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16"/>
  </p:notesMasterIdLst>
  <p:handoutMasterIdLst>
    <p:handoutMasterId r:id="rId117"/>
  </p:handoutMasterIdLst>
  <p:sldIdLst>
    <p:sldId id="3154" r:id="rId2"/>
    <p:sldId id="3160" r:id="rId3"/>
    <p:sldId id="1269" r:id="rId4"/>
    <p:sldId id="1268" r:id="rId5"/>
    <p:sldId id="1270" r:id="rId6"/>
    <p:sldId id="3351" r:id="rId7"/>
    <p:sldId id="3355" r:id="rId8"/>
    <p:sldId id="1271" r:id="rId9"/>
    <p:sldId id="1272" r:id="rId10"/>
    <p:sldId id="1273" r:id="rId11"/>
    <p:sldId id="1274" r:id="rId12"/>
    <p:sldId id="1275" r:id="rId13"/>
    <p:sldId id="1276" r:id="rId14"/>
    <p:sldId id="1277" r:id="rId15"/>
    <p:sldId id="1278" r:id="rId16"/>
    <p:sldId id="1279" r:id="rId17"/>
    <p:sldId id="1280" r:id="rId18"/>
    <p:sldId id="1281" r:id="rId19"/>
    <p:sldId id="1282" r:id="rId20"/>
    <p:sldId id="1283" r:id="rId21"/>
    <p:sldId id="1284" r:id="rId22"/>
    <p:sldId id="1285" r:id="rId23"/>
    <p:sldId id="1286" r:id="rId24"/>
    <p:sldId id="1287" r:id="rId25"/>
    <p:sldId id="1288" r:id="rId26"/>
    <p:sldId id="1289" r:id="rId27"/>
    <p:sldId id="1290" r:id="rId28"/>
    <p:sldId id="1291" r:id="rId29"/>
    <p:sldId id="1292" r:id="rId30"/>
    <p:sldId id="1293" r:id="rId31"/>
    <p:sldId id="1296" r:id="rId32"/>
    <p:sldId id="1297" r:id="rId33"/>
    <p:sldId id="1298" r:id="rId34"/>
    <p:sldId id="1299" r:id="rId35"/>
    <p:sldId id="1304" r:id="rId36"/>
    <p:sldId id="1305" r:id="rId37"/>
    <p:sldId id="3385" r:id="rId38"/>
    <p:sldId id="1306" r:id="rId39"/>
    <p:sldId id="1307" r:id="rId40"/>
    <p:sldId id="1308" r:id="rId41"/>
    <p:sldId id="1348" r:id="rId42"/>
    <p:sldId id="1349" r:id="rId43"/>
    <p:sldId id="1350" r:id="rId44"/>
    <p:sldId id="3364" r:id="rId45"/>
    <p:sldId id="3365" r:id="rId46"/>
    <p:sldId id="1351" r:id="rId47"/>
    <p:sldId id="1352" r:id="rId48"/>
    <p:sldId id="3368" r:id="rId49"/>
    <p:sldId id="3376" r:id="rId50"/>
    <p:sldId id="3377" r:id="rId51"/>
    <p:sldId id="3378" r:id="rId52"/>
    <p:sldId id="3379" r:id="rId53"/>
    <p:sldId id="427" r:id="rId54"/>
    <p:sldId id="3380" r:id="rId55"/>
    <p:sldId id="1357" r:id="rId56"/>
    <p:sldId id="3381" r:id="rId57"/>
    <p:sldId id="1359" r:id="rId58"/>
    <p:sldId id="1360" r:id="rId59"/>
    <p:sldId id="1361" r:id="rId60"/>
    <p:sldId id="1362" r:id="rId61"/>
    <p:sldId id="1443" r:id="rId62"/>
    <p:sldId id="3361" r:id="rId63"/>
    <p:sldId id="679" r:id="rId64"/>
    <p:sldId id="527" r:id="rId65"/>
    <p:sldId id="569" r:id="rId66"/>
    <p:sldId id="3362" r:id="rId67"/>
    <p:sldId id="586" r:id="rId68"/>
    <p:sldId id="636" r:id="rId69"/>
    <p:sldId id="637" r:id="rId70"/>
    <p:sldId id="3382" r:id="rId71"/>
    <p:sldId id="1363" r:id="rId72"/>
    <p:sldId id="1365" r:id="rId73"/>
    <p:sldId id="1444" r:id="rId74"/>
    <p:sldId id="1366" r:id="rId75"/>
    <p:sldId id="1367" r:id="rId76"/>
    <p:sldId id="1368" r:id="rId77"/>
    <p:sldId id="1369" r:id="rId78"/>
    <p:sldId id="1370" r:id="rId79"/>
    <p:sldId id="1371" r:id="rId80"/>
    <p:sldId id="3359" r:id="rId81"/>
    <p:sldId id="1373" r:id="rId82"/>
    <p:sldId id="1374" r:id="rId83"/>
    <p:sldId id="1481" r:id="rId84"/>
    <p:sldId id="1480" r:id="rId85"/>
    <p:sldId id="3386" r:id="rId86"/>
    <p:sldId id="3155" r:id="rId87"/>
    <p:sldId id="3387" r:id="rId88"/>
    <p:sldId id="1476" r:id="rId89"/>
    <p:sldId id="345" r:id="rId90"/>
    <p:sldId id="346" r:id="rId91"/>
    <p:sldId id="347" r:id="rId92"/>
    <p:sldId id="348" r:id="rId93"/>
    <p:sldId id="268" r:id="rId94"/>
    <p:sldId id="366" r:id="rId95"/>
    <p:sldId id="367" r:id="rId96"/>
    <p:sldId id="368" r:id="rId97"/>
    <p:sldId id="1478" r:id="rId98"/>
    <p:sldId id="1479" r:id="rId99"/>
    <p:sldId id="1477" r:id="rId100"/>
    <p:sldId id="3199" r:id="rId101"/>
    <p:sldId id="3246" r:id="rId102"/>
    <p:sldId id="2786" r:id="rId103"/>
    <p:sldId id="3247" r:id="rId104"/>
    <p:sldId id="3248" r:id="rId105"/>
    <p:sldId id="3200" r:id="rId106"/>
    <p:sldId id="256" r:id="rId107"/>
    <p:sldId id="273" r:id="rId108"/>
    <p:sldId id="274" r:id="rId109"/>
    <p:sldId id="3251" r:id="rId110"/>
    <p:sldId id="3388" r:id="rId111"/>
    <p:sldId id="1441" r:id="rId112"/>
    <p:sldId id="1482" r:id="rId113"/>
    <p:sldId id="3277" r:id="rId114"/>
    <p:sldId id="3170" r:id="rId115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0"/>
    <p:restoredTop sz="91565" autoAdjust="0"/>
  </p:normalViewPr>
  <p:slideViewPr>
    <p:cSldViewPr snapToGrid="0" showGuides="1">
      <p:cViewPr varScale="1">
        <p:scale>
          <a:sx n="103" d="100"/>
          <a:sy n="103" d="100"/>
        </p:scale>
        <p:origin x="176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etworks.mpi-sws.org/data-wosn2009.html" TargetMode="External"/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374614F0-CE79-1847-AE0F-612FED78A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FCCF096-393F-174F-9A66-76C9EA9C78FD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8CA2B207-35A2-6D44-8415-165D63FF4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A66D257-DC1A-D143-A8DA-91D4CEA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those in the audience who are not familiar with linear regression, let me give you an example to show how it works.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have a scatter plot of sample points we want to regress. The X-axis is for the independent variable and the Y-axis for the dependent variable.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goal is to find a line which best approximated the trend of the samples. More specifically we seek a line which minimize the sum of squared estimation errors.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 uni-variate regression. In the multi-variate case, it is done in a higher dimensional space and the line becomes a hyper-plane in that case.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37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011D0638-E75F-664F-BB62-AF660C094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FCD2A9-FD5F-264E-BFBE-E9871F2FEA08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7B5A0263-43FF-FD49-9802-90E034D0C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1EAFCFE-7CD7-2047-B9FD-03F90CD30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those in the audience who are not familiar with linear regression, let me give you an example to show how it works.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have a scatter plot of sample points we want to regress. The X-axis is for the independent variable and the Y-axis for the dependent variable.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goal is to find a line which best approximated the trend of the samples. More specifically we seek a line which minimize the sum of squared estimation errors.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 uni-variate regression. In the multi-variate case, it is done in a higher dimensional space and the line becomes a hyper-plane in that case.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89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>
            <a:extLst>
              <a:ext uri="{FF2B5EF4-FFF2-40B4-BE49-F238E27FC236}">
                <a16:creationId xmlns:a16="http://schemas.microsoft.com/office/drawing/2014/main" id="{9DB53E2F-3FAD-AE4C-B078-830704EFE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72F2E2-5878-0542-B90A-A0C5CF8021C6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34ADB88-734C-1546-B933-607CD5B37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6FDD12D-8627-2945-8352-012050344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  <p:extLst>
      <p:ext uri="{BB962C8B-B14F-4D97-AF65-F5344CB8AC3E}">
        <p14:creationId xmlns:p14="http://schemas.microsoft.com/office/powerpoint/2010/main" val="364081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>
            <a:extLst>
              <a:ext uri="{FF2B5EF4-FFF2-40B4-BE49-F238E27FC236}">
                <a16:creationId xmlns:a16="http://schemas.microsoft.com/office/drawing/2014/main" id="{669F873E-179A-5845-B774-E84C4907A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9BAA31-5F7D-5648-B3C4-FD2808E1FD3D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706F9491-C439-1744-978C-585563AD4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1963215-CAE5-BF42-A64E-88E489BCF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  <p:extLst>
      <p:ext uri="{BB962C8B-B14F-4D97-AF65-F5344CB8AC3E}">
        <p14:creationId xmlns:p14="http://schemas.microsoft.com/office/powerpoint/2010/main" val="262642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>
            <a:extLst>
              <a:ext uri="{FF2B5EF4-FFF2-40B4-BE49-F238E27FC236}">
                <a16:creationId xmlns:a16="http://schemas.microsoft.com/office/drawing/2014/main" id="{30B862FA-F772-E240-8984-6FF9C8642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6660751-8C6A-6541-9893-640B0CDEC3FE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3BCF6170-436A-0F41-BE4C-6230A762C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6F34B4C-4C7C-364F-965D-DAD9BF65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  <p:extLst>
      <p:ext uri="{BB962C8B-B14F-4D97-AF65-F5344CB8AC3E}">
        <p14:creationId xmlns:p14="http://schemas.microsoft.com/office/powerpoint/2010/main" val="348679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03117DF1-34DA-5B43-BD4A-C3347E309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1519914-3C1C-FD4D-BCB1-689BA74DE726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6CADA4BD-07B1-4249-96F8-C5B0DE55F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9B1031E-B347-F646-A5F3-40716964C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  <p:extLst>
      <p:ext uri="{BB962C8B-B14F-4D97-AF65-F5344CB8AC3E}">
        <p14:creationId xmlns:p14="http://schemas.microsoft.com/office/powerpoint/2010/main" val="217975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>
            <a:extLst>
              <a:ext uri="{FF2B5EF4-FFF2-40B4-BE49-F238E27FC236}">
                <a16:creationId xmlns:a16="http://schemas.microsoft.com/office/drawing/2014/main" id="{5A8FAE27-0C38-0540-855E-D8AC8A18E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8EA503-1AE6-C043-9AF2-DF7E17CEC321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72B79363-71AE-654E-ADBB-89590215B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F64CAEC6-CFBB-0648-BA24-657137685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  <p:extLst>
      <p:ext uri="{BB962C8B-B14F-4D97-AF65-F5344CB8AC3E}">
        <p14:creationId xmlns:p14="http://schemas.microsoft.com/office/powerpoint/2010/main" val="2187360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>
            <a:extLst>
              <a:ext uri="{FF2B5EF4-FFF2-40B4-BE49-F238E27FC236}">
                <a16:creationId xmlns:a16="http://schemas.microsoft.com/office/drawing/2014/main" id="{939DE9FD-F6C4-094D-8B79-6EB5AD59A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B6EF79-BA22-8142-A1ED-EC412FF7594B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2BA586A6-C30B-4A43-BA45-AE2CED004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8C47A78-337A-C349-B7AC-C5340A830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  <p:extLst>
      <p:ext uri="{BB962C8B-B14F-4D97-AF65-F5344CB8AC3E}">
        <p14:creationId xmlns:p14="http://schemas.microsoft.com/office/powerpoint/2010/main" val="699009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>
            <a:extLst>
              <a:ext uri="{FF2B5EF4-FFF2-40B4-BE49-F238E27FC236}">
                <a16:creationId xmlns:a16="http://schemas.microsoft.com/office/drawing/2014/main" id="{6A1EE95E-210B-7D43-830D-60F192827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86E812-134B-C143-B3D2-91AEF027909D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FC35219E-266B-F54A-AA8E-7DA7B73EC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F08B395E-73C6-E44C-A147-633853433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Now, we discuss about the issue of adaptability.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scatter plot presented here, we have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&lt;click&gt; some older samples and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&lt;click&gt; some newer samples.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&lt;click&gt; As we can easily see, there was a sudden change of trend in the middle.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wish to have after we saw the new samples is &lt;click&gt; the green regression line, but direct application of linear regression gives &lt;click&gt; the red line since it considers old and new samples equally important.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address the issue, we introduce lambda, a forgetting factor, into the framework. Then older data get forgotten smoothly as time goes by.</a:t>
            </a:r>
          </a:p>
        </p:txBody>
      </p:sp>
    </p:spTree>
    <p:extLst>
      <p:ext uri="{BB962C8B-B14F-4D97-AF65-F5344CB8AC3E}">
        <p14:creationId xmlns:p14="http://schemas.microsoft.com/office/powerpoint/2010/main" val="1817089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>
            <a:extLst>
              <a:ext uri="{FF2B5EF4-FFF2-40B4-BE49-F238E27FC236}">
                <a16:creationId xmlns:a16="http://schemas.microsoft.com/office/drawing/2014/main" id="{8E93EF68-DB27-124A-9EB8-EC8626AA4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428214B-8138-BC4F-8E4F-AC1A481F3120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627EBFFB-C2FD-A543-B114-9F0061E43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6152A883-CE0F-F74E-B1DC-252EB4B24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96612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804851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44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4006611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603943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551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65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828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70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63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580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=6UV3kRV46Zs&amp;t=49s </a:t>
            </a:r>
            <a:endParaRPr lang="en-US" altLang="ja-JP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8C13-EC29-D742-991B-033D70E9806E}" type="slidenum">
              <a:rPr lang="en-US" smtClean="0"/>
              <a:t>64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3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437926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80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694404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85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408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86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142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77620896-DEE5-A445-B82C-ACFA1A4156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7923D6A9-E92B-2345-822C-CEF681BAB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066306-5927-E54C-8CE5-74176A54E3E2}" type="slidenum">
              <a:rPr kumimoji="0" lang="en-US" altLang="en-US" sz="1300"/>
              <a:pPr eaLnBrk="1" hangingPunct="1"/>
              <a:t>89</a:t>
            </a:fld>
            <a:endParaRPr kumimoji="0"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956FF4F-436A-FA4B-918E-3D064A2EDC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714776F-3E34-5D4B-B5BB-227800D0A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0564E-C850-664D-94A4-D2BBF3C0C4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1290112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FA862B5-B29A-F842-87CE-77C52CE239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CC770D78-0EE1-AC41-9FC5-F7047DBE0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FFE80E-6843-284A-8039-D50879786C00}" type="slidenum">
              <a:rPr kumimoji="0" lang="en-US" altLang="en-US" sz="1300"/>
              <a:pPr eaLnBrk="1" hangingPunct="1"/>
              <a:t>90</a:t>
            </a:fld>
            <a:endParaRPr kumimoji="0"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B4F0975-FE79-6C49-9BBA-A1040CC2D2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B0A6A84-FB2F-8048-80CE-B210217D2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54C6E-A462-3649-92F5-10AA9B536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39744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538035EC-94A5-5849-AC29-354FA9DCE1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49154" name="Rectangle 7">
            <a:extLst>
              <a:ext uri="{FF2B5EF4-FFF2-40B4-BE49-F238E27FC236}">
                <a16:creationId xmlns:a16="http://schemas.microsoft.com/office/drawing/2014/main" id="{32D291A3-5FE3-8544-9B9D-B37B50A11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3E42DB-E8D3-CF4F-8D8A-008DE3E29603}" type="slidenum">
              <a:rPr kumimoji="0" lang="en-US" altLang="en-US" sz="1300"/>
              <a:pPr eaLnBrk="1" hangingPunct="1"/>
              <a:t>91</a:t>
            </a:fld>
            <a:endParaRPr kumimoji="0"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2D606BD-902C-9D42-89DF-A4D0F3648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089FF5A-71C5-204C-85D7-1765CCD02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0CAD9-91F7-D241-865C-FEAC92E37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742662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98F9FF9-00C0-D047-8154-46826891C9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51202" name="Rectangle 7">
            <a:extLst>
              <a:ext uri="{FF2B5EF4-FFF2-40B4-BE49-F238E27FC236}">
                <a16:creationId xmlns:a16="http://schemas.microsoft.com/office/drawing/2014/main" id="{4DB0DF7E-725D-3343-90DF-A88E14FFC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F989BA-F046-CB40-A841-5C6CF600B4AC}" type="slidenum">
              <a:rPr kumimoji="0" lang="en-US" altLang="en-US" sz="1300"/>
              <a:pPr eaLnBrk="1" hangingPunct="1"/>
              <a:t>92</a:t>
            </a:fld>
            <a:endParaRPr kumimoji="0"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941AAB6-A2A4-974F-9741-E6BFA7AD1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BA3F840-5CA0-7342-97F4-188D4BFAE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BEB6-3FB0-8844-AA9F-98BA69186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2264707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FF157F2D-2F48-4F4F-BBE7-23650F31D7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61442" name="Rectangle 7">
            <a:extLst>
              <a:ext uri="{FF2B5EF4-FFF2-40B4-BE49-F238E27FC236}">
                <a16:creationId xmlns:a16="http://schemas.microsoft.com/office/drawing/2014/main" id="{03FB5DF8-CA21-7644-8925-B4F7EA22B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271D4C-4339-9D45-AC23-8A7201EE482B}" type="slidenum">
              <a:rPr kumimoji="0" lang="en-US" altLang="en-US" sz="1300"/>
              <a:pPr eaLnBrk="1" hangingPunct="1"/>
              <a:t>93</a:t>
            </a:fld>
            <a:endParaRPr kumimoji="0"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FC7F391-10CB-F84C-8C0C-5E4CD6D87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9A00DC1-5F0D-144C-85A1-9460FFBCF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6C945-AEE3-6045-AACA-08B1E20C00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245610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99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410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1521-A65A-1A41-BB2F-D211347ADF4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9086622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traffic data of form (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#)</a:t>
            </a:r>
          </a:p>
          <a:p>
            <a:pPr lvl="1"/>
            <a:r>
              <a:rPr lang="en-US" dirty="0"/>
              <a:t>65170 × 65170 × 65327 tensor</a:t>
            </a:r>
          </a:p>
          <a:p>
            <a:pPr lvl="1"/>
            <a:r>
              <a:rPr lang="en-US" dirty="0"/>
              <a:t>We pick s = 5, r = 10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6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portion of Facebook’s users</a:t>
            </a:r>
          </a:p>
          <a:p>
            <a:pPr lvl="1"/>
            <a:r>
              <a:rPr lang="en-US" dirty="0"/>
              <a:t>63890 users for 1847 days</a:t>
            </a:r>
          </a:p>
          <a:p>
            <a:pPr lvl="1"/>
            <a:r>
              <a:rPr lang="en-US" dirty="0"/>
              <a:t>Picked s = 100, r = 10</a:t>
            </a:r>
          </a:p>
          <a:p>
            <a:r>
              <a:rPr lang="en-US" dirty="0"/>
              <a:t>Data in the form (Wall owner, poster, timestamp)</a:t>
            </a:r>
          </a:p>
          <a:p>
            <a:r>
              <a:rPr lang="en-US" dirty="0"/>
              <a:t>Downloaded from </a:t>
            </a:r>
            <a:r>
              <a:rPr lang="en-US" dirty="0">
                <a:hlinkClick r:id="rId3"/>
              </a:rPr>
              <a:t>http://socialnetworks.mpi-sws.org/data-wosn2009.html</a:t>
            </a:r>
            <a:endParaRPr lang="en-US" dirty="0"/>
          </a:p>
          <a:p>
            <a:r>
              <a:rPr lang="en-US" dirty="0"/>
              <a:t>We were able to identify a </a:t>
            </a:r>
            <a:r>
              <a:rPr lang="en-US" b="1" dirty="0"/>
              <a:t>birthday-like event.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2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112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63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2966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40AFBF77-000A-3447-8584-EDE898C16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AE8200-7698-F849-839A-3C6B1D41CCDB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B8B55B96-EBEC-B54C-8B87-942A75D52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8DE69E0-4ABC-FD46-9FAF-C4E45C7C2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193433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4D8ABF0-E8A6-EB48-B103-0D96F5804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B362A4-F2C5-C14B-BD90-10A87B202C2E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7510B86A-2426-FA4B-BEC2-DEE8E151A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3C21F43-BD22-0048-B66A-562FCCCDB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425872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AA56184B-F2D1-B74B-8D65-EE15654EE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CD90CE3-F1FC-2047-BFEE-55303E1A5336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176130" name="Rectangle 2050">
            <a:extLst>
              <a:ext uri="{FF2B5EF4-FFF2-40B4-BE49-F238E27FC236}">
                <a16:creationId xmlns:a16="http://schemas.microsoft.com/office/drawing/2014/main" id="{00877A5C-563D-3949-BCCE-F1CF706FB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6131" name="Rectangle 2051">
            <a:extLst>
              <a:ext uri="{FF2B5EF4-FFF2-40B4-BE49-F238E27FC236}">
                <a16:creationId xmlns:a16="http://schemas.microsoft.com/office/drawing/2014/main" id="{C92C4F92-FDF1-DC4C-BD25-BC41E02B2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64957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E5C7E1AE-1CE9-2C4E-BB6D-039E46D16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3558AE4-DE43-EE48-A312-9ADE9F5DF84F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A8106768-5C95-3944-A9BA-E67B224C6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069ED4D-BBBB-FD46-8AB2-E1AB985A0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those in the audience who are not familiar with linear regression, let me give you an example to show how it works.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have a scatter plot of sample points we want to regress. The X-axis is for the independent variable and the Y-axis for the dependent variable.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goal is to find a line which best approximated the trend of the samples. More specifically we seek a line which minimize the sum of squared estimation errors.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 uni-variate regression. In the multi-variate case, it is done in a higher dimensional space and the line becomes a hyper-plane in that case.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6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cmu.edu/~christos/TALKS/19-Go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papalex@cs.cmu.edu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tiff"/><Relationship Id="rId5" Type="http://schemas.openxmlformats.org/officeDocument/2006/relationships/image" Target="../media/image72.jpeg"/><Relationship Id="rId4" Type="http://schemas.openxmlformats.org/officeDocument/2006/relationships/image" Target="../media/image71.tif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epubs.siam.org/doi/pdf/10.1137/07070111X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cr.edu/~epapalex/papers/tsp17-tensor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m.sanken.osaka-u.ac.jp/~yasuko/SRC/ecoweb.zip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jpe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0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.sanken.osaka-u.ac.jp/~yasuko/SRC/ecoweb.zip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2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3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4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tiff"/><Relationship Id="rId5" Type="http://schemas.openxmlformats.org/officeDocument/2006/relationships/image" Target="../media/image72.jpeg"/><Relationship Id="rId4" Type="http://schemas.openxmlformats.org/officeDocument/2006/relationships/image" Target="../media/image7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Mining graphs and time series: patterns, anomalies, and fraud detection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AB2A-1CD2-4247-B560-A092DA86AA2A}"/>
              </a:ext>
            </a:extLst>
          </p:cNvPr>
          <p:cNvSpPr txBox="1"/>
          <p:nvPr/>
        </p:nvSpPr>
        <p:spPr>
          <a:xfrm>
            <a:off x="2376871" y="2866865"/>
            <a:ext cx="4123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Part 2: </a:t>
            </a:r>
            <a:r>
              <a:rPr lang="en-US" sz="3200" b="1">
                <a:latin typeface="+mn-lt"/>
              </a:rPr>
              <a:t>Time Series -</a:t>
            </a:r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Forecasting &amp; Tensors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954303" y="5410200"/>
            <a:ext cx="7367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https://www.cs.cmu.edu/~christos/TALKS/19-GoI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Date Placeholder 3">
            <a:extLst>
              <a:ext uri="{FF2B5EF4-FFF2-40B4-BE49-F238E27FC236}">
                <a16:creationId xmlns:a16="http://schemas.microsoft.com/office/drawing/2014/main" id="{DABB5441-8884-B948-AF21-7508017CA5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71010" name="Footer Placeholder 4">
            <a:extLst>
              <a:ext uri="{FF2B5EF4-FFF2-40B4-BE49-F238E27FC236}">
                <a16:creationId xmlns:a16="http://schemas.microsoft.com/office/drawing/2014/main" id="{46F5DD02-D629-BD45-A735-75B436BB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1011" name="Slide Number Placeholder 5">
            <a:extLst>
              <a:ext uri="{FF2B5EF4-FFF2-40B4-BE49-F238E27FC236}">
                <a16:creationId xmlns:a16="http://schemas.microsoft.com/office/drawing/2014/main" id="{4B71EBB9-4386-1340-9942-C1DC99EA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BC7FCFF-1FCC-1C41-A92C-C13BF8189547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8722A4F1-86B6-3C4C-8596-FD450DFB7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Forecasting: Preprocessing</a:t>
            </a:r>
          </a:p>
        </p:txBody>
      </p:sp>
      <p:sp>
        <p:nvSpPr>
          <p:cNvPr id="171013" name="Rectangle 3">
            <a:extLst>
              <a:ext uri="{FF2B5EF4-FFF2-40B4-BE49-F238E27FC236}">
                <a16:creationId xmlns:a16="http://schemas.microsoft.com/office/drawing/2014/main" id="{608ABB60-921D-8049-B61A-2205F2D4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05750" cy="22669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MANUALLY: 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remove trends                    spot periodicities</a:t>
            </a:r>
          </a:p>
        </p:txBody>
      </p:sp>
      <p:graphicFrame>
        <p:nvGraphicFramePr>
          <p:cNvPr id="171014" name="Object 2">
            <a:extLst>
              <a:ext uri="{FF2B5EF4-FFF2-40B4-BE49-F238E27FC236}">
                <a16:creationId xmlns:a16="http://schemas.microsoft.com/office/drawing/2014/main" id="{A1BD8E68-12FF-BF40-A310-9DE5583C6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3416300"/>
          <a:ext cx="34671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Chart" r:id="rId4" imgW="7213600" imgH="4826000" progId="MSGraph.Chart.8">
                  <p:embed followColorScheme="full"/>
                </p:oleObj>
              </mc:Choice>
              <mc:Fallback>
                <p:oleObj name="Chart" r:id="rId4" imgW="7213600" imgH="4826000" progId="MSGraph.Chart.8">
                  <p:embed followColorScheme="full"/>
                  <p:pic>
                    <p:nvPicPr>
                      <p:cNvPr id="171014" name="Object 2">
                        <a:extLst>
                          <a:ext uri="{FF2B5EF4-FFF2-40B4-BE49-F238E27FC236}">
                            <a16:creationId xmlns:a16="http://schemas.microsoft.com/office/drawing/2014/main" id="{A1BD8E68-12FF-BF40-A310-9DE5583C6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416300"/>
                        <a:ext cx="34671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5" name="Object 3">
            <a:extLst>
              <a:ext uri="{FF2B5EF4-FFF2-40B4-BE49-F238E27FC236}">
                <a16:creationId xmlns:a16="http://schemas.microsoft.com/office/drawing/2014/main" id="{EBF82E8E-523C-2142-94FE-FFA4A9A30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3367088"/>
          <a:ext cx="3486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Chart" r:id="rId6" imgW="7213600" imgH="4826000" progId="MSGraph.Chart.8">
                  <p:embed followColorScheme="full"/>
                </p:oleObj>
              </mc:Choice>
              <mc:Fallback>
                <p:oleObj name="Chart" r:id="rId6" imgW="7213600" imgH="4826000" progId="MSGraph.Chart.8">
                  <p:embed followColorScheme="full"/>
                  <p:pic>
                    <p:nvPicPr>
                      <p:cNvPr id="171015" name="Object 3">
                        <a:extLst>
                          <a:ext uri="{FF2B5EF4-FFF2-40B4-BE49-F238E27FC236}">
                            <a16:creationId xmlns:a16="http://schemas.microsoft.com/office/drawing/2014/main" id="{EBF82E8E-523C-2142-94FE-FFA4A9A30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367088"/>
                        <a:ext cx="3486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Text Box 6">
            <a:extLst>
              <a:ext uri="{FF2B5EF4-FFF2-40B4-BE49-F238E27FC236}">
                <a16:creationId xmlns:a16="http://schemas.microsoft.com/office/drawing/2014/main" id="{959E6E17-38EA-8146-8637-A266192F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5695950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71017" name="Text Box 7">
            <a:extLst>
              <a:ext uri="{FF2B5EF4-FFF2-40B4-BE49-F238E27FC236}">
                <a16:creationId xmlns:a16="http://schemas.microsoft.com/office/drawing/2014/main" id="{B492D381-E989-7E4D-A923-315E5A68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5695950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71018" name="Line 8">
            <a:extLst>
              <a:ext uri="{FF2B5EF4-FFF2-40B4-BE49-F238E27FC236}">
                <a16:creationId xmlns:a16="http://schemas.microsoft.com/office/drawing/2014/main" id="{7D79E0A3-A025-4C4C-8DBE-D45552695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750" y="4019550"/>
            <a:ext cx="3600450" cy="125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Line 9">
            <a:extLst>
              <a:ext uri="{FF2B5EF4-FFF2-40B4-BE49-F238E27FC236}">
                <a16:creationId xmlns:a16="http://schemas.microsoft.com/office/drawing/2014/main" id="{F41DD9DA-28D5-844C-9FFF-ABF41C3D9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33147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Text Box 10">
            <a:extLst>
              <a:ext uri="{FF2B5EF4-FFF2-40B4-BE49-F238E27FC236}">
                <a16:creationId xmlns:a16="http://schemas.microsoft.com/office/drawing/2014/main" id="{C06412CC-34E8-7C4F-9DCE-50FFDFFE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2724150"/>
            <a:ext cx="123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7 days</a:t>
            </a:r>
          </a:p>
        </p:txBody>
      </p:sp>
    </p:spTree>
    <p:extLst>
      <p:ext uri="{BB962C8B-B14F-4D97-AF65-F5344CB8AC3E}">
        <p14:creationId xmlns:p14="http://schemas.microsoft.com/office/powerpoint/2010/main" val="248873708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</a:t>
            </a:r>
            <a:r>
              <a:rPr lang="en-US" dirty="0" err="1"/>
              <a:t>FaceBook</a:t>
            </a:r>
            <a:endParaRPr lang="en-US" dirty="0"/>
          </a:p>
          <a:p>
            <a:r>
              <a:rPr lang="en-US" dirty="0"/>
              <a:t>TA4: KG Search/Annotation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B8337E5-28E7-594C-AED5-39CCDD29FDAC}"/>
              </a:ext>
            </a:extLst>
          </p:cNvPr>
          <p:cNvSpPr/>
          <p:nvPr/>
        </p:nvSpPr>
        <p:spPr bwMode="auto">
          <a:xfrm>
            <a:off x="272845" y="16499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4182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E5569-CF53-2846-A617-71F3DCE5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8FA3F-8AA1-C245-B150-9E89B029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CF16E7-0A24-B644-8DFB-508356DA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0718959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2082800" y="41148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5433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87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914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6482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7084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6079067" y="4656667"/>
            <a:ext cx="1337733" cy="829733"/>
          </a:xfrm>
          <a:custGeom>
            <a:avLst/>
            <a:gdLst>
              <a:gd name="connsiteX0" fmla="*/ 0 w 1337733"/>
              <a:gd name="connsiteY0" fmla="*/ 812800 h 829733"/>
              <a:gd name="connsiteX1" fmla="*/ 440266 w 1337733"/>
              <a:gd name="connsiteY1" fmla="*/ 118533 h 829733"/>
              <a:gd name="connsiteX2" fmla="*/ 711200 w 1337733"/>
              <a:gd name="connsiteY2" fmla="*/ 0 h 829733"/>
              <a:gd name="connsiteX3" fmla="*/ 1066800 w 1337733"/>
              <a:gd name="connsiteY3" fmla="*/ 84666 h 829733"/>
              <a:gd name="connsiteX4" fmla="*/ 1337733 w 1337733"/>
              <a:gd name="connsiteY4" fmla="*/ 829733 h 829733"/>
              <a:gd name="connsiteX5" fmla="*/ 1337733 w 1337733"/>
              <a:gd name="connsiteY5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3" h="829733">
                <a:moveTo>
                  <a:pt x="0" y="812800"/>
                </a:moveTo>
                <a:lnTo>
                  <a:pt x="440266" y="118533"/>
                </a:lnTo>
                <a:lnTo>
                  <a:pt x="711200" y="0"/>
                </a:lnTo>
                <a:lnTo>
                  <a:pt x="1066800" y="84666"/>
                </a:lnTo>
                <a:lnTo>
                  <a:pt x="1337733" y="829733"/>
                </a:lnTo>
                <a:lnTo>
                  <a:pt x="1337733" y="829733"/>
                </a:ln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DCA65-C526-5B49-A7DF-14E10B99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7FD04-F244-EB43-AD66-DFB4B70F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8A3CF19-9046-2E40-9925-79372159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42275173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2082800" y="41148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5433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87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914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6482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7084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6079067" y="4656667"/>
            <a:ext cx="1337733" cy="829733"/>
          </a:xfrm>
          <a:custGeom>
            <a:avLst/>
            <a:gdLst>
              <a:gd name="connsiteX0" fmla="*/ 0 w 1337733"/>
              <a:gd name="connsiteY0" fmla="*/ 812800 h 829733"/>
              <a:gd name="connsiteX1" fmla="*/ 440266 w 1337733"/>
              <a:gd name="connsiteY1" fmla="*/ 118533 h 829733"/>
              <a:gd name="connsiteX2" fmla="*/ 711200 w 1337733"/>
              <a:gd name="connsiteY2" fmla="*/ 0 h 829733"/>
              <a:gd name="connsiteX3" fmla="*/ 1066800 w 1337733"/>
              <a:gd name="connsiteY3" fmla="*/ 84666 h 829733"/>
              <a:gd name="connsiteX4" fmla="*/ 1337733 w 1337733"/>
              <a:gd name="connsiteY4" fmla="*/ 829733 h 829733"/>
              <a:gd name="connsiteX5" fmla="*/ 1337733 w 1337733"/>
              <a:gd name="connsiteY5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3" h="829733">
                <a:moveTo>
                  <a:pt x="0" y="812800"/>
                </a:moveTo>
                <a:lnTo>
                  <a:pt x="440266" y="118533"/>
                </a:lnTo>
                <a:lnTo>
                  <a:pt x="711200" y="0"/>
                </a:lnTo>
                <a:lnTo>
                  <a:pt x="1066800" y="84666"/>
                </a:lnTo>
                <a:lnTo>
                  <a:pt x="1337733" y="829733"/>
                </a:lnTo>
                <a:lnTo>
                  <a:pt x="1337733" y="829733"/>
                </a:ln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godfath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2397927"/>
            <a:ext cx="838200" cy="123427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8B3C2-E145-CC47-A737-4CBD45BE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C77D3-C938-4F4B-B2CB-E4F31455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C834B7-E6AD-2144-A3CD-F79DDB94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2202571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 descr="migu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217" y="3136033"/>
            <a:ext cx="1339850" cy="1532591"/>
          </a:xfrm>
          <a:prstGeom prst="rect">
            <a:avLst/>
          </a:prstGeom>
        </p:spPr>
      </p:pic>
      <p:pic>
        <p:nvPicPr>
          <p:cNvPr id="33" name="Picture 32" descr="guenne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55" y="3100619"/>
            <a:ext cx="1247478" cy="1530648"/>
          </a:xfrm>
          <a:prstGeom prst="rect">
            <a:avLst/>
          </a:prstGeom>
        </p:spPr>
      </p:pic>
      <p:pic>
        <p:nvPicPr>
          <p:cNvPr id="34" name="Picture 33" descr="photo-spiros-papadimitrio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0" y="3120809"/>
            <a:ext cx="1132417" cy="154008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974D02-F5DA-3548-B746-25D96CB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6EF3C3-F7E3-F248-AC95-E86AAE07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5AA5C9-FCAD-724E-9CBF-3D1357EE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790519"/>
            <a:ext cx="9144000" cy="209288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Miguel </a:t>
            </a:r>
            <a:r>
              <a:rPr lang="en-US" b="1" dirty="0" err="1">
                <a:solidFill>
                  <a:schemeClr val="bg1"/>
                </a:solidFill>
              </a:rPr>
              <a:t>Araujo</a:t>
            </a:r>
            <a:r>
              <a:rPr lang="en-US" dirty="0">
                <a:solidFill>
                  <a:schemeClr val="bg1"/>
                </a:solidFill>
              </a:rPr>
              <a:t>, Spiros Papadimitriou,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</a:t>
            </a:r>
            <a:r>
              <a:rPr lang="en-US" dirty="0" err="1">
                <a:solidFill>
                  <a:schemeClr val="bg1"/>
                </a:solidFill>
              </a:rPr>
              <a:t>Prithwish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Ananthram</a:t>
            </a:r>
            <a:r>
              <a:rPr lang="en-US" dirty="0">
                <a:solidFill>
                  <a:schemeClr val="bg1"/>
                </a:solidFill>
              </a:rPr>
              <a:t> Swami,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Evangelos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Papalexakis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Koutra</a:t>
            </a:r>
            <a:r>
              <a:rPr lang="en-US" dirty="0">
                <a:solidFill>
                  <a:schemeClr val="bg1"/>
                </a:solidFill>
              </a:rPr>
              <a:t>.  </a:t>
            </a:r>
            <a:r>
              <a:rPr lang="en-US" i="1" dirty="0">
                <a:solidFill>
                  <a:schemeClr val="bg1"/>
                </a:solidFill>
              </a:rPr>
              <a:t>Com2: Fast Automatic Discovery of Temporal (Comet) Communities</a:t>
            </a:r>
            <a:r>
              <a:rPr lang="en-US" dirty="0">
                <a:solidFill>
                  <a:schemeClr val="bg1"/>
                </a:solidFill>
              </a:rPr>
              <a:t>. PAKDD 2014, Tainan, Taiwan.</a:t>
            </a:r>
          </a:p>
        </p:txBody>
      </p:sp>
    </p:spTree>
    <p:extLst>
      <p:ext uri="{BB962C8B-B14F-4D97-AF65-F5344CB8AC3E}">
        <p14:creationId xmlns:p14="http://schemas.microsoft.com/office/powerpoint/2010/main" val="41334089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</a:t>
            </a:r>
            <a:r>
              <a:rPr lang="en-US" dirty="0" err="1"/>
              <a:t>FaceBook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01E6946-4DE5-504D-A1A0-B328B59647D0}"/>
              </a:ext>
            </a:extLst>
          </p:cNvPr>
          <p:cNvSpPr/>
          <p:nvPr/>
        </p:nvSpPr>
        <p:spPr bwMode="auto">
          <a:xfrm>
            <a:off x="272845" y="22214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142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2941"/>
            <a:ext cx="7772400" cy="12040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ParCube</a:t>
            </a:r>
            <a:r>
              <a:rPr lang="en-US" dirty="0"/>
              <a:t>: Sparse Parallelizable Tensor Decompositions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800" y="3714248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Evangelos</a:t>
            </a:r>
            <a:r>
              <a:rPr lang="en-US" sz="2200" b="1" dirty="0"/>
              <a:t> E. </a:t>
            </a:r>
            <a:r>
              <a:rPr lang="en-US" sz="2200" b="1" dirty="0" err="1"/>
              <a:t>Papalexakis</a:t>
            </a:r>
            <a:r>
              <a:rPr lang="en-US" sz="2200" dirty="0"/>
              <a:t>, Christos Faloutsos, Nikos </a:t>
            </a:r>
            <a:r>
              <a:rPr lang="en-US" sz="2200" dirty="0" err="1"/>
              <a:t>Sidiropoulos</a:t>
            </a:r>
            <a:r>
              <a:rPr lang="en-US" sz="2200" dirty="0"/>
              <a:t>, ECML/PKDD 2012</a:t>
            </a:r>
            <a:endParaRPr lang="en-US" sz="2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937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vagelis-journal-photo.png">
            <a:extLst>
              <a:ext uri="{FF2B5EF4-FFF2-40B4-BE49-F238E27FC236}">
                <a16:creationId xmlns:a16="http://schemas.microsoft.com/office/drawing/2014/main" id="{8E6DC329-B6E5-4941-894F-2DBA969A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60" y="1962941"/>
            <a:ext cx="1325597" cy="1644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53C88-AD4D-164F-9714-C767AB23B81D}"/>
              </a:ext>
            </a:extLst>
          </p:cNvPr>
          <p:cNvSpPr txBox="1"/>
          <p:nvPr/>
        </p:nvSpPr>
        <p:spPr>
          <a:xfrm>
            <a:off x="963392" y="4913293"/>
            <a:ext cx="7217215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/>
              <a:t>Evangelos</a:t>
            </a:r>
            <a:r>
              <a:rPr lang="en-US" dirty="0"/>
              <a:t> E. Papalexakis</a:t>
            </a:r>
          </a:p>
          <a:p>
            <a:pPr algn="l"/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epapalex@cs.ucr.edu</a:t>
            </a:r>
            <a:endParaRPr lang="en-US" dirty="0"/>
          </a:p>
          <a:p>
            <a:pPr algn="l"/>
            <a:r>
              <a:rPr lang="en-US" b="1" dirty="0"/>
              <a:t>Web: </a:t>
            </a:r>
            <a:r>
              <a:rPr lang="en-US" dirty="0"/>
              <a:t>http://</a:t>
            </a:r>
            <a:r>
              <a:rPr lang="en-US" dirty="0" err="1"/>
              <a:t>www.cs.ucr.edu</a:t>
            </a:r>
            <a:r>
              <a:rPr lang="en-US" dirty="0"/>
              <a:t>/~</a:t>
            </a:r>
            <a:r>
              <a:rPr lang="en-US" dirty="0" err="1"/>
              <a:t>epapalex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8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96"/>
    </mc:Choice>
    <mc:Fallback xmlns="">
      <p:transition xmlns:p14="http://schemas.microsoft.com/office/powerpoint/2010/main" advTm="10596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TA2: </a:t>
            </a:r>
            <a:r>
              <a:rPr lang="en-US" cap="small" dirty="0" err="1"/>
              <a:t>Lbnl</a:t>
            </a:r>
            <a:r>
              <a:rPr lang="en-US" dirty="0"/>
              <a:t> Network 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294187"/>
            <a:ext cx="8229600" cy="2062163"/>
          </a:xfrm>
        </p:spPr>
        <p:txBody>
          <a:bodyPr>
            <a:normAutofit/>
          </a:bodyPr>
          <a:lstStyle/>
          <a:p>
            <a:r>
              <a:rPr lang="en-US" dirty="0"/>
              <a:t>Modes: 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</a:t>
            </a:r>
          </a:p>
          <a:p>
            <a:r>
              <a:rPr lang="en-US" b="1"/>
              <a:t>~ </a:t>
            </a:r>
            <a:r>
              <a:rPr lang="en-US" b="1" dirty="0"/>
              <a:t>Port Scanning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107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1008"/>
            <a:ext cx="7865618" cy="2477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6018" y="1252783"/>
            <a:ext cx="1058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0345" y="1244600"/>
            <a:ext cx="1031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dst</a:t>
            </a:r>
            <a:endParaRPr lang="en-US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E8E1050-3C98-7F4B-99F2-A63224E3369D}"/>
              </a:ext>
            </a:extLst>
          </p:cNvPr>
          <p:cNvCxnSpPr>
            <a:cxnSpLocks/>
          </p:cNvCxnSpPr>
          <p:nvPr/>
        </p:nvCxnSpPr>
        <p:spPr bwMode="auto">
          <a:xfrm>
            <a:off x="3797300" y="1524405"/>
            <a:ext cx="417606" cy="461503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63EB0E1-7592-6947-812B-D64C7D3A74C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345975" y="1528922"/>
            <a:ext cx="411671" cy="431586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8" name="Picture 17" descr="vagelis-journal-photo.png">
            <a:extLst>
              <a:ext uri="{FF2B5EF4-FFF2-40B4-BE49-F238E27FC236}">
                <a16:creationId xmlns:a16="http://schemas.microsoft.com/office/drawing/2014/main" id="{5016AE77-5647-EC49-95FF-BF2DC05C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"/>
            <a:ext cx="988685" cy="1226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4D4C8-1830-8B40-ACBB-C1AD7C3F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157586166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TA3: </a:t>
            </a:r>
            <a:r>
              <a:rPr lang="en-US" cap="small" dirty="0"/>
              <a:t>Facebook</a:t>
            </a:r>
            <a:r>
              <a:rPr lang="en-US" dirty="0"/>
              <a:t> Wall posts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175249"/>
            <a:ext cx="8398042" cy="1073151"/>
          </a:xfrm>
        </p:spPr>
        <p:txBody>
          <a:bodyPr>
            <a:normAutofit/>
          </a:bodyPr>
          <a:lstStyle/>
          <a:p>
            <a:r>
              <a:rPr lang="en-US" sz="2800" dirty="0"/>
              <a:t>Modes: wall-owner, poster, timestamp</a:t>
            </a:r>
          </a:p>
          <a:p>
            <a:r>
              <a:rPr lang="en-US" sz="2800" dirty="0"/>
              <a:t>Discovery: birthday-like event.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108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0" y="1607564"/>
            <a:ext cx="9275604" cy="311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6527" y="4320697"/>
            <a:ext cx="1450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 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7323" y="1277779"/>
            <a:ext cx="188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 Wall</a:t>
            </a:r>
          </a:p>
        </p:txBody>
      </p:sp>
      <p:pic>
        <p:nvPicPr>
          <p:cNvPr id="12" name="Picture 11" descr="vagelis-journal-photo.png">
            <a:extLst>
              <a:ext uri="{FF2B5EF4-FFF2-40B4-BE49-F238E27FC236}">
                <a16:creationId xmlns:a16="http://schemas.microsoft.com/office/drawing/2014/main" id="{C006EE33-E424-7C48-A0EA-AC0E89FAC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"/>
            <a:ext cx="988685" cy="1226564"/>
          </a:xfrm>
          <a:prstGeom prst="rect">
            <a:avLst/>
          </a:prstGeom>
        </p:spPr>
      </p:pic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6193F5B-74F6-1349-B4D8-065449CA3227}"/>
              </a:ext>
            </a:extLst>
          </p:cNvPr>
          <p:cNvCxnSpPr>
            <a:cxnSpLocks/>
          </p:cNvCxnSpPr>
          <p:nvPr/>
        </p:nvCxnSpPr>
        <p:spPr bwMode="auto">
          <a:xfrm>
            <a:off x="1263319" y="1619182"/>
            <a:ext cx="365602" cy="294628"/>
          </a:xfrm>
          <a:prstGeom prst="bentConnector3">
            <a:avLst>
              <a:gd name="adj1" fmla="val 99364"/>
            </a:avLst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1DDAA3E-8DAB-8441-83BF-52CE58C308B1}"/>
              </a:ext>
            </a:extLst>
          </p:cNvPr>
          <p:cNvCxnSpPr/>
          <p:nvPr/>
        </p:nvCxnSpPr>
        <p:spPr bwMode="auto">
          <a:xfrm rot="16200000" flipV="1">
            <a:off x="3598196" y="4041859"/>
            <a:ext cx="837129" cy="212990"/>
          </a:xfrm>
          <a:prstGeom prst="bentConnector3">
            <a:avLst>
              <a:gd name="adj1" fmla="val 1134"/>
            </a:avLst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630C192-D8E9-6149-8150-246BAEA49B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950" y="4286197"/>
            <a:ext cx="617455" cy="5614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EAB6E-5A78-4D44-94D8-17EF1B56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877257045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15CE-ABD6-9C4E-8B48-E72BCCC6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(P2.5)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4AA1-7D67-2C45-876D-FE36700A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 analysis finds latent variables (market-segments, lockstep-groups,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Deviations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anomalies</a:t>
            </a:r>
          </a:p>
          <a:p>
            <a:r>
              <a:rPr lang="en-US" dirty="0"/>
              <a:t>Extends SVD/factorization, to higher-modes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003B4-4905-7F4C-83A1-7A681613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D649F-F1F2-F945-AA52-3AEFD7FC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8614-245F-994E-9B83-B09E8717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026B08-82C9-3E4A-8B87-1BB8ADA79FD2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D832CA6F-3C7C-E144-9B5B-38A612FC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C9EC759A-04C5-7F46-8AE5-17A95231B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1FEA6E6D-5C83-524C-8B0E-A2AC9A3C4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A68AF-B29B-F648-8909-3D709E63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4E81EB4C-C9B2-174D-9DDD-D54BA5E0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E03C99-DEF7-F541-ADA4-CB8C0CE2DB78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7">
              <a:extLst>
                <a:ext uri="{FF2B5EF4-FFF2-40B4-BE49-F238E27FC236}">
                  <a16:creationId xmlns:a16="http://schemas.microsoft.com/office/drawing/2014/main" id="{BF70DFFB-8BF9-7246-A4E7-4C3DC9C24D86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50" name="Rectangle 10">
                <a:extLst>
                  <a:ext uri="{FF2B5EF4-FFF2-40B4-BE49-F238E27FC236}">
                    <a16:creationId xmlns:a16="http://schemas.microsoft.com/office/drawing/2014/main" id="{5D6AF7D2-124A-7D4B-99A2-AB3499CA4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6CAA50-FFB2-C740-8EEB-F220A6028B6C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4EC84C-F875-1643-9AB7-0BF5BD284CEA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348080-42D9-194E-A750-C44A4613C502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9FD5D7-F397-F446-8620-131049A17A70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B92CB1-1102-7C4B-AAE5-417DB786564A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A7F76D-7A22-BB46-8652-A090DD5CA9F4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91692D-668B-3744-A1EE-C625A03CB661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23B06-DB68-3948-930F-DABC11D3A44C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22" name="Group 38">
              <a:extLst>
                <a:ext uri="{FF2B5EF4-FFF2-40B4-BE49-F238E27FC236}">
                  <a16:creationId xmlns:a16="http://schemas.microsoft.com/office/drawing/2014/main" id="{96068C0A-C7AB-FB44-8AB6-C3CF05678A75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4078A71B-EF73-8C42-A2D2-8811124F5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8DB0744-E618-5543-A975-6CEB11017C77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0819CD4E-2B17-C04A-9991-F8D4B9FA45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ED2350-A252-5B42-938C-343234AB0FAA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DFFA780A-0E43-D349-8B1F-0DFDF25FB2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A4FF28-CFA8-1542-9518-90B3A72268DA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4788BB-E265-CF43-B4AC-0DB7B4A372DA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9B7C7A-4653-8244-B147-8705635C98B2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E29833-6A2A-FA4A-83E7-925AF3682364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948C56-FB3C-C14A-9F7F-CF26DBBD9631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13EF06-67F1-AF45-9C6B-4870F46DC7F5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31DCEA-216B-E84F-91E4-E70AF1523E0C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33" name="Group 62">
              <a:extLst>
                <a:ext uri="{FF2B5EF4-FFF2-40B4-BE49-F238E27FC236}">
                  <a16:creationId xmlns:a16="http://schemas.microsoft.com/office/drawing/2014/main" id="{47D31E56-AA10-344C-92F7-786595F66F4B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9BBADE-B568-AD46-94EC-1AC83B5BDBC1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F0D772-3E62-1B40-8A60-B1541DAAA974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EA65828-4BF3-EA4A-9B3C-981A67238414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8650D3-9387-E74F-8004-DC0BE43F247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8120C9F5-15DE-A140-BD95-B51409622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33A26B-F723-DD46-A4F8-87127480D7AA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70CD3F8-ECFA-7C49-AAC1-5A6BB8E8FDE5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9D874887-1F91-7443-9B35-471B8B27FA70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9CA4025F-1571-CC48-9000-D8ECEB33CA95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F2DD6D-B7DD-4343-B43F-0820B59DC77B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93D1C99-A987-FF4D-BEF0-3FA46FEAC5FF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657312-0C75-2543-B869-470E7D38690F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4F43197-BD54-B744-9877-B3DC6CB4EB29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4BBB279-9F28-7C4E-B0B3-5835C84EEC0A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952F9C2F-F5D2-6A4C-8E29-85EDD7EA4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877" y="263747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3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Date Placeholder 3">
            <a:extLst>
              <a:ext uri="{FF2B5EF4-FFF2-40B4-BE49-F238E27FC236}">
                <a16:creationId xmlns:a16="http://schemas.microsoft.com/office/drawing/2014/main" id="{81EC72C0-D270-D64E-B14F-F3E74381AA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73058" name="Footer Placeholder 4">
            <a:extLst>
              <a:ext uri="{FF2B5EF4-FFF2-40B4-BE49-F238E27FC236}">
                <a16:creationId xmlns:a16="http://schemas.microsoft.com/office/drawing/2014/main" id="{0B9DAA67-52F5-6A47-AD84-EEF4CF0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3059" name="Slide Number Placeholder 5">
            <a:extLst>
              <a:ext uri="{FF2B5EF4-FFF2-40B4-BE49-F238E27FC236}">
                <a16:creationId xmlns:a16="http://schemas.microsoft.com/office/drawing/2014/main" id="{30AE561D-6383-8E4F-A669-5454692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E9536F0-345C-9243-9AE5-42DC55E247C2}" type="slidenum">
              <a:rPr lang="en-US" altLang="en-US" sz="1400"/>
              <a:pPr algn="r"/>
              <a:t>11</a:t>
            </a:fld>
            <a:endParaRPr lang="en-US" altLang="en-US" sz="1400"/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9A1D2AA3-0EAD-6147-B094-425DFFA65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Problem#2: Forecast</a:t>
            </a:r>
          </a:p>
        </p:txBody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11E25527-DC62-8548-9C69-CDB248A8F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Solution: try to express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</a:t>
            </a:r>
            <a:r>
              <a:rPr lang="en-US" altLang="en-US" baseline="-25000">
                <a:ea typeface="ＭＳ Ｐゴシック" panose="020B0600070205080204" pitchFamily="34" charset="-128"/>
              </a:rPr>
              <a:t>t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as a linear function of the past: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>
                <a:ea typeface="ＭＳ Ｐゴシック" panose="020B0600070205080204" pitchFamily="34" charset="-128"/>
              </a:rPr>
              <a:t>, …,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(up to a window of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Formally: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173062" name="Group 4">
            <a:extLst>
              <a:ext uri="{FF2B5EF4-FFF2-40B4-BE49-F238E27FC236}">
                <a16:creationId xmlns:a16="http://schemas.microsoft.com/office/drawing/2014/main" id="{37B9C6EA-9751-8645-834A-8604BE6B6A1A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4159250"/>
            <a:ext cx="2436813" cy="1898650"/>
            <a:chOff x="3876" y="2620"/>
            <a:chExt cx="1535" cy="1196"/>
          </a:xfrm>
        </p:grpSpPr>
        <p:sp>
          <p:nvSpPr>
            <p:cNvPr id="173065" name="Line 5">
              <a:extLst>
                <a:ext uri="{FF2B5EF4-FFF2-40B4-BE49-F238E27FC236}">
                  <a16:creationId xmlns:a16="http://schemas.microsoft.com/office/drawing/2014/main" id="{E3411363-3D32-FA4E-AE47-BABE258BA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0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6">
              <a:extLst>
                <a:ext uri="{FF2B5EF4-FFF2-40B4-BE49-F238E27FC236}">
                  <a16:creationId xmlns:a16="http://schemas.microsoft.com/office/drawing/2014/main" id="{1F8CDFD8-5D17-E940-9B91-E5BDD26E5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312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7" name="Line 7">
              <a:extLst>
                <a:ext uri="{FF2B5EF4-FFF2-40B4-BE49-F238E27FC236}">
                  <a16:creationId xmlns:a16="http://schemas.microsoft.com/office/drawing/2014/main" id="{AAB653CA-D379-0640-BFB0-F0B296746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21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8" name="Line 8">
              <a:extLst>
                <a:ext uri="{FF2B5EF4-FFF2-40B4-BE49-F238E27FC236}">
                  <a16:creationId xmlns:a16="http://schemas.microsoft.com/office/drawing/2014/main" id="{A5AF382F-C314-5B47-88C3-70CB41659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126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9" name="Line 9">
              <a:extLst>
                <a:ext uri="{FF2B5EF4-FFF2-40B4-BE49-F238E27FC236}">
                  <a16:creationId xmlns:a16="http://schemas.microsoft.com/office/drawing/2014/main" id="{2392A8A6-038F-E341-B6BF-00FFF894E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031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0" name="Line 10">
              <a:extLst>
                <a:ext uri="{FF2B5EF4-FFF2-40B4-BE49-F238E27FC236}">
                  <a16:creationId xmlns:a16="http://schemas.microsoft.com/office/drawing/2014/main" id="{08D385F8-3C7A-D241-8C46-743C8502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93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1" name="Line 11">
              <a:extLst>
                <a:ext uri="{FF2B5EF4-FFF2-40B4-BE49-F238E27FC236}">
                  <a16:creationId xmlns:a16="http://schemas.microsoft.com/office/drawing/2014/main" id="{2DEA3A6F-A6F7-1244-A6F7-F6D33CE01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84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2" name="Line 12">
              <a:extLst>
                <a:ext uri="{FF2B5EF4-FFF2-40B4-BE49-F238E27FC236}">
                  <a16:creationId xmlns:a16="http://schemas.microsoft.com/office/drawing/2014/main" id="{3574C322-562D-4842-807F-DC9D99BF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75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Line 13">
              <a:extLst>
                <a:ext uri="{FF2B5EF4-FFF2-40B4-BE49-F238E27FC236}">
                  <a16:creationId xmlns:a16="http://schemas.microsoft.com/office/drawing/2014/main" id="{3D6B1393-9BEA-084F-91E1-05FE15C53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Line 14">
              <a:extLst>
                <a:ext uri="{FF2B5EF4-FFF2-40B4-BE49-F238E27FC236}">
                  <a16:creationId xmlns:a16="http://schemas.microsoft.com/office/drawing/2014/main" id="{D15E4ABB-35A9-E844-BE2E-B9B30B186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Line 15">
              <a:extLst>
                <a:ext uri="{FF2B5EF4-FFF2-40B4-BE49-F238E27FC236}">
                  <a16:creationId xmlns:a16="http://schemas.microsoft.com/office/drawing/2014/main" id="{B9582113-E8FA-654B-BFF2-23262CB8E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98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Line 16">
              <a:extLst>
                <a:ext uri="{FF2B5EF4-FFF2-40B4-BE49-F238E27FC236}">
                  <a16:creationId xmlns:a16="http://schemas.microsoft.com/office/drawing/2014/main" id="{BABAC14F-85A5-6A43-AAA4-8DFA5DD36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0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Line 17">
              <a:extLst>
                <a:ext uri="{FF2B5EF4-FFF2-40B4-BE49-F238E27FC236}">
                  <a16:creationId xmlns:a16="http://schemas.microsoft.com/office/drawing/2014/main" id="{E3CC2630-1BEA-A24D-940A-7FE1AF017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126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Line 18">
              <a:extLst>
                <a:ext uri="{FF2B5EF4-FFF2-40B4-BE49-F238E27FC236}">
                  <a16:creationId xmlns:a16="http://schemas.microsoft.com/office/drawing/2014/main" id="{28385D32-A251-F844-97F0-7E60C55B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31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Line 19">
              <a:extLst>
                <a:ext uri="{FF2B5EF4-FFF2-40B4-BE49-F238E27FC236}">
                  <a16:creationId xmlns:a16="http://schemas.microsoft.com/office/drawing/2014/main" id="{9CF5770B-B33A-2141-8C11-0121F47D1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93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Line 20">
              <a:extLst>
                <a:ext uri="{FF2B5EF4-FFF2-40B4-BE49-F238E27FC236}">
                  <a16:creationId xmlns:a16="http://schemas.microsoft.com/office/drawing/2014/main" id="{29C4D2EE-4F93-3341-B2C6-716DEAA2B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45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Line 21">
              <a:extLst>
                <a:ext uri="{FF2B5EF4-FFF2-40B4-BE49-F238E27FC236}">
                  <a16:creationId xmlns:a16="http://schemas.microsoft.com/office/drawing/2014/main" id="{288C4AB0-4932-E04D-B8A1-C08D0E17E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5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Line 22">
              <a:extLst>
                <a:ext uri="{FF2B5EF4-FFF2-40B4-BE49-F238E27FC236}">
                  <a16:creationId xmlns:a16="http://schemas.microsoft.com/office/drawing/2014/main" id="{C8DA3F99-18F1-0A4C-9530-7DE87A227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65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Line 23">
              <a:extLst>
                <a:ext uri="{FF2B5EF4-FFF2-40B4-BE49-F238E27FC236}">
                  <a16:creationId xmlns:a16="http://schemas.microsoft.com/office/drawing/2014/main" id="{980C6E62-9EA4-E447-BA20-DC2E87F1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9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Line 24">
              <a:extLst>
                <a:ext uri="{FF2B5EF4-FFF2-40B4-BE49-F238E27FC236}">
                  <a16:creationId xmlns:a16="http://schemas.microsoft.com/office/drawing/2014/main" id="{B71B5371-8A13-3A44-858D-C22ED4358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Line 25">
              <a:extLst>
                <a:ext uri="{FF2B5EF4-FFF2-40B4-BE49-F238E27FC236}">
                  <a16:creationId xmlns:a16="http://schemas.microsoft.com/office/drawing/2014/main" id="{1B3D0EAC-E7C0-1C4F-B9DA-A8538EA9A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Line 26">
              <a:extLst>
                <a:ext uri="{FF2B5EF4-FFF2-40B4-BE49-F238E27FC236}">
                  <a16:creationId xmlns:a16="http://schemas.microsoft.com/office/drawing/2014/main" id="{ABF5FE4E-F76C-9A4F-88F6-EB6351A30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3498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7" name="Line 27">
              <a:extLst>
                <a:ext uri="{FF2B5EF4-FFF2-40B4-BE49-F238E27FC236}">
                  <a16:creationId xmlns:a16="http://schemas.microsoft.com/office/drawing/2014/main" id="{6BC7BBB2-96CC-B142-9AAE-E1C1E1E2F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Line 28">
              <a:extLst>
                <a:ext uri="{FF2B5EF4-FFF2-40B4-BE49-F238E27FC236}">
                  <a16:creationId xmlns:a16="http://schemas.microsoft.com/office/drawing/2014/main" id="{C543C876-5E20-5140-9F67-B89EABB5C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Line 29">
              <a:extLst>
                <a:ext uri="{FF2B5EF4-FFF2-40B4-BE49-F238E27FC236}">
                  <a16:creationId xmlns:a16="http://schemas.microsoft.com/office/drawing/2014/main" id="{4590EA96-338A-1149-BC76-9DB08DC36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Line 30">
              <a:extLst>
                <a:ext uri="{FF2B5EF4-FFF2-40B4-BE49-F238E27FC236}">
                  <a16:creationId xmlns:a16="http://schemas.microsoft.com/office/drawing/2014/main" id="{751C6FB2-C979-CA4B-9D2C-04294F196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2996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Line 31">
              <a:extLst>
                <a:ext uri="{FF2B5EF4-FFF2-40B4-BE49-F238E27FC236}">
                  <a16:creationId xmlns:a16="http://schemas.microsoft.com/office/drawing/2014/main" id="{0F4EF8D3-F2D8-194C-AF23-D6C18C681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" y="2827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Line 32">
              <a:extLst>
                <a:ext uri="{FF2B5EF4-FFF2-40B4-BE49-F238E27FC236}">
                  <a16:creationId xmlns:a16="http://schemas.microsoft.com/office/drawing/2014/main" id="{F737392A-D0DB-2947-BB4D-46C8B9195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827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Line 33">
              <a:extLst>
                <a:ext uri="{FF2B5EF4-FFF2-40B4-BE49-F238E27FC236}">
                  <a16:creationId xmlns:a16="http://schemas.microsoft.com/office/drawing/2014/main" id="{32422BE5-308C-814A-9F32-051C2A6FA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96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Line 34">
              <a:extLst>
                <a:ext uri="{FF2B5EF4-FFF2-40B4-BE49-F238E27FC236}">
                  <a16:creationId xmlns:a16="http://schemas.microsoft.com/office/drawing/2014/main" id="{91A3781E-9813-4445-8BBE-BEAF119CA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2949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Line 35">
              <a:extLst>
                <a:ext uri="{FF2B5EF4-FFF2-40B4-BE49-F238E27FC236}">
                  <a16:creationId xmlns:a16="http://schemas.microsoft.com/office/drawing/2014/main" id="{7AB0BAD6-9A1B-2E4C-B3ED-A46F292D1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2742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Line 36">
              <a:extLst>
                <a:ext uri="{FF2B5EF4-FFF2-40B4-BE49-F238E27FC236}">
                  <a16:creationId xmlns:a16="http://schemas.microsoft.com/office/drawing/2014/main" id="{D9620E1A-A167-9F41-9A6B-46690016A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2742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Line 37">
              <a:extLst>
                <a:ext uri="{FF2B5EF4-FFF2-40B4-BE49-F238E27FC236}">
                  <a16:creationId xmlns:a16="http://schemas.microsoft.com/office/drawing/2014/main" id="{6379FF3A-3C9F-7A4B-B380-3C8FA315D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" y="2818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Line 38">
              <a:extLst>
                <a:ext uri="{FF2B5EF4-FFF2-40B4-BE49-F238E27FC236}">
                  <a16:creationId xmlns:a16="http://schemas.microsoft.com/office/drawing/2014/main" id="{437E97A2-8E04-9049-9C67-D9DCDCC59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2949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Freeform 39">
              <a:extLst>
                <a:ext uri="{FF2B5EF4-FFF2-40B4-BE49-F238E27FC236}">
                  <a16:creationId xmlns:a16="http://schemas.microsoft.com/office/drawing/2014/main" id="{EFE48910-7BDC-3844-A1B6-37B3D294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76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Freeform 40">
              <a:extLst>
                <a:ext uri="{FF2B5EF4-FFF2-40B4-BE49-F238E27FC236}">
                  <a16:creationId xmlns:a16="http://schemas.microsoft.com/office/drawing/2014/main" id="{2428C72F-B6FD-EE4F-B5EE-E849F051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97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Freeform 41">
              <a:extLst>
                <a:ext uri="{FF2B5EF4-FFF2-40B4-BE49-F238E27FC236}">
                  <a16:creationId xmlns:a16="http://schemas.microsoft.com/office/drawing/2014/main" id="{AF08AB99-D8A5-2148-88DC-6550725E6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806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Freeform 42">
              <a:extLst>
                <a:ext uri="{FF2B5EF4-FFF2-40B4-BE49-F238E27FC236}">
                  <a16:creationId xmlns:a16="http://schemas.microsoft.com/office/drawing/2014/main" id="{8FB84BAB-0D64-C64C-B9DA-6E30DA4EB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084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3" name="Freeform 43">
              <a:extLst>
                <a:ext uri="{FF2B5EF4-FFF2-40B4-BE49-F238E27FC236}">
                  <a16:creationId xmlns:a16="http://schemas.microsoft.com/office/drawing/2014/main" id="{59A92515-5812-3E46-A93E-FB28F108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975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Freeform 44">
              <a:extLst>
                <a:ext uri="{FF2B5EF4-FFF2-40B4-BE49-F238E27FC236}">
                  <a16:creationId xmlns:a16="http://schemas.microsoft.com/office/drawing/2014/main" id="{F0A38258-00E6-F446-8394-99BF3613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5" name="Freeform 45">
              <a:extLst>
                <a:ext uri="{FF2B5EF4-FFF2-40B4-BE49-F238E27FC236}">
                  <a16:creationId xmlns:a16="http://schemas.microsoft.com/office/drawing/2014/main" id="{8DB5F75A-1673-E94B-8A6E-4790DF24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721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6" name="Freeform 46">
              <a:extLst>
                <a:ext uri="{FF2B5EF4-FFF2-40B4-BE49-F238E27FC236}">
                  <a16:creationId xmlns:a16="http://schemas.microsoft.com/office/drawing/2014/main" id="{8EB0D870-9CAD-9F4F-81E6-F37B2349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798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7" name="Freeform 47">
              <a:extLst>
                <a:ext uri="{FF2B5EF4-FFF2-40B4-BE49-F238E27FC236}">
                  <a16:creationId xmlns:a16="http://schemas.microsoft.com/office/drawing/2014/main" id="{826BFF9F-BF06-D842-BBC3-31DA88B5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8" name="Freeform 48">
              <a:extLst>
                <a:ext uri="{FF2B5EF4-FFF2-40B4-BE49-F238E27FC236}">
                  <a16:creationId xmlns:a16="http://schemas.microsoft.com/office/drawing/2014/main" id="{A4B5EE58-21A7-EC4D-9947-B54B4E40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2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9" name="Rectangle 49">
              <a:extLst>
                <a:ext uri="{FF2B5EF4-FFF2-40B4-BE49-F238E27FC236}">
                  <a16:creationId xmlns:a16="http://schemas.microsoft.com/office/drawing/2014/main" id="{E7DEE39D-18A1-B043-9505-516A15F0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345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73110" name="Rectangle 50">
              <a:extLst>
                <a:ext uri="{FF2B5EF4-FFF2-40B4-BE49-F238E27FC236}">
                  <a16:creationId xmlns:a16="http://schemas.microsoft.com/office/drawing/2014/main" id="{62255E4C-43A7-6646-9C9D-9755F634B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36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73111" name="Rectangle 51">
              <a:extLst>
                <a:ext uri="{FF2B5EF4-FFF2-40B4-BE49-F238E27FC236}">
                  <a16:creationId xmlns:a16="http://schemas.microsoft.com/office/drawing/2014/main" id="{C1064C6E-7B36-AC42-A24B-D5408EF3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27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73112" name="Rectangle 52">
              <a:extLst>
                <a:ext uri="{FF2B5EF4-FFF2-40B4-BE49-F238E27FC236}">
                  <a16:creationId xmlns:a16="http://schemas.microsoft.com/office/drawing/2014/main" id="{75D968CC-7CAA-C24E-B12A-E7831712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179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73113" name="Rectangle 53">
              <a:extLst>
                <a:ext uri="{FF2B5EF4-FFF2-40B4-BE49-F238E27FC236}">
                  <a16:creationId xmlns:a16="http://schemas.microsoft.com/office/drawing/2014/main" id="{E8FE52E3-F028-B247-A4C8-7795A5BD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08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73114" name="Rectangle 54">
              <a:extLst>
                <a:ext uri="{FF2B5EF4-FFF2-40B4-BE49-F238E27FC236}">
                  <a16:creationId xmlns:a16="http://schemas.microsoft.com/office/drawing/2014/main" id="{8764FB27-BABB-4647-A821-43492F8A1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9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73115" name="Rectangle 55">
              <a:extLst>
                <a:ext uri="{FF2B5EF4-FFF2-40B4-BE49-F238E27FC236}">
                  <a16:creationId xmlns:a16="http://schemas.microsoft.com/office/drawing/2014/main" id="{374A6E95-89F2-6A48-871D-BB3A7C3B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01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73116" name="Rectangle 56">
              <a:extLst>
                <a:ext uri="{FF2B5EF4-FFF2-40B4-BE49-F238E27FC236}">
                  <a16:creationId xmlns:a16="http://schemas.microsoft.com/office/drawing/2014/main" id="{F6598939-4DD7-B045-8BCD-DAED696D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806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73117" name="Rectangle 57">
              <a:extLst>
                <a:ext uri="{FF2B5EF4-FFF2-40B4-BE49-F238E27FC236}">
                  <a16:creationId xmlns:a16="http://schemas.microsoft.com/office/drawing/2014/main" id="{3398D7C8-912E-E840-B390-1957E60CD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71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73118" name="Rectangle 58">
              <a:extLst>
                <a:ext uri="{FF2B5EF4-FFF2-40B4-BE49-F238E27FC236}">
                  <a16:creationId xmlns:a16="http://schemas.microsoft.com/office/drawing/2014/main" id="{38EDF0D8-D7D9-DE49-A77B-F41435F5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620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73119" name="Rectangle 59">
              <a:extLst>
                <a:ext uri="{FF2B5EF4-FFF2-40B4-BE49-F238E27FC236}">
                  <a16:creationId xmlns:a16="http://schemas.microsoft.com/office/drawing/2014/main" id="{13D179F8-5427-704C-88C5-8B221E7C5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3120" name="Rectangle 60">
              <a:extLst>
                <a:ext uri="{FF2B5EF4-FFF2-40B4-BE49-F238E27FC236}">
                  <a16:creationId xmlns:a16="http://schemas.microsoft.com/office/drawing/2014/main" id="{CB1A1022-05B4-7948-A279-2177C70F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3121" name="Rectangle 61">
              <a:extLst>
                <a:ext uri="{FF2B5EF4-FFF2-40B4-BE49-F238E27FC236}">
                  <a16:creationId xmlns:a16="http://schemas.microsoft.com/office/drawing/2014/main" id="{C7F2A206-E378-FB4C-B76B-CCA5209B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3122" name="Rectangle 62">
              <a:extLst>
                <a:ext uri="{FF2B5EF4-FFF2-40B4-BE49-F238E27FC236}">
                  <a16:creationId xmlns:a16="http://schemas.microsoft.com/office/drawing/2014/main" id="{01E53FE7-3F4E-9141-B92F-EB249DCB3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73123" name="Rectangle 63">
              <a:extLst>
                <a:ext uri="{FF2B5EF4-FFF2-40B4-BE49-F238E27FC236}">
                  <a16:creationId xmlns:a16="http://schemas.microsoft.com/office/drawing/2014/main" id="{4869D64F-DC72-054B-9741-FA7017992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73124" name="Rectangle 64">
              <a:extLst>
                <a:ext uri="{FF2B5EF4-FFF2-40B4-BE49-F238E27FC236}">
                  <a16:creationId xmlns:a16="http://schemas.microsoft.com/office/drawing/2014/main" id="{176CB450-B149-A94E-86DF-5633E1DC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55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73125" name="Rectangle 65">
              <a:extLst>
                <a:ext uri="{FF2B5EF4-FFF2-40B4-BE49-F238E27FC236}">
                  <a16:creationId xmlns:a16="http://schemas.microsoft.com/office/drawing/2014/main" id="{00CBCCCD-70FF-7F4E-B074-739CC6F8B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3672"/>
              <a:ext cx="5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>
                  <a:solidFill>
                    <a:srgbClr val="0066FF"/>
                  </a:solidFill>
                </a:rPr>
                <a:t>Time Tick</a:t>
              </a:r>
              <a:endParaRPr lang="en-US" altLang="en-US" sz="2400"/>
            </a:p>
          </p:txBody>
        </p:sp>
        <p:sp>
          <p:nvSpPr>
            <p:cNvPr id="173126" name="Text Box 66">
              <a:extLst>
                <a:ext uri="{FF2B5EF4-FFF2-40B4-BE49-F238E27FC236}">
                  <a16:creationId xmlns:a16="http://schemas.microsoft.com/office/drawing/2014/main" id="{C645B4DB-BE8C-2041-8D0E-C01E270F9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289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73127" name="Line 67">
              <a:extLst>
                <a:ext uri="{FF2B5EF4-FFF2-40B4-BE49-F238E27FC236}">
                  <a16:creationId xmlns:a16="http://schemas.microsoft.com/office/drawing/2014/main" id="{96AA4BC5-35CB-DA43-BDA4-5D59F2E88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3" y="3119"/>
              <a:ext cx="0" cy="35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3063" name="Object 2">
            <a:extLst>
              <a:ext uri="{FF2B5EF4-FFF2-40B4-BE49-F238E27FC236}">
                <a16:creationId xmlns:a16="http://schemas.microsoft.com/office/drawing/2014/main" id="{4D81ECA2-88CB-2744-AE9C-03337DBC8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4549775"/>
          <a:ext cx="5387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4" imgW="43599100" imgH="5270500" progId="Equation.3">
                  <p:embed/>
                </p:oleObj>
              </mc:Choice>
              <mc:Fallback>
                <p:oleObj name="Equation" r:id="rId4" imgW="43599100" imgH="5270500" progId="Equation.3">
                  <p:embed/>
                  <p:pic>
                    <p:nvPicPr>
                      <p:cNvPr id="173063" name="Object 2">
                        <a:extLst>
                          <a:ext uri="{FF2B5EF4-FFF2-40B4-BE49-F238E27FC236}">
                            <a16:creationId xmlns:a16="http://schemas.microsoft.com/office/drawing/2014/main" id="{4D81ECA2-88CB-2744-AE9C-03337DBC8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49775"/>
                        <a:ext cx="5387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Rectangle 69">
            <a:extLst>
              <a:ext uri="{FF2B5EF4-FFF2-40B4-BE49-F238E27FC236}">
                <a16:creationId xmlns:a16="http://schemas.microsoft.com/office/drawing/2014/main" id="{6AE90A81-0FEA-A24C-923B-E0A4B13E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76750"/>
            <a:ext cx="5695950" cy="876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61966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5808-0181-3D46-8B35-2BF1D255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 for time series: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00EE-4AAF-1348-89E0-4DBF8CE0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3C78-5285-4D40-8699-80C58CE0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732D-769B-4F40-8B1F-96E2012D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0F775-9CE1-0649-B017-80892DF6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9225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Date Placeholder 3">
            <a:extLst>
              <a:ext uri="{FF2B5EF4-FFF2-40B4-BE49-F238E27FC236}">
                <a16:creationId xmlns:a16="http://schemas.microsoft.com/office/drawing/2014/main" id="{C2B6634F-C411-B141-94D2-04E8396FA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21538" name="Footer Placeholder 4">
            <a:extLst>
              <a:ext uri="{FF2B5EF4-FFF2-40B4-BE49-F238E27FC236}">
                <a16:creationId xmlns:a16="http://schemas.microsoft.com/office/drawing/2014/main" id="{C68B84BD-729A-964A-A2AA-937C68B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1539" name="Slide Number Placeholder 5">
            <a:extLst>
              <a:ext uri="{FF2B5EF4-FFF2-40B4-BE49-F238E27FC236}">
                <a16:creationId xmlns:a16="http://schemas.microsoft.com/office/drawing/2014/main" id="{EF8B4498-D2E9-FD4A-ACB9-8B55C64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803F60-0245-1E43-84AE-B78874A83C1E}" type="slidenum">
              <a:rPr lang="en-US" altLang="en-US" sz="1400"/>
              <a:pPr algn="r"/>
              <a:t>111</a:t>
            </a:fld>
            <a:endParaRPr lang="en-US" altLang="en-US" sz="1400"/>
          </a:p>
        </p:txBody>
      </p:sp>
      <p:sp>
        <p:nvSpPr>
          <p:cNvPr id="321540" name="Rectangle 2">
            <a:extLst>
              <a:ext uri="{FF2B5EF4-FFF2-40B4-BE49-F238E27FC236}">
                <a16:creationId xmlns:a16="http://schemas.microsoft.com/office/drawing/2014/main" id="{03A0E108-FA41-E04B-A774-7E4652DC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5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conclusions</a:t>
            </a:r>
          </a:p>
        </p:txBody>
      </p:sp>
      <p:sp>
        <p:nvSpPr>
          <p:cNvPr id="321541" name="Rectangle 3">
            <a:extLst>
              <a:ext uri="{FF2B5EF4-FFF2-40B4-BE49-F238E27FC236}">
                <a16:creationId xmlns:a16="http://schemas.microsoft.com/office/drawing/2014/main" id="{ECE56297-E5B6-7845-A66E-F8A657EE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P2.1. Similarity search: </a:t>
            </a:r>
            <a:r>
              <a:rPr lang="en-US" altLang="en-US" b="1" dirty="0">
                <a:ea typeface="ＭＳ Ｐゴシック" panose="020B0600070205080204" pitchFamily="34" charset="-128"/>
              </a:rPr>
              <a:t>Euclidean</a:t>
            </a:r>
            <a:r>
              <a:rPr lang="en-US" altLang="en-US" dirty="0">
                <a:ea typeface="ＭＳ Ｐゴシック" panose="020B0600070205080204" pitchFamily="34" charset="-128"/>
              </a:rPr>
              <a:t>/time-warping; </a:t>
            </a:r>
            <a:r>
              <a:rPr lang="en-US" altLang="en-US" b="1" dirty="0">
                <a:ea typeface="ＭＳ Ｐゴシック" panose="020B0600070205080204" pitchFamily="34" charset="-128"/>
              </a:rPr>
              <a:t>feature extraction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SAMs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P2.2. Signal processing: </a:t>
            </a:r>
            <a:r>
              <a:rPr lang="en-US" altLang="en-US" b="1" dirty="0">
                <a:ea typeface="ＭＳ Ｐゴシック" panose="020B0600070205080204" pitchFamily="34" charset="-128"/>
              </a:rPr>
              <a:t>DFT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>
                <a:ea typeface="ＭＳ Ｐゴシック" panose="020B0600070205080204" pitchFamily="34" charset="-128"/>
              </a:rPr>
              <a:t>DWT</a:t>
            </a:r>
            <a:r>
              <a:rPr lang="en-US" altLang="en-US" dirty="0">
                <a:ea typeface="ＭＳ Ｐゴシック" panose="020B0600070205080204" pitchFamily="34" charset="-128"/>
              </a:rPr>
              <a:t> are powerful tools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P2.3. 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AR</a:t>
            </a:r>
            <a:r>
              <a:rPr lang="en-US" altLang="en-US" dirty="0">
                <a:ea typeface="ＭＳ Ｐゴシック" panose="020B0600070205080204" pitchFamily="34" charset="-128"/>
              </a:rPr>
              <a:t> (Box-Jenkins)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P2.4. Non-linear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lag-plots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Takens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P2.5. </a:t>
            </a:r>
            <a:r>
              <a:rPr lang="en-US" altLang="en-US" b="1" dirty="0">
                <a:ea typeface="ＭＳ Ｐゴシック" panose="020B0600070205080204" pitchFamily="34" charset="-128"/>
              </a:rPr>
              <a:t>Tensors</a:t>
            </a:r>
            <a:r>
              <a:rPr lang="en-US" altLang="en-US" dirty="0">
                <a:ea typeface="ＭＳ Ｐゴシック" panose="020B0600070205080204" pitchFamily="34" charset="-128"/>
              </a:rPr>
              <a:t>: PARAFAC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297859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112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patterns/rules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424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– Tensors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Tensor survey</a:t>
            </a:r>
          </a:p>
          <a:p>
            <a:r>
              <a:rPr lang="en-US" dirty="0"/>
              <a:t>Tamara G. </a:t>
            </a:r>
            <a:r>
              <a:rPr lang="en-US" dirty="0" err="1"/>
              <a:t>Kolda</a:t>
            </a:r>
            <a:r>
              <a:rPr lang="en-US" dirty="0"/>
              <a:t> and Brett W. Bader </a:t>
            </a:r>
            <a:r>
              <a:rPr lang="en-US" i="1" dirty="0">
                <a:hlinkClick r:id="rId2"/>
              </a:rPr>
              <a:t>Tensor Decompositions and Applications </a:t>
            </a:r>
            <a:r>
              <a:rPr lang="en-US" dirty="0"/>
              <a:t>SIAM Rev., 51(3), pp 455–500, 2009.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928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– Tensors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Tensor survey #2</a:t>
            </a:r>
          </a:p>
          <a:p>
            <a:r>
              <a:rPr lang="en-US" dirty="0"/>
              <a:t>Nicholas D. </a:t>
            </a:r>
            <a:r>
              <a:rPr lang="en-US" dirty="0" err="1"/>
              <a:t>Sidiropoulos</a:t>
            </a:r>
            <a:r>
              <a:rPr lang="en-US" i="1" dirty="0"/>
              <a:t>, </a:t>
            </a:r>
            <a:r>
              <a:rPr lang="en-US" dirty="0"/>
              <a:t>Lieven De </a:t>
            </a:r>
            <a:r>
              <a:rPr lang="en-US" dirty="0" err="1"/>
              <a:t>Lathauwer</a:t>
            </a:r>
            <a:r>
              <a:rPr lang="en-US" i="1" dirty="0"/>
              <a:t>,</a:t>
            </a:r>
            <a:r>
              <a:rPr lang="en-US" dirty="0"/>
              <a:t>, Xiao Fu</a:t>
            </a:r>
            <a:r>
              <a:rPr lang="en-US" i="1" dirty="0"/>
              <a:t>,</a:t>
            </a:r>
            <a:r>
              <a:rPr lang="en-US" dirty="0"/>
              <a:t>, </a:t>
            </a:r>
            <a:r>
              <a:rPr lang="en-US" dirty="0" err="1"/>
              <a:t>Kejun</a:t>
            </a:r>
            <a:r>
              <a:rPr lang="en-US" dirty="0"/>
              <a:t> Huang</a:t>
            </a:r>
            <a:r>
              <a:rPr lang="en-US" i="1" dirty="0"/>
              <a:t>, </a:t>
            </a:r>
            <a:r>
              <a:rPr lang="en-US" dirty="0" err="1"/>
              <a:t>Evangelos</a:t>
            </a:r>
            <a:r>
              <a:rPr lang="en-US" dirty="0"/>
              <a:t> E. </a:t>
            </a:r>
            <a:r>
              <a:rPr lang="en-US" dirty="0" err="1"/>
              <a:t>Papalexakis</a:t>
            </a:r>
            <a:r>
              <a:rPr lang="en-US" dirty="0"/>
              <a:t>, and Christos Faloutsos, </a:t>
            </a:r>
            <a:r>
              <a:rPr lang="en-US" i="1" dirty="0">
                <a:hlinkClick r:id="rId2"/>
              </a:rPr>
              <a:t>Tensor Decomposition for Signal Processing and Machine Learning</a:t>
            </a:r>
            <a:r>
              <a:rPr lang="en-US" i="1" dirty="0"/>
              <a:t>, </a:t>
            </a:r>
            <a:r>
              <a:rPr lang="en-US" dirty="0"/>
              <a:t>IEEE TSP, 65(13), July 1,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82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Date Placeholder 3">
            <a:extLst>
              <a:ext uri="{FF2B5EF4-FFF2-40B4-BE49-F238E27FC236}">
                <a16:creationId xmlns:a16="http://schemas.microsoft.com/office/drawing/2014/main" id="{766ACBEE-7CBF-A44A-B98D-2D988DF64D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75106" name="Footer Placeholder 4">
            <a:extLst>
              <a:ext uri="{FF2B5EF4-FFF2-40B4-BE49-F238E27FC236}">
                <a16:creationId xmlns:a16="http://schemas.microsoft.com/office/drawing/2014/main" id="{9C81E8FE-F0A1-CC42-9752-3352CE84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5107" name="Slide Number Placeholder 5">
            <a:extLst>
              <a:ext uri="{FF2B5EF4-FFF2-40B4-BE49-F238E27FC236}">
                <a16:creationId xmlns:a16="http://schemas.microsoft.com/office/drawing/2014/main" id="{3A503A11-2CD7-2143-9ACE-8607203C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4D52AF0-124F-0C4A-BCD4-A509EC1E3444}" type="slidenum">
              <a:rPr lang="en-US" altLang="en-US" sz="1400"/>
              <a:pPr algn="r"/>
              <a:t>12</a:t>
            </a:fld>
            <a:endParaRPr lang="en-US" altLang="en-US" sz="1400"/>
          </a:p>
        </p:txBody>
      </p:sp>
      <p:sp>
        <p:nvSpPr>
          <p:cNvPr id="175108" name="Rectangle 2">
            <a:extLst>
              <a:ext uri="{FF2B5EF4-FFF2-40B4-BE49-F238E27FC236}">
                <a16:creationId xmlns:a16="http://schemas.microsoft.com/office/drawing/2014/main" id="{9AA2F705-0742-234D-8C76-84C9F537F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(Problem: Back-cast; interpolate)</a:t>
            </a:r>
          </a:p>
        </p:txBody>
      </p:sp>
      <p:sp>
        <p:nvSpPr>
          <p:cNvPr id="175109" name="Rectangle 3">
            <a:extLst>
              <a:ext uri="{FF2B5EF4-FFF2-40B4-BE49-F238E27FC236}">
                <a16:creationId xmlns:a16="http://schemas.microsoft.com/office/drawing/2014/main" id="{F7996500-4F98-184F-B03F-C5E18F6A1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18475" cy="2887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Solution - interpolate: try to express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as a linear function of the past AND the future: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t+1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t+2</a:t>
            </a:r>
            <a:r>
              <a:rPr lang="en-US" altLang="en-US">
                <a:ea typeface="ＭＳ Ｐゴシック" panose="020B0600070205080204" pitchFamily="34" charset="-128"/>
              </a:rPr>
              <a:t>, …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t+wfuture;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t-1</a:t>
            </a:r>
            <a:r>
              <a:rPr lang="en-US" altLang="en-US">
                <a:ea typeface="ＭＳ Ｐゴシック" panose="020B0600070205080204" pitchFamily="34" charset="-128"/>
              </a:rPr>
              <a:t>, …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t-wpast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(up to windows of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past</a:t>
            </a:r>
            <a:r>
              <a:rPr lang="en-US" altLang="en-US" i="1">
                <a:ea typeface="ＭＳ Ｐゴシック" panose="020B0600070205080204" pitchFamily="34" charset="-128"/>
              </a:rPr>
              <a:t> , w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future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EXACTLY the same algo’s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5110" name="Line 4">
            <a:extLst>
              <a:ext uri="{FF2B5EF4-FFF2-40B4-BE49-F238E27FC236}">
                <a16:creationId xmlns:a16="http://schemas.microsoft.com/office/drawing/2014/main" id="{7D9C3F8C-7D15-B645-8DAB-0FD98295B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5403850"/>
            <a:ext cx="202247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1" name="Line 5">
            <a:extLst>
              <a:ext uri="{FF2B5EF4-FFF2-40B4-BE49-F238E27FC236}">
                <a16:creationId xmlns:a16="http://schemas.microsoft.com/office/drawing/2014/main" id="{30FB51EF-859A-144D-9238-D372A70C7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5257800"/>
            <a:ext cx="202247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2" name="Line 6">
            <a:extLst>
              <a:ext uri="{FF2B5EF4-FFF2-40B4-BE49-F238E27FC236}">
                <a16:creationId xmlns:a16="http://schemas.microsoft.com/office/drawing/2014/main" id="{28368568-19EC-6B4C-8390-CE3D4127A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5106988"/>
            <a:ext cx="2022475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3" name="Line 7">
            <a:extLst>
              <a:ext uri="{FF2B5EF4-FFF2-40B4-BE49-F238E27FC236}">
                <a16:creationId xmlns:a16="http://schemas.microsoft.com/office/drawing/2014/main" id="{48873C92-DB96-1C46-B5DA-543498777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962525"/>
            <a:ext cx="202247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4" name="Line 8">
            <a:extLst>
              <a:ext uri="{FF2B5EF4-FFF2-40B4-BE49-F238E27FC236}">
                <a16:creationId xmlns:a16="http://schemas.microsoft.com/office/drawing/2014/main" id="{459C18FA-9ABB-8E49-8B31-8185ED20A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811713"/>
            <a:ext cx="2022475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5" name="Line 9">
            <a:extLst>
              <a:ext uri="{FF2B5EF4-FFF2-40B4-BE49-F238E27FC236}">
                <a16:creationId xmlns:a16="http://schemas.microsoft.com/office/drawing/2014/main" id="{0390EA3C-21E6-654F-A731-589B1C3BD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665663"/>
            <a:ext cx="2022475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Line 10">
            <a:extLst>
              <a:ext uri="{FF2B5EF4-FFF2-40B4-BE49-F238E27FC236}">
                <a16:creationId xmlns:a16="http://schemas.microsoft.com/office/drawing/2014/main" id="{D51194A8-10F6-F240-A056-DFABDE214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516438"/>
            <a:ext cx="202247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7" name="Line 11">
            <a:extLst>
              <a:ext uri="{FF2B5EF4-FFF2-40B4-BE49-F238E27FC236}">
                <a16:creationId xmlns:a16="http://schemas.microsoft.com/office/drawing/2014/main" id="{A9218921-34AC-4A4E-9EFF-D0180F8CE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371975"/>
            <a:ext cx="202247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8" name="Line 12">
            <a:extLst>
              <a:ext uri="{FF2B5EF4-FFF2-40B4-BE49-F238E27FC236}">
                <a16:creationId xmlns:a16="http://schemas.microsoft.com/office/drawing/2014/main" id="{653243C8-8C73-0F4D-B377-83CADD484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221163"/>
            <a:ext cx="2022475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9" name="Line 13">
            <a:extLst>
              <a:ext uri="{FF2B5EF4-FFF2-40B4-BE49-F238E27FC236}">
                <a16:creationId xmlns:a16="http://schemas.microsoft.com/office/drawing/2014/main" id="{C77490B9-493D-564C-972E-4AB917B21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4221163"/>
            <a:ext cx="0" cy="133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0" name="Line 14">
            <a:extLst>
              <a:ext uri="{FF2B5EF4-FFF2-40B4-BE49-F238E27FC236}">
                <a16:creationId xmlns:a16="http://schemas.microsoft.com/office/drawing/2014/main" id="{FC1027C3-E1A1-6F4B-92C3-9F99A4CFF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5553075"/>
            <a:ext cx="26988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1" name="Line 15">
            <a:extLst>
              <a:ext uri="{FF2B5EF4-FFF2-40B4-BE49-F238E27FC236}">
                <a16:creationId xmlns:a16="http://schemas.microsoft.com/office/drawing/2014/main" id="{B9AC4D2D-C4D3-E341-A1A8-22A3E5B66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5403850"/>
            <a:ext cx="26988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2" name="Line 16">
            <a:extLst>
              <a:ext uri="{FF2B5EF4-FFF2-40B4-BE49-F238E27FC236}">
                <a16:creationId xmlns:a16="http://schemas.microsoft.com/office/drawing/2014/main" id="{F4FBE46D-9FA1-4041-8526-B7826FC79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4962525"/>
            <a:ext cx="26988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3" name="Line 17">
            <a:extLst>
              <a:ext uri="{FF2B5EF4-FFF2-40B4-BE49-F238E27FC236}">
                <a16:creationId xmlns:a16="http://schemas.microsoft.com/office/drawing/2014/main" id="{10D89D00-18D4-9244-8B44-AA3F5D35F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4811713"/>
            <a:ext cx="26988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4" name="Line 18">
            <a:extLst>
              <a:ext uri="{FF2B5EF4-FFF2-40B4-BE49-F238E27FC236}">
                <a16:creationId xmlns:a16="http://schemas.microsoft.com/office/drawing/2014/main" id="{268FE0B2-F0DB-7F42-83DD-1FD91F413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4665663"/>
            <a:ext cx="26988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5" name="Line 19">
            <a:extLst>
              <a:ext uri="{FF2B5EF4-FFF2-40B4-BE49-F238E27FC236}">
                <a16:creationId xmlns:a16="http://schemas.microsoft.com/office/drawing/2014/main" id="{03E2B477-7B0F-B942-9E1A-2B357B257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4516438"/>
            <a:ext cx="26988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6" name="Line 20">
            <a:extLst>
              <a:ext uri="{FF2B5EF4-FFF2-40B4-BE49-F238E27FC236}">
                <a16:creationId xmlns:a16="http://schemas.microsoft.com/office/drawing/2014/main" id="{8D8EB22D-C375-F449-8DFB-6BA7008B6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4371975"/>
            <a:ext cx="26988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Line 21">
            <a:extLst>
              <a:ext uri="{FF2B5EF4-FFF2-40B4-BE49-F238E27FC236}">
                <a16:creationId xmlns:a16="http://schemas.microsoft.com/office/drawing/2014/main" id="{6B6E532D-9E02-0D45-AAFF-5D509415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4221163"/>
            <a:ext cx="26988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8" name="Line 22">
            <a:extLst>
              <a:ext uri="{FF2B5EF4-FFF2-40B4-BE49-F238E27FC236}">
                <a16:creationId xmlns:a16="http://schemas.microsoft.com/office/drawing/2014/main" id="{96299AFA-3B4E-DD4B-A748-0DCB3C099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5553075"/>
            <a:ext cx="2022475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9" name="Line 23">
            <a:extLst>
              <a:ext uri="{FF2B5EF4-FFF2-40B4-BE49-F238E27FC236}">
                <a16:creationId xmlns:a16="http://schemas.microsoft.com/office/drawing/2014/main" id="{CE0B8CB1-EF4C-6245-9E70-81EFD5E2A0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0313" y="5553075"/>
            <a:ext cx="0" cy="333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0" name="Line 24">
            <a:extLst>
              <a:ext uri="{FF2B5EF4-FFF2-40B4-BE49-F238E27FC236}">
                <a16:creationId xmlns:a16="http://schemas.microsoft.com/office/drawing/2014/main" id="{B088471F-7C98-0B48-BF27-C707F5D9FA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5553075"/>
            <a:ext cx="0" cy="333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1" name="Line 25">
            <a:extLst>
              <a:ext uri="{FF2B5EF4-FFF2-40B4-BE49-F238E27FC236}">
                <a16:creationId xmlns:a16="http://schemas.microsoft.com/office/drawing/2014/main" id="{EC297A8F-70A5-8043-B616-C4AC2B7D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8350" y="5553075"/>
            <a:ext cx="1588" cy="333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2" name="Line 26">
            <a:extLst>
              <a:ext uri="{FF2B5EF4-FFF2-40B4-BE49-F238E27FC236}">
                <a16:creationId xmlns:a16="http://schemas.microsoft.com/office/drawing/2014/main" id="{DB6B9531-DA36-A744-A6F2-DACFFF7A5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3163" y="5553075"/>
            <a:ext cx="0" cy="333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3" name="Line 27">
            <a:extLst>
              <a:ext uri="{FF2B5EF4-FFF2-40B4-BE49-F238E27FC236}">
                <a16:creationId xmlns:a16="http://schemas.microsoft.com/office/drawing/2014/main" id="{D94A0652-64ED-8F49-A2C0-87DD3CA1B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7975" y="5553075"/>
            <a:ext cx="0" cy="333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4" name="Line 28">
            <a:extLst>
              <a:ext uri="{FF2B5EF4-FFF2-40B4-BE49-F238E27FC236}">
                <a16:creationId xmlns:a16="http://schemas.microsoft.com/office/drawing/2014/main" id="{0A616980-D298-E14B-AD15-2B0613FF79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2788" y="5553075"/>
            <a:ext cx="0" cy="3333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5" name="Line 29">
            <a:extLst>
              <a:ext uri="{FF2B5EF4-FFF2-40B4-BE49-F238E27FC236}">
                <a16:creationId xmlns:a16="http://schemas.microsoft.com/office/drawing/2014/main" id="{0E2C0259-D124-B946-97B5-8E4CAF390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0313" y="4756150"/>
            <a:ext cx="201612" cy="1587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6" name="Line 30">
            <a:extLst>
              <a:ext uri="{FF2B5EF4-FFF2-40B4-BE49-F238E27FC236}">
                <a16:creationId xmlns:a16="http://schemas.microsoft.com/office/drawing/2014/main" id="{B71AA01D-3E4D-1F45-9364-98F5470C59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1925" y="4487863"/>
            <a:ext cx="203200" cy="268287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7" name="Line 31">
            <a:extLst>
              <a:ext uri="{FF2B5EF4-FFF2-40B4-BE49-F238E27FC236}">
                <a16:creationId xmlns:a16="http://schemas.microsoft.com/office/drawing/2014/main" id="{8130F54A-EFDC-4D41-9DE9-C2CFF539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4487863"/>
            <a:ext cx="201613" cy="441325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8" name="Line 32">
            <a:extLst>
              <a:ext uri="{FF2B5EF4-FFF2-40B4-BE49-F238E27FC236}">
                <a16:creationId xmlns:a16="http://schemas.microsoft.com/office/drawing/2014/main" id="{7DDAFC31-F05C-D945-92DE-A47F37D1E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6738" y="4756150"/>
            <a:ext cx="201612" cy="1730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9" name="Line 33">
            <a:extLst>
              <a:ext uri="{FF2B5EF4-FFF2-40B4-BE49-F238E27FC236}">
                <a16:creationId xmlns:a16="http://schemas.microsoft.com/office/drawing/2014/main" id="{FADB67A2-BDD0-0A42-B783-01AC7AA764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8350" y="4681538"/>
            <a:ext cx="203200" cy="746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0" name="Line 34">
            <a:extLst>
              <a:ext uri="{FF2B5EF4-FFF2-40B4-BE49-F238E27FC236}">
                <a16:creationId xmlns:a16="http://schemas.microsoft.com/office/drawing/2014/main" id="{8DDFAE3D-005F-3246-9A9E-037826F68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775" y="4473575"/>
            <a:ext cx="203200" cy="2079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1" name="Line 35">
            <a:extLst>
              <a:ext uri="{FF2B5EF4-FFF2-40B4-BE49-F238E27FC236}">
                <a16:creationId xmlns:a16="http://schemas.microsoft.com/office/drawing/2014/main" id="{D1950049-845C-6F40-837D-4CAB3CEA0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7975" y="4681538"/>
            <a:ext cx="203200" cy="1444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2" name="Freeform 36">
            <a:extLst>
              <a:ext uri="{FF2B5EF4-FFF2-40B4-BE49-F238E27FC236}">
                <a16:creationId xmlns:a16="http://schemas.microsoft.com/office/drawing/2014/main" id="{6356A2FD-4B45-7B4F-9359-28CA92354929}"/>
              </a:ext>
            </a:extLst>
          </p:cNvPr>
          <p:cNvSpPr>
            <a:spLocks/>
          </p:cNvSpPr>
          <p:nvPr/>
        </p:nvSpPr>
        <p:spPr bwMode="auto">
          <a:xfrm>
            <a:off x="6283325" y="4883150"/>
            <a:ext cx="53975" cy="6508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3" name="Freeform 37">
            <a:extLst>
              <a:ext uri="{FF2B5EF4-FFF2-40B4-BE49-F238E27FC236}">
                <a16:creationId xmlns:a16="http://schemas.microsoft.com/office/drawing/2014/main" id="{71885F1C-DB85-BB48-BCFC-8D0E3E0D44DB}"/>
              </a:ext>
            </a:extLst>
          </p:cNvPr>
          <p:cNvSpPr>
            <a:spLocks/>
          </p:cNvSpPr>
          <p:nvPr/>
        </p:nvSpPr>
        <p:spPr bwMode="auto">
          <a:xfrm>
            <a:off x="6484938" y="4722813"/>
            <a:ext cx="53975" cy="65087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4" name="Freeform 38">
            <a:extLst>
              <a:ext uri="{FF2B5EF4-FFF2-40B4-BE49-F238E27FC236}">
                <a16:creationId xmlns:a16="http://schemas.microsoft.com/office/drawing/2014/main" id="{83275638-5762-5A4B-9D82-3B38BB1C8EAF}"/>
              </a:ext>
            </a:extLst>
          </p:cNvPr>
          <p:cNvSpPr>
            <a:spLocks/>
          </p:cNvSpPr>
          <p:nvPr/>
        </p:nvSpPr>
        <p:spPr bwMode="auto">
          <a:xfrm>
            <a:off x="6688138" y="4454525"/>
            <a:ext cx="53975" cy="6667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5" name="Freeform 39">
            <a:extLst>
              <a:ext uri="{FF2B5EF4-FFF2-40B4-BE49-F238E27FC236}">
                <a16:creationId xmlns:a16="http://schemas.microsoft.com/office/drawing/2014/main" id="{7047C35E-5140-DE48-841E-71D62FE3C4A4}"/>
              </a:ext>
            </a:extLst>
          </p:cNvPr>
          <p:cNvSpPr>
            <a:spLocks/>
          </p:cNvSpPr>
          <p:nvPr/>
        </p:nvSpPr>
        <p:spPr bwMode="auto">
          <a:xfrm>
            <a:off x="6889750" y="4895850"/>
            <a:ext cx="53975" cy="6667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6" name="Freeform 40">
            <a:extLst>
              <a:ext uri="{FF2B5EF4-FFF2-40B4-BE49-F238E27FC236}">
                <a16:creationId xmlns:a16="http://schemas.microsoft.com/office/drawing/2014/main" id="{AE7E0180-AD2B-FE41-A9AC-841B9A39C34D}"/>
              </a:ext>
            </a:extLst>
          </p:cNvPr>
          <p:cNvSpPr>
            <a:spLocks/>
          </p:cNvSpPr>
          <p:nvPr/>
        </p:nvSpPr>
        <p:spPr bwMode="auto">
          <a:xfrm>
            <a:off x="7092950" y="4722813"/>
            <a:ext cx="52388" cy="6508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7" name="Freeform 41">
            <a:extLst>
              <a:ext uri="{FF2B5EF4-FFF2-40B4-BE49-F238E27FC236}">
                <a16:creationId xmlns:a16="http://schemas.microsoft.com/office/drawing/2014/main" id="{EFFE7FB5-9E02-F748-81FE-5067F7DCFFA2}"/>
              </a:ext>
            </a:extLst>
          </p:cNvPr>
          <p:cNvSpPr>
            <a:spLocks/>
          </p:cNvSpPr>
          <p:nvPr/>
        </p:nvSpPr>
        <p:spPr bwMode="auto">
          <a:xfrm>
            <a:off x="7294563" y="4648200"/>
            <a:ext cx="53975" cy="65088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8" name="Freeform 42">
            <a:extLst>
              <a:ext uri="{FF2B5EF4-FFF2-40B4-BE49-F238E27FC236}">
                <a16:creationId xmlns:a16="http://schemas.microsoft.com/office/drawing/2014/main" id="{B3AF586A-A78B-634B-9026-4177EBF48670}"/>
              </a:ext>
            </a:extLst>
          </p:cNvPr>
          <p:cNvSpPr>
            <a:spLocks/>
          </p:cNvSpPr>
          <p:nvPr/>
        </p:nvSpPr>
        <p:spPr bwMode="auto">
          <a:xfrm>
            <a:off x="7699375" y="4441825"/>
            <a:ext cx="52388" cy="6508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9" name="Freeform 43">
            <a:extLst>
              <a:ext uri="{FF2B5EF4-FFF2-40B4-BE49-F238E27FC236}">
                <a16:creationId xmlns:a16="http://schemas.microsoft.com/office/drawing/2014/main" id="{7F451A46-5C1C-ED4A-940D-09CC462636FF}"/>
              </a:ext>
            </a:extLst>
          </p:cNvPr>
          <p:cNvSpPr>
            <a:spLocks/>
          </p:cNvSpPr>
          <p:nvPr/>
        </p:nvSpPr>
        <p:spPr bwMode="auto">
          <a:xfrm>
            <a:off x="7900988" y="4648200"/>
            <a:ext cx="53975" cy="65088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0" name="Freeform 44">
            <a:extLst>
              <a:ext uri="{FF2B5EF4-FFF2-40B4-BE49-F238E27FC236}">
                <a16:creationId xmlns:a16="http://schemas.microsoft.com/office/drawing/2014/main" id="{4E9C2632-3266-6B44-8CF6-C6B6872F49E5}"/>
              </a:ext>
            </a:extLst>
          </p:cNvPr>
          <p:cNvSpPr>
            <a:spLocks/>
          </p:cNvSpPr>
          <p:nvPr/>
        </p:nvSpPr>
        <p:spPr bwMode="auto">
          <a:xfrm>
            <a:off x="8104188" y="4794250"/>
            <a:ext cx="52387" cy="6508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1" name="Rectangle 45">
            <a:extLst>
              <a:ext uri="{FF2B5EF4-FFF2-40B4-BE49-F238E27FC236}">
                <a16:creationId xmlns:a16="http://schemas.microsoft.com/office/drawing/2014/main" id="{006DB7E9-B644-6B45-8C0B-2607B868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88" y="549116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175152" name="Rectangle 46">
            <a:extLst>
              <a:ext uri="{FF2B5EF4-FFF2-40B4-BE49-F238E27FC236}">
                <a16:creationId xmlns:a16="http://schemas.microsoft.com/office/drawing/2014/main" id="{6AF29C88-EE5F-EB4B-BF92-8639D1E7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5341938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175153" name="Rectangle 47">
            <a:extLst>
              <a:ext uri="{FF2B5EF4-FFF2-40B4-BE49-F238E27FC236}">
                <a16:creationId xmlns:a16="http://schemas.microsoft.com/office/drawing/2014/main" id="{87FCDF33-3989-C44B-B062-14ED4488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5195888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175154" name="Rectangle 48">
            <a:extLst>
              <a:ext uri="{FF2B5EF4-FFF2-40B4-BE49-F238E27FC236}">
                <a16:creationId xmlns:a16="http://schemas.microsoft.com/office/drawing/2014/main" id="{363B4389-E4E8-E943-BF54-EC45436B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5046663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175155" name="Rectangle 49">
            <a:extLst>
              <a:ext uri="{FF2B5EF4-FFF2-40B4-BE49-F238E27FC236}">
                <a16:creationId xmlns:a16="http://schemas.microsoft.com/office/drawing/2014/main" id="{6B87D5B2-E2A7-9C40-9C61-91E397C5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4900613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75156" name="Rectangle 50">
            <a:extLst>
              <a:ext uri="{FF2B5EF4-FFF2-40B4-BE49-F238E27FC236}">
                <a16:creationId xmlns:a16="http://schemas.microsoft.com/office/drawing/2014/main" id="{D9736734-37ED-DA41-8F5B-D7A668DA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4751388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75157" name="Rectangle 51">
            <a:extLst>
              <a:ext uri="{FF2B5EF4-FFF2-40B4-BE49-F238E27FC236}">
                <a16:creationId xmlns:a16="http://schemas.microsoft.com/office/drawing/2014/main" id="{2B1C0751-D36A-A74E-B9E0-1C3D6B14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4605338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75158" name="Rectangle 52">
            <a:extLst>
              <a:ext uri="{FF2B5EF4-FFF2-40B4-BE49-F238E27FC236}">
                <a16:creationId xmlns:a16="http://schemas.microsoft.com/office/drawing/2014/main" id="{968194CC-D7EA-7F45-8CC7-7041FB17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4454525"/>
            <a:ext cx="21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75159" name="Rectangle 53">
            <a:extLst>
              <a:ext uri="{FF2B5EF4-FFF2-40B4-BE49-F238E27FC236}">
                <a16:creationId xmlns:a16="http://schemas.microsoft.com/office/drawing/2014/main" id="{02EC6CE1-A7C0-6D4D-97DE-9B3CA5A2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4310063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75160" name="Rectangle 54">
            <a:extLst>
              <a:ext uri="{FF2B5EF4-FFF2-40B4-BE49-F238E27FC236}">
                <a16:creationId xmlns:a16="http://schemas.microsoft.com/office/drawing/2014/main" id="{CAACB44E-8846-374B-8992-685FFCBA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4159250"/>
            <a:ext cx="21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175161" name="Rectangle 55">
            <a:extLst>
              <a:ext uri="{FF2B5EF4-FFF2-40B4-BE49-F238E27FC236}">
                <a16:creationId xmlns:a16="http://schemas.microsoft.com/office/drawing/2014/main" id="{3CF58D05-E4B6-724F-8B8E-D8AAABF83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6467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175162" name="Rectangle 56">
            <a:extLst>
              <a:ext uri="{FF2B5EF4-FFF2-40B4-BE49-F238E27FC236}">
                <a16:creationId xmlns:a16="http://schemas.microsoft.com/office/drawing/2014/main" id="{0B69DD26-A0C0-3044-AE31-320FA55E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56467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175163" name="Rectangle 57">
            <a:extLst>
              <a:ext uri="{FF2B5EF4-FFF2-40B4-BE49-F238E27FC236}">
                <a16:creationId xmlns:a16="http://schemas.microsoft.com/office/drawing/2014/main" id="{078D3EE6-DFAD-1645-BE38-E66CADFA1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56467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175164" name="Rectangle 58">
            <a:extLst>
              <a:ext uri="{FF2B5EF4-FFF2-40B4-BE49-F238E27FC236}">
                <a16:creationId xmlns:a16="http://schemas.microsoft.com/office/drawing/2014/main" id="{E1D042F8-3BBE-F94C-B492-966CDEC2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56467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175165" name="Rectangle 59">
            <a:extLst>
              <a:ext uri="{FF2B5EF4-FFF2-40B4-BE49-F238E27FC236}">
                <a16:creationId xmlns:a16="http://schemas.microsoft.com/office/drawing/2014/main" id="{16089084-E60E-C743-8F2D-8D5D0E76B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56467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175166" name="Rectangle 60">
            <a:extLst>
              <a:ext uri="{FF2B5EF4-FFF2-40B4-BE49-F238E27FC236}">
                <a16:creationId xmlns:a16="http://schemas.microsoft.com/office/drawing/2014/main" id="{DD3F3AB2-4AA0-F745-948F-8E6193D53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0" y="5646738"/>
            <a:ext cx="215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175167" name="Rectangle 61">
            <a:extLst>
              <a:ext uri="{FF2B5EF4-FFF2-40B4-BE49-F238E27FC236}">
                <a16:creationId xmlns:a16="http://schemas.microsoft.com/office/drawing/2014/main" id="{97BBE289-AB94-9548-B9B3-98723C60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5829300"/>
            <a:ext cx="8397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175168" name="Text Box 62">
            <a:extLst>
              <a:ext uri="{FF2B5EF4-FFF2-40B4-BE49-F238E27FC236}">
                <a16:creationId xmlns:a16="http://schemas.microsoft.com/office/drawing/2014/main" id="{132E3715-4448-A449-9636-9EDEA772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0274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175169" name="Line 63">
            <a:extLst>
              <a:ext uri="{FF2B5EF4-FFF2-40B4-BE49-F238E27FC236}">
                <a16:creationId xmlns:a16="http://schemas.microsoft.com/office/drawing/2014/main" id="{9439789A-2F8C-6F47-BE37-AE7013528A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3963" y="4951413"/>
            <a:ext cx="0" cy="5699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14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Date Placeholder 2">
            <a:extLst>
              <a:ext uri="{FF2B5EF4-FFF2-40B4-BE49-F238E27FC236}">
                <a16:creationId xmlns:a16="http://schemas.microsoft.com/office/drawing/2014/main" id="{950B9D1B-A06F-9D42-BF32-21CD161815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77154" name="Footer Placeholder 3">
            <a:extLst>
              <a:ext uri="{FF2B5EF4-FFF2-40B4-BE49-F238E27FC236}">
                <a16:creationId xmlns:a16="http://schemas.microsoft.com/office/drawing/2014/main" id="{D12DB965-BCC6-5943-86DB-BEC85A14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7155" name="Slide Number Placeholder 4">
            <a:extLst>
              <a:ext uri="{FF2B5EF4-FFF2-40B4-BE49-F238E27FC236}">
                <a16:creationId xmlns:a16="http://schemas.microsoft.com/office/drawing/2014/main" id="{268B9F0C-D7D6-374B-B9F4-CA19ED36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D7EC11-77D2-784B-A6B4-509CBF7FD9DF}" type="slidenum">
              <a:rPr lang="en-US" altLang="en-US" sz="1400"/>
              <a:pPr algn="r"/>
              <a:t>13</a:t>
            </a:fld>
            <a:endParaRPr lang="en-US" altLang="en-US" sz="1400"/>
          </a:p>
        </p:txBody>
      </p:sp>
      <p:sp>
        <p:nvSpPr>
          <p:cNvPr id="177156" name="Rectangle 3074">
            <a:extLst>
              <a:ext uri="{FF2B5EF4-FFF2-40B4-BE49-F238E27FC236}">
                <a16:creationId xmlns:a16="http://schemas.microsoft.com/office/drawing/2014/main" id="{93B34DB3-9528-9743-895B-4BE1EE11C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Regression: idea</a:t>
            </a:r>
          </a:p>
        </p:txBody>
      </p:sp>
      <p:sp>
        <p:nvSpPr>
          <p:cNvPr id="177157" name="Line 3075">
            <a:extLst>
              <a:ext uri="{FF2B5EF4-FFF2-40B4-BE49-F238E27FC236}">
                <a16:creationId xmlns:a16="http://schemas.microsoft.com/office/drawing/2014/main" id="{B99A216B-9A51-EB48-AD58-6DD684A8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8" name="Line 3076">
            <a:extLst>
              <a:ext uri="{FF2B5EF4-FFF2-40B4-BE49-F238E27FC236}">
                <a16:creationId xmlns:a16="http://schemas.microsoft.com/office/drawing/2014/main" id="{589030EA-FACF-9E47-8200-5A39E0431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Line 3077">
            <a:extLst>
              <a:ext uri="{FF2B5EF4-FFF2-40B4-BE49-F238E27FC236}">
                <a16:creationId xmlns:a16="http://schemas.microsoft.com/office/drawing/2014/main" id="{FB2F572C-4DBA-894E-92C1-2B3200E22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Line 3078">
            <a:extLst>
              <a:ext uri="{FF2B5EF4-FFF2-40B4-BE49-F238E27FC236}">
                <a16:creationId xmlns:a16="http://schemas.microsoft.com/office/drawing/2014/main" id="{4F63B9E6-42E7-AC4A-BACC-EBAB93626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Line 3079">
            <a:extLst>
              <a:ext uri="{FF2B5EF4-FFF2-40B4-BE49-F238E27FC236}">
                <a16:creationId xmlns:a16="http://schemas.microsoft.com/office/drawing/2014/main" id="{49B742E2-6AF2-724A-A339-B407F88FC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2" name="Line 3080">
            <a:extLst>
              <a:ext uri="{FF2B5EF4-FFF2-40B4-BE49-F238E27FC236}">
                <a16:creationId xmlns:a16="http://schemas.microsoft.com/office/drawing/2014/main" id="{7D8DA5A9-FCB4-1F46-BD83-0180CB733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3" name="Line 3081">
            <a:extLst>
              <a:ext uri="{FF2B5EF4-FFF2-40B4-BE49-F238E27FC236}">
                <a16:creationId xmlns:a16="http://schemas.microsoft.com/office/drawing/2014/main" id="{7468544E-57A9-404F-86C8-A3401B9A1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4" name="Line 3082">
            <a:extLst>
              <a:ext uri="{FF2B5EF4-FFF2-40B4-BE49-F238E27FC236}">
                <a16:creationId xmlns:a16="http://schemas.microsoft.com/office/drawing/2014/main" id="{0E9BC11B-FBF9-D14C-8212-454D4C286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5" name="Line 3083">
            <a:extLst>
              <a:ext uri="{FF2B5EF4-FFF2-40B4-BE49-F238E27FC236}">
                <a16:creationId xmlns:a16="http://schemas.microsoft.com/office/drawing/2014/main" id="{114FBBFD-AF0D-C843-ADD2-15A0F0B1A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6" name="Line 3084">
            <a:extLst>
              <a:ext uri="{FF2B5EF4-FFF2-40B4-BE49-F238E27FC236}">
                <a16:creationId xmlns:a16="http://schemas.microsoft.com/office/drawing/2014/main" id="{BE6AF979-C770-F348-A4D1-21C060D68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7" name="Line 3085">
            <a:extLst>
              <a:ext uri="{FF2B5EF4-FFF2-40B4-BE49-F238E27FC236}">
                <a16:creationId xmlns:a16="http://schemas.microsoft.com/office/drawing/2014/main" id="{52F4B8B6-393C-F94E-A65F-AC9F8B426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8" name="Line 3086">
            <a:extLst>
              <a:ext uri="{FF2B5EF4-FFF2-40B4-BE49-F238E27FC236}">
                <a16:creationId xmlns:a16="http://schemas.microsoft.com/office/drawing/2014/main" id="{C4B8A9FD-EBDE-8F4D-B192-E7113CA3F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9" name="Line 3087">
            <a:extLst>
              <a:ext uri="{FF2B5EF4-FFF2-40B4-BE49-F238E27FC236}">
                <a16:creationId xmlns:a16="http://schemas.microsoft.com/office/drawing/2014/main" id="{743B7B64-6773-B34E-870A-4CC91FDBD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0" name="Line 3088">
            <a:extLst>
              <a:ext uri="{FF2B5EF4-FFF2-40B4-BE49-F238E27FC236}">
                <a16:creationId xmlns:a16="http://schemas.microsoft.com/office/drawing/2014/main" id="{D4E27408-51DC-C347-904F-EC8188CC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1" name="Line 3089">
            <a:extLst>
              <a:ext uri="{FF2B5EF4-FFF2-40B4-BE49-F238E27FC236}">
                <a16:creationId xmlns:a16="http://schemas.microsoft.com/office/drawing/2014/main" id="{1269C8C4-4858-BB41-A104-ECF6337165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2" name="Line 3090">
            <a:extLst>
              <a:ext uri="{FF2B5EF4-FFF2-40B4-BE49-F238E27FC236}">
                <a16:creationId xmlns:a16="http://schemas.microsoft.com/office/drawing/2014/main" id="{C9AC2007-68D0-E848-88DE-5D986D1C8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3" name="Oval 3091">
            <a:extLst>
              <a:ext uri="{FF2B5EF4-FFF2-40B4-BE49-F238E27FC236}">
                <a16:creationId xmlns:a16="http://schemas.microsoft.com/office/drawing/2014/main" id="{C4868D4E-7204-C746-8B63-68405EB3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4" name="Oval 3092">
            <a:extLst>
              <a:ext uri="{FF2B5EF4-FFF2-40B4-BE49-F238E27FC236}">
                <a16:creationId xmlns:a16="http://schemas.microsoft.com/office/drawing/2014/main" id="{2CA874CF-6A67-FA4F-BCF8-E5DCFF98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5" name="Oval 3093">
            <a:extLst>
              <a:ext uri="{FF2B5EF4-FFF2-40B4-BE49-F238E27FC236}">
                <a16:creationId xmlns:a16="http://schemas.microsoft.com/office/drawing/2014/main" id="{0A189310-85C3-384B-A7FA-D1BE0114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6" name="Oval 3094">
            <a:extLst>
              <a:ext uri="{FF2B5EF4-FFF2-40B4-BE49-F238E27FC236}">
                <a16:creationId xmlns:a16="http://schemas.microsoft.com/office/drawing/2014/main" id="{CC98CDEC-F263-E24D-8851-664374B8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7" name="Oval 3095">
            <a:extLst>
              <a:ext uri="{FF2B5EF4-FFF2-40B4-BE49-F238E27FC236}">
                <a16:creationId xmlns:a16="http://schemas.microsoft.com/office/drawing/2014/main" id="{A0951249-F402-074C-84AD-85E69F0E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8" name="Oval 3096">
            <a:extLst>
              <a:ext uri="{FF2B5EF4-FFF2-40B4-BE49-F238E27FC236}">
                <a16:creationId xmlns:a16="http://schemas.microsoft.com/office/drawing/2014/main" id="{306EE2A7-2352-D14C-9CEB-29C8AAB1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9" name="Oval 3097">
            <a:extLst>
              <a:ext uri="{FF2B5EF4-FFF2-40B4-BE49-F238E27FC236}">
                <a16:creationId xmlns:a16="http://schemas.microsoft.com/office/drawing/2014/main" id="{C968CAFA-FB00-8E4C-8483-956ABC14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0" name="Oval 3098">
            <a:extLst>
              <a:ext uri="{FF2B5EF4-FFF2-40B4-BE49-F238E27FC236}">
                <a16:creationId xmlns:a16="http://schemas.microsoft.com/office/drawing/2014/main" id="{96F93B3E-E04B-484A-B8AF-86A59147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1" name="Oval 3099">
            <a:extLst>
              <a:ext uri="{FF2B5EF4-FFF2-40B4-BE49-F238E27FC236}">
                <a16:creationId xmlns:a16="http://schemas.microsoft.com/office/drawing/2014/main" id="{86CB2FB8-A25A-0043-A432-C56C70BEF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2" name="Rectangle 3100">
            <a:extLst>
              <a:ext uri="{FF2B5EF4-FFF2-40B4-BE49-F238E27FC236}">
                <a16:creationId xmlns:a16="http://schemas.microsoft.com/office/drawing/2014/main" id="{F8830BB8-4018-5B4F-B35A-7286E865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77183" name="Rectangle 3101">
            <a:extLst>
              <a:ext uri="{FF2B5EF4-FFF2-40B4-BE49-F238E27FC236}">
                <a16:creationId xmlns:a16="http://schemas.microsoft.com/office/drawing/2014/main" id="{5456DDA9-499F-EA47-98CC-D2C6B2C2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77184" name="Rectangle 3102">
            <a:extLst>
              <a:ext uri="{FF2B5EF4-FFF2-40B4-BE49-F238E27FC236}">
                <a16:creationId xmlns:a16="http://schemas.microsoft.com/office/drawing/2014/main" id="{246CE18B-4528-9C47-A9DC-8EF5328B6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77185" name="Rectangle 3103">
            <a:extLst>
              <a:ext uri="{FF2B5EF4-FFF2-40B4-BE49-F238E27FC236}">
                <a16:creationId xmlns:a16="http://schemas.microsoft.com/office/drawing/2014/main" id="{2D0A5B94-75D2-2249-84ED-05407ECD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77186" name="Rectangle 3104">
            <a:extLst>
              <a:ext uri="{FF2B5EF4-FFF2-40B4-BE49-F238E27FC236}">
                <a16:creationId xmlns:a16="http://schemas.microsoft.com/office/drawing/2014/main" id="{8C8D2452-2432-B843-8C6C-C9F8CBD4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77187" name="Rectangle 3105">
            <a:extLst>
              <a:ext uri="{FF2B5EF4-FFF2-40B4-BE49-F238E27FC236}">
                <a16:creationId xmlns:a16="http://schemas.microsoft.com/office/drawing/2014/main" id="{A8CE09B1-E656-7E4C-A79C-DBD1A1E3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77188" name="Rectangle 3106">
            <a:extLst>
              <a:ext uri="{FF2B5EF4-FFF2-40B4-BE49-F238E27FC236}">
                <a16:creationId xmlns:a16="http://schemas.microsoft.com/office/drawing/2014/main" id="{095861F4-0101-234F-B83A-C3B91C83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77189" name="Rectangle 3107">
            <a:extLst>
              <a:ext uri="{FF2B5EF4-FFF2-40B4-BE49-F238E27FC236}">
                <a16:creationId xmlns:a16="http://schemas.microsoft.com/office/drawing/2014/main" id="{A7FB1157-F8B6-5446-91B7-8FAAD600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77190" name="Rectangle 3108">
            <a:extLst>
              <a:ext uri="{FF2B5EF4-FFF2-40B4-BE49-F238E27FC236}">
                <a16:creationId xmlns:a16="http://schemas.microsoft.com/office/drawing/2014/main" id="{4E7159A8-E9C3-204C-A95C-6516AE85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77191" name="Rectangle 3109">
            <a:extLst>
              <a:ext uri="{FF2B5EF4-FFF2-40B4-BE49-F238E27FC236}">
                <a16:creationId xmlns:a16="http://schemas.microsoft.com/office/drawing/2014/main" id="{750F989D-151D-584B-BA4C-0DA8BCE3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77192" name="Rectangle 3110">
            <a:extLst>
              <a:ext uri="{FF2B5EF4-FFF2-40B4-BE49-F238E27FC236}">
                <a16:creationId xmlns:a16="http://schemas.microsoft.com/office/drawing/2014/main" id="{B274D675-A7AB-D34C-B4BF-1C228B9E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77193" name="Rectangle 3111">
            <a:extLst>
              <a:ext uri="{FF2B5EF4-FFF2-40B4-BE49-F238E27FC236}">
                <a16:creationId xmlns:a16="http://schemas.microsoft.com/office/drawing/2014/main" id="{6D553421-DB43-A943-9B5F-8BD4E5D0D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77194" name="Rectangle 3112">
            <a:extLst>
              <a:ext uri="{FF2B5EF4-FFF2-40B4-BE49-F238E27FC236}">
                <a16:creationId xmlns:a16="http://schemas.microsoft.com/office/drawing/2014/main" id="{BF15C0EA-97A8-D047-8CA3-309280F1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77195" name="Rectangle 3113">
            <a:extLst>
              <a:ext uri="{FF2B5EF4-FFF2-40B4-BE49-F238E27FC236}">
                <a16:creationId xmlns:a16="http://schemas.microsoft.com/office/drawing/2014/main" id="{E73CE7CE-5F74-DC45-A3A2-EA482BAC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77196" name="Rectangle 3114">
            <a:extLst>
              <a:ext uri="{FF2B5EF4-FFF2-40B4-BE49-F238E27FC236}">
                <a16:creationId xmlns:a16="http://schemas.microsoft.com/office/drawing/2014/main" id="{EDB76F6B-FF63-D74F-818D-901464BA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1077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Body weight</a:t>
            </a:r>
            <a:endParaRPr lang="en-US" altLang="en-US"/>
          </a:p>
        </p:txBody>
      </p:sp>
      <p:graphicFrame>
        <p:nvGraphicFramePr>
          <p:cNvPr id="177197" name="Object 2">
            <a:extLst>
              <a:ext uri="{FF2B5EF4-FFF2-40B4-BE49-F238E27FC236}">
                <a16:creationId xmlns:a16="http://schemas.microsoft.com/office/drawing/2014/main" id="{A9741981-673E-5747-8DD7-E4C1EFDA1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26289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Document" r:id="rId4" imgW="15862300" imgH="16078200" progId="Word.Document.8">
                  <p:embed/>
                </p:oleObj>
              </mc:Choice>
              <mc:Fallback>
                <p:oleObj name="Document" r:id="rId4" imgW="15862300" imgH="16078200" progId="Word.Document.8">
                  <p:embed/>
                  <p:pic>
                    <p:nvPicPr>
                      <p:cNvPr id="177197" name="Object 2">
                        <a:extLst>
                          <a:ext uri="{FF2B5EF4-FFF2-40B4-BE49-F238E27FC236}">
                            <a16:creationId xmlns:a16="http://schemas.microsoft.com/office/drawing/2014/main" id="{A9741981-673E-5747-8DD7-E4C1EFDA1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26289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3420" name="Line 3116">
            <a:extLst>
              <a:ext uri="{FF2B5EF4-FFF2-40B4-BE49-F238E27FC236}">
                <a16:creationId xmlns:a16="http://schemas.microsoft.com/office/drawing/2014/main" id="{110D7B47-7925-D446-A71D-AA3FC9C341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1" name="Line 3117">
            <a:extLst>
              <a:ext uri="{FF2B5EF4-FFF2-40B4-BE49-F238E27FC236}">
                <a16:creationId xmlns:a16="http://schemas.microsoft.com/office/drawing/2014/main" id="{443EC7AF-F29C-034B-8EE6-8CE3BD4BC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2" name="Line 3118">
            <a:extLst>
              <a:ext uri="{FF2B5EF4-FFF2-40B4-BE49-F238E27FC236}">
                <a16:creationId xmlns:a16="http://schemas.microsoft.com/office/drawing/2014/main" id="{2148FBA8-43DA-114A-9690-496DC807E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01" name="Oval 3119">
            <a:extLst>
              <a:ext uri="{FF2B5EF4-FFF2-40B4-BE49-F238E27FC236}">
                <a16:creationId xmlns:a16="http://schemas.microsoft.com/office/drawing/2014/main" id="{5F641104-DF68-7141-8C1D-DD697EFE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202" name="Text Box 3120">
            <a:extLst>
              <a:ext uri="{FF2B5EF4-FFF2-40B4-BE49-F238E27FC236}">
                <a16:creationId xmlns:a16="http://schemas.microsoft.com/office/drawing/2014/main" id="{486F153F-EDC9-0645-A0EC-C26530BE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001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express what we don’t know (= ‘dependent variable’)</a:t>
            </a:r>
          </a:p>
          <a:p>
            <a:pPr algn="l">
              <a:buFontTx/>
              <a:buChar char="•"/>
            </a:pPr>
            <a:r>
              <a:rPr lang="en-US" altLang="en-US" sz="2400"/>
              <a:t> as a linear function of what we know (= ‘indep. variable(s)’)</a:t>
            </a:r>
            <a:endParaRPr lang="en-US" altLang="en-US" sz="1800"/>
          </a:p>
        </p:txBody>
      </p:sp>
      <p:sp>
        <p:nvSpPr>
          <p:cNvPr id="177203" name="Rectangle 3121">
            <a:extLst>
              <a:ext uri="{FF2B5EF4-FFF2-40B4-BE49-F238E27FC236}">
                <a16:creationId xmlns:a16="http://schemas.microsoft.com/office/drawing/2014/main" id="{DF9F2026-5EC1-9244-A425-4E00A10A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1816100"/>
            <a:ext cx="1044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Body height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6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Date Placeholder 2">
            <a:extLst>
              <a:ext uri="{FF2B5EF4-FFF2-40B4-BE49-F238E27FC236}">
                <a16:creationId xmlns:a16="http://schemas.microsoft.com/office/drawing/2014/main" id="{44E93B09-E7B5-1341-8A65-CC2CA1F09E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79202" name="Footer Placeholder 3">
            <a:extLst>
              <a:ext uri="{FF2B5EF4-FFF2-40B4-BE49-F238E27FC236}">
                <a16:creationId xmlns:a16="http://schemas.microsoft.com/office/drawing/2014/main" id="{0B111631-A8AF-F54F-93B1-FA0A89C1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9203" name="Slide Number Placeholder 4">
            <a:extLst>
              <a:ext uri="{FF2B5EF4-FFF2-40B4-BE49-F238E27FC236}">
                <a16:creationId xmlns:a16="http://schemas.microsoft.com/office/drawing/2014/main" id="{43B5EBEC-7563-FD47-92A6-BFDB1E34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D8AA5CF-8C68-3049-B98A-D062F50B9E59}" type="slidenum">
              <a:rPr lang="en-US" altLang="en-US" sz="1400"/>
              <a:pPr algn="r"/>
              <a:t>14</a:t>
            </a:fld>
            <a:endParaRPr lang="en-US" altLang="en-US" sz="1400"/>
          </a:p>
        </p:txBody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68E69D70-FACD-BB43-9C12-85A7CBB4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</a:t>
            </a:r>
            <a:r>
              <a:rPr lang="en-US" altLang="en-US" u="sng">
                <a:ea typeface="ＭＳ Ｐゴシック" panose="020B0600070205080204" pitchFamily="34" charset="-128"/>
              </a:rPr>
              <a:t>Auto</a:t>
            </a:r>
            <a:r>
              <a:rPr lang="en-US" altLang="en-US">
                <a:ea typeface="ＭＳ Ｐゴシック" panose="020B0600070205080204" pitchFamily="34" charset="-128"/>
              </a:rPr>
              <a:t> Regression:</a:t>
            </a:r>
          </a:p>
        </p:txBody>
      </p:sp>
      <p:graphicFrame>
        <p:nvGraphicFramePr>
          <p:cNvPr id="179205" name="Object 2">
            <a:extLst>
              <a:ext uri="{FF2B5EF4-FFF2-40B4-BE49-F238E27FC236}">
                <a16:creationId xmlns:a16="http://schemas.microsoft.com/office/drawing/2014/main" id="{0318BE40-34B8-7D44-BB8E-F83DD08F9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179205" name="Object 2">
                        <a:extLst>
                          <a:ext uri="{FF2B5EF4-FFF2-40B4-BE49-F238E27FC236}">
                            <a16:creationId xmlns:a16="http://schemas.microsoft.com/office/drawing/2014/main" id="{0318BE40-34B8-7D44-BB8E-F83DD08F9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Rectangle 4">
            <a:extLst>
              <a:ext uri="{FF2B5EF4-FFF2-40B4-BE49-F238E27FC236}">
                <a16:creationId xmlns:a16="http://schemas.microsoft.com/office/drawing/2014/main" id="{6619E5B7-6A56-7B42-A802-1BD4EE00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479675"/>
            <a:ext cx="857250" cy="159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9207" name="Rectangle 5">
            <a:extLst>
              <a:ext uri="{FF2B5EF4-FFF2-40B4-BE49-F238E27FC236}">
                <a16:creationId xmlns:a16="http://schemas.microsoft.com/office/drawing/2014/main" id="{3AEA660F-0E68-E441-BBEA-7F3B373E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43100"/>
            <a:ext cx="685800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997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Date Placeholder 2">
            <a:extLst>
              <a:ext uri="{FF2B5EF4-FFF2-40B4-BE49-F238E27FC236}">
                <a16:creationId xmlns:a16="http://schemas.microsoft.com/office/drawing/2014/main" id="{9562719E-55C0-1C4D-AA18-0E0A13EE47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81250" name="Footer Placeholder 3">
            <a:extLst>
              <a:ext uri="{FF2B5EF4-FFF2-40B4-BE49-F238E27FC236}">
                <a16:creationId xmlns:a16="http://schemas.microsoft.com/office/drawing/2014/main" id="{B09A42C3-7BB8-8640-A993-10AADE7E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1251" name="Slide Number Placeholder 4">
            <a:extLst>
              <a:ext uri="{FF2B5EF4-FFF2-40B4-BE49-F238E27FC236}">
                <a16:creationId xmlns:a16="http://schemas.microsoft.com/office/drawing/2014/main" id="{873F763E-26B6-BC46-8CFF-EB7B5C1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DA52B61-1ED7-594D-A5E5-71F6766EAC4E}" type="slidenum">
              <a:rPr lang="en-US" altLang="en-US" sz="1400"/>
              <a:pPr algn="r"/>
              <a:t>15</a:t>
            </a:fld>
            <a:endParaRPr lang="en-US" altLang="en-US" sz="1400"/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02AC6DD9-2D1B-E14E-A61B-2692D4F0D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</a:t>
            </a:r>
            <a:r>
              <a:rPr lang="en-US" altLang="en-US" u="sng">
                <a:ea typeface="ＭＳ Ｐゴシック" panose="020B0600070205080204" pitchFamily="34" charset="-128"/>
              </a:rPr>
              <a:t>Auto</a:t>
            </a:r>
            <a:r>
              <a:rPr lang="en-US" altLang="en-US">
                <a:ea typeface="ＭＳ Ｐゴシック" panose="020B0600070205080204" pitchFamily="34" charset="-128"/>
              </a:rPr>
              <a:t> Regression:</a:t>
            </a:r>
          </a:p>
        </p:txBody>
      </p:sp>
      <p:sp>
        <p:nvSpPr>
          <p:cNvPr id="181253" name="Line 3">
            <a:extLst>
              <a:ext uri="{FF2B5EF4-FFF2-40B4-BE49-F238E27FC236}">
                <a16:creationId xmlns:a16="http://schemas.microsoft.com/office/drawing/2014/main" id="{4D98F22A-C49D-9B42-9D6B-124A6B786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4" name="Line 4">
            <a:extLst>
              <a:ext uri="{FF2B5EF4-FFF2-40B4-BE49-F238E27FC236}">
                <a16:creationId xmlns:a16="http://schemas.microsoft.com/office/drawing/2014/main" id="{472779B7-730C-E545-8A09-CD5A4CE20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5" name="Line 5">
            <a:extLst>
              <a:ext uri="{FF2B5EF4-FFF2-40B4-BE49-F238E27FC236}">
                <a16:creationId xmlns:a16="http://schemas.microsoft.com/office/drawing/2014/main" id="{5BDB4ED0-B14F-8742-88AA-928A29119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6" name="Line 6">
            <a:extLst>
              <a:ext uri="{FF2B5EF4-FFF2-40B4-BE49-F238E27FC236}">
                <a16:creationId xmlns:a16="http://schemas.microsoft.com/office/drawing/2014/main" id="{4778DD88-338A-9744-BB5E-01F441816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7" name="Line 7">
            <a:extLst>
              <a:ext uri="{FF2B5EF4-FFF2-40B4-BE49-F238E27FC236}">
                <a16:creationId xmlns:a16="http://schemas.microsoft.com/office/drawing/2014/main" id="{A648D87E-09FE-DE47-8861-A09058F9E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8">
            <a:extLst>
              <a:ext uri="{FF2B5EF4-FFF2-40B4-BE49-F238E27FC236}">
                <a16:creationId xmlns:a16="http://schemas.microsoft.com/office/drawing/2014/main" id="{1A5009D5-E667-DB4A-A5BF-B938E8DA4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9">
            <a:extLst>
              <a:ext uri="{FF2B5EF4-FFF2-40B4-BE49-F238E27FC236}">
                <a16:creationId xmlns:a16="http://schemas.microsoft.com/office/drawing/2014/main" id="{45E6B115-3C32-5F46-BFE9-070753550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0" name="Line 10">
            <a:extLst>
              <a:ext uri="{FF2B5EF4-FFF2-40B4-BE49-F238E27FC236}">
                <a16:creationId xmlns:a16="http://schemas.microsoft.com/office/drawing/2014/main" id="{3AFE2FA5-FDCB-EE4E-A0E3-1D611A810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Line 11">
            <a:extLst>
              <a:ext uri="{FF2B5EF4-FFF2-40B4-BE49-F238E27FC236}">
                <a16:creationId xmlns:a16="http://schemas.microsoft.com/office/drawing/2014/main" id="{88114004-6D8D-A64B-B9FE-42D137EA4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2" name="Line 12">
            <a:extLst>
              <a:ext uri="{FF2B5EF4-FFF2-40B4-BE49-F238E27FC236}">
                <a16:creationId xmlns:a16="http://schemas.microsoft.com/office/drawing/2014/main" id="{F654EA6E-1C9C-6345-9B47-34001A92A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3" name="Line 13">
            <a:extLst>
              <a:ext uri="{FF2B5EF4-FFF2-40B4-BE49-F238E27FC236}">
                <a16:creationId xmlns:a16="http://schemas.microsoft.com/office/drawing/2014/main" id="{1728BF67-854B-324B-AC76-A29BCDE23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4" name="Line 14">
            <a:extLst>
              <a:ext uri="{FF2B5EF4-FFF2-40B4-BE49-F238E27FC236}">
                <a16:creationId xmlns:a16="http://schemas.microsoft.com/office/drawing/2014/main" id="{AAD3B444-1C65-7045-B53F-8F1A158D2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Line 15">
            <a:extLst>
              <a:ext uri="{FF2B5EF4-FFF2-40B4-BE49-F238E27FC236}">
                <a16:creationId xmlns:a16="http://schemas.microsoft.com/office/drawing/2014/main" id="{3E52B4B0-73CC-F449-887A-E8F492EC0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6">
            <a:extLst>
              <a:ext uri="{FF2B5EF4-FFF2-40B4-BE49-F238E27FC236}">
                <a16:creationId xmlns:a16="http://schemas.microsoft.com/office/drawing/2014/main" id="{01DC4C14-CCBC-EE4F-802E-49C510FFE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7" name="Line 17">
            <a:extLst>
              <a:ext uri="{FF2B5EF4-FFF2-40B4-BE49-F238E27FC236}">
                <a16:creationId xmlns:a16="http://schemas.microsoft.com/office/drawing/2014/main" id="{E9E969F7-09ED-304F-BDEB-F885FDCFC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8" name="Line 18">
            <a:extLst>
              <a:ext uri="{FF2B5EF4-FFF2-40B4-BE49-F238E27FC236}">
                <a16:creationId xmlns:a16="http://schemas.microsoft.com/office/drawing/2014/main" id="{A6BEA914-461F-6543-9812-070027650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9" name="Oval 19">
            <a:extLst>
              <a:ext uri="{FF2B5EF4-FFF2-40B4-BE49-F238E27FC236}">
                <a16:creationId xmlns:a16="http://schemas.microsoft.com/office/drawing/2014/main" id="{5530C4E8-DA55-FE45-B4C5-9DD312DD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0" name="Oval 20">
            <a:extLst>
              <a:ext uri="{FF2B5EF4-FFF2-40B4-BE49-F238E27FC236}">
                <a16:creationId xmlns:a16="http://schemas.microsoft.com/office/drawing/2014/main" id="{AD8CEF34-222F-2D45-83F5-E421FD38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1" name="Oval 21">
            <a:extLst>
              <a:ext uri="{FF2B5EF4-FFF2-40B4-BE49-F238E27FC236}">
                <a16:creationId xmlns:a16="http://schemas.microsoft.com/office/drawing/2014/main" id="{7CA1B43D-97AF-6C49-866C-2F2277D6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2" name="Oval 22">
            <a:extLst>
              <a:ext uri="{FF2B5EF4-FFF2-40B4-BE49-F238E27FC236}">
                <a16:creationId xmlns:a16="http://schemas.microsoft.com/office/drawing/2014/main" id="{9BFF2582-25CA-8F41-A7BE-BB5DC31A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3" name="Oval 23">
            <a:extLst>
              <a:ext uri="{FF2B5EF4-FFF2-40B4-BE49-F238E27FC236}">
                <a16:creationId xmlns:a16="http://schemas.microsoft.com/office/drawing/2014/main" id="{F443CB5D-EDBE-5648-B89B-57D432CE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4" name="Oval 24">
            <a:extLst>
              <a:ext uri="{FF2B5EF4-FFF2-40B4-BE49-F238E27FC236}">
                <a16:creationId xmlns:a16="http://schemas.microsoft.com/office/drawing/2014/main" id="{57805EEA-DC25-5546-A962-CB303494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5" name="Oval 25">
            <a:extLst>
              <a:ext uri="{FF2B5EF4-FFF2-40B4-BE49-F238E27FC236}">
                <a16:creationId xmlns:a16="http://schemas.microsoft.com/office/drawing/2014/main" id="{3395CCC9-F5C7-FE47-B108-5B6FF8CB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6" name="Oval 26">
            <a:extLst>
              <a:ext uri="{FF2B5EF4-FFF2-40B4-BE49-F238E27FC236}">
                <a16:creationId xmlns:a16="http://schemas.microsoft.com/office/drawing/2014/main" id="{DAE3AEE6-32A4-7F42-9767-C5FA7D9F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7" name="Oval 27">
            <a:extLst>
              <a:ext uri="{FF2B5EF4-FFF2-40B4-BE49-F238E27FC236}">
                <a16:creationId xmlns:a16="http://schemas.microsoft.com/office/drawing/2014/main" id="{41524590-DA43-1444-BBFD-86B38C4B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8" name="Rectangle 28">
            <a:extLst>
              <a:ext uri="{FF2B5EF4-FFF2-40B4-BE49-F238E27FC236}">
                <a16:creationId xmlns:a16="http://schemas.microsoft.com/office/drawing/2014/main" id="{33F12292-96C7-1340-901D-3DC37679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81279" name="Rectangle 29">
            <a:extLst>
              <a:ext uri="{FF2B5EF4-FFF2-40B4-BE49-F238E27FC236}">
                <a16:creationId xmlns:a16="http://schemas.microsoft.com/office/drawing/2014/main" id="{46DDCA8B-EC05-9240-AFB8-BFFDF74B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80" name="Rectangle 30">
            <a:extLst>
              <a:ext uri="{FF2B5EF4-FFF2-40B4-BE49-F238E27FC236}">
                <a16:creationId xmlns:a16="http://schemas.microsoft.com/office/drawing/2014/main" id="{977F3F6D-826C-0E4C-98A3-FA671E68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81281" name="Rectangle 31">
            <a:extLst>
              <a:ext uri="{FF2B5EF4-FFF2-40B4-BE49-F238E27FC236}">
                <a16:creationId xmlns:a16="http://schemas.microsoft.com/office/drawing/2014/main" id="{FB68AC8B-757D-1843-9D42-8E174F19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81282" name="Rectangle 32">
            <a:extLst>
              <a:ext uri="{FF2B5EF4-FFF2-40B4-BE49-F238E27FC236}">
                <a16:creationId xmlns:a16="http://schemas.microsoft.com/office/drawing/2014/main" id="{071DD88B-5168-5E42-B518-EA28F063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81283" name="Rectangle 33">
            <a:extLst>
              <a:ext uri="{FF2B5EF4-FFF2-40B4-BE49-F238E27FC236}">
                <a16:creationId xmlns:a16="http://schemas.microsoft.com/office/drawing/2014/main" id="{02E612FB-CFAD-4444-B4A1-35857F4B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81284" name="Rectangle 34">
            <a:extLst>
              <a:ext uri="{FF2B5EF4-FFF2-40B4-BE49-F238E27FC236}">
                <a16:creationId xmlns:a16="http://schemas.microsoft.com/office/drawing/2014/main" id="{F1E080A9-79CB-3A4A-8311-C65787E4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81285" name="Rectangle 35">
            <a:extLst>
              <a:ext uri="{FF2B5EF4-FFF2-40B4-BE49-F238E27FC236}">
                <a16:creationId xmlns:a16="http://schemas.microsoft.com/office/drawing/2014/main" id="{45260A30-C43E-A942-8068-4A227484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81286" name="Rectangle 36">
            <a:extLst>
              <a:ext uri="{FF2B5EF4-FFF2-40B4-BE49-F238E27FC236}">
                <a16:creationId xmlns:a16="http://schemas.microsoft.com/office/drawing/2014/main" id="{232B8741-3628-074B-B7BA-E73E8CFC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81287" name="Rectangle 37">
            <a:extLst>
              <a:ext uri="{FF2B5EF4-FFF2-40B4-BE49-F238E27FC236}">
                <a16:creationId xmlns:a16="http://schemas.microsoft.com/office/drawing/2014/main" id="{92348906-ABB6-8440-A00E-C3C6714A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81288" name="Rectangle 38">
            <a:extLst>
              <a:ext uri="{FF2B5EF4-FFF2-40B4-BE49-F238E27FC236}">
                <a16:creationId xmlns:a16="http://schemas.microsoft.com/office/drawing/2014/main" id="{E3FD25DC-4905-5747-A64A-4C82ACE9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81289" name="Rectangle 39">
            <a:extLst>
              <a:ext uri="{FF2B5EF4-FFF2-40B4-BE49-F238E27FC236}">
                <a16:creationId xmlns:a16="http://schemas.microsoft.com/office/drawing/2014/main" id="{88D316ED-230E-844F-B8D4-5AAD1165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81290" name="Rectangle 40">
            <a:extLst>
              <a:ext uri="{FF2B5EF4-FFF2-40B4-BE49-F238E27FC236}">
                <a16:creationId xmlns:a16="http://schemas.microsoft.com/office/drawing/2014/main" id="{AF1B632E-0C6B-9C42-B2B3-153C7EF4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81291" name="Rectangle 41">
            <a:extLst>
              <a:ext uri="{FF2B5EF4-FFF2-40B4-BE49-F238E27FC236}">
                <a16:creationId xmlns:a16="http://schemas.microsoft.com/office/drawing/2014/main" id="{247DA5E6-36A5-794D-BC1D-68809D7E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92" name="Rectangle 42">
            <a:extLst>
              <a:ext uri="{FF2B5EF4-FFF2-40B4-BE49-F238E27FC236}">
                <a16:creationId xmlns:a16="http://schemas.microsoft.com/office/drawing/2014/main" id="{59A78B1B-7E95-5844-A2B4-770558D2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247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(t-1)</a:t>
            </a:r>
            <a:endParaRPr lang="en-US" altLang="en-US"/>
          </a:p>
        </p:txBody>
      </p:sp>
      <p:sp>
        <p:nvSpPr>
          <p:cNvPr id="181293" name="Rectangle 43">
            <a:extLst>
              <a:ext uri="{FF2B5EF4-FFF2-40B4-BE49-F238E27FC236}">
                <a16:creationId xmlns:a16="http://schemas.microsoft.com/office/drawing/2014/main" id="{F8647742-A350-1E43-8CAD-9E9EE45F22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36119" y="2783681"/>
            <a:ext cx="230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(t)</a:t>
            </a:r>
            <a:endParaRPr lang="en-US" altLang="en-US"/>
          </a:p>
        </p:txBody>
      </p:sp>
      <p:graphicFrame>
        <p:nvGraphicFramePr>
          <p:cNvPr id="181294" name="Object 2">
            <a:extLst>
              <a:ext uri="{FF2B5EF4-FFF2-40B4-BE49-F238E27FC236}">
                <a16:creationId xmlns:a16="http://schemas.microsoft.com/office/drawing/2014/main" id="{F1958F46-5E66-9C47-919F-DFAD137CA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181294" name="Object 2">
                        <a:extLst>
                          <a:ext uri="{FF2B5EF4-FFF2-40B4-BE49-F238E27FC236}">
                            <a16:creationId xmlns:a16="http://schemas.microsoft.com/office/drawing/2014/main" id="{F1958F46-5E66-9C47-919F-DFAD137CA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7517" name="Line 45">
            <a:extLst>
              <a:ext uri="{FF2B5EF4-FFF2-40B4-BE49-F238E27FC236}">
                <a16:creationId xmlns:a16="http://schemas.microsoft.com/office/drawing/2014/main" id="{130A1EFF-3541-964E-A10A-924141466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8" name="Line 46">
            <a:extLst>
              <a:ext uri="{FF2B5EF4-FFF2-40B4-BE49-F238E27FC236}">
                <a16:creationId xmlns:a16="http://schemas.microsoft.com/office/drawing/2014/main" id="{9F8CBE50-CCEA-AA40-B045-A3956D2A2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9" name="Line 47">
            <a:extLst>
              <a:ext uri="{FF2B5EF4-FFF2-40B4-BE49-F238E27FC236}">
                <a16:creationId xmlns:a16="http://schemas.microsoft.com/office/drawing/2014/main" id="{CE611497-1C16-7241-BAD0-E92C41630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98" name="Oval 48">
            <a:extLst>
              <a:ext uri="{FF2B5EF4-FFF2-40B4-BE49-F238E27FC236}">
                <a16:creationId xmlns:a16="http://schemas.microsoft.com/office/drawing/2014/main" id="{F7870750-4A28-1146-A56E-6B5774E2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99" name="Text Box 49">
            <a:extLst>
              <a:ext uri="{FF2B5EF4-FFF2-40B4-BE49-F238E27FC236}">
                <a16:creationId xmlns:a16="http://schemas.microsoft.com/office/drawing/2014/main" id="{28447ABF-2AB4-9E45-B699-DA6A7B8A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4676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lag </a:t>
            </a:r>
            <a:r>
              <a:rPr lang="en-US" altLang="en-US" i="1"/>
              <a:t>w</a:t>
            </a:r>
            <a:r>
              <a:rPr lang="en-US" altLang="en-US"/>
              <a:t>=1</a:t>
            </a:r>
          </a:p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800" u="sng"/>
              <a:t>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FF0000"/>
                </a:solidFill>
              </a:rPr>
              <a:t># of packets sent (S</a:t>
            </a:r>
            <a:r>
              <a:rPr lang="en-US" altLang="en-US" sz="2800" baseline="-250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[t])</a:t>
            </a:r>
            <a:endParaRPr lang="en-US" altLang="en-US" sz="2800"/>
          </a:p>
          <a:p>
            <a:pPr algn="l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 u="sng"/>
              <a:t>Independent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000099"/>
                </a:solidFill>
              </a:rPr>
              <a:t># of packets sent (S[t-1])</a:t>
            </a:r>
            <a:endParaRPr lang="en-US" altLang="en-US" sz="2400"/>
          </a:p>
        </p:txBody>
      </p:sp>
      <p:sp>
        <p:nvSpPr>
          <p:cNvPr id="181300" name="Text Box 50">
            <a:extLst>
              <a:ext uri="{FF2B5EF4-FFF2-40B4-BE49-F238E27FC236}">
                <a16:creationId xmlns:a16="http://schemas.microsoft.com/office/drawing/2014/main" id="{604B5A76-DFC2-9642-AA01-DEBB8C4A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152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‘lag-plot’</a:t>
            </a:r>
          </a:p>
        </p:txBody>
      </p:sp>
      <p:sp>
        <p:nvSpPr>
          <p:cNvPr id="181301" name="Line 51">
            <a:extLst>
              <a:ext uri="{FF2B5EF4-FFF2-40B4-BE49-F238E27FC236}">
                <a16:creationId xmlns:a16="http://schemas.microsoft.com/office/drawing/2014/main" id="{E58169C4-7268-444C-A69D-63A91E9C5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578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2" name="Line 52">
            <a:extLst>
              <a:ext uri="{FF2B5EF4-FFF2-40B4-BE49-F238E27FC236}">
                <a16:creationId xmlns:a16="http://schemas.microsoft.com/office/drawing/2014/main" id="{2F0A3073-2146-A144-8403-2A0176FA4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2832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3" name="Line 53">
            <a:extLst>
              <a:ext uri="{FF2B5EF4-FFF2-40B4-BE49-F238E27FC236}">
                <a16:creationId xmlns:a16="http://schemas.microsoft.com/office/drawing/2014/main" id="{8B76489F-8715-9B40-B65D-7AA476AF9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31115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4" name="Line 54">
            <a:extLst>
              <a:ext uri="{FF2B5EF4-FFF2-40B4-BE49-F238E27FC236}">
                <a16:creationId xmlns:a16="http://schemas.microsoft.com/office/drawing/2014/main" id="{D2BBB8FF-028E-0B4E-A5E8-3BF7EEADB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0700" y="37973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1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Date Placeholder 3">
            <a:extLst>
              <a:ext uri="{FF2B5EF4-FFF2-40B4-BE49-F238E27FC236}">
                <a16:creationId xmlns:a16="http://schemas.microsoft.com/office/drawing/2014/main" id="{7158BE0C-039D-604E-A9AE-70042AF951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83298" name="Footer Placeholder 4">
            <a:extLst>
              <a:ext uri="{FF2B5EF4-FFF2-40B4-BE49-F238E27FC236}">
                <a16:creationId xmlns:a16="http://schemas.microsoft.com/office/drawing/2014/main" id="{4075FD77-7357-164E-A2EC-D51AFBCF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3299" name="Slide Number Placeholder 5">
            <a:extLst>
              <a:ext uri="{FF2B5EF4-FFF2-40B4-BE49-F238E27FC236}">
                <a16:creationId xmlns:a16="http://schemas.microsoft.com/office/drawing/2014/main" id="{5051CF18-B05A-2F4D-AE90-3B5FCE12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21AB0DA-7146-DB44-8E56-1A74011CB9A2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183300" name="Rectangle 2">
            <a:extLst>
              <a:ext uri="{FF2B5EF4-FFF2-40B4-BE49-F238E27FC236}">
                <a16:creationId xmlns:a16="http://schemas.microsoft.com/office/drawing/2014/main" id="{6DC00ED9-A2C0-CA40-B4CD-BE93B56E8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83301" name="Rectangle 3">
            <a:extLst>
              <a:ext uri="{FF2B5EF4-FFF2-40B4-BE49-F238E27FC236}">
                <a16:creationId xmlns:a16="http://schemas.microsoft.com/office/drawing/2014/main" id="{87CD4B56-EDD5-0648-872E-9A2045CAB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Linear Forecasting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Auto-regression: </a:t>
            </a:r>
            <a:r>
              <a:rPr lang="en-US" altLang="en-US" b="1">
                <a:ea typeface="ＭＳ Ｐゴシック" panose="020B0600070205080204" pitchFamily="34" charset="-128"/>
              </a:rPr>
              <a:t>Least Squares; RLS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Co-evolving time sequences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3302" name="AutoShape 4">
            <a:extLst>
              <a:ext uri="{FF2B5EF4-FFF2-40B4-BE49-F238E27FC236}">
                <a16:creationId xmlns:a16="http://schemas.microsoft.com/office/drawing/2014/main" id="{B2345083-82FF-344C-9A61-43A4EF2F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8290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684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Date Placeholder 3">
            <a:extLst>
              <a:ext uri="{FF2B5EF4-FFF2-40B4-BE49-F238E27FC236}">
                <a16:creationId xmlns:a16="http://schemas.microsoft.com/office/drawing/2014/main" id="{F0229DBB-B6A0-C546-B471-A16D97B12B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84322" name="Footer Placeholder 4">
            <a:extLst>
              <a:ext uri="{FF2B5EF4-FFF2-40B4-BE49-F238E27FC236}">
                <a16:creationId xmlns:a16="http://schemas.microsoft.com/office/drawing/2014/main" id="{147F590E-4090-334D-BEAB-FFD4221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4323" name="Slide Number Placeholder 5">
            <a:extLst>
              <a:ext uri="{FF2B5EF4-FFF2-40B4-BE49-F238E27FC236}">
                <a16:creationId xmlns:a16="http://schemas.microsoft.com/office/drawing/2014/main" id="{FE3F37D9-11FE-3A4E-B463-908C2507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28E707D-982B-1D42-969E-A5808EBEB95F}" type="slidenum">
              <a:rPr lang="en-US" altLang="en-US" sz="1400"/>
              <a:pPr algn="r"/>
              <a:t>17</a:t>
            </a:fld>
            <a:endParaRPr lang="en-US" altLang="en-US" sz="1400"/>
          </a:p>
        </p:txBody>
      </p:sp>
      <p:sp>
        <p:nvSpPr>
          <p:cNvPr id="184324" name="Oval 2">
            <a:extLst>
              <a:ext uri="{FF2B5EF4-FFF2-40B4-BE49-F238E27FC236}">
                <a16:creationId xmlns:a16="http://schemas.microsoft.com/office/drawing/2014/main" id="{3AA37007-4907-1F4D-8587-204A3C84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45037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25" name="Oval 3">
            <a:extLst>
              <a:ext uri="{FF2B5EF4-FFF2-40B4-BE49-F238E27FC236}">
                <a16:creationId xmlns:a16="http://schemas.microsoft.com/office/drawing/2014/main" id="{3A139D76-2B5A-2A48-A75F-04E569621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26" name="Rectangle 4">
            <a:extLst>
              <a:ext uri="{FF2B5EF4-FFF2-40B4-BE49-F238E27FC236}">
                <a16:creationId xmlns:a16="http://schemas.microsoft.com/office/drawing/2014/main" id="{2DE9AFAE-DDD6-AE44-834B-7924274E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4327" name="Rectangle 5">
            <a:extLst>
              <a:ext uri="{FF2B5EF4-FFF2-40B4-BE49-F238E27FC236}">
                <a16:creationId xmlns:a16="http://schemas.microsoft.com/office/drawing/2014/main" id="{0399C7AC-7F3C-D941-B507-03F92AE3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</a:t>
            </a:r>
          </a:p>
        </p:txBody>
      </p:sp>
      <p:sp>
        <p:nvSpPr>
          <p:cNvPr id="184328" name="Line 6">
            <a:extLst>
              <a:ext uri="{FF2B5EF4-FFF2-40B4-BE49-F238E27FC236}">
                <a16:creationId xmlns:a16="http://schemas.microsoft.com/office/drawing/2014/main" id="{F06B15F5-29E8-FB4A-BB23-0DE26A88E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5570538"/>
            <a:ext cx="341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Line 7">
            <a:extLst>
              <a:ext uri="{FF2B5EF4-FFF2-40B4-BE49-F238E27FC236}">
                <a16:creationId xmlns:a16="http://schemas.microsoft.com/office/drawing/2014/main" id="{9FEAD1D6-7B4B-694D-B4EE-00A64558C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05400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Line 8">
            <a:extLst>
              <a:ext uri="{FF2B5EF4-FFF2-40B4-BE49-F238E27FC236}">
                <a16:creationId xmlns:a16="http://schemas.microsoft.com/office/drawing/2014/main" id="{11C3AC39-B884-5343-8BD4-CB2D3700E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Text Box 9">
            <a:extLst>
              <a:ext uri="{FF2B5EF4-FFF2-40B4-BE49-F238E27FC236}">
                <a16:creationId xmlns:a16="http://schemas.microsoft.com/office/drawing/2014/main" id="{C1AB85EF-C0C2-3345-A2A1-F9CEF67F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sp>
        <p:nvSpPr>
          <p:cNvPr id="184332" name="Text Box 10">
            <a:extLst>
              <a:ext uri="{FF2B5EF4-FFF2-40B4-BE49-F238E27FC236}">
                <a16:creationId xmlns:a16="http://schemas.microsoft.com/office/drawing/2014/main" id="{34920E91-F96A-084D-A59D-5D2FBE3E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581400"/>
            <a:ext cx="46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x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endParaRPr lang="en-US" altLang="en-US"/>
          </a:p>
        </p:txBody>
      </p:sp>
      <p:sp>
        <p:nvSpPr>
          <p:cNvPr id="184333" name="Oval 11">
            <a:extLst>
              <a:ext uri="{FF2B5EF4-FFF2-40B4-BE49-F238E27FC236}">
                <a16:creationId xmlns:a16="http://schemas.microsoft.com/office/drawing/2014/main" id="{3293886B-7F10-2A4F-AA98-F3556B77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8006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4" name="Oval 12">
            <a:extLst>
              <a:ext uri="{FF2B5EF4-FFF2-40B4-BE49-F238E27FC236}">
                <a16:creationId xmlns:a16="http://schemas.microsoft.com/office/drawing/2014/main" id="{85E585D0-4DAD-1A4D-9D6E-985E8DB2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4910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5" name="Oval 13">
            <a:extLst>
              <a:ext uri="{FF2B5EF4-FFF2-40B4-BE49-F238E27FC236}">
                <a16:creationId xmlns:a16="http://schemas.microsoft.com/office/drawing/2014/main" id="{3B33A4A2-060C-294A-90F5-A0272109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19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6" name="Oval 14">
            <a:extLst>
              <a:ext uri="{FF2B5EF4-FFF2-40B4-BE49-F238E27FC236}">
                <a16:creationId xmlns:a16="http://schemas.microsoft.com/office/drawing/2014/main" id="{DD7E5A13-2426-F04F-9B4A-9ABCA91E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38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7" name="Oval 15">
            <a:extLst>
              <a:ext uri="{FF2B5EF4-FFF2-40B4-BE49-F238E27FC236}">
                <a16:creationId xmlns:a16="http://schemas.microsoft.com/office/drawing/2014/main" id="{C5635EC0-C34E-8742-9A22-24FDBFD2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529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8" name="Text Box 16">
            <a:extLst>
              <a:ext uri="{FF2B5EF4-FFF2-40B4-BE49-F238E27FC236}">
                <a16:creationId xmlns:a16="http://schemas.microsoft.com/office/drawing/2014/main" id="{CB22BDE3-781C-3246-97C9-C789CEE2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7847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5784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Date Placeholder 3">
            <a:extLst>
              <a:ext uri="{FF2B5EF4-FFF2-40B4-BE49-F238E27FC236}">
                <a16:creationId xmlns:a16="http://schemas.microsoft.com/office/drawing/2014/main" id="{F0B60321-DCDD-AF4F-A3F3-8B7537B9A7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86370" name="Footer Placeholder 4">
            <a:extLst>
              <a:ext uri="{FF2B5EF4-FFF2-40B4-BE49-F238E27FC236}">
                <a16:creationId xmlns:a16="http://schemas.microsoft.com/office/drawing/2014/main" id="{836A7A68-65B3-1541-A865-D43BD43F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6371" name="Slide Number Placeholder 5">
            <a:extLst>
              <a:ext uri="{FF2B5EF4-FFF2-40B4-BE49-F238E27FC236}">
                <a16:creationId xmlns:a16="http://schemas.microsoft.com/office/drawing/2014/main" id="{8BA7547D-F589-9A46-A4CE-3988AD7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3FF9F8F-1C62-DF4F-9943-AD079E6A226B}" type="slidenum">
              <a:rPr lang="en-US" altLang="en-US" sz="1400"/>
              <a:pPr algn="r"/>
              <a:t>18</a:t>
            </a:fld>
            <a:endParaRPr lang="en-US" altLang="en-US" sz="1400"/>
          </a:p>
        </p:txBody>
      </p:sp>
      <p:grpSp>
        <p:nvGrpSpPr>
          <p:cNvPr id="186372" name="Group 2">
            <a:extLst>
              <a:ext uri="{FF2B5EF4-FFF2-40B4-BE49-F238E27FC236}">
                <a16:creationId xmlns:a16="http://schemas.microsoft.com/office/drawing/2014/main" id="{2AC4E131-665F-CA4C-BE12-556879BAEB5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497388"/>
            <a:ext cx="82550" cy="231775"/>
            <a:chOff x="2928" y="2833"/>
            <a:chExt cx="52" cy="146"/>
          </a:xfrm>
        </p:grpSpPr>
        <p:grpSp>
          <p:nvGrpSpPr>
            <p:cNvPr id="186402" name="Group 3">
              <a:extLst>
                <a:ext uri="{FF2B5EF4-FFF2-40B4-BE49-F238E27FC236}">
                  <a16:creationId xmlns:a16="http://schemas.microsoft.com/office/drawing/2014/main" id="{1F708CA1-512D-6543-BA1E-07781A103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868"/>
              <a:ext cx="52" cy="111"/>
              <a:chOff x="2928" y="2868"/>
              <a:chExt cx="52" cy="111"/>
            </a:xfrm>
          </p:grpSpPr>
          <p:sp>
            <p:nvSpPr>
              <p:cNvPr id="186404" name="Oval 4">
                <a:extLst>
                  <a:ext uri="{FF2B5EF4-FFF2-40B4-BE49-F238E27FC236}">
                    <a16:creationId xmlns:a16="http://schemas.microsoft.com/office/drawing/2014/main" id="{E9B40915-642E-C44D-AB0C-3BAAAC718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928"/>
                <a:ext cx="52" cy="51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405" name="Line 5">
                <a:extLst>
                  <a:ext uri="{FF2B5EF4-FFF2-40B4-BE49-F238E27FC236}">
                    <a16:creationId xmlns:a16="http://schemas.microsoft.com/office/drawing/2014/main" id="{F97D6C13-5ED1-0440-90F0-F95D09A5A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86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403" name="Oval 6">
              <a:extLst>
                <a:ext uri="{FF2B5EF4-FFF2-40B4-BE49-F238E27FC236}">
                  <a16:creationId xmlns:a16="http://schemas.microsoft.com/office/drawing/2014/main" id="{CE15C03F-0106-C64A-B481-89DC01301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2833"/>
              <a:ext cx="29" cy="28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6373" name="Group 7">
            <a:extLst>
              <a:ext uri="{FF2B5EF4-FFF2-40B4-BE49-F238E27FC236}">
                <a16:creationId xmlns:a16="http://schemas.microsoft.com/office/drawing/2014/main" id="{72BEA8BC-1F4A-1D45-8456-B3906C9C1DF5}"/>
              </a:ext>
            </a:extLst>
          </p:cNvPr>
          <p:cNvGrpSpPr>
            <a:grpSpLocks/>
          </p:cNvGrpSpPr>
          <p:nvPr/>
        </p:nvGrpSpPr>
        <p:grpSpPr bwMode="auto">
          <a:xfrm>
            <a:off x="5322888" y="4329113"/>
            <a:ext cx="82550" cy="255587"/>
            <a:chOff x="3353" y="2727"/>
            <a:chExt cx="52" cy="161"/>
          </a:xfrm>
        </p:grpSpPr>
        <p:grpSp>
          <p:nvGrpSpPr>
            <p:cNvPr id="186398" name="Group 8">
              <a:extLst>
                <a:ext uri="{FF2B5EF4-FFF2-40B4-BE49-F238E27FC236}">
                  <a16:creationId xmlns:a16="http://schemas.microsoft.com/office/drawing/2014/main" id="{39DCCACA-9003-0E4F-B83C-6E6DCC5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3" y="2768"/>
              <a:ext cx="52" cy="120"/>
              <a:chOff x="4298" y="2534"/>
              <a:chExt cx="52" cy="120"/>
            </a:xfrm>
          </p:grpSpPr>
          <p:sp>
            <p:nvSpPr>
              <p:cNvPr id="186400" name="Oval 9">
                <a:extLst>
                  <a:ext uri="{FF2B5EF4-FFF2-40B4-BE49-F238E27FC236}">
                    <a16:creationId xmlns:a16="http://schemas.microsoft.com/office/drawing/2014/main" id="{6C7B22B1-E139-EB43-992D-4383B0A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" y="2603"/>
                <a:ext cx="52" cy="51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401" name="Line 10">
                <a:extLst>
                  <a:ext uri="{FF2B5EF4-FFF2-40B4-BE49-F238E27FC236}">
                    <a16:creationId xmlns:a16="http://schemas.microsoft.com/office/drawing/2014/main" id="{7CCC1307-E4AE-FA47-B144-A9A1B9EE3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53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399" name="Oval 11">
              <a:extLst>
                <a:ext uri="{FF2B5EF4-FFF2-40B4-BE49-F238E27FC236}">
                  <a16:creationId xmlns:a16="http://schemas.microsoft.com/office/drawing/2014/main" id="{1C56EE85-F2AA-A543-B783-50E08E1293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5" y="2727"/>
              <a:ext cx="29" cy="28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6374" name="Freeform 12">
            <a:extLst>
              <a:ext uri="{FF2B5EF4-FFF2-40B4-BE49-F238E27FC236}">
                <a16:creationId xmlns:a16="http://schemas.microsoft.com/office/drawing/2014/main" id="{16F30386-97BD-6D42-878B-97A115390960}"/>
              </a:ext>
            </a:extLst>
          </p:cNvPr>
          <p:cNvSpPr>
            <a:spLocks/>
          </p:cNvSpPr>
          <p:nvPr/>
        </p:nvSpPr>
        <p:spPr bwMode="auto">
          <a:xfrm>
            <a:off x="3163888" y="3903663"/>
            <a:ext cx="3135312" cy="1363662"/>
          </a:xfrm>
          <a:custGeom>
            <a:avLst/>
            <a:gdLst>
              <a:gd name="T0" fmla="*/ 0 w 2020"/>
              <a:gd name="T1" fmla="*/ 2147483646 h 722"/>
              <a:gd name="T2" fmla="*/ 2147483646 w 2020"/>
              <a:gd name="T3" fmla="*/ 2147483646 h 722"/>
              <a:gd name="T4" fmla="*/ 2147483646 w 2020"/>
              <a:gd name="T5" fmla="*/ 0 h 722"/>
              <a:gd name="T6" fmla="*/ 2147483646 w 2020"/>
              <a:gd name="T7" fmla="*/ 2147483646 h 722"/>
              <a:gd name="T8" fmla="*/ 0 w 2020"/>
              <a:gd name="T9" fmla="*/ 2147483646 h 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0"/>
              <a:gd name="T16" fmla="*/ 0 h 722"/>
              <a:gd name="T17" fmla="*/ 2020 w 2020"/>
              <a:gd name="T18" fmla="*/ 722 h 7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0" h="722">
                <a:moveTo>
                  <a:pt x="0" y="722"/>
                </a:moveTo>
                <a:lnTo>
                  <a:pt x="905" y="156"/>
                </a:lnTo>
                <a:lnTo>
                  <a:pt x="2020" y="0"/>
                </a:lnTo>
                <a:lnTo>
                  <a:pt x="1206" y="549"/>
                </a:lnTo>
                <a:lnTo>
                  <a:pt x="0" y="72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Rectangle 13">
            <a:extLst>
              <a:ext uri="{FF2B5EF4-FFF2-40B4-BE49-F238E27FC236}">
                <a16:creationId xmlns:a16="http://schemas.microsoft.com/office/drawing/2014/main" id="{3552E566-5B98-5744-A49A-378F0500D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6376" name="Rectangle 14">
            <a:extLst>
              <a:ext uri="{FF2B5EF4-FFF2-40B4-BE49-F238E27FC236}">
                <a16:creationId xmlns:a16="http://schemas.microsoft.com/office/drawing/2014/main" id="{6C8491CD-448B-0145-8DE0-F77831999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(we’ll fit a hyper-plane, then!)</a:t>
            </a:r>
          </a:p>
        </p:txBody>
      </p:sp>
      <p:sp>
        <p:nvSpPr>
          <p:cNvPr id="186377" name="Line 15">
            <a:extLst>
              <a:ext uri="{FF2B5EF4-FFF2-40B4-BE49-F238E27FC236}">
                <a16:creationId xmlns:a16="http://schemas.microsoft.com/office/drawing/2014/main" id="{0549370A-6259-3B40-9988-CFE814EA9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5570538"/>
            <a:ext cx="341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6">
            <a:extLst>
              <a:ext uri="{FF2B5EF4-FFF2-40B4-BE49-F238E27FC236}">
                <a16:creationId xmlns:a16="http://schemas.microsoft.com/office/drawing/2014/main" id="{772CA287-F3E6-6845-B9A9-628E3FDEB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05400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Line 17">
            <a:extLst>
              <a:ext uri="{FF2B5EF4-FFF2-40B4-BE49-F238E27FC236}">
                <a16:creationId xmlns:a16="http://schemas.microsoft.com/office/drawing/2014/main" id="{F172A8BD-F934-5141-8D7C-58022A68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Text Box 18">
            <a:extLst>
              <a:ext uri="{FF2B5EF4-FFF2-40B4-BE49-F238E27FC236}">
                <a16:creationId xmlns:a16="http://schemas.microsoft.com/office/drawing/2014/main" id="{AC5E8B85-A68A-9746-A950-97F21F8B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sp>
        <p:nvSpPr>
          <p:cNvPr id="186381" name="Text Box 19">
            <a:extLst>
              <a:ext uri="{FF2B5EF4-FFF2-40B4-BE49-F238E27FC236}">
                <a16:creationId xmlns:a16="http://schemas.microsoft.com/office/drawing/2014/main" id="{D44F3750-1AD4-6545-A6A8-333ACCE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581400"/>
            <a:ext cx="46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x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endParaRPr lang="en-US" altLang="en-US"/>
          </a:p>
        </p:txBody>
      </p:sp>
      <p:sp>
        <p:nvSpPr>
          <p:cNvPr id="186382" name="Oval 20">
            <a:extLst>
              <a:ext uri="{FF2B5EF4-FFF2-40B4-BE49-F238E27FC236}">
                <a16:creationId xmlns:a16="http://schemas.microsoft.com/office/drawing/2014/main" id="{29A78FBD-E513-3C4B-B054-961945CA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8006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3" name="Line 21">
            <a:extLst>
              <a:ext uri="{FF2B5EF4-FFF2-40B4-BE49-F238E27FC236}">
                <a16:creationId xmlns:a16="http://schemas.microsoft.com/office/drawing/2014/main" id="{9EC4DB47-3841-994A-944D-3C0E1D991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138" y="4876800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Oval 22">
            <a:extLst>
              <a:ext uri="{FF2B5EF4-FFF2-40B4-BE49-F238E27FC236}">
                <a16:creationId xmlns:a16="http://schemas.microsoft.com/office/drawing/2014/main" id="{D581D556-899A-FD49-ADF4-F841E37E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4910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5" name="Oval 23">
            <a:extLst>
              <a:ext uri="{FF2B5EF4-FFF2-40B4-BE49-F238E27FC236}">
                <a16:creationId xmlns:a16="http://schemas.microsoft.com/office/drawing/2014/main" id="{7866F038-8A29-8443-BE15-3A615D1A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19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6" name="Line 24">
            <a:extLst>
              <a:ext uri="{FF2B5EF4-FFF2-40B4-BE49-F238E27FC236}">
                <a16:creationId xmlns:a16="http://schemas.microsoft.com/office/drawing/2014/main" id="{95E52735-F771-004C-B9E7-ED2F307DB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4567238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25">
            <a:extLst>
              <a:ext uri="{FF2B5EF4-FFF2-40B4-BE49-F238E27FC236}">
                <a16:creationId xmlns:a16="http://schemas.microsoft.com/office/drawing/2014/main" id="{26748FDE-6678-304D-8037-C38D28FC2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4738688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Oval 26">
            <a:extLst>
              <a:ext uri="{FF2B5EF4-FFF2-40B4-BE49-F238E27FC236}">
                <a16:creationId xmlns:a16="http://schemas.microsoft.com/office/drawing/2014/main" id="{258A8667-E578-8A43-9BFD-C801FB2A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38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9" name="Oval 27">
            <a:extLst>
              <a:ext uri="{FF2B5EF4-FFF2-40B4-BE49-F238E27FC236}">
                <a16:creationId xmlns:a16="http://schemas.microsoft.com/office/drawing/2014/main" id="{B2F9CB7F-3C96-5D46-9EC8-27C9CE08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529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0" name="Line 28">
            <a:extLst>
              <a:ext uri="{FF2B5EF4-FFF2-40B4-BE49-F238E27FC236}">
                <a16:creationId xmlns:a16="http://schemas.microsoft.com/office/drawing/2014/main" id="{8A4201B4-2A87-344B-9005-AF81EB9AC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4710113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1" name="Line 29">
            <a:extLst>
              <a:ext uri="{FF2B5EF4-FFF2-40B4-BE49-F238E27FC236}">
                <a16:creationId xmlns:a16="http://schemas.microsoft.com/office/drawing/2014/main" id="{E2A4428A-0BF6-8B46-B078-AC1AF03F8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4367213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2" name="Oval 30">
            <a:extLst>
              <a:ext uri="{FF2B5EF4-FFF2-40B4-BE49-F238E27FC236}">
                <a16:creationId xmlns:a16="http://schemas.microsoft.com/office/drawing/2014/main" id="{4BF2C22B-1318-B848-B816-04AF611BF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1263" y="4995863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3" name="Oval 31">
            <a:extLst>
              <a:ext uri="{FF2B5EF4-FFF2-40B4-BE49-F238E27FC236}">
                <a16:creationId xmlns:a16="http://schemas.microsoft.com/office/drawing/2014/main" id="{53C6C8F7-37C9-1D42-865F-51E150D65F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4848225"/>
            <a:ext cx="46038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4" name="Oval 32">
            <a:extLst>
              <a:ext uri="{FF2B5EF4-FFF2-40B4-BE49-F238E27FC236}">
                <a16:creationId xmlns:a16="http://schemas.microsoft.com/office/drawing/2014/main" id="{0BDAE036-A788-1840-ACB3-5A70D22D4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0375" y="4686300"/>
            <a:ext cx="46038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5" name="Oval 33">
            <a:extLst>
              <a:ext uri="{FF2B5EF4-FFF2-40B4-BE49-F238E27FC236}">
                <a16:creationId xmlns:a16="http://schemas.microsoft.com/office/drawing/2014/main" id="{C864EB82-7D8B-AA41-8A10-790F7FC11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8063" y="4476750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6" name="Oval 34">
            <a:extLst>
              <a:ext uri="{FF2B5EF4-FFF2-40B4-BE49-F238E27FC236}">
                <a16:creationId xmlns:a16="http://schemas.microsoft.com/office/drawing/2014/main" id="{29AB8F93-2FA3-9C4F-A320-D026C63B5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0463" y="4814888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7" name="Text Box 35">
            <a:extLst>
              <a:ext uri="{FF2B5EF4-FFF2-40B4-BE49-F238E27FC236}">
                <a16:creationId xmlns:a16="http://schemas.microsoft.com/office/drawing/2014/main" id="{4D9DD350-B975-8D44-920A-4FCB808F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7847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950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Date Placeholder 3">
            <a:extLst>
              <a:ext uri="{FF2B5EF4-FFF2-40B4-BE49-F238E27FC236}">
                <a16:creationId xmlns:a16="http://schemas.microsoft.com/office/drawing/2014/main" id="{C168DACB-5EDA-DD43-885D-2B18793A9A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88418" name="Footer Placeholder 4">
            <a:extLst>
              <a:ext uri="{FF2B5EF4-FFF2-40B4-BE49-F238E27FC236}">
                <a16:creationId xmlns:a16="http://schemas.microsoft.com/office/drawing/2014/main" id="{BBBDC448-92B0-E94D-8DE7-D1662962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8419" name="Slide Number Placeholder 5">
            <a:extLst>
              <a:ext uri="{FF2B5EF4-FFF2-40B4-BE49-F238E27FC236}">
                <a16:creationId xmlns:a16="http://schemas.microsoft.com/office/drawing/2014/main" id="{A9084A2D-E620-2E4C-9D28-8A3ABDA4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CA98E4-79A3-F04F-B4CC-AFC1C8AC7851}" type="slidenum">
              <a:rPr lang="en-US" altLang="en-US" sz="1400"/>
              <a:pPr algn="r"/>
              <a:t>19</a:t>
            </a:fld>
            <a:endParaRPr lang="en-US" altLang="en-US" sz="1400"/>
          </a:p>
        </p:txBody>
      </p:sp>
      <p:sp>
        <p:nvSpPr>
          <p:cNvPr id="188424" name="Rectangle 14">
            <a:extLst>
              <a:ext uri="{FF2B5EF4-FFF2-40B4-BE49-F238E27FC236}">
                <a16:creationId xmlns:a16="http://schemas.microsoft.com/office/drawing/2014/main" id="{9B1E305A-C95A-6C4B-9229-E0AF65614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8425" name="Rectangle 15">
            <a:extLst>
              <a:ext uri="{FF2B5EF4-FFF2-40B4-BE49-F238E27FC236}">
                <a16:creationId xmlns:a16="http://schemas.microsoft.com/office/drawing/2014/main" id="{36FC7B35-AAAC-DD4D-B776-84B93631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(we’ll fit a hyper-plane, then!)</a:t>
            </a:r>
          </a:p>
        </p:txBody>
      </p:sp>
      <p:sp>
        <p:nvSpPr>
          <p:cNvPr id="188429" name="Text Box 19">
            <a:extLst>
              <a:ext uri="{FF2B5EF4-FFF2-40B4-BE49-F238E27FC236}">
                <a16:creationId xmlns:a16="http://schemas.microsoft.com/office/drawing/2014/main" id="{FDACA8CC-0CD6-8648-8075-8A33655E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834A4B-0F9C-FB49-877C-2EFD0C5BCF2F}"/>
              </a:ext>
            </a:extLst>
          </p:cNvPr>
          <p:cNvGrpSpPr/>
          <p:nvPr/>
        </p:nvGrpSpPr>
        <p:grpSpPr>
          <a:xfrm>
            <a:off x="2016125" y="3581400"/>
            <a:ext cx="4283075" cy="1989138"/>
            <a:chOff x="2016125" y="3581400"/>
            <a:chExt cx="4283075" cy="1989138"/>
          </a:xfrm>
        </p:grpSpPr>
        <p:sp>
          <p:nvSpPr>
            <p:cNvPr id="188420" name="Line 2">
              <a:extLst>
                <a:ext uri="{FF2B5EF4-FFF2-40B4-BE49-F238E27FC236}">
                  <a16:creationId xmlns:a16="http://schemas.microsoft.com/office/drawing/2014/main" id="{6CD834AC-E5E1-3345-9B15-3EE9026FE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8421" name="Group 3">
              <a:extLst>
                <a:ext uri="{FF2B5EF4-FFF2-40B4-BE49-F238E27FC236}">
                  <a16:creationId xmlns:a16="http://schemas.microsoft.com/office/drawing/2014/main" id="{F4831AF1-2F0F-4140-8B3E-37C90E0C5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88455" name="Group 4">
                <a:extLst>
                  <a:ext uri="{FF2B5EF4-FFF2-40B4-BE49-F238E27FC236}">
                    <a16:creationId xmlns:a16="http://schemas.microsoft.com/office/drawing/2014/main" id="{C1E41CFE-F0CF-524D-B9C2-6AAAE4CB12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88457" name="Oval 5">
                  <a:extLst>
                    <a:ext uri="{FF2B5EF4-FFF2-40B4-BE49-F238E27FC236}">
                      <a16:creationId xmlns:a16="http://schemas.microsoft.com/office/drawing/2014/main" id="{D57A6F59-B59C-8640-ACFD-0BF30CB98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458" name="Line 6">
                  <a:extLst>
                    <a:ext uri="{FF2B5EF4-FFF2-40B4-BE49-F238E27FC236}">
                      <a16:creationId xmlns:a16="http://schemas.microsoft.com/office/drawing/2014/main" id="{A3D1FDF4-615A-6746-858C-2DC11FB3D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56" name="Oval 7">
                <a:extLst>
                  <a:ext uri="{FF2B5EF4-FFF2-40B4-BE49-F238E27FC236}">
                    <a16:creationId xmlns:a16="http://schemas.microsoft.com/office/drawing/2014/main" id="{A3BFB877-1296-9944-92A9-E41D6D31E7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422" name="Group 8">
              <a:extLst>
                <a:ext uri="{FF2B5EF4-FFF2-40B4-BE49-F238E27FC236}">
                  <a16:creationId xmlns:a16="http://schemas.microsoft.com/office/drawing/2014/main" id="{A9D7BAE5-AC92-AB49-B2EE-80E2D1B92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88451" name="Group 9">
                <a:extLst>
                  <a:ext uri="{FF2B5EF4-FFF2-40B4-BE49-F238E27FC236}">
                    <a16:creationId xmlns:a16="http://schemas.microsoft.com/office/drawing/2014/main" id="{23F1368E-EE54-0F41-8796-46B3448D77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88453" name="Oval 10">
                  <a:extLst>
                    <a:ext uri="{FF2B5EF4-FFF2-40B4-BE49-F238E27FC236}">
                      <a16:creationId xmlns:a16="http://schemas.microsoft.com/office/drawing/2014/main" id="{1EC054F6-61DB-3940-9901-4A5A04014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454" name="Line 11">
                  <a:extLst>
                    <a:ext uri="{FF2B5EF4-FFF2-40B4-BE49-F238E27FC236}">
                      <a16:creationId xmlns:a16="http://schemas.microsoft.com/office/drawing/2014/main" id="{067C9CC4-6366-0C48-BBB0-9FCE664D87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52" name="Oval 12">
                <a:extLst>
                  <a:ext uri="{FF2B5EF4-FFF2-40B4-BE49-F238E27FC236}">
                    <a16:creationId xmlns:a16="http://schemas.microsoft.com/office/drawing/2014/main" id="{96CC7717-B5B7-0342-B109-164DB8888D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8423" name="Freeform 13">
              <a:extLst>
                <a:ext uri="{FF2B5EF4-FFF2-40B4-BE49-F238E27FC236}">
                  <a16:creationId xmlns:a16="http://schemas.microsoft.com/office/drawing/2014/main" id="{31A0E600-7DE6-0947-B955-A19C7B76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6" name="Line 16">
              <a:extLst>
                <a:ext uri="{FF2B5EF4-FFF2-40B4-BE49-F238E27FC236}">
                  <a16:creationId xmlns:a16="http://schemas.microsoft.com/office/drawing/2014/main" id="{E4D83601-60E4-414D-9D02-2E3505A6E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7" name="Line 17">
              <a:extLst>
                <a:ext uri="{FF2B5EF4-FFF2-40B4-BE49-F238E27FC236}">
                  <a16:creationId xmlns:a16="http://schemas.microsoft.com/office/drawing/2014/main" id="{88CE03A0-5A95-5C48-B11D-AC55F2E25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8" name="Line 18">
              <a:extLst>
                <a:ext uri="{FF2B5EF4-FFF2-40B4-BE49-F238E27FC236}">
                  <a16:creationId xmlns:a16="http://schemas.microsoft.com/office/drawing/2014/main" id="{9F0119A3-7874-5446-B221-3BBBE52CB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Text Box 20">
              <a:extLst>
                <a:ext uri="{FF2B5EF4-FFF2-40B4-BE49-F238E27FC236}">
                  <a16:creationId xmlns:a16="http://schemas.microsoft.com/office/drawing/2014/main" id="{B79ADABB-7C02-AC4E-9653-64E5433BB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188431" name="Text Box 21">
              <a:extLst>
                <a:ext uri="{FF2B5EF4-FFF2-40B4-BE49-F238E27FC236}">
                  <a16:creationId xmlns:a16="http://schemas.microsoft.com/office/drawing/2014/main" id="{5B43FFDB-45CF-2742-8566-2D4B9E99E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188432" name="Oval 22">
              <a:extLst>
                <a:ext uri="{FF2B5EF4-FFF2-40B4-BE49-F238E27FC236}">
                  <a16:creationId xmlns:a16="http://schemas.microsoft.com/office/drawing/2014/main" id="{22A386B9-1D19-C149-840D-FDC98E83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3" name="Line 23">
              <a:extLst>
                <a:ext uri="{FF2B5EF4-FFF2-40B4-BE49-F238E27FC236}">
                  <a16:creationId xmlns:a16="http://schemas.microsoft.com/office/drawing/2014/main" id="{14E74F7A-A4A0-7042-A3B9-DB430A913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4" name="Oval 24">
              <a:extLst>
                <a:ext uri="{FF2B5EF4-FFF2-40B4-BE49-F238E27FC236}">
                  <a16:creationId xmlns:a16="http://schemas.microsoft.com/office/drawing/2014/main" id="{9DDB9DE2-6E17-7E46-9342-B80CC7A1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5" name="Oval 25">
              <a:extLst>
                <a:ext uri="{FF2B5EF4-FFF2-40B4-BE49-F238E27FC236}">
                  <a16:creationId xmlns:a16="http://schemas.microsoft.com/office/drawing/2014/main" id="{EABD1D96-9440-374E-996A-043D1AEA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6" name="Line 26">
              <a:extLst>
                <a:ext uri="{FF2B5EF4-FFF2-40B4-BE49-F238E27FC236}">
                  <a16:creationId xmlns:a16="http://schemas.microsoft.com/office/drawing/2014/main" id="{9726F799-875A-874D-B83F-CDEBC5747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7" name="Line 27">
              <a:extLst>
                <a:ext uri="{FF2B5EF4-FFF2-40B4-BE49-F238E27FC236}">
                  <a16:creationId xmlns:a16="http://schemas.microsoft.com/office/drawing/2014/main" id="{571FF369-2016-FC45-9634-B9D4AFEC5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8" name="Oval 28">
              <a:extLst>
                <a:ext uri="{FF2B5EF4-FFF2-40B4-BE49-F238E27FC236}">
                  <a16:creationId xmlns:a16="http://schemas.microsoft.com/office/drawing/2014/main" id="{18F506E9-B35D-9A4C-B49F-E5F1014F4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9" name="Oval 29">
              <a:extLst>
                <a:ext uri="{FF2B5EF4-FFF2-40B4-BE49-F238E27FC236}">
                  <a16:creationId xmlns:a16="http://schemas.microsoft.com/office/drawing/2014/main" id="{ED5AA6A7-DDDD-3140-9233-6061E3F4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0" name="Line 30">
              <a:extLst>
                <a:ext uri="{FF2B5EF4-FFF2-40B4-BE49-F238E27FC236}">
                  <a16:creationId xmlns:a16="http://schemas.microsoft.com/office/drawing/2014/main" id="{3E919300-F055-AD4A-B94B-7B9A491F4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Line 31">
              <a:extLst>
                <a:ext uri="{FF2B5EF4-FFF2-40B4-BE49-F238E27FC236}">
                  <a16:creationId xmlns:a16="http://schemas.microsoft.com/office/drawing/2014/main" id="{C00AF75F-B935-9744-A24A-F7F912CC0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Oval 32">
              <a:extLst>
                <a:ext uri="{FF2B5EF4-FFF2-40B4-BE49-F238E27FC236}">
                  <a16:creationId xmlns:a16="http://schemas.microsoft.com/office/drawing/2014/main" id="{804CA491-5DE2-3243-99C1-18CB6D8477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3" name="Oval 33">
              <a:extLst>
                <a:ext uri="{FF2B5EF4-FFF2-40B4-BE49-F238E27FC236}">
                  <a16:creationId xmlns:a16="http://schemas.microsoft.com/office/drawing/2014/main" id="{05C37588-0626-514D-B3F9-5B1CA05231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4" name="Oval 34">
              <a:extLst>
                <a:ext uri="{FF2B5EF4-FFF2-40B4-BE49-F238E27FC236}">
                  <a16:creationId xmlns:a16="http://schemas.microsoft.com/office/drawing/2014/main" id="{6EF74F3F-7EE9-3B42-B93A-E3D3A2A8B7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5" name="Oval 35">
              <a:extLst>
                <a:ext uri="{FF2B5EF4-FFF2-40B4-BE49-F238E27FC236}">
                  <a16:creationId xmlns:a16="http://schemas.microsoft.com/office/drawing/2014/main" id="{D2490764-BECF-374E-B57A-3D4DA1E9F2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6" name="Oval 36">
              <a:extLst>
                <a:ext uri="{FF2B5EF4-FFF2-40B4-BE49-F238E27FC236}">
                  <a16:creationId xmlns:a16="http://schemas.microsoft.com/office/drawing/2014/main" id="{E2CC6F61-F678-B44B-8469-E01709BB6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7" name="Line 37">
              <a:extLst>
                <a:ext uri="{FF2B5EF4-FFF2-40B4-BE49-F238E27FC236}">
                  <a16:creationId xmlns:a16="http://schemas.microsoft.com/office/drawing/2014/main" id="{B78FF2F4-3E83-0C41-976C-45E403F050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8" name="Line 38">
              <a:extLst>
                <a:ext uri="{FF2B5EF4-FFF2-40B4-BE49-F238E27FC236}">
                  <a16:creationId xmlns:a16="http://schemas.microsoft.com/office/drawing/2014/main" id="{F1BC7606-4464-0D43-8A1C-CA0066D90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9" name="Line 39">
              <a:extLst>
                <a:ext uri="{FF2B5EF4-FFF2-40B4-BE49-F238E27FC236}">
                  <a16:creationId xmlns:a16="http://schemas.microsoft.com/office/drawing/2014/main" id="{75E36CA9-C40D-9243-B3EE-E7EEC0493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0" name="Line 40">
              <a:extLst>
                <a:ext uri="{FF2B5EF4-FFF2-40B4-BE49-F238E27FC236}">
                  <a16:creationId xmlns:a16="http://schemas.microsoft.com/office/drawing/2014/main" id="{0A0EBF54-9910-B34F-8DA0-CD638C632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8367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Time series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Part#3: extras (visualization,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etc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Date Placeholder 3">
            <a:extLst>
              <a:ext uri="{FF2B5EF4-FFF2-40B4-BE49-F238E27FC236}">
                <a16:creationId xmlns:a16="http://schemas.microsoft.com/office/drawing/2014/main" id="{6773471D-F1E9-2D47-A725-11B050F0CA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0466" name="Footer Placeholder 4">
            <a:extLst>
              <a:ext uri="{FF2B5EF4-FFF2-40B4-BE49-F238E27FC236}">
                <a16:creationId xmlns:a16="http://schemas.microsoft.com/office/drawing/2014/main" id="{EF226135-CD19-6D40-8E18-D9C9BD8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0467" name="Slide Number Placeholder 5">
            <a:extLst>
              <a:ext uri="{FF2B5EF4-FFF2-40B4-BE49-F238E27FC236}">
                <a16:creationId xmlns:a16="http://schemas.microsoft.com/office/drawing/2014/main" id="{97A99119-300C-9E44-8AA1-63BD2E08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1663C7-DC2E-904D-9CFE-484A9CF2C23B}" type="slidenum">
              <a:rPr lang="en-US" altLang="en-US" sz="1400"/>
              <a:pPr algn="r"/>
              <a:t>20</a:t>
            </a:fld>
            <a:endParaRPr lang="en-US" altLang="en-US" sz="1400"/>
          </a:p>
        </p:txBody>
      </p:sp>
      <p:sp>
        <p:nvSpPr>
          <p:cNvPr id="190468" name="Rectangle 2">
            <a:extLst>
              <a:ext uri="{FF2B5EF4-FFF2-40B4-BE49-F238E27FC236}">
                <a16:creationId xmlns:a16="http://schemas.microsoft.com/office/drawing/2014/main" id="{F828E15B-41F2-2A4E-9305-EF7FE99E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0469" name="Rectangle 3">
            <a:extLst>
              <a:ext uri="{FF2B5EF4-FFF2-40B4-BE49-F238E27FC236}">
                <a16:creationId xmlns:a16="http://schemas.microsoft.com/office/drawing/2014/main" id="{0F75CB6C-F24B-6E4F-9E68-8FDDB17FD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The problem becomes:</a:t>
            </a:r>
          </a:p>
          <a:p>
            <a:pPr lvl="1" algn="ctr"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X</a:t>
            </a:r>
            <a:r>
              <a:rPr lang="en-US" altLang="en-US" sz="3600" b="1" baseline="-25000">
                <a:ea typeface="ＭＳ Ｐゴシック" panose="020B0600070205080204" pitchFamily="34" charset="-128"/>
              </a:rPr>
              <a:t>[N </a:t>
            </a:r>
            <a:r>
              <a:rPr lang="en-US" altLang="en-US" sz="3600" baseline="-2500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3600" b="1">
                <a:ea typeface="ＭＳ Ｐゴシック" panose="020B0600070205080204" pitchFamily="34" charset="-128"/>
              </a:rPr>
              <a:t> </a:t>
            </a:r>
            <a:r>
              <a:rPr lang="en-US" altLang="en-US" sz="36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b="1">
                <a:ea typeface="ＭＳ Ｐゴシック" panose="020B0600070205080204" pitchFamily="34" charset="-128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3600" b="1" baseline="-2500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3600" baseline="-2500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3600">
                <a:ea typeface="ＭＳ Ｐゴシック" panose="020B0600070205080204" pitchFamily="34" charset="-128"/>
              </a:rPr>
              <a:t> = </a:t>
            </a:r>
            <a:r>
              <a:rPr lang="en-US" altLang="en-US" sz="3600" b="1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3600" b="1" baseline="-2500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3600" baseline="-2500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OVER-CONSTRAINED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a</a:t>
            </a:r>
            <a:r>
              <a:rPr lang="en-US" altLang="en-US" sz="2400">
                <a:ea typeface="ＭＳ Ｐゴシック" panose="020B0600070205080204" pitchFamily="34" charset="-128"/>
              </a:rPr>
              <a:t> is the vector of the regression coefficients</a:t>
            </a: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 has the </a:t>
            </a:r>
            <a:r>
              <a:rPr lang="en-US" altLang="en-US" sz="2400" i="1">
                <a:ea typeface="ＭＳ Ｐゴシック" panose="020B0600070205080204" pitchFamily="34" charset="-128"/>
              </a:rPr>
              <a:t>N</a:t>
            </a:r>
            <a:r>
              <a:rPr lang="en-US" altLang="en-US" sz="32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values</a:t>
            </a:r>
            <a:r>
              <a:rPr lang="en-US" altLang="en-US" sz="2400">
                <a:ea typeface="ＭＳ Ｐゴシック" panose="020B0600070205080204" pitchFamily="34" charset="-128"/>
              </a:rPr>
              <a:t> of the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>
                <a:ea typeface="ＭＳ Ｐゴシック" panose="020B0600070205080204" pitchFamily="34" charset="-128"/>
              </a:rPr>
              <a:t> indep. variables</a:t>
            </a: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y</a:t>
            </a:r>
            <a:r>
              <a:rPr lang="en-US" altLang="en-US" sz="2400">
                <a:ea typeface="ＭＳ Ｐゴシック" panose="020B0600070205080204" pitchFamily="34" charset="-128"/>
              </a:rPr>
              <a:t> has the N values of the dependent variable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0470" name="AutoShape 4">
            <a:extLst>
              <a:ext uri="{FF2B5EF4-FFF2-40B4-BE49-F238E27FC236}">
                <a16:creationId xmlns:a16="http://schemas.microsoft.com/office/drawing/2014/main" id="{E4CF8D66-A655-4249-BAEF-F7D37B37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9530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Date Placeholder 3">
            <a:extLst>
              <a:ext uri="{FF2B5EF4-FFF2-40B4-BE49-F238E27FC236}">
                <a16:creationId xmlns:a16="http://schemas.microsoft.com/office/drawing/2014/main" id="{443F95ED-2AD9-984C-83F1-7312718399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2514" name="Footer Placeholder 4">
            <a:extLst>
              <a:ext uri="{FF2B5EF4-FFF2-40B4-BE49-F238E27FC236}">
                <a16:creationId xmlns:a16="http://schemas.microsoft.com/office/drawing/2014/main" id="{2399C24E-9396-454A-A770-3726B6C7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2515" name="Slide Number Placeholder 5">
            <a:extLst>
              <a:ext uri="{FF2B5EF4-FFF2-40B4-BE49-F238E27FC236}">
                <a16:creationId xmlns:a16="http://schemas.microsoft.com/office/drawing/2014/main" id="{589CC792-0256-6F4E-ACFC-C35DD535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F9D6B01-043D-004C-BF40-B2575BA20368}" type="slidenum">
              <a:rPr lang="en-US" altLang="en-US" sz="1400"/>
              <a:pPr algn="r"/>
              <a:t>21</a:t>
            </a:fld>
            <a:endParaRPr lang="en-US" altLang="en-US" sz="1400"/>
          </a:p>
        </p:txBody>
      </p:sp>
      <p:sp>
        <p:nvSpPr>
          <p:cNvPr id="192516" name="Rectangle 2">
            <a:extLst>
              <a:ext uri="{FF2B5EF4-FFF2-40B4-BE49-F238E27FC236}">
                <a16:creationId xmlns:a16="http://schemas.microsoft.com/office/drawing/2014/main" id="{68C75E4F-77AB-734F-9C5C-28807C29B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2517" name="Rectangle 3">
            <a:extLst>
              <a:ext uri="{FF2B5EF4-FFF2-40B4-BE49-F238E27FC236}">
                <a16:creationId xmlns:a16="http://schemas.microsoft.com/office/drawing/2014/main" id="{F2B93BEB-AFE9-E44C-B8D5-B1C0332F6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562100"/>
            <a:ext cx="7772400" cy="4114800"/>
          </a:xfrm>
        </p:spPr>
        <p:txBody>
          <a:bodyPr/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X</a:t>
            </a:r>
            <a:r>
              <a:rPr lang="en-US" altLang="en-US" sz="4000" b="1" baseline="-25000">
                <a:ea typeface="ＭＳ Ｐゴシック" panose="020B0600070205080204" pitchFamily="34" charset="-128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4000" b="1" baseline="-2500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4000" baseline="-2500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4000">
                <a:ea typeface="ＭＳ Ｐゴシック" panose="020B0600070205080204" pitchFamily="34" charset="-128"/>
              </a:rPr>
              <a:t> = </a:t>
            </a:r>
            <a:r>
              <a:rPr lang="en-US" altLang="en-US" sz="4000" b="1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4000" b="1" baseline="-2500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92518" name="Object 2">
            <a:extLst>
              <a:ext uri="{FF2B5EF4-FFF2-40B4-BE49-F238E27FC236}">
                <a16:creationId xmlns:a16="http://schemas.microsoft.com/office/drawing/2014/main" id="{3A867367-E745-7144-BBCB-89FA5220F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4488" y="3054350"/>
          <a:ext cx="5510212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4" imgW="49149000" imgH="32181800" progId="Equation.3">
                  <p:embed/>
                </p:oleObj>
              </mc:Choice>
              <mc:Fallback>
                <p:oleObj name="Equation" r:id="rId4" imgW="49149000" imgH="32181800" progId="Equation.3">
                  <p:embed/>
                  <p:pic>
                    <p:nvPicPr>
                      <p:cNvPr id="192518" name="Object 2">
                        <a:extLst>
                          <a:ext uri="{FF2B5EF4-FFF2-40B4-BE49-F238E27FC236}">
                            <a16:creationId xmlns:a16="http://schemas.microsoft.com/office/drawing/2014/main" id="{3A867367-E745-7144-BBCB-89FA5220F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054350"/>
                        <a:ext cx="5510212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5">
            <a:extLst>
              <a:ext uri="{FF2B5EF4-FFF2-40B4-BE49-F238E27FC236}">
                <a16:creationId xmlns:a16="http://schemas.microsoft.com/office/drawing/2014/main" id="{F84C438C-65CA-AD45-A641-81C80DC6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2339975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Ind-var1</a:t>
            </a:r>
          </a:p>
        </p:txBody>
      </p:sp>
      <p:sp>
        <p:nvSpPr>
          <p:cNvPr id="192520" name="Text Box 6">
            <a:extLst>
              <a:ext uri="{FF2B5EF4-FFF2-40B4-BE49-F238E27FC236}">
                <a16:creationId xmlns:a16="http://schemas.microsoft.com/office/drawing/2014/main" id="{38A8EF57-3272-984E-B75D-C4BF6BE5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2301875"/>
            <a:ext cx="180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Ind-var-w</a:t>
            </a:r>
          </a:p>
        </p:txBody>
      </p:sp>
      <p:sp>
        <p:nvSpPr>
          <p:cNvPr id="192521" name="Line 7">
            <a:extLst>
              <a:ext uri="{FF2B5EF4-FFF2-40B4-BE49-F238E27FC236}">
                <a16:creationId xmlns:a16="http://schemas.microsoft.com/office/drawing/2014/main" id="{F514E8C9-17CB-DA44-8D7D-9CE414BD0E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3100" y="2895600"/>
            <a:ext cx="1905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Line 8">
            <a:extLst>
              <a:ext uri="{FF2B5EF4-FFF2-40B4-BE49-F238E27FC236}">
                <a16:creationId xmlns:a16="http://schemas.microsoft.com/office/drawing/2014/main" id="{F14FCC9C-1BE4-B547-BD52-E77A7F68A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876550"/>
            <a:ext cx="2095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3" name="Text Box 9">
            <a:extLst>
              <a:ext uri="{FF2B5EF4-FFF2-40B4-BE49-F238E27FC236}">
                <a16:creationId xmlns:a16="http://schemas.microsoft.com/office/drawing/2014/main" id="{7DE8323C-FCD2-C74B-87B2-921D166E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1019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92524" name="Line 10">
            <a:extLst>
              <a:ext uri="{FF2B5EF4-FFF2-40B4-BE49-F238E27FC236}">
                <a16:creationId xmlns:a16="http://schemas.microsoft.com/office/drawing/2014/main" id="{B194AEF9-FECA-0543-B330-7D45D0199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" y="3657600"/>
            <a:ext cx="0" cy="232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525" name="Group 11">
            <a:extLst>
              <a:ext uri="{FF2B5EF4-FFF2-40B4-BE49-F238E27FC236}">
                <a16:creationId xmlns:a16="http://schemas.microsoft.com/office/drawing/2014/main" id="{D903335F-CA16-C243-80B7-AA703E58D5F0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1346200"/>
            <a:ext cx="2049462" cy="1365250"/>
            <a:chOff x="4104" y="748"/>
            <a:chExt cx="1291" cy="860"/>
          </a:xfrm>
        </p:grpSpPr>
        <p:sp>
          <p:nvSpPr>
            <p:cNvPr id="192532" name="Line 12">
              <a:extLst>
                <a:ext uri="{FF2B5EF4-FFF2-40B4-BE49-F238E27FC236}">
                  <a16:creationId xmlns:a16="http://schemas.microsoft.com/office/drawing/2014/main" id="{7F5E4BF0-E866-D54E-AFF9-806AB6F02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9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3" name="Line 13">
              <a:extLst>
                <a:ext uri="{FF2B5EF4-FFF2-40B4-BE49-F238E27FC236}">
                  <a16:creationId xmlns:a16="http://schemas.microsoft.com/office/drawing/2014/main" id="{F9735328-3CB0-3849-B8CA-8ECE5A8C4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01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4" name="Line 14">
              <a:extLst>
                <a:ext uri="{FF2B5EF4-FFF2-40B4-BE49-F238E27FC236}">
                  <a16:creationId xmlns:a16="http://schemas.microsoft.com/office/drawing/2014/main" id="{3384C88C-8F93-BF46-8838-B25349B6A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306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5" name="Line 15">
              <a:extLst>
                <a:ext uri="{FF2B5EF4-FFF2-40B4-BE49-F238E27FC236}">
                  <a16:creationId xmlns:a16="http://schemas.microsoft.com/office/drawing/2014/main" id="{775D891A-8697-7A4E-9A51-F993A59E7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21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6" name="Line 16">
              <a:extLst>
                <a:ext uri="{FF2B5EF4-FFF2-40B4-BE49-F238E27FC236}">
                  <a16:creationId xmlns:a16="http://schemas.microsoft.com/office/drawing/2014/main" id="{F9E10698-B50A-0949-B06A-E64DFE764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120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7" name="Line 17">
              <a:extLst>
                <a:ext uri="{FF2B5EF4-FFF2-40B4-BE49-F238E27FC236}">
                  <a16:creationId xmlns:a16="http://schemas.microsoft.com/office/drawing/2014/main" id="{95C68155-F8C1-4040-88FB-C7DDADC63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02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8" name="Line 18">
              <a:extLst>
                <a:ext uri="{FF2B5EF4-FFF2-40B4-BE49-F238E27FC236}">
                  <a16:creationId xmlns:a16="http://schemas.microsoft.com/office/drawing/2014/main" id="{500B5B2D-36CD-DB41-8D35-42A6C35AF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93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9" name="Line 19">
              <a:extLst>
                <a:ext uri="{FF2B5EF4-FFF2-40B4-BE49-F238E27FC236}">
                  <a16:creationId xmlns:a16="http://schemas.microsoft.com/office/drawing/2014/main" id="{D8D9D9BB-FA0B-154C-B8EE-B42A148E8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84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0" name="Line 20">
              <a:extLst>
                <a:ext uri="{FF2B5EF4-FFF2-40B4-BE49-F238E27FC236}">
                  <a16:creationId xmlns:a16="http://schemas.microsoft.com/office/drawing/2014/main" id="{781DF2ED-A988-AB4D-8E52-7149711DD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1" name="Line 21">
              <a:extLst>
                <a:ext uri="{FF2B5EF4-FFF2-40B4-BE49-F238E27FC236}">
                  <a16:creationId xmlns:a16="http://schemas.microsoft.com/office/drawing/2014/main" id="{62612AA9-4739-BA42-8505-F6016EBAE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2" name="Line 22">
              <a:extLst>
                <a:ext uri="{FF2B5EF4-FFF2-40B4-BE49-F238E27FC236}">
                  <a16:creationId xmlns:a16="http://schemas.microsoft.com/office/drawing/2014/main" id="{FEBB701A-9E27-B94E-9610-93EBD0EE0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120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3" name="Line 23">
              <a:extLst>
                <a:ext uri="{FF2B5EF4-FFF2-40B4-BE49-F238E27FC236}">
                  <a16:creationId xmlns:a16="http://schemas.microsoft.com/office/drawing/2014/main" id="{E2A62B7E-E25A-C243-8455-2F9772F33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58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4" name="Line 24">
              <a:extLst>
                <a:ext uri="{FF2B5EF4-FFF2-40B4-BE49-F238E27FC236}">
                  <a16:creationId xmlns:a16="http://schemas.microsoft.com/office/drawing/2014/main" id="{74E4546E-64FB-3048-AB0E-122191775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6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5" name="Line 25">
              <a:extLst>
                <a:ext uri="{FF2B5EF4-FFF2-40B4-BE49-F238E27FC236}">
                  <a16:creationId xmlns:a16="http://schemas.microsoft.com/office/drawing/2014/main" id="{C60A3964-1B13-C34F-9717-55DDD2CB5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587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6" name="Line 26">
              <a:extLst>
                <a:ext uri="{FF2B5EF4-FFF2-40B4-BE49-F238E27FC236}">
                  <a16:creationId xmlns:a16="http://schemas.microsoft.com/office/drawing/2014/main" id="{63C5C1EE-BF0E-7943-9644-B477BB31C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7" name="Line 27">
              <a:extLst>
                <a:ext uri="{FF2B5EF4-FFF2-40B4-BE49-F238E27FC236}">
                  <a16:creationId xmlns:a16="http://schemas.microsoft.com/office/drawing/2014/main" id="{46800230-E2B7-5646-8F01-121E47C47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8" name="Line 28">
              <a:extLst>
                <a:ext uri="{FF2B5EF4-FFF2-40B4-BE49-F238E27FC236}">
                  <a16:creationId xmlns:a16="http://schemas.microsoft.com/office/drawing/2014/main" id="{AA62CF1A-3E1C-D542-808E-DCCB0F135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9" name="Line 29">
              <a:extLst>
                <a:ext uri="{FF2B5EF4-FFF2-40B4-BE49-F238E27FC236}">
                  <a16:creationId xmlns:a16="http://schemas.microsoft.com/office/drawing/2014/main" id="{70F0DEE8-0D6C-B049-B68F-92A92CFEB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" y="1085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0" name="Line 30">
              <a:extLst>
                <a:ext uri="{FF2B5EF4-FFF2-40B4-BE49-F238E27FC236}">
                  <a16:creationId xmlns:a16="http://schemas.microsoft.com/office/drawing/2014/main" id="{F4BE810F-3429-354E-891E-0A670AD44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916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1" name="Line 31">
              <a:extLst>
                <a:ext uri="{FF2B5EF4-FFF2-40B4-BE49-F238E27FC236}">
                  <a16:creationId xmlns:a16="http://schemas.microsoft.com/office/drawing/2014/main" id="{34F1AF1D-D988-3A40-BF2D-DE93F6A3B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916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2" name="Line 32">
              <a:extLst>
                <a:ext uri="{FF2B5EF4-FFF2-40B4-BE49-F238E27FC236}">
                  <a16:creationId xmlns:a16="http://schemas.microsoft.com/office/drawing/2014/main" id="{2C0D742E-C458-B747-A370-7F3BB0E21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1085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3" name="Line 33">
              <a:extLst>
                <a:ext uri="{FF2B5EF4-FFF2-40B4-BE49-F238E27FC236}">
                  <a16:creationId xmlns:a16="http://schemas.microsoft.com/office/drawing/2014/main" id="{54FFFD9E-3501-9742-B505-CCF9608EA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038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4" name="Line 34">
              <a:extLst>
                <a:ext uri="{FF2B5EF4-FFF2-40B4-BE49-F238E27FC236}">
                  <a16:creationId xmlns:a16="http://schemas.microsoft.com/office/drawing/2014/main" id="{94300B3E-5879-8348-B18F-80F1A4ABA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8" y="831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5" name="Line 35">
              <a:extLst>
                <a:ext uri="{FF2B5EF4-FFF2-40B4-BE49-F238E27FC236}">
                  <a16:creationId xmlns:a16="http://schemas.microsoft.com/office/drawing/2014/main" id="{F018B17C-7353-D946-883E-217127954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831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6" name="Line 36">
              <a:extLst>
                <a:ext uri="{FF2B5EF4-FFF2-40B4-BE49-F238E27FC236}">
                  <a16:creationId xmlns:a16="http://schemas.microsoft.com/office/drawing/2014/main" id="{80E281D7-9058-A344-A4C4-813C98BF8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907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7" name="Line 37">
              <a:extLst>
                <a:ext uri="{FF2B5EF4-FFF2-40B4-BE49-F238E27FC236}">
                  <a16:creationId xmlns:a16="http://schemas.microsoft.com/office/drawing/2014/main" id="{4451773B-DDCD-EC4F-8A5A-8B5938276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1038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8" name="Freeform 38">
              <a:extLst>
                <a:ext uri="{FF2B5EF4-FFF2-40B4-BE49-F238E27FC236}">
                  <a16:creationId xmlns:a16="http://schemas.microsoft.com/office/drawing/2014/main" id="{238F9AEA-268A-F54B-A1CF-8A619D83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6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59" name="Freeform 39">
              <a:extLst>
                <a:ext uri="{FF2B5EF4-FFF2-40B4-BE49-F238E27FC236}">
                  <a16:creationId xmlns:a16="http://schemas.microsoft.com/office/drawing/2014/main" id="{A87AE835-F3C1-9B41-85AB-AB541C39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064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0" name="Freeform 40">
              <a:extLst>
                <a:ext uri="{FF2B5EF4-FFF2-40B4-BE49-F238E27FC236}">
                  <a16:creationId xmlns:a16="http://schemas.microsoft.com/office/drawing/2014/main" id="{D3BD12FF-1D3A-D041-AE3F-84882E55F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895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1" name="Freeform 41">
              <a:extLst>
                <a:ext uri="{FF2B5EF4-FFF2-40B4-BE49-F238E27FC236}">
                  <a16:creationId xmlns:a16="http://schemas.microsoft.com/office/drawing/2014/main" id="{E36FCEF7-80F6-7C40-A507-34419BB4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173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2" name="Freeform 42">
              <a:extLst>
                <a:ext uri="{FF2B5EF4-FFF2-40B4-BE49-F238E27FC236}">
                  <a16:creationId xmlns:a16="http://schemas.microsoft.com/office/drawing/2014/main" id="{5CACFCE8-15FF-1B46-81ED-D6C04331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064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3" name="Freeform 43">
              <a:extLst>
                <a:ext uri="{FF2B5EF4-FFF2-40B4-BE49-F238E27FC236}">
                  <a16:creationId xmlns:a16="http://schemas.microsoft.com/office/drawing/2014/main" id="{8E152E13-6D7D-D842-B56E-0959EAC8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4" name="Freeform 44">
              <a:extLst>
                <a:ext uri="{FF2B5EF4-FFF2-40B4-BE49-F238E27FC236}">
                  <a16:creationId xmlns:a16="http://schemas.microsoft.com/office/drawing/2014/main" id="{D61CB9EB-390F-C947-A80B-9CD39876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81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5" name="Freeform 45">
              <a:extLst>
                <a:ext uri="{FF2B5EF4-FFF2-40B4-BE49-F238E27FC236}">
                  <a16:creationId xmlns:a16="http://schemas.microsoft.com/office/drawing/2014/main" id="{6294185A-E9D2-3C4E-8957-DC3FAB64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887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6" name="Freeform 46">
              <a:extLst>
                <a:ext uri="{FF2B5EF4-FFF2-40B4-BE49-F238E27FC236}">
                  <a16:creationId xmlns:a16="http://schemas.microsoft.com/office/drawing/2014/main" id="{55729BCB-ACE1-854E-B67F-461066596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7" name="Freeform 47">
              <a:extLst>
                <a:ext uri="{FF2B5EF4-FFF2-40B4-BE49-F238E27FC236}">
                  <a16:creationId xmlns:a16="http://schemas.microsoft.com/office/drawing/2014/main" id="{5C14ED96-762B-B34C-B4DE-FB044ACE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1109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26" name="Line 48">
            <a:extLst>
              <a:ext uri="{FF2B5EF4-FFF2-40B4-BE49-F238E27FC236}">
                <a16:creationId xmlns:a16="http://schemas.microsoft.com/office/drawing/2014/main" id="{69E529AA-A837-2243-8FC8-D09E78B38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713" y="2873375"/>
            <a:ext cx="822325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7" name="Line 49">
            <a:extLst>
              <a:ext uri="{FF2B5EF4-FFF2-40B4-BE49-F238E27FC236}">
                <a16:creationId xmlns:a16="http://schemas.microsoft.com/office/drawing/2014/main" id="{758D671E-9155-5B41-A15D-34E62D7F3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3584575"/>
            <a:ext cx="229235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Line 50">
            <a:extLst>
              <a:ext uri="{FF2B5EF4-FFF2-40B4-BE49-F238E27FC236}">
                <a16:creationId xmlns:a16="http://schemas.microsoft.com/office/drawing/2014/main" id="{09DECD4B-DD3A-0A4F-B683-D85F05BD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688" y="2890838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Line 51">
            <a:extLst>
              <a:ext uri="{FF2B5EF4-FFF2-40B4-BE49-F238E27FC236}">
                <a16:creationId xmlns:a16="http://schemas.microsoft.com/office/drawing/2014/main" id="{27EB6DA3-E77E-6849-A774-0C63D99CA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2075" y="3614738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Rectangle 52">
            <a:extLst>
              <a:ext uri="{FF2B5EF4-FFF2-40B4-BE49-F238E27FC236}">
                <a16:creationId xmlns:a16="http://schemas.microsoft.com/office/drawing/2014/main" id="{9D52DD65-7568-0042-94B3-14B3BDC6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1368425"/>
            <a:ext cx="231775" cy="1422400"/>
          </a:xfrm>
          <a:prstGeom prst="rect">
            <a:avLst/>
          </a:prstGeom>
          <a:noFill/>
          <a:ln w="3175" cap="sq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2531" name="AutoShape 53">
            <a:extLst>
              <a:ext uri="{FF2B5EF4-FFF2-40B4-BE49-F238E27FC236}">
                <a16:creationId xmlns:a16="http://schemas.microsoft.com/office/drawing/2014/main" id="{1E6AC19B-B494-AB45-AABC-88865662E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738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Date Placeholder 3">
            <a:extLst>
              <a:ext uri="{FF2B5EF4-FFF2-40B4-BE49-F238E27FC236}">
                <a16:creationId xmlns:a16="http://schemas.microsoft.com/office/drawing/2014/main" id="{DACE74E3-1B98-E446-957E-711B4FB6BF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4562" name="Footer Placeholder 4">
            <a:extLst>
              <a:ext uri="{FF2B5EF4-FFF2-40B4-BE49-F238E27FC236}">
                <a16:creationId xmlns:a16="http://schemas.microsoft.com/office/drawing/2014/main" id="{0AF5F00F-BDFC-8D45-8A27-697D5953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4563" name="Slide Number Placeholder 5">
            <a:extLst>
              <a:ext uri="{FF2B5EF4-FFF2-40B4-BE49-F238E27FC236}">
                <a16:creationId xmlns:a16="http://schemas.microsoft.com/office/drawing/2014/main" id="{32F5BF1D-1A6D-F34D-9CF2-75A4C339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AA112F-055B-FC43-A0F5-85DBF7821A96}" type="slidenum">
              <a:rPr lang="en-US" altLang="en-US" sz="1400"/>
              <a:pPr algn="r"/>
              <a:t>22</a:t>
            </a:fld>
            <a:endParaRPr lang="en-US" altLang="en-US" sz="1400"/>
          </a:p>
        </p:txBody>
      </p:sp>
      <p:sp>
        <p:nvSpPr>
          <p:cNvPr id="194564" name="Rectangle 2">
            <a:extLst>
              <a:ext uri="{FF2B5EF4-FFF2-40B4-BE49-F238E27FC236}">
                <a16:creationId xmlns:a16="http://schemas.microsoft.com/office/drawing/2014/main" id="{9595803F-B69B-3944-AF8B-ACBB4E3C7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4565" name="Rectangle 3">
            <a:extLst>
              <a:ext uri="{FF2B5EF4-FFF2-40B4-BE49-F238E27FC236}">
                <a16:creationId xmlns:a16="http://schemas.microsoft.com/office/drawing/2014/main" id="{04C77684-BF12-D34E-881B-38A35FE04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562100"/>
            <a:ext cx="7772400" cy="4114800"/>
          </a:xfrm>
        </p:spPr>
        <p:txBody>
          <a:bodyPr/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X</a:t>
            </a:r>
            <a:r>
              <a:rPr lang="en-US" altLang="en-US" sz="4000" b="1" baseline="-25000">
                <a:ea typeface="ＭＳ Ｐゴシック" panose="020B0600070205080204" pitchFamily="34" charset="-128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4000" b="1" baseline="-2500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4000" baseline="-2500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4000">
                <a:ea typeface="ＭＳ Ｐゴシック" panose="020B0600070205080204" pitchFamily="34" charset="-128"/>
              </a:rPr>
              <a:t> = </a:t>
            </a:r>
            <a:r>
              <a:rPr lang="en-US" altLang="en-US" sz="4000" b="1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4000" b="1" baseline="-2500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94566" name="Object 2">
            <a:extLst>
              <a:ext uri="{FF2B5EF4-FFF2-40B4-BE49-F238E27FC236}">
                <a16:creationId xmlns:a16="http://schemas.microsoft.com/office/drawing/2014/main" id="{70401459-72EE-154B-AC5F-A8350774F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4488" y="3054350"/>
          <a:ext cx="5510212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Equation" r:id="rId4" imgW="49149000" imgH="32181800" progId="Equation.3">
                  <p:embed/>
                </p:oleObj>
              </mc:Choice>
              <mc:Fallback>
                <p:oleObj name="Equation" r:id="rId4" imgW="49149000" imgH="32181800" progId="Equation.3">
                  <p:embed/>
                  <p:pic>
                    <p:nvPicPr>
                      <p:cNvPr id="194566" name="Object 2">
                        <a:extLst>
                          <a:ext uri="{FF2B5EF4-FFF2-40B4-BE49-F238E27FC236}">
                            <a16:creationId xmlns:a16="http://schemas.microsoft.com/office/drawing/2014/main" id="{70401459-72EE-154B-AC5F-A8350774F3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054350"/>
                        <a:ext cx="5510212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7" name="Text Box 5">
            <a:extLst>
              <a:ext uri="{FF2B5EF4-FFF2-40B4-BE49-F238E27FC236}">
                <a16:creationId xmlns:a16="http://schemas.microsoft.com/office/drawing/2014/main" id="{A5EB1CDB-2807-4646-B33C-0CE1F7D7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2339975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Ind-var1</a:t>
            </a:r>
          </a:p>
        </p:txBody>
      </p:sp>
      <p:sp>
        <p:nvSpPr>
          <p:cNvPr id="194568" name="Text Box 6">
            <a:extLst>
              <a:ext uri="{FF2B5EF4-FFF2-40B4-BE49-F238E27FC236}">
                <a16:creationId xmlns:a16="http://schemas.microsoft.com/office/drawing/2014/main" id="{B91FA447-00CC-D745-B895-F90BC930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2301875"/>
            <a:ext cx="180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Ind-var-w</a:t>
            </a:r>
          </a:p>
        </p:txBody>
      </p:sp>
      <p:sp>
        <p:nvSpPr>
          <p:cNvPr id="194569" name="Line 7">
            <a:extLst>
              <a:ext uri="{FF2B5EF4-FFF2-40B4-BE49-F238E27FC236}">
                <a16:creationId xmlns:a16="http://schemas.microsoft.com/office/drawing/2014/main" id="{0A959E20-69F8-9841-A32E-1D8756768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3100" y="2895600"/>
            <a:ext cx="1905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0" name="Line 8">
            <a:extLst>
              <a:ext uri="{FF2B5EF4-FFF2-40B4-BE49-F238E27FC236}">
                <a16:creationId xmlns:a16="http://schemas.microsoft.com/office/drawing/2014/main" id="{E491327B-7672-4F42-B31F-24F8082C4A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876550"/>
            <a:ext cx="2095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Text Box 9">
            <a:extLst>
              <a:ext uri="{FF2B5EF4-FFF2-40B4-BE49-F238E27FC236}">
                <a16:creationId xmlns:a16="http://schemas.microsoft.com/office/drawing/2014/main" id="{FE45EA95-CDD4-C24D-BEE2-7F8594AC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1019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94572" name="Line 10">
            <a:extLst>
              <a:ext uri="{FF2B5EF4-FFF2-40B4-BE49-F238E27FC236}">
                <a16:creationId xmlns:a16="http://schemas.microsoft.com/office/drawing/2014/main" id="{B6FA43DA-3246-F44B-B0A6-410F6806A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" y="3657600"/>
            <a:ext cx="0" cy="232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73" name="Group 11">
            <a:extLst>
              <a:ext uri="{FF2B5EF4-FFF2-40B4-BE49-F238E27FC236}">
                <a16:creationId xmlns:a16="http://schemas.microsoft.com/office/drawing/2014/main" id="{24CCCEF2-2A95-B24E-8C70-911E9F13E542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1346200"/>
            <a:ext cx="2049462" cy="1365250"/>
            <a:chOff x="4104" y="748"/>
            <a:chExt cx="1291" cy="860"/>
          </a:xfrm>
        </p:grpSpPr>
        <p:sp>
          <p:nvSpPr>
            <p:cNvPr id="194580" name="Line 12">
              <a:extLst>
                <a:ext uri="{FF2B5EF4-FFF2-40B4-BE49-F238E27FC236}">
                  <a16:creationId xmlns:a16="http://schemas.microsoft.com/office/drawing/2014/main" id="{98791B25-5DBD-D541-970A-A302D4959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9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Line 13">
              <a:extLst>
                <a:ext uri="{FF2B5EF4-FFF2-40B4-BE49-F238E27FC236}">
                  <a16:creationId xmlns:a16="http://schemas.microsoft.com/office/drawing/2014/main" id="{908CFC33-990A-E74F-8D98-ADA8E05F9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01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2" name="Line 14">
              <a:extLst>
                <a:ext uri="{FF2B5EF4-FFF2-40B4-BE49-F238E27FC236}">
                  <a16:creationId xmlns:a16="http://schemas.microsoft.com/office/drawing/2014/main" id="{99EF2A9A-0A6B-FD47-A9C5-D7FF77B24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306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3" name="Line 15">
              <a:extLst>
                <a:ext uri="{FF2B5EF4-FFF2-40B4-BE49-F238E27FC236}">
                  <a16:creationId xmlns:a16="http://schemas.microsoft.com/office/drawing/2014/main" id="{D250CF2F-EC01-1943-9E41-6E5F810F6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21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4" name="Line 16">
              <a:extLst>
                <a:ext uri="{FF2B5EF4-FFF2-40B4-BE49-F238E27FC236}">
                  <a16:creationId xmlns:a16="http://schemas.microsoft.com/office/drawing/2014/main" id="{8DD01F0D-2E94-F644-AF5B-8E9592BF4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120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5" name="Line 17">
              <a:extLst>
                <a:ext uri="{FF2B5EF4-FFF2-40B4-BE49-F238E27FC236}">
                  <a16:creationId xmlns:a16="http://schemas.microsoft.com/office/drawing/2014/main" id="{052C60E1-01C5-854B-977E-8AAFB35EF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02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6" name="Line 18">
              <a:extLst>
                <a:ext uri="{FF2B5EF4-FFF2-40B4-BE49-F238E27FC236}">
                  <a16:creationId xmlns:a16="http://schemas.microsoft.com/office/drawing/2014/main" id="{DD0AE562-86A7-B349-A558-E4150D9C3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93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7" name="Line 19">
              <a:extLst>
                <a:ext uri="{FF2B5EF4-FFF2-40B4-BE49-F238E27FC236}">
                  <a16:creationId xmlns:a16="http://schemas.microsoft.com/office/drawing/2014/main" id="{55EFE657-85AB-434A-AF1C-7AE6918AD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84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8" name="Line 20">
              <a:extLst>
                <a:ext uri="{FF2B5EF4-FFF2-40B4-BE49-F238E27FC236}">
                  <a16:creationId xmlns:a16="http://schemas.microsoft.com/office/drawing/2014/main" id="{9177BC28-F450-5C4B-94B3-9EC4612F5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9" name="Line 21">
              <a:extLst>
                <a:ext uri="{FF2B5EF4-FFF2-40B4-BE49-F238E27FC236}">
                  <a16:creationId xmlns:a16="http://schemas.microsoft.com/office/drawing/2014/main" id="{BBEE8234-BED9-0945-AC3D-69093A592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0" name="Line 22">
              <a:extLst>
                <a:ext uri="{FF2B5EF4-FFF2-40B4-BE49-F238E27FC236}">
                  <a16:creationId xmlns:a16="http://schemas.microsoft.com/office/drawing/2014/main" id="{563EB9CA-B7CC-654D-A89F-5503CE3D7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120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1" name="Line 23">
              <a:extLst>
                <a:ext uri="{FF2B5EF4-FFF2-40B4-BE49-F238E27FC236}">
                  <a16:creationId xmlns:a16="http://schemas.microsoft.com/office/drawing/2014/main" id="{EAB02B4E-AEEF-224C-9B4B-75837129E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58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2" name="Line 24">
              <a:extLst>
                <a:ext uri="{FF2B5EF4-FFF2-40B4-BE49-F238E27FC236}">
                  <a16:creationId xmlns:a16="http://schemas.microsoft.com/office/drawing/2014/main" id="{7932C9AE-DBA4-B44A-8929-4F56C666E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6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3" name="Line 25">
              <a:extLst>
                <a:ext uri="{FF2B5EF4-FFF2-40B4-BE49-F238E27FC236}">
                  <a16:creationId xmlns:a16="http://schemas.microsoft.com/office/drawing/2014/main" id="{9A181DA8-3E9F-9A4A-82B8-06B1FF729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587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4" name="Line 26">
              <a:extLst>
                <a:ext uri="{FF2B5EF4-FFF2-40B4-BE49-F238E27FC236}">
                  <a16:creationId xmlns:a16="http://schemas.microsoft.com/office/drawing/2014/main" id="{2D414DFA-CA09-6941-9F2F-5AD6A4DCF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5" name="Line 27">
              <a:extLst>
                <a:ext uri="{FF2B5EF4-FFF2-40B4-BE49-F238E27FC236}">
                  <a16:creationId xmlns:a16="http://schemas.microsoft.com/office/drawing/2014/main" id="{D926A9B2-25CF-EA44-9DBA-6151DC88F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6" name="Line 28">
              <a:extLst>
                <a:ext uri="{FF2B5EF4-FFF2-40B4-BE49-F238E27FC236}">
                  <a16:creationId xmlns:a16="http://schemas.microsoft.com/office/drawing/2014/main" id="{C09D7B3E-876E-0C42-9FB4-9B1EA20D0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7" name="Line 29">
              <a:extLst>
                <a:ext uri="{FF2B5EF4-FFF2-40B4-BE49-F238E27FC236}">
                  <a16:creationId xmlns:a16="http://schemas.microsoft.com/office/drawing/2014/main" id="{38E9C053-938E-CF4E-BE9C-2DE4B0031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" y="1085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8" name="Line 30">
              <a:extLst>
                <a:ext uri="{FF2B5EF4-FFF2-40B4-BE49-F238E27FC236}">
                  <a16:creationId xmlns:a16="http://schemas.microsoft.com/office/drawing/2014/main" id="{5018CBAB-03B3-064A-BF46-0AB8F31BF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916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9" name="Line 31">
              <a:extLst>
                <a:ext uri="{FF2B5EF4-FFF2-40B4-BE49-F238E27FC236}">
                  <a16:creationId xmlns:a16="http://schemas.microsoft.com/office/drawing/2014/main" id="{492B9918-FEA5-DC45-B216-2E3E6B9A2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916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0" name="Line 32">
              <a:extLst>
                <a:ext uri="{FF2B5EF4-FFF2-40B4-BE49-F238E27FC236}">
                  <a16:creationId xmlns:a16="http://schemas.microsoft.com/office/drawing/2014/main" id="{7B387852-D88E-DA47-95E4-5930BC000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1085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1" name="Line 33">
              <a:extLst>
                <a:ext uri="{FF2B5EF4-FFF2-40B4-BE49-F238E27FC236}">
                  <a16:creationId xmlns:a16="http://schemas.microsoft.com/office/drawing/2014/main" id="{38BD92C7-C42F-ED43-9159-ABD1383EA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038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2" name="Line 34">
              <a:extLst>
                <a:ext uri="{FF2B5EF4-FFF2-40B4-BE49-F238E27FC236}">
                  <a16:creationId xmlns:a16="http://schemas.microsoft.com/office/drawing/2014/main" id="{AE1A99E0-D1B8-2546-931D-0533AD0D1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8" y="831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3" name="Line 35">
              <a:extLst>
                <a:ext uri="{FF2B5EF4-FFF2-40B4-BE49-F238E27FC236}">
                  <a16:creationId xmlns:a16="http://schemas.microsoft.com/office/drawing/2014/main" id="{D41F8E09-72BD-4F4F-BA10-A47AD1128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831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4" name="Line 36">
              <a:extLst>
                <a:ext uri="{FF2B5EF4-FFF2-40B4-BE49-F238E27FC236}">
                  <a16:creationId xmlns:a16="http://schemas.microsoft.com/office/drawing/2014/main" id="{A5BAD17C-AB45-0E4E-BDAE-2246E5C9A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907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5" name="Line 37">
              <a:extLst>
                <a:ext uri="{FF2B5EF4-FFF2-40B4-BE49-F238E27FC236}">
                  <a16:creationId xmlns:a16="http://schemas.microsoft.com/office/drawing/2014/main" id="{7DB11717-11A8-B945-99C8-27EA3338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1038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6" name="Freeform 38">
              <a:extLst>
                <a:ext uri="{FF2B5EF4-FFF2-40B4-BE49-F238E27FC236}">
                  <a16:creationId xmlns:a16="http://schemas.microsoft.com/office/drawing/2014/main" id="{0EA8EF40-E11F-034B-8D55-470E00D5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6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7" name="Freeform 39">
              <a:extLst>
                <a:ext uri="{FF2B5EF4-FFF2-40B4-BE49-F238E27FC236}">
                  <a16:creationId xmlns:a16="http://schemas.microsoft.com/office/drawing/2014/main" id="{4598DA2D-1359-5145-9FA5-22B94C9D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064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8" name="Freeform 40">
              <a:extLst>
                <a:ext uri="{FF2B5EF4-FFF2-40B4-BE49-F238E27FC236}">
                  <a16:creationId xmlns:a16="http://schemas.microsoft.com/office/drawing/2014/main" id="{50B2020A-A82B-A645-8C2E-502874019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895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9" name="Freeform 41">
              <a:extLst>
                <a:ext uri="{FF2B5EF4-FFF2-40B4-BE49-F238E27FC236}">
                  <a16:creationId xmlns:a16="http://schemas.microsoft.com/office/drawing/2014/main" id="{AA5D6761-217C-EF47-AA34-C3882B31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173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0" name="Freeform 42">
              <a:extLst>
                <a:ext uri="{FF2B5EF4-FFF2-40B4-BE49-F238E27FC236}">
                  <a16:creationId xmlns:a16="http://schemas.microsoft.com/office/drawing/2014/main" id="{551B0684-A18D-F94A-9515-31986E33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064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1" name="Freeform 43">
              <a:extLst>
                <a:ext uri="{FF2B5EF4-FFF2-40B4-BE49-F238E27FC236}">
                  <a16:creationId xmlns:a16="http://schemas.microsoft.com/office/drawing/2014/main" id="{E143CB42-8A28-EC4C-9577-141F2296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2" name="Freeform 44">
              <a:extLst>
                <a:ext uri="{FF2B5EF4-FFF2-40B4-BE49-F238E27FC236}">
                  <a16:creationId xmlns:a16="http://schemas.microsoft.com/office/drawing/2014/main" id="{6C416B7A-5AC2-9F44-AF09-1FBA8087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81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3" name="Freeform 45">
              <a:extLst>
                <a:ext uri="{FF2B5EF4-FFF2-40B4-BE49-F238E27FC236}">
                  <a16:creationId xmlns:a16="http://schemas.microsoft.com/office/drawing/2014/main" id="{1FA1695C-A50E-584D-8CDC-E472FE3E9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887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4" name="Freeform 46">
              <a:extLst>
                <a:ext uri="{FF2B5EF4-FFF2-40B4-BE49-F238E27FC236}">
                  <a16:creationId xmlns:a16="http://schemas.microsoft.com/office/drawing/2014/main" id="{F23F822B-E0C2-8D44-AAC1-C22B6D0A3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5" name="Freeform 47">
              <a:extLst>
                <a:ext uri="{FF2B5EF4-FFF2-40B4-BE49-F238E27FC236}">
                  <a16:creationId xmlns:a16="http://schemas.microsoft.com/office/drawing/2014/main" id="{E71C2D83-F0D2-6649-ADBF-F3C8CCBE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1109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74" name="Line 48">
            <a:extLst>
              <a:ext uri="{FF2B5EF4-FFF2-40B4-BE49-F238E27FC236}">
                <a16:creationId xmlns:a16="http://schemas.microsoft.com/office/drawing/2014/main" id="{0993301E-A2E0-B847-B314-4D3D1D94D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873375"/>
            <a:ext cx="822325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Line 49">
            <a:extLst>
              <a:ext uri="{FF2B5EF4-FFF2-40B4-BE49-F238E27FC236}">
                <a16:creationId xmlns:a16="http://schemas.microsoft.com/office/drawing/2014/main" id="{847A70AF-82DF-A841-A5DC-8B9E0AF05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4084638"/>
            <a:ext cx="229235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Line 50">
            <a:extLst>
              <a:ext uri="{FF2B5EF4-FFF2-40B4-BE49-F238E27FC236}">
                <a16:creationId xmlns:a16="http://schemas.microsoft.com/office/drawing/2014/main" id="{24AE0FE5-009A-8F4F-A64E-E7EBDF0C3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9850" y="2876550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Line 51">
            <a:extLst>
              <a:ext uri="{FF2B5EF4-FFF2-40B4-BE49-F238E27FC236}">
                <a16:creationId xmlns:a16="http://schemas.microsoft.com/office/drawing/2014/main" id="{8FA7FA72-ABB2-8245-9BC2-EE5B7B76F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2075" y="4043363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Rectangle 52">
            <a:extLst>
              <a:ext uri="{FF2B5EF4-FFF2-40B4-BE49-F238E27FC236}">
                <a16:creationId xmlns:a16="http://schemas.microsoft.com/office/drawing/2014/main" id="{0FFE7421-A73C-2F49-B39C-C8F42F90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1368425"/>
            <a:ext cx="231775" cy="1422400"/>
          </a:xfrm>
          <a:prstGeom prst="rect">
            <a:avLst/>
          </a:prstGeom>
          <a:noFill/>
          <a:ln w="3175" cap="sq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579" name="AutoShape 53">
            <a:extLst>
              <a:ext uri="{FF2B5EF4-FFF2-40B4-BE49-F238E27FC236}">
                <a16:creationId xmlns:a16="http://schemas.microsoft.com/office/drawing/2014/main" id="{A6CF1479-7CF1-6349-8E3B-7524C4177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095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Date Placeholder 3">
            <a:extLst>
              <a:ext uri="{FF2B5EF4-FFF2-40B4-BE49-F238E27FC236}">
                <a16:creationId xmlns:a16="http://schemas.microsoft.com/office/drawing/2014/main" id="{D93E8C21-87AE-9A40-BB39-273FD6E296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6610" name="Footer Placeholder 4">
            <a:extLst>
              <a:ext uri="{FF2B5EF4-FFF2-40B4-BE49-F238E27FC236}">
                <a16:creationId xmlns:a16="http://schemas.microsoft.com/office/drawing/2014/main" id="{7852B8DA-AF48-DE43-8722-A35E24ED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6611" name="Slide Number Placeholder 5">
            <a:extLst>
              <a:ext uri="{FF2B5EF4-FFF2-40B4-BE49-F238E27FC236}">
                <a16:creationId xmlns:a16="http://schemas.microsoft.com/office/drawing/2014/main" id="{77985B0A-AE36-224A-BD26-68F7A2DD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177186-0D49-D547-888B-565AFE1826E8}" type="slidenum">
              <a:rPr lang="en-US" altLang="en-US" sz="1400"/>
              <a:pPr algn="r"/>
              <a:t>23</a:t>
            </a:fld>
            <a:endParaRPr lang="en-US" altLang="en-US" sz="1400"/>
          </a:p>
        </p:txBody>
      </p:sp>
      <p:sp>
        <p:nvSpPr>
          <p:cNvPr id="196612" name="Rectangle 2">
            <a:extLst>
              <a:ext uri="{FF2B5EF4-FFF2-40B4-BE49-F238E27FC236}">
                <a16:creationId xmlns:a16="http://schemas.microsoft.com/office/drawing/2014/main" id="{DE56FAE7-20D1-8740-8B76-89FD03CB7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</a:t>
            </a:r>
          </a:p>
        </p:txBody>
      </p:sp>
      <p:sp>
        <p:nvSpPr>
          <p:cNvPr id="196613" name="Rectangle 3">
            <a:extLst>
              <a:ext uri="{FF2B5EF4-FFF2-40B4-BE49-F238E27FC236}">
                <a16:creationId xmlns:a16="http://schemas.microsoft.com/office/drawing/2014/main" id="{D98FD7BC-1F1B-F74E-9506-D8F64655F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Q2: How to estimate 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, a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, … a</a:t>
            </a:r>
            <a:r>
              <a:rPr lang="en-US" altLang="en-US" baseline="-25000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  =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A2: with Least Squares fit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(Moore-Penrose pseudo-inverse)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is the vector that minimizes the RMSE from </a:t>
            </a:r>
            <a:r>
              <a:rPr lang="en-US" altLang="en-US" b="1">
                <a:ea typeface="ＭＳ Ｐゴシック" panose="020B0600070205080204" pitchFamily="34" charset="-128"/>
              </a:rPr>
              <a:t>y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6614" name="Text Box 4">
            <a:extLst>
              <a:ext uri="{FF2B5EF4-FFF2-40B4-BE49-F238E27FC236}">
                <a16:creationId xmlns:a16="http://schemas.microsoft.com/office/drawing/2014/main" id="{9906B518-C921-894D-9D63-F8877F5A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00400"/>
            <a:ext cx="4724400" cy="59848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/>
              <a:t> </a:t>
            </a:r>
            <a:r>
              <a:rPr lang="en-US" altLang="en-US" b="1">
                <a:solidFill>
                  <a:schemeClr val="accent1"/>
                </a:solidFill>
              </a:rPr>
              <a:t>a</a:t>
            </a:r>
            <a:r>
              <a:rPr lang="en-US" altLang="en-US"/>
              <a:t> = ( </a:t>
            </a:r>
            <a:r>
              <a:rPr lang="en-US" altLang="en-US" b="1"/>
              <a:t>X</a:t>
            </a:r>
            <a:r>
              <a:rPr lang="en-US" altLang="en-US" i="1" baseline="40000"/>
              <a:t>T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 </a:t>
            </a:r>
            <a:r>
              <a:rPr lang="en-US" altLang="en-US" b="1">
                <a:sym typeface="Symbol" pitchFamily="2" charset="2"/>
              </a:rPr>
              <a:t>X </a:t>
            </a:r>
            <a:r>
              <a:rPr lang="en-US" altLang="en-US">
                <a:sym typeface="Symbol" pitchFamily="2" charset="2"/>
              </a:rPr>
              <a:t>)</a:t>
            </a:r>
            <a:r>
              <a:rPr lang="en-US" altLang="en-US" baseline="40000">
                <a:sym typeface="Symbol" pitchFamily="2" charset="2"/>
              </a:rPr>
              <a:t>-1</a:t>
            </a:r>
            <a:r>
              <a:rPr lang="en-US" altLang="en-US" baseline="40000">
                <a:solidFill>
                  <a:srgbClr val="CC0000"/>
                </a:solidFill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 (</a:t>
            </a:r>
            <a:r>
              <a:rPr lang="en-US" altLang="en-US" b="1">
                <a:sym typeface="Symbol" pitchFamily="2" charset="2"/>
              </a:rPr>
              <a:t>X</a:t>
            </a:r>
            <a:r>
              <a:rPr lang="en-US" altLang="en-US" i="1" baseline="40000">
                <a:sym typeface="Symbol" pitchFamily="2" charset="2"/>
              </a:rPr>
              <a:t>T </a:t>
            </a:r>
            <a:r>
              <a:rPr lang="en-US" altLang="en-US">
                <a:sym typeface="Symbol" pitchFamily="2" charset="2"/>
              </a:rPr>
              <a:t> </a:t>
            </a:r>
            <a:r>
              <a:rPr lang="en-US" altLang="en-US" b="1">
                <a:sym typeface="Symbol" pitchFamily="2" charset="2"/>
              </a:rPr>
              <a:t>y</a:t>
            </a:r>
            <a:r>
              <a:rPr lang="en-US" altLang="en-US">
                <a:sym typeface="Symbol" pitchFamily="2" charset="2"/>
              </a:rPr>
              <a:t>)</a:t>
            </a:r>
            <a:endParaRPr lang="en-US" altLang="en-US" sz="2800" b="1"/>
          </a:p>
        </p:txBody>
      </p:sp>
      <p:sp>
        <p:nvSpPr>
          <p:cNvPr id="196615" name="AutoShape 5">
            <a:extLst>
              <a:ext uri="{FF2B5EF4-FFF2-40B4-BE49-F238E27FC236}">
                <a16:creationId xmlns:a16="http://schemas.microsoft.com/office/drawing/2014/main" id="{8E8DC353-8165-0345-A8BA-14E81DB4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643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ate Placeholder 3">
            <a:extLst>
              <a:ext uri="{FF2B5EF4-FFF2-40B4-BE49-F238E27FC236}">
                <a16:creationId xmlns:a16="http://schemas.microsoft.com/office/drawing/2014/main" id="{B248590E-66B7-3D46-B4EA-F43EE3DE69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7634" name="Footer Placeholder 4">
            <a:extLst>
              <a:ext uri="{FF2B5EF4-FFF2-40B4-BE49-F238E27FC236}">
                <a16:creationId xmlns:a16="http://schemas.microsoft.com/office/drawing/2014/main" id="{133D49E0-7993-294F-8A7F-F9334349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7635" name="Slide Number Placeholder 5">
            <a:extLst>
              <a:ext uri="{FF2B5EF4-FFF2-40B4-BE49-F238E27FC236}">
                <a16:creationId xmlns:a16="http://schemas.microsoft.com/office/drawing/2014/main" id="{CC6340C3-F901-ED4B-B95C-68B0CCDA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02BE8DA-53D1-E744-9DDA-7A28E81555A2}" type="slidenum">
              <a:rPr lang="en-US" altLang="en-US" sz="1400"/>
              <a:pPr algn="r"/>
              <a:t>24</a:t>
            </a:fld>
            <a:endParaRPr lang="en-US" altLang="en-US" sz="1400"/>
          </a:p>
        </p:txBody>
      </p:sp>
      <p:sp>
        <p:nvSpPr>
          <p:cNvPr id="197636" name="Rectangle 2">
            <a:extLst>
              <a:ext uri="{FF2B5EF4-FFF2-40B4-BE49-F238E27FC236}">
                <a16:creationId xmlns:a16="http://schemas.microsoft.com/office/drawing/2014/main" id="{799F6687-E96B-AF4D-BC15-59A17EC74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 details</a:t>
            </a:r>
          </a:p>
        </p:txBody>
      </p:sp>
      <p:sp>
        <p:nvSpPr>
          <p:cNvPr id="197637" name="Rectangle 3">
            <a:extLst>
              <a:ext uri="{FF2B5EF4-FFF2-40B4-BE49-F238E27FC236}">
                <a16:creationId xmlns:a16="http://schemas.microsoft.com/office/drawing/2014/main" id="{9D2DC481-F92E-2946-ABD4-32F20A43D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Q3: Can we estimate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incrementally?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A3: Yes, with the brilliant, classic method of ‘Recursive Least Squares’ (RLS) (see, e.g., [Yi+00], for details) - pictorially:</a:t>
            </a:r>
          </a:p>
        </p:txBody>
      </p:sp>
      <p:sp>
        <p:nvSpPr>
          <p:cNvPr id="197638" name="AutoShape 4">
            <a:extLst>
              <a:ext uri="{FF2B5EF4-FFF2-40B4-BE49-F238E27FC236}">
                <a16:creationId xmlns:a16="http://schemas.microsoft.com/office/drawing/2014/main" id="{3A6D58F1-9379-244B-B5E8-B2283C4F0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7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Date Placeholder 3">
            <a:extLst>
              <a:ext uri="{FF2B5EF4-FFF2-40B4-BE49-F238E27FC236}">
                <a16:creationId xmlns:a16="http://schemas.microsoft.com/office/drawing/2014/main" id="{7C920D9C-2EC8-794E-B9E5-6CD3A5FFB0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8658" name="Footer Placeholder 4">
            <a:extLst>
              <a:ext uri="{FF2B5EF4-FFF2-40B4-BE49-F238E27FC236}">
                <a16:creationId xmlns:a16="http://schemas.microsoft.com/office/drawing/2014/main" id="{A0043D74-0957-CD41-AA59-4549CA70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8659" name="Slide Number Placeholder 5">
            <a:extLst>
              <a:ext uri="{FF2B5EF4-FFF2-40B4-BE49-F238E27FC236}">
                <a16:creationId xmlns:a16="http://schemas.microsoft.com/office/drawing/2014/main" id="{1EABE9D1-8A64-9D46-BFDB-00271845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705686B-C6A5-E441-812A-DA47B1A2C07C}" type="slidenum">
              <a:rPr lang="en-US" altLang="en-US" sz="1400"/>
              <a:pPr algn="r"/>
              <a:t>25</a:t>
            </a:fld>
            <a:endParaRPr lang="en-US" altLang="en-US" sz="1400"/>
          </a:p>
        </p:txBody>
      </p:sp>
      <p:sp>
        <p:nvSpPr>
          <p:cNvPr id="198660" name="Rectangle 2">
            <a:extLst>
              <a:ext uri="{FF2B5EF4-FFF2-40B4-BE49-F238E27FC236}">
                <a16:creationId xmlns:a16="http://schemas.microsoft.com/office/drawing/2014/main" id="{BF99FED2-5F4D-D547-A5B3-43CD502D3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 details</a:t>
            </a:r>
          </a:p>
        </p:txBody>
      </p:sp>
      <p:sp>
        <p:nvSpPr>
          <p:cNvPr id="198661" name="Rectangle 3">
            <a:extLst>
              <a:ext uri="{FF2B5EF4-FFF2-40B4-BE49-F238E27FC236}">
                <a16:creationId xmlns:a16="http://schemas.microsoft.com/office/drawing/2014/main" id="{BF5B806D-8D53-1645-B193-BDD6DF1B0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Given:</a:t>
            </a:r>
          </a:p>
        </p:txBody>
      </p:sp>
      <p:grpSp>
        <p:nvGrpSpPr>
          <p:cNvPr id="198662" name="Group 4">
            <a:extLst>
              <a:ext uri="{FF2B5EF4-FFF2-40B4-BE49-F238E27FC236}">
                <a16:creationId xmlns:a16="http://schemas.microsoft.com/office/drawing/2014/main" id="{5AFBBC45-4B50-E241-B49D-88E698534E8F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2460625"/>
            <a:ext cx="5788025" cy="3536950"/>
            <a:chOff x="1149" y="1299"/>
            <a:chExt cx="3124" cy="1810"/>
          </a:xfrm>
        </p:grpSpPr>
        <p:sp>
          <p:nvSpPr>
            <p:cNvPr id="198664" name="Line 5">
              <a:extLst>
                <a:ext uri="{FF2B5EF4-FFF2-40B4-BE49-F238E27FC236}">
                  <a16:creationId xmlns:a16="http://schemas.microsoft.com/office/drawing/2014/main" id="{346EE544-8241-4A4F-AEF1-11826F8F1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8" y="1299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5" name="Oval 6">
              <a:extLst>
                <a:ext uri="{FF2B5EF4-FFF2-40B4-BE49-F238E27FC236}">
                  <a16:creationId xmlns:a16="http://schemas.microsoft.com/office/drawing/2014/main" id="{8B54806C-1777-8C41-B528-756C9BD5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210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66" name="Oval 7">
              <a:extLst>
                <a:ext uri="{FF2B5EF4-FFF2-40B4-BE49-F238E27FC236}">
                  <a16:creationId xmlns:a16="http://schemas.microsoft.com/office/drawing/2014/main" id="{EF306097-D688-104F-AD31-CEC04988D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824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67" name="Oval 8">
              <a:extLst>
                <a:ext uri="{FF2B5EF4-FFF2-40B4-BE49-F238E27FC236}">
                  <a16:creationId xmlns:a16="http://schemas.microsoft.com/office/drawing/2014/main" id="{96F3E7CD-F78E-C141-A3DB-E5FAB7E05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922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68" name="Oval 9">
              <a:extLst>
                <a:ext uri="{FF2B5EF4-FFF2-40B4-BE49-F238E27FC236}">
                  <a16:creationId xmlns:a16="http://schemas.microsoft.com/office/drawing/2014/main" id="{EB501A05-916F-434E-8C4D-02519160E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064"/>
              <a:ext cx="36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69" name="Oval 10">
              <a:extLst>
                <a:ext uri="{FF2B5EF4-FFF2-40B4-BE49-F238E27FC236}">
                  <a16:creationId xmlns:a16="http://schemas.microsoft.com/office/drawing/2014/main" id="{D61CF8C8-696B-F647-A8A1-3F3C2581D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449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0" name="Oval 11">
              <a:extLst>
                <a:ext uri="{FF2B5EF4-FFF2-40B4-BE49-F238E27FC236}">
                  <a16:creationId xmlns:a16="http://schemas.microsoft.com/office/drawing/2014/main" id="{7F319A9E-50C0-A741-A78B-4937A64F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305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1" name="Oval 12">
              <a:extLst>
                <a:ext uri="{FF2B5EF4-FFF2-40B4-BE49-F238E27FC236}">
                  <a16:creationId xmlns:a16="http://schemas.microsoft.com/office/drawing/2014/main" id="{51ECE735-35E2-0A49-B124-27A106AC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2114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2" name="Oval 13">
              <a:extLst>
                <a:ext uri="{FF2B5EF4-FFF2-40B4-BE49-F238E27FC236}">
                  <a16:creationId xmlns:a16="http://schemas.microsoft.com/office/drawing/2014/main" id="{FF4B001E-6E36-8B4D-A1F5-C7F84F523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72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3" name="Oval 14">
              <a:extLst>
                <a:ext uri="{FF2B5EF4-FFF2-40B4-BE49-F238E27FC236}">
                  <a16:creationId xmlns:a16="http://schemas.microsoft.com/office/drawing/2014/main" id="{D291BC4C-B110-D74E-BBAC-834CF118C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874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4" name="Oval 15">
              <a:extLst>
                <a:ext uri="{FF2B5EF4-FFF2-40B4-BE49-F238E27FC236}">
                  <a16:creationId xmlns:a16="http://schemas.microsoft.com/office/drawing/2014/main" id="{1EC3D44B-784C-094B-85D5-17BEBEF0D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826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5" name="Oval 16">
              <a:extLst>
                <a:ext uri="{FF2B5EF4-FFF2-40B4-BE49-F238E27FC236}">
                  <a16:creationId xmlns:a16="http://schemas.microsoft.com/office/drawing/2014/main" id="{6C9B4599-FF4B-0940-9BFB-8E44F492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2258"/>
              <a:ext cx="35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6" name="Oval 17">
              <a:extLst>
                <a:ext uri="{FF2B5EF4-FFF2-40B4-BE49-F238E27FC236}">
                  <a16:creationId xmlns:a16="http://schemas.microsoft.com/office/drawing/2014/main" id="{8529C23F-BA4B-AF4E-AF94-FF63825EB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2018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7" name="Oval 18">
              <a:extLst>
                <a:ext uri="{FF2B5EF4-FFF2-40B4-BE49-F238E27FC236}">
                  <a16:creationId xmlns:a16="http://schemas.microsoft.com/office/drawing/2014/main" id="{CA8194CA-124D-E944-BE28-7506EB543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28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8" name="Oval 19">
              <a:extLst>
                <a:ext uri="{FF2B5EF4-FFF2-40B4-BE49-F238E27FC236}">
                  <a16:creationId xmlns:a16="http://schemas.microsoft.com/office/drawing/2014/main" id="{F5A810EC-272F-E24E-BA8D-2A06BCC42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258"/>
              <a:ext cx="35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79" name="Text Box 20">
              <a:extLst>
                <a:ext uri="{FF2B5EF4-FFF2-40B4-BE49-F238E27FC236}">
                  <a16:creationId xmlns:a16="http://schemas.microsoft.com/office/drawing/2014/main" id="{76D09231-C99E-A84A-9FCE-9B234FD09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2921"/>
              <a:ext cx="116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/>
                <a:t>Independent Variable</a:t>
              </a:r>
              <a:endParaRPr lang="en-US" altLang="en-US" sz="2400"/>
            </a:p>
          </p:txBody>
        </p:sp>
        <p:sp>
          <p:nvSpPr>
            <p:cNvPr id="198680" name="Text Box 21">
              <a:extLst>
                <a:ext uri="{FF2B5EF4-FFF2-40B4-BE49-F238E27FC236}">
                  <a16:creationId xmlns:a16="http://schemas.microsoft.com/office/drawing/2014/main" id="{1194D88A-A381-9749-AF2F-543C32170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1" y="2022"/>
              <a:ext cx="103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/>
                <a:t>Dependent Variable</a:t>
              </a:r>
              <a:endParaRPr lang="en-US" altLang="en-US" sz="2400"/>
            </a:p>
          </p:txBody>
        </p:sp>
        <p:sp>
          <p:nvSpPr>
            <p:cNvPr id="198681" name="Line 22">
              <a:extLst>
                <a:ext uri="{FF2B5EF4-FFF2-40B4-BE49-F238E27FC236}">
                  <a16:creationId xmlns:a16="http://schemas.microsoft.com/office/drawing/2014/main" id="{DA3C74DA-C139-554E-BCD5-20491D5EA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1" y="2825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2" name="Oval 23">
              <a:extLst>
                <a:ext uri="{FF2B5EF4-FFF2-40B4-BE49-F238E27FC236}">
                  <a16:creationId xmlns:a16="http://schemas.microsoft.com/office/drawing/2014/main" id="{9EC95EDA-1C77-FD42-A54F-91749D686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256"/>
              <a:ext cx="35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683" name="Line 24">
              <a:extLst>
                <a:ext uri="{FF2B5EF4-FFF2-40B4-BE49-F238E27FC236}">
                  <a16:creationId xmlns:a16="http://schemas.microsoft.com/office/drawing/2014/main" id="{4708B9E8-0CDC-3448-A353-5147BE4B5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632"/>
              <a:ext cx="1200" cy="8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63" name="AutoShape 25">
            <a:extLst>
              <a:ext uri="{FF2B5EF4-FFF2-40B4-BE49-F238E27FC236}">
                <a16:creationId xmlns:a16="http://schemas.microsoft.com/office/drawing/2014/main" id="{3D334CD2-67EF-9149-ADF2-87961F7C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4798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Date Placeholder 3">
            <a:extLst>
              <a:ext uri="{FF2B5EF4-FFF2-40B4-BE49-F238E27FC236}">
                <a16:creationId xmlns:a16="http://schemas.microsoft.com/office/drawing/2014/main" id="{46B390FF-1DF6-FD4D-95B9-3B2550510E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99682" name="Footer Placeholder 4">
            <a:extLst>
              <a:ext uri="{FF2B5EF4-FFF2-40B4-BE49-F238E27FC236}">
                <a16:creationId xmlns:a16="http://schemas.microsoft.com/office/drawing/2014/main" id="{3737DC25-590C-3547-AA18-1E03C90F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9683" name="Slide Number Placeholder 5">
            <a:extLst>
              <a:ext uri="{FF2B5EF4-FFF2-40B4-BE49-F238E27FC236}">
                <a16:creationId xmlns:a16="http://schemas.microsoft.com/office/drawing/2014/main" id="{D3B02C7B-17A2-1740-82BA-7EE57DE7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8DC4BEB-DD31-B44F-BBE1-F488C16A3C5F}" type="slidenum">
              <a:rPr lang="en-US" altLang="en-US" sz="1400"/>
              <a:pPr algn="r"/>
              <a:t>26</a:t>
            </a:fld>
            <a:endParaRPr lang="en-US" altLang="en-US" sz="1400"/>
          </a:p>
        </p:txBody>
      </p:sp>
      <p:sp>
        <p:nvSpPr>
          <p:cNvPr id="199684" name="Rectangle 2">
            <a:extLst>
              <a:ext uri="{FF2B5EF4-FFF2-40B4-BE49-F238E27FC236}">
                <a16:creationId xmlns:a16="http://schemas.microsoft.com/office/drawing/2014/main" id="{7175277E-8599-E64D-A385-E1D1CA675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 details</a:t>
            </a:r>
          </a:p>
        </p:txBody>
      </p:sp>
      <p:sp>
        <p:nvSpPr>
          <p:cNvPr id="199685" name="Line 3">
            <a:extLst>
              <a:ext uri="{FF2B5EF4-FFF2-40B4-BE49-F238E27FC236}">
                <a16:creationId xmlns:a16="http://schemas.microsoft.com/office/drawing/2014/main" id="{DD39F7DD-4B64-5544-A2CB-D57575185D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8975" y="2387600"/>
            <a:ext cx="0" cy="299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Oval 4">
            <a:extLst>
              <a:ext uri="{FF2B5EF4-FFF2-40B4-BE49-F238E27FC236}">
                <a16:creationId xmlns:a16="http://schemas.microsoft.com/office/drawing/2014/main" id="{0ABBFEE3-0A38-C548-B2A2-C411F760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4168775"/>
            <a:ext cx="66675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87" name="Oval 5">
            <a:extLst>
              <a:ext uri="{FF2B5EF4-FFF2-40B4-BE49-F238E27FC236}">
                <a16:creationId xmlns:a16="http://schemas.microsoft.com/office/drawing/2014/main" id="{29649589-6E25-9B4C-A587-7FE19574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3413125"/>
            <a:ext cx="65087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88" name="Oval 6">
            <a:extLst>
              <a:ext uri="{FF2B5EF4-FFF2-40B4-BE49-F238E27FC236}">
                <a16:creationId xmlns:a16="http://schemas.microsoft.com/office/drawing/2014/main" id="{1863437E-C777-8B4F-9FD8-C8B29F559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3605213"/>
            <a:ext cx="65087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89" name="Oval 7">
            <a:extLst>
              <a:ext uri="{FF2B5EF4-FFF2-40B4-BE49-F238E27FC236}">
                <a16:creationId xmlns:a16="http://schemas.microsoft.com/office/drawing/2014/main" id="{A26D492F-CCDF-884A-B42D-44A83DEE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83025"/>
            <a:ext cx="666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0" name="Oval 8">
            <a:extLst>
              <a:ext uri="{FF2B5EF4-FFF2-40B4-BE49-F238E27FC236}">
                <a16:creationId xmlns:a16="http://schemas.microsoft.com/office/drawing/2014/main" id="{E38D35B9-30FF-1743-BE19-84DB7710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635500"/>
            <a:ext cx="63500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1" name="Oval 9">
            <a:extLst>
              <a:ext uri="{FF2B5EF4-FFF2-40B4-BE49-F238E27FC236}">
                <a16:creationId xmlns:a16="http://schemas.microsoft.com/office/drawing/2014/main" id="{AFBB24F3-9E2E-F241-B6AA-E8FDE9BC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4352925"/>
            <a:ext cx="66675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2" name="Oval 10">
            <a:extLst>
              <a:ext uri="{FF2B5EF4-FFF2-40B4-BE49-F238E27FC236}">
                <a16:creationId xmlns:a16="http://schemas.microsoft.com/office/drawing/2014/main" id="{F06023E6-BF63-9640-B60F-E68FEE8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979863"/>
            <a:ext cx="65088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3" name="Oval 11">
            <a:extLst>
              <a:ext uri="{FF2B5EF4-FFF2-40B4-BE49-F238E27FC236}">
                <a16:creationId xmlns:a16="http://schemas.microsoft.com/office/drawing/2014/main" id="{ED68D145-C989-B145-934D-2B0BD48F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3506788"/>
            <a:ext cx="65087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4" name="Oval 12">
            <a:extLst>
              <a:ext uri="{FF2B5EF4-FFF2-40B4-BE49-F238E27FC236}">
                <a16:creationId xmlns:a16="http://schemas.microsoft.com/office/drawing/2014/main" id="{A8A023CC-147A-8740-8348-CA6FE278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511550"/>
            <a:ext cx="65088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5" name="Oval 13">
            <a:extLst>
              <a:ext uri="{FF2B5EF4-FFF2-40B4-BE49-F238E27FC236}">
                <a16:creationId xmlns:a16="http://schemas.microsoft.com/office/drawing/2014/main" id="{635F9BE4-B7BB-A842-B86E-86EFE7AA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3417888"/>
            <a:ext cx="66675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6" name="Oval 14">
            <a:extLst>
              <a:ext uri="{FF2B5EF4-FFF2-40B4-BE49-F238E27FC236}">
                <a16:creationId xmlns:a16="http://schemas.microsoft.com/office/drawing/2014/main" id="{48D48EB3-0A60-CA4D-A423-59DD99CE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4262438"/>
            <a:ext cx="63500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7" name="Oval 15">
            <a:extLst>
              <a:ext uri="{FF2B5EF4-FFF2-40B4-BE49-F238E27FC236}">
                <a16:creationId xmlns:a16="http://schemas.microsoft.com/office/drawing/2014/main" id="{5A2507D8-510E-AB46-A4BF-86E287D0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792538"/>
            <a:ext cx="66675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8" name="Oval 16">
            <a:extLst>
              <a:ext uri="{FF2B5EF4-FFF2-40B4-BE49-F238E27FC236}">
                <a16:creationId xmlns:a16="http://schemas.microsoft.com/office/drawing/2014/main" id="{7EAB3133-10C4-A440-8DFD-57130257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3225800"/>
            <a:ext cx="65087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699" name="Oval 17">
            <a:extLst>
              <a:ext uri="{FF2B5EF4-FFF2-40B4-BE49-F238E27FC236}">
                <a16:creationId xmlns:a16="http://schemas.microsoft.com/office/drawing/2014/main" id="{E48BE6B3-A2A2-8F49-BB1F-373A9B41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4262438"/>
            <a:ext cx="65088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700" name="Text Box 18">
            <a:extLst>
              <a:ext uri="{FF2B5EF4-FFF2-40B4-BE49-F238E27FC236}">
                <a16:creationId xmlns:a16="http://schemas.microsoft.com/office/drawing/2014/main" id="{1211A00A-53ED-1F45-9A6D-FA82F886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5557838"/>
            <a:ext cx="215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/>
              <a:t>Independent Variable</a:t>
            </a:r>
            <a:endParaRPr lang="en-US" altLang="en-US" sz="2400"/>
          </a:p>
        </p:txBody>
      </p:sp>
      <p:sp>
        <p:nvSpPr>
          <p:cNvPr id="199701" name="Text Box 19">
            <a:extLst>
              <a:ext uri="{FF2B5EF4-FFF2-40B4-BE49-F238E27FC236}">
                <a16:creationId xmlns:a16="http://schemas.microsoft.com/office/drawing/2014/main" id="{BADA6E2B-F12F-0C49-8137-3E8C019E670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7694" y="3809207"/>
            <a:ext cx="201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/>
              <a:t>Dependent Variable</a:t>
            </a:r>
            <a:endParaRPr lang="en-US" altLang="en-US" sz="2400"/>
          </a:p>
        </p:txBody>
      </p:sp>
      <p:sp>
        <p:nvSpPr>
          <p:cNvPr id="199702" name="Line 20">
            <a:extLst>
              <a:ext uri="{FF2B5EF4-FFF2-40B4-BE49-F238E27FC236}">
                <a16:creationId xmlns:a16="http://schemas.microsoft.com/office/drawing/2014/main" id="{ED2C22B1-2901-2346-8C25-E3A593182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325" y="5370513"/>
            <a:ext cx="524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3" name="Oval 21">
            <a:extLst>
              <a:ext uri="{FF2B5EF4-FFF2-40B4-BE49-F238E27FC236}">
                <a16:creationId xmlns:a16="http://schemas.microsoft.com/office/drawing/2014/main" id="{C3F35797-04DF-574E-ABBA-F6E0A206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4257675"/>
            <a:ext cx="650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9704" name="Line 22">
            <a:extLst>
              <a:ext uri="{FF2B5EF4-FFF2-40B4-BE49-F238E27FC236}">
                <a16:creationId xmlns:a16="http://schemas.microsoft.com/office/drawing/2014/main" id="{2B524DA9-2951-774B-9432-E6641B68E0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238" y="3038475"/>
            <a:ext cx="2222500" cy="1689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5" name="Oval 23">
            <a:extLst>
              <a:ext uri="{FF2B5EF4-FFF2-40B4-BE49-F238E27FC236}">
                <a16:creationId xmlns:a16="http://schemas.microsoft.com/office/drawing/2014/main" id="{65F8C865-AA3E-FD40-8867-1D4C2C90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284538"/>
            <a:ext cx="66675" cy="936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199706" name="Text Box 24">
            <a:extLst>
              <a:ext uri="{FF2B5EF4-FFF2-40B4-BE49-F238E27FC236}">
                <a16:creationId xmlns:a16="http://schemas.microsoft.com/office/drawing/2014/main" id="{82D4BB6B-DB05-2D4D-877A-545F419FB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00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199707" name="Text Box 25">
            <a:extLst>
              <a:ext uri="{FF2B5EF4-FFF2-40B4-BE49-F238E27FC236}">
                <a16:creationId xmlns:a16="http://schemas.microsoft.com/office/drawing/2014/main" id="{6367447F-DD66-E648-9DCD-E7923E96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3044825"/>
            <a:ext cx="1798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new point</a:t>
            </a:r>
          </a:p>
        </p:txBody>
      </p:sp>
      <p:sp>
        <p:nvSpPr>
          <p:cNvPr id="199708" name="Line 26">
            <a:extLst>
              <a:ext uri="{FF2B5EF4-FFF2-40B4-BE49-F238E27FC236}">
                <a16:creationId xmlns:a16="http://schemas.microsoft.com/office/drawing/2014/main" id="{B32CAC84-0DEE-4843-8A94-E272928F7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2550" y="3352800"/>
            <a:ext cx="457200" cy="190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9" name="AutoShape 27">
            <a:extLst>
              <a:ext uri="{FF2B5EF4-FFF2-40B4-BE49-F238E27FC236}">
                <a16:creationId xmlns:a16="http://schemas.microsoft.com/office/drawing/2014/main" id="{F165EE52-3466-344A-898D-CEB9560C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445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ate Placeholder 3">
            <a:extLst>
              <a:ext uri="{FF2B5EF4-FFF2-40B4-BE49-F238E27FC236}">
                <a16:creationId xmlns:a16="http://schemas.microsoft.com/office/drawing/2014/main" id="{8AFEB5D5-1D82-2147-B3B0-CD9623EE4D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00706" name="Footer Placeholder 4">
            <a:extLst>
              <a:ext uri="{FF2B5EF4-FFF2-40B4-BE49-F238E27FC236}">
                <a16:creationId xmlns:a16="http://schemas.microsoft.com/office/drawing/2014/main" id="{C72EE033-BAFF-B644-AFC3-BB2FFB9D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00707" name="Slide Number Placeholder 5">
            <a:extLst>
              <a:ext uri="{FF2B5EF4-FFF2-40B4-BE49-F238E27FC236}">
                <a16:creationId xmlns:a16="http://schemas.microsoft.com/office/drawing/2014/main" id="{E8227A4D-1854-FE4E-8246-86B95FE2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DCBFB8B-385C-5D47-A1D4-C8CE7922FB03}" type="slidenum">
              <a:rPr lang="en-US" altLang="en-US" sz="1400"/>
              <a:pPr algn="r"/>
              <a:t>27</a:t>
            </a:fld>
            <a:endParaRPr lang="en-US" altLang="en-US" sz="1400"/>
          </a:p>
        </p:txBody>
      </p:sp>
      <p:sp>
        <p:nvSpPr>
          <p:cNvPr id="200708" name="Rectangle 2">
            <a:extLst>
              <a:ext uri="{FF2B5EF4-FFF2-40B4-BE49-F238E27FC236}">
                <a16:creationId xmlns:a16="http://schemas.microsoft.com/office/drawing/2014/main" id="{43376608-2BDA-8049-BB0A-7675A4A72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 details</a:t>
            </a:r>
          </a:p>
        </p:txBody>
      </p:sp>
      <p:sp>
        <p:nvSpPr>
          <p:cNvPr id="200709" name="Line 3">
            <a:extLst>
              <a:ext uri="{FF2B5EF4-FFF2-40B4-BE49-F238E27FC236}">
                <a16:creationId xmlns:a16="http://schemas.microsoft.com/office/drawing/2014/main" id="{97CF99A2-D161-F647-813D-683869AEE5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8975" y="2387600"/>
            <a:ext cx="0" cy="299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4">
            <a:extLst>
              <a:ext uri="{FF2B5EF4-FFF2-40B4-BE49-F238E27FC236}">
                <a16:creationId xmlns:a16="http://schemas.microsoft.com/office/drawing/2014/main" id="{8EEC49D4-B986-A846-B7F8-6C420A39E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4168775"/>
            <a:ext cx="66675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1" name="Oval 5">
            <a:extLst>
              <a:ext uri="{FF2B5EF4-FFF2-40B4-BE49-F238E27FC236}">
                <a16:creationId xmlns:a16="http://schemas.microsoft.com/office/drawing/2014/main" id="{8F86048F-3080-F646-9765-A6F50B5E9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3413125"/>
            <a:ext cx="65087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2" name="Oval 6">
            <a:extLst>
              <a:ext uri="{FF2B5EF4-FFF2-40B4-BE49-F238E27FC236}">
                <a16:creationId xmlns:a16="http://schemas.microsoft.com/office/drawing/2014/main" id="{0E370EBD-8DC7-1F44-88FE-3855F541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3605213"/>
            <a:ext cx="65087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3" name="Oval 7">
            <a:extLst>
              <a:ext uri="{FF2B5EF4-FFF2-40B4-BE49-F238E27FC236}">
                <a16:creationId xmlns:a16="http://schemas.microsoft.com/office/drawing/2014/main" id="{3D6C3BDE-46A2-EC43-9B64-2558BAE7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83025"/>
            <a:ext cx="666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4" name="Oval 8">
            <a:extLst>
              <a:ext uri="{FF2B5EF4-FFF2-40B4-BE49-F238E27FC236}">
                <a16:creationId xmlns:a16="http://schemas.microsoft.com/office/drawing/2014/main" id="{AB179523-E920-8043-A362-6AF05F3CF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635500"/>
            <a:ext cx="63500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5" name="Oval 9">
            <a:extLst>
              <a:ext uri="{FF2B5EF4-FFF2-40B4-BE49-F238E27FC236}">
                <a16:creationId xmlns:a16="http://schemas.microsoft.com/office/drawing/2014/main" id="{E54747C1-822A-2A45-9A8A-01B668C3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4352925"/>
            <a:ext cx="66675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6" name="Oval 10">
            <a:extLst>
              <a:ext uri="{FF2B5EF4-FFF2-40B4-BE49-F238E27FC236}">
                <a16:creationId xmlns:a16="http://schemas.microsoft.com/office/drawing/2014/main" id="{B0B5BD3F-9F7D-6346-BD60-E3DAFED6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979863"/>
            <a:ext cx="65088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7" name="Oval 11">
            <a:extLst>
              <a:ext uri="{FF2B5EF4-FFF2-40B4-BE49-F238E27FC236}">
                <a16:creationId xmlns:a16="http://schemas.microsoft.com/office/drawing/2014/main" id="{78A3B8CF-E108-F24C-82CE-B63B3652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3506788"/>
            <a:ext cx="65087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8" name="Oval 12">
            <a:extLst>
              <a:ext uri="{FF2B5EF4-FFF2-40B4-BE49-F238E27FC236}">
                <a16:creationId xmlns:a16="http://schemas.microsoft.com/office/drawing/2014/main" id="{C329A4E2-AA90-9E4D-A24E-6CDDCCD5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511550"/>
            <a:ext cx="65088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19" name="Oval 13">
            <a:extLst>
              <a:ext uri="{FF2B5EF4-FFF2-40B4-BE49-F238E27FC236}">
                <a16:creationId xmlns:a16="http://schemas.microsoft.com/office/drawing/2014/main" id="{0C761534-9A85-7040-BFBC-FE42EFDD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3417888"/>
            <a:ext cx="66675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20" name="Oval 14">
            <a:extLst>
              <a:ext uri="{FF2B5EF4-FFF2-40B4-BE49-F238E27FC236}">
                <a16:creationId xmlns:a16="http://schemas.microsoft.com/office/drawing/2014/main" id="{5659237B-6661-6F4E-BBFE-06A04A83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4262438"/>
            <a:ext cx="63500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21" name="Oval 15">
            <a:extLst>
              <a:ext uri="{FF2B5EF4-FFF2-40B4-BE49-F238E27FC236}">
                <a16:creationId xmlns:a16="http://schemas.microsoft.com/office/drawing/2014/main" id="{7383F741-9664-1B49-9DD2-00FA2FE5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792538"/>
            <a:ext cx="66675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22" name="Oval 16">
            <a:extLst>
              <a:ext uri="{FF2B5EF4-FFF2-40B4-BE49-F238E27FC236}">
                <a16:creationId xmlns:a16="http://schemas.microsoft.com/office/drawing/2014/main" id="{CAC9A4CB-9FB2-8744-A1DB-CF79A5F5C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3225800"/>
            <a:ext cx="65087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23" name="Oval 17">
            <a:extLst>
              <a:ext uri="{FF2B5EF4-FFF2-40B4-BE49-F238E27FC236}">
                <a16:creationId xmlns:a16="http://schemas.microsoft.com/office/drawing/2014/main" id="{05F97F22-A633-8343-B372-77F55B5B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4262438"/>
            <a:ext cx="65088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24" name="Text Box 18">
            <a:extLst>
              <a:ext uri="{FF2B5EF4-FFF2-40B4-BE49-F238E27FC236}">
                <a16:creationId xmlns:a16="http://schemas.microsoft.com/office/drawing/2014/main" id="{E764D6B0-028E-4547-875F-49950C92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5557838"/>
            <a:ext cx="215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/>
              <a:t>Independent Variable</a:t>
            </a:r>
            <a:endParaRPr lang="en-US" altLang="en-US" sz="2400"/>
          </a:p>
        </p:txBody>
      </p:sp>
      <p:sp>
        <p:nvSpPr>
          <p:cNvPr id="200725" name="Text Box 19">
            <a:extLst>
              <a:ext uri="{FF2B5EF4-FFF2-40B4-BE49-F238E27FC236}">
                <a16:creationId xmlns:a16="http://schemas.microsoft.com/office/drawing/2014/main" id="{43CDCCC4-A5A7-784C-B7D9-B6CDEA0E364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7694" y="3809207"/>
            <a:ext cx="201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/>
              <a:t>Dependent Variable</a:t>
            </a:r>
            <a:endParaRPr lang="en-US" altLang="en-US" sz="2400"/>
          </a:p>
        </p:txBody>
      </p:sp>
      <p:sp>
        <p:nvSpPr>
          <p:cNvPr id="200726" name="Line 20">
            <a:extLst>
              <a:ext uri="{FF2B5EF4-FFF2-40B4-BE49-F238E27FC236}">
                <a16:creationId xmlns:a16="http://schemas.microsoft.com/office/drawing/2014/main" id="{02B1D336-FAF6-B94F-8EC8-2F64564AD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325" y="5370513"/>
            <a:ext cx="524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7" name="Oval 21">
            <a:extLst>
              <a:ext uri="{FF2B5EF4-FFF2-40B4-BE49-F238E27FC236}">
                <a16:creationId xmlns:a16="http://schemas.microsoft.com/office/drawing/2014/main" id="{93EE2C34-E609-F94D-ADB1-6A0894B8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4257675"/>
            <a:ext cx="650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0728" name="Line 22">
            <a:extLst>
              <a:ext uri="{FF2B5EF4-FFF2-40B4-BE49-F238E27FC236}">
                <a16:creationId xmlns:a16="http://schemas.microsoft.com/office/drawing/2014/main" id="{73F30B6F-B93E-3A42-8ED2-90407D4A17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238" y="3038475"/>
            <a:ext cx="2222500" cy="1689100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9" name="Oval 23">
            <a:extLst>
              <a:ext uri="{FF2B5EF4-FFF2-40B4-BE49-F238E27FC236}">
                <a16:creationId xmlns:a16="http://schemas.microsoft.com/office/drawing/2014/main" id="{88CA780F-3128-BA4D-BFD9-281E4F07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284538"/>
            <a:ext cx="66675" cy="936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200730" name="Text Box 24">
            <a:extLst>
              <a:ext uri="{FF2B5EF4-FFF2-40B4-BE49-F238E27FC236}">
                <a16:creationId xmlns:a16="http://schemas.microsoft.com/office/drawing/2014/main" id="{E6E2B1ED-78DE-934F-AAA0-35BFA60C9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1695450"/>
            <a:ext cx="7772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000">
                <a:ea typeface="ＭＳ Ｐゴシック" panose="020B0600070205080204" pitchFamily="34" charset="-128"/>
              </a:rPr>
              <a:t>RLS: quickly compute new best fit</a:t>
            </a:r>
          </a:p>
        </p:txBody>
      </p:sp>
      <p:sp>
        <p:nvSpPr>
          <p:cNvPr id="200731" name="Text Box 25">
            <a:extLst>
              <a:ext uri="{FF2B5EF4-FFF2-40B4-BE49-F238E27FC236}">
                <a16:creationId xmlns:a16="http://schemas.microsoft.com/office/drawing/2014/main" id="{2D27DA8A-A2DA-E843-9AFF-279A3FA0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3044825"/>
            <a:ext cx="1798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new point</a:t>
            </a:r>
          </a:p>
        </p:txBody>
      </p:sp>
      <p:sp>
        <p:nvSpPr>
          <p:cNvPr id="200732" name="Line 26">
            <a:extLst>
              <a:ext uri="{FF2B5EF4-FFF2-40B4-BE49-F238E27FC236}">
                <a16:creationId xmlns:a16="http://schemas.microsoft.com/office/drawing/2014/main" id="{8B02095D-AA6A-BF40-9C16-A4B40B231E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2550" y="3352800"/>
            <a:ext cx="457200" cy="190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3" name="Line 27">
            <a:extLst>
              <a:ext uri="{FF2B5EF4-FFF2-40B4-BE49-F238E27FC236}">
                <a16:creationId xmlns:a16="http://schemas.microsoft.com/office/drawing/2014/main" id="{9F7F8E2C-B874-EA4D-902E-78FB87A486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6338" y="3190875"/>
            <a:ext cx="2336800" cy="1422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34" name="AutoShape 28">
            <a:extLst>
              <a:ext uri="{FF2B5EF4-FFF2-40B4-BE49-F238E27FC236}">
                <a16:creationId xmlns:a16="http://schemas.microsoft.com/office/drawing/2014/main" id="{7914D6BC-C7E6-8440-82DF-783B12003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321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Date Placeholder 4">
            <a:extLst>
              <a:ext uri="{FF2B5EF4-FFF2-40B4-BE49-F238E27FC236}">
                <a16:creationId xmlns:a16="http://schemas.microsoft.com/office/drawing/2014/main" id="{9D6F9A0F-1BE7-8E41-8B35-BAD523F943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01730" name="Footer Placeholder 5">
            <a:extLst>
              <a:ext uri="{FF2B5EF4-FFF2-40B4-BE49-F238E27FC236}">
                <a16:creationId xmlns:a16="http://schemas.microsoft.com/office/drawing/2014/main" id="{CAD8875F-930B-AC4E-ACB0-F112351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01731" name="Slide Number Placeholder 6">
            <a:extLst>
              <a:ext uri="{FF2B5EF4-FFF2-40B4-BE49-F238E27FC236}">
                <a16:creationId xmlns:a16="http://schemas.microsoft.com/office/drawing/2014/main" id="{89161CD6-64D1-9045-999E-14215576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7C99280-5287-7A40-BAE7-AC1106A15DDA}" type="slidenum">
              <a:rPr lang="en-US" altLang="en-US" sz="1400"/>
              <a:pPr algn="r"/>
              <a:t>28</a:t>
            </a:fld>
            <a:endParaRPr lang="en-US" altLang="en-US" sz="1400"/>
          </a:p>
        </p:txBody>
      </p:sp>
      <p:sp>
        <p:nvSpPr>
          <p:cNvPr id="201732" name="Rectangle 2">
            <a:extLst>
              <a:ext uri="{FF2B5EF4-FFF2-40B4-BE49-F238E27FC236}">
                <a16:creationId xmlns:a16="http://schemas.microsoft.com/office/drawing/2014/main" id="{96BD3D43-1C6C-D14E-A1B1-CBE719636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 details</a:t>
            </a:r>
          </a:p>
        </p:txBody>
      </p:sp>
      <p:sp>
        <p:nvSpPr>
          <p:cNvPr id="201733" name="Rectangle 3">
            <a:extLst>
              <a:ext uri="{FF2B5EF4-FFF2-40B4-BE49-F238E27FC236}">
                <a16:creationId xmlns:a16="http://schemas.microsoft.com/office/drawing/2014/main" id="{B055B216-D8DA-AD4B-9142-3F7E9924EB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981200"/>
            <a:ext cx="4419600" cy="3159125"/>
          </a:xfrm>
        </p:spPr>
        <p:txBody>
          <a:bodyPr/>
          <a:lstStyle/>
          <a:p>
            <a:r>
              <a:rPr lang="en-US" altLang="en-US">
                <a:solidFill>
                  <a:srgbClr val="CC0000"/>
                </a:solidFill>
                <a:ea typeface="ＭＳ Ｐゴシック" panose="020B0600070205080204" pitchFamily="34" charset="-128"/>
              </a:rPr>
              <a:t>Straightforward Least Squares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Needs huge matrix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growing</a:t>
            </a:r>
            <a:r>
              <a:rPr lang="en-US" altLang="en-US">
                <a:ea typeface="ＭＳ Ｐゴシック" panose="020B0600070205080204" pitchFamily="34" charset="-128"/>
              </a:rPr>
              <a:t> in size)   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O(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×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w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Costly matrix operation           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×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w</a:t>
            </a:r>
            <a:r>
              <a:rPr lang="en-US" altLang="en-US" i="1" baseline="30000">
                <a:solidFill>
                  <a:schemeClr val="accent2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1734" name="Rectangle 4">
            <a:extLst>
              <a:ext uri="{FF2B5EF4-FFF2-40B4-BE49-F238E27FC236}">
                <a16:creationId xmlns:a16="http://schemas.microsoft.com/office/drawing/2014/main" id="{B6DCE952-D484-4444-930C-112402AA946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73538" cy="3159125"/>
          </a:xfrm>
        </p:spPr>
        <p:txBody>
          <a:bodyPr/>
          <a:lstStyle/>
          <a:p>
            <a:r>
              <a:rPr lang="en-US" altLang="en-US">
                <a:solidFill>
                  <a:srgbClr val="009900"/>
                </a:solidFill>
                <a:ea typeface="ＭＳ Ｐゴシック" panose="020B0600070205080204" pitchFamily="34" charset="-128"/>
              </a:rPr>
              <a:t>Recursive LS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much smaller, fixed size matrix           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w×w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Fast, incremental computation 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       O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(1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×w</a:t>
            </a:r>
            <a:r>
              <a:rPr lang="en-US" altLang="en-US" i="1" baseline="30000">
                <a:solidFill>
                  <a:schemeClr val="accent2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01735" name="Text Box 5">
            <a:extLst>
              <a:ext uri="{FF2B5EF4-FFF2-40B4-BE49-F238E27FC236}">
                <a16:creationId xmlns:a16="http://schemas.microsoft.com/office/drawing/2014/main" id="{92021393-EAF9-6042-88F6-3D7FC3C8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486400"/>
            <a:ext cx="2825750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i="1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 = 10</a:t>
            </a:r>
            <a:r>
              <a:rPr lang="en-US" altLang="en-US" sz="2400" baseline="30000">
                <a:solidFill>
                  <a:schemeClr val="accent2"/>
                </a:solidFill>
              </a:rPr>
              <a:t>6</a:t>
            </a:r>
            <a:r>
              <a:rPr lang="en-US" altLang="en-US" sz="2400">
                <a:solidFill>
                  <a:schemeClr val="accent2"/>
                </a:solidFill>
              </a:rPr>
              <a:t>,     </a:t>
            </a:r>
            <a:r>
              <a:rPr lang="en-US" altLang="en-US" sz="2400" i="1">
                <a:solidFill>
                  <a:schemeClr val="accent2"/>
                </a:solidFill>
              </a:rPr>
              <a:t>w</a:t>
            </a:r>
            <a:r>
              <a:rPr lang="en-US" altLang="en-US" sz="2400">
                <a:solidFill>
                  <a:schemeClr val="accent2"/>
                </a:solidFill>
              </a:rPr>
              <a:t> = 1-100</a:t>
            </a:r>
            <a:endParaRPr lang="en-US" altLang="en-US" sz="2400"/>
          </a:p>
        </p:txBody>
      </p:sp>
      <p:sp>
        <p:nvSpPr>
          <p:cNvPr id="201736" name="AutoShape 6">
            <a:extLst>
              <a:ext uri="{FF2B5EF4-FFF2-40B4-BE49-F238E27FC236}">
                <a16:creationId xmlns:a16="http://schemas.microsoft.com/office/drawing/2014/main" id="{A5AFD1B1-2D84-874A-87E9-D0A3FF7F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8200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Date Placeholder 3">
            <a:extLst>
              <a:ext uri="{FF2B5EF4-FFF2-40B4-BE49-F238E27FC236}">
                <a16:creationId xmlns:a16="http://schemas.microsoft.com/office/drawing/2014/main" id="{71A6D4FB-F446-8944-8849-C52C7D9E90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02754" name="Footer Placeholder 4">
            <a:extLst>
              <a:ext uri="{FF2B5EF4-FFF2-40B4-BE49-F238E27FC236}">
                <a16:creationId xmlns:a16="http://schemas.microsoft.com/office/drawing/2014/main" id="{D06BAEF6-6E0D-4449-92B9-36A9B423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02755" name="Slide Number Placeholder 5">
            <a:extLst>
              <a:ext uri="{FF2B5EF4-FFF2-40B4-BE49-F238E27FC236}">
                <a16:creationId xmlns:a16="http://schemas.microsoft.com/office/drawing/2014/main" id="{C3196903-5FA0-AA4F-9C8F-BDC1F5F3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2025011-6AED-5045-B75E-9FEAEC0929C3}" type="slidenum">
              <a:rPr lang="en-US" altLang="en-US" sz="1400"/>
              <a:pPr algn="r"/>
              <a:t>29</a:t>
            </a:fld>
            <a:endParaRPr lang="en-US" altLang="en-US" sz="1400"/>
          </a:p>
        </p:txBody>
      </p:sp>
      <p:sp>
        <p:nvSpPr>
          <p:cNvPr id="202756" name="Rectangle 2">
            <a:extLst>
              <a:ext uri="{FF2B5EF4-FFF2-40B4-BE49-F238E27FC236}">
                <a16:creationId xmlns:a16="http://schemas.microsoft.com/office/drawing/2014/main" id="{66273356-2457-D647-8D97-DA676540E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 details</a:t>
            </a:r>
          </a:p>
        </p:txBody>
      </p:sp>
      <p:sp>
        <p:nvSpPr>
          <p:cNvPr id="202757" name="Rectangle 3">
            <a:extLst>
              <a:ext uri="{FF2B5EF4-FFF2-40B4-BE49-F238E27FC236}">
                <a16:creationId xmlns:a16="http://schemas.microsoft.com/office/drawing/2014/main" id="{91C04532-F244-D242-9421-44FA653AF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Q4: can we ‘forget’ the older samples?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A4: Yes - RLS can easily handle that [Yi+00]:</a:t>
            </a:r>
          </a:p>
        </p:txBody>
      </p:sp>
      <p:sp>
        <p:nvSpPr>
          <p:cNvPr id="202758" name="AutoShape 4">
            <a:extLst>
              <a:ext uri="{FF2B5EF4-FFF2-40B4-BE49-F238E27FC236}">
                <a16:creationId xmlns:a16="http://schemas.microsoft.com/office/drawing/2014/main" id="{CB9C56B0-FF32-AE46-BB72-FB449661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377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ate Placeholder 3">
            <a:extLst>
              <a:ext uri="{FF2B5EF4-FFF2-40B4-BE49-F238E27FC236}">
                <a16:creationId xmlns:a16="http://schemas.microsoft.com/office/drawing/2014/main" id="{55CF95DD-516B-AA45-B88A-326E87C722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5891" name="Footer Placeholder 4">
            <a:extLst>
              <a:ext uri="{FF2B5EF4-FFF2-40B4-BE49-F238E27FC236}">
                <a16:creationId xmlns:a16="http://schemas.microsoft.com/office/drawing/2014/main" id="{D904ED1D-506E-AB41-A5A8-712D2D5F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5892" name="Slide Number Placeholder 5">
            <a:extLst>
              <a:ext uri="{FF2B5EF4-FFF2-40B4-BE49-F238E27FC236}">
                <a16:creationId xmlns:a16="http://schemas.microsoft.com/office/drawing/2014/main" id="{F8F6773D-16BA-8E4A-9538-52C60501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FE0F248-30EE-2A40-A263-112E3278C002}" type="slidenum">
              <a:rPr lang="en-US" altLang="en-US" sz="1400"/>
              <a:pPr algn="r"/>
              <a:t>3</a:t>
            </a:fld>
            <a:endParaRPr lang="en-US" altLang="en-US" sz="1400"/>
          </a:p>
        </p:txBody>
      </p:sp>
      <p:sp>
        <p:nvSpPr>
          <p:cNvPr id="165893" name="Rectangle 2">
            <a:extLst>
              <a:ext uri="{FF2B5EF4-FFF2-40B4-BE49-F238E27FC236}">
                <a16:creationId xmlns:a16="http://schemas.microsoft.com/office/drawing/2014/main" id="{880D606B-0823-594B-8B5A-D1F428279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65894" name="Rectangle 3">
            <a:extLst>
              <a:ext uri="{FF2B5EF4-FFF2-40B4-BE49-F238E27FC236}">
                <a16:creationId xmlns:a16="http://schemas.microsoft.com/office/drawing/2014/main" id="{F6A6DC78-F228-6F4F-9120-5F251C23E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383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Tensors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165895" name="AutoShape 4">
            <a:extLst>
              <a:ext uri="{FF2B5EF4-FFF2-40B4-BE49-F238E27FC236}">
                <a16:creationId xmlns:a16="http://schemas.microsoft.com/office/drawing/2014/main" id="{6CB4889C-95F3-C74F-BF43-246DAEDD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5115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4073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Date Placeholder 2">
            <a:extLst>
              <a:ext uri="{FF2B5EF4-FFF2-40B4-BE49-F238E27FC236}">
                <a16:creationId xmlns:a16="http://schemas.microsoft.com/office/drawing/2014/main" id="{460910DD-5C4A-E046-8436-FB02293009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03778" name="Footer Placeholder 3">
            <a:extLst>
              <a:ext uri="{FF2B5EF4-FFF2-40B4-BE49-F238E27FC236}">
                <a16:creationId xmlns:a16="http://schemas.microsoft.com/office/drawing/2014/main" id="{34BAA54A-E55C-8F4E-8433-AB30882E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03779" name="Slide Number Placeholder 4">
            <a:extLst>
              <a:ext uri="{FF2B5EF4-FFF2-40B4-BE49-F238E27FC236}">
                <a16:creationId xmlns:a16="http://schemas.microsoft.com/office/drawing/2014/main" id="{3BABEE4C-15CB-8746-BECF-73794BF7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3DEE0AB-D3AF-DC41-94A1-A851EB384F38}" type="slidenum">
              <a:rPr lang="en-US" altLang="en-US" sz="1400"/>
              <a:pPr algn="r"/>
              <a:t>30</a:t>
            </a:fld>
            <a:endParaRPr lang="en-US" altLang="en-US" sz="1400"/>
          </a:p>
        </p:txBody>
      </p:sp>
      <p:sp>
        <p:nvSpPr>
          <p:cNvPr id="203780" name="Rectangle 2">
            <a:extLst>
              <a:ext uri="{FF2B5EF4-FFF2-40B4-BE49-F238E27FC236}">
                <a16:creationId xmlns:a16="http://schemas.microsoft.com/office/drawing/2014/main" id="{51ED2A24-0BA1-614A-9366-0362E287C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Adaptability - ‘forgetting’</a:t>
            </a:r>
          </a:p>
        </p:txBody>
      </p:sp>
      <p:grpSp>
        <p:nvGrpSpPr>
          <p:cNvPr id="203781" name="Group 3">
            <a:extLst>
              <a:ext uri="{FF2B5EF4-FFF2-40B4-BE49-F238E27FC236}">
                <a16:creationId xmlns:a16="http://schemas.microsoft.com/office/drawing/2014/main" id="{89DDFC9F-B867-E045-8E05-ABD281246D5D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2062163"/>
            <a:ext cx="5295900" cy="3216275"/>
            <a:chOff x="937" y="1299"/>
            <a:chExt cx="3336" cy="2026"/>
          </a:xfrm>
        </p:grpSpPr>
        <p:sp>
          <p:nvSpPr>
            <p:cNvPr id="203783" name="Line 4">
              <a:extLst>
                <a:ext uri="{FF2B5EF4-FFF2-40B4-BE49-F238E27FC236}">
                  <a16:creationId xmlns:a16="http://schemas.microsoft.com/office/drawing/2014/main" id="{2FBC27E5-4FC8-0445-B67B-BAF545CF0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8" y="1299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4" name="Oval 5">
              <a:extLst>
                <a:ext uri="{FF2B5EF4-FFF2-40B4-BE49-F238E27FC236}">
                  <a16:creationId xmlns:a16="http://schemas.microsoft.com/office/drawing/2014/main" id="{BA268CA0-FCC1-6A47-A4D4-0C8A0AC7B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210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85" name="Oval 6">
              <a:extLst>
                <a:ext uri="{FF2B5EF4-FFF2-40B4-BE49-F238E27FC236}">
                  <a16:creationId xmlns:a16="http://schemas.microsoft.com/office/drawing/2014/main" id="{B26A9E87-4C4C-DE4B-9097-951D014F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824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86" name="Oval 7">
              <a:extLst>
                <a:ext uri="{FF2B5EF4-FFF2-40B4-BE49-F238E27FC236}">
                  <a16:creationId xmlns:a16="http://schemas.microsoft.com/office/drawing/2014/main" id="{FD175193-29BF-E24A-A99D-A156EB875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922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87" name="Oval 8">
              <a:extLst>
                <a:ext uri="{FF2B5EF4-FFF2-40B4-BE49-F238E27FC236}">
                  <a16:creationId xmlns:a16="http://schemas.microsoft.com/office/drawing/2014/main" id="{33925A0A-B914-2A44-B34B-DEAF5CCB2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064"/>
              <a:ext cx="36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88" name="Oval 9">
              <a:extLst>
                <a:ext uri="{FF2B5EF4-FFF2-40B4-BE49-F238E27FC236}">
                  <a16:creationId xmlns:a16="http://schemas.microsoft.com/office/drawing/2014/main" id="{93FBECA8-1BCB-FE4A-852A-43078AEDC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449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89" name="Oval 10">
              <a:extLst>
                <a:ext uri="{FF2B5EF4-FFF2-40B4-BE49-F238E27FC236}">
                  <a16:creationId xmlns:a16="http://schemas.microsoft.com/office/drawing/2014/main" id="{FFED9C38-07EF-884E-B99C-1837BA10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305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0" name="Oval 11">
              <a:extLst>
                <a:ext uri="{FF2B5EF4-FFF2-40B4-BE49-F238E27FC236}">
                  <a16:creationId xmlns:a16="http://schemas.microsoft.com/office/drawing/2014/main" id="{5CFAF7E4-78C6-F54D-8D57-03DCAFA2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2114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1" name="Oval 12">
              <a:extLst>
                <a:ext uri="{FF2B5EF4-FFF2-40B4-BE49-F238E27FC236}">
                  <a16:creationId xmlns:a16="http://schemas.microsoft.com/office/drawing/2014/main" id="{5B072993-3810-DB46-934C-813F75FDD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72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2" name="Oval 13">
              <a:extLst>
                <a:ext uri="{FF2B5EF4-FFF2-40B4-BE49-F238E27FC236}">
                  <a16:creationId xmlns:a16="http://schemas.microsoft.com/office/drawing/2014/main" id="{A5C3BCAA-E21A-6D44-86C8-1E7E5A81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874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3" name="Oval 14">
              <a:extLst>
                <a:ext uri="{FF2B5EF4-FFF2-40B4-BE49-F238E27FC236}">
                  <a16:creationId xmlns:a16="http://schemas.microsoft.com/office/drawing/2014/main" id="{A781D0E6-B3E7-BD4D-A144-A5A2F071A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826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4" name="Oval 15">
              <a:extLst>
                <a:ext uri="{FF2B5EF4-FFF2-40B4-BE49-F238E27FC236}">
                  <a16:creationId xmlns:a16="http://schemas.microsoft.com/office/drawing/2014/main" id="{EEF24EB5-6582-184C-9E96-E6736E27E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2258"/>
              <a:ext cx="35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5" name="Oval 16">
              <a:extLst>
                <a:ext uri="{FF2B5EF4-FFF2-40B4-BE49-F238E27FC236}">
                  <a16:creationId xmlns:a16="http://schemas.microsoft.com/office/drawing/2014/main" id="{5869867B-9432-7948-9133-4A202081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2018"/>
              <a:ext cx="36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6" name="Oval 17">
              <a:extLst>
                <a:ext uri="{FF2B5EF4-FFF2-40B4-BE49-F238E27FC236}">
                  <a16:creationId xmlns:a16="http://schemas.microsoft.com/office/drawing/2014/main" id="{D4234D8A-CBA7-6249-9564-31B1465D2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28"/>
              <a:ext cx="35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7" name="Oval 18">
              <a:extLst>
                <a:ext uri="{FF2B5EF4-FFF2-40B4-BE49-F238E27FC236}">
                  <a16:creationId xmlns:a16="http://schemas.microsoft.com/office/drawing/2014/main" id="{C8E0BB57-1851-264C-9E72-86AC2B127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258"/>
              <a:ext cx="35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8" name="Text Box 19">
              <a:extLst>
                <a:ext uri="{FF2B5EF4-FFF2-40B4-BE49-F238E27FC236}">
                  <a16:creationId xmlns:a16="http://schemas.microsoft.com/office/drawing/2014/main" id="{6B666AA5-BEAF-1946-8FD5-58EE8ABCB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2921"/>
              <a:ext cx="13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/>
                <a:t>Independent Variable</a:t>
              </a:r>
            </a:p>
            <a:p>
              <a:pPr algn="l"/>
              <a:r>
                <a:rPr lang="en-US" altLang="en-US" sz="1800"/>
                <a:t>eg., #packets sent</a:t>
              </a:r>
              <a:endParaRPr lang="en-US" altLang="en-US" sz="2400"/>
            </a:p>
          </p:txBody>
        </p:sp>
        <p:sp>
          <p:nvSpPr>
            <p:cNvPr id="203799" name="Text Box 20">
              <a:extLst>
                <a:ext uri="{FF2B5EF4-FFF2-40B4-BE49-F238E27FC236}">
                  <a16:creationId xmlns:a16="http://schemas.microsoft.com/office/drawing/2014/main" id="{EF7CA87B-B695-C84C-AE8B-1F6096BF8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3" y="1803"/>
              <a:ext cx="1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/>
                <a:t>Dependent Variable</a:t>
              </a:r>
            </a:p>
            <a:p>
              <a:pPr algn="l"/>
              <a:r>
                <a:rPr lang="en-US" altLang="en-US" sz="1800"/>
                <a:t>eg., #bytes sent</a:t>
              </a:r>
              <a:endParaRPr lang="en-US" altLang="en-US" sz="2400"/>
            </a:p>
          </p:txBody>
        </p:sp>
        <p:sp>
          <p:nvSpPr>
            <p:cNvPr id="203800" name="Line 21">
              <a:extLst>
                <a:ext uri="{FF2B5EF4-FFF2-40B4-BE49-F238E27FC236}">
                  <a16:creationId xmlns:a16="http://schemas.microsoft.com/office/drawing/2014/main" id="{178D8B5B-295F-3942-9FE5-CE75F92DC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1" y="2825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1" name="Oval 22">
              <a:extLst>
                <a:ext uri="{FF2B5EF4-FFF2-40B4-BE49-F238E27FC236}">
                  <a16:creationId xmlns:a16="http://schemas.microsoft.com/office/drawing/2014/main" id="{635C7F77-52D2-924D-969F-3125CD7C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256"/>
              <a:ext cx="35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802" name="Line 23">
              <a:extLst>
                <a:ext uri="{FF2B5EF4-FFF2-40B4-BE49-F238E27FC236}">
                  <a16:creationId xmlns:a16="http://schemas.microsoft.com/office/drawing/2014/main" id="{1385075E-493C-CA49-92FF-66A2814E6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632"/>
              <a:ext cx="1200" cy="8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82" name="AutoShape 24">
            <a:extLst>
              <a:ext uri="{FF2B5EF4-FFF2-40B4-BE49-F238E27FC236}">
                <a16:creationId xmlns:a16="http://schemas.microsoft.com/office/drawing/2014/main" id="{CF6D1160-79B9-384E-AF57-3C1DEF6F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030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Date Placeholder 3">
            <a:extLst>
              <a:ext uri="{FF2B5EF4-FFF2-40B4-BE49-F238E27FC236}">
                <a16:creationId xmlns:a16="http://schemas.microsoft.com/office/drawing/2014/main" id="{153415D8-413B-1146-AD4E-962BBE31AF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0162" name="Footer Placeholder 4">
            <a:extLst>
              <a:ext uri="{FF2B5EF4-FFF2-40B4-BE49-F238E27FC236}">
                <a16:creationId xmlns:a16="http://schemas.microsoft.com/office/drawing/2014/main" id="{0875D24D-AA33-DD45-85AA-E384FE8D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0163" name="Slide Number Placeholder 5">
            <a:extLst>
              <a:ext uri="{FF2B5EF4-FFF2-40B4-BE49-F238E27FC236}">
                <a16:creationId xmlns:a16="http://schemas.microsoft.com/office/drawing/2014/main" id="{19FD1B82-A3E1-1C44-BC76-E4BDAF71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8566F3-53F0-A740-B866-EC93D881A7E5}" type="slidenum">
              <a:rPr lang="en-US" altLang="en-US" sz="1400"/>
              <a:pPr algn="r"/>
              <a:t>31</a:t>
            </a:fld>
            <a:endParaRPr lang="en-US" altLang="en-US" sz="1400"/>
          </a:p>
        </p:txBody>
      </p:sp>
      <p:sp>
        <p:nvSpPr>
          <p:cNvPr id="220164" name="Rectangle 2">
            <a:extLst>
              <a:ext uri="{FF2B5EF4-FFF2-40B4-BE49-F238E27FC236}">
                <a16:creationId xmlns:a16="http://schemas.microsoft.com/office/drawing/2014/main" id="{935CF80A-2DC6-BA47-8EA8-0A8B7AE22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0165" name="Rectangle 3">
            <a:extLst>
              <a:ext uri="{FF2B5EF4-FFF2-40B4-BE49-F238E27FC236}">
                <a16:creationId xmlns:a16="http://schemas.microsoft.com/office/drawing/2014/main" id="{0E1D5A23-15DF-3246-B8DA-E777B1016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Linear Forecasting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Auto-regression: Least Squares; RLS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Co-evolving time sequences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0166" name="AutoShape 4">
            <a:extLst>
              <a:ext uri="{FF2B5EF4-FFF2-40B4-BE49-F238E27FC236}">
                <a16:creationId xmlns:a16="http://schemas.microsoft.com/office/drawing/2014/main" id="{F2BA0DAD-DB72-1845-8ED9-68AA0B31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243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3759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Date Placeholder 3">
            <a:extLst>
              <a:ext uri="{FF2B5EF4-FFF2-40B4-BE49-F238E27FC236}">
                <a16:creationId xmlns:a16="http://schemas.microsoft.com/office/drawing/2014/main" id="{798EA979-C311-5743-9933-935D64B2D6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1186" name="Footer Placeholder 4">
            <a:extLst>
              <a:ext uri="{FF2B5EF4-FFF2-40B4-BE49-F238E27FC236}">
                <a16:creationId xmlns:a16="http://schemas.microsoft.com/office/drawing/2014/main" id="{1BFB41E8-2010-E443-8CB9-AC442514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1187" name="Slide Number Placeholder 5">
            <a:extLst>
              <a:ext uri="{FF2B5EF4-FFF2-40B4-BE49-F238E27FC236}">
                <a16:creationId xmlns:a16="http://schemas.microsoft.com/office/drawing/2014/main" id="{F53765BA-5830-1A4D-ACFC-DED3848F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955F050-6C43-BE48-B039-F387B5337990}" type="slidenum">
              <a:rPr lang="en-US" altLang="en-US" sz="1400"/>
              <a:pPr algn="r"/>
              <a:t>32</a:t>
            </a:fld>
            <a:endParaRPr lang="en-US" altLang="en-US" sz="1400"/>
          </a:p>
        </p:txBody>
      </p:sp>
      <p:sp>
        <p:nvSpPr>
          <p:cNvPr id="221188" name="Rectangle 2">
            <a:extLst>
              <a:ext uri="{FF2B5EF4-FFF2-40B4-BE49-F238E27FC236}">
                <a16:creationId xmlns:a16="http://schemas.microsoft.com/office/drawing/2014/main" id="{49103A1B-0DA8-5848-BC01-093548B5B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Co-Evolving Time Sequences</a:t>
            </a:r>
          </a:p>
        </p:txBody>
      </p:sp>
      <p:sp>
        <p:nvSpPr>
          <p:cNvPr id="221189" name="Rectangle 3">
            <a:extLst>
              <a:ext uri="{FF2B5EF4-FFF2-40B4-BE49-F238E27FC236}">
                <a16:creationId xmlns:a16="http://schemas.microsoft.com/office/drawing/2014/main" id="{F95D878C-0DE8-D348-80D8-A9E24E4E7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Given: A set of </a:t>
            </a:r>
            <a:r>
              <a:rPr lang="en-US" altLang="en-US" b="1">
                <a:solidFill>
                  <a:srgbClr val="0000FF"/>
                </a:solidFill>
                <a:ea typeface="ＭＳ Ｐゴシック" panose="020B0600070205080204" pitchFamily="34" charset="-128"/>
              </a:rPr>
              <a:t>correlated</a:t>
            </a:r>
            <a:r>
              <a:rPr lang="en-US" altLang="en-US" b="1" i="1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time sequences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Forecast ‘</a:t>
            </a:r>
            <a:r>
              <a:rPr lang="en-US" altLang="en-US" b="1">
                <a:solidFill>
                  <a:srgbClr val="33CC33"/>
                </a:solidFill>
                <a:ea typeface="ＭＳ Ｐゴシック" panose="020B0600070205080204" pitchFamily="34" charset="-128"/>
              </a:rPr>
              <a:t>Repeated(t)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</a:p>
        </p:txBody>
      </p:sp>
      <p:graphicFrame>
        <p:nvGraphicFramePr>
          <p:cNvPr id="221190" name="Object 2">
            <a:extLst>
              <a:ext uri="{FF2B5EF4-FFF2-40B4-BE49-F238E27FC236}">
                <a16:creationId xmlns:a16="http://schemas.microsoft.com/office/drawing/2014/main" id="{E2CFBBFE-D4C5-9841-B0A9-4E78CBB1C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590800"/>
          <a:ext cx="71628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Chart" r:id="rId4" imgW="9194800" imgH="4876800" progId="MSGraph.Chart.8">
                  <p:embed followColorScheme="full"/>
                </p:oleObj>
              </mc:Choice>
              <mc:Fallback>
                <p:oleObj name="Chart" r:id="rId4" imgW="9194800" imgH="4876800" progId="MSGraph.Chart.8">
                  <p:embed followColorScheme="full"/>
                  <p:pic>
                    <p:nvPicPr>
                      <p:cNvPr id="221190" name="Object 2">
                        <a:extLst>
                          <a:ext uri="{FF2B5EF4-FFF2-40B4-BE49-F238E27FC236}">
                            <a16:creationId xmlns:a16="http://schemas.microsoft.com/office/drawing/2014/main" id="{E2CFBBFE-D4C5-9841-B0A9-4E78CBB1C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7162800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1" name="Text Box 5">
            <a:extLst>
              <a:ext uri="{FF2B5EF4-FFF2-40B4-BE49-F238E27FC236}">
                <a16:creationId xmlns:a16="http://schemas.microsoft.com/office/drawing/2014/main" id="{C8B01B00-E45E-C14D-8684-FCF2E9DD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530725"/>
            <a:ext cx="54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FF00"/>
                </a:solidFill>
              </a:rPr>
              <a:t>??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316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Date Placeholder 3">
            <a:extLst>
              <a:ext uri="{FF2B5EF4-FFF2-40B4-BE49-F238E27FC236}">
                <a16:creationId xmlns:a16="http://schemas.microsoft.com/office/drawing/2014/main" id="{1535DA59-750E-964C-99AD-5D2778306F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3234" name="Footer Placeholder 4">
            <a:extLst>
              <a:ext uri="{FF2B5EF4-FFF2-40B4-BE49-F238E27FC236}">
                <a16:creationId xmlns:a16="http://schemas.microsoft.com/office/drawing/2014/main" id="{811160B0-91D6-E047-94DD-CA0BF3E6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3235" name="Slide Number Placeholder 5">
            <a:extLst>
              <a:ext uri="{FF2B5EF4-FFF2-40B4-BE49-F238E27FC236}">
                <a16:creationId xmlns:a16="http://schemas.microsoft.com/office/drawing/2014/main" id="{B27222F8-213F-944B-8F5F-D2ECB870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6966A71-51DF-5642-8BD8-B6812150935D}" type="slidenum">
              <a:rPr lang="en-US" altLang="en-US" sz="1400"/>
              <a:pPr algn="r"/>
              <a:t>33</a:t>
            </a:fld>
            <a:endParaRPr lang="en-US" altLang="en-US" sz="1400"/>
          </a:p>
        </p:txBody>
      </p:sp>
      <p:sp>
        <p:nvSpPr>
          <p:cNvPr id="223236" name="Rectangle 2">
            <a:extLst>
              <a:ext uri="{FF2B5EF4-FFF2-40B4-BE49-F238E27FC236}">
                <a16:creationId xmlns:a16="http://schemas.microsoft.com/office/drawing/2014/main" id="{3358DD58-115A-6F4D-8D43-88B3BCF6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Solution:</a:t>
            </a:r>
          </a:p>
        </p:txBody>
      </p:sp>
      <p:sp>
        <p:nvSpPr>
          <p:cNvPr id="223237" name="Rectangle 3">
            <a:extLst>
              <a:ext uri="{FF2B5EF4-FFF2-40B4-BE49-F238E27FC236}">
                <a16:creationId xmlns:a16="http://schemas.microsoft.com/office/drawing/2014/main" id="{710A0BD5-DC0E-7A47-8BBB-B6ACDA814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Q: what should we do? </a:t>
            </a:r>
          </a:p>
        </p:txBody>
      </p:sp>
    </p:spTree>
    <p:extLst>
      <p:ext uri="{BB962C8B-B14F-4D97-AF65-F5344CB8AC3E}">
        <p14:creationId xmlns:p14="http://schemas.microsoft.com/office/powerpoint/2010/main" val="6494750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Date Placeholder 3">
            <a:extLst>
              <a:ext uri="{FF2B5EF4-FFF2-40B4-BE49-F238E27FC236}">
                <a16:creationId xmlns:a16="http://schemas.microsoft.com/office/drawing/2014/main" id="{D2467024-42D8-FE4F-B233-394908258E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4258" name="Footer Placeholder 4">
            <a:extLst>
              <a:ext uri="{FF2B5EF4-FFF2-40B4-BE49-F238E27FC236}">
                <a16:creationId xmlns:a16="http://schemas.microsoft.com/office/drawing/2014/main" id="{86776095-DE5D-E245-881A-6755ACE8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4259" name="Slide Number Placeholder 5">
            <a:extLst>
              <a:ext uri="{FF2B5EF4-FFF2-40B4-BE49-F238E27FC236}">
                <a16:creationId xmlns:a16="http://schemas.microsoft.com/office/drawing/2014/main" id="{58E1FC6D-D085-8741-B2B3-1204E4BF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5F8D6B3-6A02-2543-8AC2-620FC70026BA}" type="slidenum">
              <a:rPr lang="en-US" altLang="en-US" sz="1400"/>
              <a:pPr algn="r"/>
              <a:t>34</a:t>
            </a:fld>
            <a:endParaRPr lang="en-US" altLang="en-US" sz="1400"/>
          </a:p>
        </p:txBody>
      </p:sp>
      <p:sp>
        <p:nvSpPr>
          <p:cNvPr id="224260" name="Rectangle 2">
            <a:extLst>
              <a:ext uri="{FF2B5EF4-FFF2-40B4-BE49-F238E27FC236}">
                <a16:creationId xmlns:a16="http://schemas.microsoft.com/office/drawing/2014/main" id="{BD0F8627-3A16-9143-8550-FCC7B7E0A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Solution:</a:t>
            </a:r>
          </a:p>
        </p:txBody>
      </p:sp>
      <p:sp>
        <p:nvSpPr>
          <p:cNvPr id="224261" name="Rectangle 3">
            <a:extLst>
              <a:ext uri="{FF2B5EF4-FFF2-40B4-BE49-F238E27FC236}">
                <a16:creationId xmlns:a16="http://schemas.microsoft.com/office/drawing/2014/main" id="{F5A6C207-5688-784E-99AE-562FFFC6D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Least Squares, with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Dep. Variable: Repeated(t)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Indep. Variables: Sent(t-1) … Sent(t-w); Lost(t-1) …Lost(t-w); Repeated(t-1), ...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(named: ‘MUSCLES’ [Yi+00])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93A2FC28-5028-3146-AA02-D842E0A47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33769"/>
              </p:ext>
            </p:extLst>
          </p:nvPr>
        </p:nvGraphicFramePr>
        <p:xfrm>
          <a:off x="5562600" y="4704705"/>
          <a:ext cx="2895600" cy="153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Chart" r:id="rId3" imgW="9194800" imgH="4876800" progId="MSGraph.Chart.8">
                  <p:embed followColorScheme="full"/>
                </p:oleObj>
              </mc:Choice>
              <mc:Fallback>
                <p:oleObj name="Chart" r:id="rId3" imgW="9194800" imgH="4876800" progId="MSGraph.Chart.8">
                  <p:embed followColorScheme="full"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93A2FC28-5028-3146-AA02-D842E0A47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704705"/>
                        <a:ext cx="2895600" cy="153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7015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Date Placeholder 3">
            <a:extLst>
              <a:ext uri="{FF2B5EF4-FFF2-40B4-BE49-F238E27FC236}">
                <a16:creationId xmlns:a16="http://schemas.microsoft.com/office/drawing/2014/main" id="{01C52C72-154D-FD44-ADDE-C6F7CB3071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5283" name="Footer Placeholder 4">
            <a:extLst>
              <a:ext uri="{FF2B5EF4-FFF2-40B4-BE49-F238E27FC236}">
                <a16:creationId xmlns:a16="http://schemas.microsoft.com/office/drawing/2014/main" id="{A235273A-50C8-AB49-9F42-CD395E21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5284" name="Slide Number Placeholder 5">
            <a:extLst>
              <a:ext uri="{FF2B5EF4-FFF2-40B4-BE49-F238E27FC236}">
                <a16:creationId xmlns:a16="http://schemas.microsoft.com/office/drawing/2014/main" id="{20EB5719-5B70-014A-8A49-B66A9C4F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B8F7E69-113A-2D4C-846B-7C51535DDFCE}" type="slidenum">
              <a:rPr lang="en-US" altLang="en-US" sz="1400"/>
              <a:pPr algn="r"/>
              <a:t>35</a:t>
            </a:fld>
            <a:endParaRPr lang="en-US" altLang="en-US" sz="1400"/>
          </a:p>
        </p:txBody>
      </p:sp>
      <p:sp>
        <p:nvSpPr>
          <p:cNvPr id="225285" name="Rectangle 2">
            <a:extLst>
              <a:ext uri="{FF2B5EF4-FFF2-40B4-BE49-F238E27FC236}">
                <a16:creationId xmlns:a16="http://schemas.microsoft.com/office/drawing/2014/main" id="{3C3A1F50-72E8-7141-8FF3-D905DBF4A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Series Analysis - Outline</a:t>
            </a:r>
          </a:p>
        </p:txBody>
      </p:sp>
      <p:sp>
        <p:nvSpPr>
          <p:cNvPr id="225286" name="Rectangle 3">
            <a:extLst>
              <a:ext uri="{FF2B5EF4-FFF2-40B4-BE49-F238E27FC236}">
                <a16:creationId xmlns:a16="http://schemas.microsoft.com/office/drawing/2014/main" id="{DC43B251-12D0-C443-B500-BB37B02ED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Auto-regression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Least Squares; recursive least squares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Co-evolving time sequences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Examples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287" name="AutoShape 4">
            <a:extLst>
              <a:ext uri="{FF2B5EF4-FFF2-40B4-BE49-F238E27FC236}">
                <a16:creationId xmlns:a16="http://schemas.microsoft.com/office/drawing/2014/main" id="{AFBF24EF-073D-0549-BF62-D62ADC13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59514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480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Date Placeholder 3">
            <a:extLst>
              <a:ext uri="{FF2B5EF4-FFF2-40B4-BE49-F238E27FC236}">
                <a16:creationId xmlns:a16="http://schemas.microsoft.com/office/drawing/2014/main" id="{0ADF7F6A-BDD4-F741-83C7-75458A0D94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6306" name="Footer Placeholder 4">
            <a:extLst>
              <a:ext uri="{FF2B5EF4-FFF2-40B4-BE49-F238E27FC236}">
                <a16:creationId xmlns:a16="http://schemas.microsoft.com/office/drawing/2014/main" id="{5F731F62-E734-4240-B745-F227C5FB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6307" name="Slide Number Placeholder 5">
            <a:extLst>
              <a:ext uri="{FF2B5EF4-FFF2-40B4-BE49-F238E27FC236}">
                <a16:creationId xmlns:a16="http://schemas.microsoft.com/office/drawing/2014/main" id="{5522959E-7548-5348-BFCC-222F83A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4CC5816-285C-F446-BF76-52521B9C3600}" type="slidenum">
              <a:rPr lang="en-US" altLang="en-US" sz="1400"/>
              <a:pPr algn="r"/>
              <a:t>36</a:t>
            </a:fld>
            <a:endParaRPr lang="en-US" altLang="en-US" sz="1400"/>
          </a:p>
        </p:txBody>
      </p:sp>
      <p:sp>
        <p:nvSpPr>
          <p:cNvPr id="226308" name="Rectangle 1026">
            <a:extLst>
              <a:ext uri="{FF2B5EF4-FFF2-40B4-BE49-F238E27FC236}">
                <a16:creationId xmlns:a16="http://schemas.microsoft.com/office/drawing/2014/main" id="{A87CDB3A-7E2E-774B-BB19-C8876B16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 - Practitioner’s guide</a:t>
            </a:r>
          </a:p>
        </p:txBody>
      </p:sp>
      <p:sp>
        <p:nvSpPr>
          <p:cNvPr id="226309" name="Rectangle 1027">
            <a:extLst>
              <a:ext uri="{FF2B5EF4-FFF2-40B4-BE49-F238E27FC236}">
                <a16:creationId xmlns:a16="http://schemas.microsoft.com/office/drawing/2014/main" id="{F22A2062-B4E7-A04C-A41A-315568E15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AR(IMA) methodology: prevailing method for linear forecasting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Brilliant method of Recursive Least Squares for fast, incremental estimation.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See [Box-Jenkins]</a:t>
            </a:r>
          </a:p>
        </p:txBody>
      </p:sp>
    </p:spTree>
    <p:extLst>
      <p:ext uri="{BB962C8B-B14F-4D97-AF65-F5344CB8AC3E}">
        <p14:creationId xmlns:p14="http://schemas.microsoft.com/office/powerpoint/2010/main" val="35516645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37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0" name="Picture 7" descr="REMEMBER FINGER WITH STRING.gif">
            <a:extLst>
              <a:ext uri="{FF2B5EF4-FFF2-40B4-BE49-F238E27FC236}">
                <a16:creationId xmlns:a16="http://schemas.microsoft.com/office/drawing/2014/main" id="{76EDB1E9-715D-0948-AA91-78A154DD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046" y="53975"/>
            <a:ext cx="9906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1197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Date Placeholder 3">
            <a:extLst>
              <a:ext uri="{FF2B5EF4-FFF2-40B4-BE49-F238E27FC236}">
                <a16:creationId xmlns:a16="http://schemas.microsoft.com/office/drawing/2014/main" id="{4B90CFBA-9ACF-1940-B7EE-7A0040798C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7330" name="Footer Placeholder 4">
            <a:extLst>
              <a:ext uri="{FF2B5EF4-FFF2-40B4-BE49-F238E27FC236}">
                <a16:creationId xmlns:a16="http://schemas.microsoft.com/office/drawing/2014/main" id="{E9BF1AC1-BFF0-F847-9BA4-057AACAF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7331" name="Slide Number Placeholder 5">
            <a:extLst>
              <a:ext uri="{FF2B5EF4-FFF2-40B4-BE49-F238E27FC236}">
                <a16:creationId xmlns:a16="http://schemas.microsoft.com/office/drawing/2014/main" id="{C7B22B2B-1DE2-2848-B42F-4810FCEA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C736398-75F6-A640-B3AD-9337E12A4EB4}" type="slidenum">
              <a:rPr lang="en-US" altLang="en-US" sz="1400"/>
              <a:pPr algn="r"/>
              <a:t>38</a:t>
            </a:fld>
            <a:endParaRPr lang="en-US" altLang="en-US" sz="1400"/>
          </a:p>
        </p:txBody>
      </p:sp>
      <p:sp>
        <p:nvSpPr>
          <p:cNvPr id="227332" name="Rectangle 2050">
            <a:extLst>
              <a:ext uri="{FF2B5EF4-FFF2-40B4-BE49-F238E27FC236}">
                <a16:creationId xmlns:a16="http://schemas.microsoft.com/office/drawing/2014/main" id="{4CEA3A75-7A12-B542-A652-E5609DF9F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Resources: software and urls</a:t>
            </a:r>
          </a:p>
        </p:txBody>
      </p:sp>
      <p:sp>
        <p:nvSpPr>
          <p:cNvPr id="227333" name="Rectangle 2051">
            <a:extLst>
              <a:ext uri="{FF2B5EF4-FFF2-40B4-BE49-F238E27FC236}">
                <a16:creationId xmlns:a16="http://schemas.microsoft.com/office/drawing/2014/main" id="{C4F95F29-2CFA-9546-B533-73726EAC2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35188"/>
            <a:ext cx="7691438" cy="30495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MUSCLES: Prof. Byoung-Kee Yi:</a:t>
            </a:r>
          </a:p>
          <a:p>
            <a:pPr lvl="1">
              <a:buFontTx/>
              <a:buNone/>
            </a:pPr>
            <a:r>
              <a:rPr lang="en-US" altLang="en-US" b="1">
                <a:latin typeface="HE_TERMINAL" pitchFamily="49" charset="0"/>
                <a:ea typeface="ＭＳ Ｐゴシック" panose="020B0600070205080204" pitchFamily="34" charset="-128"/>
              </a:rPr>
              <a:t>http://www.postech.ac.kr/~bkyi/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or</a:t>
            </a:r>
            <a:r>
              <a:rPr lang="en-US" altLang="en-US" b="1">
                <a:latin typeface="HE_TERMINAL" pitchFamily="49" charset="0"/>
                <a:ea typeface="ＭＳ Ｐゴシック" panose="020B0600070205080204" pitchFamily="34" charset="-128"/>
              </a:rPr>
              <a:t> christos@cs.cmu.edu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free-ware: ‘R’ for stat. analysis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(clone of Splus)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latin typeface="HE_TERMINAL" pitchFamily="49" charset="0"/>
                <a:ea typeface="ＭＳ Ｐゴシック" panose="020B0600070205080204" pitchFamily="34" charset="-128"/>
              </a:rPr>
              <a:t>http://cran.r-project.org/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96702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Date Placeholder 3">
            <a:extLst>
              <a:ext uri="{FF2B5EF4-FFF2-40B4-BE49-F238E27FC236}">
                <a16:creationId xmlns:a16="http://schemas.microsoft.com/office/drawing/2014/main" id="{38A1CF56-8541-F244-988B-465D2202A6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8354" name="Footer Placeholder 4">
            <a:extLst>
              <a:ext uri="{FF2B5EF4-FFF2-40B4-BE49-F238E27FC236}">
                <a16:creationId xmlns:a16="http://schemas.microsoft.com/office/drawing/2014/main" id="{B0ED5931-E251-DD46-BB50-B14D6326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8355" name="Slide Number Placeholder 5">
            <a:extLst>
              <a:ext uri="{FF2B5EF4-FFF2-40B4-BE49-F238E27FC236}">
                <a16:creationId xmlns:a16="http://schemas.microsoft.com/office/drawing/2014/main" id="{BAD99DA4-D4C4-FF4F-935C-97A84D26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80EDF93-3E15-1248-90B3-ADCC3082AA7E}" type="slidenum">
              <a:rPr lang="en-US" altLang="en-US" sz="1400"/>
              <a:pPr algn="r"/>
              <a:t>39</a:t>
            </a:fld>
            <a:endParaRPr lang="en-US" altLang="en-US" sz="1400"/>
          </a:p>
        </p:txBody>
      </p:sp>
      <p:sp>
        <p:nvSpPr>
          <p:cNvPr id="228356" name="Rectangle 1026">
            <a:extLst>
              <a:ext uri="{FF2B5EF4-FFF2-40B4-BE49-F238E27FC236}">
                <a16:creationId xmlns:a16="http://schemas.microsoft.com/office/drawing/2014/main" id="{99888699-4FAB-4C49-8C36-3939C6C84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228357" name="Rectangle 1027">
            <a:extLst>
              <a:ext uri="{FF2B5EF4-FFF2-40B4-BE49-F238E27FC236}">
                <a16:creationId xmlns:a16="http://schemas.microsoft.com/office/drawing/2014/main" id="{A2582D92-EDB1-2249-ACA9-EF8E0F6D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George E.P. Box and Gwilym M. Jenkins and Gregory C. Reinsel,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Analysis: Forecasting and Control</a:t>
            </a:r>
            <a:r>
              <a:rPr lang="en-US" altLang="en-US" sz="2400">
                <a:ea typeface="ＭＳ Ｐゴシック" panose="020B0600070205080204" pitchFamily="34" charset="-128"/>
              </a:rPr>
              <a:t>, Prentice Hall, 1994 (the classic book on ARIMA, 3rd ed.)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Brockwell, P. J. and R. A. Davis (1987). Time Series: Theory and Methods. New York, Springer Verlag.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8305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Date Placeholder 1">
            <a:extLst>
              <a:ext uri="{FF2B5EF4-FFF2-40B4-BE49-F238E27FC236}">
                <a16:creationId xmlns:a16="http://schemas.microsoft.com/office/drawing/2014/main" id="{29E1BC11-C95F-A44B-A15B-090A7AD2A3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4866" name="Footer Placeholder 2">
            <a:extLst>
              <a:ext uri="{FF2B5EF4-FFF2-40B4-BE49-F238E27FC236}">
                <a16:creationId xmlns:a16="http://schemas.microsoft.com/office/drawing/2014/main" id="{29D577EA-FF18-9C4A-B0BA-C4977599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4867" name="Slide Number Placeholder 3">
            <a:extLst>
              <a:ext uri="{FF2B5EF4-FFF2-40B4-BE49-F238E27FC236}">
                <a16:creationId xmlns:a16="http://schemas.microsoft.com/office/drawing/2014/main" id="{6312FF15-A182-BA4E-A118-EDD0B26A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97EB2C-6480-D347-AF34-B5172CB1EBC8}" type="slidenum">
              <a:rPr lang="en-US" altLang="en-US" sz="1400"/>
              <a:pPr algn="r"/>
              <a:t>4</a:t>
            </a:fld>
            <a:endParaRPr lang="en-US" altLang="en-US" sz="1400"/>
          </a:p>
        </p:txBody>
      </p:sp>
      <p:sp>
        <p:nvSpPr>
          <p:cNvPr id="164868" name="WordArt 2">
            <a:extLst>
              <a:ext uri="{FF2B5EF4-FFF2-40B4-BE49-F238E27FC236}">
                <a16:creationId xmlns:a16="http://schemas.microsoft.com/office/drawing/2014/main" id="{647791C1-144E-EE46-A41C-999FFBF5C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100" y="1428750"/>
            <a:ext cx="6953250" cy="363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2.3: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Linear Forecasting</a:t>
            </a:r>
          </a:p>
        </p:txBody>
      </p:sp>
    </p:spTree>
    <p:extLst>
      <p:ext uri="{BB962C8B-B14F-4D97-AF65-F5344CB8AC3E}">
        <p14:creationId xmlns:p14="http://schemas.microsoft.com/office/powerpoint/2010/main" val="32729474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Date Placeholder 3">
            <a:extLst>
              <a:ext uri="{FF2B5EF4-FFF2-40B4-BE49-F238E27FC236}">
                <a16:creationId xmlns:a16="http://schemas.microsoft.com/office/drawing/2014/main" id="{B70E716D-27C7-2243-9C1B-63D2313E56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9378" name="Footer Placeholder 4">
            <a:extLst>
              <a:ext uri="{FF2B5EF4-FFF2-40B4-BE49-F238E27FC236}">
                <a16:creationId xmlns:a16="http://schemas.microsoft.com/office/drawing/2014/main" id="{C5A3B982-33B6-4A44-A3F9-AE924739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9379" name="Slide Number Placeholder 5">
            <a:extLst>
              <a:ext uri="{FF2B5EF4-FFF2-40B4-BE49-F238E27FC236}">
                <a16:creationId xmlns:a16="http://schemas.microsoft.com/office/drawing/2014/main" id="{1BCD2B0E-0E5C-F948-B07C-6756CE35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5AB19AE-DABA-E341-99B0-D6FBED9E5492}" type="slidenum">
              <a:rPr lang="en-US" altLang="en-US" sz="1400"/>
              <a:pPr algn="r"/>
              <a:t>40</a:t>
            </a:fld>
            <a:endParaRPr lang="en-US" altLang="en-US" sz="1400"/>
          </a:p>
        </p:txBody>
      </p:sp>
      <p:sp>
        <p:nvSpPr>
          <p:cNvPr id="229380" name="Rectangle 1026">
            <a:extLst>
              <a:ext uri="{FF2B5EF4-FFF2-40B4-BE49-F238E27FC236}">
                <a16:creationId xmlns:a16="http://schemas.microsoft.com/office/drawing/2014/main" id="{C3D0D10F-99C8-BC47-B3FE-81B47CABF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Reading</a:t>
            </a:r>
          </a:p>
        </p:txBody>
      </p:sp>
      <p:sp>
        <p:nvSpPr>
          <p:cNvPr id="229381" name="Rectangle 1027">
            <a:extLst>
              <a:ext uri="{FF2B5EF4-FFF2-40B4-BE49-F238E27FC236}">
                <a16:creationId xmlns:a16="http://schemas.microsoft.com/office/drawing/2014/main" id="{7D196382-8EB6-7942-8F7E-3001729A2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[Papadimitriou+ vldb2003] Spiros Papadimitriou, Anthony Brockwell and Christos Faloutsos </a:t>
            </a:r>
            <a:r>
              <a:rPr lang="en-US" altLang="en-US" sz="2400" i="1">
                <a:ea typeface="ＭＳ Ｐゴシック" panose="020B0600070205080204" pitchFamily="34" charset="-128"/>
              </a:rPr>
              <a:t>Adaptive, Hands-Off Stream Mining</a:t>
            </a:r>
            <a:r>
              <a:rPr lang="en-US" altLang="en-US" sz="2400">
                <a:ea typeface="ＭＳ Ｐゴシック" panose="020B0600070205080204" pitchFamily="34" charset="-128"/>
              </a:rPr>
              <a:t> VLDB 2003, Berlin, Germany, Sept. 2003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[Yi+00] Byoung-Kee Yi et al.: </a:t>
            </a:r>
            <a:r>
              <a:rPr lang="en-US" altLang="en-US" sz="2400" i="1">
                <a:ea typeface="ＭＳ Ｐゴシック" panose="020B0600070205080204" pitchFamily="34" charset="-128"/>
              </a:rPr>
              <a:t>Online Data Mining for Co-Evolving Time Sequences</a:t>
            </a:r>
            <a:r>
              <a:rPr lang="en-US" altLang="en-US" sz="2400">
                <a:ea typeface="ＭＳ Ｐゴシック" panose="020B0600070205080204" pitchFamily="34" charset="-128"/>
              </a:rPr>
              <a:t>, ICDE 2000. (Describes MUSCLES and Recursive Least Squares)</a:t>
            </a:r>
          </a:p>
        </p:txBody>
      </p:sp>
    </p:spTree>
    <p:extLst>
      <p:ext uri="{BB962C8B-B14F-4D97-AF65-F5344CB8AC3E}">
        <p14:creationId xmlns:p14="http://schemas.microsoft.com/office/powerpoint/2010/main" val="325218338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Date Placeholder 1">
            <a:extLst>
              <a:ext uri="{FF2B5EF4-FFF2-40B4-BE49-F238E27FC236}">
                <a16:creationId xmlns:a16="http://schemas.microsoft.com/office/drawing/2014/main" id="{0C606C5E-E65A-2B46-AF3B-3B83A64688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87746" name="Footer Placeholder 2">
            <a:extLst>
              <a:ext uri="{FF2B5EF4-FFF2-40B4-BE49-F238E27FC236}">
                <a16:creationId xmlns:a16="http://schemas.microsoft.com/office/drawing/2014/main" id="{0F1DD199-9D6F-D340-8A68-0E4247D9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7747" name="Slide Number Placeholder 3">
            <a:extLst>
              <a:ext uri="{FF2B5EF4-FFF2-40B4-BE49-F238E27FC236}">
                <a16:creationId xmlns:a16="http://schemas.microsoft.com/office/drawing/2014/main" id="{4A28F664-5D61-EF40-BF29-92D1566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DFB3DB-ADB8-DB4F-9C0A-E390BD714FCC}" type="slidenum">
              <a:rPr lang="en-US" altLang="en-US" sz="1400"/>
              <a:pPr algn="r"/>
              <a:t>41</a:t>
            </a:fld>
            <a:endParaRPr lang="en-US" altLang="en-US" sz="1400"/>
          </a:p>
        </p:txBody>
      </p:sp>
      <p:sp>
        <p:nvSpPr>
          <p:cNvPr id="287748" name="WordArt 2">
            <a:extLst>
              <a:ext uri="{FF2B5EF4-FFF2-40B4-BE49-F238E27FC236}">
                <a16:creationId xmlns:a16="http://schemas.microsoft.com/office/drawing/2014/main" id="{602FDE8B-6113-2249-9E49-00CA01CDB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4950" y="2247900"/>
            <a:ext cx="5695950" cy="300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2.4: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chaos and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non-linear forecasting</a:t>
            </a:r>
          </a:p>
        </p:txBody>
      </p:sp>
    </p:spTree>
    <p:extLst>
      <p:ext uri="{BB962C8B-B14F-4D97-AF65-F5344CB8AC3E}">
        <p14:creationId xmlns:p14="http://schemas.microsoft.com/office/powerpoint/2010/main" val="34922265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Date Placeholder 3">
            <a:extLst>
              <a:ext uri="{FF2B5EF4-FFF2-40B4-BE49-F238E27FC236}">
                <a16:creationId xmlns:a16="http://schemas.microsoft.com/office/drawing/2014/main" id="{B4FEF2D2-11EB-D347-850C-CA205DD502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88771" name="Footer Placeholder 4">
            <a:extLst>
              <a:ext uri="{FF2B5EF4-FFF2-40B4-BE49-F238E27FC236}">
                <a16:creationId xmlns:a16="http://schemas.microsoft.com/office/drawing/2014/main" id="{13B71F4B-CF7D-9041-BECA-655416A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8772" name="Slide Number Placeholder 5">
            <a:extLst>
              <a:ext uri="{FF2B5EF4-FFF2-40B4-BE49-F238E27FC236}">
                <a16:creationId xmlns:a16="http://schemas.microsoft.com/office/drawing/2014/main" id="{228DDFDF-7271-8640-9344-539C820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89F7725-C936-2A43-ACE7-3CD5A0678469}" type="slidenum">
              <a:rPr lang="en-US" altLang="en-US" sz="1400"/>
              <a:pPr algn="r"/>
              <a:t>42</a:t>
            </a:fld>
            <a:endParaRPr lang="en-US" altLang="en-US" sz="1400"/>
          </a:p>
        </p:txBody>
      </p:sp>
      <p:sp>
        <p:nvSpPr>
          <p:cNvPr id="288773" name="Rectangle 2">
            <a:extLst>
              <a:ext uri="{FF2B5EF4-FFF2-40B4-BE49-F238E27FC236}">
                <a16:creationId xmlns:a16="http://schemas.microsoft.com/office/drawing/2014/main" id="{776D092F-DE35-7B41-9D95-E8A35B684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88774" name="Rectangle 3">
            <a:extLst>
              <a:ext uri="{FF2B5EF4-FFF2-40B4-BE49-F238E27FC236}">
                <a16:creationId xmlns:a16="http://schemas.microsoft.com/office/drawing/2014/main" id="{7A72CD91-5E6B-B044-8805-04F853080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56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Tensors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88775" name="AutoShape 4">
            <a:extLst>
              <a:ext uri="{FF2B5EF4-FFF2-40B4-BE49-F238E27FC236}">
                <a16:creationId xmlns:a16="http://schemas.microsoft.com/office/drawing/2014/main" id="{E2C2971C-1478-5A40-8333-0F53D255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5237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76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Date Placeholder 3">
            <a:extLst>
              <a:ext uri="{FF2B5EF4-FFF2-40B4-BE49-F238E27FC236}">
                <a16:creationId xmlns:a16="http://schemas.microsoft.com/office/drawing/2014/main" id="{460DE15D-41B9-1743-8015-3F0FC95A0A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89795" name="Footer Placeholder 4">
            <a:extLst>
              <a:ext uri="{FF2B5EF4-FFF2-40B4-BE49-F238E27FC236}">
                <a16:creationId xmlns:a16="http://schemas.microsoft.com/office/drawing/2014/main" id="{D917309B-0B5F-3F45-8A63-9D042D90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9796" name="Slide Number Placeholder 5">
            <a:extLst>
              <a:ext uri="{FF2B5EF4-FFF2-40B4-BE49-F238E27FC236}">
                <a16:creationId xmlns:a16="http://schemas.microsoft.com/office/drawing/2014/main" id="{19E29A50-A367-EE42-9B3A-3602AB94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F48BF4B-B155-5E43-BD09-5FA93C609861}" type="slidenum">
              <a:rPr lang="en-US" altLang="en-US" sz="1400"/>
              <a:pPr algn="r"/>
              <a:t>43</a:t>
            </a:fld>
            <a:endParaRPr lang="en-US" altLang="en-US" sz="1400"/>
          </a:p>
        </p:txBody>
      </p:sp>
      <p:sp>
        <p:nvSpPr>
          <p:cNvPr id="289797" name="Rectangle 2">
            <a:extLst>
              <a:ext uri="{FF2B5EF4-FFF2-40B4-BE49-F238E27FC236}">
                <a16:creationId xmlns:a16="http://schemas.microsoft.com/office/drawing/2014/main" id="{8BD89BAA-AEA8-7C4E-B0C5-69809C66A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289798" name="Rectangle 3">
            <a:extLst>
              <a:ext uri="{FF2B5EF4-FFF2-40B4-BE49-F238E27FC236}">
                <a16:creationId xmlns:a16="http://schemas.microsoft.com/office/drawing/2014/main" id="{240775CE-446B-874F-9208-E7DE8758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How-to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Experiments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9921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44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Problem: Forecast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38225B7-6F70-E843-99A5-3CD2AA02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258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45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A: lag-plots + sim. search (= ‘Delayed Coordinate Embedding’)</a:t>
            </a: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5E1BF-05ED-D348-B069-8F8DE4B5514D}"/>
              </a:ext>
            </a:extLst>
          </p:cNvPr>
          <p:cNvGrpSpPr>
            <a:grpSpLocks noChangeAspect="1"/>
          </p:cNvGrpSpPr>
          <p:nvPr/>
        </p:nvGrpSpPr>
        <p:grpSpPr>
          <a:xfrm>
            <a:off x="5035565" y="3901031"/>
            <a:ext cx="3216012" cy="1695618"/>
            <a:chOff x="1466850" y="3429000"/>
            <a:chExt cx="5448300" cy="2872567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126C5CC2-D12B-2B41-9EF5-FDF3147F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50" y="3505200"/>
              <a:ext cx="2895600" cy="2286000"/>
              <a:chOff x="1488" y="2208"/>
              <a:chExt cx="1824" cy="1440"/>
            </a:xfrm>
          </p:grpSpPr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814F76CF-C258-2A43-8D70-DA07F6D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34AC0174-3969-A740-82C7-5C2E711B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CDEFBFE-9653-FE4C-9C01-9BC0A028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FF137C35-14A8-7342-A87E-63DBB55D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38749208-1385-8141-A71B-E0B77C64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62DB3D03-65D3-4F42-A208-5DC9DF15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0499B773-9B9C-CF40-9DA9-80432C64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5A25CE7F-12FF-F349-A9BD-70D2588F5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C6B104-6A83-6C46-B74D-D0BB3ACFEAF8}"/>
                </a:ext>
              </a:extLst>
            </p:cNvPr>
            <p:cNvGrpSpPr/>
            <p:nvPr/>
          </p:nvGrpSpPr>
          <p:grpSpPr>
            <a:xfrm>
              <a:off x="1466850" y="3429000"/>
              <a:ext cx="5448300" cy="2872567"/>
              <a:chOff x="1466850" y="3429000"/>
              <a:chExt cx="5448300" cy="2872567"/>
            </a:xfrm>
          </p:grpSpPr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A267BF0E-E7EB-5F44-B705-1C2251ED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49" y="5676900"/>
                <a:ext cx="1524001" cy="62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X</a:t>
                </a:r>
                <a:r>
                  <a:rPr lang="en-US" altLang="en-US" sz="1200" baseline="-25000" dirty="0"/>
                  <a:t>t-1</a:t>
                </a:r>
                <a:endParaRPr lang="en-US" altLang="en-US" sz="1200" dirty="0"/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5F40A613-61C7-D245-825A-B1D214099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850" y="3429000"/>
                <a:ext cx="838200" cy="763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/>
                  <a:t>t</a:t>
                </a:r>
                <a:endParaRPr lang="en-US" altLang="en-US" sz="1600" dirty="0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ACEE4AEC-1913-E947-B6E9-9F8EAAE1A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4495800"/>
                <a:ext cx="990600" cy="6858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AE8C4D7E-7D63-2B4B-B0FB-D75957E9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5715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" name="Group 18">
                <a:extLst>
                  <a:ext uri="{FF2B5EF4-FFF2-40B4-BE49-F238E27FC236}">
                    <a16:creationId xmlns:a16="http://schemas.microsoft.com/office/drawing/2014/main" id="{8A3C6EA8-7CE2-CE42-80DA-E0B7F12D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876800"/>
                <a:ext cx="990600" cy="914400"/>
                <a:chOff x="1440" y="3072"/>
                <a:chExt cx="624" cy="576"/>
              </a:xfrm>
            </p:grpSpPr>
            <p:sp>
              <p:nvSpPr>
                <p:cNvPr id="55" name="Line 19">
                  <a:extLst>
                    <a:ext uri="{FF2B5EF4-FFF2-40B4-BE49-F238E27FC236}">
                      <a16:creationId xmlns:a16="http://schemas.microsoft.com/office/drawing/2014/main" id="{9CC5363B-9A91-634A-A9DD-85B021728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3120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0233F692-57AF-B04F-9D58-2030280F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312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1">
                  <a:extLst>
                    <a:ext uri="{FF2B5EF4-FFF2-40B4-BE49-F238E27FC236}">
                      <a16:creationId xmlns:a16="http://schemas.microsoft.com/office/drawing/2014/main" id="{85438ABC-3BA1-6748-8FAE-C95385F2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072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E58364C7-31BB-424C-978D-63B8C202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46867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497B250-02EF-5743-B175-B230E310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6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3B21974-8AC9-2B41-8D2C-F6CB679E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98820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F2AC109F-88B9-814A-A26F-1288946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959" y="553559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B3683008-0182-9742-84A7-B07C5BD1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36872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2EFAAB3A-C022-694F-AF36-69F350B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15459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2BB6CFEE-9739-2040-AA37-8F1575AB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252" y="52848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D5F6912-E42A-454A-B182-6CEAA6744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52" y="54372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E9C97D93-2E3D-C441-9DD8-3B50C88D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51705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54D19A-F2D2-6E41-886F-D5F42F213688}"/>
                </a:ext>
              </a:extLst>
            </p:cNvPr>
            <p:cNvSpPr/>
            <p:nvPr/>
          </p:nvSpPr>
          <p:spPr bwMode="auto">
            <a:xfrm>
              <a:off x="2623930" y="4757885"/>
              <a:ext cx="2305879" cy="903444"/>
            </a:xfrm>
            <a:custGeom>
              <a:avLst/>
              <a:gdLst>
                <a:gd name="connsiteX0" fmla="*/ 0 w 2305879"/>
                <a:gd name="connsiteY0" fmla="*/ 871638 h 903444"/>
                <a:gd name="connsiteX1" fmla="*/ 787180 w 2305879"/>
                <a:gd name="connsiteY1" fmla="*/ 140118 h 903444"/>
                <a:gd name="connsiteX2" fmla="*/ 1526651 w 2305879"/>
                <a:gd name="connsiteY2" fmla="*/ 68557 h 903444"/>
                <a:gd name="connsiteX3" fmla="*/ 2305879 w 2305879"/>
                <a:gd name="connsiteY3" fmla="*/ 903444 h 903444"/>
                <a:gd name="connsiteX4" fmla="*/ 2305879 w 2305879"/>
                <a:gd name="connsiteY4" fmla="*/ 903444 h 9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879" h="903444">
                  <a:moveTo>
                    <a:pt x="0" y="871638"/>
                  </a:moveTo>
                  <a:cubicBezTo>
                    <a:pt x="266369" y="572801"/>
                    <a:pt x="532738" y="273965"/>
                    <a:pt x="787180" y="140118"/>
                  </a:cubicBezTo>
                  <a:cubicBezTo>
                    <a:pt x="1041622" y="6271"/>
                    <a:pt x="1273535" y="-58664"/>
                    <a:pt x="1526651" y="68557"/>
                  </a:cubicBezTo>
                  <a:cubicBezTo>
                    <a:pt x="1779767" y="195778"/>
                    <a:pt x="2305879" y="903444"/>
                    <a:pt x="2305879" y="903444"/>
                  </a:cubicBezTo>
                  <a:lnTo>
                    <a:pt x="2305879" y="903444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67" name="Picture 7" descr="REMEMBER FINGER WITH STRING.gif">
            <a:extLst>
              <a:ext uri="{FF2B5EF4-FFF2-40B4-BE49-F238E27FC236}">
                <a16:creationId xmlns:a16="http://schemas.microsoft.com/office/drawing/2014/main" id="{FFAECC97-3C42-A34D-ACEE-BEADC6FF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213" y="53975"/>
            <a:ext cx="9906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0306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Date Placeholder 2">
            <a:extLst>
              <a:ext uri="{FF2B5EF4-FFF2-40B4-BE49-F238E27FC236}">
                <a16:creationId xmlns:a16="http://schemas.microsoft.com/office/drawing/2014/main" id="{4540136B-937E-F042-ACD2-ADB2337C17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0818" name="Footer Placeholder 3">
            <a:extLst>
              <a:ext uri="{FF2B5EF4-FFF2-40B4-BE49-F238E27FC236}">
                <a16:creationId xmlns:a16="http://schemas.microsoft.com/office/drawing/2014/main" id="{B020D31B-23BE-F141-AB49-673671BD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0819" name="Slide Number Placeholder 4">
            <a:extLst>
              <a:ext uri="{FF2B5EF4-FFF2-40B4-BE49-F238E27FC236}">
                <a16:creationId xmlns:a16="http://schemas.microsoft.com/office/drawing/2014/main" id="{3FCE3CD2-E58E-2443-AD61-F5420242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E70954F-0DE4-7F48-A705-6254CACF6238}" type="slidenum">
              <a:rPr lang="en-US" altLang="en-US" sz="1400"/>
              <a:pPr algn="r"/>
              <a:t>46</a:t>
            </a:fld>
            <a:endParaRPr lang="en-US" altLang="en-US" sz="1400"/>
          </a:p>
        </p:txBody>
      </p:sp>
      <p:sp>
        <p:nvSpPr>
          <p:cNvPr id="290820" name="Rectangle 2">
            <a:extLst>
              <a:ext uri="{FF2B5EF4-FFF2-40B4-BE49-F238E27FC236}">
                <a16:creationId xmlns:a16="http://schemas.microsoft.com/office/drawing/2014/main" id="{C3CB07F3-15C3-4740-8A8D-B5E4B40FD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Recall: Problem #1</a:t>
            </a:r>
          </a:p>
        </p:txBody>
      </p:sp>
      <p:sp>
        <p:nvSpPr>
          <p:cNvPr id="290821" name="Text Box 3">
            <a:extLst>
              <a:ext uri="{FF2B5EF4-FFF2-40B4-BE49-F238E27FC236}">
                <a16:creationId xmlns:a16="http://schemas.microsoft.com/office/drawing/2014/main" id="{25CA8187-05E5-DC4E-9E33-B3C7BEF3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Given a time series {x</a:t>
            </a:r>
            <a:r>
              <a:rPr lang="en-US" altLang="en-US" sz="2800" baseline="-25000"/>
              <a:t>t</a:t>
            </a:r>
            <a:r>
              <a:rPr lang="en-US" altLang="en-US" sz="2800"/>
              <a:t>}, predict its future course, that is, x</a:t>
            </a:r>
            <a:r>
              <a:rPr lang="en-US" altLang="en-US" sz="2800" baseline="-25000"/>
              <a:t>t+1</a:t>
            </a:r>
            <a:r>
              <a:rPr lang="en-US" altLang="en-US" sz="2800"/>
              <a:t>, x</a:t>
            </a:r>
            <a:r>
              <a:rPr lang="en-US" altLang="en-US" sz="2800" baseline="-25000"/>
              <a:t>t+2</a:t>
            </a:r>
            <a:r>
              <a:rPr lang="en-US" altLang="en-US" sz="2800"/>
              <a:t>, ...</a:t>
            </a:r>
          </a:p>
        </p:txBody>
      </p:sp>
      <p:pic>
        <p:nvPicPr>
          <p:cNvPr id="290822" name="Picture 4" descr="linear">
            <a:extLst>
              <a:ext uri="{FF2B5EF4-FFF2-40B4-BE49-F238E27FC236}">
                <a16:creationId xmlns:a16="http://schemas.microsoft.com/office/drawing/2014/main" id="{D54402A6-3416-B04F-A3F7-A6533DFA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7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3" name="Text Box 5">
            <a:extLst>
              <a:ext uri="{FF2B5EF4-FFF2-40B4-BE49-F238E27FC236}">
                <a16:creationId xmlns:a16="http://schemas.microsoft.com/office/drawing/2014/main" id="{E5899A95-68AD-7D48-90E7-27CE2333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</a:t>
            </a:r>
          </a:p>
        </p:txBody>
      </p:sp>
      <p:sp>
        <p:nvSpPr>
          <p:cNvPr id="290824" name="Text Box 6">
            <a:extLst>
              <a:ext uri="{FF2B5EF4-FFF2-40B4-BE49-F238E27FC236}">
                <a16:creationId xmlns:a16="http://schemas.microsoft.com/office/drawing/2014/main" id="{547E9245-3248-A040-B151-5005258A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83798639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Date Placeholder 3">
            <a:extLst>
              <a:ext uri="{FF2B5EF4-FFF2-40B4-BE49-F238E27FC236}">
                <a16:creationId xmlns:a16="http://schemas.microsoft.com/office/drawing/2014/main" id="{3CF45025-82A2-0049-8F5D-8C477D257D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1842" name="Footer Placeholder 4">
            <a:extLst>
              <a:ext uri="{FF2B5EF4-FFF2-40B4-BE49-F238E27FC236}">
                <a16:creationId xmlns:a16="http://schemas.microsoft.com/office/drawing/2014/main" id="{6F2CC532-76C1-5848-BE14-B9F60E4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1843" name="Slide Number Placeholder 5">
            <a:extLst>
              <a:ext uri="{FF2B5EF4-FFF2-40B4-BE49-F238E27FC236}">
                <a16:creationId xmlns:a16="http://schemas.microsoft.com/office/drawing/2014/main" id="{A3315664-BA8C-3444-84E9-B34D4F27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24BE4E8-56D7-1B48-8F2A-F58091F4B0BD}" type="slidenum">
              <a:rPr lang="en-US" altLang="en-US" sz="1400"/>
              <a:pPr algn="r"/>
              <a:t>47</a:t>
            </a:fld>
            <a:endParaRPr lang="en-US" altLang="en-US" sz="1400"/>
          </a:p>
        </p:txBody>
      </p:sp>
      <p:sp>
        <p:nvSpPr>
          <p:cNvPr id="291844" name="Rectangle 2">
            <a:extLst>
              <a:ext uri="{FF2B5EF4-FFF2-40B4-BE49-F238E27FC236}">
                <a16:creationId xmlns:a16="http://schemas.microsoft.com/office/drawing/2014/main" id="{F6CC4476-335B-4A40-8A70-DA88FFAF3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forecast?</a:t>
            </a:r>
          </a:p>
        </p:txBody>
      </p:sp>
      <p:sp>
        <p:nvSpPr>
          <p:cNvPr id="291845" name="Rectangle 3">
            <a:extLst>
              <a:ext uri="{FF2B5EF4-FFF2-40B4-BE49-F238E27FC236}">
                <a16:creationId xmlns:a16="http://schemas.microsoft.com/office/drawing/2014/main" id="{1C256558-0FDA-F84C-8E01-E2F80CB69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ARIMA -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but: linearity assumption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ANSWER: ‘Delayed Coordinate Embedding’ =  Lag Plots [Sauer92]</a:t>
            </a:r>
          </a:p>
        </p:txBody>
      </p:sp>
    </p:spTree>
    <p:extLst>
      <p:ext uri="{BB962C8B-B14F-4D97-AF65-F5344CB8AC3E}">
        <p14:creationId xmlns:p14="http://schemas.microsoft.com/office/powerpoint/2010/main" val="278083161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Gov. of India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2019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7" name="Picture 4" descr="lin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171" y="4509199"/>
            <a:ext cx="4345202" cy="18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823570" y="595565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 t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2" name="図 21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467390" y="4646925"/>
            <a:ext cx="562299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13715" y="3416403"/>
            <a:ext cx="172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Logistic map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7416" y="3954303"/>
            <a:ext cx="2685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Time-series plot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675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Gov. of India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2019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13715" y="3416403"/>
            <a:ext cx="172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Logistic map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C69B8-2C81-9A47-90A4-8482AB4B7EA0}"/>
              </a:ext>
            </a:extLst>
          </p:cNvPr>
          <p:cNvSpPr txBox="1"/>
          <p:nvPr/>
        </p:nvSpPr>
        <p:spPr>
          <a:xfrm>
            <a:off x="62734" y="4024332"/>
            <a:ext cx="717215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= SI virus prop.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~ Bass equation (market penetration)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Special case of </a:t>
            </a:r>
            <a:r>
              <a:rPr lang="en-US" b="1" dirty="0" err="1">
                <a:solidFill>
                  <a:srgbClr val="00B050"/>
                </a:solidFill>
              </a:rPr>
              <a:t>Lotka</a:t>
            </a:r>
            <a:r>
              <a:rPr lang="en-US" b="1" dirty="0">
                <a:solidFill>
                  <a:srgbClr val="00B050"/>
                </a:solidFill>
              </a:rPr>
              <a:t>-Volterra</a:t>
            </a:r>
          </a:p>
        </p:txBody>
      </p:sp>
    </p:spTree>
    <p:extLst>
      <p:ext uri="{BB962C8B-B14F-4D97-AF65-F5344CB8AC3E}">
        <p14:creationId xmlns:p14="http://schemas.microsoft.com/office/powerpoint/2010/main" val="41325457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Date Placeholder 3">
            <a:extLst>
              <a:ext uri="{FF2B5EF4-FFF2-40B4-BE49-F238E27FC236}">
                <a16:creationId xmlns:a16="http://schemas.microsoft.com/office/drawing/2014/main" id="{24FDBA99-BD24-8A42-880B-D625545D90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6914" name="Footer Placeholder 4">
            <a:extLst>
              <a:ext uri="{FF2B5EF4-FFF2-40B4-BE49-F238E27FC236}">
                <a16:creationId xmlns:a16="http://schemas.microsoft.com/office/drawing/2014/main" id="{479C558F-E51B-6E44-AD0D-500638EE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6915" name="Slide Number Placeholder 5">
            <a:extLst>
              <a:ext uri="{FF2B5EF4-FFF2-40B4-BE49-F238E27FC236}">
                <a16:creationId xmlns:a16="http://schemas.microsoft.com/office/drawing/2014/main" id="{C2C90D9D-EAFA-7345-97C5-6E9C4276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4BC138-F54A-9B42-8A92-F1744D02EA79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B0421F94-2370-454D-AA20-2C13F9E94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Forecasting</a:t>
            </a:r>
          </a:p>
        </p:txBody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12A74C62-9EA9-D146-AE43-7206335C5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5815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"Prediction is very difficult, especially about the future." - Nils Bohr</a:t>
            </a:r>
          </a:p>
          <a:p>
            <a:pPr>
              <a:buFontTx/>
              <a:buNone/>
            </a:pPr>
            <a:r>
              <a:rPr lang="en-US" altLang="en-US" sz="2800" b="1">
                <a:latin typeface="HE_TERMINAL" pitchFamily="49" charset="0"/>
                <a:ea typeface="ＭＳ Ｐゴシック" panose="020B0600070205080204" pitchFamily="34" charset="-128"/>
              </a:rPr>
              <a:t>http://www.hfac.uh.edu/MediaFutures/thoughts.html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0668C-DEED-4F40-B520-E8F2128D5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55" y="4038600"/>
            <a:ext cx="1231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391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600"/>
            <a:ext cx="7772400" cy="1143000"/>
          </a:xfrm>
        </p:spPr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Gov. of India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50</a:t>
            </a:fld>
            <a:endParaRPr lang="en-US" altLang="ja-JP" sz="1400"/>
          </a:p>
        </p:txBody>
      </p:sp>
      <p:pic>
        <p:nvPicPr>
          <p:cNvPr id="19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FE8AC93-4FFE-994B-AE8B-7BEB5094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0854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Gov. of India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51</a:t>
            </a:fld>
            <a:endParaRPr lang="en-US" altLang="ja-JP" sz="1400"/>
          </a:p>
        </p:txBody>
      </p:sp>
      <p:pic>
        <p:nvPicPr>
          <p:cNvPr id="19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4794" y="4670627"/>
            <a:ext cx="20082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e.g., AR(1)</a:t>
            </a:r>
            <a:endParaRPr lang="en-US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844375" y="4670627"/>
            <a:ext cx="3751983" cy="11591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15" name="図 14" descr="CodeCogsEqn (6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25" y="5339167"/>
            <a:ext cx="2485717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809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Gov. of India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52</a:t>
            </a:fld>
            <a:endParaRPr lang="en-US" altLang="ja-JP" sz="1400"/>
          </a:p>
        </p:txBody>
      </p:sp>
      <p:pic>
        <p:nvPicPr>
          <p:cNvPr id="8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10" name="図 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56187" y="4465540"/>
            <a:ext cx="21451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AR fit: fails</a:t>
            </a:r>
            <a:endParaRPr lang="en-US" altLang="ja-JP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629425" y="4757928"/>
            <a:ext cx="2538710" cy="74214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14794" y="4670627"/>
            <a:ext cx="20082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e.g., AR(1)</a:t>
            </a:r>
            <a:endParaRPr lang="en-US" altLang="ja-JP" dirty="0"/>
          </a:p>
        </p:txBody>
      </p:sp>
      <p:sp>
        <p:nvSpPr>
          <p:cNvPr id="16" name="正方形/長方形 15"/>
          <p:cNvSpPr/>
          <p:nvPr/>
        </p:nvSpPr>
        <p:spPr>
          <a:xfrm>
            <a:off x="844375" y="4670627"/>
            <a:ext cx="3751983" cy="11591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5" name="図 4" descr="CodeCogsEqn (6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25" y="5339167"/>
            <a:ext cx="2485717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958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Solution?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685619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Delayed Coordinate Embedding</a:t>
            </a:r>
            <a:r>
              <a:rPr lang="en-US" alt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</a:p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							=  Lag Plots [Sauer92]</a:t>
            </a:r>
          </a:p>
          <a:p>
            <a:pPr marL="0" indent="0">
              <a:buNone/>
            </a:pPr>
            <a:r>
              <a:rPr lang="en-US" altLang="ja-JP" sz="3600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k-nearest neighbor search</a:t>
            </a:r>
          </a:p>
          <a:p>
            <a:pPr>
              <a:buFontTx/>
              <a:buChar char="-"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Gov. of India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53</a:t>
            </a:fld>
            <a:endParaRPr lang="en-US" altLang="ja-JP" sz="1400"/>
          </a:p>
        </p:txBody>
      </p:sp>
      <p:pic>
        <p:nvPicPr>
          <p:cNvPr id="17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321" y="3791933"/>
            <a:ext cx="3000461" cy="25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732231" y="4529790"/>
            <a:ext cx="983560" cy="604547"/>
          </a:xfrm>
          <a:prstGeom prst="rect">
            <a:avLst/>
          </a:prstGeom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878647" y="6054075"/>
            <a:ext cx="518266" cy="604547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 flipV="1">
            <a:off x="7678746" y="4832064"/>
            <a:ext cx="23304" cy="1222011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6105710" y="4832064"/>
            <a:ext cx="157303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970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Date Placeholder 2">
            <a:extLst>
              <a:ext uri="{FF2B5EF4-FFF2-40B4-BE49-F238E27FC236}">
                <a16:creationId xmlns:a16="http://schemas.microsoft.com/office/drawing/2014/main" id="{B97162D8-5E2B-2E4C-8D2E-38BD563726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2866" name="Footer Placeholder 3">
            <a:extLst>
              <a:ext uri="{FF2B5EF4-FFF2-40B4-BE49-F238E27FC236}">
                <a16:creationId xmlns:a16="http://schemas.microsoft.com/office/drawing/2014/main" id="{5F827E7E-37BE-B641-BE87-71D83061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2867" name="Slide Number Placeholder 4">
            <a:extLst>
              <a:ext uri="{FF2B5EF4-FFF2-40B4-BE49-F238E27FC236}">
                <a16:creationId xmlns:a16="http://schemas.microsoft.com/office/drawing/2014/main" id="{B7C095C9-C200-5D44-874D-364F8693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A68BE6E-4770-7E44-9572-C86D3D20DEF3}" type="slidenum">
              <a:rPr lang="en-US" altLang="en-US" sz="1400"/>
              <a:pPr algn="r"/>
              <a:t>54</a:t>
            </a:fld>
            <a:endParaRPr lang="en-US" altLang="en-US" sz="1400"/>
          </a:p>
        </p:txBody>
      </p:sp>
      <p:sp>
        <p:nvSpPr>
          <p:cNvPr id="292868" name="Rectangle 2">
            <a:extLst>
              <a:ext uri="{FF2B5EF4-FFF2-40B4-BE49-F238E27FC236}">
                <a16:creationId xmlns:a16="http://schemas.microsoft.com/office/drawing/2014/main" id="{891E4A71-5A95-DC46-819E-03070652E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Intuition (Lag Plot)</a:t>
            </a:r>
          </a:p>
        </p:txBody>
      </p:sp>
      <p:sp>
        <p:nvSpPr>
          <p:cNvPr id="292869" name="Line 3">
            <a:extLst>
              <a:ext uri="{FF2B5EF4-FFF2-40B4-BE49-F238E27FC236}">
                <a16:creationId xmlns:a16="http://schemas.microsoft.com/office/drawing/2014/main" id="{E99FF87B-4EFC-CC4B-91F3-D637CAB0E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133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0" name="Line 4">
            <a:extLst>
              <a:ext uri="{FF2B5EF4-FFF2-40B4-BE49-F238E27FC236}">
                <a16:creationId xmlns:a16="http://schemas.microsoft.com/office/drawing/2014/main" id="{FF0D0601-4876-7F4B-9B04-D6A339D48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029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1" name="Text Box 5">
            <a:extLst>
              <a:ext uri="{FF2B5EF4-FFF2-40B4-BE49-F238E27FC236}">
                <a16:creationId xmlns:a16="http://schemas.microsoft.com/office/drawing/2014/main" id="{0BCBCDEF-78E8-3144-AACB-25A7DE0B1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105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x</a:t>
            </a:r>
            <a:r>
              <a:rPr lang="en-US" altLang="en-US" sz="2400" baseline="-25000"/>
              <a:t>t-1</a:t>
            </a:r>
            <a:endParaRPr lang="en-US" altLang="en-US" sz="2400"/>
          </a:p>
        </p:txBody>
      </p:sp>
      <p:sp>
        <p:nvSpPr>
          <p:cNvPr id="1988614" name="Text Box 6">
            <a:extLst>
              <a:ext uri="{FF2B5EF4-FFF2-40B4-BE49-F238E27FC236}">
                <a16:creationId xmlns:a16="http://schemas.microsoft.com/office/drawing/2014/main" id="{05AECACD-DDBA-124F-AB55-5FB27DF3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2873" name="AutoShape 7">
            <a:extLst>
              <a:ext uri="{FF2B5EF4-FFF2-40B4-BE49-F238E27FC236}">
                <a16:creationId xmlns:a16="http://schemas.microsoft.com/office/drawing/2014/main" id="{E40B6750-4363-7E49-B652-F39A4A7E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4" name="AutoShape 8">
            <a:extLst>
              <a:ext uri="{FF2B5EF4-FFF2-40B4-BE49-F238E27FC236}">
                <a16:creationId xmlns:a16="http://schemas.microsoft.com/office/drawing/2014/main" id="{0FC7DFD4-293B-D94E-9460-284A7AD3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5" name="AutoShape 9">
            <a:extLst>
              <a:ext uri="{FF2B5EF4-FFF2-40B4-BE49-F238E27FC236}">
                <a16:creationId xmlns:a16="http://schemas.microsoft.com/office/drawing/2014/main" id="{66665AF4-8699-5546-B7DA-22AF0373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6" name="AutoShape 10">
            <a:extLst>
              <a:ext uri="{FF2B5EF4-FFF2-40B4-BE49-F238E27FC236}">
                <a16:creationId xmlns:a16="http://schemas.microsoft.com/office/drawing/2014/main" id="{2AC2A757-A4C4-1347-8D45-2E3802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7" name="AutoShape 11">
            <a:extLst>
              <a:ext uri="{FF2B5EF4-FFF2-40B4-BE49-F238E27FC236}">
                <a16:creationId xmlns:a16="http://schemas.microsoft.com/office/drawing/2014/main" id="{FBD331E1-FD54-AC4A-BC6E-857F90FE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8" name="AutoShape 12">
            <a:extLst>
              <a:ext uri="{FF2B5EF4-FFF2-40B4-BE49-F238E27FC236}">
                <a16:creationId xmlns:a16="http://schemas.microsoft.com/office/drawing/2014/main" id="{03AA642E-67A0-C540-B60C-E55ECB65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9" name="AutoShape 13">
            <a:extLst>
              <a:ext uri="{FF2B5EF4-FFF2-40B4-BE49-F238E27FC236}">
                <a16:creationId xmlns:a16="http://schemas.microsoft.com/office/drawing/2014/main" id="{258E2E7B-1C8A-3342-965C-E37DA6BA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0" name="AutoShape 14">
            <a:extLst>
              <a:ext uri="{FF2B5EF4-FFF2-40B4-BE49-F238E27FC236}">
                <a16:creationId xmlns:a16="http://schemas.microsoft.com/office/drawing/2014/main" id="{3B5C3D98-C596-5348-A3CA-3CCA6138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4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1" name="AutoShape 15">
            <a:extLst>
              <a:ext uri="{FF2B5EF4-FFF2-40B4-BE49-F238E27FC236}">
                <a16:creationId xmlns:a16="http://schemas.microsoft.com/office/drawing/2014/main" id="{0794E51E-1AE3-814D-A3FD-FDA32F01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429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2" name="AutoShape 16">
            <a:extLst>
              <a:ext uri="{FF2B5EF4-FFF2-40B4-BE49-F238E27FC236}">
                <a16:creationId xmlns:a16="http://schemas.microsoft.com/office/drawing/2014/main" id="{416AEB7E-5A8F-8544-8A31-EB5E234D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3" name="AutoShape 17">
            <a:extLst>
              <a:ext uri="{FF2B5EF4-FFF2-40B4-BE49-F238E27FC236}">
                <a16:creationId xmlns:a16="http://schemas.microsoft.com/office/drawing/2014/main" id="{A5DC10E7-0E8B-3749-ACDC-6ECFC949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0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4" name="AutoShape 18">
            <a:extLst>
              <a:ext uri="{FF2B5EF4-FFF2-40B4-BE49-F238E27FC236}">
                <a16:creationId xmlns:a16="http://schemas.microsoft.com/office/drawing/2014/main" id="{FC8AEECF-DAEE-4D4E-80B6-1DAC77E3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5" name="AutoShape 19">
            <a:extLst>
              <a:ext uri="{FF2B5EF4-FFF2-40B4-BE49-F238E27FC236}">
                <a16:creationId xmlns:a16="http://schemas.microsoft.com/office/drawing/2014/main" id="{2C5A83CD-4E50-7C45-81BA-8F1A4B47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6" name="AutoShape 20">
            <a:extLst>
              <a:ext uri="{FF2B5EF4-FFF2-40B4-BE49-F238E27FC236}">
                <a16:creationId xmlns:a16="http://schemas.microsoft.com/office/drawing/2014/main" id="{12DF78B8-85D9-BD4D-BDE8-0B842310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7" name="AutoShape 21">
            <a:extLst>
              <a:ext uri="{FF2B5EF4-FFF2-40B4-BE49-F238E27FC236}">
                <a16:creationId xmlns:a16="http://schemas.microsoft.com/office/drawing/2014/main" id="{12990594-E7A4-B14E-9A87-3C797741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90EB7EAE-5BE5-5A4F-84E6-98FB109EC6D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971800"/>
            <a:ext cx="1066800" cy="3124200"/>
            <a:chOff x="2688" y="1872"/>
            <a:chExt cx="672" cy="1968"/>
          </a:xfrm>
        </p:grpSpPr>
        <p:sp>
          <p:nvSpPr>
            <p:cNvPr id="292907" name="Line 23">
              <a:extLst>
                <a:ext uri="{FF2B5EF4-FFF2-40B4-BE49-F238E27FC236}">
                  <a16:creationId xmlns:a16="http://schemas.microsoft.com/office/drawing/2014/main" id="{6C6BF1BC-0CEE-6D4B-B7CF-B10EB1410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01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8" name="Line 24">
              <a:extLst>
                <a:ext uri="{FF2B5EF4-FFF2-40B4-BE49-F238E27FC236}">
                  <a16:creationId xmlns:a16="http://schemas.microsoft.com/office/drawing/2014/main" id="{887E13C9-4269-E64D-BC63-AFA648D18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1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9" name="Line 25">
              <a:extLst>
                <a:ext uri="{FF2B5EF4-FFF2-40B4-BE49-F238E27FC236}">
                  <a16:creationId xmlns:a16="http://schemas.microsoft.com/office/drawing/2014/main" id="{CA61EBBC-2778-E44C-8682-B1B32C5A3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10" name="Line 26">
              <a:extLst>
                <a:ext uri="{FF2B5EF4-FFF2-40B4-BE49-F238E27FC236}">
                  <a16:creationId xmlns:a16="http://schemas.microsoft.com/office/drawing/2014/main" id="{27512FBE-D489-464B-8986-0C70E9AAC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87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11" name="AutoShape 27">
              <a:extLst>
                <a:ext uri="{FF2B5EF4-FFF2-40B4-BE49-F238E27FC236}">
                  <a16:creationId xmlns:a16="http://schemas.microsoft.com/office/drawing/2014/main" id="{D7A0FAB5-CC4A-B44D-97BE-280D34B4CCA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80" y="3120"/>
              <a:ext cx="288" cy="480"/>
            </a:xfrm>
            <a:prstGeom prst="leftBrace">
              <a:avLst>
                <a:gd name="adj1" fmla="val 13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912" name="Text Box 28">
              <a:extLst>
                <a:ext uri="{FF2B5EF4-FFF2-40B4-BE49-F238E27FC236}">
                  <a16:creationId xmlns:a16="http://schemas.microsoft.com/office/drawing/2014/main" id="{382350CC-459C-A145-A9AC-395C200B4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5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4-NN</a:t>
              </a: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5CF2756C-B434-6A4F-BF77-5F525570FB0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953000"/>
            <a:ext cx="2438400" cy="1371600"/>
            <a:chOff x="2976" y="3120"/>
            <a:chExt cx="1536" cy="864"/>
          </a:xfrm>
        </p:grpSpPr>
        <p:grpSp>
          <p:nvGrpSpPr>
            <p:cNvPr id="292903" name="Group 30">
              <a:extLst>
                <a:ext uri="{FF2B5EF4-FFF2-40B4-BE49-F238E27FC236}">
                  <a16:creationId xmlns:a16="http://schemas.microsoft.com/office/drawing/2014/main" id="{44AD33DE-E4DE-CB4B-9F91-FDCE75375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216"/>
              <a:ext cx="1488" cy="768"/>
              <a:chOff x="3024" y="3216"/>
              <a:chExt cx="1488" cy="768"/>
            </a:xfrm>
          </p:grpSpPr>
          <p:sp>
            <p:nvSpPr>
              <p:cNvPr id="292905" name="Text Box 31">
                <a:extLst>
                  <a:ext uri="{FF2B5EF4-FFF2-40B4-BE49-F238E27FC236}">
                    <a16:creationId xmlns:a16="http://schemas.microsoft.com/office/drawing/2014/main" id="{E14D3E03-44BA-4244-935B-C75F55AA6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696"/>
                <a:ext cx="10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2400"/>
                  <a:t>New Point</a:t>
                </a:r>
              </a:p>
            </p:txBody>
          </p:sp>
          <p:cxnSp>
            <p:nvCxnSpPr>
              <p:cNvPr id="292906" name="AutoShape 32">
                <a:extLst>
                  <a:ext uri="{FF2B5EF4-FFF2-40B4-BE49-F238E27FC236}">
                    <a16:creationId xmlns:a16="http://schemas.microsoft.com/office/drawing/2014/main" id="{F4A8B5B3-411E-A24A-866E-FD76701365C6}"/>
                  </a:ext>
                </a:extLst>
              </p:cNvPr>
              <p:cNvCxnSpPr>
                <a:cxnSpLocks noChangeShapeType="1"/>
                <a:stCxn id="292904" idx="4"/>
                <a:endCxn id="292905" idx="0"/>
              </p:cNvCxnSpPr>
              <p:nvPr/>
            </p:nvCxnSpPr>
            <p:spPr bwMode="auto">
              <a:xfrm rot="16200000" flipH="1">
                <a:off x="3276" y="2964"/>
                <a:ext cx="480" cy="984"/>
              </a:xfrm>
              <a:prstGeom prst="bentConnector3">
                <a:avLst>
                  <a:gd name="adj1" fmla="val 1416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2904" name="AutoShape 33">
              <a:extLst>
                <a:ext uri="{FF2B5EF4-FFF2-40B4-BE49-F238E27FC236}">
                  <a16:creationId xmlns:a16="http://schemas.microsoft.com/office/drawing/2014/main" id="{0EB72B2A-FC94-664D-BA45-DA3CCB224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120"/>
              <a:ext cx="96" cy="9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BA2B7912-4741-204F-B449-5217A077AE8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971800"/>
            <a:ext cx="1828800" cy="381000"/>
            <a:chOff x="2064" y="1872"/>
            <a:chExt cx="1152" cy="240"/>
          </a:xfrm>
        </p:grpSpPr>
        <p:sp>
          <p:nvSpPr>
            <p:cNvPr id="292899" name="Line 35">
              <a:extLst>
                <a:ext uri="{FF2B5EF4-FFF2-40B4-BE49-F238E27FC236}">
                  <a16:creationId xmlns:a16="http://schemas.microsoft.com/office/drawing/2014/main" id="{5E395BF6-E8E6-0240-9BF8-DB2DB5D78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11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0" name="Line 36">
              <a:extLst>
                <a:ext uri="{FF2B5EF4-FFF2-40B4-BE49-F238E27FC236}">
                  <a16:creationId xmlns:a16="http://schemas.microsoft.com/office/drawing/2014/main" id="{39D38BAC-AA19-2940-B3CC-E5C0EA9E9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01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1" name="Line 37">
              <a:extLst>
                <a:ext uri="{FF2B5EF4-FFF2-40B4-BE49-F238E27FC236}">
                  <a16:creationId xmlns:a16="http://schemas.microsoft.com/office/drawing/2014/main" id="{089B2582-4D43-E044-9071-D94A9DBBA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8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2" name="Line 38">
              <a:extLst>
                <a:ext uri="{FF2B5EF4-FFF2-40B4-BE49-F238E27FC236}">
                  <a16:creationId xmlns:a16="http://schemas.microsoft.com/office/drawing/2014/main" id="{37572367-5835-E74C-96E1-31AA669AC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9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C5BFBE94-A184-964B-9696-3AAC70C6448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95600"/>
            <a:ext cx="2057400" cy="822325"/>
            <a:chOff x="672" y="1824"/>
            <a:chExt cx="1296" cy="518"/>
          </a:xfrm>
        </p:grpSpPr>
        <p:sp>
          <p:nvSpPr>
            <p:cNvPr id="292897" name="AutoShape 40">
              <a:extLst>
                <a:ext uri="{FF2B5EF4-FFF2-40B4-BE49-F238E27FC236}">
                  <a16:creationId xmlns:a16="http://schemas.microsoft.com/office/drawing/2014/main" id="{79AD1D80-BF84-C749-A368-9CAA4224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824"/>
              <a:ext cx="240" cy="336"/>
            </a:xfrm>
            <a:prstGeom prst="leftBrace">
              <a:avLst>
                <a:gd name="adj1" fmla="val 1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898" name="Text Box 41">
              <a:extLst>
                <a:ext uri="{FF2B5EF4-FFF2-40B4-BE49-F238E27FC236}">
                  <a16:creationId xmlns:a16="http://schemas.microsoft.com/office/drawing/2014/main" id="{F60771AD-32F8-7E40-8A5C-B82E08FF9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824"/>
              <a:ext cx="10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Interpolate these…</a:t>
              </a: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F644C145-B7D8-964A-9EED-3EDF088B2C1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24200"/>
            <a:ext cx="2971800" cy="1736725"/>
            <a:chOff x="240" y="1968"/>
            <a:chExt cx="1872" cy="1094"/>
          </a:xfrm>
        </p:grpSpPr>
        <p:sp>
          <p:nvSpPr>
            <p:cNvPr id="292894" name="AutoShape 43">
              <a:extLst>
                <a:ext uri="{FF2B5EF4-FFF2-40B4-BE49-F238E27FC236}">
                  <a16:creationId xmlns:a16="http://schemas.microsoft.com/office/drawing/2014/main" id="{9FF6FAA9-FD80-D548-A58D-F902454C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96" cy="96"/>
            </a:xfrm>
            <a:prstGeom prst="flowChartSummingJunc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895" name="Text Box 44">
              <a:extLst>
                <a:ext uri="{FF2B5EF4-FFF2-40B4-BE49-F238E27FC236}">
                  <a16:creationId xmlns:a16="http://schemas.microsoft.com/office/drawing/2014/main" id="{284A93DD-A298-CF43-99CB-48D9EA89A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44"/>
              <a:ext cx="12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To get the final prediction</a:t>
              </a:r>
            </a:p>
          </p:txBody>
        </p:sp>
        <p:cxnSp>
          <p:nvCxnSpPr>
            <p:cNvPr id="292896" name="AutoShape 45">
              <a:extLst>
                <a:ext uri="{FF2B5EF4-FFF2-40B4-BE49-F238E27FC236}">
                  <a16:creationId xmlns:a16="http://schemas.microsoft.com/office/drawing/2014/main" id="{E3E3BFB9-6A54-7D40-9833-BB0FF90570A8}"/>
                </a:ext>
              </a:extLst>
            </p:cNvPr>
            <p:cNvCxnSpPr>
              <a:cxnSpLocks noChangeShapeType="1"/>
              <a:stCxn id="292895" idx="3"/>
              <a:endCxn id="292894" idx="2"/>
            </p:cNvCxnSpPr>
            <p:nvPr/>
          </p:nvCxnSpPr>
          <p:spPr bwMode="auto">
            <a:xfrm flipV="1">
              <a:off x="1536" y="2016"/>
              <a:ext cx="480" cy="78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2893" name="Text Box 46">
            <a:extLst>
              <a:ext uri="{FF2B5EF4-FFF2-40B4-BE49-F238E27FC236}">
                <a16:creationId xmlns:a16="http://schemas.microsoft.com/office/drawing/2014/main" id="{AE9219B2-ADBD-804E-87B7-60A0F821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Lag = 1,</a:t>
            </a:r>
            <a:br>
              <a:rPr lang="en-US" altLang="en-US" sz="2400" b="1"/>
            </a:br>
            <a:r>
              <a:rPr lang="en-US" altLang="en-US" sz="2400" b="1"/>
              <a:t>k = 4 NN</a:t>
            </a:r>
            <a:endParaRPr lang="en-US" altLang="en-US" sz="24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0E61ADE-3276-064D-985B-6DBE0410220B}"/>
              </a:ext>
            </a:extLst>
          </p:cNvPr>
          <p:cNvSpPr/>
          <p:nvPr/>
        </p:nvSpPr>
        <p:spPr bwMode="auto">
          <a:xfrm>
            <a:off x="3520966" y="3005948"/>
            <a:ext cx="3153103" cy="1660645"/>
          </a:xfrm>
          <a:custGeom>
            <a:avLst/>
            <a:gdLst>
              <a:gd name="connsiteX0" fmla="*/ 0 w 3153103"/>
              <a:gd name="connsiteY0" fmla="*/ 1660645 h 1660645"/>
              <a:gd name="connsiteX1" fmla="*/ 1418896 w 3153103"/>
              <a:gd name="connsiteY1" fmla="*/ 11 h 1660645"/>
              <a:gd name="connsiteX2" fmla="*/ 3153103 w 3153103"/>
              <a:gd name="connsiteY2" fmla="*/ 1639624 h 16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3103" h="1660645">
                <a:moveTo>
                  <a:pt x="0" y="1660645"/>
                </a:moveTo>
                <a:cubicBezTo>
                  <a:pt x="446689" y="832079"/>
                  <a:pt x="893379" y="3514"/>
                  <a:pt x="1418896" y="11"/>
                </a:cubicBezTo>
                <a:cubicBezTo>
                  <a:pt x="1944413" y="-3492"/>
                  <a:pt x="2548758" y="818066"/>
                  <a:pt x="3153103" y="1639624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61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Date Placeholder 3">
            <a:extLst>
              <a:ext uri="{FF2B5EF4-FFF2-40B4-BE49-F238E27FC236}">
                <a16:creationId xmlns:a16="http://schemas.microsoft.com/office/drawing/2014/main" id="{6349EC55-AB34-4E48-8CA9-963081BE60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6962" name="Footer Placeholder 4">
            <a:extLst>
              <a:ext uri="{FF2B5EF4-FFF2-40B4-BE49-F238E27FC236}">
                <a16:creationId xmlns:a16="http://schemas.microsoft.com/office/drawing/2014/main" id="{3C848056-8D64-9E46-9E31-B8066320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6963" name="Slide Number Placeholder 5">
            <a:extLst>
              <a:ext uri="{FF2B5EF4-FFF2-40B4-BE49-F238E27FC236}">
                <a16:creationId xmlns:a16="http://schemas.microsoft.com/office/drawing/2014/main" id="{E86D15C2-D9AD-924D-949E-137FD4A5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407CA5E-E2DD-794E-8D84-0E7DB3D105D7}" type="slidenum">
              <a:rPr lang="en-US" altLang="en-US" sz="1400"/>
              <a:pPr algn="r"/>
              <a:t>55</a:t>
            </a:fld>
            <a:endParaRPr lang="en-US" altLang="en-US" sz="1400"/>
          </a:p>
        </p:txBody>
      </p:sp>
      <p:sp>
        <p:nvSpPr>
          <p:cNvPr id="296964" name="Rectangle 2">
            <a:extLst>
              <a:ext uri="{FF2B5EF4-FFF2-40B4-BE49-F238E27FC236}">
                <a16:creationId xmlns:a16="http://schemas.microsoft.com/office/drawing/2014/main" id="{0766A35D-3A14-8341-B6C2-F5910D443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439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How to interpolate?</a:t>
            </a:r>
          </a:p>
        </p:txBody>
      </p:sp>
      <p:sp>
        <p:nvSpPr>
          <p:cNvPr id="296965" name="Text Box 3">
            <a:extLst>
              <a:ext uri="{FF2B5EF4-FFF2-40B4-BE49-F238E27FC236}">
                <a16:creationId xmlns:a16="http://schemas.microsoft.com/office/drawing/2014/main" id="{2864D0B5-7F53-864B-8A49-3402ECC5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924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dirty="0"/>
              <a:t>How do we interpolate between the</a:t>
            </a:r>
            <a:br>
              <a:rPr lang="en-US" altLang="en-US" sz="3600" dirty="0"/>
            </a:br>
            <a:r>
              <a:rPr lang="en-US" altLang="en-US" sz="3600" dirty="0"/>
              <a:t>    </a:t>
            </a:r>
            <a:r>
              <a:rPr lang="en-US" altLang="en-US" sz="3600" i="1" dirty="0"/>
              <a:t>k</a:t>
            </a:r>
            <a:r>
              <a:rPr lang="en-US" altLang="en-US" sz="3600" dirty="0"/>
              <a:t> nearest neighbors?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/>
              <a:t>A1: Average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/>
              <a:t>A2: Weighted average (weights drop with distance - how?)</a:t>
            </a:r>
          </a:p>
        </p:txBody>
      </p:sp>
      <p:pic>
        <p:nvPicPr>
          <p:cNvPr id="7" name="Picture 4" descr="Black Diver Diver Clip Art">
            <a:extLst>
              <a:ext uri="{FF2B5EF4-FFF2-40B4-BE49-F238E27FC236}">
                <a16:creationId xmlns:a16="http://schemas.microsoft.com/office/drawing/2014/main" id="{80420FCE-1158-ED4F-8A6E-E0596731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468" y="2286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016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Date Placeholder 3">
            <a:extLst>
              <a:ext uri="{FF2B5EF4-FFF2-40B4-BE49-F238E27FC236}">
                <a16:creationId xmlns:a16="http://schemas.microsoft.com/office/drawing/2014/main" id="{2FB9072B-EC13-FF4C-9878-C0C2359106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7986" name="Footer Placeholder 4">
            <a:extLst>
              <a:ext uri="{FF2B5EF4-FFF2-40B4-BE49-F238E27FC236}">
                <a16:creationId xmlns:a16="http://schemas.microsoft.com/office/drawing/2014/main" id="{F6CD6D75-95B8-9C4E-9984-4B314D4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7987" name="Slide Number Placeholder 5">
            <a:extLst>
              <a:ext uri="{FF2B5EF4-FFF2-40B4-BE49-F238E27FC236}">
                <a16:creationId xmlns:a16="http://schemas.microsoft.com/office/drawing/2014/main" id="{FFFE21C4-84ED-3645-912E-87FB4302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24DCC5-60BA-D24B-A344-574199DA0172}" type="slidenum">
              <a:rPr lang="en-US" altLang="en-US" sz="1400"/>
              <a:pPr algn="r"/>
              <a:t>56</a:t>
            </a:fld>
            <a:endParaRPr lang="en-US" altLang="en-US" sz="1400"/>
          </a:p>
        </p:txBody>
      </p:sp>
      <p:sp>
        <p:nvSpPr>
          <p:cNvPr id="297988" name="Rectangle 2">
            <a:extLst>
              <a:ext uri="{FF2B5EF4-FFF2-40B4-BE49-F238E27FC236}">
                <a16:creationId xmlns:a16="http://schemas.microsoft.com/office/drawing/2014/main" id="{54FFC4E6-C281-ED40-A5BA-E42A1FA3B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How to interpolate?</a:t>
            </a:r>
          </a:p>
        </p:txBody>
      </p:sp>
      <p:grpSp>
        <p:nvGrpSpPr>
          <p:cNvPr id="297989" name="Group 3">
            <a:extLst>
              <a:ext uri="{FF2B5EF4-FFF2-40B4-BE49-F238E27FC236}">
                <a16:creationId xmlns:a16="http://schemas.microsoft.com/office/drawing/2014/main" id="{951AB42C-253C-4F42-BF09-72C0D5867902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2057400"/>
            <a:ext cx="7924800" cy="3733800"/>
            <a:chOff x="480" y="1296"/>
            <a:chExt cx="4992" cy="2352"/>
          </a:xfrm>
        </p:grpSpPr>
        <p:sp>
          <p:nvSpPr>
            <p:cNvPr id="297998" name="Text Box 4">
              <a:extLst>
                <a:ext uri="{FF2B5EF4-FFF2-40B4-BE49-F238E27FC236}">
                  <a16:creationId xmlns:a16="http://schemas.microsoft.com/office/drawing/2014/main" id="{92A568B7-44FA-A94B-A92B-124EEBDBD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296"/>
              <a:ext cx="499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dirty="0"/>
                <a:t>A3: Using SVD - seems to perform best ([Sauer94] - first place in the Santa Fe forecasting competition)</a:t>
              </a:r>
            </a:p>
          </p:txBody>
        </p:sp>
        <p:grpSp>
          <p:nvGrpSpPr>
            <p:cNvPr id="297999" name="Group 5">
              <a:extLst>
                <a:ext uri="{FF2B5EF4-FFF2-40B4-BE49-F238E27FC236}">
                  <a16:creationId xmlns:a16="http://schemas.microsoft.com/office/drawing/2014/main" id="{A2BCCAF4-A6B7-9041-BD09-58770BBCC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208"/>
              <a:ext cx="1824" cy="1440"/>
              <a:chOff x="1488" y="2208"/>
              <a:chExt cx="1824" cy="1440"/>
            </a:xfrm>
          </p:grpSpPr>
          <p:sp>
            <p:nvSpPr>
              <p:cNvPr id="298000" name="Line 6">
                <a:extLst>
                  <a:ext uri="{FF2B5EF4-FFF2-40B4-BE49-F238E27FC236}">
                    <a16:creationId xmlns:a16="http://schemas.microsoft.com/office/drawing/2014/main" id="{095166E4-53B2-0648-A946-224F3CC36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1" name="Line 7">
                <a:extLst>
                  <a:ext uri="{FF2B5EF4-FFF2-40B4-BE49-F238E27FC236}">
                    <a16:creationId xmlns:a16="http://schemas.microsoft.com/office/drawing/2014/main" id="{47649D80-0077-1941-9393-0867AE32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2" name="Oval 8">
                <a:extLst>
                  <a:ext uri="{FF2B5EF4-FFF2-40B4-BE49-F238E27FC236}">
                    <a16:creationId xmlns:a16="http://schemas.microsoft.com/office/drawing/2014/main" id="{9BC08D82-1C94-D94F-A6F9-72965AAA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3" name="Oval 9">
                <a:extLst>
                  <a:ext uri="{FF2B5EF4-FFF2-40B4-BE49-F238E27FC236}">
                    <a16:creationId xmlns:a16="http://schemas.microsoft.com/office/drawing/2014/main" id="{D8B39DB2-8A4E-6547-8E84-BAD5B2449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4" name="Oval 10">
                <a:extLst>
                  <a:ext uri="{FF2B5EF4-FFF2-40B4-BE49-F238E27FC236}">
                    <a16:creationId xmlns:a16="http://schemas.microsoft.com/office/drawing/2014/main" id="{6CD5AE5A-378E-B340-98F6-C0A4F9A7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5" name="Oval 11">
                <a:extLst>
                  <a:ext uri="{FF2B5EF4-FFF2-40B4-BE49-F238E27FC236}">
                    <a16:creationId xmlns:a16="http://schemas.microsoft.com/office/drawing/2014/main" id="{34EE1756-BDF0-6847-BCC9-8549A7439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6" name="Oval 12">
                <a:extLst>
                  <a:ext uri="{FF2B5EF4-FFF2-40B4-BE49-F238E27FC236}">
                    <a16:creationId xmlns:a16="http://schemas.microsoft.com/office/drawing/2014/main" id="{28E15A81-B3D3-114A-94BD-71EA0D654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7" name="Oval 13">
                <a:extLst>
                  <a:ext uri="{FF2B5EF4-FFF2-40B4-BE49-F238E27FC236}">
                    <a16:creationId xmlns:a16="http://schemas.microsoft.com/office/drawing/2014/main" id="{3527BE96-CC65-814D-BC9E-64F993DA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B0DC70-4CB3-1840-8AA4-FB27842408A1}"/>
              </a:ext>
            </a:extLst>
          </p:cNvPr>
          <p:cNvGrpSpPr/>
          <p:nvPr/>
        </p:nvGrpSpPr>
        <p:grpSpPr>
          <a:xfrm>
            <a:off x="1466850" y="3429000"/>
            <a:ext cx="5448300" cy="2767013"/>
            <a:chOff x="1466850" y="3429000"/>
            <a:chExt cx="5448300" cy="2767013"/>
          </a:xfrm>
        </p:grpSpPr>
        <p:sp>
          <p:nvSpPr>
            <p:cNvPr id="297990" name="Text Box 14">
              <a:extLst>
                <a:ext uri="{FF2B5EF4-FFF2-40B4-BE49-F238E27FC236}">
                  <a16:creationId xmlns:a16="http://schemas.microsoft.com/office/drawing/2014/main" id="{73D165A9-3A51-EE44-BE21-E3D035712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150" y="5676900"/>
              <a:ext cx="1524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/>
                <a:t>X</a:t>
              </a:r>
              <a:r>
                <a:rPr lang="en-US" altLang="en-US" sz="2800" baseline="-25000"/>
                <a:t>t-1</a:t>
              </a:r>
              <a:endParaRPr lang="en-US" altLang="en-US" sz="2800"/>
            </a:p>
          </p:txBody>
        </p:sp>
        <p:sp>
          <p:nvSpPr>
            <p:cNvPr id="297991" name="Text Box 15">
              <a:extLst>
                <a:ext uri="{FF2B5EF4-FFF2-40B4-BE49-F238E27FC236}">
                  <a16:creationId xmlns:a16="http://schemas.microsoft.com/office/drawing/2014/main" id="{861B5318-5E63-3445-8EE4-B03137566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3429000"/>
              <a:ext cx="838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x</a:t>
              </a:r>
              <a:r>
                <a:rPr lang="en-US" altLang="en-US" baseline="-25000"/>
                <a:t>t</a:t>
              </a:r>
              <a:endParaRPr lang="en-US" altLang="en-US"/>
            </a:p>
          </p:txBody>
        </p:sp>
        <p:sp>
          <p:nvSpPr>
            <p:cNvPr id="1993744" name="Line 16">
              <a:extLst>
                <a:ext uri="{FF2B5EF4-FFF2-40B4-BE49-F238E27FC236}">
                  <a16:creationId xmlns:a16="http://schemas.microsoft.com/office/drawing/2014/main" id="{8D39213C-EB6A-3544-B7CB-00EFE75F9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4495800"/>
              <a:ext cx="990600" cy="685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745" name="Oval 17">
              <a:extLst>
                <a:ext uri="{FF2B5EF4-FFF2-40B4-BE49-F238E27FC236}">
                  <a16:creationId xmlns:a16="http://schemas.microsoft.com/office/drawing/2014/main" id="{0A22776A-619F-FC42-AA04-008264DC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715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FE8AD255-4857-6E4D-B669-A3E8AD378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4876800"/>
              <a:ext cx="990600" cy="914400"/>
              <a:chOff x="1440" y="3072"/>
              <a:chExt cx="624" cy="576"/>
            </a:xfrm>
          </p:grpSpPr>
          <p:sp>
            <p:nvSpPr>
              <p:cNvPr id="297995" name="Line 19">
                <a:extLst>
                  <a:ext uri="{FF2B5EF4-FFF2-40B4-BE49-F238E27FC236}">
                    <a16:creationId xmlns:a16="http://schemas.microsoft.com/office/drawing/2014/main" id="{AFA2DCA6-93C7-BF49-BA40-A6DC6FEE0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6" name="Line 20">
                <a:extLst>
                  <a:ext uri="{FF2B5EF4-FFF2-40B4-BE49-F238E27FC236}">
                    <a16:creationId xmlns:a16="http://schemas.microsoft.com/office/drawing/2014/main" id="{628E8E16-0137-0E4E-B9AA-79F78BD6E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7" name="Oval 21">
                <a:extLst>
                  <a:ext uri="{FF2B5EF4-FFF2-40B4-BE49-F238E27FC236}">
                    <a16:creationId xmlns:a16="http://schemas.microsoft.com/office/drawing/2014/main" id="{8AB937C3-DE98-D541-B91C-CCDC7688D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7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6" name="Oval 13">
            <a:extLst>
              <a:ext uri="{FF2B5EF4-FFF2-40B4-BE49-F238E27FC236}">
                <a16:creationId xmlns:a16="http://schemas.microsoft.com/office/drawing/2014/main" id="{B647B2A2-0A31-584D-89CA-9F718954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6867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DC5E803D-85BF-074C-9CFD-2427ED9C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56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4BBDF01F-BD15-B94C-A0AB-5EEFD7743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98820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F209A521-2F07-F347-90F9-E4B9E79B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959" y="553559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06FF5427-41BD-6D45-8F30-E8FAEA9E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36872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2E55D33E-AC5A-5D42-9F05-37C98176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515459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0FDA9472-6CEC-0644-865A-5E9E55C0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252" y="52848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6E17C3A6-BFB2-7245-9AB7-38DDBDF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652" y="54372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260AA2B4-249F-424A-B33E-8394B8E3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51705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6F922A8-AB16-BD45-BFB1-FF54FEB8414F}"/>
              </a:ext>
            </a:extLst>
          </p:cNvPr>
          <p:cNvSpPr/>
          <p:nvPr/>
        </p:nvSpPr>
        <p:spPr bwMode="auto">
          <a:xfrm>
            <a:off x="2623930" y="4757885"/>
            <a:ext cx="2305879" cy="903444"/>
          </a:xfrm>
          <a:custGeom>
            <a:avLst/>
            <a:gdLst>
              <a:gd name="connsiteX0" fmla="*/ 0 w 2305879"/>
              <a:gd name="connsiteY0" fmla="*/ 871638 h 903444"/>
              <a:gd name="connsiteX1" fmla="*/ 787180 w 2305879"/>
              <a:gd name="connsiteY1" fmla="*/ 140118 h 903444"/>
              <a:gd name="connsiteX2" fmla="*/ 1526651 w 2305879"/>
              <a:gd name="connsiteY2" fmla="*/ 68557 h 903444"/>
              <a:gd name="connsiteX3" fmla="*/ 2305879 w 2305879"/>
              <a:gd name="connsiteY3" fmla="*/ 903444 h 903444"/>
              <a:gd name="connsiteX4" fmla="*/ 2305879 w 2305879"/>
              <a:gd name="connsiteY4" fmla="*/ 903444 h 90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903444">
                <a:moveTo>
                  <a:pt x="0" y="871638"/>
                </a:moveTo>
                <a:cubicBezTo>
                  <a:pt x="266369" y="572801"/>
                  <a:pt x="532738" y="273965"/>
                  <a:pt x="787180" y="140118"/>
                </a:cubicBezTo>
                <a:cubicBezTo>
                  <a:pt x="1041622" y="6271"/>
                  <a:pt x="1273535" y="-58664"/>
                  <a:pt x="1526651" y="68557"/>
                </a:cubicBezTo>
                <a:cubicBezTo>
                  <a:pt x="1779767" y="195778"/>
                  <a:pt x="2305879" y="903444"/>
                  <a:pt x="2305879" y="903444"/>
                </a:cubicBezTo>
                <a:lnTo>
                  <a:pt x="2305879" y="903444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19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Date Placeholder 3">
            <a:extLst>
              <a:ext uri="{FF2B5EF4-FFF2-40B4-BE49-F238E27FC236}">
                <a16:creationId xmlns:a16="http://schemas.microsoft.com/office/drawing/2014/main" id="{318F3ED7-061B-8A47-9416-49426FFBFC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9010" name="Footer Placeholder 4">
            <a:extLst>
              <a:ext uri="{FF2B5EF4-FFF2-40B4-BE49-F238E27FC236}">
                <a16:creationId xmlns:a16="http://schemas.microsoft.com/office/drawing/2014/main" id="{DD2298FB-B7A1-DF48-A2CD-6DC46795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9011" name="Slide Number Placeholder 5">
            <a:extLst>
              <a:ext uri="{FF2B5EF4-FFF2-40B4-BE49-F238E27FC236}">
                <a16:creationId xmlns:a16="http://schemas.microsoft.com/office/drawing/2014/main" id="{D87B4CF7-EC2C-CB44-8937-46B22715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8AD87EF-C688-FF4E-8EFF-DD3ECCEB13C4}" type="slidenum">
              <a:rPr lang="en-US" altLang="en-US" sz="1400"/>
              <a:pPr algn="r"/>
              <a:t>57</a:t>
            </a:fld>
            <a:endParaRPr lang="en-US" altLang="en-US" sz="1400"/>
          </a:p>
        </p:txBody>
      </p:sp>
      <p:sp>
        <p:nvSpPr>
          <p:cNvPr id="299012" name="Rectangle 2">
            <a:extLst>
              <a:ext uri="{FF2B5EF4-FFF2-40B4-BE49-F238E27FC236}">
                <a16:creationId xmlns:a16="http://schemas.microsoft.com/office/drawing/2014/main" id="{79AEAB5B-C8A6-824E-9FFB-924CA00C2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Any theory behind it?</a:t>
            </a:r>
          </a:p>
        </p:txBody>
      </p:sp>
      <p:sp>
        <p:nvSpPr>
          <p:cNvPr id="299013" name="Rectangle 3">
            <a:extLst>
              <a:ext uri="{FF2B5EF4-FFF2-40B4-BE49-F238E27FC236}">
                <a16:creationId xmlns:a16="http://schemas.microsoft.com/office/drawing/2014/main" id="{59CD8B54-A5B3-DD4C-8FC8-3EA637C82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A: YES!</a:t>
            </a:r>
          </a:p>
        </p:txBody>
      </p:sp>
    </p:spTree>
    <p:extLst>
      <p:ext uri="{BB962C8B-B14F-4D97-AF65-F5344CB8AC3E}">
        <p14:creationId xmlns:p14="http://schemas.microsoft.com/office/powerpoint/2010/main" val="36089347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Date Placeholder 3">
            <a:extLst>
              <a:ext uri="{FF2B5EF4-FFF2-40B4-BE49-F238E27FC236}">
                <a16:creationId xmlns:a16="http://schemas.microsoft.com/office/drawing/2014/main" id="{57C1A9EE-9AE8-D649-9346-B87E485CED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0034" name="Footer Placeholder 4">
            <a:extLst>
              <a:ext uri="{FF2B5EF4-FFF2-40B4-BE49-F238E27FC236}">
                <a16:creationId xmlns:a16="http://schemas.microsoft.com/office/drawing/2014/main" id="{DE0015D0-148D-AE41-A6BA-2DFF456A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0035" name="Slide Number Placeholder 5">
            <a:extLst>
              <a:ext uri="{FF2B5EF4-FFF2-40B4-BE49-F238E27FC236}">
                <a16:creationId xmlns:a16="http://schemas.microsoft.com/office/drawing/2014/main" id="{F2F9585C-4A16-D647-98E3-844E90DF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C7F4680-7CBD-4746-9CCF-6B7820441B22}" type="slidenum">
              <a:rPr lang="en-US" altLang="en-US" sz="1400"/>
              <a:pPr algn="r"/>
              <a:t>58</a:t>
            </a:fld>
            <a:endParaRPr lang="en-US" altLang="en-US" sz="1400"/>
          </a:p>
        </p:txBody>
      </p:sp>
      <p:sp>
        <p:nvSpPr>
          <p:cNvPr id="300036" name="Rectangle 2">
            <a:extLst>
              <a:ext uri="{FF2B5EF4-FFF2-40B4-BE49-F238E27FC236}">
                <a16:creationId xmlns:a16="http://schemas.microsoft.com/office/drawing/2014/main" id="{0CF535E8-CF96-4747-ACDE-0E1D0622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Theoretical foundation</a:t>
            </a:r>
          </a:p>
        </p:txBody>
      </p:sp>
      <p:sp>
        <p:nvSpPr>
          <p:cNvPr id="300037" name="Rectangle 3">
            <a:extLst>
              <a:ext uri="{FF2B5EF4-FFF2-40B4-BE49-F238E27FC236}">
                <a16:creationId xmlns:a16="http://schemas.microsoft.com/office/drawing/2014/main" id="{BC2FC43A-30D0-224F-98FA-CB02BFA93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3657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Based on the “Takens’ Theorem” [Takens81]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which says that </a:t>
            </a:r>
            <a:r>
              <a:rPr lang="en-US" altLang="en-US" u="sng">
                <a:solidFill>
                  <a:schemeClr val="tx2"/>
                </a:solidFill>
                <a:ea typeface="ＭＳ Ｐゴシック" panose="020B0600070205080204" pitchFamily="34" charset="-128"/>
              </a:rPr>
              <a:t>long enough</a:t>
            </a: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 delay vectors can do prediction, </a:t>
            </a:r>
            <a:r>
              <a:rPr lang="en-US" altLang="en-US">
                <a:ea typeface="ＭＳ Ｐゴシック" panose="020B0600070205080204" pitchFamily="34" charset="-128"/>
              </a:rPr>
              <a:t>even if there are unobserved variables in the dynamical system (= diff. equations)</a:t>
            </a:r>
          </a:p>
        </p:txBody>
      </p:sp>
    </p:spTree>
    <p:extLst>
      <p:ext uri="{BB962C8B-B14F-4D97-AF65-F5344CB8AC3E}">
        <p14:creationId xmlns:p14="http://schemas.microsoft.com/office/powerpoint/2010/main" val="41251836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Date Placeholder 3">
            <a:extLst>
              <a:ext uri="{FF2B5EF4-FFF2-40B4-BE49-F238E27FC236}">
                <a16:creationId xmlns:a16="http://schemas.microsoft.com/office/drawing/2014/main" id="{0A129A22-5169-2743-8E80-08F3700E1B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1058" name="Footer Placeholder 4">
            <a:extLst>
              <a:ext uri="{FF2B5EF4-FFF2-40B4-BE49-F238E27FC236}">
                <a16:creationId xmlns:a16="http://schemas.microsoft.com/office/drawing/2014/main" id="{24594CD9-7D40-E247-BF3E-9855E16B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1059" name="Slide Number Placeholder 5">
            <a:extLst>
              <a:ext uri="{FF2B5EF4-FFF2-40B4-BE49-F238E27FC236}">
                <a16:creationId xmlns:a16="http://schemas.microsoft.com/office/drawing/2014/main" id="{1284F4A4-1BBC-3241-9D94-87BD726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9FBDFF-4896-1846-AA69-A6719D2D85B6}" type="slidenum">
              <a:rPr lang="en-US" altLang="en-US" sz="1400"/>
              <a:pPr algn="r"/>
              <a:t>59</a:t>
            </a:fld>
            <a:endParaRPr lang="en-US" altLang="en-US" sz="1400"/>
          </a:p>
        </p:txBody>
      </p:sp>
      <p:sp>
        <p:nvSpPr>
          <p:cNvPr id="301060" name="Rectangle 2">
            <a:extLst>
              <a:ext uri="{FF2B5EF4-FFF2-40B4-BE49-F238E27FC236}">
                <a16:creationId xmlns:a16="http://schemas.microsoft.com/office/drawing/2014/main" id="{FF577452-E159-EC4B-B52C-41A571F47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Theoretical foundation</a:t>
            </a:r>
          </a:p>
        </p:txBody>
      </p:sp>
      <p:sp>
        <p:nvSpPr>
          <p:cNvPr id="301061" name="Text Box 3">
            <a:extLst>
              <a:ext uri="{FF2B5EF4-FFF2-40B4-BE49-F238E27FC236}">
                <a16:creationId xmlns:a16="http://schemas.microsoft.com/office/drawing/2014/main" id="{ED35524F-DBD9-5B48-BC66-E6777BAE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0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Example: Lotka-Volterra equations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	</a:t>
            </a:r>
            <a:r>
              <a:rPr lang="el-GR" altLang="en-US">
                <a:cs typeface="Times New Roman" panose="02020603050405020304" pitchFamily="18" charset="0"/>
              </a:rPr>
              <a:t>d</a:t>
            </a:r>
            <a:r>
              <a:rPr lang="en-US" altLang="en-US">
                <a:cs typeface="Times New Roman" panose="02020603050405020304" pitchFamily="18" charset="0"/>
              </a:rPr>
              <a:t>H/</a:t>
            </a:r>
            <a:r>
              <a:rPr lang="el-GR" altLang="en-US">
                <a:cs typeface="Times New Roman" panose="02020603050405020304" pitchFamily="18" charset="0"/>
              </a:rPr>
              <a:t>d</a:t>
            </a:r>
            <a:r>
              <a:rPr lang="en-US" altLang="en-US">
                <a:cs typeface="Times New Roman" panose="02020603050405020304" pitchFamily="18" charset="0"/>
              </a:rPr>
              <a:t>t = r H – a H*P 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	</a:t>
            </a:r>
            <a:r>
              <a:rPr lang="el-GR" altLang="en-US">
                <a:cs typeface="Times New Roman" panose="02020603050405020304" pitchFamily="18" charset="0"/>
              </a:rPr>
              <a:t>d</a:t>
            </a:r>
            <a:r>
              <a:rPr lang="en-US" altLang="en-US">
                <a:cs typeface="Times New Roman" panose="02020603050405020304" pitchFamily="18" charset="0"/>
              </a:rPr>
              <a:t>P/</a:t>
            </a:r>
            <a:r>
              <a:rPr lang="el-GR" altLang="en-US">
                <a:cs typeface="Times New Roman" panose="02020603050405020304" pitchFamily="18" charset="0"/>
              </a:rPr>
              <a:t>d</a:t>
            </a:r>
            <a:r>
              <a:rPr lang="en-US" altLang="en-US">
                <a:cs typeface="Times New Roman" panose="02020603050405020304" pitchFamily="18" charset="0"/>
              </a:rPr>
              <a:t>t = b H*P – m P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H is count of prey (e.g., hare)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P is count of predators (e.g., lynx)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Suppose only P(t) is observed (t=1, 2, …). 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grpSp>
        <p:nvGrpSpPr>
          <p:cNvPr id="301062" name="Group 4">
            <a:extLst>
              <a:ext uri="{FF2B5EF4-FFF2-40B4-BE49-F238E27FC236}">
                <a16:creationId xmlns:a16="http://schemas.microsoft.com/office/drawing/2014/main" id="{F9CCB5B3-D3C4-DC4C-8537-AFE1C6654DBD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590800"/>
            <a:ext cx="2586037" cy="2465388"/>
            <a:chOff x="3927" y="1632"/>
            <a:chExt cx="1629" cy="1553"/>
          </a:xfrm>
        </p:grpSpPr>
        <p:sp>
          <p:nvSpPr>
            <p:cNvPr id="301064" name="Rectangle 5">
              <a:extLst>
                <a:ext uri="{FF2B5EF4-FFF2-40B4-BE49-F238E27FC236}">
                  <a16:creationId xmlns:a16="http://schemas.microsoft.com/office/drawing/2014/main" id="{F5AB3683-9454-044A-B6DC-6229244E9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36"/>
              <a:ext cx="1212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1065" name="Text Box 6">
              <a:extLst>
                <a:ext uri="{FF2B5EF4-FFF2-40B4-BE49-F238E27FC236}">
                  <a16:creationId xmlns:a16="http://schemas.microsoft.com/office/drawing/2014/main" id="{984A4263-DBEC-B249-8B11-1873BFC24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8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301066" name="Text Box 7">
              <a:extLst>
                <a:ext uri="{FF2B5EF4-FFF2-40B4-BE49-F238E27FC236}">
                  <a16:creationId xmlns:a16="http://schemas.microsoft.com/office/drawing/2014/main" id="{2440C793-506F-704D-9A4A-A7AC4CF47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</a:t>
              </a:r>
            </a:p>
          </p:txBody>
        </p:sp>
        <p:sp>
          <p:nvSpPr>
            <p:cNvPr id="301067" name="Line 8">
              <a:extLst>
                <a:ext uri="{FF2B5EF4-FFF2-40B4-BE49-F238E27FC236}">
                  <a16:creationId xmlns:a16="http://schemas.microsoft.com/office/drawing/2014/main" id="{86CC963B-9F29-5548-A7CB-92A0A7B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676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8" name="Line 9">
              <a:extLst>
                <a:ext uri="{FF2B5EF4-FFF2-40B4-BE49-F238E27FC236}">
                  <a16:creationId xmlns:a16="http://schemas.microsoft.com/office/drawing/2014/main" id="{50941C9C-9D17-924C-BA93-4E7D51342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532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9" name="Line 10">
              <a:extLst>
                <a:ext uri="{FF2B5EF4-FFF2-40B4-BE49-F238E27FC236}">
                  <a16:creationId xmlns:a16="http://schemas.microsoft.com/office/drawing/2014/main" id="{A006D2B4-48E5-7841-B0B3-D3F0AA1B1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2" y="2196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0" name="Line 11">
              <a:extLst>
                <a:ext uri="{FF2B5EF4-FFF2-40B4-BE49-F238E27FC236}">
                  <a16:creationId xmlns:a16="http://schemas.microsoft.com/office/drawing/2014/main" id="{336601C6-50BE-8547-A5B9-31D2C10E2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8" y="2580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1" name="Line 12">
              <a:extLst>
                <a:ext uri="{FF2B5EF4-FFF2-40B4-BE49-F238E27FC236}">
                  <a16:creationId xmlns:a16="http://schemas.microsoft.com/office/drawing/2014/main" id="{AF2E65BA-4A39-7145-8F9D-AF042D3F4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42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2" name="Line 13">
              <a:extLst>
                <a:ext uri="{FF2B5EF4-FFF2-40B4-BE49-F238E27FC236}">
                  <a16:creationId xmlns:a16="http://schemas.microsoft.com/office/drawing/2014/main" id="{C4B12AA6-3640-D146-B9A0-92EEDC85E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88" y="2064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3" name="Line 14">
              <a:extLst>
                <a:ext uri="{FF2B5EF4-FFF2-40B4-BE49-F238E27FC236}">
                  <a16:creationId xmlns:a16="http://schemas.microsoft.com/office/drawing/2014/main" id="{D5919465-E743-414B-B862-F09069979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0" y="19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4" name="Line 15">
              <a:extLst>
                <a:ext uri="{FF2B5EF4-FFF2-40B4-BE49-F238E27FC236}">
                  <a16:creationId xmlns:a16="http://schemas.microsoft.com/office/drawing/2014/main" id="{B05DFCD8-8F4E-4C4C-886F-7BE13F1A4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2" y="1992"/>
              <a:ext cx="1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5" name="Line 16">
              <a:extLst>
                <a:ext uri="{FF2B5EF4-FFF2-40B4-BE49-F238E27FC236}">
                  <a16:creationId xmlns:a16="http://schemas.microsoft.com/office/drawing/2014/main" id="{49762534-A4D0-1545-B4E1-E662C27B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2" y="2064"/>
              <a:ext cx="2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6" name="Line 17">
              <a:extLst>
                <a:ext uri="{FF2B5EF4-FFF2-40B4-BE49-F238E27FC236}">
                  <a16:creationId xmlns:a16="http://schemas.microsoft.com/office/drawing/2014/main" id="{63359EA7-39A0-A14E-80A0-8D699772D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7" name="Line 18">
              <a:extLst>
                <a:ext uri="{FF2B5EF4-FFF2-40B4-BE49-F238E27FC236}">
                  <a16:creationId xmlns:a16="http://schemas.microsoft.com/office/drawing/2014/main" id="{BF3F0833-FFD7-7948-82F0-1BB96FEBB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" y="1872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8" name="Line 19">
              <a:extLst>
                <a:ext uri="{FF2B5EF4-FFF2-40B4-BE49-F238E27FC236}">
                  <a16:creationId xmlns:a16="http://schemas.microsoft.com/office/drawing/2014/main" id="{A87817B0-1EBD-C248-AC62-491142BE0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214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9" name="Line 20">
              <a:extLst>
                <a:ext uri="{FF2B5EF4-FFF2-40B4-BE49-F238E27FC236}">
                  <a16:creationId xmlns:a16="http://schemas.microsoft.com/office/drawing/2014/main" id="{5367E4E7-86F9-804E-BF9C-298558517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8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BBC28-5494-944F-846B-D6E4F3A1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901" y="2091827"/>
            <a:ext cx="604299" cy="5866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4AD16-F861-354D-87B6-EE1FAEEEB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885" y="5056188"/>
            <a:ext cx="75142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37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6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Problem#2: Forecast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2613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7F449840-1B65-2541-B5B1-5116F130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80743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Date Placeholder 3">
            <a:extLst>
              <a:ext uri="{FF2B5EF4-FFF2-40B4-BE49-F238E27FC236}">
                <a16:creationId xmlns:a16="http://schemas.microsoft.com/office/drawing/2014/main" id="{7F4E6F21-A4C2-F64E-8C83-ACB6277634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2082" name="Footer Placeholder 4">
            <a:extLst>
              <a:ext uri="{FF2B5EF4-FFF2-40B4-BE49-F238E27FC236}">
                <a16:creationId xmlns:a16="http://schemas.microsoft.com/office/drawing/2014/main" id="{EB301824-2A3B-6C4C-AE96-90A3A40A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2083" name="Slide Number Placeholder 5">
            <a:extLst>
              <a:ext uri="{FF2B5EF4-FFF2-40B4-BE49-F238E27FC236}">
                <a16:creationId xmlns:a16="http://schemas.microsoft.com/office/drawing/2014/main" id="{C3EE4318-8ED7-F948-98F5-EDA19841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3442C14-2234-4745-8FE6-149CEF2C02D0}" type="slidenum">
              <a:rPr lang="en-US" altLang="en-US" sz="1400"/>
              <a:pPr algn="r"/>
              <a:t>60</a:t>
            </a:fld>
            <a:endParaRPr lang="en-US" altLang="en-US" sz="1400"/>
          </a:p>
        </p:txBody>
      </p:sp>
      <p:sp>
        <p:nvSpPr>
          <p:cNvPr id="302084" name="Rectangle 2">
            <a:extLst>
              <a:ext uri="{FF2B5EF4-FFF2-40B4-BE49-F238E27FC236}">
                <a16:creationId xmlns:a16="http://schemas.microsoft.com/office/drawing/2014/main" id="{7AF284C3-56C0-F84C-A68F-7B28E5C1A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Theoretical foundation</a:t>
            </a:r>
          </a:p>
        </p:txBody>
      </p:sp>
      <p:sp>
        <p:nvSpPr>
          <p:cNvPr id="302085" name="Rectangle 3">
            <a:extLst>
              <a:ext uri="{FF2B5EF4-FFF2-40B4-BE49-F238E27FC236}">
                <a16:creationId xmlns:a16="http://schemas.microsoft.com/office/drawing/2014/main" id="{7D08108D-2361-FF4D-95B7-A837CBE21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But the delay vector space is a faithful reconstruction of the internal system state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prediction in </a:t>
            </a:r>
            <a:r>
              <a:rPr lang="en-US" altLang="en-US" b="1">
                <a:ea typeface="ＭＳ Ｐゴシック" panose="020B0600070205080204" pitchFamily="34" charset="-128"/>
              </a:rPr>
              <a:t>delay vector space</a:t>
            </a:r>
            <a:r>
              <a:rPr lang="en-US" altLang="en-US">
                <a:ea typeface="ＭＳ Ｐゴシック" panose="020B0600070205080204" pitchFamily="34" charset="-128"/>
              </a:rPr>
              <a:t> is as good as prediction in </a:t>
            </a:r>
            <a:r>
              <a:rPr lang="en-US" altLang="en-US" b="1">
                <a:ea typeface="ＭＳ Ｐゴシック" panose="020B0600070205080204" pitchFamily="34" charset="-128"/>
              </a:rPr>
              <a:t>state space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302087" name="Group 5">
            <a:extLst>
              <a:ext uri="{FF2B5EF4-FFF2-40B4-BE49-F238E27FC236}">
                <a16:creationId xmlns:a16="http://schemas.microsoft.com/office/drawing/2014/main" id="{210E1D39-9F1E-D447-88BF-0C178105E738}"/>
              </a:ext>
            </a:extLst>
          </p:cNvPr>
          <p:cNvGrpSpPr>
            <a:grpSpLocks/>
          </p:cNvGrpSpPr>
          <p:nvPr/>
        </p:nvGrpSpPr>
        <p:grpSpPr bwMode="auto">
          <a:xfrm>
            <a:off x="881063" y="4114800"/>
            <a:ext cx="2586037" cy="2465388"/>
            <a:chOff x="3927" y="1632"/>
            <a:chExt cx="1629" cy="1553"/>
          </a:xfrm>
        </p:grpSpPr>
        <p:sp>
          <p:nvSpPr>
            <p:cNvPr id="302105" name="Rectangle 6">
              <a:extLst>
                <a:ext uri="{FF2B5EF4-FFF2-40B4-BE49-F238E27FC236}">
                  <a16:creationId xmlns:a16="http://schemas.microsoft.com/office/drawing/2014/main" id="{156EE260-E976-E24F-A752-C98245FD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36"/>
              <a:ext cx="1212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2106" name="Text Box 7">
              <a:extLst>
                <a:ext uri="{FF2B5EF4-FFF2-40B4-BE49-F238E27FC236}">
                  <a16:creationId xmlns:a16="http://schemas.microsoft.com/office/drawing/2014/main" id="{91A543E7-1F50-D542-98E3-B59BD9D24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8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302107" name="Text Box 8">
              <a:extLst>
                <a:ext uri="{FF2B5EF4-FFF2-40B4-BE49-F238E27FC236}">
                  <a16:creationId xmlns:a16="http://schemas.microsoft.com/office/drawing/2014/main" id="{E2AC3026-3C90-B942-87FE-E01BAFBF0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</a:t>
              </a:r>
            </a:p>
          </p:txBody>
        </p:sp>
        <p:sp>
          <p:nvSpPr>
            <p:cNvPr id="302108" name="Line 9">
              <a:extLst>
                <a:ext uri="{FF2B5EF4-FFF2-40B4-BE49-F238E27FC236}">
                  <a16:creationId xmlns:a16="http://schemas.microsoft.com/office/drawing/2014/main" id="{E08654E8-E9E6-4644-B3BE-12E278464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676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9" name="Line 10">
              <a:extLst>
                <a:ext uri="{FF2B5EF4-FFF2-40B4-BE49-F238E27FC236}">
                  <a16:creationId xmlns:a16="http://schemas.microsoft.com/office/drawing/2014/main" id="{2D5C1EA8-BDB3-BF4A-9617-BB425217C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532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0" name="Line 11">
              <a:extLst>
                <a:ext uri="{FF2B5EF4-FFF2-40B4-BE49-F238E27FC236}">
                  <a16:creationId xmlns:a16="http://schemas.microsoft.com/office/drawing/2014/main" id="{613A3474-A7AE-C345-9B6F-ABFD958A0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2" y="2196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1" name="Line 12">
              <a:extLst>
                <a:ext uri="{FF2B5EF4-FFF2-40B4-BE49-F238E27FC236}">
                  <a16:creationId xmlns:a16="http://schemas.microsoft.com/office/drawing/2014/main" id="{6DFB6EE5-059F-A24C-BA97-988663B97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8" y="2580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2" name="Line 13">
              <a:extLst>
                <a:ext uri="{FF2B5EF4-FFF2-40B4-BE49-F238E27FC236}">
                  <a16:creationId xmlns:a16="http://schemas.microsoft.com/office/drawing/2014/main" id="{ED1DAD52-2E85-624E-A654-5600F6F93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42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3" name="Line 14">
              <a:extLst>
                <a:ext uri="{FF2B5EF4-FFF2-40B4-BE49-F238E27FC236}">
                  <a16:creationId xmlns:a16="http://schemas.microsoft.com/office/drawing/2014/main" id="{51481B0E-E5E6-5A41-9C54-80F330542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88" y="2064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4" name="Line 15">
              <a:extLst>
                <a:ext uri="{FF2B5EF4-FFF2-40B4-BE49-F238E27FC236}">
                  <a16:creationId xmlns:a16="http://schemas.microsoft.com/office/drawing/2014/main" id="{D43B6E20-5FD2-324C-A71E-C6F984F7F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0" y="19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5" name="Line 16">
              <a:extLst>
                <a:ext uri="{FF2B5EF4-FFF2-40B4-BE49-F238E27FC236}">
                  <a16:creationId xmlns:a16="http://schemas.microsoft.com/office/drawing/2014/main" id="{B2C48AED-6596-7440-896D-CFFDE782E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2" y="1992"/>
              <a:ext cx="1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6" name="Line 17">
              <a:extLst>
                <a:ext uri="{FF2B5EF4-FFF2-40B4-BE49-F238E27FC236}">
                  <a16:creationId xmlns:a16="http://schemas.microsoft.com/office/drawing/2014/main" id="{A422C4C1-5FF0-E64E-BBB1-F20A0C231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2" y="2064"/>
              <a:ext cx="2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7" name="Line 18">
              <a:extLst>
                <a:ext uri="{FF2B5EF4-FFF2-40B4-BE49-F238E27FC236}">
                  <a16:creationId xmlns:a16="http://schemas.microsoft.com/office/drawing/2014/main" id="{6A61120D-24A0-CE47-8F27-B3990A512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8" name="Line 19">
              <a:extLst>
                <a:ext uri="{FF2B5EF4-FFF2-40B4-BE49-F238E27FC236}">
                  <a16:creationId xmlns:a16="http://schemas.microsoft.com/office/drawing/2014/main" id="{E6ACDB66-4ED1-7649-BEAC-87D23F050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" y="1872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9" name="Line 20">
              <a:extLst>
                <a:ext uri="{FF2B5EF4-FFF2-40B4-BE49-F238E27FC236}">
                  <a16:creationId xmlns:a16="http://schemas.microsoft.com/office/drawing/2014/main" id="{4CD86A84-D0AB-1947-8027-430CF1205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214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0" name="Line 21">
              <a:extLst>
                <a:ext uri="{FF2B5EF4-FFF2-40B4-BE49-F238E27FC236}">
                  <a16:creationId xmlns:a16="http://schemas.microsoft.com/office/drawing/2014/main" id="{88BC2F72-B71B-F74E-8725-E2E5A976B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8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088" name="Rectangle 22">
            <a:extLst>
              <a:ext uri="{FF2B5EF4-FFF2-40B4-BE49-F238E27FC236}">
                <a16:creationId xmlns:a16="http://schemas.microsoft.com/office/drawing/2014/main" id="{E60DC373-7B89-974F-8DB1-EC4D87579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457700"/>
            <a:ext cx="1924050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2089" name="Text Box 23">
            <a:extLst>
              <a:ext uri="{FF2B5EF4-FFF2-40B4-BE49-F238E27FC236}">
                <a16:creationId xmlns:a16="http://schemas.microsoft.com/office/drawing/2014/main" id="{034F56D6-8CC9-C245-953B-1F6DE5954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0198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P(t-1)</a:t>
            </a:r>
          </a:p>
        </p:txBody>
      </p:sp>
      <p:sp>
        <p:nvSpPr>
          <p:cNvPr id="302090" name="Text Box 24">
            <a:extLst>
              <a:ext uri="{FF2B5EF4-FFF2-40B4-BE49-F238E27FC236}">
                <a16:creationId xmlns:a16="http://schemas.microsoft.com/office/drawing/2014/main" id="{50787608-6B1F-6F42-8E8E-FEA6AA9B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4133850"/>
            <a:ext cx="792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P(t)</a:t>
            </a:r>
          </a:p>
        </p:txBody>
      </p:sp>
      <p:grpSp>
        <p:nvGrpSpPr>
          <p:cNvPr id="302091" name="Group 25">
            <a:extLst>
              <a:ext uri="{FF2B5EF4-FFF2-40B4-BE49-F238E27FC236}">
                <a16:creationId xmlns:a16="http://schemas.microsoft.com/office/drawing/2014/main" id="{F5F876FA-BD1D-2048-A08F-34CF48E9C9D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15000" y="4705350"/>
            <a:ext cx="1447800" cy="1200150"/>
            <a:chOff x="3600" y="2964"/>
            <a:chExt cx="912" cy="756"/>
          </a:xfrm>
        </p:grpSpPr>
        <p:sp>
          <p:nvSpPr>
            <p:cNvPr id="302092" name="Line 26">
              <a:extLst>
                <a:ext uri="{FF2B5EF4-FFF2-40B4-BE49-F238E27FC236}">
                  <a16:creationId xmlns:a16="http://schemas.microsoft.com/office/drawing/2014/main" id="{B76BBC02-65C3-3542-971B-8CD0E6DEE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" y="3684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3" name="Line 27">
              <a:extLst>
                <a:ext uri="{FF2B5EF4-FFF2-40B4-BE49-F238E27FC236}">
                  <a16:creationId xmlns:a16="http://schemas.microsoft.com/office/drawing/2014/main" id="{2F7D77FF-3C5D-AE4C-B1D4-AB33E10FA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0" y="3504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4" name="Line 28">
              <a:extLst>
                <a:ext uri="{FF2B5EF4-FFF2-40B4-BE49-F238E27FC236}">
                  <a16:creationId xmlns:a16="http://schemas.microsoft.com/office/drawing/2014/main" id="{FAC6CC8A-3594-2448-9ADC-B555931FD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0" y="3240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5" name="Line 29">
              <a:extLst>
                <a:ext uri="{FF2B5EF4-FFF2-40B4-BE49-F238E27FC236}">
                  <a16:creationId xmlns:a16="http://schemas.microsoft.com/office/drawing/2014/main" id="{9E21A2C9-0261-8542-A7DC-4AABD0D37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6" y="3576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6" name="Line 30">
              <a:extLst>
                <a:ext uri="{FF2B5EF4-FFF2-40B4-BE49-F238E27FC236}">
                  <a16:creationId xmlns:a16="http://schemas.microsoft.com/office/drawing/2014/main" id="{5A54C44C-C6A7-B34E-861D-9FA4C0520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2" y="3396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7" name="Line 31">
              <a:extLst>
                <a:ext uri="{FF2B5EF4-FFF2-40B4-BE49-F238E27FC236}">
                  <a16:creationId xmlns:a16="http://schemas.microsoft.com/office/drawing/2014/main" id="{9A1CBD34-3A31-E848-95EA-661D2BF30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6" y="3108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8" name="Line 32">
              <a:extLst>
                <a:ext uri="{FF2B5EF4-FFF2-40B4-BE49-F238E27FC236}">
                  <a16:creationId xmlns:a16="http://schemas.microsoft.com/office/drawing/2014/main" id="{7D0E6132-5CAA-D045-8632-CD6E5656EB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92" y="296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9" name="Line 33">
              <a:extLst>
                <a:ext uri="{FF2B5EF4-FFF2-40B4-BE49-F238E27FC236}">
                  <a16:creationId xmlns:a16="http://schemas.microsoft.com/office/drawing/2014/main" id="{6D1570B0-7301-4049-B0E6-780A87821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2" y="2976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0" name="Line 34">
              <a:extLst>
                <a:ext uri="{FF2B5EF4-FFF2-40B4-BE49-F238E27FC236}">
                  <a16:creationId xmlns:a16="http://schemas.microsoft.com/office/drawing/2014/main" id="{6595C4A9-21E4-8A47-84E0-21C08D086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6" y="328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1" name="Line 35">
              <a:extLst>
                <a:ext uri="{FF2B5EF4-FFF2-40B4-BE49-F238E27FC236}">
                  <a16:creationId xmlns:a16="http://schemas.microsoft.com/office/drawing/2014/main" id="{63DD6980-8A02-724E-84A5-B1B4811E1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6" y="3096"/>
              <a:ext cx="16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2" name="Line 36">
              <a:extLst>
                <a:ext uri="{FF2B5EF4-FFF2-40B4-BE49-F238E27FC236}">
                  <a16:creationId xmlns:a16="http://schemas.microsoft.com/office/drawing/2014/main" id="{17D3C1FC-C889-614F-9C49-914D8F3AF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4" y="3048"/>
              <a:ext cx="13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3" name="Line 37">
              <a:extLst>
                <a:ext uri="{FF2B5EF4-FFF2-40B4-BE49-F238E27FC236}">
                  <a16:creationId xmlns:a16="http://schemas.microsoft.com/office/drawing/2014/main" id="{6A7A27EF-CF0B-D84E-9EFC-29CD65C6A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6" y="2964"/>
              <a:ext cx="14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4" name="Line 38">
              <a:extLst>
                <a:ext uri="{FF2B5EF4-FFF2-40B4-BE49-F238E27FC236}">
                  <a16:creationId xmlns:a16="http://schemas.microsoft.com/office/drawing/2014/main" id="{D3B754C2-7D8D-4148-A8A3-579FD5795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8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66803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itle 1">
            <a:extLst>
              <a:ext uri="{FF2B5EF4-FFF2-40B4-BE49-F238E27FC236}">
                <a16:creationId xmlns:a16="http://schemas.microsoft.com/office/drawing/2014/main" id="{A52F91E5-61A6-6540-BEE0-F91B1CC9D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to Volterra-Lotka eq.</a:t>
            </a:r>
          </a:p>
        </p:txBody>
      </p:sp>
      <p:pic>
        <p:nvPicPr>
          <p:cNvPr id="303106" name="Content Placeholder 6">
            <a:extLst>
              <a:ext uri="{FF2B5EF4-FFF2-40B4-BE49-F238E27FC236}">
                <a16:creationId xmlns:a16="http://schemas.microsoft.com/office/drawing/2014/main" id="{2FD568C5-E2D6-E549-9AB5-550F68341E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33" r="-20833"/>
          <a:stretch>
            <a:fillRect/>
          </a:stretch>
        </p:blipFill>
        <p:spPr>
          <a:xfrm>
            <a:off x="4249738" y="2451100"/>
            <a:ext cx="4894262" cy="2590800"/>
          </a:xfrm>
        </p:spPr>
      </p:pic>
      <p:sp>
        <p:nvSpPr>
          <p:cNvPr id="303107" name="Date Placeholder 3">
            <a:extLst>
              <a:ext uri="{FF2B5EF4-FFF2-40B4-BE49-F238E27FC236}">
                <a16:creationId xmlns:a16="http://schemas.microsoft.com/office/drawing/2014/main" id="{3EFEF6AF-065B-6645-A60A-4B66DAC7CA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3108" name="Footer Placeholder 4">
            <a:extLst>
              <a:ext uri="{FF2B5EF4-FFF2-40B4-BE49-F238E27FC236}">
                <a16:creationId xmlns:a16="http://schemas.microsoft.com/office/drawing/2014/main" id="{C41A7264-0C63-2140-ADD2-74BEBF49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3109" name="Slide Number Placeholder 5">
            <a:extLst>
              <a:ext uri="{FF2B5EF4-FFF2-40B4-BE49-F238E27FC236}">
                <a16:creationId xmlns:a16="http://schemas.microsoft.com/office/drawing/2014/main" id="{C626535F-5CC4-F547-BF5E-D0D63CC1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F557B0A-99F4-C14E-9B55-9F252FBB8F9E}" type="slidenum">
              <a:rPr lang="en-US" altLang="en-US" sz="1400"/>
              <a:pPr algn="r"/>
              <a:t>61</a:t>
            </a:fld>
            <a:endParaRPr lang="en-US" altLang="en-US" sz="1400"/>
          </a:p>
        </p:txBody>
      </p:sp>
      <p:pic>
        <p:nvPicPr>
          <p:cNvPr id="303110" name="Picture 7">
            <a:extLst>
              <a:ext uri="{FF2B5EF4-FFF2-40B4-BE49-F238E27FC236}">
                <a16:creationId xmlns:a16="http://schemas.microsoft.com/office/drawing/2014/main" id="{42C59811-4270-1B47-946C-2034CCD2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236855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1" name="Rectangle 8">
            <a:extLst>
              <a:ext uri="{FF2B5EF4-FFF2-40B4-BE49-F238E27FC236}">
                <a16:creationId xmlns:a16="http://schemas.microsoft.com/office/drawing/2014/main" id="{AD4E9298-C4C1-7A44-BF81-CA67149A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83300"/>
            <a:ext cx="2895600" cy="774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from wikipedia</a:t>
            </a:r>
          </a:p>
        </p:txBody>
      </p:sp>
      <p:sp>
        <p:nvSpPr>
          <p:cNvPr id="303112" name="Double Bracket 9">
            <a:extLst>
              <a:ext uri="{FF2B5EF4-FFF2-40B4-BE49-F238E27FC236}">
                <a16:creationId xmlns:a16="http://schemas.microsoft.com/office/drawing/2014/main" id="{F72BAD4B-B9D9-8D47-B36A-198F4026F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36600"/>
            <a:ext cx="8420100" cy="5486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3113" name="TextBox 10">
            <a:extLst>
              <a:ext uri="{FF2B5EF4-FFF2-40B4-BE49-F238E27FC236}">
                <a16:creationId xmlns:a16="http://schemas.microsoft.com/office/drawing/2014/main" id="{23700041-4D69-3B48-B5A9-1102A2AD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54483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303114" name="TextBox 11">
            <a:extLst>
              <a:ext uri="{FF2B5EF4-FFF2-40B4-BE49-F238E27FC236}">
                <a16:creationId xmlns:a16="http://schemas.microsoft.com/office/drawing/2014/main" id="{5F2806D5-8F0F-8C4E-94D4-2BD67D65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513080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 prey</a:t>
            </a:r>
          </a:p>
        </p:txBody>
      </p:sp>
      <p:sp>
        <p:nvSpPr>
          <p:cNvPr id="303115" name="TextBox 12">
            <a:extLst>
              <a:ext uri="{FF2B5EF4-FFF2-40B4-BE49-F238E27FC236}">
                <a16:creationId xmlns:a16="http://schemas.microsoft.com/office/drawing/2014/main" id="{9D4F615B-83F7-A34A-A518-2099E432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66900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 predators</a:t>
            </a:r>
          </a:p>
        </p:txBody>
      </p:sp>
      <p:sp>
        <p:nvSpPr>
          <p:cNvPr id="303116" name="TextBox 13">
            <a:extLst>
              <a:ext uri="{FF2B5EF4-FFF2-40B4-BE49-F238E27FC236}">
                <a16:creationId xmlns:a16="http://schemas.microsoft.com/office/drawing/2014/main" id="{74A60AD8-B294-FC49-836A-B9ADC114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967038"/>
            <a:ext cx="73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33CC33"/>
                </a:solidFill>
              </a:rPr>
              <a:t>prey</a:t>
            </a:r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303117" name="TextBox 14">
            <a:extLst>
              <a:ext uri="{FF2B5EF4-FFF2-40B4-BE49-F238E27FC236}">
                <a16:creationId xmlns:a16="http://schemas.microsoft.com/office/drawing/2014/main" id="{A947DB6D-2FB9-B24D-9C91-759D90D4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0386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predators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26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Date Placeholder 3">
            <a:extLst>
              <a:ext uri="{FF2B5EF4-FFF2-40B4-BE49-F238E27FC236}">
                <a16:creationId xmlns:a16="http://schemas.microsoft.com/office/drawing/2014/main" id="{0A129A22-5169-2743-8E80-08F3700E1B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1058" name="Footer Placeholder 4">
            <a:extLst>
              <a:ext uri="{FF2B5EF4-FFF2-40B4-BE49-F238E27FC236}">
                <a16:creationId xmlns:a16="http://schemas.microsoft.com/office/drawing/2014/main" id="{24594CD9-7D40-E247-BF3E-9855E16B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1059" name="Slide Number Placeholder 5">
            <a:extLst>
              <a:ext uri="{FF2B5EF4-FFF2-40B4-BE49-F238E27FC236}">
                <a16:creationId xmlns:a16="http://schemas.microsoft.com/office/drawing/2014/main" id="{1284F4A4-1BBC-3241-9D94-87BD726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9FBDFF-4896-1846-AA69-A6719D2D85B6}" type="slidenum">
              <a:rPr lang="en-US" altLang="en-US" sz="1400"/>
              <a:pPr algn="r"/>
              <a:t>62</a:t>
            </a:fld>
            <a:endParaRPr lang="en-US" altLang="en-US" sz="1400"/>
          </a:p>
        </p:txBody>
      </p:sp>
      <p:sp>
        <p:nvSpPr>
          <p:cNvPr id="301060" name="Rectangle 2">
            <a:extLst>
              <a:ext uri="{FF2B5EF4-FFF2-40B4-BE49-F238E27FC236}">
                <a16:creationId xmlns:a16="http://schemas.microsoft.com/office/drawing/2014/main" id="{FF577452-E159-EC4B-B52C-41A571F47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Notice: LV are vital!</a:t>
            </a:r>
          </a:p>
        </p:txBody>
      </p:sp>
      <p:sp>
        <p:nvSpPr>
          <p:cNvPr id="301061" name="Text Box 3">
            <a:extLst>
              <a:ext uri="{FF2B5EF4-FFF2-40B4-BE49-F238E27FC236}">
                <a16:creationId xmlns:a16="http://schemas.microsoft.com/office/drawing/2014/main" id="{ED35524F-DBD9-5B48-BC66-E6777BAE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62100"/>
            <a:ext cx="8001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Example: </a:t>
            </a:r>
            <a:r>
              <a:rPr lang="en-US" altLang="en-US" dirty="0" err="1">
                <a:cs typeface="Times New Roman" panose="02020603050405020304" pitchFamily="18" charset="0"/>
              </a:rPr>
              <a:t>Lotka</a:t>
            </a:r>
            <a:r>
              <a:rPr lang="en-US" altLang="en-US" dirty="0">
                <a:cs typeface="Times New Roman" panose="02020603050405020304" pitchFamily="18" charset="0"/>
              </a:rPr>
              <a:t>-Volterra equations</a:t>
            </a:r>
          </a:p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H/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t = r H – a H*P </a:t>
            </a:r>
            <a:br>
              <a:rPr lang="en-US" altLang="en-US" i="1" dirty="0">
                <a:cs typeface="Times New Roman" panose="02020603050405020304" pitchFamily="18" charset="0"/>
              </a:rPr>
            </a:b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P/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t = b H*P – m P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Prey-predator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Competing animals (rabbits/goats)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Self-competition (Bass model)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Competing products (stocks/bonds)</a:t>
            </a:r>
          </a:p>
        </p:txBody>
      </p:sp>
      <p:grpSp>
        <p:nvGrpSpPr>
          <p:cNvPr id="301062" name="Group 4">
            <a:extLst>
              <a:ext uri="{FF2B5EF4-FFF2-40B4-BE49-F238E27FC236}">
                <a16:creationId xmlns:a16="http://schemas.microsoft.com/office/drawing/2014/main" id="{F9CCB5B3-D3C4-DC4C-8537-AFE1C6654DBD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590800"/>
            <a:ext cx="2586037" cy="2465388"/>
            <a:chOff x="3927" y="1632"/>
            <a:chExt cx="1629" cy="1553"/>
          </a:xfrm>
        </p:grpSpPr>
        <p:sp>
          <p:nvSpPr>
            <p:cNvPr id="301064" name="Rectangle 5">
              <a:extLst>
                <a:ext uri="{FF2B5EF4-FFF2-40B4-BE49-F238E27FC236}">
                  <a16:creationId xmlns:a16="http://schemas.microsoft.com/office/drawing/2014/main" id="{F5AB3683-9454-044A-B6DC-6229244E9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36"/>
              <a:ext cx="1212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1065" name="Text Box 6">
              <a:extLst>
                <a:ext uri="{FF2B5EF4-FFF2-40B4-BE49-F238E27FC236}">
                  <a16:creationId xmlns:a16="http://schemas.microsoft.com/office/drawing/2014/main" id="{984A4263-DBEC-B249-8B11-1873BFC24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8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301066" name="Text Box 7">
              <a:extLst>
                <a:ext uri="{FF2B5EF4-FFF2-40B4-BE49-F238E27FC236}">
                  <a16:creationId xmlns:a16="http://schemas.microsoft.com/office/drawing/2014/main" id="{2440C793-506F-704D-9A4A-A7AC4CF47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</a:t>
              </a:r>
            </a:p>
          </p:txBody>
        </p:sp>
        <p:sp>
          <p:nvSpPr>
            <p:cNvPr id="301067" name="Line 8">
              <a:extLst>
                <a:ext uri="{FF2B5EF4-FFF2-40B4-BE49-F238E27FC236}">
                  <a16:creationId xmlns:a16="http://schemas.microsoft.com/office/drawing/2014/main" id="{86CC963B-9F29-5548-A7CB-92A0A7B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676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8" name="Line 9">
              <a:extLst>
                <a:ext uri="{FF2B5EF4-FFF2-40B4-BE49-F238E27FC236}">
                  <a16:creationId xmlns:a16="http://schemas.microsoft.com/office/drawing/2014/main" id="{50941C9C-9D17-924C-BA93-4E7D51342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532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9" name="Line 10">
              <a:extLst>
                <a:ext uri="{FF2B5EF4-FFF2-40B4-BE49-F238E27FC236}">
                  <a16:creationId xmlns:a16="http://schemas.microsoft.com/office/drawing/2014/main" id="{A006D2B4-48E5-7841-B0B3-D3F0AA1B1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2" y="2196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0" name="Line 11">
              <a:extLst>
                <a:ext uri="{FF2B5EF4-FFF2-40B4-BE49-F238E27FC236}">
                  <a16:creationId xmlns:a16="http://schemas.microsoft.com/office/drawing/2014/main" id="{336601C6-50BE-8547-A5B9-31D2C10E2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8" y="2580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1" name="Line 12">
              <a:extLst>
                <a:ext uri="{FF2B5EF4-FFF2-40B4-BE49-F238E27FC236}">
                  <a16:creationId xmlns:a16="http://schemas.microsoft.com/office/drawing/2014/main" id="{AF2E65BA-4A39-7145-8F9D-AF042D3F4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42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2" name="Line 13">
              <a:extLst>
                <a:ext uri="{FF2B5EF4-FFF2-40B4-BE49-F238E27FC236}">
                  <a16:creationId xmlns:a16="http://schemas.microsoft.com/office/drawing/2014/main" id="{C4B12AA6-3640-D146-B9A0-92EEDC85E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88" y="2064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3" name="Line 14">
              <a:extLst>
                <a:ext uri="{FF2B5EF4-FFF2-40B4-BE49-F238E27FC236}">
                  <a16:creationId xmlns:a16="http://schemas.microsoft.com/office/drawing/2014/main" id="{D5919465-E743-414B-B862-F09069979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0" y="19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4" name="Line 15">
              <a:extLst>
                <a:ext uri="{FF2B5EF4-FFF2-40B4-BE49-F238E27FC236}">
                  <a16:creationId xmlns:a16="http://schemas.microsoft.com/office/drawing/2014/main" id="{B05DFCD8-8F4E-4C4C-886F-7BE13F1A4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2" y="1992"/>
              <a:ext cx="1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5" name="Line 16">
              <a:extLst>
                <a:ext uri="{FF2B5EF4-FFF2-40B4-BE49-F238E27FC236}">
                  <a16:creationId xmlns:a16="http://schemas.microsoft.com/office/drawing/2014/main" id="{49762534-A4D0-1545-B4E1-E662C27B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2" y="2064"/>
              <a:ext cx="2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6" name="Line 17">
              <a:extLst>
                <a:ext uri="{FF2B5EF4-FFF2-40B4-BE49-F238E27FC236}">
                  <a16:creationId xmlns:a16="http://schemas.microsoft.com/office/drawing/2014/main" id="{63359EA7-39A0-A14E-80A0-8D699772D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7" name="Line 18">
              <a:extLst>
                <a:ext uri="{FF2B5EF4-FFF2-40B4-BE49-F238E27FC236}">
                  <a16:creationId xmlns:a16="http://schemas.microsoft.com/office/drawing/2014/main" id="{BF3F0833-FFD7-7948-82F0-1BB96FEBB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" y="1872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8" name="Line 19">
              <a:extLst>
                <a:ext uri="{FF2B5EF4-FFF2-40B4-BE49-F238E27FC236}">
                  <a16:creationId xmlns:a16="http://schemas.microsoft.com/office/drawing/2014/main" id="{A87817B0-1EBD-C248-AC62-491142BE0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214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9" name="Line 20">
              <a:extLst>
                <a:ext uri="{FF2B5EF4-FFF2-40B4-BE49-F238E27FC236}">
                  <a16:creationId xmlns:a16="http://schemas.microsoft.com/office/drawing/2014/main" id="{5367E4E7-86F9-804E-BF9C-298558517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8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BBC28-5494-944F-846B-D6E4F3A1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901" y="2091827"/>
            <a:ext cx="604299" cy="5866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4AD16-F861-354D-87B6-EE1FAEEEB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885" y="5056188"/>
            <a:ext cx="75142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313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2937" y="1267361"/>
            <a:ext cx="7772400" cy="1470025"/>
          </a:xfrm>
        </p:spPr>
        <p:txBody>
          <a:bodyPr/>
          <a:lstStyle/>
          <a:p>
            <a:r>
              <a:rPr lang="en-US" altLang="ja-JP" dirty="0"/>
              <a:t>The Web as a Jungle: </a:t>
            </a:r>
            <a:br>
              <a:rPr lang="en-US" altLang="ja-JP" dirty="0"/>
            </a:br>
            <a:r>
              <a:rPr lang="en-US" altLang="ja-JP" dirty="0"/>
              <a:t>Non-Linear Dynamical Systems for Co-evolving Online Activities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7282" y="3354130"/>
            <a:ext cx="6797499" cy="167409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Yasuko Matsubara </a:t>
            </a:r>
            <a:r>
              <a:rPr lang="en-US" sz="2400" dirty="0">
                <a:solidFill>
                  <a:srgbClr val="000000"/>
                </a:solidFill>
              </a:rPr>
              <a:t>(Kumamoto University)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Yasushi Sakurai       </a:t>
            </a:r>
            <a:r>
              <a:rPr lang="en-US" sz="2400" dirty="0">
                <a:solidFill>
                  <a:srgbClr val="000000"/>
                </a:solidFill>
              </a:rPr>
              <a:t>(Kumamoto University)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Christos Faloutsos  </a:t>
            </a:r>
            <a:r>
              <a:rPr lang="en-US" sz="2400" dirty="0">
                <a:solidFill>
                  <a:srgbClr val="000000"/>
                </a:solidFill>
              </a:rPr>
              <a:t>(CMU)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37" y="3883353"/>
            <a:ext cx="724520" cy="759304"/>
          </a:xfrm>
          <a:prstGeom prst="rect">
            <a:avLst/>
          </a:prstGeom>
        </p:spPr>
      </p:pic>
      <p:pic>
        <p:nvPicPr>
          <p:cNvPr id="12" name="図 11" descr="photo_August201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37" y="3056025"/>
            <a:ext cx="711776" cy="745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758EB-3B08-F24A-A14E-B4AFF0A1DEF9}"/>
              </a:ext>
            </a:extLst>
          </p:cNvPr>
          <p:cNvSpPr txBox="1"/>
          <p:nvPr/>
        </p:nvSpPr>
        <p:spPr>
          <a:xfrm>
            <a:off x="1185169" y="5644964"/>
            <a:ext cx="405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source code: </a:t>
            </a:r>
            <a:r>
              <a:rPr lang="en-US" dirty="0">
                <a:hlinkClick r:id="rId4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5541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Given: online user activities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Gov. of India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t>64</a:t>
            </a:fld>
            <a:endParaRPr 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9" y="2556771"/>
            <a:ext cx="7816753" cy="371788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59888" y="1971995"/>
            <a:ext cx="7112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b="1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Xbox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, </a:t>
            </a:r>
            <a:r>
              <a:rPr kumimoji="1" lang="en-US" altLang="ja-JP" sz="3200" b="1" dirty="0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PlayStation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, 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Wii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, </a:t>
            </a:r>
            <a:r>
              <a:rPr kumimoji="1" lang="en-US" altLang="ja-JP" sz="3200" b="1" dirty="0">
                <a:solidFill>
                  <a:srgbClr val="00B0F0"/>
                </a:solidFill>
                <a:latin typeface="メイリオ"/>
                <a:ea typeface="メイリオ"/>
                <a:cs typeface="メイリオ"/>
              </a:rPr>
              <a:t>Android</a:t>
            </a:r>
            <a:r>
              <a:rPr kumimoji="1" lang="en-US" altLang="ja-JP" sz="3200" b="1" dirty="0">
                <a:solidFill>
                  <a:schemeClr val="accent5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017232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8"/>
          <p:cNvGrpSpPr/>
          <p:nvPr/>
        </p:nvGrpSpPr>
        <p:grpSpPr>
          <a:xfrm>
            <a:off x="2932111" y="3529882"/>
            <a:ext cx="6076099" cy="2804353"/>
            <a:chOff x="464490" y="3322497"/>
            <a:chExt cx="6688524" cy="3028850"/>
          </a:xfrm>
          <a:noFill/>
        </p:grpSpPr>
        <p:sp>
          <p:nvSpPr>
            <p:cNvPr id="59" name="Rectangle 102"/>
            <p:cNvSpPr/>
            <p:nvPr/>
          </p:nvSpPr>
          <p:spPr>
            <a:xfrm>
              <a:off x="464490" y="3382830"/>
              <a:ext cx="6688524" cy="2968517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6" name="Straight Arrow Connector 59"/>
            <p:cNvCxnSpPr/>
            <p:nvPr/>
          </p:nvCxnSpPr>
          <p:spPr>
            <a:xfrm flipV="1">
              <a:off x="2000156" y="4624091"/>
              <a:ext cx="1019240" cy="1140775"/>
            </a:xfrm>
            <a:prstGeom prst="straightConnector1">
              <a:avLst/>
            </a:prstGeom>
            <a:grpFill/>
            <a:ln w="28575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60"/>
            <p:cNvCxnSpPr/>
            <p:nvPr/>
          </p:nvCxnSpPr>
          <p:spPr>
            <a:xfrm>
              <a:off x="1222821" y="4624091"/>
              <a:ext cx="561159" cy="1148831"/>
            </a:xfrm>
            <a:prstGeom prst="straightConnector1">
              <a:avLst/>
            </a:prstGeom>
            <a:grpFill/>
            <a:ln w="28575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63"/>
            <p:cNvCxnSpPr>
              <a:stCxn id="62" idx="2"/>
              <a:endCxn id="54" idx="0"/>
            </p:cNvCxnSpPr>
            <p:nvPr/>
          </p:nvCxnSpPr>
          <p:spPr>
            <a:xfrm>
              <a:off x="6298706" y="4634113"/>
              <a:ext cx="89203" cy="1107397"/>
            </a:xfrm>
            <a:prstGeom prst="straightConnector1">
              <a:avLst/>
            </a:prstGeom>
            <a:grpFill/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68"/>
            <p:cNvCxnSpPr/>
            <p:nvPr/>
          </p:nvCxnSpPr>
          <p:spPr>
            <a:xfrm>
              <a:off x="4495485" y="4506330"/>
              <a:ext cx="1463262" cy="1235179"/>
            </a:xfrm>
            <a:prstGeom prst="straightConnector1">
              <a:avLst/>
            </a:prstGeom>
            <a:grpFill/>
            <a:ln w="5715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69"/>
            <p:cNvSpPr/>
            <p:nvPr/>
          </p:nvSpPr>
          <p:spPr>
            <a:xfrm>
              <a:off x="1631640" y="5772922"/>
              <a:ext cx="1148427" cy="479578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Kids</a:t>
              </a:r>
            </a:p>
          </p:txBody>
        </p:sp>
        <p:sp>
          <p:nvSpPr>
            <p:cNvPr id="53" name="Rounded Rectangle 72"/>
            <p:cNvSpPr/>
            <p:nvPr/>
          </p:nvSpPr>
          <p:spPr>
            <a:xfrm>
              <a:off x="3821621" y="5772923"/>
              <a:ext cx="1284331" cy="479578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Teens</a:t>
              </a:r>
            </a:p>
          </p:txBody>
        </p:sp>
        <p:sp>
          <p:nvSpPr>
            <p:cNvPr id="54" name="Rounded Rectangle 73"/>
            <p:cNvSpPr/>
            <p:nvPr/>
          </p:nvSpPr>
          <p:spPr>
            <a:xfrm>
              <a:off x="5745742" y="5741509"/>
              <a:ext cx="1284331" cy="479578"/>
            </a:xfrm>
            <a:prstGeom prst="round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Adults</a:t>
              </a:r>
            </a:p>
          </p:txBody>
        </p:sp>
        <p:cxnSp>
          <p:nvCxnSpPr>
            <p:cNvPr id="55" name="Straight Arrow Connector 74"/>
            <p:cNvCxnSpPr/>
            <p:nvPr/>
          </p:nvCxnSpPr>
          <p:spPr>
            <a:xfrm flipH="1">
              <a:off x="2784486" y="4624091"/>
              <a:ext cx="1814243" cy="1148831"/>
            </a:xfrm>
            <a:prstGeom prst="straightConnector1">
              <a:avLst/>
            </a:prstGeom>
            <a:grpFill/>
            <a:ln w="7620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75"/>
            <p:cNvCxnSpPr>
              <a:stCxn id="53" idx="0"/>
            </p:cNvCxnSpPr>
            <p:nvPr/>
          </p:nvCxnSpPr>
          <p:spPr>
            <a:xfrm flipH="1" flipV="1">
              <a:off x="3019397" y="4624092"/>
              <a:ext cx="1444389" cy="1148831"/>
            </a:xfrm>
            <a:prstGeom prst="straightConnector1">
              <a:avLst/>
            </a:prstGeom>
            <a:grpFill/>
            <a:ln w="57150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76"/>
            <p:cNvCxnSpPr/>
            <p:nvPr/>
          </p:nvCxnSpPr>
          <p:spPr>
            <a:xfrm>
              <a:off x="1222821" y="4624091"/>
              <a:ext cx="2794766" cy="1148831"/>
            </a:xfrm>
            <a:prstGeom prst="straightConnector1">
              <a:avLst/>
            </a:prstGeom>
            <a:grpFill/>
            <a:ln w="5715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83"/>
            <p:cNvCxnSpPr>
              <a:stCxn id="62" idx="2"/>
            </p:cNvCxnSpPr>
            <p:nvPr/>
          </p:nvCxnSpPr>
          <p:spPr>
            <a:xfrm flipH="1">
              <a:off x="4789299" y="4634113"/>
              <a:ext cx="1509407" cy="1107396"/>
            </a:xfrm>
            <a:prstGeom prst="straightConnector1">
              <a:avLst/>
            </a:prstGeom>
            <a:grpFill/>
            <a:ln w="5715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50"/>
            <p:cNvSpPr/>
            <p:nvPr/>
          </p:nvSpPr>
          <p:spPr>
            <a:xfrm>
              <a:off x="587429" y="3744469"/>
              <a:ext cx="6442646" cy="8972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1" name="Picture 104" descr="Screen Shot 2014-10-27 at 1.29.01 PM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5078" y="3853289"/>
              <a:ext cx="948635" cy="786104"/>
            </a:xfrm>
            <a:prstGeom prst="rect">
              <a:avLst/>
            </a:prstGeom>
            <a:grpFill/>
          </p:spPr>
        </p:pic>
        <p:pic>
          <p:nvPicPr>
            <p:cNvPr id="62" name="Picture 10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8747" y="3832665"/>
              <a:ext cx="679917" cy="801448"/>
            </a:xfrm>
            <a:prstGeom prst="rect">
              <a:avLst/>
            </a:prstGeom>
            <a:grpFill/>
          </p:spPr>
        </p:pic>
        <p:pic>
          <p:nvPicPr>
            <p:cNvPr id="63" name="Picture 10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7587" y="3989384"/>
              <a:ext cx="1149114" cy="514529"/>
            </a:xfrm>
            <a:prstGeom prst="rect">
              <a:avLst/>
            </a:prstGeom>
            <a:grpFill/>
          </p:spPr>
        </p:pic>
        <p:pic>
          <p:nvPicPr>
            <p:cNvPr id="64" name="Picture 10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10" y="3769701"/>
              <a:ext cx="1135821" cy="854390"/>
            </a:xfrm>
            <a:prstGeom prst="rect">
              <a:avLst/>
            </a:prstGeom>
            <a:grpFill/>
          </p:spPr>
        </p:pic>
        <p:grpSp>
          <p:nvGrpSpPr>
            <p:cNvPr id="65" name="Group 48"/>
            <p:cNvGrpSpPr/>
            <p:nvPr/>
          </p:nvGrpSpPr>
          <p:grpSpPr>
            <a:xfrm>
              <a:off x="1066786" y="5652347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6" name="Trapezoid 49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50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8" name="Group 53"/>
            <p:cNvGrpSpPr/>
            <p:nvPr/>
          </p:nvGrpSpPr>
          <p:grpSpPr>
            <a:xfrm>
              <a:off x="3259970" y="5644555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9" name="Trapezoid 5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5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1" name="Group 56"/>
            <p:cNvGrpSpPr/>
            <p:nvPr/>
          </p:nvGrpSpPr>
          <p:grpSpPr>
            <a:xfrm>
              <a:off x="5231633" y="5644556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72" name="Trapezoid 6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6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4" name="TextBox 57"/>
            <p:cNvSpPr txBox="1"/>
            <p:nvPr/>
          </p:nvSpPr>
          <p:spPr>
            <a:xfrm>
              <a:off x="1913324" y="3322497"/>
              <a:ext cx="2160192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PlayStation</a:t>
              </a:r>
            </a:p>
          </p:txBody>
        </p:sp>
        <p:sp>
          <p:nvSpPr>
            <p:cNvPr id="45" name="TextBox 58"/>
            <p:cNvSpPr txBox="1"/>
            <p:nvPr/>
          </p:nvSpPr>
          <p:spPr>
            <a:xfrm>
              <a:off x="5509475" y="3381045"/>
              <a:ext cx="1625455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</a:rPr>
                <a:t>Android</a:t>
              </a:r>
            </a:p>
          </p:txBody>
        </p:sp>
        <p:sp>
          <p:nvSpPr>
            <p:cNvPr id="48" name="TextBox 61"/>
            <p:cNvSpPr txBox="1"/>
            <p:nvPr/>
          </p:nvSpPr>
          <p:spPr>
            <a:xfrm>
              <a:off x="680089" y="3390705"/>
              <a:ext cx="1036157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Xbox</a:t>
              </a:r>
            </a:p>
          </p:txBody>
        </p:sp>
        <p:sp>
          <p:nvSpPr>
            <p:cNvPr id="49" name="TextBox 62"/>
            <p:cNvSpPr txBox="1"/>
            <p:nvPr/>
          </p:nvSpPr>
          <p:spPr>
            <a:xfrm>
              <a:off x="4408959" y="3400369"/>
              <a:ext cx="755646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Wii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093" y="0"/>
            <a:ext cx="9017908" cy="9286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as</a:t>
            </a:r>
            <a:r>
              <a:rPr kumimoji="1" lang="ja-JP" altLang="en-US" dirty="0"/>
              <a:t> </a:t>
            </a:r>
            <a:r>
              <a:rPr kumimoji="1" lang="en-US" altLang="ja-JP" dirty="0"/>
              <a:t>a</a:t>
            </a:r>
            <a:r>
              <a:rPr kumimoji="1" lang="ja-JP" altLang="en-US" dirty="0"/>
              <a:t> </a:t>
            </a:r>
            <a:r>
              <a:rPr kumimoji="1" lang="en-US" altLang="ja-JP" dirty="0"/>
              <a:t>jungle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Gov. of India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489407" y="1775430"/>
            <a:ext cx="2542035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Trebuchet MS"/>
                <a:cs typeface="Trebuchet MS"/>
              </a:rPr>
              <a:t>Ecosystem on the</a:t>
            </a:r>
          </a:p>
          <a:p>
            <a:pPr algn="ctr"/>
            <a:r>
              <a:rPr lang="en-US" altLang="ja-JP" sz="4800" b="1" dirty="0">
                <a:solidFill>
                  <a:schemeClr val="tx1"/>
                </a:solidFill>
                <a:latin typeface="Trebuchet MS"/>
                <a:cs typeface="Trebuchet MS"/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63660781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/>
        </p:nvGrpSpPr>
        <p:grpSpPr>
          <a:xfrm>
            <a:off x="86150" y="943957"/>
            <a:ext cx="6167692" cy="2770465"/>
            <a:chOff x="464490" y="-23733"/>
            <a:chExt cx="6789349" cy="2992250"/>
          </a:xfrm>
          <a:noFill/>
        </p:grpSpPr>
        <p:sp>
          <p:nvSpPr>
            <p:cNvPr id="25" name="Rectangle 101"/>
            <p:cNvSpPr/>
            <p:nvPr/>
          </p:nvSpPr>
          <p:spPr>
            <a:xfrm>
              <a:off x="464490" y="0"/>
              <a:ext cx="6688524" cy="2968517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213"/>
            <p:cNvSpPr txBox="1"/>
            <p:nvPr/>
          </p:nvSpPr>
          <p:spPr>
            <a:xfrm>
              <a:off x="2073792" y="-23733"/>
              <a:ext cx="1827547" cy="73796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/>
                <a:t>Spider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/>
                <a:t>monkeys</a:t>
              </a:r>
            </a:p>
          </p:txBody>
        </p:sp>
        <p:sp>
          <p:nvSpPr>
            <p:cNvPr id="16" name="TextBox 223"/>
            <p:cNvSpPr txBox="1"/>
            <p:nvPr/>
          </p:nvSpPr>
          <p:spPr>
            <a:xfrm>
              <a:off x="5265439" y="243074"/>
              <a:ext cx="1988400" cy="4188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rgbClr val="7030A0"/>
                  </a:solidFill>
                </a:rPr>
                <a:t>Capybaras</a:t>
              </a:r>
            </a:p>
          </p:txBody>
        </p:sp>
        <p:cxnSp>
          <p:nvCxnSpPr>
            <p:cNvPr id="17" name="Straight Arrow Connector 45"/>
            <p:cNvCxnSpPr/>
            <p:nvPr/>
          </p:nvCxnSpPr>
          <p:spPr>
            <a:xfrm flipV="1">
              <a:off x="2201321" y="1635592"/>
              <a:ext cx="404810" cy="731712"/>
            </a:xfrm>
            <a:prstGeom prst="straightConnector1">
              <a:avLst/>
            </a:prstGeom>
            <a:grpFill/>
            <a:ln w="76200" cmpd="sng">
              <a:noFill/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46"/>
            <p:cNvCxnSpPr/>
            <p:nvPr/>
          </p:nvCxnSpPr>
          <p:spPr>
            <a:xfrm>
              <a:off x="1505413" y="1689467"/>
              <a:ext cx="2021782" cy="677837"/>
            </a:xfrm>
            <a:prstGeom prst="straightConnector1">
              <a:avLst/>
            </a:prstGeom>
            <a:grpFill/>
            <a:ln w="28575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03"/>
            <p:cNvSpPr txBox="1"/>
            <p:nvPr/>
          </p:nvSpPr>
          <p:spPr>
            <a:xfrm>
              <a:off x="473104" y="-15152"/>
              <a:ext cx="1933865" cy="737962"/>
            </a:xfrm>
            <a:prstGeom prst="rect">
              <a:avLst/>
            </a:prstGeom>
            <a:grp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Squirrel monkeys</a:t>
              </a:r>
            </a:p>
          </p:txBody>
        </p:sp>
        <p:sp>
          <p:nvSpPr>
            <p:cNvPr id="20" name="TextBox 208"/>
            <p:cNvSpPr txBox="1"/>
            <p:nvPr/>
          </p:nvSpPr>
          <p:spPr>
            <a:xfrm>
              <a:off x="3652192" y="248236"/>
              <a:ext cx="1689817" cy="4188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accent2"/>
                  </a:solidFill>
                </a:rPr>
                <a:t>Macaws</a:t>
              </a:r>
            </a:p>
          </p:txBody>
        </p:sp>
        <p:cxnSp>
          <p:nvCxnSpPr>
            <p:cNvPr id="21" name="Straight Arrow Connector 70"/>
            <p:cNvCxnSpPr>
              <a:endCxn id="32" idx="0"/>
            </p:cNvCxnSpPr>
            <p:nvPr/>
          </p:nvCxnSpPr>
          <p:spPr>
            <a:xfrm flipH="1">
              <a:off x="6288129" y="1586524"/>
              <a:ext cx="15799" cy="794874"/>
            </a:xfrm>
            <a:prstGeom prst="straightConnector1">
              <a:avLst/>
            </a:prstGeom>
            <a:grpFill/>
            <a:ln w="76200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7"/>
            <p:cNvCxnSpPr/>
            <p:nvPr/>
          </p:nvCxnSpPr>
          <p:spPr>
            <a:xfrm flipH="1">
              <a:off x="4365836" y="1491829"/>
              <a:ext cx="447209" cy="875475"/>
            </a:xfrm>
            <a:prstGeom prst="straightConnector1">
              <a:avLst/>
            </a:prstGeom>
            <a:grpFill/>
            <a:ln w="76200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8"/>
            <p:cNvSpPr/>
            <p:nvPr/>
          </p:nvSpPr>
          <p:spPr>
            <a:xfrm>
              <a:off x="1357337" y="2391877"/>
              <a:ext cx="1148427" cy="479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Fruits</a:t>
              </a:r>
            </a:p>
          </p:txBody>
        </p:sp>
        <p:sp>
          <p:nvSpPr>
            <p:cNvPr id="24" name="Rounded Rectangle 29"/>
            <p:cNvSpPr/>
            <p:nvPr/>
          </p:nvSpPr>
          <p:spPr>
            <a:xfrm>
              <a:off x="3527195" y="2367304"/>
              <a:ext cx="1148427" cy="479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Nuts</a:t>
              </a:r>
            </a:p>
          </p:txBody>
        </p:sp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5292" y="2286749"/>
              <a:ext cx="687968" cy="63418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7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4020" y="2247943"/>
              <a:ext cx="695961" cy="623512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28" name="Straight Arrow Connector 66"/>
            <p:cNvCxnSpPr>
              <a:endCxn id="23" idx="0"/>
            </p:cNvCxnSpPr>
            <p:nvPr/>
          </p:nvCxnSpPr>
          <p:spPr>
            <a:xfrm>
              <a:off x="1178182" y="1491829"/>
              <a:ext cx="753369" cy="900048"/>
            </a:xfrm>
            <a:prstGeom prst="straightConnector1">
              <a:avLst/>
            </a:prstGeom>
            <a:grpFill/>
            <a:ln w="76200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ID-100275784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717" y="754961"/>
              <a:ext cx="1378076" cy="1078347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0" name="Picture 13" descr="ID-10065794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8584" y="730616"/>
              <a:ext cx="1399187" cy="101983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1" name="Picture 15" descr="ID-100275938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1721" y="779792"/>
              <a:ext cx="1262245" cy="97658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Rounded Rectangle 67"/>
            <p:cNvSpPr/>
            <p:nvPr/>
          </p:nvSpPr>
          <p:spPr>
            <a:xfrm>
              <a:off x="5713915" y="2381398"/>
              <a:ext cx="1148427" cy="479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Grass</a:t>
              </a:r>
            </a:p>
          </p:txBody>
        </p:sp>
        <p:cxnSp>
          <p:nvCxnSpPr>
            <p:cNvPr id="33" name="Straight Arrow Connector 77"/>
            <p:cNvCxnSpPr/>
            <p:nvPr/>
          </p:nvCxnSpPr>
          <p:spPr>
            <a:xfrm flipH="1" flipV="1">
              <a:off x="2843961" y="1586525"/>
              <a:ext cx="1011143" cy="780779"/>
            </a:xfrm>
            <a:prstGeom prst="straightConnector1">
              <a:avLst/>
            </a:prstGeom>
            <a:grpFill/>
            <a:ln w="28575" cmpd="sng">
              <a:noFill/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54" descr="ID-100220088.jp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600" y="2271803"/>
              <a:ext cx="606524" cy="60681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2" name="Picture 39" descr="ID-100209951.jp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6"/>
            <a:stretch/>
          </p:blipFill>
          <p:spPr>
            <a:xfrm>
              <a:off x="2308749" y="754961"/>
              <a:ext cx="1292160" cy="995486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43" name="Straight Arrow Connector 119"/>
            <p:cNvCxnSpPr/>
            <p:nvPr/>
          </p:nvCxnSpPr>
          <p:spPr>
            <a:xfrm flipV="1">
              <a:off x="2505764" y="1635592"/>
              <a:ext cx="1545305" cy="756285"/>
            </a:xfrm>
            <a:prstGeom prst="straightConnector1">
              <a:avLst/>
            </a:prstGeom>
            <a:grpFill/>
            <a:ln w="28575" cmpd="sng">
              <a:noFill/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>
            <a:grpSpLocks noChangeAspect="1"/>
          </p:cNvGrpSpPr>
          <p:nvPr/>
        </p:nvGrpSpPr>
        <p:grpSpPr>
          <a:xfrm>
            <a:off x="4758820" y="4275332"/>
            <a:ext cx="3825941" cy="1730646"/>
            <a:chOff x="464490" y="3382830"/>
            <a:chExt cx="6688524" cy="2968517"/>
          </a:xfrm>
          <a:noFill/>
        </p:grpSpPr>
        <p:sp>
          <p:nvSpPr>
            <p:cNvPr id="59" name="Rectangle 102"/>
            <p:cNvSpPr/>
            <p:nvPr/>
          </p:nvSpPr>
          <p:spPr>
            <a:xfrm>
              <a:off x="464490" y="3382830"/>
              <a:ext cx="6688524" cy="2968517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6" name="Straight Arrow Connector 59"/>
            <p:cNvCxnSpPr/>
            <p:nvPr/>
          </p:nvCxnSpPr>
          <p:spPr>
            <a:xfrm flipV="1">
              <a:off x="2000156" y="4624091"/>
              <a:ext cx="1019240" cy="1140775"/>
            </a:xfrm>
            <a:prstGeom prst="straightConnector1">
              <a:avLst/>
            </a:prstGeom>
            <a:grpFill/>
            <a:ln w="28575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60"/>
            <p:cNvCxnSpPr/>
            <p:nvPr/>
          </p:nvCxnSpPr>
          <p:spPr>
            <a:xfrm>
              <a:off x="1222821" y="4624091"/>
              <a:ext cx="561159" cy="1148831"/>
            </a:xfrm>
            <a:prstGeom prst="straightConnector1">
              <a:avLst/>
            </a:prstGeom>
            <a:grpFill/>
            <a:ln w="28575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63"/>
            <p:cNvCxnSpPr>
              <a:cxnSpLocks/>
              <a:stCxn id="62" idx="2"/>
              <a:endCxn id="54" idx="0"/>
            </p:cNvCxnSpPr>
            <p:nvPr/>
          </p:nvCxnSpPr>
          <p:spPr>
            <a:xfrm>
              <a:off x="6298706" y="4634113"/>
              <a:ext cx="89203" cy="1107397"/>
            </a:xfrm>
            <a:prstGeom prst="straightConnector1">
              <a:avLst/>
            </a:prstGeom>
            <a:grpFill/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68"/>
            <p:cNvCxnSpPr/>
            <p:nvPr/>
          </p:nvCxnSpPr>
          <p:spPr>
            <a:xfrm>
              <a:off x="4495485" y="4506330"/>
              <a:ext cx="1463262" cy="1235179"/>
            </a:xfrm>
            <a:prstGeom prst="straightConnector1">
              <a:avLst/>
            </a:prstGeom>
            <a:grpFill/>
            <a:ln w="5715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69"/>
            <p:cNvSpPr/>
            <p:nvPr/>
          </p:nvSpPr>
          <p:spPr>
            <a:xfrm>
              <a:off x="1631640" y="5772922"/>
              <a:ext cx="1148427" cy="479578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Kids</a:t>
              </a:r>
            </a:p>
          </p:txBody>
        </p:sp>
        <p:sp>
          <p:nvSpPr>
            <p:cNvPr id="53" name="Rounded Rectangle 72"/>
            <p:cNvSpPr/>
            <p:nvPr/>
          </p:nvSpPr>
          <p:spPr>
            <a:xfrm>
              <a:off x="3821621" y="5772923"/>
              <a:ext cx="1284331" cy="47957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Teens</a:t>
              </a:r>
              <a:endParaRPr lang="en-US" sz="1600" dirty="0"/>
            </a:p>
          </p:txBody>
        </p:sp>
        <p:sp>
          <p:nvSpPr>
            <p:cNvPr id="54" name="Rounded Rectangle 73"/>
            <p:cNvSpPr/>
            <p:nvPr/>
          </p:nvSpPr>
          <p:spPr>
            <a:xfrm>
              <a:off x="5745742" y="5741509"/>
              <a:ext cx="1284331" cy="479578"/>
            </a:xfrm>
            <a:prstGeom prst="round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Adults</a:t>
              </a:r>
              <a:endParaRPr lang="en-US" sz="2400" dirty="0"/>
            </a:p>
          </p:txBody>
        </p:sp>
        <p:cxnSp>
          <p:nvCxnSpPr>
            <p:cNvPr id="55" name="Straight Arrow Connector 74"/>
            <p:cNvCxnSpPr/>
            <p:nvPr/>
          </p:nvCxnSpPr>
          <p:spPr>
            <a:xfrm flipH="1">
              <a:off x="2784486" y="4624091"/>
              <a:ext cx="1814243" cy="1148831"/>
            </a:xfrm>
            <a:prstGeom prst="straightConnector1">
              <a:avLst/>
            </a:prstGeom>
            <a:grpFill/>
            <a:ln w="7620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75"/>
            <p:cNvCxnSpPr>
              <a:stCxn id="53" idx="0"/>
            </p:cNvCxnSpPr>
            <p:nvPr/>
          </p:nvCxnSpPr>
          <p:spPr>
            <a:xfrm flipH="1" flipV="1">
              <a:off x="3019397" y="4624092"/>
              <a:ext cx="1444389" cy="1148831"/>
            </a:xfrm>
            <a:prstGeom prst="straightConnector1">
              <a:avLst/>
            </a:prstGeom>
            <a:grpFill/>
            <a:ln w="57150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76"/>
            <p:cNvCxnSpPr/>
            <p:nvPr/>
          </p:nvCxnSpPr>
          <p:spPr>
            <a:xfrm>
              <a:off x="1222821" y="4624091"/>
              <a:ext cx="2794766" cy="1148831"/>
            </a:xfrm>
            <a:prstGeom prst="straightConnector1">
              <a:avLst/>
            </a:prstGeom>
            <a:grpFill/>
            <a:ln w="5715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83"/>
            <p:cNvCxnSpPr>
              <a:stCxn id="62" idx="2"/>
            </p:cNvCxnSpPr>
            <p:nvPr/>
          </p:nvCxnSpPr>
          <p:spPr>
            <a:xfrm flipH="1">
              <a:off x="4789299" y="4634113"/>
              <a:ext cx="1509407" cy="1107396"/>
            </a:xfrm>
            <a:prstGeom prst="straightConnector1">
              <a:avLst/>
            </a:prstGeom>
            <a:grpFill/>
            <a:ln w="5715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50"/>
            <p:cNvSpPr/>
            <p:nvPr/>
          </p:nvSpPr>
          <p:spPr>
            <a:xfrm>
              <a:off x="587429" y="3744469"/>
              <a:ext cx="6442646" cy="8972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1" name="Picture 104" descr="Screen Shot 2014-10-27 at 1.29.01 PM.pn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5078" y="3853289"/>
              <a:ext cx="948635" cy="786104"/>
            </a:xfrm>
            <a:prstGeom prst="rect">
              <a:avLst/>
            </a:prstGeom>
            <a:grpFill/>
          </p:spPr>
        </p:pic>
        <p:pic>
          <p:nvPicPr>
            <p:cNvPr id="62" name="Picture 10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8747" y="3832665"/>
              <a:ext cx="679917" cy="801448"/>
            </a:xfrm>
            <a:prstGeom prst="rect">
              <a:avLst/>
            </a:prstGeom>
            <a:grpFill/>
          </p:spPr>
        </p:pic>
        <p:pic>
          <p:nvPicPr>
            <p:cNvPr id="63" name="Picture 10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7587" y="3989384"/>
              <a:ext cx="1149114" cy="514529"/>
            </a:xfrm>
            <a:prstGeom prst="rect">
              <a:avLst/>
            </a:prstGeom>
            <a:grpFill/>
          </p:spPr>
        </p:pic>
        <p:pic>
          <p:nvPicPr>
            <p:cNvPr id="64" name="Picture 10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10" y="3769701"/>
              <a:ext cx="1135821" cy="854390"/>
            </a:xfrm>
            <a:prstGeom prst="rect">
              <a:avLst/>
            </a:prstGeom>
            <a:grpFill/>
          </p:spPr>
        </p:pic>
        <p:grpSp>
          <p:nvGrpSpPr>
            <p:cNvPr id="65" name="Group 48"/>
            <p:cNvGrpSpPr/>
            <p:nvPr/>
          </p:nvGrpSpPr>
          <p:grpSpPr>
            <a:xfrm>
              <a:off x="1066786" y="5652347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6" name="Trapezoid 49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50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8" name="Group 53"/>
            <p:cNvGrpSpPr/>
            <p:nvPr/>
          </p:nvGrpSpPr>
          <p:grpSpPr>
            <a:xfrm>
              <a:off x="3259970" y="5644555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9" name="Trapezoid 5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5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1" name="Group 56"/>
            <p:cNvGrpSpPr/>
            <p:nvPr/>
          </p:nvGrpSpPr>
          <p:grpSpPr>
            <a:xfrm>
              <a:off x="5231633" y="5644556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72" name="Trapezoid 6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6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093" y="0"/>
            <a:ext cx="9017908" cy="9286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as</a:t>
            </a:r>
            <a:r>
              <a:rPr kumimoji="1" lang="ja-JP" altLang="en-US" dirty="0"/>
              <a:t> </a:t>
            </a:r>
            <a:r>
              <a:rPr kumimoji="1" lang="en-US" altLang="ja-JP" dirty="0"/>
              <a:t>a</a:t>
            </a:r>
            <a:r>
              <a:rPr kumimoji="1" lang="ja-JP" altLang="en-US" dirty="0"/>
              <a:t> </a:t>
            </a:r>
            <a:r>
              <a:rPr kumimoji="1" lang="en-US" altLang="ja-JP" dirty="0"/>
              <a:t>jungle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Gov. of India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7705" y="3946349"/>
            <a:ext cx="2472147" cy="163121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Trebuchet MS"/>
                <a:cs typeface="Trebuchet MS"/>
              </a:rPr>
              <a:t>Ecosystem in the</a:t>
            </a:r>
          </a:p>
          <a:p>
            <a:pPr algn="ctr"/>
            <a:r>
              <a:rPr lang="en-US" altLang="ja-JP" sz="4000" b="1" dirty="0">
                <a:solidFill>
                  <a:schemeClr val="tx1"/>
                </a:solidFill>
                <a:latin typeface="Trebuchet MS"/>
                <a:cs typeface="Trebuchet MS"/>
              </a:rPr>
              <a:t>Jungle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788422" y="3544660"/>
            <a:ext cx="2542035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Trebuchet MS"/>
                <a:cs typeface="Trebuchet MS"/>
              </a:rPr>
              <a:t>Ecosystem on the</a:t>
            </a:r>
          </a:p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Trebuchet MS"/>
                <a:cs typeface="Trebuchet MS"/>
              </a:rPr>
              <a:t>Web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0670006-361F-2746-BAB6-3075C22F63B4}"/>
              </a:ext>
            </a:extLst>
          </p:cNvPr>
          <p:cNvSpPr/>
          <p:nvPr/>
        </p:nvSpPr>
        <p:spPr bwMode="auto">
          <a:xfrm>
            <a:off x="6400673" y="2604227"/>
            <a:ext cx="832006" cy="1315570"/>
          </a:xfrm>
          <a:custGeom>
            <a:avLst/>
            <a:gdLst>
              <a:gd name="connsiteX0" fmla="*/ 0 w 555384"/>
              <a:gd name="connsiteY0" fmla="*/ 0 h 927100"/>
              <a:gd name="connsiteX1" fmla="*/ 546100 w 555384"/>
              <a:gd name="connsiteY1" fmla="*/ 368300 h 927100"/>
              <a:gd name="connsiteX2" fmla="*/ 292100 w 555384"/>
              <a:gd name="connsiteY2" fmla="*/ 9271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384" h="927100">
                <a:moveTo>
                  <a:pt x="0" y="0"/>
                </a:moveTo>
                <a:cubicBezTo>
                  <a:pt x="248708" y="106891"/>
                  <a:pt x="497417" y="213783"/>
                  <a:pt x="546100" y="368300"/>
                </a:cubicBezTo>
                <a:cubicBezTo>
                  <a:pt x="594783" y="522817"/>
                  <a:pt x="443441" y="724958"/>
                  <a:pt x="292100" y="927100"/>
                </a:cubicBezTo>
              </a:path>
            </a:pathLst>
          </a:custGeom>
          <a:noFill/>
          <a:ln w="1270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5074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6544"/>
            <a:ext cx="9144000" cy="19088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093" y="0"/>
            <a:ext cx="9017908" cy="9286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LV equations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7353" y="119571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Interaction between multiple (‘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’) species/products/viruses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Gov. of India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7" name="正方形/長方形 116"/>
          <p:cNvSpPr/>
          <p:nvPr/>
        </p:nvSpPr>
        <p:spPr>
          <a:xfrm>
            <a:off x="1103126" y="4391456"/>
            <a:ext cx="6798830" cy="1521782"/>
          </a:xfrm>
          <a:prstGeom prst="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/>
            <a:r>
              <a:rPr lang="en-US" altLang="ja-JP" sz="3200" dirty="0">
                <a:solidFill>
                  <a:schemeClr val="tx1"/>
                </a:solidFill>
              </a:rPr>
              <a:t>- effect of species j on species i</a:t>
            </a:r>
          </a:p>
          <a:p>
            <a:pPr marL="1657350" lvl="2" indent="-4572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(positive: hurts)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graphicFrame>
        <p:nvGraphicFramePr>
          <p:cNvPr id="137" name="オブジェクト 136"/>
          <p:cNvGraphicFramePr>
            <a:graphicFrameLocks noChangeAspect="1"/>
          </p:cNvGraphicFramePr>
          <p:nvPr/>
        </p:nvGraphicFramePr>
        <p:xfrm>
          <a:off x="1242044" y="4584818"/>
          <a:ext cx="523528" cy="68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数式" r:id="rId4" imgW="177800" imgH="228600" progId="Equation.3">
                  <p:embed/>
                </p:oleObj>
              </mc:Choice>
              <mc:Fallback>
                <p:oleObj name="数式" r:id="rId4" imgW="177800" imgH="228600" progId="Equation.3">
                  <p:embed/>
                  <p:pic>
                    <p:nvPicPr>
                      <p:cNvPr id="137" name="オブジェクト 1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2044" y="4584818"/>
                        <a:ext cx="523528" cy="686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447353" y="2925863"/>
            <a:ext cx="1589382" cy="3655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6651863" y="2668699"/>
            <a:ext cx="813575" cy="3655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2350559" y="2925863"/>
            <a:ext cx="918119" cy="3655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2BEE4C-30CF-3E4E-A352-37CEBC782A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7" y="2224743"/>
            <a:ext cx="604299" cy="5866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870E01-D00D-7046-BA42-7D82DA98E2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055" y="2238765"/>
            <a:ext cx="604299" cy="5866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EA02AD-F414-804C-9B1C-B06CCCBF69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438" y="1883805"/>
            <a:ext cx="510129" cy="5431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77F50F-9B6E-CB43-8CE8-81F52F5C72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901" y="1823082"/>
            <a:ext cx="604299" cy="586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8E0A8-0342-574B-8537-C2ECA36FE660}"/>
              </a:ext>
            </a:extLst>
          </p:cNvPr>
          <p:cNvSpPr txBox="1"/>
          <p:nvPr/>
        </p:nvSpPr>
        <p:spPr>
          <a:xfrm>
            <a:off x="6642016" y="180422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2BDC38-177E-5947-892C-9EA9AFC407BF}"/>
              </a:ext>
            </a:extLst>
          </p:cNvPr>
          <p:cNvSpPr/>
          <p:nvPr/>
        </p:nvSpPr>
        <p:spPr bwMode="auto">
          <a:xfrm>
            <a:off x="8468047" y="3803459"/>
            <a:ext cx="457200" cy="43613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2640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EcoWeb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at work - forecasting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142983"/>
            <a:ext cx="8763655" cy="51554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Gov. of India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92886" y="1850439"/>
            <a:ext cx="4072515" cy="92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Train: </a:t>
            </a:r>
          </a:p>
          <a:p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2/3 </a:t>
            </a:r>
            <a:r>
              <a:rPr lang="en-US" altLang="ja-JP" sz="2800" dirty="0">
                <a:latin typeface="Trebuchet MS"/>
                <a:cs typeface="Trebuchet MS"/>
              </a:rPr>
              <a:t>sequences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83511" y="1850894"/>
            <a:ext cx="3317681" cy="918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Forecast:</a:t>
            </a:r>
          </a:p>
          <a:p>
            <a:r>
              <a:rPr lang="en-US" altLang="ja-JP" sz="2800" b="1" dirty="0">
                <a:solidFill>
                  <a:schemeClr val="accent2"/>
                </a:solidFill>
                <a:latin typeface="Trebuchet MS"/>
                <a:cs typeface="Trebuchet MS"/>
              </a:rPr>
              <a:t>1/3 </a:t>
            </a:r>
            <a:r>
              <a:rPr lang="en-US" altLang="ja-JP" sz="2800" dirty="0">
                <a:latin typeface="Trebuchet MS"/>
                <a:cs typeface="Trebuchet MS"/>
              </a:rPr>
              <a:t>following years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6" y="3043425"/>
            <a:ext cx="7195687" cy="304103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03821" y="3578951"/>
            <a:ext cx="1584752" cy="1904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</a:rPr>
              <a:t>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3039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EcoWeb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at work - forecasting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142983"/>
            <a:ext cx="8763655" cy="51554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Gov. of India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0" y="2852702"/>
            <a:ext cx="7250669" cy="297131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73306" y="5824018"/>
            <a:ext cx="75902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accent2"/>
                </a:solidFill>
                <a:latin typeface="Trebuchet MS"/>
                <a:cs typeface="Trebuchet MS"/>
              </a:rPr>
              <a:t>EcoWeb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can capture  future patterns</a:t>
            </a:r>
            <a:endParaRPr lang="en-US" altLang="ja-JP" sz="32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6138843" y="3031315"/>
            <a:ext cx="1445325" cy="454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92886" y="1850439"/>
            <a:ext cx="4072515" cy="92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Train: </a:t>
            </a:r>
          </a:p>
          <a:p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2/3 </a:t>
            </a:r>
            <a:r>
              <a:rPr lang="en-US" altLang="ja-JP" sz="2800" dirty="0">
                <a:latin typeface="Trebuchet MS"/>
                <a:cs typeface="Trebuchet MS"/>
              </a:rPr>
              <a:t>sequences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983511" y="1850894"/>
            <a:ext cx="3317681" cy="918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Forecast:</a:t>
            </a:r>
          </a:p>
          <a:p>
            <a:r>
              <a:rPr lang="en-US" altLang="ja-JP" sz="2800" b="1" dirty="0">
                <a:solidFill>
                  <a:schemeClr val="accent2"/>
                </a:solidFill>
                <a:latin typeface="Trebuchet MS"/>
                <a:cs typeface="Trebuchet MS"/>
              </a:rPr>
              <a:t>1/3 </a:t>
            </a:r>
            <a:r>
              <a:rPr lang="en-US" altLang="ja-JP" sz="2800" dirty="0">
                <a:latin typeface="Trebuchet MS"/>
                <a:cs typeface="Trebuchet MS"/>
              </a:rPr>
              <a:t>following years</a:t>
            </a:r>
          </a:p>
        </p:txBody>
      </p:sp>
    </p:spTree>
    <p:extLst>
      <p:ext uri="{BB962C8B-B14F-4D97-AF65-F5344CB8AC3E}">
        <p14:creationId xmlns:p14="http://schemas.microsoft.com/office/powerpoint/2010/main" val="4420939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7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0" name="Picture 7" descr="REMEMBER FINGER WITH STRING.gif">
            <a:extLst>
              <a:ext uri="{FF2B5EF4-FFF2-40B4-BE49-F238E27FC236}">
                <a16:creationId xmlns:a16="http://schemas.microsoft.com/office/drawing/2014/main" id="{76EDB1E9-715D-0948-AA91-78A154DD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046" y="53975"/>
            <a:ext cx="9906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571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EcoWeb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at work - forecasting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142983"/>
            <a:ext cx="8763655" cy="51554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Gov. of India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9" y="1847996"/>
            <a:ext cx="4939247" cy="2024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BAB1F9-CE5A-D14A-83CA-BBC3A6ABEBB7}"/>
              </a:ext>
            </a:extLst>
          </p:cNvPr>
          <p:cNvSpPr txBox="1"/>
          <p:nvPr/>
        </p:nvSpPr>
        <p:spPr>
          <a:xfrm>
            <a:off x="1938738" y="4706304"/>
            <a:ext cx="501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Open source code: </a:t>
            </a:r>
            <a:r>
              <a:rPr lang="en-US" sz="4000" dirty="0">
                <a:hlinkClick r:id="rId3"/>
              </a:rPr>
              <a:t>here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40838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Date Placeholder 3">
            <a:extLst>
              <a:ext uri="{FF2B5EF4-FFF2-40B4-BE49-F238E27FC236}">
                <a16:creationId xmlns:a16="http://schemas.microsoft.com/office/drawing/2014/main" id="{9A77455F-17A6-1A42-A3FF-4DB649C2E5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4130" name="Footer Placeholder 4">
            <a:extLst>
              <a:ext uri="{FF2B5EF4-FFF2-40B4-BE49-F238E27FC236}">
                <a16:creationId xmlns:a16="http://schemas.microsoft.com/office/drawing/2014/main" id="{896B7075-C0AF-0E43-8DDA-8D8230D4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4131" name="Slide Number Placeholder 5">
            <a:extLst>
              <a:ext uri="{FF2B5EF4-FFF2-40B4-BE49-F238E27FC236}">
                <a16:creationId xmlns:a16="http://schemas.microsoft.com/office/drawing/2014/main" id="{907732CA-1892-8D4D-A6F4-2FC5A667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466AA9-74CC-F742-9207-D0AA2A5E2D3B}" type="slidenum">
              <a:rPr lang="en-US" altLang="en-US" sz="1400"/>
              <a:pPr algn="r"/>
              <a:t>71</a:t>
            </a:fld>
            <a:endParaRPr lang="en-US" altLang="en-US" sz="1400"/>
          </a:p>
        </p:txBody>
      </p:sp>
      <p:sp>
        <p:nvSpPr>
          <p:cNvPr id="304132" name="Rectangle 2">
            <a:extLst>
              <a:ext uri="{FF2B5EF4-FFF2-40B4-BE49-F238E27FC236}">
                <a16:creationId xmlns:a16="http://schemas.microsoft.com/office/drawing/2014/main" id="{3E585897-C06F-AA42-A8D1-768E62429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304133" name="Rectangle 3">
            <a:extLst>
              <a:ext uri="{FF2B5EF4-FFF2-40B4-BE49-F238E27FC236}">
                <a16:creationId xmlns:a16="http://schemas.microsoft.com/office/drawing/2014/main" id="{1BF5A982-DACF-8F4A-8A30-807C600F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Non-linear forecasting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How-to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Experiments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04134" name="AutoShape 4">
            <a:extLst>
              <a:ext uri="{FF2B5EF4-FFF2-40B4-BE49-F238E27FC236}">
                <a16:creationId xmlns:a16="http://schemas.microsoft.com/office/drawing/2014/main" id="{6DD4F369-41EA-1646-BB41-4453DB71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78471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Date Placeholder 3">
            <a:extLst>
              <a:ext uri="{FF2B5EF4-FFF2-40B4-BE49-F238E27FC236}">
                <a16:creationId xmlns:a16="http://schemas.microsoft.com/office/drawing/2014/main" id="{E8BAB240-A056-744D-8BFD-40F4CA0271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5154" name="Footer Placeholder 4">
            <a:extLst>
              <a:ext uri="{FF2B5EF4-FFF2-40B4-BE49-F238E27FC236}">
                <a16:creationId xmlns:a16="http://schemas.microsoft.com/office/drawing/2014/main" id="{2BFD65E6-4169-D34E-A943-1A7A2306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5155" name="Slide Number Placeholder 5">
            <a:extLst>
              <a:ext uri="{FF2B5EF4-FFF2-40B4-BE49-F238E27FC236}">
                <a16:creationId xmlns:a16="http://schemas.microsoft.com/office/drawing/2014/main" id="{1E96C6E3-B0EC-DD46-AAAF-44F0D6B3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B6A4DE-3187-B34B-A30B-AC5AAE6A31A8}" type="slidenum">
              <a:rPr lang="en-US" altLang="en-US" sz="1400"/>
              <a:pPr algn="r"/>
              <a:t>72</a:t>
            </a:fld>
            <a:endParaRPr lang="en-US" altLang="en-US" sz="1400"/>
          </a:p>
        </p:txBody>
      </p:sp>
      <p:sp>
        <p:nvSpPr>
          <p:cNvPr id="305156" name="Rectangle 2">
            <a:extLst>
              <a:ext uri="{FF2B5EF4-FFF2-40B4-BE49-F238E27FC236}">
                <a16:creationId xmlns:a16="http://schemas.microsoft.com/office/drawing/2014/main" id="{7E6E4AF1-7568-4A49-A655-22155D1C5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5157" name="Rectangle 3">
            <a:extLst>
              <a:ext uri="{FF2B5EF4-FFF2-40B4-BE49-F238E27FC236}">
                <a16:creationId xmlns:a16="http://schemas.microsoft.com/office/drawing/2014/main" id="{F3E86E18-1A17-2F42-AD32-8BE44192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/>
              <a:t>Logistic Parabola:</a:t>
            </a:r>
            <a:br>
              <a:rPr lang="en-US" altLang="en-US"/>
            </a:br>
            <a:r>
              <a:rPr lang="en-US" altLang="en-US"/>
              <a:t>   x</a:t>
            </a:r>
            <a:r>
              <a:rPr lang="en-US" altLang="en-US" baseline="-25000"/>
              <a:t>t</a:t>
            </a:r>
            <a:r>
              <a:rPr lang="en-US" altLang="en-US"/>
              <a:t> = ax</a:t>
            </a:r>
            <a:r>
              <a:rPr lang="en-US" altLang="en-US" baseline="-25000"/>
              <a:t>t-1</a:t>
            </a:r>
            <a:r>
              <a:rPr lang="en-US" altLang="en-US"/>
              <a:t>(1-x</a:t>
            </a:r>
            <a:r>
              <a:rPr lang="en-US" altLang="en-US" baseline="-25000"/>
              <a:t>t-1</a:t>
            </a:r>
            <a:r>
              <a:rPr lang="en-US" altLang="en-US"/>
              <a:t>) + noise </a:t>
            </a:r>
            <a:br>
              <a:rPr lang="en-US" altLang="en-US"/>
            </a:br>
            <a:r>
              <a:rPr lang="en-US" altLang="en-US"/>
              <a:t>   Models population of flies [R. May/1976]</a:t>
            </a:r>
            <a:endParaRPr lang="en-US" altLang="en-US" sz="2400"/>
          </a:p>
        </p:txBody>
      </p:sp>
      <p:grpSp>
        <p:nvGrpSpPr>
          <p:cNvPr id="305158" name="Group 5">
            <a:extLst>
              <a:ext uri="{FF2B5EF4-FFF2-40B4-BE49-F238E27FC236}">
                <a16:creationId xmlns:a16="http://schemas.microsoft.com/office/drawing/2014/main" id="{6561E24D-5857-7A46-B526-0278BA42A78C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474663"/>
            <a:ext cx="2876550" cy="1914525"/>
            <a:chOff x="2880" y="2315"/>
            <a:chExt cx="2628" cy="1649"/>
          </a:xfrm>
        </p:grpSpPr>
        <p:pic>
          <p:nvPicPr>
            <p:cNvPr id="305161" name="Picture 6" descr="linear">
              <a:extLst>
                <a:ext uri="{FF2B5EF4-FFF2-40B4-BE49-F238E27FC236}">
                  <a16:creationId xmlns:a16="http://schemas.microsoft.com/office/drawing/2014/main" id="{D88E7D1B-517A-6C4A-B689-48B71B548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88"/>
              <a:ext cx="1786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162" name="Text Box 7">
              <a:extLst>
                <a:ext uri="{FF2B5EF4-FFF2-40B4-BE49-F238E27FC236}">
                  <a16:creationId xmlns:a16="http://schemas.microsoft.com/office/drawing/2014/main" id="{A2D25E1B-62F6-6745-937B-54AF50778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648"/>
              <a:ext cx="91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305163" name="Text Box 8">
              <a:extLst>
                <a:ext uri="{FF2B5EF4-FFF2-40B4-BE49-F238E27FC236}">
                  <a16:creationId xmlns:a16="http://schemas.microsoft.com/office/drawing/2014/main" id="{F39362FB-F34E-C842-9C94-B4D63CA19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01" y="2394"/>
              <a:ext cx="57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 </a:t>
              </a:r>
              <a:r>
                <a:rPr lang="en-US" altLang="en-US" sz="1800"/>
                <a:t>x(t)</a:t>
              </a:r>
            </a:p>
          </p:txBody>
        </p:sp>
      </p:grpSp>
      <p:sp>
        <p:nvSpPr>
          <p:cNvPr id="305159" name="Text Box 9">
            <a:extLst>
              <a:ext uri="{FF2B5EF4-FFF2-40B4-BE49-F238E27FC236}">
                <a16:creationId xmlns:a16="http://schemas.microsoft.com/office/drawing/2014/main" id="{89598C19-D83F-CD4B-990A-7E2092B6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4419600"/>
            <a:ext cx="1582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Lag-plot</a:t>
            </a:r>
          </a:p>
        </p:txBody>
      </p:sp>
      <p:pic>
        <p:nvPicPr>
          <p:cNvPr id="305160" name="Picture 12">
            <a:extLst>
              <a:ext uri="{FF2B5EF4-FFF2-40B4-BE49-F238E27FC236}">
                <a16:creationId xmlns:a16="http://schemas.microsoft.com/office/drawing/2014/main" id="{6908AEAC-82F5-D041-980B-BFCCCACED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3756025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1003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Date Placeholder 3">
            <a:extLst>
              <a:ext uri="{FF2B5EF4-FFF2-40B4-BE49-F238E27FC236}">
                <a16:creationId xmlns:a16="http://schemas.microsoft.com/office/drawing/2014/main" id="{EFA92301-C108-9C4E-A626-BB8D049E2B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6178" name="Footer Placeholder 4">
            <a:extLst>
              <a:ext uri="{FF2B5EF4-FFF2-40B4-BE49-F238E27FC236}">
                <a16:creationId xmlns:a16="http://schemas.microsoft.com/office/drawing/2014/main" id="{2CD8DF13-DC06-074E-AF2A-ADFFAEC5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6179" name="Slide Number Placeholder 5">
            <a:extLst>
              <a:ext uri="{FF2B5EF4-FFF2-40B4-BE49-F238E27FC236}">
                <a16:creationId xmlns:a16="http://schemas.microsoft.com/office/drawing/2014/main" id="{9450B8C2-4717-8046-A3F1-52A5804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058F2EC-0276-DA4F-98D7-EA49CF434A7D}" type="slidenum">
              <a:rPr lang="en-US" altLang="en-US" sz="1400"/>
              <a:pPr algn="r"/>
              <a:t>73</a:t>
            </a:fld>
            <a:endParaRPr lang="en-US" altLang="en-US" sz="1400"/>
          </a:p>
        </p:txBody>
      </p:sp>
      <p:sp>
        <p:nvSpPr>
          <p:cNvPr id="306180" name="Rectangle 2">
            <a:extLst>
              <a:ext uri="{FF2B5EF4-FFF2-40B4-BE49-F238E27FC236}">
                <a16:creationId xmlns:a16="http://schemas.microsoft.com/office/drawing/2014/main" id="{2A706A9D-BEB4-C647-AD41-17462C650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6181" name="Rectangle 3">
            <a:extLst>
              <a:ext uri="{FF2B5EF4-FFF2-40B4-BE49-F238E27FC236}">
                <a16:creationId xmlns:a16="http://schemas.microsoft.com/office/drawing/2014/main" id="{B1D98337-99DD-7D4D-9A5B-2B20464F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/>
              <a:t>Logistic Parabola:</a:t>
            </a:r>
            <a:br>
              <a:rPr lang="en-US" altLang="en-US"/>
            </a:br>
            <a:r>
              <a:rPr lang="en-US" altLang="en-US"/>
              <a:t>   x</a:t>
            </a:r>
            <a:r>
              <a:rPr lang="en-US" altLang="en-US" baseline="-25000"/>
              <a:t>t</a:t>
            </a:r>
            <a:r>
              <a:rPr lang="en-US" altLang="en-US"/>
              <a:t> = ax</a:t>
            </a:r>
            <a:r>
              <a:rPr lang="en-US" altLang="en-US" baseline="-25000"/>
              <a:t>t-1</a:t>
            </a:r>
            <a:r>
              <a:rPr lang="en-US" altLang="en-US"/>
              <a:t>(1-x</a:t>
            </a:r>
            <a:r>
              <a:rPr lang="en-US" altLang="en-US" baseline="-25000"/>
              <a:t>t-1</a:t>
            </a:r>
            <a:r>
              <a:rPr lang="en-US" altLang="en-US"/>
              <a:t>) + noise </a:t>
            </a:r>
            <a:br>
              <a:rPr lang="en-US" altLang="en-US"/>
            </a:br>
            <a:r>
              <a:rPr lang="en-US" altLang="en-US"/>
              <a:t>   Models population of flies [R. May/1976]</a:t>
            </a:r>
            <a:endParaRPr lang="en-US" altLang="en-US" sz="2400"/>
          </a:p>
        </p:txBody>
      </p:sp>
      <p:grpSp>
        <p:nvGrpSpPr>
          <p:cNvPr id="306182" name="Group 5">
            <a:extLst>
              <a:ext uri="{FF2B5EF4-FFF2-40B4-BE49-F238E27FC236}">
                <a16:creationId xmlns:a16="http://schemas.microsoft.com/office/drawing/2014/main" id="{60F19A12-D90B-2642-8C3F-AE3946FA796C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474663"/>
            <a:ext cx="2876550" cy="1914525"/>
            <a:chOff x="2880" y="2315"/>
            <a:chExt cx="2628" cy="1649"/>
          </a:xfrm>
        </p:grpSpPr>
        <p:pic>
          <p:nvPicPr>
            <p:cNvPr id="306187" name="Picture 6" descr="linear">
              <a:extLst>
                <a:ext uri="{FF2B5EF4-FFF2-40B4-BE49-F238E27FC236}">
                  <a16:creationId xmlns:a16="http://schemas.microsoft.com/office/drawing/2014/main" id="{A3B35257-45D1-7E42-94EC-C24FBC408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88"/>
              <a:ext cx="1786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188" name="Text Box 7">
              <a:extLst>
                <a:ext uri="{FF2B5EF4-FFF2-40B4-BE49-F238E27FC236}">
                  <a16:creationId xmlns:a16="http://schemas.microsoft.com/office/drawing/2014/main" id="{D24F4636-F4C0-6A48-B723-A4933CE29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3648"/>
              <a:ext cx="91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time</a:t>
              </a:r>
            </a:p>
          </p:txBody>
        </p:sp>
        <p:sp>
          <p:nvSpPr>
            <p:cNvPr id="306189" name="Text Box 8">
              <a:extLst>
                <a:ext uri="{FF2B5EF4-FFF2-40B4-BE49-F238E27FC236}">
                  <a16:creationId xmlns:a16="http://schemas.microsoft.com/office/drawing/2014/main" id="{B53D0F17-D0DC-6B40-99A0-E48ECFE44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01" y="2394"/>
              <a:ext cx="57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 </a:t>
              </a:r>
              <a:r>
                <a:rPr lang="en-US" altLang="en-US" sz="1800"/>
                <a:t>x(t)</a:t>
              </a:r>
            </a:p>
          </p:txBody>
        </p:sp>
      </p:grpSp>
      <p:sp>
        <p:nvSpPr>
          <p:cNvPr id="306183" name="Text Box 9">
            <a:extLst>
              <a:ext uri="{FF2B5EF4-FFF2-40B4-BE49-F238E27FC236}">
                <a16:creationId xmlns:a16="http://schemas.microsoft.com/office/drawing/2014/main" id="{D924C624-7707-2A4A-8475-F3A11FB7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4419600"/>
            <a:ext cx="1582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Lag-plot</a:t>
            </a:r>
          </a:p>
        </p:txBody>
      </p:sp>
      <p:sp>
        <p:nvSpPr>
          <p:cNvPr id="306184" name="Text Box 11">
            <a:extLst>
              <a:ext uri="{FF2B5EF4-FFF2-40B4-BE49-F238E27FC236}">
                <a16:creationId xmlns:a16="http://schemas.microsoft.com/office/drawing/2014/main" id="{4127B698-1DF4-A245-8C35-EA48FF41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5010150"/>
            <a:ext cx="2454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ARIMA: fails</a:t>
            </a:r>
            <a:endParaRPr lang="en-US" altLang="en-US"/>
          </a:p>
        </p:txBody>
      </p:sp>
      <p:pic>
        <p:nvPicPr>
          <p:cNvPr id="306185" name="Picture 12">
            <a:extLst>
              <a:ext uri="{FF2B5EF4-FFF2-40B4-BE49-F238E27FC236}">
                <a16:creationId xmlns:a16="http://schemas.microsoft.com/office/drawing/2014/main" id="{125DA73C-2FB7-4344-A0CD-FC6CA0627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3756025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6" name="Line 10">
            <a:extLst>
              <a:ext uri="{FF2B5EF4-FFF2-40B4-BE49-F238E27FC236}">
                <a16:creationId xmlns:a16="http://schemas.microsoft.com/office/drawing/2014/main" id="{0AA393E2-3096-EB4B-9138-459983B04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4286250"/>
            <a:ext cx="1885950" cy="1181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748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Date Placeholder 2">
            <a:extLst>
              <a:ext uri="{FF2B5EF4-FFF2-40B4-BE49-F238E27FC236}">
                <a16:creationId xmlns:a16="http://schemas.microsoft.com/office/drawing/2014/main" id="{8A5B1A44-E805-1641-AD52-9A70DF6AA6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7202" name="Footer Placeholder 3">
            <a:extLst>
              <a:ext uri="{FF2B5EF4-FFF2-40B4-BE49-F238E27FC236}">
                <a16:creationId xmlns:a16="http://schemas.microsoft.com/office/drawing/2014/main" id="{06CE6618-D11D-6142-816C-92339E98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7203" name="Slide Number Placeholder 4">
            <a:extLst>
              <a:ext uri="{FF2B5EF4-FFF2-40B4-BE49-F238E27FC236}">
                <a16:creationId xmlns:a16="http://schemas.microsoft.com/office/drawing/2014/main" id="{0D327E1D-E2CD-274C-95F8-C22B3B43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C7E02A7-1DEE-5143-8FEF-DAE4F948AAA2}" type="slidenum">
              <a:rPr lang="en-US" altLang="en-US" sz="1400"/>
              <a:pPr algn="r"/>
              <a:t>74</a:t>
            </a:fld>
            <a:endParaRPr lang="en-US" altLang="en-US" sz="1400"/>
          </a:p>
        </p:txBody>
      </p:sp>
      <p:sp>
        <p:nvSpPr>
          <p:cNvPr id="307204" name="Rectangle 2">
            <a:extLst>
              <a:ext uri="{FF2B5EF4-FFF2-40B4-BE49-F238E27FC236}">
                <a16:creationId xmlns:a16="http://schemas.microsoft.com/office/drawing/2014/main" id="{47319407-4972-574B-82FC-101AF982E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038600" cy="9906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Logistic Parabola</a:t>
            </a:r>
          </a:p>
        </p:txBody>
      </p:sp>
      <p:sp>
        <p:nvSpPr>
          <p:cNvPr id="307205" name="Text Box 3">
            <a:extLst>
              <a:ext uri="{FF2B5EF4-FFF2-40B4-BE49-F238E27FC236}">
                <a16:creationId xmlns:a16="http://schemas.microsoft.com/office/drawing/2014/main" id="{647A704C-96B4-6040-B0A6-36F3AD28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07206" name="Text Box 4">
            <a:extLst>
              <a:ext uri="{FF2B5EF4-FFF2-40B4-BE49-F238E27FC236}">
                <a16:creationId xmlns:a16="http://schemas.microsoft.com/office/drawing/2014/main" id="{30427BC0-8DDE-864D-BBE7-45D52A46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pic>
        <p:nvPicPr>
          <p:cNvPr id="307207" name="Picture 5" descr="Parabola">
            <a:extLst>
              <a:ext uri="{FF2B5EF4-FFF2-40B4-BE49-F238E27FC236}">
                <a16:creationId xmlns:a16="http://schemas.microsoft.com/office/drawing/2014/main" id="{13DAB4C6-45CD-9149-9B1F-83F807A4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8" name="Text Box 6">
            <a:extLst>
              <a:ext uri="{FF2B5EF4-FFF2-40B4-BE49-F238E27FC236}">
                <a16:creationId xmlns:a16="http://schemas.microsoft.com/office/drawing/2014/main" id="{FEF8E524-0E3B-FA46-AA66-EC7FB579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58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Our Prediction from here</a:t>
            </a:r>
          </a:p>
        </p:txBody>
      </p:sp>
      <p:sp>
        <p:nvSpPr>
          <p:cNvPr id="307209" name="Line 7">
            <a:extLst>
              <a:ext uri="{FF2B5EF4-FFF2-40B4-BE49-F238E27FC236}">
                <a16:creationId xmlns:a16="http://schemas.microsoft.com/office/drawing/2014/main" id="{CDB80EC8-A74E-7043-8D5A-BB4E3CA68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676400"/>
            <a:ext cx="0" cy="419100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Line 8">
            <a:extLst>
              <a:ext uri="{FF2B5EF4-FFF2-40B4-BE49-F238E27FC236}">
                <a16:creationId xmlns:a16="http://schemas.microsoft.com/office/drawing/2014/main" id="{6ADCE99E-A91E-F64A-A500-47D19EEE66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143000"/>
            <a:ext cx="4572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316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Date Placeholder 2">
            <a:extLst>
              <a:ext uri="{FF2B5EF4-FFF2-40B4-BE49-F238E27FC236}">
                <a16:creationId xmlns:a16="http://schemas.microsoft.com/office/drawing/2014/main" id="{CA669AB1-6D06-9142-B85A-713CB61678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8226" name="Footer Placeholder 3">
            <a:extLst>
              <a:ext uri="{FF2B5EF4-FFF2-40B4-BE49-F238E27FC236}">
                <a16:creationId xmlns:a16="http://schemas.microsoft.com/office/drawing/2014/main" id="{2DC04458-020A-584D-B066-34F80F3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8227" name="Slide Number Placeholder 4">
            <a:extLst>
              <a:ext uri="{FF2B5EF4-FFF2-40B4-BE49-F238E27FC236}">
                <a16:creationId xmlns:a16="http://schemas.microsoft.com/office/drawing/2014/main" id="{E41189D6-D5F7-4C47-BA69-46983427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BDADC8D-3E98-124D-ACD7-8D479148BE5B}" type="slidenum">
              <a:rPr lang="en-US" altLang="en-US" sz="1400"/>
              <a:pPr algn="r"/>
              <a:t>75</a:t>
            </a:fld>
            <a:endParaRPr lang="en-US" altLang="en-US" sz="1400"/>
          </a:p>
        </p:txBody>
      </p:sp>
      <p:sp>
        <p:nvSpPr>
          <p:cNvPr id="308228" name="Rectangle 2">
            <a:extLst>
              <a:ext uri="{FF2B5EF4-FFF2-40B4-BE49-F238E27FC236}">
                <a16:creationId xmlns:a16="http://schemas.microsoft.com/office/drawing/2014/main" id="{6273FF8E-39CF-2244-AC41-65621B5E0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038600" cy="9906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Logistic Parabola</a:t>
            </a:r>
          </a:p>
        </p:txBody>
      </p:sp>
      <p:sp>
        <p:nvSpPr>
          <p:cNvPr id="308229" name="Text Box 3">
            <a:extLst>
              <a:ext uri="{FF2B5EF4-FFF2-40B4-BE49-F238E27FC236}">
                <a16:creationId xmlns:a16="http://schemas.microsoft.com/office/drawing/2014/main" id="{C49E5377-2103-2B44-A483-DA7B46D4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08230" name="Text Box 4">
            <a:extLst>
              <a:ext uri="{FF2B5EF4-FFF2-40B4-BE49-F238E27FC236}">
                <a16:creationId xmlns:a16="http://schemas.microsoft.com/office/drawing/2014/main" id="{7912FA97-4FA7-A147-B08D-6A23D9A73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pic>
        <p:nvPicPr>
          <p:cNvPr id="308231" name="Picture 5" descr="Parabola">
            <a:extLst>
              <a:ext uri="{FF2B5EF4-FFF2-40B4-BE49-F238E27FC236}">
                <a16:creationId xmlns:a16="http://schemas.microsoft.com/office/drawing/2014/main" id="{A90393FF-0AA1-D74A-923D-35DBA81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32" name="Picture 6" descr="Parabola">
            <a:extLst>
              <a:ext uri="{FF2B5EF4-FFF2-40B4-BE49-F238E27FC236}">
                <a16:creationId xmlns:a16="http://schemas.microsoft.com/office/drawing/2014/main" id="{55352934-2DBA-EA4D-9B03-24229D22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33" name="Line 7">
            <a:extLst>
              <a:ext uri="{FF2B5EF4-FFF2-40B4-BE49-F238E27FC236}">
                <a16:creationId xmlns:a16="http://schemas.microsoft.com/office/drawing/2014/main" id="{61DFFA2E-3D10-2B44-8C1D-CBDDED2F9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048000"/>
            <a:ext cx="0" cy="320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Line 8">
            <a:extLst>
              <a:ext uri="{FF2B5EF4-FFF2-40B4-BE49-F238E27FC236}">
                <a16:creationId xmlns:a16="http://schemas.microsoft.com/office/drawing/2014/main" id="{4BA61E68-DD70-754D-BF06-0CE03FFE7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6248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Line 9">
            <a:extLst>
              <a:ext uri="{FF2B5EF4-FFF2-40B4-BE49-F238E27FC236}">
                <a16:creationId xmlns:a16="http://schemas.microsoft.com/office/drawing/2014/main" id="{2FD826E7-421D-0448-BE1D-CD0D05E86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048000"/>
            <a:ext cx="0" cy="320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Line 10">
            <a:extLst>
              <a:ext uri="{FF2B5EF4-FFF2-40B4-BE49-F238E27FC236}">
                <a16:creationId xmlns:a16="http://schemas.microsoft.com/office/drawing/2014/main" id="{D546E3AC-AF2E-6744-B451-0677A7276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048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Line 11">
            <a:extLst>
              <a:ext uri="{FF2B5EF4-FFF2-40B4-BE49-F238E27FC236}">
                <a16:creationId xmlns:a16="http://schemas.microsoft.com/office/drawing/2014/main" id="{328AD293-F89B-C94A-AF8E-2B5F663B6B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57200"/>
            <a:ext cx="914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Line 12">
            <a:extLst>
              <a:ext uri="{FF2B5EF4-FFF2-40B4-BE49-F238E27FC236}">
                <a16:creationId xmlns:a16="http://schemas.microsoft.com/office/drawing/2014/main" id="{BCFEFE34-DE96-5D4F-9B68-7ADC2133D4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733800"/>
            <a:ext cx="44958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Text Box 13">
            <a:extLst>
              <a:ext uri="{FF2B5EF4-FFF2-40B4-BE49-F238E27FC236}">
                <a16:creationId xmlns:a16="http://schemas.microsoft.com/office/drawing/2014/main" id="{DB017969-651B-D14F-8257-F5A36D61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</p:spTree>
    <p:extLst>
      <p:ext uri="{BB962C8B-B14F-4D97-AF65-F5344CB8AC3E}">
        <p14:creationId xmlns:p14="http://schemas.microsoft.com/office/powerpoint/2010/main" val="114168016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Date Placeholder 3">
            <a:extLst>
              <a:ext uri="{FF2B5EF4-FFF2-40B4-BE49-F238E27FC236}">
                <a16:creationId xmlns:a16="http://schemas.microsoft.com/office/drawing/2014/main" id="{BFDBC7AA-84BA-D840-8011-E325A049E4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9250" name="Footer Placeholder 4">
            <a:extLst>
              <a:ext uri="{FF2B5EF4-FFF2-40B4-BE49-F238E27FC236}">
                <a16:creationId xmlns:a16="http://schemas.microsoft.com/office/drawing/2014/main" id="{8F8DEABF-0A30-2A48-BC1D-5C704022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9251" name="Slide Number Placeholder 5">
            <a:extLst>
              <a:ext uri="{FF2B5EF4-FFF2-40B4-BE49-F238E27FC236}">
                <a16:creationId xmlns:a16="http://schemas.microsoft.com/office/drawing/2014/main" id="{81FD29EA-5320-AD47-88D9-3B7E3E55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360D902-38F9-594D-AF88-1379444B2F7C}" type="slidenum">
              <a:rPr lang="en-US" altLang="en-US" sz="1400"/>
              <a:pPr algn="r"/>
              <a:t>76</a:t>
            </a:fld>
            <a:endParaRPr lang="en-US" altLang="en-US" sz="1400"/>
          </a:p>
        </p:txBody>
      </p:sp>
      <p:sp>
        <p:nvSpPr>
          <p:cNvPr id="309252" name="Rectangle 2">
            <a:extLst>
              <a:ext uri="{FF2B5EF4-FFF2-40B4-BE49-F238E27FC236}">
                <a16:creationId xmlns:a16="http://schemas.microsoft.com/office/drawing/2014/main" id="{CF810FB3-17F0-2547-9DA3-97C8A3E11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9253" name="Rectangle 3">
            <a:extLst>
              <a:ext uri="{FF2B5EF4-FFF2-40B4-BE49-F238E27FC236}">
                <a16:creationId xmlns:a16="http://schemas.microsoft.com/office/drawing/2014/main" id="{58374863-CD4F-0F40-B6CC-745509AE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43100"/>
            <a:ext cx="5181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/>
              <a:t>LORENZ: Models convection currents in the air</a:t>
            </a:r>
          </a:p>
          <a:p>
            <a:pPr algn="l"/>
            <a:r>
              <a:rPr lang="en-US" altLang="en-US"/>
              <a:t>dx / dt = a (y - x) </a:t>
            </a:r>
          </a:p>
          <a:p>
            <a:pPr algn="l"/>
            <a:r>
              <a:rPr lang="en-US" altLang="en-US"/>
              <a:t>dy / dt = x (b - z) - y </a:t>
            </a:r>
          </a:p>
          <a:p>
            <a:pPr algn="l"/>
            <a:r>
              <a:rPr lang="en-US" altLang="en-US"/>
              <a:t>dz / dt = xy - c z</a:t>
            </a:r>
            <a:endParaRPr lang="en-US" altLang="en-US" sz="2400"/>
          </a:p>
          <a:p>
            <a:pPr algn="l">
              <a:lnSpc>
                <a:spcPct val="90000"/>
              </a:lnSpc>
            </a:pPr>
            <a:endParaRPr lang="en-US" altLang="en-US" sz="2400"/>
          </a:p>
        </p:txBody>
      </p:sp>
      <p:grpSp>
        <p:nvGrpSpPr>
          <p:cNvPr id="309254" name="Group 4">
            <a:extLst>
              <a:ext uri="{FF2B5EF4-FFF2-40B4-BE49-F238E27FC236}">
                <a16:creationId xmlns:a16="http://schemas.microsoft.com/office/drawing/2014/main" id="{EF4D90C5-CBB6-074F-9EF9-B5F714999C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24300" y="3600450"/>
            <a:ext cx="2133600" cy="2743200"/>
            <a:chOff x="3648" y="144"/>
            <a:chExt cx="1920" cy="1344"/>
          </a:xfrm>
        </p:grpSpPr>
        <p:sp>
          <p:nvSpPr>
            <p:cNvPr id="309257" name="Rectangle 5">
              <a:extLst>
                <a:ext uri="{FF2B5EF4-FFF2-40B4-BE49-F238E27FC236}">
                  <a16:creationId xmlns:a16="http://schemas.microsoft.com/office/drawing/2014/main" id="{6F244286-CDE9-1C46-BE24-D1EF9F71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"/>
              <a:ext cx="1920" cy="13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58" name="Line 6">
              <a:extLst>
                <a:ext uri="{FF2B5EF4-FFF2-40B4-BE49-F238E27FC236}">
                  <a16:creationId xmlns:a16="http://schemas.microsoft.com/office/drawing/2014/main" id="{6715A9D3-9BB6-3D40-82A3-708BFAE36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9" name="Line 7">
              <a:extLst>
                <a:ext uri="{FF2B5EF4-FFF2-40B4-BE49-F238E27FC236}">
                  <a16:creationId xmlns:a16="http://schemas.microsoft.com/office/drawing/2014/main" id="{A3E9FBE0-B6E4-4146-82DB-877854A37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0" name="Rectangle 8">
              <a:extLst>
                <a:ext uri="{FF2B5EF4-FFF2-40B4-BE49-F238E27FC236}">
                  <a16:creationId xmlns:a16="http://schemas.microsoft.com/office/drawing/2014/main" id="{10F83D34-D89F-C342-9FA4-A7210887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1" name="Freeform 9">
              <a:extLst>
                <a:ext uri="{FF2B5EF4-FFF2-40B4-BE49-F238E27FC236}">
                  <a16:creationId xmlns:a16="http://schemas.microsoft.com/office/drawing/2014/main" id="{7AE0B4C2-A0ED-A74F-8CD5-BFAB53B5E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1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8" y="46"/>
                  </a:lnTo>
                  <a:lnTo>
                    <a:pt x="82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61" y="25"/>
                  </a:lnTo>
                  <a:lnTo>
                    <a:pt x="55" y="21"/>
                  </a:lnTo>
                  <a:lnTo>
                    <a:pt x="50" y="17"/>
                  </a:lnTo>
                  <a:lnTo>
                    <a:pt x="42" y="14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2" y="56"/>
                  </a:lnTo>
                  <a:lnTo>
                    <a:pt x="23" y="55"/>
                  </a:lnTo>
                  <a:lnTo>
                    <a:pt x="15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8" y="3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2" name="Freeform 10">
              <a:extLst>
                <a:ext uri="{FF2B5EF4-FFF2-40B4-BE49-F238E27FC236}">
                  <a16:creationId xmlns:a16="http://schemas.microsoft.com/office/drawing/2014/main" id="{26B011F8-581F-244B-B730-63A45A7D2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3" name="Line 11">
              <a:extLst>
                <a:ext uri="{FF2B5EF4-FFF2-40B4-BE49-F238E27FC236}">
                  <a16:creationId xmlns:a16="http://schemas.microsoft.com/office/drawing/2014/main" id="{DAFCA2A2-776F-104E-8FC7-C57A2C3A6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4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4" name="Line 12">
              <a:extLst>
                <a:ext uri="{FF2B5EF4-FFF2-40B4-BE49-F238E27FC236}">
                  <a16:creationId xmlns:a16="http://schemas.microsoft.com/office/drawing/2014/main" id="{7DF25321-C444-ED4F-B0F0-95E3000D7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5" name="Rectangle 13">
              <a:extLst>
                <a:ext uri="{FF2B5EF4-FFF2-40B4-BE49-F238E27FC236}">
                  <a16:creationId xmlns:a16="http://schemas.microsoft.com/office/drawing/2014/main" id="{33919E3C-F51F-934D-8DA7-99C3B31D6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1416"/>
              <a:ext cx="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6" name="Freeform 14">
              <a:extLst>
                <a:ext uri="{FF2B5EF4-FFF2-40B4-BE49-F238E27FC236}">
                  <a16:creationId xmlns:a16="http://schemas.microsoft.com/office/drawing/2014/main" id="{04EC3C27-1139-B141-89F6-8FF555D3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7" name="Freeform 15">
              <a:extLst>
                <a:ext uri="{FF2B5EF4-FFF2-40B4-BE49-F238E27FC236}">
                  <a16:creationId xmlns:a16="http://schemas.microsoft.com/office/drawing/2014/main" id="{CD0055B2-5F47-6348-973D-8B11FC18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7" y="59"/>
                  </a:moveTo>
                  <a:lnTo>
                    <a:pt x="85" y="46"/>
                  </a:lnTo>
                  <a:lnTo>
                    <a:pt x="91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4" y="38"/>
                  </a:lnTo>
                  <a:lnTo>
                    <a:pt x="106" y="35"/>
                  </a:lnTo>
                  <a:lnTo>
                    <a:pt x="106" y="31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5" y="13"/>
                  </a:lnTo>
                  <a:lnTo>
                    <a:pt x="78" y="13"/>
                  </a:lnTo>
                  <a:lnTo>
                    <a:pt x="70" y="13"/>
                  </a:lnTo>
                  <a:lnTo>
                    <a:pt x="64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2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5" y="44"/>
                  </a:lnTo>
                  <a:lnTo>
                    <a:pt x="41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3" y="14"/>
                  </a:lnTo>
                  <a:lnTo>
                    <a:pt x="49" y="9"/>
                  </a:lnTo>
                  <a:lnTo>
                    <a:pt x="57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87" y="2"/>
                  </a:lnTo>
                  <a:lnTo>
                    <a:pt x="97" y="4"/>
                  </a:lnTo>
                  <a:lnTo>
                    <a:pt x="106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2" y="51"/>
                  </a:lnTo>
                  <a:lnTo>
                    <a:pt x="104" y="55"/>
                  </a:lnTo>
                  <a:lnTo>
                    <a:pt x="97" y="58"/>
                  </a:lnTo>
                  <a:lnTo>
                    <a:pt x="87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8" name="Line 16">
              <a:extLst>
                <a:ext uri="{FF2B5EF4-FFF2-40B4-BE49-F238E27FC236}">
                  <a16:creationId xmlns:a16="http://schemas.microsoft.com/office/drawing/2014/main" id="{D8467913-6668-D340-AE4E-0B25384F7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9" name="Line 17">
              <a:extLst>
                <a:ext uri="{FF2B5EF4-FFF2-40B4-BE49-F238E27FC236}">
                  <a16:creationId xmlns:a16="http://schemas.microsoft.com/office/drawing/2014/main" id="{C247951D-0CAA-AE42-8EE3-17E96C1B4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0" name="Rectangle 18">
              <a:extLst>
                <a:ext uri="{FF2B5EF4-FFF2-40B4-BE49-F238E27FC236}">
                  <a16:creationId xmlns:a16="http://schemas.microsoft.com/office/drawing/2014/main" id="{CF6FDB4A-0AD0-D14C-A511-9FCD73E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1" name="Freeform 19">
              <a:extLst>
                <a:ext uri="{FF2B5EF4-FFF2-40B4-BE49-F238E27FC236}">
                  <a16:creationId xmlns:a16="http://schemas.microsoft.com/office/drawing/2014/main" id="{B3523150-0576-5D40-97E4-8722B818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399"/>
              <a:ext cx="61" cy="11"/>
            </a:xfrm>
            <a:custGeom>
              <a:avLst/>
              <a:gdLst>
                <a:gd name="T0" fmla="*/ 1 w 122"/>
                <a:gd name="T1" fmla="*/ 0 h 32"/>
                <a:gd name="T2" fmla="*/ 1 w 122"/>
                <a:gd name="T3" fmla="*/ 0 h 32"/>
                <a:gd name="T4" fmla="*/ 1 w 122"/>
                <a:gd name="T5" fmla="*/ 0 h 32"/>
                <a:gd name="T6" fmla="*/ 1 w 122"/>
                <a:gd name="T7" fmla="*/ 0 h 32"/>
                <a:gd name="T8" fmla="*/ 1 w 122"/>
                <a:gd name="T9" fmla="*/ 0 h 32"/>
                <a:gd name="T10" fmla="*/ 1 w 122"/>
                <a:gd name="T11" fmla="*/ 0 h 32"/>
                <a:gd name="T12" fmla="*/ 1 w 122"/>
                <a:gd name="T13" fmla="*/ 0 h 32"/>
                <a:gd name="T14" fmla="*/ 1 w 122"/>
                <a:gd name="T15" fmla="*/ 0 h 32"/>
                <a:gd name="T16" fmla="*/ 1 w 122"/>
                <a:gd name="T17" fmla="*/ 0 h 32"/>
                <a:gd name="T18" fmla="*/ 1 w 122"/>
                <a:gd name="T19" fmla="*/ 0 h 32"/>
                <a:gd name="T20" fmla="*/ 1 w 122"/>
                <a:gd name="T21" fmla="*/ 0 h 32"/>
                <a:gd name="T22" fmla="*/ 0 w 122"/>
                <a:gd name="T23" fmla="*/ 0 h 32"/>
                <a:gd name="T24" fmla="*/ 0 w 122"/>
                <a:gd name="T25" fmla="*/ 0 h 32"/>
                <a:gd name="T26" fmla="*/ 1 w 122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32"/>
                <a:gd name="T44" fmla="*/ 122 w 12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32">
                  <a:moveTo>
                    <a:pt x="122" y="0"/>
                  </a:moveTo>
                  <a:lnTo>
                    <a:pt x="122" y="11"/>
                  </a:lnTo>
                  <a:lnTo>
                    <a:pt x="27" y="11"/>
                  </a:lnTo>
                  <a:lnTo>
                    <a:pt x="33" y="15"/>
                  </a:lnTo>
                  <a:lnTo>
                    <a:pt x="38" y="21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1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2" name="Freeform 20">
              <a:extLst>
                <a:ext uri="{FF2B5EF4-FFF2-40B4-BE49-F238E27FC236}">
                  <a16:creationId xmlns:a16="http://schemas.microsoft.com/office/drawing/2014/main" id="{A9A67848-63E4-C343-9DB1-EE7E338C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" y="1370"/>
              <a:ext cx="62" cy="20"/>
            </a:xfrm>
            <a:custGeom>
              <a:avLst/>
              <a:gdLst>
                <a:gd name="T0" fmla="*/ 1 w 124"/>
                <a:gd name="T1" fmla="*/ 0 h 59"/>
                <a:gd name="T2" fmla="*/ 1 w 124"/>
                <a:gd name="T3" fmla="*/ 0 h 59"/>
                <a:gd name="T4" fmla="*/ 1 w 124"/>
                <a:gd name="T5" fmla="*/ 0 h 59"/>
                <a:gd name="T6" fmla="*/ 1 w 124"/>
                <a:gd name="T7" fmla="*/ 0 h 59"/>
                <a:gd name="T8" fmla="*/ 1 w 124"/>
                <a:gd name="T9" fmla="*/ 0 h 59"/>
                <a:gd name="T10" fmla="*/ 1 w 124"/>
                <a:gd name="T11" fmla="*/ 0 h 59"/>
                <a:gd name="T12" fmla="*/ 1 w 124"/>
                <a:gd name="T13" fmla="*/ 0 h 59"/>
                <a:gd name="T14" fmla="*/ 1 w 124"/>
                <a:gd name="T15" fmla="*/ 0 h 59"/>
                <a:gd name="T16" fmla="*/ 0 w 124"/>
                <a:gd name="T17" fmla="*/ 0 h 59"/>
                <a:gd name="T18" fmla="*/ 1 w 124"/>
                <a:gd name="T19" fmla="*/ 0 h 59"/>
                <a:gd name="T20" fmla="*/ 1 w 124"/>
                <a:gd name="T21" fmla="*/ 0 h 59"/>
                <a:gd name="T22" fmla="*/ 1 w 124"/>
                <a:gd name="T23" fmla="*/ 0 h 59"/>
                <a:gd name="T24" fmla="*/ 1 w 124"/>
                <a:gd name="T25" fmla="*/ 0 h 59"/>
                <a:gd name="T26" fmla="*/ 1 w 124"/>
                <a:gd name="T27" fmla="*/ 0 h 59"/>
                <a:gd name="T28" fmla="*/ 1 w 124"/>
                <a:gd name="T29" fmla="*/ 0 h 59"/>
                <a:gd name="T30" fmla="*/ 1 w 124"/>
                <a:gd name="T31" fmla="*/ 0 h 59"/>
                <a:gd name="T32" fmla="*/ 1 w 124"/>
                <a:gd name="T33" fmla="*/ 0 h 59"/>
                <a:gd name="T34" fmla="*/ 1 w 124"/>
                <a:gd name="T35" fmla="*/ 0 h 59"/>
                <a:gd name="T36" fmla="*/ 1 w 124"/>
                <a:gd name="T37" fmla="*/ 0 h 59"/>
                <a:gd name="T38" fmla="*/ 1 w 124"/>
                <a:gd name="T39" fmla="*/ 0 h 59"/>
                <a:gd name="T40" fmla="*/ 1 w 124"/>
                <a:gd name="T41" fmla="*/ 0 h 59"/>
                <a:gd name="T42" fmla="*/ 1 w 124"/>
                <a:gd name="T43" fmla="*/ 0 h 59"/>
                <a:gd name="T44" fmla="*/ 1 w 124"/>
                <a:gd name="T45" fmla="*/ 0 h 59"/>
                <a:gd name="T46" fmla="*/ 1 w 124"/>
                <a:gd name="T47" fmla="*/ 0 h 59"/>
                <a:gd name="T48" fmla="*/ 1 w 124"/>
                <a:gd name="T49" fmla="*/ 0 h 59"/>
                <a:gd name="T50" fmla="*/ 1 w 124"/>
                <a:gd name="T51" fmla="*/ 0 h 59"/>
                <a:gd name="T52" fmla="*/ 1 w 124"/>
                <a:gd name="T53" fmla="*/ 0 h 59"/>
                <a:gd name="T54" fmla="*/ 1 w 124"/>
                <a:gd name="T55" fmla="*/ 0 h 59"/>
                <a:gd name="T56" fmla="*/ 1 w 124"/>
                <a:gd name="T57" fmla="*/ 0 h 59"/>
                <a:gd name="T58" fmla="*/ 1 w 124"/>
                <a:gd name="T59" fmla="*/ 0 h 59"/>
                <a:gd name="T60" fmla="*/ 1 w 124"/>
                <a:gd name="T61" fmla="*/ 0 h 59"/>
                <a:gd name="T62" fmla="*/ 1 w 124"/>
                <a:gd name="T63" fmla="*/ 0 h 59"/>
                <a:gd name="T64" fmla="*/ 1 w 124"/>
                <a:gd name="T65" fmla="*/ 0 h 59"/>
                <a:gd name="T66" fmla="*/ 1 w 124"/>
                <a:gd name="T67" fmla="*/ 0 h 59"/>
                <a:gd name="T68" fmla="*/ 1 w 124"/>
                <a:gd name="T69" fmla="*/ 0 h 59"/>
                <a:gd name="T70" fmla="*/ 1 w 124"/>
                <a:gd name="T71" fmla="*/ 0 h 59"/>
                <a:gd name="T72" fmla="*/ 1 w 124"/>
                <a:gd name="T73" fmla="*/ 0 h 59"/>
                <a:gd name="T74" fmla="*/ 1 w 124"/>
                <a:gd name="T75" fmla="*/ 0 h 59"/>
                <a:gd name="T76" fmla="*/ 1 w 124"/>
                <a:gd name="T77" fmla="*/ 0 h 59"/>
                <a:gd name="T78" fmla="*/ 1 w 124"/>
                <a:gd name="T79" fmla="*/ 0 h 59"/>
                <a:gd name="T80" fmla="*/ 1 w 124"/>
                <a:gd name="T81" fmla="*/ 0 h 59"/>
                <a:gd name="T82" fmla="*/ 1 w 124"/>
                <a:gd name="T83" fmla="*/ 0 h 59"/>
                <a:gd name="T84" fmla="*/ 1 w 124"/>
                <a:gd name="T85" fmla="*/ 0 h 59"/>
                <a:gd name="T86" fmla="*/ 1 w 124"/>
                <a:gd name="T87" fmla="*/ 0 h 59"/>
                <a:gd name="T88" fmla="*/ 1 w 124"/>
                <a:gd name="T89" fmla="*/ 0 h 59"/>
                <a:gd name="T90" fmla="*/ 1 w 124"/>
                <a:gd name="T91" fmla="*/ 0 h 59"/>
                <a:gd name="T92" fmla="*/ 1 w 124"/>
                <a:gd name="T93" fmla="*/ 0 h 59"/>
                <a:gd name="T94" fmla="*/ 1 w 124"/>
                <a:gd name="T95" fmla="*/ 0 h 59"/>
                <a:gd name="T96" fmla="*/ 1 w 124"/>
                <a:gd name="T97" fmla="*/ 0 h 59"/>
                <a:gd name="T98" fmla="*/ 1 w 124"/>
                <a:gd name="T99" fmla="*/ 0 h 59"/>
                <a:gd name="T100" fmla="*/ 1 w 124"/>
                <a:gd name="T101" fmla="*/ 0 h 59"/>
                <a:gd name="T102" fmla="*/ 1 w 124"/>
                <a:gd name="T103" fmla="*/ 0 h 59"/>
                <a:gd name="T104" fmla="*/ 1 w 124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59"/>
                <a:gd name="T161" fmla="*/ 124 w 124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5" y="6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82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1" y="10"/>
                  </a:lnTo>
                  <a:lnTo>
                    <a:pt x="117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4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7" y="46"/>
                  </a:lnTo>
                  <a:lnTo>
                    <a:pt x="111" y="49"/>
                  </a:lnTo>
                  <a:lnTo>
                    <a:pt x="92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5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9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3" name="Line 21">
              <a:extLst>
                <a:ext uri="{FF2B5EF4-FFF2-40B4-BE49-F238E27FC236}">
                  <a16:creationId xmlns:a16="http://schemas.microsoft.com/office/drawing/2014/main" id="{59E7CCA0-F24A-2E4C-B77A-E88D2AEB1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4" name="Line 22">
              <a:extLst>
                <a:ext uri="{FF2B5EF4-FFF2-40B4-BE49-F238E27FC236}">
                  <a16:creationId xmlns:a16="http://schemas.microsoft.com/office/drawing/2014/main" id="{6951A9C9-514B-0747-8559-3CBF33DAD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5" name="Rectangle 23">
              <a:extLst>
                <a:ext uri="{FF2B5EF4-FFF2-40B4-BE49-F238E27FC236}">
                  <a16:creationId xmlns:a16="http://schemas.microsoft.com/office/drawing/2014/main" id="{51E61280-BA3A-984E-B10F-4F67E30D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393"/>
              <a:ext cx="8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6" name="Freeform 24">
              <a:extLst>
                <a:ext uri="{FF2B5EF4-FFF2-40B4-BE49-F238E27FC236}">
                  <a16:creationId xmlns:a16="http://schemas.microsoft.com/office/drawing/2014/main" id="{A950C867-D8BB-C34D-88E6-1A015DD2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3" y="46"/>
                  </a:lnTo>
                  <a:lnTo>
                    <a:pt x="97" y="44"/>
                  </a:lnTo>
                  <a:lnTo>
                    <a:pt x="103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8" y="13"/>
                  </a:lnTo>
                  <a:lnTo>
                    <a:pt x="80" y="13"/>
                  </a:lnTo>
                  <a:lnTo>
                    <a:pt x="72" y="13"/>
                  </a:lnTo>
                  <a:lnTo>
                    <a:pt x="65" y="14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3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7" y="6"/>
                  </a:lnTo>
                  <a:lnTo>
                    <a:pt x="17" y="39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49" y="9"/>
                  </a:lnTo>
                  <a:lnTo>
                    <a:pt x="59" y="4"/>
                  </a:lnTo>
                  <a:lnTo>
                    <a:pt x="68" y="2"/>
                  </a:lnTo>
                  <a:lnTo>
                    <a:pt x="78" y="0"/>
                  </a:lnTo>
                  <a:lnTo>
                    <a:pt x="89" y="2"/>
                  </a:lnTo>
                  <a:lnTo>
                    <a:pt x="99" y="4"/>
                  </a:lnTo>
                  <a:lnTo>
                    <a:pt x="107" y="7"/>
                  </a:lnTo>
                  <a:lnTo>
                    <a:pt x="118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8" y="45"/>
                  </a:lnTo>
                  <a:lnTo>
                    <a:pt x="112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7" name="Line 25">
              <a:extLst>
                <a:ext uri="{FF2B5EF4-FFF2-40B4-BE49-F238E27FC236}">
                  <a16:creationId xmlns:a16="http://schemas.microsoft.com/office/drawing/2014/main" id="{AAE59D93-ED97-3246-99DE-580FAFEC8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8" name="Line 26">
              <a:extLst>
                <a:ext uri="{FF2B5EF4-FFF2-40B4-BE49-F238E27FC236}">
                  <a16:creationId xmlns:a16="http://schemas.microsoft.com/office/drawing/2014/main" id="{D928EE01-A1B1-DA41-92DA-F57DD8FDC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9" name="Freeform 27">
              <a:extLst>
                <a:ext uri="{FF2B5EF4-FFF2-40B4-BE49-F238E27FC236}">
                  <a16:creationId xmlns:a16="http://schemas.microsoft.com/office/drawing/2014/main" id="{CD8F8350-AFE9-E648-9134-91CF85EEA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370"/>
              <a:ext cx="61" cy="20"/>
            </a:xfrm>
            <a:custGeom>
              <a:avLst/>
              <a:gdLst>
                <a:gd name="T0" fmla="*/ 1 w 121"/>
                <a:gd name="T1" fmla="*/ 0 h 59"/>
                <a:gd name="T2" fmla="*/ 1 w 121"/>
                <a:gd name="T3" fmla="*/ 0 h 59"/>
                <a:gd name="T4" fmla="*/ 1 w 121"/>
                <a:gd name="T5" fmla="*/ 0 h 59"/>
                <a:gd name="T6" fmla="*/ 1 w 121"/>
                <a:gd name="T7" fmla="*/ 0 h 59"/>
                <a:gd name="T8" fmla="*/ 1 w 121"/>
                <a:gd name="T9" fmla="*/ 0 h 59"/>
                <a:gd name="T10" fmla="*/ 1 w 121"/>
                <a:gd name="T11" fmla="*/ 0 h 59"/>
                <a:gd name="T12" fmla="*/ 1 w 121"/>
                <a:gd name="T13" fmla="*/ 0 h 59"/>
                <a:gd name="T14" fmla="*/ 0 w 121"/>
                <a:gd name="T15" fmla="*/ 0 h 59"/>
                <a:gd name="T16" fmla="*/ 0 w 121"/>
                <a:gd name="T17" fmla="*/ 0 h 59"/>
                <a:gd name="T18" fmla="*/ 0 w 121"/>
                <a:gd name="T19" fmla="*/ 0 h 59"/>
                <a:gd name="T20" fmla="*/ 1 w 121"/>
                <a:gd name="T21" fmla="*/ 0 h 59"/>
                <a:gd name="T22" fmla="*/ 1 w 121"/>
                <a:gd name="T23" fmla="*/ 0 h 59"/>
                <a:gd name="T24" fmla="*/ 1 w 121"/>
                <a:gd name="T25" fmla="*/ 0 h 59"/>
                <a:gd name="T26" fmla="*/ 1 w 121"/>
                <a:gd name="T27" fmla="*/ 0 h 59"/>
                <a:gd name="T28" fmla="*/ 1 w 121"/>
                <a:gd name="T29" fmla="*/ 0 h 59"/>
                <a:gd name="T30" fmla="*/ 1 w 121"/>
                <a:gd name="T31" fmla="*/ 0 h 59"/>
                <a:gd name="T32" fmla="*/ 1 w 121"/>
                <a:gd name="T33" fmla="*/ 0 h 59"/>
                <a:gd name="T34" fmla="*/ 1 w 121"/>
                <a:gd name="T35" fmla="*/ 0 h 59"/>
                <a:gd name="T36" fmla="*/ 1 w 121"/>
                <a:gd name="T37" fmla="*/ 0 h 59"/>
                <a:gd name="T38" fmla="*/ 1 w 121"/>
                <a:gd name="T39" fmla="*/ 0 h 59"/>
                <a:gd name="T40" fmla="*/ 1 w 121"/>
                <a:gd name="T41" fmla="*/ 0 h 59"/>
                <a:gd name="T42" fmla="*/ 1 w 121"/>
                <a:gd name="T43" fmla="*/ 0 h 59"/>
                <a:gd name="T44" fmla="*/ 1 w 121"/>
                <a:gd name="T45" fmla="*/ 0 h 59"/>
                <a:gd name="T46" fmla="*/ 1 w 121"/>
                <a:gd name="T47" fmla="*/ 0 h 59"/>
                <a:gd name="T48" fmla="*/ 1 w 121"/>
                <a:gd name="T49" fmla="*/ 0 h 59"/>
                <a:gd name="T50" fmla="*/ 1 w 121"/>
                <a:gd name="T51" fmla="*/ 0 h 59"/>
                <a:gd name="T52" fmla="*/ 1 w 121"/>
                <a:gd name="T53" fmla="*/ 0 h 59"/>
                <a:gd name="T54" fmla="*/ 1 w 121"/>
                <a:gd name="T55" fmla="*/ 0 h 59"/>
                <a:gd name="T56" fmla="*/ 1 w 121"/>
                <a:gd name="T57" fmla="*/ 0 h 59"/>
                <a:gd name="T58" fmla="*/ 1 w 121"/>
                <a:gd name="T59" fmla="*/ 0 h 59"/>
                <a:gd name="T60" fmla="*/ 1 w 121"/>
                <a:gd name="T61" fmla="*/ 0 h 59"/>
                <a:gd name="T62" fmla="*/ 1 w 121"/>
                <a:gd name="T63" fmla="*/ 0 h 59"/>
                <a:gd name="T64" fmla="*/ 1 w 121"/>
                <a:gd name="T65" fmla="*/ 0 h 59"/>
                <a:gd name="T66" fmla="*/ 1 w 121"/>
                <a:gd name="T67" fmla="*/ 0 h 59"/>
                <a:gd name="T68" fmla="*/ 1 w 121"/>
                <a:gd name="T69" fmla="*/ 0 h 59"/>
                <a:gd name="T70" fmla="*/ 1 w 121"/>
                <a:gd name="T71" fmla="*/ 0 h 59"/>
                <a:gd name="T72" fmla="*/ 1 w 121"/>
                <a:gd name="T73" fmla="*/ 0 h 59"/>
                <a:gd name="T74" fmla="*/ 1 w 121"/>
                <a:gd name="T75" fmla="*/ 0 h 59"/>
                <a:gd name="T76" fmla="*/ 1 w 121"/>
                <a:gd name="T77" fmla="*/ 0 h 59"/>
                <a:gd name="T78" fmla="*/ 1 w 121"/>
                <a:gd name="T79" fmla="*/ 0 h 59"/>
                <a:gd name="T80" fmla="*/ 1 w 121"/>
                <a:gd name="T81" fmla="*/ 0 h 59"/>
                <a:gd name="T82" fmla="*/ 1 w 121"/>
                <a:gd name="T83" fmla="*/ 0 h 59"/>
                <a:gd name="T84" fmla="*/ 1 w 121"/>
                <a:gd name="T85" fmla="*/ 0 h 59"/>
                <a:gd name="T86" fmla="*/ 1 w 121"/>
                <a:gd name="T87" fmla="*/ 0 h 59"/>
                <a:gd name="T88" fmla="*/ 1 w 121"/>
                <a:gd name="T89" fmla="*/ 0 h 59"/>
                <a:gd name="T90" fmla="*/ 1 w 121"/>
                <a:gd name="T91" fmla="*/ 0 h 59"/>
                <a:gd name="T92" fmla="*/ 1 w 121"/>
                <a:gd name="T93" fmla="*/ 0 h 59"/>
                <a:gd name="T94" fmla="*/ 1 w 121"/>
                <a:gd name="T95" fmla="*/ 0 h 59"/>
                <a:gd name="T96" fmla="*/ 1 w 121"/>
                <a:gd name="T97" fmla="*/ 0 h 59"/>
                <a:gd name="T98" fmla="*/ 1 w 121"/>
                <a:gd name="T99" fmla="*/ 0 h 59"/>
                <a:gd name="T100" fmla="*/ 1 w 121"/>
                <a:gd name="T101" fmla="*/ 0 h 59"/>
                <a:gd name="T102" fmla="*/ 1 w 121"/>
                <a:gd name="T103" fmla="*/ 0 h 59"/>
                <a:gd name="T104" fmla="*/ 1 w 121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59"/>
                <a:gd name="T161" fmla="*/ 121 w 121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59">
                  <a:moveTo>
                    <a:pt x="61" y="59"/>
                  </a:moveTo>
                  <a:lnTo>
                    <a:pt x="41" y="58"/>
                  </a:lnTo>
                  <a:lnTo>
                    <a:pt x="26" y="55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7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1" y="24"/>
                  </a:lnTo>
                  <a:lnTo>
                    <a:pt x="121" y="30"/>
                  </a:lnTo>
                  <a:lnTo>
                    <a:pt x="121" y="35"/>
                  </a:lnTo>
                  <a:lnTo>
                    <a:pt x="118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6"/>
                  </a:lnTo>
                  <a:lnTo>
                    <a:pt x="99" y="42"/>
                  </a:lnTo>
                  <a:lnTo>
                    <a:pt x="102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83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0" name="Line 28">
              <a:extLst>
                <a:ext uri="{FF2B5EF4-FFF2-40B4-BE49-F238E27FC236}">
                  <a16:creationId xmlns:a16="http://schemas.microsoft.com/office/drawing/2014/main" id="{ACC26E6A-765F-4D46-85B5-1CEA33318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1" name="Line 29">
              <a:extLst>
                <a:ext uri="{FF2B5EF4-FFF2-40B4-BE49-F238E27FC236}">
                  <a16:creationId xmlns:a16="http://schemas.microsoft.com/office/drawing/2014/main" id="{4122448B-712A-7246-8C0B-B415662C8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2" name="Freeform 30">
              <a:extLst>
                <a:ext uri="{FF2B5EF4-FFF2-40B4-BE49-F238E27FC236}">
                  <a16:creationId xmlns:a16="http://schemas.microsoft.com/office/drawing/2014/main" id="{765510DC-B93F-0442-8D41-0BDB8E06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8" y="59"/>
                  </a:moveTo>
                  <a:lnTo>
                    <a:pt x="86" y="46"/>
                  </a:lnTo>
                  <a:lnTo>
                    <a:pt x="92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7" y="31"/>
                  </a:lnTo>
                  <a:lnTo>
                    <a:pt x="105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78" y="13"/>
                  </a:lnTo>
                  <a:lnTo>
                    <a:pt x="71" y="13"/>
                  </a:lnTo>
                  <a:lnTo>
                    <a:pt x="65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2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6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88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1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3" name="Line 31">
              <a:extLst>
                <a:ext uri="{FF2B5EF4-FFF2-40B4-BE49-F238E27FC236}">
                  <a16:creationId xmlns:a16="http://schemas.microsoft.com/office/drawing/2014/main" id="{DFA8BB5A-365F-3D4D-87CA-D457F322A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4" name="Line 32">
              <a:extLst>
                <a:ext uri="{FF2B5EF4-FFF2-40B4-BE49-F238E27FC236}">
                  <a16:creationId xmlns:a16="http://schemas.microsoft.com/office/drawing/2014/main" id="{046881C9-6124-BB4C-AAE3-46F3DC41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5" name="Freeform 33">
              <a:extLst>
                <a:ext uri="{FF2B5EF4-FFF2-40B4-BE49-F238E27FC236}">
                  <a16:creationId xmlns:a16="http://schemas.microsoft.com/office/drawing/2014/main" id="{E0691411-49EB-8041-BE71-BEB9B23A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7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6" name="Freeform 34">
              <a:extLst>
                <a:ext uri="{FF2B5EF4-FFF2-40B4-BE49-F238E27FC236}">
                  <a16:creationId xmlns:a16="http://schemas.microsoft.com/office/drawing/2014/main" id="{BD46A8F8-2F43-7544-95B0-53F5A0AC6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0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9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1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8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7" name="Line 35">
              <a:extLst>
                <a:ext uri="{FF2B5EF4-FFF2-40B4-BE49-F238E27FC236}">
                  <a16:creationId xmlns:a16="http://schemas.microsoft.com/office/drawing/2014/main" id="{D52BFE07-81EF-1747-BDB7-F823FC803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8" name="Line 36">
              <a:extLst>
                <a:ext uri="{FF2B5EF4-FFF2-40B4-BE49-F238E27FC236}">
                  <a16:creationId xmlns:a16="http://schemas.microsoft.com/office/drawing/2014/main" id="{C2F8BA41-88C2-2741-BC86-0D99BB4E1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9" name="Freeform 37">
              <a:extLst>
                <a:ext uri="{FF2B5EF4-FFF2-40B4-BE49-F238E27FC236}">
                  <a16:creationId xmlns:a16="http://schemas.microsoft.com/office/drawing/2014/main" id="{6C76BDC6-091D-E640-9E85-3DADD15DF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99"/>
              <a:ext cx="61" cy="11"/>
            </a:xfrm>
            <a:custGeom>
              <a:avLst/>
              <a:gdLst>
                <a:gd name="T0" fmla="*/ 1 w 121"/>
                <a:gd name="T1" fmla="*/ 0 h 32"/>
                <a:gd name="T2" fmla="*/ 1 w 121"/>
                <a:gd name="T3" fmla="*/ 0 h 32"/>
                <a:gd name="T4" fmla="*/ 1 w 121"/>
                <a:gd name="T5" fmla="*/ 0 h 32"/>
                <a:gd name="T6" fmla="*/ 1 w 121"/>
                <a:gd name="T7" fmla="*/ 0 h 32"/>
                <a:gd name="T8" fmla="*/ 1 w 121"/>
                <a:gd name="T9" fmla="*/ 0 h 32"/>
                <a:gd name="T10" fmla="*/ 1 w 121"/>
                <a:gd name="T11" fmla="*/ 0 h 32"/>
                <a:gd name="T12" fmla="*/ 1 w 121"/>
                <a:gd name="T13" fmla="*/ 0 h 32"/>
                <a:gd name="T14" fmla="*/ 1 w 121"/>
                <a:gd name="T15" fmla="*/ 0 h 32"/>
                <a:gd name="T16" fmla="*/ 1 w 121"/>
                <a:gd name="T17" fmla="*/ 0 h 32"/>
                <a:gd name="T18" fmla="*/ 1 w 121"/>
                <a:gd name="T19" fmla="*/ 0 h 32"/>
                <a:gd name="T20" fmla="*/ 1 w 121"/>
                <a:gd name="T21" fmla="*/ 0 h 32"/>
                <a:gd name="T22" fmla="*/ 0 w 121"/>
                <a:gd name="T23" fmla="*/ 0 h 32"/>
                <a:gd name="T24" fmla="*/ 0 w 121"/>
                <a:gd name="T25" fmla="*/ 0 h 32"/>
                <a:gd name="T26" fmla="*/ 1 w 121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32"/>
                <a:gd name="T44" fmla="*/ 121 w 12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32">
                  <a:moveTo>
                    <a:pt x="121" y="0"/>
                  </a:moveTo>
                  <a:lnTo>
                    <a:pt x="121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8" y="21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0" name="Freeform 38">
              <a:extLst>
                <a:ext uri="{FF2B5EF4-FFF2-40B4-BE49-F238E27FC236}">
                  <a16:creationId xmlns:a16="http://schemas.microsoft.com/office/drawing/2014/main" id="{BBCC40E8-DBAD-2340-A0CC-15C71EB8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4" y="46"/>
                  </a:lnTo>
                  <a:lnTo>
                    <a:pt x="98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100" y="17"/>
                  </a:lnTo>
                  <a:lnTo>
                    <a:pt x="94" y="14"/>
                  </a:lnTo>
                  <a:lnTo>
                    <a:pt x="88" y="13"/>
                  </a:lnTo>
                  <a:lnTo>
                    <a:pt x="79" y="13"/>
                  </a:lnTo>
                  <a:lnTo>
                    <a:pt x="73" y="13"/>
                  </a:lnTo>
                  <a:lnTo>
                    <a:pt x="65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6" y="39"/>
                  </a:lnTo>
                  <a:lnTo>
                    <a:pt x="60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8" y="39"/>
                  </a:lnTo>
                  <a:lnTo>
                    <a:pt x="48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9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7" y="45"/>
                  </a:lnTo>
                  <a:lnTo>
                    <a:pt x="113" y="51"/>
                  </a:lnTo>
                  <a:lnTo>
                    <a:pt x="105" y="55"/>
                  </a:lnTo>
                  <a:lnTo>
                    <a:pt x="98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1" name="Line 39">
              <a:extLst>
                <a:ext uri="{FF2B5EF4-FFF2-40B4-BE49-F238E27FC236}">
                  <a16:creationId xmlns:a16="http://schemas.microsoft.com/office/drawing/2014/main" id="{D3C75505-FBDB-1549-9064-BF82F5CD7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2" name="Line 40">
              <a:extLst>
                <a:ext uri="{FF2B5EF4-FFF2-40B4-BE49-F238E27FC236}">
                  <a16:creationId xmlns:a16="http://schemas.microsoft.com/office/drawing/2014/main" id="{18890C50-DBE1-7B45-9720-0CA7A533C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3" name="Freeform 41">
              <a:extLst>
                <a:ext uri="{FF2B5EF4-FFF2-40B4-BE49-F238E27FC236}">
                  <a16:creationId xmlns:a16="http://schemas.microsoft.com/office/drawing/2014/main" id="{97E1023B-8265-AF4A-A08B-646E7C21E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0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09" y="56"/>
                  </a:lnTo>
                  <a:lnTo>
                    <a:pt x="101" y="55"/>
                  </a:lnTo>
                  <a:lnTo>
                    <a:pt x="92" y="51"/>
                  </a:lnTo>
                  <a:lnTo>
                    <a:pt x="88" y="46"/>
                  </a:lnTo>
                  <a:lnTo>
                    <a:pt x="80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59" y="25"/>
                  </a:lnTo>
                  <a:lnTo>
                    <a:pt x="53" y="21"/>
                  </a:lnTo>
                  <a:lnTo>
                    <a:pt x="50" y="17"/>
                  </a:lnTo>
                  <a:lnTo>
                    <a:pt x="40" y="14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3" y="56"/>
                  </a:lnTo>
                  <a:lnTo>
                    <a:pt x="23" y="55"/>
                  </a:lnTo>
                  <a:lnTo>
                    <a:pt x="13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3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88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4" name="Freeform 42">
              <a:extLst>
                <a:ext uri="{FF2B5EF4-FFF2-40B4-BE49-F238E27FC236}">
                  <a16:creationId xmlns:a16="http://schemas.microsoft.com/office/drawing/2014/main" id="{1C204D84-5921-414C-9E8A-F81782AA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7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5" y="55"/>
                  </a:lnTo>
                  <a:lnTo>
                    <a:pt x="17" y="53"/>
                  </a:lnTo>
                  <a:lnTo>
                    <a:pt x="12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9"/>
                  </a:lnTo>
                  <a:lnTo>
                    <a:pt x="23" y="6"/>
                  </a:lnTo>
                  <a:lnTo>
                    <a:pt x="33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0" y="24"/>
                  </a:lnTo>
                  <a:lnTo>
                    <a:pt x="122" y="30"/>
                  </a:lnTo>
                  <a:lnTo>
                    <a:pt x="120" y="35"/>
                  </a:lnTo>
                  <a:lnTo>
                    <a:pt x="118" y="41"/>
                  </a:lnTo>
                  <a:lnTo>
                    <a:pt x="114" y="46"/>
                  </a:lnTo>
                  <a:lnTo>
                    <a:pt x="111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4" y="46"/>
                  </a:lnTo>
                  <a:lnTo>
                    <a:pt x="99" y="42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07" y="30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84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5" name="Line 43">
              <a:extLst>
                <a:ext uri="{FF2B5EF4-FFF2-40B4-BE49-F238E27FC236}">
                  <a16:creationId xmlns:a16="http://schemas.microsoft.com/office/drawing/2014/main" id="{860CBF4D-9013-F242-B9AD-CE3CE8592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34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6" name="Line 44">
              <a:extLst>
                <a:ext uri="{FF2B5EF4-FFF2-40B4-BE49-F238E27FC236}">
                  <a16:creationId xmlns:a16="http://schemas.microsoft.com/office/drawing/2014/main" id="{35852072-FE8A-6141-9223-C4BED043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7" name="Freeform 45">
              <a:extLst>
                <a:ext uri="{FF2B5EF4-FFF2-40B4-BE49-F238E27FC236}">
                  <a16:creationId xmlns:a16="http://schemas.microsoft.com/office/drawing/2014/main" id="{C6729AAC-7346-3A46-BF55-CFB4E8106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334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4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5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7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8" name="Line 46">
              <a:extLst>
                <a:ext uri="{FF2B5EF4-FFF2-40B4-BE49-F238E27FC236}">
                  <a16:creationId xmlns:a16="http://schemas.microsoft.com/office/drawing/2014/main" id="{F29E1767-9649-CA42-8B16-EE221619E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1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9" name="Line 47">
              <a:extLst>
                <a:ext uri="{FF2B5EF4-FFF2-40B4-BE49-F238E27FC236}">
                  <a16:creationId xmlns:a16="http://schemas.microsoft.com/office/drawing/2014/main" id="{334EEB88-4C50-AA40-AC2F-5A8FF2283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1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0" name="Freeform 48">
              <a:extLst>
                <a:ext uri="{FF2B5EF4-FFF2-40B4-BE49-F238E27FC236}">
                  <a16:creationId xmlns:a16="http://schemas.microsoft.com/office/drawing/2014/main" id="{37C46567-D31F-A446-B182-0CE85522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131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1 w 120"/>
                <a:gd name="T51" fmla="*/ 0 h 59"/>
                <a:gd name="T52" fmla="*/ 1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0 w 120"/>
                <a:gd name="T67" fmla="*/ 0 h 59"/>
                <a:gd name="T68" fmla="*/ 0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1 w 120"/>
                <a:gd name="T101" fmla="*/ 0 h 59"/>
                <a:gd name="T102" fmla="*/ 1 w 120"/>
                <a:gd name="T103" fmla="*/ 0 h 59"/>
                <a:gd name="T104" fmla="*/ 1 w 120"/>
                <a:gd name="T105" fmla="*/ 0 h 59"/>
                <a:gd name="T106" fmla="*/ 1 w 120"/>
                <a:gd name="T107" fmla="*/ 0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9"/>
                <a:gd name="T164" fmla="*/ 120 w 120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9">
                  <a:moveTo>
                    <a:pt x="104" y="0"/>
                  </a:moveTo>
                  <a:lnTo>
                    <a:pt x="120" y="0"/>
                  </a:lnTo>
                  <a:lnTo>
                    <a:pt x="120" y="59"/>
                  </a:lnTo>
                  <a:lnTo>
                    <a:pt x="114" y="59"/>
                  </a:lnTo>
                  <a:lnTo>
                    <a:pt x="110" y="58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7" y="48"/>
                  </a:lnTo>
                  <a:lnTo>
                    <a:pt x="82" y="44"/>
                  </a:lnTo>
                  <a:lnTo>
                    <a:pt x="74" y="37"/>
                  </a:lnTo>
                  <a:lnTo>
                    <a:pt x="66" y="31"/>
                  </a:lnTo>
                  <a:lnTo>
                    <a:pt x="61" y="26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19" y="41"/>
                  </a:lnTo>
                  <a:lnTo>
                    <a:pt x="22" y="44"/>
                  </a:lnTo>
                  <a:lnTo>
                    <a:pt x="28" y="45"/>
                  </a:lnTo>
                  <a:lnTo>
                    <a:pt x="34" y="47"/>
                  </a:lnTo>
                  <a:lnTo>
                    <a:pt x="32" y="58"/>
                  </a:lnTo>
                  <a:lnTo>
                    <a:pt x="22" y="56"/>
                  </a:lnTo>
                  <a:lnTo>
                    <a:pt x="15" y="54"/>
                  </a:lnTo>
                  <a:lnTo>
                    <a:pt x="7" y="49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1"/>
                  </a:lnTo>
                  <a:lnTo>
                    <a:pt x="3" y="14"/>
                  </a:lnTo>
                  <a:lnTo>
                    <a:pt x="9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7" y="5"/>
                  </a:lnTo>
                  <a:lnTo>
                    <a:pt x="55" y="7"/>
                  </a:lnTo>
                  <a:lnTo>
                    <a:pt x="61" y="10"/>
                  </a:lnTo>
                  <a:lnTo>
                    <a:pt x="66" y="14"/>
                  </a:lnTo>
                  <a:lnTo>
                    <a:pt x="74" y="20"/>
                  </a:lnTo>
                  <a:lnTo>
                    <a:pt x="82" y="27"/>
                  </a:lnTo>
                  <a:lnTo>
                    <a:pt x="89" y="33"/>
                  </a:lnTo>
                  <a:lnTo>
                    <a:pt x="93" y="37"/>
                  </a:lnTo>
                  <a:lnTo>
                    <a:pt x="97" y="40"/>
                  </a:lnTo>
                  <a:lnTo>
                    <a:pt x="101" y="42"/>
                  </a:lnTo>
                  <a:lnTo>
                    <a:pt x="104" y="4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1" name="Freeform 49">
              <a:extLst>
                <a:ext uri="{FF2B5EF4-FFF2-40B4-BE49-F238E27FC236}">
                  <a16:creationId xmlns:a16="http://schemas.microsoft.com/office/drawing/2014/main" id="{0883E068-87C3-7345-A1F8-8956D3B07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109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3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0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4"/>
                  </a:lnTo>
                  <a:lnTo>
                    <a:pt x="104" y="19"/>
                  </a:lnTo>
                  <a:lnTo>
                    <a:pt x="99" y="17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22" y="40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2" name="Freeform 50">
              <a:extLst>
                <a:ext uri="{FF2B5EF4-FFF2-40B4-BE49-F238E27FC236}">
                  <a16:creationId xmlns:a16="http://schemas.microsoft.com/office/drawing/2014/main" id="{00361CD8-7C72-C740-9EAA-61BF8069E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086"/>
              <a:ext cx="61" cy="19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3" name="Line 51">
              <a:extLst>
                <a:ext uri="{FF2B5EF4-FFF2-40B4-BE49-F238E27FC236}">
                  <a16:creationId xmlns:a16="http://schemas.microsoft.com/office/drawing/2014/main" id="{A960042E-619B-3B4A-B5A1-25126D8D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8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4" name="Line 52">
              <a:extLst>
                <a:ext uri="{FF2B5EF4-FFF2-40B4-BE49-F238E27FC236}">
                  <a16:creationId xmlns:a16="http://schemas.microsoft.com/office/drawing/2014/main" id="{9277B599-910B-C141-ABAD-B8A538A9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8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5" name="Freeform 53">
              <a:extLst>
                <a:ext uri="{FF2B5EF4-FFF2-40B4-BE49-F238E27FC236}">
                  <a16:creationId xmlns:a16="http://schemas.microsoft.com/office/drawing/2014/main" id="{032747EC-C63B-7645-9CF9-11A3530D9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3" y="905"/>
              <a:ext cx="59" cy="21"/>
            </a:xfrm>
            <a:custGeom>
              <a:avLst/>
              <a:gdLst>
                <a:gd name="T0" fmla="*/ 1 w 118"/>
                <a:gd name="T1" fmla="*/ 0 h 62"/>
                <a:gd name="T2" fmla="*/ 1 w 118"/>
                <a:gd name="T3" fmla="*/ 0 h 62"/>
                <a:gd name="T4" fmla="*/ 1 w 118"/>
                <a:gd name="T5" fmla="*/ 0 h 62"/>
                <a:gd name="T6" fmla="*/ 1 w 118"/>
                <a:gd name="T7" fmla="*/ 0 h 62"/>
                <a:gd name="T8" fmla="*/ 0 w 118"/>
                <a:gd name="T9" fmla="*/ 0 h 62"/>
                <a:gd name="T10" fmla="*/ 0 w 118"/>
                <a:gd name="T11" fmla="*/ 0 h 62"/>
                <a:gd name="T12" fmla="*/ 1 w 118"/>
                <a:gd name="T13" fmla="*/ 0 h 62"/>
                <a:gd name="T14" fmla="*/ 1 w 118"/>
                <a:gd name="T15" fmla="*/ 0 h 62"/>
                <a:gd name="T16" fmla="*/ 1 w 118"/>
                <a:gd name="T17" fmla="*/ 0 h 62"/>
                <a:gd name="T18" fmla="*/ 1 w 118"/>
                <a:gd name="T19" fmla="*/ 0 h 62"/>
                <a:gd name="T20" fmla="*/ 1 w 118"/>
                <a:gd name="T21" fmla="*/ 0 h 62"/>
                <a:gd name="T22" fmla="*/ 1 w 118"/>
                <a:gd name="T23" fmla="*/ 0 h 62"/>
                <a:gd name="T24" fmla="*/ 1 w 118"/>
                <a:gd name="T25" fmla="*/ 0 h 62"/>
                <a:gd name="T26" fmla="*/ 1 w 118"/>
                <a:gd name="T27" fmla="*/ 0 h 62"/>
                <a:gd name="T28" fmla="*/ 1 w 118"/>
                <a:gd name="T29" fmla="*/ 0 h 62"/>
                <a:gd name="T30" fmla="*/ 1 w 118"/>
                <a:gd name="T31" fmla="*/ 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62"/>
                <a:gd name="T50" fmla="*/ 118 w 118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62">
                  <a:moveTo>
                    <a:pt x="118" y="23"/>
                  </a:moveTo>
                  <a:lnTo>
                    <a:pt x="91" y="23"/>
                  </a:lnTo>
                  <a:lnTo>
                    <a:pt x="91" y="62"/>
                  </a:lnTo>
                  <a:lnTo>
                    <a:pt x="74" y="62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74" y="10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91" y="10"/>
                  </a:lnTo>
                  <a:lnTo>
                    <a:pt x="118" y="10"/>
                  </a:lnTo>
                  <a:lnTo>
                    <a:pt x="118" y="23"/>
                  </a:lnTo>
                  <a:close/>
                  <a:moveTo>
                    <a:pt x="74" y="23"/>
                  </a:moveTo>
                  <a:lnTo>
                    <a:pt x="28" y="23"/>
                  </a:lnTo>
                  <a:lnTo>
                    <a:pt x="74" y="48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6" name="Freeform 54">
              <a:extLst>
                <a:ext uri="{FF2B5EF4-FFF2-40B4-BE49-F238E27FC236}">
                  <a16:creationId xmlns:a16="http://schemas.microsoft.com/office/drawing/2014/main" id="{6D09643D-04AB-4743-97C5-5A59AF23E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83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7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7" name="Freeform 55">
              <a:extLst>
                <a:ext uri="{FF2B5EF4-FFF2-40B4-BE49-F238E27FC236}">
                  <a16:creationId xmlns:a16="http://schemas.microsoft.com/office/drawing/2014/main" id="{0A51D951-6864-5E43-AE57-339FA23FD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60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0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3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8" name="Line 56">
              <a:extLst>
                <a:ext uri="{FF2B5EF4-FFF2-40B4-BE49-F238E27FC236}">
                  <a16:creationId xmlns:a16="http://schemas.microsoft.com/office/drawing/2014/main" id="{29C568DC-2534-A846-8014-5F84BDDA2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66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9" name="Line 57">
              <a:extLst>
                <a:ext uri="{FF2B5EF4-FFF2-40B4-BE49-F238E27FC236}">
                  <a16:creationId xmlns:a16="http://schemas.microsoft.com/office/drawing/2014/main" id="{9740ECC7-4CC2-4742-A57B-1E8D61C5A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6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0" name="Freeform 58">
              <a:extLst>
                <a:ext uri="{FF2B5EF4-FFF2-40B4-BE49-F238E27FC236}">
                  <a16:creationId xmlns:a16="http://schemas.microsoft.com/office/drawing/2014/main" id="{6B78D8BC-3FC7-C548-9248-D9010B027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79"/>
              <a:ext cx="61" cy="20"/>
            </a:xfrm>
            <a:custGeom>
              <a:avLst/>
              <a:gdLst>
                <a:gd name="T0" fmla="*/ 1 w 122"/>
                <a:gd name="T1" fmla="*/ 0 h 61"/>
                <a:gd name="T2" fmla="*/ 1 w 122"/>
                <a:gd name="T3" fmla="*/ 0 h 61"/>
                <a:gd name="T4" fmla="*/ 1 w 122"/>
                <a:gd name="T5" fmla="*/ 0 h 61"/>
                <a:gd name="T6" fmla="*/ 1 w 122"/>
                <a:gd name="T7" fmla="*/ 0 h 61"/>
                <a:gd name="T8" fmla="*/ 1 w 122"/>
                <a:gd name="T9" fmla="*/ 0 h 61"/>
                <a:gd name="T10" fmla="*/ 1 w 122"/>
                <a:gd name="T11" fmla="*/ 0 h 61"/>
                <a:gd name="T12" fmla="*/ 1 w 122"/>
                <a:gd name="T13" fmla="*/ 0 h 61"/>
                <a:gd name="T14" fmla="*/ 1 w 122"/>
                <a:gd name="T15" fmla="*/ 0 h 61"/>
                <a:gd name="T16" fmla="*/ 1 w 122"/>
                <a:gd name="T17" fmla="*/ 0 h 61"/>
                <a:gd name="T18" fmla="*/ 1 w 122"/>
                <a:gd name="T19" fmla="*/ 0 h 61"/>
                <a:gd name="T20" fmla="*/ 1 w 122"/>
                <a:gd name="T21" fmla="*/ 0 h 61"/>
                <a:gd name="T22" fmla="*/ 1 w 122"/>
                <a:gd name="T23" fmla="*/ 0 h 61"/>
                <a:gd name="T24" fmla="*/ 1 w 122"/>
                <a:gd name="T25" fmla="*/ 0 h 61"/>
                <a:gd name="T26" fmla="*/ 1 w 122"/>
                <a:gd name="T27" fmla="*/ 0 h 61"/>
                <a:gd name="T28" fmla="*/ 1 w 122"/>
                <a:gd name="T29" fmla="*/ 0 h 61"/>
                <a:gd name="T30" fmla="*/ 1 w 122"/>
                <a:gd name="T31" fmla="*/ 0 h 61"/>
                <a:gd name="T32" fmla="*/ 1 w 122"/>
                <a:gd name="T33" fmla="*/ 0 h 61"/>
                <a:gd name="T34" fmla="*/ 1 w 122"/>
                <a:gd name="T35" fmla="*/ 0 h 61"/>
                <a:gd name="T36" fmla="*/ 1 w 122"/>
                <a:gd name="T37" fmla="*/ 0 h 61"/>
                <a:gd name="T38" fmla="*/ 1 w 122"/>
                <a:gd name="T39" fmla="*/ 0 h 61"/>
                <a:gd name="T40" fmla="*/ 0 w 122"/>
                <a:gd name="T41" fmla="*/ 0 h 61"/>
                <a:gd name="T42" fmla="*/ 1 w 122"/>
                <a:gd name="T43" fmla="*/ 0 h 61"/>
                <a:gd name="T44" fmla="*/ 1 w 122"/>
                <a:gd name="T45" fmla="*/ 0 h 61"/>
                <a:gd name="T46" fmla="*/ 1 w 122"/>
                <a:gd name="T47" fmla="*/ 0 h 61"/>
                <a:gd name="T48" fmla="*/ 1 w 122"/>
                <a:gd name="T49" fmla="*/ 0 h 61"/>
                <a:gd name="T50" fmla="*/ 1 w 122"/>
                <a:gd name="T51" fmla="*/ 0 h 61"/>
                <a:gd name="T52" fmla="*/ 1 w 122"/>
                <a:gd name="T53" fmla="*/ 0 h 61"/>
                <a:gd name="T54" fmla="*/ 1 w 122"/>
                <a:gd name="T55" fmla="*/ 0 h 61"/>
                <a:gd name="T56" fmla="*/ 1 w 122"/>
                <a:gd name="T57" fmla="*/ 0 h 61"/>
                <a:gd name="T58" fmla="*/ 1 w 122"/>
                <a:gd name="T59" fmla="*/ 0 h 61"/>
                <a:gd name="T60" fmla="*/ 1 w 122"/>
                <a:gd name="T61" fmla="*/ 0 h 61"/>
                <a:gd name="T62" fmla="*/ 1 w 122"/>
                <a:gd name="T63" fmla="*/ 0 h 61"/>
                <a:gd name="T64" fmla="*/ 1 w 122"/>
                <a:gd name="T65" fmla="*/ 0 h 61"/>
                <a:gd name="T66" fmla="*/ 1 w 122"/>
                <a:gd name="T67" fmla="*/ 0 h 61"/>
                <a:gd name="T68" fmla="*/ 1 w 122"/>
                <a:gd name="T69" fmla="*/ 0 h 61"/>
                <a:gd name="T70" fmla="*/ 1 w 122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"/>
                <a:gd name="T109" fmla="*/ 0 h 61"/>
                <a:gd name="T110" fmla="*/ 122 w 122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" h="61">
                  <a:moveTo>
                    <a:pt x="30" y="2"/>
                  </a:moveTo>
                  <a:lnTo>
                    <a:pt x="32" y="14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7" y="48"/>
                  </a:lnTo>
                  <a:lnTo>
                    <a:pt x="57" y="48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42" y="33"/>
                  </a:lnTo>
                  <a:lnTo>
                    <a:pt x="42" y="27"/>
                  </a:lnTo>
                  <a:lnTo>
                    <a:pt x="43" y="20"/>
                  </a:lnTo>
                  <a:lnTo>
                    <a:pt x="45" y="14"/>
                  </a:lnTo>
                  <a:lnTo>
                    <a:pt x="53" y="9"/>
                  </a:lnTo>
                  <a:lnTo>
                    <a:pt x="61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91" y="2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2" y="10"/>
                  </a:lnTo>
                  <a:lnTo>
                    <a:pt x="116" y="14"/>
                  </a:lnTo>
                  <a:lnTo>
                    <a:pt x="120" y="21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18" y="41"/>
                  </a:lnTo>
                  <a:lnTo>
                    <a:pt x="114" y="47"/>
                  </a:lnTo>
                  <a:lnTo>
                    <a:pt x="108" y="51"/>
                  </a:lnTo>
                  <a:lnTo>
                    <a:pt x="91" y="58"/>
                  </a:lnTo>
                  <a:lnTo>
                    <a:pt x="64" y="61"/>
                  </a:lnTo>
                  <a:lnTo>
                    <a:pt x="43" y="59"/>
                  </a:lnTo>
                  <a:lnTo>
                    <a:pt x="26" y="55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2"/>
                  </a:lnTo>
                  <a:close/>
                  <a:moveTo>
                    <a:pt x="80" y="48"/>
                  </a:moveTo>
                  <a:lnTo>
                    <a:pt x="87" y="48"/>
                  </a:lnTo>
                  <a:lnTo>
                    <a:pt x="95" y="47"/>
                  </a:lnTo>
                  <a:lnTo>
                    <a:pt x="101" y="42"/>
                  </a:lnTo>
                  <a:lnTo>
                    <a:pt x="104" y="40"/>
                  </a:lnTo>
                  <a:lnTo>
                    <a:pt x="106" y="35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3"/>
                  </a:lnTo>
                  <a:lnTo>
                    <a:pt x="82" y="13"/>
                  </a:lnTo>
                  <a:lnTo>
                    <a:pt x="74" y="13"/>
                  </a:lnTo>
                  <a:lnTo>
                    <a:pt x="68" y="14"/>
                  </a:lnTo>
                  <a:lnTo>
                    <a:pt x="62" y="17"/>
                  </a:lnTo>
                  <a:lnTo>
                    <a:pt x="59" y="21"/>
                  </a:lnTo>
                  <a:lnTo>
                    <a:pt x="57" y="26"/>
                  </a:lnTo>
                  <a:lnTo>
                    <a:pt x="55" y="30"/>
                  </a:lnTo>
                  <a:lnTo>
                    <a:pt x="57" y="35"/>
                  </a:lnTo>
                  <a:lnTo>
                    <a:pt x="59" y="40"/>
                  </a:lnTo>
                  <a:lnTo>
                    <a:pt x="62" y="42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1" name="Freeform 59">
              <a:extLst>
                <a:ext uri="{FF2B5EF4-FFF2-40B4-BE49-F238E27FC236}">
                  <a16:creationId xmlns:a16="http://schemas.microsoft.com/office/drawing/2014/main" id="{7C399523-77B1-FE49-8F40-6BB844CC1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56"/>
              <a:ext cx="61" cy="20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2" name="Freeform 60">
              <a:extLst>
                <a:ext uri="{FF2B5EF4-FFF2-40B4-BE49-F238E27FC236}">
                  <a16:creationId xmlns:a16="http://schemas.microsoft.com/office/drawing/2014/main" id="{B0D73DAE-A262-4E49-B428-1D3D7DFDC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34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9"/>
                  </a:lnTo>
                  <a:lnTo>
                    <a:pt x="116" y="12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2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3" name="Line 61">
              <a:extLst>
                <a:ext uri="{FF2B5EF4-FFF2-40B4-BE49-F238E27FC236}">
                  <a16:creationId xmlns:a16="http://schemas.microsoft.com/office/drawing/2014/main" id="{BF6EFCF4-4795-394D-A9C0-9336CD311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4" name="Line 62">
              <a:extLst>
                <a:ext uri="{FF2B5EF4-FFF2-40B4-BE49-F238E27FC236}">
                  <a16:creationId xmlns:a16="http://schemas.microsoft.com/office/drawing/2014/main" id="{8B1950B0-FD0B-4644-B96A-C209DB20E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44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5" name="Freeform 63">
              <a:extLst>
                <a:ext uri="{FF2B5EF4-FFF2-40B4-BE49-F238E27FC236}">
                  <a16:creationId xmlns:a16="http://schemas.microsoft.com/office/drawing/2014/main" id="{26D33D97-C233-564F-8FFB-377234FD2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53"/>
              <a:ext cx="61" cy="19"/>
            </a:xfrm>
            <a:custGeom>
              <a:avLst/>
              <a:gdLst>
                <a:gd name="T0" fmla="*/ 1 w 122"/>
                <a:gd name="T1" fmla="*/ 0 h 56"/>
                <a:gd name="T2" fmla="*/ 1 w 122"/>
                <a:gd name="T3" fmla="*/ 0 h 56"/>
                <a:gd name="T4" fmla="*/ 1 w 122"/>
                <a:gd name="T5" fmla="*/ 0 h 56"/>
                <a:gd name="T6" fmla="*/ 1 w 122"/>
                <a:gd name="T7" fmla="*/ 0 h 56"/>
                <a:gd name="T8" fmla="*/ 1 w 122"/>
                <a:gd name="T9" fmla="*/ 0 h 56"/>
                <a:gd name="T10" fmla="*/ 0 w 122"/>
                <a:gd name="T11" fmla="*/ 0 h 56"/>
                <a:gd name="T12" fmla="*/ 1 w 122"/>
                <a:gd name="T13" fmla="*/ 0 h 56"/>
                <a:gd name="T14" fmla="*/ 1 w 122"/>
                <a:gd name="T15" fmla="*/ 0 h 56"/>
                <a:gd name="T16" fmla="*/ 1 w 122"/>
                <a:gd name="T17" fmla="*/ 0 h 56"/>
                <a:gd name="T18" fmla="*/ 1 w 122"/>
                <a:gd name="T19" fmla="*/ 0 h 56"/>
                <a:gd name="T20" fmla="*/ 1 w 122"/>
                <a:gd name="T21" fmla="*/ 0 h 56"/>
                <a:gd name="T22" fmla="*/ 1 w 122"/>
                <a:gd name="T23" fmla="*/ 0 h 56"/>
                <a:gd name="T24" fmla="*/ 1 w 122"/>
                <a:gd name="T25" fmla="*/ 0 h 56"/>
                <a:gd name="T26" fmla="*/ 1 w 122"/>
                <a:gd name="T27" fmla="*/ 0 h 56"/>
                <a:gd name="T28" fmla="*/ 1 w 122"/>
                <a:gd name="T29" fmla="*/ 0 h 56"/>
                <a:gd name="T30" fmla="*/ 1 w 122"/>
                <a:gd name="T31" fmla="*/ 0 h 56"/>
                <a:gd name="T32" fmla="*/ 1 w 122"/>
                <a:gd name="T33" fmla="*/ 0 h 56"/>
                <a:gd name="T34" fmla="*/ 1 w 122"/>
                <a:gd name="T35" fmla="*/ 0 h 56"/>
                <a:gd name="T36" fmla="*/ 1 w 122"/>
                <a:gd name="T37" fmla="*/ 0 h 56"/>
                <a:gd name="T38" fmla="*/ 1 w 122"/>
                <a:gd name="T39" fmla="*/ 0 h 56"/>
                <a:gd name="T40" fmla="*/ 1 w 122"/>
                <a:gd name="T41" fmla="*/ 0 h 56"/>
                <a:gd name="T42" fmla="*/ 1 w 122"/>
                <a:gd name="T43" fmla="*/ 0 h 56"/>
                <a:gd name="T44" fmla="*/ 1 w 122"/>
                <a:gd name="T45" fmla="*/ 0 h 56"/>
                <a:gd name="T46" fmla="*/ 1 w 122"/>
                <a:gd name="T47" fmla="*/ 0 h 56"/>
                <a:gd name="T48" fmla="*/ 1 w 122"/>
                <a:gd name="T49" fmla="*/ 0 h 56"/>
                <a:gd name="T50" fmla="*/ 1 w 122"/>
                <a:gd name="T51" fmla="*/ 0 h 56"/>
                <a:gd name="T52" fmla="*/ 1 w 122"/>
                <a:gd name="T53" fmla="*/ 0 h 56"/>
                <a:gd name="T54" fmla="*/ 1 w 122"/>
                <a:gd name="T55" fmla="*/ 0 h 56"/>
                <a:gd name="T56" fmla="*/ 1 w 122"/>
                <a:gd name="T57" fmla="*/ 0 h 56"/>
                <a:gd name="T58" fmla="*/ 1 w 122"/>
                <a:gd name="T59" fmla="*/ 0 h 56"/>
                <a:gd name="T60" fmla="*/ 1 w 122"/>
                <a:gd name="T61" fmla="*/ 0 h 56"/>
                <a:gd name="T62" fmla="*/ 1 w 122"/>
                <a:gd name="T63" fmla="*/ 0 h 56"/>
                <a:gd name="T64" fmla="*/ 1 w 122"/>
                <a:gd name="T65" fmla="*/ 0 h 56"/>
                <a:gd name="T66" fmla="*/ 1 w 122"/>
                <a:gd name="T67" fmla="*/ 0 h 56"/>
                <a:gd name="T68" fmla="*/ 1 w 122"/>
                <a:gd name="T69" fmla="*/ 0 h 56"/>
                <a:gd name="T70" fmla="*/ 1 w 122"/>
                <a:gd name="T71" fmla="*/ 0 h 56"/>
                <a:gd name="T72" fmla="*/ 1 w 122"/>
                <a:gd name="T73" fmla="*/ 0 h 56"/>
                <a:gd name="T74" fmla="*/ 1 w 122"/>
                <a:gd name="T75" fmla="*/ 0 h 56"/>
                <a:gd name="T76" fmla="*/ 1 w 122"/>
                <a:gd name="T77" fmla="*/ 0 h 56"/>
                <a:gd name="T78" fmla="*/ 1 w 122"/>
                <a:gd name="T79" fmla="*/ 0 h 56"/>
                <a:gd name="T80" fmla="*/ 1 w 122"/>
                <a:gd name="T81" fmla="*/ 0 h 56"/>
                <a:gd name="T82" fmla="*/ 1 w 122"/>
                <a:gd name="T83" fmla="*/ 0 h 56"/>
                <a:gd name="T84" fmla="*/ 1 w 122"/>
                <a:gd name="T85" fmla="*/ 0 h 56"/>
                <a:gd name="T86" fmla="*/ 1 w 122"/>
                <a:gd name="T87" fmla="*/ 0 h 56"/>
                <a:gd name="T88" fmla="*/ 1 w 122"/>
                <a:gd name="T89" fmla="*/ 0 h 56"/>
                <a:gd name="T90" fmla="*/ 1 w 122"/>
                <a:gd name="T91" fmla="*/ 0 h 56"/>
                <a:gd name="T92" fmla="*/ 1 w 122"/>
                <a:gd name="T93" fmla="*/ 0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56"/>
                <a:gd name="T143" fmla="*/ 122 w 122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56">
                  <a:moveTo>
                    <a:pt x="53" y="41"/>
                  </a:moveTo>
                  <a:lnTo>
                    <a:pt x="51" y="45"/>
                  </a:lnTo>
                  <a:lnTo>
                    <a:pt x="47" y="48"/>
                  </a:lnTo>
                  <a:lnTo>
                    <a:pt x="43" y="51"/>
                  </a:lnTo>
                  <a:lnTo>
                    <a:pt x="38" y="53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3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7" y="11"/>
                  </a:lnTo>
                  <a:lnTo>
                    <a:pt x="61" y="7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2" y="3"/>
                  </a:lnTo>
                  <a:lnTo>
                    <a:pt x="112" y="7"/>
                  </a:lnTo>
                  <a:lnTo>
                    <a:pt x="116" y="11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4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102" y="53"/>
                  </a:lnTo>
                  <a:lnTo>
                    <a:pt x="95" y="56"/>
                  </a:lnTo>
                  <a:lnTo>
                    <a:pt x="83" y="56"/>
                  </a:lnTo>
                  <a:lnTo>
                    <a:pt x="76" y="56"/>
                  </a:lnTo>
                  <a:lnTo>
                    <a:pt x="70" y="55"/>
                  </a:lnTo>
                  <a:lnTo>
                    <a:pt x="64" y="52"/>
                  </a:lnTo>
                  <a:lnTo>
                    <a:pt x="59" y="49"/>
                  </a:lnTo>
                  <a:lnTo>
                    <a:pt x="55" y="45"/>
                  </a:lnTo>
                  <a:lnTo>
                    <a:pt x="53" y="41"/>
                  </a:lnTo>
                  <a:close/>
                  <a:moveTo>
                    <a:pt x="30" y="42"/>
                  </a:moveTo>
                  <a:lnTo>
                    <a:pt x="34" y="42"/>
                  </a:lnTo>
                  <a:lnTo>
                    <a:pt x="38" y="41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7" y="28"/>
                  </a:lnTo>
                  <a:lnTo>
                    <a:pt x="45" y="24"/>
                  </a:lnTo>
                  <a:lnTo>
                    <a:pt x="45" y="21"/>
                  </a:lnTo>
                  <a:lnTo>
                    <a:pt x="42" y="18"/>
                  </a:lnTo>
                  <a:lnTo>
                    <a:pt x="36" y="16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9" y="38"/>
                  </a:lnTo>
                  <a:lnTo>
                    <a:pt x="24" y="41"/>
                  </a:lnTo>
                  <a:lnTo>
                    <a:pt x="30" y="42"/>
                  </a:lnTo>
                  <a:close/>
                  <a:moveTo>
                    <a:pt x="83" y="45"/>
                  </a:moveTo>
                  <a:lnTo>
                    <a:pt x="89" y="45"/>
                  </a:lnTo>
                  <a:lnTo>
                    <a:pt x="95" y="44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6" y="32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1" y="11"/>
                  </a:lnTo>
                  <a:lnTo>
                    <a:pt x="85" y="11"/>
                  </a:lnTo>
                  <a:lnTo>
                    <a:pt x="78" y="11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1" y="24"/>
                  </a:lnTo>
                  <a:lnTo>
                    <a:pt x="61" y="28"/>
                  </a:lnTo>
                  <a:lnTo>
                    <a:pt x="61" y="34"/>
                  </a:lnTo>
                  <a:lnTo>
                    <a:pt x="64" y="38"/>
                  </a:lnTo>
                  <a:lnTo>
                    <a:pt x="68" y="41"/>
                  </a:lnTo>
                  <a:lnTo>
                    <a:pt x="72" y="44"/>
                  </a:lnTo>
                  <a:lnTo>
                    <a:pt x="78" y="45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6" name="Freeform 64">
              <a:extLst>
                <a:ext uri="{FF2B5EF4-FFF2-40B4-BE49-F238E27FC236}">
                  <a16:creationId xmlns:a16="http://schemas.microsoft.com/office/drawing/2014/main" id="{1C09F2C9-4557-914E-A9A8-8455D3578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3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7" name="Freeform 65">
              <a:extLst>
                <a:ext uri="{FF2B5EF4-FFF2-40B4-BE49-F238E27FC236}">
                  <a16:creationId xmlns:a16="http://schemas.microsoft.com/office/drawing/2014/main" id="{B2FF9946-E07F-FE41-B369-BD4EC111D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08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8" name="Line 66">
              <a:extLst>
                <a:ext uri="{FF2B5EF4-FFF2-40B4-BE49-F238E27FC236}">
                  <a16:creationId xmlns:a16="http://schemas.microsoft.com/office/drawing/2014/main" id="{24D467B0-AADA-154D-B936-12462E5E1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9" name="Line 67">
              <a:extLst>
                <a:ext uri="{FF2B5EF4-FFF2-40B4-BE49-F238E27FC236}">
                  <a16:creationId xmlns:a16="http://schemas.microsoft.com/office/drawing/2014/main" id="{D89A6502-332E-EF4B-956E-5A844CE77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20" name="Freeform 68">
              <a:extLst>
                <a:ext uri="{FF2B5EF4-FFF2-40B4-BE49-F238E27FC236}">
                  <a16:creationId xmlns:a16="http://schemas.microsoft.com/office/drawing/2014/main" id="{E9313949-791C-6145-8F29-0A29EE65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244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1" name="Freeform 69">
              <a:extLst>
                <a:ext uri="{FF2B5EF4-FFF2-40B4-BE49-F238E27FC236}">
                  <a16:creationId xmlns:a16="http://schemas.microsoft.com/office/drawing/2014/main" id="{8AF83ACE-6906-334A-B5E8-9C0B9E64F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215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2" name="Freeform 70">
              <a:extLst>
                <a:ext uri="{FF2B5EF4-FFF2-40B4-BE49-F238E27FC236}">
                  <a16:creationId xmlns:a16="http://schemas.microsoft.com/office/drawing/2014/main" id="{891C592F-50F8-9A4F-BBA7-CD1F67190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93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5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3" name="Freeform 71">
              <a:extLst>
                <a:ext uri="{FF2B5EF4-FFF2-40B4-BE49-F238E27FC236}">
                  <a16:creationId xmlns:a16="http://schemas.microsoft.com/office/drawing/2014/main" id="{5B212037-A72B-F648-9B9D-0DBC8801A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70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3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8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2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4" name="Rectangle 72">
              <a:extLst>
                <a:ext uri="{FF2B5EF4-FFF2-40B4-BE49-F238E27FC236}">
                  <a16:creationId xmlns:a16="http://schemas.microsoft.com/office/drawing/2014/main" id="{3DC2E86A-8948-E148-94BE-5A2D6547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4"/>
              <a:ext cx="1651" cy="11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25" name="Freeform 73">
              <a:extLst>
                <a:ext uri="{FF2B5EF4-FFF2-40B4-BE49-F238E27FC236}">
                  <a16:creationId xmlns:a16="http://schemas.microsoft.com/office/drawing/2014/main" id="{38D1FDA3-2664-AE4C-9DC9-E1CBB83BA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675"/>
              <a:ext cx="22" cy="10"/>
            </a:xfrm>
            <a:custGeom>
              <a:avLst/>
              <a:gdLst>
                <a:gd name="T0" fmla="*/ 1 w 43"/>
                <a:gd name="T1" fmla="*/ 0 h 32"/>
                <a:gd name="T2" fmla="*/ 1 w 43"/>
                <a:gd name="T3" fmla="*/ 0 h 32"/>
                <a:gd name="T4" fmla="*/ 0 w 43"/>
                <a:gd name="T5" fmla="*/ 0 h 32"/>
                <a:gd name="T6" fmla="*/ 0 w 43"/>
                <a:gd name="T7" fmla="*/ 0 h 32"/>
                <a:gd name="T8" fmla="*/ 1 w 43"/>
                <a:gd name="T9" fmla="*/ 0 h 32"/>
                <a:gd name="T10" fmla="*/ 1 w 43"/>
                <a:gd name="T11" fmla="*/ 0 h 32"/>
                <a:gd name="T12" fmla="*/ 1 w 43"/>
                <a:gd name="T13" fmla="*/ 0 h 32"/>
                <a:gd name="T14" fmla="*/ 1 w 43"/>
                <a:gd name="T15" fmla="*/ 0 h 32"/>
                <a:gd name="T16" fmla="*/ 1 w 43"/>
                <a:gd name="T17" fmla="*/ 0 h 32"/>
                <a:gd name="T18" fmla="*/ 0 w 43"/>
                <a:gd name="T19" fmla="*/ 0 h 32"/>
                <a:gd name="T20" fmla="*/ 0 w 43"/>
                <a:gd name="T21" fmla="*/ 0 h 32"/>
                <a:gd name="T22" fmla="*/ 1 w 43"/>
                <a:gd name="T23" fmla="*/ 0 h 32"/>
                <a:gd name="T24" fmla="*/ 1 w 43"/>
                <a:gd name="T25" fmla="*/ 0 h 32"/>
                <a:gd name="T26" fmla="*/ 1 w 43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2"/>
                <a:gd name="T44" fmla="*/ 43 w 43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2">
                  <a:moveTo>
                    <a:pt x="43" y="29"/>
                  </a:moveTo>
                  <a:lnTo>
                    <a:pt x="19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9" y="21"/>
                  </a:lnTo>
                  <a:lnTo>
                    <a:pt x="43" y="24"/>
                  </a:lnTo>
                  <a:lnTo>
                    <a:pt x="43" y="29"/>
                  </a:lnTo>
                  <a:close/>
                  <a:moveTo>
                    <a:pt x="43" y="8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6" name="Freeform 74">
              <a:extLst>
                <a:ext uri="{FF2B5EF4-FFF2-40B4-BE49-F238E27FC236}">
                  <a16:creationId xmlns:a16="http://schemas.microsoft.com/office/drawing/2014/main" id="{622AB084-7785-784B-A2E2-77C0336C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651"/>
              <a:ext cx="60" cy="18"/>
            </a:xfrm>
            <a:custGeom>
              <a:avLst/>
              <a:gdLst>
                <a:gd name="T0" fmla="*/ 1 w 120"/>
                <a:gd name="T1" fmla="*/ 0 h 54"/>
                <a:gd name="T2" fmla="*/ 0 w 120"/>
                <a:gd name="T3" fmla="*/ 0 h 54"/>
                <a:gd name="T4" fmla="*/ 0 w 120"/>
                <a:gd name="T5" fmla="*/ 0 h 54"/>
                <a:gd name="T6" fmla="*/ 1 w 120"/>
                <a:gd name="T7" fmla="*/ 0 h 54"/>
                <a:gd name="T8" fmla="*/ 1 w 120"/>
                <a:gd name="T9" fmla="*/ 0 h 54"/>
                <a:gd name="T10" fmla="*/ 1 w 120"/>
                <a:gd name="T11" fmla="*/ 0 h 54"/>
                <a:gd name="T12" fmla="*/ 1 w 12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54"/>
                <a:gd name="T23" fmla="*/ 120 w 120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54">
                  <a:moveTo>
                    <a:pt x="120" y="54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6" y="42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7" name="Freeform 75">
              <a:extLst>
                <a:ext uri="{FF2B5EF4-FFF2-40B4-BE49-F238E27FC236}">
                  <a16:creationId xmlns:a16="http://schemas.microsoft.com/office/drawing/2014/main" id="{429D6F84-5465-0840-B4B7-77438CB28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" y="620"/>
              <a:ext cx="62" cy="28"/>
            </a:xfrm>
            <a:custGeom>
              <a:avLst/>
              <a:gdLst>
                <a:gd name="T0" fmla="*/ 1 w 123"/>
                <a:gd name="T1" fmla="*/ 0 h 84"/>
                <a:gd name="T2" fmla="*/ 1 w 123"/>
                <a:gd name="T3" fmla="*/ 0 h 84"/>
                <a:gd name="T4" fmla="*/ 1 w 123"/>
                <a:gd name="T5" fmla="*/ 0 h 84"/>
                <a:gd name="T6" fmla="*/ 1 w 123"/>
                <a:gd name="T7" fmla="*/ 0 h 84"/>
                <a:gd name="T8" fmla="*/ 0 w 123"/>
                <a:gd name="T9" fmla="*/ 0 h 84"/>
                <a:gd name="T10" fmla="*/ 0 w 123"/>
                <a:gd name="T11" fmla="*/ 0 h 84"/>
                <a:gd name="T12" fmla="*/ 1 w 123"/>
                <a:gd name="T13" fmla="*/ 0 h 84"/>
                <a:gd name="T14" fmla="*/ 1 w 123"/>
                <a:gd name="T15" fmla="*/ 0 h 84"/>
                <a:gd name="T16" fmla="*/ 1 w 123"/>
                <a:gd name="T17" fmla="*/ 0 h 84"/>
                <a:gd name="T18" fmla="*/ 1 w 123"/>
                <a:gd name="T19" fmla="*/ 0 h 84"/>
                <a:gd name="T20" fmla="*/ 1 w 123"/>
                <a:gd name="T21" fmla="*/ 0 h 84"/>
                <a:gd name="T22" fmla="*/ 1 w 123"/>
                <a:gd name="T23" fmla="*/ 0 h 84"/>
                <a:gd name="T24" fmla="*/ 1 w 123"/>
                <a:gd name="T25" fmla="*/ 0 h 84"/>
                <a:gd name="T26" fmla="*/ 1 w 123"/>
                <a:gd name="T27" fmla="*/ 0 h 84"/>
                <a:gd name="T28" fmla="*/ 1 w 123"/>
                <a:gd name="T29" fmla="*/ 0 h 84"/>
                <a:gd name="T30" fmla="*/ 1 w 123"/>
                <a:gd name="T31" fmla="*/ 0 h 84"/>
                <a:gd name="T32" fmla="*/ 1 w 123"/>
                <a:gd name="T33" fmla="*/ 0 h 84"/>
                <a:gd name="T34" fmla="*/ 1 w 123"/>
                <a:gd name="T35" fmla="*/ 0 h 84"/>
                <a:gd name="T36" fmla="*/ 1 w 123"/>
                <a:gd name="T37" fmla="*/ 0 h 84"/>
                <a:gd name="T38" fmla="*/ 1 w 123"/>
                <a:gd name="T39" fmla="*/ 0 h 84"/>
                <a:gd name="T40" fmla="*/ 1 w 123"/>
                <a:gd name="T41" fmla="*/ 0 h 84"/>
                <a:gd name="T42" fmla="*/ 1 w 123"/>
                <a:gd name="T43" fmla="*/ 0 h 84"/>
                <a:gd name="T44" fmla="*/ 1 w 123"/>
                <a:gd name="T45" fmla="*/ 0 h 84"/>
                <a:gd name="T46" fmla="*/ 1 w 123"/>
                <a:gd name="T47" fmla="*/ 0 h 84"/>
                <a:gd name="T48" fmla="*/ 1 w 123"/>
                <a:gd name="T49" fmla="*/ 0 h 84"/>
                <a:gd name="T50" fmla="*/ 1 w 123"/>
                <a:gd name="T51" fmla="*/ 0 h 84"/>
                <a:gd name="T52" fmla="*/ 1 w 123"/>
                <a:gd name="T53" fmla="*/ 0 h 84"/>
                <a:gd name="T54" fmla="*/ 1 w 123"/>
                <a:gd name="T55" fmla="*/ 0 h 84"/>
                <a:gd name="T56" fmla="*/ 1 w 123"/>
                <a:gd name="T57" fmla="*/ 0 h 84"/>
                <a:gd name="T58" fmla="*/ 1 w 123"/>
                <a:gd name="T59" fmla="*/ 0 h 84"/>
                <a:gd name="T60" fmla="*/ 1 w 123"/>
                <a:gd name="T61" fmla="*/ 0 h 84"/>
                <a:gd name="T62" fmla="*/ 1 w 123"/>
                <a:gd name="T63" fmla="*/ 0 h 84"/>
                <a:gd name="T64" fmla="*/ 1 w 123"/>
                <a:gd name="T65" fmla="*/ 0 h 84"/>
                <a:gd name="T66" fmla="*/ 1 w 123"/>
                <a:gd name="T67" fmla="*/ 0 h 84"/>
                <a:gd name="T68" fmla="*/ 1 w 123"/>
                <a:gd name="T69" fmla="*/ 0 h 84"/>
                <a:gd name="T70" fmla="*/ 1 w 123"/>
                <a:gd name="T71" fmla="*/ 0 h 84"/>
                <a:gd name="T72" fmla="*/ 1 w 123"/>
                <a:gd name="T73" fmla="*/ 0 h 84"/>
                <a:gd name="T74" fmla="*/ 1 w 123"/>
                <a:gd name="T75" fmla="*/ 0 h 84"/>
                <a:gd name="T76" fmla="*/ 1 w 123"/>
                <a:gd name="T77" fmla="*/ 0 h 84"/>
                <a:gd name="T78" fmla="*/ 1 w 123"/>
                <a:gd name="T79" fmla="*/ 0 h 84"/>
                <a:gd name="T80" fmla="*/ 1 w 123"/>
                <a:gd name="T81" fmla="*/ 0 h 84"/>
                <a:gd name="T82" fmla="*/ 1 w 123"/>
                <a:gd name="T83" fmla="*/ 0 h 84"/>
                <a:gd name="T84" fmla="*/ 1 w 123"/>
                <a:gd name="T85" fmla="*/ 0 h 84"/>
                <a:gd name="T86" fmla="*/ 1 w 123"/>
                <a:gd name="T87" fmla="*/ 0 h 84"/>
                <a:gd name="T88" fmla="*/ 1 w 123"/>
                <a:gd name="T89" fmla="*/ 0 h 84"/>
                <a:gd name="T90" fmla="*/ 1 w 123"/>
                <a:gd name="T91" fmla="*/ 0 h 84"/>
                <a:gd name="T92" fmla="*/ 1 w 123"/>
                <a:gd name="T93" fmla="*/ 0 h 84"/>
                <a:gd name="T94" fmla="*/ 1 w 123"/>
                <a:gd name="T95" fmla="*/ 0 h 84"/>
                <a:gd name="T96" fmla="*/ 1 w 123"/>
                <a:gd name="T97" fmla="*/ 0 h 84"/>
                <a:gd name="T98" fmla="*/ 1 w 123"/>
                <a:gd name="T99" fmla="*/ 0 h 84"/>
                <a:gd name="T100" fmla="*/ 1 w 123"/>
                <a:gd name="T101" fmla="*/ 0 h 84"/>
                <a:gd name="T102" fmla="*/ 1 w 123"/>
                <a:gd name="T103" fmla="*/ 0 h 84"/>
                <a:gd name="T104" fmla="*/ 1 w 123"/>
                <a:gd name="T105" fmla="*/ 0 h 84"/>
                <a:gd name="T106" fmla="*/ 1 w 123"/>
                <a:gd name="T107" fmla="*/ 0 h 84"/>
                <a:gd name="T108" fmla="*/ 1 w 123"/>
                <a:gd name="T109" fmla="*/ 0 h 84"/>
                <a:gd name="T110" fmla="*/ 1 w 123"/>
                <a:gd name="T111" fmla="*/ 0 h 84"/>
                <a:gd name="T112" fmla="*/ 1 w 123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"/>
                <a:gd name="T172" fmla="*/ 0 h 84"/>
                <a:gd name="T173" fmla="*/ 123 w 123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" h="84">
                  <a:moveTo>
                    <a:pt x="63" y="84"/>
                  </a:moveTo>
                  <a:lnTo>
                    <a:pt x="36" y="81"/>
                  </a:lnTo>
                  <a:lnTo>
                    <a:pt x="17" y="71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21" y="10"/>
                  </a:lnTo>
                  <a:lnTo>
                    <a:pt x="30" y="6"/>
                  </a:lnTo>
                  <a:lnTo>
                    <a:pt x="45" y="1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6"/>
                  </a:lnTo>
                  <a:lnTo>
                    <a:pt x="103" y="10"/>
                  </a:lnTo>
                  <a:lnTo>
                    <a:pt x="110" y="14"/>
                  </a:lnTo>
                  <a:lnTo>
                    <a:pt x="116" y="21"/>
                  </a:lnTo>
                  <a:lnTo>
                    <a:pt x="120" y="28"/>
                  </a:lnTo>
                  <a:lnTo>
                    <a:pt x="122" y="35"/>
                  </a:lnTo>
                  <a:lnTo>
                    <a:pt x="123" y="42"/>
                  </a:lnTo>
                  <a:lnTo>
                    <a:pt x="122" y="50"/>
                  </a:lnTo>
                  <a:lnTo>
                    <a:pt x="120" y="57"/>
                  </a:lnTo>
                  <a:lnTo>
                    <a:pt x="116" y="64"/>
                  </a:lnTo>
                  <a:lnTo>
                    <a:pt x="108" y="70"/>
                  </a:lnTo>
                  <a:lnTo>
                    <a:pt x="103" y="74"/>
                  </a:lnTo>
                  <a:lnTo>
                    <a:pt x="93" y="78"/>
                  </a:lnTo>
                  <a:lnTo>
                    <a:pt x="83" y="81"/>
                  </a:lnTo>
                  <a:lnTo>
                    <a:pt x="74" y="83"/>
                  </a:lnTo>
                  <a:lnTo>
                    <a:pt x="63" y="84"/>
                  </a:lnTo>
                  <a:close/>
                  <a:moveTo>
                    <a:pt x="63" y="71"/>
                  </a:moveTo>
                  <a:lnTo>
                    <a:pt x="82" y="70"/>
                  </a:lnTo>
                  <a:lnTo>
                    <a:pt x="97" y="63"/>
                  </a:lnTo>
                  <a:lnTo>
                    <a:pt x="103" y="59"/>
                  </a:lnTo>
                  <a:lnTo>
                    <a:pt x="106" y="53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08" y="35"/>
                  </a:lnTo>
                  <a:lnTo>
                    <a:pt x="106" y="29"/>
                  </a:lnTo>
                  <a:lnTo>
                    <a:pt x="103" y="25"/>
                  </a:lnTo>
                  <a:lnTo>
                    <a:pt x="97" y="20"/>
                  </a:lnTo>
                  <a:lnTo>
                    <a:pt x="82" y="14"/>
                  </a:lnTo>
                  <a:lnTo>
                    <a:pt x="61" y="11"/>
                  </a:lnTo>
                  <a:lnTo>
                    <a:pt x="53" y="13"/>
                  </a:lnTo>
                  <a:lnTo>
                    <a:pt x="43" y="14"/>
                  </a:lnTo>
                  <a:lnTo>
                    <a:pt x="36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6"/>
                  </a:lnTo>
                  <a:lnTo>
                    <a:pt x="13" y="42"/>
                  </a:lnTo>
                  <a:lnTo>
                    <a:pt x="15" y="49"/>
                  </a:lnTo>
                  <a:lnTo>
                    <a:pt x="19" y="57"/>
                  </a:lnTo>
                  <a:lnTo>
                    <a:pt x="24" y="63"/>
                  </a:lnTo>
                  <a:lnTo>
                    <a:pt x="40" y="70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8" name="Freeform 76">
              <a:extLst>
                <a:ext uri="{FF2B5EF4-FFF2-40B4-BE49-F238E27FC236}">
                  <a16:creationId xmlns:a16="http://schemas.microsoft.com/office/drawing/2014/main" id="{9F48E556-8BE4-8644-8C9A-F02C701E4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590"/>
              <a:ext cx="60" cy="24"/>
            </a:xfrm>
            <a:custGeom>
              <a:avLst/>
              <a:gdLst>
                <a:gd name="T0" fmla="*/ 1 w 120"/>
                <a:gd name="T1" fmla="*/ 0 h 74"/>
                <a:gd name="T2" fmla="*/ 0 w 120"/>
                <a:gd name="T3" fmla="*/ 0 h 74"/>
                <a:gd name="T4" fmla="*/ 0 w 120"/>
                <a:gd name="T5" fmla="*/ 0 h 74"/>
                <a:gd name="T6" fmla="*/ 0 w 120"/>
                <a:gd name="T7" fmla="*/ 0 h 74"/>
                <a:gd name="T8" fmla="*/ 0 w 120"/>
                <a:gd name="T9" fmla="*/ 0 h 74"/>
                <a:gd name="T10" fmla="*/ 1 w 120"/>
                <a:gd name="T11" fmla="*/ 0 h 74"/>
                <a:gd name="T12" fmla="*/ 1 w 120"/>
                <a:gd name="T13" fmla="*/ 0 h 74"/>
                <a:gd name="T14" fmla="*/ 1 w 120"/>
                <a:gd name="T15" fmla="*/ 0 h 74"/>
                <a:gd name="T16" fmla="*/ 1 w 120"/>
                <a:gd name="T17" fmla="*/ 0 h 74"/>
                <a:gd name="T18" fmla="*/ 1 w 120"/>
                <a:gd name="T19" fmla="*/ 0 h 74"/>
                <a:gd name="T20" fmla="*/ 1 w 120"/>
                <a:gd name="T21" fmla="*/ 0 h 74"/>
                <a:gd name="T22" fmla="*/ 1 w 120"/>
                <a:gd name="T23" fmla="*/ 0 h 74"/>
                <a:gd name="T24" fmla="*/ 1 w 120"/>
                <a:gd name="T25" fmla="*/ 0 h 74"/>
                <a:gd name="T26" fmla="*/ 1 w 120"/>
                <a:gd name="T27" fmla="*/ 0 h 74"/>
                <a:gd name="T28" fmla="*/ 1 w 120"/>
                <a:gd name="T29" fmla="*/ 0 h 74"/>
                <a:gd name="T30" fmla="*/ 1 w 120"/>
                <a:gd name="T31" fmla="*/ 0 h 74"/>
                <a:gd name="T32" fmla="*/ 1 w 120"/>
                <a:gd name="T33" fmla="*/ 0 h 74"/>
                <a:gd name="T34" fmla="*/ 1 w 120"/>
                <a:gd name="T35" fmla="*/ 0 h 74"/>
                <a:gd name="T36" fmla="*/ 1 w 120"/>
                <a:gd name="T37" fmla="*/ 0 h 74"/>
                <a:gd name="T38" fmla="*/ 1 w 120"/>
                <a:gd name="T39" fmla="*/ 0 h 74"/>
                <a:gd name="T40" fmla="*/ 1 w 120"/>
                <a:gd name="T41" fmla="*/ 0 h 74"/>
                <a:gd name="T42" fmla="*/ 1 w 120"/>
                <a:gd name="T43" fmla="*/ 0 h 74"/>
                <a:gd name="T44" fmla="*/ 1 w 120"/>
                <a:gd name="T45" fmla="*/ 0 h 74"/>
                <a:gd name="T46" fmla="*/ 1 w 120"/>
                <a:gd name="T47" fmla="*/ 0 h 74"/>
                <a:gd name="T48" fmla="*/ 1 w 120"/>
                <a:gd name="T49" fmla="*/ 0 h 74"/>
                <a:gd name="T50" fmla="*/ 1 w 120"/>
                <a:gd name="T51" fmla="*/ 0 h 74"/>
                <a:gd name="T52" fmla="*/ 1 w 120"/>
                <a:gd name="T53" fmla="*/ 0 h 74"/>
                <a:gd name="T54" fmla="*/ 1 w 120"/>
                <a:gd name="T55" fmla="*/ 0 h 74"/>
                <a:gd name="T56" fmla="*/ 1 w 120"/>
                <a:gd name="T57" fmla="*/ 0 h 74"/>
                <a:gd name="T58" fmla="*/ 1 w 120"/>
                <a:gd name="T59" fmla="*/ 0 h 74"/>
                <a:gd name="T60" fmla="*/ 1 w 120"/>
                <a:gd name="T61" fmla="*/ 0 h 74"/>
                <a:gd name="T62" fmla="*/ 1 w 120"/>
                <a:gd name="T63" fmla="*/ 0 h 74"/>
                <a:gd name="T64" fmla="*/ 1 w 120"/>
                <a:gd name="T65" fmla="*/ 0 h 74"/>
                <a:gd name="T66" fmla="*/ 1 w 120"/>
                <a:gd name="T67" fmla="*/ 0 h 74"/>
                <a:gd name="T68" fmla="*/ 1 w 120"/>
                <a:gd name="T69" fmla="*/ 0 h 74"/>
                <a:gd name="T70" fmla="*/ 1 w 120"/>
                <a:gd name="T71" fmla="*/ 0 h 74"/>
                <a:gd name="T72" fmla="*/ 1 w 120"/>
                <a:gd name="T73" fmla="*/ 0 h 74"/>
                <a:gd name="T74" fmla="*/ 1 w 120"/>
                <a:gd name="T75" fmla="*/ 0 h 74"/>
                <a:gd name="T76" fmla="*/ 1 w 120"/>
                <a:gd name="T77" fmla="*/ 0 h 74"/>
                <a:gd name="T78" fmla="*/ 1 w 120"/>
                <a:gd name="T79" fmla="*/ 0 h 74"/>
                <a:gd name="T80" fmla="*/ 1 w 120"/>
                <a:gd name="T81" fmla="*/ 0 h 74"/>
                <a:gd name="T82" fmla="*/ 1 w 120"/>
                <a:gd name="T83" fmla="*/ 0 h 74"/>
                <a:gd name="T84" fmla="*/ 1 w 120"/>
                <a:gd name="T85" fmla="*/ 0 h 74"/>
                <a:gd name="T86" fmla="*/ 1 w 120"/>
                <a:gd name="T87" fmla="*/ 0 h 74"/>
                <a:gd name="T88" fmla="*/ 1 w 120"/>
                <a:gd name="T89" fmla="*/ 0 h 74"/>
                <a:gd name="T90" fmla="*/ 1 w 120"/>
                <a:gd name="T91" fmla="*/ 0 h 74"/>
                <a:gd name="T92" fmla="*/ 1 w 120"/>
                <a:gd name="T93" fmla="*/ 0 h 74"/>
                <a:gd name="T94" fmla="*/ 1 w 120"/>
                <a:gd name="T95" fmla="*/ 0 h 74"/>
                <a:gd name="T96" fmla="*/ 1 w 120"/>
                <a:gd name="T97" fmla="*/ 0 h 74"/>
                <a:gd name="T98" fmla="*/ 1 w 120"/>
                <a:gd name="T99" fmla="*/ 0 h 74"/>
                <a:gd name="T100" fmla="*/ 1 w 120"/>
                <a:gd name="T101" fmla="*/ 0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74"/>
                <a:gd name="T155" fmla="*/ 120 w 120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74">
                  <a:moveTo>
                    <a:pt x="120" y="74"/>
                  </a:moveTo>
                  <a:lnTo>
                    <a:pt x="0" y="7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22" y="7"/>
                  </a:lnTo>
                  <a:lnTo>
                    <a:pt x="32" y="7"/>
                  </a:lnTo>
                  <a:lnTo>
                    <a:pt x="40" y="7"/>
                  </a:lnTo>
                  <a:lnTo>
                    <a:pt x="47" y="10"/>
                  </a:lnTo>
                  <a:lnTo>
                    <a:pt x="53" y="13"/>
                  </a:lnTo>
                  <a:lnTo>
                    <a:pt x="59" y="17"/>
                  </a:lnTo>
                  <a:lnTo>
                    <a:pt x="61" y="22"/>
                  </a:lnTo>
                  <a:lnTo>
                    <a:pt x="64" y="31"/>
                  </a:lnTo>
                  <a:lnTo>
                    <a:pt x="66" y="27"/>
                  </a:lnTo>
                  <a:lnTo>
                    <a:pt x="70" y="24"/>
                  </a:lnTo>
                  <a:lnTo>
                    <a:pt x="78" y="20"/>
                  </a:lnTo>
                  <a:lnTo>
                    <a:pt x="85" y="15"/>
                  </a:lnTo>
                  <a:lnTo>
                    <a:pt x="120" y="0"/>
                  </a:lnTo>
                  <a:lnTo>
                    <a:pt x="120" y="14"/>
                  </a:lnTo>
                  <a:lnTo>
                    <a:pt x="95" y="25"/>
                  </a:lnTo>
                  <a:lnTo>
                    <a:pt x="83" y="29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63"/>
                  </a:lnTo>
                  <a:lnTo>
                    <a:pt x="120" y="63"/>
                  </a:lnTo>
                  <a:lnTo>
                    <a:pt x="120" y="74"/>
                  </a:lnTo>
                  <a:close/>
                  <a:moveTo>
                    <a:pt x="51" y="63"/>
                  </a:moveTo>
                  <a:lnTo>
                    <a:pt x="51" y="39"/>
                  </a:lnTo>
                  <a:lnTo>
                    <a:pt x="51" y="32"/>
                  </a:lnTo>
                  <a:lnTo>
                    <a:pt x="49" y="27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5" y="25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3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9" name="Freeform 77">
              <a:extLst>
                <a:ext uri="{FF2B5EF4-FFF2-40B4-BE49-F238E27FC236}">
                  <a16:creationId xmlns:a16="http://schemas.microsoft.com/office/drawing/2014/main" id="{DBC05D22-7DAB-FF44-B741-DDC06DD1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63"/>
              <a:ext cx="60" cy="22"/>
            </a:xfrm>
            <a:custGeom>
              <a:avLst/>
              <a:gdLst>
                <a:gd name="T0" fmla="*/ 1 w 120"/>
                <a:gd name="T1" fmla="*/ 0 h 66"/>
                <a:gd name="T2" fmla="*/ 0 w 120"/>
                <a:gd name="T3" fmla="*/ 0 h 66"/>
                <a:gd name="T4" fmla="*/ 0 w 120"/>
                <a:gd name="T5" fmla="*/ 0 h 66"/>
                <a:gd name="T6" fmla="*/ 1 w 120"/>
                <a:gd name="T7" fmla="*/ 0 h 66"/>
                <a:gd name="T8" fmla="*/ 1 w 120"/>
                <a:gd name="T9" fmla="*/ 0 h 66"/>
                <a:gd name="T10" fmla="*/ 1 w 120"/>
                <a:gd name="T11" fmla="*/ 0 h 66"/>
                <a:gd name="T12" fmla="*/ 1 w 120"/>
                <a:gd name="T13" fmla="*/ 0 h 66"/>
                <a:gd name="T14" fmla="*/ 1 w 120"/>
                <a:gd name="T15" fmla="*/ 0 h 66"/>
                <a:gd name="T16" fmla="*/ 1 w 120"/>
                <a:gd name="T17" fmla="*/ 0 h 66"/>
                <a:gd name="T18" fmla="*/ 1 w 120"/>
                <a:gd name="T19" fmla="*/ 0 h 66"/>
                <a:gd name="T20" fmla="*/ 1 w 120"/>
                <a:gd name="T21" fmla="*/ 0 h 66"/>
                <a:gd name="T22" fmla="*/ 1 w 120"/>
                <a:gd name="T23" fmla="*/ 0 h 66"/>
                <a:gd name="T24" fmla="*/ 1 w 120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66"/>
                <a:gd name="T41" fmla="*/ 120 w 120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66">
                  <a:moveTo>
                    <a:pt x="120" y="66"/>
                  </a:move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55"/>
                  </a:lnTo>
                  <a:lnTo>
                    <a:pt x="49" y="55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64" y="55"/>
                  </a:lnTo>
                  <a:lnTo>
                    <a:pt x="106" y="55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0" name="Freeform 78">
              <a:extLst>
                <a:ext uri="{FF2B5EF4-FFF2-40B4-BE49-F238E27FC236}">
                  <a16:creationId xmlns:a16="http://schemas.microsoft.com/office/drawing/2014/main" id="{C0FCA42D-4F1E-4F49-B479-22E1EA05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35"/>
              <a:ext cx="60" cy="22"/>
            </a:xfrm>
            <a:custGeom>
              <a:avLst/>
              <a:gdLst>
                <a:gd name="T0" fmla="*/ 1 w 120"/>
                <a:gd name="T1" fmla="*/ 0 h 67"/>
                <a:gd name="T2" fmla="*/ 0 w 120"/>
                <a:gd name="T3" fmla="*/ 0 h 67"/>
                <a:gd name="T4" fmla="*/ 0 w 120"/>
                <a:gd name="T5" fmla="*/ 0 h 67"/>
                <a:gd name="T6" fmla="*/ 1 w 120"/>
                <a:gd name="T7" fmla="*/ 0 h 67"/>
                <a:gd name="T8" fmla="*/ 0 w 120"/>
                <a:gd name="T9" fmla="*/ 0 h 67"/>
                <a:gd name="T10" fmla="*/ 0 w 120"/>
                <a:gd name="T11" fmla="*/ 0 h 67"/>
                <a:gd name="T12" fmla="*/ 1 w 120"/>
                <a:gd name="T13" fmla="*/ 0 h 67"/>
                <a:gd name="T14" fmla="*/ 1 w 120"/>
                <a:gd name="T15" fmla="*/ 0 h 67"/>
                <a:gd name="T16" fmla="*/ 1 w 120"/>
                <a:gd name="T17" fmla="*/ 0 h 67"/>
                <a:gd name="T18" fmla="*/ 1 w 120"/>
                <a:gd name="T19" fmla="*/ 0 h 67"/>
                <a:gd name="T20" fmla="*/ 1 w 120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120" y="67"/>
                  </a:moveTo>
                  <a:lnTo>
                    <a:pt x="0" y="67"/>
                  </a:lnTo>
                  <a:lnTo>
                    <a:pt x="0" y="56"/>
                  </a:lnTo>
                  <a:lnTo>
                    <a:pt x="9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26" y="56"/>
                  </a:lnTo>
                  <a:lnTo>
                    <a:pt x="120" y="56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1" name="Freeform 79">
              <a:extLst>
                <a:ext uri="{FF2B5EF4-FFF2-40B4-BE49-F238E27FC236}">
                  <a16:creationId xmlns:a16="http://schemas.microsoft.com/office/drawing/2014/main" id="{A0FCFC0A-3C17-DE42-9146-0999D5908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0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1 w 120"/>
                <a:gd name="T3" fmla="*/ 0 h 72"/>
                <a:gd name="T4" fmla="*/ 1 w 120"/>
                <a:gd name="T5" fmla="*/ 0 h 72"/>
                <a:gd name="T6" fmla="*/ 1 w 120"/>
                <a:gd name="T7" fmla="*/ 0 h 72"/>
                <a:gd name="T8" fmla="*/ 1 w 120"/>
                <a:gd name="T9" fmla="*/ 0 h 72"/>
                <a:gd name="T10" fmla="*/ 1 w 120"/>
                <a:gd name="T11" fmla="*/ 0 h 72"/>
                <a:gd name="T12" fmla="*/ 0 w 120"/>
                <a:gd name="T13" fmla="*/ 0 h 72"/>
                <a:gd name="T14" fmla="*/ 0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72"/>
                <a:gd name="T44" fmla="*/ 120 w 120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72">
                  <a:moveTo>
                    <a:pt x="120" y="72"/>
                  </a:moveTo>
                  <a:lnTo>
                    <a:pt x="104" y="72"/>
                  </a:lnTo>
                  <a:lnTo>
                    <a:pt x="28" y="25"/>
                  </a:lnTo>
                  <a:lnTo>
                    <a:pt x="21" y="21"/>
                  </a:lnTo>
                  <a:lnTo>
                    <a:pt x="13" y="1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97" y="52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2" name="Rectangle 80">
              <a:extLst>
                <a:ext uri="{FF2B5EF4-FFF2-40B4-BE49-F238E27FC236}">
                  <a16:creationId xmlns:a16="http://schemas.microsoft.com/office/drawing/2014/main" id="{C1FB7B27-819F-694E-8300-9CC38EA6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499"/>
              <a:ext cx="7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33" name="Freeform 81">
              <a:extLst>
                <a:ext uri="{FF2B5EF4-FFF2-40B4-BE49-F238E27FC236}">
                  <a16:creationId xmlns:a16="http://schemas.microsoft.com/office/drawing/2014/main" id="{2D50435C-2AE4-8A46-8A8D-EA3C9753F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6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0 w 120"/>
                <a:gd name="T3" fmla="*/ 0 h 72"/>
                <a:gd name="T4" fmla="*/ 0 w 120"/>
                <a:gd name="T5" fmla="*/ 0 h 72"/>
                <a:gd name="T6" fmla="*/ 0 w 120"/>
                <a:gd name="T7" fmla="*/ 0 h 72"/>
                <a:gd name="T8" fmla="*/ 0 w 120"/>
                <a:gd name="T9" fmla="*/ 0 h 72"/>
                <a:gd name="T10" fmla="*/ 1 w 120"/>
                <a:gd name="T11" fmla="*/ 0 h 72"/>
                <a:gd name="T12" fmla="*/ 1 w 120"/>
                <a:gd name="T13" fmla="*/ 0 h 72"/>
                <a:gd name="T14" fmla="*/ 1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1 w 120"/>
                <a:gd name="T29" fmla="*/ 0 h 72"/>
                <a:gd name="T30" fmla="*/ 1 w 120"/>
                <a:gd name="T31" fmla="*/ 0 h 72"/>
                <a:gd name="T32" fmla="*/ 1 w 120"/>
                <a:gd name="T33" fmla="*/ 0 h 72"/>
                <a:gd name="T34" fmla="*/ 1 w 120"/>
                <a:gd name="T35" fmla="*/ 0 h 72"/>
                <a:gd name="T36" fmla="*/ 1 w 120"/>
                <a:gd name="T37" fmla="*/ 0 h 72"/>
                <a:gd name="T38" fmla="*/ 1 w 120"/>
                <a:gd name="T39" fmla="*/ 0 h 72"/>
                <a:gd name="T40" fmla="*/ 1 w 120"/>
                <a:gd name="T41" fmla="*/ 0 h 72"/>
                <a:gd name="T42" fmla="*/ 1 w 120"/>
                <a:gd name="T43" fmla="*/ 0 h 72"/>
                <a:gd name="T44" fmla="*/ 1 w 120"/>
                <a:gd name="T45" fmla="*/ 0 h 72"/>
                <a:gd name="T46" fmla="*/ 1 w 120"/>
                <a:gd name="T47" fmla="*/ 0 h 72"/>
                <a:gd name="T48" fmla="*/ 1 w 120"/>
                <a:gd name="T49" fmla="*/ 0 h 72"/>
                <a:gd name="T50" fmla="*/ 1 w 120"/>
                <a:gd name="T51" fmla="*/ 0 h 72"/>
                <a:gd name="T52" fmla="*/ 1 w 120"/>
                <a:gd name="T53" fmla="*/ 0 h 72"/>
                <a:gd name="T54" fmla="*/ 1 w 120"/>
                <a:gd name="T55" fmla="*/ 0 h 72"/>
                <a:gd name="T56" fmla="*/ 1 w 120"/>
                <a:gd name="T57" fmla="*/ 0 h 72"/>
                <a:gd name="T58" fmla="*/ 1 w 120"/>
                <a:gd name="T59" fmla="*/ 0 h 72"/>
                <a:gd name="T60" fmla="*/ 1 w 120"/>
                <a:gd name="T61" fmla="*/ 0 h 72"/>
                <a:gd name="T62" fmla="*/ 1 w 120"/>
                <a:gd name="T63" fmla="*/ 0 h 72"/>
                <a:gd name="T64" fmla="*/ 1 w 120"/>
                <a:gd name="T65" fmla="*/ 0 h 72"/>
                <a:gd name="T66" fmla="*/ 1 w 120"/>
                <a:gd name="T67" fmla="*/ 0 h 72"/>
                <a:gd name="T68" fmla="*/ 1 w 120"/>
                <a:gd name="T69" fmla="*/ 0 h 72"/>
                <a:gd name="T70" fmla="*/ 1 w 120"/>
                <a:gd name="T71" fmla="*/ 0 h 72"/>
                <a:gd name="T72" fmla="*/ 1 w 120"/>
                <a:gd name="T73" fmla="*/ 0 h 72"/>
                <a:gd name="T74" fmla="*/ 1 w 120"/>
                <a:gd name="T75" fmla="*/ 0 h 72"/>
                <a:gd name="T76" fmla="*/ 1 w 120"/>
                <a:gd name="T77" fmla="*/ 0 h 72"/>
                <a:gd name="T78" fmla="*/ 1 w 120"/>
                <a:gd name="T79" fmla="*/ 0 h 72"/>
                <a:gd name="T80" fmla="*/ 1 w 120"/>
                <a:gd name="T81" fmla="*/ 0 h 72"/>
                <a:gd name="T82" fmla="*/ 1 w 120"/>
                <a:gd name="T83" fmla="*/ 0 h 72"/>
                <a:gd name="T84" fmla="*/ 1 w 120"/>
                <a:gd name="T85" fmla="*/ 0 h 72"/>
                <a:gd name="T86" fmla="*/ 1 w 120"/>
                <a:gd name="T87" fmla="*/ 0 h 72"/>
                <a:gd name="T88" fmla="*/ 1 w 120"/>
                <a:gd name="T89" fmla="*/ 0 h 72"/>
                <a:gd name="T90" fmla="*/ 1 w 120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72"/>
                <a:gd name="T140" fmla="*/ 120 w 120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72">
                  <a:moveTo>
                    <a:pt x="120" y="72"/>
                  </a:moveTo>
                  <a:lnTo>
                    <a:pt x="0" y="7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9" y="14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3" y="3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2" y="16"/>
                  </a:lnTo>
                  <a:lnTo>
                    <a:pt x="116" y="21"/>
                  </a:lnTo>
                  <a:lnTo>
                    <a:pt x="118" y="27"/>
                  </a:lnTo>
                  <a:lnTo>
                    <a:pt x="120" y="34"/>
                  </a:lnTo>
                  <a:lnTo>
                    <a:pt x="120" y="41"/>
                  </a:lnTo>
                  <a:lnTo>
                    <a:pt x="120" y="72"/>
                  </a:lnTo>
                  <a:close/>
                  <a:moveTo>
                    <a:pt x="106" y="60"/>
                  </a:move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101" y="24"/>
                  </a:lnTo>
                  <a:lnTo>
                    <a:pt x="97" y="20"/>
                  </a:lnTo>
                  <a:lnTo>
                    <a:pt x="91" y="17"/>
                  </a:lnTo>
                  <a:lnTo>
                    <a:pt x="81" y="14"/>
                  </a:lnTo>
                  <a:lnTo>
                    <a:pt x="72" y="13"/>
                  </a:lnTo>
                  <a:lnTo>
                    <a:pt x="59" y="11"/>
                  </a:lnTo>
                  <a:lnTo>
                    <a:pt x="47" y="13"/>
                  </a:lnTo>
                  <a:lnTo>
                    <a:pt x="38" y="14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3" y="35"/>
                  </a:lnTo>
                  <a:lnTo>
                    <a:pt x="13" y="42"/>
                  </a:lnTo>
                  <a:lnTo>
                    <a:pt x="13" y="60"/>
                  </a:lnTo>
                  <a:lnTo>
                    <a:pt x="10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4" name="Freeform 82">
              <a:extLst>
                <a:ext uri="{FF2B5EF4-FFF2-40B4-BE49-F238E27FC236}">
                  <a16:creationId xmlns:a16="http://schemas.microsoft.com/office/drawing/2014/main" id="{622F7EF8-E59E-564A-977F-85A844C14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38"/>
              <a:ext cx="60" cy="28"/>
            </a:xfrm>
            <a:custGeom>
              <a:avLst/>
              <a:gdLst>
                <a:gd name="T0" fmla="*/ 1 w 120"/>
                <a:gd name="T1" fmla="*/ 0 h 83"/>
                <a:gd name="T2" fmla="*/ 0 w 120"/>
                <a:gd name="T3" fmla="*/ 0 h 83"/>
                <a:gd name="T4" fmla="*/ 0 w 120"/>
                <a:gd name="T5" fmla="*/ 0 h 83"/>
                <a:gd name="T6" fmla="*/ 1 w 120"/>
                <a:gd name="T7" fmla="*/ 0 h 83"/>
                <a:gd name="T8" fmla="*/ 1 w 120"/>
                <a:gd name="T9" fmla="*/ 0 h 83"/>
                <a:gd name="T10" fmla="*/ 1 w 120"/>
                <a:gd name="T11" fmla="*/ 0 h 83"/>
                <a:gd name="T12" fmla="*/ 1 w 120"/>
                <a:gd name="T13" fmla="*/ 0 h 83"/>
                <a:gd name="T14" fmla="*/ 1 w 120"/>
                <a:gd name="T15" fmla="*/ 0 h 83"/>
                <a:gd name="T16" fmla="*/ 1 w 120"/>
                <a:gd name="T17" fmla="*/ 0 h 83"/>
                <a:gd name="T18" fmla="*/ 1 w 120"/>
                <a:gd name="T19" fmla="*/ 0 h 83"/>
                <a:gd name="T20" fmla="*/ 1 w 120"/>
                <a:gd name="T21" fmla="*/ 0 h 83"/>
                <a:gd name="T22" fmla="*/ 1 w 120"/>
                <a:gd name="T23" fmla="*/ 0 h 83"/>
                <a:gd name="T24" fmla="*/ 1 w 120"/>
                <a:gd name="T25" fmla="*/ 0 h 83"/>
                <a:gd name="T26" fmla="*/ 1 w 120"/>
                <a:gd name="T27" fmla="*/ 0 h 83"/>
                <a:gd name="T28" fmla="*/ 1 w 120"/>
                <a:gd name="T29" fmla="*/ 0 h 83"/>
                <a:gd name="T30" fmla="*/ 1 w 120"/>
                <a:gd name="T31" fmla="*/ 0 h 83"/>
                <a:gd name="T32" fmla="*/ 1 w 120"/>
                <a:gd name="T33" fmla="*/ 0 h 83"/>
                <a:gd name="T34" fmla="*/ 1 w 120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83"/>
                <a:gd name="T56" fmla="*/ 120 w 120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83">
                  <a:moveTo>
                    <a:pt x="120" y="83"/>
                  </a:moveTo>
                  <a:lnTo>
                    <a:pt x="0" y="48"/>
                  </a:lnTo>
                  <a:lnTo>
                    <a:pt x="0" y="35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83" y="22"/>
                  </a:lnTo>
                  <a:lnTo>
                    <a:pt x="83" y="60"/>
                  </a:lnTo>
                  <a:lnTo>
                    <a:pt x="120" y="70"/>
                  </a:lnTo>
                  <a:lnTo>
                    <a:pt x="120" y="83"/>
                  </a:lnTo>
                  <a:close/>
                  <a:moveTo>
                    <a:pt x="68" y="56"/>
                  </a:moveTo>
                  <a:lnTo>
                    <a:pt x="68" y="27"/>
                  </a:lnTo>
                  <a:lnTo>
                    <a:pt x="36" y="35"/>
                  </a:lnTo>
                  <a:lnTo>
                    <a:pt x="28" y="38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24" y="45"/>
                  </a:lnTo>
                  <a:lnTo>
                    <a:pt x="36" y="48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5" name="Freeform 83">
              <a:extLst>
                <a:ext uri="{FF2B5EF4-FFF2-40B4-BE49-F238E27FC236}">
                  <a16:creationId xmlns:a16="http://schemas.microsoft.com/office/drawing/2014/main" id="{2BD6AFD4-AB49-904E-9944-0A401A59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413"/>
              <a:ext cx="60" cy="24"/>
            </a:xfrm>
            <a:custGeom>
              <a:avLst/>
              <a:gdLst>
                <a:gd name="T0" fmla="*/ 1 w 120"/>
                <a:gd name="T1" fmla="*/ 0 h 71"/>
                <a:gd name="T2" fmla="*/ 1 w 120"/>
                <a:gd name="T3" fmla="*/ 0 h 71"/>
                <a:gd name="T4" fmla="*/ 1 w 120"/>
                <a:gd name="T5" fmla="*/ 0 h 71"/>
                <a:gd name="T6" fmla="*/ 0 w 120"/>
                <a:gd name="T7" fmla="*/ 0 h 71"/>
                <a:gd name="T8" fmla="*/ 0 w 120"/>
                <a:gd name="T9" fmla="*/ 0 h 71"/>
                <a:gd name="T10" fmla="*/ 1 w 120"/>
                <a:gd name="T11" fmla="*/ 0 h 71"/>
                <a:gd name="T12" fmla="*/ 1 w 120"/>
                <a:gd name="T13" fmla="*/ 0 h 71"/>
                <a:gd name="T14" fmla="*/ 1 w 120"/>
                <a:gd name="T15" fmla="*/ 0 h 71"/>
                <a:gd name="T16" fmla="*/ 1 w 120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1"/>
                <a:gd name="T29" fmla="*/ 120 w 120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1">
                  <a:moveTo>
                    <a:pt x="120" y="42"/>
                  </a:moveTo>
                  <a:lnTo>
                    <a:pt x="13" y="42"/>
                  </a:lnTo>
                  <a:lnTo>
                    <a:pt x="1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9"/>
                  </a:lnTo>
                  <a:lnTo>
                    <a:pt x="120" y="29"/>
                  </a:lnTo>
                  <a:lnTo>
                    <a:pt x="12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6" name="Freeform 84">
              <a:extLst>
                <a:ext uri="{FF2B5EF4-FFF2-40B4-BE49-F238E27FC236}">
                  <a16:creationId xmlns:a16="http://schemas.microsoft.com/office/drawing/2014/main" id="{429EE720-05BB-814B-A89D-6A7D4004D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00"/>
              <a:ext cx="22" cy="11"/>
            </a:xfrm>
            <a:custGeom>
              <a:avLst/>
              <a:gdLst>
                <a:gd name="T0" fmla="*/ 1 w 43"/>
                <a:gd name="T1" fmla="*/ 0 h 34"/>
                <a:gd name="T2" fmla="*/ 1 w 43"/>
                <a:gd name="T3" fmla="*/ 0 h 34"/>
                <a:gd name="T4" fmla="*/ 0 w 43"/>
                <a:gd name="T5" fmla="*/ 0 h 34"/>
                <a:gd name="T6" fmla="*/ 0 w 43"/>
                <a:gd name="T7" fmla="*/ 0 h 34"/>
                <a:gd name="T8" fmla="*/ 1 w 43"/>
                <a:gd name="T9" fmla="*/ 0 h 34"/>
                <a:gd name="T10" fmla="*/ 1 w 43"/>
                <a:gd name="T11" fmla="*/ 0 h 34"/>
                <a:gd name="T12" fmla="*/ 1 w 43"/>
                <a:gd name="T13" fmla="*/ 0 h 34"/>
                <a:gd name="T14" fmla="*/ 1 w 43"/>
                <a:gd name="T15" fmla="*/ 0 h 34"/>
                <a:gd name="T16" fmla="*/ 1 w 43"/>
                <a:gd name="T17" fmla="*/ 0 h 34"/>
                <a:gd name="T18" fmla="*/ 0 w 43"/>
                <a:gd name="T19" fmla="*/ 0 h 34"/>
                <a:gd name="T20" fmla="*/ 0 w 43"/>
                <a:gd name="T21" fmla="*/ 0 h 34"/>
                <a:gd name="T22" fmla="*/ 1 w 43"/>
                <a:gd name="T23" fmla="*/ 0 h 34"/>
                <a:gd name="T24" fmla="*/ 1 w 43"/>
                <a:gd name="T25" fmla="*/ 0 h 34"/>
                <a:gd name="T26" fmla="*/ 1 w 4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4"/>
                <a:gd name="T44" fmla="*/ 43 w 4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4">
                  <a:moveTo>
                    <a:pt x="43" y="31"/>
                  </a:moveTo>
                  <a:lnTo>
                    <a:pt x="19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43" y="24"/>
                  </a:lnTo>
                  <a:lnTo>
                    <a:pt x="43" y="31"/>
                  </a:lnTo>
                  <a:close/>
                  <a:moveTo>
                    <a:pt x="43" y="9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7" name="Line 85">
              <a:extLst>
                <a:ext uri="{FF2B5EF4-FFF2-40B4-BE49-F238E27FC236}">
                  <a16:creationId xmlns:a16="http://schemas.microsoft.com/office/drawing/2014/main" id="{592428B7-156B-9B4E-B332-D7467D6D5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" y="263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8" name="Freeform 86">
              <a:extLst>
                <a:ext uri="{FF2B5EF4-FFF2-40B4-BE49-F238E27FC236}">
                  <a16:creationId xmlns:a16="http://schemas.microsoft.com/office/drawing/2014/main" id="{ACEE6CE6-48DA-3347-B1DC-0B62EE9B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895"/>
              <a:ext cx="1464" cy="449"/>
            </a:xfrm>
            <a:custGeom>
              <a:avLst/>
              <a:gdLst>
                <a:gd name="T0" fmla="*/ 1 w 2928"/>
                <a:gd name="T1" fmla="*/ 0 h 1347"/>
                <a:gd name="T2" fmla="*/ 2 w 2928"/>
                <a:gd name="T3" fmla="*/ 0 h 1347"/>
                <a:gd name="T4" fmla="*/ 3 w 2928"/>
                <a:gd name="T5" fmla="*/ 0 h 1347"/>
                <a:gd name="T6" fmla="*/ 3 w 2928"/>
                <a:gd name="T7" fmla="*/ 0 h 1347"/>
                <a:gd name="T8" fmla="*/ 3 w 2928"/>
                <a:gd name="T9" fmla="*/ 0 h 1347"/>
                <a:gd name="T10" fmla="*/ 3 w 2928"/>
                <a:gd name="T11" fmla="*/ 0 h 1347"/>
                <a:gd name="T12" fmla="*/ 3 w 2928"/>
                <a:gd name="T13" fmla="*/ 0 h 1347"/>
                <a:gd name="T14" fmla="*/ 3 w 2928"/>
                <a:gd name="T15" fmla="*/ 0 h 1347"/>
                <a:gd name="T16" fmla="*/ 3 w 2928"/>
                <a:gd name="T17" fmla="*/ 0 h 1347"/>
                <a:gd name="T18" fmla="*/ 3 w 2928"/>
                <a:gd name="T19" fmla="*/ 0 h 1347"/>
                <a:gd name="T20" fmla="*/ 3 w 2928"/>
                <a:gd name="T21" fmla="*/ 0 h 1347"/>
                <a:gd name="T22" fmla="*/ 3 w 2928"/>
                <a:gd name="T23" fmla="*/ 0 h 1347"/>
                <a:gd name="T24" fmla="*/ 3 w 2928"/>
                <a:gd name="T25" fmla="*/ 0 h 1347"/>
                <a:gd name="T26" fmla="*/ 3 w 2928"/>
                <a:gd name="T27" fmla="*/ 0 h 1347"/>
                <a:gd name="T28" fmla="*/ 3 w 2928"/>
                <a:gd name="T29" fmla="*/ 0 h 1347"/>
                <a:gd name="T30" fmla="*/ 3 w 2928"/>
                <a:gd name="T31" fmla="*/ 0 h 1347"/>
                <a:gd name="T32" fmla="*/ 3 w 2928"/>
                <a:gd name="T33" fmla="*/ 0 h 1347"/>
                <a:gd name="T34" fmla="*/ 3 w 2928"/>
                <a:gd name="T35" fmla="*/ 0 h 1347"/>
                <a:gd name="T36" fmla="*/ 3 w 2928"/>
                <a:gd name="T37" fmla="*/ 0 h 1347"/>
                <a:gd name="T38" fmla="*/ 3 w 2928"/>
                <a:gd name="T39" fmla="*/ 0 h 1347"/>
                <a:gd name="T40" fmla="*/ 3 w 2928"/>
                <a:gd name="T41" fmla="*/ 0 h 1347"/>
                <a:gd name="T42" fmla="*/ 3 w 2928"/>
                <a:gd name="T43" fmla="*/ 0 h 1347"/>
                <a:gd name="T44" fmla="*/ 3 w 2928"/>
                <a:gd name="T45" fmla="*/ 0 h 1347"/>
                <a:gd name="T46" fmla="*/ 3 w 2928"/>
                <a:gd name="T47" fmla="*/ 0 h 1347"/>
                <a:gd name="T48" fmla="*/ 3 w 2928"/>
                <a:gd name="T49" fmla="*/ 0 h 1347"/>
                <a:gd name="T50" fmla="*/ 3 w 2928"/>
                <a:gd name="T51" fmla="*/ 0 h 1347"/>
                <a:gd name="T52" fmla="*/ 3 w 2928"/>
                <a:gd name="T53" fmla="*/ 0 h 1347"/>
                <a:gd name="T54" fmla="*/ 3 w 2928"/>
                <a:gd name="T55" fmla="*/ 0 h 1347"/>
                <a:gd name="T56" fmla="*/ 3 w 2928"/>
                <a:gd name="T57" fmla="*/ 0 h 1347"/>
                <a:gd name="T58" fmla="*/ 3 w 2928"/>
                <a:gd name="T59" fmla="*/ 0 h 1347"/>
                <a:gd name="T60" fmla="*/ 3 w 2928"/>
                <a:gd name="T61" fmla="*/ 0 h 1347"/>
                <a:gd name="T62" fmla="*/ 3 w 2928"/>
                <a:gd name="T63" fmla="*/ 0 h 1347"/>
                <a:gd name="T64" fmla="*/ 3 w 2928"/>
                <a:gd name="T65" fmla="*/ 0 h 1347"/>
                <a:gd name="T66" fmla="*/ 3 w 2928"/>
                <a:gd name="T67" fmla="*/ 0 h 1347"/>
                <a:gd name="T68" fmla="*/ 3 w 2928"/>
                <a:gd name="T69" fmla="*/ 0 h 1347"/>
                <a:gd name="T70" fmla="*/ 2 w 2928"/>
                <a:gd name="T71" fmla="*/ 0 h 1347"/>
                <a:gd name="T72" fmla="*/ 3 w 2928"/>
                <a:gd name="T73" fmla="*/ 0 h 1347"/>
                <a:gd name="T74" fmla="*/ 2 w 2928"/>
                <a:gd name="T75" fmla="*/ 0 h 1347"/>
                <a:gd name="T76" fmla="*/ 3 w 2928"/>
                <a:gd name="T77" fmla="*/ 0 h 1347"/>
                <a:gd name="T78" fmla="*/ 2 w 2928"/>
                <a:gd name="T79" fmla="*/ 0 h 1347"/>
                <a:gd name="T80" fmla="*/ 3 w 2928"/>
                <a:gd name="T81" fmla="*/ 0 h 1347"/>
                <a:gd name="T82" fmla="*/ 2 w 2928"/>
                <a:gd name="T83" fmla="*/ 0 h 1347"/>
                <a:gd name="T84" fmla="*/ 3 w 2928"/>
                <a:gd name="T85" fmla="*/ 0 h 1347"/>
                <a:gd name="T86" fmla="*/ 2 w 2928"/>
                <a:gd name="T87" fmla="*/ 0 h 1347"/>
                <a:gd name="T88" fmla="*/ 3 w 2928"/>
                <a:gd name="T89" fmla="*/ 0 h 1347"/>
                <a:gd name="T90" fmla="*/ 2 w 2928"/>
                <a:gd name="T91" fmla="*/ 0 h 1347"/>
                <a:gd name="T92" fmla="*/ 3 w 2928"/>
                <a:gd name="T93" fmla="*/ 0 h 1347"/>
                <a:gd name="T94" fmla="*/ 2 w 2928"/>
                <a:gd name="T95" fmla="*/ 0 h 1347"/>
                <a:gd name="T96" fmla="*/ 1 w 2928"/>
                <a:gd name="T97" fmla="*/ 0 h 1347"/>
                <a:gd name="T98" fmla="*/ 2 w 2928"/>
                <a:gd name="T99" fmla="*/ 0 h 1347"/>
                <a:gd name="T100" fmla="*/ 3 w 2928"/>
                <a:gd name="T101" fmla="*/ 0 h 1347"/>
                <a:gd name="T102" fmla="*/ 2 w 2928"/>
                <a:gd name="T103" fmla="*/ 0 h 1347"/>
                <a:gd name="T104" fmla="*/ 2 w 2928"/>
                <a:gd name="T105" fmla="*/ 0 h 1347"/>
                <a:gd name="T106" fmla="*/ 3 w 2928"/>
                <a:gd name="T107" fmla="*/ 0 h 1347"/>
                <a:gd name="T108" fmla="*/ 2 w 2928"/>
                <a:gd name="T109" fmla="*/ 0 h 1347"/>
                <a:gd name="T110" fmla="*/ 1 w 2928"/>
                <a:gd name="T111" fmla="*/ 0 h 1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8"/>
                <a:gd name="T169" fmla="*/ 0 h 1347"/>
                <a:gd name="T170" fmla="*/ 2928 w 2928"/>
                <a:gd name="T171" fmla="*/ 1347 h 13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8" h="1347">
                  <a:moveTo>
                    <a:pt x="1621" y="1347"/>
                  </a:moveTo>
                  <a:lnTo>
                    <a:pt x="1585" y="1344"/>
                  </a:lnTo>
                  <a:lnTo>
                    <a:pt x="1545" y="1340"/>
                  </a:lnTo>
                  <a:lnTo>
                    <a:pt x="1482" y="1337"/>
                  </a:lnTo>
                  <a:lnTo>
                    <a:pt x="1368" y="1333"/>
                  </a:lnTo>
                  <a:lnTo>
                    <a:pt x="1170" y="1330"/>
                  </a:lnTo>
                  <a:lnTo>
                    <a:pt x="840" y="1327"/>
                  </a:lnTo>
                  <a:lnTo>
                    <a:pt x="372" y="1323"/>
                  </a:lnTo>
                  <a:lnTo>
                    <a:pt x="0" y="1320"/>
                  </a:lnTo>
                  <a:lnTo>
                    <a:pt x="176" y="1316"/>
                  </a:lnTo>
                  <a:lnTo>
                    <a:pt x="810" y="1313"/>
                  </a:lnTo>
                  <a:lnTo>
                    <a:pt x="1408" y="1309"/>
                  </a:lnTo>
                  <a:lnTo>
                    <a:pt x="1791" y="1306"/>
                  </a:lnTo>
                  <a:lnTo>
                    <a:pt x="2006" y="1302"/>
                  </a:lnTo>
                  <a:lnTo>
                    <a:pt x="2126" y="1299"/>
                  </a:lnTo>
                  <a:lnTo>
                    <a:pt x="2202" y="1296"/>
                  </a:lnTo>
                  <a:lnTo>
                    <a:pt x="2261" y="1292"/>
                  </a:lnTo>
                  <a:lnTo>
                    <a:pt x="2315" y="1289"/>
                  </a:lnTo>
                  <a:lnTo>
                    <a:pt x="2358" y="1285"/>
                  </a:lnTo>
                  <a:lnTo>
                    <a:pt x="2389" y="1282"/>
                  </a:lnTo>
                  <a:lnTo>
                    <a:pt x="2398" y="1280"/>
                  </a:lnTo>
                  <a:lnTo>
                    <a:pt x="2385" y="1275"/>
                  </a:lnTo>
                  <a:lnTo>
                    <a:pt x="2353" y="1273"/>
                  </a:lnTo>
                  <a:lnTo>
                    <a:pt x="2313" y="1268"/>
                  </a:lnTo>
                  <a:lnTo>
                    <a:pt x="2273" y="1266"/>
                  </a:lnTo>
                  <a:lnTo>
                    <a:pt x="2248" y="1263"/>
                  </a:lnTo>
                  <a:lnTo>
                    <a:pt x="2238" y="1259"/>
                  </a:lnTo>
                  <a:lnTo>
                    <a:pt x="2248" y="1254"/>
                  </a:lnTo>
                  <a:lnTo>
                    <a:pt x="2275" y="1252"/>
                  </a:lnTo>
                  <a:lnTo>
                    <a:pt x="2313" y="1249"/>
                  </a:lnTo>
                  <a:lnTo>
                    <a:pt x="2355" y="1245"/>
                  </a:lnTo>
                  <a:lnTo>
                    <a:pt x="2389" y="1242"/>
                  </a:lnTo>
                  <a:lnTo>
                    <a:pt x="2406" y="1238"/>
                  </a:lnTo>
                  <a:lnTo>
                    <a:pt x="2398" y="1235"/>
                  </a:lnTo>
                  <a:lnTo>
                    <a:pt x="2370" y="1232"/>
                  </a:lnTo>
                  <a:lnTo>
                    <a:pt x="2328" y="1228"/>
                  </a:lnTo>
                  <a:lnTo>
                    <a:pt x="2284" y="1225"/>
                  </a:lnTo>
                  <a:lnTo>
                    <a:pt x="2250" y="1221"/>
                  </a:lnTo>
                  <a:lnTo>
                    <a:pt x="2235" y="1218"/>
                  </a:lnTo>
                  <a:lnTo>
                    <a:pt x="2237" y="1215"/>
                  </a:lnTo>
                  <a:lnTo>
                    <a:pt x="2259" y="1211"/>
                  </a:lnTo>
                  <a:lnTo>
                    <a:pt x="2296" y="1208"/>
                  </a:lnTo>
                  <a:lnTo>
                    <a:pt x="2339" y="1204"/>
                  </a:lnTo>
                  <a:lnTo>
                    <a:pt x="2381" y="1201"/>
                  </a:lnTo>
                  <a:lnTo>
                    <a:pt x="2408" y="1198"/>
                  </a:lnTo>
                  <a:lnTo>
                    <a:pt x="2408" y="1194"/>
                  </a:lnTo>
                  <a:lnTo>
                    <a:pt x="2385" y="1190"/>
                  </a:lnTo>
                  <a:lnTo>
                    <a:pt x="2345" y="1187"/>
                  </a:lnTo>
                  <a:lnTo>
                    <a:pt x="2298" y="1184"/>
                  </a:lnTo>
                  <a:lnTo>
                    <a:pt x="2258" y="1180"/>
                  </a:lnTo>
                  <a:lnTo>
                    <a:pt x="2233" y="1177"/>
                  </a:lnTo>
                  <a:lnTo>
                    <a:pt x="2229" y="1173"/>
                  </a:lnTo>
                  <a:lnTo>
                    <a:pt x="2244" y="1170"/>
                  </a:lnTo>
                  <a:lnTo>
                    <a:pt x="2278" y="1168"/>
                  </a:lnTo>
                  <a:lnTo>
                    <a:pt x="2322" y="1163"/>
                  </a:lnTo>
                  <a:lnTo>
                    <a:pt x="2370" y="1161"/>
                  </a:lnTo>
                  <a:lnTo>
                    <a:pt x="2404" y="1156"/>
                  </a:lnTo>
                  <a:lnTo>
                    <a:pt x="2418" y="1154"/>
                  </a:lnTo>
                  <a:lnTo>
                    <a:pt x="2402" y="1151"/>
                  </a:lnTo>
                  <a:lnTo>
                    <a:pt x="2364" y="1147"/>
                  </a:lnTo>
                  <a:lnTo>
                    <a:pt x="2315" y="1144"/>
                  </a:lnTo>
                  <a:lnTo>
                    <a:pt x="2267" y="1140"/>
                  </a:lnTo>
                  <a:lnTo>
                    <a:pt x="2235" y="1137"/>
                  </a:lnTo>
                  <a:lnTo>
                    <a:pt x="2221" y="1133"/>
                  </a:lnTo>
                  <a:lnTo>
                    <a:pt x="2231" y="1130"/>
                  </a:lnTo>
                  <a:lnTo>
                    <a:pt x="2259" y="1126"/>
                  </a:lnTo>
                  <a:lnTo>
                    <a:pt x="2303" y="1123"/>
                  </a:lnTo>
                  <a:lnTo>
                    <a:pt x="2353" y="1120"/>
                  </a:lnTo>
                  <a:lnTo>
                    <a:pt x="2397" y="1116"/>
                  </a:lnTo>
                  <a:lnTo>
                    <a:pt x="2421" y="1113"/>
                  </a:lnTo>
                  <a:lnTo>
                    <a:pt x="2418" y="1109"/>
                  </a:lnTo>
                  <a:lnTo>
                    <a:pt x="2385" y="1106"/>
                  </a:lnTo>
                  <a:lnTo>
                    <a:pt x="2334" y="1103"/>
                  </a:lnTo>
                  <a:lnTo>
                    <a:pt x="2282" y="1099"/>
                  </a:lnTo>
                  <a:lnTo>
                    <a:pt x="2240" y="1096"/>
                  </a:lnTo>
                  <a:lnTo>
                    <a:pt x="2218" y="1092"/>
                  </a:lnTo>
                  <a:lnTo>
                    <a:pt x="2218" y="1089"/>
                  </a:lnTo>
                  <a:lnTo>
                    <a:pt x="2240" y="1086"/>
                  </a:lnTo>
                  <a:lnTo>
                    <a:pt x="2282" y="1082"/>
                  </a:lnTo>
                  <a:lnTo>
                    <a:pt x="2334" y="1079"/>
                  </a:lnTo>
                  <a:lnTo>
                    <a:pt x="2385" y="1075"/>
                  </a:lnTo>
                  <a:lnTo>
                    <a:pt x="2419" y="1072"/>
                  </a:lnTo>
                  <a:lnTo>
                    <a:pt x="2429" y="1068"/>
                  </a:lnTo>
                  <a:lnTo>
                    <a:pt x="2406" y="1065"/>
                  </a:lnTo>
                  <a:lnTo>
                    <a:pt x="2358" y="1061"/>
                  </a:lnTo>
                  <a:lnTo>
                    <a:pt x="2299" y="1058"/>
                  </a:lnTo>
                  <a:lnTo>
                    <a:pt x="2250" y="1056"/>
                  </a:lnTo>
                  <a:lnTo>
                    <a:pt x="2218" y="1051"/>
                  </a:lnTo>
                  <a:lnTo>
                    <a:pt x="2208" y="1049"/>
                  </a:lnTo>
                  <a:lnTo>
                    <a:pt x="2223" y="1044"/>
                  </a:lnTo>
                  <a:lnTo>
                    <a:pt x="2259" y="1042"/>
                  </a:lnTo>
                  <a:lnTo>
                    <a:pt x="2311" y="1039"/>
                  </a:lnTo>
                  <a:lnTo>
                    <a:pt x="2366" y="1035"/>
                  </a:lnTo>
                  <a:lnTo>
                    <a:pt x="2414" y="1032"/>
                  </a:lnTo>
                  <a:lnTo>
                    <a:pt x="2437" y="1028"/>
                  </a:lnTo>
                  <a:lnTo>
                    <a:pt x="2425" y="1025"/>
                  </a:lnTo>
                  <a:lnTo>
                    <a:pt x="2381" y="1022"/>
                  </a:lnTo>
                  <a:lnTo>
                    <a:pt x="2322" y="1018"/>
                  </a:lnTo>
                  <a:lnTo>
                    <a:pt x="2263" y="1015"/>
                  </a:lnTo>
                  <a:lnTo>
                    <a:pt x="2221" y="1011"/>
                  </a:lnTo>
                  <a:lnTo>
                    <a:pt x="2200" y="1008"/>
                  </a:lnTo>
                  <a:lnTo>
                    <a:pt x="2206" y="1004"/>
                  </a:lnTo>
                  <a:lnTo>
                    <a:pt x="2237" y="1001"/>
                  </a:lnTo>
                  <a:lnTo>
                    <a:pt x="2286" y="997"/>
                  </a:lnTo>
                  <a:lnTo>
                    <a:pt x="2345" y="994"/>
                  </a:lnTo>
                  <a:lnTo>
                    <a:pt x="2400" y="991"/>
                  </a:lnTo>
                  <a:lnTo>
                    <a:pt x="2438" y="987"/>
                  </a:lnTo>
                  <a:lnTo>
                    <a:pt x="2440" y="984"/>
                  </a:lnTo>
                  <a:lnTo>
                    <a:pt x="2408" y="980"/>
                  </a:lnTo>
                  <a:lnTo>
                    <a:pt x="2349" y="977"/>
                  </a:lnTo>
                  <a:lnTo>
                    <a:pt x="2284" y="974"/>
                  </a:lnTo>
                  <a:lnTo>
                    <a:pt x="2231" y="970"/>
                  </a:lnTo>
                  <a:lnTo>
                    <a:pt x="2198" y="967"/>
                  </a:lnTo>
                  <a:lnTo>
                    <a:pt x="2193" y="963"/>
                  </a:lnTo>
                  <a:lnTo>
                    <a:pt x="2214" y="960"/>
                  </a:lnTo>
                  <a:lnTo>
                    <a:pt x="2258" y="958"/>
                  </a:lnTo>
                  <a:lnTo>
                    <a:pt x="2317" y="953"/>
                  </a:lnTo>
                  <a:lnTo>
                    <a:pt x="2381" y="949"/>
                  </a:lnTo>
                  <a:lnTo>
                    <a:pt x="2431" y="946"/>
                  </a:lnTo>
                  <a:lnTo>
                    <a:pt x="2452" y="944"/>
                  </a:lnTo>
                  <a:lnTo>
                    <a:pt x="2435" y="939"/>
                  </a:lnTo>
                  <a:lnTo>
                    <a:pt x="2381" y="937"/>
                  </a:lnTo>
                  <a:lnTo>
                    <a:pt x="2313" y="932"/>
                  </a:lnTo>
                  <a:lnTo>
                    <a:pt x="2246" y="930"/>
                  </a:lnTo>
                  <a:lnTo>
                    <a:pt x="2202" y="927"/>
                  </a:lnTo>
                  <a:lnTo>
                    <a:pt x="2183" y="923"/>
                  </a:lnTo>
                  <a:lnTo>
                    <a:pt x="2193" y="920"/>
                  </a:lnTo>
                  <a:lnTo>
                    <a:pt x="2229" y="916"/>
                  </a:lnTo>
                  <a:lnTo>
                    <a:pt x="2286" y="913"/>
                  </a:lnTo>
                  <a:lnTo>
                    <a:pt x="2353" y="910"/>
                  </a:lnTo>
                  <a:lnTo>
                    <a:pt x="2416" y="906"/>
                  </a:lnTo>
                  <a:lnTo>
                    <a:pt x="2456" y="903"/>
                  </a:lnTo>
                  <a:lnTo>
                    <a:pt x="2456" y="899"/>
                  </a:lnTo>
                  <a:lnTo>
                    <a:pt x="2414" y="896"/>
                  </a:lnTo>
                  <a:lnTo>
                    <a:pt x="2345" y="892"/>
                  </a:lnTo>
                  <a:lnTo>
                    <a:pt x="2271" y="889"/>
                  </a:lnTo>
                  <a:lnTo>
                    <a:pt x="2212" y="885"/>
                  </a:lnTo>
                  <a:lnTo>
                    <a:pt x="2179" y="882"/>
                  </a:lnTo>
                  <a:lnTo>
                    <a:pt x="2176" y="879"/>
                  </a:lnTo>
                  <a:lnTo>
                    <a:pt x="2200" y="875"/>
                  </a:lnTo>
                  <a:lnTo>
                    <a:pt x="2250" y="872"/>
                  </a:lnTo>
                  <a:lnTo>
                    <a:pt x="2318" y="868"/>
                  </a:lnTo>
                  <a:lnTo>
                    <a:pt x="2391" y="865"/>
                  </a:lnTo>
                  <a:lnTo>
                    <a:pt x="2448" y="862"/>
                  </a:lnTo>
                  <a:lnTo>
                    <a:pt x="2471" y="858"/>
                  </a:lnTo>
                  <a:lnTo>
                    <a:pt x="2446" y="855"/>
                  </a:lnTo>
                  <a:lnTo>
                    <a:pt x="2383" y="851"/>
                  </a:lnTo>
                  <a:lnTo>
                    <a:pt x="2303" y="848"/>
                  </a:lnTo>
                  <a:lnTo>
                    <a:pt x="2231" y="846"/>
                  </a:lnTo>
                  <a:lnTo>
                    <a:pt x="2181" y="841"/>
                  </a:lnTo>
                  <a:lnTo>
                    <a:pt x="2162" y="839"/>
                  </a:lnTo>
                  <a:lnTo>
                    <a:pt x="2176" y="834"/>
                  </a:lnTo>
                  <a:lnTo>
                    <a:pt x="2216" y="832"/>
                  </a:lnTo>
                  <a:lnTo>
                    <a:pt x="2280" y="827"/>
                  </a:lnTo>
                  <a:lnTo>
                    <a:pt x="2357" y="825"/>
                  </a:lnTo>
                  <a:lnTo>
                    <a:pt x="2429" y="820"/>
                  </a:lnTo>
                  <a:lnTo>
                    <a:pt x="2475" y="818"/>
                  </a:lnTo>
                  <a:lnTo>
                    <a:pt x="2473" y="815"/>
                  </a:lnTo>
                  <a:lnTo>
                    <a:pt x="2423" y="811"/>
                  </a:lnTo>
                  <a:lnTo>
                    <a:pt x="2343" y="808"/>
                  </a:lnTo>
                  <a:lnTo>
                    <a:pt x="2259" y="804"/>
                  </a:lnTo>
                  <a:lnTo>
                    <a:pt x="2193" y="801"/>
                  </a:lnTo>
                  <a:lnTo>
                    <a:pt x="2157" y="798"/>
                  </a:lnTo>
                  <a:lnTo>
                    <a:pt x="2153" y="794"/>
                  </a:lnTo>
                  <a:lnTo>
                    <a:pt x="2181" y="791"/>
                  </a:lnTo>
                  <a:lnTo>
                    <a:pt x="2238" y="787"/>
                  </a:lnTo>
                  <a:lnTo>
                    <a:pt x="2313" y="784"/>
                  </a:lnTo>
                  <a:lnTo>
                    <a:pt x="2397" y="781"/>
                  </a:lnTo>
                  <a:lnTo>
                    <a:pt x="2463" y="777"/>
                  </a:lnTo>
                  <a:lnTo>
                    <a:pt x="2492" y="774"/>
                  </a:lnTo>
                  <a:lnTo>
                    <a:pt x="2465" y="770"/>
                  </a:lnTo>
                  <a:lnTo>
                    <a:pt x="2393" y="767"/>
                  </a:lnTo>
                  <a:lnTo>
                    <a:pt x="2301" y="763"/>
                  </a:lnTo>
                  <a:lnTo>
                    <a:pt x="2218" y="760"/>
                  </a:lnTo>
                  <a:lnTo>
                    <a:pt x="2160" y="756"/>
                  </a:lnTo>
                  <a:lnTo>
                    <a:pt x="2139" y="753"/>
                  </a:lnTo>
                  <a:lnTo>
                    <a:pt x="2151" y="750"/>
                  </a:lnTo>
                  <a:lnTo>
                    <a:pt x="2195" y="746"/>
                  </a:lnTo>
                  <a:lnTo>
                    <a:pt x="2263" y="743"/>
                  </a:lnTo>
                  <a:lnTo>
                    <a:pt x="2351" y="739"/>
                  </a:lnTo>
                  <a:lnTo>
                    <a:pt x="2435" y="736"/>
                  </a:lnTo>
                  <a:lnTo>
                    <a:pt x="2494" y="734"/>
                  </a:lnTo>
                  <a:lnTo>
                    <a:pt x="2498" y="729"/>
                  </a:lnTo>
                  <a:lnTo>
                    <a:pt x="2446" y="727"/>
                  </a:lnTo>
                  <a:lnTo>
                    <a:pt x="2355" y="722"/>
                  </a:lnTo>
                  <a:lnTo>
                    <a:pt x="2256" y="720"/>
                  </a:lnTo>
                  <a:lnTo>
                    <a:pt x="2179" y="717"/>
                  </a:lnTo>
                  <a:lnTo>
                    <a:pt x="2134" y="713"/>
                  </a:lnTo>
                  <a:lnTo>
                    <a:pt x="2126" y="708"/>
                  </a:lnTo>
                  <a:lnTo>
                    <a:pt x="2153" y="706"/>
                  </a:lnTo>
                  <a:lnTo>
                    <a:pt x="2212" y="703"/>
                  </a:lnTo>
                  <a:lnTo>
                    <a:pt x="2294" y="699"/>
                  </a:lnTo>
                  <a:lnTo>
                    <a:pt x="2389" y="696"/>
                  </a:lnTo>
                  <a:lnTo>
                    <a:pt x="2473" y="692"/>
                  </a:lnTo>
                  <a:lnTo>
                    <a:pt x="2515" y="689"/>
                  </a:lnTo>
                  <a:lnTo>
                    <a:pt x="2494" y="686"/>
                  </a:lnTo>
                  <a:lnTo>
                    <a:pt x="2416" y="682"/>
                  </a:lnTo>
                  <a:lnTo>
                    <a:pt x="2311" y="679"/>
                  </a:lnTo>
                  <a:lnTo>
                    <a:pt x="2212" y="675"/>
                  </a:lnTo>
                  <a:lnTo>
                    <a:pt x="2143" y="672"/>
                  </a:lnTo>
                  <a:lnTo>
                    <a:pt x="2111" y="669"/>
                  </a:lnTo>
                  <a:lnTo>
                    <a:pt x="2118" y="665"/>
                  </a:lnTo>
                  <a:lnTo>
                    <a:pt x="2160" y="662"/>
                  </a:lnTo>
                  <a:lnTo>
                    <a:pt x="2233" y="658"/>
                  </a:lnTo>
                  <a:lnTo>
                    <a:pt x="2328" y="655"/>
                  </a:lnTo>
                  <a:lnTo>
                    <a:pt x="2429" y="652"/>
                  </a:lnTo>
                  <a:lnTo>
                    <a:pt x="2507" y="648"/>
                  </a:lnTo>
                  <a:lnTo>
                    <a:pt x="2530" y="644"/>
                  </a:lnTo>
                  <a:lnTo>
                    <a:pt x="2480" y="641"/>
                  </a:lnTo>
                  <a:lnTo>
                    <a:pt x="2381" y="638"/>
                  </a:lnTo>
                  <a:lnTo>
                    <a:pt x="2267" y="634"/>
                  </a:lnTo>
                  <a:lnTo>
                    <a:pt x="2170" y="631"/>
                  </a:lnTo>
                  <a:lnTo>
                    <a:pt x="2111" y="627"/>
                  </a:lnTo>
                  <a:lnTo>
                    <a:pt x="2094" y="624"/>
                  </a:lnTo>
                  <a:lnTo>
                    <a:pt x="2113" y="622"/>
                  </a:lnTo>
                  <a:lnTo>
                    <a:pt x="2168" y="617"/>
                  </a:lnTo>
                  <a:lnTo>
                    <a:pt x="2254" y="615"/>
                  </a:lnTo>
                  <a:lnTo>
                    <a:pt x="2360" y="610"/>
                  </a:lnTo>
                  <a:lnTo>
                    <a:pt x="2465" y="608"/>
                  </a:lnTo>
                  <a:lnTo>
                    <a:pt x="2536" y="605"/>
                  </a:lnTo>
                  <a:lnTo>
                    <a:pt x="2538" y="601"/>
                  </a:lnTo>
                  <a:lnTo>
                    <a:pt x="2463" y="598"/>
                  </a:lnTo>
                  <a:lnTo>
                    <a:pt x="2345" y="594"/>
                  </a:lnTo>
                  <a:lnTo>
                    <a:pt x="2225" y="591"/>
                  </a:lnTo>
                  <a:lnTo>
                    <a:pt x="2134" y="587"/>
                  </a:lnTo>
                  <a:lnTo>
                    <a:pt x="2084" y="584"/>
                  </a:lnTo>
                  <a:lnTo>
                    <a:pt x="2077" y="580"/>
                  </a:lnTo>
                  <a:lnTo>
                    <a:pt x="2107" y="577"/>
                  </a:lnTo>
                  <a:lnTo>
                    <a:pt x="2176" y="574"/>
                  </a:lnTo>
                  <a:lnTo>
                    <a:pt x="2273" y="570"/>
                  </a:lnTo>
                  <a:lnTo>
                    <a:pt x="2389" y="567"/>
                  </a:lnTo>
                  <a:lnTo>
                    <a:pt x="2499" y="563"/>
                  </a:lnTo>
                  <a:lnTo>
                    <a:pt x="2560" y="560"/>
                  </a:lnTo>
                  <a:lnTo>
                    <a:pt x="2541" y="557"/>
                  </a:lnTo>
                  <a:lnTo>
                    <a:pt x="2446" y="553"/>
                  </a:lnTo>
                  <a:lnTo>
                    <a:pt x="2311" y="550"/>
                  </a:lnTo>
                  <a:lnTo>
                    <a:pt x="2185" y="546"/>
                  </a:lnTo>
                  <a:lnTo>
                    <a:pt x="2099" y="543"/>
                  </a:lnTo>
                  <a:lnTo>
                    <a:pt x="2056" y="540"/>
                  </a:lnTo>
                  <a:lnTo>
                    <a:pt x="2058" y="536"/>
                  </a:lnTo>
                  <a:lnTo>
                    <a:pt x="2099" y="533"/>
                  </a:lnTo>
                  <a:lnTo>
                    <a:pt x="2176" y="529"/>
                  </a:lnTo>
                  <a:lnTo>
                    <a:pt x="2284" y="526"/>
                  </a:lnTo>
                  <a:lnTo>
                    <a:pt x="2412" y="522"/>
                  </a:lnTo>
                  <a:lnTo>
                    <a:pt x="2528" y="519"/>
                  </a:lnTo>
                  <a:lnTo>
                    <a:pt x="2585" y="515"/>
                  </a:lnTo>
                  <a:lnTo>
                    <a:pt x="2549" y="512"/>
                  </a:lnTo>
                  <a:lnTo>
                    <a:pt x="2433" y="510"/>
                  </a:lnTo>
                  <a:lnTo>
                    <a:pt x="2282" y="505"/>
                  </a:lnTo>
                  <a:lnTo>
                    <a:pt x="2153" y="503"/>
                  </a:lnTo>
                  <a:lnTo>
                    <a:pt x="2067" y="498"/>
                  </a:lnTo>
                  <a:lnTo>
                    <a:pt x="2029" y="496"/>
                  </a:lnTo>
                  <a:lnTo>
                    <a:pt x="2035" y="493"/>
                  </a:lnTo>
                  <a:lnTo>
                    <a:pt x="2082" y="489"/>
                  </a:lnTo>
                  <a:lnTo>
                    <a:pt x="2166" y="486"/>
                  </a:lnTo>
                  <a:lnTo>
                    <a:pt x="2284" y="482"/>
                  </a:lnTo>
                  <a:lnTo>
                    <a:pt x="2423" y="479"/>
                  </a:lnTo>
                  <a:lnTo>
                    <a:pt x="2549" y="476"/>
                  </a:lnTo>
                  <a:lnTo>
                    <a:pt x="2608" y="472"/>
                  </a:lnTo>
                  <a:lnTo>
                    <a:pt x="2564" y="468"/>
                  </a:lnTo>
                  <a:lnTo>
                    <a:pt x="2431" y="465"/>
                  </a:lnTo>
                  <a:lnTo>
                    <a:pt x="2267" y="462"/>
                  </a:lnTo>
                  <a:lnTo>
                    <a:pt x="2128" y="458"/>
                  </a:lnTo>
                  <a:lnTo>
                    <a:pt x="2038" y="455"/>
                  </a:lnTo>
                  <a:lnTo>
                    <a:pt x="1998" y="451"/>
                  </a:lnTo>
                  <a:lnTo>
                    <a:pt x="2006" y="448"/>
                  </a:lnTo>
                  <a:lnTo>
                    <a:pt x="2054" y="445"/>
                  </a:lnTo>
                  <a:lnTo>
                    <a:pt x="2141" y="441"/>
                  </a:lnTo>
                  <a:lnTo>
                    <a:pt x="2265" y="438"/>
                  </a:lnTo>
                  <a:lnTo>
                    <a:pt x="2416" y="434"/>
                  </a:lnTo>
                  <a:lnTo>
                    <a:pt x="2557" y="431"/>
                  </a:lnTo>
                  <a:lnTo>
                    <a:pt x="2635" y="428"/>
                  </a:lnTo>
                  <a:lnTo>
                    <a:pt x="2597" y="424"/>
                  </a:lnTo>
                  <a:lnTo>
                    <a:pt x="2454" y="421"/>
                  </a:lnTo>
                  <a:lnTo>
                    <a:pt x="2271" y="417"/>
                  </a:lnTo>
                  <a:lnTo>
                    <a:pt x="2115" y="414"/>
                  </a:lnTo>
                  <a:lnTo>
                    <a:pt x="2014" y="412"/>
                  </a:lnTo>
                  <a:lnTo>
                    <a:pt x="1966" y="407"/>
                  </a:lnTo>
                  <a:lnTo>
                    <a:pt x="1966" y="403"/>
                  </a:lnTo>
                  <a:lnTo>
                    <a:pt x="2006" y="400"/>
                  </a:lnTo>
                  <a:lnTo>
                    <a:pt x="2088" y="398"/>
                  </a:lnTo>
                  <a:lnTo>
                    <a:pt x="2210" y="393"/>
                  </a:lnTo>
                  <a:lnTo>
                    <a:pt x="2368" y="391"/>
                  </a:lnTo>
                  <a:lnTo>
                    <a:pt x="2536" y="386"/>
                  </a:lnTo>
                  <a:lnTo>
                    <a:pt x="2656" y="384"/>
                  </a:lnTo>
                  <a:lnTo>
                    <a:pt x="2654" y="381"/>
                  </a:lnTo>
                  <a:lnTo>
                    <a:pt x="2520" y="377"/>
                  </a:lnTo>
                  <a:lnTo>
                    <a:pt x="2318" y="374"/>
                  </a:lnTo>
                  <a:lnTo>
                    <a:pt x="2132" y="370"/>
                  </a:lnTo>
                  <a:lnTo>
                    <a:pt x="2002" y="367"/>
                  </a:lnTo>
                  <a:lnTo>
                    <a:pt x="1932" y="364"/>
                  </a:lnTo>
                  <a:lnTo>
                    <a:pt x="1915" y="360"/>
                  </a:lnTo>
                  <a:lnTo>
                    <a:pt x="1939" y="357"/>
                  </a:lnTo>
                  <a:lnTo>
                    <a:pt x="2002" y="353"/>
                  </a:lnTo>
                  <a:lnTo>
                    <a:pt x="2107" y="350"/>
                  </a:lnTo>
                  <a:lnTo>
                    <a:pt x="2256" y="346"/>
                  </a:lnTo>
                  <a:lnTo>
                    <a:pt x="2442" y="343"/>
                  </a:lnTo>
                  <a:lnTo>
                    <a:pt x="2621" y="339"/>
                  </a:lnTo>
                  <a:lnTo>
                    <a:pt x="2715" y="336"/>
                  </a:lnTo>
                  <a:lnTo>
                    <a:pt x="2650" y="333"/>
                  </a:lnTo>
                  <a:lnTo>
                    <a:pt x="2450" y="329"/>
                  </a:lnTo>
                  <a:lnTo>
                    <a:pt x="2218" y="326"/>
                  </a:lnTo>
                  <a:lnTo>
                    <a:pt x="2033" y="322"/>
                  </a:lnTo>
                  <a:lnTo>
                    <a:pt x="1917" y="319"/>
                  </a:lnTo>
                  <a:lnTo>
                    <a:pt x="1863" y="316"/>
                  </a:lnTo>
                  <a:lnTo>
                    <a:pt x="1856" y="312"/>
                  </a:lnTo>
                  <a:lnTo>
                    <a:pt x="1884" y="309"/>
                  </a:lnTo>
                  <a:lnTo>
                    <a:pt x="1951" y="305"/>
                  </a:lnTo>
                  <a:lnTo>
                    <a:pt x="2058" y="302"/>
                  </a:lnTo>
                  <a:lnTo>
                    <a:pt x="2214" y="300"/>
                  </a:lnTo>
                  <a:lnTo>
                    <a:pt x="2418" y="295"/>
                  </a:lnTo>
                  <a:lnTo>
                    <a:pt x="2635" y="293"/>
                  </a:lnTo>
                  <a:lnTo>
                    <a:pt x="2770" y="288"/>
                  </a:lnTo>
                  <a:lnTo>
                    <a:pt x="2718" y="286"/>
                  </a:lnTo>
                  <a:lnTo>
                    <a:pt x="2494" y="281"/>
                  </a:lnTo>
                  <a:lnTo>
                    <a:pt x="2218" y="279"/>
                  </a:lnTo>
                  <a:lnTo>
                    <a:pt x="1997" y="274"/>
                  </a:lnTo>
                  <a:lnTo>
                    <a:pt x="1858" y="272"/>
                  </a:lnTo>
                  <a:lnTo>
                    <a:pt x="1785" y="269"/>
                  </a:lnTo>
                  <a:lnTo>
                    <a:pt x="1758" y="265"/>
                  </a:lnTo>
                  <a:lnTo>
                    <a:pt x="1764" y="262"/>
                  </a:lnTo>
                  <a:lnTo>
                    <a:pt x="1797" y="258"/>
                  </a:lnTo>
                  <a:lnTo>
                    <a:pt x="1858" y="255"/>
                  </a:lnTo>
                  <a:lnTo>
                    <a:pt x="1955" y="252"/>
                  </a:lnTo>
                  <a:lnTo>
                    <a:pt x="2101" y="248"/>
                  </a:lnTo>
                  <a:lnTo>
                    <a:pt x="2315" y="245"/>
                  </a:lnTo>
                  <a:lnTo>
                    <a:pt x="2581" y="241"/>
                  </a:lnTo>
                  <a:lnTo>
                    <a:pt x="2819" y="238"/>
                  </a:lnTo>
                  <a:lnTo>
                    <a:pt x="2865" y="235"/>
                  </a:lnTo>
                  <a:lnTo>
                    <a:pt x="2642" y="231"/>
                  </a:lnTo>
                  <a:lnTo>
                    <a:pt x="2294" y="228"/>
                  </a:lnTo>
                  <a:lnTo>
                    <a:pt x="1989" y="224"/>
                  </a:lnTo>
                  <a:lnTo>
                    <a:pt x="1787" y="221"/>
                  </a:lnTo>
                  <a:lnTo>
                    <a:pt x="1673" y="217"/>
                  </a:lnTo>
                  <a:lnTo>
                    <a:pt x="1610" y="214"/>
                  </a:lnTo>
                  <a:lnTo>
                    <a:pt x="1570" y="210"/>
                  </a:lnTo>
                  <a:lnTo>
                    <a:pt x="1539" y="207"/>
                  </a:lnTo>
                  <a:lnTo>
                    <a:pt x="1501" y="204"/>
                  </a:lnTo>
                  <a:lnTo>
                    <a:pt x="1448" y="200"/>
                  </a:lnTo>
                  <a:lnTo>
                    <a:pt x="1366" y="197"/>
                  </a:lnTo>
                  <a:lnTo>
                    <a:pt x="1238" y="193"/>
                  </a:lnTo>
                  <a:lnTo>
                    <a:pt x="1046" y="190"/>
                  </a:lnTo>
                  <a:lnTo>
                    <a:pt x="778" y="188"/>
                  </a:lnTo>
                  <a:lnTo>
                    <a:pt x="475" y="183"/>
                  </a:lnTo>
                  <a:lnTo>
                    <a:pt x="301" y="181"/>
                  </a:lnTo>
                  <a:lnTo>
                    <a:pt x="433" y="176"/>
                  </a:lnTo>
                  <a:lnTo>
                    <a:pt x="802" y="174"/>
                  </a:lnTo>
                  <a:lnTo>
                    <a:pt x="1181" y="171"/>
                  </a:lnTo>
                  <a:lnTo>
                    <a:pt x="1450" y="167"/>
                  </a:lnTo>
                  <a:lnTo>
                    <a:pt x="1610" y="162"/>
                  </a:lnTo>
                  <a:lnTo>
                    <a:pt x="1703" y="160"/>
                  </a:lnTo>
                  <a:lnTo>
                    <a:pt x="1766" y="157"/>
                  </a:lnTo>
                  <a:lnTo>
                    <a:pt x="1827" y="153"/>
                  </a:lnTo>
                  <a:lnTo>
                    <a:pt x="1903" y="150"/>
                  </a:lnTo>
                  <a:lnTo>
                    <a:pt x="2012" y="146"/>
                  </a:lnTo>
                  <a:lnTo>
                    <a:pt x="2168" y="143"/>
                  </a:lnTo>
                  <a:lnTo>
                    <a:pt x="2378" y="140"/>
                  </a:lnTo>
                  <a:lnTo>
                    <a:pt x="2618" y="136"/>
                  </a:lnTo>
                  <a:lnTo>
                    <a:pt x="2793" y="133"/>
                  </a:lnTo>
                  <a:lnTo>
                    <a:pt x="2776" y="129"/>
                  </a:lnTo>
                  <a:lnTo>
                    <a:pt x="2549" y="126"/>
                  </a:lnTo>
                  <a:lnTo>
                    <a:pt x="2246" y="123"/>
                  </a:lnTo>
                  <a:lnTo>
                    <a:pt x="1995" y="119"/>
                  </a:lnTo>
                  <a:lnTo>
                    <a:pt x="1833" y="116"/>
                  </a:lnTo>
                  <a:lnTo>
                    <a:pt x="1743" y="112"/>
                  </a:lnTo>
                  <a:lnTo>
                    <a:pt x="1703" y="109"/>
                  </a:lnTo>
                  <a:lnTo>
                    <a:pt x="1692" y="106"/>
                  </a:lnTo>
                  <a:lnTo>
                    <a:pt x="1699" y="102"/>
                  </a:lnTo>
                  <a:lnTo>
                    <a:pt x="1722" y="98"/>
                  </a:lnTo>
                  <a:lnTo>
                    <a:pt x="1762" y="95"/>
                  </a:lnTo>
                  <a:lnTo>
                    <a:pt x="1829" y="92"/>
                  </a:lnTo>
                  <a:lnTo>
                    <a:pt x="1938" y="88"/>
                  </a:lnTo>
                  <a:lnTo>
                    <a:pt x="2103" y="85"/>
                  </a:lnTo>
                  <a:lnTo>
                    <a:pt x="2349" y="81"/>
                  </a:lnTo>
                  <a:lnTo>
                    <a:pt x="2663" y="78"/>
                  </a:lnTo>
                  <a:lnTo>
                    <a:pt x="2928" y="76"/>
                  </a:lnTo>
                  <a:lnTo>
                    <a:pt x="2922" y="71"/>
                  </a:lnTo>
                  <a:lnTo>
                    <a:pt x="2600" y="69"/>
                  </a:lnTo>
                  <a:lnTo>
                    <a:pt x="2181" y="64"/>
                  </a:lnTo>
                  <a:lnTo>
                    <a:pt x="1856" y="62"/>
                  </a:lnTo>
                  <a:lnTo>
                    <a:pt x="1650" y="59"/>
                  </a:lnTo>
                  <a:lnTo>
                    <a:pt x="1532" y="55"/>
                  </a:lnTo>
                  <a:lnTo>
                    <a:pt x="1456" y="52"/>
                  </a:lnTo>
                  <a:lnTo>
                    <a:pt x="1387" y="48"/>
                  </a:lnTo>
                  <a:lnTo>
                    <a:pt x="1307" y="45"/>
                  </a:lnTo>
                  <a:lnTo>
                    <a:pt x="1197" y="41"/>
                  </a:lnTo>
                  <a:lnTo>
                    <a:pt x="1040" y="38"/>
                  </a:lnTo>
                  <a:lnTo>
                    <a:pt x="838" y="34"/>
                  </a:lnTo>
                  <a:lnTo>
                    <a:pt x="621" y="31"/>
                  </a:lnTo>
                  <a:lnTo>
                    <a:pt x="480" y="28"/>
                  </a:lnTo>
                  <a:lnTo>
                    <a:pt x="518" y="24"/>
                  </a:lnTo>
                  <a:lnTo>
                    <a:pt x="734" y="21"/>
                  </a:lnTo>
                  <a:lnTo>
                    <a:pt x="1006" y="17"/>
                  </a:lnTo>
                  <a:lnTo>
                    <a:pt x="1231" y="14"/>
                  </a:lnTo>
                  <a:lnTo>
                    <a:pt x="1374" y="11"/>
                  </a:lnTo>
                  <a:lnTo>
                    <a:pt x="1448" y="7"/>
                  </a:lnTo>
                  <a:lnTo>
                    <a:pt x="1475" y="4"/>
                  </a:lnTo>
                  <a:lnTo>
                    <a:pt x="1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9" name="Freeform 87">
              <a:extLst>
                <a:ext uri="{FF2B5EF4-FFF2-40B4-BE49-F238E27FC236}">
                  <a16:creationId xmlns:a16="http://schemas.microsoft.com/office/drawing/2014/main" id="{D525CD61-2B54-0140-AC48-FAA139E4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443"/>
              <a:ext cx="1381" cy="452"/>
            </a:xfrm>
            <a:custGeom>
              <a:avLst/>
              <a:gdLst>
                <a:gd name="T0" fmla="*/ 1 w 2762"/>
                <a:gd name="T1" fmla="*/ 0 h 1357"/>
                <a:gd name="T2" fmla="*/ 2 w 2762"/>
                <a:gd name="T3" fmla="*/ 0 h 1357"/>
                <a:gd name="T4" fmla="*/ 2 w 2762"/>
                <a:gd name="T5" fmla="*/ 0 h 1357"/>
                <a:gd name="T6" fmla="*/ 2 w 2762"/>
                <a:gd name="T7" fmla="*/ 0 h 1357"/>
                <a:gd name="T8" fmla="*/ 1 w 2762"/>
                <a:gd name="T9" fmla="*/ 0 h 1357"/>
                <a:gd name="T10" fmla="*/ 1 w 2762"/>
                <a:gd name="T11" fmla="*/ 0 h 1357"/>
                <a:gd name="T12" fmla="*/ 2 w 2762"/>
                <a:gd name="T13" fmla="*/ 0 h 1357"/>
                <a:gd name="T14" fmla="*/ 1 w 2762"/>
                <a:gd name="T15" fmla="*/ 0 h 1357"/>
                <a:gd name="T16" fmla="*/ 2 w 2762"/>
                <a:gd name="T17" fmla="*/ 0 h 1357"/>
                <a:gd name="T18" fmla="*/ 3 w 2762"/>
                <a:gd name="T19" fmla="*/ 0 h 1357"/>
                <a:gd name="T20" fmla="*/ 2 w 2762"/>
                <a:gd name="T21" fmla="*/ 0 h 1357"/>
                <a:gd name="T22" fmla="*/ 1 w 2762"/>
                <a:gd name="T23" fmla="*/ 0 h 1357"/>
                <a:gd name="T24" fmla="*/ 2 w 2762"/>
                <a:gd name="T25" fmla="*/ 0 h 1357"/>
                <a:gd name="T26" fmla="*/ 1 w 2762"/>
                <a:gd name="T27" fmla="*/ 0 h 1357"/>
                <a:gd name="T28" fmla="*/ 2 w 2762"/>
                <a:gd name="T29" fmla="*/ 0 h 1357"/>
                <a:gd name="T30" fmla="*/ 2 w 2762"/>
                <a:gd name="T31" fmla="*/ 0 h 1357"/>
                <a:gd name="T32" fmla="*/ 3 w 2762"/>
                <a:gd name="T33" fmla="*/ 0 h 1357"/>
                <a:gd name="T34" fmla="*/ 2 w 2762"/>
                <a:gd name="T35" fmla="*/ 0 h 1357"/>
                <a:gd name="T36" fmla="*/ 1 w 2762"/>
                <a:gd name="T37" fmla="*/ 0 h 1357"/>
                <a:gd name="T38" fmla="*/ 2 w 2762"/>
                <a:gd name="T39" fmla="*/ 0 h 1357"/>
                <a:gd name="T40" fmla="*/ 1 w 2762"/>
                <a:gd name="T41" fmla="*/ 0 h 1357"/>
                <a:gd name="T42" fmla="*/ 2 w 2762"/>
                <a:gd name="T43" fmla="*/ 0 h 1357"/>
                <a:gd name="T44" fmla="*/ 2 w 2762"/>
                <a:gd name="T45" fmla="*/ 0 h 1357"/>
                <a:gd name="T46" fmla="*/ 2 w 2762"/>
                <a:gd name="T47" fmla="*/ 0 h 1357"/>
                <a:gd name="T48" fmla="*/ 1 w 2762"/>
                <a:gd name="T49" fmla="*/ 0 h 1357"/>
                <a:gd name="T50" fmla="*/ 2 w 2762"/>
                <a:gd name="T51" fmla="*/ 0 h 1357"/>
                <a:gd name="T52" fmla="*/ 1 w 2762"/>
                <a:gd name="T53" fmla="*/ 0 h 1357"/>
                <a:gd name="T54" fmla="*/ 2 w 2762"/>
                <a:gd name="T55" fmla="*/ 0 h 1357"/>
                <a:gd name="T56" fmla="*/ 2 w 2762"/>
                <a:gd name="T57" fmla="*/ 0 h 1357"/>
                <a:gd name="T58" fmla="*/ 1 w 2762"/>
                <a:gd name="T59" fmla="*/ 0 h 1357"/>
                <a:gd name="T60" fmla="*/ 2 w 2762"/>
                <a:gd name="T61" fmla="*/ 0 h 1357"/>
                <a:gd name="T62" fmla="*/ 3 w 2762"/>
                <a:gd name="T63" fmla="*/ 0 h 1357"/>
                <a:gd name="T64" fmla="*/ 2 w 2762"/>
                <a:gd name="T65" fmla="*/ 0 h 1357"/>
                <a:gd name="T66" fmla="*/ 2 w 2762"/>
                <a:gd name="T67" fmla="*/ 0 h 1357"/>
                <a:gd name="T68" fmla="*/ 1 w 2762"/>
                <a:gd name="T69" fmla="*/ 0 h 1357"/>
                <a:gd name="T70" fmla="*/ 2 w 2762"/>
                <a:gd name="T71" fmla="*/ 0 h 1357"/>
                <a:gd name="T72" fmla="*/ 2 w 2762"/>
                <a:gd name="T73" fmla="*/ 0 h 1357"/>
                <a:gd name="T74" fmla="*/ 3 w 2762"/>
                <a:gd name="T75" fmla="*/ 0 h 1357"/>
                <a:gd name="T76" fmla="*/ 2 w 2762"/>
                <a:gd name="T77" fmla="*/ 0 h 1357"/>
                <a:gd name="T78" fmla="*/ 3 w 2762"/>
                <a:gd name="T79" fmla="*/ 0 h 1357"/>
                <a:gd name="T80" fmla="*/ 2 w 2762"/>
                <a:gd name="T81" fmla="*/ 0 h 1357"/>
                <a:gd name="T82" fmla="*/ 3 w 2762"/>
                <a:gd name="T83" fmla="*/ 0 h 1357"/>
                <a:gd name="T84" fmla="*/ 2 w 2762"/>
                <a:gd name="T85" fmla="*/ 0 h 1357"/>
                <a:gd name="T86" fmla="*/ 2 w 2762"/>
                <a:gd name="T87" fmla="*/ 0 h 1357"/>
                <a:gd name="T88" fmla="*/ 2 w 2762"/>
                <a:gd name="T89" fmla="*/ 0 h 1357"/>
                <a:gd name="T90" fmla="*/ 2 w 2762"/>
                <a:gd name="T91" fmla="*/ 0 h 1357"/>
                <a:gd name="T92" fmla="*/ 3 w 2762"/>
                <a:gd name="T93" fmla="*/ 0 h 1357"/>
                <a:gd name="T94" fmla="*/ 2 w 2762"/>
                <a:gd name="T95" fmla="*/ 0 h 1357"/>
                <a:gd name="T96" fmla="*/ 1 w 2762"/>
                <a:gd name="T97" fmla="*/ 0 h 1357"/>
                <a:gd name="T98" fmla="*/ 2 w 2762"/>
                <a:gd name="T99" fmla="*/ 0 h 1357"/>
                <a:gd name="T100" fmla="*/ 1 w 2762"/>
                <a:gd name="T101" fmla="*/ 0 h 1357"/>
                <a:gd name="T102" fmla="*/ 2 w 2762"/>
                <a:gd name="T103" fmla="*/ 0 h 1357"/>
                <a:gd name="T104" fmla="*/ 2 w 2762"/>
                <a:gd name="T105" fmla="*/ 0 h 1357"/>
                <a:gd name="T106" fmla="*/ 1 w 2762"/>
                <a:gd name="T107" fmla="*/ 0 h 1357"/>
                <a:gd name="T108" fmla="*/ 2 w 2762"/>
                <a:gd name="T109" fmla="*/ 0 h 1357"/>
                <a:gd name="T110" fmla="*/ 2 w 2762"/>
                <a:gd name="T111" fmla="*/ 0 h 1357"/>
                <a:gd name="T112" fmla="*/ 2 w 2762"/>
                <a:gd name="T113" fmla="*/ 0 h 1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2"/>
                <a:gd name="T172" fmla="*/ 0 h 1357"/>
                <a:gd name="T173" fmla="*/ 2762 w 2762"/>
                <a:gd name="T174" fmla="*/ 1357 h 13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2" h="1357">
                  <a:moveTo>
                    <a:pt x="1261" y="1357"/>
                  </a:moveTo>
                  <a:lnTo>
                    <a:pt x="1229" y="1354"/>
                  </a:lnTo>
                  <a:lnTo>
                    <a:pt x="1168" y="1351"/>
                  </a:lnTo>
                  <a:lnTo>
                    <a:pt x="1069" y="1347"/>
                  </a:lnTo>
                  <a:lnTo>
                    <a:pt x="916" y="1344"/>
                  </a:lnTo>
                  <a:lnTo>
                    <a:pt x="701" y="1340"/>
                  </a:lnTo>
                  <a:lnTo>
                    <a:pt x="436" y="1337"/>
                  </a:lnTo>
                  <a:lnTo>
                    <a:pt x="211" y="1333"/>
                  </a:lnTo>
                  <a:lnTo>
                    <a:pt x="185" y="1330"/>
                  </a:lnTo>
                  <a:lnTo>
                    <a:pt x="417" y="1326"/>
                  </a:lnTo>
                  <a:lnTo>
                    <a:pt x="760" y="1323"/>
                  </a:lnTo>
                  <a:lnTo>
                    <a:pt x="1053" y="1321"/>
                  </a:lnTo>
                  <a:lnTo>
                    <a:pt x="1246" y="1316"/>
                  </a:lnTo>
                  <a:lnTo>
                    <a:pt x="1354" y="1314"/>
                  </a:lnTo>
                  <a:lnTo>
                    <a:pt x="1413" y="1309"/>
                  </a:lnTo>
                  <a:lnTo>
                    <a:pt x="1450" y="1307"/>
                  </a:lnTo>
                  <a:lnTo>
                    <a:pt x="1476" y="1304"/>
                  </a:lnTo>
                  <a:lnTo>
                    <a:pt x="1505" y="1300"/>
                  </a:lnTo>
                  <a:lnTo>
                    <a:pt x="1549" y="1297"/>
                  </a:lnTo>
                  <a:lnTo>
                    <a:pt x="1613" y="1293"/>
                  </a:lnTo>
                  <a:lnTo>
                    <a:pt x="1716" y="1290"/>
                  </a:lnTo>
                  <a:lnTo>
                    <a:pt x="1876" y="1287"/>
                  </a:lnTo>
                  <a:lnTo>
                    <a:pt x="2114" y="1283"/>
                  </a:lnTo>
                  <a:lnTo>
                    <a:pt x="2425" y="1279"/>
                  </a:lnTo>
                  <a:lnTo>
                    <a:pt x="2703" y="1276"/>
                  </a:lnTo>
                  <a:lnTo>
                    <a:pt x="2731" y="1273"/>
                  </a:lnTo>
                  <a:lnTo>
                    <a:pt x="2432" y="1269"/>
                  </a:lnTo>
                  <a:lnTo>
                    <a:pt x="2013" y="1266"/>
                  </a:lnTo>
                  <a:lnTo>
                    <a:pt x="1672" y="1262"/>
                  </a:lnTo>
                  <a:lnTo>
                    <a:pt x="1459" y="1259"/>
                  </a:lnTo>
                  <a:lnTo>
                    <a:pt x="1333" y="1256"/>
                  </a:lnTo>
                  <a:lnTo>
                    <a:pt x="1255" y="1252"/>
                  </a:lnTo>
                  <a:lnTo>
                    <a:pt x="1187" y="1249"/>
                  </a:lnTo>
                  <a:lnTo>
                    <a:pt x="1109" y="1245"/>
                  </a:lnTo>
                  <a:lnTo>
                    <a:pt x="1000" y="1242"/>
                  </a:lnTo>
                  <a:lnTo>
                    <a:pt x="850" y="1239"/>
                  </a:lnTo>
                  <a:lnTo>
                    <a:pt x="653" y="1235"/>
                  </a:lnTo>
                  <a:lnTo>
                    <a:pt x="434" y="1232"/>
                  </a:lnTo>
                  <a:lnTo>
                    <a:pt x="280" y="1228"/>
                  </a:lnTo>
                  <a:lnTo>
                    <a:pt x="297" y="1225"/>
                  </a:lnTo>
                  <a:lnTo>
                    <a:pt x="499" y="1223"/>
                  </a:lnTo>
                  <a:lnTo>
                    <a:pt x="771" y="1218"/>
                  </a:lnTo>
                  <a:lnTo>
                    <a:pt x="1004" y="1214"/>
                  </a:lnTo>
                  <a:lnTo>
                    <a:pt x="1154" y="1211"/>
                  </a:lnTo>
                  <a:lnTo>
                    <a:pt x="1236" y="1209"/>
                  </a:lnTo>
                  <a:lnTo>
                    <a:pt x="1267" y="1204"/>
                  </a:lnTo>
                  <a:lnTo>
                    <a:pt x="1263" y="1202"/>
                  </a:lnTo>
                  <a:lnTo>
                    <a:pt x="1232" y="1197"/>
                  </a:lnTo>
                  <a:lnTo>
                    <a:pt x="1175" y="1195"/>
                  </a:lnTo>
                  <a:lnTo>
                    <a:pt x="1080" y="1192"/>
                  </a:lnTo>
                  <a:lnTo>
                    <a:pt x="933" y="1188"/>
                  </a:lnTo>
                  <a:lnTo>
                    <a:pt x="726" y="1185"/>
                  </a:lnTo>
                  <a:lnTo>
                    <a:pt x="463" y="1181"/>
                  </a:lnTo>
                  <a:lnTo>
                    <a:pt x="227" y="1178"/>
                  </a:lnTo>
                  <a:lnTo>
                    <a:pt x="175" y="1175"/>
                  </a:lnTo>
                  <a:lnTo>
                    <a:pt x="387" y="1171"/>
                  </a:lnTo>
                  <a:lnTo>
                    <a:pt x="728" y="1168"/>
                  </a:lnTo>
                  <a:lnTo>
                    <a:pt x="1030" y="1164"/>
                  </a:lnTo>
                  <a:lnTo>
                    <a:pt x="1232" y="1161"/>
                  </a:lnTo>
                  <a:lnTo>
                    <a:pt x="1347" y="1157"/>
                  </a:lnTo>
                  <a:lnTo>
                    <a:pt x="1410" y="1154"/>
                  </a:lnTo>
                  <a:lnTo>
                    <a:pt x="1446" y="1150"/>
                  </a:lnTo>
                  <a:lnTo>
                    <a:pt x="1472" y="1147"/>
                  </a:lnTo>
                  <a:lnTo>
                    <a:pt x="1501" y="1144"/>
                  </a:lnTo>
                  <a:lnTo>
                    <a:pt x="1543" y="1140"/>
                  </a:lnTo>
                  <a:lnTo>
                    <a:pt x="1604" y="1137"/>
                  </a:lnTo>
                  <a:lnTo>
                    <a:pt x="1701" y="1133"/>
                  </a:lnTo>
                  <a:lnTo>
                    <a:pt x="1853" y="1130"/>
                  </a:lnTo>
                  <a:lnTo>
                    <a:pt x="2084" y="1127"/>
                  </a:lnTo>
                  <a:lnTo>
                    <a:pt x="2389" y="1123"/>
                  </a:lnTo>
                  <a:lnTo>
                    <a:pt x="2680" y="1120"/>
                  </a:lnTo>
                  <a:lnTo>
                    <a:pt x="2747" y="1116"/>
                  </a:lnTo>
                  <a:lnTo>
                    <a:pt x="2476" y="1113"/>
                  </a:lnTo>
                  <a:lnTo>
                    <a:pt x="2055" y="1111"/>
                  </a:lnTo>
                  <a:lnTo>
                    <a:pt x="1703" y="1106"/>
                  </a:lnTo>
                  <a:lnTo>
                    <a:pt x="1476" y="1104"/>
                  </a:lnTo>
                  <a:lnTo>
                    <a:pt x="1343" y="1099"/>
                  </a:lnTo>
                  <a:lnTo>
                    <a:pt x="1261" y="1097"/>
                  </a:lnTo>
                  <a:lnTo>
                    <a:pt x="1194" y="1092"/>
                  </a:lnTo>
                  <a:lnTo>
                    <a:pt x="1116" y="1090"/>
                  </a:lnTo>
                  <a:lnTo>
                    <a:pt x="1013" y="1085"/>
                  </a:lnTo>
                  <a:lnTo>
                    <a:pt x="867" y="1083"/>
                  </a:lnTo>
                  <a:lnTo>
                    <a:pt x="672" y="1080"/>
                  </a:lnTo>
                  <a:lnTo>
                    <a:pt x="455" y="1076"/>
                  </a:lnTo>
                  <a:lnTo>
                    <a:pt x="288" y="1073"/>
                  </a:lnTo>
                  <a:lnTo>
                    <a:pt x="286" y="1069"/>
                  </a:lnTo>
                  <a:lnTo>
                    <a:pt x="472" y="1066"/>
                  </a:lnTo>
                  <a:lnTo>
                    <a:pt x="745" y="1063"/>
                  </a:lnTo>
                  <a:lnTo>
                    <a:pt x="983" y="1059"/>
                  </a:lnTo>
                  <a:lnTo>
                    <a:pt x="1141" y="1056"/>
                  </a:lnTo>
                  <a:lnTo>
                    <a:pt x="1229" y="1052"/>
                  </a:lnTo>
                  <a:lnTo>
                    <a:pt x="1263" y="1049"/>
                  </a:lnTo>
                  <a:lnTo>
                    <a:pt x="1263" y="1046"/>
                  </a:lnTo>
                  <a:lnTo>
                    <a:pt x="1236" y="1042"/>
                  </a:lnTo>
                  <a:lnTo>
                    <a:pt x="1181" y="1039"/>
                  </a:lnTo>
                  <a:lnTo>
                    <a:pt x="1090" y="1035"/>
                  </a:lnTo>
                  <a:lnTo>
                    <a:pt x="949" y="1032"/>
                  </a:lnTo>
                  <a:lnTo>
                    <a:pt x="747" y="1028"/>
                  </a:lnTo>
                  <a:lnTo>
                    <a:pt x="488" y="1025"/>
                  </a:lnTo>
                  <a:lnTo>
                    <a:pt x="244" y="1021"/>
                  </a:lnTo>
                  <a:lnTo>
                    <a:pt x="170" y="1018"/>
                  </a:lnTo>
                  <a:lnTo>
                    <a:pt x="360" y="1015"/>
                  </a:lnTo>
                  <a:lnTo>
                    <a:pt x="695" y="1011"/>
                  </a:lnTo>
                  <a:lnTo>
                    <a:pt x="1006" y="1008"/>
                  </a:lnTo>
                  <a:lnTo>
                    <a:pt x="1217" y="1004"/>
                  </a:lnTo>
                  <a:lnTo>
                    <a:pt x="1339" y="1001"/>
                  </a:lnTo>
                  <a:lnTo>
                    <a:pt x="1404" y="999"/>
                  </a:lnTo>
                  <a:lnTo>
                    <a:pt x="1442" y="994"/>
                  </a:lnTo>
                  <a:lnTo>
                    <a:pt x="1469" y="992"/>
                  </a:lnTo>
                  <a:lnTo>
                    <a:pt x="1495" y="987"/>
                  </a:lnTo>
                  <a:lnTo>
                    <a:pt x="1533" y="985"/>
                  </a:lnTo>
                  <a:lnTo>
                    <a:pt x="1590" y="982"/>
                  </a:lnTo>
                  <a:lnTo>
                    <a:pt x="1682" y="978"/>
                  </a:lnTo>
                  <a:lnTo>
                    <a:pt x="1825" y="973"/>
                  </a:lnTo>
                  <a:lnTo>
                    <a:pt x="2042" y="971"/>
                  </a:lnTo>
                  <a:lnTo>
                    <a:pt x="2337" y="968"/>
                  </a:lnTo>
                  <a:lnTo>
                    <a:pt x="2646" y="964"/>
                  </a:lnTo>
                  <a:lnTo>
                    <a:pt x="2762" y="961"/>
                  </a:lnTo>
                  <a:lnTo>
                    <a:pt x="2537" y="957"/>
                  </a:lnTo>
                  <a:lnTo>
                    <a:pt x="2120" y="954"/>
                  </a:lnTo>
                  <a:lnTo>
                    <a:pt x="1747" y="951"/>
                  </a:lnTo>
                  <a:lnTo>
                    <a:pt x="1501" y="947"/>
                  </a:lnTo>
                  <a:lnTo>
                    <a:pt x="1356" y="944"/>
                  </a:lnTo>
                  <a:lnTo>
                    <a:pt x="1269" y="940"/>
                  </a:lnTo>
                  <a:lnTo>
                    <a:pt x="1200" y="937"/>
                  </a:lnTo>
                  <a:lnTo>
                    <a:pt x="1124" y="934"/>
                  </a:lnTo>
                  <a:lnTo>
                    <a:pt x="1025" y="930"/>
                  </a:lnTo>
                  <a:lnTo>
                    <a:pt x="884" y="927"/>
                  </a:lnTo>
                  <a:lnTo>
                    <a:pt x="697" y="923"/>
                  </a:lnTo>
                  <a:lnTo>
                    <a:pt x="480" y="920"/>
                  </a:lnTo>
                  <a:lnTo>
                    <a:pt x="305" y="916"/>
                  </a:lnTo>
                  <a:lnTo>
                    <a:pt x="280" y="913"/>
                  </a:lnTo>
                  <a:lnTo>
                    <a:pt x="446" y="909"/>
                  </a:lnTo>
                  <a:lnTo>
                    <a:pt x="710" y="906"/>
                  </a:lnTo>
                  <a:lnTo>
                    <a:pt x="954" y="903"/>
                  </a:lnTo>
                  <a:lnTo>
                    <a:pt x="1124" y="899"/>
                  </a:lnTo>
                  <a:lnTo>
                    <a:pt x="1217" y="896"/>
                  </a:lnTo>
                  <a:lnTo>
                    <a:pt x="1255" y="892"/>
                  </a:lnTo>
                  <a:lnTo>
                    <a:pt x="1259" y="889"/>
                  </a:lnTo>
                  <a:lnTo>
                    <a:pt x="1232" y="887"/>
                  </a:lnTo>
                  <a:lnTo>
                    <a:pt x="1177" y="882"/>
                  </a:lnTo>
                  <a:lnTo>
                    <a:pt x="1086" y="880"/>
                  </a:lnTo>
                  <a:lnTo>
                    <a:pt x="947" y="875"/>
                  </a:lnTo>
                  <a:lnTo>
                    <a:pt x="747" y="873"/>
                  </a:lnTo>
                  <a:lnTo>
                    <a:pt x="490" y="870"/>
                  </a:lnTo>
                  <a:lnTo>
                    <a:pt x="251" y="866"/>
                  </a:lnTo>
                  <a:lnTo>
                    <a:pt x="177" y="863"/>
                  </a:lnTo>
                  <a:lnTo>
                    <a:pt x="360" y="859"/>
                  </a:lnTo>
                  <a:lnTo>
                    <a:pt x="691" y="856"/>
                  </a:lnTo>
                  <a:lnTo>
                    <a:pt x="998" y="852"/>
                  </a:lnTo>
                  <a:lnTo>
                    <a:pt x="1206" y="849"/>
                  </a:lnTo>
                  <a:lnTo>
                    <a:pt x="1328" y="845"/>
                  </a:lnTo>
                  <a:lnTo>
                    <a:pt x="1392" y="842"/>
                  </a:lnTo>
                  <a:lnTo>
                    <a:pt x="1427" y="839"/>
                  </a:lnTo>
                  <a:lnTo>
                    <a:pt x="1450" y="835"/>
                  </a:lnTo>
                  <a:lnTo>
                    <a:pt x="1470" y="832"/>
                  </a:lnTo>
                  <a:lnTo>
                    <a:pt x="1499" y="828"/>
                  </a:lnTo>
                  <a:lnTo>
                    <a:pt x="1541" y="825"/>
                  </a:lnTo>
                  <a:lnTo>
                    <a:pt x="1608" y="822"/>
                  </a:lnTo>
                  <a:lnTo>
                    <a:pt x="1712" y="818"/>
                  </a:lnTo>
                  <a:lnTo>
                    <a:pt x="1880" y="815"/>
                  </a:lnTo>
                  <a:lnTo>
                    <a:pt x="2130" y="811"/>
                  </a:lnTo>
                  <a:lnTo>
                    <a:pt x="2455" y="808"/>
                  </a:lnTo>
                  <a:lnTo>
                    <a:pt x="2741" y="805"/>
                  </a:lnTo>
                  <a:lnTo>
                    <a:pt x="2747" y="801"/>
                  </a:lnTo>
                  <a:lnTo>
                    <a:pt x="2410" y="798"/>
                  </a:lnTo>
                  <a:lnTo>
                    <a:pt x="1966" y="794"/>
                  </a:lnTo>
                  <a:lnTo>
                    <a:pt x="1623" y="791"/>
                  </a:lnTo>
                  <a:lnTo>
                    <a:pt x="1410" y="787"/>
                  </a:lnTo>
                  <a:lnTo>
                    <a:pt x="1286" y="784"/>
                  </a:lnTo>
                  <a:lnTo>
                    <a:pt x="1202" y="780"/>
                  </a:lnTo>
                  <a:lnTo>
                    <a:pt x="1126" y="777"/>
                  </a:lnTo>
                  <a:lnTo>
                    <a:pt x="1034" y="775"/>
                  </a:lnTo>
                  <a:lnTo>
                    <a:pt x="909" y="770"/>
                  </a:lnTo>
                  <a:lnTo>
                    <a:pt x="745" y="768"/>
                  </a:lnTo>
                  <a:lnTo>
                    <a:pt x="547" y="763"/>
                  </a:lnTo>
                  <a:lnTo>
                    <a:pt x="371" y="761"/>
                  </a:lnTo>
                  <a:lnTo>
                    <a:pt x="307" y="758"/>
                  </a:lnTo>
                  <a:lnTo>
                    <a:pt x="411" y="754"/>
                  </a:lnTo>
                  <a:lnTo>
                    <a:pt x="636" y="751"/>
                  </a:lnTo>
                  <a:lnTo>
                    <a:pt x="870" y="747"/>
                  </a:lnTo>
                  <a:lnTo>
                    <a:pt x="1048" y="744"/>
                  </a:lnTo>
                  <a:lnTo>
                    <a:pt x="1150" y="741"/>
                  </a:lnTo>
                  <a:lnTo>
                    <a:pt x="1196" y="737"/>
                  </a:lnTo>
                  <a:lnTo>
                    <a:pt x="1198" y="733"/>
                  </a:lnTo>
                  <a:lnTo>
                    <a:pt x="1164" y="730"/>
                  </a:lnTo>
                  <a:lnTo>
                    <a:pt x="1097" y="727"/>
                  </a:lnTo>
                  <a:lnTo>
                    <a:pt x="987" y="723"/>
                  </a:lnTo>
                  <a:lnTo>
                    <a:pt x="827" y="720"/>
                  </a:lnTo>
                  <a:lnTo>
                    <a:pt x="615" y="716"/>
                  </a:lnTo>
                  <a:lnTo>
                    <a:pt x="387" y="713"/>
                  </a:lnTo>
                  <a:lnTo>
                    <a:pt x="244" y="710"/>
                  </a:lnTo>
                  <a:lnTo>
                    <a:pt x="299" y="706"/>
                  </a:lnTo>
                  <a:lnTo>
                    <a:pt x="539" y="703"/>
                  </a:lnTo>
                  <a:lnTo>
                    <a:pt x="827" y="699"/>
                  </a:lnTo>
                  <a:lnTo>
                    <a:pt x="1057" y="696"/>
                  </a:lnTo>
                  <a:lnTo>
                    <a:pt x="1202" y="693"/>
                  </a:lnTo>
                  <a:lnTo>
                    <a:pt x="1276" y="689"/>
                  </a:lnTo>
                  <a:lnTo>
                    <a:pt x="1307" y="686"/>
                  </a:lnTo>
                  <a:lnTo>
                    <a:pt x="1309" y="682"/>
                  </a:lnTo>
                  <a:lnTo>
                    <a:pt x="1288" y="679"/>
                  </a:lnTo>
                  <a:lnTo>
                    <a:pt x="1246" y="677"/>
                  </a:lnTo>
                  <a:lnTo>
                    <a:pt x="1175" y="672"/>
                  </a:lnTo>
                  <a:lnTo>
                    <a:pt x="1065" y="668"/>
                  </a:lnTo>
                  <a:lnTo>
                    <a:pt x="895" y="665"/>
                  </a:lnTo>
                  <a:lnTo>
                    <a:pt x="651" y="663"/>
                  </a:lnTo>
                  <a:lnTo>
                    <a:pt x="358" y="658"/>
                  </a:lnTo>
                  <a:lnTo>
                    <a:pt x="133" y="656"/>
                  </a:lnTo>
                  <a:lnTo>
                    <a:pt x="170" y="651"/>
                  </a:lnTo>
                  <a:lnTo>
                    <a:pt x="478" y="649"/>
                  </a:lnTo>
                  <a:lnTo>
                    <a:pt x="861" y="646"/>
                  </a:lnTo>
                  <a:lnTo>
                    <a:pt x="1156" y="642"/>
                  </a:lnTo>
                  <a:lnTo>
                    <a:pt x="1341" y="639"/>
                  </a:lnTo>
                  <a:lnTo>
                    <a:pt x="1446" y="635"/>
                  </a:lnTo>
                  <a:lnTo>
                    <a:pt x="1510" y="632"/>
                  </a:lnTo>
                  <a:lnTo>
                    <a:pt x="1562" y="629"/>
                  </a:lnTo>
                  <a:lnTo>
                    <a:pt x="1621" y="625"/>
                  </a:lnTo>
                  <a:lnTo>
                    <a:pt x="1703" y="622"/>
                  </a:lnTo>
                  <a:lnTo>
                    <a:pt x="1825" y="618"/>
                  </a:lnTo>
                  <a:lnTo>
                    <a:pt x="2000" y="615"/>
                  </a:lnTo>
                  <a:lnTo>
                    <a:pt x="2232" y="611"/>
                  </a:lnTo>
                  <a:lnTo>
                    <a:pt x="2486" y="608"/>
                  </a:lnTo>
                  <a:lnTo>
                    <a:pt x="2636" y="604"/>
                  </a:lnTo>
                  <a:lnTo>
                    <a:pt x="2552" y="601"/>
                  </a:lnTo>
                  <a:lnTo>
                    <a:pt x="2267" y="598"/>
                  </a:lnTo>
                  <a:lnTo>
                    <a:pt x="1945" y="594"/>
                  </a:lnTo>
                  <a:lnTo>
                    <a:pt x="1703" y="591"/>
                  </a:lnTo>
                  <a:lnTo>
                    <a:pt x="1554" y="587"/>
                  </a:lnTo>
                  <a:lnTo>
                    <a:pt x="1474" y="584"/>
                  </a:lnTo>
                  <a:lnTo>
                    <a:pt x="1434" y="581"/>
                  </a:lnTo>
                  <a:lnTo>
                    <a:pt x="1415" y="577"/>
                  </a:lnTo>
                  <a:lnTo>
                    <a:pt x="1404" y="574"/>
                  </a:lnTo>
                  <a:lnTo>
                    <a:pt x="1394" y="570"/>
                  </a:lnTo>
                  <a:lnTo>
                    <a:pt x="1385" y="567"/>
                  </a:lnTo>
                  <a:lnTo>
                    <a:pt x="1370" y="565"/>
                  </a:lnTo>
                  <a:lnTo>
                    <a:pt x="1345" y="560"/>
                  </a:lnTo>
                  <a:lnTo>
                    <a:pt x="1305" y="558"/>
                  </a:lnTo>
                  <a:lnTo>
                    <a:pt x="1240" y="553"/>
                  </a:lnTo>
                  <a:lnTo>
                    <a:pt x="1133" y="551"/>
                  </a:lnTo>
                  <a:lnTo>
                    <a:pt x="958" y="546"/>
                  </a:lnTo>
                  <a:lnTo>
                    <a:pt x="688" y="544"/>
                  </a:lnTo>
                  <a:lnTo>
                    <a:pt x="320" y="539"/>
                  </a:lnTo>
                  <a:lnTo>
                    <a:pt x="0" y="537"/>
                  </a:lnTo>
                  <a:lnTo>
                    <a:pt x="25" y="534"/>
                  </a:lnTo>
                  <a:lnTo>
                    <a:pt x="444" y="530"/>
                  </a:lnTo>
                  <a:lnTo>
                    <a:pt x="943" y="527"/>
                  </a:lnTo>
                  <a:lnTo>
                    <a:pt x="1309" y="523"/>
                  </a:lnTo>
                  <a:lnTo>
                    <a:pt x="1530" y="520"/>
                  </a:lnTo>
                  <a:lnTo>
                    <a:pt x="1661" y="517"/>
                  </a:lnTo>
                  <a:lnTo>
                    <a:pt x="1754" y="513"/>
                  </a:lnTo>
                  <a:lnTo>
                    <a:pt x="1846" y="510"/>
                  </a:lnTo>
                  <a:lnTo>
                    <a:pt x="1954" y="506"/>
                  </a:lnTo>
                  <a:lnTo>
                    <a:pt x="2090" y="503"/>
                  </a:lnTo>
                  <a:lnTo>
                    <a:pt x="2238" y="500"/>
                  </a:lnTo>
                  <a:lnTo>
                    <a:pt x="2364" y="496"/>
                  </a:lnTo>
                  <a:lnTo>
                    <a:pt x="2413" y="492"/>
                  </a:lnTo>
                  <a:lnTo>
                    <a:pt x="2350" y="489"/>
                  </a:lnTo>
                  <a:lnTo>
                    <a:pt x="2200" y="486"/>
                  </a:lnTo>
                  <a:lnTo>
                    <a:pt x="2029" y="482"/>
                  </a:lnTo>
                  <a:lnTo>
                    <a:pt x="1891" y="479"/>
                  </a:lnTo>
                  <a:lnTo>
                    <a:pt x="1806" y="475"/>
                  </a:lnTo>
                  <a:lnTo>
                    <a:pt x="1773" y="472"/>
                  </a:lnTo>
                  <a:lnTo>
                    <a:pt x="1785" y="469"/>
                  </a:lnTo>
                  <a:lnTo>
                    <a:pt x="1836" y="465"/>
                  </a:lnTo>
                  <a:lnTo>
                    <a:pt x="1930" y="462"/>
                  </a:lnTo>
                  <a:lnTo>
                    <a:pt x="2059" y="458"/>
                  </a:lnTo>
                  <a:lnTo>
                    <a:pt x="2217" y="455"/>
                  </a:lnTo>
                  <a:lnTo>
                    <a:pt x="2368" y="453"/>
                  </a:lnTo>
                  <a:lnTo>
                    <a:pt x="2444" y="448"/>
                  </a:lnTo>
                  <a:lnTo>
                    <a:pt x="2396" y="446"/>
                  </a:lnTo>
                  <a:lnTo>
                    <a:pt x="2240" y="441"/>
                  </a:lnTo>
                  <a:lnTo>
                    <a:pt x="2048" y="439"/>
                  </a:lnTo>
                  <a:lnTo>
                    <a:pt x="1888" y="436"/>
                  </a:lnTo>
                  <a:lnTo>
                    <a:pt x="1783" y="432"/>
                  </a:lnTo>
                  <a:lnTo>
                    <a:pt x="1737" y="427"/>
                  </a:lnTo>
                  <a:lnTo>
                    <a:pt x="1737" y="425"/>
                  </a:lnTo>
                  <a:lnTo>
                    <a:pt x="1779" y="422"/>
                  </a:lnTo>
                  <a:lnTo>
                    <a:pt x="1859" y="418"/>
                  </a:lnTo>
                  <a:lnTo>
                    <a:pt x="1983" y="415"/>
                  </a:lnTo>
                  <a:lnTo>
                    <a:pt x="2147" y="411"/>
                  </a:lnTo>
                  <a:lnTo>
                    <a:pt x="2324" y="408"/>
                  </a:lnTo>
                  <a:lnTo>
                    <a:pt x="2459" y="405"/>
                  </a:lnTo>
                  <a:lnTo>
                    <a:pt x="2470" y="401"/>
                  </a:lnTo>
                  <a:lnTo>
                    <a:pt x="2335" y="398"/>
                  </a:lnTo>
                  <a:lnTo>
                    <a:pt x="2122" y="394"/>
                  </a:lnTo>
                  <a:lnTo>
                    <a:pt x="1922" y="391"/>
                  </a:lnTo>
                  <a:lnTo>
                    <a:pt x="1781" y="388"/>
                  </a:lnTo>
                  <a:lnTo>
                    <a:pt x="1703" y="384"/>
                  </a:lnTo>
                  <a:lnTo>
                    <a:pt x="1678" y="381"/>
                  </a:lnTo>
                  <a:lnTo>
                    <a:pt x="1697" y="377"/>
                  </a:lnTo>
                  <a:lnTo>
                    <a:pt x="1752" y="374"/>
                  </a:lnTo>
                  <a:lnTo>
                    <a:pt x="1848" y="370"/>
                  </a:lnTo>
                  <a:lnTo>
                    <a:pt x="1989" y="367"/>
                  </a:lnTo>
                  <a:lnTo>
                    <a:pt x="2177" y="363"/>
                  </a:lnTo>
                  <a:lnTo>
                    <a:pt x="2379" y="360"/>
                  </a:lnTo>
                  <a:lnTo>
                    <a:pt x="2520" y="357"/>
                  </a:lnTo>
                  <a:lnTo>
                    <a:pt x="2503" y="353"/>
                  </a:lnTo>
                  <a:lnTo>
                    <a:pt x="2318" y="350"/>
                  </a:lnTo>
                  <a:lnTo>
                    <a:pt x="2067" y="346"/>
                  </a:lnTo>
                  <a:lnTo>
                    <a:pt x="1850" y="343"/>
                  </a:lnTo>
                  <a:lnTo>
                    <a:pt x="1705" y="341"/>
                  </a:lnTo>
                  <a:lnTo>
                    <a:pt x="1629" y="336"/>
                  </a:lnTo>
                  <a:lnTo>
                    <a:pt x="1604" y="334"/>
                  </a:lnTo>
                  <a:lnTo>
                    <a:pt x="1617" y="329"/>
                  </a:lnTo>
                  <a:lnTo>
                    <a:pt x="1661" y="327"/>
                  </a:lnTo>
                  <a:lnTo>
                    <a:pt x="1739" y="324"/>
                  </a:lnTo>
                  <a:lnTo>
                    <a:pt x="1863" y="320"/>
                  </a:lnTo>
                  <a:lnTo>
                    <a:pt x="2040" y="317"/>
                  </a:lnTo>
                  <a:lnTo>
                    <a:pt x="2270" y="313"/>
                  </a:lnTo>
                  <a:lnTo>
                    <a:pt x="2501" y="310"/>
                  </a:lnTo>
                  <a:lnTo>
                    <a:pt x="2611" y="306"/>
                  </a:lnTo>
                  <a:lnTo>
                    <a:pt x="2497" y="303"/>
                  </a:lnTo>
                  <a:lnTo>
                    <a:pt x="2215" y="299"/>
                  </a:lnTo>
                  <a:lnTo>
                    <a:pt x="1922" y="296"/>
                  </a:lnTo>
                  <a:lnTo>
                    <a:pt x="1705" y="293"/>
                  </a:lnTo>
                  <a:lnTo>
                    <a:pt x="1573" y="289"/>
                  </a:lnTo>
                  <a:lnTo>
                    <a:pt x="1507" y="286"/>
                  </a:lnTo>
                  <a:lnTo>
                    <a:pt x="1480" y="282"/>
                  </a:lnTo>
                  <a:lnTo>
                    <a:pt x="1476" y="279"/>
                  </a:lnTo>
                  <a:lnTo>
                    <a:pt x="1486" y="276"/>
                  </a:lnTo>
                  <a:lnTo>
                    <a:pt x="1510" y="272"/>
                  </a:lnTo>
                  <a:lnTo>
                    <a:pt x="1552" y="269"/>
                  </a:lnTo>
                  <a:lnTo>
                    <a:pt x="1623" y="265"/>
                  </a:lnTo>
                  <a:lnTo>
                    <a:pt x="1733" y="262"/>
                  </a:lnTo>
                  <a:lnTo>
                    <a:pt x="1905" y="259"/>
                  </a:lnTo>
                  <a:lnTo>
                    <a:pt x="2162" y="255"/>
                  </a:lnTo>
                  <a:lnTo>
                    <a:pt x="2486" y="252"/>
                  </a:lnTo>
                  <a:lnTo>
                    <a:pt x="2745" y="248"/>
                  </a:lnTo>
                  <a:lnTo>
                    <a:pt x="2712" y="245"/>
                  </a:lnTo>
                  <a:lnTo>
                    <a:pt x="2364" y="241"/>
                  </a:lnTo>
                  <a:lnTo>
                    <a:pt x="1935" y="238"/>
                  </a:lnTo>
                  <a:lnTo>
                    <a:pt x="1611" y="234"/>
                  </a:lnTo>
                  <a:lnTo>
                    <a:pt x="1413" y="231"/>
                  </a:lnTo>
                  <a:lnTo>
                    <a:pt x="1297" y="229"/>
                  </a:lnTo>
                  <a:lnTo>
                    <a:pt x="1219" y="224"/>
                  </a:lnTo>
                  <a:lnTo>
                    <a:pt x="1145" y="222"/>
                  </a:lnTo>
                  <a:lnTo>
                    <a:pt x="1057" y="217"/>
                  </a:lnTo>
                  <a:lnTo>
                    <a:pt x="935" y="215"/>
                  </a:lnTo>
                  <a:lnTo>
                    <a:pt x="770" y="212"/>
                  </a:lnTo>
                  <a:lnTo>
                    <a:pt x="566" y="208"/>
                  </a:lnTo>
                  <a:lnTo>
                    <a:pt x="371" y="205"/>
                  </a:lnTo>
                  <a:lnTo>
                    <a:pt x="284" y="201"/>
                  </a:lnTo>
                  <a:lnTo>
                    <a:pt x="377" y="198"/>
                  </a:lnTo>
                  <a:lnTo>
                    <a:pt x="610" y="195"/>
                  </a:lnTo>
                  <a:lnTo>
                    <a:pt x="861" y="191"/>
                  </a:lnTo>
                  <a:lnTo>
                    <a:pt x="1053" y="187"/>
                  </a:lnTo>
                  <a:lnTo>
                    <a:pt x="1168" y="184"/>
                  </a:lnTo>
                  <a:lnTo>
                    <a:pt x="1223" y="181"/>
                  </a:lnTo>
                  <a:lnTo>
                    <a:pt x="1232" y="177"/>
                  </a:lnTo>
                  <a:lnTo>
                    <a:pt x="1210" y="174"/>
                  </a:lnTo>
                  <a:lnTo>
                    <a:pt x="1156" y="170"/>
                  </a:lnTo>
                  <a:lnTo>
                    <a:pt x="1067" y="167"/>
                  </a:lnTo>
                  <a:lnTo>
                    <a:pt x="930" y="164"/>
                  </a:lnTo>
                  <a:lnTo>
                    <a:pt x="733" y="160"/>
                  </a:lnTo>
                  <a:lnTo>
                    <a:pt x="490" y="157"/>
                  </a:lnTo>
                  <a:lnTo>
                    <a:pt x="269" y="153"/>
                  </a:lnTo>
                  <a:lnTo>
                    <a:pt x="210" y="150"/>
                  </a:lnTo>
                  <a:lnTo>
                    <a:pt x="383" y="147"/>
                  </a:lnTo>
                  <a:lnTo>
                    <a:pt x="691" y="143"/>
                  </a:lnTo>
                  <a:lnTo>
                    <a:pt x="979" y="140"/>
                  </a:lnTo>
                  <a:lnTo>
                    <a:pt x="1177" y="136"/>
                  </a:lnTo>
                  <a:lnTo>
                    <a:pt x="1290" y="133"/>
                  </a:lnTo>
                  <a:lnTo>
                    <a:pt x="1347" y="129"/>
                  </a:lnTo>
                  <a:lnTo>
                    <a:pt x="1371" y="126"/>
                  </a:lnTo>
                  <a:lnTo>
                    <a:pt x="1379" y="122"/>
                  </a:lnTo>
                  <a:lnTo>
                    <a:pt x="1375" y="119"/>
                  </a:lnTo>
                  <a:lnTo>
                    <a:pt x="1362" y="117"/>
                  </a:lnTo>
                  <a:lnTo>
                    <a:pt x="1339" y="112"/>
                  </a:lnTo>
                  <a:lnTo>
                    <a:pt x="1303" y="110"/>
                  </a:lnTo>
                  <a:lnTo>
                    <a:pt x="1244" y="105"/>
                  </a:lnTo>
                  <a:lnTo>
                    <a:pt x="1145" y="103"/>
                  </a:lnTo>
                  <a:lnTo>
                    <a:pt x="987" y="100"/>
                  </a:lnTo>
                  <a:lnTo>
                    <a:pt x="741" y="96"/>
                  </a:lnTo>
                  <a:lnTo>
                    <a:pt x="404" y="93"/>
                  </a:lnTo>
                  <a:lnTo>
                    <a:pt x="78" y="89"/>
                  </a:lnTo>
                  <a:lnTo>
                    <a:pt x="19" y="86"/>
                  </a:lnTo>
                  <a:lnTo>
                    <a:pt x="352" y="83"/>
                  </a:lnTo>
                  <a:lnTo>
                    <a:pt x="829" y="79"/>
                  </a:lnTo>
                  <a:lnTo>
                    <a:pt x="1210" y="76"/>
                  </a:lnTo>
                  <a:lnTo>
                    <a:pt x="1446" y="72"/>
                  </a:lnTo>
                  <a:lnTo>
                    <a:pt x="1585" y="69"/>
                  </a:lnTo>
                  <a:lnTo>
                    <a:pt x="1678" y="65"/>
                  </a:lnTo>
                  <a:lnTo>
                    <a:pt x="1762" y="62"/>
                  </a:lnTo>
                  <a:lnTo>
                    <a:pt x="1863" y="58"/>
                  </a:lnTo>
                  <a:lnTo>
                    <a:pt x="1992" y="55"/>
                  </a:lnTo>
                  <a:lnTo>
                    <a:pt x="2152" y="52"/>
                  </a:lnTo>
                  <a:lnTo>
                    <a:pt x="2324" y="48"/>
                  </a:lnTo>
                  <a:lnTo>
                    <a:pt x="2446" y="45"/>
                  </a:lnTo>
                  <a:lnTo>
                    <a:pt x="2448" y="41"/>
                  </a:lnTo>
                  <a:lnTo>
                    <a:pt x="2316" y="38"/>
                  </a:lnTo>
                  <a:lnTo>
                    <a:pt x="2116" y="35"/>
                  </a:lnTo>
                  <a:lnTo>
                    <a:pt x="1926" y="31"/>
                  </a:lnTo>
                  <a:lnTo>
                    <a:pt x="1794" y="28"/>
                  </a:lnTo>
                  <a:lnTo>
                    <a:pt x="1724" y="24"/>
                  </a:lnTo>
                  <a:lnTo>
                    <a:pt x="1705" y="21"/>
                  </a:lnTo>
                  <a:lnTo>
                    <a:pt x="1728" y="19"/>
                  </a:lnTo>
                  <a:lnTo>
                    <a:pt x="1789" y="14"/>
                  </a:lnTo>
                  <a:lnTo>
                    <a:pt x="1893" y="12"/>
                  </a:lnTo>
                  <a:lnTo>
                    <a:pt x="2040" y="7"/>
                  </a:lnTo>
                  <a:lnTo>
                    <a:pt x="2225" y="5"/>
                  </a:lnTo>
                  <a:lnTo>
                    <a:pt x="2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0" name="Freeform 88">
              <a:extLst>
                <a:ext uri="{FF2B5EF4-FFF2-40B4-BE49-F238E27FC236}">
                  <a16:creationId xmlns:a16="http://schemas.microsoft.com/office/drawing/2014/main" id="{7A7AF744-5AB7-BF45-B6DE-19C00FA80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14"/>
              <a:ext cx="1473" cy="229"/>
            </a:xfrm>
            <a:custGeom>
              <a:avLst/>
              <a:gdLst>
                <a:gd name="T0" fmla="*/ 2 w 2947"/>
                <a:gd name="T1" fmla="*/ 0 h 687"/>
                <a:gd name="T2" fmla="*/ 1 w 2947"/>
                <a:gd name="T3" fmla="*/ 0 h 687"/>
                <a:gd name="T4" fmla="*/ 1 w 2947"/>
                <a:gd name="T5" fmla="*/ 0 h 687"/>
                <a:gd name="T6" fmla="*/ 2 w 2947"/>
                <a:gd name="T7" fmla="*/ 0 h 687"/>
                <a:gd name="T8" fmla="*/ 1 w 2947"/>
                <a:gd name="T9" fmla="*/ 0 h 687"/>
                <a:gd name="T10" fmla="*/ 1 w 2947"/>
                <a:gd name="T11" fmla="*/ 0 h 687"/>
                <a:gd name="T12" fmla="*/ 1 w 2947"/>
                <a:gd name="T13" fmla="*/ 0 h 687"/>
                <a:gd name="T14" fmla="*/ 2 w 2947"/>
                <a:gd name="T15" fmla="*/ 0 h 687"/>
                <a:gd name="T16" fmla="*/ 1 w 2947"/>
                <a:gd name="T17" fmla="*/ 0 h 687"/>
                <a:gd name="T18" fmla="*/ 1 w 2947"/>
                <a:gd name="T19" fmla="*/ 0 h 687"/>
                <a:gd name="T20" fmla="*/ 1 w 2947"/>
                <a:gd name="T21" fmla="*/ 0 h 687"/>
                <a:gd name="T22" fmla="*/ 0 w 2947"/>
                <a:gd name="T23" fmla="*/ 0 h 687"/>
                <a:gd name="T24" fmla="*/ 1 w 2947"/>
                <a:gd name="T25" fmla="*/ 0 h 687"/>
                <a:gd name="T26" fmla="*/ 1 w 2947"/>
                <a:gd name="T27" fmla="*/ 0 h 687"/>
                <a:gd name="T28" fmla="*/ 2 w 2947"/>
                <a:gd name="T29" fmla="*/ 0 h 687"/>
                <a:gd name="T30" fmla="*/ 2 w 2947"/>
                <a:gd name="T31" fmla="*/ 0 h 687"/>
                <a:gd name="T32" fmla="*/ 1 w 2947"/>
                <a:gd name="T33" fmla="*/ 0 h 687"/>
                <a:gd name="T34" fmla="*/ 1 w 2947"/>
                <a:gd name="T35" fmla="*/ 0 h 687"/>
                <a:gd name="T36" fmla="*/ 1 w 2947"/>
                <a:gd name="T37" fmla="*/ 0 h 687"/>
                <a:gd name="T38" fmla="*/ 1 w 2947"/>
                <a:gd name="T39" fmla="*/ 0 h 687"/>
                <a:gd name="T40" fmla="*/ 2 w 2947"/>
                <a:gd name="T41" fmla="*/ 0 h 687"/>
                <a:gd name="T42" fmla="*/ 1 w 2947"/>
                <a:gd name="T43" fmla="*/ 0 h 687"/>
                <a:gd name="T44" fmla="*/ 0 w 2947"/>
                <a:gd name="T45" fmla="*/ 0 h 687"/>
                <a:gd name="T46" fmla="*/ 0 w 2947"/>
                <a:gd name="T47" fmla="*/ 0 h 687"/>
                <a:gd name="T48" fmla="*/ 0 w 2947"/>
                <a:gd name="T49" fmla="*/ 0 h 687"/>
                <a:gd name="T50" fmla="*/ 1 w 2947"/>
                <a:gd name="T51" fmla="*/ 0 h 687"/>
                <a:gd name="T52" fmla="*/ 0 w 2947"/>
                <a:gd name="T53" fmla="*/ 0 h 687"/>
                <a:gd name="T54" fmla="*/ 0 w 2947"/>
                <a:gd name="T55" fmla="*/ 0 h 687"/>
                <a:gd name="T56" fmla="*/ 1 w 2947"/>
                <a:gd name="T57" fmla="*/ 0 h 687"/>
                <a:gd name="T58" fmla="*/ 0 w 2947"/>
                <a:gd name="T59" fmla="*/ 0 h 687"/>
                <a:gd name="T60" fmla="*/ 0 w 2947"/>
                <a:gd name="T61" fmla="*/ 0 h 687"/>
                <a:gd name="T62" fmla="*/ 1 w 2947"/>
                <a:gd name="T63" fmla="*/ 0 h 687"/>
                <a:gd name="T64" fmla="*/ 0 w 2947"/>
                <a:gd name="T65" fmla="*/ 0 h 687"/>
                <a:gd name="T66" fmla="*/ 0 w 2947"/>
                <a:gd name="T67" fmla="*/ 0 h 687"/>
                <a:gd name="T68" fmla="*/ 1 w 2947"/>
                <a:gd name="T69" fmla="*/ 0 h 687"/>
                <a:gd name="T70" fmla="*/ 1 w 2947"/>
                <a:gd name="T71" fmla="*/ 0 h 687"/>
                <a:gd name="T72" fmla="*/ 0 w 2947"/>
                <a:gd name="T73" fmla="*/ 0 h 687"/>
                <a:gd name="T74" fmla="*/ 0 w 2947"/>
                <a:gd name="T75" fmla="*/ 0 h 687"/>
                <a:gd name="T76" fmla="*/ 1 w 2947"/>
                <a:gd name="T77" fmla="*/ 0 h 687"/>
                <a:gd name="T78" fmla="*/ 0 w 2947"/>
                <a:gd name="T79" fmla="*/ 0 h 687"/>
                <a:gd name="T80" fmla="*/ 0 w 2947"/>
                <a:gd name="T81" fmla="*/ 0 h 687"/>
                <a:gd name="T82" fmla="*/ 1 w 2947"/>
                <a:gd name="T83" fmla="*/ 0 h 687"/>
                <a:gd name="T84" fmla="*/ 1 w 2947"/>
                <a:gd name="T85" fmla="*/ 0 h 687"/>
                <a:gd name="T86" fmla="*/ 0 w 2947"/>
                <a:gd name="T87" fmla="*/ 0 h 687"/>
                <a:gd name="T88" fmla="*/ 0 w 2947"/>
                <a:gd name="T89" fmla="*/ 0 h 687"/>
                <a:gd name="T90" fmla="*/ 1 w 2947"/>
                <a:gd name="T91" fmla="*/ 0 h 687"/>
                <a:gd name="T92" fmla="*/ 1 w 2947"/>
                <a:gd name="T93" fmla="*/ 0 h 687"/>
                <a:gd name="T94" fmla="*/ 1 w 2947"/>
                <a:gd name="T95" fmla="*/ 0 h 687"/>
                <a:gd name="T96" fmla="*/ 1 w 2947"/>
                <a:gd name="T97" fmla="*/ 0 h 687"/>
                <a:gd name="T98" fmla="*/ 0 w 2947"/>
                <a:gd name="T99" fmla="*/ 0 h 687"/>
                <a:gd name="T100" fmla="*/ 1 w 2947"/>
                <a:gd name="T101" fmla="*/ 0 h 6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7"/>
                <a:gd name="T154" fmla="*/ 0 h 687"/>
                <a:gd name="T155" fmla="*/ 2947 w 2947"/>
                <a:gd name="T156" fmla="*/ 687 h 6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7" h="687">
                  <a:moveTo>
                    <a:pt x="2488" y="687"/>
                  </a:moveTo>
                  <a:lnTo>
                    <a:pt x="2587" y="685"/>
                  </a:lnTo>
                  <a:lnTo>
                    <a:pt x="2526" y="680"/>
                  </a:lnTo>
                  <a:lnTo>
                    <a:pt x="2329" y="678"/>
                  </a:lnTo>
                  <a:lnTo>
                    <a:pt x="2095" y="675"/>
                  </a:lnTo>
                  <a:lnTo>
                    <a:pt x="1907" y="671"/>
                  </a:lnTo>
                  <a:lnTo>
                    <a:pt x="1787" y="668"/>
                  </a:lnTo>
                  <a:lnTo>
                    <a:pt x="1731" y="664"/>
                  </a:lnTo>
                  <a:lnTo>
                    <a:pt x="1722" y="661"/>
                  </a:lnTo>
                  <a:lnTo>
                    <a:pt x="1748" y="658"/>
                  </a:lnTo>
                  <a:lnTo>
                    <a:pt x="1813" y="654"/>
                  </a:lnTo>
                  <a:lnTo>
                    <a:pt x="1916" y="651"/>
                  </a:lnTo>
                  <a:lnTo>
                    <a:pt x="2068" y="647"/>
                  </a:lnTo>
                  <a:lnTo>
                    <a:pt x="2272" y="644"/>
                  </a:lnTo>
                  <a:lnTo>
                    <a:pt x="2491" y="641"/>
                  </a:lnTo>
                  <a:lnTo>
                    <a:pt x="2640" y="637"/>
                  </a:lnTo>
                  <a:lnTo>
                    <a:pt x="2602" y="633"/>
                  </a:lnTo>
                  <a:lnTo>
                    <a:pt x="2383" y="630"/>
                  </a:lnTo>
                  <a:lnTo>
                    <a:pt x="2105" y="627"/>
                  </a:lnTo>
                  <a:lnTo>
                    <a:pt x="1878" y="623"/>
                  </a:lnTo>
                  <a:lnTo>
                    <a:pt x="1731" y="620"/>
                  </a:lnTo>
                  <a:lnTo>
                    <a:pt x="1653" y="616"/>
                  </a:lnTo>
                  <a:lnTo>
                    <a:pt x="1625" y="613"/>
                  </a:lnTo>
                  <a:lnTo>
                    <a:pt x="1628" y="610"/>
                  </a:lnTo>
                  <a:lnTo>
                    <a:pt x="1657" y="606"/>
                  </a:lnTo>
                  <a:lnTo>
                    <a:pt x="1712" y="603"/>
                  </a:lnTo>
                  <a:lnTo>
                    <a:pt x="1802" y="599"/>
                  </a:lnTo>
                  <a:lnTo>
                    <a:pt x="1943" y="596"/>
                  </a:lnTo>
                  <a:lnTo>
                    <a:pt x="2145" y="594"/>
                  </a:lnTo>
                  <a:lnTo>
                    <a:pt x="2408" y="589"/>
                  </a:lnTo>
                  <a:lnTo>
                    <a:pt x="2665" y="587"/>
                  </a:lnTo>
                  <a:lnTo>
                    <a:pt x="2750" y="582"/>
                  </a:lnTo>
                  <a:lnTo>
                    <a:pt x="2564" y="580"/>
                  </a:lnTo>
                  <a:lnTo>
                    <a:pt x="2217" y="577"/>
                  </a:lnTo>
                  <a:lnTo>
                    <a:pt x="1895" y="573"/>
                  </a:lnTo>
                  <a:lnTo>
                    <a:pt x="1676" y="568"/>
                  </a:lnTo>
                  <a:lnTo>
                    <a:pt x="1548" y="566"/>
                  </a:lnTo>
                  <a:lnTo>
                    <a:pt x="1478" y="563"/>
                  </a:lnTo>
                  <a:lnTo>
                    <a:pt x="1436" y="559"/>
                  </a:lnTo>
                  <a:lnTo>
                    <a:pt x="1400" y="556"/>
                  </a:lnTo>
                  <a:lnTo>
                    <a:pt x="1360" y="552"/>
                  </a:lnTo>
                  <a:lnTo>
                    <a:pt x="1303" y="549"/>
                  </a:lnTo>
                  <a:lnTo>
                    <a:pt x="1213" y="546"/>
                  </a:lnTo>
                  <a:lnTo>
                    <a:pt x="1078" y="542"/>
                  </a:lnTo>
                  <a:lnTo>
                    <a:pt x="876" y="539"/>
                  </a:lnTo>
                  <a:lnTo>
                    <a:pt x="602" y="535"/>
                  </a:lnTo>
                  <a:lnTo>
                    <a:pt x="314" y="532"/>
                  </a:lnTo>
                  <a:lnTo>
                    <a:pt x="183" y="529"/>
                  </a:lnTo>
                  <a:lnTo>
                    <a:pt x="356" y="525"/>
                  </a:lnTo>
                  <a:lnTo>
                    <a:pt x="729" y="522"/>
                  </a:lnTo>
                  <a:lnTo>
                    <a:pt x="1086" y="518"/>
                  </a:lnTo>
                  <a:lnTo>
                    <a:pt x="1333" y="515"/>
                  </a:lnTo>
                  <a:lnTo>
                    <a:pt x="1478" y="511"/>
                  </a:lnTo>
                  <a:lnTo>
                    <a:pt x="1562" y="508"/>
                  </a:lnTo>
                  <a:lnTo>
                    <a:pt x="1619" y="504"/>
                  </a:lnTo>
                  <a:lnTo>
                    <a:pt x="1674" y="501"/>
                  </a:lnTo>
                  <a:lnTo>
                    <a:pt x="1745" y="498"/>
                  </a:lnTo>
                  <a:lnTo>
                    <a:pt x="1846" y="494"/>
                  </a:lnTo>
                  <a:lnTo>
                    <a:pt x="1992" y="491"/>
                  </a:lnTo>
                  <a:lnTo>
                    <a:pt x="2200" y="487"/>
                  </a:lnTo>
                  <a:lnTo>
                    <a:pt x="2449" y="484"/>
                  </a:lnTo>
                  <a:lnTo>
                    <a:pt x="2663" y="482"/>
                  </a:lnTo>
                  <a:lnTo>
                    <a:pt x="2693" y="477"/>
                  </a:lnTo>
                  <a:lnTo>
                    <a:pt x="2486" y="475"/>
                  </a:lnTo>
                  <a:lnTo>
                    <a:pt x="2166" y="470"/>
                  </a:lnTo>
                  <a:lnTo>
                    <a:pt x="1886" y="468"/>
                  </a:lnTo>
                  <a:lnTo>
                    <a:pt x="1699" y="465"/>
                  </a:lnTo>
                  <a:lnTo>
                    <a:pt x="1592" y="461"/>
                  </a:lnTo>
                  <a:lnTo>
                    <a:pt x="1539" y="458"/>
                  </a:lnTo>
                  <a:lnTo>
                    <a:pt x="1514" y="454"/>
                  </a:lnTo>
                  <a:lnTo>
                    <a:pt x="1505" y="451"/>
                  </a:lnTo>
                  <a:lnTo>
                    <a:pt x="1501" y="447"/>
                  </a:lnTo>
                  <a:lnTo>
                    <a:pt x="1503" y="444"/>
                  </a:lnTo>
                  <a:lnTo>
                    <a:pt x="1508" y="440"/>
                  </a:lnTo>
                  <a:lnTo>
                    <a:pt x="1516" y="437"/>
                  </a:lnTo>
                  <a:lnTo>
                    <a:pt x="1531" y="434"/>
                  </a:lnTo>
                  <a:lnTo>
                    <a:pt x="1554" y="430"/>
                  </a:lnTo>
                  <a:lnTo>
                    <a:pt x="1592" y="427"/>
                  </a:lnTo>
                  <a:lnTo>
                    <a:pt x="1659" y="423"/>
                  </a:lnTo>
                  <a:lnTo>
                    <a:pt x="1768" y="420"/>
                  </a:lnTo>
                  <a:lnTo>
                    <a:pt x="1948" y="417"/>
                  </a:lnTo>
                  <a:lnTo>
                    <a:pt x="2234" y="413"/>
                  </a:lnTo>
                  <a:lnTo>
                    <a:pt x="2621" y="410"/>
                  </a:lnTo>
                  <a:lnTo>
                    <a:pt x="2947" y="406"/>
                  </a:lnTo>
                  <a:lnTo>
                    <a:pt x="2889" y="403"/>
                  </a:lnTo>
                  <a:lnTo>
                    <a:pt x="2425" y="400"/>
                  </a:lnTo>
                  <a:lnTo>
                    <a:pt x="1905" y="396"/>
                  </a:lnTo>
                  <a:lnTo>
                    <a:pt x="1537" y="392"/>
                  </a:lnTo>
                  <a:lnTo>
                    <a:pt x="1320" y="389"/>
                  </a:lnTo>
                  <a:lnTo>
                    <a:pt x="1188" y="386"/>
                  </a:lnTo>
                  <a:lnTo>
                    <a:pt x="1093" y="382"/>
                  </a:lnTo>
                  <a:lnTo>
                    <a:pt x="1000" y="379"/>
                  </a:lnTo>
                  <a:lnTo>
                    <a:pt x="891" y="375"/>
                  </a:lnTo>
                  <a:lnTo>
                    <a:pt x="766" y="372"/>
                  </a:lnTo>
                  <a:lnTo>
                    <a:pt x="640" y="370"/>
                  </a:lnTo>
                  <a:lnTo>
                    <a:pt x="552" y="365"/>
                  </a:lnTo>
                  <a:lnTo>
                    <a:pt x="541" y="363"/>
                  </a:lnTo>
                  <a:lnTo>
                    <a:pt x="621" y="358"/>
                  </a:lnTo>
                  <a:lnTo>
                    <a:pt x="758" y="356"/>
                  </a:lnTo>
                  <a:lnTo>
                    <a:pt x="897" y="353"/>
                  </a:lnTo>
                  <a:lnTo>
                    <a:pt x="1004" y="349"/>
                  </a:lnTo>
                  <a:lnTo>
                    <a:pt x="1063" y="346"/>
                  </a:lnTo>
                  <a:lnTo>
                    <a:pt x="1076" y="342"/>
                  </a:lnTo>
                  <a:lnTo>
                    <a:pt x="1048" y="339"/>
                  </a:lnTo>
                  <a:lnTo>
                    <a:pt x="983" y="336"/>
                  </a:lnTo>
                  <a:lnTo>
                    <a:pt x="880" y="332"/>
                  </a:lnTo>
                  <a:lnTo>
                    <a:pt x="750" y="328"/>
                  </a:lnTo>
                  <a:lnTo>
                    <a:pt x="617" y="325"/>
                  </a:lnTo>
                  <a:lnTo>
                    <a:pt x="526" y="322"/>
                  </a:lnTo>
                  <a:lnTo>
                    <a:pt x="522" y="318"/>
                  </a:lnTo>
                  <a:lnTo>
                    <a:pt x="619" y="315"/>
                  </a:lnTo>
                  <a:lnTo>
                    <a:pt x="773" y="311"/>
                  </a:lnTo>
                  <a:lnTo>
                    <a:pt x="924" y="308"/>
                  </a:lnTo>
                  <a:lnTo>
                    <a:pt x="1034" y="305"/>
                  </a:lnTo>
                  <a:lnTo>
                    <a:pt x="1093" y="301"/>
                  </a:lnTo>
                  <a:lnTo>
                    <a:pt x="1105" y="298"/>
                  </a:lnTo>
                  <a:lnTo>
                    <a:pt x="1074" y="294"/>
                  </a:lnTo>
                  <a:lnTo>
                    <a:pt x="1004" y="291"/>
                  </a:lnTo>
                  <a:lnTo>
                    <a:pt x="895" y="288"/>
                  </a:lnTo>
                  <a:lnTo>
                    <a:pt x="756" y="284"/>
                  </a:lnTo>
                  <a:lnTo>
                    <a:pt x="609" y="281"/>
                  </a:lnTo>
                  <a:lnTo>
                    <a:pt x="503" y="277"/>
                  </a:lnTo>
                  <a:lnTo>
                    <a:pt x="495" y="274"/>
                  </a:lnTo>
                  <a:lnTo>
                    <a:pt x="598" y="270"/>
                  </a:lnTo>
                  <a:lnTo>
                    <a:pt x="769" y="267"/>
                  </a:lnTo>
                  <a:lnTo>
                    <a:pt x="935" y="263"/>
                  </a:lnTo>
                  <a:lnTo>
                    <a:pt x="1057" y="260"/>
                  </a:lnTo>
                  <a:lnTo>
                    <a:pt x="1124" y="258"/>
                  </a:lnTo>
                  <a:lnTo>
                    <a:pt x="1139" y="253"/>
                  </a:lnTo>
                  <a:lnTo>
                    <a:pt x="1112" y="251"/>
                  </a:lnTo>
                  <a:lnTo>
                    <a:pt x="1046" y="246"/>
                  </a:lnTo>
                  <a:lnTo>
                    <a:pt x="939" y="244"/>
                  </a:lnTo>
                  <a:lnTo>
                    <a:pt x="796" y="241"/>
                  </a:lnTo>
                  <a:lnTo>
                    <a:pt x="632" y="237"/>
                  </a:lnTo>
                  <a:lnTo>
                    <a:pt x="495" y="234"/>
                  </a:lnTo>
                  <a:lnTo>
                    <a:pt x="453" y="230"/>
                  </a:lnTo>
                  <a:lnTo>
                    <a:pt x="545" y="227"/>
                  </a:lnTo>
                  <a:lnTo>
                    <a:pt x="728" y="224"/>
                  </a:lnTo>
                  <a:lnTo>
                    <a:pt x="918" y="220"/>
                  </a:lnTo>
                  <a:lnTo>
                    <a:pt x="1065" y="217"/>
                  </a:lnTo>
                  <a:lnTo>
                    <a:pt x="1150" y="213"/>
                  </a:lnTo>
                  <a:lnTo>
                    <a:pt x="1181" y="210"/>
                  </a:lnTo>
                  <a:lnTo>
                    <a:pt x="1169" y="206"/>
                  </a:lnTo>
                  <a:lnTo>
                    <a:pt x="1116" y="203"/>
                  </a:lnTo>
                  <a:lnTo>
                    <a:pt x="1021" y="199"/>
                  </a:lnTo>
                  <a:lnTo>
                    <a:pt x="886" y="196"/>
                  </a:lnTo>
                  <a:lnTo>
                    <a:pt x="712" y="193"/>
                  </a:lnTo>
                  <a:lnTo>
                    <a:pt x="531" y="189"/>
                  </a:lnTo>
                  <a:lnTo>
                    <a:pt x="419" y="186"/>
                  </a:lnTo>
                  <a:lnTo>
                    <a:pt x="449" y="182"/>
                  </a:lnTo>
                  <a:lnTo>
                    <a:pt x="619" y="179"/>
                  </a:lnTo>
                  <a:lnTo>
                    <a:pt x="842" y="176"/>
                  </a:lnTo>
                  <a:lnTo>
                    <a:pt x="1034" y="172"/>
                  </a:lnTo>
                  <a:lnTo>
                    <a:pt x="1160" y="169"/>
                  </a:lnTo>
                  <a:lnTo>
                    <a:pt x="1225" y="165"/>
                  </a:lnTo>
                  <a:lnTo>
                    <a:pt x="1238" y="162"/>
                  </a:lnTo>
                  <a:lnTo>
                    <a:pt x="1211" y="160"/>
                  </a:lnTo>
                  <a:lnTo>
                    <a:pt x="1150" y="155"/>
                  </a:lnTo>
                  <a:lnTo>
                    <a:pt x="1046" y="153"/>
                  </a:lnTo>
                  <a:lnTo>
                    <a:pt x="893" y="148"/>
                  </a:lnTo>
                  <a:lnTo>
                    <a:pt x="697" y="146"/>
                  </a:lnTo>
                  <a:lnTo>
                    <a:pt x="491" y="141"/>
                  </a:lnTo>
                  <a:lnTo>
                    <a:pt x="364" y="139"/>
                  </a:lnTo>
                  <a:lnTo>
                    <a:pt x="409" y="134"/>
                  </a:lnTo>
                  <a:lnTo>
                    <a:pt x="619" y="132"/>
                  </a:lnTo>
                  <a:lnTo>
                    <a:pt x="880" y="129"/>
                  </a:lnTo>
                  <a:lnTo>
                    <a:pt x="1093" y="125"/>
                  </a:lnTo>
                  <a:lnTo>
                    <a:pt x="1228" y="122"/>
                  </a:lnTo>
                  <a:lnTo>
                    <a:pt x="1299" y="118"/>
                  </a:lnTo>
                  <a:lnTo>
                    <a:pt x="1320" y="115"/>
                  </a:lnTo>
                  <a:lnTo>
                    <a:pt x="1307" y="112"/>
                  </a:lnTo>
                  <a:lnTo>
                    <a:pt x="1265" y="108"/>
                  </a:lnTo>
                  <a:lnTo>
                    <a:pt x="1188" y="105"/>
                  </a:lnTo>
                  <a:lnTo>
                    <a:pt x="1068" y="101"/>
                  </a:lnTo>
                  <a:lnTo>
                    <a:pt x="893" y="98"/>
                  </a:lnTo>
                  <a:lnTo>
                    <a:pt x="661" y="95"/>
                  </a:lnTo>
                  <a:lnTo>
                    <a:pt x="413" y="91"/>
                  </a:lnTo>
                  <a:lnTo>
                    <a:pt x="274" y="87"/>
                  </a:lnTo>
                  <a:lnTo>
                    <a:pt x="368" y="84"/>
                  </a:lnTo>
                  <a:lnTo>
                    <a:pt x="651" y="81"/>
                  </a:lnTo>
                  <a:lnTo>
                    <a:pt x="966" y="77"/>
                  </a:lnTo>
                  <a:lnTo>
                    <a:pt x="1202" y="74"/>
                  </a:lnTo>
                  <a:lnTo>
                    <a:pt x="1345" y="70"/>
                  </a:lnTo>
                  <a:lnTo>
                    <a:pt x="1421" y="67"/>
                  </a:lnTo>
                  <a:lnTo>
                    <a:pt x="1459" y="64"/>
                  </a:lnTo>
                  <a:lnTo>
                    <a:pt x="1474" y="60"/>
                  </a:lnTo>
                  <a:lnTo>
                    <a:pt x="1480" y="57"/>
                  </a:lnTo>
                  <a:lnTo>
                    <a:pt x="1480" y="53"/>
                  </a:lnTo>
                  <a:lnTo>
                    <a:pt x="1476" y="50"/>
                  </a:lnTo>
                  <a:lnTo>
                    <a:pt x="1470" y="48"/>
                  </a:lnTo>
                  <a:lnTo>
                    <a:pt x="1459" y="43"/>
                  </a:lnTo>
                  <a:lnTo>
                    <a:pt x="1442" y="41"/>
                  </a:lnTo>
                  <a:lnTo>
                    <a:pt x="1411" y="36"/>
                  </a:lnTo>
                  <a:lnTo>
                    <a:pt x="1360" y="34"/>
                  </a:lnTo>
                  <a:lnTo>
                    <a:pt x="1276" y="31"/>
                  </a:lnTo>
                  <a:lnTo>
                    <a:pt x="1135" y="27"/>
                  </a:lnTo>
                  <a:lnTo>
                    <a:pt x="907" y="22"/>
                  </a:lnTo>
                  <a:lnTo>
                    <a:pt x="564" y="20"/>
                  </a:lnTo>
                  <a:lnTo>
                    <a:pt x="171" y="17"/>
                  </a:lnTo>
                  <a:lnTo>
                    <a:pt x="0" y="13"/>
                  </a:lnTo>
                  <a:lnTo>
                    <a:pt x="289" y="10"/>
                  </a:lnTo>
                  <a:lnTo>
                    <a:pt x="827" y="6"/>
                  </a:lnTo>
                  <a:lnTo>
                    <a:pt x="1280" y="3"/>
                  </a:lnTo>
                  <a:lnTo>
                    <a:pt x="15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1" name="Line 89">
              <a:extLst>
                <a:ext uri="{FF2B5EF4-FFF2-40B4-BE49-F238E27FC236}">
                  <a16:creationId xmlns:a16="http://schemas.microsoft.com/office/drawing/2014/main" id="{A8A69660-FB93-5B4A-881B-353CC3DE6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2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2" name="Line 90">
              <a:extLst>
                <a:ext uri="{FF2B5EF4-FFF2-40B4-BE49-F238E27FC236}">
                  <a16:creationId xmlns:a16="http://schemas.microsoft.com/office/drawing/2014/main" id="{768B41F9-4EB0-CA44-BB74-15F16D214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3" name="Line 91">
              <a:extLst>
                <a:ext uri="{FF2B5EF4-FFF2-40B4-BE49-F238E27FC236}">
                  <a16:creationId xmlns:a16="http://schemas.microsoft.com/office/drawing/2014/main" id="{86AF256B-A8C6-3D4D-8DEC-4DDB61AEA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4" y="134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4" name="Line 92">
              <a:extLst>
                <a:ext uri="{FF2B5EF4-FFF2-40B4-BE49-F238E27FC236}">
                  <a16:creationId xmlns:a16="http://schemas.microsoft.com/office/drawing/2014/main" id="{BBC66057-FA7D-1C4B-A992-2D7E9B89D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7" y="133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5" name="Line 93">
              <a:extLst>
                <a:ext uri="{FF2B5EF4-FFF2-40B4-BE49-F238E27FC236}">
                  <a16:creationId xmlns:a16="http://schemas.microsoft.com/office/drawing/2014/main" id="{F073DA2C-92FC-EC48-93D1-905460EDF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5" y="13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6" name="Line 94">
              <a:extLst>
                <a:ext uri="{FF2B5EF4-FFF2-40B4-BE49-F238E27FC236}">
                  <a16:creationId xmlns:a16="http://schemas.microsoft.com/office/drawing/2014/main" id="{12A725D7-11BC-CF4E-A097-C3720DEC0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133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7" name="Line 95">
              <a:extLst>
                <a:ext uri="{FF2B5EF4-FFF2-40B4-BE49-F238E27FC236}">
                  <a16:creationId xmlns:a16="http://schemas.microsoft.com/office/drawing/2014/main" id="{64AFAB53-D62B-4B4A-B163-72315A65F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3" y="1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8" name="Line 96">
              <a:extLst>
                <a:ext uri="{FF2B5EF4-FFF2-40B4-BE49-F238E27FC236}">
                  <a16:creationId xmlns:a16="http://schemas.microsoft.com/office/drawing/2014/main" id="{E01A127A-00AD-B54E-8902-27BAB3A5F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5" y="13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9" name="Line 97">
              <a:extLst>
                <a:ext uri="{FF2B5EF4-FFF2-40B4-BE49-F238E27FC236}">
                  <a16:creationId xmlns:a16="http://schemas.microsoft.com/office/drawing/2014/main" id="{E6A6DF35-36F7-BC42-8E53-D2920F00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7" y="13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0" name="Line 98">
              <a:extLst>
                <a:ext uri="{FF2B5EF4-FFF2-40B4-BE49-F238E27FC236}">
                  <a16:creationId xmlns:a16="http://schemas.microsoft.com/office/drawing/2014/main" id="{6E087023-83AD-7746-B925-D34E558E8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3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1" name="Line 99">
              <a:extLst>
                <a:ext uri="{FF2B5EF4-FFF2-40B4-BE49-F238E27FC236}">
                  <a16:creationId xmlns:a16="http://schemas.microsoft.com/office/drawing/2014/main" id="{81FE13F4-5C26-1344-9152-41FCE3F33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8" y="133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2" name="Line 100">
              <a:extLst>
                <a:ext uri="{FF2B5EF4-FFF2-40B4-BE49-F238E27FC236}">
                  <a16:creationId xmlns:a16="http://schemas.microsoft.com/office/drawing/2014/main" id="{6E5A8A04-1165-C141-9C19-ACE67402D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" y="133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3" name="Line 101">
              <a:extLst>
                <a:ext uri="{FF2B5EF4-FFF2-40B4-BE49-F238E27FC236}">
                  <a16:creationId xmlns:a16="http://schemas.microsoft.com/office/drawing/2014/main" id="{F43892B1-033C-7A48-88E7-D0B5182BF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" y="133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4" name="Line 102">
              <a:extLst>
                <a:ext uri="{FF2B5EF4-FFF2-40B4-BE49-F238E27FC236}">
                  <a16:creationId xmlns:a16="http://schemas.microsoft.com/office/drawing/2014/main" id="{374FA46E-F068-E04C-9FA2-586D82F4E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33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5" name="Line 103">
              <a:extLst>
                <a:ext uri="{FF2B5EF4-FFF2-40B4-BE49-F238E27FC236}">
                  <a16:creationId xmlns:a16="http://schemas.microsoft.com/office/drawing/2014/main" id="{BAE190BE-6A0A-6E47-90F8-C7A632E65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" y="133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6" name="Line 104">
              <a:extLst>
                <a:ext uri="{FF2B5EF4-FFF2-40B4-BE49-F238E27FC236}">
                  <a16:creationId xmlns:a16="http://schemas.microsoft.com/office/drawing/2014/main" id="{F9E4021F-09D8-7045-A0F2-1AF1AB927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33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7" name="Line 105">
              <a:extLst>
                <a:ext uri="{FF2B5EF4-FFF2-40B4-BE49-F238E27FC236}">
                  <a16:creationId xmlns:a16="http://schemas.microsoft.com/office/drawing/2014/main" id="{FF8D459B-D90E-4A43-96A9-E6616C08E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3" y="13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8" name="Line 106">
              <a:extLst>
                <a:ext uri="{FF2B5EF4-FFF2-40B4-BE49-F238E27FC236}">
                  <a16:creationId xmlns:a16="http://schemas.microsoft.com/office/drawing/2014/main" id="{2FE126A6-C2B6-504E-8905-7576408C1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13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9" name="Line 107">
              <a:extLst>
                <a:ext uri="{FF2B5EF4-FFF2-40B4-BE49-F238E27FC236}">
                  <a16:creationId xmlns:a16="http://schemas.microsoft.com/office/drawing/2014/main" id="{65D515D8-3B66-6347-9005-6C86145F4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3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0" name="Line 108">
              <a:extLst>
                <a:ext uri="{FF2B5EF4-FFF2-40B4-BE49-F238E27FC236}">
                  <a16:creationId xmlns:a16="http://schemas.microsoft.com/office/drawing/2014/main" id="{6770856A-74C2-BC41-B783-29A69AEA8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2" y="132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1" name="Line 109">
              <a:extLst>
                <a:ext uri="{FF2B5EF4-FFF2-40B4-BE49-F238E27FC236}">
                  <a16:creationId xmlns:a16="http://schemas.microsoft.com/office/drawing/2014/main" id="{66107DB2-78D1-5F4C-8ECA-79C6603ED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7" y="133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2" name="Line 110">
              <a:extLst>
                <a:ext uri="{FF2B5EF4-FFF2-40B4-BE49-F238E27FC236}">
                  <a16:creationId xmlns:a16="http://schemas.microsoft.com/office/drawing/2014/main" id="{2AA73F3A-48DE-3149-B4A0-3217A9B5F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9" y="132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3" name="Line 111">
              <a:extLst>
                <a:ext uri="{FF2B5EF4-FFF2-40B4-BE49-F238E27FC236}">
                  <a16:creationId xmlns:a16="http://schemas.microsoft.com/office/drawing/2014/main" id="{42FF2173-6361-694B-AEA5-D875B4F56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7" y="13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4" name="Line 112">
              <a:extLst>
                <a:ext uri="{FF2B5EF4-FFF2-40B4-BE49-F238E27FC236}">
                  <a16:creationId xmlns:a16="http://schemas.microsoft.com/office/drawing/2014/main" id="{3BB9C0B5-BF42-3F4A-80CC-B013BF051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32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5" name="Line 113">
              <a:extLst>
                <a:ext uri="{FF2B5EF4-FFF2-40B4-BE49-F238E27FC236}">
                  <a16:creationId xmlns:a16="http://schemas.microsoft.com/office/drawing/2014/main" id="{D53D8A28-B2C6-1A4D-B19A-F43490392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8" y="133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6" name="Line 114">
              <a:extLst>
                <a:ext uri="{FF2B5EF4-FFF2-40B4-BE49-F238E27FC236}">
                  <a16:creationId xmlns:a16="http://schemas.microsoft.com/office/drawing/2014/main" id="{CA0F0DDD-F47C-E044-8029-50E79CFAD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9" y="132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7" name="Line 115">
              <a:extLst>
                <a:ext uri="{FF2B5EF4-FFF2-40B4-BE49-F238E27FC236}">
                  <a16:creationId xmlns:a16="http://schemas.microsoft.com/office/drawing/2014/main" id="{63FFD19E-D2AD-D84C-A39C-3054E6F62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5" y="13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8" name="Line 116">
              <a:extLst>
                <a:ext uri="{FF2B5EF4-FFF2-40B4-BE49-F238E27FC236}">
                  <a16:creationId xmlns:a16="http://schemas.microsoft.com/office/drawing/2014/main" id="{8B698A04-7955-E442-99A2-1251BAE77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" y="1324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9" name="Line 117">
              <a:extLst>
                <a:ext uri="{FF2B5EF4-FFF2-40B4-BE49-F238E27FC236}">
                  <a16:creationId xmlns:a16="http://schemas.microsoft.com/office/drawing/2014/main" id="{22A45049-EC15-C248-B678-BF12112E1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5" y="132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0" name="Line 118">
              <a:extLst>
                <a:ext uri="{FF2B5EF4-FFF2-40B4-BE49-F238E27FC236}">
                  <a16:creationId xmlns:a16="http://schemas.microsoft.com/office/drawing/2014/main" id="{82DE006F-462D-A74D-B55F-C836E2904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" y="132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1" name="Line 119">
              <a:extLst>
                <a:ext uri="{FF2B5EF4-FFF2-40B4-BE49-F238E27FC236}">
                  <a16:creationId xmlns:a16="http://schemas.microsoft.com/office/drawing/2014/main" id="{3EA3B04D-D161-9042-88F1-982C8D806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4" y="13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2" name="Line 120">
              <a:extLst>
                <a:ext uri="{FF2B5EF4-FFF2-40B4-BE49-F238E27FC236}">
                  <a16:creationId xmlns:a16="http://schemas.microsoft.com/office/drawing/2014/main" id="{CC4632A8-2860-284C-9822-DEC369490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" y="132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3" name="Line 121">
              <a:extLst>
                <a:ext uri="{FF2B5EF4-FFF2-40B4-BE49-F238E27FC236}">
                  <a16:creationId xmlns:a16="http://schemas.microsoft.com/office/drawing/2014/main" id="{81D15A9A-AD87-D64C-910E-E31347D6C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3" y="132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4" name="Line 122">
              <a:extLst>
                <a:ext uri="{FF2B5EF4-FFF2-40B4-BE49-F238E27FC236}">
                  <a16:creationId xmlns:a16="http://schemas.microsoft.com/office/drawing/2014/main" id="{1CC24B46-999C-4E4A-93BF-5F1F84198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132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5" name="Line 123">
              <a:extLst>
                <a:ext uri="{FF2B5EF4-FFF2-40B4-BE49-F238E27FC236}">
                  <a16:creationId xmlns:a16="http://schemas.microsoft.com/office/drawing/2014/main" id="{7F5C30BD-EFC5-6743-A775-8EEEC3F35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9" y="1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6" name="Line 124">
              <a:extLst>
                <a:ext uri="{FF2B5EF4-FFF2-40B4-BE49-F238E27FC236}">
                  <a16:creationId xmlns:a16="http://schemas.microsoft.com/office/drawing/2014/main" id="{3038D61E-1703-A142-9AB8-C7CAB2B62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" y="131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7" name="Line 125">
              <a:extLst>
                <a:ext uri="{FF2B5EF4-FFF2-40B4-BE49-F238E27FC236}">
                  <a16:creationId xmlns:a16="http://schemas.microsoft.com/office/drawing/2014/main" id="{1CC06F61-16FE-AB44-9E05-98CB04F88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1" y="132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8" name="Line 126">
              <a:extLst>
                <a:ext uri="{FF2B5EF4-FFF2-40B4-BE49-F238E27FC236}">
                  <a16:creationId xmlns:a16="http://schemas.microsoft.com/office/drawing/2014/main" id="{3635548A-2DA6-0F45-9A96-6C8D92F0C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1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9" name="Line 127">
              <a:extLst>
                <a:ext uri="{FF2B5EF4-FFF2-40B4-BE49-F238E27FC236}">
                  <a16:creationId xmlns:a16="http://schemas.microsoft.com/office/drawing/2014/main" id="{811CF4BF-44D3-5C40-BE66-9798A4C28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2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0" name="Line 128">
              <a:extLst>
                <a:ext uri="{FF2B5EF4-FFF2-40B4-BE49-F238E27FC236}">
                  <a16:creationId xmlns:a16="http://schemas.microsoft.com/office/drawing/2014/main" id="{9561912D-4248-764D-B0FC-5210A5397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1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1" name="Line 129">
              <a:extLst>
                <a:ext uri="{FF2B5EF4-FFF2-40B4-BE49-F238E27FC236}">
                  <a16:creationId xmlns:a16="http://schemas.microsoft.com/office/drawing/2014/main" id="{11D5BCE2-944B-BC49-9D6B-5B8CBC510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2" y="13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2" name="Line 130">
              <a:extLst>
                <a:ext uri="{FF2B5EF4-FFF2-40B4-BE49-F238E27FC236}">
                  <a16:creationId xmlns:a16="http://schemas.microsoft.com/office/drawing/2014/main" id="{258442E9-27CC-B043-8626-940FD638F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1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3" name="Line 131">
              <a:extLst>
                <a:ext uri="{FF2B5EF4-FFF2-40B4-BE49-F238E27FC236}">
                  <a16:creationId xmlns:a16="http://schemas.microsoft.com/office/drawing/2014/main" id="{89998F65-6DDC-6840-807A-521EE0A62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32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4" name="Line 132">
              <a:extLst>
                <a:ext uri="{FF2B5EF4-FFF2-40B4-BE49-F238E27FC236}">
                  <a16:creationId xmlns:a16="http://schemas.microsoft.com/office/drawing/2014/main" id="{87FF9780-85F9-A44F-BDF2-8BB28152B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31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5" name="Line 133">
              <a:extLst>
                <a:ext uri="{FF2B5EF4-FFF2-40B4-BE49-F238E27FC236}">
                  <a16:creationId xmlns:a16="http://schemas.microsoft.com/office/drawing/2014/main" id="{7D3B27D1-1522-984D-A168-D3AE178AD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8" y="1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6" name="Line 134">
              <a:extLst>
                <a:ext uri="{FF2B5EF4-FFF2-40B4-BE49-F238E27FC236}">
                  <a16:creationId xmlns:a16="http://schemas.microsoft.com/office/drawing/2014/main" id="{A601A3CA-7110-D249-AE19-2F105F5C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0" y="13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7" name="Line 135">
              <a:extLst>
                <a:ext uri="{FF2B5EF4-FFF2-40B4-BE49-F238E27FC236}">
                  <a16:creationId xmlns:a16="http://schemas.microsoft.com/office/drawing/2014/main" id="{49D5CCF5-434E-1D45-A524-8A79C6FAA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8" name="Line 136">
              <a:extLst>
                <a:ext uri="{FF2B5EF4-FFF2-40B4-BE49-F238E27FC236}">
                  <a16:creationId xmlns:a16="http://schemas.microsoft.com/office/drawing/2014/main" id="{07484315-675E-CF4E-931E-ADCF379EF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9" name="Line 137">
              <a:extLst>
                <a:ext uri="{FF2B5EF4-FFF2-40B4-BE49-F238E27FC236}">
                  <a16:creationId xmlns:a16="http://schemas.microsoft.com/office/drawing/2014/main" id="{B56646F8-8614-E242-9270-321F99D31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0" name="Line 138">
              <a:extLst>
                <a:ext uri="{FF2B5EF4-FFF2-40B4-BE49-F238E27FC236}">
                  <a16:creationId xmlns:a16="http://schemas.microsoft.com/office/drawing/2014/main" id="{D8195831-7AF1-874C-A3DC-FDC95A5F6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" y="13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1" name="Line 139">
              <a:extLst>
                <a:ext uri="{FF2B5EF4-FFF2-40B4-BE49-F238E27FC236}">
                  <a16:creationId xmlns:a16="http://schemas.microsoft.com/office/drawing/2014/main" id="{05FA20B2-A8A5-DC41-9B73-031D7E58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" y="1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2" name="Line 140">
              <a:extLst>
                <a:ext uri="{FF2B5EF4-FFF2-40B4-BE49-F238E27FC236}">
                  <a16:creationId xmlns:a16="http://schemas.microsoft.com/office/drawing/2014/main" id="{1D6E38CC-F8FA-A34E-9ED5-23ADEAB1F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1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3" name="Line 141">
              <a:extLst>
                <a:ext uri="{FF2B5EF4-FFF2-40B4-BE49-F238E27FC236}">
                  <a16:creationId xmlns:a16="http://schemas.microsoft.com/office/drawing/2014/main" id="{D378D3A2-7F5E-2749-9FF8-042ECCCB5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2" y="131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4" name="Line 142">
              <a:extLst>
                <a:ext uri="{FF2B5EF4-FFF2-40B4-BE49-F238E27FC236}">
                  <a16:creationId xmlns:a16="http://schemas.microsoft.com/office/drawing/2014/main" id="{18CB5A2D-FE62-8846-9C63-77E55955B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3" y="130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5" name="Line 143">
              <a:extLst>
                <a:ext uri="{FF2B5EF4-FFF2-40B4-BE49-F238E27FC236}">
                  <a16:creationId xmlns:a16="http://schemas.microsoft.com/office/drawing/2014/main" id="{69BE21BF-6FC9-8746-9B9E-4AF848F4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" y="131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6" name="Line 144">
              <a:extLst>
                <a:ext uri="{FF2B5EF4-FFF2-40B4-BE49-F238E27FC236}">
                  <a16:creationId xmlns:a16="http://schemas.microsoft.com/office/drawing/2014/main" id="{E6A42947-7082-9B4C-96F0-D762FB426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0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7" name="Line 145">
              <a:extLst>
                <a:ext uri="{FF2B5EF4-FFF2-40B4-BE49-F238E27FC236}">
                  <a16:creationId xmlns:a16="http://schemas.microsoft.com/office/drawing/2014/main" id="{A58F4D9F-9785-1445-B96B-3DF8D0A97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8" name="Line 146">
              <a:extLst>
                <a:ext uri="{FF2B5EF4-FFF2-40B4-BE49-F238E27FC236}">
                  <a16:creationId xmlns:a16="http://schemas.microsoft.com/office/drawing/2014/main" id="{C89C0002-3306-734D-91D6-475892584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1" y="130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9" name="Line 147">
              <a:extLst>
                <a:ext uri="{FF2B5EF4-FFF2-40B4-BE49-F238E27FC236}">
                  <a16:creationId xmlns:a16="http://schemas.microsoft.com/office/drawing/2014/main" id="{C4B3390C-A665-7640-804B-0AE8159CC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0" name="Line 148">
              <a:extLst>
                <a:ext uri="{FF2B5EF4-FFF2-40B4-BE49-F238E27FC236}">
                  <a16:creationId xmlns:a16="http://schemas.microsoft.com/office/drawing/2014/main" id="{C3338220-51A2-9944-A47B-80BDC8D5B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0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1" name="Line 149">
              <a:extLst>
                <a:ext uri="{FF2B5EF4-FFF2-40B4-BE49-F238E27FC236}">
                  <a16:creationId xmlns:a16="http://schemas.microsoft.com/office/drawing/2014/main" id="{CD3D73D5-8313-AB47-B679-0FC175F43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9" y="131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2" name="Line 150">
              <a:extLst>
                <a:ext uri="{FF2B5EF4-FFF2-40B4-BE49-F238E27FC236}">
                  <a16:creationId xmlns:a16="http://schemas.microsoft.com/office/drawing/2014/main" id="{B3D70414-51A2-2146-9004-DE8209700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3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3" name="Line 151">
              <a:extLst>
                <a:ext uri="{FF2B5EF4-FFF2-40B4-BE49-F238E27FC236}">
                  <a16:creationId xmlns:a16="http://schemas.microsoft.com/office/drawing/2014/main" id="{D453D106-9C92-0548-AD43-6BED7B098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0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4" name="Line 152">
              <a:extLst>
                <a:ext uri="{FF2B5EF4-FFF2-40B4-BE49-F238E27FC236}">
                  <a16:creationId xmlns:a16="http://schemas.microsoft.com/office/drawing/2014/main" id="{0BE7E126-0ED9-1A49-970E-88C41C82C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0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5" name="Line 153">
              <a:extLst>
                <a:ext uri="{FF2B5EF4-FFF2-40B4-BE49-F238E27FC236}">
                  <a16:creationId xmlns:a16="http://schemas.microsoft.com/office/drawing/2014/main" id="{BDFE9C5C-D31A-EB40-9BB6-63848ADE5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5" y="130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6" name="Line 154">
              <a:extLst>
                <a:ext uri="{FF2B5EF4-FFF2-40B4-BE49-F238E27FC236}">
                  <a16:creationId xmlns:a16="http://schemas.microsoft.com/office/drawing/2014/main" id="{B3A6E7BF-FC4E-074B-B572-7B2BFCDDE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130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7" name="Line 155">
              <a:extLst>
                <a:ext uri="{FF2B5EF4-FFF2-40B4-BE49-F238E27FC236}">
                  <a16:creationId xmlns:a16="http://schemas.microsoft.com/office/drawing/2014/main" id="{58A251FD-3464-E241-83AA-F945785C2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130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8" name="Line 156">
              <a:extLst>
                <a:ext uri="{FF2B5EF4-FFF2-40B4-BE49-F238E27FC236}">
                  <a16:creationId xmlns:a16="http://schemas.microsoft.com/office/drawing/2014/main" id="{C98658F1-5BB1-6B4F-82B2-C428E14BA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9" name="Line 157">
              <a:extLst>
                <a:ext uri="{FF2B5EF4-FFF2-40B4-BE49-F238E27FC236}">
                  <a16:creationId xmlns:a16="http://schemas.microsoft.com/office/drawing/2014/main" id="{9CF60706-BACF-C240-B466-6E50D4468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30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0" name="Line 158">
              <a:extLst>
                <a:ext uri="{FF2B5EF4-FFF2-40B4-BE49-F238E27FC236}">
                  <a16:creationId xmlns:a16="http://schemas.microsoft.com/office/drawing/2014/main" id="{C9A2B5DC-FAFE-4845-89DA-69926A8E8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30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1" name="Line 159">
              <a:extLst>
                <a:ext uri="{FF2B5EF4-FFF2-40B4-BE49-F238E27FC236}">
                  <a16:creationId xmlns:a16="http://schemas.microsoft.com/office/drawing/2014/main" id="{9FF2EF7F-9708-DD42-8A83-8A8B5BA76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6" y="130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2" name="Line 160">
              <a:extLst>
                <a:ext uri="{FF2B5EF4-FFF2-40B4-BE49-F238E27FC236}">
                  <a16:creationId xmlns:a16="http://schemas.microsoft.com/office/drawing/2014/main" id="{3D39A840-68F1-3A48-9042-6F8A78B6A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8" y="12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3" name="Line 161">
              <a:extLst>
                <a:ext uri="{FF2B5EF4-FFF2-40B4-BE49-F238E27FC236}">
                  <a16:creationId xmlns:a16="http://schemas.microsoft.com/office/drawing/2014/main" id="{1F5770A6-C69C-A24C-9E49-09E32BC8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4" y="130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4" name="Line 162">
              <a:extLst>
                <a:ext uri="{FF2B5EF4-FFF2-40B4-BE49-F238E27FC236}">
                  <a16:creationId xmlns:a16="http://schemas.microsoft.com/office/drawing/2014/main" id="{4E0C407F-8B36-E645-B397-8850E4812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6" y="12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5" name="Line 163">
              <a:extLst>
                <a:ext uri="{FF2B5EF4-FFF2-40B4-BE49-F238E27FC236}">
                  <a16:creationId xmlns:a16="http://schemas.microsoft.com/office/drawing/2014/main" id="{A339075A-3617-BF4A-908E-14E5CB54C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" y="13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6" name="Line 164">
              <a:extLst>
                <a:ext uri="{FF2B5EF4-FFF2-40B4-BE49-F238E27FC236}">
                  <a16:creationId xmlns:a16="http://schemas.microsoft.com/office/drawing/2014/main" id="{A41604EC-5250-434A-84BE-40F5B7734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29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7" name="Line 165">
              <a:extLst>
                <a:ext uri="{FF2B5EF4-FFF2-40B4-BE49-F238E27FC236}">
                  <a16:creationId xmlns:a16="http://schemas.microsoft.com/office/drawing/2014/main" id="{A841BF80-BCE1-7546-981B-81A293D52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9" y="13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8" name="Line 166">
              <a:extLst>
                <a:ext uri="{FF2B5EF4-FFF2-40B4-BE49-F238E27FC236}">
                  <a16:creationId xmlns:a16="http://schemas.microsoft.com/office/drawing/2014/main" id="{93CF72BF-E573-0B4E-8276-B3686685D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1" y="129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9" name="Line 167">
              <a:extLst>
                <a:ext uri="{FF2B5EF4-FFF2-40B4-BE49-F238E27FC236}">
                  <a16:creationId xmlns:a16="http://schemas.microsoft.com/office/drawing/2014/main" id="{1D407660-3A8B-4B4D-9676-4FA051AFA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130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0" name="Line 168">
              <a:extLst>
                <a:ext uri="{FF2B5EF4-FFF2-40B4-BE49-F238E27FC236}">
                  <a16:creationId xmlns:a16="http://schemas.microsoft.com/office/drawing/2014/main" id="{C48BA0BB-9E64-4244-AAB0-ACBB7045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2" y="1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1" name="Line 169">
              <a:extLst>
                <a:ext uri="{FF2B5EF4-FFF2-40B4-BE49-F238E27FC236}">
                  <a16:creationId xmlns:a16="http://schemas.microsoft.com/office/drawing/2014/main" id="{43DB1505-6C97-9147-817B-14FD2C059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1" y="129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2" name="Line 170">
              <a:extLst>
                <a:ext uri="{FF2B5EF4-FFF2-40B4-BE49-F238E27FC236}">
                  <a16:creationId xmlns:a16="http://schemas.microsoft.com/office/drawing/2014/main" id="{51775A88-8232-1149-A3D0-F8CDBDF2D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4" y="129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3" name="Line 171">
              <a:extLst>
                <a:ext uri="{FF2B5EF4-FFF2-40B4-BE49-F238E27FC236}">
                  <a16:creationId xmlns:a16="http://schemas.microsoft.com/office/drawing/2014/main" id="{16C93850-A40E-B94D-BB8A-5903F6F62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4" name="Line 172">
              <a:extLst>
                <a:ext uri="{FF2B5EF4-FFF2-40B4-BE49-F238E27FC236}">
                  <a16:creationId xmlns:a16="http://schemas.microsoft.com/office/drawing/2014/main" id="{235013FE-71F9-194C-BEB8-0B04F9ECA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2" y="12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5" name="Line 173">
              <a:extLst>
                <a:ext uri="{FF2B5EF4-FFF2-40B4-BE49-F238E27FC236}">
                  <a16:creationId xmlns:a16="http://schemas.microsoft.com/office/drawing/2014/main" id="{740DF452-B8F9-7F43-82A3-AA14D082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2" y="12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6" name="Line 174">
              <a:extLst>
                <a:ext uri="{FF2B5EF4-FFF2-40B4-BE49-F238E27FC236}">
                  <a16:creationId xmlns:a16="http://schemas.microsoft.com/office/drawing/2014/main" id="{E0F59399-DD9F-7142-883B-63A62C786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4" y="129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7" name="Line 175">
              <a:extLst>
                <a:ext uri="{FF2B5EF4-FFF2-40B4-BE49-F238E27FC236}">
                  <a16:creationId xmlns:a16="http://schemas.microsoft.com/office/drawing/2014/main" id="{43BF52D1-6473-D54D-A929-D8BD95E2F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2" y="129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8" name="Line 176">
              <a:extLst>
                <a:ext uri="{FF2B5EF4-FFF2-40B4-BE49-F238E27FC236}">
                  <a16:creationId xmlns:a16="http://schemas.microsoft.com/office/drawing/2014/main" id="{A749DA0E-2A61-C94C-9687-1F062B6A6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12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9" name="Line 177">
              <a:extLst>
                <a:ext uri="{FF2B5EF4-FFF2-40B4-BE49-F238E27FC236}">
                  <a16:creationId xmlns:a16="http://schemas.microsoft.com/office/drawing/2014/main" id="{A9DACDD9-6DC9-9743-BCE6-17A9776E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6" y="12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0" name="Line 178">
              <a:extLst>
                <a:ext uri="{FF2B5EF4-FFF2-40B4-BE49-F238E27FC236}">
                  <a16:creationId xmlns:a16="http://schemas.microsoft.com/office/drawing/2014/main" id="{2716CC06-BD47-E94B-B391-8CD73681B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1" name="Line 179">
              <a:extLst>
                <a:ext uri="{FF2B5EF4-FFF2-40B4-BE49-F238E27FC236}">
                  <a16:creationId xmlns:a16="http://schemas.microsoft.com/office/drawing/2014/main" id="{08E7AEB4-A006-F04E-BECF-1DC23F8A0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7" y="129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2" name="Line 180">
              <a:extLst>
                <a:ext uri="{FF2B5EF4-FFF2-40B4-BE49-F238E27FC236}">
                  <a16:creationId xmlns:a16="http://schemas.microsoft.com/office/drawing/2014/main" id="{63DE7DC7-3FF4-2E48-8DB3-50EB78405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3" name="Line 181">
              <a:extLst>
                <a:ext uri="{FF2B5EF4-FFF2-40B4-BE49-F238E27FC236}">
                  <a16:creationId xmlns:a16="http://schemas.microsoft.com/office/drawing/2014/main" id="{81343A2F-9B72-B541-A01A-CE41EA9CE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12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4" name="Line 182">
              <a:extLst>
                <a:ext uri="{FF2B5EF4-FFF2-40B4-BE49-F238E27FC236}">
                  <a16:creationId xmlns:a16="http://schemas.microsoft.com/office/drawing/2014/main" id="{F0401DE1-0731-4647-BA8A-7B8AAA15C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28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5" name="Line 183">
              <a:extLst>
                <a:ext uri="{FF2B5EF4-FFF2-40B4-BE49-F238E27FC236}">
                  <a16:creationId xmlns:a16="http://schemas.microsoft.com/office/drawing/2014/main" id="{2047DE5C-E380-2C46-B708-E8205DE22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12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6" name="Line 184">
              <a:extLst>
                <a:ext uri="{FF2B5EF4-FFF2-40B4-BE49-F238E27FC236}">
                  <a16:creationId xmlns:a16="http://schemas.microsoft.com/office/drawing/2014/main" id="{9D6563A7-7E2D-D24B-A77D-815AD2293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" y="128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7" name="Line 185">
              <a:extLst>
                <a:ext uri="{FF2B5EF4-FFF2-40B4-BE49-F238E27FC236}">
                  <a16:creationId xmlns:a16="http://schemas.microsoft.com/office/drawing/2014/main" id="{981819AE-8FDE-E54A-BE32-600570306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8" name="Line 186">
              <a:extLst>
                <a:ext uri="{FF2B5EF4-FFF2-40B4-BE49-F238E27FC236}">
                  <a16:creationId xmlns:a16="http://schemas.microsoft.com/office/drawing/2014/main" id="{C88574CD-70A0-F442-8890-FFF4309CC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128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9" name="Line 187">
              <a:extLst>
                <a:ext uri="{FF2B5EF4-FFF2-40B4-BE49-F238E27FC236}">
                  <a16:creationId xmlns:a16="http://schemas.microsoft.com/office/drawing/2014/main" id="{7315152F-74B3-4D40-9873-45E21224C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0" y="128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0" name="Line 188">
              <a:extLst>
                <a:ext uri="{FF2B5EF4-FFF2-40B4-BE49-F238E27FC236}">
                  <a16:creationId xmlns:a16="http://schemas.microsoft.com/office/drawing/2014/main" id="{BE40E689-EFAF-C941-8EA7-BA3DEE746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" y="128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1" name="Line 189">
              <a:extLst>
                <a:ext uri="{FF2B5EF4-FFF2-40B4-BE49-F238E27FC236}">
                  <a16:creationId xmlns:a16="http://schemas.microsoft.com/office/drawing/2014/main" id="{381A91F6-5586-BA49-9E43-2AD3705E4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8" y="128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2" name="Line 190">
              <a:extLst>
                <a:ext uri="{FF2B5EF4-FFF2-40B4-BE49-F238E27FC236}">
                  <a16:creationId xmlns:a16="http://schemas.microsoft.com/office/drawing/2014/main" id="{3704B91C-7359-AC41-B97C-E5513194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3" name="Line 191">
              <a:extLst>
                <a:ext uri="{FF2B5EF4-FFF2-40B4-BE49-F238E27FC236}">
                  <a16:creationId xmlns:a16="http://schemas.microsoft.com/office/drawing/2014/main" id="{F5D6D611-BF1D-6D44-94B0-589DE2809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6" y="128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4" name="Line 192">
              <a:extLst>
                <a:ext uri="{FF2B5EF4-FFF2-40B4-BE49-F238E27FC236}">
                  <a16:creationId xmlns:a16="http://schemas.microsoft.com/office/drawing/2014/main" id="{036912FE-24B3-114F-B0D6-D37419C50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8" y="128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5" name="Line 193">
              <a:extLst>
                <a:ext uri="{FF2B5EF4-FFF2-40B4-BE49-F238E27FC236}">
                  <a16:creationId xmlns:a16="http://schemas.microsoft.com/office/drawing/2014/main" id="{3C91D738-0C91-3048-BCAC-1E8ED9DE9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5" y="128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6" name="Line 194">
              <a:extLst>
                <a:ext uri="{FF2B5EF4-FFF2-40B4-BE49-F238E27FC236}">
                  <a16:creationId xmlns:a16="http://schemas.microsoft.com/office/drawing/2014/main" id="{553AEE10-3E9D-2A4E-B8F1-A41940218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127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7" name="Line 195">
              <a:extLst>
                <a:ext uri="{FF2B5EF4-FFF2-40B4-BE49-F238E27FC236}">
                  <a16:creationId xmlns:a16="http://schemas.microsoft.com/office/drawing/2014/main" id="{44ED09C1-6AEF-1049-8277-D855BE84B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" y="128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8" name="Line 196">
              <a:extLst>
                <a:ext uri="{FF2B5EF4-FFF2-40B4-BE49-F238E27FC236}">
                  <a16:creationId xmlns:a16="http://schemas.microsoft.com/office/drawing/2014/main" id="{8F916297-A6F4-784B-AEEE-EE1F933CC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3" y="127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9" name="Line 197">
              <a:extLst>
                <a:ext uri="{FF2B5EF4-FFF2-40B4-BE49-F238E27FC236}">
                  <a16:creationId xmlns:a16="http://schemas.microsoft.com/office/drawing/2014/main" id="{D2C4D34D-AFA2-4D40-80D6-4CF58B6AE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4" y="128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0" name="Line 198">
              <a:extLst>
                <a:ext uri="{FF2B5EF4-FFF2-40B4-BE49-F238E27FC236}">
                  <a16:creationId xmlns:a16="http://schemas.microsoft.com/office/drawing/2014/main" id="{593B6A25-19E7-6C47-B48F-F94300019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127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1" name="Line 199">
              <a:extLst>
                <a:ext uri="{FF2B5EF4-FFF2-40B4-BE49-F238E27FC236}">
                  <a16:creationId xmlns:a16="http://schemas.microsoft.com/office/drawing/2014/main" id="{5DB46C50-A2C5-4F40-AA64-562752912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28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2" name="Line 200">
              <a:extLst>
                <a:ext uri="{FF2B5EF4-FFF2-40B4-BE49-F238E27FC236}">
                  <a16:creationId xmlns:a16="http://schemas.microsoft.com/office/drawing/2014/main" id="{134544E4-CD2A-CA4C-B9E8-26A1A8E5D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27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3" name="Line 201">
              <a:extLst>
                <a:ext uri="{FF2B5EF4-FFF2-40B4-BE49-F238E27FC236}">
                  <a16:creationId xmlns:a16="http://schemas.microsoft.com/office/drawing/2014/main" id="{E58E92E0-4607-654D-89C3-80C1EB1FF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4" y="128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4" name="Line 202">
              <a:extLst>
                <a:ext uri="{FF2B5EF4-FFF2-40B4-BE49-F238E27FC236}">
                  <a16:creationId xmlns:a16="http://schemas.microsoft.com/office/drawing/2014/main" id="{53122DDA-9050-E049-9EA5-7ED88F899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6" y="12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5" name="Line 203">
              <a:extLst>
                <a:ext uri="{FF2B5EF4-FFF2-40B4-BE49-F238E27FC236}">
                  <a16:creationId xmlns:a16="http://schemas.microsoft.com/office/drawing/2014/main" id="{EAFE9347-B41C-4E40-B363-168923514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128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6" name="Line 204">
              <a:extLst>
                <a:ext uri="{FF2B5EF4-FFF2-40B4-BE49-F238E27FC236}">
                  <a16:creationId xmlns:a16="http://schemas.microsoft.com/office/drawing/2014/main" id="{FAE43155-B228-A44D-9F51-29473FBFF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3" y="127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9255" name="Object 2">
            <a:extLst>
              <a:ext uri="{FF2B5EF4-FFF2-40B4-BE49-F238E27FC236}">
                <a16:creationId xmlns:a16="http://schemas.microsoft.com/office/drawing/2014/main" id="{92EA92A6-ED8D-8042-A3E3-1456EB9F49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705100"/>
          <a:ext cx="21145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309255" name="Object 2">
                        <a:extLst>
                          <a:ext uri="{FF2B5EF4-FFF2-40B4-BE49-F238E27FC236}">
                            <a16:creationId xmlns:a16="http://schemas.microsoft.com/office/drawing/2014/main" id="{92EA92A6-ED8D-8042-A3E3-1456EB9F4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05100"/>
                        <a:ext cx="211455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11221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Date Placeholder 2">
            <a:extLst>
              <a:ext uri="{FF2B5EF4-FFF2-40B4-BE49-F238E27FC236}">
                <a16:creationId xmlns:a16="http://schemas.microsoft.com/office/drawing/2014/main" id="{4FDD1586-9ED4-E542-9CB6-14225009EF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10274" name="Footer Placeholder 3">
            <a:extLst>
              <a:ext uri="{FF2B5EF4-FFF2-40B4-BE49-F238E27FC236}">
                <a16:creationId xmlns:a16="http://schemas.microsoft.com/office/drawing/2014/main" id="{8CD6900E-EC5C-0C4F-B03C-B1DB21E2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0275" name="Slide Number Placeholder 4">
            <a:extLst>
              <a:ext uri="{FF2B5EF4-FFF2-40B4-BE49-F238E27FC236}">
                <a16:creationId xmlns:a16="http://schemas.microsoft.com/office/drawing/2014/main" id="{85A9D78B-77A4-5642-970B-8E6E7BBF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9FC2A60-9AED-3E48-A16F-06D3F379294A}" type="slidenum">
              <a:rPr lang="en-US" altLang="en-US" sz="1400"/>
              <a:pPr algn="r"/>
              <a:t>77</a:t>
            </a:fld>
            <a:endParaRPr lang="en-US" altLang="en-US" sz="1400"/>
          </a:p>
        </p:txBody>
      </p:sp>
      <p:sp>
        <p:nvSpPr>
          <p:cNvPr id="310276" name="Rectangle 2">
            <a:extLst>
              <a:ext uri="{FF2B5EF4-FFF2-40B4-BE49-F238E27FC236}">
                <a16:creationId xmlns:a16="http://schemas.microsoft.com/office/drawing/2014/main" id="{462C74D4-4D93-9043-9564-C3EF49E49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LORENZ</a:t>
            </a:r>
          </a:p>
        </p:txBody>
      </p:sp>
      <p:pic>
        <p:nvPicPr>
          <p:cNvPr id="310277" name="Picture 3" descr="Lorenz">
            <a:extLst>
              <a:ext uri="{FF2B5EF4-FFF2-40B4-BE49-F238E27FC236}">
                <a16:creationId xmlns:a16="http://schemas.microsoft.com/office/drawing/2014/main" id="{707EDC90-4A0D-1F4B-9693-BB77763C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8" name="Picture 4" descr="Lorenz">
            <a:extLst>
              <a:ext uri="{FF2B5EF4-FFF2-40B4-BE49-F238E27FC236}">
                <a16:creationId xmlns:a16="http://schemas.microsoft.com/office/drawing/2014/main" id="{9AB5EEB9-AB02-4B43-945A-4E4EA5D3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9" name="Text Box 5">
            <a:extLst>
              <a:ext uri="{FF2B5EF4-FFF2-40B4-BE49-F238E27FC236}">
                <a16:creationId xmlns:a16="http://schemas.microsoft.com/office/drawing/2014/main" id="{04F293CF-5556-CC43-85DA-9FE69E7F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10280" name="Text Box 6">
            <a:extLst>
              <a:ext uri="{FF2B5EF4-FFF2-40B4-BE49-F238E27FC236}">
                <a16:creationId xmlns:a16="http://schemas.microsoft.com/office/drawing/2014/main" id="{B510DAA7-6FD6-5B40-919E-FC3C46F6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0281" name="Line 7">
            <a:extLst>
              <a:ext uri="{FF2B5EF4-FFF2-40B4-BE49-F238E27FC236}">
                <a16:creationId xmlns:a16="http://schemas.microsoft.com/office/drawing/2014/main" id="{8F331EB0-8B8C-534B-A420-523EE89D9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76200" cy="3276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8">
            <a:extLst>
              <a:ext uri="{FF2B5EF4-FFF2-40B4-BE49-F238E27FC236}">
                <a16:creationId xmlns:a16="http://schemas.microsoft.com/office/drawing/2014/main" id="{88838793-F232-E047-A288-235805A38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172200"/>
            <a:ext cx="1295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Line 9">
            <a:extLst>
              <a:ext uri="{FF2B5EF4-FFF2-40B4-BE49-F238E27FC236}">
                <a16:creationId xmlns:a16="http://schemas.microsoft.com/office/drawing/2014/main" id="{72D2B64F-F524-674E-864D-E8D30829A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95600"/>
            <a:ext cx="0" cy="3276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Line 10">
            <a:extLst>
              <a:ext uri="{FF2B5EF4-FFF2-40B4-BE49-F238E27FC236}">
                <a16:creationId xmlns:a16="http://schemas.microsoft.com/office/drawing/2014/main" id="{73D0D737-931C-BA40-9305-545042B19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95600"/>
            <a:ext cx="1371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Line 11">
            <a:extLst>
              <a:ext uri="{FF2B5EF4-FFF2-40B4-BE49-F238E27FC236}">
                <a16:creationId xmlns:a16="http://schemas.microsoft.com/office/drawing/2014/main" id="{1BF11EAA-82E9-F34D-B7C9-79A8E80DE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28600"/>
            <a:ext cx="1524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Line 12">
            <a:extLst>
              <a:ext uri="{FF2B5EF4-FFF2-40B4-BE49-F238E27FC236}">
                <a16:creationId xmlns:a16="http://schemas.microsoft.com/office/drawing/2014/main" id="{F1772221-C5AE-F049-8C66-B148CA189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05200"/>
            <a:ext cx="44196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Text Box 13">
            <a:extLst>
              <a:ext uri="{FF2B5EF4-FFF2-40B4-BE49-F238E27FC236}">
                <a16:creationId xmlns:a16="http://schemas.microsoft.com/office/drawing/2014/main" id="{092C978B-37DA-564E-B795-935BFB62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</p:spTree>
    <p:extLst>
      <p:ext uri="{BB962C8B-B14F-4D97-AF65-F5344CB8AC3E}">
        <p14:creationId xmlns:p14="http://schemas.microsoft.com/office/powerpoint/2010/main" val="360028242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Date Placeholder 3">
            <a:extLst>
              <a:ext uri="{FF2B5EF4-FFF2-40B4-BE49-F238E27FC236}">
                <a16:creationId xmlns:a16="http://schemas.microsoft.com/office/drawing/2014/main" id="{32F002E1-C375-E342-9776-214DDF66D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11298" name="Footer Placeholder 4">
            <a:extLst>
              <a:ext uri="{FF2B5EF4-FFF2-40B4-BE49-F238E27FC236}">
                <a16:creationId xmlns:a16="http://schemas.microsoft.com/office/drawing/2014/main" id="{0905778E-AB9E-A448-8F3E-52E3880E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1299" name="Slide Number Placeholder 5">
            <a:extLst>
              <a:ext uri="{FF2B5EF4-FFF2-40B4-BE49-F238E27FC236}">
                <a16:creationId xmlns:a16="http://schemas.microsoft.com/office/drawing/2014/main" id="{5477913D-2468-9C49-B1B1-A166F4A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BB86457-9E82-0444-AD65-3982DD2D53B5}" type="slidenum">
              <a:rPr lang="en-US" altLang="en-US" sz="1400"/>
              <a:pPr algn="r"/>
              <a:t>78</a:t>
            </a:fld>
            <a:endParaRPr lang="en-US" altLang="en-US" sz="1400"/>
          </a:p>
        </p:txBody>
      </p:sp>
      <p:sp>
        <p:nvSpPr>
          <p:cNvPr id="311300" name="Rectangle 2">
            <a:extLst>
              <a:ext uri="{FF2B5EF4-FFF2-40B4-BE49-F238E27FC236}">
                <a16:creationId xmlns:a16="http://schemas.microsoft.com/office/drawing/2014/main" id="{B7CAA211-F93C-BE44-80E5-8475F8A30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11301" name="Rectangle 3">
            <a:extLst>
              <a:ext uri="{FF2B5EF4-FFF2-40B4-BE49-F238E27FC236}">
                <a16:creationId xmlns:a16="http://schemas.microsoft.com/office/drawing/2014/main" id="{22CEB19E-E9CA-D44F-A78A-E3C95A11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en-US" altLang="en-US" sz="2400"/>
          </a:p>
        </p:txBody>
      </p:sp>
      <p:grpSp>
        <p:nvGrpSpPr>
          <p:cNvPr id="311302" name="Group 4">
            <a:extLst>
              <a:ext uri="{FF2B5EF4-FFF2-40B4-BE49-F238E27FC236}">
                <a16:creationId xmlns:a16="http://schemas.microsoft.com/office/drawing/2014/main" id="{1BD78F74-5E6E-3548-B56B-E6CE2873FC4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86600" y="228600"/>
            <a:ext cx="1752600" cy="1752600"/>
            <a:chOff x="3648" y="144"/>
            <a:chExt cx="1968" cy="1377"/>
          </a:xfrm>
        </p:grpSpPr>
        <p:sp>
          <p:nvSpPr>
            <p:cNvPr id="311309" name="Rectangle 5">
              <a:extLst>
                <a:ext uri="{FF2B5EF4-FFF2-40B4-BE49-F238E27FC236}">
                  <a16:creationId xmlns:a16="http://schemas.microsoft.com/office/drawing/2014/main" id="{4F2D584A-3B60-7A41-A9AB-DA9CAD6E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"/>
              <a:ext cx="1968" cy="137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310" name="Line 6">
              <a:extLst>
                <a:ext uri="{FF2B5EF4-FFF2-40B4-BE49-F238E27FC236}">
                  <a16:creationId xmlns:a16="http://schemas.microsoft.com/office/drawing/2014/main" id="{6E51D224-A15A-0A41-A5A4-D43104129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4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1" name="Line 7">
              <a:extLst>
                <a:ext uri="{FF2B5EF4-FFF2-40B4-BE49-F238E27FC236}">
                  <a16:creationId xmlns:a16="http://schemas.microsoft.com/office/drawing/2014/main" id="{73065591-4524-8C4D-B9F9-2D1651200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4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2" name="Freeform 8">
              <a:extLst>
                <a:ext uri="{FF2B5EF4-FFF2-40B4-BE49-F238E27FC236}">
                  <a16:creationId xmlns:a16="http://schemas.microsoft.com/office/drawing/2014/main" id="{7658758D-7A41-6A49-910F-4B3C5539B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1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5"/>
                  </a:lnTo>
                  <a:lnTo>
                    <a:pt x="20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6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8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3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3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7"/>
                  </a:lnTo>
                  <a:lnTo>
                    <a:pt x="102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2" y="17"/>
                  </a:lnTo>
                  <a:lnTo>
                    <a:pt x="88" y="14"/>
                  </a:lnTo>
                  <a:lnTo>
                    <a:pt x="62" y="12"/>
                  </a:lnTo>
                  <a:lnTo>
                    <a:pt x="39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3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13" name="Line 9">
              <a:extLst>
                <a:ext uri="{FF2B5EF4-FFF2-40B4-BE49-F238E27FC236}">
                  <a16:creationId xmlns:a16="http://schemas.microsoft.com/office/drawing/2014/main" id="{AE59014B-DBD9-F143-A388-7225711E0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2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4" name="Line 10">
              <a:extLst>
                <a:ext uri="{FF2B5EF4-FFF2-40B4-BE49-F238E27FC236}">
                  <a16:creationId xmlns:a16="http://schemas.microsoft.com/office/drawing/2014/main" id="{6018FAAF-7A0C-0449-9BCA-5C810121D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5" name="Freeform 11">
              <a:extLst>
                <a:ext uri="{FF2B5EF4-FFF2-40B4-BE49-F238E27FC236}">
                  <a16:creationId xmlns:a16="http://schemas.microsoft.com/office/drawing/2014/main" id="{99675C81-ACF3-7341-B2A8-D9C65E72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1424"/>
              <a:ext cx="61" cy="20"/>
            </a:xfrm>
            <a:custGeom>
              <a:avLst/>
              <a:gdLst>
                <a:gd name="T0" fmla="*/ 0 w 123"/>
                <a:gd name="T1" fmla="*/ 0 h 59"/>
                <a:gd name="T2" fmla="*/ 0 w 123"/>
                <a:gd name="T3" fmla="*/ 0 h 59"/>
                <a:gd name="T4" fmla="*/ 0 w 123"/>
                <a:gd name="T5" fmla="*/ 0 h 59"/>
                <a:gd name="T6" fmla="*/ 0 w 123"/>
                <a:gd name="T7" fmla="*/ 0 h 59"/>
                <a:gd name="T8" fmla="*/ 0 w 123"/>
                <a:gd name="T9" fmla="*/ 0 h 59"/>
                <a:gd name="T10" fmla="*/ 0 w 123"/>
                <a:gd name="T11" fmla="*/ 0 h 59"/>
                <a:gd name="T12" fmla="*/ 0 w 123"/>
                <a:gd name="T13" fmla="*/ 0 h 59"/>
                <a:gd name="T14" fmla="*/ 0 w 123"/>
                <a:gd name="T15" fmla="*/ 0 h 59"/>
                <a:gd name="T16" fmla="*/ 0 w 123"/>
                <a:gd name="T17" fmla="*/ 0 h 59"/>
                <a:gd name="T18" fmla="*/ 0 w 123"/>
                <a:gd name="T19" fmla="*/ 0 h 59"/>
                <a:gd name="T20" fmla="*/ 0 w 123"/>
                <a:gd name="T21" fmla="*/ 0 h 59"/>
                <a:gd name="T22" fmla="*/ 0 w 123"/>
                <a:gd name="T23" fmla="*/ 0 h 59"/>
                <a:gd name="T24" fmla="*/ 0 w 123"/>
                <a:gd name="T25" fmla="*/ 0 h 59"/>
                <a:gd name="T26" fmla="*/ 0 w 123"/>
                <a:gd name="T27" fmla="*/ 0 h 59"/>
                <a:gd name="T28" fmla="*/ 0 w 123"/>
                <a:gd name="T29" fmla="*/ 0 h 59"/>
                <a:gd name="T30" fmla="*/ 0 w 123"/>
                <a:gd name="T31" fmla="*/ 0 h 59"/>
                <a:gd name="T32" fmla="*/ 0 w 123"/>
                <a:gd name="T33" fmla="*/ 0 h 59"/>
                <a:gd name="T34" fmla="*/ 0 w 123"/>
                <a:gd name="T35" fmla="*/ 0 h 59"/>
                <a:gd name="T36" fmla="*/ 0 w 123"/>
                <a:gd name="T37" fmla="*/ 0 h 59"/>
                <a:gd name="T38" fmla="*/ 0 w 123"/>
                <a:gd name="T39" fmla="*/ 0 h 59"/>
                <a:gd name="T40" fmla="*/ 0 w 123"/>
                <a:gd name="T41" fmla="*/ 0 h 59"/>
                <a:gd name="T42" fmla="*/ 0 w 123"/>
                <a:gd name="T43" fmla="*/ 0 h 59"/>
                <a:gd name="T44" fmla="*/ 0 w 123"/>
                <a:gd name="T45" fmla="*/ 0 h 59"/>
                <a:gd name="T46" fmla="*/ 0 w 123"/>
                <a:gd name="T47" fmla="*/ 0 h 59"/>
                <a:gd name="T48" fmla="*/ 0 w 123"/>
                <a:gd name="T49" fmla="*/ 0 h 59"/>
                <a:gd name="T50" fmla="*/ 0 w 123"/>
                <a:gd name="T51" fmla="*/ 0 h 59"/>
                <a:gd name="T52" fmla="*/ 0 w 123"/>
                <a:gd name="T53" fmla="*/ 0 h 59"/>
                <a:gd name="T54" fmla="*/ 0 w 123"/>
                <a:gd name="T55" fmla="*/ 0 h 59"/>
                <a:gd name="T56" fmla="*/ 0 w 123"/>
                <a:gd name="T57" fmla="*/ 0 h 59"/>
                <a:gd name="T58" fmla="*/ 0 w 123"/>
                <a:gd name="T59" fmla="*/ 0 h 59"/>
                <a:gd name="T60" fmla="*/ 0 w 123"/>
                <a:gd name="T61" fmla="*/ 0 h 59"/>
                <a:gd name="T62" fmla="*/ 0 w 123"/>
                <a:gd name="T63" fmla="*/ 0 h 59"/>
                <a:gd name="T64" fmla="*/ 0 w 123"/>
                <a:gd name="T65" fmla="*/ 0 h 59"/>
                <a:gd name="T66" fmla="*/ 0 w 123"/>
                <a:gd name="T67" fmla="*/ 0 h 59"/>
                <a:gd name="T68" fmla="*/ 0 w 123"/>
                <a:gd name="T69" fmla="*/ 0 h 59"/>
                <a:gd name="T70" fmla="*/ 0 w 123"/>
                <a:gd name="T71" fmla="*/ 0 h 59"/>
                <a:gd name="T72" fmla="*/ 0 w 123"/>
                <a:gd name="T73" fmla="*/ 0 h 59"/>
                <a:gd name="T74" fmla="*/ 0 w 123"/>
                <a:gd name="T75" fmla="*/ 0 h 59"/>
                <a:gd name="T76" fmla="*/ 0 w 123"/>
                <a:gd name="T77" fmla="*/ 0 h 59"/>
                <a:gd name="T78" fmla="*/ 0 w 123"/>
                <a:gd name="T79" fmla="*/ 0 h 59"/>
                <a:gd name="T80" fmla="*/ 0 w 123"/>
                <a:gd name="T81" fmla="*/ 0 h 59"/>
                <a:gd name="T82" fmla="*/ 0 w 123"/>
                <a:gd name="T83" fmla="*/ 0 h 59"/>
                <a:gd name="T84" fmla="*/ 0 w 123"/>
                <a:gd name="T85" fmla="*/ 0 h 59"/>
                <a:gd name="T86" fmla="*/ 0 w 123"/>
                <a:gd name="T87" fmla="*/ 0 h 59"/>
                <a:gd name="T88" fmla="*/ 0 w 123"/>
                <a:gd name="T89" fmla="*/ 0 h 59"/>
                <a:gd name="T90" fmla="*/ 0 w 123"/>
                <a:gd name="T91" fmla="*/ 0 h 59"/>
                <a:gd name="T92" fmla="*/ 0 w 123"/>
                <a:gd name="T93" fmla="*/ 0 h 59"/>
                <a:gd name="T94" fmla="*/ 0 w 123"/>
                <a:gd name="T95" fmla="*/ 0 h 59"/>
                <a:gd name="T96" fmla="*/ 0 w 123"/>
                <a:gd name="T97" fmla="*/ 0 h 59"/>
                <a:gd name="T98" fmla="*/ 0 w 123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"/>
                <a:gd name="T151" fmla="*/ 0 h 59"/>
                <a:gd name="T152" fmla="*/ 123 w 123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" h="59">
                  <a:moveTo>
                    <a:pt x="90" y="59"/>
                  </a:moveTo>
                  <a:lnTo>
                    <a:pt x="88" y="47"/>
                  </a:lnTo>
                  <a:lnTo>
                    <a:pt x="93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8" y="13"/>
                  </a:lnTo>
                  <a:lnTo>
                    <a:pt x="80" y="11"/>
                  </a:lnTo>
                  <a:lnTo>
                    <a:pt x="72" y="13"/>
                  </a:lnTo>
                  <a:lnTo>
                    <a:pt x="66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52" y="30"/>
                  </a:lnTo>
                  <a:lnTo>
                    <a:pt x="54" y="36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4" y="46"/>
                  </a:lnTo>
                  <a:lnTo>
                    <a:pt x="62" y="57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7" y="43"/>
                  </a:lnTo>
                  <a:lnTo>
                    <a:pt x="43" y="39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43" y="13"/>
                  </a:lnTo>
                  <a:lnTo>
                    <a:pt x="50" y="8"/>
                  </a:lnTo>
                  <a:lnTo>
                    <a:pt x="58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3" y="30"/>
                  </a:lnTo>
                  <a:lnTo>
                    <a:pt x="121" y="39"/>
                  </a:lnTo>
                  <a:lnTo>
                    <a:pt x="119" y="44"/>
                  </a:lnTo>
                  <a:lnTo>
                    <a:pt x="113" y="50"/>
                  </a:lnTo>
                  <a:lnTo>
                    <a:pt x="107" y="54"/>
                  </a:lnTo>
                  <a:lnTo>
                    <a:pt x="97" y="57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16" name="Freeform 12">
              <a:extLst>
                <a:ext uri="{FF2B5EF4-FFF2-40B4-BE49-F238E27FC236}">
                  <a16:creationId xmlns:a16="http://schemas.microsoft.com/office/drawing/2014/main" id="{76B17604-9655-CB4F-8575-E441B4F7A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9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5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1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7"/>
                  </a:lnTo>
                  <a:lnTo>
                    <a:pt x="101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1" y="17"/>
                  </a:lnTo>
                  <a:lnTo>
                    <a:pt x="86" y="14"/>
                  </a:lnTo>
                  <a:lnTo>
                    <a:pt x="62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17" name="Line 13">
              <a:extLst>
                <a:ext uri="{FF2B5EF4-FFF2-40B4-BE49-F238E27FC236}">
                  <a16:creationId xmlns:a16="http://schemas.microsoft.com/office/drawing/2014/main" id="{14DDA7C9-8982-3048-B0CA-2C8E9C001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8" name="Line 14">
              <a:extLst>
                <a:ext uri="{FF2B5EF4-FFF2-40B4-BE49-F238E27FC236}">
                  <a16:creationId xmlns:a16="http://schemas.microsoft.com/office/drawing/2014/main" id="{D53B5AE1-C1B3-554E-9326-B420AEFC9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9" name="Freeform 15">
              <a:extLst>
                <a:ext uri="{FF2B5EF4-FFF2-40B4-BE49-F238E27FC236}">
                  <a16:creationId xmlns:a16="http://schemas.microsoft.com/office/drawing/2014/main" id="{D44A77AB-7CDF-EB47-A3AB-7DCAE7F4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453"/>
              <a:ext cx="61" cy="11"/>
            </a:xfrm>
            <a:custGeom>
              <a:avLst/>
              <a:gdLst>
                <a:gd name="T0" fmla="*/ 0 w 123"/>
                <a:gd name="T1" fmla="*/ 0 h 33"/>
                <a:gd name="T2" fmla="*/ 0 w 123"/>
                <a:gd name="T3" fmla="*/ 0 h 33"/>
                <a:gd name="T4" fmla="*/ 0 w 123"/>
                <a:gd name="T5" fmla="*/ 0 h 33"/>
                <a:gd name="T6" fmla="*/ 0 w 123"/>
                <a:gd name="T7" fmla="*/ 0 h 33"/>
                <a:gd name="T8" fmla="*/ 0 w 123"/>
                <a:gd name="T9" fmla="*/ 0 h 33"/>
                <a:gd name="T10" fmla="*/ 0 w 123"/>
                <a:gd name="T11" fmla="*/ 0 h 33"/>
                <a:gd name="T12" fmla="*/ 0 w 123"/>
                <a:gd name="T13" fmla="*/ 0 h 33"/>
                <a:gd name="T14" fmla="*/ 0 w 123"/>
                <a:gd name="T15" fmla="*/ 0 h 33"/>
                <a:gd name="T16" fmla="*/ 0 w 123"/>
                <a:gd name="T17" fmla="*/ 0 h 33"/>
                <a:gd name="T18" fmla="*/ 0 w 123"/>
                <a:gd name="T19" fmla="*/ 0 h 33"/>
                <a:gd name="T20" fmla="*/ 0 w 123"/>
                <a:gd name="T21" fmla="*/ 0 h 33"/>
                <a:gd name="T22" fmla="*/ 0 w 123"/>
                <a:gd name="T23" fmla="*/ 0 h 33"/>
                <a:gd name="T24" fmla="*/ 0 w 123"/>
                <a:gd name="T25" fmla="*/ 0 h 33"/>
                <a:gd name="T26" fmla="*/ 0 w 123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33"/>
                <a:gd name="T44" fmla="*/ 123 w 12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33">
                  <a:moveTo>
                    <a:pt x="123" y="0"/>
                  </a:moveTo>
                  <a:lnTo>
                    <a:pt x="123" y="13"/>
                  </a:lnTo>
                  <a:lnTo>
                    <a:pt x="27" y="13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4" y="33"/>
                  </a:lnTo>
                  <a:lnTo>
                    <a:pt x="31" y="33"/>
                  </a:lnTo>
                  <a:lnTo>
                    <a:pt x="23" y="26"/>
                  </a:lnTo>
                  <a:lnTo>
                    <a:pt x="15" y="18"/>
                  </a:lnTo>
                  <a:lnTo>
                    <a:pt x="7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0" name="Freeform 16">
              <a:extLst>
                <a:ext uri="{FF2B5EF4-FFF2-40B4-BE49-F238E27FC236}">
                  <a16:creationId xmlns:a16="http://schemas.microsoft.com/office/drawing/2014/main" id="{EED6A8A4-8B69-0942-90FE-97911DD72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" y="1424"/>
              <a:ext cx="62" cy="20"/>
            </a:xfrm>
            <a:custGeom>
              <a:avLst/>
              <a:gdLst>
                <a:gd name="T0" fmla="*/ 1 w 124"/>
                <a:gd name="T1" fmla="*/ 0 h 59"/>
                <a:gd name="T2" fmla="*/ 1 w 124"/>
                <a:gd name="T3" fmla="*/ 0 h 59"/>
                <a:gd name="T4" fmla="*/ 1 w 124"/>
                <a:gd name="T5" fmla="*/ 0 h 59"/>
                <a:gd name="T6" fmla="*/ 1 w 124"/>
                <a:gd name="T7" fmla="*/ 0 h 59"/>
                <a:gd name="T8" fmla="*/ 1 w 124"/>
                <a:gd name="T9" fmla="*/ 0 h 59"/>
                <a:gd name="T10" fmla="*/ 1 w 124"/>
                <a:gd name="T11" fmla="*/ 0 h 59"/>
                <a:gd name="T12" fmla="*/ 1 w 124"/>
                <a:gd name="T13" fmla="*/ 0 h 59"/>
                <a:gd name="T14" fmla="*/ 0 w 124"/>
                <a:gd name="T15" fmla="*/ 0 h 59"/>
                <a:gd name="T16" fmla="*/ 0 w 124"/>
                <a:gd name="T17" fmla="*/ 0 h 59"/>
                <a:gd name="T18" fmla="*/ 0 w 124"/>
                <a:gd name="T19" fmla="*/ 0 h 59"/>
                <a:gd name="T20" fmla="*/ 1 w 124"/>
                <a:gd name="T21" fmla="*/ 0 h 59"/>
                <a:gd name="T22" fmla="*/ 1 w 124"/>
                <a:gd name="T23" fmla="*/ 0 h 59"/>
                <a:gd name="T24" fmla="*/ 1 w 124"/>
                <a:gd name="T25" fmla="*/ 0 h 59"/>
                <a:gd name="T26" fmla="*/ 1 w 124"/>
                <a:gd name="T27" fmla="*/ 0 h 59"/>
                <a:gd name="T28" fmla="*/ 1 w 124"/>
                <a:gd name="T29" fmla="*/ 0 h 59"/>
                <a:gd name="T30" fmla="*/ 1 w 124"/>
                <a:gd name="T31" fmla="*/ 0 h 59"/>
                <a:gd name="T32" fmla="*/ 1 w 124"/>
                <a:gd name="T33" fmla="*/ 0 h 59"/>
                <a:gd name="T34" fmla="*/ 1 w 124"/>
                <a:gd name="T35" fmla="*/ 0 h 59"/>
                <a:gd name="T36" fmla="*/ 1 w 124"/>
                <a:gd name="T37" fmla="*/ 0 h 59"/>
                <a:gd name="T38" fmla="*/ 1 w 124"/>
                <a:gd name="T39" fmla="*/ 0 h 59"/>
                <a:gd name="T40" fmla="*/ 1 w 124"/>
                <a:gd name="T41" fmla="*/ 0 h 59"/>
                <a:gd name="T42" fmla="*/ 1 w 124"/>
                <a:gd name="T43" fmla="*/ 0 h 59"/>
                <a:gd name="T44" fmla="*/ 1 w 124"/>
                <a:gd name="T45" fmla="*/ 0 h 59"/>
                <a:gd name="T46" fmla="*/ 1 w 124"/>
                <a:gd name="T47" fmla="*/ 0 h 59"/>
                <a:gd name="T48" fmla="*/ 1 w 124"/>
                <a:gd name="T49" fmla="*/ 0 h 59"/>
                <a:gd name="T50" fmla="*/ 1 w 124"/>
                <a:gd name="T51" fmla="*/ 0 h 59"/>
                <a:gd name="T52" fmla="*/ 1 w 124"/>
                <a:gd name="T53" fmla="*/ 0 h 59"/>
                <a:gd name="T54" fmla="*/ 1 w 124"/>
                <a:gd name="T55" fmla="*/ 0 h 59"/>
                <a:gd name="T56" fmla="*/ 1 w 124"/>
                <a:gd name="T57" fmla="*/ 0 h 59"/>
                <a:gd name="T58" fmla="*/ 1 w 124"/>
                <a:gd name="T59" fmla="*/ 0 h 59"/>
                <a:gd name="T60" fmla="*/ 1 w 124"/>
                <a:gd name="T61" fmla="*/ 0 h 59"/>
                <a:gd name="T62" fmla="*/ 1 w 124"/>
                <a:gd name="T63" fmla="*/ 0 h 59"/>
                <a:gd name="T64" fmla="*/ 1 w 124"/>
                <a:gd name="T65" fmla="*/ 0 h 59"/>
                <a:gd name="T66" fmla="*/ 1 w 124"/>
                <a:gd name="T67" fmla="*/ 0 h 59"/>
                <a:gd name="T68" fmla="*/ 1 w 124"/>
                <a:gd name="T69" fmla="*/ 0 h 59"/>
                <a:gd name="T70" fmla="*/ 1 w 124"/>
                <a:gd name="T71" fmla="*/ 0 h 59"/>
                <a:gd name="T72" fmla="*/ 1 w 124"/>
                <a:gd name="T73" fmla="*/ 0 h 59"/>
                <a:gd name="T74" fmla="*/ 1 w 124"/>
                <a:gd name="T75" fmla="*/ 0 h 59"/>
                <a:gd name="T76" fmla="*/ 1 w 124"/>
                <a:gd name="T77" fmla="*/ 0 h 59"/>
                <a:gd name="T78" fmla="*/ 1 w 124"/>
                <a:gd name="T79" fmla="*/ 0 h 59"/>
                <a:gd name="T80" fmla="*/ 1 w 124"/>
                <a:gd name="T81" fmla="*/ 0 h 59"/>
                <a:gd name="T82" fmla="*/ 1 w 124"/>
                <a:gd name="T83" fmla="*/ 0 h 59"/>
                <a:gd name="T84" fmla="*/ 1 w 124"/>
                <a:gd name="T85" fmla="*/ 0 h 59"/>
                <a:gd name="T86" fmla="*/ 1 w 124"/>
                <a:gd name="T87" fmla="*/ 0 h 59"/>
                <a:gd name="T88" fmla="*/ 1 w 124"/>
                <a:gd name="T89" fmla="*/ 0 h 59"/>
                <a:gd name="T90" fmla="*/ 1 w 124"/>
                <a:gd name="T91" fmla="*/ 0 h 59"/>
                <a:gd name="T92" fmla="*/ 1 w 124"/>
                <a:gd name="T93" fmla="*/ 0 h 59"/>
                <a:gd name="T94" fmla="*/ 1 w 124"/>
                <a:gd name="T95" fmla="*/ 0 h 59"/>
                <a:gd name="T96" fmla="*/ 1 w 124"/>
                <a:gd name="T97" fmla="*/ 0 h 59"/>
                <a:gd name="T98" fmla="*/ 1 w 124"/>
                <a:gd name="T99" fmla="*/ 0 h 59"/>
                <a:gd name="T100" fmla="*/ 1 w 124"/>
                <a:gd name="T101" fmla="*/ 0 h 59"/>
                <a:gd name="T102" fmla="*/ 1 w 124"/>
                <a:gd name="T103" fmla="*/ 0 h 59"/>
                <a:gd name="T104" fmla="*/ 1 w 124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59"/>
                <a:gd name="T161" fmla="*/ 124 w 124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59">
                  <a:moveTo>
                    <a:pt x="62" y="59"/>
                  </a:moveTo>
                  <a:lnTo>
                    <a:pt x="42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1" y="50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4" y="23"/>
                  </a:lnTo>
                  <a:lnTo>
                    <a:pt x="124" y="30"/>
                  </a:lnTo>
                  <a:lnTo>
                    <a:pt x="124" y="36"/>
                  </a:lnTo>
                  <a:lnTo>
                    <a:pt x="123" y="41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7" y="46"/>
                  </a:lnTo>
                  <a:lnTo>
                    <a:pt x="101" y="41"/>
                  </a:lnTo>
                  <a:lnTo>
                    <a:pt x="107" y="39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7"/>
                  </a:lnTo>
                  <a:lnTo>
                    <a:pt x="87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1" name="Freeform 17">
              <a:extLst>
                <a:ext uri="{FF2B5EF4-FFF2-40B4-BE49-F238E27FC236}">
                  <a16:creationId xmlns:a16="http://schemas.microsoft.com/office/drawing/2014/main" id="{1D7B32E4-190A-8648-9DA2-C0BCB81CD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" y="1401"/>
              <a:ext cx="62" cy="20"/>
            </a:xfrm>
            <a:custGeom>
              <a:avLst/>
              <a:gdLst>
                <a:gd name="T0" fmla="*/ 1 w 124"/>
                <a:gd name="T1" fmla="*/ 0 h 60"/>
                <a:gd name="T2" fmla="*/ 1 w 124"/>
                <a:gd name="T3" fmla="*/ 0 h 60"/>
                <a:gd name="T4" fmla="*/ 1 w 124"/>
                <a:gd name="T5" fmla="*/ 0 h 60"/>
                <a:gd name="T6" fmla="*/ 1 w 124"/>
                <a:gd name="T7" fmla="*/ 0 h 60"/>
                <a:gd name="T8" fmla="*/ 1 w 124"/>
                <a:gd name="T9" fmla="*/ 0 h 60"/>
                <a:gd name="T10" fmla="*/ 1 w 124"/>
                <a:gd name="T11" fmla="*/ 0 h 60"/>
                <a:gd name="T12" fmla="*/ 1 w 124"/>
                <a:gd name="T13" fmla="*/ 0 h 60"/>
                <a:gd name="T14" fmla="*/ 0 w 124"/>
                <a:gd name="T15" fmla="*/ 0 h 60"/>
                <a:gd name="T16" fmla="*/ 0 w 124"/>
                <a:gd name="T17" fmla="*/ 0 h 60"/>
                <a:gd name="T18" fmla="*/ 0 w 124"/>
                <a:gd name="T19" fmla="*/ 0 h 60"/>
                <a:gd name="T20" fmla="*/ 1 w 124"/>
                <a:gd name="T21" fmla="*/ 0 h 60"/>
                <a:gd name="T22" fmla="*/ 1 w 124"/>
                <a:gd name="T23" fmla="*/ 0 h 60"/>
                <a:gd name="T24" fmla="*/ 1 w 124"/>
                <a:gd name="T25" fmla="*/ 0 h 60"/>
                <a:gd name="T26" fmla="*/ 1 w 124"/>
                <a:gd name="T27" fmla="*/ 0 h 60"/>
                <a:gd name="T28" fmla="*/ 1 w 124"/>
                <a:gd name="T29" fmla="*/ 0 h 60"/>
                <a:gd name="T30" fmla="*/ 1 w 124"/>
                <a:gd name="T31" fmla="*/ 0 h 60"/>
                <a:gd name="T32" fmla="*/ 1 w 124"/>
                <a:gd name="T33" fmla="*/ 0 h 60"/>
                <a:gd name="T34" fmla="*/ 1 w 124"/>
                <a:gd name="T35" fmla="*/ 0 h 60"/>
                <a:gd name="T36" fmla="*/ 1 w 124"/>
                <a:gd name="T37" fmla="*/ 0 h 60"/>
                <a:gd name="T38" fmla="*/ 1 w 124"/>
                <a:gd name="T39" fmla="*/ 0 h 60"/>
                <a:gd name="T40" fmla="*/ 1 w 124"/>
                <a:gd name="T41" fmla="*/ 0 h 60"/>
                <a:gd name="T42" fmla="*/ 1 w 124"/>
                <a:gd name="T43" fmla="*/ 0 h 60"/>
                <a:gd name="T44" fmla="*/ 1 w 124"/>
                <a:gd name="T45" fmla="*/ 0 h 60"/>
                <a:gd name="T46" fmla="*/ 1 w 124"/>
                <a:gd name="T47" fmla="*/ 0 h 60"/>
                <a:gd name="T48" fmla="*/ 1 w 124"/>
                <a:gd name="T49" fmla="*/ 0 h 60"/>
                <a:gd name="T50" fmla="*/ 1 w 124"/>
                <a:gd name="T51" fmla="*/ 0 h 60"/>
                <a:gd name="T52" fmla="*/ 1 w 124"/>
                <a:gd name="T53" fmla="*/ 0 h 60"/>
                <a:gd name="T54" fmla="*/ 1 w 124"/>
                <a:gd name="T55" fmla="*/ 0 h 60"/>
                <a:gd name="T56" fmla="*/ 1 w 124"/>
                <a:gd name="T57" fmla="*/ 0 h 60"/>
                <a:gd name="T58" fmla="*/ 1 w 124"/>
                <a:gd name="T59" fmla="*/ 0 h 60"/>
                <a:gd name="T60" fmla="*/ 1 w 124"/>
                <a:gd name="T61" fmla="*/ 0 h 60"/>
                <a:gd name="T62" fmla="*/ 1 w 124"/>
                <a:gd name="T63" fmla="*/ 0 h 60"/>
                <a:gd name="T64" fmla="*/ 1 w 124"/>
                <a:gd name="T65" fmla="*/ 0 h 60"/>
                <a:gd name="T66" fmla="*/ 1 w 124"/>
                <a:gd name="T67" fmla="*/ 0 h 60"/>
                <a:gd name="T68" fmla="*/ 1 w 124"/>
                <a:gd name="T69" fmla="*/ 0 h 60"/>
                <a:gd name="T70" fmla="*/ 1 w 124"/>
                <a:gd name="T71" fmla="*/ 0 h 60"/>
                <a:gd name="T72" fmla="*/ 1 w 124"/>
                <a:gd name="T73" fmla="*/ 0 h 60"/>
                <a:gd name="T74" fmla="*/ 1 w 124"/>
                <a:gd name="T75" fmla="*/ 0 h 60"/>
                <a:gd name="T76" fmla="*/ 1 w 124"/>
                <a:gd name="T77" fmla="*/ 0 h 60"/>
                <a:gd name="T78" fmla="*/ 1 w 124"/>
                <a:gd name="T79" fmla="*/ 0 h 60"/>
                <a:gd name="T80" fmla="*/ 1 w 124"/>
                <a:gd name="T81" fmla="*/ 0 h 60"/>
                <a:gd name="T82" fmla="*/ 1 w 124"/>
                <a:gd name="T83" fmla="*/ 0 h 60"/>
                <a:gd name="T84" fmla="*/ 1 w 124"/>
                <a:gd name="T85" fmla="*/ 0 h 60"/>
                <a:gd name="T86" fmla="*/ 1 w 124"/>
                <a:gd name="T87" fmla="*/ 0 h 60"/>
                <a:gd name="T88" fmla="*/ 1 w 124"/>
                <a:gd name="T89" fmla="*/ 0 h 60"/>
                <a:gd name="T90" fmla="*/ 1 w 124"/>
                <a:gd name="T91" fmla="*/ 0 h 60"/>
                <a:gd name="T92" fmla="*/ 1 w 124"/>
                <a:gd name="T93" fmla="*/ 0 h 60"/>
                <a:gd name="T94" fmla="*/ 1 w 124"/>
                <a:gd name="T95" fmla="*/ 0 h 60"/>
                <a:gd name="T96" fmla="*/ 1 w 124"/>
                <a:gd name="T97" fmla="*/ 0 h 60"/>
                <a:gd name="T98" fmla="*/ 1 w 124"/>
                <a:gd name="T99" fmla="*/ 0 h 60"/>
                <a:gd name="T100" fmla="*/ 1 w 124"/>
                <a:gd name="T101" fmla="*/ 0 h 60"/>
                <a:gd name="T102" fmla="*/ 1 w 124"/>
                <a:gd name="T103" fmla="*/ 0 h 60"/>
                <a:gd name="T104" fmla="*/ 1 w 124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60"/>
                <a:gd name="T161" fmla="*/ 124 w 124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60">
                  <a:moveTo>
                    <a:pt x="62" y="60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4"/>
                  </a:lnTo>
                  <a:lnTo>
                    <a:pt x="11" y="50"/>
                  </a:lnTo>
                  <a:lnTo>
                    <a:pt x="5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4" y="30"/>
                  </a:lnTo>
                  <a:lnTo>
                    <a:pt x="124" y="35"/>
                  </a:lnTo>
                  <a:lnTo>
                    <a:pt x="123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7" y="47"/>
                  </a:lnTo>
                  <a:lnTo>
                    <a:pt x="101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7"/>
                  </a:lnTo>
                  <a:lnTo>
                    <a:pt x="87" y="14"/>
                  </a:lnTo>
                  <a:lnTo>
                    <a:pt x="62" y="12"/>
                  </a:lnTo>
                  <a:lnTo>
                    <a:pt x="39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2" name="Line 18">
              <a:extLst>
                <a:ext uri="{FF2B5EF4-FFF2-40B4-BE49-F238E27FC236}">
                  <a16:creationId xmlns:a16="http://schemas.microsoft.com/office/drawing/2014/main" id="{7C7C97EC-DE4F-C444-B392-87CA2FDC1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3" name="Line 19">
              <a:extLst>
                <a:ext uri="{FF2B5EF4-FFF2-40B4-BE49-F238E27FC236}">
                  <a16:creationId xmlns:a16="http://schemas.microsoft.com/office/drawing/2014/main" id="{BD5DB96D-5476-0943-BBBD-D89BFA18B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4" name="Freeform 20">
              <a:extLst>
                <a:ext uri="{FF2B5EF4-FFF2-40B4-BE49-F238E27FC236}">
                  <a16:creationId xmlns:a16="http://schemas.microsoft.com/office/drawing/2014/main" id="{BA264F02-EAE3-B74B-BEB1-27F9FA8B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453"/>
              <a:ext cx="61" cy="11"/>
            </a:xfrm>
            <a:custGeom>
              <a:avLst/>
              <a:gdLst>
                <a:gd name="T0" fmla="*/ 0 w 123"/>
                <a:gd name="T1" fmla="*/ 0 h 33"/>
                <a:gd name="T2" fmla="*/ 0 w 123"/>
                <a:gd name="T3" fmla="*/ 0 h 33"/>
                <a:gd name="T4" fmla="*/ 0 w 123"/>
                <a:gd name="T5" fmla="*/ 0 h 33"/>
                <a:gd name="T6" fmla="*/ 0 w 123"/>
                <a:gd name="T7" fmla="*/ 0 h 33"/>
                <a:gd name="T8" fmla="*/ 0 w 123"/>
                <a:gd name="T9" fmla="*/ 0 h 33"/>
                <a:gd name="T10" fmla="*/ 0 w 123"/>
                <a:gd name="T11" fmla="*/ 0 h 33"/>
                <a:gd name="T12" fmla="*/ 0 w 123"/>
                <a:gd name="T13" fmla="*/ 0 h 33"/>
                <a:gd name="T14" fmla="*/ 0 w 123"/>
                <a:gd name="T15" fmla="*/ 0 h 33"/>
                <a:gd name="T16" fmla="*/ 0 w 123"/>
                <a:gd name="T17" fmla="*/ 0 h 33"/>
                <a:gd name="T18" fmla="*/ 0 w 123"/>
                <a:gd name="T19" fmla="*/ 0 h 33"/>
                <a:gd name="T20" fmla="*/ 0 w 123"/>
                <a:gd name="T21" fmla="*/ 0 h 33"/>
                <a:gd name="T22" fmla="*/ 0 w 123"/>
                <a:gd name="T23" fmla="*/ 0 h 33"/>
                <a:gd name="T24" fmla="*/ 0 w 123"/>
                <a:gd name="T25" fmla="*/ 0 h 33"/>
                <a:gd name="T26" fmla="*/ 0 w 123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33"/>
                <a:gd name="T44" fmla="*/ 123 w 12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33">
                  <a:moveTo>
                    <a:pt x="123" y="0"/>
                  </a:moveTo>
                  <a:lnTo>
                    <a:pt x="123" y="13"/>
                  </a:lnTo>
                  <a:lnTo>
                    <a:pt x="28" y="13"/>
                  </a:lnTo>
                  <a:lnTo>
                    <a:pt x="32" y="18"/>
                  </a:lnTo>
                  <a:lnTo>
                    <a:pt x="37" y="23"/>
                  </a:lnTo>
                  <a:lnTo>
                    <a:pt x="41" y="29"/>
                  </a:lnTo>
                  <a:lnTo>
                    <a:pt x="45" y="33"/>
                  </a:lnTo>
                  <a:lnTo>
                    <a:pt x="32" y="33"/>
                  </a:lnTo>
                  <a:lnTo>
                    <a:pt x="24" y="26"/>
                  </a:lnTo>
                  <a:lnTo>
                    <a:pt x="16" y="18"/>
                  </a:lnTo>
                  <a:lnTo>
                    <a:pt x="8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5" name="Freeform 21">
              <a:extLst>
                <a:ext uri="{FF2B5EF4-FFF2-40B4-BE49-F238E27FC236}">
                  <a16:creationId xmlns:a16="http://schemas.microsoft.com/office/drawing/2014/main" id="{23EB5230-1336-2541-8486-A1FC7A1C3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424"/>
              <a:ext cx="61" cy="20"/>
            </a:xfrm>
            <a:custGeom>
              <a:avLst/>
              <a:gdLst>
                <a:gd name="T0" fmla="*/ 0 w 123"/>
                <a:gd name="T1" fmla="*/ 0 h 59"/>
                <a:gd name="T2" fmla="*/ 0 w 123"/>
                <a:gd name="T3" fmla="*/ 0 h 59"/>
                <a:gd name="T4" fmla="*/ 0 w 123"/>
                <a:gd name="T5" fmla="*/ 0 h 59"/>
                <a:gd name="T6" fmla="*/ 0 w 123"/>
                <a:gd name="T7" fmla="*/ 0 h 59"/>
                <a:gd name="T8" fmla="*/ 0 w 123"/>
                <a:gd name="T9" fmla="*/ 0 h 59"/>
                <a:gd name="T10" fmla="*/ 0 w 123"/>
                <a:gd name="T11" fmla="*/ 0 h 59"/>
                <a:gd name="T12" fmla="*/ 0 w 123"/>
                <a:gd name="T13" fmla="*/ 0 h 59"/>
                <a:gd name="T14" fmla="*/ 0 w 123"/>
                <a:gd name="T15" fmla="*/ 0 h 59"/>
                <a:gd name="T16" fmla="*/ 0 w 123"/>
                <a:gd name="T17" fmla="*/ 0 h 59"/>
                <a:gd name="T18" fmla="*/ 0 w 123"/>
                <a:gd name="T19" fmla="*/ 0 h 59"/>
                <a:gd name="T20" fmla="*/ 0 w 123"/>
                <a:gd name="T21" fmla="*/ 0 h 59"/>
                <a:gd name="T22" fmla="*/ 0 w 123"/>
                <a:gd name="T23" fmla="*/ 0 h 59"/>
                <a:gd name="T24" fmla="*/ 0 w 123"/>
                <a:gd name="T25" fmla="*/ 0 h 59"/>
                <a:gd name="T26" fmla="*/ 0 w 123"/>
                <a:gd name="T27" fmla="*/ 0 h 59"/>
                <a:gd name="T28" fmla="*/ 0 w 123"/>
                <a:gd name="T29" fmla="*/ 0 h 59"/>
                <a:gd name="T30" fmla="*/ 0 w 123"/>
                <a:gd name="T31" fmla="*/ 0 h 59"/>
                <a:gd name="T32" fmla="*/ 0 w 123"/>
                <a:gd name="T33" fmla="*/ 0 h 59"/>
                <a:gd name="T34" fmla="*/ 0 w 123"/>
                <a:gd name="T35" fmla="*/ 0 h 59"/>
                <a:gd name="T36" fmla="*/ 0 w 123"/>
                <a:gd name="T37" fmla="*/ 0 h 59"/>
                <a:gd name="T38" fmla="*/ 0 w 123"/>
                <a:gd name="T39" fmla="*/ 0 h 59"/>
                <a:gd name="T40" fmla="*/ 0 w 123"/>
                <a:gd name="T41" fmla="*/ 0 h 59"/>
                <a:gd name="T42" fmla="*/ 0 w 123"/>
                <a:gd name="T43" fmla="*/ 0 h 59"/>
                <a:gd name="T44" fmla="*/ 0 w 123"/>
                <a:gd name="T45" fmla="*/ 0 h 59"/>
                <a:gd name="T46" fmla="*/ 0 w 123"/>
                <a:gd name="T47" fmla="*/ 0 h 59"/>
                <a:gd name="T48" fmla="*/ 0 w 123"/>
                <a:gd name="T49" fmla="*/ 0 h 59"/>
                <a:gd name="T50" fmla="*/ 0 w 123"/>
                <a:gd name="T51" fmla="*/ 0 h 59"/>
                <a:gd name="T52" fmla="*/ 0 w 123"/>
                <a:gd name="T53" fmla="*/ 0 h 59"/>
                <a:gd name="T54" fmla="*/ 0 w 123"/>
                <a:gd name="T55" fmla="*/ 0 h 59"/>
                <a:gd name="T56" fmla="*/ 0 w 123"/>
                <a:gd name="T57" fmla="*/ 0 h 59"/>
                <a:gd name="T58" fmla="*/ 0 w 123"/>
                <a:gd name="T59" fmla="*/ 0 h 59"/>
                <a:gd name="T60" fmla="*/ 0 w 123"/>
                <a:gd name="T61" fmla="*/ 0 h 59"/>
                <a:gd name="T62" fmla="*/ 0 w 123"/>
                <a:gd name="T63" fmla="*/ 0 h 59"/>
                <a:gd name="T64" fmla="*/ 0 w 123"/>
                <a:gd name="T65" fmla="*/ 0 h 59"/>
                <a:gd name="T66" fmla="*/ 0 w 123"/>
                <a:gd name="T67" fmla="*/ 0 h 59"/>
                <a:gd name="T68" fmla="*/ 0 w 123"/>
                <a:gd name="T69" fmla="*/ 0 h 59"/>
                <a:gd name="T70" fmla="*/ 0 w 123"/>
                <a:gd name="T71" fmla="*/ 0 h 59"/>
                <a:gd name="T72" fmla="*/ 0 w 123"/>
                <a:gd name="T73" fmla="*/ 0 h 59"/>
                <a:gd name="T74" fmla="*/ 0 w 123"/>
                <a:gd name="T75" fmla="*/ 0 h 59"/>
                <a:gd name="T76" fmla="*/ 0 w 123"/>
                <a:gd name="T77" fmla="*/ 0 h 59"/>
                <a:gd name="T78" fmla="*/ 0 w 123"/>
                <a:gd name="T79" fmla="*/ 0 h 59"/>
                <a:gd name="T80" fmla="*/ 0 w 123"/>
                <a:gd name="T81" fmla="*/ 0 h 59"/>
                <a:gd name="T82" fmla="*/ 0 w 123"/>
                <a:gd name="T83" fmla="*/ 0 h 59"/>
                <a:gd name="T84" fmla="*/ 0 w 123"/>
                <a:gd name="T85" fmla="*/ 0 h 59"/>
                <a:gd name="T86" fmla="*/ 0 w 123"/>
                <a:gd name="T87" fmla="*/ 0 h 59"/>
                <a:gd name="T88" fmla="*/ 0 w 123"/>
                <a:gd name="T89" fmla="*/ 0 h 59"/>
                <a:gd name="T90" fmla="*/ 0 w 123"/>
                <a:gd name="T91" fmla="*/ 0 h 59"/>
                <a:gd name="T92" fmla="*/ 0 w 123"/>
                <a:gd name="T93" fmla="*/ 0 h 59"/>
                <a:gd name="T94" fmla="*/ 0 w 123"/>
                <a:gd name="T95" fmla="*/ 0 h 59"/>
                <a:gd name="T96" fmla="*/ 0 w 123"/>
                <a:gd name="T97" fmla="*/ 0 h 59"/>
                <a:gd name="T98" fmla="*/ 0 w 123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"/>
                <a:gd name="T151" fmla="*/ 0 h 59"/>
                <a:gd name="T152" fmla="*/ 123 w 123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" h="59">
                  <a:moveTo>
                    <a:pt x="88" y="59"/>
                  </a:moveTo>
                  <a:lnTo>
                    <a:pt x="88" y="47"/>
                  </a:lnTo>
                  <a:lnTo>
                    <a:pt x="94" y="46"/>
                  </a:lnTo>
                  <a:lnTo>
                    <a:pt x="100" y="44"/>
                  </a:lnTo>
                  <a:lnTo>
                    <a:pt x="104" y="41"/>
                  </a:lnTo>
                  <a:lnTo>
                    <a:pt x="106" y="39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08" y="24"/>
                  </a:lnTo>
                  <a:lnTo>
                    <a:pt x="106" y="20"/>
                  </a:lnTo>
                  <a:lnTo>
                    <a:pt x="102" y="17"/>
                  </a:lnTo>
                  <a:lnTo>
                    <a:pt x="96" y="14"/>
                  </a:lnTo>
                  <a:lnTo>
                    <a:pt x="88" y="13"/>
                  </a:lnTo>
                  <a:lnTo>
                    <a:pt x="80" y="11"/>
                  </a:lnTo>
                  <a:lnTo>
                    <a:pt x="72" y="13"/>
                  </a:lnTo>
                  <a:lnTo>
                    <a:pt x="67" y="14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3" y="30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59" y="43"/>
                  </a:lnTo>
                  <a:lnTo>
                    <a:pt x="65" y="46"/>
                  </a:lnTo>
                  <a:lnTo>
                    <a:pt x="63" y="57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6" y="6"/>
                  </a:lnTo>
                  <a:lnTo>
                    <a:pt x="16" y="39"/>
                  </a:lnTo>
                  <a:lnTo>
                    <a:pt x="47" y="43"/>
                  </a:lnTo>
                  <a:lnTo>
                    <a:pt x="43" y="39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43" y="13"/>
                  </a:lnTo>
                  <a:lnTo>
                    <a:pt x="51" y="8"/>
                  </a:lnTo>
                  <a:lnTo>
                    <a:pt x="59" y="3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100" y="3"/>
                  </a:lnTo>
                  <a:lnTo>
                    <a:pt x="108" y="7"/>
                  </a:lnTo>
                  <a:lnTo>
                    <a:pt x="119" y="17"/>
                  </a:lnTo>
                  <a:lnTo>
                    <a:pt x="123" y="30"/>
                  </a:lnTo>
                  <a:lnTo>
                    <a:pt x="121" y="39"/>
                  </a:lnTo>
                  <a:lnTo>
                    <a:pt x="119" y="44"/>
                  </a:lnTo>
                  <a:lnTo>
                    <a:pt x="113" y="50"/>
                  </a:lnTo>
                  <a:lnTo>
                    <a:pt x="108" y="54"/>
                  </a:lnTo>
                  <a:lnTo>
                    <a:pt x="98" y="57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6" name="Freeform 22">
              <a:extLst>
                <a:ext uri="{FF2B5EF4-FFF2-40B4-BE49-F238E27FC236}">
                  <a16:creationId xmlns:a16="http://schemas.microsoft.com/office/drawing/2014/main" id="{A8157C4C-E6A0-F14B-9132-2C6200536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3" y="60"/>
                  </a:moveTo>
                  <a:lnTo>
                    <a:pt x="43" y="58"/>
                  </a:lnTo>
                  <a:lnTo>
                    <a:pt x="28" y="55"/>
                  </a:lnTo>
                  <a:lnTo>
                    <a:pt x="18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3" y="0"/>
                  </a:lnTo>
                  <a:lnTo>
                    <a:pt x="82" y="1"/>
                  </a:lnTo>
                  <a:lnTo>
                    <a:pt x="98" y="4"/>
                  </a:lnTo>
                  <a:lnTo>
                    <a:pt x="106" y="7"/>
                  </a:lnTo>
                  <a:lnTo>
                    <a:pt x="114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1" y="41"/>
                  </a:lnTo>
                  <a:lnTo>
                    <a:pt x="119" y="47"/>
                  </a:lnTo>
                  <a:lnTo>
                    <a:pt x="114" y="50"/>
                  </a:lnTo>
                  <a:lnTo>
                    <a:pt x="92" y="57"/>
                  </a:lnTo>
                  <a:lnTo>
                    <a:pt x="63" y="60"/>
                  </a:lnTo>
                  <a:close/>
                  <a:moveTo>
                    <a:pt x="63" y="47"/>
                  </a:moveTo>
                  <a:lnTo>
                    <a:pt x="88" y="47"/>
                  </a:lnTo>
                  <a:lnTo>
                    <a:pt x="102" y="43"/>
                  </a:lnTo>
                  <a:lnTo>
                    <a:pt x="106" y="38"/>
                  </a:lnTo>
                  <a:lnTo>
                    <a:pt x="110" y="34"/>
                  </a:lnTo>
                  <a:lnTo>
                    <a:pt x="112" y="30"/>
                  </a:lnTo>
                  <a:lnTo>
                    <a:pt x="110" y="25"/>
                  </a:lnTo>
                  <a:lnTo>
                    <a:pt x="106" y="21"/>
                  </a:lnTo>
                  <a:lnTo>
                    <a:pt x="102" y="17"/>
                  </a:lnTo>
                  <a:lnTo>
                    <a:pt x="86" y="14"/>
                  </a:lnTo>
                  <a:lnTo>
                    <a:pt x="63" y="12"/>
                  </a:lnTo>
                  <a:lnTo>
                    <a:pt x="37" y="14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2" y="43"/>
                  </a:lnTo>
                  <a:lnTo>
                    <a:pt x="37" y="47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27" name="Line 23">
              <a:extLst>
                <a:ext uri="{FF2B5EF4-FFF2-40B4-BE49-F238E27FC236}">
                  <a16:creationId xmlns:a16="http://schemas.microsoft.com/office/drawing/2014/main" id="{3D7654AE-EE05-404D-B0B0-A8CAD9A0B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6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8" name="Line 24">
              <a:extLst>
                <a:ext uri="{FF2B5EF4-FFF2-40B4-BE49-F238E27FC236}">
                  <a16:creationId xmlns:a16="http://schemas.microsoft.com/office/drawing/2014/main" id="{F90EB1AD-B5E9-8245-89F8-61A3E5C0A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6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9" name="Freeform 25">
              <a:extLst>
                <a:ext uri="{FF2B5EF4-FFF2-40B4-BE49-F238E27FC236}">
                  <a16:creationId xmlns:a16="http://schemas.microsoft.com/office/drawing/2014/main" id="{F870CB45-182D-EC42-8ED4-CA925FD6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448"/>
              <a:ext cx="61" cy="19"/>
            </a:xfrm>
            <a:custGeom>
              <a:avLst/>
              <a:gdLst>
                <a:gd name="T0" fmla="*/ 0 w 123"/>
                <a:gd name="T1" fmla="*/ 0 h 58"/>
                <a:gd name="T2" fmla="*/ 0 w 123"/>
                <a:gd name="T3" fmla="*/ 0 h 58"/>
                <a:gd name="T4" fmla="*/ 0 w 123"/>
                <a:gd name="T5" fmla="*/ 0 h 58"/>
                <a:gd name="T6" fmla="*/ 0 w 123"/>
                <a:gd name="T7" fmla="*/ 0 h 58"/>
                <a:gd name="T8" fmla="*/ 0 w 123"/>
                <a:gd name="T9" fmla="*/ 0 h 58"/>
                <a:gd name="T10" fmla="*/ 0 w 123"/>
                <a:gd name="T11" fmla="*/ 0 h 58"/>
                <a:gd name="T12" fmla="*/ 0 w 123"/>
                <a:gd name="T13" fmla="*/ 0 h 58"/>
                <a:gd name="T14" fmla="*/ 0 w 123"/>
                <a:gd name="T15" fmla="*/ 0 h 58"/>
                <a:gd name="T16" fmla="*/ 0 w 123"/>
                <a:gd name="T17" fmla="*/ 0 h 58"/>
                <a:gd name="T18" fmla="*/ 0 w 123"/>
                <a:gd name="T19" fmla="*/ 0 h 58"/>
                <a:gd name="T20" fmla="*/ 0 w 123"/>
                <a:gd name="T21" fmla="*/ 0 h 58"/>
                <a:gd name="T22" fmla="*/ 0 w 123"/>
                <a:gd name="T23" fmla="*/ 0 h 58"/>
                <a:gd name="T24" fmla="*/ 0 w 123"/>
                <a:gd name="T25" fmla="*/ 0 h 58"/>
                <a:gd name="T26" fmla="*/ 0 w 123"/>
                <a:gd name="T27" fmla="*/ 0 h 58"/>
                <a:gd name="T28" fmla="*/ 0 w 123"/>
                <a:gd name="T29" fmla="*/ 0 h 58"/>
                <a:gd name="T30" fmla="*/ 0 w 123"/>
                <a:gd name="T31" fmla="*/ 0 h 58"/>
                <a:gd name="T32" fmla="*/ 0 w 123"/>
                <a:gd name="T33" fmla="*/ 0 h 58"/>
                <a:gd name="T34" fmla="*/ 0 w 123"/>
                <a:gd name="T35" fmla="*/ 0 h 58"/>
                <a:gd name="T36" fmla="*/ 0 w 123"/>
                <a:gd name="T37" fmla="*/ 0 h 58"/>
                <a:gd name="T38" fmla="*/ 0 w 123"/>
                <a:gd name="T39" fmla="*/ 0 h 58"/>
                <a:gd name="T40" fmla="*/ 0 w 123"/>
                <a:gd name="T41" fmla="*/ 0 h 58"/>
                <a:gd name="T42" fmla="*/ 0 w 123"/>
                <a:gd name="T43" fmla="*/ 0 h 58"/>
                <a:gd name="T44" fmla="*/ 0 w 123"/>
                <a:gd name="T45" fmla="*/ 0 h 58"/>
                <a:gd name="T46" fmla="*/ 0 w 123"/>
                <a:gd name="T47" fmla="*/ 0 h 58"/>
                <a:gd name="T48" fmla="*/ 0 w 123"/>
                <a:gd name="T49" fmla="*/ 0 h 58"/>
                <a:gd name="T50" fmla="*/ 0 w 123"/>
                <a:gd name="T51" fmla="*/ 0 h 58"/>
                <a:gd name="T52" fmla="*/ 0 w 123"/>
                <a:gd name="T53" fmla="*/ 0 h 58"/>
                <a:gd name="T54" fmla="*/ 0 w 123"/>
                <a:gd name="T55" fmla="*/ 0 h 58"/>
                <a:gd name="T56" fmla="*/ 0 w 123"/>
                <a:gd name="T57" fmla="*/ 0 h 58"/>
                <a:gd name="T58" fmla="*/ 0 w 123"/>
                <a:gd name="T59" fmla="*/ 0 h 58"/>
                <a:gd name="T60" fmla="*/ 0 w 123"/>
                <a:gd name="T61" fmla="*/ 0 h 58"/>
                <a:gd name="T62" fmla="*/ 0 w 123"/>
                <a:gd name="T63" fmla="*/ 0 h 58"/>
                <a:gd name="T64" fmla="*/ 0 w 123"/>
                <a:gd name="T65" fmla="*/ 0 h 58"/>
                <a:gd name="T66" fmla="*/ 0 w 123"/>
                <a:gd name="T67" fmla="*/ 0 h 58"/>
                <a:gd name="T68" fmla="*/ 0 w 123"/>
                <a:gd name="T69" fmla="*/ 0 h 58"/>
                <a:gd name="T70" fmla="*/ 0 w 123"/>
                <a:gd name="T71" fmla="*/ 0 h 58"/>
                <a:gd name="T72" fmla="*/ 0 w 123"/>
                <a:gd name="T73" fmla="*/ 0 h 58"/>
                <a:gd name="T74" fmla="*/ 0 w 123"/>
                <a:gd name="T75" fmla="*/ 0 h 58"/>
                <a:gd name="T76" fmla="*/ 0 w 123"/>
                <a:gd name="T77" fmla="*/ 0 h 58"/>
                <a:gd name="T78" fmla="*/ 0 w 123"/>
                <a:gd name="T79" fmla="*/ 0 h 58"/>
                <a:gd name="T80" fmla="*/ 0 w 123"/>
                <a:gd name="T81" fmla="*/ 0 h 58"/>
                <a:gd name="T82" fmla="*/ 0 w 123"/>
                <a:gd name="T83" fmla="*/ 0 h 58"/>
                <a:gd name="T84" fmla="*/ 0 w 123"/>
                <a:gd name="T85" fmla="*/ 0 h 58"/>
                <a:gd name="T86" fmla="*/ 0 w 123"/>
                <a:gd name="T87" fmla="*/ 0 h 58"/>
                <a:gd name="T88" fmla="*/ 0 w 123"/>
                <a:gd name="T89" fmla="*/ 0 h 58"/>
                <a:gd name="T90" fmla="*/ 0 w 123"/>
                <a:gd name="T91" fmla="*/ 0 h 58"/>
                <a:gd name="T92" fmla="*/ 0 w 123"/>
                <a:gd name="T93" fmla="*/ 0 h 58"/>
                <a:gd name="T94" fmla="*/ 0 w 123"/>
                <a:gd name="T95" fmla="*/ 0 h 58"/>
                <a:gd name="T96" fmla="*/ 0 w 123"/>
                <a:gd name="T97" fmla="*/ 0 h 58"/>
                <a:gd name="T98" fmla="*/ 0 w 123"/>
                <a:gd name="T99" fmla="*/ 0 h 58"/>
                <a:gd name="T100" fmla="*/ 0 w 123"/>
                <a:gd name="T101" fmla="*/ 0 h 58"/>
                <a:gd name="T102" fmla="*/ 0 w 123"/>
                <a:gd name="T103" fmla="*/ 0 h 58"/>
                <a:gd name="T104" fmla="*/ 0 w 123"/>
                <a:gd name="T105" fmla="*/ 0 h 58"/>
                <a:gd name="T106" fmla="*/ 0 w 123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58"/>
                <a:gd name="T164" fmla="*/ 123 w 123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58">
                  <a:moveTo>
                    <a:pt x="107" y="0"/>
                  </a:moveTo>
                  <a:lnTo>
                    <a:pt x="123" y="0"/>
                  </a:lnTo>
                  <a:lnTo>
                    <a:pt x="123" y="58"/>
                  </a:lnTo>
                  <a:lnTo>
                    <a:pt x="117" y="58"/>
                  </a:lnTo>
                  <a:lnTo>
                    <a:pt x="111" y="57"/>
                  </a:lnTo>
                  <a:lnTo>
                    <a:pt x="104" y="54"/>
                  </a:lnTo>
                  <a:lnTo>
                    <a:pt x="94" y="50"/>
                  </a:lnTo>
                  <a:lnTo>
                    <a:pt x="90" y="47"/>
                  </a:lnTo>
                  <a:lnTo>
                    <a:pt x="82" y="43"/>
                  </a:lnTo>
                  <a:lnTo>
                    <a:pt x="76" y="37"/>
                  </a:lnTo>
                  <a:lnTo>
                    <a:pt x="68" y="30"/>
                  </a:lnTo>
                  <a:lnTo>
                    <a:pt x="61" y="24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41" y="14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3" y="14"/>
                  </a:lnTo>
                  <a:lnTo>
                    <a:pt x="20" y="17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6" y="37"/>
                  </a:lnTo>
                  <a:lnTo>
                    <a:pt x="20" y="40"/>
                  </a:lnTo>
                  <a:lnTo>
                    <a:pt x="23" y="43"/>
                  </a:lnTo>
                  <a:lnTo>
                    <a:pt x="29" y="44"/>
                  </a:lnTo>
                  <a:lnTo>
                    <a:pt x="35" y="45"/>
                  </a:lnTo>
                  <a:lnTo>
                    <a:pt x="33" y="57"/>
                  </a:lnTo>
                  <a:lnTo>
                    <a:pt x="23" y="55"/>
                  </a:lnTo>
                  <a:lnTo>
                    <a:pt x="14" y="53"/>
                  </a:lnTo>
                  <a:lnTo>
                    <a:pt x="8" y="48"/>
                  </a:lnTo>
                  <a:lnTo>
                    <a:pt x="4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7" y="2"/>
                  </a:lnTo>
                  <a:lnTo>
                    <a:pt x="55" y="5"/>
                  </a:lnTo>
                  <a:lnTo>
                    <a:pt x="63" y="10"/>
                  </a:lnTo>
                  <a:lnTo>
                    <a:pt x="68" y="12"/>
                  </a:lnTo>
                  <a:lnTo>
                    <a:pt x="76" y="18"/>
                  </a:lnTo>
                  <a:lnTo>
                    <a:pt x="84" y="25"/>
                  </a:lnTo>
                  <a:lnTo>
                    <a:pt x="90" y="31"/>
                  </a:lnTo>
                  <a:lnTo>
                    <a:pt x="96" y="35"/>
                  </a:lnTo>
                  <a:lnTo>
                    <a:pt x="100" y="38"/>
                  </a:lnTo>
                  <a:lnTo>
                    <a:pt x="104" y="41"/>
                  </a:lnTo>
                  <a:lnTo>
                    <a:pt x="107" y="4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0" name="Freeform 26">
              <a:extLst>
                <a:ext uri="{FF2B5EF4-FFF2-40B4-BE49-F238E27FC236}">
                  <a16:creationId xmlns:a16="http://schemas.microsoft.com/office/drawing/2014/main" id="{A2D2FDAE-6284-8649-B785-9E3A7B771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3" y="1424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3" y="59"/>
                  </a:moveTo>
                  <a:lnTo>
                    <a:pt x="43" y="59"/>
                  </a:lnTo>
                  <a:lnTo>
                    <a:pt x="25" y="56"/>
                  </a:lnTo>
                  <a:lnTo>
                    <a:pt x="18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82" y="1"/>
                  </a:lnTo>
                  <a:lnTo>
                    <a:pt x="98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3" y="23"/>
                  </a:lnTo>
                  <a:lnTo>
                    <a:pt x="125" y="30"/>
                  </a:lnTo>
                  <a:lnTo>
                    <a:pt x="123" y="36"/>
                  </a:lnTo>
                  <a:lnTo>
                    <a:pt x="121" y="41"/>
                  </a:lnTo>
                  <a:lnTo>
                    <a:pt x="117" y="46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3" y="59"/>
                  </a:lnTo>
                  <a:close/>
                  <a:moveTo>
                    <a:pt x="63" y="47"/>
                  </a:moveTo>
                  <a:lnTo>
                    <a:pt x="86" y="46"/>
                  </a:lnTo>
                  <a:lnTo>
                    <a:pt x="102" y="41"/>
                  </a:lnTo>
                  <a:lnTo>
                    <a:pt x="105" y="39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05" y="20"/>
                  </a:lnTo>
                  <a:lnTo>
                    <a:pt x="102" y="17"/>
                  </a:lnTo>
                  <a:lnTo>
                    <a:pt x="86" y="13"/>
                  </a:lnTo>
                  <a:lnTo>
                    <a:pt x="63" y="11"/>
                  </a:lnTo>
                  <a:lnTo>
                    <a:pt x="37" y="13"/>
                  </a:lnTo>
                  <a:lnTo>
                    <a:pt x="23" y="17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8" y="39"/>
                  </a:lnTo>
                  <a:lnTo>
                    <a:pt x="22" y="41"/>
                  </a:lnTo>
                  <a:lnTo>
                    <a:pt x="37" y="46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1" name="Freeform 27">
              <a:extLst>
                <a:ext uri="{FF2B5EF4-FFF2-40B4-BE49-F238E27FC236}">
                  <a16:creationId xmlns:a16="http://schemas.microsoft.com/office/drawing/2014/main" id="{48DCFE5D-DD40-934A-993B-B9D8831AB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3" y="1401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3" y="60"/>
                  </a:moveTo>
                  <a:lnTo>
                    <a:pt x="43" y="58"/>
                  </a:lnTo>
                  <a:lnTo>
                    <a:pt x="25" y="55"/>
                  </a:lnTo>
                  <a:lnTo>
                    <a:pt x="18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3" y="0"/>
                  </a:lnTo>
                  <a:lnTo>
                    <a:pt x="82" y="1"/>
                  </a:lnTo>
                  <a:lnTo>
                    <a:pt x="98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3" y="24"/>
                  </a:lnTo>
                  <a:lnTo>
                    <a:pt x="125" y="30"/>
                  </a:lnTo>
                  <a:lnTo>
                    <a:pt x="123" y="35"/>
                  </a:lnTo>
                  <a:lnTo>
                    <a:pt x="121" y="41"/>
                  </a:lnTo>
                  <a:lnTo>
                    <a:pt x="117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3" y="60"/>
                  </a:lnTo>
                  <a:close/>
                  <a:moveTo>
                    <a:pt x="63" y="47"/>
                  </a:moveTo>
                  <a:lnTo>
                    <a:pt x="86" y="47"/>
                  </a:lnTo>
                  <a:lnTo>
                    <a:pt x="102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2" y="17"/>
                  </a:lnTo>
                  <a:lnTo>
                    <a:pt x="86" y="14"/>
                  </a:lnTo>
                  <a:lnTo>
                    <a:pt x="63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8" y="38"/>
                  </a:lnTo>
                  <a:lnTo>
                    <a:pt x="22" y="43"/>
                  </a:lnTo>
                  <a:lnTo>
                    <a:pt x="37" y="47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2" name="Line 28">
              <a:extLst>
                <a:ext uri="{FF2B5EF4-FFF2-40B4-BE49-F238E27FC236}">
                  <a16:creationId xmlns:a16="http://schemas.microsoft.com/office/drawing/2014/main" id="{2208CD43-0DD2-B84B-8B20-EF14CFD42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3" name="Line 29">
              <a:extLst>
                <a:ext uri="{FF2B5EF4-FFF2-40B4-BE49-F238E27FC236}">
                  <a16:creationId xmlns:a16="http://schemas.microsoft.com/office/drawing/2014/main" id="{FC767042-ED1A-C947-9F2E-737AB8A8F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4" name="Freeform 30">
              <a:extLst>
                <a:ext uri="{FF2B5EF4-FFF2-40B4-BE49-F238E27FC236}">
                  <a16:creationId xmlns:a16="http://schemas.microsoft.com/office/drawing/2014/main" id="{A9E38872-6D26-BA40-9290-C4C8DB62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1448"/>
              <a:ext cx="62" cy="19"/>
            </a:xfrm>
            <a:custGeom>
              <a:avLst/>
              <a:gdLst>
                <a:gd name="T0" fmla="*/ 1 w 123"/>
                <a:gd name="T1" fmla="*/ 0 h 58"/>
                <a:gd name="T2" fmla="*/ 1 w 123"/>
                <a:gd name="T3" fmla="*/ 0 h 58"/>
                <a:gd name="T4" fmla="*/ 1 w 123"/>
                <a:gd name="T5" fmla="*/ 0 h 58"/>
                <a:gd name="T6" fmla="*/ 1 w 123"/>
                <a:gd name="T7" fmla="*/ 0 h 58"/>
                <a:gd name="T8" fmla="*/ 1 w 123"/>
                <a:gd name="T9" fmla="*/ 0 h 58"/>
                <a:gd name="T10" fmla="*/ 1 w 123"/>
                <a:gd name="T11" fmla="*/ 0 h 58"/>
                <a:gd name="T12" fmla="*/ 1 w 123"/>
                <a:gd name="T13" fmla="*/ 0 h 58"/>
                <a:gd name="T14" fmla="*/ 1 w 123"/>
                <a:gd name="T15" fmla="*/ 0 h 58"/>
                <a:gd name="T16" fmla="*/ 1 w 123"/>
                <a:gd name="T17" fmla="*/ 0 h 58"/>
                <a:gd name="T18" fmla="*/ 1 w 123"/>
                <a:gd name="T19" fmla="*/ 0 h 58"/>
                <a:gd name="T20" fmla="*/ 1 w 123"/>
                <a:gd name="T21" fmla="*/ 0 h 58"/>
                <a:gd name="T22" fmla="*/ 1 w 123"/>
                <a:gd name="T23" fmla="*/ 0 h 58"/>
                <a:gd name="T24" fmla="*/ 1 w 123"/>
                <a:gd name="T25" fmla="*/ 0 h 58"/>
                <a:gd name="T26" fmla="*/ 1 w 123"/>
                <a:gd name="T27" fmla="*/ 0 h 58"/>
                <a:gd name="T28" fmla="*/ 1 w 123"/>
                <a:gd name="T29" fmla="*/ 0 h 58"/>
                <a:gd name="T30" fmla="*/ 1 w 123"/>
                <a:gd name="T31" fmla="*/ 0 h 58"/>
                <a:gd name="T32" fmla="*/ 1 w 123"/>
                <a:gd name="T33" fmla="*/ 0 h 58"/>
                <a:gd name="T34" fmla="*/ 1 w 123"/>
                <a:gd name="T35" fmla="*/ 0 h 58"/>
                <a:gd name="T36" fmla="*/ 1 w 123"/>
                <a:gd name="T37" fmla="*/ 0 h 58"/>
                <a:gd name="T38" fmla="*/ 1 w 123"/>
                <a:gd name="T39" fmla="*/ 0 h 58"/>
                <a:gd name="T40" fmla="*/ 1 w 123"/>
                <a:gd name="T41" fmla="*/ 0 h 58"/>
                <a:gd name="T42" fmla="*/ 1 w 123"/>
                <a:gd name="T43" fmla="*/ 0 h 58"/>
                <a:gd name="T44" fmla="*/ 1 w 123"/>
                <a:gd name="T45" fmla="*/ 0 h 58"/>
                <a:gd name="T46" fmla="*/ 1 w 123"/>
                <a:gd name="T47" fmla="*/ 0 h 58"/>
                <a:gd name="T48" fmla="*/ 1 w 123"/>
                <a:gd name="T49" fmla="*/ 0 h 58"/>
                <a:gd name="T50" fmla="*/ 1 w 123"/>
                <a:gd name="T51" fmla="*/ 0 h 58"/>
                <a:gd name="T52" fmla="*/ 1 w 123"/>
                <a:gd name="T53" fmla="*/ 0 h 58"/>
                <a:gd name="T54" fmla="*/ 1 w 123"/>
                <a:gd name="T55" fmla="*/ 0 h 58"/>
                <a:gd name="T56" fmla="*/ 1 w 123"/>
                <a:gd name="T57" fmla="*/ 0 h 58"/>
                <a:gd name="T58" fmla="*/ 1 w 123"/>
                <a:gd name="T59" fmla="*/ 0 h 58"/>
                <a:gd name="T60" fmla="*/ 1 w 123"/>
                <a:gd name="T61" fmla="*/ 0 h 58"/>
                <a:gd name="T62" fmla="*/ 1 w 123"/>
                <a:gd name="T63" fmla="*/ 0 h 58"/>
                <a:gd name="T64" fmla="*/ 1 w 123"/>
                <a:gd name="T65" fmla="*/ 0 h 58"/>
                <a:gd name="T66" fmla="*/ 0 w 123"/>
                <a:gd name="T67" fmla="*/ 0 h 58"/>
                <a:gd name="T68" fmla="*/ 0 w 123"/>
                <a:gd name="T69" fmla="*/ 0 h 58"/>
                <a:gd name="T70" fmla="*/ 0 w 123"/>
                <a:gd name="T71" fmla="*/ 0 h 58"/>
                <a:gd name="T72" fmla="*/ 1 w 123"/>
                <a:gd name="T73" fmla="*/ 0 h 58"/>
                <a:gd name="T74" fmla="*/ 1 w 123"/>
                <a:gd name="T75" fmla="*/ 0 h 58"/>
                <a:gd name="T76" fmla="*/ 1 w 123"/>
                <a:gd name="T77" fmla="*/ 0 h 58"/>
                <a:gd name="T78" fmla="*/ 1 w 123"/>
                <a:gd name="T79" fmla="*/ 0 h 58"/>
                <a:gd name="T80" fmla="*/ 1 w 123"/>
                <a:gd name="T81" fmla="*/ 0 h 58"/>
                <a:gd name="T82" fmla="*/ 1 w 123"/>
                <a:gd name="T83" fmla="*/ 0 h 58"/>
                <a:gd name="T84" fmla="*/ 1 w 123"/>
                <a:gd name="T85" fmla="*/ 0 h 58"/>
                <a:gd name="T86" fmla="*/ 1 w 123"/>
                <a:gd name="T87" fmla="*/ 0 h 58"/>
                <a:gd name="T88" fmla="*/ 1 w 123"/>
                <a:gd name="T89" fmla="*/ 0 h 58"/>
                <a:gd name="T90" fmla="*/ 1 w 123"/>
                <a:gd name="T91" fmla="*/ 0 h 58"/>
                <a:gd name="T92" fmla="*/ 1 w 123"/>
                <a:gd name="T93" fmla="*/ 0 h 58"/>
                <a:gd name="T94" fmla="*/ 1 w 123"/>
                <a:gd name="T95" fmla="*/ 0 h 58"/>
                <a:gd name="T96" fmla="*/ 1 w 123"/>
                <a:gd name="T97" fmla="*/ 0 h 58"/>
                <a:gd name="T98" fmla="*/ 1 w 123"/>
                <a:gd name="T99" fmla="*/ 0 h 58"/>
                <a:gd name="T100" fmla="*/ 1 w 123"/>
                <a:gd name="T101" fmla="*/ 0 h 58"/>
                <a:gd name="T102" fmla="*/ 1 w 123"/>
                <a:gd name="T103" fmla="*/ 0 h 58"/>
                <a:gd name="T104" fmla="*/ 1 w 123"/>
                <a:gd name="T105" fmla="*/ 0 h 58"/>
                <a:gd name="T106" fmla="*/ 1 w 123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58"/>
                <a:gd name="T164" fmla="*/ 123 w 123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58">
                  <a:moveTo>
                    <a:pt x="107" y="0"/>
                  </a:moveTo>
                  <a:lnTo>
                    <a:pt x="123" y="0"/>
                  </a:lnTo>
                  <a:lnTo>
                    <a:pt x="123" y="58"/>
                  </a:lnTo>
                  <a:lnTo>
                    <a:pt x="117" y="58"/>
                  </a:lnTo>
                  <a:lnTo>
                    <a:pt x="111" y="57"/>
                  </a:lnTo>
                  <a:lnTo>
                    <a:pt x="103" y="54"/>
                  </a:lnTo>
                  <a:lnTo>
                    <a:pt x="95" y="50"/>
                  </a:lnTo>
                  <a:lnTo>
                    <a:pt x="90" y="47"/>
                  </a:lnTo>
                  <a:lnTo>
                    <a:pt x="84" y="43"/>
                  </a:lnTo>
                  <a:lnTo>
                    <a:pt x="76" y="37"/>
                  </a:lnTo>
                  <a:lnTo>
                    <a:pt x="68" y="30"/>
                  </a:lnTo>
                  <a:lnTo>
                    <a:pt x="62" y="24"/>
                  </a:lnTo>
                  <a:lnTo>
                    <a:pt x="56" y="20"/>
                  </a:lnTo>
                  <a:lnTo>
                    <a:pt x="51" y="17"/>
                  </a:lnTo>
                  <a:lnTo>
                    <a:pt x="43" y="14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5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3" y="33"/>
                  </a:lnTo>
                  <a:lnTo>
                    <a:pt x="15" y="37"/>
                  </a:lnTo>
                  <a:lnTo>
                    <a:pt x="19" y="40"/>
                  </a:lnTo>
                  <a:lnTo>
                    <a:pt x="23" y="43"/>
                  </a:lnTo>
                  <a:lnTo>
                    <a:pt x="29" y="44"/>
                  </a:lnTo>
                  <a:lnTo>
                    <a:pt x="35" y="45"/>
                  </a:lnTo>
                  <a:lnTo>
                    <a:pt x="33" y="57"/>
                  </a:lnTo>
                  <a:lnTo>
                    <a:pt x="23" y="55"/>
                  </a:lnTo>
                  <a:lnTo>
                    <a:pt x="15" y="53"/>
                  </a:lnTo>
                  <a:lnTo>
                    <a:pt x="8" y="48"/>
                  </a:lnTo>
                  <a:lnTo>
                    <a:pt x="4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8"/>
                  </a:lnTo>
                  <a:lnTo>
                    <a:pt x="15" y="4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8" y="12"/>
                  </a:lnTo>
                  <a:lnTo>
                    <a:pt x="76" y="18"/>
                  </a:lnTo>
                  <a:lnTo>
                    <a:pt x="84" y="25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8"/>
                  </a:lnTo>
                  <a:lnTo>
                    <a:pt x="103" y="41"/>
                  </a:lnTo>
                  <a:lnTo>
                    <a:pt x="107" y="4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5" name="Freeform 31">
              <a:extLst>
                <a:ext uri="{FF2B5EF4-FFF2-40B4-BE49-F238E27FC236}">
                  <a16:creationId xmlns:a16="http://schemas.microsoft.com/office/drawing/2014/main" id="{4D82C9D7-9F62-B34B-BAB7-DB24979B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424"/>
              <a:ext cx="62" cy="20"/>
            </a:xfrm>
            <a:custGeom>
              <a:avLst/>
              <a:gdLst>
                <a:gd name="T0" fmla="*/ 1 w 123"/>
                <a:gd name="T1" fmla="*/ 0 h 59"/>
                <a:gd name="T2" fmla="*/ 1 w 123"/>
                <a:gd name="T3" fmla="*/ 0 h 59"/>
                <a:gd name="T4" fmla="*/ 1 w 123"/>
                <a:gd name="T5" fmla="*/ 0 h 59"/>
                <a:gd name="T6" fmla="*/ 1 w 123"/>
                <a:gd name="T7" fmla="*/ 0 h 59"/>
                <a:gd name="T8" fmla="*/ 1 w 123"/>
                <a:gd name="T9" fmla="*/ 0 h 59"/>
                <a:gd name="T10" fmla="*/ 1 w 123"/>
                <a:gd name="T11" fmla="*/ 0 h 59"/>
                <a:gd name="T12" fmla="*/ 1 w 123"/>
                <a:gd name="T13" fmla="*/ 0 h 59"/>
                <a:gd name="T14" fmla="*/ 1 w 123"/>
                <a:gd name="T15" fmla="*/ 0 h 59"/>
                <a:gd name="T16" fmla="*/ 1 w 123"/>
                <a:gd name="T17" fmla="*/ 0 h 59"/>
                <a:gd name="T18" fmla="*/ 1 w 123"/>
                <a:gd name="T19" fmla="*/ 0 h 59"/>
                <a:gd name="T20" fmla="*/ 1 w 123"/>
                <a:gd name="T21" fmla="*/ 0 h 59"/>
                <a:gd name="T22" fmla="*/ 1 w 123"/>
                <a:gd name="T23" fmla="*/ 0 h 59"/>
                <a:gd name="T24" fmla="*/ 1 w 123"/>
                <a:gd name="T25" fmla="*/ 0 h 59"/>
                <a:gd name="T26" fmla="*/ 1 w 123"/>
                <a:gd name="T27" fmla="*/ 0 h 59"/>
                <a:gd name="T28" fmla="*/ 1 w 123"/>
                <a:gd name="T29" fmla="*/ 0 h 59"/>
                <a:gd name="T30" fmla="*/ 1 w 123"/>
                <a:gd name="T31" fmla="*/ 0 h 59"/>
                <a:gd name="T32" fmla="*/ 1 w 123"/>
                <a:gd name="T33" fmla="*/ 0 h 59"/>
                <a:gd name="T34" fmla="*/ 1 w 123"/>
                <a:gd name="T35" fmla="*/ 0 h 59"/>
                <a:gd name="T36" fmla="*/ 1 w 123"/>
                <a:gd name="T37" fmla="*/ 0 h 59"/>
                <a:gd name="T38" fmla="*/ 1 w 123"/>
                <a:gd name="T39" fmla="*/ 0 h 59"/>
                <a:gd name="T40" fmla="*/ 1 w 123"/>
                <a:gd name="T41" fmla="*/ 0 h 59"/>
                <a:gd name="T42" fmla="*/ 1 w 123"/>
                <a:gd name="T43" fmla="*/ 0 h 59"/>
                <a:gd name="T44" fmla="*/ 1 w 123"/>
                <a:gd name="T45" fmla="*/ 0 h 59"/>
                <a:gd name="T46" fmla="*/ 1 w 123"/>
                <a:gd name="T47" fmla="*/ 0 h 59"/>
                <a:gd name="T48" fmla="*/ 1 w 123"/>
                <a:gd name="T49" fmla="*/ 0 h 59"/>
                <a:gd name="T50" fmla="*/ 0 w 123"/>
                <a:gd name="T51" fmla="*/ 0 h 59"/>
                <a:gd name="T52" fmla="*/ 0 w 123"/>
                <a:gd name="T53" fmla="*/ 0 h 59"/>
                <a:gd name="T54" fmla="*/ 1 w 123"/>
                <a:gd name="T55" fmla="*/ 0 h 59"/>
                <a:gd name="T56" fmla="*/ 1 w 123"/>
                <a:gd name="T57" fmla="*/ 0 h 59"/>
                <a:gd name="T58" fmla="*/ 1 w 123"/>
                <a:gd name="T59" fmla="*/ 0 h 59"/>
                <a:gd name="T60" fmla="*/ 1 w 123"/>
                <a:gd name="T61" fmla="*/ 0 h 59"/>
                <a:gd name="T62" fmla="*/ 1 w 123"/>
                <a:gd name="T63" fmla="*/ 0 h 59"/>
                <a:gd name="T64" fmla="*/ 1 w 123"/>
                <a:gd name="T65" fmla="*/ 0 h 59"/>
                <a:gd name="T66" fmla="*/ 1 w 123"/>
                <a:gd name="T67" fmla="*/ 0 h 59"/>
                <a:gd name="T68" fmla="*/ 1 w 123"/>
                <a:gd name="T69" fmla="*/ 0 h 59"/>
                <a:gd name="T70" fmla="*/ 1 w 123"/>
                <a:gd name="T71" fmla="*/ 0 h 59"/>
                <a:gd name="T72" fmla="*/ 1 w 123"/>
                <a:gd name="T73" fmla="*/ 0 h 59"/>
                <a:gd name="T74" fmla="*/ 1 w 123"/>
                <a:gd name="T75" fmla="*/ 0 h 59"/>
                <a:gd name="T76" fmla="*/ 1 w 123"/>
                <a:gd name="T77" fmla="*/ 0 h 59"/>
                <a:gd name="T78" fmla="*/ 1 w 123"/>
                <a:gd name="T79" fmla="*/ 0 h 59"/>
                <a:gd name="T80" fmla="*/ 1 w 123"/>
                <a:gd name="T81" fmla="*/ 0 h 59"/>
                <a:gd name="T82" fmla="*/ 1 w 123"/>
                <a:gd name="T83" fmla="*/ 0 h 59"/>
                <a:gd name="T84" fmla="*/ 1 w 123"/>
                <a:gd name="T85" fmla="*/ 0 h 59"/>
                <a:gd name="T86" fmla="*/ 1 w 123"/>
                <a:gd name="T87" fmla="*/ 0 h 59"/>
                <a:gd name="T88" fmla="*/ 1 w 123"/>
                <a:gd name="T89" fmla="*/ 0 h 59"/>
                <a:gd name="T90" fmla="*/ 1 w 123"/>
                <a:gd name="T91" fmla="*/ 0 h 59"/>
                <a:gd name="T92" fmla="*/ 1 w 123"/>
                <a:gd name="T93" fmla="*/ 0 h 59"/>
                <a:gd name="T94" fmla="*/ 1 w 123"/>
                <a:gd name="T95" fmla="*/ 0 h 59"/>
                <a:gd name="T96" fmla="*/ 1 w 123"/>
                <a:gd name="T97" fmla="*/ 0 h 59"/>
                <a:gd name="T98" fmla="*/ 1 w 123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"/>
                <a:gd name="T151" fmla="*/ 0 h 59"/>
                <a:gd name="T152" fmla="*/ 123 w 123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" h="59">
                  <a:moveTo>
                    <a:pt x="90" y="59"/>
                  </a:moveTo>
                  <a:lnTo>
                    <a:pt x="88" y="47"/>
                  </a:lnTo>
                  <a:lnTo>
                    <a:pt x="93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8" y="13"/>
                  </a:lnTo>
                  <a:lnTo>
                    <a:pt x="80" y="11"/>
                  </a:lnTo>
                  <a:lnTo>
                    <a:pt x="72" y="13"/>
                  </a:lnTo>
                  <a:lnTo>
                    <a:pt x="66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52" y="30"/>
                  </a:lnTo>
                  <a:lnTo>
                    <a:pt x="54" y="36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4" y="46"/>
                  </a:lnTo>
                  <a:lnTo>
                    <a:pt x="62" y="57"/>
                  </a:lnTo>
                  <a:lnTo>
                    <a:pt x="0" y="49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7" y="43"/>
                  </a:lnTo>
                  <a:lnTo>
                    <a:pt x="43" y="39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43" y="13"/>
                  </a:lnTo>
                  <a:lnTo>
                    <a:pt x="51" y="8"/>
                  </a:lnTo>
                  <a:lnTo>
                    <a:pt x="58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3" y="30"/>
                  </a:lnTo>
                  <a:lnTo>
                    <a:pt x="121" y="39"/>
                  </a:lnTo>
                  <a:lnTo>
                    <a:pt x="119" y="44"/>
                  </a:lnTo>
                  <a:lnTo>
                    <a:pt x="113" y="50"/>
                  </a:lnTo>
                  <a:lnTo>
                    <a:pt x="107" y="54"/>
                  </a:lnTo>
                  <a:lnTo>
                    <a:pt x="97" y="57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6" name="Freeform 32">
              <a:extLst>
                <a:ext uri="{FF2B5EF4-FFF2-40B4-BE49-F238E27FC236}">
                  <a16:creationId xmlns:a16="http://schemas.microsoft.com/office/drawing/2014/main" id="{2B878AB2-96C3-E549-B00D-FBCB4C532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" y="1401"/>
              <a:ext cx="63" cy="20"/>
            </a:xfrm>
            <a:custGeom>
              <a:avLst/>
              <a:gdLst>
                <a:gd name="T0" fmla="*/ 1 w 125"/>
                <a:gd name="T1" fmla="*/ 0 h 60"/>
                <a:gd name="T2" fmla="*/ 1 w 125"/>
                <a:gd name="T3" fmla="*/ 0 h 60"/>
                <a:gd name="T4" fmla="*/ 1 w 125"/>
                <a:gd name="T5" fmla="*/ 0 h 60"/>
                <a:gd name="T6" fmla="*/ 1 w 125"/>
                <a:gd name="T7" fmla="*/ 0 h 60"/>
                <a:gd name="T8" fmla="*/ 1 w 125"/>
                <a:gd name="T9" fmla="*/ 0 h 60"/>
                <a:gd name="T10" fmla="*/ 1 w 125"/>
                <a:gd name="T11" fmla="*/ 0 h 60"/>
                <a:gd name="T12" fmla="*/ 1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1 w 125"/>
                <a:gd name="T21" fmla="*/ 0 h 60"/>
                <a:gd name="T22" fmla="*/ 1 w 125"/>
                <a:gd name="T23" fmla="*/ 0 h 60"/>
                <a:gd name="T24" fmla="*/ 1 w 125"/>
                <a:gd name="T25" fmla="*/ 0 h 60"/>
                <a:gd name="T26" fmla="*/ 1 w 125"/>
                <a:gd name="T27" fmla="*/ 0 h 60"/>
                <a:gd name="T28" fmla="*/ 1 w 125"/>
                <a:gd name="T29" fmla="*/ 0 h 60"/>
                <a:gd name="T30" fmla="*/ 1 w 125"/>
                <a:gd name="T31" fmla="*/ 0 h 60"/>
                <a:gd name="T32" fmla="*/ 1 w 125"/>
                <a:gd name="T33" fmla="*/ 0 h 60"/>
                <a:gd name="T34" fmla="*/ 1 w 125"/>
                <a:gd name="T35" fmla="*/ 0 h 60"/>
                <a:gd name="T36" fmla="*/ 1 w 125"/>
                <a:gd name="T37" fmla="*/ 0 h 60"/>
                <a:gd name="T38" fmla="*/ 1 w 125"/>
                <a:gd name="T39" fmla="*/ 0 h 60"/>
                <a:gd name="T40" fmla="*/ 1 w 125"/>
                <a:gd name="T41" fmla="*/ 0 h 60"/>
                <a:gd name="T42" fmla="*/ 1 w 125"/>
                <a:gd name="T43" fmla="*/ 0 h 60"/>
                <a:gd name="T44" fmla="*/ 1 w 125"/>
                <a:gd name="T45" fmla="*/ 0 h 60"/>
                <a:gd name="T46" fmla="*/ 1 w 125"/>
                <a:gd name="T47" fmla="*/ 0 h 60"/>
                <a:gd name="T48" fmla="*/ 1 w 125"/>
                <a:gd name="T49" fmla="*/ 0 h 60"/>
                <a:gd name="T50" fmla="*/ 1 w 125"/>
                <a:gd name="T51" fmla="*/ 0 h 60"/>
                <a:gd name="T52" fmla="*/ 1 w 125"/>
                <a:gd name="T53" fmla="*/ 0 h 60"/>
                <a:gd name="T54" fmla="*/ 1 w 125"/>
                <a:gd name="T55" fmla="*/ 0 h 60"/>
                <a:gd name="T56" fmla="*/ 1 w 125"/>
                <a:gd name="T57" fmla="*/ 0 h 60"/>
                <a:gd name="T58" fmla="*/ 1 w 125"/>
                <a:gd name="T59" fmla="*/ 0 h 60"/>
                <a:gd name="T60" fmla="*/ 1 w 125"/>
                <a:gd name="T61" fmla="*/ 0 h 60"/>
                <a:gd name="T62" fmla="*/ 1 w 125"/>
                <a:gd name="T63" fmla="*/ 0 h 60"/>
                <a:gd name="T64" fmla="*/ 1 w 125"/>
                <a:gd name="T65" fmla="*/ 0 h 60"/>
                <a:gd name="T66" fmla="*/ 1 w 125"/>
                <a:gd name="T67" fmla="*/ 0 h 60"/>
                <a:gd name="T68" fmla="*/ 1 w 125"/>
                <a:gd name="T69" fmla="*/ 0 h 60"/>
                <a:gd name="T70" fmla="*/ 1 w 125"/>
                <a:gd name="T71" fmla="*/ 0 h 60"/>
                <a:gd name="T72" fmla="*/ 1 w 125"/>
                <a:gd name="T73" fmla="*/ 0 h 60"/>
                <a:gd name="T74" fmla="*/ 1 w 125"/>
                <a:gd name="T75" fmla="*/ 0 h 60"/>
                <a:gd name="T76" fmla="*/ 1 w 125"/>
                <a:gd name="T77" fmla="*/ 0 h 60"/>
                <a:gd name="T78" fmla="*/ 1 w 125"/>
                <a:gd name="T79" fmla="*/ 0 h 60"/>
                <a:gd name="T80" fmla="*/ 1 w 125"/>
                <a:gd name="T81" fmla="*/ 0 h 60"/>
                <a:gd name="T82" fmla="*/ 1 w 125"/>
                <a:gd name="T83" fmla="*/ 0 h 60"/>
                <a:gd name="T84" fmla="*/ 1 w 125"/>
                <a:gd name="T85" fmla="*/ 0 h 60"/>
                <a:gd name="T86" fmla="*/ 1 w 125"/>
                <a:gd name="T87" fmla="*/ 0 h 60"/>
                <a:gd name="T88" fmla="*/ 1 w 125"/>
                <a:gd name="T89" fmla="*/ 0 h 60"/>
                <a:gd name="T90" fmla="*/ 1 w 125"/>
                <a:gd name="T91" fmla="*/ 0 h 60"/>
                <a:gd name="T92" fmla="*/ 1 w 125"/>
                <a:gd name="T93" fmla="*/ 0 h 60"/>
                <a:gd name="T94" fmla="*/ 1 w 125"/>
                <a:gd name="T95" fmla="*/ 0 h 60"/>
                <a:gd name="T96" fmla="*/ 1 w 125"/>
                <a:gd name="T97" fmla="*/ 0 h 60"/>
                <a:gd name="T98" fmla="*/ 1 w 125"/>
                <a:gd name="T99" fmla="*/ 0 h 60"/>
                <a:gd name="T100" fmla="*/ 1 w 125"/>
                <a:gd name="T101" fmla="*/ 0 h 60"/>
                <a:gd name="T102" fmla="*/ 1 w 125"/>
                <a:gd name="T103" fmla="*/ 0 h 60"/>
                <a:gd name="T104" fmla="*/ 1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5"/>
                  </a:lnTo>
                  <a:lnTo>
                    <a:pt x="17" y="54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1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7"/>
                  </a:lnTo>
                  <a:lnTo>
                    <a:pt x="101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1" y="17"/>
                  </a:lnTo>
                  <a:lnTo>
                    <a:pt x="86" y="14"/>
                  </a:lnTo>
                  <a:lnTo>
                    <a:pt x="62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37" name="Line 33">
              <a:extLst>
                <a:ext uri="{FF2B5EF4-FFF2-40B4-BE49-F238E27FC236}">
                  <a16:creationId xmlns:a16="http://schemas.microsoft.com/office/drawing/2014/main" id="{00165A3F-28E1-A64D-8EE6-076FBA76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1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8" name="Line 34">
              <a:extLst>
                <a:ext uri="{FF2B5EF4-FFF2-40B4-BE49-F238E27FC236}">
                  <a16:creationId xmlns:a16="http://schemas.microsoft.com/office/drawing/2014/main" id="{30FA1459-FD5C-FF43-B1E6-FA9A59858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1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9" name="Freeform 35">
              <a:extLst>
                <a:ext uri="{FF2B5EF4-FFF2-40B4-BE49-F238E27FC236}">
                  <a16:creationId xmlns:a16="http://schemas.microsoft.com/office/drawing/2014/main" id="{CF5D1909-D85E-7240-AEA7-922D7902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447"/>
              <a:ext cx="63" cy="20"/>
            </a:xfrm>
            <a:custGeom>
              <a:avLst/>
              <a:gdLst>
                <a:gd name="T0" fmla="*/ 1 w 125"/>
                <a:gd name="T1" fmla="*/ 0 h 59"/>
                <a:gd name="T2" fmla="*/ 1 w 125"/>
                <a:gd name="T3" fmla="*/ 0 h 59"/>
                <a:gd name="T4" fmla="*/ 1 w 125"/>
                <a:gd name="T5" fmla="*/ 0 h 59"/>
                <a:gd name="T6" fmla="*/ 1 w 125"/>
                <a:gd name="T7" fmla="*/ 0 h 59"/>
                <a:gd name="T8" fmla="*/ 1 w 125"/>
                <a:gd name="T9" fmla="*/ 0 h 59"/>
                <a:gd name="T10" fmla="*/ 1 w 125"/>
                <a:gd name="T11" fmla="*/ 0 h 59"/>
                <a:gd name="T12" fmla="*/ 1 w 125"/>
                <a:gd name="T13" fmla="*/ 0 h 59"/>
                <a:gd name="T14" fmla="*/ 1 w 125"/>
                <a:gd name="T15" fmla="*/ 0 h 59"/>
                <a:gd name="T16" fmla="*/ 1 w 125"/>
                <a:gd name="T17" fmla="*/ 0 h 59"/>
                <a:gd name="T18" fmla="*/ 1 w 125"/>
                <a:gd name="T19" fmla="*/ 0 h 59"/>
                <a:gd name="T20" fmla="*/ 1 w 125"/>
                <a:gd name="T21" fmla="*/ 0 h 59"/>
                <a:gd name="T22" fmla="*/ 1 w 125"/>
                <a:gd name="T23" fmla="*/ 0 h 59"/>
                <a:gd name="T24" fmla="*/ 1 w 125"/>
                <a:gd name="T25" fmla="*/ 0 h 59"/>
                <a:gd name="T26" fmla="*/ 1 w 125"/>
                <a:gd name="T27" fmla="*/ 0 h 59"/>
                <a:gd name="T28" fmla="*/ 1 w 125"/>
                <a:gd name="T29" fmla="*/ 0 h 59"/>
                <a:gd name="T30" fmla="*/ 1 w 125"/>
                <a:gd name="T31" fmla="*/ 0 h 59"/>
                <a:gd name="T32" fmla="*/ 1 w 125"/>
                <a:gd name="T33" fmla="*/ 0 h 59"/>
                <a:gd name="T34" fmla="*/ 1 w 125"/>
                <a:gd name="T35" fmla="*/ 0 h 59"/>
                <a:gd name="T36" fmla="*/ 1 w 125"/>
                <a:gd name="T37" fmla="*/ 0 h 59"/>
                <a:gd name="T38" fmla="*/ 1 w 125"/>
                <a:gd name="T39" fmla="*/ 0 h 59"/>
                <a:gd name="T40" fmla="*/ 1 w 125"/>
                <a:gd name="T41" fmla="*/ 0 h 59"/>
                <a:gd name="T42" fmla="*/ 1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1 w 125"/>
                <a:gd name="T49" fmla="*/ 0 h 59"/>
                <a:gd name="T50" fmla="*/ 1 w 125"/>
                <a:gd name="T51" fmla="*/ 0 h 59"/>
                <a:gd name="T52" fmla="*/ 1 w 125"/>
                <a:gd name="T53" fmla="*/ 0 h 59"/>
                <a:gd name="T54" fmla="*/ 1 w 125"/>
                <a:gd name="T55" fmla="*/ 0 h 59"/>
                <a:gd name="T56" fmla="*/ 1 w 125"/>
                <a:gd name="T57" fmla="*/ 0 h 59"/>
                <a:gd name="T58" fmla="*/ 1 w 125"/>
                <a:gd name="T59" fmla="*/ 0 h 59"/>
                <a:gd name="T60" fmla="*/ 1 w 125"/>
                <a:gd name="T61" fmla="*/ 0 h 59"/>
                <a:gd name="T62" fmla="*/ 1 w 125"/>
                <a:gd name="T63" fmla="*/ 0 h 59"/>
                <a:gd name="T64" fmla="*/ 1 w 125"/>
                <a:gd name="T65" fmla="*/ 0 h 59"/>
                <a:gd name="T66" fmla="*/ 1 w 125"/>
                <a:gd name="T67" fmla="*/ 0 h 59"/>
                <a:gd name="T68" fmla="*/ 1 w 125"/>
                <a:gd name="T69" fmla="*/ 0 h 59"/>
                <a:gd name="T70" fmla="*/ 1 w 125"/>
                <a:gd name="T71" fmla="*/ 0 h 59"/>
                <a:gd name="T72" fmla="*/ 1 w 125"/>
                <a:gd name="T73" fmla="*/ 0 h 59"/>
                <a:gd name="T74" fmla="*/ 1 w 125"/>
                <a:gd name="T75" fmla="*/ 0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5"/>
                <a:gd name="T115" fmla="*/ 0 h 59"/>
                <a:gd name="T116" fmla="*/ 125 w 125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5" h="59">
                  <a:moveTo>
                    <a:pt x="89" y="59"/>
                  </a:moveTo>
                  <a:lnTo>
                    <a:pt x="87" y="47"/>
                  </a:lnTo>
                  <a:lnTo>
                    <a:pt x="95" y="46"/>
                  </a:lnTo>
                  <a:lnTo>
                    <a:pt x="101" y="43"/>
                  </a:lnTo>
                  <a:lnTo>
                    <a:pt x="105" y="40"/>
                  </a:lnTo>
                  <a:lnTo>
                    <a:pt x="107" y="37"/>
                  </a:lnTo>
                  <a:lnTo>
                    <a:pt x="109" y="35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3" y="16"/>
                  </a:lnTo>
                  <a:lnTo>
                    <a:pt x="97" y="13"/>
                  </a:lnTo>
                  <a:lnTo>
                    <a:pt x="91" y="12"/>
                  </a:lnTo>
                  <a:lnTo>
                    <a:pt x="85" y="12"/>
                  </a:lnTo>
                  <a:lnTo>
                    <a:pt x="78" y="12"/>
                  </a:lnTo>
                  <a:lnTo>
                    <a:pt x="74" y="13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2" y="24"/>
                  </a:lnTo>
                  <a:lnTo>
                    <a:pt x="62" y="29"/>
                  </a:lnTo>
                  <a:lnTo>
                    <a:pt x="62" y="32"/>
                  </a:lnTo>
                  <a:lnTo>
                    <a:pt x="64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27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7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5" y="36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27" y="45"/>
                  </a:lnTo>
                  <a:lnTo>
                    <a:pt x="33" y="46"/>
                  </a:lnTo>
                  <a:lnTo>
                    <a:pt x="31" y="57"/>
                  </a:lnTo>
                  <a:lnTo>
                    <a:pt x="21" y="56"/>
                  </a:lnTo>
                  <a:lnTo>
                    <a:pt x="13" y="53"/>
                  </a:lnTo>
                  <a:lnTo>
                    <a:pt x="7" y="49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7" y="6"/>
                  </a:lnTo>
                  <a:lnTo>
                    <a:pt x="44" y="7"/>
                  </a:lnTo>
                  <a:lnTo>
                    <a:pt x="50" y="12"/>
                  </a:lnTo>
                  <a:lnTo>
                    <a:pt x="54" y="17"/>
                  </a:lnTo>
                  <a:lnTo>
                    <a:pt x="56" y="13"/>
                  </a:lnTo>
                  <a:lnTo>
                    <a:pt x="60" y="9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5" y="3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3" y="23"/>
                  </a:lnTo>
                  <a:lnTo>
                    <a:pt x="125" y="30"/>
                  </a:lnTo>
                  <a:lnTo>
                    <a:pt x="123" y="37"/>
                  </a:lnTo>
                  <a:lnTo>
                    <a:pt x="121" y="45"/>
                  </a:lnTo>
                  <a:lnTo>
                    <a:pt x="115" y="50"/>
                  </a:lnTo>
                  <a:lnTo>
                    <a:pt x="107" y="55"/>
                  </a:lnTo>
                  <a:lnTo>
                    <a:pt x="99" y="57"/>
                  </a:lnTo>
                  <a:lnTo>
                    <a:pt x="89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0" name="Freeform 36">
              <a:extLst>
                <a:ext uri="{FF2B5EF4-FFF2-40B4-BE49-F238E27FC236}">
                  <a16:creationId xmlns:a16="http://schemas.microsoft.com/office/drawing/2014/main" id="{436F2255-9976-3C4F-8D34-C0D04470A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8" y="1424"/>
              <a:ext cx="63" cy="20"/>
            </a:xfrm>
            <a:custGeom>
              <a:avLst/>
              <a:gdLst>
                <a:gd name="T0" fmla="*/ 1 w 125"/>
                <a:gd name="T1" fmla="*/ 0 h 59"/>
                <a:gd name="T2" fmla="*/ 1 w 125"/>
                <a:gd name="T3" fmla="*/ 0 h 59"/>
                <a:gd name="T4" fmla="*/ 1 w 125"/>
                <a:gd name="T5" fmla="*/ 0 h 59"/>
                <a:gd name="T6" fmla="*/ 1 w 125"/>
                <a:gd name="T7" fmla="*/ 0 h 59"/>
                <a:gd name="T8" fmla="*/ 1 w 125"/>
                <a:gd name="T9" fmla="*/ 0 h 59"/>
                <a:gd name="T10" fmla="*/ 1 w 125"/>
                <a:gd name="T11" fmla="*/ 0 h 59"/>
                <a:gd name="T12" fmla="*/ 1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1 w 125"/>
                <a:gd name="T21" fmla="*/ 0 h 59"/>
                <a:gd name="T22" fmla="*/ 1 w 125"/>
                <a:gd name="T23" fmla="*/ 0 h 59"/>
                <a:gd name="T24" fmla="*/ 1 w 125"/>
                <a:gd name="T25" fmla="*/ 0 h 59"/>
                <a:gd name="T26" fmla="*/ 1 w 125"/>
                <a:gd name="T27" fmla="*/ 0 h 59"/>
                <a:gd name="T28" fmla="*/ 1 w 125"/>
                <a:gd name="T29" fmla="*/ 0 h 59"/>
                <a:gd name="T30" fmla="*/ 1 w 125"/>
                <a:gd name="T31" fmla="*/ 0 h 59"/>
                <a:gd name="T32" fmla="*/ 1 w 125"/>
                <a:gd name="T33" fmla="*/ 0 h 59"/>
                <a:gd name="T34" fmla="*/ 1 w 125"/>
                <a:gd name="T35" fmla="*/ 0 h 59"/>
                <a:gd name="T36" fmla="*/ 1 w 125"/>
                <a:gd name="T37" fmla="*/ 0 h 59"/>
                <a:gd name="T38" fmla="*/ 1 w 125"/>
                <a:gd name="T39" fmla="*/ 0 h 59"/>
                <a:gd name="T40" fmla="*/ 1 w 125"/>
                <a:gd name="T41" fmla="*/ 0 h 59"/>
                <a:gd name="T42" fmla="*/ 1 w 125"/>
                <a:gd name="T43" fmla="*/ 0 h 59"/>
                <a:gd name="T44" fmla="*/ 1 w 125"/>
                <a:gd name="T45" fmla="*/ 0 h 59"/>
                <a:gd name="T46" fmla="*/ 1 w 125"/>
                <a:gd name="T47" fmla="*/ 0 h 59"/>
                <a:gd name="T48" fmla="*/ 1 w 125"/>
                <a:gd name="T49" fmla="*/ 0 h 59"/>
                <a:gd name="T50" fmla="*/ 1 w 125"/>
                <a:gd name="T51" fmla="*/ 0 h 59"/>
                <a:gd name="T52" fmla="*/ 1 w 125"/>
                <a:gd name="T53" fmla="*/ 0 h 59"/>
                <a:gd name="T54" fmla="*/ 1 w 125"/>
                <a:gd name="T55" fmla="*/ 0 h 59"/>
                <a:gd name="T56" fmla="*/ 1 w 125"/>
                <a:gd name="T57" fmla="*/ 0 h 59"/>
                <a:gd name="T58" fmla="*/ 1 w 125"/>
                <a:gd name="T59" fmla="*/ 0 h 59"/>
                <a:gd name="T60" fmla="*/ 1 w 125"/>
                <a:gd name="T61" fmla="*/ 0 h 59"/>
                <a:gd name="T62" fmla="*/ 1 w 125"/>
                <a:gd name="T63" fmla="*/ 0 h 59"/>
                <a:gd name="T64" fmla="*/ 1 w 125"/>
                <a:gd name="T65" fmla="*/ 0 h 59"/>
                <a:gd name="T66" fmla="*/ 1 w 125"/>
                <a:gd name="T67" fmla="*/ 0 h 59"/>
                <a:gd name="T68" fmla="*/ 1 w 125"/>
                <a:gd name="T69" fmla="*/ 0 h 59"/>
                <a:gd name="T70" fmla="*/ 1 w 125"/>
                <a:gd name="T71" fmla="*/ 0 h 59"/>
                <a:gd name="T72" fmla="*/ 1 w 125"/>
                <a:gd name="T73" fmla="*/ 0 h 59"/>
                <a:gd name="T74" fmla="*/ 1 w 125"/>
                <a:gd name="T75" fmla="*/ 0 h 59"/>
                <a:gd name="T76" fmla="*/ 1 w 125"/>
                <a:gd name="T77" fmla="*/ 0 h 59"/>
                <a:gd name="T78" fmla="*/ 1 w 125"/>
                <a:gd name="T79" fmla="*/ 0 h 59"/>
                <a:gd name="T80" fmla="*/ 1 w 125"/>
                <a:gd name="T81" fmla="*/ 0 h 59"/>
                <a:gd name="T82" fmla="*/ 1 w 125"/>
                <a:gd name="T83" fmla="*/ 0 h 59"/>
                <a:gd name="T84" fmla="*/ 1 w 125"/>
                <a:gd name="T85" fmla="*/ 0 h 59"/>
                <a:gd name="T86" fmla="*/ 1 w 125"/>
                <a:gd name="T87" fmla="*/ 0 h 59"/>
                <a:gd name="T88" fmla="*/ 1 w 125"/>
                <a:gd name="T89" fmla="*/ 0 h 59"/>
                <a:gd name="T90" fmla="*/ 1 w 125"/>
                <a:gd name="T91" fmla="*/ 0 h 59"/>
                <a:gd name="T92" fmla="*/ 1 w 125"/>
                <a:gd name="T93" fmla="*/ 0 h 59"/>
                <a:gd name="T94" fmla="*/ 1 w 125"/>
                <a:gd name="T95" fmla="*/ 0 h 59"/>
                <a:gd name="T96" fmla="*/ 1 w 125"/>
                <a:gd name="T97" fmla="*/ 0 h 59"/>
                <a:gd name="T98" fmla="*/ 1 w 125"/>
                <a:gd name="T99" fmla="*/ 0 h 59"/>
                <a:gd name="T100" fmla="*/ 1 w 125"/>
                <a:gd name="T101" fmla="*/ 0 h 59"/>
                <a:gd name="T102" fmla="*/ 1 w 125"/>
                <a:gd name="T103" fmla="*/ 0 h 59"/>
                <a:gd name="T104" fmla="*/ 1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5" y="56"/>
                  </a:lnTo>
                  <a:lnTo>
                    <a:pt x="17" y="53"/>
                  </a:lnTo>
                  <a:lnTo>
                    <a:pt x="11" y="50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3" y="23"/>
                  </a:lnTo>
                  <a:lnTo>
                    <a:pt x="125" y="30"/>
                  </a:lnTo>
                  <a:lnTo>
                    <a:pt x="123" y="36"/>
                  </a:lnTo>
                  <a:lnTo>
                    <a:pt x="121" y="41"/>
                  </a:lnTo>
                  <a:lnTo>
                    <a:pt x="117" y="46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5" y="46"/>
                  </a:lnTo>
                  <a:lnTo>
                    <a:pt x="101" y="41"/>
                  </a:lnTo>
                  <a:lnTo>
                    <a:pt x="105" y="39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05" y="20"/>
                  </a:lnTo>
                  <a:lnTo>
                    <a:pt x="101" y="17"/>
                  </a:lnTo>
                  <a:lnTo>
                    <a:pt x="85" y="13"/>
                  </a:lnTo>
                  <a:lnTo>
                    <a:pt x="62" y="11"/>
                  </a:lnTo>
                  <a:lnTo>
                    <a:pt x="37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9"/>
                  </a:lnTo>
                  <a:lnTo>
                    <a:pt x="21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1" name="Freeform 37">
              <a:extLst>
                <a:ext uri="{FF2B5EF4-FFF2-40B4-BE49-F238E27FC236}">
                  <a16:creationId xmlns:a16="http://schemas.microsoft.com/office/drawing/2014/main" id="{EE968897-F8ED-9341-969D-D0409BABB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8" y="1401"/>
              <a:ext cx="63" cy="20"/>
            </a:xfrm>
            <a:custGeom>
              <a:avLst/>
              <a:gdLst>
                <a:gd name="T0" fmla="*/ 1 w 125"/>
                <a:gd name="T1" fmla="*/ 0 h 60"/>
                <a:gd name="T2" fmla="*/ 1 w 125"/>
                <a:gd name="T3" fmla="*/ 0 h 60"/>
                <a:gd name="T4" fmla="*/ 1 w 125"/>
                <a:gd name="T5" fmla="*/ 0 h 60"/>
                <a:gd name="T6" fmla="*/ 1 w 125"/>
                <a:gd name="T7" fmla="*/ 0 h 60"/>
                <a:gd name="T8" fmla="*/ 1 w 125"/>
                <a:gd name="T9" fmla="*/ 0 h 60"/>
                <a:gd name="T10" fmla="*/ 1 w 125"/>
                <a:gd name="T11" fmla="*/ 0 h 60"/>
                <a:gd name="T12" fmla="*/ 1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1 w 125"/>
                <a:gd name="T21" fmla="*/ 0 h 60"/>
                <a:gd name="T22" fmla="*/ 1 w 125"/>
                <a:gd name="T23" fmla="*/ 0 h 60"/>
                <a:gd name="T24" fmla="*/ 1 w 125"/>
                <a:gd name="T25" fmla="*/ 0 h 60"/>
                <a:gd name="T26" fmla="*/ 1 w 125"/>
                <a:gd name="T27" fmla="*/ 0 h 60"/>
                <a:gd name="T28" fmla="*/ 1 w 125"/>
                <a:gd name="T29" fmla="*/ 0 h 60"/>
                <a:gd name="T30" fmla="*/ 1 w 125"/>
                <a:gd name="T31" fmla="*/ 0 h 60"/>
                <a:gd name="T32" fmla="*/ 1 w 125"/>
                <a:gd name="T33" fmla="*/ 0 h 60"/>
                <a:gd name="T34" fmla="*/ 1 w 125"/>
                <a:gd name="T35" fmla="*/ 0 h 60"/>
                <a:gd name="T36" fmla="*/ 1 w 125"/>
                <a:gd name="T37" fmla="*/ 0 h 60"/>
                <a:gd name="T38" fmla="*/ 1 w 125"/>
                <a:gd name="T39" fmla="*/ 0 h 60"/>
                <a:gd name="T40" fmla="*/ 1 w 125"/>
                <a:gd name="T41" fmla="*/ 0 h 60"/>
                <a:gd name="T42" fmla="*/ 1 w 125"/>
                <a:gd name="T43" fmla="*/ 0 h 60"/>
                <a:gd name="T44" fmla="*/ 1 w 125"/>
                <a:gd name="T45" fmla="*/ 0 h 60"/>
                <a:gd name="T46" fmla="*/ 1 w 125"/>
                <a:gd name="T47" fmla="*/ 0 h 60"/>
                <a:gd name="T48" fmla="*/ 1 w 125"/>
                <a:gd name="T49" fmla="*/ 0 h 60"/>
                <a:gd name="T50" fmla="*/ 1 w 125"/>
                <a:gd name="T51" fmla="*/ 0 h 60"/>
                <a:gd name="T52" fmla="*/ 1 w 125"/>
                <a:gd name="T53" fmla="*/ 0 h 60"/>
                <a:gd name="T54" fmla="*/ 1 w 125"/>
                <a:gd name="T55" fmla="*/ 0 h 60"/>
                <a:gd name="T56" fmla="*/ 1 w 125"/>
                <a:gd name="T57" fmla="*/ 0 h 60"/>
                <a:gd name="T58" fmla="*/ 1 w 125"/>
                <a:gd name="T59" fmla="*/ 0 h 60"/>
                <a:gd name="T60" fmla="*/ 1 w 125"/>
                <a:gd name="T61" fmla="*/ 0 h 60"/>
                <a:gd name="T62" fmla="*/ 1 w 125"/>
                <a:gd name="T63" fmla="*/ 0 h 60"/>
                <a:gd name="T64" fmla="*/ 1 w 125"/>
                <a:gd name="T65" fmla="*/ 0 h 60"/>
                <a:gd name="T66" fmla="*/ 1 w 125"/>
                <a:gd name="T67" fmla="*/ 0 h 60"/>
                <a:gd name="T68" fmla="*/ 1 w 125"/>
                <a:gd name="T69" fmla="*/ 0 h 60"/>
                <a:gd name="T70" fmla="*/ 1 w 125"/>
                <a:gd name="T71" fmla="*/ 0 h 60"/>
                <a:gd name="T72" fmla="*/ 1 w 125"/>
                <a:gd name="T73" fmla="*/ 0 h 60"/>
                <a:gd name="T74" fmla="*/ 1 w 125"/>
                <a:gd name="T75" fmla="*/ 0 h 60"/>
                <a:gd name="T76" fmla="*/ 1 w 125"/>
                <a:gd name="T77" fmla="*/ 0 h 60"/>
                <a:gd name="T78" fmla="*/ 1 w 125"/>
                <a:gd name="T79" fmla="*/ 0 h 60"/>
                <a:gd name="T80" fmla="*/ 1 w 125"/>
                <a:gd name="T81" fmla="*/ 0 h 60"/>
                <a:gd name="T82" fmla="*/ 1 w 125"/>
                <a:gd name="T83" fmla="*/ 0 h 60"/>
                <a:gd name="T84" fmla="*/ 1 w 125"/>
                <a:gd name="T85" fmla="*/ 0 h 60"/>
                <a:gd name="T86" fmla="*/ 1 w 125"/>
                <a:gd name="T87" fmla="*/ 0 h 60"/>
                <a:gd name="T88" fmla="*/ 1 w 125"/>
                <a:gd name="T89" fmla="*/ 0 h 60"/>
                <a:gd name="T90" fmla="*/ 1 w 125"/>
                <a:gd name="T91" fmla="*/ 0 h 60"/>
                <a:gd name="T92" fmla="*/ 1 w 125"/>
                <a:gd name="T93" fmla="*/ 0 h 60"/>
                <a:gd name="T94" fmla="*/ 1 w 125"/>
                <a:gd name="T95" fmla="*/ 0 h 60"/>
                <a:gd name="T96" fmla="*/ 1 w 125"/>
                <a:gd name="T97" fmla="*/ 0 h 60"/>
                <a:gd name="T98" fmla="*/ 1 w 125"/>
                <a:gd name="T99" fmla="*/ 0 h 60"/>
                <a:gd name="T100" fmla="*/ 1 w 125"/>
                <a:gd name="T101" fmla="*/ 0 h 60"/>
                <a:gd name="T102" fmla="*/ 1 w 125"/>
                <a:gd name="T103" fmla="*/ 0 h 60"/>
                <a:gd name="T104" fmla="*/ 1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5" y="55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3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3" y="10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3" y="24"/>
                  </a:lnTo>
                  <a:lnTo>
                    <a:pt x="125" y="30"/>
                  </a:lnTo>
                  <a:lnTo>
                    <a:pt x="123" y="35"/>
                  </a:lnTo>
                  <a:lnTo>
                    <a:pt x="121" y="41"/>
                  </a:lnTo>
                  <a:lnTo>
                    <a:pt x="117" y="47"/>
                  </a:lnTo>
                  <a:lnTo>
                    <a:pt x="113" y="50"/>
                  </a:lnTo>
                  <a:lnTo>
                    <a:pt x="91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5" y="47"/>
                  </a:lnTo>
                  <a:lnTo>
                    <a:pt x="101" y="43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101" y="17"/>
                  </a:lnTo>
                  <a:lnTo>
                    <a:pt x="85" y="14"/>
                  </a:lnTo>
                  <a:lnTo>
                    <a:pt x="62" y="12"/>
                  </a:lnTo>
                  <a:lnTo>
                    <a:pt x="37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37" y="47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2" name="Line 38">
              <a:extLst>
                <a:ext uri="{FF2B5EF4-FFF2-40B4-BE49-F238E27FC236}">
                  <a16:creationId xmlns:a16="http://schemas.microsoft.com/office/drawing/2014/main" id="{591C1263-651E-5C43-BA25-38A77B0A6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137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3" name="Line 39">
              <a:extLst>
                <a:ext uri="{FF2B5EF4-FFF2-40B4-BE49-F238E27FC236}">
                  <a16:creationId xmlns:a16="http://schemas.microsoft.com/office/drawing/2014/main" id="{D5E9FE49-5AFD-5C44-9851-536A387A5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137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4" name="Freeform 40">
              <a:extLst>
                <a:ext uri="{FF2B5EF4-FFF2-40B4-BE49-F238E27FC236}">
                  <a16:creationId xmlns:a16="http://schemas.microsoft.com/office/drawing/2014/main" id="{3B073799-69FE-C748-B249-F094044A6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364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5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4"/>
                  </a:lnTo>
                  <a:lnTo>
                    <a:pt x="105" y="6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2"/>
                  </a:lnTo>
                  <a:lnTo>
                    <a:pt x="101" y="17"/>
                  </a:lnTo>
                  <a:lnTo>
                    <a:pt x="88" y="14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5" name="Line 41">
              <a:extLst>
                <a:ext uri="{FF2B5EF4-FFF2-40B4-BE49-F238E27FC236}">
                  <a16:creationId xmlns:a16="http://schemas.microsoft.com/office/drawing/2014/main" id="{C8D58B93-4AFE-964D-8697-191802829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11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6" name="Line 42">
              <a:extLst>
                <a:ext uri="{FF2B5EF4-FFF2-40B4-BE49-F238E27FC236}">
                  <a16:creationId xmlns:a16="http://schemas.microsoft.com/office/drawing/2014/main" id="{B9C58C14-03EF-8C44-817C-46B543896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114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7" name="Freeform 43">
              <a:extLst>
                <a:ext uri="{FF2B5EF4-FFF2-40B4-BE49-F238E27FC236}">
                  <a16:creationId xmlns:a16="http://schemas.microsoft.com/office/drawing/2014/main" id="{52FFFA3B-8821-834C-B16C-18A52C0D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156"/>
              <a:ext cx="61" cy="20"/>
            </a:xfrm>
            <a:custGeom>
              <a:avLst/>
              <a:gdLst>
                <a:gd name="T0" fmla="*/ 0 w 123"/>
                <a:gd name="T1" fmla="*/ 0 h 60"/>
                <a:gd name="T2" fmla="*/ 0 w 123"/>
                <a:gd name="T3" fmla="*/ 0 h 60"/>
                <a:gd name="T4" fmla="*/ 0 w 123"/>
                <a:gd name="T5" fmla="*/ 0 h 60"/>
                <a:gd name="T6" fmla="*/ 0 w 123"/>
                <a:gd name="T7" fmla="*/ 0 h 60"/>
                <a:gd name="T8" fmla="*/ 0 w 123"/>
                <a:gd name="T9" fmla="*/ 0 h 60"/>
                <a:gd name="T10" fmla="*/ 0 w 123"/>
                <a:gd name="T11" fmla="*/ 0 h 60"/>
                <a:gd name="T12" fmla="*/ 0 w 123"/>
                <a:gd name="T13" fmla="*/ 0 h 60"/>
                <a:gd name="T14" fmla="*/ 0 w 123"/>
                <a:gd name="T15" fmla="*/ 0 h 60"/>
                <a:gd name="T16" fmla="*/ 0 w 123"/>
                <a:gd name="T17" fmla="*/ 0 h 60"/>
                <a:gd name="T18" fmla="*/ 0 w 123"/>
                <a:gd name="T19" fmla="*/ 0 h 60"/>
                <a:gd name="T20" fmla="*/ 0 w 123"/>
                <a:gd name="T21" fmla="*/ 0 h 60"/>
                <a:gd name="T22" fmla="*/ 0 w 123"/>
                <a:gd name="T23" fmla="*/ 0 h 60"/>
                <a:gd name="T24" fmla="*/ 0 w 123"/>
                <a:gd name="T25" fmla="*/ 0 h 60"/>
                <a:gd name="T26" fmla="*/ 0 w 123"/>
                <a:gd name="T27" fmla="*/ 0 h 60"/>
                <a:gd name="T28" fmla="*/ 0 w 123"/>
                <a:gd name="T29" fmla="*/ 0 h 60"/>
                <a:gd name="T30" fmla="*/ 0 w 123"/>
                <a:gd name="T31" fmla="*/ 0 h 60"/>
                <a:gd name="T32" fmla="*/ 0 w 123"/>
                <a:gd name="T33" fmla="*/ 0 h 60"/>
                <a:gd name="T34" fmla="*/ 0 w 123"/>
                <a:gd name="T35" fmla="*/ 0 h 60"/>
                <a:gd name="T36" fmla="*/ 0 w 123"/>
                <a:gd name="T37" fmla="*/ 0 h 60"/>
                <a:gd name="T38" fmla="*/ 0 w 123"/>
                <a:gd name="T39" fmla="*/ 0 h 60"/>
                <a:gd name="T40" fmla="*/ 0 w 123"/>
                <a:gd name="T41" fmla="*/ 0 h 60"/>
                <a:gd name="T42" fmla="*/ 0 w 123"/>
                <a:gd name="T43" fmla="*/ 0 h 60"/>
                <a:gd name="T44" fmla="*/ 0 w 123"/>
                <a:gd name="T45" fmla="*/ 0 h 60"/>
                <a:gd name="T46" fmla="*/ 0 w 123"/>
                <a:gd name="T47" fmla="*/ 0 h 60"/>
                <a:gd name="T48" fmla="*/ 0 w 123"/>
                <a:gd name="T49" fmla="*/ 0 h 60"/>
                <a:gd name="T50" fmla="*/ 0 w 123"/>
                <a:gd name="T51" fmla="*/ 0 h 60"/>
                <a:gd name="T52" fmla="*/ 0 w 123"/>
                <a:gd name="T53" fmla="*/ 0 h 60"/>
                <a:gd name="T54" fmla="*/ 0 w 123"/>
                <a:gd name="T55" fmla="*/ 0 h 60"/>
                <a:gd name="T56" fmla="*/ 0 w 123"/>
                <a:gd name="T57" fmla="*/ 0 h 60"/>
                <a:gd name="T58" fmla="*/ 0 w 123"/>
                <a:gd name="T59" fmla="*/ 0 h 60"/>
                <a:gd name="T60" fmla="*/ 0 w 123"/>
                <a:gd name="T61" fmla="*/ 0 h 60"/>
                <a:gd name="T62" fmla="*/ 0 w 123"/>
                <a:gd name="T63" fmla="*/ 0 h 60"/>
                <a:gd name="T64" fmla="*/ 0 w 123"/>
                <a:gd name="T65" fmla="*/ 0 h 60"/>
                <a:gd name="T66" fmla="*/ 0 w 123"/>
                <a:gd name="T67" fmla="*/ 0 h 60"/>
                <a:gd name="T68" fmla="*/ 0 w 123"/>
                <a:gd name="T69" fmla="*/ 0 h 60"/>
                <a:gd name="T70" fmla="*/ 0 w 123"/>
                <a:gd name="T71" fmla="*/ 0 h 60"/>
                <a:gd name="T72" fmla="*/ 0 w 123"/>
                <a:gd name="T73" fmla="*/ 0 h 60"/>
                <a:gd name="T74" fmla="*/ 0 w 123"/>
                <a:gd name="T75" fmla="*/ 0 h 60"/>
                <a:gd name="T76" fmla="*/ 0 w 123"/>
                <a:gd name="T77" fmla="*/ 0 h 60"/>
                <a:gd name="T78" fmla="*/ 0 w 123"/>
                <a:gd name="T79" fmla="*/ 0 h 60"/>
                <a:gd name="T80" fmla="*/ 0 w 123"/>
                <a:gd name="T81" fmla="*/ 0 h 60"/>
                <a:gd name="T82" fmla="*/ 0 w 123"/>
                <a:gd name="T83" fmla="*/ 0 h 60"/>
                <a:gd name="T84" fmla="*/ 0 w 123"/>
                <a:gd name="T85" fmla="*/ 0 h 60"/>
                <a:gd name="T86" fmla="*/ 0 w 123"/>
                <a:gd name="T87" fmla="*/ 0 h 60"/>
                <a:gd name="T88" fmla="*/ 0 w 123"/>
                <a:gd name="T89" fmla="*/ 0 h 60"/>
                <a:gd name="T90" fmla="*/ 0 w 123"/>
                <a:gd name="T91" fmla="*/ 0 h 60"/>
                <a:gd name="T92" fmla="*/ 0 w 123"/>
                <a:gd name="T93" fmla="*/ 0 h 60"/>
                <a:gd name="T94" fmla="*/ 0 w 123"/>
                <a:gd name="T95" fmla="*/ 0 h 60"/>
                <a:gd name="T96" fmla="*/ 0 w 123"/>
                <a:gd name="T97" fmla="*/ 0 h 60"/>
                <a:gd name="T98" fmla="*/ 0 w 123"/>
                <a:gd name="T99" fmla="*/ 0 h 60"/>
                <a:gd name="T100" fmla="*/ 0 w 123"/>
                <a:gd name="T101" fmla="*/ 0 h 60"/>
                <a:gd name="T102" fmla="*/ 0 w 123"/>
                <a:gd name="T103" fmla="*/ 0 h 60"/>
                <a:gd name="T104" fmla="*/ 0 w 123"/>
                <a:gd name="T105" fmla="*/ 0 h 60"/>
                <a:gd name="T106" fmla="*/ 0 w 123"/>
                <a:gd name="T107" fmla="*/ 0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60"/>
                <a:gd name="T164" fmla="*/ 123 w 123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60">
                  <a:moveTo>
                    <a:pt x="107" y="0"/>
                  </a:moveTo>
                  <a:lnTo>
                    <a:pt x="123" y="0"/>
                  </a:lnTo>
                  <a:lnTo>
                    <a:pt x="123" y="60"/>
                  </a:lnTo>
                  <a:lnTo>
                    <a:pt x="117" y="60"/>
                  </a:lnTo>
                  <a:lnTo>
                    <a:pt x="113" y="59"/>
                  </a:lnTo>
                  <a:lnTo>
                    <a:pt x="103" y="56"/>
                  </a:lnTo>
                  <a:lnTo>
                    <a:pt x="95" y="52"/>
                  </a:lnTo>
                  <a:lnTo>
                    <a:pt x="90" y="49"/>
                  </a:lnTo>
                  <a:lnTo>
                    <a:pt x="84" y="45"/>
                  </a:lnTo>
                  <a:lnTo>
                    <a:pt x="76" y="37"/>
                  </a:lnTo>
                  <a:lnTo>
                    <a:pt x="68" y="32"/>
                  </a:lnTo>
                  <a:lnTo>
                    <a:pt x="62" y="26"/>
                  </a:lnTo>
                  <a:lnTo>
                    <a:pt x="56" y="22"/>
                  </a:lnTo>
                  <a:lnTo>
                    <a:pt x="51" y="19"/>
                  </a:lnTo>
                  <a:lnTo>
                    <a:pt x="43" y="14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19" y="42"/>
                  </a:lnTo>
                  <a:lnTo>
                    <a:pt x="23" y="45"/>
                  </a:lnTo>
                  <a:lnTo>
                    <a:pt x="29" y="46"/>
                  </a:lnTo>
                  <a:lnTo>
                    <a:pt x="35" y="47"/>
                  </a:lnTo>
                  <a:lnTo>
                    <a:pt x="33" y="59"/>
                  </a:lnTo>
                  <a:lnTo>
                    <a:pt x="23" y="58"/>
                  </a:lnTo>
                  <a:lnTo>
                    <a:pt x="15" y="55"/>
                  </a:lnTo>
                  <a:lnTo>
                    <a:pt x="8" y="50"/>
                  </a:lnTo>
                  <a:lnTo>
                    <a:pt x="4" y="45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1" y="3"/>
                  </a:lnTo>
                  <a:lnTo>
                    <a:pt x="49" y="4"/>
                  </a:lnTo>
                  <a:lnTo>
                    <a:pt x="56" y="7"/>
                  </a:lnTo>
                  <a:lnTo>
                    <a:pt x="62" y="10"/>
                  </a:lnTo>
                  <a:lnTo>
                    <a:pt x="68" y="14"/>
                  </a:lnTo>
                  <a:lnTo>
                    <a:pt x="76" y="20"/>
                  </a:lnTo>
                  <a:lnTo>
                    <a:pt x="84" y="27"/>
                  </a:lnTo>
                  <a:lnTo>
                    <a:pt x="92" y="33"/>
                  </a:lnTo>
                  <a:lnTo>
                    <a:pt x="95" y="37"/>
                  </a:lnTo>
                  <a:lnTo>
                    <a:pt x="99" y="40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8" name="Freeform 44">
              <a:extLst>
                <a:ext uri="{FF2B5EF4-FFF2-40B4-BE49-F238E27FC236}">
                  <a16:creationId xmlns:a16="http://schemas.microsoft.com/office/drawing/2014/main" id="{0ED34A2F-5613-414C-A81D-9CFAF8F7D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132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1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1"/>
                  </a:lnTo>
                  <a:lnTo>
                    <a:pt x="107" y="39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7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49" name="Freeform 45">
              <a:extLst>
                <a:ext uri="{FF2B5EF4-FFF2-40B4-BE49-F238E27FC236}">
                  <a16:creationId xmlns:a16="http://schemas.microsoft.com/office/drawing/2014/main" id="{F611264E-7A6E-474D-B517-2DFE12BE05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109"/>
              <a:ext cx="62" cy="20"/>
            </a:xfrm>
            <a:custGeom>
              <a:avLst/>
              <a:gdLst>
                <a:gd name="T0" fmla="*/ 0 w 125"/>
                <a:gd name="T1" fmla="*/ 0 h 60"/>
                <a:gd name="T2" fmla="*/ 0 w 125"/>
                <a:gd name="T3" fmla="*/ 0 h 60"/>
                <a:gd name="T4" fmla="*/ 0 w 125"/>
                <a:gd name="T5" fmla="*/ 0 h 60"/>
                <a:gd name="T6" fmla="*/ 0 w 125"/>
                <a:gd name="T7" fmla="*/ 0 h 60"/>
                <a:gd name="T8" fmla="*/ 0 w 125"/>
                <a:gd name="T9" fmla="*/ 0 h 60"/>
                <a:gd name="T10" fmla="*/ 0 w 125"/>
                <a:gd name="T11" fmla="*/ 0 h 60"/>
                <a:gd name="T12" fmla="*/ 0 w 125"/>
                <a:gd name="T13" fmla="*/ 0 h 60"/>
                <a:gd name="T14" fmla="*/ 0 w 125"/>
                <a:gd name="T15" fmla="*/ 0 h 60"/>
                <a:gd name="T16" fmla="*/ 0 w 125"/>
                <a:gd name="T17" fmla="*/ 0 h 60"/>
                <a:gd name="T18" fmla="*/ 0 w 125"/>
                <a:gd name="T19" fmla="*/ 0 h 60"/>
                <a:gd name="T20" fmla="*/ 0 w 125"/>
                <a:gd name="T21" fmla="*/ 0 h 60"/>
                <a:gd name="T22" fmla="*/ 0 w 125"/>
                <a:gd name="T23" fmla="*/ 0 h 60"/>
                <a:gd name="T24" fmla="*/ 0 w 125"/>
                <a:gd name="T25" fmla="*/ 0 h 60"/>
                <a:gd name="T26" fmla="*/ 0 w 125"/>
                <a:gd name="T27" fmla="*/ 0 h 60"/>
                <a:gd name="T28" fmla="*/ 0 w 125"/>
                <a:gd name="T29" fmla="*/ 0 h 60"/>
                <a:gd name="T30" fmla="*/ 0 w 125"/>
                <a:gd name="T31" fmla="*/ 0 h 60"/>
                <a:gd name="T32" fmla="*/ 0 w 125"/>
                <a:gd name="T33" fmla="*/ 0 h 60"/>
                <a:gd name="T34" fmla="*/ 0 w 125"/>
                <a:gd name="T35" fmla="*/ 0 h 60"/>
                <a:gd name="T36" fmla="*/ 0 w 125"/>
                <a:gd name="T37" fmla="*/ 0 h 60"/>
                <a:gd name="T38" fmla="*/ 0 w 125"/>
                <a:gd name="T39" fmla="*/ 0 h 60"/>
                <a:gd name="T40" fmla="*/ 0 w 125"/>
                <a:gd name="T41" fmla="*/ 0 h 60"/>
                <a:gd name="T42" fmla="*/ 0 w 125"/>
                <a:gd name="T43" fmla="*/ 0 h 60"/>
                <a:gd name="T44" fmla="*/ 0 w 125"/>
                <a:gd name="T45" fmla="*/ 0 h 60"/>
                <a:gd name="T46" fmla="*/ 0 w 125"/>
                <a:gd name="T47" fmla="*/ 0 h 60"/>
                <a:gd name="T48" fmla="*/ 0 w 125"/>
                <a:gd name="T49" fmla="*/ 0 h 60"/>
                <a:gd name="T50" fmla="*/ 0 w 125"/>
                <a:gd name="T51" fmla="*/ 0 h 60"/>
                <a:gd name="T52" fmla="*/ 0 w 125"/>
                <a:gd name="T53" fmla="*/ 0 h 60"/>
                <a:gd name="T54" fmla="*/ 0 w 125"/>
                <a:gd name="T55" fmla="*/ 0 h 60"/>
                <a:gd name="T56" fmla="*/ 0 w 125"/>
                <a:gd name="T57" fmla="*/ 0 h 60"/>
                <a:gd name="T58" fmla="*/ 0 w 125"/>
                <a:gd name="T59" fmla="*/ 0 h 60"/>
                <a:gd name="T60" fmla="*/ 0 w 125"/>
                <a:gd name="T61" fmla="*/ 0 h 60"/>
                <a:gd name="T62" fmla="*/ 0 w 125"/>
                <a:gd name="T63" fmla="*/ 0 h 60"/>
                <a:gd name="T64" fmla="*/ 0 w 125"/>
                <a:gd name="T65" fmla="*/ 0 h 60"/>
                <a:gd name="T66" fmla="*/ 0 w 125"/>
                <a:gd name="T67" fmla="*/ 0 h 60"/>
                <a:gd name="T68" fmla="*/ 0 w 125"/>
                <a:gd name="T69" fmla="*/ 0 h 60"/>
                <a:gd name="T70" fmla="*/ 0 w 125"/>
                <a:gd name="T71" fmla="*/ 0 h 60"/>
                <a:gd name="T72" fmla="*/ 0 w 125"/>
                <a:gd name="T73" fmla="*/ 0 h 60"/>
                <a:gd name="T74" fmla="*/ 0 w 125"/>
                <a:gd name="T75" fmla="*/ 0 h 60"/>
                <a:gd name="T76" fmla="*/ 0 w 125"/>
                <a:gd name="T77" fmla="*/ 0 h 60"/>
                <a:gd name="T78" fmla="*/ 0 w 125"/>
                <a:gd name="T79" fmla="*/ 0 h 60"/>
                <a:gd name="T80" fmla="*/ 0 w 125"/>
                <a:gd name="T81" fmla="*/ 0 h 60"/>
                <a:gd name="T82" fmla="*/ 0 w 125"/>
                <a:gd name="T83" fmla="*/ 0 h 60"/>
                <a:gd name="T84" fmla="*/ 0 w 125"/>
                <a:gd name="T85" fmla="*/ 0 h 60"/>
                <a:gd name="T86" fmla="*/ 0 w 125"/>
                <a:gd name="T87" fmla="*/ 0 h 60"/>
                <a:gd name="T88" fmla="*/ 0 w 125"/>
                <a:gd name="T89" fmla="*/ 0 h 60"/>
                <a:gd name="T90" fmla="*/ 0 w 125"/>
                <a:gd name="T91" fmla="*/ 0 h 60"/>
                <a:gd name="T92" fmla="*/ 0 w 125"/>
                <a:gd name="T93" fmla="*/ 0 h 60"/>
                <a:gd name="T94" fmla="*/ 0 w 125"/>
                <a:gd name="T95" fmla="*/ 0 h 60"/>
                <a:gd name="T96" fmla="*/ 0 w 125"/>
                <a:gd name="T97" fmla="*/ 0 h 60"/>
                <a:gd name="T98" fmla="*/ 0 w 125"/>
                <a:gd name="T99" fmla="*/ 0 h 60"/>
                <a:gd name="T100" fmla="*/ 0 w 125"/>
                <a:gd name="T101" fmla="*/ 0 h 60"/>
                <a:gd name="T102" fmla="*/ 0 w 125"/>
                <a:gd name="T103" fmla="*/ 0 h 60"/>
                <a:gd name="T104" fmla="*/ 0 w 125"/>
                <a:gd name="T105" fmla="*/ 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0"/>
                <a:gd name="T161" fmla="*/ 125 w 12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0">
                  <a:moveTo>
                    <a:pt x="62" y="60"/>
                  </a:moveTo>
                  <a:lnTo>
                    <a:pt x="43" y="58"/>
                  </a:lnTo>
                  <a:lnTo>
                    <a:pt x="27" y="56"/>
                  </a:lnTo>
                  <a:lnTo>
                    <a:pt x="19" y="54"/>
                  </a:lnTo>
                  <a:lnTo>
                    <a:pt x="12" y="50"/>
                  </a:lnTo>
                  <a:lnTo>
                    <a:pt x="6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4"/>
                  </a:lnTo>
                  <a:lnTo>
                    <a:pt x="105" y="5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3" y="18"/>
                  </a:lnTo>
                  <a:lnTo>
                    <a:pt x="125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23" y="41"/>
                  </a:lnTo>
                  <a:lnTo>
                    <a:pt x="119" y="47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60"/>
                  </a:lnTo>
                  <a:close/>
                  <a:moveTo>
                    <a:pt x="62" y="47"/>
                  </a:moveTo>
                  <a:lnTo>
                    <a:pt x="88" y="45"/>
                  </a:lnTo>
                  <a:lnTo>
                    <a:pt x="101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7"/>
                  </a:lnTo>
                  <a:lnTo>
                    <a:pt x="88" y="14"/>
                  </a:lnTo>
                  <a:lnTo>
                    <a:pt x="62" y="12"/>
                  </a:lnTo>
                  <a:lnTo>
                    <a:pt x="39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3"/>
                  </a:lnTo>
                  <a:lnTo>
                    <a:pt x="37" y="45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0" name="Line 46">
              <a:extLst>
                <a:ext uri="{FF2B5EF4-FFF2-40B4-BE49-F238E27FC236}">
                  <a16:creationId xmlns:a16="http://schemas.microsoft.com/office/drawing/2014/main" id="{66442054-9255-2145-91C8-54E2CF749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9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1" name="Line 47">
              <a:extLst>
                <a:ext uri="{FF2B5EF4-FFF2-40B4-BE49-F238E27FC236}">
                  <a16:creationId xmlns:a16="http://schemas.microsoft.com/office/drawing/2014/main" id="{B86BF738-F7EC-EB45-B0DF-6333E88AF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91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2" name="Freeform 48">
              <a:extLst>
                <a:ext uri="{FF2B5EF4-FFF2-40B4-BE49-F238E27FC236}">
                  <a16:creationId xmlns:a16="http://schemas.microsoft.com/office/drawing/2014/main" id="{A9A34C86-4C1A-F641-9841-B5D31E4EA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8" y="924"/>
              <a:ext cx="60" cy="21"/>
            </a:xfrm>
            <a:custGeom>
              <a:avLst/>
              <a:gdLst>
                <a:gd name="T0" fmla="*/ 0 w 121"/>
                <a:gd name="T1" fmla="*/ 0 h 64"/>
                <a:gd name="T2" fmla="*/ 0 w 121"/>
                <a:gd name="T3" fmla="*/ 0 h 64"/>
                <a:gd name="T4" fmla="*/ 0 w 121"/>
                <a:gd name="T5" fmla="*/ 0 h 64"/>
                <a:gd name="T6" fmla="*/ 0 w 121"/>
                <a:gd name="T7" fmla="*/ 0 h 64"/>
                <a:gd name="T8" fmla="*/ 0 w 121"/>
                <a:gd name="T9" fmla="*/ 0 h 64"/>
                <a:gd name="T10" fmla="*/ 0 w 121"/>
                <a:gd name="T11" fmla="*/ 0 h 64"/>
                <a:gd name="T12" fmla="*/ 0 w 121"/>
                <a:gd name="T13" fmla="*/ 0 h 64"/>
                <a:gd name="T14" fmla="*/ 0 w 121"/>
                <a:gd name="T15" fmla="*/ 0 h 64"/>
                <a:gd name="T16" fmla="*/ 0 w 121"/>
                <a:gd name="T17" fmla="*/ 0 h 64"/>
                <a:gd name="T18" fmla="*/ 0 w 121"/>
                <a:gd name="T19" fmla="*/ 0 h 64"/>
                <a:gd name="T20" fmla="*/ 0 w 121"/>
                <a:gd name="T21" fmla="*/ 0 h 64"/>
                <a:gd name="T22" fmla="*/ 0 w 121"/>
                <a:gd name="T23" fmla="*/ 0 h 64"/>
                <a:gd name="T24" fmla="*/ 0 w 121"/>
                <a:gd name="T25" fmla="*/ 0 h 64"/>
                <a:gd name="T26" fmla="*/ 0 w 121"/>
                <a:gd name="T27" fmla="*/ 0 h 64"/>
                <a:gd name="T28" fmla="*/ 0 w 121"/>
                <a:gd name="T29" fmla="*/ 0 h 64"/>
                <a:gd name="T30" fmla="*/ 0 w 121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64"/>
                <a:gd name="T50" fmla="*/ 121 w 121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64">
                  <a:moveTo>
                    <a:pt x="121" y="23"/>
                  </a:moveTo>
                  <a:lnTo>
                    <a:pt x="93" y="23"/>
                  </a:lnTo>
                  <a:lnTo>
                    <a:pt x="93" y="64"/>
                  </a:lnTo>
                  <a:lnTo>
                    <a:pt x="76" y="64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76" y="11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93" y="11"/>
                  </a:lnTo>
                  <a:lnTo>
                    <a:pt x="121" y="11"/>
                  </a:lnTo>
                  <a:lnTo>
                    <a:pt x="121" y="23"/>
                  </a:lnTo>
                  <a:close/>
                  <a:moveTo>
                    <a:pt x="76" y="23"/>
                  </a:moveTo>
                  <a:lnTo>
                    <a:pt x="29" y="23"/>
                  </a:lnTo>
                  <a:lnTo>
                    <a:pt x="76" y="49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3" name="Freeform 49">
              <a:extLst>
                <a:ext uri="{FF2B5EF4-FFF2-40B4-BE49-F238E27FC236}">
                  <a16:creationId xmlns:a16="http://schemas.microsoft.com/office/drawing/2014/main" id="{4357DDD4-F0FD-D543-AA57-EE288EA4C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901"/>
              <a:ext cx="62" cy="19"/>
            </a:xfrm>
            <a:custGeom>
              <a:avLst/>
              <a:gdLst>
                <a:gd name="T0" fmla="*/ 0 w 125"/>
                <a:gd name="T1" fmla="*/ 0 h 58"/>
                <a:gd name="T2" fmla="*/ 0 w 125"/>
                <a:gd name="T3" fmla="*/ 0 h 58"/>
                <a:gd name="T4" fmla="*/ 0 w 125"/>
                <a:gd name="T5" fmla="*/ 0 h 58"/>
                <a:gd name="T6" fmla="*/ 0 w 125"/>
                <a:gd name="T7" fmla="*/ 0 h 58"/>
                <a:gd name="T8" fmla="*/ 0 w 125"/>
                <a:gd name="T9" fmla="*/ 0 h 58"/>
                <a:gd name="T10" fmla="*/ 0 w 125"/>
                <a:gd name="T11" fmla="*/ 0 h 58"/>
                <a:gd name="T12" fmla="*/ 0 w 125"/>
                <a:gd name="T13" fmla="*/ 0 h 58"/>
                <a:gd name="T14" fmla="*/ 0 w 125"/>
                <a:gd name="T15" fmla="*/ 0 h 58"/>
                <a:gd name="T16" fmla="*/ 0 w 125"/>
                <a:gd name="T17" fmla="*/ 0 h 58"/>
                <a:gd name="T18" fmla="*/ 0 w 125"/>
                <a:gd name="T19" fmla="*/ 0 h 58"/>
                <a:gd name="T20" fmla="*/ 0 w 125"/>
                <a:gd name="T21" fmla="*/ 0 h 58"/>
                <a:gd name="T22" fmla="*/ 0 w 125"/>
                <a:gd name="T23" fmla="*/ 0 h 58"/>
                <a:gd name="T24" fmla="*/ 0 w 125"/>
                <a:gd name="T25" fmla="*/ 0 h 58"/>
                <a:gd name="T26" fmla="*/ 0 w 125"/>
                <a:gd name="T27" fmla="*/ 0 h 58"/>
                <a:gd name="T28" fmla="*/ 0 w 125"/>
                <a:gd name="T29" fmla="*/ 0 h 58"/>
                <a:gd name="T30" fmla="*/ 0 w 125"/>
                <a:gd name="T31" fmla="*/ 0 h 58"/>
                <a:gd name="T32" fmla="*/ 0 w 125"/>
                <a:gd name="T33" fmla="*/ 0 h 58"/>
                <a:gd name="T34" fmla="*/ 0 w 125"/>
                <a:gd name="T35" fmla="*/ 0 h 58"/>
                <a:gd name="T36" fmla="*/ 0 w 125"/>
                <a:gd name="T37" fmla="*/ 0 h 58"/>
                <a:gd name="T38" fmla="*/ 0 w 125"/>
                <a:gd name="T39" fmla="*/ 0 h 58"/>
                <a:gd name="T40" fmla="*/ 0 w 125"/>
                <a:gd name="T41" fmla="*/ 0 h 58"/>
                <a:gd name="T42" fmla="*/ 0 w 125"/>
                <a:gd name="T43" fmla="*/ 0 h 58"/>
                <a:gd name="T44" fmla="*/ 0 w 125"/>
                <a:gd name="T45" fmla="*/ 0 h 58"/>
                <a:gd name="T46" fmla="*/ 0 w 125"/>
                <a:gd name="T47" fmla="*/ 0 h 58"/>
                <a:gd name="T48" fmla="*/ 0 w 125"/>
                <a:gd name="T49" fmla="*/ 0 h 58"/>
                <a:gd name="T50" fmla="*/ 0 w 125"/>
                <a:gd name="T51" fmla="*/ 0 h 58"/>
                <a:gd name="T52" fmla="*/ 0 w 125"/>
                <a:gd name="T53" fmla="*/ 0 h 58"/>
                <a:gd name="T54" fmla="*/ 0 w 125"/>
                <a:gd name="T55" fmla="*/ 0 h 58"/>
                <a:gd name="T56" fmla="*/ 0 w 125"/>
                <a:gd name="T57" fmla="*/ 0 h 58"/>
                <a:gd name="T58" fmla="*/ 0 w 125"/>
                <a:gd name="T59" fmla="*/ 0 h 58"/>
                <a:gd name="T60" fmla="*/ 0 w 125"/>
                <a:gd name="T61" fmla="*/ 0 h 58"/>
                <a:gd name="T62" fmla="*/ 0 w 125"/>
                <a:gd name="T63" fmla="*/ 0 h 58"/>
                <a:gd name="T64" fmla="*/ 0 w 125"/>
                <a:gd name="T65" fmla="*/ 0 h 58"/>
                <a:gd name="T66" fmla="*/ 0 w 125"/>
                <a:gd name="T67" fmla="*/ 0 h 58"/>
                <a:gd name="T68" fmla="*/ 0 w 125"/>
                <a:gd name="T69" fmla="*/ 0 h 58"/>
                <a:gd name="T70" fmla="*/ 0 w 125"/>
                <a:gd name="T71" fmla="*/ 0 h 58"/>
                <a:gd name="T72" fmla="*/ 0 w 125"/>
                <a:gd name="T73" fmla="*/ 0 h 58"/>
                <a:gd name="T74" fmla="*/ 0 w 125"/>
                <a:gd name="T75" fmla="*/ 0 h 58"/>
                <a:gd name="T76" fmla="*/ 0 w 125"/>
                <a:gd name="T77" fmla="*/ 0 h 58"/>
                <a:gd name="T78" fmla="*/ 0 w 125"/>
                <a:gd name="T79" fmla="*/ 0 h 58"/>
                <a:gd name="T80" fmla="*/ 0 w 125"/>
                <a:gd name="T81" fmla="*/ 0 h 58"/>
                <a:gd name="T82" fmla="*/ 0 w 125"/>
                <a:gd name="T83" fmla="*/ 0 h 58"/>
                <a:gd name="T84" fmla="*/ 0 w 125"/>
                <a:gd name="T85" fmla="*/ 0 h 58"/>
                <a:gd name="T86" fmla="*/ 0 w 125"/>
                <a:gd name="T87" fmla="*/ 0 h 58"/>
                <a:gd name="T88" fmla="*/ 0 w 125"/>
                <a:gd name="T89" fmla="*/ 0 h 58"/>
                <a:gd name="T90" fmla="*/ 0 w 125"/>
                <a:gd name="T91" fmla="*/ 0 h 58"/>
                <a:gd name="T92" fmla="*/ 0 w 125"/>
                <a:gd name="T93" fmla="*/ 0 h 58"/>
                <a:gd name="T94" fmla="*/ 0 w 125"/>
                <a:gd name="T95" fmla="*/ 0 h 58"/>
                <a:gd name="T96" fmla="*/ 0 w 125"/>
                <a:gd name="T97" fmla="*/ 0 h 58"/>
                <a:gd name="T98" fmla="*/ 0 w 125"/>
                <a:gd name="T99" fmla="*/ 0 h 58"/>
                <a:gd name="T100" fmla="*/ 0 w 125"/>
                <a:gd name="T101" fmla="*/ 0 h 58"/>
                <a:gd name="T102" fmla="*/ 0 w 125"/>
                <a:gd name="T103" fmla="*/ 0 h 58"/>
                <a:gd name="T104" fmla="*/ 0 w 125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8"/>
                <a:gd name="T161" fmla="*/ 125 w 125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8">
                  <a:moveTo>
                    <a:pt x="62" y="58"/>
                  </a:moveTo>
                  <a:lnTo>
                    <a:pt x="43" y="57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48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2"/>
                  </a:lnTo>
                  <a:lnTo>
                    <a:pt x="105" y="5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23" y="40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6"/>
                  </a:lnTo>
                  <a:lnTo>
                    <a:pt x="62" y="58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1"/>
                  </a:lnTo>
                  <a:lnTo>
                    <a:pt x="107" y="37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5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4" name="Freeform 50">
              <a:extLst>
                <a:ext uri="{FF2B5EF4-FFF2-40B4-BE49-F238E27FC236}">
                  <a16:creationId xmlns:a16="http://schemas.microsoft.com/office/drawing/2014/main" id="{1224DA89-DCEC-A448-A722-56FED79F5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877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8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8"/>
                  </a:lnTo>
                  <a:lnTo>
                    <a:pt x="62" y="59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2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0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2"/>
                  </a:lnTo>
                  <a:lnTo>
                    <a:pt x="39" y="13"/>
                  </a:lnTo>
                  <a:lnTo>
                    <a:pt x="23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5" name="Line 51">
              <a:extLst>
                <a:ext uri="{FF2B5EF4-FFF2-40B4-BE49-F238E27FC236}">
                  <a16:creationId xmlns:a16="http://schemas.microsoft.com/office/drawing/2014/main" id="{F2D5EB9F-A90B-A845-9EA0-FE5AEDED4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67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6" name="Line 52">
              <a:extLst>
                <a:ext uri="{FF2B5EF4-FFF2-40B4-BE49-F238E27FC236}">
                  <a16:creationId xmlns:a16="http://schemas.microsoft.com/office/drawing/2014/main" id="{CC060498-D385-A046-9B18-2A15B99C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67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7" name="Freeform 53">
              <a:extLst>
                <a:ext uri="{FF2B5EF4-FFF2-40B4-BE49-F238E27FC236}">
                  <a16:creationId xmlns:a16="http://schemas.microsoft.com/office/drawing/2014/main" id="{DCBA866F-D504-4941-A524-5070F0601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692"/>
              <a:ext cx="62" cy="20"/>
            </a:xfrm>
            <a:custGeom>
              <a:avLst/>
              <a:gdLst>
                <a:gd name="T0" fmla="*/ 0 w 125"/>
                <a:gd name="T1" fmla="*/ 0 h 61"/>
                <a:gd name="T2" fmla="*/ 0 w 125"/>
                <a:gd name="T3" fmla="*/ 0 h 61"/>
                <a:gd name="T4" fmla="*/ 0 w 125"/>
                <a:gd name="T5" fmla="*/ 0 h 61"/>
                <a:gd name="T6" fmla="*/ 0 w 125"/>
                <a:gd name="T7" fmla="*/ 0 h 61"/>
                <a:gd name="T8" fmla="*/ 0 w 125"/>
                <a:gd name="T9" fmla="*/ 0 h 61"/>
                <a:gd name="T10" fmla="*/ 0 w 125"/>
                <a:gd name="T11" fmla="*/ 0 h 61"/>
                <a:gd name="T12" fmla="*/ 0 w 125"/>
                <a:gd name="T13" fmla="*/ 0 h 61"/>
                <a:gd name="T14" fmla="*/ 0 w 125"/>
                <a:gd name="T15" fmla="*/ 0 h 61"/>
                <a:gd name="T16" fmla="*/ 0 w 125"/>
                <a:gd name="T17" fmla="*/ 0 h 61"/>
                <a:gd name="T18" fmla="*/ 0 w 125"/>
                <a:gd name="T19" fmla="*/ 0 h 61"/>
                <a:gd name="T20" fmla="*/ 0 w 125"/>
                <a:gd name="T21" fmla="*/ 0 h 61"/>
                <a:gd name="T22" fmla="*/ 0 w 125"/>
                <a:gd name="T23" fmla="*/ 0 h 61"/>
                <a:gd name="T24" fmla="*/ 0 w 125"/>
                <a:gd name="T25" fmla="*/ 0 h 61"/>
                <a:gd name="T26" fmla="*/ 0 w 125"/>
                <a:gd name="T27" fmla="*/ 0 h 61"/>
                <a:gd name="T28" fmla="*/ 0 w 125"/>
                <a:gd name="T29" fmla="*/ 0 h 61"/>
                <a:gd name="T30" fmla="*/ 0 w 125"/>
                <a:gd name="T31" fmla="*/ 0 h 61"/>
                <a:gd name="T32" fmla="*/ 0 w 125"/>
                <a:gd name="T33" fmla="*/ 0 h 61"/>
                <a:gd name="T34" fmla="*/ 0 w 125"/>
                <a:gd name="T35" fmla="*/ 0 h 61"/>
                <a:gd name="T36" fmla="*/ 0 w 125"/>
                <a:gd name="T37" fmla="*/ 0 h 61"/>
                <a:gd name="T38" fmla="*/ 0 w 125"/>
                <a:gd name="T39" fmla="*/ 0 h 61"/>
                <a:gd name="T40" fmla="*/ 0 w 125"/>
                <a:gd name="T41" fmla="*/ 0 h 61"/>
                <a:gd name="T42" fmla="*/ 0 w 125"/>
                <a:gd name="T43" fmla="*/ 0 h 61"/>
                <a:gd name="T44" fmla="*/ 0 w 125"/>
                <a:gd name="T45" fmla="*/ 0 h 61"/>
                <a:gd name="T46" fmla="*/ 0 w 125"/>
                <a:gd name="T47" fmla="*/ 0 h 61"/>
                <a:gd name="T48" fmla="*/ 0 w 125"/>
                <a:gd name="T49" fmla="*/ 0 h 61"/>
                <a:gd name="T50" fmla="*/ 0 w 125"/>
                <a:gd name="T51" fmla="*/ 0 h 61"/>
                <a:gd name="T52" fmla="*/ 0 w 125"/>
                <a:gd name="T53" fmla="*/ 0 h 61"/>
                <a:gd name="T54" fmla="*/ 0 w 125"/>
                <a:gd name="T55" fmla="*/ 0 h 61"/>
                <a:gd name="T56" fmla="*/ 0 w 125"/>
                <a:gd name="T57" fmla="*/ 0 h 61"/>
                <a:gd name="T58" fmla="*/ 0 w 125"/>
                <a:gd name="T59" fmla="*/ 0 h 61"/>
                <a:gd name="T60" fmla="*/ 0 w 125"/>
                <a:gd name="T61" fmla="*/ 0 h 61"/>
                <a:gd name="T62" fmla="*/ 0 w 125"/>
                <a:gd name="T63" fmla="*/ 0 h 61"/>
                <a:gd name="T64" fmla="*/ 0 w 125"/>
                <a:gd name="T65" fmla="*/ 0 h 61"/>
                <a:gd name="T66" fmla="*/ 0 w 125"/>
                <a:gd name="T67" fmla="*/ 0 h 61"/>
                <a:gd name="T68" fmla="*/ 0 w 125"/>
                <a:gd name="T69" fmla="*/ 0 h 61"/>
                <a:gd name="T70" fmla="*/ 0 w 125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61"/>
                <a:gd name="T110" fmla="*/ 125 w 125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61">
                  <a:moveTo>
                    <a:pt x="31" y="1"/>
                  </a:moveTo>
                  <a:lnTo>
                    <a:pt x="33" y="14"/>
                  </a:lnTo>
                  <a:lnTo>
                    <a:pt x="25" y="16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1" y="46"/>
                  </a:lnTo>
                  <a:lnTo>
                    <a:pt x="39" y="47"/>
                  </a:lnTo>
                  <a:lnTo>
                    <a:pt x="49" y="49"/>
                  </a:lnTo>
                  <a:lnTo>
                    <a:pt x="58" y="49"/>
                  </a:lnTo>
                  <a:lnTo>
                    <a:pt x="53" y="44"/>
                  </a:lnTo>
                  <a:lnTo>
                    <a:pt x="47" y="39"/>
                  </a:lnTo>
                  <a:lnTo>
                    <a:pt x="43" y="33"/>
                  </a:lnTo>
                  <a:lnTo>
                    <a:pt x="43" y="27"/>
                  </a:lnTo>
                  <a:lnTo>
                    <a:pt x="45" y="20"/>
                  </a:lnTo>
                  <a:lnTo>
                    <a:pt x="47" y="14"/>
                  </a:lnTo>
                  <a:lnTo>
                    <a:pt x="54" y="8"/>
                  </a:lnTo>
                  <a:lnTo>
                    <a:pt x="62" y="4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4" y="1"/>
                  </a:lnTo>
                  <a:lnTo>
                    <a:pt x="105" y="4"/>
                  </a:lnTo>
                  <a:lnTo>
                    <a:pt x="111" y="7"/>
                  </a:lnTo>
                  <a:lnTo>
                    <a:pt x="115" y="10"/>
                  </a:lnTo>
                  <a:lnTo>
                    <a:pt x="119" y="14"/>
                  </a:lnTo>
                  <a:lnTo>
                    <a:pt x="123" y="21"/>
                  </a:lnTo>
                  <a:lnTo>
                    <a:pt x="125" y="28"/>
                  </a:lnTo>
                  <a:lnTo>
                    <a:pt x="125" y="36"/>
                  </a:lnTo>
                  <a:lnTo>
                    <a:pt x="121" y="41"/>
                  </a:lnTo>
                  <a:lnTo>
                    <a:pt x="117" y="47"/>
                  </a:lnTo>
                  <a:lnTo>
                    <a:pt x="111" y="51"/>
                  </a:lnTo>
                  <a:lnTo>
                    <a:pt x="94" y="59"/>
                  </a:lnTo>
                  <a:lnTo>
                    <a:pt x="66" y="61"/>
                  </a:lnTo>
                  <a:lnTo>
                    <a:pt x="45" y="60"/>
                  </a:lnTo>
                  <a:lnTo>
                    <a:pt x="27" y="56"/>
                  </a:lnTo>
                  <a:lnTo>
                    <a:pt x="13" y="51"/>
                  </a:lnTo>
                  <a:lnTo>
                    <a:pt x="4" y="4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31" y="1"/>
                  </a:lnTo>
                  <a:close/>
                  <a:moveTo>
                    <a:pt x="82" y="49"/>
                  </a:moveTo>
                  <a:lnTo>
                    <a:pt x="90" y="49"/>
                  </a:lnTo>
                  <a:lnTo>
                    <a:pt x="97" y="47"/>
                  </a:lnTo>
                  <a:lnTo>
                    <a:pt x="103" y="43"/>
                  </a:lnTo>
                  <a:lnTo>
                    <a:pt x="107" y="40"/>
                  </a:lnTo>
                  <a:lnTo>
                    <a:pt x="109" y="36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1"/>
                  </a:lnTo>
                  <a:lnTo>
                    <a:pt x="103" y="17"/>
                  </a:lnTo>
                  <a:lnTo>
                    <a:pt x="97" y="14"/>
                  </a:lnTo>
                  <a:lnTo>
                    <a:pt x="92" y="13"/>
                  </a:lnTo>
                  <a:lnTo>
                    <a:pt x="84" y="13"/>
                  </a:lnTo>
                  <a:lnTo>
                    <a:pt x="76" y="13"/>
                  </a:lnTo>
                  <a:lnTo>
                    <a:pt x="70" y="14"/>
                  </a:lnTo>
                  <a:lnTo>
                    <a:pt x="64" y="17"/>
                  </a:lnTo>
                  <a:lnTo>
                    <a:pt x="60" y="21"/>
                  </a:lnTo>
                  <a:lnTo>
                    <a:pt x="58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60" y="40"/>
                  </a:lnTo>
                  <a:lnTo>
                    <a:pt x="64" y="43"/>
                  </a:lnTo>
                  <a:lnTo>
                    <a:pt x="70" y="47"/>
                  </a:lnTo>
                  <a:lnTo>
                    <a:pt x="76" y="4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8" name="Freeform 54">
              <a:extLst>
                <a:ext uri="{FF2B5EF4-FFF2-40B4-BE49-F238E27FC236}">
                  <a16:creationId xmlns:a16="http://schemas.microsoft.com/office/drawing/2014/main" id="{E4EF136C-48B9-D548-8E44-21267A9D8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669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7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9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6"/>
                  </a:lnTo>
                  <a:lnTo>
                    <a:pt x="62" y="59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2"/>
                  </a:lnTo>
                  <a:lnTo>
                    <a:pt x="107" y="39"/>
                  </a:lnTo>
                  <a:lnTo>
                    <a:pt x="109" y="34"/>
                  </a:lnTo>
                  <a:lnTo>
                    <a:pt x="111" y="29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7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59" name="Freeform 55">
              <a:extLst>
                <a:ext uri="{FF2B5EF4-FFF2-40B4-BE49-F238E27FC236}">
                  <a16:creationId xmlns:a16="http://schemas.microsoft.com/office/drawing/2014/main" id="{3118CC52-EDD9-E54C-9081-D2006C5F3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646"/>
              <a:ext cx="62" cy="19"/>
            </a:xfrm>
            <a:custGeom>
              <a:avLst/>
              <a:gdLst>
                <a:gd name="T0" fmla="*/ 0 w 125"/>
                <a:gd name="T1" fmla="*/ 0 h 58"/>
                <a:gd name="T2" fmla="*/ 0 w 125"/>
                <a:gd name="T3" fmla="*/ 0 h 58"/>
                <a:gd name="T4" fmla="*/ 0 w 125"/>
                <a:gd name="T5" fmla="*/ 0 h 58"/>
                <a:gd name="T6" fmla="*/ 0 w 125"/>
                <a:gd name="T7" fmla="*/ 0 h 58"/>
                <a:gd name="T8" fmla="*/ 0 w 125"/>
                <a:gd name="T9" fmla="*/ 0 h 58"/>
                <a:gd name="T10" fmla="*/ 0 w 125"/>
                <a:gd name="T11" fmla="*/ 0 h 58"/>
                <a:gd name="T12" fmla="*/ 0 w 125"/>
                <a:gd name="T13" fmla="*/ 0 h 58"/>
                <a:gd name="T14" fmla="*/ 0 w 125"/>
                <a:gd name="T15" fmla="*/ 0 h 58"/>
                <a:gd name="T16" fmla="*/ 0 w 125"/>
                <a:gd name="T17" fmla="*/ 0 h 58"/>
                <a:gd name="T18" fmla="*/ 0 w 125"/>
                <a:gd name="T19" fmla="*/ 0 h 58"/>
                <a:gd name="T20" fmla="*/ 0 w 125"/>
                <a:gd name="T21" fmla="*/ 0 h 58"/>
                <a:gd name="T22" fmla="*/ 0 w 125"/>
                <a:gd name="T23" fmla="*/ 0 h 58"/>
                <a:gd name="T24" fmla="*/ 0 w 125"/>
                <a:gd name="T25" fmla="*/ 0 h 58"/>
                <a:gd name="T26" fmla="*/ 0 w 125"/>
                <a:gd name="T27" fmla="*/ 0 h 58"/>
                <a:gd name="T28" fmla="*/ 0 w 125"/>
                <a:gd name="T29" fmla="*/ 0 h 58"/>
                <a:gd name="T30" fmla="*/ 0 w 125"/>
                <a:gd name="T31" fmla="*/ 0 h 58"/>
                <a:gd name="T32" fmla="*/ 0 w 125"/>
                <a:gd name="T33" fmla="*/ 0 h 58"/>
                <a:gd name="T34" fmla="*/ 0 w 125"/>
                <a:gd name="T35" fmla="*/ 0 h 58"/>
                <a:gd name="T36" fmla="*/ 0 w 125"/>
                <a:gd name="T37" fmla="*/ 0 h 58"/>
                <a:gd name="T38" fmla="*/ 0 w 125"/>
                <a:gd name="T39" fmla="*/ 0 h 58"/>
                <a:gd name="T40" fmla="*/ 0 w 125"/>
                <a:gd name="T41" fmla="*/ 0 h 58"/>
                <a:gd name="T42" fmla="*/ 0 w 125"/>
                <a:gd name="T43" fmla="*/ 0 h 58"/>
                <a:gd name="T44" fmla="*/ 0 w 125"/>
                <a:gd name="T45" fmla="*/ 0 h 58"/>
                <a:gd name="T46" fmla="*/ 0 w 125"/>
                <a:gd name="T47" fmla="*/ 0 h 58"/>
                <a:gd name="T48" fmla="*/ 0 w 125"/>
                <a:gd name="T49" fmla="*/ 0 h 58"/>
                <a:gd name="T50" fmla="*/ 0 w 125"/>
                <a:gd name="T51" fmla="*/ 0 h 58"/>
                <a:gd name="T52" fmla="*/ 0 w 125"/>
                <a:gd name="T53" fmla="*/ 0 h 58"/>
                <a:gd name="T54" fmla="*/ 0 w 125"/>
                <a:gd name="T55" fmla="*/ 0 h 58"/>
                <a:gd name="T56" fmla="*/ 0 w 125"/>
                <a:gd name="T57" fmla="*/ 0 h 58"/>
                <a:gd name="T58" fmla="*/ 0 w 125"/>
                <a:gd name="T59" fmla="*/ 0 h 58"/>
                <a:gd name="T60" fmla="*/ 0 w 125"/>
                <a:gd name="T61" fmla="*/ 0 h 58"/>
                <a:gd name="T62" fmla="*/ 0 w 125"/>
                <a:gd name="T63" fmla="*/ 0 h 58"/>
                <a:gd name="T64" fmla="*/ 0 w 125"/>
                <a:gd name="T65" fmla="*/ 0 h 58"/>
                <a:gd name="T66" fmla="*/ 0 w 125"/>
                <a:gd name="T67" fmla="*/ 0 h 58"/>
                <a:gd name="T68" fmla="*/ 0 w 125"/>
                <a:gd name="T69" fmla="*/ 0 h 58"/>
                <a:gd name="T70" fmla="*/ 0 w 125"/>
                <a:gd name="T71" fmla="*/ 0 h 58"/>
                <a:gd name="T72" fmla="*/ 0 w 125"/>
                <a:gd name="T73" fmla="*/ 0 h 58"/>
                <a:gd name="T74" fmla="*/ 0 w 125"/>
                <a:gd name="T75" fmla="*/ 0 h 58"/>
                <a:gd name="T76" fmla="*/ 0 w 125"/>
                <a:gd name="T77" fmla="*/ 0 h 58"/>
                <a:gd name="T78" fmla="*/ 0 w 125"/>
                <a:gd name="T79" fmla="*/ 0 h 58"/>
                <a:gd name="T80" fmla="*/ 0 w 125"/>
                <a:gd name="T81" fmla="*/ 0 h 58"/>
                <a:gd name="T82" fmla="*/ 0 w 125"/>
                <a:gd name="T83" fmla="*/ 0 h 58"/>
                <a:gd name="T84" fmla="*/ 0 w 125"/>
                <a:gd name="T85" fmla="*/ 0 h 58"/>
                <a:gd name="T86" fmla="*/ 0 w 125"/>
                <a:gd name="T87" fmla="*/ 0 h 58"/>
                <a:gd name="T88" fmla="*/ 0 w 125"/>
                <a:gd name="T89" fmla="*/ 0 h 58"/>
                <a:gd name="T90" fmla="*/ 0 w 125"/>
                <a:gd name="T91" fmla="*/ 0 h 58"/>
                <a:gd name="T92" fmla="*/ 0 w 125"/>
                <a:gd name="T93" fmla="*/ 0 h 58"/>
                <a:gd name="T94" fmla="*/ 0 w 125"/>
                <a:gd name="T95" fmla="*/ 0 h 58"/>
                <a:gd name="T96" fmla="*/ 0 w 125"/>
                <a:gd name="T97" fmla="*/ 0 h 58"/>
                <a:gd name="T98" fmla="*/ 0 w 125"/>
                <a:gd name="T99" fmla="*/ 0 h 58"/>
                <a:gd name="T100" fmla="*/ 0 w 125"/>
                <a:gd name="T101" fmla="*/ 0 h 58"/>
                <a:gd name="T102" fmla="*/ 0 w 125"/>
                <a:gd name="T103" fmla="*/ 0 h 58"/>
                <a:gd name="T104" fmla="*/ 0 w 125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8"/>
                <a:gd name="T161" fmla="*/ 125 w 125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8">
                  <a:moveTo>
                    <a:pt x="62" y="58"/>
                  </a:moveTo>
                  <a:lnTo>
                    <a:pt x="43" y="58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1"/>
                  </a:lnTo>
                  <a:lnTo>
                    <a:pt x="97" y="3"/>
                  </a:lnTo>
                  <a:lnTo>
                    <a:pt x="105" y="5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3" y="18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1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7"/>
                  </a:lnTo>
                  <a:lnTo>
                    <a:pt x="62" y="58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7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0" name="Line 56">
              <a:extLst>
                <a:ext uri="{FF2B5EF4-FFF2-40B4-BE49-F238E27FC236}">
                  <a16:creationId xmlns:a16="http://schemas.microsoft.com/office/drawing/2014/main" id="{6E45872E-FADE-D944-8CC1-F93D67641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4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1" name="Line 57">
              <a:extLst>
                <a:ext uri="{FF2B5EF4-FFF2-40B4-BE49-F238E27FC236}">
                  <a16:creationId xmlns:a16="http://schemas.microsoft.com/office/drawing/2014/main" id="{D1F9BC6C-C05D-8847-8A44-3AFD8D1C3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44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2" name="Freeform 58">
              <a:extLst>
                <a:ext uri="{FF2B5EF4-FFF2-40B4-BE49-F238E27FC236}">
                  <a16:creationId xmlns:a16="http://schemas.microsoft.com/office/drawing/2014/main" id="{E5EA5B48-D751-1745-AEB6-46A2D57E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461"/>
              <a:ext cx="62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w 125"/>
                <a:gd name="T21" fmla="*/ 0 h 57"/>
                <a:gd name="T22" fmla="*/ 0 w 125"/>
                <a:gd name="T23" fmla="*/ 0 h 57"/>
                <a:gd name="T24" fmla="*/ 0 w 125"/>
                <a:gd name="T25" fmla="*/ 0 h 57"/>
                <a:gd name="T26" fmla="*/ 0 w 125"/>
                <a:gd name="T27" fmla="*/ 0 h 57"/>
                <a:gd name="T28" fmla="*/ 0 w 125"/>
                <a:gd name="T29" fmla="*/ 0 h 57"/>
                <a:gd name="T30" fmla="*/ 0 w 125"/>
                <a:gd name="T31" fmla="*/ 0 h 57"/>
                <a:gd name="T32" fmla="*/ 0 w 125"/>
                <a:gd name="T33" fmla="*/ 0 h 57"/>
                <a:gd name="T34" fmla="*/ 0 w 125"/>
                <a:gd name="T35" fmla="*/ 0 h 57"/>
                <a:gd name="T36" fmla="*/ 0 w 125"/>
                <a:gd name="T37" fmla="*/ 0 h 57"/>
                <a:gd name="T38" fmla="*/ 0 w 125"/>
                <a:gd name="T39" fmla="*/ 0 h 57"/>
                <a:gd name="T40" fmla="*/ 0 w 125"/>
                <a:gd name="T41" fmla="*/ 0 h 57"/>
                <a:gd name="T42" fmla="*/ 0 w 125"/>
                <a:gd name="T43" fmla="*/ 0 h 57"/>
                <a:gd name="T44" fmla="*/ 0 w 125"/>
                <a:gd name="T45" fmla="*/ 0 h 57"/>
                <a:gd name="T46" fmla="*/ 0 w 125"/>
                <a:gd name="T47" fmla="*/ 0 h 57"/>
                <a:gd name="T48" fmla="*/ 0 w 125"/>
                <a:gd name="T49" fmla="*/ 0 h 57"/>
                <a:gd name="T50" fmla="*/ 0 w 125"/>
                <a:gd name="T51" fmla="*/ 0 h 57"/>
                <a:gd name="T52" fmla="*/ 0 w 125"/>
                <a:gd name="T53" fmla="*/ 0 h 57"/>
                <a:gd name="T54" fmla="*/ 0 w 125"/>
                <a:gd name="T55" fmla="*/ 0 h 57"/>
                <a:gd name="T56" fmla="*/ 0 w 125"/>
                <a:gd name="T57" fmla="*/ 0 h 57"/>
                <a:gd name="T58" fmla="*/ 0 w 125"/>
                <a:gd name="T59" fmla="*/ 0 h 57"/>
                <a:gd name="T60" fmla="*/ 0 w 125"/>
                <a:gd name="T61" fmla="*/ 0 h 57"/>
                <a:gd name="T62" fmla="*/ 0 w 125"/>
                <a:gd name="T63" fmla="*/ 0 h 57"/>
                <a:gd name="T64" fmla="*/ 0 w 125"/>
                <a:gd name="T65" fmla="*/ 0 h 57"/>
                <a:gd name="T66" fmla="*/ 0 w 125"/>
                <a:gd name="T67" fmla="*/ 0 h 57"/>
                <a:gd name="T68" fmla="*/ 0 w 125"/>
                <a:gd name="T69" fmla="*/ 0 h 57"/>
                <a:gd name="T70" fmla="*/ 0 w 125"/>
                <a:gd name="T71" fmla="*/ 0 h 57"/>
                <a:gd name="T72" fmla="*/ 0 w 125"/>
                <a:gd name="T73" fmla="*/ 0 h 57"/>
                <a:gd name="T74" fmla="*/ 0 w 125"/>
                <a:gd name="T75" fmla="*/ 0 h 57"/>
                <a:gd name="T76" fmla="*/ 0 w 125"/>
                <a:gd name="T77" fmla="*/ 0 h 57"/>
                <a:gd name="T78" fmla="*/ 0 w 125"/>
                <a:gd name="T79" fmla="*/ 0 h 57"/>
                <a:gd name="T80" fmla="*/ 0 w 125"/>
                <a:gd name="T81" fmla="*/ 0 h 57"/>
                <a:gd name="T82" fmla="*/ 0 w 125"/>
                <a:gd name="T83" fmla="*/ 0 h 57"/>
                <a:gd name="T84" fmla="*/ 0 w 125"/>
                <a:gd name="T85" fmla="*/ 0 h 57"/>
                <a:gd name="T86" fmla="*/ 0 w 125"/>
                <a:gd name="T87" fmla="*/ 0 h 57"/>
                <a:gd name="T88" fmla="*/ 0 w 125"/>
                <a:gd name="T89" fmla="*/ 0 h 57"/>
                <a:gd name="T90" fmla="*/ 0 w 125"/>
                <a:gd name="T91" fmla="*/ 0 h 57"/>
                <a:gd name="T92" fmla="*/ 0 w 125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"/>
                <a:gd name="T142" fmla="*/ 0 h 57"/>
                <a:gd name="T143" fmla="*/ 125 w 125"/>
                <a:gd name="T144" fmla="*/ 57 h 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" h="57">
                  <a:moveTo>
                    <a:pt x="54" y="42"/>
                  </a:moveTo>
                  <a:lnTo>
                    <a:pt x="53" y="46"/>
                  </a:lnTo>
                  <a:lnTo>
                    <a:pt x="49" y="49"/>
                  </a:lnTo>
                  <a:lnTo>
                    <a:pt x="45" y="52"/>
                  </a:lnTo>
                  <a:lnTo>
                    <a:pt x="39" y="54"/>
                  </a:lnTo>
                  <a:lnTo>
                    <a:pt x="31" y="54"/>
                  </a:lnTo>
                  <a:lnTo>
                    <a:pt x="21" y="54"/>
                  </a:lnTo>
                  <a:lnTo>
                    <a:pt x="15" y="52"/>
                  </a:lnTo>
                  <a:lnTo>
                    <a:pt x="8" y="47"/>
                  </a:lnTo>
                  <a:lnTo>
                    <a:pt x="4" y="43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5" y="6"/>
                  </a:lnTo>
                  <a:lnTo>
                    <a:pt x="51" y="10"/>
                  </a:lnTo>
                  <a:lnTo>
                    <a:pt x="54" y="16"/>
                  </a:lnTo>
                  <a:lnTo>
                    <a:pt x="58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2" y="1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40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105" y="54"/>
                  </a:lnTo>
                  <a:lnTo>
                    <a:pt x="97" y="57"/>
                  </a:lnTo>
                  <a:lnTo>
                    <a:pt x="86" y="57"/>
                  </a:lnTo>
                  <a:lnTo>
                    <a:pt x="78" y="57"/>
                  </a:lnTo>
                  <a:lnTo>
                    <a:pt x="72" y="56"/>
                  </a:lnTo>
                  <a:lnTo>
                    <a:pt x="66" y="53"/>
                  </a:lnTo>
                  <a:lnTo>
                    <a:pt x="60" y="50"/>
                  </a:lnTo>
                  <a:lnTo>
                    <a:pt x="56" y="46"/>
                  </a:lnTo>
                  <a:lnTo>
                    <a:pt x="54" y="42"/>
                  </a:lnTo>
                  <a:close/>
                  <a:moveTo>
                    <a:pt x="31" y="43"/>
                  </a:moveTo>
                  <a:lnTo>
                    <a:pt x="35" y="43"/>
                  </a:lnTo>
                  <a:lnTo>
                    <a:pt x="39" y="42"/>
                  </a:lnTo>
                  <a:lnTo>
                    <a:pt x="43" y="40"/>
                  </a:lnTo>
                  <a:lnTo>
                    <a:pt x="47" y="37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3" y="19"/>
                  </a:lnTo>
                  <a:lnTo>
                    <a:pt x="37" y="16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9" y="39"/>
                  </a:lnTo>
                  <a:lnTo>
                    <a:pt x="25" y="42"/>
                  </a:lnTo>
                  <a:lnTo>
                    <a:pt x="31" y="43"/>
                  </a:lnTo>
                  <a:close/>
                  <a:moveTo>
                    <a:pt x="86" y="46"/>
                  </a:moveTo>
                  <a:lnTo>
                    <a:pt x="92" y="46"/>
                  </a:lnTo>
                  <a:lnTo>
                    <a:pt x="97" y="44"/>
                  </a:lnTo>
                  <a:lnTo>
                    <a:pt x="103" y="42"/>
                  </a:lnTo>
                  <a:lnTo>
                    <a:pt x="107" y="37"/>
                  </a:lnTo>
                  <a:lnTo>
                    <a:pt x="109" y="33"/>
                  </a:lnTo>
                  <a:lnTo>
                    <a:pt x="111" y="29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3" y="16"/>
                  </a:lnTo>
                  <a:lnTo>
                    <a:pt x="99" y="14"/>
                  </a:lnTo>
                  <a:lnTo>
                    <a:pt x="94" y="11"/>
                  </a:lnTo>
                  <a:lnTo>
                    <a:pt x="88" y="11"/>
                  </a:lnTo>
                  <a:lnTo>
                    <a:pt x="80" y="11"/>
                  </a:lnTo>
                  <a:lnTo>
                    <a:pt x="74" y="14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2" y="24"/>
                  </a:lnTo>
                  <a:lnTo>
                    <a:pt x="62" y="29"/>
                  </a:lnTo>
                  <a:lnTo>
                    <a:pt x="62" y="34"/>
                  </a:lnTo>
                  <a:lnTo>
                    <a:pt x="66" y="39"/>
                  </a:lnTo>
                  <a:lnTo>
                    <a:pt x="70" y="42"/>
                  </a:lnTo>
                  <a:lnTo>
                    <a:pt x="74" y="44"/>
                  </a:lnTo>
                  <a:lnTo>
                    <a:pt x="80" y="46"/>
                  </a:lnTo>
                  <a:lnTo>
                    <a:pt x="8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3" name="Freeform 59">
              <a:extLst>
                <a:ext uri="{FF2B5EF4-FFF2-40B4-BE49-F238E27FC236}">
                  <a16:creationId xmlns:a16="http://schemas.microsoft.com/office/drawing/2014/main" id="{ECFB57FE-5209-EF4A-93A7-7039FCC8C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437"/>
              <a:ext cx="62" cy="20"/>
            </a:xfrm>
            <a:custGeom>
              <a:avLst/>
              <a:gdLst>
                <a:gd name="T0" fmla="*/ 0 w 125"/>
                <a:gd name="T1" fmla="*/ 0 h 61"/>
                <a:gd name="T2" fmla="*/ 0 w 125"/>
                <a:gd name="T3" fmla="*/ 0 h 61"/>
                <a:gd name="T4" fmla="*/ 0 w 125"/>
                <a:gd name="T5" fmla="*/ 0 h 61"/>
                <a:gd name="T6" fmla="*/ 0 w 125"/>
                <a:gd name="T7" fmla="*/ 0 h 61"/>
                <a:gd name="T8" fmla="*/ 0 w 125"/>
                <a:gd name="T9" fmla="*/ 0 h 61"/>
                <a:gd name="T10" fmla="*/ 0 w 125"/>
                <a:gd name="T11" fmla="*/ 0 h 61"/>
                <a:gd name="T12" fmla="*/ 0 w 125"/>
                <a:gd name="T13" fmla="*/ 0 h 61"/>
                <a:gd name="T14" fmla="*/ 0 w 125"/>
                <a:gd name="T15" fmla="*/ 0 h 61"/>
                <a:gd name="T16" fmla="*/ 0 w 125"/>
                <a:gd name="T17" fmla="*/ 0 h 61"/>
                <a:gd name="T18" fmla="*/ 0 w 125"/>
                <a:gd name="T19" fmla="*/ 0 h 61"/>
                <a:gd name="T20" fmla="*/ 0 w 125"/>
                <a:gd name="T21" fmla="*/ 0 h 61"/>
                <a:gd name="T22" fmla="*/ 0 w 125"/>
                <a:gd name="T23" fmla="*/ 0 h 61"/>
                <a:gd name="T24" fmla="*/ 0 w 125"/>
                <a:gd name="T25" fmla="*/ 0 h 61"/>
                <a:gd name="T26" fmla="*/ 0 w 125"/>
                <a:gd name="T27" fmla="*/ 0 h 61"/>
                <a:gd name="T28" fmla="*/ 0 w 125"/>
                <a:gd name="T29" fmla="*/ 0 h 61"/>
                <a:gd name="T30" fmla="*/ 0 w 125"/>
                <a:gd name="T31" fmla="*/ 0 h 61"/>
                <a:gd name="T32" fmla="*/ 0 w 125"/>
                <a:gd name="T33" fmla="*/ 0 h 61"/>
                <a:gd name="T34" fmla="*/ 0 w 125"/>
                <a:gd name="T35" fmla="*/ 0 h 61"/>
                <a:gd name="T36" fmla="*/ 0 w 125"/>
                <a:gd name="T37" fmla="*/ 0 h 61"/>
                <a:gd name="T38" fmla="*/ 0 w 125"/>
                <a:gd name="T39" fmla="*/ 0 h 61"/>
                <a:gd name="T40" fmla="*/ 0 w 125"/>
                <a:gd name="T41" fmla="*/ 0 h 61"/>
                <a:gd name="T42" fmla="*/ 0 w 125"/>
                <a:gd name="T43" fmla="*/ 0 h 61"/>
                <a:gd name="T44" fmla="*/ 0 w 125"/>
                <a:gd name="T45" fmla="*/ 0 h 61"/>
                <a:gd name="T46" fmla="*/ 0 w 125"/>
                <a:gd name="T47" fmla="*/ 0 h 61"/>
                <a:gd name="T48" fmla="*/ 0 w 125"/>
                <a:gd name="T49" fmla="*/ 0 h 61"/>
                <a:gd name="T50" fmla="*/ 0 w 125"/>
                <a:gd name="T51" fmla="*/ 0 h 61"/>
                <a:gd name="T52" fmla="*/ 0 w 125"/>
                <a:gd name="T53" fmla="*/ 0 h 61"/>
                <a:gd name="T54" fmla="*/ 0 w 125"/>
                <a:gd name="T55" fmla="*/ 0 h 61"/>
                <a:gd name="T56" fmla="*/ 0 w 125"/>
                <a:gd name="T57" fmla="*/ 0 h 61"/>
                <a:gd name="T58" fmla="*/ 0 w 125"/>
                <a:gd name="T59" fmla="*/ 0 h 61"/>
                <a:gd name="T60" fmla="*/ 0 w 125"/>
                <a:gd name="T61" fmla="*/ 0 h 61"/>
                <a:gd name="T62" fmla="*/ 0 w 125"/>
                <a:gd name="T63" fmla="*/ 0 h 61"/>
                <a:gd name="T64" fmla="*/ 0 w 125"/>
                <a:gd name="T65" fmla="*/ 0 h 61"/>
                <a:gd name="T66" fmla="*/ 0 w 125"/>
                <a:gd name="T67" fmla="*/ 0 h 61"/>
                <a:gd name="T68" fmla="*/ 0 w 125"/>
                <a:gd name="T69" fmla="*/ 0 h 61"/>
                <a:gd name="T70" fmla="*/ 0 w 125"/>
                <a:gd name="T71" fmla="*/ 0 h 61"/>
                <a:gd name="T72" fmla="*/ 0 w 125"/>
                <a:gd name="T73" fmla="*/ 0 h 61"/>
                <a:gd name="T74" fmla="*/ 0 w 125"/>
                <a:gd name="T75" fmla="*/ 0 h 61"/>
                <a:gd name="T76" fmla="*/ 0 w 125"/>
                <a:gd name="T77" fmla="*/ 0 h 61"/>
                <a:gd name="T78" fmla="*/ 0 w 125"/>
                <a:gd name="T79" fmla="*/ 0 h 61"/>
                <a:gd name="T80" fmla="*/ 0 w 125"/>
                <a:gd name="T81" fmla="*/ 0 h 61"/>
                <a:gd name="T82" fmla="*/ 0 w 125"/>
                <a:gd name="T83" fmla="*/ 0 h 61"/>
                <a:gd name="T84" fmla="*/ 0 w 125"/>
                <a:gd name="T85" fmla="*/ 0 h 61"/>
                <a:gd name="T86" fmla="*/ 0 w 125"/>
                <a:gd name="T87" fmla="*/ 0 h 61"/>
                <a:gd name="T88" fmla="*/ 0 w 125"/>
                <a:gd name="T89" fmla="*/ 0 h 61"/>
                <a:gd name="T90" fmla="*/ 0 w 125"/>
                <a:gd name="T91" fmla="*/ 0 h 61"/>
                <a:gd name="T92" fmla="*/ 0 w 125"/>
                <a:gd name="T93" fmla="*/ 0 h 61"/>
                <a:gd name="T94" fmla="*/ 0 w 125"/>
                <a:gd name="T95" fmla="*/ 0 h 61"/>
                <a:gd name="T96" fmla="*/ 0 w 125"/>
                <a:gd name="T97" fmla="*/ 0 h 61"/>
                <a:gd name="T98" fmla="*/ 0 w 125"/>
                <a:gd name="T99" fmla="*/ 0 h 61"/>
                <a:gd name="T100" fmla="*/ 0 w 125"/>
                <a:gd name="T101" fmla="*/ 0 h 61"/>
                <a:gd name="T102" fmla="*/ 0 w 125"/>
                <a:gd name="T103" fmla="*/ 0 h 61"/>
                <a:gd name="T104" fmla="*/ 0 w 125"/>
                <a:gd name="T105" fmla="*/ 0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1"/>
                <a:gd name="T161" fmla="*/ 125 w 125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1">
                  <a:moveTo>
                    <a:pt x="62" y="61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5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23" y="5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5"/>
                  </a:lnTo>
                  <a:lnTo>
                    <a:pt x="105" y="6"/>
                  </a:lnTo>
                  <a:lnTo>
                    <a:pt x="113" y="10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5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8"/>
                  </a:lnTo>
                  <a:lnTo>
                    <a:pt x="113" y="50"/>
                  </a:lnTo>
                  <a:lnTo>
                    <a:pt x="92" y="58"/>
                  </a:lnTo>
                  <a:lnTo>
                    <a:pt x="62" y="61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6"/>
                  </a:lnTo>
                  <a:lnTo>
                    <a:pt x="107" y="22"/>
                  </a:lnTo>
                  <a:lnTo>
                    <a:pt x="101" y="17"/>
                  </a:lnTo>
                  <a:lnTo>
                    <a:pt x="88" y="15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4" name="Freeform 60">
              <a:extLst>
                <a:ext uri="{FF2B5EF4-FFF2-40B4-BE49-F238E27FC236}">
                  <a16:creationId xmlns:a16="http://schemas.microsoft.com/office/drawing/2014/main" id="{3ABD2EB3-D25B-8A48-B96A-F8B968B7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414"/>
              <a:ext cx="62" cy="20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8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8"/>
                  </a:lnTo>
                  <a:lnTo>
                    <a:pt x="125" y="23"/>
                  </a:lnTo>
                  <a:lnTo>
                    <a:pt x="125" y="29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6"/>
                  </a:lnTo>
                  <a:lnTo>
                    <a:pt x="62" y="59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2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29"/>
                  </a:lnTo>
                  <a:lnTo>
                    <a:pt x="109" y="25"/>
                  </a:lnTo>
                  <a:lnTo>
                    <a:pt x="107" y="21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2"/>
                  </a:lnTo>
                  <a:lnTo>
                    <a:pt x="39" y="13"/>
                  </a:lnTo>
                  <a:lnTo>
                    <a:pt x="23" y="16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1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5" name="Line 61">
              <a:extLst>
                <a:ext uri="{FF2B5EF4-FFF2-40B4-BE49-F238E27FC236}">
                  <a16:creationId xmlns:a16="http://schemas.microsoft.com/office/drawing/2014/main" id="{78FE8360-4BCC-574E-BB51-DB1F73A7F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0" y="2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6" name="Line 62">
              <a:extLst>
                <a:ext uri="{FF2B5EF4-FFF2-40B4-BE49-F238E27FC236}">
                  <a16:creationId xmlns:a16="http://schemas.microsoft.com/office/drawing/2014/main" id="{BD1687FF-6FBB-8240-9852-C292354B3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1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7" name="Freeform 63">
              <a:extLst>
                <a:ext uri="{FF2B5EF4-FFF2-40B4-BE49-F238E27FC236}">
                  <a16:creationId xmlns:a16="http://schemas.microsoft.com/office/drawing/2014/main" id="{1CCEDE52-899F-A84E-9878-0A163B98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47"/>
              <a:ext cx="61" cy="11"/>
            </a:xfrm>
            <a:custGeom>
              <a:avLst/>
              <a:gdLst>
                <a:gd name="T0" fmla="*/ 0 w 123"/>
                <a:gd name="T1" fmla="*/ 0 h 33"/>
                <a:gd name="T2" fmla="*/ 0 w 123"/>
                <a:gd name="T3" fmla="*/ 0 h 33"/>
                <a:gd name="T4" fmla="*/ 0 w 123"/>
                <a:gd name="T5" fmla="*/ 0 h 33"/>
                <a:gd name="T6" fmla="*/ 0 w 123"/>
                <a:gd name="T7" fmla="*/ 0 h 33"/>
                <a:gd name="T8" fmla="*/ 0 w 123"/>
                <a:gd name="T9" fmla="*/ 0 h 33"/>
                <a:gd name="T10" fmla="*/ 0 w 123"/>
                <a:gd name="T11" fmla="*/ 0 h 33"/>
                <a:gd name="T12" fmla="*/ 0 w 123"/>
                <a:gd name="T13" fmla="*/ 0 h 33"/>
                <a:gd name="T14" fmla="*/ 0 w 123"/>
                <a:gd name="T15" fmla="*/ 0 h 33"/>
                <a:gd name="T16" fmla="*/ 0 w 123"/>
                <a:gd name="T17" fmla="*/ 0 h 33"/>
                <a:gd name="T18" fmla="*/ 0 w 123"/>
                <a:gd name="T19" fmla="*/ 0 h 33"/>
                <a:gd name="T20" fmla="*/ 0 w 123"/>
                <a:gd name="T21" fmla="*/ 0 h 33"/>
                <a:gd name="T22" fmla="*/ 0 w 123"/>
                <a:gd name="T23" fmla="*/ 0 h 33"/>
                <a:gd name="T24" fmla="*/ 0 w 123"/>
                <a:gd name="T25" fmla="*/ 0 h 33"/>
                <a:gd name="T26" fmla="*/ 0 w 123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33"/>
                <a:gd name="T44" fmla="*/ 123 w 123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33">
                  <a:moveTo>
                    <a:pt x="123" y="0"/>
                  </a:moveTo>
                  <a:lnTo>
                    <a:pt x="123" y="12"/>
                  </a:lnTo>
                  <a:lnTo>
                    <a:pt x="27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43" y="28"/>
                  </a:lnTo>
                  <a:lnTo>
                    <a:pt x="45" y="33"/>
                  </a:lnTo>
                  <a:lnTo>
                    <a:pt x="31" y="33"/>
                  </a:lnTo>
                  <a:lnTo>
                    <a:pt x="23" y="25"/>
                  </a:lnTo>
                  <a:lnTo>
                    <a:pt x="15" y="18"/>
                  </a:lnTo>
                  <a:lnTo>
                    <a:pt x="8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8" name="Freeform 64">
              <a:extLst>
                <a:ext uri="{FF2B5EF4-FFF2-40B4-BE49-F238E27FC236}">
                  <a16:creationId xmlns:a16="http://schemas.microsoft.com/office/drawing/2014/main" id="{E4D7634F-4630-0E49-9C5D-2741F927D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217"/>
              <a:ext cx="62" cy="20"/>
            </a:xfrm>
            <a:custGeom>
              <a:avLst/>
              <a:gdLst>
                <a:gd name="T0" fmla="*/ 0 w 125"/>
                <a:gd name="T1" fmla="*/ 0 h 61"/>
                <a:gd name="T2" fmla="*/ 0 w 125"/>
                <a:gd name="T3" fmla="*/ 0 h 61"/>
                <a:gd name="T4" fmla="*/ 0 w 125"/>
                <a:gd name="T5" fmla="*/ 0 h 61"/>
                <a:gd name="T6" fmla="*/ 0 w 125"/>
                <a:gd name="T7" fmla="*/ 0 h 61"/>
                <a:gd name="T8" fmla="*/ 0 w 125"/>
                <a:gd name="T9" fmla="*/ 0 h 61"/>
                <a:gd name="T10" fmla="*/ 0 w 125"/>
                <a:gd name="T11" fmla="*/ 0 h 61"/>
                <a:gd name="T12" fmla="*/ 0 w 125"/>
                <a:gd name="T13" fmla="*/ 0 h 61"/>
                <a:gd name="T14" fmla="*/ 0 w 125"/>
                <a:gd name="T15" fmla="*/ 0 h 61"/>
                <a:gd name="T16" fmla="*/ 0 w 125"/>
                <a:gd name="T17" fmla="*/ 0 h 61"/>
                <a:gd name="T18" fmla="*/ 0 w 125"/>
                <a:gd name="T19" fmla="*/ 0 h 61"/>
                <a:gd name="T20" fmla="*/ 0 w 125"/>
                <a:gd name="T21" fmla="*/ 0 h 61"/>
                <a:gd name="T22" fmla="*/ 0 w 125"/>
                <a:gd name="T23" fmla="*/ 0 h 61"/>
                <a:gd name="T24" fmla="*/ 0 w 125"/>
                <a:gd name="T25" fmla="*/ 0 h 61"/>
                <a:gd name="T26" fmla="*/ 0 w 125"/>
                <a:gd name="T27" fmla="*/ 0 h 61"/>
                <a:gd name="T28" fmla="*/ 0 w 125"/>
                <a:gd name="T29" fmla="*/ 0 h 61"/>
                <a:gd name="T30" fmla="*/ 0 w 125"/>
                <a:gd name="T31" fmla="*/ 0 h 61"/>
                <a:gd name="T32" fmla="*/ 0 w 125"/>
                <a:gd name="T33" fmla="*/ 0 h 61"/>
                <a:gd name="T34" fmla="*/ 0 w 125"/>
                <a:gd name="T35" fmla="*/ 0 h 61"/>
                <a:gd name="T36" fmla="*/ 0 w 125"/>
                <a:gd name="T37" fmla="*/ 0 h 61"/>
                <a:gd name="T38" fmla="*/ 0 w 125"/>
                <a:gd name="T39" fmla="*/ 0 h 61"/>
                <a:gd name="T40" fmla="*/ 0 w 125"/>
                <a:gd name="T41" fmla="*/ 0 h 61"/>
                <a:gd name="T42" fmla="*/ 0 w 125"/>
                <a:gd name="T43" fmla="*/ 0 h 61"/>
                <a:gd name="T44" fmla="*/ 0 w 125"/>
                <a:gd name="T45" fmla="*/ 0 h 61"/>
                <a:gd name="T46" fmla="*/ 0 w 125"/>
                <a:gd name="T47" fmla="*/ 0 h 61"/>
                <a:gd name="T48" fmla="*/ 0 w 125"/>
                <a:gd name="T49" fmla="*/ 0 h 61"/>
                <a:gd name="T50" fmla="*/ 0 w 125"/>
                <a:gd name="T51" fmla="*/ 0 h 61"/>
                <a:gd name="T52" fmla="*/ 0 w 125"/>
                <a:gd name="T53" fmla="*/ 0 h 61"/>
                <a:gd name="T54" fmla="*/ 0 w 125"/>
                <a:gd name="T55" fmla="*/ 0 h 61"/>
                <a:gd name="T56" fmla="*/ 0 w 125"/>
                <a:gd name="T57" fmla="*/ 0 h 61"/>
                <a:gd name="T58" fmla="*/ 0 w 125"/>
                <a:gd name="T59" fmla="*/ 0 h 61"/>
                <a:gd name="T60" fmla="*/ 0 w 125"/>
                <a:gd name="T61" fmla="*/ 0 h 61"/>
                <a:gd name="T62" fmla="*/ 0 w 125"/>
                <a:gd name="T63" fmla="*/ 0 h 61"/>
                <a:gd name="T64" fmla="*/ 0 w 125"/>
                <a:gd name="T65" fmla="*/ 0 h 61"/>
                <a:gd name="T66" fmla="*/ 0 w 125"/>
                <a:gd name="T67" fmla="*/ 0 h 61"/>
                <a:gd name="T68" fmla="*/ 0 w 125"/>
                <a:gd name="T69" fmla="*/ 0 h 61"/>
                <a:gd name="T70" fmla="*/ 0 w 125"/>
                <a:gd name="T71" fmla="*/ 0 h 61"/>
                <a:gd name="T72" fmla="*/ 0 w 125"/>
                <a:gd name="T73" fmla="*/ 0 h 61"/>
                <a:gd name="T74" fmla="*/ 0 w 125"/>
                <a:gd name="T75" fmla="*/ 0 h 61"/>
                <a:gd name="T76" fmla="*/ 0 w 125"/>
                <a:gd name="T77" fmla="*/ 0 h 61"/>
                <a:gd name="T78" fmla="*/ 0 w 125"/>
                <a:gd name="T79" fmla="*/ 0 h 61"/>
                <a:gd name="T80" fmla="*/ 0 w 125"/>
                <a:gd name="T81" fmla="*/ 0 h 61"/>
                <a:gd name="T82" fmla="*/ 0 w 125"/>
                <a:gd name="T83" fmla="*/ 0 h 61"/>
                <a:gd name="T84" fmla="*/ 0 w 125"/>
                <a:gd name="T85" fmla="*/ 0 h 61"/>
                <a:gd name="T86" fmla="*/ 0 w 125"/>
                <a:gd name="T87" fmla="*/ 0 h 61"/>
                <a:gd name="T88" fmla="*/ 0 w 125"/>
                <a:gd name="T89" fmla="*/ 0 h 61"/>
                <a:gd name="T90" fmla="*/ 0 w 125"/>
                <a:gd name="T91" fmla="*/ 0 h 61"/>
                <a:gd name="T92" fmla="*/ 0 w 125"/>
                <a:gd name="T93" fmla="*/ 0 h 61"/>
                <a:gd name="T94" fmla="*/ 0 w 125"/>
                <a:gd name="T95" fmla="*/ 0 h 61"/>
                <a:gd name="T96" fmla="*/ 0 w 125"/>
                <a:gd name="T97" fmla="*/ 0 h 61"/>
                <a:gd name="T98" fmla="*/ 0 w 125"/>
                <a:gd name="T99" fmla="*/ 0 h 61"/>
                <a:gd name="T100" fmla="*/ 0 w 125"/>
                <a:gd name="T101" fmla="*/ 0 h 61"/>
                <a:gd name="T102" fmla="*/ 0 w 125"/>
                <a:gd name="T103" fmla="*/ 0 h 61"/>
                <a:gd name="T104" fmla="*/ 0 w 125"/>
                <a:gd name="T105" fmla="*/ 0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61"/>
                <a:gd name="T161" fmla="*/ 125 w 125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61">
                  <a:moveTo>
                    <a:pt x="62" y="61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4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5"/>
                  </a:lnTo>
                  <a:lnTo>
                    <a:pt x="105" y="6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5"/>
                  </a:lnTo>
                  <a:lnTo>
                    <a:pt x="125" y="31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8"/>
                  </a:lnTo>
                  <a:lnTo>
                    <a:pt x="62" y="61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1"/>
                  </a:lnTo>
                  <a:lnTo>
                    <a:pt x="109" y="26"/>
                  </a:lnTo>
                  <a:lnTo>
                    <a:pt x="107" y="22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23" y="18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3" y="31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3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69" name="Freeform 65">
              <a:extLst>
                <a:ext uri="{FF2B5EF4-FFF2-40B4-BE49-F238E27FC236}">
                  <a16:creationId xmlns:a16="http://schemas.microsoft.com/office/drawing/2014/main" id="{AEADC9D7-3B86-6C4D-A1BF-AB7854CEE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94"/>
              <a:ext cx="62" cy="20"/>
            </a:xfrm>
            <a:custGeom>
              <a:avLst/>
              <a:gdLst>
                <a:gd name="T0" fmla="*/ 0 w 125"/>
                <a:gd name="T1" fmla="*/ 0 h 58"/>
                <a:gd name="T2" fmla="*/ 0 w 125"/>
                <a:gd name="T3" fmla="*/ 0 h 58"/>
                <a:gd name="T4" fmla="*/ 0 w 125"/>
                <a:gd name="T5" fmla="*/ 0 h 58"/>
                <a:gd name="T6" fmla="*/ 0 w 125"/>
                <a:gd name="T7" fmla="*/ 0 h 58"/>
                <a:gd name="T8" fmla="*/ 0 w 125"/>
                <a:gd name="T9" fmla="*/ 0 h 58"/>
                <a:gd name="T10" fmla="*/ 0 w 125"/>
                <a:gd name="T11" fmla="*/ 0 h 58"/>
                <a:gd name="T12" fmla="*/ 0 w 125"/>
                <a:gd name="T13" fmla="*/ 0 h 58"/>
                <a:gd name="T14" fmla="*/ 0 w 125"/>
                <a:gd name="T15" fmla="*/ 0 h 58"/>
                <a:gd name="T16" fmla="*/ 0 w 125"/>
                <a:gd name="T17" fmla="*/ 0 h 58"/>
                <a:gd name="T18" fmla="*/ 0 w 125"/>
                <a:gd name="T19" fmla="*/ 0 h 58"/>
                <a:gd name="T20" fmla="*/ 0 w 125"/>
                <a:gd name="T21" fmla="*/ 0 h 58"/>
                <a:gd name="T22" fmla="*/ 0 w 125"/>
                <a:gd name="T23" fmla="*/ 0 h 58"/>
                <a:gd name="T24" fmla="*/ 0 w 125"/>
                <a:gd name="T25" fmla="*/ 0 h 58"/>
                <a:gd name="T26" fmla="*/ 0 w 125"/>
                <a:gd name="T27" fmla="*/ 0 h 58"/>
                <a:gd name="T28" fmla="*/ 0 w 125"/>
                <a:gd name="T29" fmla="*/ 0 h 58"/>
                <a:gd name="T30" fmla="*/ 0 w 125"/>
                <a:gd name="T31" fmla="*/ 0 h 58"/>
                <a:gd name="T32" fmla="*/ 0 w 125"/>
                <a:gd name="T33" fmla="*/ 0 h 58"/>
                <a:gd name="T34" fmla="*/ 0 w 125"/>
                <a:gd name="T35" fmla="*/ 0 h 58"/>
                <a:gd name="T36" fmla="*/ 0 w 125"/>
                <a:gd name="T37" fmla="*/ 0 h 58"/>
                <a:gd name="T38" fmla="*/ 0 w 125"/>
                <a:gd name="T39" fmla="*/ 0 h 58"/>
                <a:gd name="T40" fmla="*/ 0 w 125"/>
                <a:gd name="T41" fmla="*/ 0 h 58"/>
                <a:gd name="T42" fmla="*/ 0 w 125"/>
                <a:gd name="T43" fmla="*/ 0 h 58"/>
                <a:gd name="T44" fmla="*/ 0 w 125"/>
                <a:gd name="T45" fmla="*/ 0 h 58"/>
                <a:gd name="T46" fmla="*/ 0 w 125"/>
                <a:gd name="T47" fmla="*/ 0 h 58"/>
                <a:gd name="T48" fmla="*/ 0 w 125"/>
                <a:gd name="T49" fmla="*/ 0 h 58"/>
                <a:gd name="T50" fmla="*/ 0 w 125"/>
                <a:gd name="T51" fmla="*/ 0 h 58"/>
                <a:gd name="T52" fmla="*/ 0 w 125"/>
                <a:gd name="T53" fmla="*/ 0 h 58"/>
                <a:gd name="T54" fmla="*/ 0 w 125"/>
                <a:gd name="T55" fmla="*/ 0 h 58"/>
                <a:gd name="T56" fmla="*/ 0 w 125"/>
                <a:gd name="T57" fmla="*/ 0 h 58"/>
                <a:gd name="T58" fmla="*/ 0 w 125"/>
                <a:gd name="T59" fmla="*/ 0 h 58"/>
                <a:gd name="T60" fmla="*/ 0 w 125"/>
                <a:gd name="T61" fmla="*/ 0 h 58"/>
                <a:gd name="T62" fmla="*/ 0 w 125"/>
                <a:gd name="T63" fmla="*/ 0 h 58"/>
                <a:gd name="T64" fmla="*/ 0 w 125"/>
                <a:gd name="T65" fmla="*/ 0 h 58"/>
                <a:gd name="T66" fmla="*/ 0 w 125"/>
                <a:gd name="T67" fmla="*/ 0 h 58"/>
                <a:gd name="T68" fmla="*/ 0 w 125"/>
                <a:gd name="T69" fmla="*/ 0 h 58"/>
                <a:gd name="T70" fmla="*/ 0 w 125"/>
                <a:gd name="T71" fmla="*/ 0 h 58"/>
                <a:gd name="T72" fmla="*/ 0 w 125"/>
                <a:gd name="T73" fmla="*/ 0 h 58"/>
                <a:gd name="T74" fmla="*/ 0 w 125"/>
                <a:gd name="T75" fmla="*/ 0 h 58"/>
                <a:gd name="T76" fmla="*/ 0 w 125"/>
                <a:gd name="T77" fmla="*/ 0 h 58"/>
                <a:gd name="T78" fmla="*/ 0 w 125"/>
                <a:gd name="T79" fmla="*/ 0 h 58"/>
                <a:gd name="T80" fmla="*/ 0 w 125"/>
                <a:gd name="T81" fmla="*/ 0 h 58"/>
                <a:gd name="T82" fmla="*/ 0 w 125"/>
                <a:gd name="T83" fmla="*/ 0 h 58"/>
                <a:gd name="T84" fmla="*/ 0 w 125"/>
                <a:gd name="T85" fmla="*/ 0 h 58"/>
                <a:gd name="T86" fmla="*/ 0 w 125"/>
                <a:gd name="T87" fmla="*/ 0 h 58"/>
                <a:gd name="T88" fmla="*/ 0 w 125"/>
                <a:gd name="T89" fmla="*/ 0 h 58"/>
                <a:gd name="T90" fmla="*/ 0 w 125"/>
                <a:gd name="T91" fmla="*/ 0 h 58"/>
                <a:gd name="T92" fmla="*/ 0 w 125"/>
                <a:gd name="T93" fmla="*/ 0 h 58"/>
                <a:gd name="T94" fmla="*/ 0 w 125"/>
                <a:gd name="T95" fmla="*/ 0 h 58"/>
                <a:gd name="T96" fmla="*/ 0 w 125"/>
                <a:gd name="T97" fmla="*/ 0 h 58"/>
                <a:gd name="T98" fmla="*/ 0 w 125"/>
                <a:gd name="T99" fmla="*/ 0 h 58"/>
                <a:gd name="T100" fmla="*/ 0 w 125"/>
                <a:gd name="T101" fmla="*/ 0 h 58"/>
                <a:gd name="T102" fmla="*/ 0 w 125"/>
                <a:gd name="T103" fmla="*/ 0 h 58"/>
                <a:gd name="T104" fmla="*/ 0 w 125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8"/>
                <a:gd name="T161" fmla="*/ 125 w 125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8">
                  <a:moveTo>
                    <a:pt x="62" y="58"/>
                  </a:moveTo>
                  <a:lnTo>
                    <a:pt x="43" y="57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3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7" y="2"/>
                  </a:lnTo>
                  <a:lnTo>
                    <a:pt x="105" y="5"/>
                  </a:lnTo>
                  <a:lnTo>
                    <a:pt x="113" y="8"/>
                  </a:lnTo>
                  <a:lnTo>
                    <a:pt x="119" y="13"/>
                  </a:lnTo>
                  <a:lnTo>
                    <a:pt x="123" y="17"/>
                  </a:lnTo>
                  <a:lnTo>
                    <a:pt x="125" y="23"/>
                  </a:lnTo>
                  <a:lnTo>
                    <a:pt x="125" y="28"/>
                  </a:lnTo>
                  <a:lnTo>
                    <a:pt x="125" y="35"/>
                  </a:lnTo>
                  <a:lnTo>
                    <a:pt x="123" y="40"/>
                  </a:lnTo>
                  <a:lnTo>
                    <a:pt x="119" y="46"/>
                  </a:lnTo>
                  <a:lnTo>
                    <a:pt x="113" y="50"/>
                  </a:lnTo>
                  <a:lnTo>
                    <a:pt x="92" y="56"/>
                  </a:lnTo>
                  <a:lnTo>
                    <a:pt x="62" y="58"/>
                  </a:lnTo>
                  <a:close/>
                  <a:moveTo>
                    <a:pt x="62" y="47"/>
                  </a:moveTo>
                  <a:lnTo>
                    <a:pt x="88" y="46"/>
                  </a:lnTo>
                  <a:lnTo>
                    <a:pt x="101" y="41"/>
                  </a:lnTo>
                  <a:lnTo>
                    <a:pt x="107" y="38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09" y="24"/>
                  </a:lnTo>
                  <a:lnTo>
                    <a:pt x="107" y="20"/>
                  </a:lnTo>
                  <a:lnTo>
                    <a:pt x="101" y="15"/>
                  </a:lnTo>
                  <a:lnTo>
                    <a:pt x="88" y="13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3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1"/>
                  </a:lnTo>
                  <a:lnTo>
                    <a:pt x="37" y="4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0" name="Freeform 66">
              <a:extLst>
                <a:ext uri="{FF2B5EF4-FFF2-40B4-BE49-F238E27FC236}">
                  <a16:creationId xmlns:a16="http://schemas.microsoft.com/office/drawing/2014/main" id="{1C4FD010-B1C9-FB4B-A6FE-39063E1F4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" y="171"/>
              <a:ext cx="62" cy="19"/>
            </a:xfrm>
            <a:custGeom>
              <a:avLst/>
              <a:gdLst>
                <a:gd name="T0" fmla="*/ 0 w 125"/>
                <a:gd name="T1" fmla="*/ 0 h 59"/>
                <a:gd name="T2" fmla="*/ 0 w 125"/>
                <a:gd name="T3" fmla="*/ 0 h 59"/>
                <a:gd name="T4" fmla="*/ 0 w 125"/>
                <a:gd name="T5" fmla="*/ 0 h 59"/>
                <a:gd name="T6" fmla="*/ 0 w 125"/>
                <a:gd name="T7" fmla="*/ 0 h 59"/>
                <a:gd name="T8" fmla="*/ 0 w 125"/>
                <a:gd name="T9" fmla="*/ 0 h 59"/>
                <a:gd name="T10" fmla="*/ 0 w 125"/>
                <a:gd name="T11" fmla="*/ 0 h 59"/>
                <a:gd name="T12" fmla="*/ 0 w 125"/>
                <a:gd name="T13" fmla="*/ 0 h 59"/>
                <a:gd name="T14" fmla="*/ 0 w 125"/>
                <a:gd name="T15" fmla="*/ 0 h 59"/>
                <a:gd name="T16" fmla="*/ 0 w 125"/>
                <a:gd name="T17" fmla="*/ 0 h 59"/>
                <a:gd name="T18" fmla="*/ 0 w 125"/>
                <a:gd name="T19" fmla="*/ 0 h 59"/>
                <a:gd name="T20" fmla="*/ 0 w 125"/>
                <a:gd name="T21" fmla="*/ 0 h 59"/>
                <a:gd name="T22" fmla="*/ 0 w 125"/>
                <a:gd name="T23" fmla="*/ 0 h 59"/>
                <a:gd name="T24" fmla="*/ 0 w 125"/>
                <a:gd name="T25" fmla="*/ 0 h 59"/>
                <a:gd name="T26" fmla="*/ 0 w 125"/>
                <a:gd name="T27" fmla="*/ 0 h 59"/>
                <a:gd name="T28" fmla="*/ 0 w 125"/>
                <a:gd name="T29" fmla="*/ 0 h 59"/>
                <a:gd name="T30" fmla="*/ 0 w 125"/>
                <a:gd name="T31" fmla="*/ 0 h 59"/>
                <a:gd name="T32" fmla="*/ 0 w 125"/>
                <a:gd name="T33" fmla="*/ 0 h 59"/>
                <a:gd name="T34" fmla="*/ 0 w 125"/>
                <a:gd name="T35" fmla="*/ 0 h 59"/>
                <a:gd name="T36" fmla="*/ 0 w 125"/>
                <a:gd name="T37" fmla="*/ 0 h 59"/>
                <a:gd name="T38" fmla="*/ 0 w 125"/>
                <a:gd name="T39" fmla="*/ 0 h 59"/>
                <a:gd name="T40" fmla="*/ 0 w 125"/>
                <a:gd name="T41" fmla="*/ 0 h 59"/>
                <a:gd name="T42" fmla="*/ 0 w 125"/>
                <a:gd name="T43" fmla="*/ 0 h 59"/>
                <a:gd name="T44" fmla="*/ 0 w 125"/>
                <a:gd name="T45" fmla="*/ 0 h 59"/>
                <a:gd name="T46" fmla="*/ 0 w 125"/>
                <a:gd name="T47" fmla="*/ 0 h 59"/>
                <a:gd name="T48" fmla="*/ 0 w 125"/>
                <a:gd name="T49" fmla="*/ 0 h 59"/>
                <a:gd name="T50" fmla="*/ 0 w 125"/>
                <a:gd name="T51" fmla="*/ 0 h 59"/>
                <a:gd name="T52" fmla="*/ 0 w 125"/>
                <a:gd name="T53" fmla="*/ 0 h 59"/>
                <a:gd name="T54" fmla="*/ 0 w 125"/>
                <a:gd name="T55" fmla="*/ 0 h 59"/>
                <a:gd name="T56" fmla="*/ 0 w 125"/>
                <a:gd name="T57" fmla="*/ 0 h 59"/>
                <a:gd name="T58" fmla="*/ 0 w 125"/>
                <a:gd name="T59" fmla="*/ 0 h 59"/>
                <a:gd name="T60" fmla="*/ 0 w 125"/>
                <a:gd name="T61" fmla="*/ 0 h 59"/>
                <a:gd name="T62" fmla="*/ 0 w 125"/>
                <a:gd name="T63" fmla="*/ 0 h 59"/>
                <a:gd name="T64" fmla="*/ 0 w 125"/>
                <a:gd name="T65" fmla="*/ 0 h 59"/>
                <a:gd name="T66" fmla="*/ 0 w 125"/>
                <a:gd name="T67" fmla="*/ 0 h 59"/>
                <a:gd name="T68" fmla="*/ 0 w 125"/>
                <a:gd name="T69" fmla="*/ 0 h 59"/>
                <a:gd name="T70" fmla="*/ 0 w 125"/>
                <a:gd name="T71" fmla="*/ 0 h 59"/>
                <a:gd name="T72" fmla="*/ 0 w 125"/>
                <a:gd name="T73" fmla="*/ 0 h 59"/>
                <a:gd name="T74" fmla="*/ 0 w 125"/>
                <a:gd name="T75" fmla="*/ 0 h 59"/>
                <a:gd name="T76" fmla="*/ 0 w 125"/>
                <a:gd name="T77" fmla="*/ 0 h 59"/>
                <a:gd name="T78" fmla="*/ 0 w 125"/>
                <a:gd name="T79" fmla="*/ 0 h 59"/>
                <a:gd name="T80" fmla="*/ 0 w 125"/>
                <a:gd name="T81" fmla="*/ 0 h 59"/>
                <a:gd name="T82" fmla="*/ 0 w 125"/>
                <a:gd name="T83" fmla="*/ 0 h 59"/>
                <a:gd name="T84" fmla="*/ 0 w 125"/>
                <a:gd name="T85" fmla="*/ 0 h 59"/>
                <a:gd name="T86" fmla="*/ 0 w 125"/>
                <a:gd name="T87" fmla="*/ 0 h 59"/>
                <a:gd name="T88" fmla="*/ 0 w 125"/>
                <a:gd name="T89" fmla="*/ 0 h 59"/>
                <a:gd name="T90" fmla="*/ 0 w 125"/>
                <a:gd name="T91" fmla="*/ 0 h 59"/>
                <a:gd name="T92" fmla="*/ 0 w 125"/>
                <a:gd name="T93" fmla="*/ 0 h 59"/>
                <a:gd name="T94" fmla="*/ 0 w 125"/>
                <a:gd name="T95" fmla="*/ 0 h 59"/>
                <a:gd name="T96" fmla="*/ 0 w 125"/>
                <a:gd name="T97" fmla="*/ 0 h 59"/>
                <a:gd name="T98" fmla="*/ 0 w 125"/>
                <a:gd name="T99" fmla="*/ 0 h 59"/>
                <a:gd name="T100" fmla="*/ 0 w 125"/>
                <a:gd name="T101" fmla="*/ 0 h 59"/>
                <a:gd name="T102" fmla="*/ 0 w 125"/>
                <a:gd name="T103" fmla="*/ 0 h 59"/>
                <a:gd name="T104" fmla="*/ 0 w 125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59"/>
                <a:gd name="T161" fmla="*/ 125 w 125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59">
                  <a:moveTo>
                    <a:pt x="62" y="59"/>
                  </a:moveTo>
                  <a:lnTo>
                    <a:pt x="43" y="59"/>
                  </a:lnTo>
                  <a:lnTo>
                    <a:pt x="27" y="56"/>
                  </a:lnTo>
                  <a:lnTo>
                    <a:pt x="19" y="53"/>
                  </a:lnTo>
                  <a:lnTo>
                    <a:pt x="12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23" y="5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82" y="2"/>
                  </a:lnTo>
                  <a:lnTo>
                    <a:pt x="97" y="3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3"/>
                  </a:lnTo>
                  <a:lnTo>
                    <a:pt x="123" y="19"/>
                  </a:lnTo>
                  <a:lnTo>
                    <a:pt x="125" y="23"/>
                  </a:lnTo>
                  <a:lnTo>
                    <a:pt x="125" y="30"/>
                  </a:lnTo>
                  <a:lnTo>
                    <a:pt x="125" y="36"/>
                  </a:lnTo>
                  <a:lnTo>
                    <a:pt x="123" y="42"/>
                  </a:lnTo>
                  <a:lnTo>
                    <a:pt x="119" y="46"/>
                  </a:lnTo>
                  <a:lnTo>
                    <a:pt x="113" y="51"/>
                  </a:lnTo>
                  <a:lnTo>
                    <a:pt x="92" y="58"/>
                  </a:lnTo>
                  <a:lnTo>
                    <a:pt x="62" y="59"/>
                  </a:lnTo>
                  <a:close/>
                  <a:moveTo>
                    <a:pt x="62" y="48"/>
                  </a:moveTo>
                  <a:lnTo>
                    <a:pt x="88" y="46"/>
                  </a:lnTo>
                  <a:lnTo>
                    <a:pt x="101" y="43"/>
                  </a:lnTo>
                  <a:lnTo>
                    <a:pt x="107" y="39"/>
                  </a:lnTo>
                  <a:lnTo>
                    <a:pt x="109" y="35"/>
                  </a:lnTo>
                  <a:lnTo>
                    <a:pt x="111" y="30"/>
                  </a:lnTo>
                  <a:lnTo>
                    <a:pt x="109" y="25"/>
                  </a:lnTo>
                  <a:lnTo>
                    <a:pt x="107" y="20"/>
                  </a:lnTo>
                  <a:lnTo>
                    <a:pt x="101" y="18"/>
                  </a:lnTo>
                  <a:lnTo>
                    <a:pt x="88" y="13"/>
                  </a:lnTo>
                  <a:lnTo>
                    <a:pt x="62" y="12"/>
                  </a:lnTo>
                  <a:lnTo>
                    <a:pt x="39" y="13"/>
                  </a:lnTo>
                  <a:lnTo>
                    <a:pt x="23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23" y="42"/>
                  </a:lnTo>
                  <a:lnTo>
                    <a:pt x="37" y="46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1" name="Rectangle 67">
              <a:extLst>
                <a:ext uri="{FF2B5EF4-FFF2-40B4-BE49-F238E27FC236}">
                  <a16:creationId xmlns:a16="http://schemas.microsoft.com/office/drawing/2014/main" id="{2696C7F6-CCC8-0841-B7F2-42FD53EC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16"/>
              <a:ext cx="1693" cy="11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372" name="Freeform 68">
              <a:extLst>
                <a:ext uri="{FF2B5EF4-FFF2-40B4-BE49-F238E27FC236}">
                  <a16:creationId xmlns:a16="http://schemas.microsoft.com/office/drawing/2014/main" id="{143689D0-94EE-7741-AE6C-94FBA2D7D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519"/>
              <a:ext cx="22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w 45"/>
                <a:gd name="T17" fmla="*/ 0 h 33"/>
                <a:gd name="T18" fmla="*/ 0 w 45"/>
                <a:gd name="T19" fmla="*/ 0 h 33"/>
                <a:gd name="T20" fmla="*/ 0 w 45"/>
                <a:gd name="T21" fmla="*/ 0 h 33"/>
                <a:gd name="T22" fmla="*/ 0 w 45"/>
                <a:gd name="T23" fmla="*/ 0 h 33"/>
                <a:gd name="T24" fmla="*/ 0 w 45"/>
                <a:gd name="T25" fmla="*/ 0 h 33"/>
                <a:gd name="T26" fmla="*/ 0 w 45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3"/>
                <a:gd name="T44" fmla="*/ 45 w 45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3">
                  <a:moveTo>
                    <a:pt x="45" y="30"/>
                  </a:moveTo>
                  <a:lnTo>
                    <a:pt x="20" y="33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20" y="22"/>
                  </a:lnTo>
                  <a:lnTo>
                    <a:pt x="45" y="24"/>
                  </a:lnTo>
                  <a:lnTo>
                    <a:pt x="45" y="30"/>
                  </a:lnTo>
                  <a:close/>
                  <a:moveTo>
                    <a:pt x="45" y="9"/>
                  </a:moveTo>
                  <a:lnTo>
                    <a:pt x="2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5" y="3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3" name="Freeform 69">
              <a:extLst>
                <a:ext uri="{FF2B5EF4-FFF2-40B4-BE49-F238E27FC236}">
                  <a16:creationId xmlns:a16="http://schemas.microsoft.com/office/drawing/2014/main" id="{6139A646-F8D1-7F4E-9BA2-C288F91F7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490"/>
              <a:ext cx="61" cy="27"/>
            </a:xfrm>
            <a:custGeom>
              <a:avLst/>
              <a:gdLst>
                <a:gd name="T0" fmla="*/ 0 w 123"/>
                <a:gd name="T1" fmla="*/ 0 h 83"/>
                <a:gd name="T2" fmla="*/ 0 w 123"/>
                <a:gd name="T3" fmla="*/ 0 h 83"/>
                <a:gd name="T4" fmla="*/ 0 w 123"/>
                <a:gd name="T5" fmla="*/ 0 h 83"/>
                <a:gd name="T6" fmla="*/ 0 w 123"/>
                <a:gd name="T7" fmla="*/ 0 h 83"/>
                <a:gd name="T8" fmla="*/ 0 w 123"/>
                <a:gd name="T9" fmla="*/ 0 h 83"/>
                <a:gd name="T10" fmla="*/ 0 w 123"/>
                <a:gd name="T11" fmla="*/ 0 h 83"/>
                <a:gd name="T12" fmla="*/ 0 w 123"/>
                <a:gd name="T13" fmla="*/ 0 h 83"/>
                <a:gd name="T14" fmla="*/ 0 w 123"/>
                <a:gd name="T15" fmla="*/ 0 h 83"/>
                <a:gd name="T16" fmla="*/ 0 w 123"/>
                <a:gd name="T17" fmla="*/ 0 h 83"/>
                <a:gd name="T18" fmla="*/ 0 w 123"/>
                <a:gd name="T19" fmla="*/ 0 h 83"/>
                <a:gd name="T20" fmla="*/ 0 w 123"/>
                <a:gd name="T21" fmla="*/ 0 h 83"/>
                <a:gd name="T22" fmla="*/ 0 w 123"/>
                <a:gd name="T23" fmla="*/ 0 h 83"/>
                <a:gd name="T24" fmla="*/ 0 w 123"/>
                <a:gd name="T25" fmla="*/ 0 h 83"/>
                <a:gd name="T26" fmla="*/ 0 w 123"/>
                <a:gd name="T27" fmla="*/ 0 h 83"/>
                <a:gd name="T28" fmla="*/ 0 w 123"/>
                <a:gd name="T29" fmla="*/ 0 h 83"/>
                <a:gd name="T30" fmla="*/ 0 w 123"/>
                <a:gd name="T31" fmla="*/ 0 h 83"/>
                <a:gd name="T32" fmla="*/ 0 w 123"/>
                <a:gd name="T33" fmla="*/ 0 h 83"/>
                <a:gd name="T34" fmla="*/ 0 w 123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3"/>
                <a:gd name="T55" fmla="*/ 0 h 83"/>
                <a:gd name="T56" fmla="*/ 123 w 123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3" h="83">
                  <a:moveTo>
                    <a:pt x="123" y="83"/>
                  </a:moveTo>
                  <a:lnTo>
                    <a:pt x="0" y="47"/>
                  </a:lnTo>
                  <a:lnTo>
                    <a:pt x="0" y="36"/>
                  </a:lnTo>
                  <a:lnTo>
                    <a:pt x="123" y="0"/>
                  </a:lnTo>
                  <a:lnTo>
                    <a:pt x="123" y="12"/>
                  </a:lnTo>
                  <a:lnTo>
                    <a:pt x="86" y="22"/>
                  </a:lnTo>
                  <a:lnTo>
                    <a:pt x="86" y="62"/>
                  </a:lnTo>
                  <a:lnTo>
                    <a:pt x="123" y="72"/>
                  </a:lnTo>
                  <a:lnTo>
                    <a:pt x="123" y="83"/>
                  </a:lnTo>
                  <a:close/>
                  <a:moveTo>
                    <a:pt x="71" y="57"/>
                  </a:moveTo>
                  <a:lnTo>
                    <a:pt x="71" y="26"/>
                  </a:lnTo>
                  <a:lnTo>
                    <a:pt x="37" y="34"/>
                  </a:lnTo>
                  <a:lnTo>
                    <a:pt x="30" y="37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26" y="45"/>
                  </a:lnTo>
                  <a:lnTo>
                    <a:pt x="37" y="47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4" name="Rectangle 70">
              <a:extLst>
                <a:ext uri="{FF2B5EF4-FFF2-40B4-BE49-F238E27FC236}">
                  <a16:creationId xmlns:a16="http://schemas.microsoft.com/office/drawing/2014/main" id="{38A94444-8B18-1F40-952B-E97C3E04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482"/>
              <a:ext cx="8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375" name="Freeform 71">
              <a:extLst>
                <a:ext uri="{FF2B5EF4-FFF2-40B4-BE49-F238E27FC236}">
                  <a16:creationId xmlns:a16="http://schemas.microsoft.com/office/drawing/2014/main" id="{74C11CBD-9C07-184D-B237-7E4384BD9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457"/>
              <a:ext cx="62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w 125"/>
                <a:gd name="T21" fmla="*/ 0 h 57"/>
                <a:gd name="T22" fmla="*/ 0 w 125"/>
                <a:gd name="T23" fmla="*/ 0 h 57"/>
                <a:gd name="T24" fmla="*/ 0 w 125"/>
                <a:gd name="T25" fmla="*/ 0 h 57"/>
                <a:gd name="T26" fmla="*/ 0 w 125"/>
                <a:gd name="T27" fmla="*/ 0 h 57"/>
                <a:gd name="T28" fmla="*/ 0 w 125"/>
                <a:gd name="T29" fmla="*/ 0 h 57"/>
                <a:gd name="T30" fmla="*/ 0 w 125"/>
                <a:gd name="T31" fmla="*/ 0 h 57"/>
                <a:gd name="T32" fmla="*/ 0 w 125"/>
                <a:gd name="T33" fmla="*/ 0 h 57"/>
                <a:gd name="T34" fmla="*/ 0 w 125"/>
                <a:gd name="T35" fmla="*/ 0 h 57"/>
                <a:gd name="T36" fmla="*/ 0 w 125"/>
                <a:gd name="T37" fmla="*/ 0 h 57"/>
                <a:gd name="T38" fmla="*/ 0 w 125"/>
                <a:gd name="T39" fmla="*/ 0 h 57"/>
                <a:gd name="T40" fmla="*/ 0 w 125"/>
                <a:gd name="T41" fmla="*/ 0 h 57"/>
                <a:gd name="T42" fmla="*/ 0 w 125"/>
                <a:gd name="T43" fmla="*/ 0 h 57"/>
                <a:gd name="T44" fmla="*/ 0 w 125"/>
                <a:gd name="T45" fmla="*/ 0 h 57"/>
                <a:gd name="T46" fmla="*/ 0 w 125"/>
                <a:gd name="T47" fmla="*/ 0 h 57"/>
                <a:gd name="T48" fmla="*/ 0 w 125"/>
                <a:gd name="T49" fmla="*/ 0 h 57"/>
                <a:gd name="T50" fmla="*/ 0 w 125"/>
                <a:gd name="T51" fmla="*/ 0 h 57"/>
                <a:gd name="T52" fmla="*/ 0 w 125"/>
                <a:gd name="T53" fmla="*/ 0 h 57"/>
                <a:gd name="T54" fmla="*/ 0 w 125"/>
                <a:gd name="T55" fmla="*/ 0 h 57"/>
                <a:gd name="T56" fmla="*/ 0 w 125"/>
                <a:gd name="T57" fmla="*/ 0 h 57"/>
                <a:gd name="T58" fmla="*/ 0 w 125"/>
                <a:gd name="T59" fmla="*/ 0 h 57"/>
                <a:gd name="T60" fmla="*/ 0 w 125"/>
                <a:gd name="T61" fmla="*/ 0 h 57"/>
                <a:gd name="T62" fmla="*/ 0 w 125"/>
                <a:gd name="T63" fmla="*/ 0 h 57"/>
                <a:gd name="T64" fmla="*/ 0 w 125"/>
                <a:gd name="T65" fmla="*/ 0 h 57"/>
                <a:gd name="T66" fmla="*/ 0 w 125"/>
                <a:gd name="T67" fmla="*/ 0 h 57"/>
                <a:gd name="T68" fmla="*/ 0 w 125"/>
                <a:gd name="T69" fmla="*/ 0 h 57"/>
                <a:gd name="T70" fmla="*/ 0 w 125"/>
                <a:gd name="T71" fmla="*/ 0 h 57"/>
                <a:gd name="T72" fmla="*/ 0 w 125"/>
                <a:gd name="T73" fmla="*/ 0 h 57"/>
                <a:gd name="T74" fmla="*/ 0 w 125"/>
                <a:gd name="T75" fmla="*/ 0 h 57"/>
                <a:gd name="T76" fmla="*/ 0 w 125"/>
                <a:gd name="T77" fmla="*/ 0 h 57"/>
                <a:gd name="T78" fmla="*/ 0 w 125"/>
                <a:gd name="T79" fmla="*/ 0 h 57"/>
                <a:gd name="T80" fmla="*/ 0 w 125"/>
                <a:gd name="T81" fmla="*/ 0 h 57"/>
                <a:gd name="T82" fmla="*/ 0 w 125"/>
                <a:gd name="T83" fmla="*/ 0 h 57"/>
                <a:gd name="T84" fmla="*/ 0 w 125"/>
                <a:gd name="T85" fmla="*/ 0 h 57"/>
                <a:gd name="T86" fmla="*/ 0 w 125"/>
                <a:gd name="T87" fmla="*/ 0 h 57"/>
                <a:gd name="T88" fmla="*/ 0 w 125"/>
                <a:gd name="T89" fmla="*/ 0 h 57"/>
                <a:gd name="T90" fmla="*/ 0 w 125"/>
                <a:gd name="T91" fmla="*/ 0 h 57"/>
                <a:gd name="T92" fmla="*/ 0 w 125"/>
                <a:gd name="T93" fmla="*/ 0 h 57"/>
                <a:gd name="T94" fmla="*/ 0 w 125"/>
                <a:gd name="T95" fmla="*/ 0 h 57"/>
                <a:gd name="T96" fmla="*/ 0 w 125"/>
                <a:gd name="T97" fmla="*/ 0 h 57"/>
                <a:gd name="T98" fmla="*/ 0 w 125"/>
                <a:gd name="T99" fmla="*/ 0 h 57"/>
                <a:gd name="T100" fmla="*/ 0 w 125"/>
                <a:gd name="T101" fmla="*/ 0 h 57"/>
                <a:gd name="T102" fmla="*/ 0 w 125"/>
                <a:gd name="T103" fmla="*/ 0 h 57"/>
                <a:gd name="T104" fmla="*/ 0 w 125"/>
                <a:gd name="T105" fmla="*/ 0 h 57"/>
                <a:gd name="T106" fmla="*/ 0 w 125"/>
                <a:gd name="T107" fmla="*/ 0 h 57"/>
                <a:gd name="T108" fmla="*/ 0 w 125"/>
                <a:gd name="T109" fmla="*/ 0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"/>
                <a:gd name="T166" fmla="*/ 0 h 57"/>
                <a:gd name="T167" fmla="*/ 125 w 125"/>
                <a:gd name="T168" fmla="*/ 57 h 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" h="57">
                  <a:moveTo>
                    <a:pt x="123" y="12"/>
                  </a:moveTo>
                  <a:lnTo>
                    <a:pt x="110" y="12"/>
                  </a:lnTo>
                  <a:lnTo>
                    <a:pt x="117" y="15"/>
                  </a:lnTo>
                  <a:lnTo>
                    <a:pt x="121" y="20"/>
                  </a:lnTo>
                  <a:lnTo>
                    <a:pt x="123" y="24"/>
                  </a:lnTo>
                  <a:lnTo>
                    <a:pt x="125" y="30"/>
                  </a:lnTo>
                  <a:lnTo>
                    <a:pt x="123" y="37"/>
                  </a:lnTo>
                  <a:lnTo>
                    <a:pt x="119" y="43"/>
                  </a:lnTo>
                  <a:lnTo>
                    <a:pt x="115" y="47"/>
                  </a:lnTo>
                  <a:lnTo>
                    <a:pt x="110" y="50"/>
                  </a:lnTo>
                  <a:lnTo>
                    <a:pt x="104" y="53"/>
                  </a:lnTo>
                  <a:lnTo>
                    <a:pt x="96" y="55"/>
                  </a:lnTo>
                  <a:lnTo>
                    <a:pt x="88" y="55"/>
                  </a:lnTo>
                  <a:lnTo>
                    <a:pt x="78" y="57"/>
                  </a:lnTo>
                  <a:lnTo>
                    <a:pt x="67" y="55"/>
                  </a:lnTo>
                  <a:lnTo>
                    <a:pt x="55" y="54"/>
                  </a:lnTo>
                  <a:lnTo>
                    <a:pt x="47" y="51"/>
                  </a:lnTo>
                  <a:lnTo>
                    <a:pt x="41" y="48"/>
                  </a:lnTo>
                  <a:lnTo>
                    <a:pt x="37" y="44"/>
                  </a:lnTo>
                  <a:lnTo>
                    <a:pt x="35" y="40"/>
                  </a:lnTo>
                  <a:lnTo>
                    <a:pt x="33" y="34"/>
                  </a:lnTo>
                  <a:lnTo>
                    <a:pt x="32" y="30"/>
                  </a:lnTo>
                  <a:lnTo>
                    <a:pt x="33" y="24"/>
                  </a:lnTo>
                  <a:lnTo>
                    <a:pt x="35" y="20"/>
                  </a:lnTo>
                  <a:lnTo>
                    <a:pt x="41" y="15"/>
                  </a:lnTo>
                  <a:lnTo>
                    <a:pt x="4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2"/>
                  </a:lnTo>
                  <a:close/>
                  <a:moveTo>
                    <a:pt x="78" y="44"/>
                  </a:moveTo>
                  <a:lnTo>
                    <a:pt x="88" y="44"/>
                  </a:lnTo>
                  <a:lnTo>
                    <a:pt x="96" y="43"/>
                  </a:lnTo>
                  <a:lnTo>
                    <a:pt x="102" y="40"/>
                  </a:lnTo>
                  <a:lnTo>
                    <a:pt x="108" y="37"/>
                  </a:lnTo>
                  <a:lnTo>
                    <a:pt x="110" y="33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08" y="20"/>
                  </a:lnTo>
                  <a:lnTo>
                    <a:pt x="104" y="17"/>
                  </a:lnTo>
                  <a:lnTo>
                    <a:pt x="98" y="14"/>
                  </a:lnTo>
                  <a:lnTo>
                    <a:pt x="90" y="12"/>
                  </a:lnTo>
                  <a:lnTo>
                    <a:pt x="80" y="12"/>
                  </a:lnTo>
                  <a:lnTo>
                    <a:pt x="69" y="12"/>
                  </a:lnTo>
                  <a:lnTo>
                    <a:pt x="61" y="14"/>
                  </a:lnTo>
                  <a:lnTo>
                    <a:pt x="55" y="17"/>
                  </a:lnTo>
                  <a:lnTo>
                    <a:pt x="49" y="20"/>
                  </a:lnTo>
                  <a:lnTo>
                    <a:pt x="47" y="24"/>
                  </a:lnTo>
                  <a:lnTo>
                    <a:pt x="47" y="28"/>
                  </a:lnTo>
                  <a:lnTo>
                    <a:pt x="47" y="33"/>
                  </a:lnTo>
                  <a:lnTo>
                    <a:pt x="49" y="37"/>
                  </a:lnTo>
                  <a:lnTo>
                    <a:pt x="55" y="40"/>
                  </a:lnTo>
                  <a:lnTo>
                    <a:pt x="61" y="43"/>
                  </a:lnTo>
                  <a:lnTo>
                    <a:pt x="69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6" name="Freeform 72">
              <a:extLst>
                <a:ext uri="{FF2B5EF4-FFF2-40B4-BE49-F238E27FC236}">
                  <a16:creationId xmlns:a16="http://schemas.microsoft.com/office/drawing/2014/main" id="{7D2D9AD6-3748-0C45-B893-AA12CF444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" y="433"/>
              <a:ext cx="47" cy="19"/>
            </a:xfrm>
            <a:custGeom>
              <a:avLst/>
              <a:gdLst>
                <a:gd name="T0" fmla="*/ 1 w 93"/>
                <a:gd name="T1" fmla="*/ 0 h 59"/>
                <a:gd name="T2" fmla="*/ 1 w 93"/>
                <a:gd name="T3" fmla="*/ 0 h 59"/>
                <a:gd name="T4" fmla="*/ 1 w 93"/>
                <a:gd name="T5" fmla="*/ 0 h 59"/>
                <a:gd name="T6" fmla="*/ 1 w 93"/>
                <a:gd name="T7" fmla="*/ 0 h 59"/>
                <a:gd name="T8" fmla="*/ 1 w 93"/>
                <a:gd name="T9" fmla="*/ 0 h 59"/>
                <a:gd name="T10" fmla="*/ 1 w 93"/>
                <a:gd name="T11" fmla="*/ 0 h 59"/>
                <a:gd name="T12" fmla="*/ 1 w 93"/>
                <a:gd name="T13" fmla="*/ 0 h 59"/>
                <a:gd name="T14" fmla="*/ 1 w 93"/>
                <a:gd name="T15" fmla="*/ 0 h 59"/>
                <a:gd name="T16" fmla="*/ 1 w 93"/>
                <a:gd name="T17" fmla="*/ 0 h 59"/>
                <a:gd name="T18" fmla="*/ 1 w 93"/>
                <a:gd name="T19" fmla="*/ 0 h 59"/>
                <a:gd name="T20" fmla="*/ 1 w 93"/>
                <a:gd name="T21" fmla="*/ 0 h 59"/>
                <a:gd name="T22" fmla="*/ 1 w 93"/>
                <a:gd name="T23" fmla="*/ 0 h 59"/>
                <a:gd name="T24" fmla="*/ 1 w 93"/>
                <a:gd name="T25" fmla="*/ 0 h 59"/>
                <a:gd name="T26" fmla="*/ 1 w 93"/>
                <a:gd name="T27" fmla="*/ 0 h 59"/>
                <a:gd name="T28" fmla="*/ 1 w 93"/>
                <a:gd name="T29" fmla="*/ 0 h 59"/>
                <a:gd name="T30" fmla="*/ 1 w 93"/>
                <a:gd name="T31" fmla="*/ 0 h 59"/>
                <a:gd name="T32" fmla="*/ 1 w 93"/>
                <a:gd name="T33" fmla="*/ 0 h 59"/>
                <a:gd name="T34" fmla="*/ 1 w 93"/>
                <a:gd name="T35" fmla="*/ 0 h 59"/>
                <a:gd name="T36" fmla="*/ 1 w 93"/>
                <a:gd name="T37" fmla="*/ 0 h 59"/>
                <a:gd name="T38" fmla="*/ 1 w 93"/>
                <a:gd name="T39" fmla="*/ 0 h 59"/>
                <a:gd name="T40" fmla="*/ 0 w 93"/>
                <a:gd name="T41" fmla="*/ 0 h 59"/>
                <a:gd name="T42" fmla="*/ 1 w 93"/>
                <a:gd name="T43" fmla="*/ 0 h 59"/>
                <a:gd name="T44" fmla="*/ 1 w 93"/>
                <a:gd name="T45" fmla="*/ 0 h 59"/>
                <a:gd name="T46" fmla="*/ 1 w 93"/>
                <a:gd name="T47" fmla="*/ 0 h 59"/>
                <a:gd name="T48" fmla="*/ 1 w 93"/>
                <a:gd name="T49" fmla="*/ 0 h 59"/>
                <a:gd name="T50" fmla="*/ 1 w 93"/>
                <a:gd name="T51" fmla="*/ 0 h 59"/>
                <a:gd name="T52" fmla="*/ 1 w 93"/>
                <a:gd name="T53" fmla="*/ 0 h 59"/>
                <a:gd name="T54" fmla="*/ 1 w 93"/>
                <a:gd name="T55" fmla="*/ 0 h 59"/>
                <a:gd name="T56" fmla="*/ 1 w 93"/>
                <a:gd name="T57" fmla="*/ 0 h 59"/>
                <a:gd name="T58" fmla="*/ 1 w 93"/>
                <a:gd name="T59" fmla="*/ 0 h 59"/>
                <a:gd name="T60" fmla="*/ 1 w 93"/>
                <a:gd name="T61" fmla="*/ 0 h 59"/>
                <a:gd name="T62" fmla="*/ 1 w 93"/>
                <a:gd name="T63" fmla="*/ 0 h 59"/>
                <a:gd name="T64" fmla="*/ 1 w 93"/>
                <a:gd name="T65" fmla="*/ 0 h 59"/>
                <a:gd name="T66" fmla="*/ 1 w 93"/>
                <a:gd name="T67" fmla="*/ 0 h 59"/>
                <a:gd name="T68" fmla="*/ 1 w 93"/>
                <a:gd name="T69" fmla="*/ 0 h 59"/>
                <a:gd name="T70" fmla="*/ 1 w 93"/>
                <a:gd name="T71" fmla="*/ 0 h 59"/>
                <a:gd name="T72" fmla="*/ 1 w 93"/>
                <a:gd name="T73" fmla="*/ 0 h 59"/>
                <a:gd name="T74" fmla="*/ 1 w 93"/>
                <a:gd name="T75" fmla="*/ 0 h 59"/>
                <a:gd name="T76" fmla="*/ 1 w 93"/>
                <a:gd name="T77" fmla="*/ 0 h 59"/>
                <a:gd name="T78" fmla="*/ 1 w 93"/>
                <a:gd name="T79" fmla="*/ 0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59"/>
                <a:gd name="T122" fmla="*/ 93 w 93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59">
                  <a:moveTo>
                    <a:pt x="80" y="16"/>
                  </a:moveTo>
                  <a:lnTo>
                    <a:pt x="87" y="22"/>
                  </a:lnTo>
                  <a:lnTo>
                    <a:pt x="89" y="28"/>
                  </a:lnTo>
                  <a:lnTo>
                    <a:pt x="93" y="33"/>
                  </a:lnTo>
                  <a:lnTo>
                    <a:pt x="93" y="39"/>
                  </a:lnTo>
                  <a:lnTo>
                    <a:pt x="93" y="45"/>
                  </a:lnTo>
                  <a:lnTo>
                    <a:pt x="89" y="51"/>
                  </a:lnTo>
                  <a:lnTo>
                    <a:pt x="85" y="53"/>
                  </a:lnTo>
                  <a:lnTo>
                    <a:pt x="82" y="58"/>
                  </a:lnTo>
                  <a:lnTo>
                    <a:pt x="74" y="59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56" y="58"/>
                  </a:lnTo>
                  <a:lnTo>
                    <a:pt x="50" y="55"/>
                  </a:lnTo>
                  <a:lnTo>
                    <a:pt x="46" y="52"/>
                  </a:lnTo>
                  <a:lnTo>
                    <a:pt x="44" y="49"/>
                  </a:lnTo>
                  <a:lnTo>
                    <a:pt x="42" y="45"/>
                  </a:lnTo>
                  <a:lnTo>
                    <a:pt x="41" y="41"/>
                  </a:lnTo>
                  <a:lnTo>
                    <a:pt x="39" y="36"/>
                  </a:lnTo>
                  <a:lnTo>
                    <a:pt x="39" y="28"/>
                  </a:lnTo>
                  <a:lnTo>
                    <a:pt x="37" y="22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5" y="32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21" y="45"/>
                  </a:lnTo>
                  <a:lnTo>
                    <a:pt x="29" y="46"/>
                  </a:lnTo>
                  <a:lnTo>
                    <a:pt x="27" y="58"/>
                  </a:lnTo>
                  <a:lnTo>
                    <a:pt x="19" y="56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9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52" y="5"/>
                  </a:lnTo>
                  <a:lnTo>
                    <a:pt x="64" y="5"/>
                  </a:lnTo>
                  <a:lnTo>
                    <a:pt x="74" y="3"/>
                  </a:lnTo>
                  <a:lnTo>
                    <a:pt x="80" y="3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1" y="12"/>
                  </a:lnTo>
                  <a:lnTo>
                    <a:pt x="85" y="15"/>
                  </a:lnTo>
                  <a:lnTo>
                    <a:pt x="80" y="16"/>
                  </a:lnTo>
                  <a:close/>
                  <a:moveTo>
                    <a:pt x="48" y="18"/>
                  </a:moveTo>
                  <a:lnTo>
                    <a:pt x="50" y="22"/>
                  </a:lnTo>
                  <a:lnTo>
                    <a:pt x="52" y="28"/>
                  </a:lnTo>
                  <a:lnTo>
                    <a:pt x="54" y="33"/>
                  </a:lnTo>
                  <a:lnTo>
                    <a:pt x="54" y="39"/>
                  </a:lnTo>
                  <a:lnTo>
                    <a:pt x="56" y="42"/>
                  </a:lnTo>
                  <a:lnTo>
                    <a:pt x="58" y="45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72" y="46"/>
                  </a:lnTo>
                  <a:lnTo>
                    <a:pt x="76" y="45"/>
                  </a:lnTo>
                  <a:lnTo>
                    <a:pt x="78" y="41"/>
                  </a:lnTo>
                  <a:lnTo>
                    <a:pt x="80" y="36"/>
                  </a:lnTo>
                  <a:lnTo>
                    <a:pt x="78" y="30"/>
                  </a:lnTo>
                  <a:lnTo>
                    <a:pt x="76" y="26"/>
                  </a:lnTo>
                  <a:lnTo>
                    <a:pt x="72" y="22"/>
                  </a:lnTo>
                  <a:lnTo>
                    <a:pt x="66" y="19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7" name="Freeform 73">
              <a:extLst>
                <a:ext uri="{FF2B5EF4-FFF2-40B4-BE49-F238E27FC236}">
                  <a16:creationId xmlns:a16="http://schemas.microsoft.com/office/drawing/2014/main" id="{302A7BAA-AB6F-DA47-BBA1-7C08279C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419"/>
              <a:ext cx="61" cy="11"/>
            </a:xfrm>
            <a:custGeom>
              <a:avLst/>
              <a:gdLst>
                <a:gd name="T0" fmla="*/ 0 w 123"/>
                <a:gd name="T1" fmla="*/ 0 h 32"/>
                <a:gd name="T2" fmla="*/ 0 w 123"/>
                <a:gd name="T3" fmla="*/ 0 h 32"/>
                <a:gd name="T4" fmla="*/ 0 w 123"/>
                <a:gd name="T5" fmla="*/ 0 h 32"/>
                <a:gd name="T6" fmla="*/ 0 w 123"/>
                <a:gd name="T7" fmla="*/ 0 h 32"/>
                <a:gd name="T8" fmla="*/ 0 w 123"/>
                <a:gd name="T9" fmla="*/ 0 h 32"/>
                <a:gd name="T10" fmla="*/ 0 w 123"/>
                <a:gd name="T11" fmla="*/ 0 h 32"/>
                <a:gd name="T12" fmla="*/ 0 w 123"/>
                <a:gd name="T13" fmla="*/ 0 h 32"/>
                <a:gd name="T14" fmla="*/ 0 w 123"/>
                <a:gd name="T15" fmla="*/ 0 h 32"/>
                <a:gd name="T16" fmla="*/ 0 w 123"/>
                <a:gd name="T17" fmla="*/ 0 h 32"/>
                <a:gd name="T18" fmla="*/ 0 w 123"/>
                <a:gd name="T19" fmla="*/ 0 h 32"/>
                <a:gd name="T20" fmla="*/ 0 w 123"/>
                <a:gd name="T21" fmla="*/ 0 h 32"/>
                <a:gd name="T22" fmla="*/ 0 w 123"/>
                <a:gd name="T23" fmla="*/ 0 h 32"/>
                <a:gd name="T24" fmla="*/ 0 w 123"/>
                <a:gd name="T25" fmla="*/ 0 h 32"/>
                <a:gd name="T26" fmla="*/ 0 w 123"/>
                <a:gd name="T27" fmla="*/ 0 h 32"/>
                <a:gd name="T28" fmla="*/ 0 w 123"/>
                <a:gd name="T29" fmla="*/ 0 h 32"/>
                <a:gd name="T30" fmla="*/ 0 w 123"/>
                <a:gd name="T31" fmla="*/ 0 h 32"/>
                <a:gd name="T32" fmla="*/ 0 w 123"/>
                <a:gd name="T33" fmla="*/ 0 h 32"/>
                <a:gd name="T34" fmla="*/ 0 w 123"/>
                <a:gd name="T35" fmla="*/ 0 h 32"/>
                <a:gd name="T36" fmla="*/ 0 w 123"/>
                <a:gd name="T37" fmla="*/ 0 h 32"/>
                <a:gd name="T38" fmla="*/ 0 w 123"/>
                <a:gd name="T39" fmla="*/ 0 h 32"/>
                <a:gd name="T40" fmla="*/ 0 w 123"/>
                <a:gd name="T41" fmla="*/ 0 h 32"/>
                <a:gd name="T42" fmla="*/ 0 w 123"/>
                <a:gd name="T43" fmla="*/ 0 h 32"/>
                <a:gd name="T44" fmla="*/ 0 w 123"/>
                <a:gd name="T45" fmla="*/ 0 h 32"/>
                <a:gd name="T46" fmla="*/ 0 w 123"/>
                <a:gd name="T47" fmla="*/ 0 h 32"/>
                <a:gd name="T48" fmla="*/ 0 w 123"/>
                <a:gd name="T49" fmla="*/ 0 h 32"/>
                <a:gd name="T50" fmla="*/ 0 w 123"/>
                <a:gd name="T51" fmla="*/ 0 h 32"/>
                <a:gd name="T52" fmla="*/ 0 w 123"/>
                <a:gd name="T53" fmla="*/ 0 h 32"/>
                <a:gd name="T54" fmla="*/ 0 w 123"/>
                <a:gd name="T55" fmla="*/ 0 h 32"/>
                <a:gd name="T56" fmla="*/ 0 w 123"/>
                <a:gd name="T57" fmla="*/ 0 h 32"/>
                <a:gd name="T58" fmla="*/ 0 w 123"/>
                <a:gd name="T59" fmla="*/ 0 h 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32"/>
                <a:gd name="T92" fmla="*/ 123 w 123"/>
                <a:gd name="T93" fmla="*/ 32 h 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32">
                  <a:moveTo>
                    <a:pt x="108" y="2"/>
                  </a:moveTo>
                  <a:lnTo>
                    <a:pt x="121" y="0"/>
                  </a:lnTo>
                  <a:lnTo>
                    <a:pt x="123" y="6"/>
                  </a:lnTo>
                  <a:lnTo>
                    <a:pt x="123" y="9"/>
                  </a:lnTo>
                  <a:lnTo>
                    <a:pt x="123" y="15"/>
                  </a:lnTo>
                  <a:lnTo>
                    <a:pt x="121" y="19"/>
                  </a:lnTo>
                  <a:lnTo>
                    <a:pt x="117" y="22"/>
                  </a:lnTo>
                  <a:lnTo>
                    <a:pt x="113" y="23"/>
                  </a:lnTo>
                  <a:lnTo>
                    <a:pt x="110" y="25"/>
                  </a:lnTo>
                  <a:lnTo>
                    <a:pt x="104" y="25"/>
                  </a:lnTo>
                  <a:lnTo>
                    <a:pt x="96" y="25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31" y="32"/>
                  </a:lnTo>
                  <a:lnTo>
                    <a:pt x="31" y="25"/>
                  </a:lnTo>
                  <a:lnTo>
                    <a:pt x="10" y="25"/>
                  </a:lnTo>
                  <a:lnTo>
                    <a:pt x="0" y="13"/>
                  </a:lnTo>
                  <a:lnTo>
                    <a:pt x="31" y="13"/>
                  </a:lnTo>
                  <a:lnTo>
                    <a:pt x="31" y="2"/>
                  </a:lnTo>
                  <a:lnTo>
                    <a:pt x="45" y="2"/>
                  </a:lnTo>
                  <a:lnTo>
                    <a:pt x="45" y="13"/>
                  </a:lnTo>
                  <a:lnTo>
                    <a:pt x="96" y="13"/>
                  </a:lnTo>
                  <a:lnTo>
                    <a:pt x="102" y="13"/>
                  </a:lnTo>
                  <a:lnTo>
                    <a:pt x="106" y="12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8" name="Freeform 74">
              <a:extLst>
                <a:ext uri="{FF2B5EF4-FFF2-40B4-BE49-F238E27FC236}">
                  <a16:creationId xmlns:a16="http://schemas.microsoft.com/office/drawing/2014/main" id="{202ED80F-489F-B04F-AFC8-D8987ECAC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" y="406"/>
              <a:ext cx="22" cy="11"/>
            </a:xfrm>
            <a:custGeom>
              <a:avLst/>
              <a:gdLst>
                <a:gd name="T0" fmla="*/ 0 w 45"/>
                <a:gd name="T1" fmla="*/ 0 h 34"/>
                <a:gd name="T2" fmla="*/ 0 w 45"/>
                <a:gd name="T3" fmla="*/ 0 h 34"/>
                <a:gd name="T4" fmla="*/ 0 w 45"/>
                <a:gd name="T5" fmla="*/ 0 h 34"/>
                <a:gd name="T6" fmla="*/ 0 w 45"/>
                <a:gd name="T7" fmla="*/ 0 h 34"/>
                <a:gd name="T8" fmla="*/ 0 w 45"/>
                <a:gd name="T9" fmla="*/ 0 h 34"/>
                <a:gd name="T10" fmla="*/ 0 w 45"/>
                <a:gd name="T11" fmla="*/ 0 h 34"/>
                <a:gd name="T12" fmla="*/ 0 w 45"/>
                <a:gd name="T13" fmla="*/ 0 h 34"/>
                <a:gd name="T14" fmla="*/ 0 w 45"/>
                <a:gd name="T15" fmla="*/ 0 h 34"/>
                <a:gd name="T16" fmla="*/ 0 w 45"/>
                <a:gd name="T17" fmla="*/ 0 h 34"/>
                <a:gd name="T18" fmla="*/ 0 w 45"/>
                <a:gd name="T19" fmla="*/ 0 h 34"/>
                <a:gd name="T20" fmla="*/ 0 w 45"/>
                <a:gd name="T21" fmla="*/ 0 h 34"/>
                <a:gd name="T22" fmla="*/ 0 w 45"/>
                <a:gd name="T23" fmla="*/ 0 h 34"/>
                <a:gd name="T24" fmla="*/ 0 w 45"/>
                <a:gd name="T25" fmla="*/ 0 h 34"/>
                <a:gd name="T26" fmla="*/ 0 w 45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4"/>
                <a:gd name="T44" fmla="*/ 45 w 45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4">
                  <a:moveTo>
                    <a:pt x="45" y="32"/>
                  </a:moveTo>
                  <a:lnTo>
                    <a:pt x="20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0" y="23"/>
                  </a:lnTo>
                  <a:lnTo>
                    <a:pt x="45" y="24"/>
                  </a:lnTo>
                  <a:lnTo>
                    <a:pt x="45" y="32"/>
                  </a:lnTo>
                  <a:close/>
                  <a:moveTo>
                    <a:pt x="45" y="9"/>
                  </a:moveTo>
                  <a:lnTo>
                    <a:pt x="2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5" y="3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79" name="Line 75">
              <a:extLst>
                <a:ext uri="{FF2B5EF4-FFF2-40B4-BE49-F238E27FC236}">
                  <a16:creationId xmlns:a16="http://schemas.microsoft.com/office/drawing/2014/main" id="{D5236051-F185-5048-A843-F7FA79E7D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9" y="266"/>
              <a:ext cx="1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0" name="Freeform 76">
              <a:extLst>
                <a:ext uri="{FF2B5EF4-FFF2-40B4-BE49-F238E27FC236}">
                  <a16:creationId xmlns:a16="http://schemas.microsoft.com/office/drawing/2014/main" id="{94072E23-9853-6745-A945-54B19E35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914"/>
              <a:ext cx="1305" cy="460"/>
            </a:xfrm>
            <a:custGeom>
              <a:avLst/>
              <a:gdLst>
                <a:gd name="T0" fmla="*/ 3 w 2608"/>
                <a:gd name="T1" fmla="*/ 0 h 1380"/>
                <a:gd name="T2" fmla="*/ 3 w 2608"/>
                <a:gd name="T3" fmla="*/ 0 h 1380"/>
                <a:gd name="T4" fmla="*/ 3 w 2608"/>
                <a:gd name="T5" fmla="*/ 0 h 1380"/>
                <a:gd name="T6" fmla="*/ 3 w 2608"/>
                <a:gd name="T7" fmla="*/ 0 h 1380"/>
                <a:gd name="T8" fmla="*/ 3 w 2608"/>
                <a:gd name="T9" fmla="*/ 0 h 1380"/>
                <a:gd name="T10" fmla="*/ 3 w 2608"/>
                <a:gd name="T11" fmla="*/ 0 h 1380"/>
                <a:gd name="T12" fmla="*/ 3 w 2608"/>
                <a:gd name="T13" fmla="*/ 0 h 1380"/>
                <a:gd name="T14" fmla="*/ 3 w 2608"/>
                <a:gd name="T15" fmla="*/ 0 h 1380"/>
                <a:gd name="T16" fmla="*/ 3 w 2608"/>
                <a:gd name="T17" fmla="*/ 0 h 1380"/>
                <a:gd name="T18" fmla="*/ 3 w 2608"/>
                <a:gd name="T19" fmla="*/ 0 h 1380"/>
                <a:gd name="T20" fmla="*/ 3 w 2608"/>
                <a:gd name="T21" fmla="*/ 0 h 1380"/>
                <a:gd name="T22" fmla="*/ 3 w 2608"/>
                <a:gd name="T23" fmla="*/ 0 h 1380"/>
                <a:gd name="T24" fmla="*/ 2 w 2608"/>
                <a:gd name="T25" fmla="*/ 0 h 1380"/>
                <a:gd name="T26" fmla="*/ 2 w 2608"/>
                <a:gd name="T27" fmla="*/ 0 h 1380"/>
                <a:gd name="T28" fmla="*/ 1 w 2608"/>
                <a:gd name="T29" fmla="*/ 0 h 1380"/>
                <a:gd name="T30" fmla="*/ 1 w 2608"/>
                <a:gd name="T31" fmla="*/ 0 h 1380"/>
                <a:gd name="T32" fmla="*/ 2 w 2608"/>
                <a:gd name="T33" fmla="*/ 0 h 1380"/>
                <a:gd name="T34" fmla="*/ 3 w 2608"/>
                <a:gd name="T35" fmla="*/ 0 h 1380"/>
                <a:gd name="T36" fmla="*/ 3 w 2608"/>
                <a:gd name="T37" fmla="*/ 0 h 1380"/>
                <a:gd name="T38" fmla="*/ 3 w 2608"/>
                <a:gd name="T39" fmla="*/ 0 h 1380"/>
                <a:gd name="T40" fmla="*/ 3 w 2608"/>
                <a:gd name="T41" fmla="*/ 0 h 1380"/>
                <a:gd name="T42" fmla="*/ 3 w 2608"/>
                <a:gd name="T43" fmla="*/ 0 h 1380"/>
                <a:gd name="T44" fmla="*/ 3 w 2608"/>
                <a:gd name="T45" fmla="*/ 0 h 1380"/>
                <a:gd name="T46" fmla="*/ 2 w 2608"/>
                <a:gd name="T47" fmla="*/ 0 h 1380"/>
                <a:gd name="T48" fmla="*/ 1 w 2608"/>
                <a:gd name="T49" fmla="*/ 0 h 1380"/>
                <a:gd name="T50" fmla="*/ 3 w 2608"/>
                <a:gd name="T51" fmla="*/ 0 h 1380"/>
                <a:gd name="T52" fmla="*/ 3 w 2608"/>
                <a:gd name="T53" fmla="*/ 0 h 1380"/>
                <a:gd name="T54" fmla="*/ 3 w 2608"/>
                <a:gd name="T55" fmla="*/ 0 h 1380"/>
                <a:gd name="T56" fmla="*/ 3 w 2608"/>
                <a:gd name="T57" fmla="*/ 0 h 1380"/>
                <a:gd name="T58" fmla="*/ 3 w 2608"/>
                <a:gd name="T59" fmla="*/ 0 h 1380"/>
                <a:gd name="T60" fmla="*/ 3 w 2608"/>
                <a:gd name="T61" fmla="*/ 0 h 1380"/>
                <a:gd name="T62" fmla="*/ 3 w 2608"/>
                <a:gd name="T63" fmla="*/ 0 h 1380"/>
                <a:gd name="T64" fmla="*/ 3 w 2608"/>
                <a:gd name="T65" fmla="*/ 0 h 1380"/>
                <a:gd name="T66" fmla="*/ 3 w 2608"/>
                <a:gd name="T67" fmla="*/ 0 h 1380"/>
                <a:gd name="T68" fmla="*/ 3 w 2608"/>
                <a:gd name="T69" fmla="*/ 0 h 1380"/>
                <a:gd name="T70" fmla="*/ 3 w 2608"/>
                <a:gd name="T71" fmla="*/ 0 h 1380"/>
                <a:gd name="T72" fmla="*/ 3 w 2608"/>
                <a:gd name="T73" fmla="*/ 0 h 1380"/>
                <a:gd name="T74" fmla="*/ 3 w 2608"/>
                <a:gd name="T75" fmla="*/ 0 h 1380"/>
                <a:gd name="T76" fmla="*/ 3 w 2608"/>
                <a:gd name="T77" fmla="*/ 0 h 1380"/>
                <a:gd name="T78" fmla="*/ 3 w 2608"/>
                <a:gd name="T79" fmla="*/ 0 h 1380"/>
                <a:gd name="T80" fmla="*/ 3 w 2608"/>
                <a:gd name="T81" fmla="*/ 0 h 1380"/>
                <a:gd name="T82" fmla="*/ 3 w 2608"/>
                <a:gd name="T83" fmla="*/ 0 h 1380"/>
                <a:gd name="T84" fmla="*/ 3 w 2608"/>
                <a:gd name="T85" fmla="*/ 0 h 1380"/>
                <a:gd name="T86" fmla="*/ 3 w 2608"/>
                <a:gd name="T87" fmla="*/ 0 h 1380"/>
                <a:gd name="T88" fmla="*/ 3 w 2608"/>
                <a:gd name="T89" fmla="*/ 0 h 1380"/>
                <a:gd name="T90" fmla="*/ 3 w 2608"/>
                <a:gd name="T91" fmla="*/ 0 h 1380"/>
                <a:gd name="T92" fmla="*/ 3 w 2608"/>
                <a:gd name="T93" fmla="*/ 0 h 1380"/>
                <a:gd name="T94" fmla="*/ 3 w 2608"/>
                <a:gd name="T95" fmla="*/ 0 h 1380"/>
                <a:gd name="T96" fmla="*/ 3 w 2608"/>
                <a:gd name="T97" fmla="*/ 0 h 1380"/>
                <a:gd name="T98" fmla="*/ 3 w 2608"/>
                <a:gd name="T99" fmla="*/ 0 h 1380"/>
                <a:gd name="T100" fmla="*/ 3 w 2608"/>
                <a:gd name="T101" fmla="*/ 0 h 1380"/>
                <a:gd name="T102" fmla="*/ 3 w 2608"/>
                <a:gd name="T103" fmla="*/ 0 h 1380"/>
                <a:gd name="T104" fmla="*/ 2 w 2608"/>
                <a:gd name="T105" fmla="*/ 0 h 1380"/>
                <a:gd name="T106" fmla="*/ 2 w 2608"/>
                <a:gd name="T107" fmla="*/ 0 h 1380"/>
                <a:gd name="T108" fmla="*/ 2 w 2608"/>
                <a:gd name="T109" fmla="*/ 0 h 1380"/>
                <a:gd name="T110" fmla="*/ 1 w 2608"/>
                <a:gd name="T111" fmla="*/ 0 h 1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8"/>
                <a:gd name="T169" fmla="*/ 0 h 1380"/>
                <a:gd name="T170" fmla="*/ 2608 w 2608"/>
                <a:gd name="T171" fmla="*/ 1380 h 1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8" h="1380">
                  <a:moveTo>
                    <a:pt x="1671" y="1380"/>
                  </a:moveTo>
                  <a:lnTo>
                    <a:pt x="1050" y="1377"/>
                  </a:lnTo>
                  <a:lnTo>
                    <a:pt x="1570" y="1373"/>
                  </a:lnTo>
                  <a:lnTo>
                    <a:pt x="2179" y="1370"/>
                  </a:lnTo>
                  <a:lnTo>
                    <a:pt x="2393" y="1366"/>
                  </a:lnTo>
                  <a:lnTo>
                    <a:pt x="2403" y="1363"/>
                  </a:lnTo>
                  <a:lnTo>
                    <a:pt x="2280" y="1360"/>
                  </a:lnTo>
                  <a:lnTo>
                    <a:pt x="1829" y="1356"/>
                  </a:lnTo>
                  <a:lnTo>
                    <a:pt x="1083" y="1353"/>
                  </a:lnTo>
                  <a:lnTo>
                    <a:pt x="1388" y="1349"/>
                  </a:lnTo>
                  <a:lnTo>
                    <a:pt x="2099" y="1346"/>
                  </a:lnTo>
                  <a:lnTo>
                    <a:pt x="2382" y="1341"/>
                  </a:lnTo>
                  <a:lnTo>
                    <a:pt x="2427" y="1339"/>
                  </a:lnTo>
                  <a:lnTo>
                    <a:pt x="2337" y="1334"/>
                  </a:lnTo>
                  <a:lnTo>
                    <a:pt x="1976" y="1331"/>
                  </a:lnTo>
                  <a:lnTo>
                    <a:pt x="1185" y="1329"/>
                  </a:lnTo>
                  <a:lnTo>
                    <a:pt x="1185" y="1324"/>
                  </a:lnTo>
                  <a:lnTo>
                    <a:pt x="1987" y="1321"/>
                  </a:lnTo>
                  <a:lnTo>
                    <a:pt x="2337" y="1317"/>
                  </a:lnTo>
                  <a:lnTo>
                    <a:pt x="2427" y="1314"/>
                  </a:lnTo>
                  <a:lnTo>
                    <a:pt x="2370" y="1311"/>
                  </a:lnTo>
                  <a:lnTo>
                    <a:pt x="2122" y="1307"/>
                  </a:lnTo>
                  <a:lnTo>
                    <a:pt x="1376" y="1304"/>
                  </a:lnTo>
                  <a:lnTo>
                    <a:pt x="1017" y="1300"/>
                  </a:lnTo>
                  <a:lnTo>
                    <a:pt x="1817" y="1297"/>
                  </a:lnTo>
                  <a:lnTo>
                    <a:pt x="2302" y="1294"/>
                  </a:lnTo>
                  <a:lnTo>
                    <a:pt x="2415" y="1290"/>
                  </a:lnTo>
                  <a:lnTo>
                    <a:pt x="2427" y="1286"/>
                  </a:lnTo>
                  <a:lnTo>
                    <a:pt x="2224" y="1283"/>
                  </a:lnTo>
                  <a:lnTo>
                    <a:pt x="1603" y="1280"/>
                  </a:lnTo>
                  <a:lnTo>
                    <a:pt x="925" y="1276"/>
                  </a:lnTo>
                  <a:lnTo>
                    <a:pt x="1591" y="1273"/>
                  </a:lnTo>
                  <a:lnTo>
                    <a:pt x="2235" y="1268"/>
                  </a:lnTo>
                  <a:lnTo>
                    <a:pt x="2415" y="1265"/>
                  </a:lnTo>
                  <a:lnTo>
                    <a:pt x="2438" y="1263"/>
                  </a:lnTo>
                  <a:lnTo>
                    <a:pt x="2313" y="1258"/>
                  </a:lnTo>
                  <a:lnTo>
                    <a:pt x="1841" y="1255"/>
                  </a:lnTo>
                  <a:lnTo>
                    <a:pt x="994" y="1251"/>
                  </a:lnTo>
                  <a:lnTo>
                    <a:pt x="1322" y="1248"/>
                  </a:lnTo>
                  <a:lnTo>
                    <a:pt x="2122" y="1245"/>
                  </a:lnTo>
                  <a:lnTo>
                    <a:pt x="2382" y="1241"/>
                  </a:lnTo>
                  <a:lnTo>
                    <a:pt x="2438" y="1238"/>
                  </a:lnTo>
                  <a:lnTo>
                    <a:pt x="2393" y="1234"/>
                  </a:lnTo>
                  <a:lnTo>
                    <a:pt x="2054" y="1231"/>
                  </a:lnTo>
                  <a:lnTo>
                    <a:pt x="1197" y="1228"/>
                  </a:lnTo>
                  <a:lnTo>
                    <a:pt x="1038" y="1224"/>
                  </a:lnTo>
                  <a:lnTo>
                    <a:pt x="1942" y="1220"/>
                  </a:lnTo>
                  <a:lnTo>
                    <a:pt x="2349" y="1217"/>
                  </a:lnTo>
                  <a:lnTo>
                    <a:pt x="2450" y="1214"/>
                  </a:lnTo>
                  <a:lnTo>
                    <a:pt x="2427" y="1210"/>
                  </a:lnTo>
                  <a:lnTo>
                    <a:pt x="2224" y="1207"/>
                  </a:lnTo>
                  <a:lnTo>
                    <a:pt x="1513" y="1202"/>
                  </a:lnTo>
                  <a:lnTo>
                    <a:pt x="857" y="1199"/>
                  </a:lnTo>
                  <a:lnTo>
                    <a:pt x="1671" y="1197"/>
                  </a:lnTo>
                  <a:lnTo>
                    <a:pt x="2280" y="1192"/>
                  </a:lnTo>
                  <a:lnTo>
                    <a:pt x="2450" y="1189"/>
                  </a:lnTo>
                  <a:lnTo>
                    <a:pt x="2450" y="1185"/>
                  </a:lnTo>
                  <a:lnTo>
                    <a:pt x="2337" y="1182"/>
                  </a:lnTo>
                  <a:lnTo>
                    <a:pt x="1829" y="1179"/>
                  </a:lnTo>
                  <a:lnTo>
                    <a:pt x="904" y="1175"/>
                  </a:lnTo>
                  <a:lnTo>
                    <a:pt x="1310" y="1172"/>
                  </a:lnTo>
                  <a:lnTo>
                    <a:pt x="2157" y="1168"/>
                  </a:lnTo>
                  <a:lnTo>
                    <a:pt x="2415" y="1165"/>
                  </a:lnTo>
                  <a:lnTo>
                    <a:pt x="2472" y="1161"/>
                  </a:lnTo>
                  <a:lnTo>
                    <a:pt x="2403" y="1158"/>
                  </a:lnTo>
                  <a:lnTo>
                    <a:pt x="2110" y="1154"/>
                  </a:lnTo>
                  <a:lnTo>
                    <a:pt x="1197" y="1151"/>
                  </a:lnTo>
                  <a:lnTo>
                    <a:pt x="949" y="1148"/>
                  </a:lnTo>
                  <a:lnTo>
                    <a:pt x="1931" y="1144"/>
                  </a:lnTo>
                  <a:lnTo>
                    <a:pt x="2370" y="1141"/>
                  </a:lnTo>
                  <a:lnTo>
                    <a:pt x="2462" y="1136"/>
                  </a:lnTo>
                  <a:lnTo>
                    <a:pt x="2450" y="1134"/>
                  </a:lnTo>
                  <a:lnTo>
                    <a:pt x="2268" y="1131"/>
                  </a:lnTo>
                  <a:lnTo>
                    <a:pt x="1603" y="1126"/>
                  </a:lnTo>
                  <a:lnTo>
                    <a:pt x="767" y="1123"/>
                  </a:lnTo>
                  <a:lnTo>
                    <a:pt x="1570" y="1119"/>
                  </a:lnTo>
                  <a:lnTo>
                    <a:pt x="2268" y="1116"/>
                  </a:lnTo>
                  <a:lnTo>
                    <a:pt x="2462" y="1113"/>
                  </a:lnTo>
                  <a:lnTo>
                    <a:pt x="2483" y="1109"/>
                  </a:lnTo>
                  <a:lnTo>
                    <a:pt x="2393" y="1106"/>
                  </a:lnTo>
                  <a:lnTo>
                    <a:pt x="1987" y="1102"/>
                  </a:lnTo>
                  <a:lnTo>
                    <a:pt x="958" y="1099"/>
                  </a:lnTo>
                  <a:lnTo>
                    <a:pt x="1095" y="1095"/>
                  </a:lnTo>
                  <a:lnTo>
                    <a:pt x="2077" y="1092"/>
                  </a:lnTo>
                  <a:lnTo>
                    <a:pt x="2415" y="1088"/>
                  </a:lnTo>
                  <a:lnTo>
                    <a:pt x="2472" y="1085"/>
                  </a:lnTo>
                  <a:lnTo>
                    <a:pt x="2462" y="1082"/>
                  </a:lnTo>
                  <a:lnTo>
                    <a:pt x="2247" y="1078"/>
                  </a:lnTo>
                  <a:lnTo>
                    <a:pt x="1445" y="1075"/>
                  </a:lnTo>
                  <a:lnTo>
                    <a:pt x="734" y="1070"/>
                  </a:lnTo>
                  <a:lnTo>
                    <a:pt x="1716" y="1068"/>
                  </a:lnTo>
                  <a:lnTo>
                    <a:pt x="2325" y="1065"/>
                  </a:lnTo>
                  <a:lnTo>
                    <a:pt x="2472" y="1060"/>
                  </a:lnTo>
                  <a:lnTo>
                    <a:pt x="2483" y="1057"/>
                  </a:lnTo>
                  <a:lnTo>
                    <a:pt x="2382" y="1053"/>
                  </a:lnTo>
                  <a:lnTo>
                    <a:pt x="1907" y="1050"/>
                  </a:lnTo>
                  <a:lnTo>
                    <a:pt x="835" y="1047"/>
                  </a:lnTo>
                  <a:lnTo>
                    <a:pt x="1140" y="1043"/>
                  </a:lnTo>
                  <a:lnTo>
                    <a:pt x="2134" y="1040"/>
                  </a:lnTo>
                  <a:lnTo>
                    <a:pt x="2438" y="1036"/>
                  </a:lnTo>
                  <a:lnTo>
                    <a:pt x="2483" y="1033"/>
                  </a:lnTo>
                  <a:lnTo>
                    <a:pt x="2462" y="1029"/>
                  </a:lnTo>
                  <a:lnTo>
                    <a:pt x="2235" y="1026"/>
                  </a:lnTo>
                  <a:lnTo>
                    <a:pt x="1388" y="1022"/>
                  </a:lnTo>
                  <a:lnTo>
                    <a:pt x="654" y="1019"/>
                  </a:lnTo>
                  <a:lnTo>
                    <a:pt x="1739" y="1016"/>
                  </a:lnTo>
                  <a:lnTo>
                    <a:pt x="2349" y="1012"/>
                  </a:lnTo>
                  <a:lnTo>
                    <a:pt x="2483" y="1009"/>
                  </a:lnTo>
                  <a:lnTo>
                    <a:pt x="2495" y="1004"/>
                  </a:lnTo>
                  <a:lnTo>
                    <a:pt x="2415" y="1002"/>
                  </a:lnTo>
                  <a:lnTo>
                    <a:pt x="1964" y="999"/>
                  </a:lnTo>
                  <a:lnTo>
                    <a:pt x="802" y="994"/>
                  </a:lnTo>
                  <a:lnTo>
                    <a:pt x="1062" y="991"/>
                  </a:lnTo>
                  <a:lnTo>
                    <a:pt x="2134" y="987"/>
                  </a:lnTo>
                  <a:lnTo>
                    <a:pt x="2438" y="984"/>
                  </a:lnTo>
                  <a:lnTo>
                    <a:pt x="2507" y="981"/>
                  </a:lnTo>
                  <a:lnTo>
                    <a:pt x="2483" y="977"/>
                  </a:lnTo>
                  <a:lnTo>
                    <a:pt x="2302" y="973"/>
                  </a:lnTo>
                  <a:lnTo>
                    <a:pt x="1536" y="970"/>
                  </a:lnTo>
                  <a:lnTo>
                    <a:pt x="552" y="967"/>
                  </a:lnTo>
                  <a:lnTo>
                    <a:pt x="1591" y="963"/>
                  </a:lnTo>
                  <a:lnTo>
                    <a:pt x="2325" y="960"/>
                  </a:lnTo>
                  <a:lnTo>
                    <a:pt x="2483" y="956"/>
                  </a:lnTo>
                  <a:lnTo>
                    <a:pt x="2507" y="953"/>
                  </a:lnTo>
                  <a:lnTo>
                    <a:pt x="2450" y="950"/>
                  </a:lnTo>
                  <a:lnTo>
                    <a:pt x="2122" y="946"/>
                  </a:lnTo>
                  <a:lnTo>
                    <a:pt x="1005" y="943"/>
                  </a:lnTo>
                  <a:lnTo>
                    <a:pt x="755" y="938"/>
                  </a:lnTo>
                  <a:lnTo>
                    <a:pt x="1987" y="936"/>
                  </a:lnTo>
                  <a:lnTo>
                    <a:pt x="2427" y="933"/>
                  </a:lnTo>
                  <a:lnTo>
                    <a:pt x="2516" y="928"/>
                  </a:lnTo>
                  <a:lnTo>
                    <a:pt x="2507" y="926"/>
                  </a:lnTo>
                  <a:lnTo>
                    <a:pt x="2403" y="921"/>
                  </a:lnTo>
                  <a:lnTo>
                    <a:pt x="1874" y="918"/>
                  </a:lnTo>
                  <a:lnTo>
                    <a:pt x="576" y="914"/>
                  </a:lnTo>
                  <a:lnTo>
                    <a:pt x="1152" y="911"/>
                  </a:lnTo>
                  <a:lnTo>
                    <a:pt x="2212" y="907"/>
                  </a:lnTo>
                  <a:lnTo>
                    <a:pt x="2472" y="904"/>
                  </a:lnTo>
                  <a:lnTo>
                    <a:pt x="2516" y="901"/>
                  </a:lnTo>
                  <a:lnTo>
                    <a:pt x="2495" y="897"/>
                  </a:lnTo>
                  <a:lnTo>
                    <a:pt x="2349" y="894"/>
                  </a:lnTo>
                  <a:lnTo>
                    <a:pt x="1591" y="890"/>
                  </a:lnTo>
                  <a:lnTo>
                    <a:pt x="361" y="887"/>
                  </a:lnTo>
                  <a:lnTo>
                    <a:pt x="1513" y="884"/>
                  </a:lnTo>
                  <a:lnTo>
                    <a:pt x="2337" y="880"/>
                  </a:lnTo>
                  <a:lnTo>
                    <a:pt x="2507" y="877"/>
                  </a:lnTo>
                  <a:lnTo>
                    <a:pt x="2528" y="872"/>
                  </a:lnTo>
                  <a:lnTo>
                    <a:pt x="2495" y="870"/>
                  </a:lnTo>
                  <a:lnTo>
                    <a:pt x="2302" y="867"/>
                  </a:lnTo>
                  <a:lnTo>
                    <a:pt x="1355" y="862"/>
                  </a:lnTo>
                  <a:lnTo>
                    <a:pt x="316" y="860"/>
                  </a:lnTo>
                  <a:lnTo>
                    <a:pt x="1716" y="855"/>
                  </a:lnTo>
                  <a:lnTo>
                    <a:pt x="2403" y="852"/>
                  </a:lnTo>
                  <a:lnTo>
                    <a:pt x="2516" y="848"/>
                  </a:lnTo>
                  <a:lnTo>
                    <a:pt x="2540" y="845"/>
                  </a:lnTo>
                  <a:lnTo>
                    <a:pt x="2528" y="841"/>
                  </a:lnTo>
                  <a:lnTo>
                    <a:pt x="2302" y="838"/>
                  </a:lnTo>
                  <a:lnTo>
                    <a:pt x="1286" y="835"/>
                  </a:lnTo>
                  <a:lnTo>
                    <a:pt x="215" y="831"/>
                  </a:lnTo>
                  <a:lnTo>
                    <a:pt x="1773" y="828"/>
                  </a:lnTo>
                  <a:lnTo>
                    <a:pt x="2415" y="824"/>
                  </a:lnTo>
                  <a:lnTo>
                    <a:pt x="2528" y="821"/>
                  </a:lnTo>
                  <a:lnTo>
                    <a:pt x="2552" y="818"/>
                  </a:lnTo>
                  <a:lnTo>
                    <a:pt x="2540" y="814"/>
                  </a:lnTo>
                  <a:lnTo>
                    <a:pt x="2403" y="811"/>
                  </a:lnTo>
                  <a:lnTo>
                    <a:pt x="1570" y="806"/>
                  </a:lnTo>
                  <a:lnTo>
                    <a:pt x="0" y="804"/>
                  </a:lnTo>
                  <a:lnTo>
                    <a:pt x="1525" y="801"/>
                  </a:lnTo>
                  <a:lnTo>
                    <a:pt x="2393" y="796"/>
                  </a:lnTo>
                  <a:lnTo>
                    <a:pt x="2540" y="794"/>
                  </a:lnTo>
                  <a:lnTo>
                    <a:pt x="2552" y="789"/>
                  </a:lnTo>
                  <a:lnTo>
                    <a:pt x="2563" y="786"/>
                  </a:lnTo>
                  <a:lnTo>
                    <a:pt x="2540" y="782"/>
                  </a:lnTo>
                  <a:lnTo>
                    <a:pt x="2247" y="779"/>
                  </a:lnTo>
                  <a:lnTo>
                    <a:pt x="654" y="775"/>
                  </a:lnTo>
                  <a:lnTo>
                    <a:pt x="215" y="772"/>
                  </a:lnTo>
                  <a:lnTo>
                    <a:pt x="2122" y="769"/>
                  </a:lnTo>
                  <a:lnTo>
                    <a:pt x="2516" y="765"/>
                  </a:lnTo>
                  <a:lnTo>
                    <a:pt x="2563" y="762"/>
                  </a:lnTo>
                  <a:lnTo>
                    <a:pt x="2585" y="758"/>
                  </a:lnTo>
                  <a:lnTo>
                    <a:pt x="2596" y="755"/>
                  </a:lnTo>
                  <a:lnTo>
                    <a:pt x="2608" y="752"/>
                  </a:lnTo>
                  <a:lnTo>
                    <a:pt x="2596" y="748"/>
                  </a:lnTo>
                  <a:lnTo>
                    <a:pt x="2427" y="745"/>
                  </a:lnTo>
                  <a:lnTo>
                    <a:pt x="1456" y="740"/>
                  </a:lnTo>
                  <a:lnTo>
                    <a:pt x="1230" y="738"/>
                  </a:lnTo>
                  <a:lnTo>
                    <a:pt x="2021" y="735"/>
                  </a:lnTo>
                  <a:lnTo>
                    <a:pt x="2302" y="730"/>
                  </a:lnTo>
                  <a:lnTo>
                    <a:pt x="2325" y="726"/>
                  </a:lnTo>
                  <a:lnTo>
                    <a:pt x="2179" y="723"/>
                  </a:lnTo>
                  <a:lnTo>
                    <a:pt x="1841" y="720"/>
                  </a:lnTo>
                  <a:lnTo>
                    <a:pt x="1536" y="716"/>
                  </a:lnTo>
                  <a:lnTo>
                    <a:pt x="1749" y="713"/>
                  </a:lnTo>
                  <a:lnTo>
                    <a:pt x="2089" y="709"/>
                  </a:lnTo>
                  <a:lnTo>
                    <a:pt x="2259" y="706"/>
                  </a:lnTo>
                  <a:lnTo>
                    <a:pt x="2268" y="703"/>
                  </a:lnTo>
                  <a:lnTo>
                    <a:pt x="2110" y="699"/>
                  </a:lnTo>
                  <a:lnTo>
                    <a:pt x="1794" y="696"/>
                  </a:lnTo>
                  <a:lnTo>
                    <a:pt x="1570" y="692"/>
                  </a:lnTo>
                  <a:lnTo>
                    <a:pt x="1784" y="689"/>
                  </a:lnTo>
                  <a:lnTo>
                    <a:pt x="2099" y="686"/>
                  </a:lnTo>
                  <a:lnTo>
                    <a:pt x="2259" y="682"/>
                  </a:lnTo>
                  <a:lnTo>
                    <a:pt x="2247" y="679"/>
                  </a:lnTo>
                  <a:lnTo>
                    <a:pt x="2089" y="675"/>
                  </a:lnTo>
                  <a:lnTo>
                    <a:pt x="1761" y="672"/>
                  </a:lnTo>
                  <a:lnTo>
                    <a:pt x="1558" y="669"/>
                  </a:lnTo>
                  <a:lnTo>
                    <a:pt x="1794" y="664"/>
                  </a:lnTo>
                  <a:lnTo>
                    <a:pt x="2110" y="660"/>
                  </a:lnTo>
                  <a:lnTo>
                    <a:pt x="2259" y="657"/>
                  </a:lnTo>
                  <a:lnTo>
                    <a:pt x="2259" y="654"/>
                  </a:lnTo>
                  <a:lnTo>
                    <a:pt x="2089" y="650"/>
                  </a:lnTo>
                  <a:lnTo>
                    <a:pt x="1728" y="647"/>
                  </a:lnTo>
                  <a:lnTo>
                    <a:pt x="1525" y="643"/>
                  </a:lnTo>
                  <a:lnTo>
                    <a:pt x="1784" y="640"/>
                  </a:lnTo>
                  <a:lnTo>
                    <a:pt x="2122" y="637"/>
                  </a:lnTo>
                  <a:lnTo>
                    <a:pt x="2280" y="633"/>
                  </a:lnTo>
                  <a:lnTo>
                    <a:pt x="2268" y="630"/>
                  </a:lnTo>
                  <a:lnTo>
                    <a:pt x="2089" y="626"/>
                  </a:lnTo>
                  <a:lnTo>
                    <a:pt x="1704" y="623"/>
                  </a:lnTo>
                  <a:lnTo>
                    <a:pt x="1501" y="620"/>
                  </a:lnTo>
                  <a:lnTo>
                    <a:pt x="1806" y="616"/>
                  </a:lnTo>
                  <a:lnTo>
                    <a:pt x="2145" y="613"/>
                  </a:lnTo>
                  <a:lnTo>
                    <a:pt x="2280" y="609"/>
                  </a:lnTo>
                  <a:lnTo>
                    <a:pt x="2268" y="606"/>
                  </a:lnTo>
                  <a:lnTo>
                    <a:pt x="2077" y="601"/>
                  </a:lnTo>
                  <a:lnTo>
                    <a:pt x="1681" y="598"/>
                  </a:lnTo>
                  <a:lnTo>
                    <a:pt x="1478" y="594"/>
                  </a:lnTo>
                  <a:lnTo>
                    <a:pt x="1817" y="591"/>
                  </a:lnTo>
                  <a:lnTo>
                    <a:pt x="2157" y="588"/>
                  </a:lnTo>
                  <a:lnTo>
                    <a:pt x="2302" y="584"/>
                  </a:lnTo>
                  <a:lnTo>
                    <a:pt x="2292" y="581"/>
                  </a:lnTo>
                  <a:lnTo>
                    <a:pt x="2089" y="577"/>
                  </a:lnTo>
                  <a:lnTo>
                    <a:pt x="1681" y="574"/>
                  </a:lnTo>
                  <a:lnTo>
                    <a:pt x="1445" y="571"/>
                  </a:lnTo>
                  <a:lnTo>
                    <a:pt x="1806" y="567"/>
                  </a:lnTo>
                  <a:lnTo>
                    <a:pt x="2157" y="564"/>
                  </a:lnTo>
                  <a:lnTo>
                    <a:pt x="2292" y="560"/>
                  </a:lnTo>
                  <a:lnTo>
                    <a:pt x="2292" y="557"/>
                  </a:lnTo>
                  <a:lnTo>
                    <a:pt x="2089" y="554"/>
                  </a:lnTo>
                  <a:lnTo>
                    <a:pt x="1659" y="550"/>
                  </a:lnTo>
                  <a:lnTo>
                    <a:pt x="1411" y="547"/>
                  </a:lnTo>
                  <a:lnTo>
                    <a:pt x="1784" y="543"/>
                  </a:lnTo>
                  <a:lnTo>
                    <a:pt x="2179" y="540"/>
                  </a:lnTo>
                  <a:lnTo>
                    <a:pt x="2313" y="535"/>
                  </a:lnTo>
                  <a:lnTo>
                    <a:pt x="2302" y="532"/>
                  </a:lnTo>
                  <a:lnTo>
                    <a:pt x="2110" y="528"/>
                  </a:lnTo>
                  <a:lnTo>
                    <a:pt x="1659" y="525"/>
                  </a:lnTo>
                  <a:lnTo>
                    <a:pt x="1400" y="522"/>
                  </a:lnTo>
                  <a:lnTo>
                    <a:pt x="1784" y="518"/>
                  </a:lnTo>
                  <a:lnTo>
                    <a:pt x="2179" y="515"/>
                  </a:lnTo>
                  <a:lnTo>
                    <a:pt x="2325" y="511"/>
                  </a:lnTo>
                  <a:lnTo>
                    <a:pt x="2302" y="508"/>
                  </a:lnTo>
                  <a:lnTo>
                    <a:pt x="2110" y="505"/>
                  </a:lnTo>
                  <a:lnTo>
                    <a:pt x="1648" y="501"/>
                  </a:lnTo>
                  <a:lnTo>
                    <a:pt x="1355" y="498"/>
                  </a:lnTo>
                  <a:lnTo>
                    <a:pt x="1749" y="494"/>
                  </a:lnTo>
                  <a:lnTo>
                    <a:pt x="2179" y="491"/>
                  </a:lnTo>
                  <a:lnTo>
                    <a:pt x="2325" y="488"/>
                  </a:lnTo>
                  <a:lnTo>
                    <a:pt x="2325" y="484"/>
                  </a:lnTo>
                  <a:lnTo>
                    <a:pt x="2134" y="479"/>
                  </a:lnTo>
                  <a:lnTo>
                    <a:pt x="1671" y="477"/>
                  </a:lnTo>
                  <a:lnTo>
                    <a:pt x="1322" y="474"/>
                  </a:lnTo>
                  <a:lnTo>
                    <a:pt x="1716" y="469"/>
                  </a:lnTo>
                  <a:lnTo>
                    <a:pt x="2167" y="467"/>
                  </a:lnTo>
                  <a:lnTo>
                    <a:pt x="2349" y="462"/>
                  </a:lnTo>
                  <a:lnTo>
                    <a:pt x="2349" y="459"/>
                  </a:lnTo>
                  <a:lnTo>
                    <a:pt x="2157" y="456"/>
                  </a:lnTo>
                  <a:lnTo>
                    <a:pt x="1693" y="452"/>
                  </a:lnTo>
                  <a:lnTo>
                    <a:pt x="1298" y="449"/>
                  </a:lnTo>
                  <a:lnTo>
                    <a:pt x="1681" y="445"/>
                  </a:lnTo>
                  <a:lnTo>
                    <a:pt x="2167" y="442"/>
                  </a:lnTo>
                  <a:lnTo>
                    <a:pt x="2349" y="439"/>
                  </a:lnTo>
                  <a:lnTo>
                    <a:pt x="2360" y="435"/>
                  </a:lnTo>
                  <a:lnTo>
                    <a:pt x="2200" y="432"/>
                  </a:lnTo>
                  <a:lnTo>
                    <a:pt x="1739" y="428"/>
                  </a:lnTo>
                  <a:lnTo>
                    <a:pt x="1275" y="425"/>
                  </a:lnTo>
                  <a:lnTo>
                    <a:pt x="1626" y="422"/>
                  </a:lnTo>
                  <a:lnTo>
                    <a:pt x="2157" y="418"/>
                  </a:lnTo>
                  <a:lnTo>
                    <a:pt x="2349" y="413"/>
                  </a:lnTo>
                  <a:lnTo>
                    <a:pt x="2370" y="411"/>
                  </a:lnTo>
                  <a:lnTo>
                    <a:pt x="2235" y="408"/>
                  </a:lnTo>
                  <a:lnTo>
                    <a:pt x="1784" y="403"/>
                  </a:lnTo>
                  <a:lnTo>
                    <a:pt x="1253" y="401"/>
                  </a:lnTo>
                  <a:lnTo>
                    <a:pt x="1558" y="396"/>
                  </a:lnTo>
                  <a:lnTo>
                    <a:pt x="2122" y="393"/>
                  </a:lnTo>
                  <a:lnTo>
                    <a:pt x="2349" y="390"/>
                  </a:lnTo>
                  <a:lnTo>
                    <a:pt x="2382" y="386"/>
                  </a:lnTo>
                  <a:lnTo>
                    <a:pt x="2247" y="383"/>
                  </a:lnTo>
                  <a:lnTo>
                    <a:pt x="1829" y="379"/>
                  </a:lnTo>
                  <a:lnTo>
                    <a:pt x="1253" y="376"/>
                  </a:lnTo>
                  <a:lnTo>
                    <a:pt x="1489" y="373"/>
                  </a:lnTo>
                  <a:lnTo>
                    <a:pt x="2077" y="369"/>
                  </a:lnTo>
                  <a:lnTo>
                    <a:pt x="2337" y="366"/>
                  </a:lnTo>
                  <a:lnTo>
                    <a:pt x="2393" y="362"/>
                  </a:lnTo>
                  <a:lnTo>
                    <a:pt x="2292" y="359"/>
                  </a:lnTo>
                  <a:lnTo>
                    <a:pt x="1919" y="355"/>
                  </a:lnTo>
                  <a:lnTo>
                    <a:pt x="1275" y="352"/>
                  </a:lnTo>
                  <a:lnTo>
                    <a:pt x="1400" y="347"/>
                  </a:lnTo>
                  <a:lnTo>
                    <a:pt x="2044" y="345"/>
                  </a:lnTo>
                  <a:lnTo>
                    <a:pt x="2337" y="342"/>
                  </a:lnTo>
                  <a:lnTo>
                    <a:pt x="2403" y="337"/>
                  </a:lnTo>
                  <a:lnTo>
                    <a:pt x="2325" y="335"/>
                  </a:lnTo>
                  <a:lnTo>
                    <a:pt x="1997" y="330"/>
                  </a:lnTo>
                  <a:lnTo>
                    <a:pt x="1322" y="327"/>
                  </a:lnTo>
                  <a:lnTo>
                    <a:pt x="1286" y="325"/>
                  </a:lnTo>
                  <a:lnTo>
                    <a:pt x="1976" y="320"/>
                  </a:lnTo>
                  <a:lnTo>
                    <a:pt x="2325" y="317"/>
                  </a:lnTo>
                  <a:lnTo>
                    <a:pt x="2415" y="313"/>
                  </a:lnTo>
                  <a:lnTo>
                    <a:pt x="2360" y="310"/>
                  </a:lnTo>
                  <a:lnTo>
                    <a:pt x="2089" y="307"/>
                  </a:lnTo>
                  <a:lnTo>
                    <a:pt x="1411" y="303"/>
                  </a:lnTo>
                  <a:lnTo>
                    <a:pt x="1197" y="300"/>
                  </a:lnTo>
                  <a:lnTo>
                    <a:pt x="1874" y="296"/>
                  </a:lnTo>
                  <a:lnTo>
                    <a:pt x="2292" y="293"/>
                  </a:lnTo>
                  <a:lnTo>
                    <a:pt x="2415" y="289"/>
                  </a:lnTo>
                  <a:lnTo>
                    <a:pt x="2382" y="286"/>
                  </a:lnTo>
                  <a:lnTo>
                    <a:pt x="2157" y="281"/>
                  </a:lnTo>
                  <a:lnTo>
                    <a:pt x="1536" y="279"/>
                  </a:lnTo>
                  <a:lnTo>
                    <a:pt x="1119" y="276"/>
                  </a:lnTo>
                  <a:lnTo>
                    <a:pt x="1773" y="271"/>
                  </a:lnTo>
                  <a:lnTo>
                    <a:pt x="2259" y="269"/>
                  </a:lnTo>
                  <a:lnTo>
                    <a:pt x="2393" y="264"/>
                  </a:lnTo>
                  <a:lnTo>
                    <a:pt x="2393" y="261"/>
                  </a:lnTo>
                  <a:lnTo>
                    <a:pt x="2235" y="259"/>
                  </a:lnTo>
                  <a:lnTo>
                    <a:pt x="1671" y="254"/>
                  </a:lnTo>
                  <a:lnTo>
                    <a:pt x="1072" y="251"/>
                  </a:lnTo>
                  <a:lnTo>
                    <a:pt x="1614" y="247"/>
                  </a:lnTo>
                  <a:lnTo>
                    <a:pt x="2212" y="244"/>
                  </a:lnTo>
                  <a:lnTo>
                    <a:pt x="2403" y="241"/>
                  </a:lnTo>
                  <a:lnTo>
                    <a:pt x="2427" y="237"/>
                  </a:lnTo>
                  <a:lnTo>
                    <a:pt x="2302" y="234"/>
                  </a:lnTo>
                  <a:lnTo>
                    <a:pt x="1817" y="230"/>
                  </a:lnTo>
                  <a:lnTo>
                    <a:pt x="1095" y="227"/>
                  </a:lnTo>
                  <a:lnTo>
                    <a:pt x="1433" y="223"/>
                  </a:lnTo>
                  <a:lnTo>
                    <a:pt x="2145" y="220"/>
                  </a:lnTo>
                  <a:lnTo>
                    <a:pt x="2382" y="216"/>
                  </a:lnTo>
                  <a:lnTo>
                    <a:pt x="2427" y="213"/>
                  </a:lnTo>
                  <a:lnTo>
                    <a:pt x="2349" y="210"/>
                  </a:lnTo>
                  <a:lnTo>
                    <a:pt x="1976" y="205"/>
                  </a:lnTo>
                  <a:lnTo>
                    <a:pt x="1185" y="203"/>
                  </a:lnTo>
                  <a:lnTo>
                    <a:pt x="1230" y="198"/>
                  </a:lnTo>
                  <a:lnTo>
                    <a:pt x="2021" y="195"/>
                  </a:lnTo>
                  <a:lnTo>
                    <a:pt x="2370" y="193"/>
                  </a:lnTo>
                  <a:lnTo>
                    <a:pt x="2438" y="188"/>
                  </a:lnTo>
                  <a:lnTo>
                    <a:pt x="2393" y="185"/>
                  </a:lnTo>
                  <a:lnTo>
                    <a:pt x="2110" y="181"/>
                  </a:lnTo>
                  <a:lnTo>
                    <a:pt x="1355" y="178"/>
                  </a:lnTo>
                  <a:lnTo>
                    <a:pt x="1062" y="175"/>
                  </a:lnTo>
                  <a:lnTo>
                    <a:pt x="1874" y="171"/>
                  </a:lnTo>
                  <a:lnTo>
                    <a:pt x="2325" y="167"/>
                  </a:lnTo>
                  <a:lnTo>
                    <a:pt x="2438" y="164"/>
                  </a:lnTo>
                  <a:lnTo>
                    <a:pt x="2427" y="161"/>
                  </a:lnTo>
                  <a:lnTo>
                    <a:pt x="2235" y="157"/>
                  </a:lnTo>
                  <a:lnTo>
                    <a:pt x="1591" y="154"/>
                  </a:lnTo>
                  <a:lnTo>
                    <a:pt x="949" y="150"/>
                  </a:lnTo>
                  <a:lnTo>
                    <a:pt x="1648" y="147"/>
                  </a:lnTo>
                  <a:lnTo>
                    <a:pt x="2259" y="144"/>
                  </a:lnTo>
                  <a:lnTo>
                    <a:pt x="2427" y="139"/>
                  </a:lnTo>
                  <a:lnTo>
                    <a:pt x="2438" y="137"/>
                  </a:lnTo>
                  <a:lnTo>
                    <a:pt x="2325" y="132"/>
                  </a:lnTo>
                  <a:lnTo>
                    <a:pt x="1829" y="129"/>
                  </a:lnTo>
                  <a:lnTo>
                    <a:pt x="982" y="127"/>
                  </a:lnTo>
                  <a:lnTo>
                    <a:pt x="1376" y="122"/>
                  </a:lnTo>
                  <a:lnTo>
                    <a:pt x="2157" y="119"/>
                  </a:lnTo>
                  <a:lnTo>
                    <a:pt x="2415" y="115"/>
                  </a:lnTo>
                  <a:lnTo>
                    <a:pt x="2462" y="112"/>
                  </a:lnTo>
                  <a:lnTo>
                    <a:pt x="2382" y="109"/>
                  </a:lnTo>
                  <a:lnTo>
                    <a:pt x="2044" y="105"/>
                  </a:lnTo>
                  <a:lnTo>
                    <a:pt x="1163" y="101"/>
                  </a:lnTo>
                  <a:lnTo>
                    <a:pt x="1095" y="98"/>
                  </a:lnTo>
                  <a:lnTo>
                    <a:pt x="1987" y="95"/>
                  </a:lnTo>
                  <a:lnTo>
                    <a:pt x="2370" y="91"/>
                  </a:lnTo>
                  <a:lnTo>
                    <a:pt x="2462" y="88"/>
                  </a:lnTo>
                  <a:lnTo>
                    <a:pt x="2427" y="84"/>
                  </a:lnTo>
                  <a:lnTo>
                    <a:pt x="2212" y="81"/>
                  </a:lnTo>
                  <a:lnTo>
                    <a:pt x="1468" y="78"/>
                  </a:lnTo>
                  <a:lnTo>
                    <a:pt x="880" y="73"/>
                  </a:lnTo>
                  <a:lnTo>
                    <a:pt x="1739" y="71"/>
                  </a:lnTo>
                  <a:lnTo>
                    <a:pt x="2302" y="66"/>
                  </a:lnTo>
                  <a:lnTo>
                    <a:pt x="2450" y="63"/>
                  </a:lnTo>
                  <a:lnTo>
                    <a:pt x="2462" y="61"/>
                  </a:lnTo>
                  <a:lnTo>
                    <a:pt x="2325" y="56"/>
                  </a:lnTo>
                  <a:lnTo>
                    <a:pt x="1794" y="53"/>
                  </a:lnTo>
                  <a:lnTo>
                    <a:pt x="880" y="49"/>
                  </a:lnTo>
                  <a:lnTo>
                    <a:pt x="1376" y="46"/>
                  </a:lnTo>
                  <a:lnTo>
                    <a:pt x="2190" y="42"/>
                  </a:lnTo>
                  <a:lnTo>
                    <a:pt x="2438" y="39"/>
                  </a:lnTo>
                  <a:lnTo>
                    <a:pt x="2472" y="35"/>
                  </a:lnTo>
                  <a:lnTo>
                    <a:pt x="2403" y="32"/>
                  </a:lnTo>
                  <a:lnTo>
                    <a:pt x="2065" y="29"/>
                  </a:lnTo>
                  <a:lnTo>
                    <a:pt x="1152" y="25"/>
                  </a:lnTo>
                  <a:lnTo>
                    <a:pt x="1005" y="22"/>
                  </a:lnTo>
                  <a:lnTo>
                    <a:pt x="1976" y="18"/>
                  </a:lnTo>
                  <a:lnTo>
                    <a:pt x="2393" y="15"/>
                  </a:lnTo>
                  <a:lnTo>
                    <a:pt x="2472" y="12"/>
                  </a:lnTo>
                  <a:lnTo>
                    <a:pt x="2450" y="8"/>
                  </a:lnTo>
                  <a:lnTo>
                    <a:pt x="2280" y="5"/>
                  </a:lnTo>
                  <a:lnTo>
                    <a:pt x="15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1" name="Freeform 77">
              <a:extLst>
                <a:ext uri="{FF2B5EF4-FFF2-40B4-BE49-F238E27FC236}">
                  <a16:creationId xmlns:a16="http://schemas.microsoft.com/office/drawing/2014/main" id="{2DF45B1A-AB19-7847-8B37-5AC431F75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450"/>
              <a:ext cx="1427" cy="464"/>
            </a:xfrm>
            <a:custGeom>
              <a:avLst/>
              <a:gdLst>
                <a:gd name="T0" fmla="*/ 3 w 2854"/>
                <a:gd name="T1" fmla="*/ 0 h 1390"/>
                <a:gd name="T2" fmla="*/ 3 w 2854"/>
                <a:gd name="T3" fmla="*/ 0 h 1390"/>
                <a:gd name="T4" fmla="*/ 3 w 2854"/>
                <a:gd name="T5" fmla="*/ 0 h 1390"/>
                <a:gd name="T6" fmla="*/ 3 w 2854"/>
                <a:gd name="T7" fmla="*/ 0 h 1390"/>
                <a:gd name="T8" fmla="*/ 3 w 2854"/>
                <a:gd name="T9" fmla="*/ 0 h 1390"/>
                <a:gd name="T10" fmla="*/ 3 w 2854"/>
                <a:gd name="T11" fmla="*/ 0 h 1390"/>
                <a:gd name="T12" fmla="*/ 3 w 2854"/>
                <a:gd name="T13" fmla="*/ 0 h 1390"/>
                <a:gd name="T14" fmla="*/ 3 w 2854"/>
                <a:gd name="T15" fmla="*/ 0 h 1390"/>
                <a:gd name="T16" fmla="*/ 2 w 2854"/>
                <a:gd name="T17" fmla="*/ 0 h 1390"/>
                <a:gd name="T18" fmla="*/ 1 w 2854"/>
                <a:gd name="T19" fmla="*/ 0 h 1390"/>
                <a:gd name="T20" fmla="*/ 2 w 2854"/>
                <a:gd name="T21" fmla="*/ 0 h 1390"/>
                <a:gd name="T22" fmla="*/ 3 w 2854"/>
                <a:gd name="T23" fmla="*/ 0 h 1390"/>
                <a:gd name="T24" fmla="*/ 3 w 2854"/>
                <a:gd name="T25" fmla="*/ 0 h 1390"/>
                <a:gd name="T26" fmla="*/ 3 w 2854"/>
                <a:gd name="T27" fmla="*/ 0 h 1390"/>
                <a:gd name="T28" fmla="*/ 3 w 2854"/>
                <a:gd name="T29" fmla="*/ 0 h 1390"/>
                <a:gd name="T30" fmla="*/ 1 w 2854"/>
                <a:gd name="T31" fmla="*/ 0 h 1390"/>
                <a:gd name="T32" fmla="*/ 2 w 2854"/>
                <a:gd name="T33" fmla="*/ 0 h 1390"/>
                <a:gd name="T34" fmla="*/ 3 w 2854"/>
                <a:gd name="T35" fmla="*/ 0 h 1390"/>
                <a:gd name="T36" fmla="*/ 3 w 2854"/>
                <a:gd name="T37" fmla="*/ 0 h 1390"/>
                <a:gd name="T38" fmla="*/ 3 w 2854"/>
                <a:gd name="T39" fmla="*/ 0 h 1390"/>
                <a:gd name="T40" fmla="*/ 3 w 2854"/>
                <a:gd name="T41" fmla="*/ 0 h 1390"/>
                <a:gd name="T42" fmla="*/ 3 w 2854"/>
                <a:gd name="T43" fmla="*/ 0 h 1390"/>
                <a:gd name="T44" fmla="*/ 3 w 2854"/>
                <a:gd name="T45" fmla="*/ 0 h 1390"/>
                <a:gd name="T46" fmla="*/ 3 w 2854"/>
                <a:gd name="T47" fmla="*/ 0 h 1390"/>
                <a:gd name="T48" fmla="*/ 3 w 2854"/>
                <a:gd name="T49" fmla="*/ 0 h 1390"/>
                <a:gd name="T50" fmla="*/ 2 w 2854"/>
                <a:gd name="T51" fmla="*/ 0 h 1390"/>
                <a:gd name="T52" fmla="*/ 1 w 2854"/>
                <a:gd name="T53" fmla="*/ 0 h 1390"/>
                <a:gd name="T54" fmla="*/ 3 w 2854"/>
                <a:gd name="T55" fmla="*/ 0 h 1390"/>
                <a:gd name="T56" fmla="*/ 3 w 2854"/>
                <a:gd name="T57" fmla="*/ 0 h 1390"/>
                <a:gd name="T58" fmla="*/ 3 w 2854"/>
                <a:gd name="T59" fmla="*/ 0 h 1390"/>
                <a:gd name="T60" fmla="*/ 3 w 2854"/>
                <a:gd name="T61" fmla="*/ 0 h 1390"/>
                <a:gd name="T62" fmla="*/ 3 w 2854"/>
                <a:gd name="T63" fmla="*/ 0 h 1390"/>
                <a:gd name="T64" fmla="*/ 3 w 2854"/>
                <a:gd name="T65" fmla="*/ 0 h 1390"/>
                <a:gd name="T66" fmla="*/ 3 w 2854"/>
                <a:gd name="T67" fmla="*/ 0 h 1390"/>
                <a:gd name="T68" fmla="*/ 3 w 2854"/>
                <a:gd name="T69" fmla="*/ 0 h 1390"/>
                <a:gd name="T70" fmla="*/ 3 w 2854"/>
                <a:gd name="T71" fmla="*/ 0 h 1390"/>
                <a:gd name="T72" fmla="*/ 3 w 2854"/>
                <a:gd name="T73" fmla="*/ 0 h 1390"/>
                <a:gd name="T74" fmla="*/ 3 w 2854"/>
                <a:gd name="T75" fmla="*/ 0 h 1390"/>
                <a:gd name="T76" fmla="*/ 3 w 2854"/>
                <a:gd name="T77" fmla="*/ 0 h 1390"/>
                <a:gd name="T78" fmla="*/ 3 w 2854"/>
                <a:gd name="T79" fmla="*/ 0 h 1390"/>
                <a:gd name="T80" fmla="*/ 3 w 2854"/>
                <a:gd name="T81" fmla="*/ 0 h 1390"/>
                <a:gd name="T82" fmla="*/ 3 w 2854"/>
                <a:gd name="T83" fmla="*/ 0 h 1390"/>
                <a:gd name="T84" fmla="*/ 3 w 2854"/>
                <a:gd name="T85" fmla="*/ 0 h 1390"/>
                <a:gd name="T86" fmla="*/ 3 w 2854"/>
                <a:gd name="T87" fmla="*/ 0 h 1390"/>
                <a:gd name="T88" fmla="*/ 3 w 2854"/>
                <a:gd name="T89" fmla="*/ 0 h 1390"/>
                <a:gd name="T90" fmla="*/ 3 w 2854"/>
                <a:gd name="T91" fmla="*/ 0 h 1390"/>
                <a:gd name="T92" fmla="*/ 3 w 2854"/>
                <a:gd name="T93" fmla="*/ 0 h 1390"/>
                <a:gd name="T94" fmla="*/ 3 w 2854"/>
                <a:gd name="T95" fmla="*/ 0 h 1390"/>
                <a:gd name="T96" fmla="*/ 3 w 2854"/>
                <a:gd name="T97" fmla="*/ 0 h 1390"/>
                <a:gd name="T98" fmla="*/ 3 w 2854"/>
                <a:gd name="T99" fmla="*/ 0 h 1390"/>
                <a:gd name="T100" fmla="*/ 3 w 2854"/>
                <a:gd name="T101" fmla="*/ 0 h 1390"/>
                <a:gd name="T102" fmla="*/ 3 w 2854"/>
                <a:gd name="T103" fmla="*/ 0 h 1390"/>
                <a:gd name="T104" fmla="*/ 3 w 2854"/>
                <a:gd name="T105" fmla="*/ 0 h 1390"/>
                <a:gd name="T106" fmla="*/ 3 w 2854"/>
                <a:gd name="T107" fmla="*/ 0 h 1390"/>
                <a:gd name="T108" fmla="*/ 3 w 2854"/>
                <a:gd name="T109" fmla="*/ 0 h 1390"/>
                <a:gd name="T110" fmla="*/ 3 w 2854"/>
                <a:gd name="T111" fmla="*/ 0 h 1390"/>
                <a:gd name="T112" fmla="*/ 3 w 2854"/>
                <a:gd name="T113" fmla="*/ 0 h 1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54"/>
                <a:gd name="T172" fmla="*/ 0 h 1390"/>
                <a:gd name="T173" fmla="*/ 2854 w 2854"/>
                <a:gd name="T174" fmla="*/ 1390 h 13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54" h="1390">
                  <a:moveTo>
                    <a:pt x="1794" y="1390"/>
                  </a:moveTo>
                  <a:lnTo>
                    <a:pt x="1027" y="1387"/>
                  </a:lnTo>
                  <a:lnTo>
                    <a:pt x="1874" y="1385"/>
                  </a:lnTo>
                  <a:lnTo>
                    <a:pt x="2538" y="1380"/>
                  </a:lnTo>
                  <a:lnTo>
                    <a:pt x="2698" y="1377"/>
                  </a:lnTo>
                  <a:lnTo>
                    <a:pt x="2719" y="1373"/>
                  </a:lnTo>
                  <a:lnTo>
                    <a:pt x="2606" y="1370"/>
                  </a:lnTo>
                  <a:lnTo>
                    <a:pt x="2178" y="1366"/>
                  </a:lnTo>
                  <a:lnTo>
                    <a:pt x="1151" y="1363"/>
                  </a:lnTo>
                  <a:lnTo>
                    <a:pt x="1409" y="1359"/>
                  </a:lnTo>
                  <a:lnTo>
                    <a:pt x="2358" y="1356"/>
                  </a:lnTo>
                  <a:lnTo>
                    <a:pt x="2663" y="1353"/>
                  </a:lnTo>
                  <a:lnTo>
                    <a:pt x="2731" y="1349"/>
                  </a:lnTo>
                  <a:lnTo>
                    <a:pt x="2686" y="1346"/>
                  </a:lnTo>
                  <a:lnTo>
                    <a:pt x="2460" y="1342"/>
                  </a:lnTo>
                  <a:lnTo>
                    <a:pt x="1602" y="1339"/>
                  </a:lnTo>
                  <a:lnTo>
                    <a:pt x="1015" y="1336"/>
                  </a:lnTo>
                  <a:lnTo>
                    <a:pt x="2030" y="1332"/>
                  </a:lnTo>
                  <a:lnTo>
                    <a:pt x="2596" y="1329"/>
                  </a:lnTo>
                  <a:lnTo>
                    <a:pt x="2719" y="1324"/>
                  </a:lnTo>
                  <a:lnTo>
                    <a:pt x="2731" y="1321"/>
                  </a:lnTo>
                  <a:lnTo>
                    <a:pt x="2606" y="1319"/>
                  </a:lnTo>
                  <a:lnTo>
                    <a:pt x="2110" y="1314"/>
                  </a:lnTo>
                  <a:lnTo>
                    <a:pt x="1027" y="1310"/>
                  </a:lnTo>
                  <a:lnTo>
                    <a:pt x="1489" y="1307"/>
                  </a:lnTo>
                  <a:lnTo>
                    <a:pt x="2426" y="1304"/>
                  </a:lnTo>
                  <a:lnTo>
                    <a:pt x="2686" y="1300"/>
                  </a:lnTo>
                  <a:lnTo>
                    <a:pt x="2731" y="1297"/>
                  </a:lnTo>
                  <a:lnTo>
                    <a:pt x="2698" y="1293"/>
                  </a:lnTo>
                  <a:lnTo>
                    <a:pt x="2448" y="1290"/>
                  </a:lnTo>
                  <a:lnTo>
                    <a:pt x="1546" y="1287"/>
                  </a:lnTo>
                  <a:lnTo>
                    <a:pt x="958" y="1283"/>
                  </a:lnTo>
                  <a:lnTo>
                    <a:pt x="2077" y="1280"/>
                  </a:lnTo>
                  <a:lnTo>
                    <a:pt x="2606" y="1276"/>
                  </a:lnTo>
                  <a:lnTo>
                    <a:pt x="2731" y="1273"/>
                  </a:lnTo>
                  <a:lnTo>
                    <a:pt x="2743" y="1270"/>
                  </a:lnTo>
                  <a:lnTo>
                    <a:pt x="2629" y="1266"/>
                  </a:lnTo>
                  <a:lnTo>
                    <a:pt x="2143" y="1263"/>
                  </a:lnTo>
                  <a:lnTo>
                    <a:pt x="991" y="1258"/>
                  </a:lnTo>
                  <a:lnTo>
                    <a:pt x="1421" y="1256"/>
                  </a:lnTo>
                  <a:lnTo>
                    <a:pt x="2426" y="1253"/>
                  </a:lnTo>
                  <a:lnTo>
                    <a:pt x="2698" y="1248"/>
                  </a:lnTo>
                  <a:lnTo>
                    <a:pt x="2743" y="1244"/>
                  </a:lnTo>
                  <a:lnTo>
                    <a:pt x="2719" y="1241"/>
                  </a:lnTo>
                  <a:lnTo>
                    <a:pt x="2504" y="1238"/>
                  </a:lnTo>
                  <a:lnTo>
                    <a:pt x="1669" y="1234"/>
                  </a:lnTo>
                  <a:lnTo>
                    <a:pt x="823" y="1231"/>
                  </a:lnTo>
                  <a:lnTo>
                    <a:pt x="1964" y="1227"/>
                  </a:lnTo>
                  <a:lnTo>
                    <a:pt x="2606" y="1224"/>
                  </a:lnTo>
                  <a:lnTo>
                    <a:pt x="2743" y="1221"/>
                  </a:lnTo>
                  <a:lnTo>
                    <a:pt x="2752" y="1217"/>
                  </a:lnTo>
                  <a:lnTo>
                    <a:pt x="2686" y="1214"/>
                  </a:lnTo>
                  <a:lnTo>
                    <a:pt x="2301" y="1210"/>
                  </a:lnTo>
                  <a:lnTo>
                    <a:pt x="1116" y="1207"/>
                  </a:lnTo>
                  <a:lnTo>
                    <a:pt x="1128" y="1204"/>
                  </a:lnTo>
                  <a:lnTo>
                    <a:pt x="2325" y="1200"/>
                  </a:lnTo>
                  <a:lnTo>
                    <a:pt x="2686" y="1197"/>
                  </a:lnTo>
                  <a:lnTo>
                    <a:pt x="2752" y="1192"/>
                  </a:lnTo>
                  <a:lnTo>
                    <a:pt x="2752" y="1190"/>
                  </a:lnTo>
                  <a:lnTo>
                    <a:pt x="2618" y="1185"/>
                  </a:lnTo>
                  <a:lnTo>
                    <a:pt x="2009" y="1182"/>
                  </a:lnTo>
                  <a:lnTo>
                    <a:pt x="743" y="1178"/>
                  </a:lnTo>
                  <a:lnTo>
                    <a:pt x="1579" y="1175"/>
                  </a:lnTo>
                  <a:lnTo>
                    <a:pt x="2516" y="1172"/>
                  </a:lnTo>
                  <a:lnTo>
                    <a:pt x="2731" y="1168"/>
                  </a:lnTo>
                  <a:lnTo>
                    <a:pt x="2776" y="1165"/>
                  </a:lnTo>
                  <a:lnTo>
                    <a:pt x="2743" y="1161"/>
                  </a:lnTo>
                  <a:lnTo>
                    <a:pt x="2538" y="1158"/>
                  </a:lnTo>
                  <a:lnTo>
                    <a:pt x="1669" y="1155"/>
                  </a:lnTo>
                  <a:lnTo>
                    <a:pt x="654" y="1151"/>
                  </a:lnTo>
                  <a:lnTo>
                    <a:pt x="1952" y="1148"/>
                  </a:lnTo>
                  <a:lnTo>
                    <a:pt x="2618" y="1144"/>
                  </a:lnTo>
                  <a:lnTo>
                    <a:pt x="2764" y="1141"/>
                  </a:lnTo>
                  <a:lnTo>
                    <a:pt x="2776" y="1138"/>
                  </a:lnTo>
                  <a:lnTo>
                    <a:pt x="2743" y="1134"/>
                  </a:lnTo>
                  <a:lnTo>
                    <a:pt x="2471" y="1131"/>
                  </a:lnTo>
                  <a:lnTo>
                    <a:pt x="1364" y="1126"/>
                  </a:lnTo>
                  <a:lnTo>
                    <a:pt x="710" y="1124"/>
                  </a:lnTo>
                  <a:lnTo>
                    <a:pt x="2155" y="1119"/>
                  </a:lnTo>
                  <a:lnTo>
                    <a:pt x="2674" y="1116"/>
                  </a:lnTo>
                  <a:lnTo>
                    <a:pt x="2764" y="1112"/>
                  </a:lnTo>
                  <a:lnTo>
                    <a:pt x="2788" y="1109"/>
                  </a:lnTo>
                  <a:lnTo>
                    <a:pt x="2731" y="1106"/>
                  </a:lnTo>
                  <a:lnTo>
                    <a:pt x="2460" y="1102"/>
                  </a:lnTo>
                  <a:lnTo>
                    <a:pt x="1206" y="1099"/>
                  </a:lnTo>
                  <a:lnTo>
                    <a:pt x="677" y="1095"/>
                  </a:lnTo>
                  <a:lnTo>
                    <a:pt x="2223" y="1092"/>
                  </a:lnTo>
                  <a:lnTo>
                    <a:pt x="2698" y="1089"/>
                  </a:lnTo>
                  <a:lnTo>
                    <a:pt x="2776" y="1085"/>
                  </a:lnTo>
                  <a:lnTo>
                    <a:pt x="2788" y="1082"/>
                  </a:lnTo>
                  <a:lnTo>
                    <a:pt x="2764" y="1078"/>
                  </a:lnTo>
                  <a:lnTo>
                    <a:pt x="2549" y="1075"/>
                  </a:lnTo>
                  <a:lnTo>
                    <a:pt x="1388" y="1072"/>
                  </a:lnTo>
                  <a:lnTo>
                    <a:pt x="394" y="1068"/>
                  </a:lnTo>
                  <a:lnTo>
                    <a:pt x="2122" y="1065"/>
                  </a:lnTo>
                  <a:lnTo>
                    <a:pt x="2708" y="1060"/>
                  </a:lnTo>
                  <a:lnTo>
                    <a:pt x="2788" y="1058"/>
                  </a:lnTo>
                  <a:lnTo>
                    <a:pt x="2809" y="1053"/>
                  </a:lnTo>
                  <a:lnTo>
                    <a:pt x="2799" y="1050"/>
                  </a:lnTo>
                  <a:lnTo>
                    <a:pt x="2719" y="1046"/>
                  </a:lnTo>
                  <a:lnTo>
                    <a:pt x="2132" y="1043"/>
                  </a:lnTo>
                  <a:lnTo>
                    <a:pt x="203" y="1040"/>
                  </a:lnTo>
                  <a:lnTo>
                    <a:pt x="1331" y="1036"/>
                  </a:lnTo>
                  <a:lnTo>
                    <a:pt x="2596" y="1033"/>
                  </a:lnTo>
                  <a:lnTo>
                    <a:pt x="2776" y="1029"/>
                  </a:lnTo>
                  <a:lnTo>
                    <a:pt x="2809" y="1026"/>
                  </a:lnTo>
                  <a:lnTo>
                    <a:pt x="2821" y="1023"/>
                  </a:lnTo>
                  <a:lnTo>
                    <a:pt x="2832" y="1019"/>
                  </a:lnTo>
                  <a:lnTo>
                    <a:pt x="2821" y="1016"/>
                  </a:lnTo>
                  <a:lnTo>
                    <a:pt x="2596" y="1012"/>
                  </a:lnTo>
                  <a:lnTo>
                    <a:pt x="1015" y="1009"/>
                  </a:lnTo>
                  <a:lnTo>
                    <a:pt x="248" y="1006"/>
                  </a:lnTo>
                  <a:lnTo>
                    <a:pt x="2301" y="1002"/>
                  </a:lnTo>
                  <a:lnTo>
                    <a:pt x="2743" y="997"/>
                  </a:lnTo>
                  <a:lnTo>
                    <a:pt x="2799" y="994"/>
                  </a:lnTo>
                  <a:lnTo>
                    <a:pt x="2799" y="992"/>
                  </a:lnTo>
                  <a:lnTo>
                    <a:pt x="2799" y="987"/>
                  </a:lnTo>
                  <a:lnTo>
                    <a:pt x="2674" y="984"/>
                  </a:lnTo>
                  <a:lnTo>
                    <a:pt x="1975" y="980"/>
                  </a:lnTo>
                  <a:lnTo>
                    <a:pt x="609" y="977"/>
                  </a:lnTo>
                  <a:lnTo>
                    <a:pt x="1647" y="974"/>
                  </a:lnTo>
                  <a:lnTo>
                    <a:pt x="2549" y="970"/>
                  </a:lnTo>
                  <a:lnTo>
                    <a:pt x="2743" y="967"/>
                  </a:lnTo>
                  <a:lnTo>
                    <a:pt x="2764" y="963"/>
                  </a:lnTo>
                  <a:lnTo>
                    <a:pt x="2719" y="960"/>
                  </a:lnTo>
                  <a:lnTo>
                    <a:pt x="2448" y="957"/>
                  </a:lnTo>
                  <a:lnTo>
                    <a:pt x="1433" y="953"/>
                  </a:lnTo>
                  <a:lnTo>
                    <a:pt x="970" y="950"/>
                  </a:lnTo>
                  <a:lnTo>
                    <a:pt x="2167" y="946"/>
                  </a:lnTo>
                  <a:lnTo>
                    <a:pt x="2651" y="943"/>
                  </a:lnTo>
                  <a:lnTo>
                    <a:pt x="2752" y="939"/>
                  </a:lnTo>
                  <a:lnTo>
                    <a:pt x="2752" y="936"/>
                  </a:lnTo>
                  <a:lnTo>
                    <a:pt x="2618" y="931"/>
                  </a:lnTo>
                  <a:lnTo>
                    <a:pt x="2042" y="928"/>
                  </a:lnTo>
                  <a:lnTo>
                    <a:pt x="925" y="926"/>
                  </a:lnTo>
                  <a:lnTo>
                    <a:pt x="1591" y="921"/>
                  </a:lnTo>
                  <a:lnTo>
                    <a:pt x="2495" y="918"/>
                  </a:lnTo>
                  <a:lnTo>
                    <a:pt x="2719" y="914"/>
                  </a:lnTo>
                  <a:lnTo>
                    <a:pt x="2752" y="911"/>
                  </a:lnTo>
                  <a:lnTo>
                    <a:pt x="2719" y="908"/>
                  </a:lnTo>
                  <a:lnTo>
                    <a:pt x="2460" y="904"/>
                  </a:lnTo>
                  <a:lnTo>
                    <a:pt x="1501" y="901"/>
                  </a:lnTo>
                  <a:lnTo>
                    <a:pt x="937" y="897"/>
                  </a:lnTo>
                  <a:lnTo>
                    <a:pt x="2122" y="894"/>
                  </a:lnTo>
                  <a:lnTo>
                    <a:pt x="2639" y="891"/>
                  </a:lnTo>
                  <a:lnTo>
                    <a:pt x="2752" y="887"/>
                  </a:lnTo>
                  <a:lnTo>
                    <a:pt x="2752" y="884"/>
                  </a:lnTo>
                  <a:lnTo>
                    <a:pt x="2651" y="880"/>
                  </a:lnTo>
                  <a:lnTo>
                    <a:pt x="2155" y="877"/>
                  </a:lnTo>
                  <a:lnTo>
                    <a:pt x="970" y="873"/>
                  </a:lnTo>
                  <a:lnTo>
                    <a:pt x="1399" y="870"/>
                  </a:lnTo>
                  <a:lnTo>
                    <a:pt x="2436" y="865"/>
                  </a:lnTo>
                  <a:lnTo>
                    <a:pt x="2731" y="862"/>
                  </a:lnTo>
                  <a:lnTo>
                    <a:pt x="2776" y="860"/>
                  </a:lnTo>
                  <a:lnTo>
                    <a:pt x="2743" y="855"/>
                  </a:lnTo>
                  <a:lnTo>
                    <a:pt x="2561" y="852"/>
                  </a:lnTo>
                  <a:lnTo>
                    <a:pt x="1749" y="848"/>
                  </a:lnTo>
                  <a:lnTo>
                    <a:pt x="755" y="845"/>
                  </a:lnTo>
                  <a:lnTo>
                    <a:pt x="1884" y="842"/>
                  </a:lnTo>
                  <a:lnTo>
                    <a:pt x="2596" y="838"/>
                  </a:lnTo>
                  <a:lnTo>
                    <a:pt x="2752" y="835"/>
                  </a:lnTo>
                  <a:lnTo>
                    <a:pt x="2764" y="831"/>
                  </a:lnTo>
                  <a:lnTo>
                    <a:pt x="2719" y="828"/>
                  </a:lnTo>
                  <a:lnTo>
                    <a:pt x="2415" y="825"/>
                  </a:lnTo>
                  <a:lnTo>
                    <a:pt x="1286" y="821"/>
                  </a:lnTo>
                  <a:lnTo>
                    <a:pt x="890" y="818"/>
                  </a:lnTo>
                  <a:lnTo>
                    <a:pt x="2233" y="814"/>
                  </a:lnTo>
                  <a:lnTo>
                    <a:pt x="2686" y="811"/>
                  </a:lnTo>
                  <a:lnTo>
                    <a:pt x="2764" y="807"/>
                  </a:lnTo>
                  <a:lnTo>
                    <a:pt x="2764" y="804"/>
                  </a:lnTo>
                  <a:lnTo>
                    <a:pt x="2698" y="799"/>
                  </a:lnTo>
                  <a:lnTo>
                    <a:pt x="2245" y="797"/>
                  </a:lnTo>
                  <a:lnTo>
                    <a:pt x="902" y="794"/>
                  </a:lnTo>
                  <a:lnTo>
                    <a:pt x="1194" y="789"/>
                  </a:lnTo>
                  <a:lnTo>
                    <a:pt x="2415" y="786"/>
                  </a:lnTo>
                  <a:lnTo>
                    <a:pt x="2719" y="782"/>
                  </a:lnTo>
                  <a:lnTo>
                    <a:pt x="2788" y="779"/>
                  </a:lnTo>
                  <a:lnTo>
                    <a:pt x="2776" y="776"/>
                  </a:lnTo>
                  <a:lnTo>
                    <a:pt x="2674" y="772"/>
                  </a:lnTo>
                  <a:lnTo>
                    <a:pt x="2122" y="769"/>
                  </a:lnTo>
                  <a:lnTo>
                    <a:pt x="665" y="765"/>
                  </a:lnTo>
                  <a:lnTo>
                    <a:pt x="1409" y="762"/>
                  </a:lnTo>
                  <a:lnTo>
                    <a:pt x="2516" y="759"/>
                  </a:lnTo>
                  <a:lnTo>
                    <a:pt x="2752" y="755"/>
                  </a:lnTo>
                  <a:lnTo>
                    <a:pt x="2788" y="751"/>
                  </a:lnTo>
                  <a:lnTo>
                    <a:pt x="2799" y="748"/>
                  </a:lnTo>
                  <a:lnTo>
                    <a:pt x="2686" y="745"/>
                  </a:lnTo>
                  <a:lnTo>
                    <a:pt x="2132" y="741"/>
                  </a:lnTo>
                  <a:lnTo>
                    <a:pt x="540" y="738"/>
                  </a:lnTo>
                  <a:lnTo>
                    <a:pt x="1399" y="733"/>
                  </a:lnTo>
                  <a:lnTo>
                    <a:pt x="2538" y="731"/>
                  </a:lnTo>
                  <a:lnTo>
                    <a:pt x="2764" y="728"/>
                  </a:lnTo>
                  <a:lnTo>
                    <a:pt x="2799" y="723"/>
                  </a:lnTo>
                  <a:lnTo>
                    <a:pt x="2809" y="720"/>
                  </a:lnTo>
                  <a:lnTo>
                    <a:pt x="2743" y="716"/>
                  </a:lnTo>
                  <a:lnTo>
                    <a:pt x="2335" y="713"/>
                  </a:lnTo>
                  <a:lnTo>
                    <a:pt x="699" y="710"/>
                  </a:lnTo>
                  <a:lnTo>
                    <a:pt x="937" y="706"/>
                  </a:lnTo>
                  <a:lnTo>
                    <a:pt x="2436" y="703"/>
                  </a:lnTo>
                  <a:lnTo>
                    <a:pt x="2752" y="699"/>
                  </a:lnTo>
                  <a:lnTo>
                    <a:pt x="2799" y="696"/>
                  </a:lnTo>
                  <a:lnTo>
                    <a:pt x="2809" y="693"/>
                  </a:lnTo>
                  <a:lnTo>
                    <a:pt x="2809" y="689"/>
                  </a:lnTo>
                  <a:lnTo>
                    <a:pt x="2698" y="685"/>
                  </a:lnTo>
                  <a:lnTo>
                    <a:pt x="1907" y="682"/>
                  </a:lnTo>
                  <a:lnTo>
                    <a:pt x="0" y="679"/>
                  </a:lnTo>
                  <a:lnTo>
                    <a:pt x="1669" y="675"/>
                  </a:lnTo>
                  <a:lnTo>
                    <a:pt x="2663" y="672"/>
                  </a:lnTo>
                  <a:lnTo>
                    <a:pt x="2788" y="667"/>
                  </a:lnTo>
                  <a:lnTo>
                    <a:pt x="2821" y="665"/>
                  </a:lnTo>
                  <a:lnTo>
                    <a:pt x="2832" y="662"/>
                  </a:lnTo>
                  <a:lnTo>
                    <a:pt x="2844" y="657"/>
                  </a:lnTo>
                  <a:lnTo>
                    <a:pt x="2854" y="655"/>
                  </a:lnTo>
                  <a:lnTo>
                    <a:pt x="2854" y="650"/>
                  </a:lnTo>
                  <a:lnTo>
                    <a:pt x="2799" y="647"/>
                  </a:lnTo>
                  <a:lnTo>
                    <a:pt x="2618" y="644"/>
                  </a:lnTo>
                  <a:lnTo>
                    <a:pt x="2788" y="640"/>
                  </a:lnTo>
                  <a:lnTo>
                    <a:pt x="2809" y="637"/>
                  </a:lnTo>
                  <a:lnTo>
                    <a:pt x="2788" y="633"/>
                  </a:lnTo>
                  <a:lnTo>
                    <a:pt x="2698" y="630"/>
                  </a:lnTo>
                  <a:lnTo>
                    <a:pt x="2504" y="626"/>
                  </a:lnTo>
                  <a:lnTo>
                    <a:pt x="2233" y="623"/>
                  </a:lnTo>
                  <a:lnTo>
                    <a:pt x="2143" y="619"/>
                  </a:lnTo>
                  <a:lnTo>
                    <a:pt x="2245" y="616"/>
                  </a:lnTo>
                  <a:lnTo>
                    <a:pt x="2358" y="613"/>
                  </a:lnTo>
                  <a:lnTo>
                    <a:pt x="2358" y="609"/>
                  </a:lnTo>
                  <a:lnTo>
                    <a:pt x="2268" y="606"/>
                  </a:lnTo>
                  <a:lnTo>
                    <a:pt x="2155" y="601"/>
                  </a:lnTo>
                  <a:lnTo>
                    <a:pt x="2132" y="599"/>
                  </a:lnTo>
                  <a:lnTo>
                    <a:pt x="2212" y="596"/>
                  </a:lnTo>
                  <a:lnTo>
                    <a:pt x="2325" y="591"/>
                  </a:lnTo>
                  <a:lnTo>
                    <a:pt x="2358" y="589"/>
                  </a:lnTo>
                  <a:lnTo>
                    <a:pt x="2335" y="584"/>
                  </a:lnTo>
                  <a:lnTo>
                    <a:pt x="2223" y="581"/>
                  </a:lnTo>
                  <a:lnTo>
                    <a:pt x="2122" y="578"/>
                  </a:lnTo>
                  <a:lnTo>
                    <a:pt x="2122" y="574"/>
                  </a:lnTo>
                  <a:lnTo>
                    <a:pt x="2200" y="571"/>
                  </a:lnTo>
                  <a:lnTo>
                    <a:pt x="2313" y="567"/>
                  </a:lnTo>
                  <a:lnTo>
                    <a:pt x="2346" y="564"/>
                  </a:lnTo>
                  <a:lnTo>
                    <a:pt x="2301" y="560"/>
                  </a:lnTo>
                  <a:lnTo>
                    <a:pt x="2200" y="557"/>
                  </a:lnTo>
                  <a:lnTo>
                    <a:pt x="2098" y="553"/>
                  </a:lnTo>
                  <a:lnTo>
                    <a:pt x="2110" y="550"/>
                  </a:lnTo>
                  <a:lnTo>
                    <a:pt x="2223" y="547"/>
                  </a:lnTo>
                  <a:lnTo>
                    <a:pt x="2313" y="543"/>
                  </a:lnTo>
                  <a:lnTo>
                    <a:pt x="2358" y="540"/>
                  </a:lnTo>
                  <a:lnTo>
                    <a:pt x="2290" y="535"/>
                  </a:lnTo>
                  <a:lnTo>
                    <a:pt x="2188" y="533"/>
                  </a:lnTo>
                  <a:lnTo>
                    <a:pt x="2077" y="530"/>
                  </a:lnTo>
                  <a:lnTo>
                    <a:pt x="2110" y="525"/>
                  </a:lnTo>
                  <a:lnTo>
                    <a:pt x="2223" y="523"/>
                  </a:lnTo>
                  <a:lnTo>
                    <a:pt x="2335" y="518"/>
                  </a:lnTo>
                  <a:lnTo>
                    <a:pt x="2358" y="515"/>
                  </a:lnTo>
                  <a:lnTo>
                    <a:pt x="2280" y="513"/>
                  </a:lnTo>
                  <a:lnTo>
                    <a:pt x="2155" y="508"/>
                  </a:lnTo>
                  <a:lnTo>
                    <a:pt x="2065" y="504"/>
                  </a:lnTo>
                  <a:lnTo>
                    <a:pt x="2110" y="501"/>
                  </a:lnTo>
                  <a:lnTo>
                    <a:pt x="2245" y="498"/>
                  </a:lnTo>
                  <a:lnTo>
                    <a:pt x="2346" y="494"/>
                  </a:lnTo>
                  <a:lnTo>
                    <a:pt x="2370" y="491"/>
                  </a:lnTo>
                  <a:lnTo>
                    <a:pt x="2280" y="487"/>
                  </a:lnTo>
                  <a:lnTo>
                    <a:pt x="2143" y="484"/>
                  </a:lnTo>
                  <a:lnTo>
                    <a:pt x="2053" y="481"/>
                  </a:lnTo>
                  <a:lnTo>
                    <a:pt x="2122" y="477"/>
                  </a:lnTo>
                  <a:lnTo>
                    <a:pt x="2268" y="474"/>
                  </a:lnTo>
                  <a:lnTo>
                    <a:pt x="2358" y="469"/>
                  </a:lnTo>
                  <a:lnTo>
                    <a:pt x="2358" y="467"/>
                  </a:lnTo>
                  <a:lnTo>
                    <a:pt x="2257" y="464"/>
                  </a:lnTo>
                  <a:lnTo>
                    <a:pt x="2122" y="459"/>
                  </a:lnTo>
                  <a:lnTo>
                    <a:pt x="2042" y="457"/>
                  </a:lnTo>
                  <a:lnTo>
                    <a:pt x="2132" y="452"/>
                  </a:lnTo>
                  <a:lnTo>
                    <a:pt x="2268" y="449"/>
                  </a:lnTo>
                  <a:lnTo>
                    <a:pt x="2381" y="447"/>
                  </a:lnTo>
                  <a:lnTo>
                    <a:pt x="2358" y="442"/>
                  </a:lnTo>
                  <a:lnTo>
                    <a:pt x="2257" y="438"/>
                  </a:lnTo>
                  <a:lnTo>
                    <a:pt x="2087" y="435"/>
                  </a:lnTo>
                  <a:lnTo>
                    <a:pt x="2020" y="432"/>
                  </a:lnTo>
                  <a:lnTo>
                    <a:pt x="2132" y="428"/>
                  </a:lnTo>
                  <a:lnTo>
                    <a:pt x="2301" y="425"/>
                  </a:lnTo>
                  <a:lnTo>
                    <a:pt x="2370" y="421"/>
                  </a:lnTo>
                  <a:lnTo>
                    <a:pt x="2358" y="418"/>
                  </a:lnTo>
                  <a:lnTo>
                    <a:pt x="2223" y="415"/>
                  </a:lnTo>
                  <a:lnTo>
                    <a:pt x="2053" y="411"/>
                  </a:lnTo>
                  <a:lnTo>
                    <a:pt x="2009" y="408"/>
                  </a:lnTo>
                  <a:lnTo>
                    <a:pt x="2143" y="403"/>
                  </a:lnTo>
                  <a:lnTo>
                    <a:pt x="2290" y="401"/>
                  </a:lnTo>
                  <a:lnTo>
                    <a:pt x="2381" y="398"/>
                  </a:lnTo>
                  <a:lnTo>
                    <a:pt x="2358" y="393"/>
                  </a:lnTo>
                  <a:lnTo>
                    <a:pt x="2212" y="391"/>
                  </a:lnTo>
                  <a:lnTo>
                    <a:pt x="2030" y="386"/>
                  </a:lnTo>
                  <a:lnTo>
                    <a:pt x="1997" y="383"/>
                  </a:lnTo>
                  <a:lnTo>
                    <a:pt x="2155" y="379"/>
                  </a:lnTo>
                  <a:lnTo>
                    <a:pt x="2325" y="376"/>
                  </a:lnTo>
                  <a:lnTo>
                    <a:pt x="2393" y="372"/>
                  </a:lnTo>
                  <a:lnTo>
                    <a:pt x="2346" y="369"/>
                  </a:lnTo>
                  <a:lnTo>
                    <a:pt x="2188" y="366"/>
                  </a:lnTo>
                  <a:lnTo>
                    <a:pt x="1997" y="362"/>
                  </a:lnTo>
                  <a:lnTo>
                    <a:pt x="1985" y="359"/>
                  </a:lnTo>
                  <a:lnTo>
                    <a:pt x="2167" y="355"/>
                  </a:lnTo>
                  <a:lnTo>
                    <a:pt x="2346" y="352"/>
                  </a:lnTo>
                  <a:lnTo>
                    <a:pt x="2393" y="349"/>
                  </a:lnTo>
                  <a:lnTo>
                    <a:pt x="2346" y="345"/>
                  </a:lnTo>
                  <a:lnTo>
                    <a:pt x="2167" y="342"/>
                  </a:lnTo>
                  <a:lnTo>
                    <a:pt x="1975" y="338"/>
                  </a:lnTo>
                  <a:lnTo>
                    <a:pt x="1985" y="335"/>
                  </a:lnTo>
                  <a:lnTo>
                    <a:pt x="2188" y="332"/>
                  </a:lnTo>
                  <a:lnTo>
                    <a:pt x="2358" y="327"/>
                  </a:lnTo>
                  <a:lnTo>
                    <a:pt x="2403" y="325"/>
                  </a:lnTo>
                  <a:lnTo>
                    <a:pt x="2335" y="320"/>
                  </a:lnTo>
                  <a:lnTo>
                    <a:pt x="2132" y="317"/>
                  </a:lnTo>
                  <a:lnTo>
                    <a:pt x="1929" y="313"/>
                  </a:lnTo>
                  <a:lnTo>
                    <a:pt x="1975" y="310"/>
                  </a:lnTo>
                  <a:lnTo>
                    <a:pt x="2200" y="306"/>
                  </a:lnTo>
                  <a:lnTo>
                    <a:pt x="2358" y="303"/>
                  </a:lnTo>
                  <a:lnTo>
                    <a:pt x="2403" y="300"/>
                  </a:lnTo>
                  <a:lnTo>
                    <a:pt x="2313" y="296"/>
                  </a:lnTo>
                  <a:lnTo>
                    <a:pt x="2110" y="293"/>
                  </a:lnTo>
                  <a:lnTo>
                    <a:pt x="1907" y="289"/>
                  </a:lnTo>
                  <a:lnTo>
                    <a:pt x="1975" y="286"/>
                  </a:lnTo>
                  <a:lnTo>
                    <a:pt x="2212" y="283"/>
                  </a:lnTo>
                  <a:lnTo>
                    <a:pt x="2393" y="279"/>
                  </a:lnTo>
                  <a:lnTo>
                    <a:pt x="2415" y="276"/>
                  </a:lnTo>
                  <a:lnTo>
                    <a:pt x="2313" y="272"/>
                  </a:lnTo>
                  <a:lnTo>
                    <a:pt x="2077" y="269"/>
                  </a:lnTo>
                  <a:lnTo>
                    <a:pt x="1884" y="266"/>
                  </a:lnTo>
                  <a:lnTo>
                    <a:pt x="1985" y="261"/>
                  </a:lnTo>
                  <a:lnTo>
                    <a:pt x="2245" y="259"/>
                  </a:lnTo>
                  <a:lnTo>
                    <a:pt x="2415" y="254"/>
                  </a:lnTo>
                  <a:lnTo>
                    <a:pt x="2415" y="251"/>
                  </a:lnTo>
                  <a:lnTo>
                    <a:pt x="2301" y="247"/>
                  </a:lnTo>
                  <a:lnTo>
                    <a:pt x="2053" y="244"/>
                  </a:lnTo>
                  <a:lnTo>
                    <a:pt x="1850" y="240"/>
                  </a:lnTo>
                  <a:lnTo>
                    <a:pt x="1997" y="237"/>
                  </a:lnTo>
                  <a:lnTo>
                    <a:pt x="2257" y="234"/>
                  </a:lnTo>
                  <a:lnTo>
                    <a:pt x="2415" y="230"/>
                  </a:lnTo>
                  <a:lnTo>
                    <a:pt x="2426" y="227"/>
                  </a:lnTo>
                  <a:lnTo>
                    <a:pt x="2290" y="223"/>
                  </a:lnTo>
                  <a:lnTo>
                    <a:pt x="2030" y="220"/>
                  </a:lnTo>
                  <a:lnTo>
                    <a:pt x="1815" y="217"/>
                  </a:lnTo>
                  <a:lnTo>
                    <a:pt x="1997" y="213"/>
                  </a:lnTo>
                  <a:lnTo>
                    <a:pt x="2268" y="210"/>
                  </a:lnTo>
                  <a:lnTo>
                    <a:pt x="2436" y="206"/>
                  </a:lnTo>
                  <a:lnTo>
                    <a:pt x="2426" y="203"/>
                  </a:lnTo>
                  <a:lnTo>
                    <a:pt x="2290" y="200"/>
                  </a:lnTo>
                  <a:lnTo>
                    <a:pt x="1985" y="196"/>
                  </a:lnTo>
                  <a:lnTo>
                    <a:pt x="1806" y="191"/>
                  </a:lnTo>
                  <a:lnTo>
                    <a:pt x="2020" y="188"/>
                  </a:lnTo>
                  <a:lnTo>
                    <a:pt x="2313" y="185"/>
                  </a:lnTo>
                  <a:lnTo>
                    <a:pt x="2460" y="181"/>
                  </a:lnTo>
                  <a:lnTo>
                    <a:pt x="2448" y="178"/>
                  </a:lnTo>
                  <a:lnTo>
                    <a:pt x="2290" y="174"/>
                  </a:lnTo>
                  <a:lnTo>
                    <a:pt x="1975" y="171"/>
                  </a:lnTo>
                  <a:lnTo>
                    <a:pt x="1782" y="168"/>
                  </a:lnTo>
                  <a:lnTo>
                    <a:pt x="2020" y="164"/>
                  </a:lnTo>
                  <a:lnTo>
                    <a:pt x="2313" y="161"/>
                  </a:lnTo>
                  <a:lnTo>
                    <a:pt x="2471" y="157"/>
                  </a:lnTo>
                  <a:lnTo>
                    <a:pt x="2460" y="154"/>
                  </a:lnTo>
                  <a:lnTo>
                    <a:pt x="2268" y="151"/>
                  </a:lnTo>
                  <a:lnTo>
                    <a:pt x="1940" y="147"/>
                  </a:lnTo>
                  <a:lnTo>
                    <a:pt x="1772" y="144"/>
                  </a:lnTo>
                  <a:lnTo>
                    <a:pt x="2042" y="140"/>
                  </a:lnTo>
                  <a:lnTo>
                    <a:pt x="2346" y="137"/>
                  </a:lnTo>
                  <a:lnTo>
                    <a:pt x="2495" y="132"/>
                  </a:lnTo>
                  <a:lnTo>
                    <a:pt x="2460" y="130"/>
                  </a:lnTo>
                  <a:lnTo>
                    <a:pt x="2280" y="125"/>
                  </a:lnTo>
                  <a:lnTo>
                    <a:pt x="1917" y="122"/>
                  </a:lnTo>
                  <a:lnTo>
                    <a:pt x="1749" y="119"/>
                  </a:lnTo>
                  <a:lnTo>
                    <a:pt x="2042" y="115"/>
                  </a:lnTo>
                  <a:lnTo>
                    <a:pt x="2370" y="112"/>
                  </a:lnTo>
                  <a:lnTo>
                    <a:pt x="2495" y="108"/>
                  </a:lnTo>
                  <a:lnTo>
                    <a:pt x="2483" y="105"/>
                  </a:lnTo>
                  <a:lnTo>
                    <a:pt x="2268" y="102"/>
                  </a:lnTo>
                  <a:lnTo>
                    <a:pt x="1895" y="98"/>
                  </a:lnTo>
                  <a:lnTo>
                    <a:pt x="1714" y="95"/>
                  </a:lnTo>
                  <a:lnTo>
                    <a:pt x="2065" y="91"/>
                  </a:lnTo>
                  <a:lnTo>
                    <a:pt x="2393" y="88"/>
                  </a:lnTo>
                  <a:lnTo>
                    <a:pt x="2504" y="85"/>
                  </a:lnTo>
                  <a:lnTo>
                    <a:pt x="2483" y="81"/>
                  </a:lnTo>
                  <a:lnTo>
                    <a:pt x="2280" y="78"/>
                  </a:lnTo>
                  <a:lnTo>
                    <a:pt x="1884" y="74"/>
                  </a:lnTo>
                  <a:lnTo>
                    <a:pt x="1714" y="71"/>
                  </a:lnTo>
                  <a:lnTo>
                    <a:pt x="2053" y="66"/>
                  </a:lnTo>
                  <a:lnTo>
                    <a:pt x="2393" y="64"/>
                  </a:lnTo>
                  <a:lnTo>
                    <a:pt x="2516" y="59"/>
                  </a:lnTo>
                  <a:lnTo>
                    <a:pt x="2504" y="56"/>
                  </a:lnTo>
                  <a:lnTo>
                    <a:pt x="2280" y="54"/>
                  </a:lnTo>
                  <a:lnTo>
                    <a:pt x="1850" y="49"/>
                  </a:lnTo>
                  <a:lnTo>
                    <a:pt x="1692" y="46"/>
                  </a:lnTo>
                  <a:lnTo>
                    <a:pt x="2065" y="42"/>
                  </a:lnTo>
                  <a:lnTo>
                    <a:pt x="2415" y="39"/>
                  </a:lnTo>
                  <a:lnTo>
                    <a:pt x="2528" y="36"/>
                  </a:lnTo>
                  <a:lnTo>
                    <a:pt x="2504" y="32"/>
                  </a:lnTo>
                  <a:lnTo>
                    <a:pt x="2268" y="29"/>
                  </a:lnTo>
                  <a:lnTo>
                    <a:pt x="1850" y="25"/>
                  </a:lnTo>
                  <a:lnTo>
                    <a:pt x="1659" y="22"/>
                  </a:lnTo>
                  <a:lnTo>
                    <a:pt x="2065" y="19"/>
                  </a:lnTo>
                  <a:lnTo>
                    <a:pt x="2415" y="15"/>
                  </a:lnTo>
                  <a:lnTo>
                    <a:pt x="2538" y="12"/>
                  </a:lnTo>
                  <a:lnTo>
                    <a:pt x="2516" y="8"/>
                  </a:lnTo>
                  <a:lnTo>
                    <a:pt x="2301" y="5"/>
                  </a:lnTo>
                  <a:lnTo>
                    <a:pt x="182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2" name="Freeform 78">
              <a:extLst>
                <a:ext uri="{FF2B5EF4-FFF2-40B4-BE49-F238E27FC236}">
                  <a16:creationId xmlns:a16="http://schemas.microsoft.com/office/drawing/2014/main" id="{11662340-2BEA-1749-BE86-7192889E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17"/>
              <a:ext cx="943" cy="233"/>
            </a:xfrm>
            <a:custGeom>
              <a:avLst/>
              <a:gdLst>
                <a:gd name="T0" fmla="*/ 2 w 1886"/>
                <a:gd name="T1" fmla="*/ 0 h 701"/>
                <a:gd name="T2" fmla="*/ 1 w 1886"/>
                <a:gd name="T3" fmla="*/ 0 h 701"/>
                <a:gd name="T4" fmla="*/ 2 w 1886"/>
                <a:gd name="T5" fmla="*/ 0 h 701"/>
                <a:gd name="T6" fmla="*/ 1 w 1886"/>
                <a:gd name="T7" fmla="*/ 0 h 701"/>
                <a:gd name="T8" fmla="*/ 2 w 1886"/>
                <a:gd name="T9" fmla="*/ 0 h 701"/>
                <a:gd name="T10" fmla="*/ 2 w 1886"/>
                <a:gd name="T11" fmla="*/ 0 h 701"/>
                <a:gd name="T12" fmla="*/ 2 w 1886"/>
                <a:gd name="T13" fmla="*/ 0 h 701"/>
                <a:gd name="T14" fmla="*/ 2 w 1886"/>
                <a:gd name="T15" fmla="*/ 0 h 701"/>
                <a:gd name="T16" fmla="*/ 2 w 1886"/>
                <a:gd name="T17" fmla="*/ 0 h 701"/>
                <a:gd name="T18" fmla="*/ 2 w 1886"/>
                <a:gd name="T19" fmla="*/ 0 h 701"/>
                <a:gd name="T20" fmla="*/ 1 w 1886"/>
                <a:gd name="T21" fmla="*/ 0 h 701"/>
                <a:gd name="T22" fmla="*/ 2 w 1886"/>
                <a:gd name="T23" fmla="*/ 0 h 701"/>
                <a:gd name="T24" fmla="*/ 1 w 1886"/>
                <a:gd name="T25" fmla="*/ 0 h 701"/>
                <a:gd name="T26" fmla="*/ 2 w 1886"/>
                <a:gd name="T27" fmla="*/ 0 h 701"/>
                <a:gd name="T28" fmla="*/ 2 w 1886"/>
                <a:gd name="T29" fmla="*/ 0 h 701"/>
                <a:gd name="T30" fmla="*/ 2 w 1886"/>
                <a:gd name="T31" fmla="*/ 0 h 701"/>
                <a:gd name="T32" fmla="*/ 2 w 1886"/>
                <a:gd name="T33" fmla="*/ 0 h 701"/>
                <a:gd name="T34" fmla="*/ 1 w 1886"/>
                <a:gd name="T35" fmla="*/ 0 h 701"/>
                <a:gd name="T36" fmla="*/ 2 w 1886"/>
                <a:gd name="T37" fmla="*/ 0 h 701"/>
                <a:gd name="T38" fmla="*/ 1 w 1886"/>
                <a:gd name="T39" fmla="*/ 0 h 701"/>
                <a:gd name="T40" fmla="*/ 2 w 1886"/>
                <a:gd name="T41" fmla="*/ 0 h 701"/>
                <a:gd name="T42" fmla="*/ 1 w 1886"/>
                <a:gd name="T43" fmla="*/ 0 h 701"/>
                <a:gd name="T44" fmla="*/ 2 w 1886"/>
                <a:gd name="T45" fmla="*/ 0 h 701"/>
                <a:gd name="T46" fmla="*/ 2 w 1886"/>
                <a:gd name="T47" fmla="*/ 0 h 701"/>
                <a:gd name="T48" fmla="*/ 2 w 1886"/>
                <a:gd name="T49" fmla="*/ 0 h 701"/>
                <a:gd name="T50" fmla="*/ 2 w 1886"/>
                <a:gd name="T51" fmla="*/ 0 h 701"/>
                <a:gd name="T52" fmla="*/ 1 w 1886"/>
                <a:gd name="T53" fmla="*/ 0 h 701"/>
                <a:gd name="T54" fmla="*/ 2 w 1886"/>
                <a:gd name="T55" fmla="*/ 0 h 701"/>
                <a:gd name="T56" fmla="*/ 1 w 1886"/>
                <a:gd name="T57" fmla="*/ 0 h 701"/>
                <a:gd name="T58" fmla="*/ 2 w 1886"/>
                <a:gd name="T59" fmla="*/ 0 h 701"/>
                <a:gd name="T60" fmla="*/ 1 w 1886"/>
                <a:gd name="T61" fmla="*/ 0 h 701"/>
                <a:gd name="T62" fmla="*/ 2 w 1886"/>
                <a:gd name="T63" fmla="*/ 0 h 701"/>
                <a:gd name="T64" fmla="*/ 2 w 1886"/>
                <a:gd name="T65" fmla="*/ 0 h 701"/>
                <a:gd name="T66" fmla="*/ 2 w 1886"/>
                <a:gd name="T67" fmla="*/ 0 h 701"/>
                <a:gd name="T68" fmla="*/ 2 w 1886"/>
                <a:gd name="T69" fmla="*/ 0 h 701"/>
                <a:gd name="T70" fmla="*/ 2 w 1886"/>
                <a:gd name="T71" fmla="*/ 0 h 701"/>
                <a:gd name="T72" fmla="*/ 2 w 1886"/>
                <a:gd name="T73" fmla="*/ 0 h 701"/>
                <a:gd name="T74" fmla="*/ 1 w 1886"/>
                <a:gd name="T75" fmla="*/ 0 h 701"/>
                <a:gd name="T76" fmla="*/ 2 w 1886"/>
                <a:gd name="T77" fmla="*/ 0 h 701"/>
                <a:gd name="T78" fmla="*/ 1 w 1886"/>
                <a:gd name="T79" fmla="*/ 0 h 701"/>
                <a:gd name="T80" fmla="*/ 2 w 1886"/>
                <a:gd name="T81" fmla="*/ 0 h 701"/>
                <a:gd name="T82" fmla="*/ 1 w 1886"/>
                <a:gd name="T83" fmla="*/ 0 h 701"/>
                <a:gd name="T84" fmla="*/ 2 w 1886"/>
                <a:gd name="T85" fmla="*/ 0 h 701"/>
                <a:gd name="T86" fmla="*/ 1 w 1886"/>
                <a:gd name="T87" fmla="*/ 0 h 701"/>
                <a:gd name="T88" fmla="*/ 2 w 1886"/>
                <a:gd name="T89" fmla="*/ 0 h 701"/>
                <a:gd name="T90" fmla="*/ 2 w 1886"/>
                <a:gd name="T91" fmla="*/ 0 h 701"/>
                <a:gd name="T92" fmla="*/ 2 w 1886"/>
                <a:gd name="T93" fmla="*/ 0 h 701"/>
                <a:gd name="T94" fmla="*/ 2 w 1886"/>
                <a:gd name="T95" fmla="*/ 0 h 701"/>
                <a:gd name="T96" fmla="*/ 2 w 1886"/>
                <a:gd name="T97" fmla="*/ 0 h 701"/>
                <a:gd name="T98" fmla="*/ 2 w 1886"/>
                <a:gd name="T99" fmla="*/ 0 h 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6"/>
                <a:gd name="T151" fmla="*/ 0 h 701"/>
                <a:gd name="T152" fmla="*/ 1886 w 1886"/>
                <a:gd name="T153" fmla="*/ 701 h 7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6" h="701">
                  <a:moveTo>
                    <a:pt x="970" y="701"/>
                  </a:moveTo>
                  <a:lnTo>
                    <a:pt x="767" y="699"/>
                  </a:lnTo>
                  <a:lnTo>
                    <a:pt x="1185" y="694"/>
                  </a:lnTo>
                  <a:lnTo>
                    <a:pt x="1558" y="691"/>
                  </a:lnTo>
                  <a:lnTo>
                    <a:pt x="1692" y="689"/>
                  </a:lnTo>
                  <a:lnTo>
                    <a:pt x="1671" y="684"/>
                  </a:lnTo>
                  <a:lnTo>
                    <a:pt x="1444" y="681"/>
                  </a:lnTo>
                  <a:lnTo>
                    <a:pt x="970" y="677"/>
                  </a:lnTo>
                  <a:lnTo>
                    <a:pt x="745" y="674"/>
                  </a:lnTo>
                  <a:lnTo>
                    <a:pt x="1173" y="671"/>
                  </a:lnTo>
                  <a:lnTo>
                    <a:pt x="1569" y="667"/>
                  </a:lnTo>
                  <a:lnTo>
                    <a:pt x="1692" y="664"/>
                  </a:lnTo>
                  <a:lnTo>
                    <a:pt x="1681" y="660"/>
                  </a:lnTo>
                  <a:lnTo>
                    <a:pt x="1468" y="657"/>
                  </a:lnTo>
                  <a:lnTo>
                    <a:pt x="982" y="654"/>
                  </a:lnTo>
                  <a:lnTo>
                    <a:pt x="689" y="650"/>
                  </a:lnTo>
                  <a:lnTo>
                    <a:pt x="1140" y="645"/>
                  </a:lnTo>
                  <a:lnTo>
                    <a:pt x="1558" y="643"/>
                  </a:lnTo>
                  <a:lnTo>
                    <a:pt x="1704" y="640"/>
                  </a:lnTo>
                  <a:lnTo>
                    <a:pt x="1692" y="635"/>
                  </a:lnTo>
                  <a:lnTo>
                    <a:pt x="1501" y="633"/>
                  </a:lnTo>
                  <a:lnTo>
                    <a:pt x="1005" y="628"/>
                  </a:lnTo>
                  <a:lnTo>
                    <a:pt x="665" y="625"/>
                  </a:lnTo>
                  <a:lnTo>
                    <a:pt x="1095" y="623"/>
                  </a:lnTo>
                  <a:lnTo>
                    <a:pt x="1546" y="618"/>
                  </a:lnTo>
                  <a:lnTo>
                    <a:pt x="1692" y="615"/>
                  </a:lnTo>
                  <a:lnTo>
                    <a:pt x="1704" y="611"/>
                  </a:lnTo>
                  <a:lnTo>
                    <a:pt x="1513" y="608"/>
                  </a:lnTo>
                  <a:lnTo>
                    <a:pt x="1027" y="605"/>
                  </a:lnTo>
                  <a:lnTo>
                    <a:pt x="621" y="601"/>
                  </a:lnTo>
                  <a:lnTo>
                    <a:pt x="1050" y="598"/>
                  </a:lnTo>
                  <a:lnTo>
                    <a:pt x="1536" y="594"/>
                  </a:lnTo>
                  <a:lnTo>
                    <a:pt x="1716" y="591"/>
                  </a:lnTo>
                  <a:lnTo>
                    <a:pt x="1716" y="588"/>
                  </a:lnTo>
                  <a:lnTo>
                    <a:pt x="1558" y="584"/>
                  </a:lnTo>
                  <a:lnTo>
                    <a:pt x="1083" y="580"/>
                  </a:lnTo>
                  <a:lnTo>
                    <a:pt x="599" y="577"/>
                  </a:lnTo>
                  <a:lnTo>
                    <a:pt x="993" y="574"/>
                  </a:lnTo>
                  <a:lnTo>
                    <a:pt x="1513" y="569"/>
                  </a:lnTo>
                  <a:lnTo>
                    <a:pt x="1716" y="567"/>
                  </a:lnTo>
                  <a:lnTo>
                    <a:pt x="1728" y="562"/>
                  </a:lnTo>
                  <a:lnTo>
                    <a:pt x="1591" y="559"/>
                  </a:lnTo>
                  <a:lnTo>
                    <a:pt x="1140" y="557"/>
                  </a:lnTo>
                  <a:lnTo>
                    <a:pt x="587" y="552"/>
                  </a:lnTo>
                  <a:lnTo>
                    <a:pt x="904" y="549"/>
                  </a:lnTo>
                  <a:lnTo>
                    <a:pt x="1489" y="545"/>
                  </a:lnTo>
                  <a:lnTo>
                    <a:pt x="1716" y="542"/>
                  </a:lnTo>
                  <a:lnTo>
                    <a:pt x="1749" y="539"/>
                  </a:lnTo>
                  <a:lnTo>
                    <a:pt x="1626" y="535"/>
                  </a:lnTo>
                  <a:lnTo>
                    <a:pt x="1208" y="532"/>
                  </a:lnTo>
                  <a:lnTo>
                    <a:pt x="599" y="528"/>
                  </a:lnTo>
                  <a:lnTo>
                    <a:pt x="824" y="525"/>
                  </a:lnTo>
                  <a:lnTo>
                    <a:pt x="1433" y="521"/>
                  </a:lnTo>
                  <a:lnTo>
                    <a:pt x="1704" y="518"/>
                  </a:lnTo>
                  <a:lnTo>
                    <a:pt x="1761" y="514"/>
                  </a:lnTo>
                  <a:lnTo>
                    <a:pt x="1659" y="511"/>
                  </a:lnTo>
                  <a:lnTo>
                    <a:pt x="1286" y="508"/>
                  </a:lnTo>
                  <a:lnTo>
                    <a:pt x="632" y="503"/>
                  </a:lnTo>
                  <a:lnTo>
                    <a:pt x="710" y="501"/>
                  </a:lnTo>
                  <a:lnTo>
                    <a:pt x="1388" y="496"/>
                  </a:lnTo>
                  <a:lnTo>
                    <a:pt x="1692" y="493"/>
                  </a:lnTo>
                  <a:lnTo>
                    <a:pt x="1772" y="491"/>
                  </a:lnTo>
                  <a:lnTo>
                    <a:pt x="1704" y="486"/>
                  </a:lnTo>
                  <a:lnTo>
                    <a:pt x="1388" y="483"/>
                  </a:lnTo>
                  <a:lnTo>
                    <a:pt x="701" y="479"/>
                  </a:lnTo>
                  <a:lnTo>
                    <a:pt x="599" y="476"/>
                  </a:lnTo>
                  <a:lnTo>
                    <a:pt x="1298" y="473"/>
                  </a:lnTo>
                  <a:lnTo>
                    <a:pt x="1681" y="469"/>
                  </a:lnTo>
                  <a:lnTo>
                    <a:pt x="1772" y="466"/>
                  </a:lnTo>
                  <a:lnTo>
                    <a:pt x="1716" y="462"/>
                  </a:lnTo>
                  <a:lnTo>
                    <a:pt x="1468" y="459"/>
                  </a:lnTo>
                  <a:lnTo>
                    <a:pt x="812" y="455"/>
                  </a:lnTo>
                  <a:lnTo>
                    <a:pt x="519" y="452"/>
                  </a:lnTo>
                  <a:lnTo>
                    <a:pt x="1185" y="448"/>
                  </a:lnTo>
                  <a:lnTo>
                    <a:pt x="1659" y="445"/>
                  </a:lnTo>
                  <a:lnTo>
                    <a:pt x="1782" y="442"/>
                  </a:lnTo>
                  <a:lnTo>
                    <a:pt x="1761" y="438"/>
                  </a:lnTo>
                  <a:lnTo>
                    <a:pt x="1558" y="435"/>
                  </a:lnTo>
                  <a:lnTo>
                    <a:pt x="949" y="430"/>
                  </a:lnTo>
                  <a:lnTo>
                    <a:pt x="441" y="427"/>
                  </a:lnTo>
                  <a:lnTo>
                    <a:pt x="1072" y="425"/>
                  </a:lnTo>
                  <a:lnTo>
                    <a:pt x="1614" y="420"/>
                  </a:lnTo>
                  <a:lnTo>
                    <a:pt x="1782" y="417"/>
                  </a:lnTo>
                  <a:lnTo>
                    <a:pt x="1782" y="413"/>
                  </a:lnTo>
                  <a:lnTo>
                    <a:pt x="1626" y="410"/>
                  </a:lnTo>
                  <a:lnTo>
                    <a:pt x="1118" y="407"/>
                  </a:lnTo>
                  <a:lnTo>
                    <a:pt x="429" y="403"/>
                  </a:lnTo>
                  <a:lnTo>
                    <a:pt x="904" y="399"/>
                  </a:lnTo>
                  <a:lnTo>
                    <a:pt x="1546" y="396"/>
                  </a:lnTo>
                  <a:lnTo>
                    <a:pt x="1772" y="393"/>
                  </a:lnTo>
                  <a:lnTo>
                    <a:pt x="1794" y="389"/>
                  </a:lnTo>
                  <a:lnTo>
                    <a:pt x="1692" y="386"/>
                  </a:lnTo>
                  <a:lnTo>
                    <a:pt x="1265" y="382"/>
                  </a:lnTo>
                  <a:lnTo>
                    <a:pt x="498" y="379"/>
                  </a:lnTo>
                  <a:lnTo>
                    <a:pt x="701" y="376"/>
                  </a:lnTo>
                  <a:lnTo>
                    <a:pt x="1468" y="372"/>
                  </a:lnTo>
                  <a:lnTo>
                    <a:pt x="1749" y="369"/>
                  </a:lnTo>
                  <a:lnTo>
                    <a:pt x="1817" y="364"/>
                  </a:lnTo>
                  <a:lnTo>
                    <a:pt x="1739" y="361"/>
                  </a:lnTo>
                  <a:lnTo>
                    <a:pt x="1433" y="359"/>
                  </a:lnTo>
                  <a:lnTo>
                    <a:pt x="644" y="354"/>
                  </a:lnTo>
                  <a:lnTo>
                    <a:pt x="507" y="351"/>
                  </a:lnTo>
                  <a:lnTo>
                    <a:pt x="1321" y="347"/>
                  </a:lnTo>
                  <a:lnTo>
                    <a:pt x="1728" y="344"/>
                  </a:lnTo>
                  <a:lnTo>
                    <a:pt x="1817" y="341"/>
                  </a:lnTo>
                  <a:lnTo>
                    <a:pt x="1794" y="337"/>
                  </a:lnTo>
                  <a:lnTo>
                    <a:pt x="1558" y="333"/>
                  </a:lnTo>
                  <a:lnTo>
                    <a:pt x="847" y="330"/>
                  </a:lnTo>
                  <a:lnTo>
                    <a:pt x="349" y="327"/>
                  </a:lnTo>
                  <a:lnTo>
                    <a:pt x="1128" y="323"/>
                  </a:lnTo>
                  <a:lnTo>
                    <a:pt x="1659" y="320"/>
                  </a:lnTo>
                  <a:lnTo>
                    <a:pt x="1817" y="316"/>
                  </a:lnTo>
                  <a:lnTo>
                    <a:pt x="1806" y="313"/>
                  </a:lnTo>
                  <a:lnTo>
                    <a:pt x="1659" y="310"/>
                  </a:lnTo>
                  <a:lnTo>
                    <a:pt x="1095" y="306"/>
                  </a:lnTo>
                  <a:lnTo>
                    <a:pt x="316" y="303"/>
                  </a:lnTo>
                  <a:lnTo>
                    <a:pt x="892" y="298"/>
                  </a:lnTo>
                  <a:lnTo>
                    <a:pt x="1579" y="296"/>
                  </a:lnTo>
                  <a:lnTo>
                    <a:pt x="1806" y="293"/>
                  </a:lnTo>
                  <a:lnTo>
                    <a:pt x="1829" y="288"/>
                  </a:lnTo>
                  <a:lnTo>
                    <a:pt x="1739" y="285"/>
                  </a:lnTo>
                  <a:lnTo>
                    <a:pt x="1321" y="281"/>
                  </a:lnTo>
                  <a:lnTo>
                    <a:pt x="441" y="278"/>
                  </a:lnTo>
                  <a:lnTo>
                    <a:pt x="576" y="274"/>
                  </a:lnTo>
                  <a:lnTo>
                    <a:pt x="1433" y="271"/>
                  </a:lnTo>
                  <a:lnTo>
                    <a:pt x="1772" y="267"/>
                  </a:lnTo>
                  <a:lnTo>
                    <a:pt x="1829" y="264"/>
                  </a:lnTo>
                  <a:lnTo>
                    <a:pt x="1782" y="261"/>
                  </a:lnTo>
                  <a:lnTo>
                    <a:pt x="1524" y="257"/>
                  </a:lnTo>
                  <a:lnTo>
                    <a:pt x="710" y="254"/>
                  </a:lnTo>
                  <a:lnTo>
                    <a:pt x="328" y="250"/>
                  </a:lnTo>
                  <a:lnTo>
                    <a:pt x="1220" y="247"/>
                  </a:lnTo>
                  <a:lnTo>
                    <a:pt x="1716" y="244"/>
                  </a:lnTo>
                  <a:lnTo>
                    <a:pt x="1817" y="240"/>
                  </a:lnTo>
                  <a:lnTo>
                    <a:pt x="1817" y="237"/>
                  </a:lnTo>
                  <a:lnTo>
                    <a:pt x="1659" y="232"/>
                  </a:lnTo>
                  <a:lnTo>
                    <a:pt x="1027" y="230"/>
                  </a:lnTo>
                  <a:lnTo>
                    <a:pt x="226" y="227"/>
                  </a:lnTo>
                  <a:lnTo>
                    <a:pt x="915" y="222"/>
                  </a:lnTo>
                  <a:lnTo>
                    <a:pt x="1614" y="219"/>
                  </a:lnTo>
                  <a:lnTo>
                    <a:pt x="1806" y="215"/>
                  </a:lnTo>
                  <a:lnTo>
                    <a:pt x="1841" y="212"/>
                  </a:lnTo>
                  <a:lnTo>
                    <a:pt x="1739" y="208"/>
                  </a:lnTo>
                  <a:lnTo>
                    <a:pt x="1331" y="205"/>
                  </a:lnTo>
                  <a:lnTo>
                    <a:pt x="373" y="201"/>
                  </a:lnTo>
                  <a:lnTo>
                    <a:pt x="531" y="198"/>
                  </a:lnTo>
                  <a:lnTo>
                    <a:pt x="1433" y="195"/>
                  </a:lnTo>
                  <a:lnTo>
                    <a:pt x="1782" y="191"/>
                  </a:lnTo>
                  <a:lnTo>
                    <a:pt x="1829" y="188"/>
                  </a:lnTo>
                  <a:lnTo>
                    <a:pt x="1806" y="184"/>
                  </a:lnTo>
                  <a:lnTo>
                    <a:pt x="1558" y="181"/>
                  </a:lnTo>
                  <a:lnTo>
                    <a:pt x="745" y="178"/>
                  </a:lnTo>
                  <a:lnTo>
                    <a:pt x="203" y="174"/>
                  </a:lnTo>
                  <a:lnTo>
                    <a:pt x="1163" y="171"/>
                  </a:lnTo>
                  <a:lnTo>
                    <a:pt x="1704" y="166"/>
                  </a:lnTo>
                  <a:lnTo>
                    <a:pt x="1841" y="164"/>
                  </a:lnTo>
                  <a:lnTo>
                    <a:pt x="1841" y="161"/>
                  </a:lnTo>
                  <a:lnTo>
                    <a:pt x="1704" y="156"/>
                  </a:lnTo>
                  <a:lnTo>
                    <a:pt x="1152" y="154"/>
                  </a:lnTo>
                  <a:lnTo>
                    <a:pt x="181" y="149"/>
                  </a:lnTo>
                  <a:lnTo>
                    <a:pt x="734" y="146"/>
                  </a:lnTo>
                  <a:lnTo>
                    <a:pt x="1579" y="142"/>
                  </a:lnTo>
                  <a:lnTo>
                    <a:pt x="1806" y="139"/>
                  </a:lnTo>
                  <a:lnTo>
                    <a:pt x="1851" y="135"/>
                  </a:lnTo>
                  <a:lnTo>
                    <a:pt x="1794" y="132"/>
                  </a:lnTo>
                  <a:lnTo>
                    <a:pt x="1489" y="129"/>
                  </a:lnTo>
                  <a:lnTo>
                    <a:pt x="531" y="125"/>
                  </a:lnTo>
                  <a:lnTo>
                    <a:pt x="259" y="122"/>
                  </a:lnTo>
                  <a:lnTo>
                    <a:pt x="1321" y="118"/>
                  </a:lnTo>
                  <a:lnTo>
                    <a:pt x="1749" y="115"/>
                  </a:lnTo>
                  <a:lnTo>
                    <a:pt x="1851" y="112"/>
                  </a:lnTo>
                  <a:lnTo>
                    <a:pt x="1841" y="108"/>
                  </a:lnTo>
                  <a:lnTo>
                    <a:pt x="1681" y="105"/>
                  </a:lnTo>
                  <a:lnTo>
                    <a:pt x="1050" y="100"/>
                  </a:lnTo>
                  <a:lnTo>
                    <a:pt x="68" y="98"/>
                  </a:lnTo>
                  <a:lnTo>
                    <a:pt x="868" y="95"/>
                  </a:lnTo>
                  <a:lnTo>
                    <a:pt x="1638" y="90"/>
                  </a:lnTo>
                  <a:lnTo>
                    <a:pt x="1841" y="86"/>
                  </a:lnTo>
                  <a:lnTo>
                    <a:pt x="1874" y="83"/>
                  </a:lnTo>
                  <a:lnTo>
                    <a:pt x="1806" y="80"/>
                  </a:lnTo>
                  <a:lnTo>
                    <a:pt x="1456" y="76"/>
                  </a:lnTo>
                  <a:lnTo>
                    <a:pt x="429" y="73"/>
                  </a:lnTo>
                  <a:lnTo>
                    <a:pt x="283" y="69"/>
                  </a:lnTo>
                  <a:lnTo>
                    <a:pt x="1376" y="66"/>
                  </a:lnTo>
                  <a:lnTo>
                    <a:pt x="1782" y="63"/>
                  </a:lnTo>
                  <a:lnTo>
                    <a:pt x="1874" y="59"/>
                  </a:lnTo>
                  <a:lnTo>
                    <a:pt x="1862" y="56"/>
                  </a:lnTo>
                  <a:lnTo>
                    <a:pt x="1716" y="52"/>
                  </a:lnTo>
                  <a:lnTo>
                    <a:pt x="1038" y="49"/>
                  </a:lnTo>
                  <a:lnTo>
                    <a:pt x="0" y="46"/>
                  </a:lnTo>
                  <a:lnTo>
                    <a:pt x="857" y="42"/>
                  </a:lnTo>
                  <a:lnTo>
                    <a:pt x="1647" y="39"/>
                  </a:lnTo>
                  <a:lnTo>
                    <a:pt x="1851" y="34"/>
                  </a:lnTo>
                  <a:lnTo>
                    <a:pt x="1886" y="32"/>
                  </a:lnTo>
                  <a:lnTo>
                    <a:pt x="1817" y="29"/>
                  </a:lnTo>
                  <a:lnTo>
                    <a:pt x="1513" y="24"/>
                  </a:lnTo>
                  <a:lnTo>
                    <a:pt x="486" y="20"/>
                  </a:lnTo>
                  <a:lnTo>
                    <a:pt x="146" y="17"/>
                  </a:lnTo>
                  <a:lnTo>
                    <a:pt x="1331" y="14"/>
                  </a:lnTo>
                  <a:lnTo>
                    <a:pt x="1794" y="10"/>
                  </a:lnTo>
                  <a:lnTo>
                    <a:pt x="1886" y="7"/>
                  </a:lnTo>
                  <a:lnTo>
                    <a:pt x="1874" y="3"/>
                  </a:lnTo>
                  <a:lnTo>
                    <a:pt x="17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3" name="Line 79">
              <a:extLst>
                <a:ext uri="{FF2B5EF4-FFF2-40B4-BE49-F238E27FC236}">
                  <a16:creationId xmlns:a16="http://schemas.microsoft.com/office/drawing/2014/main" id="{AA86A33E-06C3-2D4B-BBE3-753CAF01B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7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4" name="Line 80">
              <a:extLst>
                <a:ext uri="{FF2B5EF4-FFF2-40B4-BE49-F238E27FC236}">
                  <a16:creationId xmlns:a16="http://schemas.microsoft.com/office/drawing/2014/main" id="{098522F5-AE5E-9342-8394-FBFBB9AA0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" y="136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5" name="Line 81">
              <a:extLst>
                <a:ext uri="{FF2B5EF4-FFF2-40B4-BE49-F238E27FC236}">
                  <a16:creationId xmlns:a16="http://schemas.microsoft.com/office/drawing/2014/main" id="{CE14FC75-E0F0-E143-854A-F991A2734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6" y="137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6" name="Line 82">
              <a:extLst>
                <a:ext uri="{FF2B5EF4-FFF2-40B4-BE49-F238E27FC236}">
                  <a16:creationId xmlns:a16="http://schemas.microsoft.com/office/drawing/2014/main" id="{52F560B6-9A56-3242-8E99-2ED82B139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136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7" name="Line 83">
              <a:extLst>
                <a:ext uri="{FF2B5EF4-FFF2-40B4-BE49-F238E27FC236}">
                  <a16:creationId xmlns:a16="http://schemas.microsoft.com/office/drawing/2014/main" id="{C136B58A-6932-1545-9EAF-1CED68401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13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8" name="Line 84">
              <a:extLst>
                <a:ext uri="{FF2B5EF4-FFF2-40B4-BE49-F238E27FC236}">
                  <a16:creationId xmlns:a16="http://schemas.microsoft.com/office/drawing/2014/main" id="{354E6FC8-B094-024B-8972-D470551D1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8" y="136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9" name="Line 85">
              <a:extLst>
                <a:ext uri="{FF2B5EF4-FFF2-40B4-BE49-F238E27FC236}">
                  <a16:creationId xmlns:a16="http://schemas.microsoft.com/office/drawing/2014/main" id="{64FB6C75-C0DD-E444-BEBE-04DD3A9E4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0" y="137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0" name="Line 86">
              <a:extLst>
                <a:ext uri="{FF2B5EF4-FFF2-40B4-BE49-F238E27FC236}">
                  <a16:creationId xmlns:a16="http://schemas.microsoft.com/office/drawing/2014/main" id="{74FA25C2-B302-B845-B0E5-1A2F20C6A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" y="136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1" name="Line 87">
              <a:extLst>
                <a:ext uri="{FF2B5EF4-FFF2-40B4-BE49-F238E27FC236}">
                  <a16:creationId xmlns:a16="http://schemas.microsoft.com/office/drawing/2014/main" id="{BD019D1D-0F1A-544A-8E98-403EB9D10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8" y="136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2" name="Line 88">
              <a:extLst>
                <a:ext uri="{FF2B5EF4-FFF2-40B4-BE49-F238E27FC236}">
                  <a16:creationId xmlns:a16="http://schemas.microsoft.com/office/drawing/2014/main" id="{ED6B3E5E-CE8B-1941-8714-23A3C1447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0" y="136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3" name="Line 89">
              <a:extLst>
                <a:ext uri="{FF2B5EF4-FFF2-40B4-BE49-F238E27FC236}">
                  <a16:creationId xmlns:a16="http://schemas.microsoft.com/office/drawing/2014/main" id="{7916B8FD-5E4D-4745-9064-B66EF8CE3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3" y="136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4" name="Line 90">
              <a:extLst>
                <a:ext uri="{FF2B5EF4-FFF2-40B4-BE49-F238E27FC236}">
                  <a16:creationId xmlns:a16="http://schemas.microsoft.com/office/drawing/2014/main" id="{1D7288A0-785C-D947-A29F-DD94FCECA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5" y="13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5" name="Line 91">
              <a:extLst>
                <a:ext uri="{FF2B5EF4-FFF2-40B4-BE49-F238E27FC236}">
                  <a16:creationId xmlns:a16="http://schemas.microsoft.com/office/drawing/2014/main" id="{6CB35CEC-6817-584F-AB2A-E56A2C230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1" y="13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6" name="Line 92">
              <a:extLst>
                <a:ext uri="{FF2B5EF4-FFF2-40B4-BE49-F238E27FC236}">
                  <a16:creationId xmlns:a16="http://schemas.microsoft.com/office/drawing/2014/main" id="{4F85EB7B-5612-3A4E-BAB5-583999F13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36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7" name="Line 93">
              <a:extLst>
                <a:ext uri="{FF2B5EF4-FFF2-40B4-BE49-F238E27FC236}">
                  <a16:creationId xmlns:a16="http://schemas.microsoft.com/office/drawing/2014/main" id="{427EB66D-033E-BD43-8D4B-935DCB2D7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36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8" name="Line 94">
              <a:extLst>
                <a:ext uri="{FF2B5EF4-FFF2-40B4-BE49-F238E27FC236}">
                  <a16:creationId xmlns:a16="http://schemas.microsoft.com/office/drawing/2014/main" id="{8E9C6313-4BA9-8C46-A201-CBDD6EEAC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" y="136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9" name="Line 95">
              <a:extLst>
                <a:ext uri="{FF2B5EF4-FFF2-40B4-BE49-F238E27FC236}">
                  <a16:creationId xmlns:a16="http://schemas.microsoft.com/office/drawing/2014/main" id="{6442EBC6-C2F9-864C-B5E3-238F91E3D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3" y="136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0" name="Line 96">
              <a:extLst>
                <a:ext uri="{FF2B5EF4-FFF2-40B4-BE49-F238E27FC236}">
                  <a16:creationId xmlns:a16="http://schemas.microsoft.com/office/drawing/2014/main" id="{D58B28D2-F871-0C4C-8C72-77440281A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5" y="135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1" name="Line 97">
              <a:extLst>
                <a:ext uri="{FF2B5EF4-FFF2-40B4-BE49-F238E27FC236}">
                  <a16:creationId xmlns:a16="http://schemas.microsoft.com/office/drawing/2014/main" id="{62FD61F8-B4E2-4944-8168-E6CEA6425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" y="13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2" name="Line 98">
              <a:extLst>
                <a:ext uri="{FF2B5EF4-FFF2-40B4-BE49-F238E27FC236}">
                  <a16:creationId xmlns:a16="http://schemas.microsoft.com/office/drawing/2014/main" id="{B51CDC09-DDEA-E448-8E9B-2D94746F2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7" y="13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3" name="Line 99">
              <a:extLst>
                <a:ext uri="{FF2B5EF4-FFF2-40B4-BE49-F238E27FC236}">
                  <a16:creationId xmlns:a16="http://schemas.microsoft.com/office/drawing/2014/main" id="{8B24ADAC-E4D9-2144-A77B-B943A56AA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1" y="136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4" name="Line 100">
              <a:extLst>
                <a:ext uri="{FF2B5EF4-FFF2-40B4-BE49-F238E27FC236}">
                  <a16:creationId xmlns:a16="http://schemas.microsoft.com/office/drawing/2014/main" id="{FA8239A8-368B-9C44-892E-32783D7AC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3" y="13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5" name="Line 101">
              <a:extLst>
                <a:ext uri="{FF2B5EF4-FFF2-40B4-BE49-F238E27FC236}">
                  <a16:creationId xmlns:a16="http://schemas.microsoft.com/office/drawing/2014/main" id="{F30FFC4F-D7B1-4945-8EB1-1BBED6EA6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3" y="136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6" name="Line 102">
              <a:extLst>
                <a:ext uri="{FF2B5EF4-FFF2-40B4-BE49-F238E27FC236}">
                  <a16:creationId xmlns:a16="http://schemas.microsoft.com/office/drawing/2014/main" id="{FFFCB0D4-9C28-4640-93E6-9DDCA4F4B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4" y="135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7" name="Line 103">
              <a:extLst>
                <a:ext uri="{FF2B5EF4-FFF2-40B4-BE49-F238E27FC236}">
                  <a16:creationId xmlns:a16="http://schemas.microsoft.com/office/drawing/2014/main" id="{A76C18C0-C098-494A-A978-1D00367E7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6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8" name="Line 104">
              <a:extLst>
                <a:ext uri="{FF2B5EF4-FFF2-40B4-BE49-F238E27FC236}">
                  <a16:creationId xmlns:a16="http://schemas.microsoft.com/office/drawing/2014/main" id="{0BD8B6B2-A731-2E48-AE08-12FF82DFD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5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9" name="Line 105">
              <a:extLst>
                <a:ext uri="{FF2B5EF4-FFF2-40B4-BE49-F238E27FC236}">
                  <a16:creationId xmlns:a16="http://schemas.microsoft.com/office/drawing/2014/main" id="{42A476D5-8FCF-B641-8AB4-79F7F5AD6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9" y="135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0" name="Line 106">
              <a:extLst>
                <a:ext uri="{FF2B5EF4-FFF2-40B4-BE49-F238E27FC236}">
                  <a16:creationId xmlns:a16="http://schemas.microsoft.com/office/drawing/2014/main" id="{7FF3E846-B5E7-584E-8CC3-6BA040A8F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2" y="135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1" name="Line 107">
              <a:extLst>
                <a:ext uri="{FF2B5EF4-FFF2-40B4-BE49-F238E27FC236}">
                  <a16:creationId xmlns:a16="http://schemas.microsoft.com/office/drawing/2014/main" id="{01DB8CD5-EA10-2544-A349-87B1D86C1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9" y="135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2" name="Line 108">
              <a:extLst>
                <a:ext uri="{FF2B5EF4-FFF2-40B4-BE49-F238E27FC236}">
                  <a16:creationId xmlns:a16="http://schemas.microsoft.com/office/drawing/2014/main" id="{8FACAC5E-ED0F-A241-884B-CB7918D3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1" y="135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3" name="Line 109">
              <a:extLst>
                <a:ext uri="{FF2B5EF4-FFF2-40B4-BE49-F238E27FC236}">
                  <a16:creationId xmlns:a16="http://schemas.microsoft.com/office/drawing/2014/main" id="{95ED1C64-5A5F-C04D-A373-CB11B354E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135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4" name="Line 110">
              <a:extLst>
                <a:ext uri="{FF2B5EF4-FFF2-40B4-BE49-F238E27FC236}">
                  <a16:creationId xmlns:a16="http://schemas.microsoft.com/office/drawing/2014/main" id="{3C36E4F2-D089-FB49-9E03-DD7F2A9CB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6" y="135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5" name="Line 111">
              <a:extLst>
                <a:ext uri="{FF2B5EF4-FFF2-40B4-BE49-F238E27FC236}">
                  <a16:creationId xmlns:a16="http://schemas.microsoft.com/office/drawing/2014/main" id="{EA22E30D-5221-C549-AF3E-B4C4E8E06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135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6" name="Line 112">
              <a:extLst>
                <a:ext uri="{FF2B5EF4-FFF2-40B4-BE49-F238E27FC236}">
                  <a16:creationId xmlns:a16="http://schemas.microsoft.com/office/drawing/2014/main" id="{ED39EF94-5051-3841-A116-DB64E22FE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6" y="134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7" name="Line 113">
              <a:extLst>
                <a:ext uri="{FF2B5EF4-FFF2-40B4-BE49-F238E27FC236}">
                  <a16:creationId xmlns:a16="http://schemas.microsoft.com/office/drawing/2014/main" id="{8E3C0028-ABB3-924E-9789-368C3AB6A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4" y="135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8" name="Line 114">
              <a:extLst>
                <a:ext uri="{FF2B5EF4-FFF2-40B4-BE49-F238E27FC236}">
                  <a16:creationId xmlns:a16="http://schemas.microsoft.com/office/drawing/2014/main" id="{7CB0D63E-E5EB-F942-86E4-43524307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" y="134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9" name="Line 115">
              <a:extLst>
                <a:ext uri="{FF2B5EF4-FFF2-40B4-BE49-F238E27FC236}">
                  <a16:creationId xmlns:a16="http://schemas.microsoft.com/office/drawing/2014/main" id="{4515B186-CF9E-6B4E-A739-379B9E6F5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9" y="135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0" name="Line 116">
              <a:extLst>
                <a:ext uri="{FF2B5EF4-FFF2-40B4-BE49-F238E27FC236}">
                  <a16:creationId xmlns:a16="http://schemas.microsoft.com/office/drawing/2014/main" id="{6EDE8814-B6A3-2B4D-A807-B549C03CB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2" y="134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1" name="Line 117">
              <a:extLst>
                <a:ext uri="{FF2B5EF4-FFF2-40B4-BE49-F238E27FC236}">
                  <a16:creationId xmlns:a16="http://schemas.microsoft.com/office/drawing/2014/main" id="{F59446CC-F32B-FE4F-A7CB-002D3FF3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5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2" name="Line 118">
              <a:extLst>
                <a:ext uri="{FF2B5EF4-FFF2-40B4-BE49-F238E27FC236}">
                  <a16:creationId xmlns:a16="http://schemas.microsoft.com/office/drawing/2014/main" id="{7F0AB3F5-B9F5-4249-8EA9-A1152C237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4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3" name="Line 119">
              <a:extLst>
                <a:ext uri="{FF2B5EF4-FFF2-40B4-BE49-F238E27FC236}">
                  <a16:creationId xmlns:a16="http://schemas.microsoft.com/office/drawing/2014/main" id="{9CF9B0C5-FC24-0440-B782-28EC1C92F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7" y="13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4" name="Line 120">
              <a:extLst>
                <a:ext uri="{FF2B5EF4-FFF2-40B4-BE49-F238E27FC236}">
                  <a16:creationId xmlns:a16="http://schemas.microsoft.com/office/drawing/2014/main" id="{8BB24BF3-309E-834F-8004-AB7ACFDD8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9" y="134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5" name="Line 121">
              <a:extLst>
                <a:ext uri="{FF2B5EF4-FFF2-40B4-BE49-F238E27FC236}">
                  <a16:creationId xmlns:a16="http://schemas.microsoft.com/office/drawing/2014/main" id="{5CE49DD6-C855-A147-A4A2-BD86C7528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" y="134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6" name="Line 122">
              <a:extLst>
                <a:ext uri="{FF2B5EF4-FFF2-40B4-BE49-F238E27FC236}">
                  <a16:creationId xmlns:a16="http://schemas.microsoft.com/office/drawing/2014/main" id="{A0CBE8B3-31FE-1440-820C-952D82618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5" y="134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7" name="Line 123">
              <a:extLst>
                <a:ext uri="{FF2B5EF4-FFF2-40B4-BE49-F238E27FC236}">
                  <a16:creationId xmlns:a16="http://schemas.microsoft.com/office/drawing/2014/main" id="{25519954-EB31-2647-A118-667200F39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3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8" name="Line 124">
              <a:extLst>
                <a:ext uri="{FF2B5EF4-FFF2-40B4-BE49-F238E27FC236}">
                  <a16:creationId xmlns:a16="http://schemas.microsoft.com/office/drawing/2014/main" id="{5DBABBC5-DF1E-5243-B5CD-1F7F0FED1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2" y="134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9" name="Line 125">
              <a:extLst>
                <a:ext uri="{FF2B5EF4-FFF2-40B4-BE49-F238E27FC236}">
                  <a16:creationId xmlns:a16="http://schemas.microsoft.com/office/drawing/2014/main" id="{765D614C-D504-3746-9252-0E8066AAA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9" y="134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0" name="Line 126">
              <a:extLst>
                <a:ext uri="{FF2B5EF4-FFF2-40B4-BE49-F238E27FC236}">
                  <a16:creationId xmlns:a16="http://schemas.microsoft.com/office/drawing/2014/main" id="{B7A9F456-E4D3-FC48-8EC1-CD365AD74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2" y="134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1" name="Line 127">
              <a:extLst>
                <a:ext uri="{FF2B5EF4-FFF2-40B4-BE49-F238E27FC236}">
                  <a16:creationId xmlns:a16="http://schemas.microsoft.com/office/drawing/2014/main" id="{3A44DAC7-5CFA-9A4E-827F-A61E97B4D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0" y="134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2" name="Line 128">
              <a:extLst>
                <a:ext uri="{FF2B5EF4-FFF2-40B4-BE49-F238E27FC236}">
                  <a16:creationId xmlns:a16="http://schemas.microsoft.com/office/drawing/2014/main" id="{025F3064-A485-484A-A0F1-8F7E367D0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2" y="134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3" name="Line 129">
              <a:extLst>
                <a:ext uri="{FF2B5EF4-FFF2-40B4-BE49-F238E27FC236}">
                  <a16:creationId xmlns:a16="http://schemas.microsoft.com/office/drawing/2014/main" id="{97B1BC7E-DBB7-A241-80FA-E5B42E86D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3" y="13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4" name="Line 130">
              <a:extLst>
                <a:ext uri="{FF2B5EF4-FFF2-40B4-BE49-F238E27FC236}">
                  <a16:creationId xmlns:a16="http://schemas.microsoft.com/office/drawing/2014/main" id="{63C8997D-426E-F24C-B0E4-1436B68DA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4" y="133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5" name="Line 131">
              <a:extLst>
                <a:ext uri="{FF2B5EF4-FFF2-40B4-BE49-F238E27FC236}">
                  <a16:creationId xmlns:a16="http://schemas.microsoft.com/office/drawing/2014/main" id="{6A9FEEB4-1D64-874D-8599-B1BF65FD6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9" y="134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6" name="Line 132">
              <a:extLst>
                <a:ext uri="{FF2B5EF4-FFF2-40B4-BE49-F238E27FC236}">
                  <a16:creationId xmlns:a16="http://schemas.microsoft.com/office/drawing/2014/main" id="{D247C643-CF9D-954E-BC8E-CC73D4999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133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7" name="Line 133">
              <a:extLst>
                <a:ext uri="{FF2B5EF4-FFF2-40B4-BE49-F238E27FC236}">
                  <a16:creationId xmlns:a16="http://schemas.microsoft.com/office/drawing/2014/main" id="{97E5C235-A9F7-F241-8963-45A1598D6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4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8" name="Line 134">
              <a:extLst>
                <a:ext uri="{FF2B5EF4-FFF2-40B4-BE49-F238E27FC236}">
                  <a16:creationId xmlns:a16="http://schemas.microsoft.com/office/drawing/2014/main" id="{79A2633A-4A0A-D24C-B8AC-9F7DC4C4B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3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9" name="Line 135">
              <a:extLst>
                <a:ext uri="{FF2B5EF4-FFF2-40B4-BE49-F238E27FC236}">
                  <a16:creationId xmlns:a16="http://schemas.microsoft.com/office/drawing/2014/main" id="{9237520F-0ADF-B94B-A0CC-37A6080B2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3" y="134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0" name="Line 136">
              <a:extLst>
                <a:ext uri="{FF2B5EF4-FFF2-40B4-BE49-F238E27FC236}">
                  <a16:creationId xmlns:a16="http://schemas.microsoft.com/office/drawing/2014/main" id="{F85FA9FB-816F-E141-AD8D-274E11F10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5" y="13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1" name="Line 137">
              <a:extLst>
                <a:ext uri="{FF2B5EF4-FFF2-40B4-BE49-F238E27FC236}">
                  <a16:creationId xmlns:a16="http://schemas.microsoft.com/office/drawing/2014/main" id="{E883ECCC-932E-4741-8514-F780887CA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2" y="134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2" name="Line 138">
              <a:extLst>
                <a:ext uri="{FF2B5EF4-FFF2-40B4-BE49-F238E27FC236}">
                  <a16:creationId xmlns:a16="http://schemas.microsoft.com/office/drawing/2014/main" id="{268A47CC-FDF2-1F49-B673-A3B58606D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13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3" name="Line 139">
              <a:extLst>
                <a:ext uri="{FF2B5EF4-FFF2-40B4-BE49-F238E27FC236}">
                  <a16:creationId xmlns:a16="http://schemas.microsoft.com/office/drawing/2014/main" id="{B086C7ED-39EC-8940-A672-AE716CD72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4" y="133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4" name="Line 140">
              <a:extLst>
                <a:ext uri="{FF2B5EF4-FFF2-40B4-BE49-F238E27FC236}">
                  <a16:creationId xmlns:a16="http://schemas.microsoft.com/office/drawing/2014/main" id="{C28398BB-65E0-3D4E-AF69-A7E31B826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" y="133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5" name="Line 141">
              <a:extLst>
                <a:ext uri="{FF2B5EF4-FFF2-40B4-BE49-F238E27FC236}">
                  <a16:creationId xmlns:a16="http://schemas.microsoft.com/office/drawing/2014/main" id="{08BA6656-C532-C14A-8331-DC366596B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7" y="133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6" name="Line 142">
              <a:extLst>
                <a:ext uri="{FF2B5EF4-FFF2-40B4-BE49-F238E27FC236}">
                  <a16:creationId xmlns:a16="http://schemas.microsoft.com/office/drawing/2014/main" id="{659918B5-B3E1-734B-85A8-EE72B6251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9" y="133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7" name="Line 143">
              <a:extLst>
                <a:ext uri="{FF2B5EF4-FFF2-40B4-BE49-F238E27FC236}">
                  <a16:creationId xmlns:a16="http://schemas.microsoft.com/office/drawing/2014/main" id="{A66EA7EA-0C4C-6A4A-80B6-C6CBE7EF2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8" y="133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8" name="Line 144">
              <a:extLst>
                <a:ext uri="{FF2B5EF4-FFF2-40B4-BE49-F238E27FC236}">
                  <a16:creationId xmlns:a16="http://schemas.microsoft.com/office/drawing/2014/main" id="{0B854736-5449-F146-BDCE-1A388DD87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1" y="133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9" name="Line 145">
              <a:extLst>
                <a:ext uri="{FF2B5EF4-FFF2-40B4-BE49-F238E27FC236}">
                  <a16:creationId xmlns:a16="http://schemas.microsoft.com/office/drawing/2014/main" id="{97D8435D-8EB1-2E41-9560-C88071E7E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9" y="133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0" name="Line 146">
              <a:extLst>
                <a:ext uri="{FF2B5EF4-FFF2-40B4-BE49-F238E27FC236}">
                  <a16:creationId xmlns:a16="http://schemas.microsoft.com/office/drawing/2014/main" id="{4CCE1EA9-CFE8-1849-913E-9103DBB86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132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1" name="Line 147">
              <a:extLst>
                <a:ext uri="{FF2B5EF4-FFF2-40B4-BE49-F238E27FC236}">
                  <a16:creationId xmlns:a16="http://schemas.microsoft.com/office/drawing/2014/main" id="{B8B9D0F9-00E9-CC4E-A235-23CB31EB3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0" y="133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2" name="Line 148">
              <a:extLst>
                <a:ext uri="{FF2B5EF4-FFF2-40B4-BE49-F238E27FC236}">
                  <a16:creationId xmlns:a16="http://schemas.microsoft.com/office/drawing/2014/main" id="{659384D1-CC3C-994E-B8C6-A1AC6F988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3" y="132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3" name="Line 149">
              <a:extLst>
                <a:ext uri="{FF2B5EF4-FFF2-40B4-BE49-F238E27FC236}">
                  <a16:creationId xmlns:a16="http://schemas.microsoft.com/office/drawing/2014/main" id="{3796C1BE-7516-2048-B6AD-6B775FA14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8" y="133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4" name="Line 150">
              <a:extLst>
                <a:ext uri="{FF2B5EF4-FFF2-40B4-BE49-F238E27FC236}">
                  <a16:creationId xmlns:a16="http://schemas.microsoft.com/office/drawing/2014/main" id="{EB45DC01-60DF-1F44-A7C5-BDD4DF06C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132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5" name="Line 151">
              <a:extLst>
                <a:ext uri="{FF2B5EF4-FFF2-40B4-BE49-F238E27FC236}">
                  <a16:creationId xmlns:a16="http://schemas.microsoft.com/office/drawing/2014/main" id="{1861151F-C70A-0948-80CE-62579CC36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" y="133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6" name="Line 152">
              <a:extLst>
                <a:ext uri="{FF2B5EF4-FFF2-40B4-BE49-F238E27FC236}">
                  <a16:creationId xmlns:a16="http://schemas.microsoft.com/office/drawing/2014/main" id="{6EA9CB89-9160-3847-9FD3-9890658D8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4" y="132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7" name="Line 153">
              <a:extLst>
                <a:ext uri="{FF2B5EF4-FFF2-40B4-BE49-F238E27FC236}">
                  <a16:creationId xmlns:a16="http://schemas.microsoft.com/office/drawing/2014/main" id="{1E1F6529-969C-DC4E-9F48-0E706864C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33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8" name="Line 154">
              <a:extLst>
                <a:ext uri="{FF2B5EF4-FFF2-40B4-BE49-F238E27FC236}">
                  <a16:creationId xmlns:a16="http://schemas.microsoft.com/office/drawing/2014/main" id="{0B7DA33F-08D2-DF48-A08B-A1F5F1778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" y="13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9" name="Line 155">
              <a:extLst>
                <a:ext uri="{FF2B5EF4-FFF2-40B4-BE49-F238E27FC236}">
                  <a16:creationId xmlns:a16="http://schemas.microsoft.com/office/drawing/2014/main" id="{3FE3E38A-182C-D34B-B834-1ED7F663D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2" y="133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0" name="Line 156">
              <a:extLst>
                <a:ext uri="{FF2B5EF4-FFF2-40B4-BE49-F238E27FC236}">
                  <a16:creationId xmlns:a16="http://schemas.microsoft.com/office/drawing/2014/main" id="{15719989-6B9F-2943-A889-D12C1945C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132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1" name="Line 157">
              <a:extLst>
                <a:ext uri="{FF2B5EF4-FFF2-40B4-BE49-F238E27FC236}">
                  <a16:creationId xmlns:a16="http://schemas.microsoft.com/office/drawing/2014/main" id="{E062A4ED-C178-0C4D-A984-0ABF821D2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" y="132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2" name="Line 158">
              <a:extLst>
                <a:ext uri="{FF2B5EF4-FFF2-40B4-BE49-F238E27FC236}">
                  <a16:creationId xmlns:a16="http://schemas.microsoft.com/office/drawing/2014/main" id="{B77A854D-C73A-0445-B444-2C762F265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5" y="132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3" name="Line 159">
              <a:extLst>
                <a:ext uri="{FF2B5EF4-FFF2-40B4-BE49-F238E27FC236}">
                  <a16:creationId xmlns:a16="http://schemas.microsoft.com/office/drawing/2014/main" id="{C91DAFFF-0119-0443-A6BC-56B0CC87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3" y="13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4" name="Line 160">
              <a:extLst>
                <a:ext uri="{FF2B5EF4-FFF2-40B4-BE49-F238E27FC236}">
                  <a16:creationId xmlns:a16="http://schemas.microsoft.com/office/drawing/2014/main" id="{67B0B7ED-FC7E-F24D-9417-CAED9BF40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4" y="132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5" name="Line 161">
              <a:extLst>
                <a:ext uri="{FF2B5EF4-FFF2-40B4-BE49-F238E27FC236}">
                  <a16:creationId xmlns:a16="http://schemas.microsoft.com/office/drawing/2014/main" id="{4CFB64FE-C68A-364D-86B1-974076A95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0" y="132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6" name="Line 162">
              <a:extLst>
                <a:ext uri="{FF2B5EF4-FFF2-40B4-BE49-F238E27FC236}">
                  <a16:creationId xmlns:a16="http://schemas.microsoft.com/office/drawing/2014/main" id="{1C0AAE35-14B5-584C-A079-D87ADE857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3" y="132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7" name="Line 163">
              <a:extLst>
                <a:ext uri="{FF2B5EF4-FFF2-40B4-BE49-F238E27FC236}">
                  <a16:creationId xmlns:a16="http://schemas.microsoft.com/office/drawing/2014/main" id="{B2AB1246-0A52-0743-A027-3BCAB4A5C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8" y="1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8" name="Line 164">
              <a:extLst>
                <a:ext uri="{FF2B5EF4-FFF2-40B4-BE49-F238E27FC236}">
                  <a16:creationId xmlns:a16="http://schemas.microsoft.com/office/drawing/2014/main" id="{4A1916BB-2904-4047-BF78-B78B11B9A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0" y="131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9" name="Line 165">
              <a:extLst>
                <a:ext uri="{FF2B5EF4-FFF2-40B4-BE49-F238E27FC236}">
                  <a16:creationId xmlns:a16="http://schemas.microsoft.com/office/drawing/2014/main" id="{B9ECE1E2-2143-9E4D-BCD9-9E320EA49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9" y="132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0" name="Line 166">
              <a:extLst>
                <a:ext uri="{FF2B5EF4-FFF2-40B4-BE49-F238E27FC236}">
                  <a16:creationId xmlns:a16="http://schemas.microsoft.com/office/drawing/2014/main" id="{99354789-354A-9C47-9C8D-C262C5E5F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0" y="1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1" name="Line 167">
              <a:extLst>
                <a:ext uri="{FF2B5EF4-FFF2-40B4-BE49-F238E27FC236}">
                  <a16:creationId xmlns:a16="http://schemas.microsoft.com/office/drawing/2014/main" id="{E77C4F75-385C-A040-A682-862AE2025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9" y="132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2" name="Line 168">
              <a:extLst>
                <a:ext uri="{FF2B5EF4-FFF2-40B4-BE49-F238E27FC236}">
                  <a16:creationId xmlns:a16="http://schemas.microsoft.com/office/drawing/2014/main" id="{76511A7C-4FC5-8E44-86EF-478579DF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" y="131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3" name="Line 169">
              <a:extLst>
                <a:ext uri="{FF2B5EF4-FFF2-40B4-BE49-F238E27FC236}">
                  <a16:creationId xmlns:a16="http://schemas.microsoft.com/office/drawing/2014/main" id="{C3778299-B52D-EA43-A589-96D493897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1" y="13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4" name="Line 170">
              <a:extLst>
                <a:ext uri="{FF2B5EF4-FFF2-40B4-BE49-F238E27FC236}">
                  <a16:creationId xmlns:a16="http://schemas.microsoft.com/office/drawing/2014/main" id="{276B1C06-A145-9C4C-A5B9-48B389BB0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3" y="131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5" name="Line 171">
              <a:extLst>
                <a:ext uri="{FF2B5EF4-FFF2-40B4-BE49-F238E27FC236}">
                  <a16:creationId xmlns:a16="http://schemas.microsoft.com/office/drawing/2014/main" id="{F978A8B5-02DB-F54D-8A69-9BFB3DB8E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2" y="1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6" name="Line 172">
              <a:extLst>
                <a:ext uri="{FF2B5EF4-FFF2-40B4-BE49-F238E27FC236}">
                  <a16:creationId xmlns:a16="http://schemas.microsoft.com/office/drawing/2014/main" id="{7EAC6FED-D7A2-4445-ADED-84A705A52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" y="13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7" name="Line 173">
              <a:extLst>
                <a:ext uri="{FF2B5EF4-FFF2-40B4-BE49-F238E27FC236}">
                  <a16:creationId xmlns:a16="http://schemas.microsoft.com/office/drawing/2014/main" id="{9B9B5E43-FDCC-1848-9E82-FE192C8B4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5" y="131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8" name="Line 174">
              <a:extLst>
                <a:ext uri="{FF2B5EF4-FFF2-40B4-BE49-F238E27FC236}">
                  <a16:creationId xmlns:a16="http://schemas.microsoft.com/office/drawing/2014/main" id="{0B3612F8-65EC-6442-8BFE-9B8FD4B54A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8" y="13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9" name="Line 175">
              <a:extLst>
                <a:ext uri="{FF2B5EF4-FFF2-40B4-BE49-F238E27FC236}">
                  <a16:creationId xmlns:a16="http://schemas.microsoft.com/office/drawing/2014/main" id="{28EB6F2A-612A-D149-8CC7-F8F9A0CC8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13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0" name="Line 176">
              <a:extLst>
                <a:ext uri="{FF2B5EF4-FFF2-40B4-BE49-F238E27FC236}">
                  <a16:creationId xmlns:a16="http://schemas.microsoft.com/office/drawing/2014/main" id="{8186D3A3-508D-7241-AFD6-688BF56FA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9" y="131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1" name="Line 177">
              <a:extLst>
                <a:ext uri="{FF2B5EF4-FFF2-40B4-BE49-F238E27FC236}">
                  <a16:creationId xmlns:a16="http://schemas.microsoft.com/office/drawing/2014/main" id="{D1237192-0C0B-A148-A83E-FA0D43BB5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4" y="131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2" name="Line 178">
              <a:extLst>
                <a:ext uri="{FF2B5EF4-FFF2-40B4-BE49-F238E27FC236}">
                  <a16:creationId xmlns:a16="http://schemas.microsoft.com/office/drawing/2014/main" id="{202436B8-A17E-6B49-8AA4-4EB09A3A4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" y="13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3" name="Line 179">
              <a:extLst>
                <a:ext uri="{FF2B5EF4-FFF2-40B4-BE49-F238E27FC236}">
                  <a16:creationId xmlns:a16="http://schemas.microsoft.com/office/drawing/2014/main" id="{E0AB209F-9393-E34C-A2C6-BC9D036AA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3" y="131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4" name="Line 180">
              <a:extLst>
                <a:ext uri="{FF2B5EF4-FFF2-40B4-BE49-F238E27FC236}">
                  <a16:creationId xmlns:a16="http://schemas.microsoft.com/office/drawing/2014/main" id="{078C3D1B-D66B-EC41-BACB-1DB876513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5" y="131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5" name="Line 181">
              <a:extLst>
                <a:ext uri="{FF2B5EF4-FFF2-40B4-BE49-F238E27FC236}">
                  <a16:creationId xmlns:a16="http://schemas.microsoft.com/office/drawing/2014/main" id="{0D776C1D-0061-9B48-80C0-C84E72706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7" y="131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6" name="Line 182">
              <a:extLst>
                <a:ext uri="{FF2B5EF4-FFF2-40B4-BE49-F238E27FC236}">
                  <a16:creationId xmlns:a16="http://schemas.microsoft.com/office/drawing/2014/main" id="{98E2DCC1-1541-F34F-B32A-F9269DB87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30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7" name="Line 183">
              <a:extLst>
                <a:ext uri="{FF2B5EF4-FFF2-40B4-BE49-F238E27FC236}">
                  <a16:creationId xmlns:a16="http://schemas.microsoft.com/office/drawing/2014/main" id="{054F0859-B713-7F49-948B-0392105CD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0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8" name="Line 184">
              <a:extLst>
                <a:ext uri="{FF2B5EF4-FFF2-40B4-BE49-F238E27FC236}">
                  <a16:creationId xmlns:a16="http://schemas.microsoft.com/office/drawing/2014/main" id="{64EB56DF-2C9D-BD4C-AF5F-942E2DE31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" y="130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9" name="Line 185">
              <a:extLst>
                <a:ext uri="{FF2B5EF4-FFF2-40B4-BE49-F238E27FC236}">
                  <a16:creationId xmlns:a16="http://schemas.microsoft.com/office/drawing/2014/main" id="{5342E1F9-84D8-ED41-98FE-EE2BA0910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0" name="Line 186">
              <a:extLst>
                <a:ext uri="{FF2B5EF4-FFF2-40B4-BE49-F238E27FC236}">
                  <a16:creationId xmlns:a16="http://schemas.microsoft.com/office/drawing/2014/main" id="{5966D680-6CCF-374A-BB2A-5E5A4C8A8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" y="130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1" name="Line 187">
              <a:extLst>
                <a:ext uri="{FF2B5EF4-FFF2-40B4-BE49-F238E27FC236}">
                  <a16:creationId xmlns:a16="http://schemas.microsoft.com/office/drawing/2014/main" id="{BFFEA5EB-F50A-6542-BE6A-E09A3F935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1" y="131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2" name="Line 188">
              <a:extLst>
                <a:ext uri="{FF2B5EF4-FFF2-40B4-BE49-F238E27FC236}">
                  <a16:creationId xmlns:a16="http://schemas.microsoft.com/office/drawing/2014/main" id="{16C6611E-46F0-8A4E-8829-6888900BC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30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3" name="Line 189">
              <a:extLst>
                <a:ext uri="{FF2B5EF4-FFF2-40B4-BE49-F238E27FC236}">
                  <a16:creationId xmlns:a16="http://schemas.microsoft.com/office/drawing/2014/main" id="{4660DEA5-DFB0-3F4A-B64C-D58F1A9C5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13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4" name="Line 190">
              <a:extLst>
                <a:ext uri="{FF2B5EF4-FFF2-40B4-BE49-F238E27FC236}">
                  <a16:creationId xmlns:a16="http://schemas.microsoft.com/office/drawing/2014/main" id="{F40DD828-F63C-9C46-81D5-9D2237C1A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9" y="130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5" name="Line 191">
              <a:extLst>
                <a:ext uri="{FF2B5EF4-FFF2-40B4-BE49-F238E27FC236}">
                  <a16:creationId xmlns:a16="http://schemas.microsoft.com/office/drawing/2014/main" id="{B79B6045-BE47-6044-8672-4F35DDFD2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13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6" name="Line 192">
              <a:extLst>
                <a:ext uri="{FF2B5EF4-FFF2-40B4-BE49-F238E27FC236}">
                  <a16:creationId xmlns:a16="http://schemas.microsoft.com/office/drawing/2014/main" id="{0EA760B7-9A36-3E49-8806-92B5D0100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9" y="130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7" name="Line 193">
              <a:extLst>
                <a:ext uri="{FF2B5EF4-FFF2-40B4-BE49-F238E27FC236}">
                  <a16:creationId xmlns:a16="http://schemas.microsoft.com/office/drawing/2014/main" id="{57185F14-82A3-3D42-96DD-1A196FEDD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9" y="130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8" name="Line 194">
              <a:extLst>
                <a:ext uri="{FF2B5EF4-FFF2-40B4-BE49-F238E27FC236}">
                  <a16:creationId xmlns:a16="http://schemas.microsoft.com/office/drawing/2014/main" id="{2AB1A46F-A3FB-E646-A098-A18DD8CA7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2" y="130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9" name="Line 195">
              <a:extLst>
                <a:ext uri="{FF2B5EF4-FFF2-40B4-BE49-F238E27FC236}">
                  <a16:creationId xmlns:a16="http://schemas.microsoft.com/office/drawing/2014/main" id="{4C6CAA52-84BB-F143-A396-104831AC7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30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0" name="Line 196">
              <a:extLst>
                <a:ext uri="{FF2B5EF4-FFF2-40B4-BE49-F238E27FC236}">
                  <a16:creationId xmlns:a16="http://schemas.microsoft.com/office/drawing/2014/main" id="{AAADC2F6-8AE9-DC49-BCD3-7CFEBB277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" y="13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1" name="Line 197">
              <a:extLst>
                <a:ext uri="{FF2B5EF4-FFF2-40B4-BE49-F238E27FC236}">
                  <a16:creationId xmlns:a16="http://schemas.microsoft.com/office/drawing/2014/main" id="{F523C64B-734E-544B-A0AB-C45E2E74D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3" y="13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2" name="Line 198">
              <a:extLst>
                <a:ext uri="{FF2B5EF4-FFF2-40B4-BE49-F238E27FC236}">
                  <a16:creationId xmlns:a16="http://schemas.microsoft.com/office/drawing/2014/main" id="{9A907BA2-7676-324F-8841-1C93176FE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0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3" name="Line 199">
              <a:extLst>
                <a:ext uri="{FF2B5EF4-FFF2-40B4-BE49-F238E27FC236}">
                  <a16:creationId xmlns:a16="http://schemas.microsoft.com/office/drawing/2014/main" id="{041423BA-1E16-0B41-A668-8A1346AA6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6" y="130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4" name="Line 200">
              <a:extLst>
                <a:ext uri="{FF2B5EF4-FFF2-40B4-BE49-F238E27FC236}">
                  <a16:creationId xmlns:a16="http://schemas.microsoft.com/office/drawing/2014/main" id="{88D6CA5D-B4E1-0C45-98C8-5BA447D8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29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5" name="Line 201">
              <a:extLst>
                <a:ext uri="{FF2B5EF4-FFF2-40B4-BE49-F238E27FC236}">
                  <a16:creationId xmlns:a16="http://schemas.microsoft.com/office/drawing/2014/main" id="{BCD7FE59-C627-E74C-B3EA-F309AB310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9" y="130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6" name="Line 202">
              <a:extLst>
                <a:ext uri="{FF2B5EF4-FFF2-40B4-BE49-F238E27FC236}">
                  <a16:creationId xmlns:a16="http://schemas.microsoft.com/office/drawing/2014/main" id="{01C64262-752C-F949-B7CE-DA1C927CF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2" y="129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7" name="Line 203">
              <a:extLst>
                <a:ext uri="{FF2B5EF4-FFF2-40B4-BE49-F238E27FC236}">
                  <a16:creationId xmlns:a16="http://schemas.microsoft.com/office/drawing/2014/main" id="{682BA13E-D444-8846-909F-AAB9BA16D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9" y="130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8" name="Line 204">
              <a:extLst>
                <a:ext uri="{FF2B5EF4-FFF2-40B4-BE49-F238E27FC236}">
                  <a16:creationId xmlns:a16="http://schemas.microsoft.com/office/drawing/2014/main" id="{BC96D8AA-6E4E-5C48-81AA-B0F6EC523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129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303" name="Line 205">
            <a:extLst>
              <a:ext uri="{FF2B5EF4-FFF2-40B4-BE49-F238E27FC236}">
                <a16:creationId xmlns:a16="http://schemas.microsoft.com/office/drawing/2014/main" id="{4DE3354D-6E7B-CF40-886B-061CDE07EC0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6042025" y="512763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Line 206">
            <a:extLst>
              <a:ext uri="{FF2B5EF4-FFF2-40B4-BE49-F238E27FC236}">
                <a16:creationId xmlns:a16="http://schemas.microsoft.com/office/drawing/2014/main" id="{039EA989-6216-C446-8BCE-8CEAA0FF5F9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063456" y="502444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5" name="Text Box 207">
            <a:extLst>
              <a:ext uri="{FF2B5EF4-FFF2-40B4-BE49-F238E27FC236}">
                <a16:creationId xmlns:a16="http://schemas.microsoft.com/office/drawing/2014/main" id="{B5EC7A0B-5F55-AF48-B120-7D7AAAF4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6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</a:t>
            </a:r>
          </a:p>
        </p:txBody>
      </p:sp>
      <p:sp>
        <p:nvSpPr>
          <p:cNvPr id="311306" name="Text Box 208">
            <a:extLst>
              <a:ext uri="{FF2B5EF4-FFF2-40B4-BE49-F238E27FC236}">
                <a16:creationId xmlns:a16="http://schemas.microsoft.com/office/drawing/2014/main" id="{93FFB43C-2CAB-4E4C-8BAA-A878A30F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2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1307" name="Rectangle 209">
            <a:extLst>
              <a:ext uri="{FF2B5EF4-FFF2-40B4-BE49-F238E27FC236}">
                <a16:creationId xmlns:a16="http://schemas.microsoft.com/office/drawing/2014/main" id="{1D686CE1-9C34-6B45-ACDC-3C3FA04C3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847850"/>
            <a:ext cx="44767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LASER: fluctuations in a Laser over time (used in Santa Fe competition)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1308" name="AutoShape 210">
            <a:extLst>
              <a:ext uri="{FF2B5EF4-FFF2-40B4-BE49-F238E27FC236}">
                <a16:creationId xmlns:a16="http://schemas.microsoft.com/office/drawing/2014/main" id="{021C8B5C-7998-9045-94B5-6808B3357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55334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Date Placeholder 2">
            <a:extLst>
              <a:ext uri="{FF2B5EF4-FFF2-40B4-BE49-F238E27FC236}">
                <a16:creationId xmlns:a16="http://schemas.microsoft.com/office/drawing/2014/main" id="{EE7BEAB2-3A07-D642-BAD7-AFD962A35C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12322" name="Footer Placeholder 3">
            <a:extLst>
              <a:ext uri="{FF2B5EF4-FFF2-40B4-BE49-F238E27FC236}">
                <a16:creationId xmlns:a16="http://schemas.microsoft.com/office/drawing/2014/main" id="{88C9876C-AF87-1540-8D8C-0A01189E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2323" name="Slide Number Placeholder 4">
            <a:extLst>
              <a:ext uri="{FF2B5EF4-FFF2-40B4-BE49-F238E27FC236}">
                <a16:creationId xmlns:a16="http://schemas.microsoft.com/office/drawing/2014/main" id="{33ED072D-0B00-AE40-B16F-7A9DC3BD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439387B-2C60-5642-A325-6080F2A6566B}" type="slidenum">
              <a:rPr lang="en-US" altLang="en-US" sz="1400"/>
              <a:pPr algn="r"/>
              <a:t>79</a:t>
            </a:fld>
            <a:endParaRPr lang="en-US" altLang="en-US" sz="1400"/>
          </a:p>
        </p:txBody>
      </p:sp>
      <p:sp>
        <p:nvSpPr>
          <p:cNvPr id="312324" name="Rectangle 2">
            <a:extLst>
              <a:ext uri="{FF2B5EF4-FFF2-40B4-BE49-F238E27FC236}">
                <a16:creationId xmlns:a16="http://schemas.microsoft.com/office/drawing/2014/main" id="{B8F94284-7D6A-1746-A2AD-3583E18B0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Laser</a:t>
            </a:r>
          </a:p>
        </p:txBody>
      </p:sp>
      <p:pic>
        <p:nvPicPr>
          <p:cNvPr id="312325" name="Picture 3" descr="Laser">
            <a:extLst>
              <a:ext uri="{FF2B5EF4-FFF2-40B4-BE49-F238E27FC236}">
                <a16:creationId xmlns:a16="http://schemas.microsoft.com/office/drawing/2014/main" id="{844EBE77-302E-0A4C-A146-6F159636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956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26" name="Picture 4" descr="Laser">
            <a:extLst>
              <a:ext uri="{FF2B5EF4-FFF2-40B4-BE49-F238E27FC236}">
                <a16:creationId xmlns:a16="http://schemas.microsoft.com/office/drawing/2014/main" id="{C2B81592-39E8-EA49-AA91-57A3A246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7" name="Line 5">
            <a:extLst>
              <a:ext uri="{FF2B5EF4-FFF2-40B4-BE49-F238E27FC236}">
                <a16:creationId xmlns:a16="http://schemas.microsoft.com/office/drawing/2014/main" id="{53A704A3-6E6B-9942-A707-80C87B4EA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00400"/>
            <a:ext cx="76200" cy="3048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Line 6">
            <a:extLst>
              <a:ext uri="{FF2B5EF4-FFF2-40B4-BE49-F238E27FC236}">
                <a16:creationId xmlns:a16="http://schemas.microsoft.com/office/drawing/2014/main" id="{42D141C4-03BE-544E-99AE-B1BA86054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248400"/>
            <a:ext cx="533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Line 7">
            <a:extLst>
              <a:ext uri="{FF2B5EF4-FFF2-40B4-BE49-F238E27FC236}">
                <a16:creationId xmlns:a16="http://schemas.microsoft.com/office/drawing/2014/main" id="{31B4E125-AD86-D54B-92D2-B2DF386900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200400"/>
            <a:ext cx="0" cy="3048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Line 8">
            <a:extLst>
              <a:ext uri="{FF2B5EF4-FFF2-40B4-BE49-F238E27FC236}">
                <a16:creationId xmlns:a16="http://schemas.microsoft.com/office/drawing/2014/main" id="{169C8BAD-2249-324B-8C60-5FC68AC8E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609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Line 9">
            <a:extLst>
              <a:ext uri="{FF2B5EF4-FFF2-40B4-BE49-F238E27FC236}">
                <a16:creationId xmlns:a16="http://schemas.microsoft.com/office/drawing/2014/main" id="{3F012E5D-78C7-7045-B025-AA8D32F87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04800"/>
            <a:ext cx="8382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Line 10">
            <a:extLst>
              <a:ext uri="{FF2B5EF4-FFF2-40B4-BE49-F238E27FC236}">
                <a16:creationId xmlns:a16="http://schemas.microsoft.com/office/drawing/2014/main" id="{D257DFCA-3707-C142-84D1-94C626E38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505200"/>
            <a:ext cx="449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Text Box 11">
            <a:extLst>
              <a:ext uri="{FF2B5EF4-FFF2-40B4-BE49-F238E27FC236}">
                <a16:creationId xmlns:a16="http://schemas.microsoft.com/office/drawing/2014/main" id="{5BD7ED2E-784C-AC43-AC50-F716C6AC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57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12334" name="Text Box 12">
            <a:extLst>
              <a:ext uri="{FF2B5EF4-FFF2-40B4-BE49-F238E27FC236}">
                <a16:creationId xmlns:a16="http://schemas.microsoft.com/office/drawing/2014/main" id="{25553628-B739-E642-BDDB-90D62EBB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2335" name="Text Box 13">
            <a:extLst>
              <a:ext uri="{FF2B5EF4-FFF2-40B4-BE49-F238E27FC236}">
                <a16:creationId xmlns:a16="http://schemas.microsoft.com/office/drawing/2014/main" id="{2E182E86-9E70-D84F-A532-649718EB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  <p:sp>
        <p:nvSpPr>
          <p:cNvPr id="312336" name="AutoShape 14">
            <a:extLst>
              <a:ext uri="{FF2B5EF4-FFF2-40B4-BE49-F238E27FC236}">
                <a16:creationId xmlns:a16="http://schemas.microsoft.com/office/drawing/2014/main" id="{7159266A-9FF3-6649-99A4-ECD6BC5FF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749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Date Placeholder 3">
            <a:extLst>
              <a:ext uri="{FF2B5EF4-FFF2-40B4-BE49-F238E27FC236}">
                <a16:creationId xmlns:a16="http://schemas.microsoft.com/office/drawing/2014/main" id="{AD44637E-6DD4-F146-A839-B4A55029A2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7938" name="Footer Placeholder 4">
            <a:extLst>
              <a:ext uri="{FF2B5EF4-FFF2-40B4-BE49-F238E27FC236}">
                <a16:creationId xmlns:a16="http://schemas.microsoft.com/office/drawing/2014/main" id="{846CE256-974C-0440-B915-0271D2C5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7939" name="Slide Number Placeholder 5">
            <a:extLst>
              <a:ext uri="{FF2B5EF4-FFF2-40B4-BE49-F238E27FC236}">
                <a16:creationId xmlns:a16="http://schemas.microsoft.com/office/drawing/2014/main" id="{071D1A7F-5D4C-8C44-B49B-0661AC92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ACB1FA2-E648-AB49-A7FA-D46664F56957}" type="slidenum">
              <a:rPr lang="en-US" altLang="en-US" sz="1400"/>
              <a:pPr algn="r"/>
              <a:t>8</a:t>
            </a:fld>
            <a:endParaRPr lang="en-US" altLang="en-US" sz="1400"/>
          </a:p>
        </p:txBody>
      </p:sp>
      <p:sp>
        <p:nvSpPr>
          <p:cNvPr id="167940" name="Rectangle 2">
            <a:extLst>
              <a:ext uri="{FF2B5EF4-FFF2-40B4-BE49-F238E27FC236}">
                <a16:creationId xmlns:a16="http://schemas.microsoft.com/office/drawing/2014/main" id="{B914C9F9-EDCC-3147-A4EE-778891368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67941" name="Rectangle 3">
            <a:extLst>
              <a:ext uri="{FF2B5EF4-FFF2-40B4-BE49-F238E27FC236}">
                <a16:creationId xmlns:a16="http://schemas.microsoft.com/office/drawing/2014/main" id="{C62F62A5-BD07-2A41-A488-539816FC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Linear Forecasting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Auto-regression: Least Squares; RLS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Co-evolving time sequences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7942" name="AutoShape 4">
            <a:extLst>
              <a:ext uri="{FF2B5EF4-FFF2-40B4-BE49-F238E27FC236}">
                <a16:creationId xmlns:a16="http://schemas.microsoft.com/office/drawing/2014/main" id="{7A613C5D-D8FA-674D-9BC1-0834FE46A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1949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80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A: lag-plots + sim. search (= ‘Delayed Coordinate Embedding’)</a:t>
            </a: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5E1BF-05ED-D348-B069-8F8DE4B5514D}"/>
              </a:ext>
            </a:extLst>
          </p:cNvPr>
          <p:cNvGrpSpPr>
            <a:grpSpLocks noChangeAspect="1"/>
          </p:cNvGrpSpPr>
          <p:nvPr/>
        </p:nvGrpSpPr>
        <p:grpSpPr>
          <a:xfrm>
            <a:off x="5035565" y="3901031"/>
            <a:ext cx="3216012" cy="1695618"/>
            <a:chOff x="1466850" y="3429000"/>
            <a:chExt cx="5448300" cy="2872567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126C5CC2-D12B-2B41-9EF5-FDF3147F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50" y="3505200"/>
              <a:ext cx="2895600" cy="2286000"/>
              <a:chOff x="1488" y="2208"/>
              <a:chExt cx="1824" cy="1440"/>
            </a:xfrm>
          </p:grpSpPr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814F76CF-C258-2A43-8D70-DA07F6D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34AC0174-3969-A740-82C7-5C2E711B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CDEFBFE-9653-FE4C-9C01-9BC0A028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FF137C35-14A8-7342-A87E-63DBB55D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38749208-1385-8141-A71B-E0B77C64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62DB3D03-65D3-4F42-A208-5DC9DF15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0499B773-9B9C-CF40-9DA9-80432C64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5A25CE7F-12FF-F349-A9BD-70D2588F5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C6B104-6A83-6C46-B74D-D0BB3ACFEAF8}"/>
                </a:ext>
              </a:extLst>
            </p:cNvPr>
            <p:cNvGrpSpPr/>
            <p:nvPr/>
          </p:nvGrpSpPr>
          <p:grpSpPr>
            <a:xfrm>
              <a:off x="1466850" y="3429000"/>
              <a:ext cx="5448300" cy="2872567"/>
              <a:chOff x="1466850" y="3429000"/>
              <a:chExt cx="5448300" cy="2872567"/>
            </a:xfrm>
          </p:grpSpPr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A267BF0E-E7EB-5F44-B705-1C2251ED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49" y="5676900"/>
                <a:ext cx="1524001" cy="62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X</a:t>
                </a:r>
                <a:r>
                  <a:rPr lang="en-US" altLang="en-US" sz="1200" baseline="-25000" dirty="0"/>
                  <a:t>t-1</a:t>
                </a:r>
                <a:endParaRPr lang="en-US" altLang="en-US" sz="1200" dirty="0"/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5F40A613-61C7-D245-825A-B1D214099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850" y="3429000"/>
                <a:ext cx="838200" cy="763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/>
                  <a:t>t</a:t>
                </a:r>
                <a:endParaRPr lang="en-US" altLang="en-US" sz="1600" dirty="0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ACEE4AEC-1913-E947-B6E9-9F8EAAE1A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4495800"/>
                <a:ext cx="990600" cy="6858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AE8C4D7E-7D63-2B4B-B0FB-D75957E9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5715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" name="Group 18">
                <a:extLst>
                  <a:ext uri="{FF2B5EF4-FFF2-40B4-BE49-F238E27FC236}">
                    <a16:creationId xmlns:a16="http://schemas.microsoft.com/office/drawing/2014/main" id="{8A3C6EA8-7CE2-CE42-80DA-E0B7F12D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876800"/>
                <a:ext cx="990600" cy="914400"/>
                <a:chOff x="1440" y="3072"/>
                <a:chExt cx="624" cy="576"/>
              </a:xfrm>
            </p:grpSpPr>
            <p:sp>
              <p:nvSpPr>
                <p:cNvPr id="55" name="Line 19">
                  <a:extLst>
                    <a:ext uri="{FF2B5EF4-FFF2-40B4-BE49-F238E27FC236}">
                      <a16:creationId xmlns:a16="http://schemas.microsoft.com/office/drawing/2014/main" id="{9CC5363B-9A91-634A-A9DD-85B021728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3120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0233F692-57AF-B04F-9D58-2030280F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312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1">
                  <a:extLst>
                    <a:ext uri="{FF2B5EF4-FFF2-40B4-BE49-F238E27FC236}">
                      <a16:creationId xmlns:a16="http://schemas.microsoft.com/office/drawing/2014/main" id="{85438ABC-3BA1-6748-8FAE-C95385F2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072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E58364C7-31BB-424C-978D-63B8C202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46867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497B250-02EF-5743-B175-B230E310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6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3B21974-8AC9-2B41-8D2C-F6CB679E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98820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F2AC109F-88B9-814A-A26F-1288946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959" y="553559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B3683008-0182-9742-84A7-B07C5BD1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36872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2EFAAB3A-C022-694F-AF36-69F350B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15459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2BB6CFEE-9739-2040-AA37-8F1575AB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252" y="52848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D5F6912-E42A-454A-B182-6CEAA6744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52" y="54372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E9C97D93-2E3D-C441-9DD8-3B50C88D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51705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54D19A-F2D2-6E41-886F-D5F42F213688}"/>
                </a:ext>
              </a:extLst>
            </p:cNvPr>
            <p:cNvSpPr/>
            <p:nvPr/>
          </p:nvSpPr>
          <p:spPr bwMode="auto">
            <a:xfrm>
              <a:off x="2623930" y="4757885"/>
              <a:ext cx="2305879" cy="903444"/>
            </a:xfrm>
            <a:custGeom>
              <a:avLst/>
              <a:gdLst>
                <a:gd name="connsiteX0" fmla="*/ 0 w 2305879"/>
                <a:gd name="connsiteY0" fmla="*/ 871638 h 903444"/>
                <a:gd name="connsiteX1" fmla="*/ 787180 w 2305879"/>
                <a:gd name="connsiteY1" fmla="*/ 140118 h 903444"/>
                <a:gd name="connsiteX2" fmla="*/ 1526651 w 2305879"/>
                <a:gd name="connsiteY2" fmla="*/ 68557 h 903444"/>
                <a:gd name="connsiteX3" fmla="*/ 2305879 w 2305879"/>
                <a:gd name="connsiteY3" fmla="*/ 903444 h 903444"/>
                <a:gd name="connsiteX4" fmla="*/ 2305879 w 2305879"/>
                <a:gd name="connsiteY4" fmla="*/ 903444 h 9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879" h="903444">
                  <a:moveTo>
                    <a:pt x="0" y="871638"/>
                  </a:moveTo>
                  <a:cubicBezTo>
                    <a:pt x="266369" y="572801"/>
                    <a:pt x="532738" y="273965"/>
                    <a:pt x="787180" y="140118"/>
                  </a:cubicBezTo>
                  <a:cubicBezTo>
                    <a:pt x="1041622" y="6271"/>
                    <a:pt x="1273535" y="-58664"/>
                    <a:pt x="1526651" y="68557"/>
                  </a:cubicBezTo>
                  <a:cubicBezTo>
                    <a:pt x="1779767" y="195778"/>
                    <a:pt x="2305879" y="903444"/>
                    <a:pt x="2305879" y="903444"/>
                  </a:cubicBezTo>
                  <a:lnTo>
                    <a:pt x="2305879" y="903444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66" name="Picture 2" descr="Recipe Book Clip Art">
            <a:extLst>
              <a:ext uri="{FF2B5EF4-FFF2-40B4-BE49-F238E27FC236}">
                <a16:creationId xmlns:a16="http://schemas.microsoft.com/office/drawing/2014/main" id="{2748894D-B48B-EE46-989D-C6E517D0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127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1717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Date Placeholder 3">
            <a:extLst>
              <a:ext uri="{FF2B5EF4-FFF2-40B4-BE49-F238E27FC236}">
                <a16:creationId xmlns:a16="http://schemas.microsoft.com/office/drawing/2014/main" id="{CD9CA544-FB6C-3F40-934E-E402893667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14370" name="Footer Placeholder 4">
            <a:extLst>
              <a:ext uri="{FF2B5EF4-FFF2-40B4-BE49-F238E27FC236}">
                <a16:creationId xmlns:a16="http://schemas.microsoft.com/office/drawing/2014/main" id="{1CC8E321-8296-9546-B2E0-197FAA42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4371" name="Slide Number Placeholder 5">
            <a:extLst>
              <a:ext uri="{FF2B5EF4-FFF2-40B4-BE49-F238E27FC236}">
                <a16:creationId xmlns:a16="http://schemas.microsoft.com/office/drawing/2014/main" id="{A280654D-0BD4-D241-9AA2-398FAB7D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F9B208-2D93-B84C-910E-4A3FE1CC24ED}" type="slidenum">
              <a:rPr lang="en-US" altLang="en-US" sz="1400"/>
              <a:pPr algn="r"/>
              <a:t>81</a:t>
            </a:fld>
            <a:endParaRPr lang="en-US" altLang="en-US" sz="1400"/>
          </a:p>
        </p:txBody>
      </p:sp>
      <p:sp>
        <p:nvSpPr>
          <p:cNvPr id="314372" name="Rectangle 2">
            <a:extLst>
              <a:ext uri="{FF2B5EF4-FFF2-40B4-BE49-F238E27FC236}">
                <a16:creationId xmlns:a16="http://schemas.microsoft.com/office/drawing/2014/main" id="{16EEA718-F5E4-0E43-A624-23D83E63A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14373" name="Rectangle 3">
            <a:extLst>
              <a:ext uri="{FF2B5EF4-FFF2-40B4-BE49-F238E27FC236}">
                <a16:creationId xmlns:a16="http://schemas.microsoft.com/office/drawing/2014/main" id="{8A19987E-879B-6F4B-8A30-DFF33CBA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Deepay Chakrabarti and Christos Faloutsos </a:t>
            </a:r>
            <a:r>
              <a:rPr lang="en-US" altLang="en-US" sz="2400" i="1">
                <a:ea typeface="ＭＳ Ｐゴシック" panose="020B0600070205080204" pitchFamily="34" charset="-128"/>
              </a:rPr>
              <a:t>F4: Large-Scale Automated Forecasting using Fractals</a:t>
            </a:r>
            <a:r>
              <a:rPr lang="en-US" altLang="en-US" sz="2400">
                <a:ea typeface="ＭＳ Ｐゴシック" panose="020B0600070205080204" pitchFamily="34" charset="-128"/>
              </a:rPr>
              <a:t> CIKM 2002, Washington DC, Nov. 2002.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Sauer, T. (1994).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prediction using delay coordinate embedding</a:t>
            </a:r>
            <a:r>
              <a:rPr lang="en-US" altLang="en-US" sz="2400">
                <a:ea typeface="ＭＳ Ｐゴシック" panose="020B0600070205080204" pitchFamily="34" charset="-128"/>
              </a:rPr>
              <a:t>. (in book by Weigend and Gershenfeld, below) Addison-Wesley.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Takens, F. (1981). </a:t>
            </a:r>
            <a:r>
              <a:rPr lang="en-US" altLang="en-US" sz="2400" i="1">
                <a:ea typeface="ＭＳ Ｐゴシック" panose="020B0600070205080204" pitchFamily="34" charset="-128"/>
              </a:rPr>
              <a:t>Detecting strange attractors in fluid turbulence</a:t>
            </a:r>
            <a:r>
              <a:rPr lang="en-US" altLang="en-US" sz="2400">
                <a:ea typeface="ＭＳ Ｐゴシック" panose="020B0600070205080204" pitchFamily="34" charset="-128"/>
              </a:rPr>
              <a:t>. Dynamical Systems and Turbulence. Berlin: Springer-Verlag.</a:t>
            </a:r>
          </a:p>
        </p:txBody>
      </p:sp>
    </p:spTree>
    <p:extLst>
      <p:ext uri="{BB962C8B-B14F-4D97-AF65-F5344CB8AC3E}">
        <p14:creationId xmlns:p14="http://schemas.microsoft.com/office/powerpoint/2010/main" val="130256428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Date Placeholder 3">
            <a:extLst>
              <a:ext uri="{FF2B5EF4-FFF2-40B4-BE49-F238E27FC236}">
                <a16:creationId xmlns:a16="http://schemas.microsoft.com/office/drawing/2014/main" id="{CCBAB999-164D-9441-BF38-36300CF37A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15394" name="Footer Placeholder 4">
            <a:extLst>
              <a:ext uri="{FF2B5EF4-FFF2-40B4-BE49-F238E27FC236}">
                <a16:creationId xmlns:a16="http://schemas.microsoft.com/office/drawing/2014/main" id="{F0F62F39-8815-0E4C-9FD5-D5556CBD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5395" name="Slide Number Placeholder 5">
            <a:extLst>
              <a:ext uri="{FF2B5EF4-FFF2-40B4-BE49-F238E27FC236}">
                <a16:creationId xmlns:a16="http://schemas.microsoft.com/office/drawing/2014/main" id="{005E364B-0924-2C4B-A1A6-D48A38DC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9F4E93C-6E5B-9C49-9B65-81CF974A945B}" type="slidenum">
              <a:rPr lang="en-US" altLang="en-US" sz="1400"/>
              <a:pPr algn="r"/>
              <a:t>82</a:t>
            </a:fld>
            <a:endParaRPr lang="en-US" altLang="en-US" sz="1400"/>
          </a:p>
        </p:txBody>
      </p:sp>
      <p:sp>
        <p:nvSpPr>
          <p:cNvPr id="315396" name="Rectangle 2">
            <a:extLst>
              <a:ext uri="{FF2B5EF4-FFF2-40B4-BE49-F238E27FC236}">
                <a16:creationId xmlns:a16="http://schemas.microsoft.com/office/drawing/2014/main" id="{69460082-0913-5B45-A6D5-8A7D604A0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15397" name="Rectangle 3">
            <a:extLst>
              <a:ext uri="{FF2B5EF4-FFF2-40B4-BE49-F238E27FC236}">
                <a16:creationId xmlns:a16="http://schemas.microsoft.com/office/drawing/2014/main" id="{6036FE03-E29E-B343-9478-A8B8F77EA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Weigend, A. S. and N. A. Gerschenfeld (1994).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Prediction: Forecasting the Future and Understanding the Past</a:t>
            </a:r>
            <a:r>
              <a:rPr lang="en-US" altLang="en-US" sz="2400">
                <a:ea typeface="ＭＳ Ｐゴシック" panose="020B0600070205080204" pitchFamily="34" charset="-128"/>
              </a:rPr>
              <a:t>, Addison Wesley. (Excellent collection of papers on chaotic/non-linear forecasting, describing the algorithms behind the winners of the Santa Fe competition.)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17461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Date Placeholder 1">
            <a:extLst>
              <a:ext uri="{FF2B5EF4-FFF2-40B4-BE49-F238E27FC236}">
                <a16:creationId xmlns:a16="http://schemas.microsoft.com/office/drawing/2014/main" id="{0C606C5E-E65A-2B46-AF3B-3B83A64688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87746" name="Footer Placeholder 2">
            <a:extLst>
              <a:ext uri="{FF2B5EF4-FFF2-40B4-BE49-F238E27FC236}">
                <a16:creationId xmlns:a16="http://schemas.microsoft.com/office/drawing/2014/main" id="{0F1DD199-9D6F-D340-8A68-0E4247D9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7747" name="Slide Number Placeholder 3">
            <a:extLst>
              <a:ext uri="{FF2B5EF4-FFF2-40B4-BE49-F238E27FC236}">
                <a16:creationId xmlns:a16="http://schemas.microsoft.com/office/drawing/2014/main" id="{4A28F664-5D61-EF40-BF29-92D1566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DFB3DB-ADB8-DB4F-9C0A-E390BD714FCC}" type="slidenum">
              <a:rPr lang="en-US" altLang="en-US" sz="1400"/>
              <a:pPr algn="r"/>
              <a:t>83</a:t>
            </a:fld>
            <a:endParaRPr lang="en-US" altLang="en-US" sz="1400"/>
          </a:p>
        </p:txBody>
      </p:sp>
      <p:sp>
        <p:nvSpPr>
          <p:cNvPr id="287748" name="WordArt 2">
            <a:extLst>
              <a:ext uri="{FF2B5EF4-FFF2-40B4-BE49-F238E27FC236}">
                <a16:creationId xmlns:a16="http://schemas.microsoft.com/office/drawing/2014/main" id="{602FDE8B-6113-2249-9E49-00CA01CDB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4950" y="2247900"/>
            <a:ext cx="5695950" cy="300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2.5: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Tensors – time evolving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137309476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Date Placeholder 3">
            <a:extLst>
              <a:ext uri="{FF2B5EF4-FFF2-40B4-BE49-F238E27FC236}">
                <a16:creationId xmlns:a16="http://schemas.microsoft.com/office/drawing/2014/main" id="{B4FEF2D2-11EB-D347-850C-CA205DD502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88771" name="Footer Placeholder 4">
            <a:extLst>
              <a:ext uri="{FF2B5EF4-FFF2-40B4-BE49-F238E27FC236}">
                <a16:creationId xmlns:a16="http://schemas.microsoft.com/office/drawing/2014/main" id="{13B71F4B-CF7D-9041-BECA-655416A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8772" name="Slide Number Placeholder 5">
            <a:extLst>
              <a:ext uri="{FF2B5EF4-FFF2-40B4-BE49-F238E27FC236}">
                <a16:creationId xmlns:a16="http://schemas.microsoft.com/office/drawing/2014/main" id="{228DDFDF-7271-8640-9344-539C820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89F7725-C936-2A43-ACE7-3CD5A0678469}" type="slidenum">
              <a:rPr lang="en-US" altLang="en-US" sz="1400"/>
              <a:pPr algn="r"/>
              <a:t>84</a:t>
            </a:fld>
            <a:endParaRPr lang="en-US" altLang="en-US" sz="1400"/>
          </a:p>
        </p:txBody>
      </p:sp>
      <p:sp>
        <p:nvSpPr>
          <p:cNvPr id="288773" name="Rectangle 2">
            <a:extLst>
              <a:ext uri="{FF2B5EF4-FFF2-40B4-BE49-F238E27FC236}">
                <a16:creationId xmlns:a16="http://schemas.microsoft.com/office/drawing/2014/main" id="{776D092F-DE35-7B41-9D95-E8A35B684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88774" name="Rectangle 3">
            <a:extLst>
              <a:ext uri="{FF2B5EF4-FFF2-40B4-BE49-F238E27FC236}">
                <a16:creationId xmlns:a16="http://schemas.microsoft.com/office/drawing/2014/main" id="{7A72CD91-5E6B-B044-8805-04F853080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56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Tensors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88775" name="AutoShape 4">
            <a:extLst>
              <a:ext uri="{FF2B5EF4-FFF2-40B4-BE49-F238E27FC236}">
                <a16:creationId xmlns:a16="http://schemas.microsoft.com/office/drawing/2014/main" id="{E2C2971C-1478-5A40-8333-0F53D255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1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3341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Binary relationships: graph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Who – buys - what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560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Ternary relationships – model?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Who – buys – what - when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551419" y="2506991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093411" y="3459246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07134" y="5115692"/>
            <a:ext cx="1271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10pm, 4/3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516953" y="5683026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11pm, 4/3</a:t>
            </a:r>
          </a:p>
        </p:txBody>
      </p:sp>
    </p:spTree>
    <p:extLst>
      <p:ext uri="{BB962C8B-B14F-4D97-AF65-F5344CB8AC3E}">
        <p14:creationId xmlns:p14="http://schemas.microsoft.com/office/powerpoint/2010/main" val="334563666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15D3-C54E-104C-B196-84E66389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tensors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820E6-88B2-5343-8DEE-957C5710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for ternary and higher –order relationships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46AA-643C-E248-BD03-7DC6916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3599-F2BB-D345-BB25-4FD030D8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8B576-E82A-F342-95D1-2958D32F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555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AEACB9D-E78A-F64F-8019-2A11B9E2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Problem: co-evolving graphs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5C6B181B-9B39-2A42-9E70-D54AD5CF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to forecast?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4M x 4M x 15 days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977DA286-0D1D-624A-8B81-9EBEBF3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233936-10CD-9B46-91E3-BAC77DC347A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88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4535" name="TextBox 47">
            <a:extLst>
              <a:ext uri="{FF2B5EF4-FFF2-40B4-BE49-F238E27FC236}">
                <a16:creationId xmlns:a16="http://schemas.microsoft.com/office/drawing/2014/main" id="{1DD69B91-3048-A34B-8FE6-AFA8C425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4965700"/>
            <a:ext cx="981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caller</a:t>
            </a:r>
          </a:p>
        </p:txBody>
      </p:sp>
      <p:sp>
        <p:nvSpPr>
          <p:cNvPr id="64536" name="TextBox 48">
            <a:extLst>
              <a:ext uri="{FF2B5EF4-FFF2-40B4-BE49-F238E27FC236}">
                <a16:creationId xmlns:a16="http://schemas.microsoft.com/office/drawing/2014/main" id="{644D6CD6-0360-744A-9D21-7A6EDD4D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880100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callee</a:t>
            </a:r>
          </a:p>
        </p:txBody>
      </p:sp>
      <p:sp>
        <p:nvSpPr>
          <p:cNvPr id="64537" name="TextBox 49">
            <a:extLst>
              <a:ext uri="{FF2B5EF4-FFF2-40B4-BE49-F238E27FC236}">
                <a16:creationId xmlns:a16="http://schemas.microsoft.com/office/drawing/2014/main" id="{EA906BF9-3F5E-0E48-ACB0-EB50C2663E2E}"/>
              </a:ext>
            </a:extLst>
          </p:cNvPr>
          <p:cNvSpPr txBox="1">
            <a:spLocks noChangeArrowheads="1"/>
          </p:cNvSpPr>
          <p:nvPr/>
        </p:nvSpPr>
        <p:spPr bwMode="auto">
          <a:xfrm rot="-3164824">
            <a:off x="599282" y="3912394"/>
            <a:ext cx="814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time</a:t>
            </a:r>
          </a:p>
        </p:txBody>
      </p:sp>
      <p:grpSp>
        <p:nvGrpSpPr>
          <p:cNvPr id="64541" name="Group 41">
            <a:extLst>
              <a:ext uri="{FF2B5EF4-FFF2-40B4-BE49-F238E27FC236}">
                <a16:creationId xmlns:a16="http://schemas.microsoft.com/office/drawing/2014/main" id="{16867B96-0F61-8747-9B8A-C9F388387A09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64542" name="Rectangle 44">
              <a:extLst>
                <a:ext uri="{FF2B5EF4-FFF2-40B4-BE49-F238E27FC236}">
                  <a16:creationId xmlns:a16="http://schemas.microsoft.com/office/drawing/2014/main" id="{8DA786B6-AB19-B94F-B692-F7ACC4D4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3" name="Rectangle 53">
              <a:extLst>
                <a:ext uri="{FF2B5EF4-FFF2-40B4-BE49-F238E27FC236}">
                  <a16:creationId xmlns:a16="http://schemas.microsoft.com/office/drawing/2014/main" id="{9DA1003D-EAE9-DA44-9197-8C713529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4" name="Rectangle 54">
              <a:extLst>
                <a:ext uri="{FF2B5EF4-FFF2-40B4-BE49-F238E27FC236}">
                  <a16:creationId xmlns:a16="http://schemas.microsoft.com/office/drawing/2014/main" id="{B1721B94-4567-FA4A-9961-FD82B858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5" name="Rectangle 55">
              <a:extLst>
                <a:ext uri="{FF2B5EF4-FFF2-40B4-BE49-F238E27FC236}">
                  <a16:creationId xmlns:a16="http://schemas.microsoft.com/office/drawing/2014/main" id="{A88B8ABF-0C75-5C47-81DD-B57C44CA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6" name="Rectangle 7">
              <a:extLst>
                <a:ext uri="{FF2B5EF4-FFF2-40B4-BE49-F238E27FC236}">
                  <a16:creationId xmlns:a16="http://schemas.microsoft.com/office/drawing/2014/main" id="{9B32E938-CAF8-BF4C-9B50-4F6F93D7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7" name="Rectangle 57">
              <a:extLst>
                <a:ext uri="{FF2B5EF4-FFF2-40B4-BE49-F238E27FC236}">
                  <a16:creationId xmlns:a16="http://schemas.microsoft.com/office/drawing/2014/main" id="{C0E5EF1C-39DC-4043-ABAF-5D468C99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8" name="Rectangle 58">
              <a:extLst>
                <a:ext uri="{FF2B5EF4-FFF2-40B4-BE49-F238E27FC236}">
                  <a16:creationId xmlns:a16="http://schemas.microsoft.com/office/drawing/2014/main" id="{B0E09CC8-E963-284A-BC69-6C10DC0B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9" name="Parallelogram 59">
              <a:extLst>
                <a:ext uri="{FF2B5EF4-FFF2-40B4-BE49-F238E27FC236}">
                  <a16:creationId xmlns:a16="http://schemas.microsoft.com/office/drawing/2014/main" id="{A51F0361-FAAD-B64F-AA83-3FE7EEF8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0" name="Parallelogram 60">
              <a:extLst>
                <a:ext uri="{FF2B5EF4-FFF2-40B4-BE49-F238E27FC236}">
                  <a16:creationId xmlns:a16="http://schemas.microsoft.com/office/drawing/2014/main" id="{57AD032B-D11F-EE48-AACF-8510C4AC5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1" name="Rectangle 61">
              <a:extLst>
                <a:ext uri="{FF2B5EF4-FFF2-40B4-BE49-F238E27FC236}">
                  <a16:creationId xmlns:a16="http://schemas.microsoft.com/office/drawing/2014/main" id="{4E49FA3F-97FB-3943-8F33-ACF4A02D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2" name="Straight Connector 62">
              <a:extLst>
                <a:ext uri="{FF2B5EF4-FFF2-40B4-BE49-F238E27FC236}">
                  <a16:creationId xmlns:a16="http://schemas.microsoft.com/office/drawing/2014/main" id="{704D2E60-87A7-8546-B2AD-4C4B30348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3" name="Rectangle 63">
              <a:extLst>
                <a:ext uri="{FF2B5EF4-FFF2-40B4-BE49-F238E27FC236}">
                  <a16:creationId xmlns:a16="http://schemas.microsoft.com/office/drawing/2014/main" id="{1222F337-2269-F64F-9639-B892EE615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4" name="Rectangle 64">
              <a:extLst>
                <a:ext uri="{FF2B5EF4-FFF2-40B4-BE49-F238E27FC236}">
                  <a16:creationId xmlns:a16="http://schemas.microsoft.com/office/drawing/2014/main" id="{302F6782-9502-7B42-A6DE-4C0DCF31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5" name="Straight Connector 65">
              <a:extLst>
                <a:ext uri="{FF2B5EF4-FFF2-40B4-BE49-F238E27FC236}">
                  <a16:creationId xmlns:a16="http://schemas.microsoft.com/office/drawing/2014/main" id="{1AAA16E8-8989-394D-B45D-1AF4CC279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467D8261-FA88-2D47-BC78-F5B4526A7E01}"/>
              </a:ext>
            </a:extLst>
          </p:cNvPr>
          <p:cNvSpPr/>
          <p:nvPr/>
        </p:nvSpPr>
        <p:spPr bwMode="auto">
          <a:xfrm rot="18582051">
            <a:off x="1145044" y="3920068"/>
            <a:ext cx="698642" cy="241301"/>
          </a:xfrm>
          <a:prstGeom prst="rightArrow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8C802-946A-5048-B003-00E48A9C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64EAC-ADCA-7442-A73B-845A9972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297070998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>
            <a:extLst>
              <a:ext uri="{FF2B5EF4-FFF2-40B4-BE49-F238E27FC236}">
                <a16:creationId xmlns:a16="http://schemas.microsoft.com/office/drawing/2014/main" id="{8EDB6617-A197-C140-92D7-3823F1B8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B50362-D509-144F-9180-CCE02865420B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89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D7D80E4-3059-E241-B063-92AE19BE0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A: tensors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35D79CD-B311-474E-8FA2-6365E0BF6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Q: what is a tensor?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9D4B4-39BF-D04C-8D7E-1A1B71C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1A256-3BC4-7048-828A-2AD91AF6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23689264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Problem#2: Forecast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give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t-1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>
                <a:ea typeface="ＭＳ Ｐゴシック" panose="020B0600070205080204" pitchFamily="34" charset="-128"/>
              </a:rPr>
              <a:t>, …, forecast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8966" name="Line 4">
            <a:extLst>
              <a:ext uri="{FF2B5EF4-FFF2-40B4-BE49-F238E27FC236}">
                <a16:creationId xmlns:a16="http://schemas.microsoft.com/office/drawing/2014/main" id="{C949BEEB-CDA6-CD45-A046-F4E209F53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Line 5">
            <a:extLst>
              <a:ext uri="{FF2B5EF4-FFF2-40B4-BE49-F238E27FC236}">
                <a16:creationId xmlns:a16="http://schemas.microsoft.com/office/drawing/2014/main" id="{5D35D84A-9FE6-5345-8975-8F9FDA6AE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8" name="Line 6">
            <a:extLst>
              <a:ext uri="{FF2B5EF4-FFF2-40B4-BE49-F238E27FC236}">
                <a16:creationId xmlns:a16="http://schemas.microsoft.com/office/drawing/2014/main" id="{44BDD524-CFED-9143-AA77-083C068F2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9" name="Line 7">
            <a:extLst>
              <a:ext uri="{FF2B5EF4-FFF2-40B4-BE49-F238E27FC236}">
                <a16:creationId xmlns:a16="http://schemas.microsoft.com/office/drawing/2014/main" id="{0B287FFC-AF02-3643-8F3C-B15B78692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0" name="Line 8">
            <a:extLst>
              <a:ext uri="{FF2B5EF4-FFF2-40B4-BE49-F238E27FC236}">
                <a16:creationId xmlns:a16="http://schemas.microsoft.com/office/drawing/2014/main" id="{FE8187A9-10AE-1546-BC52-A0A067EBE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1" name="Line 9">
            <a:extLst>
              <a:ext uri="{FF2B5EF4-FFF2-40B4-BE49-F238E27FC236}">
                <a16:creationId xmlns:a16="http://schemas.microsoft.com/office/drawing/2014/main" id="{7342B8F3-600C-2B4B-922D-DE70B6F3A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2" name="Line 10">
            <a:extLst>
              <a:ext uri="{FF2B5EF4-FFF2-40B4-BE49-F238E27FC236}">
                <a16:creationId xmlns:a16="http://schemas.microsoft.com/office/drawing/2014/main" id="{E16E761F-50F9-D04D-99D3-535595DE7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3" name="Line 11">
            <a:extLst>
              <a:ext uri="{FF2B5EF4-FFF2-40B4-BE49-F238E27FC236}">
                <a16:creationId xmlns:a16="http://schemas.microsoft.com/office/drawing/2014/main" id="{22013206-9F0B-F74C-B82A-ADC43DD87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4" name="Line 12">
            <a:extLst>
              <a:ext uri="{FF2B5EF4-FFF2-40B4-BE49-F238E27FC236}">
                <a16:creationId xmlns:a16="http://schemas.microsoft.com/office/drawing/2014/main" id="{7ABCA59D-4EA1-5244-AF27-74E1DDE8A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5" name="Line 13">
            <a:extLst>
              <a:ext uri="{FF2B5EF4-FFF2-40B4-BE49-F238E27FC236}">
                <a16:creationId xmlns:a16="http://schemas.microsoft.com/office/drawing/2014/main" id="{E3C67F0F-F532-1C46-B271-2ACA2FF78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6" name="Line 14">
            <a:extLst>
              <a:ext uri="{FF2B5EF4-FFF2-40B4-BE49-F238E27FC236}">
                <a16:creationId xmlns:a16="http://schemas.microsoft.com/office/drawing/2014/main" id="{EA8DB542-6CEC-4746-8996-D9E584E40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7" name="Line 15">
            <a:extLst>
              <a:ext uri="{FF2B5EF4-FFF2-40B4-BE49-F238E27FC236}">
                <a16:creationId xmlns:a16="http://schemas.microsoft.com/office/drawing/2014/main" id="{B2933AE3-EDAA-9543-8E55-633373409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8" name="Line 16">
            <a:extLst>
              <a:ext uri="{FF2B5EF4-FFF2-40B4-BE49-F238E27FC236}">
                <a16:creationId xmlns:a16="http://schemas.microsoft.com/office/drawing/2014/main" id="{6B8B73DB-13C6-194A-B5AD-53EF61CE1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9" name="Line 17">
            <a:extLst>
              <a:ext uri="{FF2B5EF4-FFF2-40B4-BE49-F238E27FC236}">
                <a16:creationId xmlns:a16="http://schemas.microsoft.com/office/drawing/2014/main" id="{19E7C8B8-BB3C-D247-AA2D-332EFD217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0" name="Line 18">
            <a:extLst>
              <a:ext uri="{FF2B5EF4-FFF2-40B4-BE49-F238E27FC236}">
                <a16:creationId xmlns:a16="http://schemas.microsoft.com/office/drawing/2014/main" id="{5FB39B03-8D60-024A-B4C7-D43861EB2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1" name="Line 19">
            <a:extLst>
              <a:ext uri="{FF2B5EF4-FFF2-40B4-BE49-F238E27FC236}">
                <a16:creationId xmlns:a16="http://schemas.microsoft.com/office/drawing/2014/main" id="{56FBA27D-FF4E-9342-AFF1-4DE4B21C8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2" name="Line 20">
            <a:extLst>
              <a:ext uri="{FF2B5EF4-FFF2-40B4-BE49-F238E27FC236}">
                <a16:creationId xmlns:a16="http://schemas.microsoft.com/office/drawing/2014/main" id="{B139AB8E-BB13-234E-A448-307B47ABD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3" name="Line 21">
            <a:extLst>
              <a:ext uri="{FF2B5EF4-FFF2-40B4-BE49-F238E27FC236}">
                <a16:creationId xmlns:a16="http://schemas.microsoft.com/office/drawing/2014/main" id="{3B59225F-D507-2D4B-8F74-014D8E2A3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4" name="Line 22">
            <a:extLst>
              <a:ext uri="{FF2B5EF4-FFF2-40B4-BE49-F238E27FC236}">
                <a16:creationId xmlns:a16="http://schemas.microsoft.com/office/drawing/2014/main" id="{A2537747-7737-F444-BF25-6072B448B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5" name="Line 23">
            <a:extLst>
              <a:ext uri="{FF2B5EF4-FFF2-40B4-BE49-F238E27FC236}">
                <a16:creationId xmlns:a16="http://schemas.microsoft.com/office/drawing/2014/main" id="{257E31B8-9F3E-EA48-9F67-535E9D17D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6" name="Line 24">
            <a:extLst>
              <a:ext uri="{FF2B5EF4-FFF2-40B4-BE49-F238E27FC236}">
                <a16:creationId xmlns:a16="http://schemas.microsoft.com/office/drawing/2014/main" id="{44A74C01-A0F1-EF4F-9FC8-4B390B93FC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7" name="Line 25">
            <a:extLst>
              <a:ext uri="{FF2B5EF4-FFF2-40B4-BE49-F238E27FC236}">
                <a16:creationId xmlns:a16="http://schemas.microsoft.com/office/drawing/2014/main" id="{84547CF7-833D-0A40-945B-F3ACCB0A2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8" name="Line 26">
            <a:extLst>
              <a:ext uri="{FF2B5EF4-FFF2-40B4-BE49-F238E27FC236}">
                <a16:creationId xmlns:a16="http://schemas.microsoft.com/office/drawing/2014/main" id="{64148AB6-7597-1847-A234-C3D99EB013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9" name="Line 27">
            <a:extLst>
              <a:ext uri="{FF2B5EF4-FFF2-40B4-BE49-F238E27FC236}">
                <a16:creationId xmlns:a16="http://schemas.microsoft.com/office/drawing/2014/main" id="{3FA5ACEA-78DE-3946-98BF-10FC90C84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0" name="Line 28">
            <a:extLst>
              <a:ext uri="{FF2B5EF4-FFF2-40B4-BE49-F238E27FC236}">
                <a16:creationId xmlns:a16="http://schemas.microsoft.com/office/drawing/2014/main" id="{42EFC996-EC3A-9540-8971-CFE2E86A6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1" name="Line 29">
            <a:extLst>
              <a:ext uri="{FF2B5EF4-FFF2-40B4-BE49-F238E27FC236}">
                <a16:creationId xmlns:a16="http://schemas.microsoft.com/office/drawing/2014/main" id="{08962A2D-96D7-694F-9E23-19FC90D66B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2" name="Line 30">
            <a:extLst>
              <a:ext uri="{FF2B5EF4-FFF2-40B4-BE49-F238E27FC236}">
                <a16:creationId xmlns:a16="http://schemas.microsoft.com/office/drawing/2014/main" id="{5AD0A123-EE31-9E42-89A4-8CE0CDAA9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3" name="Line 31">
            <a:extLst>
              <a:ext uri="{FF2B5EF4-FFF2-40B4-BE49-F238E27FC236}">
                <a16:creationId xmlns:a16="http://schemas.microsoft.com/office/drawing/2014/main" id="{C96D0090-859D-824E-ADAE-8C418E16D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4" name="Line 32">
            <a:extLst>
              <a:ext uri="{FF2B5EF4-FFF2-40B4-BE49-F238E27FC236}">
                <a16:creationId xmlns:a16="http://schemas.microsoft.com/office/drawing/2014/main" id="{DEAB2412-56E5-F24E-A249-11FDE77B17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5" name="Line 33">
            <a:extLst>
              <a:ext uri="{FF2B5EF4-FFF2-40B4-BE49-F238E27FC236}">
                <a16:creationId xmlns:a16="http://schemas.microsoft.com/office/drawing/2014/main" id="{B4FD9C69-2D43-E245-A522-37A473ADD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6" name="Line 34">
            <a:extLst>
              <a:ext uri="{FF2B5EF4-FFF2-40B4-BE49-F238E27FC236}">
                <a16:creationId xmlns:a16="http://schemas.microsoft.com/office/drawing/2014/main" id="{BD35C56F-7941-384D-89A1-86B382B45F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7" name="Line 35">
            <a:extLst>
              <a:ext uri="{FF2B5EF4-FFF2-40B4-BE49-F238E27FC236}">
                <a16:creationId xmlns:a16="http://schemas.microsoft.com/office/drawing/2014/main" id="{5E27020D-3B7D-5B41-8F02-AE3AB2013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8" name="Line 36">
            <a:extLst>
              <a:ext uri="{FF2B5EF4-FFF2-40B4-BE49-F238E27FC236}">
                <a16:creationId xmlns:a16="http://schemas.microsoft.com/office/drawing/2014/main" id="{DB0E4399-AD23-E249-869A-14D339D53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99" name="Line 37">
            <a:extLst>
              <a:ext uri="{FF2B5EF4-FFF2-40B4-BE49-F238E27FC236}">
                <a16:creationId xmlns:a16="http://schemas.microsoft.com/office/drawing/2014/main" id="{3D31E9D1-011C-FE45-9896-046786D0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00" name="Freeform 38">
            <a:extLst>
              <a:ext uri="{FF2B5EF4-FFF2-40B4-BE49-F238E27FC236}">
                <a16:creationId xmlns:a16="http://schemas.microsoft.com/office/drawing/2014/main" id="{4D7C7641-F32A-904C-8396-C69F595E983C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1" name="Freeform 39">
            <a:extLst>
              <a:ext uri="{FF2B5EF4-FFF2-40B4-BE49-F238E27FC236}">
                <a16:creationId xmlns:a16="http://schemas.microsoft.com/office/drawing/2014/main" id="{42507781-5EA9-9546-B44F-3D54F04F1851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2" name="Freeform 40">
            <a:extLst>
              <a:ext uri="{FF2B5EF4-FFF2-40B4-BE49-F238E27FC236}">
                <a16:creationId xmlns:a16="http://schemas.microsoft.com/office/drawing/2014/main" id="{F6E65CC2-4011-4E40-9004-01262EFB74C6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3" name="Freeform 41">
            <a:extLst>
              <a:ext uri="{FF2B5EF4-FFF2-40B4-BE49-F238E27FC236}">
                <a16:creationId xmlns:a16="http://schemas.microsoft.com/office/drawing/2014/main" id="{BD9EA5AE-2985-6A43-8A6E-314422F2E8BE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4" name="Freeform 42">
            <a:extLst>
              <a:ext uri="{FF2B5EF4-FFF2-40B4-BE49-F238E27FC236}">
                <a16:creationId xmlns:a16="http://schemas.microsoft.com/office/drawing/2014/main" id="{69C8F27A-599C-1B4D-9E96-53C177A72B2F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5" name="Freeform 43">
            <a:extLst>
              <a:ext uri="{FF2B5EF4-FFF2-40B4-BE49-F238E27FC236}">
                <a16:creationId xmlns:a16="http://schemas.microsoft.com/office/drawing/2014/main" id="{0A1F2AC7-863E-F242-80F5-CC85A37EEE24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6" name="Freeform 44">
            <a:extLst>
              <a:ext uri="{FF2B5EF4-FFF2-40B4-BE49-F238E27FC236}">
                <a16:creationId xmlns:a16="http://schemas.microsoft.com/office/drawing/2014/main" id="{3442AA9E-4D0F-B449-8F2C-F2A42343A21A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7" name="Freeform 45">
            <a:extLst>
              <a:ext uri="{FF2B5EF4-FFF2-40B4-BE49-F238E27FC236}">
                <a16:creationId xmlns:a16="http://schemas.microsoft.com/office/drawing/2014/main" id="{05343F81-15FB-224E-9800-A4BFC597EA81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8" name="Freeform 46">
            <a:extLst>
              <a:ext uri="{FF2B5EF4-FFF2-40B4-BE49-F238E27FC236}">
                <a16:creationId xmlns:a16="http://schemas.microsoft.com/office/drawing/2014/main" id="{77157965-7D73-FE4F-A9A0-ECBA9A0CC075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09" name="Freeform 47">
            <a:extLst>
              <a:ext uri="{FF2B5EF4-FFF2-40B4-BE49-F238E27FC236}">
                <a16:creationId xmlns:a16="http://schemas.microsoft.com/office/drawing/2014/main" id="{8B970823-9E3B-844F-9C0D-4BF8EA0F77E0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10" name="Rectangle 48">
            <a:extLst>
              <a:ext uri="{FF2B5EF4-FFF2-40B4-BE49-F238E27FC236}">
                <a16:creationId xmlns:a16="http://schemas.microsoft.com/office/drawing/2014/main" id="{848F3DF6-52E8-6346-893C-20660C2F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169011" name="Rectangle 49">
            <a:extLst>
              <a:ext uri="{FF2B5EF4-FFF2-40B4-BE49-F238E27FC236}">
                <a16:creationId xmlns:a16="http://schemas.microsoft.com/office/drawing/2014/main" id="{AD09174F-C031-C74E-916D-A62AD12F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169012" name="Rectangle 50">
            <a:extLst>
              <a:ext uri="{FF2B5EF4-FFF2-40B4-BE49-F238E27FC236}">
                <a16:creationId xmlns:a16="http://schemas.microsoft.com/office/drawing/2014/main" id="{0B6BA470-1159-5C44-B50D-FD5C3199C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169013" name="Rectangle 51">
            <a:extLst>
              <a:ext uri="{FF2B5EF4-FFF2-40B4-BE49-F238E27FC236}">
                <a16:creationId xmlns:a16="http://schemas.microsoft.com/office/drawing/2014/main" id="{D44BECDC-02E5-1A49-B6EC-DFE86E04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169014" name="Rectangle 52">
            <a:extLst>
              <a:ext uri="{FF2B5EF4-FFF2-40B4-BE49-F238E27FC236}">
                <a16:creationId xmlns:a16="http://schemas.microsoft.com/office/drawing/2014/main" id="{18075991-18F2-784E-A4B6-7DF20578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69015" name="Rectangle 53">
            <a:extLst>
              <a:ext uri="{FF2B5EF4-FFF2-40B4-BE49-F238E27FC236}">
                <a16:creationId xmlns:a16="http://schemas.microsoft.com/office/drawing/2014/main" id="{AC92B497-EE44-8242-ADA9-DC3C1AF0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69016" name="Rectangle 54">
            <a:extLst>
              <a:ext uri="{FF2B5EF4-FFF2-40B4-BE49-F238E27FC236}">
                <a16:creationId xmlns:a16="http://schemas.microsoft.com/office/drawing/2014/main" id="{C10439AC-2CC5-4843-A0CC-0A453C02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69017" name="Rectangle 55">
            <a:extLst>
              <a:ext uri="{FF2B5EF4-FFF2-40B4-BE49-F238E27FC236}">
                <a16:creationId xmlns:a16="http://schemas.microsoft.com/office/drawing/2014/main" id="{59B32048-AE39-2545-A9B1-155060741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69018" name="Rectangle 56">
            <a:extLst>
              <a:ext uri="{FF2B5EF4-FFF2-40B4-BE49-F238E27FC236}">
                <a16:creationId xmlns:a16="http://schemas.microsoft.com/office/drawing/2014/main" id="{78EB01FB-4C8D-A447-AFE0-418E17BA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69019" name="Rectangle 57">
            <a:extLst>
              <a:ext uri="{FF2B5EF4-FFF2-40B4-BE49-F238E27FC236}">
                <a16:creationId xmlns:a16="http://schemas.microsoft.com/office/drawing/2014/main" id="{1DF85807-FBCC-6244-841D-A6784B27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169020" name="Rectangle 58">
            <a:extLst>
              <a:ext uri="{FF2B5EF4-FFF2-40B4-BE49-F238E27FC236}">
                <a16:creationId xmlns:a16="http://schemas.microsoft.com/office/drawing/2014/main" id="{CC7CB30D-C15D-7C4E-83D6-6EA9FD601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169021" name="Rectangle 59">
            <a:extLst>
              <a:ext uri="{FF2B5EF4-FFF2-40B4-BE49-F238E27FC236}">
                <a16:creationId xmlns:a16="http://schemas.microsoft.com/office/drawing/2014/main" id="{1FFA97C5-A986-3F48-927E-CA16B7DA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169022" name="Rectangle 60">
            <a:extLst>
              <a:ext uri="{FF2B5EF4-FFF2-40B4-BE49-F238E27FC236}">
                <a16:creationId xmlns:a16="http://schemas.microsoft.com/office/drawing/2014/main" id="{DCE640DF-8FA2-4543-818D-4D16E07C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169023" name="Rectangle 61">
            <a:extLst>
              <a:ext uri="{FF2B5EF4-FFF2-40B4-BE49-F238E27FC236}">
                <a16:creationId xmlns:a16="http://schemas.microsoft.com/office/drawing/2014/main" id="{8BA44076-E2F7-3049-B711-A9EB93B0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169024" name="Rectangle 62">
            <a:extLst>
              <a:ext uri="{FF2B5EF4-FFF2-40B4-BE49-F238E27FC236}">
                <a16:creationId xmlns:a16="http://schemas.microsoft.com/office/drawing/2014/main" id="{C1F4920A-74CF-3C4A-873F-4FDC02B6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169025" name="Rectangle 63">
            <a:extLst>
              <a:ext uri="{FF2B5EF4-FFF2-40B4-BE49-F238E27FC236}">
                <a16:creationId xmlns:a16="http://schemas.microsoft.com/office/drawing/2014/main" id="{4ACC6E2D-2982-364F-99A8-32CE42BF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169026" name="Rectangle 64">
            <a:extLst>
              <a:ext uri="{FF2B5EF4-FFF2-40B4-BE49-F238E27FC236}">
                <a16:creationId xmlns:a16="http://schemas.microsoft.com/office/drawing/2014/main" id="{F0E29BDB-4AF7-B84D-950F-7C54C69E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169027" name="Rectangle 65">
            <a:extLst>
              <a:ext uri="{FF2B5EF4-FFF2-40B4-BE49-F238E27FC236}">
                <a16:creationId xmlns:a16="http://schemas.microsoft.com/office/drawing/2014/main" id="{F698C85F-98A8-534C-B827-C5409AEFB2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169028" name="Text Box 66">
            <a:extLst>
              <a:ext uri="{FF2B5EF4-FFF2-40B4-BE49-F238E27FC236}">
                <a16:creationId xmlns:a16="http://schemas.microsoft.com/office/drawing/2014/main" id="{DBB2C41A-6F50-2548-B79D-222976DF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169029" name="Line 67">
            <a:extLst>
              <a:ext uri="{FF2B5EF4-FFF2-40B4-BE49-F238E27FC236}">
                <a16:creationId xmlns:a16="http://schemas.microsoft.com/office/drawing/2014/main" id="{3C066012-940B-E347-AFB2-4921092C6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283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>
            <a:extLst>
              <a:ext uri="{FF2B5EF4-FFF2-40B4-BE49-F238E27FC236}">
                <a16:creationId xmlns:a16="http://schemas.microsoft.com/office/drawing/2014/main" id="{6B703FF7-0A90-3C48-9E1A-36EAA9FD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ACE9-E907-AB4E-92F2-104031E16188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71E2723-9B9D-0148-95C1-558677129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Tensor examples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7EB3331-8BA0-5F42-8AD7-29B54EB19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A: N-D generalization of matrix:</a:t>
            </a: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F45A00D4-1333-3249-8A85-5FDFE80BE84B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3657600"/>
            <a:ext cx="8093075" cy="2479675"/>
            <a:chOff x="230" y="2304"/>
            <a:chExt cx="5098" cy="1562"/>
          </a:xfrm>
        </p:grpSpPr>
        <p:graphicFrame>
          <p:nvGraphicFramePr>
            <p:cNvPr id="46086" name="Object 2">
              <a:extLst>
                <a:ext uri="{FF2B5EF4-FFF2-40B4-BE49-F238E27FC236}">
                  <a16:creationId xmlns:a16="http://schemas.microsoft.com/office/drawing/2014/main" id="{ADB813AA-5532-0447-A44B-72F988E069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5" y="2687"/>
            <a:ext cx="4083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0" name="Worksheet" r:id="rId4" imgW="3619500" imgH="977900" progId="Excel.Sheet.8">
                    <p:embed/>
                  </p:oleObj>
                </mc:Choice>
                <mc:Fallback>
                  <p:oleObj name="Worksheet" r:id="rId4" imgW="3619500" imgH="977900" progId="Excel.Sheet.8">
                    <p:embed/>
                    <p:pic>
                      <p:nvPicPr>
                        <p:cNvPr id="46086" name="Object 2">
                          <a:extLst>
                            <a:ext uri="{FF2B5EF4-FFF2-40B4-BE49-F238E27FC236}">
                              <a16:creationId xmlns:a16="http://schemas.microsoft.com/office/drawing/2014/main" id="{ADB813AA-5532-0447-A44B-72F988E069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" y="2687"/>
                          <a:ext cx="4083" cy="10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EF6CB934-19F9-A745-8381-B19FA1176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" y="2304"/>
              <a:ext cx="43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46088" name="Text Box 7">
              <a:extLst>
                <a:ext uri="{FF2B5EF4-FFF2-40B4-BE49-F238E27FC236}">
                  <a16:creationId xmlns:a16="http://schemas.microsoft.com/office/drawing/2014/main" id="{FD85377A-1625-5748-BAE4-EBA4F013A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2304"/>
              <a:ext cx="65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mining</a:t>
              </a:r>
            </a:p>
          </p:txBody>
        </p:sp>
        <p:sp>
          <p:nvSpPr>
            <p:cNvPr id="46089" name="Text Box 8">
              <a:extLst>
                <a:ext uri="{FF2B5EF4-FFF2-40B4-BE49-F238E27FC236}">
                  <a16:creationId xmlns:a16="http://schemas.microsoft.com/office/drawing/2014/main" id="{6B02B58C-8948-6342-BBBB-9EDB55488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2304"/>
              <a:ext cx="65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classif.</a:t>
              </a:r>
            </a:p>
          </p:txBody>
        </p:sp>
        <p:sp>
          <p:nvSpPr>
            <p:cNvPr id="46090" name="Text Box 9">
              <a:extLst>
                <a:ext uri="{FF2B5EF4-FFF2-40B4-BE49-F238E27FC236}">
                  <a16:creationId xmlns:a16="http://schemas.microsoft.com/office/drawing/2014/main" id="{9A545AAA-3AF3-854B-8C3E-A210EC1F8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" y="2304"/>
              <a:ext cx="40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tree</a:t>
              </a:r>
            </a:p>
          </p:txBody>
        </p:sp>
        <p:sp>
          <p:nvSpPr>
            <p:cNvPr id="46091" name="Text Box 10">
              <a:extLst>
                <a:ext uri="{FF2B5EF4-FFF2-40B4-BE49-F238E27FC236}">
                  <a16:creationId xmlns:a16="http://schemas.microsoft.com/office/drawing/2014/main" id="{F165AE2C-5F98-DE4B-924E-26F06CF8D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378"/>
              <a:ext cx="2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...</a:t>
              </a:r>
            </a:p>
          </p:txBody>
        </p:sp>
        <p:grpSp>
          <p:nvGrpSpPr>
            <p:cNvPr id="46092" name="Group 11">
              <a:extLst>
                <a:ext uri="{FF2B5EF4-FFF2-40B4-BE49-F238E27FC236}">
                  <a16:creationId xmlns:a16="http://schemas.microsoft.com/office/drawing/2014/main" id="{CD4A5955-D7E1-2342-9E14-FA3ED86DE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" y="2618"/>
              <a:ext cx="532" cy="1248"/>
              <a:chOff x="230" y="2618"/>
              <a:chExt cx="532" cy="1248"/>
            </a:xfrm>
          </p:grpSpPr>
          <p:sp>
            <p:nvSpPr>
              <p:cNvPr id="46093" name="Text Box 12">
                <a:extLst>
                  <a:ext uri="{FF2B5EF4-FFF2-40B4-BE49-F238E27FC236}">
                    <a16:creationId xmlns:a16="http://schemas.microsoft.com/office/drawing/2014/main" id="{8F219842-748B-8D43-B84F-0C9806E82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" y="2618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John</a:t>
                </a:r>
              </a:p>
            </p:txBody>
          </p:sp>
          <p:sp>
            <p:nvSpPr>
              <p:cNvPr id="46094" name="Text Box 13">
                <a:extLst>
                  <a:ext uri="{FF2B5EF4-FFF2-40B4-BE49-F238E27FC236}">
                    <a16:creationId xmlns:a16="http://schemas.microsoft.com/office/drawing/2014/main" id="{A826DF08-C93D-E34E-9BAC-3A8657F00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832"/>
                <a:ext cx="5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Peter</a:t>
                </a:r>
              </a:p>
            </p:txBody>
          </p:sp>
          <p:sp>
            <p:nvSpPr>
              <p:cNvPr id="46095" name="Text Box 14">
                <a:extLst>
                  <a:ext uri="{FF2B5EF4-FFF2-40B4-BE49-F238E27FC236}">
                    <a16:creationId xmlns:a16="http://schemas.microsoft.com/office/drawing/2014/main" id="{512EFEFF-1E28-9645-A6EC-E1F5F2DD97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" y="3024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Mary</a:t>
                </a:r>
              </a:p>
            </p:txBody>
          </p:sp>
          <p:sp>
            <p:nvSpPr>
              <p:cNvPr id="46096" name="Text Box 15">
                <a:extLst>
                  <a:ext uri="{FF2B5EF4-FFF2-40B4-BE49-F238E27FC236}">
                    <a16:creationId xmlns:a16="http://schemas.microsoft.com/office/drawing/2014/main" id="{3411D02B-E3E2-364A-9AE1-E16D926A9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Nick</a:t>
                </a:r>
              </a:p>
            </p:txBody>
          </p:sp>
          <p:sp>
            <p:nvSpPr>
              <p:cNvPr id="46097" name="Text Box 16">
                <a:extLst>
                  <a:ext uri="{FF2B5EF4-FFF2-40B4-BE49-F238E27FC236}">
                    <a16:creationId xmlns:a16="http://schemas.microsoft.com/office/drawing/2014/main" id="{EA6A5843-B830-B647-8E2D-419D50935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" y="3578"/>
                <a:ext cx="26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...</a:t>
                </a:r>
              </a:p>
            </p:txBody>
          </p:sp>
        </p:grpSp>
      </p:grpSp>
      <p:sp>
        <p:nvSpPr>
          <p:cNvPr id="46085" name="Text Box 17">
            <a:extLst>
              <a:ext uri="{FF2B5EF4-FFF2-40B4-BE49-F238E27FC236}">
                <a16:creationId xmlns:a16="http://schemas.microsoft.com/office/drawing/2014/main" id="{218D59AB-CED3-8A4D-8BB9-6945F1EA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565525"/>
            <a:ext cx="1141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KDD</a:t>
            </a:r>
            <a:r>
              <a:rPr lang="ja-JP" altLang="en-US" sz="2000"/>
              <a:t>’</a:t>
            </a:r>
            <a:r>
              <a:rPr lang="en-US" altLang="ja-JP" sz="2000" dirty="0"/>
              <a:t>17</a:t>
            </a:r>
            <a:endParaRPr lang="en-US" alt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8E2B4-2276-FE49-BC78-A0070AD9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6C777-A0B9-184D-ACC3-B99FFCB1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1154522262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9CFE34B1-879B-FC41-AAC5-997C0F4B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BD0027-3653-0D4A-97A7-6304280E7705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91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32939F7-A2C0-444F-9A48-1517D9698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95600"/>
            <a:ext cx="6477000" cy="167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786224-379C-E343-913C-C5BA9B14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6477000" cy="167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38BC492-6B8B-C246-A035-512D13827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Tensor examples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65318FE5-53C0-1049-BD20-DAA337A47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A: N-D generalization of matrix:</a:t>
            </a:r>
          </a:p>
        </p:txBody>
      </p:sp>
      <p:grpSp>
        <p:nvGrpSpPr>
          <p:cNvPr id="48134" name="Group 6">
            <a:extLst>
              <a:ext uri="{FF2B5EF4-FFF2-40B4-BE49-F238E27FC236}">
                <a16:creationId xmlns:a16="http://schemas.microsoft.com/office/drawing/2014/main" id="{00DB73C7-343D-ED46-9907-805724B076F6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3657600"/>
            <a:ext cx="8093075" cy="2479675"/>
            <a:chOff x="230" y="2304"/>
            <a:chExt cx="5098" cy="1562"/>
          </a:xfrm>
        </p:grpSpPr>
        <p:graphicFrame>
          <p:nvGraphicFramePr>
            <p:cNvPr id="48139" name="Object 2">
              <a:extLst>
                <a:ext uri="{FF2B5EF4-FFF2-40B4-BE49-F238E27FC236}">
                  <a16:creationId xmlns:a16="http://schemas.microsoft.com/office/drawing/2014/main" id="{2C1C7BF6-B8F1-774A-8C16-CD33C80CDF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5" y="2687"/>
            <a:ext cx="4083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4" name="Worksheet" r:id="rId4" imgW="3619500" imgH="977900" progId="Excel.Sheet.8">
                    <p:embed/>
                  </p:oleObj>
                </mc:Choice>
                <mc:Fallback>
                  <p:oleObj name="Worksheet" r:id="rId4" imgW="3619500" imgH="977900" progId="Excel.Sheet.8">
                    <p:embed/>
                    <p:pic>
                      <p:nvPicPr>
                        <p:cNvPr id="48139" name="Object 2">
                          <a:extLst>
                            <a:ext uri="{FF2B5EF4-FFF2-40B4-BE49-F238E27FC236}">
                              <a16:creationId xmlns:a16="http://schemas.microsoft.com/office/drawing/2014/main" id="{2C1C7BF6-B8F1-774A-8C16-CD33C80CDF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" y="2687"/>
                          <a:ext cx="4083" cy="10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0" name="Text Box 8">
              <a:extLst>
                <a:ext uri="{FF2B5EF4-FFF2-40B4-BE49-F238E27FC236}">
                  <a16:creationId xmlns:a16="http://schemas.microsoft.com/office/drawing/2014/main" id="{B8AD7F4B-A9C9-F741-B68F-C2FF4F8EB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" y="2304"/>
              <a:ext cx="43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48141" name="Text Box 9">
              <a:extLst>
                <a:ext uri="{FF2B5EF4-FFF2-40B4-BE49-F238E27FC236}">
                  <a16:creationId xmlns:a16="http://schemas.microsoft.com/office/drawing/2014/main" id="{99D141E0-D7F2-C04E-8AA5-5A56B8D59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2304"/>
              <a:ext cx="65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mining</a:t>
              </a:r>
            </a:p>
          </p:txBody>
        </p:sp>
        <p:sp>
          <p:nvSpPr>
            <p:cNvPr id="48142" name="Text Box 10">
              <a:extLst>
                <a:ext uri="{FF2B5EF4-FFF2-40B4-BE49-F238E27FC236}">
                  <a16:creationId xmlns:a16="http://schemas.microsoft.com/office/drawing/2014/main" id="{B47333DF-4A80-AE44-ACA7-4FAB349EC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2304"/>
              <a:ext cx="65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classif.</a:t>
              </a:r>
            </a:p>
          </p:txBody>
        </p:sp>
        <p:sp>
          <p:nvSpPr>
            <p:cNvPr id="48143" name="Text Box 11">
              <a:extLst>
                <a:ext uri="{FF2B5EF4-FFF2-40B4-BE49-F238E27FC236}">
                  <a16:creationId xmlns:a16="http://schemas.microsoft.com/office/drawing/2014/main" id="{BAF4F754-13DC-2F4C-ADDB-81195EE6B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" y="2304"/>
              <a:ext cx="40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tree</a:t>
              </a:r>
            </a:p>
          </p:txBody>
        </p:sp>
        <p:sp>
          <p:nvSpPr>
            <p:cNvPr id="48144" name="Text Box 12">
              <a:extLst>
                <a:ext uri="{FF2B5EF4-FFF2-40B4-BE49-F238E27FC236}">
                  <a16:creationId xmlns:a16="http://schemas.microsoft.com/office/drawing/2014/main" id="{1F928647-9F94-BC4E-9DC2-A3F0435B8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378"/>
              <a:ext cx="2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kumimoji="0" lang="en-US" altLang="en-US" sz="2400">
                  <a:latin typeface="Times New Roman" panose="02020603050405020304" pitchFamily="18" charset="0"/>
                </a:rPr>
                <a:t>...</a:t>
              </a:r>
            </a:p>
          </p:txBody>
        </p:sp>
        <p:grpSp>
          <p:nvGrpSpPr>
            <p:cNvPr id="48145" name="Group 13">
              <a:extLst>
                <a:ext uri="{FF2B5EF4-FFF2-40B4-BE49-F238E27FC236}">
                  <a16:creationId xmlns:a16="http://schemas.microsoft.com/office/drawing/2014/main" id="{E26387FA-38EB-E44B-9C7F-5DB5A9ADA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" y="2618"/>
              <a:ext cx="532" cy="1248"/>
              <a:chOff x="230" y="2618"/>
              <a:chExt cx="532" cy="1248"/>
            </a:xfrm>
          </p:grpSpPr>
          <p:sp>
            <p:nvSpPr>
              <p:cNvPr id="48146" name="Text Box 14">
                <a:extLst>
                  <a:ext uri="{FF2B5EF4-FFF2-40B4-BE49-F238E27FC236}">
                    <a16:creationId xmlns:a16="http://schemas.microsoft.com/office/drawing/2014/main" id="{9E1038D6-675E-8141-84BD-756F973F5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" y="2618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John</a:t>
                </a:r>
              </a:p>
            </p:txBody>
          </p:sp>
          <p:sp>
            <p:nvSpPr>
              <p:cNvPr id="48147" name="Text Box 15">
                <a:extLst>
                  <a:ext uri="{FF2B5EF4-FFF2-40B4-BE49-F238E27FC236}">
                    <a16:creationId xmlns:a16="http://schemas.microsoft.com/office/drawing/2014/main" id="{913DBA25-BA67-AE4B-90C9-2470514BA2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832"/>
                <a:ext cx="5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Peter</a:t>
                </a:r>
              </a:p>
            </p:txBody>
          </p:sp>
          <p:sp>
            <p:nvSpPr>
              <p:cNvPr id="48148" name="Text Box 16">
                <a:extLst>
                  <a:ext uri="{FF2B5EF4-FFF2-40B4-BE49-F238E27FC236}">
                    <a16:creationId xmlns:a16="http://schemas.microsoft.com/office/drawing/2014/main" id="{47381AD1-6D8A-BE48-8364-2C032A228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" y="3024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Mary</a:t>
                </a:r>
              </a:p>
            </p:txBody>
          </p:sp>
          <p:sp>
            <p:nvSpPr>
              <p:cNvPr id="48149" name="Text Box 17">
                <a:extLst>
                  <a:ext uri="{FF2B5EF4-FFF2-40B4-BE49-F238E27FC236}">
                    <a16:creationId xmlns:a16="http://schemas.microsoft.com/office/drawing/2014/main" id="{81BA254A-03CE-6344-9A32-D9AAD8A17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Nick</a:t>
                </a:r>
              </a:p>
            </p:txBody>
          </p:sp>
          <p:sp>
            <p:nvSpPr>
              <p:cNvPr id="48150" name="Text Box 18">
                <a:extLst>
                  <a:ext uri="{FF2B5EF4-FFF2-40B4-BE49-F238E27FC236}">
                    <a16:creationId xmlns:a16="http://schemas.microsoft.com/office/drawing/2014/main" id="{946B59A1-2667-504C-A189-BE921AA76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" y="3578"/>
                <a:ext cx="26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kumimoji="0" lang="en-US" altLang="en-US" sz="2400">
                    <a:latin typeface="Times New Roman" panose="02020603050405020304" pitchFamily="18" charset="0"/>
                  </a:rPr>
                  <a:t>...</a:t>
                </a:r>
              </a:p>
            </p:txBody>
          </p:sp>
        </p:grpSp>
      </p:grpSp>
      <p:sp>
        <p:nvSpPr>
          <p:cNvPr id="48135" name="Line 19">
            <a:extLst>
              <a:ext uri="{FF2B5EF4-FFF2-40B4-BE49-F238E27FC236}">
                <a16:creationId xmlns:a16="http://schemas.microsoft.com/office/drawing/2014/main" id="{1E8F33AC-3075-1842-9DC5-3A689C77D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590800"/>
            <a:ext cx="533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20">
            <a:extLst>
              <a:ext uri="{FF2B5EF4-FFF2-40B4-BE49-F238E27FC236}">
                <a16:creationId xmlns:a16="http://schemas.microsoft.com/office/drawing/2014/main" id="{A14EA51C-A3DC-D042-ABEE-B8F5FD0EC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3200400"/>
            <a:ext cx="1141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KDD</a:t>
            </a:r>
            <a:r>
              <a:rPr lang="ja-JP" altLang="en-US" sz="2000"/>
              <a:t>’</a:t>
            </a:r>
            <a:r>
              <a:rPr lang="en-US" altLang="ja-JP" sz="2000" dirty="0"/>
              <a:t>18</a:t>
            </a:r>
            <a:endParaRPr lang="en-US" altLang="en-US" sz="2000" dirty="0"/>
          </a:p>
        </p:txBody>
      </p:sp>
      <p:sp>
        <p:nvSpPr>
          <p:cNvPr id="48137" name="Text Box 21">
            <a:extLst>
              <a:ext uri="{FF2B5EF4-FFF2-40B4-BE49-F238E27FC236}">
                <a16:creationId xmlns:a16="http://schemas.microsoft.com/office/drawing/2014/main" id="{580F0443-B184-8D4B-9595-80DB648D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667000"/>
            <a:ext cx="1141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KDD</a:t>
            </a:r>
            <a:r>
              <a:rPr lang="ja-JP" altLang="en-US" sz="2000"/>
              <a:t>’</a:t>
            </a:r>
            <a:r>
              <a:rPr lang="en-US" altLang="ja-JP" sz="2000" dirty="0"/>
              <a:t>19</a:t>
            </a:r>
            <a:endParaRPr lang="en-US" altLang="en-US" sz="2000" dirty="0"/>
          </a:p>
        </p:txBody>
      </p:sp>
      <p:sp>
        <p:nvSpPr>
          <p:cNvPr id="48138" name="Text Box 22">
            <a:extLst>
              <a:ext uri="{FF2B5EF4-FFF2-40B4-BE49-F238E27FC236}">
                <a16:creationId xmlns:a16="http://schemas.microsoft.com/office/drawing/2014/main" id="{A9B01C11-FAA8-E743-B18C-A41FAEE2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3565525"/>
            <a:ext cx="1141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KDD</a:t>
            </a:r>
            <a:r>
              <a:rPr lang="ja-JP" altLang="en-US" sz="2000"/>
              <a:t>’</a:t>
            </a:r>
            <a:r>
              <a:rPr lang="en-US" altLang="ja-JP" sz="2000" dirty="0"/>
              <a:t>17</a:t>
            </a:r>
            <a:endParaRPr lang="en-US" alt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C1EE6-2142-6C4C-A999-4C38F927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00806-AC08-E946-87E9-45F0D537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2631748051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>
            <a:extLst>
              <a:ext uri="{FF2B5EF4-FFF2-40B4-BE49-F238E27FC236}">
                <a16:creationId xmlns:a16="http://schemas.microsoft.com/office/drawing/2014/main" id="{34D82315-D179-2242-BF0D-D66C94E2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D7EB2D-3AD0-034A-A9B0-F9424690A6CB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92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7DED910-1CD1-3B4B-B4A3-8226A136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95600"/>
            <a:ext cx="6477000" cy="167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596AB73-3157-2D43-B218-C181FC58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6477000" cy="167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762D7166-A800-D74D-A18E-1D363C7AA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Tensors are useful for 3 or more modes 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396442AF-0D19-184A-A90B-1E9848576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Terminology: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mode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(or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aspect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):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50182" name="Object 2">
            <a:extLst>
              <a:ext uri="{FF2B5EF4-FFF2-40B4-BE49-F238E27FC236}">
                <a16:creationId xmlns:a16="http://schemas.microsoft.com/office/drawing/2014/main" id="{45AD5392-73CB-7340-A394-F7E70978C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438" y="4265613"/>
          <a:ext cx="6481762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Worksheet" r:id="rId4" imgW="3619500" imgH="977900" progId="Excel.Sheet.8">
                  <p:embed/>
                </p:oleObj>
              </mc:Choice>
              <mc:Fallback>
                <p:oleObj name="Worksheet" r:id="rId4" imgW="3619500" imgH="977900" progId="Excel.Sheet.8">
                  <p:embed/>
                  <p:pic>
                    <p:nvPicPr>
                      <p:cNvPr id="50182" name="Object 2">
                        <a:extLst>
                          <a:ext uri="{FF2B5EF4-FFF2-40B4-BE49-F238E27FC236}">
                            <a16:creationId xmlns:a16="http://schemas.microsoft.com/office/drawing/2014/main" id="{45AD5392-73CB-7340-A394-F7E70978C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265613"/>
                        <a:ext cx="6481762" cy="173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7">
            <a:extLst>
              <a:ext uri="{FF2B5EF4-FFF2-40B4-BE49-F238E27FC236}">
                <a16:creationId xmlns:a16="http://schemas.microsoft.com/office/drawing/2014/main" id="{3E07531D-A240-B24A-9792-06ABCE7D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3657600"/>
            <a:ext cx="6905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C374E1BB-079C-004E-9D32-EE2A5860F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3657600"/>
            <a:ext cx="1046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400">
                <a:latin typeface="Times New Roman" panose="02020603050405020304" pitchFamily="18" charset="0"/>
              </a:rPr>
              <a:t>mining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8F6D068A-9040-F340-9EFC-A9CA3A3B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3657600"/>
            <a:ext cx="1038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400">
                <a:latin typeface="Times New Roman" panose="02020603050405020304" pitchFamily="18" charset="0"/>
              </a:rPr>
              <a:t>classif.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742BA5D9-F97D-2541-B54D-31A51B51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3657600"/>
            <a:ext cx="639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400">
                <a:latin typeface="Times New Roman" panose="02020603050405020304" pitchFamily="18" charset="0"/>
              </a:rPr>
              <a:t>tree</a:t>
            </a: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2038D1A0-125A-8549-98B2-B0749F82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775075"/>
            <a:ext cx="412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400"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C5A38CA0-F12C-2641-8BF4-2ABE6258F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590800"/>
            <a:ext cx="533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D12F6CEB-FD49-6D47-8BFB-46F93E98E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6477000"/>
            <a:ext cx="914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DF4CB00A-9F87-8C4F-9CF8-5DA9F1A80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257800"/>
            <a:ext cx="0" cy="914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6">
            <a:extLst>
              <a:ext uri="{FF2B5EF4-FFF2-40B4-BE49-F238E27FC236}">
                <a16:creationId xmlns:a16="http://schemas.microsoft.com/office/drawing/2014/main" id="{8F49DFD5-7AD9-2B45-B65F-C935E85E3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048000"/>
            <a:ext cx="381000" cy="1066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D49DA6FA-11FA-1F4A-BF5F-C04DEF28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13795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Mode#2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86144D0F-CC84-BC4F-B5FB-8B40F02D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136900"/>
            <a:ext cx="13795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Mode#3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55E3F-45DE-2742-BC56-57670384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E3890-547B-A846-BBBB-4F5034CA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B244E62E-0C34-5141-B4C5-8A3B9850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0"/>
            <a:ext cx="3233738" cy="48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Mode (== aspect) #1</a:t>
            </a:r>
          </a:p>
        </p:txBody>
      </p:sp>
    </p:spTree>
    <p:extLst>
      <p:ext uri="{BB962C8B-B14F-4D97-AF65-F5344CB8AC3E}">
        <p14:creationId xmlns:p14="http://schemas.microsoft.com/office/powerpoint/2010/main" val="339757994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10477639-1911-194E-9A66-7A48708BF3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Tensor Basics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811A9975-C574-6D4A-B4A5-EC427DBA3A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743856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A0ED03A1-6254-2A4B-B4D1-9B45FFA1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Tensor factorization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0055D3D4-03C0-0D46-9383-78A1C8CE0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Recall: (SVD) matrix factorization: finds blocks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1E512E43-8210-1D4F-8A2C-F95D955D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BAC895-9385-7644-9A2F-0924AA6EEF8E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2468" name="Rectangle 13">
            <a:extLst>
              <a:ext uri="{FF2B5EF4-FFF2-40B4-BE49-F238E27FC236}">
                <a16:creationId xmlns:a16="http://schemas.microsoft.com/office/drawing/2014/main" id="{5010BC2A-76B1-AB49-8DAD-4DCA55AA9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69" name="Rectangle 14">
            <a:extLst>
              <a:ext uri="{FF2B5EF4-FFF2-40B4-BE49-F238E27FC236}">
                <a16:creationId xmlns:a16="http://schemas.microsoft.com/office/drawing/2014/main" id="{C84FA187-4113-0E48-AF2F-CD504BDF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0" name="Rectangle 15">
            <a:extLst>
              <a:ext uri="{FF2B5EF4-FFF2-40B4-BE49-F238E27FC236}">
                <a16:creationId xmlns:a16="http://schemas.microsoft.com/office/drawing/2014/main" id="{A215A3CD-5ACA-6545-9D71-15FDC498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2471" name="Picture 12" descr="latex-image-1.pdf">
            <a:extLst>
              <a:ext uri="{FF2B5EF4-FFF2-40B4-BE49-F238E27FC236}">
                <a16:creationId xmlns:a16="http://schemas.microsoft.com/office/drawing/2014/main" id="{7B523720-4803-354B-8B35-BCD826CF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6" descr="latex-image-1.pdf">
            <a:extLst>
              <a:ext uri="{FF2B5EF4-FFF2-40B4-BE49-F238E27FC236}">
                <a16:creationId xmlns:a16="http://schemas.microsoft.com/office/drawing/2014/main" id="{8432D9B8-A09B-E24B-AA52-B6BC8942B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1">
            <a:extLst>
              <a:ext uri="{FF2B5EF4-FFF2-40B4-BE49-F238E27FC236}">
                <a16:creationId xmlns:a16="http://schemas.microsoft.com/office/drawing/2014/main" id="{73FD7FCF-EFEC-194E-AC0F-E18CC815C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50" y="3816350"/>
            <a:ext cx="39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Rectangle 10">
            <a:extLst>
              <a:ext uri="{FF2B5EF4-FFF2-40B4-BE49-F238E27FC236}">
                <a16:creationId xmlns:a16="http://schemas.microsoft.com/office/drawing/2014/main" id="{D9C9894C-DD7E-394A-AFBE-442A1FF5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4356100"/>
            <a:ext cx="977900" cy="46038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5" name="Rectangle 10">
            <a:extLst>
              <a:ext uri="{FF2B5EF4-FFF2-40B4-BE49-F238E27FC236}">
                <a16:creationId xmlns:a16="http://schemas.microsoft.com/office/drawing/2014/main" id="{3C307228-03D1-A141-BB0B-A9D329A7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356100"/>
            <a:ext cx="965200" cy="460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6" name="Rectangle 10">
            <a:extLst>
              <a:ext uri="{FF2B5EF4-FFF2-40B4-BE49-F238E27FC236}">
                <a16:creationId xmlns:a16="http://schemas.microsoft.com/office/drawing/2014/main" id="{649B1507-6A11-A544-8722-565DE3C3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7" name="Rectangle 7">
            <a:extLst>
              <a:ext uri="{FF2B5EF4-FFF2-40B4-BE49-F238E27FC236}">
                <a16:creationId xmlns:a16="http://schemas.microsoft.com/office/drawing/2014/main" id="{4837544B-9FC0-2F48-B447-E7557915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419600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2478" name="Straight Arrow Connector 16">
            <a:extLst>
              <a:ext uri="{FF2B5EF4-FFF2-40B4-BE49-F238E27FC236}">
                <a16:creationId xmlns:a16="http://schemas.microsoft.com/office/drawing/2014/main" id="{254DB513-08AA-0649-BD52-69ACCC68265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9" name="Straight Arrow Connector 19">
            <a:extLst>
              <a:ext uri="{FF2B5EF4-FFF2-40B4-BE49-F238E27FC236}">
                <a16:creationId xmlns:a16="http://schemas.microsoft.com/office/drawing/2014/main" id="{3777B18C-73BC-2F43-8C45-119CAE68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0" name="TextBox 20">
            <a:extLst>
              <a:ext uri="{FF2B5EF4-FFF2-40B4-BE49-F238E27FC236}">
                <a16:creationId xmlns:a16="http://schemas.microsoft.com/office/drawing/2014/main" id="{2B2A38BC-CBC6-4646-AAB9-EC25B8443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4889500"/>
            <a:ext cx="1000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N </a:t>
            </a:r>
          </a:p>
          <a:p>
            <a:pPr eaLnBrk="1" hangingPunct="1"/>
            <a:r>
              <a:rPr lang="en-US" altLang="en-US"/>
              <a:t>users</a:t>
            </a:r>
          </a:p>
        </p:txBody>
      </p:sp>
      <p:sp>
        <p:nvSpPr>
          <p:cNvPr id="62481" name="TextBox 21">
            <a:extLst>
              <a:ext uri="{FF2B5EF4-FFF2-40B4-BE49-F238E27FC236}">
                <a16:creationId xmlns:a16="http://schemas.microsoft.com/office/drawing/2014/main" id="{C9673DD0-E8D9-114E-AA91-97E40796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3162300"/>
            <a:ext cx="1463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  <a:p>
            <a:pPr eaLnBrk="1" hangingPunct="1"/>
            <a:r>
              <a:rPr lang="en-US" altLang="en-US"/>
              <a:t>products</a:t>
            </a:r>
          </a:p>
        </p:txBody>
      </p:sp>
      <p:sp>
        <p:nvSpPr>
          <p:cNvPr id="62482" name="Rectangle 20">
            <a:extLst>
              <a:ext uri="{FF2B5EF4-FFF2-40B4-BE49-F238E27FC236}">
                <a16:creationId xmlns:a16="http://schemas.microsoft.com/office/drawing/2014/main" id="{5B5B392A-0891-8B4A-9E01-0438315A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4432300"/>
            <a:ext cx="609600" cy="393700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3" name="Rectangle 21">
            <a:extLst>
              <a:ext uri="{FF2B5EF4-FFF2-40B4-BE49-F238E27FC236}">
                <a16:creationId xmlns:a16="http://schemas.microsoft.com/office/drawing/2014/main" id="{592CF31B-91C3-E343-9786-349D03A4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4940300"/>
            <a:ext cx="101600" cy="4699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4" name="Rectangle 22">
            <a:extLst>
              <a:ext uri="{FF2B5EF4-FFF2-40B4-BE49-F238E27FC236}">
                <a16:creationId xmlns:a16="http://schemas.microsoft.com/office/drawing/2014/main" id="{921C187F-9F28-F041-908E-7DD021E53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626100"/>
            <a:ext cx="215900" cy="127000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5" name="Rectangle 23">
            <a:extLst>
              <a:ext uri="{FF2B5EF4-FFF2-40B4-BE49-F238E27FC236}">
                <a16:creationId xmlns:a16="http://schemas.microsoft.com/office/drawing/2014/main" id="{5F824ECC-4FF1-BF4F-BFE1-B59A8966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6" name="Rectangle 24">
            <a:extLst>
              <a:ext uri="{FF2B5EF4-FFF2-40B4-BE49-F238E27FC236}">
                <a16:creationId xmlns:a16="http://schemas.microsoft.com/office/drawing/2014/main" id="{C7C2C9C0-161E-EB41-812E-CB8CEDCA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4360863"/>
            <a:ext cx="584200" cy="46037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7" name="Rectangle 25">
            <a:extLst>
              <a:ext uri="{FF2B5EF4-FFF2-40B4-BE49-F238E27FC236}">
                <a16:creationId xmlns:a16="http://schemas.microsoft.com/office/drawing/2014/main" id="{54DF03F6-F5E4-774C-BFAE-BC676A75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348163"/>
            <a:ext cx="101600" cy="4603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8" name="Rectangle 26">
            <a:extLst>
              <a:ext uri="{FF2B5EF4-FFF2-40B4-BE49-F238E27FC236}">
                <a16:creationId xmlns:a16="http://schemas.microsoft.com/office/drawing/2014/main" id="{D256E601-50C4-8E4D-B1FC-671FF105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889500"/>
            <a:ext cx="71437" cy="4699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9" name="Rectangle 27">
            <a:extLst>
              <a:ext uri="{FF2B5EF4-FFF2-40B4-BE49-F238E27FC236}">
                <a16:creationId xmlns:a16="http://schemas.microsoft.com/office/drawing/2014/main" id="{192EF15A-1F4B-064F-835F-6656E2E0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0" name="Rectangle 28">
            <a:extLst>
              <a:ext uri="{FF2B5EF4-FFF2-40B4-BE49-F238E27FC236}">
                <a16:creationId xmlns:a16="http://schemas.microsoft.com/office/drawing/2014/main" id="{BF7C275D-FF16-3847-A4A7-88E2D37AB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0" y="4330700"/>
            <a:ext cx="220663" cy="4603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1" name="TextBox 29">
            <a:extLst>
              <a:ext uri="{FF2B5EF4-FFF2-40B4-BE49-F238E27FC236}">
                <a16:creationId xmlns:a16="http://schemas.microsoft.com/office/drawing/2014/main" id="{93E2DEAE-A93E-3D41-A9EF-535853FA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2903538"/>
            <a:ext cx="20986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‘meat-eaters’</a:t>
            </a:r>
          </a:p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‘steaks’</a:t>
            </a:r>
          </a:p>
        </p:txBody>
      </p:sp>
      <p:sp>
        <p:nvSpPr>
          <p:cNvPr id="62492" name="TextBox 30">
            <a:extLst>
              <a:ext uri="{FF2B5EF4-FFF2-40B4-BE49-F238E27FC236}">
                <a16:creationId xmlns:a16="http://schemas.microsoft.com/office/drawing/2014/main" id="{FCFA7136-D8B1-F34E-9728-5A6E7523C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2928938"/>
            <a:ext cx="20447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‘vegetarians’</a:t>
            </a:r>
          </a:p>
          <a:p>
            <a:pPr eaLnBrk="1" hangingPunct="1"/>
            <a:r>
              <a:rPr lang="en-US" altLang="en-US"/>
              <a:t>‘plants’</a:t>
            </a:r>
          </a:p>
        </p:txBody>
      </p:sp>
      <p:sp>
        <p:nvSpPr>
          <p:cNvPr id="62493" name="TextBox 31">
            <a:extLst>
              <a:ext uri="{FF2B5EF4-FFF2-40B4-BE49-F238E27FC236}">
                <a16:creationId xmlns:a16="http://schemas.microsoft.com/office/drawing/2014/main" id="{3C298A8F-D05B-D343-B135-3D4B8D4F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2913063"/>
            <a:ext cx="1450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CC"/>
                </a:solidFill>
              </a:rPr>
              <a:t>‘kids’</a:t>
            </a:r>
          </a:p>
          <a:p>
            <a:pPr eaLnBrk="1" hangingPunct="1"/>
            <a:r>
              <a:rPr lang="en-US" altLang="en-US">
                <a:solidFill>
                  <a:srgbClr val="FF33CC"/>
                </a:solidFill>
              </a:rPr>
              <a:t>‘cookies’</a:t>
            </a:r>
          </a:p>
        </p:txBody>
      </p:sp>
      <p:sp>
        <p:nvSpPr>
          <p:cNvPr id="62494" name="TextBox 32">
            <a:extLst>
              <a:ext uri="{FF2B5EF4-FFF2-40B4-BE49-F238E27FC236}">
                <a16:creationId xmlns:a16="http://schemas.microsoft.com/office/drawing/2014/main" id="{BBB3FF4D-B6C2-6E40-A3D9-D84A6CBD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50292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~</a:t>
            </a:r>
          </a:p>
        </p:txBody>
      </p:sp>
      <p:sp>
        <p:nvSpPr>
          <p:cNvPr id="62495" name="TextBox 33">
            <a:extLst>
              <a:ext uri="{FF2B5EF4-FFF2-40B4-BE49-F238E27FC236}">
                <a16:creationId xmlns:a16="http://schemas.microsoft.com/office/drawing/2014/main" id="{AD3C1D7C-F364-B34A-BC90-372709F1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4986338"/>
            <a:ext cx="37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2496" name="TextBox 34">
            <a:extLst>
              <a:ext uri="{FF2B5EF4-FFF2-40B4-BE49-F238E27FC236}">
                <a16:creationId xmlns:a16="http://schemas.microsoft.com/office/drawing/2014/main" id="{5D090175-FFE0-D644-B824-C1A57B74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986338"/>
            <a:ext cx="37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2497" name="Double Bracket 35">
            <a:extLst>
              <a:ext uri="{FF2B5EF4-FFF2-40B4-BE49-F238E27FC236}">
                <a16:creationId xmlns:a16="http://schemas.microsoft.com/office/drawing/2014/main" id="{FF8F4938-890C-DD43-AEF5-38D83B81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1439863"/>
            <a:ext cx="8890000" cy="5214937"/>
          </a:xfrm>
          <a:prstGeom prst="bracketPair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8" name="Rectangle 36">
            <a:extLst>
              <a:ext uri="{FF2B5EF4-FFF2-40B4-BE49-F238E27FC236}">
                <a16:creationId xmlns:a16="http://schemas.microsoft.com/office/drawing/2014/main" id="{A5D13186-2930-444A-A875-9CB56DD1B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9" name="Rectangle 39">
            <a:extLst>
              <a:ext uri="{FF2B5EF4-FFF2-40B4-BE49-F238E27FC236}">
                <a16:creationId xmlns:a16="http://schemas.microsoft.com/office/drawing/2014/main" id="{C708E773-0C2F-A94E-8D5C-D3F2FD8E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500" name="Rectangle 40">
            <a:extLst>
              <a:ext uri="{FF2B5EF4-FFF2-40B4-BE49-F238E27FC236}">
                <a16:creationId xmlns:a16="http://schemas.microsoft.com/office/drawing/2014/main" id="{A30DA22E-13DC-4F4F-ABC6-DE397C92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501" name="Rectangle 7">
            <a:extLst>
              <a:ext uri="{FF2B5EF4-FFF2-40B4-BE49-F238E27FC236}">
                <a16:creationId xmlns:a16="http://schemas.microsoft.com/office/drawing/2014/main" id="{B762F0BB-E990-844D-81D1-7B1A4B8E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502" name="Rectangle 7">
            <a:extLst>
              <a:ext uri="{FF2B5EF4-FFF2-40B4-BE49-F238E27FC236}">
                <a16:creationId xmlns:a16="http://schemas.microsoft.com/office/drawing/2014/main" id="{FE43C7FC-2C0B-BE4D-BB4E-E56D413F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503" name="Rectangle 7">
            <a:extLst>
              <a:ext uri="{FF2B5EF4-FFF2-40B4-BE49-F238E27FC236}">
                <a16:creationId xmlns:a16="http://schemas.microsoft.com/office/drawing/2014/main" id="{B794FD9F-7B89-5646-97D2-F7B756E5D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E6A4C-0FA1-2A4E-829D-7A102E86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3960E-13B2-1747-AFA3-8ED1744E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6170359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E3B322E-081B-8141-8BF0-FC2FE338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Tensor factorization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01A7A602-1FD8-A345-BA58-08E9F58D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PARAFAC decomposition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15F4B145-BA5C-EC4B-966B-38A2E6F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AA80A8-A754-8F4B-8533-C9E40F929DF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3492" name="Rectangle 13">
            <a:extLst>
              <a:ext uri="{FF2B5EF4-FFF2-40B4-BE49-F238E27FC236}">
                <a16:creationId xmlns:a16="http://schemas.microsoft.com/office/drawing/2014/main" id="{2F8B2BEC-A851-724E-9A38-C31B19E8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Rectangle 14">
            <a:extLst>
              <a:ext uri="{FF2B5EF4-FFF2-40B4-BE49-F238E27FC236}">
                <a16:creationId xmlns:a16="http://schemas.microsoft.com/office/drawing/2014/main" id="{1D0D4E2A-6939-4148-BD63-9CC5303B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4" name="Rectangle 15">
            <a:extLst>
              <a:ext uri="{FF2B5EF4-FFF2-40B4-BE49-F238E27FC236}">
                <a16:creationId xmlns:a16="http://schemas.microsoft.com/office/drawing/2014/main" id="{6EBA2F2E-49FC-A947-A158-31E35D83E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Rectangle 10">
            <a:extLst>
              <a:ext uri="{FF2B5EF4-FFF2-40B4-BE49-F238E27FC236}">
                <a16:creationId xmlns:a16="http://schemas.microsoft.com/office/drawing/2014/main" id="{7CFC1FD2-B900-C34B-A835-EAF2CDAD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356100"/>
            <a:ext cx="965200" cy="460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6" name="Rectangle 10">
            <a:extLst>
              <a:ext uri="{FF2B5EF4-FFF2-40B4-BE49-F238E27FC236}">
                <a16:creationId xmlns:a16="http://schemas.microsoft.com/office/drawing/2014/main" id="{EA9B5D72-FEE4-4A41-A0C5-728F96C5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7" name="Rectangle 23">
            <a:extLst>
              <a:ext uri="{FF2B5EF4-FFF2-40B4-BE49-F238E27FC236}">
                <a16:creationId xmlns:a16="http://schemas.microsoft.com/office/drawing/2014/main" id="{29C2C735-AA68-AD4C-8748-FDC538D5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3498" name="Group 37">
            <a:extLst>
              <a:ext uri="{FF2B5EF4-FFF2-40B4-BE49-F238E27FC236}">
                <a16:creationId xmlns:a16="http://schemas.microsoft.com/office/drawing/2014/main" id="{7BD8AB69-B186-724D-9DBF-D1B4A78A897C}"/>
              </a:ext>
            </a:extLst>
          </p:cNvPr>
          <p:cNvGrpSpPr>
            <a:grpSpLocks/>
          </p:cNvGrpSpPr>
          <p:nvPr/>
        </p:nvGrpSpPr>
        <p:grpSpPr bwMode="auto">
          <a:xfrm>
            <a:off x="3873500" y="4356100"/>
            <a:ext cx="977900" cy="50800"/>
            <a:chOff x="3873500" y="4356100"/>
            <a:chExt cx="977900" cy="50799"/>
          </a:xfrm>
        </p:grpSpPr>
        <p:sp>
          <p:nvSpPr>
            <p:cNvPr id="63534" name="Rectangle 10">
              <a:extLst>
                <a:ext uri="{FF2B5EF4-FFF2-40B4-BE49-F238E27FC236}">
                  <a16:creationId xmlns:a16="http://schemas.microsoft.com/office/drawing/2014/main" id="{6B5E542E-67A8-BF4E-B6C4-638306F65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35" name="Rectangle 24">
              <a:extLst>
                <a:ext uri="{FF2B5EF4-FFF2-40B4-BE49-F238E27FC236}">
                  <a16:creationId xmlns:a16="http://schemas.microsoft.com/office/drawing/2014/main" id="{3B4C9384-4AFE-8F46-9407-5C2ECEABA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3499" name="Rectangle 25">
            <a:extLst>
              <a:ext uri="{FF2B5EF4-FFF2-40B4-BE49-F238E27FC236}">
                <a16:creationId xmlns:a16="http://schemas.microsoft.com/office/drawing/2014/main" id="{E575CFBB-428A-9E40-9468-C1AA5E686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348163"/>
            <a:ext cx="101600" cy="4603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0" name="Rectangle 26">
            <a:extLst>
              <a:ext uri="{FF2B5EF4-FFF2-40B4-BE49-F238E27FC236}">
                <a16:creationId xmlns:a16="http://schemas.microsoft.com/office/drawing/2014/main" id="{17532960-3FDC-4648-A1B1-3CBA4372B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889500"/>
            <a:ext cx="71437" cy="4699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1" name="Rectangle 27">
            <a:extLst>
              <a:ext uri="{FF2B5EF4-FFF2-40B4-BE49-F238E27FC236}">
                <a16:creationId xmlns:a16="http://schemas.microsoft.com/office/drawing/2014/main" id="{4B6CD76D-14CE-A745-BC59-498DE6504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2" name="Rectangle 28">
            <a:extLst>
              <a:ext uri="{FF2B5EF4-FFF2-40B4-BE49-F238E27FC236}">
                <a16:creationId xmlns:a16="http://schemas.microsoft.com/office/drawing/2014/main" id="{9C8F3BD6-D948-8949-8727-FEC86557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0" y="4330700"/>
            <a:ext cx="220663" cy="4603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3" name="TextBox 32">
            <a:extLst>
              <a:ext uri="{FF2B5EF4-FFF2-40B4-BE49-F238E27FC236}">
                <a16:creationId xmlns:a16="http://schemas.microsoft.com/office/drawing/2014/main" id="{AB853653-5553-4440-8ED3-20C6F73A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50292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=</a:t>
            </a:r>
          </a:p>
        </p:txBody>
      </p:sp>
      <p:sp>
        <p:nvSpPr>
          <p:cNvPr id="63504" name="TextBox 33">
            <a:extLst>
              <a:ext uri="{FF2B5EF4-FFF2-40B4-BE49-F238E27FC236}">
                <a16:creationId xmlns:a16="http://schemas.microsoft.com/office/drawing/2014/main" id="{9C1E26E9-32D2-CF49-BD94-A1E608F50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9530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3505" name="TextBox 34">
            <a:extLst>
              <a:ext uri="{FF2B5EF4-FFF2-40B4-BE49-F238E27FC236}">
                <a16:creationId xmlns:a16="http://schemas.microsoft.com/office/drawing/2014/main" id="{4DC258EF-02EA-2945-843B-285C7417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8514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grpSp>
        <p:nvGrpSpPr>
          <p:cNvPr id="63506" name="Group 38">
            <a:extLst>
              <a:ext uri="{FF2B5EF4-FFF2-40B4-BE49-F238E27FC236}">
                <a16:creationId xmlns:a16="http://schemas.microsoft.com/office/drawing/2014/main" id="{22BB16A0-600B-8C4C-8AA6-21541F116950}"/>
              </a:ext>
            </a:extLst>
          </p:cNvPr>
          <p:cNvGrpSpPr>
            <a:grpSpLocks/>
          </p:cNvGrpSpPr>
          <p:nvPr/>
        </p:nvGrpSpPr>
        <p:grpSpPr bwMode="auto">
          <a:xfrm rot="-2965673">
            <a:off x="3582987" y="4035426"/>
            <a:ext cx="625475" cy="76200"/>
            <a:chOff x="3873500" y="4356100"/>
            <a:chExt cx="977900" cy="50799"/>
          </a:xfrm>
        </p:grpSpPr>
        <p:sp>
          <p:nvSpPr>
            <p:cNvPr id="63532" name="Rectangle 10">
              <a:extLst>
                <a:ext uri="{FF2B5EF4-FFF2-40B4-BE49-F238E27FC236}">
                  <a16:creationId xmlns:a16="http://schemas.microsoft.com/office/drawing/2014/main" id="{B4F03945-B544-8E4C-BF74-1AA3B6BC6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33" name="Rectangle 40">
              <a:extLst>
                <a:ext uri="{FF2B5EF4-FFF2-40B4-BE49-F238E27FC236}">
                  <a16:creationId xmlns:a16="http://schemas.microsoft.com/office/drawing/2014/main" id="{9F1F3106-4525-744D-8882-6FD783BF2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3507" name="Rectangle 10">
            <a:extLst>
              <a:ext uri="{FF2B5EF4-FFF2-40B4-BE49-F238E27FC236}">
                <a16:creationId xmlns:a16="http://schemas.microsoft.com/office/drawing/2014/main" id="{1EBC169E-A7A4-D34C-8D1D-891AD386F36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575300" y="4011613"/>
            <a:ext cx="623888" cy="682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8" name="Rectangle 43">
            <a:extLst>
              <a:ext uri="{FF2B5EF4-FFF2-40B4-BE49-F238E27FC236}">
                <a16:creationId xmlns:a16="http://schemas.microsoft.com/office/drawing/2014/main" id="{A3A692B6-C567-E64A-87BD-4662C550F4C0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726112" y="3997326"/>
            <a:ext cx="373063" cy="6826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9" name="Rectangle 10">
            <a:extLst>
              <a:ext uri="{FF2B5EF4-FFF2-40B4-BE49-F238E27FC236}">
                <a16:creationId xmlns:a16="http://schemas.microsoft.com/office/drawing/2014/main" id="{6C4486DD-94EC-5141-80D1-E4B19DF42BE3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327900" y="4011613"/>
            <a:ext cx="623888" cy="68262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10" name="Rectangle 46">
            <a:extLst>
              <a:ext uri="{FF2B5EF4-FFF2-40B4-BE49-F238E27FC236}">
                <a16:creationId xmlns:a16="http://schemas.microsoft.com/office/drawing/2014/main" id="{F54960AD-0F76-7147-A4DB-34290CCA4D43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559675" y="3911600"/>
            <a:ext cx="338138" cy="6508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11" name="TextBox 47">
            <a:extLst>
              <a:ext uri="{FF2B5EF4-FFF2-40B4-BE49-F238E27FC236}">
                <a16:creationId xmlns:a16="http://schemas.microsoft.com/office/drawing/2014/main" id="{9A57ECB9-F7BD-564E-B7B1-ED7C568E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4965700"/>
            <a:ext cx="124142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subject</a:t>
            </a:r>
          </a:p>
        </p:txBody>
      </p:sp>
      <p:sp>
        <p:nvSpPr>
          <p:cNvPr id="63512" name="TextBox 48">
            <a:extLst>
              <a:ext uri="{FF2B5EF4-FFF2-40B4-BE49-F238E27FC236}">
                <a16:creationId xmlns:a16="http://schemas.microsoft.com/office/drawing/2014/main" id="{E55180FF-821F-B144-B669-6DF001FC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5880100"/>
            <a:ext cx="1074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object</a:t>
            </a:r>
          </a:p>
        </p:txBody>
      </p:sp>
      <p:sp>
        <p:nvSpPr>
          <p:cNvPr id="63513" name="TextBox 49">
            <a:extLst>
              <a:ext uri="{FF2B5EF4-FFF2-40B4-BE49-F238E27FC236}">
                <a16:creationId xmlns:a16="http://schemas.microsoft.com/office/drawing/2014/main" id="{BAC30B16-A6A0-494B-B814-B1FA49AA6642}"/>
              </a:ext>
            </a:extLst>
          </p:cNvPr>
          <p:cNvSpPr txBox="1">
            <a:spLocks noChangeArrowheads="1"/>
          </p:cNvSpPr>
          <p:nvPr/>
        </p:nvSpPr>
        <p:spPr bwMode="auto">
          <a:xfrm rot="-3164824">
            <a:off x="583407" y="3912394"/>
            <a:ext cx="846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verb</a:t>
            </a:r>
          </a:p>
        </p:txBody>
      </p:sp>
      <p:sp>
        <p:nvSpPr>
          <p:cNvPr id="63514" name="TextBox 50">
            <a:extLst>
              <a:ext uri="{FF2B5EF4-FFF2-40B4-BE49-F238E27FC236}">
                <a16:creationId xmlns:a16="http://schemas.microsoft.com/office/drawing/2014/main" id="{211AA0B9-7AC4-EF42-AAAF-FE865635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2984500"/>
            <a:ext cx="164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politicians</a:t>
            </a:r>
          </a:p>
        </p:txBody>
      </p:sp>
      <p:sp>
        <p:nvSpPr>
          <p:cNvPr id="63515" name="TextBox 51">
            <a:extLst>
              <a:ext uri="{FF2B5EF4-FFF2-40B4-BE49-F238E27FC236}">
                <a16:creationId xmlns:a16="http://schemas.microsoft.com/office/drawing/2014/main" id="{B38A0C58-3B73-3449-B43F-621EED76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936875"/>
            <a:ext cx="1073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artists</a:t>
            </a:r>
          </a:p>
        </p:txBody>
      </p:sp>
      <p:sp>
        <p:nvSpPr>
          <p:cNvPr id="63516" name="TextBox 52">
            <a:extLst>
              <a:ext uri="{FF2B5EF4-FFF2-40B4-BE49-F238E27FC236}">
                <a16:creationId xmlns:a16="http://schemas.microsoft.com/office/drawing/2014/main" id="{7161F24F-388E-0748-BCC2-934A2AD96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36875"/>
            <a:ext cx="1352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CC"/>
                </a:solidFill>
              </a:rPr>
              <a:t>athletes</a:t>
            </a:r>
          </a:p>
        </p:txBody>
      </p:sp>
      <p:grpSp>
        <p:nvGrpSpPr>
          <p:cNvPr id="63517" name="Group 62">
            <a:extLst>
              <a:ext uri="{FF2B5EF4-FFF2-40B4-BE49-F238E27FC236}">
                <a16:creationId xmlns:a16="http://schemas.microsoft.com/office/drawing/2014/main" id="{B349737C-7DE9-E343-AE14-FD71DEA0FB9E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63518" name="Rectangle 57">
              <a:extLst>
                <a:ext uri="{FF2B5EF4-FFF2-40B4-BE49-F238E27FC236}">
                  <a16:creationId xmlns:a16="http://schemas.microsoft.com/office/drawing/2014/main" id="{58C932A7-FAE0-7B4E-A06F-CBEA33E2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9" name="Rectangle 56">
              <a:extLst>
                <a:ext uri="{FF2B5EF4-FFF2-40B4-BE49-F238E27FC236}">
                  <a16:creationId xmlns:a16="http://schemas.microsoft.com/office/drawing/2014/main" id="{14C8239F-8061-8841-BA72-4823DF740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0" name="Rectangle 53">
              <a:extLst>
                <a:ext uri="{FF2B5EF4-FFF2-40B4-BE49-F238E27FC236}">
                  <a16:creationId xmlns:a16="http://schemas.microsoft.com/office/drawing/2014/main" id="{356FDDEB-5700-6A47-A22D-1159CDFEF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1" name="Rectangle 54">
              <a:extLst>
                <a:ext uri="{FF2B5EF4-FFF2-40B4-BE49-F238E27FC236}">
                  <a16:creationId xmlns:a16="http://schemas.microsoft.com/office/drawing/2014/main" id="{2A6D539B-1065-9242-90CE-839C96C3D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2" name="Rectangle 7">
              <a:extLst>
                <a:ext uri="{FF2B5EF4-FFF2-40B4-BE49-F238E27FC236}">
                  <a16:creationId xmlns:a16="http://schemas.microsoft.com/office/drawing/2014/main" id="{F73469DA-B1AD-5A47-B8C6-65A77951C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3" name="Rectangle 21">
              <a:extLst>
                <a:ext uri="{FF2B5EF4-FFF2-40B4-BE49-F238E27FC236}">
                  <a16:creationId xmlns:a16="http://schemas.microsoft.com/office/drawing/2014/main" id="{33C59863-5EE8-F545-B2E8-0465DFCA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>
                  <a:alpha val="50195"/>
                </a:schemeClr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4" name="Rectangle 22">
              <a:extLst>
                <a:ext uri="{FF2B5EF4-FFF2-40B4-BE49-F238E27FC236}">
                  <a16:creationId xmlns:a16="http://schemas.microsoft.com/office/drawing/2014/main" id="{3C95F863-FBD0-E14C-80D4-452557013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>
                  <a:alpha val="50195"/>
                </a:schemeClr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5" name="Parallelogram 35">
              <a:extLst>
                <a:ext uri="{FF2B5EF4-FFF2-40B4-BE49-F238E27FC236}">
                  <a16:creationId xmlns:a16="http://schemas.microsoft.com/office/drawing/2014/main" id="{CE423FD8-F90E-1C44-8F77-366A15F10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6" name="Parallelogram 36">
              <a:extLst>
                <a:ext uri="{FF2B5EF4-FFF2-40B4-BE49-F238E27FC236}">
                  <a16:creationId xmlns:a16="http://schemas.microsoft.com/office/drawing/2014/main" id="{47F007BD-3A1D-3449-80F5-903ED23D51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27" name="Rectangle 20">
              <a:extLst>
                <a:ext uri="{FF2B5EF4-FFF2-40B4-BE49-F238E27FC236}">
                  <a16:creationId xmlns:a16="http://schemas.microsoft.com/office/drawing/2014/main" id="{11432CF7-E550-4B47-A2ED-75B25EB3B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3528" name="Straight Connector 59">
              <a:extLst>
                <a:ext uri="{FF2B5EF4-FFF2-40B4-BE49-F238E27FC236}">
                  <a16:creationId xmlns:a16="http://schemas.microsoft.com/office/drawing/2014/main" id="{B84C5FC5-5AC1-3241-8A8A-DB8269828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29" name="Rectangle 55">
              <a:extLst>
                <a:ext uri="{FF2B5EF4-FFF2-40B4-BE49-F238E27FC236}">
                  <a16:creationId xmlns:a16="http://schemas.microsoft.com/office/drawing/2014/main" id="{AD0D4E8C-32BE-5D48-A740-0B5835DC8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30" name="Rectangle 60">
              <a:extLst>
                <a:ext uri="{FF2B5EF4-FFF2-40B4-BE49-F238E27FC236}">
                  <a16:creationId xmlns:a16="http://schemas.microsoft.com/office/drawing/2014/main" id="{A450934F-EF6B-974E-B0E1-66EA0D1F9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3531" name="Straight Connector 61">
              <a:extLst>
                <a:ext uri="{FF2B5EF4-FFF2-40B4-BE49-F238E27FC236}">
                  <a16:creationId xmlns:a16="http://schemas.microsoft.com/office/drawing/2014/main" id="{94A4F30A-DA8C-8045-B0B5-9494A68C43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2A7CD-500D-084A-813C-31645417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E2E05-AFDC-A44E-A39A-F242B2C3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642434466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AEACB9D-E78A-F64F-8019-2A11B9E2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Tensor factorization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5C6B181B-9B39-2A42-9E70-D54AD5CF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PARAFAC decomposition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Results for who-calls-whom-when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4M x 15 days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977DA286-0D1D-624A-8B81-9EBEBF3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233936-10CD-9B46-91E3-BAC77DC347A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4516" name="Rectangle 13">
            <a:extLst>
              <a:ext uri="{FF2B5EF4-FFF2-40B4-BE49-F238E27FC236}">
                <a16:creationId xmlns:a16="http://schemas.microsoft.com/office/drawing/2014/main" id="{76E66EB1-BC8A-1D47-89AF-6CBB522E5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Rectangle 14">
            <a:extLst>
              <a:ext uri="{FF2B5EF4-FFF2-40B4-BE49-F238E27FC236}">
                <a16:creationId xmlns:a16="http://schemas.microsoft.com/office/drawing/2014/main" id="{DACA46BC-FD35-B342-AFA4-5F1022CA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8" name="Rectangle 15">
            <a:extLst>
              <a:ext uri="{FF2B5EF4-FFF2-40B4-BE49-F238E27FC236}">
                <a16:creationId xmlns:a16="http://schemas.microsoft.com/office/drawing/2014/main" id="{15A58488-FA35-DB45-987C-71E0C1CA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9" name="Rectangle 10">
            <a:extLst>
              <a:ext uri="{FF2B5EF4-FFF2-40B4-BE49-F238E27FC236}">
                <a16:creationId xmlns:a16="http://schemas.microsoft.com/office/drawing/2014/main" id="{BD4B3C42-31B2-9E4B-8B54-A9ACA2F7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356100"/>
            <a:ext cx="965200" cy="460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0" name="Rectangle 10">
            <a:extLst>
              <a:ext uri="{FF2B5EF4-FFF2-40B4-BE49-F238E27FC236}">
                <a16:creationId xmlns:a16="http://schemas.microsoft.com/office/drawing/2014/main" id="{CCBD5424-AF87-B940-82D8-B1A4489B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1" name="Rectangle 23">
            <a:extLst>
              <a:ext uri="{FF2B5EF4-FFF2-40B4-BE49-F238E27FC236}">
                <a16:creationId xmlns:a16="http://schemas.microsoft.com/office/drawing/2014/main" id="{EA9FE684-83E7-544B-B1C7-10E620AD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4522" name="Group 37">
            <a:extLst>
              <a:ext uri="{FF2B5EF4-FFF2-40B4-BE49-F238E27FC236}">
                <a16:creationId xmlns:a16="http://schemas.microsoft.com/office/drawing/2014/main" id="{A4B05754-BA58-8448-8131-1873A6F8C1F0}"/>
              </a:ext>
            </a:extLst>
          </p:cNvPr>
          <p:cNvGrpSpPr>
            <a:grpSpLocks/>
          </p:cNvGrpSpPr>
          <p:nvPr/>
        </p:nvGrpSpPr>
        <p:grpSpPr bwMode="auto">
          <a:xfrm>
            <a:off x="3873500" y="4356100"/>
            <a:ext cx="977900" cy="50800"/>
            <a:chOff x="3873500" y="4356100"/>
            <a:chExt cx="977900" cy="50799"/>
          </a:xfrm>
        </p:grpSpPr>
        <p:sp>
          <p:nvSpPr>
            <p:cNvPr id="64558" name="Rectangle 10">
              <a:extLst>
                <a:ext uri="{FF2B5EF4-FFF2-40B4-BE49-F238E27FC236}">
                  <a16:creationId xmlns:a16="http://schemas.microsoft.com/office/drawing/2014/main" id="{6AC6EF73-AF12-A84F-8A67-0748B289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9" name="Rectangle 24">
              <a:extLst>
                <a:ext uri="{FF2B5EF4-FFF2-40B4-BE49-F238E27FC236}">
                  <a16:creationId xmlns:a16="http://schemas.microsoft.com/office/drawing/2014/main" id="{AA447D57-6BA9-8F48-ACC8-11424846A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23" name="Rectangle 25">
            <a:extLst>
              <a:ext uri="{FF2B5EF4-FFF2-40B4-BE49-F238E27FC236}">
                <a16:creationId xmlns:a16="http://schemas.microsoft.com/office/drawing/2014/main" id="{736B7E30-6647-C142-A215-413934EF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348163"/>
            <a:ext cx="101600" cy="4603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4" name="Rectangle 26">
            <a:extLst>
              <a:ext uri="{FF2B5EF4-FFF2-40B4-BE49-F238E27FC236}">
                <a16:creationId xmlns:a16="http://schemas.microsoft.com/office/drawing/2014/main" id="{CE331117-B581-B64A-867A-C0F56B18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889500"/>
            <a:ext cx="71437" cy="4699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5" name="Rectangle 27">
            <a:extLst>
              <a:ext uri="{FF2B5EF4-FFF2-40B4-BE49-F238E27FC236}">
                <a16:creationId xmlns:a16="http://schemas.microsoft.com/office/drawing/2014/main" id="{0F87E922-17FC-174F-8B83-51E0ABF53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6" name="Rectangle 28">
            <a:extLst>
              <a:ext uri="{FF2B5EF4-FFF2-40B4-BE49-F238E27FC236}">
                <a16:creationId xmlns:a16="http://schemas.microsoft.com/office/drawing/2014/main" id="{8229C4E5-2A15-7D4F-9833-AE997860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0" y="4330700"/>
            <a:ext cx="220663" cy="4603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7" name="TextBox 32">
            <a:extLst>
              <a:ext uri="{FF2B5EF4-FFF2-40B4-BE49-F238E27FC236}">
                <a16:creationId xmlns:a16="http://schemas.microsoft.com/office/drawing/2014/main" id="{A96F33DE-F1B1-4D4F-997B-D0CF9F73E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50292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=</a:t>
            </a:r>
          </a:p>
        </p:txBody>
      </p:sp>
      <p:sp>
        <p:nvSpPr>
          <p:cNvPr id="64528" name="TextBox 33">
            <a:extLst>
              <a:ext uri="{FF2B5EF4-FFF2-40B4-BE49-F238E27FC236}">
                <a16:creationId xmlns:a16="http://schemas.microsoft.com/office/drawing/2014/main" id="{75D99D70-5918-C047-A230-38D713C2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9530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4529" name="TextBox 34">
            <a:extLst>
              <a:ext uri="{FF2B5EF4-FFF2-40B4-BE49-F238E27FC236}">
                <a16:creationId xmlns:a16="http://schemas.microsoft.com/office/drawing/2014/main" id="{3A9EC402-779D-184E-B981-CECC2410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8514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grpSp>
        <p:nvGrpSpPr>
          <p:cNvPr id="64530" name="Group 38">
            <a:extLst>
              <a:ext uri="{FF2B5EF4-FFF2-40B4-BE49-F238E27FC236}">
                <a16:creationId xmlns:a16="http://schemas.microsoft.com/office/drawing/2014/main" id="{4E4026BB-03FA-1240-B4B5-5D554795135B}"/>
              </a:ext>
            </a:extLst>
          </p:cNvPr>
          <p:cNvGrpSpPr>
            <a:grpSpLocks/>
          </p:cNvGrpSpPr>
          <p:nvPr/>
        </p:nvGrpSpPr>
        <p:grpSpPr bwMode="auto">
          <a:xfrm rot="-2965673">
            <a:off x="3582987" y="4035426"/>
            <a:ext cx="625475" cy="76200"/>
            <a:chOff x="3873500" y="4356100"/>
            <a:chExt cx="977900" cy="50799"/>
          </a:xfrm>
        </p:grpSpPr>
        <p:sp>
          <p:nvSpPr>
            <p:cNvPr id="64556" name="Rectangle 10">
              <a:extLst>
                <a:ext uri="{FF2B5EF4-FFF2-40B4-BE49-F238E27FC236}">
                  <a16:creationId xmlns:a16="http://schemas.microsoft.com/office/drawing/2014/main" id="{500542E9-CAED-8B4C-AE00-41F09EC6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7" name="Rectangle 40">
              <a:extLst>
                <a:ext uri="{FF2B5EF4-FFF2-40B4-BE49-F238E27FC236}">
                  <a16:creationId xmlns:a16="http://schemas.microsoft.com/office/drawing/2014/main" id="{EF93A31E-6CD6-C742-8C4B-EB934CA9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31" name="Rectangle 10">
            <a:extLst>
              <a:ext uri="{FF2B5EF4-FFF2-40B4-BE49-F238E27FC236}">
                <a16:creationId xmlns:a16="http://schemas.microsoft.com/office/drawing/2014/main" id="{E7BD3CF4-81AF-E64F-ABA7-8F38AD9866F9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575300" y="4011613"/>
            <a:ext cx="623888" cy="682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2" name="Rectangle 43">
            <a:extLst>
              <a:ext uri="{FF2B5EF4-FFF2-40B4-BE49-F238E27FC236}">
                <a16:creationId xmlns:a16="http://schemas.microsoft.com/office/drawing/2014/main" id="{ED0FC8E4-E836-2D42-B8BA-54CE3FA3BE0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726112" y="3997326"/>
            <a:ext cx="373063" cy="6826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3" name="Rectangle 10">
            <a:extLst>
              <a:ext uri="{FF2B5EF4-FFF2-40B4-BE49-F238E27FC236}">
                <a16:creationId xmlns:a16="http://schemas.microsoft.com/office/drawing/2014/main" id="{CDCA88A7-4A8C-244A-8245-31A2992B6F39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327900" y="4011613"/>
            <a:ext cx="623888" cy="68262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4" name="Rectangle 46">
            <a:extLst>
              <a:ext uri="{FF2B5EF4-FFF2-40B4-BE49-F238E27FC236}">
                <a16:creationId xmlns:a16="http://schemas.microsoft.com/office/drawing/2014/main" id="{08294AD9-8D50-394E-B175-D6644A3D5F4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559675" y="3911600"/>
            <a:ext cx="338138" cy="6508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5" name="TextBox 47">
            <a:extLst>
              <a:ext uri="{FF2B5EF4-FFF2-40B4-BE49-F238E27FC236}">
                <a16:creationId xmlns:a16="http://schemas.microsoft.com/office/drawing/2014/main" id="{1DD69B91-3048-A34B-8FE6-AFA8C425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4965700"/>
            <a:ext cx="981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caller</a:t>
            </a:r>
          </a:p>
        </p:txBody>
      </p:sp>
      <p:sp>
        <p:nvSpPr>
          <p:cNvPr id="64536" name="TextBox 48">
            <a:extLst>
              <a:ext uri="{FF2B5EF4-FFF2-40B4-BE49-F238E27FC236}">
                <a16:creationId xmlns:a16="http://schemas.microsoft.com/office/drawing/2014/main" id="{644D6CD6-0360-744A-9D21-7A6EDD4D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880100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callee</a:t>
            </a:r>
          </a:p>
        </p:txBody>
      </p:sp>
      <p:sp>
        <p:nvSpPr>
          <p:cNvPr id="64537" name="TextBox 49">
            <a:extLst>
              <a:ext uri="{FF2B5EF4-FFF2-40B4-BE49-F238E27FC236}">
                <a16:creationId xmlns:a16="http://schemas.microsoft.com/office/drawing/2014/main" id="{EA906BF9-3F5E-0E48-ACB0-EB50C2663E2E}"/>
              </a:ext>
            </a:extLst>
          </p:cNvPr>
          <p:cNvSpPr txBox="1">
            <a:spLocks noChangeArrowheads="1"/>
          </p:cNvSpPr>
          <p:nvPr/>
        </p:nvSpPr>
        <p:spPr bwMode="auto">
          <a:xfrm rot="-3164824">
            <a:off x="599282" y="3912394"/>
            <a:ext cx="814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time</a:t>
            </a:r>
          </a:p>
        </p:txBody>
      </p:sp>
      <p:sp>
        <p:nvSpPr>
          <p:cNvPr id="64538" name="TextBox 50">
            <a:extLst>
              <a:ext uri="{FF2B5EF4-FFF2-40B4-BE49-F238E27FC236}">
                <a16:creationId xmlns:a16="http://schemas.microsoft.com/office/drawing/2014/main" id="{20C8E7FA-A881-6649-ABDF-5C15865F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2984500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??</a:t>
            </a:r>
          </a:p>
        </p:txBody>
      </p:sp>
      <p:sp>
        <p:nvSpPr>
          <p:cNvPr id="64539" name="TextBox 51">
            <a:extLst>
              <a:ext uri="{FF2B5EF4-FFF2-40B4-BE49-F238E27FC236}">
                <a16:creationId xmlns:a16="http://schemas.microsoft.com/office/drawing/2014/main" id="{0E069E7D-982D-204D-A956-66D27AEA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293687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??</a:t>
            </a:r>
          </a:p>
        </p:txBody>
      </p:sp>
      <p:sp>
        <p:nvSpPr>
          <p:cNvPr id="64540" name="TextBox 52">
            <a:extLst>
              <a:ext uri="{FF2B5EF4-FFF2-40B4-BE49-F238E27FC236}">
                <a16:creationId xmlns:a16="http://schemas.microsoft.com/office/drawing/2014/main" id="{95521805-D0ED-AF49-8BF8-7A6212E2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93687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CC"/>
                </a:solidFill>
              </a:rPr>
              <a:t>??</a:t>
            </a:r>
          </a:p>
        </p:txBody>
      </p:sp>
      <p:grpSp>
        <p:nvGrpSpPr>
          <p:cNvPr id="64541" name="Group 41">
            <a:extLst>
              <a:ext uri="{FF2B5EF4-FFF2-40B4-BE49-F238E27FC236}">
                <a16:creationId xmlns:a16="http://schemas.microsoft.com/office/drawing/2014/main" id="{16867B96-0F61-8747-9B8A-C9F388387A09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64542" name="Rectangle 44">
              <a:extLst>
                <a:ext uri="{FF2B5EF4-FFF2-40B4-BE49-F238E27FC236}">
                  <a16:creationId xmlns:a16="http://schemas.microsoft.com/office/drawing/2014/main" id="{8DA786B6-AB19-B94F-B692-F7ACC4D4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3" name="Rectangle 53">
              <a:extLst>
                <a:ext uri="{FF2B5EF4-FFF2-40B4-BE49-F238E27FC236}">
                  <a16:creationId xmlns:a16="http://schemas.microsoft.com/office/drawing/2014/main" id="{9DA1003D-EAE9-DA44-9197-8C713529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4" name="Rectangle 54">
              <a:extLst>
                <a:ext uri="{FF2B5EF4-FFF2-40B4-BE49-F238E27FC236}">
                  <a16:creationId xmlns:a16="http://schemas.microsoft.com/office/drawing/2014/main" id="{B1721B94-4567-FA4A-9961-FD82B858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5" name="Rectangle 55">
              <a:extLst>
                <a:ext uri="{FF2B5EF4-FFF2-40B4-BE49-F238E27FC236}">
                  <a16:creationId xmlns:a16="http://schemas.microsoft.com/office/drawing/2014/main" id="{A88B8ABF-0C75-5C47-81DD-B57C44CA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6" name="Rectangle 7">
              <a:extLst>
                <a:ext uri="{FF2B5EF4-FFF2-40B4-BE49-F238E27FC236}">
                  <a16:creationId xmlns:a16="http://schemas.microsoft.com/office/drawing/2014/main" id="{9B32E938-CAF8-BF4C-9B50-4F6F93D7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7" name="Rectangle 57">
              <a:extLst>
                <a:ext uri="{FF2B5EF4-FFF2-40B4-BE49-F238E27FC236}">
                  <a16:creationId xmlns:a16="http://schemas.microsoft.com/office/drawing/2014/main" id="{C0E5EF1C-39DC-4043-ABAF-5D468C99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8" name="Rectangle 58">
              <a:extLst>
                <a:ext uri="{FF2B5EF4-FFF2-40B4-BE49-F238E27FC236}">
                  <a16:creationId xmlns:a16="http://schemas.microsoft.com/office/drawing/2014/main" id="{B0E09CC8-E963-284A-BC69-6C10DC0B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9" name="Parallelogram 59">
              <a:extLst>
                <a:ext uri="{FF2B5EF4-FFF2-40B4-BE49-F238E27FC236}">
                  <a16:creationId xmlns:a16="http://schemas.microsoft.com/office/drawing/2014/main" id="{A51F0361-FAAD-B64F-AA83-3FE7EEF8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0" name="Parallelogram 60">
              <a:extLst>
                <a:ext uri="{FF2B5EF4-FFF2-40B4-BE49-F238E27FC236}">
                  <a16:creationId xmlns:a16="http://schemas.microsoft.com/office/drawing/2014/main" id="{57AD032B-D11F-EE48-AACF-8510C4AC5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1" name="Rectangle 61">
              <a:extLst>
                <a:ext uri="{FF2B5EF4-FFF2-40B4-BE49-F238E27FC236}">
                  <a16:creationId xmlns:a16="http://schemas.microsoft.com/office/drawing/2014/main" id="{4E49FA3F-97FB-3943-8F33-ACF4A02D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2" name="Straight Connector 62">
              <a:extLst>
                <a:ext uri="{FF2B5EF4-FFF2-40B4-BE49-F238E27FC236}">
                  <a16:creationId xmlns:a16="http://schemas.microsoft.com/office/drawing/2014/main" id="{704D2E60-87A7-8546-B2AD-4C4B30348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3" name="Rectangle 63">
              <a:extLst>
                <a:ext uri="{FF2B5EF4-FFF2-40B4-BE49-F238E27FC236}">
                  <a16:creationId xmlns:a16="http://schemas.microsoft.com/office/drawing/2014/main" id="{1222F337-2269-F64F-9639-B892EE615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4" name="Rectangle 64">
              <a:extLst>
                <a:ext uri="{FF2B5EF4-FFF2-40B4-BE49-F238E27FC236}">
                  <a16:creationId xmlns:a16="http://schemas.microsoft.com/office/drawing/2014/main" id="{302F6782-9502-7B42-A6DE-4C0DCF31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5" name="Straight Connector 65">
              <a:extLst>
                <a:ext uri="{FF2B5EF4-FFF2-40B4-BE49-F238E27FC236}">
                  <a16:creationId xmlns:a16="http://schemas.microsoft.com/office/drawing/2014/main" id="{1AAA16E8-8989-394D-B45D-1AF4CC279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FBE8-4B48-384F-9033-40D8258D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B9A54-AF52-AD49-B4E5-B7FB649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802864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AEACB9D-E78A-F64F-8019-2A11B9E2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Tensor factorization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5C6B181B-9B39-2A42-9E70-D54AD5CF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PARAFAC decomposition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Results for who-calls-whom-when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4M x 15 days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977DA286-0D1D-624A-8B81-9EBEBF3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233936-10CD-9B46-91E3-BAC77DC347A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4516" name="Rectangle 13">
            <a:extLst>
              <a:ext uri="{FF2B5EF4-FFF2-40B4-BE49-F238E27FC236}">
                <a16:creationId xmlns:a16="http://schemas.microsoft.com/office/drawing/2014/main" id="{76E66EB1-BC8A-1D47-89AF-6CBB522E5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Rectangle 14">
            <a:extLst>
              <a:ext uri="{FF2B5EF4-FFF2-40B4-BE49-F238E27FC236}">
                <a16:creationId xmlns:a16="http://schemas.microsoft.com/office/drawing/2014/main" id="{DACA46BC-FD35-B342-AFA4-5F1022CA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8" name="Rectangle 15">
            <a:extLst>
              <a:ext uri="{FF2B5EF4-FFF2-40B4-BE49-F238E27FC236}">
                <a16:creationId xmlns:a16="http://schemas.microsoft.com/office/drawing/2014/main" id="{15A58488-FA35-DB45-987C-71E0C1CA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9" name="Rectangle 10">
            <a:extLst>
              <a:ext uri="{FF2B5EF4-FFF2-40B4-BE49-F238E27FC236}">
                <a16:creationId xmlns:a16="http://schemas.microsoft.com/office/drawing/2014/main" id="{BD4B3C42-31B2-9E4B-8B54-A9ACA2F7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356100"/>
            <a:ext cx="965200" cy="460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0" name="Rectangle 10">
            <a:extLst>
              <a:ext uri="{FF2B5EF4-FFF2-40B4-BE49-F238E27FC236}">
                <a16:creationId xmlns:a16="http://schemas.microsoft.com/office/drawing/2014/main" id="{CCBD5424-AF87-B940-82D8-B1A4489B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1" name="Rectangle 23">
            <a:extLst>
              <a:ext uri="{FF2B5EF4-FFF2-40B4-BE49-F238E27FC236}">
                <a16:creationId xmlns:a16="http://schemas.microsoft.com/office/drawing/2014/main" id="{EA9FE684-83E7-544B-B1C7-10E620AD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>
            <a:solidFill>
              <a:srgbClr val="008000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4522" name="Group 37">
            <a:extLst>
              <a:ext uri="{FF2B5EF4-FFF2-40B4-BE49-F238E27FC236}">
                <a16:creationId xmlns:a16="http://schemas.microsoft.com/office/drawing/2014/main" id="{A4B05754-BA58-8448-8131-1873A6F8C1F0}"/>
              </a:ext>
            </a:extLst>
          </p:cNvPr>
          <p:cNvGrpSpPr>
            <a:grpSpLocks/>
          </p:cNvGrpSpPr>
          <p:nvPr/>
        </p:nvGrpSpPr>
        <p:grpSpPr bwMode="auto">
          <a:xfrm>
            <a:off x="3873500" y="4356100"/>
            <a:ext cx="977900" cy="50800"/>
            <a:chOff x="3873500" y="4356100"/>
            <a:chExt cx="977900" cy="50799"/>
          </a:xfrm>
        </p:grpSpPr>
        <p:sp>
          <p:nvSpPr>
            <p:cNvPr id="64558" name="Rectangle 10">
              <a:extLst>
                <a:ext uri="{FF2B5EF4-FFF2-40B4-BE49-F238E27FC236}">
                  <a16:creationId xmlns:a16="http://schemas.microsoft.com/office/drawing/2014/main" id="{6AC6EF73-AF12-A84F-8A67-0748B289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9" name="Rectangle 24">
              <a:extLst>
                <a:ext uri="{FF2B5EF4-FFF2-40B4-BE49-F238E27FC236}">
                  <a16:creationId xmlns:a16="http://schemas.microsoft.com/office/drawing/2014/main" id="{AA447D57-6BA9-8F48-ACC8-11424846A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23" name="Rectangle 25">
            <a:extLst>
              <a:ext uri="{FF2B5EF4-FFF2-40B4-BE49-F238E27FC236}">
                <a16:creationId xmlns:a16="http://schemas.microsoft.com/office/drawing/2014/main" id="{736B7E30-6647-C142-A215-413934EF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348163"/>
            <a:ext cx="101600" cy="4603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4" name="Rectangle 26">
            <a:extLst>
              <a:ext uri="{FF2B5EF4-FFF2-40B4-BE49-F238E27FC236}">
                <a16:creationId xmlns:a16="http://schemas.microsoft.com/office/drawing/2014/main" id="{CE331117-B581-B64A-867A-C0F56B18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889500"/>
            <a:ext cx="71437" cy="4699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5" name="Rectangle 27">
            <a:extLst>
              <a:ext uri="{FF2B5EF4-FFF2-40B4-BE49-F238E27FC236}">
                <a16:creationId xmlns:a16="http://schemas.microsoft.com/office/drawing/2014/main" id="{0F87E922-17FC-174F-8B83-51E0ABF53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6" name="Rectangle 28">
            <a:extLst>
              <a:ext uri="{FF2B5EF4-FFF2-40B4-BE49-F238E27FC236}">
                <a16:creationId xmlns:a16="http://schemas.microsoft.com/office/drawing/2014/main" id="{8229C4E5-2A15-7D4F-9833-AE997860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0" y="4330700"/>
            <a:ext cx="220663" cy="4603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7" name="TextBox 32">
            <a:extLst>
              <a:ext uri="{FF2B5EF4-FFF2-40B4-BE49-F238E27FC236}">
                <a16:creationId xmlns:a16="http://schemas.microsoft.com/office/drawing/2014/main" id="{A96F33DE-F1B1-4D4F-997B-D0CF9F73E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50292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=</a:t>
            </a:r>
          </a:p>
        </p:txBody>
      </p:sp>
      <p:sp>
        <p:nvSpPr>
          <p:cNvPr id="64528" name="TextBox 33">
            <a:extLst>
              <a:ext uri="{FF2B5EF4-FFF2-40B4-BE49-F238E27FC236}">
                <a16:creationId xmlns:a16="http://schemas.microsoft.com/office/drawing/2014/main" id="{75D99D70-5918-C047-A230-38D713C2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9530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64529" name="TextBox 34">
            <a:extLst>
              <a:ext uri="{FF2B5EF4-FFF2-40B4-BE49-F238E27FC236}">
                <a16:creationId xmlns:a16="http://schemas.microsoft.com/office/drawing/2014/main" id="{3A9EC402-779D-184E-B981-CECC2410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851400"/>
            <a:ext cx="37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grpSp>
        <p:nvGrpSpPr>
          <p:cNvPr id="64530" name="Group 38">
            <a:extLst>
              <a:ext uri="{FF2B5EF4-FFF2-40B4-BE49-F238E27FC236}">
                <a16:creationId xmlns:a16="http://schemas.microsoft.com/office/drawing/2014/main" id="{4E4026BB-03FA-1240-B4B5-5D554795135B}"/>
              </a:ext>
            </a:extLst>
          </p:cNvPr>
          <p:cNvGrpSpPr>
            <a:grpSpLocks/>
          </p:cNvGrpSpPr>
          <p:nvPr/>
        </p:nvGrpSpPr>
        <p:grpSpPr bwMode="auto">
          <a:xfrm rot="-2965673">
            <a:off x="3582987" y="4035426"/>
            <a:ext cx="625475" cy="76200"/>
            <a:chOff x="3873500" y="4356100"/>
            <a:chExt cx="977900" cy="50799"/>
          </a:xfrm>
        </p:grpSpPr>
        <p:sp>
          <p:nvSpPr>
            <p:cNvPr id="64556" name="Rectangle 10">
              <a:extLst>
                <a:ext uri="{FF2B5EF4-FFF2-40B4-BE49-F238E27FC236}">
                  <a16:creationId xmlns:a16="http://schemas.microsoft.com/office/drawing/2014/main" id="{500542E9-CAED-8B4C-AE00-41F09EC6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7" name="Rectangle 40">
              <a:extLst>
                <a:ext uri="{FF2B5EF4-FFF2-40B4-BE49-F238E27FC236}">
                  <a16:creationId xmlns:a16="http://schemas.microsoft.com/office/drawing/2014/main" id="{EF93A31E-6CD6-C742-8C4B-EB934CA9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31" name="Rectangle 10">
            <a:extLst>
              <a:ext uri="{FF2B5EF4-FFF2-40B4-BE49-F238E27FC236}">
                <a16:creationId xmlns:a16="http://schemas.microsoft.com/office/drawing/2014/main" id="{E7BD3CF4-81AF-E64F-ABA7-8F38AD9866F9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575300" y="4011613"/>
            <a:ext cx="623888" cy="682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2" name="Rectangle 43">
            <a:extLst>
              <a:ext uri="{FF2B5EF4-FFF2-40B4-BE49-F238E27FC236}">
                <a16:creationId xmlns:a16="http://schemas.microsoft.com/office/drawing/2014/main" id="{ED0FC8E4-E836-2D42-B8BA-54CE3FA3BE0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726112" y="3997326"/>
            <a:ext cx="373063" cy="6826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3" name="Rectangle 10">
            <a:extLst>
              <a:ext uri="{FF2B5EF4-FFF2-40B4-BE49-F238E27FC236}">
                <a16:creationId xmlns:a16="http://schemas.microsoft.com/office/drawing/2014/main" id="{CDCA88A7-4A8C-244A-8245-31A2992B6F39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327900" y="4011613"/>
            <a:ext cx="623888" cy="68262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4" name="Rectangle 46">
            <a:extLst>
              <a:ext uri="{FF2B5EF4-FFF2-40B4-BE49-F238E27FC236}">
                <a16:creationId xmlns:a16="http://schemas.microsoft.com/office/drawing/2014/main" id="{08294AD9-8D50-394E-B175-D6644A3D5F4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559675" y="3911600"/>
            <a:ext cx="338138" cy="6508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5" name="TextBox 47">
            <a:extLst>
              <a:ext uri="{FF2B5EF4-FFF2-40B4-BE49-F238E27FC236}">
                <a16:creationId xmlns:a16="http://schemas.microsoft.com/office/drawing/2014/main" id="{1DD69B91-3048-A34B-8FE6-AFA8C425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4965700"/>
            <a:ext cx="981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caller</a:t>
            </a:r>
          </a:p>
        </p:txBody>
      </p:sp>
      <p:sp>
        <p:nvSpPr>
          <p:cNvPr id="64536" name="TextBox 48">
            <a:extLst>
              <a:ext uri="{FF2B5EF4-FFF2-40B4-BE49-F238E27FC236}">
                <a16:creationId xmlns:a16="http://schemas.microsoft.com/office/drawing/2014/main" id="{644D6CD6-0360-744A-9D21-7A6EDD4D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880100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callee</a:t>
            </a:r>
          </a:p>
        </p:txBody>
      </p:sp>
      <p:sp>
        <p:nvSpPr>
          <p:cNvPr id="64537" name="TextBox 49">
            <a:extLst>
              <a:ext uri="{FF2B5EF4-FFF2-40B4-BE49-F238E27FC236}">
                <a16:creationId xmlns:a16="http://schemas.microsoft.com/office/drawing/2014/main" id="{EA906BF9-3F5E-0E48-ACB0-EB50C2663E2E}"/>
              </a:ext>
            </a:extLst>
          </p:cNvPr>
          <p:cNvSpPr txBox="1">
            <a:spLocks noChangeArrowheads="1"/>
          </p:cNvSpPr>
          <p:nvPr/>
        </p:nvSpPr>
        <p:spPr bwMode="auto">
          <a:xfrm rot="-3164824">
            <a:off x="599282" y="3912394"/>
            <a:ext cx="814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time</a:t>
            </a:r>
          </a:p>
        </p:txBody>
      </p:sp>
      <p:sp>
        <p:nvSpPr>
          <p:cNvPr id="64538" name="TextBox 50">
            <a:extLst>
              <a:ext uri="{FF2B5EF4-FFF2-40B4-BE49-F238E27FC236}">
                <a16:creationId xmlns:a16="http://schemas.microsoft.com/office/drawing/2014/main" id="{20C8E7FA-A881-6649-ABDF-5C15865F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2984500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??</a:t>
            </a:r>
          </a:p>
        </p:txBody>
      </p:sp>
      <p:sp>
        <p:nvSpPr>
          <p:cNvPr id="64539" name="TextBox 51">
            <a:extLst>
              <a:ext uri="{FF2B5EF4-FFF2-40B4-BE49-F238E27FC236}">
                <a16:creationId xmlns:a16="http://schemas.microsoft.com/office/drawing/2014/main" id="{0E069E7D-982D-204D-A956-66D27AEA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293687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??</a:t>
            </a:r>
          </a:p>
        </p:txBody>
      </p:sp>
      <p:sp>
        <p:nvSpPr>
          <p:cNvPr id="64540" name="TextBox 52">
            <a:extLst>
              <a:ext uri="{FF2B5EF4-FFF2-40B4-BE49-F238E27FC236}">
                <a16:creationId xmlns:a16="http://schemas.microsoft.com/office/drawing/2014/main" id="{95521805-D0ED-AF49-8BF8-7A6212E2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93687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CC"/>
                </a:solidFill>
              </a:rPr>
              <a:t>??</a:t>
            </a:r>
          </a:p>
        </p:txBody>
      </p:sp>
      <p:grpSp>
        <p:nvGrpSpPr>
          <p:cNvPr id="64541" name="Group 41">
            <a:extLst>
              <a:ext uri="{FF2B5EF4-FFF2-40B4-BE49-F238E27FC236}">
                <a16:creationId xmlns:a16="http://schemas.microsoft.com/office/drawing/2014/main" id="{16867B96-0F61-8747-9B8A-C9F388387A09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64542" name="Rectangle 44">
              <a:extLst>
                <a:ext uri="{FF2B5EF4-FFF2-40B4-BE49-F238E27FC236}">
                  <a16:creationId xmlns:a16="http://schemas.microsoft.com/office/drawing/2014/main" id="{8DA786B6-AB19-B94F-B692-F7ACC4D4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3" name="Rectangle 53">
              <a:extLst>
                <a:ext uri="{FF2B5EF4-FFF2-40B4-BE49-F238E27FC236}">
                  <a16:creationId xmlns:a16="http://schemas.microsoft.com/office/drawing/2014/main" id="{9DA1003D-EAE9-DA44-9197-8C713529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4" name="Rectangle 54">
              <a:extLst>
                <a:ext uri="{FF2B5EF4-FFF2-40B4-BE49-F238E27FC236}">
                  <a16:creationId xmlns:a16="http://schemas.microsoft.com/office/drawing/2014/main" id="{B1721B94-4567-FA4A-9961-FD82B858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5" name="Rectangle 55">
              <a:extLst>
                <a:ext uri="{FF2B5EF4-FFF2-40B4-BE49-F238E27FC236}">
                  <a16:creationId xmlns:a16="http://schemas.microsoft.com/office/drawing/2014/main" id="{A88B8ABF-0C75-5C47-81DD-B57C44CA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6" name="Rectangle 7">
              <a:extLst>
                <a:ext uri="{FF2B5EF4-FFF2-40B4-BE49-F238E27FC236}">
                  <a16:creationId xmlns:a16="http://schemas.microsoft.com/office/drawing/2014/main" id="{9B32E938-CAF8-BF4C-9B50-4F6F93D7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7" name="Rectangle 57">
              <a:extLst>
                <a:ext uri="{FF2B5EF4-FFF2-40B4-BE49-F238E27FC236}">
                  <a16:creationId xmlns:a16="http://schemas.microsoft.com/office/drawing/2014/main" id="{C0E5EF1C-39DC-4043-ABAF-5D468C99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8" name="Rectangle 58">
              <a:extLst>
                <a:ext uri="{FF2B5EF4-FFF2-40B4-BE49-F238E27FC236}">
                  <a16:creationId xmlns:a16="http://schemas.microsoft.com/office/drawing/2014/main" id="{B0E09CC8-E963-284A-BC69-6C10DC0B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9" name="Parallelogram 59">
              <a:extLst>
                <a:ext uri="{FF2B5EF4-FFF2-40B4-BE49-F238E27FC236}">
                  <a16:creationId xmlns:a16="http://schemas.microsoft.com/office/drawing/2014/main" id="{A51F0361-FAAD-B64F-AA83-3FE7EEF8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0" name="Parallelogram 60">
              <a:extLst>
                <a:ext uri="{FF2B5EF4-FFF2-40B4-BE49-F238E27FC236}">
                  <a16:creationId xmlns:a16="http://schemas.microsoft.com/office/drawing/2014/main" id="{57AD032B-D11F-EE48-AACF-8510C4AC5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1" name="Rectangle 61">
              <a:extLst>
                <a:ext uri="{FF2B5EF4-FFF2-40B4-BE49-F238E27FC236}">
                  <a16:creationId xmlns:a16="http://schemas.microsoft.com/office/drawing/2014/main" id="{4E49FA3F-97FB-3943-8F33-ACF4A02D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2" name="Straight Connector 62">
              <a:extLst>
                <a:ext uri="{FF2B5EF4-FFF2-40B4-BE49-F238E27FC236}">
                  <a16:creationId xmlns:a16="http://schemas.microsoft.com/office/drawing/2014/main" id="{704D2E60-87A7-8546-B2AD-4C4B30348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3" name="Rectangle 63">
              <a:extLst>
                <a:ext uri="{FF2B5EF4-FFF2-40B4-BE49-F238E27FC236}">
                  <a16:creationId xmlns:a16="http://schemas.microsoft.com/office/drawing/2014/main" id="{1222F337-2269-F64F-9639-B892EE615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4" name="Rectangle 64">
              <a:extLst>
                <a:ext uri="{FF2B5EF4-FFF2-40B4-BE49-F238E27FC236}">
                  <a16:creationId xmlns:a16="http://schemas.microsoft.com/office/drawing/2014/main" id="{302F6782-9502-7B42-A6DE-4C0DCF31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5" name="Straight Connector 65">
              <a:extLst>
                <a:ext uri="{FF2B5EF4-FFF2-40B4-BE49-F238E27FC236}">
                  <a16:creationId xmlns:a16="http://schemas.microsoft.com/office/drawing/2014/main" id="{1AAA16E8-8989-394D-B45D-1AF4CC279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1EC154F-EBEC-6C46-8CAC-A62FEE37B2FE}"/>
              </a:ext>
            </a:extLst>
          </p:cNvPr>
          <p:cNvSpPr/>
          <p:nvPr/>
        </p:nvSpPr>
        <p:spPr bwMode="auto">
          <a:xfrm>
            <a:off x="3406775" y="3664844"/>
            <a:ext cx="4962525" cy="6195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E355515-BA6F-0A4B-A61F-1020C957A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65" y="3100303"/>
            <a:ext cx="483297" cy="5645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FB298-007A-9745-9198-508FA38E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43670-FDDC-F54E-817B-601FFAD8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907087325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AEACB9D-E78A-F64F-8019-2A11B9E2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Tensor factorization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5C6B181B-9B39-2A42-9E70-D54AD5CF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PARAFAC decomposition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Results for who-calls-whom-when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4M x 15 days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977DA286-0D1D-624A-8B81-9EBEBF3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233936-10CD-9B46-91E3-BAC77DC347A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64530" name="Group 38">
            <a:extLst>
              <a:ext uri="{FF2B5EF4-FFF2-40B4-BE49-F238E27FC236}">
                <a16:creationId xmlns:a16="http://schemas.microsoft.com/office/drawing/2014/main" id="{4E4026BB-03FA-1240-B4B5-5D554795135B}"/>
              </a:ext>
            </a:extLst>
          </p:cNvPr>
          <p:cNvGrpSpPr>
            <a:grpSpLocks/>
          </p:cNvGrpSpPr>
          <p:nvPr/>
        </p:nvGrpSpPr>
        <p:grpSpPr bwMode="auto">
          <a:xfrm rot="-2965673">
            <a:off x="3582987" y="4035426"/>
            <a:ext cx="625475" cy="76200"/>
            <a:chOff x="3873500" y="4356100"/>
            <a:chExt cx="977900" cy="50799"/>
          </a:xfrm>
        </p:grpSpPr>
        <p:sp>
          <p:nvSpPr>
            <p:cNvPr id="64556" name="Rectangle 10">
              <a:extLst>
                <a:ext uri="{FF2B5EF4-FFF2-40B4-BE49-F238E27FC236}">
                  <a16:creationId xmlns:a16="http://schemas.microsoft.com/office/drawing/2014/main" id="{500542E9-CAED-8B4C-AE00-41F09EC6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7" name="Rectangle 40">
              <a:extLst>
                <a:ext uri="{FF2B5EF4-FFF2-40B4-BE49-F238E27FC236}">
                  <a16:creationId xmlns:a16="http://schemas.microsoft.com/office/drawing/2014/main" id="{EF93A31E-6CD6-C742-8C4B-EB934CA9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31" name="Rectangle 10">
            <a:extLst>
              <a:ext uri="{FF2B5EF4-FFF2-40B4-BE49-F238E27FC236}">
                <a16:creationId xmlns:a16="http://schemas.microsoft.com/office/drawing/2014/main" id="{E7BD3CF4-81AF-E64F-ABA7-8F38AD9866F9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575300" y="4011613"/>
            <a:ext cx="623888" cy="682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2" name="Rectangle 43">
            <a:extLst>
              <a:ext uri="{FF2B5EF4-FFF2-40B4-BE49-F238E27FC236}">
                <a16:creationId xmlns:a16="http://schemas.microsoft.com/office/drawing/2014/main" id="{ED0FC8E4-E836-2D42-B8BA-54CE3FA3BE0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5726112" y="3997326"/>
            <a:ext cx="373063" cy="6826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3" name="Rectangle 10">
            <a:extLst>
              <a:ext uri="{FF2B5EF4-FFF2-40B4-BE49-F238E27FC236}">
                <a16:creationId xmlns:a16="http://schemas.microsoft.com/office/drawing/2014/main" id="{CDCA88A7-4A8C-244A-8245-31A2992B6F39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327900" y="4011613"/>
            <a:ext cx="623888" cy="68262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4" name="Rectangle 46">
            <a:extLst>
              <a:ext uri="{FF2B5EF4-FFF2-40B4-BE49-F238E27FC236}">
                <a16:creationId xmlns:a16="http://schemas.microsoft.com/office/drawing/2014/main" id="{08294AD9-8D50-394E-B175-D6644A3D5F42}"/>
              </a:ext>
            </a:extLst>
          </p:cNvPr>
          <p:cNvSpPr>
            <a:spLocks noChangeArrowheads="1"/>
          </p:cNvSpPr>
          <p:nvPr/>
        </p:nvSpPr>
        <p:spPr bwMode="auto">
          <a:xfrm rot="-2965673">
            <a:off x="7559675" y="3911600"/>
            <a:ext cx="338138" cy="65088"/>
          </a:xfrm>
          <a:prstGeom prst="rect">
            <a:avLst/>
          </a:prstGeom>
          <a:solidFill>
            <a:srgbClr val="FF33CC"/>
          </a:solidFill>
          <a:ln w="3175">
            <a:solidFill>
              <a:srgbClr val="FF33CC"/>
            </a:solidFill>
            <a:round/>
            <a:headEnd type="none" w="sm" len="sm"/>
            <a:tailEnd/>
          </a:ln>
        </p:spPr>
        <p:txBody>
          <a:bodyPr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5" name="TextBox 47">
            <a:extLst>
              <a:ext uri="{FF2B5EF4-FFF2-40B4-BE49-F238E27FC236}">
                <a16:creationId xmlns:a16="http://schemas.microsoft.com/office/drawing/2014/main" id="{1DD69B91-3048-A34B-8FE6-AFA8C425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4965700"/>
            <a:ext cx="981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caller</a:t>
            </a:r>
          </a:p>
        </p:txBody>
      </p:sp>
      <p:sp>
        <p:nvSpPr>
          <p:cNvPr id="64536" name="TextBox 48">
            <a:extLst>
              <a:ext uri="{FF2B5EF4-FFF2-40B4-BE49-F238E27FC236}">
                <a16:creationId xmlns:a16="http://schemas.microsoft.com/office/drawing/2014/main" id="{644D6CD6-0360-744A-9D21-7A6EDD4D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880100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callee</a:t>
            </a:r>
          </a:p>
        </p:txBody>
      </p:sp>
      <p:sp>
        <p:nvSpPr>
          <p:cNvPr id="64537" name="TextBox 49">
            <a:extLst>
              <a:ext uri="{FF2B5EF4-FFF2-40B4-BE49-F238E27FC236}">
                <a16:creationId xmlns:a16="http://schemas.microsoft.com/office/drawing/2014/main" id="{EA906BF9-3F5E-0E48-ACB0-EB50C2663E2E}"/>
              </a:ext>
            </a:extLst>
          </p:cNvPr>
          <p:cNvSpPr txBox="1">
            <a:spLocks noChangeArrowheads="1"/>
          </p:cNvSpPr>
          <p:nvPr/>
        </p:nvSpPr>
        <p:spPr bwMode="auto">
          <a:xfrm rot="-3164824">
            <a:off x="599282" y="3912394"/>
            <a:ext cx="814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time</a:t>
            </a:r>
          </a:p>
        </p:txBody>
      </p:sp>
      <p:sp>
        <p:nvSpPr>
          <p:cNvPr id="64538" name="TextBox 50">
            <a:extLst>
              <a:ext uri="{FF2B5EF4-FFF2-40B4-BE49-F238E27FC236}">
                <a16:creationId xmlns:a16="http://schemas.microsoft.com/office/drawing/2014/main" id="{20C8E7FA-A881-6649-ABDF-5C15865F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2984500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??</a:t>
            </a:r>
          </a:p>
        </p:txBody>
      </p:sp>
      <p:sp>
        <p:nvSpPr>
          <p:cNvPr id="64539" name="TextBox 51">
            <a:extLst>
              <a:ext uri="{FF2B5EF4-FFF2-40B4-BE49-F238E27FC236}">
                <a16:creationId xmlns:a16="http://schemas.microsoft.com/office/drawing/2014/main" id="{0E069E7D-982D-204D-A956-66D27AEA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293687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??</a:t>
            </a:r>
          </a:p>
        </p:txBody>
      </p:sp>
      <p:sp>
        <p:nvSpPr>
          <p:cNvPr id="64540" name="TextBox 52">
            <a:extLst>
              <a:ext uri="{FF2B5EF4-FFF2-40B4-BE49-F238E27FC236}">
                <a16:creationId xmlns:a16="http://schemas.microsoft.com/office/drawing/2014/main" id="{95521805-D0ED-AF49-8BF8-7A6212E2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936875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CC"/>
                </a:solidFill>
              </a:rPr>
              <a:t>??</a:t>
            </a:r>
          </a:p>
        </p:txBody>
      </p:sp>
      <p:grpSp>
        <p:nvGrpSpPr>
          <p:cNvPr id="64541" name="Group 41">
            <a:extLst>
              <a:ext uri="{FF2B5EF4-FFF2-40B4-BE49-F238E27FC236}">
                <a16:creationId xmlns:a16="http://schemas.microsoft.com/office/drawing/2014/main" id="{16867B96-0F61-8747-9B8A-C9F388387A09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64542" name="Rectangle 44">
              <a:extLst>
                <a:ext uri="{FF2B5EF4-FFF2-40B4-BE49-F238E27FC236}">
                  <a16:creationId xmlns:a16="http://schemas.microsoft.com/office/drawing/2014/main" id="{8DA786B6-AB19-B94F-B692-F7ACC4D4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3" name="Rectangle 53">
              <a:extLst>
                <a:ext uri="{FF2B5EF4-FFF2-40B4-BE49-F238E27FC236}">
                  <a16:creationId xmlns:a16="http://schemas.microsoft.com/office/drawing/2014/main" id="{9DA1003D-EAE9-DA44-9197-8C713529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4" name="Rectangle 54">
              <a:extLst>
                <a:ext uri="{FF2B5EF4-FFF2-40B4-BE49-F238E27FC236}">
                  <a16:creationId xmlns:a16="http://schemas.microsoft.com/office/drawing/2014/main" id="{B1721B94-4567-FA4A-9961-FD82B858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5" name="Rectangle 55">
              <a:extLst>
                <a:ext uri="{FF2B5EF4-FFF2-40B4-BE49-F238E27FC236}">
                  <a16:creationId xmlns:a16="http://schemas.microsoft.com/office/drawing/2014/main" id="{A88B8ABF-0C75-5C47-81DD-B57C44CA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6" name="Rectangle 7">
              <a:extLst>
                <a:ext uri="{FF2B5EF4-FFF2-40B4-BE49-F238E27FC236}">
                  <a16:creationId xmlns:a16="http://schemas.microsoft.com/office/drawing/2014/main" id="{9B32E938-CAF8-BF4C-9B50-4F6F93D7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7" name="Rectangle 57">
              <a:extLst>
                <a:ext uri="{FF2B5EF4-FFF2-40B4-BE49-F238E27FC236}">
                  <a16:creationId xmlns:a16="http://schemas.microsoft.com/office/drawing/2014/main" id="{C0E5EF1C-39DC-4043-ABAF-5D468C99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8" name="Rectangle 58">
              <a:extLst>
                <a:ext uri="{FF2B5EF4-FFF2-40B4-BE49-F238E27FC236}">
                  <a16:creationId xmlns:a16="http://schemas.microsoft.com/office/drawing/2014/main" id="{B0E09CC8-E963-284A-BC69-6C10DC0B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9" name="Parallelogram 59">
              <a:extLst>
                <a:ext uri="{FF2B5EF4-FFF2-40B4-BE49-F238E27FC236}">
                  <a16:creationId xmlns:a16="http://schemas.microsoft.com/office/drawing/2014/main" id="{A51F0361-FAAD-B64F-AA83-3FE7EEF8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0" name="Parallelogram 60">
              <a:extLst>
                <a:ext uri="{FF2B5EF4-FFF2-40B4-BE49-F238E27FC236}">
                  <a16:creationId xmlns:a16="http://schemas.microsoft.com/office/drawing/2014/main" id="{57AD032B-D11F-EE48-AACF-8510C4AC5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1" name="Rectangle 61">
              <a:extLst>
                <a:ext uri="{FF2B5EF4-FFF2-40B4-BE49-F238E27FC236}">
                  <a16:creationId xmlns:a16="http://schemas.microsoft.com/office/drawing/2014/main" id="{4E49FA3F-97FB-3943-8F33-ACF4A02D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2" name="Straight Connector 62">
              <a:extLst>
                <a:ext uri="{FF2B5EF4-FFF2-40B4-BE49-F238E27FC236}">
                  <a16:creationId xmlns:a16="http://schemas.microsoft.com/office/drawing/2014/main" id="{704D2E60-87A7-8546-B2AD-4C4B30348F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3" name="Rectangle 63">
              <a:extLst>
                <a:ext uri="{FF2B5EF4-FFF2-40B4-BE49-F238E27FC236}">
                  <a16:creationId xmlns:a16="http://schemas.microsoft.com/office/drawing/2014/main" id="{1222F337-2269-F64F-9639-B892EE615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4" name="Rectangle 64">
              <a:extLst>
                <a:ext uri="{FF2B5EF4-FFF2-40B4-BE49-F238E27FC236}">
                  <a16:creationId xmlns:a16="http://schemas.microsoft.com/office/drawing/2014/main" id="{302F6782-9502-7B42-A6DE-4C0DCF31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5" name="Straight Connector 65">
              <a:extLst>
                <a:ext uri="{FF2B5EF4-FFF2-40B4-BE49-F238E27FC236}">
                  <a16:creationId xmlns:a16="http://schemas.microsoft.com/office/drawing/2014/main" id="{1AAA16E8-8989-394D-B45D-1AF4CC279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1EC154F-EBEC-6C46-8CAC-A62FEE37B2FE}"/>
              </a:ext>
            </a:extLst>
          </p:cNvPr>
          <p:cNvSpPr/>
          <p:nvPr/>
        </p:nvSpPr>
        <p:spPr bwMode="auto">
          <a:xfrm>
            <a:off x="3406775" y="3664844"/>
            <a:ext cx="4962525" cy="6195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E355515-BA6F-0A4B-A61F-1020C957A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65" y="3100303"/>
            <a:ext cx="483297" cy="564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FCB93C-213F-2946-AE7D-800957A887B2}"/>
              </a:ext>
            </a:extLst>
          </p:cNvPr>
          <p:cNvSpPr txBox="1"/>
          <p:nvPr/>
        </p:nvSpPr>
        <p:spPr>
          <a:xfrm>
            <a:off x="4785403" y="4714559"/>
            <a:ext cx="3344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 in, </a:t>
            </a:r>
            <a:r>
              <a:rPr lang="en-US" dirty="0" err="1"/>
              <a:t>eg</a:t>
            </a:r>
            <a:r>
              <a:rPr lang="en-US" dirty="0"/>
              <a:t>, 3,</a:t>
            </a:r>
          </a:p>
          <a:p>
            <a:r>
              <a:rPr lang="en-US" dirty="0"/>
              <a:t>instead of 1M*1M </a:t>
            </a:r>
          </a:p>
          <a:p>
            <a:r>
              <a:rPr lang="en-US" dirty="0"/>
              <a:t>series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CE26-C887-384B-B8BD-F773B098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AD79-6CE7-E143-8B13-477396FE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04396500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99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patterns</a:t>
            </a:r>
            <a:r>
              <a:rPr lang="en-US" altLang="en-US" dirty="0">
                <a:ea typeface="ＭＳ Ｐゴシック" panose="020B0600070205080204" pitchFamily="34" charset="-128"/>
              </a:rPr>
              <a:t>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203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I_template" id="{FAFEE9C3-B0F2-9A4C-9A07-FA86D12AE29E}" vid="{35D7B68E-1A7E-0F49-9CA0-B2F2162B00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74</TotalTime>
  <Words>7019</Words>
  <Application>Microsoft Macintosh PowerPoint</Application>
  <PresentationFormat>On-screen Show (4:3)</PresentationFormat>
  <Paragraphs>1349</Paragraphs>
  <Slides>114</Slides>
  <Notes>42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114</vt:i4>
      </vt:variant>
      <vt:variant>
        <vt:lpstr>Custom Shows</vt:lpstr>
      </vt:variant>
      <vt:variant>
        <vt:i4>1</vt:i4>
      </vt:variant>
    </vt:vector>
  </HeadingPairs>
  <TitlesOfParts>
    <vt:vector size="130" baseType="lpstr">
      <vt:lpstr>メイリオ</vt:lpstr>
      <vt:lpstr>Apple Chancery</vt:lpstr>
      <vt:lpstr>Arial</vt:lpstr>
      <vt:lpstr>Calibri</vt:lpstr>
      <vt:lpstr>HE_TERMINAL</vt:lpstr>
      <vt:lpstr>Impact</vt:lpstr>
      <vt:lpstr>Times New Roman</vt:lpstr>
      <vt:lpstr>Trebuchet MS</vt:lpstr>
      <vt:lpstr>template</vt:lpstr>
      <vt:lpstr>Chart</vt:lpstr>
      <vt:lpstr>Equation</vt:lpstr>
      <vt:lpstr>Document</vt:lpstr>
      <vt:lpstr>数式</vt:lpstr>
      <vt:lpstr>Photo Editor Photo</vt:lpstr>
      <vt:lpstr>Worksheet</vt:lpstr>
      <vt:lpstr>Mining graphs and time series: patterns, anomalies, and fraud detection</vt:lpstr>
      <vt:lpstr>Roadmap</vt:lpstr>
      <vt:lpstr>Outline</vt:lpstr>
      <vt:lpstr>PowerPoint Presentation</vt:lpstr>
      <vt:lpstr>Forecasting</vt:lpstr>
      <vt:lpstr>Problem#2: Forecast</vt:lpstr>
      <vt:lpstr>Solution: AR(IMA)</vt:lpstr>
      <vt:lpstr>Outline</vt:lpstr>
      <vt:lpstr>Problem#2: Forecast</vt:lpstr>
      <vt:lpstr>Forecasting: Preprocessing</vt:lpstr>
      <vt:lpstr>Problem#2: Forecast</vt:lpstr>
      <vt:lpstr>(Problem: Back-cast; interpolate)</vt:lpstr>
      <vt:lpstr>Linear Regression: idea</vt:lpstr>
      <vt:lpstr>Linear Auto Regression:</vt:lpstr>
      <vt:lpstr>Linear Auto Regression:</vt:lpstr>
      <vt:lpstr>Outline</vt:lpstr>
      <vt:lpstr>More details:</vt:lpstr>
      <vt:lpstr>More details:</vt:lpstr>
      <vt:lpstr>More details:</vt:lpstr>
      <vt:lpstr>More details:</vt:lpstr>
      <vt:lpstr>More details:</vt:lpstr>
      <vt:lpstr>More details:</vt:lpstr>
      <vt:lpstr>More details</vt:lpstr>
      <vt:lpstr>Even more details</vt:lpstr>
      <vt:lpstr>Even more details</vt:lpstr>
      <vt:lpstr>Even more details</vt:lpstr>
      <vt:lpstr>Even more details</vt:lpstr>
      <vt:lpstr>Even more details</vt:lpstr>
      <vt:lpstr>Even more details</vt:lpstr>
      <vt:lpstr>Adaptability - ‘forgetting’</vt:lpstr>
      <vt:lpstr>Outline</vt:lpstr>
      <vt:lpstr>Co-Evolving Time Sequences</vt:lpstr>
      <vt:lpstr>Solution:</vt:lpstr>
      <vt:lpstr>Solution:</vt:lpstr>
      <vt:lpstr>Time Series Analysis - Outline</vt:lpstr>
      <vt:lpstr>Conclusions - Practitioner’s guide</vt:lpstr>
      <vt:lpstr>Solution: AR(IMA)</vt:lpstr>
      <vt:lpstr>Resources: software and urls</vt:lpstr>
      <vt:lpstr>Books</vt:lpstr>
      <vt:lpstr>Additional Reading</vt:lpstr>
      <vt:lpstr>PowerPoint Presentation</vt:lpstr>
      <vt:lpstr>Outline</vt:lpstr>
      <vt:lpstr>Detailed Outline</vt:lpstr>
      <vt:lpstr>Problem: Forecast</vt:lpstr>
      <vt:lpstr>Solution</vt:lpstr>
      <vt:lpstr>Recall: Problem #1</vt:lpstr>
      <vt:lpstr>How to forecast?</vt:lpstr>
      <vt:lpstr>ARIMA pitfall</vt:lpstr>
      <vt:lpstr>ARIMA pitfall</vt:lpstr>
      <vt:lpstr>ARIMA pitfall</vt:lpstr>
      <vt:lpstr>ARIMA pitfall</vt:lpstr>
      <vt:lpstr>ARIMA pitfall</vt:lpstr>
      <vt:lpstr>Solution?</vt:lpstr>
      <vt:lpstr>General Intuition (Lag Plot)</vt:lpstr>
      <vt:lpstr>Q: How to interpolate?</vt:lpstr>
      <vt:lpstr>Q: How to interpolate?</vt:lpstr>
      <vt:lpstr>Q: Any theory behind it?</vt:lpstr>
      <vt:lpstr>Theoretical foundation</vt:lpstr>
      <vt:lpstr>Theoretical foundation</vt:lpstr>
      <vt:lpstr>Theoretical foundation</vt:lpstr>
      <vt:lpstr>Solution to Volterra-Lotka eq.</vt:lpstr>
      <vt:lpstr>Notice: LV are vital!</vt:lpstr>
      <vt:lpstr>The Web as a Jungle:  Non-Linear Dynamical Systems for Co-evolving Online Activities</vt:lpstr>
      <vt:lpstr>Given: online user activities</vt:lpstr>
      <vt:lpstr>The Web as a jungle</vt:lpstr>
      <vt:lpstr>The Web as a jungle</vt:lpstr>
      <vt:lpstr>LV equations</vt:lpstr>
      <vt:lpstr>EcoWeb at work - forecasting</vt:lpstr>
      <vt:lpstr>EcoWeb at work - forecasting</vt:lpstr>
      <vt:lpstr>EcoWeb at work - forecasting</vt:lpstr>
      <vt:lpstr>Detailed Outline</vt:lpstr>
      <vt:lpstr>Datasets</vt:lpstr>
      <vt:lpstr>Datasets</vt:lpstr>
      <vt:lpstr>Logistic Parabola</vt:lpstr>
      <vt:lpstr>Logistic Parabola</vt:lpstr>
      <vt:lpstr>Datasets</vt:lpstr>
      <vt:lpstr>LORENZ</vt:lpstr>
      <vt:lpstr>Datasets</vt:lpstr>
      <vt:lpstr>Laser</vt:lpstr>
      <vt:lpstr>Solution</vt:lpstr>
      <vt:lpstr>References</vt:lpstr>
      <vt:lpstr>References</vt:lpstr>
      <vt:lpstr>PowerPoint Presentation</vt:lpstr>
      <vt:lpstr>Outline</vt:lpstr>
      <vt:lpstr>Binary relationships: graph</vt:lpstr>
      <vt:lpstr>Ternary relationships – model?</vt:lpstr>
      <vt:lpstr>A: tensors</vt:lpstr>
      <vt:lpstr>Problem: co-evolving graphs</vt:lpstr>
      <vt:lpstr>A: tensors</vt:lpstr>
      <vt:lpstr>Tensor examples</vt:lpstr>
      <vt:lpstr>Tensor examples</vt:lpstr>
      <vt:lpstr>Tensors are useful for 3 or more modes </vt:lpstr>
      <vt:lpstr>Tensor Basics</vt:lpstr>
      <vt:lpstr>Tensor factorization</vt:lpstr>
      <vt:lpstr>Tensor factorization</vt:lpstr>
      <vt:lpstr>Tensor factorization</vt:lpstr>
      <vt:lpstr>Tensor factorization</vt:lpstr>
      <vt:lpstr>Tensor factorization</vt:lpstr>
      <vt:lpstr>Important observations</vt:lpstr>
      <vt:lpstr>Applications</vt:lpstr>
      <vt:lpstr>TA1: Anomaly detection in time-evolving graphs</vt:lpstr>
      <vt:lpstr>TA1: Anomaly detection in time-evolving graphs</vt:lpstr>
      <vt:lpstr>TA1: Anomaly detection in time-evolving graphs</vt:lpstr>
      <vt:lpstr>TA1: Anomaly detection in time-evolving graphs</vt:lpstr>
      <vt:lpstr>Applications</vt:lpstr>
      <vt:lpstr>ParCube: Sparse Parallelizable Tensor Decompositions</vt:lpstr>
      <vt:lpstr>TA2: Lbnl Network Data</vt:lpstr>
      <vt:lpstr>TA3: Facebook Wall posts</vt:lpstr>
      <vt:lpstr>Conclusions (P2.5)</vt:lpstr>
      <vt:lpstr>Overall conclusions for time series:</vt:lpstr>
      <vt:lpstr>Overall conclusions</vt:lpstr>
      <vt:lpstr>Important observations</vt:lpstr>
      <vt:lpstr>P2 – Tensors - More references</vt:lpstr>
      <vt:lpstr>P2 – Tensors - More references</vt:lpstr>
      <vt:lpstr>short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Time Series Mining: Tools and Applications</dc:title>
  <dc:creator>Christos Nick Faloutsos</dc:creator>
  <dc:description>NYU - WIN 2009_x000d_
_x000d_
</dc:description>
  <cp:lastModifiedBy>Christos Nick Faloutsos</cp:lastModifiedBy>
  <cp:revision>19</cp:revision>
  <cp:lastPrinted>2019-11-13T11:25:38Z</cp:lastPrinted>
  <dcterms:created xsi:type="dcterms:W3CDTF">2019-11-12T03:41:44Z</dcterms:created>
  <dcterms:modified xsi:type="dcterms:W3CDTF">2019-11-13T11:26:01Z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