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04"/>
  </p:notesMasterIdLst>
  <p:handoutMasterIdLst>
    <p:handoutMasterId r:id="rId105"/>
  </p:handoutMasterIdLst>
  <p:sldIdLst>
    <p:sldId id="3154" r:id="rId2"/>
    <p:sldId id="3160" r:id="rId3"/>
    <p:sldId id="3150" r:id="rId4"/>
    <p:sldId id="3178" r:id="rId5"/>
    <p:sldId id="3179" r:id="rId6"/>
    <p:sldId id="3210" r:id="rId7"/>
    <p:sldId id="3211" r:id="rId8"/>
    <p:sldId id="3151" r:id="rId9"/>
    <p:sldId id="3212" r:id="rId10"/>
    <p:sldId id="2811" r:id="rId11"/>
    <p:sldId id="2812" r:id="rId12"/>
    <p:sldId id="3213" r:id="rId13"/>
    <p:sldId id="2813" r:id="rId14"/>
    <p:sldId id="2814" r:id="rId15"/>
    <p:sldId id="2815" r:id="rId16"/>
    <p:sldId id="3214" r:id="rId17"/>
    <p:sldId id="3215" r:id="rId18"/>
    <p:sldId id="2875" r:id="rId19"/>
    <p:sldId id="3216" r:id="rId20"/>
    <p:sldId id="2887" r:id="rId21"/>
    <p:sldId id="2876" r:id="rId22"/>
    <p:sldId id="2886" r:id="rId23"/>
    <p:sldId id="2888" r:id="rId24"/>
    <p:sldId id="3221" r:id="rId25"/>
    <p:sldId id="3206" r:id="rId26"/>
    <p:sldId id="3281" r:id="rId27"/>
    <p:sldId id="3147" r:id="rId28"/>
    <p:sldId id="3148" r:id="rId29"/>
    <p:sldId id="3282" r:id="rId30"/>
    <p:sldId id="3279" r:id="rId31"/>
    <p:sldId id="3280" r:id="rId32"/>
    <p:sldId id="3283" r:id="rId33"/>
    <p:sldId id="3284" r:id="rId34"/>
    <p:sldId id="2880" r:id="rId35"/>
    <p:sldId id="2881" r:id="rId36"/>
    <p:sldId id="2882" r:id="rId37"/>
    <p:sldId id="2883" r:id="rId38"/>
    <p:sldId id="2884" r:id="rId39"/>
    <p:sldId id="2885" r:id="rId40"/>
    <p:sldId id="2889" r:id="rId41"/>
    <p:sldId id="2891" r:id="rId42"/>
    <p:sldId id="3285" r:id="rId43"/>
    <p:sldId id="3217" r:id="rId44"/>
    <p:sldId id="3219" r:id="rId45"/>
    <p:sldId id="3228" r:id="rId46"/>
    <p:sldId id="3156" r:id="rId47"/>
    <p:sldId id="3157" r:id="rId48"/>
    <p:sldId id="3158" r:id="rId49"/>
    <p:sldId id="3067" r:id="rId50"/>
    <p:sldId id="3069" r:id="rId51"/>
    <p:sldId id="3070" r:id="rId52"/>
    <p:sldId id="3071" r:id="rId53"/>
    <p:sldId id="2781" r:id="rId54"/>
    <p:sldId id="2782" r:id="rId55"/>
    <p:sldId id="2783" r:id="rId56"/>
    <p:sldId id="2784" r:id="rId57"/>
    <p:sldId id="2785" r:id="rId58"/>
    <p:sldId id="3159" r:id="rId59"/>
    <p:sldId id="2787" r:id="rId60"/>
    <p:sldId id="2788" r:id="rId61"/>
    <p:sldId id="3229" r:id="rId62"/>
    <p:sldId id="2792" r:id="rId63"/>
    <p:sldId id="3161" r:id="rId64"/>
    <p:sldId id="3230" r:id="rId65"/>
    <p:sldId id="2789" r:id="rId66"/>
    <p:sldId id="2791" r:id="rId67"/>
    <p:sldId id="2794" r:id="rId68"/>
    <p:sldId id="2795" r:id="rId69"/>
    <p:sldId id="2797" r:id="rId70"/>
    <p:sldId id="2798" r:id="rId71"/>
    <p:sldId id="2796" r:id="rId72"/>
    <p:sldId id="2799" r:id="rId73"/>
    <p:sldId id="3287" r:id="rId74"/>
    <p:sldId id="3286" r:id="rId75"/>
    <p:sldId id="3092" r:id="rId76"/>
    <p:sldId id="3097" r:id="rId77"/>
    <p:sldId id="3098" r:id="rId78"/>
    <p:sldId id="3231" r:id="rId79"/>
    <p:sldId id="3254" r:id="rId80"/>
    <p:sldId id="3172" r:id="rId81"/>
    <p:sldId id="3255" r:id="rId82"/>
    <p:sldId id="3288" r:id="rId83"/>
    <p:sldId id="3145" r:id="rId84"/>
    <p:sldId id="3165" r:id="rId85"/>
    <p:sldId id="3166" r:id="rId86"/>
    <p:sldId id="3167" r:id="rId87"/>
    <p:sldId id="3256" r:id="rId88"/>
    <p:sldId id="3257" r:id="rId89"/>
    <p:sldId id="3258" r:id="rId90"/>
    <p:sldId id="3149" r:id="rId91"/>
    <p:sldId id="3168" r:id="rId92"/>
    <p:sldId id="3169" r:id="rId93"/>
    <p:sldId id="3259" r:id="rId94"/>
    <p:sldId id="3260" r:id="rId95"/>
    <p:sldId id="3261" r:id="rId96"/>
    <p:sldId id="3262" r:id="rId97"/>
    <p:sldId id="3263" r:id="rId98"/>
    <p:sldId id="3264" r:id="rId99"/>
    <p:sldId id="3222" r:id="rId100"/>
    <p:sldId id="3275" r:id="rId101"/>
    <p:sldId id="3276" r:id="rId102"/>
    <p:sldId id="3171" r:id="rId103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D5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856"/>
    <p:restoredTop sz="91565" autoAdjust="0"/>
  </p:normalViewPr>
  <p:slideViewPr>
    <p:cSldViewPr snapToGrid="0" showGuides="1">
      <p:cViewPr varScale="1">
        <p:scale>
          <a:sx n="128" d="100"/>
          <a:sy n="128" d="100"/>
        </p:scale>
        <p:origin x="18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of receiver / class of sender : without bubbles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2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Equations of original</a:t>
            </a:r>
            <a:r>
              <a:rPr lang="en-US" baseline="0" dirty="0"/>
              <a:t> BP: “Notice non-linearity” + grey background + citations  </a:t>
            </a:r>
            <a:r>
              <a:rPr lang="en-US" baseline="0" dirty="0" err="1">
                <a:sym typeface="Wingdings"/>
              </a:rPr>
              <a:t>na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xwrisw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sta</a:t>
            </a:r>
            <a:r>
              <a:rPr lang="en-US" baseline="0" dirty="0">
                <a:sym typeface="Wingdings"/>
              </a:rPr>
              <a:t> 2 + </a:t>
            </a:r>
            <a:r>
              <a:rPr lang="en-US" baseline="0" dirty="0" err="1">
                <a:sym typeface="Wingdings"/>
              </a:rPr>
              <a:t>zwgrafia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sto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xarti</a:t>
            </a:r>
            <a:r>
              <a:rPr lang="en-US" baseline="0" dirty="0">
                <a:sym typeface="Wingdings"/>
              </a:rPr>
              <a:t> (prior belief san </a:t>
            </a:r>
            <a:r>
              <a:rPr lang="en-US" baseline="0" dirty="0" err="1">
                <a:sym typeface="Wingdings"/>
              </a:rPr>
              <a:t>tou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ukang</a:t>
            </a:r>
            <a:r>
              <a:rPr lang="en-US" baseline="0" dirty="0">
                <a:sym typeface="Wingdings"/>
              </a:rPr>
              <a:t>, + </a:t>
            </a:r>
            <a:r>
              <a:rPr lang="en-US" baseline="0" dirty="0" err="1">
                <a:sym typeface="Wingdings"/>
              </a:rPr>
              <a:t>mhnymata</a:t>
            </a:r>
            <a:r>
              <a:rPr lang="en-US" baseline="0" dirty="0">
                <a:sym typeface="Wingdings"/>
              </a:rPr>
              <a:t> </a:t>
            </a:r>
            <a:r>
              <a:rPr lang="en-US" baseline="0" dirty="0" err="1">
                <a:sym typeface="Wingdings"/>
              </a:rPr>
              <a:t>geitonwn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Work in collaboration with National Taiwan University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4EA66-1EFB-D34B-8E58-99D2CB32E0A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6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6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Classification problem where we assume that neighboring nodes are </a:t>
            </a:r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related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Network effects – birds of a feather flock together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E5CC2-3DC5-0140-872A-383FEEADB92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Half: </a:t>
            </a:r>
            <a:r>
              <a:rPr lang="en-US" dirty="0" err="1"/>
              <a:t>yedidia</a:t>
            </a:r>
            <a:r>
              <a:rPr lang="en-US" baseline="0" dirty="0"/>
              <a:t> equations </a:t>
            </a:r>
            <a:r>
              <a:rPr lang="en-US" baseline="0" dirty="0" err="1">
                <a:sym typeface="Wingdings"/>
              </a:rPr>
              <a:t></a:t>
            </a:r>
            <a:r>
              <a:rPr lang="en-US" baseline="0" dirty="0">
                <a:sym typeface="Wingdings"/>
              </a:rPr>
              <a:t> non-linear equations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Half: theorem -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linear</a:t>
            </a:r>
          </a:p>
          <a:p>
            <a:r>
              <a:rPr lang="en-US" dirty="0">
                <a:sym typeface="Wingdings"/>
              </a:rPr>
              <a:t>Swap!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3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E344D-AC61-F645-8DB7-46D6064589AA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2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79ABD-28CE-4F4D-A211-0452AF7458CE}" type="slidenum">
              <a:rPr lang="en-US"/>
              <a:pPr/>
              <a:t>76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033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As of today, has grown to more than three times</a:t>
            </a: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5B3F-0D5E-4143-8442-7ED8987584BE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2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3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34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5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46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1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19-GoI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s://www.morganclaypool.com/doi/abs/10.2200/S00449ED1V01Y201209DMK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ganclaypool.com/doi/10.2200/S00796ED1V01Y201708DMK014" TargetMode="External"/><Relationship Id="rId2" Type="http://schemas.openxmlformats.org/officeDocument/2006/relationships/hyperlink" Target="http://www.morganclaypool.com/doi/abs/10.2200/S00449ED1V01Y201209DMK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4.4679" TargetMode="External"/><Relationship Id="rId2" Type="http://schemas.openxmlformats.org/officeDocument/2006/relationships/hyperlink" Target="https://doi.org/10.1007/s10618-014-0365-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5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png"/><Relationship Id="rId5" Type="http://schemas.openxmlformats.org/officeDocument/2006/relationships/image" Target="../media/image78.png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://www.cs.cmu.edu/~deswaran/code/zoobp.zip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gi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deswaran/code/zoobp.zi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graphs and time series: patterns, anomalies, and fraud detection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2080891" y="2866865"/>
            <a:ext cx="47155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1: Graphs</a:t>
            </a:r>
          </a:p>
          <a:p>
            <a:r>
              <a:rPr lang="en-US" sz="3200" b="1" dirty="0">
                <a:latin typeface="+mn-lt"/>
              </a:rPr>
              <a:t>Anomaly detection &amp; B.P.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954303" y="5410200"/>
            <a:ext cx="7367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https://www.cs.cmu.edu/~christos/TALKS/19-GoI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13" descr="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2" y="5144469"/>
            <a:ext cx="641845" cy="862738"/>
          </a:xfrm>
          <a:prstGeom prst="rect">
            <a:avLst/>
          </a:prstGeom>
          <a:noFill/>
          <a:ln w="6350"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5141899"/>
            <a:ext cx="667520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037" y="5141899"/>
            <a:ext cx="668621" cy="862737"/>
          </a:xfrm>
          <a:prstGeom prst="rect">
            <a:avLst/>
          </a:prstGeom>
          <a:ln w="6350">
            <a:solidFill>
              <a:schemeClr val="bg1"/>
            </a:solidFill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4AC085-12A9-CE40-919C-F8B33AB17C43}"/>
              </a:ext>
            </a:extLst>
          </p:cNvPr>
          <p:cNvGrpSpPr/>
          <p:nvPr/>
        </p:nvGrpSpPr>
        <p:grpSpPr>
          <a:xfrm>
            <a:off x="744538" y="1773237"/>
            <a:ext cx="7729536" cy="3113010"/>
            <a:chOff x="744538" y="1587493"/>
            <a:chExt cx="7729536" cy="311301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38" y="1587493"/>
              <a:ext cx="156527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1587493"/>
              <a:ext cx="17240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2" y="1587493"/>
              <a:ext cx="16637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1587493"/>
              <a:ext cx="1566863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06" y="3120149"/>
              <a:ext cx="1557337" cy="153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478" y="3157453"/>
              <a:ext cx="1654175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3149503"/>
              <a:ext cx="162242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99" y="3157453"/>
              <a:ext cx="15906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BFAF-D4DF-634A-8D0C-1D351BFA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4B01E4-C5E2-9443-84CC-962B7E92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5601540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Danai </a:t>
            </a:r>
            <a:r>
              <a:rPr lang="en-US" dirty="0" err="1"/>
              <a:t>Koutra</a:t>
            </a:r>
            <a:r>
              <a:rPr lang="en-US" dirty="0"/>
              <a:t> and Christos Faloutsos, </a:t>
            </a:r>
            <a:r>
              <a:rPr lang="en-US" i="1" dirty="0">
                <a:hlinkClick r:id="rId2"/>
              </a:rPr>
              <a:t>Individual and Collective Graph Mining: Principles, Algorithms, and Applications</a:t>
            </a:r>
            <a:r>
              <a:rPr lang="en-US" i="1" dirty="0"/>
              <a:t> </a:t>
            </a:r>
            <a:r>
              <a:rPr lang="en-US" dirty="0"/>
              <a:t>October 2017, Morgan Claypool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5693-1D97-1947-992B-E90FCA315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075" y="3986212"/>
            <a:ext cx="1359320" cy="1671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101234-DB78-C34A-9FE4-15524825AA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84" y="4217463"/>
            <a:ext cx="1203652" cy="12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567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Deepayan</a:t>
            </a:r>
            <a:r>
              <a:rPr lang="en-US" dirty="0"/>
              <a:t> Chakrabarti and Christos Faloutsos, </a:t>
            </a:r>
            <a:r>
              <a:rPr lang="en-US" i="1" dirty="0">
                <a:hlinkClick r:id="rId2"/>
              </a:rPr>
              <a:t>Graph Mining: Laws, Tools, and Case Studies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Oct. 2012, Morgan Claypool.</a:t>
            </a:r>
            <a:endParaRPr lang="en-US" dirty="0">
              <a:hlinkClick r:id="rId3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7" name="Picture 6" descr="book-gm.jpg">
            <a:extLst>
              <a:ext uri="{FF2B5EF4-FFF2-40B4-BE49-F238E27FC236}">
                <a16:creationId xmlns:a16="http://schemas.microsoft.com/office/drawing/2014/main" id="{AD140A27-F8D5-0840-B6B4-83938306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47" y="3929260"/>
            <a:ext cx="1363453" cy="1693665"/>
          </a:xfrm>
          <a:prstGeom prst="rect">
            <a:avLst/>
          </a:prstGeom>
        </p:spPr>
      </p:pic>
      <p:pic>
        <p:nvPicPr>
          <p:cNvPr id="8" name="Picture 7" descr="deepayface.jpg">
            <a:extLst>
              <a:ext uri="{FF2B5EF4-FFF2-40B4-BE49-F238E27FC236}">
                <a16:creationId xmlns:a16="http://schemas.microsoft.com/office/drawing/2014/main" id="{41202A3F-15D2-9F43-8968-01898E096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999" y="4226817"/>
            <a:ext cx="994477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9474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8E46-46B9-D446-9A09-19DE006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 – Graphs - 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5314-CF37-404E-BADA-E70B7205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Anomaly detection</a:t>
            </a:r>
          </a:p>
          <a:p>
            <a:r>
              <a:rPr lang="en-US" dirty="0"/>
              <a:t>Leman </a:t>
            </a:r>
            <a:r>
              <a:rPr lang="en-US" dirty="0" err="1"/>
              <a:t>Akoglu</a:t>
            </a:r>
            <a:r>
              <a:rPr lang="en-US" dirty="0"/>
              <a:t>, </a:t>
            </a:r>
            <a:r>
              <a:rPr lang="en-US" dirty="0" err="1"/>
              <a:t>Hanghang</a:t>
            </a:r>
            <a:r>
              <a:rPr lang="en-US" dirty="0"/>
              <a:t> Tong, &amp; Danai </a:t>
            </a:r>
            <a:r>
              <a:rPr lang="en-US" dirty="0" err="1"/>
              <a:t>Koutra</a:t>
            </a:r>
            <a:r>
              <a:rPr lang="en-US" dirty="0"/>
              <a:t>, </a:t>
            </a:r>
            <a:r>
              <a:rPr lang="en-US" i="1" dirty="0">
                <a:hlinkClick r:id="rId2"/>
              </a:rPr>
              <a:t>Graph based anomaly detection and description: a survey</a:t>
            </a:r>
            <a:r>
              <a:rPr lang="en-US" i="1" dirty="0"/>
              <a:t> </a:t>
            </a:r>
            <a:r>
              <a:rPr lang="en-US" dirty="0"/>
              <a:t>Data Mining and Knowledge Discovery (2015) 29: 626.</a:t>
            </a:r>
          </a:p>
          <a:p>
            <a:endParaRPr lang="en-US" dirty="0"/>
          </a:p>
          <a:p>
            <a:r>
              <a:rPr lang="en-US" dirty="0" err="1"/>
              <a:t>Arxiv</a:t>
            </a:r>
            <a:r>
              <a:rPr lang="en-US" dirty="0"/>
              <a:t> version: </a:t>
            </a:r>
            <a:r>
              <a:rPr lang="en-US" dirty="0">
                <a:hlinkClick r:id="rId3"/>
              </a:rPr>
              <a:t>https://arxiv.org/abs/1404.4679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3965-B6B3-1048-B65A-80F82720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D86C-96D0-504F-AA8E-00F3967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E85F-7BAC-1A4B-8E89-614D7963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134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pic>
        <p:nvPicPr>
          <p:cNvPr id="21" name="Picture 20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64937"/>
            <a:ext cx="22209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829057"/>
            <a:ext cx="25908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135063" y="3798537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>
                <a:solidFill>
                  <a:srgbClr val="C00000"/>
                </a:solidFill>
              </a:rPr>
              <a:t>Near-star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084964" y="3725449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sz="2800" dirty="0">
                <a:solidFill>
                  <a:srgbClr val="C00000"/>
                </a:solidFill>
              </a:rPr>
              <a:t>Near-clique</a:t>
            </a:r>
          </a:p>
        </p:txBody>
      </p:sp>
      <p:sp>
        <p:nvSpPr>
          <p:cNvPr id="25" name="Rectangular Callout 24"/>
          <p:cNvSpPr>
            <a:spLocks noChangeArrowheads="1"/>
          </p:cNvSpPr>
          <p:nvPr/>
        </p:nvSpPr>
        <p:spPr bwMode="auto">
          <a:xfrm>
            <a:off x="3276600" y="1741137"/>
            <a:ext cx="4800600" cy="1676400"/>
          </a:xfrm>
          <a:prstGeom prst="wedgeRectCallout">
            <a:avLst>
              <a:gd name="adj1" fmla="val -56481"/>
              <a:gd name="adj2" fmla="val -24306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6" name="Rectangular Callout 25"/>
          <p:cNvSpPr>
            <a:spLocks noChangeArrowheads="1"/>
          </p:cNvSpPr>
          <p:nvPr/>
        </p:nvSpPr>
        <p:spPr bwMode="auto">
          <a:xfrm>
            <a:off x="1066800" y="4514857"/>
            <a:ext cx="4800600" cy="1535113"/>
          </a:xfrm>
          <a:prstGeom prst="wedgeRectCallout">
            <a:avLst>
              <a:gd name="adj1" fmla="val 55000"/>
              <a:gd name="adj2" fmla="val -25231"/>
            </a:avLst>
          </a:prstGeom>
          <a:noFill/>
          <a:ln w="38100">
            <a:solidFill>
              <a:srgbClr val="001F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buClrTx/>
              <a:buSzTx/>
              <a:buFont typeface="Wingdings" charset="0"/>
              <a:buNone/>
            </a:pPr>
            <a:endParaRPr lang="en-US" sz="180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581400" y="1817337"/>
            <a:ext cx="4445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telemarketer, port scanner,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people adding friends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 indiscriminatively, etc.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143000" y="4591057"/>
            <a:ext cx="47831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tightly connected people,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terrorist groups?, discussion </a:t>
            </a:r>
          </a:p>
          <a:p>
            <a:pPr eaLnBrk="1" hangingPunct="1">
              <a:buClrTx/>
              <a:buSzTx/>
              <a:buFont typeface="Wingdings" charset="0"/>
              <a:buNone/>
            </a:pPr>
            <a:r>
              <a:rPr lang="en-US" sz="2800"/>
              <a:t>group,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Patterns: Which is strange?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16E6B-5B5F-D84A-9EB7-1D36692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CB5F25-8963-1E44-9D70-02FD4805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</p:spTree>
    <p:extLst>
      <p:ext uri="{BB962C8B-B14F-4D97-AF65-F5344CB8AC3E}">
        <p14:creationId xmlns:p14="http://schemas.microsoft.com/office/powerpoint/2010/main" val="311231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A: egonet; and extract node features</a:t>
            </a:r>
          </a:p>
          <a:p>
            <a:pPr lvl="1"/>
            <a:r>
              <a:rPr lang="en-US" dirty="0"/>
              <a:t>Q’: which features?</a:t>
            </a:r>
          </a:p>
          <a:p>
            <a:pPr lvl="1"/>
            <a:r>
              <a:rPr lang="en-US" dirty="0"/>
              <a:t>A’: ART! Infinite! Pick a few, e.g.: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322" y="4073596"/>
            <a:ext cx="1613792" cy="17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596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04800" y="1496392"/>
            <a:ext cx="8610600" cy="43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N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neighbors (degree) of ego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 err="1">
                <a:solidFill>
                  <a:srgbClr val="A53926"/>
                </a:solidFill>
                <a:latin typeface="Georgia" charset="0"/>
              </a:rPr>
              <a:t>E</a:t>
            </a:r>
            <a:r>
              <a:rPr lang="en-US" sz="2800" i="1" baseline="-25000" dirty="0" err="1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number of edges in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i="1" dirty="0">
              <a:latin typeface="Georgia" charset="0"/>
            </a:endParaRPr>
          </a:p>
          <a:p>
            <a:pPr marL="514350" indent="-514350" algn="l">
              <a:buFont typeface="Wingdings" charset="0"/>
              <a:buChar char="§"/>
            </a:pP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n-US" sz="2800" i="1" dirty="0">
                <a:solidFill>
                  <a:srgbClr val="A53926"/>
                </a:solidFill>
                <a:latin typeface="Georgia" charset="0"/>
              </a:rPr>
              <a:t>W</a:t>
            </a:r>
            <a:r>
              <a:rPr lang="en-US" sz="2800" i="1" baseline="-25000" dirty="0">
                <a:solidFill>
                  <a:srgbClr val="A53926"/>
                </a:solidFill>
                <a:latin typeface="Georgia" charset="0"/>
              </a:rPr>
              <a:t>i</a:t>
            </a:r>
            <a:r>
              <a:rPr lang="en-US" sz="2800" dirty="0">
                <a:solidFill>
                  <a:srgbClr val="A53926"/>
                </a:solidFill>
              </a:rPr>
              <a:t>: </a:t>
            </a:r>
            <a:r>
              <a:rPr lang="en-US" sz="2800" dirty="0"/>
              <a:t>total weight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dirty="0"/>
          </a:p>
          <a:p>
            <a:pPr marL="514350" indent="-514350" algn="l">
              <a:buFont typeface="Wingdings" charset="0"/>
              <a:buChar char="§"/>
            </a:pPr>
            <a:r>
              <a:rPr lang="el-GR" sz="2800" i="1" dirty="0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λ</a:t>
            </a:r>
            <a:r>
              <a:rPr lang="en-US" sz="2800" i="1" baseline="-25000" dirty="0" err="1">
                <a:solidFill>
                  <a:schemeClr val="tx2">
                    <a:lumMod val="75000"/>
                  </a:schemeClr>
                </a:solidFill>
                <a:latin typeface="Georgia" charset="0"/>
              </a:rPr>
              <a:t>w,i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dirty="0"/>
              <a:t>principal eigenvalue of the </a:t>
            </a:r>
            <a:r>
              <a:rPr lang="en-US" sz="2800" dirty="0">
                <a:solidFill>
                  <a:srgbClr val="A53926"/>
                </a:solidFill>
              </a:rPr>
              <a:t>weighted</a:t>
            </a:r>
            <a:r>
              <a:rPr lang="en-US" sz="2800" dirty="0">
                <a:solidFill>
                  <a:schemeClr val="bg2"/>
                </a:solidFill>
              </a:rPr>
              <a:t> 		   	   </a:t>
            </a:r>
            <a:r>
              <a:rPr lang="en-US" sz="2800" dirty="0"/>
              <a:t>adjacency matrix of </a:t>
            </a:r>
            <a:r>
              <a:rPr lang="en-US" sz="2800" dirty="0" err="1"/>
              <a:t>egonet</a:t>
            </a:r>
            <a:r>
              <a:rPr lang="en-US" sz="2800" dirty="0"/>
              <a:t> </a:t>
            </a:r>
            <a:r>
              <a:rPr lang="en-US" sz="2800" i="1" dirty="0" err="1">
                <a:latin typeface="Georgia" charset="0"/>
              </a:rPr>
              <a:t>i</a:t>
            </a:r>
            <a:endParaRPr lang="en-US" sz="2800" i="1" dirty="0">
              <a:latin typeface="Georgia" charset="0"/>
            </a:endParaRPr>
          </a:p>
          <a:p>
            <a:pPr marL="514350" indent="-514350">
              <a:buFont typeface="Times New Roman" charset="0"/>
              <a:buNone/>
            </a:pPr>
            <a:endParaRPr lang="en-US" sz="2800" i="1" dirty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Ego-net Patterns 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01" y="2934335"/>
            <a:ext cx="823111" cy="76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653963"/>
            <a:ext cx="1143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653963"/>
            <a:ext cx="1143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492" y="2427288"/>
            <a:ext cx="969463" cy="8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954" y="2383161"/>
            <a:ext cx="927538" cy="87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5FB81-E4F1-BF40-AA3D-35C7209A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A02CFA-6770-7D45-B651-7B995F8F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FFF0-828B-0E4C-9C42-53166DF8317B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9937F3-1303-D342-8532-0CEE9E73D85C}"/>
              </a:ext>
            </a:extLst>
          </p:cNvPr>
          <p:cNvSpPr/>
          <p:nvPr/>
        </p:nvSpPr>
        <p:spPr bwMode="auto">
          <a:xfrm>
            <a:off x="142875" y="3143250"/>
            <a:ext cx="8529638" cy="2606754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pic>
        <p:nvPicPr>
          <p:cNvPr id="28" name="Picture 27" descr="obs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8" y="835104"/>
            <a:ext cx="64182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7" y="2438400"/>
            <a:ext cx="855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7" y="4038600"/>
            <a:ext cx="892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rot="16200000" flipV="1">
            <a:off x="4015581" y="3891756"/>
            <a:ext cx="304800" cy="293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2725737" y="3048000"/>
            <a:ext cx="304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553200" y="1752600"/>
            <a:ext cx="20574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Times New Roman" charset="0"/>
              <a:buChar char="n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 err="1">
                <a:solidFill>
                  <a:schemeClr val="bg1"/>
                </a:solidFill>
              </a:rPr>
              <a:t>E</a:t>
            </a:r>
            <a:r>
              <a:rPr lang="en-US" b="1" baseline="-25000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∝ N</a:t>
            </a:r>
            <a:r>
              <a:rPr lang="en-US" b="1" baseline="-25000" dirty="0">
                <a:solidFill>
                  <a:schemeClr val="bg1"/>
                </a:solidFill>
              </a:rPr>
              <a:t>i</a:t>
            </a:r>
            <a:r>
              <a:rPr lang="en-US" b="1" baseline="50000" dirty="0">
                <a:solidFill>
                  <a:schemeClr val="bg1"/>
                </a:solidFill>
              </a:rPr>
              <a:t>α</a:t>
            </a:r>
          </a:p>
          <a:p>
            <a:pPr algn="ctr" eaLnBrk="1" hangingPunct="1">
              <a:buClrTx/>
              <a:buSzTx/>
              <a:buFont typeface="Wingdings" charset="0"/>
              <a:buNone/>
            </a:pPr>
            <a:r>
              <a:rPr lang="en-US" b="1" dirty="0">
                <a:solidFill>
                  <a:schemeClr val="bg1"/>
                </a:solidFill>
              </a:rPr>
              <a:t>1 ≤ α ≤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A7620-714D-CD4D-957A-21D092C1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8FE4CB-F286-3D4F-A812-226A2517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D21DA9-DC06-4A46-93B5-0CE6D94B8210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257027-6D27-B745-9AA1-2CE90BA38612}"/>
              </a:ext>
            </a:extLst>
          </p:cNvPr>
          <p:cNvSpPr/>
          <p:nvPr/>
        </p:nvSpPr>
        <p:spPr bwMode="auto">
          <a:xfrm>
            <a:off x="4929178" y="2829818"/>
            <a:ext cx="328612" cy="370582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03702-E3B2-654C-98F0-399E58996BFD}"/>
              </a:ext>
            </a:extLst>
          </p:cNvPr>
          <p:cNvSpPr txBox="1"/>
          <p:nvPr/>
        </p:nvSpPr>
        <p:spPr>
          <a:xfrm>
            <a:off x="5403156" y="3048977"/>
            <a:ext cx="187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n-lt"/>
              </a:rPr>
              <a:t>Enron CEO</a:t>
            </a:r>
          </a:p>
        </p:txBody>
      </p:sp>
    </p:spTree>
    <p:extLst>
      <p:ext uri="{BB962C8B-B14F-4D97-AF65-F5344CB8AC3E}">
        <p14:creationId xmlns:p14="http://schemas.microsoft.com/office/powerpoint/2010/main" val="120288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9-FC7E-AC43-B41E-A99A9A519522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48790" y="5750004"/>
            <a:ext cx="71483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Oddball: Spotting anomalies in weighted graphs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Leman Akoglu, Mary </a:t>
            </a:r>
            <a:r>
              <a:rPr lang="en-US" sz="2400" dirty="0" err="1">
                <a:solidFill>
                  <a:srgbClr val="FFFFFF"/>
                </a:solidFill>
              </a:rPr>
              <a:t>McGlohon</a:t>
            </a:r>
            <a:r>
              <a:rPr lang="en-US" sz="2400" dirty="0">
                <a:solidFill>
                  <a:srgbClr val="FFFFFF"/>
                </a:solidFill>
              </a:rPr>
              <a:t>, Christos Faloutsos</a:t>
            </a:r>
          </a:p>
          <a:p>
            <a:r>
              <a:rPr lang="en-US" sz="2400" i="1" dirty="0">
                <a:solidFill>
                  <a:srgbClr val="FFFFFF"/>
                </a:solidFill>
              </a:rPr>
              <a:t>PAKDD</a:t>
            </a:r>
            <a:r>
              <a:rPr lang="en-US" sz="2400" dirty="0">
                <a:solidFill>
                  <a:srgbClr val="FFFFFF"/>
                </a:solidFill>
              </a:rPr>
              <a:t>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8"/>
            <a:ext cx="8229600" cy="990600"/>
          </a:xfrm>
        </p:spPr>
        <p:txBody>
          <a:bodyPr/>
          <a:lstStyle/>
          <a:p>
            <a:r>
              <a:rPr lang="en-US" dirty="0"/>
              <a:t>Pattern: Ego-net Power Law Density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1421695" y="1209943"/>
          <a:ext cx="5766366" cy="444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3" imgW="7323810" imgH="5649114" progId="Paint.Picture">
                  <p:embed/>
                </p:oleObj>
              </mc:Choice>
              <mc:Fallback>
                <p:oleObj name="Bitmap Image" r:id="rId3" imgW="7323810" imgH="5649114" progId="Paint.Picture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95" y="1209943"/>
                        <a:ext cx="5766366" cy="444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7" descr="C:\Documents and Settings\lakoglu\Desktop\1_160502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2" y="1281228"/>
            <a:ext cx="17526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Documents and Settings\lakoglu\Desktop\2_2826246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489" y="256290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7"/>
          <p:cNvCxnSpPr>
            <a:cxnSpLocks noChangeShapeType="1"/>
          </p:cNvCxnSpPr>
          <p:nvPr/>
        </p:nvCxnSpPr>
        <p:spPr bwMode="auto">
          <a:xfrm>
            <a:off x="1551398" y="2562907"/>
            <a:ext cx="2589893" cy="136752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08339" y="2396446"/>
            <a:ext cx="303213" cy="303213"/>
          </a:xfrm>
          <a:prstGeom prst="straightConnector1">
            <a:avLst/>
          </a:prstGeom>
          <a:ln w="31750"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F71E0-4BE1-7B42-B1F4-1BD1243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A8362A-7EF9-CB42-9C75-6BFA4D63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DADB6-BABA-194D-A453-26C7640B1312}"/>
              </a:ext>
            </a:extLst>
          </p:cNvPr>
          <p:cNvSpPr txBox="1"/>
          <p:nvPr/>
        </p:nvSpPr>
        <p:spPr>
          <a:xfrm>
            <a:off x="28575" y="6034002"/>
            <a:ext cx="9092107" cy="830997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FFFF"/>
                </a:solidFill>
              </a:rPr>
              <a:t>Oddball: Spotting anomalies in weighted graphs</a:t>
            </a:r>
            <a:r>
              <a:rPr lang="en-US" sz="2400" b="1" dirty="0">
                <a:solidFill>
                  <a:srgbClr val="FFFFFF"/>
                </a:solidFill>
              </a:rPr>
              <a:t>, Leman Akoglu, Mary </a:t>
            </a:r>
            <a:r>
              <a:rPr lang="en-US" sz="2400" b="1" dirty="0" err="1">
                <a:solidFill>
                  <a:srgbClr val="FFFFFF"/>
                </a:solidFill>
              </a:rPr>
              <a:t>McGlohon</a:t>
            </a:r>
            <a:r>
              <a:rPr lang="en-US" sz="2400" b="1" dirty="0">
                <a:solidFill>
                  <a:srgbClr val="FFFFFF"/>
                </a:solidFill>
              </a:rPr>
              <a:t>, Christos Faloutsos, </a:t>
            </a:r>
            <a:r>
              <a:rPr lang="en-US" sz="2400" b="1" i="1" dirty="0">
                <a:solidFill>
                  <a:srgbClr val="FFFFFF"/>
                </a:solidFill>
              </a:rPr>
              <a:t>PAKDD</a:t>
            </a:r>
            <a:r>
              <a:rPr lang="en-US" sz="2400" b="1" dirty="0">
                <a:solidFill>
                  <a:srgbClr val="FFFFFF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1668203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Outliers</a:t>
            </a:r>
          </a:p>
          <a:p>
            <a:pPr lvl="2"/>
            <a:r>
              <a:rPr lang="en-US" dirty="0"/>
              <a:t>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28194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067226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C129906E-2755-9449-8DB0-A034304B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513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2140210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How to find ‘suspicious’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9092" y="4762500"/>
            <a:ext cx="814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8634" y="3746500"/>
            <a:ext cx="870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idols</a:t>
            </a:r>
          </a:p>
        </p:txBody>
      </p:sp>
      <p:pic>
        <p:nvPicPr>
          <p:cNvPr id="24" name="Picture 13" descr="twitter-logo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D65E5A-02DC-8945-9D0E-CFE75E0E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229A2F-08F2-B945-82F8-8008B6E1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D3DC-D6EB-7D4C-8860-CF09EBDA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D488FB-E035-694D-8503-D4070766D99A}"/>
              </a:ext>
            </a:extLst>
          </p:cNvPr>
          <p:cNvGrpSpPr/>
          <p:nvPr/>
        </p:nvGrpSpPr>
        <p:grpSpPr>
          <a:xfrm>
            <a:off x="4079421" y="2448772"/>
            <a:ext cx="3827933" cy="3776085"/>
            <a:chOff x="4079421" y="2448772"/>
            <a:chExt cx="3827933" cy="3776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852213-1596-1F4F-99B4-404B65A8D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16" y="2787716"/>
              <a:ext cx="702468" cy="5943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E636A2-CD40-1E4E-AFD8-78B17D9E9E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9669"/>
              <a:ext cx="2377440" cy="237744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2AB3CB-3614-A749-A1A3-2C5BA38A6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64480" y="3696494"/>
              <a:ext cx="819309" cy="81930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E93774-94DD-AF49-AFDA-9C57914A23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8077" y="4530091"/>
              <a:ext cx="1110297" cy="111029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EE3F0C-0322-9342-BFD3-9E0C7A7859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189" y="5656920"/>
              <a:ext cx="413680" cy="41368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5099F-0A2E-AC4D-A071-ACE8524B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338" y="2448772"/>
              <a:ext cx="604278" cy="93334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C7C91B-AB86-6840-A351-0DD5E107A938}"/>
                </a:ext>
              </a:extLst>
            </p:cNvPr>
            <p:cNvCxnSpPr/>
            <p:nvPr/>
          </p:nvCxnSpPr>
          <p:spPr bwMode="auto">
            <a:xfrm>
              <a:off x="6198077" y="3701097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8CB702-0A4E-824A-ABA6-A66BB329D610}"/>
                </a:ext>
              </a:extLst>
            </p:cNvPr>
            <p:cNvCxnSpPr/>
            <p:nvPr/>
          </p:nvCxnSpPr>
          <p:spPr bwMode="auto">
            <a:xfrm>
              <a:off x="7325189" y="3704273"/>
              <a:ext cx="0" cy="2380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5AB1A3-F00E-934E-BBF4-EB12205752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79" y="5641203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FFAEAB1-E0F2-C64F-A942-C20CED0A88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480" y="4509611"/>
              <a:ext cx="2374389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6C2442-B3CA-2E42-9D85-4EDC8E7D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419" y="2706471"/>
              <a:ext cx="593935" cy="6756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7B50DD6-8B14-184E-A654-E84F84241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184" y="3808950"/>
              <a:ext cx="702468" cy="59439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2327374-B9A4-8742-8721-D5F73D17D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9421" y="4463476"/>
              <a:ext cx="604278" cy="9333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C35831-50C3-A64E-A1F4-719B0389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129" y="5549216"/>
              <a:ext cx="593935" cy="67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1439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 and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Part#3: extras (visualization,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normal, right?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22" name="&quot;No&quot; Symbol 21"/>
          <p:cNvSpPr/>
          <p:nvPr/>
        </p:nvSpPr>
        <p:spPr bwMode="auto">
          <a:xfrm>
            <a:off x="4470400" y="1308100"/>
            <a:ext cx="876300" cy="901700"/>
          </a:xfrm>
          <a:prstGeom prst="noSmoking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F3E7B1A-F25A-B441-B0E7-3524E79C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D45B902-8AA0-6E47-AEF5-A15A9181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DDC7-29A3-4943-AD8C-C1D4F739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4890272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016EBDB-0073-7D4A-A028-0BCA260C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DD180F-3FFF-2745-8CF0-46D57601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1B71-3293-7749-9613-360A6DBC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31641340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‘blocks’ are usually </a:t>
            </a:r>
            <a:r>
              <a:rPr lang="en-US" dirty="0">
                <a:solidFill>
                  <a:schemeClr val="tx2"/>
                </a:solidFill>
              </a:rPr>
              <a:t>suspicious</a:t>
            </a:r>
          </a:p>
          <a:p>
            <a:r>
              <a:rPr lang="en-US" dirty="0"/>
              <a:t>‘hyperbolic’ communities are more realistic [</a:t>
            </a:r>
            <a:r>
              <a:rPr lang="en-US" dirty="0" err="1"/>
              <a:t>Araujo</a:t>
            </a:r>
            <a:r>
              <a:rPr lang="en-US" dirty="0"/>
              <a:t>+, PKDD’14]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3581400" y="4417483"/>
            <a:ext cx="1016000" cy="1424517"/>
            <a:chOff x="1397000" y="4417483"/>
            <a:chExt cx="1016000" cy="142451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397000" y="4417483"/>
              <a:ext cx="64135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rgbClr val="33CC33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17700" y="4976283"/>
              <a:ext cx="355600" cy="446617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108200" y="5435600"/>
              <a:ext cx="292100" cy="215900"/>
            </a:xfrm>
            <a:custGeom>
              <a:avLst/>
              <a:gdLst>
                <a:gd name="connsiteX0" fmla="*/ 88900 w 641350"/>
                <a:gd name="connsiteY0" fmla="*/ 446617 h 446617"/>
                <a:gd name="connsiteX1" fmla="*/ 88900 w 641350"/>
                <a:gd name="connsiteY1" fmla="*/ 65617 h 446617"/>
                <a:gd name="connsiteX2" fmla="*/ 622300 w 641350"/>
                <a:gd name="connsiteY2" fmla="*/ 52917 h 446617"/>
                <a:gd name="connsiteX3" fmla="*/ 203200 w 641350"/>
                <a:gd name="connsiteY3" fmla="*/ 154517 h 446617"/>
                <a:gd name="connsiteX4" fmla="*/ 114300 w 641350"/>
                <a:gd name="connsiteY4" fmla="*/ 370417 h 44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350" h="446617">
                  <a:moveTo>
                    <a:pt x="88900" y="446617"/>
                  </a:moveTo>
                  <a:cubicBezTo>
                    <a:pt x="44450" y="288925"/>
                    <a:pt x="0" y="131234"/>
                    <a:pt x="88900" y="65617"/>
                  </a:cubicBezTo>
                  <a:cubicBezTo>
                    <a:pt x="177800" y="0"/>
                    <a:pt x="603250" y="38100"/>
                    <a:pt x="622300" y="52917"/>
                  </a:cubicBezTo>
                  <a:cubicBezTo>
                    <a:pt x="641350" y="67734"/>
                    <a:pt x="287867" y="101600"/>
                    <a:pt x="203200" y="154517"/>
                  </a:cubicBezTo>
                  <a:cubicBezTo>
                    <a:pt x="118533" y="207434"/>
                    <a:pt x="114300" y="370417"/>
                    <a:pt x="114300" y="3704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4704" y="3352800"/>
            <a:ext cx="5244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Q: Can we spot blocks, easily?</a:t>
            </a:r>
          </a:p>
          <a:p>
            <a:pPr algn="l"/>
            <a:r>
              <a:rPr lang="en-US" sz="3200" dirty="0">
                <a:solidFill>
                  <a:srgbClr val="A5002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A: Silver bullet: SVD!</a:t>
            </a:r>
          </a:p>
        </p:txBody>
      </p:sp>
      <p:pic>
        <p:nvPicPr>
          <p:cNvPr id="22" name="Picture 21" descr="4EDD26A9-09F0-4576-8E1A-2736D6C9FDF1_mw1024_n_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2" y="941328"/>
            <a:ext cx="1982391" cy="892086"/>
          </a:xfrm>
          <a:prstGeom prst="rect">
            <a:avLst/>
          </a:prstGeom>
          <a:ln w="50800">
            <a:solidFill>
              <a:srgbClr val="FFFFFF"/>
            </a:solidFill>
          </a:ln>
          <a:effectLst>
            <a:outerShdw blurRad="50800" dist="381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F80B88-96E9-E149-AB73-2ADA8025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153C565-136B-804A-84FD-9057D67D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9DC72-CD22-8341-8B25-C6180A68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2253718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(SVD) matrix factorization: finds blocks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EED4-7EB4-B84E-A4A4-8F8CA652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B354291-9CB4-1E49-83A1-AB7D40F065B5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C3A26DC-3BDA-1A45-A024-1BF8949ABD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3854721"/>
            <a:ext cx="410635" cy="3797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E16C83-6E6E-6344-8283-5269178E1A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30" y="3846766"/>
            <a:ext cx="291023" cy="3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52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422400" y="4419600"/>
            <a:ext cx="990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534226" y="1960835"/>
            <a:ext cx="361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ＭＳ Ｐゴシック" pitchFamily="-112" charset="-128"/>
              </a:rPr>
              <a:t>A) Even if shuffled!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445461" y="4453464"/>
            <a:ext cx="522620" cy="85487"/>
            <a:chOff x="1445461" y="4453464"/>
            <a:chExt cx="522620" cy="85487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50215" y="4680766"/>
            <a:ext cx="522620" cy="85487"/>
            <a:chOff x="1445461" y="4453464"/>
            <a:chExt cx="522620" cy="85487"/>
          </a:xfrm>
        </p:grpSpPr>
        <p:sp>
          <p:nvSpPr>
            <p:cNvPr id="50" name="Rectangle 49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45461" y="4944120"/>
            <a:ext cx="522620" cy="85487"/>
            <a:chOff x="1445461" y="4453464"/>
            <a:chExt cx="522620" cy="8548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85240" y="4327422"/>
            <a:ext cx="522620" cy="85487"/>
            <a:chOff x="1445461" y="4453464"/>
            <a:chExt cx="522620" cy="85487"/>
          </a:xfrm>
        </p:grpSpPr>
        <p:sp>
          <p:nvSpPr>
            <p:cNvPr id="58" name="Rectangle 57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45461" y="5436563"/>
            <a:ext cx="522620" cy="85487"/>
            <a:chOff x="1445461" y="4453464"/>
            <a:chExt cx="522620" cy="85487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445461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676616" y="4455582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910709" y="4453464"/>
              <a:ext cx="57372" cy="83369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3646266" y="5436562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3650102" y="4944120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3654997" y="4689106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 bwMode="auto">
          <a:xfrm>
            <a:off x="3640139" y="4453777"/>
            <a:ext cx="57372" cy="83369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590800" y="4495148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590800" y="473079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590800" y="4985804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2590800" y="5486060"/>
            <a:ext cx="9271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310E5343-6D21-624C-A4F1-90F1922B57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004" y="3780507"/>
            <a:ext cx="496864" cy="45952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90F3A4-0433-E844-8943-E17A9B7C2A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656" y="3810020"/>
            <a:ext cx="332490" cy="4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71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Crush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(SVD) matrix factorization: finds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2FCDC9-0E9B-FA4C-9CA0-BE40D83ED274}"/>
              </a:ext>
            </a:extLst>
          </p:cNvPr>
          <p:cNvGrpSpPr/>
          <p:nvPr/>
        </p:nvGrpSpPr>
        <p:grpSpPr>
          <a:xfrm>
            <a:off x="1422400" y="4330700"/>
            <a:ext cx="7167032" cy="1511300"/>
            <a:chOff x="1422400" y="4330700"/>
            <a:chExt cx="7167032" cy="1511300"/>
          </a:xfrm>
        </p:grpSpPr>
        <p:grpSp>
          <p:nvGrpSpPr>
            <p:cNvPr id="38" name="Group 42"/>
            <p:cNvGrpSpPr/>
            <p:nvPr/>
          </p:nvGrpSpPr>
          <p:grpSpPr>
            <a:xfrm>
              <a:off x="1422400" y="4419600"/>
              <a:ext cx="990600" cy="1422400"/>
              <a:chOff x="1422400" y="4419600"/>
              <a:chExt cx="990600" cy="142240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44900" y="4330700"/>
              <a:ext cx="4944532" cy="1511300"/>
              <a:chOff x="3644900" y="4330700"/>
              <a:chExt cx="4944532" cy="1511300"/>
            </a:xfrm>
          </p:grpSpPr>
          <p:sp>
            <p:nvSpPr>
              <p:cNvPr id="7" name="Rectangle 13"/>
              <p:cNvSpPr>
                <a:spLocks noChangeArrowheads="1"/>
              </p:cNvSpPr>
              <p:nvPr/>
            </p:nvSpPr>
            <p:spPr bwMode="auto">
              <a:xfrm>
                <a:off x="74168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6007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3657600" y="4419600"/>
                <a:ext cx="46038" cy="142240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816600" y="4356100"/>
                <a:ext cx="965200" cy="457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7607300" y="4330700"/>
                <a:ext cx="977900" cy="50800"/>
              </a:xfrm>
              <a:prstGeom prst="rect">
                <a:avLst/>
              </a:prstGeom>
              <a:noFill/>
              <a:ln w="28575">
                <a:solidFill>
                  <a:srgbClr val="FF33CC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644900" y="4419600"/>
                <a:ext cx="762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75400" y="4347633"/>
                <a:ext cx="101600" cy="46567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592232" y="4889500"/>
                <a:ext cx="71967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416800" y="5638800"/>
                <a:ext cx="50800" cy="1143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8369300" y="4330700"/>
                <a:ext cx="220132" cy="45719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rgbClr val="FF33CC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054610" y="4986867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25732" y="4986864"/>
                <a:ext cx="37938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01676AD-7456-6C45-AC93-617B4E55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94188B5-5E94-1A43-A998-68447FD4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1B7B7-C0F2-D34E-BEA0-266284D3908C}"/>
              </a:ext>
            </a:extLst>
          </p:cNvPr>
          <p:cNvSpPr txBox="1"/>
          <p:nvPr/>
        </p:nvSpPr>
        <p:spPr>
          <a:xfrm>
            <a:off x="2334320" y="1952053"/>
            <a:ext cx="536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B) Even if ‘</a:t>
            </a: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salt+pepper</a:t>
            </a:r>
            <a:r>
              <a:rPr lang="en-US" sz="3200" b="1" dirty="0">
                <a:solidFill>
                  <a:schemeClr val="tx2"/>
                </a:solidFill>
                <a:latin typeface="+mn-lt"/>
              </a:rPr>
              <a:t>’ noise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82850-8816-6842-A114-617A344587F8}"/>
              </a:ext>
            </a:extLst>
          </p:cNvPr>
          <p:cNvSpPr/>
          <p:nvPr/>
        </p:nvSpPr>
        <p:spPr bwMode="auto">
          <a:xfrm>
            <a:off x="1871980" y="45506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6D2CDC-56BC-364B-897A-55E3F367A788}"/>
              </a:ext>
            </a:extLst>
          </p:cNvPr>
          <p:cNvSpPr/>
          <p:nvPr/>
        </p:nvSpPr>
        <p:spPr bwMode="auto">
          <a:xfrm>
            <a:off x="1678693" y="468078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EF510-ED47-2641-8229-6DF83C63EF60}"/>
              </a:ext>
            </a:extLst>
          </p:cNvPr>
          <p:cNvSpPr/>
          <p:nvPr/>
        </p:nvSpPr>
        <p:spPr bwMode="auto">
          <a:xfrm>
            <a:off x="1530011" y="4554407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749A4F-CC1C-ED4D-8D94-190642599A69}"/>
              </a:ext>
            </a:extLst>
          </p:cNvPr>
          <p:cNvSpPr/>
          <p:nvPr/>
        </p:nvSpPr>
        <p:spPr bwMode="auto">
          <a:xfrm>
            <a:off x="1682411" y="51082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99048C-8691-C74A-B83A-E8A2D00C6EC0}"/>
              </a:ext>
            </a:extLst>
          </p:cNvPr>
          <p:cNvSpPr/>
          <p:nvPr/>
        </p:nvSpPr>
        <p:spPr bwMode="auto">
          <a:xfrm>
            <a:off x="1834811" y="52606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79EEE9-29C9-EB49-9B6B-E11EF3602B8F}"/>
              </a:ext>
            </a:extLst>
          </p:cNvPr>
          <p:cNvSpPr/>
          <p:nvPr/>
        </p:nvSpPr>
        <p:spPr bwMode="auto">
          <a:xfrm>
            <a:off x="2288294" y="4610164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669591C-AB5E-6041-AB48-8104E426F1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621" y="3817302"/>
            <a:ext cx="496864" cy="4595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C22CE1-F1E6-E845-BD9F-66203021A8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210" y="3854359"/>
            <a:ext cx="332490" cy="44332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06AAF73-7757-E143-843B-E22C43EE5DA0}"/>
              </a:ext>
            </a:extLst>
          </p:cNvPr>
          <p:cNvSpPr/>
          <p:nvPr/>
        </p:nvSpPr>
        <p:spPr bwMode="auto">
          <a:xfrm>
            <a:off x="3667974" y="5413050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683630-9273-CD46-A361-98AFEE0CDF98}"/>
              </a:ext>
            </a:extLst>
          </p:cNvPr>
          <p:cNvSpPr/>
          <p:nvPr/>
        </p:nvSpPr>
        <p:spPr bwMode="auto">
          <a:xfrm>
            <a:off x="4665109" y="4354948"/>
            <a:ext cx="45719" cy="45719"/>
          </a:xfrm>
          <a:prstGeom prst="rect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D8421DF-B88B-8741-9FD8-75316DC12F24}"/>
              </a:ext>
            </a:extLst>
          </p:cNvPr>
          <p:cNvSpPr/>
          <p:nvPr/>
        </p:nvSpPr>
        <p:spPr bwMode="auto">
          <a:xfrm>
            <a:off x="3661595" y="4703089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B01276-3C39-4245-A76D-365570711B8C}"/>
              </a:ext>
            </a:extLst>
          </p:cNvPr>
          <p:cNvSpPr/>
          <p:nvPr/>
        </p:nvSpPr>
        <p:spPr bwMode="auto">
          <a:xfrm>
            <a:off x="4144925" y="4359094"/>
            <a:ext cx="45719" cy="4571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0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Hidden/latent variable detection</a:t>
            </a:r>
          </a:p>
          <a:p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B0F4E-8EC9-B347-AD11-ABD293664DF6}"/>
              </a:ext>
            </a:extLst>
          </p:cNvPr>
          <p:cNvSpPr txBox="1"/>
          <p:nvPr/>
        </p:nvSpPr>
        <p:spPr>
          <a:xfrm>
            <a:off x="451287" y="14430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B0E2-7306-5540-8FBB-6A63250E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370768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DAE3AC-A0F5-A748-B7C6-8B317CE22B88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4D2875-86D0-AF4D-9E45-A94F4A014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40B8CE82-2D2C-904E-9477-57F58426F150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52" name="Rectangle 7">
                  <a:extLst>
                    <a:ext uri="{FF2B5EF4-FFF2-40B4-BE49-F238E27FC236}">
                      <a16:creationId xmlns:a16="http://schemas.microsoft.com/office/drawing/2014/main" id="{3D928D54-D93D-A648-9B39-B29DAA8F4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A306128-BFB3-9F43-AEC6-74599E71B22E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AABA7BC-C5EA-6644-98A9-E501941BA8E5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A29F86-31DB-6943-B118-C8D55C7E62EB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7F7B1E0-E36A-6847-80CD-7BA76F2B65B9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8" name="Rectangle 13">
                  <a:extLst>
                    <a:ext uri="{FF2B5EF4-FFF2-40B4-BE49-F238E27FC236}">
                      <a16:creationId xmlns:a16="http://schemas.microsoft.com/office/drawing/2014/main" id="{EE55EE9C-3AF5-0A45-860B-6CBAC2223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4">
                  <a:extLst>
                    <a:ext uri="{FF2B5EF4-FFF2-40B4-BE49-F238E27FC236}">
                      <a16:creationId xmlns:a16="http://schemas.microsoft.com/office/drawing/2014/main" id="{179CC421-4211-2043-A168-F10EEEBF9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5">
                  <a:extLst>
                    <a:ext uri="{FF2B5EF4-FFF2-40B4-BE49-F238E27FC236}">
                      <a16:creationId xmlns:a16="http://schemas.microsoft.com/office/drawing/2014/main" id="{C71FB11F-3B5D-0E4C-BE1F-68A6C17F9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32A5DD1A-07F7-CF4C-ADEF-22F3DB5BF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6549ACB2-A17E-CD40-AB6A-710FF68B4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0">
                  <a:extLst>
                    <a:ext uri="{FF2B5EF4-FFF2-40B4-BE49-F238E27FC236}">
                      <a16:creationId xmlns:a16="http://schemas.microsoft.com/office/drawing/2014/main" id="{5BB98848-FFC1-2D44-B572-A81B159D2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05E719-8F3A-DA47-AF9F-F24DCA9CC3DE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C33D58B-58C5-A045-AEBC-515354F1223A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F50F14C-FC4B-064A-8BDE-404AD16E64EC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45A9536-3896-0945-9989-2A5ADCED3C41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9BD387F-B764-5F4D-B3D5-BA7CE951F828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F0CDE08-44CD-C644-91B9-18850CCE1CA8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92FE201-5AA2-BF43-AEB6-38D50663750A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78BC3E-F9DA-5543-A632-6910F34616D2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4633BE-2B8A-814C-8F3B-2A6ED0A9E6C7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8E1DF1-BE95-9B42-8C64-C74A641DD850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7EC9C3-98FD-FA42-86BC-EA3370201B7D}"/>
              </a:ext>
            </a:extLst>
          </p:cNvPr>
          <p:cNvSpPr txBox="1"/>
          <p:nvPr/>
        </p:nvSpPr>
        <p:spPr>
          <a:xfrm>
            <a:off x="5345518" y="5857774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</a:rPr>
              <a:t>EigenPlots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06972-BBE2-414A-B94F-7E742299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7907559-DA10-2C43-85D6-7CBE36288424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D0B4A50-BA4B-E342-B32D-9DBE1E3DBE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7E6ECC0-86DA-C645-A52F-BB8DF3FC25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216E257-970E-4747-A7E6-AC716AC86577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4F9DAE-0A32-C04E-86CC-8A620DABE612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8EBC91-1011-C042-AF78-7D27F91B0101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AB1FADA-207B-6341-84A4-4F3A04598653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92951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DF38-A663-2C48-9A26-A2BCE4E4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– 5 blocks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E379E-CCD0-DC4C-B8C6-1A76BEE0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64" y="2411732"/>
            <a:ext cx="3092449" cy="231933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CF6B-4200-A244-861A-60BE327E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B46EA-3993-3D48-8263-F7C153F1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7787AC-BDAE-EC4B-B320-652E49477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2183604"/>
            <a:ext cx="2071688" cy="2802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F5CAE5-5AFE-2A48-922A-0BEE8E1EA450}"/>
              </a:ext>
            </a:extLst>
          </p:cNvPr>
          <p:cNvSpPr txBox="1"/>
          <p:nvPr/>
        </p:nvSpPr>
        <p:spPr>
          <a:xfrm>
            <a:off x="5473448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8B76-9CFF-224E-8472-F71CBF36D44D}"/>
              </a:ext>
            </a:extLst>
          </p:cNvPr>
          <p:cNvSpPr txBox="1"/>
          <p:nvPr/>
        </p:nvSpPr>
        <p:spPr>
          <a:xfrm>
            <a:off x="3968497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38463D-5BF9-C145-B68C-FAB3C89922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149" y="2183604"/>
            <a:ext cx="1971675" cy="2802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B0C47-3FEF-E34A-8427-65690B2E77AF}"/>
              </a:ext>
            </a:extLst>
          </p:cNvPr>
          <p:cNvSpPr txBox="1"/>
          <p:nvPr/>
        </p:nvSpPr>
        <p:spPr>
          <a:xfrm>
            <a:off x="6412287" y="3279456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60149-DAA8-BF40-8AF3-7ECAF032A66B}"/>
              </a:ext>
            </a:extLst>
          </p:cNvPr>
          <p:cNvSpPr txBox="1"/>
          <p:nvPr/>
        </p:nvSpPr>
        <p:spPr>
          <a:xfrm>
            <a:off x="7653963" y="5429250"/>
            <a:ext cx="494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BDE666-987E-D544-B218-801AFA2051CC}"/>
              </a:ext>
            </a:extLst>
          </p:cNvPr>
          <p:cNvCxnSpPr/>
          <p:nvPr/>
        </p:nvCxnSpPr>
        <p:spPr bwMode="auto">
          <a:xfrm>
            <a:off x="3968497" y="2083833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CE5414-3F7A-C14C-9258-1F44BF5ADE25}"/>
              </a:ext>
            </a:extLst>
          </p:cNvPr>
          <p:cNvCxnSpPr/>
          <p:nvPr/>
        </p:nvCxnSpPr>
        <p:spPr bwMode="auto">
          <a:xfrm>
            <a:off x="6432671" y="2093358"/>
            <a:ext cx="0" cy="359163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ACD5E2-026B-8945-801E-680228A31C8F}"/>
              </a:ext>
            </a:extLst>
          </p:cNvPr>
          <p:cNvCxnSpPr>
            <a:cxnSpLocks/>
          </p:cNvCxnSpPr>
          <p:nvPr/>
        </p:nvCxnSpPr>
        <p:spPr bwMode="auto">
          <a:xfrm>
            <a:off x="285750" y="3889177"/>
            <a:ext cx="0" cy="417884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074F459-322F-EC4F-9E1E-548DE648BF1A}"/>
              </a:ext>
            </a:extLst>
          </p:cNvPr>
          <p:cNvSpPr/>
          <p:nvPr/>
        </p:nvSpPr>
        <p:spPr bwMode="auto">
          <a:xfrm>
            <a:off x="5291006" y="4349593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3D8345-F57B-1B4E-8B3E-EB45E23B37A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9224" y="4742380"/>
            <a:ext cx="308713" cy="0"/>
          </a:xfrm>
          <a:prstGeom prst="line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08DD67-04E8-F74E-8757-158D8634D623}"/>
              </a:ext>
            </a:extLst>
          </p:cNvPr>
          <p:cNvCxnSpPr/>
          <p:nvPr/>
        </p:nvCxnSpPr>
        <p:spPr bwMode="auto">
          <a:xfrm>
            <a:off x="285750" y="3892860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D37B1F-DA31-D649-B072-CF95634EC467}"/>
              </a:ext>
            </a:extLst>
          </p:cNvPr>
          <p:cNvCxnSpPr/>
          <p:nvPr/>
        </p:nvCxnSpPr>
        <p:spPr bwMode="auto">
          <a:xfrm>
            <a:off x="328613" y="4307061"/>
            <a:ext cx="226218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7909901-EF87-544A-9B27-4CDBB6C0A838}"/>
              </a:ext>
            </a:extLst>
          </p:cNvPr>
          <p:cNvSpPr/>
          <p:nvPr/>
        </p:nvSpPr>
        <p:spPr bwMode="auto">
          <a:xfrm>
            <a:off x="7813665" y="4316731"/>
            <a:ext cx="571500" cy="320992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2BCA5-B50F-F04D-A760-89C22E8769E1}"/>
              </a:ext>
            </a:extLst>
          </p:cNvPr>
          <p:cNvGrpSpPr/>
          <p:nvPr/>
        </p:nvGrpSpPr>
        <p:grpSpPr>
          <a:xfrm>
            <a:off x="6553200" y="1039166"/>
            <a:ext cx="2103120" cy="1042640"/>
            <a:chOff x="6553200" y="1039166"/>
            <a:chExt cx="2103120" cy="104264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D9DD71-18DC-B842-8B0B-B37080E138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3200" y="1410090"/>
              <a:ext cx="2103120" cy="443475"/>
              <a:chOff x="1422400" y="4330700"/>
              <a:chExt cx="7167032" cy="1511300"/>
            </a:xfrm>
          </p:grpSpPr>
          <p:grpSp>
            <p:nvGrpSpPr>
              <p:cNvPr id="35" name="Group 42">
                <a:extLst>
                  <a:ext uri="{FF2B5EF4-FFF2-40B4-BE49-F238E27FC236}">
                    <a16:creationId xmlns:a16="http://schemas.microsoft.com/office/drawing/2014/main" id="{171ADB5E-6901-1C4B-BAAD-D5836CB99A35}"/>
                  </a:ext>
                </a:extLst>
              </p:cNvPr>
              <p:cNvGrpSpPr/>
              <p:nvPr/>
            </p:nvGrpSpPr>
            <p:grpSpPr>
              <a:xfrm>
                <a:off x="1422400" y="4419600"/>
                <a:ext cx="990600" cy="1422400"/>
                <a:chOff x="1422400" y="4419600"/>
                <a:chExt cx="990600" cy="1422400"/>
              </a:xfrm>
            </p:grpSpPr>
            <p:sp>
              <p:nvSpPr>
                <p:cNvPr id="49" name="Rectangle 7">
                  <a:extLst>
                    <a:ext uri="{FF2B5EF4-FFF2-40B4-BE49-F238E27FC236}">
                      <a16:creationId xmlns:a16="http://schemas.microsoft.com/office/drawing/2014/main" id="{2BD76AD3-72CA-C342-ACE5-C98ECDED7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400" y="4419600"/>
                  <a:ext cx="990600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F1F43A8-5793-744A-9142-85F4ED68989D}"/>
                    </a:ext>
                  </a:extLst>
                </p:cNvPr>
                <p:cNvSpPr/>
                <p:nvPr/>
              </p:nvSpPr>
              <p:spPr bwMode="auto">
                <a:xfrm>
                  <a:off x="1435100" y="4432300"/>
                  <a:ext cx="6096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9E8DC3E-DE4D-AE4F-A30E-1094F8CD6DE2}"/>
                    </a:ext>
                  </a:extLst>
                </p:cNvPr>
                <p:cNvSpPr/>
                <p:nvPr/>
              </p:nvSpPr>
              <p:spPr bwMode="auto">
                <a:xfrm>
                  <a:off x="2082800" y="4940300"/>
                  <a:ext cx="101600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554C9A3-6DAF-2943-B5F4-E9D772DA5830}"/>
                    </a:ext>
                  </a:extLst>
                </p:cNvPr>
                <p:cNvSpPr/>
                <p:nvPr/>
              </p:nvSpPr>
              <p:spPr bwMode="auto">
                <a:xfrm>
                  <a:off x="2184400" y="5626100"/>
                  <a:ext cx="215900" cy="1270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AA8563B-0DFA-2F4B-B837-F20A9110E62F}"/>
                  </a:ext>
                </a:extLst>
              </p:cNvPr>
              <p:cNvGrpSpPr/>
              <p:nvPr/>
            </p:nvGrpSpPr>
            <p:grpSpPr>
              <a:xfrm>
                <a:off x="3644900" y="4330700"/>
                <a:ext cx="4944532" cy="1511300"/>
                <a:chOff x="3644900" y="4330700"/>
                <a:chExt cx="4944532" cy="1511300"/>
              </a:xfrm>
            </p:grpSpPr>
            <p:sp>
              <p:nvSpPr>
                <p:cNvPr id="37" name="Rectangle 13">
                  <a:extLst>
                    <a:ext uri="{FF2B5EF4-FFF2-40B4-BE49-F238E27FC236}">
                      <a16:creationId xmlns:a16="http://schemas.microsoft.com/office/drawing/2014/main" id="{F88518F5-2E42-3442-9501-E8CA5A58A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8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14">
                  <a:extLst>
                    <a:ext uri="{FF2B5EF4-FFF2-40B4-BE49-F238E27FC236}">
                      <a16:creationId xmlns:a16="http://schemas.microsoft.com/office/drawing/2014/main" id="{A6CF7664-A067-BB45-A53A-1A0E72450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07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15">
                  <a:extLst>
                    <a:ext uri="{FF2B5EF4-FFF2-40B4-BE49-F238E27FC236}">
                      <a16:creationId xmlns:a16="http://schemas.microsoft.com/office/drawing/2014/main" id="{D8A9223C-C7D2-B243-8C23-C8B647BFD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6038" cy="1422400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22788DB0-3A3D-D342-82F9-90AB4B47B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3500" y="4356100"/>
                  <a:ext cx="977900" cy="45719"/>
                </a:xfrm>
                <a:prstGeom prst="rect">
                  <a:avLst/>
                </a:prstGeom>
                <a:noFill/>
                <a:ln w="28575">
                  <a:solidFill>
                    <a:srgbClr val="008000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10">
                  <a:extLst>
                    <a:ext uri="{FF2B5EF4-FFF2-40B4-BE49-F238E27FC236}">
                      <a16:creationId xmlns:a16="http://schemas.microsoft.com/office/drawing/2014/main" id="{7E5488DC-A933-494C-8296-BF45CFC36F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6600" y="4356100"/>
                  <a:ext cx="965200" cy="4571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0">
                  <a:extLst>
                    <a:ext uri="{FF2B5EF4-FFF2-40B4-BE49-F238E27FC236}">
                      <a16:creationId xmlns:a16="http://schemas.microsoft.com/office/drawing/2014/main" id="{3EF85ACC-6824-394B-88D3-9EDD88C28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7300" y="4330700"/>
                  <a:ext cx="977900" cy="50800"/>
                </a:xfrm>
                <a:prstGeom prst="rect">
                  <a:avLst/>
                </a:prstGeom>
                <a:noFill/>
                <a:ln w="28575">
                  <a:solidFill>
                    <a:srgbClr val="FF33CC"/>
                  </a:solidFill>
                  <a:prstDash val="sysDot"/>
                  <a:round/>
                  <a:headEnd type="none" w="sm" len="sm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96A38CF-9B67-AF45-BF83-E52159AFA91A}"/>
                    </a:ext>
                  </a:extLst>
                </p:cNvPr>
                <p:cNvSpPr/>
                <p:nvPr/>
              </p:nvSpPr>
              <p:spPr bwMode="auto">
                <a:xfrm>
                  <a:off x="3644900" y="4419600"/>
                  <a:ext cx="76200" cy="393700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7FCD1B5-54CA-9A4C-ABCA-EE4A69FE7635}"/>
                    </a:ext>
                  </a:extLst>
                </p:cNvPr>
                <p:cNvSpPr/>
                <p:nvPr/>
              </p:nvSpPr>
              <p:spPr bwMode="auto">
                <a:xfrm>
                  <a:off x="3873500" y="4361180"/>
                  <a:ext cx="584200" cy="45719"/>
                </a:xfrm>
                <a:prstGeom prst="rect">
                  <a:avLst/>
                </a:prstGeom>
                <a:solidFill>
                  <a:srgbClr val="008000"/>
                </a:solidFill>
                <a:ln w="3175" cap="flat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BB92E8F-7E21-A74C-A626-B5A607118CE5}"/>
                    </a:ext>
                  </a:extLst>
                </p:cNvPr>
                <p:cNvSpPr/>
                <p:nvPr/>
              </p:nvSpPr>
              <p:spPr bwMode="auto">
                <a:xfrm>
                  <a:off x="6375400" y="4347633"/>
                  <a:ext cx="101600" cy="46567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B464C3C-8688-514C-ACE1-E128A74F9A56}"/>
                    </a:ext>
                  </a:extLst>
                </p:cNvPr>
                <p:cNvSpPr/>
                <p:nvPr/>
              </p:nvSpPr>
              <p:spPr bwMode="auto">
                <a:xfrm>
                  <a:off x="5592232" y="4889500"/>
                  <a:ext cx="71967" cy="469900"/>
                </a:xfrm>
                <a:prstGeom prst="rect">
                  <a:avLst/>
                </a:prstGeom>
                <a:solidFill>
                  <a:schemeClr val="tx1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C003D06-3E48-564E-B50D-DB4295035BB6}"/>
                    </a:ext>
                  </a:extLst>
                </p:cNvPr>
                <p:cNvSpPr/>
                <p:nvPr/>
              </p:nvSpPr>
              <p:spPr bwMode="auto">
                <a:xfrm>
                  <a:off x="7416800" y="5638800"/>
                  <a:ext cx="50800" cy="114300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F200C32-C43E-2045-BFC2-A060AE972035}"/>
                    </a:ext>
                  </a:extLst>
                </p:cNvPr>
                <p:cNvSpPr/>
                <p:nvPr/>
              </p:nvSpPr>
              <p:spPr bwMode="auto">
                <a:xfrm>
                  <a:off x="8369300" y="4330700"/>
                  <a:ext cx="220132" cy="45719"/>
                </a:xfrm>
                <a:prstGeom prst="rect">
                  <a:avLst/>
                </a:prstGeom>
                <a:solidFill>
                  <a:srgbClr val="FF33CC"/>
                </a:solidFill>
                <a:ln w="3175" cap="flat" cmpd="sng" algn="ctr">
                  <a:solidFill>
                    <a:srgbClr val="FF33CC"/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83730-4A49-5444-8C2D-D0E927778E74}"/>
                </a:ext>
              </a:extLst>
            </p:cNvPr>
            <p:cNvSpPr txBox="1"/>
            <p:nvPr/>
          </p:nvSpPr>
          <p:spPr>
            <a:xfrm>
              <a:off x="7085812" y="1774029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D8131A-A583-3442-B20C-A88074FD2A00}"/>
                </a:ext>
              </a:extLst>
            </p:cNvPr>
            <p:cNvSpPr txBox="1"/>
            <p:nvPr/>
          </p:nvSpPr>
          <p:spPr>
            <a:xfrm>
              <a:off x="7673059" y="1768048"/>
              <a:ext cx="360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</a:t>
              </a:r>
              <a:r>
                <a:rPr lang="en-US" sz="1400" b="1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31F685-67EA-1746-806F-C0E2D396FA7D}"/>
                </a:ext>
              </a:extLst>
            </p:cNvPr>
            <p:cNvSpPr txBox="1"/>
            <p:nvPr/>
          </p:nvSpPr>
          <p:spPr>
            <a:xfrm>
              <a:off x="7302585" y="1039910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263EF8-890E-BB40-B5E9-AE0181782547}"/>
                </a:ext>
              </a:extLst>
            </p:cNvPr>
            <p:cNvSpPr txBox="1"/>
            <p:nvPr/>
          </p:nvSpPr>
          <p:spPr>
            <a:xfrm>
              <a:off x="7808577" y="1039166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</a:t>
              </a:r>
              <a:r>
                <a:rPr lang="en-US" sz="1400" b="1" baseline="-25000" dirty="0"/>
                <a:t>1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FE298-7378-A846-8B76-6E4FA2A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A4DAAE1-C3DE-0E47-BE98-CFE46F03966F}"/>
              </a:ext>
            </a:extLst>
          </p:cNvPr>
          <p:cNvSpPr/>
          <p:nvPr/>
        </p:nvSpPr>
        <p:spPr bwMode="auto">
          <a:xfrm rot="1047916">
            <a:off x="6198638" y="466659"/>
            <a:ext cx="2861153" cy="585799"/>
          </a:xfrm>
          <a:prstGeom prst="roundRect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From: HITS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B6B01E6-D8E7-0A4B-9FF8-4B91E0ED81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599" y="1893944"/>
            <a:ext cx="410635" cy="37977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8D80DD1-9117-5946-8460-7E9DF6CBA1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29" y="1885989"/>
            <a:ext cx="291023" cy="3880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712FEB3-84D5-DD4B-8D2B-0EA7B924BF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955" y="5156701"/>
            <a:ext cx="410635" cy="37977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8B41F62-264E-7240-83AD-480E191229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74" y="5148448"/>
            <a:ext cx="291023" cy="3880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D6CE4-16ED-9444-A1F9-F007E3BB69F6}"/>
              </a:ext>
            </a:extLst>
          </p:cNvPr>
          <p:cNvCxnSpPr>
            <a:stCxn id="58" idx="0"/>
          </p:cNvCxnSpPr>
          <p:nvPr/>
        </p:nvCxnSpPr>
        <p:spPr bwMode="auto">
          <a:xfrm flipH="1" flipV="1">
            <a:off x="8318974" y="4510089"/>
            <a:ext cx="46299" cy="6466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1ABC49-8375-7E4E-8D31-2864D2B5A964}"/>
              </a:ext>
            </a:extLst>
          </p:cNvPr>
          <p:cNvCxnSpPr>
            <a:stCxn id="59" idx="0"/>
          </p:cNvCxnSpPr>
          <p:nvPr/>
        </p:nvCxnSpPr>
        <p:spPr bwMode="auto">
          <a:xfrm flipV="1">
            <a:off x="7900986" y="4510089"/>
            <a:ext cx="258969" cy="638359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A8E756-99C1-B94D-8D31-E0D448ED0A03}"/>
              </a:ext>
            </a:extLst>
          </p:cNvPr>
          <p:cNvGrpSpPr/>
          <p:nvPr/>
        </p:nvGrpSpPr>
        <p:grpSpPr>
          <a:xfrm>
            <a:off x="-99132" y="1561622"/>
            <a:ext cx="1611567" cy="1341231"/>
            <a:chOff x="-99132" y="1561622"/>
            <a:chExt cx="1611567" cy="13412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293D4C0-2954-B14A-AB96-8ABC9F7E587B}"/>
                </a:ext>
              </a:extLst>
            </p:cNvPr>
            <p:cNvSpPr txBox="1"/>
            <p:nvPr/>
          </p:nvSpPr>
          <p:spPr>
            <a:xfrm>
              <a:off x="-99132" y="2410410"/>
              <a:ext cx="9637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‘fans’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750A85-D87C-E241-AD11-3D5E562ACFBD}"/>
                </a:ext>
              </a:extLst>
            </p:cNvPr>
            <p:cNvSpPr txBox="1"/>
            <p:nvPr/>
          </p:nvSpPr>
          <p:spPr>
            <a:xfrm>
              <a:off x="494207" y="1561622"/>
              <a:ext cx="10182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‘idols’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05CB32-998C-E147-948B-B3E356B1DEC4}"/>
                </a:ext>
              </a:extLst>
            </p:cNvPr>
            <p:cNvCxnSpPr/>
            <p:nvPr/>
          </p:nvCxnSpPr>
          <p:spPr bwMode="auto">
            <a:xfrm>
              <a:off x="71440" y="1850496"/>
              <a:ext cx="683054" cy="4884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74118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Hidden/latent variable detection</a:t>
            </a:r>
          </a:p>
          <a:p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B0F4E-8EC9-B347-AD11-ABD293664DF6}"/>
              </a:ext>
            </a:extLst>
          </p:cNvPr>
          <p:cNvSpPr txBox="1"/>
          <p:nvPr/>
        </p:nvSpPr>
        <p:spPr>
          <a:xfrm>
            <a:off x="451287" y="14430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DCDC6-D76F-5548-AF7B-62559172D920}"/>
              </a:ext>
            </a:extLst>
          </p:cNvPr>
          <p:cNvSpPr txBox="1"/>
          <p:nvPr/>
        </p:nvSpPr>
        <p:spPr>
          <a:xfrm>
            <a:off x="451286" y="20794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570C6-96C4-1947-A99D-046CAA5D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907431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38181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E8847-4C1A-0C4F-A807-4A6B80BBEBF3}"/>
              </a:ext>
            </a:extLst>
          </p:cNvPr>
          <p:cNvSpPr txBox="1"/>
          <p:nvPr/>
        </p:nvSpPr>
        <p:spPr>
          <a:xfrm rot="20462190">
            <a:off x="6481123" y="5408682"/>
            <a:ext cx="2637261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semi-supervised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1E765B84-3FDB-7C49-9FE3-542D786AEE9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314955" y="4994370"/>
            <a:ext cx="1141413" cy="11016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06716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6AB9-F4F0-404F-8F6F-4D40825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D8C77-11EA-5D4E-8403-A4A816CA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1" y="1922144"/>
            <a:ext cx="6600091" cy="348297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2A01-E274-254B-A7D8-3819684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E85D-179E-F244-8F8E-DAE0708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F3E42-CA98-D747-B054-6CD0FE564274}"/>
              </a:ext>
            </a:extLst>
          </p:cNvPr>
          <p:cNvSpPr txBox="1"/>
          <p:nvPr/>
        </p:nvSpPr>
        <p:spPr>
          <a:xfrm>
            <a:off x="4786128" y="4700588"/>
            <a:ext cx="24673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#logins from 128.1.1.1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B2272-3288-7042-A953-E46AAFBD66BB}"/>
              </a:ext>
            </a:extLst>
          </p:cNvPr>
          <p:cNvSpPr txBox="1"/>
          <p:nvPr/>
        </p:nvSpPr>
        <p:spPr>
          <a:xfrm rot="16200000">
            <a:off x="3125020" y="2366286"/>
            <a:ext cx="12747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/>
              <a:t>#128.1.1.3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789D7-AFBA-AB42-B461-06E2B6E6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3179733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6AB9-F4F0-404F-8F6F-4D408259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ED8C77-11EA-5D4E-8403-A4A816CA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613" y="715067"/>
            <a:ext cx="1416304" cy="116066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2A01-E274-254B-A7D8-3819684D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0E85D-179E-F244-8F8E-DAE0708A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F2DF8B3-5BCF-9F41-BF24-CB11EDFE1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880" y="2411732"/>
            <a:ext cx="3092449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C48A9-56F8-6B46-954B-B73086CD9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4" r="19967" b="1258"/>
          <a:stretch/>
        </p:blipFill>
        <p:spPr>
          <a:xfrm>
            <a:off x="6167444" y="2183604"/>
            <a:ext cx="2071688" cy="2802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E58D4D-BA97-2C45-BCBE-C0666D3113A8}"/>
              </a:ext>
            </a:extLst>
          </p:cNvPr>
          <p:cNvSpPr txBox="1"/>
          <p:nvPr/>
        </p:nvSpPr>
        <p:spPr>
          <a:xfrm>
            <a:off x="7159380" y="5429250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EDBD4-3F39-CB42-AA5B-8BC72872F87D}"/>
              </a:ext>
            </a:extLst>
          </p:cNvPr>
          <p:cNvSpPr txBox="1"/>
          <p:nvPr/>
        </p:nvSpPr>
        <p:spPr>
          <a:xfrm>
            <a:off x="5654429" y="3279456"/>
            <a:ext cx="511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</a:t>
            </a:r>
            <a:r>
              <a:rPr lang="en-US" b="1" baseline="-25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0F069-38EC-7D49-B7BF-D5F3B6FF1DBB}"/>
              </a:ext>
            </a:extLst>
          </p:cNvPr>
          <p:cNvSpPr txBox="1"/>
          <p:nvPr/>
        </p:nvSpPr>
        <p:spPr>
          <a:xfrm>
            <a:off x="0" y="1837612"/>
            <a:ext cx="1871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‘customers’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1DED1-610F-9842-B7C7-ADB707D170ED}"/>
              </a:ext>
            </a:extLst>
          </p:cNvPr>
          <p:cNvSpPr txBox="1"/>
          <p:nvPr/>
        </p:nvSpPr>
        <p:spPr>
          <a:xfrm>
            <a:off x="935513" y="5061109"/>
            <a:ext cx="22990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‘IP-addresses’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EF9C9-6097-1843-ABFF-FB0235D1B9B0}"/>
              </a:ext>
            </a:extLst>
          </p:cNvPr>
          <p:cNvSpPr/>
          <p:nvPr/>
        </p:nvSpPr>
        <p:spPr bwMode="auto">
          <a:xfrm>
            <a:off x="1233793" y="4067890"/>
            <a:ext cx="2414588" cy="75485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42B54-A98E-3C4E-9E36-4FA68D25F6E7}"/>
              </a:ext>
            </a:extLst>
          </p:cNvPr>
          <p:cNvSpPr txBox="1"/>
          <p:nvPr/>
        </p:nvSpPr>
        <p:spPr>
          <a:xfrm>
            <a:off x="3525002" y="3594310"/>
            <a:ext cx="189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500-d vector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F960081C-BC76-0D4E-80C2-19E10081DC5B}"/>
              </a:ext>
            </a:extLst>
          </p:cNvPr>
          <p:cNvSpPr/>
          <p:nvPr/>
        </p:nvSpPr>
        <p:spPr bwMode="auto">
          <a:xfrm>
            <a:off x="3587859" y="4067890"/>
            <a:ext cx="3733096" cy="371553"/>
          </a:xfrm>
          <a:custGeom>
            <a:avLst/>
            <a:gdLst>
              <a:gd name="connsiteX0" fmla="*/ 0 w 3733096"/>
              <a:gd name="connsiteY0" fmla="*/ 42940 h 371553"/>
              <a:gd name="connsiteX1" fmla="*/ 3171825 w 3733096"/>
              <a:gd name="connsiteY1" fmla="*/ 28653 h 371553"/>
              <a:gd name="connsiteX2" fmla="*/ 3714750 w 3733096"/>
              <a:gd name="connsiteY2" fmla="*/ 371553 h 37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096" h="371553">
                <a:moveTo>
                  <a:pt x="0" y="42940"/>
                </a:moveTo>
                <a:cubicBezTo>
                  <a:pt x="1276350" y="8412"/>
                  <a:pt x="2552700" y="-26116"/>
                  <a:pt x="3171825" y="28653"/>
                </a:cubicBezTo>
                <a:cubicBezTo>
                  <a:pt x="3790950" y="83422"/>
                  <a:pt x="3752850" y="227487"/>
                  <a:pt x="3714750" y="371553"/>
                </a:cubicBezTo>
              </a:path>
            </a:pathLst>
          </a:custGeom>
          <a:noFill/>
          <a:ln w="3175" cap="flat" cmpd="sng" algn="ctr">
            <a:solidFill>
              <a:schemeClr val="tx2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73637C-9298-F445-8523-2097C3B395F6}"/>
              </a:ext>
            </a:extLst>
          </p:cNvPr>
          <p:cNvSpPr txBox="1"/>
          <p:nvPr/>
        </p:nvSpPr>
        <p:spPr>
          <a:xfrm>
            <a:off x="5888628" y="40393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2-d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21CA48-B376-094A-BCE2-0421936D1878}"/>
              </a:ext>
            </a:extLst>
          </p:cNvPr>
          <p:cNvSpPr txBox="1"/>
          <p:nvPr/>
        </p:nvSpPr>
        <p:spPr>
          <a:xfrm>
            <a:off x="-55834" y="3873818"/>
            <a:ext cx="1175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‘Smith’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52505E-3548-5042-872D-2AA054AEF704}"/>
              </a:ext>
            </a:extLst>
          </p:cNvPr>
          <p:cNvSpPr/>
          <p:nvPr/>
        </p:nvSpPr>
        <p:spPr bwMode="auto">
          <a:xfrm>
            <a:off x="7215184" y="4453690"/>
            <a:ext cx="138119" cy="112595"/>
          </a:xfrm>
          <a:prstGeom prst="ellipse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16FBA5-D372-5142-9481-BF1AAEB23081}"/>
              </a:ext>
            </a:extLst>
          </p:cNvPr>
          <p:cNvSpPr txBox="1"/>
          <p:nvPr/>
        </p:nvSpPr>
        <p:spPr>
          <a:xfrm>
            <a:off x="7565935" y="4263765"/>
            <a:ext cx="1175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‘Smith’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133D-2356-7747-B68F-FDC63947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7205474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B63-17AC-0C4B-8087-3EAD7FD4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-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0C48-352C-334A-91B2-44F3A8D1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Hidden/latent variable detection</a:t>
            </a:r>
          </a:p>
          <a:p>
            <a:r>
              <a:rPr lang="en-US" dirty="0"/>
              <a:t>Block detection</a:t>
            </a:r>
          </a:p>
          <a:p>
            <a:r>
              <a:rPr lang="en-US" dirty="0"/>
              <a:t>Dimensionality reduction</a:t>
            </a:r>
          </a:p>
          <a:p>
            <a:r>
              <a:rPr lang="en-US" dirty="0"/>
              <a:t>Embedding (linear)</a:t>
            </a:r>
          </a:p>
          <a:p>
            <a:pPr lvl="1"/>
            <a:r>
              <a:rPr lang="en-US" dirty="0"/>
              <a:t>SVD is a special case of ’deep neural net’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477CA-AE6C-8848-8086-8BDE01C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0AD52-856C-4E45-A009-5FE138D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B0F4E-8EC9-B347-AD11-ABD293664DF6}"/>
              </a:ext>
            </a:extLst>
          </p:cNvPr>
          <p:cNvSpPr txBox="1"/>
          <p:nvPr/>
        </p:nvSpPr>
        <p:spPr>
          <a:xfrm>
            <a:off x="451287" y="14430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DCDC6-D76F-5548-AF7B-62559172D920}"/>
              </a:ext>
            </a:extLst>
          </p:cNvPr>
          <p:cNvSpPr txBox="1"/>
          <p:nvPr/>
        </p:nvSpPr>
        <p:spPr>
          <a:xfrm>
            <a:off x="451286" y="203661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4EE8D-60E6-D548-8580-04DFB20B15B7}"/>
              </a:ext>
            </a:extLst>
          </p:cNvPr>
          <p:cNvSpPr txBox="1"/>
          <p:nvPr/>
        </p:nvSpPr>
        <p:spPr>
          <a:xfrm>
            <a:off x="451285" y="26683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0A94C-9C48-FA4D-9925-9E7D9B9ED163}"/>
              </a:ext>
            </a:extLst>
          </p:cNvPr>
          <p:cNvSpPr txBox="1"/>
          <p:nvPr/>
        </p:nvSpPr>
        <p:spPr>
          <a:xfrm>
            <a:off x="451284" y="32714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9051"/>
                </a:solidFill>
              </a:rPr>
              <a:t>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7B87-2EA9-5E48-9C8E-2DCAF899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719070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682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Inferring Strange Behavior</a:t>
            </a:r>
            <a:r>
              <a:rPr lang="zh-CN" altLang="en-US" sz="3600" dirty="0"/>
              <a:t> </a:t>
            </a:r>
            <a:r>
              <a:rPr lang="en-US" altLang="zh-CN" sz="3600" dirty="0"/>
              <a:t>from</a:t>
            </a:r>
            <a:r>
              <a:rPr lang="zh-CN" altLang="en-US" sz="3600" dirty="0"/>
              <a:t> </a:t>
            </a:r>
            <a:r>
              <a:rPr lang="en-US" altLang="zh-CN" sz="3600" dirty="0"/>
              <a:t>Connectivity</a:t>
            </a:r>
            <a:r>
              <a:rPr lang="zh-CN" altLang="en-US" sz="3600" dirty="0"/>
              <a:t> </a:t>
            </a:r>
            <a:r>
              <a:rPr lang="en-US" altLang="zh-CN" sz="3600" dirty="0"/>
              <a:t>Pattern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/>
              <a:t>Social</a:t>
            </a:r>
            <a:r>
              <a:rPr lang="zh-CN" altLang="en-US" sz="3600" dirty="0"/>
              <a:t> </a:t>
            </a:r>
            <a:r>
              <a:rPr lang="en-US" altLang="zh-CN" sz="3600" dirty="0"/>
              <a:t>Networks</a:t>
            </a:r>
            <a:br>
              <a:rPr lang="en-US" altLang="zh-CN" sz="3600" dirty="0"/>
            </a:br>
            <a:r>
              <a:rPr lang="en-US" altLang="zh-CN" sz="3600" dirty="0">
                <a:solidFill>
                  <a:schemeClr val="tx1"/>
                </a:solidFill>
              </a:rPr>
              <a:t>PAKDD’14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7900" y="3886200"/>
            <a:ext cx="7683500" cy="1752600"/>
          </a:xfrm>
        </p:spPr>
        <p:txBody>
          <a:bodyPr>
            <a:normAutofit/>
          </a:bodyPr>
          <a:lstStyle/>
          <a:p>
            <a:r>
              <a:rPr lang="en-US" sz="2800" dirty="0"/>
              <a:t>Meng</a:t>
            </a:r>
            <a:r>
              <a:rPr lang="zh-CN" altLang="en-US" sz="2800" dirty="0"/>
              <a:t> </a:t>
            </a:r>
            <a:r>
              <a:rPr lang="en-US" altLang="zh-CN" sz="2800" dirty="0"/>
              <a:t>Jiang, </a:t>
            </a:r>
            <a:r>
              <a:rPr lang="en-US" altLang="zh-CN" sz="2800" dirty="0" err="1"/>
              <a:t>Peng</a:t>
            </a:r>
            <a:r>
              <a:rPr lang="zh-CN" altLang="en-US" sz="2800" dirty="0"/>
              <a:t> </a:t>
            </a:r>
            <a:r>
              <a:rPr lang="en-US" altLang="zh-CN" sz="2800" dirty="0"/>
              <a:t>Cui, </a:t>
            </a:r>
            <a:r>
              <a:rPr lang="en-US" altLang="zh-CN" sz="2800" dirty="0" err="1"/>
              <a:t>Shiqiang</a:t>
            </a:r>
            <a:r>
              <a:rPr lang="zh-CN" altLang="en-US" sz="2800" dirty="0"/>
              <a:t> </a:t>
            </a:r>
            <a:r>
              <a:rPr lang="en-US" altLang="zh-CN" sz="2800" dirty="0"/>
              <a:t>Yang 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)</a:t>
            </a:r>
          </a:p>
          <a:p>
            <a:r>
              <a:rPr lang="en-US" altLang="zh-CN" sz="2800" dirty="0"/>
              <a:t>Alex</a:t>
            </a:r>
            <a:r>
              <a:rPr lang="zh-CN" altLang="en-US" sz="2800" dirty="0"/>
              <a:t> </a:t>
            </a:r>
            <a:r>
              <a:rPr lang="en-US" altLang="zh-CN" sz="2800" dirty="0" err="1"/>
              <a:t>Beutel</a:t>
            </a:r>
            <a:r>
              <a:rPr lang="en-US" altLang="zh-CN" sz="2800" dirty="0"/>
              <a:t>,</a:t>
            </a:r>
            <a:r>
              <a:rPr lang="zh-CN" altLang="en-US" sz="2800" dirty="0"/>
              <a:t> </a:t>
            </a:r>
            <a:r>
              <a:rPr lang="en-US" altLang="zh-CN" sz="2800" dirty="0"/>
              <a:t>Christos</a:t>
            </a:r>
            <a:r>
              <a:rPr lang="zh-CN" altLang="en-US" sz="2800" dirty="0"/>
              <a:t> </a:t>
            </a:r>
            <a:r>
              <a:rPr lang="en-US" altLang="zh-CN" sz="2800" dirty="0" err="1"/>
              <a:t>Faloutsos</a:t>
            </a:r>
            <a:r>
              <a:rPr lang="en-US" altLang="zh-CN" sz="2800" dirty="0"/>
              <a:t> (CMU)</a:t>
            </a:r>
          </a:p>
        </p:txBody>
      </p:sp>
      <p:pic>
        <p:nvPicPr>
          <p:cNvPr id="6" name="Picture 5" descr="alex_beutel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5118100"/>
            <a:ext cx="1035050" cy="126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3090" y="2578100"/>
            <a:ext cx="1157729" cy="1309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700" y="2565400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8335" y="2571750"/>
            <a:ext cx="1272531" cy="1394474"/>
          </a:xfrm>
          <a:prstGeom prst="rect">
            <a:avLst/>
          </a:prstGeom>
        </p:spPr>
      </p:pic>
      <p:pic>
        <p:nvPicPr>
          <p:cNvPr id="10" name="清华大学logo副本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3733799"/>
            <a:ext cx="1016000" cy="95013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94AA3C-34FA-6846-8407-B77F08F5ED8E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6029208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#1:</a:t>
            </a:r>
            <a:r>
              <a:rPr lang="zh-CN" altLang="en-US" dirty="0"/>
              <a:t> </a:t>
            </a:r>
            <a:r>
              <a:rPr lang="en-US" altLang="zh-CN" dirty="0"/>
              <a:t>non-overlapping</a:t>
            </a:r>
            <a:r>
              <a:rPr lang="zh-CN" altLang="en-US" dirty="0"/>
              <a:t>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“Blocks”</a:t>
            </a:r>
            <a:r>
              <a:rPr lang="zh-CN" altLang="en-US" dirty="0"/>
              <a:t>            </a:t>
            </a:r>
            <a:r>
              <a:rPr lang="en-US" altLang="zh-CN" dirty="0"/>
              <a:t>“Rays”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2656732" y="2387599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00" y="3606502"/>
            <a:ext cx="8640000" cy="267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5234" y="291311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343" y="2913116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FB4A8-853D-D94A-A9E5-DDCAD1FC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1A405-E772-A14E-9F7B-676745ED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07B31D-8DE8-4941-A28A-749C87779B6B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28F4F9-5E76-5547-A693-441FBF8D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345523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#2:</a:t>
            </a:r>
            <a:r>
              <a:rPr lang="zh-CN" altLang="en-US" dirty="0"/>
              <a:t> </a:t>
            </a:r>
            <a:r>
              <a:rPr lang="en-US" altLang="zh-CN" dirty="0"/>
              <a:t>non-overlapping</a:t>
            </a:r>
            <a:r>
              <a:rPr lang="zh-CN" altLang="en-US" dirty="0"/>
              <a:t>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“Blocks;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density”</a:t>
            </a:r>
            <a:r>
              <a:rPr lang="zh-CN" altLang="en-US" dirty="0"/>
              <a:t>            </a:t>
            </a:r>
            <a:r>
              <a:rPr lang="en-US" altLang="zh-CN" dirty="0"/>
              <a:t>Elongation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4800210" y="2377720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234" y="2927227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343" y="2927227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73015"/>
            <a:ext cx="8255398" cy="26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5A10D-049C-6C4A-BD06-74D61557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807AC-9C7C-864B-BF2C-535EA82B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7B5AA-1973-514F-B74E-7C87A195F144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68244F-F0F2-5748-8AE9-81825FA4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029431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#3:</a:t>
            </a:r>
            <a:r>
              <a:rPr lang="zh-CN" altLang="en-US" dirty="0"/>
              <a:t> </a:t>
            </a:r>
            <a:r>
              <a:rPr lang="en-US" altLang="zh-CN" dirty="0"/>
              <a:t>non-overlapping</a:t>
            </a:r>
            <a:r>
              <a:rPr lang="zh-CN" altLang="en-US" dirty="0"/>
              <a:t>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</a:t>
            </a:r>
            <a:r>
              <a:rPr lang="en-US" altLang="zh-CN" b="1" dirty="0"/>
              <a:t>Camouflage</a:t>
            </a:r>
            <a:r>
              <a:rPr lang="en-US" altLang="zh-CN" dirty="0"/>
              <a:t>” (or “Fame”)</a:t>
            </a:r>
            <a:r>
              <a:rPr lang="zh-CN" altLang="en-US" dirty="0"/>
              <a:t>            </a:t>
            </a:r>
            <a:r>
              <a:rPr lang="en-US" altLang="zh-CN" dirty="0"/>
              <a:t>Tilting</a:t>
            </a:r>
            <a:r>
              <a:rPr lang="zh-CN" altLang="en-US" dirty="0"/>
              <a:t> </a:t>
            </a:r>
            <a:r>
              <a:rPr lang="en-US" altLang="zh-CN" dirty="0"/>
              <a:t>“Rays”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5737188" y="2374899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234" y="291311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343" y="2913116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592" y="3616305"/>
            <a:ext cx="7297345" cy="26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FE39C-51D1-A145-8145-F514EDAC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8FA896-CFAA-234E-9DE7-A11FC99B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1EB6339-DF45-FA46-B2F8-4D4521871BD7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FD293B6-E1DB-6646-BDA4-319BFB5C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751542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#3:</a:t>
            </a:r>
            <a:r>
              <a:rPr lang="zh-CN" altLang="en-US" dirty="0"/>
              <a:t> </a:t>
            </a:r>
            <a:r>
              <a:rPr lang="en-US" altLang="zh-CN" dirty="0"/>
              <a:t>non-overlapping</a:t>
            </a:r>
            <a:r>
              <a:rPr lang="zh-CN" altLang="en-US" dirty="0"/>
              <a:t>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“Camouflage” (or “</a:t>
            </a:r>
            <a:r>
              <a:rPr lang="en-US" altLang="zh-CN" b="1" dirty="0"/>
              <a:t>Fame</a:t>
            </a:r>
            <a:r>
              <a:rPr lang="en-US" altLang="zh-CN" dirty="0"/>
              <a:t>”)</a:t>
            </a:r>
            <a:r>
              <a:rPr lang="zh-CN" altLang="en-US" dirty="0"/>
              <a:t>            </a:t>
            </a:r>
            <a:r>
              <a:rPr lang="en-US" altLang="zh-CN" dirty="0"/>
              <a:t>Tilting</a:t>
            </a:r>
            <a:r>
              <a:rPr lang="zh-CN" altLang="en-US" dirty="0"/>
              <a:t> </a:t>
            </a:r>
            <a:r>
              <a:rPr lang="en-US" altLang="zh-CN" dirty="0"/>
              <a:t>“Rays”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5711788" y="2362199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234" y="291311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343" y="2913116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234" y="3569187"/>
            <a:ext cx="7249253" cy="267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9C419-D955-BB44-97B3-7E7125CA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966AB47-3CE4-ED41-8BA8-11F6E03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93C8517-25C6-F949-8FE4-C2D137B95879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8CCD6EA-8F66-4B4E-AEDF-4E47B501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1274229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#4:</a:t>
            </a:r>
            <a:r>
              <a:rPr lang="zh-CN" altLang="en-US" dirty="0"/>
              <a:t>        </a:t>
            </a:r>
            <a:r>
              <a:rPr lang="en-US" altLang="zh-CN" dirty="0"/>
              <a:t>?</a:t>
            </a:r>
            <a:r>
              <a:rPr lang="zh-CN" altLang="en-US" dirty="0"/>
              <a:t>     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“?”</a:t>
            </a:r>
            <a:r>
              <a:rPr lang="zh-CN" altLang="en-US" dirty="0"/>
              <a:t>                           </a:t>
            </a:r>
            <a:r>
              <a:rPr lang="en-US" altLang="zh-CN" dirty="0"/>
              <a:t>“Pearls”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2842861" y="2539999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234" y="291311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343" y="2913116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4781"/>
            <a:ext cx="9144000" cy="327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374780"/>
            <a:ext cx="3076222" cy="2875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838" y="6250096"/>
            <a:ext cx="8863717" cy="50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D827E8-1E2A-634D-BA0B-A5BD8DE4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F0AA4E-E5A6-D448-8B7F-ED408144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B4A48D-6D9F-034D-9D68-E642DDB9926D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AA21680-63F7-114B-B47F-51A767E8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6034840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Lockstep</a:t>
            </a:r>
            <a:r>
              <a:rPr lang="en-US" dirty="0"/>
              <a:t> and </a:t>
            </a:r>
            <a:r>
              <a:rPr lang="en-US" i="1" dirty="0"/>
              <a:t>Spectral</a:t>
            </a:r>
            <a:r>
              <a:rPr lang="zh-CN" altLang="en-US" i="1" dirty="0"/>
              <a:t> </a:t>
            </a:r>
            <a:r>
              <a:rPr lang="en-US" altLang="zh-CN" i="1" dirty="0"/>
              <a:t>Subspace</a:t>
            </a:r>
            <a:r>
              <a:rPr lang="zh-CN" altLang="en-US" i="1" dirty="0"/>
              <a:t> </a:t>
            </a:r>
            <a:r>
              <a:rPr lang="en-US" altLang="zh-CN" i="1" dirty="0"/>
              <a:t>Plot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#4:</a:t>
            </a:r>
            <a:r>
              <a:rPr lang="zh-CN" altLang="en-US" dirty="0"/>
              <a:t> </a:t>
            </a:r>
            <a:r>
              <a:rPr lang="en-US" altLang="zh-CN" b="1" dirty="0"/>
              <a:t>overlapping</a:t>
            </a:r>
            <a:r>
              <a:rPr lang="zh-CN" altLang="en-US" dirty="0"/>
              <a:t> </a:t>
            </a:r>
            <a:r>
              <a:rPr lang="en-US" altLang="zh-CN" dirty="0"/>
              <a:t>lockstep</a:t>
            </a:r>
          </a:p>
          <a:p>
            <a:r>
              <a:rPr lang="en-US" altLang="zh-CN" dirty="0"/>
              <a:t>“</a:t>
            </a:r>
            <a:r>
              <a:rPr lang="en-US" altLang="zh-CN" b="1" dirty="0"/>
              <a:t>Staircase</a:t>
            </a:r>
            <a:r>
              <a:rPr lang="en-US" altLang="zh-CN" dirty="0"/>
              <a:t>”</a:t>
            </a:r>
            <a:r>
              <a:rPr lang="zh-CN" altLang="en-US" dirty="0"/>
              <a:t>             </a:t>
            </a:r>
            <a:r>
              <a:rPr lang="en-US" altLang="zh-CN" dirty="0"/>
              <a:t>“Pearls”</a:t>
            </a:r>
            <a:endParaRPr lang="en-US" dirty="0"/>
          </a:p>
        </p:txBody>
      </p:sp>
      <p:cxnSp>
        <p:nvCxnSpPr>
          <p:cNvPr id="8" name="直接箭头连接符 24"/>
          <p:cNvCxnSpPr/>
          <p:nvPr/>
        </p:nvCxnSpPr>
        <p:spPr>
          <a:xfrm>
            <a:off x="2842861" y="2539999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234" y="291311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Adjacency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4343" y="2913116"/>
            <a:ext cx="416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Times New Roman" panose="02020603050405020304" pitchFamily="18" charset="0"/>
              </a:rPr>
              <a:t>Spectral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Subspace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cs typeface="Times New Roman" panose="02020603050405020304" pitchFamily="18" charset="0"/>
              </a:rPr>
              <a:t>Plot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4781"/>
            <a:ext cx="9144000" cy="32710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B73A8-0179-7043-8E4C-7F78D142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28B1B27-5866-E041-B7D4-CF918211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A389298-ADB0-5B4B-A9F3-C6DA83291872}"/>
              </a:ext>
            </a:extLst>
          </p:cNvPr>
          <p:cNvSpPr/>
          <p:nvPr/>
        </p:nvSpPr>
        <p:spPr bwMode="auto">
          <a:xfrm>
            <a:off x="7060877" y="28572"/>
            <a:ext cx="2054547" cy="568325"/>
          </a:xfrm>
          <a:prstGeom prst="roundRect">
            <a:avLst/>
          </a:prstGeom>
          <a:solidFill>
            <a:srgbClr val="7030A0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B90FACF-FA8E-DC41-9EF7-4DE77E28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0657994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2"/>
            <a:r>
              <a:rPr lang="en-US" dirty="0"/>
              <a:t>P1.4.1. Outliers</a:t>
            </a:r>
          </a:p>
          <a:p>
            <a:pPr lvl="2"/>
            <a:r>
              <a:rPr lang="en-US" dirty="0"/>
              <a:t>P1.4.2. Lock-step behavior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85330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04763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Tencent</a:t>
            </a:r>
            <a:r>
              <a:rPr lang="en-US" dirty="0"/>
              <a:t> </a:t>
            </a:r>
            <a:r>
              <a:rPr lang="en-US" dirty="0" err="1"/>
              <a:t>Weibo</a:t>
            </a:r>
            <a:endParaRPr lang="en-US" dirty="0"/>
          </a:p>
          <a:p>
            <a:r>
              <a:rPr lang="en-US" dirty="0"/>
              <a:t>117 million nodes</a:t>
            </a:r>
            <a:r>
              <a:rPr lang="zh-CN" altLang="en-US" dirty="0"/>
              <a:t> </a:t>
            </a:r>
            <a:r>
              <a:rPr lang="en-US" altLang="zh-CN" dirty="0"/>
              <a:t>(with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UGC</a:t>
            </a:r>
            <a:r>
              <a:rPr lang="zh-CN" altLang="en-US" dirty="0"/>
              <a:t> </a:t>
            </a:r>
            <a:r>
              <a:rPr lang="en-US" altLang="zh-CN" dirty="0"/>
              <a:t>data)</a:t>
            </a:r>
          </a:p>
          <a:p>
            <a:r>
              <a:rPr lang="en-US" altLang="zh-CN" dirty="0"/>
              <a:t>3.33</a:t>
            </a:r>
            <a:r>
              <a:rPr lang="zh-CN" altLang="en-US" dirty="0"/>
              <a:t> </a:t>
            </a:r>
            <a:r>
              <a:rPr lang="en-US" altLang="zh-CN" dirty="0"/>
              <a:t>billion</a:t>
            </a:r>
            <a:r>
              <a:rPr lang="zh-CN" altLang="en-US" dirty="0"/>
              <a:t> </a:t>
            </a:r>
            <a:r>
              <a:rPr lang="en-US" altLang="zh-CN" dirty="0"/>
              <a:t>directed</a:t>
            </a:r>
            <a:r>
              <a:rPr lang="zh-CN" altLang="en-US" dirty="0"/>
              <a:t> </a:t>
            </a:r>
            <a:r>
              <a:rPr lang="en-US" altLang="zh-CN" dirty="0"/>
              <a:t>edges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0" y="1498600"/>
            <a:ext cx="614362" cy="61436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978" y="3648175"/>
            <a:ext cx="30822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63723-35D5-124D-8276-A192CBD5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7692FB-3787-DC42-9903-F36291DA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EFE96-933D-B149-82AF-8021A440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76889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99" y="3950345"/>
            <a:ext cx="3306703" cy="19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720" y="4031274"/>
            <a:ext cx="3157879" cy="190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24"/>
          <p:cNvCxnSpPr/>
          <p:nvPr/>
        </p:nvCxnSpPr>
        <p:spPr>
          <a:xfrm>
            <a:off x="4253972" y="4938888"/>
            <a:ext cx="93454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1575" y="3569609"/>
            <a:ext cx="1579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cs typeface="Times New Roman" panose="02020603050405020304" pitchFamily="18" charset="0"/>
              </a:rPr>
              <a:t>“Pearls”</a:t>
            </a:r>
            <a:endParaRPr lang="zh-CN" altLang="en-US" sz="32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0266" y="3578163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cs typeface="Times New Roman" panose="02020603050405020304" pitchFamily="18" charset="0"/>
              </a:rPr>
              <a:t>“Staircase”</a:t>
            </a:r>
            <a:endParaRPr lang="zh-CN" altLang="en-US" sz="3200" b="1" dirty="0"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5EC8B4-A08C-144E-AF31-556778CD8471}"/>
              </a:ext>
            </a:extLst>
          </p:cNvPr>
          <p:cNvGrpSpPr/>
          <p:nvPr/>
        </p:nvGrpSpPr>
        <p:grpSpPr>
          <a:xfrm>
            <a:off x="717598" y="1123658"/>
            <a:ext cx="7833001" cy="2460564"/>
            <a:chOff x="717598" y="1123658"/>
            <a:chExt cx="7833001" cy="24605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98" y="1600200"/>
              <a:ext cx="3306703" cy="1984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720" y="1600199"/>
              <a:ext cx="3157879" cy="189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箭头连接符 24"/>
            <p:cNvCxnSpPr/>
            <p:nvPr/>
          </p:nvCxnSpPr>
          <p:spPr>
            <a:xfrm>
              <a:off x="4253972" y="2539999"/>
              <a:ext cx="9345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71575" y="1138535"/>
              <a:ext cx="133341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cs typeface="Times New Roman" panose="02020603050405020304" pitchFamily="18" charset="0"/>
                </a:rPr>
                <a:t>“Rays”</a:t>
              </a:r>
              <a:endParaRPr lang="zh-CN" altLang="en-US" sz="3200" b="1" dirty="0"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6044" y="1123658"/>
              <a:ext cx="14618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cs typeface="Times New Roman" panose="02020603050405020304" pitchFamily="18" charset="0"/>
                </a:rPr>
                <a:t>“Block”</a:t>
              </a:r>
              <a:endParaRPr lang="zh-CN" altLang="en-US" sz="3200" b="1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904" y="524173"/>
            <a:ext cx="614362" cy="6143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5AA95-D568-DB41-9535-E6094364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FA3E0B2-1C9E-2043-9295-07882344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B4B286B-5F8C-B148-A591-CB311117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786246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Spikes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out-degree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032" y="2689952"/>
            <a:ext cx="5323968" cy="319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77" y="2493163"/>
            <a:ext cx="2880000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78" y="4398163"/>
            <a:ext cx="2880000" cy="17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8763" y="318871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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91" y="486900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cs typeface="Times New Roman" panose="02020603050405020304" pitchFamily="18" charset="0"/>
                <a:sym typeface="Symbol"/>
              </a:rPr>
              <a:t>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904" y="524173"/>
            <a:ext cx="614362" cy="61436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5D03A91-4156-A64B-A0E2-0F6B1901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AADDC9-FA26-ED49-91DC-3D383C80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B12099F-27A3-6F4E-8BE6-87B9A1D3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836873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F72CB4AD-7C44-CA4D-B029-257C77E36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799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89616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30421C-ED08-1E42-B3FB-2986888ABE18}"/>
              </a:ext>
            </a:extLst>
          </p:cNvPr>
          <p:cNvSpPr txBox="1"/>
          <p:nvPr/>
        </p:nvSpPr>
        <p:spPr>
          <a:xfrm rot="20462190">
            <a:off x="6202341" y="3424559"/>
            <a:ext cx="2340705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un-supervised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CE8847-4C1A-0C4F-A807-4A6B80BBEBF3}"/>
              </a:ext>
            </a:extLst>
          </p:cNvPr>
          <p:cNvSpPr txBox="1"/>
          <p:nvPr/>
        </p:nvSpPr>
        <p:spPr>
          <a:xfrm rot="20462190">
            <a:off x="6481123" y="5408682"/>
            <a:ext cx="2637261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semi-supervised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AC60D674-0841-874C-8F74-0A362486F61F}"/>
              </a:ext>
            </a:extLst>
          </p:cNvPr>
          <p:cNvCxnSpPr/>
          <p:nvPr/>
        </p:nvCxnSpPr>
        <p:spPr bwMode="auto">
          <a:xfrm rot="10800000" flipV="1">
            <a:off x="6019800" y="4451074"/>
            <a:ext cx="444500" cy="127017"/>
          </a:xfrm>
          <a:prstGeom prst="bentConnector3">
            <a:avLst>
              <a:gd name="adj1" fmla="val 1786"/>
            </a:avLst>
          </a:prstGeom>
          <a:solidFill>
            <a:schemeClr val="accent1"/>
          </a:solidFill>
          <a:ln w="3175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1E765B84-3FDB-7C49-9FE3-542D786AEE95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314955" y="4994370"/>
            <a:ext cx="1141413" cy="110163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8692599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63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pPr lvl="1"/>
            <a:r>
              <a:rPr lang="en-US" dirty="0"/>
              <a:t>Given homophily (/heterophily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638" y="852344"/>
            <a:ext cx="1194619" cy="101489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367FB7F-DEAC-804A-A2E4-032016AF416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A487A6-FE63-3747-A058-E16A050F33B9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ABE9C0-F24A-E046-BBB4-7B973579BAC6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464125-85B3-854A-B265-1699FBEC0176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3618F5-67C5-6948-8061-FD1BEA8A685B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9B8D47-6925-3F42-9FA1-6FCB44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6D6864-BA7C-EE4A-B2E8-87B41481F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68D6B0-1B07-E040-9056-DDD9883A6C9A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DAABC-DD04-164B-ABBD-C3D7718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70E46-1DDC-9541-8BDB-BFF7707AC8B8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B5A158-92C6-9042-B4ED-0BAB5774AC71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698D44-B6EB-C740-BA11-44B494AC065B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EF7D73-545D-4E4B-8B31-E94DC8F5E57F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AC4EA9-7C72-7A4C-9811-87C3FEC599D5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0A94BD-216F-CC4D-A935-8225BDB77CB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E37A24-19AA-1748-ABEF-345865AF2745}"/>
                </a:ext>
              </a:extLst>
            </p:cNvPr>
            <p:cNvCxnSpPr>
              <a:cxnSpLocks/>
              <a:stCxn id="52" idx="6"/>
              <a:endCxn id="54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9C9DAF-370B-2742-911B-47835006CAE3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3E73E5-CEF5-D04A-98AA-18E53D5D750F}"/>
                </a:ext>
              </a:extLst>
            </p:cNvPr>
            <p:cNvCxnSpPr>
              <a:stCxn id="52" idx="3"/>
              <a:endCxn id="55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7EC0A6-5F17-3A47-AD5E-916F66EF6852}"/>
                </a:ext>
              </a:extLst>
            </p:cNvPr>
            <p:cNvCxnSpPr>
              <a:cxnSpLocks/>
              <a:stCxn id="52" idx="1"/>
              <a:endCxn id="53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9DEAC9-78E4-FD4C-9F86-618EFF3B4D31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9AAABD-BE6E-8443-A085-B2DAF7FE904E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D7CF1-50C1-5340-B9B0-D80F5F412F40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7CD719-1235-9E45-898D-2144283F15D8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90042F-1890-9E47-86D1-05A73BD5A454}"/>
                </a:ext>
              </a:extLst>
            </p:cNvPr>
            <p:cNvCxnSpPr>
              <a:stCxn id="53" idx="5"/>
              <a:endCxn id="56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96ADC7-BCBC-664C-83F4-92BE0D845422}"/>
                </a:ext>
              </a:extLst>
            </p:cNvPr>
            <p:cNvCxnSpPr>
              <a:stCxn id="54" idx="4"/>
              <a:endCxn id="55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65A97-444A-3A4E-BD3E-80217F65792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1747B4-586A-4140-A6C1-F98AABDBB13D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FC5D4E-A300-984B-974F-E52E5CC4E07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1F267A-FA6D-D045-B1A0-85F4A736F060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2CA6C6-5C39-E64B-B41D-E43ACF1090A3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D491F7-F1F1-334C-85DE-F683C04C9E4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2A4D58-3093-124A-8950-691E508CAAAE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6E225A-EF83-7648-A1B6-CD6C706035B8}"/>
                </a:ext>
              </a:extLst>
            </p:cNvPr>
            <p:cNvCxnSpPr>
              <a:cxnSpLocks/>
              <a:stCxn id="67" idx="4"/>
              <a:endCxn id="69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6FAB7-3F55-AA4B-BA36-858FA4D5A5BE}"/>
                </a:ext>
              </a:extLst>
            </p:cNvPr>
            <p:cNvCxnSpPr>
              <a:cxnSpLocks/>
              <a:stCxn id="67" idx="5"/>
              <a:endCxn id="70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A5A9E-FC1A-4442-8566-73550871D22E}"/>
                </a:ext>
              </a:extLst>
            </p:cNvPr>
            <p:cNvCxnSpPr>
              <a:cxnSpLocks/>
              <a:stCxn id="68" idx="3"/>
              <a:endCxn id="69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66EFFFD-1BDC-1746-8EBE-326CB93CA413}"/>
                </a:ext>
              </a:extLst>
            </p:cNvPr>
            <p:cNvCxnSpPr>
              <a:stCxn id="54" idx="6"/>
              <a:endCxn id="67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5985160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06590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P1.5: belief propagation</a:t>
            </a:r>
          </a:p>
          <a:p>
            <a:pPr lvl="2"/>
            <a:r>
              <a:rPr lang="en-US" dirty="0"/>
              <a:t>Basics</a:t>
            </a:r>
          </a:p>
          <a:p>
            <a:pPr lvl="2"/>
            <a:r>
              <a:rPr lang="en-US" dirty="0"/>
              <a:t>Fast, linear approximation (</a:t>
            </a:r>
            <a:r>
              <a:rPr lang="en-US" dirty="0" err="1"/>
              <a:t>FaBP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Latest: </a:t>
            </a:r>
            <a:r>
              <a:rPr lang="en-US" dirty="0" err="1"/>
              <a:t>zooBP</a:t>
            </a:r>
            <a:endParaRPr lang="en-US" dirty="0"/>
          </a:p>
          <a:p>
            <a:pPr lvl="2"/>
            <a:r>
              <a:rPr lang="en-US" dirty="0"/>
              <a:t>Success stories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29384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28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6125" y="3062288"/>
            <a:ext cx="4186238" cy="2185987"/>
            <a:chOff x="4556125" y="3062288"/>
            <a:chExt cx="4186238" cy="2185987"/>
          </a:xfrm>
        </p:grpSpPr>
        <p:sp>
          <p:nvSpPr>
            <p:cNvPr id="163847" name="Oval 6"/>
            <p:cNvSpPr>
              <a:spLocks noChangeArrowheads="1"/>
            </p:cNvSpPr>
            <p:nvPr/>
          </p:nvSpPr>
          <p:spPr bwMode="auto">
            <a:xfrm>
              <a:off x="5122863" y="3063875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8" name="Oval 7"/>
            <p:cNvSpPr>
              <a:spLocks noChangeArrowheads="1"/>
            </p:cNvSpPr>
            <p:nvPr/>
          </p:nvSpPr>
          <p:spPr bwMode="auto">
            <a:xfrm>
              <a:off x="6654800" y="30686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49" name="Oval 8"/>
            <p:cNvSpPr>
              <a:spLocks noChangeArrowheads="1"/>
            </p:cNvSpPr>
            <p:nvPr/>
          </p:nvSpPr>
          <p:spPr bwMode="auto">
            <a:xfrm>
              <a:off x="7400925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0" name="Oval 9"/>
            <p:cNvSpPr>
              <a:spLocks noChangeArrowheads="1"/>
            </p:cNvSpPr>
            <p:nvPr/>
          </p:nvSpPr>
          <p:spPr bwMode="auto">
            <a:xfrm>
              <a:off x="5892800" y="30622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1" name="Oval 11"/>
            <p:cNvSpPr>
              <a:spLocks noChangeArrowheads="1"/>
            </p:cNvSpPr>
            <p:nvPr/>
          </p:nvSpPr>
          <p:spPr bwMode="auto">
            <a:xfrm>
              <a:off x="4818063" y="405923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2" name="Oval 12"/>
            <p:cNvSpPr>
              <a:spLocks noChangeArrowheads="1"/>
            </p:cNvSpPr>
            <p:nvPr/>
          </p:nvSpPr>
          <p:spPr bwMode="auto">
            <a:xfrm>
              <a:off x="6350000" y="40640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3" name="Oval 13"/>
            <p:cNvSpPr>
              <a:spLocks noChangeArrowheads="1"/>
            </p:cNvSpPr>
            <p:nvPr/>
          </p:nvSpPr>
          <p:spPr bwMode="auto">
            <a:xfrm>
              <a:off x="7096125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4" name="Oval 14"/>
            <p:cNvSpPr>
              <a:spLocks noChangeArrowheads="1"/>
            </p:cNvSpPr>
            <p:nvPr/>
          </p:nvSpPr>
          <p:spPr bwMode="auto">
            <a:xfrm>
              <a:off x="5588000" y="40576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5" name="Oval 15"/>
            <p:cNvSpPr>
              <a:spLocks noChangeArrowheads="1"/>
            </p:cNvSpPr>
            <p:nvPr/>
          </p:nvSpPr>
          <p:spPr bwMode="auto">
            <a:xfrm>
              <a:off x="7962900" y="4052888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4556125" y="505460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7" name="Oval 17"/>
            <p:cNvSpPr>
              <a:spLocks noChangeArrowheads="1"/>
            </p:cNvSpPr>
            <p:nvPr/>
          </p:nvSpPr>
          <p:spPr bwMode="auto">
            <a:xfrm>
              <a:off x="6088063" y="505936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8" name="Oval 18"/>
            <p:cNvSpPr>
              <a:spLocks noChangeArrowheads="1"/>
            </p:cNvSpPr>
            <p:nvPr/>
          </p:nvSpPr>
          <p:spPr bwMode="auto">
            <a:xfrm>
              <a:off x="6834188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59" name="Oval 19"/>
            <p:cNvSpPr>
              <a:spLocks noChangeArrowheads="1"/>
            </p:cNvSpPr>
            <p:nvPr/>
          </p:nvSpPr>
          <p:spPr bwMode="auto">
            <a:xfrm>
              <a:off x="5326063" y="5053013"/>
              <a:ext cx="203200" cy="188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7700963" y="5048250"/>
              <a:ext cx="203200" cy="188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861" name="Oval 21"/>
            <p:cNvSpPr>
              <a:spLocks noChangeArrowheads="1"/>
            </p:cNvSpPr>
            <p:nvPr/>
          </p:nvSpPr>
          <p:spPr bwMode="auto">
            <a:xfrm>
              <a:off x="8539163" y="5043488"/>
              <a:ext cx="203200" cy="188912"/>
            </a:xfrm>
            <a:prstGeom prst="ellipse">
              <a:avLst/>
            </a:prstGeom>
            <a:solidFill>
              <a:srgbClr val="009051"/>
            </a:solidFill>
            <a:ln w="9525">
              <a:solidFill>
                <a:srgbClr val="00905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3862" name="AutoShape 22"/>
            <p:cNvCxnSpPr>
              <a:cxnSpLocks noChangeShapeType="1"/>
              <a:stCxn id="163847" idx="4"/>
              <a:endCxn id="163851" idx="0"/>
            </p:cNvCxnSpPr>
            <p:nvPr/>
          </p:nvCxnSpPr>
          <p:spPr bwMode="auto">
            <a:xfrm flipH="1">
              <a:off x="4919663" y="3252788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3" name="AutoShape 23"/>
            <p:cNvCxnSpPr>
              <a:cxnSpLocks noChangeShapeType="1"/>
              <a:stCxn id="163847" idx="4"/>
              <a:endCxn id="163854" idx="1"/>
            </p:cNvCxnSpPr>
            <p:nvPr/>
          </p:nvCxnSpPr>
          <p:spPr bwMode="auto">
            <a:xfrm>
              <a:off x="5224463" y="3252788"/>
              <a:ext cx="393700" cy="831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4" name="AutoShape 24"/>
            <p:cNvCxnSpPr>
              <a:cxnSpLocks noChangeShapeType="1"/>
              <a:stCxn id="163847" idx="5"/>
              <a:endCxn id="163852" idx="1"/>
            </p:cNvCxnSpPr>
            <p:nvPr/>
          </p:nvCxnSpPr>
          <p:spPr bwMode="auto">
            <a:xfrm>
              <a:off x="5295900" y="3225800"/>
              <a:ext cx="1084263" cy="865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5" name="AutoShape 25"/>
            <p:cNvCxnSpPr>
              <a:cxnSpLocks noChangeShapeType="1"/>
              <a:stCxn id="163847" idx="6"/>
              <a:endCxn id="163853" idx="2"/>
            </p:cNvCxnSpPr>
            <p:nvPr/>
          </p:nvCxnSpPr>
          <p:spPr bwMode="auto">
            <a:xfrm>
              <a:off x="5326063" y="3159125"/>
              <a:ext cx="1770062" cy="993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6" name="AutoShape 26"/>
            <p:cNvCxnSpPr>
              <a:cxnSpLocks noChangeShapeType="1"/>
              <a:stCxn id="163847" idx="6"/>
              <a:endCxn id="163855" idx="2"/>
            </p:cNvCxnSpPr>
            <p:nvPr/>
          </p:nvCxnSpPr>
          <p:spPr bwMode="auto">
            <a:xfrm>
              <a:off x="5326063" y="3159125"/>
              <a:ext cx="2636837" cy="989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7" name="AutoShape 27"/>
            <p:cNvCxnSpPr>
              <a:cxnSpLocks noChangeShapeType="1"/>
              <a:stCxn id="163850" idx="4"/>
              <a:endCxn id="163854" idx="7"/>
            </p:cNvCxnSpPr>
            <p:nvPr/>
          </p:nvCxnSpPr>
          <p:spPr bwMode="auto">
            <a:xfrm flipH="1">
              <a:off x="5761038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8" name="AutoShape 28"/>
            <p:cNvCxnSpPr>
              <a:cxnSpLocks noChangeShapeType="1"/>
              <a:stCxn id="163850" idx="3"/>
              <a:endCxn id="163851" idx="7"/>
            </p:cNvCxnSpPr>
            <p:nvPr/>
          </p:nvCxnSpPr>
          <p:spPr bwMode="auto">
            <a:xfrm flipH="1">
              <a:off x="4991100" y="3224213"/>
              <a:ext cx="931863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69" name="AutoShape 29"/>
            <p:cNvCxnSpPr>
              <a:cxnSpLocks noChangeShapeType="1"/>
              <a:stCxn id="163848" idx="3"/>
              <a:endCxn id="163851" idx="7"/>
            </p:cNvCxnSpPr>
            <p:nvPr/>
          </p:nvCxnSpPr>
          <p:spPr bwMode="auto">
            <a:xfrm flipH="1">
              <a:off x="4991100" y="3230563"/>
              <a:ext cx="1693863" cy="855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0" name="AutoShape 30"/>
            <p:cNvCxnSpPr>
              <a:cxnSpLocks noChangeShapeType="1"/>
              <a:stCxn id="163849" idx="3"/>
              <a:endCxn id="163851" idx="7"/>
            </p:cNvCxnSpPr>
            <p:nvPr/>
          </p:nvCxnSpPr>
          <p:spPr bwMode="auto">
            <a:xfrm flipH="1">
              <a:off x="4991100" y="3224213"/>
              <a:ext cx="2439988" cy="862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1" name="AutoShape 31"/>
            <p:cNvCxnSpPr>
              <a:cxnSpLocks noChangeShapeType="1"/>
              <a:stCxn id="163849" idx="5"/>
              <a:endCxn id="163855" idx="0"/>
            </p:cNvCxnSpPr>
            <p:nvPr/>
          </p:nvCxnSpPr>
          <p:spPr bwMode="auto">
            <a:xfrm>
              <a:off x="7573963" y="3224213"/>
              <a:ext cx="490537" cy="828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2" name="AutoShape 32"/>
            <p:cNvCxnSpPr>
              <a:cxnSpLocks noChangeShapeType="1"/>
              <a:stCxn id="163849" idx="4"/>
              <a:endCxn id="163853" idx="7"/>
            </p:cNvCxnSpPr>
            <p:nvPr/>
          </p:nvCxnSpPr>
          <p:spPr bwMode="auto">
            <a:xfrm flipH="1">
              <a:off x="7269163" y="3251200"/>
              <a:ext cx="233362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3" name="AutoShape 33"/>
            <p:cNvCxnSpPr>
              <a:cxnSpLocks noChangeShapeType="1"/>
              <a:stCxn id="163849" idx="3"/>
              <a:endCxn id="163852" idx="0"/>
            </p:cNvCxnSpPr>
            <p:nvPr/>
          </p:nvCxnSpPr>
          <p:spPr bwMode="auto">
            <a:xfrm flipH="1">
              <a:off x="6451600" y="3224213"/>
              <a:ext cx="979488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4" name="AutoShape 34"/>
            <p:cNvCxnSpPr>
              <a:cxnSpLocks noChangeShapeType="1"/>
              <a:stCxn id="163848" idx="4"/>
              <a:endCxn id="163854" idx="7"/>
            </p:cNvCxnSpPr>
            <p:nvPr/>
          </p:nvCxnSpPr>
          <p:spPr bwMode="auto">
            <a:xfrm flipH="1">
              <a:off x="5761038" y="3257550"/>
              <a:ext cx="995362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5" name="AutoShape 35"/>
            <p:cNvCxnSpPr>
              <a:cxnSpLocks noChangeShapeType="1"/>
              <a:stCxn id="163848" idx="4"/>
              <a:endCxn id="163852" idx="0"/>
            </p:cNvCxnSpPr>
            <p:nvPr/>
          </p:nvCxnSpPr>
          <p:spPr bwMode="auto">
            <a:xfrm flipH="1">
              <a:off x="6451600" y="3257550"/>
              <a:ext cx="304800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6" name="AutoShape 36"/>
            <p:cNvCxnSpPr>
              <a:cxnSpLocks noChangeShapeType="1"/>
              <a:stCxn id="163848" idx="4"/>
              <a:endCxn id="163853" idx="0"/>
            </p:cNvCxnSpPr>
            <p:nvPr/>
          </p:nvCxnSpPr>
          <p:spPr bwMode="auto">
            <a:xfrm>
              <a:off x="6756400" y="3257550"/>
              <a:ext cx="441325" cy="800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7" name="AutoShape 37"/>
            <p:cNvCxnSpPr>
              <a:cxnSpLocks noChangeShapeType="1"/>
              <a:stCxn id="163848" idx="5"/>
              <a:endCxn id="163855" idx="1"/>
            </p:cNvCxnSpPr>
            <p:nvPr/>
          </p:nvCxnSpPr>
          <p:spPr bwMode="auto">
            <a:xfrm>
              <a:off x="6827838" y="3230563"/>
              <a:ext cx="1165225" cy="8493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8" name="AutoShape 38"/>
            <p:cNvCxnSpPr>
              <a:cxnSpLocks noChangeShapeType="1"/>
              <a:stCxn id="163850" idx="5"/>
              <a:endCxn id="163852" idx="0"/>
            </p:cNvCxnSpPr>
            <p:nvPr/>
          </p:nvCxnSpPr>
          <p:spPr bwMode="auto">
            <a:xfrm>
              <a:off x="6065838" y="3224213"/>
              <a:ext cx="385762" cy="839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79" name="AutoShape 39"/>
            <p:cNvCxnSpPr>
              <a:cxnSpLocks noChangeShapeType="1"/>
              <a:stCxn id="163850" idx="6"/>
              <a:endCxn id="163853" idx="1"/>
            </p:cNvCxnSpPr>
            <p:nvPr/>
          </p:nvCxnSpPr>
          <p:spPr bwMode="auto">
            <a:xfrm>
              <a:off x="6096000" y="3157538"/>
              <a:ext cx="1030288" cy="927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0" name="AutoShape 40"/>
            <p:cNvCxnSpPr>
              <a:cxnSpLocks noChangeShapeType="1"/>
              <a:stCxn id="163850" idx="6"/>
              <a:endCxn id="163855" idx="1"/>
            </p:cNvCxnSpPr>
            <p:nvPr/>
          </p:nvCxnSpPr>
          <p:spPr bwMode="auto">
            <a:xfrm>
              <a:off x="6096000" y="3157538"/>
              <a:ext cx="1897063" cy="922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1" name="AutoShape 41"/>
            <p:cNvCxnSpPr>
              <a:cxnSpLocks noChangeShapeType="1"/>
              <a:stCxn id="163851" idx="4"/>
              <a:endCxn id="163856" idx="0"/>
            </p:cNvCxnSpPr>
            <p:nvPr/>
          </p:nvCxnSpPr>
          <p:spPr bwMode="auto">
            <a:xfrm flipH="1">
              <a:off x="4657725" y="4248150"/>
              <a:ext cx="261938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2" name="AutoShape 42"/>
            <p:cNvCxnSpPr>
              <a:cxnSpLocks noChangeShapeType="1"/>
              <a:stCxn id="163854" idx="4"/>
              <a:endCxn id="163857" idx="0"/>
            </p:cNvCxnSpPr>
            <p:nvPr/>
          </p:nvCxnSpPr>
          <p:spPr bwMode="auto">
            <a:xfrm>
              <a:off x="5689600" y="4246563"/>
              <a:ext cx="500063" cy="812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3" name="AutoShape 43"/>
            <p:cNvCxnSpPr>
              <a:cxnSpLocks noChangeShapeType="1"/>
              <a:stCxn id="163853" idx="4"/>
              <a:endCxn id="163858" idx="0"/>
            </p:cNvCxnSpPr>
            <p:nvPr/>
          </p:nvCxnSpPr>
          <p:spPr bwMode="auto">
            <a:xfrm flipH="1">
              <a:off x="6935788" y="4246563"/>
              <a:ext cx="261937" cy="806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4" name="AutoShape 44"/>
            <p:cNvCxnSpPr>
              <a:cxnSpLocks noChangeShapeType="1"/>
              <a:stCxn id="163852" idx="4"/>
              <a:endCxn id="163860" idx="2"/>
            </p:cNvCxnSpPr>
            <p:nvPr/>
          </p:nvCxnSpPr>
          <p:spPr bwMode="auto">
            <a:xfrm>
              <a:off x="6451600" y="4252913"/>
              <a:ext cx="1249363" cy="890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5" name="AutoShape 46"/>
            <p:cNvCxnSpPr>
              <a:cxnSpLocks noChangeShapeType="1"/>
              <a:stCxn id="163855" idx="4"/>
              <a:endCxn id="163860" idx="7"/>
            </p:cNvCxnSpPr>
            <p:nvPr/>
          </p:nvCxnSpPr>
          <p:spPr bwMode="auto">
            <a:xfrm flipH="1">
              <a:off x="7874000" y="4241800"/>
              <a:ext cx="190500" cy="833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6" name="AutoShape 47"/>
            <p:cNvCxnSpPr>
              <a:cxnSpLocks noChangeShapeType="1"/>
              <a:stCxn id="163856" idx="4"/>
              <a:endCxn id="163859" idx="4"/>
            </p:cNvCxnSpPr>
            <p:nvPr/>
          </p:nvCxnSpPr>
          <p:spPr bwMode="auto">
            <a:xfrm rot="5400000" flipH="1" flipV="1">
              <a:off x="5041900" y="4857750"/>
              <a:ext cx="1588" cy="769938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887" name="AutoShape 48"/>
            <p:cNvCxnSpPr>
              <a:cxnSpLocks noChangeShapeType="1"/>
              <a:stCxn id="163857" idx="5"/>
              <a:endCxn id="163861" idx="4"/>
            </p:cNvCxnSpPr>
            <p:nvPr/>
          </p:nvCxnSpPr>
          <p:spPr bwMode="auto">
            <a:xfrm rot="16200000" flipH="1">
              <a:off x="7445376" y="4037012"/>
              <a:ext cx="11112" cy="2379663"/>
            </a:xfrm>
            <a:prstGeom prst="curvedConnector3">
              <a:avLst>
                <a:gd name="adj1" fmla="val 23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3888" name="Text Box 51"/>
          <p:cNvSpPr txBox="1">
            <a:spLocks noChangeArrowheads="1"/>
          </p:cNvSpPr>
          <p:nvPr/>
        </p:nvSpPr>
        <p:spPr bwMode="auto">
          <a:xfrm>
            <a:off x="277813" y="3205163"/>
            <a:ext cx="41040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kumimoji="0" lang="en-US" sz="3200" dirty="0">
                <a:latin typeface="Times New Roman" charset="0"/>
              </a:rPr>
              <a:t>w/ Polo Chau &amp;</a:t>
            </a:r>
          </a:p>
          <a:p>
            <a:pPr algn="l" eaLnBrk="0" hangingPunct="0"/>
            <a:r>
              <a:rPr kumimoji="0" lang="en-US" sz="3200" dirty="0">
                <a:latin typeface="Times New Roman" charset="0"/>
              </a:rPr>
              <a:t>Shashank </a:t>
            </a:r>
            <a:r>
              <a:rPr kumimoji="0" lang="en-US" sz="3200" dirty="0" err="1">
                <a:latin typeface="Times New Roman" charset="0"/>
              </a:rPr>
              <a:t>Pandit</a:t>
            </a:r>
            <a:r>
              <a:rPr kumimoji="0" lang="en-US" sz="3200" dirty="0">
                <a:latin typeface="Times New Roman" charset="0"/>
              </a:rPr>
              <a:t>, CMU</a:t>
            </a:r>
          </a:p>
          <a:p>
            <a:pPr algn="l" eaLnBrk="0" hangingPunct="0"/>
            <a:r>
              <a:rPr kumimoji="0" lang="en-US" sz="3200" dirty="0">
                <a:latin typeface="Times New Roman" charset="0"/>
              </a:rPr>
              <a:t>[PKDD’06][WWW’07]</a:t>
            </a:r>
          </a:p>
        </p:txBody>
      </p:sp>
      <p:pic>
        <p:nvPicPr>
          <p:cNvPr id="163889" name="Picture 52" descr="Shashank_closeup2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5175" y="1790700"/>
            <a:ext cx="1173163" cy="1087438"/>
          </a:xfr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40091-0187-DA41-9B6C-BB0CECD6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2F612-1D54-8F49-97FE-5F7BF52F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0F46C-E5B9-0C42-9643-F4D6606C7F1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F278F67-91CE-9648-9165-F287EAB76D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75" y="1786109"/>
            <a:ext cx="1066800" cy="108074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F06A-49E1-DF40-B651-F9F361C4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2" y="5641975"/>
            <a:ext cx="9133248" cy="1292662"/>
          </a:xfrm>
          <a:prstGeom prst="rect">
            <a:avLst/>
          </a:prstGeom>
          <a:solidFill>
            <a:srgbClr val="FF8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Detecting Fraudulent Personalities in Networks of Online Auctioneers. </a:t>
            </a:r>
            <a:r>
              <a:rPr lang="en-US" i="1" dirty="0" err="1">
                <a:solidFill>
                  <a:schemeClr val="bg1"/>
                </a:solidFill>
              </a:rPr>
              <a:t>Duen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Horng</a:t>
            </a:r>
            <a:r>
              <a:rPr lang="en-US" i="1" dirty="0">
                <a:solidFill>
                  <a:schemeClr val="bg1"/>
                </a:solidFill>
              </a:rPr>
              <a:t> (Polo) Chau, Shashank </a:t>
            </a:r>
            <a:r>
              <a:rPr lang="en-US" i="1" dirty="0" err="1">
                <a:solidFill>
                  <a:schemeClr val="bg1"/>
                </a:solidFill>
              </a:rPr>
              <a:t>Pandit</a:t>
            </a:r>
            <a:r>
              <a:rPr lang="en-US" i="1" dirty="0">
                <a:solidFill>
                  <a:schemeClr val="bg1"/>
                </a:solidFill>
              </a:rPr>
              <a:t>, and Christos Faloutsos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1" dirty="0">
                <a:solidFill>
                  <a:schemeClr val="bg1"/>
                </a:solidFill>
              </a:rPr>
              <a:t>(PKDD) 2006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0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78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164870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3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4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5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6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7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8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9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0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1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2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3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4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9051"/>
          </a:solidFill>
          <a:ln w="9525">
            <a:solidFill>
              <a:srgbClr val="00905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4885" name="AutoShape 22"/>
          <p:cNvCxnSpPr>
            <a:cxnSpLocks noChangeShapeType="1"/>
            <a:stCxn id="164870" idx="4"/>
            <a:endCxn id="164874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6" name="AutoShape 23"/>
          <p:cNvCxnSpPr>
            <a:cxnSpLocks noChangeShapeType="1"/>
            <a:stCxn id="164870" idx="4"/>
            <a:endCxn id="164877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7" name="AutoShape 24"/>
          <p:cNvCxnSpPr>
            <a:cxnSpLocks noChangeShapeType="1"/>
            <a:stCxn id="164870" idx="5"/>
            <a:endCxn id="164875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8" name="AutoShape 25"/>
          <p:cNvCxnSpPr>
            <a:cxnSpLocks noChangeShapeType="1"/>
            <a:stCxn id="164870" idx="6"/>
            <a:endCxn id="164876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89" name="AutoShape 26"/>
          <p:cNvCxnSpPr>
            <a:cxnSpLocks noChangeShapeType="1"/>
            <a:stCxn id="164870" idx="6"/>
            <a:endCxn id="164878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0" name="AutoShape 27"/>
          <p:cNvCxnSpPr>
            <a:cxnSpLocks noChangeShapeType="1"/>
            <a:stCxn id="164873" idx="4"/>
            <a:endCxn id="164877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1" name="AutoShape 28"/>
          <p:cNvCxnSpPr>
            <a:cxnSpLocks noChangeShapeType="1"/>
            <a:stCxn id="164873" idx="3"/>
            <a:endCxn id="164874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2" name="AutoShape 29"/>
          <p:cNvCxnSpPr>
            <a:cxnSpLocks noChangeShapeType="1"/>
            <a:stCxn id="164871" idx="3"/>
            <a:endCxn id="164874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3" name="AutoShape 30"/>
          <p:cNvCxnSpPr>
            <a:cxnSpLocks noChangeShapeType="1"/>
            <a:stCxn id="164872" idx="3"/>
            <a:endCxn id="164874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4" name="AutoShape 31"/>
          <p:cNvCxnSpPr>
            <a:cxnSpLocks noChangeShapeType="1"/>
            <a:stCxn id="164872" idx="5"/>
            <a:endCxn id="164878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5" name="AutoShape 32"/>
          <p:cNvCxnSpPr>
            <a:cxnSpLocks noChangeShapeType="1"/>
            <a:stCxn id="164872" idx="4"/>
            <a:endCxn id="164876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6" name="AutoShape 33"/>
          <p:cNvCxnSpPr>
            <a:cxnSpLocks noChangeShapeType="1"/>
            <a:stCxn id="164872" idx="3"/>
            <a:endCxn id="164875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7" name="AutoShape 34"/>
          <p:cNvCxnSpPr>
            <a:cxnSpLocks noChangeShapeType="1"/>
            <a:stCxn id="164871" idx="4"/>
            <a:endCxn id="164877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8" name="AutoShape 35"/>
          <p:cNvCxnSpPr>
            <a:cxnSpLocks noChangeShapeType="1"/>
            <a:stCxn id="164871" idx="4"/>
            <a:endCxn id="164875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899" name="AutoShape 36"/>
          <p:cNvCxnSpPr>
            <a:cxnSpLocks noChangeShapeType="1"/>
            <a:stCxn id="164871" idx="4"/>
            <a:endCxn id="164876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0" name="AutoShape 37"/>
          <p:cNvCxnSpPr>
            <a:cxnSpLocks noChangeShapeType="1"/>
            <a:stCxn id="164871" idx="5"/>
            <a:endCxn id="164878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1" name="AutoShape 38"/>
          <p:cNvCxnSpPr>
            <a:cxnSpLocks noChangeShapeType="1"/>
            <a:stCxn id="164873" idx="5"/>
            <a:endCxn id="164875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2" name="AutoShape 39"/>
          <p:cNvCxnSpPr>
            <a:cxnSpLocks noChangeShapeType="1"/>
            <a:stCxn id="164873" idx="6"/>
            <a:endCxn id="164876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3" name="AutoShape 40"/>
          <p:cNvCxnSpPr>
            <a:cxnSpLocks noChangeShapeType="1"/>
            <a:stCxn id="164873" idx="6"/>
            <a:endCxn id="164878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4" name="AutoShape 41"/>
          <p:cNvCxnSpPr>
            <a:cxnSpLocks noChangeShapeType="1"/>
            <a:stCxn id="164874" idx="4"/>
            <a:endCxn id="164879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5" name="AutoShape 42"/>
          <p:cNvCxnSpPr>
            <a:cxnSpLocks noChangeShapeType="1"/>
            <a:stCxn id="164877" idx="4"/>
            <a:endCxn id="164880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6" name="AutoShape 43"/>
          <p:cNvCxnSpPr>
            <a:cxnSpLocks noChangeShapeType="1"/>
            <a:stCxn id="164876" idx="4"/>
            <a:endCxn id="164881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7" name="AutoShape 44"/>
          <p:cNvCxnSpPr>
            <a:cxnSpLocks noChangeShapeType="1"/>
            <a:stCxn id="164875" idx="4"/>
            <a:endCxn id="164883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8" name="AutoShape 46"/>
          <p:cNvCxnSpPr>
            <a:cxnSpLocks noChangeShapeType="1"/>
            <a:stCxn id="164878" idx="4"/>
            <a:endCxn id="164883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09" name="AutoShape 47"/>
          <p:cNvCxnSpPr>
            <a:cxnSpLocks noChangeShapeType="1"/>
            <a:stCxn id="164879" idx="4"/>
            <a:endCxn id="164882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910" name="AutoShape 48"/>
          <p:cNvCxnSpPr>
            <a:cxnSpLocks noChangeShapeType="1"/>
            <a:stCxn id="164880" idx="5"/>
            <a:endCxn id="164884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4351338" y="2928938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EC7D5C-E838-2E49-81B1-B425D0D0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91A4C-A14D-E04B-95D7-D741ABA2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0F46C-E5B9-0C42-9643-F4D6606C7F1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02D0-9AA5-1A4D-8CD8-4F5037E7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67903822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E-bay Fraud detection</a:t>
            </a:r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8" name="Oval 11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9" name="Oval 12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0" name="Oval 13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1" name="Oval 14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2" name="Oval 15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3" name="Oval 16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4" name="Oval 17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5" name="Oval 18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6" name="Oval 19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7" name="Oval 20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908" name="Oval 21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9051"/>
          </a:solidFill>
          <a:ln w="9525">
            <a:solidFill>
              <a:srgbClr val="00905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5909" name="AutoShape 22"/>
          <p:cNvCxnSpPr>
            <a:cxnSpLocks noChangeShapeType="1"/>
            <a:stCxn id="165894" idx="4"/>
            <a:endCxn id="165898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0" name="AutoShape 23"/>
          <p:cNvCxnSpPr>
            <a:cxnSpLocks noChangeShapeType="1"/>
            <a:stCxn id="165894" idx="4"/>
            <a:endCxn id="165901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1" name="AutoShape 24"/>
          <p:cNvCxnSpPr>
            <a:cxnSpLocks noChangeShapeType="1"/>
            <a:stCxn id="165894" idx="5"/>
            <a:endCxn id="165899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2" name="AutoShape 25"/>
          <p:cNvCxnSpPr>
            <a:cxnSpLocks noChangeShapeType="1"/>
            <a:stCxn id="165894" idx="6"/>
            <a:endCxn id="165900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3" name="AutoShape 26"/>
          <p:cNvCxnSpPr>
            <a:cxnSpLocks noChangeShapeType="1"/>
            <a:stCxn id="165894" idx="6"/>
            <a:endCxn id="165902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4" name="AutoShape 27"/>
          <p:cNvCxnSpPr>
            <a:cxnSpLocks noChangeShapeType="1"/>
            <a:stCxn id="165897" idx="4"/>
            <a:endCxn id="165901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5" name="AutoShape 28"/>
          <p:cNvCxnSpPr>
            <a:cxnSpLocks noChangeShapeType="1"/>
            <a:stCxn id="165897" idx="3"/>
            <a:endCxn id="165898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6" name="AutoShape 29"/>
          <p:cNvCxnSpPr>
            <a:cxnSpLocks noChangeShapeType="1"/>
            <a:stCxn id="165895" idx="3"/>
            <a:endCxn id="165898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7" name="AutoShape 30"/>
          <p:cNvCxnSpPr>
            <a:cxnSpLocks noChangeShapeType="1"/>
            <a:stCxn id="165896" idx="3"/>
            <a:endCxn id="165898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8" name="AutoShape 31"/>
          <p:cNvCxnSpPr>
            <a:cxnSpLocks noChangeShapeType="1"/>
            <a:stCxn id="165896" idx="5"/>
            <a:endCxn id="165902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19" name="AutoShape 32"/>
          <p:cNvCxnSpPr>
            <a:cxnSpLocks noChangeShapeType="1"/>
            <a:stCxn id="165896" idx="4"/>
            <a:endCxn id="165900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0" name="AutoShape 33"/>
          <p:cNvCxnSpPr>
            <a:cxnSpLocks noChangeShapeType="1"/>
            <a:stCxn id="165896" idx="3"/>
            <a:endCxn id="165899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1" name="AutoShape 34"/>
          <p:cNvCxnSpPr>
            <a:cxnSpLocks noChangeShapeType="1"/>
            <a:stCxn id="165895" idx="4"/>
            <a:endCxn id="165901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2" name="AutoShape 35"/>
          <p:cNvCxnSpPr>
            <a:cxnSpLocks noChangeShapeType="1"/>
            <a:stCxn id="165895" idx="4"/>
            <a:endCxn id="165899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3" name="AutoShape 36"/>
          <p:cNvCxnSpPr>
            <a:cxnSpLocks noChangeShapeType="1"/>
            <a:stCxn id="165895" idx="4"/>
            <a:endCxn id="165900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4" name="AutoShape 37"/>
          <p:cNvCxnSpPr>
            <a:cxnSpLocks noChangeShapeType="1"/>
            <a:stCxn id="165895" idx="5"/>
            <a:endCxn id="165902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5" name="AutoShape 38"/>
          <p:cNvCxnSpPr>
            <a:cxnSpLocks noChangeShapeType="1"/>
            <a:stCxn id="165897" idx="5"/>
            <a:endCxn id="165899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6" name="AutoShape 39"/>
          <p:cNvCxnSpPr>
            <a:cxnSpLocks noChangeShapeType="1"/>
            <a:stCxn id="165897" idx="6"/>
            <a:endCxn id="165900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7" name="AutoShape 40"/>
          <p:cNvCxnSpPr>
            <a:cxnSpLocks noChangeShapeType="1"/>
            <a:stCxn id="165897" idx="6"/>
            <a:endCxn id="165902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8" name="AutoShape 41"/>
          <p:cNvCxnSpPr>
            <a:cxnSpLocks noChangeShapeType="1"/>
            <a:stCxn id="165898" idx="4"/>
            <a:endCxn id="165903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29" name="AutoShape 42"/>
          <p:cNvCxnSpPr>
            <a:cxnSpLocks noChangeShapeType="1"/>
            <a:stCxn id="165901" idx="4"/>
            <a:endCxn id="165904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0" name="AutoShape 43"/>
          <p:cNvCxnSpPr>
            <a:cxnSpLocks noChangeShapeType="1"/>
            <a:stCxn id="165900" idx="4"/>
            <a:endCxn id="165905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1" name="AutoShape 44"/>
          <p:cNvCxnSpPr>
            <a:cxnSpLocks noChangeShapeType="1"/>
            <a:stCxn id="165899" idx="4"/>
            <a:endCxn id="165907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2" name="AutoShape 46"/>
          <p:cNvCxnSpPr>
            <a:cxnSpLocks noChangeShapeType="1"/>
            <a:stCxn id="165902" idx="4"/>
            <a:endCxn id="165907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3" name="AutoShape 47"/>
          <p:cNvCxnSpPr>
            <a:cxnSpLocks noChangeShapeType="1"/>
            <a:stCxn id="165903" idx="4"/>
            <a:endCxn id="165906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5934" name="AutoShape 48"/>
          <p:cNvCxnSpPr>
            <a:cxnSpLocks noChangeShapeType="1"/>
            <a:stCxn id="165904" idx="5"/>
            <a:endCxn id="165908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ight Arrow 51"/>
          <p:cNvSpPr/>
          <p:nvPr/>
        </p:nvSpPr>
        <p:spPr bwMode="auto">
          <a:xfrm>
            <a:off x="3792538" y="4927600"/>
            <a:ext cx="538162" cy="450850"/>
          </a:xfrm>
          <a:prstGeom prst="rightArrow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B2101E-5244-AC49-A3AA-C3892D04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5145D-5A62-CB40-B18C-A6B36A5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0F46C-E5B9-0C42-9643-F4D6606C7F1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2BA3-97F1-AF4C-8407-09E8103E9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36493659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ＭＳ Ｐゴシック" charset="-128"/>
                <a:cs typeface="ＭＳ Ｐゴシック" charset="-128"/>
              </a:rPr>
              <a:t>E-bay Fraud detection - NetProbe</a:t>
            </a:r>
          </a:p>
        </p:txBody>
      </p:sp>
      <p:pic>
        <p:nvPicPr>
          <p:cNvPr id="166918" name="Picture 3" descr="netprobe_screenshot_v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13" y="1922463"/>
            <a:ext cx="3057525" cy="4114800"/>
          </a:xfrm>
          <a:noFill/>
        </p:spPr>
      </p:pic>
      <p:sp>
        <p:nvSpPr>
          <p:cNvPr id="166919" name="Oval 4"/>
          <p:cNvSpPr>
            <a:spLocks noChangeArrowheads="1"/>
          </p:cNvSpPr>
          <p:nvPr/>
        </p:nvSpPr>
        <p:spPr bwMode="auto">
          <a:xfrm>
            <a:off x="5122863" y="3063875"/>
            <a:ext cx="203200" cy="188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0" name="Oval 5"/>
          <p:cNvSpPr>
            <a:spLocks noChangeArrowheads="1"/>
          </p:cNvSpPr>
          <p:nvPr/>
        </p:nvSpPr>
        <p:spPr bwMode="auto">
          <a:xfrm>
            <a:off x="6654800" y="306863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1" name="Oval 6"/>
          <p:cNvSpPr>
            <a:spLocks noChangeArrowheads="1"/>
          </p:cNvSpPr>
          <p:nvPr/>
        </p:nvSpPr>
        <p:spPr bwMode="auto">
          <a:xfrm>
            <a:off x="7400925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2" name="Oval 7"/>
          <p:cNvSpPr>
            <a:spLocks noChangeArrowheads="1"/>
          </p:cNvSpPr>
          <p:nvPr/>
        </p:nvSpPr>
        <p:spPr bwMode="auto">
          <a:xfrm>
            <a:off x="5892800" y="3062288"/>
            <a:ext cx="203200" cy="1889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3" name="Oval 8"/>
          <p:cNvSpPr>
            <a:spLocks noChangeArrowheads="1"/>
          </p:cNvSpPr>
          <p:nvPr/>
        </p:nvSpPr>
        <p:spPr bwMode="auto">
          <a:xfrm>
            <a:off x="4818063" y="405923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4" name="Oval 9"/>
          <p:cNvSpPr>
            <a:spLocks noChangeArrowheads="1"/>
          </p:cNvSpPr>
          <p:nvPr/>
        </p:nvSpPr>
        <p:spPr bwMode="auto">
          <a:xfrm>
            <a:off x="6350000" y="406400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5" name="Oval 10"/>
          <p:cNvSpPr>
            <a:spLocks noChangeArrowheads="1"/>
          </p:cNvSpPr>
          <p:nvPr/>
        </p:nvSpPr>
        <p:spPr bwMode="auto">
          <a:xfrm>
            <a:off x="7096125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6" name="Oval 11"/>
          <p:cNvSpPr>
            <a:spLocks noChangeArrowheads="1"/>
          </p:cNvSpPr>
          <p:nvPr/>
        </p:nvSpPr>
        <p:spPr bwMode="auto">
          <a:xfrm>
            <a:off x="5588000" y="4057650"/>
            <a:ext cx="203200" cy="1889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7" name="Oval 12"/>
          <p:cNvSpPr>
            <a:spLocks noChangeArrowheads="1"/>
          </p:cNvSpPr>
          <p:nvPr/>
        </p:nvSpPr>
        <p:spPr bwMode="auto">
          <a:xfrm>
            <a:off x="7962900" y="4052888"/>
            <a:ext cx="203200" cy="18891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8" name="Oval 13"/>
          <p:cNvSpPr>
            <a:spLocks noChangeArrowheads="1"/>
          </p:cNvSpPr>
          <p:nvPr/>
        </p:nvSpPr>
        <p:spPr bwMode="auto">
          <a:xfrm>
            <a:off x="4556125" y="505460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29" name="Oval 14"/>
          <p:cNvSpPr>
            <a:spLocks noChangeArrowheads="1"/>
          </p:cNvSpPr>
          <p:nvPr/>
        </p:nvSpPr>
        <p:spPr bwMode="auto">
          <a:xfrm>
            <a:off x="6088063" y="505936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0" name="Oval 15"/>
          <p:cNvSpPr>
            <a:spLocks noChangeArrowheads="1"/>
          </p:cNvSpPr>
          <p:nvPr/>
        </p:nvSpPr>
        <p:spPr bwMode="auto">
          <a:xfrm>
            <a:off x="6834188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1" name="Oval 16"/>
          <p:cNvSpPr>
            <a:spLocks noChangeArrowheads="1"/>
          </p:cNvSpPr>
          <p:nvPr/>
        </p:nvSpPr>
        <p:spPr bwMode="auto">
          <a:xfrm>
            <a:off x="5326063" y="5053013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2" name="Oval 17"/>
          <p:cNvSpPr>
            <a:spLocks noChangeArrowheads="1"/>
          </p:cNvSpPr>
          <p:nvPr/>
        </p:nvSpPr>
        <p:spPr bwMode="auto">
          <a:xfrm>
            <a:off x="7700963" y="5048250"/>
            <a:ext cx="203200" cy="1889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33" name="Oval 18"/>
          <p:cNvSpPr>
            <a:spLocks noChangeArrowheads="1"/>
          </p:cNvSpPr>
          <p:nvPr/>
        </p:nvSpPr>
        <p:spPr bwMode="auto">
          <a:xfrm>
            <a:off x="8539163" y="5043488"/>
            <a:ext cx="203200" cy="1889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6934" name="AutoShape 19"/>
          <p:cNvCxnSpPr>
            <a:cxnSpLocks noChangeShapeType="1"/>
            <a:stCxn id="166919" idx="4"/>
            <a:endCxn id="166923" idx="0"/>
          </p:cNvCxnSpPr>
          <p:nvPr/>
        </p:nvCxnSpPr>
        <p:spPr bwMode="auto">
          <a:xfrm flipH="1">
            <a:off x="4919663" y="3252788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5" name="AutoShape 20"/>
          <p:cNvCxnSpPr>
            <a:cxnSpLocks noChangeShapeType="1"/>
            <a:stCxn id="166919" idx="4"/>
            <a:endCxn id="166926" idx="1"/>
          </p:cNvCxnSpPr>
          <p:nvPr/>
        </p:nvCxnSpPr>
        <p:spPr bwMode="auto">
          <a:xfrm>
            <a:off x="5224463" y="3252788"/>
            <a:ext cx="3937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6" name="AutoShape 21"/>
          <p:cNvCxnSpPr>
            <a:cxnSpLocks noChangeShapeType="1"/>
            <a:stCxn id="166919" idx="5"/>
            <a:endCxn id="166924" idx="1"/>
          </p:cNvCxnSpPr>
          <p:nvPr/>
        </p:nvCxnSpPr>
        <p:spPr bwMode="auto">
          <a:xfrm>
            <a:off x="5295900" y="3225800"/>
            <a:ext cx="1084263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7" name="AutoShape 22"/>
          <p:cNvCxnSpPr>
            <a:cxnSpLocks noChangeShapeType="1"/>
            <a:stCxn id="166919" idx="6"/>
            <a:endCxn id="166925" idx="2"/>
          </p:cNvCxnSpPr>
          <p:nvPr/>
        </p:nvCxnSpPr>
        <p:spPr bwMode="auto">
          <a:xfrm>
            <a:off x="5326063" y="3159125"/>
            <a:ext cx="1770062" cy="993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8" name="AutoShape 23"/>
          <p:cNvCxnSpPr>
            <a:cxnSpLocks noChangeShapeType="1"/>
            <a:stCxn id="166919" idx="6"/>
            <a:endCxn id="166927" idx="2"/>
          </p:cNvCxnSpPr>
          <p:nvPr/>
        </p:nvCxnSpPr>
        <p:spPr bwMode="auto">
          <a:xfrm>
            <a:off x="5326063" y="3159125"/>
            <a:ext cx="2636837" cy="989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39" name="AutoShape 24"/>
          <p:cNvCxnSpPr>
            <a:cxnSpLocks noChangeShapeType="1"/>
            <a:stCxn id="166922" idx="4"/>
            <a:endCxn id="166926" idx="7"/>
          </p:cNvCxnSpPr>
          <p:nvPr/>
        </p:nvCxnSpPr>
        <p:spPr bwMode="auto">
          <a:xfrm flipH="1">
            <a:off x="5761038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0" name="AutoShape 25"/>
          <p:cNvCxnSpPr>
            <a:cxnSpLocks noChangeShapeType="1"/>
            <a:stCxn id="166922" idx="3"/>
            <a:endCxn id="166923" idx="7"/>
          </p:cNvCxnSpPr>
          <p:nvPr/>
        </p:nvCxnSpPr>
        <p:spPr bwMode="auto">
          <a:xfrm flipH="1">
            <a:off x="4991100" y="3224213"/>
            <a:ext cx="93186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1" name="AutoShape 26"/>
          <p:cNvCxnSpPr>
            <a:cxnSpLocks noChangeShapeType="1"/>
            <a:stCxn id="166920" idx="3"/>
            <a:endCxn id="166923" idx="7"/>
          </p:cNvCxnSpPr>
          <p:nvPr/>
        </p:nvCxnSpPr>
        <p:spPr bwMode="auto">
          <a:xfrm flipH="1">
            <a:off x="4991100" y="3230563"/>
            <a:ext cx="1693863" cy="855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2" name="AutoShape 27"/>
          <p:cNvCxnSpPr>
            <a:cxnSpLocks noChangeShapeType="1"/>
            <a:stCxn id="166921" idx="3"/>
            <a:endCxn id="166923" idx="7"/>
          </p:cNvCxnSpPr>
          <p:nvPr/>
        </p:nvCxnSpPr>
        <p:spPr bwMode="auto">
          <a:xfrm flipH="1">
            <a:off x="4991100" y="3224213"/>
            <a:ext cx="2439988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3" name="AutoShape 28"/>
          <p:cNvCxnSpPr>
            <a:cxnSpLocks noChangeShapeType="1"/>
            <a:stCxn id="166921" idx="5"/>
            <a:endCxn id="166927" idx="0"/>
          </p:cNvCxnSpPr>
          <p:nvPr/>
        </p:nvCxnSpPr>
        <p:spPr bwMode="auto">
          <a:xfrm>
            <a:off x="7573963" y="3224213"/>
            <a:ext cx="490537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4" name="AutoShape 29"/>
          <p:cNvCxnSpPr>
            <a:cxnSpLocks noChangeShapeType="1"/>
            <a:stCxn id="166921" idx="4"/>
            <a:endCxn id="166925" idx="7"/>
          </p:cNvCxnSpPr>
          <p:nvPr/>
        </p:nvCxnSpPr>
        <p:spPr bwMode="auto">
          <a:xfrm flipH="1">
            <a:off x="7269163" y="3251200"/>
            <a:ext cx="233362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5" name="AutoShape 30"/>
          <p:cNvCxnSpPr>
            <a:cxnSpLocks noChangeShapeType="1"/>
            <a:stCxn id="166921" idx="3"/>
            <a:endCxn id="166924" idx="0"/>
          </p:cNvCxnSpPr>
          <p:nvPr/>
        </p:nvCxnSpPr>
        <p:spPr bwMode="auto">
          <a:xfrm flipH="1">
            <a:off x="6451600" y="3224213"/>
            <a:ext cx="979488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6" name="AutoShape 31"/>
          <p:cNvCxnSpPr>
            <a:cxnSpLocks noChangeShapeType="1"/>
            <a:stCxn id="166920" idx="4"/>
            <a:endCxn id="166926" idx="7"/>
          </p:cNvCxnSpPr>
          <p:nvPr/>
        </p:nvCxnSpPr>
        <p:spPr bwMode="auto">
          <a:xfrm flipH="1">
            <a:off x="5761038" y="3257550"/>
            <a:ext cx="995362" cy="827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7" name="AutoShape 32"/>
          <p:cNvCxnSpPr>
            <a:cxnSpLocks noChangeShapeType="1"/>
            <a:stCxn id="166920" idx="4"/>
            <a:endCxn id="166924" idx="0"/>
          </p:cNvCxnSpPr>
          <p:nvPr/>
        </p:nvCxnSpPr>
        <p:spPr bwMode="auto">
          <a:xfrm flipH="1">
            <a:off x="6451600" y="3257550"/>
            <a:ext cx="30480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8" name="AutoShape 33"/>
          <p:cNvCxnSpPr>
            <a:cxnSpLocks noChangeShapeType="1"/>
            <a:stCxn id="166920" idx="4"/>
            <a:endCxn id="166925" idx="0"/>
          </p:cNvCxnSpPr>
          <p:nvPr/>
        </p:nvCxnSpPr>
        <p:spPr bwMode="auto">
          <a:xfrm>
            <a:off x="6756400" y="3257550"/>
            <a:ext cx="441325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49" name="AutoShape 34"/>
          <p:cNvCxnSpPr>
            <a:cxnSpLocks noChangeShapeType="1"/>
            <a:stCxn id="166920" idx="5"/>
            <a:endCxn id="166927" idx="1"/>
          </p:cNvCxnSpPr>
          <p:nvPr/>
        </p:nvCxnSpPr>
        <p:spPr bwMode="auto">
          <a:xfrm>
            <a:off x="6827838" y="3230563"/>
            <a:ext cx="1165225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0" name="AutoShape 35"/>
          <p:cNvCxnSpPr>
            <a:cxnSpLocks noChangeShapeType="1"/>
            <a:stCxn id="166922" idx="5"/>
            <a:endCxn id="166924" idx="0"/>
          </p:cNvCxnSpPr>
          <p:nvPr/>
        </p:nvCxnSpPr>
        <p:spPr bwMode="auto">
          <a:xfrm>
            <a:off x="6065838" y="3224213"/>
            <a:ext cx="385762" cy="839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1" name="AutoShape 36"/>
          <p:cNvCxnSpPr>
            <a:cxnSpLocks noChangeShapeType="1"/>
            <a:stCxn id="166922" idx="6"/>
            <a:endCxn id="166925" idx="1"/>
          </p:cNvCxnSpPr>
          <p:nvPr/>
        </p:nvCxnSpPr>
        <p:spPr bwMode="auto">
          <a:xfrm>
            <a:off x="6096000" y="3157538"/>
            <a:ext cx="1030288" cy="927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2" name="AutoShape 37"/>
          <p:cNvCxnSpPr>
            <a:cxnSpLocks noChangeShapeType="1"/>
            <a:stCxn id="166922" idx="6"/>
            <a:endCxn id="166927" idx="1"/>
          </p:cNvCxnSpPr>
          <p:nvPr/>
        </p:nvCxnSpPr>
        <p:spPr bwMode="auto">
          <a:xfrm>
            <a:off x="6096000" y="3157538"/>
            <a:ext cx="1897063" cy="922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3" name="AutoShape 38"/>
          <p:cNvCxnSpPr>
            <a:cxnSpLocks noChangeShapeType="1"/>
            <a:stCxn id="166923" idx="4"/>
            <a:endCxn id="166928" idx="0"/>
          </p:cNvCxnSpPr>
          <p:nvPr/>
        </p:nvCxnSpPr>
        <p:spPr bwMode="auto">
          <a:xfrm flipH="1">
            <a:off x="4657725" y="4248150"/>
            <a:ext cx="261938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4" name="AutoShape 39"/>
          <p:cNvCxnSpPr>
            <a:cxnSpLocks noChangeShapeType="1"/>
            <a:stCxn id="166926" idx="4"/>
            <a:endCxn id="166929" idx="0"/>
          </p:cNvCxnSpPr>
          <p:nvPr/>
        </p:nvCxnSpPr>
        <p:spPr bwMode="auto">
          <a:xfrm>
            <a:off x="5689600" y="4246563"/>
            <a:ext cx="500063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5" name="AutoShape 40"/>
          <p:cNvCxnSpPr>
            <a:cxnSpLocks noChangeShapeType="1"/>
            <a:stCxn id="166925" idx="4"/>
            <a:endCxn id="166930" idx="0"/>
          </p:cNvCxnSpPr>
          <p:nvPr/>
        </p:nvCxnSpPr>
        <p:spPr bwMode="auto">
          <a:xfrm flipH="1">
            <a:off x="6935788" y="4246563"/>
            <a:ext cx="2619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6" name="AutoShape 41"/>
          <p:cNvCxnSpPr>
            <a:cxnSpLocks noChangeShapeType="1"/>
            <a:stCxn id="166924" idx="4"/>
            <a:endCxn id="166932" idx="2"/>
          </p:cNvCxnSpPr>
          <p:nvPr/>
        </p:nvCxnSpPr>
        <p:spPr bwMode="auto">
          <a:xfrm>
            <a:off x="6451600" y="4252913"/>
            <a:ext cx="1249363" cy="890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7" name="AutoShape 42"/>
          <p:cNvCxnSpPr>
            <a:cxnSpLocks noChangeShapeType="1"/>
            <a:stCxn id="166927" idx="4"/>
            <a:endCxn id="166932" idx="7"/>
          </p:cNvCxnSpPr>
          <p:nvPr/>
        </p:nvCxnSpPr>
        <p:spPr bwMode="auto">
          <a:xfrm flipH="1">
            <a:off x="7874000" y="4241800"/>
            <a:ext cx="190500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8" name="AutoShape 43"/>
          <p:cNvCxnSpPr>
            <a:cxnSpLocks noChangeShapeType="1"/>
            <a:stCxn id="166928" idx="4"/>
            <a:endCxn id="166931" idx="4"/>
          </p:cNvCxnSpPr>
          <p:nvPr/>
        </p:nvCxnSpPr>
        <p:spPr bwMode="auto">
          <a:xfrm rot="5400000" flipH="1" flipV="1">
            <a:off x="5041900" y="4857750"/>
            <a:ext cx="1588" cy="769938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6959" name="AutoShape 44"/>
          <p:cNvCxnSpPr>
            <a:cxnSpLocks noChangeShapeType="1"/>
            <a:stCxn id="166929" idx="5"/>
            <a:endCxn id="166933" idx="4"/>
          </p:cNvCxnSpPr>
          <p:nvPr/>
        </p:nvCxnSpPr>
        <p:spPr bwMode="auto">
          <a:xfrm rot="16200000" flipH="1">
            <a:off x="7445376" y="4037012"/>
            <a:ext cx="11112" cy="2379663"/>
          </a:xfrm>
          <a:prstGeom prst="curvedConnector3">
            <a:avLst>
              <a:gd name="adj1" fmla="val 23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4" name="Group 63"/>
          <p:cNvGrpSpPr/>
          <p:nvPr/>
        </p:nvGrpSpPr>
        <p:grpSpPr>
          <a:xfrm>
            <a:off x="7200900" y="1485900"/>
            <a:ext cx="1193800" cy="1206500"/>
            <a:chOff x="7200900" y="1485900"/>
            <a:chExt cx="1193800" cy="1206500"/>
          </a:xfrm>
        </p:grpSpPr>
        <p:sp>
          <p:nvSpPr>
            <p:cNvPr id="49" name="Rectangle 48"/>
            <p:cNvSpPr/>
            <p:nvPr/>
          </p:nvSpPr>
          <p:spPr bwMode="auto">
            <a:xfrm>
              <a:off x="75184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8105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810500" y="20828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7518400" y="20828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200900" y="18669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594600" y="14986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213600" y="22098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886700" y="14859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5184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810500" y="2387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102600" y="17780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81026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02600" y="20828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8197850" y="14986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213600" y="249555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2326DA-1DB6-8344-BD6C-FD1C522B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6637D-7877-D840-AC9A-D6C34BE9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65BFE-FB1E-D345-A82B-4861F7BE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20996693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92" y="0"/>
            <a:ext cx="9090751" cy="685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1710284" y="1100676"/>
            <a:ext cx="72813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0074" y="1361376"/>
            <a:ext cx="29322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Prof. Danai </a:t>
            </a:r>
            <a:r>
              <a:rPr lang="en-US" dirty="0" err="1"/>
              <a:t>Koutra</a:t>
            </a:r>
            <a:endParaRPr lang="en-US" dirty="0"/>
          </a:p>
          <a:p>
            <a:pPr algn="l"/>
            <a:r>
              <a:rPr lang="en-US" dirty="0"/>
              <a:t>U. Michigan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D15E3-B23E-BD4B-AB81-95948995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3158E-E37C-6841-B08C-05DF4DAB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9CE6C-7887-884D-84F9-AFEB90CF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19727734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-226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6" y="931732"/>
            <a:ext cx="6478080" cy="575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Iterative message-based method</a:t>
            </a:r>
          </a:p>
          <a:p>
            <a:endParaRPr lang="en-US" dirty="0"/>
          </a:p>
        </p:txBody>
      </p:sp>
      <p:grpSp>
        <p:nvGrpSpPr>
          <p:cNvPr id="8" name="Group 19"/>
          <p:cNvGrpSpPr/>
          <p:nvPr/>
        </p:nvGrpSpPr>
        <p:grpSpPr>
          <a:xfrm>
            <a:off x="3296375" y="2424669"/>
            <a:ext cx="1728216" cy="1257807"/>
            <a:chOff x="3166531" y="2624098"/>
            <a:chExt cx="172821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8976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66419" y="2948961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23870" y="2161222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85875" y="4368190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84" idx="3"/>
            <a:endCxn id="27" idx="0"/>
          </p:cNvCxnSpPr>
          <p:nvPr/>
        </p:nvCxnSpPr>
        <p:spPr>
          <a:xfrm rot="5400000">
            <a:off x="5917895" y="2740711"/>
            <a:ext cx="1069425" cy="67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7"/>
            <a:endCxn id="25" idx="2"/>
          </p:cNvCxnSpPr>
          <p:nvPr/>
        </p:nvCxnSpPr>
        <p:spPr>
          <a:xfrm rot="5400000" flipH="1" flipV="1">
            <a:off x="7268686" y="1127312"/>
            <a:ext cx="927552" cy="126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5"/>
            <a:endCxn id="78" idx="1"/>
          </p:cNvCxnSpPr>
          <p:nvPr/>
        </p:nvCxnSpPr>
        <p:spPr>
          <a:xfrm rot="16200000" flipH="1">
            <a:off x="7521059" y="2110655"/>
            <a:ext cx="487083" cy="1332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4"/>
            <a:endCxn id="51" idx="1"/>
          </p:cNvCxnSpPr>
          <p:nvPr/>
        </p:nvCxnSpPr>
        <p:spPr>
          <a:xfrm rot="16200000" flipH="1">
            <a:off x="5901658" y="4262183"/>
            <a:ext cx="1053142" cy="622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5"/>
          </p:cNvCxnSpPr>
          <p:nvPr/>
        </p:nvCxnSpPr>
        <p:spPr>
          <a:xfrm rot="5400000">
            <a:off x="7516217" y="4274149"/>
            <a:ext cx="667473" cy="160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5118" y="5036097"/>
            <a:ext cx="438912" cy="43581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85875" y="4368624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66419" y="2956470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25916" y="2157314"/>
            <a:ext cx="438912" cy="435811"/>
          </a:xfrm>
          <a:prstGeom prst="ellipse">
            <a:avLst/>
          </a:prstGeom>
          <a:solidFill>
            <a:srgbClr val="F75D5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75117" y="5036097"/>
            <a:ext cx="438912" cy="435811"/>
          </a:xfrm>
          <a:prstGeom prst="ellipse">
            <a:avLst/>
          </a:prstGeom>
          <a:solidFill>
            <a:srgbClr val="155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23873" y="2169554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B7001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24" y="5247369"/>
            <a:ext cx="621792" cy="621792"/>
          </a:xfrm>
          <a:prstGeom prst="rect">
            <a:avLst/>
          </a:prstGeom>
        </p:spPr>
      </p:pic>
      <p:pic>
        <p:nvPicPr>
          <p:cNvPr id="102" name="Picture 101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555" y="5348970"/>
            <a:ext cx="621792" cy="621792"/>
          </a:xfrm>
          <a:prstGeom prst="rect">
            <a:avLst/>
          </a:prstGeom>
        </p:spPr>
      </p:pic>
      <p:pic>
        <p:nvPicPr>
          <p:cNvPr id="103" name="Picture 102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673" y="390367"/>
            <a:ext cx="621792" cy="621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664352" y="3435571"/>
            <a:ext cx="1702067" cy="584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round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664355" y="3435574"/>
            <a:ext cx="1833401" cy="58477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baseline="30000" dirty="0"/>
              <a:t>nd</a:t>
            </a:r>
            <a:r>
              <a:rPr lang="en-US" sz="3200" b="1" dirty="0"/>
              <a:t> round</a:t>
            </a:r>
          </a:p>
        </p:txBody>
      </p:sp>
      <p:pic>
        <p:nvPicPr>
          <p:cNvPr id="114" name="Picture 113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017" y="3219643"/>
            <a:ext cx="621792" cy="621792"/>
          </a:xfrm>
          <a:prstGeom prst="rect">
            <a:avLst/>
          </a:prstGeom>
        </p:spPr>
      </p:pic>
      <p:pic>
        <p:nvPicPr>
          <p:cNvPr id="115" name="Picture 114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257" y="457795"/>
            <a:ext cx="621792" cy="621792"/>
          </a:xfrm>
          <a:prstGeom prst="rect">
            <a:avLst/>
          </a:prstGeom>
        </p:spPr>
      </p:pic>
      <p:pic>
        <p:nvPicPr>
          <p:cNvPr id="116" name="Picture 115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763" y="1547762"/>
            <a:ext cx="621792" cy="621792"/>
          </a:xfrm>
          <a:prstGeom prst="rect">
            <a:avLst/>
          </a:prstGeom>
        </p:spPr>
      </p:pic>
      <p:pic>
        <p:nvPicPr>
          <p:cNvPr id="117" name="Picture 116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163" y="1700162"/>
            <a:ext cx="621792" cy="621792"/>
          </a:xfrm>
          <a:prstGeom prst="rect">
            <a:avLst/>
          </a:prstGeom>
        </p:spPr>
      </p:pic>
      <p:pic>
        <p:nvPicPr>
          <p:cNvPr id="118" name="Picture 117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563" y="1852562"/>
            <a:ext cx="621792" cy="621792"/>
          </a:xfrm>
          <a:prstGeom prst="rect">
            <a:avLst/>
          </a:prstGeom>
        </p:spPr>
      </p:pic>
      <p:pic>
        <p:nvPicPr>
          <p:cNvPr id="119" name="Picture 118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618" y="3384739"/>
            <a:ext cx="621792" cy="62179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596626" y="3029185"/>
            <a:ext cx="1654645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...</a:t>
            </a:r>
          </a:p>
          <a:p>
            <a:pPr algn="ctr"/>
            <a:r>
              <a:rPr lang="en-US" sz="2800" b="1" dirty="0"/>
              <a:t>until stop criterion fulfilled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16304" y="817616"/>
            <a:ext cx="6478080" cy="231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“Propagation matrix”: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Homophily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9372"/>
              </p:ext>
            </p:extLst>
          </p:nvPr>
        </p:nvGraphicFramePr>
        <p:xfrm>
          <a:off x="3803292" y="2873163"/>
          <a:ext cx="13546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Content Placeholder 2"/>
          <p:cNvSpPr txBox="1">
            <a:spLocks/>
          </p:cNvSpPr>
          <p:nvPr/>
        </p:nvSpPr>
        <p:spPr>
          <a:xfrm>
            <a:off x="7050528" y="5315497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008000"/>
                </a:solidFill>
                <a:latin typeface="Comic Sans MS"/>
              </a:rPr>
              <a:t>PL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8543365" y="1499399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omic Sans MS"/>
              </a:rPr>
              <a:t>AI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26217" y="2714838"/>
            <a:ext cx="1319893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</a:t>
            </a:r>
          </a:p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sender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85065" y="1937234"/>
            <a:ext cx="2389698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receiver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3565" y="5850470"/>
            <a:ext cx="918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[Pearl ‘82][Yedidia+ ’02] … [Gonzalez+ ‘09][Chechetka+ ‘10]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4950F8-A104-C846-9B26-5422B309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88A402-EA57-5241-9700-CAA339C4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F43AEE9-1870-4249-9CCC-59E3D8E4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93357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0.00532 C -0.04271 -0.00463 -0.08507 -0.01436 -0.11545 0.00208 C -0.14566 0.01851 -0.16771 0.07314 -0.18212 0.1037 C -0.1967 0.13425 -0.2 0.15972 -0.20278 0.18518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2.22222E-6 C 0.0467 0.01134 0.09392 0.02291 0.12795 0.01227 C 0.1618 0.00162 0.18767 -0.04213 0.20468 -0.06435 C 0.2217 -0.08658 0.22604 -0.11042 0.2302 -0.1210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C -0.02101 -0.0199 -0.04201 -0.03958 -0.05191 -0.05926 C -0.0618 -0.07893 -0.06111 -0.09467 -0.0592 -0.11852 C -0.05729 -0.14236 -0.04913 -0.17245 -0.0408 -0.20231 " pathEditMode="relative" ptsTypes="aaaA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1.11111E-6 C -0.02171 -0.0051 -0.04341 -0.01019 -0.06476 -0.00973 C -0.08612 -0.00926 -0.11077 -0.01019 -0.12779 0.00254 C -0.1448 0.01527 -0.15591 0.0412 -0.16667 0.06666 C -0.17744 0.09213 -0.1882 0.14074 -0.19254 0.15555 " pathEditMode="relative" ptsTypes="aaaaA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61111E-6 2.96296E-6 C 0.00173 -0.02361 0.00348 -0.04699 0.00938 -0.06667 C 0.01528 -0.08634 0.01736 -0.10579 0.03525 -0.11852 C 0.05313 -0.13125 0.0849 -0.13727 0.11667 -0.14329 " pathEditMode="relative" ptsTypes="aaaA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94444E-6 -1.85185E-6 C -0.004 0.04421 -0.00781 0.08866 -0.00381 0.12083 C 0.00018 0.15301 0.00817 0.17408 0.02396 0.19259 C 0.03976 0.21111 0.06511 0.22153 0.09063 0.23195 " pathEditMode="relative" ptsTypes="aaaA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C 0.02413 -0.02825 0.04843 -0.05649 0.08142 -0.07176 C 0.1144 -0.08704 0.16996 -0.0882 0.19808 -0.09144 C 0.22621 -0.09468 0.23801 -0.09306 0.24999 -0.09144 " pathEditMode="relative" ptsTypes="aaaA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2552 -0.00879 0.05104 -0.01759 0.07604 -0.01713 C 0.10104 -0.01666 0.12813 -0.00856 0.15 0.00255 C 0.17188 0.01366 0.19202 0.02986 0.20747 0.04954 C 0.22292 0.06922 0.23282 0.09514 0.24271 0.12107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2326 0.02014 -0.04653 0.04028 -0.0592 0.05926 C -0.07187 0.07824 -0.07639 0.09375 -0.07587 0.11343 C -0.07534 0.1331 -0.06545 0.15533 -0.05555 0.17778 " pathEditMode="relative" ptsTypes="aaaA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  <p:bldP spid="84" grpId="0" animBg="1"/>
      <p:bldP spid="85" grpId="0" animBg="1"/>
      <p:bldP spid="105" grpId="0" animBg="1"/>
      <p:bldP spid="106" grpId="0" animBg="1"/>
      <p:bldP spid="123" grpId="0" build="allAtOnce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00" y="-17465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6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pic>
        <p:nvPicPr>
          <p:cNvPr id="10" name="Picture 9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19" y="1828320"/>
            <a:ext cx="621792" cy="621792"/>
          </a:xfrm>
          <a:prstGeom prst="rect">
            <a:avLst/>
          </a:prstGeom>
        </p:spPr>
      </p:pic>
      <p:pic>
        <p:nvPicPr>
          <p:cNvPr id="12" name="Picture 11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19" y="1980720"/>
            <a:ext cx="621792" cy="621792"/>
          </a:xfrm>
          <a:prstGeom prst="rect">
            <a:avLst/>
          </a:prstGeom>
        </p:spPr>
      </p:pic>
      <p:pic>
        <p:nvPicPr>
          <p:cNvPr id="13" name="Picture 12" descr="send-future-message-sms-email-and-twe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19" y="2133120"/>
            <a:ext cx="621792" cy="62179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30429" y="2766819"/>
          <a:ext cx="120227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6600"/>
                          </a:solidFill>
                        </a:rPr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6158489" y="2478646"/>
            <a:ext cx="1289304" cy="1060704"/>
            <a:chOff x="3166531" y="2624098"/>
            <a:chExt cx="161145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7300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6558" y="4435209"/>
            <a:ext cx="5456108" cy="655471"/>
            <a:chOff x="1486558" y="4117709"/>
            <a:chExt cx="5456108" cy="655471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37" name="Group 26"/>
              <p:cNvGrpSpPr/>
              <p:nvPr/>
            </p:nvGrpSpPr>
            <p:grpSpPr>
              <a:xfrm>
                <a:off x="453296" y="2557157"/>
                <a:ext cx="2387575" cy="512064"/>
                <a:chOff x="749300" y="2777596"/>
                <a:chExt cx="2568471" cy="586633"/>
              </a:xfrm>
            </p:grpSpPr>
            <p:sp>
              <p:nvSpPr>
                <p:cNvPr id="39" name="Oval 38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8" name="Straight Connector 37"/>
              <p:cNvCxnSpPr>
                <a:stCxn id="39" idx="6"/>
                <a:endCxn id="36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36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39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39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6558" y="4117709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>
          <a:xfrm>
            <a:off x="1409698" y="1934747"/>
            <a:ext cx="7277101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800" dirty="0" err="1"/>
              <a:t>m</a:t>
            </a:r>
            <a:r>
              <a:rPr lang="en-US" sz="2800" noProof="0" dirty="0" err="1"/>
              <a:t>essage</a:t>
            </a:r>
            <a:r>
              <a:rPr lang="en-US" sz="2800" dirty="0"/>
              <a:t>(</a:t>
            </a:r>
            <a:r>
              <a:rPr lang="en-US" sz="2800" noProof="0" dirty="0" err="1"/>
              <a:t>i</a:t>
            </a:r>
            <a:r>
              <a:rPr lang="en-US" sz="2800" dirty="0"/>
              <a:t> −&gt; </a:t>
            </a:r>
            <a:r>
              <a:rPr lang="en-US" sz="2800" dirty="0" err="1"/>
              <a:t>j</a:t>
            </a:r>
            <a:r>
              <a:rPr lang="en-US" sz="2800" dirty="0"/>
              <a:t>) ≈ </a:t>
            </a:r>
            <a:r>
              <a:rPr lang="en-US" sz="2800" dirty="0" err="1"/>
              <a:t>belief(i</a:t>
            </a:r>
            <a:r>
              <a:rPr lang="en-US" sz="2800" dirty="0"/>
              <a:t>) </a:t>
            </a:r>
            <a:r>
              <a:rPr lang="en-US" sz="2000" dirty="0" err="1">
                <a:ea typeface="Wingdings"/>
                <a:cs typeface="Wingdings"/>
              </a:rPr>
              <a:t></a:t>
            </a:r>
            <a:r>
              <a:rPr lang="en-US" sz="2800" dirty="0"/>
              <a:t> homophily strength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918864" y="3988256"/>
            <a:ext cx="633834" cy="623830"/>
            <a:chOff x="2918864" y="3988256"/>
            <a:chExt cx="633834" cy="623830"/>
          </a:xfrm>
        </p:grpSpPr>
        <p:pic>
          <p:nvPicPr>
            <p:cNvPr id="69" name="Picture 68" descr="send-future-message-sms-email-and-twee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8864" y="3988256"/>
              <a:ext cx="478386" cy="478386"/>
            </a:xfrm>
            <a:prstGeom prst="rect">
              <a:avLst/>
            </a:prstGeom>
          </p:spPr>
        </p:pic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3244235" y="4302901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3397250" y="4305606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539054" y="2427002"/>
            <a:ext cx="2108136" cy="2039640"/>
            <a:chOff x="2539054" y="2602512"/>
            <a:chExt cx="1499549" cy="1864129"/>
          </a:xfrm>
        </p:grpSpPr>
        <p:grpSp>
          <p:nvGrpSpPr>
            <p:cNvPr id="98" name="Group 97"/>
            <p:cNvGrpSpPr/>
            <p:nvPr/>
          </p:nvGrpSpPr>
          <p:grpSpPr>
            <a:xfrm>
              <a:off x="2539054" y="4155745"/>
              <a:ext cx="310896" cy="310896"/>
              <a:chOff x="1409698" y="3601974"/>
              <a:chExt cx="355969" cy="349395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5400000">
                <a:off x="1573643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rot="10800000" flipV="1">
              <a:off x="2790073" y="2602512"/>
              <a:ext cx="1248530" cy="12328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F18CD-DB44-3F4D-A8D1-D5377560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136C-3494-E848-A20C-20299565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BB3BE-832A-FE4D-9029-9C831FBF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783967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18334 4.07407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Belief Propagation Equations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17738" y="2109788"/>
          <a:ext cx="506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5067300" imgH="863600" progId="Equation.3">
                  <p:embed/>
                </p:oleObj>
              </mc:Choice>
              <mc:Fallback>
                <p:oleObj name="Equation" r:id="rId4" imgW="5067300" imgH="8636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109788"/>
                        <a:ext cx="5067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725309" y="2014580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64"/>
          <p:cNvGrpSpPr/>
          <p:nvPr/>
        </p:nvGrpSpPr>
        <p:grpSpPr>
          <a:xfrm>
            <a:off x="2095503" y="4542842"/>
            <a:ext cx="4847163" cy="624038"/>
            <a:chOff x="2095503" y="4149142"/>
            <a:chExt cx="4847163" cy="624038"/>
          </a:xfrm>
        </p:grpSpPr>
        <p:grpSp>
          <p:nvGrpSpPr>
            <p:cNvPr id="35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44" name="Group 26"/>
              <p:cNvGrpSpPr/>
              <p:nvPr/>
            </p:nvGrpSpPr>
            <p:grpSpPr>
              <a:xfrm>
                <a:off x="453296" y="2557157"/>
                <a:ext cx="2387574" cy="512064"/>
                <a:chOff x="749300" y="2777596"/>
                <a:chExt cx="2568471" cy="586633"/>
              </a:xfrm>
            </p:grpSpPr>
            <p:sp>
              <p:nvSpPr>
                <p:cNvPr id="46" name="Oval 45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5" name="Straight Connector 44"/>
              <p:cNvCxnSpPr>
                <a:stCxn id="46" idx="6"/>
                <a:endCxn id="43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>
              <a:stCxn id="43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46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6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40709" y="2417154"/>
            <a:ext cx="1625889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 of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82282" y="2754756"/>
            <a:ext cx="1025653" cy="84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prior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84800" y="2960208"/>
            <a:ext cx="2349500" cy="77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messages from neighbors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550709" y="3963387"/>
            <a:ext cx="571801" cy="611967"/>
            <a:chOff x="4169709" y="3963387"/>
            <a:chExt cx="571801" cy="611967"/>
          </a:xfrm>
        </p:grpSpPr>
        <p:pic>
          <p:nvPicPr>
            <p:cNvPr id="29" name="Picture 28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9709" y="3963387"/>
              <a:ext cx="478386" cy="478386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4438035" y="4264801"/>
              <a:ext cx="303475" cy="310553"/>
              <a:chOff x="4057035" y="4429901"/>
              <a:chExt cx="303475" cy="310553"/>
            </a:xfrm>
          </p:grpSpPr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057035" y="4429901"/>
                <a:ext cx="303475" cy="3091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4057650" y="4585006"/>
                <a:ext cx="155448" cy="15544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339394" y="3789743"/>
            <a:ext cx="588735" cy="587998"/>
            <a:chOff x="1339394" y="3789743"/>
            <a:chExt cx="588735" cy="587998"/>
          </a:xfrm>
        </p:grpSpPr>
        <p:pic>
          <p:nvPicPr>
            <p:cNvPr id="67" name="Picture 66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394" y="3789743"/>
              <a:ext cx="478386" cy="478386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624654" y="4066845"/>
              <a:ext cx="303475" cy="310896"/>
              <a:chOff x="1409698" y="3601974"/>
              <a:chExt cx="347472" cy="349395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ight Triangle 107"/>
              <p:cNvSpPr/>
              <p:nvPr/>
            </p:nvSpPr>
            <p:spPr>
              <a:xfrm rot="5400000">
                <a:off x="1559101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878017" y="4394184"/>
            <a:ext cx="566281" cy="607578"/>
            <a:chOff x="878017" y="4394184"/>
            <a:chExt cx="566281" cy="607578"/>
          </a:xfrm>
        </p:grpSpPr>
        <p:pic>
          <p:nvPicPr>
            <p:cNvPr id="63" name="Picture 62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017" y="4394184"/>
              <a:ext cx="478386" cy="47838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1140823" y="4692577"/>
              <a:ext cx="303475" cy="309185"/>
              <a:chOff x="1572623" y="4717977"/>
              <a:chExt cx="303475" cy="309185"/>
            </a:xfrm>
          </p:grpSpPr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1712938" y="4720682"/>
                <a:ext cx="155448" cy="155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1449517" y="5092684"/>
            <a:ext cx="617081" cy="556778"/>
            <a:chOff x="1449517" y="5092684"/>
            <a:chExt cx="617081" cy="556778"/>
          </a:xfrm>
        </p:grpSpPr>
        <p:pic>
          <p:nvPicPr>
            <p:cNvPr id="49" name="Picture 48" descr="send-future-message-sms-email-and-twee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517" y="5092684"/>
              <a:ext cx="478386" cy="478386"/>
            </a:xfrm>
            <a:prstGeom prst="rect">
              <a:avLst/>
            </a:prstGeom>
          </p:spPr>
        </p:pic>
        <p:grpSp>
          <p:nvGrpSpPr>
            <p:cNvPr id="116" name="Group 115"/>
            <p:cNvGrpSpPr/>
            <p:nvPr/>
          </p:nvGrpSpPr>
          <p:grpSpPr>
            <a:xfrm>
              <a:off x="1763123" y="5340277"/>
              <a:ext cx="303475" cy="309185"/>
              <a:chOff x="1572623" y="4717977"/>
              <a:chExt cx="303475" cy="309185"/>
            </a:xfrm>
          </p:grpSpPr>
          <p:sp>
            <p:nvSpPr>
              <p:cNvPr id="117" name="Rectangle 116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>
                <a:spLocks/>
              </p:cNvSpPr>
              <p:nvPr/>
            </p:nvSpPr>
            <p:spPr>
              <a:xfrm>
                <a:off x="1712938" y="4720682"/>
                <a:ext cx="155448" cy="29260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2564454" y="4104945"/>
            <a:ext cx="303475" cy="310896"/>
            <a:chOff x="2564454" y="3622345"/>
            <a:chExt cx="303475" cy="310896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2564454" y="3624056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Triangle 98"/>
            <p:cNvSpPr/>
            <p:nvPr/>
          </p:nvSpPr>
          <p:spPr>
            <a:xfrm rot="5400000">
              <a:off x="2693362" y="3623923"/>
              <a:ext cx="170865" cy="16771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08948" y="4104132"/>
            <a:ext cx="305664" cy="315691"/>
            <a:chOff x="3059748" y="3621532"/>
            <a:chExt cx="305664" cy="315691"/>
          </a:xfrm>
        </p:grpSpPr>
        <p:grpSp>
          <p:nvGrpSpPr>
            <p:cNvPr id="125" name="Group 124"/>
            <p:cNvGrpSpPr/>
            <p:nvPr/>
          </p:nvGrpSpPr>
          <p:grpSpPr>
            <a:xfrm>
              <a:off x="3059748" y="3624061"/>
              <a:ext cx="303473" cy="313162"/>
              <a:chOff x="1409698" y="3603897"/>
              <a:chExt cx="347472" cy="351941"/>
            </a:xfrm>
          </p:grpSpPr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Triangle 126"/>
              <p:cNvSpPr/>
              <p:nvPr/>
            </p:nvSpPr>
            <p:spPr>
              <a:xfrm rot="10800000">
                <a:off x="1567153" y="3781141"/>
                <a:ext cx="177986" cy="174697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3198838" y="3641182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3116865" y="3707606"/>
              <a:ext cx="17373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02939" y="3789644"/>
              <a:ext cx="162473" cy="1475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 rot="16200000" flipH="1">
            <a:off x="2751903" y="4544429"/>
            <a:ext cx="253509" cy="481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Multiply 94"/>
          <p:cNvSpPr/>
          <p:nvPr/>
        </p:nvSpPr>
        <p:spPr>
          <a:xfrm>
            <a:off x="2400300" y="4348444"/>
            <a:ext cx="838199" cy="799824"/>
          </a:xfrm>
          <a:prstGeom prst="mathMultiply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B6D1-FDE1-2A41-8574-B067B7DE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1C12-8783-BE49-B014-76756CFF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61CAD-E77D-3C4D-8025-4918115A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91767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9444 0.00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444 0.08519 " pathEditMode="relative" ptsTypes="AA">
                                      <p:cBhvr>
                                        <p:cTn id="2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125 6.6666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0.06249 -0.05185 " pathEditMode="relative" ptsTypes="AA">
                                      <p:cBhvr>
                                        <p:cTn id="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5" grpId="0" animBg="1"/>
      <p:bldP spid="9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865" y="0"/>
            <a:ext cx="8852400" cy="6228000"/>
          </a:xfrm>
          <a:prstGeom prst="rect">
            <a:avLst/>
          </a:prstGeom>
          <a:gradFill flip="none" rotWithShape="1">
            <a:gsLst>
              <a:gs pos="4000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12" y="2624672"/>
            <a:ext cx="7215000" cy="1143000"/>
          </a:xfrm>
        </p:spPr>
        <p:txBody>
          <a:bodyPr/>
          <a:lstStyle/>
          <a:p>
            <a:r>
              <a:rPr lang="en-US" sz="6000" dirty="0"/>
              <a:t>Background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5643041" cy="558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800BE"/>
              </a:buClr>
              <a:defRPr/>
            </a:pPr>
            <a:endParaRPr kumimoji="0" lang="en-US" sz="3200" u="none" strike="noStrike" kern="1200" cap="none" spc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 flipH="1">
            <a:off x="7952141" y="1222676"/>
            <a:ext cx="927083" cy="4436533"/>
          </a:xfrm>
          <a:prstGeom prst="leftBracket">
            <a:avLst>
              <a:gd name="adj" fmla="val 207936"/>
            </a:avLst>
          </a:prstGeom>
          <a:ln w="698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57" y="174285"/>
            <a:ext cx="922192" cy="926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80958-F265-7C43-8115-DF895EBF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3837E-D412-7B40-B040-08A6FA40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777BA-9D49-4741-B20F-554DEA65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11226160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P1.5: belief propagation</a:t>
            </a:r>
          </a:p>
          <a:p>
            <a:pPr lvl="2"/>
            <a:r>
              <a:rPr lang="en-US" dirty="0"/>
              <a:t>Basics</a:t>
            </a:r>
          </a:p>
          <a:p>
            <a:pPr lvl="2"/>
            <a:r>
              <a:rPr lang="en-US" dirty="0"/>
              <a:t>Fast, linear approximation (</a:t>
            </a:r>
            <a:r>
              <a:rPr lang="en-US" dirty="0" err="1"/>
              <a:t>FaBP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Latest: </a:t>
            </a:r>
            <a:r>
              <a:rPr lang="en-US" dirty="0" err="1"/>
              <a:t>zooBP</a:t>
            </a:r>
            <a:endParaRPr lang="en-US" dirty="0"/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4739319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111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47813"/>
            <a:ext cx="9144000" cy="1854200"/>
          </a:xfrm>
          <a:ln w="57150"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Cambria"/>
              </a:rPr>
              <a:t>Unifying Guilt-by-Association Approaches: </a:t>
            </a:r>
            <a:br>
              <a:rPr lang="en-US" dirty="0">
                <a:latin typeface="Cambria"/>
              </a:rPr>
            </a:br>
            <a:r>
              <a:rPr lang="en-US" dirty="0">
                <a:latin typeface="Cambria"/>
              </a:rPr>
              <a:t>Theorems and Fast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171" y="4048500"/>
            <a:ext cx="7260276" cy="1115472"/>
          </a:xfrm>
        </p:spPr>
        <p:txBody>
          <a:bodyPr numCol="2" spcCol="548640">
            <a:normAutofit fontScale="70000" lnSpcReduction="20000"/>
          </a:bodyPr>
          <a:lstStyle/>
          <a:p>
            <a:pPr>
              <a:defRPr/>
            </a:pPr>
            <a:r>
              <a:rPr lang="en-US" b="1" dirty="0"/>
              <a:t>Danai Koutra		</a:t>
            </a:r>
            <a:endParaRPr lang="en-US" dirty="0"/>
          </a:p>
          <a:p>
            <a:pPr>
              <a:defRPr/>
            </a:pPr>
            <a:r>
              <a:rPr lang="en-US" dirty="0"/>
              <a:t>U Kang	</a:t>
            </a:r>
          </a:p>
          <a:p>
            <a:pPr>
              <a:defRPr/>
            </a:pPr>
            <a:r>
              <a:rPr lang="en-US" dirty="0"/>
              <a:t>Hsing-Kuo Kenneth Pao</a:t>
            </a:r>
          </a:p>
          <a:p>
            <a:pPr>
              <a:defRPr/>
            </a:pPr>
            <a:r>
              <a:rPr lang="en-US" dirty="0"/>
              <a:t>Tai-You Ke</a:t>
            </a:r>
          </a:p>
          <a:p>
            <a:pPr>
              <a:defRPr/>
            </a:pPr>
            <a:r>
              <a:rPr lang="en-US" dirty="0"/>
              <a:t>Duen Horng (Polo) Chau</a:t>
            </a:r>
          </a:p>
          <a:p>
            <a:pPr>
              <a:defRPr/>
            </a:pPr>
            <a:r>
              <a:rPr lang="en-US" dirty="0"/>
              <a:t>Christos Faloutsos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36638" y="5895975"/>
            <a:ext cx="7259637" cy="546100"/>
          </a:xfrm>
          <a:prstGeom prst="rect">
            <a:avLst/>
          </a:prstGeom>
        </p:spPr>
        <p:txBody>
          <a:bodyPr spcCol="548640">
            <a:normAutofit/>
          </a:bodyPr>
          <a:lstStyle/>
          <a:p>
            <a:pPr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ECML PKDD, 5-9 September 2011, Athens, Greece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08" y="3315408"/>
            <a:ext cx="922192" cy="9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60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D84CDAB-4872-FC44-83C3-5DEF57A9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42371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7" t="2664" r="18387" b="957"/>
          <a:stretch>
            <a:fillRect/>
          </a:stretch>
        </p:blipFill>
        <p:spPr>
          <a:xfrm>
            <a:off x="342900" y="1762125"/>
            <a:ext cx="5137150" cy="3740150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74764641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Problem Definition:</a:t>
            </a:r>
            <a:br>
              <a:rPr lang="en-US" dirty="0"/>
            </a:br>
            <a:r>
              <a:rPr lang="en-US" dirty="0"/>
              <a:t>G</a:t>
            </a:r>
            <a:r>
              <a:rPr lang="en-US" sz="3778" dirty="0"/>
              <a:t>B</a:t>
            </a:r>
            <a:r>
              <a:rPr lang="en-US" dirty="0"/>
              <a:t>A techniques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5443538" y="2128838"/>
            <a:ext cx="36163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Given</a:t>
            </a:r>
            <a:r>
              <a:rPr lang="en-US" sz="2800"/>
              <a:t>: Graph; &amp;	        </a:t>
            </a:r>
          </a:p>
          <a:p>
            <a:pPr algn="l"/>
            <a:r>
              <a:rPr lang="en-US" sz="2800"/>
              <a:t>   few labeled nodes</a:t>
            </a:r>
          </a:p>
          <a:p>
            <a:pPr algn="l"/>
            <a:r>
              <a:rPr lang="en-US" sz="2800" b="1"/>
              <a:t>Find</a:t>
            </a:r>
            <a:r>
              <a:rPr lang="en-US" sz="2800"/>
              <a:t>: labels of rest</a:t>
            </a:r>
          </a:p>
          <a:p>
            <a:pPr algn="l"/>
            <a:r>
              <a:rPr lang="en-US" sz="2800"/>
              <a:t>(assuming network effects)</a:t>
            </a:r>
          </a:p>
        </p:txBody>
      </p:sp>
      <p:pic>
        <p:nvPicPr>
          <p:cNvPr id="53254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17" t="2664" r="18387" b="957"/>
          <a:stretch>
            <a:fillRect/>
          </a:stretch>
        </p:blipFill>
        <p:spPr>
          <a:xfrm>
            <a:off x="342900" y="1762125"/>
            <a:ext cx="5137150" cy="3740150"/>
          </a:xfrm>
        </p:spPr>
      </p:pic>
      <p:sp>
        <p:nvSpPr>
          <p:cNvPr id="11" name="TextBox 10"/>
          <p:cNvSpPr txBox="1"/>
          <p:nvPr/>
        </p:nvSpPr>
        <p:spPr>
          <a:xfrm>
            <a:off x="2201334" y="169417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0640" y="38251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637" y="261144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0930" y="477131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EA55E-817E-D84E-828C-E8129D087EFB}"/>
              </a:ext>
            </a:extLst>
          </p:cNvPr>
          <p:cNvGrpSpPr/>
          <p:nvPr/>
        </p:nvGrpSpPr>
        <p:grpSpPr>
          <a:xfrm>
            <a:off x="5016500" y="4889500"/>
            <a:ext cx="901700" cy="901700"/>
            <a:chOff x="5016500" y="4889500"/>
            <a:chExt cx="901700" cy="9017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016500" y="52705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410200" y="49022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29200" y="56134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02300" y="48895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756400" y="51435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048500" y="5143500"/>
            <a:ext cx="292100" cy="304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048500" y="5448300"/>
            <a:ext cx="292100" cy="30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6756400" y="5448300"/>
            <a:ext cx="292100" cy="304800"/>
          </a:xfrm>
          <a:prstGeom prst="rect">
            <a:avLst/>
          </a:prstGeom>
          <a:solidFill>
            <a:srgbClr val="5C5C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6438900" y="52324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6832600" y="4864100"/>
            <a:ext cx="127000" cy="139700"/>
          </a:xfrm>
          <a:prstGeom prst="ellipse">
            <a:avLst/>
          </a:prstGeom>
          <a:solidFill>
            <a:srgbClr val="008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6451600" y="55753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7124700" y="4851400"/>
            <a:ext cx="127000" cy="139700"/>
          </a:xfrm>
          <a:prstGeom prst="ellipse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785100" y="4876800"/>
            <a:ext cx="1193800" cy="1206500"/>
            <a:chOff x="7200900" y="1485900"/>
            <a:chExt cx="1193800" cy="12065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75184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810500" y="17780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810500" y="20828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518400" y="20828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200900" y="18669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594600" y="1498600"/>
              <a:ext cx="127000" cy="139700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213600" y="22098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886700" y="1485900"/>
              <a:ext cx="127000" cy="139700"/>
            </a:xfrm>
            <a:prstGeom prst="ellipse">
              <a:avLst/>
            </a:prstGeom>
            <a:solidFill>
              <a:srgbClr val="FF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5184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810500" y="2387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8102600" y="17780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102600" y="2387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8102600" y="20828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197850" y="149860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213600" y="2495550"/>
              <a:ext cx="127000" cy="13970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Double Bracket 50"/>
          <p:cNvSpPr/>
          <p:nvPr/>
        </p:nvSpPr>
        <p:spPr bwMode="auto">
          <a:xfrm>
            <a:off x="7683500" y="4787900"/>
            <a:ext cx="1422400" cy="1460500"/>
          </a:xfrm>
          <a:prstGeom prst="bracketPair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2723-752C-3F46-8872-B09B3DE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30EB-6B7F-9847-A419-0A1A6E14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8190-384B-FD42-8F51-7E29A2F9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25918186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-10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D74AEF-3DEA-1D4C-B37F-5068B2A911C3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058D12-D7DA-9249-B895-0064C0BD8960}"/>
              </a:ext>
            </a:extLst>
          </p:cNvPr>
          <p:cNvSpPr/>
          <p:nvPr/>
        </p:nvSpPr>
        <p:spPr bwMode="auto">
          <a:xfrm>
            <a:off x="4771954" y="1511838"/>
            <a:ext cx="4333766" cy="4417480"/>
          </a:xfrm>
          <a:prstGeom prst="round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C14B2-3606-A240-B97B-F3E8E7288494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D293A501-7D9F-9745-AD35-39B7C5AD4033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8E14FC89-7AE2-0047-83E6-74A1AA05B672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492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052"/>
            <a:ext cx="8229600" cy="1143000"/>
          </a:xfrm>
        </p:spPr>
        <p:txBody>
          <a:bodyPr/>
          <a:lstStyle/>
          <a:p>
            <a:r>
              <a:rPr lang="en-US" dirty="0"/>
              <a:t>BP  vs.  Linearized BP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827836" y="2201325"/>
            <a:ext cx="4262400" cy="2404037"/>
          </a:xfrm>
          <a:prstGeom prst="roundRect">
            <a:avLst>
              <a:gd name="adj" fmla="val 466"/>
            </a:avLst>
          </a:prstGeom>
          <a:solidFill>
            <a:srgbClr val="000090">
              <a:alpha val="13000"/>
            </a:srgb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just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 is approximated by</a:t>
            </a: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32918" y="2201325"/>
            <a:ext cx="4262400" cy="439200"/>
          </a:xfrm>
          <a:prstGeom prst="roundRect">
            <a:avLst>
              <a:gd name="adj" fmla="val 13249"/>
            </a:avLst>
          </a:prstGeom>
          <a:solidFill>
            <a:srgbClr val="000090"/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Linearized BP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230813" y="3168650"/>
          <a:ext cx="350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4" imgW="3505200" imgH="431800" progId="Equation.3">
                  <p:embed/>
                </p:oleObj>
              </mc:Choice>
              <mc:Fallback>
                <p:oleObj name="Equation" r:id="rId4" imgW="35052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3168650"/>
                        <a:ext cx="350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/>
          <p:nvPr/>
        </p:nvGrpSpPr>
        <p:grpSpPr>
          <a:xfrm>
            <a:off x="4850068" y="3742261"/>
            <a:ext cx="3930158" cy="748460"/>
            <a:chOff x="2189496" y="2523075"/>
            <a:chExt cx="3930158" cy="748460"/>
          </a:xfrm>
        </p:grpSpPr>
        <p:sp>
          <p:nvSpPr>
            <p:cNvPr id="10" name="Rectangle 9"/>
            <p:cNvSpPr/>
            <p:nvPr/>
          </p:nvSpPr>
          <p:spPr>
            <a:xfrm>
              <a:off x="4211296" y="2523079"/>
              <a:ext cx="802800" cy="74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1  0  1</a:t>
              </a:r>
            </a:p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0  1  0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9544" y="2540012"/>
              <a:ext cx="255600" cy="730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</a:t>
              </a:r>
            </a:p>
            <a:p>
              <a:pPr>
                <a:lnSpc>
                  <a:spcPts val="1200"/>
                </a:lnSpc>
              </a:pPr>
              <a:r>
                <a:rPr lang="en-US" sz="2400" b="1" dirty="0">
                  <a:solidFill>
                    <a:schemeClr val="tx1"/>
                  </a:solidFill>
                </a:rPr>
                <a:t> 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16734" y="2540015"/>
              <a:ext cx="502920" cy="731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>
                <a:lnSpc>
                  <a:spcPts val="19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   </a:t>
              </a:r>
              <a:r>
                <a:rPr lang="en-US" sz="2200" dirty="0">
                  <a:solidFill>
                    <a:schemeClr val="tx1"/>
                  </a:solidFill>
                </a:rPr>
                <a:t>0</a:t>
              </a:r>
            </a:p>
            <a:p>
              <a:pPr>
                <a:lnSpc>
                  <a:spcPts val="1900"/>
                </a:lnSpc>
              </a:pPr>
              <a:r>
                <a:rPr lang="en-US" sz="2200" spc="-60" dirty="0">
                  <a:solidFill>
                    <a:schemeClr val="tx1"/>
                  </a:solidFill>
                </a:rPr>
                <a:t>-10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spc="-150" baseline="30000" dirty="0">
                <a:solidFill>
                  <a:schemeClr val="tx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2200" spc="-150" dirty="0">
                  <a:solidFill>
                    <a:schemeClr val="tx1"/>
                  </a:solidFill>
                </a:rPr>
                <a:t>  </a:t>
              </a:r>
              <a:r>
                <a:rPr lang="en-US" sz="2200" spc="-60" dirty="0">
                  <a:solidFill>
                    <a:schemeClr val="tx1"/>
                  </a:solidFill>
                </a:rPr>
                <a:t>10</a:t>
              </a:r>
              <a:r>
                <a:rPr lang="en-US" sz="2200" spc="-60" baseline="30000" dirty="0">
                  <a:solidFill>
                    <a:schemeClr val="tx1"/>
                  </a:solidFill>
                </a:rPr>
                <a:t>-2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2189496" y="2523075"/>
              <a:ext cx="801277" cy="745059"/>
              <a:chOff x="2409625" y="2523075"/>
              <a:chExt cx="801277" cy="74505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09625" y="2523075"/>
                <a:ext cx="801275" cy="7450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1 </a:t>
                </a:r>
              </a:p>
              <a:p>
                <a:pPr>
                  <a:lnSpc>
                    <a:spcPts val="17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  1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09626" y="2540015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5"/>
            <p:cNvGrpSpPr/>
            <p:nvPr/>
          </p:nvGrpSpPr>
          <p:grpSpPr>
            <a:xfrm>
              <a:off x="3188547" y="2523079"/>
              <a:ext cx="809569" cy="745200"/>
              <a:chOff x="3137748" y="2523079"/>
              <a:chExt cx="809569" cy="745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144517" y="2523079"/>
                <a:ext cx="802800" cy="745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d1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d2 </a:t>
                </a:r>
              </a:p>
              <a:p>
                <a:pPr>
                  <a:lnSpc>
                    <a:spcPts val="188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      d3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37748" y="2540018"/>
                <a:ext cx="801276" cy="728119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163880" y="5075701"/>
            <a:ext cx="1653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linear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778" y="5075701"/>
            <a:ext cx="2897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/>
              </a:rPr>
              <a:t>non-linear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89421" y="2201325"/>
            <a:ext cx="4482533" cy="2404800"/>
          </a:xfrm>
          <a:prstGeom prst="roundRect">
            <a:avLst>
              <a:gd name="adj" fmla="val 466"/>
            </a:avLst>
          </a:prstGeom>
          <a:solidFill>
            <a:schemeClr val="tx1">
              <a:lumMod val="85000"/>
              <a:lumOff val="15000"/>
              <a:alpha val="22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lang="en-US" sz="1514" dirty="0">
              <a:solidFill>
                <a:schemeClr val="tx1"/>
              </a:solidFill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00" marR="0" lvl="0" algn="l" defTabSz="457200" rtl="0" eaLnBrk="1" fontAlgn="auto" latinLnBrk="0" hangingPunct="1">
              <a:lnSpc>
                <a:spcPct val="15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endParaRPr kumimoji="0" lang="en-US" sz="1514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89423" y="2184393"/>
            <a:ext cx="4487614" cy="439200"/>
          </a:xfrm>
          <a:prstGeom prst="roundRect">
            <a:avLst>
              <a:gd name="adj" fmla="val 13249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9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Belief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Propagation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43449" y="3101430"/>
          <a:ext cx="41465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6" imgW="6756400" imgH="838200" progId="Equation.3">
                  <p:embed/>
                </p:oleObj>
              </mc:Choice>
              <mc:Fallback>
                <p:oleObj name="Equation" r:id="rId6" imgW="6756400" imgH="838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49" y="3101430"/>
                        <a:ext cx="41465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60" name="Object 4"/>
          <p:cNvGraphicFramePr>
            <a:graphicFrameLocks noChangeAspect="1"/>
          </p:cNvGraphicFramePr>
          <p:nvPr/>
        </p:nvGraphicFramePr>
        <p:xfrm>
          <a:off x="601129" y="4052869"/>
          <a:ext cx="267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8" imgW="4699000" imgH="863600" progId="Equation.3">
                  <p:embed/>
                </p:oleObj>
              </mc:Choice>
              <mc:Fallback>
                <p:oleObj name="Equation" r:id="rId8" imgW="4699000" imgH="863600" progId="Equation.3">
                  <p:embed/>
                  <p:pic>
                    <p:nvPicPr>
                      <p:cNvPr id="633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29" y="4052869"/>
                        <a:ext cx="26781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322049" y="3602032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nd-future-message-sms-email-and-twee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9" y="2640526"/>
            <a:ext cx="442800" cy="442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3526" y="1354669"/>
            <a:ext cx="2916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Our proposal: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586" y="1354669"/>
            <a:ext cx="3925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/>
              </a:rPr>
              <a:t>Original [</a:t>
            </a:r>
            <a:r>
              <a:rPr lang="en-US" sz="3200" b="1" dirty="0" err="1">
                <a:latin typeface="Calibri"/>
              </a:rPr>
              <a:t>Yedidia</a:t>
            </a:r>
            <a:r>
              <a:rPr lang="en-US" sz="3200" b="1" dirty="0">
                <a:latin typeface="Calibri"/>
              </a:rPr>
              <a:t>+]:</a:t>
            </a:r>
          </a:p>
        </p:txBody>
      </p:sp>
      <p:sp>
        <p:nvSpPr>
          <p:cNvPr id="31" name="Freeform 30"/>
          <p:cNvSpPr/>
          <p:nvPr/>
        </p:nvSpPr>
        <p:spPr>
          <a:xfrm>
            <a:off x="1676400" y="4656666"/>
            <a:ext cx="67733" cy="541867"/>
          </a:xfrm>
          <a:custGeom>
            <a:avLst/>
            <a:gdLst>
              <a:gd name="connsiteX0" fmla="*/ 67733 w 67733"/>
              <a:gd name="connsiteY0" fmla="*/ 541867 h 541867"/>
              <a:gd name="connsiteX1" fmla="*/ 0 w 67733"/>
              <a:gd name="connsiteY1" fmla="*/ 237067 h 541867"/>
              <a:gd name="connsiteX2" fmla="*/ 67733 w 67733"/>
              <a:gd name="connsiteY2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33" h="541867">
                <a:moveTo>
                  <a:pt x="67733" y="541867"/>
                </a:moveTo>
                <a:cubicBezTo>
                  <a:pt x="33866" y="434622"/>
                  <a:pt x="0" y="327378"/>
                  <a:pt x="0" y="237067"/>
                </a:cubicBezTo>
                <a:cubicBezTo>
                  <a:pt x="0" y="146756"/>
                  <a:pt x="67733" y="0"/>
                  <a:pt x="67733" y="0"/>
                </a:cubicBezTo>
              </a:path>
            </a:pathLst>
          </a:custGeom>
          <a:ln w="34925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959600" y="4622800"/>
            <a:ext cx="143934" cy="643467"/>
          </a:xfrm>
          <a:custGeom>
            <a:avLst/>
            <a:gdLst>
              <a:gd name="connsiteX0" fmla="*/ 0 w 143934"/>
              <a:gd name="connsiteY0" fmla="*/ 643467 h 643467"/>
              <a:gd name="connsiteX1" fmla="*/ 135467 w 143934"/>
              <a:gd name="connsiteY1" fmla="*/ 254000 h 643467"/>
              <a:gd name="connsiteX2" fmla="*/ 50800 w 143934"/>
              <a:gd name="connsiteY2" fmla="*/ 0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643467">
                <a:moveTo>
                  <a:pt x="0" y="643467"/>
                </a:moveTo>
                <a:cubicBezTo>
                  <a:pt x="63500" y="502355"/>
                  <a:pt x="127000" y="361244"/>
                  <a:pt x="135467" y="254000"/>
                </a:cubicBezTo>
                <a:cubicBezTo>
                  <a:pt x="143934" y="146756"/>
                  <a:pt x="50800" y="0"/>
                  <a:pt x="50800" y="0"/>
                </a:cubicBezTo>
              </a:path>
            </a:pathLst>
          </a:custGeom>
          <a:ln w="31750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1BC287E-4FCA-6243-9848-AB0725C4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29C2A7C-64D1-4F40-918A-5C7DD83E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E5E76-94AB-184F-8B29-FD3648B6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D74AEF-3DEA-1D4C-B37F-5068B2A911C3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B79354-CC31-624B-8F16-F08F800E06FC}"/>
              </a:ext>
            </a:extLst>
          </p:cNvPr>
          <p:cNvSpPr txBox="1"/>
          <p:nvPr/>
        </p:nvSpPr>
        <p:spPr>
          <a:xfrm>
            <a:off x="325400" y="5558044"/>
            <a:ext cx="4304383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Closed-form formula?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Convergence?</a:t>
            </a:r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D861E0AF-ADD5-FB41-85F9-203B5574A821}"/>
              </a:ext>
            </a:extLst>
          </p:cNvPr>
          <p:cNvSpPr/>
          <p:nvPr/>
        </p:nvSpPr>
        <p:spPr bwMode="auto">
          <a:xfrm>
            <a:off x="1186824" y="3109731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27FF5CFA-DB6E-CA44-B838-DA103B3AD700}"/>
              </a:ext>
            </a:extLst>
          </p:cNvPr>
          <p:cNvSpPr/>
          <p:nvPr/>
        </p:nvSpPr>
        <p:spPr bwMode="auto">
          <a:xfrm>
            <a:off x="1095364" y="4063180"/>
            <a:ext cx="418036" cy="273326"/>
          </a:xfrm>
          <a:prstGeom prst="lef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ED718A0-FD33-974F-A8A4-3E177E176C20}"/>
              </a:ext>
            </a:extLst>
          </p:cNvPr>
          <p:cNvSpPr/>
          <p:nvPr/>
        </p:nvSpPr>
        <p:spPr bwMode="auto">
          <a:xfrm>
            <a:off x="310092" y="5981668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F81FD45B-A687-894C-8CF3-34139A7C6311}"/>
              </a:ext>
            </a:extLst>
          </p:cNvPr>
          <p:cNvSpPr/>
          <p:nvPr/>
        </p:nvSpPr>
        <p:spPr bwMode="auto">
          <a:xfrm>
            <a:off x="331573" y="5452463"/>
            <a:ext cx="582074" cy="461961"/>
          </a:xfrm>
          <a:custGeom>
            <a:avLst/>
            <a:gdLst>
              <a:gd name="connsiteX0" fmla="*/ 1049 w 815691"/>
              <a:gd name="connsiteY0" fmla="*/ 301913 h 649574"/>
              <a:gd name="connsiteX1" fmla="*/ 215362 w 815691"/>
              <a:gd name="connsiteY1" fmla="*/ 644813 h 649574"/>
              <a:gd name="connsiteX2" fmla="*/ 815437 w 815691"/>
              <a:gd name="connsiteY2" fmla="*/ 1875 h 649574"/>
              <a:gd name="connsiteX3" fmla="*/ 286799 w 815691"/>
              <a:gd name="connsiteY3" fmla="*/ 444788 h 649574"/>
              <a:gd name="connsiteX4" fmla="*/ 1049 w 815691"/>
              <a:gd name="connsiteY4" fmla="*/ 301913 h 64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91" h="649574">
                <a:moveTo>
                  <a:pt x="1049" y="301913"/>
                </a:moveTo>
                <a:cubicBezTo>
                  <a:pt x="-10857" y="335251"/>
                  <a:pt x="79631" y="694819"/>
                  <a:pt x="215362" y="644813"/>
                </a:cubicBezTo>
                <a:cubicBezTo>
                  <a:pt x="351093" y="594807"/>
                  <a:pt x="803531" y="35213"/>
                  <a:pt x="815437" y="1875"/>
                </a:cubicBezTo>
                <a:cubicBezTo>
                  <a:pt x="827343" y="-31463"/>
                  <a:pt x="417768" y="390019"/>
                  <a:pt x="286799" y="444788"/>
                </a:cubicBezTo>
                <a:cubicBezTo>
                  <a:pt x="155830" y="499557"/>
                  <a:pt x="12955" y="268575"/>
                  <a:pt x="1049" y="301913"/>
                </a:cubicBezTo>
                <a:close/>
              </a:path>
            </a:pathLst>
          </a:cu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757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0805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Are they related?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RWR (Random Walk with Restarts)  </a:t>
            </a:r>
          </a:p>
          <a:p>
            <a:pPr lvl="1"/>
            <a:r>
              <a:rPr lang="en-US" dirty="0" err="1"/>
              <a:t>google’s</a:t>
            </a:r>
            <a:r>
              <a:rPr lang="en-US" dirty="0"/>
              <a:t> </a:t>
            </a:r>
            <a:r>
              <a:rPr lang="en-US" dirty="0" err="1"/>
              <a:t>pageRank</a:t>
            </a:r>
            <a:r>
              <a:rPr lang="en-US" dirty="0"/>
              <a:t> (‘</a:t>
            </a:r>
            <a:r>
              <a:rPr lang="en-US" i="1" dirty="0"/>
              <a:t>if my parents are important, I’m important, too</a:t>
            </a:r>
            <a:r>
              <a:rPr lang="en-US" dirty="0"/>
              <a:t>’)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SSL (Semi-supervised learning) </a:t>
            </a:r>
          </a:p>
          <a:p>
            <a:pPr lvl="1"/>
            <a:r>
              <a:rPr lang="en-US" dirty="0"/>
              <a:t>minimize the differences among neighbors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BP (Belief propagation) </a:t>
            </a:r>
          </a:p>
          <a:p>
            <a:pPr lvl="1"/>
            <a:r>
              <a:rPr lang="en-US" dirty="0"/>
              <a:t>send messages to neighbors, on what you believe about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40D41-6EB0-CC44-AEF9-44001360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60F27-80A7-2F45-A6D2-F635C6F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685B-BA2B-484B-A671-7DA2BE46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1ED396E-14CC-0A4C-8B6C-A7920EDD28A3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1F1DC7-5478-7A42-B923-F44EEA4FEA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333" y="1295400"/>
            <a:ext cx="1170897" cy="129037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757CCC99-1678-664D-8DDB-B098AF84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771" y="490538"/>
            <a:ext cx="1620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</a:rPr>
              <a:t>YES!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854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Correspondence of Methods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7063" y="1617663"/>
          <a:ext cx="8195733" cy="2072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0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Unknown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– </a:t>
                      </a:r>
                      <a:r>
                        <a:rPr lang="en-US" sz="2800" baseline="0" dirty="0">
                          <a:latin typeface="Times"/>
                        </a:rPr>
                        <a:t>  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aseline="0" dirty="0">
                          <a:latin typeface="Times"/>
                        </a:rPr>
                        <a:t>  </a:t>
                      </a:r>
                      <a:r>
                        <a:rPr lang="en-US" sz="2800" dirty="0">
                          <a:latin typeface="Times"/>
                        </a:rPr>
                        <a:t> </a:t>
                      </a:r>
                      <a:r>
                        <a:rPr lang="en-US" sz="2800" b="1" u="none" dirty="0">
                          <a:uFill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b="1" dirty="0">
                          <a:latin typeface="Times"/>
                        </a:rPr>
                        <a:t>D</a:t>
                      </a:r>
                      <a:r>
                        <a:rPr lang="en-US" sz="3000" baseline="30000" dirty="0">
                          <a:latin typeface="Times"/>
                        </a:rPr>
                        <a:t>-1</a:t>
                      </a:r>
                      <a:r>
                        <a:rPr lang="en-US" sz="2800" dirty="0">
                          <a:latin typeface="Times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(1-c)</a:t>
                      </a:r>
                      <a:r>
                        <a:rPr lang="en-US" sz="2800" b="1" dirty="0">
                          <a:latin typeface="Times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 err="1">
                          <a:latin typeface="Monaco"/>
                        </a:rPr>
                        <a:t>a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(</a:t>
                      </a:r>
                      <a:r>
                        <a:rPr lang="en-US" sz="2800" b="1" dirty="0" err="1">
                          <a:latin typeface="Times"/>
                        </a:rPr>
                        <a:t>D</a:t>
                      </a:r>
                      <a:r>
                        <a:rPr lang="en-US" sz="2800" b="1" dirty="0">
                          <a:latin typeface="Times"/>
                        </a:rPr>
                        <a:t>  </a:t>
                      </a:r>
                      <a:r>
                        <a:rPr lang="en-US" sz="2800" b="0" dirty="0">
                          <a:latin typeface="Times"/>
                        </a:rPr>
                        <a:t>-   </a:t>
                      </a:r>
                      <a:r>
                        <a:rPr lang="en-US" sz="2800" b="1" u="none" dirty="0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A)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x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y</a:t>
                      </a:r>
                      <a:endParaRPr lang="en-US" sz="2800" b="1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F</a:t>
                      </a:r>
                      <a:r>
                        <a:rPr lang="en-US" sz="2300" b="1" dirty="0">
                          <a:solidFill>
                            <a:schemeClr val="accent2"/>
                          </a:solidFill>
                        </a:rPr>
                        <a:t>A</a:t>
                      </a:r>
                      <a:r>
                        <a:rPr lang="en-US" sz="2800" b="1" dirty="0">
                          <a:solidFill>
                            <a:schemeClr val="accent2"/>
                          </a:solidFill>
                        </a:rPr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[</a:t>
                      </a:r>
                      <a:r>
                        <a:rPr lang="en-US" sz="2800" b="1" dirty="0">
                          <a:latin typeface="Times"/>
                        </a:rPr>
                        <a:t>I  </a:t>
                      </a:r>
                      <a:r>
                        <a:rPr lang="en-US" sz="2800" dirty="0">
                          <a:latin typeface="Times"/>
                        </a:rPr>
                        <a:t>+ </a:t>
                      </a:r>
                      <a:r>
                        <a:rPr lang="en-US" sz="2800" dirty="0">
                          <a:latin typeface="Lucida Calligraphy"/>
                          <a:ea typeface="Osaka−等幅"/>
                        </a:rPr>
                        <a:t>a</a:t>
                      </a:r>
                      <a:r>
                        <a:rPr lang="en-US" sz="1000" baseline="0" dirty="0">
                          <a:latin typeface="Lucida Calligraphy"/>
                          <a:ea typeface="Osaka−等幅"/>
                        </a:rPr>
                        <a:t>  </a:t>
                      </a:r>
                      <a:r>
                        <a:rPr lang="en-US" sz="1000" dirty="0">
                          <a:latin typeface="Lucida Calligraphy"/>
                          <a:ea typeface="Osaka−等幅"/>
                        </a:rPr>
                        <a:t> </a:t>
                      </a:r>
                      <a:r>
                        <a:rPr lang="en-US" sz="2800" b="1" dirty="0">
                          <a:latin typeface="Times"/>
                        </a:rPr>
                        <a:t>D </a:t>
                      </a:r>
                      <a:r>
                        <a:rPr lang="en-US" sz="2800" b="1" baseline="0" dirty="0">
                          <a:latin typeface="Times"/>
                        </a:rPr>
                        <a:t> </a:t>
                      </a:r>
                      <a:r>
                        <a:rPr lang="en-US" sz="2800" dirty="0">
                          <a:latin typeface="Times"/>
                        </a:rPr>
                        <a:t>- </a:t>
                      </a:r>
                      <a:r>
                        <a:rPr lang="en-US" sz="2800" dirty="0" err="1">
                          <a:latin typeface="Times"/>
                        </a:rPr>
                        <a:t>c</a:t>
                      </a:r>
                      <a:r>
                        <a:rPr lang="en-US" sz="2800" baseline="0" dirty="0" err="1">
                          <a:latin typeface="Verdana"/>
                        </a:rPr>
                        <a:t>’</a:t>
                      </a:r>
                      <a:r>
                        <a:rPr lang="en-US" sz="2800" b="1" u="none" dirty="0" err="1">
                          <a:uFill>
                            <a:solidFill>
                              <a:srgbClr val="FF0000"/>
                            </a:solidFill>
                          </a:uFill>
                          <a:latin typeface="Times"/>
                        </a:rPr>
                        <a:t>A</a:t>
                      </a:r>
                      <a:r>
                        <a:rPr lang="en-US" sz="2800" dirty="0">
                          <a:latin typeface="Times"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"/>
                        </a:rPr>
                        <a:t>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"/>
                        </a:rPr>
                        <a:t>b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baseline="0" dirty="0">
                          <a:latin typeface="Times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latin typeface="Times"/>
                        </a:rPr>
                        <a:t>φ</a:t>
                      </a:r>
                      <a:r>
                        <a:rPr lang="en-US" sz="3000" b="1" baseline="-25000" dirty="0" err="1">
                          <a:latin typeface="Times"/>
                        </a:rPr>
                        <a:t>h</a:t>
                      </a:r>
                      <a:endParaRPr lang="en-US" sz="3000" b="1" baseline="-25000" dirty="0">
                        <a:latin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4106863" y="4404416"/>
            <a:ext cx="803275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1  0  1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0  1  0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053138" y="4421879"/>
            <a:ext cx="255587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12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51800" y="4421879"/>
            <a:ext cx="255588" cy="730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0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  <a:p>
            <a:pPr>
              <a:lnSpc>
                <a:spcPts val="19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000250" y="4404416"/>
            <a:ext cx="801688" cy="744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1</a:t>
            </a:r>
          </a:p>
          <a:p>
            <a:pPr algn="l">
              <a:lnSpc>
                <a:spcPts val="178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       1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008188" y="4421879"/>
            <a:ext cx="801687" cy="72707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066971" y="4404420"/>
            <a:ext cx="809529" cy="745173"/>
            <a:chOff x="3374810" y="2523079"/>
            <a:chExt cx="809569" cy="745200"/>
          </a:xfrm>
        </p:grpSpPr>
        <p:sp>
          <p:nvSpPr>
            <p:cNvPr id="26" name="Rectangle 25"/>
            <p:cNvSpPr/>
            <p:nvPr/>
          </p:nvSpPr>
          <p:spPr>
            <a:xfrm>
              <a:off x="3381239" y="2523075"/>
              <a:ext cx="803315" cy="744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l"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d1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d2 </a:t>
              </a:r>
            </a:p>
            <a:p>
              <a:pPr>
                <a:lnSpc>
                  <a:spcPts val="1880"/>
                </a:lnSpc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      d3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374889" y="2540539"/>
              <a:ext cx="801728" cy="727101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5268913" y="5174354"/>
            <a:ext cx="1792287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final labels/ beliefs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21538" y="5131491"/>
            <a:ext cx="1897062" cy="10652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</a:rPr>
              <a:t>prior labels/ beliefs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76650" y="5242616"/>
            <a:ext cx="1657350" cy="676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mic Sans MS"/>
              </a:rPr>
              <a:t>adjacency matrix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765550" y="2582863"/>
            <a:ext cx="32067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46550" y="3090863"/>
            <a:ext cx="27463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75138" y="3606800"/>
            <a:ext cx="27463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3EE40-40BC-9644-A7A5-AF655C72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A247C-F8E8-554B-93A9-122AFCAC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FA555-74ED-904B-894B-B0BA48F7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9288FD2-8B9F-9048-A73E-35D3BA352E26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/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solidFill>
                <a:srgbClr val="D5FC79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r>
                  <a:rPr lang="en-US" altLang="en-US" sz="2400" b="1" dirty="0">
                    <a:ea typeface="ＭＳ Ｐゴシック" panose="020B0600070205080204" pitchFamily="34" charset="-128"/>
                  </a:rPr>
                  <a:t>p =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(1-c)/n 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I - 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B] </a:t>
                </a:r>
                <a:r>
                  <a:rPr lang="en-US" altLang="en-US" sz="2400" baseline="30000" dirty="0">
                    <a:ea typeface="ＭＳ Ｐゴシック" panose="020B0600070205080204" pitchFamily="34" charset="-128"/>
                  </a:rPr>
                  <a:t>-1</a:t>
                </a:r>
                <a:r>
                  <a:rPr lang="en-US" altLang="en-US" sz="2400" b="1" dirty="0">
                    <a:ea typeface="ＭＳ Ｐゴシック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𝒆</m:t>
                        </m:r>
                      </m:e>
                    </m:acc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8DDA89-B2F2-3F45-9500-C9AB4CF2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45" y="1219854"/>
                <a:ext cx="3486417" cy="477174"/>
              </a:xfrm>
              <a:prstGeom prst="roundRect">
                <a:avLst/>
              </a:prstGeom>
              <a:blipFill>
                <a:blip r:embed="rId2"/>
                <a:stretch>
                  <a:fillRect l="-727" t="-7895" b="-23684"/>
                </a:stretch>
              </a:blip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3341D332-6F65-2148-B20D-8C5E46CE193A}"/>
              </a:ext>
            </a:extLst>
          </p:cNvPr>
          <p:cNvSpPr/>
          <p:nvPr/>
        </p:nvSpPr>
        <p:spPr bwMode="auto">
          <a:xfrm>
            <a:off x="314325" y="742950"/>
            <a:ext cx="8701087" cy="5505450"/>
          </a:xfrm>
          <a:prstGeom prst="bracketPair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8527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3D6A7A-5194-AE4C-9033-C3217359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8B831E31-EF74-0D48-8DC7-7E1F5BF3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30453-E470-7F4F-B2D2-6EADCDDB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BBED07-D920-2144-A9F8-FBF6CDF864AD}"/>
              </a:ext>
            </a:extLst>
          </p:cNvPr>
          <p:cNvGrpSpPr>
            <a:grpSpLocks noChangeAspect="1"/>
          </p:cNvGrpSpPr>
          <p:nvPr/>
        </p:nvGrpSpPr>
        <p:grpSpPr>
          <a:xfrm>
            <a:off x="955938" y="4565716"/>
            <a:ext cx="2001058" cy="1031605"/>
            <a:chOff x="7701643" y="4081081"/>
            <a:chExt cx="1217029" cy="62741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505028D-FC8C-6940-90EA-B59382B43D44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23FFB98-6253-EE45-9AE3-22DF676D0995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E633BC8-2E0C-9943-B58E-824C310F68D7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E2F04AB-178D-0140-B55E-DD96218A5716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ADC6F7-F4C1-4041-BF3D-738B72D4FEB5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4F3E48-B511-1C4E-A732-D082E29A3DA8}"/>
                </a:ext>
              </a:extLst>
            </p:cNvPr>
            <p:cNvCxnSpPr>
              <a:cxnSpLocks/>
              <a:stCxn id="53" idx="6"/>
              <a:endCxn id="55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4DB10C-7BE5-7B4C-BBCF-67AF37F5DC01}"/>
                </a:ext>
              </a:extLst>
            </p:cNvPr>
            <p:cNvCxnSpPr>
              <a:stCxn id="53" idx="5"/>
              <a:endCxn id="57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8C93DB6-F43E-EC4A-B35D-7871F69DCE56}"/>
                </a:ext>
              </a:extLst>
            </p:cNvPr>
            <p:cNvCxnSpPr>
              <a:stCxn id="53" idx="3"/>
              <a:endCxn id="56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6DA5CF-857A-AB4E-B6F8-F844E37B51E5}"/>
                </a:ext>
              </a:extLst>
            </p:cNvPr>
            <p:cNvCxnSpPr>
              <a:cxnSpLocks/>
              <a:stCxn id="53" idx="1"/>
              <a:endCxn id="5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DC7A7D-CE6B-D140-BA18-086124A5A782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D4F4BE-242E-6C4D-929D-AA6096069D3A}"/>
                </a:ext>
              </a:extLst>
            </p:cNvPr>
            <p:cNvCxnSpPr>
              <a:stCxn id="55" idx="4"/>
              <a:endCxn id="57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6AC020-62CC-EF4D-BC9A-E17F05D09EBB}"/>
                </a:ext>
              </a:extLst>
            </p:cNvPr>
            <p:cNvCxnSpPr>
              <a:stCxn id="56" idx="6"/>
              <a:endCxn id="57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D428E27-81C2-7145-BF6B-1FF595EA1F39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48CBA0-5825-1344-BF73-088E605ABAFC}"/>
                </a:ext>
              </a:extLst>
            </p:cNvPr>
            <p:cNvCxnSpPr>
              <a:stCxn id="54" idx="5"/>
              <a:endCxn id="57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30BBB4-91C0-AD42-B2B8-BD1A63962271}"/>
                </a:ext>
              </a:extLst>
            </p:cNvPr>
            <p:cNvCxnSpPr>
              <a:stCxn id="55" idx="4"/>
              <a:endCxn id="56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9BF895-3AEE-0D49-96A5-2BEE2B484483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B0402E-11F5-1B4B-B9A5-55625052DEE0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BCD725-DAA7-7E45-AF66-B4E50457D29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5EAB69F-8026-634C-A4E7-403E381309A7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74D7193-D92C-ED41-9CB7-B080ADC83EA4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8AF208C-6571-4640-83B0-51CC964D7444}"/>
                </a:ext>
              </a:extLst>
            </p:cNvPr>
            <p:cNvCxnSpPr>
              <a:cxnSpLocks/>
              <a:stCxn id="69" idx="4"/>
              <a:endCxn id="71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5AF67B2-2B3B-3E41-8E49-4C2DE45519E5}"/>
                </a:ext>
              </a:extLst>
            </p:cNvPr>
            <p:cNvCxnSpPr>
              <a:stCxn id="70" idx="6"/>
              <a:endCxn id="71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4077CE-5B5B-B04F-9C39-18730017AD8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9EF7E5C-6F94-D340-B17C-C48092D6C0D0}"/>
                </a:ext>
              </a:extLst>
            </p:cNvPr>
            <p:cNvCxnSpPr>
              <a:cxnSpLocks/>
              <a:stCxn id="68" idx="5"/>
              <a:endCxn id="71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BBCFFCA-B499-C846-884A-FE6EB7AA636D}"/>
                </a:ext>
              </a:extLst>
            </p:cNvPr>
            <p:cNvCxnSpPr>
              <a:cxnSpLocks/>
              <a:stCxn id="69" idx="3"/>
              <a:endCxn id="70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1421BA8-056F-1541-A13D-96DCEFDF33B5}"/>
                </a:ext>
              </a:extLst>
            </p:cNvPr>
            <p:cNvCxnSpPr>
              <a:stCxn id="55" idx="6"/>
              <a:endCxn id="68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435379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16" y="1329948"/>
            <a:ext cx="4584700" cy="4365942"/>
          </a:xfrm>
        </p:spPr>
        <p:txBody>
          <a:bodyPr/>
          <a:lstStyle/>
          <a:p>
            <a:r>
              <a:rPr lang="en-US" b="1" dirty="0"/>
              <a:t>Given</a:t>
            </a:r>
            <a:r>
              <a:rPr lang="en-US" dirty="0"/>
              <a:t> a </a:t>
            </a:r>
            <a:r>
              <a:rPr lang="en-US" b="1" dirty="0"/>
              <a:t>heterogeneous </a:t>
            </a:r>
            <a:r>
              <a:rPr lang="en-US" dirty="0"/>
              <a:t>graph on users, products, sellers and positive/negative ratings with “seed labels”</a:t>
            </a:r>
          </a:p>
          <a:p>
            <a:r>
              <a:rPr lang="en-US" b="1" dirty="0"/>
              <a:t>Find</a:t>
            </a:r>
            <a:r>
              <a:rPr lang="en-US" dirty="0"/>
              <a:t> the top </a:t>
            </a:r>
            <a:r>
              <a:rPr lang="en-US" i="1" dirty="0"/>
              <a:t>k</a:t>
            </a:r>
            <a:r>
              <a:rPr lang="en-US" dirty="0"/>
              <a:t> most fraudulent users, products and sellers</a:t>
            </a:r>
          </a:p>
        </p:txBody>
      </p:sp>
      <p:pic>
        <p:nvPicPr>
          <p:cNvPr id="7" name="Picture 6" descr="cf2014-t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00" y="4485329"/>
            <a:ext cx="901962" cy="1091374"/>
          </a:xfrm>
          <a:prstGeom prst="rect">
            <a:avLst/>
          </a:prstGeom>
        </p:spPr>
      </p:pic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4161191" cy="3120893"/>
          </a:xfrm>
          <a:prstGeom prst="rect">
            <a:avLst/>
          </a:prstGeom>
        </p:spPr>
      </p:pic>
      <p:pic>
        <p:nvPicPr>
          <p:cNvPr id="11" name="Picture 10" descr="guenneman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642" y="4438141"/>
            <a:ext cx="937135" cy="1149859"/>
          </a:xfrm>
          <a:prstGeom prst="rect">
            <a:avLst/>
          </a:prstGeom>
        </p:spPr>
      </p:pic>
      <p:pic>
        <p:nvPicPr>
          <p:cNvPr id="12" name="Picture 11" descr="dhivya-eswaran-231x23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82" y="4441213"/>
            <a:ext cx="1086517" cy="111292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A4986-C074-CD43-9CB1-EE92BB1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1AD276-BDF0-1148-A25E-88F37625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B31F4-268F-E64C-A576-F3296511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138089041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25" y="609600"/>
            <a:ext cx="8203675" cy="685800"/>
          </a:xfrm>
        </p:spPr>
        <p:txBody>
          <a:bodyPr/>
          <a:lstStyle/>
          <a:p>
            <a:r>
              <a:rPr lang="en-US" dirty="0"/>
              <a:t>Problem</a:t>
            </a:r>
            <a:r>
              <a:rPr lang="en-US"/>
              <a:t>: e-commerce ratings fraud</a:t>
            </a:r>
            <a:endParaRPr lang="en-US" dirty="0"/>
          </a:p>
        </p:txBody>
      </p:sp>
      <p:pic>
        <p:nvPicPr>
          <p:cNvPr id="10" name="Picture 9" descr="schematic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" y="1302319"/>
            <a:ext cx="2247375" cy="1685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041300"/>
            <a:ext cx="8483600" cy="25022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6894A-B245-8E42-A6CD-4E0ECA54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D216-EF3A-5743-891D-EE78E136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F9FD-F975-B241-A55B-A32499A0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508A2-87AF-9E46-8BAA-10A640A1CF90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930CB8-7201-3747-9DA2-25237E6BC21B}"/>
              </a:ext>
            </a:extLst>
          </p:cNvPr>
          <p:cNvSpPr/>
          <p:nvPr/>
        </p:nvSpPr>
        <p:spPr bwMode="auto">
          <a:xfrm>
            <a:off x="4660900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3C0055-AC1F-FA4F-B3A5-14463E65D0C8}"/>
              </a:ext>
            </a:extLst>
          </p:cNvPr>
          <p:cNvSpPr/>
          <p:nvPr/>
        </p:nvSpPr>
        <p:spPr bwMode="auto">
          <a:xfrm>
            <a:off x="2289556" y="4787664"/>
            <a:ext cx="301244" cy="381744"/>
          </a:xfrm>
          <a:prstGeom prst="roundRect">
            <a:avLst/>
          </a:prstGeom>
          <a:solidFill>
            <a:srgbClr val="FF0000">
              <a:alpha val="50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2061C5-4A24-024E-AC6F-1F13C767287B}"/>
              </a:ext>
            </a:extLst>
          </p:cNvPr>
          <p:cNvSpPr/>
          <p:nvPr/>
        </p:nvSpPr>
        <p:spPr bwMode="auto">
          <a:xfrm rot="1806824">
            <a:off x="7026774" y="476973"/>
            <a:ext cx="2050053" cy="552752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266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10B3393-D701-1041-BD95-CA4E4E1C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1419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features</a:t>
            </a:r>
          </a:p>
        </p:txBody>
      </p:sp>
      <p:pic>
        <p:nvPicPr>
          <p:cNvPr id="12" name="Picture 11" descr="scalability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13" y="2293975"/>
            <a:ext cx="3065173" cy="2884067"/>
          </a:xfrm>
          <a:prstGeom prst="rect">
            <a:avLst/>
          </a:prstGeom>
        </p:spPr>
      </p:pic>
      <p:pic>
        <p:nvPicPr>
          <p:cNvPr id="8" name="Picture 7" descr="prodCorrelation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85" y="2171031"/>
            <a:ext cx="3093713" cy="3016093"/>
          </a:xfrm>
          <a:prstGeom prst="rect">
            <a:avLst/>
          </a:prstGeom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Fast; convergence guarantees.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785" y="5057897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Near-perfect 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5716" y="5075601"/>
            <a:ext cx="2972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in graph size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30573" y="2844800"/>
            <a:ext cx="889123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5865" y="1498600"/>
            <a:ext cx="22231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600x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  <a:p>
            <a:r>
              <a:rPr lang="en-US" dirty="0"/>
              <a:t>3x (C++)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DEA96-8D51-E140-A339-90FCDC3F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79E-71F8-264F-9E19-2A5F30C04F6A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316664404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 in the real world</a:t>
            </a:r>
          </a:p>
        </p:txBody>
      </p:sp>
      <p:pic>
        <p:nvPicPr>
          <p:cNvPr id="3" name="Picture 2" descr="effectiveness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93" y="1993900"/>
            <a:ext cx="3646608" cy="3390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1917700"/>
            <a:ext cx="46434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/>
              <a:t>Near 100% precision on top 300 users (</a:t>
            </a:r>
            <a:r>
              <a:rPr lang="en-US" sz="2800" dirty="0" err="1"/>
              <a:t>Flipkart</a:t>
            </a:r>
            <a:r>
              <a:rPr lang="en-US" sz="2800" dirty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Flagged users: suspicious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400 ratings in 1 sec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/>
              <a:t>5000 good ratings and no bad ratings</a:t>
            </a:r>
          </a:p>
        </p:txBody>
      </p:sp>
      <p:pic>
        <p:nvPicPr>
          <p:cNvPr id="12" name="Picture 11" descr="fk-logo_9fdd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800" y="1246560"/>
            <a:ext cx="2332788" cy="59493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B647-F853-C644-86A1-019E6063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EE245-13D5-F544-899B-F7113A67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34B959-1F9C-3D48-872D-9C760AE0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48AEA-6182-424F-9BEB-1A716667611D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52331151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ZooBP</a:t>
            </a:r>
            <a:r>
              <a:rPr lang="en-US" dirty="0"/>
              <a:t>: code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238125" y="1462088"/>
            <a:ext cx="8905875" cy="8556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http://www.cs.cmu.edu/~deswaran/code/zoobp.zip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4ED1-52B0-0A4F-A44A-D52971F4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6AFAC-FB37-FC42-9EC8-7C7889A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17" name="Picture 16" descr="dhivya-eswaran-231x231.png">
            <a:extLst>
              <a:ext uri="{FF2B5EF4-FFF2-40B4-BE49-F238E27FC236}">
                <a16:creationId xmlns:a16="http://schemas.microsoft.com/office/drawing/2014/main" id="{8BD10967-C866-814A-96FF-41E197AA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100388"/>
            <a:ext cx="1999718" cy="204831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4E37-C41D-2D49-8632-130AE283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2E15C-8E6E-544E-A098-EECF6E5FEFDC}"/>
              </a:ext>
            </a:extLst>
          </p:cNvPr>
          <p:cNvSpPr txBox="1"/>
          <p:nvPr/>
        </p:nvSpPr>
        <p:spPr>
          <a:xfrm>
            <a:off x="0" y="5559056"/>
            <a:ext cx="9144000" cy="12926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u="sng" dirty="0">
                <a:solidFill>
                  <a:schemeClr val="bg1"/>
                </a:solidFill>
              </a:rPr>
              <a:t>Dhivya Eswaran</a:t>
            </a:r>
            <a:r>
              <a:rPr lang="en-US" dirty="0">
                <a:solidFill>
                  <a:schemeClr val="bg1"/>
                </a:solidFill>
              </a:rPr>
              <a:t>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“</a:t>
            </a:r>
            <a:r>
              <a:rPr lang="en-US" i="1" dirty="0" err="1">
                <a:solidFill>
                  <a:schemeClr val="bg1"/>
                </a:solidFill>
              </a:rPr>
              <a:t>ZooBP</a:t>
            </a:r>
            <a:r>
              <a:rPr lang="en-US" i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Belief Propagation for Heterogeneous Networks”, VLDB 2017</a:t>
            </a:r>
          </a:p>
        </p:txBody>
      </p:sp>
    </p:spTree>
    <p:extLst>
      <p:ext uri="{BB962C8B-B14F-4D97-AF65-F5344CB8AC3E}">
        <p14:creationId xmlns:p14="http://schemas.microsoft.com/office/powerpoint/2010/main" val="339226185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P1.5: belief propagation</a:t>
            </a:r>
          </a:p>
          <a:p>
            <a:pPr lvl="2"/>
            <a:r>
              <a:rPr lang="en-US" dirty="0"/>
              <a:t>Basics</a:t>
            </a:r>
          </a:p>
          <a:p>
            <a:pPr lvl="2"/>
            <a:r>
              <a:rPr lang="en-US" dirty="0"/>
              <a:t>Fast, linear approximation (</a:t>
            </a:r>
            <a:r>
              <a:rPr lang="en-US" dirty="0" err="1"/>
              <a:t>FaBP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Latest: </a:t>
            </a:r>
            <a:r>
              <a:rPr lang="en-US" dirty="0" err="1"/>
              <a:t>zooBP</a:t>
            </a:r>
            <a:endParaRPr lang="en-US" dirty="0"/>
          </a:p>
          <a:p>
            <a:pPr lvl="2"/>
            <a:r>
              <a:rPr lang="en-US" dirty="0"/>
              <a:t>Success stories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272845" y="5647912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132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B5D1-302D-4B47-9EA5-C0BE5921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‘success stories’?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FEFD-B80C-8F48-A7EF-AF523E970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fraud</a:t>
            </a:r>
          </a:p>
          <a:p>
            <a:r>
              <a:rPr lang="en-US" dirty="0"/>
              <a:t>Malware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A393-D9AE-2D4A-AA57-74520B5F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EE93C-3B4B-E449-A221-0ACB0ECC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4EB7-0A5B-E140-B776-B38BAD74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7" name="Picture 32">
            <a:extLst>
              <a:ext uri="{FF2B5EF4-FFF2-40B4-BE49-F238E27FC236}">
                <a16:creationId xmlns:a16="http://schemas.microsoft.com/office/drawing/2014/main" id="{55CAB077-617C-5C41-AC05-E56D8BFF6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245415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wclogo.gif">
            <a:extLst>
              <a:ext uri="{FF2B5EF4-FFF2-40B4-BE49-F238E27FC236}">
                <a16:creationId xmlns:a16="http://schemas.microsoft.com/office/drawing/2014/main" id="{F951C86E-96C6-2D4B-AB24-E8EA552C4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050" y="1447800"/>
            <a:ext cx="723900" cy="5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960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066800"/>
          </a:xfrm>
        </p:spPr>
        <p:txBody>
          <a:bodyPr/>
          <a:lstStyle/>
          <a:p>
            <a:r>
              <a:rPr lang="en-US"/>
              <a:t>Network Effect Tools: SNARE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4788"/>
            <a:ext cx="8242300" cy="7096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dirty="0"/>
              <a:t>Some accounts are sort-of-suspicious – how to combine weak signals?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" y="2178050"/>
            <a:ext cx="3844925" cy="2816225"/>
            <a:chOff x="609600" y="3630420"/>
            <a:chExt cx="3844922" cy="2816100"/>
          </a:xfrm>
        </p:grpSpPr>
        <p:pic>
          <p:nvPicPr>
            <p:cNvPr id="26635" name="Picture 6" descr="network-flagged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3999752"/>
              <a:ext cx="3844922" cy="244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6" name="TextBox 8"/>
            <p:cNvSpPr txBox="1">
              <a:spLocks noChangeArrowheads="1"/>
            </p:cNvSpPr>
            <p:nvPr/>
          </p:nvSpPr>
          <p:spPr bwMode="auto">
            <a:xfrm>
              <a:off x="1905000" y="3630420"/>
              <a:ext cx="1093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Trebuchet MS" charset="0"/>
                </a:rPr>
                <a:t>Before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 rot="10800000">
            <a:off x="266700" y="2851729"/>
            <a:ext cx="304800" cy="210386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pwc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4089400"/>
            <a:ext cx="1193800" cy="91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B162E-D5AA-5E41-BBC3-3B2D1543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19440-2C99-DD43-A787-FD6908B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2A3BA-2C70-114B-B4FA-58AAE45A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Mary McGlohon, Stephen Bay, Markus G. </a:t>
            </a:r>
            <a:r>
              <a:rPr lang="en-US" sz="2400" dirty="0" err="1">
                <a:solidFill>
                  <a:schemeClr val="bg1"/>
                </a:solidFill>
              </a:rPr>
              <a:t>Anderle</a:t>
            </a:r>
            <a:r>
              <a:rPr lang="en-US" sz="2400" dirty="0">
                <a:solidFill>
                  <a:schemeClr val="bg1"/>
                </a:solidFill>
              </a:rPr>
              <a:t>, David M. </a:t>
            </a:r>
            <a:r>
              <a:rPr lang="en-US" sz="2400" dirty="0" err="1">
                <a:solidFill>
                  <a:schemeClr val="bg1"/>
                </a:solidFill>
              </a:rPr>
              <a:t>Steier</a:t>
            </a:r>
            <a:r>
              <a:rPr lang="en-US" sz="2400" dirty="0">
                <a:solidFill>
                  <a:schemeClr val="bg1"/>
                </a:solidFill>
              </a:rPr>
              <a:t>, Christos Faloutsos: </a:t>
            </a:r>
            <a:r>
              <a:rPr lang="en-US" sz="2400" i="1" dirty="0">
                <a:solidFill>
                  <a:schemeClr val="bg1"/>
                </a:solidFill>
              </a:rPr>
              <a:t>SNARE: a link analytic system for graph labeling and risk detection</a:t>
            </a:r>
            <a:r>
              <a:rPr lang="en-US" sz="2400" dirty="0">
                <a:solidFill>
                  <a:schemeClr val="bg1"/>
                </a:solidFill>
              </a:rPr>
              <a:t>. KDD 2009: 1265-1274</a:t>
            </a:r>
          </a:p>
        </p:txBody>
      </p:sp>
    </p:spTree>
    <p:extLst>
      <p:ext uri="{BB962C8B-B14F-4D97-AF65-F5344CB8AC3E}">
        <p14:creationId xmlns:p14="http://schemas.microsoft.com/office/powerpoint/2010/main" val="42748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801938"/>
            <a:ext cx="8096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2688" y="4732338"/>
            <a:ext cx="7969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757738"/>
            <a:ext cx="76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575" y="2776538"/>
            <a:ext cx="7683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2789238"/>
            <a:ext cx="8382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Rectangle 19"/>
          <p:cNvSpPr>
            <a:spLocks noChangeArrowheads="1"/>
          </p:cNvSpPr>
          <p:nvPr/>
        </p:nvSpPr>
        <p:spPr bwMode="auto">
          <a:xfrm>
            <a:off x="641350" y="3862388"/>
            <a:ext cx="26082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Polo Chau</a:t>
            </a:r>
          </a:p>
          <a:p>
            <a:pPr algn="l"/>
            <a:r>
              <a:rPr lang="en-US" sz="20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Machine Learning Dept</a:t>
            </a:r>
            <a:endParaRPr lang="en-US" sz="2000" b="1" dirty="0">
              <a:solidFill>
                <a:srgbClr val="00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9992" name="Rectangle 20"/>
          <p:cNvSpPr>
            <a:spLocks noChangeArrowheads="1"/>
          </p:cNvSpPr>
          <p:nvPr/>
        </p:nvSpPr>
        <p:spPr bwMode="auto">
          <a:xfrm>
            <a:off x="3271838" y="3862388"/>
            <a:ext cx="26368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Carey </a:t>
            </a:r>
            <a:r>
              <a:rPr lang="en-US" sz="2400" b="1" dirty="0" err="1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Nachenberg</a:t>
            </a:r>
            <a:endParaRPr lang="en-US" sz="2400" b="1" dirty="0">
              <a:solidFill>
                <a:srgbClr val="00006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0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Vice President &amp; Fellow</a:t>
            </a:r>
          </a:p>
        </p:txBody>
      </p:sp>
      <p:sp>
        <p:nvSpPr>
          <p:cNvPr id="169993" name="Rectangle 21"/>
          <p:cNvSpPr>
            <a:spLocks noChangeArrowheads="1"/>
          </p:cNvSpPr>
          <p:nvPr/>
        </p:nvSpPr>
        <p:spPr bwMode="auto">
          <a:xfrm>
            <a:off x="6062663" y="3862388"/>
            <a:ext cx="3048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Jeffrey Wilhelm</a:t>
            </a:r>
          </a:p>
          <a:p>
            <a:pPr algn="l"/>
            <a:r>
              <a:rPr lang="en-US" sz="20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Principal Software Engineer</a:t>
            </a:r>
          </a:p>
        </p:txBody>
      </p:sp>
      <p:sp>
        <p:nvSpPr>
          <p:cNvPr id="169994" name="Rectangle 22"/>
          <p:cNvSpPr>
            <a:spLocks noChangeArrowheads="1"/>
          </p:cNvSpPr>
          <p:nvPr/>
        </p:nvSpPr>
        <p:spPr bwMode="auto">
          <a:xfrm>
            <a:off x="1838325" y="5789613"/>
            <a:ext cx="2095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Adam Wright</a:t>
            </a:r>
          </a:p>
          <a:p>
            <a:pPr algn="l"/>
            <a:r>
              <a:rPr lang="en-US" sz="20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Software Engineer</a:t>
            </a:r>
          </a:p>
        </p:txBody>
      </p:sp>
      <p:sp>
        <p:nvSpPr>
          <p:cNvPr id="169995" name="Rectangle 23"/>
          <p:cNvSpPr>
            <a:spLocks noChangeArrowheads="1"/>
          </p:cNvSpPr>
          <p:nvPr/>
        </p:nvSpPr>
        <p:spPr bwMode="auto">
          <a:xfrm>
            <a:off x="4900613" y="5789613"/>
            <a:ext cx="31559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Prof. Christos Faloutsos</a:t>
            </a:r>
          </a:p>
          <a:p>
            <a:pPr algn="l"/>
            <a:r>
              <a:rPr lang="en-US" sz="20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Computer Science Dept</a:t>
            </a:r>
          </a:p>
        </p:txBody>
      </p:sp>
      <p:sp>
        <p:nvSpPr>
          <p:cNvPr id="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11200"/>
            <a:ext cx="8382000" cy="1384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dirty="0">
                <a:solidFill>
                  <a:schemeClr val="tx1"/>
                </a:solidFill>
                <a:latin typeface="Calibri"/>
                <a:cs typeface="Calibri"/>
              </a:rPr>
              <a:t>Polonium: </a:t>
            </a:r>
            <a:r>
              <a:rPr lang="en-US" b="0" dirty="0" err="1">
                <a:solidFill>
                  <a:schemeClr val="tx1"/>
                </a:solidFill>
                <a:latin typeface="Calibri"/>
                <a:cs typeface="Calibri"/>
              </a:rPr>
              <a:t>Tera</a:t>
            </a:r>
            <a:r>
              <a:rPr lang="en-US" b="0" dirty="0">
                <a:solidFill>
                  <a:schemeClr val="tx1"/>
                </a:solidFill>
                <a:latin typeface="Calibri"/>
                <a:cs typeface="Calibri"/>
              </a:rPr>
              <a:t>-Scale Graph Mining and Inference for Malware Detection</a:t>
            </a:r>
          </a:p>
        </p:txBody>
      </p:sp>
      <p:sp>
        <p:nvSpPr>
          <p:cNvPr id="32" name="Rectangle 31"/>
          <p:cNvSpPr/>
          <p:nvPr/>
        </p:nvSpPr>
        <p:spPr>
          <a:xfrm rot="538071">
            <a:off x="6423025" y="363538"/>
            <a:ext cx="2393950" cy="461962"/>
          </a:xfrm>
          <a:prstGeom prst="rect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</a:rPr>
              <a:t>PATENT PENDING</a:t>
            </a:r>
          </a:p>
        </p:txBody>
      </p:sp>
      <p:pic>
        <p:nvPicPr>
          <p:cNvPr id="169998" name="Picture 3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50" y="34480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9" name="Picture 33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487738"/>
            <a:ext cx="13843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0" name="Picture 34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663" y="5403850"/>
            <a:ext cx="13843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01" name="Rectangle 35"/>
          <p:cNvSpPr>
            <a:spLocks noChangeArrowheads="1"/>
          </p:cNvSpPr>
          <p:nvPr/>
        </p:nvSpPr>
        <p:spPr bwMode="auto">
          <a:xfrm>
            <a:off x="398463" y="2044700"/>
            <a:ext cx="381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>
                <a:solidFill>
                  <a:srgbClr val="000066"/>
                </a:solidFill>
                <a:ea typeface="Calibri" charset="0"/>
                <a:cs typeface="Calibri" charset="0"/>
              </a:rPr>
              <a:t>SDM 2011, Mesa, Arizona</a:t>
            </a:r>
          </a:p>
        </p:txBody>
      </p:sp>
    </p:spTree>
    <p:extLst>
      <p:ext uri="{BB962C8B-B14F-4D97-AF65-F5344CB8AC3E}">
        <p14:creationId xmlns:p14="http://schemas.microsoft.com/office/powerpoint/2010/main" val="376245984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A50021"/>
                </a:solidFill>
                <a:latin typeface="Calibri" charset="0"/>
                <a:ea typeface="Calibri" charset="0"/>
                <a:cs typeface="Calibri" charset="0"/>
              </a:rPr>
              <a:t>Polonium: The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76600" y="1447800"/>
            <a:ext cx="5638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60+ terabytes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of data</a:t>
            </a:r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anonymously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contributed</a:t>
            </a:r>
            <a:r>
              <a:rPr lang="en-US" sz="2400" b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by participants of worldwide </a:t>
            </a:r>
            <a:r>
              <a:rPr lang="en-US" sz="2400" i="1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Norton Community Watch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program </a:t>
            </a:r>
          </a:p>
          <a:p>
            <a:pPr marL="400050" lvl="1" indent="0">
              <a:buFontTx/>
              <a:buNone/>
            </a:pPr>
            <a:r>
              <a:rPr lang="en-US" dirty="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50+ million </a:t>
            </a:r>
            <a:r>
              <a:rPr lang="en-US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machines</a:t>
            </a:r>
          </a:p>
          <a:p>
            <a:pPr marL="400050" lvl="1" indent="0">
              <a:buFontTx/>
              <a:buNone/>
            </a:pPr>
            <a:r>
              <a:rPr lang="en-US" dirty="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900+ million </a:t>
            </a:r>
            <a:r>
              <a:rPr lang="en-US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executable files</a:t>
            </a:r>
          </a:p>
          <a:p>
            <a:pPr marL="0" indent="0">
              <a:buFontTx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FontTx/>
              <a:buNone/>
            </a:pP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Constructed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a machine-file bipartite graph (0.2 TB+)</a:t>
            </a:r>
          </a:p>
          <a:p>
            <a:pPr marL="400050" lvl="2" indent="0">
              <a:buFontTx/>
              <a:buNone/>
            </a:pPr>
            <a:r>
              <a:rPr lang="en-US" sz="2400" dirty="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1 billion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nodes (machines and files)</a:t>
            </a:r>
          </a:p>
          <a:p>
            <a:pPr marL="400050" lvl="2" indent="0">
              <a:buFontTx/>
              <a:buNone/>
            </a:pPr>
            <a:r>
              <a:rPr lang="en-US" sz="2400" dirty="0">
                <a:solidFill>
                  <a:srgbClr val="AD2200"/>
                </a:solidFill>
                <a:latin typeface="Calibri" charset="0"/>
                <a:ea typeface="Calibri" charset="0"/>
                <a:cs typeface="Calibri" charset="0"/>
              </a:rPr>
              <a:t>37 billion </a:t>
            </a:r>
            <a:r>
              <a:rPr lang="en-US" sz="2400" dirty="0">
                <a:solidFill>
                  <a:srgbClr val="000066"/>
                </a:solidFill>
                <a:latin typeface="Calibri" charset="0"/>
                <a:ea typeface="Calibri" charset="0"/>
                <a:cs typeface="Calibri" charset="0"/>
              </a:rPr>
              <a:t>edges</a:t>
            </a:r>
          </a:p>
          <a:p>
            <a:pPr marL="0" indent="0">
              <a:buFontTx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72036" name="Picture 5" descr="raw_dat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479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algorithm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2713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nip and Round Single Corner Rectangle 8"/>
          <p:cNvSpPr/>
          <p:nvPr/>
        </p:nvSpPr>
        <p:spPr bwMode="auto">
          <a:xfrm>
            <a:off x="999066" y="1490133"/>
            <a:ext cx="148167" cy="207433"/>
          </a:xfrm>
          <a:prstGeom prst="snipRoundRect">
            <a:avLst/>
          </a:prstGeom>
          <a:solidFill>
            <a:srgbClr val="808000"/>
          </a:solidFill>
          <a:ln w="3175" cap="flat" cmpd="sng" algn="ctr">
            <a:solidFill>
              <a:srgbClr val="8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10" name="Snip and Round Single Corner Rectangle 9"/>
          <p:cNvSpPr/>
          <p:nvPr/>
        </p:nvSpPr>
        <p:spPr bwMode="auto">
          <a:xfrm>
            <a:off x="1253066" y="1915583"/>
            <a:ext cx="148167" cy="207433"/>
          </a:xfrm>
          <a:prstGeom prst="snipRoundRect">
            <a:avLst/>
          </a:prstGeom>
          <a:solidFill>
            <a:srgbClr val="808000"/>
          </a:solidFill>
          <a:ln w="3175" cap="flat" cmpd="sng" algn="ctr">
            <a:solidFill>
              <a:srgbClr val="8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1526116" y="2785533"/>
            <a:ext cx="148167" cy="207433"/>
          </a:xfrm>
          <a:prstGeom prst="snipRoundRect">
            <a:avLst/>
          </a:prstGeom>
          <a:solidFill>
            <a:schemeClr val="accent1">
              <a:lumMod val="75000"/>
            </a:schemeClr>
          </a:solidFill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√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12F6C-8413-F747-B52A-7567D64B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9DD88-CD53-AE48-A091-00BC4994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0F46C-E5B9-0C42-9643-F4D6606C7F1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4F79-3422-9A44-B440-996B7864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6655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38442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…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 and Knowledge Bases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 – Future research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84665405-B44D-194B-B1AA-0BE558A06154}"/>
              </a:ext>
            </a:extLst>
          </p:cNvPr>
          <p:cNvSpPr/>
          <p:nvPr/>
        </p:nvSpPr>
        <p:spPr bwMode="auto">
          <a:xfrm>
            <a:off x="178904" y="3846444"/>
            <a:ext cx="506896" cy="318052"/>
          </a:xfrm>
          <a:prstGeom prst="rightArrow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sm" len="sm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62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02695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71A6-ED10-AC44-BDCF-22E528ED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Over-arching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9908-1AB3-1D48-83C6-B16F82BD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MANY, time-tested, algorithms for graph mining</a:t>
            </a:r>
          </a:p>
          <a:p>
            <a:r>
              <a:rPr lang="en-US" dirty="0"/>
              <a:t>(more, are needed)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C116-3F78-CC45-AFB6-3F2D2E9E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37FF-778D-8849-8B2F-90AE68FF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4E07-FCC0-4E41-9D75-2FD860E8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8" name="Picture 4" descr="0iterations">
            <a:extLst>
              <a:ext uri="{FF2B5EF4-FFF2-40B4-BE49-F238E27FC236}">
                <a16:creationId xmlns:a16="http://schemas.microsoft.com/office/drawing/2014/main" id="{5848D9DD-1FBC-124F-ADFC-704BD0A3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802" y="3531242"/>
            <a:ext cx="1905907" cy="20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768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2403-6C52-3A42-9F02-11278047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Over-arching 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D702-573F-8F45-B951-A3FD55A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8801-C025-AA49-B5AF-E2C71040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6275-BD1C-684B-AEFC-55EE4CEC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13" name="Picture 4" descr="0iterations">
            <a:extLst>
              <a:ext uri="{FF2B5EF4-FFF2-40B4-BE49-F238E27FC236}">
                <a16:creationId xmlns:a16="http://schemas.microsoft.com/office/drawing/2014/main" id="{BEBFA6FC-F6A0-3540-A1B1-01CCF55E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657" y="1667594"/>
            <a:ext cx="1098341" cy="12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FFAC0C8-564B-534F-ABCA-D3CE3C1F5EFB}"/>
              </a:ext>
            </a:extLst>
          </p:cNvPr>
          <p:cNvSpPr/>
          <p:nvPr/>
        </p:nvSpPr>
        <p:spPr bwMode="auto">
          <a:xfrm rot="18767390">
            <a:off x="-45987" y="2049567"/>
            <a:ext cx="1543284" cy="433493"/>
          </a:xfrm>
          <a:prstGeom prst="round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Problems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04A9469-0A15-A249-AFBA-16B1BCDFA4C4}"/>
              </a:ext>
            </a:extLst>
          </p:cNvPr>
          <p:cNvSpPr/>
          <p:nvPr/>
        </p:nvSpPr>
        <p:spPr bwMode="auto">
          <a:xfrm rot="18764296">
            <a:off x="-126513" y="4791166"/>
            <a:ext cx="2357288" cy="397959"/>
          </a:xfrm>
          <a:prstGeom prst="roundRect">
            <a:avLst/>
          </a:prstGeom>
          <a:solidFill>
            <a:srgbClr val="4E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(some) solutions</a:t>
            </a:r>
          </a:p>
        </p:txBody>
      </p:sp>
      <p:pic>
        <p:nvPicPr>
          <p:cNvPr id="86" name="Picture 4">
            <a:extLst>
              <a:ext uri="{FF2B5EF4-FFF2-40B4-BE49-F238E27FC236}">
                <a16:creationId xmlns:a16="http://schemas.microsoft.com/office/drawing/2014/main" id="{5EEB25B3-0C3F-644E-B7BF-73D3A7D0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388" y="5010281"/>
            <a:ext cx="1559210" cy="110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>
            <a:extLst>
              <a:ext uri="{FF2B5EF4-FFF2-40B4-BE49-F238E27FC236}">
                <a16:creationId xmlns:a16="http://schemas.microsoft.com/office/drawing/2014/main" id="{CD2F96ED-0728-894E-AB59-B1BBBA35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366" y="3460856"/>
            <a:ext cx="1592532" cy="114765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D93D914-3FE4-7F46-8DFB-1C5A4AA205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282" y="3512500"/>
            <a:ext cx="584200" cy="584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F275230-040B-3243-9FA0-15842795D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982" y="5193513"/>
            <a:ext cx="584200" cy="648361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427810F-309A-5449-ACFB-E4AA99BA9A57}"/>
              </a:ext>
            </a:extLst>
          </p:cNvPr>
          <p:cNvGrpSpPr>
            <a:grpSpLocks noChangeAspect="1"/>
          </p:cNvGrpSpPr>
          <p:nvPr/>
        </p:nvGrpSpPr>
        <p:grpSpPr>
          <a:xfrm>
            <a:off x="5887840" y="5003951"/>
            <a:ext cx="757584" cy="761075"/>
            <a:chOff x="9632623" y="4979801"/>
            <a:chExt cx="897682" cy="90181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E3E6D1C-B599-FE4C-8E79-ECF2E0D32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81000"/>
              <a:ext cx="897682" cy="897682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356D0A7-974F-5D47-9AEB-E9B20B06DE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32623" y="4979801"/>
              <a:ext cx="309357" cy="30935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28DD9A6-15A4-B046-9DCB-59B699BADB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47375" y="5294553"/>
              <a:ext cx="419230" cy="41923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0E6BEE5-9A1E-B94A-9114-38FF0AEFF1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2954" y="5720025"/>
              <a:ext cx="156199" cy="156199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9D6EC1-01E0-C94F-A766-F974A176C2F5}"/>
                </a:ext>
              </a:extLst>
            </p:cNvPr>
            <p:cNvCxnSpPr/>
            <p:nvPr/>
          </p:nvCxnSpPr>
          <p:spPr bwMode="auto">
            <a:xfrm>
              <a:off x="9947375" y="4981539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9DFB652-54E0-A646-ABA7-6BBAAAC90792}"/>
                </a:ext>
              </a:extLst>
            </p:cNvPr>
            <p:cNvCxnSpPr/>
            <p:nvPr/>
          </p:nvCxnSpPr>
          <p:spPr bwMode="auto">
            <a:xfrm>
              <a:off x="10372954" y="4982738"/>
              <a:ext cx="0" cy="89888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A48DCFD-9B04-484A-88A4-DB4267AB6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71409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0C457F0-F4FB-1548-83F7-807523BE2F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32623" y="5286821"/>
              <a:ext cx="89653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3AEC9072-866D-A44B-9BFF-011BC5FCA8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977" y="4332575"/>
            <a:ext cx="440090" cy="500632"/>
          </a:xfrm>
          <a:prstGeom prst="rect">
            <a:avLst/>
          </a:prstGeo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EBD4088-65E9-4D40-87A5-AAD9207BCF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101" y="3239553"/>
            <a:ext cx="8831910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101828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BC7B-E08A-7544-812F-7510E84F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more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A890-5BB8-D84E-B74B-7101E26C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(repeating the conclusions from each part P1.1-P1.5)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13D72-277F-A442-AE8B-19B682A5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4E96-F424-F845-9D49-9CDF5A70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8E19-D240-7847-A8D2-22AC21CF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845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00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18" y="432903"/>
            <a:ext cx="1194619" cy="1014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2ACE6-E7FC-5840-A7F9-C1F944ACFA94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2" name="Picture 4" descr="0iterations">
              <a:extLst>
                <a:ext uri="{FF2B5EF4-FFF2-40B4-BE49-F238E27FC236}">
                  <a16:creationId xmlns:a16="http://schemas.microsoft.com/office/drawing/2014/main" id="{AC503A7F-5941-9144-BD90-9AC9833E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B7688-4152-2042-AF3F-0DB9AF58CB77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E08F3-7EDC-6849-A55A-2E2D86B04A6F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24D468-5EAD-314B-AE7F-55C74F55DE4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108915-B541-5641-8321-01AC80BF43F2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35E102-9072-944E-A539-357BEBFAFD69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C92A27-E347-B84C-BDB0-178B4A4F48EC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434C5A6-665F-8E4F-9A45-75045AED3FF5}"/>
                  </a:ext>
                </a:extLst>
              </p:cNvPr>
              <p:cNvCxnSpPr>
                <a:stCxn id="34" idx="7"/>
                <a:endCxn id="36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C01BE1-176D-6948-94D4-0F6445393CA3}"/>
                  </a:ext>
                </a:extLst>
              </p:cNvPr>
              <p:cNvCxnSpPr>
                <a:stCxn id="34" idx="5"/>
                <a:endCxn id="38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C188F2-9412-DB46-B78A-57502AD36E72}"/>
                  </a:ext>
                </a:extLst>
              </p:cNvPr>
              <p:cNvCxnSpPr>
                <a:stCxn id="34" idx="3"/>
                <a:endCxn id="37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D66EAB-5E27-B044-96B8-4EBB63CBE909}"/>
                  </a:ext>
                </a:extLst>
              </p:cNvPr>
              <p:cNvCxnSpPr>
                <a:stCxn id="34" idx="1"/>
                <a:endCxn id="35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6A2FC-804F-0A4C-92CE-D02453AE85FD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0AEF1C-7B2E-E74D-83F8-EB8184348D7E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61BFE-26A9-A647-BD5B-AA02C5A19466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E03516-1870-5042-9DA7-1366E94721A2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EE266B-D40A-E649-A230-CEEA7CA556A1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5B4E3D-9192-2E40-A9C1-DA6203220073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0C9B5D-0E92-E04F-A4D3-BF93C6C58111}"/>
                  </a:ext>
                </a:extLst>
              </p:cNvPr>
              <p:cNvCxnSpPr>
                <a:cxnSpLocks/>
                <a:stCxn id="19" idx="6"/>
                <a:endCxn id="21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EF1E3C-0406-CB49-8889-0091BA5364D5}"/>
                  </a:ext>
                </a:extLst>
              </p:cNvPr>
              <p:cNvCxnSpPr>
                <a:stCxn id="19" idx="5"/>
                <a:endCxn id="23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EA1793-F5D3-9340-B62E-BFEEC408C97B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89F0CF-A15C-5A4F-829A-7E842BA90819}"/>
                  </a:ext>
                </a:extLst>
              </p:cNvPr>
              <p:cNvCxnSpPr>
                <a:cxnSpLocks/>
                <a:stCxn id="19" idx="1"/>
                <a:endCxn id="20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518642-C8AF-574E-B82F-4DE2B7A2F47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0F8055-82AF-A34A-ABB6-FBF24DE2B510}"/>
                  </a:ext>
                </a:extLst>
              </p:cNvPr>
              <p:cNvCxnSpPr>
                <a:stCxn id="21" idx="4"/>
                <a:endCxn id="23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D31CE8-CB34-5248-9D6E-FB0EBBC01345}"/>
                  </a:ext>
                </a:extLst>
              </p:cNvPr>
              <p:cNvCxnSpPr>
                <a:stCxn id="22" idx="6"/>
                <a:endCxn id="23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7AA1649-E604-FA40-8E7C-51BD4BF1ED57}"/>
                  </a:ext>
                </a:extLst>
              </p:cNvPr>
              <p:cNvCxnSpPr>
                <a:stCxn id="20" idx="4"/>
                <a:endCxn id="22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DF6BE8-108F-604D-9307-4AAEB36C7AD5}"/>
                  </a:ext>
                </a:extLst>
              </p:cNvPr>
              <p:cNvCxnSpPr>
                <a:stCxn id="20" idx="5"/>
                <a:endCxn id="23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95B3D9-D961-D144-9A06-1B11FD33280C}"/>
                  </a:ext>
                </a:extLst>
              </p:cNvPr>
              <p:cNvCxnSpPr>
                <a:stCxn id="21" idx="4"/>
                <a:endCxn id="22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7705B8-7455-8A4C-B033-5722D5E01965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B2C04-3E86-9445-8E9F-CE3352DE545E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81640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61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332617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129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F3CC9D-E573-8E44-990C-489CE0BA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E290654-1CBB-DC49-ADEC-5DCEBD86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4372B42-36AF-0942-BC49-2FDE1C8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4BC3ABF6-3720-DB46-BB41-0FA391018AC7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465346" name="Rectangle 2">
            <a:extLst>
              <a:ext uri="{FF2B5EF4-FFF2-40B4-BE49-F238E27FC236}">
                <a16:creationId xmlns:a16="http://schemas.microsoft.com/office/drawing/2014/main" id="{BC2C2DE7-B129-5F46-B4D9-29C4DFA1E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465347" name="Rectangle 3">
            <a:extLst>
              <a:ext uri="{FF2B5EF4-FFF2-40B4-BE49-F238E27FC236}">
                <a16:creationId xmlns:a16="http://schemas.microsoft.com/office/drawing/2014/main" id="{126EFB48-F11D-AB4D-8878-F0FA9CF81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 (eg., web pages containing the desirable query word)</a:t>
            </a:r>
          </a:p>
          <a:p>
            <a:r>
              <a:rPr lang="en-US" altLang="en-US"/>
              <a:t>Q: Which node is the most important?</a:t>
            </a:r>
          </a:p>
        </p:txBody>
      </p:sp>
      <p:sp>
        <p:nvSpPr>
          <p:cNvPr id="1465348" name="Oval 4">
            <a:extLst>
              <a:ext uri="{FF2B5EF4-FFF2-40B4-BE49-F238E27FC236}">
                <a16:creationId xmlns:a16="http://schemas.microsoft.com/office/drawing/2014/main" id="{455930DA-204F-574D-B3B6-6C085CAB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49" name="Oval 5">
            <a:extLst>
              <a:ext uri="{FF2B5EF4-FFF2-40B4-BE49-F238E27FC236}">
                <a16:creationId xmlns:a16="http://schemas.microsoft.com/office/drawing/2014/main" id="{0F23DDD8-4FC2-774B-AAA4-37C6F833E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0" name="Oval 6">
            <a:extLst>
              <a:ext uri="{FF2B5EF4-FFF2-40B4-BE49-F238E27FC236}">
                <a16:creationId xmlns:a16="http://schemas.microsoft.com/office/drawing/2014/main" id="{D8C546D6-B3C0-1449-94DE-0B14437C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1" name="Oval 7">
            <a:extLst>
              <a:ext uri="{FF2B5EF4-FFF2-40B4-BE49-F238E27FC236}">
                <a16:creationId xmlns:a16="http://schemas.microsoft.com/office/drawing/2014/main" id="{11F56F9E-6010-2047-A909-4A50D6B3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2" name="Oval 8">
            <a:extLst>
              <a:ext uri="{FF2B5EF4-FFF2-40B4-BE49-F238E27FC236}">
                <a16:creationId xmlns:a16="http://schemas.microsoft.com/office/drawing/2014/main" id="{B9ADC43F-D378-1F4E-9798-64781E77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3" name="Oval 9">
            <a:extLst>
              <a:ext uri="{FF2B5EF4-FFF2-40B4-BE49-F238E27FC236}">
                <a16:creationId xmlns:a16="http://schemas.microsoft.com/office/drawing/2014/main" id="{F53FD387-0F1C-1043-A10D-CEBD005F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354" name="Oval 10">
            <a:extLst>
              <a:ext uri="{FF2B5EF4-FFF2-40B4-BE49-F238E27FC236}">
                <a16:creationId xmlns:a16="http://schemas.microsoft.com/office/drawing/2014/main" id="{DE0369D7-001D-0D4D-A5CA-2B8C56C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5355" name="AutoShape 11">
            <a:extLst>
              <a:ext uri="{FF2B5EF4-FFF2-40B4-BE49-F238E27FC236}">
                <a16:creationId xmlns:a16="http://schemas.microsoft.com/office/drawing/2014/main" id="{AD4FA846-A6CD-1B40-88F0-4488A21F85B6}"/>
              </a:ext>
            </a:extLst>
          </p:cNvPr>
          <p:cNvCxnSpPr>
            <a:cxnSpLocks noChangeShapeType="1"/>
            <a:stCxn id="1465350" idx="6"/>
            <a:endCxn id="1465349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6" name="AutoShape 12">
            <a:extLst>
              <a:ext uri="{FF2B5EF4-FFF2-40B4-BE49-F238E27FC236}">
                <a16:creationId xmlns:a16="http://schemas.microsoft.com/office/drawing/2014/main" id="{97701CB5-98E2-7644-AB9C-632225661510}"/>
              </a:ext>
            </a:extLst>
          </p:cNvPr>
          <p:cNvCxnSpPr>
            <a:cxnSpLocks noChangeShapeType="1"/>
            <a:stCxn id="1465353" idx="6"/>
            <a:endCxn id="1465349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7" name="AutoShape 13">
            <a:extLst>
              <a:ext uri="{FF2B5EF4-FFF2-40B4-BE49-F238E27FC236}">
                <a16:creationId xmlns:a16="http://schemas.microsoft.com/office/drawing/2014/main" id="{022B7A07-E291-974E-92C9-983C8A6C1F53}"/>
              </a:ext>
            </a:extLst>
          </p:cNvPr>
          <p:cNvCxnSpPr>
            <a:cxnSpLocks noChangeShapeType="1"/>
            <a:stCxn id="1465353" idx="6"/>
            <a:endCxn id="1465351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8" name="AutoShape 14">
            <a:extLst>
              <a:ext uri="{FF2B5EF4-FFF2-40B4-BE49-F238E27FC236}">
                <a16:creationId xmlns:a16="http://schemas.microsoft.com/office/drawing/2014/main" id="{4326116A-8FA5-D241-953B-DEA1BB56DDC7}"/>
              </a:ext>
            </a:extLst>
          </p:cNvPr>
          <p:cNvCxnSpPr>
            <a:cxnSpLocks noChangeShapeType="1"/>
            <a:stCxn id="1465349" idx="6"/>
            <a:endCxn id="1465352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59" name="AutoShape 15">
            <a:extLst>
              <a:ext uri="{FF2B5EF4-FFF2-40B4-BE49-F238E27FC236}">
                <a16:creationId xmlns:a16="http://schemas.microsoft.com/office/drawing/2014/main" id="{3597CC40-68E1-4347-917D-7B9F6D211652}"/>
              </a:ext>
            </a:extLst>
          </p:cNvPr>
          <p:cNvCxnSpPr>
            <a:cxnSpLocks noChangeShapeType="1"/>
            <a:stCxn id="1465354" idx="6"/>
            <a:endCxn id="1465350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5360" name="AutoShape 16">
            <a:extLst>
              <a:ext uri="{FF2B5EF4-FFF2-40B4-BE49-F238E27FC236}">
                <a16:creationId xmlns:a16="http://schemas.microsoft.com/office/drawing/2014/main" id="{BE15E083-2DEB-F545-B7D1-DB4428AAB3C7}"/>
              </a:ext>
            </a:extLst>
          </p:cNvPr>
          <p:cNvCxnSpPr>
            <a:cxnSpLocks noChangeShapeType="1"/>
            <a:stCxn id="1465348" idx="7"/>
            <a:endCxn id="1465350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22EDF4-A247-6742-B147-499FDB207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890" y="609600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279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66F721E-CEB9-2240-AB23-8AFAD1A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2FF874-06F6-3F47-B1D8-6A351941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194CC86-6E05-FB46-978C-1CB89DA2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P1-</a:t>
            </a:r>
            <a:fld id="{E1D873C0-2937-C543-9035-4EEF82C4D66D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575938" name="Rectangle 2">
            <a:extLst>
              <a:ext uri="{FF2B5EF4-FFF2-40B4-BE49-F238E27FC236}">
                <a16:creationId xmlns:a16="http://schemas.microsoft.com/office/drawing/2014/main" id="{6AB5EF60-08FC-0146-9C87-8AB1FFEB8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Node importance - Motivation:</a:t>
            </a:r>
          </a:p>
        </p:txBody>
      </p:sp>
      <p:sp>
        <p:nvSpPr>
          <p:cNvPr id="1575939" name="Rectangle 3">
            <a:extLst>
              <a:ext uri="{FF2B5EF4-FFF2-40B4-BE49-F238E27FC236}">
                <a16:creationId xmlns:a16="http://schemas.microsoft.com/office/drawing/2014/main" id="{E7F24E37-47B5-2A49-83BA-06165140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Given a graph (</a:t>
            </a:r>
            <a:r>
              <a:rPr lang="en-US" altLang="en-US" dirty="0" err="1"/>
              <a:t>eg</a:t>
            </a:r>
            <a:r>
              <a:rPr lang="en-US" altLang="en-US" dirty="0"/>
              <a:t>., web pages containing the desirable query word)</a:t>
            </a:r>
          </a:p>
          <a:p>
            <a:r>
              <a:rPr lang="en-US" altLang="en-US" dirty="0"/>
              <a:t>Q: Which node is the most important?</a:t>
            </a:r>
          </a:p>
          <a:p>
            <a:r>
              <a:rPr lang="en-US" altLang="en-US" b="1" dirty="0"/>
              <a:t>A1: PageRank (PR)</a:t>
            </a:r>
          </a:p>
          <a:p>
            <a:r>
              <a:rPr lang="en-US" altLang="en-US" dirty="0"/>
              <a:t>A2: HITS</a:t>
            </a:r>
          </a:p>
          <a:p>
            <a:r>
              <a:rPr lang="en-US" altLang="en-US" dirty="0"/>
              <a:t>A3: SALSA</a:t>
            </a:r>
          </a:p>
        </p:txBody>
      </p:sp>
      <p:sp>
        <p:nvSpPr>
          <p:cNvPr id="1575940" name="Oval 4">
            <a:extLst>
              <a:ext uri="{FF2B5EF4-FFF2-40B4-BE49-F238E27FC236}">
                <a16:creationId xmlns:a16="http://schemas.microsoft.com/office/drawing/2014/main" id="{2E7BBA1B-F518-2B4B-A422-101D7B08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1" name="Oval 5">
            <a:extLst>
              <a:ext uri="{FF2B5EF4-FFF2-40B4-BE49-F238E27FC236}">
                <a16:creationId xmlns:a16="http://schemas.microsoft.com/office/drawing/2014/main" id="{BAD81829-EE3D-4F4C-9E01-64C72302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2" name="Oval 6">
            <a:extLst>
              <a:ext uri="{FF2B5EF4-FFF2-40B4-BE49-F238E27FC236}">
                <a16:creationId xmlns:a16="http://schemas.microsoft.com/office/drawing/2014/main" id="{ACCEBCBF-DD28-4049-8503-E33E977C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3" name="Oval 7">
            <a:extLst>
              <a:ext uri="{FF2B5EF4-FFF2-40B4-BE49-F238E27FC236}">
                <a16:creationId xmlns:a16="http://schemas.microsoft.com/office/drawing/2014/main" id="{4E353894-BD4C-3649-9566-6B2738124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4" name="Oval 8">
            <a:extLst>
              <a:ext uri="{FF2B5EF4-FFF2-40B4-BE49-F238E27FC236}">
                <a16:creationId xmlns:a16="http://schemas.microsoft.com/office/drawing/2014/main" id="{53650370-8BB2-B549-BFBB-C11BFEF42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5" name="Oval 9">
            <a:extLst>
              <a:ext uri="{FF2B5EF4-FFF2-40B4-BE49-F238E27FC236}">
                <a16:creationId xmlns:a16="http://schemas.microsoft.com/office/drawing/2014/main" id="{75318661-826A-9C46-AFFA-FCF49BC85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5946" name="Oval 10">
            <a:extLst>
              <a:ext uri="{FF2B5EF4-FFF2-40B4-BE49-F238E27FC236}">
                <a16:creationId xmlns:a16="http://schemas.microsoft.com/office/drawing/2014/main" id="{BE234EC7-E4B4-4A41-AA27-883080AA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75947" name="AutoShape 11">
            <a:extLst>
              <a:ext uri="{FF2B5EF4-FFF2-40B4-BE49-F238E27FC236}">
                <a16:creationId xmlns:a16="http://schemas.microsoft.com/office/drawing/2014/main" id="{04FEEC13-9294-2D4C-9EAE-CE7D6978DE83}"/>
              </a:ext>
            </a:extLst>
          </p:cNvPr>
          <p:cNvCxnSpPr>
            <a:cxnSpLocks noChangeShapeType="1"/>
            <a:stCxn id="1575942" idx="6"/>
            <a:endCxn id="1575941" idx="2"/>
          </p:cNvCxnSpPr>
          <p:nvPr/>
        </p:nvCxnSpPr>
        <p:spPr bwMode="auto">
          <a:xfrm>
            <a:off x="3894138" y="5067300"/>
            <a:ext cx="4413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48" name="AutoShape 12">
            <a:extLst>
              <a:ext uri="{FF2B5EF4-FFF2-40B4-BE49-F238E27FC236}">
                <a16:creationId xmlns:a16="http://schemas.microsoft.com/office/drawing/2014/main" id="{F243508B-3678-B645-BC47-B9290F114090}"/>
              </a:ext>
            </a:extLst>
          </p:cNvPr>
          <p:cNvCxnSpPr>
            <a:cxnSpLocks noChangeShapeType="1"/>
            <a:stCxn id="1575945" idx="6"/>
            <a:endCxn id="1575941" idx="3"/>
          </p:cNvCxnSpPr>
          <p:nvPr/>
        </p:nvCxnSpPr>
        <p:spPr bwMode="auto">
          <a:xfrm flipV="1">
            <a:off x="3970338" y="5232400"/>
            <a:ext cx="406400" cy="749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49" name="AutoShape 13">
            <a:extLst>
              <a:ext uri="{FF2B5EF4-FFF2-40B4-BE49-F238E27FC236}">
                <a16:creationId xmlns:a16="http://schemas.microsoft.com/office/drawing/2014/main" id="{34C5DA6C-DA65-3F45-9EEE-93996BD9E652}"/>
              </a:ext>
            </a:extLst>
          </p:cNvPr>
          <p:cNvCxnSpPr>
            <a:cxnSpLocks noChangeShapeType="1"/>
            <a:stCxn id="1575945" idx="6"/>
            <a:endCxn id="1575943" idx="2"/>
          </p:cNvCxnSpPr>
          <p:nvPr/>
        </p:nvCxnSpPr>
        <p:spPr bwMode="auto">
          <a:xfrm>
            <a:off x="3970338" y="5981700"/>
            <a:ext cx="74612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0" name="AutoShape 14">
            <a:extLst>
              <a:ext uri="{FF2B5EF4-FFF2-40B4-BE49-F238E27FC236}">
                <a16:creationId xmlns:a16="http://schemas.microsoft.com/office/drawing/2014/main" id="{6DA80D56-9BDA-D549-9F43-888E645516DD}"/>
              </a:ext>
            </a:extLst>
          </p:cNvPr>
          <p:cNvCxnSpPr>
            <a:cxnSpLocks noChangeShapeType="1"/>
            <a:stCxn id="1575941" idx="6"/>
            <a:endCxn id="1575944" idx="2"/>
          </p:cNvCxnSpPr>
          <p:nvPr/>
        </p:nvCxnSpPr>
        <p:spPr bwMode="auto">
          <a:xfrm flipV="1">
            <a:off x="4579938" y="4991100"/>
            <a:ext cx="441325" cy="1524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1" name="AutoShape 15">
            <a:extLst>
              <a:ext uri="{FF2B5EF4-FFF2-40B4-BE49-F238E27FC236}">
                <a16:creationId xmlns:a16="http://schemas.microsoft.com/office/drawing/2014/main" id="{6E660C8C-C4FC-CF44-9ACD-8CC13644BD7B}"/>
              </a:ext>
            </a:extLst>
          </p:cNvPr>
          <p:cNvCxnSpPr>
            <a:cxnSpLocks noChangeShapeType="1"/>
            <a:stCxn id="1575946" idx="6"/>
            <a:endCxn id="1575942" idx="2"/>
          </p:cNvCxnSpPr>
          <p:nvPr/>
        </p:nvCxnSpPr>
        <p:spPr bwMode="auto">
          <a:xfrm flipV="1">
            <a:off x="2903538" y="5067300"/>
            <a:ext cx="746125" cy="76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5952" name="AutoShape 16">
            <a:extLst>
              <a:ext uri="{FF2B5EF4-FFF2-40B4-BE49-F238E27FC236}">
                <a16:creationId xmlns:a16="http://schemas.microsoft.com/office/drawing/2014/main" id="{FA750C84-9ACB-B34D-A883-DB7189CE2D59}"/>
              </a:ext>
            </a:extLst>
          </p:cNvPr>
          <p:cNvCxnSpPr>
            <a:cxnSpLocks noChangeShapeType="1"/>
            <a:stCxn id="1575940" idx="7"/>
            <a:endCxn id="1575942" idx="3"/>
          </p:cNvCxnSpPr>
          <p:nvPr/>
        </p:nvCxnSpPr>
        <p:spPr bwMode="auto">
          <a:xfrm flipV="1">
            <a:off x="3014663" y="5156200"/>
            <a:ext cx="676275" cy="5842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7FE5FB6-3DC9-844A-9B4A-80E779EABB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785695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53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DF69-948A-8149-A676-8D6EA2D3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P1.4.1.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0B97-71DF-3147-9690-794FC3B99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node(s) are strange?</a:t>
            </a:r>
          </a:p>
          <a:p>
            <a:pPr lvl="1"/>
            <a:r>
              <a:rPr lang="en-US" dirty="0"/>
              <a:t>Q: How to start?</a:t>
            </a:r>
          </a:p>
          <a:p>
            <a:pPr lvl="1"/>
            <a:r>
              <a:rPr lang="en-US" dirty="0"/>
              <a:t>A1: egonet; and extract node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4557-0ACD-5B41-9409-91BD3BE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BD683-4CC7-8F4F-97C0-75C45E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15BD-69E7-6348-814E-C851F39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A381568F-43C4-DF4B-9954-F96B35CE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300853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03922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64733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D0FB-9685-274E-9817-B22EF3F540F4}" type="slidenum">
              <a:rPr lang="en-US" altLang="en-US" smtClean="0"/>
              <a:pPr/>
              <a:t>91</a:t>
            </a:fld>
            <a:endParaRPr lang="en-US" altLang="en-US" dirty="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Problem Definition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graph, and </a:t>
            </a:r>
            <a:r>
              <a:rPr lang="en-US" altLang="en-US" i="1"/>
              <a:t>k</a:t>
            </a:r>
          </a:p>
          <a:p>
            <a:r>
              <a:rPr lang="en-US" altLang="en-US"/>
              <a:t>Break it into </a:t>
            </a:r>
            <a:r>
              <a:rPr lang="en-US" altLang="en-US" i="1"/>
              <a:t>k</a:t>
            </a:r>
            <a:r>
              <a:rPr lang="en-US" altLang="en-US"/>
              <a:t> (disjoint) communities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F13773-2854-FC4D-9ADD-317DD4BEB6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50" y="787951"/>
            <a:ext cx="1194619" cy="101489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29E9D04-1EF2-AC41-BE97-F9BD5A18C581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DF53B6E-719A-2440-B3AE-F01EE4E572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F47B236-3DE7-2743-89C6-C072962A29B9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121A41-57C1-744C-9819-BF4645F98B7E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60AFAC-7CD2-AB41-8D11-EBE435F2031B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02F4849-7096-8947-827D-8BA51F477B73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A02FD5-9744-CC46-B8DF-6100206B5694}"/>
                </a:ext>
              </a:extLst>
            </p:cNvPr>
            <p:cNvCxnSpPr>
              <a:cxnSpLocks/>
              <a:stCxn id="27" idx="6"/>
              <a:endCxn id="29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132F5E-4F0C-754E-9834-1147F1D1A9A5}"/>
                </a:ext>
              </a:extLst>
            </p:cNvPr>
            <p:cNvCxnSpPr>
              <a:stCxn id="27" idx="5"/>
              <a:endCxn id="31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D2D224-1F0E-0043-AA3F-9C2DF3D58231}"/>
                </a:ext>
              </a:extLst>
            </p:cNvPr>
            <p:cNvCxnSpPr>
              <a:stCxn id="27" idx="3"/>
              <a:endCxn id="30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8065000-5AD4-9942-AFD6-8E8D1C3CA5D2}"/>
                </a:ext>
              </a:extLst>
            </p:cNvPr>
            <p:cNvCxnSpPr>
              <a:cxnSpLocks/>
              <a:stCxn id="27" idx="1"/>
              <a:endCxn id="28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1C73E-AFB8-C044-9D75-F388906AF0C5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43BE0D-22D0-514D-BFE2-2D72CCA299A6}"/>
                </a:ext>
              </a:extLst>
            </p:cNvPr>
            <p:cNvCxnSpPr>
              <a:stCxn id="29" idx="4"/>
              <a:endCxn id="31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A98321-166B-B840-A53B-8862A0C0DBCF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06784F-5A0E-D64C-8040-3F303402DCCD}"/>
                </a:ext>
              </a:extLst>
            </p:cNvPr>
            <p:cNvCxnSpPr>
              <a:stCxn id="28" idx="4"/>
              <a:endCxn id="30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704E69-F3C0-6D40-85F0-65F59E3BB04C}"/>
                </a:ext>
              </a:extLst>
            </p:cNvPr>
            <p:cNvCxnSpPr>
              <a:stCxn id="28" idx="5"/>
              <a:endCxn id="31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18CC0A-4B8C-2D44-90FD-D36C3425BF16}"/>
                </a:ext>
              </a:extLst>
            </p:cNvPr>
            <p:cNvCxnSpPr>
              <a:stCxn id="29" idx="4"/>
              <a:endCxn id="30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E1BE0CC-CF80-7242-A14E-5A34C157790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010371-FE2A-114A-A0C3-E6FB690C8CE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8B75747-43D0-A848-A7F1-383FF5054E64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167170B-6613-3D45-BACD-898997715DD5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14AADB0-D337-834F-9308-C9F0AAA672E7}"/>
                </a:ext>
              </a:extLst>
            </p:cNvPr>
            <p:cNvCxnSpPr>
              <a:cxnSpLocks/>
              <a:stCxn id="42" idx="6"/>
              <a:endCxn id="43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6921EF-1C61-784B-B84D-1F2CA3991E85}"/>
                </a:ext>
              </a:extLst>
            </p:cNvPr>
            <p:cNvCxnSpPr>
              <a:cxnSpLocks/>
              <a:stCxn id="43" idx="4"/>
              <a:endCxn id="45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05ACDB-BCAE-BA41-8E47-1FD13D917BF0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6C3C983-8DEE-884B-807A-045DB0B2A040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8EF5A21-576F-2043-AE11-B0431A6AC7D1}"/>
                </a:ext>
              </a:extLst>
            </p:cNvPr>
            <p:cNvCxnSpPr>
              <a:cxnSpLocks/>
              <a:stCxn id="42" idx="5"/>
              <a:endCxn id="45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4173B7F-4A21-CE49-95FB-2F71BDE90668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CE1EB8-5EF3-7C40-BBFF-56CE88351E33}"/>
                </a:ext>
              </a:extLst>
            </p:cNvPr>
            <p:cNvCxnSpPr>
              <a:stCxn id="29" idx="6"/>
              <a:endCxn id="42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063558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B876D772-05C3-AE45-81F2-9E7AD40120C6}"/>
              </a:ext>
            </a:extLst>
          </p:cNvPr>
          <p:cNvSpPr/>
          <p:nvPr/>
        </p:nvSpPr>
        <p:spPr bwMode="auto">
          <a:xfrm>
            <a:off x="4468253" y="3141832"/>
            <a:ext cx="995649" cy="2260375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C093-B627-2F49-8F8E-B92F7314CCB3}"/>
              </a:ext>
            </a:extLst>
          </p:cNvPr>
          <p:cNvSpPr/>
          <p:nvPr/>
        </p:nvSpPr>
        <p:spPr bwMode="auto">
          <a:xfrm>
            <a:off x="2841104" y="3141832"/>
            <a:ext cx="1223201" cy="2236401"/>
          </a:xfrm>
          <a:prstGeom prst="ellipse">
            <a:avLst/>
          </a:prstGeom>
          <a:solidFill>
            <a:srgbClr val="92D050"/>
          </a:solidFill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07704B5-888C-E44E-8B31-4CDC90D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Gov. of India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E79D3C0-5AB9-8043-817C-F2A653F6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(C) 2019 C. Faloutsos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B34AA3C-5253-3A41-914E-D57B040C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ED0FB-9685-274E-9817-B22EF3F540F4}" type="slidenum">
              <a:rPr lang="en-US" altLang="en-US" smtClean="0"/>
              <a:pPr/>
              <a:t>92</a:t>
            </a:fld>
            <a:endParaRPr lang="en-US" altLang="en-US" dirty="0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B1C73CC9-5042-6C46-96A2-2B42A09F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Short answer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B70673BD-D2A0-5D44-9073-14245CBE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METIS [</a:t>
            </a:r>
            <a:r>
              <a:rPr lang="en-US" altLang="en-US" dirty="0" err="1"/>
              <a:t>Karypis</a:t>
            </a:r>
            <a:r>
              <a:rPr lang="en-US" altLang="en-US" dirty="0"/>
              <a:t>, Kumar]</a:t>
            </a:r>
          </a:p>
          <a:p>
            <a:r>
              <a:rPr lang="en-US" altLang="en-US" dirty="0"/>
              <a:t>(but: maybe NO good cuts exist!)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4F3477-1860-C348-8E1E-A8E96A810F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1896"/>
            <a:ext cx="1194619" cy="101940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6A0973D-FCFC-6047-AB4F-113EFE556206}"/>
              </a:ext>
            </a:extLst>
          </p:cNvPr>
          <p:cNvGrpSpPr/>
          <p:nvPr/>
        </p:nvGrpSpPr>
        <p:grpSpPr>
          <a:xfrm>
            <a:off x="2930811" y="3669946"/>
            <a:ext cx="2390217" cy="1210342"/>
            <a:chOff x="7701643" y="4081081"/>
            <a:chExt cx="1201114" cy="608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F4FF36-E4AE-B64F-AB59-B82DBFDDC19F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6956F6E-A707-8D46-BAC0-1C75F9F7CA5C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A2272-75EE-C247-971A-AE4A86625BCD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CE32E4-8B7B-2F4C-912B-13DDF6058C51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93312BC-FFC5-0A44-A228-86B22B27E255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B1EFD02-A597-9E47-85AA-0523741E4889}"/>
                </a:ext>
              </a:extLst>
            </p:cNvPr>
            <p:cNvCxnSpPr>
              <a:cxnSpLocks/>
              <a:stCxn id="65" idx="6"/>
              <a:endCxn id="67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D40A27A-01EA-BF4E-BAAC-294A0346926A}"/>
                </a:ext>
              </a:extLst>
            </p:cNvPr>
            <p:cNvCxnSpPr>
              <a:stCxn id="65" idx="5"/>
              <a:endCxn id="69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57CA77F-0EEA-D947-AA4E-152BAD927AFB}"/>
                </a:ext>
              </a:extLst>
            </p:cNvPr>
            <p:cNvCxnSpPr>
              <a:stCxn id="65" idx="3"/>
              <a:endCxn id="68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6770D57-AE04-F749-A871-E2F65BA62D9E}"/>
                </a:ext>
              </a:extLst>
            </p:cNvPr>
            <p:cNvCxnSpPr>
              <a:cxnSpLocks/>
              <a:stCxn id="65" idx="1"/>
              <a:endCxn id="66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B7F7A8E-9EE0-FC41-A799-C3AF186F3C3F}"/>
                </a:ext>
              </a:extLst>
            </p:cNvPr>
            <p:cNvCxnSpPr>
              <a:stCxn id="66" idx="6"/>
              <a:endCxn id="67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0C0779-3F07-364F-9A59-8D859AB44963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AE698EE-50BA-EA4C-9A5A-466677AE8F89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4BB548E-66D2-1145-B7FE-A23BA73A9EE8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A4F6ED-7302-FB42-ADC9-A14589E663B4}"/>
                </a:ext>
              </a:extLst>
            </p:cNvPr>
            <p:cNvCxnSpPr>
              <a:stCxn id="66" idx="5"/>
              <a:endCxn id="69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0A6F50-3CE3-6641-9042-2CA24F880B2F}"/>
                </a:ext>
              </a:extLst>
            </p:cNvPr>
            <p:cNvCxnSpPr>
              <a:stCxn id="67" idx="4"/>
              <a:endCxn id="68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94F7E53-CBAB-2A41-8E85-22D3FFC4E716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05ED9C-F998-CC4F-917D-28B2763E82AE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824E1-805D-5646-A3C6-7B04CC132B2B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50C566B-81C6-CF44-90A9-438AE3293DE0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F19B0FD-6029-484E-9B66-F033A4F51777}"/>
                </a:ext>
              </a:extLst>
            </p:cNvPr>
            <p:cNvCxnSpPr>
              <a:cxnSpLocks/>
              <a:stCxn id="80" idx="6"/>
              <a:endCxn id="81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05850-04D4-784A-9485-3FDD0E953383}"/>
                </a:ext>
              </a:extLst>
            </p:cNvPr>
            <p:cNvCxnSpPr>
              <a:cxnSpLocks/>
              <a:stCxn id="81" idx="4"/>
              <a:endCxn id="83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47E2287-C259-054A-8414-2AD393A0F67B}"/>
                </a:ext>
              </a:extLst>
            </p:cNvPr>
            <p:cNvCxnSpPr>
              <a:stCxn id="82" idx="6"/>
              <a:endCxn id="83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377FA4-A22E-364B-ACF6-8E61D9DD336F}"/>
                </a:ext>
              </a:extLst>
            </p:cNvPr>
            <p:cNvCxnSpPr>
              <a:cxnSpLocks/>
              <a:stCxn id="80" idx="4"/>
              <a:endCxn id="82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71458B9-AE3A-6C41-9D15-28E2807435CA}"/>
                </a:ext>
              </a:extLst>
            </p:cNvPr>
            <p:cNvCxnSpPr>
              <a:cxnSpLocks/>
              <a:stCxn id="80" idx="5"/>
              <a:endCxn id="83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A05F0-95F3-D444-A7C0-A159EE111089}"/>
                </a:ext>
              </a:extLst>
            </p:cNvPr>
            <p:cNvCxnSpPr>
              <a:cxnSpLocks/>
              <a:stCxn id="81" idx="3"/>
              <a:endCxn id="82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FAC03B-F7E6-7247-A347-B1D46C4A3FAA}"/>
                </a:ext>
              </a:extLst>
            </p:cNvPr>
            <p:cNvCxnSpPr>
              <a:stCxn id="67" idx="6"/>
              <a:endCxn id="80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9E40E23F-01E5-EF4A-B9CF-1CFA0F9725D2}"/>
              </a:ext>
            </a:extLst>
          </p:cNvPr>
          <p:cNvSpPr/>
          <p:nvPr/>
        </p:nvSpPr>
        <p:spPr bwMode="auto">
          <a:xfrm>
            <a:off x="4069551" y="3770190"/>
            <a:ext cx="395308" cy="615985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2362D80-8AE0-9A4B-B77B-D000E3324B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24" y="2662022"/>
            <a:ext cx="959619" cy="9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2289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9122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68739143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157490-7FE5-9947-B067-441952649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18" y="752423"/>
            <a:ext cx="1194619" cy="1014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1D84CDAB-4872-FC44-83C3-5DEF57A9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09351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DB-E450-5C49-ADA3-7D9B433E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A142-3ABE-824A-BE72-69CEAF1F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D1C1-A1E5-5549-A888-4948DF44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18E5-B07C-334B-A05E-AF44F89A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71CA2F6B-4737-B14D-BB94-5D4E816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321" y="2351307"/>
            <a:ext cx="2581507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D3D41-FD34-6344-AC54-9CCA80CA4741}"/>
              </a:ext>
            </a:extLst>
          </p:cNvPr>
          <p:cNvSpPr txBox="1"/>
          <p:nvPr/>
        </p:nvSpPr>
        <p:spPr>
          <a:xfrm>
            <a:off x="1021705" y="1840243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Given: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81D443-22EA-8146-A4C6-83354E3E2A51}"/>
              </a:ext>
            </a:extLst>
          </p:cNvPr>
          <p:cNvGrpSpPr>
            <a:grpSpLocks noChangeAspect="1"/>
          </p:cNvGrpSpPr>
          <p:nvPr/>
        </p:nvGrpSpPr>
        <p:grpSpPr>
          <a:xfrm>
            <a:off x="3718560" y="3734039"/>
            <a:ext cx="2834640" cy="1617596"/>
            <a:chOff x="3930282" y="2786095"/>
            <a:chExt cx="3956976" cy="2258055"/>
          </a:xfrm>
        </p:grpSpPr>
        <p:pic>
          <p:nvPicPr>
            <p:cNvPr id="8" name="Picture 4" descr="0iterations">
              <a:extLst>
                <a:ext uri="{FF2B5EF4-FFF2-40B4-BE49-F238E27FC236}">
                  <a16:creationId xmlns:a16="http://schemas.microsoft.com/office/drawing/2014/main" id="{F3B381EC-7DF9-7545-A230-FF2C702B0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282" y="2786095"/>
              <a:ext cx="2051674" cy="22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0iterations">
              <a:extLst>
                <a:ext uri="{FF2B5EF4-FFF2-40B4-BE49-F238E27FC236}">
                  <a16:creationId xmlns:a16="http://schemas.microsoft.com/office/drawing/2014/main" id="{51A24325-4B11-D843-BE4B-01B6C305E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1626" y="3191702"/>
              <a:ext cx="1554480" cy="157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6B1361-26C7-5F4B-B366-2D36025E0C7A}"/>
                </a:ext>
              </a:extLst>
            </p:cNvPr>
            <p:cNvSpPr/>
            <p:nvPr/>
          </p:nvSpPr>
          <p:spPr bwMode="auto">
            <a:xfrm>
              <a:off x="4617446" y="4436453"/>
              <a:ext cx="433265" cy="338399"/>
            </a:xfrm>
            <a:prstGeom prst="rect">
              <a:avLst/>
            </a:prstGeom>
            <a:noFill/>
            <a:ln w="508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D36727-FEC4-D84A-9432-F4671F139F2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17446" y="3191702"/>
              <a:ext cx="1693028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E37CD4-3520-8540-9334-641C8D58DF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3191702"/>
              <a:ext cx="2836547" cy="124475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BE551F-5D2E-614C-99A4-E5FD16D37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50711" y="4388629"/>
              <a:ext cx="2836547" cy="38622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48D9B9-536F-D441-8EB5-DAAB9B6114E2}"/>
              </a:ext>
            </a:extLst>
          </p:cNvPr>
          <p:cNvCxnSpPr/>
          <p:nvPr/>
        </p:nvCxnSpPr>
        <p:spPr bwMode="auto">
          <a:xfrm>
            <a:off x="3098810" y="1728731"/>
            <a:ext cx="0" cy="401061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9A7D6F-C841-C341-BF07-839C86FBDADE}"/>
              </a:ext>
            </a:extLst>
          </p:cNvPr>
          <p:cNvSpPr txBox="1"/>
          <p:nvPr/>
        </p:nvSpPr>
        <p:spPr>
          <a:xfrm>
            <a:off x="3293218" y="1840242"/>
            <a:ext cx="23455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Find: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Outliers</a:t>
            </a:r>
          </a:p>
          <a:p>
            <a:pPr marL="514350" indent="-514350" algn="l">
              <a:buAutoNum type="arabicParenR"/>
            </a:pPr>
            <a:r>
              <a:rPr lang="en-US" sz="3200" dirty="0">
                <a:latin typeface="+mn-lt"/>
              </a:rPr>
              <a:t>Lock-step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CDCE82C2-8337-DA42-A7BB-96FB6A95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73" y="2352182"/>
            <a:ext cx="640080" cy="5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8FB4BE-12DE-FE41-A2D3-205395A8A45A}"/>
              </a:ext>
            </a:extLst>
          </p:cNvPr>
          <p:cNvSpPr/>
          <p:nvPr/>
        </p:nvSpPr>
        <p:spPr bwMode="auto">
          <a:xfrm rot="20120851">
            <a:off x="6929442" y="3914775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A1516C9-A563-2040-A81E-8F9407B45B50}"/>
              </a:ext>
            </a:extLst>
          </p:cNvPr>
          <p:cNvSpPr/>
          <p:nvPr/>
        </p:nvSpPr>
        <p:spPr bwMode="auto">
          <a:xfrm rot="18637055">
            <a:off x="6796092" y="3424239"/>
            <a:ext cx="370521" cy="228600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6D2D80-147E-3E47-A947-3E5C5F4628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207" y="865077"/>
            <a:ext cx="1194619" cy="1019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42EF5-3F8C-0940-BF6A-B75EEA0570A6}"/>
              </a:ext>
            </a:extLst>
          </p:cNvPr>
          <p:cNvSpPr txBox="1"/>
          <p:nvPr/>
        </p:nvSpPr>
        <p:spPr>
          <a:xfrm rot="20413490">
            <a:off x="5615015" y="1941432"/>
            <a:ext cx="1665841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OddBall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6FD64-F38D-704E-8B1A-79A66F60D264}"/>
              </a:ext>
            </a:extLst>
          </p:cNvPr>
          <p:cNvSpPr txBox="1"/>
          <p:nvPr/>
        </p:nvSpPr>
        <p:spPr>
          <a:xfrm rot="20329494">
            <a:off x="5672166" y="2777271"/>
            <a:ext cx="100540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</a:rPr>
              <a:t>SVD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B10B3393-D701-1041-BD95-CA4E4E1C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883" y="3433830"/>
            <a:ext cx="1399165" cy="8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5874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9852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pPr lvl="1"/>
            <a:r>
              <a:rPr lang="en-US" dirty="0"/>
              <a:t>Given homophily (/heterophily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638" y="852344"/>
            <a:ext cx="1194619" cy="101489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367FB7F-DEAC-804A-A2E4-032016AF416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AA487A6-FE63-3747-A058-E16A050F33B9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ABE9C0-F24A-E046-BBB4-7B973579BAC6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4464125-85B3-854A-B265-1699FBEC0176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73618F5-67C5-6948-8061-FD1BEA8A685B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9B8D47-6925-3F42-9FA1-6FCB4483E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6D6864-BA7C-EE4A-B2E8-87B41481F6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568D6B0-1B07-E040-9056-DDD9883A6C9A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EBDAABC-DD04-164B-ABBD-C3D7718CB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570E46-1DDC-9541-8BDB-BFF7707AC8B8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3B5A158-92C6-9042-B4ED-0BAB5774AC71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8698D44-B6EB-C740-BA11-44B494AC065B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8EF7D73-545D-4E4B-8B31-E94DC8F5E57F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AC4EA9-7C72-7A4C-9811-87C3FEC599D5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0A94BD-216F-CC4D-A935-8225BDB77CB7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E37A24-19AA-1748-ABEF-345865AF2745}"/>
                </a:ext>
              </a:extLst>
            </p:cNvPr>
            <p:cNvCxnSpPr>
              <a:cxnSpLocks/>
              <a:stCxn id="52" idx="6"/>
              <a:endCxn id="54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9C9DAF-370B-2742-911B-47835006CAE3}"/>
                </a:ext>
              </a:extLst>
            </p:cNvPr>
            <p:cNvCxnSpPr>
              <a:stCxn id="52" idx="5"/>
              <a:endCxn id="56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3E73E5-CEF5-D04A-98AA-18E53D5D750F}"/>
                </a:ext>
              </a:extLst>
            </p:cNvPr>
            <p:cNvCxnSpPr>
              <a:stCxn id="52" idx="3"/>
              <a:endCxn id="55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D7EC0A6-5F17-3A47-AD5E-916F66EF6852}"/>
                </a:ext>
              </a:extLst>
            </p:cNvPr>
            <p:cNvCxnSpPr>
              <a:cxnSpLocks/>
              <a:stCxn id="52" idx="1"/>
              <a:endCxn id="53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89DEAC9-78E4-FD4C-9F86-618EFF3B4D31}"/>
                </a:ext>
              </a:extLst>
            </p:cNvPr>
            <p:cNvCxnSpPr>
              <a:stCxn id="53" idx="6"/>
              <a:endCxn id="54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9AAABD-BE6E-8443-A085-B2DAF7FE904E}"/>
                </a:ext>
              </a:extLst>
            </p:cNvPr>
            <p:cNvCxnSpPr>
              <a:stCxn id="54" idx="4"/>
              <a:endCxn id="56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0D7CF1-50C1-5340-B9B0-D80F5F412F40}"/>
                </a:ext>
              </a:extLst>
            </p:cNvPr>
            <p:cNvCxnSpPr>
              <a:stCxn id="55" idx="6"/>
              <a:endCxn id="56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7CD719-1235-9E45-898D-2144283F15D8}"/>
                </a:ext>
              </a:extLst>
            </p:cNvPr>
            <p:cNvCxnSpPr>
              <a:stCxn id="53" idx="4"/>
              <a:endCxn id="55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90042F-1890-9E47-86D1-05A73BD5A454}"/>
                </a:ext>
              </a:extLst>
            </p:cNvPr>
            <p:cNvCxnSpPr>
              <a:stCxn id="53" idx="5"/>
              <a:endCxn id="56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96ADC7-BCBC-664C-83F4-92BE0D845422}"/>
                </a:ext>
              </a:extLst>
            </p:cNvPr>
            <p:cNvCxnSpPr>
              <a:stCxn id="54" idx="4"/>
              <a:endCxn id="55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65A97-444A-3A4E-BD3E-80217F65792A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F1747B4-586A-4140-A6C1-F98AABDBB13D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FFC5D4E-A300-984B-974F-E52E5CC4E079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41F267A-FA6D-D045-B1A0-85F4A736F060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72CA6C6-5C39-E64B-B41D-E43ACF1090A3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D491F7-F1F1-334C-85DE-F683C04C9E4F}"/>
                </a:ext>
              </a:extLst>
            </p:cNvPr>
            <p:cNvCxnSpPr>
              <a:cxnSpLocks/>
              <a:stCxn id="68" idx="4"/>
              <a:endCxn id="70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C2A4D58-3093-124A-8950-691E508CAAAE}"/>
                </a:ext>
              </a:extLst>
            </p:cNvPr>
            <p:cNvCxnSpPr>
              <a:stCxn id="69" idx="6"/>
              <a:endCxn id="70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96E225A-EF83-7648-A1B6-CD6C706035B8}"/>
                </a:ext>
              </a:extLst>
            </p:cNvPr>
            <p:cNvCxnSpPr>
              <a:cxnSpLocks/>
              <a:stCxn id="67" idx="4"/>
              <a:endCxn id="69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E6FAB7-3F55-AA4B-BA36-858FA4D5A5BE}"/>
                </a:ext>
              </a:extLst>
            </p:cNvPr>
            <p:cNvCxnSpPr>
              <a:cxnSpLocks/>
              <a:stCxn id="67" idx="5"/>
              <a:endCxn id="70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AA5A9E-FC1A-4442-8566-73550871D22E}"/>
                </a:ext>
              </a:extLst>
            </p:cNvPr>
            <p:cNvCxnSpPr>
              <a:cxnSpLocks/>
              <a:stCxn id="68" idx="3"/>
              <a:endCxn id="69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66EFFFD-1BDC-1746-8EBE-326CB93CA413}"/>
                </a:ext>
              </a:extLst>
            </p:cNvPr>
            <p:cNvCxnSpPr>
              <a:stCxn id="54" idx="6"/>
              <a:endCxn id="67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88362482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6430108" cy="4648200"/>
          </a:xfrm>
        </p:spPr>
        <p:txBody>
          <a:bodyPr/>
          <a:lstStyle/>
          <a:p>
            <a:r>
              <a:rPr lang="en-US" dirty="0"/>
              <a:t>What color, for the rest?</a:t>
            </a:r>
          </a:p>
          <a:p>
            <a:r>
              <a:rPr lang="en-US" dirty="0"/>
              <a:t>A: Belief Propagation (‘</a:t>
            </a:r>
            <a:r>
              <a:rPr lang="en-US" dirty="0" err="1"/>
              <a:t>zooBP</a:t>
            </a:r>
            <a:r>
              <a:rPr lang="en-US" dirty="0"/>
              <a:t>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CA184-052F-2943-BB1B-76B142D13ED9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3463520"/>
            <a:ext cx="4002115" cy="2063210"/>
            <a:chOff x="7701643" y="4081081"/>
            <a:chExt cx="1217029" cy="6274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042BC1-B7ED-9F49-AFD2-588BD4F7CC83}"/>
                </a:ext>
              </a:extLst>
            </p:cNvPr>
            <p:cNvSpPr/>
            <p:nvPr/>
          </p:nvSpPr>
          <p:spPr bwMode="auto">
            <a:xfrm>
              <a:off x="7932512" y="4081081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B72A0D-4EA0-E544-BBE1-E1F57566FE46}"/>
                </a:ext>
              </a:extLst>
            </p:cNvPr>
            <p:cNvSpPr/>
            <p:nvPr/>
          </p:nvSpPr>
          <p:spPr bwMode="auto">
            <a:xfrm>
              <a:off x="7701643" y="4254117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F0AEF-BB1A-3143-A110-8DA27848DB75}"/>
                </a:ext>
              </a:extLst>
            </p:cNvPr>
            <p:cNvSpPr/>
            <p:nvPr/>
          </p:nvSpPr>
          <p:spPr bwMode="auto">
            <a:xfrm>
              <a:off x="8167630" y="4255751"/>
              <a:ext cx="83420" cy="83420"/>
            </a:xfrm>
            <a:prstGeom prst="ellipse">
              <a:avLst/>
            </a:prstGeom>
            <a:solidFill>
              <a:srgbClr val="BE8C1A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3B8BAA-2E90-7A4C-B769-8CA34538BCED}"/>
                </a:ext>
              </a:extLst>
            </p:cNvPr>
            <p:cNvSpPr/>
            <p:nvPr/>
          </p:nvSpPr>
          <p:spPr bwMode="auto">
            <a:xfrm>
              <a:off x="7789470" y="4621965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677969-9F6B-1A4D-A8E5-F3B6B1281A6B}"/>
                </a:ext>
              </a:extLst>
            </p:cNvPr>
            <p:cNvSpPr/>
            <p:nvPr/>
          </p:nvSpPr>
          <p:spPr bwMode="auto">
            <a:xfrm>
              <a:off x="8094070" y="4625076"/>
              <a:ext cx="83420" cy="83420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45AC33-98C8-4F47-A5BB-26DD16FCB292}"/>
                </a:ext>
              </a:extLst>
            </p:cNvPr>
            <p:cNvCxnSpPr>
              <a:cxnSpLocks/>
              <a:stCxn id="12" idx="6"/>
              <a:endCxn id="16" idx="1"/>
            </p:cNvCxnSpPr>
            <p:nvPr/>
          </p:nvCxnSpPr>
          <p:spPr bwMode="auto">
            <a:xfrm>
              <a:off x="8015932" y="4122791"/>
              <a:ext cx="163914" cy="14517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F602C3C-73F7-4847-A5B0-AC595B523FA1}"/>
                </a:ext>
              </a:extLst>
            </p:cNvPr>
            <p:cNvCxnSpPr>
              <a:stCxn id="12" idx="5"/>
              <a:endCxn id="18" idx="1"/>
            </p:cNvCxnSpPr>
            <p:nvPr/>
          </p:nvCxnSpPr>
          <p:spPr bwMode="auto">
            <a:xfrm>
              <a:off x="8003716" y="4152285"/>
              <a:ext cx="102571" cy="4850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79B1322-48AA-CE4F-AA13-5417064A5A18}"/>
                </a:ext>
              </a:extLst>
            </p:cNvPr>
            <p:cNvCxnSpPr>
              <a:stCxn id="12" idx="3"/>
              <a:endCxn id="17" idx="7"/>
            </p:cNvCxnSpPr>
            <p:nvPr/>
          </p:nvCxnSpPr>
          <p:spPr bwMode="auto">
            <a:xfrm flipH="1">
              <a:off x="7860674" y="4152285"/>
              <a:ext cx="84055" cy="48189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6B82FF-6097-C94B-896A-B5E5B2E7F0B0}"/>
                </a:ext>
              </a:extLst>
            </p:cNvPr>
            <p:cNvCxnSpPr>
              <a:cxnSpLocks/>
              <a:stCxn id="12" idx="1"/>
              <a:endCxn id="14" idx="7"/>
            </p:cNvCxnSpPr>
            <p:nvPr/>
          </p:nvCxnSpPr>
          <p:spPr bwMode="auto">
            <a:xfrm flipH="1">
              <a:off x="7772847" y="4093297"/>
              <a:ext cx="171882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B19514-D701-8B43-8A12-61B18A566216}"/>
                </a:ext>
              </a:extLst>
            </p:cNvPr>
            <p:cNvCxnSpPr>
              <a:stCxn id="14" idx="6"/>
              <a:endCxn id="16" idx="2"/>
            </p:cNvCxnSpPr>
            <p:nvPr/>
          </p:nvCxnSpPr>
          <p:spPr bwMode="auto">
            <a:xfrm>
              <a:off x="7785063" y="4295827"/>
              <a:ext cx="38256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8FCAB64-C132-0B44-89B3-1DAAB68FE7AF}"/>
                </a:ext>
              </a:extLst>
            </p:cNvPr>
            <p:cNvCxnSpPr>
              <a:stCxn id="16" idx="4"/>
              <a:endCxn id="18" idx="0"/>
            </p:cNvCxnSpPr>
            <p:nvPr/>
          </p:nvCxnSpPr>
          <p:spPr bwMode="auto">
            <a:xfrm flipH="1">
              <a:off x="8135780" y="4339171"/>
              <a:ext cx="73560" cy="28590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ADA0BF-37ED-624A-A59B-EC6CFD1746D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 bwMode="auto">
            <a:xfrm>
              <a:off x="7872890" y="4663675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FB20E7-044E-C046-B65F-A28AFB1ECB1E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>
              <a:off x="7743353" y="4337537"/>
              <a:ext cx="87827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2100743-3D65-3D46-A212-E44414DC25EA}"/>
                </a:ext>
              </a:extLst>
            </p:cNvPr>
            <p:cNvCxnSpPr>
              <a:stCxn id="14" idx="5"/>
              <a:endCxn id="18" idx="1"/>
            </p:cNvCxnSpPr>
            <p:nvPr/>
          </p:nvCxnSpPr>
          <p:spPr bwMode="auto">
            <a:xfrm>
              <a:off x="7772847" y="4325321"/>
              <a:ext cx="333440" cy="31197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4E787-6109-DD44-9D1B-B68E8D942925}"/>
                </a:ext>
              </a:extLst>
            </p:cNvPr>
            <p:cNvCxnSpPr>
              <a:stCxn id="16" idx="4"/>
              <a:endCxn id="17" idx="7"/>
            </p:cNvCxnSpPr>
            <p:nvPr/>
          </p:nvCxnSpPr>
          <p:spPr bwMode="auto">
            <a:xfrm flipH="1">
              <a:off x="7860674" y="4339171"/>
              <a:ext cx="348667" cy="29501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42D36F-C159-1D41-9F3A-189B3210891C}"/>
                </a:ext>
              </a:extLst>
            </p:cNvPr>
            <p:cNvSpPr/>
            <p:nvPr/>
          </p:nvSpPr>
          <p:spPr bwMode="auto">
            <a:xfrm>
              <a:off x="8510797" y="4254117"/>
              <a:ext cx="83420" cy="83420"/>
            </a:xfrm>
            <a:prstGeom prst="ellipse">
              <a:avLst/>
            </a:prstGeom>
            <a:solidFill>
              <a:srgbClr val="96BE16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8F6A98-D31E-4A40-88C3-98D530DD26E9}"/>
                </a:ext>
              </a:extLst>
            </p:cNvPr>
            <p:cNvSpPr/>
            <p:nvPr/>
          </p:nvSpPr>
          <p:spPr bwMode="auto">
            <a:xfrm>
              <a:off x="8835252" y="4254117"/>
              <a:ext cx="83420" cy="83420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25DF58-EFD4-7A40-BE81-8CB9C103D87A}"/>
                </a:ext>
              </a:extLst>
            </p:cNvPr>
            <p:cNvSpPr/>
            <p:nvPr/>
          </p:nvSpPr>
          <p:spPr bwMode="auto">
            <a:xfrm>
              <a:off x="8521957" y="4618854"/>
              <a:ext cx="83420" cy="83420"/>
            </a:xfrm>
            <a:prstGeom prst="ellipse">
              <a:avLst/>
            </a:prstGeom>
            <a:solidFill>
              <a:srgbClr val="4E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3E5418-76C9-C44C-806E-737A3605E4E3}"/>
                </a:ext>
              </a:extLst>
            </p:cNvPr>
            <p:cNvSpPr/>
            <p:nvPr/>
          </p:nvSpPr>
          <p:spPr bwMode="auto">
            <a:xfrm>
              <a:off x="8826557" y="4621965"/>
              <a:ext cx="83420" cy="83420"/>
            </a:xfrm>
            <a:prstGeom prst="ellipse">
              <a:avLst/>
            </a:prstGeom>
            <a:solidFill>
              <a:srgbClr val="4E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138D2F1-6582-5A41-8DBC-1D0573847D8A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 bwMode="auto">
            <a:xfrm>
              <a:off x="8594217" y="4295827"/>
              <a:ext cx="241035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CA8015-94D1-2147-B4F7-EB8F06E532B8}"/>
                </a:ext>
              </a:extLst>
            </p:cNvPr>
            <p:cNvCxnSpPr>
              <a:cxnSpLocks/>
              <a:stCxn id="30" idx="4"/>
              <a:endCxn id="32" idx="0"/>
            </p:cNvCxnSpPr>
            <p:nvPr/>
          </p:nvCxnSpPr>
          <p:spPr bwMode="auto">
            <a:xfrm flipH="1">
              <a:off x="8868267" y="4337537"/>
              <a:ext cx="8695" cy="28442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C574D3-CA99-F146-A788-4BBE405F278A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 bwMode="auto">
            <a:xfrm>
              <a:off x="8605377" y="4660564"/>
              <a:ext cx="22118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E076F-97D5-F845-B375-B78F3948704F}"/>
                </a:ext>
              </a:extLst>
            </p:cNvPr>
            <p:cNvCxnSpPr>
              <a:cxnSpLocks/>
              <a:stCxn id="29" idx="4"/>
              <a:endCxn id="31" idx="0"/>
            </p:cNvCxnSpPr>
            <p:nvPr/>
          </p:nvCxnSpPr>
          <p:spPr bwMode="auto">
            <a:xfrm>
              <a:off x="8552507" y="4337537"/>
              <a:ext cx="11160" cy="2813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B51D4E0-BF55-7349-BAB4-13FAEAA27769}"/>
                </a:ext>
              </a:extLst>
            </p:cNvPr>
            <p:cNvCxnSpPr>
              <a:cxnSpLocks/>
              <a:stCxn id="29" idx="5"/>
              <a:endCxn id="32" idx="1"/>
            </p:cNvCxnSpPr>
            <p:nvPr/>
          </p:nvCxnSpPr>
          <p:spPr bwMode="auto">
            <a:xfrm>
              <a:off x="8582001" y="4325321"/>
              <a:ext cx="256773" cy="30886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F3630D-5A7D-6346-B5D0-67866114AAC7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 bwMode="auto">
            <a:xfrm flipH="1">
              <a:off x="8593160" y="4325321"/>
              <a:ext cx="254308" cy="3057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395031-8276-0E40-8E8E-D3B7FD1C0946}"/>
                </a:ext>
              </a:extLst>
            </p:cNvPr>
            <p:cNvCxnSpPr>
              <a:stCxn id="16" idx="6"/>
              <a:endCxn id="29" idx="2"/>
            </p:cNvCxnSpPr>
            <p:nvPr/>
          </p:nvCxnSpPr>
          <p:spPr bwMode="auto">
            <a:xfrm flipV="1">
              <a:off x="8251050" y="4295827"/>
              <a:ext cx="25974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AE6C57-2820-F945-84CE-95A6DC4BA3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866416"/>
            <a:ext cx="1194619" cy="101940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A29FC5-E812-2D47-B0A0-811AC393483A}"/>
              </a:ext>
            </a:extLst>
          </p:cNvPr>
          <p:cNvCxnSpPr>
            <a:cxnSpLocks/>
          </p:cNvCxnSpPr>
          <p:nvPr/>
        </p:nvCxnSpPr>
        <p:spPr bwMode="auto">
          <a:xfrm>
            <a:off x="4318000" y="3200400"/>
            <a:ext cx="0" cy="297375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F28C9101-3EB7-3C4A-AAE7-08A123F9946A}"/>
              </a:ext>
            </a:extLst>
          </p:cNvPr>
          <p:cNvSpPr txBox="1">
            <a:spLocks/>
          </p:cNvSpPr>
          <p:nvPr/>
        </p:nvSpPr>
        <p:spPr bwMode="auto">
          <a:xfrm>
            <a:off x="4350832" y="3145331"/>
            <a:ext cx="4793168" cy="6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kumimoji="0" lang="en-US" sz="2000" kern="0" dirty="0">
                <a:hlinkClick r:id="rId3"/>
              </a:rPr>
              <a:t>www.cs.cmu.edu/~deswaran/code/zoobp.zip</a:t>
            </a:r>
            <a:endParaRPr kumimoji="0" lang="en-US" sz="2000" kern="0" dirty="0"/>
          </a:p>
        </p:txBody>
      </p:sp>
      <p:pic>
        <p:nvPicPr>
          <p:cNvPr id="54" name="Picture 53" descr="schematic-1.png">
            <a:extLst>
              <a:ext uri="{FF2B5EF4-FFF2-40B4-BE49-F238E27FC236}">
                <a16:creationId xmlns:a16="http://schemas.microsoft.com/office/drawing/2014/main" id="{427DE6FD-AAD6-4C48-B3E0-DBB35A85F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966" y="3600914"/>
            <a:ext cx="3190339" cy="23927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B589B-5CFE-9D41-9B49-6ACC4160ADB6}"/>
              </a:ext>
            </a:extLst>
          </p:cNvPr>
          <p:cNvGrpSpPr>
            <a:grpSpLocks noChangeAspect="1"/>
          </p:cNvGrpSpPr>
          <p:nvPr/>
        </p:nvGrpSpPr>
        <p:grpSpPr>
          <a:xfrm>
            <a:off x="151398" y="2596680"/>
            <a:ext cx="521490" cy="521489"/>
            <a:chOff x="5016499" y="4889500"/>
            <a:chExt cx="901701" cy="9017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86BC2E-B46F-F145-A5E9-6AB08CFAA528}"/>
                </a:ext>
              </a:extLst>
            </p:cNvPr>
            <p:cNvSpPr/>
            <p:nvPr/>
          </p:nvSpPr>
          <p:spPr bwMode="auto">
            <a:xfrm>
              <a:off x="5334000" y="5181600"/>
              <a:ext cx="292100" cy="30480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1832CC-48F2-9947-B75A-BBEF03258225}"/>
                </a:ext>
              </a:extLst>
            </p:cNvPr>
            <p:cNvSpPr/>
            <p:nvPr/>
          </p:nvSpPr>
          <p:spPr bwMode="auto">
            <a:xfrm>
              <a:off x="5626100" y="51816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5FA98B-8013-8F43-90F0-EA8750CA787F}"/>
                </a:ext>
              </a:extLst>
            </p:cNvPr>
            <p:cNvSpPr/>
            <p:nvPr/>
          </p:nvSpPr>
          <p:spPr bwMode="auto">
            <a:xfrm>
              <a:off x="5626100" y="5486400"/>
              <a:ext cx="292100" cy="304800"/>
            </a:xfrm>
            <a:prstGeom prst="rect">
              <a:avLst/>
            </a:prstGeom>
            <a:solidFill>
              <a:srgbClr val="5C5C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C1D356-869C-DB4F-9B64-6861BA560A75}"/>
                </a:ext>
              </a:extLst>
            </p:cNvPr>
            <p:cNvSpPr/>
            <p:nvPr/>
          </p:nvSpPr>
          <p:spPr bwMode="auto">
            <a:xfrm>
              <a:off x="5334000" y="5486400"/>
              <a:ext cx="292100" cy="304800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984E93C-9CA0-1546-BAC2-51EF88A78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9" y="5270500"/>
              <a:ext cx="157798" cy="157798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0A24CE7-A429-D442-B04D-795984AC79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0202" y="4902204"/>
              <a:ext cx="154436" cy="154436"/>
            </a:xfrm>
            <a:prstGeom prst="ellipse">
              <a:avLst/>
            </a:prstGeom>
            <a:solidFill>
              <a:srgbClr val="008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CFE9436-14FE-BC4F-BA03-CF9C841F987C}"/>
                </a:ext>
              </a:extLst>
            </p:cNvPr>
            <p:cNvSpPr/>
            <p:nvPr/>
          </p:nvSpPr>
          <p:spPr bwMode="auto">
            <a:xfrm>
              <a:off x="5029199" y="5613400"/>
              <a:ext cx="157797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CD30912-B746-1244-A974-1166AF65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298" y="4889500"/>
              <a:ext cx="157798" cy="157798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8705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E6CF9-29AB-C348-AAF6-32E50096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70E4-C7E8-3E49-8A8C-66DA5214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F1C4-DA36-824E-9BFE-EA46F12A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C40B-22FA-3B48-83A9-7FB5577D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1D38DA-A76B-5746-A8B5-55D76C1353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31" y="1788495"/>
            <a:ext cx="1203652" cy="1209133"/>
          </a:xfrm>
          <a:prstGeom prst="rect">
            <a:avLst/>
          </a:prstGeom>
        </p:spPr>
      </p:pic>
      <p:pic>
        <p:nvPicPr>
          <p:cNvPr id="14" name="Picture 13" descr="dhivya-eswaran-231x231.png">
            <a:extLst>
              <a:ext uri="{FF2B5EF4-FFF2-40B4-BE49-F238E27FC236}">
                <a16:creationId xmlns:a16="http://schemas.microsoft.com/office/drawing/2014/main" id="{239B8F50-2DDF-F44F-AFE2-CD5DAA0DF7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31" y="3175287"/>
            <a:ext cx="1180447" cy="1209133"/>
          </a:xfrm>
          <a:prstGeom prst="rect">
            <a:avLst/>
          </a:prstGeom>
        </p:spPr>
      </p:pic>
      <p:pic>
        <p:nvPicPr>
          <p:cNvPr id="15" name="Picture 14" descr="vagelis-journal-photo.png">
            <a:extLst>
              <a:ext uri="{FF2B5EF4-FFF2-40B4-BE49-F238E27FC236}">
                <a16:creationId xmlns:a16="http://schemas.microsoft.com/office/drawing/2014/main" id="{FE09650C-FF22-3342-863D-16AF69486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14" y="4562080"/>
            <a:ext cx="988685" cy="12265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9F20F-1239-5344-BC6E-31F0AB14E52A}"/>
              </a:ext>
            </a:extLst>
          </p:cNvPr>
          <p:cNvSpPr txBox="1"/>
          <p:nvPr/>
        </p:nvSpPr>
        <p:spPr>
          <a:xfrm>
            <a:off x="1723681" y="2058244"/>
            <a:ext cx="233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Danai </a:t>
            </a:r>
            <a:r>
              <a:rPr lang="en-US" sz="2800" dirty="0" err="1">
                <a:latin typeface="+mn-lt"/>
                <a:ea typeface="ＭＳ Ｐゴシック" charset="-128"/>
                <a:cs typeface="ＭＳ Ｐゴシック" charset="-128"/>
              </a:rPr>
              <a:t>Koutra</a:t>
            </a:r>
            <a:endParaRPr lang="en-US" sz="28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algn="l"/>
            <a:r>
              <a:rPr lang="en-US" sz="2800" dirty="0">
                <a:latin typeface="+mn-lt"/>
                <a:ea typeface="ＭＳ Ｐゴシック" charset="-128"/>
                <a:cs typeface="ＭＳ Ｐゴシック" charset="-128"/>
              </a:rPr>
              <a:t>U. Michigan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9A3DA6-5D23-5B4C-B03C-8D6470D4CA05}"/>
              </a:ext>
            </a:extLst>
          </p:cNvPr>
          <p:cNvSpPr txBox="1"/>
          <p:nvPr/>
        </p:nvSpPr>
        <p:spPr>
          <a:xfrm>
            <a:off x="1737968" y="3280776"/>
            <a:ext cx="303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+mn-lt"/>
                <a:ea typeface="ＭＳ Ｐゴシック" charset="-128"/>
              </a:rPr>
              <a:t>Dhivya</a:t>
            </a:r>
            <a:r>
              <a:rPr lang="en-US" sz="2800" dirty="0">
                <a:latin typeface="+mn-lt"/>
                <a:ea typeface="ＭＳ Ｐゴシック" charset="-128"/>
              </a:rPr>
              <a:t> Eswaran</a:t>
            </a:r>
          </a:p>
          <a:p>
            <a:pPr algn="l"/>
            <a:r>
              <a:rPr lang="en-US" sz="2800" dirty="0">
                <a:latin typeface="+mn-lt"/>
                <a:ea typeface="ＭＳ Ｐゴシック" charset="-128"/>
              </a:rPr>
              <a:t>CMU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5B45A-3CEE-764E-A5FF-E9CCD5120FCF}"/>
              </a:ext>
            </a:extLst>
          </p:cNvPr>
          <p:cNvSpPr txBox="1"/>
          <p:nvPr/>
        </p:nvSpPr>
        <p:spPr>
          <a:xfrm>
            <a:off x="1728057" y="4503309"/>
            <a:ext cx="2336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+mn-lt"/>
                <a:ea typeface="ＭＳ Ｐゴシック" charset="-128"/>
              </a:rPr>
              <a:t>Vagelis</a:t>
            </a:r>
            <a:endParaRPr lang="en-US" sz="2800" dirty="0">
              <a:latin typeface="+mn-lt"/>
              <a:ea typeface="ＭＳ Ｐゴシック" charset="-128"/>
            </a:endParaRPr>
          </a:p>
          <a:p>
            <a:pPr algn="l"/>
            <a:r>
              <a:rPr lang="en-US" sz="2800" dirty="0" err="1">
                <a:latin typeface="+mn-lt"/>
                <a:ea typeface="ＭＳ Ｐゴシック" charset="-128"/>
              </a:rPr>
              <a:t>Papalexakis</a:t>
            </a:r>
            <a:endParaRPr lang="en-US" sz="2800" dirty="0">
              <a:latin typeface="+mn-lt"/>
              <a:ea typeface="ＭＳ Ｐゴシック" charset="-128"/>
            </a:endParaRPr>
          </a:p>
          <a:p>
            <a:pPr algn="l"/>
            <a:r>
              <a:rPr lang="en-US" sz="2800" dirty="0">
                <a:latin typeface="+mn-lt"/>
                <a:ea typeface="ＭＳ Ｐゴシック" charset="-128"/>
              </a:rPr>
              <a:t>UCR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CC39B-B8B9-BF4E-9209-906DB3990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80" y="1803218"/>
            <a:ext cx="903024" cy="12091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02872D-ABFB-CD48-847E-A6A9772949CB}"/>
              </a:ext>
            </a:extLst>
          </p:cNvPr>
          <p:cNvSpPr txBox="1"/>
          <p:nvPr/>
        </p:nvSpPr>
        <p:spPr>
          <a:xfrm>
            <a:off x="4886325" y="2058243"/>
            <a:ext cx="266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+mn-lt"/>
                <a:ea typeface="ＭＳ Ｐゴシック" charset="-128"/>
              </a:rPr>
              <a:t>Namyong</a:t>
            </a:r>
            <a:r>
              <a:rPr lang="en-US" sz="2800" dirty="0">
                <a:latin typeface="+mn-lt"/>
                <a:ea typeface="ＭＳ Ｐゴシック" charset="-128"/>
              </a:rPr>
              <a:t> Park</a:t>
            </a:r>
          </a:p>
          <a:p>
            <a:pPr algn="l"/>
            <a:r>
              <a:rPr lang="en-US" sz="2800" dirty="0">
                <a:latin typeface="+mn-lt"/>
                <a:ea typeface="ＭＳ Ｐゴシック" charset="-128"/>
              </a:rPr>
              <a:t>CMU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E08C9-0898-8E4F-AB17-8C7823D67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214" y="3175287"/>
            <a:ext cx="947955" cy="12506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199F8D-B4D7-CE47-BEE6-1E95E9CE768D}"/>
              </a:ext>
            </a:extLst>
          </p:cNvPr>
          <p:cNvSpPr txBox="1"/>
          <p:nvPr/>
        </p:nvSpPr>
        <p:spPr>
          <a:xfrm>
            <a:off x="4886324" y="3275209"/>
            <a:ext cx="266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  <a:ea typeface="ＭＳ Ｐゴシック" charset="-128"/>
              </a:rPr>
              <a:t>Hyun Ah Song</a:t>
            </a:r>
          </a:p>
          <a:p>
            <a:pPr algn="l"/>
            <a:r>
              <a:rPr lang="en-US" sz="2800" dirty="0">
                <a:latin typeface="+mn-lt"/>
                <a:ea typeface="ＭＳ Ｐゴシック" charset="-128"/>
              </a:rPr>
              <a:t>CMU</a:t>
            </a:r>
          </a:p>
        </p:txBody>
      </p:sp>
    </p:spTree>
    <p:extLst>
      <p:ext uri="{BB962C8B-B14F-4D97-AF65-F5344CB8AC3E}">
        <p14:creationId xmlns:p14="http://schemas.microsoft.com/office/powerpoint/2010/main" val="41146133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62D342-E3C8-0441-AAB2-96AB9EE99123}" vid="{1F6919B9-4D7C-7E4B-A4FB-B430CBE110C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</TotalTime>
  <Words>4618</Words>
  <Application>Microsoft Macintosh PowerPoint</Application>
  <PresentationFormat>On-screen Show (4:3)</PresentationFormat>
  <Paragraphs>1148</Paragraphs>
  <Slides>102</Slides>
  <Notes>30</Notes>
  <HiddenSlides>0</HiddenSlides>
  <MMClips>0</MMClips>
  <ScaleCrop>false</ScaleCrop>
  <HeadingPairs>
    <vt:vector size="10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  <vt:variant>
        <vt:lpstr>Custom Shows</vt:lpstr>
      </vt:variant>
      <vt:variant>
        <vt:i4>1</vt:i4>
      </vt:variant>
    </vt:vector>
  </HeadingPairs>
  <TitlesOfParts>
    <vt:vector size="121" baseType="lpstr">
      <vt:lpstr>Arial</vt:lpstr>
      <vt:lpstr>Arial Black</vt:lpstr>
      <vt:lpstr>Calibri</vt:lpstr>
      <vt:lpstr>Cambria</vt:lpstr>
      <vt:lpstr>Cambria Math</vt:lpstr>
      <vt:lpstr>Chalkduster</vt:lpstr>
      <vt:lpstr>Comic Sans MS</vt:lpstr>
      <vt:lpstr>Georgia</vt:lpstr>
      <vt:lpstr>Lucida Calligraphy</vt:lpstr>
      <vt:lpstr>Monaco</vt:lpstr>
      <vt:lpstr>Times</vt:lpstr>
      <vt:lpstr>Times New Roman</vt:lpstr>
      <vt:lpstr>Trebuchet MS</vt:lpstr>
      <vt:lpstr>Verdana</vt:lpstr>
      <vt:lpstr>Wingdings</vt:lpstr>
      <vt:lpstr>template</vt:lpstr>
      <vt:lpstr>Bitmap Image</vt:lpstr>
      <vt:lpstr>Equation</vt:lpstr>
      <vt:lpstr>Mining graphs and time series: patterns, anomalies, and fraud detection</vt:lpstr>
      <vt:lpstr>Roadmap</vt:lpstr>
      <vt:lpstr>Roadmap</vt:lpstr>
      <vt:lpstr>Roadmap</vt:lpstr>
      <vt:lpstr>‘Recipe’ Structure:</vt:lpstr>
      <vt:lpstr>Problem</vt:lpstr>
      <vt:lpstr>Solution</vt:lpstr>
      <vt:lpstr>P1.4.1. Outliers</vt:lpstr>
      <vt:lpstr>P1.4.1. Outliers</vt:lpstr>
      <vt:lpstr>Ego-net Patterns: Which is strange?</vt:lpstr>
      <vt:lpstr>Ego-net Patterns: Which is strange?</vt:lpstr>
      <vt:lpstr>P1.4.1. Outliers</vt:lpstr>
      <vt:lpstr>Ego-net Patterns </vt:lpstr>
      <vt:lpstr>Pattern: Ego-net Power Law Density</vt:lpstr>
      <vt:lpstr>Pattern: Ego-net Power Law Density</vt:lpstr>
      <vt:lpstr>Roadmap</vt:lpstr>
      <vt:lpstr>Problem</vt:lpstr>
      <vt:lpstr>P1.4.1. How to find ‘suspicious’ groups?</vt:lpstr>
      <vt:lpstr>P1.4.1. How to find ‘suspicious’ groups?</vt:lpstr>
      <vt:lpstr>Except that:</vt:lpstr>
      <vt:lpstr>Except that:</vt:lpstr>
      <vt:lpstr>Except that:</vt:lpstr>
      <vt:lpstr>Crush intro to SVD</vt:lpstr>
      <vt:lpstr>Crush intro to SVD</vt:lpstr>
      <vt:lpstr>Crush intro to SVD</vt:lpstr>
      <vt:lpstr>SVD - intuition</vt:lpstr>
      <vt:lpstr>Toy example – 5 blocks</vt:lpstr>
      <vt:lpstr>Toy example – 5 blocks</vt:lpstr>
      <vt:lpstr>SVD - intuition</vt:lpstr>
      <vt:lpstr>SVD - intuition</vt:lpstr>
      <vt:lpstr>SVD - intuition</vt:lpstr>
      <vt:lpstr>SVD - intuition</vt:lpstr>
      <vt:lpstr>Inferring Strange Behavior from Connectivity Pattern in Social Networks PAKDD’14 </vt:lpstr>
      <vt:lpstr>Lockstep and Spectral Subspace Plot</vt:lpstr>
      <vt:lpstr>Lockstep and Spectral Subspace Plot</vt:lpstr>
      <vt:lpstr>Lockstep and Spectral Subspace Plot</vt:lpstr>
      <vt:lpstr>Lockstep and Spectral Subspace Plot</vt:lpstr>
      <vt:lpstr>Lockstep and Spectral Subspace Plot</vt:lpstr>
      <vt:lpstr>Lockstep and Spectral Subspace Plot</vt:lpstr>
      <vt:lpstr>Dataset</vt:lpstr>
      <vt:lpstr>Real Data</vt:lpstr>
      <vt:lpstr>Real Data</vt:lpstr>
      <vt:lpstr>Solution</vt:lpstr>
      <vt:lpstr>Roadmap</vt:lpstr>
      <vt:lpstr>Roadmap</vt:lpstr>
      <vt:lpstr>Problem</vt:lpstr>
      <vt:lpstr>Short answer:</vt:lpstr>
      <vt:lpstr>Roadmap</vt:lpstr>
      <vt:lpstr>E-bay Fraud detection</vt:lpstr>
      <vt:lpstr>E-bay Fraud detection</vt:lpstr>
      <vt:lpstr>E-bay Fraud detection</vt:lpstr>
      <vt:lpstr>E-bay Fraud detection - NetProbe</vt:lpstr>
      <vt:lpstr>Background</vt:lpstr>
      <vt:lpstr>Belief  Propagation</vt:lpstr>
      <vt:lpstr>Belief Propagation Equations</vt:lpstr>
      <vt:lpstr>Belief Propagation Equations</vt:lpstr>
      <vt:lpstr>Background</vt:lpstr>
      <vt:lpstr>Roadmap</vt:lpstr>
      <vt:lpstr>Unifying Guilt-by-Association Approaches:  Theorems and Fast Algorithms</vt:lpstr>
      <vt:lpstr>Problem Definition: GBA techniques</vt:lpstr>
      <vt:lpstr>Problem Definition: GBA techniques</vt:lpstr>
      <vt:lpstr>BP  vs.  Linearized BP</vt:lpstr>
      <vt:lpstr>BP  vs.  Linearized BP</vt:lpstr>
      <vt:lpstr>Are they related?</vt:lpstr>
      <vt:lpstr>Are they related?</vt:lpstr>
      <vt:lpstr>Correspondence of Methods</vt:lpstr>
      <vt:lpstr>Problem: e-commerce ratings fraud</vt:lpstr>
      <vt:lpstr>Problem: e-commerce ratings fraud</vt:lpstr>
      <vt:lpstr>Problem: e-commerce ratings fraud</vt:lpstr>
      <vt:lpstr>ZooBP: features</vt:lpstr>
      <vt:lpstr>ZooBP in the real world</vt:lpstr>
      <vt:lpstr>ZooBP: code etc</vt:lpstr>
      <vt:lpstr>Roadmap</vt:lpstr>
      <vt:lpstr>Other ‘success stories’?</vt:lpstr>
      <vt:lpstr>Network Effect Tools: SNARE</vt:lpstr>
      <vt:lpstr>Polonium: Tera-Scale Graph Mining and Inference for Malware Detection</vt:lpstr>
      <vt:lpstr>Polonium: The Data</vt:lpstr>
      <vt:lpstr>Short answer:</vt:lpstr>
      <vt:lpstr>Roadmap</vt:lpstr>
      <vt:lpstr>Over-arching conclusion</vt:lpstr>
      <vt:lpstr>Over-arching conclusion</vt:lpstr>
      <vt:lpstr>In more detail</vt:lpstr>
      <vt:lpstr>Roadmap</vt:lpstr>
      <vt:lpstr>Problem definition</vt:lpstr>
      <vt:lpstr>Short answer(s)</vt:lpstr>
      <vt:lpstr>Short answer(s)</vt:lpstr>
      <vt:lpstr>Roadmap</vt:lpstr>
      <vt:lpstr>Node importance - Motivation:</vt:lpstr>
      <vt:lpstr>Node importance - Motivation:</vt:lpstr>
      <vt:lpstr>Roadmap</vt:lpstr>
      <vt:lpstr>Problem Definition</vt:lpstr>
      <vt:lpstr>Short answer</vt:lpstr>
      <vt:lpstr>Roadmap</vt:lpstr>
      <vt:lpstr>Problem</vt:lpstr>
      <vt:lpstr>Solution</vt:lpstr>
      <vt:lpstr>Roadmap</vt:lpstr>
      <vt:lpstr>Problem</vt:lpstr>
      <vt:lpstr>Short answer:</vt:lpstr>
      <vt:lpstr>Thanks to</vt:lpstr>
      <vt:lpstr>P1 – Graphs - More references</vt:lpstr>
      <vt:lpstr>P1 – Graphs - More references</vt:lpstr>
      <vt:lpstr>P1 – Graphs - More references</vt:lpstr>
      <vt:lpstr>short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creator>Christos Nick Faloutsos</dc:creator>
  <dc:description>NYU - WIN 2009_x000d_
_x000d_
</dc:description>
  <cp:lastModifiedBy>Christos Nick Faloutsos</cp:lastModifiedBy>
  <cp:revision>16</cp:revision>
  <cp:lastPrinted>2019-11-13T12:09:01Z</cp:lastPrinted>
  <dcterms:created xsi:type="dcterms:W3CDTF">2019-11-12T03:08:04Z</dcterms:created>
  <dcterms:modified xsi:type="dcterms:W3CDTF">2019-11-13T12:09:22Z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