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13"/>
  </p:notesMasterIdLst>
  <p:handoutMasterIdLst>
    <p:handoutMasterId r:id="rId114"/>
  </p:handoutMasterIdLst>
  <p:sldIdLst>
    <p:sldId id="3154" r:id="rId2"/>
    <p:sldId id="3160" r:id="rId3"/>
    <p:sldId id="3147" r:id="rId4"/>
    <p:sldId id="3156" r:id="rId5"/>
    <p:sldId id="3157" r:id="rId6"/>
    <p:sldId id="2776" r:id="rId7"/>
    <p:sldId id="3241" r:id="rId8"/>
    <p:sldId id="3265" r:id="rId9"/>
    <p:sldId id="3266" r:id="rId10"/>
    <p:sldId id="3301" r:id="rId11"/>
    <p:sldId id="2864" r:id="rId12"/>
    <p:sldId id="2865" r:id="rId13"/>
    <p:sldId id="2866" r:id="rId14"/>
    <p:sldId id="2867" r:id="rId15"/>
    <p:sldId id="2868" r:id="rId16"/>
    <p:sldId id="2869" r:id="rId17"/>
    <p:sldId id="2870" r:id="rId18"/>
    <p:sldId id="3267" r:id="rId19"/>
    <p:sldId id="3268" r:id="rId20"/>
    <p:sldId id="3269" r:id="rId21"/>
    <p:sldId id="3270" r:id="rId22"/>
    <p:sldId id="3247" r:id="rId23"/>
    <p:sldId id="1002" r:id="rId24"/>
    <p:sldId id="981" r:id="rId25"/>
    <p:sldId id="3302" r:id="rId26"/>
    <p:sldId id="3216" r:id="rId27"/>
    <p:sldId id="3276" r:id="rId28"/>
    <p:sldId id="3221" r:id="rId29"/>
    <p:sldId id="3303" r:id="rId30"/>
    <p:sldId id="3304" r:id="rId31"/>
    <p:sldId id="3248" r:id="rId32"/>
    <p:sldId id="3249" r:id="rId33"/>
    <p:sldId id="3237" r:id="rId34"/>
    <p:sldId id="3305" r:id="rId35"/>
    <p:sldId id="3215" r:id="rId36"/>
    <p:sldId id="3217" r:id="rId37"/>
    <p:sldId id="3234" r:id="rId38"/>
    <p:sldId id="3219" r:id="rId39"/>
    <p:sldId id="3222" r:id="rId40"/>
    <p:sldId id="3220" r:id="rId41"/>
    <p:sldId id="3277" r:id="rId42"/>
    <p:sldId id="3271" r:id="rId43"/>
    <p:sldId id="3272" r:id="rId44"/>
    <p:sldId id="3273" r:id="rId45"/>
    <p:sldId id="3274" r:id="rId46"/>
    <p:sldId id="3275" r:id="rId47"/>
    <p:sldId id="3278" r:id="rId48"/>
    <p:sldId id="3235" r:id="rId49"/>
    <p:sldId id="3240" r:id="rId50"/>
    <p:sldId id="3223" r:id="rId51"/>
    <p:sldId id="3238" r:id="rId52"/>
    <p:sldId id="3250" r:id="rId53"/>
    <p:sldId id="3279" r:id="rId54"/>
    <p:sldId id="3224" r:id="rId55"/>
    <p:sldId id="3280" r:id="rId56"/>
    <p:sldId id="2848" r:id="rId57"/>
    <p:sldId id="2849" r:id="rId58"/>
    <p:sldId id="3165" r:id="rId59"/>
    <p:sldId id="2850" r:id="rId60"/>
    <p:sldId id="3255" r:id="rId61"/>
    <p:sldId id="3257" r:id="rId62"/>
    <p:sldId id="2851" r:id="rId63"/>
    <p:sldId id="2852" r:id="rId64"/>
    <p:sldId id="2855" r:id="rId65"/>
    <p:sldId id="3252" r:id="rId66"/>
    <p:sldId id="2856" r:id="rId67"/>
    <p:sldId id="3253" r:id="rId68"/>
    <p:sldId id="2857" r:id="rId69"/>
    <p:sldId id="3258" r:id="rId70"/>
    <p:sldId id="3259" r:id="rId71"/>
    <p:sldId id="3260" r:id="rId72"/>
    <p:sldId id="2858" r:id="rId73"/>
    <p:sldId id="2860" r:id="rId74"/>
    <p:sldId id="3236" r:id="rId75"/>
    <p:sldId id="3227" r:id="rId76"/>
    <p:sldId id="2874" r:id="rId77"/>
    <p:sldId id="3281" r:id="rId78"/>
    <p:sldId id="3306" r:id="rId79"/>
    <p:sldId id="3207" r:id="rId80"/>
    <p:sldId id="3208" r:id="rId81"/>
    <p:sldId id="3261" r:id="rId82"/>
    <p:sldId id="3293" r:id="rId83"/>
    <p:sldId id="3317" r:id="rId84"/>
    <p:sldId id="3297" r:id="rId85"/>
    <p:sldId id="3298" r:id="rId86"/>
    <p:sldId id="3262" r:id="rId87"/>
    <p:sldId id="3242" r:id="rId88"/>
    <p:sldId id="3263" r:id="rId89"/>
    <p:sldId id="3264" r:id="rId90"/>
    <p:sldId id="3148" r:id="rId91"/>
    <p:sldId id="3309" r:id="rId92"/>
    <p:sldId id="3151" r:id="rId93"/>
    <p:sldId id="2777" r:id="rId94"/>
    <p:sldId id="3310" r:id="rId95"/>
    <p:sldId id="2779" r:id="rId96"/>
    <p:sldId id="2780" r:id="rId97"/>
    <p:sldId id="3311" r:id="rId98"/>
    <p:sldId id="3161" r:id="rId99"/>
    <p:sldId id="3312" r:id="rId100"/>
    <p:sldId id="3313" r:id="rId101"/>
    <p:sldId id="2808" r:id="rId102"/>
    <p:sldId id="2809" r:id="rId103"/>
    <p:sldId id="2810" r:id="rId104"/>
    <p:sldId id="3314" r:id="rId105"/>
    <p:sldId id="3315" r:id="rId106"/>
    <p:sldId id="3166" r:id="rId107"/>
    <p:sldId id="3167" r:id="rId108"/>
    <p:sldId id="2811" r:id="rId109"/>
    <p:sldId id="3168" r:id="rId110"/>
    <p:sldId id="3316" r:id="rId111"/>
    <p:sldId id="3169" r:id="rId112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D5FC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779"/>
    <p:restoredTop sz="91565" autoAdjust="0"/>
  </p:normalViewPr>
  <p:slideViewPr>
    <p:cSldViewPr snapToGrid="0" showGuides="1">
      <p:cViewPr varScale="1">
        <p:scale>
          <a:sx n="128" d="100"/>
          <a:sy n="128" d="100"/>
        </p:scale>
        <p:origin x="1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9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01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80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181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646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5584CF4C-CF44-9E47-855F-82BF76B6FD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D1751EF8-E29C-F44B-B36F-62F5D7AE1B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08547" name="Rectangle 7">
            <a:extLst>
              <a:ext uri="{FF2B5EF4-FFF2-40B4-BE49-F238E27FC236}">
                <a16:creationId xmlns:a16="http://schemas.microsoft.com/office/drawing/2014/main" id="{5DD794CD-37FF-BA42-B2B7-D5A8BA049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9A7BAB-320B-4A48-BCE8-F74AAAD44BBD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C3C6FE87-614E-844E-9958-2B0ED3670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2D48566B-E48B-5345-9694-E9FA40340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94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383597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1252714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9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30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42488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8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3962857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185135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3344323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2287005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1387023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2984470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9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2199601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3F4CC4B-D8F3-C041-BA1A-D13358DCA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C. Faloutsos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66D9A5F3-AEE7-5C40-83A7-FA46BAB9B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3A3933-36AF-C448-AF76-90F6DB8DF162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{\left[ \begin{array}{c}     1 \\     1 \\     \ldots \\     1 \\       \end{array}\right]}</a:t>
            </a:r>
          </a:p>
        </p:txBody>
      </p:sp>
    </p:spTree>
    <p:extLst>
      <p:ext uri="{BB962C8B-B14F-4D97-AF65-F5344CB8AC3E}">
        <p14:creationId xmlns:p14="http://schemas.microsoft.com/office/powerpoint/2010/main" val="1368910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28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42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221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20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10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98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223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88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8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3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9B7AE6-5674-9540-9DCB-D4B4F7E88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50D1-EC80-F446-B599-B4D4C08C2EF5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523714" name="Rectangle 2">
            <a:extLst>
              <a:ext uri="{FF2B5EF4-FFF2-40B4-BE49-F238E27FC236}">
                <a16:creationId xmlns:a16="http://schemas.microsoft.com/office/drawing/2014/main" id="{887AF3E2-C687-F14E-974B-607F5B20E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23715" name="Rectangle 3">
            <a:extLst>
              <a:ext uri="{FF2B5EF4-FFF2-40B4-BE49-F238E27FC236}">
                <a16:creationId xmlns:a16="http://schemas.microsoft.com/office/drawing/2014/main" id="{3AF7891F-8A7D-2A46-BAB9-DC879F418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342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9B7AE6-5674-9540-9DCB-D4B4F7E88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50D1-EC80-F446-B599-B4D4C08C2EF5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523714" name="Rectangle 2">
            <a:extLst>
              <a:ext uri="{FF2B5EF4-FFF2-40B4-BE49-F238E27FC236}">
                <a16:creationId xmlns:a16="http://schemas.microsoft.com/office/drawing/2014/main" id="{887AF3E2-C687-F14E-974B-607F5B20E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23715" name="Rectangle 3">
            <a:extLst>
              <a:ext uri="{FF2B5EF4-FFF2-40B4-BE49-F238E27FC236}">
                <a16:creationId xmlns:a16="http://schemas.microsoft.com/office/drawing/2014/main" id="{3AF7891F-8A7D-2A46-BAB9-DC879F418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04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20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448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23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3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9B7AE6-5674-9540-9DCB-D4B4F7E88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50D1-EC80-F446-B599-B4D4C08C2EF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23714" name="Rectangle 2">
            <a:extLst>
              <a:ext uri="{FF2B5EF4-FFF2-40B4-BE49-F238E27FC236}">
                <a16:creationId xmlns:a16="http://schemas.microsoft.com/office/drawing/2014/main" id="{887AF3E2-C687-F14E-974B-607F5B20E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23715" name="Rectangle 3">
            <a:extLst>
              <a:ext uri="{FF2B5EF4-FFF2-40B4-BE49-F238E27FC236}">
                <a16:creationId xmlns:a16="http://schemas.microsoft.com/office/drawing/2014/main" id="{3AF7891F-8A7D-2A46-BAB9-DC879F418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56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F4AD84-1BBD-A545-8167-245EA397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E02EF-2B19-5448-9527-F462A96351B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25762" name="Rectangle 2">
            <a:extLst>
              <a:ext uri="{FF2B5EF4-FFF2-40B4-BE49-F238E27FC236}">
                <a16:creationId xmlns:a16="http://schemas.microsoft.com/office/drawing/2014/main" id="{BFADF5FE-BCC5-9440-B1F7-797D11BDC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25763" name="Rectangle 3">
            <a:extLst>
              <a:ext uri="{FF2B5EF4-FFF2-40B4-BE49-F238E27FC236}">
                <a16:creationId xmlns:a16="http://schemas.microsoft.com/office/drawing/2014/main" id="{0E117669-9515-2D40-9A9C-975EDE455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49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1290E8-E77B-C640-AB74-BFBF2B9F4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362FC-BEF8-7F4F-A398-7477E9E0DCC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29858" name="Rectangle 2">
            <a:extLst>
              <a:ext uri="{FF2B5EF4-FFF2-40B4-BE49-F238E27FC236}">
                <a16:creationId xmlns:a16="http://schemas.microsoft.com/office/drawing/2014/main" id="{05FD9B30-5878-E448-B580-26A48D9D9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29859" name="Rectangle 3">
            <a:extLst>
              <a:ext uri="{FF2B5EF4-FFF2-40B4-BE49-F238E27FC236}">
                <a16:creationId xmlns:a16="http://schemas.microsoft.com/office/drawing/2014/main" id="{45EE1586-1644-0446-BE7A-E0D80E64F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69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077C39-BDEE-1541-B437-E52A48AB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7348-AFA2-954B-8A52-EA906BEE728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88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cmu.edu/~christos/TALKS/19-Go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45/511446.51151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45/511446.5115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l.acm.org/citation.cfm?doid=3178876.318618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hyperlink" Target="http://reports-archive.adm.cs.cmu.edu/anon/ml2009/CMU-ML-09-112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4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glaros.dtc.umn.edu/gkhome/fetch/sw/metis/metis-5.1.0.tar.gz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73/pnas.122653799" TargetMode="Externa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177" y="747712"/>
            <a:ext cx="7772400" cy="2365375"/>
          </a:xfrm>
        </p:spPr>
        <p:txBody>
          <a:bodyPr/>
          <a:lstStyle/>
          <a:p>
            <a:r>
              <a:rPr lang="en-US" dirty="0"/>
              <a:t>Mining graphs and time series: patterns, anomalies, and fraud detection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Faloutsos</a:t>
            </a: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 SCS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77837C29-7CA3-374D-A4E4-6575835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4003327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25CD7-7662-8E43-9FBD-85B73C325A55}"/>
              </a:ext>
            </a:extLst>
          </p:cNvPr>
          <p:cNvSpPr txBox="1"/>
          <p:nvPr/>
        </p:nvSpPr>
        <p:spPr>
          <a:xfrm>
            <a:off x="713177" y="333102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3AB2A-1CD2-4247-B560-A092DA86AA2A}"/>
              </a:ext>
            </a:extLst>
          </p:cNvPr>
          <p:cNvSpPr txBox="1"/>
          <p:nvPr/>
        </p:nvSpPr>
        <p:spPr>
          <a:xfrm>
            <a:off x="723536" y="2866865"/>
            <a:ext cx="7430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Part 1: Graphs</a:t>
            </a:r>
          </a:p>
          <a:p>
            <a:r>
              <a:rPr lang="en-US" sz="3200" b="1" dirty="0">
                <a:latin typeface="+mn-lt"/>
              </a:rPr>
              <a:t>Node importance &amp; community detection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F149-CC7F-C044-86FE-7C38FA437604}"/>
              </a:ext>
            </a:extLst>
          </p:cNvPr>
          <p:cNvSpPr txBox="1"/>
          <p:nvPr/>
        </p:nvSpPr>
        <p:spPr>
          <a:xfrm>
            <a:off x="954303" y="5410200"/>
            <a:ext cx="7367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https://www.cs.cmu.edu/~christos/TALKS/19-GoI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3D3100-95A0-9C46-B793-24F98A54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B9A107-6AC2-054B-86C4-0C149613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8D49A8-4904-9847-8799-1378CE50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FEC4-BB3A-2244-93F4-FB4F1AC7260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521666" name="Rectangle 2">
            <a:extLst>
              <a:ext uri="{FF2B5EF4-FFF2-40B4-BE49-F238E27FC236}">
                <a16:creationId xmlns:a16="http://schemas.microsoft.com/office/drawing/2014/main" id="{70610D3C-F3ED-F04C-B07D-35CEA5334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PageRank (google)</a:t>
            </a:r>
          </a:p>
        </p:txBody>
      </p:sp>
      <p:pic>
        <p:nvPicPr>
          <p:cNvPr id="1521667" name="Picture 3" descr="sergey-brin-and-larry-page">
            <a:extLst>
              <a:ext uri="{FF2B5EF4-FFF2-40B4-BE49-F238E27FC236}">
                <a16:creationId xmlns:a16="http://schemas.microsoft.com/office/drawing/2014/main" id="{E8FF2EEE-833A-9541-8D8E-F09EDDB86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3124200" cy="21637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1668" name="Text Box 4">
            <a:extLst>
              <a:ext uri="{FF2B5EF4-FFF2-40B4-BE49-F238E27FC236}">
                <a16:creationId xmlns:a16="http://schemas.microsoft.com/office/drawing/2014/main" id="{D8FE65B7-3783-5B4B-B9F8-3DFB6387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020" y="1689668"/>
            <a:ext cx="4953000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en-US" sz="2800" dirty="0" err="1">
                <a:latin typeface="Times New Roman" panose="02020603050405020304" pitchFamily="18" charset="0"/>
              </a:rPr>
              <a:t>Brin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, Sergey and Lawrence Page (1998). </a:t>
            </a:r>
            <a:r>
              <a:rPr kumimoji="0" lang="en-US" altLang="en-US" sz="2800" i="1" dirty="0">
                <a:latin typeface="Times New Roman" panose="02020603050405020304" pitchFamily="18" charset="0"/>
              </a:rPr>
              <a:t>Anatomy of a Large-Scale </a:t>
            </a:r>
            <a:r>
              <a:rPr kumimoji="0" lang="en-US" altLang="en-US" sz="2800" i="1" dirty="0" err="1">
                <a:latin typeface="Times New Roman" panose="02020603050405020304" pitchFamily="18" charset="0"/>
              </a:rPr>
              <a:t>Hypertextual</a:t>
            </a:r>
            <a:r>
              <a:rPr kumimoji="0" lang="en-US" altLang="en-US" sz="2800" i="1" dirty="0">
                <a:latin typeface="Times New Roman" panose="02020603050405020304" pitchFamily="18" charset="0"/>
              </a:rPr>
              <a:t> Web Search Engine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. 7th Intl World Wide Web Conf.</a:t>
            </a:r>
          </a:p>
          <a:p>
            <a:pPr algn="l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kumimoji="0" lang="en-US" altLang="en-US" sz="2800" dirty="0">
                <a:latin typeface="Times New Roman" panose="02020603050405020304" pitchFamily="18" charset="0"/>
              </a:rPr>
              <a:t>Page, </a:t>
            </a:r>
            <a:r>
              <a:rPr kumimoji="0" lang="en-US" altLang="en-US" sz="2800" dirty="0" err="1">
                <a:latin typeface="Times New Roman" panose="02020603050405020304" pitchFamily="18" charset="0"/>
              </a:rPr>
              <a:t>Brin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, </a:t>
            </a:r>
            <a:r>
              <a:rPr kumimoji="0" lang="en-US" altLang="en-US" sz="2800" dirty="0" err="1">
                <a:latin typeface="Times New Roman" panose="02020603050405020304" pitchFamily="18" charset="0"/>
              </a:rPr>
              <a:t>Motwani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, and </a:t>
            </a:r>
            <a:r>
              <a:rPr kumimoji="0" lang="en-US" altLang="en-US" sz="2800" dirty="0" err="1">
                <a:latin typeface="Times New Roman" panose="02020603050405020304" pitchFamily="18" charset="0"/>
              </a:rPr>
              <a:t>Winograd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 (1999). </a:t>
            </a:r>
            <a:r>
              <a:rPr kumimoji="0" lang="en-US" altLang="en-US" sz="2800" i="1" dirty="0">
                <a:latin typeface="Times New Roman" panose="02020603050405020304" pitchFamily="18" charset="0"/>
              </a:rPr>
              <a:t>The PageRank citation ranking: Bringing order to the web.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 Technical Report</a:t>
            </a:r>
          </a:p>
        </p:txBody>
      </p:sp>
      <p:sp>
        <p:nvSpPr>
          <p:cNvPr id="1521669" name="Text Box 5">
            <a:extLst>
              <a:ext uri="{FF2B5EF4-FFF2-40B4-BE49-F238E27FC236}">
                <a16:creationId xmlns:a16="http://schemas.microsoft.com/office/drawing/2014/main" id="{FC6D78E6-128F-8C45-B47B-FB8A2D3B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943475"/>
            <a:ext cx="974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Larry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Page</a:t>
            </a:r>
          </a:p>
        </p:txBody>
      </p:sp>
      <p:sp>
        <p:nvSpPr>
          <p:cNvPr id="1521670" name="Text Box 6">
            <a:extLst>
              <a:ext uri="{FF2B5EF4-FFF2-40B4-BE49-F238E27FC236}">
                <a16:creationId xmlns:a16="http://schemas.microsoft.com/office/drawing/2014/main" id="{DEF6E74D-5AA8-A044-84B8-67FDE573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1171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Sergey</a:t>
            </a:r>
            <a:br>
              <a:rPr kumimoji="0" lang="en-US" altLang="en-US" sz="2800">
                <a:latin typeface="Times New Roman" panose="02020603050405020304" pitchFamily="18" charset="0"/>
              </a:rPr>
            </a:br>
            <a:r>
              <a:rPr kumimoji="0" lang="en-US" altLang="en-US" sz="2800">
                <a:latin typeface="Times New Roman" panose="02020603050405020304" pitchFamily="18" charset="0"/>
              </a:rPr>
              <a:t>Brin</a:t>
            </a:r>
          </a:p>
        </p:txBody>
      </p:sp>
    </p:spTree>
    <p:extLst>
      <p:ext uri="{BB962C8B-B14F-4D97-AF65-F5344CB8AC3E}">
        <p14:creationId xmlns:p14="http://schemas.microsoft.com/office/powerpoint/2010/main" val="2874998161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BE35105F-71AF-7547-B898-BCA5E817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1275AB6-64F4-3C40-A5C0-252BE3C8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26BED369-B755-524A-972E-3BCEAFEA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09120EEC-9FA0-BB42-B7A9-8E455C861BF4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9F8D6F59-CB38-9F4C-B163-E82DFFFF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72EF6C7-15DB-CD43-A65C-85C7769A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BUT: often, there are </a:t>
            </a:r>
            <a:r>
              <a:rPr lang="en-US" altLang="en-US" b="1" dirty="0"/>
              <a:t>no good cuts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8BB178-0B3D-6A46-8F6B-9086B0BD1156}"/>
              </a:ext>
            </a:extLst>
          </p:cNvPr>
          <p:cNvGrpSpPr>
            <a:grpSpLocks noChangeAspect="1"/>
          </p:cNvGrpSpPr>
          <p:nvPr/>
        </p:nvGrpSpPr>
        <p:grpSpPr>
          <a:xfrm>
            <a:off x="3953993" y="2448505"/>
            <a:ext cx="3108960" cy="3066851"/>
            <a:chOff x="4079421" y="2448772"/>
            <a:chExt cx="3827933" cy="37760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B158E8-D8C1-CA4A-A2CD-F9E815EF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416" y="2787716"/>
              <a:ext cx="702468" cy="5943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CBA14-4645-4B4F-BF52-2983CCDF3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9669"/>
              <a:ext cx="2377440" cy="237744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45121B-7608-6A48-A298-E4617312C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6494"/>
              <a:ext cx="819309" cy="81930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29B767-7FD7-1D41-A2E9-5217EEA6F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8077" y="4530091"/>
              <a:ext cx="1110297" cy="111029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9EFE2A-B40B-D14D-B74D-B7735D5242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189" y="5656920"/>
              <a:ext cx="413680" cy="41368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C3D7C7-6985-3C46-A107-F0B55443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338" y="2448772"/>
              <a:ext cx="604278" cy="93334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E3EA5E-6AF9-FB43-BD06-E166EB2CB3FE}"/>
                </a:ext>
              </a:extLst>
            </p:cNvPr>
            <p:cNvCxnSpPr/>
            <p:nvPr/>
          </p:nvCxnSpPr>
          <p:spPr bwMode="auto">
            <a:xfrm>
              <a:off x="6198077" y="3701097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BA7C39-5937-F84B-BC9A-95859941B44B}"/>
                </a:ext>
              </a:extLst>
            </p:cNvPr>
            <p:cNvCxnSpPr/>
            <p:nvPr/>
          </p:nvCxnSpPr>
          <p:spPr bwMode="auto">
            <a:xfrm>
              <a:off x="7325189" y="3704273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1E54D8-C60F-1B4B-9D02-F11CB8BCAD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79" y="5641203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81B936-CF8F-664E-9BF3-C5FA74B911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80" y="4509611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ADF9B7-26D1-0446-B3E5-91F15152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419" y="2706471"/>
              <a:ext cx="593935" cy="6756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C544B8-744D-A94B-9409-62EBB6CF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184" y="3808950"/>
              <a:ext cx="702468" cy="5943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DC04E1-7C0F-A947-B0B4-2D500B52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9421" y="4463476"/>
              <a:ext cx="604278" cy="9333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416C2D-410D-2E4D-8ACC-7046A63F7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129" y="5549216"/>
              <a:ext cx="593935" cy="675641"/>
            </a:xfrm>
            <a:prstGeom prst="rect">
              <a:avLst/>
            </a:prstGeom>
          </p:spPr>
        </p:pic>
      </p:grpSp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id="{6495B249-4AC3-824B-A20C-3BA2F9EF53E8}"/>
              </a:ext>
            </a:extLst>
          </p:cNvPr>
          <p:cNvSpPr>
            <a:spLocks noChangeAspect="1"/>
          </p:cNvSpPr>
          <p:nvPr/>
        </p:nvSpPr>
        <p:spPr bwMode="auto">
          <a:xfrm>
            <a:off x="5062538" y="2412915"/>
            <a:ext cx="2443162" cy="2506190"/>
          </a:xfrm>
          <a:prstGeom prst="noSmoking">
            <a:avLst/>
          </a:prstGeom>
          <a:solidFill>
            <a:schemeClr val="tx2">
              <a:alpha val="6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522F1A-071A-4545-8E79-11D27A78E7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95" y="2307423"/>
            <a:ext cx="3147848" cy="31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6094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BE35105F-71AF-7547-B898-BCA5E817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1275AB6-64F4-3C40-A5C0-252BE3C8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26BED369-B755-524A-972E-3BCEAFEA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09120EEC-9FA0-BB42-B7A9-8E455C861BF4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9F8D6F59-CB38-9F4C-B163-E82DFFFF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72EF6C7-15DB-CD43-A65C-85C7769A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Maybe there are no good cuts: ``jellyfish’’ shape [Tauro+’01], [Siganos+,’06], strange behavior of cuts [Chakrabarti+’04], [Leskovec+,’08]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grpSp>
        <p:nvGrpSpPr>
          <p:cNvPr id="326660" name="Group 4">
            <a:extLst>
              <a:ext uri="{FF2B5EF4-FFF2-40B4-BE49-F238E27FC236}">
                <a16:creationId xmlns:a16="http://schemas.microsoft.com/office/drawing/2014/main" id="{415E2A30-8C7A-9346-8D6A-811E4185E09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38600"/>
            <a:ext cx="1447800" cy="1143000"/>
            <a:chOff x="288" y="2544"/>
            <a:chExt cx="912" cy="720"/>
          </a:xfrm>
        </p:grpSpPr>
        <p:sp>
          <p:nvSpPr>
            <p:cNvPr id="326661" name="Oval 5">
              <a:extLst>
                <a:ext uri="{FF2B5EF4-FFF2-40B4-BE49-F238E27FC236}">
                  <a16:creationId xmlns:a16="http://schemas.microsoft.com/office/drawing/2014/main" id="{91236EA7-4FD7-434C-A547-2B8A94427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2" name="Oval 6">
              <a:extLst>
                <a:ext uri="{FF2B5EF4-FFF2-40B4-BE49-F238E27FC236}">
                  <a16:creationId xmlns:a16="http://schemas.microsoft.com/office/drawing/2014/main" id="{D5C8EB2A-DECF-E140-B0AE-5CB12E481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Oval 7">
              <a:extLst>
                <a:ext uri="{FF2B5EF4-FFF2-40B4-BE49-F238E27FC236}">
                  <a16:creationId xmlns:a16="http://schemas.microsoft.com/office/drawing/2014/main" id="{2DEB26D0-9A40-B641-A8A4-D4B5EB671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88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4" name="Oval 8">
              <a:extLst>
                <a:ext uri="{FF2B5EF4-FFF2-40B4-BE49-F238E27FC236}">
                  <a16:creationId xmlns:a16="http://schemas.microsoft.com/office/drawing/2014/main" id="{30A4AF1C-944C-F14E-B962-DC716C9CE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2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Oval 9">
              <a:extLst>
                <a:ext uri="{FF2B5EF4-FFF2-40B4-BE49-F238E27FC236}">
                  <a16:creationId xmlns:a16="http://schemas.microsoft.com/office/drawing/2014/main" id="{944CB9C9-3247-9243-99B4-85122541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6666" name="AutoShape 10">
              <a:extLst>
                <a:ext uri="{FF2B5EF4-FFF2-40B4-BE49-F238E27FC236}">
                  <a16:creationId xmlns:a16="http://schemas.microsoft.com/office/drawing/2014/main" id="{0D31B112-BB04-4746-A63B-A5803DC7150C}"/>
                </a:ext>
              </a:extLst>
            </p:cNvPr>
            <p:cNvCxnSpPr>
              <a:cxnSpLocks noChangeShapeType="1"/>
              <a:stCxn id="326661" idx="6"/>
              <a:endCxn id="326662" idx="2"/>
            </p:cNvCxnSpPr>
            <p:nvPr/>
          </p:nvCxnSpPr>
          <p:spPr bwMode="auto">
            <a:xfrm>
              <a:off x="585" y="2616"/>
              <a:ext cx="36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67" name="AutoShape 11">
              <a:extLst>
                <a:ext uri="{FF2B5EF4-FFF2-40B4-BE49-F238E27FC236}">
                  <a16:creationId xmlns:a16="http://schemas.microsoft.com/office/drawing/2014/main" id="{9214DBF1-C6C1-CB43-8414-F2D7BC4C76E3}"/>
                </a:ext>
              </a:extLst>
            </p:cNvPr>
            <p:cNvCxnSpPr>
              <a:cxnSpLocks noChangeShapeType="1"/>
              <a:stCxn id="326661" idx="3"/>
              <a:endCxn id="326665" idx="7"/>
            </p:cNvCxnSpPr>
            <p:nvPr/>
          </p:nvCxnSpPr>
          <p:spPr bwMode="auto">
            <a:xfrm flipH="1">
              <a:off x="411" y="2676"/>
              <a:ext cx="42" cy="2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68" name="AutoShape 12">
              <a:extLst>
                <a:ext uri="{FF2B5EF4-FFF2-40B4-BE49-F238E27FC236}">
                  <a16:creationId xmlns:a16="http://schemas.microsoft.com/office/drawing/2014/main" id="{D332D743-D6FE-E74C-87D5-CC53FB983A1E}"/>
                </a:ext>
              </a:extLst>
            </p:cNvPr>
            <p:cNvCxnSpPr>
              <a:cxnSpLocks noChangeShapeType="1"/>
              <a:stCxn id="326661" idx="5"/>
              <a:endCxn id="326664" idx="1"/>
            </p:cNvCxnSpPr>
            <p:nvPr/>
          </p:nvCxnSpPr>
          <p:spPr bwMode="auto">
            <a:xfrm>
              <a:off x="555" y="2676"/>
              <a:ext cx="138" cy="45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69" name="AutoShape 13">
              <a:extLst>
                <a:ext uri="{FF2B5EF4-FFF2-40B4-BE49-F238E27FC236}">
                  <a16:creationId xmlns:a16="http://schemas.microsoft.com/office/drawing/2014/main" id="{B82C9332-D287-4344-A6EA-C57D56901DB8}"/>
                </a:ext>
              </a:extLst>
            </p:cNvPr>
            <p:cNvCxnSpPr>
              <a:cxnSpLocks noChangeShapeType="1"/>
              <a:stCxn id="326661" idx="6"/>
              <a:endCxn id="326663" idx="2"/>
            </p:cNvCxnSpPr>
            <p:nvPr/>
          </p:nvCxnSpPr>
          <p:spPr bwMode="auto">
            <a:xfrm>
              <a:off x="585" y="2616"/>
              <a:ext cx="462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0" name="AutoShape 14">
              <a:extLst>
                <a:ext uri="{FF2B5EF4-FFF2-40B4-BE49-F238E27FC236}">
                  <a16:creationId xmlns:a16="http://schemas.microsoft.com/office/drawing/2014/main" id="{034D9063-BD2D-0740-8BAF-5DBEEEBCF692}"/>
                </a:ext>
              </a:extLst>
            </p:cNvPr>
            <p:cNvCxnSpPr>
              <a:cxnSpLocks noChangeShapeType="1"/>
              <a:stCxn id="326662" idx="4"/>
              <a:endCxn id="326663" idx="0"/>
            </p:cNvCxnSpPr>
            <p:nvPr/>
          </p:nvCxnSpPr>
          <p:spPr bwMode="auto">
            <a:xfrm>
              <a:off x="1032" y="2697"/>
              <a:ext cx="96" cy="1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1" name="AutoShape 15">
              <a:extLst>
                <a:ext uri="{FF2B5EF4-FFF2-40B4-BE49-F238E27FC236}">
                  <a16:creationId xmlns:a16="http://schemas.microsoft.com/office/drawing/2014/main" id="{CB0870A8-D75E-9948-B4C3-443AC8EC2248}"/>
                </a:ext>
              </a:extLst>
            </p:cNvPr>
            <p:cNvCxnSpPr>
              <a:cxnSpLocks noChangeShapeType="1"/>
              <a:stCxn id="326662" idx="2"/>
              <a:endCxn id="326664" idx="0"/>
            </p:cNvCxnSpPr>
            <p:nvPr/>
          </p:nvCxnSpPr>
          <p:spPr bwMode="auto">
            <a:xfrm flipH="1">
              <a:off x="744" y="2616"/>
              <a:ext cx="207" cy="49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2" name="AutoShape 16">
              <a:extLst>
                <a:ext uri="{FF2B5EF4-FFF2-40B4-BE49-F238E27FC236}">
                  <a16:creationId xmlns:a16="http://schemas.microsoft.com/office/drawing/2014/main" id="{A5595448-FD04-274C-B210-7ECF13BCF8CC}"/>
                </a:ext>
              </a:extLst>
            </p:cNvPr>
            <p:cNvCxnSpPr>
              <a:cxnSpLocks noChangeShapeType="1"/>
              <a:stCxn id="326665" idx="5"/>
              <a:endCxn id="326664" idx="2"/>
            </p:cNvCxnSpPr>
            <p:nvPr/>
          </p:nvCxnSpPr>
          <p:spPr bwMode="auto">
            <a:xfrm>
              <a:off x="411" y="3060"/>
              <a:ext cx="252" cy="1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3" name="AutoShape 17">
              <a:extLst>
                <a:ext uri="{FF2B5EF4-FFF2-40B4-BE49-F238E27FC236}">
                  <a16:creationId xmlns:a16="http://schemas.microsoft.com/office/drawing/2014/main" id="{5591D1FA-7D45-1645-B575-85A57CEFF722}"/>
                </a:ext>
              </a:extLst>
            </p:cNvPr>
            <p:cNvCxnSpPr>
              <a:cxnSpLocks noChangeShapeType="1"/>
              <a:stCxn id="326664" idx="7"/>
              <a:endCxn id="326663" idx="3"/>
            </p:cNvCxnSpPr>
            <p:nvPr/>
          </p:nvCxnSpPr>
          <p:spPr bwMode="auto">
            <a:xfrm flipV="1">
              <a:off x="795" y="3012"/>
              <a:ext cx="282" cy="1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4" name="AutoShape 18">
              <a:extLst>
                <a:ext uri="{FF2B5EF4-FFF2-40B4-BE49-F238E27FC236}">
                  <a16:creationId xmlns:a16="http://schemas.microsoft.com/office/drawing/2014/main" id="{63616CAD-50A0-6F4D-9597-8331F7EB7D92}"/>
                </a:ext>
              </a:extLst>
            </p:cNvPr>
            <p:cNvCxnSpPr>
              <a:cxnSpLocks noChangeShapeType="1"/>
              <a:stCxn id="326665" idx="6"/>
              <a:endCxn id="326663" idx="2"/>
            </p:cNvCxnSpPr>
            <p:nvPr/>
          </p:nvCxnSpPr>
          <p:spPr bwMode="auto">
            <a:xfrm flipV="1">
              <a:off x="441" y="2952"/>
              <a:ext cx="606" cy="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5" name="AutoShape 19">
              <a:extLst>
                <a:ext uri="{FF2B5EF4-FFF2-40B4-BE49-F238E27FC236}">
                  <a16:creationId xmlns:a16="http://schemas.microsoft.com/office/drawing/2014/main" id="{E7325A6B-FB01-094C-8416-354B97918E8C}"/>
                </a:ext>
              </a:extLst>
            </p:cNvPr>
            <p:cNvCxnSpPr>
              <a:cxnSpLocks noChangeShapeType="1"/>
              <a:stCxn id="326662" idx="2"/>
              <a:endCxn id="326665" idx="6"/>
            </p:cNvCxnSpPr>
            <p:nvPr/>
          </p:nvCxnSpPr>
          <p:spPr bwMode="auto">
            <a:xfrm flipH="1">
              <a:off x="441" y="2616"/>
              <a:ext cx="510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6676" name="Oval 20">
            <a:extLst>
              <a:ext uri="{FF2B5EF4-FFF2-40B4-BE49-F238E27FC236}">
                <a16:creationId xmlns:a16="http://schemas.microsoft.com/office/drawing/2014/main" id="{2AA6AD7B-8128-FF4B-AA9E-15F0E0C8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7" name="Oval 21">
            <a:extLst>
              <a:ext uri="{FF2B5EF4-FFF2-40B4-BE49-F238E27FC236}">
                <a16:creationId xmlns:a16="http://schemas.microsoft.com/office/drawing/2014/main" id="{B894D2C1-9F6A-164C-849C-30B6C1EAF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862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8" name="Oval 22">
            <a:extLst>
              <a:ext uri="{FF2B5EF4-FFF2-40B4-BE49-F238E27FC236}">
                <a16:creationId xmlns:a16="http://schemas.microsoft.com/office/drawing/2014/main" id="{86ABB0C4-2D61-8742-A526-453C8B8E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196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9" name="Oval 23">
            <a:extLst>
              <a:ext uri="{FF2B5EF4-FFF2-40B4-BE49-F238E27FC236}">
                <a16:creationId xmlns:a16="http://schemas.microsoft.com/office/drawing/2014/main" id="{B95B39DF-36C6-1549-8B5E-AE572414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80" name="Oval 24">
            <a:extLst>
              <a:ext uri="{FF2B5EF4-FFF2-40B4-BE49-F238E27FC236}">
                <a16:creationId xmlns:a16="http://schemas.microsoft.com/office/drawing/2014/main" id="{05457973-DD4B-D747-BB54-5BF9B795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4958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6681" name="AutoShape 25">
            <a:extLst>
              <a:ext uri="{FF2B5EF4-FFF2-40B4-BE49-F238E27FC236}">
                <a16:creationId xmlns:a16="http://schemas.microsoft.com/office/drawing/2014/main" id="{85AF18C0-9E06-BA4E-A568-380A1A0044FD}"/>
              </a:ext>
            </a:extLst>
          </p:cNvPr>
          <p:cNvCxnSpPr>
            <a:cxnSpLocks noChangeShapeType="1"/>
            <a:stCxn id="326676" idx="6"/>
            <a:endCxn id="326677" idx="2"/>
          </p:cNvCxnSpPr>
          <p:nvPr/>
        </p:nvCxnSpPr>
        <p:spPr bwMode="auto">
          <a:xfrm>
            <a:off x="3671888" y="40005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2" name="AutoShape 26">
            <a:extLst>
              <a:ext uri="{FF2B5EF4-FFF2-40B4-BE49-F238E27FC236}">
                <a16:creationId xmlns:a16="http://schemas.microsoft.com/office/drawing/2014/main" id="{299359E8-7638-C149-A1D3-B59A639D59D6}"/>
              </a:ext>
            </a:extLst>
          </p:cNvPr>
          <p:cNvCxnSpPr>
            <a:cxnSpLocks noChangeShapeType="1"/>
            <a:stCxn id="326676" idx="3"/>
            <a:endCxn id="326680" idx="7"/>
          </p:cNvCxnSpPr>
          <p:nvPr/>
        </p:nvCxnSpPr>
        <p:spPr bwMode="auto">
          <a:xfrm flipH="1">
            <a:off x="3395663" y="4095750"/>
            <a:ext cx="66675" cy="419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3" name="AutoShape 27">
            <a:extLst>
              <a:ext uri="{FF2B5EF4-FFF2-40B4-BE49-F238E27FC236}">
                <a16:creationId xmlns:a16="http://schemas.microsoft.com/office/drawing/2014/main" id="{9F784D91-4C7D-3146-AE9C-FC2A1E3A8447}"/>
              </a:ext>
            </a:extLst>
          </p:cNvPr>
          <p:cNvCxnSpPr>
            <a:cxnSpLocks noChangeShapeType="1"/>
            <a:stCxn id="326676" idx="5"/>
            <a:endCxn id="326679" idx="1"/>
          </p:cNvCxnSpPr>
          <p:nvPr/>
        </p:nvCxnSpPr>
        <p:spPr bwMode="auto">
          <a:xfrm>
            <a:off x="3624263" y="4095750"/>
            <a:ext cx="219075" cy="723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4" name="AutoShape 28">
            <a:extLst>
              <a:ext uri="{FF2B5EF4-FFF2-40B4-BE49-F238E27FC236}">
                <a16:creationId xmlns:a16="http://schemas.microsoft.com/office/drawing/2014/main" id="{08F862A3-0420-5542-A595-9B67F9355165}"/>
              </a:ext>
            </a:extLst>
          </p:cNvPr>
          <p:cNvCxnSpPr>
            <a:cxnSpLocks noChangeShapeType="1"/>
            <a:stCxn id="326676" idx="6"/>
            <a:endCxn id="326678" idx="2"/>
          </p:cNvCxnSpPr>
          <p:nvPr/>
        </p:nvCxnSpPr>
        <p:spPr bwMode="auto">
          <a:xfrm>
            <a:off x="3671888" y="4000500"/>
            <a:ext cx="733425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5" name="AutoShape 29">
            <a:extLst>
              <a:ext uri="{FF2B5EF4-FFF2-40B4-BE49-F238E27FC236}">
                <a16:creationId xmlns:a16="http://schemas.microsoft.com/office/drawing/2014/main" id="{BC35D29A-5E07-0B44-A95A-E6ABBBBA8A6C}"/>
              </a:ext>
            </a:extLst>
          </p:cNvPr>
          <p:cNvCxnSpPr>
            <a:cxnSpLocks noChangeShapeType="1"/>
            <a:stCxn id="326677" idx="4"/>
            <a:endCxn id="326678" idx="0"/>
          </p:cNvCxnSpPr>
          <p:nvPr/>
        </p:nvCxnSpPr>
        <p:spPr bwMode="auto">
          <a:xfrm>
            <a:off x="4381500" y="4129088"/>
            <a:ext cx="152400" cy="276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6" name="AutoShape 30">
            <a:extLst>
              <a:ext uri="{FF2B5EF4-FFF2-40B4-BE49-F238E27FC236}">
                <a16:creationId xmlns:a16="http://schemas.microsoft.com/office/drawing/2014/main" id="{7E3BA029-2CD1-774A-9453-2D56B2747099}"/>
              </a:ext>
            </a:extLst>
          </p:cNvPr>
          <p:cNvCxnSpPr>
            <a:cxnSpLocks noChangeShapeType="1"/>
            <a:stCxn id="326677" idx="2"/>
            <a:endCxn id="326679" idx="0"/>
          </p:cNvCxnSpPr>
          <p:nvPr/>
        </p:nvCxnSpPr>
        <p:spPr bwMode="auto">
          <a:xfrm flipH="1">
            <a:off x="3924300" y="4000500"/>
            <a:ext cx="328613" cy="785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7" name="AutoShape 31">
            <a:extLst>
              <a:ext uri="{FF2B5EF4-FFF2-40B4-BE49-F238E27FC236}">
                <a16:creationId xmlns:a16="http://schemas.microsoft.com/office/drawing/2014/main" id="{E933BFCA-6C11-1B46-A18D-049EB83D4F5E}"/>
              </a:ext>
            </a:extLst>
          </p:cNvPr>
          <p:cNvCxnSpPr>
            <a:cxnSpLocks noChangeShapeType="1"/>
            <a:stCxn id="326680" idx="5"/>
            <a:endCxn id="326679" idx="2"/>
          </p:cNvCxnSpPr>
          <p:nvPr/>
        </p:nvCxnSpPr>
        <p:spPr bwMode="auto">
          <a:xfrm>
            <a:off x="3395663" y="4705350"/>
            <a:ext cx="400050" cy="209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8" name="AutoShape 32">
            <a:extLst>
              <a:ext uri="{FF2B5EF4-FFF2-40B4-BE49-F238E27FC236}">
                <a16:creationId xmlns:a16="http://schemas.microsoft.com/office/drawing/2014/main" id="{6256034C-77C0-7F41-981D-EA36556A596D}"/>
              </a:ext>
            </a:extLst>
          </p:cNvPr>
          <p:cNvCxnSpPr>
            <a:cxnSpLocks noChangeShapeType="1"/>
            <a:stCxn id="326679" idx="7"/>
            <a:endCxn id="326678" idx="3"/>
          </p:cNvCxnSpPr>
          <p:nvPr/>
        </p:nvCxnSpPr>
        <p:spPr bwMode="auto">
          <a:xfrm flipV="1">
            <a:off x="4005263" y="4629150"/>
            <a:ext cx="447675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9" name="AutoShape 33">
            <a:extLst>
              <a:ext uri="{FF2B5EF4-FFF2-40B4-BE49-F238E27FC236}">
                <a16:creationId xmlns:a16="http://schemas.microsoft.com/office/drawing/2014/main" id="{877DA4EB-0BEC-F24C-AE7B-8888F216355A}"/>
              </a:ext>
            </a:extLst>
          </p:cNvPr>
          <p:cNvCxnSpPr>
            <a:cxnSpLocks noChangeShapeType="1"/>
            <a:stCxn id="326680" idx="6"/>
            <a:endCxn id="326678" idx="2"/>
          </p:cNvCxnSpPr>
          <p:nvPr/>
        </p:nvCxnSpPr>
        <p:spPr bwMode="auto">
          <a:xfrm flipV="1">
            <a:off x="3443288" y="4533900"/>
            <a:ext cx="962025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90" name="AutoShape 34">
            <a:extLst>
              <a:ext uri="{FF2B5EF4-FFF2-40B4-BE49-F238E27FC236}">
                <a16:creationId xmlns:a16="http://schemas.microsoft.com/office/drawing/2014/main" id="{762A89DE-8017-C941-86ED-2A55CBB61319}"/>
              </a:ext>
            </a:extLst>
          </p:cNvPr>
          <p:cNvCxnSpPr>
            <a:cxnSpLocks noChangeShapeType="1"/>
            <a:stCxn id="326677" idx="2"/>
            <a:endCxn id="326680" idx="6"/>
          </p:cNvCxnSpPr>
          <p:nvPr/>
        </p:nvCxnSpPr>
        <p:spPr bwMode="auto">
          <a:xfrm flipH="1">
            <a:off x="3443288" y="4000500"/>
            <a:ext cx="809625" cy="609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6691" name="Oval 35">
            <a:extLst>
              <a:ext uri="{FF2B5EF4-FFF2-40B4-BE49-F238E27FC236}">
                <a16:creationId xmlns:a16="http://schemas.microsoft.com/office/drawing/2014/main" id="{36D0AC4F-E472-9C44-9569-2FD4A3E6B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4864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2" name="Oval 36">
            <a:extLst>
              <a:ext uri="{FF2B5EF4-FFF2-40B4-BE49-F238E27FC236}">
                <a16:creationId xmlns:a16="http://schemas.microsoft.com/office/drawing/2014/main" id="{E4D4D702-BFAB-834E-A4CC-58021848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5626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3" name="Oval 37">
            <a:extLst>
              <a:ext uri="{FF2B5EF4-FFF2-40B4-BE49-F238E27FC236}">
                <a16:creationId xmlns:a16="http://schemas.microsoft.com/office/drawing/2014/main" id="{D74D14AB-9F78-2A49-A562-5CCD9055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4" name="Oval 38">
            <a:extLst>
              <a:ext uri="{FF2B5EF4-FFF2-40B4-BE49-F238E27FC236}">
                <a16:creationId xmlns:a16="http://schemas.microsoft.com/office/drawing/2014/main" id="{2890B5AF-50BE-B44A-99C9-D8FE934D7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5" name="Oval 39">
            <a:extLst>
              <a:ext uri="{FF2B5EF4-FFF2-40B4-BE49-F238E27FC236}">
                <a16:creationId xmlns:a16="http://schemas.microsoft.com/office/drawing/2014/main" id="{5AC983F8-D84B-194B-A641-432CF55A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768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6" name="Oval 40">
            <a:extLst>
              <a:ext uri="{FF2B5EF4-FFF2-40B4-BE49-F238E27FC236}">
                <a16:creationId xmlns:a16="http://schemas.microsoft.com/office/drawing/2014/main" id="{7394269C-59D1-A949-9D5E-4C47D5F5C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6697" name="AutoShape 41">
            <a:extLst>
              <a:ext uri="{FF2B5EF4-FFF2-40B4-BE49-F238E27FC236}">
                <a16:creationId xmlns:a16="http://schemas.microsoft.com/office/drawing/2014/main" id="{8840B45A-C4C4-5540-938D-1A396213C2B2}"/>
              </a:ext>
            </a:extLst>
          </p:cNvPr>
          <p:cNvCxnSpPr>
            <a:cxnSpLocks noChangeShapeType="1"/>
            <a:stCxn id="326679" idx="3"/>
            <a:endCxn id="326691" idx="0"/>
          </p:cNvCxnSpPr>
          <p:nvPr/>
        </p:nvCxnSpPr>
        <p:spPr bwMode="auto">
          <a:xfrm flipH="1">
            <a:off x="3695700" y="5010150"/>
            <a:ext cx="147638" cy="4619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98" name="AutoShape 42">
            <a:extLst>
              <a:ext uri="{FF2B5EF4-FFF2-40B4-BE49-F238E27FC236}">
                <a16:creationId xmlns:a16="http://schemas.microsoft.com/office/drawing/2014/main" id="{2CE183C7-93F2-2F4A-96EE-10BDBB90322B}"/>
              </a:ext>
            </a:extLst>
          </p:cNvPr>
          <p:cNvCxnSpPr>
            <a:cxnSpLocks noChangeShapeType="1"/>
            <a:stCxn id="326679" idx="4"/>
            <a:endCxn id="326692" idx="0"/>
          </p:cNvCxnSpPr>
          <p:nvPr/>
        </p:nvCxnSpPr>
        <p:spPr bwMode="auto">
          <a:xfrm>
            <a:off x="3924300" y="5043488"/>
            <a:ext cx="7620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99" name="AutoShape 43">
            <a:extLst>
              <a:ext uri="{FF2B5EF4-FFF2-40B4-BE49-F238E27FC236}">
                <a16:creationId xmlns:a16="http://schemas.microsoft.com/office/drawing/2014/main" id="{51E7EC40-FE88-6441-8FD2-52D6E804B39F}"/>
              </a:ext>
            </a:extLst>
          </p:cNvPr>
          <p:cNvCxnSpPr>
            <a:cxnSpLocks noChangeShapeType="1"/>
            <a:stCxn id="326679" idx="5"/>
            <a:endCxn id="326693" idx="1"/>
          </p:cNvCxnSpPr>
          <p:nvPr/>
        </p:nvCxnSpPr>
        <p:spPr bwMode="auto">
          <a:xfrm>
            <a:off x="4005263" y="5010150"/>
            <a:ext cx="219075" cy="419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700" name="AutoShape 44">
            <a:extLst>
              <a:ext uri="{FF2B5EF4-FFF2-40B4-BE49-F238E27FC236}">
                <a16:creationId xmlns:a16="http://schemas.microsoft.com/office/drawing/2014/main" id="{B07ABED6-3AC2-0D4C-82DF-FDF8BD62B55C}"/>
              </a:ext>
            </a:extLst>
          </p:cNvPr>
          <p:cNvCxnSpPr>
            <a:cxnSpLocks noChangeShapeType="1"/>
            <a:stCxn id="326678" idx="5"/>
            <a:endCxn id="326695" idx="2"/>
          </p:cNvCxnSpPr>
          <p:nvPr/>
        </p:nvCxnSpPr>
        <p:spPr bwMode="auto">
          <a:xfrm>
            <a:off x="4614863" y="4629150"/>
            <a:ext cx="476250" cy="361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701" name="AutoShape 45">
            <a:extLst>
              <a:ext uri="{FF2B5EF4-FFF2-40B4-BE49-F238E27FC236}">
                <a16:creationId xmlns:a16="http://schemas.microsoft.com/office/drawing/2014/main" id="{97BC1C7F-BCED-E14D-A95F-6EEE00D900E7}"/>
              </a:ext>
            </a:extLst>
          </p:cNvPr>
          <p:cNvCxnSpPr>
            <a:cxnSpLocks noChangeShapeType="1"/>
            <a:stCxn id="326678" idx="6"/>
            <a:endCxn id="326696" idx="2"/>
          </p:cNvCxnSpPr>
          <p:nvPr/>
        </p:nvCxnSpPr>
        <p:spPr bwMode="auto">
          <a:xfrm>
            <a:off x="4662488" y="4533900"/>
            <a:ext cx="581025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702" name="AutoShape 46">
            <a:extLst>
              <a:ext uri="{FF2B5EF4-FFF2-40B4-BE49-F238E27FC236}">
                <a16:creationId xmlns:a16="http://schemas.microsoft.com/office/drawing/2014/main" id="{15CF61A2-799A-4840-BBA2-A94C952F0AF2}"/>
              </a:ext>
            </a:extLst>
          </p:cNvPr>
          <p:cNvCxnSpPr>
            <a:cxnSpLocks noChangeShapeType="1"/>
            <a:stCxn id="326678" idx="7"/>
            <a:endCxn id="326694" idx="2"/>
          </p:cNvCxnSpPr>
          <p:nvPr/>
        </p:nvCxnSpPr>
        <p:spPr bwMode="auto">
          <a:xfrm flipV="1">
            <a:off x="4614863" y="4305300"/>
            <a:ext cx="476250" cy="133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B2F313-E650-8D4A-B36F-17358A9AA8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25" y="-13138"/>
            <a:ext cx="1460938" cy="14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33883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>
            <a:extLst>
              <a:ext uri="{FF2B5EF4-FFF2-40B4-BE49-F238E27FC236}">
                <a16:creationId xmlns:a16="http://schemas.microsoft.com/office/drawing/2014/main" id="{50AB8E66-060E-E541-95F0-B2869461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2" name="Footer Placeholder 4">
            <a:extLst>
              <a:ext uri="{FF2B5EF4-FFF2-40B4-BE49-F238E27FC236}">
                <a16:creationId xmlns:a16="http://schemas.microsoft.com/office/drawing/2014/main" id="{CCC75358-F101-4842-A8B3-9B8A98D1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69AE823B-A8DA-F742-8D4F-89B0F8C2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EE5F2E6F-D4BC-B74B-9DB9-37DE29ADE87E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5F22E092-3857-FA47-91E6-D2D826675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0297975E-CD1E-C048-BE12-EC53FA209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Maybe there are no good cuts: ``jellyfish’’ shape [Tauro+’01], [Siganos+,’06], strange behavior of cuts [Chakrabarti+,’04], [Leskovec+,’08]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grpSp>
        <p:nvGrpSpPr>
          <p:cNvPr id="311315" name="Group 19">
            <a:extLst>
              <a:ext uri="{FF2B5EF4-FFF2-40B4-BE49-F238E27FC236}">
                <a16:creationId xmlns:a16="http://schemas.microsoft.com/office/drawing/2014/main" id="{00DAD33B-7E57-934F-B532-6A7848AA1C6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38600"/>
            <a:ext cx="1447800" cy="1143000"/>
            <a:chOff x="288" y="2544"/>
            <a:chExt cx="912" cy="720"/>
          </a:xfrm>
        </p:grpSpPr>
        <p:sp>
          <p:nvSpPr>
            <p:cNvPr id="311300" name="Oval 4">
              <a:extLst>
                <a:ext uri="{FF2B5EF4-FFF2-40B4-BE49-F238E27FC236}">
                  <a16:creationId xmlns:a16="http://schemas.microsoft.com/office/drawing/2014/main" id="{3F82FB6F-C388-6D41-892C-C7ED4525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1" name="Oval 5">
              <a:extLst>
                <a:ext uri="{FF2B5EF4-FFF2-40B4-BE49-F238E27FC236}">
                  <a16:creationId xmlns:a16="http://schemas.microsoft.com/office/drawing/2014/main" id="{1FCEAC6D-4192-584B-8805-7FA25A575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2" name="Oval 6">
              <a:extLst>
                <a:ext uri="{FF2B5EF4-FFF2-40B4-BE49-F238E27FC236}">
                  <a16:creationId xmlns:a16="http://schemas.microsoft.com/office/drawing/2014/main" id="{39D0165F-9C93-D940-9911-9F59CB96B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88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3" name="Oval 7">
              <a:extLst>
                <a:ext uri="{FF2B5EF4-FFF2-40B4-BE49-F238E27FC236}">
                  <a16:creationId xmlns:a16="http://schemas.microsoft.com/office/drawing/2014/main" id="{8B89599F-80A0-DF4C-8D33-9AE4C7D34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2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4" name="Oval 8">
              <a:extLst>
                <a:ext uri="{FF2B5EF4-FFF2-40B4-BE49-F238E27FC236}">
                  <a16:creationId xmlns:a16="http://schemas.microsoft.com/office/drawing/2014/main" id="{7E981B49-D342-A749-BD01-FAE9A4DF0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1305" name="AutoShape 9">
              <a:extLst>
                <a:ext uri="{FF2B5EF4-FFF2-40B4-BE49-F238E27FC236}">
                  <a16:creationId xmlns:a16="http://schemas.microsoft.com/office/drawing/2014/main" id="{78E448A3-23AF-4B49-9FD2-EE7FD009AC06}"/>
                </a:ext>
              </a:extLst>
            </p:cNvPr>
            <p:cNvCxnSpPr>
              <a:cxnSpLocks noChangeShapeType="1"/>
              <a:stCxn id="311300" idx="6"/>
              <a:endCxn id="311301" idx="2"/>
            </p:cNvCxnSpPr>
            <p:nvPr/>
          </p:nvCxnSpPr>
          <p:spPr bwMode="auto">
            <a:xfrm>
              <a:off x="585" y="2616"/>
              <a:ext cx="36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6" name="AutoShape 10">
              <a:extLst>
                <a:ext uri="{FF2B5EF4-FFF2-40B4-BE49-F238E27FC236}">
                  <a16:creationId xmlns:a16="http://schemas.microsoft.com/office/drawing/2014/main" id="{37763BB4-6E8D-724E-8FD2-3C924C15557B}"/>
                </a:ext>
              </a:extLst>
            </p:cNvPr>
            <p:cNvCxnSpPr>
              <a:cxnSpLocks noChangeShapeType="1"/>
              <a:stCxn id="311300" idx="3"/>
              <a:endCxn id="311304" idx="7"/>
            </p:cNvCxnSpPr>
            <p:nvPr/>
          </p:nvCxnSpPr>
          <p:spPr bwMode="auto">
            <a:xfrm flipH="1">
              <a:off x="411" y="2676"/>
              <a:ext cx="42" cy="2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7" name="AutoShape 11">
              <a:extLst>
                <a:ext uri="{FF2B5EF4-FFF2-40B4-BE49-F238E27FC236}">
                  <a16:creationId xmlns:a16="http://schemas.microsoft.com/office/drawing/2014/main" id="{387A715A-44F9-7849-B9CD-6CC854FE87C6}"/>
                </a:ext>
              </a:extLst>
            </p:cNvPr>
            <p:cNvCxnSpPr>
              <a:cxnSpLocks noChangeShapeType="1"/>
              <a:stCxn id="311300" idx="5"/>
              <a:endCxn id="311303" idx="1"/>
            </p:cNvCxnSpPr>
            <p:nvPr/>
          </p:nvCxnSpPr>
          <p:spPr bwMode="auto">
            <a:xfrm>
              <a:off x="555" y="2676"/>
              <a:ext cx="138" cy="45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8" name="AutoShape 12">
              <a:extLst>
                <a:ext uri="{FF2B5EF4-FFF2-40B4-BE49-F238E27FC236}">
                  <a16:creationId xmlns:a16="http://schemas.microsoft.com/office/drawing/2014/main" id="{9BF7AD4D-B5C0-ED4D-B006-E883AC751EA2}"/>
                </a:ext>
              </a:extLst>
            </p:cNvPr>
            <p:cNvCxnSpPr>
              <a:cxnSpLocks noChangeShapeType="1"/>
              <a:stCxn id="311300" idx="6"/>
              <a:endCxn id="311302" idx="2"/>
            </p:cNvCxnSpPr>
            <p:nvPr/>
          </p:nvCxnSpPr>
          <p:spPr bwMode="auto">
            <a:xfrm>
              <a:off x="585" y="2616"/>
              <a:ext cx="462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9" name="AutoShape 13">
              <a:extLst>
                <a:ext uri="{FF2B5EF4-FFF2-40B4-BE49-F238E27FC236}">
                  <a16:creationId xmlns:a16="http://schemas.microsoft.com/office/drawing/2014/main" id="{96BA3C97-DC6E-F247-9374-58795C61A4CC}"/>
                </a:ext>
              </a:extLst>
            </p:cNvPr>
            <p:cNvCxnSpPr>
              <a:cxnSpLocks noChangeShapeType="1"/>
              <a:stCxn id="311301" idx="4"/>
              <a:endCxn id="311302" idx="0"/>
            </p:cNvCxnSpPr>
            <p:nvPr/>
          </p:nvCxnSpPr>
          <p:spPr bwMode="auto">
            <a:xfrm>
              <a:off x="1032" y="2697"/>
              <a:ext cx="96" cy="1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0" name="AutoShape 14">
              <a:extLst>
                <a:ext uri="{FF2B5EF4-FFF2-40B4-BE49-F238E27FC236}">
                  <a16:creationId xmlns:a16="http://schemas.microsoft.com/office/drawing/2014/main" id="{1E186895-E7AF-6343-8F8F-EA8F96D27EBE}"/>
                </a:ext>
              </a:extLst>
            </p:cNvPr>
            <p:cNvCxnSpPr>
              <a:cxnSpLocks noChangeShapeType="1"/>
              <a:stCxn id="311301" idx="2"/>
              <a:endCxn id="311303" idx="0"/>
            </p:cNvCxnSpPr>
            <p:nvPr/>
          </p:nvCxnSpPr>
          <p:spPr bwMode="auto">
            <a:xfrm flipH="1">
              <a:off x="744" y="2616"/>
              <a:ext cx="207" cy="49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1" name="AutoShape 15">
              <a:extLst>
                <a:ext uri="{FF2B5EF4-FFF2-40B4-BE49-F238E27FC236}">
                  <a16:creationId xmlns:a16="http://schemas.microsoft.com/office/drawing/2014/main" id="{456CEB63-3946-3946-ABC8-6F0292F90A68}"/>
                </a:ext>
              </a:extLst>
            </p:cNvPr>
            <p:cNvCxnSpPr>
              <a:cxnSpLocks noChangeShapeType="1"/>
              <a:stCxn id="311304" idx="5"/>
              <a:endCxn id="311303" idx="2"/>
            </p:cNvCxnSpPr>
            <p:nvPr/>
          </p:nvCxnSpPr>
          <p:spPr bwMode="auto">
            <a:xfrm>
              <a:off x="411" y="3060"/>
              <a:ext cx="252" cy="1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2" name="AutoShape 16">
              <a:extLst>
                <a:ext uri="{FF2B5EF4-FFF2-40B4-BE49-F238E27FC236}">
                  <a16:creationId xmlns:a16="http://schemas.microsoft.com/office/drawing/2014/main" id="{DB80A6B9-5DCD-294D-A996-2BCF9C7FB962}"/>
                </a:ext>
              </a:extLst>
            </p:cNvPr>
            <p:cNvCxnSpPr>
              <a:cxnSpLocks noChangeShapeType="1"/>
              <a:stCxn id="311303" idx="7"/>
              <a:endCxn id="311302" idx="3"/>
            </p:cNvCxnSpPr>
            <p:nvPr/>
          </p:nvCxnSpPr>
          <p:spPr bwMode="auto">
            <a:xfrm flipV="1">
              <a:off x="795" y="3012"/>
              <a:ext cx="282" cy="1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3" name="AutoShape 17">
              <a:extLst>
                <a:ext uri="{FF2B5EF4-FFF2-40B4-BE49-F238E27FC236}">
                  <a16:creationId xmlns:a16="http://schemas.microsoft.com/office/drawing/2014/main" id="{B1968626-BC9C-0F49-AE21-663FF40CC1D1}"/>
                </a:ext>
              </a:extLst>
            </p:cNvPr>
            <p:cNvCxnSpPr>
              <a:cxnSpLocks noChangeShapeType="1"/>
              <a:stCxn id="311304" idx="6"/>
              <a:endCxn id="311302" idx="2"/>
            </p:cNvCxnSpPr>
            <p:nvPr/>
          </p:nvCxnSpPr>
          <p:spPr bwMode="auto">
            <a:xfrm flipV="1">
              <a:off x="441" y="2952"/>
              <a:ext cx="606" cy="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4" name="AutoShape 18">
              <a:extLst>
                <a:ext uri="{FF2B5EF4-FFF2-40B4-BE49-F238E27FC236}">
                  <a16:creationId xmlns:a16="http://schemas.microsoft.com/office/drawing/2014/main" id="{0D6A0177-97A5-1244-8650-8B1155F5B2DB}"/>
                </a:ext>
              </a:extLst>
            </p:cNvPr>
            <p:cNvCxnSpPr>
              <a:cxnSpLocks noChangeShapeType="1"/>
              <a:stCxn id="311301" idx="2"/>
              <a:endCxn id="311304" idx="6"/>
            </p:cNvCxnSpPr>
            <p:nvPr/>
          </p:nvCxnSpPr>
          <p:spPr bwMode="auto">
            <a:xfrm flipH="1">
              <a:off x="441" y="2616"/>
              <a:ext cx="510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1347" name="Freeform 51">
            <a:extLst>
              <a:ext uri="{FF2B5EF4-FFF2-40B4-BE49-F238E27FC236}">
                <a16:creationId xmlns:a16="http://schemas.microsoft.com/office/drawing/2014/main" id="{BD7E25AC-01C0-A84C-BF9A-D17E9ACD75CC}"/>
              </a:ext>
            </a:extLst>
          </p:cNvPr>
          <p:cNvSpPr>
            <a:spLocks/>
          </p:cNvSpPr>
          <p:nvPr/>
        </p:nvSpPr>
        <p:spPr bwMode="auto">
          <a:xfrm>
            <a:off x="777875" y="3552825"/>
            <a:ext cx="1203325" cy="1857375"/>
          </a:xfrm>
          <a:custGeom>
            <a:avLst/>
            <a:gdLst>
              <a:gd name="T0" fmla="*/ 6 w 758"/>
              <a:gd name="T1" fmla="*/ 2 h 1170"/>
              <a:gd name="T2" fmla="*/ 46 w 758"/>
              <a:gd name="T3" fmla="*/ 50 h 1170"/>
              <a:gd name="T4" fmla="*/ 94 w 758"/>
              <a:gd name="T5" fmla="*/ 114 h 1170"/>
              <a:gd name="T6" fmla="*/ 142 w 758"/>
              <a:gd name="T7" fmla="*/ 194 h 1170"/>
              <a:gd name="T8" fmla="*/ 182 w 758"/>
              <a:gd name="T9" fmla="*/ 314 h 1170"/>
              <a:gd name="T10" fmla="*/ 206 w 758"/>
              <a:gd name="T11" fmla="*/ 370 h 1170"/>
              <a:gd name="T12" fmla="*/ 262 w 758"/>
              <a:gd name="T13" fmla="*/ 610 h 1170"/>
              <a:gd name="T14" fmla="*/ 374 w 758"/>
              <a:gd name="T15" fmla="*/ 874 h 1170"/>
              <a:gd name="T16" fmla="*/ 422 w 758"/>
              <a:gd name="T17" fmla="*/ 938 h 1170"/>
              <a:gd name="T18" fmla="*/ 622 w 758"/>
              <a:gd name="T19" fmla="*/ 1050 h 1170"/>
              <a:gd name="T20" fmla="*/ 662 w 758"/>
              <a:gd name="T21" fmla="*/ 1090 h 1170"/>
              <a:gd name="T22" fmla="*/ 694 w 758"/>
              <a:gd name="T23" fmla="*/ 1114 h 1170"/>
              <a:gd name="T24" fmla="*/ 758 w 758"/>
              <a:gd name="T25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8" h="1170">
                <a:moveTo>
                  <a:pt x="6" y="2"/>
                </a:moveTo>
                <a:cubicBezTo>
                  <a:pt x="23" y="52"/>
                  <a:pt x="0" y="0"/>
                  <a:pt x="46" y="50"/>
                </a:cubicBezTo>
                <a:cubicBezTo>
                  <a:pt x="64" y="70"/>
                  <a:pt x="94" y="114"/>
                  <a:pt x="94" y="114"/>
                </a:cubicBezTo>
                <a:cubicBezTo>
                  <a:pt x="105" y="147"/>
                  <a:pt x="124" y="165"/>
                  <a:pt x="142" y="194"/>
                </a:cubicBezTo>
                <a:cubicBezTo>
                  <a:pt x="167" y="233"/>
                  <a:pt x="162" y="273"/>
                  <a:pt x="182" y="314"/>
                </a:cubicBezTo>
                <a:cubicBezTo>
                  <a:pt x="196" y="342"/>
                  <a:pt x="198" y="343"/>
                  <a:pt x="206" y="370"/>
                </a:cubicBezTo>
                <a:cubicBezTo>
                  <a:pt x="228" y="446"/>
                  <a:pt x="218" y="544"/>
                  <a:pt x="262" y="610"/>
                </a:cubicBezTo>
                <a:cubicBezTo>
                  <a:pt x="282" y="690"/>
                  <a:pt x="316" y="816"/>
                  <a:pt x="374" y="874"/>
                </a:cubicBezTo>
                <a:cubicBezTo>
                  <a:pt x="385" y="906"/>
                  <a:pt x="394" y="919"/>
                  <a:pt x="422" y="938"/>
                </a:cubicBezTo>
                <a:cubicBezTo>
                  <a:pt x="468" y="1007"/>
                  <a:pt x="545" y="1031"/>
                  <a:pt x="622" y="1050"/>
                </a:cubicBezTo>
                <a:cubicBezTo>
                  <a:pt x="686" y="1093"/>
                  <a:pt x="609" y="1037"/>
                  <a:pt x="662" y="1090"/>
                </a:cubicBezTo>
                <a:cubicBezTo>
                  <a:pt x="671" y="1099"/>
                  <a:pt x="685" y="1105"/>
                  <a:pt x="694" y="1114"/>
                </a:cubicBezTo>
                <a:lnTo>
                  <a:pt x="758" y="1170"/>
                </a:lnTo>
              </a:path>
            </a:pathLst>
          </a:custGeom>
          <a:noFill/>
          <a:ln w="3175" cap="flat" cmpd="sng">
            <a:solidFill>
              <a:schemeClr val="accent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50" name="Text Box 54">
            <a:extLst>
              <a:ext uri="{FF2B5EF4-FFF2-40B4-BE49-F238E27FC236}">
                <a16:creationId xmlns:a16="http://schemas.microsoft.com/office/drawing/2014/main" id="{5B0937FC-522E-A74A-A98B-D2C22630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5118100"/>
            <a:ext cx="368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0E023C-3170-4B4A-A469-3FABC957A42A}"/>
              </a:ext>
            </a:extLst>
          </p:cNvPr>
          <p:cNvGrpSpPr/>
          <p:nvPr/>
        </p:nvGrpSpPr>
        <p:grpSpPr>
          <a:xfrm>
            <a:off x="2908300" y="3886200"/>
            <a:ext cx="2578100" cy="1905000"/>
            <a:chOff x="2908300" y="3886200"/>
            <a:chExt cx="2578100" cy="1905000"/>
          </a:xfrm>
        </p:grpSpPr>
        <p:sp>
          <p:nvSpPr>
            <p:cNvPr id="311317" name="Oval 21">
              <a:extLst>
                <a:ext uri="{FF2B5EF4-FFF2-40B4-BE49-F238E27FC236}">
                  <a16:creationId xmlns:a16="http://schemas.microsoft.com/office/drawing/2014/main" id="{52413B5A-D26E-9F4E-83AB-72709E3A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8" name="Oval 22">
              <a:extLst>
                <a:ext uri="{FF2B5EF4-FFF2-40B4-BE49-F238E27FC236}">
                  <a16:creationId xmlns:a16="http://schemas.microsoft.com/office/drawing/2014/main" id="{6A06E6EA-77BF-484F-ABAF-9A61F1516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9" name="Oval 23">
              <a:extLst>
                <a:ext uri="{FF2B5EF4-FFF2-40B4-BE49-F238E27FC236}">
                  <a16:creationId xmlns:a16="http://schemas.microsoft.com/office/drawing/2014/main" id="{35956B45-202D-704F-8A5B-68E7AFA2B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0" name="Oval 24">
              <a:extLst>
                <a:ext uri="{FF2B5EF4-FFF2-40B4-BE49-F238E27FC236}">
                  <a16:creationId xmlns:a16="http://schemas.microsoft.com/office/drawing/2014/main" id="{A7F93753-FA10-7647-9E46-57D3E9A8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1" name="Oval 25">
              <a:extLst>
                <a:ext uri="{FF2B5EF4-FFF2-40B4-BE49-F238E27FC236}">
                  <a16:creationId xmlns:a16="http://schemas.microsoft.com/office/drawing/2014/main" id="{E89D323B-D596-404E-A917-93312DA28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1322" name="AutoShape 26">
              <a:extLst>
                <a:ext uri="{FF2B5EF4-FFF2-40B4-BE49-F238E27FC236}">
                  <a16:creationId xmlns:a16="http://schemas.microsoft.com/office/drawing/2014/main" id="{F3E5F9A6-F615-3D4B-88BE-1BAB44BE71D7}"/>
                </a:ext>
              </a:extLst>
            </p:cNvPr>
            <p:cNvCxnSpPr>
              <a:cxnSpLocks noChangeShapeType="1"/>
              <a:stCxn id="311317" idx="6"/>
              <a:endCxn id="311318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3" name="AutoShape 27">
              <a:extLst>
                <a:ext uri="{FF2B5EF4-FFF2-40B4-BE49-F238E27FC236}">
                  <a16:creationId xmlns:a16="http://schemas.microsoft.com/office/drawing/2014/main" id="{B915986B-7B88-8B47-A62D-EF808A6788DA}"/>
                </a:ext>
              </a:extLst>
            </p:cNvPr>
            <p:cNvCxnSpPr>
              <a:cxnSpLocks noChangeShapeType="1"/>
              <a:stCxn id="311317" idx="3"/>
              <a:endCxn id="311321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4" name="AutoShape 28">
              <a:extLst>
                <a:ext uri="{FF2B5EF4-FFF2-40B4-BE49-F238E27FC236}">
                  <a16:creationId xmlns:a16="http://schemas.microsoft.com/office/drawing/2014/main" id="{0DFC01DF-FFA2-6E4D-AF06-E815AF2F65D0}"/>
                </a:ext>
              </a:extLst>
            </p:cNvPr>
            <p:cNvCxnSpPr>
              <a:cxnSpLocks noChangeShapeType="1"/>
              <a:stCxn id="311317" idx="5"/>
              <a:endCxn id="311320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5" name="AutoShape 29">
              <a:extLst>
                <a:ext uri="{FF2B5EF4-FFF2-40B4-BE49-F238E27FC236}">
                  <a16:creationId xmlns:a16="http://schemas.microsoft.com/office/drawing/2014/main" id="{039BE42F-7E55-8148-BD27-91097EFB086A}"/>
                </a:ext>
              </a:extLst>
            </p:cNvPr>
            <p:cNvCxnSpPr>
              <a:cxnSpLocks noChangeShapeType="1"/>
              <a:stCxn id="311317" idx="6"/>
              <a:endCxn id="311319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6" name="AutoShape 30">
              <a:extLst>
                <a:ext uri="{FF2B5EF4-FFF2-40B4-BE49-F238E27FC236}">
                  <a16:creationId xmlns:a16="http://schemas.microsoft.com/office/drawing/2014/main" id="{FCA6EF93-CCA1-A24B-AD42-C98985CFF6BF}"/>
                </a:ext>
              </a:extLst>
            </p:cNvPr>
            <p:cNvCxnSpPr>
              <a:cxnSpLocks noChangeShapeType="1"/>
              <a:stCxn id="311318" idx="4"/>
              <a:endCxn id="311319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7" name="AutoShape 31">
              <a:extLst>
                <a:ext uri="{FF2B5EF4-FFF2-40B4-BE49-F238E27FC236}">
                  <a16:creationId xmlns:a16="http://schemas.microsoft.com/office/drawing/2014/main" id="{6A8F3500-CDEC-8442-B7F9-A9670CCA010E}"/>
                </a:ext>
              </a:extLst>
            </p:cNvPr>
            <p:cNvCxnSpPr>
              <a:cxnSpLocks noChangeShapeType="1"/>
              <a:stCxn id="311318" idx="2"/>
              <a:endCxn id="311320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8" name="AutoShape 32">
              <a:extLst>
                <a:ext uri="{FF2B5EF4-FFF2-40B4-BE49-F238E27FC236}">
                  <a16:creationId xmlns:a16="http://schemas.microsoft.com/office/drawing/2014/main" id="{229F30ED-CAEC-974A-AA08-60FB89A30568}"/>
                </a:ext>
              </a:extLst>
            </p:cNvPr>
            <p:cNvCxnSpPr>
              <a:cxnSpLocks noChangeShapeType="1"/>
              <a:stCxn id="311321" idx="5"/>
              <a:endCxn id="311320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9" name="AutoShape 33">
              <a:extLst>
                <a:ext uri="{FF2B5EF4-FFF2-40B4-BE49-F238E27FC236}">
                  <a16:creationId xmlns:a16="http://schemas.microsoft.com/office/drawing/2014/main" id="{388F16F1-59AA-294D-9F6D-4D620B3A3F28}"/>
                </a:ext>
              </a:extLst>
            </p:cNvPr>
            <p:cNvCxnSpPr>
              <a:cxnSpLocks noChangeShapeType="1"/>
              <a:stCxn id="311320" idx="7"/>
              <a:endCxn id="311319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30" name="AutoShape 34">
              <a:extLst>
                <a:ext uri="{FF2B5EF4-FFF2-40B4-BE49-F238E27FC236}">
                  <a16:creationId xmlns:a16="http://schemas.microsoft.com/office/drawing/2014/main" id="{83B3A921-B0A7-5441-B982-993BF72951CF}"/>
                </a:ext>
              </a:extLst>
            </p:cNvPr>
            <p:cNvCxnSpPr>
              <a:cxnSpLocks noChangeShapeType="1"/>
              <a:stCxn id="311321" idx="6"/>
              <a:endCxn id="311319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31" name="AutoShape 35">
              <a:extLst>
                <a:ext uri="{FF2B5EF4-FFF2-40B4-BE49-F238E27FC236}">
                  <a16:creationId xmlns:a16="http://schemas.microsoft.com/office/drawing/2014/main" id="{33639D05-356A-BB41-A837-499365295D9A}"/>
                </a:ext>
              </a:extLst>
            </p:cNvPr>
            <p:cNvCxnSpPr>
              <a:cxnSpLocks noChangeShapeType="1"/>
              <a:stCxn id="311318" idx="2"/>
              <a:endCxn id="311321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1332" name="Oval 36">
              <a:extLst>
                <a:ext uri="{FF2B5EF4-FFF2-40B4-BE49-F238E27FC236}">
                  <a16:creationId xmlns:a16="http://schemas.microsoft.com/office/drawing/2014/main" id="{81B9A773-76A7-334D-A156-B1348171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3" name="Oval 37">
              <a:extLst>
                <a:ext uri="{FF2B5EF4-FFF2-40B4-BE49-F238E27FC236}">
                  <a16:creationId xmlns:a16="http://schemas.microsoft.com/office/drawing/2014/main" id="{2A7D4587-1537-4142-B7E4-C1994A2E0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4" name="Oval 38">
              <a:extLst>
                <a:ext uri="{FF2B5EF4-FFF2-40B4-BE49-F238E27FC236}">
                  <a16:creationId xmlns:a16="http://schemas.microsoft.com/office/drawing/2014/main" id="{069ED9D5-6BB4-6740-90F2-349B01C7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5" name="Oval 39">
              <a:extLst>
                <a:ext uri="{FF2B5EF4-FFF2-40B4-BE49-F238E27FC236}">
                  <a16:creationId xmlns:a16="http://schemas.microsoft.com/office/drawing/2014/main" id="{E8806078-982B-CD4C-B9E3-EF14B99D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6" name="Oval 40">
              <a:extLst>
                <a:ext uri="{FF2B5EF4-FFF2-40B4-BE49-F238E27FC236}">
                  <a16:creationId xmlns:a16="http://schemas.microsoft.com/office/drawing/2014/main" id="{1AF736D7-4AA5-1444-91BB-0C1104F46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7" name="Oval 41">
              <a:extLst>
                <a:ext uri="{FF2B5EF4-FFF2-40B4-BE49-F238E27FC236}">
                  <a16:creationId xmlns:a16="http://schemas.microsoft.com/office/drawing/2014/main" id="{C2DD593C-1575-ED41-87E6-ED92236F4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1338" name="AutoShape 42">
              <a:extLst>
                <a:ext uri="{FF2B5EF4-FFF2-40B4-BE49-F238E27FC236}">
                  <a16:creationId xmlns:a16="http://schemas.microsoft.com/office/drawing/2014/main" id="{99B11FF8-0705-6A49-BC83-21F88E5A9920}"/>
                </a:ext>
              </a:extLst>
            </p:cNvPr>
            <p:cNvCxnSpPr>
              <a:cxnSpLocks noChangeShapeType="1"/>
              <a:stCxn id="311320" idx="3"/>
              <a:endCxn id="311332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0" name="AutoShape 44">
              <a:extLst>
                <a:ext uri="{FF2B5EF4-FFF2-40B4-BE49-F238E27FC236}">
                  <a16:creationId xmlns:a16="http://schemas.microsoft.com/office/drawing/2014/main" id="{4937D9C5-35CE-E149-8D33-0FF409E1760E}"/>
                </a:ext>
              </a:extLst>
            </p:cNvPr>
            <p:cNvCxnSpPr>
              <a:cxnSpLocks noChangeShapeType="1"/>
              <a:stCxn id="311320" idx="4"/>
              <a:endCxn id="311333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1" name="AutoShape 45">
              <a:extLst>
                <a:ext uri="{FF2B5EF4-FFF2-40B4-BE49-F238E27FC236}">
                  <a16:creationId xmlns:a16="http://schemas.microsoft.com/office/drawing/2014/main" id="{C204D909-ED31-CE4C-800C-365EC0E1EC37}"/>
                </a:ext>
              </a:extLst>
            </p:cNvPr>
            <p:cNvCxnSpPr>
              <a:cxnSpLocks noChangeShapeType="1"/>
              <a:stCxn id="311320" idx="5"/>
              <a:endCxn id="311334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2" name="AutoShape 46">
              <a:extLst>
                <a:ext uri="{FF2B5EF4-FFF2-40B4-BE49-F238E27FC236}">
                  <a16:creationId xmlns:a16="http://schemas.microsoft.com/office/drawing/2014/main" id="{C1E65254-F536-BA4C-9495-B9B4D4470228}"/>
                </a:ext>
              </a:extLst>
            </p:cNvPr>
            <p:cNvCxnSpPr>
              <a:cxnSpLocks noChangeShapeType="1"/>
              <a:stCxn id="311319" idx="5"/>
              <a:endCxn id="311336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3" name="AutoShape 47">
              <a:extLst>
                <a:ext uri="{FF2B5EF4-FFF2-40B4-BE49-F238E27FC236}">
                  <a16:creationId xmlns:a16="http://schemas.microsoft.com/office/drawing/2014/main" id="{CAD8EAA9-8D05-B44E-8B38-81815A7142AF}"/>
                </a:ext>
              </a:extLst>
            </p:cNvPr>
            <p:cNvCxnSpPr>
              <a:cxnSpLocks noChangeShapeType="1"/>
              <a:stCxn id="311319" idx="6"/>
              <a:endCxn id="311337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6" name="AutoShape 50">
              <a:extLst>
                <a:ext uri="{FF2B5EF4-FFF2-40B4-BE49-F238E27FC236}">
                  <a16:creationId xmlns:a16="http://schemas.microsoft.com/office/drawing/2014/main" id="{D97C340D-BAFD-844C-8C14-00378F607317}"/>
                </a:ext>
              </a:extLst>
            </p:cNvPr>
            <p:cNvCxnSpPr>
              <a:cxnSpLocks noChangeShapeType="1"/>
              <a:stCxn id="311319" idx="7"/>
              <a:endCxn id="311335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1349" name="Freeform 53">
              <a:extLst>
                <a:ext uri="{FF2B5EF4-FFF2-40B4-BE49-F238E27FC236}">
                  <a16:creationId xmlns:a16="http://schemas.microsoft.com/office/drawing/2014/main" id="{2C7F136C-31B4-7040-A788-C395F173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5067300"/>
              <a:ext cx="1079500" cy="180975"/>
            </a:xfrm>
            <a:custGeom>
              <a:avLst/>
              <a:gdLst>
                <a:gd name="T0" fmla="*/ 0 w 680"/>
                <a:gd name="T1" fmla="*/ 56 h 114"/>
                <a:gd name="T2" fmla="*/ 248 w 680"/>
                <a:gd name="T3" fmla="*/ 88 h 114"/>
                <a:gd name="T4" fmla="*/ 680 w 680"/>
                <a:gd name="T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114">
                  <a:moveTo>
                    <a:pt x="0" y="56"/>
                  </a:moveTo>
                  <a:cubicBezTo>
                    <a:pt x="85" y="73"/>
                    <a:pt x="161" y="82"/>
                    <a:pt x="248" y="88"/>
                  </a:cubicBezTo>
                  <a:cubicBezTo>
                    <a:pt x="395" y="84"/>
                    <a:pt x="566" y="114"/>
                    <a:pt x="680" y="0"/>
                  </a:cubicBezTo>
                </a:path>
              </a:pathLst>
            </a:custGeom>
            <a:noFill/>
            <a:ln w="31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51" name="Text Box 55">
              <a:extLst>
                <a:ext uri="{FF2B5EF4-FFF2-40B4-BE49-F238E27FC236}">
                  <a16:creationId xmlns:a16="http://schemas.microsoft.com/office/drawing/2014/main" id="{597CD68C-172D-D249-BF37-5789AA305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300" y="4953000"/>
              <a:ext cx="3683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EB504886-C9B8-904B-88C2-4D95ED2932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25" y="-13138"/>
            <a:ext cx="1460938" cy="14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72789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E97ADE0-81F8-2241-8C09-FEDE4FEB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22C6FBB-E79D-A347-8714-97E0D42D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B35853-580C-1E48-A4DF-6CF996BE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1FF8298-B31A-A245-BC7C-2C150A6F9E3A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66704F1B-C7A2-4E46-A10A-7CCA67D7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 dirty="0"/>
              <a:t>R1: Jellyfish model [</a:t>
            </a:r>
            <a:r>
              <a:rPr lang="en-US" altLang="en-US" sz="3600" dirty="0" err="1"/>
              <a:t>Tauro</a:t>
            </a:r>
            <a:r>
              <a:rPr lang="en-US" altLang="en-US" sz="3600" dirty="0"/>
              <a:t>+]</a:t>
            </a:r>
          </a:p>
        </p:txBody>
      </p:sp>
      <p:sp>
        <p:nvSpPr>
          <p:cNvPr id="315396" name="Oval 4">
            <a:extLst>
              <a:ext uri="{FF2B5EF4-FFF2-40B4-BE49-F238E27FC236}">
                <a16:creationId xmlns:a16="http://schemas.microsoft.com/office/drawing/2014/main" id="{15EFF4B0-882F-394F-B17A-EC573A65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1600200" cy="4572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>
            <a:extLst>
              <a:ext uri="{FF2B5EF4-FFF2-40B4-BE49-F238E27FC236}">
                <a16:creationId xmlns:a16="http://schemas.microsoft.com/office/drawing/2014/main" id="{AC55B6FE-926C-3143-9AFA-A98A300B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743200" cy="914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15398" name="Oval 6">
            <a:extLst>
              <a:ext uri="{FF2B5EF4-FFF2-40B4-BE49-F238E27FC236}">
                <a16:creationId xmlns:a16="http://schemas.microsoft.com/office/drawing/2014/main" id="{268158B4-7EDE-4C4B-82BB-E2B025DC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267200" cy="14478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>
            <a:extLst>
              <a:ext uri="{FF2B5EF4-FFF2-40B4-BE49-F238E27FC236}">
                <a16:creationId xmlns:a16="http://schemas.microsoft.com/office/drawing/2014/main" id="{6F247B65-3186-3146-B69E-06A8200D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>
            <a:extLst>
              <a:ext uri="{FF2B5EF4-FFF2-40B4-BE49-F238E27FC236}">
                <a16:creationId xmlns:a16="http://schemas.microsoft.com/office/drawing/2014/main" id="{70CD3EFD-B673-9440-87BD-2AF97AA0F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>
            <a:extLst>
              <a:ext uri="{FF2B5EF4-FFF2-40B4-BE49-F238E27FC236}">
                <a16:creationId xmlns:a16="http://schemas.microsoft.com/office/drawing/2014/main" id="{777782E4-D01E-E943-A8D2-A6070887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>
            <a:extLst>
              <a:ext uri="{FF2B5EF4-FFF2-40B4-BE49-F238E27FC236}">
                <a16:creationId xmlns:a16="http://schemas.microsoft.com/office/drawing/2014/main" id="{56A0E11C-0881-4B41-99B8-BE3F6DE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>
            <a:extLst>
              <a:ext uri="{FF2B5EF4-FFF2-40B4-BE49-F238E27FC236}">
                <a16:creationId xmlns:a16="http://schemas.microsoft.com/office/drawing/2014/main" id="{1141D09E-BB50-B74A-8085-4A13ABCB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>
            <a:extLst>
              <a:ext uri="{FF2B5EF4-FFF2-40B4-BE49-F238E27FC236}">
                <a16:creationId xmlns:a16="http://schemas.microsoft.com/office/drawing/2014/main" id="{90A881DB-0169-CB47-96C9-C1183004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Oval 14">
            <a:extLst>
              <a:ext uri="{FF2B5EF4-FFF2-40B4-BE49-F238E27FC236}">
                <a16:creationId xmlns:a16="http://schemas.microsoft.com/office/drawing/2014/main" id="{42834B8D-BF02-0444-A647-2358CF119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334000" cy="1828800"/>
          </a:xfrm>
          <a:prstGeom prst="ellipse">
            <a:avLst/>
          </a:prstGeom>
          <a:noFill/>
          <a:ln w="28575" algn="ctr">
            <a:solidFill>
              <a:srgbClr val="9933FF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7" name="Line 15">
            <a:extLst>
              <a:ext uri="{FF2B5EF4-FFF2-40B4-BE49-F238E27FC236}">
                <a16:creationId xmlns:a16="http://schemas.microsoft.com/office/drawing/2014/main" id="{0400990E-232F-4C4E-AC05-FD0419606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209800"/>
            <a:ext cx="152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EDDFA5BA-C454-A94D-9B79-278BA0819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09800"/>
            <a:ext cx="762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D5DE9BD4-6B9C-CA4F-915F-E205D1B94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2286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826DC8C5-EEB9-C649-AF7C-217C8829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93900"/>
            <a:ext cx="514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15411" name="Line 19">
            <a:extLst>
              <a:ext uri="{FF2B5EF4-FFF2-40B4-BE49-F238E27FC236}">
                <a16:creationId xmlns:a16="http://schemas.microsoft.com/office/drawing/2014/main" id="{6FCC000E-C5CA-5541-8FAA-550F722AC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514600"/>
            <a:ext cx="3810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Line 20">
            <a:extLst>
              <a:ext uri="{FF2B5EF4-FFF2-40B4-BE49-F238E27FC236}">
                <a16:creationId xmlns:a16="http://schemas.microsoft.com/office/drawing/2014/main" id="{188B594A-B907-EA4D-B4B6-2A59601E1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457200" cy="1752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Line 21">
            <a:extLst>
              <a:ext uri="{FF2B5EF4-FFF2-40B4-BE49-F238E27FC236}">
                <a16:creationId xmlns:a16="http://schemas.microsoft.com/office/drawing/2014/main" id="{443BB90F-B95F-D64E-B0C7-4B8AA6A27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438400"/>
            <a:ext cx="5334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>
            <a:extLst>
              <a:ext uri="{FF2B5EF4-FFF2-40B4-BE49-F238E27FC236}">
                <a16:creationId xmlns:a16="http://schemas.microsoft.com/office/drawing/2014/main" id="{5BEE7ABB-0E17-1D47-981A-E1E82BC5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Line 23">
            <a:extLst>
              <a:ext uri="{FF2B5EF4-FFF2-40B4-BE49-F238E27FC236}">
                <a16:creationId xmlns:a16="http://schemas.microsoft.com/office/drawing/2014/main" id="{9DD9403F-A0AC-214A-8E2E-E3C46FAE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533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3E408039-BFD9-3F47-91BB-875130B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0950"/>
            <a:ext cx="9144000" cy="730250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A Simple Conceptual Model for the Internet Topology</a:t>
            </a:r>
            <a:r>
              <a:rPr kumimoji="0" lang="en-US" altLang="en-US" sz="2000"/>
              <a:t>, L. Tauro, C. Palmer, G. Siganos, M. Faloutsos, Global Internet, November 25-29, 2001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54EDFF4E-6348-A440-A701-7168C7F8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2950"/>
            <a:ext cx="9144000" cy="1035050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Jellyfish: A Conceptual Model for the AS Internet Topology</a:t>
            </a:r>
            <a:r>
              <a:rPr kumimoji="0" lang="en-US" altLang="en-US" sz="2000"/>
              <a:t> G. Siganos, Sudhir L Tauro, M. Faloutsos, J. of Communications and Networks, Vol. 8, No. 3, pp 339-350, Sept. 2006.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7E876-58DC-774F-A6C6-1DEF0B868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4EEC9-A4CE-A146-86A6-762E08B3D305}"/>
              </a:ext>
            </a:extLst>
          </p:cNvPr>
          <p:cNvGrpSpPr>
            <a:grpSpLocks noChangeAspect="1"/>
          </p:cNvGrpSpPr>
          <p:nvPr/>
        </p:nvGrpSpPr>
        <p:grpSpPr>
          <a:xfrm>
            <a:off x="241633" y="1458118"/>
            <a:ext cx="1331596" cy="1109663"/>
            <a:chOff x="3200400" y="3886200"/>
            <a:chExt cx="2286000" cy="1905000"/>
          </a:xfrm>
        </p:grpSpPr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A68192A-EA50-3341-8AE7-19A0882A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2C2A80C7-3556-E249-8A6E-5FF4AD2D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F2891CCE-2766-1948-9BB0-3F48090D2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F2CEC7C1-704B-6740-B602-C8DBA614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D0213176-62D6-EE48-B647-91AD9167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26">
              <a:extLst>
                <a:ext uri="{FF2B5EF4-FFF2-40B4-BE49-F238E27FC236}">
                  <a16:creationId xmlns:a16="http://schemas.microsoft.com/office/drawing/2014/main" id="{5FFEC84F-02EA-FE4F-AFD7-FC3E4F958C5A}"/>
                </a:ext>
              </a:extLst>
            </p:cNvPr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7">
              <a:extLst>
                <a:ext uri="{FF2B5EF4-FFF2-40B4-BE49-F238E27FC236}">
                  <a16:creationId xmlns:a16="http://schemas.microsoft.com/office/drawing/2014/main" id="{5E23D54E-1A5F-6B49-889C-51407DF66BAA}"/>
                </a:ext>
              </a:extLst>
            </p:cNvPr>
            <p:cNvCxnSpPr>
              <a:cxnSpLocks noChangeShapeType="1"/>
              <a:stCxn id="29" idx="3"/>
              <a:endCxn id="33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8">
              <a:extLst>
                <a:ext uri="{FF2B5EF4-FFF2-40B4-BE49-F238E27FC236}">
                  <a16:creationId xmlns:a16="http://schemas.microsoft.com/office/drawing/2014/main" id="{030AB8F7-B035-B24B-BFA6-C840E6D511EA}"/>
                </a:ext>
              </a:extLst>
            </p:cNvPr>
            <p:cNvCxnSpPr>
              <a:cxnSpLocks noChangeShapeType="1"/>
              <a:stCxn id="29" idx="5"/>
              <a:endCxn id="32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9">
              <a:extLst>
                <a:ext uri="{FF2B5EF4-FFF2-40B4-BE49-F238E27FC236}">
                  <a16:creationId xmlns:a16="http://schemas.microsoft.com/office/drawing/2014/main" id="{D1048E1C-4EC3-4D4F-962C-A76C772502A3}"/>
                </a:ext>
              </a:extLst>
            </p:cNvPr>
            <p:cNvCxnSpPr>
              <a:cxnSpLocks noChangeShapeType="1"/>
              <a:stCxn id="29" idx="6"/>
              <a:endCxn id="31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12B6B197-D856-A943-AB73-F10DE49983E9}"/>
                </a:ext>
              </a:extLst>
            </p:cNvPr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1">
              <a:extLst>
                <a:ext uri="{FF2B5EF4-FFF2-40B4-BE49-F238E27FC236}">
                  <a16:creationId xmlns:a16="http://schemas.microsoft.com/office/drawing/2014/main" id="{F6EBEF34-46A9-6A41-8DB8-2D3767C1569B}"/>
                </a:ext>
              </a:extLst>
            </p:cNvPr>
            <p:cNvCxnSpPr>
              <a:cxnSpLocks noChangeShapeType="1"/>
              <a:stCxn id="30" idx="2"/>
              <a:endCxn id="32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D78DBB47-DB14-E144-AC10-D49D5835EA78}"/>
                </a:ext>
              </a:extLst>
            </p:cNvPr>
            <p:cNvCxnSpPr>
              <a:cxnSpLocks noChangeShapeType="1"/>
              <a:stCxn id="33" idx="5"/>
              <a:endCxn id="32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3">
              <a:extLst>
                <a:ext uri="{FF2B5EF4-FFF2-40B4-BE49-F238E27FC236}">
                  <a16:creationId xmlns:a16="http://schemas.microsoft.com/office/drawing/2014/main" id="{50B044F1-E188-D84C-A8AA-879C60B4B619}"/>
                </a:ext>
              </a:extLst>
            </p:cNvPr>
            <p:cNvCxnSpPr>
              <a:cxnSpLocks noChangeShapeType="1"/>
              <a:stCxn id="32" idx="7"/>
              <a:endCxn id="31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E4E42489-9D52-034E-B44E-D232C2BB8985}"/>
                </a:ext>
              </a:extLst>
            </p:cNvPr>
            <p:cNvCxnSpPr>
              <a:cxnSpLocks noChangeShapeType="1"/>
              <a:stCxn id="33" idx="6"/>
              <a:endCxn id="31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5">
              <a:extLst>
                <a:ext uri="{FF2B5EF4-FFF2-40B4-BE49-F238E27FC236}">
                  <a16:creationId xmlns:a16="http://schemas.microsoft.com/office/drawing/2014/main" id="{6A5A0709-71DA-044E-A85B-4718805131ED}"/>
                </a:ext>
              </a:extLst>
            </p:cNvPr>
            <p:cNvCxnSpPr>
              <a:cxnSpLocks noChangeShapeType="1"/>
              <a:stCxn id="30" idx="2"/>
              <a:endCxn id="33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E3EF8DD7-DA37-654A-979B-1BE11018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3CBCD589-4FBA-B34E-8548-2E3B317D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FBDCAE09-E5C7-7E41-874F-1B3AD509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C12E3F64-6E61-AE44-B87A-91286390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31636997-F07A-AE4E-B640-4723AD59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A1513278-8566-9F48-82EA-368694E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64AF5DD3-AE3A-3C4C-9069-0A48067E6484}"/>
                </a:ext>
              </a:extLst>
            </p:cNvPr>
            <p:cNvCxnSpPr>
              <a:cxnSpLocks noChangeShapeType="1"/>
              <a:stCxn id="32" idx="3"/>
              <a:endCxn id="44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4">
              <a:extLst>
                <a:ext uri="{FF2B5EF4-FFF2-40B4-BE49-F238E27FC236}">
                  <a16:creationId xmlns:a16="http://schemas.microsoft.com/office/drawing/2014/main" id="{3DCDAAFA-9C0D-4148-9B81-3161EA762655}"/>
                </a:ext>
              </a:extLst>
            </p:cNvPr>
            <p:cNvCxnSpPr>
              <a:cxnSpLocks noChangeShapeType="1"/>
              <a:stCxn id="32" idx="4"/>
              <a:endCxn id="45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5">
              <a:extLst>
                <a:ext uri="{FF2B5EF4-FFF2-40B4-BE49-F238E27FC236}">
                  <a16:creationId xmlns:a16="http://schemas.microsoft.com/office/drawing/2014/main" id="{1BD61CB3-E2CF-654E-B08A-99A66C4C6FB5}"/>
                </a:ext>
              </a:extLst>
            </p:cNvPr>
            <p:cNvCxnSpPr>
              <a:cxnSpLocks noChangeShapeType="1"/>
              <a:stCxn id="32" idx="5"/>
              <a:endCxn id="46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6">
              <a:extLst>
                <a:ext uri="{FF2B5EF4-FFF2-40B4-BE49-F238E27FC236}">
                  <a16:creationId xmlns:a16="http://schemas.microsoft.com/office/drawing/2014/main" id="{D9EA638B-647C-1C4E-B590-207F7DC393DF}"/>
                </a:ext>
              </a:extLst>
            </p:cNvPr>
            <p:cNvCxnSpPr>
              <a:cxnSpLocks noChangeShapeType="1"/>
              <a:stCxn id="31" idx="5"/>
              <a:endCxn id="48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47">
              <a:extLst>
                <a:ext uri="{FF2B5EF4-FFF2-40B4-BE49-F238E27FC236}">
                  <a16:creationId xmlns:a16="http://schemas.microsoft.com/office/drawing/2014/main" id="{A97D3525-44F0-2B49-A808-CA497A7E4E56}"/>
                </a:ext>
              </a:extLst>
            </p:cNvPr>
            <p:cNvCxnSpPr>
              <a:cxnSpLocks noChangeShapeType="1"/>
              <a:stCxn id="31" idx="6"/>
              <a:endCxn id="49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0">
              <a:extLst>
                <a:ext uri="{FF2B5EF4-FFF2-40B4-BE49-F238E27FC236}">
                  <a16:creationId xmlns:a16="http://schemas.microsoft.com/office/drawing/2014/main" id="{84030C9C-D0C3-D343-A64D-CE7D74A403AB}"/>
                </a:ext>
              </a:extLst>
            </p:cNvPr>
            <p:cNvCxnSpPr>
              <a:cxnSpLocks noChangeShapeType="1"/>
              <a:stCxn id="31" idx="7"/>
              <a:endCxn id="47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515901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E97ADE0-81F8-2241-8C09-FEDE4FEB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22C6FBB-E79D-A347-8714-97E0D42D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B35853-580C-1E48-A4DF-6CF996BE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1FF8298-B31A-A245-BC7C-2C150A6F9E3A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66704F1B-C7A2-4E46-A10A-7CCA67D7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 dirty="0"/>
              <a:t>R1: Jellyfish model [</a:t>
            </a:r>
            <a:r>
              <a:rPr lang="en-US" altLang="en-US" sz="3600" dirty="0" err="1"/>
              <a:t>Tauro</a:t>
            </a:r>
            <a:r>
              <a:rPr lang="en-US" altLang="en-US" sz="3600" dirty="0"/>
              <a:t>+]</a:t>
            </a:r>
          </a:p>
        </p:txBody>
      </p:sp>
      <p:sp>
        <p:nvSpPr>
          <p:cNvPr id="315396" name="Oval 4">
            <a:extLst>
              <a:ext uri="{FF2B5EF4-FFF2-40B4-BE49-F238E27FC236}">
                <a16:creationId xmlns:a16="http://schemas.microsoft.com/office/drawing/2014/main" id="{15EFF4B0-882F-394F-B17A-EC573A65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1600200" cy="4572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>
            <a:extLst>
              <a:ext uri="{FF2B5EF4-FFF2-40B4-BE49-F238E27FC236}">
                <a16:creationId xmlns:a16="http://schemas.microsoft.com/office/drawing/2014/main" id="{AC55B6FE-926C-3143-9AFA-A98A300B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743200" cy="914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15398" name="Oval 6">
            <a:extLst>
              <a:ext uri="{FF2B5EF4-FFF2-40B4-BE49-F238E27FC236}">
                <a16:creationId xmlns:a16="http://schemas.microsoft.com/office/drawing/2014/main" id="{268158B4-7EDE-4C4B-82BB-E2B025DC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267200" cy="14478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>
            <a:extLst>
              <a:ext uri="{FF2B5EF4-FFF2-40B4-BE49-F238E27FC236}">
                <a16:creationId xmlns:a16="http://schemas.microsoft.com/office/drawing/2014/main" id="{6F247B65-3186-3146-B69E-06A8200D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>
            <a:extLst>
              <a:ext uri="{FF2B5EF4-FFF2-40B4-BE49-F238E27FC236}">
                <a16:creationId xmlns:a16="http://schemas.microsoft.com/office/drawing/2014/main" id="{70CD3EFD-B673-9440-87BD-2AF97AA0F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>
            <a:extLst>
              <a:ext uri="{FF2B5EF4-FFF2-40B4-BE49-F238E27FC236}">
                <a16:creationId xmlns:a16="http://schemas.microsoft.com/office/drawing/2014/main" id="{777782E4-D01E-E943-A8D2-A6070887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>
            <a:extLst>
              <a:ext uri="{FF2B5EF4-FFF2-40B4-BE49-F238E27FC236}">
                <a16:creationId xmlns:a16="http://schemas.microsoft.com/office/drawing/2014/main" id="{56A0E11C-0881-4B41-99B8-BE3F6DE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>
            <a:extLst>
              <a:ext uri="{FF2B5EF4-FFF2-40B4-BE49-F238E27FC236}">
                <a16:creationId xmlns:a16="http://schemas.microsoft.com/office/drawing/2014/main" id="{1141D09E-BB50-B74A-8085-4A13ABCB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>
            <a:extLst>
              <a:ext uri="{FF2B5EF4-FFF2-40B4-BE49-F238E27FC236}">
                <a16:creationId xmlns:a16="http://schemas.microsoft.com/office/drawing/2014/main" id="{90A881DB-0169-CB47-96C9-C1183004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Oval 14">
            <a:extLst>
              <a:ext uri="{FF2B5EF4-FFF2-40B4-BE49-F238E27FC236}">
                <a16:creationId xmlns:a16="http://schemas.microsoft.com/office/drawing/2014/main" id="{42834B8D-BF02-0444-A647-2358CF119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334000" cy="1828800"/>
          </a:xfrm>
          <a:prstGeom prst="ellipse">
            <a:avLst/>
          </a:prstGeom>
          <a:noFill/>
          <a:ln w="28575" algn="ctr">
            <a:solidFill>
              <a:srgbClr val="9933FF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7" name="Line 15">
            <a:extLst>
              <a:ext uri="{FF2B5EF4-FFF2-40B4-BE49-F238E27FC236}">
                <a16:creationId xmlns:a16="http://schemas.microsoft.com/office/drawing/2014/main" id="{0400990E-232F-4C4E-AC05-FD0419606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209800"/>
            <a:ext cx="152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EDDFA5BA-C454-A94D-9B79-278BA0819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09800"/>
            <a:ext cx="762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D5DE9BD4-6B9C-CA4F-915F-E205D1B94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2286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826DC8C5-EEB9-C649-AF7C-217C8829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93900"/>
            <a:ext cx="514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15411" name="Line 19">
            <a:extLst>
              <a:ext uri="{FF2B5EF4-FFF2-40B4-BE49-F238E27FC236}">
                <a16:creationId xmlns:a16="http://schemas.microsoft.com/office/drawing/2014/main" id="{6FCC000E-C5CA-5541-8FAA-550F722AC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514600"/>
            <a:ext cx="3810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Line 20">
            <a:extLst>
              <a:ext uri="{FF2B5EF4-FFF2-40B4-BE49-F238E27FC236}">
                <a16:creationId xmlns:a16="http://schemas.microsoft.com/office/drawing/2014/main" id="{188B594A-B907-EA4D-B4B6-2A59601E1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457200" cy="1752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Line 21">
            <a:extLst>
              <a:ext uri="{FF2B5EF4-FFF2-40B4-BE49-F238E27FC236}">
                <a16:creationId xmlns:a16="http://schemas.microsoft.com/office/drawing/2014/main" id="{443BB90F-B95F-D64E-B0C7-4B8AA6A27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438400"/>
            <a:ext cx="5334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>
            <a:extLst>
              <a:ext uri="{FF2B5EF4-FFF2-40B4-BE49-F238E27FC236}">
                <a16:creationId xmlns:a16="http://schemas.microsoft.com/office/drawing/2014/main" id="{5BEE7ABB-0E17-1D47-981A-E1E82BC5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Line 23">
            <a:extLst>
              <a:ext uri="{FF2B5EF4-FFF2-40B4-BE49-F238E27FC236}">
                <a16:creationId xmlns:a16="http://schemas.microsoft.com/office/drawing/2014/main" id="{9DD9403F-A0AC-214A-8E2E-E3C46FAE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533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3E408039-BFD9-3F47-91BB-875130B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0950"/>
            <a:ext cx="9144000" cy="730250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A Simple Conceptual Model for the Internet Topology</a:t>
            </a:r>
            <a:r>
              <a:rPr kumimoji="0" lang="en-US" altLang="en-US" sz="2000"/>
              <a:t>, L. Tauro, C. Palmer, G. Siganos, M. Faloutsos, Global Internet, November 25-29, 2001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54EDFF4E-6348-A440-A701-7168C7F8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2950"/>
            <a:ext cx="9144000" cy="1035050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Jellyfish: A Conceptual Model for the AS Internet Topology</a:t>
            </a:r>
            <a:r>
              <a:rPr kumimoji="0" lang="en-US" altLang="en-US" sz="2000"/>
              <a:t> G. Siganos, Sudhir L Tauro, M. Faloutsos, J. of Communications and Networks, Vol. 8, No. 3, pp 339-350, Sept. 2006.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7E876-58DC-774F-A6C6-1DEF0B868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4EEC9-A4CE-A146-86A6-762E08B3D305}"/>
              </a:ext>
            </a:extLst>
          </p:cNvPr>
          <p:cNvGrpSpPr>
            <a:grpSpLocks noChangeAspect="1"/>
          </p:cNvGrpSpPr>
          <p:nvPr/>
        </p:nvGrpSpPr>
        <p:grpSpPr>
          <a:xfrm>
            <a:off x="241633" y="1458118"/>
            <a:ext cx="1331596" cy="1109663"/>
            <a:chOff x="3200400" y="3886200"/>
            <a:chExt cx="2286000" cy="1905000"/>
          </a:xfrm>
        </p:grpSpPr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A68192A-EA50-3341-8AE7-19A0882A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2C2A80C7-3556-E249-8A6E-5FF4AD2D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F2891CCE-2766-1948-9BB0-3F48090D2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F2CEC7C1-704B-6740-B602-C8DBA614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D0213176-62D6-EE48-B647-91AD9167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26">
              <a:extLst>
                <a:ext uri="{FF2B5EF4-FFF2-40B4-BE49-F238E27FC236}">
                  <a16:creationId xmlns:a16="http://schemas.microsoft.com/office/drawing/2014/main" id="{5FFEC84F-02EA-FE4F-AFD7-FC3E4F958C5A}"/>
                </a:ext>
              </a:extLst>
            </p:cNvPr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7">
              <a:extLst>
                <a:ext uri="{FF2B5EF4-FFF2-40B4-BE49-F238E27FC236}">
                  <a16:creationId xmlns:a16="http://schemas.microsoft.com/office/drawing/2014/main" id="{5E23D54E-1A5F-6B49-889C-51407DF66BAA}"/>
                </a:ext>
              </a:extLst>
            </p:cNvPr>
            <p:cNvCxnSpPr>
              <a:cxnSpLocks noChangeShapeType="1"/>
              <a:stCxn id="29" idx="3"/>
              <a:endCxn id="33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8">
              <a:extLst>
                <a:ext uri="{FF2B5EF4-FFF2-40B4-BE49-F238E27FC236}">
                  <a16:creationId xmlns:a16="http://schemas.microsoft.com/office/drawing/2014/main" id="{030AB8F7-B035-B24B-BFA6-C840E6D511EA}"/>
                </a:ext>
              </a:extLst>
            </p:cNvPr>
            <p:cNvCxnSpPr>
              <a:cxnSpLocks noChangeShapeType="1"/>
              <a:stCxn id="29" idx="5"/>
              <a:endCxn id="32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9">
              <a:extLst>
                <a:ext uri="{FF2B5EF4-FFF2-40B4-BE49-F238E27FC236}">
                  <a16:creationId xmlns:a16="http://schemas.microsoft.com/office/drawing/2014/main" id="{D1048E1C-4EC3-4D4F-962C-A76C772502A3}"/>
                </a:ext>
              </a:extLst>
            </p:cNvPr>
            <p:cNvCxnSpPr>
              <a:cxnSpLocks noChangeShapeType="1"/>
              <a:stCxn id="29" idx="6"/>
              <a:endCxn id="31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12B6B197-D856-A943-AB73-F10DE49983E9}"/>
                </a:ext>
              </a:extLst>
            </p:cNvPr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1">
              <a:extLst>
                <a:ext uri="{FF2B5EF4-FFF2-40B4-BE49-F238E27FC236}">
                  <a16:creationId xmlns:a16="http://schemas.microsoft.com/office/drawing/2014/main" id="{F6EBEF34-46A9-6A41-8DB8-2D3767C1569B}"/>
                </a:ext>
              </a:extLst>
            </p:cNvPr>
            <p:cNvCxnSpPr>
              <a:cxnSpLocks noChangeShapeType="1"/>
              <a:stCxn id="30" idx="2"/>
              <a:endCxn id="32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D78DBB47-DB14-E144-AC10-D49D5835EA78}"/>
                </a:ext>
              </a:extLst>
            </p:cNvPr>
            <p:cNvCxnSpPr>
              <a:cxnSpLocks noChangeShapeType="1"/>
              <a:stCxn id="33" idx="5"/>
              <a:endCxn id="32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3">
              <a:extLst>
                <a:ext uri="{FF2B5EF4-FFF2-40B4-BE49-F238E27FC236}">
                  <a16:creationId xmlns:a16="http://schemas.microsoft.com/office/drawing/2014/main" id="{50B044F1-E188-D84C-A8AA-879C60B4B619}"/>
                </a:ext>
              </a:extLst>
            </p:cNvPr>
            <p:cNvCxnSpPr>
              <a:cxnSpLocks noChangeShapeType="1"/>
              <a:stCxn id="32" idx="7"/>
              <a:endCxn id="31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E4E42489-9D52-034E-B44E-D232C2BB8985}"/>
                </a:ext>
              </a:extLst>
            </p:cNvPr>
            <p:cNvCxnSpPr>
              <a:cxnSpLocks noChangeShapeType="1"/>
              <a:stCxn id="33" idx="6"/>
              <a:endCxn id="31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5">
              <a:extLst>
                <a:ext uri="{FF2B5EF4-FFF2-40B4-BE49-F238E27FC236}">
                  <a16:creationId xmlns:a16="http://schemas.microsoft.com/office/drawing/2014/main" id="{6A5A0709-71DA-044E-A85B-4718805131ED}"/>
                </a:ext>
              </a:extLst>
            </p:cNvPr>
            <p:cNvCxnSpPr>
              <a:cxnSpLocks noChangeShapeType="1"/>
              <a:stCxn id="30" idx="2"/>
              <a:endCxn id="33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E3EF8DD7-DA37-654A-979B-1BE11018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3CBCD589-4FBA-B34E-8548-2E3B317D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FBDCAE09-E5C7-7E41-874F-1B3AD509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C12E3F64-6E61-AE44-B87A-91286390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31636997-F07A-AE4E-B640-4723AD59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A1513278-8566-9F48-82EA-368694E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64AF5DD3-AE3A-3C4C-9069-0A48067E6484}"/>
                </a:ext>
              </a:extLst>
            </p:cNvPr>
            <p:cNvCxnSpPr>
              <a:cxnSpLocks noChangeShapeType="1"/>
              <a:stCxn id="32" idx="3"/>
              <a:endCxn id="44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4">
              <a:extLst>
                <a:ext uri="{FF2B5EF4-FFF2-40B4-BE49-F238E27FC236}">
                  <a16:creationId xmlns:a16="http://schemas.microsoft.com/office/drawing/2014/main" id="{3DCDAAFA-9C0D-4148-9B81-3161EA762655}"/>
                </a:ext>
              </a:extLst>
            </p:cNvPr>
            <p:cNvCxnSpPr>
              <a:cxnSpLocks noChangeShapeType="1"/>
              <a:stCxn id="32" idx="4"/>
              <a:endCxn id="45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5">
              <a:extLst>
                <a:ext uri="{FF2B5EF4-FFF2-40B4-BE49-F238E27FC236}">
                  <a16:creationId xmlns:a16="http://schemas.microsoft.com/office/drawing/2014/main" id="{1BD61CB3-E2CF-654E-B08A-99A66C4C6FB5}"/>
                </a:ext>
              </a:extLst>
            </p:cNvPr>
            <p:cNvCxnSpPr>
              <a:cxnSpLocks noChangeShapeType="1"/>
              <a:stCxn id="32" idx="5"/>
              <a:endCxn id="46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6">
              <a:extLst>
                <a:ext uri="{FF2B5EF4-FFF2-40B4-BE49-F238E27FC236}">
                  <a16:creationId xmlns:a16="http://schemas.microsoft.com/office/drawing/2014/main" id="{D9EA638B-647C-1C4E-B590-207F7DC393DF}"/>
                </a:ext>
              </a:extLst>
            </p:cNvPr>
            <p:cNvCxnSpPr>
              <a:cxnSpLocks noChangeShapeType="1"/>
              <a:stCxn id="31" idx="5"/>
              <a:endCxn id="48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47">
              <a:extLst>
                <a:ext uri="{FF2B5EF4-FFF2-40B4-BE49-F238E27FC236}">
                  <a16:creationId xmlns:a16="http://schemas.microsoft.com/office/drawing/2014/main" id="{A97D3525-44F0-2B49-A808-CA497A7E4E56}"/>
                </a:ext>
              </a:extLst>
            </p:cNvPr>
            <p:cNvCxnSpPr>
              <a:cxnSpLocks noChangeShapeType="1"/>
              <a:stCxn id="31" idx="6"/>
              <a:endCxn id="49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0">
              <a:extLst>
                <a:ext uri="{FF2B5EF4-FFF2-40B4-BE49-F238E27FC236}">
                  <a16:creationId xmlns:a16="http://schemas.microsoft.com/office/drawing/2014/main" id="{84030C9C-D0C3-D343-A64D-CE7D74A403AB}"/>
                </a:ext>
              </a:extLst>
            </p:cNvPr>
            <p:cNvCxnSpPr>
              <a:cxnSpLocks noChangeShapeType="1"/>
              <a:stCxn id="31" idx="7"/>
              <a:endCxn id="47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284BCF-2ECD-C94A-8CDD-122420561F61}"/>
              </a:ext>
            </a:extLst>
          </p:cNvPr>
          <p:cNvGrpSpPr>
            <a:grpSpLocks noChangeAspect="1"/>
          </p:cNvGrpSpPr>
          <p:nvPr/>
        </p:nvGrpSpPr>
        <p:grpSpPr>
          <a:xfrm>
            <a:off x="4242920" y="1696685"/>
            <a:ext cx="1331596" cy="1109663"/>
            <a:chOff x="3200400" y="3886200"/>
            <a:chExt cx="2286000" cy="1905000"/>
          </a:xfrm>
        </p:grpSpPr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974E90C9-3680-5B46-93EA-CB41B1C64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2">
              <a:extLst>
                <a:ext uri="{FF2B5EF4-FFF2-40B4-BE49-F238E27FC236}">
                  <a16:creationId xmlns:a16="http://schemas.microsoft.com/office/drawing/2014/main" id="{FE1FA266-1F76-D949-9A8D-BEFB3A528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3">
              <a:extLst>
                <a:ext uri="{FF2B5EF4-FFF2-40B4-BE49-F238E27FC236}">
                  <a16:creationId xmlns:a16="http://schemas.microsoft.com/office/drawing/2014/main" id="{08FAEB96-D64A-6244-AA76-DABD3FBD7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4">
              <a:extLst>
                <a:ext uri="{FF2B5EF4-FFF2-40B4-BE49-F238E27FC236}">
                  <a16:creationId xmlns:a16="http://schemas.microsoft.com/office/drawing/2014/main" id="{7774A21D-6D0F-FF49-A7A5-FCADA4D3B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5">
              <a:extLst>
                <a:ext uri="{FF2B5EF4-FFF2-40B4-BE49-F238E27FC236}">
                  <a16:creationId xmlns:a16="http://schemas.microsoft.com/office/drawing/2014/main" id="{00D38383-5D22-7844-B6E8-3287D08B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F0478AA4-D0F7-0D4A-811F-FE0A73BF1F7E}"/>
                </a:ext>
              </a:extLst>
            </p:cNvPr>
            <p:cNvCxnSpPr>
              <a:cxnSpLocks noChangeShapeType="1"/>
              <a:stCxn id="57" idx="6"/>
              <a:endCxn id="58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BB201497-6BF9-7141-9029-5F8BC690E644}"/>
                </a:ext>
              </a:extLst>
            </p:cNvPr>
            <p:cNvCxnSpPr>
              <a:cxnSpLocks noChangeShapeType="1"/>
              <a:stCxn id="57" idx="3"/>
              <a:endCxn id="61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8">
              <a:extLst>
                <a:ext uri="{FF2B5EF4-FFF2-40B4-BE49-F238E27FC236}">
                  <a16:creationId xmlns:a16="http://schemas.microsoft.com/office/drawing/2014/main" id="{AF0AC610-E315-AA43-971D-8E2CD1D956A6}"/>
                </a:ext>
              </a:extLst>
            </p:cNvPr>
            <p:cNvCxnSpPr>
              <a:cxnSpLocks noChangeShapeType="1"/>
              <a:stCxn id="57" idx="5"/>
              <a:endCxn id="60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29">
              <a:extLst>
                <a:ext uri="{FF2B5EF4-FFF2-40B4-BE49-F238E27FC236}">
                  <a16:creationId xmlns:a16="http://schemas.microsoft.com/office/drawing/2014/main" id="{1FE86583-9DAB-5148-8968-305043395EE6}"/>
                </a:ext>
              </a:extLst>
            </p:cNvPr>
            <p:cNvCxnSpPr>
              <a:cxnSpLocks noChangeShapeType="1"/>
              <a:stCxn id="57" idx="6"/>
              <a:endCxn id="59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30">
              <a:extLst>
                <a:ext uri="{FF2B5EF4-FFF2-40B4-BE49-F238E27FC236}">
                  <a16:creationId xmlns:a16="http://schemas.microsoft.com/office/drawing/2014/main" id="{F35BE9E6-EA6F-E64D-A1C2-2B481CA8AA1D}"/>
                </a:ext>
              </a:extLst>
            </p:cNvPr>
            <p:cNvCxnSpPr>
              <a:cxnSpLocks noChangeShapeType="1"/>
              <a:stCxn id="58" idx="4"/>
              <a:endCxn id="59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1">
              <a:extLst>
                <a:ext uri="{FF2B5EF4-FFF2-40B4-BE49-F238E27FC236}">
                  <a16:creationId xmlns:a16="http://schemas.microsoft.com/office/drawing/2014/main" id="{9D403129-237B-DD4C-9388-4815D01ED7CF}"/>
                </a:ext>
              </a:extLst>
            </p:cNvPr>
            <p:cNvCxnSpPr>
              <a:cxnSpLocks noChangeShapeType="1"/>
              <a:stCxn id="58" idx="2"/>
              <a:endCxn id="60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32">
              <a:extLst>
                <a:ext uri="{FF2B5EF4-FFF2-40B4-BE49-F238E27FC236}">
                  <a16:creationId xmlns:a16="http://schemas.microsoft.com/office/drawing/2014/main" id="{9E4CB6DE-3F3E-7D4A-A99F-23893DEAB1F9}"/>
                </a:ext>
              </a:extLst>
            </p:cNvPr>
            <p:cNvCxnSpPr>
              <a:cxnSpLocks noChangeShapeType="1"/>
              <a:stCxn id="61" idx="5"/>
              <a:endCxn id="60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33">
              <a:extLst>
                <a:ext uri="{FF2B5EF4-FFF2-40B4-BE49-F238E27FC236}">
                  <a16:creationId xmlns:a16="http://schemas.microsoft.com/office/drawing/2014/main" id="{6DC4E41F-C0DB-AE46-8A0E-E06A55EADB7A}"/>
                </a:ext>
              </a:extLst>
            </p:cNvPr>
            <p:cNvCxnSpPr>
              <a:cxnSpLocks noChangeShapeType="1"/>
              <a:stCxn id="60" idx="7"/>
              <a:endCxn id="59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34">
              <a:extLst>
                <a:ext uri="{FF2B5EF4-FFF2-40B4-BE49-F238E27FC236}">
                  <a16:creationId xmlns:a16="http://schemas.microsoft.com/office/drawing/2014/main" id="{B1D76612-F543-E74C-A7B9-C4DCBA2F392D}"/>
                </a:ext>
              </a:extLst>
            </p:cNvPr>
            <p:cNvCxnSpPr>
              <a:cxnSpLocks noChangeShapeType="1"/>
              <a:stCxn id="61" idx="6"/>
              <a:endCxn id="59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35">
              <a:extLst>
                <a:ext uri="{FF2B5EF4-FFF2-40B4-BE49-F238E27FC236}">
                  <a16:creationId xmlns:a16="http://schemas.microsoft.com/office/drawing/2014/main" id="{BB7B7E1B-ECBC-C344-8260-6EB37819C392}"/>
                </a:ext>
              </a:extLst>
            </p:cNvPr>
            <p:cNvCxnSpPr>
              <a:cxnSpLocks noChangeShapeType="1"/>
              <a:stCxn id="58" idx="2"/>
              <a:endCxn id="61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Oval 36">
              <a:extLst>
                <a:ext uri="{FF2B5EF4-FFF2-40B4-BE49-F238E27FC236}">
                  <a16:creationId xmlns:a16="http://schemas.microsoft.com/office/drawing/2014/main" id="{627EA6B2-4132-3840-A229-583E70513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7">
              <a:extLst>
                <a:ext uri="{FF2B5EF4-FFF2-40B4-BE49-F238E27FC236}">
                  <a16:creationId xmlns:a16="http://schemas.microsoft.com/office/drawing/2014/main" id="{A71B47B3-D9B4-E949-A3E8-6706ABB2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8">
              <a:extLst>
                <a:ext uri="{FF2B5EF4-FFF2-40B4-BE49-F238E27FC236}">
                  <a16:creationId xmlns:a16="http://schemas.microsoft.com/office/drawing/2014/main" id="{6EFAABF3-7497-A149-911B-B0B73F81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>
              <a:extLst>
                <a:ext uri="{FF2B5EF4-FFF2-40B4-BE49-F238E27FC236}">
                  <a16:creationId xmlns:a16="http://schemas.microsoft.com/office/drawing/2014/main" id="{658649C8-7EFB-8444-B6C0-375065E1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>
              <a:extLst>
                <a:ext uri="{FF2B5EF4-FFF2-40B4-BE49-F238E27FC236}">
                  <a16:creationId xmlns:a16="http://schemas.microsoft.com/office/drawing/2014/main" id="{9311D6AF-C583-9840-B081-1710E08D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>
              <a:extLst>
                <a:ext uri="{FF2B5EF4-FFF2-40B4-BE49-F238E27FC236}">
                  <a16:creationId xmlns:a16="http://schemas.microsoft.com/office/drawing/2014/main" id="{18151E55-0887-4F49-A69C-12A93D3E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8" name="AutoShape 42">
              <a:extLst>
                <a:ext uri="{FF2B5EF4-FFF2-40B4-BE49-F238E27FC236}">
                  <a16:creationId xmlns:a16="http://schemas.microsoft.com/office/drawing/2014/main" id="{9DB416F6-BF1B-5840-A4D7-D06DB3F3149F}"/>
                </a:ext>
              </a:extLst>
            </p:cNvPr>
            <p:cNvCxnSpPr>
              <a:cxnSpLocks noChangeShapeType="1"/>
              <a:stCxn id="60" idx="3"/>
              <a:endCxn id="72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44">
              <a:extLst>
                <a:ext uri="{FF2B5EF4-FFF2-40B4-BE49-F238E27FC236}">
                  <a16:creationId xmlns:a16="http://schemas.microsoft.com/office/drawing/2014/main" id="{6E33ACB3-51F7-8A46-9B52-3BAFDE1FE408}"/>
                </a:ext>
              </a:extLst>
            </p:cNvPr>
            <p:cNvCxnSpPr>
              <a:cxnSpLocks noChangeShapeType="1"/>
              <a:stCxn id="60" idx="4"/>
              <a:endCxn id="73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45">
              <a:extLst>
                <a:ext uri="{FF2B5EF4-FFF2-40B4-BE49-F238E27FC236}">
                  <a16:creationId xmlns:a16="http://schemas.microsoft.com/office/drawing/2014/main" id="{F091F9F3-0E2B-944D-A62C-06E1AADA3D8A}"/>
                </a:ext>
              </a:extLst>
            </p:cNvPr>
            <p:cNvCxnSpPr>
              <a:cxnSpLocks noChangeShapeType="1"/>
              <a:stCxn id="60" idx="5"/>
              <a:endCxn id="74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46">
              <a:extLst>
                <a:ext uri="{FF2B5EF4-FFF2-40B4-BE49-F238E27FC236}">
                  <a16:creationId xmlns:a16="http://schemas.microsoft.com/office/drawing/2014/main" id="{ADA8747C-F361-5B4D-A7E7-DBDCCED6C77D}"/>
                </a:ext>
              </a:extLst>
            </p:cNvPr>
            <p:cNvCxnSpPr>
              <a:cxnSpLocks noChangeShapeType="1"/>
              <a:stCxn id="59" idx="5"/>
              <a:endCxn id="76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47">
              <a:extLst>
                <a:ext uri="{FF2B5EF4-FFF2-40B4-BE49-F238E27FC236}">
                  <a16:creationId xmlns:a16="http://schemas.microsoft.com/office/drawing/2014/main" id="{86AEEE0A-8795-7746-A339-A2C3ED44FC19}"/>
                </a:ext>
              </a:extLst>
            </p:cNvPr>
            <p:cNvCxnSpPr>
              <a:cxnSpLocks noChangeShapeType="1"/>
              <a:stCxn id="59" idx="6"/>
              <a:endCxn id="77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50">
              <a:extLst>
                <a:ext uri="{FF2B5EF4-FFF2-40B4-BE49-F238E27FC236}">
                  <a16:creationId xmlns:a16="http://schemas.microsoft.com/office/drawing/2014/main" id="{C971C21C-5FF8-2F4A-9E9C-237AC09ED075}"/>
                </a:ext>
              </a:extLst>
            </p:cNvPr>
            <p:cNvCxnSpPr>
              <a:cxnSpLocks noChangeShapeType="1"/>
              <a:stCxn id="59" idx="7"/>
              <a:endCxn id="75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E89DE42-016E-8C4C-B165-6654C33C3A2F}"/>
              </a:ext>
            </a:extLst>
          </p:cNvPr>
          <p:cNvGrpSpPr>
            <a:grpSpLocks noChangeAspect="1"/>
          </p:cNvGrpSpPr>
          <p:nvPr/>
        </p:nvGrpSpPr>
        <p:grpSpPr>
          <a:xfrm>
            <a:off x="5655136" y="1857596"/>
            <a:ext cx="1331596" cy="1109663"/>
            <a:chOff x="3200400" y="3886200"/>
            <a:chExt cx="2286000" cy="1905000"/>
          </a:xfrm>
        </p:grpSpPr>
        <p:sp>
          <p:nvSpPr>
            <p:cNvPr id="85" name="Oval 21">
              <a:extLst>
                <a:ext uri="{FF2B5EF4-FFF2-40B4-BE49-F238E27FC236}">
                  <a16:creationId xmlns:a16="http://schemas.microsoft.com/office/drawing/2014/main" id="{93676FAC-51A1-EC48-98B5-0FA4A3A7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A97588E8-83BC-9A40-B439-EB3472B7F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3">
              <a:extLst>
                <a:ext uri="{FF2B5EF4-FFF2-40B4-BE49-F238E27FC236}">
                  <a16:creationId xmlns:a16="http://schemas.microsoft.com/office/drawing/2014/main" id="{DC2B4CAF-2BFC-AC43-96DF-D851C6262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4">
              <a:extLst>
                <a:ext uri="{FF2B5EF4-FFF2-40B4-BE49-F238E27FC236}">
                  <a16:creationId xmlns:a16="http://schemas.microsoft.com/office/drawing/2014/main" id="{902E38F3-4A8E-C246-91C9-383CAD420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5">
              <a:extLst>
                <a:ext uri="{FF2B5EF4-FFF2-40B4-BE49-F238E27FC236}">
                  <a16:creationId xmlns:a16="http://schemas.microsoft.com/office/drawing/2014/main" id="{B1EF9611-94DE-8C45-AFCE-4777A033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0" name="AutoShape 26">
              <a:extLst>
                <a:ext uri="{FF2B5EF4-FFF2-40B4-BE49-F238E27FC236}">
                  <a16:creationId xmlns:a16="http://schemas.microsoft.com/office/drawing/2014/main" id="{EA2A93C7-EF89-3842-A783-107938100745}"/>
                </a:ext>
              </a:extLst>
            </p:cNvPr>
            <p:cNvCxnSpPr>
              <a:cxnSpLocks noChangeShapeType="1"/>
              <a:stCxn id="85" idx="6"/>
              <a:endCxn id="86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27">
              <a:extLst>
                <a:ext uri="{FF2B5EF4-FFF2-40B4-BE49-F238E27FC236}">
                  <a16:creationId xmlns:a16="http://schemas.microsoft.com/office/drawing/2014/main" id="{AD102008-5979-2845-B6E2-21797830C235}"/>
                </a:ext>
              </a:extLst>
            </p:cNvPr>
            <p:cNvCxnSpPr>
              <a:cxnSpLocks noChangeShapeType="1"/>
              <a:stCxn id="85" idx="3"/>
              <a:endCxn id="89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8">
              <a:extLst>
                <a:ext uri="{FF2B5EF4-FFF2-40B4-BE49-F238E27FC236}">
                  <a16:creationId xmlns:a16="http://schemas.microsoft.com/office/drawing/2014/main" id="{08B1FF52-5EB0-B145-A0D1-1AB8B0198D2B}"/>
                </a:ext>
              </a:extLst>
            </p:cNvPr>
            <p:cNvCxnSpPr>
              <a:cxnSpLocks noChangeShapeType="1"/>
              <a:stCxn id="85" idx="5"/>
              <a:endCxn id="88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9">
              <a:extLst>
                <a:ext uri="{FF2B5EF4-FFF2-40B4-BE49-F238E27FC236}">
                  <a16:creationId xmlns:a16="http://schemas.microsoft.com/office/drawing/2014/main" id="{4E47EE76-36B5-2549-B1DB-EE25E05EE8DD}"/>
                </a:ext>
              </a:extLst>
            </p:cNvPr>
            <p:cNvCxnSpPr>
              <a:cxnSpLocks noChangeShapeType="1"/>
              <a:stCxn id="85" idx="6"/>
              <a:endCxn id="87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30">
              <a:extLst>
                <a:ext uri="{FF2B5EF4-FFF2-40B4-BE49-F238E27FC236}">
                  <a16:creationId xmlns:a16="http://schemas.microsoft.com/office/drawing/2014/main" id="{F38F63D9-CD1B-8C4B-8C6E-79EA2FD0761B}"/>
                </a:ext>
              </a:extLst>
            </p:cNvPr>
            <p:cNvCxnSpPr>
              <a:cxnSpLocks noChangeShapeType="1"/>
              <a:stCxn id="86" idx="4"/>
              <a:endCxn id="87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31">
              <a:extLst>
                <a:ext uri="{FF2B5EF4-FFF2-40B4-BE49-F238E27FC236}">
                  <a16:creationId xmlns:a16="http://schemas.microsoft.com/office/drawing/2014/main" id="{302585D7-DE7F-A44B-B21B-BB7B3ECD9D5C}"/>
                </a:ext>
              </a:extLst>
            </p:cNvPr>
            <p:cNvCxnSpPr>
              <a:cxnSpLocks noChangeShapeType="1"/>
              <a:stCxn id="86" idx="2"/>
              <a:endCxn id="88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32">
              <a:extLst>
                <a:ext uri="{FF2B5EF4-FFF2-40B4-BE49-F238E27FC236}">
                  <a16:creationId xmlns:a16="http://schemas.microsoft.com/office/drawing/2014/main" id="{E57E4AD1-4E7B-B443-ACCB-E1394DD688CA}"/>
                </a:ext>
              </a:extLst>
            </p:cNvPr>
            <p:cNvCxnSpPr>
              <a:cxnSpLocks noChangeShapeType="1"/>
              <a:stCxn id="89" idx="5"/>
              <a:endCxn id="88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33">
              <a:extLst>
                <a:ext uri="{FF2B5EF4-FFF2-40B4-BE49-F238E27FC236}">
                  <a16:creationId xmlns:a16="http://schemas.microsoft.com/office/drawing/2014/main" id="{A7611656-F96A-694F-A0F0-4BDC4C05F462}"/>
                </a:ext>
              </a:extLst>
            </p:cNvPr>
            <p:cNvCxnSpPr>
              <a:cxnSpLocks noChangeShapeType="1"/>
              <a:stCxn id="88" idx="7"/>
              <a:endCxn id="87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34">
              <a:extLst>
                <a:ext uri="{FF2B5EF4-FFF2-40B4-BE49-F238E27FC236}">
                  <a16:creationId xmlns:a16="http://schemas.microsoft.com/office/drawing/2014/main" id="{6714F0CC-88A8-724A-8C53-2F4DBF880303}"/>
                </a:ext>
              </a:extLst>
            </p:cNvPr>
            <p:cNvCxnSpPr>
              <a:cxnSpLocks noChangeShapeType="1"/>
              <a:stCxn id="89" idx="6"/>
              <a:endCxn id="87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AutoShape 35">
              <a:extLst>
                <a:ext uri="{FF2B5EF4-FFF2-40B4-BE49-F238E27FC236}">
                  <a16:creationId xmlns:a16="http://schemas.microsoft.com/office/drawing/2014/main" id="{2AADE0C3-9A95-D84C-A5A6-F47261E82709}"/>
                </a:ext>
              </a:extLst>
            </p:cNvPr>
            <p:cNvCxnSpPr>
              <a:cxnSpLocks noChangeShapeType="1"/>
              <a:stCxn id="86" idx="2"/>
              <a:endCxn id="89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Oval 36">
              <a:extLst>
                <a:ext uri="{FF2B5EF4-FFF2-40B4-BE49-F238E27FC236}">
                  <a16:creationId xmlns:a16="http://schemas.microsoft.com/office/drawing/2014/main" id="{E5108482-53EB-E946-8FF3-892B7BE61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37">
              <a:extLst>
                <a:ext uri="{FF2B5EF4-FFF2-40B4-BE49-F238E27FC236}">
                  <a16:creationId xmlns:a16="http://schemas.microsoft.com/office/drawing/2014/main" id="{51AD0C06-FE74-1042-8FCA-3CE639C95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8">
              <a:extLst>
                <a:ext uri="{FF2B5EF4-FFF2-40B4-BE49-F238E27FC236}">
                  <a16:creationId xmlns:a16="http://schemas.microsoft.com/office/drawing/2014/main" id="{5108E83D-BE06-E043-9F4E-9679EB004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39">
              <a:extLst>
                <a:ext uri="{FF2B5EF4-FFF2-40B4-BE49-F238E27FC236}">
                  <a16:creationId xmlns:a16="http://schemas.microsoft.com/office/drawing/2014/main" id="{66944687-8817-824D-9E0C-D76D8EA9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0">
              <a:extLst>
                <a:ext uri="{FF2B5EF4-FFF2-40B4-BE49-F238E27FC236}">
                  <a16:creationId xmlns:a16="http://schemas.microsoft.com/office/drawing/2014/main" id="{ADB448A4-7376-9145-B1CF-AB1369A44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41">
              <a:extLst>
                <a:ext uri="{FF2B5EF4-FFF2-40B4-BE49-F238E27FC236}">
                  <a16:creationId xmlns:a16="http://schemas.microsoft.com/office/drawing/2014/main" id="{230D6E6B-BBA3-1A45-A829-503CC660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6" name="AutoShape 42">
              <a:extLst>
                <a:ext uri="{FF2B5EF4-FFF2-40B4-BE49-F238E27FC236}">
                  <a16:creationId xmlns:a16="http://schemas.microsoft.com/office/drawing/2014/main" id="{2D8CB51E-1BC5-BF47-975F-6B94FE23D3D7}"/>
                </a:ext>
              </a:extLst>
            </p:cNvPr>
            <p:cNvCxnSpPr>
              <a:cxnSpLocks noChangeShapeType="1"/>
              <a:stCxn id="88" idx="3"/>
              <a:endCxn id="100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AutoShape 44">
              <a:extLst>
                <a:ext uri="{FF2B5EF4-FFF2-40B4-BE49-F238E27FC236}">
                  <a16:creationId xmlns:a16="http://schemas.microsoft.com/office/drawing/2014/main" id="{6E5CF3A1-7A02-2F4B-AF11-073B0D163F3C}"/>
                </a:ext>
              </a:extLst>
            </p:cNvPr>
            <p:cNvCxnSpPr>
              <a:cxnSpLocks noChangeShapeType="1"/>
              <a:stCxn id="88" idx="4"/>
              <a:endCxn id="101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45">
              <a:extLst>
                <a:ext uri="{FF2B5EF4-FFF2-40B4-BE49-F238E27FC236}">
                  <a16:creationId xmlns:a16="http://schemas.microsoft.com/office/drawing/2014/main" id="{A4A07515-BC74-3E4F-A8E9-0F95BA607363}"/>
                </a:ext>
              </a:extLst>
            </p:cNvPr>
            <p:cNvCxnSpPr>
              <a:cxnSpLocks noChangeShapeType="1"/>
              <a:stCxn id="88" idx="5"/>
              <a:endCxn id="102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AutoShape 46">
              <a:extLst>
                <a:ext uri="{FF2B5EF4-FFF2-40B4-BE49-F238E27FC236}">
                  <a16:creationId xmlns:a16="http://schemas.microsoft.com/office/drawing/2014/main" id="{87BA2F3B-3A5B-9B41-BA75-0E51CBE9AC5E}"/>
                </a:ext>
              </a:extLst>
            </p:cNvPr>
            <p:cNvCxnSpPr>
              <a:cxnSpLocks noChangeShapeType="1"/>
              <a:stCxn id="87" idx="5"/>
              <a:endCxn id="104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47">
              <a:extLst>
                <a:ext uri="{FF2B5EF4-FFF2-40B4-BE49-F238E27FC236}">
                  <a16:creationId xmlns:a16="http://schemas.microsoft.com/office/drawing/2014/main" id="{DFB4A78B-9F54-8447-8504-E9154208BDFA}"/>
                </a:ext>
              </a:extLst>
            </p:cNvPr>
            <p:cNvCxnSpPr>
              <a:cxnSpLocks noChangeShapeType="1"/>
              <a:stCxn id="87" idx="6"/>
              <a:endCxn id="105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AutoShape 50">
              <a:extLst>
                <a:ext uri="{FF2B5EF4-FFF2-40B4-BE49-F238E27FC236}">
                  <a16:creationId xmlns:a16="http://schemas.microsoft.com/office/drawing/2014/main" id="{306DE39D-B3F4-EE45-B727-DD9322EACBD3}"/>
                </a:ext>
              </a:extLst>
            </p:cNvPr>
            <p:cNvCxnSpPr>
              <a:cxnSpLocks noChangeShapeType="1"/>
              <a:stCxn id="87" idx="7"/>
              <a:endCxn id="103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87FEAA-C9C9-454E-AFDD-6CF2D3A707A5}"/>
              </a:ext>
            </a:extLst>
          </p:cNvPr>
          <p:cNvGrpSpPr>
            <a:grpSpLocks noChangeAspect="1"/>
          </p:cNvGrpSpPr>
          <p:nvPr/>
        </p:nvGrpSpPr>
        <p:grpSpPr>
          <a:xfrm>
            <a:off x="2935580" y="2013744"/>
            <a:ext cx="1331596" cy="1109663"/>
            <a:chOff x="3200400" y="3886200"/>
            <a:chExt cx="2286000" cy="1905000"/>
          </a:xfrm>
        </p:grpSpPr>
        <p:sp>
          <p:nvSpPr>
            <p:cNvPr id="113" name="Oval 21">
              <a:extLst>
                <a:ext uri="{FF2B5EF4-FFF2-40B4-BE49-F238E27FC236}">
                  <a16:creationId xmlns:a16="http://schemas.microsoft.com/office/drawing/2014/main" id="{4CB193EC-56F2-4E40-9362-9DE0D351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2">
              <a:extLst>
                <a:ext uri="{FF2B5EF4-FFF2-40B4-BE49-F238E27FC236}">
                  <a16:creationId xmlns:a16="http://schemas.microsoft.com/office/drawing/2014/main" id="{A9B4DC48-12DA-6246-939B-CD0767EC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3">
              <a:extLst>
                <a:ext uri="{FF2B5EF4-FFF2-40B4-BE49-F238E27FC236}">
                  <a16:creationId xmlns:a16="http://schemas.microsoft.com/office/drawing/2014/main" id="{1293C8C8-B736-3447-9796-FC041A06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4">
              <a:extLst>
                <a:ext uri="{FF2B5EF4-FFF2-40B4-BE49-F238E27FC236}">
                  <a16:creationId xmlns:a16="http://schemas.microsoft.com/office/drawing/2014/main" id="{E9AC2360-4DC3-504F-86DD-604591C5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5">
              <a:extLst>
                <a:ext uri="{FF2B5EF4-FFF2-40B4-BE49-F238E27FC236}">
                  <a16:creationId xmlns:a16="http://schemas.microsoft.com/office/drawing/2014/main" id="{B1D2134F-E363-A442-BBCF-3CAC104C8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" name="AutoShape 26">
              <a:extLst>
                <a:ext uri="{FF2B5EF4-FFF2-40B4-BE49-F238E27FC236}">
                  <a16:creationId xmlns:a16="http://schemas.microsoft.com/office/drawing/2014/main" id="{AAD4F628-A599-034F-9C50-30806A220252}"/>
                </a:ext>
              </a:extLst>
            </p:cNvPr>
            <p:cNvCxnSpPr>
              <a:cxnSpLocks noChangeShapeType="1"/>
              <a:stCxn id="113" idx="6"/>
              <a:endCxn id="114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AutoShape 27">
              <a:extLst>
                <a:ext uri="{FF2B5EF4-FFF2-40B4-BE49-F238E27FC236}">
                  <a16:creationId xmlns:a16="http://schemas.microsoft.com/office/drawing/2014/main" id="{56D6D3D6-B7C2-E74E-9051-C3F59C8D862E}"/>
                </a:ext>
              </a:extLst>
            </p:cNvPr>
            <p:cNvCxnSpPr>
              <a:cxnSpLocks noChangeShapeType="1"/>
              <a:stCxn id="113" idx="3"/>
              <a:endCxn id="117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AutoShape 28">
              <a:extLst>
                <a:ext uri="{FF2B5EF4-FFF2-40B4-BE49-F238E27FC236}">
                  <a16:creationId xmlns:a16="http://schemas.microsoft.com/office/drawing/2014/main" id="{1A548748-EBDD-274D-9EB8-2FB6D95B1D7F}"/>
                </a:ext>
              </a:extLst>
            </p:cNvPr>
            <p:cNvCxnSpPr>
              <a:cxnSpLocks noChangeShapeType="1"/>
              <a:stCxn id="113" idx="5"/>
              <a:endCxn id="116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29">
              <a:extLst>
                <a:ext uri="{FF2B5EF4-FFF2-40B4-BE49-F238E27FC236}">
                  <a16:creationId xmlns:a16="http://schemas.microsoft.com/office/drawing/2014/main" id="{CE4D21FD-53F3-CD40-9F41-0C9253EBFC75}"/>
                </a:ext>
              </a:extLst>
            </p:cNvPr>
            <p:cNvCxnSpPr>
              <a:cxnSpLocks noChangeShapeType="1"/>
              <a:stCxn id="113" idx="6"/>
              <a:endCxn id="115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30">
              <a:extLst>
                <a:ext uri="{FF2B5EF4-FFF2-40B4-BE49-F238E27FC236}">
                  <a16:creationId xmlns:a16="http://schemas.microsoft.com/office/drawing/2014/main" id="{CCEF6B49-7DEC-AC4A-B214-396345CF2CC4}"/>
                </a:ext>
              </a:extLst>
            </p:cNvPr>
            <p:cNvCxnSpPr>
              <a:cxnSpLocks noChangeShapeType="1"/>
              <a:stCxn id="114" idx="4"/>
              <a:endCxn id="115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AutoShape 31">
              <a:extLst>
                <a:ext uri="{FF2B5EF4-FFF2-40B4-BE49-F238E27FC236}">
                  <a16:creationId xmlns:a16="http://schemas.microsoft.com/office/drawing/2014/main" id="{19DC7C92-F6B8-6745-8670-03FC419409C0}"/>
                </a:ext>
              </a:extLst>
            </p:cNvPr>
            <p:cNvCxnSpPr>
              <a:cxnSpLocks noChangeShapeType="1"/>
              <a:stCxn id="114" idx="2"/>
              <a:endCxn id="116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AutoShape 32">
              <a:extLst>
                <a:ext uri="{FF2B5EF4-FFF2-40B4-BE49-F238E27FC236}">
                  <a16:creationId xmlns:a16="http://schemas.microsoft.com/office/drawing/2014/main" id="{5A593CC5-AB6F-E84F-A157-31097999B632}"/>
                </a:ext>
              </a:extLst>
            </p:cNvPr>
            <p:cNvCxnSpPr>
              <a:cxnSpLocks noChangeShapeType="1"/>
              <a:stCxn id="117" idx="5"/>
              <a:endCxn id="116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AutoShape 33">
              <a:extLst>
                <a:ext uri="{FF2B5EF4-FFF2-40B4-BE49-F238E27FC236}">
                  <a16:creationId xmlns:a16="http://schemas.microsoft.com/office/drawing/2014/main" id="{9D1A0B3A-5B54-704A-BC75-66A74742E641}"/>
                </a:ext>
              </a:extLst>
            </p:cNvPr>
            <p:cNvCxnSpPr>
              <a:cxnSpLocks noChangeShapeType="1"/>
              <a:stCxn id="116" idx="7"/>
              <a:endCxn id="115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AutoShape 34">
              <a:extLst>
                <a:ext uri="{FF2B5EF4-FFF2-40B4-BE49-F238E27FC236}">
                  <a16:creationId xmlns:a16="http://schemas.microsoft.com/office/drawing/2014/main" id="{3EA93573-78BB-6E4B-A156-90E848C89576}"/>
                </a:ext>
              </a:extLst>
            </p:cNvPr>
            <p:cNvCxnSpPr>
              <a:cxnSpLocks noChangeShapeType="1"/>
              <a:stCxn id="117" idx="6"/>
              <a:endCxn id="115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AutoShape 35">
              <a:extLst>
                <a:ext uri="{FF2B5EF4-FFF2-40B4-BE49-F238E27FC236}">
                  <a16:creationId xmlns:a16="http://schemas.microsoft.com/office/drawing/2014/main" id="{9A460575-4819-FD4E-9C0D-3C6BBCB6407B}"/>
                </a:ext>
              </a:extLst>
            </p:cNvPr>
            <p:cNvCxnSpPr>
              <a:cxnSpLocks noChangeShapeType="1"/>
              <a:stCxn id="114" idx="2"/>
              <a:endCxn id="117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" name="Oval 36">
              <a:extLst>
                <a:ext uri="{FF2B5EF4-FFF2-40B4-BE49-F238E27FC236}">
                  <a16:creationId xmlns:a16="http://schemas.microsoft.com/office/drawing/2014/main" id="{36EF2D60-52DC-0449-8039-B3634E63A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37">
              <a:extLst>
                <a:ext uri="{FF2B5EF4-FFF2-40B4-BE49-F238E27FC236}">
                  <a16:creationId xmlns:a16="http://schemas.microsoft.com/office/drawing/2014/main" id="{8BC3D422-1FD7-934E-AC1D-DF3DB017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38">
              <a:extLst>
                <a:ext uri="{FF2B5EF4-FFF2-40B4-BE49-F238E27FC236}">
                  <a16:creationId xmlns:a16="http://schemas.microsoft.com/office/drawing/2014/main" id="{244F8E9D-9DB9-9747-B9B9-37166104D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39">
              <a:extLst>
                <a:ext uri="{FF2B5EF4-FFF2-40B4-BE49-F238E27FC236}">
                  <a16:creationId xmlns:a16="http://schemas.microsoft.com/office/drawing/2014/main" id="{2E11BC90-977F-714C-8B0B-C7F06B8E8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40">
              <a:extLst>
                <a:ext uri="{FF2B5EF4-FFF2-40B4-BE49-F238E27FC236}">
                  <a16:creationId xmlns:a16="http://schemas.microsoft.com/office/drawing/2014/main" id="{BDF4D159-D378-3841-BBBA-53FF46E5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41">
              <a:extLst>
                <a:ext uri="{FF2B5EF4-FFF2-40B4-BE49-F238E27FC236}">
                  <a16:creationId xmlns:a16="http://schemas.microsoft.com/office/drawing/2014/main" id="{1DCF17BF-D337-4C41-A39E-A62D7CD20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4" name="AutoShape 42">
              <a:extLst>
                <a:ext uri="{FF2B5EF4-FFF2-40B4-BE49-F238E27FC236}">
                  <a16:creationId xmlns:a16="http://schemas.microsoft.com/office/drawing/2014/main" id="{1B625878-44E7-9544-9472-148AEF1B02B6}"/>
                </a:ext>
              </a:extLst>
            </p:cNvPr>
            <p:cNvCxnSpPr>
              <a:cxnSpLocks noChangeShapeType="1"/>
              <a:stCxn id="116" idx="3"/>
              <a:endCxn id="128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AutoShape 44">
              <a:extLst>
                <a:ext uri="{FF2B5EF4-FFF2-40B4-BE49-F238E27FC236}">
                  <a16:creationId xmlns:a16="http://schemas.microsoft.com/office/drawing/2014/main" id="{72C62B4C-E380-D643-83FF-B84721488871}"/>
                </a:ext>
              </a:extLst>
            </p:cNvPr>
            <p:cNvCxnSpPr>
              <a:cxnSpLocks noChangeShapeType="1"/>
              <a:stCxn id="116" idx="4"/>
              <a:endCxn id="129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AutoShape 45">
              <a:extLst>
                <a:ext uri="{FF2B5EF4-FFF2-40B4-BE49-F238E27FC236}">
                  <a16:creationId xmlns:a16="http://schemas.microsoft.com/office/drawing/2014/main" id="{882FBFF7-0A1E-6344-8DD2-5CF9B5CA3F6F}"/>
                </a:ext>
              </a:extLst>
            </p:cNvPr>
            <p:cNvCxnSpPr>
              <a:cxnSpLocks noChangeShapeType="1"/>
              <a:stCxn id="116" idx="5"/>
              <a:endCxn id="130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AutoShape 46">
              <a:extLst>
                <a:ext uri="{FF2B5EF4-FFF2-40B4-BE49-F238E27FC236}">
                  <a16:creationId xmlns:a16="http://schemas.microsoft.com/office/drawing/2014/main" id="{E48193B5-9CE6-BD42-8A64-3257AF8DA7EC}"/>
                </a:ext>
              </a:extLst>
            </p:cNvPr>
            <p:cNvCxnSpPr>
              <a:cxnSpLocks noChangeShapeType="1"/>
              <a:stCxn id="115" idx="5"/>
              <a:endCxn id="132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AutoShape 47">
              <a:extLst>
                <a:ext uri="{FF2B5EF4-FFF2-40B4-BE49-F238E27FC236}">
                  <a16:creationId xmlns:a16="http://schemas.microsoft.com/office/drawing/2014/main" id="{EEA914D3-5008-CA4D-8E89-08B24D89055C}"/>
                </a:ext>
              </a:extLst>
            </p:cNvPr>
            <p:cNvCxnSpPr>
              <a:cxnSpLocks noChangeShapeType="1"/>
              <a:stCxn id="115" idx="6"/>
              <a:endCxn id="133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AutoShape 50">
              <a:extLst>
                <a:ext uri="{FF2B5EF4-FFF2-40B4-BE49-F238E27FC236}">
                  <a16:creationId xmlns:a16="http://schemas.microsoft.com/office/drawing/2014/main" id="{515C342D-A244-044D-8070-D9D67783DD9A}"/>
                </a:ext>
              </a:extLst>
            </p:cNvPr>
            <p:cNvCxnSpPr>
              <a:cxnSpLocks noChangeShapeType="1"/>
              <a:stCxn id="115" idx="7"/>
              <a:endCxn id="131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8509176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E97ADE0-81F8-2241-8C09-FEDE4FEB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22C6FBB-E79D-A347-8714-97E0D42D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B35853-580C-1E48-A4DF-6CF996BE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1FF8298-B31A-A245-BC7C-2C150A6F9E3A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66704F1B-C7A2-4E46-A10A-7CCA67D7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 dirty="0"/>
              <a:t>R1: Jellyfish model [</a:t>
            </a:r>
            <a:r>
              <a:rPr lang="en-US" altLang="en-US" sz="3600" dirty="0" err="1"/>
              <a:t>Tauro</a:t>
            </a:r>
            <a:r>
              <a:rPr lang="en-US" altLang="en-US" sz="3600" dirty="0"/>
              <a:t>+]</a:t>
            </a:r>
          </a:p>
        </p:txBody>
      </p:sp>
      <p:sp>
        <p:nvSpPr>
          <p:cNvPr id="315396" name="Oval 4">
            <a:extLst>
              <a:ext uri="{FF2B5EF4-FFF2-40B4-BE49-F238E27FC236}">
                <a16:creationId xmlns:a16="http://schemas.microsoft.com/office/drawing/2014/main" id="{15EFF4B0-882F-394F-B17A-EC573A65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1600200" cy="4572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>
            <a:extLst>
              <a:ext uri="{FF2B5EF4-FFF2-40B4-BE49-F238E27FC236}">
                <a16:creationId xmlns:a16="http://schemas.microsoft.com/office/drawing/2014/main" id="{AC55B6FE-926C-3143-9AFA-A98A300B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743200" cy="914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15398" name="Oval 6">
            <a:extLst>
              <a:ext uri="{FF2B5EF4-FFF2-40B4-BE49-F238E27FC236}">
                <a16:creationId xmlns:a16="http://schemas.microsoft.com/office/drawing/2014/main" id="{268158B4-7EDE-4C4B-82BB-E2B025DC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267200" cy="14478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>
            <a:extLst>
              <a:ext uri="{FF2B5EF4-FFF2-40B4-BE49-F238E27FC236}">
                <a16:creationId xmlns:a16="http://schemas.microsoft.com/office/drawing/2014/main" id="{6F247B65-3186-3146-B69E-06A8200D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>
            <a:extLst>
              <a:ext uri="{FF2B5EF4-FFF2-40B4-BE49-F238E27FC236}">
                <a16:creationId xmlns:a16="http://schemas.microsoft.com/office/drawing/2014/main" id="{70CD3EFD-B673-9440-87BD-2AF97AA0F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>
            <a:extLst>
              <a:ext uri="{FF2B5EF4-FFF2-40B4-BE49-F238E27FC236}">
                <a16:creationId xmlns:a16="http://schemas.microsoft.com/office/drawing/2014/main" id="{777782E4-D01E-E943-A8D2-A6070887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>
            <a:extLst>
              <a:ext uri="{FF2B5EF4-FFF2-40B4-BE49-F238E27FC236}">
                <a16:creationId xmlns:a16="http://schemas.microsoft.com/office/drawing/2014/main" id="{56A0E11C-0881-4B41-99B8-BE3F6DE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>
            <a:extLst>
              <a:ext uri="{FF2B5EF4-FFF2-40B4-BE49-F238E27FC236}">
                <a16:creationId xmlns:a16="http://schemas.microsoft.com/office/drawing/2014/main" id="{1141D09E-BB50-B74A-8085-4A13ABCB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>
            <a:extLst>
              <a:ext uri="{FF2B5EF4-FFF2-40B4-BE49-F238E27FC236}">
                <a16:creationId xmlns:a16="http://schemas.microsoft.com/office/drawing/2014/main" id="{90A881DB-0169-CB47-96C9-C1183004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Oval 14">
            <a:extLst>
              <a:ext uri="{FF2B5EF4-FFF2-40B4-BE49-F238E27FC236}">
                <a16:creationId xmlns:a16="http://schemas.microsoft.com/office/drawing/2014/main" id="{42834B8D-BF02-0444-A647-2358CF119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334000" cy="1828800"/>
          </a:xfrm>
          <a:prstGeom prst="ellipse">
            <a:avLst/>
          </a:prstGeom>
          <a:noFill/>
          <a:ln w="28575" algn="ctr">
            <a:solidFill>
              <a:srgbClr val="9933FF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7" name="Line 15">
            <a:extLst>
              <a:ext uri="{FF2B5EF4-FFF2-40B4-BE49-F238E27FC236}">
                <a16:creationId xmlns:a16="http://schemas.microsoft.com/office/drawing/2014/main" id="{0400990E-232F-4C4E-AC05-FD0419606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209800"/>
            <a:ext cx="152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EDDFA5BA-C454-A94D-9B79-278BA0819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09800"/>
            <a:ext cx="762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D5DE9BD4-6B9C-CA4F-915F-E205D1B94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2286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826DC8C5-EEB9-C649-AF7C-217C8829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93900"/>
            <a:ext cx="514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15411" name="Line 19">
            <a:extLst>
              <a:ext uri="{FF2B5EF4-FFF2-40B4-BE49-F238E27FC236}">
                <a16:creationId xmlns:a16="http://schemas.microsoft.com/office/drawing/2014/main" id="{6FCC000E-C5CA-5541-8FAA-550F722AC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514600"/>
            <a:ext cx="3810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Line 20">
            <a:extLst>
              <a:ext uri="{FF2B5EF4-FFF2-40B4-BE49-F238E27FC236}">
                <a16:creationId xmlns:a16="http://schemas.microsoft.com/office/drawing/2014/main" id="{188B594A-B907-EA4D-B4B6-2A59601E1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457200" cy="1752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Line 21">
            <a:extLst>
              <a:ext uri="{FF2B5EF4-FFF2-40B4-BE49-F238E27FC236}">
                <a16:creationId xmlns:a16="http://schemas.microsoft.com/office/drawing/2014/main" id="{443BB90F-B95F-D64E-B0C7-4B8AA6A27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438400"/>
            <a:ext cx="5334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>
            <a:extLst>
              <a:ext uri="{FF2B5EF4-FFF2-40B4-BE49-F238E27FC236}">
                <a16:creationId xmlns:a16="http://schemas.microsoft.com/office/drawing/2014/main" id="{5BEE7ABB-0E17-1D47-981A-E1E82BC5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Line 23">
            <a:extLst>
              <a:ext uri="{FF2B5EF4-FFF2-40B4-BE49-F238E27FC236}">
                <a16:creationId xmlns:a16="http://schemas.microsoft.com/office/drawing/2014/main" id="{9DD9403F-A0AC-214A-8E2E-E3C46FAE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533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3E408039-BFD9-3F47-91BB-875130B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0950"/>
            <a:ext cx="9144000" cy="730250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A Simple Conceptual Model for the Internet Topology</a:t>
            </a:r>
            <a:r>
              <a:rPr kumimoji="0" lang="en-US" altLang="en-US" sz="2000"/>
              <a:t>, L. Tauro, C. Palmer, G. Siganos, M. Faloutsos, Global Internet, November 25-29, 2001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54EDFF4E-6348-A440-A701-7168C7F8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2950"/>
            <a:ext cx="9144000" cy="1035050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Jellyfish: A Conceptual Model for the AS Internet Topology</a:t>
            </a:r>
            <a:r>
              <a:rPr kumimoji="0" lang="en-US" altLang="en-US" sz="2000"/>
              <a:t> G. Siganos, Sudhir L Tauro, M. Faloutsos, J. of Communications and Networks, Vol. 8, No. 3, pp 339-350, Sept. 2006.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7E876-58DC-774F-A6C6-1DEF0B868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4EEC9-A4CE-A146-86A6-762E08B3D305}"/>
              </a:ext>
            </a:extLst>
          </p:cNvPr>
          <p:cNvGrpSpPr>
            <a:grpSpLocks noChangeAspect="1"/>
          </p:cNvGrpSpPr>
          <p:nvPr/>
        </p:nvGrpSpPr>
        <p:grpSpPr>
          <a:xfrm>
            <a:off x="241633" y="1458118"/>
            <a:ext cx="1331596" cy="1109663"/>
            <a:chOff x="3200400" y="3886200"/>
            <a:chExt cx="2286000" cy="1905000"/>
          </a:xfrm>
        </p:grpSpPr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A68192A-EA50-3341-8AE7-19A0882A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2C2A80C7-3556-E249-8A6E-5FF4AD2D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F2891CCE-2766-1948-9BB0-3F48090D2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F2CEC7C1-704B-6740-B602-C8DBA614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D0213176-62D6-EE48-B647-91AD9167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26">
              <a:extLst>
                <a:ext uri="{FF2B5EF4-FFF2-40B4-BE49-F238E27FC236}">
                  <a16:creationId xmlns:a16="http://schemas.microsoft.com/office/drawing/2014/main" id="{5FFEC84F-02EA-FE4F-AFD7-FC3E4F958C5A}"/>
                </a:ext>
              </a:extLst>
            </p:cNvPr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7">
              <a:extLst>
                <a:ext uri="{FF2B5EF4-FFF2-40B4-BE49-F238E27FC236}">
                  <a16:creationId xmlns:a16="http://schemas.microsoft.com/office/drawing/2014/main" id="{5E23D54E-1A5F-6B49-889C-51407DF66BAA}"/>
                </a:ext>
              </a:extLst>
            </p:cNvPr>
            <p:cNvCxnSpPr>
              <a:cxnSpLocks noChangeShapeType="1"/>
              <a:stCxn id="29" idx="3"/>
              <a:endCxn id="33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8">
              <a:extLst>
                <a:ext uri="{FF2B5EF4-FFF2-40B4-BE49-F238E27FC236}">
                  <a16:creationId xmlns:a16="http://schemas.microsoft.com/office/drawing/2014/main" id="{030AB8F7-B035-B24B-BFA6-C840E6D511EA}"/>
                </a:ext>
              </a:extLst>
            </p:cNvPr>
            <p:cNvCxnSpPr>
              <a:cxnSpLocks noChangeShapeType="1"/>
              <a:stCxn id="29" idx="5"/>
              <a:endCxn id="32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9">
              <a:extLst>
                <a:ext uri="{FF2B5EF4-FFF2-40B4-BE49-F238E27FC236}">
                  <a16:creationId xmlns:a16="http://schemas.microsoft.com/office/drawing/2014/main" id="{D1048E1C-4EC3-4D4F-962C-A76C772502A3}"/>
                </a:ext>
              </a:extLst>
            </p:cNvPr>
            <p:cNvCxnSpPr>
              <a:cxnSpLocks noChangeShapeType="1"/>
              <a:stCxn id="29" idx="6"/>
              <a:endCxn id="31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12B6B197-D856-A943-AB73-F10DE49983E9}"/>
                </a:ext>
              </a:extLst>
            </p:cNvPr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1">
              <a:extLst>
                <a:ext uri="{FF2B5EF4-FFF2-40B4-BE49-F238E27FC236}">
                  <a16:creationId xmlns:a16="http://schemas.microsoft.com/office/drawing/2014/main" id="{F6EBEF34-46A9-6A41-8DB8-2D3767C1569B}"/>
                </a:ext>
              </a:extLst>
            </p:cNvPr>
            <p:cNvCxnSpPr>
              <a:cxnSpLocks noChangeShapeType="1"/>
              <a:stCxn id="30" idx="2"/>
              <a:endCxn id="32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D78DBB47-DB14-E144-AC10-D49D5835EA78}"/>
                </a:ext>
              </a:extLst>
            </p:cNvPr>
            <p:cNvCxnSpPr>
              <a:cxnSpLocks noChangeShapeType="1"/>
              <a:stCxn id="33" idx="5"/>
              <a:endCxn id="32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3">
              <a:extLst>
                <a:ext uri="{FF2B5EF4-FFF2-40B4-BE49-F238E27FC236}">
                  <a16:creationId xmlns:a16="http://schemas.microsoft.com/office/drawing/2014/main" id="{50B044F1-E188-D84C-A8AA-879C60B4B619}"/>
                </a:ext>
              </a:extLst>
            </p:cNvPr>
            <p:cNvCxnSpPr>
              <a:cxnSpLocks noChangeShapeType="1"/>
              <a:stCxn id="32" idx="7"/>
              <a:endCxn id="31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E4E42489-9D52-034E-B44E-D232C2BB8985}"/>
                </a:ext>
              </a:extLst>
            </p:cNvPr>
            <p:cNvCxnSpPr>
              <a:cxnSpLocks noChangeShapeType="1"/>
              <a:stCxn id="33" idx="6"/>
              <a:endCxn id="31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5">
              <a:extLst>
                <a:ext uri="{FF2B5EF4-FFF2-40B4-BE49-F238E27FC236}">
                  <a16:creationId xmlns:a16="http://schemas.microsoft.com/office/drawing/2014/main" id="{6A5A0709-71DA-044E-A85B-4718805131ED}"/>
                </a:ext>
              </a:extLst>
            </p:cNvPr>
            <p:cNvCxnSpPr>
              <a:cxnSpLocks noChangeShapeType="1"/>
              <a:stCxn id="30" idx="2"/>
              <a:endCxn id="33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E3EF8DD7-DA37-654A-979B-1BE11018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3CBCD589-4FBA-B34E-8548-2E3B317D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FBDCAE09-E5C7-7E41-874F-1B3AD509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C12E3F64-6E61-AE44-B87A-91286390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31636997-F07A-AE4E-B640-4723AD59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A1513278-8566-9F48-82EA-368694E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64AF5DD3-AE3A-3C4C-9069-0A48067E6484}"/>
                </a:ext>
              </a:extLst>
            </p:cNvPr>
            <p:cNvCxnSpPr>
              <a:cxnSpLocks noChangeShapeType="1"/>
              <a:stCxn id="32" idx="3"/>
              <a:endCxn id="44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4">
              <a:extLst>
                <a:ext uri="{FF2B5EF4-FFF2-40B4-BE49-F238E27FC236}">
                  <a16:creationId xmlns:a16="http://schemas.microsoft.com/office/drawing/2014/main" id="{3DCDAAFA-9C0D-4148-9B81-3161EA762655}"/>
                </a:ext>
              </a:extLst>
            </p:cNvPr>
            <p:cNvCxnSpPr>
              <a:cxnSpLocks noChangeShapeType="1"/>
              <a:stCxn id="32" idx="4"/>
              <a:endCxn id="45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5">
              <a:extLst>
                <a:ext uri="{FF2B5EF4-FFF2-40B4-BE49-F238E27FC236}">
                  <a16:creationId xmlns:a16="http://schemas.microsoft.com/office/drawing/2014/main" id="{1BD61CB3-E2CF-654E-B08A-99A66C4C6FB5}"/>
                </a:ext>
              </a:extLst>
            </p:cNvPr>
            <p:cNvCxnSpPr>
              <a:cxnSpLocks noChangeShapeType="1"/>
              <a:stCxn id="32" idx="5"/>
              <a:endCxn id="46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6">
              <a:extLst>
                <a:ext uri="{FF2B5EF4-FFF2-40B4-BE49-F238E27FC236}">
                  <a16:creationId xmlns:a16="http://schemas.microsoft.com/office/drawing/2014/main" id="{D9EA638B-647C-1C4E-B590-207F7DC393DF}"/>
                </a:ext>
              </a:extLst>
            </p:cNvPr>
            <p:cNvCxnSpPr>
              <a:cxnSpLocks noChangeShapeType="1"/>
              <a:stCxn id="31" idx="5"/>
              <a:endCxn id="48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47">
              <a:extLst>
                <a:ext uri="{FF2B5EF4-FFF2-40B4-BE49-F238E27FC236}">
                  <a16:creationId xmlns:a16="http://schemas.microsoft.com/office/drawing/2014/main" id="{A97D3525-44F0-2B49-A808-CA497A7E4E56}"/>
                </a:ext>
              </a:extLst>
            </p:cNvPr>
            <p:cNvCxnSpPr>
              <a:cxnSpLocks noChangeShapeType="1"/>
              <a:stCxn id="31" idx="6"/>
              <a:endCxn id="49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0">
              <a:extLst>
                <a:ext uri="{FF2B5EF4-FFF2-40B4-BE49-F238E27FC236}">
                  <a16:creationId xmlns:a16="http://schemas.microsoft.com/office/drawing/2014/main" id="{84030C9C-D0C3-D343-A64D-CE7D74A403AB}"/>
                </a:ext>
              </a:extLst>
            </p:cNvPr>
            <p:cNvCxnSpPr>
              <a:cxnSpLocks noChangeShapeType="1"/>
              <a:stCxn id="31" idx="7"/>
              <a:endCxn id="47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284BCF-2ECD-C94A-8CDD-122420561F61}"/>
              </a:ext>
            </a:extLst>
          </p:cNvPr>
          <p:cNvGrpSpPr>
            <a:grpSpLocks noChangeAspect="1"/>
          </p:cNvGrpSpPr>
          <p:nvPr/>
        </p:nvGrpSpPr>
        <p:grpSpPr>
          <a:xfrm>
            <a:off x="4242920" y="1696685"/>
            <a:ext cx="1331596" cy="1109663"/>
            <a:chOff x="3200400" y="3886200"/>
            <a:chExt cx="2286000" cy="1905000"/>
          </a:xfrm>
        </p:grpSpPr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974E90C9-3680-5B46-93EA-CB41B1C64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2">
              <a:extLst>
                <a:ext uri="{FF2B5EF4-FFF2-40B4-BE49-F238E27FC236}">
                  <a16:creationId xmlns:a16="http://schemas.microsoft.com/office/drawing/2014/main" id="{FE1FA266-1F76-D949-9A8D-BEFB3A528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3">
              <a:extLst>
                <a:ext uri="{FF2B5EF4-FFF2-40B4-BE49-F238E27FC236}">
                  <a16:creationId xmlns:a16="http://schemas.microsoft.com/office/drawing/2014/main" id="{08FAEB96-D64A-6244-AA76-DABD3FBD7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4">
              <a:extLst>
                <a:ext uri="{FF2B5EF4-FFF2-40B4-BE49-F238E27FC236}">
                  <a16:creationId xmlns:a16="http://schemas.microsoft.com/office/drawing/2014/main" id="{7774A21D-6D0F-FF49-A7A5-FCADA4D3B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5">
              <a:extLst>
                <a:ext uri="{FF2B5EF4-FFF2-40B4-BE49-F238E27FC236}">
                  <a16:creationId xmlns:a16="http://schemas.microsoft.com/office/drawing/2014/main" id="{00D38383-5D22-7844-B6E8-3287D08B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F0478AA4-D0F7-0D4A-811F-FE0A73BF1F7E}"/>
                </a:ext>
              </a:extLst>
            </p:cNvPr>
            <p:cNvCxnSpPr>
              <a:cxnSpLocks noChangeShapeType="1"/>
              <a:stCxn id="57" idx="6"/>
              <a:endCxn id="58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BB201497-6BF9-7141-9029-5F8BC690E644}"/>
                </a:ext>
              </a:extLst>
            </p:cNvPr>
            <p:cNvCxnSpPr>
              <a:cxnSpLocks noChangeShapeType="1"/>
              <a:stCxn id="57" idx="3"/>
              <a:endCxn id="61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8">
              <a:extLst>
                <a:ext uri="{FF2B5EF4-FFF2-40B4-BE49-F238E27FC236}">
                  <a16:creationId xmlns:a16="http://schemas.microsoft.com/office/drawing/2014/main" id="{AF0AC610-E315-AA43-971D-8E2CD1D956A6}"/>
                </a:ext>
              </a:extLst>
            </p:cNvPr>
            <p:cNvCxnSpPr>
              <a:cxnSpLocks noChangeShapeType="1"/>
              <a:stCxn id="57" idx="5"/>
              <a:endCxn id="60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29">
              <a:extLst>
                <a:ext uri="{FF2B5EF4-FFF2-40B4-BE49-F238E27FC236}">
                  <a16:creationId xmlns:a16="http://schemas.microsoft.com/office/drawing/2014/main" id="{1FE86583-9DAB-5148-8968-305043395EE6}"/>
                </a:ext>
              </a:extLst>
            </p:cNvPr>
            <p:cNvCxnSpPr>
              <a:cxnSpLocks noChangeShapeType="1"/>
              <a:stCxn id="57" idx="6"/>
              <a:endCxn id="59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30">
              <a:extLst>
                <a:ext uri="{FF2B5EF4-FFF2-40B4-BE49-F238E27FC236}">
                  <a16:creationId xmlns:a16="http://schemas.microsoft.com/office/drawing/2014/main" id="{F35BE9E6-EA6F-E64D-A1C2-2B481CA8AA1D}"/>
                </a:ext>
              </a:extLst>
            </p:cNvPr>
            <p:cNvCxnSpPr>
              <a:cxnSpLocks noChangeShapeType="1"/>
              <a:stCxn id="58" idx="4"/>
              <a:endCxn id="59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1">
              <a:extLst>
                <a:ext uri="{FF2B5EF4-FFF2-40B4-BE49-F238E27FC236}">
                  <a16:creationId xmlns:a16="http://schemas.microsoft.com/office/drawing/2014/main" id="{9D403129-237B-DD4C-9388-4815D01ED7CF}"/>
                </a:ext>
              </a:extLst>
            </p:cNvPr>
            <p:cNvCxnSpPr>
              <a:cxnSpLocks noChangeShapeType="1"/>
              <a:stCxn id="58" idx="2"/>
              <a:endCxn id="60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32">
              <a:extLst>
                <a:ext uri="{FF2B5EF4-FFF2-40B4-BE49-F238E27FC236}">
                  <a16:creationId xmlns:a16="http://schemas.microsoft.com/office/drawing/2014/main" id="{9E4CB6DE-3F3E-7D4A-A99F-23893DEAB1F9}"/>
                </a:ext>
              </a:extLst>
            </p:cNvPr>
            <p:cNvCxnSpPr>
              <a:cxnSpLocks noChangeShapeType="1"/>
              <a:stCxn id="61" idx="5"/>
              <a:endCxn id="60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33">
              <a:extLst>
                <a:ext uri="{FF2B5EF4-FFF2-40B4-BE49-F238E27FC236}">
                  <a16:creationId xmlns:a16="http://schemas.microsoft.com/office/drawing/2014/main" id="{6DC4E41F-C0DB-AE46-8A0E-E06A55EADB7A}"/>
                </a:ext>
              </a:extLst>
            </p:cNvPr>
            <p:cNvCxnSpPr>
              <a:cxnSpLocks noChangeShapeType="1"/>
              <a:stCxn id="60" idx="7"/>
              <a:endCxn id="59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34">
              <a:extLst>
                <a:ext uri="{FF2B5EF4-FFF2-40B4-BE49-F238E27FC236}">
                  <a16:creationId xmlns:a16="http://schemas.microsoft.com/office/drawing/2014/main" id="{B1D76612-F543-E74C-A7B9-C4DCBA2F392D}"/>
                </a:ext>
              </a:extLst>
            </p:cNvPr>
            <p:cNvCxnSpPr>
              <a:cxnSpLocks noChangeShapeType="1"/>
              <a:stCxn id="61" idx="6"/>
              <a:endCxn id="59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35">
              <a:extLst>
                <a:ext uri="{FF2B5EF4-FFF2-40B4-BE49-F238E27FC236}">
                  <a16:creationId xmlns:a16="http://schemas.microsoft.com/office/drawing/2014/main" id="{BB7B7E1B-ECBC-C344-8260-6EB37819C392}"/>
                </a:ext>
              </a:extLst>
            </p:cNvPr>
            <p:cNvCxnSpPr>
              <a:cxnSpLocks noChangeShapeType="1"/>
              <a:stCxn id="58" idx="2"/>
              <a:endCxn id="61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Oval 36">
              <a:extLst>
                <a:ext uri="{FF2B5EF4-FFF2-40B4-BE49-F238E27FC236}">
                  <a16:creationId xmlns:a16="http://schemas.microsoft.com/office/drawing/2014/main" id="{627EA6B2-4132-3840-A229-583E70513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7">
              <a:extLst>
                <a:ext uri="{FF2B5EF4-FFF2-40B4-BE49-F238E27FC236}">
                  <a16:creationId xmlns:a16="http://schemas.microsoft.com/office/drawing/2014/main" id="{A71B47B3-D9B4-E949-A3E8-6706ABB2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8">
              <a:extLst>
                <a:ext uri="{FF2B5EF4-FFF2-40B4-BE49-F238E27FC236}">
                  <a16:creationId xmlns:a16="http://schemas.microsoft.com/office/drawing/2014/main" id="{6EFAABF3-7497-A149-911B-B0B73F81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>
              <a:extLst>
                <a:ext uri="{FF2B5EF4-FFF2-40B4-BE49-F238E27FC236}">
                  <a16:creationId xmlns:a16="http://schemas.microsoft.com/office/drawing/2014/main" id="{658649C8-7EFB-8444-B6C0-375065E1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>
              <a:extLst>
                <a:ext uri="{FF2B5EF4-FFF2-40B4-BE49-F238E27FC236}">
                  <a16:creationId xmlns:a16="http://schemas.microsoft.com/office/drawing/2014/main" id="{9311D6AF-C583-9840-B081-1710E08D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>
              <a:extLst>
                <a:ext uri="{FF2B5EF4-FFF2-40B4-BE49-F238E27FC236}">
                  <a16:creationId xmlns:a16="http://schemas.microsoft.com/office/drawing/2014/main" id="{18151E55-0887-4F49-A69C-12A93D3E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8" name="AutoShape 42">
              <a:extLst>
                <a:ext uri="{FF2B5EF4-FFF2-40B4-BE49-F238E27FC236}">
                  <a16:creationId xmlns:a16="http://schemas.microsoft.com/office/drawing/2014/main" id="{9DB416F6-BF1B-5840-A4D7-D06DB3F3149F}"/>
                </a:ext>
              </a:extLst>
            </p:cNvPr>
            <p:cNvCxnSpPr>
              <a:cxnSpLocks noChangeShapeType="1"/>
              <a:stCxn id="60" idx="3"/>
              <a:endCxn id="72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44">
              <a:extLst>
                <a:ext uri="{FF2B5EF4-FFF2-40B4-BE49-F238E27FC236}">
                  <a16:creationId xmlns:a16="http://schemas.microsoft.com/office/drawing/2014/main" id="{6E33ACB3-51F7-8A46-9B52-3BAFDE1FE408}"/>
                </a:ext>
              </a:extLst>
            </p:cNvPr>
            <p:cNvCxnSpPr>
              <a:cxnSpLocks noChangeShapeType="1"/>
              <a:stCxn id="60" idx="4"/>
              <a:endCxn id="73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45">
              <a:extLst>
                <a:ext uri="{FF2B5EF4-FFF2-40B4-BE49-F238E27FC236}">
                  <a16:creationId xmlns:a16="http://schemas.microsoft.com/office/drawing/2014/main" id="{F091F9F3-0E2B-944D-A62C-06E1AADA3D8A}"/>
                </a:ext>
              </a:extLst>
            </p:cNvPr>
            <p:cNvCxnSpPr>
              <a:cxnSpLocks noChangeShapeType="1"/>
              <a:stCxn id="60" idx="5"/>
              <a:endCxn id="74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46">
              <a:extLst>
                <a:ext uri="{FF2B5EF4-FFF2-40B4-BE49-F238E27FC236}">
                  <a16:creationId xmlns:a16="http://schemas.microsoft.com/office/drawing/2014/main" id="{ADA8747C-F361-5B4D-A7E7-DBDCCED6C77D}"/>
                </a:ext>
              </a:extLst>
            </p:cNvPr>
            <p:cNvCxnSpPr>
              <a:cxnSpLocks noChangeShapeType="1"/>
              <a:stCxn id="59" idx="5"/>
              <a:endCxn id="76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47">
              <a:extLst>
                <a:ext uri="{FF2B5EF4-FFF2-40B4-BE49-F238E27FC236}">
                  <a16:creationId xmlns:a16="http://schemas.microsoft.com/office/drawing/2014/main" id="{86AEEE0A-8795-7746-A339-A2C3ED44FC19}"/>
                </a:ext>
              </a:extLst>
            </p:cNvPr>
            <p:cNvCxnSpPr>
              <a:cxnSpLocks noChangeShapeType="1"/>
              <a:stCxn id="59" idx="6"/>
              <a:endCxn id="77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50">
              <a:extLst>
                <a:ext uri="{FF2B5EF4-FFF2-40B4-BE49-F238E27FC236}">
                  <a16:creationId xmlns:a16="http://schemas.microsoft.com/office/drawing/2014/main" id="{C971C21C-5FF8-2F4A-9E9C-237AC09ED075}"/>
                </a:ext>
              </a:extLst>
            </p:cNvPr>
            <p:cNvCxnSpPr>
              <a:cxnSpLocks noChangeShapeType="1"/>
              <a:stCxn id="59" idx="7"/>
              <a:endCxn id="75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E89DE42-016E-8C4C-B165-6654C33C3A2F}"/>
              </a:ext>
            </a:extLst>
          </p:cNvPr>
          <p:cNvGrpSpPr>
            <a:grpSpLocks noChangeAspect="1"/>
          </p:cNvGrpSpPr>
          <p:nvPr/>
        </p:nvGrpSpPr>
        <p:grpSpPr>
          <a:xfrm>
            <a:off x="5655136" y="1857596"/>
            <a:ext cx="1331596" cy="1109663"/>
            <a:chOff x="3200400" y="3886200"/>
            <a:chExt cx="2286000" cy="1905000"/>
          </a:xfrm>
        </p:grpSpPr>
        <p:sp>
          <p:nvSpPr>
            <p:cNvPr id="85" name="Oval 21">
              <a:extLst>
                <a:ext uri="{FF2B5EF4-FFF2-40B4-BE49-F238E27FC236}">
                  <a16:creationId xmlns:a16="http://schemas.microsoft.com/office/drawing/2014/main" id="{93676FAC-51A1-EC48-98B5-0FA4A3A7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A97588E8-83BC-9A40-B439-EB3472B7F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3">
              <a:extLst>
                <a:ext uri="{FF2B5EF4-FFF2-40B4-BE49-F238E27FC236}">
                  <a16:creationId xmlns:a16="http://schemas.microsoft.com/office/drawing/2014/main" id="{DC2B4CAF-2BFC-AC43-96DF-D851C6262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4">
              <a:extLst>
                <a:ext uri="{FF2B5EF4-FFF2-40B4-BE49-F238E27FC236}">
                  <a16:creationId xmlns:a16="http://schemas.microsoft.com/office/drawing/2014/main" id="{902E38F3-4A8E-C246-91C9-383CAD420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5">
              <a:extLst>
                <a:ext uri="{FF2B5EF4-FFF2-40B4-BE49-F238E27FC236}">
                  <a16:creationId xmlns:a16="http://schemas.microsoft.com/office/drawing/2014/main" id="{B1EF9611-94DE-8C45-AFCE-4777A033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0" name="AutoShape 26">
              <a:extLst>
                <a:ext uri="{FF2B5EF4-FFF2-40B4-BE49-F238E27FC236}">
                  <a16:creationId xmlns:a16="http://schemas.microsoft.com/office/drawing/2014/main" id="{EA2A93C7-EF89-3842-A783-107938100745}"/>
                </a:ext>
              </a:extLst>
            </p:cNvPr>
            <p:cNvCxnSpPr>
              <a:cxnSpLocks noChangeShapeType="1"/>
              <a:stCxn id="85" idx="6"/>
              <a:endCxn id="86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27">
              <a:extLst>
                <a:ext uri="{FF2B5EF4-FFF2-40B4-BE49-F238E27FC236}">
                  <a16:creationId xmlns:a16="http://schemas.microsoft.com/office/drawing/2014/main" id="{AD102008-5979-2845-B6E2-21797830C235}"/>
                </a:ext>
              </a:extLst>
            </p:cNvPr>
            <p:cNvCxnSpPr>
              <a:cxnSpLocks noChangeShapeType="1"/>
              <a:stCxn id="85" idx="3"/>
              <a:endCxn id="89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8">
              <a:extLst>
                <a:ext uri="{FF2B5EF4-FFF2-40B4-BE49-F238E27FC236}">
                  <a16:creationId xmlns:a16="http://schemas.microsoft.com/office/drawing/2014/main" id="{08B1FF52-5EB0-B145-A0D1-1AB8B0198D2B}"/>
                </a:ext>
              </a:extLst>
            </p:cNvPr>
            <p:cNvCxnSpPr>
              <a:cxnSpLocks noChangeShapeType="1"/>
              <a:stCxn id="85" idx="5"/>
              <a:endCxn id="88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9">
              <a:extLst>
                <a:ext uri="{FF2B5EF4-FFF2-40B4-BE49-F238E27FC236}">
                  <a16:creationId xmlns:a16="http://schemas.microsoft.com/office/drawing/2014/main" id="{4E47EE76-36B5-2549-B1DB-EE25E05EE8DD}"/>
                </a:ext>
              </a:extLst>
            </p:cNvPr>
            <p:cNvCxnSpPr>
              <a:cxnSpLocks noChangeShapeType="1"/>
              <a:stCxn id="85" idx="6"/>
              <a:endCxn id="87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30">
              <a:extLst>
                <a:ext uri="{FF2B5EF4-FFF2-40B4-BE49-F238E27FC236}">
                  <a16:creationId xmlns:a16="http://schemas.microsoft.com/office/drawing/2014/main" id="{F38F63D9-CD1B-8C4B-8C6E-79EA2FD0761B}"/>
                </a:ext>
              </a:extLst>
            </p:cNvPr>
            <p:cNvCxnSpPr>
              <a:cxnSpLocks noChangeShapeType="1"/>
              <a:stCxn id="86" idx="4"/>
              <a:endCxn id="87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31">
              <a:extLst>
                <a:ext uri="{FF2B5EF4-FFF2-40B4-BE49-F238E27FC236}">
                  <a16:creationId xmlns:a16="http://schemas.microsoft.com/office/drawing/2014/main" id="{302585D7-DE7F-A44B-B21B-BB7B3ECD9D5C}"/>
                </a:ext>
              </a:extLst>
            </p:cNvPr>
            <p:cNvCxnSpPr>
              <a:cxnSpLocks noChangeShapeType="1"/>
              <a:stCxn id="86" idx="2"/>
              <a:endCxn id="88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32">
              <a:extLst>
                <a:ext uri="{FF2B5EF4-FFF2-40B4-BE49-F238E27FC236}">
                  <a16:creationId xmlns:a16="http://schemas.microsoft.com/office/drawing/2014/main" id="{E57E4AD1-4E7B-B443-ACCB-E1394DD688CA}"/>
                </a:ext>
              </a:extLst>
            </p:cNvPr>
            <p:cNvCxnSpPr>
              <a:cxnSpLocks noChangeShapeType="1"/>
              <a:stCxn id="89" idx="5"/>
              <a:endCxn id="88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33">
              <a:extLst>
                <a:ext uri="{FF2B5EF4-FFF2-40B4-BE49-F238E27FC236}">
                  <a16:creationId xmlns:a16="http://schemas.microsoft.com/office/drawing/2014/main" id="{A7611656-F96A-694F-A0F0-4BDC4C05F462}"/>
                </a:ext>
              </a:extLst>
            </p:cNvPr>
            <p:cNvCxnSpPr>
              <a:cxnSpLocks noChangeShapeType="1"/>
              <a:stCxn id="88" idx="7"/>
              <a:endCxn id="87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34">
              <a:extLst>
                <a:ext uri="{FF2B5EF4-FFF2-40B4-BE49-F238E27FC236}">
                  <a16:creationId xmlns:a16="http://schemas.microsoft.com/office/drawing/2014/main" id="{6714F0CC-88A8-724A-8C53-2F4DBF880303}"/>
                </a:ext>
              </a:extLst>
            </p:cNvPr>
            <p:cNvCxnSpPr>
              <a:cxnSpLocks noChangeShapeType="1"/>
              <a:stCxn id="89" idx="6"/>
              <a:endCxn id="87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AutoShape 35">
              <a:extLst>
                <a:ext uri="{FF2B5EF4-FFF2-40B4-BE49-F238E27FC236}">
                  <a16:creationId xmlns:a16="http://schemas.microsoft.com/office/drawing/2014/main" id="{2AADE0C3-9A95-D84C-A5A6-F47261E82709}"/>
                </a:ext>
              </a:extLst>
            </p:cNvPr>
            <p:cNvCxnSpPr>
              <a:cxnSpLocks noChangeShapeType="1"/>
              <a:stCxn id="86" idx="2"/>
              <a:endCxn id="89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Oval 36">
              <a:extLst>
                <a:ext uri="{FF2B5EF4-FFF2-40B4-BE49-F238E27FC236}">
                  <a16:creationId xmlns:a16="http://schemas.microsoft.com/office/drawing/2014/main" id="{E5108482-53EB-E946-8FF3-892B7BE61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37">
              <a:extLst>
                <a:ext uri="{FF2B5EF4-FFF2-40B4-BE49-F238E27FC236}">
                  <a16:creationId xmlns:a16="http://schemas.microsoft.com/office/drawing/2014/main" id="{51AD0C06-FE74-1042-8FCA-3CE639C95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8">
              <a:extLst>
                <a:ext uri="{FF2B5EF4-FFF2-40B4-BE49-F238E27FC236}">
                  <a16:creationId xmlns:a16="http://schemas.microsoft.com/office/drawing/2014/main" id="{5108E83D-BE06-E043-9F4E-9679EB004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39">
              <a:extLst>
                <a:ext uri="{FF2B5EF4-FFF2-40B4-BE49-F238E27FC236}">
                  <a16:creationId xmlns:a16="http://schemas.microsoft.com/office/drawing/2014/main" id="{66944687-8817-824D-9E0C-D76D8EA9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0">
              <a:extLst>
                <a:ext uri="{FF2B5EF4-FFF2-40B4-BE49-F238E27FC236}">
                  <a16:creationId xmlns:a16="http://schemas.microsoft.com/office/drawing/2014/main" id="{ADB448A4-7376-9145-B1CF-AB1369A44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41">
              <a:extLst>
                <a:ext uri="{FF2B5EF4-FFF2-40B4-BE49-F238E27FC236}">
                  <a16:creationId xmlns:a16="http://schemas.microsoft.com/office/drawing/2014/main" id="{230D6E6B-BBA3-1A45-A829-503CC660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6" name="AutoShape 42">
              <a:extLst>
                <a:ext uri="{FF2B5EF4-FFF2-40B4-BE49-F238E27FC236}">
                  <a16:creationId xmlns:a16="http://schemas.microsoft.com/office/drawing/2014/main" id="{2D8CB51E-1BC5-BF47-975F-6B94FE23D3D7}"/>
                </a:ext>
              </a:extLst>
            </p:cNvPr>
            <p:cNvCxnSpPr>
              <a:cxnSpLocks noChangeShapeType="1"/>
              <a:stCxn id="88" idx="3"/>
              <a:endCxn id="100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AutoShape 44">
              <a:extLst>
                <a:ext uri="{FF2B5EF4-FFF2-40B4-BE49-F238E27FC236}">
                  <a16:creationId xmlns:a16="http://schemas.microsoft.com/office/drawing/2014/main" id="{6E5CF3A1-7A02-2F4B-AF11-073B0D163F3C}"/>
                </a:ext>
              </a:extLst>
            </p:cNvPr>
            <p:cNvCxnSpPr>
              <a:cxnSpLocks noChangeShapeType="1"/>
              <a:stCxn id="88" idx="4"/>
              <a:endCxn id="101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45">
              <a:extLst>
                <a:ext uri="{FF2B5EF4-FFF2-40B4-BE49-F238E27FC236}">
                  <a16:creationId xmlns:a16="http://schemas.microsoft.com/office/drawing/2014/main" id="{A4A07515-BC74-3E4F-A8E9-0F95BA607363}"/>
                </a:ext>
              </a:extLst>
            </p:cNvPr>
            <p:cNvCxnSpPr>
              <a:cxnSpLocks noChangeShapeType="1"/>
              <a:stCxn id="88" idx="5"/>
              <a:endCxn id="102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AutoShape 46">
              <a:extLst>
                <a:ext uri="{FF2B5EF4-FFF2-40B4-BE49-F238E27FC236}">
                  <a16:creationId xmlns:a16="http://schemas.microsoft.com/office/drawing/2014/main" id="{87BA2F3B-3A5B-9B41-BA75-0E51CBE9AC5E}"/>
                </a:ext>
              </a:extLst>
            </p:cNvPr>
            <p:cNvCxnSpPr>
              <a:cxnSpLocks noChangeShapeType="1"/>
              <a:stCxn id="87" idx="5"/>
              <a:endCxn id="104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47">
              <a:extLst>
                <a:ext uri="{FF2B5EF4-FFF2-40B4-BE49-F238E27FC236}">
                  <a16:creationId xmlns:a16="http://schemas.microsoft.com/office/drawing/2014/main" id="{DFB4A78B-9F54-8447-8504-E9154208BDFA}"/>
                </a:ext>
              </a:extLst>
            </p:cNvPr>
            <p:cNvCxnSpPr>
              <a:cxnSpLocks noChangeShapeType="1"/>
              <a:stCxn id="87" idx="6"/>
              <a:endCxn id="105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AutoShape 50">
              <a:extLst>
                <a:ext uri="{FF2B5EF4-FFF2-40B4-BE49-F238E27FC236}">
                  <a16:creationId xmlns:a16="http://schemas.microsoft.com/office/drawing/2014/main" id="{306DE39D-B3F4-EE45-B727-DD9322EACBD3}"/>
                </a:ext>
              </a:extLst>
            </p:cNvPr>
            <p:cNvCxnSpPr>
              <a:cxnSpLocks noChangeShapeType="1"/>
              <a:stCxn id="87" idx="7"/>
              <a:endCxn id="103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87FEAA-C9C9-454E-AFDD-6CF2D3A707A5}"/>
              </a:ext>
            </a:extLst>
          </p:cNvPr>
          <p:cNvGrpSpPr>
            <a:grpSpLocks noChangeAspect="1"/>
          </p:cNvGrpSpPr>
          <p:nvPr/>
        </p:nvGrpSpPr>
        <p:grpSpPr>
          <a:xfrm>
            <a:off x="2935580" y="2013744"/>
            <a:ext cx="1331596" cy="1109663"/>
            <a:chOff x="3200400" y="3886200"/>
            <a:chExt cx="2286000" cy="1905000"/>
          </a:xfrm>
        </p:grpSpPr>
        <p:sp>
          <p:nvSpPr>
            <p:cNvPr id="113" name="Oval 21">
              <a:extLst>
                <a:ext uri="{FF2B5EF4-FFF2-40B4-BE49-F238E27FC236}">
                  <a16:creationId xmlns:a16="http://schemas.microsoft.com/office/drawing/2014/main" id="{4CB193EC-56F2-4E40-9362-9DE0D351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2">
              <a:extLst>
                <a:ext uri="{FF2B5EF4-FFF2-40B4-BE49-F238E27FC236}">
                  <a16:creationId xmlns:a16="http://schemas.microsoft.com/office/drawing/2014/main" id="{A9B4DC48-12DA-6246-939B-CD0767EC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3">
              <a:extLst>
                <a:ext uri="{FF2B5EF4-FFF2-40B4-BE49-F238E27FC236}">
                  <a16:creationId xmlns:a16="http://schemas.microsoft.com/office/drawing/2014/main" id="{1293C8C8-B736-3447-9796-FC041A06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4">
              <a:extLst>
                <a:ext uri="{FF2B5EF4-FFF2-40B4-BE49-F238E27FC236}">
                  <a16:creationId xmlns:a16="http://schemas.microsoft.com/office/drawing/2014/main" id="{E9AC2360-4DC3-504F-86DD-604591C5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5">
              <a:extLst>
                <a:ext uri="{FF2B5EF4-FFF2-40B4-BE49-F238E27FC236}">
                  <a16:creationId xmlns:a16="http://schemas.microsoft.com/office/drawing/2014/main" id="{B1D2134F-E363-A442-BBCF-3CAC104C8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" name="AutoShape 26">
              <a:extLst>
                <a:ext uri="{FF2B5EF4-FFF2-40B4-BE49-F238E27FC236}">
                  <a16:creationId xmlns:a16="http://schemas.microsoft.com/office/drawing/2014/main" id="{AAD4F628-A599-034F-9C50-30806A220252}"/>
                </a:ext>
              </a:extLst>
            </p:cNvPr>
            <p:cNvCxnSpPr>
              <a:cxnSpLocks noChangeShapeType="1"/>
              <a:stCxn id="113" idx="6"/>
              <a:endCxn id="114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AutoShape 27">
              <a:extLst>
                <a:ext uri="{FF2B5EF4-FFF2-40B4-BE49-F238E27FC236}">
                  <a16:creationId xmlns:a16="http://schemas.microsoft.com/office/drawing/2014/main" id="{56D6D3D6-B7C2-E74E-9051-C3F59C8D862E}"/>
                </a:ext>
              </a:extLst>
            </p:cNvPr>
            <p:cNvCxnSpPr>
              <a:cxnSpLocks noChangeShapeType="1"/>
              <a:stCxn id="113" idx="3"/>
              <a:endCxn id="117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AutoShape 28">
              <a:extLst>
                <a:ext uri="{FF2B5EF4-FFF2-40B4-BE49-F238E27FC236}">
                  <a16:creationId xmlns:a16="http://schemas.microsoft.com/office/drawing/2014/main" id="{1A548748-EBDD-274D-9EB8-2FB6D95B1D7F}"/>
                </a:ext>
              </a:extLst>
            </p:cNvPr>
            <p:cNvCxnSpPr>
              <a:cxnSpLocks noChangeShapeType="1"/>
              <a:stCxn id="113" idx="5"/>
              <a:endCxn id="116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29">
              <a:extLst>
                <a:ext uri="{FF2B5EF4-FFF2-40B4-BE49-F238E27FC236}">
                  <a16:creationId xmlns:a16="http://schemas.microsoft.com/office/drawing/2014/main" id="{CE4D21FD-53F3-CD40-9F41-0C9253EBFC75}"/>
                </a:ext>
              </a:extLst>
            </p:cNvPr>
            <p:cNvCxnSpPr>
              <a:cxnSpLocks noChangeShapeType="1"/>
              <a:stCxn id="113" idx="6"/>
              <a:endCxn id="115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30">
              <a:extLst>
                <a:ext uri="{FF2B5EF4-FFF2-40B4-BE49-F238E27FC236}">
                  <a16:creationId xmlns:a16="http://schemas.microsoft.com/office/drawing/2014/main" id="{CCEF6B49-7DEC-AC4A-B214-396345CF2CC4}"/>
                </a:ext>
              </a:extLst>
            </p:cNvPr>
            <p:cNvCxnSpPr>
              <a:cxnSpLocks noChangeShapeType="1"/>
              <a:stCxn id="114" idx="4"/>
              <a:endCxn id="115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AutoShape 31">
              <a:extLst>
                <a:ext uri="{FF2B5EF4-FFF2-40B4-BE49-F238E27FC236}">
                  <a16:creationId xmlns:a16="http://schemas.microsoft.com/office/drawing/2014/main" id="{19DC7C92-F6B8-6745-8670-03FC419409C0}"/>
                </a:ext>
              </a:extLst>
            </p:cNvPr>
            <p:cNvCxnSpPr>
              <a:cxnSpLocks noChangeShapeType="1"/>
              <a:stCxn id="114" idx="2"/>
              <a:endCxn id="116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AutoShape 32">
              <a:extLst>
                <a:ext uri="{FF2B5EF4-FFF2-40B4-BE49-F238E27FC236}">
                  <a16:creationId xmlns:a16="http://schemas.microsoft.com/office/drawing/2014/main" id="{5A593CC5-AB6F-E84F-A157-31097999B632}"/>
                </a:ext>
              </a:extLst>
            </p:cNvPr>
            <p:cNvCxnSpPr>
              <a:cxnSpLocks noChangeShapeType="1"/>
              <a:stCxn id="117" idx="5"/>
              <a:endCxn id="116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AutoShape 33">
              <a:extLst>
                <a:ext uri="{FF2B5EF4-FFF2-40B4-BE49-F238E27FC236}">
                  <a16:creationId xmlns:a16="http://schemas.microsoft.com/office/drawing/2014/main" id="{9D1A0B3A-5B54-704A-BC75-66A74742E641}"/>
                </a:ext>
              </a:extLst>
            </p:cNvPr>
            <p:cNvCxnSpPr>
              <a:cxnSpLocks noChangeShapeType="1"/>
              <a:stCxn id="116" idx="7"/>
              <a:endCxn id="115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AutoShape 34">
              <a:extLst>
                <a:ext uri="{FF2B5EF4-FFF2-40B4-BE49-F238E27FC236}">
                  <a16:creationId xmlns:a16="http://schemas.microsoft.com/office/drawing/2014/main" id="{3EA93573-78BB-6E4B-A156-90E848C89576}"/>
                </a:ext>
              </a:extLst>
            </p:cNvPr>
            <p:cNvCxnSpPr>
              <a:cxnSpLocks noChangeShapeType="1"/>
              <a:stCxn id="117" idx="6"/>
              <a:endCxn id="115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AutoShape 35">
              <a:extLst>
                <a:ext uri="{FF2B5EF4-FFF2-40B4-BE49-F238E27FC236}">
                  <a16:creationId xmlns:a16="http://schemas.microsoft.com/office/drawing/2014/main" id="{9A460575-4819-FD4E-9C0D-3C6BBCB6407B}"/>
                </a:ext>
              </a:extLst>
            </p:cNvPr>
            <p:cNvCxnSpPr>
              <a:cxnSpLocks noChangeShapeType="1"/>
              <a:stCxn id="114" idx="2"/>
              <a:endCxn id="117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" name="Oval 36">
              <a:extLst>
                <a:ext uri="{FF2B5EF4-FFF2-40B4-BE49-F238E27FC236}">
                  <a16:creationId xmlns:a16="http://schemas.microsoft.com/office/drawing/2014/main" id="{36EF2D60-52DC-0449-8039-B3634E63A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37">
              <a:extLst>
                <a:ext uri="{FF2B5EF4-FFF2-40B4-BE49-F238E27FC236}">
                  <a16:creationId xmlns:a16="http://schemas.microsoft.com/office/drawing/2014/main" id="{8BC3D422-1FD7-934E-AC1D-DF3DB017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38">
              <a:extLst>
                <a:ext uri="{FF2B5EF4-FFF2-40B4-BE49-F238E27FC236}">
                  <a16:creationId xmlns:a16="http://schemas.microsoft.com/office/drawing/2014/main" id="{244F8E9D-9DB9-9747-B9B9-37166104D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39">
              <a:extLst>
                <a:ext uri="{FF2B5EF4-FFF2-40B4-BE49-F238E27FC236}">
                  <a16:creationId xmlns:a16="http://schemas.microsoft.com/office/drawing/2014/main" id="{2E11BC90-977F-714C-8B0B-C7F06B8E8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40">
              <a:extLst>
                <a:ext uri="{FF2B5EF4-FFF2-40B4-BE49-F238E27FC236}">
                  <a16:creationId xmlns:a16="http://schemas.microsoft.com/office/drawing/2014/main" id="{BDF4D159-D378-3841-BBBA-53FF46E5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41">
              <a:extLst>
                <a:ext uri="{FF2B5EF4-FFF2-40B4-BE49-F238E27FC236}">
                  <a16:creationId xmlns:a16="http://schemas.microsoft.com/office/drawing/2014/main" id="{1DCF17BF-D337-4C41-A39E-A62D7CD20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4" name="AutoShape 42">
              <a:extLst>
                <a:ext uri="{FF2B5EF4-FFF2-40B4-BE49-F238E27FC236}">
                  <a16:creationId xmlns:a16="http://schemas.microsoft.com/office/drawing/2014/main" id="{1B625878-44E7-9544-9472-148AEF1B02B6}"/>
                </a:ext>
              </a:extLst>
            </p:cNvPr>
            <p:cNvCxnSpPr>
              <a:cxnSpLocks noChangeShapeType="1"/>
              <a:stCxn id="116" idx="3"/>
              <a:endCxn id="128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AutoShape 44">
              <a:extLst>
                <a:ext uri="{FF2B5EF4-FFF2-40B4-BE49-F238E27FC236}">
                  <a16:creationId xmlns:a16="http://schemas.microsoft.com/office/drawing/2014/main" id="{72C62B4C-E380-D643-83FF-B84721488871}"/>
                </a:ext>
              </a:extLst>
            </p:cNvPr>
            <p:cNvCxnSpPr>
              <a:cxnSpLocks noChangeShapeType="1"/>
              <a:stCxn id="116" idx="4"/>
              <a:endCxn id="129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AutoShape 45">
              <a:extLst>
                <a:ext uri="{FF2B5EF4-FFF2-40B4-BE49-F238E27FC236}">
                  <a16:creationId xmlns:a16="http://schemas.microsoft.com/office/drawing/2014/main" id="{882FBFF7-0A1E-6344-8DD2-5CF9B5CA3F6F}"/>
                </a:ext>
              </a:extLst>
            </p:cNvPr>
            <p:cNvCxnSpPr>
              <a:cxnSpLocks noChangeShapeType="1"/>
              <a:stCxn id="116" idx="5"/>
              <a:endCxn id="130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AutoShape 46">
              <a:extLst>
                <a:ext uri="{FF2B5EF4-FFF2-40B4-BE49-F238E27FC236}">
                  <a16:creationId xmlns:a16="http://schemas.microsoft.com/office/drawing/2014/main" id="{E48193B5-9CE6-BD42-8A64-3257AF8DA7EC}"/>
                </a:ext>
              </a:extLst>
            </p:cNvPr>
            <p:cNvCxnSpPr>
              <a:cxnSpLocks noChangeShapeType="1"/>
              <a:stCxn id="115" idx="5"/>
              <a:endCxn id="132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AutoShape 47">
              <a:extLst>
                <a:ext uri="{FF2B5EF4-FFF2-40B4-BE49-F238E27FC236}">
                  <a16:creationId xmlns:a16="http://schemas.microsoft.com/office/drawing/2014/main" id="{EEA914D3-5008-CA4D-8E89-08B24D89055C}"/>
                </a:ext>
              </a:extLst>
            </p:cNvPr>
            <p:cNvCxnSpPr>
              <a:cxnSpLocks noChangeShapeType="1"/>
              <a:stCxn id="115" idx="6"/>
              <a:endCxn id="133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AutoShape 50">
              <a:extLst>
                <a:ext uri="{FF2B5EF4-FFF2-40B4-BE49-F238E27FC236}">
                  <a16:creationId xmlns:a16="http://schemas.microsoft.com/office/drawing/2014/main" id="{515C342D-A244-044D-8070-D9D67783DD9A}"/>
                </a:ext>
              </a:extLst>
            </p:cNvPr>
            <p:cNvCxnSpPr>
              <a:cxnSpLocks noChangeShapeType="1"/>
              <a:stCxn id="115" idx="7"/>
              <a:endCxn id="131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E9A610-0834-DB40-ACEA-43752BF2C075}"/>
              </a:ext>
            </a:extLst>
          </p:cNvPr>
          <p:cNvGrpSpPr/>
          <p:nvPr/>
        </p:nvGrpSpPr>
        <p:grpSpPr>
          <a:xfrm>
            <a:off x="7354487" y="3350680"/>
            <a:ext cx="843345" cy="665798"/>
            <a:chOff x="7530662" y="3505419"/>
            <a:chExt cx="843345" cy="665798"/>
          </a:xfrm>
        </p:grpSpPr>
        <p:sp>
          <p:nvSpPr>
            <p:cNvPr id="169" name="Oval 21">
              <a:extLst>
                <a:ext uri="{FF2B5EF4-FFF2-40B4-BE49-F238E27FC236}">
                  <a16:creationId xmlns:a16="http://schemas.microsoft.com/office/drawing/2014/main" id="{2A440B24-A2D3-C24C-A122-338D6B348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22">
              <a:extLst>
                <a:ext uri="{FF2B5EF4-FFF2-40B4-BE49-F238E27FC236}">
                  <a16:creationId xmlns:a16="http://schemas.microsoft.com/office/drawing/2014/main" id="{091D8D5C-DE60-5C49-95BF-D6929AA8A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23">
              <a:extLst>
                <a:ext uri="{FF2B5EF4-FFF2-40B4-BE49-F238E27FC236}">
                  <a16:creationId xmlns:a16="http://schemas.microsoft.com/office/drawing/2014/main" id="{2617A2D7-FB16-0A4D-9EBE-D2BB5150B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24">
              <a:extLst>
                <a:ext uri="{FF2B5EF4-FFF2-40B4-BE49-F238E27FC236}">
                  <a16:creationId xmlns:a16="http://schemas.microsoft.com/office/drawing/2014/main" id="{5D26E5F4-5F93-1841-927C-25D7A28B2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25">
              <a:extLst>
                <a:ext uri="{FF2B5EF4-FFF2-40B4-BE49-F238E27FC236}">
                  <a16:creationId xmlns:a16="http://schemas.microsoft.com/office/drawing/2014/main" id="{A9AB86C3-24D1-B24D-85E1-B6EB89BC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4" name="AutoShape 26">
              <a:extLst>
                <a:ext uri="{FF2B5EF4-FFF2-40B4-BE49-F238E27FC236}">
                  <a16:creationId xmlns:a16="http://schemas.microsoft.com/office/drawing/2014/main" id="{EDAD579D-019F-794E-AAC3-2EBF770760A7}"/>
                </a:ext>
              </a:extLst>
            </p:cNvPr>
            <p:cNvCxnSpPr>
              <a:cxnSpLocks noChangeShapeType="1"/>
              <a:stCxn id="169" idx="6"/>
              <a:endCxn id="170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AutoShape 27">
              <a:extLst>
                <a:ext uri="{FF2B5EF4-FFF2-40B4-BE49-F238E27FC236}">
                  <a16:creationId xmlns:a16="http://schemas.microsoft.com/office/drawing/2014/main" id="{C3C0ED33-1E40-2043-A77F-FB70B24C35D3}"/>
                </a:ext>
              </a:extLst>
            </p:cNvPr>
            <p:cNvCxnSpPr>
              <a:cxnSpLocks noChangeShapeType="1"/>
              <a:stCxn id="169" idx="3"/>
              <a:endCxn id="173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AutoShape 28">
              <a:extLst>
                <a:ext uri="{FF2B5EF4-FFF2-40B4-BE49-F238E27FC236}">
                  <a16:creationId xmlns:a16="http://schemas.microsoft.com/office/drawing/2014/main" id="{125F7B5E-76FB-F441-B8E8-D3AD8BDB9C5C}"/>
                </a:ext>
              </a:extLst>
            </p:cNvPr>
            <p:cNvCxnSpPr>
              <a:cxnSpLocks noChangeShapeType="1"/>
              <a:stCxn id="169" idx="5"/>
              <a:endCxn id="172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AutoShape 29">
              <a:extLst>
                <a:ext uri="{FF2B5EF4-FFF2-40B4-BE49-F238E27FC236}">
                  <a16:creationId xmlns:a16="http://schemas.microsoft.com/office/drawing/2014/main" id="{5F4BBDED-AD2D-594F-9034-1AEBC60AC904}"/>
                </a:ext>
              </a:extLst>
            </p:cNvPr>
            <p:cNvCxnSpPr>
              <a:cxnSpLocks noChangeShapeType="1"/>
              <a:stCxn id="169" idx="6"/>
              <a:endCxn id="171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AutoShape 30">
              <a:extLst>
                <a:ext uri="{FF2B5EF4-FFF2-40B4-BE49-F238E27FC236}">
                  <a16:creationId xmlns:a16="http://schemas.microsoft.com/office/drawing/2014/main" id="{90881FE3-5004-2041-A76F-3A9DA086CDF4}"/>
                </a:ext>
              </a:extLst>
            </p:cNvPr>
            <p:cNvCxnSpPr>
              <a:cxnSpLocks noChangeShapeType="1"/>
              <a:stCxn id="170" idx="4"/>
              <a:endCxn id="171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AutoShape 31">
              <a:extLst>
                <a:ext uri="{FF2B5EF4-FFF2-40B4-BE49-F238E27FC236}">
                  <a16:creationId xmlns:a16="http://schemas.microsoft.com/office/drawing/2014/main" id="{E8796639-0587-8242-901F-35148CD2D17A}"/>
                </a:ext>
              </a:extLst>
            </p:cNvPr>
            <p:cNvCxnSpPr>
              <a:cxnSpLocks noChangeShapeType="1"/>
              <a:stCxn id="170" idx="2"/>
              <a:endCxn id="172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AutoShape 32">
              <a:extLst>
                <a:ext uri="{FF2B5EF4-FFF2-40B4-BE49-F238E27FC236}">
                  <a16:creationId xmlns:a16="http://schemas.microsoft.com/office/drawing/2014/main" id="{57342B51-D2B2-2047-B3F5-FD9A843980F9}"/>
                </a:ext>
              </a:extLst>
            </p:cNvPr>
            <p:cNvCxnSpPr>
              <a:cxnSpLocks noChangeShapeType="1"/>
              <a:stCxn id="173" idx="5"/>
              <a:endCxn id="172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AutoShape 33">
              <a:extLst>
                <a:ext uri="{FF2B5EF4-FFF2-40B4-BE49-F238E27FC236}">
                  <a16:creationId xmlns:a16="http://schemas.microsoft.com/office/drawing/2014/main" id="{F63C8726-4387-4B42-8839-689885B346BC}"/>
                </a:ext>
              </a:extLst>
            </p:cNvPr>
            <p:cNvCxnSpPr>
              <a:cxnSpLocks noChangeShapeType="1"/>
              <a:stCxn id="172" idx="7"/>
              <a:endCxn id="171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AutoShape 34">
              <a:extLst>
                <a:ext uri="{FF2B5EF4-FFF2-40B4-BE49-F238E27FC236}">
                  <a16:creationId xmlns:a16="http://schemas.microsoft.com/office/drawing/2014/main" id="{D6755780-7613-0E4E-9A9A-26E220187B8F}"/>
                </a:ext>
              </a:extLst>
            </p:cNvPr>
            <p:cNvCxnSpPr>
              <a:cxnSpLocks noChangeShapeType="1"/>
              <a:stCxn id="173" idx="6"/>
              <a:endCxn id="171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AutoShape 35">
              <a:extLst>
                <a:ext uri="{FF2B5EF4-FFF2-40B4-BE49-F238E27FC236}">
                  <a16:creationId xmlns:a16="http://schemas.microsoft.com/office/drawing/2014/main" id="{6A25431C-E453-D24D-975B-CAE73711D771}"/>
                </a:ext>
              </a:extLst>
            </p:cNvPr>
            <p:cNvCxnSpPr>
              <a:cxnSpLocks noChangeShapeType="1"/>
              <a:stCxn id="170" idx="2"/>
              <a:endCxn id="173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AC87FDA-7B30-C74B-AEB1-0AF91C60BAF4}"/>
              </a:ext>
            </a:extLst>
          </p:cNvPr>
          <p:cNvGrpSpPr/>
          <p:nvPr/>
        </p:nvGrpSpPr>
        <p:grpSpPr>
          <a:xfrm>
            <a:off x="7960327" y="2382557"/>
            <a:ext cx="843345" cy="665798"/>
            <a:chOff x="7530662" y="3505419"/>
            <a:chExt cx="843345" cy="665798"/>
          </a:xfrm>
        </p:grpSpPr>
        <p:sp>
          <p:nvSpPr>
            <p:cNvPr id="198" name="Oval 21">
              <a:extLst>
                <a:ext uri="{FF2B5EF4-FFF2-40B4-BE49-F238E27FC236}">
                  <a16:creationId xmlns:a16="http://schemas.microsoft.com/office/drawing/2014/main" id="{84D642CF-AAEC-BF44-965B-BB2F04DDF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22">
              <a:extLst>
                <a:ext uri="{FF2B5EF4-FFF2-40B4-BE49-F238E27FC236}">
                  <a16:creationId xmlns:a16="http://schemas.microsoft.com/office/drawing/2014/main" id="{26E9E5B8-A710-154C-9117-DF728DDED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23">
              <a:extLst>
                <a:ext uri="{FF2B5EF4-FFF2-40B4-BE49-F238E27FC236}">
                  <a16:creationId xmlns:a16="http://schemas.microsoft.com/office/drawing/2014/main" id="{C28ADD4D-3F3C-7C43-80AA-E8EEEBE48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24">
              <a:extLst>
                <a:ext uri="{FF2B5EF4-FFF2-40B4-BE49-F238E27FC236}">
                  <a16:creationId xmlns:a16="http://schemas.microsoft.com/office/drawing/2014/main" id="{1E502120-D516-1443-B80C-D54486D0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25">
              <a:extLst>
                <a:ext uri="{FF2B5EF4-FFF2-40B4-BE49-F238E27FC236}">
                  <a16:creationId xmlns:a16="http://schemas.microsoft.com/office/drawing/2014/main" id="{C25018A8-E6CB-C045-8452-34E11BAF2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3" name="AutoShape 26">
              <a:extLst>
                <a:ext uri="{FF2B5EF4-FFF2-40B4-BE49-F238E27FC236}">
                  <a16:creationId xmlns:a16="http://schemas.microsoft.com/office/drawing/2014/main" id="{97FF3DED-7199-6F45-A040-26FE0221D819}"/>
                </a:ext>
              </a:extLst>
            </p:cNvPr>
            <p:cNvCxnSpPr>
              <a:cxnSpLocks noChangeShapeType="1"/>
              <a:stCxn id="198" idx="6"/>
              <a:endCxn id="199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AutoShape 27">
              <a:extLst>
                <a:ext uri="{FF2B5EF4-FFF2-40B4-BE49-F238E27FC236}">
                  <a16:creationId xmlns:a16="http://schemas.microsoft.com/office/drawing/2014/main" id="{88F4865F-FF06-3D47-8C54-32B67214F2A0}"/>
                </a:ext>
              </a:extLst>
            </p:cNvPr>
            <p:cNvCxnSpPr>
              <a:cxnSpLocks noChangeShapeType="1"/>
              <a:stCxn id="198" idx="3"/>
              <a:endCxn id="202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AutoShape 28">
              <a:extLst>
                <a:ext uri="{FF2B5EF4-FFF2-40B4-BE49-F238E27FC236}">
                  <a16:creationId xmlns:a16="http://schemas.microsoft.com/office/drawing/2014/main" id="{C25682C7-B556-7F42-A048-4CB43C8C1CBB}"/>
                </a:ext>
              </a:extLst>
            </p:cNvPr>
            <p:cNvCxnSpPr>
              <a:cxnSpLocks noChangeShapeType="1"/>
              <a:stCxn id="198" idx="5"/>
              <a:endCxn id="201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AutoShape 29">
              <a:extLst>
                <a:ext uri="{FF2B5EF4-FFF2-40B4-BE49-F238E27FC236}">
                  <a16:creationId xmlns:a16="http://schemas.microsoft.com/office/drawing/2014/main" id="{F718C68C-1254-F04C-BDA3-1C614B3EBD0C}"/>
                </a:ext>
              </a:extLst>
            </p:cNvPr>
            <p:cNvCxnSpPr>
              <a:cxnSpLocks noChangeShapeType="1"/>
              <a:stCxn id="198" idx="6"/>
              <a:endCxn id="200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AutoShape 30">
              <a:extLst>
                <a:ext uri="{FF2B5EF4-FFF2-40B4-BE49-F238E27FC236}">
                  <a16:creationId xmlns:a16="http://schemas.microsoft.com/office/drawing/2014/main" id="{D5975028-6F33-154D-A59C-C861812533D9}"/>
                </a:ext>
              </a:extLst>
            </p:cNvPr>
            <p:cNvCxnSpPr>
              <a:cxnSpLocks noChangeShapeType="1"/>
              <a:stCxn id="199" idx="4"/>
              <a:endCxn id="200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AutoShape 31">
              <a:extLst>
                <a:ext uri="{FF2B5EF4-FFF2-40B4-BE49-F238E27FC236}">
                  <a16:creationId xmlns:a16="http://schemas.microsoft.com/office/drawing/2014/main" id="{B561DA44-5FD0-D642-86EB-A4947C4219D0}"/>
                </a:ext>
              </a:extLst>
            </p:cNvPr>
            <p:cNvCxnSpPr>
              <a:cxnSpLocks noChangeShapeType="1"/>
              <a:stCxn id="199" idx="2"/>
              <a:endCxn id="201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AutoShape 32">
              <a:extLst>
                <a:ext uri="{FF2B5EF4-FFF2-40B4-BE49-F238E27FC236}">
                  <a16:creationId xmlns:a16="http://schemas.microsoft.com/office/drawing/2014/main" id="{FDBA7A2A-22A0-7C43-9334-71ECD2AC3D18}"/>
                </a:ext>
              </a:extLst>
            </p:cNvPr>
            <p:cNvCxnSpPr>
              <a:cxnSpLocks noChangeShapeType="1"/>
              <a:stCxn id="202" idx="5"/>
              <a:endCxn id="201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AutoShape 33">
              <a:extLst>
                <a:ext uri="{FF2B5EF4-FFF2-40B4-BE49-F238E27FC236}">
                  <a16:creationId xmlns:a16="http://schemas.microsoft.com/office/drawing/2014/main" id="{8D10655D-6244-B24E-98DF-7B346CE1C65A}"/>
                </a:ext>
              </a:extLst>
            </p:cNvPr>
            <p:cNvCxnSpPr>
              <a:cxnSpLocks noChangeShapeType="1"/>
              <a:stCxn id="201" idx="7"/>
              <a:endCxn id="200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AutoShape 34">
              <a:extLst>
                <a:ext uri="{FF2B5EF4-FFF2-40B4-BE49-F238E27FC236}">
                  <a16:creationId xmlns:a16="http://schemas.microsoft.com/office/drawing/2014/main" id="{EB561B95-CB5D-1642-8F64-B1FCC5E39DC5}"/>
                </a:ext>
              </a:extLst>
            </p:cNvPr>
            <p:cNvCxnSpPr>
              <a:cxnSpLocks noChangeShapeType="1"/>
              <a:stCxn id="202" idx="6"/>
              <a:endCxn id="200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AutoShape 35">
              <a:extLst>
                <a:ext uri="{FF2B5EF4-FFF2-40B4-BE49-F238E27FC236}">
                  <a16:creationId xmlns:a16="http://schemas.microsoft.com/office/drawing/2014/main" id="{3DE44EF3-6653-DE48-AE93-F55E7A990406}"/>
                </a:ext>
              </a:extLst>
            </p:cNvPr>
            <p:cNvCxnSpPr>
              <a:cxnSpLocks noChangeShapeType="1"/>
              <a:stCxn id="199" idx="2"/>
              <a:endCxn id="202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4DE5C2E-A094-0D47-AFE9-8FE93FF9F603}"/>
              </a:ext>
            </a:extLst>
          </p:cNvPr>
          <p:cNvGrpSpPr/>
          <p:nvPr/>
        </p:nvGrpSpPr>
        <p:grpSpPr>
          <a:xfrm>
            <a:off x="6306390" y="4014152"/>
            <a:ext cx="843345" cy="665798"/>
            <a:chOff x="7530662" y="3505419"/>
            <a:chExt cx="843345" cy="665798"/>
          </a:xfrm>
        </p:grpSpPr>
        <p:sp>
          <p:nvSpPr>
            <p:cNvPr id="214" name="Oval 21">
              <a:extLst>
                <a:ext uri="{FF2B5EF4-FFF2-40B4-BE49-F238E27FC236}">
                  <a16:creationId xmlns:a16="http://schemas.microsoft.com/office/drawing/2014/main" id="{3A661101-3A5C-744A-9328-A14C547ED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22">
              <a:extLst>
                <a:ext uri="{FF2B5EF4-FFF2-40B4-BE49-F238E27FC236}">
                  <a16:creationId xmlns:a16="http://schemas.microsoft.com/office/drawing/2014/main" id="{9BB4B733-F8D7-5340-BD6C-21BC6A1AE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23">
              <a:extLst>
                <a:ext uri="{FF2B5EF4-FFF2-40B4-BE49-F238E27FC236}">
                  <a16:creationId xmlns:a16="http://schemas.microsoft.com/office/drawing/2014/main" id="{73360E37-C09C-CA42-ACB4-C868D050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24">
              <a:extLst>
                <a:ext uri="{FF2B5EF4-FFF2-40B4-BE49-F238E27FC236}">
                  <a16:creationId xmlns:a16="http://schemas.microsoft.com/office/drawing/2014/main" id="{FAF08E9A-63CC-7A40-880E-8A7001A90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25">
              <a:extLst>
                <a:ext uri="{FF2B5EF4-FFF2-40B4-BE49-F238E27FC236}">
                  <a16:creationId xmlns:a16="http://schemas.microsoft.com/office/drawing/2014/main" id="{71AFCFD4-5FC5-8648-9EEF-90D5CBD9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9" name="AutoShape 26">
              <a:extLst>
                <a:ext uri="{FF2B5EF4-FFF2-40B4-BE49-F238E27FC236}">
                  <a16:creationId xmlns:a16="http://schemas.microsoft.com/office/drawing/2014/main" id="{B2E988D9-AF6B-5E4E-8A0A-5B8A6461B3E9}"/>
                </a:ext>
              </a:extLst>
            </p:cNvPr>
            <p:cNvCxnSpPr>
              <a:cxnSpLocks noChangeShapeType="1"/>
              <a:stCxn id="214" idx="6"/>
              <a:endCxn id="215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AutoShape 27">
              <a:extLst>
                <a:ext uri="{FF2B5EF4-FFF2-40B4-BE49-F238E27FC236}">
                  <a16:creationId xmlns:a16="http://schemas.microsoft.com/office/drawing/2014/main" id="{F3DEA020-638B-4347-BCAC-9BE31DC4755B}"/>
                </a:ext>
              </a:extLst>
            </p:cNvPr>
            <p:cNvCxnSpPr>
              <a:cxnSpLocks noChangeShapeType="1"/>
              <a:stCxn id="214" idx="3"/>
              <a:endCxn id="218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AutoShape 28">
              <a:extLst>
                <a:ext uri="{FF2B5EF4-FFF2-40B4-BE49-F238E27FC236}">
                  <a16:creationId xmlns:a16="http://schemas.microsoft.com/office/drawing/2014/main" id="{5097F29B-2589-B047-B5D9-0776BE56846C}"/>
                </a:ext>
              </a:extLst>
            </p:cNvPr>
            <p:cNvCxnSpPr>
              <a:cxnSpLocks noChangeShapeType="1"/>
              <a:stCxn id="214" idx="5"/>
              <a:endCxn id="217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AutoShape 29">
              <a:extLst>
                <a:ext uri="{FF2B5EF4-FFF2-40B4-BE49-F238E27FC236}">
                  <a16:creationId xmlns:a16="http://schemas.microsoft.com/office/drawing/2014/main" id="{8B126347-CC1D-7641-9842-E5C5C829D99F}"/>
                </a:ext>
              </a:extLst>
            </p:cNvPr>
            <p:cNvCxnSpPr>
              <a:cxnSpLocks noChangeShapeType="1"/>
              <a:stCxn id="214" idx="6"/>
              <a:endCxn id="216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AutoShape 30">
              <a:extLst>
                <a:ext uri="{FF2B5EF4-FFF2-40B4-BE49-F238E27FC236}">
                  <a16:creationId xmlns:a16="http://schemas.microsoft.com/office/drawing/2014/main" id="{CD6478F1-7902-2242-8FE6-056A7FCF6FF1}"/>
                </a:ext>
              </a:extLst>
            </p:cNvPr>
            <p:cNvCxnSpPr>
              <a:cxnSpLocks noChangeShapeType="1"/>
              <a:stCxn id="215" idx="4"/>
              <a:endCxn id="216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AutoShape 31">
              <a:extLst>
                <a:ext uri="{FF2B5EF4-FFF2-40B4-BE49-F238E27FC236}">
                  <a16:creationId xmlns:a16="http://schemas.microsoft.com/office/drawing/2014/main" id="{09A4B3ED-3E04-CB41-8B35-0EF8D06322B8}"/>
                </a:ext>
              </a:extLst>
            </p:cNvPr>
            <p:cNvCxnSpPr>
              <a:cxnSpLocks noChangeShapeType="1"/>
              <a:stCxn id="215" idx="2"/>
              <a:endCxn id="217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AutoShape 32">
              <a:extLst>
                <a:ext uri="{FF2B5EF4-FFF2-40B4-BE49-F238E27FC236}">
                  <a16:creationId xmlns:a16="http://schemas.microsoft.com/office/drawing/2014/main" id="{C19431D5-AAC8-1848-BFE4-0EB8346E2129}"/>
                </a:ext>
              </a:extLst>
            </p:cNvPr>
            <p:cNvCxnSpPr>
              <a:cxnSpLocks noChangeShapeType="1"/>
              <a:stCxn id="218" idx="5"/>
              <a:endCxn id="217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AutoShape 33">
              <a:extLst>
                <a:ext uri="{FF2B5EF4-FFF2-40B4-BE49-F238E27FC236}">
                  <a16:creationId xmlns:a16="http://schemas.microsoft.com/office/drawing/2014/main" id="{429DFA9E-40D0-8A4C-B95E-D365131856AA}"/>
                </a:ext>
              </a:extLst>
            </p:cNvPr>
            <p:cNvCxnSpPr>
              <a:cxnSpLocks noChangeShapeType="1"/>
              <a:stCxn id="217" idx="7"/>
              <a:endCxn id="216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AutoShape 34">
              <a:extLst>
                <a:ext uri="{FF2B5EF4-FFF2-40B4-BE49-F238E27FC236}">
                  <a16:creationId xmlns:a16="http://schemas.microsoft.com/office/drawing/2014/main" id="{A20F57CC-73A7-7249-8901-3EF7F434C884}"/>
                </a:ext>
              </a:extLst>
            </p:cNvPr>
            <p:cNvCxnSpPr>
              <a:cxnSpLocks noChangeShapeType="1"/>
              <a:stCxn id="218" idx="6"/>
              <a:endCxn id="216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AutoShape 35">
              <a:extLst>
                <a:ext uri="{FF2B5EF4-FFF2-40B4-BE49-F238E27FC236}">
                  <a16:creationId xmlns:a16="http://schemas.microsoft.com/office/drawing/2014/main" id="{454DB801-AD13-CC45-BC04-0FB89EFA311C}"/>
                </a:ext>
              </a:extLst>
            </p:cNvPr>
            <p:cNvCxnSpPr>
              <a:cxnSpLocks noChangeShapeType="1"/>
              <a:stCxn id="215" idx="2"/>
              <a:endCxn id="218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838F0D1-ED40-6B43-B982-810DE06680F0}"/>
              </a:ext>
            </a:extLst>
          </p:cNvPr>
          <p:cNvGrpSpPr/>
          <p:nvPr/>
        </p:nvGrpSpPr>
        <p:grpSpPr>
          <a:xfrm>
            <a:off x="8230891" y="4144426"/>
            <a:ext cx="843345" cy="665798"/>
            <a:chOff x="7530662" y="3505419"/>
            <a:chExt cx="843345" cy="665798"/>
          </a:xfrm>
        </p:grpSpPr>
        <p:sp>
          <p:nvSpPr>
            <p:cNvPr id="230" name="Oval 21">
              <a:extLst>
                <a:ext uri="{FF2B5EF4-FFF2-40B4-BE49-F238E27FC236}">
                  <a16:creationId xmlns:a16="http://schemas.microsoft.com/office/drawing/2014/main" id="{F0323764-58DA-2C48-98EB-73FC8CCD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Oval 22">
              <a:extLst>
                <a:ext uri="{FF2B5EF4-FFF2-40B4-BE49-F238E27FC236}">
                  <a16:creationId xmlns:a16="http://schemas.microsoft.com/office/drawing/2014/main" id="{EDEEC8C5-2133-9449-9758-3EC0E01E3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Oval 23">
              <a:extLst>
                <a:ext uri="{FF2B5EF4-FFF2-40B4-BE49-F238E27FC236}">
                  <a16:creationId xmlns:a16="http://schemas.microsoft.com/office/drawing/2014/main" id="{0FDECD42-47B5-9E47-AB84-268DC0DE8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Oval 24">
              <a:extLst>
                <a:ext uri="{FF2B5EF4-FFF2-40B4-BE49-F238E27FC236}">
                  <a16:creationId xmlns:a16="http://schemas.microsoft.com/office/drawing/2014/main" id="{AD0C4C43-2E70-874E-A9BD-6BEFA3F28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Oval 25">
              <a:extLst>
                <a:ext uri="{FF2B5EF4-FFF2-40B4-BE49-F238E27FC236}">
                  <a16:creationId xmlns:a16="http://schemas.microsoft.com/office/drawing/2014/main" id="{94913F6D-AD86-D040-B8E8-433C69473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" name="AutoShape 26">
              <a:extLst>
                <a:ext uri="{FF2B5EF4-FFF2-40B4-BE49-F238E27FC236}">
                  <a16:creationId xmlns:a16="http://schemas.microsoft.com/office/drawing/2014/main" id="{5D719C2B-42F5-B842-B21A-CE74D731AFEE}"/>
                </a:ext>
              </a:extLst>
            </p:cNvPr>
            <p:cNvCxnSpPr>
              <a:cxnSpLocks noChangeShapeType="1"/>
              <a:stCxn id="230" idx="6"/>
              <a:endCxn id="231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AutoShape 27">
              <a:extLst>
                <a:ext uri="{FF2B5EF4-FFF2-40B4-BE49-F238E27FC236}">
                  <a16:creationId xmlns:a16="http://schemas.microsoft.com/office/drawing/2014/main" id="{102B7B5C-8849-8844-BF5C-5056085C30B9}"/>
                </a:ext>
              </a:extLst>
            </p:cNvPr>
            <p:cNvCxnSpPr>
              <a:cxnSpLocks noChangeShapeType="1"/>
              <a:stCxn id="230" idx="3"/>
              <a:endCxn id="234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AutoShape 28">
              <a:extLst>
                <a:ext uri="{FF2B5EF4-FFF2-40B4-BE49-F238E27FC236}">
                  <a16:creationId xmlns:a16="http://schemas.microsoft.com/office/drawing/2014/main" id="{1F67E4D5-F8DA-7B47-9653-61BF593E1B3D}"/>
                </a:ext>
              </a:extLst>
            </p:cNvPr>
            <p:cNvCxnSpPr>
              <a:cxnSpLocks noChangeShapeType="1"/>
              <a:stCxn id="230" idx="5"/>
              <a:endCxn id="233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AutoShape 29">
              <a:extLst>
                <a:ext uri="{FF2B5EF4-FFF2-40B4-BE49-F238E27FC236}">
                  <a16:creationId xmlns:a16="http://schemas.microsoft.com/office/drawing/2014/main" id="{F1A29F0D-77D5-A049-90F7-FB06327823B3}"/>
                </a:ext>
              </a:extLst>
            </p:cNvPr>
            <p:cNvCxnSpPr>
              <a:cxnSpLocks noChangeShapeType="1"/>
              <a:stCxn id="230" idx="6"/>
              <a:endCxn id="232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AutoShape 30">
              <a:extLst>
                <a:ext uri="{FF2B5EF4-FFF2-40B4-BE49-F238E27FC236}">
                  <a16:creationId xmlns:a16="http://schemas.microsoft.com/office/drawing/2014/main" id="{1125331A-7446-C041-8DDA-FEE0A0ACAF5E}"/>
                </a:ext>
              </a:extLst>
            </p:cNvPr>
            <p:cNvCxnSpPr>
              <a:cxnSpLocks noChangeShapeType="1"/>
              <a:stCxn id="231" idx="4"/>
              <a:endCxn id="232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AutoShape 31">
              <a:extLst>
                <a:ext uri="{FF2B5EF4-FFF2-40B4-BE49-F238E27FC236}">
                  <a16:creationId xmlns:a16="http://schemas.microsoft.com/office/drawing/2014/main" id="{65C98ACF-5C7A-0843-9AF7-5C932B121E96}"/>
                </a:ext>
              </a:extLst>
            </p:cNvPr>
            <p:cNvCxnSpPr>
              <a:cxnSpLocks noChangeShapeType="1"/>
              <a:stCxn id="231" idx="2"/>
              <a:endCxn id="233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AutoShape 32">
              <a:extLst>
                <a:ext uri="{FF2B5EF4-FFF2-40B4-BE49-F238E27FC236}">
                  <a16:creationId xmlns:a16="http://schemas.microsoft.com/office/drawing/2014/main" id="{A1545BF2-426B-684A-B68E-DDC10F0F78A7}"/>
                </a:ext>
              </a:extLst>
            </p:cNvPr>
            <p:cNvCxnSpPr>
              <a:cxnSpLocks noChangeShapeType="1"/>
              <a:stCxn id="234" idx="5"/>
              <a:endCxn id="233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AutoShape 33">
              <a:extLst>
                <a:ext uri="{FF2B5EF4-FFF2-40B4-BE49-F238E27FC236}">
                  <a16:creationId xmlns:a16="http://schemas.microsoft.com/office/drawing/2014/main" id="{141EB400-5B64-9E42-9299-BFCE325A4988}"/>
                </a:ext>
              </a:extLst>
            </p:cNvPr>
            <p:cNvCxnSpPr>
              <a:cxnSpLocks noChangeShapeType="1"/>
              <a:stCxn id="233" idx="7"/>
              <a:endCxn id="232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AutoShape 34">
              <a:extLst>
                <a:ext uri="{FF2B5EF4-FFF2-40B4-BE49-F238E27FC236}">
                  <a16:creationId xmlns:a16="http://schemas.microsoft.com/office/drawing/2014/main" id="{88990889-379E-B848-B77F-CEF2A065ED04}"/>
                </a:ext>
              </a:extLst>
            </p:cNvPr>
            <p:cNvCxnSpPr>
              <a:cxnSpLocks noChangeShapeType="1"/>
              <a:stCxn id="234" idx="6"/>
              <a:endCxn id="232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AutoShape 35">
              <a:extLst>
                <a:ext uri="{FF2B5EF4-FFF2-40B4-BE49-F238E27FC236}">
                  <a16:creationId xmlns:a16="http://schemas.microsoft.com/office/drawing/2014/main" id="{9D93D489-88DA-3A41-9275-D4C635D86BF0}"/>
                </a:ext>
              </a:extLst>
            </p:cNvPr>
            <p:cNvCxnSpPr>
              <a:cxnSpLocks noChangeShapeType="1"/>
              <a:stCxn id="231" idx="2"/>
              <a:endCxn id="234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Up-Down Arrow 2">
            <a:extLst>
              <a:ext uri="{FF2B5EF4-FFF2-40B4-BE49-F238E27FC236}">
                <a16:creationId xmlns:a16="http://schemas.microsoft.com/office/drawing/2014/main" id="{C6BB4E5D-0B32-EF41-9927-1CE3B25D3736}"/>
              </a:ext>
            </a:extLst>
          </p:cNvPr>
          <p:cNvSpPr/>
          <p:nvPr/>
        </p:nvSpPr>
        <p:spPr bwMode="auto">
          <a:xfrm rot="930512">
            <a:off x="7826760" y="2888508"/>
            <a:ext cx="363187" cy="471825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Up-Down Arrow 245">
            <a:extLst>
              <a:ext uri="{FF2B5EF4-FFF2-40B4-BE49-F238E27FC236}">
                <a16:creationId xmlns:a16="http://schemas.microsoft.com/office/drawing/2014/main" id="{CFE04022-E714-A54A-89DC-93F0BA60A71D}"/>
              </a:ext>
            </a:extLst>
          </p:cNvPr>
          <p:cNvSpPr/>
          <p:nvPr/>
        </p:nvSpPr>
        <p:spPr bwMode="auto">
          <a:xfrm rot="19264409">
            <a:off x="7958292" y="3833730"/>
            <a:ext cx="363187" cy="471825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Up-Down Arrow 246">
            <a:extLst>
              <a:ext uri="{FF2B5EF4-FFF2-40B4-BE49-F238E27FC236}">
                <a16:creationId xmlns:a16="http://schemas.microsoft.com/office/drawing/2014/main" id="{15030844-4AB3-264C-90FA-76A4A4056ECE}"/>
              </a:ext>
            </a:extLst>
          </p:cNvPr>
          <p:cNvSpPr/>
          <p:nvPr/>
        </p:nvSpPr>
        <p:spPr bwMode="auto">
          <a:xfrm rot="2890799">
            <a:off x="7133606" y="3814851"/>
            <a:ext cx="363187" cy="471825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Up-Down Arrow 247">
            <a:extLst>
              <a:ext uri="{FF2B5EF4-FFF2-40B4-BE49-F238E27FC236}">
                <a16:creationId xmlns:a16="http://schemas.microsoft.com/office/drawing/2014/main" id="{4B6F2ABA-6B75-0C48-8DF1-A7F399F49D16}"/>
              </a:ext>
            </a:extLst>
          </p:cNvPr>
          <p:cNvSpPr/>
          <p:nvPr/>
        </p:nvSpPr>
        <p:spPr bwMode="auto">
          <a:xfrm rot="21267748">
            <a:off x="8503058" y="3130785"/>
            <a:ext cx="177308" cy="938298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Up-Down Arrow 248">
            <a:extLst>
              <a:ext uri="{FF2B5EF4-FFF2-40B4-BE49-F238E27FC236}">
                <a16:creationId xmlns:a16="http://schemas.microsoft.com/office/drawing/2014/main" id="{B17D2CA8-420F-684D-A0E1-3AC6598B5049}"/>
              </a:ext>
            </a:extLst>
          </p:cNvPr>
          <p:cNvSpPr/>
          <p:nvPr/>
        </p:nvSpPr>
        <p:spPr bwMode="auto">
          <a:xfrm rot="16200000">
            <a:off x="7582082" y="4147055"/>
            <a:ext cx="177308" cy="938298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Up-Down Arrow 249">
            <a:extLst>
              <a:ext uri="{FF2B5EF4-FFF2-40B4-BE49-F238E27FC236}">
                <a16:creationId xmlns:a16="http://schemas.microsoft.com/office/drawing/2014/main" id="{5FCFA886-BF7F-F84A-8B8A-5E305EA44751}"/>
              </a:ext>
            </a:extLst>
          </p:cNvPr>
          <p:cNvSpPr/>
          <p:nvPr/>
        </p:nvSpPr>
        <p:spPr bwMode="auto">
          <a:xfrm rot="13884544">
            <a:off x="7112933" y="2739703"/>
            <a:ext cx="177308" cy="938298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4650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BF93-F882-8445-A1D9-FB673430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R2: 'Familiar strangers’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D1A9-C028-8049-B36C-A02720AD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Bipartite graph (‘</a:t>
            </a:r>
            <a:r>
              <a:rPr lang="en-US" dirty="0" err="1"/>
              <a:t>heterophily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E04F-45AB-0548-9DBD-751B4B9D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C66C3-AC90-364D-B92E-A0B4D218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18900-44F8-E14F-9F07-8386682B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99250-A8E3-FC48-8B93-1B277279EF3F}"/>
              </a:ext>
            </a:extLst>
          </p:cNvPr>
          <p:cNvSpPr/>
          <p:nvPr/>
        </p:nvSpPr>
        <p:spPr bwMode="auto">
          <a:xfrm>
            <a:off x="5419724" y="2757488"/>
            <a:ext cx="2471738" cy="2471737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EF5CA-A472-9A4A-8970-4085336CD4F5}"/>
              </a:ext>
            </a:extLst>
          </p:cNvPr>
          <p:cNvSpPr/>
          <p:nvPr/>
        </p:nvSpPr>
        <p:spPr bwMode="auto">
          <a:xfrm>
            <a:off x="6234112" y="2757488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73D5A-EE9D-F44F-A91F-5250A6F33F24}"/>
              </a:ext>
            </a:extLst>
          </p:cNvPr>
          <p:cNvSpPr/>
          <p:nvPr/>
        </p:nvSpPr>
        <p:spPr bwMode="auto">
          <a:xfrm rot="5400000">
            <a:off x="4998243" y="3993357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18C03F-6471-794C-9099-04851627E336}"/>
              </a:ext>
            </a:extLst>
          </p:cNvPr>
          <p:cNvSpPr/>
          <p:nvPr/>
        </p:nvSpPr>
        <p:spPr bwMode="auto">
          <a:xfrm>
            <a:off x="1157288" y="3186113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7C2FA2-DF4B-B742-AFEB-4F3F373190FC}"/>
              </a:ext>
            </a:extLst>
          </p:cNvPr>
          <p:cNvSpPr/>
          <p:nvPr/>
        </p:nvSpPr>
        <p:spPr bwMode="auto">
          <a:xfrm>
            <a:off x="1152526" y="3681411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F3F177-C25B-6444-8ED3-1CB92B55A649}"/>
              </a:ext>
            </a:extLst>
          </p:cNvPr>
          <p:cNvSpPr/>
          <p:nvPr/>
        </p:nvSpPr>
        <p:spPr bwMode="auto">
          <a:xfrm>
            <a:off x="1157288" y="4171946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6939BF-0748-364B-BDDB-0758B025F0B6}"/>
              </a:ext>
            </a:extLst>
          </p:cNvPr>
          <p:cNvSpPr/>
          <p:nvPr/>
        </p:nvSpPr>
        <p:spPr bwMode="auto">
          <a:xfrm>
            <a:off x="1152526" y="4688680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8864D7-5AD1-4C4F-9FC1-2905D26770D5}"/>
              </a:ext>
            </a:extLst>
          </p:cNvPr>
          <p:cNvSpPr/>
          <p:nvPr/>
        </p:nvSpPr>
        <p:spPr bwMode="auto">
          <a:xfrm>
            <a:off x="2947986" y="2964656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6CA6B6-3C44-3B4C-957E-C404FFDBAA5F}"/>
              </a:ext>
            </a:extLst>
          </p:cNvPr>
          <p:cNvSpPr/>
          <p:nvPr/>
        </p:nvSpPr>
        <p:spPr bwMode="auto">
          <a:xfrm>
            <a:off x="2947983" y="3421851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396E5C-9D57-AF43-A39D-8B2639ECACCA}"/>
              </a:ext>
            </a:extLst>
          </p:cNvPr>
          <p:cNvSpPr/>
          <p:nvPr/>
        </p:nvSpPr>
        <p:spPr bwMode="auto">
          <a:xfrm>
            <a:off x="2943220" y="3879046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893A0B-4421-5947-8619-5BE5FE887E98}"/>
              </a:ext>
            </a:extLst>
          </p:cNvPr>
          <p:cNvSpPr/>
          <p:nvPr/>
        </p:nvSpPr>
        <p:spPr bwMode="auto">
          <a:xfrm>
            <a:off x="2943219" y="4336241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F04FB3-82A2-6045-A63D-A19128E63FA1}"/>
              </a:ext>
            </a:extLst>
          </p:cNvPr>
          <p:cNvSpPr/>
          <p:nvPr/>
        </p:nvSpPr>
        <p:spPr bwMode="auto">
          <a:xfrm>
            <a:off x="2943218" y="4788692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EE6AF4-75DE-3B48-98A4-C9226B3C46B3}"/>
              </a:ext>
            </a:extLst>
          </p:cNvPr>
          <p:cNvCxnSpPr>
            <a:stCxn id="10" idx="6"/>
            <a:endCxn id="15" idx="2"/>
          </p:cNvCxnSpPr>
          <p:nvPr/>
        </p:nvCxnSpPr>
        <p:spPr bwMode="auto">
          <a:xfrm flipV="1">
            <a:off x="1357313" y="3064669"/>
            <a:ext cx="1590673" cy="22145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84DB98-D76E-0B46-B116-2073BBFDDA83}"/>
              </a:ext>
            </a:extLst>
          </p:cNvPr>
          <p:cNvCxnSpPr>
            <a:stCxn id="10" idx="6"/>
            <a:endCxn id="16" idx="2"/>
          </p:cNvCxnSpPr>
          <p:nvPr/>
        </p:nvCxnSpPr>
        <p:spPr bwMode="auto">
          <a:xfrm>
            <a:off x="1357313" y="3286126"/>
            <a:ext cx="1590670" cy="2357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F89E75-EA1E-334D-904E-93E78D0387D5}"/>
              </a:ext>
            </a:extLst>
          </p:cNvPr>
          <p:cNvCxnSpPr>
            <a:endCxn id="17" idx="2"/>
          </p:cNvCxnSpPr>
          <p:nvPr/>
        </p:nvCxnSpPr>
        <p:spPr bwMode="auto">
          <a:xfrm>
            <a:off x="1352551" y="3302794"/>
            <a:ext cx="1590669" cy="67626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F6B3D5-1B88-7147-BE96-924F0963D1E2}"/>
              </a:ext>
            </a:extLst>
          </p:cNvPr>
          <p:cNvCxnSpPr>
            <a:endCxn id="18" idx="2"/>
          </p:cNvCxnSpPr>
          <p:nvPr/>
        </p:nvCxnSpPr>
        <p:spPr bwMode="auto">
          <a:xfrm>
            <a:off x="1385891" y="3317081"/>
            <a:ext cx="1557328" cy="111917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912952-1E7B-F24A-86AE-783DEDA25E55}"/>
              </a:ext>
            </a:extLst>
          </p:cNvPr>
          <p:cNvCxnSpPr>
            <a:endCxn id="19" idx="2"/>
          </p:cNvCxnSpPr>
          <p:nvPr/>
        </p:nvCxnSpPr>
        <p:spPr bwMode="auto">
          <a:xfrm>
            <a:off x="1402562" y="3317081"/>
            <a:ext cx="1540656" cy="157162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E0F804-ED29-9340-9268-12F0D489C627}"/>
              </a:ext>
            </a:extLst>
          </p:cNvPr>
          <p:cNvGrpSpPr/>
          <p:nvPr/>
        </p:nvGrpSpPr>
        <p:grpSpPr>
          <a:xfrm>
            <a:off x="1357309" y="4483887"/>
            <a:ext cx="457194" cy="754859"/>
            <a:chOff x="119062" y="4974429"/>
            <a:chExt cx="457194" cy="75485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0C1DC0-1772-8D44-9319-A3EF46BFA44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631" y="4974429"/>
              <a:ext cx="453625" cy="264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661E66-7A02-7045-B74C-03C076C6FACA}"/>
                </a:ext>
              </a:extLst>
            </p:cNvPr>
            <p:cNvCxnSpPr/>
            <p:nvPr/>
          </p:nvCxnSpPr>
          <p:spPr bwMode="auto">
            <a:xfrm>
              <a:off x="119062" y="5243513"/>
              <a:ext cx="43815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377B72-39B5-4947-8A2A-D52744229217}"/>
                </a:ext>
              </a:extLst>
            </p:cNvPr>
            <p:cNvCxnSpPr/>
            <p:nvPr/>
          </p:nvCxnSpPr>
          <p:spPr bwMode="auto">
            <a:xfrm>
              <a:off x="122631" y="5253034"/>
              <a:ext cx="453625" cy="233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0D90819-316A-D14A-B83D-0962FEC639EF}"/>
                </a:ext>
              </a:extLst>
            </p:cNvPr>
            <p:cNvCxnSpPr/>
            <p:nvPr/>
          </p:nvCxnSpPr>
          <p:spPr bwMode="auto">
            <a:xfrm>
              <a:off x="119062" y="5253034"/>
              <a:ext cx="438151" cy="47625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0AB8D7-7AE6-FB4A-8517-9ECAC092CFB2}"/>
              </a:ext>
            </a:extLst>
          </p:cNvPr>
          <p:cNvGrpSpPr/>
          <p:nvPr/>
        </p:nvGrpSpPr>
        <p:grpSpPr>
          <a:xfrm>
            <a:off x="1343040" y="3965960"/>
            <a:ext cx="457194" cy="754859"/>
            <a:chOff x="119062" y="4974429"/>
            <a:chExt cx="457194" cy="75485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DC0F31-F956-574A-A3A6-8236163831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631" y="4974429"/>
              <a:ext cx="453625" cy="264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2060E05-1D26-D547-A635-293AE6DCA2FE}"/>
                </a:ext>
              </a:extLst>
            </p:cNvPr>
            <p:cNvCxnSpPr/>
            <p:nvPr/>
          </p:nvCxnSpPr>
          <p:spPr bwMode="auto">
            <a:xfrm>
              <a:off x="119062" y="5243513"/>
              <a:ext cx="43815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0BC15E-76E6-CF40-9CA6-34F41A244403}"/>
                </a:ext>
              </a:extLst>
            </p:cNvPr>
            <p:cNvCxnSpPr/>
            <p:nvPr/>
          </p:nvCxnSpPr>
          <p:spPr bwMode="auto">
            <a:xfrm>
              <a:off x="122631" y="5253034"/>
              <a:ext cx="453625" cy="233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889A88-1001-CA4B-821D-83CABB59ADF4}"/>
                </a:ext>
              </a:extLst>
            </p:cNvPr>
            <p:cNvCxnSpPr/>
            <p:nvPr/>
          </p:nvCxnSpPr>
          <p:spPr bwMode="auto">
            <a:xfrm>
              <a:off x="119062" y="5253034"/>
              <a:ext cx="438151" cy="47625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AAB580-7168-464E-83EB-1D4EF77AA0B7}"/>
              </a:ext>
            </a:extLst>
          </p:cNvPr>
          <p:cNvGrpSpPr/>
          <p:nvPr/>
        </p:nvGrpSpPr>
        <p:grpSpPr>
          <a:xfrm>
            <a:off x="1362083" y="3514710"/>
            <a:ext cx="457194" cy="754859"/>
            <a:chOff x="119062" y="4974429"/>
            <a:chExt cx="457194" cy="75485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AA7534A-8F55-F04E-8AA8-A6A2D12AEA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631" y="4974429"/>
              <a:ext cx="453625" cy="264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5889CB-411D-3E43-8B8D-6A2110EE94DA}"/>
                </a:ext>
              </a:extLst>
            </p:cNvPr>
            <p:cNvCxnSpPr/>
            <p:nvPr/>
          </p:nvCxnSpPr>
          <p:spPr bwMode="auto">
            <a:xfrm>
              <a:off x="119062" y="5243513"/>
              <a:ext cx="43815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BE998E0-3EF9-FB4B-B220-D4CB89BC60D1}"/>
                </a:ext>
              </a:extLst>
            </p:cNvPr>
            <p:cNvCxnSpPr/>
            <p:nvPr/>
          </p:nvCxnSpPr>
          <p:spPr bwMode="auto">
            <a:xfrm>
              <a:off x="122631" y="5253034"/>
              <a:ext cx="453625" cy="233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252BBB3-1808-724C-8F51-CE347EE2A94A}"/>
                </a:ext>
              </a:extLst>
            </p:cNvPr>
            <p:cNvCxnSpPr/>
            <p:nvPr/>
          </p:nvCxnSpPr>
          <p:spPr bwMode="auto">
            <a:xfrm>
              <a:off x="119062" y="5253034"/>
              <a:ext cx="438151" cy="47625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5" name="Freeform 54">
            <a:extLst>
              <a:ext uri="{FF2B5EF4-FFF2-40B4-BE49-F238E27FC236}">
                <a16:creationId xmlns:a16="http://schemas.microsoft.com/office/drawing/2014/main" id="{65414002-C1D3-C144-8EA8-0497D906FBB4}"/>
              </a:ext>
            </a:extLst>
          </p:cNvPr>
          <p:cNvSpPr/>
          <p:nvPr/>
        </p:nvSpPr>
        <p:spPr bwMode="auto">
          <a:xfrm>
            <a:off x="528638" y="4114800"/>
            <a:ext cx="3228975" cy="271463"/>
          </a:xfrm>
          <a:custGeom>
            <a:avLst/>
            <a:gdLst>
              <a:gd name="connsiteX0" fmla="*/ 0 w 3228975"/>
              <a:gd name="connsiteY0" fmla="*/ 185738 h 271463"/>
              <a:gd name="connsiteX1" fmla="*/ 128587 w 3228975"/>
              <a:gd name="connsiteY1" fmla="*/ 128588 h 271463"/>
              <a:gd name="connsiteX2" fmla="*/ 200025 w 3228975"/>
              <a:gd name="connsiteY2" fmla="*/ 100013 h 271463"/>
              <a:gd name="connsiteX3" fmla="*/ 242887 w 3228975"/>
              <a:gd name="connsiteY3" fmla="*/ 71438 h 271463"/>
              <a:gd name="connsiteX4" fmla="*/ 328612 w 3228975"/>
              <a:gd name="connsiteY4" fmla="*/ 42863 h 271463"/>
              <a:gd name="connsiteX5" fmla="*/ 414337 w 3228975"/>
              <a:gd name="connsiteY5" fmla="*/ 14288 h 271463"/>
              <a:gd name="connsiteX6" fmla="*/ 471487 w 3228975"/>
              <a:gd name="connsiteY6" fmla="*/ 0 h 271463"/>
              <a:gd name="connsiteX7" fmla="*/ 771525 w 3228975"/>
              <a:gd name="connsiteY7" fmla="*/ 28575 h 271463"/>
              <a:gd name="connsiteX8" fmla="*/ 857250 w 3228975"/>
              <a:gd name="connsiteY8" fmla="*/ 57150 h 271463"/>
              <a:gd name="connsiteX9" fmla="*/ 914400 w 3228975"/>
              <a:gd name="connsiteY9" fmla="*/ 85725 h 271463"/>
              <a:gd name="connsiteX10" fmla="*/ 1100137 w 3228975"/>
              <a:gd name="connsiteY10" fmla="*/ 128588 h 271463"/>
              <a:gd name="connsiteX11" fmla="*/ 1143000 w 3228975"/>
              <a:gd name="connsiteY11" fmla="*/ 157163 h 271463"/>
              <a:gd name="connsiteX12" fmla="*/ 1328737 w 3228975"/>
              <a:gd name="connsiteY12" fmla="*/ 185738 h 271463"/>
              <a:gd name="connsiteX13" fmla="*/ 1500187 w 3228975"/>
              <a:gd name="connsiteY13" fmla="*/ 214313 h 271463"/>
              <a:gd name="connsiteX14" fmla="*/ 1585912 w 3228975"/>
              <a:gd name="connsiteY14" fmla="*/ 228600 h 271463"/>
              <a:gd name="connsiteX15" fmla="*/ 1657350 w 3228975"/>
              <a:gd name="connsiteY15" fmla="*/ 242888 h 271463"/>
              <a:gd name="connsiteX16" fmla="*/ 1814512 w 3228975"/>
              <a:gd name="connsiteY16" fmla="*/ 257175 h 271463"/>
              <a:gd name="connsiteX17" fmla="*/ 1914525 w 3228975"/>
              <a:gd name="connsiteY17" fmla="*/ 271463 h 271463"/>
              <a:gd name="connsiteX18" fmla="*/ 2328862 w 3228975"/>
              <a:gd name="connsiteY18" fmla="*/ 257175 h 271463"/>
              <a:gd name="connsiteX19" fmla="*/ 2371725 w 3228975"/>
              <a:gd name="connsiteY19" fmla="*/ 242888 h 271463"/>
              <a:gd name="connsiteX20" fmla="*/ 2471737 w 3228975"/>
              <a:gd name="connsiteY20" fmla="*/ 228600 h 271463"/>
              <a:gd name="connsiteX21" fmla="*/ 2557462 w 3228975"/>
              <a:gd name="connsiteY21" fmla="*/ 200025 h 271463"/>
              <a:gd name="connsiteX22" fmla="*/ 2628900 w 3228975"/>
              <a:gd name="connsiteY22" fmla="*/ 171450 h 271463"/>
              <a:gd name="connsiteX23" fmla="*/ 2700337 w 3228975"/>
              <a:gd name="connsiteY23" fmla="*/ 157163 h 271463"/>
              <a:gd name="connsiteX24" fmla="*/ 2743200 w 3228975"/>
              <a:gd name="connsiteY24" fmla="*/ 142875 h 271463"/>
              <a:gd name="connsiteX25" fmla="*/ 2800350 w 3228975"/>
              <a:gd name="connsiteY25" fmla="*/ 128588 h 271463"/>
              <a:gd name="connsiteX26" fmla="*/ 2843212 w 3228975"/>
              <a:gd name="connsiteY26" fmla="*/ 114300 h 271463"/>
              <a:gd name="connsiteX27" fmla="*/ 2957512 w 3228975"/>
              <a:gd name="connsiteY27" fmla="*/ 85725 h 271463"/>
              <a:gd name="connsiteX28" fmla="*/ 3071812 w 3228975"/>
              <a:gd name="connsiteY28" fmla="*/ 57150 h 271463"/>
              <a:gd name="connsiteX29" fmla="*/ 3228975 w 3228975"/>
              <a:gd name="connsiteY29" fmla="*/ 28575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28975" h="271463">
                <a:moveTo>
                  <a:pt x="0" y="185738"/>
                </a:moveTo>
                <a:cubicBezTo>
                  <a:pt x="211778" y="101026"/>
                  <a:pt x="-51627" y="208683"/>
                  <a:pt x="128587" y="128588"/>
                </a:cubicBezTo>
                <a:cubicBezTo>
                  <a:pt x="152024" y="118172"/>
                  <a:pt x="177086" y="111483"/>
                  <a:pt x="200025" y="100013"/>
                </a:cubicBezTo>
                <a:cubicBezTo>
                  <a:pt x="215383" y="92334"/>
                  <a:pt x="227196" y="78412"/>
                  <a:pt x="242887" y="71438"/>
                </a:cubicBezTo>
                <a:cubicBezTo>
                  <a:pt x="270412" y="59205"/>
                  <a:pt x="300037" y="52388"/>
                  <a:pt x="328612" y="42863"/>
                </a:cubicBezTo>
                <a:cubicBezTo>
                  <a:pt x="328622" y="42860"/>
                  <a:pt x="414326" y="14291"/>
                  <a:pt x="414337" y="14288"/>
                </a:cubicBezTo>
                <a:lnTo>
                  <a:pt x="471487" y="0"/>
                </a:lnTo>
                <a:cubicBezTo>
                  <a:pt x="565183" y="5856"/>
                  <a:pt x="675839" y="2479"/>
                  <a:pt x="771525" y="28575"/>
                </a:cubicBezTo>
                <a:cubicBezTo>
                  <a:pt x="800584" y="36500"/>
                  <a:pt x="828675" y="47625"/>
                  <a:pt x="857250" y="57150"/>
                </a:cubicBezTo>
                <a:cubicBezTo>
                  <a:pt x="877456" y="63885"/>
                  <a:pt x="894194" y="78990"/>
                  <a:pt x="914400" y="85725"/>
                </a:cubicBezTo>
                <a:cubicBezTo>
                  <a:pt x="966092" y="102956"/>
                  <a:pt x="1043471" y="117254"/>
                  <a:pt x="1100137" y="128588"/>
                </a:cubicBezTo>
                <a:cubicBezTo>
                  <a:pt x="1114425" y="138113"/>
                  <a:pt x="1127217" y="150399"/>
                  <a:pt x="1143000" y="157163"/>
                </a:cubicBezTo>
                <a:cubicBezTo>
                  <a:pt x="1187611" y="176282"/>
                  <a:pt x="1300062" y="181641"/>
                  <a:pt x="1328737" y="185738"/>
                </a:cubicBezTo>
                <a:cubicBezTo>
                  <a:pt x="1386093" y="193932"/>
                  <a:pt x="1443037" y="204788"/>
                  <a:pt x="1500187" y="214313"/>
                </a:cubicBezTo>
                <a:cubicBezTo>
                  <a:pt x="1528762" y="219075"/>
                  <a:pt x="1557505" y="222919"/>
                  <a:pt x="1585912" y="228600"/>
                </a:cubicBezTo>
                <a:cubicBezTo>
                  <a:pt x="1609725" y="233363"/>
                  <a:pt x="1633253" y="239876"/>
                  <a:pt x="1657350" y="242888"/>
                </a:cubicBezTo>
                <a:cubicBezTo>
                  <a:pt x="1709547" y="249413"/>
                  <a:pt x="1762230" y="251366"/>
                  <a:pt x="1814512" y="257175"/>
                </a:cubicBezTo>
                <a:cubicBezTo>
                  <a:pt x="1847982" y="260894"/>
                  <a:pt x="1881187" y="266700"/>
                  <a:pt x="1914525" y="271463"/>
                </a:cubicBezTo>
                <a:cubicBezTo>
                  <a:pt x="2052637" y="266700"/>
                  <a:pt x="2190937" y="265795"/>
                  <a:pt x="2328862" y="257175"/>
                </a:cubicBezTo>
                <a:cubicBezTo>
                  <a:pt x="2343893" y="256236"/>
                  <a:pt x="2356957" y="245842"/>
                  <a:pt x="2371725" y="242888"/>
                </a:cubicBezTo>
                <a:cubicBezTo>
                  <a:pt x="2404747" y="236284"/>
                  <a:pt x="2438400" y="233363"/>
                  <a:pt x="2471737" y="228600"/>
                </a:cubicBezTo>
                <a:cubicBezTo>
                  <a:pt x="2500312" y="219075"/>
                  <a:pt x="2529155" y="210319"/>
                  <a:pt x="2557462" y="200025"/>
                </a:cubicBezTo>
                <a:cubicBezTo>
                  <a:pt x="2581565" y="191260"/>
                  <a:pt x="2604335" y="178820"/>
                  <a:pt x="2628900" y="171450"/>
                </a:cubicBezTo>
                <a:cubicBezTo>
                  <a:pt x="2652160" y="164472"/>
                  <a:pt x="2676778" y="163053"/>
                  <a:pt x="2700337" y="157163"/>
                </a:cubicBezTo>
                <a:cubicBezTo>
                  <a:pt x="2714948" y="153510"/>
                  <a:pt x="2728719" y="147012"/>
                  <a:pt x="2743200" y="142875"/>
                </a:cubicBezTo>
                <a:cubicBezTo>
                  <a:pt x="2762081" y="137481"/>
                  <a:pt x="2781469" y="133983"/>
                  <a:pt x="2800350" y="128588"/>
                </a:cubicBezTo>
                <a:cubicBezTo>
                  <a:pt x="2814831" y="124451"/>
                  <a:pt x="2828682" y="118263"/>
                  <a:pt x="2843212" y="114300"/>
                </a:cubicBezTo>
                <a:cubicBezTo>
                  <a:pt x="2881101" y="103967"/>
                  <a:pt x="2919412" y="95250"/>
                  <a:pt x="2957512" y="85725"/>
                </a:cubicBezTo>
                <a:lnTo>
                  <a:pt x="3071812" y="57150"/>
                </a:lnTo>
                <a:cubicBezTo>
                  <a:pt x="3199972" y="25110"/>
                  <a:pt x="3146840" y="28575"/>
                  <a:pt x="3228975" y="28575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8A465D-40A2-794A-A3AD-51E39E6C271B}"/>
              </a:ext>
            </a:extLst>
          </p:cNvPr>
          <p:cNvSpPr txBox="1"/>
          <p:nvPr/>
        </p:nvSpPr>
        <p:spPr>
          <a:xfrm>
            <a:off x="3902767" y="3854513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22450C-FB6C-2943-B25A-D4AFAD3ADD85}"/>
              </a:ext>
            </a:extLst>
          </p:cNvPr>
          <p:cNvSpPr txBox="1"/>
          <p:nvPr/>
        </p:nvSpPr>
        <p:spPr>
          <a:xfrm>
            <a:off x="656332" y="2428875"/>
            <a:ext cx="9733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'</a:t>
            </a:r>
            <a:r>
              <a:rPr lang="en-US" i="1" dirty="0" err="1"/>
              <a:t>eng</a:t>
            </a:r>
            <a:r>
              <a:rPr lang="en-US" dirty="0" err="1"/>
              <a:t>.</a:t>
            </a:r>
            <a:r>
              <a:rPr lang="en-US" dirty="0"/>
              <a:t>’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63F24D-E37C-2443-92D3-A6F1AFDE19E9}"/>
              </a:ext>
            </a:extLst>
          </p:cNvPr>
          <p:cNvSpPr txBox="1"/>
          <p:nvPr/>
        </p:nvSpPr>
        <p:spPr>
          <a:xfrm>
            <a:off x="2397879" y="2271950"/>
            <a:ext cx="14526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i="1" dirty="0"/>
              <a:t>lawyers</a:t>
            </a:r>
            <a:r>
              <a:rPr lang="en-US" dirty="0"/>
              <a:t>’</a:t>
            </a: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3D0A24AA-91B5-084F-9675-1C0B6F7A43E0}"/>
              </a:ext>
            </a:extLst>
          </p:cNvPr>
          <p:cNvSpPr/>
          <p:nvPr/>
        </p:nvSpPr>
        <p:spPr bwMode="auto">
          <a:xfrm rot="5400000">
            <a:off x="501809" y="3979068"/>
            <a:ext cx="3228975" cy="271463"/>
          </a:xfrm>
          <a:custGeom>
            <a:avLst/>
            <a:gdLst>
              <a:gd name="connsiteX0" fmla="*/ 0 w 3228975"/>
              <a:gd name="connsiteY0" fmla="*/ 185738 h 271463"/>
              <a:gd name="connsiteX1" fmla="*/ 128587 w 3228975"/>
              <a:gd name="connsiteY1" fmla="*/ 128588 h 271463"/>
              <a:gd name="connsiteX2" fmla="*/ 200025 w 3228975"/>
              <a:gd name="connsiteY2" fmla="*/ 100013 h 271463"/>
              <a:gd name="connsiteX3" fmla="*/ 242887 w 3228975"/>
              <a:gd name="connsiteY3" fmla="*/ 71438 h 271463"/>
              <a:gd name="connsiteX4" fmla="*/ 328612 w 3228975"/>
              <a:gd name="connsiteY4" fmla="*/ 42863 h 271463"/>
              <a:gd name="connsiteX5" fmla="*/ 414337 w 3228975"/>
              <a:gd name="connsiteY5" fmla="*/ 14288 h 271463"/>
              <a:gd name="connsiteX6" fmla="*/ 471487 w 3228975"/>
              <a:gd name="connsiteY6" fmla="*/ 0 h 271463"/>
              <a:gd name="connsiteX7" fmla="*/ 771525 w 3228975"/>
              <a:gd name="connsiteY7" fmla="*/ 28575 h 271463"/>
              <a:gd name="connsiteX8" fmla="*/ 857250 w 3228975"/>
              <a:gd name="connsiteY8" fmla="*/ 57150 h 271463"/>
              <a:gd name="connsiteX9" fmla="*/ 914400 w 3228975"/>
              <a:gd name="connsiteY9" fmla="*/ 85725 h 271463"/>
              <a:gd name="connsiteX10" fmla="*/ 1100137 w 3228975"/>
              <a:gd name="connsiteY10" fmla="*/ 128588 h 271463"/>
              <a:gd name="connsiteX11" fmla="*/ 1143000 w 3228975"/>
              <a:gd name="connsiteY11" fmla="*/ 157163 h 271463"/>
              <a:gd name="connsiteX12" fmla="*/ 1328737 w 3228975"/>
              <a:gd name="connsiteY12" fmla="*/ 185738 h 271463"/>
              <a:gd name="connsiteX13" fmla="*/ 1500187 w 3228975"/>
              <a:gd name="connsiteY13" fmla="*/ 214313 h 271463"/>
              <a:gd name="connsiteX14" fmla="*/ 1585912 w 3228975"/>
              <a:gd name="connsiteY14" fmla="*/ 228600 h 271463"/>
              <a:gd name="connsiteX15" fmla="*/ 1657350 w 3228975"/>
              <a:gd name="connsiteY15" fmla="*/ 242888 h 271463"/>
              <a:gd name="connsiteX16" fmla="*/ 1814512 w 3228975"/>
              <a:gd name="connsiteY16" fmla="*/ 257175 h 271463"/>
              <a:gd name="connsiteX17" fmla="*/ 1914525 w 3228975"/>
              <a:gd name="connsiteY17" fmla="*/ 271463 h 271463"/>
              <a:gd name="connsiteX18" fmla="*/ 2328862 w 3228975"/>
              <a:gd name="connsiteY18" fmla="*/ 257175 h 271463"/>
              <a:gd name="connsiteX19" fmla="*/ 2371725 w 3228975"/>
              <a:gd name="connsiteY19" fmla="*/ 242888 h 271463"/>
              <a:gd name="connsiteX20" fmla="*/ 2471737 w 3228975"/>
              <a:gd name="connsiteY20" fmla="*/ 228600 h 271463"/>
              <a:gd name="connsiteX21" fmla="*/ 2557462 w 3228975"/>
              <a:gd name="connsiteY21" fmla="*/ 200025 h 271463"/>
              <a:gd name="connsiteX22" fmla="*/ 2628900 w 3228975"/>
              <a:gd name="connsiteY22" fmla="*/ 171450 h 271463"/>
              <a:gd name="connsiteX23" fmla="*/ 2700337 w 3228975"/>
              <a:gd name="connsiteY23" fmla="*/ 157163 h 271463"/>
              <a:gd name="connsiteX24" fmla="*/ 2743200 w 3228975"/>
              <a:gd name="connsiteY24" fmla="*/ 142875 h 271463"/>
              <a:gd name="connsiteX25" fmla="*/ 2800350 w 3228975"/>
              <a:gd name="connsiteY25" fmla="*/ 128588 h 271463"/>
              <a:gd name="connsiteX26" fmla="*/ 2843212 w 3228975"/>
              <a:gd name="connsiteY26" fmla="*/ 114300 h 271463"/>
              <a:gd name="connsiteX27" fmla="*/ 2957512 w 3228975"/>
              <a:gd name="connsiteY27" fmla="*/ 85725 h 271463"/>
              <a:gd name="connsiteX28" fmla="*/ 3071812 w 3228975"/>
              <a:gd name="connsiteY28" fmla="*/ 57150 h 271463"/>
              <a:gd name="connsiteX29" fmla="*/ 3228975 w 3228975"/>
              <a:gd name="connsiteY29" fmla="*/ 28575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28975" h="271463">
                <a:moveTo>
                  <a:pt x="0" y="185738"/>
                </a:moveTo>
                <a:cubicBezTo>
                  <a:pt x="211778" y="101026"/>
                  <a:pt x="-51627" y="208683"/>
                  <a:pt x="128587" y="128588"/>
                </a:cubicBezTo>
                <a:cubicBezTo>
                  <a:pt x="152024" y="118172"/>
                  <a:pt x="177086" y="111483"/>
                  <a:pt x="200025" y="100013"/>
                </a:cubicBezTo>
                <a:cubicBezTo>
                  <a:pt x="215383" y="92334"/>
                  <a:pt x="227196" y="78412"/>
                  <a:pt x="242887" y="71438"/>
                </a:cubicBezTo>
                <a:cubicBezTo>
                  <a:pt x="270412" y="59205"/>
                  <a:pt x="300037" y="52388"/>
                  <a:pt x="328612" y="42863"/>
                </a:cubicBezTo>
                <a:cubicBezTo>
                  <a:pt x="328622" y="42860"/>
                  <a:pt x="414326" y="14291"/>
                  <a:pt x="414337" y="14288"/>
                </a:cubicBezTo>
                <a:lnTo>
                  <a:pt x="471487" y="0"/>
                </a:lnTo>
                <a:cubicBezTo>
                  <a:pt x="565183" y="5856"/>
                  <a:pt x="675839" y="2479"/>
                  <a:pt x="771525" y="28575"/>
                </a:cubicBezTo>
                <a:cubicBezTo>
                  <a:pt x="800584" y="36500"/>
                  <a:pt x="828675" y="47625"/>
                  <a:pt x="857250" y="57150"/>
                </a:cubicBezTo>
                <a:cubicBezTo>
                  <a:pt x="877456" y="63885"/>
                  <a:pt x="894194" y="78990"/>
                  <a:pt x="914400" y="85725"/>
                </a:cubicBezTo>
                <a:cubicBezTo>
                  <a:pt x="966092" y="102956"/>
                  <a:pt x="1043471" y="117254"/>
                  <a:pt x="1100137" y="128588"/>
                </a:cubicBezTo>
                <a:cubicBezTo>
                  <a:pt x="1114425" y="138113"/>
                  <a:pt x="1127217" y="150399"/>
                  <a:pt x="1143000" y="157163"/>
                </a:cubicBezTo>
                <a:cubicBezTo>
                  <a:pt x="1187611" y="176282"/>
                  <a:pt x="1300062" y="181641"/>
                  <a:pt x="1328737" y="185738"/>
                </a:cubicBezTo>
                <a:cubicBezTo>
                  <a:pt x="1386093" y="193932"/>
                  <a:pt x="1443037" y="204788"/>
                  <a:pt x="1500187" y="214313"/>
                </a:cubicBezTo>
                <a:cubicBezTo>
                  <a:pt x="1528762" y="219075"/>
                  <a:pt x="1557505" y="222919"/>
                  <a:pt x="1585912" y="228600"/>
                </a:cubicBezTo>
                <a:cubicBezTo>
                  <a:pt x="1609725" y="233363"/>
                  <a:pt x="1633253" y="239876"/>
                  <a:pt x="1657350" y="242888"/>
                </a:cubicBezTo>
                <a:cubicBezTo>
                  <a:pt x="1709547" y="249413"/>
                  <a:pt x="1762230" y="251366"/>
                  <a:pt x="1814512" y="257175"/>
                </a:cubicBezTo>
                <a:cubicBezTo>
                  <a:pt x="1847982" y="260894"/>
                  <a:pt x="1881187" y="266700"/>
                  <a:pt x="1914525" y="271463"/>
                </a:cubicBezTo>
                <a:cubicBezTo>
                  <a:pt x="2052637" y="266700"/>
                  <a:pt x="2190937" y="265795"/>
                  <a:pt x="2328862" y="257175"/>
                </a:cubicBezTo>
                <a:cubicBezTo>
                  <a:pt x="2343893" y="256236"/>
                  <a:pt x="2356957" y="245842"/>
                  <a:pt x="2371725" y="242888"/>
                </a:cubicBezTo>
                <a:cubicBezTo>
                  <a:pt x="2404747" y="236284"/>
                  <a:pt x="2438400" y="233363"/>
                  <a:pt x="2471737" y="228600"/>
                </a:cubicBezTo>
                <a:cubicBezTo>
                  <a:pt x="2500312" y="219075"/>
                  <a:pt x="2529155" y="210319"/>
                  <a:pt x="2557462" y="200025"/>
                </a:cubicBezTo>
                <a:cubicBezTo>
                  <a:pt x="2581565" y="191260"/>
                  <a:pt x="2604335" y="178820"/>
                  <a:pt x="2628900" y="171450"/>
                </a:cubicBezTo>
                <a:cubicBezTo>
                  <a:pt x="2652160" y="164472"/>
                  <a:pt x="2676778" y="163053"/>
                  <a:pt x="2700337" y="157163"/>
                </a:cubicBezTo>
                <a:cubicBezTo>
                  <a:pt x="2714948" y="153510"/>
                  <a:pt x="2728719" y="147012"/>
                  <a:pt x="2743200" y="142875"/>
                </a:cubicBezTo>
                <a:cubicBezTo>
                  <a:pt x="2762081" y="137481"/>
                  <a:pt x="2781469" y="133983"/>
                  <a:pt x="2800350" y="128588"/>
                </a:cubicBezTo>
                <a:cubicBezTo>
                  <a:pt x="2814831" y="124451"/>
                  <a:pt x="2828682" y="118263"/>
                  <a:pt x="2843212" y="114300"/>
                </a:cubicBezTo>
                <a:cubicBezTo>
                  <a:pt x="2881101" y="103967"/>
                  <a:pt x="2919412" y="95250"/>
                  <a:pt x="2957512" y="85725"/>
                </a:cubicBezTo>
                <a:lnTo>
                  <a:pt x="3071812" y="57150"/>
                </a:lnTo>
                <a:cubicBezTo>
                  <a:pt x="3199972" y="25110"/>
                  <a:pt x="3146840" y="28575"/>
                  <a:pt x="3228975" y="28575"/>
                </a:cubicBezTo>
              </a:path>
            </a:pathLst>
          </a:custGeom>
          <a:noFill/>
          <a:ln w="254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3DF97D-0D97-3946-8D8E-88A879EE01BD}"/>
              </a:ext>
            </a:extLst>
          </p:cNvPr>
          <p:cNvSpPr txBox="1"/>
          <p:nvPr/>
        </p:nvSpPr>
        <p:spPr>
          <a:xfrm>
            <a:off x="1980565" y="584977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?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5D233A7-970C-444F-A780-821126532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DD6ABB-6093-8343-9731-C14F9720EE6B}"/>
              </a:ext>
            </a:extLst>
          </p:cNvPr>
          <p:cNvSpPr txBox="1"/>
          <p:nvPr/>
        </p:nvSpPr>
        <p:spPr>
          <a:xfrm rot="20530104">
            <a:off x="4328885" y="2894776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eng.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6411-6CCC-7A41-97FD-094B53C42417}"/>
              </a:ext>
            </a:extLst>
          </p:cNvPr>
          <p:cNvSpPr txBox="1"/>
          <p:nvPr/>
        </p:nvSpPr>
        <p:spPr>
          <a:xfrm rot="20356546">
            <a:off x="3965306" y="4154328"/>
            <a:ext cx="13147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lawyers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6267A43-F1A1-6445-A61D-496B84EB5590}"/>
              </a:ext>
            </a:extLst>
          </p:cNvPr>
          <p:cNvSpPr/>
          <p:nvPr/>
        </p:nvSpPr>
        <p:spPr bwMode="auto">
          <a:xfrm>
            <a:off x="5225786" y="2785875"/>
            <a:ext cx="146489" cy="786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DEB661D3-C348-CF4E-A35B-7D01028A9F28}"/>
              </a:ext>
            </a:extLst>
          </p:cNvPr>
          <p:cNvSpPr/>
          <p:nvPr/>
        </p:nvSpPr>
        <p:spPr bwMode="auto">
          <a:xfrm>
            <a:off x="5208624" y="3633681"/>
            <a:ext cx="171825" cy="159554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51657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BF93-F882-8445-A1D9-FB673430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R3: ``Core-periphery’’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D1A9-C028-8049-B36C-A02720AD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Bipartite graph + clique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E04F-45AB-0548-9DBD-751B4B9D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C66C3-AC90-364D-B92E-A0B4D218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18900-44F8-E14F-9F07-8386682B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99250-A8E3-FC48-8B93-1B277279EF3F}"/>
              </a:ext>
            </a:extLst>
          </p:cNvPr>
          <p:cNvSpPr/>
          <p:nvPr/>
        </p:nvSpPr>
        <p:spPr bwMode="auto">
          <a:xfrm>
            <a:off x="5419724" y="2757488"/>
            <a:ext cx="2471738" cy="2471737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EF5CA-A472-9A4A-8970-4085336CD4F5}"/>
              </a:ext>
            </a:extLst>
          </p:cNvPr>
          <p:cNvSpPr/>
          <p:nvPr/>
        </p:nvSpPr>
        <p:spPr bwMode="auto">
          <a:xfrm>
            <a:off x="6234112" y="2757488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73D5A-EE9D-F44F-A91F-5250A6F33F24}"/>
              </a:ext>
            </a:extLst>
          </p:cNvPr>
          <p:cNvSpPr/>
          <p:nvPr/>
        </p:nvSpPr>
        <p:spPr bwMode="auto">
          <a:xfrm rot="5400000">
            <a:off x="4998243" y="3993357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3DF97D-0D97-3946-8D8E-88A879EE01BD}"/>
              </a:ext>
            </a:extLst>
          </p:cNvPr>
          <p:cNvSpPr txBox="1"/>
          <p:nvPr/>
        </p:nvSpPr>
        <p:spPr>
          <a:xfrm>
            <a:off x="1980565" y="584977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?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5D233A7-970C-444F-A780-821126532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DD6ABB-6093-8343-9731-C14F9720EE6B}"/>
              </a:ext>
            </a:extLst>
          </p:cNvPr>
          <p:cNvSpPr txBox="1"/>
          <p:nvPr/>
        </p:nvSpPr>
        <p:spPr>
          <a:xfrm rot="20530104">
            <a:off x="3535314" y="2684515"/>
            <a:ext cx="15744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</a:t>
            </a:r>
          </a:p>
          <a:p>
            <a:r>
              <a:rPr lang="en-US" dirty="0"/>
              <a:t>members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6411-6CCC-7A41-97FD-094B53C42417}"/>
              </a:ext>
            </a:extLst>
          </p:cNvPr>
          <p:cNvSpPr txBox="1"/>
          <p:nvPr/>
        </p:nvSpPr>
        <p:spPr>
          <a:xfrm rot="20356546">
            <a:off x="3772290" y="4128671"/>
            <a:ext cx="1483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6267A43-F1A1-6445-A61D-496B84EB5590}"/>
              </a:ext>
            </a:extLst>
          </p:cNvPr>
          <p:cNvSpPr/>
          <p:nvPr/>
        </p:nvSpPr>
        <p:spPr bwMode="auto">
          <a:xfrm>
            <a:off x="5225786" y="2785875"/>
            <a:ext cx="146489" cy="786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DEB661D3-C348-CF4E-A35B-7D01028A9F28}"/>
              </a:ext>
            </a:extLst>
          </p:cNvPr>
          <p:cNvSpPr/>
          <p:nvPr/>
        </p:nvSpPr>
        <p:spPr bwMode="auto">
          <a:xfrm>
            <a:off x="5208624" y="3633681"/>
            <a:ext cx="171825" cy="159554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399FFA-A128-1546-BF75-B730757949F9}"/>
              </a:ext>
            </a:extLst>
          </p:cNvPr>
          <p:cNvSpPr/>
          <p:nvPr/>
        </p:nvSpPr>
        <p:spPr bwMode="auto">
          <a:xfrm>
            <a:off x="5419722" y="2758468"/>
            <a:ext cx="814390" cy="823916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75113C-A8DB-4A46-AD20-B2615F3EAAFF}"/>
              </a:ext>
            </a:extLst>
          </p:cNvPr>
          <p:cNvGrpSpPr/>
          <p:nvPr/>
        </p:nvGrpSpPr>
        <p:grpSpPr>
          <a:xfrm>
            <a:off x="723093" y="3133935"/>
            <a:ext cx="2578100" cy="1905000"/>
            <a:chOff x="2908300" y="3886200"/>
            <a:chExt cx="2578100" cy="1905000"/>
          </a:xfrm>
        </p:grpSpPr>
        <p:sp>
          <p:nvSpPr>
            <p:cNvPr id="68" name="Oval 21">
              <a:extLst>
                <a:ext uri="{FF2B5EF4-FFF2-40B4-BE49-F238E27FC236}">
                  <a16:creationId xmlns:a16="http://schemas.microsoft.com/office/drawing/2014/main" id="{EEAD8296-FE2B-534D-94AB-F0C95049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2">
              <a:extLst>
                <a:ext uri="{FF2B5EF4-FFF2-40B4-BE49-F238E27FC236}">
                  <a16:creationId xmlns:a16="http://schemas.microsoft.com/office/drawing/2014/main" id="{E7C9C32C-DC46-4D46-BB70-5857D0669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7D593D95-45BE-A149-9D22-0338C1785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>
              <a:extLst>
                <a:ext uri="{FF2B5EF4-FFF2-40B4-BE49-F238E27FC236}">
                  <a16:creationId xmlns:a16="http://schemas.microsoft.com/office/drawing/2014/main" id="{0D09EDC4-3561-9248-B167-F6F7298F2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5">
              <a:extLst>
                <a:ext uri="{FF2B5EF4-FFF2-40B4-BE49-F238E27FC236}">
                  <a16:creationId xmlns:a16="http://schemas.microsoft.com/office/drawing/2014/main" id="{6206324B-56CD-C942-8FB6-22BABC94C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3" name="AutoShape 26">
              <a:extLst>
                <a:ext uri="{FF2B5EF4-FFF2-40B4-BE49-F238E27FC236}">
                  <a16:creationId xmlns:a16="http://schemas.microsoft.com/office/drawing/2014/main" id="{64656AA4-D3FF-7A4F-9A76-F44747666CF2}"/>
                </a:ext>
              </a:extLst>
            </p:cNvPr>
            <p:cNvCxnSpPr>
              <a:cxnSpLocks noChangeShapeType="1"/>
              <a:stCxn id="68" idx="6"/>
              <a:endCxn id="69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27">
              <a:extLst>
                <a:ext uri="{FF2B5EF4-FFF2-40B4-BE49-F238E27FC236}">
                  <a16:creationId xmlns:a16="http://schemas.microsoft.com/office/drawing/2014/main" id="{337A5922-4C3F-C64A-AB27-AE377E90CB0F}"/>
                </a:ext>
              </a:extLst>
            </p:cNvPr>
            <p:cNvCxnSpPr>
              <a:cxnSpLocks noChangeShapeType="1"/>
              <a:stCxn id="68" idx="3"/>
              <a:endCxn id="72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28">
              <a:extLst>
                <a:ext uri="{FF2B5EF4-FFF2-40B4-BE49-F238E27FC236}">
                  <a16:creationId xmlns:a16="http://schemas.microsoft.com/office/drawing/2014/main" id="{85FF0B81-2D1D-774B-A02A-04B0B4382E7F}"/>
                </a:ext>
              </a:extLst>
            </p:cNvPr>
            <p:cNvCxnSpPr>
              <a:cxnSpLocks noChangeShapeType="1"/>
              <a:stCxn id="68" idx="5"/>
              <a:endCxn id="71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AutoShape 29">
              <a:extLst>
                <a:ext uri="{FF2B5EF4-FFF2-40B4-BE49-F238E27FC236}">
                  <a16:creationId xmlns:a16="http://schemas.microsoft.com/office/drawing/2014/main" id="{92EDB702-9427-B445-AB2C-75EE1B6030C6}"/>
                </a:ext>
              </a:extLst>
            </p:cNvPr>
            <p:cNvCxnSpPr>
              <a:cxnSpLocks noChangeShapeType="1"/>
              <a:stCxn id="68" idx="6"/>
              <a:endCxn id="70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30">
              <a:extLst>
                <a:ext uri="{FF2B5EF4-FFF2-40B4-BE49-F238E27FC236}">
                  <a16:creationId xmlns:a16="http://schemas.microsoft.com/office/drawing/2014/main" id="{C9EFC533-C530-7D4B-88EF-2998E51A0B87}"/>
                </a:ext>
              </a:extLst>
            </p:cNvPr>
            <p:cNvCxnSpPr>
              <a:cxnSpLocks noChangeShapeType="1"/>
              <a:stCxn id="69" idx="4"/>
              <a:endCxn id="70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AutoShape 31">
              <a:extLst>
                <a:ext uri="{FF2B5EF4-FFF2-40B4-BE49-F238E27FC236}">
                  <a16:creationId xmlns:a16="http://schemas.microsoft.com/office/drawing/2014/main" id="{ABB0BB60-A3D9-DE4E-A963-6A3400E42539}"/>
                </a:ext>
              </a:extLst>
            </p:cNvPr>
            <p:cNvCxnSpPr>
              <a:cxnSpLocks noChangeShapeType="1"/>
              <a:stCxn id="69" idx="2"/>
              <a:endCxn id="71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32">
              <a:extLst>
                <a:ext uri="{FF2B5EF4-FFF2-40B4-BE49-F238E27FC236}">
                  <a16:creationId xmlns:a16="http://schemas.microsoft.com/office/drawing/2014/main" id="{4ADF69B8-45E2-4C43-AA18-57C95DB665FF}"/>
                </a:ext>
              </a:extLst>
            </p:cNvPr>
            <p:cNvCxnSpPr>
              <a:cxnSpLocks noChangeShapeType="1"/>
              <a:stCxn id="72" idx="5"/>
              <a:endCxn id="71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33">
              <a:extLst>
                <a:ext uri="{FF2B5EF4-FFF2-40B4-BE49-F238E27FC236}">
                  <a16:creationId xmlns:a16="http://schemas.microsoft.com/office/drawing/2014/main" id="{0178E6D0-5614-F447-994D-6C63B4979AE1}"/>
                </a:ext>
              </a:extLst>
            </p:cNvPr>
            <p:cNvCxnSpPr>
              <a:cxnSpLocks noChangeShapeType="1"/>
              <a:stCxn id="71" idx="7"/>
              <a:endCxn id="70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34">
              <a:extLst>
                <a:ext uri="{FF2B5EF4-FFF2-40B4-BE49-F238E27FC236}">
                  <a16:creationId xmlns:a16="http://schemas.microsoft.com/office/drawing/2014/main" id="{CB8B7C08-9639-8C40-946B-CEF312EF527D}"/>
                </a:ext>
              </a:extLst>
            </p:cNvPr>
            <p:cNvCxnSpPr>
              <a:cxnSpLocks noChangeShapeType="1"/>
              <a:stCxn id="72" idx="6"/>
              <a:endCxn id="70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35">
              <a:extLst>
                <a:ext uri="{FF2B5EF4-FFF2-40B4-BE49-F238E27FC236}">
                  <a16:creationId xmlns:a16="http://schemas.microsoft.com/office/drawing/2014/main" id="{D87EAD6B-4CAB-384F-B4FD-7592B083845D}"/>
                </a:ext>
              </a:extLst>
            </p:cNvPr>
            <p:cNvCxnSpPr>
              <a:cxnSpLocks noChangeShapeType="1"/>
              <a:stCxn id="69" idx="2"/>
              <a:endCxn id="72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Oval 36">
              <a:extLst>
                <a:ext uri="{FF2B5EF4-FFF2-40B4-BE49-F238E27FC236}">
                  <a16:creationId xmlns:a16="http://schemas.microsoft.com/office/drawing/2014/main" id="{A1AF0C1D-6D43-A14E-87FB-45F17E66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37">
              <a:extLst>
                <a:ext uri="{FF2B5EF4-FFF2-40B4-BE49-F238E27FC236}">
                  <a16:creationId xmlns:a16="http://schemas.microsoft.com/office/drawing/2014/main" id="{7742DA3E-72FC-E34C-965A-9D86D4B5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38">
              <a:extLst>
                <a:ext uri="{FF2B5EF4-FFF2-40B4-BE49-F238E27FC236}">
                  <a16:creationId xmlns:a16="http://schemas.microsoft.com/office/drawing/2014/main" id="{7D058C48-0202-4546-A3AC-E64F82E40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39">
              <a:extLst>
                <a:ext uri="{FF2B5EF4-FFF2-40B4-BE49-F238E27FC236}">
                  <a16:creationId xmlns:a16="http://schemas.microsoft.com/office/drawing/2014/main" id="{B893608A-6DEA-3643-BDFD-22E231FC7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40">
              <a:extLst>
                <a:ext uri="{FF2B5EF4-FFF2-40B4-BE49-F238E27FC236}">
                  <a16:creationId xmlns:a16="http://schemas.microsoft.com/office/drawing/2014/main" id="{8E85B09B-32FA-C041-9403-A2E34B9C9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41">
              <a:extLst>
                <a:ext uri="{FF2B5EF4-FFF2-40B4-BE49-F238E27FC236}">
                  <a16:creationId xmlns:a16="http://schemas.microsoft.com/office/drawing/2014/main" id="{3A0333E0-285C-074F-AAEE-7DED917A9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9" name="AutoShape 42">
              <a:extLst>
                <a:ext uri="{FF2B5EF4-FFF2-40B4-BE49-F238E27FC236}">
                  <a16:creationId xmlns:a16="http://schemas.microsoft.com/office/drawing/2014/main" id="{5AA94B5A-97F5-1346-8E4B-44B5499C1242}"/>
                </a:ext>
              </a:extLst>
            </p:cNvPr>
            <p:cNvCxnSpPr>
              <a:cxnSpLocks noChangeShapeType="1"/>
              <a:stCxn id="71" idx="3"/>
              <a:endCxn id="83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44">
              <a:extLst>
                <a:ext uri="{FF2B5EF4-FFF2-40B4-BE49-F238E27FC236}">
                  <a16:creationId xmlns:a16="http://schemas.microsoft.com/office/drawing/2014/main" id="{A0DAF050-FBF7-4949-B471-0AE7CEF1CFBA}"/>
                </a:ext>
              </a:extLst>
            </p:cNvPr>
            <p:cNvCxnSpPr>
              <a:cxnSpLocks noChangeShapeType="1"/>
              <a:stCxn id="71" idx="4"/>
              <a:endCxn id="84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45">
              <a:extLst>
                <a:ext uri="{FF2B5EF4-FFF2-40B4-BE49-F238E27FC236}">
                  <a16:creationId xmlns:a16="http://schemas.microsoft.com/office/drawing/2014/main" id="{3F03E725-DA5E-0542-A8C6-DB9120FADBB7}"/>
                </a:ext>
              </a:extLst>
            </p:cNvPr>
            <p:cNvCxnSpPr>
              <a:cxnSpLocks noChangeShapeType="1"/>
              <a:stCxn id="71" idx="5"/>
              <a:endCxn id="85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46">
              <a:extLst>
                <a:ext uri="{FF2B5EF4-FFF2-40B4-BE49-F238E27FC236}">
                  <a16:creationId xmlns:a16="http://schemas.microsoft.com/office/drawing/2014/main" id="{77191592-C51D-3941-A339-7CF18D7720D2}"/>
                </a:ext>
              </a:extLst>
            </p:cNvPr>
            <p:cNvCxnSpPr>
              <a:cxnSpLocks noChangeShapeType="1"/>
              <a:stCxn id="70" idx="5"/>
              <a:endCxn id="87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7">
              <a:extLst>
                <a:ext uri="{FF2B5EF4-FFF2-40B4-BE49-F238E27FC236}">
                  <a16:creationId xmlns:a16="http://schemas.microsoft.com/office/drawing/2014/main" id="{223E90CD-4EFC-B446-B271-91695FD2F4E6}"/>
                </a:ext>
              </a:extLst>
            </p:cNvPr>
            <p:cNvCxnSpPr>
              <a:cxnSpLocks noChangeShapeType="1"/>
              <a:stCxn id="70" idx="6"/>
              <a:endCxn id="88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50">
              <a:extLst>
                <a:ext uri="{FF2B5EF4-FFF2-40B4-BE49-F238E27FC236}">
                  <a16:creationId xmlns:a16="http://schemas.microsoft.com/office/drawing/2014/main" id="{B9253732-1BF2-0C43-BCEC-BF24E750DD86}"/>
                </a:ext>
              </a:extLst>
            </p:cNvPr>
            <p:cNvCxnSpPr>
              <a:cxnSpLocks noChangeShapeType="1"/>
              <a:stCxn id="70" idx="7"/>
              <a:endCxn id="86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5B77A227-C90E-BE4D-BE6C-0F702062B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5067300"/>
              <a:ext cx="1079500" cy="180975"/>
            </a:xfrm>
            <a:custGeom>
              <a:avLst/>
              <a:gdLst>
                <a:gd name="T0" fmla="*/ 0 w 680"/>
                <a:gd name="T1" fmla="*/ 56 h 114"/>
                <a:gd name="T2" fmla="*/ 248 w 680"/>
                <a:gd name="T3" fmla="*/ 88 h 114"/>
                <a:gd name="T4" fmla="*/ 680 w 680"/>
                <a:gd name="T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114">
                  <a:moveTo>
                    <a:pt x="0" y="56"/>
                  </a:moveTo>
                  <a:cubicBezTo>
                    <a:pt x="85" y="73"/>
                    <a:pt x="161" y="82"/>
                    <a:pt x="248" y="88"/>
                  </a:cubicBezTo>
                  <a:cubicBezTo>
                    <a:pt x="395" y="84"/>
                    <a:pt x="566" y="114"/>
                    <a:pt x="680" y="0"/>
                  </a:cubicBezTo>
                </a:path>
              </a:pathLst>
            </a:custGeom>
            <a:noFill/>
            <a:ln w="31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55">
              <a:extLst>
                <a:ext uri="{FF2B5EF4-FFF2-40B4-BE49-F238E27FC236}">
                  <a16:creationId xmlns:a16="http://schemas.microsoft.com/office/drawing/2014/main" id="{7B459FF3-2A25-1C48-B1EE-C951B7265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300" y="4953000"/>
              <a:ext cx="3683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314196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62EEE3-9965-BB45-A131-4758DA07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BEF787-1474-1D41-AA9A-6A847828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692FEF-65D4-8C44-95E1-454487B1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AC52370E-5160-9D4B-BA00-2EA7ADE88AB8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4280DB0C-0F9A-0843-B42A-1A5FE5323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Strange behavior of min cuts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A246BDD-0355-7641-B077-3C2ABDF5B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‘negative dimensionality’ (!)</a:t>
            </a:r>
          </a:p>
        </p:txBody>
      </p:sp>
      <p:sp>
        <p:nvSpPr>
          <p:cNvPr id="325636" name="Text Box 4">
            <a:extLst>
              <a:ext uri="{FF2B5EF4-FFF2-40B4-BE49-F238E27FC236}">
                <a16:creationId xmlns:a16="http://schemas.microsoft.com/office/drawing/2014/main" id="{9BF3D472-52EF-4B46-94A0-9CB97EF0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9463"/>
            <a:ext cx="9144000" cy="1125537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NetMine: New Mining Tools for Large Graphs</a:t>
            </a:r>
            <a:r>
              <a:rPr lang="en-US" altLang="en-US" sz="2200"/>
              <a:t>, by D. Chakrabarti, </a:t>
            </a:r>
          </a:p>
          <a:p>
            <a:pPr algn="l"/>
            <a:r>
              <a:rPr lang="en-US" altLang="en-US" sz="2200"/>
              <a:t>Y. Zhan, D. Blandford, C. Faloutsos and G. Blelloch, in the SDM 2004 Workshop on Link Analysis, Counter-terrorism and Privacy</a:t>
            </a:r>
          </a:p>
        </p:txBody>
      </p:sp>
      <p:sp>
        <p:nvSpPr>
          <p:cNvPr id="325637" name="Text Box 5">
            <a:extLst>
              <a:ext uri="{FF2B5EF4-FFF2-40B4-BE49-F238E27FC236}">
                <a16:creationId xmlns:a16="http://schemas.microsoft.com/office/drawing/2014/main" id="{28491779-8743-5445-B1C8-F7E2DBD5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Statistical Properties of Community Structure in Large Social and Information Networks, J.</a:t>
            </a:r>
            <a:r>
              <a:rPr lang="en-US" altLang="en-US" sz="2200"/>
              <a:t> Leskovec, K. Lang, A. Dasgupta, M. Mahoney. </a:t>
            </a:r>
            <a:br>
              <a:rPr lang="en-US" altLang="en-US" sz="2200"/>
            </a:br>
            <a:r>
              <a:rPr lang="en-US" altLang="en-US" sz="2200"/>
              <a:t>WWW 2008.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990DD-09BC-F947-9DDD-E2FA3DBEC964}"/>
              </a:ext>
            </a:extLst>
          </p:cNvPr>
          <p:cNvGrpSpPr>
            <a:grpSpLocks noChangeAspect="1"/>
          </p:cNvGrpSpPr>
          <p:nvPr/>
        </p:nvGrpSpPr>
        <p:grpSpPr>
          <a:xfrm>
            <a:off x="2938043" y="2258882"/>
            <a:ext cx="2503688" cy="2254381"/>
            <a:chOff x="4538115" y="2133597"/>
            <a:chExt cx="4224885" cy="3804186"/>
          </a:xfrm>
        </p:grpSpPr>
        <p:pic>
          <p:nvPicPr>
            <p:cNvPr id="10" name="Picture 5" descr="clickstream">
              <a:extLst>
                <a:ext uri="{FF2B5EF4-FFF2-40B4-BE49-F238E27FC236}">
                  <a16:creationId xmlns:a16="http://schemas.microsoft.com/office/drawing/2014/main" id="{B445AB97-486F-2C44-AC87-70D440F5D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4114800" cy="287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53006C25-1380-B740-A8A4-F4F577B4F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99" y="5029200"/>
              <a:ext cx="1752600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(# edges)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7FC0DFF-4EAF-B647-8C1C-CD314E8DA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307555" y="3364157"/>
              <a:ext cx="2895601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</a:t>
              </a:r>
              <a:r>
                <a:rPr kumimoji="0" lang="en-US" altLang="en-US" sz="800" dirty="0" err="1"/>
                <a:t>mincut</a:t>
              </a:r>
              <a:r>
                <a:rPr kumimoji="0" lang="en-US" altLang="en-US" sz="800" dirty="0"/>
                <a:t>-size / #edges)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68929B8-5EB9-9D43-B991-AEEDC8C11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410200"/>
              <a:ext cx="3276600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/>
                <a:t>Clickstream graph</a:t>
              </a: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5379E48-DD99-FB48-88DE-567BC65AE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2514600"/>
              <a:ext cx="1524000" cy="2133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380C5215-2E6B-4942-848F-4E5021877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743200"/>
              <a:ext cx="144780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06E0E0B1-9F7D-1F48-AC05-00604125D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799" y="2819400"/>
              <a:ext cx="2286001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>
                  <a:solidFill>
                    <a:srgbClr val="3333FF"/>
                  </a:solidFill>
                </a:rPr>
                <a:t>Slope</a:t>
              </a:r>
              <a:r>
                <a:rPr kumimoji="0" lang="en-US" altLang="en-US" sz="1100" dirty="0">
                  <a:solidFill>
                    <a:srgbClr val="3333FF"/>
                  </a:solidFill>
                  <a:cs typeface="Arial" panose="020B0604020202020204" pitchFamily="34" charset="0"/>
                </a:rPr>
                <a:t>~ -0.45</a:t>
              </a:r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3239F242-3B9B-6847-8EA2-DF350CA57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3810000"/>
              <a:ext cx="762000" cy="838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D4C19803-93EE-BE40-BD79-3E5A16F4F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3810000"/>
              <a:ext cx="533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9373C5-48F9-0E48-82F4-539F63BF9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80488A-4010-5F47-9276-0BBCBC13BAB0}"/>
              </a:ext>
            </a:extLst>
          </p:cNvPr>
          <p:cNvGrpSpPr>
            <a:grpSpLocks noChangeAspect="1"/>
          </p:cNvGrpSpPr>
          <p:nvPr/>
        </p:nvGrpSpPr>
        <p:grpSpPr>
          <a:xfrm>
            <a:off x="535135" y="2678707"/>
            <a:ext cx="1485900" cy="876300"/>
            <a:chOff x="762000" y="3124200"/>
            <a:chExt cx="2971800" cy="1752600"/>
          </a:xfrm>
        </p:grpSpPr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3684A344-675C-9047-A6C6-1456C7568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1E283272-7964-1543-8B19-8350A74B3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DCAEDDE-3B50-C24F-9DF9-2347996F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02336E7C-097C-4648-9B4D-F41E1ED1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8D66AFEB-48FF-7446-80DA-19E886B40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E9DF72F7-31FC-F64B-8B82-5A7409563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0644A076-61D8-F146-9FF8-9081590E0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51A62A89-97AC-A443-993E-76505C524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647F6F00-35BD-A846-B315-2141E7E81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2DF14B25-6003-4048-9573-AECB60B5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7FDBB3B2-87B0-8241-BCFB-ED7EE8724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0283D670-A59D-FE41-B26B-5D2DF4F6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C6C22539-8CB0-5441-8825-B0A0F49BA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E8F82C59-35FB-5B4F-9670-B080EEC6C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E31C93EC-5529-9241-975B-93391E6E8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AEC1E631-26EF-1241-990A-CA119DD3E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8792F216-1842-4348-864F-B7CEEF925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2307AA5E-E3CA-B94C-983A-67E63514C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BB751A3A-4BF1-C546-8650-D877ABA3C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D1695F69-4FAA-5B47-9547-3847D7CE7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ED3B865A-A1A8-7645-A934-E88FBB7FE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941069FB-8EBA-7045-9966-65EE160E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4EDF20D1-B6D5-7740-A5ED-309595643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4C336F9C-E54C-7B40-899C-C25F132AC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BB92C053-702C-7746-82E3-9C571B301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6505F891-82D6-0B47-8705-79E5748E8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30">
              <a:extLst>
                <a:ext uri="{FF2B5EF4-FFF2-40B4-BE49-F238E27FC236}">
                  <a16:creationId xmlns:a16="http://schemas.microsoft.com/office/drawing/2014/main" id="{D56C395B-C069-C54E-81D4-984AB02C6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B8FB9E95-B44B-1B4A-BF19-90466FDD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B43B804E-953D-5349-9088-6574C73D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3">
              <a:extLst>
                <a:ext uri="{FF2B5EF4-FFF2-40B4-BE49-F238E27FC236}">
                  <a16:creationId xmlns:a16="http://schemas.microsoft.com/office/drawing/2014/main" id="{048751B8-28BA-024D-894C-9D0E17295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8D817D82-8BC8-1040-AE9B-FF27E1BFA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E1AEBFA2-768C-3A49-B078-39A961D17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050B2DFE-071F-0349-9F6A-052FAE43A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A26B4919-B43B-974F-A1F2-21810530E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E26BAEC3-4479-A74B-A7B4-3A03A9A8B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39">
              <a:extLst>
                <a:ext uri="{FF2B5EF4-FFF2-40B4-BE49-F238E27FC236}">
                  <a16:creationId xmlns:a16="http://schemas.microsoft.com/office/drawing/2014/main" id="{7F10FACB-6D33-3742-A09C-62DA39B4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0">
              <a:extLst>
                <a:ext uri="{FF2B5EF4-FFF2-40B4-BE49-F238E27FC236}">
                  <a16:creationId xmlns:a16="http://schemas.microsoft.com/office/drawing/2014/main" id="{47D3C814-FDD5-D043-BA67-90F3E1F09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1">
              <a:extLst>
                <a:ext uri="{FF2B5EF4-FFF2-40B4-BE49-F238E27FC236}">
                  <a16:creationId xmlns:a16="http://schemas.microsoft.com/office/drawing/2014/main" id="{46EF6D08-AE8B-FF43-BA7C-F18C0EF6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2">
              <a:extLst>
                <a:ext uri="{FF2B5EF4-FFF2-40B4-BE49-F238E27FC236}">
                  <a16:creationId xmlns:a16="http://schemas.microsoft.com/office/drawing/2014/main" id="{57B13453-796C-9A43-9DDE-4BFF8889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23FD9FE0-835A-5F47-B8BD-9627EBA4E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339F91B2-CB95-304F-BAD5-C18608924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27721713-1922-7247-9228-4742EF0D8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C7CF6F2A-1F0F-A044-91D5-3B1E5433D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2EE8CA62-D44C-4441-A1C9-797E9E32D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2C4D63-FAC3-DA42-A428-0677E7DBA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58F660CC-C6E1-534D-9584-0599DBA47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D6464FCA-D64B-C041-8E8D-5FF77416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102FB7F1-348A-CC40-A701-A100F21EF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5E2B7552-BDA6-0449-82AF-3F900696E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2533F5D6-5B6E-AE4A-AE86-2D4300EA3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4">
              <a:extLst>
                <a:ext uri="{FF2B5EF4-FFF2-40B4-BE49-F238E27FC236}">
                  <a16:creationId xmlns:a16="http://schemas.microsoft.com/office/drawing/2014/main" id="{BFCDAA9D-5CBA-CA49-8682-89CA803A3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>
              <a:extLst>
                <a:ext uri="{FF2B5EF4-FFF2-40B4-BE49-F238E27FC236}">
                  <a16:creationId xmlns:a16="http://schemas.microsoft.com/office/drawing/2014/main" id="{CCB735C6-1676-EA40-9B65-4F2346D32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6">
              <a:extLst>
                <a:ext uri="{FF2B5EF4-FFF2-40B4-BE49-F238E27FC236}">
                  <a16:creationId xmlns:a16="http://schemas.microsoft.com/office/drawing/2014/main" id="{346698BA-193C-664D-8312-C879898C6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7">
              <a:extLst>
                <a:ext uri="{FF2B5EF4-FFF2-40B4-BE49-F238E27FC236}">
                  <a16:creationId xmlns:a16="http://schemas.microsoft.com/office/drawing/2014/main" id="{2566BCEE-9D49-124C-BF3D-06EA06650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id="{180146FC-7811-7F47-B966-C023C9BC7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id="{F7265516-44D6-FF45-B7A3-E4148400D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>
              <a:extLst>
                <a:ext uri="{FF2B5EF4-FFF2-40B4-BE49-F238E27FC236}">
                  <a16:creationId xmlns:a16="http://schemas.microsoft.com/office/drawing/2014/main" id="{0BE56969-5FCD-3C41-A933-D8E4DD9F4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3984625"/>
              <a:ext cx="29718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92795-7BBD-2949-A276-14E56C5E7061}"/>
              </a:ext>
            </a:extLst>
          </p:cNvPr>
          <p:cNvSpPr txBox="1"/>
          <p:nvPr/>
        </p:nvSpPr>
        <p:spPr>
          <a:xfrm>
            <a:off x="4569382" y="258535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1-1/d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539BBF-08A4-1149-80BF-7020FD28E549}"/>
              </a:ext>
            </a:extLst>
          </p:cNvPr>
          <p:cNvSpPr/>
          <p:nvPr/>
        </p:nvSpPr>
        <p:spPr bwMode="auto">
          <a:xfrm>
            <a:off x="4254962" y="3036264"/>
            <a:ext cx="987863" cy="708413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3831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62EEE3-9965-BB45-A131-4758DA07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BEF787-1474-1D41-AA9A-6A847828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692FEF-65D4-8C44-95E1-454487B1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AC52370E-5160-9D4B-BA00-2EA7ADE88AB8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4280DB0C-0F9A-0843-B42A-1A5FE5323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Strange behavior of min cuts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A246BDD-0355-7641-B077-3C2ABDF5B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‘negative dimensionality’ (!)</a:t>
            </a:r>
          </a:p>
        </p:txBody>
      </p:sp>
      <p:sp>
        <p:nvSpPr>
          <p:cNvPr id="325636" name="Text Box 4">
            <a:extLst>
              <a:ext uri="{FF2B5EF4-FFF2-40B4-BE49-F238E27FC236}">
                <a16:creationId xmlns:a16="http://schemas.microsoft.com/office/drawing/2014/main" id="{9BF3D472-52EF-4B46-94A0-9CB97EF0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9463"/>
            <a:ext cx="9144000" cy="1125537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NetMine: New Mining Tools for Large Graphs</a:t>
            </a:r>
            <a:r>
              <a:rPr lang="en-US" altLang="en-US" sz="2200"/>
              <a:t>, by D. Chakrabarti, </a:t>
            </a:r>
          </a:p>
          <a:p>
            <a:pPr algn="l"/>
            <a:r>
              <a:rPr lang="en-US" altLang="en-US" sz="2200"/>
              <a:t>Y. Zhan, D. Blandford, C. Faloutsos and G. Blelloch, in the SDM 2004 Workshop on Link Analysis, Counter-terrorism and Privacy</a:t>
            </a:r>
          </a:p>
        </p:txBody>
      </p:sp>
      <p:sp>
        <p:nvSpPr>
          <p:cNvPr id="325637" name="Text Box 5">
            <a:extLst>
              <a:ext uri="{FF2B5EF4-FFF2-40B4-BE49-F238E27FC236}">
                <a16:creationId xmlns:a16="http://schemas.microsoft.com/office/drawing/2014/main" id="{28491779-8743-5445-B1C8-F7E2DBD5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Statistical Properties of Community Structure in Large Social and Information Networks, J.</a:t>
            </a:r>
            <a:r>
              <a:rPr lang="en-US" altLang="en-US" sz="2200"/>
              <a:t> Leskovec, K. Lang, A. Dasgupta, M. Mahoney. </a:t>
            </a:r>
            <a:br>
              <a:rPr lang="en-US" altLang="en-US" sz="2200"/>
            </a:br>
            <a:r>
              <a:rPr lang="en-US" altLang="en-US" sz="2200"/>
              <a:t>WWW 2008.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990DD-09BC-F947-9DDD-E2FA3DBEC964}"/>
              </a:ext>
            </a:extLst>
          </p:cNvPr>
          <p:cNvGrpSpPr>
            <a:grpSpLocks noChangeAspect="1"/>
          </p:cNvGrpSpPr>
          <p:nvPr/>
        </p:nvGrpSpPr>
        <p:grpSpPr>
          <a:xfrm>
            <a:off x="2938043" y="2258882"/>
            <a:ext cx="2503688" cy="2254381"/>
            <a:chOff x="4538115" y="2133597"/>
            <a:chExt cx="4224885" cy="3804186"/>
          </a:xfrm>
        </p:grpSpPr>
        <p:pic>
          <p:nvPicPr>
            <p:cNvPr id="10" name="Picture 5" descr="clickstream">
              <a:extLst>
                <a:ext uri="{FF2B5EF4-FFF2-40B4-BE49-F238E27FC236}">
                  <a16:creationId xmlns:a16="http://schemas.microsoft.com/office/drawing/2014/main" id="{B445AB97-486F-2C44-AC87-70D440F5D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4114800" cy="287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53006C25-1380-B740-A8A4-F4F577B4F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99" y="5029200"/>
              <a:ext cx="1752600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(# edges)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7FC0DFF-4EAF-B647-8C1C-CD314E8DA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307555" y="3364157"/>
              <a:ext cx="2895601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</a:t>
              </a:r>
              <a:r>
                <a:rPr kumimoji="0" lang="en-US" altLang="en-US" sz="800" dirty="0" err="1"/>
                <a:t>mincut</a:t>
              </a:r>
              <a:r>
                <a:rPr kumimoji="0" lang="en-US" altLang="en-US" sz="800" dirty="0"/>
                <a:t>-size / #edges)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68929B8-5EB9-9D43-B991-AEEDC8C11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410200"/>
              <a:ext cx="3276600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/>
                <a:t>Clickstream graph</a:t>
              </a: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5379E48-DD99-FB48-88DE-567BC65AE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2514600"/>
              <a:ext cx="1524000" cy="2133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380C5215-2E6B-4942-848F-4E5021877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743200"/>
              <a:ext cx="144780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06E0E0B1-9F7D-1F48-AC05-00604125D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799" y="2819400"/>
              <a:ext cx="2286001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>
                  <a:solidFill>
                    <a:srgbClr val="3333FF"/>
                  </a:solidFill>
                </a:rPr>
                <a:t>Slope</a:t>
              </a:r>
              <a:r>
                <a:rPr kumimoji="0" lang="en-US" altLang="en-US" sz="1100" dirty="0">
                  <a:solidFill>
                    <a:srgbClr val="3333FF"/>
                  </a:solidFill>
                  <a:cs typeface="Arial" panose="020B0604020202020204" pitchFamily="34" charset="0"/>
                </a:rPr>
                <a:t>~ -0.45</a:t>
              </a:r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3239F242-3B9B-6847-8EA2-DF350CA57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3810000"/>
              <a:ext cx="762000" cy="838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D4C19803-93EE-BE40-BD79-3E5A16F4F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3810000"/>
              <a:ext cx="533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9373C5-48F9-0E48-82F4-539F63BF9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80488A-4010-5F47-9276-0BBCBC13BAB0}"/>
              </a:ext>
            </a:extLst>
          </p:cNvPr>
          <p:cNvGrpSpPr>
            <a:grpSpLocks noChangeAspect="1"/>
          </p:cNvGrpSpPr>
          <p:nvPr/>
        </p:nvGrpSpPr>
        <p:grpSpPr>
          <a:xfrm>
            <a:off x="535135" y="2678707"/>
            <a:ext cx="1485900" cy="876300"/>
            <a:chOff x="762000" y="3124200"/>
            <a:chExt cx="2971800" cy="1752600"/>
          </a:xfrm>
        </p:grpSpPr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3684A344-675C-9047-A6C6-1456C7568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1E283272-7964-1543-8B19-8350A74B3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DCAEDDE-3B50-C24F-9DF9-2347996F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02336E7C-097C-4648-9B4D-F41E1ED1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8D66AFEB-48FF-7446-80DA-19E886B40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E9DF72F7-31FC-F64B-8B82-5A7409563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0644A076-61D8-F146-9FF8-9081590E0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51A62A89-97AC-A443-993E-76505C524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647F6F00-35BD-A846-B315-2141E7E81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2DF14B25-6003-4048-9573-AECB60B5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7FDBB3B2-87B0-8241-BCFB-ED7EE8724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0283D670-A59D-FE41-B26B-5D2DF4F6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C6C22539-8CB0-5441-8825-B0A0F49BA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E8F82C59-35FB-5B4F-9670-B080EEC6C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E31C93EC-5529-9241-975B-93391E6E8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AEC1E631-26EF-1241-990A-CA119DD3E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8792F216-1842-4348-864F-B7CEEF925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2307AA5E-E3CA-B94C-983A-67E63514C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BB751A3A-4BF1-C546-8650-D877ABA3C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D1695F69-4FAA-5B47-9547-3847D7CE7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ED3B865A-A1A8-7645-A934-E88FBB7FE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941069FB-8EBA-7045-9966-65EE160E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4EDF20D1-B6D5-7740-A5ED-309595643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4C336F9C-E54C-7B40-899C-C25F132AC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BB92C053-702C-7746-82E3-9C571B301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6505F891-82D6-0B47-8705-79E5748E8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30">
              <a:extLst>
                <a:ext uri="{FF2B5EF4-FFF2-40B4-BE49-F238E27FC236}">
                  <a16:creationId xmlns:a16="http://schemas.microsoft.com/office/drawing/2014/main" id="{D56C395B-C069-C54E-81D4-984AB02C6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B8FB9E95-B44B-1B4A-BF19-90466FDD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B43B804E-953D-5349-9088-6574C73D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3">
              <a:extLst>
                <a:ext uri="{FF2B5EF4-FFF2-40B4-BE49-F238E27FC236}">
                  <a16:creationId xmlns:a16="http://schemas.microsoft.com/office/drawing/2014/main" id="{048751B8-28BA-024D-894C-9D0E17295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8D817D82-8BC8-1040-AE9B-FF27E1BFA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E1AEBFA2-768C-3A49-B078-39A961D17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050B2DFE-071F-0349-9F6A-052FAE43A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A26B4919-B43B-974F-A1F2-21810530E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E26BAEC3-4479-A74B-A7B4-3A03A9A8B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39">
              <a:extLst>
                <a:ext uri="{FF2B5EF4-FFF2-40B4-BE49-F238E27FC236}">
                  <a16:creationId xmlns:a16="http://schemas.microsoft.com/office/drawing/2014/main" id="{7F10FACB-6D33-3742-A09C-62DA39B4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0">
              <a:extLst>
                <a:ext uri="{FF2B5EF4-FFF2-40B4-BE49-F238E27FC236}">
                  <a16:creationId xmlns:a16="http://schemas.microsoft.com/office/drawing/2014/main" id="{47D3C814-FDD5-D043-BA67-90F3E1F09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1">
              <a:extLst>
                <a:ext uri="{FF2B5EF4-FFF2-40B4-BE49-F238E27FC236}">
                  <a16:creationId xmlns:a16="http://schemas.microsoft.com/office/drawing/2014/main" id="{46EF6D08-AE8B-FF43-BA7C-F18C0EF6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2">
              <a:extLst>
                <a:ext uri="{FF2B5EF4-FFF2-40B4-BE49-F238E27FC236}">
                  <a16:creationId xmlns:a16="http://schemas.microsoft.com/office/drawing/2014/main" id="{57B13453-796C-9A43-9DDE-4BFF8889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23FD9FE0-835A-5F47-B8BD-9627EBA4E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339F91B2-CB95-304F-BAD5-C18608924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27721713-1922-7247-9228-4742EF0D8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C7CF6F2A-1F0F-A044-91D5-3B1E5433D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2EE8CA62-D44C-4441-A1C9-797E9E32D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2C4D63-FAC3-DA42-A428-0677E7DBA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58F660CC-C6E1-534D-9584-0599DBA47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D6464FCA-D64B-C041-8E8D-5FF77416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102FB7F1-348A-CC40-A701-A100F21EF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5E2B7552-BDA6-0449-82AF-3F900696E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2533F5D6-5B6E-AE4A-AE86-2D4300EA3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4">
              <a:extLst>
                <a:ext uri="{FF2B5EF4-FFF2-40B4-BE49-F238E27FC236}">
                  <a16:creationId xmlns:a16="http://schemas.microsoft.com/office/drawing/2014/main" id="{BFCDAA9D-5CBA-CA49-8682-89CA803A3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>
              <a:extLst>
                <a:ext uri="{FF2B5EF4-FFF2-40B4-BE49-F238E27FC236}">
                  <a16:creationId xmlns:a16="http://schemas.microsoft.com/office/drawing/2014/main" id="{CCB735C6-1676-EA40-9B65-4F2346D32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6">
              <a:extLst>
                <a:ext uri="{FF2B5EF4-FFF2-40B4-BE49-F238E27FC236}">
                  <a16:creationId xmlns:a16="http://schemas.microsoft.com/office/drawing/2014/main" id="{346698BA-193C-664D-8312-C879898C6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7">
              <a:extLst>
                <a:ext uri="{FF2B5EF4-FFF2-40B4-BE49-F238E27FC236}">
                  <a16:creationId xmlns:a16="http://schemas.microsoft.com/office/drawing/2014/main" id="{2566BCEE-9D49-124C-BF3D-06EA06650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id="{180146FC-7811-7F47-B966-C023C9BC7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id="{F7265516-44D6-FF45-B7A3-E4148400D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>
              <a:extLst>
                <a:ext uri="{FF2B5EF4-FFF2-40B4-BE49-F238E27FC236}">
                  <a16:creationId xmlns:a16="http://schemas.microsoft.com/office/drawing/2014/main" id="{0BE56969-5FCD-3C41-A933-D8E4DD9F4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3984625"/>
              <a:ext cx="29718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92795-7BBD-2949-A276-14E56C5E7061}"/>
              </a:ext>
            </a:extLst>
          </p:cNvPr>
          <p:cNvSpPr txBox="1"/>
          <p:nvPr/>
        </p:nvSpPr>
        <p:spPr>
          <a:xfrm>
            <a:off x="4569382" y="258535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1-1/d</a:t>
            </a:r>
          </a:p>
        </p:txBody>
      </p:sp>
    </p:spTree>
    <p:extLst>
      <p:ext uri="{BB962C8B-B14F-4D97-AF65-F5344CB8AC3E}">
        <p14:creationId xmlns:p14="http://schemas.microsoft.com/office/powerpoint/2010/main" val="30600285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73F9F3E-E5ED-3A4A-9ECF-F0193364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7A73E18-BD3C-2444-9EB4-EC6F7AA9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628C172-841F-2449-B0FF-10B4CC2D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64EA-F32C-2145-BA5A-DA56D7FD65D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522690" name="Rectangle 2">
            <a:extLst>
              <a:ext uri="{FF2B5EF4-FFF2-40B4-BE49-F238E27FC236}">
                <a16:creationId xmlns:a16="http://schemas.microsoft.com/office/drawing/2014/main" id="{FE1E3F34-6606-E24D-A3BC-BACAF929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Problem: PageRank</a:t>
            </a:r>
          </a:p>
        </p:txBody>
      </p:sp>
      <p:sp>
        <p:nvSpPr>
          <p:cNvPr id="1522691" name="Rectangle 3">
            <a:extLst>
              <a:ext uri="{FF2B5EF4-FFF2-40B4-BE49-F238E27FC236}">
                <a16:creationId xmlns:a16="http://schemas.microsoft.com/office/drawing/2014/main" id="{9C54BF39-93A7-AF43-918D-F06770FA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Given a directed graph, find its most interesting/central node</a:t>
            </a:r>
          </a:p>
        </p:txBody>
      </p:sp>
      <p:sp>
        <p:nvSpPr>
          <p:cNvPr id="1522692" name="Text Box 4">
            <a:extLst>
              <a:ext uri="{FF2B5EF4-FFF2-40B4-BE49-F238E27FC236}">
                <a16:creationId xmlns:a16="http://schemas.microsoft.com/office/drawing/2014/main" id="{C0563D1B-E50C-F54B-9B07-43352DA2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is important,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are important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1522693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4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5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6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7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8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9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2700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1522695" idx="6"/>
            <a:endCxn id="1522694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1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1522698" idx="6"/>
            <a:endCxn id="1522694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2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1522698" idx="6"/>
            <a:endCxn id="1522696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3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4" idx="6"/>
            <a:endCxn id="1522697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4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1522699" idx="6"/>
            <a:endCxn id="1522695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5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1522693" idx="7"/>
            <a:endCxn id="1522695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6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1522698" idx="0"/>
            <a:endCxn id="1522695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7" idx="4"/>
            <a:endCxn id="1522696" idx="0"/>
          </p:cNvCxnSpPr>
          <p:nvPr/>
        </p:nvCxnSpPr>
        <p:spPr bwMode="auto">
          <a:xfrm flipH="1">
            <a:off x="3314700" y="4495800"/>
            <a:ext cx="30480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8364506"/>
      </p:ext>
    </p:extLst>
  </p:cSld>
  <p:clrMapOvr>
    <a:masterClrMapping/>
  </p:clrMapOvr>
  <p:transition advTm="34469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B876D772-05C3-AE45-81F2-9E7AD40120C6}"/>
              </a:ext>
            </a:extLst>
          </p:cNvPr>
          <p:cNvSpPr/>
          <p:nvPr/>
        </p:nvSpPr>
        <p:spPr bwMode="auto">
          <a:xfrm>
            <a:off x="4468253" y="3141832"/>
            <a:ext cx="995649" cy="2260375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C093-B627-2F49-8F8E-B92F7314CCB3}"/>
              </a:ext>
            </a:extLst>
          </p:cNvPr>
          <p:cNvSpPr/>
          <p:nvPr/>
        </p:nvSpPr>
        <p:spPr bwMode="auto">
          <a:xfrm>
            <a:off x="2841104" y="3141832"/>
            <a:ext cx="1223201" cy="2236401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D11ED0FB-9685-274E-9817-B22EF3F540F4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Short answer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METIS [</a:t>
            </a:r>
            <a:r>
              <a:rPr lang="en-US" altLang="en-US" dirty="0" err="1"/>
              <a:t>Karypis</a:t>
            </a:r>
            <a:r>
              <a:rPr lang="en-US" altLang="en-US" dirty="0"/>
              <a:t>, Kumar]</a:t>
            </a:r>
          </a:p>
          <a:p>
            <a:r>
              <a:rPr lang="en-US" altLang="en-US" dirty="0"/>
              <a:t>(but: maybe NO good cuts exist!)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4F3477-1860-C348-8E1E-A8E96A810F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61896"/>
            <a:ext cx="1194619" cy="101940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6A0973D-FCFC-6047-AB4F-113EFE556206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F4FF36-E4AE-B64F-AB59-B82DBFDDC19F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956F6E-A707-8D46-BAC0-1C75F9F7CA5C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A2272-75EE-C247-971A-AE4A86625BCD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CE32E4-8B7B-2F4C-912B-13DDF6058C51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93312BC-FFC5-0A44-A228-86B22B27E255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B1EFD02-A597-9E47-85AA-0523741E4889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40A27A-01EA-BF4E-BAAC-294A0346926A}"/>
                </a:ext>
              </a:extLst>
            </p:cNvPr>
            <p:cNvCxnSpPr>
              <a:stCxn id="65" idx="5"/>
              <a:endCxn id="69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7CA77F-0EEA-D947-AA4E-152BAD927AFB}"/>
                </a:ext>
              </a:extLst>
            </p:cNvPr>
            <p:cNvCxnSpPr>
              <a:stCxn id="65" idx="3"/>
              <a:endCxn id="68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770D57-AE04-F749-A871-E2F65BA62D9E}"/>
                </a:ext>
              </a:extLst>
            </p:cNvPr>
            <p:cNvCxnSpPr>
              <a:cxnSpLocks/>
              <a:stCxn id="65" idx="1"/>
              <a:endCxn id="66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7F7A8E-9EE0-FC41-A799-C3AF186F3C3F}"/>
                </a:ext>
              </a:extLst>
            </p:cNvPr>
            <p:cNvCxnSpPr>
              <a:stCxn id="66" idx="6"/>
              <a:endCxn id="67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0C0779-3F07-364F-9A59-8D859AB44963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AE698EE-50BA-EA4C-9A5A-466677AE8F89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BB548E-66D2-1145-B7FE-A23BA73A9EE8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A4F6ED-7302-FB42-ADC9-A14589E663B4}"/>
                </a:ext>
              </a:extLst>
            </p:cNvPr>
            <p:cNvCxnSpPr>
              <a:stCxn id="66" idx="5"/>
              <a:endCxn id="69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0A6F50-3CE3-6641-9042-2CA24F880B2F}"/>
                </a:ext>
              </a:extLst>
            </p:cNvPr>
            <p:cNvCxnSpPr>
              <a:stCxn id="67" idx="4"/>
              <a:endCxn id="68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4F7E53-CBAB-2A41-8E85-22D3FFC4E716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005ED9C-F998-CC4F-917D-28B2763E82A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A824E1-805D-5646-A3C6-7B04CC132B2B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50C566B-81C6-CF44-90A9-438AE3293DE0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F19B0FD-6029-484E-9B66-F033A4F51777}"/>
                </a:ext>
              </a:extLst>
            </p:cNvPr>
            <p:cNvCxnSpPr>
              <a:cxnSpLocks/>
              <a:stCxn id="80" idx="6"/>
              <a:endCxn id="81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05850-04D4-784A-9485-3FDD0E95338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47E2287-C259-054A-8414-2AD393A0F67B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377FA4-A22E-364B-ACF6-8E61D9DD336F}"/>
                </a:ext>
              </a:extLst>
            </p:cNvPr>
            <p:cNvCxnSpPr>
              <a:cxnSpLocks/>
              <a:stCxn id="80" idx="4"/>
              <a:endCxn id="82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1458B9-AE3A-6C41-9D15-28E2807435CA}"/>
                </a:ext>
              </a:extLst>
            </p:cNvPr>
            <p:cNvCxnSpPr>
              <a:cxnSpLocks/>
              <a:stCxn id="80" idx="5"/>
              <a:endCxn id="83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A05F0-95F3-D444-A7C0-A159EE111089}"/>
                </a:ext>
              </a:extLst>
            </p:cNvPr>
            <p:cNvCxnSpPr>
              <a:cxnSpLocks/>
              <a:stCxn id="81" idx="3"/>
              <a:endCxn id="82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FAC03B-F7E6-7247-A347-B1D46C4A3FAA}"/>
                </a:ext>
              </a:extLst>
            </p:cNvPr>
            <p:cNvCxnSpPr>
              <a:stCxn id="67" idx="6"/>
              <a:endCxn id="80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64" name="Lightning Bolt 63">
            <a:extLst>
              <a:ext uri="{FF2B5EF4-FFF2-40B4-BE49-F238E27FC236}">
                <a16:creationId xmlns:a16="http://schemas.microsoft.com/office/drawing/2014/main" id="{9E40E23F-01E5-EF4A-B9CF-1CFA0F9725D2}"/>
              </a:ext>
            </a:extLst>
          </p:cNvPr>
          <p:cNvSpPr/>
          <p:nvPr/>
        </p:nvSpPr>
        <p:spPr bwMode="auto">
          <a:xfrm>
            <a:off x="4069551" y="3770190"/>
            <a:ext cx="395308" cy="615985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362D80-8AE0-9A4B-B77B-D000E3324B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24" y="2662022"/>
            <a:ext cx="959619" cy="95961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9224012-0F83-9E48-AEFC-F28BE4472345}"/>
              </a:ext>
            </a:extLst>
          </p:cNvPr>
          <p:cNvGrpSpPr>
            <a:grpSpLocks noChangeAspect="1"/>
          </p:cNvGrpSpPr>
          <p:nvPr/>
        </p:nvGrpSpPr>
        <p:grpSpPr>
          <a:xfrm>
            <a:off x="373787" y="3885048"/>
            <a:ext cx="1331596" cy="1109663"/>
            <a:chOff x="3200400" y="3886200"/>
            <a:chExt cx="2286000" cy="1905000"/>
          </a:xfrm>
        </p:grpSpPr>
        <p:sp>
          <p:nvSpPr>
            <p:cNvPr id="40" name="Oval 21">
              <a:extLst>
                <a:ext uri="{FF2B5EF4-FFF2-40B4-BE49-F238E27FC236}">
                  <a16:creationId xmlns:a16="http://schemas.microsoft.com/office/drawing/2014/main" id="{7B473527-AE35-9348-8269-8CDF6662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F1743097-DBD9-3F4D-8846-0FFE74948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>
              <a:extLst>
                <a:ext uri="{FF2B5EF4-FFF2-40B4-BE49-F238E27FC236}">
                  <a16:creationId xmlns:a16="http://schemas.microsoft.com/office/drawing/2014/main" id="{DCA0F3EF-B4CD-374D-A6EE-5F827C6B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0F8F079F-0685-8C4C-97D4-7358011B3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7CF108AD-4F8B-F140-8BAF-586E921AF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" name="AutoShape 26">
              <a:extLst>
                <a:ext uri="{FF2B5EF4-FFF2-40B4-BE49-F238E27FC236}">
                  <a16:creationId xmlns:a16="http://schemas.microsoft.com/office/drawing/2014/main" id="{1559CFAB-94D7-9B4B-AF44-FEA29470F849}"/>
                </a:ext>
              </a:extLst>
            </p:cNvPr>
            <p:cNvCxnSpPr>
              <a:cxnSpLocks noChangeShapeType="1"/>
              <a:stCxn id="40" idx="6"/>
              <a:endCxn id="41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27">
              <a:extLst>
                <a:ext uri="{FF2B5EF4-FFF2-40B4-BE49-F238E27FC236}">
                  <a16:creationId xmlns:a16="http://schemas.microsoft.com/office/drawing/2014/main" id="{A85496D0-D85B-9F44-9DFA-B4DCE65DE471}"/>
                </a:ext>
              </a:extLst>
            </p:cNvPr>
            <p:cNvCxnSpPr>
              <a:cxnSpLocks noChangeShapeType="1"/>
              <a:stCxn id="40" idx="3"/>
              <a:endCxn id="44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28">
              <a:extLst>
                <a:ext uri="{FF2B5EF4-FFF2-40B4-BE49-F238E27FC236}">
                  <a16:creationId xmlns:a16="http://schemas.microsoft.com/office/drawing/2014/main" id="{85F5401F-CA37-C843-B303-81273BBDA393}"/>
                </a:ext>
              </a:extLst>
            </p:cNvPr>
            <p:cNvCxnSpPr>
              <a:cxnSpLocks noChangeShapeType="1"/>
              <a:stCxn id="40" idx="5"/>
              <a:endCxn id="43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29">
              <a:extLst>
                <a:ext uri="{FF2B5EF4-FFF2-40B4-BE49-F238E27FC236}">
                  <a16:creationId xmlns:a16="http://schemas.microsoft.com/office/drawing/2014/main" id="{E9877FF8-4A14-3A40-B3E9-A69D7A8E2DB6}"/>
                </a:ext>
              </a:extLst>
            </p:cNvPr>
            <p:cNvCxnSpPr>
              <a:cxnSpLocks noChangeShapeType="1"/>
              <a:stCxn id="40" idx="6"/>
              <a:endCxn id="42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30">
              <a:extLst>
                <a:ext uri="{FF2B5EF4-FFF2-40B4-BE49-F238E27FC236}">
                  <a16:creationId xmlns:a16="http://schemas.microsoft.com/office/drawing/2014/main" id="{0EBF8125-8C13-2041-88AB-58BF97C5C79B}"/>
                </a:ext>
              </a:extLst>
            </p:cNvPr>
            <p:cNvCxnSpPr>
              <a:cxnSpLocks noChangeShapeType="1"/>
              <a:stCxn id="41" idx="4"/>
              <a:endCxn id="42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31">
              <a:extLst>
                <a:ext uri="{FF2B5EF4-FFF2-40B4-BE49-F238E27FC236}">
                  <a16:creationId xmlns:a16="http://schemas.microsoft.com/office/drawing/2014/main" id="{7E2753E4-7D0B-9041-911B-97DBBFB95718}"/>
                </a:ext>
              </a:extLst>
            </p:cNvPr>
            <p:cNvCxnSpPr>
              <a:cxnSpLocks noChangeShapeType="1"/>
              <a:stCxn id="41" idx="2"/>
              <a:endCxn id="43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32">
              <a:extLst>
                <a:ext uri="{FF2B5EF4-FFF2-40B4-BE49-F238E27FC236}">
                  <a16:creationId xmlns:a16="http://schemas.microsoft.com/office/drawing/2014/main" id="{B1BD0C39-8381-F749-81FE-5F0064E1D4BA}"/>
                </a:ext>
              </a:extLst>
            </p:cNvPr>
            <p:cNvCxnSpPr>
              <a:cxnSpLocks noChangeShapeType="1"/>
              <a:stCxn id="44" idx="5"/>
              <a:endCxn id="43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33">
              <a:extLst>
                <a:ext uri="{FF2B5EF4-FFF2-40B4-BE49-F238E27FC236}">
                  <a16:creationId xmlns:a16="http://schemas.microsoft.com/office/drawing/2014/main" id="{AF6D2AC0-6CA3-554D-B371-8851E7F32B97}"/>
                </a:ext>
              </a:extLst>
            </p:cNvPr>
            <p:cNvCxnSpPr>
              <a:cxnSpLocks noChangeShapeType="1"/>
              <a:stCxn id="43" idx="7"/>
              <a:endCxn id="42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34">
              <a:extLst>
                <a:ext uri="{FF2B5EF4-FFF2-40B4-BE49-F238E27FC236}">
                  <a16:creationId xmlns:a16="http://schemas.microsoft.com/office/drawing/2014/main" id="{22673A99-15D2-464A-8886-332ECED9B14A}"/>
                </a:ext>
              </a:extLst>
            </p:cNvPr>
            <p:cNvCxnSpPr>
              <a:cxnSpLocks noChangeShapeType="1"/>
              <a:stCxn id="44" idx="6"/>
              <a:endCxn id="42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35">
              <a:extLst>
                <a:ext uri="{FF2B5EF4-FFF2-40B4-BE49-F238E27FC236}">
                  <a16:creationId xmlns:a16="http://schemas.microsoft.com/office/drawing/2014/main" id="{7EE6A338-8D52-3347-971B-ECA325EA6373}"/>
                </a:ext>
              </a:extLst>
            </p:cNvPr>
            <p:cNvCxnSpPr>
              <a:cxnSpLocks noChangeShapeType="1"/>
              <a:stCxn id="41" idx="2"/>
              <a:endCxn id="44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Oval 36">
              <a:extLst>
                <a:ext uri="{FF2B5EF4-FFF2-40B4-BE49-F238E27FC236}">
                  <a16:creationId xmlns:a16="http://schemas.microsoft.com/office/drawing/2014/main" id="{E9C4632A-71F6-7F4D-B852-9BA5DC63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7">
              <a:extLst>
                <a:ext uri="{FF2B5EF4-FFF2-40B4-BE49-F238E27FC236}">
                  <a16:creationId xmlns:a16="http://schemas.microsoft.com/office/drawing/2014/main" id="{C07B084B-3C4C-A141-8896-D5397DFA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8">
              <a:extLst>
                <a:ext uri="{FF2B5EF4-FFF2-40B4-BE49-F238E27FC236}">
                  <a16:creationId xmlns:a16="http://schemas.microsoft.com/office/drawing/2014/main" id="{BE78CD0E-A62A-A74F-997E-14CFFFB70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9">
              <a:extLst>
                <a:ext uri="{FF2B5EF4-FFF2-40B4-BE49-F238E27FC236}">
                  <a16:creationId xmlns:a16="http://schemas.microsoft.com/office/drawing/2014/main" id="{C92E3A10-54A4-0841-98D7-574D4CE1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>
              <a:extLst>
                <a:ext uri="{FF2B5EF4-FFF2-40B4-BE49-F238E27FC236}">
                  <a16:creationId xmlns:a16="http://schemas.microsoft.com/office/drawing/2014/main" id="{D943CFC6-08F9-DC42-8A7E-2F27198BD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1">
              <a:extLst>
                <a:ext uri="{FF2B5EF4-FFF2-40B4-BE49-F238E27FC236}">
                  <a16:creationId xmlns:a16="http://schemas.microsoft.com/office/drawing/2014/main" id="{179755D8-CADC-AB41-B9BD-BE69835A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1" name="AutoShape 42">
              <a:extLst>
                <a:ext uri="{FF2B5EF4-FFF2-40B4-BE49-F238E27FC236}">
                  <a16:creationId xmlns:a16="http://schemas.microsoft.com/office/drawing/2014/main" id="{937B7BF2-8383-6B40-B7C0-BE0BE2BDF3A3}"/>
                </a:ext>
              </a:extLst>
            </p:cNvPr>
            <p:cNvCxnSpPr>
              <a:cxnSpLocks noChangeShapeType="1"/>
              <a:stCxn id="43" idx="3"/>
              <a:endCxn id="55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44">
              <a:extLst>
                <a:ext uri="{FF2B5EF4-FFF2-40B4-BE49-F238E27FC236}">
                  <a16:creationId xmlns:a16="http://schemas.microsoft.com/office/drawing/2014/main" id="{0EBAE50C-EBDB-CA4B-8A9E-2714B902A4C3}"/>
                </a:ext>
              </a:extLst>
            </p:cNvPr>
            <p:cNvCxnSpPr>
              <a:cxnSpLocks noChangeShapeType="1"/>
              <a:stCxn id="43" idx="4"/>
              <a:endCxn id="56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5">
              <a:extLst>
                <a:ext uri="{FF2B5EF4-FFF2-40B4-BE49-F238E27FC236}">
                  <a16:creationId xmlns:a16="http://schemas.microsoft.com/office/drawing/2014/main" id="{E00A3125-A72B-544F-B1A5-C99791EE5E4F}"/>
                </a:ext>
              </a:extLst>
            </p:cNvPr>
            <p:cNvCxnSpPr>
              <a:cxnSpLocks noChangeShapeType="1"/>
              <a:stCxn id="43" idx="5"/>
              <a:endCxn id="57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46">
              <a:extLst>
                <a:ext uri="{FF2B5EF4-FFF2-40B4-BE49-F238E27FC236}">
                  <a16:creationId xmlns:a16="http://schemas.microsoft.com/office/drawing/2014/main" id="{B776DD63-818F-C440-BAB5-E32E0E094DA3}"/>
                </a:ext>
              </a:extLst>
            </p:cNvPr>
            <p:cNvCxnSpPr>
              <a:cxnSpLocks noChangeShapeType="1"/>
              <a:stCxn id="42" idx="5"/>
              <a:endCxn id="59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47">
              <a:extLst>
                <a:ext uri="{FF2B5EF4-FFF2-40B4-BE49-F238E27FC236}">
                  <a16:creationId xmlns:a16="http://schemas.microsoft.com/office/drawing/2014/main" id="{6B2D4BD1-E9DD-584A-8BEF-7648B79E5AA6}"/>
                </a:ext>
              </a:extLst>
            </p:cNvPr>
            <p:cNvCxnSpPr>
              <a:cxnSpLocks noChangeShapeType="1"/>
              <a:stCxn id="42" idx="6"/>
              <a:endCxn id="60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50">
              <a:extLst>
                <a:ext uri="{FF2B5EF4-FFF2-40B4-BE49-F238E27FC236}">
                  <a16:creationId xmlns:a16="http://schemas.microsoft.com/office/drawing/2014/main" id="{1E4DEE38-61B1-AB44-B679-BA94F7FEE3CD}"/>
                </a:ext>
              </a:extLst>
            </p:cNvPr>
            <p:cNvCxnSpPr>
              <a:cxnSpLocks noChangeShapeType="1"/>
              <a:stCxn id="42" idx="7"/>
              <a:endCxn id="58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61090811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89954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56354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36CC64B-C1F7-3B4C-A36C-E99464D6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EE33783-31D4-4140-89D0-7ADDF8E2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658BB94-DF86-4D47-81A6-9B7BD93D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228B-DEF1-8B40-9725-D7449FAF971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524738" name="Rectangle 2">
            <a:extLst>
              <a:ext uri="{FF2B5EF4-FFF2-40B4-BE49-F238E27FC236}">
                <a16:creationId xmlns:a16="http://schemas.microsoft.com/office/drawing/2014/main" id="{7B1DAA31-4055-3540-A2AC-8A322A00A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sz="3600"/>
              <a:t>Problem: PageRank -  solution</a:t>
            </a:r>
          </a:p>
        </p:txBody>
      </p:sp>
      <p:sp>
        <p:nvSpPr>
          <p:cNvPr id="1524739" name="Rectangle 3">
            <a:extLst>
              <a:ext uri="{FF2B5EF4-FFF2-40B4-BE49-F238E27FC236}">
                <a16:creationId xmlns:a16="http://schemas.microsoft.com/office/drawing/2014/main" id="{085E3389-66E8-8E4E-B83E-79D2ED0D6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Given a directed graph, find its most interesting/central node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Proposed solution: Random walk; spot most ‘popular’ node (-&gt; steady state prob. (ssp))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EE7276-EB30-2342-B71A-B6CF1F98F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23" name="Text Box 4">
            <a:extLst>
              <a:ext uri="{FF2B5EF4-FFF2-40B4-BE49-F238E27FC236}">
                <a16:creationId xmlns:a16="http://schemas.microsoft.com/office/drawing/2014/main" id="{AF5AFA50-FB87-EE46-9066-43547649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</a:t>
            </a:r>
            <a:r>
              <a:rPr kumimoji="0"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high </a:t>
            </a:r>
            <a:r>
              <a:rPr kumimoji="0" lang="en-US" alt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ssp</a:t>
            </a:r>
            <a:r>
              <a:rPr kumimoji="0" lang="en-US" altLang="en-US" sz="3200" dirty="0">
                <a:latin typeface="Times New Roman" panose="02020603050405020304" pitchFamily="18" charset="0"/>
              </a:rPr>
              <a:t>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have </a:t>
            </a:r>
            <a:r>
              <a:rPr kumimoji="0"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high </a:t>
            </a:r>
            <a:r>
              <a:rPr kumimoji="0" lang="en-US" alt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ssp</a:t>
            </a:r>
            <a:endParaRPr kumimoji="0" lang="en-US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51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53" idx="6"/>
            <a:endCxn id="52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56" idx="6"/>
            <a:endCxn id="52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56" idx="6"/>
            <a:endCxn id="54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52" idx="6"/>
            <a:endCxn id="55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57" idx="6"/>
            <a:endCxn id="53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51" idx="7"/>
            <a:endCxn id="53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56" idx="0"/>
            <a:endCxn id="53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55" idx="4"/>
            <a:endCxn id="54" idx="0"/>
          </p:cNvCxnSpPr>
          <p:nvPr/>
        </p:nvCxnSpPr>
        <p:spPr bwMode="auto">
          <a:xfrm flipH="1">
            <a:off x="3314700" y="4495800"/>
            <a:ext cx="30480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5349154"/>
      </p:ext>
    </p:extLst>
  </p:cSld>
  <p:clrMapOvr>
    <a:masterClrMapping/>
  </p:clrMapOvr>
  <p:transition advTm="2782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C6E52CA0-042C-8E47-A047-43A65712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90BC21CC-0F23-AB40-A4FA-C8E3054E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4764C6E-D5C1-554A-8817-57703F26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0644-B9D8-5745-B292-EA5BCE28277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526786" name="Rectangle 2">
            <a:extLst>
              <a:ext uri="{FF2B5EF4-FFF2-40B4-BE49-F238E27FC236}">
                <a16:creationId xmlns:a16="http://schemas.microsoft.com/office/drawing/2014/main" id="{5CFE3BEB-5411-A749-AC43-42A418AD0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26787" name="Rectangle 3">
            <a:extLst>
              <a:ext uri="{FF2B5EF4-FFF2-40B4-BE49-F238E27FC236}">
                <a16:creationId xmlns:a16="http://schemas.microsoft.com/office/drawing/2014/main" id="{73474FE3-3D96-ED4B-9542-D8E11493C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 lIns="91430" tIns="45715" rIns="91430" bIns="45715"/>
          <a:lstStyle/>
          <a:p>
            <a:r>
              <a:rPr lang="en-US" altLang="en-US"/>
              <a:t>Let </a:t>
            </a:r>
            <a:r>
              <a:rPr lang="en-US" altLang="en-US" b="1"/>
              <a:t>A</a:t>
            </a:r>
            <a:r>
              <a:rPr lang="en-US" altLang="en-US"/>
              <a:t> be the adjacency matrix;</a:t>
            </a:r>
          </a:p>
          <a:p>
            <a:r>
              <a:rPr lang="en-US" altLang="en-US"/>
              <a:t> </a:t>
            </a:r>
            <a:r>
              <a:rPr lang="en-US" altLang="en-US" sz="2000"/>
              <a:t>let </a:t>
            </a:r>
            <a:r>
              <a:rPr lang="en-US" altLang="en-US" sz="2000" b="1"/>
              <a:t>B</a:t>
            </a:r>
            <a:r>
              <a:rPr lang="en-US" altLang="en-US" sz="2000"/>
              <a:t> be the transition matrix: transpose, column-normalized</a:t>
            </a:r>
            <a:r>
              <a:rPr lang="en-US" altLang="en-US"/>
              <a:t> - then</a:t>
            </a:r>
          </a:p>
        </p:txBody>
      </p:sp>
      <p:grpSp>
        <p:nvGrpSpPr>
          <p:cNvPr id="1526788" name="Group 4">
            <a:extLst>
              <a:ext uri="{FF2B5EF4-FFF2-40B4-BE49-F238E27FC236}">
                <a16:creationId xmlns:a16="http://schemas.microsoft.com/office/drawing/2014/main" id="{57BD289A-D604-C846-9B33-A5208FC0AD1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2571750" cy="1966913"/>
            <a:chOff x="432" y="2400"/>
            <a:chExt cx="1620" cy="1239"/>
          </a:xfrm>
        </p:grpSpPr>
        <p:grpSp>
          <p:nvGrpSpPr>
            <p:cNvPr id="1526789" name="Group 5">
              <a:extLst>
                <a:ext uri="{FF2B5EF4-FFF2-40B4-BE49-F238E27FC236}">
                  <a16:creationId xmlns:a16="http://schemas.microsoft.com/office/drawing/2014/main" id="{CF2B173F-0B64-C145-8D3F-F638041E2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1526790" name="Oval 6">
                <a:extLst>
                  <a:ext uri="{FF2B5EF4-FFF2-40B4-BE49-F238E27FC236}">
                    <a16:creationId xmlns:a16="http://schemas.microsoft.com/office/drawing/2014/main" id="{6788613C-0656-0F49-BB9D-01C73791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1" name="Oval 7">
                <a:extLst>
                  <a:ext uri="{FF2B5EF4-FFF2-40B4-BE49-F238E27FC236}">
                    <a16:creationId xmlns:a16="http://schemas.microsoft.com/office/drawing/2014/main" id="{F8C72B02-FC7F-1E40-B0B9-714B9D1F0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2" name="Oval 8">
                <a:extLst>
                  <a:ext uri="{FF2B5EF4-FFF2-40B4-BE49-F238E27FC236}">
                    <a16:creationId xmlns:a16="http://schemas.microsoft.com/office/drawing/2014/main" id="{D0FC7E30-C4FF-A14F-92C0-9297C56FA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3" name="Oval 9">
                <a:extLst>
                  <a:ext uri="{FF2B5EF4-FFF2-40B4-BE49-F238E27FC236}">
                    <a16:creationId xmlns:a16="http://schemas.microsoft.com/office/drawing/2014/main" id="{5A6F439B-746A-914D-9AA4-19C2E1E2C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4" name="Oval 10">
                <a:extLst>
                  <a:ext uri="{FF2B5EF4-FFF2-40B4-BE49-F238E27FC236}">
                    <a16:creationId xmlns:a16="http://schemas.microsoft.com/office/drawing/2014/main" id="{090F97D8-8D68-1C4E-82FD-4B8B22626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526795" name="AutoShape 11">
                <a:extLst>
                  <a:ext uri="{FF2B5EF4-FFF2-40B4-BE49-F238E27FC236}">
                    <a16:creationId xmlns:a16="http://schemas.microsoft.com/office/drawing/2014/main" id="{4CFF7D8D-60CB-E64D-8D69-B6E677705872}"/>
                  </a:ext>
                </a:extLst>
              </p:cNvPr>
              <p:cNvCxnSpPr>
                <a:cxnSpLocks noChangeShapeType="1"/>
                <a:stCxn id="1526792" idx="6"/>
                <a:endCxn id="1526791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6" name="AutoShape 12">
                <a:extLst>
                  <a:ext uri="{FF2B5EF4-FFF2-40B4-BE49-F238E27FC236}">
                    <a16:creationId xmlns:a16="http://schemas.microsoft.com/office/drawing/2014/main" id="{FD2AEDC4-3464-5D42-AD14-D3FDE3B2CD63}"/>
                  </a:ext>
                </a:extLst>
              </p:cNvPr>
              <p:cNvCxnSpPr>
                <a:cxnSpLocks noChangeShapeType="1"/>
                <a:stCxn id="1526793" idx="6"/>
                <a:endCxn id="1526791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7" name="AutoShape 13">
                <a:extLst>
                  <a:ext uri="{FF2B5EF4-FFF2-40B4-BE49-F238E27FC236}">
                    <a16:creationId xmlns:a16="http://schemas.microsoft.com/office/drawing/2014/main" id="{519F9FB1-A903-514D-A640-01DC648C24E7}"/>
                  </a:ext>
                </a:extLst>
              </p:cNvPr>
              <p:cNvCxnSpPr>
                <a:cxnSpLocks noChangeShapeType="1"/>
                <a:stCxn id="1526794" idx="6"/>
                <a:endCxn id="1526792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8" name="AutoShape 14">
                <a:extLst>
                  <a:ext uri="{FF2B5EF4-FFF2-40B4-BE49-F238E27FC236}">
                    <a16:creationId xmlns:a16="http://schemas.microsoft.com/office/drawing/2014/main" id="{79DC5AAE-B484-0C47-B143-FC1AA25D3B61}"/>
                  </a:ext>
                </a:extLst>
              </p:cNvPr>
              <p:cNvCxnSpPr>
                <a:cxnSpLocks noChangeShapeType="1"/>
                <a:stCxn id="1526790" idx="7"/>
                <a:endCxn id="1526792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9" name="AutoShape 15">
                <a:extLst>
                  <a:ext uri="{FF2B5EF4-FFF2-40B4-BE49-F238E27FC236}">
                    <a16:creationId xmlns:a16="http://schemas.microsoft.com/office/drawing/2014/main" id="{0F3E419A-82FC-7149-A437-F8AC9732F269}"/>
                  </a:ext>
                </a:extLst>
              </p:cNvPr>
              <p:cNvCxnSpPr>
                <a:cxnSpLocks noChangeShapeType="1"/>
                <a:stCxn id="1526793" idx="2"/>
                <a:endCxn id="1526790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800" name="AutoShape 16">
                <a:extLst>
                  <a:ext uri="{FF2B5EF4-FFF2-40B4-BE49-F238E27FC236}">
                    <a16:creationId xmlns:a16="http://schemas.microsoft.com/office/drawing/2014/main" id="{FBBFF981-AE67-BA4D-9FE7-B649192D4D02}"/>
                  </a:ext>
                </a:extLst>
              </p:cNvPr>
              <p:cNvCxnSpPr>
                <a:cxnSpLocks noChangeShapeType="1"/>
                <a:stCxn id="1526791" idx="0"/>
                <a:endCxn id="1526794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801" name="AutoShape 17">
                <a:extLst>
                  <a:ext uri="{FF2B5EF4-FFF2-40B4-BE49-F238E27FC236}">
                    <a16:creationId xmlns:a16="http://schemas.microsoft.com/office/drawing/2014/main" id="{81BA04F7-A227-D343-AF72-D3960CF2366E}"/>
                  </a:ext>
                </a:extLst>
              </p:cNvPr>
              <p:cNvCxnSpPr>
                <a:cxnSpLocks noChangeShapeType="1"/>
                <a:stCxn id="1526792" idx="5"/>
                <a:endCxn id="1526793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26802" name="Text Box 18">
              <a:extLst>
                <a:ext uri="{FF2B5EF4-FFF2-40B4-BE49-F238E27FC236}">
                  <a16:creationId xmlns:a16="http://schemas.microsoft.com/office/drawing/2014/main" id="{07D9EF53-2380-714C-B1D9-72D8669AD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26803" name="Text Box 19">
              <a:extLst>
                <a:ext uri="{FF2B5EF4-FFF2-40B4-BE49-F238E27FC236}">
                  <a16:creationId xmlns:a16="http://schemas.microsoft.com/office/drawing/2014/main" id="{A7FB7CF2-EF68-824F-8642-B1CECF2B6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26804" name="Text Box 20">
              <a:extLst>
                <a:ext uri="{FF2B5EF4-FFF2-40B4-BE49-F238E27FC236}">
                  <a16:creationId xmlns:a16="http://schemas.microsoft.com/office/drawing/2014/main" id="{8184ED87-4448-A24E-976B-119D2809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26805" name="Text Box 21">
              <a:extLst>
                <a:ext uri="{FF2B5EF4-FFF2-40B4-BE49-F238E27FC236}">
                  <a16:creationId xmlns:a16="http://schemas.microsoft.com/office/drawing/2014/main" id="{388383FD-FEB4-DA46-A00A-D364BA4A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26806" name="Text Box 22">
              <a:extLst>
                <a:ext uri="{FF2B5EF4-FFF2-40B4-BE49-F238E27FC236}">
                  <a16:creationId xmlns:a16="http://schemas.microsoft.com/office/drawing/2014/main" id="{534F93CA-2A45-6E4A-BA66-6093AE894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526807" name="Freeform 23">
            <a:extLst>
              <a:ext uri="{FF2B5EF4-FFF2-40B4-BE49-F238E27FC236}">
                <a16:creationId xmlns:a16="http://schemas.microsoft.com/office/drawing/2014/main" id="{5991DF22-D3AD-EB4E-ACD9-2E72F7905B16}"/>
              </a:ext>
            </a:extLst>
          </p:cNvPr>
          <p:cNvSpPr>
            <a:spLocks/>
          </p:cNvSpPr>
          <p:nvPr/>
        </p:nvSpPr>
        <p:spPr bwMode="auto">
          <a:xfrm>
            <a:off x="35814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808" name="Freeform 24">
            <a:extLst>
              <a:ext uri="{FF2B5EF4-FFF2-40B4-BE49-F238E27FC236}">
                <a16:creationId xmlns:a16="http://schemas.microsoft.com/office/drawing/2014/main" id="{FC197AB8-F39B-2F4C-9354-76FC49BFC472}"/>
              </a:ext>
            </a:extLst>
          </p:cNvPr>
          <p:cNvSpPr>
            <a:spLocks/>
          </p:cNvSpPr>
          <p:nvPr/>
        </p:nvSpPr>
        <p:spPr bwMode="auto">
          <a:xfrm flipH="1">
            <a:off x="60198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6809" name="Group 25">
            <a:extLst>
              <a:ext uri="{FF2B5EF4-FFF2-40B4-BE49-F238E27FC236}">
                <a16:creationId xmlns:a16="http://schemas.microsoft.com/office/drawing/2014/main" id="{B0597EF7-59E2-034C-8C17-A3BA9953C9D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581400"/>
            <a:ext cx="685800" cy="2438400"/>
            <a:chOff x="4704" y="2160"/>
            <a:chExt cx="432" cy="1536"/>
          </a:xfrm>
        </p:grpSpPr>
        <p:sp>
          <p:nvSpPr>
            <p:cNvPr id="1526810" name="Freeform 26">
              <a:extLst>
                <a:ext uri="{FF2B5EF4-FFF2-40B4-BE49-F238E27FC236}">
                  <a16:creationId xmlns:a16="http://schemas.microsoft.com/office/drawing/2014/main" id="{2B291637-7DF9-7445-A511-74A27976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811" name="Freeform 27">
              <a:extLst>
                <a:ext uri="{FF2B5EF4-FFF2-40B4-BE49-F238E27FC236}">
                  <a16:creationId xmlns:a16="http://schemas.microsoft.com/office/drawing/2014/main" id="{A979BF9F-03CF-7747-906A-D082ECC3FC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92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6812" name="Group 28">
            <a:extLst>
              <a:ext uri="{FF2B5EF4-FFF2-40B4-BE49-F238E27FC236}">
                <a16:creationId xmlns:a16="http://schemas.microsoft.com/office/drawing/2014/main" id="{32C70EFC-72BF-914E-B5FF-2A6D456507CD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581400"/>
            <a:ext cx="990600" cy="2438400"/>
            <a:chOff x="5040" y="336"/>
            <a:chExt cx="624" cy="1536"/>
          </a:xfrm>
        </p:grpSpPr>
        <p:graphicFrame>
          <p:nvGraphicFramePr>
            <p:cNvPr id="1526813" name="Object 29">
              <a:extLst>
                <a:ext uri="{FF2B5EF4-FFF2-40B4-BE49-F238E27FC236}">
                  <a16:creationId xmlns:a16="http://schemas.microsoft.com/office/drawing/2014/main" id="{545F55D3-AF6F-4D46-9D79-EBBB84EF28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384"/>
            <a:ext cx="563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Document" r:id="rId3" imgW="5372100" imgH="14312900" progId="Word.Document.8">
                    <p:embed/>
                  </p:oleObj>
                </mc:Choice>
                <mc:Fallback>
                  <p:oleObj name="Document" r:id="rId3" imgW="5372100" imgH="14312900" progId="Word.Document.8">
                    <p:embed/>
                    <p:pic>
                      <p:nvPicPr>
                        <p:cNvPr id="1526813" name="Object 29">
                          <a:extLst>
                            <a:ext uri="{FF2B5EF4-FFF2-40B4-BE49-F238E27FC236}">
                              <a16:creationId xmlns:a16="http://schemas.microsoft.com/office/drawing/2014/main" id="{545F55D3-AF6F-4D46-9D79-EBBB84EF28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"/>
                          <a:ext cx="563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26814" name="Group 30">
              <a:extLst>
                <a:ext uri="{FF2B5EF4-FFF2-40B4-BE49-F238E27FC236}">
                  <a16:creationId xmlns:a16="http://schemas.microsoft.com/office/drawing/2014/main" id="{EA593764-6274-844F-8D74-5F9D47008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36"/>
              <a:ext cx="432" cy="1536"/>
              <a:chOff x="4704" y="2160"/>
              <a:chExt cx="432" cy="1536"/>
            </a:xfrm>
          </p:grpSpPr>
          <p:sp>
            <p:nvSpPr>
              <p:cNvPr id="1526815" name="Freeform 31">
                <a:extLst>
                  <a:ext uri="{FF2B5EF4-FFF2-40B4-BE49-F238E27FC236}">
                    <a16:creationId xmlns:a16="http://schemas.microsoft.com/office/drawing/2014/main" id="{744D24A1-C6BE-0A4B-A6E6-6765A1B87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816" name="Freeform 32">
                <a:extLst>
                  <a:ext uri="{FF2B5EF4-FFF2-40B4-BE49-F238E27FC236}">
                    <a16:creationId xmlns:a16="http://schemas.microsoft.com/office/drawing/2014/main" id="{5B90F82A-974B-B84C-A55C-CAF00BC9E7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992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526817" name="Object 33">
            <a:extLst>
              <a:ext uri="{FF2B5EF4-FFF2-40B4-BE49-F238E27FC236}">
                <a16:creationId xmlns:a16="http://schemas.microsoft.com/office/drawing/2014/main" id="{EAD823C6-C826-D44C-9DF7-6A040ED33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657600"/>
          <a:ext cx="8937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5" imgW="5372100" imgH="14312900" progId="Word.Document.8">
                  <p:embed/>
                </p:oleObj>
              </mc:Choice>
              <mc:Fallback>
                <p:oleObj name="Document" r:id="rId5" imgW="5372100" imgH="14312900" progId="Word.Document.8">
                  <p:embed/>
                  <p:pic>
                    <p:nvPicPr>
                      <p:cNvPr id="1526817" name="Object 33">
                        <a:extLst>
                          <a:ext uri="{FF2B5EF4-FFF2-40B4-BE49-F238E27FC236}">
                            <a16:creationId xmlns:a16="http://schemas.microsoft.com/office/drawing/2014/main" id="{EAD823C6-C826-D44C-9DF7-6A040ED33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8937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818" name="Text Box 34">
            <a:extLst>
              <a:ext uri="{FF2B5EF4-FFF2-40B4-BE49-F238E27FC236}">
                <a16:creationId xmlns:a16="http://schemas.microsoft.com/office/drawing/2014/main" id="{A2958E9B-A06B-A84D-9FB6-946907B5D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389438"/>
            <a:ext cx="38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26819" name="Text Box 35">
            <a:extLst>
              <a:ext uri="{FF2B5EF4-FFF2-40B4-BE49-F238E27FC236}">
                <a16:creationId xmlns:a16="http://schemas.microsoft.com/office/drawing/2014/main" id="{6A4B2C9D-9F64-ED4B-B520-61ED0746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352800"/>
            <a:ext cx="70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To</a:t>
            </a:r>
            <a:r>
              <a:rPr kumimoji="0" lang="en-US" altLang="en-US" sz="28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526820" name="Text Box 36">
            <a:extLst>
              <a:ext uri="{FF2B5EF4-FFF2-40B4-BE49-F238E27FC236}">
                <a16:creationId xmlns:a16="http://schemas.microsoft.com/office/drawing/2014/main" id="{41F0201B-E09B-6F4D-85E9-EF485D7E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300196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From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26821" name="Line 37">
            <a:extLst>
              <a:ext uri="{FF2B5EF4-FFF2-40B4-BE49-F238E27FC236}">
                <a16:creationId xmlns:a16="http://schemas.microsoft.com/office/drawing/2014/main" id="{18E2DABC-47EC-5C4C-A392-4AA1BAB5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276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822" name="Text Box 38">
            <a:extLst>
              <a:ext uri="{FF2B5EF4-FFF2-40B4-BE49-F238E27FC236}">
                <a16:creationId xmlns:a16="http://schemas.microsoft.com/office/drawing/2014/main" id="{346A24B4-FC9D-C74A-B77D-00D33305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17023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800" b="1">
                <a:latin typeface="Times New Roman" panose="02020603050405020304" pitchFamily="18" charset="0"/>
              </a:rPr>
              <a:t>B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1526823" name="Object 39">
            <a:extLst>
              <a:ext uri="{FF2B5EF4-FFF2-40B4-BE49-F238E27FC236}">
                <a16:creationId xmlns:a16="http://schemas.microsoft.com/office/drawing/2014/main" id="{39D4FC31-AB44-964A-A015-90E0363207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5838" y="3676650"/>
          <a:ext cx="27971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7" imgW="29895800" imgH="26060400" progId="Word.Document.8">
                  <p:embed/>
                </p:oleObj>
              </mc:Choice>
              <mc:Fallback>
                <p:oleObj name="Document" r:id="rId7" imgW="29895800" imgH="26060400" progId="Word.Document.8">
                  <p:embed/>
                  <p:pic>
                    <p:nvPicPr>
                      <p:cNvPr id="1526823" name="Object 39">
                        <a:extLst>
                          <a:ext uri="{FF2B5EF4-FFF2-40B4-BE49-F238E27FC236}">
                            <a16:creationId xmlns:a16="http://schemas.microsoft.com/office/drawing/2014/main" id="{39D4FC31-AB44-964A-A015-90E036320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76650"/>
                        <a:ext cx="27971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F8F7AB-0CF0-CD41-BA2B-583192CE1C20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516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9FA1715F-2AC4-4545-90D2-C7F4541F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0F4A06D9-A23B-564A-A718-758A07F6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19AE6410-B262-5A4B-A1A8-F31C7E2E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583A-E997-7A4E-A562-B00EEA3CE7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527810" name="Rectangle 2">
            <a:extLst>
              <a:ext uri="{FF2B5EF4-FFF2-40B4-BE49-F238E27FC236}">
                <a16:creationId xmlns:a16="http://schemas.microsoft.com/office/drawing/2014/main" id="{6D4053DF-F1E9-F04F-B358-9B0A71410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27811" name="Rectangle 3">
            <a:extLst>
              <a:ext uri="{FF2B5EF4-FFF2-40B4-BE49-F238E27FC236}">
                <a16:creationId xmlns:a16="http://schemas.microsoft.com/office/drawing/2014/main" id="{A8E51000-5B8C-0E47-AECD-A255DC5F3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 b="1"/>
              <a:t>B p = p</a:t>
            </a:r>
            <a:endParaRPr lang="en-US" altLang="en-US"/>
          </a:p>
        </p:txBody>
      </p:sp>
      <p:sp>
        <p:nvSpPr>
          <p:cNvPr id="1527812" name="Freeform 4">
            <a:extLst>
              <a:ext uri="{FF2B5EF4-FFF2-40B4-BE49-F238E27FC236}">
                <a16:creationId xmlns:a16="http://schemas.microsoft.com/office/drawing/2014/main" id="{FB8208C7-6D81-AB48-8F1A-3DBCB760B4AD}"/>
              </a:ext>
            </a:extLst>
          </p:cNvPr>
          <p:cNvSpPr>
            <a:spLocks/>
          </p:cNvSpPr>
          <p:nvPr/>
        </p:nvSpPr>
        <p:spPr bwMode="auto">
          <a:xfrm>
            <a:off x="35814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7813" name="Freeform 5">
            <a:extLst>
              <a:ext uri="{FF2B5EF4-FFF2-40B4-BE49-F238E27FC236}">
                <a16:creationId xmlns:a16="http://schemas.microsoft.com/office/drawing/2014/main" id="{4A01DFDE-2C0D-234D-BA3C-DD7CB6221850}"/>
              </a:ext>
            </a:extLst>
          </p:cNvPr>
          <p:cNvSpPr>
            <a:spLocks/>
          </p:cNvSpPr>
          <p:nvPr/>
        </p:nvSpPr>
        <p:spPr bwMode="auto">
          <a:xfrm flipH="1">
            <a:off x="60198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7814" name="Group 6">
            <a:extLst>
              <a:ext uri="{FF2B5EF4-FFF2-40B4-BE49-F238E27FC236}">
                <a16:creationId xmlns:a16="http://schemas.microsoft.com/office/drawing/2014/main" id="{742A6E04-0818-7345-8634-1E0A88D7A7C4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581400"/>
            <a:ext cx="685800" cy="2438400"/>
            <a:chOff x="4704" y="2160"/>
            <a:chExt cx="432" cy="1536"/>
          </a:xfrm>
        </p:grpSpPr>
        <p:sp>
          <p:nvSpPr>
            <p:cNvPr id="1527815" name="Freeform 7">
              <a:extLst>
                <a:ext uri="{FF2B5EF4-FFF2-40B4-BE49-F238E27FC236}">
                  <a16:creationId xmlns:a16="http://schemas.microsoft.com/office/drawing/2014/main" id="{44510BD4-A158-4C4F-8ADD-51121E72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816" name="Freeform 8">
              <a:extLst>
                <a:ext uri="{FF2B5EF4-FFF2-40B4-BE49-F238E27FC236}">
                  <a16:creationId xmlns:a16="http://schemas.microsoft.com/office/drawing/2014/main" id="{82267D42-FA0D-5244-BA0F-53A0F2E6B3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92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7817" name="Group 9">
            <a:extLst>
              <a:ext uri="{FF2B5EF4-FFF2-40B4-BE49-F238E27FC236}">
                <a16:creationId xmlns:a16="http://schemas.microsoft.com/office/drawing/2014/main" id="{988E13DC-98D1-E34B-9E1F-3701A0E96743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581400"/>
            <a:ext cx="990600" cy="2438400"/>
            <a:chOff x="5040" y="336"/>
            <a:chExt cx="624" cy="1536"/>
          </a:xfrm>
        </p:grpSpPr>
        <p:graphicFrame>
          <p:nvGraphicFramePr>
            <p:cNvPr id="1527818" name="Object 10">
              <a:extLst>
                <a:ext uri="{FF2B5EF4-FFF2-40B4-BE49-F238E27FC236}">
                  <a16:creationId xmlns:a16="http://schemas.microsoft.com/office/drawing/2014/main" id="{E710A542-C0B7-E642-BAD6-81C116AA10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384"/>
            <a:ext cx="563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Document" r:id="rId3" imgW="5372100" imgH="14312900" progId="Word.Document.8">
                    <p:embed/>
                  </p:oleObj>
                </mc:Choice>
                <mc:Fallback>
                  <p:oleObj name="Document" r:id="rId3" imgW="5372100" imgH="14312900" progId="Word.Document.8">
                    <p:embed/>
                    <p:pic>
                      <p:nvPicPr>
                        <p:cNvPr id="1527818" name="Object 10">
                          <a:extLst>
                            <a:ext uri="{FF2B5EF4-FFF2-40B4-BE49-F238E27FC236}">
                              <a16:creationId xmlns:a16="http://schemas.microsoft.com/office/drawing/2014/main" id="{E710A542-C0B7-E642-BAD6-81C116AA10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"/>
                          <a:ext cx="563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27819" name="Group 11">
              <a:extLst>
                <a:ext uri="{FF2B5EF4-FFF2-40B4-BE49-F238E27FC236}">
                  <a16:creationId xmlns:a16="http://schemas.microsoft.com/office/drawing/2014/main" id="{DC7E113B-EDFC-7D42-A56E-454CF85C5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36"/>
              <a:ext cx="432" cy="1536"/>
              <a:chOff x="4704" y="2160"/>
              <a:chExt cx="432" cy="1536"/>
            </a:xfrm>
          </p:grpSpPr>
          <p:sp>
            <p:nvSpPr>
              <p:cNvPr id="1527820" name="Freeform 12">
                <a:extLst>
                  <a:ext uri="{FF2B5EF4-FFF2-40B4-BE49-F238E27FC236}">
                    <a16:creationId xmlns:a16="http://schemas.microsoft.com/office/drawing/2014/main" id="{42D4DEFB-2A9E-6347-A0C4-C2E9719B7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21" name="Freeform 13">
                <a:extLst>
                  <a:ext uri="{FF2B5EF4-FFF2-40B4-BE49-F238E27FC236}">
                    <a16:creationId xmlns:a16="http://schemas.microsoft.com/office/drawing/2014/main" id="{F36A9142-6ECA-C245-B679-F39152FBF77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992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527822" name="Object 14">
            <a:extLst>
              <a:ext uri="{FF2B5EF4-FFF2-40B4-BE49-F238E27FC236}">
                <a16:creationId xmlns:a16="http://schemas.microsoft.com/office/drawing/2014/main" id="{057069AE-1CD6-1544-81F3-9BA8336C8D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657600"/>
          <a:ext cx="8937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5" imgW="5372100" imgH="14312900" progId="Word.Document.8">
                  <p:embed/>
                </p:oleObj>
              </mc:Choice>
              <mc:Fallback>
                <p:oleObj name="Document" r:id="rId5" imgW="5372100" imgH="14312900" progId="Word.Document.8">
                  <p:embed/>
                  <p:pic>
                    <p:nvPicPr>
                      <p:cNvPr id="1527822" name="Object 14">
                        <a:extLst>
                          <a:ext uri="{FF2B5EF4-FFF2-40B4-BE49-F238E27FC236}">
                            <a16:creationId xmlns:a16="http://schemas.microsoft.com/office/drawing/2014/main" id="{057069AE-1CD6-1544-81F3-9BA8336C8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8937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7823" name="Text Box 15">
            <a:extLst>
              <a:ext uri="{FF2B5EF4-FFF2-40B4-BE49-F238E27FC236}">
                <a16:creationId xmlns:a16="http://schemas.microsoft.com/office/drawing/2014/main" id="{1292C655-A20D-8C4A-824E-8A942394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389438"/>
            <a:ext cx="38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27824" name="Text Box 16">
            <a:extLst>
              <a:ext uri="{FF2B5EF4-FFF2-40B4-BE49-F238E27FC236}">
                <a16:creationId xmlns:a16="http://schemas.microsoft.com/office/drawing/2014/main" id="{7B1DE7CE-7C07-E34C-B5C4-76E7CBE6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2743200"/>
            <a:ext cx="3776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en-US" sz="2800" b="1">
                <a:latin typeface="Times New Roman" panose="02020603050405020304" pitchFamily="18" charset="0"/>
              </a:rPr>
              <a:t>B                     p    =      p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1527825" name="Object 17">
            <a:extLst>
              <a:ext uri="{FF2B5EF4-FFF2-40B4-BE49-F238E27FC236}">
                <a16:creationId xmlns:a16="http://schemas.microsoft.com/office/drawing/2014/main" id="{AA4BA3C0-D9C3-FD42-AEF8-2860CD510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5838" y="3676650"/>
          <a:ext cx="27971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Document" r:id="rId7" imgW="29895800" imgH="26060400" progId="Word.Document.8">
                  <p:embed/>
                </p:oleObj>
              </mc:Choice>
              <mc:Fallback>
                <p:oleObj name="Document" r:id="rId7" imgW="29895800" imgH="26060400" progId="Word.Document.8">
                  <p:embed/>
                  <p:pic>
                    <p:nvPicPr>
                      <p:cNvPr id="1527825" name="Object 17">
                        <a:extLst>
                          <a:ext uri="{FF2B5EF4-FFF2-40B4-BE49-F238E27FC236}">
                            <a16:creationId xmlns:a16="http://schemas.microsoft.com/office/drawing/2014/main" id="{AA4BA3C0-D9C3-FD42-AEF8-2860CD510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76650"/>
                        <a:ext cx="27971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7826" name="Group 18">
            <a:extLst>
              <a:ext uri="{FF2B5EF4-FFF2-40B4-BE49-F238E27FC236}">
                <a16:creationId xmlns:a16="http://schemas.microsoft.com/office/drawing/2014/main" id="{1891BA55-0C47-F543-B18B-2A888A3BF23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2571750" cy="1966913"/>
            <a:chOff x="432" y="2400"/>
            <a:chExt cx="1620" cy="1239"/>
          </a:xfrm>
        </p:grpSpPr>
        <p:grpSp>
          <p:nvGrpSpPr>
            <p:cNvPr id="1527827" name="Group 19">
              <a:extLst>
                <a:ext uri="{FF2B5EF4-FFF2-40B4-BE49-F238E27FC236}">
                  <a16:creationId xmlns:a16="http://schemas.microsoft.com/office/drawing/2014/main" id="{1CCC6AC4-5698-C04D-BF81-DCDB65960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1527828" name="Oval 20">
                <a:extLst>
                  <a:ext uri="{FF2B5EF4-FFF2-40B4-BE49-F238E27FC236}">
                    <a16:creationId xmlns:a16="http://schemas.microsoft.com/office/drawing/2014/main" id="{B30ACFD1-5D78-BF43-97AD-4DF504B9F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29" name="Oval 21">
                <a:extLst>
                  <a:ext uri="{FF2B5EF4-FFF2-40B4-BE49-F238E27FC236}">
                    <a16:creationId xmlns:a16="http://schemas.microsoft.com/office/drawing/2014/main" id="{11565DB0-9211-F742-8FC4-4732EAD44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30" name="Oval 22">
                <a:extLst>
                  <a:ext uri="{FF2B5EF4-FFF2-40B4-BE49-F238E27FC236}">
                    <a16:creationId xmlns:a16="http://schemas.microsoft.com/office/drawing/2014/main" id="{BD6060D4-B5D5-794F-8985-01D9D1A6F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31" name="Oval 23">
                <a:extLst>
                  <a:ext uri="{FF2B5EF4-FFF2-40B4-BE49-F238E27FC236}">
                    <a16:creationId xmlns:a16="http://schemas.microsoft.com/office/drawing/2014/main" id="{9430292D-6F57-3945-8A81-205C79E2D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32" name="Oval 24">
                <a:extLst>
                  <a:ext uri="{FF2B5EF4-FFF2-40B4-BE49-F238E27FC236}">
                    <a16:creationId xmlns:a16="http://schemas.microsoft.com/office/drawing/2014/main" id="{77074518-4662-784B-A794-05D14AB23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527833" name="AutoShape 25">
                <a:extLst>
                  <a:ext uri="{FF2B5EF4-FFF2-40B4-BE49-F238E27FC236}">
                    <a16:creationId xmlns:a16="http://schemas.microsoft.com/office/drawing/2014/main" id="{912A991D-9564-7045-8BB2-2B666AF3812E}"/>
                  </a:ext>
                </a:extLst>
              </p:cNvPr>
              <p:cNvCxnSpPr>
                <a:cxnSpLocks noChangeShapeType="1"/>
                <a:stCxn id="1527830" idx="6"/>
                <a:endCxn id="1527829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4" name="AutoShape 26">
                <a:extLst>
                  <a:ext uri="{FF2B5EF4-FFF2-40B4-BE49-F238E27FC236}">
                    <a16:creationId xmlns:a16="http://schemas.microsoft.com/office/drawing/2014/main" id="{92991514-5C6C-9A4E-A0DC-FC9447012929}"/>
                  </a:ext>
                </a:extLst>
              </p:cNvPr>
              <p:cNvCxnSpPr>
                <a:cxnSpLocks noChangeShapeType="1"/>
                <a:stCxn id="1527831" idx="6"/>
                <a:endCxn id="1527829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5" name="AutoShape 27">
                <a:extLst>
                  <a:ext uri="{FF2B5EF4-FFF2-40B4-BE49-F238E27FC236}">
                    <a16:creationId xmlns:a16="http://schemas.microsoft.com/office/drawing/2014/main" id="{1734A493-43C9-554F-A66B-679358BBB502}"/>
                  </a:ext>
                </a:extLst>
              </p:cNvPr>
              <p:cNvCxnSpPr>
                <a:cxnSpLocks noChangeShapeType="1"/>
                <a:stCxn id="1527832" idx="6"/>
                <a:endCxn id="1527830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6" name="AutoShape 28">
                <a:extLst>
                  <a:ext uri="{FF2B5EF4-FFF2-40B4-BE49-F238E27FC236}">
                    <a16:creationId xmlns:a16="http://schemas.microsoft.com/office/drawing/2014/main" id="{47BD6BB3-F368-6043-B5F5-109CF5BCDC2F}"/>
                  </a:ext>
                </a:extLst>
              </p:cNvPr>
              <p:cNvCxnSpPr>
                <a:cxnSpLocks noChangeShapeType="1"/>
                <a:stCxn id="1527828" idx="7"/>
                <a:endCxn id="1527830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7" name="AutoShape 29">
                <a:extLst>
                  <a:ext uri="{FF2B5EF4-FFF2-40B4-BE49-F238E27FC236}">
                    <a16:creationId xmlns:a16="http://schemas.microsoft.com/office/drawing/2014/main" id="{B4DB7655-6ADE-7645-BE72-2BB9ED6F3C97}"/>
                  </a:ext>
                </a:extLst>
              </p:cNvPr>
              <p:cNvCxnSpPr>
                <a:cxnSpLocks noChangeShapeType="1"/>
                <a:stCxn id="1527831" idx="2"/>
                <a:endCxn id="1527828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8" name="AutoShape 30">
                <a:extLst>
                  <a:ext uri="{FF2B5EF4-FFF2-40B4-BE49-F238E27FC236}">
                    <a16:creationId xmlns:a16="http://schemas.microsoft.com/office/drawing/2014/main" id="{D2121FBB-D584-F04D-ADBC-7BDE81DB81F3}"/>
                  </a:ext>
                </a:extLst>
              </p:cNvPr>
              <p:cNvCxnSpPr>
                <a:cxnSpLocks noChangeShapeType="1"/>
                <a:stCxn id="1527829" idx="0"/>
                <a:endCxn id="1527832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9" name="AutoShape 31">
                <a:extLst>
                  <a:ext uri="{FF2B5EF4-FFF2-40B4-BE49-F238E27FC236}">
                    <a16:creationId xmlns:a16="http://schemas.microsoft.com/office/drawing/2014/main" id="{D0014254-4F38-A14E-907F-9D6B6AD4EE40}"/>
                  </a:ext>
                </a:extLst>
              </p:cNvPr>
              <p:cNvCxnSpPr>
                <a:cxnSpLocks noChangeShapeType="1"/>
                <a:stCxn id="1527830" idx="5"/>
                <a:endCxn id="1527831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27840" name="Text Box 32">
              <a:extLst>
                <a:ext uri="{FF2B5EF4-FFF2-40B4-BE49-F238E27FC236}">
                  <a16:creationId xmlns:a16="http://schemas.microsoft.com/office/drawing/2014/main" id="{F684C1B7-29F2-E545-B937-338045112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27841" name="Text Box 33">
              <a:extLst>
                <a:ext uri="{FF2B5EF4-FFF2-40B4-BE49-F238E27FC236}">
                  <a16:creationId xmlns:a16="http://schemas.microsoft.com/office/drawing/2014/main" id="{52C6471C-AEF3-B849-99BA-6ADAFB157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27842" name="Text Box 34">
              <a:extLst>
                <a:ext uri="{FF2B5EF4-FFF2-40B4-BE49-F238E27FC236}">
                  <a16:creationId xmlns:a16="http://schemas.microsoft.com/office/drawing/2014/main" id="{A622ACA9-4BD8-8A41-A643-489F75985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27843" name="Text Box 35">
              <a:extLst>
                <a:ext uri="{FF2B5EF4-FFF2-40B4-BE49-F238E27FC236}">
                  <a16:creationId xmlns:a16="http://schemas.microsoft.com/office/drawing/2014/main" id="{043CD389-0940-254A-AFE7-19977C0E8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27844" name="Text Box 36">
              <a:extLst>
                <a:ext uri="{FF2B5EF4-FFF2-40B4-BE49-F238E27FC236}">
                  <a16:creationId xmlns:a16="http://schemas.microsoft.com/office/drawing/2014/main" id="{0C3D50AD-A1AF-E84B-9780-0E1B55639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0306098-768D-0045-9F89-C128CFBFCFC2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278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9DC7-0E25-AD48-B28A-A99973F5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5BF8-DB0F-284A-8A6F-BCCF2C3E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8DAD-3E8F-1343-B17C-04D5EC84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7CF2-5B96-114B-8D6C-6D2950DADC3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585154" name="Rectangle 2">
            <a:extLst>
              <a:ext uri="{FF2B5EF4-FFF2-40B4-BE49-F238E27FC236}">
                <a16:creationId xmlns:a16="http://schemas.microsoft.com/office/drawing/2014/main" id="{CBE5EBFD-BC6D-D143-A65A-BAEC87EB7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Definitions</a:t>
            </a:r>
          </a:p>
        </p:txBody>
      </p:sp>
      <p:sp>
        <p:nvSpPr>
          <p:cNvPr id="1585155" name="Rectangle 3">
            <a:extLst>
              <a:ext uri="{FF2B5EF4-FFF2-40B4-BE49-F238E27FC236}">
                <a16:creationId xmlns:a16="http://schemas.microsoft.com/office/drawing/2014/main" id="{D0F9148A-87E4-0D47-8C3B-AAA688F33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/>
              <a:t>A</a:t>
            </a:r>
            <a:r>
              <a:rPr lang="en-US" altLang="en-US"/>
              <a:t>		Adjacency matrix (from-to)</a:t>
            </a:r>
            <a:endParaRPr lang="en-US" altLang="en-US" b="1"/>
          </a:p>
          <a:p>
            <a:pPr>
              <a:buFontTx/>
              <a:buNone/>
            </a:pPr>
            <a:r>
              <a:rPr lang="en-US" altLang="en-US" b="1"/>
              <a:t>D</a:t>
            </a:r>
            <a:r>
              <a:rPr lang="en-US" altLang="en-US"/>
              <a:t>		Degree matrix = (diag ( d1, d2, …, dn) )</a:t>
            </a:r>
          </a:p>
          <a:p>
            <a:pPr>
              <a:buFontTx/>
              <a:buNone/>
            </a:pPr>
            <a:r>
              <a:rPr lang="en-US" altLang="en-US" b="1"/>
              <a:t>B</a:t>
            </a:r>
            <a:r>
              <a:rPr lang="en-US" altLang="en-US"/>
              <a:t>		Transition matrix: to-from, column 	normalized</a:t>
            </a:r>
          </a:p>
          <a:p>
            <a:pPr>
              <a:buFontTx/>
              <a:buNone/>
            </a:pPr>
            <a:r>
              <a:rPr lang="en-US" altLang="en-US"/>
              <a:t>		 </a:t>
            </a:r>
            <a:r>
              <a:rPr lang="en-US" altLang="en-US" b="1"/>
              <a:t>B = A</a:t>
            </a:r>
            <a:r>
              <a:rPr lang="en-US" altLang="en-US" baseline="30000"/>
              <a:t>T</a:t>
            </a:r>
            <a:r>
              <a:rPr lang="en-US" altLang="en-US" b="1"/>
              <a:t> D</a:t>
            </a:r>
            <a:r>
              <a:rPr lang="en-US" altLang="en-US" baseline="30000"/>
              <a:t>-1</a:t>
            </a:r>
          </a:p>
          <a:p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2727DC-9C6A-AD41-A4D6-98F1B87B7870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706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FC5A-65F8-4F47-8DDD-3F5DAC84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86A90-8C65-8E47-B482-44DD286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8B5F-AB3C-244C-A9FB-48B44709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4D29-1259-4440-A25B-124D75F6389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528834" name="Rectangle 2">
            <a:extLst>
              <a:ext uri="{FF2B5EF4-FFF2-40B4-BE49-F238E27FC236}">
                <a16:creationId xmlns:a16="http://schemas.microsoft.com/office/drawing/2014/main" id="{6584A6A1-F237-D940-ACC8-41FB979D4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28835" name="Rectangle 3">
            <a:extLst>
              <a:ext uri="{FF2B5EF4-FFF2-40B4-BE49-F238E27FC236}">
                <a16:creationId xmlns:a16="http://schemas.microsoft.com/office/drawing/2014/main" id="{BC0E7E44-3EF2-2B46-98D6-7155284F0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 b="1"/>
              <a:t>B p = </a:t>
            </a:r>
            <a:r>
              <a:rPr lang="en-US" altLang="en-US"/>
              <a:t>1 *</a:t>
            </a:r>
            <a:r>
              <a:rPr lang="en-US" altLang="en-US" b="1"/>
              <a:t> p</a:t>
            </a:r>
          </a:p>
          <a:p>
            <a:r>
              <a:rPr lang="en-US" altLang="en-US"/>
              <a:t>thus,</a:t>
            </a:r>
            <a:r>
              <a:rPr lang="en-US" altLang="en-US" b="1"/>
              <a:t> p </a:t>
            </a:r>
            <a:r>
              <a:rPr lang="en-US" altLang="en-US"/>
              <a:t>is the </a:t>
            </a:r>
            <a:r>
              <a:rPr lang="en-US" altLang="en-US" b="1"/>
              <a:t>eigenvector</a:t>
            </a:r>
            <a:r>
              <a:rPr lang="en-US" altLang="en-US"/>
              <a:t> that corresponds to the highest eigenvalue </a:t>
            </a:r>
            <a:r>
              <a:rPr lang="en-US" altLang="en-US" sz="2400"/>
              <a:t>(=1, since the matrix is column-normalized</a:t>
            </a:r>
            <a:r>
              <a:rPr lang="en-US" altLang="en-US"/>
              <a:t>)</a:t>
            </a:r>
          </a:p>
          <a:p>
            <a:r>
              <a:rPr lang="en-US" altLang="en-US"/>
              <a:t>Why does such a </a:t>
            </a:r>
            <a:r>
              <a:rPr lang="en-US" altLang="en-US" b="1"/>
              <a:t>p </a:t>
            </a:r>
            <a:r>
              <a:rPr lang="en-US" altLang="en-US"/>
              <a:t>exist? </a:t>
            </a:r>
          </a:p>
          <a:p>
            <a:pPr lvl="1"/>
            <a:r>
              <a:rPr lang="en-US" altLang="en-US" b="1"/>
              <a:t>p </a:t>
            </a:r>
            <a:r>
              <a:rPr lang="en-US" altLang="en-US"/>
              <a:t>exists if </a:t>
            </a:r>
            <a:r>
              <a:rPr lang="en-US" altLang="en-US" b="1"/>
              <a:t>B</a:t>
            </a:r>
            <a:r>
              <a:rPr lang="en-US" altLang="en-US"/>
              <a:t> is nxn, nonnegative, irreducible [Perron–Frobenius theorem]</a:t>
            </a:r>
          </a:p>
          <a:p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FE34D7-DC8C-F647-8AAC-3D9430CEA191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6415"/>
      </p:ext>
    </p:extLst>
  </p:cSld>
  <p:clrMapOvr>
    <a:masterClrMapping/>
  </p:clrMapOvr>
  <p:transition advTm="6542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07153C3-42EF-7044-8BE1-81B3D78A61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635" y="4019550"/>
            <a:ext cx="258390" cy="3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0688"/>
      </p:ext>
    </p:extLst>
  </p:cSld>
  <p:clrMapOvr>
    <a:masterClrMapping/>
  </p:clrMapOvr>
  <p:transition advTm="5151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50558326"/>
      </p:ext>
    </p:extLst>
  </p:cSld>
  <p:clrMapOvr>
    <a:masterClrMapping/>
  </p:clrMapOvr>
  <p:transition advTm="5151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2A0ED0C-467B-4946-A16C-6D8C69A2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970" y="4389755"/>
            <a:ext cx="146822" cy="18288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714626"/>
      </p:ext>
    </p:extLst>
  </p:cSld>
  <p:clrMapOvr>
    <a:masterClrMapping/>
  </p:clrMapOvr>
  <p:transition advTm="5151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Time series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Part#3: extras (visualization,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etc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2072406"/>
      </p:ext>
    </p:extLst>
  </p:cSld>
  <p:clrMapOvr>
    <a:masterClrMapping/>
  </p:clrMapOvr>
  <p:transition advTm="5151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094" y="5181736"/>
            <a:ext cx="258390" cy="3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5361"/>
      </p:ext>
    </p:extLst>
  </p:cSld>
  <p:clrMapOvr>
    <a:masterClrMapping/>
  </p:clrMapOvr>
  <p:transition advTm="5151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 dirty="0"/>
              <a:t>In short: imagine a particle randomly moving along the edges</a:t>
            </a:r>
          </a:p>
          <a:p>
            <a:r>
              <a:rPr lang="en-US" altLang="en-US" dirty="0"/>
              <a:t>compute its steady-state probabilities (</a:t>
            </a:r>
            <a:r>
              <a:rPr lang="en-US" altLang="en-US" dirty="0" err="1"/>
              <a:t>ssp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b="1" dirty="0"/>
              <a:t>PageRank</a:t>
            </a:r>
            <a:r>
              <a:rPr lang="en-US" altLang="en-US" dirty="0"/>
              <a:t> = </a:t>
            </a:r>
            <a:r>
              <a:rPr lang="en-US" altLang="en-US" b="1" dirty="0"/>
              <a:t>PR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= </a:t>
            </a:r>
            <a:r>
              <a:rPr lang="en-US" altLang="en-US" b="1" dirty="0"/>
              <a:t>Random Walk with Restarts </a:t>
            </a:r>
            <a:r>
              <a:rPr lang="en-US" altLang="en-US" dirty="0"/>
              <a:t>= </a:t>
            </a:r>
            <a:r>
              <a:rPr lang="en-US" altLang="en-US" b="1" dirty="0"/>
              <a:t>RWR</a:t>
            </a:r>
          </a:p>
          <a:p>
            <a:pPr>
              <a:buFontTx/>
              <a:buNone/>
            </a:pPr>
            <a:r>
              <a:rPr lang="en-US" altLang="en-US" dirty="0"/>
              <a:t>= </a:t>
            </a:r>
            <a:r>
              <a:rPr lang="en-US" altLang="en-US" b="1" dirty="0"/>
              <a:t>Random surfer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55346680"/>
      </p:ext>
    </p:extLst>
  </p:cSld>
  <p:clrMapOvr>
    <a:masterClrMapping/>
  </p:clrMapOvr>
  <p:transition advTm="5151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>
            <a:extLst>
              <a:ext uri="{FF2B5EF4-FFF2-40B4-BE49-F238E27FC236}">
                <a16:creationId xmlns:a16="http://schemas.microsoft.com/office/drawing/2014/main" id="{DEF5CDAF-9A9E-294C-AD7A-84226986C6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899C5139-D5AC-8642-9276-7280DD61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04CBB0BD-141B-D24B-A868-6A959BF4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8CC4D7-6EC3-D941-B225-1C21A92E37F1}" type="slidenum">
              <a:rPr lang="en-US" altLang="en-US" sz="1400"/>
              <a:pPr/>
              <a:t>23</a:t>
            </a:fld>
            <a:endParaRPr lang="en-US" altLang="en-US" sz="14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1E635130-468B-964F-A087-617D74806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Full Algorithm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7FD0EA46-86B4-0840-BF1A-A7C78E745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With probability </a:t>
            </a:r>
            <a:r>
              <a:rPr lang="en-US" altLang="en-US" i="1">
                <a:ea typeface="ＭＳ Ｐゴシック" panose="020B0600070205080204" pitchFamily="34" charset="-128"/>
              </a:rPr>
              <a:t>1-c</a:t>
            </a:r>
            <a:r>
              <a:rPr lang="en-US" altLang="en-US">
                <a:ea typeface="ＭＳ Ｐゴシック" panose="020B0600070205080204" pitchFamily="34" charset="-128"/>
              </a:rPr>
              <a:t>, fly-out to a random node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Then, we have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= c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+ (1-c)/n </a:t>
            </a:r>
            <a:r>
              <a:rPr lang="en-US" altLang="en-US" b="1">
                <a:ea typeface="ＭＳ Ｐゴシック" panose="020B0600070205080204" pitchFamily="34" charset="-128"/>
              </a:rPr>
              <a:t>1 =&gt;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 = </a:t>
            </a:r>
            <a:r>
              <a:rPr lang="en-US" altLang="en-US">
                <a:ea typeface="ＭＳ Ｐゴシック" panose="020B0600070205080204" pitchFamily="34" charset="-128"/>
              </a:rPr>
              <a:t>(1-c)/n 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[</a:t>
            </a:r>
            <a:r>
              <a:rPr lang="en-US" altLang="en-US" b="1">
                <a:ea typeface="ＭＳ Ｐゴシック" panose="020B0600070205080204" pitchFamily="34" charset="-128"/>
              </a:rPr>
              <a:t>I - </a:t>
            </a:r>
            <a:r>
              <a:rPr lang="en-US" altLang="en-US">
                <a:ea typeface="ＭＳ Ｐゴシック" panose="020B0600070205080204" pitchFamily="34" charset="-128"/>
              </a:rPr>
              <a:t>c</a:t>
            </a:r>
            <a:r>
              <a:rPr lang="en-US" altLang="en-US" b="1">
                <a:ea typeface="ＭＳ Ｐゴシック" panose="020B0600070205080204" pitchFamily="34" charset="-128"/>
              </a:rPr>
              <a:t> B] </a:t>
            </a:r>
            <a:r>
              <a:rPr lang="en-US" altLang="en-US" baseline="30000">
                <a:ea typeface="ＭＳ Ｐゴシック" panose="020B0600070205080204" pitchFamily="34" charset="-128"/>
              </a:rPr>
              <a:t>-1</a:t>
            </a:r>
            <a:r>
              <a:rPr lang="en-US" altLang="en-US" b="1">
                <a:ea typeface="ＭＳ Ｐゴシック" panose="020B0600070205080204" pitchFamily="34" charset="-128"/>
              </a:rPr>
              <a:t>  1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7526" name="Rectangle 4">
            <a:extLst>
              <a:ext uri="{FF2B5EF4-FFF2-40B4-BE49-F238E27FC236}">
                <a16:creationId xmlns:a16="http://schemas.microsoft.com/office/drawing/2014/main" id="{4FB59903-A4E1-1D4C-8387-980B2A68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7" name="Rectangle 5">
            <a:extLst>
              <a:ext uri="{FF2B5EF4-FFF2-40B4-BE49-F238E27FC236}">
                <a16:creationId xmlns:a16="http://schemas.microsoft.com/office/drawing/2014/main" id="{E44947C1-E613-7B49-9AEA-51A21E903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8" name="Rectangle 6">
            <a:extLst>
              <a:ext uri="{FF2B5EF4-FFF2-40B4-BE49-F238E27FC236}">
                <a16:creationId xmlns:a16="http://schemas.microsoft.com/office/drawing/2014/main" id="{B38ED498-68CC-8F49-A802-2A35BFC6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7529" name="Group 7">
            <a:extLst>
              <a:ext uri="{FF2B5EF4-FFF2-40B4-BE49-F238E27FC236}">
                <a16:creationId xmlns:a16="http://schemas.microsoft.com/office/drawing/2014/main" id="{C73CE51D-AD62-BF43-B041-D906EA52370B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124200"/>
            <a:ext cx="2514600" cy="1752600"/>
            <a:chOff x="720" y="2676"/>
            <a:chExt cx="847" cy="540"/>
          </a:xfrm>
        </p:grpSpPr>
        <p:sp>
          <p:nvSpPr>
            <p:cNvPr id="107530" name="Oval 8">
              <a:extLst>
                <a:ext uri="{FF2B5EF4-FFF2-40B4-BE49-F238E27FC236}">
                  <a16:creationId xmlns:a16="http://schemas.microsoft.com/office/drawing/2014/main" id="{8149231D-34F3-1A4E-B2F9-7F12C5ED9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1" name="Oval 9">
              <a:extLst>
                <a:ext uri="{FF2B5EF4-FFF2-40B4-BE49-F238E27FC236}">
                  <a16:creationId xmlns:a16="http://schemas.microsoft.com/office/drawing/2014/main" id="{1A170763-06F8-5F4D-8941-8FE2A1FA2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2" name="Oval 10">
              <a:extLst>
                <a:ext uri="{FF2B5EF4-FFF2-40B4-BE49-F238E27FC236}">
                  <a16:creationId xmlns:a16="http://schemas.microsoft.com/office/drawing/2014/main" id="{84E299DF-5E13-1046-B144-20D4F812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3" name="Oval 11">
              <a:extLst>
                <a:ext uri="{FF2B5EF4-FFF2-40B4-BE49-F238E27FC236}">
                  <a16:creationId xmlns:a16="http://schemas.microsoft.com/office/drawing/2014/main" id="{8F2CB84F-2FE6-0B47-9C81-2742CF37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4" name="Oval 12">
              <a:extLst>
                <a:ext uri="{FF2B5EF4-FFF2-40B4-BE49-F238E27FC236}">
                  <a16:creationId xmlns:a16="http://schemas.microsoft.com/office/drawing/2014/main" id="{BBEE248D-D276-6B40-9484-03B09C64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7535" name="AutoShape 13">
              <a:extLst>
                <a:ext uri="{FF2B5EF4-FFF2-40B4-BE49-F238E27FC236}">
                  <a16:creationId xmlns:a16="http://schemas.microsoft.com/office/drawing/2014/main" id="{8319B648-A3F3-C043-86D1-A8A66A1D7AEB}"/>
                </a:ext>
              </a:extLst>
            </p:cNvPr>
            <p:cNvCxnSpPr>
              <a:cxnSpLocks noChangeShapeType="1"/>
              <a:stCxn id="107532" idx="6"/>
              <a:endCxn id="107531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4">
              <a:extLst>
                <a:ext uri="{FF2B5EF4-FFF2-40B4-BE49-F238E27FC236}">
                  <a16:creationId xmlns:a16="http://schemas.microsoft.com/office/drawing/2014/main" id="{E81EB4EB-5FF4-C14C-B85A-61ABDC5D7378}"/>
                </a:ext>
              </a:extLst>
            </p:cNvPr>
            <p:cNvCxnSpPr>
              <a:cxnSpLocks noChangeShapeType="1"/>
              <a:stCxn id="107533" idx="6"/>
              <a:endCxn id="107531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5">
              <a:extLst>
                <a:ext uri="{FF2B5EF4-FFF2-40B4-BE49-F238E27FC236}">
                  <a16:creationId xmlns:a16="http://schemas.microsoft.com/office/drawing/2014/main" id="{89490905-0335-764C-BE42-058378A542AA}"/>
                </a:ext>
              </a:extLst>
            </p:cNvPr>
            <p:cNvCxnSpPr>
              <a:cxnSpLocks noChangeShapeType="1"/>
              <a:stCxn id="107534" idx="6"/>
              <a:endCxn id="107532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6">
              <a:extLst>
                <a:ext uri="{FF2B5EF4-FFF2-40B4-BE49-F238E27FC236}">
                  <a16:creationId xmlns:a16="http://schemas.microsoft.com/office/drawing/2014/main" id="{D936131C-1244-0D45-9B38-C2F34F67B2D4}"/>
                </a:ext>
              </a:extLst>
            </p:cNvPr>
            <p:cNvCxnSpPr>
              <a:cxnSpLocks noChangeShapeType="1"/>
              <a:stCxn id="107530" idx="7"/>
              <a:endCxn id="107532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7">
              <a:extLst>
                <a:ext uri="{FF2B5EF4-FFF2-40B4-BE49-F238E27FC236}">
                  <a16:creationId xmlns:a16="http://schemas.microsoft.com/office/drawing/2014/main" id="{9298D7F9-48C8-8644-BD1D-DE90CE1CDCE8}"/>
                </a:ext>
              </a:extLst>
            </p:cNvPr>
            <p:cNvCxnSpPr>
              <a:cxnSpLocks noChangeShapeType="1"/>
              <a:stCxn id="107533" idx="2"/>
              <a:endCxn id="107530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18">
              <a:extLst>
                <a:ext uri="{FF2B5EF4-FFF2-40B4-BE49-F238E27FC236}">
                  <a16:creationId xmlns:a16="http://schemas.microsoft.com/office/drawing/2014/main" id="{266B3A3B-3F82-B746-B427-273CB2947A40}"/>
                </a:ext>
              </a:extLst>
            </p:cNvPr>
            <p:cNvCxnSpPr>
              <a:cxnSpLocks noChangeShapeType="1"/>
              <a:stCxn id="107531" idx="0"/>
              <a:endCxn id="107534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19">
              <a:extLst>
                <a:ext uri="{FF2B5EF4-FFF2-40B4-BE49-F238E27FC236}">
                  <a16:creationId xmlns:a16="http://schemas.microsoft.com/office/drawing/2014/main" id="{375E4BF0-7DE4-4342-BECB-26AE68F7CB95}"/>
                </a:ext>
              </a:extLst>
            </p:cNvPr>
            <p:cNvCxnSpPr>
              <a:cxnSpLocks noChangeShapeType="1"/>
              <a:stCxn id="107532" idx="5"/>
              <a:endCxn id="107533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0BC000E-426E-F048-8A73-FA7F7283F2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3A03477-8A3D-094B-A566-0250C747BBE0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589"/>
      </p:ext>
    </p:extLst>
  </p:cSld>
  <p:clrMapOvr>
    <a:masterClrMapping/>
  </p:clrMapOvr>
  <p:transition advTm="7778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24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Full Algorithm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With probability </a:t>
            </a:r>
            <a:r>
              <a:rPr lang="en-US" altLang="en-US" i="1">
                <a:ea typeface="ＭＳ Ｐゴシック" panose="020B0600070205080204" pitchFamily="34" charset="-128"/>
              </a:rPr>
              <a:t>1-c</a:t>
            </a:r>
            <a:r>
              <a:rPr lang="en-US" altLang="en-US">
                <a:ea typeface="ＭＳ Ｐゴシック" panose="020B0600070205080204" pitchFamily="34" charset="-128"/>
              </a:rPr>
              <a:t>, fly-out to a random node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Then, we have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= c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+ (1-c)/n </a:t>
            </a:r>
            <a:r>
              <a:rPr lang="en-US" altLang="en-US" b="1">
                <a:ea typeface="ＭＳ Ｐゴシック" panose="020B0600070205080204" pitchFamily="34" charset="-128"/>
              </a:rPr>
              <a:t>1 =&gt;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 = </a:t>
            </a:r>
            <a:r>
              <a:rPr lang="en-US" altLang="en-US">
                <a:ea typeface="ＭＳ Ｐゴシック" panose="020B0600070205080204" pitchFamily="34" charset="-128"/>
              </a:rPr>
              <a:t>(1-c)/n 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[</a:t>
            </a:r>
            <a:r>
              <a:rPr lang="en-US" altLang="en-US" b="1">
                <a:ea typeface="ＭＳ Ｐゴシック" panose="020B0600070205080204" pitchFamily="34" charset="-128"/>
              </a:rPr>
              <a:t>I - </a:t>
            </a:r>
            <a:r>
              <a:rPr lang="en-US" altLang="en-US">
                <a:ea typeface="ＭＳ Ｐゴシック" panose="020B0600070205080204" pitchFamily="34" charset="-128"/>
              </a:rPr>
              <a:t>c</a:t>
            </a:r>
            <a:r>
              <a:rPr lang="en-US" altLang="en-US" b="1">
                <a:ea typeface="ＭＳ Ｐゴシック" panose="020B0600070205080204" pitchFamily="34" charset="-128"/>
              </a:rPr>
              <a:t> B] </a:t>
            </a:r>
            <a:r>
              <a:rPr lang="en-US" altLang="en-US" baseline="30000">
                <a:ea typeface="ＭＳ Ｐゴシック" panose="020B0600070205080204" pitchFamily="34" charset="-128"/>
              </a:rPr>
              <a:t>-1</a:t>
            </a:r>
            <a:r>
              <a:rPr lang="en-US" altLang="en-US" b="1">
                <a:ea typeface="ＭＳ Ｐゴシック" panose="020B0600070205080204" pitchFamily="34" charset="-128"/>
              </a:rPr>
              <a:t>  1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F1A222A-F16F-F544-B4CC-FE40A06CED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D7E952-838A-0A44-B172-CA907D5562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969" y="3575821"/>
            <a:ext cx="258390" cy="392158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6643CC0-6813-6045-968B-F1821EF853C4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65412"/>
      </p:ext>
    </p:extLst>
  </p:cSld>
  <p:clrMapOvr>
    <a:masterClrMapping/>
  </p:clrMapOvr>
  <p:transition advTm="7778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25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Notice: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pageRank</a:t>
            </a:r>
            <a:r>
              <a:rPr lang="en-US" altLang="en-US" dirty="0">
                <a:ea typeface="ＭＳ Ｐゴシック" panose="020B0600070205080204" pitchFamily="34" charset="-128"/>
              </a:rPr>
              <a:t> ~ in-degree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(and HITS, also: ~ in-degree)</a:t>
            </a:r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83399417"/>
      </p:ext>
    </p:extLst>
  </p:cSld>
  <p:clrMapOvr>
    <a:masterClrMapping/>
  </p:clrMapOvr>
  <p:transition advTm="7778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297166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975C5-9F51-8F48-9E7F-E1B14542D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049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848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E290654-1CBB-DC49-ADEC-5DCEBD8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endParaRPr lang="en-US" altLang="en-US" dirty="0"/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A22EDF4-A247-6742-B147-499FDB207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890" y="609600"/>
            <a:ext cx="1194619" cy="1014897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F792A01C-C17C-AC40-AE00-B28BD2C13C02}"/>
              </a:ext>
            </a:extLst>
          </p:cNvPr>
          <p:cNvSpPr/>
          <p:nvPr/>
        </p:nvSpPr>
        <p:spPr bwMode="auto">
          <a:xfrm>
            <a:off x="149629" y="3815542"/>
            <a:ext cx="536171" cy="290945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AutoShape 12">
            <a:extLst>
              <a:ext uri="{FF2B5EF4-FFF2-40B4-BE49-F238E27FC236}">
                <a16:creationId xmlns:a16="http://schemas.microsoft.com/office/drawing/2014/main" id="{669F56B9-C6FE-AA49-8076-30DDC27F0873}"/>
              </a:ext>
            </a:extLst>
          </p:cNvPr>
          <p:cNvCxnSpPr>
            <a:cxnSpLocks noChangeShapeType="1"/>
            <a:stCxn id="1465353" idx="0"/>
            <a:endCxn id="1465350" idx="4"/>
          </p:cNvCxnSpPr>
          <p:nvPr/>
        </p:nvCxnSpPr>
        <p:spPr bwMode="auto">
          <a:xfrm flipH="1" flipV="1">
            <a:off x="3771900" y="5181600"/>
            <a:ext cx="76200" cy="685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36797D-128A-4940-BF92-DD5922B17010}"/>
              </a:ext>
            </a:extLst>
          </p:cNvPr>
          <p:cNvSpPr txBox="1"/>
          <p:nvPr/>
        </p:nvSpPr>
        <p:spPr>
          <a:xfrm>
            <a:off x="3546978" y="4485958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E852BA-E07B-0C43-9A8B-20FFC3D9EDED}"/>
              </a:ext>
            </a:extLst>
          </p:cNvPr>
          <p:cNvSpPr txBox="1"/>
          <p:nvPr/>
        </p:nvSpPr>
        <p:spPr>
          <a:xfrm>
            <a:off x="3385048" y="5795653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0122008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93A8-37A9-8D46-A26B-FFC28F94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P.R.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2C42-8E51-B648-B88F-B5EE1548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28988"/>
            <a:ext cx="7772400" cy="27670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Taher H. </a:t>
            </a:r>
            <a:r>
              <a:rPr lang="en-US" dirty="0" err="1"/>
              <a:t>Haveliwala</a:t>
            </a:r>
            <a:r>
              <a:rPr lang="en-US" dirty="0"/>
              <a:t>. 2002. </a:t>
            </a:r>
            <a:r>
              <a:rPr lang="en-US" i="1" dirty="0"/>
              <a:t>Topic-sensitive PageRank.</a:t>
            </a:r>
            <a:r>
              <a:rPr lang="en-US" dirty="0"/>
              <a:t> (WWW '02). 517-526.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dx.doi.org</a:t>
            </a:r>
            <a:r>
              <a:rPr lang="en-US" dirty="0">
                <a:hlinkClick r:id="rId2"/>
              </a:rPr>
              <a:t>/10.1145/511446.511513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47C5-DF9A-8944-8B19-B1B2F0B1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73F2A-1BC3-AE49-895A-391148F2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DB26-FC13-CB40-AD7B-88D2DBC7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05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93A8-37A9-8D46-A26B-FFC28F94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P.R.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2C42-8E51-B648-B88F-B5EE1548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36" y="1815639"/>
            <a:ext cx="7772400" cy="36808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Taher H. </a:t>
            </a:r>
            <a:r>
              <a:rPr lang="en-US" dirty="0" err="1"/>
              <a:t>Haveliwala</a:t>
            </a:r>
            <a:r>
              <a:rPr lang="en-US" dirty="0"/>
              <a:t>. 2002. </a:t>
            </a:r>
            <a:r>
              <a:rPr lang="en-US" i="1" dirty="0"/>
              <a:t>Topic-sensitive PageRank.</a:t>
            </a:r>
            <a:r>
              <a:rPr lang="en-US" dirty="0"/>
              <a:t> (WWW '02). 517-526. </a:t>
            </a:r>
            <a:r>
              <a:rPr lang="en-US" dirty="0">
                <a:hlinkClick r:id="rId2"/>
              </a:rPr>
              <a:t>http://dx.doi.org/10.1145/511446.511513 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Page L., </a:t>
            </a:r>
            <a:r>
              <a:rPr lang="en-US" altLang="en-US" dirty="0" err="1">
                <a:latin typeface="Times New Roman" panose="02020603050405020304" pitchFamily="18" charset="0"/>
              </a:rPr>
              <a:t>Brin</a:t>
            </a:r>
            <a:r>
              <a:rPr lang="en-US" altLang="en-US" dirty="0">
                <a:latin typeface="Times New Roman" panose="02020603050405020304" pitchFamily="18" charset="0"/>
              </a:rPr>
              <a:t> S., </a:t>
            </a:r>
            <a:r>
              <a:rPr lang="en-US" altLang="en-US" dirty="0" err="1">
                <a:latin typeface="Times New Roman" panose="02020603050405020304" pitchFamily="18" charset="0"/>
              </a:rPr>
              <a:t>Motwani</a:t>
            </a:r>
            <a:r>
              <a:rPr lang="en-US" altLang="en-US" dirty="0">
                <a:latin typeface="Times New Roman" panose="02020603050405020304" pitchFamily="18" charset="0"/>
              </a:rPr>
              <a:t> R., and </a:t>
            </a:r>
            <a:r>
              <a:rPr lang="en-US" altLang="en-US" dirty="0" err="1">
                <a:latin typeface="Times New Roman" panose="02020603050405020304" pitchFamily="18" charset="0"/>
              </a:rPr>
              <a:t>Winograd</a:t>
            </a:r>
            <a:r>
              <a:rPr lang="en-US" altLang="en-US" dirty="0">
                <a:latin typeface="Times New Roman" panose="02020603050405020304" pitchFamily="18" charset="0"/>
              </a:rPr>
              <a:t> T. (1999). </a:t>
            </a:r>
            <a:r>
              <a:rPr lang="en-US" altLang="en-US" i="1" dirty="0">
                <a:latin typeface="Times New Roman" panose="02020603050405020304" pitchFamily="18" charset="0"/>
              </a:rPr>
              <a:t>The PageRank citation ranking: Bringing order to the web</a:t>
            </a:r>
            <a:r>
              <a:rPr lang="en-US" altLang="en-US" dirty="0">
                <a:latin typeface="Times New Roman" panose="02020603050405020304" pitchFamily="18" charset="0"/>
              </a:rPr>
              <a:t>. Technical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47C5-DF9A-8944-8B19-B1B2F0B1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73F2A-1BC3-AE49-895A-391148F2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DB26-FC13-CB40-AD7B-88D2DBC7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380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639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30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958464"/>
      </p:ext>
    </p:extLst>
  </p:cSld>
  <p:clrMapOvr>
    <a:masterClrMapping/>
  </p:clrMapOvr>
  <p:transition advTm="7778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31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B8050568-8450-6646-979D-834BE5685551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53997"/>
      </p:ext>
    </p:extLst>
  </p:cSld>
  <p:clrMapOvr>
    <a:masterClrMapping/>
  </p:clrMapOvr>
  <p:transition advTm="7778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32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B8050568-8450-6646-979D-834BE5685551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FFAFE1D-6457-1E44-A0BD-23DA2D71DBD7}"/>
              </a:ext>
            </a:extLst>
          </p:cNvPr>
          <p:cNvSpPr/>
          <p:nvPr/>
        </p:nvSpPr>
        <p:spPr bwMode="auto">
          <a:xfrm>
            <a:off x="3075759" y="3676650"/>
            <a:ext cx="1848666" cy="1514475"/>
          </a:xfrm>
          <a:custGeom>
            <a:avLst/>
            <a:gdLst>
              <a:gd name="connsiteX0" fmla="*/ 1324791 w 1848666"/>
              <a:gd name="connsiteY0" fmla="*/ 238125 h 1514475"/>
              <a:gd name="connsiteX1" fmla="*/ 1372416 w 1848666"/>
              <a:gd name="connsiteY1" fmla="*/ 247650 h 1514475"/>
              <a:gd name="connsiteX2" fmla="*/ 1477191 w 1848666"/>
              <a:gd name="connsiteY2" fmla="*/ 266700 h 1514475"/>
              <a:gd name="connsiteX3" fmla="*/ 1553391 w 1848666"/>
              <a:gd name="connsiteY3" fmla="*/ 285750 h 1514475"/>
              <a:gd name="connsiteX4" fmla="*/ 1581966 w 1848666"/>
              <a:gd name="connsiteY4" fmla="*/ 295275 h 1514475"/>
              <a:gd name="connsiteX5" fmla="*/ 1648641 w 1848666"/>
              <a:gd name="connsiteY5" fmla="*/ 314325 h 1514475"/>
              <a:gd name="connsiteX6" fmla="*/ 1724841 w 1848666"/>
              <a:gd name="connsiteY6" fmla="*/ 342900 h 1514475"/>
              <a:gd name="connsiteX7" fmla="*/ 1839141 w 1848666"/>
              <a:gd name="connsiteY7" fmla="*/ 304800 h 1514475"/>
              <a:gd name="connsiteX8" fmla="*/ 1848666 w 1848666"/>
              <a:gd name="connsiteY8" fmla="*/ 266700 h 1514475"/>
              <a:gd name="connsiteX9" fmla="*/ 1810566 w 1848666"/>
              <a:gd name="connsiteY9" fmla="*/ 180975 h 1514475"/>
              <a:gd name="connsiteX10" fmla="*/ 1753416 w 1848666"/>
              <a:gd name="connsiteY10" fmla="*/ 133350 h 1514475"/>
              <a:gd name="connsiteX11" fmla="*/ 1715316 w 1848666"/>
              <a:gd name="connsiteY11" fmla="*/ 104775 h 1514475"/>
              <a:gd name="connsiteX12" fmla="*/ 1686741 w 1848666"/>
              <a:gd name="connsiteY12" fmla="*/ 95250 h 1514475"/>
              <a:gd name="connsiteX13" fmla="*/ 1610541 w 1848666"/>
              <a:gd name="connsiteY13" fmla="*/ 57150 h 1514475"/>
              <a:gd name="connsiteX14" fmla="*/ 1534341 w 1848666"/>
              <a:gd name="connsiteY14" fmla="*/ 38100 h 1514475"/>
              <a:gd name="connsiteX15" fmla="*/ 1486716 w 1848666"/>
              <a:gd name="connsiteY15" fmla="*/ 28575 h 1514475"/>
              <a:gd name="connsiteX16" fmla="*/ 1372416 w 1848666"/>
              <a:gd name="connsiteY16" fmla="*/ 9525 h 1514475"/>
              <a:gd name="connsiteX17" fmla="*/ 1105716 w 1848666"/>
              <a:gd name="connsiteY17" fmla="*/ 0 h 1514475"/>
              <a:gd name="connsiteX18" fmla="*/ 619941 w 1848666"/>
              <a:gd name="connsiteY18" fmla="*/ 9525 h 1514475"/>
              <a:gd name="connsiteX19" fmla="*/ 524691 w 1848666"/>
              <a:gd name="connsiteY19" fmla="*/ 19050 h 1514475"/>
              <a:gd name="connsiteX20" fmla="*/ 419916 w 1848666"/>
              <a:gd name="connsiteY20" fmla="*/ 47625 h 1514475"/>
              <a:gd name="connsiteX21" fmla="*/ 381816 w 1848666"/>
              <a:gd name="connsiteY21" fmla="*/ 57150 h 1514475"/>
              <a:gd name="connsiteX22" fmla="*/ 296091 w 1848666"/>
              <a:gd name="connsiteY22" fmla="*/ 95250 h 1514475"/>
              <a:gd name="connsiteX23" fmla="*/ 238941 w 1848666"/>
              <a:gd name="connsiteY23" fmla="*/ 114300 h 1514475"/>
              <a:gd name="connsiteX24" fmla="*/ 153216 w 1848666"/>
              <a:gd name="connsiteY24" fmla="*/ 142875 h 1514475"/>
              <a:gd name="connsiteX25" fmla="*/ 124641 w 1848666"/>
              <a:gd name="connsiteY25" fmla="*/ 152400 h 1514475"/>
              <a:gd name="connsiteX26" fmla="*/ 67491 w 1848666"/>
              <a:gd name="connsiteY26" fmla="*/ 180975 h 1514475"/>
              <a:gd name="connsiteX27" fmla="*/ 10341 w 1848666"/>
              <a:gd name="connsiteY27" fmla="*/ 219075 h 1514475"/>
              <a:gd name="connsiteX28" fmla="*/ 816 w 1848666"/>
              <a:gd name="connsiteY28" fmla="*/ 247650 h 1514475"/>
              <a:gd name="connsiteX29" fmla="*/ 29391 w 1848666"/>
              <a:gd name="connsiteY29" fmla="*/ 266700 h 1514475"/>
              <a:gd name="connsiteX30" fmla="*/ 124641 w 1848666"/>
              <a:gd name="connsiteY30" fmla="*/ 285750 h 1514475"/>
              <a:gd name="connsiteX31" fmla="*/ 648516 w 1848666"/>
              <a:gd name="connsiteY31" fmla="*/ 295275 h 1514475"/>
              <a:gd name="connsiteX32" fmla="*/ 677091 w 1848666"/>
              <a:gd name="connsiteY32" fmla="*/ 304800 h 1514475"/>
              <a:gd name="connsiteX33" fmla="*/ 743766 w 1848666"/>
              <a:gd name="connsiteY33" fmla="*/ 390525 h 1514475"/>
              <a:gd name="connsiteX34" fmla="*/ 800916 w 1848666"/>
              <a:gd name="connsiteY34" fmla="*/ 466725 h 1514475"/>
              <a:gd name="connsiteX35" fmla="*/ 819966 w 1848666"/>
              <a:gd name="connsiteY35" fmla="*/ 495300 h 1514475"/>
              <a:gd name="connsiteX36" fmla="*/ 848541 w 1848666"/>
              <a:gd name="connsiteY36" fmla="*/ 552450 h 1514475"/>
              <a:gd name="connsiteX37" fmla="*/ 877116 w 1848666"/>
              <a:gd name="connsiteY37" fmla="*/ 647700 h 1514475"/>
              <a:gd name="connsiteX38" fmla="*/ 886641 w 1848666"/>
              <a:gd name="connsiteY38" fmla="*/ 676275 h 1514475"/>
              <a:gd name="connsiteX39" fmla="*/ 896166 w 1848666"/>
              <a:gd name="connsiteY39" fmla="*/ 704850 h 1514475"/>
              <a:gd name="connsiteX40" fmla="*/ 905691 w 1848666"/>
              <a:gd name="connsiteY40" fmla="*/ 742950 h 1514475"/>
              <a:gd name="connsiteX41" fmla="*/ 924741 w 1848666"/>
              <a:gd name="connsiteY41" fmla="*/ 800100 h 1514475"/>
              <a:gd name="connsiteX42" fmla="*/ 934266 w 1848666"/>
              <a:gd name="connsiteY42" fmla="*/ 828675 h 1514475"/>
              <a:gd name="connsiteX43" fmla="*/ 943791 w 1848666"/>
              <a:gd name="connsiteY43" fmla="*/ 866775 h 1514475"/>
              <a:gd name="connsiteX44" fmla="*/ 943791 w 1848666"/>
              <a:gd name="connsiteY44" fmla="*/ 1409700 h 1514475"/>
              <a:gd name="connsiteX45" fmla="*/ 896166 w 1848666"/>
              <a:gd name="connsiteY45" fmla="*/ 1495425 h 1514475"/>
              <a:gd name="connsiteX46" fmla="*/ 839016 w 1848666"/>
              <a:gd name="connsiteY46" fmla="*/ 1514475 h 1514475"/>
              <a:gd name="connsiteX47" fmla="*/ 743766 w 1848666"/>
              <a:gd name="connsiteY47" fmla="*/ 1504950 h 1514475"/>
              <a:gd name="connsiteX48" fmla="*/ 667566 w 1848666"/>
              <a:gd name="connsiteY48" fmla="*/ 1485900 h 1514475"/>
              <a:gd name="connsiteX49" fmla="*/ 638991 w 1848666"/>
              <a:gd name="connsiteY49" fmla="*/ 1466850 h 1514475"/>
              <a:gd name="connsiteX50" fmla="*/ 600891 w 1848666"/>
              <a:gd name="connsiteY50" fmla="*/ 1457325 h 1514475"/>
              <a:gd name="connsiteX51" fmla="*/ 543741 w 1848666"/>
              <a:gd name="connsiteY51" fmla="*/ 1438275 h 1514475"/>
              <a:gd name="connsiteX52" fmla="*/ 486591 w 1848666"/>
              <a:gd name="connsiteY52" fmla="*/ 1419225 h 1514475"/>
              <a:gd name="connsiteX53" fmla="*/ 458016 w 1848666"/>
              <a:gd name="connsiteY53" fmla="*/ 1409700 h 1514475"/>
              <a:gd name="connsiteX54" fmla="*/ 343716 w 1848666"/>
              <a:gd name="connsiteY54" fmla="*/ 1390650 h 1514475"/>
              <a:gd name="connsiteX55" fmla="*/ 200841 w 1848666"/>
              <a:gd name="connsiteY55" fmla="*/ 13906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48666" h="1514475">
                <a:moveTo>
                  <a:pt x="1324791" y="238125"/>
                </a:moveTo>
                <a:lnTo>
                  <a:pt x="1372416" y="247650"/>
                </a:lnTo>
                <a:cubicBezTo>
                  <a:pt x="1418256" y="255985"/>
                  <a:pt x="1433496" y="256616"/>
                  <a:pt x="1477191" y="266700"/>
                </a:cubicBezTo>
                <a:cubicBezTo>
                  <a:pt x="1502702" y="272587"/>
                  <a:pt x="1528553" y="277471"/>
                  <a:pt x="1553391" y="285750"/>
                </a:cubicBezTo>
                <a:cubicBezTo>
                  <a:pt x="1562916" y="288925"/>
                  <a:pt x="1572312" y="292517"/>
                  <a:pt x="1581966" y="295275"/>
                </a:cubicBezTo>
                <a:cubicBezTo>
                  <a:pt x="1606133" y="302180"/>
                  <a:pt x="1625803" y="304537"/>
                  <a:pt x="1648641" y="314325"/>
                </a:cubicBezTo>
                <a:cubicBezTo>
                  <a:pt x="1718373" y="344210"/>
                  <a:pt x="1654597" y="325339"/>
                  <a:pt x="1724841" y="342900"/>
                </a:cubicBezTo>
                <a:cubicBezTo>
                  <a:pt x="1793260" y="336058"/>
                  <a:pt x="1816104" y="358553"/>
                  <a:pt x="1839141" y="304800"/>
                </a:cubicBezTo>
                <a:cubicBezTo>
                  <a:pt x="1844298" y="292768"/>
                  <a:pt x="1845491" y="279400"/>
                  <a:pt x="1848666" y="266700"/>
                </a:cubicBezTo>
                <a:cubicBezTo>
                  <a:pt x="1834822" y="225167"/>
                  <a:pt x="1835723" y="211164"/>
                  <a:pt x="1810566" y="180975"/>
                </a:cubicBezTo>
                <a:cubicBezTo>
                  <a:pt x="1784406" y="149583"/>
                  <a:pt x="1784267" y="155387"/>
                  <a:pt x="1753416" y="133350"/>
                </a:cubicBezTo>
                <a:cubicBezTo>
                  <a:pt x="1740498" y="124123"/>
                  <a:pt x="1729099" y="112651"/>
                  <a:pt x="1715316" y="104775"/>
                </a:cubicBezTo>
                <a:cubicBezTo>
                  <a:pt x="1706599" y="99794"/>
                  <a:pt x="1695881" y="99405"/>
                  <a:pt x="1686741" y="95250"/>
                </a:cubicBezTo>
                <a:cubicBezTo>
                  <a:pt x="1660888" y="83499"/>
                  <a:pt x="1638388" y="62719"/>
                  <a:pt x="1610541" y="57150"/>
                </a:cubicBezTo>
                <a:cubicBezTo>
                  <a:pt x="1435003" y="22042"/>
                  <a:pt x="1651497" y="67389"/>
                  <a:pt x="1534341" y="38100"/>
                </a:cubicBezTo>
                <a:cubicBezTo>
                  <a:pt x="1518635" y="34173"/>
                  <a:pt x="1502520" y="32087"/>
                  <a:pt x="1486716" y="28575"/>
                </a:cubicBezTo>
                <a:cubicBezTo>
                  <a:pt x="1432299" y="16482"/>
                  <a:pt x="1444953" y="13555"/>
                  <a:pt x="1372416" y="9525"/>
                </a:cubicBezTo>
                <a:cubicBezTo>
                  <a:pt x="1283596" y="4591"/>
                  <a:pt x="1194616" y="3175"/>
                  <a:pt x="1105716" y="0"/>
                </a:cubicBezTo>
                <a:lnTo>
                  <a:pt x="619941" y="9525"/>
                </a:lnTo>
                <a:cubicBezTo>
                  <a:pt x="588050" y="10571"/>
                  <a:pt x="556165" y="13804"/>
                  <a:pt x="524691" y="19050"/>
                </a:cubicBezTo>
                <a:cubicBezTo>
                  <a:pt x="443195" y="32633"/>
                  <a:pt x="471625" y="32851"/>
                  <a:pt x="419916" y="47625"/>
                </a:cubicBezTo>
                <a:cubicBezTo>
                  <a:pt x="407329" y="51221"/>
                  <a:pt x="394355" y="53388"/>
                  <a:pt x="381816" y="57150"/>
                </a:cubicBezTo>
                <a:cubicBezTo>
                  <a:pt x="207298" y="109505"/>
                  <a:pt x="402093" y="48138"/>
                  <a:pt x="296091" y="95250"/>
                </a:cubicBezTo>
                <a:cubicBezTo>
                  <a:pt x="277741" y="103405"/>
                  <a:pt x="257991" y="107950"/>
                  <a:pt x="238941" y="114300"/>
                </a:cubicBezTo>
                <a:lnTo>
                  <a:pt x="153216" y="142875"/>
                </a:lnTo>
                <a:cubicBezTo>
                  <a:pt x="143691" y="146050"/>
                  <a:pt x="132995" y="146831"/>
                  <a:pt x="124641" y="152400"/>
                </a:cubicBezTo>
                <a:cubicBezTo>
                  <a:pt x="-2214" y="236970"/>
                  <a:pt x="185797" y="115250"/>
                  <a:pt x="67491" y="180975"/>
                </a:cubicBezTo>
                <a:cubicBezTo>
                  <a:pt x="47477" y="192094"/>
                  <a:pt x="10341" y="219075"/>
                  <a:pt x="10341" y="219075"/>
                </a:cubicBezTo>
                <a:cubicBezTo>
                  <a:pt x="7166" y="228600"/>
                  <a:pt x="-2913" y="238328"/>
                  <a:pt x="816" y="247650"/>
                </a:cubicBezTo>
                <a:cubicBezTo>
                  <a:pt x="5068" y="258279"/>
                  <a:pt x="19152" y="261580"/>
                  <a:pt x="29391" y="266700"/>
                </a:cubicBezTo>
                <a:cubicBezTo>
                  <a:pt x="53392" y="278700"/>
                  <a:pt x="105880" y="285145"/>
                  <a:pt x="124641" y="285750"/>
                </a:cubicBezTo>
                <a:cubicBezTo>
                  <a:pt x="299204" y="291381"/>
                  <a:pt x="473891" y="292100"/>
                  <a:pt x="648516" y="295275"/>
                </a:cubicBezTo>
                <a:cubicBezTo>
                  <a:pt x="658041" y="298450"/>
                  <a:pt x="668737" y="299231"/>
                  <a:pt x="677091" y="304800"/>
                </a:cubicBezTo>
                <a:cubicBezTo>
                  <a:pt x="706176" y="324190"/>
                  <a:pt x="724843" y="365295"/>
                  <a:pt x="743766" y="390525"/>
                </a:cubicBezTo>
                <a:cubicBezTo>
                  <a:pt x="762816" y="415925"/>
                  <a:pt x="783304" y="440307"/>
                  <a:pt x="800916" y="466725"/>
                </a:cubicBezTo>
                <a:cubicBezTo>
                  <a:pt x="807266" y="476250"/>
                  <a:pt x="814846" y="485061"/>
                  <a:pt x="819966" y="495300"/>
                </a:cubicBezTo>
                <a:cubicBezTo>
                  <a:pt x="859401" y="574170"/>
                  <a:pt x="793946" y="470558"/>
                  <a:pt x="848541" y="552450"/>
                </a:cubicBezTo>
                <a:cubicBezTo>
                  <a:pt x="862936" y="610031"/>
                  <a:pt x="853926" y="578131"/>
                  <a:pt x="877116" y="647700"/>
                </a:cubicBezTo>
                <a:lnTo>
                  <a:pt x="886641" y="676275"/>
                </a:lnTo>
                <a:cubicBezTo>
                  <a:pt x="889816" y="685800"/>
                  <a:pt x="893731" y="695110"/>
                  <a:pt x="896166" y="704850"/>
                </a:cubicBezTo>
                <a:cubicBezTo>
                  <a:pt x="899341" y="717550"/>
                  <a:pt x="901929" y="730411"/>
                  <a:pt x="905691" y="742950"/>
                </a:cubicBezTo>
                <a:cubicBezTo>
                  <a:pt x="911461" y="762184"/>
                  <a:pt x="918391" y="781050"/>
                  <a:pt x="924741" y="800100"/>
                </a:cubicBezTo>
                <a:cubicBezTo>
                  <a:pt x="927916" y="809625"/>
                  <a:pt x="931831" y="818935"/>
                  <a:pt x="934266" y="828675"/>
                </a:cubicBezTo>
                <a:lnTo>
                  <a:pt x="943791" y="866775"/>
                </a:lnTo>
                <a:cubicBezTo>
                  <a:pt x="963565" y="1104064"/>
                  <a:pt x="960217" y="1015473"/>
                  <a:pt x="943791" y="1409700"/>
                </a:cubicBezTo>
                <a:cubicBezTo>
                  <a:pt x="942846" y="1432380"/>
                  <a:pt x="903760" y="1492894"/>
                  <a:pt x="896166" y="1495425"/>
                </a:cubicBezTo>
                <a:lnTo>
                  <a:pt x="839016" y="1514475"/>
                </a:lnTo>
                <a:cubicBezTo>
                  <a:pt x="807266" y="1511300"/>
                  <a:pt x="775240" y="1510196"/>
                  <a:pt x="743766" y="1504950"/>
                </a:cubicBezTo>
                <a:cubicBezTo>
                  <a:pt x="717941" y="1500646"/>
                  <a:pt x="667566" y="1485900"/>
                  <a:pt x="667566" y="1485900"/>
                </a:cubicBezTo>
                <a:cubicBezTo>
                  <a:pt x="658041" y="1479550"/>
                  <a:pt x="649513" y="1471359"/>
                  <a:pt x="638991" y="1466850"/>
                </a:cubicBezTo>
                <a:cubicBezTo>
                  <a:pt x="626959" y="1461693"/>
                  <a:pt x="613430" y="1461087"/>
                  <a:pt x="600891" y="1457325"/>
                </a:cubicBezTo>
                <a:cubicBezTo>
                  <a:pt x="581657" y="1451555"/>
                  <a:pt x="562791" y="1444625"/>
                  <a:pt x="543741" y="1438275"/>
                </a:cubicBezTo>
                <a:lnTo>
                  <a:pt x="486591" y="1419225"/>
                </a:lnTo>
                <a:cubicBezTo>
                  <a:pt x="477066" y="1416050"/>
                  <a:pt x="467861" y="1411669"/>
                  <a:pt x="458016" y="1409700"/>
                </a:cubicBezTo>
                <a:cubicBezTo>
                  <a:pt x="425963" y="1403289"/>
                  <a:pt x="374295" y="1392040"/>
                  <a:pt x="343716" y="1390650"/>
                </a:cubicBezTo>
                <a:cubicBezTo>
                  <a:pt x="296140" y="1388487"/>
                  <a:pt x="248466" y="1390650"/>
                  <a:pt x="200841" y="1390650"/>
                </a:cubicBezTo>
              </a:path>
            </a:pathLst>
          </a:cu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1474"/>
      </p:ext>
    </p:extLst>
  </p:cSld>
  <p:clrMapOvr>
    <a:masterClrMapping/>
  </p:clrMapOvr>
  <p:transition advTm="7778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33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045E20-D66B-D54C-8004-9675598E38C4}"/>
              </a:ext>
            </a:extLst>
          </p:cNvPr>
          <p:cNvSpPr txBox="1"/>
          <p:nvPr/>
        </p:nvSpPr>
        <p:spPr>
          <a:xfrm>
            <a:off x="5508419" y="3451940"/>
            <a:ext cx="35022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High score (A -&gt; B) if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Short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Heavy</a:t>
            </a:r>
          </a:p>
          <a:p>
            <a:pPr algn="l"/>
            <a:r>
              <a:rPr lang="en-US" dirty="0">
                <a:latin typeface="+mn-lt"/>
              </a:rPr>
              <a:t>paths A-&gt;B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F83ED7C-476F-F84B-8D0C-8723F1A355B3}"/>
              </a:ext>
            </a:extLst>
          </p:cNvPr>
          <p:cNvSpPr/>
          <p:nvPr/>
        </p:nvSpPr>
        <p:spPr bwMode="auto">
          <a:xfrm>
            <a:off x="3075759" y="3676650"/>
            <a:ext cx="1848666" cy="1514475"/>
          </a:xfrm>
          <a:custGeom>
            <a:avLst/>
            <a:gdLst>
              <a:gd name="connsiteX0" fmla="*/ 1324791 w 1848666"/>
              <a:gd name="connsiteY0" fmla="*/ 238125 h 1514475"/>
              <a:gd name="connsiteX1" fmla="*/ 1372416 w 1848666"/>
              <a:gd name="connsiteY1" fmla="*/ 247650 h 1514475"/>
              <a:gd name="connsiteX2" fmla="*/ 1477191 w 1848666"/>
              <a:gd name="connsiteY2" fmla="*/ 266700 h 1514475"/>
              <a:gd name="connsiteX3" fmla="*/ 1553391 w 1848666"/>
              <a:gd name="connsiteY3" fmla="*/ 285750 h 1514475"/>
              <a:gd name="connsiteX4" fmla="*/ 1581966 w 1848666"/>
              <a:gd name="connsiteY4" fmla="*/ 295275 h 1514475"/>
              <a:gd name="connsiteX5" fmla="*/ 1648641 w 1848666"/>
              <a:gd name="connsiteY5" fmla="*/ 314325 h 1514475"/>
              <a:gd name="connsiteX6" fmla="*/ 1724841 w 1848666"/>
              <a:gd name="connsiteY6" fmla="*/ 342900 h 1514475"/>
              <a:gd name="connsiteX7" fmla="*/ 1839141 w 1848666"/>
              <a:gd name="connsiteY7" fmla="*/ 304800 h 1514475"/>
              <a:gd name="connsiteX8" fmla="*/ 1848666 w 1848666"/>
              <a:gd name="connsiteY8" fmla="*/ 266700 h 1514475"/>
              <a:gd name="connsiteX9" fmla="*/ 1810566 w 1848666"/>
              <a:gd name="connsiteY9" fmla="*/ 180975 h 1514475"/>
              <a:gd name="connsiteX10" fmla="*/ 1753416 w 1848666"/>
              <a:gd name="connsiteY10" fmla="*/ 133350 h 1514475"/>
              <a:gd name="connsiteX11" fmla="*/ 1715316 w 1848666"/>
              <a:gd name="connsiteY11" fmla="*/ 104775 h 1514475"/>
              <a:gd name="connsiteX12" fmla="*/ 1686741 w 1848666"/>
              <a:gd name="connsiteY12" fmla="*/ 95250 h 1514475"/>
              <a:gd name="connsiteX13" fmla="*/ 1610541 w 1848666"/>
              <a:gd name="connsiteY13" fmla="*/ 57150 h 1514475"/>
              <a:gd name="connsiteX14" fmla="*/ 1534341 w 1848666"/>
              <a:gd name="connsiteY14" fmla="*/ 38100 h 1514475"/>
              <a:gd name="connsiteX15" fmla="*/ 1486716 w 1848666"/>
              <a:gd name="connsiteY15" fmla="*/ 28575 h 1514475"/>
              <a:gd name="connsiteX16" fmla="*/ 1372416 w 1848666"/>
              <a:gd name="connsiteY16" fmla="*/ 9525 h 1514475"/>
              <a:gd name="connsiteX17" fmla="*/ 1105716 w 1848666"/>
              <a:gd name="connsiteY17" fmla="*/ 0 h 1514475"/>
              <a:gd name="connsiteX18" fmla="*/ 619941 w 1848666"/>
              <a:gd name="connsiteY18" fmla="*/ 9525 h 1514475"/>
              <a:gd name="connsiteX19" fmla="*/ 524691 w 1848666"/>
              <a:gd name="connsiteY19" fmla="*/ 19050 h 1514475"/>
              <a:gd name="connsiteX20" fmla="*/ 419916 w 1848666"/>
              <a:gd name="connsiteY20" fmla="*/ 47625 h 1514475"/>
              <a:gd name="connsiteX21" fmla="*/ 381816 w 1848666"/>
              <a:gd name="connsiteY21" fmla="*/ 57150 h 1514475"/>
              <a:gd name="connsiteX22" fmla="*/ 296091 w 1848666"/>
              <a:gd name="connsiteY22" fmla="*/ 95250 h 1514475"/>
              <a:gd name="connsiteX23" fmla="*/ 238941 w 1848666"/>
              <a:gd name="connsiteY23" fmla="*/ 114300 h 1514475"/>
              <a:gd name="connsiteX24" fmla="*/ 153216 w 1848666"/>
              <a:gd name="connsiteY24" fmla="*/ 142875 h 1514475"/>
              <a:gd name="connsiteX25" fmla="*/ 124641 w 1848666"/>
              <a:gd name="connsiteY25" fmla="*/ 152400 h 1514475"/>
              <a:gd name="connsiteX26" fmla="*/ 67491 w 1848666"/>
              <a:gd name="connsiteY26" fmla="*/ 180975 h 1514475"/>
              <a:gd name="connsiteX27" fmla="*/ 10341 w 1848666"/>
              <a:gd name="connsiteY27" fmla="*/ 219075 h 1514475"/>
              <a:gd name="connsiteX28" fmla="*/ 816 w 1848666"/>
              <a:gd name="connsiteY28" fmla="*/ 247650 h 1514475"/>
              <a:gd name="connsiteX29" fmla="*/ 29391 w 1848666"/>
              <a:gd name="connsiteY29" fmla="*/ 266700 h 1514475"/>
              <a:gd name="connsiteX30" fmla="*/ 124641 w 1848666"/>
              <a:gd name="connsiteY30" fmla="*/ 285750 h 1514475"/>
              <a:gd name="connsiteX31" fmla="*/ 648516 w 1848666"/>
              <a:gd name="connsiteY31" fmla="*/ 295275 h 1514475"/>
              <a:gd name="connsiteX32" fmla="*/ 677091 w 1848666"/>
              <a:gd name="connsiteY32" fmla="*/ 304800 h 1514475"/>
              <a:gd name="connsiteX33" fmla="*/ 743766 w 1848666"/>
              <a:gd name="connsiteY33" fmla="*/ 390525 h 1514475"/>
              <a:gd name="connsiteX34" fmla="*/ 800916 w 1848666"/>
              <a:gd name="connsiteY34" fmla="*/ 466725 h 1514475"/>
              <a:gd name="connsiteX35" fmla="*/ 819966 w 1848666"/>
              <a:gd name="connsiteY35" fmla="*/ 495300 h 1514475"/>
              <a:gd name="connsiteX36" fmla="*/ 848541 w 1848666"/>
              <a:gd name="connsiteY36" fmla="*/ 552450 h 1514475"/>
              <a:gd name="connsiteX37" fmla="*/ 877116 w 1848666"/>
              <a:gd name="connsiteY37" fmla="*/ 647700 h 1514475"/>
              <a:gd name="connsiteX38" fmla="*/ 886641 w 1848666"/>
              <a:gd name="connsiteY38" fmla="*/ 676275 h 1514475"/>
              <a:gd name="connsiteX39" fmla="*/ 896166 w 1848666"/>
              <a:gd name="connsiteY39" fmla="*/ 704850 h 1514475"/>
              <a:gd name="connsiteX40" fmla="*/ 905691 w 1848666"/>
              <a:gd name="connsiteY40" fmla="*/ 742950 h 1514475"/>
              <a:gd name="connsiteX41" fmla="*/ 924741 w 1848666"/>
              <a:gd name="connsiteY41" fmla="*/ 800100 h 1514475"/>
              <a:gd name="connsiteX42" fmla="*/ 934266 w 1848666"/>
              <a:gd name="connsiteY42" fmla="*/ 828675 h 1514475"/>
              <a:gd name="connsiteX43" fmla="*/ 943791 w 1848666"/>
              <a:gd name="connsiteY43" fmla="*/ 866775 h 1514475"/>
              <a:gd name="connsiteX44" fmla="*/ 943791 w 1848666"/>
              <a:gd name="connsiteY44" fmla="*/ 1409700 h 1514475"/>
              <a:gd name="connsiteX45" fmla="*/ 896166 w 1848666"/>
              <a:gd name="connsiteY45" fmla="*/ 1495425 h 1514475"/>
              <a:gd name="connsiteX46" fmla="*/ 839016 w 1848666"/>
              <a:gd name="connsiteY46" fmla="*/ 1514475 h 1514475"/>
              <a:gd name="connsiteX47" fmla="*/ 743766 w 1848666"/>
              <a:gd name="connsiteY47" fmla="*/ 1504950 h 1514475"/>
              <a:gd name="connsiteX48" fmla="*/ 667566 w 1848666"/>
              <a:gd name="connsiteY48" fmla="*/ 1485900 h 1514475"/>
              <a:gd name="connsiteX49" fmla="*/ 638991 w 1848666"/>
              <a:gd name="connsiteY49" fmla="*/ 1466850 h 1514475"/>
              <a:gd name="connsiteX50" fmla="*/ 600891 w 1848666"/>
              <a:gd name="connsiteY50" fmla="*/ 1457325 h 1514475"/>
              <a:gd name="connsiteX51" fmla="*/ 543741 w 1848666"/>
              <a:gd name="connsiteY51" fmla="*/ 1438275 h 1514475"/>
              <a:gd name="connsiteX52" fmla="*/ 486591 w 1848666"/>
              <a:gd name="connsiteY52" fmla="*/ 1419225 h 1514475"/>
              <a:gd name="connsiteX53" fmla="*/ 458016 w 1848666"/>
              <a:gd name="connsiteY53" fmla="*/ 1409700 h 1514475"/>
              <a:gd name="connsiteX54" fmla="*/ 343716 w 1848666"/>
              <a:gd name="connsiteY54" fmla="*/ 1390650 h 1514475"/>
              <a:gd name="connsiteX55" fmla="*/ 200841 w 1848666"/>
              <a:gd name="connsiteY55" fmla="*/ 13906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48666" h="1514475">
                <a:moveTo>
                  <a:pt x="1324791" y="238125"/>
                </a:moveTo>
                <a:lnTo>
                  <a:pt x="1372416" y="247650"/>
                </a:lnTo>
                <a:cubicBezTo>
                  <a:pt x="1418256" y="255985"/>
                  <a:pt x="1433496" y="256616"/>
                  <a:pt x="1477191" y="266700"/>
                </a:cubicBezTo>
                <a:cubicBezTo>
                  <a:pt x="1502702" y="272587"/>
                  <a:pt x="1528553" y="277471"/>
                  <a:pt x="1553391" y="285750"/>
                </a:cubicBezTo>
                <a:cubicBezTo>
                  <a:pt x="1562916" y="288925"/>
                  <a:pt x="1572312" y="292517"/>
                  <a:pt x="1581966" y="295275"/>
                </a:cubicBezTo>
                <a:cubicBezTo>
                  <a:pt x="1606133" y="302180"/>
                  <a:pt x="1625803" y="304537"/>
                  <a:pt x="1648641" y="314325"/>
                </a:cubicBezTo>
                <a:cubicBezTo>
                  <a:pt x="1718373" y="344210"/>
                  <a:pt x="1654597" y="325339"/>
                  <a:pt x="1724841" y="342900"/>
                </a:cubicBezTo>
                <a:cubicBezTo>
                  <a:pt x="1793260" y="336058"/>
                  <a:pt x="1816104" y="358553"/>
                  <a:pt x="1839141" y="304800"/>
                </a:cubicBezTo>
                <a:cubicBezTo>
                  <a:pt x="1844298" y="292768"/>
                  <a:pt x="1845491" y="279400"/>
                  <a:pt x="1848666" y="266700"/>
                </a:cubicBezTo>
                <a:cubicBezTo>
                  <a:pt x="1834822" y="225167"/>
                  <a:pt x="1835723" y="211164"/>
                  <a:pt x="1810566" y="180975"/>
                </a:cubicBezTo>
                <a:cubicBezTo>
                  <a:pt x="1784406" y="149583"/>
                  <a:pt x="1784267" y="155387"/>
                  <a:pt x="1753416" y="133350"/>
                </a:cubicBezTo>
                <a:cubicBezTo>
                  <a:pt x="1740498" y="124123"/>
                  <a:pt x="1729099" y="112651"/>
                  <a:pt x="1715316" y="104775"/>
                </a:cubicBezTo>
                <a:cubicBezTo>
                  <a:pt x="1706599" y="99794"/>
                  <a:pt x="1695881" y="99405"/>
                  <a:pt x="1686741" y="95250"/>
                </a:cubicBezTo>
                <a:cubicBezTo>
                  <a:pt x="1660888" y="83499"/>
                  <a:pt x="1638388" y="62719"/>
                  <a:pt x="1610541" y="57150"/>
                </a:cubicBezTo>
                <a:cubicBezTo>
                  <a:pt x="1435003" y="22042"/>
                  <a:pt x="1651497" y="67389"/>
                  <a:pt x="1534341" y="38100"/>
                </a:cubicBezTo>
                <a:cubicBezTo>
                  <a:pt x="1518635" y="34173"/>
                  <a:pt x="1502520" y="32087"/>
                  <a:pt x="1486716" y="28575"/>
                </a:cubicBezTo>
                <a:cubicBezTo>
                  <a:pt x="1432299" y="16482"/>
                  <a:pt x="1444953" y="13555"/>
                  <a:pt x="1372416" y="9525"/>
                </a:cubicBezTo>
                <a:cubicBezTo>
                  <a:pt x="1283596" y="4591"/>
                  <a:pt x="1194616" y="3175"/>
                  <a:pt x="1105716" y="0"/>
                </a:cubicBezTo>
                <a:lnTo>
                  <a:pt x="619941" y="9525"/>
                </a:lnTo>
                <a:cubicBezTo>
                  <a:pt x="588050" y="10571"/>
                  <a:pt x="556165" y="13804"/>
                  <a:pt x="524691" y="19050"/>
                </a:cubicBezTo>
                <a:cubicBezTo>
                  <a:pt x="443195" y="32633"/>
                  <a:pt x="471625" y="32851"/>
                  <a:pt x="419916" y="47625"/>
                </a:cubicBezTo>
                <a:cubicBezTo>
                  <a:pt x="407329" y="51221"/>
                  <a:pt x="394355" y="53388"/>
                  <a:pt x="381816" y="57150"/>
                </a:cubicBezTo>
                <a:cubicBezTo>
                  <a:pt x="207298" y="109505"/>
                  <a:pt x="402093" y="48138"/>
                  <a:pt x="296091" y="95250"/>
                </a:cubicBezTo>
                <a:cubicBezTo>
                  <a:pt x="277741" y="103405"/>
                  <a:pt x="257991" y="107950"/>
                  <a:pt x="238941" y="114300"/>
                </a:cubicBezTo>
                <a:lnTo>
                  <a:pt x="153216" y="142875"/>
                </a:lnTo>
                <a:cubicBezTo>
                  <a:pt x="143691" y="146050"/>
                  <a:pt x="132995" y="146831"/>
                  <a:pt x="124641" y="152400"/>
                </a:cubicBezTo>
                <a:cubicBezTo>
                  <a:pt x="-2214" y="236970"/>
                  <a:pt x="185797" y="115250"/>
                  <a:pt x="67491" y="180975"/>
                </a:cubicBezTo>
                <a:cubicBezTo>
                  <a:pt x="47477" y="192094"/>
                  <a:pt x="10341" y="219075"/>
                  <a:pt x="10341" y="219075"/>
                </a:cubicBezTo>
                <a:cubicBezTo>
                  <a:pt x="7166" y="228600"/>
                  <a:pt x="-2913" y="238328"/>
                  <a:pt x="816" y="247650"/>
                </a:cubicBezTo>
                <a:cubicBezTo>
                  <a:pt x="5068" y="258279"/>
                  <a:pt x="19152" y="261580"/>
                  <a:pt x="29391" y="266700"/>
                </a:cubicBezTo>
                <a:cubicBezTo>
                  <a:pt x="53392" y="278700"/>
                  <a:pt x="105880" y="285145"/>
                  <a:pt x="124641" y="285750"/>
                </a:cubicBezTo>
                <a:cubicBezTo>
                  <a:pt x="299204" y="291381"/>
                  <a:pt x="473891" y="292100"/>
                  <a:pt x="648516" y="295275"/>
                </a:cubicBezTo>
                <a:cubicBezTo>
                  <a:pt x="658041" y="298450"/>
                  <a:pt x="668737" y="299231"/>
                  <a:pt x="677091" y="304800"/>
                </a:cubicBezTo>
                <a:cubicBezTo>
                  <a:pt x="706176" y="324190"/>
                  <a:pt x="724843" y="365295"/>
                  <a:pt x="743766" y="390525"/>
                </a:cubicBezTo>
                <a:cubicBezTo>
                  <a:pt x="762816" y="415925"/>
                  <a:pt x="783304" y="440307"/>
                  <a:pt x="800916" y="466725"/>
                </a:cubicBezTo>
                <a:cubicBezTo>
                  <a:pt x="807266" y="476250"/>
                  <a:pt x="814846" y="485061"/>
                  <a:pt x="819966" y="495300"/>
                </a:cubicBezTo>
                <a:cubicBezTo>
                  <a:pt x="859401" y="574170"/>
                  <a:pt x="793946" y="470558"/>
                  <a:pt x="848541" y="552450"/>
                </a:cubicBezTo>
                <a:cubicBezTo>
                  <a:pt x="862936" y="610031"/>
                  <a:pt x="853926" y="578131"/>
                  <a:pt x="877116" y="647700"/>
                </a:cubicBezTo>
                <a:lnTo>
                  <a:pt x="886641" y="676275"/>
                </a:lnTo>
                <a:cubicBezTo>
                  <a:pt x="889816" y="685800"/>
                  <a:pt x="893731" y="695110"/>
                  <a:pt x="896166" y="704850"/>
                </a:cubicBezTo>
                <a:cubicBezTo>
                  <a:pt x="899341" y="717550"/>
                  <a:pt x="901929" y="730411"/>
                  <a:pt x="905691" y="742950"/>
                </a:cubicBezTo>
                <a:cubicBezTo>
                  <a:pt x="911461" y="762184"/>
                  <a:pt x="918391" y="781050"/>
                  <a:pt x="924741" y="800100"/>
                </a:cubicBezTo>
                <a:cubicBezTo>
                  <a:pt x="927916" y="809625"/>
                  <a:pt x="931831" y="818935"/>
                  <a:pt x="934266" y="828675"/>
                </a:cubicBezTo>
                <a:lnTo>
                  <a:pt x="943791" y="866775"/>
                </a:lnTo>
                <a:cubicBezTo>
                  <a:pt x="963565" y="1104064"/>
                  <a:pt x="960217" y="1015473"/>
                  <a:pt x="943791" y="1409700"/>
                </a:cubicBezTo>
                <a:cubicBezTo>
                  <a:pt x="942846" y="1432380"/>
                  <a:pt x="903760" y="1492894"/>
                  <a:pt x="896166" y="1495425"/>
                </a:cubicBezTo>
                <a:lnTo>
                  <a:pt x="839016" y="1514475"/>
                </a:lnTo>
                <a:cubicBezTo>
                  <a:pt x="807266" y="1511300"/>
                  <a:pt x="775240" y="1510196"/>
                  <a:pt x="743766" y="1504950"/>
                </a:cubicBezTo>
                <a:cubicBezTo>
                  <a:pt x="717941" y="1500646"/>
                  <a:pt x="667566" y="1485900"/>
                  <a:pt x="667566" y="1485900"/>
                </a:cubicBezTo>
                <a:cubicBezTo>
                  <a:pt x="658041" y="1479550"/>
                  <a:pt x="649513" y="1471359"/>
                  <a:pt x="638991" y="1466850"/>
                </a:cubicBezTo>
                <a:cubicBezTo>
                  <a:pt x="626959" y="1461693"/>
                  <a:pt x="613430" y="1461087"/>
                  <a:pt x="600891" y="1457325"/>
                </a:cubicBezTo>
                <a:cubicBezTo>
                  <a:pt x="581657" y="1451555"/>
                  <a:pt x="562791" y="1444625"/>
                  <a:pt x="543741" y="1438275"/>
                </a:cubicBezTo>
                <a:lnTo>
                  <a:pt x="486591" y="1419225"/>
                </a:lnTo>
                <a:cubicBezTo>
                  <a:pt x="477066" y="1416050"/>
                  <a:pt x="467861" y="1411669"/>
                  <a:pt x="458016" y="1409700"/>
                </a:cubicBezTo>
                <a:cubicBezTo>
                  <a:pt x="425963" y="1403289"/>
                  <a:pt x="374295" y="1392040"/>
                  <a:pt x="343716" y="1390650"/>
                </a:cubicBezTo>
                <a:cubicBezTo>
                  <a:pt x="296140" y="1388487"/>
                  <a:pt x="248466" y="1390650"/>
                  <a:pt x="200841" y="1390650"/>
                </a:cubicBezTo>
              </a:path>
            </a:pathLst>
          </a:cu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5B2DA55-DC1A-1643-BBF5-E7686C877C7C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3977"/>
      </p:ext>
    </p:extLst>
  </p:cSld>
  <p:clrMapOvr>
    <a:masterClrMapping/>
  </p:clrMapOvr>
  <p:transition advTm="7778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34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With probability </a:t>
            </a:r>
            <a:r>
              <a:rPr lang="en-US" altLang="en-US" i="1" dirty="0">
                <a:ea typeface="ＭＳ Ｐゴシック" panose="020B0600070205080204" pitchFamily="34" charset="-128"/>
              </a:rPr>
              <a:t>1-c</a:t>
            </a:r>
            <a:r>
              <a:rPr lang="en-US" altLang="en-US" dirty="0">
                <a:ea typeface="ＭＳ Ｐゴシック" panose="020B0600070205080204" pitchFamily="34" charset="-128"/>
              </a:rPr>
              <a:t>, fly-out to </a:t>
            </a:r>
            <a:r>
              <a:rPr lang="en-US" altLang="en-US" strike="sngStrike" dirty="0">
                <a:ea typeface="ＭＳ Ｐゴシック" panose="020B0600070205080204" pitchFamily="34" charset="-128"/>
              </a:rPr>
              <a:t>a random </a:t>
            </a:r>
            <a:r>
              <a:rPr lang="en-US" altLang="en-US" dirty="0">
                <a:ea typeface="ＭＳ Ｐゴシック" panose="020B0600070205080204" pitchFamily="34" charset="-128"/>
              </a:rPr>
              <a:t>node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Then, we have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= c </a:t>
            </a:r>
            <a:r>
              <a:rPr lang="en-US" altLang="en-US" b="1" dirty="0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+ 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1 =&gt;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1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66FCA5-E1C6-9747-BDBA-56EA0751A165}"/>
              </a:ext>
            </a:extLst>
          </p:cNvPr>
          <p:cNvSpPr txBox="1"/>
          <p:nvPr/>
        </p:nvSpPr>
        <p:spPr>
          <a:xfrm rot="21019518">
            <a:off x="6663795" y="1040441"/>
            <a:ext cx="2206053" cy="4924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your favorite</a:t>
            </a:r>
          </a:p>
        </p:txBody>
      </p: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5095A2-7BFD-FD43-9D97-78498F4AB35F}"/>
              </a:ext>
            </a:extLst>
          </p:cNvPr>
          <p:cNvSpPr/>
          <p:nvPr/>
        </p:nvSpPr>
        <p:spPr bwMode="auto">
          <a:xfrm>
            <a:off x="1055076" y="3657600"/>
            <a:ext cx="3745523" cy="508000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3D1156-6D6C-DB41-B05E-0FBBCE90BEEF}"/>
              </a:ext>
            </a:extLst>
          </p:cNvPr>
          <p:cNvCxnSpPr/>
          <p:nvPr/>
        </p:nvCxnSpPr>
        <p:spPr bwMode="auto">
          <a:xfrm flipV="1">
            <a:off x="4004268" y="3205777"/>
            <a:ext cx="361741" cy="266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3F35A-1240-0F4A-BE7E-10F45DCA180A}"/>
                  </a:ext>
                </a:extLst>
              </p:cNvPr>
              <p:cNvSpPr txBox="1"/>
              <p:nvPr/>
            </p:nvSpPr>
            <p:spPr>
              <a:xfrm>
                <a:off x="4291269" y="2764098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3F35A-1240-0F4A-BE7E-10F45DCA1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69" y="2764098"/>
                <a:ext cx="4812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DC2D09-1E6A-F544-A255-A1C41C76EF0C}"/>
              </a:ext>
            </a:extLst>
          </p:cNvPr>
          <p:cNvCxnSpPr/>
          <p:nvPr/>
        </p:nvCxnSpPr>
        <p:spPr bwMode="auto">
          <a:xfrm flipV="1">
            <a:off x="4518405" y="3719919"/>
            <a:ext cx="361741" cy="266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C474ED-86EC-9E48-A89D-32EB5F4E154C}"/>
                  </a:ext>
                </a:extLst>
              </p:cNvPr>
              <p:cNvSpPr txBox="1"/>
              <p:nvPr/>
            </p:nvSpPr>
            <p:spPr>
              <a:xfrm>
                <a:off x="4805406" y="3278240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C474ED-86EC-9E48-A89D-32EB5F4E1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6" y="3278240"/>
                <a:ext cx="4812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767765-412B-C44D-BF73-2D7C3DB248D2}"/>
                  </a:ext>
                </a:extLst>
              </p:cNvPr>
              <p:cNvSpPr txBox="1"/>
              <p:nvPr/>
            </p:nvSpPr>
            <p:spPr>
              <a:xfrm>
                <a:off x="6565743" y="3548390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767765-412B-C44D-BF73-2D7C3DB24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43" y="3548390"/>
                <a:ext cx="4812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239828"/>
      </p:ext>
    </p:extLst>
  </p:cSld>
  <p:clrMapOvr>
    <a:masterClrMapping/>
  </p:clrMapOvr>
  <p:transition advTm="7778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35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compute Personalized P.R. of ‘4’, restarting from ‘2’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F404616-2F5E-1241-9E94-8CDDFD86F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44636FCC-93D1-DB41-BC21-5F7EE6EED2F7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758BC9-16F3-2547-B0BD-F24332368C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551" y="3423421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69CDB35-D7E1-4D45-BE64-993D46C144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614" y="1377563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1070783181"/>
      </p:ext>
    </p:extLst>
  </p:cSld>
  <p:clrMapOvr>
    <a:masterClrMapping/>
  </p:clrMapOvr>
  <p:transition advTm="7778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36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compute Personalized P.R. of ‘4’, restarting from ‘2’ – Related to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‘escape’ probability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‘round trip’ probability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8926" y="4388486"/>
            <a:ext cx="1489611" cy="1363800"/>
            <a:chOff x="389" y="2239"/>
            <a:chExt cx="1705" cy="1561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239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" y="2988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3151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472384"/>
      </p:ext>
    </p:extLst>
  </p:cSld>
  <p:clrMapOvr>
    <a:masterClrMapping/>
  </p:clrMapOvr>
  <p:transition advTm="7778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Personalized PR</a:t>
            </a:r>
          </a:p>
          <a:p>
            <a:pPr lvl="3"/>
            <a:r>
              <a:rPr lang="en-US" dirty="0">
                <a:ea typeface="ＭＳ Ｐゴシック" charset="-128"/>
                <a:cs typeface="ＭＳ Ｐゴシック" charset="-128"/>
              </a:rPr>
              <a:t>Fast computation - ‘Pixie’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768648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313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38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Faster computation than: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1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504B8A-A8CC-1540-8988-D961EB8F5C62}"/>
              </a:ext>
            </a:extLst>
          </p:cNvPr>
          <p:cNvCxnSpPr/>
          <p:nvPr/>
        </p:nvCxnSpPr>
        <p:spPr bwMode="auto">
          <a:xfrm>
            <a:off x="1295400" y="2642716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B5CCB8-2B92-EC4C-9CAA-8FF53E6BF6BA}"/>
              </a:ext>
            </a:extLst>
          </p:cNvPr>
          <p:cNvCxnSpPr/>
          <p:nvPr/>
        </p:nvCxnSpPr>
        <p:spPr bwMode="auto">
          <a:xfrm>
            <a:off x="3879501" y="2658192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3C6BDF-6EAC-1842-B298-CBAC6DAFD2FA}"/>
              </a:ext>
            </a:extLst>
          </p:cNvPr>
          <p:cNvCxnSpPr/>
          <p:nvPr/>
        </p:nvCxnSpPr>
        <p:spPr bwMode="auto">
          <a:xfrm>
            <a:off x="4650712" y="2642716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E8A7E-C80D-EB43-9C15-B14F4113804E}"/>
              </a:ext>
            </a:extLst>
          </p:cNvPr>
          <p:cNvGrpSpPr/>
          <p:nvPr/>
        </p:nvGrpSpPr>
        <p:grpSpPr>
          <a:xfrm>
            <a:off x="3132880" y="4826256"/>
            <a:ext cx="838061" cy="795566"/>
            <a:chOff x="3132880" y="4826256"/>
            <a:chExt cx="838061" cy="7955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E911C3-BC98-F743-A183-32AA10634A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1860" y="4826256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2314E-9831-AB41-93EA-74E7F35178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2880" y="5166360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09D56B-D1B0-E849-A1DA-A8F8E1FBF0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061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F8E1D2-B180-8A49-B9AF-2B1785A68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4832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5CFFF1-D0D2-AC49-8967-A593C83756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501" y="4990231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77663CF-6987-1843-BCFC-75A0D8240FB8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17177"/>
      </p:ext>
    </p:extLst>
  </p:cSld>
  <p:clrMapOvr>
    <a:masterClrMapping/>
  </p:clrMapOvr>
  <p:transition advTm="7778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BE42-2B57-D245-AA32-C5D8E1CA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Pixie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0523-A924-354D-8935-0FE7148E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3566"/>
            <a:ext cx="7772400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Chantat</a:t>
            </a:r>
            <a:r>
              <a:rPr lang="en-US" dirty="0"/>
              <a:t> </a:t>
            </a:r>
            <a:r>
              <a:rPr lang="en-US" dirty="0" err="1"/>
              <a:t>Eksombatchai</a:t>
            </a:r>
            <a:r>
              <a:rPr lang="en-US" dirty="0"/>
              <a:t>, Pranav Jindal, Jerry Zitao Liu, Yuchen Liu, Rahul Sharma, Charles Sugnet, Mark Ulrich, Jure Leskovec:</a:t>
            </a:r>
            <a:br>
              <a:rPr lang="en-US" dirty="0"/>
            </a:br>
            <a:r>
              <a:rPr lang="en-US" i="1" dirty="0"/>
              <a:t>Pixie: A System for Recommending 3+ Billion Items to 200+ Million Users in Real-Time</a:t>
            </a:r>
            <a:r>
              <a:rPr lang="en-US" dirty="0"/>
              <a:t>. WWW 2018: 1775-1784</a:t>
            </a:r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dl.acm.org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citation.cfm?doid</a:t>
            </a:r>
            <a:r>
              <a:rPr lang="en-US" dirty="0">
                <a:hlinkClick r:id="rId2"/>
              </a:rPr>
              <a:t>=3178876.3186183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D7C4D-EBC2-074F-A939-D4E344EB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B5CB-64E6-1C46-8884-A71AB3E7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EDF4-2125-B14C-8381-256347AE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BF48A-2581-7A40-9D34-51701FDDAA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88" y="1524152"/>
            <a:ext cx="1100138" cy="6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54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(SVD)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578" y="4961467"/>
            <a:ext cx="557243" cy="6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91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4B3C787-ECCB-2A4F-9558-77796BF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40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Pixie algorithm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Faster computation than: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</a:t>
            </a:r>
            <a:r>
              <a:rPr lang="en-US" altLang="en-US" b="1" dirty="0">
                <a:ea typeface="ＭＳ Ｐゴシック" panose="020B0600070205080204" pitchFamily="34" charset="-128"/>
              </a:rPr>
              <a:t>simulate</a:t>
            </a:r>
            <a:r>
              <a:rPr lang="en-US" altLang="en-US" dirty="0">
                <a:ea typeface="ＭＳ Ｐゴシック" panose="020B0600070205080204" pitchFamily="34" charset="-128"/>
              </a:rPr>
              <a:t> a few R.W.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keep visit counts   </a:t>
            </a:r>
            <a:r>
              <a:rPr lang="en-US" altLang="en-US" i="1" dirty="0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fast and nimble</a:t>
            </a: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148064-27A2-EF48-B7F2-1743B598176F}"/>
              </a:ext>
            </a:extLst>
          </p:cNvPr>
          <p:cNvGrpSpPr/>
          <p:nvPr/>
        </p:nvGrpSpPr>
        <p:grpSpPr>
          <a:xfrm>
            <a:off x="3132880" y="4826256"/>
            <a:ext cx="838061" cy="795566"/>
            <a:chOff x="3132880" y="4826256"/>
            <a:chExt cx="838061" cy="7955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1C5EB2-48E4-5C41-B101-55EF7EE02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1860" y="4826256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E7D21F-FC5E-764E-8EC5-28E2A4B892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2880" y="5166360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30E266-C8BD-E746-BEE9-C0FDDCFB03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061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C77B17-5BDB-3D44-95C3-5642171AFA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4832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4D3ECE-124E-C149-BBE1-BF94B934C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501" y="4990231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8D3F0983-45E1-EA48-B37A-BA584574E137}"/>
              </a:ext>
            </a:extLst>
          </p:cNvPr>
          <p:cNvSpPr/>
          <p:nvPr/>
        </p:nvSpPr>
        <p:spPr bwMode="auto">
          <a:xfrm>
            <a:off x="6784258" y="1170039"/>
            <a:ext cx="2203099" cy="3081810"/>
          </a:xfrm>
          <a:custGeom>
            <a:avLst/>
            <a:gdLst>
              <a:gd name="connsiteX0" fmla="*/ 1710813 w 2203099"/>
              <a:gd name="connsiteY0" fmla="*/ 2979174 h 3081810"/>
              <a:gd name="connsiteX1" fmla="*/ 1759974 w 2203099"/>
              <a:gd name="connsiteY1" fmla="*/ 2949677 h 3081810"/>
              <a:gd name="connsiteX2" fmla="*/ 1828800 w 2203099"/>
              <a:gd name="connsiteY2" fmla="*/ 2890684 h 3081810"/>
              <a:gd name="connsiteX3" fmla="*/ 1868129 w 2203099"/>
              <a:gd name="connsiteY3" fmla="*/ 2821858 h 3081810"/>
              <a:gd name="connsiteX4" fmla="*/ 1887794 w 2203099"/>
              <a:gd name="connsiteY4" fmla="*/ 2762864 h 3081810"/>
              <a:gd name="connsiteX5" fmla="*/ 1897626 w 2203099"/>
              <a:gd name="connsiteY5" fmla="*/ 2733367 h 3081810"/>
              <a:gd name="connsiteX6" fmla="*/ 1897626 w 2203099"/>
              <a:gd name="connsiteY6" fmla="*/ 2576051 h 3081810"/>
              <a:gd name="connsiteX7" fmla="*/ 1907458 w 2203099"/>
              <a:gd name="connsiteY7" fmla="*/ 2546555 h 3081810"/>
              <a:gd name="connsiteX8" fmla="*/ 1936955 w 2203099"/>
              <a:gd name="connsiteY8" fmla="*/ 2517058 h 3081810"/>
              <a:gd name="connsiteX9" fmla="*/ 1956619 w 2203099"/>
              <a:gd name="connsiteY9" fmla="*/ 2477729 h 3081810"/>
              <a:gd name="connsiteX10" fmla="*/ 1986116 w 2203099"/>
              <a:gd name="connsiteY10" fmla="*/ 2458064 h 3081810"/>
              <a:gd name="connsiteX11" fmla="*/ 2015613 w 2203099"/>
              <a:gd name="connsiteY11" fmla="*/ 2428567 h 3081810"/>
              <a:gd name="connsiteX12" fmla="*/ 2035277 w 2203099"/>
              <a:gd name="connsiteY12" fmla="*/ 2399071 h 3081810"/>
              <a:gd name="connsiteX13" fmla="*/ 2064774 w 2203099"/>
              <a:gd name="connsiteY13" fmla="*/ 2359742 h 3081810"/>
              <a:gd name="connsiteX14" fmla="*/ 2104103 w 2203099"/>
              <a:gd name="connsiteY14" fmla="*/ 2300748 h 3081810"/>
              <a:gd name="connsiteX15" fmla="*/ 2123768 w 2203099"/>
              <a:gd name="connsiteY15" fmla="*/ 2241755 h 3081810"/>
              <a:gd name="connsiteX16" fmla="*/ 2143432 w 2203099"/>
              <a:gd name="connsiteY16" fmla="*/ 2202426 h 3081810"/>
              <a:gd name="connsiteX17" fmla="*/ 2163097 w 2203099"/>
              <a:gd name="connsiteY17" fmla="*/ 2143432 h 3081810"/>
              <a:gd name="connsiteX18" fmla="*/ 2172929 w 2203099"/>
              <a:gd name="connsiteY18" fmla="*/ 2113935 h 3081810"/>
              <a:gd name="connsiteX19" fmla="*/ 2182761 w 2203099"/>
              <a:gd name="connsiteY19" fmla="*/ 2084438 h 3081810"/>
              <a:gd name="connsiteX20" fmla="*/ 2192594 w 2203099"/>
              <a:gd name="connsiteY20" fmla="*/ 2045109 h 3081810"/>
              <a:gd name="connsiteX21" fmla="*/ 2192594 w 2203099"/>
              <a:gd name="connsiteY21" fmla="*/ 1877961 h 3081810"/>
              <a:gd name="connsiteX22" fmla="*/ 2172929 w 2203099"/>
              <a:gd name="connsiteY22" fmla="*/ 1504335 h 3081810"/>
              <a:gd name="connsiteX23" fmla="*/ 2133600 w 2203099"/>
              <a:gd name="connsiteY23" fmla="*/ 1396180 h 3081810"/>
              <a:gd name="connsiteX24" fmla="*/ 2123768 w 2203099"/>
              <a:gd name="connsiteY24" fmla="*/ 1337187 h 3081810"/>
              <a:gd name="connsiteX25" fmla="*/ 2104103 w 2203099"/>
              <a:gd name="connsiteY25" fmla="*/ 1238864 h 3081810"/>
              <a:gd name="connsiteX26" fmla="*/ 2094271 w 2203099"/>
              <a:gd name="connsiteY26" fmla="*/ 973393 h 3081810"/>
              <a:gd name="connsiteX27" fmla="*/ 2074607 w 2203099"/>
              <a:gd name="connsiteY27" fmla="*/ 816077 h 3081810"/>
              <a:gd name="connsiteX28" fmla="*/ 2064774 w 2203099"/>
              <a:gd name="connsiteY28" fmla="*/ 766916 h 3081810"/>
              <a:gd name="connsiteX29" fmla="*/ 1966452 w 2203099"/>
              <a:gd name="connsiteY29" fmla="*/ 589935 h 3081810"/>
              <a:gd name="connsiteX30" fmla="*/ 1897626 w 2203099"/>
              <a:gd name="connsiteY30" fmla="*/ 501445 h 3081810"/>
              <a:gd name="connsiteX31" fmla="*/ 1828800 w 2203099"/>
              <a:gd name="connsiteY31" fmla="*/ 442451 h 3081810"/>
              <a:gd name="connsiteX32" fmla="*/ 1779639 w 2203099"/>
              <a:gd name="connsiteY32" fmla="*/ 393290 h 3081810"/>
              <a:gd name="connsiteX33" fmla="*/ 1730477 w 2203099"/>
              <a:gd name="connsiteY33" fmla="*/ 353961 h 3081810"/>
              <a:gd name="connsiteX34" fmla="*/ 1700981 w 2203099"/>
              <a:gd name="connsiteY34" fmla="*/ 324464 h 3081810"/>
              <a:gd name="connsiteX35" fmla="*/ 1671484 w 2203099"/>
              <a:gd name="connsiteY35" fmla="*/ 304800 h 3081810"/>
              <a:gd name="connsiteX36" fmla="*/ 1582994 w 2203099"/>
              <a:gd name="connsiteY36" fmla="*/ 245806 h 3081810"/>
              <a:gd name="connsiteX37" fmla="*/ 1484671 w 2203099"/>
              <a:gd name="connsiteY37" fmla="*/ 176980 h 3081810"/>
              <a:gd name="connsiteX38" fmla="*/ 1386348 w 2203099"/>
              <a:gd name="connsiteY38" fmla="*/ 127819 h 3081810"/>
              <a:gd name="connsiteX39" fmla="*/ 1356852 w 2203099"/>
              <a:gd name="connsiteY39" fmla="*/ 117987 h 3081810"/>
              <a:gd name="connsiteX40" fmla="*/ 1278194 w 2203099"/>
              <a:gd name="connsiteY40" fmla="*/ 78658 h 3081810"/>
              <a:gd name="connsiteX41" fmla="*/ 1248697 w 2203099"/>
              <a:gd name="connsiteY41" fmla="*/ 68826 h 3081810"/>
              <a:gd name="connsiteX42" fmla="*/ 1209368 w 2203099"/>
              <a:gd name="connsiteY42" fmla="*/ 49161 h 3081810"/>
              <a:gd name="connsiteX43" fmla="*/ 1160207 w 2203099"/>
              <a:gd name="connsiteY43" fmla="*/ 39329 h 3081810"/>
              <a:gd name="connsiteX44" fmla="*/ 1071716 w 2203099"/>
              <a:gd name="connsiteY44" fmla="*/ 19664 h 3081810"/>
              <a:gd name="connsiteX45" fmla="*/ 865239 w 2203099"/>
              <a:gd name="connsiteY45" fmla="*/ 0 h 3081810"/>
              <a:gd name="connsiteX46" fmla="*/ 560439 w 2203099"/>
              <a:gd name="connsiteY46" fmla="*/ 29496 h 3081810"/>
              <a:gd name="connsiteX47" fmla="*/ 491613 w 2203099"/>
              <a:gd name="connsiteY47" fmla="*/ 58993 h 3081810"/>
              <a:gd name="connsiteX48" fmla="*/ 432619 w 2203099"/>
              <a:gd name="connsiteY48" fmla="*/ 78658 h 3081810"/>
              <a:gd name="connsiteX49" fmla="*/ 363794 w 2203099"/>
              <a:gd name="connsiteY49" fmla="*/ 137651 h 3081810"/>
              <a:gd name="connsiteX50" fmla="*/ 324465 w 2203099"/>
              <a:gd name="connsiteY50" fmla="*/ 176980 h 3081810"/>
              <a:gd name="connsiteX51" fmla="*/ 275303 w 2203099"/>
              <a:gd name="connsiteY51" fmla="*/ 216309 h 3081810"/>
              <a:gd name="connsiteX52" fmla="*/ 255639 w 2203099"/>
              <a:gd name="connsiteY52" fmla="*/ 245806 h 3081810"/>
              <a:gd name="connsiteX53" fmla="*/ 226142 w 2203099"/>
              <a:gd name="connsiteY53" fmla="*/ 294967 h 3081810"/>
              <a:gd name="connsiteX54" fmla="*/ 176981 w 2203099"/>
              <a:gd name="connsiteY54" fmla="*/ 353961 h 3081810"/>
              <a:gd name="connsiteX55" fmla="*/ 117987 w 2203099"/>
              <a:gd name="connsiteY55" fmla="*/ 462116 h 3081810"/>
              <a:gd name="connsiteX56" fmla="*/ 88490 w 2203099"/>
              <a:gd name="connsiteY56" fmla="*/ 530942 h 3081810"/>
              <a:gd name="connsiteX57" fmla="*/ 68826 w 2203099"/>
              <a:gd name="connsiteY57" fmla="*/ 560438 h 3081810"/>
              <a:gd name="connsiteX58" fmla="*/ 39329 w 2203099"/>
              <a:gd name="connsiteY58" fmla="*/ 668593 h 3081810"/>
              <a:gd name="connsiteX59" fmla="*/ 19665 w 2203099"/>
              <a:gd name="connsiteY59" fmla="*/ 707922 h 3081810"/>
              <a:gd name="connsiteX60" fmla="*/ 0 w 2203099"/>
              <a:gd name="connsiteY60" fmla="*/ 855406 h 3081810"/>
              <a:gd name="connsiteX61" fmla="*/ 9832 w 2203099"/>
              <a:gd name="connsiteY61" fmla="*/ 1032387 h 3081810"/>
              <a:gd name="connsiteX62" fmla="*/ 29497 w 2203099"/>
              <a:gd name="connsiteY62" fmla="*/ 1091380 h 3081810"/>
              <a:gd name="connsiteX63" fmla="*/ 49161 w 2203099"/>
              <a:gd name="connsiteY63" fmla="*/ 1160206 h 3081810"/>
              <a:gd name="connsiteX64" fmla="*/ 68826 w 2203099"/>
              <a:gd name="connsiteY64" fmla="*/ 1278193 h 3081810"/>
              <a:gd name="connsiteX65" fmla="*/ 49161 w 2203099"/>
              <a:gd name="connsiteY65" fmla="*/ 1465006 h 3081810"/>
              <a:gd name="connsiteX66" fmla="*/ 29497 w 2203099"/>
              <a:gd name="connsiteY66" fmla="*/ 1524000 h 3081810"/>
              <a:gd name="connsiteX67" fmla="*/ 9832 w 2203099"/>
              <a:gd name="connsiteY67" fmla="*/ 1622322 h 3081810"/>
              <a:gd name="connsiteX68" fmla="*/ 19665 w 2203099"/>
              <a:gd name="connsiteY68" fmla="*/ 1740309 h 3081810"/>
              <a:gd name="connsiteX69" fmla="*/ 39329 w 2203099"/>
              <a:gd name="connsiteY69" fmla="*/ 1838632 h 3081810"/>
              <a:gd name="connsiteX70" fmla="*/ 58994 w 2203099"/>
              <a:gd name="connsiteY70" fmla="*/ 1897626 h 3081810"/>
              <a:gd name="connsiteX71" fmla="*/ 98323 w 2203099"/>
              <a:gd name="connsiteY71" fmla="*/ 1956619 h 3081810"/>
              <a:gd name="connsiteX72" fmla="*/ 108155 w 2203099"/>
              <a:gd name="connsiteY72" fmla="*/ 1986116 h 3081810"/>
              <a:gd name="connsiteX73" fmla="*/ 167148 w 2203099"/>
              <a:gd name="connsiteY73" fmla="*/ 2025445 h 3081810"/>
              <a:gd name="connsiteX74" fmla="*/ 196645 w 2203099"/>
              <a:gd name="connsiteY74" fmla="*/ 2045109 h 3081810"/>
              <a:gd name="connsiteX75" fmla="*/ 235974 w 2203099"/>
              <a:gd name="connsiteY75" fmla="*/ 2104103 h 3081810"/>
              <a:gd name="connsiteX76" fmla="*/ 265471 w 2203099"/>
              <a:gd name="connsiteY76" fmla="*/ 2172929 h 3081810"/>
              <a:gd name="connsiteX77" fmla="*/ 285136 w 2203099"/>
              <a:gd name="connsiteY77" fmla="*/ 2241755 h 3081810"/>
              <a:gd name="connsiteX78" fmla="*/ 304800 w 2203099"/>
              <a:gd name="connsiteY78" fmla="*/ 2281084 h 3081810"/>
              <a:gd name="connsiteX79" fmla="*/ 314632 w 2203099"/>
              <a:gd name="connsiteY79" fmla="*/ 2320413 h 3081810"/>
              <a:gd name="connsiteX80" fmla="*/ 353961 w 2203099"/>
              <a:gd name="connsiteY80" fmla="*/ 2379406 h 3081810"/>
              <a:gd name="connsiteX81" fmla="*/ 363794 w 2203099"/>
              <a:gd name="connsiteY81" fmla="*/ 2418735 h 3081810"/>
              <a:gd name="connsiteX82" fmla="*/ 403123 w 2203099"/>
              <a:gd name="connsiteY82" fmla="*/ 2477729 h 3081810"/>
              <a:gd name="connsiteX83" fmla="*/ 422787 w 2203099"/>
              <a:gd name="connsiteY83" fmla="*/ 2507226 h 3081810"/>
              <a:gd name="connsiteX84" fmla="*/ 432619 w 2203099"/>
              <a:gd name="connsiteY84" fmla="*/ 2536722 h 3081810"/>
              <a:gd name="connsiteX85" fmla="*/ 491613 w 2203099"/>
              <a:gd name="connsiteY85" fmla="*/ 2625213 h 3081810"/>
              <a:gd name="connsiteX86" fmla="*/ 511277 w 2203099"/>
              <a:gd name="connsiteY86" fmla="*/ 2654709 h 3081810"/>
              <a:gd name="connsiteX87" fmla="*/ 521110 w 2203099"/>
              <a:gd name="connsiteY87" fmla="*/ 2684206 h 3081810"/>
              <a:gd name="connsiteX88" fmla="*/ 580103 w 2203099"/>
              <a:gd name="connsiteY88" fmla="*/ 2762864 h 3081810"/>
              <a:gd name="connsiteX89" fmla="*/ 619432 w 2203099"/>
              <a:gd name="connsiteY89" fmla="*/ 2821858 h 3081810"/>
              <a:gd name="connsiteX90" fmla="*/ 639097 w 2203099"/>
              <a:gd name="connsiteY90" fmla="*/ 2851355 h 3081810"/>
              <a:gd name="connsiteX91" fmla="*/ 668594 w 2203099"/>
              <a:gd name="connsiteY91" fmla="*/ 2871019 h 3081810"/>
              <a:gd name="connsiteX92" fmla="*/ 737419 w 2203099"/>
              <a:gd name="connsiteY92" fmla="*/ 2949677 h 3081810"/>
              <a:gd name="connsiteX93" fmla="*/ 757084 w 2203099"/>
              <a:gd name="connsiteY93" fmla="*/ 2979174 h 3081810"/>
              <a:gd name="connsiteX94" fmla="*/ 855407 w 2203099"/>
              <a:gd name="connsiteY94" fmla="*/ 3038167 h 3081810"/>
              <a:gd name="connsiteX95" fmla="*/ 914400 w 2203099"/>
              <a:gd name="connsiteY95" fmla="*/ 3048000 h 3081810"/>
              <a:gd name="connsiteX96" fmla="*/ 963561 w 2203099"/>
              <a:gd name="connsiteY96" fmla="*/ 3057832 h 3081810"/>
              <a:gd name="connsiteX97" fmla="*/ 1071716 w 2203099"/>
              <a:gd name="connsiteY97" fmla="*/ 3077496 h 3081810"/>
              <a:gd name="connsiteX98" fmla="*/ 1484671 w 2203099"/>
              <a:gd name="connsiteY98" fmla="*/ 3057832 h 3081810"/>
              <a:gd name="connsiteX99" fmla="*/ 1543665 w 2203099"/>
              <a:gd name="connsiteY99" fmla="*/ 3038167 h 3081810"/>
              <a:gd name="connsiteX100" fmla="*/ 1661652 w 2203099"/>
              <a:gd name="connsiteY100" fmla="*/ 2979174 h 3081810"/>
              <a:gd name="connsiteX101" fmla="*/ 1691148 w 2203099"/>
              <a:gd name="connsiteY101" fmla="*/ 2969342 h 3081810"/>
              <a:gd name="connsiteX102" fmla="*/ 1720645 w 2203099"/>
              <a:gd name="connsiteY102" fmla="*/ 2959509 h 3081810"/>
              <a:gd name="connsiteX103" fmla="*/ 1710813 w 2203099"/>
              <a:gd name="connsiteY103" fmla="*/ 2979174 h 308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03099" h="3081810">
                <a:moveTo>
                  <a:pt x="1710813" y="2979174"/>
                </a:moveTo>
                <a:cubicBezTo>
                  <a:pt x="1727200" y="2969342"/>
                  <a:pt x="1744073" y="2960278"/>
                  <a:pt x="1759974" y="2949677"/>
                </a:cubicBezTo>
                <a:cubicBezTo>
                  <a:pt x="1784384" y="2933403"/>
                  <a:pt x="1809813" y="2913468"/>
                  <a:pt x="1828800" y="2890684"/>
                </a:cubicBezTo>
                <a:cubicBezTo>
                  <a:pt x="1842446" y="2874310"/>
                  <a:pt x="1860731" y="2840354"/>
                  <a:pt x="1868129" y="2821858"/>
                </a:cubicBezTo>
                <a:cubicBezTo>
                  <a:pt x="1875827" y="2802612"/>
                  <a:pt x="1881239" y="2782529"/>
                  <a:pt x="1887794" y="2762864"/>
                </a:cubicBezTo>
                <a:lnTo>
                  <a:pt x="1897626" y="2733367"/>
                </a:lnTo>
                <a:cubicBezTo>
                  <a:pt x="1885830" y="2650792"/>
                  <a:pt x="1882375" y="2667558"/>
                  <a:pt x="1897626" y="2576051"/>
                </a:cubicBezTo>
                <a:cubicBezTo>
                  <a:pt x="1899330" y="2565828"/>
                  <a:pt x="1901709" y="2555178"/>
                  <a:pt x="1907458" y="2546555"/>
                </a:cubicBezTo>
                <a:cubicBezTo>
                  <a:pt x="1915171" y="2534985"/>
                  <a:pt x="1927123" y="2526890"/>
                  <a:pt x="1936955" y="2517058"/>
                </a:cubicBezTo>
                <a:cubicBezTo>
                  <a:pt x="1943510" y="2503948"/>
                  <a:pt x="1947236" y="2488989"/>
                  <a:pt x="1956619" y="2477729"/>
                </a:cubicBezTo>
                <a:cubicBezTo>
                  <a:pt x="1964184" y="2468651"/>
                  <a:pt x="1977038" y="2465629"/>
                  <a:pt x="1986116" y="2458064"/>
                </a:cubicBezTo>
                <a:cubicBezTo>
                  <a:pt x="1996798" y="2449162"/>
                  <a:pt x="2006711" y="2439249"/>
                  <a:pt x="2015613" y="2428567"/>
                </a:cubicBezTo>
                <a:cubicBezTo>
                  <a:pt x="2023178" y="2419489"/>
                  <a:pt x="2028409" y="2408687"/>
                  <a:pt x="2035277" y="2399071"/>
                </a:cubicBezTo>
                <a:cubicBezTo>
                  <a:pt x="2044802" y="2385736"/>
                  <a:pt x="2055377" y="2373167"/>
                  <a:pt x="2064774" y="2359742"/>
                </a:cubicBezTo>
                <a:cubicBezTo>
                  <a:pt x="2078327" y="2340380"/>
                  <a:pt x="2096629" y="2323169"/>
                  <a:pt x="2104103" y="2300748"/>
                </a:cubicBezTo>
                <a:cubicBezTo>
                  <a:pt x="2110658" y="2281084"/>
                  <a:pt x="2114498" y="2260295"/>
                  <a:pt x="2123768" y="2241755"/>
                </a:cubicBezTo>
                <a:cubicBezTo>
                  <a:pt x="2130323" y="2228645"/>
                  <a:pt x="2137989" y="2216035"/>
                  <a:pt x="2143432" y="2202426"/>
                </a:cubicBezTo>
                <a:cubicBezTo>
                  <a:pt x="2151130" y="2183180"/>
                  <a:pt x="2156542" y="2163097"/>
                  <a:pt x="2163097" y="2143432"/>
                </a:cubicBezTo>
                <a:lnTo>
                  <a:pt x="2172929" y="2113935"/>
                </a:lnTo>
                <a:cubicBezTo>
                  <a:pt x="2176206" y="2104103"/>
                  <a:pt x="2180247" y="2094493"/>
                  <a:pt x="2182761" y="2084438"/>
                </a:cubicBezTo>
                <a:lnTo>
                  <a:pt x="2192594" y="2045109"/>
                </a:lnTo>
                <a:cubicBezTo>
                  <a:pt x="2211624" y="1873835"/>
                  <a:pt x="2200516" y="2036391"/>
                  <a:pt x="2192594" y="1877961"/>
                </a:cubicBezTo>
                <a:cubicBezTo>
                  <a:pt x="2192116" y="1868407"/>
                  <a:pt x="2198115" y="1605081"/>
                  <a:pt x="2172929" y="1504335"/>
                </a:cubicBezTo>
                <a:cubicBezTo>
                  <a:pt x="2164513" y="1470672"/>
                  <a:pt x="2146633" y="1428762"/>
                  <a:pt x="2133600" y="1396180"/>
                </a:cubicBezTo>
                <a:cubicBezTo>
                  <a:pt x="2130323" y="1376516"/>
                  <a:pt x="2127442" y="1356781"/>
                  <a:pt x="2123768" y="1337187"/>
                </a:cubicBezTo>
                <a:cubicBezTo>
                  <a:pt x="2117608" y="1304336"/>
                  <a:pt x="2104103" y="1238864"/>
                  <a:pt x="2104103" y="1238864"/>
                </a:cubicBezTo>
                <a:cubicBezTo>
                  <a:pt x="2100826" y="1150374"/>
                  <a:pt x="2098806" y="1061828"/>
                  <a:pt x="2094271" y="973393"/>
                </a:cubicBezTo>
                <a:cubicBezTo>
                  <a:pt x="2086906" y="829768"/>
                  <a:pt x="2092782" y="897860"/>
                  <a:pt x="2074607" y="816077"/>
                </a:cubicBezTo>
                <a:cubicBezTo>
                  <a:pt x="2070982" y="799763"/>
                  <a:pt x="2071137" y="782369"/>
                  <a:pt x="2064774" y="766916"/>
                </a:cubicBezTo>
                <a:cubicBezTo>
                  <a:pt x="2038387" y="702833"/>
                  <a:pt x="2006966" y="645181"/>
                  <a:pt x="1966452" y="589935"/>
                </a:cubicBezTo>
                <a:cubicBezTo>
                  <a:pt x="1944354" y="559801"/>
                  <a:pt x="1924049" y="527868"/>
                  <a:pt x="1897626" y="501445"/>
                </a:cubicBezTo>
                <a:cubicBezTo>
                  <a:pt x="1803028" y="406847"/>
                  <a:pt x="1942319" y="543357"/>
                  <a:pt x="1828800" y="442451"/>
                </a:cubicBezTo>
                <a:cubicBezTo>
                  <a:pt x="1811479" y="427055"/>
                  <a:pt x="1796865" y="408793"/>
                  <a:pt x="1779639" y="393290"/>
                </a:cubicBezTo>
                <a:cubicBezTo>
                  <a:pt x="1764040" y="379251"/>
                  <a:pt x="1746270" y="367780"/>
                  <a:pt x="1730477" y="353961"/>
                </a:cubicBezTo>
                <a:cubicBezTo>
                  <a:pt x="1720013" y="344805"/>
                  <a:pt x="1711663" y="333366"/>
                  <a:pt x="1700981" y="324464"/>
                </a:cubicBezTo>
                <a:cubicBezTo>
                  <a:pt x="1691903" y="316899"/>
                  <a:pt x="1681100" y="311668"/>
                  <a:pt x="1671484" y="304800"/>
                </a:cubicBezTo>
                <a:cubicBezTo>
                  <a:pt x="1499970" y="182291"/>
                  <a:pt x="1782531" y="378832"/>
                  <a:pt x="1582994" y="245806"/>
                </a:cubicBezTo>
                <a:cubicBezTo>
                  <a:pt x="1528528" y="209495"/>
                  <a:pt x="1551863" y="214775"/>
                  <a:pt x="1484671" y="176980"/>
                </a:cubicBezTo>
                <a:cubicBezTo>
                  <a:pt x="1452734" y="159016"/>
                  <a:pt x="1421110" y="139406"/>
                  <a:pt x="1386348" y="127819"/>
                </a:cubicBezTo>
                <a:cubicBezTo>
                  <a:pt x="1376516" y="124542"/>
                  <a:pt x="1366287" y="122276"/>
                  <a:pt x="1356852" y="117987"/>
                </a:cubicBezTo>
                <a:cubicBezTo>
                  <a:pt x="1330165" y="105857"/>
                  <a:pt x="1306004" y="87928"/>
                  <a:pt x="1278194" y="78658"/>
                </a:cubicBezTo>
                <a:cubicBezTo>
                  <a:pt x="1268362" y="75381"/>
                  <a:pt x="1258223" y="72909"/>
                  <a:pt x="1248697" y="68826"/>
                </a:cubicBezTo>
                <a:cubicBezTo>
                  <a:pt x="1235225" y="63052"/>
                  <a:pt x="1223273" y="53796"/>
                  <a:pt x="1209368" y="49161"/>
                </a:cubicBezTo>
                <a:cubicBezTo>
                  <a:pt x="1193514" y="43876"/>
                  <a:pt x="1176548" y="42831"/>
                  <a:pt x="1160207" y="39329"/>
                </a:cubicBezTo>
                <a:cubicBezTo>
                  <a:pt x="1130661" y="32998"/>
                  <a:pt x="1101668" y="23658"/>
                  <a:pt x="1071716" y="19664"/>
                </a:cubicBezTo>
                <a:cubicBezTo>
                  <a:pt x="1003185" y="10527"/>
                  <a:pt x="865239" y="0"/>
                  <a:pt x="865239" y="0"/>
                </a:cubicBezTo>
                <a:cubicBezTo>
                  <a:pt x="771435" y="5211"/>
                  <a:pt x="654568" y="5964"/>
                  <a:pt x="560439" y="29496"/>
                </a:cubicBezTo>
                <a:cubicBezTo>
                  <a:pt x="536224" y="35550"/>
                  <a:pt x="514909" y="50033"/>
                  <a:pt x="491613" y="58993"/>
                </a:cubicBezTo>
                <a:cubicBezTo>
                  <a:pt x="472266" y="66434"/>
                  <a:pt x="452284" y="72103"/>
                  <a:pt x="432619" y="78658"/>
                </a:cubicBezTo>
                <a:cubicBezTo>
                  <a:pt x="290957" y="220320"/>
                  <a:pt x="468614" y="47805"/>
                  <a:pt x="363794" y="137651"/>
                </a:cubicBezTo>
                <a:cubicBezTo>
                  <a:pt x="349717" y="149717"/>
                  <a:pt x="338322" y="164663"/>
                  <a:pt x="324465" y="176980"/>
                </a:cubicBezTo>
                <a:cubicBezTo>
                  <a:pt x="308780" y="190922"/>
                  <a:pt x="290142" y="201470"/>
                  <a:pt x="275303" y="216309"/>
                </a:cubicBezTo>
                <a:cubicBezTo>
                  <a:pt x="266947" y="224665"/>
                  <a:pt x="261902" y="235785"/>
                  <a:pt x="255639" y="245806"/>
                </a:cubicBezTo>
                <a:cubicBezTo>
                  <a:pt x="245511" y="262012"/>
                  <a:pt x="237382" y="279512"/>
                  <a:pt x="226142" y="294967"/>
                </a:cubicBezTo>
                <a:cubicBezTo>
                  <a:pt x="211086" y="315669"/>
                  <a:pt x="191551" y="332915"/>
                  <a:pt x="176981" y="353961"/>
                </a:cubicBezTo>
                <a:cubicBezTo>
                  <a:pt x="164253" y="372347"/>
                  <a:pt x="130680" y="434192"/>
                  <a:pt x="117987" y="462116"/>
                </a:cubicBezTo>
                <a:cubicBezTo>
                  <a:pt x="107658" y="484839"/>
                  <a:pt x="99653" y="508617"/>
                  <a:pt x="88490" y="530942"/>
                </a:cubicBezTo>
                <a:cubicBezTo>
                  <a:pt x="83205" y="541511"/>
                  <a:pt x="73625" y="549640"/>
                  <a:pt x="68826" y="560438"/>
                </a:cubicBezTo>
                <a:cubicBezTo>
                  <a:pt x="22859" y="663863"/>
                  <a:pt x="70170" y="576067"/>
                  <a:pt x="39329" y="668593"/>
                </a:cubicBezTo>
                <a:cubicBezTo>
                  <a:pt x="34694" y="682498"/>
                  <a:pt x="26220" y="694812"/>
                  <a:pt x="19665" y="707922"/>
                </a:cubicBezTo>
                <a:cubicBezTo>
                  <a:pt x="13036" y="747693"/>
                  <a:pt x="0" y="819298"/>
                  <a:pt x="0" y="855406"/>
                </a:cubicBezTo>
                <a:cubicBezTo>
                  <a:pt x="0" y="914491"/>
                  <a:pt x="2503" y="973759"/>
                  <a:pt x="9832" y="1032387"/>
                </a:cubicBezTo>
                <a:cubicBezTo>
                  <a:pt x="12403" y="1052955"/>
                  <a:pt x="22942" y="1071716"/>
                  <a:pt x="29497" y="1091380"/>
                </a:cubicBezTo>
                <a:cubicBezTo>
                  <a:pt x="38191" y="1117462"/>
                  <a:pt x="43870" y="1131989"/>
                  <a:pt x="49161" y="1160206"/>
                </a:cubicBezTo>
                <a:cubicBezTo>
                  <a:pt x="56509" y="1199395"/>
                  <a:pt x="68826" y="1278193"/>
                  <a:pt x="68826" y="1278193"/>
                </a:cubicBezTo>
                <a:cubicBezTo>
                  <a:pt x="66927" y="1299077"/>
                  <a:pt x="55948" y="1433336"/>
                  <a:pt x="49161" y="1465006"/>
                </a:cubicBezTo>
                <a:cubicBezTo>
                  <a:pt x="44818" y="1485274"/>
                  <a:pt x="34524" y="1503891"/>
                  <a:pt x="29497" y="1524000"/>
                </a:cubicBezTo>
                <a:cubicBezTo>
                  <a:pt x="14830" y="1582669"/>
                  <a:pt x="21887" y="1550000"/>
                  <a:pt x="9832" y="1622322"/>
                </a:cubicBezTo>
                <a:cubicBezTo>
                  <a:pt x="13110" y="1661651"/>
                  <a:pt x="15307" y="1701085"/>
                  <a:pt x="19665" y="1740309"/>
                </a:cubicBezTo>
                <a:cubicBezTo>
                  <a:pt x="22792" y="1768448"/>
                  <a:pt x="30713" y="1809911"/>
                  <a:pt x="39329" y="1838632"/>
                </a:cubicBezTo>
                <a:cubicBezTo>
                  <a:pt x="45285" y="1858486"/>
                  <a:pt x="47496" y="1880379"/>
                  <a:pt x="58994" y="1897626"/>
                </a:cubicBezTo>
                <a:lnTo>
                  <a:pt x="98323" y="1956619"/>
                </a:lnTo>
                <a:cubicBezTo>
                  <a:pt x="101600" y="1966451"/>
                  <a:pt x="102406" y="1977492"/>
                  <a:pt x="108155" y="1986116"/>
                </a:cubicBezTo>
                <a:cubicBezTo>
                  <a:pt x="136112" y="2028053"/>
                  <a:pt x="131070" y="2007406"/>
                  <a:pt x="167148" y="2025445"/>
                </a:cubicBezTo>
                <a:cubicBezTo>
                  <a:pt x="177717" y="2030730"/>
                  <a:pt x="186813" y="2038554"/>
                  <a:pt x="196645" y="2045109"/>
                </a:cubicBezTo>
                <a:cubicBezTo>
                  <a:pt x="209755" y="2064774"/>
                  <a:pt x="230242" y="2081175"/>
                  <a:pt x="235974" y="2104103"/>
                </a:cubicBezTo>
                <a:cubicBezTo>
                  <a:pt x="248673" y="2154896"/>
                  <a:pt x="238311" y="2132188"/>
                  <a:pt x="265471" y="2172929"/>
                </a:cubicBezTo>
                <a:cubicBezTo>
                  <a:pt x="270462" y="2192895"/>
                  <a:pt x="276670" y="2222001"/>
                  <a:pt x="285136" y="2241755"/>
                </a:cubicBezTo>
                <a:cubicBezTo>
                  <a:pt x="290910" y="2255227"/>
                  <a:pt x="299654" y="2267360"/>
                  <a:pt x="304800" y="2281084"/>
                </a:cubicBezTo>
                <a:cubicBezTo>
                  <a:pt x="309545" y="2293737"/>
                  <a:pt x="308589" y="2308327"/>
                  <a:pt x="314632" y="2320413"/>
                </a:cubicBezTo>
                <a:cubicBezTo>
                  <a:pt x="325201" y="2341552"/>
                  <a:pt x="353961" y="2379406"/>
                  <a:pt x="353961" y="2379406"/>
                </a:cubicBezTo>
                <a:cubicBezTo>
                  <a:pt x="357239" y="2392516"/>
                  <a:pt x="357751" y="2406648"/>
                  <a:pt x="363794" y="2418735"/>
                </a:cubicBezTo>
                <a:cubicBezTo>
                  <a:pt x="374363" y="2439874"/>
                  <a:pt x="390013" y="2458064"/>
                  <a:pt x="403123" y="2477729"/>
                </a:cubicBezTo>
                <a:cubicBezTo>
                  <a:pt x="409678" y="2487561"/>
                  <a:pt x="419050" y="2496016"/>
                  <a:pt x="422787" y="2507226"/>
                </a:cubicBezTo>
                <a:cubicBezTo>
                  <a:pt x="426064" y="2517058"/>
                  <a:pt x="427586" y="2527662"/>
                  <a:pt x="432619" y="2536722"/>
                </a:cubicBezTo>
                <a:cubicBezTo>
                  <a:pt x="432626" y="2536734"/>
                  <a:pt x="481777" y="2610459"/>
                  <a:pt x="491613" y="2625213"/>
                </a:cubicBezTo>
                <a:cubicBezTo>
                  <a:pt x="498168" y="2635045"/>
                  <a:pt x="507540" y="2643499"/>
                  <a:pt x="511277" y="2654709"/>
                </a:cubicBezTo>
                <a:cubicBezTo>
                  <a:pt x="514555" y="2664541"/>
                  <a:pt x="515546" y="2675462"/>
                  <a:pt x="521110" y="2684206"/>
                </a:cubicBezTo>
                <a:cubicBezTo>
                  <a:pt x="538706" y="2711856"/>
                  <a:pt x="561923" y="2735594"/>
                  <a:pt x="580103" y="2762864"/>
                </a:cubicBezTo>
                <a:lnTo>
                  <a:pt x="619432" y="2821858"/>
                </a:lnTo>
                <a:cubicBezTo>
                  <a:pt x="625987" y="2831690"/>
                  <a:pt x="629265" y="2844800"/>
                  <a:pt x="639097" y="2851355"/>
                </a:cubicBezTo>
                <a:lnTo>
                  <a:pt x="668594" y="2871019"/>
                </a:lnTo>
                <a:cubicBezTo>
                  <a:pt x="714478" y="2939845"/>
                  <a:pt x="688258" y="2916903"/>
                  <a:pt x="737419" y="2949677"/>
                </a:cubicBezTo>
                <a:cubicBezTo>
                  <a:pt x="743974" y="2959509"/>
                  <a:pt x="748728" y="2970818"/>
                  <a:pt x="757084" y="2979174"/>
                </a:cubicBezTo>
                <a:cubicBezTo>
                  <a:pt x="778935" y="3001025"/>
                  <a:pt x="828802" y="3029299"/>
                  <a:pt x="855407" y="3038167"/>
                </a:cubicBezTo>
                <a:cubicBezTo>
                  <a:pt x="874320" y="3044471"/>
                  <a:pt x="894786" y="3044434"/>
                  <a:pt x="914400" y="3048000"/>
                </a:cubicBezTo>
                <a:cubicBezTo>
                  <a:pt x="930842" y="3050990"/>
                  <a:pt x="947077" y="3055085"/>
                  <a:pt x="963561" y="3057832"/>
                </a:cubicBezTo>
                <a:cubicBezTo>
                  <a:pt x="1069251" y="3075447"/>
                  <a:pt x="996209" y="3058620"/>
                  <a:pt x="1071716" y="3077496"/>
                </a:cubicBezTo>
                <a:cubicBezTo>
                  <a:pt x="1209368" y="3070941"/>
                  <a:pt x="1353935" y="3101411"/>
                  <a:pt x="1484671" y="3057832"/>
                </a:cubicBezTo>
                <a:cubicBezTo>
                  <a:pt x="1504336" y="3051277"/>
                  <a:pt x="1526418" y="3049665"/>
                  <a:pt x="1543665" y="3038167"/>
                </a:cubicBezTo>
                <a:cubicBezTo>
                  <a:pt x="1619906" y="2987339"/>
                  <a:pt x="1580236" y="3006312"/>
                  <a:pt x="1661652" y="2979174"/>
                </a:cubicBezTo>
                <a:lnTo>
                  <a:pt x="1691148" y="2969342"/>
                </a:lnTo>
                <a:cubicBezTo>
                  <a:pt x="1700980" y="2966064"/>
                  <a:pt x="1710281" y="2959509"/>
                  <a:pt x="1720645" y="2959509"/>
                </a:cubicBezTo>
                <a:lnTo>
                  <a:pt x="1710813" y="2979174"/>
                </a:lnTo>
                <a:close/>
              </a:path>
            </a:pathLst>
          </a:custGeom>
          <a:solidFill>
            <a:srgbClr val="7030A0">
              <a:alpha val="23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8402"/>
      </p:ext>
    </p:extLst>
  </p:cSld>
  <p:clrMapOvr>
    <a:masterClrMapping/>
  </p:clrMapOvr>
  <p:transition advTm="7778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07153C3-42EF-7044-8BE1-81B3D78A61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635" y="401955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E4EBA6-953C-D849-B852-59CA492319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4203796386"/>
      </p:ext>
    </p:extLst>
  </p:cSld>
  <p:clrMapOvr>
    <a:masterClrMapping/>
  </p:clrMapOvr>
  <p:transition advTm="51516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20D5CE-343E-1F42-903E-22F8CF0C70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3FDD0-41E5-9D4A-91B6-09AD36720E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1196522572"/>
      </p:ext>
    </p:extLst>
  </p:cSld>
  <p:clrMapOvr>
    <a:masterClrMapping/>
  </p:clrMapOvr>
  <p:transition advTm="5151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2A0ED0C-467B-4946-A16C-6D8C69A2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970" y="4389755"/>
            <a:ext cx="146822" cy="18288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5CCD7-BE52-294D-9F86-20B3F50A8F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21A2F7-3579-D44D-801A-D27ABFC1C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3575759961"/>
      </p:ext>
    </p:extLst>
  </p:cSld>
  <p:clrMapOvr>
    <a:masterClrMapping/>
  </p:clrMapOvr>
  <p:transition advTm="51516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3AD2BCF-6ADA-AF41-9681-6ACDDF129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99D78A-38A7-4C40-A1AD-48C75EEA9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4CCAAE-885B-EA46-898D-6B28ADDE97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3979718374"/>
      </p:ext>
    </p:extLst>
  </p:cSld>
  <p:clrMapOvr>
    <a:masterClrMapping/>
  </p:clrMapOvr>
  <p:transition advTm="51516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094" y="5181736"/>
            <a:ext cx="258390" cy="392158"/>
          </a:xfrm>
          <a:prstGeom prst="rect">
            <a:avLst/>
          </a:prstGeom>
        </p:spPr>
      </p:pic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6094BCB8-8156-AC4D-993B-54EF90EB97A1}"/>
              </a:ext>
            </a:extLst>
          </p:cNvPr>
          <p:cNvSpPr/>
          <p:nvPr/>
        </p:nvSpPr>
        <p:spPr bwMode="auto">
          <a:xfrm>
            <a:off x="5921371" y="4471987"/>
            <a:ext cx="1251857" cy="1202055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09A002-F10B-F14A-A1AE-43A3C1A08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916689"/>
      </p:ext>
    </p:extLst>
  </p:cSld>
  <p:clrMapOvr>
    <a:masterClrMapping/>
  </p:clrMapOvr>
  <p:transition advTm="51516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810" y="416259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86E6C-8B07-6548-AFDA-7EE2030CC7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5FDD5D-EC4C-8046-95E9-1EC8D042D9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124E9-13F2-7B46-96BF-18D68518A6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2485181787"/>
      </p:ext>
    </p:extLst>
  </p:cSld>
  <p:clrMapOvr>
    <a:masterClrMapping/>
  </p:clrMapOvr>
  <p:transition advTm="51516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E094-F56C-F745-A573-209AD67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47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810" y="416259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86E6C-8B07-6548-AFDA-7EE2030CC7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5FDD5D-EC4C-8046-95E9-1EC8D042D9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124E9-13F2-7B46-96BF-18D68518A6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231C6E-5F27-284C-A1B0-FE804B5FE7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324" y="5469255"/>
            <a:ext cx="333755" cy="3841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E78B63-9BE5-0F4C-BBEA-CCBFDBFAC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414" y="4510061"/>
            <a:ext cx="333755" cy="3841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231A5A-04B0-7E4A-B9CF-0AB78B34E2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592" y="5473294"/>
            <a:ext cx="333755" cy="384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D90695-AB7F-3643-A73A-17EA6A84AC04}"/>
              </a:ext>
            </a:extLst>
          </p:cNvPr>
          <p:cNvSpPr txBox="1"/>
          <p:nvPr/>
        </p:nvSpPr>
        <p:spPr>
          <a:xfrm>
            <a:off x="6903163" y="4455925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46D7F7-D7BE-2541-895C-B921CF25F4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90" y="5258725"/>
            <a:ext cx="333755" cy="3841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B28517-8117-1444-BE18-FCF0AF095E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376" y="5252664"/>
            <a:ext cx="333755" cy="3841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9CEA90E-C6CA-DA48-B7FC-9DF558130F00}"/>
              </a:ext>
            </a:extLst>
          </p:cNvPr>
          <p:cNvSpPr txBox="1"/>
          <p:nvPr/>
        </p:nvSpPr>
        <p:spPr>
          <a:xfrm>
            <a:off x="6988656" y="5223033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7B2242-3EFD-3F48-AF1E-B6B02FBCDAA5}"/>
              </a:ext>
            </a:extLst>
          </p:cNvPr>
          <p:cNvSpPr txBox="1"/>
          <p:nvPr/>
        </p:nvSpPr>
        <p:spPr>
          <a:xfrm>
            <a:off x="8727591" y="4783613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251F88-1288-2641-852E-B86F98740426}"/>
              </a:ext>
            </a:extLst>
          </p:cNvPr>
          <p:cNvSpPr txBox="1"/>
          <p:nvPr/>
        </p:nvSpPr>
        <p:spPr>
          <a:xfrm>
            <a:off x="8266972" y="5464405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30300385"/>
      </p:ext>
    </p:extLst>
  </p:cSld>
  <p:clrMapOvr>
    <a:masterClrMapping/>
  </p:clrMapOvr>
  <p:transition advTm="51516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Personalized PR</a:t>
            </a:r>
          </a:p>
          <a:p>
            <a:pPr lvl="3"/>
            <a:r>
              <a:rPr lang="en-US" dirty="0">
                <a:ea typeface="ＭＳ Ｐゴシック" charset="-128"/>
                <a:cs typeface="ＭＳ Ｐゴシック" charset="-128"/>
              </a:rPr>
              <a:t>Fast computation - ‘Pixie’</a:t>
            </a:r>
          </a:p>
          <a:p>
            <a:pPr lvl="3"/>
            <a:r>
              <a:rPr lang="en-US" dirty="0">
                <a:ea typeface="ＭＳ Ｐゴシック" charset="-128"/>
                <a:cs typeface="ＭＳ Ｐゴシック" charset="-128"/>
              </a:rPr>
              <a:t>Other applications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511028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28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ADE3580D-5155-DD4D-9B63-BE0E4B81B210}"/>
              </a:ext>
            </a:extLst>
          </p:cNvPr>
          <p:cNvSpPr/>
          <p:nvPr/>
        </p:nvSpPr>
        <p:spPr bwMode="auto">
          <a:xfrm>
            <a:off x="5683046" y="5030796"/>
            <a:ext cx="673166" cy="662081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CE22-C434-8741-8FA4-09421515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4FC288-FB8D-C04B-9403-A2F8C4C7E392}"/>
              </a:ext>
            </a:extLst>
          </p:cNvPr>
          <p:cNvGrpSpPr>
            <a:grpSpLocks noChangeAspect="1"/>
          </p:cNvGrpSpPr>
          <p:nvPr/>
        </p:nvGrpSpPr>
        <p:grpSpPr>
          <a:xfrm>
            <a:off x="5212948" y="3523789"/>
            <a:ext cx="2990472" cy="2018044"/>
            <a:chOff x="-43170" y="2384916"/>
            <a:chExt cx="5612250" cy="37872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D93241-EF8F-924D-9BD0-8044F280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C23A27-D4BD-3F4E-BA2C-36361D218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055E78-050D-EE4B-B048-B894CACA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E4B2D2-6C72-8241-976F-F8734A91A2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B38DA0-6CCC-914D-9C05-596447A479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FF25D7F-7227-B047-9290-2A72F0B259BB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95FAE8-3871-404E-9B26-EFE05D8BF6CE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1A0555D-B3D6-2C42-8564-C904A0BF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201237-31BC-E245-B6CC-1847D9CD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02C9A4F-E106-D641-8865-6E4B56063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E502ED-332D-2841-BF4E-83F0078B668D}"/>
                </a:ext>
              </a:extLst>
            </p:cNvPr>
            <p:cNvSpPr txBox="1"/>
            <p:nvPr/>
          </p:nvSpPr>
          <p:spPr>
            <a:xfrm rot="5400000">
              <a:off x="724069" y="3584434"/>
              <a:ext cx="1122515" cy="26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…</a:t>
              </a:r>
              <a:endParaRPr lang="en-US" sz="3600" b="1" dirty="0"/>
            </a:p>
            <a:p>
              <a:endParaRPr lang="en-US" sz="5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CDF107-25DF-0548-9E21-EB1130F40BDC}"/>
                </a:ext>
              </a:extLst>
            </p:cNvPr>
            <p:cNvSpPr txBox="1"/>
            <p:nvPr/>
          </p:nvSpPr>
          <p:spPr>
            <a:xfrm rot="5400000">
              <a:off x="3679325" y="2287939"/>
              <a:ext cx="1122515" cy="26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555DCD-5F55-6D48-A36F-A9204162D8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A1056C-C339-4049-AEB5-F6FD00FF846D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 flipV="1">
            <a:off x="6410848" y="3747120"/>
            <a:ext cx="950426" cy="15633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F017AFE-9FF9-6345-94D0-C42227307D7F}"/>
              </a:ext>
            </a:extLst>
          </p:cNvPr>
          <p:cNvSpPr txBox="1"/>
          <p:nvPr/>
        </p:nvSpPr>
        <p:spPr>
          <a:xfrm>
            <a:off x="6658525" y="4623075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1C113812-9FA5-1748-A910-5B631B00A414}"/>
              </a:ext>
            </a:extLst>
          </p:cNvPr>
          <p:cNvSpPr/>
          <p:nvPr/>
        </p:nvSpPr>
        <p:spPr bwMode="auto">
          <a:xfrm>
            <a:off x="246773" y="1601540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96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804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84290DAE-AFDA-4D48-8874-9019316D5CAE}"/>
              </a:ext>
            </a:extLst>
          </p:cNvPr>
          <p:cNvSpPr/>
          <p:nvPr/>
        </p:nvSpPr>
        <p:spPr bwMode="auto">
          <a:xfrm>
            <a:off x="5683046" y="5030796"/>
            <a:ext cx="673166" cy="662081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CE22-C434-8741-8FA4-09421515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EA609D7-CC90-BE4D-A65A-B4A5F939B7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704" y="3636294"/>
            <a:ext cx="362768" cy="4329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6908E6-5CFC-B64F-8EB6-146B99F3B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704" y="4199835"/>
            <a:ext cx="290190" cy="4329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35BC8D-3D0B-E84A-BCA9-A844A8FDC6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767" y="5108851"/>
            <a:ext cx="248062" cy="43298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6EE0A3-ECE7-0D4D-9B05-FAE8732ABC7D}"/>
              </a:ext>
            </a:extLst>
          </p:cNvPr>
          <p:cNvCxnSpPr>
            <a:cxnSpLocks/>
          </p:cNvCxnSpPr>
          <p:nvPr/>
        </p:nvCxnSpPr>
        <p:spPr bwMode="auto">
          <a:xfrm flipV="1">
            <a:off x="6456840" y="3747119"/>
            <a:ext cx="765063" cy="1243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AB0533-36F4-3E4B-AEA9-7EACE19E7F42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8838" y="3832309"/>
            <a:ext cx="793065" cy="59364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779CAA-4EBD-554B-802B-FEF322651DE6}"/>
              </a:ext>
            </a:extLst>
          </p:cNvPr>
          <p:cNvCxnSpPr/>
          <p:nvPr/>
        </p:nvCxnSpPr>
        <p:spPr bwMode="auto">
          <a:xfrm>
            <a:off x="6456840" y="3975935"/>
            <a:ext cx="771172" cy="95947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AF12C8-B205-3F46-99A6-CC8FFB6F97DD}"/>
              </a:ext>
            </a:extLst>
          </p:cNvPr>
          <p:cNvCxnSpPr/>
          <p:nvPr/>
        </p:nvCxnSpPr>
        <p:spPr bwMode="auto">
          <a:xfrm flipV="1">
            <a:off x="6405372" y="5030796"/>
            <a:ext cx="816531" cy="2744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DDAEFA-BCAA-0F4C-945E-C777AB2500D1}"/>
              </a:ext>
            </a:extLst>
          </p:cNvPr>
          <p:cNvSpPr txBox="1"/>
          <p:nvPr/>
        </p:nvSpPr>
        <p:spPr>
          <a:xfrm rot="5400000">
            <a:off x="5621769" y="4162949"/>
            <a:ext cx="5981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</a:t>
            </a:r>
            <a:endParaRPr lang="en-US" sz="3600" b="1" dirty="0"/>
          </a:p>
          <a:p>
            <a:endParaRPr lang="en-US" sz="5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ED87D2-0B17-E149-922C-B933695A6375}"/>
              </a:ext>
            </a:extLst>
          </p:cNvPr>
          <p:cNvSpPr txBox="1"/>
          <p:nvPr/>
        </p:nvSpPr>
        <p:spPr>
          <a:xfrm rot="5400000">
            <a:off x="7196469" y="3433186"/>
            <a:ext cx="5981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367008-64E5-414E-A6FF-F75B9D165EFE}"/>
              </a:ext>
            </a:extLst>
          </p:cNvPr>
          <p:cNvCxnSpPr>
            <a:cxnSpLocks/>
          </p:cNvCxnSpPr>
          <p:nvPr/>
        </p:nvCxnSpPr>
        <p:spPr bwMode="auto">
          <a:xfrm>
            <a:off x="6420287" y="4527691"/>
            <a:ext cx="9396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DCCF96B-82FE-0248-9531-9E7650E6F5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660" y="3260518"/>
            <a:ext cx="660513" cy="6108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3044C1-DE52-8A4A-8BA4-4304297F5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810" y="4263635"/>
            <a:ext cx="462202" cy="6162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0D6262-8ACA-A44E-BEF6-7459BBE3D1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84" y="4986735"/>
            <a:ext cx="412718" cy="63696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29411B-DC83-6E4C-959B-86CAAE2FA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6410848" y="3747120"/>
            <a:ext cx="950426" cy="15633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dash"/>
            <a:round/>
            <a:headEnd type="none" w="sm" len="sm"/>
            <a:tailEnd type="triangl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F9C41FB-E163-3F48-B731-338C112D2DB1}"/>
              </a:ext>
            </a:extLst>
          </p:cNvPr>
          <p:cNvSpPr txBox="1"/>
          <p:nvPr/>
        </p:nvSpPr>
        <p:spPr>
          <a:xfrm>
            <a:off x="6658525" y="4623075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5152667D-90C0-0647-B4F4-D46DB7111E4F}"/>
              </a:ext>
            </a:extLst>
          </p:cNvPr>
          <p:cNvSpPr/>
          <p:nvPr/>
        </p:nvSpPr>
        <p:spPr bwMode="auto">
          <a:xfrm>
            <a:off x="140677" y="2200589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753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CE22-C434-8741-8FA4-09421515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419AF-7AE3-F14F-B6AF-5BF082A72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3741738"/>
            <a:ext cx="2540000" cy="2219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3C07CF-74D4-1F47-855D-3D3850E85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8"/>
          <a:stretch/>
        </p:blipFill>
        <p:spPr>
          <a:xfrm>
            <a:off x="5179453" y="3741738"/>
            <a:ext cx="2839720" cy="2168653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A54C2917-4899-5A4D-8E94-6412C0338549}"/>
              </a:ext>
            </a:extLst>
          </p:cNvPr>
          <p:cNvSpPr/>
          <p:nvPr/>
        </p:nvSpPr>
        <p:spPr bwMode="auto">
          <a:xfrm>
            <a:off x="4084358" y="4762818"/>
            <a:ext cx="647700" cy="177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939972-4E4C-DC46-AA7E-998C3AFE85D1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884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CE22-C434-8741-8FA4-09421515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419AF-7AE3-F14F-B6AF-5BF082A72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3741738"/>
            <a:ext cx="2540000" cy="2219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3C07CF-74D4-1F47-855D-3D3850E85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8"/>
          <a:stretch/>
        </p:blipFill>
        <p:spPr>
          <a:xfrm>
            <a:off x="5179453" y="3741738"/>
            <a:ext cx="2839720" cy="2168653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A54C2917-4899-5A4D-8E94-6412C0338549}"/>
              </a:ext>
            </a:extLst>
          </p:cNvPr>
          <p:cNvSpPr/>
          <p:nvPr/>
        </p:nvSpPr>
        <p:spPr bwMode="auto">
          <a:xfrm>
            <a:off x="4084358" y="4762818"/>
            <a:ext cx="647700" cy="177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939972-4E4C-DC46-AA7E-998C3AFE85D1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F1F82B-0EDB-AA46-83D7-8FDE8160E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6" y="5176503"/>
            <a:ext cx="1037303" cy="1037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E88B0D-4906-8543-A7E5-639382560C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09" y="3404355"/>
            <a:ext cx="967908" cy="7259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67F386-34B4-4443-873A-38D87284D9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417" y="3404355"/>
            <a:ext cx="671382" cy="5912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845224-F493-AB47-B635-4C61F5141F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768" y="5195455"/>
            <a:ext cx="1292231" cy="9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3419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CE22-C434-8741-8FA4-09421515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419AF-7AE3-F14F-B6AF-5BF082A72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3741738"/>
            <a:ext cx="2540000" cy="2219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3C07CF-74D4-1F47-855D-3D3850E85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8"/>
          <a:stretch/>
        </p:blipFill>
        <p:spPr>
          <a:xfrm>
            <a:off x="5179453" y="3741738"/>
            <a:ext cx="2839720" cy="2168653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A54C2917-4899-5A4D-8E94-6412C0338549}"/>
              </a:ext>
            </a:extLst>
          </p:cNvPr>
          <p:cNvSpPr/>
          <p:nvPr/>
        </p:nvSpPr>
        <p:spPr bwMode="auto">
          <a:xfrm>
            <a:off x="4084358" y="4762818"/>
            <a:ext cx="647700" cy="177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939972-4E4C-DC46-AA7E-998C3AFE85D1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F1F82B-0EDB-AA46-83D7-8FDE8160E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6" y="5176503"/>
            <a:ext cx="1037303" cy="1037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E88B0D-4906-8543-A7E5-639382560C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09" y="3404355"/>
            <a:ext cx="967908" cy="7259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67F386-34B4-4443-873A-38D87284D9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417" y="3404355"/>
            <a:ext cx="671382" cy="5912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845224-F493-AB47-B635-4C61F5141F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768" y="5195455"/>
            <a:ext cx="1292231" cy="976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C83C20-B609-7645-AA56-2E80BD0AE6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916" y="4026218"/>
            <a:ext cx="1031090" cy="9788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CEC23D-7621-D942-80F0-395A4B73BE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13" y="3215640"/>
            <a:ext cx="800829" cy="10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666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CE22-C434-8741-8FA4-09421515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CC9AA8-CAAA-C44F-A3CE-659B42D535D1}"/>
              </a:ext>
            </a:extLst>
          </p:cNvPr>
          <p:cNvGrpSpPr>
            <a:grpSpLocks noChangeAspect="1"/>
          </p:cNvGrpSpPr>
          <p:nvPr/>
        </p:nvGrpSpPr>
        <p:grpSpPr>
          <a:xfrm>
            <a:off x="2379677" y="3944953"/>
            <a:ext cx="3918929" cy="1256806"/>
            <a:chOff x="1096963" y="3741738"/>
            <a:chExt cx="6922210" cy="22199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F419AF-7AE3-F14F-B6AF-5BF082A72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6963" y="3741738"/>
              <a:ext cx="2540000" cy="22199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07CF-74D4-1F47-855D-3D3850E85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79453" y="3741738"/>
              <a:ext cx="2839720" cy="2168653"/>
            </a:xfrm>
            <a:prstGeom prst="rect">
              <a:avLst/>
            </a:prstGeom>
          </p:spPr>
        </p:pic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A54C2917-4899-5A4D-8E94-6412C0338549}"/>
                </a:ext>
              </a:extLst>
            </p:cNvPr>
            <p:cNvSpPr/>
            <p:nvPr/>
          </p:nvSpPr>
          <p:spPr bwMode="auto">
            <a:xfrm>
              <a:off x="4084358" y="4762818"/>
              <a:ext cx="647700" cy="177800"/>
            </a:xfrm>
            <a:prstGeom prst="rightArrow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969F6F7-6198-FC43-83BC-F24768D80912}"/>
              </a:ext>
            </a:extLst>
          </p:cNvPr>
          <p:cNvSpPr txBox="1"/>
          <p:nvPr/>
        </p:nvSpPr>
        <p:spPr>
          <a:xfrm>
            <a:off x="0" y="5550879"/>
            <a:ext cx="9144000" cy="1292662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hlinkClick r:id="rId4"/>
              </a:rPr>
              <a:t>Fast Algorithms for Querying and Mining Large Graphs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Hanghang</a:t>
            </a:r>
            <a:r>
              <a:rPr lang="en-US" dirty="0">
                <a:solidFill>
                  <a:schemeClr val="bg1"/>
                </a:solidFill>
              </a:rPr>
              <a:t> Tong, PhD dissertation, CMU, 2009. TR: CMU-ML-09-112.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56CAF7-2354-C447-965B-EFDC9CBEB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166" y="4140200"/>
            <a:ext cx="1347179" cy="1347179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0D4DA40B-2890-6841-8B8B-6E0A0AB235F3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652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SVD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782953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905332-DF0C-B643-8976-646F957480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308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6109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2CBB9F-22C6-0445-9E15-7BA88636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2AD1D1-2DB2-E348-8BDF-A8281D6F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9B4092-9067-ED42-8D93-26344E5E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95EA-97C5-C843-85A0-9B8E5F18A6CC}" type="slidenum">
              <a:rPr lang="en-US" altLang="en-US" smtClean="0"/>
              <a:pPr/>
              <a:t>56</a:t>
            </a:fld>
            <a:endParaRPr lang="en-US" altLang="en-US" dirty="0"/>
          </a:p>
        </p:txBody>
      </p:sp>
      <p:sp>
        <p:nvSpPr>
          <p:cNvPr id="1507330" name="Rectangle 2">
            <a:extLst>
              <a:ext uri="{FF2B5EF4-FFF2-40B4-BE49-F238E27FC236}">
                <a16:creationId xmlns:a16="http://schemas.microsoft.com/office/drawing/2014/main" id="{CC9283CD-4287-3644-8203-D8597F1C5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 (HITS)</a:t>
            </a:r>
          </a:p>
        </p:txBody>
      </p:sp>
      <p:pic>
        <p:nvPicPr>
          <p:cNvPr id="1507331" name="Picture 3" descr="Jon">
            <a:extLst>
              <a:ext uri="{FF2B5EF4-FFF2-40B4-BE49-F238E27FC236}">
                <a16:creationId xmlns:a16="http://schemas.microsoft.com/office/drawing/2014/main" id="{00B97553-9039-C740-A405-32C81EA06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2228850" cy="2971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7332" name="Text Box 4">
            <a:extLst>
              <a:ext uri="{FF2B5EF4-FFF2-40B4-BE49-F238E27FC236}">
                <a16:creationId xmlns:a16="http://schemas.microsoft.com/office/drawing/2014/main" id="{C172B931-C6B6-6546-99C3-ABE56A436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362200"/>
            <a:ext cx="49530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en-US" altLang="en-US" sz="3200">
                <a:latin typeface="Times New Roman" panose="02020603050405020304" pitchFamily="18" charset="0"/>
              </a:rPr>
              <a:t>Kleinberg, Jon (1998). </a:t>
            </a:r>
            <a:r>
              <a:rPr kumimoji="0" lang="en-US" altLang="en-US" sz="3200" i="1">
                <a:latin typeface="Times New Roman" panose="02020603050405020304" pitchFamily="18" charset="0"/>
              </a:rPr>
              <a:t>Authoritative sources in a hyperlinked environment</a:t>
            </a:r>
            <a:r>
              <a:rPr kumimoji="0" lang="en-US" altLang="en-US" sz="3200">
                <a:latin typeface="Times New Roman" panose="02020603050405020304" pitchFamily="18" charset="0"/>
              </a:rPr>
              <a:t>. Proc. 9th ACM-SIAM Symposium on Discrete Algorithms.</a:t>
            </a:r>
          </a:p>
          <a:p>
            <a:pPr algn="l" eaLnBrk="0" hangingPunct="0"/>
            <a:endParaRPr kumimoji="0" lang="en-US" altLang="en-US" sz="3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6256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BCDA972-4BD6-6C4A-B86D-AD0DC4A4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332131-CF75-D549-9150-F63478CE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3D796C8-B9C1-094E-B83D-7E61FEBB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3989-0F0D-A141-B7A4-1B6FB414FD77}" type="slidenum">
              <a:rPr lang="en-US" altLang="en-US" smtClean="0"/>
              <a:pPr/>
              <a:t>57</a:t>
            </a:fld>
            <a:endParaRPr lang="en-US" altLang="en-US" dirty="0"/>
          </a:p>
        </p:txBody>
      </p:sp>
      <p:sp>
        <p:nvSpPr>
          <p:cNvPr id="1581058" name="Rectangle 2">
            <a:extLst>
              <a:ext uri="{FF2B5EF4-FFF2-40B4-BE49-F238E27FC236}">
                <a16:creationId xmlns:a16="http://schemas.microsoft.com/office/drawing/2014/main" id="{68379C52-57A2-AF42-91F6-CE6E5E07B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Recall: problem </a:t>
            </a:r>
            <a:r>
              <a:rPr lang="en-US" altLang="en-US" sz="3600" dirty="0" err="1"/>
              <a:t>dfn</a:t>
            </a:r>
            <a:endParaRPr lang="en-US" altLang="en-US" sz="3600" dirty="0"/>
          </a:p>
        </p:txBody>
      </p:sp>
      <p:sp>
        <p:nvSpPr>
          <p:cNvPr id="1581059" name="Rectangle 3">
            <a:extLst>
              <a:ext uri="{FF2B5EF4-FFF2-40B4-BE49-F238E27FC236}">
                <a16:creationId xmlns:a16="http://schemas.microsoft.com/office/drawing/2014/main" id="{AA38ADD0-0FF8-F541-8987-E408DACAA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31BA81-2982-C84B-87BF-00481590EB16}"/>
              </a:ext>
            </a:extLst>
          </p:cNvPr>
          <p:cNvGrpSpPr/>
          <p:nvPr/>
        </p:nvGrpSpPr>
        <p:grpSpPr>
          <a:xfrm>
            <a:off x="2667000" y="4876800"/>
            <a:ext cx="2590800" cy="1219200"/>
            <a:chOff x="2667000" y="4876800"/>
            <a:chExt cx="2590800" cy="1219200"/>
          </a:xfrm>
        </p:grpSpPr>
        <p:sp>
          <p:nvSpPr>
            <p:cNvPr id="1581060" name="Oval 4">
              <a:extLst>
                <a:ext uri="{FF2B5EF4-FFF2-40B4-BE49-F238E27FC236}">
                  <a16:creationId xmlns:a16="http://schemas.microsoft.com/office/drawing/2014/main" id="{A14A5242-DB46-C247-9F5D-0E272DC62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1" name="Oval 5">
              <a:extLst>
                <a:ext uri="{FF2B5EF4-FFF2-40B4-BE49-F238E27FC236}">
                  <a16:creationId xmlns:a16="http://schemas.microsoft.com/office/drawing/2014/main" id="{9DC85C74-5DD6-3F40-BF33-3CC531C9F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2" name="Oval 6">
              <a:extLst>
                <a:ext uri="{FF2B5EF4-FFF2-40B4-BE49-F238E27FC236}">
                  <a16:creationId xmlns:a16="http://schemas.microsoft.com/office/drawing/2014/main" id="{39B3FC69-FEAF-EB44-A1C8-B94C5D03E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3" name="Oval 7">
              <a:extLst>
                <a:ext uri="{FF2B5EF4-FFF2-40B4-BE49-F238E27FC236}">
                  <a16:creationId xmlns:a16="http://schemas.microsoft.com/office/drawing/2014/main" id="{56C82FC9-A585-F347-A046-A2A2C60E9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4" name="Oval 8">
              <a:extLst>
                <a:ext uri="{FF2B5EF4-FFF2-40B4-BE49-F238E27FC236}">
                  <a16:creationId xmlns:a16="http://schemas.microsoft.com/office/drawing/2014/main" id="{D50FC09E-1A72-B64B-BF85-9118955A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5" name="Oval 9">
              <a:extLst>
                <a:ext uri="{FF2B5EF4-FFF2-40B4-BE49-F238E27FC236}">
                  <a16:creationId xmlns:a16="http://schemas.microsoft.com/office/drawing/2014/main" id="{E39A642E-765B-9846-82AE-1072EA8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6" name="Oval 10">
              <a:extLst>
                <a:ext uri="{FF2B5EF4-FFF2-40B4-BE49-F238E27FC236}">
                  <a16:creationId xmlns:a16="http://schemas.microsoft.com/office/drawing/2014/main" id="{8AE41418-DF99-564E-9528-B8C217DF5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81067" name="AutoShape 11">
              <a:extLst>
                <a:ext uri="{FF2B5EF4-FFF2-40B4-BE49-F238E27FC236}">
                  <a16:creationId xmlns:a16="http://schemas.microsoft.com/office/drawing/2014/main" id="{FFC9C443-E33E-244F-B170-06B8D3DC8E8A}"/>
                </a:ext>
              </a:extLst>
            </p:cNvPr>
            <p:cNvCxnSpPr>
              <a:cxnSpLocks noChangeShapeType="1"/>
              <a:stCxn id="1581062" idx="6"/>
              <a:endCxn id="1581061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68" name="AutoShape 12">
              <a:extLst>
                <a:ext uri="{FF2B5EF4-FFF2-40B4-BE49-F238E27FC236}">
                  <a16:creationId xmlns:a16="http://schemas.microsoft.com/office/drawing/2014/main" id="{D8528935-B00D-8146-A7A5-EDF1F3105613}"/>
                </a:ext>
              </a:extLst>
            </p:cNvPr>
            <p:cNvCxnSpPr>
              <a:cxnSpLocks noChangeShapeType="1"/>
              <a:stCxn id="1581065" idx="6"/>
              <a:endCxn id="1581061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69" name="AutoShape 13">
              <a:extLst>
                <a:ext uri="{FF2B5EF4-FFF2-40B4-BE49-F238E27FC236}">
                  <a16:creationId xmlns:a16="http://schemas.microsoft.com/office/drawing/2014/main" id="{6464C112-A28D-C641-8A5B-9F3FC683CB80}"/>
                </a:ext>
              </a:extLst>
            </p:cNvPr>
            <p:cNvCxnSpPr>
              <a:cxnSpLocks noChangeShapeType="1"/>
              <a:stCxn id="1581065" idx="6"/>
              <a:endCxn id="1581063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70" name="AutoShape 14">
              <a:extLst>
                <a:ext uri="{FF2B5EF4-FFF2-40B4-BE49-F238E27FC236}">
                  <a16:creationId xmlns:a16="http://schemas.microsoft.com/office/drawing/2014/main" id="{282D6E39-2F84-5B40-80A3-BDEF969BFB6C}"/>
                </a:ext>
              </a:extLst>
            </p:cNvPr>
            <p:cNvCxnSpPr>
              <a:cxnSpLocks noChangeShapeType="1"/>
              <a:stCxn id="1581061" idx="6"/>
              <a:endCxn id="1581064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71" name="AutoShape 15">
              <a:extLst>
                <a:ext uri="{FF2B5EF4-FFF2-40B4-BE49-F238E27FC236}">
                  <a16:creationId xmlns:a16="http://schemas.microsoft.com/office/drawing/2014/main" id="{CA6141ED-D8EC-C349-A49F-26D089274058}"/>
                </a:ext>
              </a:extLst>
            </p:cNvPr>
            <p:cNvCxnSpPr>
              <a:cxnSpLocks noChangeShapeType="1"/>
              <a:stCxn id="1581066" idx="6"/>
              <a:endCxn id="1581062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72" name="AutoShape 16">
              <a:extLst>
                <a:ext uri="{FF2B5EF4-FFF2-40B4-BE49-F238E27FC236}">
                  <a16:creationId xmlns:a16="http://schemas.microsoft.com/office/drawing/2014/main" id="{BCE7AB3F-A3BD-5045-8D5A-456C6EDF1781}"/>
                </a:ext>
              </a:extLst>
            </p:cNvPr>
            <p:cNvCxnSpPr>
              <a:cxnSpLocks noChangeShapeType="1"/>
              <a:stCxn id="1581060" idx="7"/>
              <a:endCxn id="1581062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4B4B2A-2FAD-FC4C-A469-CD74A22DD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598" y="1016409"/>
            <a:ext cx="1015565" cy="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2135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BE32-5925-7743-8C56-14C8223D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PageRank?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1C5A-47BE-9C48-9BAA-BC28C04C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HITS (and its derivative, SALSA), differentiate between “hubs” and “authorities”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HITS can help to find the largest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(SVD: powerful tool)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F939F-67B5-8C43-A5B4-BF60C079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45D2D-A20A-594C-BCD1-C1AFF66C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E285-AD9A-4646-86F9-92611388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CFAC48-357C-A24C-903E-D31F1F1C2215}"/>
              </a:ext>
            </a:extLst>
          </p:cNvPr>
          <p:cNvGrpSpPr/>
          <p:nvPr/>
        </p:nvGrpSpPr>
        <p:grpSpPr>
          <a:xfrm>
            <a:off x="1032064" y="4555463"/>
            <a:ext cx="2590800" cy="1219200"/>
            <a:chOff x="2667000" y="4876800"/>
            <a:chExt cx="2590800" cy="1219200"/>
          </a:xfrm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F68E13B2-9C15-C147-9BC6-6CA12030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B399D5D-A3BA-8F4B-9058-D901B8B0A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34E195BC-6D32-5A41-BFA5-59E94D868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C8453F00-4242-424A-BDF9-478E0EC2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B67DFC0A-D366-724B-A771-AFFA8A16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D5DFF34D-67B0-544B-AEF9-1BFA1585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14AC677E-2B42-2C44-801D-6D460F935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11">
              <a:extLst>
                <a:ext uri="{FF2B5EF4-FFF2-40B4-BE49-F238E27FC236}">
                  <a16:creationId xmlns:a16="http://schemas.microsoft.com/office/drawing/2014/main" id="{6B759D53-6CCD-9048-86FE-E4CEF8B2C18C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2">
              <a:extLst>
                <a:ext uri="{FF2B5EF4-FFF2-40B4-BE49-F238E27FC236}">
                  <a16:creationId xmlns:a16="http://schemas.microsoft.com/office/drawing/2014/main" id="{8F5BE5F2-CEF9-0440-B7D6-1A3FC3F8D1DD}"/>
                </a:ext>
              </a:extLst>
            </p:cNvPr>
            <p:cNvCxnSpPr>
              <a:cxnSpLocks noChangeShapeType="1"/>
              <a:stCxn id="13" idx="6"/>
              <a:endCxn id="9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>
              <a:extLst>
                <a:ext uri="{FF2B5EF4-FFF2-40B4-BE49-F238E27FC236}">
                  <a16:creationId xmlns:a16="http://schemas.microsoft.com/office/drawing/2014/main" id="{0EDCC3F8-FAA7-854D-A7CA-E6A36F9C0853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71A49B2E-4188-9348-ACF5-14F6CBBD36E0}"/>
                </a:ext>
              </a:extLst>
            </p:cNvPr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21F8E1BE-D0AE-E343-849D-DC5A85133249}"/>
                </a:ext>
              </a:extLst>
            </p:cNvPr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C72F3BD1-35A3-4C45-92FF-C6E7F3E4B485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FAF36FB1-CC59-E24D-B7C2-45381F5EC633}"/>
              </a:ext>
            </a:extLst>
          </p:cNvPr>
          <p:cNvSpPr/>
          <p:nvPr/>
        </p:nvSpPr>
        <p:spPr bwMode="auto">
          <a:xfrm>
            <a:off x="147486" y="609600"/>
            <a:ext cx="8799870" cy="5655669"/>
          </a:xfrm>
          <a:prstGeom prst="bracketPair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5524083" y="5285714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" name="Straight Arrow Connector 19"/>
          <p:cNvCxnSpPr>
            <a:cxnSpLocks noChangeShapeType="1"/>
          </p:cNvCxnSpPr>
          <p:nvPr/>
        </p:nvCxnSpPr>
        <p:spPr bwMode="auto">
          <a:xfrm>
            <a:off x="6463820" y="4295113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7" name="TextBox 20"/>
          <p:cNvSpPr txBox="1">
            <a:spLocks noChangeArrowheads="1"/>
          </p:cNvSpPr>
          <p:nvPr/>
        </p:nvSpPr>
        <p:spPr bwMode="auto">
          <a:xfrm>
            <a:off x="5349341" y="4842139"/>
            <a:ext cx="8162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fans</a:t>
            </a:r>
          </a:p>
        </p:txBody>
      </p: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564494" y="3812724"/>
            <a:ext cx="8707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idols</a:t>
            </a:r>
          </a:p>
        </p:txBody>
      </p:sp>
      <p:pic>
        <p:nvPicPr>
          <p:cNvPr id="49" name="Picture 13" descr="twitter-logo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664" y="4677039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504570" y="4555463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>
            <a:off x="6517270" y="4568163"/>
            <a:ext cx="6096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7164970" y="5076163"/>
            <a:ext cx="101600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7266570" y="5761963"/>
            <a:ext cx="215900" cy="1270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461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67CA2-3BB3-2B43-9192-26542A8E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A26E-44FE-B64C-9989-8E7A2E52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2B4A-501D-0240-B25B-AC646CE6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66C-B8C7-EB49-A480-B5B8F2DD21DB}" type="slidenum">
              <a:rPr lang="en-US" altLang="en-US" smtClean="0"/>
              <a:pPr/>
              <a:t>59</a:t>
            </a:fld>
            <a:endParaRPr lang="en-US" altLang="en-US" dirty="0"/>
          </a:p>
        </p:txBody>
      </p:sp>
      <p:sp>
        <p:nvSpPr>
          <p:cNvPr id="1508354" name="Rectangle 2">
            <a:extLst>
              <a:ext uri="{FF2B5EF4-FFF2-40B4-BE49-F238E27FC236}">
                <a16:creationId xmlns:a16="http://schemas.microsoft.com/office/drawing/2014/main" id="{D1D7C927-7B7E-1140-B453-96E43D82A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08355" name="Rectangle 3">
            <a:extLst>
              <a:ext uri="{FF2B5EF4-FFF2-40B4-BE49-F238E27FC236}">
                <a16:creationId xmlns:a16="http://schemas.microsoft.com/office/drawing/2014/main" id="{986FB89A-9875-CF4C-8113-0EEC9A458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Problem </a:t>
            </a:r>
            <a:r>
              <a:rPr lang="en-US" altLang="en-US" dirty="0" err="1"/>
              <a:t>dfn</a:t>
            </a:r>
            <a:r>
              <a:rPr lang="en-US" altLang="en-US" dirty="0"/>
              <a:t>: given the web and a query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find the most ‘authoritative’ web pages for this query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CFAC48-357C-A24C-903E-D31F1F1C2215}"/>
              </a:ext>
            </a:extLst>
          </p:cNvPr>
          <p:cNvGrpSpPr/>
          <p:nvPr/>
        </p:nvGrpSpPr>
        <p:grpSpPr>
          <a:xfrm>
            <a:off x="4572000" y="3771900"/>
            <a:ext cx="2590800" cy="1219200"/>
            <a:chOff x="2667000" y="4876800"/>
            <a:chExt cx="2590800" cy="1219200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F68E13B2-9C15-C147-9BC6-6CA12030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7B399D5D-A3BA-8F4B-9058-D901B8B0A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34E195BC-6D32-5A41-BFA5-59E94D868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C8453F00-4242-424A-BDF9-478E0EC2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B67DFC0A-D366-724B-A771-AFFA8A16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D5DFF34D-67B0-544B-AEF9-1BFA1585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14AC677E-2B42-2C44-801D-6D460F935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" name="AutoShape 11">
              <a:extLst>
                <a:ext uri="{FF2B5EF4-FFF2-40B4-BE49-F238E27FC236}">
                  <a16:creationId xmlns:a16="http://schemas.microsoft.com/office/drawing/2014/main" id="{6B759D53-6CCD-9048-86FE-E4CEF8B2C18C}"/>
                </a:ext>
              </a:extLst>
            </p:cNvPr>
            <p:cNvCxnSpPr>
              <a:cxnSpLocks noChangeShapeType="1"/>
              <a:stCxn id="24" idx="6"/>
              <a:endCxn id="23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2">
              <a:extLst>
                <a:ext uri="{FF2B5EF4-FFF2-40B4-BE49-F238E27FC236}">
                  <a16:creationId xmlns:a16="http://schemas.microsoft.com/office/drawing/2014/main" id="{8F5BE5F2-CEF9-0440-B7D6-1A3FC3F8D1DD}"/>
                </a:ext>
              </a:extLst>
            </p:cNvPr>
            <p:cNvCxnSpPr>
              <a:cxnSpLocks noChangeShapeType="1"/>
              <a:stCxn id="27" idx="6"/>
              <a:endCxn id="23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3">
              <a:extLst>
                <a:ext uri="{FF2B5EF4-FFF2-40B4-BE49-F238E27FC236}">
                  <a16:creationId xmlns:a16="http://schemas.microsoft.com/office/drawing/2014/main" id="{0EDCC3F8-FAA7-854D-A7CA-E6A36F9C0853}"/>
                </a:ext>
              </a:extLst>
            </p:cNvPr>
            <p:cNvCxnSpPr>
              <a:cxnSpLocks noChangeShapeType="1"/>
              <a:stCxn id="27" idx="6"/>
              <a:endCxn id="25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4">
              <a:extLst>
                <a:ext uri="{FF2B5EF4-FFF2-40B4-BE49-F238E27FC236}">
                  <a16:creationId xmlns:a16="http://schemas.microsoft.com/office/drawing/2014/main" id="{71A49B2E-4188-9348-ACF5-14F6CBBD36E0}"/>
                </a:ext>
              </a:extLst>
            </p:cNvPr>
            <p:cNvCxnSpPr>
              <a:cxnSpLocks noChangeShapeType="1"/>
              <a:stCxn id="23" idx="6"/>
              <a:endCxn id="26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5">
              <a:extLst>
                <a:ext uri="{FF2B5EF4-FFF2-40B4-BE49-F238E27FC236}">
                  <a16:creationId xmlns:a16="http://schemas.microsoft.com/office/drawing/2014/main" id="{21F8E1BE-D0AE-E343-849D-DC5A85133249}"/>
                </a:ext>
              </a:extLst>
            </p:cNvPr>
            <p:cNvCxnSpPr>
              <a:cxnSpLocks noChangeShapeType="1"/>
              <a:stCxn id="28" idx="6"/>
              <a:endCxn id="24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6">
              <a:extLst>
                <a:ext uri="{FF2B5EF4-FFF2-40B4-BE49-F238E27FC236}">
                  <a16:creationId xmlns:a16="http://schemas.microsoft.com/office/drawing/2014/main" id="{C72F3BD1-35A3-4C45-92FF-C6E7F3E4B485}"/>
                </a:ext>
              </a:extLst>
            </p:cNvPr>
            <p:cNvCxnSpPr>
              <a:cxnSpLocks noChangeShapeType="1"/>
              <a:stCxn id="22" idx="7"/>
              <a:endCxn id="24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79234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E290654-1CBB-DC49-ADEC-5DCEBD8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endParaRPr lang="en-US" altLang="en-US" dirty="0"/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A22EDF4-A247-6742-B147-499FDB207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890" y="609600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1240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73F9F3E-E5ED-3A4A-9ECF-F0193364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7A73E18-BD3C-2444-9EB4-EC6F7AA9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628C172-841F-2449-B0FF-10B4CC2D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64EA-F32C-2145-BA5A-DA56D7FD65D5}" type="slidenum">
              <a:rPr lang="en-US" altLang="en-US" smtClean="0"/>
              <a:pPr/>
              <a:t>60</a:t>
            </a:fld>
            <a:endParaRPr lang="en-US" altLang="en-US" dirty="0"/>
          </a:p>
        </p:txBody>
      </p:sp>
      <p:sp>
        <p:nvSpPr>
          <p:cNvPr id="1522690" name="Rectangle 2">
            <a:extLst>
              <a:ext uri="{FF2B5EF4-FFF2-40B4-BE49-F238E27FC236}">
                <a16:creationId xmlns:a16="http://schemas.microsoft.com/office/drawing/2014/main" id="{FE1E3F34-6606-E24D-A3BC-BACAF929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Problem: PageRank</a:t>
            </a:r>
          </a:p>
        </p:txBody>
      </p:sp>
      <p:sp>
        <p:nvSpPr>
          <p:cNvPr id="1522691" name="Rectangle 3">
            <a:extLst>
              <a:ext uri="{FF2B5EF4-FFF2-40B4-BE49-F238E27FC236}">
                <a16:creationId xmlns:a16="http://schemas.microsoft.com/office/drawing/2014/main" id="{9C54BF39-93A7-AF43-918D-F06770FA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Given a directed graph, find its most interesting/central node</a:t>
            </a:r>
          </a:p>
        </p:txBody>
      </p:sp>
      <p:sp>
        <p:nvSpPr>
          <p:cNvPr id="1522692" name="Text Box 4">
            <a:extLst>
              <a:ext uri="{FF2B5EF4-FFF2-40B4-BE49-F238E27FC236}">
                <a16:creationId xmlns:a16="http://schemas.microsoft.com/office/drawing/2014/main" id="{C0563D1B-E50C-F54B-9B07-43352DA2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is important,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are important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1522693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4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5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6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7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8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9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2700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1522695" idx="6"/>
            <a:endCxn id="1522694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1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1522698" idx="6"/>
            <a:endCxn id="1522694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2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1522698" idx="6"/>
            <a:endCxn id="1522696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3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4" idx="6"/>
            <a:endCxn id="1522697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4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1522699" idx="6"/>
            <a:endCxn id="1522695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5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1522693" idx="7"/>
            <a:endCxn id="1522695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6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1522698" idx="0"/>
            <a:endCxn id="1522695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9291319"/>
      </p:ext>
    </p:extLst>
  </p:cSld>
  <p:clrMapOvr>
    <a:masterClrMapping/>
  </p:clrMapOvr>
  <p:transition advTm="34469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73F9F3E-E5ED-3A4A-9ECF-F0193364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7A73E18-BD3C-2444-9EB4-EC6F7AA9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628C172-841F-2449-B0FF-10B4CC2D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64EA-F32C-2145-BA5A-DA56D7FD65D5}" type="slidenum">
              <a:rPr lang="en-US" altLang="en-US" smtClean="0"/>
              <a:pPr/>
              <a:t>61</a:t>
            </a:fld>
            <a:endParaRPr lang="en-US" altLang="en-US" dirty="0"/>
          </a:p>
        </p:txBody>
      </p:sp>
      <p:sp>
        <p:nvSpPr>
          <p:cNvPr id="1522690" name="Rectangle 2">
            <a:extLst>
              <a:ext uri="{FF2B5EF4-FFF2-40B4-BE49-F238E27FC236}">
                <a16:creationId xmlns:a16="http://schemas.microsoft.com/office/drawing/2014/main" id="{FE1E3F34-6606-E24D-A3BC-BACAF929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Problem: PageRank</a:t>
            </a:r>
          </a:p>
        </p:txBody>
      </p:sp>
      <p:sp>
        <p:nvSpPr>
          <p:cNvPr id="1522691" name="Rectangle 3">
            <a:extLst>
              <a:ext uri="{FF2B5EF4-FFF2-40B4-BE49-F238E27FC236}">
                <a16:creationId xmlns:a16="http://schemas.microsoft.com/office/drawing/2014/main" id="{9C54BF39-93A7-AF43-918D-F06770FA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Given a directed graph, find its most interesting/central node</a:t>
            </a:r>
          </a:p>
        </p:txBody>
      </p:sp>
      <p:sp>
        <p:nvSpPr>
          <p:cNvPr id="1522692" name="Text Box 4">
            <a:extLst>
              <a:ext uri="{FF2B5EF4-FFF2-40B4-BE49-F238E27FC236}">
                <a16:creationId xmlns:a16="http://schemas.microsoft.com/office/drawing/2014/main" id="{C0563D1B-E50C-F54B-9B07-43352DA2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is important,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are important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1522693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4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5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6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7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8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9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2700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1522695" idx="6"/>
            <a:endCxn id="1522694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1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1522698" idx="6"/>
            <a:endCxn id="1522694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2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1522698" idx="6"/>
            <a:endCxn id="1522696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3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4" idx="6"/>
            <a:endCxn id="1522697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4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1522699" idx="6"/>
            <a:endCxn id="1522695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5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1522693" idx="7"/>
            <a:endCxn id="1522695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6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1522698" idx="0"/>
            <a:endCxn id="1522695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ight Arrow 1">
            <a:extLst>
              <a:ext uri="{FF2B5EF4-FFF2-40B4-BE49-F238E27FC236}">
                <a16:creationId xmlns:a16="http://schemas.microsoft.com/office/drawing/2014/main" id="{A942F3EF-A971-7E43-BEF9-BB12DA6E589E}"/>
              </a:ext>
            </a:extLst>
          </p:cNvPr>
          <p:cNvSpPr/>
          <p:nvPr/>
        </p:nvSpPr>
        <p:spPr bwMode="auto">
          <a:xfrm rot="20140319">
            <a:off x="4876800" y="800100"/>
            <a:ext cx="1227909" cy="304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94BF9-11CD-2048-B240-2F3E0331213F}"/>
              </a:ext>
            </a:extLst>
          </p:cNvPr>
          <p:cNvSpPr txBox="1"/>
          <p:nvPr/>
        </p:nvSpPr>
        <p:spPr>
          <a:xfrm>
            <a:off x="6019800" y="65951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+mn-lt"/>
              </a:rPr>
              <a:t>HITS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DA81C02-51E3-484A-895F-C9C8F634DC29}"/>
              </a:ext>
            </a:extLst>
          </p:cNvPr>
          <p:cNvSpPr/>
          <p:nvPr/>
        </p:nvSpPr>
        <p:spPr bwMode="auto">
          <a:xfrm rot="20140319">
            <a:off x="7126888" y="4686300"/>
            <a:ext cx="1227909" cy="304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5A433-A7D1-FC40-BF46-977D4B1A6676}"/>
              </a:ext>
            </a:extLst>
          </p:cNvPr>
          <p:cNvSpPr txBox="1"/>
          <p:nvPr/>
        </p:nvSpPr>
        <p:spPr>
          <a:xfrm>
            <a:off x="7368299" y="3513862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``wise’’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662F5-3631-084B-AACF-AB9FA3437122}"/>
              </a:ext>
            </a:extLst>
          </p:cNvPr>
          <p:cNvSpPr txBox="1"/>
          <p:nvPr/>
        </p:nvSpPr>
        <p:spPr>
          <a:xfrm>
            <a:off x="4259263" y="5601998"/>
            <a:ext cx="46312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0" lang="en-US" sz="3200" dirty="0">
                <a:latin typeface="Times New Roman" panose="02020603050405020304" pitchFamily="18" charset="0"/>
              </a:rPr>
              <a:t>AND: A node is ``wise’’ </a:t>
            </a:r>
          </a:p>
          <a:p>
            <a:pPr algn="l"/>
            <a:r>
              <a:rPr kumimoji="0" lang="en-US" sz="3200" dirty="0">
                <a:latin typeface="Times New Roman" panose="02020603050405020304" pitchFamily="18" charset="0"/>
              </a:rPr>
              <a:t>if its children are important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2A233-5C71-CC44-B23D-4C812AF70F1C}"/>
              </a:ext>
            </a:extLst>
          </p:cNvPr>
          <p:cNvSpPr/>
          <p:nvPr/>
        </p:nvSpPr>
        <p:spPr bwMode="auto">
          <a:xfrm>
            <a:off x="3429000" y="6087291"/>
            <a:ext cx="830263" cy="61830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2363"/>
      </p:ext>
    </p:extLst>
  </p:cSld>
  <p:clrMapOvr>
    <a:masterClrMapping/>
  </p:clrMapOvr>
  <p:transition advTm="34469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D4DA2CC-729F-8A4C-8AC2-FCC5F7D6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002729E-B790-1946-B35A-8F228873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93A20C1-8D0C-E443-A66E-1AD4DBBC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E28E-D277-A24B-B180-FF6A42AA93E5}" type="slidenum">
              <a:rPr lang="en-US" altLang="en-US" smtClean="0"/>
              <a:pPr/>
              <a:t>62</a:t>
            </a:fld>
            <a:endParaRPr lang="en-US" altLang="en-US" dirty="0"/>
          </a:p>
        </p:txBody>
      </p:sp>
      <p:sp>
        <p:nvSpPr>
          <p:cNvPr id="1509378" name="Rectangle 2">
            <a:extLst>
              <a:ext uri="{FF2B5EF4-FFF2-40B4-BE49-F238E27FC236}">
                <a16:creationId xmlns:a16="http://schemas.microsoft.com/office/drawing/2014/main" id="{AA40091F-0E93-8A45-BA74-AA0C03BF0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09379" name="Rectangle 3">
            <a:extLst>
              <a:ext uri="{FF2B5EF4-FFF2-40B4-BE49-F238E27FC236}">
                <a16:creationId xmlns:a16="http://schemas.microsoft.com/office/drawing/2014/main" id="{AA1381A2-267E-A04D-B9DD-E6B95ADD5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Step 0: find nodes with query word(s)</a:t>
            </a:r>
          </a:p>
          <a:p>
            <a:r>
              <a:rPr lang="en-US" altLang="en-US" dirty="0"/>
              <a:t>Step 1: expand by one move forward and backward</a:t>
            </a:r>
          </a:p>
        </p:txBody>
      </p:sp>
      <p:sp>
        <p:nvSpPr>
          <p:cNvPr id="1509380" name="Oval 4">
            <a:extLst>
              <a:ext uri="{FF2B5EF4-FFF2-40B4-BE49-F238E27FC236}">
                <a16:creationId xmlns:a16="http://schemas.microsoft.com/office/drawing/2014/main" id="{744BED10-D92F-154E-8A4F-3AFE3FDB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1" name="Oval 5">
            <a:extLst>
              <a:ext uri="{FF2B5EF4-FFF2-40B4-BE49-F238E27FC236}">
                <a16:creationId xmlns:a16="http://schemas.microsoft.com/office/drawing/2014/main" id="{66D2ED86-DDA1-B741-8A1B-3EBDD040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14800"/>
            <a:ext cx="228600" cy="2286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2" name="Oval 6">
            <a:extLst>
              <a:ext uri="{FF2B5EF4-FFF2-40B4-BE49-F238E27FC236}">
                <a16:creationId xmlns:a16="http://schemas.microsoft.com/office/drawing/2014/main" id="{C3CF9183-3D8C-AA4F-B542-09ECA609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2286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3" name="Oval 7">
            <a:extLst>
              <a:ext uri="{FF2B5EF4-FFF2-40B4-BE49-F238E27FC236}">
                <a16:creationId xmlns:a16="http://schemas.microsoft.com/office/drawing/2014/main" id="{B9C8BB26-7496-964B-995C-78A2EF01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4" name="Oval 8">
            <a:extLst>
              <a:ext uri="{FF2B5EF4-FFF2-40B4-BE49-F238E27FC236}">
                <a16:creationId xmlns:a16="http://schemas.microsoft.com/office/drawing/2014/main" id="{077C34FA-C0E7-C44B-AB6A-57BB3867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962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5" name="Oval 9">
            <a:extLst>
              <a:ext uri="{FF2B5EF4-FFF2-40B4-BE49-F238E27FC236}">
                <a16:creationId xmlns:a16="http://schemas.microsoft.com/office/drawing/2014/main" id="{C6AAB0D7-C5F1-2746-BBD6-47CD8A2E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953000"/>
            <a:ext cx="228600" cy="2286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6" name="Oval 10">
            <a:extLst>
              <a:ext uri="{FF2B5EF4-FFF2-40B4-BE49-F238E27FC236}">
                <a16:creationId xmlns:a16="http://schemas.microsoft.com/office/drawing/2014/main" id="{DA4235ED-9618-0846-A5EA-9E81B1212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14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09387" name="AutoShape 11">
            <a:extLst>
              <a:ext uri="{FF2B5EF4-FFF2-40B4-BE49-F238E27FC236}">
                <a16:creationId xmlns:a16="http://schemas.microsoft.com/office/drawing/2014/main" id="{EDA6C770-6678-7641-91C3-76EEAA35FA17}"/>
              </a:ext>
            </a:extLst>
          </p:cNvPr>
          <p:cNvCxnSpPr>
            <a:cxnSpLocks noChangeShapeType="1"/>
            <a:stCxn id="1509382" idx="6"/>
            <a:endCxn id="1509381" idx="2"/>
          </p:cNvCxnSpPr>
          <p:nvPr/>
        </p:nvCxnSpPr>
        <p:spPr bwMode="auto">
          <a:xfrm>
            <a:off x="2370138" y="41529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88" name="AutoShape 12">
            <a:extLst>
              <a:ext uri="{FF2B5EF4-FFF2-40B4-BE49-F238E27FC236}">
                <a16:creationId xmlns:a16="http://schemas.microsoft.com/office/drawing/2014/main" id="{FD309D37-14AC-DA48-BA2F-040CC9452E29}"/>
              </a:ext>
            </a:extLst>
          </p:cNvPr>
          <p:cNvCxnSpPr>
            <a:cxnSpLocks noChangeShapeType="1"/>
            <a:stCxn id="1509385" idx="6"/>
            <a:endCxn id="1509381" idx="3"/>
          </p:cNvCxnSpPr>
          <p:nvPr/>
        </p:nvCxnSpPr>
        <p:spPr bwMode="auto">
          <a:xfrm flipV="1">
            <a:off x="2446338" y="43180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89" name="AutoShape 13">
            <a:extLst>
              <a:ext uri="{FF2B5EF4-FFF2-40B4-BE49-F238E27FC236}">
                <a16:creationId xmlns:a16="http://schemas.microsoft.com/office/drawing/2014/main" id="{5AD4155F-0A47-7142-8074-A5FD8FFB69BE}"/>
              </a:ext>
            </a:extLst>
          </p:cNvPr>
          <p:cNvCxnSpPr>
            <a:cxnSpLocks noChangeShapeType="1"/>
            <a:stCxn id="1509385" idx="6"/>
            <a:endCxn id="1509383" idx="2"/>
          </p:cNvCxnSpPr>
          <p:nvPr/>
        </p:nvCxnSpPr>
        <p:spPr bwMode="auto">
          <a:xfrm>
            <a:off x="2446338" y="50673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90" name="AutoShape 14">
            <a:extLst>
              <a:ext uri="{FF2B5EF4-FFF2-40B4-BE49-F238E27FC236}">
                <a16:creationId xmlns:a16="http://schemas.microsoft.com/office/drawing/2014/main" id="{6FBF4845-279D-4A43-91EB-D13E22B5F74F}"/>
              </a:ext>
            </a:extLst>
          </p:cNvPr>
          <p:cNvCxnSpPr>
            <a:cxnSpLocks noChangeShapeType="1"/>
            <a:stCxn id="1509381" idx="6"/>
            <a:endCxn id="1509384" idx="2"/>
          </p:cNvCxnSpPr>
          <p:nvPr/>
        </p:nvCxnSpPr>
        <p:spPr bwMode="auto">
          <a:xfrm flipV="1">
            <a:off x="3055938" y="40767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91" name="AutoShape 15">
            <a:extLst>
              <a:ext uri="{FF2B5EF4-FFF2-40B4-BE49-F238E27FC236}">
                <a16:creationId xmlns:a16="http://schemas.microsoft.com/office/drawing/2014/main" id="{738ED90E-DF66-754D-8B9E-6162D0BC0D81}"/>
              </a:ext>
            </a:extLst>
          </p:cNvPr>
          <p:cNvCxnSpPr>
            <a:cxnSpLocks noChangeShapeType="1"/>
            <a:stCxn id="1509386" idx="6"/>
            <a:endCxn id="1509382" idx="2"/>
          </p:cNvCxnSpPr>
          <p:nvPr/>
        </p:nvCxnSpPr>
        <p:spPr bwMode="auto">
          <a:xfrm flipV="1">
            <a:off x="1379538" y="41529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92" name="AutoShape 16">
            <a:extLst>
              <a:ext uri="{FF2B5EF4-FFF2-40B4-BE49-F238E27FC236}">
                <a16:creationId xmlns:a16="http://schemas.microsoft.com/office/drawing/2014/main" id="{159F5B13-6BA4-2A4C-844F-E5B314B1E527}"/>
              </a:ext>
            </a:extLst>
          </p:cNvPr>
          <p:cNvCxnSpPr>
            <a:cxnSpLocks noChangeShapeType="1"/>
            <a:stCxn id="1509380" idx="7"/>
            <a:endCxn id="1509382" idx="3"/>
          </p:cNvCxnSpPr>
          <p:nvPr/>
        </p:nvCxnSpPr>
        <p:spPr bwMode="auto">
          <a:xfrm flipV="1">
            <a:off x="1490663" y="42418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9393" name="Oval 17">
            <a:extLst>
              <a:ext uri="{FF2B5EF4-FFF2-40B4-BE49-F238E27FC236}">
                <a16:creationId xmlns:a16="http://schemas.microsoft.com/office/drawing/2014/main" id="{775B1BB5-C3D1-764E-B2DD-A7FE2922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1143000" cy="2057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079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A8A3B20F-2A6A-034A-8B82-315B71DD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18846B40-B66F-1A4E-8AD4-AC7AC920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0A61285-FAEA-6D4D-B223-F72043D1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A9F-6F80-A741-9F5B-201712BE558D}" type="slidenum">
              <a:rPr lang="en-US" altLang="en-US" smtClean="0"/>
              <a:pPr/>
              <a:t>63</a:t>
            </a:fld>
            <a:endParaRPr lang="en-US" altLang="en-US" dirty="0"/>
          </a:p>
        </p:txBody>
      </p:sp>
      <p:sp>
        <p:nvSpPr>
          <p:cNvPr id="1510402" name="Rectangle 2">
            <a:extLst>
              <a:ext uri="{FF2B5EF4-FFF2-40B4-BE49-F238E27FC236}">
                <a16:creationId xmlns:a16="http://schemas.microsoft.com/office/drawing/2014/main" id="{26676A64-3224-6C4B-89BD-4180795E3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0403" name="Rectangle 3">
            <a:extLst>
              <a:ext uri="{FF2B5EF4-FFF2-40B4-BE49-F238E27FC236}">
                <a16:creationId xmlns:a16="http://schemas.microsoft.com/office/drawing/2014/main" id="{F18DC454-7866-054E-9DFF-9C07BF9CF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on the resulting graph, give high score (= ‘</a:t>
            </a:r>
            <a:r>
              <a:rPr lang="en-US" altLang="en-US" dirty="0">
                <a:solidFill>
                  <a:srgbClr val="FF2600"/>
                </a:solidFill>
              </a:rPr>
              <a:t>authorities</a:t>
            </a:r>
            <a:r>
              <a:rPr lang="en-US" altLang="en-US" dirty="0"/>
              <a:t>’) to nodes that many ``</a:t>
            </a:r>
            <a:r>
              <a:rPr lang="en-US" altLang="en-US" dirty="0">
                <a:solidFill>
                  <a:srgbClr val="008F00"/>
                </a:solidFill>
              </a:rPr>
              <a:t>wise</a:t>
            </a:r>
            <a:r>
              <a:rPr lang="en-US" altLang="en-US" dirty="0"/>
              <a:t>’’ nodes point to</a:t>
            </a:r>
          </a:p>
          <a:p>
            <a:r>
              <a:rPr lang="en-US" altLang="en-US" dirty="0"/>
              <a:t>give high </a:t>
            </a:r>
            <a:r>
              <a:rPr lang="en-US" altLang="en-US" dirty="0">
                <a:solidFill>
                  <a:srgbClr val="008F00"/>
                </a:solidFill>
              </a:rPr>
              <a:t>wisdom</a:t>
            </a:r>
            <a:r>
              <a:rPr lang="en-US" altLang="en-US" dirty="0"/>
              <a:t> score (‘</a:t>
            </a:r>
            <a:r>
              <a:rPr lang="en-US" altLang="en-US" dirty="0">
                <a:solidFill>
                  <a:srgbClr val="008F00"/>
                </a:solidFill>
              </a:rPr>
              <a:t>hubs</a:t>
            </a:r>
            <a:r>
              <a:rPr lang="en-US" altLang="en-US" dirty="0"/>
              <a:t>’) to nodes that point to good ‘</a:t>
            </a:r>
            <a:r>
              <a:rPr lang="en-US" altLang="en-US" dirty="0">
                <a:solidFill>
                  <a:srgbClr val="FF2600"/>
                </a:solidFill>
              </a:rPr>
              <a:t>authorities</a:t>
            </a:r>
            <a:r>
              <a:rPr lang="en-US" altLang="en-US" dirty="0"/>
              <a:t>’</a:t>
            </a:r>
          </a:p>
        </p:txBody>
      </p:sp>
      <p:grpSp>
        <p:nvGrpSpPr>
          <p:cNvPr id="1510404" name="Group 4">
            <a:extLst>
              <a:ext uri="{FF2B5EF4-FFF2-40B4-BE49-F238E27FC236}">
                <a16:creationId xmlns:a16="http://schemas.microsoft.com/office/drawing/2014/main" id="{A7EE4AAC-608D-8C4F-8CE6-3AC12C7C1FC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800600"/>
            <a:ext cx="1828800" cy="914400"/>
            <a:chOff x="720" y="2496"/>
            <a:chExt cx="1632" cy="768"/>
          </a:xfrm>
        </p:grpSpPr>
        <p:sp>
          <p:nvSpPr>
            <p:cNvPr id="1510405" name="Oval 5">
              <a:extLst>
                <a:ext uri="{FF2B5EF4-FFF2-40B4-BE49-F238E27FC236}">
                  <a16:creationId xmlns:a16="http://schemas.microsoft.com/office/drawing/2014/main" id="{B559B1C6-43B5-3A4C-A64F-16499CBDE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24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6" name="Oval 6">
              <a:extLst>
                <a:ext uri="{FF2B5EF4-FFF2-40B4-BE49-F238E27FC236}">
                  <a16:creationId xmlns:a16="http://schemas.microsoft.com/office/drawing/2014/main" id="{F2B523F8-9E0A-844B-92DE-4374ECE2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7" name="Oval 7">
              <a:extLst>
                <a:ext uri="{FF2B5EF4-FFF2-40B4-BE49-F238E27FC236}">
                  <a16:creationId xmlns:a16="http://schemas.microsoft.com/office/drawing/2014/main" id="{C07C6E1F-65D7-BF41-BBEA-5A07FBD3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8" name="Oval 8">
              <a:extLst>
                <a:ext uri="{FF2B5EF4-FFF2-40B4-BE49-F238E27FC236}">
                  <a16:creationId xmlns:a16="http://schemas.microsoft.com/office/drawing/2014/main" id="{50D7824C-C681-3349-91B8-572DC7C7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20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9" name="Oval 9">
              <a:extLst>
                <a:ext uri="{FF2B5EF4-FFF2-40B4-BE49-F238E27FC236}">
                  <a16:creationId xmlns:a16="http://schemas.microsoft.com/office/drawing/2014/main" id="{AE052C9B-2053-594A-82C5-336468602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496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10" name="Oval 10">
              <a:extLst>
                <a:ext uri="{FF2B5EF4-FFF2-40B4-BE49-F238E27FC236}">
                  <a16:creationId xmlns:a16="http://schemas.microsoft.com/office/drawing/2014/main" id="{567C344F-D320-E640-B455-C2307171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120"/>
              <a:ext cx="144" cy="144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11" name="Oval 11">
              <a:extLst>
                <a:ext uri="{FF2B5EF4-FFF2-40B4-BE49-F238E27FC236}">
                  <a16:creationId xmlns:a16="http://schemas.microsoft.com/office/drawing/2014/main" id="{5D1B32D2-25FD-5045-A009-9AD77EA5C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592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10412" name="AutoShape 12">
              <a:extLst>
                <a:ext uri="{FF2B5EF4-FFF2-40B4-BE49-F238E27FC236}">
                  <a16:creationId xmlns:a16="http://schemas.microsoft.com/office/drawing/2014/main" id="{456372CA-401E-C54C-99D1-40C2622D92FE}"/>
                </a:ext>
              </a:extLst>
            </p:cNvPr>
            <p:cNvCxnSpPr>
              <a:cxnSpLocks noChangeShapeType="1"/>
              <a:stCxn id="1510407" idx="6"/>
              <a:endCxn id="1510406" idx="2"/>
            </p:cNvCxnSpPr>
            <p:nvPr/>
          </p:nvCxnSpPr>
          <p:spPr bwMode="auto">
            <a:xfrm>
              <a:off x="1493" y="2616"/>
              <a:ext cx="278" cy="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3" name="AutoShape 13">
              <a:extLst>
                <a:ext uri="{FF2B5EF4-FFF2-40B4-BE49-F238E27FC236}">
                  <a16:creationId xmlns:a16="http://schemas.microsoft.com/office/drawing/2014/main" id="{FF59C2C5-185A-F946-A3BD-452EC8FF4FDE}"/>
                </a:ext>
              </a:extLst>
            </p:cNvPr>
            <p:cNvCxnSpPr>
              <a:cxnSpLocks noChangeShapeType="1"/>
              <a:stCxn id="1510410" idx="6"/>
              <a:endCxn id="1510406" idx="3"/>
            </p:cNvCxnSpPr>
            <p:nvPr/>
          </p:nvCxnSpPr>
          <p:spPr bwMode="auto">
            <a:xfrm flipV="1">
              <a:off x="1541" y="2720"/>
              <a:ext cx="256" cy="4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4" name="AutoShape 14">
              <a:extLst>
                <a:ext uri="{FF2B5EF4-FFF2-40B4-BE49-F238E27FC236}">
                  <a16:creationId xmlns:a16="http://schemas.microsoft.com/office/drawing/2014/main" id="{9547ABC4-E31D-984B-8A3F-51474DED35DD}"/>
                </a:ext>
              </a:extLst>
            </p:cNvPr>
            <p:cNvCxnSpPr>
              <a:cxnSpLocks noChangeShapeType="1"/>
              <a:stCxn id="1510410" idx="6"/>
              <a:endCxn id="1510408" idx="2"/>
            </p:cNvCxnSpPr>
            <p:nvPr/>
          </p:nvCxnSpPr>
          <p:spPr bwMode="auto">
            <a:xfrm>
              <a:off x="1541" y="3192"/>
              <a:ext cx="47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5" name="AutoShape 15">
              <a:extLst>
                <a:ext uri="{FF2B5EF4-FFF2-40B4-BE49-F238E27FC236}">
                  <a16:creationId xmlns:a16="http://schemas.microsoft.com/office/drawing/2014/main" id="{746F82A0-10EF-C845-A3D6-0F59B3FEE892}"/>
                </a:ext>
              </a:extLst>
            </p:cNvPr>
            <p:cNvCxnSpPr>
              <a:cxnSpLocks noChangeShapeType="1"/>
              <a:stCxn id="1510406" idx="6"/>
              <a:endCxn id="1510409" idx="2"/>
            </p:cNvCxnSpPr>
            <p:nvPr/>
          </p:nvCxnSpPr>
          <p:spPr bwMode="auto">
            <a:xfrm flipV="1">
              <a:off x="1925" y="2568"/>
              <a:ext cx="278" cy="9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6" name="AutoShape 16">
              <a:extLst>
                <a:ext uri="{FF2B5EF4-FFF2-40B4-BE49-F238E27FC236}">
                  <a16:creationId xmlns:a16="http://schemas.microsoft.com/office/drawing/2014/main" id="{D4A414AD-6A28-B44F-86AC-A9DF454DDC16}"/>
                </a:ext>
              </a:extLst>
            </p:cNvPr>
            <p:cNvCxnSpPr>
              <a:cxnSpLocks noChangeShapeType="1"/>
              <a:stCxn id="1510411" idx="6"/>
              <a:endCxn id="1510407" idx="2"/>
            </p:cNvCxnSpPr>
            <p:nvPr/>
          </p:nvCxnSpPr>
          <p:spPr bwMode="auto">
            <a:xfrm flipV="1">
              <a:off x="869" y="2616"/>
              <a:ext cx="470" cy="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7" name="AutoShape 17">
              <a:extLst>
                <a:ext uri="{FF2B5EF4-FFF2-40B4-BE49-F238E27FC236}">
                  <a16:creationId xmlns:a16="http://schemas.microsoft.com/office/drawing/2014/main" id="{A63FC699-EDCD-C44E-8306-E5C164DD01E6}"/>
                </a:ext>
              </a:extLst>
            </p:cNvPr>
            <p:cNvCxnSpPr>
              <a:cxnSpLocks noChangeShapeType="1"/>
              <a:stCxn id="1510405" idx="7"/>
              <a:endCxn id="1510407" idx="3"/>
            </p:cNvCxnSpPr>
            <p:nvPr/>
          </p:nvCxnSpPr>
          <p:spPr bwMode="auto">
            <a:xfrm flipV="1">
              <a:off x="939" y="2672"/>
              <a:ext cx="426" cy="36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10418" name="Oval 18">
            <a:extLst>
              <a:ext uri="{FF2B5EF4-FFF2-40B4-BE49-F238E27FC236}">
                <a16:creationId xmlns:a16="http://schemas.microsoft.com/office/drawing/2014/main" id="{D90DDE3A-8CF8-9A4D-8A68-289F9F62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340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19" name="Oval 19">
            <a:extLst>
              <a:ext uri="{FF2B5EF4-FFF2-40B4-BE49-F238E27FC236}">
                <a16:creationId xmlns:a16="http://schemas.microsoft.com/office/drawing/2014/main" id="{05A26717-6466-874F-8BA8-7BA86E61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0" name="Oval 20">
            <a:extLst>
              <a:ext uri="{FF2B5EF4-FFF2-40B4-BE49-F238E27FC236}">
                <a16:creationId xmlns:a16="http://schemas.microsoft.com/office/drawing/2014/main" id="{D92AADC2-1395-DD44-B05D-F1A583670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006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1" name="Oval 21">
            <a:extLst>
              <a:ext uri="{FF2B5EF4-FFF2-40B4-BE49-F238E27FC236}">
                <a16:creationId xmlns:a16="http://schemas.microsoft.com/office/drawing/2014/main" id="{55B8837A-6466-A54B-9D35-829AEF10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7912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2" name="Oval 22">
            <a:extLst>
              <a:ext uri="{FF2B5EF4-FFF2-40B4-BE49-F238E27FC236}">
                <a16:creationId xmlns:a16="http://schemas.microsoft.com/office/drawing/2014/main" id="{1841EDDE-A776-4C46-9891-DB507896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7150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3" name="Oval 23">
            <a:extLst>
              <a:ext uri="{FF2B5EF4-FFF2-40B4-BE49-F238E27FC236}">
                <a16:creationId xmlns:a16="http://schemas.microsoft.com/office/drawing/2014/main" id="{327621BD-CC23-6146-A18F-5DB6FFD0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9149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10424" name="AutoShape 24">
            <a:extLst>
              <a:ext uri="{FF2B5EF4-FFF2-40B4-BE49-F238E27FC236}">
                <a16:creationId xmlns:a16="http://schemas.microsoft.com/office/drawing/2014/main" id="{12218679-97D6-E040-B7C5-04465085F811}"/>
              </a:ext>
            </a:extLst>
          </p:cNvPr>
          <p:cNvCxnSpPr>
            <a:cxnSpLocks noChangeShapeType="1"/>
            <a:stCxn id="1510418" idx="6"/>
            <a:endCxn id="1510419" idx="2"/>
          </p:cNvCxnSpPr>
          <p:nvPr/>
        </p:nvCxnSpPr>
        <p:spPr bwMode="auto">
          <a:xfrm>
            <a:off x="4587875" y="5419725"/>
            <a:ext cx="5857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5" name="AutoShape 25">
            <a:extLst>
              <a:ext uri="{FF2B5EF4-FFF2-40B4-BE49-F238E27FC236}">
                <a16:creationId xmlns:a16="http://schemas.microsoft.com/office/drawing/2014/main" id="{5C8A177E-3330-EB43-8BC1-1CE4884DC2F9}"/>
              </a:ext>
            </a:extLst>
          </p:cNvPr>
          <p:cNvCxnSpPr>
            <a:cxnSpLocks noChangeShapeType="1"/>
            <a:stCxn id="1510422" idx="6"/>
            <a:endCxn id="1510419" idx="3"/>
          </p:cNvCxnSpPr>
          <p:nvPr/>
        </p:nvCxnSpPr>
        <p:spPr bwMode="auto">
          <a:xfrm flipV="1">
            <a:off x="4589463" y="5487988"/>
            <a:ext cx="615950" cy="3127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6" name="AutoShape 26">
            <a:extLst>
              <a:ext uri="{FF2B5EF4-FFF2-40B4-BE49-F238E27FC236}">
                <a16:creationId xmlns:a16="http://schemas.microsoft.com/office/drawing/2014/main" id="{401742B9-6E90-8441-9B18-1D8A7BD88C5B}"/>
              </a:ext>
            </a:extLst>
          </p:cNvPr>
          <p:cNvCxnSpPr>
            <a:cxnSpLocks noChangeShapeType="1"/>
            <a:stCxn id="1510422" idx="6"/>
            <a:endCxn id="1510421" idx="2"/>
          </p:cNvCxnSpPr>
          <p:nvPr/>
        </p:nvCxnSpPr>
        <p:spPr bwMode="auto">
          <a:xfrm>
            <a:off x="4589463" y="5800725"/>
            <a:ext cx="508000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7" name="AutoShape 27">
            <a:extLst>
              <a:ext uri="{FF2B5EF4-FFF2-40B4-BE49-F238E27FC236}">
                <a16:creationId xmlns:a16="http://schemas.microsoft.com/office/drawing/2014/main" id="{AF40C30F-031B-CF4F-8173-D8A7E30DE286}"/>
              </a:ext>
            </a:extLst>
          </p:cNvPr>
          <p:cNvCxnSpPr>
            <a:cxnSpLocks noChangeShapeType="1"/>
            <a:stCxn id="1510423" idx="6"/>
            <a:endCxn id="1510420" idx="2"/>
          </p:cNvCxnSpPr>
          <p:nvPr/>
        </p:nvCxnSpPr>
        <p:spPr bwMode="auto">
          <a:xfrm flipV="1">
            <a:off x="4513263" y="4886325"/>
            <a:ext cx="6604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8" name="AutoShape 28">
            <a:extLst>
              <a:ext uri="{FF2B5EF4-FFF2-40B4-BE49-F238E27FC236}">
                <a16:creationId xmlns:a16="http://schemas.microsoft.com/office/drawing/2014/main" id="{F62278BC-2960-814C-BCA1-02DF7703F492}"/>
              </a:ext>
            </a:extLst>
          </p:cNvPr>
          <p:cNvCxnSpPr>
            <a:cxnSpLocks noChangeShapeType="1"/>
            <a:stCxn id="1510418" idx="7"/>
            <a:endCxn id="1510420" idx="3"/>
          </p:cNvCxnSpPr>
          <p:nvPr/>
        </p:nvCxnSpPr>
        <p:spPr bwMode="auto">
          <a:xfrm flipV="1">
            <a:off x="4556125" y="4954588"/>
            <a:ext cx="649288" cy="3968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0429" name="Text Box 29">
            <a:extLst>
              <a:ext uri="{FF2B5EF4-FFF2-40B4-BE49-F238E27FC236}">
                <a16:creationId xmlns:a16="http://schemas.microsoft.com/office/drawing/2014/main" id="{94B51614-FEC8-3F45-B2A8-8C3EEBE1D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5303838"/>
            <a:ext cx="85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hubs</a:t>
            </a:r>
          </a:p>
        </p:txBody>
      </p:sp>
      <p:sp>
        <p:nvSpPr>
          <p:cNvPr id="1510430" name="Text Box 30">
            <a:extLst>
              <a:ext uri="{FF2B5EF4-FFF2-40B4-BE49-F238E27FC236}">
                <a16:creationId xmlns:a16="http://schemas.microsoft.com/office/drawing/2014/main" id="{743B63DA-4500-1A49-ABA1-B3C9572E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303838"/>
            <a:ext cx="168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authorities</a:t>
            </a:r>
          </a:p>
        </p:txBody>
      </p:sp>
      <p:sp>
        <p:nvSpPr>
          <p:cNvPr id="1510431" name="Line 31">
            <a:extLst>
              <a:ext uri="{FF2B5EF4-FFF2-40B4-BE49-F238E27FC236}">
                <a16:creationId xmlns:a16="http://schemas.microsoft.com/office/drawing/2014/main" id="{6331DDA4-29A5-EA42-91DC-FAD712C92E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5338" y="4440377"/>
            <a:ext cx="0" cy="1676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6658E1-D9D2-104E-92F5-ED5668007A8B}"/>
              </a:ext>
            </a:extLst>
          </p:cNvPr>
          <p:cNvSpPr/>
          <p:nvPr/>
        </p:nvSpPr>
        <p:spPr bwMode="auto">
          <a:xfrm>
            <a:off x="3043411" y="4301835"/>
            <a:ext cx="4324003" cy="1953483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937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EE9E306-3BB7-E840-86E1-99FCB904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75BA6B-8C28-9C47-9173-F8F1A34A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801241-8640-BB4F-85B7-22025A6C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AF9-826A-604E-965B-D966DE7BB67B}" type="slidenum">
              <a:rPr lang="en-US" altLang="en-US" smtClean="0"/>
              <a:pPr/>
              <a:t>64</a:t>
            </a:fld>
            <a:endParaRPr lang="en-US" altLang="en-US" dirty="0"/>
          </a:p>
        </p:txBody>
      </p:sp>
      <p:sp>
        <p:nvSpPr>
          <p:cNvPr id="1513474" name="Rectangle 2">
            <a:extLst>
              <a:ext uri="{FF2B5EF4-FFF2-40B4-BE49-F238E27FC236}">
                <a16:creationId xmlns:a16="http://schemas.microsoft.com/office/drawing/2014/main" id="{D82B2114-FF3D-1749-B245-451E15418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3475" name="Rectangle 3">
            <a:extLst>
              <a:ext uri="{FF2B5EF4-FFF2-40B4-BE49-F238E27FC236}">
                <a16:creationId xmlns:a16="http://schemas.microsoft.com/office/drawing/2014/main" id="{783717C3-7E4E-B742-946E-A21A74CED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Then:</a:t>
            </a:r>
          </a:p>
          <a:p>
            <a:pPr algn="ctr"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=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+ h</a:t>
            </a:r>
            <a:r>
              <a:rPr lang="en-US" altLang="en-US" i="1" baseline="-25000" dirty="0"/>
              <a:t>l</a:t>
            </a:r>
            <a:r>
              <a:rPr lang="en-US" altLang="en-US" i="1" dirty="0"/>
              <a:t> +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m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j,i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sp>
        <p:nvSpPr>
          <p:cNvPr id="1513476" name="Oval 4">
            <a:extLst>
              <a:ext uri="{FF2B5EF4-FFF2-40B4-BE49-F238E27FC236}">
                <a16:creationId xmlns:a16="http://schemas.microsoft.com/office/drawing/2014/main" id="{73B0E6D3-A63E-6144-915E-C0D85DA47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67665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7" name="Oval 5">
            <a:extLst>
              <a:ext uri="{FF2B5EF4-FFF2-40B4-BE49-F238E27FC236}">
                <a16:creationId xmlns:a16="http://schemas.microsoft.com/office/drawing/2014/main" id="{03447969-0115-4A47-BEB9-9FE90C04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8" name="Oval 6">
            <a:extLst>
              <a:ext uri="{FF2B5EF4-FFF2-40B4-BE49-F238E27FC236}">
                <a16:creationId xmlns:a16="http://schemas.microsoft.com/office/drawing/2014/main" id="{11EB820E-AAB7-5D40-92D6-CCF23F5A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9" name="Oval 7">
            <a:extLst>
              <a:ext uri="{FF2B5EF4-FFF2-40B4-BE49-F238E27FC236}">
                <a16:creationId xmlns:a16="http://schemas.microsoft.com/office/drawing/2014/main" id="{B4ED09B3-948A-F64C-B3F5-18F3EC5A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623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13480" name="AutoShape 8">
            <a:extLst>
              <a:ext uri="{FF2B5EF4-FFF2-40B4-BE49-F238E27FC236}">
                <a16:creationId xmlns:a16="http://schemas.microsoft.com/office/drawing/2014/main" id="{0BA2D89B-41EA-7846-8A05-88EC3DF64BA3}"/>
              </a:ext>
            </a:extLst>
          </p:cNvPr>
          <p:cNvCxnSpPr>
            <a:cxnSpLocks noChangeShapeType="1"/>
            <a:stCxn id="1513479" idx="6"/>
            <a:endCxn id="1513477" idx="2"/>
          </p:cNvCxnSpPr>
          <p:nvPr/>
        </p:nvCxnSpPr>
        <p:spPr bwMode="auto">
          <a:xfrm flipV="1">
            <a:off x="1233488" y="3190875"/>
            <a:ext cx="527050" cy="57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1" name="AutoShape 9">
            <a:extLst>
              <a:ext uri="{FF2B5EF4-FFF2-40B4-BE49-F238E27FC236}">
                <a16:creationId xmlns:a16="http://schemas.microsoft.com/office/drawing/2014/main" id="{C6BE5C1A-F18E-A545-A4EF-283D49D24A72}"/>
              </a:ext>
            </a:extLst>
          </p:cNvPr>
          <p:cNvCxnSpPr>
            <a:cxnSpLocks noChangeShapeType="1"/>
            <a:stCxn id="1513476" idx="7"/>
            <a:endCxn id="1513477" idx="3"/>
          </p:cNvCxnSpPr>
          <p:nvPr/>
        </p:nvCxnSpPr>
        <p:spPr bwMode="auto">
          <a:xfrm flipV="1">
            <a:off x="1312863" y="3257550"/>
            <a:ext cx="476250" cy="438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2" name="AutoShape 10">
            <a:extLst>
              <a:ext uri="{FF2B5EF4-FFF2-40B4-BE49-F238E27FC236}">
                <a16:creationId xmlns:a16="http://schemas.microsoft.com/office/drawing/2014/main" id="{AA8EAAAD-25D6-5B4B-82E7-63D424260FCB}"/>
              </a:ext>
            </a:extLst>
          </p:cNvPr>
          <p:cNvCxnSpPr>
            <a:cxnSpLocks noChangeShapeType="1"/>
            <a:stCxn id="1513478" idx="5"/>
            <a:endCxn id="1513477" idx="1"/>
          </p:cNvCxnSpPr>
          <p:nvPr/>
        </p:nvCxnSpPr>
        <p:spPr bwMode="auto">
          <a:xfrm>
            <a:off x="1128713" y="2897188"/>
            <a:ext cx="660400" cy="2254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3483" name="Text Box 11">
            <a:extLst>
              <a:ext uri="{FF2B5EF4-FFF2-40B4-BE49-F238E27FC236}">
                <a16:creationId xmlns:a16="http://schemas.microsoft.com/office/drawing/2014/main" id="{082BEDF4-5BC2-E94A-AB74-E8AB88B6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9" y="2478551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513484" name="Text Box 12">
            <a:extLst>
              <a:ext uri="{FF2B5EF4-FFF2-40B4-BE49-F238E27FC236}">
                <a16:creationId xmlns:a16="http://schemas.microsoft.com/office/drawing/2014/main" id="{B0D57794-6D86-0F48-B85F-6A515B4C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5" y="3012926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513485" name="Text Box 13">
            <a:extLst>
              <a:ext uri="{FF2B5EF4-FFF2-40B4-BE49-F238E27FC236}">
                <a16:creationId xmlns:a16="http://schemas.microsoft.com/office/drawing/2014/main" id="{F216D609-A1AA-2940-AA8D-3FDF93C8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58" y="3537462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513486" name="Text Box 14">
            <a:extLst>
              <a:ext uri="{FF2B5EF4-FFF2-40B4-BE49-F238E27FC236}">
                <a16:creationId xmlns:a16="http://schemas.microsoft.com/office/drawing/2014/main" id="{5299706F-3D44-0B46-B49A-16AFF282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0178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B756F-34F1-604B-B015-9E6C20FE869E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B763B2D2-567C-A14E-88B6-0CF9AD21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084B6A88-23A0-CA42-8116-3202AE778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686A7DFF-DCAD-6044-851B-3FE206EF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A47400EB-17D0-5F44-A2A7-0DE7A00C9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A096F0ED-78A8-444C-8A55-802B6CC6EBF2}"/>
              </a:ext>
            </a:extLst>
          </p:cNvPr>
          <p:cNvSpPr/>
          <p:nvPr/>
        </p:nvSpPr>
        <p:spPr bwMode="auto">
          <a:xfrm rot="19450876">
            <a:off x="3546902" y="5792038"/>
            <a:ext cx="420356" cy="150725"/>
          </a:xfrm>
          <a:prstGeom prst="left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0750A055-F55C-F648-B22E-F010A571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3200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B2E51380-8026-1F43-8787-3657C0C9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2494359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554EED12-3E12-E34E-B1B2-B098ABB4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3195832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EDFF29D1-E864-FC4A-AE4B-3B6FEFAD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45706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2CD4860-F908-9F44-B44F-83BD4F879AA6}"/>
              </a:ext>
            </a:extLst>
          </p:cNvPr>
          <p:cNvSpPr/>
          <p:nvPr/>
        </p:nvSpPr>
        <p:spPr bwMode="auto">
          <a:xfrm>
            <a:off x="871384" y="2211608"/>
            <a:ext cx="1533832" cy="591917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832" h="591917">
                <a:moveTo>
                  <a:pt x="0" y="119969"/>
                </a:moveTo>
                <a:cubicBezTo>
                  <a:pt x="280219" y="36394"/>
                  <a:pt x="560438" y="-47180"/>
                  <a:pt x="816077" y="31478"/>
                </a:cubicBezTo>
                <a:cubicBezTo>
                  <a:pt x="1071716" y="110136"/>
                  <a:pt x="1302774" y="351026"/>
                  <a:pt x="1533832" y="591917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8504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EE9E306-3BB7-E840-86E1-99FCB904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75BA6B-8C28-9C47-9173-F8F1A34A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801241-8640-BB4F-85B7-22025A6C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AF9-826A-604E-965B-D966DE7BB67B}" type="slidenum">
              <a:rPr lang="en-US" altLang="en-US" smtClean="0"/>
              <a:pPr/>
              <a:t>65</a:t>
            </a:fld>
            <a:endParaRPr lang="en-US" altLang="en-US" dirty="0"/>
          </a:p>
        </p:txBody>
      </p:sp>
      <p:sp>
        <p:nvSpPr>
          <p:cNvPr id="1513474" name="Rectangle 2">
            <a:extLst>
              <a:ext uri="{FF2B5EF4-FFF2-40B4-BE49-F238E27FC236}">
                <a16:creationId xmlns:a16="http://schemas.microsoft.com/office/drawing/2014/main" id="{D82B2114-FF3D-1749-B245-451E15418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3475" name="Rectangle 3">
            <a:extLst>
              <a:ext uri="{FF2B5EF4-FFF2-40B4-BE49-F238E27FC236}">
                <a16:creationId xmlns:a16="http://schemas.microsoft.com/office/drawing/2014/main" id="{783717C3-7E4E-B742-946E-A21A74CED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Then:</a:t>
            </a:r>
          </a:p>
          <a:p>
            <a:pPr algn="ctr"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=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+ h</a:t>
            </a:r>
            <a:r>
              <a:rPr lang="en-US" altLang="en-US" i="1" baseline="-25000" dirty="0"/>
              <a:t>l</a:t>
            </a:r>
            <a:r>
              <a:rPr lang="en-US" altLang="en-US" i="1" dirty="0"/>
              <a:t> +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m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j,i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sp>
        <p:nvSpPr>
          <p:cNvPr id="1513476" name="Oval 4">
            <a:extLst>
              <a:ext uri="{FF2B5EF4-FFF2-40B4-BE49-F238E27FC236}">
                <a16:creationId xmlns:a16="http://schemas.microsoft.com/office/drawing/2014/main" id="{73B0E6D3-A63E-6144-915E-C0D85DA47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67665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7" name="Oval 5">
            <a:extLst>
              <a:ext uri="{FF2B5EF4-FFF2-40B4-BE49-F238E27FC236}">
                <a16:creationId xmlns:a16="http://schemas.microsoft.com/office/drawing/2014/main" id="{03447969-0115-4A47-BEB9-9FE90C04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8" name="Oval 6">
            <a:extLst>
              <a:ext uri="{FF2B5EF4-FFF2-40B4-BE49-F238E27FC236}">
                <a16:creationId xmlns:a16="http://schemas.microsoft.com/office/drawing/2014/main" id="{11EB820E-AAB7-5D40-92D6-CCF23F5A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9" name="Oval 7">
            <a:extLst>
              <a:ext uri="{FF2B5EF4-FFF2-40B4-BE49-F238E27FC236}">
                <a16:creationId xmlns:a16="http://schemas.microsoft.com/office/drawing/2014/main" id="{B4ED09B3-948A-F64C-B3F5-18F3EC5A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623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13480" name="AutoShape 8">
            <a:extLst>
              <a:ext uri="{FF2B5EF4-FFF2-40B4-BE49-F238E27FC236}">
                <a16:creationId xmlns:a16="http://schemas.microsoft.com/office/drawing/2014/main" id="{0BA2D89B-41EA-7846-8A05-88EC3DF64BA3}"/>
              </a:ext>
            </a:extLst>
          </p:cNvPr>
          <p:cNvCxnSpPr>
            <a:cxnSpLocks noChangeShapeType="1"/>
            <a:stCxn id="1513479" idx="6"/>
            <a:endCxn id="1513477" idx="2"/>
          </p:cNvCxnSpPr>
          <p:nvPr/>
        </p:nvCxnSpPr>
        <p:spPr bwMode="auto">
          <a:xfrm flipV="1">
            <a:off x="1233488" y="3190875"/>
            <a:ext cx="527050" cy="57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1" name="AutoShape 9">
            <a:extLst>
              <a:ext uri="{FF2B5EF4-FFF2-40B4-BE49-F238E27FC236}">
                <a16:creationId xmlns:a16="http://schemas.microsoft.com/office/drawing/2014/main" id="{C6BE5C1A-F18E-A545-A4EF-283D49D24A72}"/>
              </a:ext>
            </a:extLst>
          </p:cNvPr>
          <p:cNvCxnSpPr>
            <a:cxnSpLocks noChangeShapeType="1"/>
            <a:stCxn id="1513476" idx="7"/>
            <a:endCxn id="1513477" idx="3"/>
          </p:cNvCxnSpPr>
          <p:nvPr/>
        </p:nvCxnSpPr>
        <p:spPr bwMode="auto">
          <a:xfrm flipV="1">
            <a:off x="1312863" y="3257550"/>
            <a:ext cx="476250" cy="438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2" name="AutoShape 10">
            <a:extLst>
              <a:ext uri="{FF2B5EF4-FFF2-40B4-BE49-F238E27FC236}">
                <a16:creationId xmlns:a16="http://schemas.microsoft.com/office/drawing/2014/main" id="{AA8EAAAD-25D6-5B4B-82E7-63D424260FCB}"/>
              </a:ext>
            </a:extLst>
          </p:cNvPr>
          <p:cNvCxnSpPr>
            <a:cxnSpLocks noChangeShapeType="1"/>
            <a:stCxn id="1513478" idx="5"/>
            <a:endCxn id="1513477" idx="1"/>
          </p:cNvCxnSpPr>
          <p:nvPr/>
        </p:nvCxnSpPr>
        <p:spPr bwMode="auto">
          <a:xfrm>
            <a:off x="1128713" y="2897188"/>
            <a:ext cx="660400" cy="2254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3483" name="Text Box 11">
            <a:extLst>
              <a:ext uri="{FF2B5EF4-FFF2-40B4-BE49-F238E27FC236}">
                <a16:creationId xmlns:a16="http://schemas.microsoft.com/office/drawing/2014/main" id="{082BEDF4-5BC2-E94A-AB74-E8AB88B6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9" y="2478551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513484" name="Text Box 12">
            <a:extLst>
              <a:ext uri="{FF2B5EF4-FFF2-40B4-BE49-F238E27FC236}">
                <a16:creationId xmlns:a16="http://schemas.microsoft.com/office/drawing/2014/main" id="{B0D57794-6D86-0F48-B85F-6A515B4C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5" y="3012926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513485" name="Text Box 13">
            <a:extLst>
              <a:ext uri="{FF2B5EF4-FFF2-40B4-BE49-F238E27FC236}">
                <a16:creationId xmlns:a16="http://schemas.microsoft.com/office/drawing/2014/main" id="{F216D609-A1AA-2940-AA8D-3FDF93C8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58" y="3537462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513486" name="Text Box 14">
            <a:extLst>
              <a:ext uri="{FF2B5EF4-FFF2-40B4-BE49-F238E27FC236}">
                <a16:creationId xmlns:a16="http://schemas.microsoft.com/office/drawing/2014/main" id="{5299706F-3D44-0B46-B49A-16AFF282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0178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B756F-34F1-604B-B015-9E6C20FE869E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B763B2D2-567C-A14E-88B6-0CF9AD21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084B6A88-23A0-CA42-8116-3202AE778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686A7DFF-DCAD-6044-851B-3FE206EF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A47400EB-17D0-5F44-A2A7-0DE7A00C9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A096F0ED-78A8-444C-8A55-802B6CC6EBF2}"/>
              </a:ext>
            </a:extLst>
          </p:cNvPr>
          <p:cNvSpPr/>
          <p:nvPr/>
        </p:nvSpPr>
        <p:spPr bwMode="auto">
          <a:xfrm rot="19450876">
            <a:off x="3546902" y="5792038"/>
            <a:ext cx="420356" cy="150725"/>
          </a:xfrm>
          <a:prstGeom prst="left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0750A055-F55C-F648-B22E-F010A571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3200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B2E51380-8026-1F43-8787-3657C0C9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2494359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554EED12-3E12-E34E-B1B2-B098ABB4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3195832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EDFF29D1-E864-FC4A-AE4B-3B6FEFAD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45706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B02457F-0524-F64D-AA50-ED91E55D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7" y="3031173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A134AE06-B88D-CB4D-B2B8-3FA7F523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31173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70615EB4-DA89-304E-BCDB-D26B8F5B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7" y="3293745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06A1C763-10BB-7E41-A60B-A3B0807C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94585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8ADDB2E1-2E71-9A4C-A2D0-3C7383FBF0E6}"/>
              </a:ext>
            </a:extLst>
          </p:cNvPr>
          <p:cNvSpPr/>
          <p:nvPr/>
        </p:nvSpPr>
        <p:spPr bwMode="auto">
          <a:xfrm>
            <a:off x="871384" y="2211608"/>
            <a:ext cx="1533832" cy="591917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832" h="591917">
                <a:moveTo>
                  <a:pt x="0" y="119969"/>
                </a:moveTo>
                <a:cubicBezTo>
                  <a:pt x="280219" y="36394"/>
                  <a:pt x="560438" y="-47180"/>
                  <a:pt x="816077" y="31478"/>
                </a:cubicBezTo>
                <a:cubicBezTo>
                  <a:pt x="1071716" y="110136"/>
                  <a:pt x="1302774" y="351026"/>
                  <a:pt x="1533832" y="591917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195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1CEF3A8-570D-3342-AACD-F796EAAE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2A08D0-1698-4F47-8209-FD16EBF1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ECCBBE-2F9E-B34F-85AF-62E6EC4F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A0EC-6880-9B4B-8E34-7B613D09876C}" type="slidenum">
              <a:rPr lang="en-US" altLang="en-US" smtClean="0"/>
              <a:pPr/>
              <a:t>66</a:t>
            </a:fld>
            <a:endParaRPr lang="en-US" altLang="en-US" dirty="0"/>
          </a:p>
        </p:txBody>
      </p:sp>
      <p:sp>
        <p:nvSpPr>
          <p:cNvPr id="1514498" name="Rectangle 2">
            <a:extLst>
              <a:ext uri="{FF2B5EF4-FFF2-40B4-BE49-F238E27FC236}">
                <a16:creationId xmlns:a16="http://schemas.microsoft.com/office/drawing/2014/main" id="{0033A7D1-8043-FD46-AC29-08091DC6C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4499" name="Rectangle 3">
            <a:extLst>
              <a:ext uri="{FF2B5EF4-FFF2-40B4-BE49-F238E27FC236}">
                <a16:creationId xmlns:a16="http://schemas.microsoft.com/office/drawing/2014/main" id="{ECA290B9-5164-9A4D-9664-DDF348515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symmetrically, for the ‘hubness’:</a:t>
            </a:r>
          </a:p>
          <a:p>
            <a:pPr algn="ctr"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= a</a:t>
            </a:r>
            <a:r>
              <a:rPr lang="en-US" altLang="en-US" i="1" baseline="-25000" dirty="0"/>
              <a:t>n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p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q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i,j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endParaRPr lang="en-US" altLang="en-US" dirty="0"/>
          </a:p>
        </p:txBody>
      </p:sp>
      <p:sp>
        <p:nvSpPr>
          <p:cNvPr id="1514500" name="Oval 4">
            <a:extLst>
              <a:ext uri="{FF2B5EF4-FFF2-40B4-BE49-F238E27FC236}">
                <a16:creationId xmlns:a16="http://schemas.microsoft.com/office/drawing/2014/main" id="{C8FD1894-B4C9-D849-9A89-135AC9AB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37338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1" name="Oval 5">
            <a:extLst>
              <a:ext uri="{FF2B5EF4-FFF2-40B4-BE49-F238E27FC236}">
                <a16:creationId xmlns:a16="http://schemas.microsoft.com/office/drawing/2014/main" id="{34AE7EAD-803F-8841-90FC-D80AF54F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484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2" name="Oval 6">
            <a:extLst>
              <a:ext uri="{FF2B5EF4-FFF2-40B4-BE49-F238E27FC236}">
                <a16:creationId xmlns:a16="http://schemas.microsoft.com/office/drawing/2014/main" id="{41DCA19B-CA1C-AC44-8E38-9633F323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84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3" name="Oval 7">
            <a:extLst>
              <a:ext uri="{FF2B5EF4-FFF2-40B4-BE49-F238E27FC236}">
                <a16:creationId xmlns:a16="http://schemas.microsoft.com/office/drawing/2014/main" id="{EF7A2F06-D95B-3B49-ABB4-28606FCF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22098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4" name="Text Box 8">
            <a:extLst>
              <a:ext uri="{FF2B5EF4-FFF2-40B4-BE49-F238E27FC236}">
                <a16:creationId xmlns:a16="http://schemas.microsoft.com/office/drawing/2014/main" id="{FA5E4C80-4C2A-EF4C-A2C5-96402FE4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286515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14505" name="Text Box 9">
            <a:extLst>
              <a:ext uri="{FF2B5EF4-FFF2-40B4-BE49-F238E27FC236}">
                <a16:creationId xmlns:a16="http://schemas.microsoft.com/office/drawing/2014/main" id="{CEA53F36-5616-7E40-8E34-10154AAC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032" y="194071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514506" name="Text Box 10">
            <a:extLst>
              <a:ext uri="{FF2B5EF4-FFF2-40B4-BE49-F238E27FC236}">
                <a16:creationId xmlns:a16="http://schemas.microsoft.com/office/drawing/2014/main" id="{30A587CE-B581-9343-B9B9-62B7ECC4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365762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1514507" name="Text Box 11">
            <a:extLst>
              <a:ext uri="{FF2B5EF4-FFF2-40B4-BE49-F238E27FC236}">
                <a16:creationId xmlns:a16="http://schemas.microsoft.com/office/drawing/2014/main" id="{4D198531-C72A-0D4D-A519-3920DAA9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cxnSp>
        <p:nvCxnSpPr>
          <p:cNvPr id="1514508" name="AutoShape 12">
            <a:extLst>
              <a:ext uri="{FF2B5EF4-FFF2-40B4-BE49-F238E27FC236}">
                <a16:creationId xmlns:a16="http://schemas.microsoft.com/office/drawing/2014/main" id="{822CD37D-F95C-7C47-B771-DD2BD0AA029A}"/>
              </a:ext>
            </a:extLst>
          </p:cNvPr>
          <p:cNvCxnSpPr>
            <a:cxnSpLocks noChangeShapeType="1"/>
            <a:stCxn id="1514502" idx="7"/>
            <a:endCxn id="1514503" idx="2"/>
          </p:cNvCxnSpPr>
          <p:nvPr/>
        </p:nvCxnSpPr>
        <p:spPr bwMode="auto">
          <a:xfrm flipV="1">
            <a:off x="1000897" y="2295525"/>
            <a:ext cx="463550" cy="4651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09" name="AutoShape 13">
            <a:extLst>
              <a:ext uri="{FF2B5EF4-FFF2-40B4-BE49-F238E27FC236}">
                <a16:creationId xmlns:a16="http://schemas.microsoft.com/office/drawing/2014/main" id="{BD23CA54-A475-CF40-AEF7-669648143ED0}"/>
              </a:ext>
            </a:extLst>
          </p:cNvPr>
          <p:cNvCxnSpPr>
            <a:cxnSpLocks noChangeShapeType="1"/>
            <a:stCxn id="1514502" idx="6"/>
            <a:endCxn id="1514501" idx="2"/>
          </p:cNvCxnSpPr>
          <p:nvPr/>
        </p:nvCxnSpPr>
        <p:spPr bwMode="auto">
          <a:xfrm>
            <a:off x="1032647" y="2828925"/>
            <a:ext cx="596900" cy="361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10" name="AutoShape 14">
            <a:extLst>
              <a:ext uri="{FF2B5EF4-FFF2-40B4-BE49-F238E27FC236}">
                <a16:creationId xmlns:a16="http://schemas.microsoft.com/office/drawing/2014/main" id="{94D5B8DF-67BC-AC43-B61D-B26D26EB29CF}"/>
              </a:ext>
            </a:extLst>
          </p:cNvPr>
          <p:cNvCxnSpPr>
            <a:cxnSpLocks noChangeShapeType="1"/>
            <a:stCxn id="1514502" idx="4"/>
            <a:endCxn id="1514500" idx="1"/>
          </p:cNvCxnSpPr>
          <p:nvPr/>
        </p:nvCxnSpPr>
        <p:spPr bwMode="auto">
          <a:xfrm>
            <a:off x="943747" y="2922588"/>
            <a:ext cx="552450" cy="8286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7E005-64A0-2F45-BF5E-359F8C852B54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79BE6AA9-05E3-0740-B3CA-FFEBDFEF1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72F1EBB2-57A8-FD49-A454-5FF2197A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DDDD4805-1E06-F740-9941-CFFC727C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69096D98-8E92-EF43-B422-029920C1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4" name="Oval 6">
            <a:extLst>
              <a:ext uri="{FF2B5EF4-FFF2-40B4-BE49-F238E27FC236}">
                <a16:creationId xmlns:a16="http://schemas.microsoft.com/office/drawing/2014/main" id="{54D196F1-D907-1A49-8820-CE31ED94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90" y="221027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2A79E717-5A33-074A-B8C5-1BB9F04D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099604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BDD0B5FE-A30F-CF4D-AEB0-1820DBC7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97" y="3367389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CF904394-E257-9940-A120-EBCA505E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825738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BFA19A1-57BD-334F-9DAA-61016926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440" y="407843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91FEAC69-909C-114F-9062-94183F0FC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182" y="4082842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F769073-81FA-4043-9A0F-AF6C635AA9F7}"/>
              </a:ext>
            </a:extLst>
          </p:cNvPr>
          <p:cNvSpPr/>
          <p:nvPr/>
        </p:nvSpPr>
        <p:spPr bwMode="auto">
          <a:xfrm flipH="1">
            <a:off x="823288" y="1520923"/>
            <a:ext cx="1170298" cy="488100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  <a:gd name="connsiteX0" fmla="*/ 0 w 1738292"/>
              <a:gd name="connsiteY0" fmla="*/ 506466 h 560579"/>
              <a:gd name="connsiteX1" fmla="*/ 1020537 w 1738292"/>
              <a:gd name="connsiteY1" fmla="*/ 140 h 560579"/>
              <a:gd name="connsiteX2" fmla="*/ 1738292 w 1738292"/>
              <a:gd name="connsiteY2" fmla="*/ 560579 h 560579"/>
              <a:gd name="connsiteX0" fmla="*/ 0 w 1738292"/>
              <a:gd name="connsiteY0" fmla="*/ 506495 h 560608"/>
              <a:gd name="connsiteX1" fmla="*/ 1020537 w 1738292"/>
              <a:gd name="connsiteY1" fmla="*/ 169 h 560608"/>
              <a:gd name="connsiteX2" fmla="*/ 1738292 w 1738292"/>
              <a:gd name="connsiteY2" fmla="*/ 560608 h 5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292" h="560608">
                <a:moveTo>
                  <a:pt x="0" y="506495"/>
                </a:moveTo>
                <a:cubicBezTo>
                  <a:pt x="177988" y="343870"/>
                  <a:pt x="730822" y="-8850"/>
                  <a:pt x="1020537" y="169"/>
                </a:cubicBezTo>
                <a:cubicBezTo>
                  <a:pt x="1310252" y="9188"/>
                  <a:pt x="1507234" y="319717"/>
                  <a:pt x="1738292" y="560608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8731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1CEF3A8-570D-3342-AACD-F796EAAE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2A08D0-1698-4F47-8209-FD16EBF1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ECCBBE-2F9E-B34F-85AF-62E6EC4F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A0EC-6880-9B4B-8E34-7B613D09876C}" type="slidenum">
              <a:rPr lang="en-US" altLang="en-US" smtClean="0"/>
              <a:pPr/>
              <a:t>67</a:t>
            </a:fld>
            <a:endParaRPr lang="en-US" altLang="en-US" dirty="0"/>
          </a:p>
        </p:txBody>
      </p:sp>
      <p:sp>
        <p:nvSpPr>
          <p:cNvPr id="1514498" name="Rectangle 2">
            <a:extLst>
              <a:ext uri="{FF2B5EF4-FFF2-40B4-BE49-F238E27FC236}">
                <a16:creationId xmlns:a16="http://schemas.microsoft.com/office/drawing/2014/main" id="{0033A7D1-8043-FD46-AC29-08091DC6C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4499" name="Rectangle 3">
            <a:extLst>
              <a:ext uri="{FF2B5EF4-FFF2-40B4-BE49-F238E27FC236}">
                <a16:creationId xmlns:a16="http://schemas.microsoft.com/office/drawing/2014/main" id="{ECA290B9-5164-9A4D-9664-DDF348515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symmetrically, for the ‘hubness’:</a:t>
            </a:r>
          </a:p>
          <a:p>
            <a:pPr algn="ctr"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= a</a:t>
            </a:r>
            <a:r>
              <a:rPr lang="en-US" altLang="en-US" i="1" baseline="-25000" dirty="0"/>
              <a:t>n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p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q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i,j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endParaRPr lang="en-US" altLang="en-US" dirty="0"/>
          </a:p>
        </p:txBody>
      </p:sp>
      <p:sp>
        <p:nvSpPr>
          <p:cNvPr id="1514500" name="Oval 4">
            <a:extLst>
              <a:ext uri="{FF2B5EF4-FFF2-40B4-BE49-F238E27FC236}">
                <a16:creationId xmlns:a16="http://schemas.microsoft.com/office/drawing/2014/main" id="{C8FD1894-B4C9-D849-9A89-135AC9AB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37338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1" name="Oval 5">
            <a:extLst>
              <a:ext uri="{FF2B5EF4-FFF2-40B4-BE49-F238E27FC236}">
                <a16:creationId xmlns:a16="http://schemas.microsoft.com/office/drawing/2014/main" id="{34AE7EAD-803F-8841-90FC-D80AF54F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484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2" name="Oval 6">
            <a:extLst>
              <a:ext uri="{FF2B5EF4-FFF2-40B4-BE49-F238E27FC236}">
                <a16:creationId xmlns:a16="http://schemas.microsoft.com/office/drawing/2014/main" id="{41DCA19B-CA1C-AC44-8E38-9633F323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84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3" name="Oval 7">
            <a:extLst>
              <a:ext uri="{FF2B5EF4-FFF2-40B4-BE49-F238E27FC236}">
                <a16:creationId xmlns:a16="http://schemas.microsoft.com/office/drawing/2014/main" id="{EF7A2F06-D95B-3B49-ABB4-28606FCF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22098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4" name="Text Box 8">
            <a:extLst>
              <a:ext uri="{FF2B5EF4-FFF2-40B4-BE49-F238E27FC236}">
                <a16:creationId xmlns:a16="http://schemas.microsoft.com/office/drawing/2014/main" id="{FA5E4C80-4C2A-EF4C-A2C5-96402FE4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286515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14505" name="Text Box 9">
            <a:extLst>
              <a:ext uri="{FF2B5EF4-FFF2-40B4-BE49-F238E27FC236}">
                <a16:creationId xmlns:a16="http://schemas.microsoft.com/office/drawing/2014/main" id="{CEA53F36-5616-7E40-8E34-10154AAC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032" y="194071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514506" name="Text Box 10">
            <a:extLst>
              <a:ext uri="{FF2B5EF4-FFF2-40B4-BE49-F238E27FC236}">
                <a16:creationId xmlns:a16="http://schemas.microsoft.com/office/drawing/2014/main" id="{30A587CE-B581-9343-B9B9-62B7ECC4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365762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1514507" name="Text Box 11">
            <a:extLst>
              <a:ext uri="{FF2B5EF4-FFF2-40B4-BE49-F238E27FC236}">
                <a16:creationId xmlns:a16="http://schemas.microsoft.com/office/drawing/2014/main" id="{4D198531-C72A-0D4D-A519-3920DAA9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cxnSp>
        <p:nvCxnSpPr>
          <p:cNvPr id="1514508" name="AutoShape 12">
            <a:extLst>
              <a:ext uri="{FF2B5EF4-FFF2-40B4-BE49-F238E27FC236}">
                <a16:creationId xmlns:a16="http://schemas.microsoft.com/office/drawing/2014/main" id="{822CD37D-F95C-7C47-B771-DD2BD0AA029A}"/>
              </a:ext>
            </a:extLst>
          </p:cNvPr>
          <p:cNvCxnSpPr>
            <a:cxnSpLocks noChangeShapeType="1"/>
            <a:stCxn id="1514502" idx="7"/>
            <a:endCxn id="1514503" idx="2"/>
          </p:cNvCxnSpPr>
          <p:nvPr/>
        </p:nvCxnSpPr>
        <p:spPr bwMode="auto">
          <a:xfrm flipV="1">
            <a:off x="1000897" y="2295525"/>
            <a:ext cx="463550" cy="4651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09" name="AutoShape 13">
            <a:extLst>
              <a:ext uri="{FF2B5EF4-FFF2-40B4-BE49-F238E27FC236}">
                <a16:creationId xmlns:a16="http://schemas.microsoft.com/office/drawing/2014/main" id="{BD23CA54-A475-CF40-AEF7-669648143ED0}"/>
              </a:ext>
            </a:extLst>
          </p:cNvPr>
          <p:cNvCxnSpPr>
            <a:cxnSpLocks noChangeShapeType="1"/>
            <a:stCxn id="1514502" idx="6"/>
            <a:endCxn id="1514501" idx="2"/>
          </p:cNvCxnSpPr>
          <p:nvPr/>
        </p:nvCxnSpPr>
        <p:spPr bwMode="auto">
          <a:xfrm>
            <a:off x="1032647" y="2828925"/>
            <a:ext cx="596900" cy="361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10" name="AutoShape 14">
            <a:extLst>
              <a:ext uri="{FF2B5EF4-FFF2-40B4-BE49-F238E27FC236}">
                <a16:creationId xmlns:a16="http://schemas.microsoft.com/office/drawing/2014/main" id="{94D5B8DF-67BC-AC43-B61D-B26D26EB29CF}"/>
              </a:ext>
            </a:extLst>
          </p:cNvPr>
          <p:cNvCxnSpPr>
            <a:cxnSpLocks noChangeShapeType="1"/>
            <a:stCxn id="1514502" idx="4"/>
            <a:endCxn id="1514500" idx="1"/>
          </p:cNvCxnSpPr>
          <p:nvPr/>
        </p:nvCxnSpPr>
        <p:spPr bwMode="auto">
          <a:xfrm>
            <a:off x="943747" y="2922588"/>
            <a:ext cx="552450" cy="8286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7E005-64A0-2F45-BF5E-359F8C852B54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79BE6AA9-05E3-0740-B3CA-FFEBDFEF1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72F1EBB2-57A8-FD49-A454-5FF2197A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DDDD4805-1E06-F740-9941-CFFC727C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69096D98-8E92-EF43-B422-029920C1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4" name="Oval 6">
            <a:extLst>
              <a:ext uri="{FF2B5EF4-FFF2-40B4-BE49-F238E27FC236}">
                <a16:creationId xmlns:a16="http://schemas.microsoft.com/office/drawing/2014/main" id="{54D196F1-D907-1A49-8820-CE31ED94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90" y="221027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2A79E717-5A33-074A-B8C5-1BB9F04D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099604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BDD0B5FE-A30F-CF4D-AEB0-1820DBC7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97" y="3367389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CF904394-E257-9940-A120-EBCA505E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825738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BFA19A1-57BD-334F-9DAA-61016926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440" y="407843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91FEAC69-909C-114F-9062-94183F0FC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182" y="4082842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F769073-81FA-4043-9A0F-AF6C635AA9F7}"/>
              </a:ext>
            </a:extLst>
          </p:cNvPr>
          <p:cNvSpPr/>
          <p:nvPr/>
        </p:nvSpPr>
        <p:spPr bwMode="auto">
          <a:xfrm flipH="1">
            <a:off x="823288" y="1520923"/>
            <a:ext cx="1170298" cy="488100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  <a:gd name="connsiteX0" fmla="*/ 0 w 1738292"/>
              <a:gd name="connsiteY0" fmla="*/ 506466 h 560579"/>
              <a:gd name="connsiteX1" fmla="*/ 1020537 w 1738292"/>
              <a:gd name="connsiteY1" fmla="*/ 140 h 560579"/>
              <a:gd name="connsiteX2" fmla="*/ 1738292 w 1738292"/>
              <a:gd name="connsiteY2" fmla="*/ 560579 h 560579"/>
              <a:gd name="connsiteX0" fmla="*/ 0 w 1738292"/>
              <a:gd name="connsiteY0" fmla="*/ 506495 h 560608"/>
              <a:gd name="connsiteX1" fmla="*/ 1020537 w 1738292"/>
              <a:gd name="connsiteY1" fmla="*/ 169 h 560608"/>
              <a:gd name="connsiteX2" fmla="*/ 1738292 w 1738292"/>
              <a:gd name="connsiteY2" fmla="*/ 560608 h 5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292" h="560608">
                <a:moveTo>
                  <a:pt x="0" y="506495"/>
                </a:moveTo>
                <a:cubicBezTo>
                  <a:pt x="177988" y="343870"/>
                  <a:pt x="730822" y="-8850"/>
                  <a:pt x="1020537" y="169"/>
                </a:cubicBezTo>
                <a:cubicBezTo>
                  <a:pt x="1310252" y="9188"/>
                  <a:pt x="1507234" y="319717"/>
                  <a:pt x="1738292" y="560608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9F181E18-2B99-BB46-A7B0-085D3501B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32" y="2760663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9709AF94-6C95-454E-8B46-244057063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70" y="2766327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5F495BB5-3864-B145-A675-23AF7190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28" y="3062821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B844B6DB-4D76-2D40-A969-AF1AE795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66" y="3062821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5A3BAEA1-110D-C445-B267-6D625E1D2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70" y="3367065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6F0DF736-8EA1-8D4E-91D4-E6F61FC6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98" y="3364979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839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6E0FB6-8F68-5D40-B5A6-5A87A3B2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68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750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6E0FB6-8F68-5D40-B5A6-5A87A3B2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69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433B656-CBF1-3641-AA3F-5DCD17F2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2452684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AB43F3C-BE87-8E4A-B4DD-3F03176B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3176717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4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E290654-1CBB-DC49-ADEC-5DCEBD8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r>
              <a:rPr lang="en-US" altLang="en-US" b="1" dirty="0"/>
              <a:t>PageRank (PR = RWR)</a:t>
            </a:r>
            <a:r>
              <a:rPr lang="en-US" altLang="en-US" dirty="0"/>
              <a:t>, HITS, SALSA</a:t>
            </a:r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r>
              <a:rPr lang="en-US" altLang="en-US" dirty="0"/>
              <a:t>Personalized P.R. (/SALSA)</a:t>
            </a:r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AC34B09-523B-4946-A961-89949EBE4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1447800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118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6E0FB6-8F68-5D40-B5A6-5A87A3B2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70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433B656-CBF1-3641-AA3F-5DCD17F2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2452684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AB43F3C-BE87-8E4A-B4DD-3F03176B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3176717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B38092A-3179-614D-A171-5379BF72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3176717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99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6E0FB6-8F68-5D40-B5A6-5A87A3B2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71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433B656-CBF1-3641-AA3F-5DCD17F2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2452684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AB43F3C-BE87-8E4A-B4DD-3F03176B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3176717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B38092A-3179-614D-A171-5379BF72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3176717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3CD606F-76AA-0C43-AE13-63E510675B6C}"/>
              </a:ext>
            </a:extLst>
          </p:cNvPr>
          <p:cNvSpPr/>
          <p:nvPr/>
        </p:nvSpPr>
        <p:spPr bwMode="auto">
          <a:xfrm>
            <a:off x="3605349" y="3065417"/>
            <a:ext cx="2937306" cy="1249741"/>
          </a:xfrm>
          <a:custGeom>
            <a:avLst/>
            <a:gdLst>
              <a:gd name="connsiteX0" fmla="*/ 0 w 2937306"/>
              <a:gd name="connsiteY0" fmla="*/ 836023 h 1249741"/>
              <a:gd name="connsiteX1" fmla="*/ 2795451 w 2937306"/>
              <a:gd name="connsiteY1" fmla="*/ 1210492 h 1249741"/>
              <a:gd name="connsiteX2" fmla="*/ 2272937 w 2937306"/>
              <a:gd name="connsiteY2" fmla="*/ 0 h 12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7306" h="1249741">
                <a:moveTo>
                  <a:pt x="0" y="836023"/>
                </a:moveTo>
                <a:cubicBezTo>
                  <a:pt x="1208314" y="1092926"/>
                  <a:pt x="2416628" y="1349829"/>
                  <a:pt x="2795451" y="1210492"/>
                </a:cubicBezTo>
                <a:cubicBezTo>
                  <a:pt x="3174274" y="1071155"/>
                  <a:pt x="2723605" y="535577"/>
                  <a:pt x="2272937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4532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B33D6C-3693-8F43-8614-8D5140E5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DA2B47-FADE-7F4A-BFB9-D1A01621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2787B3-BDC8-9C43-AA64-C3E1E719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9D0-6DBF-5943-BFA0-AF1022C90ADE}" type="slidenum">
              <a:rPr lang="en-US" altLang="en-US" smtClean="0"/>
              <a:pPr/>
              <a:t>72</a:t>
            </a:fld>
            <a:endParaRPr lang="en-US" altLang="en-US" dirty="0"/>
          </a:p>
        </p:txBody>
      </p:sp>
      <p:sp>
        <p:nvSpPr>
          <p:cNvPr id="1516546" name="Rectangle 2">
            <a:extLst>
              <a:ext uri="{FF2B5EF4-FFF2-40B4-BE49-F238E27FC236}">
                <a16:creationId xmlns:a16="http://schemas.microsoft.com/office/drawing/2014/main" id="{ACC297A7-443C-C540-B9B7-3D28B5686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6547" name="Rectangle 3">
            <a:extLst>
              <a:ext uri="{FF2B5EF4-FFF2-40B4-BE49-F238E27FC236}">
                <a16:creationId xmlns:a16="http://schemas.microsoft.com/office/drawing/2014/main" id="{4C45015E-8109-0842-AC51-60D0C4E48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In short, the solutions to</a:t>
            </a:r>
          </a:p>
          <a:p>
            <a:pPr algn="ctr">
              <a:buFontTx/>
              <a:buNone/>
            </a:pPr>
            <a:r>
              <a:rPr lang="en-US" altLang="en-US" sz="2800" b="1" dirty="0"/>
              <a:t>h</a:t>
            </a:r>
            <a:r>
              <a:rPr lang="en-US" altLang="en-US" sz="2800" dirty="0"/>
              <a:t> = </a:t>
            </a:r>
            <a:r>
              <a:rPr lang="en-US" altLang="en-US" sz="2800" b="1" dirty="0"/>
              <a:t>A</a:t>
            </a:r>
            <a:r>
              <a:rPr lang="en-US" altLang="en-US" sz="2800" dirty="0"/>
              <a:t> </a:t>
            </a:r>
            <a:r>
              <a:rPr lang="en-US" altLang="en-US" sz="2800" b="1" dirty="0"/>
              <a:t>a</a:t>
            </a:r>
          </a:p>
          <a:p>
            <a:pPr algn="ctr">
              <a:buFontTx/>
              <a:buNone/>
            </a:pPr>
            <a:r>
              <a:rPr lang="en-US" altLang="en-US" sz="2800" b="1" dirty="0"/>
              <a:t>a</a:t>
            </a:r>
            <a:r>
              <a:rPr lang="en-US" altLang="en-US" sz="2800" dirty="0"/>
              <a:t> = </a:t>
            </a:r>
            <a:r>
              <a:rPr lang="en-US" altLang="en-US" sz="2800" b="1" dirty="0"/>
              <a:t>A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</a:t>
            </a:r>
            <a:r>
              <a:rPr lang="en-US" altLang="en-US" sz="2800" b="1" dirty="0"/>
              <a:t>h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are the </a:t>
            </a:r>
            <a:r>
              <a:rPr lang="en-US" altLang="en-US" sz="2800" u="sng" dirty="0"/>
              <a:t>left- and right- singular-vectors</a:t>
            </a:r>
            <a:r>
              <a:rPr lang="en-US" altLang="en-US" sz="2800" dirty="0"/>
              <a:t> of the adjacency matrix </a:t>
            </a:r>
            <a:r>
              <a:rPr lang="en-US" altLang="en-US" sz="2800" b="1" dirty="0"/>
              <a:t>A.</a:t>
            </a:r>
          </a:p>
          <a:p>
            <a:pPr>
              <a:buFontTx/>
              <a:buNone/>
            </a:pPr>
            <a:r>
              <a:rPr lang="en-US" altLang="en-US" sz="2800" dirty="0"/>
              <a:t>Starting from random</a:t>
            </a:r>
            <a:r>
              <a:rPr lang="en-US" altLang="en-US" sz="2800" b="1" dirty="0"/>
              <a:t> a’ </a:t>
            </a:r>
            <a:r>
              <a:rPr lang="en-US" altLang="en-US" sz="2800" dirty="0"/>
              <a:t>and iterating, we’ll eventually converge</a:t>
            </a:r>
          </a:p>
          <a:p>
            <a:pPr>
              <a:buFontTx/>
              <a:buNone/>
            </a:pPr>
            <a:r>
              <a:rPr lang="en-US" altLang="en-US" sz="2800" dirty="0"/>
              <a:t>	… to the vector of strongest singular value.</a:t>
            </a:r>
          </a:p>
        </p:txBody>
      </p:sp>
      <p:sp>
        <p:nvSpPr>
          <p:cNvPr id="1516548" name="Rectangle 4">
            <a:extLst>
              <a:ext uri="{FF2B5EF4-FFF2-40B4-BE49-F238E27FC236}">
                <a16:creationId xmlns:a16="http://schemas.microsoft.com/office/drawing/2014/main" id="{0B0ACB19-622E-1A4B-AD06-5E80D6B4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229600" cy="4191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8A63E94-83C7-7440-A22F-4B8D24F41B92}"/>
              </a:ext>
            </a:extLst>
          </p:cNvPr>
          <p:cNvSpPr/>
          <p:nvPr/>
        </p:nvSpPr>
        <p:spPr bwMode="auto">
          <a:xfrm>
            <a:off x="6460339" y="2014538"/>
            <a:ext cx="1997861" cy="778669"/>
          </a:xfrm>
          <a:prstGeom prst="cloud">
            <a:avLst/>
          </a:prstGeom>
          <a:solidFill>
            <a:srgbClr val="7030A0">
              <a:alpha val="4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Dfn</a:t>
            </a:r>
            <a:r>
              <a:rPr lang="en-US" sz="2400" b="1" dirty="0">
                <a:solidFill>
                  <a:schemeClr val="bg1"/>
                </a:solidFill>
              </a:rPr>
              <a:t>: in +2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A155602-D9E2-464A-A1BE-0E4336EFB811}"/>
              </a:ext>
            </a:extLst>
          </p:cNvPr>
          <p:cNvSpPr>
            <a:spLocks noChangeAspect="1"/>
          </p:cNvSpPr>
          <p:nvPr/>
        </p:nvSpPr>
        <p:spPr bwMode="auto">
          <a:xfrm>
            <a:off x="6460339" y="2793207"/>
            <a:ext cx="235735" cy="214312"/>
          </a:xfrm>
          <a:prstGeom prst="cloud">
            <a:avLst/>
          </a:prstGeom>
          <a:solidFill>
            <a:srgbClr val="7030A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1639A0D-15E7-8E48-8936-F0D3800B5FBA}"/>
              </a:ext>
            </a:extLst>
          </p:cNvPr>
          <p:cNvSpPr/>
          <p:nvPr/>
        </p:nvSpPr>
        <p:spPr bwMode="auto">
          <a:xfrm>
            <a:off x="6219825" y="2981325"/>
            <a:ext cx="157162" cy="142875"/>
          </a:xfrm>
          <a:prstGeom prst="cloud">
            <a:avLst/>
          </a:prstGeom>
          <a:solidFill>
            <a:srgbClr val="7030A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003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D422D-E8C9-E847-8F66-A5548859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7DC2-CF49-714F-9502-86857AED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AFC3-5CCA-0446-A709-5C7AA4DE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4D74-DEDB-C54E-AD72-731B1EFDE5D5}" type="slidenum">
              <a:rPr lang="en-US" altLang="en-US" smtClean="0"/>
              <a:pPr/>
              <a:t>73</a:t>
            </a:fld>
            <a:endParaRPr lang="en-US" altLang="en-US" dirty="0"/>
          </a:p>
        </p:txBody>
      </p:sp>
      <p:sp>
        <p:nvSpPr>
          <p:cNvPr id="1518594" name="Rectangle 2">
            <a:extLst>
              <a:ext uri="{FF2B5EF4-FFF2-40B4-BE49-F238E27FC236}">
                <a16:creationId xmlns:a16="http://schemas.microsoft.com/office/drawing/2014/main" id="{A4F52BA1-C12A-E34C-8D8B-6A920B128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 - results</a:t>
            </a:r>
          </a:p>
        </p:txBody>
      </p:sp>
      <p:sp>
        <p:nvSpPr>
          <p:cNvPr id="1518595" name="Rectangle 3">
            <a:extLst>
              <a:ext uri="{FF2B5EF4-FFF2-40B4-BE49-F238E27FC236}">
                <a16:creationId xmlns:a16="http://schemas.microsoft.com/office/drawing/2014/main" id="{AD3E5FCD-3086-4E45-AD52-AF8018730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Eg., for the query ‘java’:</a:t>
            </a:r>
          </a:p>
          <a:p>
            <a:pPr>
              <a:buFontTx/>
              <a:buNone/>
            </a:pPr>
            <a:r>
              <a:rPr lang="en-US" altLang="en-US"/>
              <a:t>0.328 www.gamelan.com</a:t>
            </a:r>
          </a:p>
          <a:p>
            <a:pPr>
              <a:buFontTx/>
              <a:buNone/>
            </a:pPr>
            <a:r>
              <a:rPr lang="en-US" altLang="en-US"/>
              <a:t>0.251 java.sun.com</a:t>
            </a:r>
          </a:p>
          <a:p>
            <a:pPr>
              <a:buFontTx/>
              <a:buNone/>
            </a:pPr>
            <a:r>
              <a:rPr lang="en-US" altLang="en-US"/>
              <a:t>0.190 www.digitalfocus.com (“the java developer”)</a:t>
            </a:r>
            <a:endParaRPr lang="en-US" altLang="en-US" baseline="30000"/>
          </a:p>
          <a:p>
            <a:pPr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2782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(SVD)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174834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905332-DF0C-B643-8976-646F957480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308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525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Hidden/latent variable detection</a:t>
            </a:r>
          </a:p>
          <a:p>
            <a:r>
              <a:rPr lang="en-US" dirty="0"/>
              <a:t>Compute node importance (HITS)</a:t>
            </a:r>
          </a:p>
          <a:p>
            <a:r>
              <a:rPr lang="en-US" dirty="0"/>
              <a:t>Block detection</a:t>
            </a:r>
          </a:p>
          <a:p>
            <a:r>
              <a:rPr lang="en-US" dirty="0"/>
              <a:t>Dimensionality reduction</a:t>
            </a:r>
          </a:p>
          <a:p>
            <a:r>
              <a:rPr lang="en-US" dirty="0"/>
              <a:t>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98E9E2F1-552A-E84A-BB41-A6633DF96850}"/>
              </a:ext>
            </a:extLst>
          </p:cNvPr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E6F01EA-8668-8B4B-88DD-EEE7B4AF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73687" y="3803375"/>
            <a:ext cx="1984513" cy="2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2306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873500" y="4361180"/>
            <a:ext cx="584200" cy="45719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3873500" y="4457700"/>
            <a:ext cx="546100" cy="330200"/>
          </a:xfrm>
          <a:prstGeom prst="rect">
            <a:avLst/>
          </a:prstGeom>
          <a:solidFill>
            <a:srgbClr val="008000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362700" y="4902200"/>
            <a:ext cx="101600" cy="469900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8382000" y="5626100"/>
            <a:ext cx="215900" cy="127000"/>
          </a:xfrm>
          <a:prstGeom prst="rect">
            <a:avLst/>
          </a:prstGeom>
          <a:solidFill>
            <a:srgbClr val="FF33CC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860800" y="44450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91200" y="44577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607300" y="44323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52884261-F321-C141-AE46-5D5A462A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50B00FD1-261E-9147-8E28-B78090D5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3ECE-80E0-E94A-8F0A-A63515A0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F363881-0BC4-9144-9D12-4D8EB18E3B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7EAE9B-E3AB-1F48-977A-9EF135545B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8496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873500" y="4361180"/>
            <a:ext cx="584200" cy="45719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3873500" y="4457700"/>
            <a:ext cx="546100" cy="330200"/>
          </a:xfrm>
          <a:prstGeom prst="rect">
            <a:avLst/>
          </a:prstGeom>
          <a:solidFill>
            <a:srgbClr val="008000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362700" y="4902200"/>
            <a:ext cx="101600" cy="469900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8382000" y="5626100"/>
            <a:ext cx="215900" cy="127000"/>
          </a:xfrm>
          <a:prstGeom prst="rect">
            <a:avLst/>
          </a:prstGeom>
          <a:solidFill>
            <a:srgbClr val="FF33CC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860800" y="44450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91200" y="44577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607300" y="44323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52884261-F321-C141-AE46-5D5A462A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50B00FD1-261E-9147-8E28-B78090D5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3ECE-80E0-E94A-8F0A-A63515A0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F363881-0BC4-9144-9D12-4D8EB18E3B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7EAE9B-E3AB-1F48-977A-9EF135545B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30E4F1-1F5D-F247-B314-DABFF1AAC26A}"/>
              </a:ext>
            </a:extLst>
          </p:cNvPr>
          <p:cNvCxnSpPr>
            <a:cxnSpLocks/>
          </p:cNvCxnSpPr>
          <p:nvPr/>
        </p:nvCxnSpPr>
        <p:spPr bwMode="auto">
          <a:xfrm>
            <a:off x="3128959" y="4662569"/>
            <a:ext cx="401637" cy="158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DE97DF-A7E5-5B47-B905-29B4F5FE8BEA}"/>
              </a:ext>
            </a:extLst>
          </p:cNvPr>
          <p:cNvCxnSpPr>
            <a:cxnSpLocks/>
          </p:cNvCxnSpPr>
          <p:nvPr/>
        </p:nvCxnSpPr>
        <p:spPr bwMode="auto">
          <a:xfrm>
            <a:off x="3910011" y="4167182"/>
            <a:ext cx="131250" cy="17303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C11904E-5634-5D48-8C40-D023A48C3BFA}"/>
              </a:ext>
            </a:extLst>
          </p:cNvPr>
          <p:cNvSpPr/>
          <p:nvPr/>
        </p:nvSpPr>
        <p:spPr bwMode="auto">
          <a:xfrm>
            <a:off x="3992695" y="4311748"/>
            <a:ext cx="174929" cy="16002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D49017-5D17-8142-8C65-2F3D4787D920}"/>
              </a:ext>
            </a:extLst>
          </p:cNvPr>
          <p:cNvSpPr/>
          <p:nvPr/>
        </p:nvSpPr>
        <p:spPr bwMode="auto">
          <a:xfrm>
            <a:off x="3579271" y="4586021"/>
            <a:ext cx="174929" cy="16002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889CB8-2CB2-C04C-9712-8D021D4D595C}"/>
              </a:ext>
            </a:extLst>
          </p:cNvPr>
          <p:cNvSpPr/>
          <p:nvPr/>
        </p:nvSpPr>
        <p:spPr bwMode="auto">
          <a:xfrm>
            <a:off x="3993446" y="4572129"/>
            <a:ext cx="174929" cy="16002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F2EFBC2-753F-F14B-A7D3-F1180E7F6E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3599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1DE3A-93E8-084B-B455-4146FD36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2BF92DE-2B46-BE43-84F1-99C468ED70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AD29146-7B2A-6C45-9E0C-66892E0AD9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B04625-AD6B-194B-A862-29969B64F7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916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E08D1B-6551-4C4F-A8AC-1516CE7AEF26}"/>
              </a:ext>
            </a:extLst>
          </p:cNvPr>
          <p:cNvSpPr/>
          <p:nvPr/>
        </p:nvSpPr>
        <p:spPr bwMode="auto">
          <a:xfrm>
            <a:off x="5168899" y="2600325"/>
            <a:ext cx="3554085" cy="3825875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944FF2F-6288-384C-B54F-3F6D49CA3A2D}"/>
              </a:ext>
            </a:extLst>
          </p:cNvPr>
          <p:cNvSpPr/>
          <p:nvPr/>
        </p:nvSpPr>
        <p:spPr bwMode="auto">
          <a:xfrm>
            <a:off x="3115645" y="6293908"/>
            <a:ext cx="2314771" cy="557742"/>
          </a:xfrm>
          <a:prstGeom prst="roundRect">
            <a:avLst/>
          </a:prstGeom>
          <a:solidFill>
            <a:srgbClr val="8EFA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Hub scores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30A134-FA29-A34C-97F7-67D465E305AC}"/>
              </a:ext>
            </a:extLst>
          </p:cNvPr>
          <p:cNvSpPr/>
          <p:nvPr/>
        </p:nvSpPr>
        <p:spPr bwMode="auto">
          <a:xfrm>
            <a:off x="2716114" y="2924387"/>
            <a:ext cx="2314771" cy="851170"/>
          </a:xfrm>
          <a:prstGeom prst="roundRect">
            <a:avLst/>
          </a:prstGeom>
          <a:solidFill>
            <a:srgbClr val="FF26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Authority scores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BF753A-2426-5547-B1F9-F94B2851EEC0}"/>
              </a:ext>
            </a:extLst>
          </p:cNvPr>
          <p:cNvSpPr txBox="1"/>
          <p:nvPr/>
        </p:nvSpPr>
        <p:spPr>
          <a:xfrm>
            <a:off x="2903031" y="1971510"/>
            <a:ext cx="5783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HITS: first singular vector, </a:t>
            </a:r>
            <a:r>
              <a:rPr lang="en-US" dirty="0" err="1">
                <a:solidFill>
                  <a:schemeClr val="tx2"/>
                </a:solidFill>
              </a:rPr>
              <a:t>ie</a:t>
            </a:r>
            <a:r>
              <a:rPr lang="en-US" dirty="0">
                <a:solidFill>
                  <a:schemeClr val="tx2"/>
                </a:solidFill>
              </a:rPr>
              <a:t>, fixates on largest group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D620BC-5959-CD42-A8D3-38D30120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B8BE55-F9F0-6D4F-B1A2-2DD7D881B7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8F12F33-EA50-FA4B-8A9F-1533C24376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286C840C-5DB0-124A-9F6C-5CD101D8CE91}"/>
              </a:ext>
            </a:extLst>
          </p:cNvPr>
          <p:cNvSpPr/>
          <p:nvPr/>
        </p:nvSpPr>
        <p:spPr bwMode="auto">
          <a:xfrm>
            <a:off x="4693920" y="3775557"/>
            <a:ext cx="653143" cy="580543"/>
          </a:xfrm>
          <a:prstGeom prst="ellipse">
            <a:avLst/>
          </a:prstGeom>
          <a:noFill/>
          <a:ln w="28575" cap="flat" cmpd="sng" algn="ctr">
            <a:solidFill>
              <a:srgbClr val="FF2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08A7B9-A9DD-6344-92C1-682F18504135}"/>
              </a:ext>
            </a:extLst>
          </p:cNvPr>
          <p:cNvSpPr/>
          <p:nvPr/>
        </p:nvSpPr>
        <p:spPr bwMode="auto">
          <a:xfrm>
            <a:off x="3394528" y="5777131"/>
            <a:ext cx="653143" cy="580543"/>
          </a:xfrm>
          <a:prstGeom prst="ellipse">
            <a:avLst/>
          </a:prstGeom>
          <a:noFill/>
          <a:ln w="28575" cap="flat" cmpd="sng" algn="ctr">
            <a:solidFill>
              <a:srgbClr val="8EFA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30A9D42-F5B9-9741-9CD6-3102D43553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16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8A36AF-B24A-2F48-B5E1-DF6AA8D7B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0271496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 for anomaly detection – P1.4</a:t>
            </a:r>
          </a:p>
          <a:p>
            <a:r>
              <a:rPr lang="en-US" dirty="0"/>
              <a:t>Basis for tensor/PARAFAC – P2.5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EF69C2-6310-2446-BE8A-49F16325D9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A34B91-34AA-B445-8381-CFAB322E52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6A6FDD-E03F-B940-9FAE-E2B5EEE103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255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r>
              <a:rPr lang="en-US" dirty="0"/>
              <a:t>Dimensionality reduction</a:t>
            </a:r>
          </a:p>
          <a:p>
            <a:r>
              <a:rPr lang="en-US" dirty="0"/>
              <a:t>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98E9E2F1-552A-E84A-BB41-A6633DF96850}"/>
              </a:ext>
            </a:extLst>
          </p:cNvPr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148911" y="4576397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4" name="Picture 2" descr="See the source image">
            <a:extLst>
              <a:ext uri="{FF2B5EF4-FFF2-40B4-BE49-F238E27FC236}">
                <a16:creationId xmlns:a16="http://schemas.microsoft.com/office/drawing/2014/main" id="{E45B41A5-4F53-9145-BAFC-B265A17B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73687" y="3803375"/>
            <a:ext cx="1984513" cy="2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63169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6AB9-F4F0-404F-8F6F-4D40825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ED8C77-11EA-5D4E-8403-A4A816CA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1" y="1922144"/>
            <a:ext cx="6600091" cy="34829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F610-6AD1-3249-BF69-589B096F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2A01-E274-254B-A7D8-3819684D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E85D-179E-F244-8F8E-DAE0708A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F3E42-CA98-D747-B054-6CD0FE564274}"/>
              </a:ext>
            </a:extLst>
          </p:cNvPr>
          <p:cNvSpPr txBox="1"/>
          <p:nvPr/>
        </p:nvSpPr>
        <p:spPr>
          <a:xfrm>
            <a:off x="4300916" y="4700588"/>
            <a:ext cx="2351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/>
              <a:t>#retweets for </a:t>
            </a:r>
            <a:r>
              <a:rPr lang="en-US" sz="1800" i="1" dirty="0" err="1"/>
              <a:t>Byonce</a:t>
            </a:r>
            <a:endParaRPr lang="en-US" sz="18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B2272-3288-7042-A953-E46AAFBD66BB}"/>
              </a:ext>
            </a:extLst>
          </p:cNvPr>
          <p:cNvSpPr txBox="1"/>
          <p:nvPr/>
        </p:nvSpPr>
        <p:spPr>
          <a:xfrm rot="16200000">
            <a:off x="2870008" y="2523452"/>
            <a:ext cx="1813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/>
              <a:t>#retweets for …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D00842FA-9360-954A-BFD6-2C4FBE910437}"/>
              </a:ext>
            </a:extLst>
          </p:cNvPr>
          <p:cNvSpPr/>
          <p:nvPr/>
        </p:nvSpPr>
        <p:spPr bwMode="auto">
          <a:xfrm>
            <a:off x="157162" y="1172846"/>
            <a:ext cx="8815387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627BC-3043-E64A-92BF-B3B197EE035D}"/>
              </a:ext>
            </a:extLst>
          </p:cNvPr>
          <p:cNvGrpSpPr/>
          <p:nvPr/>
        </p:nvGrpSpPr>
        <p:grpSpPr>
          <a:xfrm>
            <a:off x="5759884" y="4991953"/>
            <a:ext cx="2103120" cy="1042640"/>
            <a:chOff x="6553200" y="1039166"/>
            <a:chExt cx="2103120" cy="10426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1D54E7-8A13-F741-95C3-B015C73470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7" name="Group 42">
                <a:extLst>
                  <a:ext uri="{FF2B5EF4-FFF2-40B4-BE49-F238E27FC236}">
                    <a16:creationId xmlns:a16="http://schemas.microsoft.com/office/drawing/2014/main" id="{31093EEE-DE58-7B48-BF5B-6A4CBFCF5FC0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31" name="Rectangle 7">
                  <a:extLst>
                    <a:ext uri="{FF2B5EF4-FFF2-40B4-BE49-F238E27FC236}">
                      <a16:creationId xmlns:a16="http://schemas.microsoft.com/office/drawing/2014/main" id="{35003787-42F5-F049-B7BC-1D0EEA443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00289EE-933C-B94A-9196-BD57E7D27D85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0451AC7-222F-0340-B3A3-ADEBF9CA9DAA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B4662B2-1AEA-BC4D-96C6-AAA7DF235DFE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69EA8E-3F3B-5D40-94F0-82805A078196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DD0A4B5A-E62F-EE4C-8D43-1B73C9517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4">
                  <a:extLst>
                    <a:ext uri="{FF2B5EF4-FFF2-40B4-BE49-F238E27FC236}">
                      <a16:creationId xmlns:a16="http://schemas.microsoft.com/office/drawing/2014/main" id="{04CE5181-2999-D343-9A37-392AA52DE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5">
                  <a:extLst>
                    <a:ext uri="{FF2B5EF4-FFF2-40B4-BE49-F238E27FC236}">
                      <a16:creationId xmlns:a16="http://schemas.microsoft.com/office/drawing/2014/main" id="{8FA4B4A0-3C25-DB4E-8470-8C504044E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979D5C8E-1EF3-A04B-8B1F-1D873AF40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48194EF7-9881-7849-9BBA-1D56FCA7F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0">
                  <a:extLst>
                    <a:ext uri="{FF2B5EF4-FFF2-40B4-BE49-F238E27FC236}">
                      <a16:creationId xmlns:a16="http://schemas.microsoft.com/office/drawing/2014/main" id="{4061829C-2474-6945-8A17-1A94218BD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6038CA5-9DE5-DB48-9FF0-7D52FECA5651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A2868C-A5E6-844F-B978-7F8711E6AE27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FD0EC7E-A343-A744-898E-7F4BE018010B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8B5B792-22E5-AE40-8E81-9682CBE85EBB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5A477EB-470A-DB41-9488-E711481E75DA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B752FE6-2D59-764C-B8AC-978EF73F7B93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A9D5C5-E5AD-6B4B-B887-337B54188613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9B4C85-6D58-6641-8AA4-182821D94FEE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230872-B013-2F4A-B656-CCC5FC547344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2E84D1-6A4F-6F42-A17B-45C78803DEAA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2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9B85C80-80E1-A847-9B26-3228AB1B0BFC}"/>
              </a:ext>
            </a:extLst>
          </p:cNvPr>
          <p:cNvSpPr/>
          <p:nvPr/>
        </p:nvSpPr>
        <p:spPr bwMode="auto">
          <a:xfrm>
            <a:off x="6133466" y="5069920"/>
            <a:ext cx="850029" cy="456931"/>
          </a:xfrm>
          <a:prstGeom prst="ellipse">
            <a:avLst/>
          </a:prstGeom>
          <a:noFill/>
          <a:ln w="3175" cap="flat" cmpd="sng" algn="ctr">
            <a:solidFill>
              <a:srgbClr val="FF2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8E540A68-8888-F64B-B835-078916058ED7}"/>
              </a:ext>
            </a:extLst>
          </p:cNvPr>
          <p:cNvSpPr/>
          <p:nvPr/>
        </p:nvSpPr>
        <p:spPr bwMode="auto">
          <a:xfrm>
            <a:off x="4214553" y="4596938"/>
            <a:ext cx="1837112" cy="689957"/>
          </a:xfrm>
          <a:custGeom>
            <a:avLst/>
            <a:gdLst>
              <a:gd name="connsiteX0" fmla="*/ 0 w 1837112"/>
              <a:gd name="connsiteY0" fmla="*/ 0 h 689957"/>
              <a:gd name="connsiteX1" fmla="*/ 723207 w 1837112"/>
              <a:gd name="connsiteY1" fmla="*/ 573578 h 689957"/>
              <a:gd name="connsiteX2" fmla="*/ 1837112 w 1837112"/>
              <a:gd name="connsiteY2" fmla="*/ 689957 h 68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112" h="689957">
                <a:moveTo>
                  <a:pt x="0" y="0"/>
                </a:moveTo>
                <a:cubicBezTo>
                  <a:pt x="208511" y="229292"/>
                  <a:pt x="417022" y="458585"/>
                  <a:pt x="723207" y="573578"/>
                </a:cubicBezTo>
                <a:cubicBezTo>
                  <a:pt x="1029392" y="688571"/>
                  <a:pt x="1433252" y="689264"/>
                  <a:pt x="1837112" y="689957"/>
                </a:cubicBezTo>
              </a:path>
            </a:pathLst>
          </a:custGeom>
          <a:noFill/>
          <a:ln w="3175" cap="flat" cmpd="sng" algn="ctr">
            <a:solidFill>
              <a:srgbClr val="FF2600"/>
            </a:solidFill>
            <a:prstDash val="solid"/>
            <a:round/>
            <a:headEnd type="triangl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0346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r>
              <a:rPr lang="en-US" dirty="0"/>
              <a:t>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98E9E2F1-552A-E84A-BB41-A6633DF96850}"/>
              </a:ext>
            </a:extLst>
          </p:cNvPr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148911" y="4576397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4" name="Picture 2" descr="See the source image">
            <a:extLst>
              <a:ext uri="{FF2B5EF4-FFF2-40B4-BE49-F238E27FC236}">
                <a16:creationId xmlns:a16="http://schemas.microsoft.com/office/drawing/2014/main" id="{E45B41A5-4F53-9145-BAFC-B265A17B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73687" y="3803375"/>
            <a:ext cx="1984513" cy="2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0252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6640283" y="3691180"/>
            <a:ext cx="1356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scores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802045"/>
          </a:xfrm>
        </p:spPr>
        <p:txBody>
          <a:bodyPr/>
          <a:lstStyle/>
          <a:p>
            <a:r>
              <a:rPr lang="en-US" dirty="0"/>
              <a:t>SVD compression is a linear </a:t>
            </a:r>
            <a:r>
              <a:rPr lang="en-US" b="1" dirty="0" err="1"/>
              <a:t>autoencoder</a:t>
            </a:r>
            <a:endParaRPr lang="en-US" b="1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60999" y="2688571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56499" y="2841692"/>
            <a:ext cx="99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256196" y="2212778"/>
            <a:ext cx="14239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M idols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501652" y="2879025"/>
            <a:ext cx="909294" cy="961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 bwMode="auto">
          <a:xfrm>
            <a:off x="2750991" y="2802988"/>
            <a:ext cx="975520" cy="245742"/>
          </a:xfrm>
          <a:prstGeom prst="notchedRightArrow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564856" y="3848488"/>
            <a:ext cx="985838" cy="20257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387776" y="2813126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1"/>
              <p:cNvSpPr txBox="1">
                <a:spLocks noChangeArrowheads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 dim)</a:t>
                </a:r>
              </a:p>
            </p:txBody>
          </p:sp>
        </mc:Choice>
        <mc:Fallback xmlns="">
          <p:sp>
            <p:nvSpPr>
              <p:cNvPr id="34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blipFill>
                <a:blip r:embed="rId2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89275" y="5022933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1"/>
              <p:cNvSpPr txBox="1">
                <a:spLocks noChangeArrowheads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reconstructed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blipFill>
                <a:blip r:embed="rId3"/>
                <a:stretch>
                  <a:fillRect l="-2574"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8" idx="0"/>
          </p:cNvCxnSpPr>
          <p:nvPr/>
        </p:nvCxnSpPr>
        <p:spPr bwMode="auto">
          <a:xfrm>
            <a:off x="4707718" y="3126433"/>
            <a:ext cx="1027570" cy="7220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1" name="Straight Arrow Connector 50"/>
          <p:cNvCxnSpPr>
            <a:endCxn id="59" idx="0"/>
          </p:cNvCxnSpPr>
          <p:nvPr/>
        </p:nvCxnSpPr>
        <p:spPr bwMode="auto">
          <a:xfrm flipH="1">
            <a:off x="6386815" y="3126433"/>
            <a:ext cx="1026138" cy="7230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2" name="Straight Arrow Connector 51"/>
          <p:cNvCxnSpPr>
            <a:endCxn id="27" idx="0"/>
          </p:cNvCxnSpPr>
          <p:nvPr/>
        </p:nvCxnSpPr>
        <p:spPr bwMode="auto">
          <a:xfrm>
            <a:off x="4851967" y="3107454"/>
            <a:ext cx="1205808" cy="7410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5503242" y="299131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4681694" y="4109156"/>
            <a:ext cx="985328" cy="7591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434667" y="4114800"/>
            <a:ext cx="1011392" cy="7792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5300319" y="425244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4837289" y="4148667"/>
            <a:ext cx="1207912" cy="6942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8" name="Rectangle 57"/>
          <p:cNvSpPr/>
          <p:nvPr/>
        </p:nvSpPr>
        <p:spPr bwMode="auto">
          <a:xfrm>
            <a:off x="5560592" y="3848489"/>
            <a:ext cx="349392" cy="2018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6220429" y="3849511"/>
            <a:ext cx="332771" cy="20078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5251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802045"/>
          </a:xfrm>
        </p:spPr>
        <p:txBody>
          <a:bodyPr/>
          <a:lstStyle/>
          <a:p>
            <a:r>
              <a:rPr lang="en-US" dirty="0"/>
              <a:t>SVD compression is a linear </a:t>
            </a:r>
            <a:r>
              <a:rPr lang="en-US" b="1" dirty="0" err="1"/>
              <a:t>autoencoder</a:t>
            </a:r>
            <a:endParaRPr lang="en-US" b="1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60999" y="2688571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56499" y="2841692"/>
            <a:ext cx="99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256196" y="2212778"/>
            <a:ext cx="14239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M idols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501652" y="2879025"/>
            <a:ext cx="909294" cy="961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 bwMode="auto">
          <a:xfrm>
            <a:off x="2750991" y="2802988"/>
            <a:ext cx="975520" cy="245742"/>
          </a:xfrm>
          <a:prstGeom prst="notchedRightArrow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1"/>
              <p:cNvSpPr txBox="1">
                <a:spLocks noChangeArrowheads="1"/>
              </p:cNvSpPr>
              <p:nvPr/>
            </p:nvSpPr>
            <p:spPr bwMode="auto">
              <a:xfrm>
                <a:off x="2374249" y="4158361"/>
                <a:ext cx="1668785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dirty="0"/>
                  <a:t> idol matrix</a:t>
                </a:r>
              </a:p>
            </p:txBody>
          </p:sp>
        </mc:Choice>
        <mc:Fallback xmlns="">
          <p:sp>
            <p:nvSpPr>
              <p:cNvPr id="27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249" y="4158361"/>
                <a:ext cx="1668785" cy="1292662"/>
              </a:xfrm>
              <a:prstGeom prst="rect">
                <a:avLst/>
              </a:prstGeom>
              <a:blipFill>
                <a:blip r:embed="rId2"/>
                <a:stretch>
                  <a:fillRect b="-113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 bwMode="auto">
          <a:xfrm rot="20544137">
            <a:off x="3492858" y="3847367"/>
            <a:ext cx="835835" cy="274681"/>
          </a:xfrm>
          <a:prstGeom prst="rightArrow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 bwMode="auto">
          <a:xfrm>
            <a:off x="4340209" y="3114040"/>
            <a:ext cx="301866" cy="861497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564856" y="3848488"/>
            <a:ext cx="985838" cy="20257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87776" y="2813126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1"/>
              <p:cNvSpPr txBox="1">
                <a:spLocks noChangeArrowheads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 dim)</a:t>
                </a:r>
              </a:p>
            </p:txBody>
          </p:sp>
        </mc:Choice>
        <mc:Fallback xmlns="">
          <p:sp>
            <p:nvSpPr>
              <p:cNvPr id="4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blipFill>
                <a:blip r:embed="rId3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389275" y="5022933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1"/>
              <p:cNvSpPr txBox="1">
                <a:spLocks noChangeArrowheads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reconstructed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blipFill>
                <a:blip r:embed="rId4"/>
                <a:stretch>
                  <a:fillRect l="-2574"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endCxn id="60" idx="0"/>
          </p:cNvCxnSpPr>
          <p:nvPr/>
        </p:nvCxnSpPr>
        <p:spPr bwMode="auto">
          <a:xfrm>
            <a:off x="4707718" y="3126433"/>
            <a:ext cx="1027570" cy="7220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3" name="Straight Arrow Connector 52"/>
          <p:cNvCxnSpPr>
            <a:endCxn id="61" idx="0"/>
          </p:cNvCxnSpPr>
          <p:nvPr/>
        </p:nvCxnSpPr>
        <p:spPr bwMode="auto">
          <a:xfrm flipH="1">
            <a:off x="6386815" y="3126433"/>
            <a:ext cx="1026138" cy="7230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4" name="Straight Arrow Connector 53"/>
          <p:cNvCxnSpPr>
            <a:endCxn id="34" idx="0"/>
          </p:cNvCxnSpPr>
          <p:nvPr/>
        </p:nvCxnSpPr>
        <p:spPr bwMode="auto">
          <a:xfrm>
            <a:off x="4851967" y="3107454"/>
            <a:ext cx="1205808" cy="7410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5503242" y="299131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4681694" y="4109156"/>
            <a:ext cx="985328" cy="7591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434667" y="4114800"/>
            <a:ext cx="1011392" cy="7792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5300319" y="425244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4837289" y="4148667"/>
            <a:ext cx="1207912" cy="6942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60" name="Rectangle 59"/>
          <p:cNvSpPr/>
          <p:nvPr/>
        </p:nvSpPr>
        <p:spPr bwMode="auto">
          <a:xfrm>
            <a:off x="5560592" y="3848489"/>
            <a:ext cx="349392" cy="2018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6220429" y="3849511"/>
            <a:ext cx="332771" cy="20078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6640283" y="3691180"/>
            <a:ext cx="1356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scores</a:t>
            </a:r>
          </a:p>
        </p:txBody>
      </p:sp>
    </p:spTree>
    <p:extLst>
      <p:ext uri="{BB962C8B-B14F-4D97-AF65-F5344CB8AC3E}">
        <p14:creationId xmlns:p14="http://schemas.microsoft.com/office/powerpoint/2010/main" val="349637506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98E9E2F1-552A-E84A-BB41-A6633DF96850}"/>
              </a:ext>
            </a:extLst>
          </p:cNvPr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  <p:pic>
        <p:nvPicPr>
          <p:cNvPr id="42" name="Picture 2" descr="See the source image">
            <a:extLst>
              <a:ext uri="{FF2B5EF4-FFF2-40B4-BE49-F238E27FC236}">
                <a16:creationId xmlns:a16="http://schemas.microsoft.com/office/drawing/2014/main" id="{682087CD-9AB6-4541-A918-D8D38C5C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11990" y="4980505"/>
            <a:ext cx="1043283" cy="10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84835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E290654-1CBB-DC49-ADEC-5DCEBD8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87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r>
              <a:rPr lang="en-US" altLang="en-US" b="1" dirty="0"/>
              <a:t>PageRank (PR = RWR)</a:t>
            </a:r>
            <a:r>
              <a:rPr lang="en-US" altLang="en-US" dirty="0"/>
              <a:t>, HITS, SALSA</a:t>
            </a:r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r>
              <a:rPr lang="en-US" altLang="en-US" b="1" dirty="0"/>
              <a:t>Personalized</a:t>
            </a:r>
            <a:r>
              <a:rPr lang="en-US" altLang="en-US" dirty="0"/>
              <a:t> P.R. (/SALSA)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9E8E87-D1FB-684C-9E45-F4B695BFB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86AFBFE-C5D6-FE4A-BA49-060991987EB7}"/>
              </a:ext>
            </a:extLst>
          </p:cNvPr>
          <p:cNvGrpSpPr/>
          <p:nvPr/>
        </p:nvGrpSpPr>
        <p:grpSpPr>
          <a:xfrm>
            <a:off x="2667000" y="4876800"/>
            <a:ext cx="2590800" cy="1219200"/>
            <a:chOff x="2667000" y="4876800"/>
            <a:chExt cx="2590800" cy="1219200"/>
          </a:xfrm>
        </p:grpSpPr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8FF951AA-3A41-7A41-B6AE-3296876CC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F238EF86-3093-C945-9578-6B424B44C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8C0E0049-CD5D-3F44-A7FF-7242F403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7">
              <a:extLst>
                <a:ext uri="{FF2B5EF4-FFF2-40B4-BE49-F238E27FC236}">
                  <a16:creationId xmlns:a16="http://schemas.microsoft.com/office/drawing/2014/main" id="{9F9E78A0-F789-7B4E-9024-56324631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17970E20-F04F-B644-811F-E9F246518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ED6CE409-4825-A74E-929F-B2F79CDA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077ABF7E-51A2-9944-8629-FC96E1166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4" name="AutoShape 11">
              <a:extLst>
                <a:ext uri="{FF2B5EF4-FFF2-40B4-BE49-F238E27FC236}">
                  <a16:creationId xmlns:a16="http://schemas.microsoft.com/office/drawing/2014/main" id="{B6339A30-D06D-2E47-830E-1D76DA12AD9F}"/>
                </a:ext>
              </a:extLst>
            </p:cNvPr>
            <p:cNvCxnSpPr>
              <a:cxnSpLocks noChangeShapeType="1"/>
              <a:stCxn id="39" idx="6"/>
              <a:endCxn id="38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12">
              <a:extLst>
                <a:ext uri="{FF2B5EF4-FFF2-40B4-BE49-F238E27FC236}">
                  <a16:creationId xmlns:a16="http://schemas.microsoft.com/office/drawing/2014/main" id="{EE6F865D-133A-C040-94C6-0BEC0D38C0C1}"/>
                </a:ext>
              </a:extLst>
            </p:cNvPr>
            <p:cNvCxnSpPr>
              <a:cxnSpLocks noChangeShapeType="1"/>
              <a:stCxn id="42" idx="6"/>
              <a:endCxn id="38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13">
              <a:extLst>
                <a:ext uri="{FF2B5EF4-FFF2-40B4-BE49-F238E27FC236}">
                  <a16:creationId xmlns:a16="http://schemas.microsoft.com/office/drawing/2014/main" id="{23AD8583-B326-A746-9644-4C65B255FD9F}"/>
                </a:ext>
              </a:extLst>
            </p:cNvPr>
            <p:cNvCxnSpPr>
              <a:cxnSpLocks noChangeShapeType="1"/>
              <a:stCxn id="42" idx="6"/>
              <a:endCxn id="40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14">
              <a:extLst>
                <a:ext uri="{FF2B5EF4-FFF2-40B4-BE49-F238E27FC236}">
                  <a16:creationId xmlns:a16="http://schemas.microsoft.com/office/drawing/2014/main" id="{BD3F9577-3B26-924F-AC09-A8F8F5A92A64}"/>
                </a:ext>
              </a:extLst>
            </p:cNvPr>
            <p:cNvCxnSpPr>
              <a:cxnSpLocks noChangeShapeType="1"/>
              <a:stCxn id="38" idx="6"/>
              <a:endCxn id="41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15">
              <a:extLst>
                <a:ext uri="{FF2B5EF4-FFF2-40B4-BE49-F238E27FC236}">
                  <a16:creationId xmlns:a16="http://schemas.microsoft.com/office/drawing/2014/main" id="{C38CC660-30A2-1D4E-8C10-1FD502968C16}"/>
                </a:ext>
              </a:extLst>
            </p:cNvPr>
            <p:cNvCxnSpPr>
              <a:cxnSpLocks noChangeShapeType="1"/>
              <a:stCxn id="43" idx="6"/>
              <a:endCxn id="39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16">
              <a:extLst>
                <a:ext uri="{FF2B5EF4-FFF2-40B4-BE49-F238E27FC236}">
                  <a16:creationId xmlns:a16="http://schemas.microsoft.com/office/drawing/2014/main" id="{62CE28B8-34A4-E447-8EFC-F3F62ECA002E}"/>
                </a:ext>
              </a:extLst>
            </p:cNvPr>
            <p:cNvCxnSpPr>
              <a:cxnSpLocks noChangeShapeType="1"/>
              <a:stCxn id="37" idx="7"/>
              <a:endCxn id="39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18448557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8A36AF-B24A-2F48-B5E1-DF6AA8D7B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62" y="4607735"/>
            <a:ext cx="476874" cy="136683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6071290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EDD6D21-8140-E44D-918E-4F1E90FA02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62" y="4607735"/>
            <a:ext cx="476874" cy="1366837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CAB103C-E153-4A45-9E5F-3BA2BA24F355}"/>
              </a:ext>
            </a:extLst>
          </p:cNvPr>
          <p:cNvSpPr/>
          <p:nvPr/>
        </p:nvSpPr>
        <p:spPr bwMode="auto">
          <a:xfrm rot="20339886">
            <a:off x="1549900" y="2728241"/>
            <a:ext cx="5588895" cy="125742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Matrix?          </a:t>
            </a:r>
            <a:r>
              <a:rPr lang="en-US" sz="4800" b="1" dirty="0">
                <a:solidFill>
                  <a:schemeClr val="bg1"/>
                </a:solidFill>
              </a:rPr>
              <a:t>SVD!</a:t>
            </a:r>
          </a:p>
        </p:txBody>
      </p:sp>
    </p:spTree>
    <p:extLst>
      <p:ext uri="{BB962C8B-B14F-4D97-AF65-F5344CB8AC3E}">
        <p14:creationId xmlns:p14="http://schemas.microsoft.com/office/powerpoint/2010/main" val="7640862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</a:t>
            </a:r>
            <a:r>
              <a:rPr lang="en-US">
                <a:ea typeface="ＭＳ Ｐゴシック" charset="-128"/>
                <a:cs typeface="ＭＳ Ｐゴシック" charset="-128"/>
              </a:rPr>
              <a:t>and Personalized PR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297166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975C5-9F51-8F48-9E7F-E1B14542D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049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5133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18931759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98022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2"/>
            <a:r>
              <a:rPr lang="en-US" dirty="0"/>
              <a:t>Algorithm</a:t>
            </a:r>
          </a:p>
          <a:p>
            <a:pPr lvl="2"/>
            <a:r>
              <a:rPr lang="en-US" dirty="0"/>
              <a:t>Warning: ‘no good cuts’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87096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3459808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D11ED0FB-9685-274E-9817-B22EF3F540F4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Problem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graph, and </a:t>
            </a:r>
            <a:r>
              <a:rPr lang="en-US" altLang="en-US" i="1"/>
              <a:t>k</a:t>
            </a:r>
          </a:p>
          <a:p>
            <a:r>
              <a:rPr lang="en-US" altLang="en-US"/>
              <a:t>Break it into </a:t>
            </a:r>
            <a:r>
              <a:rPr lang="en-US" altLang="en-US" i="1"/>
              <a:t>k</a:t>
            </a:r>
            <a:r>
              <a:rPr lang="en-US" altLang="en-US"/>
              <a:t> (disjoint) communities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F13773-2854-FC4D-9ADD-317DD4BEB6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50" y="787951"/>
            <a:ext cx="1194619" cy="101489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29E9D04-1EF2-AC41-BE97-F9BD5A18C581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F53B6E-719A-2440-B3AE-F01EE4E572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47B236-3DE7-2743-89C6-C072962A29B9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121A41-57C1-744C-9819-BF4645F98B7E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60AFAC-7CD2-AB41-8D11-EBE435F2031B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2F4849-7096-8947-827D-8BA51F477B73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A02FD5-9744-CC46-B8DF-6100206B5694}"/>
                </a:ext>
              </a:extLst>
            </p:cNvPr>
            <p:cNvCxnSpPr>
              <a:cxnSpLocks/>
              <a:stCxn id="27" idx="6"/>
              <a:endCxn id="29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132F5E-4F0C-754E-9834-1147F1D1A9A5}"/>
                </a:ext>
              </a:extLst>
            </p:cNvPr>
            <p:cNvCxnSpPr>
              <a:stCxn id="27" idx="5"/>
              <a:endCxn id="31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D2D224-1F0E-0043-AA3F-9C2DF3D58231}"/>
                </a:ext>
              </a:extLst>
            </p:cNvPr>
            <p:cNvCxnSpPr>
              <a:stCxn id="27" idx="3"/>
              <a:endCxn id="30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8065000-5AD4-9942-AFD6-8E8D1C3CA5D2}"/>
                </a:ext>
              </a:extLst>
            </p:cNvPr>
            <p:cNvCxnSpPr>
              <a:cxnSpLocks/>
              <a:stCxn id="27" idx="1"/>
              <a:endCxn id="28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A1C73E-AFB8-C044-9D75-F388906AF0C5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C43BE0D-22D0-514D-BFE2-2D72CCA299A6}"/>
                </a:ext>
              </a:extLst>
            </p:cNvPr>
            <p:cNvCxnSpPr>
              <a:stCxn id="29" idx="4"/>
              <a:endCxn id="31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A98321-166B-B840-A53B-8862A0C0DBCF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06784F-5A0E-D64C-8040-3F303402DCCD}"/>
                </a:ext>
              </a:extLst>
            </p:cNvPr>
            <p:cNvCxnSpPr>
              <a:stCxn id="28" idx="4"/>
              <a:endCxn id="30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704E69-F3C0-6D40-85F0-65F59E3BB04C}"/>
                </a:ext>
              </a:extLst>
            </p:cNvPr>
            <p:cNvCxnSpPr>
              <a:stCxn id="28" idx="5"/>
              <a:endCxn id="31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18CC0A-4B8C-2D44-90FD-D36C3425BF16}"/>
                </a:ext>
              </a:extLst>
            </p:cNvPr>
            <p:cNvCxnSpPr>
              <a:stCxn id="29" idx="4"/>
              <a:endCxn id="30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E1BE0CC-CF80-7242-A14E-5A34C157790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010371-FE2A-114A-A0C3-E6FB690C8CE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8B75747-43D0-A848-A7F1-383FF5054E64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67170B-6613-3D45-BACD-898997715DD5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4AADB0-D337-834F-9308-C9F0AAA672E7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6921EF-1C61-784B-B84D-1F2CA3991E85}"/>
                </a:ext>
              </a:extLst>
            </p:cNvPr>
            <p:cNvCxnSpPr>
              <a:cxnSpLocks/>
              <a:stCxn id="43" idx="4"/>
              <a:endCxn id="45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05ACDB-BCAE-BA41-8E47-1FD13D917BF0}"/>
                </a:ext>
              </a:extLst>
            </p:cNvPr>
            <p:cNvCxnSpPr>
              <a:stCxn id="44" idx="6"/>
              <a:endCxn id="45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C3C983-8DEE-884B-807A-045DB0B2A040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8EF5A21-576F-2043-AE11-B0431A6AC7D1}"/>
                </a:ext>
              </a:extLst>
            </p:cNvPr>
            <p:cNvCxnSpPr>
              <a:cxnSpLocks/>
              <a:stCxn id="42" idx="5"/>
              <a:endCxn id="45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173B7F-4A21-CE49-95FB-2F71BDE90668}"/>
                </a:ext>
              </a:extLst>
            </p:cNvPr>
            <p:cNvCxnSpPr>
              <a:cxnSpLocks/>
              <a:stCxn id="43" idx="3"/>
              <a:endCxn id="44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CE1EB8-5EF3-7C40-BBFF-56CE88351E33}"/>
                </a:ext>
              </a:extLst>
            </p:cNvPr>
            <p:cNvCxnSpPr>
              <a:stCxn id="29" idx="6"/>
              <a:endCxn id="42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47174164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B876D772-05C3-AE45-81F2-9E7AD40120C6}"/>
              </a:ext>
            </a:extLst>
          </p:cNvPr>
          <p:cNvSpPr/>
          <p:nvPr/>
        </p:nvSpPr>
        <p:spPr bwMode="auto">
          <a:xfrm>
            <a:off x="4468253" y="3141832"/>
            <a:ext cx="995649" cy="2260375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C093-B627-2F49-8F8E-B92F7314CCB3}"/>
              </a:ext>
            </a:extLst>
          </p:cNvPr>
          <p:cNvSpPr/>
          <p:nvPr/>
        </p:nvSpPr>
        <p:spPr bwMode="auto">
          <a:xfrm>
            <a:off x="2841104" y="3141832"/>
            <a:ext cx="1223201" cy="2236401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D11ED0FB-9685-274E-9817-B22EF3F540F4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Short answer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METIS [</a:t>
            </a:r>
            <a:r>
              <a:rPr lang="en-US" altLang="en-US" dirty="0" err="1"/>
              <a:t>Karypis</a:t>
            </a:r>
            <a:r>
              <a:rPr lang="en-US" altLang="en-US" dirty="0"/>
              <a:t>, Kumar]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4F3477-1860-C348-8E1E-A8E96A810F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61896"/>
            <a:ext cx="1194619" cy="101940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6A0973D-FCFC-6047-AB4F-113EFE556206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F4FF36-E4AE-B64F-AB59-B82DBFDDC19F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956F6E-A707-8D46-BAC0-1C75F9F7CA5C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A2272-75EE-C247-971A-AE4A86625BCD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CE32E4-8B7B-2F4C-912B-13DDF6058C51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93312BC-FFC5-0A44-A228-86B22B27E255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B1EFD02-A597-9E47-85AA-0523741E4889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40A27A-01EA-BF4E-BAAC-294A0346926A}"/>
                </a:ext>
              </a:extLst>
            </p:cNvPr>
            <p:cNvCxnSpPr>
              <a:stCxn id="65" idx="5"/>
              <a:endCxn id="69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7CA77F-0EEA-D947-AA4E-152BAD927AFB}"/>
                </a:ext>
              </a:extLst>
            </p:cNvPr>
            <p:cNvCxnSpPr>
              <a:stCxn id="65" idx="3"/>
              <a:endCxn id="68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770D57-AE04-F749-A871-E2F65BA62D9E}"/>
                </a:ext>
              </a:extLst>
            </p:cNvPr>
            <p:cNvCxnSpPr>
              <a:cxnSpLocks/>
              <a:stCxn id="65" idx="1"/>
              <a:endCxn id="66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7F7A8E-9EE0-FC41-A799-C3AF186F3C3F}"/>
                </a:ext>
              </a:extLst>
            </p:cNvPr>
            <p:cNvCxnSpPr>
              <a:stCxn id="66" idx="6"/>
              <a:endCxn id="67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0C0779-3F07-364F-9A59-8D859AB44963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AE698EE-50BA-EA4C-9A5A-466677AE8F89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BB548E-66D2-1145-B7FE-A23BA73A9EE8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A4F6ED-7302-FB42-ADC9-A14589E663B4}"/>
                </a:ext>
              </a:extLst>
            </p:cNvPr>
            <p:cNvCxnSpPr>
              <a:stCxn id="66" idx="5"/>
              <a:endCxn id="69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0A6F50-3CE3-6641-9042-2CA24F880B2F}"/>
                </a:ext>
              </a:extLst>
            </p:cNvPr>
            <p:cNvCxnSpPr>
              <a:stCxn id="67" idx="4"/>
              <a:endCxn id="68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4F7E53-CBAB-2A41-8E85-22D3FFC4E716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005ED9C-F998-CC4F-917D-28B2763E82A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A824E1-805D-5646-A3C6-7B04CC132B2B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50C566B-81C6-CF44-90A9-438AE3293DE0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F19B0FD-6029-484E-9B66-F033A4F51777}"/>
                </a:ext>
              </a:extLst>
            </p:cNvPr>
            <p:cNvCxnSpPr>
              <a:cxnSpLocks/>
              <a:stCxn id="80" idx="6"/>
              <a:endCxn id="81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05850-04D4-784A-9485-3FDD0E95338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47E2287-C259-054A-8414-2AD393A0F67B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377FA4-A22E-364B-ACF6-8E61D9DD336F}"/>
                </a:ext>
              </a:extLst>
            </p:cNvPr>
            <p:cNvCxnSpPr>
              <a:cxnSpLocks/>
              <a:stCxn id="80" idx="4"/>
              <a:endCxn id="82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1458B9-AE3A-6C41-9D15-28E2807435CA}"/>
                </a:ext>
              </a:extLst>
            </p:cNvPr>
            <p:cNvCxnSpPr>
              <a:cxnSpLocks/>
              <a:stCxn id="80" idx="5"/>
              <a:endCxn id="83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A05F0-95F3-D444-A7C0-A159EE111089}"/>
                </a:ext>
              </a:extLst>
            </p:cNvPr>
            <p:cNvCxnSpPr>
              <a:cxnSpLocks/>
              <a:stCxn id="81" idx="3"/>
              <a:endCxn id="82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FAC03B-F7E6-7247-A347-B1D46C4A3FAA}"/>
                </a:ext>
              </a:extLst>
            </p:cNvPr>
            <p:cNvCxnSpPr>
              <a:stCxn id="67" idx="6"/>
              <a:endCxn id="80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64" name="Lightning Bolt 63">
            <a:extLst>
              <a:ext uri="{FF2B5EF4-FFF2-40B4-BE49-F238E27FC236}">
                <a16:creationId xmlns:a16="http://schemas.microsoft.com/office/drawing/2014/main" id="{9E40E23F-01E5-EF4A-B9CF-1CFA0F9725D2}"/>
              </a:ext>
            </a:extLst>
          </p:cNvPr>
          <p:cNvSpPr/>
          <p:nvPr/>
        </p:nvSpPr>
        <p:spPr bwMode="auto">
          <a:xfrm>
            <a:off x="4069551" y="3770190"/>
            <a:ext cx="395308" cy="615985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0194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40DCE6-D2DA-A848-9883-0587EAB2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0C6206C-B530-3544-8E89-183D8A1D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E50174-86C8-7145-B767-762AF7A1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35997F55-3564-7440-A9AE-3ECCE6BD2746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09B48B63-B375-094A-B310-96300F17A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Solution#1: METIS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2B98C98E-3995-8444-8B67-7A213F396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Arguably, the best algorithm</a:t>
            </a:r>
          </a:p>
          <a:p>
            <a:r>
              <a:rPr lang="en-US" altLang="en-US" dirty="0"/>
              <a:t>Open source, at</a:t>
            </a:r>
          </a:p>
          <a:p>
            <a:pPr lvl="1"/>
            <a:r>
              <a:rPr lang="en-US" altLang="en-US" sz="2000" dirty="0">
                <a:hlinkClick r:id="rId2"/>
              </a:rPr>
              <a:t>http://glaros.dtc.umn.edu/gkhome/fetch/sw/metis/metis-5.1.0.tar.gz</a:t>
            </a:r>
            <a:endParaRPr lang="en-US" altLang="en-US" sz="2000" dirty="0"/>
          </a:p>
          <a:p>
            <a:r>
              <a:rPr lang="en-US" altLang="en-US" dirty="0"/>
              <a:t>and *many* related papers, at same </a:t>
            </a:r>
            <a:r>
              <a:rPr lang="en-US" altLang="en-US" dirty="0" err="1"/>
              <a:t>url</a:t>
            </a:r>
            <a:endParaRPr lang="en-US" altLang="en-US" dirty="0"/>
          </a:p>
          <a:p>
            <a:r>
              <a:rPr lang="en-US" altLang="en-US" dirty="0"/>
              <a:t>Main idea: </a:t>
            </a:r>
          </a:p>
          <a:p>
            <a:pPr lvl="1"/>
            <a:r>
              <a:rPr lang="en-US" altLang="en-US" dirty="0"/>
              <a:t>coarsen the graph; </a:t>
            </a:r>
          </a:p>
          <a:p>
            <a:pPr lvl="1"/>
            <a:r>
              <a:rPr lang="en-US" altLang="en-US" dirty="0"/>
              <a:t>partition; </a:t>
            </a:r>
          </a:p>
          <a:p>
            <a:pPr lvl="1"/>
            <a:r>
              <a:rPr lang="en-US" altLang="en-US" dirty="0"/>
              <a:t>un-coarsen</a:t>
            </a:r>
          </a:p>
          <a:p>
            <a:endParaRPr lang="en-US" altLang="en-US" dirty="0"/>
          </a:p>
        </p:txBody>
      </p:sp>
      <p:sp>
        <p:nvSpPr>
          <p:cNvPr id="257028" name="Freeform 4">
            <a:extLst>
              <a:ext uri="{FF2B5EF4-FFF2-40B4-BE49-F238E27FC236}">
                <a16:creationId xmlns:a16="http://schemas.microsoft.com/office/drawing/2014/main" id="{840DB212-6D52-534E-B807-089567D3B49A}"/>
              </a:ext>
            </a:extLst>
          </p:cNvPr>
          <p:cNvSpPr>
            <a:spLocks/>
          </p:cNvSpPr>
          <p:nvPr/>
        </p:nvSpPr>
        <p:spPr bwMode="auto">
          <a:xfrm>
            <a:off x="4953000" y="4140200"/>
            <a:ext cx="623888" cy="482600"/>
          </a:xfrm>
          <a:custGeom>
            <a:avLst/>
            <a:gdLst>
              <a:gd name="T0" fmla="*/ 208 w 393"/>
              <a:gd name="T1" fmla="*/ 0 h 304"/>
              <a:gd name="T2" fmla="*/ 88 w 393"/>
              <a:gd name="T3" fmla="*/ 64 h 304"/>
              <a:gd name="T4" fmla="*/ 40 w 393"/>
              <a:gd name="T5" fmla="*/ 96 h 304"/>
              <a:gd name="T6" fmla="*/ 64 w 393"/>
              <a:gd name="T7" fmla="*/ 304 h 304"/>
              <a:gd name="T8" fmla="*/ 328 w 393"/>
              <a:gd name="T9" fmla="*/ 272 h 304"/>
              <a:gd name="T10" fmla="*/ 368 w 393"/>
              <a:gd name="T11" fmla="*/ 208 h 304"/>
              <a:gd name="T12" fmla="*/ 384 w 393"/>
              <a:gd name="T13" fmla="*/ 160 h 304"/>
              <a:gd name="T14" fmla="*/ 368 w 393"/>
              <a:gd name="T15" fmla="*/ 40 h 304"/>
              <a:gd name="T16" fmla="*/ 208 w 393"/>
              <a:gd name="T17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304">
                <a:moveTo>
                  <a:pt x="208" y="0"/>
                </a:moveTo>
                <a:cubicBezTo>
                  <a:pt x="143" y="11"/>
                  <a:pt x="133" y="29"/>
                  <a:pt x="88" y="64"/>
                </a:cubicBezTo>
                <a:cubicBezTo>
                  <a:pt x="73" y="76"/>
                  <a:pt x="40" y="96"/>
                  <a:pt x="40" y="96"/>
                </a:cubicBezTo>
                <a:cubicBezTo>
                  <a:pt x="0" y="156"/>
                  <a:pt x="1" y="262"/>
                  <a:pt x="64" y="304"/>
                </a:cubicBezTo>
                <a:cubicBezTo>
                  <a:pt x="174" y="282"/>
                  <a:pt x="188" y="278"/>
                  <a:pt x="328" y="272"/>
                </a:cubicBezTo>
                <a:cubicBezTo>
                  <a:pt x="366" y="247"/>
                  <a:pt x="349" y="265"/>
                  <a:pt x="368" y="208"/>
                </a:cubicBezTo>
                <a:cubicBezTo>
                  <a:pt x="373" y="192"/>
                  <a:pt x="384" y="160"/>
                  <a:pt x="384" y="160"/>
                </a:cubicBezTo>
                <a:cubicBezTo>
                  <a:pt x="381" y="120"/>
                  <a:pt x="393" y="72"/>
                  <a:pt x="368" y="40"/>
                </a:cubicBezTo>
                <a:cubicBezTo>
                  <a:pt x="338" y="3"/>
                  <a:pt x="246" y="0"/>
                  <a:pt x="208" y="0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9" name="Freeform 5">
            <a:extLst>
              <a:ext uri="{FF2B5EF4-FFF2-40B4-BE49-F238E27FC236}">
                <a16:creationId xmlns:a16="http://schemas.microsoft.com/office/drawing/2014/main" id="{899F13A7-51FF-CC4C-84D9-B93E8721F230}"/>
              </a:ext>
            </a:extLst>
          </p:cNvPr>
          <p:cNvSpPr>
            <a:spLocks/>
          </p:cNvSpPr>
          <p:nvPr/>
        </p:nvSpPr>
        <p:spPr bwMode="auto">
          <a:xfrm>
            <a:off x="7148513" y="4165600"/>
            <a:ext cx="623887" cy="482600"/>
          </a:xfrm>
          <a:custGeom>
            <a:avLst/>
            <a:gdLst>
              <a:gd name="T0" fmla="*/ 208 w 393"/>
              <a:gd name="T1" fmla="*/ 0 h 304"/>
              <a:gd name="T2" fmla="*/ 88 w 393"/>
              <a:gd name="T3" fmla="*/ 64 h 304"/>
              <a:gd name="T4" fmla="*/ 40 w 393"/>
              <a:gd name="T5" fmla="*/ 96 h 304"/>
              <a:gd name="T6" fmla="*/ 64 w 393"/>
              <a:gd name="T7" fmla="*/ 304 h 304"/>
              <a:gd name="T8" fmla="*/ 328 w 393"/>
              <a:gd name="T9" fmla="*/ 272 h 304"/>
              <a:gd name="T10" fmla="*/ 368 w 393"/>
              <a:gd name="T11" fmla="*/ 208 h 304"/>
              <a:gd name="T12" fmla="*/ 384 w 393"/>
              <a:gd name="T13" fmla="*/ 160 h 304"/>
              <a:gd name="T14" fmla="*/ 368 w 393"/>
              <a:gd name="T15" fmla="*/ 40 h 304"/>
              <a:gd name="T16" fmla="*/ 208 w 393"/>
              <a:gd name="T17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304">
                <a:moveTo>
                  <a:pt x="208" y="0"/>
                </a:moveTo>
                <a:cubicBezTo>
                  <a:pt x="143" y="11"/>
                  <a:pt x="133" y="29"/>
                  <a:pt x="88" y="64"/>
                </a:cubicBezTo>
                <a:cubicBezTo>
                  <a:pt x="73" y="76"/>
                  <a:pt x="40" y="96"/>
                  <a:pt x="40" y="96"/>
                </a:cubicBezTo>
                <a:cubicBezTo>
                  <a:pt x="0" y="156"/>
                  <a:pt x="1" y="262"/>
                  <a:pt x="64" y="304"/>
                </a:cubicBezTo>
                <a:cubicBezTo>
                  <a:pt x="174" y="282"/>
                  <a:pt x="188" y="278"/>
                  <a:pt x="328" y="272"/>
                </a:cubicBezTo>
                <a:cubicBezTo>
                  <a:pt x="366" y="247"/>
                  <a:pt x="349" y="265"/>
                  <a:pt x="368" y="208"/>
                </a:cubicBezTo>
                <a:cubicBezTo>
                  <a:pt x="373" y="192"/>
                  <a:pt x="384" y="160"/>
                  <a:pt x="384" y="160"/>
                </a:cubicBezTo>
                <a:cubicBezTo>
                  <a:pt x="381" y="120"/>
                  <a:pt x="393" y="72"/>
                  <a:pt x="368" y="40"/>
                </a:cubicBezTo>
                <a:cubicBezTo>
                  <a:pt x="338" y="3"/>
                  <a:pt x="246" y="0"/>
                  <a:pt x="208" y="0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Freeform 8">
            <a:extLst>
              <a:ext uri="{FF2B5EF4-FFF2-40B4-BE49-F238E27FC236}">
                <a16:creationId xmlns:a16="http://schemas.microsoft.com/office/drawing/2014/main" id="{B1C1EF98-7684-3D41-86F3-8785FDBDDB5B}"/>
              </a:ext>
            </a:extLst>
          </p:cNvPr>
          <p:cNvSpPr>
            <a:spLocks/>
          </p:cNvSpPr>
          <p:nvPr/>
        </p:nvSpPr>
        <p:spPr bwMode="auto">
          <a:xfrm>
            <a:off x="7467600" y="4191000"/>
            <a:ext cx="152400" cy="381000"/>
          </a:xfrm>
          <a:custGeom>
            <a:avLst/>
            <a:gdLst>
              <a:gd name="T0" fmla="*/ 48 w 72"/>
              <a:gd name="T1" fmla="*/ 240 h 240"/>
              <a:gd name="T2" fmla="*/ 0 w 72"/>
              <a:gd name="T3" fmla="*/ 184 h 240"/>
              <a:gd name="T4" fmla="*/ 16 w 72"/>
              <a:gd name="T5" fmla="*/ 120 h 240"/>
              <a:gd name="T6" fmla="*/ 72 w 7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40">
                <a:moveTo>
                  <a:pt x="48" y="240"/>
                </a:moveTo>
                <a:cubicBezTo>
                  <a:pt x="16" y="229"/>
                  <a:pt x="10" y="215"/>
                  <a:pt x="0" y="184"/>
                </a:cubicBezTo>
                <a:cubicBezTo>
                  <a:pt x="2" y="173"/>
                  <a:pt x="8" y="134"/>
                  <a:pt x="16" y="120"/>
                </a:cubicBezTo>
                <a:cubicBezTo>
                  <a:pt x="42" y="73"/>
                  <a:pt x="72" y="54"/>
                  <a:pt x="7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036" name="Group 12">
            <a:extLst>
              <a:ext uri="{FF2B5EF4-FFF2-40B4-BE49-F238E27FC236}">
                <a16:creationId xmlns:a16="http://schemas.microsoft.com/office/drawing/2014/main" id="{6E4C73F6-F36E-8A4D-A93B-E3A214D084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10200" y="5102225"/>
            <a:ext cx="2133600" cy="384175"/>
            <a:chOff x="3216" y="3136"/>
            <a:chExt cx="1776" cy="320"/>
          </a:xfrm>
        </p:grpSpPr>
        <p:sp>
          <p:nvSpPr>
            <p:cNvPr id="257033" name="Freeform 9">
              <a:extLst>
                <a:ext uri="{FF2B5EF4-FFF2-40B4-BE49-F238E27FC236}">
                  <a16:creationId xmlns:a16="http://schemas.microsoft.com/office/drawing/2014/main" id="{545E80F1-C898-0641-9D8F-A16DEDA9A3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6" y="3136"/>
              <a:ext cx="393" cy="304"/>
            </a:xfrm>
            <a:custGeom>
              <a:avLst/>
              <a:gdLst>
                <a:gd name="T0" fmla="*/ 208 w 393"/>
                <a:gd name="T1" fmla="*/ 0 h 304"/>
                <a:gd name="T2" fmla="*/ 88 w 393"/>
                <a:gd name="T3" fmla="*/ 64 h 304"/>
                <a:gd name="T4" fmla="*/ 40 w 393"/>
                <a:gd name="T5" fmla="*/ 96 h 304"/>
                <a:gd name="T6" fmla="*/ 64 w 393"/>
                <a:gd name="T7" fmla="*/ 304 h 304"/>
                <a:gd name="T8" fmla="*/ 328 w 393"/>
                <a:gd name="T9" fmla="*/ 272 h 304"/>
                <a:gd name="T10" fmla="*/ 368 w 393"/>
                <a:gd name="T11" fmla="*/ 208 h 304"/>
                <a:gd name="T12" fmla="*/ 384 w 393"/>
                <a:gd name="T13" fmla="*/ 160 h 304"/>
                <a:gd name="T14" fmla="*/ 368 w 393"/>
                <a:gd name="T15" fmla="*/ 40 h 304"/>
                <a:gd name="T16" fmla="*/ 208 w 393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304">
                  <a:moveTo>
                    <a:pt x="208" y="0"/>
                  </a:moveTo>
                  <a:cubicBezTo>
                    <a:pt x="143" y="11"/>
                    <a:pt x="133" y="29"/>
                    <a:pt x="88" y="64"/>
                  </a:cubicBezTo>
                  <a:cubicBezTo>
                    <a:pt x="73" y="76"/>
                    <a:pt x="40" y="96"/>
                    <a:pt x="40" y="96"/>
                  </a:cubicBezTo>
                  <a:cubicBezTo>
                    <a:pt x="0" y="156"/>
                    <a:pt x="1" y="262"/>
                    <a:pt x="64" y="304"/>
                  </a:cubicBezTo>
                  <a:cubicBezTo>
                    <a:pt x="174" y="282"/>
                    <a:pt x="188" y="278"/>
                    <a:pt x="328" y="272"/>
                  </a:cubicBezTo>
                  <a:cubicBezTo>
                    <a:pt x="366" y="247"/>
                    <a:pt x="349" y="265"/>
                    <a:pt x="368" y="208"/>
                  </a:cubicBezTo>
                  <a:cubicBezTo>
                    <a:pt x="373" y="192"/>
                    <a:pt x="384" y="160"/>
                    <a:pt x="384" y="160"/>
                  </a:cubicBezTo>
                  <a:cubicBezTo>
                    <a:pt x="381" y="120"/>
                    <a:pt x="393" y="72"/>
                    <a:pt x="368" y="40"/>
                  </a:cubicBezTo>
                  <a:cubicBezTo>
                    <a:pt x="338" y="3"/>
                    <a:pt x="246" y="0"/>
                    <a:pt x="208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4" name="Freeform 10">
              <a:extLst>
                <a:ext uri="{FF2B5EF4-FFF2-40B4-BE49-F238E27FC236}">
                  <a16:creationId xmlns:a16="http://schemas.microsoft.com/office/drawing/2014/main" id="{D55B9B2B-693F-4B4C-BFF8-AF35C8EF0C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9" y="3152"/>
              <a:ext cx="393" cy="304"/>
            </a:xfrm>
            <a:custGeom>
              <a:avLst/>
              <a:gdLst>
                <a:gd name="T0" fmla="*/ 208 w 393"/>
                <a:gd name="T1" fmla="*/ 0 h 304"/>
                <a:gd name="T2" fmla="*/ 88 w 393"/>
                <a:gd name="T3" fmla="*/ 64 h 304"/>
                <a:gd name="T4" fmla="*/ 40 w 393"/>
                <a:gd name="T5" fmla="*/ 96 h 304"/>
                <a:gd name="T6" fmla="*/ 64 w 393"/>
                <a:gd name="T7" fmla="*/ 304 h 304"/>
                <a:gd name="T8" fmla="*/ 328 w 393"/>
                <a:gd name="T9" fmla="*/ 272 h 304"/>
                <a:gd name="T10" fmla="*/ 368 w 393"/>
                <a:gd name="T11" fmla="*/ 208 h 304"/>
                <a:gd name="T12" fmla="*/ 384 w 393"/>
                <a:gd name="T13" fmla="*/ 160 h 304"/>
                <a:gd name="T14" fmla="*/ 368 w 393"/>
                <a:gd name="T15" fmla="*/ 40 h 304"/>
                <a:gd name="T16" fmla="*/ 208 w 393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304">
                  <a:moveTo>
                    <a:pt x="208" y="0"/>
                  </a:moveTo>
                  <a:cubicBezTo>
                    <a:pt x="143" y="11"/>
                    <a:pt x="133" y="29"/>
                    <a:pt x="88" y="64"/>
                  </a:cubicBezTo>
                  <a:cubicBezTo>
                    <a:pt x="73" y="76"/>
                    <a:pt x="40" y="96"/>
                    <a:pt x="40" y="96"/>
                  </a:cubicBezTo>
                  <a:cubicBezTo>
                    <a:pt x="0" y="156"/>
                    <a:pt x="1" y="262"/>
                    <a:pt x="64" y="304"/>
                  </a:cubicBezTo>
                  <a:cubicBezTo>
                    <a:pt x="174" y="282"/>
                    <a:pt x="188" y="278"/>
                    <a:pt x="328" y="272"/>
                  </a:cubicBezTo>
                  <a:cubicBezTo>
                    <a:pt x="366" y="247"/>
                    <a:pt x="349" y="265"/>
                    <a:pt x="368" y="208"/>
                  </a:cubicBezTo>
                  <a:cubicBezTo>
                    <a:pt x="373" y="192"/>
                    <a:pt x="384" y="160"/>
                    <a:pt x="384" y="160"/>
                  </a:cubicBezTo>
                  <a:cubicBezTo>
                    <a:pt x="381" y="120"/>
                    <a:pt x="393" y="72"/>
                    <a:pt x="368" y="40"/>
                  </a:cubicBezTo>
                  <a:cubicBezTo>
                    <a:pt x="338" y="3"/>
                    <a:pt x="246" y="0"/>
                    <a:pt x="208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5" name="Freeform 11">
              <a:extLst>
                <a:ext uri="{FF2B5EF4-FFF2-40B4-BE49-F238E27FC236}">
                  <a16:creationId xmlns:a16="http://schemas.microsoft.com/office/drawing/2014/main" id="{A9DE3A58-8008-6E40-969E-4BD6492D0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0" y="3168"/>
              <a:ext cx="96" cy="240"/>
            </a:xfrm>
            <a:custGeom>
              <a:avLst/>
              <a:gdLst>
                <a:gd name="T0" fmla="*/ 48 w 72"/>
                <a:gd name="T1" fmla="*/ 240 h 240"/>
                <a:gd name="T2" fmla="*/ 0 w 72"/>
                <a:gd name="T3" fmla="*/ 184 h 240"/>
                <a:gd name="T4" fmla="*/ 16 w 72"/>
                <a:gd name="T5" fmla="*/ 120 h 240"/>
                <a:gd name="T6" fmla="*/ 72 w 72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40">
                  <a:moveTo>
                    <a:pt x="48" y="240"/>
                  </a:moveTo>
                  <a:cubicBezTo>
                    <a:pt x="16" y="229"/>
                    <a:pt x="10" y="215"/>
                    <a:pt x="0" y="184"/>
                  </a:cubicBezTo>
                  <a:cubicBezTo>
                    <a:pt x="2" y="173"/>
                    <a:pt x="8" y="134"/>
                    <a:pt x="16" y="120"/>
                  </a:cubicBezTo>
                  <a:cubicBezTo>
                    <a:pt x="42" y="73"/>
                    <a:pt x="72" y="54"/>
                    <a:pt x="7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39" name="Freeform 15">
            <a:extLst>
              <a:ext uri="{FF2B5EF4-FFF2-40B4-BE49-F238E27FC236}">
                <a16:creationId xmlns:a16="http://schemas.microsoft.com/office/drawing/2014/main" id="{21063A23-968D-2347-BF5B-54883451A099}"/>
              </a:ext>
            </a:extLst>
          </p:cNvPr>
          <p:cNvSpPr>
            <a:spLocks noChangeAspect="1"/>
          </p:cNvSpPr>
          <p:nvPr/>
        </p:nvSpPr>
        <p:spPr bwMode="auto">
          <a:xfrm>
            <a:off x="6351588" y="5973763"/>
            <a:ext cx="354012" cy="274637"/>
          </a:xfrm>
          <a:custGeom>
            <a:avLst/>
            <a:gdLst>
              <a:gd name="T0" fmla="*/ 208 w 393"/>
              <a:gd name="T1" fmla="*/ 0 h 304"/>
              <a:gd name="T2" fmla="*/ 88 w 393"/>
              <a:gd name="T3" fmla="*/ 64 h 304"/>
              <a:gd name="T4" fmla="*/ 40 w 393"/>
              <a:gd name="T5" fmla="*/ 96 h 304"/>
              <a:gd name="T6" fmla="*/ 64 w 393"/>
              <a:gd name="T7" fmla="*/ 304 h 304"/>
              <a:gd name="T8" fmla="*/ 328 w 393"/>
              <a:gd name="T9" fmla="*/ 272 h 304"/>
              <a:gd name="T10" fmla="*/ 368 w 393"/>
              <a:gd name="T11" fmla="*/ 208 h 304"/>
              <a:gd name="T12" fmla="*/ 384 w 393"/>
              <a:gd name="T13" fmla="*/ 160 h 304"/>
              <a:gd name="T14" fmla="*/ 368 w 393"/>
              <a:gd name="T15" fmla="*/ 40 h 304"/>
              <a:gd name="T16" fmla="*/ 208 w 393"/>
              <a:gd name="T17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304">
                <a:moveTo>
                  <a:pt x="208" y="0"/>
                </a:moveTo>
                <a:cubicBezTo>
                  <a:pt x="143" y="11"/>
                  <a:pt x="133" y="29"/>
                  <a:pt x="88" y="64"/>
                </a:cubicBezTo>
                <a:cubicBezTo>
                  <a:pt x="73" y="76"/>
                  <a:pt x="40" y="96"/>
                  <a:pt x="40" y="96"/>
                </a:cubicBezTo>
                <a:cubicBezTo>
                  <a:pt x="0" y="156"/>
                  <a:pt x="1" y="262"/>
                  <a:pt x="64" y="304"/>
                </a:cubicBezTo>
                <a:cubicBezTo>
                  <a:pt x="174" y="282"/>
                  <a:pt x="188" y="278"/>
                  <a:pt x="328" y="272"/>
                </a:cubicBezTo>
                <a:cubicBezTo>
                  <a:pt x="366" y="247"/>
                  <a:pt x="349" y="265"/>
                  <a:pt x="368" y="208"/>
                </a:cubicBezTo>
                <a:cubicBezTo>
                  <a:pt x="373" y="192"/>
                  <a:pt x="384" y="160"/>
                  <a:pt x="384" y="160"/>
                </a:cubicBezTo>
                <a:cubicBezTo>
                  <a:pt x="381" y="120"/>
                  <a:pt x="393" y="72"/>
                  <a:pt x="368" y="40"/>
                </a:cubicBezTo>
                <a:cubicBezTo>
                  <a:pt x="338" y="3"/>
                  <a:pt x="246" y="0"/>
                  <a:pt x="208" y="0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Freeform 16">
            <a:extLst>
              <a:ext uri="{FF2B5EF4-FFF2-40B4-BE49-F238E27FC236}">
                <a16:creationId xmlns:a16="http://schemas.microsoft.com/office/drawing/2014/main" id="{57F99943-5681-5A4B-881D-9A54A30CBC57}"/>
              </a:ext>
            </a:extLst>
          </p:cNvPr>
          <p:cNvSpPr>
            <a:spLocks noChangeAspect="1"/>
          </p:cNvSpPr>
          <p:nvPr/>
        </p:nvSpPr>
        <p:spPr bwMode="auto">
          <a:xfrm>
            <a:off x="6532563" y="5988050"/>
            <a:ext cx="87312" cy="217488"/>
          </a:xfrm>
          <a:custGeom>
            <a:avLst/>
            <a:gdLst>
              <a:gd name="T0" fmla="*/ 48 w 72"/>
              <a:gd name="T1" fmla="*/ 240 h 240"/>
              <a:gd name="T2" fmla="*/ 0 w 72"/>
              <a:gd name="T3" fmla="*/ 184 h 240"/>
              <a:gd name="T4" fmla="*/ 16 w 72"/>
              <a:gd name="T5" fmla="*/ 120 h 240"/>
              <a:gd name="T6" fmla="*/ 72 w 7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40">
                <a:moveTo>
                  <a:pt x="48" y="240"/>
                </a:moveTo>
                <a:cubicBezTo>
                  <a:pt x="16" y="229"/>
                  <a:pt x="10" y="215"/>
                  <a:pt x="0" y="184"/>
                </a:cubicBezTo>
                <a:cubicBezTo>
                  <a:pt x="2" y="173"/>
                  <a:pt x="8" y="134"/>
                  <a:pt x="16" y="120"/>
                </a:cubicBezTo>
                <a:cubicBezTo>
                  <a:pt x="42" y="73"/>
                  <a:pt x="72" y="54"/>
                  <a:pt x="7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Line 17">
            <a:extLst>
              <a:ext uri="{FF2B5EF4-FFF2-40B4-BE49-F238E27FC236}">
                <a16:creationId xmlns:a16="http://schemas.microsoft.com/office/drawing/2014/main" id="{79DE4AB3-3D83-064F-970E-121460125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244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Line 18">
            <a:extLst>
              <a:ext uri="{FF2B5EF4-FFF2-40B4-BE49-F238E27FC236}">
                <a16:creationId xmlns:a16="http://schemas.microsoft.com/office/drawing/2014/main" id="{F9DADFE8-537F-7C4E-8B9D-FF2799CAE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562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Line 19">
            <a:extLst>
              <a:ext uri="{FF2B5EF4-FFF2-40B4-BE49-F238E27FC236}">
                <a16:creationId xmlns:a16="http://schemas.microsoft.com/office/drawing/2014/main" id="{0DFD8B5D-49A3-7342-BAF8-EFAC31092B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562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Line 20">
            <a:extLst>
              <a:ext uri="{FF2B5EF4-FFF2-40B4-BE49-F238E27FC236}">
                <a16:creationId xmlns:a16="http://schemas.microsoft.com/office/drawing/2014/main" id="{C791D7F5-E334-F549-9802-49E62D168A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7244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2137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1055DE-0644-654E-B1B3-FC054B2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40663F-F13B-0642-AC95-D6CD3CF8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EDD606-859E-AB4A-B13D-EF0025F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ED4C52DF-7E1D-064D-AFE3-D64EAC745E44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7BFBCABB-1C5F-AB42-8D0B-F79228B8F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Solution #1: METIS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281AD2EB-5C81-7D41-8DED-44A4CB4F6E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010400" cy="3048000"/>
          </a:xfrm>
        </p:spPr>
        <p:txBody>
          <a:bodyPr/>
          <a:lstStyle/>
          <a:p>
            <a:r>
              <a:rPr lang="en-US" altLang="en-US" sz="2800"/>
              <a:t>G. Karypis and V. Kumar. </a:t>
            </a:r>
            <a:r>
              <a:rPr lang="en-US" altLang="en-US" sz="2800" i="1"/>
              <a:t>METIS 4.0: Unstructured graph partitioning and sparse matrix ordering system</a:t>
            </a:r>
            <a:r>
              <a:rPr lang="en-US" altLang="en-US" sz="2800"/>
              <a:t>. TR, Dept. of CS,  Univ. of Minnesota, 1998.</a:t>
            </a:r>
          </a:p>
          <a:p>
            <a:r>
              <a:rPr lang="en-US" altLang="en-US" sz="2800"/>
              <a:t>&lt;and many extensions&gt;</a:t>
            </a:r>
          </a:p>
          <a:p>
            <a:pPr>
              <a:buFontTx/>
              <a:buNone/>
            </a:pPr>
            <a:endParaRPr lang="en-US" altLang="en-US" sz="2800"/>
          </a:p>
          <a:p>
            <a:endParaRPr lang="en-US" altLang="en-US" sz="2800"/>
          </a:p>
        </p:txBody>
      </p:sp>
      <p:pic>
        <p:nvPicPr>
          <p:cNvPr id="259076" name="Picture 4" descr="vkumar">
            <a:extLst>
              <a:ext uri="{FF2B5EF4-FFF2-40B4-BE49-F238E27FC236}">
                <a16:creationId xmlns:a16="http://schemas.microsoft.com/office/drawing/2014/main" id="{B81EEE4E-DD73-444C-B378-70FBA252EC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938" y="4038600"/>
            <a:ext cx="1273175" cy="1828800"/>
          </a:xfrm>
        </p:spPr>
      </p:pic>
      <p:pic>
        <p:nvPicPr>
          <p:cNvPr id="259078" name="Picture 6" descr="karypis_d">
            <a:extLst>
              <a:ext uri="{FF2B5EF4-FFF2-40B4-BE49-F238E27FC236}">
                <a16:creationId xmlns:a16="http://schemas.microsoft.com/office/drawing/2014/main" id="{46D4ADE5-5036-6F42-9841-5CFE10FF1A2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4038600"/>
            <a:ext cx="1260475" cy="1790700"/>
          </a:xfrm>
        </p:spPr>
      </p:pic>
    </p:spTree>
    <p:extLst>
      <p:ext uri="{BB962C8B-B14F-4D97-AF65-F5344CB8AC3E}">
        <p14:creationId xmlns:p14="http://schemas.microsoft.com/office/powerpoint/2010/main" val="104720979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1055DE-0644-654E-B1B3-FC054B2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40663F-F13B-0642-AC95-D6CD3CF8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EDD606-859E-AB4A-B13D-EF0025F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ED4C52DF-7E1D-064D-AFE3-D64EAC745E44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7BFBCABB-1C5F-AB42-8D0B-F79228B8F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Solutions #2,3…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281AD2EB-5C81-7D41-8DED-44A4CB4F6E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447800"/>
            <a:ext cx="7986713" cy="3048000"/>
          </a:xfrm>
        </p:spPr>
        <p:txBody>
          <a:bodyPr/>
          <a:lstStyle/>
          <a:p>
            <a:r>
              <a:rPr lang="en-US" altLang="en-US" sz="2800" b="1" dirty="0"/>
              <a:t>Fiedler vector </a:t>
            </a:r>
            <a:r>
              <a:rPr lang="en-US" altLang="en-US" sz="2800" dirty="0"/>
              <a:t>(2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singular vector of Laplacian).</a:t>
            </a:r>
          </a:p>
          <a:p>
            <a:r>
              <a:rPr lang="en-US" altLang="en-US" sz="2800" b="1" dirty="0"/>
              <a:t>Modularity</a:t>
            </a:r>
            <a:r>
              <a:rPr lang="en-US" altLang="en-US" sz="2800" dirty="0"/>
              <a:t>: </a:t>
            </a:r>
            <a:r>
              <a:rPr lang="en-US" sz="2400" i="1" dirty="0"/>
              <a:t>Community structure in social and biological networks </a:t>
            </a:r>
            <a:r>
              <a:rPr lang="en-US" sz="2400" dirty="0"/>
              <a:t>M. Girvan and M. E. J. Newman, PNAS June 11, 2002. 99 (12) 7821-7826; </a:t>
            </a:r>
            <a:r>
              <a:rPr lang="en-US" sz="2400" dirty="0">
                <a:hlinkClick r:id="rId2"/>
              </a:rPr>
              <a:t>https://doi.org/10.1073/pnas.122653799</a:t>
            </a:r>
            <a:r>
              <a:rPr lang="en-US" sz="2400" dirty="0"/>
              <a:t> </a:t>
            </a:r>
            <a:endParaRPr lang="en-US" altLang="en-US" sz="2400" dirty="0"/>
          </a:p>
          <a:p>
            <a:r>
              <a:rPr lang="en-US" altLang="en-US" sz="2800" b="1" dirty="0"/>
              <a:t>Co-clustering</a:t>
            </a:r>
            <a:r>
              <a:rPr lang="en-US" altLang="en-US" sz="2800" dirty="0"/>
              <a:t>: [Dhillon+, KDD’03]</a:t>
            </a:r>
          </a:p>
          <a:p>
            <a:r>
              <a:rPr lang="en-US" altLang="en-US" sz="2800" b="1" dirty="0"/>
              <a:t>Clustering</a:t>
            </a:r>
            <a:r>
              <a:rPr lang="en-US" altLang="en-US" sz="2800" dirty="0"/>
              <a:t> on the </a:t>
            </a:r>
            <a:r>
              <a:rPr lang="en-US" altLang="en-US" sz="2800" b="1" dirty="0"/>
              <a:t>A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(square of adjacency matrix) [Zhou, Woodruff, PODS’04]</a:t>
            </a:r>
          </a:p>
          <a:p>
            <a:r>
              <a:rPr lang="en-US" altLang="en-US" sz="2800" b="1" dirty="0"/>
              <a:t>Minimum cut</a:t>
            </a:r>
            <a:r>
              <a:rPr lang="en-US" altLang="en-US" sz="2800" dirty="0"/>
              <a:t> / maximum flow [Flake+, KDD’00]</a:t>
            </a:r>
          </a:p>
          <a:p>
            <a:r>
              <a:rPr lang="en-US" altLang="en-US" sz="2800" dirty="0"/>
              <a:t>….</a:t>
            </a:r>
          </a:p>
          <a:p>
            <a:pPr>
              <a:buFontTx/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1337DD0B-77E4-4747-B7E8-0B642AEF851C}"/>
              </a:ext>
            </a:extLst>
          </p:cNvPr>
          <p:cNvSpPr/>
          <p:nvPr/>
        </p:nvSpPr>
        <p:spPr bwMode="auto">
          <a:xfrm>
            <a:off x="292100" y="3670300"/>
            <a:ext cx="393699" cy="355600"/>
          </a:xfrm>
          <a:prstGeom prst="sun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828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2"/>
            <a:r>
              <a:rPr lang="en-US" dirty="0"/>
              <a:t>Algorithm</a:t>
            </a:r>
          </a:p>
          <a:p>
            <a:pPr lvl="2"/>
            <a:r>
              <a:rPr lang="en-US" dirty="0"/>
              <a:t>Warning: ‘no good cuts’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213873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3786914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BE35105F-71AF-7547-B898-BCA5E817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1275AB6-64F4-3C40-A5C0-252BE3C8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26BED369-B755-524A-972E-3BCEAFEA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09120EEC-9FA0-BB42-B7A9-8E455C861BF4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9F8D6F59-CB38-9F4C-B163-E82DFFFF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72EF6C7-15DB-CD43-A65C-85C7769A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BUT: often, there are </a:t>
            </a:r>
            <a:r>
              <a:rPr lang="en-US" altLang="en-US" b="1" dirty="0"/>
              <a:t>no good cuts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8BB178-0B3D-6A46-8F6B-9086B0BD1156}"/>
              </a:ext>
            </a:extLst>
          </p:cNvPr>
          <p:cNvGrpSpPr>
            <a:grpSpLocks noChangeAspect="1"/>
          </p:cNvGrpSpPr>
          <p:nvPr/>
        </p:nvGrpSpPr>
        <p:grpSpPr>
          <a:xfrm>
            <a:off x="3953993" y="2448505"/>
            <a:ext cx="3108960" cy="3066851"/>
            <a:chOff x="4079421" y="2448772"/>
            <a:chExt cx="3827933" cy="37760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B158E8-D8C1-CA4A-A2CD-F9E815EF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416" y="2787716"/>
              <a:ext cx="702468" cy="5943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CBA14-4645-4B4F-BF52-2983CCDF3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9669"/>
              <a:ext cx="2377440" cy="237744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45121B-7608-6A48-A298-E4617312C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6494"/>
              <a:ext cx="819309" cy="81930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29B767-7FD7-1D41-A2E9-5217EEA6F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8077" y="4530091"/>
              <a:ext cx="1110297" cy="111029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9EFE2A-B40B-D14D-B74D-B7735D5242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189" y="5656920"/>
              <a:ext cx="413680" cy="41368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C3D7C7-6985-3C46-A107-F0B55443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338" y="2448772"/>
              <a:ext cx="604278" cy="93334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E3EA5E-6AF9-FB43-BD06-E166EB2CB3FE}"/>
                </a:ext>
              </a:extLst>
            </p:cNvPr>
            <p:cNvCxnSpPr/>
            <p:nvPr/>
          </p:nvCxnSpPr>
          <p:spPr bwMode="auto">
            <a:xfrm>
              <a:off x="6198077" y="3701097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BA7C39-5937-F84B-BC9A-95859941B44B}"/>
                </a:ext>
              </a:extLst>
            </p:cNvPr>
            <p:cNvCxnSpPr/>
            <p:nvPr/>
          </p:nvCxnSpPr>
          <p:spPr bwMode="auto">
            <a:xfrm>
              <a:off x="7325189" y="3704273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1E54D8-C60F-1B4B-9D02-F11CB8BCAD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79" y="5641203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81B936-CF8F-664E-9BF3-C5FA74B911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80" y="4509611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ADF9B7-26D1-0446-B3E5-91F15152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419" y="2706471"/>
              <a:ext cx="593935" cy="6756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C544B8-744D-A94B-9409-62EBB6CF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184" y="3808950"/>
              <a:ext cx="702468" cy="5943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DC04E1-7C0F-A947-B0B4-2D500B52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9421" y="4463476"/>
              <a:ext cx="604278" cy="9333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416C2D-410D-2E4D-8ACC-7046A63F7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129" y="5549216"/>
              <a:ext cx="593935" cy="675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8020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62D342-E3C8-0441-AAB2-96AB9EE99123}" vid="{1F6919B9-4D7C-7E4B-A4FB-B430CBE110C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</TotalTime>
  <Words>5771</Words>
  <Application>Microsoft Macintosh PowerPoint</Application>
  <PresentationFormat>On-screen Show (4:3)</PresentationFormat>
  <Paragraphs>1210</Paragraphs>
  <Slides>111</Slides>
  <Notes>45</Notes>
  <HiddenSlides>1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  <vt:variant>
        <vt:lpstr>Custom Shows</vt:lpstr>
      </vt:variant>
      <vt:variant>
        <vt:i4>1</vt:i4>
      </vt:variant>
    </vt:vector>
  </HeadingPairs>
  <TitlesOfParts>
    <vt:vector size="118" baseType="lpstr">
      <vt:lpstr>Arial</vt:lpstr>
      <vt:lpstr>Cambria Math</vt:lpstr>
      <vt:lpstr>Times New Roman</vt:lpstr>
      <vt:lpstr>Wingdings</vt:lpstr>
      <vt:lpstr>template</vt:lpstr>
      <vt:lpstr>Document</vt:lpstr>
      <vt:lpstr>Mining graphs and time series: patterns, anomalies, and fraud detection</vt:lpstr>
      <vt:lpstr>Roadmap</vt:lpstr>
      <vt:lpstr>Roadmap</vt:lpstr>
      <vt:lpstr>Roadmap</vt:lpstr>
      <vt:lpstr>‘Recipe’ Structure:</vt:lpstr>
      <vt:lpstr>Node importance - Motivation:</vt:lpstr>
      <vt:lpstr>Node importance - Motivation:</vt:lpstr>
      <vt:lpstr>SVD properties</vt:lpstr>
      <vt:lpstr>Roadmap</vt:lpstr>
      <vt:lpstr>PageRank (google)</vt:lpstr>
      <vt:lpstr>Problem: PageRank</vt:lpstr>
      <vt:lpstr>Problem: PageRank -  solution</vt:lpstr>
      <vt:lpstr>(Simplified) PageRank algorithm</vt:lpstr>
      <vt:lpstr>(Simplified) PageRank algorithm</vt:lpstr>
      <vt:lpstr>Definitions</vt:lpstr>
      <vt:lpstr>(Simplified) PageRank algorithm</vt:lpstr>
      <vt:lpstr>(Simplified) PageRank algorithm</vt:lpstr>
      <vt:lpstr>(Simplified) PageRank algorithm</vt:lpstr>
      <vt:lpstr>(Simplified) PageRank algorithm</vt:lpstr>
      <vt:lpstr>(Simplified) PageRank algorithm</vt:lpstr>
      <vt:lpstr>(Simplified) PageRank algorithm</vt:lpstr>
      <vt:lpstr>(Simplified) PageRank algorithm</vt:lpstr>
      <vt:lpstr>Full Algorithm</vt:lpstr>
      <vt:lpstr>Full Algorithm</vt:lpstr>
      <vt:lpstr>Notice:</vt:lpstr>
      <vt:lpstr>Roadmap</vt:lpstr>
      <vt:lpstr>Node importance - Motivation:</vt:lpstr>
      <vt:lpstr>Personalized P.R.</vt:lpstr>
      <vt:lpstr>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Roadmap</vt:lpstr>
      <vt:lpstr>Extension: Personalized P.R.</vt:lpstr>
      <vt:lpstr>Pixie algorithm</vt:lpstr>
      <vt:lpstr>Pixie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Roadmap</vt:lpstr>
      <vt:lpstr>Applications of node proximity</vt:lpstr>
      <vt:lpstr>Applications of node proximity</vt:lpstr>
      <vt:lpstr>Applications of node proximity</vt:lpstr>
      <vt:lpstr>Applications of node proximity</vt:lpstr>
      <vt:lpstr>Applications of node proximity</vt:lpstr>
      <vt:lpstr>Applications of node proximity</vt:lpstr>
      <vt:lpstr>Roadmap</vt:lpstr>
      <vt:lpstr>Kleinberg’s algo (HITS)</vt:lpstr>
      <vt:lpstr>Recall: problem dfn</vt:lpstr>
      <vt:lpstr>Why not just PageRank?</vt:lpstr>
      <vt:lpstr>Kleinberg’s algorithm</vt:lpstr>
      <vt:lpstr>Problem: PageRank</vt:lpstr>
      <vt:lpstr>Problem: PageRank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 - results</vt:lpstr>
      <vt:lpstr>Roadmap</vt:lpstr>
      <vt:lpstr>SVD properties</vt:lpstr>
      <vt:lpstr>Crush intro to SVD</vt:lpstr>
      <vt:lpstr>Crush intro to SVD</vt:lpstr>
      <vt:lpstr>Crush intro to SVD</vt:lpstr>
      <vt:lpstr>Crush intro to SVD</vt:lpstr>
      <vt:lpstr>Crush intro to SVD</vt:lpstr>
      <vt:lpstr>SVD properties</vt:lpstr>
      <vt:lpstr>SVD - intuition</vt:lpstr>
      <vt:lpstr>SVD properties</vt:lpstr>
      <vt:lpstr>Crush intro to SVD</vt:lpstr>
      <vt:lpstr>Crush intro to SVD</vt:lpstr>
      <vt:lpstr>SVD properties</vt:lpstr>
      <vt:lpstr>Node importance - Motivation:</vt:lpstr>
      <vt:lpstr>SVD properties</vt:lpstr>
      <vt:lpstr>SVD properties</vt:lpstr>
      <vt:lpstr>Roadmap</vt:lpstr>
      <vt:lpstr>Roadmap</vt:lpstr>
      <vt:lpstr>Roadmap</vt:lpstr>
      <vt:lpstr>Problem</vt:lpstr>
      <vt:lpstr>Short answer</vt:lpstr>
      <vt:lpstr>Solution#1: METIS</vt:lpstr>
      <vt:lpstr>Solution #1: METIS</vt:lpstr>
      <vt:lpstr>Solutions #2,3…</vt:lpstr>
      <vt:lpstr>Roadmap</vt:lpstr>
      <vt:lpstr>A word of caution</vt:lpstr>
      <vt:lpstr>A word of caution</vt:lpstr>
      <vt:lpstr>A word of caution</vt:lpstr>
      <vt:lpstr>A word of caution</vt:lpstr>
      <vt:lpstr>R1: Jellyfish model [Tauro+]</vt:lpstr>
      <vt:lpstr>R1: Jellyfish model [Tauro+]</vt:lpstr>
      <vt:lpstr>R1: Jellyfish model [Tauro+]</vt:lpstr>
      <vt:lpstr>R2: 'Familiar strangers’</vt:lpstr>
      <vt:lpstr>R3: ``Core-periphery’’</vt:lpstr>
      <vt:lpstr>Strange behavior of min cuts</vt:lpstr>
      <vt:lpstr>Strange behavior of min cuts</vt:lpstr>
      <vt:lpstr>Short answer</vt:lpstr>
      <vt:lpstr>Roadmap</vt:lpstr>
      <vt:lpstr>short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and Time Series Mining: Tools and Applications</dc:title>
  <dc:creator>Christos Nick Faloutsos</dc:creator>
  <dc:description>NYU - WIN 2009_x000d_
_x000d_
</dc:description>
  <cp:lastModifiedBy>Christos Nick Faloutsos</cp:lastModifiedBy>
  <cp:revision>12</cp:revision>
  <cp:lastPrinted>2019-10-07T07:07:49Z</cp:lastPrinted>
  <dcterms:created xsi:type="dcterms:W3CDTF">2019-11-12T03:04:31Z</dcterms:created>
  <dcterms:modified xsi:type="dcterms:W3CDTF">2019-11-13T10:17:11Z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