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154"/>
  </p:notesMasterIdLst>
  <p:handoutMasterIdLst>
    <p:handoutMasterId r:id="rId155"/>
  </p:handoutMasterIdLst>
  <p:sldIdLst>
    <p:sldId id="3154" r:id="rId2"/>
    <p:sldId id="3160" r:id="rId3"/>
    <p:sldId id="3161" r:id="rId4"/>
    <p:sldId id="3204" r:id="rId5"/>
    <p:sldId id="3205" r:id="rId6"/>
    <p:sldId id="3206" r:id="rId7"/>
    <p:sldId id="3207" r:id="rId8"/>
    <p:sldId id="3106" r:id="rId9"/>
    <p:sldId id="3141" r:id="rId10"/>
    <p:sldId id="3142" r:id="rId11"/>
    <p:sldId id="3143" r:id="rId12"/>
    <p:sldId id="3146" r:id="rId13"/>
    <p:sldId id="2588" r:id="rId14"/>
    <p:sldId id="2778" r:id="rId15"/>
    <p:sldId id="1662" r:id="rId16"/>
    <p:sldId id="1523" r:id="rId17"/>
    <p:sldId id="3145" r:id="rId18"/>
    <p:sldId id="3147" r:id="rId19"/>
    <p:sldId id="3148" r:id="rId20"/>
    <p:sldId id="3149" r:id="rId21"/>
    <p:sldId id="3150" r:id="rId22"/>
    <p:sldId id="3151" r:id="rId23"/>
    <p:sldId id="3165" r:id="rId24"/>
    <p:sldId id="3166" r:id="rId25"/>
    <p:sldId id="3167" r:id="rId26"/>
    <p:sldId id="3172" r:id="rId27"/>
    <p:sldId id="3173" r:id="rId28"/>
    <p:sldId id="3159" r:id="rId29"/>
    <p:sldId id="3174" r:id="rId30"/>
    <p:sldId id="3175" r:id="rId31"/>
    <p:sldId id="1477" r:id="rId32"/>
    <p:sldId id="3177" r:id="rId33"/>
    <p:sldId id="3178" r:id="rId34"/>
    <p:sldId id="3179" r:id="rId35"/>
    <p:sldId id="1515" r:id="rId36"/>
    <p:sldId id="3202" r:id="rId37"/>
    <p:sldId id="1454" r:id="rId38"/>
    <p:sldId id="2091" r:id="rId39"/>
    <p:sldId id="2194" r:id="rId40"/>
    <p:sldId id="2195" r:id="rId41"/>
    <p:sldId id="2200" r:id="rId42"/>
    <p:sldId id="2201" r:id="rId43"/>
    <p:sldId id="2196" r:id="rId44"/>
    <p:sldId id="2197" r:id="rId45"/>
    <p:sldId id="2202" r:id="rId46"/>
    <p:sldId id="2203" r:id="rId47"/>
    <p:sldId id="2204" r:id="rId48"/>
    <p:sldId id="2205" r:id="rId49"/>
    <p:sldId id="2206" r:id="rId50"/>
    <p:sldId id="2198" r:id="rId51"/>
    <p:sldId id="1720" r:id="rId52"/>
    <p:sldId id="1461" r:id="rId53"/>
    <p:sldId id="1463" r:id="rId54"/>
    <p:sldId id="1465" r:id="rId55"/>
    <p:sldId id="2074" r:id="rId56"/>
    <p:sldId id="2242" r:id="rId57"/>
    <p:sldId id="2241" r:id="rId58"/>
    <p:sldId id="2221" r:id="rId59"/>
    <p:sldId id="1769" r:id="rId60"/>
    <p:sldId id="1770" r:id="rId61"/>
    <p:sldId id="1773" r:id="rId62"/>
    <p:sldId id="2075" r:id="rId63"/>
    <p:sldId id="1774" r:id="rId64"/>
    <p:sldId id="2207" r:id="rId65"/>
    <p:sldId id="2208" r:id="rId66"/>
    <p:sldId id="2209" r:id="rId67"/>
    <p:sldId id="2210" r:id="rId68"/>
    <p:sldId id="2211" r:id="rId69"/>
    <p:sldId id="2235" r:id="rId70"/>
    <p:sldId id="1937" r:id="rId71"/>
    <p:sldId id="1939" r:id="rId72"/>
    <p:sldId id="2106" r:id="rId73"/>
    <p:sldId id="2077" r:id="rId74"/>
    <p:sldId id="2082" r:id="rId75"/>
    <p:sldId id="1940" r:id="rId76"/>
    <p:sldId id="1941" r:id="rId77"/>
    <p:sldId id="2021" r:id="rId78"/>
    <p:sldId id="2237" r:id="rId79"/>
    <p:sldId id="1962" r:id="rId80"/>
    <p:sldId id="2088" r:id="rId81"/>
    <p:sldId id="2131" r:id="rId82"/>
    <p:sldId id="2018" r:id="rId83"/>
    <p:sldId id="2019" r:id="rId84"/>
    <p:sldId id="2015" r:id="rId85"/>
    <p:sldId id="2016" r:id="rId86"/>
    <p:sldId id="2084" r:id="rId87"/>
    <p:sldId id="2089" r:id="rId88"/>
    <p:sldId id="2020" r:id="rId89"/>
    <p:sldId id="2013" r:id="rId90"/>
    <p:sldId id="2199" r:id="rId91"/>
    <p:sldId id="2239" r:id="rId92"/>
    <p:sldId id="2234" r:id="rId93"/>
    <p:sldId id="2222" r:id="rId94"/>
    <p:sldId id="2223" r:id="rId95"/>
    <p:sldId id="2224" r:id="rId96"/>
    <p:sldId id="2225" r:id="rId97"/>
    <p:sldId id="2226" r:id="rId98"/>
    <p:sldId id="2227" r:id="rId99"/>
    <p:sldId id="2228" r:id="rId100"/>
    <p:sldId id="2229" r:id="rId101"/>
    <p:sldId id="2230" r:id="rId102"/>
    <p:sldId id="2231" r:id="rId103"/>
    <p:sldId id="1909" r:id="rId104"/>
    <p:sldId id="1750" r:id="rId105"/>
    <p:sldId id="1752" r:id="rId106"/>
    <p:sldId id="1794" r:id="rId107"/>
    <p:sldId id="2076" r:id="rId108"/>
    <p:sldId id="1912" r:id="rId109"/>
    <p:sldId id="1506" r:id="rId110"/>
    <p:sldId id="2244" r:id="rId111"/>
    <p:sldId id="2212" r:id="rId112"/>
    <p:sldId id="2213" r:id="rId113"/>
    <p:sldId id="1495" r:id="rId114"/>
    <p:sldId id="2246" r:id="rId115"/>
    <p:sldId id="1499" r:id="rId116"/>
    <p:sldId id="1500" r:id="rId117"/>
    <p:sldId id="1503" r:id="rId118"/>
    <p:sldId id="2247" r:id="rId119"/>
    <p:sldId id="1779" r:id="rId120"/>
    <p:sldId id="2254" r:id="rId121"/>
    <p:sldId id="2191" r:id="rId122"/>
    <p:sldId id="2255" r:id="rId123"/>
    <p:sldId id="2248" r:id="rId124"/>
    <p:sldId id="1782" r:id="rId125"/>
    <p:sldId id="2092" r:id="rId126"/>
    <p:sldId id="2107" r:id="rId127"/>
    <p:sldId id="1783" r:id="rId128"/>
    <p:sldId id="2249" r:id="rId129"/>
    <p:sldId id="1760" r:id="rId130"/>
    <p:sldId id="1762" r:id="rId131"/>
    <p:sldId id="2142" r:id="rId132"/>
    <p:sldId id="2143" r:id="rId133"/>
    <p:sldId id="2090" r:id="rId134"/>
    <p:sldId id="2250" r:id="rId135"/>
    <p:sldId id="2095" r:id="rId136"/>
    <p:sldId id="2096" r:id="rId137"/>
    <p:sldId id="2099" r:id="rId138"/>
    <p:sldId id="2097" r:id="rId139"/>
    <p:sldId id="2214" r:id="rId140"/>
    <p:sldId id="2215" r:id="rId141"/>
    <p:sldId id="2218" r:id="rId142"/>
    <p:sldId id="2256" r:id="rId143"/>
    <p:sldId id="2258" r:id="rId144"/>
    <p:sldId id="2259" r:id="rId145"/>
    <p:sldId id="2098" r:id="rId146"/>
    <p:sldId id="2167" r:id="rId147"/>
    <p:sldId id="3208" r:id="rId148"/>
    <p:sldId id="3209" r:id="rId149"/>
    <p:sldId id="3201" r:id="rId150"/>
    <p:sldId id="2373" r:id="rId151"/>
    <p:sldId id="2192" r:id="rId152"/>
    <p:sldId id="2835" r:id="rId153"/>
  </p:sldIdLst>
  <p:sldSz cx="9144000" cy="6858000" type="screen4x3"/>
  <p:notesSz cx="7315200" cy="9601200"/>
  <p:custShowLst>
    <p:custShow name="short version" id="0">
      <p:sldLst/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  <a:srgbClr val="D5FC79"/>
    <a:srgbClr val="00FDFF"/>
    <a:srgbClr val="FFFC00"/>
    <a:srgbClr val="FF9300"/>
    <a:srgbClr val="008F00"/>
    <a:srgbClr val="FF00FF"/>
    <a:srgbClr val="000000"/>
    <a:srgbClr val="4850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75"/>
    <p:restoredTop sz="91565" autoAdjust="0"/>
  </p:normalViewPr>
  <p:slideViewPr>
    <p:cSldViewPr snapToGrid="0" showGuides="1">
      <p:cViewPr varScale="1">
        <p:scale>
          <a:sx n="122" d="100"/>
          <a:sy n="122" d="100"/>
        </p:scale>
        <p:origin x="21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4632"/>
    </p:cViewPr>
  </p:sorterViewPr>
  <p:notesViewPr>
    <p:cSldViewPr snapToGrid="0" showGuides="1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ableStyles" Target="tableStyle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86BE1FD-C076-8045-A813-A9CEB22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1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7FAE81C-20DD-D146-AEB1-DC28910A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22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7FE9-157B-EF47-8D15-2C8CE684281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853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0974931-8E29-2A47-9913-C8D067E3F9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6626" name="Rectangle 7">
            <a:extLst>
              <a:ext uri="{FF2B5EF4-FFF2-40B4-BE49-F238E27FC236}">
                <a16:creationId xmlns:a16="http://schemas.microsoft.com/office/drawing/2014/main" id="{6BA88E12-4BCA-A149-9D39-1C273C0F12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BB00DC-B65A-4140-8C4B-3F5E2C2490C2}" type="slidenum">
              <a:rPr kumimoji="0" lang="en-US" altLang="en-US" sz="1300">
                <a:latin typeface="Times New Roman" panose="02020603050405020304" pitchFamily="18" charset="0"/>
              </a:rPr>
              <a:pPr/>
              <a:t>14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8FC5BDE-10BC-7A43-AA61-04064AB81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1A15D38-CD04-B94C-B16F-A0D8E0AC8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6629" name="Footer Placeholder 5">
            <a:extLst>
              <a:ext uri="{FF2B5EF4-FFF2-40B4-BE49-F238E27FC236}">
                <a16:creationId xmlns:a16="http://schemas.microsoft.com/office/drawing/2014/main" id="{DCDB7210-89C1-FF44-B1EB-FC98867D17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09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45A81CE9-EC1D-1648-9BE9-71AEAB6FE0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28674" name="Rectangle 7">
            <a:extLst>
              <a:ext uri="{FF2B5EF4-FFF2-40B4-BE49-F238E27FC236}">
                <a16:creationId xmlns:a16="http://schemas.microsoft.com/office/drawing/2014/main" id="{1BAFFDF2-537D-0D4D-91CA-A53EB04E84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DE314F0-0EC7-7046-8DFF-39B4511D7D7A}" type="slidenum">
              <a:rPr lang="en-US" altLang="en-US" sz="1300" smtClean="0"/>
              <a:pPr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7CE5BBF-14F8-6440-BDA8-86385165E7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22FFB00-A4AA-234F-B131-C777F67A0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1730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18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1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03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50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65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30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63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F2CBEA64-2F74-E442-B0F5-B1F024DE6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C309741-6854-754E-910D-366A219581FA}" type="slidenum">
              <a:rPr lang="en-US" altLang="en-US" sz="1200"/>
              <a:pPr algn="r"/>
              <a:t>31</a:t>
            </a:fld>
            <a:endParaRPr lang="en-US" altLang="en-US" sz="1200"/>
          </a:p>
        </p:txBody>
      </p:sp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0F571AC2-3706-3C43-8639-E28F7A772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>
            <a:extLst>
              <a:ext uri="{FF2B5EF4-FFF2-40B4-BE49-F238E27FC236}">
                <a16:creationId xmlns:a16="http://schemas.microsoft.com/office/drawing/2014/main" id="{231F7722-FE6E-C24A-A03B-0E6ABF65F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11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28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1766E34F-FD86-324C-8356-B5B87B2480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38914" name="Rectangle 7">
            <a:extLst>
              <a:ext uri="{FF2B5EF4-FFF2-40B4-BE49-F238E27FC236}">
                <a16:creationId xmlns:a16="http://schemas.microsoft.com/office/drawing/2014/main" id="{264DC3B1-8E06-724B-AEA2-62D2B1F461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D4CCB10-F27D-014B-AA74-9155E0263B3C}" type="slidenum">
              <a:rPr lang="en-US" altLang="en-US" sz="1300" smtClean="0"/>
              <a:pPr>
                <a:spcBef>
                  <a:spcPct val="0"/>
                </a:spcBef>
              </a:pPr>
              <a:t>35</a:t>
            </a:fld>
            <a:endParaRPr lang="en-US" altLang="en-US" sz="13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7F3DE4B-0DCC-B84F-8260-0DF746533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D1AC728-64F2-294A-A72A-34726EDC0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0713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431C8066-D67E-D043-89CD-34581D4D0E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40962" name="Rectangle 7">
            <a:extLst>
              <a:ext uri="{FF2B5EF4-FFF2-40B4-BE49-F238E27FC236}">
                <a16:creationId xmlns:a16="http://schemas.microsoft.com/office/drawing/2014/main" id="{D7106055-CE6A-7749-BE29-CF7F500A29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A091D97-7D75-3D47-8D35-B4C69DDF2AAF}" type="slidenum">
              <a:rPr lang="en-US" altLang="en-US" sz="1300" smtClean="0"/>
              <a:pPr>
                <a:spcBef>
                  <a:spcPct val="0"/>
                </a:spcBef>
              </a:pPr>
              <a:t>36</a:t>
            </a:fld>
            <a:endParaRPr lang="en-US" altLang="en-US" sz="13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2684E72-2390-3A43-9CB7-9758631FD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76CB291-F5E9-8248-9295-E050FA29A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9415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CF2A5C63-466D-5749-AB01-139BE7BB0B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43010" name="Rectangle 7">
            <a:extLst>
              <a:ext uri="{FF2B5EF4-FFF2-40B4-BE49-F238E27FC236}">
                <a16:creationId xmlns:a16="http://schemas.microsoft.com/office/drawing/2014/main" id="{E05E2B32-5D26-CA42-BBC5-2EC7CDEEA1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7F4F6A-EDFA-BC44-BBDB-F9C562AFE36D}" type="slidenum">
              <a:rPr lang="en-US" altLang="en-US" sz="1300" smtClean="0"/>
              <a:pPr>
                <a:spcBef>
                  <a:spcPct val="0"/>
                </a:spcBef>
              </a:pPr>
              <a:t>37</a:t>
            </a:fld>
            <a:endParaRPr lang="en-US" altLang="en-US" sz="13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30F9B64-6405-D148-B045-090143FCBC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CE4D99A-171D-474B-A825-D551EE0B4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4763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B7436A9C-B8F8-924B-A55E-D0853F419E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45058" name="Rectangle 7">
            <a:extLst>
              <a:ext uri="{FF2B5EF4-FFF2-40B4-BE49-F238E27FC236}">
                <a16:creationId xmlns:a16="http://schemas.microsoft.com/office/drawing/2014/main" id="{9614F98D-AFC7-B74B-9842-037C540AA0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B9E8E2-22D7-1E47-A091-C3C1129B1C99}" type="slidenum">
              <a:rPr lang="en-US" altLang="en-US" sz="1300" smtClean="0"/>
              <a:pPr>
                <a:spcBef>
                  <a:spcPct val="0"/>
                </a:spcBef>
              </a:pPr>
              <a:t>38</a:t>
            </a:fld>
            <a:endParaRPr lang="en-US" altLang="en-US" sz="13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F7CE531-BE13-544C-8965-8AA6509C29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351E35B-BB8B-4249-8621-6B3072569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229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48BA70BF-C247-A94C-9B23-A8898E3A27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47106" name="Rectangle 7">
            <a:extLst>
              <a:ext uri="{FF2B5EF4-FFF2-40B4-BE49-F238E27FC236}">
                <a16:creationId xmlns:a16="http://schemas.microsoft.com/office/drawing/2014/main" id="{4AC5B3CC-E276-954A-B55C-F571F2B713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D7C519-7884-F642-97D7-C4169F9D508B}" type="slidenum">
              <a:rPr lang="en-US" altLang="en-US" sz="1300" smtClean="0"/>
              <a:pPr>
                <a:spcBef>
                  <a:spcPct val="0"/>
                </a:spcBef>
              </a:pPr>
              <a:t>39</a:t>
            </a:fld>
            <a:endParaRPr lang="en-US" altLang="en-US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58E4C17-DB63-F540-B097-EDC9C09879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E477F99-E517-C347-9C83-97CB9367F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635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A2947EDC-90F9-6646-9253-C733E02E59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49154" name="Rectangle 7">
            <a:extLst>
              <a:ext uri="{FF2B5EF4-FFF2-40B4-BE49-F238E27FC236}">
                <a16:creationId xmlns:a16="http://schemas.microsoft.com/office/drawing/2014/main" id="{CB9AC260-1CF0-B44C-B211-029D6BD69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2622F6-5527-0A48-88E3-19C5463FA6A2}" type="slidenum">
              <a:rPr lang="en-US" altLang="en-US" sz="1300" smtClean="0"/>
              <a:pPr>
                <a:spcBef>
                  <a:spcPct val="0"/>
                </a:spcBef>
              </a:pPr>
              <a:t>40</a:t>
            </a:fld>
            <a:endParaRPr lang="en-US" altLang="en-US" sz="13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437DBD09-8100-2B48-8E09-8BF4472CE5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71C11AA2-6983-C243-AFF7-036034CBB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210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09AC2C61-F0F3-7641-B2A5-F60A83B30B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51202" name="Rectangle 7">
            <a:extLst>
              <a:ext uri="{FF2B5EF4-FFF2-40B4-BE49-F238E27FC236}">
                <a16:creationId xmlns:a16="http://schemas.microsoft.com/office/drawing/2014/main" id="{D235D8D2-3EE8-5D45-8F67-C487267FFC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2E60D2-5B19-FD49-B7CF-EA4620E5BD15}" type="slidenum">
              <a:rPr lang="en-US" altLang="en-US" sz="1300" smtClean="0"/>
              <a:pPr>
                <a:spcBef>
                  <a:spcPct val="0"/>
                </a:spcBef>
              </a:pPr>
              <a:t>41</a:t>
            </a:fld>
            <a:endParaRPr lang="en-US" altLang="en-US" sz="13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72ABDFB-4614-3441-A4AF-BDF40B7C1C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331CD56-34A0-3E49-985E-A41334F22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67293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5CB7EAF2-D533-1444-92FF-CD0FFAD7DF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53250" name="Rectangle 7">
            <a:extLst>
              <a:ext uri="{FF2B5EF4-FFF2-40B4-BE49-F238E27FC236}">
                <a16:creationId xmlns:a16="http://schemas.microsoft.com/office/drawing/2014/main" id="{B57589B6-4A86-9840-A9BE-7E67FCA949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E7AD4D7-06A7-D04F-BD9C-ABA039F8B652}" type="slidenum">
              <a:rPr lang="en-US" altLang="en-US" sz="1300" smtClean="0"/>
              <a:pPr>
                <a:spcBef>
                  <a:spcPct val="0"/>
                </a:spcBef>
              </a:pPr>
              <a:t>42</a:t>
            </a:fld>
            <a:endParaRPr lang="en-US" altLang="en-US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A66D7F6A-2F61-CF45-9232-4026C16DA6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AFD197D1-5443-9947-85D1-582B9EC8D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154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FC2982E2-9D38-D94A-96B2-F18E78BD83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55298" name="Rectangle 7">
            <a:extLst>
              <a:ext uri="{FF2B5EF4-FFF2-40B4-BE49-F238E27FC236}">
                <a16:creationId xmlns:a16="http://schemas.microsoft.com/office/drawing/2014/main" id="{EB0A61B8-B970-194E-A1D7-EFC93F0D19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5DFDC0B-522A-B145-9F59-C50B6204A972}" type="slidenum">
              <a:rPr lang="en-US" altLang="en-US" sz="1300" smtClean="0"/>
              <a:pPr>
                <a:spcBef>
                  <a:spcPct val="0"/>
                </a:spcBef>
              </a:pPr>
              <a:t>43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199E48D6-32DD-8C4F-8645-2C7DB59CFA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654BFF4C-7F81-A045-9904-69532FF0A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784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76934F78-F8AC-1149-81C7-D596BB4404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57346" name="Rectangle 7">
            <a:extLst>
              <a:ext uri="{FF2B5EF4-FFF2-40B4-BE49-F238E27FC236}">
                <a16:creationId xmlns:a16="http://schemas.microsoft.com/office/drawing/2014/main" id="{ABEFB16D-2BDF-4E4E-A895-CD15C8174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8F9549-D438-3B46-8902-BDE520F7E9E3}" type="slidenum">
              <a:rPr lang="en-US" altLang="en-US" sz="1300" smtClean="0"/>
              <a:pPr>
                <a:spcBef>
                  <a:spcPct val="0"/>
                </a:spcBef>
              </a:pPr>
              <a:t>44</a:t>
            </a:fld>
            <a:endParaRPr lang="en-US" altLang="en-US" sz="13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98BC75C-7E9C-574E-BFD9-37FC0924CC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4764BB49-FA22-C546-A88C-5D21D3B14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566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12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F5482548-F914-B643-8652-A686CE6601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66562" name="Rectangle 7">
            <a:extLst>
              <a:ext uri="{FF2B5EF4-FFF2-40B4-BE49-F238E27FC236}">
                <a16:creationId xmlns:a16="http://schemas.microsoft.com/office/drawing/2014/main" id="{3F8CAC50-C816-AE45-91C8-D1905EF012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018E3C6-757E-8A44-9182-4CE622171933}" type="slidenum">
              <a:rPr lang="en-US" altLang="en-US" sz="1300" smtClean="0"/>
              <a:pPr>
                <a:spcBef>
                  <a:spcPct val="0"/>
                </a:spcBef>
              </a:pPr>
              <a:t>52</a:t>
            </a:fld>
            <a:endParaRPr lang="en-US" altLang="en-US" sz="13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C7C86137-C12D-574E-B70F-66192383D4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3320FB1-BEA9-8A42-863D-B358A74D9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62741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E89B92B4-035E-714C-B8CF-0BB6442994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68610" name="Rectangle 7">
            <a:extLst>
              <a:ext uri="{FF2B5EF4-FFF2-40B4-BE49-F238E27FC236}">
                <a16:creationId xmlns:a16="http://schemas.microsoft.com/office/drawing/2014/main" id="{562EE9C7-2AEA-A049-A236-4B30C18F5F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0A2684-A60D-DF4B-90C3-431A871D40DE}" type="slidenum">
              <a:rPr lang="en-US" altLang="en-US" sz="1300" smtClean="0"/>
              <a:pPr>
                <a:spcBef>
                  <a:spcPct val="0"/>
                </a:spcBef>
              </a:pPr>
              <a:t>53</a:t>
            </a:fld>
            <a:endParaRPr lang="en-US" altLang="en-US" sz="13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29F80403-203C-CB46-8F86-B64D781E70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320980E0-A86F-C04A-9D07-1C8E98D7B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68745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6F11C5A9-E96A-D942-AC8C-9AAB495D98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70658" name="Rectangle 7">
            <a:extLst>
              <a:ext uri="{FF2B5EF4-FFF2-40B4-BE49-F238E27FC236}">
                <a16:creationId xmlns:a16="http://schemas.microsoft.com/office/drawing/2014/main" id="{39330B60-C74B-E140-9EA8-C8878AD92A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66A1D1-4419-254B-A2D9-DE715EB5DCF2}" type="slidenum">
              <a:rPr lang="en-US" altLang="en-US" sz="1300" smtClean="0"/>
              <a:pPr>
                <a:spcBef>
                  <a:spcPct val="0"/>
                </a:spcBef>
              </a:pPr>
              <a:t>54</a:t>
            </a:fld>
            <a:endParaRPr lang="en-US" altLang="en-US" sz="13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A778B639-D3A4-E647-8449-A618B1CD6A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787C5FAD-8842-1C41-A6CC-0558D6C34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43644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>
            <a:extLst>
              <a:ext uri="{FF2B5EF4-FFF2-40B4-BE49-F238E27FC236}">
                <a16:creationId xmlns:a16="http://schemas.microsoft.com/office/drawing/2014/main" id="{12804804-0537-AC43-B979-4DA3E0F7A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>
            <a:extLst>
              <a:ext uri="{FF2B5EF4-FFF2-40B4-BE49-F238E27FC236}">
                <a16:creationId xmlns:a16="http://schemas.microsoft.com/office/drawing/2014/main" id="{68411059-FB8B-AF47-96A0-43BC232C6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3187" name="Header Placeholder 3">
            <a:extLst>
              <a:ext uri="{FF2B5EF4-FFF2-40B4-BE49-F238E27FC236}">
                <a16:creationId xmlns:a16="http://schemas.microsoft.com/office/drawing/2014/main" id="{039F9239-B65F-EA43-8411-3B823EDEE8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93188" name="Slide Number Placeholder 4">
            <a:extLst>
              <a:ext uri="{FF2B5EF4-FFF2-40B4-BE49-F238E27FC236}">
                <a16:creationId xmlns:a16="http://schemas.microsoft.com/office/drawing/2014/main" id="{2E2F8D20-E3EC-F949-8CE3-6E75AAF95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489BD9-28F2-A649-AE1E-0986431900C3}" type="slidenum">
              <a:rPr lang="en-US" altLang="en-US" sz="1300" smtClean="0"/>
              <a:pPr>
                <a:spcBef>
                  <a:spcPct val="0"/>
                </a:spcBef>
              </a:pPr>
              <a:t>70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8319198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id="{645E222B-42A1-0B42-B4FD-16896214AC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id="{B07036EB-1443-C74E-AB1B-6E932117B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3427" name="Header Placeholder 3">
            <a:extLst>
              <a:ext uri="{FF2B5EF4-FFF2-40B4-BE49-F238E27FC236}">
                <a16:creationId xmlns:a16="http://schemas.microsoft.com/office/drawing/2014/main" id="{D74EC725-7077-EE4C-95C4-0C67332C04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03428" name="Slide Number Placeholder 4">
            <a:extLst>
              <a:ext uri="{FF2B5EF4-FFF2-40B4-BE49-F238E27FC236}">
                <a16:creationId xmlns:a16="http://schemas.microsoft.com/office/drawing/2014/main" id="{E016EB54-119E-064F-8C2F-28D83B964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6AAA86-093A-2C4A-9130-ACC1D082EABC}" type="slidenum">
              <a:rPr lang="en-US" altLang="en-US" sz="1300" smtClean="0"/>
              <a:pPr>
                <a:spcBef>
                  <a:spcPct val="0"/>
                </a:spcBef>
              </a:pPr>
              <a:t>79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8150595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6">
            <a:extLst>
              <a:ext uri="{FF2B5EF4-FFF2-40B4-BE49-F238E27FC236}">
                <a16:creationId xmlns:a16="http://schemas.microsoft.com/office/drawing/2014/main" id="{EE08300B-56E7-D74B-BBBA-0C5D2B1554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D5F7047-2CC9-B648-A24B-777E4321E4FA}" type="slidenum">
              <a:rPr lang="en-GB" altLang="en-US" sz="1300" smtClean="0"/>
              <a:pPr>
                <a:spcBef>
                  <a:spcPct val="0"/>
                </a:spcBef>
              </a:pPr>
              <a:t>80</a:t>
            </a:fld>
            <a:endParaRPr lang="en-GB" altLang="en-US" sz="1300"/>
          </a:p>
        </p:txBody>
      </p:sp>
      <p:sp>
        <p:nvSpPr>
          <p:cNvPr id="111619" name="Text Box 1">
            <a:extLst>
              <a:ext uri="{FF2B5EF4-FFF2-40B4-BE49-F238E27FC236}">
                <a16:creationId xmlns:a16="http://schemas.microsoft.com/office/drawing/2014/main" id="{7924B94E-DF01-D244-AB2E-0B827EBD0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719138"/>
            <a:ext cx="4851400" cy="3602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69" tIns="47435" rIns="94869" bIns="47435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1620" name="Text Box 2">
            <a:extLst>
              <a:ext uri="{FF2B5EF4-FFF2-40B4-BE49-F238E27FC236}">
                <a16:creationId xmlns:a16="http://schemas.microsoft.com/office/drawing/2014/main" id="{64FCD8D5-13F5-CE46-B86D-DC6FBAEAD6C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31838" y="4562475"/>
            <a:ext cx="5837237" cy="44021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= U \Sigma U^T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\vec{u}_1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\vec{u}_i</a:t>
            </a:r>
          </a:p>
        </p:txBody>
      </p:sp>
    </p:spTree>
    <p:extLst>
      <p:ext uri="{BB962C8B-B14F-4D97-AF65-F5344CB8AC3E}">
        <p14:creationId xmlns:p14="http://schemas.microsoft.com/office/powerpoint/2010/main" val="11592123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6">
            <a:extLst>
              <a:ext uri="{FF2B5EF4-FFF2-40B4-BE49-F238E27FC236}">
                <a16:creationId xmlns:a16="http://schemas.microsoft.com/office/drawing/2014/main" id="{82BE96D9-9717-1340-AC5C-070134045F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67DDAD-78B3-BB40-9EE7-466DF54A500F}" type="slidenum">
              <a:rPr lang="en-GB" altLang="en-US" sz="1300" smtClean="0"/>
              <a:pPr>
                <a:spcBef>
                  <a:spcPct val="0"/>
                </a:spcBef>
              </a:pPr>
              <a:t>81</a:t>
            </a:fld>
            <a:endParaRPr lang="en-GB" altLang="en-US" sz="1300"/>
          </a:p>
        </p:txBody>
      </p:sp>
      <p:sp>
        <p:nvSpPr>
          <p:cNvPr id="113667" name="Text Box 1">
            <a:extLst>
              <a:ext uri="{FF2B5EF4-FFF2-40B4-BE49-F238E27FC236}">
                <a16:creationId xmlns:a16="http://schemas.microsoft.com/office/drawing/2014/main" id="{22874A2E-3FD2-924D-9FB7-A29A229D7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719138"/>
            <a:ext cx="4851400" cy="3602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69" tIns="47435" rIns="94869" bIns="47435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3668" name="Text Box 2">
            <a:extLst>
              <a:ext uri="{FF2B5EF4-FFF2-40B4-BE49-F238E27FC236}">
                <a16:creationId xmlns:a16="http://schemas.microsoft.com/office/drawing/2014/main" id="{D2E8B687-B1C2-6F40-9FCC-31FD8309460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31838" y="4562475"/>
            <a:ext cx="5837237" cy="44021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= U \Sigma U^T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\vec{u}_1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\vec{u}_i</a:t>
            </a:r>
          </a:p>
        </p:txBody>
      </p:sp>
    </p:spTree>
    <p:extLst>
      <p:ext uri="{BB962C8B-B14F-4D97-AF65-F5344CB8AC3E}">
        <p14:creationId xmlns:p14="http://schemas.microsoft.com/office/powerpoint/2010/main" val="37580064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>
            <a:extLst>
              <a:ext uri="{FF2B5EF4-FFF2-40B4-BE49-F238E27FC236}">
                <a16:creationId xmlns:a16="http://schemas.microsoft.com/office/drawing/2014/main" id="{78743AA1-4265-454D-9EB5-B0BF3C992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>
            <a:extLst>
              <a:ext uri="{FF2B5EF4-FFF2-40B4-BE49-F238E27FC236}">
                <a16:creationId xmlns:a16="http://schemas.microsoft.com/office/drawing/2014/main" id="{79536657-BA01-0C4F-8CCE-2F2B3AE1A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5715" name="Header Placeholder 3">
            <a:extLst>
              <a:ext uri="{FF2B5EF4-FFF2-40B4-BE49-F238E27FC236}">
                <a16:creationId xmlns:a16="http://schemas.microsoft.com/office/drawing/2014/main" id="{633BAEA8-B501-A640-B42F-5CF2B89D4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15716" name="Slide Number Placeholder 4">
            <a:extLst>
              <a:ext uri="{FF2B5EF4-FFF2-40B4-BE49-F238E27FC236}">
                <a16:creationId xmlns:a16="http://schemas.microsoft.com/office/drawing/2014/main" id="{E9BB8E9A-792F-0F41-94C9-C60354C0B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BB5766-2E1B-9348-A1F3-3BF58D6F1C0C}" type="slidenum">
              <a:rPr lang="en-US" altLang="en-US" sz="1300" smtClean="0"/>
              <a:pPr>
                <a:spcBef>
                  <a:spcPct val="0"/>
                </a:spcBef>
              </a:pPr>
              <a:t>82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7157375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>
            <a:extLst>
              <a:ext uri="{FF2B5EF4-FFF2-40B4-BE49-F238E27FC236}">
                <a16:creationId xmlns:a16="http://schemas.microsoft.com/office/drawing/2014/main" id="{B6FAC782-388F-AA47-873F-84BA23D9D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>
            <a:extLst>
              <a:ext uri="{FF2B5EF4-FFF2-40B4-BE49-F238E27FC236}">
                <a16:creationId xmlns:a16="http://schemas.microsoft.com/office/drawing/2014/main" id="{49F1DB05-7855-CF4B-97F4-308D379CB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7763" name="Header Placeholder 3">
            <a:extLst>
              <a:ext uri="{FF2B5EF4-FFF2-40B4-BE49-F238E27FC236}">
                <a16:creationId xmlns:a16="http://schemas.microsoft.com/office/drawing/2014/main" id="{EB059641-7BB1-DD4B-B3BD-960099543F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17764" name="Slide Number Placeholder 4">
            <a:extLst>
              <a:ext uri="{FF2B5EF4-FFF2-40B4-BE49-F238E27FC236}">
                <a16:creationId xmlns:a16="http://schemas.microsoft.com/office/drawing/2014/main" id="{38315A9A-8020-E345-AFFE-FBB1E64A3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051BE76-431C-7C4D-86A7-AA901B036BFA}" type="slidenum">
              <a:rPr lang="en-US" altLang="en-US" sz="1300" smtClean="0"/>
              <a:pPr>
                <a:spcBef>
                  <a:spcPct val="0"/>
                </a:spcBef>
              </a:pPr>
              <a:t>83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790041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6">
            <a:extLst>
              <a:ext uri="{FF2B5EF4-FFF2-40B4-BE49-F238E27FC236}">
                <a16:creationId xmlns:a16="http://schemas.microsoft.com/office/drawing/2014/main" id="{567A141A-0EC7-DE45-8CC6-EC4802C4A0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407635-C81B-F94C-8BB2-869A685FE518}" type="slidenum">
              <a:rPr lang="en-GB" altLang="en-US" sz="1300" smtClean="0"/>
              <a:pPr>
                <a:spcBef>
                  <a:spcPct val="0"/>
                </a:spcBef>
              </a:pPr>
              <a:t>84</a:t>
            </a:fld>
            <a:endParaRPr lang="en-GB" altLang="en-US" sz="1300"/>
          </a:p>
        </p:txBody>
      </p:sp>
      <p:sp>
        <p:nvSpPr>
          <p:cNvPr id="119811" name="Text Box 1">
            <a:extLst>
              <a:ext uri="{FF2B5EF4-FFF2-40B4-BE49-F238E27FC236}">
                <a16:creationId xmlns:a16="http://schemas.microsoft.com/office/drawing/2014/main" id="{19D0D6FA-4F14-8D4D-93CF-FCF52CE3A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719138"/>
            <a:ext cx="4851400" cy="3602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69" tIns="47435" rIns="94869" bIns="47435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9812" name="Text Box 2">
            <a:extLst>
              <a:ext uri="{FF2B5EF4-FFF2-40B4-BE49-F238E27FC236}">
                <a16:creationId xmlns:a16="http://schemas.microsoft.com/office/drawing/2014/main" id="{BB49AB55-224E-E542-96ED-6FB00317CC9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31838" y="4562475"/>
            <a:ext cx="5837237" cy="44021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0171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4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25785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6">
            <a:extLst>
              <a:ext uri="{FF2B5EF4-FFF2-40B4-BE49-F238E27FC236}">
                <a16:creationId xmlns:a16="http://schemas.microsoft.com/office/drawing/2014/main" id="{DFD23C07-56CD-E44A-BCCA-AFAE12C578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FDF503-733A-CD4E-BF65-ED5C755A11F7}" type="slidenum">
              <a:rPr lang="en-GB" altLang="en-US" sz="1300" smtClean="0"/>
              <a:pPr>
                <a:spcBef>
                  <a:spcPct val="0"/>
                </a:spcBef>
              </a:pPr>
              <a:t>85</a:t>
            </a:fld>
            <a:endParaRPr lang="en-GB" altLang="en-US" sz="1300"/>
          </a:p>
        </p:txBody>
      </p:sp>
      <p:sp>
        <p:nvSpPr>
          <p:cNvPr id="121859" name="Text Box 1">
            <a:extLst>
              <a:ext uri="{FF2B5EF4-FFF2-40B4-BE49-F238E27FC236}">
                <a16:creationId xmlns:a16="http://schemas.microsoft.com/office/drawing/2014/main" id="{C815BE6E-3140-224B-8090-C1B17DB59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719138"/>
            <a:ext cx="4851400" cy="3602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69" tIns="47435" rIns="94869" bIns="47435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21860" name="Text Box 2">
            <a:extLst>
              <a:ext uri="{FF2B5EF4-FFF2-40B4-BE49-F238E27FC236}">
                <a16:creationId xmlns:a16="http://schemas.microsoft.com/office/drawing/2014/main" id="{54072BDC-5A76-344A-97C6-CAEA1E6C0B1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31838" y="4562475"/>
            <a:ext cx="5837237" cy="44021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63649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6">
            <a:extLst>
              <a:ext uri="{FF2B5EF4-FFF2-40B4-BE49-F238E27FC236}">
                <a16:creationId xmlns:a16="http://schemas.microsoft.com/office/drawing/2014/main" id="{C724A3F9-DCC0-2B44-B455-1C1594FD5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B487C2D-C7DB-CD40-91A6-CE2F604C9129}" type="slidenum">
              <a:rPr lang="en-GB" altLang="en-US" sz="1300" smtClean="0"/>
              <a:pPr>
                <a:spcBef>
                  <a:spcPct val="0"/>
                </a:spcBef>
              </a:pPr>
              <a:t>86</a:t>
            </a:fld>
            <a:endParaRPr lang="en-GB" altLang="en-US" sz="1300"/>
          </a:p>
        </p:txBody>
      </p:sp>
      <p:sp>
        <p:nvSpPr>
          <p:cNvPr id="123907" name="Text Box 1">
            <a:extLst>
              <a:ext uri="{FF2B5EF4-FFF2-40B4-BE49-F238E27FC236}">
                <a16:creationId xmlns:a16="http://schemas.microsoft.com/office/drawing/2014/main" id="{D5ED5676-BE40-E047-AE51-84124C2DB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719138"/>
            <a:ext cx="4851400" cy="3602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69" tIns="47435" rIns="94869" bIns="47435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23908" name="Text Box 2">
            <a:extLst>
              <a:ext uri="{FF2B5EF4-FFF2-40B4-BE49-F238E27FC236}">
                <a16:creationId xmlns:a16="http://schemas.microsoft.com/office/drawing/2014/main" id="{027A2558-3B42-B341-BC20-6B1BA6EBEF6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31838" y="4562475"/>
            <a:ext cx="5837237" cy="44021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71686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6">
            <a:extLst>
              <a:ext uri="{FF2B5EF4-FFF2-40B4-BE49-F238E27FC236}">
                <a16:creationId xmlns:a16="http://schemas.microsoft.com/office/drawing/2014/main" id="{22895AE8-96D9-3147-A517-F8639E1ED4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1A7CDF-D673-2F46-9ECA-52A2B1902B92}" type="slidenum">
              <a:rPr lang="en-GB" altLang="en-US" sz="1300" smtClean="0"/>
              <a:pPr>
                <a:spcBef>
                  <a:spcPct val="0"/>
                </a:spcBef>
              </a:pPr>
              <a:t>87</a:t>
            </a:fld>
            <a:endParaRPr lang="en-GB" altLang="en-US" sz="1300"/>
          </a:p>
        </p:txBody>
      </p:sp>
      <p:sp>
        <p:nvSpPr>
          <p:cNvPr id="125955" name="Text Box 1">
            <a:extLst>
              <a:ext uri="{FF2B5EF4-FFF2-40B4-BE49-F238E27FC236}">
                <a16:creationId xmlns:a16="http://schemas.microsoft.com/office/drawing/2014/main" id="{0BEBA428-D904-F849-AB35-7CEF8F513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719138"/>
            <a:ext cx="4851400" cy="3602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69" tIns="47435" rIns="94869" bIns="47435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25956" name="Text Box 2">
            <a:extLst>
              <a:ext uri="{FF2B5EF4-FFF2-40B4-BE49-F238E27FC236}">
                <a16:creationId xmlns:a16="http://schemas.microsoft.com/office/drawing/2014/main" id="{E7EAEBDE-317B-4F4C-AFF4-5CBFF099097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31838" y="4562475"/>
            <a:ext cx="5837237" cy="44021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58413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6">
            <a:extLst>
              <a:ext uri="{FF2B5EF4-FFF2-40B4-BE49-F238E27FC236}">
                <a16:creationId xmlns:a16="http://schemas.microsoft.com/office/drawing/2014/main" id="{655D266C-B6F4-884D-8ED2-1A5FDD9FC9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26532AB-FCB0-DB4F-8776-C58F9A925ED1}" type="slidenum">
              <a:rPr lang="en-GB" altLang="en-US" sz="1300" smtClean="0"/>
              <a:pPr>
                <a:spcBef>
                  <a:spcPct val="0"/>
                </a:spcBef>
              </a:pPr>
              <a:t>88</a:t>
            </a:fld>
            <a:endParaRPr lang="en-GB" altLang="en-US" sz="1300"/>
          </a:p>
        </p:txBody>
      </p:sp>
      <p:sp>
        <p:nvSpPr>
          <p:cNvPr id="128003" name="Text Box 1">
            <a:extLst>
              <a:ext uri="{FF2B5EF4-FFF2-40B4-BE49-F238E27FC236}">
                <a16:creationId xmlns:a16="http://schemas.microsoft.com/office/drawing/2014/main" id="{04EF5660-BA46-1647-95A1-855E8902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719138"/>
            <a:ext cx="4851400" cy="3602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69" tIns="47435" rIns="94869" bIns="47435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28004" name="Text Box 2">
            <a:extLst>
              <a:ext uri="{FF2B5EF4-FFF2-40B4-BE49-F238E27FC236}">
                <a16:creationId xmlns:a16="http://schemas.microsoft.com/office/drawing/2014/main" id="{FC609C44-7BC7-454B-B006-806FF914049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31838" y="4562475"/>
            <a:ext cx="5837237" cy="44021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85837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6">
            <a:extLst>
              <a:ext uri="{FF2B5EF4-FFF2-40B4-BE49-F238E27FC236}">
                <a16:creationId xmlns:a16="http://schemas.microsoft.com/office/drawing/2014/main" id="{33993FA6-1C1B-3640-9F4E-8305B861F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957B473-75B5-A648-927A-92942122EB4F}" type="slidenum">
              <a:rPr lang="en-GB" altLang="en-US" sz="1300" smtClean="0"/>
              <a:pPr>
                <a:spcBef>
                  <a:spcPct val="0"/>
                </a:spcBef>
              </a:pPr>
              <a:t>89</a:t>
            </a:fld>
            <a:endParaRPr lang="en-GB" altLang="en-US" sz="1300"/>
          </a:p>
        </p:txBody>
      </p:sp>
      <p:sp>
        <p:nvSpPr>
          <p:cNvPr id="130051" name="Text Box 1">
            <a:extLst>
              <a:ext uri="{FF2B5EF4-FFF2-40B4-BE49-F238E27FC236}">
                <a16:creationId xmlns:a16="http://schemas.microsoft.com/office/drawing/2014/main" id="{1961412C-B1BC-5040-A6AF-A49143FA6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719138"/>
            <a:ext cx="4851400" cy="3602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69" tIns="47435" rIns="94869" bIns="47435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30052" name="Text Box 2">
            <a:extLst>
              <a:ext uri="{FF2B5EF4-FFF2-40B4-BE49-F238E27FC236}">
                <a16:creationId xmlns:a16="http://schemas.microsoft.com/office/drawing/2014/main" id="{497FB9F8-AF3A-E64F-8F87-B70234A5DFA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31838" y="4562475"/>
            <a:ext cx="5837237" cy="44021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05084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6">
            <a:extLst>
              <a:ext uri="{FF2B5EF4-FFF2-40B4-BE49-F238E27FC236}">
                <a16:creationId xmlns:a16="http://schemas.microsoft.com/office/drawing/2014/main" id="{C4F5D72A-F515-704B-A7A0-C4A8B49E28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EDC318-DA89-0743-9369-464C386F1F6A}" type="slidenum">
              <a:rPr lang="en-GB" altLang="en-US" sz="1300" smtClean="0"/>
              <a:pPr>
                <a:spcBef>
                  <a:spcPct val="0"/>
                </a:spcBef>
              </a:pPr>
              <a:t>90</a:t>
            </a:fld>
            <a:endParaRPr lang="en-GB" altLang="en-US" sz="1300"/>
          </a:p>
        </p:txBody>
      </p:sp>
      <p:sp>
        <p:nvSpPr>
          <p:cNvPr id="132099" name="Text Box 1">
            <a:extLst>
              <a:ext uri="{FF2B5EF4-FFF2-40B4-BE49-F238E27FC236}">
                <a16:creationId xmlns:a16="http://schemas.microsoft.com/office/drawing/2014/main" id="{97FF7BE9-E8E5-3848-B81E-F740D2FAE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719138"/>
            <a:ext cx="4851400" cy="36020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869" tIns="47435" rIns="94869" bIns="47435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32100" name="Text Box 2">
            <a:extLst>
              <a:ext uri="{FF2B5EF4-FFF2-40B4-BE49-F238E27FC236}">
                <a16:creationId xmlns:a16="http://schemas.microsoft.com/office/drawing/2014/main" id="{A122CD15-AB1F-A241-9498-8B829313905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31838" y="4562475"/>
            <a:ext cx="5837237" cy="44021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88383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>
            <a:extLst>
              <a:ext uri="{FF2B5EF4-FFF2-40B4-BE49-F238E27FC236}">
                <a16:creationId xmlns:a16="http://schemas.microsoft.com/office/drawing/2014/main" id="{C846D6A2-4794-0543-8F3B-0DD2D9DFE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>
            <a:extLst>
              <a:ext uri="{FF2B5EF4-FFF2-40B4-BE49-F238E27FC236}">
                <a16:creationId xmlns:a16="http://schemas.microsoft.com/office/drawing/2014/main" id="{01072336-0D58-6D4A-BABA-450090DA2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6195" name="Header Placeholder 3">
            <a:extLst>
              <a:ext uri="{FF2B5EF4-FFF2-40B4-BE49-F238E27FC236}">
                <a16:creationId xmlns:a16="http://schemas.microsoft.com/office/drawing/2014/main" id="{8A6D3D87-3E36-004E-9F10-20AF7F9E13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36196" name="Slide Number Placeholder 4">
            <a:extLst>
              <a:ext uri="{FF2B5EF4-FFF2-40B4-BE49-F238E27FC236}">
                <a16:creationId xmlns:a16="http://schemas.microsoft.com/office/drawing/2014/main" id="{6544EA5F-1BA6-4047-8BD5-4E20903533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379260-B29C-A44D-88A1-229D129A5D0B}" type="slidenum">
              <a:rPr lang="en-US" altLang="en-US" sz="1300" smtClean="0"/>
              <a:pPr>
                <a:spcBef>
                  <a:spcPct val="0"/>
                </a:spcBef>
              </a:pPr>
              <a:t>93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0034985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>
            <a:extLst>
              <a:ext uri="{FF2B5EF4-FFF2-40B4-BE49-F238E27FC236}">
                <a16:creationId xmlns:a16="http://schemas.microsoft.com/office/drawing/2014/main" id="{B3C10358-9EAC-3147-AE37-90CFAAD911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2" name="Notes Placeholder 2">
            <a:extLst>
              <a:ext uri="{FF2B5EF4-FFF2-40B4-BE49-F238E27FC236}">
                <a16:creationId xmlns:a16="http://schemas.microsoft.com/office/drawing/2014/main" id="{827EF8B1-81A3-D645-9840-0E5BE829B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8243" name="Header Placeholder 3">
            <a:extLst>
              <a:ext uri="{FF2B5EF4-FFF2-40B4-BE49-F238E27FC236}">
                <a16:creationId xmlns:a16="http://schemas.microsoft.com/office/drawing/2014/main" id="{A498A3A6-BEF3-344A-A097-6D88E18AFB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38244" name="Slide Number Placeholder 4">
            <a:extLst>
              <a:ext uri="{FF2B5EF4-FFF2-40B4-BE49-F238E27FC236}">
                <a16:creationId xmlns:a16="http://schemas.microsoft.com/office/drawing/2014/main" id="{104315F5-9573-F248-8B41-1AB7273055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458131-2502-AB49-AA00-7DF0037E3EF8}" type="slidenum">
              <a:rPr lang="en-US" altLang="en-US" sz="1300" smtClean="0"/>
              <a:pPr>
                <a:spcBef>
                  <a:spcPct val="0"/>
                </a:spcBef>
              </a:pPr>
              <a:t>94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5190780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>
            <a:extLst>
              <a:ext uri="{FF2B5EF4-FFF2-40B4-BE49-F238E27FC236}">
                <a16:creationId xmlns:a16="http://schemas.microsoft.com/office/drawing/2014/main" id="{596D8CD9-7D9A-BA45-9D4C-FFA9D4CF37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2" name="Notes Placeholder 2">
            <a:extLst>
              <a:ext uri="{FF2B5EF4-FFF2-40B4-BE49-F238E27FC236}">
                <a16:creationId xmlns:a16="http://schemas.microsoft.com/office/drawing/2014/main" id="{5D9DDA2D-B810-2345-BA21-556EF1FAD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3603" name="Header Placeholder 3">
            <a:extLst>
              <a:ext uri="{FF2B5EF4-FFF2-40B4-BE49-F238E27FC236}">
                <a16:creationId xmlns:a16="http://schemas.microsoft.com/office/drawing/2014/main" id="{D167AB71-F79C-664F-ABB5-0CFA6395FD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53604" name="Slide Number Placeholder 4">
            <a:extLst>
              <a:ext uri="{FF2B5EF4-FFF2-40B4-BE49-F238E27FC236}">
                <a16:creationId xmlns:a16="http://schemas.microsoft.com/office/drawing/2014/main" id="{8D4B431F-18FB-3B41-B2B2-0A4F0C38B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F0DE5EF-0BC2-6744-B9A9-49282DC7EEC6}" type="slidenum">
              <a:rPr lang="en-US" altLang="en-US" sz="1300" smtClean="0"/>
              <a:pPr>
                <a:spcBef>
                  <a:spcPct val="0"/>
                </a:spcBef>
              </a:pPr>
              <a:t>103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2791054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>
            <a:extLst>
              <a:ext uri="{FF2B5EF4-FFF2-40B4-BE49-F238E27FC236}">
                <a16:creationId xmlns:a16="http://schemas.microsoft.com/office/drawing/2014/main" id="{3E8960DB-9283-644C-949A-9F0C1FE4EA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0" name="Notes Placeholder 2">
            <a:extLst>
              <a:ext uri="{FF2B5EF4-FFF2-40B4-BE49-F238E27FC236}">
                <a16:creationId xmlns:a16="http://schemas.microsoft.com/office/drawing/2014/main" id="{FA33037B-8EA5-AA44-8B1E-BB6080968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5651" name="Header Placeholder 3">
            <a:extLst>
              <a:ext uri="{FF2B5EF4-FFF2-40B4-BE49-F238E27FC236}">
                <a16:creationId xmlns:a16="http://schemas.microsoft.com/office/drawing/2014/main" id="{D75A4F91-5309-094B-814D-953D22F6F4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55652" name="Slide Number Placeholder 4">
            <a:extLst>
              <a:ext uri="{FF2B5EF4-FFF2-40B4-BE49-F238E27FC236}">
                <a16:creationId xmlns:a16="http://schemas.microsoft.com/office/drawing/2014/main" id="{FC599100-B5F3-B347-81EB-8E273DC46B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382D45-5204-5945-A891-AF28A27EB06B}" type="slidenum">
              <a:rPr lang="en-US" altLang="en-US" sz="1300" smtClean="0"/>
              <a:pPr>
                <a:spcBef>
                  <a:spcPct val="0"/>
                </a:spcBef>
              </a:pPr>
              <a:t>104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631446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5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35876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>
            <a:extLst>
              <a:ext uri="{FF2B5EF4-FFF2-40B4-BE49-F238E27FC236}">
                <a16:creationId xmlns:a16="http://schemas.microsoft.com/office/drawing/2014/main" id="{CC69EB5F-93A9-8C48-8069-BCB0F11CAB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8" name="Notes Placeholder 2">
            <a:extLst>
              <a:ext uri="{FF2B5EF4-FFF2-40B4-BE49-F238E27FC236}">
                <a16:creationId xmlns:a16="http://schemas.microsoft.com/office/drawing/2014/main" id="{79059181-D2BC-B549-AE50-546788AAF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7699" name="Header Placeholder 3">
            <a:extLst>
              <a:ext uri="{FF2B5EF4-FFF2-40B4-BE49-F238E27FC236}">
                <a16:creationId xmlns:a16="http://schemas.microsoft.com/office/drawing/2014/main" id="{44E66544-8F83-7648-BE08-4D5096F74D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57700" name="Slide Number Placeholder 4">
            <a:extLst>
              <a:ext uri="{FF2B5EF4-FFF2-40B4-BE49-F238E27FC236}">
                <a16:creationId xmlns:a16="http://schemas.microsoft.com/office/drawing/2014/main" id="{FECCE0D1-D8D7-D84C-9A26-6C87260BE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E2E26F-3529-3344-91DB-719D05DB6164}" type="slidenum">
              <a:rPr lang="en-US" altLang="en-US" sz="1300" smtClean="0"/>
              <a:pPr>
                <a:spcBef>
                  <a:spcPct val="0"/>
                </a:spcBef>
              </a:pPr>
              <a:t>105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7468288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>
            <a:extLst>
              <a:ext uri="{FF2B5EF4-FFF2-40B4-BE49-F238E27FC236}">
                <a16:creationId xmlns:a16="http://schemas.microsoft.com/office/drawing/2014/main" id="{13A5E02C-8CE7-BB47-8969-01057D04C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6" name="Notes Placeholder 2">
            <a:extLst>
              <a:ext uri="{FF2B5EF4-FFF2-40B4-BE49-F238E27FC236}">
                <a16:creationId xmlns:a16="http://schemas.microsoft.com/office/drawing/2014/main" id="{BC5F610C-9E63-2949-8F28-1D9D779C9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9747" name="Header Placeholder 3">
            <a:extLst>
              <a:ext uri="{FF2B5EF4-FFF2-40B4-BE49-F238E27FC236}">
                <a16:creationId xmlns:a16="http://schemas.microsoft.com/office/drawing/2014/main" id="{54FBDD82-137E-2446-B7AB-A640FFEB49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59748" name="Slide Number Placeholder 4">
            <a:extLst>
              <a:ext uri="{FF2B5EF4-FFF2-40B4-BE49-F238E27FC236}">
                <a16:creationId xmlns:a16="http://schemas.microsoft.com/office/drawing/2014/main" id="{BFA6B2E1-5C3E-014D-AAB6-F327A6EEB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4EAF95F-6C1D-7847-80DA-E06BBE4891AD}" type="slidenum">
              <a:rPr lang="en-US" altLang="en-US" sz="1300" smtClean="0"/>
              <a:pPr>
                <a:spcBef>
                  <a:spcPct val="0"/>
                </a:spcBef>
              </a:pPr>
              <a:t>106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2004014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>
            <a:extLst>
              <a:ext uri="{FF2B5EF4-FFF2-40B4-BE49-F238E27FC236}">
                <a16:creationId xmlns:a16="http://schemas.microsoft.com/office/drawing/2014/main" id="{7A6DCDB6-973F-EB48-968F-3274844B46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4" name="Notes Placeholder 2">
            <a:extLst>
              <a:ext uri="{FF2B5EF4-FFF2-40B4-BE49-F238E27FC236}">
                <a16:creationId xmlns:a16="http://schemas.microsoft.com/office/drawing/2014/main" id="{D169097F-63F9-0643-92AF-D680E4182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1795" name="Header Placeholder 3">
            <a:extLst>
              <a:ext uri="{FF2B5EF4-FFF2-40B4-BE49-F238E27FC236}">
                <a16:creationId xmlns:a16="http://schemas.microsoft.com/office/drawing/2014/main" id="{86141115-6261-7E42-9C64-0B8DE77498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61796" name="Slide Number Placeholder 4">
            <a:extLst>
              <a:ext uri="{FF2B5EF4-FFF2-40B4-BE49-F238E27FC236}">
                <a16:creationId xmlns:a16="http://schemas.microsoft.com/office/drawing/2014/main" id="{76AC71A1-F2E4-5143-9DA6-CD6960FC47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FD3D53D-2B52-9D43-BB05-12D2F6C3E079}" type="slidenum">
              <a:rPr lang="en-US" altLang="en-US" sz="1300" smtClean="0"/>
              <a:pPr>
                <a:spcBef>
                  <a:spcPct val="0"/>
                </a:spcBef>
              </a:pPr>
              <a:t>107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809803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>
            <a:extLst>
              <a:ext uri="{FF2B5EF4-FFF2-40B4-BE49-F238E27FC236}">
                <a16:creationId xmlns:a16="http://schemas.microsoft.com/office/drawing/2014/main" id="{7C145A32-A261-3849-BB5E-9594D42EB8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2" name="Notes Placeholder 2">
            <a:extLst>
              <a:ext uri="{FF2B5EF4-FFF2-40B4-BE49-F238E27FC236}">
                <a16:creationId xmlns:a16="http://schemas.microsoft.com/office/drawing/2014/main" id="{4EBC7F46-2841-6F4D-B1D2-528C2BB5F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43" name="Header Placeholder 3">
            <a:extLst>
              <a:ext uri="{FF2B5EF4-FFF2-40B4-BE49-F238E27FC236}">
                <a16:creationId xmlns:a16="http://schemas.microsoft.com/office/drawing/2014/main" id="{98714BC0-4F82-0D4D-AECA-29BE8A16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63844" name="Slide Number Placeholder 4">
            <a:extLst>
              <a:ext uri="{FF2B5EF4-FFF2-40B4-BE49-F238E27FC236}">
                <a16:creationId xmlns:a16="http://schemas.microsoft.com/office/drawing/2014/main" id="{FC044EC6-C269-3C41-9602-6B0310426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DDB1F8-C183-2941-B937-57E1233DCEAA}" type="slidenum">
              <a:rPr lang="en-US" altLang="en-US" sz="1300" smtClean="0"/>
              <a:pPr>
                <a:spcBef>
                  <a:spcPct val="0"/>
                </a:spcBef>
              </a:pPr>
              <a:t>108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692600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>
            <a:extLst>
              <a:ext uri="{FF2B5EF4-FFF2-40B4-BE49-F238E27FC236}">
                <a16:creationId xmlns:a16="http://schemas.microsoft.com/office/drawing/2014/main" id="{FFB9E098-BDA3-754B-8792-A32C8F8F58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65890" name="Rectangle 7">
            <a:extLst>
              <a:ext uri="{FF2B5EF4-FFF2-40B4-BE49-F238E27FC236}">
                <a16:creationId xmlns:a16="http://schemas.microsoft.com/office/drawing/2014/main" id="{2D0B4A80-D3FF-164B-B6C4-A7E6C78CF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F21F0A5-B353-664A-B38A-264098472D1C}" type="slidenum">
              <a:rPr lang="en-US" altLang="en-US" sz="1300" smtClean="0"/>
              <a:pPr>
                <a:spcBef>
                  <a:spcPct val="0"/>
                </a:spcBef>
              </a:pPr>
              <a:t>109</a:t>
            </a:fld>
            <a:endParaRPr lang="en-US" altLang="en-US" sz="1300"/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F2E07AC5-5646-674E-AF3D-FED884E1E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>
            <a:extLst>
              <a:ext uri="{FF2B5EF4-FFF2-40B4-BE49-F238E27FC236}">
                <a16:creationId xmlns:a16="http://schemas.microsoft.com/office/drawing/2014/main" id="{511AFDBC-8059-E444-AF0D-D874351537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17138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>
            <a:extLst>
              <a:ext uri="{FF2B5EF4-FFF2-40B4-BE49-F238E27FC236}">
                <a16:creationId xmlns:a16="http://schemas.microsoft.com/office/drawing/2014/main" id="{A562D17B-5D89-E540-8A5D-9DFBCD3943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67938" name="Rectangle 7">
            <a:extLst>
              <a:ext uri="{FF2B5EF4-FFF2-40B4-BE49-F238E27FC236}">
                <a16:creationId xmlns:a16="http://schemas.microsoft.com/office/drawing/2014/main" id="{210B3127-2658-8347-A5B7-188194383A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C552DA-A122-2D4D-AEB6-4914598E42E7}" type="slidenum">
              <a:rPr lang="en-US" altLang="en-US" sz="1300" smtClean="0"/>
              <a:pPr>
                <a:spcBef>
                  <a:spcPct val="0"/>
                </a:spcBef>
              </a:pPr>
              <a:t>111</a:t>
            </a:fld>
            <a:endParaRPr lang="en-US" altLang="en-US" sz="1300"/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8EF3A6E9-A332-3C44-8021-03799AAAAE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893580FC-4CBA-7F4F-A0D1-6D0C77FCD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Diameter first, DPL second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Check diameter formulas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the network grows the distances between nodes slowly grow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76978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>
            <a:extLst>
              <a:ext uri="{FF2B5EF4-FFF2-40B4-BE49-F238E27FC236}">
                <a16:creationId xmlns:a16="http://schemas.microsoft.com/office/drawing/2014/main" id="{E462C2C6-6EAC-B24C-8091-6767F27F02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69986" name="Rectangle 7">
            <a:extLst>
              <a:ext uri="{FF2B5EF4-FFF2-40B4-BE49-F238E27FC236}">
                <a16:creationId xmlns:a16="http://schemas.microsoft.com/office/drawing/2014/main" id="{42DBDD20-A5FC-3E41-B15D-437FBA3351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5180B71-E4D9-BD4D-BCB9-BE133328B11A}" type="slidenum">
              <a:rPr lang="en-US" altLang="en-US" sz="1300" smtClean="0"/>
              <a:pPr>
                <a:spcBef>
                  <a:spcPct val="0"/>
                </a:spcBef>
              </a:pPr>
              <a:t>112</a:t>
            </a:fld>
            <a:endParaRPr lang="en-US" altLang="en-US" sz="1300"/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10E687EE-DD2E-174D-BBD8-168514D33E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CC544D92-1B1A-7642-B29E-1C1AF4AB2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Diameter first, DPL second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Check diameter formulas</a:t>
            </a: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the network grows the distances between nodes slowly grow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96744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>
            <a:extLst>
              <a:ext uri="{FF2B5EF4-FFF2-40B4-BE49-F238E27FC236}">
                <a16:creationId xmlns:a16="http://schemas.microsoft.com/office/drawing/2014/main" id="{D3689DA8-54EC-B749-AADD-2D02906BD56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72034" name="Rectangle 7">
            <a:extLst>
              <a:ext uri="{FF2B5EF4-FFF2-40B4-BE49-F238E27FC236}">
                <a16:creationId xmlns:a16="http://schemas.microsoft.com/office/drawing/2014/main" id="{EB882FBA-3F6B-F744-B29D-7E125172B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480437-ED6F-DD46-973B-8B6C9BAA5101}" type="slidenum">
              <a:rPr lang="en-US" altLang="en-US" sz="1300" smtClean="0"/>
              <a:pPr>
                <a:spcBef>
                  <a:spcPct val="0"/>
                </a:spcBef>
              </a:pPr>
              <a:t>113</a:t>
            </a:fld>
            <a:endParaRPr lang="en-US" altLang="en-US" sz="1300"/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3B2D6BE8-5FFB-5348-9D01-9FD7E00B37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3D159353-DF68-D241-8510-73A26C488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6182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>
            <a:extLst>
              <a:ext uri="{FF2B5EF4-FFF2-40B4-BE49-F238E27FC236}">
                <a16:creationId xmlns:a16="http://schemas.microsoft.com/office/drawing/2014/main" id="{17FEC455-8974-9C41-A1C2-ADDF2DCD09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74082" name="Rectangle 7">
            <a:extLst>
              <a:ext uri="{FF2B5EF4-FFF2-40B4-BE49-F238E27FC236}">
                <a16:creationId xmlns:a16="http://schemas.microsoft.com/office/drawing/2014/main" id="{DE33F987-7367-544E-9F05-CD5E44DF38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E3E142-EC2D-FD4D-80B7-3D0040C4E9D5}" type="slidenum">
              <a:rPr lang="en-US" altLang="en-US" sz="1300" smtClean="0"/>
              <a:pPr>
                <a:spcBef>
                  <a:spcPct val="0"/>
                </a:spcBef>
              </a:pPr>
              <a:t>115</a:t>
            </a:fld>
            <a:endParaRPr lang="en-US" altLang="en-US" sz="1300"/>
          </a:p>
        </p:txBody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id="{D2DF3678-DE6C-EC4E-8803-5DA4C37629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id="{8FBB4649-A80A-7146-8E76-95AE0798E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4020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>
            <a:extLst>
              <a:ext uri="{FF2B5EF4-FFF2-40B4-BE49-F238E27FC236}">
                <a16:creationId xmlns:a16="http://schemas.microsoft.com/office/drawing/2014/main" id="{AD93C517-FBD2-B14C-B488-8A74E774F4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76130" name="Rectangle 7">
            <a:extLst>
              <a:ext uri="{FF2B5EF4-FFF2-40B4-BE49-F238E27FC236}">
                <a16:creationId xmlns:a16="http://schemas.microsoft.com/office/drawing/2014/main" id="{1F5915F9-41C8-9C40-8462-8DFD8FACB3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77B428-9F77-DA46-848B-E9AAFD22BA7A}" type="slidenum">
              <a:rPr lang="en-US" altLang="en-US" sz="1300" smtClean="0"/>
              <a:pPr>
                <a:spcBef>
                  <a:spcPct val="0"/>
                </a:spcBef>
              </a:pPr>
              <a:t>116</a:t>
            </a:fld>
            <a:endParaRPr lang="en-US" altLang="en-US" sz="1300"/>
          </a:p>
        </p:txBody>
      </p:sp>
      <p:sp>
        <p:nvSpPr>
          <p:cNvPr id="176131" name="Rectangle 2">
            <a:extLst>
              <a:ext uri="{FF2B5EF4-FFF2-40B4-BE49-F238E27FC236}">
                <a16:creationId xmlns:a16="http://schemas.microsoft.com/office/drawing/2014/main" id="{3CA87262-6AD3-7148-84E6-9917638783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76132" name="Rectangle 3">
            <a:extLst>
              <a:ext uri="{FF2B5EF4-FFF2-40B4-BE49-F238E27FC236}">
                <a16:creationId xmlns:a16="http://schemas.microsoft.com/office/drawing/2014/main" id="{E7DC1717-A8EB-6C4C-943C-F5047D1FD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8223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6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5422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>
            <a:extLst>
              <a:ext uri="{FF2B5EF4-FFF2-40B4-BE49-F238E27FC236}">
                <a16:creationId xmlns:a16="http://schemas.microsoft.com/office/drawing/2014/main" id="{CD7DE1C1-8CF9-0B4E-A228-CB9CB4FB32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78178" name="Rectangle 7">
            <a:extLst>
              <a:ext uri="{FF2B5EF4-FFF2-40B4-BE49-F238E27FC236}">
                <a16:creationId xmlns:a16="http://schemas.microsoft.com/office/drawing/2014/main" id="{7B89FC7E-6F6A-FB46-9391-9952BA4ED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7B9F8C-6D72-B143-BBF0-BF05C2E08FC9}" type="slidenum">
              <a:rPr lang="en-US" altLang="en-US" sz="1300" smtClean="0"/>
              <a:pPr>
                <a:spcBef>
                  <a:spcPct val="0"/>
                </a:spcBef>
              </a:pPr>
              <a:t>117</a:t>
            </a:fld>
            <a:endParaRPr lang="en-US" altLang="en-US" sz="1300"/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E24835B7-DC10-1A4B-8889-432C8677FB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id="{F07C3572-3518-794A-AB2A-B0FCDF383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431731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C2B2D817-41D5-334E-B6AC-656688B28B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88419" name="Rectangle 7">
            <a:extLst>
              <a:ext uri="{FF2B5EF4-FFF2-40B4-BE49-F238E27FC236}">
                <a16:creationId xmlns:a16="http://schemas.microsoft.com/office/drawing/2014/main" id="{4F843270-FE81-6642-988F-3A98E00875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BF0A3D-3836-C54C-A69E-2D5C276AE8AD}" type="slidenum">
              <a:rPr lang="en-US" altLang="en-US" sz="1300" smtClean="0"/>
              <a:pPr>
                <a:spcBef>
                  <a:spcPct val="0"/>
                </a:spcBef>
              </a:pPr>
              <a:t>130</a:t>
            </a:fld>
            <a:endParaRPr lang="en-US" altLang="en-US" sz="1300"/>
          </a:p>
        </p:txBody>
      </p:sp>
      <p:sp>
        <p:nvSpPr>
          <p:cNvPr id="188420" name="Rectangle 7">
            <a:extLst>
              <a:ext uri="{FF2B5EF4-FFF2-40B4-BE49-F238E27FC236}">
                <a16:creationId xmlns:a16="http://schemas.microsoft.com/office/drawing/2014/main" id="{4CA83838-5FCC-C646-94FB-B03D34244B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46" tIns="47823" rIns="95646" bIns="4782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AC0D03-5EB7-C243-A527-34C6ACF14DED}" type="slidenum">
              <a:rPr kumimoji="0" lang="en-US" altLang="en-US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130</a:t>
            </a:fld>
            <a:endParaRPr kumimoji="0" lang="en-US" altLang="en-US" sz="1300">
              <a:latin typeface="Arial" panose="020B0604020202020204" pitchFamily="34" charset="0"/>
            </a:endParaRPr>
          </a:p>
        </p:txBody>
      </p:sp>
      <p:sp>
        <p:nvSpPr>
          <p:cNvPr id="188421" name="Text Box 2">
            <a:extLst>
              <a:ext uri="{FF2B5EF4-FFF2-40B4-BE49-F238E27FC236}">
                <a16:creationId xmlns:a16="http://schemas.microsoft.com/office/drawing/2014/main" id="{FC3B811C-B7E1-D241-9B20-D430945E5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646" tIns="47823" rIns="95646" bIns="47823" anchor="ctr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0" lang="en-US" altLang="en-US" sz="1900">
              <a:latin typeface="Arial" panose="020B0604020202020204" pitchFamily="34" charset="0"/>
            </a:endParaRPr>
          </a:p>
        </p:txBody>
      </p:sp>
      <p:sp>
        <p:nvSpPr>
          <p:cNvPr id="188422" name="Rectangle 3">
            <a:extLst>
              <a:ext uri="{FF2B5EF4-FFF2-40B4-BE49-F238E27FC236}">
                <a16:creationId xmlns:a16="http://schemas.microsoft.com/office/drawing/2014/main" id="{F60AE2DE-10FE-0E4C-8737-D94B44A215A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51525" cy="43195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7823" rIns="95646" bIns="47823"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251395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34AFBDEA-2CCD-B848-81C2-151DAB9E4C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90467" name="Rectangle 7">
            <a:extLst>
              <a:ext uri="{FF2B5EF4-FFF2-40B4-BE49-F238E27FC236}">
                <a16:creationId xmlns:a16="http://schemas.microsoft.com/office/drawing/2014/main" id="{82E3567C-87BA-214E-9483-E70177FCD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23F35F-5BEA-1742-B60A-ED49C7098885}" type="slidenum">
              <a:rPr lang="en-US" altLang="en-US" sz="1300" smtClean="0"/>
              <a:pPr>
                <a:spcBef>
                  <a:spcPct val="0"/>
                </a:spcBef>
              </a:pPr>
              <a:t>131</a:t>
            </a:fld>
            <a:endParaRPr lang="en-US" altLang="en-US" sz="1300"/>
          </a:p>
        </p:txBody>
      </p:sp>
      <p:sp>
        <p:nvSpPr>
          <p:cNvPr id="190468" name="Rectangle 7">
            <a:extLst>
              <a:ext uri="{FF2B5EF4-FFF2-40B4-BE49-F238E27FC236}">
                <a16:creationId xmlns:a16="http://schemas.microsoft.com/office/drawing/2014/main" id="{ADAE9C05-80EF-784D-820C-1887DC26D61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46" tIns="47823" rIns="95646" bIns="4782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5AD834-4565-294D-9C2C-6323E3EE2C37}" type="slidenum">
              <a:rPr kumimoji="0" lang="en-US" altLang="en-US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131</a:t>
            </a:fld>
            <a:endParaRPr kumimoji="0" lang="en-US" altLang="en-US" sz="1300">
              <a:latin typeface="Arial" panose="020B0604020202020204" pitchFamily="34" charset="0"/>
            </a:endParaRPr>
          </a:p>
        </p:txBody>
      </p:sp>
      <p:sp>
        <p:nvSpPr>
          <p:cNvPr id="190469" name="Text Box 2">
            <a:extLst>
              <a:ext uri="{FF2B5EF4-FFF2-40B4-BE49-F238E27FC236}">
                <a16:creationId xmlns:a16="http://schemas.microsoft.com/office/drawing/2014/main" id="{C769B838-DB8E-BA4F-B135-23DD37262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646" tIns="47823" rIns="95646" bIns="47823" anchor="ctr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0" lang="en-US" altLang="en-US" sz="1900">
              <a:latin typeface="Arial" panose="020B0604020202020204" pitchFamily="34" charset="0"/>
            </a:endParaRPr>
          </a:p>
        </p:txBody>
      </p:sp>
      <p:sp>
        <p:nvSpPr>
          <p:cNvPr id="190470" name="Rectangle 3">
            <a:extLst>
              <a:ext uri="{FF2B5EF4-FFF2-40B4-BE49-F238E27FC236}">
                <a16:creationId xmlns:a16="http://schemas.microsoft.com/office/drawing/2014/main" id="{5CAECA39-EC52-764B-9C81-346AFA91C8E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51525" cy="43195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7823" rIns="95646" bIns="47823"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4356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EF05D35A-EC91-6545-BB92-9C4B7A3486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92515" name="Rectangle 7">
            <a:extLst>
              <a:ext uri="{FF2B5EF4-FFF2-40B4-BE49-F238E27FC236}">
                <a16:creationId xmlns:a16="http://schemas.microsoft.com/office/drawing/2014/main" id="{A04D4F51-BBF2-2540-9299-18A6AD175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FEF8E3-5689-4048-9B27-82A21CCEEE8C}" type="slidenum">
              <a:rPr lang="en-US" altLang="en-US" sz="1300" smtClean="0"/>
              <a:pPr>
                <a:spcBef>
                  <a:spcPct val="0"/>
                </a:spcBef>
              </a:pPr>
              <a:t>132</a:t>
            </a:fld>
            <a:endParaRPr lang="en-US" altLang="en-US" sz="1300"/>
          </a:p>
        </p:txBody>
      </p:sp>
      <p:sp>
        <p:nvSpPr>
          <p:cNvPr id="192516" name="Rectangle 7">
            <a:extLst>
              <a:ext uri="{FF2B5EF4-FFF2-40B4-BE49-F238E27FC236}">
                <a16:creationId xmlns:a16="http://schemas.microsoft.com/office/drawing/2014/main" id="{374EAAC0-0B62-5C49-8CED-3A619DB4111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46" tIns="47823" rIns="95646" bIns="47823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A00948-729A-9B40-A70B-3C547037722F}" type="slidenum">
              <a:rPr kumimoji="0" lang="en-US" altLang="en-US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132</a:t>
            </a:fld>
            <a:endParaRPr kumimoji="0" lang="en-US" altLang="en-US" sz="1300">
              <a:latin typeface="Arial" panose="020B0604020202020204" pitchFamily="34" charset="0"/>
            </a:endParaRPr>
          </a:p>
        </p:txBody>
      </p:sp>
      <p:sp>
        <p:nvSpPr>
          <p:cNvPr id="192517" name="Text Box 2">
            <a:extLst>
              <a:ext uri="{FF2B5EF4-FFF2-40B4-BE49-F238E27FC236}">
                <a16:creationId xmlns:a16="http://schemas.microsoft.com/office/drawing/2014/main" id="{9AAFCBB3-CD00-FB4E-A76F-B6DE7726D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646" tIns="47823" rIns="95646" bIns="47823" anchor="ctr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0" lang="en-US" altLang="en-US" sz="1900">
              <a:latin typeface="Arial" panose="020B0604020202020204" pitchFamily="34" charset="0"/>
            </a:endParaRPr>
          </a:p>
        </p:txBody>
      </p:sp>
      <p:sp>
        <p:nvSpPr>
          <p:cNvPr id="192518" name="Rectangle 3">
            <a:extLst>
              <a:ext uri="{FF2B5EF4-FFF2-40B4-BE49-F238E27FC236}">
                <a16:creationId xmlns:a16="http://schemas.microsoft.com/office/drawing/2014/main" id="{338628D1-84DB-194D-BA1D-A01003C049C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51525" cy="43195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646" tIns="47823" rIns="95646" bIns="47823"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4589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>
            <a:extLst>
              <a:ext uri="{FF2B5EF4-FFF2-40B4-BE49-F238E27FC236}">
                <a16:creationId xmlns:a16="http://schemas.microsoft.com/office/drawing/2014/main" id="{B7F4FB45-5597-7945-B228-FF9ADAECFB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6" name="Notes Placeholder 2">
            <a:extLst>
              <a:ext uri="{FF2B5EF4-FFF2-40B4-BE49-F238E27FC236}">
                <a16:creationId xmlns:a16="http://schemas.microsoft.com/office/drawing/2014/main" id="{2213EE87-E6F6-644C-A9A8-A53347834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95587" name="Header Placeholder 3">
            <a:extLst>
              <a:ext uri="{FF2B5EF4-FFF2-40B4-BE49-F238E27FC236}">
                <a16:creationId xmlns:a16="http://schemas.microsoft.com/office/drawing/2014/main" id="{BBC765D1-896C-6446-8AEE-7F93601380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Faloutsos</a:t>
            </a:r>
          </a:p>
        </p:txBody>
      </p:sp>
      <p:sp>
        <p:nvSpPr>
          <p:cNvPr id="195588" name="Slide Number Placeholder 4">
            <a:extLst>
              <a:ext uri="{FF2B5EF4-FFF2-40B4-BE49-F238E27FC236}">
                <a16:creationId xmlns:a16="http://schemas.microsoft.com/office/drawing/2014/main" id="{BCF01ECF-AE1E-7C4B-AD35-4B298824A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90BAF46-81EB-C24C-A41E-9A38AC96090A}" type="slidenum">
              <a:rPr lang="en-US" altLang="en-US" sz="1300" smtClean="0"/>
              <a:pPr>
                <a:spcBef>
                  <a:spcPct val="0"/>
                </a:spcBef>
              </a:pPr>
              <a:t>135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459726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6">
            <a:extLst>
              <a:ext uri="{FF2B5EF4-FFF2-40B4-BE49-F238E27FC236}">
                <a16:creationId xmlns:a16="http://schemas.microsoft.com/office/drawing/2014/main" id="{3506DA10-D10B-6F49-AE2C-7359DB4C7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12D8ED-98D7-7D4E-98FE-F1613AD71569}" type="slidenum">
              <a:rPr lang="en-US" altLang="en-US" sz="1300" smtClean="0"/>
              <a:pPr>
                <a:spcBef>
                  <a:spcPct val="0"/>
                </a:spcBef>
              </a:pPr>
              <a:t>145</a:t>
            </a:fld>
            <a:endParaRPr lang="en-US" altLang="en-US" sz="1300"/>
          </a:p>
        </p:txBody>
      </p:sp>
      <p:sp>
        <p:nvSpPr>
          <p:cNvPr id="205827" name="Text Box 1">
            <a:extLst>
              <a:ext uri="{FF2B5EF4-FFF2-40B4-BE49-F238E27FC236}">
                <a16:creationId xmlns:a16="http://schemas.microsoft.com/office/drawing/2014/main" id="{897EA691-1F07-3149-BA3F-02ED6CFEFD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/>
        </p:spPr>
      </p:sp>
      <p:sp>
        <p:nvSpPr>
          <p:cNvPr id="205828" name="Text Box 2">
            <a:extLst>
              <a:ext uri="{FF2B5EF4-FFF2-40B4-BE49-F238E27FC236}">
                <a16:creationId xmlns:a16="http://schemas.microsoft.com/office/drawing/2014/main" id="{26DAEE5D-C8B7-A547-815C-9CC114AF2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3112" cy="42338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8832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>
            <a:extLst>
              <a:ext uri="{FF2B5EF4-FFF2-40B4-BE49-F238E27FC236}">
                <a16:creationId xmlns:a16="http://schemas.microsoft.com/office/drawing/2014/main" id="{3CBC3DC4-2FDF-6E47-81BC-BD64212FB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>
            <a:extLst>
              <a:ext uri="{FF2B5EF4-FFF2-40B4-BE49-F238E27FC236}">
                <a16:creationId xmlns:a16="http://schemas.microsoft.com/office/drawing/2014/main" id="{679CCED7-3809-0B4A-A09D-F48632433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43" name="Header Placeholder 3">
            <a:extLst>
              <a:ext uri="{FF2B5EF4-FFF2-40B4-BE49-F238E27FC236}">
                <a16:creationId xmlns:a16="http://schemas.microsoft.com/office/drawing/2014/main" id="{AD5347A7-0D3A-B542-9055-A09168986B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fi-FI" altLang="en-US" sz="1300">
                <a:latin typeface="Times New Roman" panose="02020603050405020304" pitchFamily="18" charset="0"/>
              </a:rPr>
              <a:t>(C)  C. Faloutsos, 2017</a:t>
            </a:r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12644" name="Date Placeholder 4">
            <a:extLst>
              <a:ext uri="{FF2B5EF4-FFF2-40B4-BE49-F238E27FC236}">
                <a16:creationId xmlns:a16="http://schemas.microsoft.com/office/drawing/2014/main" id="{CAE55D7A-6430-474E-AAB8-D08D379404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8D2854-4576-2642-86C5-2A0A803E5FFA}" type="datetime1">
              <a:rPr kumimoji="0" lang="en-US" altLang="en-US" sz="1300" smtClean="0">
                <a:latin typeface="Times New Roman" panose="02020603050405020304" pitchFamily="18" charset="0"/>
              </a:rPr>
              <a:pPr/>
              <a:t>11/13/19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12645" name="Slide Number Placeholder 5">
            <a:extLst>
              <a:ext uri="{FF2B5EF4-FFF2-40B4-BE49-F238E27FC236}">
                <a16:creationId xmlns:a16="http://schemas.microsoft.com/office/drawing/2014/main" id="{A82B6941-CBF0-A04A-B325-DCAC6D8AD8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1201E7-5618-7F4B-BF63-4E251B957102}" type="slidenum">
              <a:rPr kumimoji="0" lang="en-US" altLang="en-US" sz="1300">
                <a:latin typeface="Times New Roman" panose="02020603050405020304" pitchFamily="18" charset="0"/>
              </a:rPr>
              <a:pPr/>
              <a:t>152</a:t>
            </a:fld>
            <a:endParaRPr kumimoji="0"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12646" name="Footer Placeholder 6">
            <a:extLst>
              <a:ext uri="{FF2B5EF4-FFF2-40B4-BE49-F238E27FC236}">
                <a16:creationId xmlns:a16="http://schemas.microsoft.com/office/drawing/2014/main" id="{9F802DE9-0C48-1741-8E0F-85D57E7B7B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kumimoji="0"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9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7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0764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8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564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B9094-8E51-0E49-A1FB-121D621097D0}" type="slidenum">
              <a:rPr lang="en-US"/>
              <a:pPr/>
              <a:t>13</a:t>
            </a:fld>
            <a:endParaRPr lang="en-US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016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</p:sldLayoutIdLst>
  <p:transition/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cmu.edu/~christos/TALKS/19-Go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11.png"/><Relationship Id="rId4" Type="http://schemas.openxmlformats.org/officeDocument/2006/relationships/image" Target="../media/image24.jpe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e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6.png"/><Relationship Id="rId4" Type="http://schemas.openxmlformats.org/officeDocument/2006/relationships/image" Target="../media/image105.em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hyperlink" Target="http://www.nd.edu/~networks/HumanDynamics_20Oct05/correspondence_patterns.pdf" TargetMode="External"/><Relationship Id="rId1" Type="http://schemas.openxmlformats.org/officeDocument/2006/relationships/slideLayout" Target="../slideLayouts/slideLayout1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christos/PUBLICATIONS/15-asonam-powerWall.pdf" TargetMode="Externa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rganclaypool.com/doi/abs/10.2200/S00449ED1V01Y201209DMK00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hyperlink" Target="http://www.morganclaypool.com/doi/abs/10.2200/S00449ED1V01Y201209DMK00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jpeg"/><Relationship Id="rId4" Type="http://schemas.openxmlformats.org/officeDocument/2006/relationships/image" Target="../media/image115.png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hyperlink" Target="http://www.cs.cmu.edu/~pegasus" TargetMode="External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79.jpeg"/><Relationship Id="rId5" Type="http://schemas.openxmlformats.org/officeDocument/2006/relationships/image" Target="../media/image119.png"/><Relationship Id="rId10" Type="http://schemas.openxmlformats.org/officeDocument/2006/relationships/image" Target="../media/image123.jpeg"/><Relationship Id="rId4" Type="http://schemas.openxmlformats.org/officeDocument/2006/relationships/image" Target="../media/image118.png"/><Relationship Id="rId9" Type="http://schemas.openxmlformats.org/officeDocument/2006/relationships/image" Target="../media/image8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graph500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tiff"/><Relationship Id="rId5" Type="http://schemas.openxmlformats.org/officeDocument/2006/relationships/image" Target="../media/image43.jpeg"/><Relationship Id="rId4" Type="http://schemas.openxmlformats.org/officeDocument/2006/relationships/image" Target="../media/image42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s://clipartix.com/people-clipart-image-2428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hyperlink" Target="https://clipartix.com/people-clipart-image-2441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s://clipartix.com/people-clipart-image-2428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hyperlink" Target="https://clipartix.com/people-clipart-image-2441/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s://clipartix.com/people-clipart-image-2428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hyperlink" Target="https://clipartix.com/people-clipart-image-2441/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ukang/papers/PegasusICDM2009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s.umbc.edu/ICDM09/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3177" y="747712"/>
            <a:ext cx="7772400" cy="2365375"/>
          </a:xfrm>
        </p:spPr>
        <p:txBody>
          <a:bodyPr/>
          <a:lstStyle/>
          <a:p>
            <a:r>
              <a:rPr lang="en-US" dirty="0"/>
              <a:t>Mining graphs and time series: patterns, anomalies, and fraud detection</a:t>
            </a:r>
            <a:br>
              <a:rPr lang="en-US" dirty="0"/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3886200"/>
            <a:ext cx="8293100" cy="1752600"/>
          </a:xfrm>
        </p:spPr>
        <p:txBody>
          <a:bodyPr/>
          <a:lstStyle/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Christos Faloutsos</a:t>
            </a:r>
          </a:p>
          <a:p>
            <a:r>
              <a:rPr lang="en-US" sz="3600" dirty="0">
                <a:ea typeface="ＭＳ Ｐゴシック" charset="-128"/>
                <a:cs typeface="ＭＳ Ｐゴシック" charset="-128"/>
              </a:rPr>
              <a:t>CMU SCS</a:t>
            </a:r>
          </a:p>
        </p:txBody>
      </p:sp>
      <p:pic>
        <p:nvPicPr>
          <p:cNvPr id="1026" name="Picture 2" descr="photo">
            <a:extLst>
              <a:ext uri="{FF2B5EF4-FFF2-40B4-BE49-F238E27FC236}">
                <a16:creationId xmlns:a16="http://schemas.microsoft.com/office/drawing/2014/main" id="{77837C29-7CA3-374D-A4E4-6575835C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169" y="3744913"/>
            <a:ext cx="896231" cy="109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025CD7-7662-8E43-9FBD-85B73C325A55}"/>
              </a:ext>
            </a:extLst>
          </p:cNvPr>
          <p:cNvSpPr txBox="1"/>
          <p:nvPr/>
        </p:nvSpPr>
        <p:spPr>
          <a:xfrm>
            <a:off x="713177" y="333102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3AB2A-1CD2-4247-B560-A092DA86AA2A}"/>
              </a:ext>
            </a:extLst>
          </p:cNvPr>
          <p:cNvSpPr txBox="1"/>
          <p:nvPr/>
        </p:nvSpPr>
        <p:spPr>
          <a:xfrm>
            <a:off x="2891592" y="2866865"/>
            <a:ext cx="30941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n-lt"/>
              </a:rPr>
              <a:t>Part 1: Graphs</a:t>
            </a:r>
          </a:p>
          <a:p>
            <a:r>
              <a:rPr lang="en-US" sz="3200" b="1">
                <a:latin typeface="+mn-lt"/>
              </a:rPr>
              <a:t>Intro &amp; patterns</a:t>
            </a:r>
            <a:endParaRPr lang="en-US" sz="3200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DF149-CC7F-C044-86FE-7C38FA437604}"/>
              </a:ext>
            </a:extLst>
          </p:cNvPr>
          <p:cNvSpPr txBox="1"/>
          <p:nvPr/>
        </p:nvSpPr>
        <p:spPr>
          <a:xfrm>
            <a:off x="954303" y="5410200"/>
            <a:ext cx="73678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https://www.cs.cmu.edu/~christos/TALKS/19-GoI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89C5-8F30-2345-AA54-1955B38D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8E947-2102-AA44-98A9-54D5FDC36CD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 marL="0" indent="0">
              <a:buNone/>
            </a:pPr>
            <a:r>
              <a:rPr lang="en-US" dirty="0"/>
              <a:t>Who-buys-what</a:t>
            </a:r>
          </a:p>
          <a:p>
            <a:pPr marL="0" indent="0">
              <a:buNone/>
            </a:pPr>
            <a:r>
              <a:rPr lang="en-US" dirty="0"/>
              <a:t>Who-sells-what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DE168-F18C-944F-95DE-ADCDAD39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7009C-A1B4-024B-AA5A-B10844C7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B894D-8CC4-7943-9BD6-F036C150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D7D61B-C25E-3247-99F8-F7F17040830E}"/>
              </a:ext>
            </a:extLst>
          </p:cNvPr>
          <p:cNvGrpSpPr/>
          <p:nvPr/>
        </p:nvGrpSpPr>
        <p:grpSpPr>
          <a:xfrm>
            <a:off x="5496137" y="1550615"/>
            <a:ext cx="2946936" cy="2191312"/>
            <a:chOff x="5496137" y="1550615"/>
            <a:chExt cx="2946936" cy="21913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DD31CF-2369-0C40-AF0C-024C42A76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8680" y="1695794"/>
              <a:ext cx="389533" cy="46492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603984-09F1-4145-B818-0F43C4BF1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8680" y="2300914"/>
              <a:ext cx="311600" cy="46492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6440CF-1B45-854A-82BD-A0D2E27CA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1297" y="3276999"/>
              <a:ext cx="266364" cy="464928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5C598A6-34D6-284A-9F59-C97855563BF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09807" y="1814796"/>
              <a:ext cx="821509" cy="13357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E825FD0-18BA-B14A-BBFC-4E46D6E1DC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79739" y="2543715"/>
              <a:ext cx="851576" cy="64946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DFBBB1-1260-BA44-B1D0-3FDEE0C96CD9}"/>
                </a:ext>
              </a:extLst>
            </p:cNvPr>
            <p:cNvCxnSpPr/>
            <p:nvPr/>
          </p:nvCxnSpPr>
          <p:spPr bwMode="auto">
            <a:xfrm>
              <a:off x="6909807" y="2060494"/>
              <a:ext cx="828069" cy="103027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DD4E75-B4ED-A44E-BF4E-FC67B836D984}"/>
                </a:ext>
              </a:extLst>
            </p:cNvPr>
            <p:cNvCxnSpPr/>
            <p:nvPr/>
          </p:nvCxnSpPr>
          <p:spPr bwMode="auto">
            <a:xfrm flipV="1">
              <a:off x="6854541" y="3193184"/>
              <a:ext cx="876774" cy="29466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AEE28EC-DB81-F94F-BB33-C9B71CDF6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3458" y="2519561"/>
              <a:ext cx="479615" cy="47961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70C5FB-B786-7045-A182-D4B48B8B2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6907" y="3037191"/>
              <a:ext cx="479615" cy="47961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F5E7005-0721-284C-B802-A73191135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3458" y="1550615"/>
              <a:ext cx="433064" cy="43306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6BD5E4-3049-1241-AFE0-DA9544846B9D}"/>
                </a:ext>
              </a:extLst>
            </p:cNvPr>
            <p:cNvSpPr txBox="1"/>
            <p:nvPr/>
          </p:nvSpPr>
          <p:spPr>
            <a:xfrm rot="5400000">
              <a:off x="5843693" y="2418288"/>
              <a:ext cx="576708" cy="1271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619EAA-80D0-0C4A-972C-0224BB24D66E}"/>
                </a:ext>
              </a:extLst>
            </p:cNvPr>
            <p:cNvSpPr txBox="1"/>
            <p:nvPr/>
          </p:nvSpPr>
          <p:spPr>
            <a:xfrm rot="5400000">
              <a:off x="7461784" y="1627401"/>
              <a:ext cx="642260" cy="1304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3B62B94-CC66-3844-8ED6-5C731666810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70557" y="2652960"/>
              <a:ext cx="1008961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89CA19A-FF4D-BA43-A866-0446FE8B331C}"/>
              </a:ext>
            </a:extLst>
          </p:cNvPr>
          <p:cNvCxnSpPr>
            <a:cxnSpLocks/>
          </p:cNvCxnSpPr>
          <p:nvPr/>
        </p:nvCxnSpPr>
        <p:spPr bwMode="auto">
          <a:xfrm flipV="1">
            <a:off x="4086389" y="2300914"/>
            <a:ext cx="882386" cy="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740619-2B04-184F-90E4-20CD8935B952}"/>
              </a:ext>
            </a:extLst>
          </p:cNvPr>
          <p:cNvCxnSpPr>
            <a:cxnSpLocks/>
          </p:cNvCxnSpPr>
          <p:nvPr/>
        </p:nvCxnSpPr>
        <p:spPr bwMode="auto">
          <a:xfrm flipV="1">
            <a:off x="4086389" y="1812666"/>
            <a:ext cx="821509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85806901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27">
            <a:extLst>
              <a:ext uri="{FF2B5EF4-FFF2-40B4-BE49-F238E27FC236}">
                <a16:creationId xmlns:a16="http://schemas.microsoft.com/office/drawing/2014/main" id="{F8EB7988-6376-EE4A-83FC-1456F2A23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322421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Slide Number Placeholder 6">
            <a:extLst>
              <a:ext uri="{FF2B5EF4-FFF2-40B4-BE49-F238E27FC236}">
                <a16:creationId xmlns:a16="http://schemas.microsoft.com/office/drawing/2014/main" id="{0413B6B4-6EBE-3847-90DF-8FF1543A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6279C0-0A5E-3B46-B6B9-1C74D3F2D7C4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800"/>
          </a:p>
        </p:txBody>
      </p:sp>
      <p:sp>
        <p:nvSpPr>
          <p:cNvPr id="144387" name="Footer Placeholder 7">
            <a:extLst>
              <a:ext uri="{FF2B5EF4-FFF2-40B4-BE49-F238E27FC236}">
                <a16:creationId xmlns:a16="http://schemas.microsoft.com/office/drawing/2014/main" id="{E8DCE36C-510C-0D4E-B6FF-5644E28E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44388" name="AutoShape 11">
            <a:extLst>
              <a:ext uri="{FF2B5EF4-FFF2-40B4-BE49-F238E27FC236}">
                <a16:creationId xmlns:a16="http://schemas.microsoft.com/office/drawing/2014/main" id="{36006271-9D63-E74E-9C88-CD577D68E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5200650"/>
            <a:ext cx="3276600" cy="838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YahooWeb graph  (120Gb, 1.4B nodes, 6.6 B edges)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 effective diameter: surprisingly small.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 Multi-modality: probably mixture of cores .</a:t>
            </a:r>
          </a:p>
        </p:txBody>
      </p:sp>
      <p:sp>
        <p:nvSpPr>
          <p:cNvPr id="144389" name="Date Placeholder 7">
            <a:extLst>
              <a:ext uri="{FF2B5EF4-FFF2-40B4-BE49-F238E27FC236}">
                <a16:creationId xmlns:a16="http://schemas.microsoft.com/office/drawing/2014/main" id="{FD986590-477D-F142-9939-1FD8CE87E1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4028853417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7">
            <a:extLst>
              <a:ext uri="{FF2B5EF4-FFF2-40B4-BE49-F238E27FC236}">
                <a16:creationId xmlns:a16="http://schemas.microsoft.com/office/drawing/2014/main" id="{A6EE7C7D-9FDC-A740-A37D-7EB1C26BC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322421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0" name="Slide Number Placeholder 6">
            <a:extLst>
              <a:ext uri="{FF2B5EF4-FFF2-40B4-BE49-F238E27FC236}">
                <a16:creationId xmlns:a16="http://schemas.microsoft.com/office/drawing/2014/main" id="{113E8CAB-6CF9-7D44-950F-9E781E21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E47048-1166-EF43-869D-275F62284EB2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800"/>
          </a:p>
        </p:txBody>
      </p:sp>
      <p:sp>
        <p:nvSpPr>
          <p:cNvPr id="145411" name="Footer Placeholder 7">
            <a:extLst>
              <a:ext uri="{FF2B5EF4-FFF2-40B4-BE49-F238E27FC236}">
                <a16:creationId xmlns:a16="http://schemas.microsoft.com/office/drawing/2014/main" id="{D695655C-000E-9944-A95D-D15310AB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45412" name="AutoShape 11">
            <a:extLst>
              <a:ext uri="{FF2B5EF4-FFF2-40B4-BE49-F238E27FC236}">
                <a16:creationId xmlns:a16="http://schemas.microsoft.com/office/drawing/2014/main" id="{C6808B32-2BFC-4141-B699-EC1F00E0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5200650"/>
            <a:ext cx="3276600" cy="838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YahooWeb graph  (120Gb, 1.4B nodes, 6.6 B edges)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 effective diameter: surprisingly small.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 Multi-modality: probably mixture of cores .</a:t>
            </a:r>
          </a:p>
        </p:txBody>
      </p:sp>
      <p:sp>
        <p:nvSpPr>
          <p:cNvPr id="145413" name="Date Placeholder 7">
            <a:extLst>
              <a:ext uri="{FF2B5EF4-FFF2-40B4-BE49-F238E27FC236}">
                <a16:creationId xmlns:a16="http://schemas.microsoft.com/office/drawing/2014/main" id="{BF8CDEB5-4D6F-3B41-A376-82CE4F08A7D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45414" name="Freeform 7">
            <a:extLst>
              <a:ext uri="{FF2B5EF4-FFF2-40B4-BE49-F238E27FC236}">
                <a16:creationId xmlns:a16="http://schemas.microsoft.com/office/drawing/2014/main" id="{EF53BBBC-FFA0-6745-8F38-191E1EC8A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013" y="1485900"/>
            <a:ext cx="865187" cy="1103313"/>
          </a:xfrm>
          <a:custGeom>
            <a:avLst/>
            <a:gdLst>
              <a:gd name="T0" fmla="*/ 392815 w 865717"/>
              <a:gd name="T1" fmla="*/ 261810527 h 963083"/>
              <a:gd name="T2" fmla="*/ 14241 w 865717"/>
              <a:gd name="T3" fmla="*/ 2094508431 h 963083"/>
              <a:gd name="T4" fmla="*/ 307333 w 865717"/>
              <a:gd name="T5" fmla="*/ 2147483646 h 963083"/>
              <a:gd name="T6" fmla="*/ 209639 w 865717"/>
              <a:gd name="T7" fmla="*/ 2147483646 h 963083"/>
              <a:gd name="T8" fmla="*/ 478298 w 865717"/>
              <a:gd name="T9" fmla="*/ 2147483646 h 963083"/>
              <a:gd name="T10" fmla="*/ 612629 w 865717"/>
              <a:gd name="T11" fmla="*/ 2147483646 h 963083"/>
              <a:gd name="T12" fmla="*/ 783595 w 865717"/>
              <a:gd name="T13" fmla="*/ 2147483646 h 963083"/>
              <a:gd name="T14" fmla="*/ 502722 w 865717"/>
              <a:gd name="T15" fmla="*/ 2147483646 h 963083"/>
              <a:gd name="T16" fmla="*/ 820231 w 865717"/>
              <a:gd name="T17" fmla="*/ 2147483646 h 963083"/>
              <a:gd name="T18" fmla="*/ 429452 w 865717"/>
              <a:gd name="T19" fmla="*/ 1658161332 h 963083"/>
              <a:gd name="T20" fmla="*/ 759173 w 865717"/>
              <a:gd name="T21" fmla="*/ 523629016 h 963083"/>
              <a:gd name="T22" fmla="*/ 392815 w 865717"/>
              <a:gd name="T23" fmla="*/ 261810527 h 9630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5717"/>
              <a:gd name="T37" fmla="*/ 0 h 963083"/>
              <a:gd name="T38" fmla="*/ 865717 w 865717"/>
              <a:gd name="T39" fmla="*/ 963083 h 96308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5717" h="963083">
                <a:moveTo>
                  <a:pt x="408517" y="38100"/>
                </a:moveTo>
                <a:cubicBezTo>
                  <a:pt x="279400" y="76200"/>
                  <a:pt x="29634" y="228600"/>
                  <a:pt x="14817" y="304800"/>
                </a:cubicBezTo>
                <a:cubicBezTo>
                  <a:pt x="0" y="381000"/>
                  <a:pt x="285750" y="416983"/>
                  <a:pt x="319617" y="495300"/>
                </a:cubicBezTo>
                <a:cubicBezTo>
                  <a:pt x="353484" y="573617"/>
                  <a:pt x="188384" y="730250"/>
                  <a:pt x="218017" y="774700"/>
                </a:cubicBezTo>
                <a:cubicBezTo>
                  <a:pt x="247650" y="819150"/>
                  <a:pt x="427567" y="734483"/>
                  <a:pt x="497417" y="762000"/>
                </a:cubicBezTo>
                <a:cubicBezTo>
                  <a:pt x="567267" y="789517"/>
                  <a:pt x="584200" y="963083"/>
                  <a:pt x="637117" y="939800"/>
                </a:cubicBezTo>
                <a:cubicBezTo>
                  <a:pt x="690034" y="916517"/>
                  <a:pt x="833967" y="690033"/>
                  <a:pt x="814917" y="622300"/>
                </a:cubicBezTo>
                <a:cubicBezTo>
                  <a:pt x="795867" y="554567"/>
                  <a:pt x="516467" y="582083"/>
                  <a:pt x="522817" y="533400"/>
                </a:cubicBezTo>
                <a:cubicBezTo>
                  <a:pt x="529167" y="484717"/>
                  <a:pt x="865717" y="378883"/>
                  <a:pt x="853017" y="330200"/>
                </a:cubicBezTo>
                <a:cubicBezTo>
                  <a:pt x="840317" y="281517"/>
                  <a:pt x="457200" y="283633"/>
                  <a:pt x="446617" y="241300"/>
                </a:cubicBezTo>
                <a:cubicBezTo>
                  <a:pt x="436034" y="198967"/>
                  <a:pt x="795867" y="110067"/>
                  <a:pt x="789517" y="76200"/>
                </a:cubicBezTo>
                <a:cubicBezTo>
                  <a:pt x="783167" y="42333"/>
                  <a:pt x="537634" y="0"/>
                  <a:pt x="408517" y="3810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5" name="TextBox 8">
            <a:extLst>
              <a:ext uri="{FF2B5EF4-FFF2-40B4-BE49-F238E27FC236}">
                <a16:creationId xmlns:a16="http://schemas.microsoft.com/office/drawing/2014/main" id="{41C0C8FC-669E-ED4F-9E48-52E9523F2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525" y="914400"/>
            <a:ext cx="647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EN</a:t>
            </a:r>
          </a:p>
        </p:txBody>
      </p:sp>
      <p:sp>
        <p:nvSpPr>
          <p:cNvPr id="145416" name="Freeform 9">
            <a:extLst>
              <a:ext uri="{FF2B5EF4-FFF2-40B4-BE49-F238E27FC236}">
                <a16:creationId xmlns:a16="http://schemas.microsoft.com/office/drawing/2014/main" id="{33EED93B-B3AA-0F4F-84C4-5A105E234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73100"/>
            <a:ext cx="611187" cy="723900"/>
          </a:xfrm>
          <a:custGeom>
            <a:avLst/>
            <a:gdLst>
              <a:gd name="T0" fmla="*/ 1 w 865717"/>
              <a:gd name="T1" fmla="*/ 2 h 963083"/>
              <a:gd name="T2" fmla="*/ 1 w 865717"/>
              <a:gd name="T3" fmla="*/ 2 h 963083"/>
              <a:gd name="T4" fmla="*/ 1 w 865717"/>
              <a:gd name="T5" fmla="*/ 2 h 963083"/>
              <a:gd name="T6" fmla="*/ 1 w 865717"/>
              <a:gd name="T7" fmla="*/ 2 h 963083"/>
              <a:gd name="T8" fmla="*/ 1 w 865717"/>
              <a:gd name="T9" fmla="*/ 2 h 963083"/>
              <a:gd name="T10" fmla="*/ 1 w 865717"/>
              <a:gd name="T11" fmla="*/ 2 h 963083"/>
              <a:gd name="T12" fmla="*/ 1 w 865717"/>
              <a:gd name="T13" fmla="*/ 2 h 963083"/>
              <a:gd name="T14" fmla="*/ 1 w 865717"/>
              <a:gd name="T15" fmla="*/ 2 h 963083"/>
              <a:gd name="T16" fmla="*/ 1 w 865717"/>
              <a:gd name="T17" fmla="*/ 2 h 963083"/>
              <a:gd name="T18" fmla="*/ 1 w 865717"/>
              <a:gd name="T19" fmla="*/ 2 h 963083"/>
              <a:gd name="T20" fmla="*/ 1 w 865717"/>
              <a:gd name="T21" fmla="*/ 2 h 963083"/>
              <a:gd name="T22" fmla="*/ 1 w 865717"/>
              <a:gd name="T23" fmla="*/ 2 h 9630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5717"/>
              <a:gd name="T37" fmla="*/ 0 h 963083"/>
              <a:gd name="T38" fmla="*/ 865717 w 865717"/>
              <a:gd name="T39" fmla="*/ 963083 h 96308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5717" h="963083">
                <a:moveTo>
                  <a:pt x="408517" y="38100"/>
                </a:moveTo>
                <a:cubicBezTo>
                  <a:pt x="279400" y="76200"/>
                  <a:pt x="29634" y="228600"/>
                  <a:pt x="14817" y="304800"/>
                </a:cubicBezTo>
                <a:cubicBezTo>
                  <a:pt x="0" y="381000"/>
                  <a:pt x="285750" y="416983"/>
                  <a:pt x="319617" y="495300"/>
                </a:cubicBezTo>
                <a:cubicBezTo>
                  <a:pt x="353484" y="573617"/>
                  <a:pt x="188384" y="730250"/>
                  <a:pt x="218017" y="774700"/>
                </a:cubicBezTo>
                <a:cubicBezTo>
                  <a:pt x="247650" y="819150"/>
                  <a:pt x="427567" y="734483"/>
                  <a:pt x="497417" y="762000"/>
                </a:cubicBezTo>
                <a:cubicBezTo>
                  <a:pt x="567267" y="789517"/>
                  <a:pt x="584200" y="963083"/>
                  <a:pt x="637117" y="939800"/>
                </a:cubicBezTo>
                <a:cubicBezTo>
                  <a:pt x="690034" y="916517"/>
                  <a:pt x="833967" y="690033"/>
                  <a:pt x="814917" y="622300"/>
                </a:cubicBezTo>
                <a:cubicBezTo>
                  <a:pt x="795867" y="554567"/>
                  <a:pt x="516467" y="582083"/>
                  <a:pt x="522817" y="533400"/>
                </a:cubicBezTo>
                <a:cubicBezTo>
                  <a:pt x="529167" y="484717"/>
                  <a:pt x="865717" y="378883"/>
                  <a:pt x="853017" y="330200"/>
                </a:cubicBezTo>
                <a:cubicBezTo>
                  <a:pt x="840317" y="281517"/>
                  <a:pt x="457200" y="283633"/>
                  <a:pt x="446617" y="241300"/>
                </a:cubicBezTo>
                <a:cubicBezTo>
                  <a:pt x="436034" y="198967"/>
                  <a:pt x="795867" y="110067"/>
                  <a:pt x="789517" y="76200"/>
                </a:cubicBezTo>
                <a:cubicBezTo>
                  <a:pt x="783167" y="42333"/>
                  <a:pt x="537634" y="0"/>
                  <a:pt x="408517" y="3810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7" name="Freeform 10">
            <a:extLst>
              <a:ext uri="{FF2B5EF4-FFF2-40B4-BE49-F238E27FC236}">
                <a16:creationId xmlns:a16="http://schemas.microsoft.com/office/drawing/2014/main" id="{E582A2AB-9C10-C340-B4B4-A762BBD29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1854200"/>
            <a:ext cx="420687" cy="609600"/>
          </a:xfrm>
          <a:custGeom>
            <a:avLst/>
            <a:gdLst>
              <a:gd name="T0" fmla="*/ 0 w 865717"/>
              <a:gd name="T1" fmla="*/ 1 h 963083"/>
              <a:gd name="T2" fmla="*/ 0 w 865717"/>
              <a:gd name="T3" fmla="*/ 1 h 963083"/>
              <a:gd name="T4" fmla="*/ 0 w 865717"/>
              <a:gd name="T5" fmla="*/ 1 h 963083"/>
              <a:gd name="T6" fmla="*/ 0 w 865717"/>
              <a:gd name="T7" fmla="*/ 1 h 963083"/>
              <a:gd name="T8" fmla="*/ 0 w 865717"/>
              <a:gd name="T9" fmla="*/ 1 h 963083"/>
              <a:gd name="T10" fmla="*/ 0 w 865717"/>
              <a:gd name="T11" fmla="*/ 1 h 963083"/>
              <a:gd name="T12" fmla="*/ 0 w 865717"/>
              <a:gd name="T13" fmla="*/ 1 h 963083"/>
              <a:gd name="T14" fmla="*/ 0 w 865717"/>
              <a:gd name="T15" fmla="*/ 1 h 963083"/>
              <a:gd name="T16" fmla="*/ 0 w 865717"/>
              <a:gd name="T17" fmla="*/ 1 h 963083"/>
              <a:gd name="T18" fmla="*/ 0 w 865717"/>
              <a:gd name="T19" fmla="*/ 1 h 963083"/>
              <a:gd name="T20" fmla="*/ 0 w 865717"/>
              <a:gd name="T21" fmla="*/ 1 h 963083"/>
              <a:gd name="T22" fmla="*/ 0 w 865717"/>
              <a:gd name="T23" fmla="*/ 1 h 9630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5717"/>
              <a:gd name="T37" fmla="*/ 0 h 963083"/>
              <a:gd name="T38" fmla="*/ 865717 w 865717"/>
              <a:gd name="T39" fmla="*/ 963083 h 96308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5717" h="963083">
                <a:moveTo>
                  <a:pt x="408517" y="38100"/>
                </a:moveTo>
                <a:cubicBezTo>
                  <a:pt x="279400" y="76200"/>
                  <a:pt x="29634" y="228600"/>
                  <a:pt x="14817" y="304800"/>
                </a:cubicBezTo>
                <a:cubicBezTo>
                  <a:pt x="0" y="381000"/>
                  <a:pt x="285750" y="416983"/>
                  <a:pt x="319617" y="495300"/>
                </a:cubicBezTo>
                <a:cubicBezTo>
                  <a:pt x="353484" y="573617"/>
                  <a:pt x="188384" y="730250"/>
                  <a:pt x="218017" y="774700"/>
                </a:cubicBezTo>
                <a:cubicBezTo>
                  <a:pt x="247650" y="819150"/>
                  <a:pt x="427567" y="734483"/>
                  <a:pt x="497417" y="762000"/>
                </a:cubicBezTo>
                <a:cubicBezTo>
                  <a:pt x="567267" y="789517"/>
                  <a:pt x="584200" y="963083"/>
                  <a:pt x="637117" y="939800"/>
                </a:cubicBezTo>
                <a:cubicBezTo>
                  <a:pt x="690034" y="916517"/>
                  <a:pt x="833967" y="690033"/>
                  <a:pt x="814917" y="622300"/>
                </a:cubicBezTo>
                <a:cubicBezTo>
                  <a:pt x="795867" y="554567"/>
                  <a:pt x="516467" y="582083"/>
                  <a:pt x="522817" y="533400"/>
                </a:cubicBezTo>
                <a:cubicBezTo>
                  <a:pt x="529167" y="484717"/>
                  <a:pt x="865717" y="378883"/>
                  <a:pt x="853017" y="330200"/>
                </a:cubicBezTo>
                <a:cubicBezTo>
                  <a:pt x="840317" y="281517"/>
                  <a:pt x="457200" y="283633"/>
                  <a:pt x="446617" y="241300"/>
                </a:cubicBezTo>
                <a:cubicBezTo>
                  <a:pt x="436034" y="198967"/>
                  <a:pt x="795867" y="110067"/>
                  <a:pt x="789517" y="76200"/>
                </a:cubicBezTo>
                <a:cubicBezTo>
                  <a:pt x="783167" y="42333"/>
                  <a:pt x="537634" y="0"/>
                  <a:pt x="408517" y="3810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5418" name="Straight Arrow Connector 12">
            <a:extLst>
              <a:ext uri="{FF2B5EF4-FFF2-40B4-BE49-F238E27FC236}">
                <a16:creationId xmlns:a16="http://schemas.microsoft.com/office/drawing/2014/main" id="{D1030723-E0E6-B14E-85ED-5A8710E51C6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340350" y="1860550"/>
            <a:ext cx="1054100" cy="685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5419" name="TextBox 13">
            <a:extLst>
              <a:ext uri="{FF2B5EF4-FFF2-40B4-BE49-F238E27FC236}">
                <a16:creationId xmlns:a16="http://schemas.microsoft.com/office/drawing/2014/main" id="{F79041A9-8C93-534E-B191-1E101EA75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286000"/>
            <a:ext cx="565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~7</a:t>
            </a:r>
          </a:p>
        </p:txBody>
      </p:sp>
      <p:sp>
        <p:nvSpPr>
          <p:cNvPr id="145420" name="TextBox 14">
            <a:extLst>
              <a:ext uri="{FF2B5EF4-FFF2-40B4-BE49-F238E27FC236}">
                <a16:creationId xmlns:a16="http://schemas.microsoft.com/office/drawing/2014/main" id="{72BD7333-F6A3-5B49-A4AF-9C8B0142C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113" y="304800"/>
            <a:ext cx="1889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Conjecture:</a:t>
            </a:r>
          </a:p>
        </p:txBody>
      </p:sp>
      <p:sp>
        <p:nvSpPr>
          <p:cNvPr id="145421" name="TextBox 15">
            <a:extLst>
              <a:ext uri="{FF2B5EF4-FFF2-40B4-BE49-F238E27FC236}">
                <a16:creationId xmlns:a16="http://schemas.microsoft.com/office/drawing/2014/main" id="{5C6B0574-A77F-394C-A4E9-E19C65DB7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25" y="723900"/>
            <a:ext cx="647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DE</a:t>
            </a:r>
          </a:p>
        </p:txBody>
      </p:sp>
      <p:sp>
        <p:nvSpPr>
          <p:cNvPr id="145422" name="TextBox 16">
            <a:extLst>
              <a:ext uri="{FF2B5EF4-FFF2-40B4-BE49-F238E27FC236}">
                <a16:creationId xmlns:a16="http://schemas.microsoft.com/office/drawing/2014/main" id="{DD98D804-E990-B34E-970E-D3F3B2012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25" y="1917700"/>
            <a:ext cx="647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BR</a:t>
            </a:r>
          </a:p>
        </p:txBody>
      </p:sp>
    </p:spTree>
    <p:extLst>
      <p:ext uri="{BB962C8B-B14F-4D97-AF65-F5344CB8AC3E}">
        <p14:creationId xmlns:p14="http://schemas.microsoft.com/office/powerpoint/2010/main" val="1570873878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27">
            <a:extLst>
              <a:ext uri="{FF2B5EF4-FFF2-40B4-BE49-F238E27FC236}">
                <a16:creationId xmlns:a16="http://schemas.microsoft.com/office/drawing/2014/main" id="{9B354164-CA3C-3344-A74D-77B9650D7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322421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4" name="Slide Number Placeholder 6">
            <a:extLst>
              <a:ext uri="{FF2B5EF4-FFF2-40B4-BE49-F238E27FC236}">
                <a16:creationId xmlns:a16="http://schemas.microsoft.com/office/drawing/2014/main" id="{094E601F-5824-8843-BBD5-AB2BE804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D1EB86-2E9C-2A4C-A4C4-99ACD50F7640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800"/>
          </a:p>
        </p:txBody>
      </p:sp>
      <p:sp>
        <p:nvSpPr>
          <p:cNvPr id="146435" name="Footer Placeholder 7">
            <a:extLst>
              <a:ext uri="{FF2B5EF4-FFF2-40B4-BE49-F238E27FC236}">
                <a16:creationId xmlns:a16="http://schemas.microsoft.com/office/drawing/2014/main" id="{54C8440C-91BB-3540-9EFA-502757C02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46436" name="AutoShape 11">
            <a:extLst>
              <a:ext uri="{FF2B5EF4-FFF2-40B4-BE49-F238E27FC236}">
                <a16:creationId xmlns:a16="http://schemas.microsoft.com/office/drawing/2014/main" id="{06CE3783-AC3B-4440-9F07-153674EDC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5200650"/>
            <a:ext cx="3276600" cy="838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YahooWeb graph  (120Gb, 1.4B nodes, 6.6 B edges)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 effective diameter: surprisingly small.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 Multi-modality: probably mixture of cores .</a:t>
            </a:r>
          </a:p>
        </p:txBody>
      </p:sp>
      <p:sp>
        <p:nvSpPr>
          <p:cNvPr id="146437" name="Date Placeholder 7">
            <a:extLst>
              <a:ext uri="{FF2B5EF4-FFF2-40B4-BE49-F238E27FC236}">
                <a16:creationId xmlns:a16="http://schemas.microsoft.com/office/drawing/2014/main" id="{FC491739-3109-A948-BC6A-7C318551BE3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46438" name="Freeform 7">
            <a:extLst>
              <a:ext uri="{FF2B5EF4-FFF2-40B4-BE49-F238E27FC236}">
                <a16:creationId xmlns:a16="http://schemas.microsoft.com/office/drawing/2014/main" id="{FFB5F783-3FA0-EE4C-95B9-F9E4FBE4D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013" y="1485900"/>
            <a:ext cx="865187" cy="1103313"/>
          </a:xfrm>
          <a:custGeom>
            <a:avLst/>
            <a:gdLst>
              <a:gd name="T0" fmla="*/ 392815 w 865717"/>
              <a:gd name="T1" fmla="*/ 261810527 h 963083"/>
              <a:gd name="T2" fmla="*/ 14241 w 865717"/>
              <a:gd name="T3" fmla="*/ 2094508431 h 963083"/>
              <a:gd name="T4" fmla="*/ 307333 w 865717"/>
              <a:gd name="T5" fmla="*/ 2147483646 h 963083"/>
              <a:gd name="T6" fmla="*/ 209639 w 865717"/>
              <a:gd name="T7" fmla="*/ 2147483646 h 963083"/>
              <a:gd name="T8" fmla="*/ 478298 w 865717"/>
              <a:gd name="T9" fmla="*/ 2147483646 h 963083"/>
              <a:gd name="T10" fmla="*/ 612629 w 865717"/>
              <a:gd name="T11" fmla="*/ 2147483646 h 963083"/>
              <a:gd name="T12" fmla="*/ 783595 w 865717"/>
              <a:gd name="T13" fmla="*/ 2147483646 h 963083"/>
              <a:gd name="T14" fmla="*/ 502722 w 865717"/>
              <a:gd name="T15" fmla="*/ 2147483646 h 963083"/>
              <a:gd name="T16" fmla="*/ 820231 w 865717"/>
              <a:gd name="T17" fmla="*/ 2147483646 h 963083"/>
              <a:gd name="T18" fmla="*/ 429452 w 865717"/>
              <a:gd name="T19" fmla="*/ 1658161332 h 963083"/>
              <a:gd name="T20" fmla="*/ 759173 w 865717"/>
              <a:gd name="T21" fmla="*/ 523629016 h 963083"/>
              <a:gd name="T22" fmla="*/ 392815 w 865717"/>
              <a:gd name="T23" fmla="*/ 261810527 h 9630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5717"/>
              <a:gd name="T37" fmla="*/ 0 h 963083"/>
              <a:gd name="T38" fmla="*/ 865717 w 865717"/>
              <a:gd name="T39" fmla="*/ 963083 h 96308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5717" h="963083">
                <a:moveTo>
                  <a:pt x="408517" y="38100"/>
                </a:moveTo>
                <a:cubicBezTo>
                  <a:pt x="279400" y="76200"/>
                  <a:pt x="29634" y="228600"/>
                  <a:pt x="14817" y="304800"/>
                </a:cubicBezTo>
                <a:cubicBezTo>
                  <a:pt x="0" y="381000"/>
                  <a:pt x="285750" y="416983"/>
                  <a:pt x="319617" y="495300"/>
                </a:cubicBezTo>
                <a:cubicBezTo>
                  <a:pt x="353484" y="573617"/>
                  <a:pt x="188384" y="730250"/>
                  <a:pt x="218017" y="774700"/>
                </a:cubicBezTo>
                <a:cubicBezTo>
                  <a:pt x="247650" y="819150"/>
                  <a:pt x="427567" y="734483"/>
                  <a:pt x="497417" y="762000"/>
                </a:cubicBezTo>
                <a:cubicBezTo>
                  <a:pt x="567267" y="789517"/>
                  <a:pt x="584200" y="963083"/>
                  <a:pt x="637117" y="939800"/>
                </a:cubicBezTo>
                <a:cubicBezTo>
                  <a:pt x="690034" y="916517"/>
                  <a:pt x="833967" y="690033"/>
                  <a:pt x="814917" y="622300"/>
                </a:cubicBezTo>
                <a:cubicBezTo>
                  <a:pt x="795867" y="554567"/>
                  <a:pt x="516467" y="582083"/>
                  <a:pt x="522817" y="533400"/>
                </a:cubicBezTo>
                <a:cubicBezTo>
                  <a:pt x="529167" y="484717"/>
                  <a:pt x="865717" y="378883"/>
                  <a:pt x="853017" y="330200"/>
                </a:cubicBezTo>
                <a:cubicBezTo>
                  <a:pt x="840317" y="281517"/>
                  <a:pt x="457200" y="283633"/>
                  <a:pt x="446617" y="241300"/>
                </a:cubicBezTo>
                <a:cubicBezTo>
                  <a:pt x="436034" y="198967"/>
                  <a:pt x="795867" y="110067"/>
                  <a:pt x="789517" y="76200"/>
                </a:cubicBezTo>
                <a:cubicBezTo>
                  <a:pt x="783167" y="42333"/>
                  <a:pt x="537634" y="0"/>
                  <a:pt x="408517" y="3810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9">
            <a:extLst>
              <a:ext uri="{FF2B5EF4-FFF2-40B4-BE49-F238E27FC236}">
                <a16:creationId xmlns:a16="http://schemas.microsoft.com/office/drawing/2014/main" id="{69C539FE-DE77-924A-B526-C3992A1C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73100"/>
            <a:ext cx="611187" cy="723900"/>
          </a:xfrm>
          <a:custGeom>
            <a:avLst/>
            <a:gdLst>
              <a:gd name="T0" fmla="*/ 1 w 865717"/>
              <a:gd name="T1" fmla="*/ 2 h 963083"/>
              <a:gd name="T2" fmla="*/ 1 w 865717"/>
              <a:gd name="T3" fmla="*/ 2 h 963083"/>
              <a:gd name="T4" fmla="*/ 1 w 865717"/>
              <a:gd name="T5" fmla="*/ 2 h 963083"/>
              <a:gd name="T6" fmla="*/ 1 w 865717"/>
              <a:gd name="T7" fmla="*/ 2 h 963083"/>
              <a:gd name="T8" fmla="*/ 1 w 865717"/>
              <a:gd name="T9" fmla="*/ 2 h 963083"/>
              <a:gd name="T10" fmla="*/ 1 w 865717"/>
              <a:gd name="T11" fmla="*/ 2 h 963083"/>
              <a:gd name="T12" fmla="*/ 1 w 865717"/>
              <a:gd name="T13" fmla="*/ 2 h 963083"/>
              <a:gd name="T14" fmla="*/ 1 w 865717"/>
              <a:gd name="T15" fmla="*/ 2 h 963083"/>
              <a:gd name="T16" fmla="*/ 1 w 865717"/>
              <a:gd name="T17" fmla="*/ 2 h 963083"/>
              <a:gd name="T18" fmla="*/ 1 w 865717"/>
              <a:gd name="T19" fmla="*/ 2 h 963083"/>
              <a:gd name="T20" fmla="*/ 1 w 865717"/>
              <a:gd name="T21" fmla="*/ 2 h 963083"/>
              <a:gd name="T22" fmla="*/ 1 w 865717"/>
              <a:gd name="T23" fmla="*/ 2 h 9630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5717"/>
              <a:gd name="T37" fmla="*/ 0 h 963083"/>
              <a:gd name="T38" fmla="*/ 865717 w 865717"/>
              <a:gd name="T39" fmla="*/ 963083 h 96308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5717" h="963083">
                <a:moveTo>
                  <a:pt x="408517" y="38100"/>
                </a:moveTo>
                <a:cubicBezTo>
                  <a:pt x="279400" y="76200"/>
                  <a:pt x="29634" y="228600"/>
                  <a:pt x="14817" y="304800"/>
                </a:cubicBezTo>
                <a:cubicBezTo>
                  <a:pt x="0" y="381000"/>
                  <a:pt x="285750" y="416983"/>
                  <a:pt x="319617" y="495300"/>
                </a:cubicBezTo>
                <a:cubicBezTo>
                  <a:pt x="353484" y="573617"/>
                  <a:pt x="188384" y="730250"/>
                  <a:pt x="218017" y="774700"/>
                </a:cubicBezTo>
                <a:cubicBezTo>
                  <a:pt x="247650" y="819150"/>
                  <a:pt x="427567" y="734483"/>
                  <a:pt x="497417" y="762000"/>
                </a:cubicBezTo>
                <a:cubicBezTo>
                  <a:pt x="567267" y="789517"/>
                  <a:pt x="584200" y="963083"/>
                  <a:pt x="637117" y="939800"/>
                </a:cubicBezTo>
                <a:cubicBezTo>
                  <a:pt x="690034" y="916517"/>
                  <a:pt x="833967" y="690033"/>
                  <a:pt x="814917" y="622300"/>
                </a:cubicBezTo>
                <a:cubicBezTo>
                  <a:pt x="795867" y="554567"/>
                  <a:pt x="516467" y="582083"/>
                  <a:pt x="522817" y="533400"/>
                </a:cubicBezTo>
                <a:cubicBezTo>
                  <a:pt x="529167" y="484717"/>
                  <a:pt x="865717" y="378883"/>
                  <a:pt x="853017" y="330200"/>
                </a:cubicBezTo>
                <a:cubicBezTo>
                  <a:pt x="840317" y="281517"/>
                  <a:pt x="457200" y="283633"/>
                  <a:pt x="446617" y="241300"/>
                </a:cubicBezTo>
                <a:cubicBezTo>
                  <a:pt x="436034" y="198967"/>
                  <a:pt x="795867" y="110067"/>
                  <a:pt x="789517" y="76200"/>
                </a:cubicBezTo>
                <a:cubicBezTo>
                  <a:pt x="783167" y="42333"/>
                  <a:pt x="537634" y="0"/>
                  <a:pt x="408517" y="3810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10">
            <a:extLst>
              <a:ext uri="{FF2B5EF4-FFF2-40B4-BE49-F238E27FC236}">
                <a16:creationId xmlns:a16="http://schemas.microsoft.com/office/drawing/2014/main" id="{C38629BA-2FD4-274E-AFAF-3F139675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213" y="1854200"/>
            <a:ext cx="420687" cy="609600"/>
          </a:xfrm>
          <a:custGeom>
            <a:avLst/>
            <a:gdLst>
              <a:gd name="T0" fmla="*/ 0 w 865717"/>
              <a:gd name="T1" fmla="*/ 1 h 963083"/>
              <a:gd name="T2" fmla="*/ 0 w 865717"/>
              <a:gd name="T3" fmla="*/ 1 h 963083"/>
              <a:gd name="T4" fmla="*/ 0 w 865717"/>
              <a:gd name="T5" fmla="*/ 1 h 963083"/>
              <a:gd name="T6" fmla="*/ 0 w 865717"/>
              <a:gd name="T7" fmla="*/ 1 h 963083"/>
              <a:gd name="T8" fmla="*/ 0 w 865717"/>
              <a:gd name="T9" fmla="*/ 1 h 963083"/>
              <a:gd name="T10" fmla="*/ 0 w 865717"/>
              <a:gd name="T11" fmla="*/ 1 h 963083"/>
              <a:gd name="T12" fmla="*/ 0 w 865717"/>
              <a:gd name="T13" fmla="*/ 1 h 963083"/>
              <a:gd name="T14" fmla="*/ 0 w 865717"/>
              <a:gd name="T15" fmla="*/ 1 h 963083"/>
              <a:gd name="T16" fmla="*/ 0 w 865717"/>
              <a:gd name="T17" fmla="*/ 1 h 963083"/>
              <a:gd name="T18" fmla="*/ 0 w 865717"/>
              <a:gd name="T19" fmla="*/ 1 h 963083"/>
              <a:gd name="T20" fmla="*/ 0 w 865717"/>
              <a:gd name="T21" fmla="*/ 1 h 963083"/>
              <a:gd name="T22" fmla="*/ 0 w 865717"/>
              <a:gd name="T23" fmla="*/ 1 h 9630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5717"/>
              <a:gd name="T37" fmla="*/ 0 h 963083"/>
              <a:gd name="T38" fmla="*/ 865717 w 865717"/>
              <a:gd name="T39" fmla="*/ 963083 h 96308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5717" h="963083">
                <a:moveTo>
                  <a:pt x="408517" y="38100"/>
                </a:moveTo>
                <a:cubicBezTo>
                  <a:pt x="279400" y="76200"/>
                  <a:pt x="29634" y="228600"/>
                  <a:pt x="14817" y="304800"/>
                </a:cubicBezTo>
                <a:cubicBezTo>
                  <a:pt x="0" y="381000"/>
                  <a:pt x="285750" y="416983"/>
                  <a:pt x="319617" y="495300"/>
                </a:cubicBezTo>
                <a:cubicBezTo>
                  <a:pt x="353484" y="573617"/>
                  <a:pt x="188384" y="730250"/>
                  <a:pt x="218017" y="774700"/>
                </a:cubicBezTo>
                <a:cubicBezTo>
                  <a:pt x="247650" y="819150"/>
                  <a:pt x="427567" y="734483"/>
                  <a:pt x="497417" y="762000"/>
                </a:cubicBezTo>
                <a:cubicBezTo>
                  <a:pt x="567267" y="789517"/>
                  <a:pt x="584200" y="963083"/>
                  <a:pt x="637117" y="939800"/>
                </a:cubicBezTo>
                <a:cubicBezTo>
                  <a:pt x="690034" y="916517"/>
                  <a:pt x="833967" y="690033"/>
                  <a:pt x="814917" y="622300"/>
                </a:cubicBezTo>
                <a:cubicBezTo>
                  <a:pt x="795867" y="554567"/>
                  <a:pt x="516467" y="582083"/>
                  <a:pt x="522817" y="533400"/>
                </a:cubicBezTo>
                <a:cubicBezTo>
                  <a:pt x="529167" y="484717"/>
                  <a:pt x="865717" y="378883"/>
                  <a:pt x="853017" y="330200"/>
                </a:cubicBezTo>
                <a:cubicBezTo>
                  <a:pt x="840317" y="281517"/>
                  <a:pt x="457200" y="283633"/>
                  <a:pt x="446617" y="241300"/>
                </a:cubicBezTo>
                <a:cubicBezTo>
                  <a:pt x="436034" y="198967"/>
                  <a:pt x="795867" y="110067"/>
                  <a:pt x="789517" y="76200"/>
                </a:cubicBezTo>
                <a:cubicBezTo>
                  <a:pt x="783167" y="42333"/>
                  <a:pt x="537634" y="0"/>
                  <a:pt x="408517" y="3810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6441" name="Straight Arrow Connector 12">
            <a:extLst>
              <a:ext uri="{FF2B5EF4-FFF2-40B4-BE49-F238E27FC236}">
                <a16:creationId xmlns:a16="http://schemas.microsoft.com/office/drawing/2014/main" id="{9783F118-8FEE-8045-91DE-508FC965278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340350" y="1860550"/>
            <a:ext cx="1054100" cy="685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6442" name="TextBox 13">
            <a:extLst>
              <a:ext uri="{FF2B5EF4-FFF2-40B4-BE49-F238E27FC236}">
                <a16:creationId xmlns:a16="http://schemas.microsoft.com/office/drawing/2014/main" id="{2CA9E9C5-7E43-B746-B5FF-AA4DB2FBC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286000"/>
            <a:ext cx="565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~7</a:t>
            </a:r>
          </a:p>
        </p:txBody>
      </p:sp>
      <p:sp>
        <p:nvSpPr>
          <p:cNvPr id="146443" name="TextBox 14">
            <a:extLst>
              <a:ext uri="{FF2B5EF4-FFF2-40B4-BE49-F238E27FC236}">
                <a16:creationId xmlns:a16="http://schemas.microsoft.com/office/drawing/2014/main" id="{22B86770-C1EF-E84B-B4E6-6740A7859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113" y="304800"/>
            <a:ext cx="1889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Conjecture:</a:t>
            </a:r>
          </a:p>
        </p:txBody>
      </p:sp>
      <p:cxnSp>
        <p:nvCxnSpPr>
          <p:cNvPr id="146444" name="Straight Connector 18">
            <a:extLst>
              <a:ext uri="{FF2B5EF4-FFF2-40B4-BE49-F238E27FC236}">
                <a16:creationId xmlns:a16="http://schemas.microsoft.com/office/drawing/2014/main" id="{D2C1F669-2350-1448-92C0-583F35DA236B}"/>
              </a:ext>
            </a:extLst>
          </p:cNvPr>
          <p:cNvCxnSpPr>
            <a:cxnSpLocks noChangeShapeType="1"/>
            <a:stCxn id="146438" idx="10"/>
            <a:endCxn id="146439" idx="1"/>
          </p:cNvCxnSpPr>
          <p:nvPr/>
        </p:nvCxnSpPr>
        <p:spPr bwMode="auto">
          <a:xfrm flipV="1">
            <a:off x="6858000" y="901700"/>
            <a:ext cx="769938" cy="67151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6445" name="Straight Connector 20">
            <a:extLst>
              <a:ext uri="{FF2B5EF4-FFF2-40B4-BE49-F238E27FC236}">
                <a16:creationId xmlns:a16="http://schemas.microsoft.com/office/drawing/2014/main" id="{253666F5-2F44-F643-AE1D-D373A69CFA40}"/>
              </a:ext>
            </a:extLst>
          </p:cNvPr>
          <p:cNvCxnSpPr>
            <a:cxnSpLocks noChangeShapeType="1"/>
            <a:stCxn id="146438" idx="8"/>
            <a:endCxn id="146439" idx="3"/>
          </p:cNvCxnSpPr>
          <p:nvPr/>
        </p:nvCxnSpPr>
        <p:spPr bwMode="auto">
          <a:xfrm flipV="1">
            <a:off x="6921500" y="1255713"/>
            <a:ext cx="850900" cy="6080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6446" name="Straight Connector 26">
            <a:extLst>
              <a:ext uri="{FF2B5EF4-FFF2-40B4-BE49-F238E27FC236}">
                <a16:creationId xmlns:a16="http://schemas.microsoft.com/office/drawing/2014/main" id="{13DBE9BB-FCC2-6F42-8077-23CBF68A8C6B}"/>
              </a:ext>
            </a:extLst>
          </p:cNvPr>
          <p:cNvCxnSpPr>
            <a:cxnSpLocks noChangeShapeType="1"/>
            <a:endCxn id="146439" idx="5"/>
          </p:cNvCxnSpPr>
          <p:nvPr/>
        </p:nvCxnSpPr>
        <p:spPr bwMode="auto">
          <a:xfrm rot="5400000" flipH="1" flipV="1">
            <a:off x="7820025" y="1566863"/>
            <a:ext cx="434975" cy="603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37017563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oter Placeholder 4">
            <a:extLst>
              <a:ext uri="{FF2B5EF4-FFF2-40B4-BE49-F238E27FC236}">
                <a16:creationId xmlns:a16="http://schemas.microsoft.com/office/drawing/2014/main" id="{DCDD7C8C-91E0-A642-A07E-9E19AEAD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52579" name="Slide Number Placeholder 5">
            <a:extLst>
              <a:ext uri="{FF2B5EF4-FFF2-40B4-BE49-F238E27FC236}">
                <a16:creationId xmlns:a16="http://schemas.microsoft.com/office/drawing/2014/main" id="{3099B71A-61AA-064D-9FA5-2EAB49AC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00E1E6-6FB7-1C4D-B512-3F4A189E649E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103</a:t>
            </a:fld>
            <a:endParaRPr lang="en-US" altLang="en-US" sz="1800"/>
          </a:p>
        </p:txBody>
      </p:sp>
      <p:sp>
        <p:nvSpPr>
          <p:cNvPr id="152580" name="Rectangle 2">
            <a:extLst>
              <a:ext uri="{FF2B5EF4-FFF2-40B4-BE49-F238E27FC236}">
                <a16:creationId xmlns:a16="http://schemas.microsoft.com/office/drawing/2014/main" id="{9E088AB6-50D0-3A46-928F-5A3D90060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152581" name="Rectangle 3">
            <a:extLst>
              <a:ext uri="{FF2B5EF4-FFF2-40B4-BE49-F238E27FC236}">
                <a16:creationId xmlns:a16="http://schemas.microsoft.com/office/drawing/2014/main" id="{2215FC56-12E5-484D-AAA6-9F2BB7FD2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Introduction – 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Problem: Patterns in graphs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Static graphs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degree, diameter, eigen,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Triangles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Weighted graphs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Time evolving graphs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52582" name="AutoShape 4">
            <a:extLst>
              <a:ext uri="{FF2B5EF4-FFF2-40B4-BE49-F238E27FC236}">
                <a16:creationId xmlns:a16="http://schemas.microsoft.com/office/drawing/2014/main" id="{975503D3-7E3D-FD4D-8D8C-2AC9A8A8B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4146550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52583" name="Date Placeholder 7">
            <a:extLst>
              <a:ext uri="{FF2B5EF4-FFF2-40B4-BE49-F238E27FC236}">
                <a16:creationId xmlns:a16="http://schemas.microsoft.com/office/drawing/2014/main" id="{11B1F164-5297-0E41-B726-C64CD8AB82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pic>
        <p:nvPicPr>
          <p:cNvPr id="152584" name="Picture 7">
            <a:extLst>
              <a:ext uri="{FF2B5EF4-FFF2-40B4-BE49-F238E27FC236}">
                <a16:creationId xmlns:a16="http://schemas.microsoft.com/office/drawing/2014/main" id="{EC9A16BA-E7CC-A645-9EE1-EABCEE4E0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513" y="406400"/>
            <a:ext cx="2457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561075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Footer Placeholder 4">
            <a:extLst>
              <a:ext uri="{FF2B5EF4-FFF2-40B4-BE49-F238E27FC236}">
                <a16:creationId xmlns:a16="http://schemas.microsoft.com/office/drawing/2014/main" id="{1E51C14B-00E0-2A44-806B-30424E4E0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54626" name="Slide Number Placeholder 5">
            <a:extLst>
              <a:ext uri="{FF2B5EF4-FFF2-40B4-BE49-F238E27FC236}">
                <a16:creationId xmlns:a16="http://schemas.microsoft.com/office/drawing/2014/main" id="{4B2388B4-5931-174A-9570-543C5841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A2FF49-7D70-9D4F-8135-504120EE0BE8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800"/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54D75E03-D553-DD4D-804B-ABC7B0979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Observations on  weighted graphs?</a:t>
            </a:r>
          </a:p>
        </p:txBody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3875A070-BA30-8244-B4E2-1EDA39E07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47825"/>
            <a:ext cx="7772400" cy="4140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A: yes - even more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laws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!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54629" name="Picture 6">
            <a:extLst>
              <a:ext uri="{FF2B5EF4-FFF2-40B4-BE49-F238E27FC236}">
                <a16:creationId xmlns:a16="http://schemas.microsoft.com/office/drawing/2014/main" id="{ADB6B742-F8AE-234D-89E3-13E6FAA2A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900" y="2365375"/>
            <a:ext cx="145097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0" name="Text Box 15">
            <a:extLst>
              <a:ext uri="{FF2B5EF4-FFF2-40B4-BE49-F238E27FC236}">
                <a16:creationId xmlns:a16="http://schemas.microsoft.com/office/drawing/2014/main" id="{194D8D1E-A44F-F84C-AC94-22173176B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4370388"/>
            <a:ext cx="68326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900"/>
              <a:t>M. McGlohon, L. Akoglu, and C. Faloutsos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900" i="1"/>
              <a:t>Weighted Graphs and Disconnected Components: Patterns and a Generator.</a:t>
            </a:r>
            <a:r>
              <a:rPr kumimoji="0" lang="en-US" altLang="en-US" sz="29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900" i="1"/>
              <a:t>SIG-KDD</a:t>
            </a:r>
            <a:r>
              <a:rPr kumimoji="0" lang="en-US" altLang="en-US" sz="2900"/>
              <a:t> 2008 </a:t>
            </a:r>
          </a:p>
        </p:txBody>
      </p:sp>
      <p:sp>
        <p:nvSpPr>
          <p:cNvPr id="154631" name="Date Placeholder 9">
            <a:extLst>
              <a:ext uri="{FF2B5EF4-FFF2-40B4-BE49-F238E27FC236}">
                <a16:creationId xmlns:a16="http://schemas.microsoft.com/office/drawing/2014/main" id="{8A22DE15-71F0-A54C-AA62-88D2782712B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pic>
        <p:nvPicPr>
          <p:cNvPr id="154632" name="Picture 2">
            <a:extLst>
              <a:ext uri="{FF2B5EF4-FFF2-40B4-BE49-F238E27FC236}">
                <a16:creationId xmlns:a16="http://schemas.microsoft.com/office/drawing/2014/main" id="{30486523-7B70-C74D-93E4-74B6BA626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2365375"/>
            <a:ext cx="13938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087422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Footer Placeholder 4">
            <a:extLst>
              <a:ext uri="{FF2B5EF4-FFF2-40B4-BE49-F238E27FC236}">
                <a16:creationId xmlns:a16="http://schemas.microsoft.com/office/drawing/2014/main" id="{F1119A3C-33E9-5E48-90EF-AFDB4030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56674" name="Slide Number Placeholder 5">
            <a:extLst>
              <a:ext uri="{FF2B5EF4-FFF2-40B4-BE49-F238E27FC236}">
                <a16:creationId xmlns:a16="http://schemas.microsoft.com/office/drawing/2014/main" id="{2630B6A0-2DB4-FF43-BF8F-32FC76F3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E1B2C9-B532-A643-85AE-A885DDA861B4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800"/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3188D97E-75BD-4D4E-B470-FE8CC7E34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Observation W.1: Fortification</a:t>
            </a:r>
          </a:p>
        </p:txBody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336C673D-05E0-CD40-A09E-427837CB4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altLang="en-US" sz="3900" i="1">
                <a:ea typeface="ＭＳ Ｐゴシック" panose="020B0600070205080204" pitchFamily="34" charset="-128"/>
              </a:rPr>
              <a:t>Q: How do the weights </a:t>
            </a:r>
          </a:p>
          <a:p>
            <a:pPr lvl="1" eaLnBrk="1" hangingPunct="1">
              <a:buFontTx/>
              <a:buNone/>
            </a:pPr>
            <a:r>
              <a:rPr lang="en-US" altLang="en-US" sz="3900" i="1">
                <a:ea typeface="ＭＳ Ｐゴシック" panose="020B0600070205080204" pitchFamily="34" charset="-128"/>
              </a:rPr>
              <a:t>of nodes relate to degree?</a:t>
            </a:r>
          </a:p>
        </p:txBody>
      </p:sp>
      <p:sp>
        <p:nvSpPr>
          <p:cNvPr id="156677" name="Date Placeholder 6">
            <a:extLst>
              <a:ext uri="{FF2B5EF4-FFF2-40B4-BE49-F238E27FC236}">
                <a16:creationId xmlns:a16="http://schemas.microsoft.com/office/drawing/2014/main" id="{27CC540E-8930-7A4E-9C29-4616D113C64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1316006832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Footer Placeholder 2">
            <a:extLst>
              <a:ext uri="{FF2B5EF4-FFF2-40B4-BE49-F238E27FC236}">
                <a16:creationId xmlns:a16="http://schemas.microsoft.com/office/drawing/2014/main" id="{E4E1787E-695B-F34A-9853-2F95C044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58722" name="Slide Number Placeholder 3">
            <a:extLst>
              <a:ext uri="{FF2B5EF4-FFF2-40B4-BE49-F238E27FC236}">
                <a16:creationId xmlns:a16="http://schemas.microsoft.com/office/drawing/2014/main" id="{D43DFAF4-F906-024F-B265-A24FA37E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4F1027-23EE-F44C-BE6F-91950A07D747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800"/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12680CD8-9E4C-F24A-B4B5-AC388D73E3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 lIns="0" tIns="0" rIns="0" bIns="0"/>
          <a:lstStyle/>
          <a:p>
            <a:pPr defTabSz="828675" eaLnBrk="1" hangingPunct="1"/>
            <a:r>
              <a:rPr lang="en-US" altLang="en-US">
                <a:ea typeface="ＭＳ Ｐゴシック" panose="020B0600070205080204" pitchFamily="34" charset="-128"/>
              </a:rPr>
              <a:t>Observation W.1: Fortification</a:t>
            </a:r>
          </a:p>
        </p:txBody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202EB9BE-E093-974F-BB3A-C294685F442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31950"/>
            <a:ext cx="8228013" cy="4922838"/>
          </a:xfrm>
        </p:spPr>
        <p:txBody>
          <a:bodyPr lIns="0" tIns="0" rIns="0" bIns="0"/>
          <a:lstStyle/>
          <a:p>
            <a:pPr marL="392113" indent="-293688" defTabSz="828675" eaLnBrk="1" hangingPunct="1"/>
            <a:endParaRPr lang="en-US" altLang="en-US" sz="3600" b="1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8725" name="Text Box 14">
            <a:extLst>
              <a:ext uri="{FF2B5EF4-FFF2-40B4-BE49-F238E27FC236}">
                <a16:creationId xmlns:a16="http://schemas.microsoft.com/office/drawing/2014/main" id="{C5467CEE-B5F4-4540-9868-FE4D5EAE3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3194050"/>
            <a:ext cx="2946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3400" b="1">
                <a:solidFill>
                  <a:schemeClr val="tx2"/>
                </a:solidFill>
                <a:latin typeface="Arial" panose="020B0604020202020204" pitchFamily="34" charset="0"/>
              </a:rPr>
              <a:t>More donors,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3400" b="1">
                <a:solidFill>
                  <a:schemeClr val="tx2"/>
                </a:solidFill>
                <a:latin typeface="Arial" panose="020B0604020202020204" pitchFamily="34" charset="0"/>
              </a:rPr>
              <a:t>more $ ?</a:t>
            </a:r>
          </a:p>
        </p:txBody>
      </p:sp>
      <p:sp>
        <p:nvSpPr>
          <p:cNvPr id="158726" name="Oval 15">
            <a:extLst>
              <a:ext uri="{FF2B5EF4-FFF2-40B4-BE49-F238E27FC236}">
                <a16:creationId xmlns:a16="http://schemas.microsoft.com/office/drawing/2014/main" id="{6043E4A5-FC43-2741-BE64-71607A5AF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5224463"/>
            <a:ext cx="146050" cy="117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58727" name="Oval 16">
            <a:extLst>
              <a:ext uri="{FF2B5EF4-FFF2-40B4-BE49-F238E27FC236}">
                <a16:creationId xmlns:a16="http://schemas.microsoft.com/office/drawing/2014/main" id="{E07F54D7-9C03-2C41-924F-23571DCD5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5624513"/>
            <a:ext cx="146050" cy="117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58728" name="Oval 17">
            <a:extLst>
              <a:ext uri="{FF2B5EF4-FFF2-40B4-BE49-F238E27FC236}">
                <a16:creationId xmlns:a16="http://schemas.microsoft.com/office/drawing/2014/main" id="{BAD3AE00-1458-1D40-99BA-A60177096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6008688"/>
            <a:ext cx="146050" cy="117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58729" name="AutoShape 20">
            <a:extLst>
              <a:ext uri="{FF2B5EF4-FFF2-40B4-BE49-F238E27FC236}">
                <a16:creationId xmlns:a16="http://schemas.microsoft.com/office/drawing/2014/main" id="{BDF68AEA-B81C-B943-AA17-61A4136B7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5991225"/>
            <a:ext cx="146050" cy="174625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58730" name="AutoShape 21">
            <a:extLst>
              <a:ext uri="{FF2B5EF4-FFF2-40B4-BE49-F238E27FC236}">
                <a16:creationId xmlns:a16="http://schemas.microsoft.com/office/drawing/2014/main" id="{D487285A-8F05-1C4E-9ADC-7EC93B40E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5600700"/>
            <a:ext cx="146050" cy="174625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58731" name="AutoShape 22">
            <a:extLst>
              <a:ext uri="{FF2B5EF4-FFF2-40B4-BE49-F238E27FC236}">
                <a16:creationId xmlns:a16="http://schemas.microsoft.com/office/drawing/2014/main" id="{90A8320B-68A3-8745-A910-BB1648611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938" y="5167313"/>
            <a:ext cx="146050" cy="174625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58732" name="AutoShape 23">
            <a:extLst>
              <a:ext uri="{FF2B5EF4-FFF2-40B4-BE49-F238E27FC236}">
                <a16:creationId xmlns:a16="http://schemas.microsoft.com/office/drawing/2014/main" id="{B30DC082-20F8-B148-B6A9-2FA79E58C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4629150"/>
            <a:ext cx="146050" cy="174625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158733" name="AutoShape 24">
            <a:extLst>
              <a:ext uri="{FF2B5EF4-FFF2-40B4-BE49-F238E27FC236}">
                <a16:creationId xmlns:a16="http://schemas.microsoft.com/office/drawing/2014/main" id="{A28444B1-1356-BF4E-9B62-AAD40F881B72}"/>
              </a:ext>
            </a:extLst>
          </p:cNvPr>
          <p:cNvCxnSpPr>
            <a:cxnSpLocks noChangeShapeType="1"/>
            <a:stCxn id="158726" idx="6"/>
            <a:endCxn id="158732" idx="1"/>
          </p:cNvCxnSpPr>
          <p:nvPr/>
        </p:nvCxnSpPr>
        <p:spPr bwMode="auto">
          <a:xfrm flipV="1">
            <a:off x="609600" y="4716463"/>
            <a:ext cx="884238" cy="5667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734" name="AutoShape 25">
            <a:extLst>
              <a:ext uri="{FF2B5EF4-FFF2-40B4-BE49-F238E27FC236}">
                <a16:creationId xmlns:a16="http://schemas.microsoft.com/office/drawing/2014/main" id="{4EFEAFC8-1C6B-6E4B-BF22-CAB3D842564A}"/>
              </a:ext>
            </a:extLst>
          </p:cNvPr>
          <p:cNvCxnSpPr>
            <a:cxnSpLocks noChangeShapeType="1"/>
            <a:stCxn id="158727" idx="6"/>
            <a:endCxn id="158732" idx="2"/>
          </p:cNvCxnSpPr>
          <p:nvPr/>
        </p:nvCxnSpPr>
        <p:spPr bwMode="auto">
          <a:xfrm flipV="1">
            <a:off x="587375" y="4818063"/>
            <a:ext cx="993775" cy="8651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8735" name="Text Box 26">
            <a:extLst>
              <a:ext uri="{FF2B5EF4-FFF2-40B4-BE49-F238E27FC236}">
                <a16:creationId xmlns:a16="http://schemas.microsoft.com/office/drawing/2014/main" id="{A2C52EF6-C0BB-BD42-A636-F82A12667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4594225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$10</a:t>
            </a:r>
          </a:p>
        </p:txBody>
      </p:sp>
      <p:sp>
        <p:nvSpPr>
          <p:cNvPr id="158736" name="Text Box 27">
            <a:extLst>
              <a:ext uri="{FF2B5EF4-FFF2-40B4-BE49-F238E27FC236}">
                <a16:creationId xmlns:a16="http://schemas.microsoft.com/office/drawing/2014/main" id="{90F0EEDD-835F-B843-B62D-799048D4E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5207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$5</a:t>
            </a:r>
          </a:p>
        </p:txBody>
      </p:sp>
      <p:sp>
        <p:nvSpPr>
          <p:cNvPr id="158737" name="Date Placeholder 25">
            <a:extLst>
              <a:ext uri="{FF2B5EF4-FFF2-40B4-BE49-F238E27FC236}">
                <a16:creationId xmlns:a16="http://schemas.microsoft.com/office/drawing/2014/main" id="{0AE35FD6-4E1E-864E-8144-4F7323AA81E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58738" name="TextBox 26">
            <a:extLst>
              <a:ext uri="{FF2B5EF4-FFF2-40B4-BE49-F238E27FC236}">
                <a16:creationId xmlns:a16="http://schemas.microsoft.com/office/drawing/2014/main" id="{1D603C66-2118-4440-9592-6F658A58C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4343400"/>
            <a:ext cx="1489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600">
                <a:latin typeface="Arial" panose="020B0604020202020204" pitchFamily="34" charset="0"/>
              </a:rPr>
              <a:t>‘</a:t>
            </a:r>
            <a:r>
              <a:rPr lang="en-US" altLang="ja-JP" sz="2600">
                <a:latin typeface="Arial" panose="020B0604020202020204" pitchFamily="34" charset="0"/>
              </a:rPr>
              <a:t>Reagan</a:t>
            </a:r>
            <a:r>
              <a:rPr lang="ja-JP" altLang="en-US" sz="2600">
                <a:latin typeface="Arial" panose="020B0604020202020204" pitchFamily="34" charset="0"/>
              </a:rPr>
              <a:t>’</a:t>
            </a: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58739" name="TextBox 27">
            <a:extLst>
              <a:ext uri="{FF2B5EF4-FFF2-40B4-BE49-F238E27FC236}">
                <a16:creationId xmlns:a16="http://schemas.microsoft.com/office/drawing/2014/main" id="{8202A570-77E8-714C-8AC2-5F07F43F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5410200"/>
            <a:ext cx="13477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600">
                <a:latin typeface="Arial" panose="020B0604020202020204" pitchFamily="34" charset="0"/>
              </a:rPr>
              <a:t>‘</a:t>
            </a:r>
            <a:r>
              <a:rPr lang="en-US" altLang="ja-JP" sz="2600">
                <a:latin typeface="Arial" panose="020B0604020202020204" pitchFamily="34" charset="0"/>
              </a:rPr>
              <a:t>Clinton</a:t>
            </a:r>
            <a:r>
              <a:rPr lang="ja-JP" altLang="en-US" sz="2600">
                <a:latin typeface="Arial" panose="020B0604020202020204" pitchFamily="34" charset="0"/>
              </a:rPr>
              <a:t>’</a:t>
            </a: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158740" name="Straight Arrow Connector 29">
            <a:extLst>
              <a:ext uri="{FF2B5EF4-FFF2-40B4-BE49-F238E27FC236}">
                <a16:creationId xmlns:a16="http://schemas.microsoft.com/office/drawing/2014/main" id="{E13FC02A-87C6-8D47-A9FA-9BA3BFE69A54}"/>
              </a:ext>
            </a:extLst>
          </p:cNvPr>
          <p:cNvCxnSpPr>
            <a:cxnSpLocks noChangeShapeType="1"/>
            <a:stCxn id="158727" idx="4"/>
            <a:endCxn id="158730" idx="1"/>
          </p:cNvCxnSpPr>
          <p:nvPr/>
        </p:nvCxnSpPr>
        <p:spPr bwMode="auto">
          <a:xfrm rot="5400000" flipH="1" flipV="1">
            <a:off x="998538" y="5189538"/>
            <a:ext cx="53975" cy="10509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8741" name="Text Box 27">
            <a:extLst>
              <a:ext uri="{FF2B5EF4-FFF2-40B4-BE49-F238E27FC236}">
                <a16:creationId xmlns:a16="http://schemas.microsoft.com/office/drawing/2014/main" id="{96F059A1-FDD5-5449-96D0-E2612BE3F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56642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$7</a:t>
            </a:r>
          </a:p>
        </p:txBody>
      </p:sp>
    </p:spTree>
    <p:extLst>
      <p:ext uri="{BB962C8B-B14F-4D97-AF65-F5344CB8AC3E}">
        <p14:creationId xmlns:p14="http://schemas.microsoft.com/office/powerpoint/2010/main" val="563548879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extBox 8">
            <a:extLst>
              <a:ext uri="{FF2B5EF4-FFF2-40B4-BE49-F238E27FC236}">
                <a16:creationId xmlns:a16="http://schemas.microsoft.com/office/drawing/2014/main" id="{70C097E4-A533-3540-AA6E-D005FA2CB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25" y="5815013"/>
            <a:ext cx="25241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>
                <a:latin typeface="Arial" panose="020B0604020202020204" pitchFamily="34" charset="0"/>
              </a:rPr>
              <a:t>Edges (# donors)</a:t>
            </a:r>
          </a:p>
        </p:txBody>
      </p:sp>
      <p:sp>
        <p:nvSpPr>
          <p:cNvPr id="160770" name="TextBox 9">
            <a:extLst>
              <a:ext uri="{FF2B5EF4-FFF2-40B4-BE49-F238E27FC236}">
                <a16:creationId xmlns:a16="http://schemas.microsoft.com/office/drawing/2014/main" id="{EAA4C318-9CF9-C04E-9C46-B118A98A9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4443413"/>
            <a:ext cx="16764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>
                <a:latin typeface="Arial" panose="020B0604020202020204" pitchFamily="34" charset="0"/>
              </a:rPr>
              <a:t>In-weights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>
                <a:latin typeface="Arial" panose="020B0604020202020204" pitchFamily="34" charset="0"/>
              </a:rPr>
              <a:t>($)</a:t>
            </a:r>
          </a:p>
        </p:txBody>
      </p:sp>
      <p:sp>
        <p:nvSpPr>
          <p:cNvPr id="160771" name="Footer Placeholder 2">
            <a:extLst>
              <a:ext uri="{FF2B5EF4-FFF2-40B4-BE49-F238E27FC236}">
                <a16:creationId xmlns:a16="http://schemas.microsoft.com/office/drawing/2014/main" id="{1DA34EDB-065D-B143-81B4-99C79A90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60772" name="Slide Number Placeholder 3">
            <a:extLst>
              <a:ext uri="{FF2B5EF4-FFF2-40B4-BE49-F238E27FC236}">
                <a16:creationId xmlns:a16="http://schemas.microsoft.com/office/drawing/2014/main" id="{E8F4ED59-FEE7-4545-B647-25330124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BA43E6-7FE7-3049-9E7A-A1DEBAA39B96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107</a:t>
            </a:fld>
            <a:endParaRPr lang="en-US" altLang="en-US" sz="1800"/>
          </a:p>
        </p:txBody>
      </p:sp>
      <p:sp>
        <p:nvSpPr>
          <p:cNvPr id="160773" name="Rectangle 2">
            <a:extLst>
              <a:ext uri="{FF2B5EF4-FFF2-40B4-BE49-F238E27FC236}">
                <a16:creationId xmlns:a16="http://schemas.microsoft.com/office/drawing/2014/main" id="{ED30A968-B7FC-514A-B10B-EF8601A3D4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 lIns="0" tIns="0" rIns="0" bIns="0"/>
          <a:lstStyle/>
          <a:p>
            <a:pPr defTabSz="828675" eaLnBrk="1" hangingPunct="1"/>
            <a:r>
              <a:rPr lang="en-US" altLang="en-US">
                <a:ea typeface="ＭＳ Ｐゴシック" panose="020B0600070205080204" pitchFamily="34" charset="-128"/>
              </a:rPr>
              <a:t>Observation W.1: fortification: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Snapshot Power Law</a:t>
            </a:r>
          </a:p>
        </p:txBody>
      </p:sp>
      <p:sp>
        <p:nvSpPr>
          <p:cNvPr id="160774" name="Rectangle 3">
            <a:extLst>
              <a:ext uri="{FF2B5EF4-FFF2-40B4-BE49-F238E27FC236}">
                <a16:creationId xmlns:a16="http://schemas.microsoft.com/office/drawing/2014/main" id="{72262D0F-E5EA-CB40-8F7E-F099C353B8E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31950"/>
            <a:ext cx="8228013" cy="4922838"/>
          </a:xfrm>
        </p:spPr>
        <p:txBody>
          <a:bodyPr lIns="0" tIns="0" rIns="0" bIns="0"/>
          <a:lstStyle/>
          <a:p>
            <a:pPr marL="392113" indent="-293688" defTabSz="828675" eaLnBrk="1" hangingPunct="1"/>
            <a:r>
              <a:rPr lang="en-US" altLang="en-US" sz="2800">
                <a:ea typeface="ＭＳ Ｐゴシック" panose="020B0600070205080204" pitchFamily="34" charset="-128"/>
              </a:rPr>
              <a:t>Weight: super-linear on in-degree </a:t>
            </a:r>
          </a:p>
          <a:p>
            <a:pPr marL="392113" indent="-293688" defTabSz="828675" eaLnBrk="1" hangingPunct="1"/>
            <a:r>
              <a:rPr lang="en-US" altLang="en-US" sz="2800">
                <a:ea typeface="ＭＳ Ｐゴシック" panose="020B0600070205080204" pitchFamily="34" charset="-128"/>
              </a:rPr>
              <a:t>exponent </a:t>
            </a:r>
            <a:r>
              <a:rPr lang="ja-JP" altLang="en-US" sz="2800">
                <a:ea typeface="ＭＳ Ｐゴシック" panose="020B0600070205080204" pitchFamily="34" charset="-128"/>
              </a:rPr>
              <a:t>‘</a:t>
            </a:r>
            <a:r>
              <a:rPr lang="en-US" altLang="ja-JP" sz="2800">
                <a:ea typeface="ＭＳ Ｐゴシック" panose="020B0600070205080204" pitchFamily="34" charset="-128"/>
              </a:rPr>
              <a:t>iw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:</a:t>
            </a:r>
            <a:r>
              <a:rPr lang="en-US" altLang="ja-JP" sz="2800" i="1">
                <a:ea typeface="ＭＳ Ｐゴシック" panose="020B0600070205080204" pitchFamily="34" charset="-128"/>
              </a:rPr>
              <a:t> </a:t>
            </a:r>
            <a:r>
              <a:rPr lang="en-US" altLang="ja-JP" sz="2800">
                <a:solidFill>
                  <a:schemeClr val="tx2"/>
                </a:solidFill>
                <a:ea typeface="ＭＳ Ｐゴシック" panose="020B0600070205080204" pitchFamily="34" charset="-128"/>
              </a:rPr>
              <a:t>1.01 &lt; iw &lt; 1.26</a:t>
            </a:r>
          </a:p>
          <a:p>
            <a:pPr marL="392113" indent="-293688" defTabSz="828675" eaLnBrk="1" hangingPunct="1"/>
            <a:endParaRPr lang="en-US" altLang="en-US" sz="3600" b="1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60775" name="Picture 6" descr="com2cand-in3.pdf">
            <a:extLst>
              <a:ext uri="{FF2B5EF4-FFF2-40B4-BE49-F238E27FC236}">
                <a16:creationId xmlns:a16="http://schemas.microsoft.com/office/drawing/2014/main" id="{26B60A8E-E55A-FB4C-AAC3-CE8E4DC15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25" y="3606800"/>
            <a:ext cx="28765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6" name="TextBox 12">
            <a:extLst>
              <a:ext uri="{FF2B5EF4-FFF2-40B4-BE49-F238E27FC236}">
                <a16:creationId xmlns:a16="http://schemas.microsoft.com/office/drawing/2014/main" id="{B12AA0D4-E50A-484C-B0AA-362C39C0D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097213"/>
            <a:ext cx="26400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 b="1">
                <a:latin typeface="Arial" panose="020B0604020202020204" pitchFamily="34" charset="0"/>
              </a:rPr>
              <a:t>Orgs-Candidates</a:t>
            </a:r>
          </a:p>
        </p:txBody>
      </p:sp>
      <p:cxnSp>
        <p:nvCxnSpPr>
          <p:cNvPr id="160777" name="Straight Arrow Connector 14">
            <a:extLst>
              <a:ext uri="{FF2B5EF4-FFF2-40B4-BE49-F238E27FC236}">
                <a16:creationId xmlns:a16="http://schemas.microsoft.com/office/drawing/2014/main" id="{D8B6F61D-ECC2-0549-A26C-AF693E1DDF3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876925" y="3963988"/>
            <a:ext cx="684213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778" name="Oval 17">
            <a:extLst>
              <a:ext uri="{FF2B5EF4-FFF2-40B4-BE49-F238E27FC236}">
                <a16:creationId xmlns:a16="http://schemas.microsoft.com/office/drawing/2014/main" id="{492FB111-8DA5-CE45-8A61-E28A327AB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900488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en-US" altLang="en-US" sz="2400" b="1">
              <a:latin typeface="Arial" panose="020B0604020202020204" pitchFamily="34" charset="0"/>
            </a:endParaRPr>
          </a:p>
        </p:txBody>
      </p:sp>
      <p:sp>
        <p:nvSpPr>
          <p:cNvPr id="160779" name="TextBox 18">
            <a:extLst>
              <a:ext uri="{FF2B5EF4-FFF2-40B4-BE49-F238E27FC236}">
                <a16:creationId xmlns:a16="http://schemas.microsoft.com/office/drawing/2014/main" id="{2707023D-193F-2144-8FF0-21CD882AE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50" y="3656013"/>
            <a:ext cx="2335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e.g. John Kerry,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$10M received,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from 1K donors</a:t>
            </a:r>
          </a:p>
        </p:txBody>
      </p:sp>
      <p:sp>
        <p:nvSpPr>
          <p:cNvPr id="160780" name="Text Box 14">
            <a:extLst>
              <a:ext uri="{FF2B5EF4-FFF2-40B4-BE49-F238E27FC236}">
                <a16:creationId xmlns:a16="http://schemas.microsoft.com/office/drawing/2014/main" id="{6AA6F6A7-0296-754F-88E1-F9A7DFD9A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3194050"/>
            <a:ext cx="2946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3400" b="1">
                <a:solidFill>
                  <a:schemeClr val="tx2"/>
                </a:solidFill>
                <a:latin typeface="Arial" panose="020B0604020202020204" pitchFamily="34" charset="0"/>
              </a:rPr>
              <a:t>More donors,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en-US" sz="3400" b="1" u="sng">
                <a:solidFill>
                  <a:schemeClr val="tx2"/>
                </a:solidFill>
                <a:latin typeface="Arial" panose="020B0604020202020204" pitchFamily="34" charset="0"/>
              </a:rPr>
              <a:t>even </a:t>
            </a:r>
            <a:r>
              <a:rPr kumimoji="0" lang="en-US" altLang="en-US" sz="3400" b="1">
                <a:solidFill>
                  <a:schemeClr val="tx2"/>
                </a:solidFill>
                <a:latin typeface="Arial" panose="020B0604020202020204" pitchFamily="34" charset="0"/>
              </a:rPr>
              <a:t>more $</a:t>
            </a:r>
          </a:p>
        </p:txBody>
      </p:sp>
      <p:sp>
        <p:nvSpPr>
          <p:cNvPr id="160781" name="Oval 15">
            <a:extLst>
              <a:ext uri="{FF2B5EF4-FFF2-40B4-BE49-F238E27FC236}">
                <a16:creationId xmlns:a16="http://schemas.microsoft.com/office/drawing/2014/main" id="{C4E2B6FD-0C08-944D-8DE0-392D69FFB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5224463"/>
            <a:ext cx="146050" cy="117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60782" name="Oval 16">
            <a:extLst>
              <a:ext uri="{FF2B5EF4-FFF2-40B4-BE49-F238E27FC236}">
                <a16:creationId xmlns:a16="http://schemas.microsoft.com/office/drawing/2014/main" id="{0C860745-5FD8-7140-BC99-C70506E22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5624513"/>
            <a:ext cx="146050" cy="117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60783" name="Oval 17">
            <a:extLst>
              <a:ext uri="{FF2B5EF4-FFF2-40B4-BE49-F238E27FC236}">
                <a16:creationId xmlns:a16="http://schemas.microsoft.com/office/drawing/2014/main" id="{BFAF9662-D47C-D647-B0EC-45ED83FD5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6008688"/>
            <a:ext cx="146050" cy="1174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60784" name="AutoShape 20">
            <a:extLst>
              <a:ext uri="{FF2B5EF4-FFF2-40B4-BE49-F238E27FC236}">
                <a16:creationId xmlns:a16="http://schemas.microsoft.com/office/drawing/2014/main" id="{2A113D25-A327-8E44-BC9E-78D24488C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5991225"/>
            <a:ext cx="146050" cy="174625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60785" name="AutoShape 21">
            <a:extLst>
              <a:ext uri="{FF2B5EF4-FFF2-40B4-BE49-F238E27FC236}">
                <a16:creationId xmlns:a16="http://schemas.microsoft.com/office/drawing/2014/main" id="{3D23CA66-C961-4847-B3F9-16C433BD1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5600700"/>
            <a:ext cx="146050" cy="174625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60786" name="AutoShape 22">
            <a:extLst>
              <a:ext uri="{FF2B5EF4-FFF2-40B4-BE49-F238E27FC236}">
                <a16:creationId xmlns:a16="http://schemas.microsoft.com/office/drawing/2014/main" id="{6B9E466F-1465-8745-BAB9-C510E353A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938" y="5167313"/>
            <a:ext cx="146050" cy="174625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60787" name="AutoShape 23">
            <a:extLst>
              <a:ext uri="{FF2B5EF4-FFF2-40B4-BE49-F238E27FC236}">
                <a16:creationId xmlns:a16="http://schemas.microsoft.com/office/drawing/2014/main" id="{786925B3-C7A8-4441-9D01-3B9EE166A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4629150"/>
            <a:ext cx="146050" cy="174625"/>
          </a:xfrm>
          <a:prstGeom prst="diamond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160788" name="AutoShape 24">
            <a:extLst>
              <a:ext uri="{FF2B5EF4-FFF2-40B4-BE49-F238E27FC236}">
                <a16:creationId xmlns:a16="http://schemas.microsoft.com/office/drawing/2014/main" id="{F13675E6-B3A1-EA4F-96BF-EB5B257CAE89}"/>
              </a:ext>
            </a:extLst>
          </p:cNvPr>
          <p:cNvCxnSpPr>
            <a:cxnSpLocks noChangeShapeType="1"/>
            <a:stCxn id="160781" idx="6"/>
            <a:endCxn id="160787" idx="1"/>
          </p:cNvCxnSpPr>
          <p:nvPr/>
        </p:nvCxnSpPr>
        <p:spPr bwMode="auto">
          <a:xfrm flipV="1">
            <a:off x="609600" y="4716463"/>
            <a:ext cx="884238" cy="5667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789" name="AutoShape 25">
            <a:extLst>
              <a:ext uri="{FF2B5EF4-FFF2-40B4-BE49-F238E27FC236}">
                <a16:creationId xmlns:a16="http://schemas.microsoft.com/office/drawing/2014/main" id="{B90F806A-334B-7645-A90B-A7572305CCEA}"/>
              </a:ext>
            </a:extLst>
          </p:cNvPr>
          <p:cNvCxnSpPr>
            <a:cxnSpLocks noChangeShapeType="1"/>
            <a:stCxn id="160782" idx="6"/>
            <a:endCxn id="160787" idx="2"/>
          </p:cNvCxnSpPr>
          <p:nvPr/>
        </p:nvCxnSpPr>
        <p:spPr bwMode="auto">
          <a:xfrm flipV="1">
            <a:off x="587375" y="4818063"/>
            <a:ext cx="993775" cy="8651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790" name="Text Box 26">
            <a:extLst>
              <a:ext uri="{FF2B5EF4-FFF2-40B4-BE49-F238E27FC236}">
                <a16:creationId xmlns:a16="http://schemas.microsoft.com/office/drawing/2014/main" id="{8E899C65-FD62-0744-9284-50DA8BAF1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4594225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$10</a:t>
            </a:r>
          </a:p>
        </p:txBody>
      </p:sp>
      <p:sp>
        <p:nvSpPr>
          <p:cNvPr id="160791" name="Text Box 27">
            <a:extLst>
              <a:ext uri="{FF2B5EF4-FFF2-40B4-BE49-F238E27FC236}">
                <a16:creationId xmlns:a16="http://schemas.microsoft.com/office/drawing/2014/main" id="{102E76A1-C8D2-1A49-8452-82A7EB9F4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5334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$5</a:t>
            </a:r>
          </a:p>
        </p:txBody>
      </p:sp>
      <p:sp>
        <p:nvSpPr>
          <p:cNvPr id="160792" name="Date Placeholder 25">
            <a:extLst>
              <a:ext uri="{FF2B5EF4-FFF2-40B4-BE49-F238E27FC236}">
                <a16:creationId xmlns:a16="http://schemas.microsoft.com/office/drawing/2014/main" id="{5AFEE0DB-F318-594A-93DE-28281BE6292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259238129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oter Placeholder 4">
            <a:extLst>
              <a:ext uri="{FF2B5EF4-FFF2-40B4-BE49-F238E27FC236}">
                <a16:creationId xmlns:a16="http://schemas.microsoft.com/office/drawing/2014/main" id="{6D8A2936-6689-1742-B880-CD536D41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62819" name="Slide Number Placeholder 5">
            <a:extLst>
              <a:ext uri="{FF2B5EF4-FFF2-40B4-BE49-F238E27FC236}">
                <a16:creationId xmlns:a16="http://schemas.microsoft.com/office/drawing/2014/main" id="{948B0524-81F1-4D42-A572-4EA1B6F7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CF2E44-14A7-6A4F-84BC-A1515C37C958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108</a:t>
            </a:fld>
            <a:endParaRPr lang="en-US" altLang="en-US" sz="1800"/>
          </a:p>
        </p:txBody>
      </p:sp>
      <p:sp>
        <p:nvSpPr>
          <p:cNvPr id="162820" name="Rectangle 2">
            <a:extLst>
              <a:ext uri="{FF2B5EF4-FFF2-40B4-BE49-F238E27FC236}">
                <a16:creationId xmlns:a16="http://schemas.microsoft.com/office/drawing/2014/main" id="{A4E9E5DE-4ECE-4046-833C-B10543F64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162821" name="Rectangle 3">
            <a:extLst>
              <a:ext uri="{FF2B5EF4-FFF2-40B4-BE49-F238E27FC236}">
                <a16:creationId xmlns:a16="http://schemas.microsoft.com/office/drawing/2014/main" id="{5482619E-F4CD-914F-9D8B-0F80D2591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Introduction – Motivation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Problem: Patterns in graphs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Static graphs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Weighted graphs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Time evolving graphs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2822" name="AutoShape 4">
            <a:extLst>
              <a:ext uri="{FF2B5EF4-FFF2-40B4-BE49-F238E27FC236}">
                <a16:creationId xmlns:a16="http://schemas.microsoft.com/office/drawing/2014/main" id="{3F3285AC-B9DC-2642-9F6A-93C957F22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3819525"/>
            <a:ext cx="377825" cy="290513"/>
          </a:xfrm>
          <a:prstGeom prst="rightArrow">
            <a:avLst>
              <a:gd name="adj1" fmla="val 50000"/>
              <a:gd name="adj2" fmla="val 32514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62823" name="Date Placeholder 7">
            <a:extLst>
              <a:ext uri="{FF2B5EF4-FFF2-40B4-BE49-F238E27FC236}">
                <a16:creationId xmlns:a16="http://schemas.microsoft.com/office/drawing/2014/main" id="{105EE7FE-31F9-E145-9121-B9DDD3D5A94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pic>
        <p:nvPicPr>
          <p:cNvPr id="162824" name="Picture 7">
            <a:extLst>
              <a:ext uri="{FF2B5EF4-FFF2-40B4-BE49-F238E27FC236}">
                <a16:creationId xmlns:a16="http://schemas.microsoft.com/office/drawing/2014/main" id="{911D16D2-3798-594B-9738-2D4BEDCB2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513" y="406400"/>
            <a:ext cx="2457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507555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Footer Placeholder 5">
            <a:extLst>
              <a:ext uri="{FF2B5EF4-FFF2-40B4-BE49-F238E27FC236}">
                <a16:creationId xmlns:a16="http://schemas.microsoft.com/office/drawing/2014/main" id="{EDB42272-F04D-4847-B801-1B02BFEC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64866" name="Slide Number Placeholder 6">
            <a:extLst>
              <a:ext uri="{FF2B5EF4-FFF2-40B4-BE49-F238E27FC236}">
                <a16:creationId xmlns:a16="http://schemas.microsoft.com/office/drawing/2014/main" id="{E137AB0B-D65E-FB46-9060-D1F913FD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9BD42F-9BBD-ED47-A4F2-7B18D5EB406B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109</a:t>
            </a:fld>
            <a:endParaRPr lang="en-US" altLang="en-US" sz="1800"/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FBF92AAA-F26D-CA4A-A91C-64B048D6F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Problem: Time evolution</a:t>
            </a:r>
          </a:p>
        </p:txBody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A60ABB74-3605-D644-BEDA-E662D20FEDB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5000625" cy="46482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with Jure Leskovec (CMU -&gt; Stanford)</a:t>
            </a:r>
          </a:p>
          <a:p>
            <a:endParaRPr lang="en-US" altLang="en-US" sz="2800">
              <a:ea typeface="ＭＳ Ｐゴシック" panose="020B0600070205080204" pitchFamily="34" charset="-128"/>
            </a:endParaRPr>
          </a:p>
          <a:p>
            <a:endParaRPr lang="en-US" altLang="en-US" sz="2800">
              <a:ea typeface="ＭＳ Ｐゴシック" panose="020B0600070205080204" pitchFamily="34" charset="-128"/>
            </a:endParaRPr>
          </a:p>
          <a:p>
            <a:r>
              <a:rPr lang="en-US" altLang="en-US" sz="2800">
                <a:ea typeface="ＭＳ Ｐゴシック" panose="020B0600070205080204" pitchFamily="34" charset="-128"/>
              </a:rPr>
              <a:t> and Jon Kleinberg (Cornell – sabb. @ CMU)</a:t>
            </a:r>
          </a:p>
        </p:txBody>
      </p:sp>
      <p:pic>
        <p:nvPicPr>
          <p:cNvPr id="164869" name="Picture 13" descr="Jon">
            <a:extLst>
              <a:ext uri="{FF2B5EF4-FFF2-40B4-BE49-F238E27FC236}">
                <a16:creationId xmlns:a16="http://schemas.microsoft.com/office/drawing/2014/main" id="{E71A40D1-E433-3947-AD0C-FE8812B5ED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2000" y="3840163"/>
            <a:ext cx="1311275" cy="1747837"/>
          </a:xfrm>
          <a:noFill/>
        </p:spPr>
      </p:pic>
      <p:pic>
        <p:nvPicPr>
          <p:cNvPr id="164870" name="Picture 9">
            <a:extLst>
              <a:ext uri="{FF2B5EF4-FFF2-40B4-BE49-F238E27FC236}">
                <a16:creationId xmlns:a16="http://schemas.microsoft.com/office/drawing/2014/main" id="{0042513E-52C6-B34D-AE6A-677EC7DD5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0738" y="1617663"/>
            <a:ext cx="123031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1" name="Date Placeholder 8">
            <a:extLst>
              <a:ext uri="{FF2B5EF4-FFF2-40B4-BE49-F238E27FC236}">
                <a16:creationId xmlns:a16="http://schemas.microsoft.com/office/drawing/2014/main" id="{79B868E1-EC94-D648-BAED-7F934363F42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29640457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89C5-8F30-2345-AA54-1955B38D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8E947-2102-AA44-98A9-54D5FDC36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Who-buys-what</a:t>
            </a:r>
          </a:p>
          <a:p>
            <a:pPr marL="0" indent="0">
              <a:buNone/>
            </a:pPr>
            <a:r>
              <a:rPr lang="en-US" dirty="0"/>
              <a:t>Who-sells-what</a:t>
            </a:r>
          </a:p>
          <a:p>
            <a:pPr marL="0" indent="0">
              <a:buNone/>
            </a:pPr>
            <a:r>
              <a:rPr lang="en-US" dirty="0"/>
              <a:t>Who-reviews-what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DE168-F18C-944F-95DE-ADCDAD39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7009C-A1B4-024B-AA5A-B10844C7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B894D-8CC4-7943-9BD6-F036C150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DD31CF-2369-0C40-AF0C-024C42A763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680" y="1695794"/>
            <a:ext cx="389533" cy="464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603984-09F1-4145-B818-0F43C4BF18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680" y="2300914"/>
            <a:ext cx="311600" cy="464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6440CF-1B45-854A-82BD-A0D2E27CA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297" y="3276999"/>
            <a:ext cx="266364" cy="4649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EE28EC-DB81-F94F-BB33-C9B71CDF67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458" y="2519561"/>
            <a:ext cx="479615" cy="4796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70C5FB-B786-7045-A182-D4B48B8B20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0970" y="1574988"/>
            <a:ext cx="479615" cy="4796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5E7005-0721-284C-B802-A731911354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136" y="3097307"/>
            <a:ext cx="433064" cy="4330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6BD5E4-3049-1241-AFE0-DA9544846B9D}"/>
              </a:ext>
            </a:extLst>
          </p:cNvPr>
          <p:cNvSpPr txBox="1"/>
          <p:nvPr/>
        </p:nvSpPr>
        <p:spPr>
          <a:xfrm rot="5400000">
            <a:off x="5843693" y="2418288"/>
            <a:ext cx="576708" cy="1271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…</a:t>
            </a:r>
          </a:p>
          <a:p>
            <a:endParaRPr lang="en-US" sz="5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619EAA-80D0-0C4A-972C-0224BB24D66E}"/>
              </a:ext>
            </a:extLst>
          </p:cNvPr>
          <p:cNvSpPr txBox="1"/>
          <p:nvPr/>
        </p:nvSpPr>
        <p:spPr>
          <a:xfrm rot="5400000">
            <a:off x="6925554" y="2535442"/>
            <a:ext cx="642260" cy="130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  <a:p>
            <a:endParaRPr lang="en-US" sz="5400" b="1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5775ADC-A88C-E244-8B60-CD5BA1B97A7D}"/>
              </a:ext>
            </a:extLst>
          </p:cNvPr>
          <p:cNvSpPr/>
          <p:nvPr/>
        </p:nvSpPr>
        <p:spPr bwMode="auto">
          <a:xfrm rot="20711372">
            <a:off x="6880830" y="1789378"/>
            <a:ext cx="745910" cy="105477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1444B87-53D8-6A4A-980F-4A367A7FF2EC}"/>
              </a:ext>
            </a:extLst>
          </p:cNvPr>
          <p:cNvSpPr/>
          <p:nvPr/>
        </p:nvSpPr>
        <p:spPr bwMode="auto">
          <a:xfrm rot="19853098">
            <a:off x="6761752" y="2240224"/>
            <a:ext cx="1061739" cy="103163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EA4F2C5-5F13-C74B-BD2B-6E1467DF5228}"/>
              </a:ext>
            </a:extLst>
          </p:cNvPr>
          <p:cNvSpPr/>
          <p:nvPr/>
        </p:nvSpPr>
        <p:spPr bwMode="auto">
          <a:xfrm rot="1745488">
            <a:off x="6851642" y="2287212"/>
            <a:ext cx="1071880" cy="103081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3EE3C7B-0559-F54A-8868-39A8DA772D3B}"/>
              </a:ext>
            </a:extLst>
          </p:cNvPr>
          <p:cNvSpPr/>
          <p:nvPr/>
        </p:nvSpPr>
        <p:spPr bwMode="auto">
          <a:xfrm>
            <a:off x="6839544" y="2555200"/>
            <a:ext cx="891772" cy="158925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A292127-E1A4-434D-846A-32F892C250E3}"/>
              </a:ext>
            </a:extLst>
          </p:cNvPr>
          <p:cNvSpPr/>
          <p:nvPr/>
        </p:nvSpPr>
        <p:spPr bwMode="auto">
          <a:xfrm rot="20711372">
            <a:off x="6895285" y="3436136"/>
            <a:ext cx="745910" cy="105477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AD84828-DBDB-9C49-9A36-068961CB89DB}"/>
              </a:ext>
            </a:extLst>
          </p:cNvPr>
          <p:cNvSpPr/>
          <p:nvPr/>
        </p:nvSpPr>
        <p:spPr bwMode="auto">
          <a:xfrm>
            <a:off x="4151387" y="2863860"/>
            <a:ext cx="745910" cy="105477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DC28E1-4337-5D40-A967-35C4042E312E}"/>
              </a:ext>
            </a:extLst>
          </p:cNvPr>
          <p:cNvCxnSpPr>
            <a:cxnSpLocks/>
          </p:cNvCxnSpPr>
          <p:nvPr/>
        </p:nvCxnSpPr>
        <p:spPr bwMode="auto">
          <a:xfrm flipV="1">
            <a:off x="4086389" y="2300914"/>
            <a:ext cx="882386" cy="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E2D51E-C9FB-2544-863A-78172B5520A8}"/>
              </a:ext>
            </a:extLst>
          </p:cNvPr>
          <p:cNvCxnSpPr>
            <a:cxnSpLocks/>
          </p:cNvCxnSpPr>
          <p:nvPr/>
        </p:nvCxnSpPr>
        <p:spPr bwMode="auto">
          <a:xfrm flipV="1">
            <a:off x="4086389" y="1812666"/>
            <a:ext cx="821509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42202299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>
            <a:extLst>
              <a:ext uri="{FF2B5EF4-FFF2-40B4-BE49-F238E27FC236}">
                <a16:creationId xmlns:a16="http://schemas.microsoft.com/office/drawing/2014/main" id="{401EC940-DDCC-0448-B1FB-FC3EC7972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List of Dynamic Patterns</a:t>
            </a:r>
          </a:p>
        </p:txBody>
      </p:sp>
      <p:sp>
        <p:nvSpPr>
          <p:cNvPr id="147459" name="Content Placeholder 2">
            <a:extLst>
              <a:ext uri="{FF2B5EF4-FFF2-40B4-BE49-F238E27FC236}">
                <a16:creationId xmlns:a16="http://schemas.microsoft.com/office/drawing/2014/main" id="{49E17AFD-007E-C74F-BC75-4ACAF4E834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ＭＳ Ｐゴシック" panose="020B0600070205080204" pitchFamily="34" charset="-128"/>
              </a:rPr>
              <a:t>D.1 diameter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D.2 densification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D.3 gelling point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D.4 NLCC over time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D.5 Eigenvalue over time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D.6 Popularity over time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D.7 </a:t>
            </a:r>
            <a:r>
              <a:rPr lang="en-US" altLang="ko-KR" dirty="0" err="1">
                <a:ea typeface="ＭＳ Ｐゴシック" panose="020B0600070205080204" pitchFamily="34" charset="-128"/>
              </a:rPr>
              <a:t>phonecall</a:t>
            </a:r>
            <a:r>
              <a:rPr lang="en-US" altLang="ko-KR" dirty="0">
                <a:ea typeface="ＭＳ Ｐゴシック" panose="020B0600070205080204" pitchFamily="34" charset="-128"/>
              </a:rPr>
              <a:t> duration</a:t>
            </a:r>
          </a:p>
          <a:p>
            <a:endParaRPr lang="en-US" altLang="ko-KR" dirty="0">
              <a:ea typeface="ＭＳ Ｐゴシック" panose="020B0600070205080204" pitchFamily="34" charset="-128"/>
            </a:endParaRPr>
          </a:p>
          <a:p>
            <a:endParaRPr lang="en-US" altLang="ko-KR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47460" name="Footer Placeholder 3">
            <a:extLst>
              <a:ext uri="{FF2B5EF4-FFF2-40B4-BE49-F238E27FC236}">
                <a16:creationId xmlns:a16="http://schemas.microsoft.com/office/drawing/2014/main" id="{53046463-4FBF-F04C-9630-9478F11C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47461" name="Slide Number Placeholder 4">
            <a:extLst>
              <a:ext uri="{FF2B5EF4-FFF2-40B4-BE49-F238E27FC236}">
                <a16:creationId xmlns:a16="http://schemas.microsoft.com/office/drawing/2014/main" id="{AEC63E7D-1829-C744-AFF6-CE5819E2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A8E995-EA94-EB44-9AE8-C71E5370B4EF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110</a:t>
            </a:fld>
            <a:endParaRPr lang="en-US" altLang="en-US" sz="1800"/>
          </a:p>
        </p:txBody>
      </p:sp>
      <p:sp>
        <p:nvSpPr>
          <p:cNvPr id="147462" name="Date Placeholder 7">
            <a:extLst>
              <a:ext uri="{FF2B5EF4-FFF2-40B4-BE49-F238E27FC236}">
                <a16:creationId xmlns:a16="http://schemas.microsoft.com/office/drawing/2014/main" id="{A174A5DA-6E20-9B49-AFE8-75C62C0C182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pic>
        <p:nvPicPr>
          <p:cNvPr id="147465" name="Picture 7">
            <a:extLst>
              <a:ext uri="{FF2B5EF4-FFF2-40B4-BE49-F238E27FC236}">
                <a16:creationId xmlns:a16="http://schemas.microsoft.com/office/drawing/2014/main" id="{EC144B85-BBEC-C44E-8C0C-B20F3789C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775" y="21459"/>
            <a:ext cx="18002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524839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Footer Placeholder 4">
            <a:extLst>
              <a:ext uri="{FF2B5EF4-FFF2-40B4-BE49-F238E27FC236}">
                <a16:creationId xmlns:a16="http://schemas.microsoft.com/office/drawing/2014/main" id="{96C981CB-85C1-F649-ACEA-DA66B1E71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66914" name="Slide Number Placeholder 5">
            <a:extLst>
              <a:ext uri="{FF2B5EF4-FFF2-40B4-BE49-F238E27FC236}">
                <a16:creationId xmlns:a16="http://schemas.microsoft.com/office/drawing/2014/main" id="{970FD5D1-471E-C54F-8DB6-2AAED1A8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B1F55F-20A1-7F45-A619-524BAD52DC39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111</a:t>
            </a:fld>
            <a:endParaRPr lang="en-US" altLang="en-US" sz="1800"/>
          </a:p>
        </p:txBody>
      </p:sp>
      <p:sp>
        <p:nvSpPr>
          <p:cNvPr id="166915" name="Rectangle 2">
            <a:extLst>
              <a:ext uri="{FF2B5EF4-FFF2-40B4-BE49-F238E27FC236}">
                <a16:creationId xmlns:a16="http://schemas.microsoft.com/office/drawing/2014/main" id="{B0344CCF-2CCD-4F41-B7DC-179D08F27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D.1 Evolution of the Diameter</a:t>
            </a:r>
          </a:p>
        </p:txBody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E13A939A-5369-D446-B4F2-DD8CC898E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124700" cy="449103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Prior work on Power Law graphs hints at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   </a:t>
            </a:r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slowly growing diameter</a:t>
            </a:r>
            <a:r>
              <a:rPr lang="en-US" altLang="en-US"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[diameter ~ O( N</a:t>
            </a:r>
            <a:r>
              <a:rPr lang="en-US" altLang="en-US" baseline="30000">
                <a:ea typeface="ＭＳ Ｐゴシック" panose="020B0600070205080204" pitchFamily="34" charset="-128"/>
              </a:rPr>
              <a:t>1/3</a:t>
            </a:r>
            <a:r>
              <a:rPr lang="en-US" altLang="en-US">
                <a:ea typeface="ＭＳ Ｐゴシック" panose="020B0600070205080204" pitchFamily="34" charset="-128"/>
              </a:rPr>
              <a:t>)]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diameter ~ O(log N)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diameter ~ O(log log N)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What is happening in real data?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166917" name="Date Placeholder 6">
            <a:extLst>
              <a:ext uri="{FF2B5EF4-FFF2-40B4-BE49-F238E27FC236}">
                <a16:creationId xmlns:a16="http://schemas.microsoft.com/office/drawing/2014/main" id="{E51544EC-69B1-7F4D-BEEB-DDA2AB0AC91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grpSp>
        <p:nvGrpSpPr>
          <p:cNvPr id="166918" name="Group 19">
            <a:extLst>
              <a:ext uri="{FF2B5EF4-FFF2-40B4-BE49-F238E27FC236}">
                <a16:creationId xmlns:a16="http://schemas.microsoft.com/office/drawing/2014/main" id="{F6B71547-B858-F542-9435-77C00C5AC4E5}"/>
              </a:ext>
            </a:extLst>
          </p:cNvPr>
          <p:cNvGrpSpPr>
            <a:grpSpLocks/>
          </p:cNvGrpSpPr>
          <p:nvPr/>
        </p:nvGrpSpPr>
        <p:grpSpPr bwMode="auto">
          <a:xfrm>
            <a:off x="5689600" y="3106738"/>
            <a:ext cx="2252663" cy="915987"/>
            <a:chOff x="5689600" y="2624667"/>
            <a:chExt cx="2252133" cy="915988"/>
          </a:xfrm>
        </p:grpSpPr>
        <p:sp>
          <p:nvSpPr>
            <p:cNvPr id="166933" name="Freeform 8">
              <a:extLst>
                <a:ext uri="{FF2B5EF4-FFF2-40B4-BE49-F238E27FC236}">
                  <a16:creationId xmlns:a16="http://schemas.microsoft.com/office/drawing/2014/main" id="{B15A1796-2413-B248-8717-E34B6B4B1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937" y="2672531"/>
              <a:ext cx="740768" cy="561734"/>
            </a:xfrm>
            <a:custGeom>
              <a:avLst/>
              <a:gdLst>
                <a:gd name="T0" fmla="*/ 181968 w 740768"/>
                <a:gd name="T1" fmla="*/ 375467 h 561734"/>
                <a:gd name="T2" fmla="*/ 148102 w 740768"/>
                <a:gd name="T3" fmla="*/ 104534 h 561734"/>
                <a:gd name="T4" fmla="*/ 351302 w 740768"/>
                <a:gd name="T5" fmla="*/ 87600 h 561734"/>
                <a:gd name="T6" fmla="*/ 435968 w 740768"/>
                <a:gd name="T7" fmla="*/ 2934 h 561734"/>
                <a:gd name="T8" fmla="*/ 486768 w 740768"/>
                <a:gd name="T9" fmla="*/ 19867 h 561734"/>
                <a:gd name="T10" fmla="*/ 520635 w 740768"/>
                <a:gd name="T11" fmla="*/ 121467 h 561734"/>
                <a:gd name="T12" fmla="*/ 740768 w 740768"/>
                <a:gd name="T13" fmla="*/ 189200 h 561734"/>
                <a:gd name="T14" fmla="*/ 723835 w 740768"/>
                <a:gd name="T15" fmla="*/ 307734 h 561734"/>
                <a:gd name="T16" fmla="*/ 571435 w 740768"/>
                <a:gd name="T17" fmla="*/ 358534 h 561734"/>
                <a:gd name="T18" fmla="*/ 554502 w 740768"/>
                <a:gd name="T19" fmla="*/ 409334 h 561734"/>
                <a:gd name="T20" fmla="*/ 537568 w 740768"/>
                <a:gd name="T21" fmla="*/ 494000 h 561734"/>
                <a:gd name="T22" fmla="*/ 486768 w 740768"/>
                <a:gd name="T23" fmla="*/ 510934 h 561734"/>
                <a:gd name="T24" fmla="*/ 402102 w 740768"/>
                <a:gd name="T25" fmla="*/ 494000 h 561734"/>
                <a:gd name="T26" fmla="*/ 283568 w 740768"/>
                <a:gd name="T27" fmla="*/ 527867 h 561734"/>
                <a:gd name="T28" fmla="*/ 232768 w 740768"/>
                <a:gd name="T29" fmla="*/ 561734 h 561734"/>
                <a:gd name="T30" fmla="*/ 181968 w 740768"/>
                <a:gd name="T31" fmla="*/ 477067 h 561734"/>
                <a:gd name="T32" fmla="*/ 181968 w 740768"/>
                <a:gd name="T33" fmla="*/ 375467 h 5617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0768"/>
                <a:gd name="T52" fmla="*/ 0 h 561734"/>
                <a:gd name="T53" fmla="*/ 740768 w 740768"/>
                <a:gd name="T54" fmla="*/ 561734 h 5617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0768" h="561734">
                  <a:moveTo>
                    <a:pt x="181968" y="375467"/>
                  </a:moveTo>
                  <a:cubicBezTo>
                    <a:pt x="176324" y="313378"/>
                    <a:pt x="0" y="275420"/>
                    <a:pt x="148102" y="104534"/>
                  </a:cubicBezTo>
                  <a:cubicBezTo>
                    <a:pt x="192616" y="53171"/>
                    <a:pt x="283569" y="93245"/>
                    <a:pt x="351302" y="87600"/>
                  </a:cubicBezTo>
                  <a:cubicBezTo>
                    <a:pt x="371058" y="57966"/>
                    <a:pt x="393634" y="9990"/>
                    <a:pt x="435968" y="2934"/>
                  </a:cubicBezTo>
                  <a:cubicBezTo>
                    <a:pt x="453574" y="0"/>
                    <a:pt x="469835" y="14223"/>
                    <a:pt x="486768" y="19867"/>
                  </a:cubicBezTo>
                  <a:lnTo>
                    <a:pt x="520635" y="121467"/>
                  </a:lnTo>
                  <a:cubicBezTo>
                    <a:pt x="559062" y="236747"/>
                    <a:pt x="519777" y="170784"/>
                    <a:pt x="740768" y="189200"/>
                  </a:cubicBezTo>
                  <a:cubicBezTo>
                    <a:pt x="735124" y="228711"/>
                    <a:pt x="740045" y="271262"/>
                    <a:pt x="723835" y="307734"/>
                  </a:cubicBezTo>
                  <a:cubicBezTo>
                    <a:pt x="704788" y="350591"/>
                    <a:pt x="591345" y="355216"/>
                    <a:pt x="571435" y="358534"/>
                  </a:cubicBezTo>
                  <a:cubicBezTo>
                    <a:pt x="565791" y="375467"/>
                    <a:pt x="558831" y="392018"/>
                    <a:pt x="554502" y="409334"/>
                  </a:cubicBezTo>
                  <a:cubicBezTo>
                    <a:pt x="547521" y="437256"/>
                    <a:pt x="553533" y="470053"/>
                    <a:pt x="537568" y="494000"/>
                  </a:cubicBezTo>
                  <a:cubicBezTo>
                    <a:pt x="527667" y="508852"/>
                    <a:pt x="503701" y="505289"/>
                    <a:pt x="486768" y="510934"/>
                  </a:cubicBezTo>
                  <a:cubicBezTo>
                    <a:pt x="458546" y="505289"/>
                    <a:pt x="430883" y="494000"/>
                    <a:pt x="402102" y="494000"/>
                  </a:cubicBezTo>
                  <a:cubicBezTo>
                    <a:pt x="380843" y="494000"/>
                    <a:pt x="307522" y="519883"/>
                    <a:pt x="283568" y="527867"/>
                  </a:cubicBezTo>
                  <a:cubicBezTo>
                    <a:pt x="266635" y="539156"/>
                    <a:pt x="253119" y="561734"/>
                    <a:pt x="232768" y="561734"/>
                  </a:cubicBezTo>
                  <a:cubicBezTo>
                    <a:pt x="120930" y="561734"/>
                    <a:pt x="176951" y="522222"/>
                    <a:pt x="181968" y="477067"/>
                  </a:cubicBezTo>
                  <a:cubicBezTo>
                    <a:pt x="185708" y="443407"/>
                    <a:pt x="187612" y="437556"/>
                    <a:pt x="181968" y="375467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4" name="Freeform 9">
              <a:extLst>
                <a:ext uri="{FF2B5EF4-FFF2-40B4-BE49-F238E27FC236}">
                  <a16:creationId xmlns:a16="http://schemas.microsoft.com/office/drawing/2014/main" id="{C7FC0777-CF81-C346-AA8E-5FD43C91C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3915" y="2624667"/>
              <a:ext cx="977818" cy="761998"/>
            </a:xfrm>
            <a:custGeom>
              <a:avLst/>
              <a:gdLst>
                <a:gd name="T0" fmla="*/ 2147483646 w 740768"/>
                <a:gd name="T1" fmla="*/ 2147483646 h 561734"/>
                <a:gd name="T2" fmla="*/ 2147483646 w 740768"/>
                <a:gd name="T3" fmla="*/ 2147483646 h 561734"/>
                <a:gd name="T4" fmla="*/ 2147483646 w 740768"/>
                <a:gd name="T5" fmla="*/ 2147483646 h 561734"/>
                <a:gd name="T6" fmla="*/ 2147483646 w 740768"/>
                <a:gd name="T7" fmla="*/ 2147483646 h 561734"/>
                <a:gd name="T8" fmla="*/ 2147483646 w 740768"/>
                <a:gd name="T9" fmla="*/ 2147483646 h 561734"/>
                <a:gd name="T10" fmla="*/ 2147483646 w 740768"/>
                <a:gd name="T11" fmla="*/ 2147483646 h 561734"/>
                <a:gd name="T12" fmla="*/ 2147483646 w 740768"/>
                <a:gd name="T13" fmla="*/ 2147483646 h 561734"/>
                <a:gd name="T14" fmla="*/ 2147483646 w 740768"/>
                <a:gd name="T15" fmla="*/ 2147483646 h 561734"/>
                <a:gd name="T16" fmla="*/ 2147483646 w 740768"/>
                <a:gd name="T17" fmla="*/ 2147483646 h 561734"/>
                <a:gd name="T18" fmla="*/ 2147483646 w 740768"/>
                <a:gd name="T19" fmla="*/ 2147483646 h 561734"/>
                <a:gd name="T20" fmla="*/ 2147483646 w 740768"/>
                <a:gd name="T21" fmla="*/ 2147483646 h 561734"/>
                <a:gd name="T22" fmla="*/ 2147483646 w 740768"/>
                <a:gd name="T23" fmla="*/ 2147483646 h 561734"/>
                <a:gd name="T24" fmla="*/ 2147483646 w 740768"/>
                <a:gd name="T25" fmla="*/ 2147483646 h 561734"/>
                <a:gd name="T26" fmla="*/ 2147483646 w 740768"/>
                <a:gd name="T27" fmla="*/ 2147483646 h 561734"/>
                <a:gd name="T28" fmla="*/ 2147483646 w 740768"/>
                <a:gd name="T29" fmla="*/ 2147483646 h 561734"/>
                <a:gd name="T30" fmla="*/ 2147483646 w 740768"/>
                <a:gd name="T31" fmla="*/ 2147483646 h 561734"/>
                <a:gd name="T32" fmla="*/ 2147483646 w 740768"/>
                <a:gd name="T33" fmla="*/ 2147483646 h 5617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0768"/>
                <a:gd name="T52" fmla="*/ 0 h 561734"/>
                <a:gd name="T53" fmla="*/ 740768 w 740768"/>
                <a:gd name="T54" fmla="*/ 561734 h 5617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0768" h="561734">
                  <a:moveTo>
                    <a:pt x="181968" y="375467"/>
                  </a:moveTo>
                  <a:cubicBezTo>
                    <a:pt x="176324" y="313378"/>
                    <a:pt x="0" y="275420"/>
                    <a:pt x="148102" y="104534"/>
                  </a:cubicBezTo>
                  <a:cubicBezTo>
                    <a:pt x="192616" y="53171"/>
                    <a:pt x="283569" y="93245"/>
                    <a:pt x="351302" y="87600"/>
                  </a:cubicBezTo>
                  <a:cubicBezTo>
                    <a:pt x="371058" y="57966"/>
                    <a:pt x="393634" y="9990"/>
                    <a:pt x="435968" y="2934"/>
                  </a:cubicBezTo>
                  <a:cubicBezTo>
                    <a:pt x="453574" y="0"/>
                    <a:pt x="469835" y="14223"/>
                    <a:pt x="486768" y="19867"/>
                  </a:cubicBezTo>
                  <a:lnTo>
                    <a:pt x="520635" y="121467"/>
                  </a:lnTo>
                  <a:cubicBezTo>
                    <a:pt x="559062" y="236747"/>
                    <a:pt x="519777" y="170784"/>
                    <a:pt x="740768" y="189200"/>
                  </a:cubicBezTo>
                  <a:cubicBezTo>
                    <a:pt x="735124" y="228711"/>
                    <a:pt x="740045" y="271262"/>
                    <a:pt x="723835" y="307734"/>
                  </a:cubicBezTo>
                  <a:cubicBezTo>
                    <a:pt x="704788" y="350591"/>
                    <a:pt x="591345" y="355216"/>
                    <a:pt x="571435" y="358534"/>
                  </a:cubicBezTo>
                  <a:cubicBezTo>
                    <a:pt x="565791" y="375467"/>
                    <a:pt x="558831" y="392018"/>
                    <a:pt x="554502" y="409334"/>
                  </a:cubicBezTo>
                  <a:cubicBezTo>
                    <a:pt x="547521" y="437256"/>
                    <a:pt x="553533" y="470053"/>
                    <a:pt x="537568" y="494000"/>
                  </a:cubicBezTo>
                  <a:cubicBezTo>
                    <a:pt x="527667" y="508852"/>
                    <a:pt x="503701" y="505289"/>
                    <a:pt x="486768" y="510934"/>
                  </a:cubicBezTo>
                  <a:cubicBezTo>
                    <a:pt x="458546" y="505289"/>
                    <a:pt x="430883" y="494000"/>
                    <a:pt x="402102" y="494000"/>
                  </a:cubicBezTo>
                  <a:cubicBezTo>
                    <a:pt x="380843" y="494000"/>
                    <a:pt x="307522" y="519883"/>
                    <a:pt x="283568" y="527867"/>
                  </a:cubicBezTo>
                  <a:cubicBezTo>
                    <a:pt x="266635" y="539156"/>
                    <a:pt x="253119" y="561734"/>
                    <a:pt x="232768" y="561734"/>
                  </a:cubicBezTo>
                  <a:cubicBezTo>
                    <a:pt x="120930" y="561734"/>
                    <a:pt x="176951" y="522222"/>
                    <a:pt x="181968" y="477067"/>
                  </a:cubicBezTo>
                  <a:cubicBezTo>
                    <a:pt x="185708" y="443407"/>
                    <a:pt x="187612" y="437556"/>
                    <a:pt x="181968" y="375467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6935" name="Straight Arrow Connector 11">
              <a:extLst>
                <a:ext uri="{FF2B5EF4-FFF2-40B4-BE49-F238E27FC236}">
                  <a16:creationId xmlns:a16="http://schemas.microsoft.com/office/drawing/2014/main" id="{0CB9EB7B-6BE6-454C-A6FE-574B51FD4E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89600" y="3403600"/>
              <a:ext cx="745067" cy="185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936" name="Straight Arrow Connector 13">
              <a:extLst>
                <a:ext uri="{FF2B5EF4-FFF2-40B4-BE49-F238E27FC236}">
                  <a16:creationId xmlns:a16="http://schemas.microsoft.com/office/drawing/2014/main" id="{6EBE0DF0-C366-A249-9F50-EEE2268165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59600" y="3539067"/>
              <a:ext cx="982133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A8DFFBA-3CA4-E648-A457-A1CB0E2033B5}"/>
              </a:ext>
            </a:extLst>
          </p:cNvPr>
          <p:cNvGrpSpPr/>
          <p:nvPr/>
        </p:nvGrpSpPr>
        <p:grpSpPr>
          <a:xfrm>
            <a:off x="2235200" y="4902200"/>
            <a:ext cx="1771650" cy="1212850"/>
            <a:chOff x="2235200" y="4902200"/>
            <a:chExt cx="1771650" cy="1212850"/>
          </a:xfrm>
        </p:grpSpPr>
        <p:grpSp>
          <p:nvGrpSpPr>
            <p:cNvPr id="166919" name="Group 22">
              <a:extLst>
                <a:ext uri="{FF2B5EF4-FFF2-40B4-BE49-F238E27FC236}">
                  <a16:creationId xmlns:a16="http://schemas.microsoft.com/office/drawing/2014/main" id="{3492FCF2-1F94-DD4C-878A-6C5A91FD078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35200" y="4902200"/>
              <a:ext cx="1771650" cy="742950"/>
              <a:chOff x="1384300" y="4686300"/>
              <a:chExt cx="3543300" cy="1485900"/>
            </a:xfrm>
          </p:grpSpPr>
          <p:sp>
            <p:nvSpPr>
              <p:cNvPr id="166923" name="Oval 11">
                <a:extLst>
                  <a:ext uri="{FF2B5EF4-FFF2-40B4-BE49-F238E27FC236}">
                    <a16:creationId xmlns:a16="http://schemas.microsoft.com/office/drawing/2014/main" id="{F037DF6B-FB64-8B4D-B6B8-5B936FA79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300" y="5613400"/>
                <a:ext cx="406400" cy="3937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00">
                  <a:latin typeface="Arial" panose="020B0604020202020204" pitchFamily="34" charset="0"/>
                </a:endParaRPr>
              </a:p>
            </p:txBody>
          </p:sp>
          <p:sp>
            <p:nvSpPr>
              <p:cNvPr id="166924" name="Oval 12">
                <a:extLst>
                  <a:ext uri="{FF2B5EF4-FFF2-40B4-BE49-F238E27FC236}">
                    <a16:creationId xmlns:a16="http://schemas.microsoft.com/office/drawing/2014/main" id="{99DD4F71-1ABC-3245-B3D5-D2055E61A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800" y="5613400"/>
                <a:ext cx="406400" cy="3937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00">
                  <a:latin typeface="Arial" panose="020B0604020202020204" pitchFamily="34" charset="0"/>
                </a:endParaRPr>
              </a:p>
            </p:txBody>
          </p:sp>
          <p:sp>
            <p:nvSpPr>
              <p:cNvPr id="166925" name="Oval 13">
                <a:extLst>
                  <a:ext uri="{FF2B5EF4-FFF2-40B4-BE49-F238E27FC236}">
                    <a16:creationId xmlns:a16="http://schemas.microsoft.com/office/drawing/2014/main" id="{5A155680-4FC1-134D-B580-7AB7B278A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7600" y="5613400"/>
                <a:ext cx="406400" cy="3937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00">
                  <a:latin typeface="Arial" panose="020B0604020202020204" pitchFamily="34" charset="0"/>
                </a:endParaRPr>
              </a:p>
            </p:txBody>
          </p:sp>
          <p:sp>
            <p:nvSpPr>
              <p:cNvPr id="166926" name="Oval 14">
                <a:extLst>
                  <a:ext uri="{FF2B5EF4-FFF2-40B4-BE49-F238E27FC236}">
                    <a16:creationId xmlns:a16="http://schemas.microsoft.com/office/drawing/2014/main" id="{236670BE-DD8E-B24B-BCDE-D8B7D17D7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1200" y="5613400"/>
                <a:ext cx="406400" cy="3937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00">
                  <a:latin typeface="Arial" panose="020B0604020202020204" pitchFamily="34" charset="0"/>
                </a:endParaRPr>
              </a:p>
            </p:txBody>
          </p:sp>
          <p:sp>
            <p:nvSpPr>
              <p:cNvPr id="166927" name="Oval 15">
                <a:extLst>
                  <a:ext uri="{FF2B5EF4-FFF2-40B4-BE49-F238E27FC236}">
                    <a16:creationId xmlns:a16="http://schemas.microsoft.com/office/drawing/2014/main" id="{1360D631-9BD9-544F-9953-38496E356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7600" y="4686300"/>
                <a:ext cx="406400" cy="3937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00">
                  <a:latin typeface="Arial" panose="020B0604020202020204" pitchFamily="34" charset="0"/>
                </a:endParaRPr>
              </a:p>
            </p:txBody>
          </p:sp>
          <p:cxnSp>
            <p:nvCxnSpPr>
              <p:cNvPr id="166928" name="Straight Connector 17">
                <a:extLst>
                  <a:ext uri="{FF2B5EF4-FFF2-40B4-BE49-F238E27FC236}">
                    <a16:creationId xmlns:a16="http://schemas.microsoft.com/office/drawing/2014/main" id="{2E716DCD-27A6-9D41-AF9F-D92273BA4939}"/>
                  </a:ext>
                </a:extLst>
              </p:cNvPr>
              <p:cNvCxnSpPr>
                <a:cxnSpLocks noChangeShapeType="1"/>
                <a:stCxn id="166923" idx="6"/>
                <a:endCxn id="166925" idx="2"/>
              </p:cNvCxnSpPr>
              <p:nvPr/>
            </p:nvCxnSpPr>
            <p:spPr bwMode="auto">
              <a:xfrm>
                <a:off x="1790700" y="5810250"/>
                <a:ext cx="596900" cy="15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6929" name="Straight Connector 19">
                <a:extLst>
                  <a:ext uri="{FF2B5EF4-FFF2-40B4-BE49-F238E27FC236}">
                    <a16:creationId xmlns:a16="http://schemas.microsoft.com/office/drawing/2014/main" id="{399E8E51-BE5F-AC4E-9412-AB6AB01F3153}"/>
                  </a:ext>
                </a:extLst>
              </p:cNvPr>
              <p:cNvCxnSpPr>
                <a:cxnSpLocks noChangeShapeType="1"/>
                <a:stCxn id="166925" idx="6"/>
                <a:endCxn id="166924" idx="2"/>
              </p:cNvCxnSpPr>
              <p:nvPr/>
            </p:nvCxnSpPr>
            <p:spPr bwMode="auto">
              <a:xfrm>
                <a:off x="2794000" y="5810250"/>
                <a:ext cx="685800" cy="15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6930" name="Straight Connector 21">
                <a:extLst>
                  <a:ext uri="{FF2B5EF4-FFF2-40B4-BE49-F238E27FC236}">
                    <a16:creationId xmlns:a16="http://schemas.microsoft.com/office/drawing/2014/main" id="{126819E5-3F8F-EB4C-B697-2CD4FD68D50E}"/>
                  </a:ext>
                </a:extLst>
              </p:cNvPr>
              <p:cNvCxnSpPr>
                <a:cxnSpLocks noChangeShapeType="1"/>
                <a:stCxn id="166924" idx="6"/>
                <a:endCxn id="166926" idx="2"/>
              </p:cNvCxnSpPr>
              <p:nvPr/>
            </p:nvCxnSpPr>
            <p:spPr bwMode="auto">
              <a:xfrm>
                <a:off x="3886200" y="5810250"/>
                <a:ext cx="635000" cy="15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6931" name="Straight Connector 23">
                <a:extLst>
                  <a:ext uri="{FF2B5EF4-FFF2-40B4-BE49-F238E27FC236}">
                    <a16:creationId xmlns:a16="http://schemas.microsoft.com/office/drawing/2014/main" id="{6FFB4DE6-E7F8-744C-BA61-F2150C818C30}"/>
                  </a:ext>
                </a:extLst>
              </p:cNvPr>
              <p:cNvCxnSpPr>
                <a:cxnSpLocks noChangeShapeType="1"/>
                <a:stCxn id="166927" idx="4"/>
                <a:endCxn id="166925" idx="0"/>
              </p:cNvCxnSpPr>
              <p:nvPr/>
            </p:nvCxnSpPr>
            <p:spPr bwMode="auto">
              <a:xfrm rot="5400000">
                <a:off x="2324100" y="5346700"/>
                <a:ext cx="533400" cy="15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6932" name="Straight Arrow Connector 25">
                <a:extLst>
                  <a:ext uri="{FF2B5EF4-FFF2-40B4-BE49-F238E27FC236}">
                    <a16:creationId xmlns:a16="http://schemas.microsoft.com/office/drawing/2014/main" id="{8C32C1D5-9B63-EA4D-96D6-0746AB1233E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587500" y="6159500"/>
                <a:ext cx="3136900" cy="12700"/>
              </a:xfrm>
              <a:prstGeom prst="straightConnector1">
                <a:avLst/>
              </a:prstGeom>
              <a:noFill/>
              <a:ln w="3175">
                <a:solidFill>
                  <a:schemeClr val="tx2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6920" name="TextBox 27">
              <a:extLst>
                <a:ext uri="{FF2B5EF4-FFF2-40B4-BE49-F238E27FC236}">
                  <a16:creationId xmlns:a16="http://schemas.microsoft.com/office/drawing/2014/main" id="{7F6F17EA-E37E-8F4F-A26B-8DCAC2C01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6338" y="5715000"/>
              <a:ext cx="11842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tx2"/>
                  </a:solidFill>
                  <a:latin typeface="Arial" panose="020B0604020202020204" pitchFamily="34" charset="0"/>
                </a:rPr>
                <a:t>diameter</a:t>
              </a:r>
              <a:endParaRPr lang="en-US" altLang="en-US" sz="26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66921" name="Picture 24">
            <a:extLst>
              <a:ext uri="{FF2B5EF4-FFF2-40B4-BE49-F238E27FC236}">
                <a16:creationId xmlns:a16="http://schemas.microsoft.com/office/drawing/2014/main" id="{4DFFA719-F1E3-B048-9C3F-3C5BE1774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29546">
            <a:off x="5846763" y="25781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2" name="Picture 28">
            <a:extLst>
              <a:ext uri="{FF2B5EF4-FFF2-40B4-BE49-F238E27FC236}">
                <a16:creationId xmlns:a16="http://schemas.microsoft.com/office/drawing/2014/main" id="{E6350A0E-CA08-6D49-84FF-13FF8E084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29546">
            <a:off x="7087395" y="2361406"/>
            <a:ext cx="6016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225740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Footer Placeholder 4">
            <a:extLst>
              <a:ext uri="{FF2B5EF4-FFF2-40B4-BE49-F238E27FC236}">
                <a16:creationId xmlns:a16="http://schemas.microsoft.com/office/drawing/2014/main" id="{818A8DEE-3943-FD4B-8AD4-AB95D60D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68962" name="Slide Number Placeholder 5">
            <a:extLst>
              <a:ext uri="{FF2B5EF4-FFF2-40B4-BE49-F238E27FC236}">
                <a16:creationId xmlns:a16="http://schemas.microsoft.com/office/drawing/2014/main" id="{82BCF1C2-74E4-254A-A4B7-C9993CB1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674538-A5A2-734A-A920-5AAA71F3C100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112</a:t>
            </a:fld>
            <a:endParaRPr lang="en-US" altLang="en-US" sz="1800"/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B8CA50D6-E656-F949-8AF9-AA0CF7DC3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D.1 Evolution of the Diameter</a:t>
            </a:r>
          </a:p>
        </p:txBody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0CFAFBA7-9944-934B-9B42-EBEB5DBC5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124700" cy="449103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Prior work on Power Law graphs hints at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   </a:t>
            </a:r>
            <a:r>
              <a:rPr lang="en-US" altLang="en-US" b="1">
                <a:solidFill>
                  <a:schemeClr val="tx2"/>
                </a:solidFill>
                <a:ea typeface="ＭＳ Ｐゴシック" panose="020B0600070205080204" pitchFamily="34" charset="-128"/>
              </a:rPr>
              <a:t>slowly growing diameter</a:t>
            </a:r>
            <a:r>
              <a:rPr lang="en-US" altLang="en-US"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[diameter ~ O( N</a:t>
            </a:r>
            <a:r>
              <a:rPr lang="en-US" altLang="en-US" baseline="30000">
                <a:ea typeface="ＭＳ Ｐゴシック" panose="020B0600070205080204" pitchFamily="34" charset="-128"/>
              </a:rPr>
              <a:t>1/3</a:t>
            </a:r>
            <a:r>
              <a:rPr lang="en-US" altLang="en-US">
                <a:ea typeface="ＭＳ Ｐゴシック" panose="020B0600070205080204" pitchFamily="34" charset="-128"/>
              </a:rPr>
              <a:t>)]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diameter ~ O(log N)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diameter ~ O(log log N)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What is happening in real data?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Diameter</a:t>
            </a:r>
            <a:r>
              <a:rPr lang="en-US" altLang="en-US" sz="2800" b="1">
                <a:solidFill>
                  <a:schemeClr val="tx2"/>
                </a:solidFill>
                <a:ea typeface="ＭＳ Ｐゴシック" panose="020B0600070205080204" pitchFamily="34" charset="-128"/>
              </a:rPr>
              <a:t> shrinks </a:t>
            </a:r>
            <a:r>
              <a:rPr lang="en-US" altLang="en-US" sz="2800">
                <a:ea typeface="ＭＳ Ｐゴシック" panose="020B0600070205080204" pitchFamily="34" charset="-128"/>
              </a:rPr>
              <a:t>over time</a:t>
            </a:r>
          </a:p>
          <a:p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168965" name="Date Placeholder 6">
            <a:extLst>
              <a:ext uri="{FF2B5EF4-FFF2-40B4-BE49-F238E27FC236}">
                <a16:creationId xmlns:a16="http://schemas.microsoft.com/office/drawing/2014/main" id="{286E6DB3-20BF-5345-9359-333C9C2E2B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grpSp>
        <p:nvGrpSpPr>
          <p:cNvPr id="168966" name="Group 19">
            <a:extLst>
              <a:ext uri="{FF2B5EF4-FFF2-40B4-BE49-F238E27FC236}">
                <a16:creationId xmlns:a16="http://schemas.microsoft.com/office/drawing/2014/main" id="{DB738666-8702-EF4D-8D03-47E97AA1DA72}"/>
              </a:ext>
            </a:extLst>
          </p:cNvPr>
          <p:cNvGrpSpPr>
            <a:grpSpLocks/>
          </p:cNvGrpSpPr>
          <p:nvPr/>
        </p:nvGrpSpPr>
        <p:grpSpPr bwMode="auto">
          <a:xfrm>
            <a:off x="5689600" y="3106738"/>
            <a:ext cx="2252663" cy="915987"/>
            <a:chOff x="5689600" y="2624667"/>
            <a:chExt cx="2252133" cy="915988"/>
          </a:xfrm>
        </p:grpSpPr>
        <p:sp>
          <p:nvSpPr>
            <p:cNvPr id="168971" name="Freeform 8">
              <a:extLst>
                <a:ext uri="{FF2B5EF4-FFF2-40B4-BE49-F238E27FC236}">
                  <a16:creationId xmlns:a16="http://schemas.microsoft.com/office/drawing/2014/main" id="{B613EBE7-A474-7844-83C2-272D29708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937" y="2672531"/>
              <a:ext cx="740768" cy="561734"/>
            </a:xfrm>
            <a:custGeom>
              <a:avLst/>
              <a:gdLst>
                <a:gd name="T0" fmla="*/ 181968 w 740768"/>
                <a:gd name="T1" fmla="*/ 375467 h 561734"/>
                <a:gd name="T2" fmla="*/ 148102 w 740768"/>
                <a:gd name="T3" fmla="*/ 104534 h 561734"/>
                <a:gd name="T4" fmla="*/ 351302 w 740768"/>
                <a:gd name="T5" fmla="*/ 87600 h 561734"/>
                <a:gd name="T6" fmla="*/ 435968 w 740768"/>
                <a:gd name="T7" fmla="*/ 2934 h 561734"/>
                <a:gd name="T8" fmla="*/ 486768 w 740768"/>
                <a:gd name="T9" fmla="*/ 19867 h 561734"/>
                <a:gd name="T10" fmla="*/ 520635 w 740768"/>
                <a:gd name="T11" fmla="*/ 121467 h 561734"/>
                <a:gd name="T12" fmla="*/ 740768 w 740768"/>
                <a:gd name="T13" fmla="*/ 189200 h 561734"/>
                <a:gd name="T14" fmla="*/ 723835 w 740768"/>
                <a:gd name="T15" fmla="*/ 307734 h 561734"/>
                <a:gd name="T16" fmla="*/ 571435 w 740768"/>
                <a:gd name="T17" fmla="*/ 358534 h 561734"/>
                <a:gd name="T18" fmla="*/ 554502 w 740768"/>
                <a:gd name="T19" fmla="*/ 409334 h 561734"/>
                <a:gd name="T20" fmla="*/ 537568 w 740768"/>
                <a:gd name="T21" fmla="*/ 494000 h 561734"/>
                <a:gd name="T22" fmla="*/ 486768 w 740768"/>
                <a:gd name="T23" fmla="*/ 510934 h 561734"/>
                <a:gd name="T24" fmla="*/ 402102 w 740768"/>
                <a:gd name="T25" fmla="*/ 494000 h 561734"/>
                <a:gd name="T26" fmla="*/ 283568 w 740768"/>
                <a:gd name="T27" fmla="*/ 527867 h 561734"/>
                <a:gd name="T28" fmla="*/ 232768 w 740768"/>
                <a:gd name="T29" fmla="*/ 561734 h 561734"/>
                <a:gd name="T30" fmla="*/ 181968 w 740768"/>
                <a:gd name="T31" fmla="*/ 477067 h 561734"/>
                <a:gd name="T32" fmla="*/ 181968 w 740768"/>
                <a:gd name="T33" fmla="*/ 375467 h 5617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0768"/>
                <a:gd name="T52" fmla="*/ 0 h 561734"/>
                <a:gd name="T53" fmla="*/ 740768 w 740768"/>
                <a:gd name="T54" fmla="*/ 561734 h 5617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0768" h="561734">
                  <a:moveTo>
                    <a:pt x="181968" y="375467"/>
                  </a:moveTo>
                  <a:cubicBezTo>
                    <a:pt x="176324" y="313378"/>
                    <a:pt x="0" y="275420"/>
                    <a:pt x="148102" y="104534"/>
                  </a:cubicBezTo>
                  <a:cubicBezTo>
                    <a:pt x="192616" y="53171"/>
                    <a:pt x="283569" y="93245"/>
                    <a:pt x="351302" y="87600"/>
                  </a:cubicBezTo>
                  <a:cubicBezTo>
                    <a:pt x="371058" y="57966"/>
                    <a:pt x="393634" y="9990"/>
                    <a:pt x="435968" y="2934"/>
                  </a:cubicBezTo>
                  <a:cubicBezTo>
                    <a:pt x="453574" y="0"/>
                    <a:pt x="469835" y="14223"/>
                    <a:pt x="486768" y="19867"/>
                  </a:cubicBezTo>
                  <a:lnTo>
                    <a:pt x="520635" y="121467"/>
                  </a:lnTo>
                  <a:cubicBezTo>
                    <a:pt x="559062" y="236747"/>
                    <a:pt x="519777" y="170784"/>
                    <a:pt x="740768" y="189200"/>
                  </a:cubicBezTo>
                  <a:cubicBezTo>
                    <a:pt x="735124" y="228711"/>
                    <a:pt x="740045" y="271262"/>
                    <a:pt x="723835" y="307734"/>
                  </a:cubicBezTo>
                  <a:cubicBezTo>
                    <a:pt x="704788" y="350591"/>
                    <a:pt x="591345" y="355216"/>
                    <a:pt x="571435" y="358534"/>
                  </a:cubicBezTo>
                  <a:cubicBezTo>
                    <a:pt x="565791" y="375467"/>
                    <a:pt x="558831" y="392018"/>
                    <a:pt x="554502" y="409334"/>
                  </a:cubicBezTo>
                  <a:cubicBezTo>
                    <a:pt x="547521" y="437256"/>
                    <a:pt x="553533" y="470053"/>
                    <a:pt x="537568" y="494000"/>
                  </a:cubicBezTo>
                  <a:cubicBezTo>
                    <a:pt x="527667" y="508852"/>
                    <a:pt x="503701" y="505289"/>
                    <a:pt x="486768" y="510934"/>
                  </a:cubicBezTo>
                  <a:cubicBezTo>
                    <a:pt x="458546" y="505289"/>
                    <a:pt x="430883" y="494000"/>
                    <a:pt x="402102" y="494000"/>
                  </a:cubicBezTo>
                  <a:cubicBezTo>
                    <a:pt x="380843" y="494000"/>
                    <a:pt x="307522" y="519883"/>
                    <a:pt x="283568" y="527867"/>
                  </a:cubicBezTo>
                  <a:cubicBezTo>
                    <a:pt x="266635" y="539156"/>
                    <a:pt x="253119" y="561734"/>
                    <a:pt x="232768" y="561734"/>
                  </a:cubicBezTo>
                  <a:cubicBezTo>
                    <a:pt x="120930" y="561734"/>
                    <a:pt x="176951" y="522222"/>
                    <a:pt x="181968" y="477067"/>
                  </a:cubicBezTo>
                  <a:cubicBezTo>
                    <a:pt x="185708" y="443407"/>
                    <a:pt x="187612" y="437556"/>
                    <a:pt x="181968" y="375467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72" name="Freeform 9">
              <a:extLst>
                <a:ext uri="{FF2B5EF4-FFF2-40B4-BE49-F238E27FC236}">
                  <a16:creationId xmlns:a16="http://schemas.microsoft.com/office/drawing/2014/main" id="{C8B9A16C-615B-D14B-9A74-5BB576C7A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3915" y="2624667"/>
              <a:ext cx="977818" cy="761998"/>
            </a:xfrm>
            <a:custGeom>
              <a:avLst/>
              <a:gdLst>
                <a:gd name="T0" fmla="*/ 2147483646 w 740768"/>
                <a:gd name="T1" fmla="*/ 2147483646 h 561734"/>
                <a:gd name="T2" fmla="*/ 2147483646 w 740768"/>
                <a:gd name="T3" fmla="*/ 2147483646 h 561734"/>
                <a:gd name="T4" fmla="*/ 2147483646 w 740768"/>
                <a:gd name="T5" fmla="*/ 2147483646 h 561734"/>
                <a:gd name="T6" fmla="*/ 2147483646 w 740768"/>
                <a:gd name="T7" fmla="*/ 2147483646 h 561734"/>
                <a:gd name="T8" fmla="*/ 2147483646 w 740768"/>
                <a:gd name="T9" fmla="*/ 2147483646 h 561734"/>
                <a:gd name="T10" fmla="*/ 2147483646 w 740768"/>
                <a:gd name="T11" fmla="*/ 2147483646 h 561734"/>
                <a:gd name="T12" fmla="*/ 2147483646 w 740768"/>
                <a:gd name="T13" fmla="*/ 2147483646 h 561734"/>
                <a:gd name="T14" fmla="*/ 2147483646 w 740768"/>
                <a:gd name="T15" fmla="*/ 2147483646 h 561734"/>
                <a:gd name="T16" fmla="*/ 2147483646 w 740768"/>
                <a:gd name="T17" fmla="*/ 2147483646 h 561734"/>
                <a:gd name="T18" fmla="*/ 2147483646 w 740768"/>
                <a:gd name="T19" fmla="*/ 2147483646 h 561734"/>
                <a:gd name="T20" fmla="*/ 2147483646 w 740768"/>
                <a:gd name="T21" fmla="*/ 2147483646 h 561734"/>
                <a:gd name="T22" fmla="*/ 2147483646 w 740768"/>
                <a:gd name="T23" fmla="*/ 2147483646 h 561734"/>
                <a:gd name="T24" fmla="*/ 2147483646 w 740768"/>
                <a:gd name="T25" fmla="*/ 2147483646 h 561734"/>
                <a:gd name="T26" fmla="*/ 2147483646 w 740768"/>
                <a:gd name="T27" fmla="*/ 2147483646 h 561734"/>
                <a:gd name="T28" fmla="*/ 2147483646 w 740768"/>
                <a:gd name="T29" fmla="*/ 2147483646 h 561734"/>
                <a:gd name="T30" fmla="*/ 2147483646 w 740768"/>
                <a:gd name="T31" fmla="*/ 2147483646 h 561734"/>
                <a:gd name="T32" fmla="*/ 2147483646 w 740768"/>
                <a:gd name="T33" fmla="*/ 2147483646 h 5617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0768"/>
                <a:gd name="T52" fmla="*/ 0 h 561734"/>
                <a:gd name="T53" fmla="*/ 740768 w 740768"/>
                <a:gd name="T54" fmla="*/ 561734 h 5617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0768" h="561734">
                  <a:moveTo>
                    <a:pt x="181968" y="375467"/>
                  </a:moveTo>
                  <a:cubicBezTo>
                    <a:pt x="176324" y="313378"/>
                    <a:pt x="0" y="275420"/>
                    <a:pt x="148102" y="104534"/>
                  </a:cubicBezTo>
                  <a:cubicBezTo>
                    <a:pt x="192616" y="53171"/>
                    <a:pt x="283569" y="93245"/>
                    <a:pt x="351302" y="87600"/>
                  </a:cubicBezTo>
                  <a:cubicBezTo>
                    <a:pt x="371058" y="57966"/>
                    <a:pt x="393634" y="9990"/>
                    <a:pt x="435968" y="2934"/>
                  </a:cubicBezTo>
                  <a:cubicBezTo>
                    <a:pt x="453574" y="0"/>
                    <a:pt x="469835" y="14223"/>
                    <a:pt x="486768" y="19867"/>
                  </a:cubicBezTo>
                  <a:lnTo>
                    <a:pt x="520635" y="121467"/>
                  </a:lnTo>
                  <a:cubicBezTo>
                    <a:pt x="559062" y="236747"/>
                    <a:pt x="519777" y="170784"/>
                    <a:pt x="740768" y="189200"/>
                  </a:cubicBezTo>
                  <a:cubicBezTo>
                    <a:pt x="735124" y="228711"/>
                    <a:pt x="740045" y="271262"/>
                    <a:pt x="723835" y="307734"/>
                  </a:cubicBezTo>
                  <a:cubicBezTo>
                    <a:pt x="704788" y="350591"/>
                    <a:pt x="591345" y="355216"/>
                    <a:pt x="571435" y="358534"/>
                  </a:cubicBezTo>
                  <a:cubicBezTo>
                    <a:pt x="565791" y="375467"/>
                    <a:pt x="558831" y="392018"/>
                    <a:pt x="554502" y="409334"/>
                  </a:cubicBezTo>
                  <a:cubicBezTo>
                    <a:pt x="547521" y="437256"/>
                    <a:pt x="553533" y="470053"/>
                    <a:pt x="537568" y="494000"/>
                  </a:cubicBezTo>
                  <a:cubicBezTo>
                    <a:pt x="527667" y="508852"/>
                    <a:pt x="503701" y="505289"/>
                    <a:pt x="486768" y="510934"/>
                  </a:cubicBezTo>
                  <a:cubicBezTo>
                    <a:pt x="458546" y="505289"/>
                    <a:pt x="430883" y="494000"/>
                    <a:pt x="402102" y="494000"/>
                  </a:cubicBezTo>
                  <a:cubicBezTo>
                    <a:pt x="380843" y="494000"/>
                    <a:pt x="307522" y="519883"/>
                    <a:pt x="283568" y="527867"/>
                  </a:cubicBezTo>
                  <a:cubicBezTo>
                    <a:pt x="266635" y="539156"/>
                    <a:pt x="253119" y="561734"/>
                    <a:pt x="232768" y="561734"/>
                  </a:cubicBezTo>
                  <a:cubicBezTo>
                    <a:pt x="120930" y="561734"/>
                    <a:pt x="176951" y="522222"/>
                    <a:pt x="181968" y="477067"/>
                  </a:cubicBezTo>
                  <a:cubicBezTo>
                    <a:pt x="185708" y="443407"/>
                    <a:pt x="187612" y="437556"/>
                    <a:pt x="181968" y="375467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8973" name="Straight Arrow Connector 11">
              <a:extLst>
                <a:ext uri="{FF2B5EF4-FFF2-40B4-BE49-F238E27FC236}">
                  <a16:creationId xmlns:a16="http://schemas.microsoft.com/office/drawing/2014/main" id="{A0E0E395-B58D-B24B-B7A0-6192504BF8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89600" y="3403600"/>
              <a:ext cx="745067" cy="185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974" name="Straight Arrow Connector 13">
              <a:extLst>
                <a:ext uri="{FF2B5EF4-FFF2-40B4-BE49-F238E27FC236}">
                  <a16:creationId xmlns:a16="http://schemas.microsoft.com/office/drawing/2014/main" id="{2F3525E2-0358-C747-9406-78D242EBE6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59600" y="3539067"/>
              <a:ext cx="982133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68967" name="Picture 24">
            <a:extLst>
              <a:ext uri="{FF2B5EF4-FFF2-40B4-BE49-F238E27FC236}">
                <a16:creationId xmlns:a16="http://schemas.microsoft.com/office/drawing/2014/main" id="{206D0ECA-05AD-6544-9959-985ADF56B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29546">
            <a:off x="5846763" y="25781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8" name="Picture 28">
            <a:extLst>
              <a:ext uri="{FF2B5EF4-FFF2-40B4-BE49-F238E27FC236}">
                <a16:creationId xmlns:a16="http://schemas.microsoft.com/office/drawing/2014/main" id="{967ACE17-9513-F846-AE9D-48208F337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29546">
            <a:off x="7087395" y="2361406"/>
            <a:ext cx="6016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9" name="AutoShape 4">
            <a:extLst>
              <a:ext uri="{FF2B5EF4-FFF2-40B4-BE49-F238E27FC236}">
                <a16:creationId xmlns:a16="http://schemas.microsoft.com/office/drawing/2014/main" id="{FC9DE6F1-5CC6-5442-B974-9D8F4BA91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2778125"/>
            <a:ext cx="1146175" cy="10731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899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70" name="AutoShape 4">
            <a:extLst>
              <a:ext uri="{FF2B5EF4-FFF2-40B4-BE49-F238E27FC236}">
                <a16:creationId xmlns:a16="http://schemas.microsoft.com/office/drawing/2014/main" id="{50406566-CA79-4046-90DA-755AF477E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925" y="2701925"/>
            <a:ext cx="1146175" cy="10731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899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29964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Footer Placeholder 4">
            <a:extLst>
              <a:ext uri="{FF2B5EF4-FFF2-40B4-BE49-F238E27FC236}">
                <a16:creationId xmlns:a16="http://schemas.microsoft.com/office/drawing/2014/main" id="{62824544-E204-644D-9E9D-1E857BF1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71010" name="Slide Number Placeholder 5">
            <a:extLst>
              <a:ext uri="{FF2B5EF4-FFF2-40B4-BE49-F238E27FC236}">
                <a16:creationId xmlns:a16="http://schemas.microsoft.com/office/drawing/2014/main" id="{6EB6897D-D5C7-B54F-9E62-96E6ACC6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926637-4A1E-8B4F-B574-1187FABC3FB6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113</a:t>
            </a:fld>
            <a:endParaRPr lang="en-US" altLang="en-US" sz="1800"/>
          </a:p>
        </p:txBody>
      </p:sp>
      <p:pic>
        <p:nvPicPr>
          <p:cNvPr id="171011" name="Picture 2">
            <a:extLst>
              <a:ext uri="{FF2B5EF4-FFF2-40B4-BE49-F238E27FC236}">
                <a16:creationId xmlns:a16="http://schemas.microsoft.com/office/drawing/2014/main" id="{8A94A8C6-7742-824E-8F73-BCFF00882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350" y="1914525"/>
            <a:ext cx="520065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2" name="Rectangle 3">
            <a:extLst>
              <a:ext uri="{FF2B5EF4-FFF2-40B4-BE49-F238E27FC236}">
                <a16:creationId xmlns:a16="http://schemas.microsoft.com/office/drawing/2014/main" id="{5B2DB38A-C3E5-1042-A12E-ADF0F9642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D.1 Diameter –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Patents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71013" name="Rectangle 4">
            <a:extLst>
              <a:ext uri="{FF2B5EF4-FFF2-40B4-BE49-F238E27FC236}">
                <a16:creationId xmlns:a16="http://schemas.microsoft.com/office/drawing/2014/main" id="{DDC27F48-780F-5C46-8DD2-AFB96FBB2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3733800" cy="4495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Patent citation network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25 years of data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@1999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2.9 M nodes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16.5 M edges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1014" name="Text Box 5">
            <a:extLst>
              <a:ext uri="{FF2B5EF4-FFF2-40B4-BE49-F238E27FC236}">
                <a16:creationId xmlns:a16="http://schemas.microsoft.com/office/drawing/2014/main" id="{2518BAA3-9886-5C41-B1E6-3000965D3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715000"/>
            <a:ext cx="2024063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kumimoji="0"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[years]</a:t>
            </a:r>
          </a:p>
        </p:txBody>
      </p:sp>
      <p:sp>
        <p:nvSpPr>
          <p:cNvPr id="171015" name="Text Box 6">
            <a:extLst>
              <a:ext uri="{FF2B5EF4-FFF2-40B4-BE49-F238E27FC236}">
                <a16:creationId xmlns:a16="http://schemas.microsoft.com/office/drawing/2014/main" id="{71C2F772-0635-5948-BBF8-14086EA9F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757363"/>
            <a:ext cx="1571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kumimoji="0"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</a:p>
        </p:txBody>
      </p:sp>
      <p:sp>
        <p:nvSpPr>
          <p:cNvPr id="171016" name="Date Placeholder 9">
            <a:extLst>
              <a:ext uri="{FF2B5EF4-FFF2-40B4-BE49-F238E27FC236}">
                <a16:creationId xmlns:a16="http://schemas.microsoft.com/office/drawing/2014/main" id="{5D1605D9-1DC0-AC47-8F5F-BF56F9D14C7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3544048787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>
            <a:extLst>
              <a:ext uri="{FF2B5EF4-FFF2-40B4-BE49-F238E27FC236}">
                <a16:creationId xmlns:a16="http://schemas.microsoft.com/office/drawing/2014/main" id="{401EC940-DDCC-0448-B1FB-FC3EC7972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List of Dynamic Patterns</a:t>
            </a:r>
          </a:p>
        </p:txBody>
      </p:sp>
      <p:sp>
        <p:nvSpPr>
          <p:cNvPr id="147459" name="Content Placeholder 2">
            <a:extLst>
              <a:ext uri="{FF2B5EF4-FFF2-40B4-BE49-F238E27FC236}">
                <a16:creationId xmlns:a16="http://schemas.microsoft.com/office/drawing/2014/main" id="{49E17AFD-007E-C74F-BC75-4ACAF4E834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ＭＳ Ｐゴシック" panose="020B0600070205080204" pitchFamily="34" charset="-128"/>
              </a:rPr>
              <a:t>D.1 diameter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D.2 densification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D.3 gelling point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D.4 NLCC over time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D.5 Eigenvalue over time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D.6 Popularity over time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D.7 </a:t>
            </a:r>
            <a:r>
              <a:rPr lang="en-US" altLang="ko-KR" dirty="0" err="1">
                <a:ea typeface="ＭＳ Ｐゴシック" panose="020B0600070205080204" pitchFamily="34" charset="-128"/>
              </a:rPr>
              <a:t>phonecall</a:t>
            </a:r>
            <a:r>
              <a:rPr lang="en-US" altLang="ko-KR" dirty="0">
                <a:ea typeface="ＭＳ Ｐゴシック" panose="020B0600070205080204" pitchFamily="34" charset="-128"/>
              </a:rPr>
              <a:t> duration</a:t>
            </a:r>
          </a:p>
          <a:p>
            <a:endParaRPr lang="en-US" altLang="ko-KR" dirty="0">
              <a:ea typeface="ＭＳ Ｐゴシック" panose="020B0600070205080204" pitchFamily="34" charset="-128"/>
            </a:endParaRPr>
          </a:p>
          <a:p>
            <a:endParaRPr lang="en-US" altLang="ko-KR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47460" name="Footer Placeholder 3">
            <a:extLst>
              <a:ext uri="{FF2B5EF4-FFF2-40B4-BE49-F238E27FC236}">
                <a16:creationId xmlns:a16="http://schemas.microsoft.com/office/drawing/2014/main" id="{53046463-4FBF-F04C-9630-9478F11C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47461" name="Slide Number Placeholder 4">
            <a:extLst>
              <a:ext uri="{FF2B5EF4-FFF2-40B4-BE49-F238E27FC236}">
                <a16:creationId xmlns:a16="http://schemas.microsoft.com/office/drawing/2014/main" id="{AEC63E7D-1829-C744-AFF6-CE5819E2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A8E995-EA94-EB44-9AE8-C71E5370B4EF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114</a:t>
            </a:fld>
            <a:endParaRPr lang="en-US" altLang="en-US" sz="1800"/>
          </a:p>
        </p:txBody>
      </p:sp>
      <p:sp>
        <p:nvSpPr>
          <p:cNvPr id="147462" name="Date Placeholder 7">
            <a:extLst>
              <a:ext uri="{FF2B5EF4-FFF2-40B4-BE49-F238E27FC236}">
                <a16:creationId xmlns:a16="http://schemas.microsoft.com/office/drawing/2014/main" id="{A174A5DA-6E20-9B49-AFE8-75C62C0C182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pic>
        <p:nvPicPr>
          <p:cNvPr id="147465" name="Picture 7">
            <a:extLst>
              <a:ext uri="{FF2B5EF4-FFF2-40B4-BE49-F238E27FC236}">
                <a16:creationId xmlns:a16="http://schemas.microsoft.com/office/drawing/2014/main" id="{EC144B85-BBEC-C44E-8C0C-B20F3789C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2650" y="179388"/>
            <a:ext cx="18002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E953F422-AF66-584A-85EF-AAC12C9FA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316038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>
                <a:solidFill>
                  <a:srgbClr val="4E8F00"/>
                </a:solidFill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2823687773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Footer Placeholder 4">
            <a:extLst>
              <a:ext uri="{FF2B5EF4-FFF2-40B4-BE49-F238E27FC236}">
                <a16:creationId xmlns:a16="http://schemas.microsoft.com/office/drawing/2014/main" id="{4AD0E0D6-A2BE-AF49-B0A1-945616DF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73058" name="Slide Number Placeholder 5">
            <a:extLst>
              <a:ext uri="{FF2B5EF4-FFF2-40B4-BE49-F238E27FC236}">
                <a16:creationId xmlns:a16="http://schemas.microsoft.com/office/drawing/2014/main" id="{B8674F8B-E2C2-7A43-A66D-F3CC20FB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1E0C6A-7904-AB49-A42E-C537F19F88CD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115</a:t>
            </a:fld>
            <a:endParaRPr lang="en-US" altLang="en-US" sz="1800"/>
          </a:p>
        </p:txBody>
      </p:sp>
      <p:sp>
        <p:nvSpPr>
          <p:cNvPr id="173059" name="Rectangle 2">
            <a:extLst>
              <a:ext uri="{FF2B5EF4-FFF2-40B4-BE49-F238E27FC236}">
                <a16:creationId xmlns:a16="http://schemas.microsoft.com/office/drawing/2014/main" id="{7305B9CA-F891-8D4B-AF8C-0828103BD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D.2 Temporal Evolution of the Graphs</a:t>
            </a:r>
          </a:p>
        </p:txBody>
      </p:sp>
      <p:sp>
        <p:nvSpPr>
          <p:cNvPr id="173060" name="Rectangle 3">
            <a:extLst>
              <a:ext uri="{FF2B5EF4-FFF2-40B4-BE49-F238E27FC236}">
                <a16:creationId xmlns:a16="http://schemas.microsoft.com/office/drawing/2014/main" id="{C43877FB-A377-DF4A-A7D3-D514C6ED6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866900"/>
            <a:ext cx="7627937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N(t) … nodes at time 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E(t) … edges at time 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Suppose that</a:t>
            </a: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	N(t+1) = 2 * N(t)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Q: what is your guess for </a:t>
            </a: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	E(t+1) =? 2 * E(t)</a:t>
            </a:r>
            <a:endParaRPr lang="en-US" altLang="en-US">
              <a:solidFill>
                <a:schemeClr val="accent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3061" name="Date Placeholder 6">
            <a:extLst>
              <a:ext uri="{FF2B5EF4-FFF2-40B4-BE49-F238E27FC236}">
                <a16:creationId xmlns:a16="http://schemas.microsoft.com/office/drawing/2014/main" id="{0850A842-9EEB-0740-88B2-7286477FEF7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120267918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Footer Placeholder 4">
            <a:extLst>
              <a:ext uri="{FF2B5EF4-FFF2-40B4-BE49-F238E27FC236}">
                <a16:creationId xmlns:a16="http://schemas.microsoft.com/office/drawing/2014/main" id="{2D1328D9-051A-6B4B-9D15-09949CF4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75106" name="Slide Number Placeholder 5">
            <a:extLst>
              <a:ext uri="{FF2B5EF4-FFF2-40B4-BE49-F238E27FC236}">
                <a16:creationId xmlns:a16="http://schemas.microsoft.com/office/drawing/2014/main" id="{733688C4-CFD3-E846-A4BE-B580D41D4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C30285-B6B1-EB45-8826-E0EB5ABB3F06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116</a:t>
            </a:fld>
            <a:endParaRPr lang="en-US" altLang="en-US" sz="1800"/>
          </a:p>
        </p:txBody>
      </p:sp>
      <p:sp>
        <p:nvSpPr>
          <p:cNvPr id="175107" name="Rectangle 2">
            <a:extLst>
              <a:ext uri="{FF2B5EF4-FFF2-40B4-BE49-F238E27FC236}">
                <a16:creationId xmlns:a16="http://schemas.microsoft.com/office/drawing/2014/main" id="{5CFC344E-B287-4640-90BC-F847B68F3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D.2 Temporal Evolution of the Graphs</a:t>
            </a:r>
          </a:p>
        </p:txBody>
      </p:sp>
      <p:sp>
        <p:nvSpPr>
          <p:cNvPr id="175108" name="Rectangle 3">
            <a:extLst>
              <a:ext uri="{FF2B5EF4-FFF2-40B4-BE49-F238E27FC236}">
                <a16:creationId xmlns:a16="http://schemas.microsoft.com/office/drawing/2014/main" id="{E0B890EB-803D-7848-84AC-991E8A958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866900"/>
            <a:ext cx="7627937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N(t) … nodes at time 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E(t) … edges at time 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Suppose that</a:t>
            </a: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	N(t+1) = 2 * N(t)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Q: what is your guess for </a:t>
            </a:r>
          </a:p>
          <a:p>
            <a:pPr lvl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	E(t+1) =? 2 * E(t)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A: over-doubled!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But obeying the </a:t>
            </a:r>
            <a:r>
              <a:rPr lang="en-US" altLang="en-US">
                <a:solidFill>
                  <a:schemeClr val="accent1"/>
                </a:solidFill>
                <a:ea typeface="ＭＳ Ｐゴシック" panose="020B0600070205080204" pitchFamily="34" charset="-128"/>
              </a:rPr>
              <a:t>``Densification Power Law</a:t>
            </a:r>
            <a:r>
              <a:rPr lang="ja-JP" altLang="en-US">
                <a:solidFill>
                  <a:schemeClr val="accent1"/>
                </a:solidFill>
                <a:ea typeface="ＭＳ Ｐゴシック" panose="020B0600070205080204" pitchFamily="34" charset="-128"/>
              </a:rPr>
              <a:t>’’</a:t>
            </a:r>
            <a:endParaRPr lang="en-US" altLang="ja-JP">
              <a:solidFill>
                <a:schemeClr val="accent1"/>
              </a:solidFill>
              <a:ea typeface="ＭＳ Ｐゴシック" panose="020B0600070205080204" pitchFamily="34" charset="-128"/>
            </a:endParaRPr>
          </a:p>
          <a:p>
            <a:endParaRPr lang="en-US" altLang="en-US">
              <a:solidFill>
                <a:schemeClr val="accent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5109" name="AutoShape 7">
            <a:extLst>
              <a:ext uri="{FF2B5EF4-FFF2-40B4-BE49-F238E27FC236}">
                <a16:creationId xmlns:a16="http://schemas.microsoft.com/office/drawing/2014/main" id="{3D2698CF-44CA-F64C-B749-8130454F9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825" y="4673600"/>
            <a:ext cx="709613" cy="6238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899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10" name="Date Placeholder 7">
            <a:extLst>
              <a:ext uri="{FF2B5EF4-FFF2-40B4-BE49-F238E27FC236}">
                <a16:creationId xmlns:a16="http://schemas.microsoft.com/office/drawing/2014/main" id="{403942FA-B8BA-A049-8C58-D79AE638284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1059423908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Footer Placeholder 4">
            <a:extLst>
              <a:ext uri="{FF2B5EF4-FFF2-40B4-BE49-F238E27FC236}">
                <a16:creationId xmlns:a16="http://schemas.microsoft.com/office/drawing/2014/main" id="{60CA9344-BB2C-DA43-AC93-D3EA8EBF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77154" name="Slide Number Placeholder 5">
            <a:extLst>
              <a:ext uri="{FF2B5EF4-FFF2-40B4-BE49-F238E27FC236}">
                <a16:creationId xmlns:a16="http://schemas.microsoft.com/office/drawing/2014/main" id="{F3DA6792-D84A-8247-969D-B493DC70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14C9F7-482C-D848-8B4D-87BABAF4DA68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117</a:t>
            </a:fld>
            <a:endParaRPr lang="en-US" altLang="en-US" sz="1800"/>
          </a:p>
        </p:txBody>
      </p:sp>
      <p:sp>
        <p:nvSpPr>
          <p:cNvPr id="177155" name="Rectangle 2">
            <a:extLst>
              <a:ext uri="{FF2B5EF4-FFF2-40B4-BE49-F238E27FC236}">
                <a16:creationId xmlns:a16="http://schemas.microsoft.com/office/drawing/2014/main" id="{C3A38394-A620-0745-91C0-E442438DE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D.2 Densification – Patent Citations</a:t>
            </a:r>
          </a:p>
        </p:txBody>
      </p:sp>
      <p:sp>
        <p:nvSpPr>
          <p:cNvPr id="177156" name="Rectangle 3">
            <a:extLst>
              <a:ext uri="{FF2B5EF4-FFF2-40B4-BE49-F238E27FC236}">
                <a16:creationId xmlns:a16="http://schemas.microsoft.com/office/drawing/2014/main" id="{2FE9DFE6-4887-794B-BE76-F3F125E8A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3429000" cy="495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Citations among patents granted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@1999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2.9 M nodes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16.5 M edges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Each year is a datapoint</a:t>
            </a:r>
          </a:p>
        </p:txBody>
      </p:sp>
      <p:pic>
        <p:nvPicPr>
          <p:cNvPr id="177157" name="Picture 4">
            <a:extLst>
              <a:ext uri="{FF2B5EF4-FFF2-40B4-BE49-F238E27FC236}">
                <a16:creationId xmlns:a16="http://schemas.microsoft.com/office/drawing/2014/main" id="{2FCA3D88-0656-9147-814A-50ED9FB55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3838" y="1751013"/>
            <a:ext cx="5110162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8" name="Line 5">
            <a:extLst>
              <a:ext uri="{FF2B5EF4-FFF2-40B4-BE49-F238E27FC236}">
                <a16:creationId xmlns:a16="http://schemas.microsoft.com/office/drawing/2014/main" id="{A5F3E0B7-C1E0-8543-806F-57D1858F3F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2743200"/>
            <a:ext cx="2590800" cy="22748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59" name="Text Box 6">
            <a:extLst>
              <a:ext uri="{FF2B5EF4-FFF2-40B4-BE49-F238E27FC236}">
                <a16:creationId xmlns:a16="http://schemas.microsoft.com/office/drawing/2014/main" id="{AC193CAB-52E5-D14E-9452-ADB4FC74F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486400"/>
            <a:ext cx="777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kumimoji="0"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N(t)</a:t>
            </a:r>
          </a:p>
        </p:txBody>
      </p:sp>
      <p:sp>
        <p:nvSpPr>
          <p:cNvPr id="177160" name="Text Box 7">
            <a:extLst>
              <a:ext uri="{FF2B5EF4-FFF2-40B4-BE49-F238E27FC236}">
                <a16:creationId xmlns:a16="http://schemas.microsoft.com/office/drawing/2014/main" id="{006F7D76-4C3A-F049-A97E-A684AA713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2057400"/>
            <a:ext cx="757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kumimoji="0"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E(t)</a:t>
            </a:r>
          </a:p>
        </p:txBody>
      </p:sp>
      <p:sp>
        <p:nvSpPr>
          <p:cNvPr id="177161" name="Line 8">
            <a:extLst>
              <a:ext uri="{FF2B5EF4-FFF2-40B4-BE49-F238E27FC236}">
                <a16:creationId xmlns:a16="http://schemas.microsoft.com/office/drawing/2014/main" id="{EA8E757A-7A35-7A4B-85D9-96C5BE3AC7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810000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2" name="Text Box 9">
            <a:extLst>
              <a:ext uri="{FF2B5EF4-FFF2-40B4-BE49-F238E27FC236}">
                <a16:creationId xmlns:a16="http://schemas.microsoft.com/office/drawing/2014/main" id="{F1A8346B-30E1-8A4E-B360-4F766EA82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214688"/>
            <a:ext cx="877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kumimoji="0"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1.66</a:t>
            </a:r>
          </a:p>
        </p:txBody>
      </p:sp>
      <p:sp>
        <p:nvSpPr>
          <p:cNvPr id="177163" name="Date Placeholder 12">
            <a:extLst>
              <a:ext uri="{FF2B5EF4-FFF2-40B4-BE49-F238E27FC236}">
                <a16:creationId xmlns:a16="http://schemas.microsoft.com/office/drawing/2014/main" id="{678DE070-19AE-D943-BB42-AB8A40CF5C2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2755929002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>
            <a:extLst>
              <a:ext uri="{FF2B5EF4-FFF2-40B4-BE49-F238E27FC236}">
                <a16:creationId xmlns:a16="http://schemas.microsoft.com/office/drawing/2014/main" id="{401EC940-DDCC-0448-B1FB-FC3EC7972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List of Dynamic Patterns</a:t>
            </a:r>
          </a:p>
        </p:txBody>
      </p:sp>
      <p:sp>
        <p:nvSpPr>
          <p:cNvPr id="147459" name="Content Placeholder 2">
            <a:extLst>
              <a:ext uri="{FF2B5EF4-FFF2-40B4-BE49-F238E27FC236}">
                <a16:creationId xmlns:a16="http://schemas.microsoft.com/office/drawing/2014/main" id="{49E17AFD-007E-C74F-BC75-4ACAF4E834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ＭＳ Ｐゴシック" panose="020B0600070205080204" pitchFamily="34" charset="-128"/>
              </a:rPr>
              <a:t>D.1 diameter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D.2 densification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D.3 gelling point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D.4 NLCC over time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D.5 Eigenvalue over time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D.6 Popularity over time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D.7 </a:t>
            </a:r>
            <a:r>
              <a:rPr lang="en-US" altLang="ko-KR" dirty="0" err="1">
                <a:ea typeface="ＭＳ Ｐゴシック" panose="020B0600070205080204" pitchFamily="34" charset="-128"/>
              </a:rPr>
              <a:t>phonecall</a:t>
            </a:r>
            <a:r>
              <a:rPr lang="en-US" altLang="ko-KR" dirty="0">
                <a:ea typeface="ＭＳ Ｐゴシック" panose="020B0600070205080204" pitchFamily="34" charset="-128"/>
              </a:rPr>
              <a:t> duration</a:t>
            </a:r>
          </a:p>
          <a:p>
            <a:endParaRPr lang="en-US" altLang="ko-KR" dirty="0">
              <a:ea typeface="ＭＳ Ｐゴシック" panose="020B0600070205080204" pitchFamily="34" charset="-128"/>
            </a:endParaRPr>
          </a:p>
          <a:p>
            <a:endParaRPr lang="en-US" altLang="ko-KR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47460" name="Footer Placeholder 3">
            <a:extLst>
              <a:ext uri="{FF2B5EF4-FFF2-40B4-BE49-F238E27FC236}">
                <a16:creationId xmlns:a16="http://schemas.microsoft.com/office/drawing/2014/main" id="{53046463-4FBF-F04C-9630-9478F11C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47461" name="Slide Number Placeholder 4">
            <a:extLst>
              <a:ext uri="{FF2B5EF4-FFF2-40B4-BE49-F238E27FC236}">
                <a16:creationId xmlns:a16="http://schemas.microsoft.com/office/drawing/2014/main" id="{AEC63E7D-1829-C744-AFF6-CE5819E2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A8E995-EA94-EB44-9AE8-C71E5370B4EF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118</a:t>
            </a:fld>
            <a:endParaRPr lang="en-US" altLang="en-US" sz="1800"/>
          </a:p>
        </p:txBody>
      </p:sp>
      <p:sp>
        <p:nvSpPr>
          <p:cNvPr id="147462" name="Date Placeholder 7">
            <a:extLst>
              <a:ext uri="{FF2B5EF4-FFF2-40B4-BE49-F238E27FC236}">
                <a16:creationId xmlns:a16="http://schemas.microsoft.com/office/drawing/2014/main" id="{A174A5DA-6E20-9B49-AFE8-75C62C0C182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pic>
        <p:nvPicPr>
          <p:cNvPr id="147465" name="Picture 7">
            <a:extLst>
              <a:ext uri="{FF2B5EF4-FFF2-40B4-BE49-F238E27FC236}">
                <a16:creationId xmlns:a16="http://schemas.microsoft.com/office/drawing/2014/main" id="{EC144B85-BBEC-C44E-8C0C-B20F3789C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2650" y="179388"/>
            <a:ext cx="18002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E953F422-AF66-584A-85EF-AAC12C9FA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316038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3B03EBC-02C9-1841-8B89-511B0F098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962150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>
                <a:solidFill>
                  <a:srgbClr val="4E8F00"/>
                </a:solidFill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2099462350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Footer Placeholder 2">
            <a:extLst>
              <a:ext uri="{FF2B5EF4-FFF2-40B4-BE49-F238E27FC236}">
                <a16:creationId xmlns:a16="http://schemas.microsoft.com/office/drawing/2014/main" id="{B20F9ECD-5855-0848-9973-E516A455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80226" name="Slide Number Placeholder 3">
            <a:extLst>
              <a:ext uri="{FF2B5EF4-FFF2-40B4-BE49-F238E27FC236}">
                <a16:creationId xmlns:a16="http://schemas.microsoft.com/office/drawing/2014/main" id="{6575554E-F4AD-2E47-BBFA-8AB9347C4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47D44B-ED55-F545-A34C-C4B721B92B7B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119</a:t>
            </a:fld>
            <a:endParaRPr lang="en-US" altLang="en-US" sz="1800"/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7BF06CA8-27CA-0446-817D-BBA558635A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defTabSz="828675" eaLnBrk="1" hangingPunct="1"/>
            <a:r>
              <a:rPr lang="en-US" altLang="en-US">
                <a:ea typeface="ＭＳ Ｐゴシック" panose="020B0600070205080204" pitchFamily="34" charset="-128"/>
              </a:rPr>
              <a:t>More on Time-evolving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graphs</a:t>
            </a:r>
          </a:p>
        </p:txBody>
      </p:sp>
      <p:sp>
        <p:nvSpPr>
          <p:cNvPr id="180228" name="Text Box 15">
            <a:extLst>
              <a:ext uri="{FF2B5EF4-FFF2-40B4-BE49-F238E27FC236}">
                <a16:creationId xmlns:a16="http://schemas.microsoft.com/office/drawing/2014/main" id="{B694A779-F4C8-8344-A5C0-FC38A1905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3913188"/>
            <a:ext cx="68326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900"/>
              <a:t>M. McGlohon, L. Akoglu, and C. Faloutsos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900" i="1"/>
              <a:t>Weighted Graphs and Disconnected Components: Patterns and a Generator.</a:t>
            </a:r>
            <a:r>
              <a:rPr kumimoji="0" lang="en-US" altLang="en-US" sz="29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900" i="1"/>
              <a:t>SIG-KDD</a:t>
            </a:r>
            <a:r>
              <a:rPr kumimoji="0" lang="en-US" altLang="en-US" sz="2900"/>
              <a:t> 2008 </a:t>
            </a:r>
          </a:p>
        </p:txBody>
      </p:sp>
      <p:sp>
        <p:nvSpPr>
          <p:cNvPr id="180229" name="Date Placeholder 8">
            <a:extLst>
              <a:ext uri="{FF2B5EF4-FFF2-40B4-BE49-F238E27FC236}">
                <a16:creationId xmlns:a16="http://schemas.microsoft.com/office/drawing/2014/main" id="{8E7F4B96-8C15-794D-9BCC-890C31A5EB5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27873805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89C5-8F30-2345-AA54-1955B38D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Cyber-security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8E947-2102-AA44-98A9-54D5FDC36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Who-buys-what</a:t>
            </a:r>
          </a:p>
          <a:p>
            <a:pPr marL="0" indent="0">
              <a:buNone/>
            </a:pPr>
            <a:r>
              <a:rPr lang="en-US" dirty="0"/>
              <a:t>Who-sells-what</a:t>
            </a:r>
          </a:p>
          <a:p>
            <a:pPr marL="0" indent="0">
              <a:buNone/>
            </a:pPr>
            <a:r>
              <a:rPr lang="en-US" dirty="0"/>
              <a:t>Who-reviews-what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Which_machine</a:t>
            </a:r>
            <a:r>
              <a:rPr lang="en-US" dirty="0"/>
              <a:t> - </a:t>
            </a:r>
            <a:r>
              <a:rPr lang="en-US" dirty="0" err="1"/>
              <a:t>connects_to</a:t>
            </a:r>
            <a:r>
              <a:rPr lang="en-US" dirty="0"/>
              <a:t> - what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&lt;subject&gt;  related-to &lt;object&gt; : graph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DE168-F18C-944F-95DE-ADCDAD39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7009C-A1B4-024B-AA5A-B10844C7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B894D-8CC4-7943-9BD6-F036C150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6BD5E4-3049-1241-AFE0-DA9544846B9D}"/>
              </a:ext>
            </a:extLst>
          </p:cNvPr>
          <p:cNvSpPr txBox="1"/>
          <p:nvPr/>
        </p:nvSpPr>
        <p:spPr>
          <a:xfrm rot="5400000">
            <a:off x="5843693" y="2418288"/>
            <a:ext cx="576708" cy="1271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…</a:t>
            </a:r>
          </a:p>
          <a:p>
            <a:endParaRPr lang="en-US" sz="5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619EAA-80D0-0C4A-972C-0224BB24D66E}"/>
              </a:ext>
            </a:extLst>
          </p:cNvPr>
          <p:cNvSpPr txBox="1"/>
          <p:nvPr/>
        </p:nvSpPr>
        <p:spPr>
          <a:xfrm rot="5400000">
            <a:off x="6925554" y="2535442"/>
            <a:ext cx="642260" cy="130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</a:t>
            </a:r>
          </a:p>
          <a:p>
            <a:endParaRPr lang="en-US" sz="5400" b="1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5775ADC-A88C-E244-8B60-CD5BA1B97A7D}"/>
              </a:ext>
            </a:extLst>
          </p:cNvPr>
          <p:cNvSpPr/>
          <p:nvPr/>
        </p:nvSpPr>
        <p:spPr bwMode="auto">
          <a:xfrm rot="20711372">
            <a:off x="6880830" y="1789378"/>
            <a:ext cx="745910" cy="105477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1444B87-53D8-6A4A-980F-4A367A7FF2EC}"/>
              </a:ext>
            </a:extLst>
          </p:cNvPr>
          <p:cNvSpPr/>
          <p:nvPr/>
        </p:nvSpPr>
        <p:spPr bwMode="auto">
          <a:xfrm rot="19853098">
            <a:off x="6761752" y="2240224"/>
            <a:ext cx="1061739" cy="103163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EA4F2C5-5F13-C74B-BD2B-6E1467DF5228}"/>
              </a:ext>
            </a:extLst>
          </p:cNvPr>
          <p:cNvSpPr/>
          <p:nvPr/>
        </p:nvSpPr>
        <p:spPr bwMode="auto">
          <a:xfrm rot="1745488">
            <a:off x="6851642" y="2287212"/>
            <a:ext cx="1071880" cy="103081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3EE3C7B-0559-F54A-8868-39A8DA772D3B}"/>
              </a:ext>
            </a:extLst>
          </p:cNvPr>
          <p:cNvSpPr/>
          <p:nvPr/>
        </p:nvSpPr>
        <p:spPr bwMode="auto">
          <a:xfrm>
            <a:off x="6839544" y="2555200"/>
            <a:ext cx="891772" cy="158925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A292127-E1A4-434D-846A-32F892C250E3}"/>
              </a:ext>
            </a:extLst>
          </p:cNvPr>
          <p:cNvSpPr/>
          <p:nvPr/>
        </p:nvSpPr>
        <p:spPr bwMode="auto">
          <a:xfrm rot="20711372">
            <a:off x="6895285" y="3436136"/>
            <a:ext cx="745910" cy="105477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AD84828-DBDB-9C49-9A36-068961CB89DB}"/>
              </a:ext>
            </a:extLst>
          </p:cNvPr>
          <p:cNvSpPr/>
          <p:nvPr/>
        </p:nvSpPr>
        <p:spPr bwMode="auto">
          <a:xfrm>
            <a:off x="4151387" y="2863860"/>
            <a:ext cx="745910" cy="105477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DC28E1-4337-5D40-A967-35C4042E312E}"/>
              </a:ext>
            </a:extLst>
          </p:cNvPr>
          <p:cNvCxnSpPr>
            <a:cxnSpLocks/>
          </p:cNvCxnSpPr>
          <p:nvPr/>
        </p:nvCxnSpPr>
        <p:spPr bwMode="auto">
          <a:xfrm flipV="1">
            <a:off x="4086389" y="2300914"/>
            <a:ext cx="882386" cy="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E2D51E-C9FB-2544-863A-78172B5520A8}"/>
              </a:ext>
            </a:extLst>
          </p:cNvPr>
          <p:cNvCxnSpPr>
            <a:cxnSpLocks/>
          </p:cNvCxnSpPr>
          <p:nvPr/>
        </p:nvCxnSpPr>
        <p:spPr bwMode="auto">
          <a:xfrm flipV="1">
            <a:off x="4086389" y="1812666"/>
            <a:ext cx="821509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59C6D81-3D0C-1940-B0AB-A3A529C18B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477" y="1725396"/>
            <a:ext cx="338748" cy="5260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8E83539-3F3B-E048-93FD-0BC4853730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532" y="2305733"/>
            <a:ext cx="338748" cy="5260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9AB7650-17E9-984A-B6D3-76C17E7BBF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244" y="3276999"/>
            <a:ext cx="338748" cy="5260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40847DC-04C2-1A48-B89C-A545CB3C99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196" y="1579073"/>
            <a:ext cx="338748" cy="5260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3557511-32A1-974C-B6CB-57D83E33BE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069" y="2595172"/>
            <a:ext cx="338748" cy="5260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2F174F1-CD79-E047-AD23-68415D6E11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196" y="3186457"/>
            <a:ext cx="338748" cy="526086"/>
          </a:xfrm>
          <a:prstGeom prst="rect">
            <a:avLst/>
          </a:prstGeom>
        </p:spPr>
      </p:pic>
      <p:sp>
        <p:nvSpPr>
          <p:cNvPr id="35" name="Freeform 34">
            <a:extLst>
              <a:ext uri="{FF2B5EF4-FFF2-40B4-BE49-F238E27FC236}">
                <a16:creationId xmlns:a16="http://schemas.microsoft.com/office/drawing/2014/main" id="{3F5842B1-E175-A446-ACEE-C18FEC3D0BC6}"/>
              </a:ext>
            </a:extLst>
          </p:cNvPr>
          <p:cNvSpPr/>
          <p:nvPr/>
        </p:nvSpPr>
        <p:spPr bwMode="auto">
          <a:xfrm>
            <a:off x="7069297" y="4621052"/>
            <a:ext cx="891772" cy="158925"/>
          </a:xfrm>
          <a:custGeom>
            <a:avLst/>
            <a:gdLst>
              <a:gd name="connsiteX0" fmla="*/ 0 w 700644"/>
              <a:gd name="connsiteY0" fmla="*/ 131531 h 131531"/>
              <a:gd name="connsiteX1" fmla="*/ 261257 w 700644"/>
              <a:gd name="connsiteY1" fmla="*/ 902 h 131531"/>
              <a:gd name="connsiteX2" fmla="*/ 700644 w 700644"/>
              <a:gd name="connsiteY2" fmla="*/ 84029 h 131531"/>
              <a:gd name="connsiteX0" fmla="*/ 0 w 700644"/>
              <a:gd name="connsiteY0" fmla="*/ 99076 h 99076"/>
              <a:gd name="connsiteX1" fmla="*/ 156255 w 700644"/>
              <a:gd name="connsiteY1" fmla="*/ 2294 h 99076"/>
              <a:gd name="connsiteX2" fmla="*/ 700644 w 700644"/>
              <a:gd name="connsiteY2" fmla="*/ 51574 h 99076"/>
              <a:gd name="connsiteX0" fmla="*/ 0 w 700644"/>
              <a:gd name="connsiteY0" fmla="*/ 97699 h 97699"/>
              <a:gd name="connsiteX1" fmla="*/ 156255 w 700644"/>
              <a:gd name="connsiteY1" fmla="*/ 917 h 97699"/>
              <a:gd name="connsiteX2" fmla="*/ 348536 w 700644"/>
              <a:gd name="connsiteY2" fmla="*/ 49092 h 97699"/>
              <a:gd name="connsiteX3" fmla="*/ 700644 w 700644"/>
              <a:gd name="connsiteY3" fmla="*/ 50197 h 97699"/>
              <a:gd name="connsiteX0" fmla="*/ 0 w 700644"/>
              <a:gd name="connsiteY0" fmla="*/ 97680 h 97680"/>
              <a:gd name="connsiteX1" fmla="*/ 156255 w 700644"/>
              <a:gd name="connsiteY1" fmla="*/ 898 h 97680"/>
              <a:gd name="connsiteX2" fmla="*/ 348536 w 700644"/>
              <a:gd name="connsiteY2" fmla="*/ 49073 h 97680"/>
              <a:gd name="connsiteX3" fmla="*/ 529374 w 700644"/>
              <a:gd name="connsiteY3" fmla="*/ 3943 h 97680"/>
              <a:gd name="connsiteX4" fmla="*/ 700644 w 700644"/>
              <a:gd name="connsiteY4" fmla="*/ 50178 h 97680"/>
              <a:gd name="connsiteX0" fmla="*/ 0 w 688977"/>
              <a:gd name="connsiteY0" fmla="*/ 71633 h 71633"/>
              <a:gd name="connsiteX1" fmla="*/ 144588 w 688977"/>
              <a:gd name="connsiteY1" fmla="*/ 236 h 71633"/>
              <a:gd name="connsiteX2" fmla="*/ 336869 w 688977"/>
              <a:gd name="connsiteY2" fmla="*/ 48411 h 71633"/>
              <a:gd name="connsiteX3" fmla="*/ 517707 w 688977"/>
              <a:gd name="connsiteY3" fmla="*/ 3281 h 71633"/>
              <a:gd name="connsiteX4" fmla="*/ 688977 w 688977"/>
              <a:gd name="connsiteY4" fmla="*/ 49516 h 71633"/>
              <a:gd name="connsiteX0" fmla="*/ 0 w 671477"/>
              <a:gd name="connsiteY0" fmla="*/ 51973 h 51973"/>
              <a:gd name="connsiteX1" fmla="*/ 127088 w 671477"/>
              <a:gd name="connsiteY1" fmla="*/ 320 h 51973"/>
              <a:gd name="connsiteX2" fmla="*/ 319369 w 671477"/>
              <a:gd name="connsiteY2" fmla="*/ 48495 h 51973"/>
              <a:gd name="connsiteX3" fmla="*/ 500207 w 671477"/>
              <a:gd name="connsiteY3" fmla="*/ 3365 h 51973"/>
              <a:gd name="connsiteX4" fmla="*/ 671477 w 671477"/>
              <a:gd name="connsiteY4" fmla="*/ 49600 h 5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477" h="51973">
                <a:moveTo>
                  <a:pt x="0" y="51973"/>
                </a:moveTo>
                <a:cubicBezTo>
                  <a:pt x="72241" y="-9383"/>
                  <a:pt x="73860" y="900"/>
                  <a:pt x="127088" y="320"/>
                </a:cubicBezTo>
                <a:cubicBezTo>
                  <a:pt x="180316" y="-260"/>
                  <a:pt x="259127" y="41406"/>
                  <a:pt x="319369" y="48495"/>
                </a:cubicBezTo>
                <a:cubicBezTo>
                  <a:pt x="379611" y="55584"/>
                  <a:pt x="441522" y="3181"/>
                  <a:pt x="500207" y="3365"/>
                </a:cubicBezTo>
                <a:cubicBezTo>
                  <a:pt x="558892" y="3549"/>
                  <a:pt x="640987" y="48476"/>
                  <a:pt x="671477" y="49600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26253"/>
      </p:ext>
    </p:extLst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Number Placeholder 3">
            <a:extLst>
              <a:ext uri="{FF2B5EF4-FFF2-40B4-BE49-F238E27FC236}">
                <a16:creationId xmlns:a16="http://schemas.microsoft.com/office/drawing/2014/main" id="{A94BE780-5BAD-0E4B-99A8-364B19D9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CD4BF4-051D-1340-9C2A-084638D10384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120</a:t>
            </a:fld>
            <a:endParaRPr lang="en-US" altLang="en-US" sz="1800"/>
          </a:p>
        </p:txBody>
      </p:sp>
      <p:sp>
        <p:nvSpPr>
          <p:cNvPr id="181250" name="Rectangle 1026">
            <a:extLst>
              <a:ext uri="{FF2B5EF4-FFF2-40B4-BE49-F238E27FC236}">
                <a16:creationId xmlns:a16="http://schemas.microsoft.com/office/drawing/2014/main" id="{056F8633-CEB0-A049-9EFF-2641A8DF61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defTabSz="750888" eaLnBrk="1" hangingPunct="1"/>
            <a:r>
              <a:rPr lang="en-US" altLang="en-US" dirty="0">
                <a:ea typeface="ＭＳ Ｐゴシック" panose="020B0600070205080204" pitchFamily="34" charset="-128"/>
              </a:rPr>
              <a:t>D.3 Gelling Point</a:t>
            </a:r>
          </a:p>
        </p:txBody>
      </p:sp>
      <p:sp>
        <p:nvSpPr>
          <p:cNvPr id="181251" name="Rectangle 1027">
            <a:extLst>
              <a:ext uri="{FF2B5EF4-FFF2-40B4-BE49-F238E27FC236}">
                <a16:creationId xmlns:a16="http://schemas.microsoft.com/office/drawing/2014/main" id="{0DFF5BDB-ED54-2F4B-B620-3CAA7BCAB67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89087"/>
            <a:ext cx="7772400" cy="3641725"/>
          </a:xfrm>
        </p:spPr>
        <p:txBody>
          <a:bodyPr lIns="0" tIns="0" rIns="0" bIns="0"/>
          <a:lstStyle/>
          <a:p>
            <a:pPr marL="355600" indent="-265113" defTabSz="75088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Diameter, over time</a:t>
            </a:r>
          </a:p>
        </p:txBody>
      </p:sp>
      <p:pic>
        <p:nvPicPr>
          <p:cNvPr id="181252" name="Picture 10" descr="imdb-diam.pdf">
            <a:extLst>
              <a:ext uri="{FF2B5EF4-FFF2-40B4-BE49-F238E27FC236}">
                <a16:creationId xmlns:a16="http://schemas.microsoft.com/office/drawing/2014/main" id="{8A193E8B-1107-024F-B4F7-ECDD53502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975" y="3498850"/>
            <a:ext cx="2774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Box 12">
            <a:extLst>
              <a:ext uri="{FF2B5EF4-FFF2-40B4-BE49-F238E27FC236}">
                <a16:creationId xmlns:a16="http://schemas.microsoft.com/office/drawing/2014/main" id="{631B5459-B006-1B4C-8589-F44A79BF5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3" y="5710238"/>
            <a:ext cx="8572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181254" name="TextBox 14">
            <a:extLst>
              <a:ext uri="{FF2B5EF4-FFF2-40B4-BE49-F238E27FC236}">
                <a16:creationId xmlns:a16="http://schemas.microsoft.com/office/drawing/2014/main" id="{F1E43420-6E04-4E46-8841-9FD696916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738" y="4276725"/>
            <a:ext cx="1433513" cy="46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Diameter</a:t>
            </a:r>
          </a:p>
        </p:txBody>
      </p:sp>
      <p:sp>
        <p:nvSpPr>
          <p:cNvPr id="181255" name="TextBox 16">
            <a:extLst>
              <a:ext uri="{FF2B5EF4-FFF2-40B4-BE49-F238E27FC236}">
                <a16:creationId xmlns:a16="http://schemas.microsoft.com/office/drawing/2014/main" id="{FE72D242-64A1-294C-A2F3-0F6AC1703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3" y="3009763"/>
            <a:ext cx="9715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IMDB</a:t>
            </a:r>
          </a:p>
        </p:txBody>
      </p:sp>
      <p:sp>
        <p:nvSpPr>
          <p:cNvPr id="181256" name="TextBox 18">
            <a:extLst>
              <a:ext uri="{FF2B5EF4-FFF2-40B4-BE49-F238E27FC236}">
                <a16:creationId xmlns:a16="http://schemas.microsoft.com/office/drawing/2014/main" id="{3CDFFC20-AF35-FE42-A805-BEEC02EEC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886200"/>
            <a:ext cx="8969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99"/>
                </a:solidFill>
                <a:latin typeface="Arial" panose="020B0604020202020204" pitchFamily="34" charset="0"/>
              </a:rPr>
              <a:t>t=1914</a:t>
            </a:r>
          </a:p>
        </p:txBody>
      </p:sp>
      <p:sp>
        <p:nvSpPr>
          <p:cNvPr id="181264" name="Date Placeholder 16">
            <a:extLst>
              <a:ext uri="{FF2B5EF4-FFF2-40B4-BE49-F238E27FC236}">
                <a16:creationId xmlns:a16="http://schemas.microsoft.com/office/drawing/2014/main" id="{78C573F8-8062-1B40-8172-2693666217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81265" name="Footer Placeholder 17">
            <a:extLst>
              <a:ext uri="{FF2B5EF4-FFF2-40B4-BE49-F238E27FC236}">
                <a16:creationId xmlns:a16="http://schemas.microsoft.com/office/drawing/2014/main" id="{F1899F8A-3A4B-AB45-BD16-340D0179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821124-8C63-4442-B378-BD7322AAD68E}"/>
              </a:ext>
            </a:extLst>
          </p:cNvPr>
          <p:cNvSpPr/>
          <p:nvPr/>
        </p:nvSpPr>
        <p:spPr bwMode="auto">
          <a:xfrm>
            <a:off x="1450428" y="3547926"/>
            <a:ext cx="2872335" cy="191745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E5D622D-F642-F041-93FD-3E9F75D78D76}"/>
              </a:ext>
            </a:extLst>
          </p:cNvPr>
          <p:cNvSpPr/>
          <p:nvPr/>
        </p:nvSpPr>
        <p:spPr bwMode="auto">
          <a:xfrm>
            <a:off x="1629104" y="3699641"/>
            <a:ext cx="2375338" cy="1040634"/>
          </a:xfrm>
          <a:custGeom>
            <a:avLst/>
            <a:gdLst>
              <a:gd name="connsiteX0" fmla="*/ 0 w 2764221"/>
              <a:gd name="connsiteY0" fmla="*/ 0 h 1093076"/>
              <a:gd name="connsiteX1" fmla="*/ 588580 w 2764221"/>
              <a:gd name="connsiteY1" fmla="*/ 504497 h 1093076"/>
              <a:gd name="connsiteX2" fmla="*/ 1702676 w 2764221"/>
              <a:gd name="connsiteY2" fmla="*/ 872359 h 1093076"/>
              <a:gd name="connsiteX3" fmla="*/ 2764221 w 2764221"/>
              <a:gd name="connsiteY3" fmla="*/ 1093076 h 109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221" h="1093076">
                <a:moveTo>
                  <a:pt x="0" y="0"/>
                </a:moveTo>
                <a:cubicBezTo>
                  <a:pt x="152400" y="179552"/>
                  <a:pt x="304801" y="359104"/>
                  <a:pt x="588580" y="504497"/>
                </a:cubicBezTo>
                <a:cubicBezTo>
                  <a:pt x="872359" y="649890"/>
                  <a:pt x="1340069" y="774263"/>
                  <a:pt x="1702676" y="872359"/>
                </a:cubicBezTo>
                <a:cubicBezTo>
                  <a:pt x="2065283" y="970456"/>
                  <a:pt x="2414752" y="1031766"/>
                  <a:pt x="2764221" y="1093076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70C4214-244C-0F4C-A586-AB0B41757758}"/>
              </a:ext>
            </a:extLst>
          </p:cNvPr>
          <p:cNvSpPr/>
          <p:nvPr/>
        </p:nvSpPr>
        <p:spPr bwMode="auto">
          <a:xfrm>
            <a:off x="1639614" y="4643347"/>
            <a:ext cx="2364827" cy="801007"/>
          </a:xfrm>
          <a:custGeom>
            <a:avLst/>
            <a:gdLst>
              <a:gd name="connsiteX0" fmla="*/ 0 w 3331779"/>
              <a:gd name="connsiteY0" fmla="*/ 590801 h 801007"/>
              <a:gd name="connsiteX1" fmla="*/ 462455 w 3331779"/>
              <a:gd name="connsiteY1" fmla="*/ 2221 h 801007"/>
              <a:gd name="connsiteX2" fmla="*/ 840827 w 3331779"/>
              <a:gd name="connsiteY2" fmla="*/ 380594 h 801007"/>
              <a:gd name="connsiteX3" fmla="*/ 1219200 w 3331779"/>
              <a:gd name="connsiteY3" fmla="*/ 138856 h 801007"/>
              <a:gd name="connsiteX4" fmla="*/ 1849820 w 3331779"/>
              <a:gd name="connsiteY4" fmla="*/ 559270 h 801007"/>
              <a:gd name="connsiteX5" fmla="*/ 2532993 w 3331779"/>
              <a:gd name="connsiteY5" fmla="*/ 706414 h 801007"/>
              <a:gd name="connsiteX6" fmla="*/ 3331779 w 3331779"/>
              <a:gd name="connsiteY6" fmla="*/ 801007 h 801007"/>
              <a:gd name="connsiteX7" fmla="*/ 3331779 w 3331779"/>
              <a:gd name="connsiteY7" fmla="*/ 801007 h 80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1779" h="801007">
                <a:moveTo>
                  <a:pt x="0" y="590801"/>
                </a:moveTo>
                <a:cubicBezTo>
                  <a:pt x="161158" y="314028"/>
                  <a:pt x="322317" y="37255"/>
                  <a:pt x="462455" y="2221"/>
                </a:cubicBezTo>
                <a:cubicBezTo>
                  <a:pt x="602593" y="-32813"/>
                  <a:pt x="714703" y="357822"/>
                  <a:pt x="840827" y="380594"/>
                </a:cubicBezTo>
                <a:cubicBezTo>
                  <a:pt x="966951" y="403366"/>
                  <a:pt x="1051035" y="109077"/>
                  <a:pt x="1219200" y="138856"/>
                </a:cubicBezTo>
                <a:cubicBezTo>
                  <a:pt x="1387366" y="168635"/>
                  <a:pt x="1630855" y="464677"/>
                  <a:pt x="1849820" y="559270"/>
                </a:cubicBezTo>
                <a:cubicBezTo>
                  <a:pt x="2068785" y="653863"/>
                  <a:pt x="2286000" y="666125"/>
                  <a:pt x="2532993" y="706414"/>
                </a:cubicBezTo>
                <a:cubicBezTo>
                  <a:pt x="2779986" y="746703"/>
                  <a:pt x="3331779" y="801007"/>
                  <a:pt x="3331779" y="801007"/>
                </a:cubicBezTo>
                <a:lnTo>
                  <a:pt x="3331779" y="801007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EEE9E-DE5A-9F41-A428-491E0F163463}"/>
              </a:ext>
            </a:extLst>
          </p:cNvPr>
          <p:cNvSpPr txBox="1"/>
          <p:nvPr/>
        </p:nvSpPr>
        <p:spPr>
          <a:xfrm>
            <a:off x="2928735" y="3675885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??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B196C506-4EA7-FF42-81B2-5FB0CE0A744A}"/>
              </a:ext>
            </a:extLst>
          </p:cNvPr>
          <p:cNvSpPr/>
          <p:nvPr/>
        </p:nvSpPr>
        <p:spPr bwMode="auto">
          <a:xfrm>
            <a:off x="1598445" y="4458833"/>
            <a:ext cx="2364827" cy="549997"/>
          </a:xfrm>
          <a:custGeom>
            <a:avLst/>
            <a:gdLst>
              <a:gd name="connsiteX0" fmla="*/ 0 w 3331779"/>
              <a:gd name="connsiteY0" fmla="*/ 590801 h 801007"/>
              <a:gd name="connsiteX1" fmla="*/ 462455 w 3331779"/>
              <a:gd name="connsiteY1" fmla="*/ 2221 h 801007"/>
              <a:gd name="connsiteX2" fmla="*/ 840827 w 3331779"/>
              <a:gd name="connsiteY2" fmla="*/ 380594 h 801007"/>
              <a:gd name="connsiteX3" fmla="*/ 1219200 w 3331779"/>
              <a:gd name="connsiteY3" fmla="*/ 138856 h 801007"/>
              <a:gd name="connsiteX4" fmla="*/ 1849820 w 3331779"/>
              <a:gd name="connsiteY4" fmla="*/ 559270 h 801007"/>
              <a:gd name="connsiteX5" fmla="*/ 2532993 w 3331779"/>
              <a:gd name="connsiteY5" fmla="*/ 706414 h 801007"/>
              <a:gd name="connsiteX6" fmla="*/ 3331779 w 3331779"/>
              <a:gd name="connsiteY6" fmla="*/ 801007 h 801007"/>
              <a:gd name="connsiteX7" fmla="*/ 3331779 w 3331779"/>
              <a:gd name="connsiteY7" fmla="*/ 801007 h 801007"/>
              <a:gd name="connsiteX0" fmla="*/ 0 w 3331779"/>
              <a:gd name="connsiteY0" fmla="*/ 612412 h 822618"/>
              <a:gd name="connsiteX1" fmla="*/ 462455 w 3331779"/>
              <a:gd name="connsiteY1" fmla="*/ 23832 h 822618"/>
              <a:gd name="connsiteX2" fmla="*/ 1219200 w 3331779"/>
              <a:gd name="connsiteY2" fmla="*/ 160467 h 822618"/>
              <a:gd name="connsiteX3" fmla="*/ 1849820 w 3331779"/>
              <a:gd name="connsiteY3" fmla="*/ 580881 h 822618"/>
              <a:gd name="connsiteX4" fmla="*/ 2532993 w 3331779"/>
              <a:gd name="connsiteY4" fmla="*/ 728025 h 822618"/>
              <a:gd name="connsiteX5" fmla="*/ 3331779 w 3331779"/>
              <a:gd name="connsiteY5" fmla="*/ 822618 h 822618"/>
              <a:gd name="connsiteX6" fmla="*/ 3331779 w 3331779"/>
              <a:gd name="connsiteY6" fmla="*/ 822618 h 822618"/>
              <a:gd name="connsiteX0" fmla="*/ 0 w 3331779"/>
              <a:gd name="connsiteY0" fmla="*/ 466661 h 676867"/>
              <a:gd name="connsiteX1" fmla="*/ 1084388 w 3331779"/>
              <a:gd name="connsiteY1" fmla="*/ 130329 h 676867"/>
              <a:gd name="connsiteX2" fmla="*/ 1219200 w 3331779"/>
              <a:gd name="connsiteY2" fmla="*/ 14716 h 676867"/>
              <a:gd name="connsiteX3" fmla="*/ 1849820 w 3331779"/>
              <a:gd name="connsiteY3" fmla="*/ 435130 h 676867"/>
              <a:gd name="connsiteX4" fmla="*/ 2532993 w 3331779"/>
              <a:gd name="connsiteY4" fmla="*/ 582274 h 676867"/>
              <a:gd name="connsiteX5" fmla="*/ 3331779 w 3331779"/>
              <a:gd name="connsiteY5" fmla="*/ 676867 h 676867"/>
              <a:gd name="connsiteX6" fmla="*/ 3331779 w 3331779"/>
              <a:gd name="connsiteY6" fmla="*/ 676867 h 676867"/>
              <a:gd name="connsiteX0" fmla="*/ 0 w 3331779"/>
              <a:gd name="connsiteY0" fmla="*/ 336419 h 546625"/>
              <a:gd name="connsiteX1" fmla="*/ 1084388 w 3331779"/>
              <a:gd name="connsiteY1" fmla="*/ 87 h 546625"/>
              <a:gd name="connsiteX2" fmla="*/ 1849820 w 3331779"/>
              <a:gd name="connsiteY2" fmla="*/ 304888 h 546625"/>
              <a:gd name="connsiteX3" fmla="*/ 2532993 w 3331779"/>
              <a:gd name="connsiteY3" fmla="*/ 452032 h 546625"/>
              <a:gd name="connsiteX4" fmla="*/ 3331779 w 3331779"/>
              <a:gd name="connsiteY4" fmla="*/ 546625 h 546625"/>
              <a:gd name="connsiteX5" fmla="*/ 3331779 w 3331779"/>
              <a:gd name="connsiteY5" fmla="*/ 546625 h 546625"/>
              <a:gd name="connsiteX0" fmla="*/ 0 w 3331779"/>
              <a:gd name="connsiteY0" fmla="*/ 339791 h 549997"/>
              <a:gd name="connsiteX1" fmla="*/ 1084388 w 3331779"/>
              <a:gd name="connsiteY1" fmla="*/ 3459 h 549997"/>
              <a:gd name="connsiteX2" fmla="*/ 1923861 w 3331779"/>
              <a:gd name="connsiteY2" fmla="*/ 182136 h 549997"/>
              <a:gd name="connsiteX3" fmla="*/ 2532993 w 3331779"/>
              <a:gd name="connsiteY3" fmla="*/ 455404 h 549997"/>
              <a:gd name="connsiteX4" fmla="*/ 3331779 w 3331779"/>
              <a:gd name="connsiteY4" fmla="*/ 549997 h 549997"/>
              <a:gd name="connsiteX5" fmla="*/ 3331779 w 3331779"/>
              <a:gd name="connsiteY5" fmla="*/ 549997 h 54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1779" h="549997">
                <a:moveTo>
                  <a:pt x="0" y="339791"/>
                </a:moveTo>
                <a:cubicBezTo>
                  <a:pt x="161158" y="63018"/>
                  <a:pt x="763745" y="29735"/>
                  <a:pt x="1084388" y="3459"/>
                </a:cubicBezTo>
                <a:cubicBezTo>
                  <a:pt x="1405031" y="-22817"/>
                  <a:pt x="1682427" y="106812"/>
                  <a:pt x="1923861" y="182136"/>
                </a:cubicBezTo>
                <a:cubicBezTo>
                  <a:pt x="2165295" y="257460"/>
                  <a:pt x="2298340" y="394094"/>
                  <a:pt x="2532993" y="455404"/>
                </a:cubicBezTo>
                <a:cubicBezTo>
                  <a:pt x="2767646" y="516714"/>
                  <a:pt x="3331779" y="549997"/>
                  <a:pt x="3331779" y="549997"/>
                </a:cubicBezTo>
                <a:lnTo>
                  <a:pt x="3331779" y="549997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41F673-4713-944F-AC8F-81F4B06CA889}"/>
              </a:ext>
            </a:extLst>
          </p:cNvPr>
          <p:cNvGrpSpPr/>
          <p:nvPr/>
        </p:nvGrpSpPr>
        <p:grpSpPr>
          <a:xfrm>
            <a:off x="6686550" y="1589087"/>
            <a:ext cx="1771650" cy="1212850"/>
            <a:chOff x="2235200" y="4902200"/>
            <a:chExt cx="1771650" cy="1212850"/>
          </a:xfrm>
        </p:grpSpPr>
        <p:grpSp>
          <p:nvGrpSpPr>
            <p:cNvPr id="18" name="Group 22">
              <a:extLst>
                <a:ext uri="{FF2B5EF4-FFF2-40B4-BE49-F238E27FC236}">
                  <a16:creationId xmlns:a16="http://schemas.microsoft.com/office/drawing/2014/main" id="{87F10546-0AC2-2040-B589-2094993DF07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35200" y="4902200"/>
              <a:ext cx="1771650" cy="742950"/>
              <a:chOff x="1384300" y="4686300"/>
              <a:chExt cx="3543300" cy="1485900"/>
            </a:xfrm>
          </p:grpSpPr>
          <p:sp>
            <p:nvSpPr>
              <p:cNvPr id="20" name="Oval 11">
                <a:extLst>
                  <a:ext uri="{FF2B5EF4-FFF2-40B4-BE49-F238E27FC236}">
                    <a16:creationId xmlns:a16="http://schemas.microsoft.com/office/drawing/2014/main" id="{36644ADA-C839-B94A-A168-CB71B4244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300" y="5613400"/>
                <a:ext cx="406400" cy="3937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0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Oval 12">
                <a:extLst>
                  <a:ext uri="{FF2B5EF4-FFF2-40B4-BE49-F238E27FC236}">
                    <a16:creationId xmlns:a16="http://schemas.microsoft.com/office/drawing/2014/main" id="{826D9860-02AA-B44A-BF03-16C5F9637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800" y="5613400"/>
                <a:ext cx="406400" cy="3937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0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Oval 13">
                <a:extLst>
                  <a:ext uri="{FF2B5EF4-FFF2-40B4-BE49-F238E27FC236}">
                    <a16:creationId xmlns:a16="http://schemas.microsoft.com/office/drawing/2014/main" id="{D6C0BF2A-2C18-1945-82E7-468CCBDA4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7600" y="5613400"/>
                <a:ext cx="406400" cy="3937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0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Oval 14">
                <a:extLst>
                  <a:ext uri="{FF2B5EF4-FFF2-40B4-BE49-F238E27FC236}">
                    <a16:creationId xmlns:a16="http://schemas.microsoft.com/office/drawing/2014/main" id="{0A86E2D0-7259-2045-8B07-1D031C927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1200" y="5613400"/>
                <a:ext cx="406400" cy="3937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0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Oval 15">
                <a:extLst>
                  <a:ext uri="{FF2B5EF4-FFF2-40B4-BE49-F238E27FC236}">
                    <a16:creationId xmlns:a16="http://schemas.microsoft.com/office/drawing/2014/main" id="{1835CA05-CDB7-9C4C-99F3-2D4685E71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7600" y="4686300"/>
                <a:ext cx="406400" cy="39370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600">
                  <a:latin typeface="Arial" panose="020B0604020202020204" pitchFamily="34" charset="0"/>
                </a:endParaRPr>
              </a:p>
            </p:txBody>
          </p:sp>
          <p:cxnSp>
            <p:nvCxnSpPr>
              <p:cNvPr id="26" name="Straight Connector 17">
                <a:extLst>
                  <a:ext uri="{FF2B5EF4-FFF2-40B4-BE49-F238E27FC236}">
                    <a16:creationId xmlns:a16="http://schemas.microsoft.com/office/drawing/2014/main" id="{5CBAA3DD-B638-CE40-854F-81C9B3BAB764}"/>
                  </a:ext>
                </a:extLst>
              </p:cNvPr>
              <p:cNvCxnSpPr>
                <a:cxnSpLocks noChangeShapeType="1"/>
                <a:stCxn id="20" idx="6"/>
                <a:endCxn id="22" idx="2"/>
              </p:cNvCxnSpPr>
              <p:nvPr/>
            </p:nvCxnSpPr>
            <p:spPr bwMode="auto">
              <a:xfrm>
                <a:off x="1790700" y="5810250"/>
                <a:ext cx="596900" cy="15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19">
                <a:extLst>
                  <a:ext uri="{FF2B5EF4-FFF2-40B4-BE49-F238E27FC236}">
                    <a16:creationId xmlns:a16="http://schemas.microsoft.com/office/drawing/2014/main" id="{CDAAA245-669A-824B-907D-BBBA3FA7CDD3}"/>
                  </a:ext>
                </a:extLst>
              </p:cNvPr>
              <p:cNvCxnSpPr>
                <a:cxnSpLocks noChangeShapeType="1"/>
                <a:stCxn id="22" idx="6"/>
                <a:endCxn id="21" idx="2"/>
              </p:cNvCxnSpPr>
              <p:nvPr/>
            </p:nvCxnSpPr>
            <p:spPr bwMode="auto">
              <a:xfrm>
                <a:off x="2794000" y="5810250"/>
                <a:ext cx="685800" cy="15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21">
                <a:extLst>
                  <a:ext uri="{FF2B5EF4-FFF2-40B4-BE49-F238E27FC236}">
                    <a16:creationId xmlns:a16="http://schemas.microsoft.com/office/drawing/2014/main" id="{1B8D880C-B13E-D64F-B0C1-2A88296426DF}"/>
                  </a:ext>
                </a:extLst>
              </p:cNvPr>
              <p:cNvCxnSpPr>
                <a:cxnSpLocks noChangeShapeType="1"/>
                <a:stCxn id="21" idx="6"/>
                <a:endCxn id="24" idx="2"/>
              </p:cNvCxnSpPr>
              <p:nvPr/>
            </p:nvCxnSpPr>
            <p:spPr bwMode="auto">
              <a:xfrm>
                <a:off x="3886200" y="5810250"/>
                <a:ext cx="635000" cy="15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23">
                <a:extLst>
                  <a:ext uri="{FF2B5EF4-FFF2-40B4-BE49-F238E27FC236}">
                    <a16:creationId xmlns:a16="http://schemas.microsoft.com/office/drawing/2014/main" id="{7A17FFF1-58D5-114B-A889-530F564EBD82}"/>
                  </a:ext>
                </a:extLst>
              </p:cNvPr>
              <p:cNvCxnSpPr>
                <a:cxnSpLocks noChangeShapeType="1"/>
                <a:stCxn id="25" idx="4"/>
                <a:endCxn id="22" idx="0"/>
              </p:cNvCxnSpPr>
              <p:nvPr/>
            </p:nvCxnSpPr>
            <p:spPr bwMode="auto">
              <a:xfrm rot="5400000">
                <a:off x="2324100" y="5346700"/>
                <a:ext cx="533400" cy="15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Arrow Connector 25">
                <a:extLst>
                  <a:ext uri="{FF2B5EF4-FFF2-40B4-BE49-F238E27FC236}">
                    <a16:creationId xmlns:a16="http://schemas.microsoft.com/office/drawing/2014/main" id="{C154B116-A40A-9249-9A31-A26EB9CC3C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587500" y="6159500"/>
                <a:ext cx="3136900" cy="12700"/>
              </a:xfrm>
              <a:prstGeom prst="straightConnector1">
                <a:avLst/>
              </a:prstGeom>
              <a:noFill/>
              <a:ln w="3175">
                <a:solidFill>
                  <a:schemeClr val="tx2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850FCBC6-823E-7D49-9AD1-9C3BF24A0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6338" y="5715000"/>
              <a:ext cx="11842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tx2"/>
                  </a:solidFill>
                  <a:latin typeface="Arial" panose="020B0604020202020204" pitchFamily="34" charset="0"/>
                </a:rPr>
                <a:t>diameter</a:t>
              </a:r>
              <a:endParaRPr lang="en-US" altLang="en-US" sz="26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368310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Number Placeholder 3">
            <a:extLst>
              <a:ext uri="{FF2B5EF4-FFF2-40B4-BE49-F238E27FC236}">
                <a16:creationId xmlns:a16="http://schemas.microsoft.com/office/drawing/2014/main" id="{A94BE780-5BAD-0E4B-99A8-364B19D9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CD4BF4-051D-1340-9C2A-084638D10384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121</a:t>
            </a:fld>
            <a:endParaRPr lang="en-US" altLang="en-US" sz="1800"/>
          </a:p>
        </p:txBody>
      </p:sp>
      <p:sp>
        <p:nvSpPr>
          <p:cNvPr id="181250" name="Rectangle 1026">
            <a:extLst>
              <a:ext uri="{FF2B5EF4-FFF2-40B4-BE49-F238E27FC236}">
                <a16:creationId xmlns:a16="http://schemas.microsoft.com/office/drawing/2014/main" id="{056F8633-CEB0-A049-9EFF-2641A8DF61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defTabSz="750888" eaLnBrk="1" hangingPunct="1"/>
            <a:r>
              <a:rPr lang="en-US" altLang="en-US" dirty="0">
                <a:ea typeface="ＭＳ Ｐゴシック" panose="020B0600070205080204" pitchFamily="34" charset="-128"/>
              </a:rPr>
              <a:t>D.3 Gelling Point</a:t>
            </a:r>
          </a:p>
        </p:txBody>
      </p:sp>
      <p:sp>
        <p:nvSpPr>
          <p:cNvPr id="181251" name="Rectangle 1027">
            <a:extLst>
              <a:ext uri="{FF2B5EF4-FFF2-40B4-BE49-F238E27FC236}">
                <a16:creationId xmlns:a16="http://schemas.microsoft.com/office/drawing/2014/main" id="{0DFF5BDB-ED54-2F4B-B620-3CAA7BCAB67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89087"/>
            <a:ext cx="7772400" cy="3641725"/>
          </a:xfrm>
        </p:spPr>
        <p:txBody>
          <a:bodyPr lIns="0" tIns="0" rIns="0" bIns="0"/>
          <a:lstStyle/>
          <a:p>
            <a:pPr marL="355600" indent="-265113" defTabSz="75088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Most real graphs display a gelling point</a:t>
            </a:r>
          </a:p>
          <a:p>
            <a:pPr marL="355600" indent="-265113" defTabSz="75088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After gelling point, they exhibit typical behavior.  This is marked by a spike in diameter.</a:t>
            </a:r>
          </a:p>
        </p:txBody>
      </p:sp>
      <p:pic>
        <p:nvPicPr>
          <p:cNvPr id="181252" name="Picture 10" descr="imdb-diam.pdf">
            <a:extLst>
              <a:ext uri="{FF2B5EF4-FFF2-40B4-BE49-F238E27FC236}">
                <a16:creationId xmlns:a16="http://schemas.microsoft.com/office/drawing/2014/main" id="{8A193E8B-1107-024F-B4F7-ECDD53502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975" y="3498850"/>
            <a:ext cx="2774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Box 12">
            <a:extLst>
              <a:ext uri="{FF2B5EF4-FFF2-40B4-BE49-F238E27FC236}">
                <a16:creationId xmlns:a16="http://schemas.microsoft.com/office/drawing/2014/main" id="{631B5459-B006-1B4C-8589-F44A79BF5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3" y="5710238"/>
            <a:ext cx="8572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181254" name="TextBox 14">
            <a:extLst>
              <a:ext uri="{FF2B5EF4-FFF2-40B4-BE49-F238E27FC236}">
                <a16:creationId xmlns:a16="http://schemas.microsoft.com/office/drawing/2014/main" id="{F1E43420-6E04-4E46-8841-9FD696916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738" y="4276725"/>
            <a:ext cx="1433513" cy="46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Diameter</a:t>
            </a:r>
          </a:p>
        </p:txBody>
      </p:sp>
      <p:sp>
        <p:nvSpPr>
          <p:cNvPr id="181255" name="TextBox 16">
            <a:extLst>
              <a:ext uri="{FF2B5EF4-FFF2-40B4-BE49-F238E27FC236}">
                <a16:creationId xmlns:a16="http://schemas.microsoft.com/office/drawing/2014/main" id="{FE72D242-64A1-294C-A2F3-0F6AC1703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3" y="3454400"/>
            <a:ext cx="9715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IMDB</a:t>
            </a:r>
          </a:p>
        </p:txBody>
      </p:sp>
      <p:sp>
        <p:nvSpPr>
          <p:cNvPr id="181256" name="TextBox 18">
            <a:extLst>
              <a:ext uri="{FF2B5EF4-FFF2-40B4-BE49-F238E27FC236}">
                <a16:creationId xmlns:a16="http://schemas.microsoft.com/office/drawing/2014/main" id="{3CDFFC20-AF35-FE42-A805-BEEC02EEC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886200"/>
            <a:ext cx="8969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99"/>
                </a:solidFill>
                <a:latin typeface="Arial" panose="020B0604020202020204" pitchFamily="34" charset="0"/>
              </a:rPr>
              <a:t>t=1914</a:t>
            </a:r>
          </a:p>
        </p:txBody>
      </p:sp>
      <p:cxnSp>
        <p:nvCxnSpPr>
          <p:cNvPr id="181260" name="Straight Connector 14">
            <a:extLst>
              <a:ext uri="{FF2B5EF4-FFF2-40B4-BE49-F238E27FC236}">
                <a16:creationId xmlns:a16="http://schemas.microsoft.com/office/drawing/2014/main" id="{00A7ADD2-09C0-C448-9D6E-0C0CB9213B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62088" y="5708650"/>
            <a:ext cx="552450" cy="1588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261" name="Straight Connector 16">
            <a:extLst>
              <a:ext uri="{FF2B5EF4-FFF2-40B4-BE49-F238E27FC236}">
                <a16:creationId xmlns:a16="http://schemas.microsoft.com/office/drawing/2014/main" id="{8B651F49-1045-6245-A9FA-813028A453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84388" y="5708650"/>
            <a:ext cx="1727200" cy="15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1264" name="Date Placeholder 16">
            <a:extLst>
              <a:ext uri="{FF2B5EF4-FFF2-40B4-BE49-F238E27FC236}">
                <a16:creationId xmlns:a16="http://schemas.microsoft.com/office/drawing/2014/main" id="{78C573F8-8062-1B40-8172-2693666217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81265" name="Footer Placeholder 17">
            <a:extLst>
              <a:ext uri="{FF2B5EF4-FFF2-40B4-BE49-F238E27FC236}">
                <a16:creationId xmlns:a16="http://schemas.microsoft.com/office/drawing/2014/main" id="{F1899F8A-3A4B-AB45-BD16-340D0179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519329493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Number Placeholder 3">
            <a:extLst>
              <a:ext uri="{FF2B5EF4-FFF2-40B4-BE49-F238E27FC236}">
                <a16:creationId xmlns:a16="http://schemas.microsoft.com/office/drawing/2014/main" id="{A94BE780-5BAD-0E4B-99A8-364B19D9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CD4BF4-051D-1340-9C2A-084638D10384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122</a:t>
            </a:fld>
            <a:endParaRPr lang="en-US" altLang="en-US" sz="1800"/>
          </a:p>
        </p:txBody>
      </p:sp>
      <p:sp>
        <p:nvSpPr>
          <p:cNvPr id="181250" name="Rectangle 1026">
            <a:extLst>
              <a:ext uri="{FF2B5EF4-FFF2-40B4-BE49-F238E27FC236}">
                <a16:creationId xmlns:a16="http://schemas.microsoft.com/office/drawing/2014/main" id="{056F8633-CEB0-A049-9EFF-2641A8DF61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defTabSz="750888" eaLnBrk="1" hangingPunct="1"/>
            <a:r>
              <a:rPr lang="en-US" altLang="en-US" dirty="0">
                <a:ea typeface="ＭＳ Ｐゴシック" panose="020B0600070205080204" pitchFamily="34" charset="-128"/>
              </a:rPr>
              <a:t>D.3 Gelling Point</a:t>
            </a:r>
          </a:p>
        </p:txBody>
      </p:sp>
      <p:sp>
        <p:nvSpPr>
          <p:cNvPr id="181251" name="Rectangle 1027">
            <a:extLst>
              <a:ext uri="{FF2B5EF4-FFF2-40B4-BE49-F238E27FC236}">
                <a16:creationId xmlns:a16="http://schemas.microsoft.com/office/drawing/2014/main" id="{0DFF5BDB-ED54-2F4B-B620-3CAA7BCAB67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89087"/>
            <a:ext cx="7772400" cy="3641725"/>
          </a:xfrm>
        </p:spPr>
        <p:txBody>
          <a:bodyPr lIns="0" tIns="0" rIns="0" bIns="0"/>
          <a:lstStyle/>
          <a:p>
            <a:pPr marL="355600" indent="-265113" defTabSz="75088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Most real graphs display a gelling point</a:t>
            </a:r>
          </a:p>
          <a:p>
            <a:pPr marL="355600" indent="-265113" defTabSz="75088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After gelling point, they exhibit typical behavior.  This is marked by a spike in diameter.</a:t>
            </a:r>
          </a:p>
        </p:txBody>
      </p:sp>
      <p:pic>
        <p:nvPicPr>
          <p:cNvPr id="181252" name="Picture 10" descr="imdb-diam.pdf">
            <a:extLst>
              <a:ext uri="{FF2B5EF4-FFF2-40B4-BE49-F238E27FC236}">
                <a16:creationId xmlns:a16="http://schemas.microsoft.com/office/drawing/2014/main" id="{8A193E8B-1107-024F-B4F7-ECDD53502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975" y="3498850"/>
            <a:ext cx="2774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Box 12">
            <a:extLst>
              <a:ext uri="{FF2B5EF4-FFF2-40B4-BE49-F238E27FC236}">
                <a16:creationId xmlns:a16="http://schemas.microsoft.com/office/drawing/2014/main" id="{631B5459-B006-1B4C-8589-F44A79BF5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3" y="5710238"/>
            <a:ext cx="8572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181254" name="TextBox 14">
            <a:extLst>
              <a:ext uri="{FF2B5EF4-FFF2-40B4-BE49-F238E27FC236}">
                <a16:creationId xmlns:a16="http://schemas.microsoft.com/office/drawing/2014/main" id="{F1E43420-6E04-4E46-8841-9FD696916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738" y="4276725"/>
            <a:ext cx="1433513" cy="463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Diameter</a:t>
            </a:r>
          </a:p>
        </p:txBody>
      </p:sp>
      <p:sp>
        <p:nvSpPr>
          <p:cNvPr id="181255" name="TextBox 16">
            <a:extLst>
              <a:ext uri="{FF2B5EF4-FFF2-40B4-BE49-F238E27FC236}">
                <a16:creationId xmlns:a16="http://schemas.microsoft.com/office/drawing/2014/main" id="{FE72D242-64A1-294C-A2F3-0F6AC1703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3" y="3454400"/>
            <a:ext cx="9715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IMDB</a:t>
            </a:r>
          </a:p>
        </p:txBody>
      </p:sp>
      <p:sp>
        <p:nvSpPr>
          <p:cNvPr id="181256" name="TextBox 18">
            <a:extLst>
              <a:ext uri="{FF2B5EF4-FFF2-40B4-BE49-F238E27FC236}">
                <a16:creationId xmlns:a16="http://schemas.microsoft.com/office/drawing/2014/main" id="{3CDFFC20-AF35-FE42-A805-BEEC02EEC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886200"/>
            <a:ext cx="89693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99"/>
                </a:solidFill>
                <a:latin typeface="Arial" panose="020B0604020202020204" pitchFamily="34" charset="0"/>
              </a:rPr>
              <a:t>t=1914</a:t>
            </a:r>
          </a:p>
        </p:txBody>
      </p:sp>
      <p:pic>
        <p:nvPicPr>
          <p:cNvPr id="181257" name="Picture 5">
            <a:extLst>
              <a:ext uri="{FF2B5EF4-FFF2-40B4-BE49-F238E27FC236}">
                <a16:creationId xmlns:a16="http://schemas.microsoft.com/office/drawing/2014/main" id="{625A9973-C108-1247-864C-05729D4E0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13716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8" name="Picture 5">
            <a:extLst>
              <a:ext uri="{FF2B5EF4-FFF2-40B4-BE49-F238E27FC236}">
                <a16:creationId xmlns:a16="http://schemas.microsoft.com/office/drawing/2014/main" id="{E1E61658-55B4-6F46-904D-9E9C9B7A7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714750"/>
            <a:ext cx="139065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1259" name="Straight Arrow Connector 19">
            <a:extLst>
              <a:ext uri="{FF2B5EF4-FFF2-40B4-BE49-F238E27FC236}">
                <a16:creationId xmlns:a16="http://schemas.microsoft.com/office/drawing/2014/main" id="{8771DF91-D0D2-6A49-AFFA-9B09E5A44E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45275" y="4397375"/>
            <a:ext cx="55403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260" name="Straight Connector 14">
            <a:extLst>
              <a:ext uri="{FF2B5EF4-FFF2-40B4-BE49-F238E27FC236}">
                <a16:creationId xmlns:a16="http://schemas.microsoft.com/office/drawing/2014/main" id="{00A7ADD2-09C0-C448-9D6E-0C0CB9213B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62088" y="5708650"/>
            <a:ext cx="552450" cy="1588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261" name="Straight Connector 16">
            <a:extLst>
              <a:ext uri="{FF2B5EF4-FFF2-40B4-BE49-F238E27FC236}">
                <a16:creationId xmlns:a16="http://schemas.microsoft.com/office/drawing/2014/main" id="{8B651F49-1045-6245-A9FA-813028A453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84388" y="5708650"/>
            <a:ext cx="1727200" cy="15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1262" name="Rectangle 20">
            <a:extLst>
              <a:ext uri="{FF2B5EF4-FFF2-40B4-BE49-F238E27FC236}">
                <a16:creationId xmlns:a16="http://schemas.microsoft.com/office/drawing/2014/main" id="{97FE69E4-26A2-D440-8546-63EE495D2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886200"/>
            <a:ext cx="1295400" cy="1828800"/>
          </a:xfrm>
          <a:prstGeom prst="rect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</p:txBody>
      </p:sp>
      <p:sp>
        <p:nvSpPr>
          <p:cNvPr id="181263" name="Rectangle 21">
            <a:extLst>
              <a:ext uri="{FF2B5EF4-FFF2-40B4-BE49-F238E27FC236}">
                <a16:creationId xmlns:a16="http://schemas.microsoft.com/office/drawing/2014/main" id="{20A71A8F-384B-8848-A606-67F09E21D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05200"/>
            <a:ext cx="1600200" cy="2438400"/>
          </a:xfrm>
          <a:prstGeom prst="rect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0" tIns="45711" rIns="91420" bIns="4571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</p:txBody>
      </p:sp>
      <p:sp>
        <p:nvSpPr>
          <p:cNvPr id="181264" name="Date Placeholder 16">
            <a:extLst>
              <a:ext uri="{FF2B5EF4-FFF2-40B4-BE49-F238E27FC236}">
                <a16:creationId xmlns:a16="http://schemas.microsoft.com/office/drawing/2014/main" id="{78C573F8-8062-1B40-8172-2693666217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81265" name="Footer Placeholder 17">
            <a:extLst>
              <a:ext uri="{FF2B5EF4-FFF2-40B4-BE49-F238E27FC236}">
                <a16:creationId xmlns:a16="http://schemas.microsoft.com/office/drawing/2014/main" id="{F1899F8A-3A4B-AB45-BD16-340D0179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93452619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>
            <a:extLst>
              <a:ext uri="{FF2B5EF4-FFF2-40B4-BE49-F238E27FC236}">
                <a16:creationId xmlns:a16="http://schemas.microsoft.com/office/drawing/2014/main" id="{401EC940-DDCC-0448-B1FB-FC3EC7972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List of Dynamic Patterns</a:t>
            </a:r>
          </a:p>
        </p:txBody>
      </p:sp>
      <p:sp>
        <p:nvSpPr>
          <p:cNvPr id="147459" name="Content Placeholder 2">
            <a:extLst>
              <a:ext uri="{FF2B5EF4-FFF2-40B4-BE49-F238E27FC236}">
                <a16:creationId xmlns:a16="http://schemas.microsoft.com/office/drawing/2014/main" id="{49E17AFD-007E-C74F-BC75-4ACAF4E834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ＭＳ Ｐゴシック" panose="020B0600070205080204" pitchFamily="34" charset="-128"/>
              </a:rPr>
              <a:t>D.1 diameter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D.2 densification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D.3 gelling point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D.4 NLCC over time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D.5 Eigenvalue over time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D.6 Popularity over time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D.7 </a:t>
            </a:r>
            <a:r>
              <a:rPr lang="en-US" altLang="ko-KR" dirty="0" err="1">
                <a:ea typeface="ＭＳ Ｐゴシック" panose="020B0600070205080204" pitchFamily="34" charset="-128"/>
              </a:rPr>
              <a:t>phonecall</a:t>
            </a:r>
            <a:r>
              <a:rPr lang="en-US" altLang="ko-KR" dirty="0">
                <a:ea typeface="ＭＳ Ｐゴシック" panose="020B0600070205080204" pitchFamily="34" charset="-128"/>
              </a:rPr>
              <a:t> duration</a:t>
            </a:r>
          </a:p>
          <a:p>
            <a:endParaRPr lang="en-US" altLang="ko-KR" dirty="0">
              <a:ea typeface="ＭＳ Ｐゴシック" panose="020B0600070205080204" pitchFamily="34" charset="-128"/>
            </a:endParaRPr>
          </a:p>
          <a:p>
            <a:endParaRPr lang="en-US" altLang="ko-KR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47460" name="Footer Placeholder 3">
            <a:extLst>
              <a:ext uri="{FF2B5EF4-FFF2-40B4-BE49-F238E27FC236}">
                <a16:creationId xmlns:a16="http://schemas.microsoft.com/office/drawing/2014/main" id="{53046463-4FBF-F04C-9630-9478F11C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47461" name="Slide Number Placeholder 4">
            <a:extLst>
              <a:ext uri="{FF2B5EF4-FFF2-40B4-BE49-F238E27FC236}">
                <a16:creationId xmlns:a16="http://schemas.microsoft.com/office/drawing/2014/main" id="{AEC63E7D-1829-C744-AFF6-CE5819E2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A8E995-EA94-EB44-9AE8-C71E5370B4EF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123</a:t>
            </a:fld>
            <a:endParaRPr lang="en-US" altLang="en-US" sz="1800"/>
          </a:p>
        </p:txBody>
      </p:sp>
      <p:sp>
        <p:nvSpPr>
          <p:cNvPr id="147462" name="Date Placeholder 7">
            <a:extLst>
              <a:ext uri="{FF2B5EF4-FFF2-40B4-BE49-F238E27FC236}">
                <a16:creationId xmlns:a16="http://schemas.microsoft.com/office/drawing/2014/main" id="{A174A5DA-6E20-9B49-AFE8-75C62C0C182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pic>
        <p:nvPicPr>
          <p:cNvPr id="147465" name="Picture 7">
            <a:extLst>
              <a:ext uri="{FF2B5EF4-FFF2-40B4-BE49-F238E27FC236}">
                <a16:creationId xmlns:a16="http://schemas.microsoft.com/office/drawing/2014/main" id="{EC144B85-BBEC-C44E-8C0C-B20F3789C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2650" y="179388"/>
            <a:ext cx="18002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E953F422-AF66-584A-85EF-AAC12C9FA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316038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3B03EBC-02C9-1841-8B89-511B0F098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962150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54022877-AE3E-1C4C-8CB7-0CCE88749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40" y="2556669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>
                <a:solidFill>
                  <a:srgbClr val="4E8F00"/>
                </a:solidFill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3790866343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Footer Placeholder 2">
            <a:extLst>
              <a:ext uri="{FF2B5EF4-FFF2-40B4-BE49-F238E27FC236}">
                <a16:creationId xmlns:a16="http://schemas.microsoft.com/office/drawing/2014/main" id="{6A3AF419-A7CB-4F43-AD5B-3A57D4CA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82274" name="Slide Number Placeholder 3">
            <a:extLst>
              <a:ext uri="{FF2B5EF4-FFF2-40B4-BE49-F238E27FC236}">
                <a16:creationId xmlns:a16="http://schemas.microsoft.com/office/drawing/2014/main" id="{B91478A2-096A-304A-99B6-48D20377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25D462-0D38-BF4A-BA38-BAE50FE092C9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124</a:t>
            </a:fld>
            <a:endParaRPr lang="en-US" altLang="en-US" sz="1800"/>
          </a:p>
        </p:txBody>
      </p:sp>
      <p:sp>
        <p:nvSpPr>
          <p:cNvPr id="182275" name="Title 1">
            <a:extLst>
              <a:ext uri="{FF2B5EF4-FFF2-40B4-BE49-F238E27FC236}">
                <a16:creationId xmlns:a16="http://schemas.microsoft.com/office/drawing/2014/main" id="{A8A1F2D0-2A0B-5D42-B746-BB46C7A384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defTabSz="828675"/>
            <a:r>
              <a:rPr lang="en-US" altLang="en-US" dirty="0">
                <a:ea typeface="ＭＳ Ｐゴシック" panose="020B0600070205080204" pitchFamily="34" charset="-128"/>
              </a:rPr>
              <a:t>Observation D.4: NLCC behavior</a:t>
            </a:r>
          </a:p>
        </p:txBody>
      </p:sp>
      <p:sp>
        <p:nvSpPr>
          <p:cNvPr id="182276" name="Content Placeholder 2">
            <a:extLst>
              <a:ext uri="{FF2B5EF4-FFF2-40B4-BE49-F238E27FC236}">
                <a16:creationId xmlns:a16="http://schemas.microsoft.com/office/drawing/2014/main" id="{5ACB6B12-CCF6-D644-8359-2524F030B6E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 lIns="0" tIns="0" rIns="0" bIns="0"/>
          <a:lstStyle/>
          <a:p>
            <a:pPr marL="684213" lvl="1" indent="-260350" defTabSz="828675" eaLnBrk="1" hangingPunct="1">
              <a:buFontTx/>
              <a:buNone/>
            </a:pPr>
            <a:r>
              <a:rPr lang="en-US" altLang="en-US" sz="3200" i="1">
                <a:ea typeface="ＭＳ Ｐゴシック" panose="020B0600070205080204" pitchFamily="34" charset="-128"/>
              </a:rPr>
              <a:t>Q: How do NLCC</a:t>
            </a:r>
            <a:r>
              <a:rPr lang="ja-JP" altLang="en-US" sz="3200" i="1">
                <a:ea typeface="ＭＳ Ｐゴシック" panose="020B0600070205080204" pitchFamily="34" charset="-128"/>
              </a:rPr>
              <a:t>’</a:t>
            </a:r>
            <a:r>
              <a:rPr lang="en-US" altLang="ja-JP" sz="3200" i="1">
                <a:ea typeface="ＭＳ Ｐゴシック" panose="020B0600070205080204" pitchFamily="34" charset="-128"/>
              </a:rPr>
              <a:t>s emerge and join with the GCC?</a:t>
            </a:r>
          </a:p>
          <a:p>
            <a:pPr marL="684213" lvl="1" indent="-260350" defTabSz="828675" eaLnBrk="1" hangingPunct="1">
              <a:buFontTx/>
              <a:buNone/>
            </a:pPr>
            <a:endParaRPr lang="en-US" altLang="en-US" sz="3200" i="1">
              <a:ea typeface="ＭＳ Ｐゴシック" panose="020B0600070205080204" pitchFamily="34" charset="-128"/>
            </a:endParaRPr>
          </a:p>
          <a:p>
            <a:pPr marL="684213" lvl="1" indent="-260350" defTabSz="828675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(``NLCC</a:t>
            </a:r>
            <a:r>
              <a:rPr lang="ja-JP" altLang="en-US">
                <a:ea typeface="ＭＳ Ｐゴシック" panose="020B0600070205080204" pitchFamily="34" charset="-128"/>
              </a:rPr>
              <a:t>’’</a:t>
            </a:r>
            <a:r>
              <a:rPr lang="en-US" altLang="ja-JP">
                <a:ea typeface="ＭＳ Ｐゴシック" panose="020B0600070205080204" pitchFamily="34" charset="-128"/>
              </a:rPr>
              <a:t> = non-largest conn. components)</a:t>
            </a:r>
            <a:endParaRPr lang="en-US" altLang="ja-JP" i="1">
              <a:ea typeface="ＭＳ Ｐゴシック" panose="020B0600070205080204" pitchFamily="34" charset="-128"/>
            </a:endParaRPr>
          </a:p>
          <a:p>
            <a:pPr marL="684213" lvl="1" indent="-260350" defTabSz="828675" eaLnBrk="1" hangingPunct="1"/>
            <a:r>
              <a:rPr lang="en-US" altLang="en-US" sz="3200">
                <a:ea typeface="ＭＳ Ｐゴシック" panose="020B0600070205080204" pitchFamily="34" charset="-128"/>
              </a:rPr>
              <a:t>Do they continue to grow in size?</a:t>
            </a:r>
          </a:p>
          <a:p>
            <a:pPr marL="684213" lvl="1" indent="-260350" defTabSz="828675" eaLnBrk="1" hangingPunct="1"/>
            <a:r>
              <a:rPr lang="en-US" altLang="en-US" sz="3200">
                <a:ea typeface="ＭＳ Ｐゴシック" panose="020B0600070205080204" pitchFamily="34" charset="-128"/>
              </a:rPr>
              <a:t> or do they shrink?</a:t>
            </a:r>
          </a:p>
          <a:p>
            <a:pPr marL="684213" lvl="1" indent="-260350" defTabSz="828675" eaLnBrk="1" hangingPunct="1"/>
            <a:r>
              <a:rPr lang="en-US" altLang="en-US" sz="3200">
                <a:ea typeface="ＭＳ Ｐゴシック" panose="020B0600070205080204" pitchFamily="34" charset="-128"/>
              </a:rPr>
              <a:t> or stabilize?</a:t>
            </a:r>
          </a:p>
        </p:txBody>
      </p:sp>
      <p:sp>
        <p:nvSpPr>
          <p:cNvPr id="182277" name="Freeform 7">
            <a:extLst>
              <a:ext uri="{FF2B5EF4-FFF2-40B4-BE49-F238E27FC236}">
                <a16:creationId xmlns:a16="http://schemas.microsoft.com/office/drawing/2014/main" id="{BE0C2A7B-ACA4-9E45-B919-749B0E569551}"/>
              </a:ext>
            </a:extLst>
          </p:cNvPr>
          <p:cNvSpPr>
            <a:spLocks/>
          </p:cNvSpPr>
          <p:nvPr/>
        </p:nvSpPr>
        <p:spPr bwMode="auto">
          <a:xfrm>
            <a:off x="5962650" y="4892675"/>
            <a:ext cx="1282700" cy="939800"/>
          </a:xfrm>
          <a:custGeom>
            <a:avLst/>
            <a:gdLst>
              <a:gd name="T0" fmla="*/ 2147483646 w 808"/>
              <a:gd name="T1" fmla="*/ 2147483646 h 592"/>
              <a:gd name="T2" fmla="*/ 2147483646 w 808"/>
              <a:gd name="T3" fmla="*/ 2147483646 h 592"/>
              <a:gd name="T4" fmla="*/ 2147483646 w 808"/>
              <a:gd name="T5" fmla="*/ 2147483646 h 592"/>
              <a:gd name="T6" fmla="*/ 2147483646 w 808"/>
              <a:gd name="T7" fmla="*/ 2147483646 h 592"/>
              <a:gd name="T8" fmla="*/ 2147483646 w 808"/>
              <a:gd name="T9" fmla="*/ 2147483646 h 592"/>
              <a:gd name="T10" fmla="*/ 2147483646 w 808"/>
              <a:gd name="T11" fmla="*/ 2147483646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8"/>
              <a:gd name="T19" fmla="*/ 0 h 592"/>
              <a:gd name="T20" fmla="*/ 808 w 808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8" h="592">
                <a:moveTo>
                  <a:pt x="57" y="319"/>
                </a:moveTo>
                <a:cubicBezTo>
                  <a:pt x="114" y="230"/>
                  <a:pt x="330" y="16"/>
                  <a:pt x="450" y="8"/>
                </a:cubicBezTo>
                <a:cubicBezTo>
                  <a:pt x="570" y="0"/>
                  <a:pt x="750" y="183"/>
                  <a:pt x="779" y="273"/>
                </a:cubicBezTo>
                <a:cubicBezTo>
                  <a:pt x="808" y="363"/>
                  <a:pt x="734" y="504"/>
                  <a:pt x="623" y="548"/>
                </a:cubicBezTo>
                <a:cubicBezTo>
                  <a:pt x="512" y="592"/>
                  <a:pt x="205" y="576"/>
                  <a:pt x="111" y="539"/>
                </a:cubicBezTo>
                <a:cubicBezTo>
                  <a:pt x="17" y="502"/>
                  <a:pt x="0" y="408"/>
                  <a:pt x="57" y="31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8" name="Freeform 8">
            <a:extLst>
              <a:ext uri="{FF2B5EF4-FFF2-40B4-BE49-F238E27FC236}">
                <a16:creationId xmlns:a16="http://schemas.microsoft.com/office/drawing/2014/main" id="{F2F697BF-19AC-8942-8A03-6ABE1E2D1673}"/>
              </a:ext>
            </a:extLst>
          </p:cNvPr>
          <p:cNvSpPr>
            <a:spLocks/>
          </p:cNvSpPr>
          <p:nvPr/>
        </p:nvSpPr>
        <p:spPr bwMode="auto">
          <a:xfrm>
            <a:off x="7472363" y="5000625"/>
            <a:ext cx="425450" cy="258763"/>
          </a:xfrm>
          <a:custGeom>
            <a:avLst/>
            <a:gdLst>
              <a:gd name="T0" fmla="*/ 2147483646 w 808"/>
              <a:gd name="T1" fmla="*/ 2147483646 h 592"/>
              <a:gd name="T2" fmla="*/ 2147483646 w 808"/>
              <a:gd name="T3" fmla="*/ 2147483646 h 592"/>
              <a:gd name="T4" fmla="*/ 2147483646 w 808"/>
              <a:gd name="T5" fmla="*/ 2147483646 h 592"/>
              <a:gd name="T6" fmla="*/ 2147483646 w 808"/>
              <a:gd name="T7" fmla="*/ 2147483646 h 592"/>
              <a:gd name="T8" fmla="*/ 2147483646 w 808"/>
              <a:gd name="T9" fmla="*/ 2147483646 h 592"/>
              <a:gd name="T10" fmla="*/ 2147483646 w 808"/>
              <a:gd name="T11" fmla="*/ 2147483646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8"/>
              <a:gd name="T19" fmla="*/ 0 h 592"/>
              <a:gd name="T20" fmla="*/ 808 w 808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8" h="592">
                <a:moveTo>
                  <a:pt x="57" y="319"/>
                </a:moveTo>
                <a:cubicBezTo>
                  <a:pt x="114" y="230"/>
                  <a:pt x="330" y="16"/>
                  <a:pt x="450" y="8"/>
                </a:cubicBezTo>
                <a:cubicBezTo>
                  <a:pt x="570" y="0"/>
                  <a:pt x="750" y="183"/>
                  <a:pt x="779" y="273"/>
                </a:cubicBezTo>
                <a:cubicBezTo>
                  <a:pt x="808" y="363"/>
                  <a:pt x="734" y="504"/>
                  <a:pt x="623" y="548"/>
                </a:cubicBezTo>
                <a:cubicBezTo>
                  <a:pt x="512" y="592"/>
                  <a:pt x="205" y="576"/>
                  <a:pt x="111" y="539"/>
                </a:cubicBezTo>
                <a:cubicBezTo>
                  <a:pt x="17" y="502"/>
                  <a:pt x="0" y="408"/>
                  <a:pt x="57" y="319"/>
                </a:cubicBezTo>
                <a:close/>
              </a:path>
            </a:pathLst>
          </a:custGeom>
          <a:solidFill>
            <a:schemeClr val="tx1">
              <a:alpha val="39999"/>
            </a:schemeClr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279" name="Freeform 10">
            <a:extLst>
              <a:ext uri="{FF2B5EF4-FFF2-40B4-BE49-F238E27FC236}">
                <a16:creationId xmlns:a16="http://schemas.microsoft.com/office/drawing/2014/main" id="{CF9FC91C-FD77-0B44-B493-9D4B200BCECC}"/>
              </a:ext>
            </a:extLst>
          </p:cNvPr>
          <p:cNvSpPr>
            <a:spLocks/>
          </p:cNvSpPr>
          <p:nvPr/>
        </p:nvSpPr>
        <p:spPr bwMode="auto">
          <a:xfrm>
            <a:off x="7334250" y="5399088"/>
            <a:ext cx="279400" cy="185737"/>
          </a:xfrm>
          <a:custGeom>
            <a:avLst/>
            <a:gdLst>
              <a:gd name="T0" fmla="*/ 2147483646 w 808"/>
              <a:gd name="T1" fmla="*/ 2147483646 h 592"/>
              <a:gd name="T2" fmla="*/ 2147483646 w 808"/>
              <a:gd name="T3" fmla="*/ 2147483646 h 592"/>
              <a:gd name="T4" fmla="*/ 2147483646 w 808"/>
              <a:gd name="T5" fmla="*/ 2147483646 h 592"/>
              <a:gd name="T6" fmla="*/ 2147483646 w 808"/>
              <a:gd name="T7" fmla="*/ 2147483646 h 592"/>
              <a:gd name="T8" fmla="*/ 2147483646 w 808"/>
              <a:gd name="T9" fmla="*/ 2147483646 h 592"/>
              <a:gd name="T10" fmla="*/ 2147483646 w 808"/>
              <a:gd name="T11" fmla="*/ 2147483646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8"/>
              <a:gd name="T19" fmla="*/ 0 h 592"/>
              <a:gd name="T20" fmla="*/ 808 w 808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8" h="592">
                <a:moveTo>
                  <a:pt x="57" y="319"/>
                </a:moveTo>
                <a:cubicBezTo>
                  <a:pt x="114" y="230"/>
                  <a:pt x="330" y="16"/>
                  <a:pt x="450" y="8"/>
                </a:cubicBezTo>
                <a:cubicBezTo>
                  <a:pt x="570" y="0"/>
                  <a:pt x="750" y="183"/>
                  <a:pt x="779" y="273"/>
                </a:cubicBezTo>
                <a:cubicBezTo>
                  <a:pt x="808" y="363"/>
                  <a:pt x="734" y="504"/>
                  <a:pt x="623" y="548"/>
                </a:cubicBezTo>
                <a:cubicBezTo>
                  <a:pt x="512" y="592"/>
                  <a:pt x="205" y="576"/>
                  <a:pt x="111" y="539"/>
                </a:cubicBezTo>
                <a:cubicBezTo>
                  <a:pt x="17" y="502"/>
                  <a:pt x="0" y="408"/>
                  <a:pt x="57" y="319"/>
                </a:cubicBezTo>
                <a:close/>
              </a:path>
            </a:pathLst>
          </a:custGeom>
          <a:solidFill>
            <a:schemeClr val="tx1">
              <a:alpha val="39999"/>
            </a:schemeClr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280" name="Freeform 11">
            <a:extLst>
              <a:ext uri="{FF2B5EF4-FFF2-40B4-BE49-F238E27FC236}">
                <a16:creationId xmlns:a16="http://schemas.microsoft.com/office/drawing/2014/main" id="{C07FFF42-F36B-D74E-B9B9-CB6297CBECDC}"/>
              </a:ext>
            </a:extLst>
          </p:cNvPr>
          <p:cNvSpPr>
            <a:spLocks/>
          </p:cNvSpPr>
          <p:nvPr/>
        </p:nvSpPr>
        <p:spPr bwMode="auto">
          <a:xfrm>
            <a:off x="7618413" y="5638800"/>
            <a:ext cx="222250" cy="185738"/>
          </a:xfrm>
          <a:custGeom>
            <a:avLst/>
            <a:gdLst>
              <a:gd name="T0" fmla="*/ 2147483646 w 808"/>
              <a:gd name="T1" fmla="*/ 2147483646 h 592"/>
              <a:gd name="T2" fmla="*/ 2147483646 w 808"/>
              <a:gd name="T3" fmla="*/ 2147483646 h 592"/>
              <a:gd name="T4" fmla="*/ 2147483646 w 808"/>
              <a:gd name="T5" fmla="*/ 2147483646 h 592"/>
              <a:gd name="T6" fmla="*/ 2147483646 w 808"/>
              <a:gd name="T7" fmla="*/ 2147483646 h 592"/>
              <a:gd name="T8" fmla="*/ 2147483646 w 808"/>
              <a:gd name="T9" fmla="*/ 2147483646 h 592"/>
              <a:gd name="T10" fmla="*/ 2147483646 w 808"/>
              <a:gd name="T11" fmla="*/ 2147483646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8"/>
              <a:gd name="T19" fmla="*/ 0 h 592"/>
              <a:gd name="T20" fmla="*/ 808 w 808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8" h="592">
                <a:moveTo>
                  <a:pt x="57" y="319"/>
                </a:moveTo>
                <a:cubicBezTo>
                  <a:pt x="114" y="230"/>
                  <a:pt x="330" y="16"/>
                  <a:pt x="450" y="8"/>
                </a:cubicBezTo>
                <a:cubicBezTo>
                  <a:pt x="570" y="0"/>
                  <a:pt x="750" y="183"/>
                  <a:pt x="779" y="273"/>
                </a:cubicBezTo>
                <a:cubicBezTo>
                  <a:pt x="808" y="363"/>
                  <a:pt x="734" y="504"/>
                  <a:pt x="623" y="548"/>
                </a:cubicBezTo>
                <a:cubicBezTo>
                  <a:pt x="512" y="592"/>
                  <a:pt x="205" y="576"/>
                  <a:pt x="111" y="539"/>
                </a:cubicBezTo>
                <a:cubicBezTo>
                  <a:pt x="17" y="502"/>
                  <a:pt x="0" y="408"/>
                  <a:pt x="57" y="319"/>
                </a:cubicBezTo>
                <a:close/>
              </a:path>
            </a:pathLst>
          </a:custGeom>
          <a:solidFill>
            <a:schemeClr val="tx1">
              <a:alpha val="39999"/>
            </a:schemeClr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281" name="Date Placeholder 10">
            <a:extLst>
              <a:ext uri="{FF2B5EF4-FFF2-40B4-BE49-F238E27FC236}">
                <a16:creationId xmlns:a16="http://schemas.microsoft.com/office/drawing/2014/main" id="{7D8FDB61-A327-7C44-AC90-3944223CFFD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4165708833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Footer Placeholder 2">
            <a:extLst>
              <a:ext uri="{FF2B5EF4-FFF2-40B4-BE49-F238E27FC236}">
                <a16:creationId xmlns:a16="http://schemas.microsoft.com/office/drawing/2014/main" id="{25DDBBE0-9068-CD40-80B3-1AE31D56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83298" name="Slide Number Placeholder 3">
            <a:extLst>
              <a:ext uri="{FF2B5EF4-FFF2-40B4-BE49-F238E27FC236}">
                <a16:creationId xmlns:a16="http://schemas.microsoft.com/office/drawing/2014/main" id="{46EEC9B2-31CB-304A-A545-7E899F83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E2457C-F4C0-1C43-A826-A11E76B504B7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125</a:t>
            </a:fld>
            <a:endParaRPr lang="en-US" altLang="en-US" sz="1800"/>
          </a:p>
        </p:txBody>
      </p:sp>
      <p:sp>
        <p:nvSpPr>
          <p:cNvPr id="183299" name="Title 1">
            <a:extLst>
              <a:ext uri="{FF2B5EF4-FFF2-40B4-BE49-F238E27FC236}">
                <a16:creationId xmlns:a16="http://schemas.microsoft.com/office/drawing/2014/main" id="{F272A44D-6E31-6A4D-A8F9-934B2F7E55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defTabSz="828675"/>
            <a:r>
              <a:rPr lang="en-US" altLang="en-US" dirty="0">
                <a:ea typeface="ＭＳ Ｐゴシック" panose="020B0600070205080204" pitchFamily="34" charset="-128"/>
              </a:rPr>
              <a:t>Observation D.4: NLCC behavior</a:t>
            </a:r>
          </a:p>
        </p:txBody>
      </p:sp>
      <p:sp>
        <p:nvSpPr>
          <p:cNvPr id="183300" name="Content Placeholder 2">
            <a:extLst>
              <a:ext uri="{FF2B5EF4-FFF2-40B4-BE49-F238E27FC236}">
                <a16:creationId xmlns:a16="http://schemas.microsoft.com/office/drawing/2014/main" id="{E476648F-FB8D-2B41-A3C5-47DCFAA814E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 lIns="0" tIns="0" rIns="0" bIns="0"/>
          <a:lstStyle/>
          <a:p>
            <a:pPr marL="684213" lvl="1" indent="-260350" defTabSz="828675" eaLnBrk="1" hangingPunct="1">
              <a:buFontTx/>
              <a:buNone/>
            </a:pPr>
            <a:r>
              <a:rPr lang="en-US" altLang="en-US" sz="3200" i="1">
                <a:ea typeface="ＭＳ Ｐゴシック" panose="020B0600070205080204" pitchFamily="34" charset="-128"/>
              </a:rPr>
              <a:t>Q: How do NLCC</a:t>
            </a:r>
            <a:r>
              <a:rPr lang="ja-JP" altLang="en-US" sz="3200" i="1">
                <a:ea typeface="ＭＳ Ｐゴシック" panose="020B0600070205080204" pitchFamily="34" charset="-128"/>
              </a:rPr>
              <a:t>’</a:t>
            </a:r>
            <a:r>
              <a:rPr lang="en-US" altLang="ja-JP" sz="3200" i="1">
                <a:ea typeface="ＭＳ Ｐゴシック" panose="020B0600070205080204" pitchFamily="34" charset="-128"/>
              </a:rPr>
              <a:t>s emerge and join with the GCC?</a:t>
            </a:r>
          </a:p>
          <a:p>
            <a:pPr marL="684213" lvl="1" indent="-260350" defTabSz="828675" eaLnBrk="1" hangingPunct="1">
              <a:buFontTx/>
              <a:buNone/>
            </a:pPr>
            <a:endParaRPr lang="en-US" altLang="en-US" sz="3200" i="1">
              <a:ea typeface="ＭＳ Ｐゴシック" panose="020B0600070205080204" pitchFamily="34" charset="-128"/>
            </a:endParaRPr>
          </a:p>
          <a:p>
            <a:pPr marL="684213" lvl="1" indent="-260350" defTabSz="828675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(``NLCC</a:t>
            </a:r>
            <a:r>
              <a:rPr lang="ja-JP" altLang="en-US">
                <a:ea typeface="ＭＳ Ｐゴシック" panose="020B0600070205080204" pitchFamily="34" charset="-128"/>
              </a:rPr>
              <a:t>’’</a:t>
            </a:r>
            <a:r>
              <a:rPr lang="en-US" altLang="ja-JP">
                <a:ea typeface="ＭＳ Ｐゴシック" panose="020B0600070205080204" pitchFamily="34" charset="-128"/>
              </a:rPr>
              <a:t> = non-largest conn. components)</a:t>
            </a:r>
            <a:endParaRPr lang="en-US" altLang="ja-JP" i="1">
              <a:ea typeface="ＭＳ Ｐゴシック" panose="020B0600070205080204" pitchFamily="34" charset="-128"/>
            </a:endParaRPr>
          </a:p>
          <a:p>
            <a:pPr marL="684213" lvl="1" indent="-260350" defTabSz="828675" eaLnBrk="1" hangingPunct="1"/>
            <a:r>
              <a:rPr lang="en-US" altLang="en-US" sz="3200">
                <a:ea typeface="ＭＳ Ｐゴシック" panose="020B0600070205080204" pitchFamily="34" charset="-128"/>
              </a:rPr>
              <a:t>Do they continue to grow in size?</a:t>
            </a:r>
          </a:p>
          <a:p>
            <a:pPr marL="684213" lvl="1" indent="-260350" defTabSz="828675" eaLnBrk="1" hangingPunct="1"/>
            <a:r>
              <a:rPr lang="en-US" altLang="en-US" sz="3200">
                <a:ea typeface="ＭＳ Ｐゴシック" panose="020B0600070205080204" pitchFamily="34" charset="-128"/>
              </a:rPr>
              <a:t> or do they </a:t>
            </a:r>
            <a:r>
              <a:rPr lang="en-US" altLang="en-US" sz="3200" u="sng">
                <a:ea typeface="ＭＳ Ｐゴシック" panose="020B0600070205080204" pitchFamily="34" charset="-128"/>
              </a:rPr>
              <a:t>shrink</a:t>
            </a:r>
            <a:r>
              <a:rPr lang="en-US" altLang="en-US" sz="3200">
                <a:ea typeface="ＭＳ Ｐゴシック" panose="020B0600070205080204" pitchFamily="34" charset="-128"/>
              </a:rPr>
              <a:t>?</a:t>
            </a:r>
          </a:p>
          <a:p>
            <a:pPr marL="684213" lvl="1" indent="-260350" defTabSz="828675" eaLnBrk="1" hangingPunct="1"/>
            <a:r>
              <a:rPr lang="en-US" altLang="en-US" sz="3200">
                <a:ea typeface="ＭＳ Ｐゴシック" panose="020B0600070205080204" pitchFamily="34" charset="-128"/>
              </a:rPr>
              <a:t> or stabilize?</a:t>
            </a:r>
          </a:p>
        </p:txBody>
      </p:sp>
      <p:sp>
        <p:nvSpPr>
          <p:cNvPr id="183301" name="Freeform 7">
            <a:extLst>
              <a:ext uri="{FF2B5EF4-FFF2-40B4-BE49-F238E27FC236}">
                <a16:creationId xmlns:a16="http://schemas.microsoft.com/office/drawing/2014/main" id="{6194744D-DDA0-D840-866E-3D1632B5D655}"/>
              </a:ext>
            </a:extLst>
          </p:cNvPr>
          <p:cNvSpPr>
            <a:spLocks/>
          </p:cNvSpPr>
          <p:nvPr/>
        </p:nvSpPr>
        <p:spPr bwMode="auto">
          <a:xfrm>
            <a:off x="5962650" y="4892675"/>
            <a:ext cx="1282700" cy="939800"/>
          </a:xfrm>
          <a:custGeom>
            <a:avLst/>
            <a:gdLst>
              <a:gd name="T0" fmla="*/ 2147483646 w 808"/>
              <a:gd name="T1" fmla="*/ 2147483646 h 592"/>
              <a:gd name="T2" fmla="*/ 2147483646 w 808"/>
              <a:gd name="T3" fmla="*/ 2147483646 h 592"/>
              <a:gd name="T4" fmla="*/ 2147483646 w 808"/>
              <a:gd name="T5" fmla="*/ 2147483646 h 592"/>
              <a:gd name="T6" fmla="*/ 2147483646 w 808"/>
              <a:gd name="T7" fmla="*/ 2147483646 h 592"/>
              <a:gd name="T8" fmla="*/ 2147483646 w 808"/>
              <a:gd name="T9" fmla="*/ 2147483646 h 592"/>
              <a:gd name="T10" fmla="*/ 2147483646 w 808"/>
              <a:gd name="T11" fmla="*/ 2147483646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8"/>
              <a:gd name="T19" fmla="*/ 0 h 592"/>
              <a:gd name="T20" fmla="*/ 808 w 808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8" h="592">
                <a:moveTo>
                  <a:pt x="57" y="319"/>
                </a:moveTo>
                <a:cubicBezTo>
                  <a:pt x="114" y="230"/>
                  <a:pt x="330" y="16"/>
                  <a:pt x="450" y="8"/>
                </a:cubicBezTo>
                <a:cubicBezTo>
                  <a:pt x="570" y="0"/>
                  <a:pt x="750" y="183"/>
                  <a:pt x="779" y="273"/>
                </a:cubicBezTo>
                <a:cubicBezTo>
                  <a:pt x="808" y="363"/>
                  <a:pt x="734" y="504"/>
                  <a:pt x="623" y="548"/>
                </a:cubicBezTo>
                <a:cubicBezTo>
                  <a:pt x="512" y="592"/>
                  <a:pt x="205" y="576"/>
                  <a:pt x="111" y="539"/>
                </a:cubicBezTo>
                <a:cubicBezTo>
                  <a:pt x="17" y="502"/>
                  <a:pt x="0" y="408"/>
                  <a:pt x="57" y="31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2" name="Freeform 8">
            <a:extLst>
              <a:ext uri="{FF2B5EF4-FFF2-40B4-BE49-F238E27FC236}">
                <a16:creationId xmlns:a16="http://schemas.microsoft.com/office/drawing/2014/main" id="{687FCAAA-449A-7046-B708-9496CDD28B02}"/>
              </a:ext>
            </a:extLst>
          </p:cNvPr>
          <p:cNvSpPr>
            <a:spLocks/>
          </p:cNvSpPr>
          <p:nvPr/>
        </p:nvSpPr>
        <p:spPr bwMode="auto">
          <a:xfrm>
            <a:off x="7472363" y="5000625"/>
            <a:ext cx="425450" cy="258763"/>
          </a:xfrm>
          <a:custGeom>
            <a:avLst/>
            <a:gdLst>
              <a:gd name="T0" fmla="*/ 2147483646 w 808"/>
              <a:gd name="T1" fmla="*/ 2147483646 h 592"/>
              <a:gd name="T2" fmla="*/ 2147483646 w 808"/>
              <a:gd name="T3" fmla="*/ 2147483646 h 592"/>
              <a:gd name="T4" fmla="*/ 2147483646 w 808"/>
              <a:gd name="T5" fmla="*/ 2147483646 h 592"/>
              <a:gd name="T6" fmla="*/ 2147483646 w 808"/>
              <a:gd name="T7" fmla="*/ 2147483646 h 592"/>
              <a:gd name="T8" fmla="*/ 2147483646 w 808"/>
              <a:gd name="T9" fmla="*/ 2147483646 h 592"/>
              <a:gd name="T10" fmla="*/ 2147483646 w 808"/>
              <a:gd name="T11" fmla="*/ 2147483646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8"/>
              <a:gd name="T19" fmla="*/ 0 h 592"/>
              <a:gd name="T20" fmla="*/ 808 w 808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8" h="592">
                <a:moveTo>
                  <a:pt x="57" y="319"/>
                </a:moveTo>
                <a:cubicBezTo>
                  <a:pt x="114" y="230"/>
                  <a:pt x="330" y="16"/>
                  <a:pt x="450" y="8"/>
                </a:cubicBezTo>
                <a:cubicBezTo>
                  <a:pt x="570" y="0"/>
                  <a:pt x="750" y="183"/>
                  <a:pt x="779" y="273"/>
                </a:cubicBezTo>
                <a:cubicBezTo>
                  <a:pt x="808" y="363"/>
                  <a:pt x="734" y="504"/>
                  <a:pt x="623" y="548"/>
                </a:cubicBezTo>
                <a:cubicBezTo>
                  <a:pt x="512" y="592"/>
                  <a:pt x="205" y="576"/>
                  <a:pt x="111" y="539"/>
                </a:cubicBezTo>
                <a:cubicBezTo>
                  <a:pt x="17" y="502"/>
                  <a:pt x="0" y="408"/>
                  <a:pt x="57" y="319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3" name="Freeform 10">
            <a:extLst>
              <a:ext uri="{FF2B5EF4-FFF2-40B4-BE49-F238E27FC236}">
                <a16:creationId xmlns:a16="http://schemas.microsoft.com/office/drawing/2014/main" id="{E1F51E95-7DB6-2748-B9CD-662402945D0C}"/>
              </a:ext>
            </a:extLst>
          </p:cNvPr>
          <p:cNvSpPr>
            <a:spLocks/>
          </p:cNvSpPr>
          <p:nvPr/>
        </p:nvSpPr>
        <p:spPr bwMode="auto">
          <a:xfrm>
            <a:off x="7334250" y="5399088"/>
            <a:ext cx="279400" cy="185737"/>
          </a:xfrm>
          <a:custGeom>
            <a:avLst/>
            <a:gdLst>
              <a:gd name="T0" fmla="*/ 2147483646 w 808"/>
              <a:gd name="T1" fmla="*/ 2147483646 h 592"/>
              <a:gd name="T2" fmla="*/ 2147483646 w 808"/>
              <a:gd name="T3" fmla="*/ 2147483646 h 592"/>
              <a:gd name="T4" fmla="*/ 2147483646 w 808"/>
              <a:gd name="T5" fmla="*/ 2147483646 h 592"/>
              <a:gd name="T6" fmla="*/ 2147483646 w 808"/>
              <a:gd name="T7" fmla="*/ 2147483646 h 592"/>
              <a:gd name="T8" fmla="*/ 2147483646 w 808"/>
              <a:gd name="T9" fmla="*/ 2147483646 h 592"/>
              <a:gd name="T10" fmla="*/ 2147483646 w 808"/>
              <a:gd name="T11" fmla="*/ 2147483646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8"/>
              <a:gd name="T19" fmla="*/ 0 h 592"/>
              <a:gd name="T20" fmla="*/ 808 w 808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8" h="592">
                <a:moveTo>
                  <a:pt x="57" y="319"/>
                </a:moveTo>
                <a:cubicBezTo>
                  <a:pt x="114" y="230"/>
                  <a:pt x="330" y="16"/>
                  <a:pt x="450" y="8"/>
                </a:cubicBezTo>
                <a:cubicBezTo>
                  <a:pt x="570" y="0"/>
                  <a:pt x="750" y="183"/>
                  <a:pt x="779" y="273"/>
                </a:cubicBezTo>
                <a:cubicBezTo>
                  <a:pt x="808" y="363"/>
                  <a:pt x="734" y="504"/>
                  <a:pt x="623" y="548"/>
                </a:cubicBezTo>
                <a:cubicBezTo>
                  <a:pt x="512" y="592"/>
                  <a:pt x="205" y="576"/>
                  <a:pt x="111" y="539"/>
                </a:cubicBezTo>
                <a:cubicBezTo>
                  <a:pt x="17" y="502"/>
                  <a:pt x="0" y="408"/>
                  <a:pt x="57" y="319"/>
                </a:cubicBezTo>
                <a:close/>
              </a:path>
            </a:pathLst>
          </a:custGeom>
          <a:solidFill>
            <a:schemeClr val="tx1">
              <a:alpha val="39999"/>
            </a:schemeClr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304" name="Freeform 11">
            <a:extLst>
              <a:ext uri="{FF2B5EF4-FFF2-40B4-BE49-F238E27FC236}">
                <a16:creationId xmlns:a16="http://schemas.microsoft.com/office/drawing/2014/main" id="{D3795312-69D4-B24A-AED0-9CED5F3E04F2}"/>
              </a:ext>
            </a:extLst>
          </p:cNvPr>
          <p:cNvSpPr>
            <a:spLocks/>
          </p:cNvSpPr>
          <p:nvPr/>
        </p:nvSpPr>
        <p:spPr bwMode="auto">
          <a:xfrm>
            <a:off x="7618413" y="5638800"/>
            <a:ext cx="222250" cy="185738"/>
          </a:xfrm>
          <a:custGeom>
            <a:avLst/>
            <a:gdLst>
              <a:gd name="T0" fmla="*/ 2147483646 w 808"/>
              <a:gd name="T1" fmla="*/ 2147483646 h 592"/>
              <a:gd name="T2" fmla="*/ 2147483646 w 808"/>
              <a:gd name="T3" fmla="*/ 2147483646 h 592"/>
              <a:gd name="T4" fmla="*/ 2147483646 w 808"/>
              <a:gd name="T5" fmla="*/ 2147483646 h 592"/>
              <a:gd name="T6" fmla="*/ 2147483646 w 808"/>
              <a:gd name="T7" fmla="*/ 2147483646 h 592"/>
              <a:gd name="T8" fmla="*/ 2147483646 w 808"/>
              <a:gd name="T9" fmla="*/ 2147483646 h 592"/>
              <a:gd name="T10" fmla="*/ 2147483646 w 808"/>
              <a:gd name="T11" fmla="*/ 2147483646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8"/>
              <a:gd name="T19" fmla="*/ 0 h 592"/>
              <a:gd name="T20" fmla="*/ 808 w 808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8" h="592">
                <a:moveTo>
                  <a:pt x="57" y="319"/>
                </a:moveTo>
                <a:cubicBezTo>
                  <a:pt x="114" y="230"/>
                  <a:pt x="330" y="16"/>
                  <a:pt x="450" y="8"/>
                </a:cubicBezTo>
                <a:cubicBezTo>
                  <a:pt x="570" y="0"/>
                  <a:pt x="750" y="183"/>
                  <a:pt x="779" y="273"/>
                </a:cubicBezTo>
                <a:cubicBezTo>
                  <a:pt x="808" y="363"/>
                  <a:pt x="734" y="504"/>
                  <a:pt x="623" y="548"/>
                </a:cubicBezTo>
                <a:cubicBezTo>
                  <a:pt x="512" y="592"/>
                  <a:pt x="205" y="576"/>
                  <a:pt x="111" y="539"/>
                </a:cubicBezTo>
                <a:cubicBezTo>
                  <a:pt x="17" y="502"/>
                  <a:pt x="0" y="408"/>
                  <a:pt x="57" y="319"/>
                </a:cubicBezTo>
                <a:close/>
              </a:path>
            </a:pathLst>
          </a:custGeom>
          <a:solidFill>
            <a:schemeClr val="tx1">
              <a:alpha val="39999"/>
            </a:schemeClr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305" name="Date Placeholder 10">
            <a:extLst>
              <a:ext uri="{FF2B5EF4-FFF2-40B4-BE49-F238E27FC236}">
                <a16:creationId xmlns:a16="http://schemas.microsoft.com/office/drawing/2014/main" id="{12BE6453-A8FB-254D-8E2C-AE306C7EA0D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83306" name="Oval 10">
            <a:extLst>
              <a:ext uri="{FF2B5EF4-FFF2-40B4-BE49-F238E27FC236}">
                <a16:creationId xmlns:a16="http://schemas.microsoft.com/office/drawing/2014/main" id="{CB8DD4F0-F055-574D-AE72-20BCA76AB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63" y="4808538"/>
            <a:ext cx="122237" cy="1127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183307" name="Straight Connector 12">
            <a:extLst>
              <a:ext uri="{FF2B5EF4-FFF2-40B4-BE49-F238E27FC236}">
                <a16:creationId xmlns:a16="http://schemas.microsoft.com/office/drawing/2014/main" id="{E8374CC1-054D-7B46-87B6-9738D5EA123C}"/>
              </a:ext>
            </a:extLst>
          </p:cNvPr>
          <p:cNvCxnSpPr>
            <a:cxnSpLocks noChangeShapeType="1"/>
            <a:stCxn id="183306" idx="6"/>
          </p:cNvCxnSpPr>
          <p:nvPr/>
        </p:nvCxnSpPr>
        <p:spPr bwMode="auto">
          <a:xfrm>
            <a:off x="7302500" y="4865688"/>
            <a:ext cx="285750" cy="176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08" name="Straight Connector 14">
            <a:extLst>
              <a:ext uri="{FF2B5EF4-FFF2-40B4-BE49-F238E27FC236}">
                <a16:creationId xmlns:a16="http://schemas.microsoft.com/office/drawing/2014/main" id="{FA9D55CC-F38F-4D4D-BF6B-AD224CC2107C}"/>
              </a:ext>
            </a:extLst>
          </p:cNvPr>
          <p:cNvCxnSpPr>
            <a:cxnSpLocks noChangeShapeType="1"/>
            <a:stCxn id="183306" idx="2"/>
          </p:cNvCxnSpPr>
          <p:nvPr/>
        </p:nvCxnSpPr>
        <p:spPr bwMode="auto">
          <a:xfrm rot="10800000" flipV="1">
            <a:off x="7004050" y="4865688"/>
            <a:ext cx="176213" cy="163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57154515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Footer Placeholder 2">
            <a:extLst>
              <a:ext uri="{FF2B5EF4-FFF2-40B4-BE49-F238E27FC236}">
                <a16:creationId xmlns:a16="http://schemas.microsoft.com/office/drawing/2014/main" id="{335E6E8C-65B8-084E-BCCD-7B588B81C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84322" name="Slide Number Placeholder 3">
            <a:extLst>
              <a:ext uri="{FF2B5EF4-FFF2-40B4-BE49-F238E27FC236}">
                <a16:creationId xmlns:a16="http://schemas.microsoft.com/office/drawing/2014/main" id="{339D1116-B72C-1840-92D4-D9C52023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9819FA-2836-C140-9E3A-3E04D3FF94F2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126</a:t>
            </a:fld>
            <a:endParaRPr lang="en-US" altLang="en-US" sz="1800"/>
          </a:p>
        </p:txBody>
      </p:sp>
      <p:sp>
        <p:nvSpPr>
          <p:cNvPr id="184323" name="Title 1">
            <a:extLst>
              <a:ext uri="{FF2B5EF4-FFF2-40B4-BE49-F238E27FC236}">
                <a16:creationId xmlns:a16="http://schemas.microsoft.com/office/drawing/2014/main" id="{07ECA181-BC30-CB4F-9919-ED4BAEE0C6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defTabSz="828675"/>
            <a:r>
              <a:rPr lang="en-US" altLang="en-US" dirty="0">
                <a:ea typeface="ＭＳ Ｐゴシック" panose="020B0600070205080204" pitchFamily="34" charset="-128"/>
              </a:rPr>
              <a:t>Observation D.4: NLCC behavior</a:t>
            </a:r>
          </a:p>
        </p:txBody>
      </p:sp>
      <p:sp>
        <p:nvSpPr>
          <p:cNvPr id="184324" name="Content Placeholder 2">
            <a:extLst>
              <a:ext uri="{FF2B5EF4-FFF2-40B4-BE49-F238E27FC236}">
                <a16:creationId xmlns:a16="http://schemas.microsoft.com/office/drawing/2014/main" id="{0D9BFE33-900D-C847-8E7E-4756BE99E35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 lIns="0" tIns="0" rIns="0" bIns="0"/>
          <a:lstStyle/>
          <a:p>
            <a:pPr marL="684213" lvl="1" indent="-260350" defTabSz="828675" eaLnBrk="1" hangingPunct="1">
              <a:buFontTx/>
              <a:buNone/>
            </a:pPr>
            <a:r>
              <a:rPr lang="en-US" altLang="en-US" sz="3200" i="1">
                <a:ea typeface="ＭＳ Ｐゴシック" panose="020B0600070205080204" pitchFamily="34" charset="-128"/>
              </a:rPr>
              <a:t>Q: How do NLCC</a:t>
            </a:r>
            <a:r>
              <a:rPr lang="ja-JP" altLang="en-US" sz="3200" i="1">
                <a:ea typeface="ＭＳ Ｐゴシック" panose="020B0600070205080204" pitchFamily="34" charset="-128"/>
              </a:rPr>
              <a:t>’</a:t>
            </a:r>
            <a:r>
              <a:rPr lang="en-US" altLang="ja-JP" sz="3200" i="1">
                <a:ea typeface="ＭＳ Ｐゴシック" panose="020B0600070205080204" pitchFamily="34" charset="-128"/>
              </a:rPr>
              <a:t>s emerge and join with the GCC?</a:t>
            </a:r>
          </a:p>
          <a:p>
            <a:pPr marL="684213" lvl="1" indent="-260350" defTabSz="828675" eaLnBrk="1" hangingPunct="1">
              <a:buFontTx/>
              <a:buNone/>
            </a:pPr>
            <a:endParaRPr lang="en-US" altLang="en-US" sz="3200" i="1">
              <a:ea typeface="ＭＳ Ｐゴシック" panose="020B0600070205080204" pitchFamily="34" charset="-128"/>
            </a:endParaRPr>
          </a:p>
          <a:p>
            <a:pPr marL="684213" lvl="1" indent="-260350" defTabSz="828675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(``NLCC</a:t>
            </a:r>
            <a:r>
              <a:rPr lang="ja-JP" altLang="en-US">
                <a:ea typeface="ＭＳ Ｐゴシック" panose="020B0600070205080204" pitchFamily="34" charset="-128"/>
              </a:rPr>
              <a:t>’’</a:t>
            </a:r>
            <a:r>
              <a:rPr lang="en-US" altLang="ja-JP">
                <a:ea typeface="ＭＳ Ｐゴシック" panose="020B0600070205080204" pitchFamily="34" charset="-128"/>
              </a:rPr>
              <a:t> = non-largest conn. components)</a:t>
            </a:r>
            <a:endParaRPr lang="en-US" altLang="ja-JP" i="1">
              <a:ea typeface="ＭＳ Ｐゴシック" panose="020B0600070205080204" pitchFamily="34" charset="-128"/>
            </a:endParaRPr>
          </a:p>
          <a:p>
            <a:pPr marL="684213" lvl="1" indent="-260350" defTabSz="828675" eaLnBrk="1" hangingPunct="1"/>
            <a:r>
              <a:rPr lang="en-US" altLang="en-US" sz="3200">
                <a:ea typeface="ＭＳ Ｐゴシック" panose="020B0600070205080204" pitchFamily="34" charset="-128"/>
              </a:rPr>
              <a:t>Do they continue to grow in size?</a:t>
            </a:r>
          </a:p>
          <a:p>
            <a:pPr marL="684213" lvl="1" indent="-260350" defTabSz="828675" eaLnBrk="1" hangingPunct="1"/>
            <a:r>
              <a:rPr lang="en-US" altLang="en-US" sz="3200">
                <a:ea typeface="ＭＳ Ｐゴシック" panose="020B0600070205080204" pitchFamily="34" charset="-128"/>
              </a:rPr>
              <a:t> or do they shrink?</a:t>
            </a:r>
          </a:p>
          <a:p>
            <a:pPr marL="684213" lvl="1" indent="-260350" defTabSz="828675" eaLnBrk="1" hangingPunct="1"/>
            <a:r>
              <a:rPr lang="en-US" altLang="en-US" sz="3200">
                <a:ea typeface="ＭＳ Ｐゴシック" panose="020B0600070205080204" pitchFamily="34" charset="-128"/>
              </a:rPr>
              <a:t> or stabilize?</a:t>
            </a:r>
          </a:p>
        </p:txBody>
      </p:sp>
      <p:sp>
        <p:nvSpPr>
          <p:cNvPr id="184325" name="Date Placeholder 10">
            <a:extLst>
              <a:ext uri="{FF2B5EF4-FFF2-40B4-BE49-F238E27FC236}">
                <a16:creationId xmlns:a16="http://schemas.microsoft.com/office/drawing/2014/main" id="{91D09F24-8AA5-E947-A768-747EBD5468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84326" name="TextBox 16">
            <a:extLst>
              <a:ext uri="{FF2B5EF4-FFF2-40B4-BE49-F238E27FC236}">
                <a16:creationId xmlns:a16="http://schemas.microsoft.com/office/drawing/2014/main" id="{13D91D2F-57DD-BF47-93ED-0302BD917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3657600"/>
            <a:ext cx="850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chemeClr val="tx2"/>
                </a:solidFill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184327" name="TextBox 17">
            <a:extLst>
              <a:ext uri="{FF2B5EF4-FFF2-40B4-BE49-F238E27FC236}">
                <a16:creationId xmlns:a16="http://schemas.microsoft.com/office/drawing/2014/main" id="{82FAF4A1-51CA-5541-98EC-8B1D5E76D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4191000"/>
            <a:ext cx="850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chemeClr val="tx2"/>
                </a:solidFill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184328" name="TextBox 18">
            <a:extLst>
              <a:ext uri="{FF2B5EF4-FFF2-40B4-BE49-F238E27FC236}">
                <a16:creationId xmlns:a16="http://schemas.microsoft.com/office/drawing/2014/main" id="{D32F5647-B69B-864D-8264-9A07A50FD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4838700"/>
            <a:ext cx="850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chemeClr val="tx2"/>
                </a:solidFill>
                <a:latin typeface="Arial" panose="020B0604020202020204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40957043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Footer Placeholder 2">
            <a:extLst>
              <a:ext uri="{FF2B5EF4-FFF2-40B4-BE49-F238E27FC236}">
                <a16:creationId xmlns:a16="http://schemas.microsoft.com/office/drawing/2014/main" id="{CE24A1A6-59FB-6547-B736-5F3E698F1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85346" name="Slide Number Placeholder 3">
            <a:extLst>
              <a:ext uri="{FF2B5EF4-FFF2-40B4-BE49-F238E27FC236}">
                <a16:creationId xmlns:a16="http://schemas.microsoft.com/office/drawing/2014/main" id="{F5240950-C341-8745-81DB-CA66C583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0DCE1D-3B49-7345-AAD5-6682F2705D9E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127</a:t>
            </a:fld>
            <a:endParaRPr lang="en-US" altLang="en-US" sz="1800"/>
          </a:p>
        </p:txBody>
      </p:sp>
      <p:sp>
        <p:nvSpPr>
          <p:cNvPr id="185347" name="Rectangle 2">
            <a:extLst>
              <a:ext uri="{FF2B5EF4-FFF2-40B4-BE49-F238E27FC236}">
                <a16:creationId xmlns:a16="http://schemas.microsoft.com/office/drawing/2014/main" id="{C69C00AD-6B08-014B-AA57-051B53DDA5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pPr defTabSz="828675" eaLnBrk="1" hangingPunct="1"/>
            <a:r>
              <a:rPr lang="en-US" altLang="en-US" dirty="0">
                <a:ea typeface="ＭＳ Ｐゴシック" panose="020B0600070205080204" pitchFamily="34" charset="-128"/>
              </a:rPr>
              <a:t>Observation D.4: NLCC behavior</a:t>
            </a:r>
          </a:p>
        </p:txBody>
      </p:sp>
      <p:sp>
        <p:nvSpPr>
          <p:cNvPr id="185348" name="Rectangle 3">
            <a:extLst>
              <a:ext uri="{FF2B5EF4-FFF2-40B4-BE49-F238E27FC236}">
                <a16:creationId xmlns:a16="http://schemas.microsoft.com/office/drawing/2014/main" id="{A798C98F-3B73-3A42-95B5-C28FCD081A8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62100"/>
            <a:ext cx="8228013" cy="4986338"/>
          </a:xfrm>
        </p:spPr>
        <p:txBody>
          <a:bodyPr lIns="0" tIns="0" rIns="0" bIns="0"/>
          <a:lstStyle/>
          <a:p>
            <a:pPr marL="392113" indent="-293688" defTabSz="828675" eaLnBrk="1" hangingPunct="1"/>
            <a:r>
              <a:rPr lang="en-US" altLang="en-US">
                <a:ea typeface="ＭＳ Ｐゴシック" panose="020B0600070205080204" pitchFamily="34" charset="-128"/>
              </a:rPr>
              <a:t>After the gelling point, the GCC takes off, but NLCC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remain ~constant (actually, </a:t>
            </a:r>
            <a:r>
              <a:rPr lang="en-US" altLang="ja-JP" b="1">
                <a:ea typeface="ＭＳ Ｐゴシック" panose="020B0600070205080204" pitchFamily="34" charset="-128"/>
              </a:rPr>
              <a:t>oscillate</a:t>
            </a:r>
            <a:r>
              <a:rPr lang="en-US" altLang="ja-JP">
                <a:ea typeface="ＭＳ Ｐゴシック" panose="020B0600070205080204" pitchFamily="34" charset="-128"/>
              </a:rPr>
              <a:t>).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5349" name="Picture 8" descr="imdb-cc23">
            <a:extLst>
              <a:ext uri="{FF2B5EF4-FFF2-40B4-BE49-F238E27FC236}">
                <a16:creationId xmlns:a16="http://schemas.microsoft.com/office/drawing/2014/main" id="{CCE13500-4C0F-7440-8AAD-199362371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35052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0" name="TextBox 10">
            <a:extLst>
              <a:ext uri="{FF2B5EF4-FFF2-40B4-BE49-F238E27FC236}">
                <a16:creationId xmlns:a16="http://schemas.microsoft.com/office/drawing/2014/main" id="{3C10CF56-2788-1640-9F6E-9A9A80C5B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1800"/>
            <a:ext cx="9715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 b="1">
                <a:latin typeface="Arial" panose="020B0604020202020204" pitchFamily="34" charset="0"/>
              </a:rPr>
              <a:t>IMDB</a:t>
            </a:r>
          </a:p>
        </p:txBody>
      </p:sp>
      <p:sp>
        <p:nvSpPr>
          <p:cNvPr id="185351" name="TextBox 14">
            <a:extLst>
              <a:ext uri="{FF2B5EF4-FFF2-40B4-BE49-F238E27FC236}">
                <a16:creationId xmlns:a16="http://schemas.microsoft.com/office/drawing/2014/main" id="{362C6F53-D5E9-B94D-8040-CED956657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3613150"/>
            <a:ext cx="12620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400">
                <a:latin typeface="Arial" panose="020B0604020202020204" pitchFamily="34" charset="0"/>
              </a:rPr>
              <a:t>CC size</a:t>
            </a:r>
          </a:p>
        </p:txBody>
      </p:sp>
      <p:sp>
        <p:nvSpPr>
          <p:cNvPr id="185352" name="TextBox 9">
            <a:extLst>
              <a:ext uri="{FF2B5EF4-FFF2-40B4-BE49-F238E27FC236}">
                <a16:creationId xmlns:a16="http://schemas.microsoft.com/office/drawing/2014/main" id="{C37E49C1-3F23-BB4B-8EED-726B89BEE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038" y="5830888"/>
            <a:ext cx="19319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Time-stamp</a:t>
            </a:r>
          </a:p>
        </p:txBody>
      </p:sp>
      <p:sp>
        <p:nvSpPr>
          <p:cNvPr id="185353" name="Date Placeholder 10">
            <a:extLst>
              <a:ext uri="{FF2B5EF4-FFF2-40B4-BE49-F238E27FC236}">
                <a16:creationId xmlns:a16="http://schemas.microsoft.com/office/drawing/2014/main" id="{C74B87E9-60C4-1E40-B400-C3625D1C02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3756793800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>
            <a:extLst>
              <a:ext uri="{FF2B5EF4-FFF2-40B4-BE49-F238E27FC236}">
                <a16:creationId xmlns:a16="http://schemas.microsoft.com/office/drawing/2014/main" id="{401EC940-DDCC-0448-B1FB-FC3EC7972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List of Dynamic Patterns</a:t>
            </a:r>
          </a:p>
        </p:txBody>
      </p:sp>
      <p:sp>
        <p:nvSpPr>
          <p:cNvPr id="147459" name="Content Placeholder 2">
            <a:extLst>
              <a:ext uri="{FF2B5EF4-FFF2-40B4-BE49-F238E27FC236}">
                <a16:creationId xmlns:a16="http://schemas.microsoft.com/office/drawing/2014/main" id="{49E17AFD-007E-C74F-BC75-4ACAF4E834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ＭＳ Ｐゴシック" panose="020B0600070205080204" pitchFamily="34" charset="-128"/>
              </a:rPr>
              <a:t>D.1 diameter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D.2 densification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D.3 gelling point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D.4 NLCC over time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D.5 Eigenvalue over time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D.6 Popularity over time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D.7 </a:t>
            </a:r>
            <a:r>
              <a:rPr lang="en-US" altLang="ko-KR" dirty="0" err="1">
                <a:ea typeface="ＭＳ Ｐゴシック" panose="020B0600070205080204" pitchFamily="34" charset="-128"/>
              </a:rPr>
              <a:t>phonecall</a:t>
            </a:r>
            <a:r>
              <a:rPr lang="en-US" altLang="ko-KR" dirty="0">
                <a:ea typeface="ＭＳ Ｐゴシック" panose="020B0600070205080204" pitchFamily="34" charset="-128"/>
              </a:rPr>
              <a:t> duration</a:t>
            </a:r>
          </a:p>
          <a:p>
            <a:endParaRPr lang="en-US" altLang="ko-KR" dirty="0">
              <a:ea typeface="ＭＳ Ｐゴシック" panose="020B0600070205080204" pitchFamily="34" charset="-128"/>
            </a:endParaRPr>
          </a:p>
          <a:p>
            <a:endParaRPr lang="en-US" altLang="ko-KR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47460" name="Footer Placeholder 3">
            <a:extLst>
              <a:ext uri="{FF2B5EF4-FFF2-40B4-BE49-F238E27FC236}">
                <a16:creationId xmlns:a16="http://schemas.microsoft.com/office/drawing/2014/main" id="{53046463-4FBF-F04C-9630-9478F11C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47461" name="Slide Number Placeholder 4">
            <a:extLst>
              <a:ext uri="{FF2B5EF4-FFF2-40B4-BE49-F238E27FC236}">
                <a16:creationId xmlns:a16="http://schemas.microsoft.com/office/drawing/2014/main" id="{AEC63E7D-1829-C744-AFF6-CE5819E2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A8E995-EA94-EB44-9AE8-C71E5370B4EF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128</a:t>
            </a:fld>
            <a:endParaRPr lang="en-US" altLang="en-US" sz="1800"/>
          </a:p>
        </p:txBody>
      </p:sp>
      <p:sp>
        <p:nvSpPr>
          <p:cNvPr id="147462" name="Date Placeholder 7">
            <a:extLst>
              <a:ext uri="{FF2B5EF4-FFF2-40B4-BE49-F238E27FC236}">
                <a16:creationId xmlns:a16="http://schemas.microsoft.com/office/drawing/2014/main" id="{A174A5DA-6E20-9B49-AFE8-75C62C0C182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pic>
        <p:nvPicPr>
          <p:cNvPr id="147465" name="Picture 7">
            <a:extLst>
              <a:ext uri="{FF2B5EF4-FFF2-40B4-BE49-F238E27FC236}">
                <a16:creationId xmlns:a16="http://schemas.microsoft.com/office/drawing/2014/main" id="{EC144B85-BBEC-C44E-8C0C-B20F3789C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2650" y="179388"/>
            <a:ext cx="18002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E953F422-AF66-584A-85EF-AAC12C9FA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316038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3B03EBC-02C9-1841-8B89-511B0F098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962150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184134BE-D3D1-334A-869E-3497CE57A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2556669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3D7391A2-5960-F04A-91C4-097451049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72" y="3151188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>
                <a:solidFill>
                  <a:srgbClr val="4E8F00"/>
                </a:solidFill>
              </a:rPr>
              <a:t>✔️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26A4F9-DDFA-F147-9BD3-45B5B0F43AF3}"/>
              </a:ext>
            </a:extLst>
          </p:cNvPr>
          <p:cNvCxnSpPr/>
          <p:nvPr/>
        </p:nvCxnSpPr>
        <p:spPr bwMode="auto">
          <a:xfrm flipH="1" flipV="1">
            <a:off x="1082566" y="4078014"/>
            <a:ext cx="4484796" cy="4204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71949159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Footer Placeholder 4">
            <a:extLst>
              <a:ext uri="{FF2B5EF4-FFF2-40B4-BE49-F238E27FC236}">
                <a16:creationId xmlns:a16="http://schemas.microsoft.com/office/drawing/2014/main" id="{AA7C716C-C1B9-7841-BBB0-A1627B7C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86370" name="Slide Number Placeholder 5">
            <a:extLst>
              <a:ext uri="{FF2B5EF4-FFF2-40B4-BE49-F238E27FC236}">
                <a16:creationId xmlns:a16="http://schemas.microsoft.com/office/drawing/2014/main" id="{F01DFCA7-1019-CF4A-9C43-2D59F92A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4291C0-9833-6549-82E7-50F94358A2AE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129</a:t>
            </a:fld>
            <a:endParaRPr lang="en-US" altLang="en-US" sz="1800"/>
          </a:p>
        </p:txBody>
      </p:sp>
      <p:sp>
        <p:nvSpPr>
          <p:cNvPr id="186371" name="Rectangle 2">
            <a:extLst>
              <a:ext uri="{FF2B5EF4-FFF2-40B4-BE49-F238E27FC236}">
                <a16:creationId xmlns:a16="http://schemas.microsoft.com/office/drawing/2014/main" id="{B57E87ED-AB0D-D849-A7D1-F746D933E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Timing for Blogs</a:t>
            </a:r>
          </a:p>
        </p:txBody>
      </p:sp>
      <p:sp>
        <p:nvSpPr>
          <p:cNvPr id="186372" name="Rectangle 3">
            <a:extLst>
              <a:ext uri="{FF2B5EF4-FFF2-40B4-BE49-F238E27FC236}">
                <a16:creationId xmlns:a16="http://schemas.microsoft.com/office/drawing/2014/main" id="{FE6DD94B-7A2A-3045-9372-E92525AD2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i="1" dirty="0"/>
              <a:t>Cascading Behavior in Large Blog Graphs: Patterns and a model</a:t>
            </a:r>
          </a:p>
          <a:p>
            <a:pPr>
              <a:buFontTx/>
              <a:buNone/>
            </a:pPr>
            <a:r>
              <a:rPr lang="en-US" dirty="0"/>
              <a:t>Jure Leskovec, Mary McGlohon, Christos Faloutsos, Natalie Glance, Matthew Hurst</a:t>
            </a:r>
          </a:p>
          <a:p>
            <a:pPr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SDM’07</a:t>
            </a:r>
          </a:p>
        </p:txBody>
      </p:sp>
      <p:sp>
        <p:nvSpPr>
          <p:cNvPr id="186373" name="Date Placeholder 6">
            <a:extLst>
              <a:ext uri="{FF2B5EF4-FFF2-40B4-BE49-F238E27FC236}">
                <a16:creationId xmlns:a16="http://schemas.microsoft.com/office/drawing/2014/main" id="{7E3B797D-0DF0-0E46-B3F4-A0AF344E94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243079449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Copyright (C) 2019 C. Faloutsos</a:t>
            </a:r>
            <a:endParaRPr lang="en-US"/>
          </a:p>
        </p:txBody>
      </p:sp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385EB5-65FE-4545-A2DC-623AEAD8C7E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3556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Why study graphs?</a:t>
            </a:r>
          </a:p>
        </p:txBody>
      </p:sp>
      <p:sp>
        <p:nvSpPr>
          <p:cNvPr id="23561" name="Text Box 1033"/>
          <p:cNvSpPr txBox="1">
            <a:spLocks noChangeArrowheads="1"/>
          </p:cNvSpPr>
          <p:nvPr/>
        </p:nvSpPr>
        <p:spPr bwMode="auto">
          <a:xfrm>
            <a:off x="241300" y="2501900"/>
            <a:ext cx="4838700" cy="58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0" tIns="45702" rIns="91400" bIns="45702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sz="3200" dirty="0"/>
              <a:t>fb&gt;$10B; ~1B users</a:t>
            </a:r>
          </a:p>
        </p:txBody>
      </p:sp>
      <p:sp>
        <p:nvSpPr>
          <p:cNvPr id="23563" name="Date Placeholder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23564" name="Picture 13" descr="twitter-logo_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3306" y="1493838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4" descr="linkedin-logo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487" y="1706562"/>
            <a:ext cx="20034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5" descr="Facebook-ico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831" y="1503363"/>
            <a:ext cx="99853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gplus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618" y="1536700"/>
            <a:ext cx="952500" cy="952500"/>
          </a:xfrm>
          <a:prstGeom prst="rect">
            <a:avLst/>
          </a:prstGeom>
        </p:spPr>
      </p:pic>
      <p:pic>
        <p:nvPicPr>
          <p:cNvPr id="18" name="Picture 17" descr="safe_imag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3225800"/>
            <a:ext cx="5924843" cy="29548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8700" y="1529639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40221"/>
      </p:ext>
    </p:extLst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Footer Placeholder 3">
            <a:extLst>
              <a:ext uri="{FF2B5EF4-FFF2-40B4-BE49-F238E27FC236}">
                <a16:creationId xmlns:a16="http://schemas.microsoft.com/office/drawing/2014/main" id="{A5D5EC67-AD06-4C44-9EB4-21A44BA55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87394" name="Slide Number Placeholder 4">
            <a:extLst>
              <a:ext uri="{FF2B5EF4-FFF2-40B4-BE49-F238E27FC236}">
                <a16:creationId xmlns:a16="http://schemas.microsoft.com/office/drawing/2014/main" id="{3CD6A878-33C8-4F46-847F-4586CC8E2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838D67-996A-5C4A-A99A-C182FE387E7C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130</a:t>
            </a:fld>
            <a:endParaRPr lang="en-US" altLang="en-US" sz="1800"/>
          </a:p>
        </p:txBody>
      </p:sp>
      <p:sp>
        <p:nvSpPr>
          <p:cNvPr id="187395" name="Rectangle 2">
            <a:extLst>
              <a:ext uri="{FF2B5EF4-FFF2-40B4-BE49-F238E27FC236}">
                <a16:creationId xmlns:a16="http://schemas.microsoft.com/office/drawing/2014/main" id="{DAB15C17-586A-EA4E-8D05-5638F8669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4838"/>
            <a:ext cx="7772400" cy="695325"/>
          </a:xfrm>
        </p:spPr>
        <p:txBody>
          <a:bodyPr lIns="81639" tIns="42452" rIns="81639" bIns="42452">
            <a:spAutoFit/>
          </a:bodyPr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>
                <a:ea typeface="ＭＳ Ｐゴシック" panose="020B0600070205080204" pitchFamily="34" charset="-128"/>
              </a:rPr>
              <a:t>D.6 : popularity over time</a:t>
            </a:r>
          </a:p>
        </p:txBody>
      </p:sp>
      <p:sp>
        <p:nvSpPr>
          <p:cNvPr id="187396" name="Rectangle 4">
            <a:extLst>
              <a:ext uri="{FF2B5EF4-FFF2-40B4-BE49-F238E27FC236}">
                <a16:creationId xmlns:a16="http://schemas.microsoft.com/office/drawing/2014/main" id="{F81D7B53-C7F4-2549-AC32-C5C48B7EA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4170363"/>
            <a:ext cx="861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en-US" sz="2800"/>
              <a:t>Post popularity drops-off – exponentially?</a:t>
            </a:r>
            <a:endParaRPr kumimoji="0" lang="en-US" altLang="en-US" sz="2800">
              <a:solidFill>
                <a:srgbClr val="CC0000"/>
              </a:solidFill>
            </a:endParaRPr>
          </a:p>
        </p:txBody>
      </p:sp>
      <p:sp>
        <p:nvSpPr>
          <p:cNvPr id="187397" name="Rectangle 5">
            <a:extLst>
              <a:ext uri="{FF2B5EF4-FFF2-40B4-BE49-F238E27FC236}">
                <a16:creationId xmlns:a16="http://schemas.microsoft.com/office/drawing/2014/main" id="{82A011B5-A4DD-6743-9725-851503677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1582738"/>
            <a:ext cx="3309938" cy="1393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87398" name="Text Box 6">
            <a:extLst>
              <a:ext uri="{FF2B5EF4-FFF2-40B4-BE49-F238E27FC236}">
                <a16:creationId xmlns:a16="http://schemas.microsoft.com/office/drawing/2014/main" id="{BD84ECC3-C928-0745-89C9-BCC0EABC0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3060700"/>
            <a:ext cx="29797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lag: days after post</a:t>
            </a:r>
          </a:p>
        </p:txBody>
      </p:sp>
      <p:sp>
        <p:nvSpPr>
          <p:cNvPr id="187399" name="Text Box 7">
            <a:extLst>
              <a:ext uri="{FF2B5EF4-FFF2-40B4-BE49-F238E27FC236}">
                <a16:creationId xmlns:a16="http://schemas.microsoft.com/office/drawing/2014/main" id="{55208A63-F6FE-4242-99C8-244582892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1576388"/>
            <a:ext cx="1470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# in links</a:t>
            </a:r>
          </a:p>
        </p:txBody>
      </p:sp>
      <p:sp>
        <p:nvSpPr>
          <p:cNvPr id="187400" name="Line 8">
            <a:extLst>
              <a:ext uri="{FF2B5EF4-FFF2-40B4-BE49-F238E27FC236}">
                <a16:creationId xmlns:a16="http://schemas.microsoft.com/office/drawing/2014/main" id="{419D258C-AB43-9145-8D3D-7CB93389B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4150" y="2801938"/>
            <a:ext cx="0" cy="290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1" name="Line 9">
            <a:extLst>
              <a:ext uri="{FF2B5EF4-FFF2-40B4-BE49-F238E27FC236}">
                <a16:creationId xmlns:a16="http://schemas.microsoft.com/office/drawing/2014/main" id="{A292113A-4B57-5141-83E7-ADB330CC1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0775" y="2811463"/>
            <a:ext cx="0" cy="290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2" name="Line 10">
            <a:extLst>
              <a:ext uri="{FF2B5EF4-FFF2-40B4-BE49-F238E27FC236}">
                <a16:creationId xmlns:a16="http://schemas.microsoft.com/office/drawing/2014/main" id="{44821E61-2E8E-6A4A-8EDE-8A95DA402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8838" y="2849563"/>
            <a:ext cx="0" cy="290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3" name="Freeform 11">
            <a:extLst>
              <a:ext uri="{FF2B5EF4-FFF2-40B4-BE49-F238E27FC236}">
                <a16:creationId xmlns:a16="http://schemas.microsoft.com/office/drawing/2014/main" id="{2817CE1C-5334-7D48-AA07-3EDA29247D1F}"/>
              </a:ext>
            </a:extLst>
          </p:cNvPr>
          <p:cNvSpPr>
            <a:spLocks/>
          </p:cNvSpPr>
          <p:nvPr/>
        </p:nvSpPr>
        <p:spPr bwMode="auto">
          <a:xfrm>
            <a:off x="2670175" y="1800225"/>
            <a:ext cx="2047875" cy="957263"/>
          </a:xfrm>
          <a:custGeom>
            <a:avLst/>
            <a:gdLst>
              <a:gd name="T0" fmla="*/ 0 w 1290"/>
              <a:gd name="T1" fmla="*/ 0 h 603"/>
              <a:gd name="T2" fmla="*/ 2147483646 w 1290"/>
              <a:gd name="T3" fmla="*/ 2147483646 h 603"/>
              <a:gd name="T4" fmla="*/ 2147483646 w 1290"/>
              <a:gd name="T5" fmla="*/ 2147483646 h 603"/>
              <a:gd name="T6" fmla="*/ 0 60000 65536"/>
              <a:gd name="T7" fmla="*/ 0 60000 65536"/>
              <a:gd name="T8" fmla="*/ 0 60000 65536"/>
              <a:gd name="T9" fmla="*/ 0 w 1290"/>
              <a:gd name="T10" fmla="*/ 0 h 603"/>
              <a:gd name="T11" fmla="*/ 1290 w 1290"/>
              <a:gd name="T12" fmla="*/ 603 h 6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0" h="603">
                <a:moveTo>
                  <a:pt x="0" y="0"/>
                </a:moveTo>
                <a:lnTo>
                  <a:pt x="613" y="521"/>
                </a:lnTo>
                <a:lnTo>
                  <a:pt x="1290" y="603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4" name="Text Box 12">
            <a:extLst>
              <a:ext uri="{FF2B5EF4-FFF2-40B4-BE49-F238E27FC236}">
                <a16:creationId xmlns:a16="http://schemas.microsoft.com/office/drawing/2014/main" id="{EB6832AE-9540-294A-8675-348C2A78E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3173413"/>
            <a:ext cx="368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87405" name="Text Box 13">
            <a:extLst>
              <a:ext uri="{FF2B5EF4-FFF2-40B4-BE49-F238E27FC236}">
                <a16:creationId xmlns:a16="http://schemas.microsoft.com/office/drawing/2014/main" id="{514AD783-1B13-FD4A-A1C1-894E3FACA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3165475"/>
            <a:ext cx="368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87406" name="Text Box 14">
            <a:extLst>
              <a:ext uri="{FF2B5EF4-FFF2-40B4-BE49-F238E27FC236}">
                <a16:creationId xmlns:a16="http://schemas.microsoft.com/office/drawing/2014/main" id="{C470AC85-58F7-3F46-9300-840101405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450" y="3144838"/>
            <a:ext cx="368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87407" name="Oval 15">
            <a:extLst>
              <a:ext uri="{FF2B5EF4-FFF2-40B4-BE49-F238E27FC236}">
                <a16:creationId xmlns:a16="http://schemas.microsoft.com/office/drawing/2014/main" id="{935CE8C8-9947-3F43-B3DA-016170C01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2463" y="4441825"/>
            <a:ext cx="261937" cy="290513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2"/>
            </a:solidFill>
            <a:round/>
            <a:headEnd type="none" w="sm" len="sm"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87408" name="Oval 16">
            <a:extLst>
              <a:ext uri="{FF2B5EF4-FFF2-40B4-BE49-F238E27FC236}">
                <a16:creationId xmlns:a16="http://schemas.microsoft.com/office/drawing/2014/main" id="{297B3FBE-EB95-9641-8914-FBEA9C37D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213" y="5567363"/>
            <a:ext cx="261937" cy="290512"/>
          </a:xfrm>
          <a:prstGeom prst="ellipse">
            <a:avLst/>
          </a:prstGeom>
          <a:solidFill>
            <a:srgbClr val="008000"/>
          </a:solidFill>
          <a:ln w="28575">
            <a:solidFill>
              <a:srgbClr val="008000"/>
            </a:solidFill>
            <a:round/>
            <a:headEnd type="none" w="sm" len="sm"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187409" name="AutoShape 17">
            <a:extLst>
              <a:ext uri="{FF2B5EF4-FFF2-40B4-BE49-F238E27FC236}">
                <a16:creationId xmlns:a16="http://schemas.microsoft.com/office/drawing/2014/main" id="{CFB8DC85-F32B-FA4E-9B2A-80DA492D7E9E}"/>
              </a:ext>
            </a:extLst>
          </p:cNvPr>
          <p:cNvCxnSpPr>
            <a:cxnSpLocks noChangeShapeType="1"/>
            <a:stCxn id="187408" idx="7"/>
            <a:endCxn id="187407" idx="3"/>
          </p:cNvCxnSpPr>
          <p:nvPr/>
        </p:nvCxnSpPr>
        <p:spPr bwMode="auto">
          <a:xfrm flipV="1">
            <a:off x="7385050" y="4703763"/>
            <a:ext cx="925513" cy="892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7410" name="Text Box 18">
            <a:extLst>
              <a:ext uri="{FF2B5EF4-FFF2-40B4-BE49-F238E27FC236}">
                <a16:creationId xmlns:a16="http://schemas.microsoft.com/office/drawing/2014/main" id="{03C2C05B-27CB-E54E-A57C-C4932945B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338" y="4337050"/>
            <a:ext cx="6111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@t</a:t>
            </a:r>
          </a:p>
        </p:txBody>
      </p:sp>
      <p:sp>
        <p:nvSpPr>
          <p:cNvPr id="187411" name="Text Box 19">
            <a:extLst>
              <a:ext uri="{FF2B5EF4-FFF2-40B4-BE49-F238E27FC236}">
                <a16:creationId xmlns:a16="http://schemas.microsoft.com/office/drawing/2014/main" id="{2B1B6AF6-5EDB-BA4E-9B56-BCCC4327B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5510213"/>
            <a:ext cx="14779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@t + </a:t>
            </a:r>
            <a:r>
              <a:rPr lang="en-US" altLang="en-US" sz="2600" b="1">
                <a:latin typeface="Arial" panose="020B0604020202020204" pitchFamily="34" charset="0"/>
              </a:rPr>
              <a:t>lag</a:t>
            </a:r>
          </a:p>
        </p:txBody>
      </p:sp>
      <p:sp>
        <p:nvSpPr>
          <p:cNvPr id="187412" name="Date Placeholder 21">
            <a:extLst>
              <a:ext uri="{FF2B5EF4-FFF2-40B4-BE49-F238E27FC236}">
                <a16:creationId xmlns:a16="http://schemas.microsoft.com/office/drawing/2014/main" id="{A82BADEE-0030-D649-B686-B0FB8BFE885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87413" name="Rectangle 21">
            <a:extLst>
              <a:ext uri="{FF2B5EF4-FFF2-40B4-BE49-F238E27FC236}">
                <a16:creationId xmlns:a16="http://schemas.microsoft.com/office/drawing/2014/main" id="{90BCF508-2200-C04F-AA27-B75A4CBFC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5463" y="3911600"/>
            <a:ext cx="642937" cy="914400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87414" name="Oval 15">
            <a:extLst>
              <a:ext uri="{FF2B5EF4-FFF2-40B4-BE49-F238E27FC236}">
                <a16:creationId xmlns:a16="http://schemas.microsoft.com/office/drawing/2014/main" id="{20C11E02-3C4E-5645-A2A3-80C9F13B3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2463" y="4052888"/>
            <a:ext cx="261937" cy="29051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87415" name="Rectangle 24">
            <a:extLst>
              <a:ext uri="{FF2B5EF4-FFF2-40B4-BE49-F238E27FC236}">
                <a16:creationId xmlns:a16="http://schemas.microsoft.com/office/drawing/2014/main" id="{C9BD9A82-2300-764A-ACD8-E6D276AED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130800"/>
            <a:ext cx="642938" cy="914400"/>
          </a:xfrm>
          <a:prstGeom prst="rect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87416" name="Oval 15">
            <a:extLst>
              <a:ext uri="{FF2B5EF4-FFF2-40B4-BE49-F238E27FC236}">
                <a16:creationId xmlns:a16="http://schemas.microsoft.com/office/drawing/2014/main" id="{5B234624-06C4-E541-B14C-35A8D482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9463" y="5183188"/>
            <a:ext cx="261937" cy="290512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27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1" name="Picture 11">
            <a:extLst>
              <a:ext uri="{FF2B5EF4-FFF2-40B4-BE49-F238E27FC236}">
                <a16:creationId xmlns:a16="http://schemas.microsoft.com/office/drawing/2014/main" id="{E373D45E-F632-694E-8F9E-6C955848B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513" y="1482725"/>
            <a:ext cx="332898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Footer Placeholder 3">
            <a:extLst>
              <a:ext uri="{FF2B5EF4-FFF2-40B4-BE49-F238E27FC236}">
                <a16:creationId xmlns:a16="http://schemas.microsoft.com/office/drawing/2014/main" id="{7E096F91-7317-AA43-ABF2-4DB4DFAF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89443" name="Slide Number Placeholder 4">
            <a:extLst>
              <a:ext uri="{FF2B5EF4-FFF2-40B4-BE49-F238E27FC236}">
                <a16:creationId xmlns:a16="http://schemas.microsoft.com/office/drawing/2014/main" id="{BB2ED122-2E2C-5D4D-83FE-2F328B722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FFAFDB-EFFB-2F4A-ADA3-6CB46CD32204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131</a:t>
            </a:fld>
            <a:endParaRPr lang="en-US" altLang="en-US" sz="1800"/>
          </a:p>
        </p:txBody>
      </p:sp>
      <p:sp>
        <p:nvSpPr>
          <p:cNvPr id="189444" name="Rectangle 2">
            <a:extLst>
              <a:ext uri="{FF2B5EF4-FFF2-40B4-BE49-F238E27FC236}">
                <a16:creationId xmlns:a16="http://schemas.microsoft.com/office/drawing/2014/main" id="{BF024889-4A1B-FC4A-B219-5FA4AF183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4838"/>
            <a:ext cx="7772400" cy="695325"/>
          </a:xfrm>
        </p:spPr>
        <p:txBody>
          <a:bodyPr lIns="81639" tIns="42452" rIns="81639" bIns="42452">
            <a:spAutoFit/>
          </a:bodyPr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>
                <a:ea typeface="ＭＳ Ｐゴシック" panose="020B0600070205080204" pitchFamily="34" charset="-128"/>
              </a:rPr>
              <a:t>D.6 : popularity over time</a:t>
            </a:r>
          </a:p>
        </p:txBody>
      </p:sp>
      <p:sp>
        <p:nvSpPr>
          <p:cNvPr id="189445" name="Rectangle 4">
            <a:extLst>
              <a:ext uri="{FF2B5EF4-FFF2-40B4-BE49-F238E27FC236}">
                <a16:creationId xmlns:a16="http://schemas.microsoft.com/office/drawing/2014/main" id="{4CB9FAEC-AF1E-2249-A817-E9FFE8933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4170363"/>
            <a:ext cx="86106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en-US" sz="2800"/>
              <a:t>Post popularity drops-off – exponentially?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en-US" sz="2800"/>
              <a:t>POWER LAW!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en-US" sz="2800"/>
              <a:t>Exponent?</a:t>
            </a:r>
            <a:endParaRPr kumimoji="0" lang="en-US" altLang="en-US" sz="2800">
              <a:solidFill>
                <a:srgbClr val="CC0000"/>
              </a:solidFill>
            </a:endParaRPr>
          </a:p>
        </p:txBody>
      </p:sp>
      <p:sp>
        <p:nvSpPr>
          <p:cNvPr id="189446" name="Text Box 5">
            <a:extLst>
              <a:ext uri="{FF2B5EF4-FFF2-40B4-BE49-F238E27FC236}">
                <a16:creationId xmlns:a16="http://schemas.microsoft.com/office/drawing/2014/main" id="{52DBD271-88F2-B743-AAF5-54492F8E0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1576388"/>
            <a:ext cx="14700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# in links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(</a:t>
            </a:r>
            <a:r>
              <a:rPr lang="en-US" altLang="en-US" sz="2600" b="1">
                <a:solidFill>
                  <a:schemeClr val="tx2"/>
                </a:solidFill>
                <a:latin typeface="Arial" panose="020B0604020202020204" pitchFamily="34" charset="0"/>
              </a:rPr>
              <a:t>log</a:t>
            </a:r>
            <a:r>
              <a:rPr lang="en-US" altLang="en-US" sz="26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89447" name="AutoShape 14">
            <a:extLst>
              <a:ext uri="{FF2B5EF4-FFF2-40B4-BE49-F238E27FC236}">
                <a16:creationId xmlns:a16="http://schemas.microsoft.com/office/drawing/2014/main" id="{800FD060-4C7D-4743-A945-47867DE50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4121150"/>
            <a:ext cx="579437" cy="5667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899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accent2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9448" name="Text Box 16">
            <a:extLst>
              <a:ext uri="{FF2B5EF4-FFF2-40B4-BE49-F238E27FC236}">
                <a16:creationId xmlns:a16="http://schemas.microsoft.com/office/drawing/2014/main" id="{B2692439-0100-BF43-B3FD-265A89211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863" y="3060700"/>
            <a:ext cx="235426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days after post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(</a:t>
            </a:r>
            <a:r>
              <a:rPr lang="en-US" altLang="en-US" sz="2600" b="1">
                <a:solidFill>
                  <a:schemeClr val="tx2"/>
                </a:solidFill>
                <a:latin typeface="Arial" panose="020B0604020202020204" pitchFamily="34" charset="0"/>
              </a:rPr>
              <a:t>log</a:t>
            </a:r>
            <a:r>
              <a:rPr lang="en-US" altLang="en-US" sz="26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89449" name="Date Placeholder 18">
            <a:extLst>
              <a:ext uri="{FF2B5EF4-FFF2-40B4-BE49-F238E27FC236}">
                <a16:creationId xmlns:a16="http://schemas.microsoft.com/office/drawing/2014/main" id="{4BE5D9CB-8313-DA4F-BDC0-D1C3BA1D5ED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pic>
        <p:nvPicPr>
          <p:cNvPr id="189450" name="Picture 13">
            <a:extLst>
              <a:ext uri="{FF2B5EF4-FFF2-40B4-BE49-F238E27FC236}">
                <a16:creationId xmlns:a16="http://schemas.microsoft.com/office/drawing/2014/main" id="{8428E65E-387D-BE45-BBE6-EE047AA72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3650" y="1611313"/>
            <a:ext cx="3048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51" name="Rectangle 19">
            <a:extLst>
              <a:ext uri="{FF2B5EF4-FFF2-40B4-BE49-F238E27FC236}">
                <a16:creationId xmlns:a16="http://schemas.microsoft.com/office/drawing/2014/main" id="{EEB5D5F7-F9D4-DE42-9135-FA1F0F3F1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100" y="3492500"/>
            <a:ext cx="190500" cy="889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15">
            <a:extLst>
              <a:ext uri="{FF2B5EF4-FFF2-40B4-BE49-F238E27FC236}">
                <a16:creationId xmlns:a16="http://schemas.microsoft.com/office/drawing/2014/main" id="{2F941561-9140-304F-BAC3-01AB1B9A9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513" y="1482725"/>
            <a:ext cx="332898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0" name="Picture 13">
            <a:extLst>
              <a:ext uri="{FF2B5EF4-FFF2-40B4-BE49-F238E27FC236}">
                <a16:creationId xmlns:a16="http://schemas.microsoft.com/office/drawing/2014/main" id="{CF6D8CFD-5CA3-6443-8077-059412BCF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3650" y="1611313"/>
            <a:ext cx="3048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Footer Placeholder 3">
            <a:extLst>
              <a:ext uri="{FF2B5EF4-FFF2-40B4-BE49-F238E27FC236}">
                <a16:creationId xmlns:a16="http://schemas.microsoft.com/office/drawing/2014/main" id="{5EB9EB1C-F5B3-E44D-8303-6AC38E35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91492" name="Slide Number Placeholder 4">
            <a:extLst>
              <a:ext uri="{FF2B5EF4-FFF2-40B4-BE49-F238E27FC236}">
                <a16:creationId xmlns:a16="http://schemas.microsoft.com/office/drawing/2014/main" id="{3E2F7E8F-C89B-824D-AFB7-E22E7BD7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8EBFA9-1181-3345-9249-B3CA3B578FF2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132</a:t>
            </a:fld>
            <a:endParaRPr lang="en-US" altLang="en-US" sz="1800"/>
          </a:p>
        </p:txBody>
      </p:sp>
      <p:sp>
        <p:nvSpPr>
          <p:cNvPr id="191493" name="Rectangle 2">
            <a:extLst>
              <a:ext uri="{FF2B5EF4-FFF2-40B4-BE49-F238E27FC236}">
                <a16:creationId xmlns:a16="http://schemas.microsoft.com/office/drawing/2014/main" id="{27594AB1-3C6B-D84B-B91D-31D8A15C7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4838"/>
            <a:ext cx="7772400" cy="695325"/>
          </a:xfrm>
        </p:spPr>
        <p:txBody>
          <a:bodyPr lIns="81639" tIns="42452" rIns="81639" bIns="42452">
            <a:spAutoFit/>
          </a:bodyPr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>
                <a:ea typeface="ＭＳ Ｐゴシック" panose="020B0600070205080204" pitchFamily="34" charset="-128"/>
              </a:rPr>
              <a:t>D.6 : popularity over time</a:t>
            </a:r>
          </a:p>
        </p:txBody>
      </p:sp>
      <p:sp>
        <p:nvSpPr>
          <p:cNvPr id="191494" name="Rectangle 4">
            <a:extLst>
              <a:ext uri="{FF2B5EF4-FFF2-40B4-BE49-F238E27FC236}">
                <a16:creationId xmlns:a16="http://schemas.microsoft.com/office/drawing/2014/main" id="{5E0214EF-7C5E-6B46-9CC8-2284B2170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4144963"/>
            <a:ext cx="86106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en-US" sz="2800"/>
              <a:t>Post popularity drops-off – exponentially?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en-US" sz="2800"/>
              <a:t>POWER LAW!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GB" altLang="en-US" sz="2800"/>
              <a:t>Exponent? -1.6 </a:t>
            </a:r>
          </a:p>
          <a:p>
            <a:pPr eaLnBrk="1" hangingPunct="1">
              <a:spcBef>
                <a:spcPct val="0"/>
              </a:spcBef>
            </a:pPr>
            <a:r>
              <a:rPr kumimoji="0" lang="en-GB" altLang="en-US" sz="2800"/>
              <a:t> close to -1.5: Barabasi’s stack model</a:t>
            </a:r>
          </a:p>
          <a:p>
            <a:pPr eaLnBrk="1" hangingPunct="1">
              <a:spcBef>
                <a:spcPct val="0"/>
              </a:spcBef>
            </a:pPr>
            <a:r>
              <a:rPr kumimoji="0" lang="en-GB" altLang="en-US" sz="2800"/>
              <a:t> and like the zero-crossings of a random walk</a:t>
            </a:r>
            <a:endParaRPr kumimoji="0" lang="en-US" altLang="en-US" sz="2800"/>
          </a:p>
        </p:txBody>
      </p:sp>
      <p:sp>
        <p:nvSpPr>
          <p:cNvPr id="191495" name="Text Box 5">
            <a:extLst>
              <a:ext uri="{FF2B5EF4-FFF2-40B4-BE49-F238E27FC236}">
                <a16:creationId xmlns:a16="http://schemas.microsoft.com/office/drawing/2014/main" id="{ECAFA8AA-E0E3-7B46-AC7B-3CCF2B822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1576388"/>
            <a:ext cx="14700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# in links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(</a:t>
            </a:r>
            <a:r>
              <a:rPr lang="en-US" altLang="en-US" sz="2600" b="1">
                <a:solidFill>
                  <a:schemeClr val="tx2"/>
                </a:solidFill>
                <a:latin typeface="Arial" panose="020B0604020202020204" pitchFamily="34" charset="0"/>
              </a:rPr>
              <a:t>log</a:t>
            </a:r>
            <a:r>
              <a:rPr lang="en-US" altLang="en-US" sz="26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91496" name="AutoShape 14">
            <a:extLst>
              <a:ext uri="{FF2B5EF4-FFF2-40B4-BE49-F238E27FC236}">
                <a16:creationId xmlns:a16="http://schemas.microsoft.com/office/drawing/2014/main" id="{EFDFDC75-3543-5A4E-9F51-AAC20B608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4121150"/>
            <a:ext cx="579437" cy="5667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899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accent2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1497" name="Line 15">
            <a:extLst>
              <a:ext uri="{FF2B5EF4-FFF2-40B4-BE49-F238E27FC236}">
                <a16:creationId xmlns:a16="http://schemas.microsoft.com/office/drawing/2014/main" id="{0AACED40-0734-AA43-BB50-830B0C940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3663" y="2249488"/>
            <a:ext cx="668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8" name="Line 16">
            <a:extLst>
              <a:ext uri="{FF2B5EF4-FFF2-40B4-BE49-F238E27FC236}">
                <a16:creationId xmlns:a16="http://schemas.microsoft.com/office/drawing/2014/main" id="{BA56476D-7912-EA42-B3C7-283BFAF2F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088" y="2235200"/>
            <a:ext cx="696912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9" name="Arc 17">
            <a:extLst>
              <a:ext uri="{FF2B5EF4-FFF2-40B4-BE49-F238E27FC236}">
                <a16:creationId xmlns:a16="http://schemas.microsoft.com/office/drawing/2014/main" id="{9779DDDC-5341-5F45-84F4-FB7CCE724989}"/>
              </a:ext>
            </a:extLst>
          </p:cNvPr>
          <p:cNvSpPr>
            <a:spLocks/>
          </p:cNvSpPr>
          <p:nvPr/>
        </p:nvSpPr>
        <p:spPr bwMode="auto">
          <a:xfrm flipV="1">
            <a:off x="4364038" y="2214563"/>
            <a:ext cx="146050" cy="23177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0" name="Text Box 18">
            <a:extLst>
              <a:ext uri="{FF2B5EF4-FFF2-40B4-BE49-F238E27FC236}">
                <a16:creationId xmlns:a16="http://schemas.microsoft.com/office/drawing/2014/main" id="{63667321-CE69-3F4F-82CF-66DA25EFA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55813"/>
            <a:ext cx="754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chemeClr val="accent2"/>
                </a:solidFill>
                <a:latin typeface="Arial" panose="020B0604020202020204" pitchFamily="34" charset="0"/>
              </a:rPr>
              <a:t>-1.6</a:t>
            </a:r>
          </a:p>
        </p:txBody>
      </p:sp>
      <p:sp>
        <p:nvSpPr>
          <p:cNvPr id="191501" name="Text Box 19">
            <a:extLst>
              <a:ext uri="{FF2B5EF4-FFF2-40B4-BE49-F238E27FC236}">
                <a16:creationId xmlns:a16="http://schemas.microsoft.com/office/drawing/2014/main" id="{17067DD6-9DB5-BD4F-A086-DE246DBD0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863" y="3060700"/>
            <a:ext cx="235426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days after post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(</a:t>
            </a:r>
            <a:r>
              <a:rPr lang="en-US" altLang="en-US" sz="2600" b="1">
                <a:solidFill>
                  <a:schemeClr val="tx2"/>
                </a:solidFill>
                <a:latin typeface="Arial" panose="020B0604020202020204" pitchFamily="34" charset="0"/>
              </a:rPr>
              <a:t>log</a:t>
            </a:r>
            <a:r>
              <a:rPr lang="en-US" altLang="en-US" sz="2600"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91502" name="Picture 20" descr="kk">
            <a:extLst>
              <a:ext uri="{FF2B5EF4-FFF2-40B4-BE49-F238E27FC236}">
                <a16:creationId xmlns:a16="http://schemas.microsoft.com/office/drawing/2014/main" id="{9919C836-F56F-3D4C-8583-477E115EA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100" y="4176713"/>
            <a:ext cx="20621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503" name="Date Placeholder 22">
            <a:extLst>
              <a:ext uri="{FF2B5EF4-FFF2-40B4-BE49-F238E27FC236}">
                <a16:creationId xmlns:a16="http://schemas.microsoft.com/office/drawing/2014/main" id="{EEC2F1EC-FEB5-F64C-A5D0-B0FFD177AC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2312832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Date Placeholder 4">
            <a:extLst>
              <a:ext uri="{FF2B5EF4-FFF2-40B4-BE49-F238E27FC236}">
                <a16:creationId xmlns:a16="http://schemas.microsoft.com/office/drawing/2014/main" id="{818EC03B-CCCF-134E-83D0-F7BCB763595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93538" name="Footer Placeholder 5">
            <a:extLst>
              <a:ext uri="{FF2B5EF4-FFF2-40B4-BE49-F238E27FC236}">
                <a16:creationId xmlns:a16="http://schemas.microsoft.com/office/drawing/2014/main" id="{FBAEBF6F-8E0D-E04F-91FE-8C97B8A0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93539" name="Slide Number Placeholder 6">
            <a:extLst>
              <a:ext uri="{FF2B5EF4-FFF2-40B4-BE49-F238E27FC236}">
                <a16:creationId xmlns:a16="http://schemas.microsoft.com/office/drawing/2014/main" id="{FFD15119-CE35-E646-89FF-FA3E14AF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0E2804-E0C2-0744-ABF7-3F3E7AD29ED6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133</a:t>
            </a:fld>
            <a:endParaRPr lang="en-US" altLang="en-US" sz="1800"/>
          </a:p>
        </p:txBody>
      </p:sp>
      <p:sp>
        <p:nvSpPr>
          <p:cNvPr id="193540" name="Rectangle 2">
            <a:extLst>
              <a:ext uri="{FF2B5EF4-FFF2-40B4-BE49-F238E27FC236}">
                <a16:creationId xmlns:a16="http://schemas.microsoft.com/office/drawing/2014/main" id="{7EAE477C-B152-D540-BBD8-D4A2E20B5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-1.5 slope</a:t>
            </a:r>
          </a:p>
        </p:txBody>
      </p:sp>
      <p:sp>
        <p:nvSpPr>
          <p:cNvPr id="193541" name="Rectangle 3">
            <a:extLst>
              <a:ext uri="{FF2B5EF4-FFF2-40B4-BE49-F238E27FC236}">
                <a16:creationId xmlns:a16="http://schemas.microsoft.com/office/drawing/2014/main" id="{74C07247-5142-EE49-AFD9-92E9F1A409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458200" cy="182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J. G. Oliveira &amp; A.-L. Barabási Human Dynamics: The Correspondence Patterns of Darwin and Einstein. </a:t>
            </a:r>
            <a:r>
              <a:rPr lang="en-US" altLang="en-US" sz="2800" i="1">
                <a:ea typeface="ＭＳ Ｐゴシック" panose="020B0600070205080204" pitchFamily="34" charset="-128"/>
              </a:rPr>
              <a:t>Nature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 b="1">
                <a:ea typeface="ＭＳ Ｐゴシック" panose="020B0600070205080204" pitchFamily="34" charset="-128"/>
              </a:rPr>
              <a:t>437,</a:t>
            </a:r>
            <a:r>
              <a:rPr lang="en-US" altLang="en-US" sz="2800">
                <a:ea typeface="ＭＳ Ｐゴシック" panose="020B0600070205080204" pitchFamily="34" charset="-128"/>
              </a:rPr>
              <a:t> 1251 (2005) . [</a:t>
            </a:r>
            <a:r>
              <a:rPr lang="en-US" altLang="en-US" sz="2800">
                <a:ea typeface="ＭＳ Ｐゴシック" panose="020B0600070205080204" pitchFamily="34" charset="-128"/>
                <a:hlinkClick r:id="rId2"/>
              </a:rPr>
              <a:t>PDF</a:t>
            </a:r>
            <a:r>
              <a:rPr lang="en-US" altLang="en-US" sz="2800">
                <a:ea typeface="ＭＳ Ｐゴシック" panose="020B0600070205080204" pitchFamily="34" charset="-128"/>
              </a:rPr>
              <a:t>] </a:t>
            </a:r>
          </a:p>
        </p:txBody>
      </p:sp>
      <p:pic>
        <p:nvPicPr>
          <p:cNvPr id="193542" name="Picture 4">
            <a:extLst>
              <a:ext uri="{FF2B5EF4-FFF2-40B4-BE49-F238E27FC236}">
                <a16:creationId xmlns:a16="http://schemas.microsoft.com/office/drawing/2014/main" id="{BA702D68-B7AA-084C-A16B-6585DFF8E2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3273425"/>
            <a:ext cx="7239000" cy="3365500"/>
          </a:xfrm>
          <a:noFill/>
        </p:spPr>
      </p:pic>
      <p:sp>
        <p:nvSpPr>
          <p:cNvPr id="193543" name="Double Bracket 7">
            <a:extLst>
              <a:ext uri="{FF2B5EF4-FFF2-40B4-BE49-F238E27FC236}">
                <a16:creationId xmlns:a16="http://schemas.microsoft.com/office/drawing/2014/main" id="{899BD769-8EC5-F64C-AB21-2EF8C9C32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508000"/>
            <a:ext cx="8872537" cy="6265863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2053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>
            <a:extLst>
              <a:ext uri="{FF2B5EF4-FFF2-40B4-BE49-F238E27FC236}">
                <a16:creationId xmlns:a16="http://schemas.microsoft.com/office/drawing/2014/main" id="{401EC940-DDCC-0448-B1FB-FC3EC7972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List of Dynamic Patterns</a:t>
            </a:r>
          </a:p>
        </p:txBody>
      </p:sp>
      <p:sp>
        <p:nvSpPr>
          <p:cNvPr id="147459" name="Content Placeholder 2">
            <a:extLst>
              <a:ext uri="{FF2B5EF4-FFF2-40B4-BE49-F238E27FC236}">
                <a16:creationId xmlns:a16="http://schemas.microsoft.com/office/drawing/2014/main" id="{49E17AFD-007E-C74F-BC75-4ACAF4E834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ＭＳ Ｐゴシック" panose="020B0600070205080204" pitchFamily="34" charset="-128"/>
              </a:rPr>
              <a:t>D.1 diameter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D.2 densification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D.3 gelling point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D.4 NLCC over time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D.5 Eigenvalue over time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D.6 Popularity over time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D.7 </a:t>
            </a:r>
            <a:r>
              <a:rPr lang="en-US" altLang="ko-KR" dirty="0" err="1">
                <a:ea typeface="ＭＳ Ｐゴシック" panose="020B0600070205080204" pitchFamily="34" charset="-128"/>
              </a:rPr>
              <a:t>phonecall</a:t>
            </a:r>
            <a:r>
              <a:rPr lang="en-US" altLang="ko-KR" dirty="0">
                <a:ea typeface="ＭＳ Ｐゴシック" panose="020B0600070205080204" pitchFamily="34" charset="-128"/>
              </a:rPr>
              <a:t> duration</a:t>
            </a:r>
          </a:p>
          <a:p>
            <a:endParaRPr lang="en-US" altLang="ko-KR" dirty="0">
              <a:ea typeface="ＭＳ Ｐゴシック" panose="020B0600070205080204" pitchFamily="34" charset="-128"/>
            </a:endParaRPr>
          </a:p>
          <a:p>
            <a:endParaRPr lang="en-US" altLang="ko-KR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47460" name="Footer Placeholder 3">
            <a:extLst>
              <a:ext uri="{FF2B5EF4-FFF2-40B4-BE49-F238E27FC236}">
                <a16:creationId xmlns:a16="http://schemas.microsoft.com/office/drawing/2014/main" id="{53046463-4FBF-F04C-9630-9478F11C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47461" name="Slide Number Placeholder 4">
            <a:extLst>
              <a:ext uri="{FF2B5EF4-FFF2-40B4-BE49-F238E27FC236}">
                <a16:creationId xmlns:a16="http://schemas.microsoft.com/office/drawing/2014/main" id="{AEC63E7D-1829-C744-AFF6-CE5819E2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A8E995-EA94-EB44-9AE8-C71E5370B4EF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134</a:t>
            </a:fld>
            <a:endParaRPr lang="en-US" altLang="en-US" sz="1800"/>
          </a:p>
        </p:txBody>
      </p:sp>
      <p:sp>
        <p:nvSpPr>
          <p:cNvPr id="147462" name="Date Placeholder 7">
            <a:extLst>
              <a:ext uri="{FF2B5EF4-FFF2-40B4-BE49-F238E27FC236}">
                <a16:creationId xmlns:a16="http://schemas.microsoft.com/office/drawing/2014/main" id="{A174A5DA-6E20-9B49-AFE8-75C62C0C182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pic>
        <p:nvPicPr>
          <p:cNvPr id="147465" name="Picture 7">
            <a:extLst>
              <a:ext uri="{FF2B5EF4-FFF2-40B4-BE49-F238E27FC236}">
                <a16:creationId xmlns:a16="http://schemas.microsoft.com/office/drawing/2014/main" id="{EC144B85-BBEC-C44E-8C0C-B20F3789C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2650" y="179388"/>
            <a:ext cx="18002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E953F422-AF66-584A-85EF-AAC12C9FA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316038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3B03EBC-02C9-1841-8B89-511B0F098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962150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184134BE-D3D1-334A-869E-3497CE57A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2556669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3D7391A2-5960-F04A-91C4-097451049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72" y="3151188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>
                <a:solidFill>
                  <a:srgbClr val="4E8F00"/>
                </a:solidFill>
              </a:rPr>
              <a:t>✔️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26A4F9-DDFA-F147-9BD3-45B5B0F43AF3}"/>
              </a:ext>
            </a:extLst>
          </p:cNvPr>
          <p:cNvCxnSpPr/>
          <p:nvPr/>
        </p:nvCxnSpPr>
        <p:spPr bwMode="auto">
          <a:xfrm flipH="1" flipV="1">
            <a:off x="1082566" y="4078014"/>
            <a:ext cx="4484796" cy="4204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15" name="TextBox 3">
            <a:extLst>
              <a:ext uri="{FF2B5EF4-FFF2-40B4-BE49-F238E27FC236}">
                <a16:creationId xmlns:a16="http://schemas.microsoft.com/office/drawing/2014/main" id="{E88C5C6C-0B9D-9049-A6C0-C1726A8F9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72" y="4300538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 dirty="0">
                <a:solidFill>
                  <a:srgbClr val="4E8F00"/>
                </a:solidFill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3975814628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itle 1">
            <a:extLst>
              <a:ext uri="{FF2B5EF4-FFF2-40B4-BE49-F238E27FC236}">
                <a16:creationId xmlns:a16="http://schemas.microsoft.com/office/drawing/2014/main" id="{85BFC16F-D24D-CA47-9CFB-A3774874A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D.7: duration of </a:t>
            </a:r>
            <a:r>
              <a:rPr lang="en-US" altLang="en-US" dirty="0" err="1">
                <a:ea typeface="ＭＳ Ｐゴシック" panose="020B0600070205080204" pitchFamily="34" charset="-128"/>
              </a:rPr>
              <a:t>phonecalls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94562" name="Text Placeholder 2">
            <a:extLst>
              <a:ext uri="{FF2B5EF4-FFF2-40B4-BE49-F238E27FC236}">
                <a16:creationId xmlns:a16="http://schemas.microsoft.com/office/drawing/2014/main" id="{17C19820-EA38-C94E-9A2F-91EDC34184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447800"/>
            <a:ext cx="7612063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i="1">
                <a:ea typeface="ＭＳ Ｐゴシック" panose="020B0600070205080204" pitchFamily="34" charset="-128"/>
              </a:rPr>
              <a:t>Surprising Patterns for the Call Duration Distribution of Mobile Phone Users</a:t>
            </a:r>
          </a:p>
          <a:p>
            <a:pPr>
              <a:buFontTx/>
              <a:buNone/>
            </a:pPr>
            <a:r>
              <a:rPr lang="en-US" altLang="en-US" sz="3600">
                <a:ea typeface="ＭＳ Ｐゴシック" panose="020B0600070205080204" pitchFamily="34" charset="-128"/>
              </a:rPr>
              <a:t>Pedro O. S. Vaz de Melo</a:t>
            </a:r>
            <a:r>
              <a:rPr lang="en-US" altLang="en-US" sz="4400">
                <a:ea typeface="ＭＳ Ｐゴシック" panose="020B0600070205080204" pitchFamily="34" charset="-128"/>
              </a:rPr>
              <a:t>, </a:t>
            </a:r>
            <a:r>
              <a:rPr lang="en-US" altLang="en-US" sz="3600">
                <a:ea typeface="ＭＳ Ｐゴシック" panose="020B0600070205080204" pitchFamily="34" charset="-128"/>
              </a:rPr>
              <a:t>Leman Akoglu</a:t>
            </a:r>
            <a:r>
              <a:rPr lang="en-US" altLang="en-US" sz="4400">
                <a:ea typeface="ＭＳ Ｐゴシック" panose="020B0600070205080204" pitchFamily="34" charset="-128"/>
              </a:rPr>
              <a:t>, </a:t>
            </a:r>
            <a:r>
              <a:rPr lang="en-US" altLang="en-US" sz="3600">
                <a:ea typeface="ＭＳ Ｐゴシック" panose="020B0600070205080204" pitchFamily="34" charset="-128"/>
              </a:rPr>
              <a:t>Christos Faloutsos</a:t>
            </a:r>
            <a:r>
              <a:rPr lang="en-US" altLang="en-US" sz="4400">
                <a:ea typeface="ＭＳ Ｐゴシック" panose="020B0600070205080204" pitchFamily="34" charset="-128"/>
              </a:rPr>
              <a:t>, </a:t>
            </a:r>
            <a:r>
              <a:rPr lang="en-US" altLang="en-US" sz="3600">
                <a:ea typeface="ＭＳ Ｐゴシック" panose="020B0600070205080204" pitchFamily="34" charset="-128"/>
              </a:rPr>
              <a:t>Antonio A. F. Loureiro</a:t>
            </a:r>
          </a:p>
          <a:p>
            <a:pPr>
              <a:buFontTx/>
              <a:buNone/>
            </a:pPr>
            <a:r>
              <a:rPr lang="en-US" altLang="en-US" sz="3600">
                <a:ea typeface="ＭＳ Ｐゴシック" panose="020B0600070205080204" pitchFamily="34" charset="-128"/>
              </a:rPr>
              <a:t>PKDD 2010</a:t>
            </a:r>
            <a:endParaRPr lang="en-US" altLang="en-US" sz="440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63" name="Date Placeholder 4">
            <a:extLst>
              <a:ext uri="{FF2B5EF4-FFF2-40B4-BE49-F238E27FC236}">
                <a16:creationId xmlns:a16="http://schemas.microsoft.com/office/drawing/2014/main" id="{469FDA6C-6C03-6043-B71E-1E91F231E80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94564" name="Footer Placeholder 5">
            <a:extLst>
              <a:ext uri="{FF2B5EF4-FFF2-40B4-BE49-F238E27FC236}">
                <a16:creationId xmlns:a16="http://schemas.microsoft.com/office/drawing/2014/main" id="{1633DB01-AAF4-8C4C-AA22-DE8EBF73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94565" name="Slide Number Placeholder 6">
            <a:extLst>
              <a:ext uri="{FF2B5EF4-FFF2-40B4-BE49-F238E27FC236}">
                <a16:creationId xmlns:a16="http://schemas.microsoft.com/office/drawing/2014/main" id="{A42AE12C-2702-734F-9A8E-F4F6C29E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9173F7-4D10-4E46-9E22-4B9C6CFE8FFF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135</a:t>
            </a:fld>
            <a:endParaRPr lang="en-US" altLang="en-US" sz="1800"/>
          </a:p>
        </p:txBody>
      </p:sp>
      <p:pic>
        <p:nvPicPr>
          <p:cNvPr id="194566" name="Picture 6">
            <a:extLst>
              <a:ext uri="{FF2B5EF4-FFF2-40B4-BE49-F238E27FC236}">
                <a16:creationId xmlns:a16="http://schemas.microsoft.com/office/drawing/2014/main" id="{A3E225DA-CDCF-9740-88C1-859BFAD42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2131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696274"/>
      </p:ext>
    </p:extLst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itle 1">
            <a:extLst>
              <a:ext uri="{FF2B5EF4-FFF2-40B4-BE49-F238E27FC236}">
                <a16:creationId xmlns:a16="http://schemas.microsoft.com/office/drawing/2014/main" id="{4AAA4B60-2952-424F-9B25-DC40BC9D8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Probably, power law (?)</a:t>
            </a:r>
          </a:p>
        </p:txBody>
      </p:sp>
      <p:sp>
        <p:nvSpPr>
          <p:cNvPr id="196610" name="Content Placeholder 2">
            <a:extLst>
              <a:ext uri="{FF2B5EF4-FFF2-40B4-BE49-F238E27FC236}">
                <a16:creationId xmlns:a16="http://schemas.microsoft.com/office/drawing/2014/main" id="{88E16397-1C14-5846-8356-6B116214E6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17650"/>
            <a:ext cx="7772400" cy="46482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6611" name="Date Placeholder 3">
            <a:extLst>
              <a:ext uri="{FF2B5EF4-FFF2-40B4-BE49-F238E27FC236}">
                <a16:creationId xmlns:a16="http://schemas.microsoft.com/office/drawing/2014/main" id="{9C16EDA9-5B8F-1E4D-B888-F17BBE4255A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96612" name="Footer Placeholder 4">
            <a:extLst>
              <a:ext uri="{FF2B5EF4-FFF2-40B4-BE49-F238E27FC236}">
                <a16:creationId xmlns:a16="http://schemas.microsoft.com/office/drawing/2014/main" id="{0D1986C5-DBBA-5947-833F-E5F703EF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96613" name="Slide Number Placeholder 5">
            <a:extLst>
              <a:ext uri="{FF2B5EF4-FFF2-40B4-BE49-F238E27FC236}">
                <a16:creationId xmlns:a16="http://schemas.microsoft.com/office/drawing/2014/main" id="{364FD3E5-7149-214E-9B39-A05B53D7F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6BFFFE-96F3-B344-9B99-F32A563AEF81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136</a:t>
            </a:fld>
            <a:endParaRPr lang="en-US" altLang="en-US" sz="1800"/>
          </a:p>
        </p:txBody>
      </p:sp>
      <p:pic>
        <p:nvPicPr>
          <p:cNvPr id="196614" name="Picture 6">
            <a:extLst>
              <a:ext uri="{FF2B5EF4-FFF2-40B4-BE49-F238E27FC236}">
                <a16:creationId xmlns:a16="http://schemas.microsoft.com/office/drawing/2014/main" id="{D424B310-6DA6-6D4D-9728-B09D66612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0" y="1630363"/>
            <a:ext cx="7448550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5" name="Rectangle 7">
            <a:extLst>
              <a:ext uri="{FF2B5EF4-FFF2-40B4-BE49-F238E27FC236}">
                <a16:creationId xmlns:a16="http://schemas.microsoft.com/office/drawing/2014/main" id="{4DEA255A-607C-D14C-B6DE-31C86A5AC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00" y="1752600"/>
            <a:ext cx="4381500" cy="335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96616" name="Oval 8">
            <a:extLst>
              <a:ext uri="{FF2B5EF4-FFF2-40B4-BE49-F238E27FC236}">
                <a16:creationId xmlns:a16="http://schemas.microsoft.com/office/drawing/2014/main" id="{0F400F82-DD55-DC41-9E50-55AE80BFF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25019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96617" name="Oval 9">
            <a:extLst>
              <a:ext uri="{FF2B5EF4-FFF2-40B4-BE49-F238E27FC236}">
                <a16:creationId xmlns:a16="http://schemas.microsoft.com/office/drawing/2014/main" id="{373F5E1D-A2BD-1A4F-A34C-17810C5E9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26543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96618" name="Oval 10">
            <a:extLst>
              <a:ext uri="{FF2B5EF4-FFF2-40B4-BE49-F238E27FC236}">
                <a16:creationId xmlns:a16="http://schemas.microsoft.com/office/drawing/2014/main" id="{D745268A-230B-C44A-B315-1C19A81E4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28067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96619" name="Oval 11">
            <a:extLst>
              <a:ext uri="{FF2B5EF4-FFF2-40B4-BE49-F238E27FC236}">
                <a16:creationId xmlns:a16="http://schemas.microsoft.com/office/drawing/2014/main" id="{AD61E4DC-979D-404D-8E0C-A527E94AB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29591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96620" name="Oval 12">
            <a:extLst>
              <a:ext uri="{FF2B5EF4-FFF2-40B4-BE49-F238E27FC236}">
                <a16:creationId xmlns:a16="http://schemas.microsoft.com/office/drawing/2014/main" id="{467DBCDA-C100-CD48-AB2A-E61600869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31115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96621" name="Oval 13">
            <a:extLst>
              <a:ext uri="{FF2B5EF4-FFF2-40B4-BE49-F238E27FC236}">
                <a16:creationId xmlns:a16="http://schemas.microsoft.com/office/drawing/2014/main" id="{335DEDEC-7227-F943-B2AB-497216217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2639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96622" name="Oval 14">
            <a:extLst>
              <a:ext uri="{FF2B5EF4-FFF2-40B4-BE49-F238E27FC236}">
                <a16:creationId xmlns:a16="http://schemas.microsoft.com/office/drawing/2014/main" id="{15DFFBF4-4C8E-D546-A9F1-F59156DD2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34163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96623" name="Oval 15">
            <a:extLst>
              <a:ext uri="{FF2B5EF4-FFF2-40B4-BE49-F238E27FC236}">
                <a16:creationId xmlns:a16="http://schemas.microsoft.com/office/drawing/2014/main" id="{53C7443B-78C1-BB47-AE74-067832330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35687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96624" name="Oval 16">
            <a:extLst>
              <a:ext uri="{FF2B5EF4-FFF2-40B4-BE49-F238E27FC236}">
                <a16:creationId xmlns:a16="http://schemas.microsoft.com/office/drawing/2014/main" id="{8F4A987F-40AC-7D44-A5FA-E030CA37C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7211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96625" name="Oval 17">
            <a:extLst>
              <a:ext uri="{FF2B5EF4-FFF2-40B4-BE49-F238E27FC236}">
                <a16:creationId xmlns:a16="http://schemas.microsoft.com/office/drawing/2014/main" id="{0931388D-FD30-FC4D-AC6D-F70F9A6BC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38735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96626" name="Oval 18">
            <a:extLst>
              <a:ext uri="{FF2B5EF4-FFF2-40B4-BE49-F238E27FC236}">
                <a16:creationId xmlns:a16="http://schemas.microsoft.com/office/drawing/2014/main" id="{308E12E7-1657-2D43-AE43-571907534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40259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96627" name="Oval 19">
            <a:extLst>
              <a:ext uri="{FF2B5EF4-FFF2-40B4-BE49-F238E27FC236}">
                <a16:creationId xmlns:a16="http://schemas.microsoft.com/office/drawing/2014/main" id="{A8CFDD02-47FD-E74E-BF0E-C399FF75E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41783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96628" name="Oval 20">
            <a:extLst>
              <a:ext uri="{FF2B5EF4-FFF2-40B4-BE49-F238E27FC236}">
                <a16:creationId xmlns:a16="http://schemas.microsoft.com/office/drawing/2014/main" id="{36C9AF0F-5EEC-9440-9956-CA6156AC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100" y="43307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96629" name="Oval 21">
            <a:extLst>
              <a:ext uri="{FF2B5EF4-FFF2-40B4-BE49-F238E27FC236}">
                <a16:creationId xmlns:a16="http://schemas.microsoft.com/office/drawing/2014/main" id="{8D593438-1597-8245-8B5D-B639614C2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44831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96630" name="TextBox 22">
            <a:extLst>
              <a:ext uri="{FF2B5EF4-FFF2-40B4-BE49-F238E27FC236}">
                <a16:creationId xmlns:a16="http://schemas.microsoft.com/office/drawing/2014/main" id="{90DF4546-2171-394A-B7DF-AC25D74CA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463" y="2870200"/>
            <a:ext cx="555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873197871"/>
      </p:ext>
    </p:extLst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itle 1">
            <a:extLst>
              <a:ext uri="{FF2B5EF4-FFF2-40B4-BE49-F238E27FC236}">
                <a16:creationId xmlns:a16="http://schemas.microsoft.com/office/drawing/2014/main" id="{B8297C38-2586-F342-B016-B226F0FB0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 Power Law!</a:t>
            </a:r>
          </a:p>
        </p:txBody>
      </p:sp>
      <p:sp>
        <p:nvSpPr>
          <p:cNvPr id="197634" name="Content Placeholder 2">
            <a:extLst>
              <a:ext uri="{FF2B5EF4-FFF2-40B4-BE49-F238E27FC236}">
                <a16:creationId xmlns:a16="http://schemas.microsoft.com/office/drawing/2014/main" id="{1311DD13-71BA-8548-9698-59D27B5CA1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32731"/>
            <a:ext cx="7772400" cy="46482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7635" name="Date Placeholder 3">
            <a:extLst>
              <a:ext uri="{FF2B5EF4-FFF2-40B4-BE49-F238E27FC236}">
                <a16:creationId xmlns:a16="http://schemas.microsoft.com/office/drawing/2014/main" id="{96600C6D-D465-EB4C-9E5D-6A4A97C5F7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97636" name="Footer Placeholder 4">
            <a:extLst>
              <a:ext uri="{FF2B5EF4-FFF2-40B4-BE49-F238E27FC236}">
                <a16:creationId xmlns:a16="http://schemas.microsoft.com/office/drawing/2014/main" id="{30EBEF64-4B2C-B249-9C7A-1B468373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97637" name="Slide Number Placeholder 5">
            <a:extLst>
              <a:ext uri="{FF2B5EF4-FFF2-40B4-BE49-F238E27FC236}">
                <a16:creationId xmlns:a16="http://schemas.microsoft.com/office/drawing/2014/main" id="{931DBD84-6D49-1E41-BF29-884DDEA0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D3EAB-A9DB-EA40-B310-A6A51A3B6AD2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137</a:t>
            </a:fld>
            <a:endParaRPr lang="en-US" altLang="en-US" sz="1800"/>
          </a:p>
        </p:txBody>
      </p:sp>
      <p:pic>
        <p:nvPicPr>
          <p:cNvPr id="197638" name="Picture 6">
            <a:extLst>
              <a:ext uri="{FF2B5EF4-FFF2-40B4-BE49-F238E27FC236}">
                <a16:creationId xmlns:a16="http://schemas.microsoft.com/office/drawing/2014/main" id="{6A22CBF1-681B-1E42-8BC2-96839B155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0" y="1630363"/>
            <a:ext cx="7448550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9" name="Rectangle 7">
            <a:extLst>
              <a:ext uri="{FF2B5EF4-FFF2-40B4-BE49-F238E27FC236}">
                <a16:creationId xmlns:a16="http://schemas.microsoft.com/office/drawing/2014/main" id="{A84B84A6-5D66-6840-B0D0-67C80BAC1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3771900"/>
            <a:ext cx="1879600" cy="132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05721"/>
      </p:ext>
    </p:extLst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Title 1">
            <a:extLst>
              <a:ext uri="{FF2B5EF4-FFF2-40B4-BE49-F238E27FC236}">
                <a16:creationId xmlns:a16="http://schemas.microsoft.com/office/drawing/2014/main" id="{F686C4BF-F7BD-5749-A6E6-B47D5AA33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TLaC: Lazy Contractor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8658" name="Content Placeholder 2">
            <a:extLst>
              <a:ext uri="{FF2B5EF4-FFF2-40B4-BE49-F238E27FC236}">
                <a16:creationId xmlns:a16="http://schemas.microsoft.com/office/drawing/2014/main" id="{FD33F7B1-A12E-8247-AF92-CECA92201C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longer a task (phonecall) has taken,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even longer it will take</a:t>
            </a:r>
          </a:p>
        </p:txBody>
      </p:sp>
      <p:sp>
        <p:nvSpPr>
          <p:cNvPr id="198659" name="Date Placeholder 3">
            <a:extLst>
              <a:ext uri="{FF2B5EF4-FFF2-40B4-BE49-F238E27FC236}">
                <a16:creationId xmlns:a16="http://schemas.microsoft.com/office/drawing/2014/main" id="{D1E9B38F-EA70-4C4A-8230-B82754D0095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98660" name="Footer Placeholder 4">
            <a:extLst>
              <a:ext uri="{FF2B5EF4-FFF2-40B4-BE49-F238E27FC236}">
                <a16:creationId xmlns:a16="http://schemas.microsoft.com/office/drawing/2014/main" id="{1D6540EF-1EC3-FE40-9DD0-715C1668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98661" name="Slide Number Placeholder 5">
            <a:extLst>
              <a:ext uri="{FF2B5EF4-FFF2-40B4-BE49-F238E27FC236}">
                <a16:creationId xmlns:a16="http://schemas.microsoft.com/office/drawing/2014/main" id="{4E8A9920-0C0F-0D4C-8D05-A2592ED0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DD20F7-EAC8-C84A-B67C-643C0B8219E8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138</a:t>
            </a:fld>
            <a:endParaRPr lang="en-US" altLang="en-US" sz="1800"/>
          </a:p>
        </p:txBody>
      </p:sp>
      <p:pic>
        <p:nvPicPr>
          <p:cNvPr id="198662" name="Picture 7">
            <a:extLst>
              <a:ext uri="{FF2B5EF4-FFF2-40B4-BE49-F238E27FC236}">
                <a16:creationId xmlns:a16="http://schemas.microsoft.com/office/drawing/2014/main" id="{80249650-E917-8741-BFB0-4B051CCD1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70300"/>
            <a:ext cx="22764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3" name="Picture 8">
            <a:extLst>
              <a:ext uri="{FF2B5EF4-FFF2-40B4-BE49-F238E27FC236}">
                <a16:creationId xmlns:a16="http://schemas.microsoft.com/office/drawing/2014/main" id="{09D63164-DCEC-2248-8F20-946F1D8E9D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61"/>
          <a:stretch>
            <a:fillRect/>
          </a:stretch>
        </p:blipFill>
        <p:spPr bwMode="auto">
          <a:xfrm>
            <a:off x="4930775" y="3009900"/>
            <a:ext cx="3986213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4" name="TextBox 9">
            <a:extLst>
              <a:ext uri="{FF2B5EF4-FFF2-40B4-BE49-F238E27FC236}">
                <a16:creationId xmlns:a16="http://schemas.microsoft.com/office/drawing/2014/main" id="{68440FB5-9FA7-9545-A3FA-EC29A5EA8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2997200"/>
            <a:ext cx="25273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Odds ratio=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i="1">
                <a:latin typeface="Arial" panose="020B0604020202020204" pitchFamily="34" charset="0"/>
              </a:rPr>
              <a:t>Casualties(&lt;x):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i="1">
                <a:latin typeface="Arial" panose="020B0604020202020204" pitchFamily="34" charset="0"/>
              </a:rPr>
              <a:t>Survivors(&gt;=x)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i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i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== power law</a:t>
            </a:r>
          </a:p>
        </p:txBody>
      </p:sp>
      <p:cxnSp>
        <p:nvCxnSpPr>
          <p:cNvPr id="198665" name="Straight Connector 10">
            <a:extLst>
              <a:ext uri="{FF2B5EF4-FFF2-40B4-BE49-F238E27FC236}">
                <a16:creationId xmlns:a16="http://schemas.microsoft.com/office/drawing/2014/main" id="{23B86C8A-B7EA-5F42-AB45-6F8CCA25CCE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372100" y="3073400"/>
            <a:ext cx="3467100" cy="2425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01913818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Title 1">
            <a:extLst>
              <a:ext uri="{FF2B5EF4-FFF2-40B4-BE49-F238E27FC236}">
                <a16:creationId xmlns:a16="http://schemas.microsoft.com/office/drawing/2014/main" id="{04C83024-AA76-464C-BB01-67E24271C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Log-logistic distribution</a:t>
            </a:r>
          </a:p>
        </p:txBody>
      </p:sp>
      <p:sp>
        <p:nvSpPr>
          <p:cNvPr id="199682" name="Content Placeholder 2">
            <a:extLst>
              <a:ext uri="{FF2B5EF4-FFF2-40B4-BE49-F238E27FC236}">
                <a16:creationId xmlns:a16="http://schemas.microsoft.com/office/drawing/2014/main" id="{BCC7A720-474C-EA41-8D5F-5481DD5438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CDF(t)/(1- CDF(t)) == OR(t)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For log-logistic: log[OR(t)] = 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 + 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r</a:t>
            </a:r>
            <a:r>
              <a:rPr lang="en-US" altLang="en-US">
                <a:ea typeface="ＭＳ Ｐゴシック" panose="020B0600070205080204" pitchFamily="34" charset="-128"/>
              </a:rPr>
              <a:t>*log(t)</a:t>
            </a:r>
          </a:p>
        </p:txBody>
      </p:sp>
      <p:sp>
        <p:nvSpPr>
          <p:cNvPr id="199683" name="Date Placeholder 3">
            <a:extLst>
              <a:ext uri="{FF2B5EF4-FFF2-40B4-BE49-F238E27FC236}">
                <a16:creationId xmlns:a16="http://schemas.microsoft.com/office/drawing/2014/main" id="{BDA72A40-571E-8244-921A-893AB95C42B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99684" name="Footer Placeholder 4">
            <a:extLst>
              <a:ext uri="{FF2B5EF4-FFF2-40B4-BE49-F238E27FC236}">
                <a16:creationId xmlns:a16="http://schemas.microsoft.com/office/drawing/2014/main" id="{CE05518A-2E05-5249-B2AF-13D6527C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99685" name="Slide Number Placeholder 5">
            <a:extLst>
              <a:ext uri="{FF2B5EF4-FFF2-40B4-BE49-F238E27FC236}">
                <a16:creationId xmlns:a16="http://schemas.microsoft.com/office/drawing/2014/main" id="{D08A3924-6EF8-8F4E-A911-C7A45612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CD49BD-B419-1D41-86C3-3807D0BDF4FD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139</a:t>
            </a:fld>
            <a:endParaRPr lang="en-US" altLang="en-US" sz="1800"/>
          </a:p>
        </p:txBody>
      </p:sp>
      <p:pic>
        <p:nvPicPr>
          <p:cNvPr id="199686" name="Picture 7">
            <a:extLst>
              <a:ext uri="{FF2B5EF4-FFF2-40B4-BE49-F238E27FC236}">
                <a16:creationId xmlns:a16="http://schemas.microsoft.com/office/drawing/2014/main" id="{141DD453-B0EE-A045-9749-3AB52BD40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70300"/>
            <a:ext cx="22764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7" name="Picture 8">
            <a:extLst>
              <a:ext uri="{FF2B5EF4-FFF2-40B4-BE49-F238E27FC236}">
                <a16:creationId xmlns:a16="http://schemas.microsoft.com/office/drawing/2014/main" id="{83CF04DA-7542-6348-8D6A-B62536E9CB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61"/>
          <a:stretch>
            <a:fillRect/>
          </a:stretch>
        </p:blipFill>
        <p:spPr bwMode="auto">
          <a:xfrm>
            <a:off x="4930775" y="3009900"/>
            <a:ext cx="3986213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8" name="TextBox 9">
            <a:extLst>
              <a:ext uri="{FF2B5EF4-FFF2-40B4-BE49-F238E27FC236}">
                <a16:creationId xmlns:a16="http://schemas.microsoft.com/office/drawing/2014/main" id="{C7592729-C984-8B4F-9610-91FC0071F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2997200"/>
            <a:ext cx="25273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Odds ratio=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i="1">
                <a:latin typeface="Arial" panose="020B0604020202020204" pitchFamily="34" charset="0"/>
              </a:rPr>
              <a:t>Casualties(&lt;x):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i="1">
                <a:latin typeface="Arial" panose="020B0604020202020204" pitchFamily="34" charset="0"/>
              </a:rPr>
              <a:t>Survivors(&gt;=x)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i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i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== power law</a:t>
            </a:r>
          </a:p>
        </p:txBody>
      </p:sp>
      <p:cxnSp>
        <p:nvCxnSpPr>
          <p:cNvPr id="199689" name="Straight Connector 10">
            <a:extLst>
              <a:ext uri="{FF2B5EF4-FFF2-40B4-BE49-F238E27FC236}">
                <a16:creationId xmlns:a16="http://schemas.microsoft.com/office/drawing/2014/main" id="{3B9B47AE-5AA8-E84B-B816-D1A1D93E8EA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372100" y="3073400"/>
            <a:ext cx="3467100" cy="2425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9690" name="Left Bracket 1">
            <a:extLst>
              <a:ext uri="{FF2B5EF4-FFF2-40B4-BE49-F238E27FC236}">
                <a16:creationId xmlns:a16="http://schemas.microsoft.com/office/drawing/2014/main" id="{C3C7113E-8136-D746-9A9B-CC5F3E0A674F}"/>
              </a:ext>
            </a:extLst>
          </p:cNvPr>
          <p:cNvSpPr>
            <a:spLocks/>
          </p:cNvSpPr>
          <p:nvPr/>
        </p:nvSpPr>
        <p:spPr bwMode="auto">
          <a:xfrm>
            <a:off x="84138" y="711200"/>
            <a:ext cx="304800" cy="5722938"/>
          </a:xfrm>
          <a:prstGeom prst="leftBracket">
            <a:avLst>
              <a:gd name="adj" fmla="val 8345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4020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>
            <a:extLst>
              <a:ext uri="{FF2B5EF4-FFF2-40B4-BE49-F238E27FC236}">
                <a16:creationId xmlns:a16="http://schemas.microsoft.com/office/drawing/2014/main" id="{50337413-6932-CC43-A2A0-7CC25D016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Why study graphs?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5602" name="Picture 1027" descr="Picture3">
            <a:extLst>
              <a:ext uri="{FF2B5EF4-FFF2-40B4-BE49-F238E27FC236}">
                <a16:creationId xmlns:a16="http://schemas.microsoft.com/office/drawing/2014/main" id="{0A7C9CB7-2766-E34B-9448-36B19356B7F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570038"/>
            <a:ext cx="2078038" cy="1560512"/>
          </a:xfrm>
        </p:spPr>
      </p:pic>
      <p:pic>
        <p:nvPicPr>
          <p:cNvPr id="25603" name="Picture 1028" descr="food_web">
            <a:extLst>
              <a:ext uri="{FF2B5EF4-FFF2-40B4-BE49-F238E27FC236}">
                <a16:creationId xmlns:a16="http://schemas.microsoft.com/office/drawing/2014/main" id="{7B82A51B-046E-D846-92DB-71328C7F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638" y="1466850"/>
            <a:ext cx="21875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029" descr="protein_interaction">
            <a:extLst>
              <a:ext uri="{FF2B5EF4-FFF2-40B4-BE49-F238E27FC236}">
                <a16:creationId xmlns:a16="http://schemas.microsoft.com/office/drawing/2014/main" id="{6D40D885-D60A-494F-94B7-F8F489FD5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5025" y="3981450"/>
            <a:ext cx="162083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1030">
            <a:extLst>
              <a:ext uri="{FF2B5EF4-FFF2-40B4-BE49-F238E27FC236}">
                <a16:creationId xmlns:a16="http://schemas.microsoft.com/office/drawing/2014/main" id="{13391777-1EC1-FA49-96DF-59DE625FC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31242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 sz="1800"/>
              <a:t>Internet Map [lumeta.com]</a:t>
            </a:r>
          </a:p>
        </p:txBody>
      </p:sp>
      <p:sp>
        <p:nvSpPr>
          <p:cNvPr id="25606" name="Text Box 1031">
            <a:extLst>
              <a:ext uri="{FF2B5EF4-FFF2-40B4-BE49-F238E27FC236}">
                <a16:creationId xmlns:a16="http://schemas.microsoft.com/office/drawing/2014/main" id="{EB2A0F77-A370-5C45-9091-7FB6295E5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38" y="31242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 sz="1800"/>
              <a:t>Food Web [Martinez </a:t>
            </a:r>
            <a:r>
              <a:rPr kumimoji="0" lang="ja-JP" altLang="en-US" sz="1800"/>
              <a:t>’</a:t>
            </a:r>
            <a:r>
              <a:rPr kumimoji="0" lang="en-US" altLang="ja-JP" sz="1800"/>
              <a:t>91]</a:t>
            </a:r>
            <a:endParaRPr kumimoji="0" lang="en-US" altLang="en-US" sz="1800"/>
          </a:p>
        </p:txBody>
      </p:sp>
      <p:sp>
        <p:nvSpPr>
          <p:cNvPr id="25607" name="Text Box 1032">
            <a:extLst>
              <a:ext uri="{FF2B5EF4-FFF2-40B4-BE49-F238E27FC236}">
                <a16:creationId xmlns:a16="http://schemas.microsoft.com/office/drawing/2014/main" id="{32A4E918-6469-9A43-9C69-C05F3927F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605463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 sz="1800"/>
              <a:t>Protein Interactions [genomebiology.com]</a:t>
            </a:r>
          </a:p>
        </p:txBody>
      </p:sp>
      <p:sp>
        <p:nvSpPr>
          <p:cNvPr id="25608" name="Text Box 1033">
            <a:extLst>
              <a:ext uri="{FF2B5EF4-FFF2-40B4-BE49-F238E27FC236}">
                <a16:creationId xmlns:a16="http://schemas.microsoft.com/office/drawing/2014/main" id="{F97E5902-ED16-C647-9498-F488DD0CE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560705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 sz="1800"/>
              <a:t>Friendship Network [Moody </a:t>
            </a:r>
            <a:r>
              <a:rPr kumimoji="0" lang="ja-JP" altLang="en-US" sz="1800"/>
              <a:t>’</a:t>
            </a:r>
            <a:r>
              <a:rPr kumimoji="0" lang="en-US" altLang="ja-JP" sz="1800"/>
              <a:t>01]</a:t>
            </a:r>
            <a:endParaRPr kumimoji="0" lang="en-US" altLang="en-US" sz="1800"/>
          </a:p>
        </p:txBody>
      </p:sp>
      <p:pic>
        <p:nvPicPr>
          <p:cNvPr id="25609" name="Picture 1034" descr="Picture4">
            <a:extLst>
              <a:ext uri="{FF2B5EF4-FFF2-40B4-BE49-F238E27FC236}">
                <a16:creationId xmlns:a16="http://schemas.microsoft.com/office/drawing/2014/main" id="{16F72671-B865-D747-951D-BB3CBD7AE9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85925" y="3687763"/>
            <a:ext cx="2278063" cy="1920875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065E88-DB9C-0F46-A930-17590025C9A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10BFE-A845-5F47-9C91-7469DFEB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25612" name="Slide Number Placeholder 3">
            <a:extLst>
              <a:ext uri="{FF2B5EF4-FFF2-40B4-BE49-F238E27FC236}">
                <a16:creationId xmlns:a16="http://schemas.microsoft.com/office/drawing/2014/main" id="{1E9869EB-F05C-914F-85EE-796ACFF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FE247C-E3B8-7A49-BD07-3297CEAB27C1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11667"/>
      </p:ext>
    </p:extLst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Title 1">
            <a:extLst>
              <a:ext uri="{FF2B5EF4-FFF2-40B4-BE49-F238E27FC236}">
                <a16:creationId xmlns:a16="http://schemas.microsoft.com/office/drawing/2014/main" id="{BAEA0183-CF57-C842-9507-F98E9D819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Log-logistic distribution</a:t>
            </a:r>
          </a:p>
        </p:txBody>
      </p:sp>
      <p:sp>
        <p:nvSpPr>
          <p:cNvPr id="200706" name="Content Placeholder 2">
            <a:extLst>
              <a:ext uri="{FF2B5EF4-FFF2-40B4-BE49-F238E27FC236}">
                <a16:creationId xmlns:a16="http://schemas.microsoft.com/office/drawing/2014/main" id="{2BAE7401-07B6-CD4B-9936-0F5A1AB035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CDF(t)/(1- CDF(t)) == OR(t)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For log-logistic: log[OR(t)] = 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 + 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r</a:t>
            </a:r>
            <a:r>
              <a:rPr lang="en-US" altLang="en-US">
                <a:ea typeface="ＭＳ Ｐゴシック" panose="020B0600070205080204" pitchFamily="34" charset="-128"/>
              </a:rPr>
              <a:t>*log(t)</a:t>
            </a:r>
          </a:p>
        </p:txBody>
      </p:sp>
      <p:sp>
        <p:nvSpPr>
          <p:cNvPr id="200707" name="Date Placeholder 3">
            <a:extLst>
              <a:ext uri="{FF2B5EF4-FFF2-40B4-BE49-F238E27FC236}">
                <a16:creationId xmlns:a16="http://schemas.microsoft.com/office/drawing/2014/main" id="{0FEE3557-A032-C241-B7AB-0DB35EFD22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200708" name="Footer Placeholder 4">
            <a:extLst>
              <a:ext uri="{FF2B5EF4-FFF2-40B4-BE49-F238E27FC236}">
                <a16:creationId xmlns:a16="http://schemas.microsoft.com/office/drawing/2014/main" id="{29F98013-1460-4D4F-8E05-17A300336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200709" name="Slide Number Placeholder 5">
            <a:extLst>
              <a:ext uri="{FF2B5EF4-FFF2-40B4-BE49-F238E27FC236}">
                <a16:creationId xmlns:a16="http://schemas.microsoft.com/office/drawing/2014/main" id="{EF6C304D-910E-3A40-B831-85B3486A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F0B5C7-B929-E54E-A0E1-2CF33DE5A8F4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140</a:t>
            </a:fld>
            <a:endParaRPr lang="en-US" altLang="en-US" sz="1800"/>
          </a:p>
        </p:txBody>
      </p:sp>
      <p:pic>
        <p:nvPicPr>
          <p:cNvPr id="200710" name="Picture 7">
            <a:extLst>
              <a:ext uri="{FF2B5EF4-FFF2-40B4-BE49-F238E27FC236}">
                <a16:creationId xmlns:a16="http://schemas.microsoft.com/office/drawing/2014/main" id="{508A696C-234D-F848-948B-7A07682C7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" y="2797175"/>
            <a:ext cx="4111625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0711" name="Group 1">
            <a:extLst>
              <a:ext uri="{FF2B5EF4-FFF2-40B4-BE49-F238E27FC236}">
                <a16:creationId xmlns:a16="http://schemas.microsoft.com/office/drawing/2014/main" id="{5028A52C-D55D-7747-9DCA-19F8AB14D61E}"/>
              </a:ext>
            </a:extLst>
          </p:cNvPr>
          <p:cNvGrpSpPr>
            <a:grpSpLocks/>
          </p:cNvGrpSpPr>
          <p:nvPr/>
        </p:nvGrpSpPr>
        <p:grpSpPr bwMode="auto">
          <a:xfrm>
            <a:off x="7129463" y="3009900"/>
            <a:ext cx="1787525" cy="1663700"/>
            <a:chOff x="4930775" y="3009900"/>
            <a:chExt cx="3986213" cy="3354388"/>
          </a:xfrm>
        </p:grpSpPr>
        <p:pic>
          <p:nvPicPr>
            <p:cNvPr id="200715" name="Picture 8">
              <a:extLst>
                <a:ext uri="{FF2B5EF4-FFF2-40B4-BE49-F238E27FC236}">
                  <a16:creationId xmlns:a16="http://schemas.microsoft.com/office/drawing/2014/main" id="{3D131BCD-6DDE-D543-9847-000DF13B9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61"/>
            <a:stretch>
              <a:fillRect/>
            </a:stretch>
          </p:blipFill>
          <p:spPr bwMode="auto">
            <a:xfrm>
              <a:off x="4930775" y="3009900"/>
              <a:ext cx="3986213" cy="335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0716" name="Straight Connector 10">
              <a:extLst>
                <a:ext uri="{FF2B5EF4-FFF2-40B4-BE49-F238E27FC236}">
                  <a16:creationId xmlns:a16="http://schemas.microsoft.com/office/drawing/2014/main" id="{EF436E47-6E87-984D-97AA-FF7A477557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5372100" y="3073400"/>
              <a:ext cx="3467100" cy="24257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0712" name="TextBox 2">
            <a:extLst>
              <a:ext uri="{FF2B5EF4-FFF2-40B4-BE49-F238E27FC236}">
                <a16:creationId xmlns:a16="http://schemas.microsoft.com/office/drawing/2014/main" id="{065740E2-4685-5B44-B505-B398364F8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088" y="4945063"/>
            <a:ext cx="50196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600">
                <a:latin typeface="Arial" panose="020B0604020202020204" pitchFamily="34" charset="0"/>
              </a:rPr>
              <a:t>PDF looks like hyperbola;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600">
                <a:latin typeface="Arial" panose="020B0604020202020204" pitchFamily="34" charset="0"/>
              </a:rPr>
              <a:t>and, if clipped, like power-law</a:t>
            </a:r>
          </a:p>
        </p:txBody>
      </p:sp>
      <p:sp>
        <p:nvSpPr>
          <p:cNvPr id="200713" name="Rectangle 1">
            <a:extLst>
              <a:ext uri="{FF2B5EF4-FFF2-40B4-BE49-F238E27FC236}">
                <a16:creationId xmlns:a16="http://schemas.microsoft.com/office/drawing/2014/main" id="{1CCEFF51-1ED1-1D4A-9F45-81BD5D51D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2760663"/>
            <a:ext cx="3030538" cy="199707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200714" name="TextBox 2">
            <a:extLst>
              <a:ext uri="{FF2B5EF4-FFF2-40B4-BE49-F238E27FC236}">
                <a16:creationId xmlns:a16="http://schemas.microsoft.com/office/drawing/2014/main" id="{3102404C-B9C7-684D-BD8B-89AB99860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275" y="3217863"/>
            <a:ext cx="1000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OR(t)</a:t>
            </a:r>
          </a:p>
        </p:txBody>
      </p:sp>
    </p:spTree>
    <p:extLst>
      <p:ext uri="{BB962C8B-B14F-4D97-AF65-F5344CB8AC3E}">
        <p14:creationId xmlns:p14="http://schemas.microsoft.com/office/powerpoint/2010/main" val="819385014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Title 1">
            <a:extLst>
              <a:ext uri="{FF2B5EF4-FFF2-40B4-BE49-F238E27FC236}">
                <a16:creationId xmlns:a16="http://schemas.microsoft.com/office/drawing/2014/main" id="{522297F5-5A90-6F44-87B9-8809CF554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Log-logistic distribution</a:t>
            </a:r>
          </a:p>
        </p:txBody>
      </p:sp>
      <p:sp>
        <p:nvSpPr>
          <p:cNvPr id="201730" name="Content Placeholder 2">
            <a:extLst>
              <a:ext uri="{FF2B5EF4-FFF2-40B4-BE49-F238E27FC236}">
                <a16:creationId xmlns:a16="http://schemas.microsoft.com/office/drawing/2014/main" id="{CD7A0364-491A-ED40-A816-F4EDDF36D9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CDF(t)/(1- CDF(t)) == OR(t)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For log-logistic: log[OR(t)] = 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 + 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r</a:t>
            </a:r>
            <a:r>
              <a:rPr lang="en-US" altLang="en-US">
                <a:ea typeface="ＭＳ Ｐゴシック" panose="020B0600070205080204" pitchFamily="34" charset="-128"/>
              </a:rPr>
              <a:t>*log(t)</a:t>
            </a:r>
          </a:p>
        </p:txBody>
      </p:sp>
      <p:sp>
        <p:nvSpPr>
          <p:cNvPr id="201731" name="Date Placeholder 3">
            <a:extLst>
              <a:ext uri="{FF2B5EF4-FFF2-40B4-BE49-F238E27FC236}">
                <a16:creationId xmlns:a16="http://schemas.microsoft.com/office/drawing/2014/main" id="{3D03F436-2B80-F64F-B80B-E8B7B8640C8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201732" name="Footer Placeholder 4">
            <a:extLst>
              <a:ext uri="{FF2B5EF4-FFF2-40B4-BE49-F238E27FC236}">
                <a16:creationId xmlns:a16="http://schemas.microsoft.com/office/drawing/2014/main" id="{154CD6DC-F351-8C43-9865-5E0C40C4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201733" name="Slide Number Placeholder 5">
            <a:extLst>
              <a:ext uri="{FF2B5EF4-FFF2-40B4-BE49-F238E27FC236}">
                <a16:creationId xmlns:a16="http://schemas.microsoft.com/office/drawing/2014/main" id="{14993A41-3766-FA4D-9A62-63E228143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306E97-CAAD-5B48-97BD-84DED68EA580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141</a:t>
            </a:fld>
            <a:endParaRPr lang="en-US" altLang="en-US" sz="1800"/>
          </a:p>
        </p:txBody>
      </p:sp>
      <p:grpSp>
        <p:nvGrpSpPr>
          <p:cNvPr id="201734" name="Group 1">
            <a:extLst>
              <a:ext uri="{FF2B5EF4-FFF2-40B4-BE49-F238E27FC236}">
                <a16:creationId xmlns:a16="http://schemas.microsoft.com/office/drawing/2014/main" id="{67DC7D1B-D979-5742-8E05-95274ABA47ED}"/>
              </a:ext>
            </a:extLst>
          </p:cNvPr>
          <p:cNvGrpSpPr>
            <a:grpSpLocks/>
          </p:cNvGrpSpPr>
          <p:nvPr/>
        </p:nvGrpSpPr>
        <p:grpSpPr bwMode="auto">
          <a:xfrm>
            <a:off x="3608388" y="3175000"/>
            <a:ext cx="3575050" cy="3327400"/>
            <a:chOff x="4930775" y="3009900"/>
            <a:chExt cx="3986213" cy="3354388"/>
          </a:xfrm>
        </p:grpSpPr>
        <p:pic>
          <p:nvPicPr>
            <p:cNvPr id="201739" name="Picture 8">
              <a:extLst>
                <a:ext uri="{FF2B5EF4-FFF2-40B4-BE49-F238E27FC236}">
                  <a16:creationId xmlns:a16="http://schemas.microsoft.com/office/drawing/2014/main" id="{B6C927BF-9D49-2041-8F11-7CE48FE24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61"/>
            <a:stretch>
              <a:fillRect/>
            </a:stretch>
          </p:blipFill>
          <p:spPr bwMode="auto">
            <a:xfrm>
              <a:off x="4930775" y="3009900"/>
              <a:ext cx="3986213" cy="335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1740" name="Straight Connector 10">
              <a:extLst>
                <a:ext uri="{FF2B5EF4-FFF2-40B4-BE49-F238E27FC236}">
                  <a16:creationId xmlns:a16="http://schemas.microsoft.com/office/drawing/2014/main" id="{B9CD8883-1424-2945-8F39-C82118990E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5372100" y="3073400"/>
              <a:ext cx="3467100" cy="24257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1735" name="Rectangle 1">
            <a:extLst>
              <a:ext uri="{FF2B5EF4-FFF2-40B4-BE49-F238E27FC236}">
                <a16:creationId xmlns:a16="http://schemas.microsoft.com/office/drawing/2014/main" id="{5F7FF98E-21EA-9C4E-AAF8-2E3F07D81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760663"/>
            <a:ext cx="6011863" cy="397827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201736" name="TextBox 2">
            <a:extLst>
              <a:ext uri="{FF2B5EF4-FFF2-40B4-BE49-F238E27FC236}">
                <a16:creationId xmlns:a16="http://schemas.microsoft.com/office/drawing/2014/main" id="{55D73B6B-4FB1-9C43-983E-CC2E4A097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3589338"/>
            <a:ext cx="199866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OR(t)</a:t>
            </a:r>
          </a:p>
        </p:txBody>
      </p:sp>
      <p:sp>
        <p:nvSpPr>
          <p:cNvPr id="201737" name="TextBox 4">
            <a:extLst>
              <a:ext uri="{FF2B5EF4-FFF2-40B4-BE49-F238E27FC236}">
                <a16:creationId xmlns:a16="http://schemas.microsoft.com/office/drawing/2014/main" id="{D50370E6-CA2D-A74F-9C9D-AB497683B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763" y="6215063"/>
            <a:ext cx="2038350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Duration ( t )</a:t>
            </a:r>
          </a:p>
        </p:txBody>
      </p:sp>
      <p:sp>
        <p:nvSpPr>
          <p:cNvPr id="201738" name="Rectangle 5">
            <a:extLst>
              <a:ext uri="{FF2B5EF4-FFF2-40B4-BE49-F238E27FC236}">
                <a16:creationId xmlns:a16="http://schemas.microsoft.com/office/drawing/2014/main" id="{64877A4F-C2DB-EC49-97C9-0DAC8ED3B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014538"/>
            <a:ext cx="4470400" cy="677862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5936"/>
      </p:ext>
    </p:extLst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Title 1">
            <a:extLst>
              <a:ext uri="{FF2B5EF4-FFF2-40B4-BE49-F238E27FC236}">
                <a16:creationId xmlns:a16="http://schemas.microsoft.com/office/drawing/2014/main" id="{666C89DD-8569-3249-A00E-3E35DB17D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Log-logistic distribution</a:t>
            </a:r>
          </a:p>
        </p:txBody>
      </p:sp>
      <p:sp>
        <p:nvSpPr>
          <p:cNvPr id="203778" name="Content Placeholder 2">
            <a:extLst>
              <a:ext uri="{FF2B5EF4-FFF2-40B4-BE49-F238E27FC236}">
                <a16:creationId xmlns:a16="http://schemas.microsoft.com/office/drawing/2014/main" id="{0B6484F3-5D31-214E-91C6-53B3389602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9263" y="1447800"/>
            <a:ext cx="7843427" cy="4648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Nice 1 page description: section II of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 err="1"/>
              <a:t>Pravallika</a:t>
            </a:r>
            <a:r>
              <a:rPr lang="en-US" dirty="0"/>
              <a:t> </a:t>
            </a:r>
            <a:r>
              <a:rPr lang="en-US" dirty="0" err="1"/>
              <a:t>Devineni</a:t>
            </a:r>
            <a:r>
              <a:rPr lang="en-US" dirty="0"/>
              <a:t>, Danai </a:t>
            </a:r>
            <a:r>
              <a:rPr lang="en-US" dirty="0" err="1"/>
              <a:t>Koutra</a:t>
            </a:r>
            <a:r>
              <a:rPr lang="en-US" dirty="0"/>
              <a:t>,  Michalis Faloutsos, and Christos Faloutsos. </a:t>
            </a:r>
          </a:p>
          <a:p>
            <a:pPr marL="400050" lvl="1" indent="0">
              <a:buNone/>
            </a:pPr>
            <a:r>
              <a:rPr lang="en-US" i="1" dirty="0">
                <a:hlinkClick r:id="rId2"/>
              </a:rPr>
              <a:t>If walls could talk: Patterns and anomalies in Facebook wallposts. </a:t>
            </a:r>
            <a:endParaRPr lang="en-US" i="1" dirty="0"/>
          </a:p>
          <a:p>
            <a:pPr marL="400050" lvl="1" indent="0">
              <a:buNone/>
            </a:pPr>
            <a:r>
              <a:rPr lang="en-US" i="1" dirty="0"/>
              <a:t>ASONAM 2015, pp </a:t>
            </a:r>
            <a:r>
              <a:rPr lang="en-US" dirty="0"/>
              <a:t>367-374.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03779" name="Date Placeholder 3">
            <a:extLst>
              <a:ext uri="{FF2B5EF4-FFF2-40B4-BE49-F238E27FC236}">
                <a16:creationId xmlns:a16="http://schemas.microsoft.com/office/drawing/2014/main" id="{B1383B33-E38C-6E4E-909D-B79812A553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203780" name="Footer Placeholder 4">
            <a:extLst>
              <a:ext uri="{FF2B5EF4-FFF2-40B4-BE49-F238E27FC236}">
                <a16:creationId xmlns:a16="http://schemas.microsoft.com/office/drawing/2014/main" id="{830892DF-31F2-A14C-B6A6-63821D16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203781" name="Slide Number Placeholder 5">
            <a:extLst>
              <a:ext uri="{FF2B5EF4-FFF2-40B4-BE49-F238E27FC236}">
                <a16:creationId xmlns:a16="http://schemas.microsoft.com/office/drawing/2014/main" id="{DC463B6F-FC43-3540-ACBF-BD8A5379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E6BF89-AC21-5943-B293-B6D19916EAED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142</a:t>
            </a:fld>
            <a:endParaRPr lang="en-US" altLang="en-US" sz="1800"/>
          </a:p>
        </p:txBody>
      </p:sp>
      <p:sp>
        <p:nvSpPr>
          <p:cNvPr id="203782" name="Left Bracket 12">
            <a:extLst>
              <a:ext uri="{FF2B5EF4-FFF2-40B4-BE49-F238E27FC236}">
                <a16:creationId xmlns:a16="http://schemas.microsoft.com/office/drawing/2014/main" id="{78482E04-173D-E84D-BCDC-6A04D5B59BA4}"/>
              </a:ext>
            </a:extLst>
          </p:cNvPr>
          <p:cNvSpPr>
            <a:spLocks/>
          </p:cNvSpPr>
          <p:nvPr/>
        </p:nvSpPr>
        <p:spPr bwMode="auto">
          <a:xfrm flipH="1">
            <a:off x="8602663" y="914400"/>
            <a:ext cx="422275" cy="5722938"/>
          </a:xfrm>
          <a:prstGeom prst="leftBracket">
            <a:avLst>
              <a:gd name="adj" fmla="val 8345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93C73E-D8A6-5548-B7B1-24E6F091BF22}"/>
              </a:ext>
            </a:extLst>
          </p:cNvPr>
          <p:cNvSpPr txBox="1"/>
          <p:nvPr/>
        </p:nvSpPr>
        <p:spPr>
          <a:xfrm>
            <a:off x="7295417" y="5110"/>
            <a:ext cx="1848583" cy="1077218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Attention:</a:t>
            </a:r>
          </a:p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Phase1</a:t>
            </a:r>
          </a:p>
        </p:txBody>
      </p:sp>
    </p:spTree>
    <p:extLst>
      <p:ext uri="{BB962C8B-B14F-4D97-AF65-F5344CB8AC3E}">
        <p14:creationId xmlns:p14="http://schemas.microsoft.com/office/powerpoint/2010/main" val="3928226775"/>
      </p:ext>
    </p:extLst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itle 1">
            <a:extLst>
              <a:ext uri="{FF2B5EF4-FFF2-40B4-BE49-F238E27FC236}">
                <a16:creationId xmlns:a16="http://schemas.microsoft.com/office/drawing/2014/main" id="{B8297C38-2586-F342-B016-B226F0FB0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Log-logistic: ~ power law</a:t>
            </a:r>
          </a:p>
        </p:txBody>
      </p:sp>
      <p:sp>
        <p:nvSpPr>
          <p:cNvPr id="197634" name="Content Placeholder 2">
            <a:extLst>
              <a:ext uri="{FF2B5EF4-FFF2-40B4-BE49-F238E27FC236}">
                <a16:creationId xmlns:a16="http://schemas.microsoft.com/office/drawing/2014/main" id="{1311DD13-71BA-8548-9698-59D27B5CA1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32731"/>
            <a:ext cx="7772400" cy="46482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7635" name="Date Placeholder 3">
            <a:extLst>
              <a:ext uri="{FF2B5EF4-FFF2-40B4-BE49-F238E27FC236}">
                <a16:creationId xmlns:a16="http://schemas.microsoft.com/office/drawing/2014/main" id="{96600C6D-D465-EB4C-9E5D-6A4A97C5F7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97636" name="Footer Placeholder 4">
            <a:extLst>
              <a:ext uri="{FF2B5EF4-FFF2-40B4-BE49-F238E27FC236}">
                <a16:creationId xmlns:a16="http://schemas.microsoft.com/office/drawing/2014/main" id="{30EBEF64-4B2C-B249-9C7A-1B468373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97637" name="Slide Number Placeholder 5">
            <a:extLst>
              <a:ext uri="{FF2B5EF4-FFF2-40B4-BE49-F238E27FC236}">
                <a16:creationId xmlns:a16="http://schemas.microsoft.com/office/drawing/2014/main" id="{931DBD84-6D49-1E41-BF29-884DDEA0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D3EAB-A9DB-EA40-B310-A6A51A3B6AD2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143</a:t>
            </a:fld>
            <a:endParaRPr lang="en-US" altLang="en-US" sz="1800"/>
          </a:p>
        </p:txBody>
      </p:sp>
      <p:pic>
        <p:nvPicPr>
          <p:cNvPr id="197638" name="Picture 6">
            <a:extLst>
              <a:ext uri="{FF2B5EF4-FFF2-40B4-BE49-F238E27FC236}">
                <a16:creationId xmlns:a16="http://schemas.microsoft.com/office/drawing/2014/main" id="{6A22CBF1-681B-1E42-8BC2-96839B155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0" y="1630363"/>
            <a:ext cx="7448550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9" name="Rectangle 7">
            <a:extLst>
              <a:ext uri="{FF2B5EF4-FFF2-40B4-BE49-F238E27FC236}">
                <a16:creationId xmlns:a16="http://schemas.microsoft.com/office/drawing/2014/main" id="{A84B84A6-5D66-6840-B0D0-67C80BAC1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3771900"/>
            <a:ext cx="1879600" cy="132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366145"/>
      </p:ext>
    </p:extLst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itle 1">
            <a:extLst>
              <a:ext uri="{FF2B5EF4-FFF2-40B4-BE49-F238E27FC236}">
                <a16:creationId xmlns:a16="http://schemas.microsoft.com/office/drawing/2014/main" id="{B8297C38-2586-F342-B016-B226F0FB0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Log-logistic: ~ power law</a:t>
            </a:r>
          </a:p>
        </p:txBody>
      </p:sp>
      <p:sp>
        <p:nvSpPr>
          <p:cNvPr id="197634" name="Content Placeholder 2">
            <a:extLst>
              <a:ext uri="{FF2B5EF4-FFF2-40B4-BE49-F238E27FC236}">
                <a16:creationId xmlns:a16="http://schemas.microsoft.com/office/drawing/2014/main" id="{1311DD13-71BA-8548-9698-59D27B5CA1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32731"/>
            <a:ext cx="7772400" cy="46482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7635" name="Date Placeholder 3">
            <a:extLst>
              <a:ext uri="{FF2B5EF4-FFF2-40B4-BE49-F238E27FC236}">
                <a16:creationId xmlns:a16="http://schemas.microsoft.com/office/drawing/2014/main" id="{96600C6D-D465-EB4C-9E5D-6A4A97C5F7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97636" name="Footer Placeholder 4">
            <a:extLst>
              <a:ext uri="{FF2B5EF4-FFF2-40B4-BE49-F238E27FC236}">
                <a16:creationId xmlns:a16="http://schemas.microsoft.com/office/drawing/2014/main" id="{30EBEF64-4B2C-B249-9C7A-1B468373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97637" name="Slide Number Placeholder 5">
            <a:extLst>
              <a:ext uri="{FF2B5EF4-FFF2-40B4-BE49-F238E27FC236}">
                <a16:creationId xmlns:a16="http://schemas.microsoft.com/office/drawing/2014/main" id="{931DBD84-6D49-1E41-BF29-884DDEA0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D3EAB-A9DB-EA40-B310-A6A51A3B6AD2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144</a:t>
            </a:fld>
            <a:endParaRPr lang="en-US" altLang="en-US" sz="1800"/>
          </a:p>
        </p:txBody>
      </p:sp>
      <p:pic>
        <p:nvPicPr>
          <p:cNvPr id="197638" name="Picture 6">
            <a:extLst>
              <a:ext uri="{FF2B5EF4-FFF2-40B4-BE49-F238E27FC236}">
                <a16:creationId xmlns:a16="http://schemas.microsoft.com/office/drawing/2014/main" id="{6A22CBF1-681B-1E42-8BC2-96839B155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0" y="1630363"/>
            <a:ext cx="7448550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9" name="Rectangle 7">
            <a:extLst>
              <a:ext uri="{FF2B5EF4-FFF2-40B4-BE49-F238E27FC236}">
                <a16:creationId xmlns:a16="http://schemas.microsoft.com/office/drawing/2014/main" id="{A84B84A6-5D66-6840-B0D0-67C80BAC1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3771900"/>
            <a:ext cx="1879600" cy="132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BE281E-3F5C-164C-9BD3-D7DE7C2EBBDE}"/>
              </a:ext>
            </a:extLst>
          </p:cNvPr>
          <p:cNvSpPr/>
          <p:nvPr/>
        </p:nvSpPr>
        <p:spPr bwMode="auto">
          <a:xfrm>
            <a:off x="2659115" y="1714443"/>
            <a:ext cx="1860331" cy="1932644"/>
          </a:xfrm>
          <a:prstGeom prst="rect">
            <a:avLst/>
          </a:prstGeom>
          <a:solidFill>
            <a:schemeClr val="bg1">
              <a:alpha val="75000"/>
            </a:schemeClr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F78C96-3BD0-844E-82E8-BF58F5B57643}"/>
              </a:ext>
            </a:extLst>
          </p:cNvPr>
          <p:cNvCxnSpPr/>
          <p:nvPr/>
        </p:nvCxnSpPr>
        <p:spPr bwMode="auto">
          <a:xfrm>
            <a:off x="5074745" y="1855703"/>
            <a:ext cx="1021255" cy="165012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87527932"/>
      </p:ext>
    </p:extLst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Slide Number Placeholder 5">
            <a:extLst>
              <a:ext uri="{FF2B5EF4-FFF2-40B4-BE49-F238E27FC236}">
                <a16:creationId xmlns:a16="http://schemas.microsoft.com/office/drawing/2014/main" id="{608519DD-689C-FE45-BFF5-2E8EDFCD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B698E1-8EB2-1147-B533-2C939CF44971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145</a:t>
            </a:fld>
            <a:endParaRPr lang="en-US" altLang="en-US" sz="1800"/>
          </a:p>
        </p:txBody>
      </p:sp>
      <p:sp>
        <p:nvSpPr>
          <p:cNvPr id="204802" name="Rectangle 1">
            <a:extLst>
              <a:ext uri="{FF2B5EF4-FFF2-40B4-BE49-F238E27FC236}">
                <a16:creationId xmlns:a16="http://schemas.microsoft.com/office/drawing/2014/main" id="{1FCEBD05-0D16-5542-8671-48F25912C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8013" cy="1063625"/>
          </a:xfrm>
        </p:spPr>
        <p:txBody>
          <a:bodyPr tIns="38403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Data Description</a:t>
            </a:r>
          </a:p>
        </p:txBody>
      </p:sp>
      <p:sp>
        <p:nvSpPr>
          <p:cNvPr id="204803" name="Rectangle 2">
            <a:extLst>
              <a:ext uri="{FF2B5EF4-FFF2-40B4-BE49-F238E27FC236}">
                <a16:creationId xmlns:a16="http://schemas.microsoft.com/office/drawing/2014/main" id="{25BC623B-2255-0B40-8188-F588FB46A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50975"/>
            <a:ext cx="8228013" cy="4895850"/>
          </a:xfrm>
        </p:spPr>
        <p:txBody>
          <a:bodyPr/>
          <a:lstStyle/>
          <a:p>
            <a:pPr marL="390525" indent="-293688" hangingPunct="1">
              <a:spcBef>
                <a:spcPts val="550"/>
              </a:spcBef>
              <a:buSzPct val="45000"/>
              <a:buFont typeface="Wingdings" pitchFamily="2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en-US">
                <a:ea typeface="ＭＳ Ｐゴシック" panose="020B0600070205080204" pitchFamily="34" charset="-128"/>
              </a:rPr>
              <a:t>Data from a private mobile operator of a large city</a:t>
            </a:r>
          </a:p>
          <a:p>
            <a:pPr marL="782638" lvl="1" indent="-293688">
              <a:buSzPct val="45000"/>
              <a:buFont typeface="Wingdings" pitchFamily="2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en-US">
                <a:ea typeface="ＭＳ Ｐゴシック" panose="020B0600070205080204" pitchFamily="34" charset="-128"/>
              </a:rPr>
              <a:t>4 months of data</a:t>
            </a:r>
          </a:p>
          <a:p>
            <a:pPr marL="782638" lvl="1" indent="-293688">
              <a:buSzPct val="45000"/>
              <a:buFont typeface="Wingdings" pitchFamily="2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en-US">
                <a:ea typeface="ＭＳ Ｐゴシック" panose="020B0600070205080204" pitchFamily="34" charset="-128"/>
              </a:rPr>
              <a:t>3.1 million users</a:t>
            </a:r>
          </a:p>
          <a:p>
            <a:pPr marL="782638" lvl="1" indent="-293688">
              <a:buSzPct val="45000"/>
              <a:buFont typeface="Wingdings" pitchFamily="2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en-US">
                <a:ea typeface="ＭＳ Ｐゴシック" panose="020B0600070205080204" pitchFamily="34" charset="-128"/>
              </a:rPr>
              <a:t>more than 1 billion phone records</a:t>
            </a:r>
          </a:p>
          <a:p>
            <a:pPr marL="390525" indent="-293688">
              <a:buSzPct val="45000"/>
              <a:buFont typeface="Wingdings" pitchFamily="2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altLang="en-US">
                <a:ea typeface="ＭＳ Ｐゴシック" panose="020B0600070205080204" pitchFamily="34" charset="-128"/>
              </a:rPr>
              <a:t>Over 96% of ‘talkative’ users obeyed a TLAC distribution (‘talkative’: &gt;30 calls)</a:t>
            </a:r>
          </a:p>
        </p:txBody>
      </p:sp>
      <p:sp>
        <p:nvSpPr>
          <p:cNvPr id="204804" name="Date Placeholder 4">
            <a:extLst>
              <a:ext uri="{FF2B5EF4-FFF2-40B4-BE49-F238E27FC236}">
                <a16:creationId xmlns:a16="http://schemas.microsoft.com/office/drawing/2014/main" id="{D474DADC-5058-4545-AFEA-E0BB5D88DB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204805" name="Footer Placeholder 5">
            <a:extLst>
              <a:ext uri="{FF2B5EF4-FFF2-40B4-BE49-F238E27FC236}">
                <a16:creationId xmlns:a16="http://schemas.microsoft.com/office/drawing/2014/main" id="{B4E980E8-F998-5349-BE4C-224C8F15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70998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itle 1">
            <a:extLst>
              <a:ext uri="{FF2B5EF4-FFF2-40B4-BE49-F238E27FC236}">
                <a16:creationId xmlns:a16="http://schemas.microsoft.com/office/drawing/2014/main" id="{1C0D065E-55C7-0246-A79A-90B7B40E6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Outliers:</a:t>
            </a:r>
          </a:p>
        </p:txBody>
      </p:sp>
      <p:pic>
        <p:nvPicPr>
          <p:cNvPr id="206850" name="Content Placeholder 6">
            <a:extLst>
              <a:ext uri="{FF2B5EF4-FFF2-40B4-BE49-F238E27FC236}">
                <a16:creationId xmlns:a16="http://schemas.microsoft.com/office/drawing/2014/main" id="{E89F78A4-B08C-934D-944E-350FEAF145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04" r="-12704"/>
          <a:stretch>
            <a:fillRect/>
          </a:stretch>
        </p:blipFill>
        <p:spPr/>
      </p:pic>
      <p:sp>
        <p:nvSpPr>
          <p:cNvPr id="206851" name="Date Placeholder 3">
            <a:extLst>
              <a:ext uri="{FF2B5EF4-FFF2-40B4-BE49-F238E27FC236}">
                <a16:creationId xmlns:a16="http://schemas.microsoft.com/office/drawing/2014/main" id="{E94D0A7F-36B5-494C-A12C-AD777F73F9B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206852" name="Footer Placeholder 4">
            <a:extLst>
              <a:ext uri="{FF2B5EF4-FFF2-40B4-BE49-F238E27FC236}">
                <a16:creationId xmlns:a16="http://schemas.microsoft.com/office/drawing/2014/main" id="{3DD1A24C-019D-6140-9198-4AE9845C0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206853" name="Slide Number Placeholder 5">
            <a:extLst>
              <a:ext uri="{FF2B5EF4-FFF2-40B4-BE49-F238E27FC236}">
                <a16:creationId xmlns:a16="http://schemas.microsoft.com/office/drawing/2014/main" id="{235893B0-D44E-3240-9002-E208FA160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D5A153-5C0A-F246-A11A-E0BBDD405999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146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960959039"/>
      </p:ext>
    </p:extLst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  <a:p>
            <a:pPr lvl="1"/>
            <a:r>
              <a:rPr lang="en-US" dirty="0"/>
              <a:t>D*: how do graphs evolve over </a:t>
            </a:r>
            <a:r>
              <a:rPr lang="en-US" b="1" dirty="0"/>
              <a:t>time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D.1: diameters</a:t>
            </a:r>
          </a:p>
          <a:p>
            <a:pPr lvl="2"/>
            <a:r>
              <a:rPr lang="en-US" dirty="0"/>
              <a:t>D.2: densification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147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E7BA5-948A-7749-BFA0-E8014A96A3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442795"/>
            <a:ext cx="1194619" cy="10194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C29D942C-DD2D-0D49-BEBE-754DAFF133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844" y="2790302"/>
            <a:ext cx="652937" cy="7656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723A30D-1B4E-E648-ADC8-0B43024A08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73" y="2790302"/>
            <a:ext cx="806433" cy="7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94908"/>
      </p:ext>
    </p:extLst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  <a:p>
            <a:pPr lvl="1"/>
            <a:r>
              <a:rPr lang="en-US" dirty="0"/>
              <a:t>T*: how do graphs evolve over </a:t>
            </a:r>
            <a:r>
              <a:rPr lang="en-US" b="1" dirty="0"/>
              <a:t>time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T.1: diameters</a:t>
            </a:r>
          </a:p>
          <a:p>
            <a:pPr lvl="2"/>
            <a:r>
              <a:rPr lang="en-US" dirty="0"/>
              <a:t>T.2: densification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148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E7BA5-948A-7749-BFA0-E8014A96A3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442795"/>
            <a:ext cx="1194619" cy="10194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43FEA0-B31F-2D41-96E9-1AE9BD0B1355}"/>
              </a:ext>
            </a:extLst>
          </p:cNvPr>
          <p:cNvSpPr txBox="1"/>
          <p:nvPr/>
        </p:nvSpPr>
        <p:spPr>
          <a:xfrm rot="20693058">
            <a:off x="560723" y="2195071"/>
            <a:ext cx="6192721" cy="209288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Power laws: </a:t>
            </a:r>
            <a:r>
              <a:rPr lang="en-US" sz="5400" b="1" i="1" dirty="0">
                <a:solidFill>
                  <a:schemeClr val="bg1"/>
                </a:solidFill>
              </a:rPr>
              <a:t>y ~ </a:t>
            </a:r>
            <a:r>
              <a:rPr lang="en-US" sz="5400" b="1" i="1" dirty="0" err="1">
                <a:solidFill>
                  <a:schemeClr val="bg1"/>
                </a:solidFill>
              </a:rPr>
              <a:t>x</a:t>
            </a:r>
            <a:r>
              <a:rPr lang="en-US" sz="5400" b="1" i="1" baseline="30000" dirty="0" err="1">
                <a:solidFill>
                  <a:schemeClr val="bg1"/>
                </a:solidFill>
              </a:rPr>
              <a:t>a</a:t>
            </a:r>
            <a:endParaRPr lang="en-US" sz="5400" b="1" i="1" baseline="30000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NOT Gaussians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Take logarithms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A761F8C-19F4-0F41-877C-01296785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634" y="2709620"/>
            <a:ext cx="1932820" cy="128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7B4971-2615-8541-8F12-C091DE1BB5AC}"/>
              </a:ext>
            </a:extLst>
          </p:cNvPr>
          <p:cNvSpPr txBox="1"/>
          <p:nvPr/>
        </p:nvSpPr>
        <p:spPr>
          <a:xfrm>
            <a:off x="7627338" y="398930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2"/>
                </a:solidFill>
              </a:rPr>
              <a:t>x</a:t>
            </a:r>
            <a:r>
              <a:rPr lang="en-US" sz="1800" dirty="0">
                <a:solidFill>
                  <a:schemeClr val="tx2"/>
                </a:solidFill>
              </a:rPr>
              <a:t> (log scale)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BBC71D-093C-A640-856F-2E18F89883FC}"/>
              </a:ext>
            </a:extLst>
          </p:cNvPr>
          <p:cNvSpPr txBox="1"/>
          <p:nvPr/>
        </p:nvSpPr>
        <p:spPr>
          <a:xfrm>
            <a:off x="6553200" y="237255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2"/>
                </a:solidFill>
              </a:rPr>
              <a:t>y</a:t>
            </a:r>
            <a:r>
              <a:rPr lang="en-US" sz="1800" dirty="0">
                <a:solidFill>
                  <a:schemeClr val="tx2"/>
                </a:solidFill>
              </a:rPr>
              <a:t> (log scale)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D78ADB6-B415-C24F-B3D7-8D18FFEC5447}"/>
              </a:ext>
            </a:extLst>
          </p:cNvPr>
          <p:cNvCxnSpPr>
            <a:cxnSpLocks/>
          </p:cNvCxnSpPr>
          <p:nvPr/>
        </p:nvCxnSpPr>
        <p:spPr bwMode="auto">
          <a:xfrm>
            <a:off x="7627338" y="2984500"/>
            <a:ext cx="1040990" cy="5760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B110398-5CA1-DB49-8667-41FB5F641EAA}"/>
              </a:ext>
            </a:extLst>
          </p:cNvPr>
          <p:cNvCxnSpPr/>
          <p:nvPr/>
        </p:nvCxnSpPr>
        <p:spPr bwMode="auto">
          <a:xfrm>
            <a:off x="8147833" y="3259052"/>
            <a:ext cx="39885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31026C2-F480-FB4B-993B-452689B575FF}"/>
              </a:ext>
            </a:extLst>
          </p:cNvPr>
          <p:cNvSpPr txBox="1"/>
          <p:nvPr/>
        </p:nvSpPr>
        <p:spPr>
          <a:xfrm>
            <a:off x="8504693" y="3146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</a:rPr>
              <a:t>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80DD4B-CC4B-F544-8C17-CC67EBBC0149}"/>
              </a:ext>
            </a:extLst>
          </p:cNvPr>
          <p:cNvCxnSpPr/>
          <p:nvPr/>
        </p:nvCxnSpPr>
        <p:spPr bwMode="auto">
          <a:xfrm flipV="1">
            <a:off x="5740400" y="675058"/>
            <a:ext cx="558800" cy="69654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10501664"/>
      </p:ext>
    </p:extLst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B96E675-63A7-BE4E-9A9C-84D2CC3C6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A836EB52-BA75-B74B-8148-72BC503AE0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Deepayan Chakrabarti and Christos Faloutsos </a:t>
            </a:r>
            <a:r>
              <a:rPr lang="en-US" altLang="en-US" i="1" dirty="0">
                <a:ea typeface="ＭＳ Ｐゴシック" panose="020B0600070205080204" pitchFamily="34" charset="-128"/>
                <a:hlinkClick r:id="rId2"/>
              </a:rPr>
              <a:t>Graph Mining: Laws, Tools and Case Studies</a:t>
            </a:r>
            <a:r>
              <a:rPr lang="en-US" altLang="en-US" dirty="0">
                <a:ea typeface="ＭＳ Ｐゴシック" panose="020B0600070205080204" pitchFamily="34" charset="-128"/>
              </a:rPr>
              <a:t>, Morgan Claypool, 2012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Part I (patterns)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87566DA5-0CDE-664B-8AB6-14ED5314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54A6AE-2D1C-9A4F-8B9B-B95D25F88EDA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149</a:t>
            </a:fld>
            <a:endParaRPr lang="en-US" altLang="en-US" sz="1800"/>
          </a:p>
        </p:txBody>
      </p:sp>
      <p:sp>
        <p:nvSpPr>
          <p:cNvPr id="20484" name="Date Placeholder 4">
            <a:extLst>
              <a:ext uri="{FF2B5EF4-FFF2-40B4-BE49-F238E27FC236}">
                <a16:creationId xmlns:a16="http://schemas.microsoft.com/office/drawing/2014/main" id="{426F46BB-F569-6E45-8A24-CD9D0FC004D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20485" name="Footer Placeholder 5">
            <a:extLst>
              <a:ext uri="{FF2B5EF4-FFF2-40B4-BE49-F238E27FC236}">
                <a16:creationId xmlns:a16="http://schemas.microsoft.com/office/drawing/2014/main" id="{F5F8939D-10D4-8A4E-A087-7C4864E4A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326413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4">
            <a:extLst>
              <a:ext uri="{FF2B5EF4-FFF2-40B4-BE49-F238E27FC236}">
                <a16:creationId xmlns:a16="http://schemas.microsoft.com/office/drawing/2014/main" id="{1B846AF8-799E-CD4A-AD40-763E772E6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5BD85672-9083-0E46-97B0-33D89A72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865D14-5BB9-004B-B568-B3E4A6A97E35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8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5224B6D-F304-414A-8682-B107ADD04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Graphs - why should we care?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34F211C-C06F-8E4C-ABB8-813FCE73D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IR: bi-partite graphs (doc-terms)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web: hyper-text graph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... and more:</a:t>
            </a:r>
          </a:p>
        </p:txBody>
      </p:sp>
      <p:grpSp>
        <p:nvGrpSpPr>
          <p:cNvPr id="26629" name="Group 4">
            <a:extLst>
              <a:ext uri="{FF2B5EF4-FFF2-40B4-BE49-F238E27FC236}">
                <a16:creationId xmlns:a16="http://schemas.microsoft.com/office/drawing/2014/main" id="{5B8A3A38-2751-AC40-B194-CA9F70D7BB05}"/>
              </a:ext>
            </a:extLst>
          </p:cNvPr>
          <p:cNvGrpSpPr>
            <a:grpSpLocks/>
          </p:cNvGrpSpPr>
          <p:nvPr/>
        </p:nvGrpSpPr>
        <p:grpSpPr bwMode="auto">
          <a:xfrm>
            <a:off x="6465888" y="1752600"/>
            <a:ext cx="2601912" cy="1447800"/>
            <a:chOff x="3953" y="2448"/>
            <a:chExt cx="1639" cy="912"/>
          </a:xfrm>
        </p:grpSpPr>
        <p:sp>
          <p:nvSpPr>
            <p:cNvPr id="26631" name="Oval 5">
              <a:extLst>
                <a:ext uri="{FF2B5EF4-FFF2-40B4-BE49-F238E27FC236}">
                  <a16:creationId xmlns:a16="http://schemas.microsoft.com/office/drawing/2014/main" id="{1C9BD56D-2F55-484F-9853-E4EFFD6E8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3168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26632" name="Oval 6">
              <a:extLst>
                <a:ext uri="{FF2B5EF4-FFF2-40B4-BE49-F238E27FC236}">
                  <a16:creationId xmlns:a16="http://schemas.microsoft.com/office/drawing/2014/main" id="{955B0B0D-28A1-DB44-91F7-5214499E9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2592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26633" name="Oval 7">
              <a:extLst>
                <a:ext uri="{FF2B5EF4-FFF2-40B4-BE49-F238E27FC236}">
                  <a16:creationId xmlns:a16="http://schemas.microsoft.com/office/drawing/2014/main" id="{816D3875-7CBA-9A40-B676-1A99EF7F8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2688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26634" name="Oval 8">
              <a:extLst>
                <a:ext uri="{FF2B5EF4-FFF2-40B4-BE49-F238E27FC236}">
                  <a16:creationId xmlns:a16="http://schemas.microsoft.com/office/drawing/2014/main" id="{55DA505C-7059-D643-ABE6-B5C6AE262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2976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26635" name="Oval 9">
              <a:extLst>
                <a:ext uri="{FF2B5EF4-FFF2-40B4-BE49-F238E27FC236}">
                  <a16:creationId xmlns:a16="http://schemas.microsoft.com/office/drawing/2014/main" id="{0513DF60-2419-D54E-B414-5A70F3453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3072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26636" name="Oval 10">
              <a:extLst>
                <a:ext uri="{FF2B5EF4-FFF2-40B4-BE49-F238E27FC236}">
                  <a16:creationId xmlns:a16="http://schemas.microsoft.com/office/drawing/2014/main" id="{4A2866EB-6A15-C047-A98A-35549D6E6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640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26637" name="Oval 11">
              <a:extLst>
                <a:ext uri="{FF2B5EF4-FFF2-40B4-BE49-F238E27FC236}">
                  <a16:creationId xmlns:a16="http://schemas.microsoft.com/office/drawing/2014/main" id="{34A936DD-6F8E-B346-B556-71D888D46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26638" name="Oval 12">
              <a:extLst>
                <a:ext uri="{FF2B5EF4-FFF2-40B4-BE49-F238E27FC236}">
                  <a16:creationId xmlns:a16="http://schemas.microsoft.com/office/drawing/2014/main" id="{2EB31ECF-F776-F741-A765-494893E00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024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26639" name="Oval 13">
              <a:extLst>
                <a:ext uri="{FF2B5EF4-FFF2-40B4-BE49-F238E27FC236}">
                  <a16:creationId xmlns:a16="http://schemas.microsoft.com/office/drawing/2014/main" id="{E8B2B3CD-1275-9C41-96F7-C759411C9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20"/>
              <a:ext cx="48" cy="4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26640" name="Text Box 14">
              <a:extLst>
                <a:ext uri="{FF2B5EF4-FFF2-40B4-BE49-F238E27FC236}">
                  <a16:creationId xmlns:a16="http://schemas.microsoft.com/office/drawing/2014/main" id="{762DE8F6-2E8D-424E-900D-0D82209F0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3" y="2474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400"/>
                <a:t>D</a:t>
              </a:r>
              <a:r>
                <a:rPr kumimoji="0" lang="en-US" altLang="en-US" sz="2400" baseline="-25000"/>
                <a:t>1</a:t>
              </a:r>
            </a:p>
          </p:txBody>
        </p:sp>
        <p:sp>
          <p:nvSpPr>
            <p:cNvPr id="26641" name="Text Box 15">
              <a:extLst>
                <a:ext uri="{FF2B5EF4-FFF2-40B4-BE49-F238E27FC236}">
                  <a16:creationId xmlns:a16="http://schemas.microsoft.com/office/drawing/2014/main" id="{959AF2FA-761F-2A4E-9B75-A9475D8D3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3" y="3024"/>
              <a:ext cx="3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400"/>
                <a:t>D</a:t>
              </a:r>
              <a:r>
                <a:rPr kumimoji="0" lang="en-US" altLang="en-US" sz="2400" baseline="-25000"/>
                <a:t>N</a:t>
              </a:r>
            </a:p>
          </p:txBody>
        </p:sp>
        <p:sp>
          <p:nvSpPr>
            <p:cNvPr id="26642" name="Text Box 16">
              <a:extLst>
                <a:ext uri="{FF2B5EF4-FFF2-40B4-BE49-F238E27FC236}">
                  <a16:creationId xmlns:a16="http://schemas.microsoft.com/office/drawing/2014/main" id="{8016A673-D74A-794C-933B-D62DEA4BE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6" y="2448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400"/>
                <a:t>T</a:t>
              </a:r>
              <a:r>
                <a:rPr kumimoji="0" lang="en-US" altLang="en-US" sz="2400" baseline="-25000"/>
                <a:t>1</a:t>
              </a:r>
            </a:p>
          </p:txBody>
        </p:sp>
        <p:sp>
          <p:nvSpPr>
            <p:cNvPr id="26643" name="Text Box 17">
              <a:extLst>
                <a:ext uri="{FF2B5EF4-FFF2-40B4-BE49-F238E27FC236}">
                  <a16:creationId xmlns:a16="http://schemas.microsoft.com/office/drawing/2014/main" id="{74AC0B5E-4ECB-F444-9078-D2BBB9467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5" y="3072"/>
              <a:ext cx="3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400"/>
                <a:t>T</a:t>
              </a:r>
              <a:r>
                <a:rPr kumimoji="0" lang="en-US" altLang="en-US" sz="2400" baseline="-25000"/>
                <a:t>M</a:t>
              </a:r>
            </a:p>
          </p:txBody>
        </p:sp>
        <p:cxnSp>
          <p:nvCxnSpPr>
            <p:cNvPr id="26644" name="AutoShape 18">
              <a:extLst>
                <a:ext uri="{FF2B5EF4-FFF2-40B4-BE49-F238E27FC236}">
                  <a16:creationId xmlns:a16="http://schemas.microsoft.com/office/drawing/2014/main" id="{234524CA-75D8-E143-BA60-00359FD829A2}"/>
                </a:ext>
              </a:extLst>
            </p:cNvPr>
            <p:cNvCxnSpPr>
              <a:cxnSpLocks noChangeShapeType="1"/>
              <a:stCxn id="26636" idx="6"/>
              <a:endCxn id="26633" idx="2"/>
            </p:cNvCxnSpPr>
            <p:nvPr/>
          </p:nvCxnSpPr>
          <p:spPr bwMode="auto">
            <a:xfrm>
              <a:off x="4572" y="2664"/>
              <a:ext cx="504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5" name="AutoShape 19">
              <a:extLst>
                <a:ext uri="{FF2B5EF4-FFF2-40B4-BE49-F238E27FC236}">
                  <a16:creationId xmlns:a16="http://schemas.microsoft.com/office/drawing/2014/main" id="{BF3526EC-9F22-2047-9A62-A126D08D4BE8}"/>
                </a:ext>
              </a:extLst>
            </p:cNvPr>
            <p:cNvCxnSpPr>
              <a:cxnSpLocks noChangeShapeType="1"/>
              <a:stCxn id="26636" idx="6"/>
              <a:endCxn id="26634" idx="0"/>
            </p:cNvCxnSpPr>
            <p:nvPr/>
          </p:nvCxnSpPr>
          <p:spPr bwMode="auto">
            <a:xfrm>
              <a:off x="4572" y="2664"/>
              <a:ext cx="540" cy="3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6" name="AutoShape 20">
              <a:extLst>
                <a:ext uri="{FF2B5EF4-FFF2-40B4-BE49-F238E27FC236}">
                  <a16:creationId xmlns:a16="http://schemas.microsoft.com/office/drawing/2014/main" id="{09A1091A-A447-264C-B2FB-F6FAB2DCDA14}"/>
                </a:ext>
              </a:extLst>
            </p:cNvPr>
            <p:cNvCxnSpPr>
              <a:cxnSpLocks noChangeShapeType="1"/>
              <a:stCxn id="26639" idx="5"/>
              <a:endCxn id="26633" idx="2"/>
            </p:cNvCxnSpPr>
            <p:nvPr/>
          </p:nvCxnSpPr>
          <p:spPr bwMode="auto">
            <a:xfrm flipV="1">
              <a:off x="4553" y="2712"/>
              <a:ext cx="523" cy="4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7" name="Text Box 21">
              <a:extLst>
                <a:ext uri="{FF2B5EF4-FFF2-40B4-BE49-F238E27FC236}">
                  <a16:creationId xmlns:a16="http://schemas.microsoft.com/office/drawing/2014/main" id="{79D0D7AA-B91C-5545-8620-74C495726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4" y="2714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400"/>
                <a:t>...</a:t>
              </a:r>
            </a:p>
          </p:txBody>
        </p:sp>
        <p:sp>
          <p:nvSpPr>
            <p:cNvPr id="26648" name="Text Box 22">
              <a:extLst>
                <a:ext uri="{FF2B5EF4-FFF2-40B4-BE49-F238E27FC236}">
                  <a16:creationId xmlns:a16="http://schemas.microsoft.com/office/drawing/2014/main" id="{DE552C34-E516-5043-89C9-F95788B71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0" y="2688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400"/>
                <a:t>...</a:t>
              </a:r>
            </a:p>
          </p:txBody>
        </p:sp>
      </p:grpSp>
      <p:sp>
        <p:nvSpPr>
          <p:cNvPr id="26630" name="Date Placeholder 25">
            <a:extLst>
              <a:ext uri="{FF2B5EF4-FFF2-40B4-BE49-F238E27FC236}">
                <a16:creationId xmlns:a16="http://schemas.microsoft.com/office/drawing/2014/main" id="{CE9A4032-5DA6-E447-836A-35AF8C9736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1983427220"/>
      </p:ext>
    </p:extLst>
  </p:cSld>
  <p:clrMapOvr>
    <a:masterClrMapping/>
  </p:clrMapOvr>
  <p:transition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5207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A50021"/>
                </a:solidFill>
              </a:rPr>
              <a:t>References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Gov. of India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F805-5B2F-1D45-B29B-98B97BB8183B}" type="slidenum">
              <a:rPr lang="en-US"/>
              <a:pPr/>
              <a:t>150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3832" y="3035300"/>
            <a:ext cx="59210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sz="2000" dirty="0"/>
              <a:t> Mary McGlohon, Leman Akoglu, Christos Faloutsos. </a:t>
            </a:r>
            <a:r>
              <a:rPr lang="en-US" sz="2000" i="1" dirty="0"/>
              <a:t>Statistical Properties of Social Networks. </a:t>
            </a:r>
            <a:r>
              <a:rPr lang="en-US" sz="2000" dirty="0"/>
              <a:t>in "Social Network Data Analytics” (Ed.: </a:t>
            </a:r>
            <a:r>
              <a:rPr lang="en-US" sz="2000" dirty="0" err="1"/>
              <a:t>Charu</a:t>
            </a:r>
            <a:r>
              <a:rPr lang="en-US" sz="2000" dirty="0"/>
              <a:t> </a:t>
            </a:r>
            <a:r>
              <a:rPr lang="en-US" sz="2000" dirty="0" err="1"/>
              <a:t>Aggarwal</a:t>
            </a:r>
            <a:r>
              <a:rPr lang="en-US" sz="2000" dirty="0"/>
              <a:t>)</a:t>
            </a:r>
          </a:p>
          <a:p>
            <a:pPr algn="l">
              <a:buFont typeface="Arial"/>
              <a:buChar char="•"/>
            </a:pPr>
            <a:endParaRPr lang="en-US" sz="2000" dirty="0"/>
          </a:p>
          <a:p>
            <a:pPr algn="l">
              <a:buFont typeface="Arial"/>
              <a:buChar char="•"/>
            </a:pPr>
            <a:r>
              <a:rPr lang="en-US" sz="2000" dirty="0"/>
              <a:t> Deepayan Chakrabarti and Christos Faloutsos, </a:t>
            </a:r>
            <a:r>
              <a:rPr lang="en-US" sz="2000" i="1" dirty="0">
                <a:hlinkClick r:id="rId2"/>
              </a:rPr>
              <a:t>Graph Mining: Laws, Tools, and Case Studies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/>
              <a:t>Oct. 2012, Morgan Claypool. </a:t>
            </a:r>
          </a:p>
        </p:txBody>
      </p:sp>
      <p:pic>
        <p:nvPicPr>
          <p:cNvPr id="8" name="Picture 7" descr="book-g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747" y="4362646"/>
            <a:ext cx="1363453" cy="1693665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800" y="2770477"/>
            <a:ext cx="927100" cy="90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eepayfa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422" y="4362450"/>
            <a:ext cx="994477" cy="1098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31"/>
          <a:stretch/>
        </p:blipFill>
        <p:spPr>
          <a:xfrm>
            <a:off x="7711542" y="2336800"/>
            <a:ext cx="1020016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623"/>
      </p:ext>
    </p:extLst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4327A03C-B6F2-6B42-8520-39AA4FF84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References, cont’d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8097CC51-DE1D-8541-926C-1BBD0CB0E8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>
                <a:ea typeface="ＭＳ Ｐゴシック" panose="020B0600070205080204" pitchFamily="34" charset="-128"/>
              </a:rPr>
              <a:t>Michalis Faloutsos, Petros Faloutsos and Christos Faloutsos, On Power-Law Relationships of the Internet Topology, SIGCOMM 1999. </a:t>
            </a:r>
          </a:p>
          <a:p>
            <a:r>
              <a:rPr lang="en-US" altLang="en-US" sz="2200">
                <a:ea typeface="ＭＳ Ｐゴシック" panose="020B0600070205080204" pitchFamily="34" charset="-128"/>
              </a:rPr>
              <a:t>R. Albert, H. Jeong, and A.-L. Barabasi, Diameter of the World Wide Web Nature, 401, 130-131 (1999). </a:t>
            </a:r>
          </a:p>
          <a:p>
            <a:r>
              <a:rPr lang="en-US" altLang="en-US" sz="2200">
                <a:ea typeface="ＭＳ Ｐゴシック" panose="020B0600070205080204" pitchFamily="34" charset="-128"/>
              </a:rPr>
              <a:t>Reka Albert and Albert-Laszlo Barabasi Statistical mechanics of complex networks, Reviews of Modern Physics, 74, 47 (2002).  </a:t>
            </a:r>
          </a:p>
          <a:p>
            <a:r>
              <a:rPr lang="en-US" altLang="en-US" sz="2200">
                <a:ea typeface="ＭＳ Ｐゴシック" panose="020B0600070205080204" pitchFamily="34" charset="-128"/>
              </a:rPr>
              <a:t>Jure Leskovec, Jon Kleinberg, Christos Faloutsos Graphs over Time: Densification Laws, Shrinking Diameters and Possible Explanations, KDD 2005, Chicago, IL, USA</a:t>
            </a: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15070C82-C165-9F4E-B048-C1C8D1989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0ABB8D-A1BF-8E4A-B739-4014E145F24F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151</a:t>
            </a:fld>
            <a:endParaRPr lang="en-US" altLang="en-US" sz="1800"/>
          </a:p>
        </p:txBody>
      </p:sp>
      <p:sp>
        <p:nvSpPr>
          <p:cNvPr id="21508" name="Date Placeholder 4">
            <a:extLst>
              <a:ext uri="{FF2B5EF4-FFF2-40B4-BE49-F238E27FC236}">
                <a16:creationId xmlns:a16="http://schemas.microsoft.com/office/drawing/2014/main" id="{4B490BB3-3EFF-D741-A1BF-612FAD9829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21509" name="Footer Placeholder 5">
            <a:extLst>
              <a:ext uri="{FF2B5EF4-FFF2-40B4-BE49-F238E27FC236}">
                <a16:creationId xmlns:a16="http://schemas.microsoft.com/office/drawing/2014/main" id="{F4A10C87-B2B7-D041-9E51-C11782EE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110025241"/>
      </p:ext>
    </p:extLst>
  </p:cSld>
  <p:clrMapOvr>
    <a:masterClrMapping/>
  </p:clrMapOvr>
  <p:transition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3CCE5487-62AB-2249-B007-52193BF6E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altLang="en-US" sz="4400">
                <a:ea typeface="ＭＳ Ｐゴシック" panose="020B0600070205080204" pitchFamily="34" charset="-128"/>
              </a:rPr>
              <a:t>Project info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09797BCF-15BC-BF4E-8C8E-6AECC966A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>
                <a:ea typeface="ＭＳ Ｐゴシック" panose="020B0600070205080204" pitchFamily="34" charset="-128"/>
                <a:hlinkClick r:id="rId3"/>
              </a:rPr>
              <a:t>www.cs.cmu.edu/~pegasus</a:t>
            </a:r>
            <a:endParaRPr lang="en-US" altLang="en-US" sz="360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11619" name="Picture 5" descr="pegasus_logo.gif">
            <a:extLst>
              <a:ext uri="{FF2B5EF4-FFF2-40B4-BE49-F238E27FC236}">
                <a16:creationId xmlns:a16="http://schemas.microsoft.com/office/drawing/2014/main" id="{FD88F02C-8330-4E41-8ED4-3EEBE291A9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213" y="1346200"/>
            <a:ext cx="1271587" cy="536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5">
            <a:extLst>
              <a:ext uri="{FF2B5EF4-FFF2-40B4-BE49-F238E27FC236}">
                <a16:creationId xmlns:a16="http://schemas.microsoft.com/office/drawing/2014/main" id="{2CFEF22C-D0BB-B748-A0D7-88109DDB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2997200"/>
            <a:ext cx="9112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6">
            <a:extLst>
              <a:ext uri="{FF2B5EF4-FFF2-40B4-BE49-F238E27FC236}">
                <a16:creationId xmlns:a16="http://schemas.microsoft.com/office/drawing/2014/main" id="{3D2AA112-DD5F-BA4C-9837-EEC851016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5900" y="2971800"/>
            <a:ext cx="94456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14" descr="tsourakakis">
            <a:extLst>
              <a:ext uri="{FF2B5EF4-FFF2-40B4-BE49-F238E27FC236}">
                <a16:creationId xmlns:a16="http://schemas.microsoft.com/office/drawing/2014/main" id="{6923FC17-B932-1144-AAC7-6B2FE2D88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43" t="8421" r="16843" b="16843"/>
          <a:stretch>
            <a:fillRect/>
          </a:stretch>
        </p:blipFill>
        <p:spPr bwMode="auto">
          <a:xfrm>
            <a:off x="6781800" y="2997200"/>
            <a:ext cx="8112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3" name="Picture 10" descr="polo.jpg">
            <a:extLst>
              <a:ext uri="{FF2B5EF4-FFF2-40B4-BE49-F238E27FC236}">
                <a16:creationId xmlns:a16="http://schemas.microsoft.com/office/drawing/2014/main" id="{025F97A6-06FC-8B42-BFA5-669DD68C3E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8600" y="2997200"/>
            <a:ext cx="688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4" name="Picture 11" descr="ukang.jpg">
            <a:extLst>
              <a:ext uri="{FF2B5EF4-FFF2-40B4-BE49-F238E27FC236}">
                <a16:creationId xmlns:a16="http://schemas.microsoft.com/office/drawing/2014/main" id="{B3452B9F-5BD8-5544-A1BE-34CA245682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200" y="2997200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5" name="TextBox 12">
            <a:extLst>
              <a:ext uri="{FF2B5EF4-FFF2-40B4-BE49-F238E27FC236}">
                <a16:creationId xmlns:a16="http://schemas.microsoft.com/office/drawing/2014/main" id="{38F47042-B6ED-7047-B922-49DEAA7FE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13200"/>
            <a:ext cx="13096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Akoglu, </a:t>
            </a:r>
          </a:p>
          <a:p>
            <a:pPr eaLnBrk="1" hangingPunct="1"/>
            <a:r>
              <a:rPr lang="en-US" altLang="en-US"/>
              <a:t>Leman</a:t>
            </a:r>
          </a:p>
        </p:txBody>
      </p:sp>
      <p:sp>
        <p:nvSpPr>
          <p:cNvPr id="111626" name="TextBox 13">
            <a:extLst>
              <a:ext uri="{FF2B5EF4-FFF2-40B4-BE49-F238E27FC236}">
                <a16:creationId xmlns:a16="http://schemas.microsoft.com/office/drawing/2014/main" id="{70859945-0DC2-9B47-91C2-CB4D93F96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2108200"/>
            <a:ext cx="10747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Chau, </a:t>
            </a:r>
          </a:p>
          <a:p>
            <a:pPr eaLnBrk="1" hangingPunct="1"/>
            <a:r>
              <a:rPr lang="en-US" altLang="en-US"/>
              <a:t>Polo</a:t>
            </a:r>
          </a:p>
        </p:txBody>
      </p:sp>
      <p:sp>
        <p:nvSpPr>
          <p:cNvPr id="111627" name="TextBox 14">
            <a:extLst>
              <a:ext uri="{FF2B5EF4-FFF2-40B4-BE49-F238E27FC236}">
                <a16:creationId xmlns:a16="http://schemas.microsoft.com/office/drawing/2014/main" id="{3E7C245F-E35D-C640-A837-CD1B5D170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5" y="4087813"/>
            <a:ext cx="101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Kang, U</a:t>
            </a:r>
          </a:p>
        </p:txBody>
      </p:sp>
      <p:sp>
        <p:nvSpPr>
          <p:cNvPr id="111628" name="TextBox 15">
            <a:extLst>
              <a:ext uri="{FF2B5EF4-FFF2-40B4-BE49-F238E27FC236}">
                <a16:creationId xmlns:a16="http://schemas.microsoft.com/office/drawing/2014/main" id="{0DE197FA-BED0-5C4E-8219-6F77A0E06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2082800"/>
            <a:ext cx="17970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McGlohon, </a:t>
            </a:r>
          </a:p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Mary</a:t>
            </a:r>
          </a:p>
        </p:txBody>
      </p:sp>
      <p:sp>
        <p:nvSpPr>
          <p:cNvPr id="111629" name="TextBox 16">
            <a:extLst>
              <a:ext uri="{FF2B5EF4-FFF2-40B4-BE49-F238E27FC236}">
                <a16:creationId xmlns:a16="http://schemas.microsoft.com/office/drawing/2014/main" id="{922B9F09-4F1A-614F-B6D7-B47BF4C86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513" y="2120900"/>
            <a:ext cx="20383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Tsourakakis, </a:t>
            </a:r>
          </a:p>
          <a:p>
            <a:pPr eaLnBrk="1" hangingPunct="1"/>
            <a:r>
              <a:rPr lang="en-US" altLang="en-US"/>
              <a:t>Babis</a:t>
            </a:r>
          </a:p>
        </p:txBody>
      </p:sp>
      <p:pic>
        <p:nvPicPr>
          <p:cNvPr id="111630" name="Picture 2">
            <a:extLst>
              <a:ext uri="{FF2B5EF4-FFF2-40B4-BE49-F238E27FC236}">
                <a16:creationId xmlns:a16="http://schemas.microsoft.com/office/drawing/2014/main" id="{FFF0FACE-096E-5C40-929D-42043BA62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8613" y="2997200"/>
            <a:ext cx="8191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TextBox 16">
            <a:extLst>
              <a:ext uri="{FF2B5EF4-FFF2-40B4-BE49-F238E27FC236}">
                <a16:creationId xmlns:a16="http://schemas.microsoft.com/office/drawing/2014/main" id="{DB064C09-329A-A446-8FB7-751BD5F51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5" y="4000500"/>
            <a:ext cx="17240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Tong, </a:t>
            </a:r>
          </a:p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Hanghang</a:t>
            </a:r>
          </a:p>
        </p:txBody>
      </p:sp>
      <p:pic>
        <p:nvPicPr>
          <p:cNvPr id="111632" name="Picture 6" descr="aditya.jpg">
            <a:extLst>
              <a:ext uri="{FF2B5EF4-FFF2-40B4-BE49-F238E27FC236}">
                <a16:creationId xmlns:a16="http://schemas.microsoft.com/office/drawing/2014/main" id="{2834CF03-727A-014A-AB05-96D6EB4C6F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1163" y="2952750"/>
            <a:ext cx="80803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3" name="TextBox 14">
            <a:extLst>
              <a:ext uri="{FF2B5EF4-FFF2-40B4-BE49-F238E27FC236}">
                <a16:creationId xmlns:a16="http://schemas.microsoft.com/office/drawing/2014/main" id="{3845A359-ED34-7942-A463-B3A3DCB8A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225" y="4011613"/>
            <a:ext cx="15001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Prakash,</a:t>
            </a:r>
          </a:p>
          <a:p>
            <a:pPr eaLnBrk="1" hangingPunct="1"/>
            <a:r>
              <a:rPr lang="en-US" altLang="en-US"/>
              <a:t>Aditya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A00F56-9E30-BD4D-96B8-C1B6749528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A507B-24F5-3B49-97E7-0487FF641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111637" name="Slide Number Placeholder 3">
            <a:extLst>
              <a:ext uri="{FF2B5EF4-FFF2-40B4-BE49-F238E27FC236}">
                <a16:creationId xmlns:a16="http://schemas.microsoft.com/office/drawing/2014/main" id="{D0EE95AB-B7FF-7E41-84F7-1A06D24D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58EE8F-9869-324F-9C81-8994F48E4FB1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152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id="{6207ACDF-25BC-EA43-ADBD-831B79039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26050"/>
            <a:ext cx="9144000" cy="163195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28575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kumimoji="0" lang="en-US" sz="3600" dirty="0">
                <a:latin typeface="Times New Roman" charset="0"/>
                <a:ea typeface="+mn-ea"/>
              </a:rPr>
              <a:t>Thanks to: </a:t>
            </a:r>
            <a:r>
              <a:rPr kumimoji="0" lang="en-US" sz="3200" dirty="0">
                <a:latin typeface="Times New Roman" charset="0"/>
                <a:ea typeface="+mn-ea"/>
              </a:rPr>
              <a:t>NSF IIS-0705359, IIS-0534205, </a:t>
            </a:r>
          </a:p>
          <a:p>
            <a:pPr algn="l">
              <a:defRPr/>
            </a:pPr>
            <a:r>
              <a:rPr kumimoji="0" lang="en-US" sz="2800" dirty="0">
                <a:latin typeface="Times New Roman" charset="0"/>
                <a:ea typeface="+mn-ea"/>
              </a:rPr>
              <a:t>CTA-INARC; </a:t>
            </a:r>
            <a:r>
              <a:rPr kumimoji="0" lang="en-US" sz="3200" dirty="0">
                <a:latin typeface="Times New Roman" charset="0"/>
                <a:ea typeface="+mn-ea"/>
              </a:rPr>
              <a:t>Yahoo (M45), LLNL, IBM, SPRINT, INTEL, HP</a:t>
            </a:r>
          </a:p>
        </p:txBody>
      </p:sp>
    </p:spTree>
    <p:extLst>
      <p:ext uri="{BB962C8B-B14F-4D97-AF65-F5344CB8AC3E}">
        <p14:creationId xmlns:p14="http://schemas.microsoft.com/office/powerpoint/2010/main" val="36190290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4">
            <a:extLst>
              <a:ext uri="{FF2B5EF4-FFF2-40B4-BE49-F238E27FC236}">
                <a16:creationId xmlns:a16="http://schemas.microsoft.com/office/drawing/2014/main" id="{FDC03218-1233-BF47-994A-B58DB12C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1D781F9A-91E7-5F46-AD2A-A033F40C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352288-4EF9-4647-A67A-A250BB2528B3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800"/>
          </a:p>
        </p:txBody>
      </p:sp>
      <p:sp>
        <p:nvSpPr>
          <p:cNvPr id="27651" name="Rectangle 3074">
            <a:extLst>
              <a:ext uri="{FF2B5EF4-FFF2-40B4-BE49-F238E27FC236}">
                <a16:creationId xmlns:a16="http://schemas.microsoft.com/office/drawing/2014/main" id="{5A53FB4A-AF02-B742-B5EE-392CECC65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altLang="en-US">
                <a:ea typeface="ＭＳ Ｐゴシック" panose="020B0600070205080204" pitchFamily="34" charset="-128"/>
              </a:rPr>
              <a:t>Graphs - why should we care?</a:t>
            </a:r>
          </a:p>
        </p:txBody>
      </p:sp>
      <p:sp>
        <p:nvSpPr>
          <p:cNvPr id="27652" name="Rectangle 3085">
            <a:extLst>
              <a:ext uri="{FF2B5EF4-FFF2-40B4-BE49-F238E27FC236}">
                <a16:creationId xmlns:a16="http://schemas.microsoft.com/office/drawing/2014/main" id="{29B49D30-2164-B94A-82BA-4C5853705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viral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 marketing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web-log (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blog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) news propagation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computer network security: email/IP traffic and anomaly detection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....</a:t>
            </a:r>
          </a:p>
        </p:txBody>
      </p:sp>
      <p:sp>
        <p:nvSpPr>
          <p:cNvPr id="27653" name="Date Placeholder 6">
            <a:extLst>
              <a:ext uri="{FF2B5EF4-FFF2-40B4-BE49-F238E27FC236}">
                <a16:creationId xmlns:a16="http://schemas.microsoft.com/office/drawing/2014/main" id="{18D92E29-1E1F-0D4A-93A1-5CB9E9180F7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23215515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11" y="29039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29088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22534" name="Group 22533">
            <a:extLst>
              <a:ext uri="{FF2B5EF4-FFF2-40B4-BE49-F238E27FC236}">
                <a16:creationId xmlns:a16="http://schemas.microsoft.com/office/drawing/2014/main" id="{01151372-4B61-4143-A0CE-EB591ED2314F}"/>
              </a:ext>
            </a:extLst>
          </p:cNvPr>
          <p:cNvGrpSpPr/>
          <p:nvPr/>
        </p:nvGrpSpPr>
        <p:grpSpPr>
          <a:xfrm>
            <a:off x="8275636" y="2952920"/>
            <a:ext cx="542187" cy="608212"/>
            <a:chOff x="8275636" y="2952920"/>
            <a:chExt cx="542187" cy="60821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4ECF949-5AB1-7E40-AD60-9ACC1B144CEC}"/>
                </a:ext>
              </a:extLst>
            </p:cNvPr>
            <p:cNvSpPr/>
            <p:nvPr/>
          </p:nvSpPr>
          <p:spPr bwMode="auto">
            <a:xfrm>
              <a:off x="8506505" y="295292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84D8B2-7649-C642-9718-3FA94C6037F5}"/>
                </a:ext>
              </a:extLst>
            </p:cNvPr>
            <p:cNvSpPr/>
            <p:nvPr/>
          </p:nvSpPr>
          <p:spPr bwMode="auto">
            <a:xfrm>
              <a:off x="8275636" y="312595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ECDF6FE-232D-894B-8E33-D468FE7967B6}"/>
                </a:ext>
              </a:extLst>
            </p:cNvPr>
            <p:cNvSpPr/>
            <p:nvPr/>
          </p:nvSpPr>
          <p:spPr bwMode="auto">
            <a:xfrm>
              <a:off x="8741623" y="312759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77C396F-9350-B343-97F6-5EB74110D8DB}"/>
                </a:ext>
              </a:extLst>
            </p:cNvPr>
            <p:cNvSpPr/>
            <p:nvPr/>
          </p:nvSpPr>
          <p:spPr bwMode="auto">
            <a:xfrm>
              <a:off x="8363463" y="349380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1D0F36-1249-7440-9819-7136660CAF4A}"/>
                </a:ext>
              </a:extLst>
            </p:cNvPr>
            <p:cNvSpPr/>
            <p:nvPr/>
          </p:nvSpPr>
          <p:spPr bwMode="auto">
            <a:xfrm>
              <a:off x="8668063" y="349691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1B244CD-B35D-0049-9821-0A0C61EC5BE5}"/>
                </a:ext>
              </a:extLst>
            </p:cNvPr>
            <p:cNvCxnSpPr>
              <a:cxnSpLocks/>
              <a:stCxn id="22" idx="6"/>
              <a:endCxn id="24" idx="1"/>
            </p:cNvCxnSpPr>
            <p:nvPr/>
          </p:nvCxnSpPr>
          <p:spPr bwMode="auto">
            <a:xfrm>
              <a:off x="8582705" y="2985029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D666630-4E4E-B14A-BC1B-EBBBB499E5AD}"/>
                </a:ext>
              </a:extLst>
            </p:cNvPr>
            <p:cNvCxnSpPr>
              <a:stCxn id="22" idx="5"/>
              <a:endCxn id="26" idx="1"/>
            </p:cNvCxnSpPr>
            <p:nvPr/>
          </p:nvCxnSpPr>
          <p:spPr bwMode="auto">
            <a:xfrm>
              <a:off x="8571546" y="3007733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D974117-4A17-3044-A902-4D3DEE0E5F12}"/>
                </a:ext>
              </a:extLst>
            </p:cNvPr>
            <p:cNvCxnSpPr>
              <a:stCxn id="22" idx="3"/>
              <a:endCxn id="25" idx="7"/>
            </p:cNvCxnSpPr>
            <p:nvPr/>
          </p:nvCxnSpPr>
          <p:spPr bwMode="auto">
            <a:xfrm flipH="1">
              <a:off x="8428504" y="3007733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C4E4F0-382B-5045-A4DC-B71E3C8EDE9A}"/>
                </a:ext>
              </a:extLst>
            </p:cNvPr>
            <p:cNvCxnSpPr>
              <a:cxnSpLocks/>
              <a:stCxn id="22" idx="1"/>
              <a:endCxn id="23" idx="7"/>
            </p:cNvCxnSpPr>
            <p:nvPr/>
          </p:nvCxnSpPr>
          <p:spPr bwMode="auto">
            <a:xfrm flipH="1">
              <a:off x="8340677" y="2962324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4A1560C-151D-E34C-AE0B-80B703710296}"/>
                </a:ext>
              </a:extLst>
            </p:cNvPr>
            <p:cNvCxnSpPr>
              <a:stCxn id="23" idx="6"/>
              <a:endCxn id="24" idx="2"/>
            </p:cNvCxnSpPr>
            <p:nvPr/>
          </p:nvCxnSpPr>
          <p:spPr bwMode="auto">
            <a:xfrm>
              <a:off x="8351836" y="3158065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78CA7E0-51D3-1D40-9130-C300E352602D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 flipH="1">
              <a:off x="8706163" y="3191807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B21D76-26C7-E045-9BCE-55CFA7A86112}"/>
                </a:ext>
              </a:extLst>
            </p:cNvPr>
            <p:cNvCxnSpPr>
              <a:stCxn id="25" idx="6"/>
              <a:endCxn id="26" idx="2"/>
            </p:cNvCxnSpPr>
            <p:nvPr/>
          </p:nvCxnSpPr>
          <p:spPr bwMode="auto">
            <a:xfrm>
              <a:off x="8439663" y="352591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FFDC1AD-B3F0-FF40-A09E-8FF323320300}"/>
                </a:ext>
              </a:extLst>
            </p:cNvPr>
            <p:cNvCxnSpPr>
              <a:stCxn id="23" idx="4"/>
              <a:endCxn id="25" idx="0"/>
            </p:cNvCxnSpPr>
            <p:nvPr/>
          </p:nvCxnSpPr>
          <p:spPr bwMode="auto">
            <a:xfrm>
              <a:off x="8313736" y="3190173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A423899-3CB6-BE44-A18E-EFD642A40087}"/>
                </a:ext>
              </a:extLst>
            </p:cNvPr>
            <p:cNvCxnSpPr>
              <a:stCxn id="23" idx="5"/>
              <a:endCxn id="26" idx="1"/>
            </p:cNvCxnSpPr>
            <p:nvPr/>
          </p:nvCxnSpPr>
          <p:spPr bwMode="auto">
            <a:xfrm>
              <a:off x="8340677" y="3180769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E7963FE-B0F6-014A-BF04-6418A52BFBA1}"/>
                </a:ext>
              </a:extLst>
            </p:cNvPr>
            <p:cNvCxnSpPr>
              <a:stCxn id="24" idx="4"/>
              <a:endCxn id="25" idx="7"/>
            </p:cNvCxnSpPr>
            <p:nvPr/>
          </p:nvCxnSpPr>
          <p:spPr bwMode="auto">
            <a:xfrm flipH="1">
              <a:off x="8428504" y="3191807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7566687" y="2342486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97580B-489E-F543-B3D3-21BF7D5ED25C}"/>
              </a:ext>
            </a:extLst>
          </p:cNvPr>
          <p:cNvSpPr txBox="1"/>
          <p:nvPr/>
        </p:nvSpPr>
        <p:spPr>
          <a:xfrm>
            <a:off x="8334809" y="2335708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22529" name="Right Arrow 22528">
            <a:extLst>
              <a:ext uri="{FF2B5EF4-FFF2-40B4-BE49-F238E27FC236}">
                <a16:creationId xmlns:a16="http://schemas.microsoft.com/office/drawing/2014/main" id="{A451AC41-FC66-3C4F-8497-40E10FDF8C58}"/>
              </a:ext>
            </a:extLst>
          </p:cNvPr>
          <p:cNvSpPr/>
          <p:nvPr/>
        </p:nvSpPr>
        <p:spPr bwMode="auto">
          <a:xfrm>
            <a:off x="353961" y="3313471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4895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11" y="35135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35184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6726256" y="3035421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841FC0-3D20-3E4C-AAB6-0923C7A3359F}"/>
              </a:ext>
            </a:extLst>
          </p:cNvPr>
          <p:cNvSpPr/>
          <p:nvPr/>
        </p:nvSpPr>
        <p:spPr bwMode="auto">
          <a:xfrm>
            <a:off x="7652531" y="3421626"/>
            <a:ext cx="210344" cy="253545"/>
          </a:xfrm>
          <a:prstGeom prst="ellips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385424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2152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11" y="4015005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38518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701643" y="408108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637680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Time series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Part#3: extras (visualization,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etc</a:t>
            </a:r>
            <a:r>
              <a:rPr lang="en-US" dirty="0">
                <a:ea typeface="ＭＳ Ｐゴシック" charset="-128"/>
                <a:cs typeface="ＭＳ Ｐゴシック" charset="-128"/>
              </a:rPr>
              <a:t>)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11" y="4015005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38518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701643" y="408108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37" name="Oval 22536">
            <a:extLst>
              <a:ext uri="{FF2B5EF4-FFF2-40B4-BE49-F238E27FC236}">
                <a16:creationId xmlns:a16="http://schemas.microsoft.com/office/drawing/2014/main" id="{303F2011-0B28-1146-B0A4-6CC4814058E3}"/>
              </a:ext>
            </a:extLst>
          </p:cNvPr>
          <p:cNvSpPr/>
          <p:nvPr/>
        </p:nvSpPr>
        <p:spPr bwMode="auto">
          <a:xfrm>
            <a:off x="7656564" y="3815697"/>
            <a:ext cx="614674" cy="1123820"/>
          </a:xfrm>
          <a:prstGeom prst="ellipse">
            <a:avLst/>
          </a:prstGeom>
          <a:noFill/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0637A17-08E2-C145-9ED7-CA5098B46DA3}"/>
              </a:ext>
            </a:extLst>
          </p:cNvPr>
          <p:cNvSpPr/>
          <p:nvPr/>
        </p:nvSpPr>
        <p:spPr bwMode="auto">
          <a:xfrm>
            <a:off x="8474227" y="3815697"/>
            <a:ext cx="500326" cy="1135867"/>
          </a:xfrm>
          <a:prstGeom prst="ellipse">
            <a:avLst/>
          </a:prstGeom>
          <a:noFill/>
          <a:ln w="3175" cap="flat" cmpd="sng" algn="ctr">
            <a:solidFill>
              <a:srgbClr val="00B050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47F10866-B8CE-2143-B953-317AA4B19C35}"/>
              </a:ext>
            </a:extLst>
          </p:cNvPr>
          <p:cNvSpPr/>
          <p:nvPr/>
        </p:nvSpPr>
        <p:spPr bwMode="auto">
          <a:xfrm>
            <a:off x="8273874" y="4131455"/>
            <a:ext cx="198647" cy="309540"/>
          </a:xfrm>
          <a:prstGeom prst="lightningBol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832FC1-A0DD-A545-B19A-E5B87B54B20C}"/>
              </a:ext>
            </a:extLst>
          </p:cNvPr>
          <p:cNvSpPr/>
          <p:nvPr/>
        </p:nvSpPr>
        <p:spPr bwMode="auto">
          <a:xfrm>
            <a:off x="6832573" y="3981450"/>
            <a:ext cx="152427" cy="1041400"/>
          </a:xfrm>
          <a:custGeom>
            <a:avLst/>
            <a:gdLst>
              <a:gd name="connsiteX0" fmla="*/ 6377 w 152427"/>
              <a:gd name="connsiteY0" fmla="*/ 0 h 1041400"/>
              <a:gd name="connsiteX1" fmla="*/ 120677 w 152427"/>
              <a:gd name="connsiteY1" fmla="*/ 114300 h 1041400"/>
              <a:gd name="connsiteX2" fmla="*/ 27 w 152427"/>
              <a:gd name="connsiteY2" fmla="*/ 260350 h 1041400"/>
              <a:gd name="connsiteX3" fmla="*/ 120677 w 152427"/>
              <a:gd name="connsiteY3" fmla="*/ 425450 h 1041400"/>
              <a:gd name="connsiteX4" fmla="*/ 27 w 152427"/>
              <a:gd name="connsiteY4" fmla="*/ 596900 h 1041400"/>
              <a:gd name="connsiteX5" fmla="*/ 133377 w 152427"/>
              <a:gd name="connsiteY5" fmla="*/ 774700 h 1041400"/>
              <a:gd name="connsiteX6" fmla="*/ 25427 w 152427"/>
              <a:gd name="connsiteY6" fmla="*/ 914400 h 1041400"/>
              <a:gd name="connsiteX7" fmla="*/ 152427 w 152427"/>
              <a:gd name="connsiteY7" fmla="*/ 1041400 h 1041400"/>
              <a:gd name="connsiteX8" fmla="*/ 152427 w 152427"/>
              <a:gd name="connsiteY8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27" h="1041400">
                <a:moveTo>
                  <a:pt x="6377" y="0"/>
                </a:moveTo>
                <a:cubicBezTo>
                  <a:pt x="64056" y="35454"/>
                  <a:pt x="121735" y="70908"/>
                  <a:pt x="120677" y="114300"/>
                </a:cubicBezTo>
                <a:cubicBezTo>
                  <a:pt x="119619" y="157692"/>
                  <a:pt x="27" y="208492"/>
                  <a:pt x="27" y="260350"/>
                </a:cubicBezTo>
                <a:cubicBezTo>
                  <a:pt x="27" y="312208"/>
                  <a:pt x="120677" y="369358"/>
                  <a:pt x="120677" y="425450"/>
                </a:cubicBezTo>
                <a:cubicBezTo>
                  <a:pt x="120677" y="481542"/>
                  <a:pt x="-2090" y="538692"/>
                  <a:pt x="27" y="596900"/>
                </a:cubicBezTo>
                <a:cubicBezTo>
                  <a:pt x="2144" y="655108"/>
                  <a:pt x="129144" y="721783"/>
                  <a:pt x="133377" y="774700"/>
                </a:cubicBezTo>
                <a:cubicBezTo>
                  <a:pt x="137610" y="827617"/>
                  <a:pt x="22252" y="869950"/>
                  <a:pt x="25427" y="914400"/>
                </a:cubicBezTo>
                <a:cubicBezTo>
                  <a:pt x="28602" y="958850"/>
                  <a:pt x="152427" y="1041400"/>
                  <a:pt x="152427" y="1041400"/>
                </a:cubicBezTo>
                <a:lnTo>
                  <a:pt x="152427" y="1041400"/>
                </a:ln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3D2D6-6705-C64B-94CC-D4BFF85F0961}"/>
              </a:ext>
            </a:extLst>
          </p:cNvPr>
          <p:cNvSpPr txBox="1"/>
          <p:nvPr/>
        </p:nvSpPr>
        <p:spPr>
          <a:xfrm>
            <a:off x="6668190" y="3412807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76478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491223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46081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35F31BC-B5AA-984B-B578-D4FEB2C7BB47}"/>
              </a:ext>
            </a:extLst>
          </p:cNvPr>
          <p:cNvSpPr txBox="1"/>
          <p:nvPr/>
        </p:nvSpPr>
        <p:spPr>
          <a:xfrm>
            <a:off x="7491723" y="3958632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DCFF15-BB4C-6646-99B6-DA7F4FAAF5D0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 flipH="1">
            <a:off x="7545331" y="4451075"/>
            <a:ext cx="140516" cy="26514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E0EEA7-3CBA-7641-9A16-80076A88CE1B}"/>
              </a:ext>
            </a:extLst>
          </p:cNvPr>
          <p:cNvCxnSpPr>
            <a:cxnSpLocks/>
            <a:stCxn id="45" idx="2"/>
          </p:cNvCxnSpPr>
          <p:nvPr/>
        </p:nvCxnSpPr>
        <p:spPr bwMode="auto">
          <a:xfrm>
            <a:off x="7685847" y="4451075"/>
            <a:ext cx="142452" cy="25403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84924505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B124F827-4340-314B-909B-ED4E7BD88D25}"/>
              </a:ext>
            </a:extLst>
          </p:cNvPr>
          <p:cNvSpPr/>
          <p:nvPr/>
        </p:nvSpPr>
        <p:spPr bwMode="auto">
          <a:xfrm>
            <a:off x="353961" y="5407537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6" name="Group 22535">
            <a:extLst>
              <a:ext uri="{FF2B5EF4-FFF2-40B4-BE49-F238E27FC236}">
                <a16:creationId xmlns:a16="http://schemas.microsoft.com/office/drawing/2014/main" id="{8B47CE6F-E952-5241-97E0-2872F828BAFB}"/>
              </a:ext>
            </a:extLst>
          </p:cNvPr>
          <p:cNvGrpSpPr/>
          <p:nvPr/>
        </p:nvGrpSpPr>
        <p:grpSpPr>
          <a:xfrm>
            <a:off x="7003143" y="5078031"/>
            <a:ext cx="1201114" cy="608212"/>
            <a:chOff x="7701643" y="4081081"/>
            <a:chExt cx="1201114" cy="60821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A6BD8D-809D-B043-B554-DCF136F5788C}"/>
                </a:ext>
              </a:extLst>
            </p:cNvPr>
            <p:cNvSpPr/>
            <p:nvPr/>
          </p:nvSpPr>
          <p:spPr bwMode="auto">
            <a:xfrm>
              <a:off x="7932512" y="408108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65241-7190-CE41-A848-27497D196591}"/>
                </a:ext>
              </a:extLst>
            </p:cNvPr>
            <p:cNvSpPr/>
            <p:nvPr/>
          </p:nvSpPr>
          <p:spPr bwMode="auto">
            <a:xfrm>
              <a:off x="7701643" y="4254117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4BCF3-8AE4-3D4A-BB69-D78FD3088A5A}"/>
                </a:ext>
              </a:extLst>
            </p:cNvPr>
            <p:cNvSpPr/>
            <p:nvPr/>
          </p:nvSpPr>
          <p:spPr bwMode="auto">
            <a:xfrm>
              <a:off x="8167630" y="4255751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EBD4E0-3CE9-3243-BBB8-24F377459E68}"/>
                </a:ext>
              </a:extLst>
            </p:cNvPr>
            <p:cNvSpPr/>
            <p:nvPr/>
          </p:nvSpPr>
          <p:spPr bwMode="auto">
            <a:xfrm>
              <a:off x="7789470" y="4621965"/>
              <a:ext cx="76200" cy="64217"/>
            </a:xfrm>
            <a:prstGeom prst="ellipse">
              <a:avLst/>
            </a:prstGeom>
            <a:solidFill>
              <a:schemeClr val="tx2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F8E91C-3B11-AD4F-9D0A-7D1DFBA42C9D}"/>
                </a:ext>
              </a:extLst>
            </p:cNvPr>
            <p:cNvSpPr/>
            <p:nvPr/>
          </p:nvSpPr>
          <p:spPr bwMode="auto">
            <a:xfrm>
              <a:off x="8094070" y="462507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B001C2-138A-0945-BE5F-9322896165FA}"/>
                </a:ext>
              </a:extLst>
            </p:cNvPr>
            <p:cNvCxnSpPr>
              <a:cxnSpLocks/>
              <a:stCxn id="23" idx="6"/>
              <a:endCxn id="25" idx="1"/>
            </p:cNvCxnSpPr>
            <p:nvPr/>
          </p:nvCxnSpPr>
          <p:spPr bwMode="auto">
            <a:xfrm>
              <a:off x="8008712" y="4113190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A7761A-5F6E-724A-BFAC-F89E1157004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 bwMode="auto">
            <a:xfrm>
              <a:off x="7997553" y="4135894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814DA9-F175-7542-8EF7-711ABA20EA72}"/>
                </a:ext>
              </a:extLst>
            </p:cNvPr>
            <p:cNvCxnSpPr>
              <a:stCxn id="23" idx="3"/>
              <a:endCxn id="26" idx="7"/>
            </p:cNvCxnSpPr>
            <p:nvPr/>
          </p:nvCxnSpPr>
          <p:spPr bwMode="auto">
            <a:xfrm flipH="1">
              <a:off x="7854511" y="4135894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F158891-D29E-5F47-AB59-0DE2C2DD00FC}"/>
                </a:ext>
              </a:extLst>
            </p:cNvPr>
            <p:cNvCxnSpPr>
              <a:cxnSpLocks/>
              <a:stCxn id="23" idx="1"/>
              <a:endCxn id="24" idx="7"/>
            </p:cNvCxnSpPr>
            <p:nvPr/>
          </p:nvCxnSpPr>
          <p:spPr bwMode="auto">
            <a:xfrm flipH="1">
              <a:off x="7766684" y="4090485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1DC17A-C37C-0B4D-B55F-4E4DEDE5FD44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 bwMode="auto">
            <a:xfrm>
              <a:off x="7777843" y="4286226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ECE5A-8A8F-294D-B1D2-ECE3BF0F8A39}"/>
                </a:ext>
              </a:extLst>
            </p:cNvPr>
            <p:cNvCxnSpPr>
              <a:stCxn id="25" idx="4"/>
              <a:endCxn id="27" idx="0"/>
            </p:cNvCxnSpPr>
            <p:nvPr/>
          </p:nvCxnSpPr>
          <p:spPr bwMode="auto">
            <a:xfrm flipH="1">
              <a:off x="8132170" y="4319968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A7A534-64FB-EE47-829B-5E4761B580E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 bwMode="auto">
            <a:xfrm>
              <a:off x="7865670" y="4654074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B103351-CA28-9C41-818A-BCC4A4EB76B3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>
              <a:off x="7739743" y="4318334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5EF09D1-8497-2E45-BE97-D3E4BA3EAE84}"/>
                </a:ext>
              </a:extLst>
            </p:cNvPr>
            <p:cNvCxnSpPr>
              <a:stCxn id="24" idx="5"/>
              <a:endCxn id="27" idx="1"/>
            </p:cNvCxnSpPr>
            <p:nvPr/>
          </p:nvCxnSpPr>
          <p:spPr bwMode="auto">
            <a:xfrm>
              <a:off x="7766684" y="4308930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5D8342E-B158-1647-901B-5FA10DFC68A8}"/>
                </a:ext>
              </a:extLst>
            </p:cNvPr>
            <p:cNvCxnSpPr>
              <a:stCxn id="25" idx="4"/>
              <a:endCxn id="26" idx="7"/>
            </p:cNvCxnSpPr>
            <p:nvPr/>
          </p:nvCxnSpPr>
          <p:spPr bwMode="auto">
            <a:xfrm flipH="1">
              <a:off x="7854511" y="4319968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F83A8C-2E5F-FE44-A349-19B2D6BC8E8C}"/>
                </a:ext>
              </a:extLst>
            </p:cNvPr>
            <p:cNvSpPr/>
            <p:nvPr/>
          </p:nvSpPr>
          <p:spPr bwMode="auto">
            <a:xfrm>
              <a:off x="8510797" y="4254117"/>
              <a:ext cx="79285" cy="72143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EF4867-75AF-FA49-AEC2-47435E41FE30}"/>
                </a:ext>
              </a:extLst>
            </p:cNvPr>
            <p:cNvSpPr/>
            <p:nvPr/>
          </p:nvSpPr>
          <p:spPr bwMode="auto">
            <a:xfrm>
              <a:off x="8835252" y="4254117"/>
              <a:ext cx="64907" cy="72142"/>
            </a:xfrm>
            <a:prstGeom prst="ellipse">
              <a:avLst/>
            </a:prstGeom>
            <a:solidFill>
              <a:srgbClr val="008F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F8D43D3-1ABF-9948-8C49-F4848AF3F9AC}"/>
                </a:ext>
              </a:extLst>
            </p:cNvPr>
            <p:cNvSpPr/>
            <p:nvPr/>
          </p:nvSpPr>
          <p:spPr bwMode="auto">
            <a:xfrm>
              <a:off x="8521957" y="461885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F78C3-FC01-4642-9CF6-82739AEF417F}"/>
                </a:ext>
              </a:extLst>
            </p:cNvPr>
            <p:cNvSpPr/>
            <p:nvPr/>
          </p:nvSpPr>
          <p:spPr bwMode="auto">
            <a:xfrm>
              <a:off x="8826557" y="46219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3ED52-CDB7-8A40-9A48-350FEB51E385}"/>
                </a:ext>
              </a:extLst>
            </p:cNvPr>
            <p:cNvCxnSpPr>
              <a:cxnSpLocks/>
              <a:stCxn id="41" idx="6"/>
              <a:endCxn id="42" idx="2"/>
            </p:cNvCxnSpPr>
            <p:nvPr/>
          </p:nvCxnSpPr>
          <p:spPr bwMode="auto">
            <a:xfrm flipV="1">
              <a:off x="8590082" y="4290188"/>
              <a:ext cx="245170" cy="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127416-938B-F241-8D8F-06FD0883C724}"/>
                </a:ext>
              </a:extLst>
            </p:cNvPr>
            <p:cNvCxnSpPr>
              <a:cxnSpLocks/>
              <a:stCxn id="42" idx="4"/>
              <a:endCxn id="44" idx="0"/>
            </p:cNvCxnSpPr>
            <p:nvPr/>
          </p:nvCxnSpPr>
          <p:spPr bwMode="auto">
            <a:xfrm flipH="1">
              <a:off x="8864657" y="4326259"/>
              <a:ext cx="3049" cy="29570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8ADF2A-1B31-BF4A-B9D7-A8D379D0B02B}"/>
                </a:ext>
              </a:extLst>
            </p:cNvPr>
            <p:cNvCxnSpPr>
              <a:stCxn id="43" idx="6"/>
              <a:endCxn id="44" idx="2"/>
            </p:cNvCxnSpPr>
            <p:nvPr/>
          </p:nvCxnSpPr>
          <p:spPr bwMode="auto">
            <a:xfrm>
              <a:off x="8598157" y="465096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AF68DC-3213-FE49-BABA-6E27EF752942}"/>
                </a:ext>
              </a:extLst>
            </p:cNvPr>
            <p:cNvCxnSpPr>
              <a:cxnSpLocks/>
              <a:stCxn id="41" idx="4"/>
              <a:endCxn id="43" idx="0"/>
            </p:cNvCxnSpPr>
            <p:nvPr/>
          </p:nvCxnSpPr>
          <p:spPr bwMode="auto">
            <a:xfrm>
              <a:off x="8550440" y="4326260"/>
              <a:ext cx="9617" cy="2925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5175E6-D1E6-D641-B42E-C1AA9848E3DE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 bwMode="auto">
            <a:xfrm>
              <a:off x="8578471" y="4315695"/>
              <a:ext cx="259245" cy="31567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2FE667-BC92-4C42-88DF-3C5A3639ECD7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 bwMode="auto">
            <a:xfrm flipH="1">
              <a:off x="8586998" y="4315694"/>
              <a:ext cx="257759" cy="31256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534" name="Straight Connector 22533">
              <a:extLst>
                <a:ext uri="{FF2B5EF4-FFF2-40B4-BE49-F238E27FC236}">
                  <a16:creationId xmlns:a16="http://schemas.microsoft.com/office/drawing/2014/main" id="{17444B08-CFE4-0144-B92E-3D2C710200BE}"/>
                </a:ext>
              </a:extLst>
            </p:cNvPr>
            <p:cNvCxnSpPr>
              <a:stCxn id="25" idx="6"/>
              <a:endCxn id="41" idx="2"/>
            </p:cNvCxnSpPr>
            <p:nvPr/>
          </p:nvCxnSpPr>
          <p:spPr bwMode="auto">
            <a:xfrm>
              <a:off x="8243830" y="4287860"/>
              <a:ext cx="266967" cy="232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5BA0613-304A-3F4E-A5BA-6F5D7616C6A1}"/>
              </a:ext>
            </a:extLst>
          </p:cNvPr>
          <p:cNvSpPr/>
          <p:nvPr/>
        </p:nvSpPr>
        <p:spPr bwMode="auto">
          <a:xfrm>
            <a:off x="8095842" y="5215057"/>
            <a:ext cx="153424" cy="163191"/>
          </a:xfrm>
          <a:prstGeom prst="ellipse">
            <a:avLst/>
          </a:prstGeom>
          <a:solidFill>
            <a:srgbClr val="008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4138C79-3727-0345-B7A8-1F61252C0207}"/>
              </a:ext>
            </a:extLst>
          </p:cNvPr>
          <p:cNvSpPr/>
          <p:nvPr/>
        </p:nvSpPr>
        <p:spPr bwMode="auto">
          <a:xfrm>
            <a:off x="7048698" y="5544433"/>
            <a:ext cx="153424" cy="163191"/>
          </a:xfrm>
          <a:prstGeom prst="ellipse">
            <a:avLst/>
          </a:prstGeom>
          <a:solidFill>
            <a:srgbClr val="C00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5975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‘Recipe’ 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4643284" cy="4648200"/>
          </a:xfrm>
        </p:spPr>
        <p:txBody>
          <a:bodyPr/>
          <a:lstStyle/>
          <a:p>
            <a:r>
              <a:rPr lang="en-US" dirty="0"/>
              <a:t>Problem definition</a:t>
            </a:r>
          </a:p>
          <a:p>
            <a:endParaRPr lang="en-US" dirty="0"/>
          </a:p>
          <a:p>
            <a:r>
              <a:rPr lang="en-US" dirty="0"/>
              <a:t>Short answer/solution</a:t>
            </a:r>
          </a:p>
          <a:p>
            <a:endParaRPr lang="en-US" dirty="0"/>
          </a:p>
          <a:p>
            <a:r>
              <a:rPr lang="en-US" dirty="0"/>
              <a:t>LONG answer – details</a:t>
            </a:r>
          </a:p>
          <a:p>
            <a:endParaRPr lang="en-US" dirty="0"/>
          </a:p>
          <a:p>
            <a:r>
              <a:rPr lang="en-US" dirty="0"/>
              <a:t>Conclusion/short-answer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295400"/>
            <a:ext cx="1194619" cy="1014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439083"/>
            <a:ext cx="1194619" cy="10194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967AD1-D103-C246-9843-8891DEA77D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199" y="4900361"/>
            <a:ext cx="1194619" cy="1019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39C5A-1345-0B4A-8909-F4C7FA1868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199" y="3556522"/>
            <a:ext cx="1194619" cy="1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8561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‘Recipe’ 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4643284" cy="4648200"/>
          </a:xfrm>
        </p:spPr>
        <p:txBody>
          <a:bodyPr/>
          <a:lstStyle/>
          <a:p>
            <a:r>
              <a:rPr lang="en-US" dirty="0"/>
              <a:t>Problem definition</a:t>
            </a:r>
          </a:p>
          <a:p>
            <a:endParaRPr lang="en-US" dirty="0"/>
          </a:p>
          <a:p>
            <a:r>
              <a:rPr lang="en-US" dirty="0"/>
              <a:t>Short answer/solution</a:t>
            </a:r>
          </a:p>
          <a:p>
            <a:endParaRPr lang="en-US" dirty="0"/>
          </a:p>
          <a:p>
            <a:r>
              <a:rPr lang="en-US" dirty="0"/>
              <a:t>LONG answer – details</a:t>
            </a:r>
          </a:p>
          <a:p>
            <a:endParaRPr lang="en-US" dirty="0"/>
          </a:p>
          <a:p>
            <a:r>
              <a:rPr lang="en-US" dirty="0"/>
              <a:t>Conclusion/short-answer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295400"/>
            <a:ext cx="1194619" cy="1014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439083"/>
            <a:ext cx="1194619" cy="10194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967AD1-D103-C246-9843-8891DEA77D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199" y="4900361"/>
            <a:ext cx="1194619" cy="1019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39C5A-1345-0B4A-8909-F4C7FA1868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199" y="3556522"/>
            <a:ext cx="1194619" cy="10422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7875C8-C5F5-3B42-BCAD-8BF63298F0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592" y="3556521"/>
            <a:ext cx="1389604" cy="10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781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iterations">
            <a:extLst>
              <a:ext uri="{FF2B5EF4-FFF2-40B4-BE49-F238E27FC236}">
                <a16:creationId xmlns:a16="http://schemas.microsoft.com/office/drawing/2014/main" id="{A4AE82FC-D4C0-F441-9FCA-FA89D23A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711" y="2903961"/>
            <a:ext cx="840014" cy="9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D0F81-3D38-DC47-9407-8B1B9B0F7815}"/>
              </a:ext>
            </a:extLst>
          </p:cNvPr>
          <p:cNvGrpSpPr/>
          <p:nvPr/>
        </p:nvGrpSpPr>
        <p:grpSpPr>
          <a:xfrm>
            <a:off x="7510462" y="2908860"/>
            <a:ext cx="496887" cy="657039"/>
            <a:chOff x="7510462" y="2908860"/>
            <a:chExt cx="496887" cy="6570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63E2BB4-CBCB-6244-A0AA-F7721DCA8D91}"/>
                </a:ext>
              </a:extLst>
            </p:cNvPr>
            <p:cNvSpPr/>
            <p:nvPr/>
          </p:nvSpPr>
          <p:spPr bwMode="auto">
            <a:xfrm>
              <a:off x="7718401" y="290886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53BE-604E-4945-92AF-A0415945A0DC}"/>
                </a:ext>
              </a:extLst>
            </p:cNvPr>
            <p:cNvSpPr/>
            <p:nvPr/>
          </p:nvSpPr>
          <p:spPr bwMode="auto">
            <a:xfrm>
              <a:off x="7510462" y="315806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06626-3686-7449-ACEA-8765FDF99D15}"/>
                </a:ext>
              </a:extLst>
            </p:cNvPr>
            <p:cNvSpPr/>
            <p:nvPr/>
          </p:nvSpPr>
          <p:spPr bwMode="auto">
            <a:xfrm>
              <a:off x="7931149" y="315806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1C489D-945F-804F-8FA8-73B05063315D}"/>
                </a:ext>
              </a:extLst>
            </p:cNvPr>
            <p:cNvSpPr/>
            <p:nvPr/>
          </p:nvSpPr>
          <p:spPr bwMode="auto">
            <a:xfrm>
              <a:off x="7510462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A58D44-D9B4-CE4E-A1E4-A5FADDDD905D}"/>
                </a:ext>
              </a:extLst>
            </p:cNvPr>
            <p:cNvSpPr/>
            <p:nvPr/>
          </p:nvSpPr>
          <p:spPr bwMode="auto">
            <a:xfrm>
              <a:off x="7931149" y="3501682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77FA0AC-71C9-574A-9086-8D2067BEB43D}"/>
                </a:ext>
              </a:extLst>
            </p:cNvPr>
            <p:cNvCxnSpPr>
              <a:stCxn id="2" idx="7"/>
              <a:endCxn id="11" idx="3"/>
            </p:cNvCxnSpPr>
            <p:nvPr/>
          </p:nvCxnSpPr>
          <p:spPr bwMode="auto">
            <a:xfrm>
              <a:off x="7783442" y="2918264"/>
              <a:ext cx="158866" cy="29461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9DAE3-CEEB-C345-AB49-512D40D7CC0D}"/>
                </a:ext>
              </a:extLst>
            </p:cNvPr>
            <p:cNvCxnSpPr>
              <a:stCxn id="2" idx="5"/>
              <a:endCxn id="13" idx="1"/>
            </p:cNvCxnSpPr>
            <p:nvPr/>
          </p:nvCxnSpPr>
          <p:spPr bwMode="auto">
            <a:xfrm>
              <a:off x="7783442" y="2963673"/>
              <a:ext cx="158866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F04C14-C68F-A14A-BB98-D943DB74C9AD}"/>
                </a:ext>
              </a:extLst>
            </p:cNvPr>
            <p:cNvCxnSpPr>
              <a:stCxn id="2" idx="3"/>
              <a:endCxn id="12" idx="7"/>
            </p:cNvCxnSpPr>
            <p:nvPr/>
          </p:nvCxnSpPr>
          <p:spPr bwMode="auto">
            <a:xfrm flipH="1">
              <a:off x="7575503" y="2963673"/>
              <a:ext cx="154057" cy="54741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9C4995D-BC43-4C4C-86EE-D70205C41A47}"/>
                </a:ext>
              </a:extLst>
            </p:cNvPr>
            <p:cNvCxnSpPr>
              <a:stCxn id="2" idx="1"/>
              <a:endCxn id="10" idx="5"/>
            </p:cNvCxnSpPr>
            <p:nvPr/>
          </p:nvCxnSpPr>
          <p:spPr bwMode="auto">
            <a:xfrm flipH="1">
              <a:off x="7575503" y="2918264"/>
              <a:ext cx="154057" cy="29461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22534" name="Group 22533">
            <a:extLst>
              <a:ext uri="{FF2B5EF4-FFF2-40B4-BE49-F238E27FC236}">
                <a16:creationId xmlns:a16="http://schemas.microsoft.com/office/drawing/2014/main" id="{01151372-4B61-4143-A0CE-EB591ED2314F}"/>
              </a:ext>
            </a:extLst>
          </p:cNvPr>
          <p:cNvGrpSpPr/>
          <p:nvPr/>
        </p:nvGrpSpPr>
        <p:grpSpPr>
          <a:xfrm>
            <a:off x="8275636" y="2952920"/>
            <a:ext cx="542187" cy="608212"/>
            <a:chOff x="8275636" y="2952920"/>
            <a:chExt cx="542187" cy="60821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4ECF949-5AB1-7E40-AD60-9ACC1B144CEC}"/>
                </a:ext>
              </a:extLst>
            </p:cNvPr>
            <p:cNvSpPr/>
            <p:nvPr/>
          </p:nvSpPr>
          <p:spPr bwMode="auto">
            <a:xfrm>
              <a:off x="8506505" y="295292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384D8B2-7649-C642-9718-3FA94C6037F5}"/>
                </a:ext>
              </a:extLst>
            </p:cNvPr>
            <p:cNvSpPr/>
            <p:nvPr/>
          </p:nvSpPr>
          <p:spPr bwMode="auto">
            <a:xfrm>
              <a:off x="8275636" y="3125956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ECDF6FE-232D-894B-8E33-D468FE7967B6}"/>
                </a:ext>
              </a:extLst>
            </p:cNvPr>
            <p:cNvSpPr/>
            <p:nvPr/>
          </p:nvSpPr>
          <p:spPr bwMode="auto">
            <a:xfrm>
              <a:off x="8741623" y="3127590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77C396F-9350-B343-97F6-5EB74110D8DB}"/>
                </a:ext>
              </a:extLst>
            </p:cNvPr>
            <p:cNvSpPr/>
            <p:nvPr/>
          </p:nvSpPr>
          <p:spPr bwMode="auto">
            <a:xfrm>
              <a:off x="8363463" y="3493804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1D0F36-1249-7440-9819-7136660CAF4A}"/>
                </a:ext>
              </a:extLst>
            </p:cNvPr>
            <p:cNvSpPr/>
            <p:nvPr/>
          </p:nvSpPr>
          <p:spPr bwMode="auto">
            <a:xfrm>
              <a:off x="8668063" y="3496915"/>
              <a:ext cx="76200" cy="64217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1B244CD-B35D-0049-9821-0A0C61EC5BE5}"/>
                </a:ext>
              </a:extLst>
            </p:cNvPr>
            <p:cNvCxnSpPr>
              <a:cxnSpLocks/>
              <a:stCxn id="22" idx="6"/>
              <a:endCxn id="24" idx="1"/>
            </p:cNvCxnSpPr>
            <p:nvPr/>
          </p:nvCxnSpPr>
          <p:spPr bwMode="auto">
            <a:xfrm>
              <a:off x="8582705" y="2985029"/>
              <a:ext cx="170077" cy="15196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D666630-4E4E-B14A-BC1B-EBBBB499E5AD}"/>
                </a:ext>
              </a:extLst>
            </p:cNvPr>
            <p:cNvCxnSpPr>
              <a:stCxn id="22" idx="5"/>
              <a:endCxn id="26" idx="1"/>
            </p:cNvCxnSpPr>
            <p:nvPr/>
          </p:nvCxnSpPr>
          <p:spPr bwMode="auto">
            <a:xfrm>
              <a:off x="8571546" y="3007733"/>
              <a:ext cx="107676" cy="49858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D974117-4A17-3044-A902-4D3DEE0E5F12}"/>
                </a:ext>
              </a:extLst>
            </p:cNvPr>
            <p:cNvCxnSpPr>
              <a:stCxn id="22" idx="3"/>
              <a:endCxn id="25" idx="7"/>
            </p:cNvCxnSpPr>
            <p:nvPr/>
          </p:nvCxnSpPr>
          <p:spPr bwMode="auto">
            <a:xfrm flipH="1">
              <a:off x="8428504" y="3007733"/>
              <a:ext cx="89160" cy="495475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C4E4F0-382B-5045-A4DC-B71E3C8EDE9A}"/>
                </a:ext>
              </a:extLst>
            </p:cNvPr>
            <p:cNvCxnSpPr>
              <a:cxnSpLocks/>
              <a:stCxn id="22" idx="1"/>
              <a:endCxn id="23" idx="7"/>
            </p:cNvCxnSpPr>
            <p:nvPr/>
          </p:nvCxnSpPr>
          <p:spPr bwMode="auto">
            <a:xfrm flipH="1">
              <a:off x="8340677" y="2962324"/>
              <a:ext cx="176987" cy="17303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4A1560C-151D-E34C-AE0B-80B703710296}"/>
                </a:ext>
              </a:extLst>
            </p:cNvPr>
            <p:cNvCxnSpPr>
              <a:stCxn id="23" idx="6"/>
              <a:endCxn id="24" idx="2"/>
            </p:cNvCxnSpPr>
            <p:nvPr/>
          </p:nvCxnSpPr>
          <p:spPr bwMode="auto">
            <a:xfrm>
              <a:off x="8351836" y="3158065"/>
              <a:ext cx="389787" cy="163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78CA7E0-51D3-1D40-9130-C300E352602D}"/>
                </a:ext>
              </a:extLst>
            </p:cNvPr>
            <p:cNvCxnSpPr>
              <a:stCxn id="24" idx="4"/>
              <a:endCxn id="26" idx="0"/>
            </p:cNvCxnSpPr>
            <p:nvPr/>
          </p:nvCxnSpPr>
          <p:spPr bwMode="auto">
            <a:xfrm flipH="1">
              <a:off x="8706163" y="3191807"/>
              <a:ext cx="73560" cy="30510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B21D76-26C7-E045-9BCE-55CFA7A86112}"/>
                </a:ext>
              </a:extLst>
            </p:cNvPr>
            <p:cNvCxnSpPr>
              <a:stCxn id="25" idx="6"/>
              <a:endCxn id="26" idx="2"/>
            </p:cNvCxnSpPr>
            <p:nvPr/>
          </p:nvCxnSpPr>
          <p:spPr bwMode="auto">
            <a:xfrm>
              <a:off x="8439663" y="3525913"/>
              <a:ext cx="228400" cy="311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FFDC1AD-B3F0-FF40-A09E-8FF323320300}"/>
                </a:ext>
              </a:extLst>
            </p:cNvPr>
            <p:cNvCxnSpPr>
              <a:stCxn id="23" idx="4"/>
              <a:endCxn id="25" idx="0"/>
            </p:cNvCxnSpPr>
            <p:nvPr/>
          </p:nvCxnSpPr>
          <p:spPr bwMode="auto">
            <a:xfrm>
              <a:off x="8313736" y="3190173"/>
              <a:ext cx="87827" cy="30363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A423899-3CB6-BE44-A18E-EFD642A40087}"/>
                </a:ext>
              </a:extLst>
            </p:cNvPr>
            <p:cNvCxnSpPr>
              <a:stCxn id="23" idx="5"/>
              <a:endCxn id="26" idx="1"/>
            </p:cNvCxnSpPr>
            <p:nvPr/>
          </p:nvCxnSpPr>
          <p:spPr bwMode="auto">
            <a:xfrm>
              <a:off x="8340677" y="3180769"/>
              <a:ext cx="338545" cy="325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E7963FE-B0F6-014A-BF04-6418A52BFBA1}"/>
                </a:ext>
              </a:extLst>
            </p:cNvPr>
            <p:cNvCxnSpPr>
              <a:stCxn id="24" idx="4"/>
              <a:endCxn id="25" idx="7"/>
            </p:cNvCxnSpPr>
            <p:nvPr/>
          </p:nvCxnSpPr>
          <p:spPr bwMode="auto">
            <a:xfrm flipH="1">
              <a:off x="8428504" y="3191807"/>
              <a:ext cx="351219" cy="31140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22528" name="TextBox 22527">
            <a:extLst>
              <a:ext uri="{FF2B5EF4-FFF2-40B4-BE49-F238E27FC236}">
                <a16:creationId xmlns:a16="http://schemas.microsoft.com/office/drawing/2014/main" id="{46294C53-F847-CB4D-A584-8ABD3A05159D}"/>
              </a:ext>
            </a:extLst>
          </p:cNvPr>
          <p:cNvSpPr txBox="1"/>
          <p:nvPr/>
        </p:nvSpPr>
        <p:spPr>
          <a:xfrm>
            <a:off x="7566687" y="2342486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97580B-489E-F543-B3D3-21BF7D5ED25C}"/>
              </a:ext>
            </a:extLst>
          </p:cNvPr>
          <p:cNvSpPr txBox="1"/>
          <p:nvPr/>
        </p:nvSpPr>
        <p:spPr>
          <a:xfrm>
            <a:off x="8334809" y="2335708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22529" name="Right Arrow 22528">
            <a:extLst>
              <a:ext uri="{FF2B5EF4-FFF2-40B4-BE49-F238E27FC236}">
                <a16:creationId xmlns:a16="http://schemas.microsoft.com/office/drawing/2014/main" id="{A451AC41-FC66-3C4F-8497-40E10FDF8C58}"/>
              </a:ext>
            </a:extLst>
          </p:cNvPr>
          <p:cNvSpPr/>
          <p:nvPr/>
        </p:nvSpPr>
        <p:spPr bwMode="auto">
          <a:xfrm>
            <a:off x="353961" y="3313471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7913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40A5-1CDB-B94A-A286-9E133298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patterns?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0129-F356-0D4E-8A87-1F2D7B06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E550-CC09-384D-95EE-87B5CD56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C43C2-341D-B24B-BA59-17053782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9F7BB-F03D-A041-B0DD-2365EC5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Double Bracket 6">
            <a:extLst>
              <a:ext uri="{FF2B5EF4-FFF2-40B4-BE49-F238E27FC236}">
                <a16:creationId xmlns:a16="http://schemas.microsoft.com/office/drawing/2014/main" id="{F53B6908-AEFA-E24F-AF30-98F5420F01F9}"/>
              </a:ext>
            </a:extLst>
          </p:cNvPr>
          <p:cNvSpPr/>
          <p:nvPr/>
        </p:nvSpPr>
        <p:spPr bwMode="auto">
          <a:xfrm>
            <a:off x="315686" y="674913"/>
            <a:ext cx="8534400" cy="5617028"/>
          </a:xfrm>
          <a:prstGeom prst="bracketPair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978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40A5-1CDB-B94A-A286-9E133298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patterns?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0129-F356-0D4E-8A87-1F2D7B06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Anomalies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Faster algorithms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Graph generators (‘what if’ scenarios)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E550-CC09-384D-95EE-87B5CD56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C43C2-341D-B24B-BA59-17053782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9F7BB-F03D-A041-B0DD-2365EC5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649C567E-5DBD-C84A-A261-71CB6813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0" y="1158856"/>
            <a:ext cx="1104900" cy="12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FD3CF2-4466-B647-85AC-0DC389223ECB}"/>
              </a:ext>
            </a:extLst>
          </p:cNvPr>
          <p:cNvGrpSpPr/>
          <p:nvPr/>
        </p:nvGrpSpPr>
        <p:grpSpPr>
          <a:xfrm>
            <a:off x="2781300" y="2082800"/>
            <a:ext cx="533400" cy="533400"/>
            <a:chOff x="2781300" y="2082800"/>
            <a:chExt cx="533400" cy="533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21CD99-C870-CD40-93AF-820C4F11B1A7}"/>
                </a:ext>
              </a:extLst>
            </p:cNvPr>
            <p:cNvSpPr/>
            <p:nvPr/>
          </p:nvSpPr>
          <p:spPr bwMode="auto">
            <a:xfrm>
              <a:off x="2781300" y="2082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B54B8C-4DB5-4B49-A9FA-34C810F06533}"/>
                </a:ext>
              </a:extLst>
            </p:cNvPr>
            <p:cNvSpPr/>
            <p:nvPr/>
          </p:nvSpPr>
          <p:spPr bwMode="auto">
            <a:xfrm>
              <a:off x="2933700" y="22352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AC5A07-A4B2-0D49-9BF3-4593D198CC8C}"/>
                </a:ext>
              </a:extLst>
            </p:cNvPr>
            <p:cNvSpPr/>
            <p:nvPr/>
          </p:nvSpPr>
          <p:spPr bwMode="auto">
            <a:xfrm>
              <a:off x="3086100" y="23876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FECD331-7130-9E4D-B3AC-A07957E9FC2C}"/>
                </a:ext>
              </a:extLst>
            </p:cNvPr>
            <p:cNvSpPr/>
            <p:nvPr/>
          </p:nvSpPr>
          <p:spPr bwMode="auto">
            <a:xfrm>
              <a:off x="3238500" y="25400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C7BC2C-BA9A-2E45-AA9F-E6DCD685AC2B}"/>
                </a:ext>
              </a:extLst>
            </p:cNvPr>
            <p:cNvSpPr/>
            <p:nvPr/>
          </p:nvSpPr>
          <p:spPr bwMode="auto">
            <a:xfrm>
              <a:off x="3098800" y="2209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A4A28EDD-47AB-AB4A-8973-B6DCEF001306}"/>
              </a:ext>
            </a:extLst>
          </p:cNvPr>
          <p:cNvSpPr/>
          <p:nvPr/>
        </p:nvSpPr>
        <p:spPr bwMode="auto">
          <a:xfrm>
            <a:off x="315686" y="674913"/>
            <a:ext cx="8534400" cy="5617028"/>
          </a:xfrm>
          <a:prstGeom prst="bracketPair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6843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40A5-1CDB-B94A-A286-9E133298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patterns?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0129-F356-0D4E-8A87-1F2D7B06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Anomalies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Faster algorithms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Graph generators (‘what if’ scenarios)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E550-CC09-384D-95EE-87B5CD56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C43C2-341D-B24B-BA59-17053782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9F7BB-F03D-A041-B0DD-2365EC5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649C567E-5DBD-C84A-A261-71CB6813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0" y="1158856"/>
            <a:ext cx="1104900" cy="12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FD3CF2-4466-B647-85AC-0DC389223ECB}"/>
              </a:ext>
            </a:extLst>
          </p:cNvPr>
          <p:cNvGrpSpPr/>
          <p:nvPr/>
        </p:nvGrpSpPr>
        <p:grpSpPr>
          <a:xfrm>
            <a:off x="2781300" y="2036048"/>
            <a:ext cx="4793530" cy="605552"/>
            <a:chOff x="2781300" y="2036048"/>
            <a:chExt cx="4793530" cy="60555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21CD99-C870-CD40-93AF-820C4F11B1A7}"/>
                </a:ext>
              </a:extLst>
            </p:cNvPr>
            <p:cNvSpPr/>
            <p:nvPr/>
          </p:nvSpPr>
          <p:spPr bwMode="auto">
            <a:xfrm>
              <a:off x="2781300" y="2082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B54B8C-4DB5-4B49-A9FA-34C810F06533}"/>
                </a:ext>
              </a:extLst>
            </p:cNvPr>
            <p:cNvSpPr/>
            <p:nvPr/>
          </p:nvSpPr>
          <p:spPr bwMode="auto">
            <a:xfrm>
              <a:off x="2933700" y="22352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AC5A07-A4B2-0D49-9BF3-4593D198CC8C}"/>
                </a:ext>
              </a:extLst>
            </p:cNvPr>
            <p:cNvSpPr/>
            <p:nvPr/>
          </p:nvSpPr>
          <p:spPr bwMode="auto">
            <a:xfrm>
              <a:off x="3086100" y="23876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FECD331-7130-9E4D-B3AC-A07957E9FC2C}"/>
                </a:ext>
              </a:extLst>
            </p:cNvPr>
            <p:cNvSpPr/>
            <p:nvPr/>
          </p:nvSpPr>
          <p:spPr bwMode="auto">
            <a:xfrm>
              <a:off x="3238500" y="25400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C7BC2C-BA9A-2E45-AA9F-E6DCD685AC2B}"/>
                </a:ext>
              </a:extLst>
            </p:cNvPr>
            <p:cNvSpPr/>
            <p:nvPr/>
          </p:nvSpPr>
          <p:spPr bwMode="auto">
            <a:xfrm>
              <a:off x="3098800" y="2209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79880A5-06AF-1344-8682-8007DA46F111}"/>
                </a:ext>
              </a:extLst>
            </p:cNvPr>
            <p:cNvCxnSpPr/>
            <p:nvPr/>
          </p:nvCxnSpPr>
          <p:spPr bwMode="auto">
            <a:xfrm rot="16200000" flipH="1">
              <a:off x="2768600" y="2082800"/>
              <a:ext cx="571500" cy="5461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32917696-0C8F-0245-9D98-15AA6D0D0C09}"/>
                </a:ext>
              </a:extLst>
            </p:cNvPr>
            <p:cNvGrpSpPr/>
            <p:nvPr/>
          </p:nvGrpSpPr>
          <p:grpSpPr>
            <a:xfrm>
              <a:off x="3379450" y="2036048"/>
              <a:ext cx="4195380" cy="569040"/>
              <a:chOff x="3379450" y="2036048"/>
              <a:chExt cx="4195380" cy="56904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B1C116-6CA5-7844-A3A1-E8BCE804915F}"/>
                  </a:ext>
                </a:extLst>
              </p:cNvPr>
              <p:cNvSpPr txBox="1"/>
              <p:nvPr/>
            </p:nvSpPr>
            <p:spPr>
              <a:xfrm>
                <a:off x="3379450" y="2095500"/>
                <a:ext cx="41953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Patterns            anomalies</a:t>
                </a:r>
              </a:p>
            </p:txBody>
          </p:sp>
          <p:pic>
            <p:nvPicPr>
              <p:cNvPr id="17" name="Picture 16" descr="shutterstock_104520869.jpg">
                <a:extLst>
                  <a:ext uri="{FF2B5EF4-FFF2-40B4-BE49-F238E27FC236}">
                    <a16:creationId xmlns:a16="http://schemas.microsoft.com/office/drawing/2014/main" id="{4A962E79-9E7F-304B-A777-69F21F26F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7600" y="2036048"/>
                <a:ext cx="850900" cy="569040"/>
              </a:xfrm>
              <a:prstGeom prst="rect">
                <a:avLst/>
              </a:prstGeom>
            </p:spPr>
          </p:pic>
        </p:grpSp>
      </p:grpSp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4D0F8229-57C1-8444-851C-B3F1ADB1B533}"/>
              </a:ext>
            </a:extLst>
          </p:cNvPr>
          <p:cNvSpPr/>
          <p:nvPr/>
        </p:nvSpPr>
        <p:spPr bwMode="auto">
          <a:xfrm>
            <a:off x="315686" y="674913"/>
            <a:ext cx="8534400" cy="5617028"/>
          </a:xfrm>
          <a:prstGeom prst="bracketPair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601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40A5-1CDB-B94A-A286-9E133298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patterns?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0129-F356-0D4E-8A87-1F2D7B06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Anomalies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Faster algorithms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Graph generators (‘what if’ scenarios)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E550-CC09-384D-95EE-87B5CD56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C43C2-341D-B24B-BA59-17053782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9F7BB-F03D-A041-B0DD-2365EC5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649C567E-5DBD-C84A-A261-71CB6813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0" y="1158856"/>
            <a:ext cx="1104900" cy="12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FD3CF2-4466-B647-85AC-0DC389223ECB}"/>
              </a:ext>
            </a:extLst>
          </p:cNvPr>
          <p:cNvGrpSpPr/>
          <p:nvPr/>
        </p:nvGrpSpPr>
        <p:grpSpPr>
          <a:xfrm>
            <a:off x="2781300" y="2036048"/>
            <a:ext cx="4793530" cy="605552"/>
            <a:chOff x="2781300" y="2036048"/>
            <a:chExt cx="4793530" cy="60555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21CD99-C870-CD40-93AF-820C4F11B1A7}"/>
                </a:ext>
              </a:extLst>
            </p:cNvPr>
            <p:cNvSpPr/>
            <p:nvPr/>
          </p:nvSpPr>
          <p:spPr bwMode="auto">
            <a:xfrm>
              <a:off x="2781300" y="2082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B54B8C-4DB5-4B49-A9FA-34C810F06533}"/>
                </a:ext>
              </a:extLst>
            </p:cNvPr>
            <p:cNvSpPr/>
            <p:nvPr/>
          </p:nvSpPr>
          <p:spPr bwMode="auto">
            <a:xfrm>
              <a:off x="2933700" y="22352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AC5A07-A4B2-0D49-9BF3-4593D198CC8C}"/>
                </a:ext>
              </a:extLst>
            </p:cNvPr>
            <p:cNvSpPr/>
            <p:nvPr/>
          </p:nvSpPr>
          <p:spPr bwMode="auto">
            <a:xfrm>
              <a:off x="3086100" y="23876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FECD331-7130-9E4D-B3AC-A07957E9FC2C}"/>
                </a:ext>
              </a:extLst>
            </p:cNvPr>
            <p:cNvSpPr/>
            <p:nvPr/>
          </p:nvSpPr>
          <p:spPr bwMode="auto">
            <a:xfrm>
              <a:off x="3238500" y="25400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C7BC2C-BA9A-2E45-AA9F-E6DCD685AC2B}"/>
                </a:ext>
              </a:extLst>
            </p:cNvPr>
            <p:cNvSpPr/>
            <p:nvPr/>
          </p:nvSpPr>
          <p:spPr bwMode="auto">
            <a:xfrm>
              <a:off x="3098800" y="2209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79880A5-06AF-1344-8682-8007DA46F111}"/>
                </a:ext>
              </a:extLst>
            </p:cNvPr>
            <p:cNvCxnSpPr/>
            <p:nvPr/>
          </p:nvCxnSpPr>
          <p:spPr bwMode="auto">
            <a:xfrm rot="16200000" flipH="1">
              <a:off x="2768600" y="2082800"/>
              <a:ext cx="571500" cy="5461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32917696-0C8F-0245-9D98-15AA6D0D0C09}"/>
                </a:ext>
              </a:extLst>
            </p:cNvPr>
            <p:cNvGrpSpPr/>
            <p:nvPr/>
          </p:nvGrpSpPr>
          <p:grpSpPr>
            <a:xfrm>
              <a:off x="3379450" y="2036048"/>
              <a:ext cx="4195380" cy="569040"/>
              <a:chOff x="3379450" y="2036048"/>
              <a:chExt cx="4195380" cy="56904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B1C116-6CA5-7844-A3A1-E8BCE804915F}"/>
                  </a:ext>
                </a:extLst>
              </p:cNvPr>
              <p:cNvSpPr txBox="1"/>
              <p:nvPr/>
            </p:nvSpPr>
            <p:spPr>
              <a:xfrm>
                <a:off x="3379450" y="2095500"/>
                <a:ext cx="41953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Patterns            anomalies</a:t>
                </a:r>
              </a:p>
            </p:txBody>
          </p:sp>
          <p:pic>
            <p:nvPicPr>
              <p:cNvPr id="17" name="Picture 16" descr="shutterstock_104520869.jpg">
                <a:extLst>
                  <a:ext uri="{FF2B5EF4-FFF2-40B4-BE49-F238E27FC236}">
                    <a16:creationId xmlns:a16="http://schemas.microsoft.com/office/drawing/2014/main" id="{4A962E79-9E7F-304B-A777-69F21F26F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7600" y="2036048"/>
                <a:ext cx="850900" cy="569040"/>
              </a:xfrm>
              <a:prstGeom prst="rect">
                <a:avLst/>
              </a:prstGeom>
            </p:spPr>
          </p:pic>
        </p:grpSp>
      </p:grpSp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4D0F8229-57C1-8444-851C-B3F1ADB1B533}"/>
              </a:ext>
            </a:extLst>
          </p:cNvPr>
          <p:cNvSpPr/>
          <p:nvPr/>
        </p:nvSpPr>
        <p:spPr bwMode="auto">
          <a:xfrm>
            <a:off x="315686" y="674913"/>
            <a:ext cx="8534400" cy="5617028"/>
          </a:xfrm>
          <a:prstGeom prst="bracketPair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DB313C-5185-8949-BE5F-3B78FE3BC7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158" y="3084216"/>
            <a:ext cx="652937" cy="765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6D7E8F-D774-3545-B95A-98BC00540E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787" y="3084216"/>
            <a:ext cx="806433" cy="7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681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 (C) 2019 C. Faloutsos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lvl="1"/>
            <a:r>
              <a:rPr lang="en-US" dirty="0"/>
              <a:t>P1.1: properties/patterns in graphs</a:t>
            </a:r>
          </a:p>
          <a:p>
            <a:pPr lvl="1"/>
            <a:r>
              <a:rPr lang="en-US" dirty="0"/>
              <a:t>P1.2: node importance</a:t>
            </a:r>
          </a:p>
          <a:p>
            <a:pPr lvl="1"/>
            <a:r>
              <a:rPr lang="en-US" dirty="0"/>
              <a:t>P1.3: community detection</a:t>
            </a:r>
          </a:p>
          <a:p>
            <a:pPr lvl="1"/>
            <a:r>
              <a:rPr lang="en-US" dirty="0"/>
              <a:t>P1.4: fraud/anomaly detection</a:t>
            </a:r>
          </a:p>
          <a:p>
            <a:pPr lvl="1"/>
            <a:r>
              <a:rPr lang="en-US" dirty="0"/>
              <a:t>P1.5: belief propagation</a:t>
            </a:r>
          </a:p>
          <a:p>
            <a:pPr lvl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Gov. of India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699671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40A5-1CDB-B94A-A286-9E133298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patterns?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0129-F356-0D4E-8A87-1F2D7B060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Anomalies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Faster algorithms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Graph generators (‘what if’ scenarios)</a:t>
            </a:r>
          </a:p>
          <a:p>
            <a:pPr marL="857250" lvl="1" indent="-457200"/>
            <a:r>
              <a:rPr lang="en-US" dirty="0">
                <a:hlinkClick r:id="rId2"/>
              </a:rPr>
              <a:t>Graph500.org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E550-CC09-384D-95EE-87B5CD56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C43C2-341D-B24B-BA59-17053782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9F7BB-F03D-A041-B0DD-2365EC5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649C567E-5DBD-C84A-A261-71CB6813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0" y="1158856"/>
            <a:ext cx="1104900" cy="12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BFD3CF2-4466-B647-85AC-0DC389223ECB}"/>
              </a:ext>
            </a:extLst>
          </p:cNvPr>
          <p:cNvGrpSpPr/>
          <p:nvPr/>
        </p:nvGrpSpPr>
        <p:grpSpPr>
          <a:xfrm>
            <a:off x="2781300" y="2036048"/>
            <a:ext cx="4793530" cy="605552"/>
            <a:chOff x="2781300" y="2036048"/>
            <a:chExt cx="4793530" cy="60555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21CD99-C870-CD40-93AF-820C4F11B1A7}"/>
                </a:ext>
              </a:extLst>
            </p:cNvPr>
            <p:cNvSpPr/>
            <p:nvPr/>
          </p:nvSpPr>
          <p:spPr bwMode="auto">
            <a:xfrm>
              <a:off x="2781300" y="2082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B54B8C-4DB5-4B49-A9FA-34C810F06533}"/>
                </a:ext>
              </a:extLst>
            </p:cNvPr>
            <p:cNvSpPr/>
            <p:nvPr/>
          </p:nvSpPr>
          <p:spPr bwMode="auto">
            <a:xfrm>
              <a:off x="2933700" y="22352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AC5A07-A4B2-0D49-9BF3-4593D198CC8C}"/>
                </a:ext>
              </a:extLst>
            </p:cNvPr>
            <p:cNvSpPr/>
            <p:nvPr/>
          </p:nvSpPr>
          <p:spPr bwMode="auto">
            <a:xfrm>
              <a:off x="3086100" y="23876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FECD331-7130-9E4D-B3AC-A07957E9FC2C}"/>
                </a:ext>
              </a:extLst>
            </p:cNvPr>
            <p:cNvSpPr/>
            <p:nvPr/>
          </p:nvSpPr>
          <p:spPr bwMode="auto">
            <a:xfrm>
              <a:off x="3238500" y="25400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C7BC2C-BA9A-2E45-AA9F-E6DCD685AC2B}"/>
                </a:ext>
              </a:extLst>
            </p:cNvPr>
            <p:cNvSpPr/>
            <p:nvPr/>
          </p:nvSpPr>
          <p:spPr bwMode="auto">
            <a:xfrm>
              <a:off x="3098800" y="2209800"/>
              <a:ext cx="76200" cy="762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79880A5-06AF-1344-8682-8007DA46F111}"/>
                </a:ext>
              </a:extLst>
            </p:cNvPr>
            <p:cNvCxnSpPr/>
            <p:nvPr/>
          </p:nvCxnSpPr>
          <p:spPr bwMode="auto">
            <a:xfrm rot="16200000" flipH="1">
              <a:off x="2768600" y="2082800"/>
              <a:ext cx="571500" cy="5461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32917696-0C8F-0245-9D98-15AA6D0D0C09}"/>
                </a:ext>
              </a:extLst>
            </p:cNvPr>
            <p:cNvGrpSpPr/>
            <p:nvPr/>
          </p:nvGrpSpPr>
          <p:grpSpPr>
            <a:xfrm>
              <a:off x="3379450" y="2036048"/>
              <a:ext cx="4195380" cy="569040"/>
              <a:chOff x="3379450" y="2036048"/>
              <a:chExt cx="4195380" cy="56904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B1C116-6CA5-7844-A3A1-E8BCE804915F}"/>
                  </a:ext>
                </a:extLst>
              </p:cNvPr>
              <p:cNvSpPr txBox="1"/>
              <p:nvPr/>
            </p:nvSpPr>
            <p:spPr>
              <a:xfrm>
                <a:off x="3379450" y="2095500"/>
                <a:ext cx="419538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Patterns            anomalies</a:t>
                </a:r>
              </a:p>
            </p:txBody>
          </p:sp>
          <p:pic>
            <p:nvPicPr>
              <p:cNvPr id="17" name="Picture 16" descr="shutterstock_104520869.jpg">
                <a:extLst>
                  <a:ext uri="{FF2B5EF4-FFF2-40B4-BE49-F238E27FC236}">
                    <a16:creationId xmlns:a16="http://schemas.microsoft.com/office/drawing/2014/main" id="{4A962E79-9E7F-304B-A777-69F21F26F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7600" y="2036048"/>
                <a:ext cx="850900" cy="569040"/>
              </a:xfrm>
              <a:prstGeom prst="rect">
                <a:avLst/>
              </a:prstGeom>
            </p:spPr>
          </p:pic>
        </p:grpSp>
      </p:grpSp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4D0F8229-57C1-8444-851C-B3F1ADB1B533}"/>
              </a:ext>
            </a:extLst>
          </p:cNvPr>
          <p:cNvSpPr/>
          <p:nvPr/>
        </p:nvSpPr>
        <p:spPr bwMode="auto">
          <a:xfrm>
            <a:off x="315686" y="674913"/>
            <a:ext cx="8534400" cy="5617028"/>
          </a:xfrm>
          <a:prstGeom prst="bracketPair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DB313C-5185-8949-BE5F-3B78FE3BC7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158" y="3084216"/>
            <a:ext cx="652937" cy="765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6D7E8F-D774-3545-B95A-98BC00540E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787" y="3084216"/>
            <a:ext cx="806433" cy="7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7162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>
            <a:extLst>
              <a:ext uri="{FF2B5EF4-FFF2-40B4-BE49-F238E27FC236}">
                <a16:creationId xmlns:a16="http://schemas.microsoft.com/office/drawing/2014/main" id="{6808560D-90A6-EA46-A145-4E8ACA8D65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/>
              <a:t>Gov. of India</a:t>
            </a:r>
          </a:p>
        </p:txBody>
      </p:sp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146B2CA9-2219-214D-80A6-58A12E1F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Copyright (C) 2019 C. Faloutsos</a:t>
            </a:r>
          </a:p>
        </p:txBody>
      </p:sp>
      <p:sp>
        <p:nvSpPr>
          <p:cNvPr id="39939" name="Slide Number Placeholder 5">
            <a:extLst>
              <a:ext uri="{FF2B5EF4-FFF2-40B4-BE49-F238E27FC236}">
                <a16:creationId xmlns:a16="http://schemas.microsoft.com/office/drawing/2014/main" id="{AF49FC02-8781-8C41-8A03-9F0315E3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B611CEC-1DE8-AE42-9073-A866A761EF43}" type="slidenum">
              <a:rPr lang="en-US" altLang="en-US" sz="1400"/>
              <a:pPr algn="r"/>
              <a:t>31</a:t>
            </a:fld>
            <a:endParaRPr lang="en-US" altLang="en-US" sz="1400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D685D42F-89A1-EB4B-92A4-AD44F15FB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1525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Important observations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05B9F49A-35A7-2B46-BC7B-F187D7EA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263" y="1982788"/>
            <a:ext cx="7342187" cy="41163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Patterns, rules, forecasting and similarity indexing are closely related: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do forecasting, we need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</a:t>
            </a:r>
            <a:r>
              <a:rPr lang="en-US" altLang="en-US" b="1" dirty="0">
                <a:ea typeface="ＭＳ Ｐゴシック" panose="020B0600070205080204" pitchFamily="34" charset="-128"/>
              </a:rPr>
              <a:t>patterns</a:t>
            </a:r>
            <a:r>
              <a:rPr lang="en-US" altLang="en-US" dirty="0">
                <a:ea typeface="ＭＳ Ｐゴシック" panose="020B0600070205080204" pitchFamily="34" charset="-128"/>
              </a:rPr>
              <a:t>/rules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compress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similar settings in the past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to find outliers, we need to have forecasts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(outlier = too far away from our forecast)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C99C50B-AF09-014C-9897-ED20D90B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565" y="1051240"/>
            <a:ext cx="1221769" cy="8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B9C33C-5B6B-2948-8EE6-872FF7E08F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473" y="2718262"/>
            <a:ext cx="808205" cy="944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8F8499-6493-8947-8240-C34305586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458" y="3768570"/>
            <a:ext cx="1287055" cy="578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D9D6F8-76B4-4A4F-9135-095D3CE211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565" y="5439418"/>
            <a:ext cx="1287055" cy="5787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899BDC-8B15-BF43-A6B5-419D9CD3FAAF}"/>
              </a:ext>
            </a:extLst>
          </p:cNvPr>
          <p:cNvSpPr/>
          <p:nvPr/>
        </p:nvSpPr>
        <p:spPr bwMode="auto">
          <a:xfrm>
            <a:off x="8481806" y="5512763"/>
            <a:ext cx="211038" cy="21605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EDFA15B4-8698-7F4D-921D-1EE1E0A15EDB}"/>
              </a:ext>
            </a:extLst>
          </p:cNvPr>
          <p:cNvSpPr/>
          <p:nvPr/>
        </p:nvSpPr>
        <p:spPr bwMode="auto">
          <a:xfrm>
            <a:off x="440303" y="3881718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72A40D-6044-1445-9E35-A8ED972D150D}"/>
              </a:ext>
            </a:extLst>
          </p:cNvPr>
          <p:cNvSpPr/>
          <p:nvPr/>
        </p:nvSpPr>
        <p:spPr bwMode="auto">
          <a:xfrm>
            <a:off x="474569" y="3249706"/>
            <a:ext cx="404424" cy="557399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42C9316-4FBA-0840-A1DA-F40505B85260}"/>
              </a:ext>
            </a:extLst>
          </p:cNvPr>
          <p:cNvSpPr/>
          <p:nvPr/>
        </p:nvSpPr>
        <p:spPr bwMode="auto">
          <a:xfrm>
            <a:off x="43556" y="3118535"/>
            <a:ext cx="556958" cy="1993792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89731E-E1D4-8647-837A-1861658714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84" y="4424122"/>
            <a:ext cx="1287055" cy="5787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B2FA882-FA7B-D642-B3B8-02CDFB48B968}"/>
              </a:ext>
            </a:extLst>
          </p:cNvPr>
          <p:cNvSpPr/>
          <p:nvPr/>
        </p:nvSpPr>
        <p:spPr bwMode="auto">
          <a:xfrm>
            <a:off x="7575246" y="4575546"/>
            <a:ext cx="128705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335583-EF90-1346-A5D4-0112C47939C8}"/>
              </a:ext>
            </a:extLst>
          </p:cNvPr>
          <p:cNvSpPr/>
          <p:nvPr/>
        </p:nvSpPr>
        <p:spPr bwMode="auto">
          <a:xfrm>
            <a:off x="8331192" y="4421869"/>
            <a:ext cx="512265" cy="43146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AF528D-1AFC-654B-B7C5-2538BE6EA390}"/>
              </a:ext>
            </a:extLst>
          </p:cNvPr>
          <p:cNvSpPr/>
          <p:nvPr/>
        </p:nvSpPr>
        <p:spPr bwMode="auto">
          <a:xfrm>
            <a:off x="7556458" y="4412016"/>
            <a:ext cx="1286999" cy="5909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A9A2489-84F2-2340-AA61-C26D00F65E93}"/>
              </a:ext>
            </a:extLst>
          </p:cNvPr>
          <p:cNvSpPr/>
          <p:nvPr/>
        </p:nvSpPr>
        <p:spPr bwMode="auto">
          <a:xfrm>
            <a:off x="398303" y="4346650"/>
            <a:ext cx="404424" cy="357571"/>
          </a:xfrm>
          <a:custGeom>
            <a:avLst/>
            <a:gdLst>
              <a:gd name="connsiteX0" fmla="*/ 556958 w 556958"/>
              <a:gd name="connsiteY0" fmla="*/ 0 h 798022"/>
              <a:gd name="connsiteX1" fmla="*/ 5 w 556958"/>
              <a:gd name="connsiteY1" fmla="*/ 407324 h 798022"/>
              <a:gd name="connsiteX2" fmla="*/ 548645 w 556958"/>
              <a:gd name="connsiteY2" fmla="*/ 798022 h 79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958" h="798022">
                <a:moveTo>
                  <a:pt x="556958" y="0"/>
                </a:moveTo>
                <a:cubicBezTo>
                  <a:pt x="279174" y="137160"/>
                  <a:pt x="1390" y="274320"/>
                  <a:pt x="5" y="407324"/>
                </a:cubicBezTo>
                <a:cubicBezTo>
                  <a:pt x="-1380" y="540328"/>
                  <a:pt x="273632" y="669175"/>
                  <a:pt x="548645" y="798022"/>
                </a:cubicBezTo>
              </a:path>
            </a:pathLst>
          </a:custGeom>
          <a:noFill/>
          <a:ln w="635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Times New Roman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A8E4A8-8F80-1C48-ADAB-5976220360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4" y="726583"/>
            <a:ext cx="1181746" cy="10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0698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1"/>
            <a:r>
              <a:rPr lang="en-US" dirty="0"/>
              <a:t>T*: how do graphs evolve over </a:t>
            </a:r>
            <a:r>
              <a:rPr lang="en-US" b="1" dirty="0"/>
              <a:t>time</a:t>
            </a:r>
            <a:r>
              <a:rPr lang="en-US" dirty="0"/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818" y="432903"/>
            <a:ext cx="1194619" cy="101489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EE2ACE6-E7FC-5840-A7F9-C1F944ACFA94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2" name="Picture 4" descr="0iterations">
              <a:extLst>
                <a:ext uri="{FF2B5EF4-FFF2-40B4-BE49-F238E27FC236}">
                  <a16:creationId xmlns:a16="http://schemas.microsoft.com/office/drawing/2014/main" id="{AC503A7F-5941-9144-BD90-9AC9833E6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25B7688-4152-2042-AF3F-0DB9AF58CB77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5DE08F3-7EDC-6849-A55A-2E2D86B04A6F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724D468-5EAD-314B-AE7F-55C74F55DE4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5108915-B541-5641-8321-01AC80BF43F2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B35E102-9072-944E-A539-357BEBFAFD69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6C92A27-E347-B84C-BDB0-178B4A4F48EC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434C5A6-665F-8E4F-9A45-75045AED3FF5}"/>
                  </a:ext>
                </a:extLst>
              </p:cNvPr>
              <p:cNvCxnSpPr>
                <a:stCxn id="34" idx="7"/>
                <a:endCxn id="36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BC01BE1-176D-6948-94D4-0F6445393CA3}"/>
                  </a:ext>
                </a:extLst>
              </p:cNvPr>
              <p:cNvCxnSpPr>
                <a:stCxn id="34" idx="5"/>
                <a:endCxn id="38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3C188F2-9412-DB46-B78A-57502AD36E72}"/>
                  </a:ext>
                </a:extLst>
              </p:cNvPr>
              <p:cNvCxnSpPr>
                <a:stCxn id="34" idx="3"/>
                <a:endCxn id="37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4D66EAB-5E27-B044-96B8-4EBB63CBE909}"/>
                  </a:ext>
                </a:extLst>
              </p:cNvPr>
              <p:cNvCxnSpPr>
                <a:stCxn id="34" idx="1"/>
                <a:endCxn id="35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4F6A2FC-804F-0A4C-92CE-D02453AE85FD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90AEF1C-7B2E-E74D-83F8-EB8184348D7E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3F61BFE-26A9-A647-BD5B-AA02C5A19466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E03516-1870-5042-9DA7-1366E94721A2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FEE266B-D40A-E649-A230-CEEA7CA556A1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5B4E3D-9192-2E40-A9C1-DA6203220073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30C9B5D-0E92-E04F-A4D3-BF93C6C58111}"/>
                  </a:ext>
                </a:extLst>
              </p:cNvPr>
              <p:cNvCxnSpPr>
                <a:cxnSpLocks/>
                <a:stCxn id="19" idx="6"/>
                <a:endCxn id="21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7EF1E3C-0406-CB49-8889-0091BA5364D5}"/>
                  </a:ext>
                </a:extLst>
              </p:cNvPr>
              <p:cNvCxnSpPr>
                <a:stCxn id="19" idx="5"/>
                <a:endCxn id="23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2EA1793-F5D3-9340-B62E-BFEEC408C97B}"/>
                  </a:ext>
                </a:extLst>
              </p:cNvPr>
              <p:cNvCxnSpPr>
                <a:stCxn id="19" idx="3"/>
                <a:endCxn id="22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989F0CF-A15C-5A4F-829A-7E842BA90819}"/>
                  </a:ext>
                </a:extLst>
              </p:cNvPr>
              <p:cNvCxnSpPr>
                <a:cxnSpLocks/>
                <a:stCxn id="19" idx="1"/>
                <a:endCxn id="20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2518642-C8AF-574E-B82F-4DE2B7A2F47A}"/>
                  </a:ext>
                </a:extLst>
              </p:cNvPr>
              <p:cNvCxnSpPr>
                <a:stCxn id="20" idx="6"/>
                <a:endCxn id="21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40F8055-82AF-A34A-ABB6-FBF24DE2B510}"/>
                  </a:ext>
                </a:extLst>
              </p:cNvPr>
              <p:cNvCxnSpPr>
                <a:stCxn id="21" idx="4"/>
                <a:endCxn id="23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1D31CE8-CB34-5248-9D6E-FB0EBBC01345}"/>
                  </a:ext>
                </a:extLst>
              </p:cNvPr>
              <p:cNvCxnSpPr>
                <a:stCxn id="22" idx="6"/>
                <a:endCxn id="23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7AA1649-E604-FA40-8E7C-51BD4BF1ED57}"/>
                  </a:ext>
                </a:extLst>
              </p:cNvPr>
              <p:cNvCxnSpPr>
                <a:stCxn id="20" idx="4"/>
                <a:endCxn id="22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DDF6BE8-108F-604D-9307-4AAEB36C7AD5}"/>
                  </a:ext>
                </a:extLst>
              </p:cNvPr>
              <p:cNvCxnSpPr>
                <a:stCxn id="20" idx="5"/>
                <a:endCxn id="23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695B3D9-D961-D144-9A06-1B11FD33280C}"/>
                  </a:ext>
                </a:extLst>
              </p:cNvPr>
              <p:cNvCxnSpPr>
                <a:stCxn id="21" idx="4"/>
                <a:endCxn id="22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7705B8-7455-8A4C-B033-5722D5E01965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6B2C04-3E86-9445-8E9F-CE3352DE545E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350505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  <a:p>
            <a:pPr lvl="1"/>
            <a:r>
              <a:rPr lang="en-US" dirty="0"/>
              <a:t>D*: how do graphs evolve over </a:t>
            </a:r>
            <a:r>
              <a:rPr lang="en-US" b="1" dirty="0"/>
              <a:t>time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D.1: diameters</a:t>
            </a:r>
          </a:p>
          <a:p>
            <a:pPr lvl="2"/>
            <a:r>
              <a:rPr lang="en-US" dirty="0"/>
              <a:t>D.2: densification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E7BA5-948A-7749-BFA0-E8014A96A3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442795"/>
            <a:ext cx="1194619" cy="10194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C29D942C-DD2D-0D49-BEBE-754DAFF133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844" y="2790302"/>
            <a:ext cx="652937" cy="7656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723A30D-1B4E-E648-ADC8-0B43024A08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73" y="2790302"/>
            <a:ext cx="806433" cy="7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3478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answer(s)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062018" cy="4648200"/>
          </a:xfrm>
        </p:spPr>
        <p:txBody>
          <a:bodyPr/>
          <a:lstStyle/>
          <a:p>
            <a:r>
              <a:rPr lang="en-US" dirty="0"/>
              <a:t>Are real graphs random?</a:t>
            </a:r>
          </a:p>
          <a:p>
            <a:pPr lvl="1"/>
            <a:r>
              <a:rPr lang="en-US" dirty="0"/>
              <a:t>S*: what do </a:t>
            </a:r>
            <a:r>
              <a:rPr lang="en-US" b="1" dirty="0"/>
              <a:t>static</a:t>
            </a:r>
            <a:r>
              <a:rPr lang="en-US" dirty="0"/>
              <a:t> graphs look like?</a:t>
            </a:r>
          </a:p>
          <a:p>
            <a:pPr lvl="2"/>
            <a:r>
              <a:rPr lang="en-US" dirty="0"/>
              <a:t>S.0: ‘six degrees’</a:t>
            </a:r>
          </a:p>
          <a:p>
            <a:pPr lvl="2"/>
            <a:r>
              <a:rPr lang="en-US" dirty="0"/>
              <a:t>S.1: skewed degree distribution</a:t>
            </a:r>
          </a:p>
          <a:p>
            <a:pPr lvl="2"/>
            <a:r>
              <a:rPr lang="en-US" dirty="0"/>
              <a:t>S.2: skewed eigenvalues</a:t>
            </a:r>
          </a:p>
          <a:p>
            <a:pPr lvl="2"/>
            <a:r>
              <a:rPr lang="en-US" dirty="0"/>
              <a:t>S.3: triangle power-laws</a:t>
            </a:r>
          </a:p>
          <a:p>
            <a:pPr lvl="2"/>
            <a:r>
              <a:rPr lang="en-US" dirty="0"/>
              <a:t>S.4: GCC; and skewed distr. of conn. comp.</a:t>
            </a:r>
          </a:p>
          <a:p>
            <a:pPr lvl="1"/>
            <a:r>
              <a:rPr lang="en-US" dirty="0"/>
              <a:t>T*: how do graphs evolve over </a:t>
            </a:r>
            <a:r>
              <a:rPr lang="en-US" b="1" dirty="0"/>
              <a:t>time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T.1: diameters</a:t>
            </a:r>
          </a:p>
          <a:p>
            <a:pPr lvl="2"/>
            <a:r>
              <a:rPr lang="en-US" dirty="0"/>
              <a:t>T.2: densification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E7BA5-948A-7749-BFA0-E8014A96A3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381" y="442795"/>
            <a:ext cx="1194619" cy="10194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43FEA0-B31F-2D41-96E9-1AE9BD0B1355}"/>
              </a:ext>
            </a:extLst>
          </p:cNvPr>
          <p:cNvSpPr txBox="1"/>
          <p:nvPr/>
        </p:nvSpPr>
        <p:spPr>
          <a:xfrm rot="20693058">
            <a:off x="560723" y="2195071"/>
            <a:ext cx="6192721" cy="209288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Power laws: </a:t>
            </a:r>
            <a:r>
              <a:rPr lang="en-US" sz="5400" b="1" i="1" dirty="0">
                <a:solidFill>
                  <a:schemeClr val="bg1"/>
                </a:solidFill>
              </a:rPr>
              <a:t>y ~ </a:t>
            </a:r>
            <a:r>
              <a:rPr lang="en-US" sz="5400" b="1" i="1" dirty="0" err="1">
                <a:solidFill>
                  <a:schemeClr val="bg1"/>
                </a:solidFill>
              </a:rPr>
              <a:t>x</a:t>
            </a:r>
            <a:r>
              <a:rPr lang="en-US" sz="5400" b="1" i="1" baseline="30000" dirty="0" err="1">
                <a:solidFill>
                  <a:schemeClr val="bg1"/>
                </a:solidFill>
              </a:rPr>
              <a:t>a</a:t>
            </a:r>
            <a:endParaRPr lang="en-US" sz="5400" b="1" i="1" baseline="30000" dirty="0">
              <a:solidFill>
                <a:schemeClr val="bg1"/>
              </a:solidFill>
            </a:endParaRPr>
          </a:p>
          <a:p>
            <a:pPr algn="l"/>
            <a:r>
              <a:rPr lang="en-US" sz="3600" b="1" dirty="0">
                <a:solidFill>
                  <a:schemeClr val="bg1"/>
                </a:solidFill>
              </a:rPr>
              <a:t>NOT Gaussians</a:t>
            </a:r>
          </a:p>
          <a:p>
            <a:pPr algn="l"/>
            <a:r>
              <a:rPr lang="en-US" sz="4000" b="1" dirty="0">
                <a:solidFill>
                  <a:schemeClr val="bg1"/>
                </a:solidFill>
              </a:rPr>
              <a:t>Take logarithms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43FE13-C8FE-C143-818C-0C4D6A177C93}"/>
              </a:ext>
            </a:extLst>
          </p:cNvPr>
          <p:cNvGrpSpPr>
            <a:grpSpLocks noChangeAspect="1"/>
          </p:cNvGrpSpPr>
          <p:nvPr/>
        </p:nvGrpSpPr>
        <p:grpSpPr>
          <a:xfrm>
            <a:off x="310081" y="413853"/>
            <a:ext cx="1703171" cy="1089718"/>
            <a:chOff x="6484711" y="2335708"/>
            <a:chExt cx="2333112" cy="1492765"/>
          </a:xfrm>
        </p:grpSpPr>
        <p:pic>
          <p:nvPicPr>
            <p:cNvPr id="11" name="Picture 4" descr="0iterations">
              <a:extLst>
                <a:ext uri="{FF2B5EF4-FFF2-40B4-BE49-F238E27FC236}">
                  <a16:creationId xmlns:a16="http://schemas.microsoft.com/office/drawing/2014/main" id="{27D80EC5-7D0A-8E4A-A2B6-0B6769CA6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711" y="2903961"/>
              <a:ext cx="840014" cy="92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CABA01-732C-7746-AE9D-6E356106DE53}"/>
                </a:ext>
              </a:extLst>
            </p:cNvPr>
            <p:cNvGrpSpPr/>
            <p:nvPr/>
          </p:nvGrpSpPr>
          <p:grpSpPr>
            <a:xfrm>
              <a:off x="7510462" y="2908860"/>
              <a:ext cx="496887" cy="657039"/>
              <a:chOff x="7510462" y="2908860"/>
              <a:chExt cx="496887" cy="657039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B4F941D-A4E5-914B-A2F9-BC4426C61604}"/>
                  </a:ext>
                </a:extLst>
              </p:cNvPr>
              <p:cNvSpPr/>
              <p:nvPr/>
            </p:nvSpPr>
            <p:spPr bwMode="auto">
              <a:xfrm>
                <a:off x="7718401" y="290886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6EF764-ED23-794C-BD49-9F296E929793}"/>
                  </a:ext>
                </a:extLst>
              </p:cNvPr>
              <p:cNvSpPr/>
              <p:nvPr/>
            </p:nvSpPr>
            <p:spPr bwMode="auto">
              <a:xfrm>
                <a:off x="7510462" y="315806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BD3038C-74B8-C046-ABEA-0BFCC8C0038E}"/>
                  </a:ext>
                </a:extLst>
              </p:cNvPr>
              <p:cNvSpPr/>
              <p:nvPr/>
            </p:nvSpPr>
            <p:spPr bwMode="auto">
              <a:xfrm>
                <a:off x="7931149" y="315806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7ED88EB-74E2-5740-8CF7-D4AABC3CC4DD}"/>
                  </a:ext>
                </a:extLst>
              </p:cNvPr>
              <p:cNvSpPr/>
              <p:nvPr/>
            </p:nvSpPr>
            <p:spPr bwMode="auto">
              <a:xfrm>
                <a:off x="7510462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997ED1C-E1FA-EB47-BDB1-44C71EE81CD9}"/>
                  </a:ext>
                </a:extLst>
              </p:cNvPr>
              <p:cNvSpPr/>
              <p:nvPr/>
            </p:nvSpPr>
            <p:spPr bwMode="auto">
              <a:xfrm>
                <a:off x="7931149" y="3501682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1F28E8-8155-4044-943B-2B6A0D131250}"/>
                  </a:ext>
                </a:extLst>
              </p:cNvPr>
              <p:cNvCxnSpPr>
                <a:stCxn id="31" idx="7"/>
                <a:endCxn id="33" idx="3"/>
              </p:cNvCxnSpPr>
              <p:nvPr/>
            </p:nvCxnSpPr>
            <p:spPr bwMode="auto">
              <a:xfrm>
                <a:off x="7783442" y="2918264"/>
                <a:ext cx="158866" cy="29461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FE8A7DE-3A0D-5847-B049-30FD3969EF25}"/>
                  </a:ext>
                </a:extLst>
              </p:cNvPr>
              <p:cNvCxnSpPr>
                <a:stCxn id="31" idx="5"/>
                <a:endCxn id="35" idx="1"/>
              </p:cNvCxnSpPr>
              <p:nvPr/>
            </p:nvCxnSpPr>
            <p:spPr bwMode="auto">
              <a:xfrm>
                <a:off x="7783442" y="2963673"/>
                <a:ext cx="158866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AA29F74-A3AA-9E4F-AAF9-DDDDD8636723}"/>
                  </a:ext>
                </a:extLst>
              </p:cNvPr>
              <p:cNvCxnSpPr>
                <a:stCxn id="31" idx="3"/>
                <a:endCxn id="34" idx="7"/>
              </p:cNvCxnSpPr>
              <p:nvPr/>
            </p:nvCxnSpPr>
            <p:spPr bwMode="auto">
              <a:xfrm flipH="1">
                <a:off x="7575503" y="2963673"/>
                <a:ext cx="154057" cy="54741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1629C53-D501-2D4A-A89C-99BCFD6348D8}"/>
                  </a:ext>
                </a:extLst>
              </p:cNvPr>
              <p:cNvCxnSpPr>
                <a:stCxn id="31" idx="1"/>
                <a:endCxn id="32" idx="5"/>
              </p:cNvCxnSpPr>
              <p:nvPr/>
            </p:nvCxnSpPr>
            <p:spPr bwMode="auto">
              <a:xfrm flipH="1">
                <a:off x="7575503" y="2918264"/>
                <a:ext cx="154057" cy="29461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7FA581D-1265-9C4A-BC7B-6043FF4B02B3}"/>
                </a:ext>
              </a:extLst>
            </p:cNvPr>
            <p:cNvGrpSpPr/>
            <p:nvPr/>
          </p:nvGrpSpPr>
          <p:grpSpPr>
            <a:xfrm>
              <a:off x="8275636" y="2952920"/>
              <a:ext cx="542187" cy="608212"/>
              <a:chOff x="8275636" y="2952920"/>
              <a:chExt cx="542187" cy="60821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7B5F604-BC7F-6C44-BE80-96C4474A61E8}"/>
                  </a:ext>
                </a:extLst>
              </p:cNvPr>
              <p:cNvSpPr/>
              <p:nvPr/>
            </p:nvSpPr>
            <p:spPr bwMode="auto">
              <a:xfrm>
                <a:off x="8506505" y="295292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B0F6AB5-21D8-8949-BDD5-F53DCB4CFA29}"/>
                  </a:ext>
                </a:extLst>
              </p:cNvPr>
              <p:cNvSpPr/>
              <p:nvPr/>
            </p:nvSpPr>
            <p:spPr bwMode="auto">
              <a:xfrm>
                <a:off x="8275636" y="3125956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33B8726-5706-DD4D-8590-2A05EF66D6FD}"/>
                  </a:ext>
                </a:extLst>
              </p:cNvPr>
              <p:cNvSpPr/>
              <p:nvPr/>
            </p:nvSpPr>
            <p:spPr bwMode="auto">
              <a:xfrm>
                <a:off x="8741623" y="3127590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6ECA83-6454-EF45-96D7-54204EB870A4}"/>
                  </a:ext>
                </a:extLst>
              </p:cNvPr>
              <p:cNvSpPr/>
              <p:nvPr/>
            </p:nvSpPr>
            <p:spPr bwMode="auto">
              <a:xfrm>
                <a:off x="8363463" y="3493804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232017D-A325-F845-8E73-EE108FEB4346}"/>
                  </a:ext>
                </a:extLst>
              </p:cNvPr>
              <p:cNvSpPr/>
              <p:nvPr/>
            </p:nvSpPr>
            <p:spPr bwMode="auto">
              <a:xfrm>
                <a:off x="8668063" y="3496915"/>
                <a:ext cx="76200" cy="64217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A48E585-269D-F846-9825-4DFDFACFE327}"/>
                  </a:ext>
                </a:extLst>
              </p:cNvPr>
              <p:cNvCxnSpPr>
                <a:cxnSpLocks/>
                <a:stCxn id="16" idx="6"/>
                <a:endCxn id="18" idx="1"/>
              </p:cNvCxnSpPr>
              <p:nvPr/>
            </p:nvCxnSpPr>
            <p:spPr bwMode="auto">
              <a:xfrm>
                <a:off x="8582705" y="2985029"/>
                <a:ext cx="170077" cy="15196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CC14269-817E-6F4F-9F44-AF5154354FE9}"/>
                  </a:ext>
                </a:extLst>
              </p:cNvPr>
              <p:cNvCxnSpPr>
                <a:stCxn id="16" idx="5"/>
                <a:endCxn id="20" idx="1"/>
              </p:cNvCxnSpPr>
              <p:nvPr/>
            </p:nvCxnSpPr>
            <p:spPr bwMode="auto">
              <a:xfrm>
                <a:off x="8571546" y="3007733"/>
                <a:ext cx="107676" cy="49858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87384A2-7583-814A-94A0-497B16BD448B}"/>
                  </a:ext>
                </a:extLst>
              </p:cNvPr>
              <p:cNvCxnSpPr>
                <a:stCxn id="16" idx="3"/>
                <a:endCxn id="19" idx="7"/>
              </p:cNvCxnSpPr>
              <p:nvPr/>
            </p:nvCxnSpPr>
            <p:spPr bwMode="auto">
              <a:xfrm flipH="1">
                <a:off x="8428504" y="3007733"/>
                <a:ext cx="89160" cy="4954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B6934F0-0DB0-4C44-8B56-AF7DDEA57B26}"/>
                  </a:ext>
                </a:extLst>
              </p:cNvPr>
              <p:cNvCxnSpPr>
                <a:cxnSpLocks/>
                <a:stCxn id="16" idx="1"/>
                <a:endCxn id="17" idx="7"/>
              </p:cNvCxnSpPr>
              <p:nvPr/>
            </p:nvCxnSpPr>
            <p:spPr bwMode="auto">
              <a:xfrm flipH="1">
                <a:off x="8340677" y="2962324"/>
                <a:ext cx="176987" cy="17303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4DADD9B-FBD8-7E4E-BF7D-36FB969F2C08}"/>
                  </a:ext>
                </a:extLst>
              </p:cNvPr>
              <p:cNvCxnSpPr>
                <a:stCxn id="17" idx="6"/>
                <a:endCxn id="18" idx="2"/>
              </p:cNvCxnSpPr>
              <p:nvPr/>
            </p:nvCxnSpPr>
            <p:spPr bwMode="auto">
              <a:xfrm>
                <a:off x="8351836" y="3158065"/>
                <a:ext cx="389787" cy="1634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CA23A72-2E91-694E-B664-17634FE4246E}"/>
                  </a:ext>
                </a:extLst>
              </p:cNvPr>
              <p:cNvCxnSpPr>
                <a:stCxn id="18" idx="4"/>
                <a:endCxn id="20" idx="0"/>
              </p:cNvCxnSpPr>
              <p:nvPr/>
            </p:nvCxnSpPr>
            <p:spPr bwMode="auto">
              <a:xfrm flipH="1">
                <a:off x="8706163" y="3191807"/>
                <a:ext cx="73560" cy="305108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F2C67E-D9FD-CE45-8F29-BB49C54DC4A6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 bwMode="auto">
              <a:xfrm>
                <a:off x="8439663" y="3525913"/>
                <a:ext cx="228400" cy="311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0E1D9D5-F190-DF40-A76D-594253A5C5A4}"/>
                  </a:ext>
                </a:extLst>
              </p:cNvPr>
              <p:cNvCxnSpPr>
                <a:stCxn id="17" idx="4"/>
                <a:endCxn id="19" idx="0"/>
              </p:cNvCxnSpPr>
              <p:nvPr/>
            </p:nvCxnSpPr>
            <p:spPr bwMode="auto">
              <a:xfrm>
                <a:off x="8313736" y="3190173"/>
                <a:ext cx="87827" cy="30363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9B9B22-C304-6840-8989-8E2C3CC593BA}"/>
                  </a:ext>
                </a:extLst>
              </p:cNvPr>
              <p:cNvCxnSpPr>
                <a:stCxn id="17" idx="5"/>
                <a:endCxn id="20" idx="1"/>
              </p:cNvCxnSpPr>
              <p:nvPr/>
            </p:nvCxnSpPr>
            <p:spPr bwMode="auto">
              <a:xfrm>
                <a:off x="8340677" y="3180769"/>
                <a:ext cx="338545" cy="32555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947C24-6911-D140-A8BB-75AC5BEE97CB}"/>
                  </a:ext>
                </a:extLst>
              </p:cNvPr>
              <p:cNvCxnSpPr>
                <a:stCxn id="18" idx="4"/>
                <a:endCxn id="19" idx="7"/>
              </p:cNvCxnSpPr>
              <p:nvPr/>
            </p:nvCxnSpPr>
            <p:spPr bwMode="auto">
              <a:xfrm flipH="1">
                <a:off x="8428504" y="3191807"/>
                <a:ext cx="351219" cy="311401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CFFD0-3517-CE46-BD51-1E47C0C933E3}"/>
                </a:ext>
              </a:extLst>
            </p:cNvPr>
            <p:cNvSpPr txBox="1"/>
            <p:nvPr/>
          </p:nvSpPr>
          <p:spPr>
            <a:xfrm>
              <a:off x="7566687" y="2342486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DBBE55-361F-E34E-A121-8B82CFED9DC7}"/>
                </a:ext>
              </a:extLst>
            </p:cNvPr>
            <p:cNvSpPr txBox="1"/>
            <p:nvPr/>
          </p:nvSpPr>
          <p:spPr>
            <a:xfrm>
              <a:off x="8334809" y="2335708"/>
              <a:ext cx="3882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?</a:t>
              </a:r>
            </a:p>
          </p:txBody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A761F8C-19F4-0F41-877C-01296785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634" y="2709620"/>
            <a:ext cx="1932820" cy="128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7B4971-2615-8541-8F12-C091DE1BB5AC}"/>
              </a:ext>
            </a:extLst>
          </p:cNvPr>
          <p:cNvSpPr txBox="1"/>
          <p:nvPr/>
        </p:nvSpPr>
        <p:spPr>
          <a:xfrm>
            <a:off x="7627338" y="398930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2"/>
                </a:solidFill>
              </a:rPr>
              <a:t>x</a:t>
            </a:r>
            <a:r>
              <a:rPr lang="en-US" sz="1800" dirty="0">
                <a:solidFill>
                  <a:schemeClr val="tx2"/>
                </a:solidFill>
              </a:rPr>
              <a:t> (log scale)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BBC71D-093C-A640-856F-2E18F89883FC}"/>
              </a:ext>
            </a:extLst>
          </p:cNvPr>
          <p:cNvSpPr txBox="1"/>
          <p:nvPr/>
        </p:nvSpPr>
        <p:spPr>
          <a:xfrm>
            <a:off x="6553200" y="237255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2"/>
                </a:solidFill>
              </a:rPr>
              <a:t>y</a:t>
            </a:r>
            <a:r>
              <a:rPr lang="en-US" sz="1800" dirty="0">
                <a:solidFill>
                  <a:schemeClr val="tx2"/>
                </a:solidFill>
              </a:rPr>
              <a:t> (log scale)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D78ADB6-B415-C24F-B3D7-8D18FFEC5447}"/>
              </a:ext>
            </a:extLst>
          </p:cNvPr>
          <p:cNvCxnSpPr>
            <a:cxnSpLocks/>
          </p:cNvCxnSpPr>
          <p:nvPr/>
        </p:nvCxnSpPr>
        <p:spPr bwMode="auto">
          <a:xfrm>
            <a:off x="7627338" y="2984500"/>
            <a:ext cx="1040990" cy="5760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B110398-5CA1-DB49-8667-41FB5F641EAA}"/>
              </a:ext>
            </a:extLst>
          </p:cNvPr>
          <p:cNvCxnSpPr/>
          <p:nvPr/>
        </p:nvCxnSpPr>
        <p:spPr bwMode="auto">
          <a:xfrm>
            <a:off x="8147833" y="3259052"/>
            <a:ext cx="398857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31026C2-F480-FB4B-993B-452689B575FF}"/>
              </a:ext>
            </a:extLst>
          </p:cNvPr>
          <p:cNvSpPr txBox="1"/>
          <p:nvPr/>
        </p:nvSpPr>
        <p:spPr>
          <a:xfrm>
            <a:off x="8504693" y="3146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</a:rPr>
              <a:t>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80DD4B-CC4B-F544-8C17-CC67EBBC0149}"/>
              </a:ext>
            </a:extLst>
          </p:cNvPr>
          <p:cNvCxnSpPr/>
          <p:nvPr/>
        </p:nvCxnSpPr>
        <p:spPr bwMode="auto">
          <a:xfrm flipV="1">
            <a:off x="5740400" y="675058"/>
            <a:ext cx="558800" cy="69654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8020422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oter Placeholder 4">
            <a:extLst>
              <a:ext uri="{FF2B5EF4-FFF2-40B4-BE49-F238E27FC236}">
                <a16:creationId xmlns:a16="http://schemas.microsoft.com/office/drawing/2014/main" id="{F545D600-F532-024E-BCCF-63B2328D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4F047D35-7B24-7947-A146-E2D1F6AE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CFE132-BF7B-7049-BB7E-4E57F02B4ECD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8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4A2C231-CB0E-D242-A5A3-FFCDD3D56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Graph mining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A17D888-6E86-7D45-9DC5-FF0779613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Are real graphs random?</a:t>
            </a:r>
          </a:p>
        </p:txBody>
      </p:sp>
      <p:sp>
        <p:nvSpPr>
          <p:cNvPr id="37893" name="Date Placeholder 6">
            <a:extLst>
              <a:ext uri="{FF2B5EF4-FFF2-40B4-BE49-F238E27FC236}">
                <a16:creationId xmlns:a16="http://schemas.microsoft.com/office/drawing/2014/main" id="{A054EDDF-6BCC-AA4C-BEFB-AB118A09EB8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pic>
        <p:nvPicPr>
          <p:cNvPr id="7" name="Picture 4" descr="0iterations">
            <a:extLst>
              <a:ext uri="{FF2B5EF4-FFF2-40B4-BE49-F238E27FC236}">
                <a16:creationId xmlns:a16="http://schemas.microsoft.com/office/drawing/2014/main" id="{201AF4F2-6039-3D4D-B7C9-7CBCD6B2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4254" y="304800"/>
            <a:ext cx="117700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28369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oter Placeholder 4">
            <a:extLst>
              <a:ext uri="{FF2B5EF4-FFF2-40B4-BE49-F238E27FC236}">
                <a16:creationId xmlns:a16="http://schemas.microsoft.com/office/drawing/2014/main" id="{62CE1F3D-01D2-0040-B9B6-D4C15FF8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B131E59F-132D-5249-8A68-13BCEC92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325189-45DC-104B-A57E-D692007F8370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800"/>
          </a:p>
        </p:txBody>
      </p:sp>
      <p:sp>
        <p:nvSpPr>
          <p:cNvPr id="39939" name="Rectangle 1026">
            <a:extLst>
              <a:ext uri="{FF2B5EF4-FFF2-40B4-BE49-F238E27FC236}">
                <a16:creationId xmlns:a16="http://schemas.microsoft.com/office/drawing/2014/main" id="{75A0950F-3C63-1342-83EC-7B63063D9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r>
              <a:rPr lang="en-US" altLang="en-US">
                <a:ea typeface="ＭＳ Ｐゴシック" panose="020B0600070205080204" pitchFamily="34" charset="-128"/>
              </a:rPr>
              <a:t>Laws and patterns</a:t>
            </a:r>
          </a:p>
        </p:txBody>
      </p:sp>
      <p:sp>
        <p:nvSpPr>
          <p:cNvPr id="39940" name="Rectangle 1027">
            <a:extLst>
              <a:ext uri="{FF2B5EF4-FFF2-40B4-BE49-F238E27FC236}">
                <a16:creationId xmlns:a16="http://schemas.microsoft.com/office/drawing/2014/main" id="{9A0C6384-5BFF-B649-8CFD-4B4B45093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82945" tIns="41473" rIns="82945" bIns="41473"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Are real graphs random?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A: NO!!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Diameter (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6 degrees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,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Kevin Bacon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in- and out- degree distributions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other (surprising) patterns</a:t>
            </a:r>
          </a:p>
          <a:p>
            <a:pPr lvl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So, let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look at the data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41" name="Date Placeholder 6">
            <a:extLst>
              <a:ext uri="{FF2B5EF4-FFF2-40B4-BE49-F238E27FC236}">
                <a16:creationId xmlns:a16="http://schemas.microsoft.com/office/drawing/2014/main" id="{0AFDB1AB-8231-BD47-8C6F-9AE1633FC9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BA93CF94-22BC-6444-A09D-882611A9E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0638" y="2314575"/>
            <a:ext cx="9826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78361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4">
            <a:extLst>
              <a:ext uri="{FF2B5EF4-FFF2-40B4-BE49-F238E27FC236}">
                <a16:creationId xmlns:a16="http://schemas.microsoft.com/office/drawing/2014/main" id="{1E2FE29C-6920-C346-B393-D9EE3F6B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C90F1B20-B34A-E14A-98C7-3CE9CAE2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783D09-B3DF-6D4E-B32A-8F47235581BF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8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C7D087DE-41DB-194C-BF2F-37F58C652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Solution# S.1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CAC5D29-53A3-F949-BC1D-9BFF1A091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8382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Power law in the degree distribution [SIGCOMM99]</a:t>
            </a: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49B9E9F0-9A57-F449-B1FA-FF2C7B4AB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94BD596E-7EAE-4141-9B7D-FA905CBD2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7">
            <a:extLst>
              <a:ext uri="{FF2B5EF4-FFF2-40B4-BE49-F238E27FC236}">
                <a16:creationId xmlns:a16="http://schemas.microsoft.com/office/drawing/2014/main" id="{4ED8135C-65D3-8E48-84C2-D1FEA532F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41992" name="Text Box 8">
            <a:extLst>
              <a:ext uri="{FF2B5EF4-FFF2-40B4-BE49-F238E27FC236}">
                <a16:creationId xmlns:a16="http://schemas.microsoft.com/office/drawing/2014/main" id="{910A52BC-4157-CE46-BD56-D16BF1B9D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8" y="5062538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en-US" sz="2400"/>
              <a:t>log(rank)</a:t>
            </a:r>
          </a:p>
        </p:txBody>
      </p:sp>
      <p:sp>
        <p:nvSpPr>
          <p:cNvPr id="41993" name="Text Box 9">
            <a:extLst>
              <a:ext uri="{FF2B5EF4-FFF2-40B4-BE49-F238E27FC236}">
                <a16:creationId xmlns:a16="http://schemas.microsoft.com/office/drawing/2014/main" id="{A776A656-2603-5B4D-9E2C-6C18EA937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3389313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400"/>
              <a:t>log(degree)</a:t>
            </a:r>
          </a:p>
        </p:txBody>
      </p:sp>
      <p:sp>
        <p:nvSpPr>
          <p:cNvPr id="41994" name="Text Box 14">
            <a:extLst>
              <a:ext uri="{FF2B5EF4-FFF2-40B4-BE49-F238E27FC236}">
                <a16:creationId xmlns:a16="http://schemas.microsoft.com/office/drawing/2014/main" id="{C22B7970-1730-F945-8EBD-E3F1909AF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2514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400" b="1"/>
              <a:t>internet domains</a:t>
            </a:r>
          </a:p>
        </p:txBody>
      </p:sp>
      <p:sp>
        <p:nvSpPr>
          <p:cNvPr id="41995" name="Line 15">
            <a:extLst>
              <a:ext uri="{FF2B5EF4-FFF2-40B4-BE49-F238E27FC236}">
                <a16:creationId xmlns:a16="http://schemas.microsoft.com/office/drawing/2014/main" id="{DCA314A0-24E0-0D40-B3E6-C36E07033D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3352800"/>
            <a:ext cx="2286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Text Box 16">
            <a:extLst>
              <a:ext uri="{FF2B5EF4-FFF2-40B4-BE49-F238E27FC236}">
                <a16:creationId xmlns:a16="http://schemas.microsoft.com/office/drawing/2014/main" id="{7A661D8A-4954-C546-84AF-7994F519F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3017838"/>
            <a:ext cx="132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8000"/>
                </a:solidFill>
              </a:rPr>
              <a:t>att.com</a:t>
            </a:r>
          </a:p>
        </p:txBody>
      </p:sp>
      <p:sp>
        <p:nvSpPr>
          <p:cNvPr id="41997" name="Line 17">
            <a:extLst>
              <a:ext uri="{FF2B5EF4-FFF2-40B4-BE49-F238E27FC236}">
                <a16:creationId xmlns:a16="http://schemas.microsoft.com/office/drawing/2014/main" id="{AAAE08CA-25EA-1C49-B7F9-97395D2721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657600"/>
            <a:ext cx="2286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Text Box 18">
            <a:extLst>
              <a:ext uri="{FF2B5EF4-FFF2-40B4-BE49-F238E27FC236}">
                <a16:creationId xmlns:a16="http://schemas.microsoft.com/office/drawing/2014/main" id="{84D1A52E-4CCF-C345-9DB2-DC1D1E15A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932238"/>
            <a:ext cx="149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8000"/>
                </a:solidFill>
              </a:rPr>
              <a:t>ibm.com</a:t>
            </a:r>
          </a:p>
        </p:txBody>
      </p:sp>
      <p:pic>
        <p:nvPicPr>
          <p:cNvPr id="41999" name="Picture 19" descr="0iterations">
            <a:extLst>
              <a:ext uri="{FF2B5EF4-FFF2-40B4-BE49-F238E27FC236}">
                <a16:creationId xmlns:a16="http://schemas.microsoft.com/office/drawing/2014/main" id="{71323B74-D4FC-D642-BB26-C6191B535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0" name="Date Placeholder 21">
            <a:extLst>
              <a:ext uri="{FF2B5EF4-FFF2-40B4-BE49-F238E27FC236}">
                <a16:creationId xmlns:a16="http://schemas.microsoft.com/office/drawing/2014/main" id="{752ABE54-B95B-F843-9493-FDD34911E05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129431055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4">
            <a:extLst>
              <a:ext uri="{FF2B5EF4-FFF2-40B4-BE49-F238E27FC236}">
                <a16:creationId xmlns:a16="http://schemas.microsoft.com/office/drawing/2014/main" id="{ED83AD07-7E9B-A649-B446-A4554DEB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56ED66C4-09E6-3C40-832E-4AAF5AE9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29BA6B-B497-9549-8D30-93423F992172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8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80A8448-9007-0A48-A51A-8C42F94CF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Solution# S.1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5F690163-01F2-0340-97DC-543E6F337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8382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Power law in the degree distribution [SIGCOMM99]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5783E7C9-8CFA-934D-9526-197E253F2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44038" name="Picture 6">
            <a:extLst>
              <a:ext uri="{FF2B5EF4-FFF2-40B4-BE49-F238E27FC236}">
                <a16:creationId xmlns:a16="http://schemas.microsoft.com/office/drawing/2014/main" id="{BD256A38-406E-E34C-8954-E94F8FF83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7">
            <a:extLst>
              <a:ext uri="{FF2B5EF4-FFF2-40B4-BE49-F238E27FC236}">
                <a16:creationId xmlns:a16="http://schemas.microsoft.com/office/drawing/2014/main" id="{41D5AC17-8A96-DE45-A660-E82583844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44040" name="Text Box 8">
            <a:extLst>
              <a:ext uri="{FF2B5EF4-FFF2-40B4-BE49-F238E27FC236}">
                <a16:creationId xmlns:a16="http://schemas.microsoft.com/office/drawing/2014/main" id="{B79689B0-E5A1-CD48-9285-FCB96E2CB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8" y="5062538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en-US" sz="2400"/>
              <a:t>log(rank)</a:t>
            </a:r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id="{CE60541A-6CD8-984A-B8C8-B7739E859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3389313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400"/>
              <a:t>log(degree)</a:t>
            </a:r>
          </a:p>
        </p:txBody>
      </p:sp>
      <p:grpSp>
        <p:nvGrpSpPr>
          <p:cNvPr id="44042" name="Group 10">
            <a:extLst>
              <a:ext uri="{FF2B5EF4-FFF2-40B4-BE49-F238E27FC236}">
                <a16:creationId xmlns:a16="http://schemas.microsoft.com/office/drawing/2014/main" id="{37157F34-9C8F-1A42-BFDC-C16F4C88EF47}"/>
              </a:ext>
            </a:extLst>
          </p:cNvPr>
          <p:cNvGrpSpPr>
            <a:grpSpLocks/>
          </p:cNvGrpSpPr>
          <p:nvPr/>
        </p:nvGrpSpPr>
        <p:grpSpPr bwMode="auto">
          <a:xfrm>
            <a:off x="3252788" y="3513138"/>
            <a:ext cx="2443162" cy="1419225"/>
            <a:chOff x="1824" y="1296"/>
            <a:chExt cx="2111" cy="1296"/>
          </a:xfrm>
        </p:grpSpPr>
        <p:sp>
          <p:nvSpPr>
            <p:cNvPr id="44050" name="Line 11">
              <a:extLst>
                <a:ext uri="{FF2B5EF4-FFF2-40B4-BE49-F238E27FC236}">
                  <a16:creationId xmlns:a16="http://schemas.microsoft.com/office/drawing/2014/main" id="{DCAC2B51-D561-E445-B7C7-6495DDF2AC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24" y="1296"/>
              <a:ext cx="2064" cy="1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1" name="Line 12">
              <a:extLst>
                <a:ext uri="{FF2B5EF4-FFF2-40B4-BE49-F238E27FC236}">
                  <a16:creationId xmlns:a16="http://schemas.microsoft.com/office/drawing/2014/main" id="{BED93E9F-FD81-CF4F-833F-DC911D9E7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24"/>
              <a:ext cx="33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52" name="Text Box 13">
              <a:extLst>
                <a:ext uri="{FF2B5EF4-FFF2-40B4-BE49-F238E27FC236}">
                  <a16:creationId xmlns:a16="http://schemas.microsoft.com/office/drawing/2014/main" id="{1EF6E84F-27E2-8A44-91E5-C955517A1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5" y="1872"/>
              <a:ext cx="720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2400" b="1">
                  <a:solidFill>
                    <a:srgbClr val="FF3300"/>
                  </a:solidFill>
                </a:rPr>
                <a:t>-0.82</a:t>
              </a:r>
            </a:p>
          </p:txBody>
        </p:sp>
      </p:grpSp>
      <p:sp>
        <p:nvSpPr>
          <p:cNvPr id="44043" name="Text Box 14">
            <a:extLst>
              <a:ext uri="{FF2B5EF4-FFF2-40B4-BE49-F238E27FC236}">
                <a16:creationId xmlns:a16="http://schemas.microsoft.com/office/drawing/2014/main" id="{758FF28A-5FA4-B94D-B328-09B5F084F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2514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400" b="1"/>
              <a:t>internet domains</a:t>
            </a:r>
          </a:p>
        </p:txBody>
      </p:sp>
      <p:sp>
        <p:nvSpPr>
          <p:cNvPr id="44044" name="Line 15">
            <a:extLst>
              <a:ext uri="{FF2B5EF4-FFF2-40B4-BE49-F238E27FC236}">
                <a16:creationId xmlns:a16="http://schemas.microsoft.com/office/drawing/2014/main" id="{0F34E486-23E4-664F-BA36-666EE78168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3352800"/>
            <a:ext cx="2286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Text Box 16">
            <a:extLst>
              <a:ext uri="{FF2B5EF4-FFF2-40B4-BE49-F238E27FC236}">
                <a16:creationId xmlns:a16="http://schemas.microsoft.com/office/drawing/2014/main" id="{E7AB8724-A2F3-D244-B15A-97EF5CEF9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3017838"/>
            <a:ext cx="132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8000"/>
                </a:solidFill>
              </a:rPr>
              <a:t>att.com</a:t>
            </a:r>
          </a:p>
        </p:txBody>
      </p:sp>
      <p:sp>
        <p:nvSpPr>
          <p:cNvPr id="44046" name="Line 17">
            <a:extLst>
              <a:ext uri="{FF2B5EF4-FFF2-40B4-BE49-F238E27FC236}">
                <a16:creationId xmlns:a16="http://schemas.microsoft.com/office/drawing/2014/main" id="{13A6CB2B-E7CA-4E4D-A94A-AD108D1213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657600"/>
            <a:ext cx="2286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Text Box 18">
            <a:extLst>
              <a:ext uri="{FF2B5EF4-FFF2-40B4-BE49-F238E27FC236}">
                <a16:creationId xmlns:a16="http://schemas.microsoft.com/office/drawing/2014/main" id="{DAFF40D4-BFBB-0346-8FBE-F6B830426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932238"/>
            <a:ext cx="149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8000"/>
                </a:solidFill>
              </a:rPr>
              <a:t>ibm.com</a:t>
            </a:r>
          </a:p>
        </p:txBody>
      </p:sp>
      <p:pic>
        <p:nvPicPr>
          <p:cNvPr id="44048" name="Picture 19" descr="0iterations">
            <a:extLst>
              <a:ext uri="{FF2B5EF4-FFF2-40B4-BE49-F238E27FC236}">
                <a16:creationId xmlns:a16="http://schemas.microsoft.com/office/drawing/2014/main" id="{4C7DA510-80CD-FB49-9FBF-09FDED063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9" name="Date Placeholder 21">
            <a:extLst>
              <a:ext uri="{FF2B5EF4-FFF2-40B4-BE49-F238E27FC236}">
                <a16:creationId xmlns:a16="http://schemas.microsoft.com/office/drawing/2014/main" id="{7497A407-8657-2C41-A5A0-4D28F1C87BC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285306196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oter Placeholder 4">
            <a:extLst>
              <a:ext uri="{FF2B5EF4-FFF2-40B4-BE49-F238E27FC236}">
                <a16:creationId xmlns:a16="http://schemas.microsoft.com/office/drawing/2014/main" id="{A94F8704-D2B8-2C4D-9A90-1E175F91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3F090D71-2389-024A-A04A-FA8CAD3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3AE67-9924-D74A-BD06-0C8C73FA468E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8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6692122C-DB0F-7446-820D-69EA0D566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Solution# S.1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F89730D3-D419-4F47-9BAC-EEA37BD1E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848600" cy="8382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Q: So what?</a:t>
            </a: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FF7F4687-8279-BB4C-AD46-5227A8760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46086" name="Picture 6">
            <a:extLst>
              <a:ext uri="{FF2B5EF4-FFF2-40B4-BE49-F238E27FC236}">
                <a16:creationId xmlns:a16="http://schemas.microsoft.com/office/drawing/2014/main" id="{1B5F19A3-2E94-0D4A-9DD6-0F93B4D6C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Rectangle 7">
            <a:extLst>
              <a:ext uri="{FF2B5EF4-FFF2-40B4-BE49-F238E27FC236}">
                <a16:creationId xmlns:a16="http://schemas.microsoft.com/office/drawing/2014/main" id="{CF054B82-2C93-A94F-A60C-DE9CE5D38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46088" name="Text Box 8">
            <a:extLst>
              <a:ext uri="{FF2B5EF4-FFF2-40B4-BE49-F238E27FC236}">
                <a16:creationId xmlns:a16="http://schemas.microsoft.com/office/drawing/2014/main" id="{3C1245F3-F615-E446-950A-230910A51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8" y="5062538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en-US" sz="2400"/>
              <a:t>log(rank)</a:t>
            </a:r>
          </a:p>
        </p:txBody>
      </p:sp>
      <p:sp>
        <p:nvSpPr>
          <p:cNvPr id="46089" name="Text Box 9">
            <a:extLst>
              <a:ext uri="{FF2B5EF4-FFF2-40B4-BE49-F238E27FC236}">
                <a16:creationId xmlns:a16="http://schemas.microsoft.com/office/drawing/2014/main" id="{8C79A2EE-2177-5045-B71A-0FA555EE7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3389313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400"/>
              <a:t>log(degree)</a:t>
            </a:r>
          </a:p>
        </p:txBody>
      </p:sp>
      <p:grpSp>
        <p:nvGrpSpPr>
          <p:cNvPr id="46090" name="Group 10">
            <a:extLst>
              <a:ext uri="{FF2B5EF4-FFF2-40B4-BE49-F238E27FC236}">
                <a16:creationId xmlns:a16="http://schemas.microsoft.com/office/drawing/2014/main" id="{DF46B2A7-B036-B641-9F6A-194BA16291B2}"/>
              </a:ext>
            </a:extLst>
          </p:cNvPr>
          <p:cNvGrpSpPr>
            <a:grpSpLocks/>
          </p:cNvGrpSpPr>
          <p:nvPr/>
        </p:nvGrpSpPr>
        <p:grpSpPr bwMode="auto">
          <a:xfrm>
            <a:off x="3252788" y="3513138"/>
            <a:ext cx="2443162" cy="1419225"/>
            <a:chOff x="1824" y="1296"/>
            <a:chExt cx="2111" cy="1296"/>
          </a:xfrm>
        </p:grpSpPr>
        <p:sp>
          <p:nvSpPr>
            <p:cNvPr id="46100" name="Line 11">
              <a:extLst>
                <a:ext uri="{FF2B5EF4-FFF2-40B4-BE49-F238E27FC236}">
                  <a16:creationId xmlns:a16="http://schemas.microsoft.com/office/drawing/2014/main" id="{B1D9A099-837F-F241-8C40-F0B5F1101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24" y="1296"/>
              <a:ext cx="2064" cy="1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Line 12">
              <a:extLst>
                <a:ext uri="{FF2B5EF4-FFF2-40B4-BE49-F238E27FC236}">
                  <a16:creationId xmlns:a16="http://schemas.microsoft.com/office/drawing/2014/main" id="{89D2773C-4F6B-D349-B712-226C97042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24"/>
              <a:ext cx="33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102" name="Text Box 13">
              <a:extLst>
                <a:ext uri="{FF2B5EF4-FFF2-40B4-BE49-F238E27FC236}">
                  <a16:creationId xmlns:a16="http://schemas.microsoft.com/office/drawing/2014/main" id="{9A46001C-191D-8A47-9C5C-29492D2CB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5" y="1872"/>
              <a:ext cx="720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2400" b="1">
                  <a:solidFill>
                    <a:srgbClr val="FF3300"/>
                  </a:solidFill>
                </a:rPr>
                <a:t>-0.82</a:t>
              </a:r>
            </a:p>
          </p:txBody>
        </p:sp>
      </p:grpSp>
      <p:sp>
        <p:nvSpPr>
          <p:cNvPr id="46091" name="Text Box 14">
            <a:extLst>
              <a:ext uri="{FF2B5EF4-FFF2-40B4-BE49-F238E27FC236}">
                <a16:creationId xmlns:a16="http://schemas.microsoft.com/office/drawing/2014/main" id="{1DBFEAC6-70BD-5740-B36B-00D0673BF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2514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400" b="1"/>
              <a:t>internet domains</a:t>
            </a:r>
          </a:p>
        </p:txBody>
      </p:sp>
      <p:sp>
        <p:nvSpPr>
          <p:cNvPr id="46092" name="Line 15">
            <a:extLst>
              <a:ext uri="{FF2B5EF4-FFF2-40B4-BE49-F238E27FC236}">
                <a16:creationId xmlns:a16="http://schemas.microsoft.com/office/drawing/2014/main" id="{07499044-C56D-3F48-8276-9CCEB39D2F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3352800"/>
            <a:ext cx="2286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Text Box 16">
            <a:extLst>
              <a:ext uri="{FF2B5EF4-FFF2-40B4-BE49-F238E27FC236}">
                <a16:creationId xmlns:a16="http://schemas.microsoft.com/office/drawing/2014/main" id="{2B02D46D-D309-DF4F-9606-548EA53DB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3017838"/>
            <a:ext cx="132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8000"/>
                </a:solidFill>
              </a:rPr>
              <a:t>att.com</a:t>
            </a:r>
          </a:p>
        </p:txBody>
      </p:sp>
      <p:sp>
        <p:nvSpPr>
          <p:cNvPr id="46094" name="Line 17">
            <a:extLst>
              <a:ext uri="{FF2B5EF4-FFF2-40B4-BE49-F238E27FC236}">
                <a16:creationId xmlns:a16="http://schemas.microsoft.com/office/drawing/2014/main" id="{DD328889-7A27-C44C-91E4-06B621505F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657600"/>
            <a:ext cx="2286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Text Box 18">
            <a:extLst>
              <a:ext uri="{FF2B5EF4-FFF2-40B4-BE49-F238E27FC236}">
                <a16:creationId xmlns:a16="http://schemas.microsoft.com/office/drawing/2014/main" id="{15FE55DE-C32B-2442-BE4A-E74B4952D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932238"/>
            <a:ext cx="149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8000"/>
                </a:solidFill>
              </a:rPr>
              <a:t>ibm.com</a:t>
            </a:r>
          </a:p>
        </p:txBody>
      </p:sp>
      <p:pic>
        <p:nvPicPr>
          <p:cNvPr id="46096" name="Picture 19" descr="0iterations">
            <a:extLst>
              <a:ext uri="{FF2B5EF4-FFF2-40B4-BE49-F238E27FC236}">
                <a16:creationId xmlns:a16="http://schemas.microsoft.com/office/drawing/2014/main" id="{7FCF2F34-9A3C-6F49-B459-B7DA8F2B4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7" name="Date Placeholder 21">
            <a:extLst>
              <a:ext uri="{FF2B5EF4-FFF2-40B4-BE49-F238E27FC236}">
                <a16:creationId xmlns:a16="http://schemas.microsoft.com/office/drawing/2014/main" id="{B0C9D230-B54A-8548-8FF3-4259EC36615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46098" name="Right Bracket 21">
            <a:extLst>
              <a:ext uri="{FF2B5EF4-FFF2-40B4-BE49-F238E27FC236}">
                <a16:creationId xmlns:a16="http://schemas.microsoft.com/office/drawing/2014/main" id="{055C3494-9C83-BE44-8B60-B442117AB07D}"/>
              </a:ext>
            </a:extLst>
          </p:cNvPr>
          <p:cNvSpPr>
            <a:spLocks/>
          </p:cNvSpPr>
          <p:nvPr/>
        </p:nvSpPr>
        <p:spPr bwMode="auto">
          <a:xfrm flipH="1">
            <a:off x="300038" y="723900"/>
            <a:ext cx="258762" cy="5499100"/>
          </a:xfrm>
          <a:prstGeom prst="rightBracket">
            <a:avLst>
              <a:gd name="adj" fmla="val 8363"/>
            </a:avLst>
          </a:prstGeom>
          <a:noFill/>
          <a:ln w="508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46099" name="Freeform 23">
            <a:extLst>
              <a:ext uri="{FF2B5EF4-FFF2-40B4-BE49-F238E27FC236}">
                <a16:creationId xmlns:a16="http://schemas.microsoft.com/office/drawing/2014/main" id="{8F587FD3-63AF-1642-BF45-B7E544039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4432300"/>
            <a:ext cx="2349500" cy="571500"/>
          </a:xfrm>
          <a:custGeom>
            <a:avLst/>
            <a:gdLst>
              <a:gd name="T0" fmla="*/ 0 w 1765300"/>
              <a:gd name="T1" fmla="*/ 4162 h 709083"/>
              <a:gd name="T2" fmla="*/ 25250956 w 1765300"/>
              <a:gd name="T3" fmla="*/ 12975 h 709083"/>
              <a:gd name="T4" fmla="*/ 30788448 w 1765300"/>
              <a:gd name="T5" fmla="*/ 82014 h 709083"/>
              <a:gd name="T6" fmla="*/ 0 60000 65536"/>
              <a:gd name="T7" fmla="*/ 0 60000 65536"/>
              <a:gd name="T8" fmla="*/ 0 60000 65536"/>
              <a:gd name="T9" fmla="*/ 0 w 1765300"/>
              <a:gd name="T10" fmla="*/ 0 h 709083"/>
              <a:gd name="T11" fmla="*/ 1765300 w 1765300"/>
              <a:gd name="T12" fmla="*/ 709083 h 7090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5300" h="709083">
                <a:moveTo>
                  <a:pt x="0" y="35983"/>
                </a:moveTo>
                <a:cubicBezTo>
                  <a:pt x="576791" y="17991"/>
                  <a:pt x="1153583" y="0"/>
                  <a:pt x="1447800" y="112183"/>
                </a:cubicBezTo>
                <a:cubicBezTo>
                  <a:pt x="1742017" y="224366"/>
                  <a:pt x="1765300" y="709083"/>
                  <a:pt x="1765300" y="709083"/>
                </a:cubicBezTo>
              </a:path>
            </a:pathLst>
          </a:custGeom>
          <a:noFill/>
          <a:ln w="25400">
            <a:solidFill>
              <a:schemeClr val="tx1"/>
            </a:solidFill>
            <a:prstDash val="lgDash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189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Why study graphs?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225330456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ooter Placeholder 4">
            <a:extLst>
              <a:ext uri="{FF2B5EF4-FFF2-40B4-BE49-F238E27FC236}">
                <a16:creationId xmlns:a16="http://schemas.microsoft.com/office/drawing/2014/main" id="{E92E7FA9-EEB2-4944-A9A9-B24390B1C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2D59B0D7-D86E-0446-8598-68B9BD12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BC9B25-3197-4F46-A6DC-8BF6E28EEFAF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8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A28F352-4625-3546-87D8-DD7FD3D01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Solution# S.1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B8C85B2B-E6D8-D149-A2EB-30AD232B59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31200" cy="8382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Q: So what?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A1: # of two-step-away pairs: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852DCB0F-A16F-BC4A-A55E-0F8D1F129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48134" name="Picture 6">
            <a:extLst>
              <a:ext uri="{FF2B5EF4-FFF2-40B4-BE49-F238E27FC236}">
                <a16:creationId xmlns:a16="http://schemas.microsoft.com/office/drawing/2014/main" id="{4573BC5C-A147-374A-A50C-ABA946492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7">
            <a:extLst>
              <a:ext uri="{FF2B5EF4-FFF2-40B4-BE49-F238E27FC236}">
                <a16:creationId xmlns:a16="http://schemas.microsoft.com/office/drawing/2014/main" id="{0C895255-F096-9D40-B615-2B967C974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48136" name="Text Box 8">
            <a:extLst>
              <a:ext uri="{FF2B5EF4-FFF2-40B4-BE49-F238E27FC236}">
                <a16:creationId xmlns:a16="http://schemas.microsoft.com/office/drawing/2014/main" id="{B97049E7-E556-1D48-A83F-C1A7B278D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8" y="5062538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en-US" sz="2400"/>
              <a:t>log(rank)</a:t>
            </a:r>
          </a:p>
        </p:txBody>
      </p:sp>
      <p:sp>
        <p:nvSpPr>
          <p:cNvPr id="48137" name="Text Box 9">
            <a:extLst>
              <a:ext uri="{FF2B5EF4-FFF2-40B4-BE49-F238E27FC236}">
                <a16:creationId xmlns:a16="http://schemas.microsoft.com/office/drawing/2014/main" id="{5AD8AC6D-FEFF-6F4A-92D6-7764ADFEC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3389313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400"/>
              <a:t>log(degree)</a:t>
            </a:r>
          </a:p>
        </p:txBody>
      </p:sp>
      <p:grpSp>
        <p:nvGrpSpPr>
          <p:cNvPr id="48138" name="Group 10">
            <a:extLst>
              <a:ext uri="{FF2B5EF4-FFF2-40B4-BE49-F238E27FC236}">
                <a16:creationId xmlns:a16="http://schemas.microsoft.com/office/drawing/2014/main" id="{84C6ACFC-0302-724D-98B5-6F690A396431}"/>
              </a:ext>
            </a:extLst>
          </p:cNvPr>
          <p:cNvGrpSpPr>
            <a:grpSpLocks/>
          </p:cNvGrpSpPr>
          <p:nvPr/>
        </p:nvGrpSpPr>
        <p:grpSpPr bwMode="auto">
          <a:xfrm>
            <a:off x="3252788" y="3513138"/>
            <a:ext cx="2443162" cy="1419225"/>
            <a:chOff x="1824" y="1296"/>
            <a:chExt cx="2111" cy="1296"/>
          </a:xfrm>
        </p:grpSpPr>
        <p:sp>
          <p:nvSpPr>
            <p:cNvPr id="48149" name="Line 11">
              <a:extLst>
                <a:ext uri="{FF2B5EF4-FFF2-40B4-BE49-F238E27FC236}">
                  <a16:creationId xmlns:a16="http://schemas.microsoft.com/office/drawing/2014/main" id="{6467124E-51DD-884D-BB65-2D28EB2084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24" y="1296"/>
              <a:ext cx="2064" cy="1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0" name="Line 12">
              <a:extLst>
                <a:ext uri="{FF2B5EF4-FFF2-40B4-BE49-F238E27FC236}">
                  <a16:creationId xmlns:a16="http://schemas.microsoft.com/office/drawing/2014/main" id="{1BAF6CD2-7E59-4545-B47A-0C6A7838D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24"/>
              <a:ext cx="33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151" name="Text Box 13">
              <a:extLst>
                <a:ext uri="{FF2B5EF4-FFF2-40B4-BE49-F238E27FC236}">
                  <a16:creationId xmlns:a16="http://schemas.microsoft.com/office/drawing/2014/main" id="{0F037642-18F5-C54C-8C1F-1D276A680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5" y="1872"/>
              <a:ext cx="720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2400" b="1">
                  <a:solidFill>
                    <a:srgbClr val="FF3300"/>
                  </a:solidFill>
                </a:rPr>
                <a:t>-0.82</a:t>
              </a:r>
            </a:p>
          </p:txBody>
        </p:sp>
      </p:grpSp>
      <p:sp>
        <p:nvSpPr>
          <p:cNvPr id="48139" name="Text Box 14">
            <a:extLst>
              <a:ext uri="{FF2B5EF4-FFF2-40B4-BE49-F238E27FC236}">
                <a16:creationId xmlns:a16="http://schemas.microsoft.com/office/drawing/2014/main" id="{95AF5E1F-56C3-A44B-B690-0CF9432D0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2514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400" b="1"/>
              <a:t>internet domains</a:t>
            </a:r>
          </a:p>
        </p:txBody>
      </p:sp>
      <p:sp>
        <p:nvSpPr>
          <p:cNvPr id="48140" name="Line 15">
            <a:extLst>
              <a:ext uri="{FF2B5EF4-FFF2-40B4-BE49-F238E27FC236}">
                <a16:creationId xmlns:a16="http://schemas.microsoft.com/office/drawing/2014/main" id="{B7AEAA11-4337-3D47-AA0A-B13DBBF8C8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3352800"/>
            <a:ext cx="2286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Text Box 16">
            <a:extLst>
              <a:ext uri="{FF2B5EF4-FFF2-40B4-BE49-F238E27FC236}">
                <a16:creationId xmlns:a16="http://schemas.microsoft.com/office/drawing/2014/main" id="{66D1C6E0-577C-5841-87E9-A8DA3C96E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3017838"/>
            <a:ext cx="132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8000"/>
                </a:solidFill>
              </a:rPr>
              <a:t>att.com</a:t>
            </a:r>
          </a:p>
        </p:txBody>
      </p:sp>
      <p:sp>
        <p:nvSpPr>
          <p:cNvPr id="48142" name="Line 17">
            <a:extLst>
              <a:ext uri="{FF2B5EF4-FFF2-40B4-BE49-F238E27FC236}">
                <a16:creationId xmlns:a16="http://schemas.microsoft.com/office/drawing/2014/main" id="{B0A8F7A1-783B-4540-B01D-9CD14C0FCC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657600"/>
            <a:ext cx="2286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Text Box 18">
            <a:extLst>
              <a:ext uri="{FF2B5EF4-FFF2-40B4-BE49-F238E27FC236}">
                <a16:creationId xmlns:a16="http://schemas.microsoft.com/office/drawing/2014/main" id="{1152FD74-B070-A94D-9B86-07FBCCC2A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932238"/>
            <a:ext cx="149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8000"/>
                </a:solidFill>
              </a:rPr>
              <a:t>ibm.com</a:t>
            </a:r>
          </a:p>
        </p:txBody>
      </p:sp>
      <p:pic>
        <p:nvPicPr>
          <p:cNvPr id="48144" name="Picture 19" descr="0iterations">
            <a:extLst>
              <a:ext uri="{FF2B5EF4-FFF2-40B4-BE49-F238E27FC236}">
                <a16:creationId xmlns:a16="http://schemas.microsoft.com/office/drawing/2014/main" id="{45D22EDF-8D15-114A-9B70-0527A8F2E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5" name="Date Placeholder 21">
            <a:extLst>
              <a:ext uri="{FF2B5EF4-FFF2-40B4-BE49-F238E27FC236}">
                <a16:creationId xmlns:a16="http://schemas.microsoft.com/office/drawing/2014/main" id="{7E6941E2-EEBB-A34B-B75D-6AB31185794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48146" name="Right Bracket 23">
            <a:extLst>
              <a:ext uri="{FF2B5EF4-FFF2-40B4-BE49-F238E27FC236}">
                <a16:creationId xmlns:a16="http://schemas.microsoft.com/office/drawing/2014/main" id="{E59125D6-8210-D541-985E-708250FEA7F4}"/>
              </a:ext>
            </a:extLst>
          </p:cNvPr>
          <p:cNvSpPr>
            <a:spLocks/>
          </p:cNvSpPr>
          <p:nvPr/>
        </p:nvSpPr>
        <p:spPr bwMode="auto">
          <a:xfrm>
            <a:off x="8610600" y="609600"/>
            <a:ext cx="381000" cy="5499100"/>
          </a:xfrm>
          <a:prstGeom prst="rightBracket">
            <a:avLst>
              <a:gd name="adj" fmla="val 8353"/>
            </a:avLst>
          </a:prstGeom>
          <a:noFill/>
          <a:ln w="508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48147" name="Freeform 22">
            <a:extLst>
              <a:ext uri="{FF2B5EF4-FFF2-40B4-BE49-F238E27FC236}">
                <a16:creationId xmlns:a16="http://schemas.microsoft.com/office/drawing/2014/main" id="{8CC13BD7-B572-944D-9EF6-26006CC01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4432300"/>
            <a:ext cx="2349500" cy="571500"/>
          </a:xfrm>
          <a:custGeom>
            <a:avLst/>
            <a:gdLst>
              <a:gd name="T0" fmla="*/ 0 w 1765300"/>
              <a:gd name="T1" fmla="*/ 4162 h 709083"/>
              <a:gd name="T2" fmla="*/ 25250956 w 1765300"/>
              <a:gd name="T3" fmla="*/ 12975 h 709083"/>
              <a:gd name="T4" fmla="*/ 30788448 w 1765300"/>
              <a:gd name="T5" fmla="*/ 82014 h 709083"/>
              <a:gd name="T6" fmla="*/ 0 60000 65536"/>
              <a:gd name="T7" fmla="*/ 0 60000 65536"/>
              <a:gd name="T8" fmla="*/ 0 60000 65536"/>
              <a:gd name="T9" fmla="*/ 0 w 1765300"/>
              <a:gd name="T10" fmla="*/ 0 h 709083"/>
              <a:gd name="T11" fmla="*/ 1765300 w 1765300"/>
              <a:gd name="T12" fmla="*/ 709083 h 7090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5300" h="709083">
                <a:moveTo>
                  <a:pt x="0" y="35983"/>
                </a:moveTo>
                <a:cubicBezTo>
                  <a:pt x="576791" y="17991"/>
                  <a:pt x="1153583" y="0"/>
                  <a:pt x="1447800" y="112183"/>
                </a:cubicBezTo>
                <a:cubicBezTo>
                  <a:pt x="1742017" y="224366"/>
                  <a:pt x="1765300" y="709083"/>
                  <a:pt x="1765300" y="709083"/>
                </a:cubicBezTo>
              </a:path>
            </a:pathLst>
          </a:custGeom>
          <a:noFill/>
          <a:ln w="25400">
            <a:solidFill>
              <a:schemeClr val="tx1"/>
            </a:solidFill>
            <a:prstDash val="lgDash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8148" name="TextBox 26">
            <a:extLst>
              <a:ext uri="{FF2B5EF4-FFF2-40B4-BE49-F238E27FC236}">
                <a16:creationId xmlns:a16="http://schemas.microsoft.com/office/drawing/2014/main" id="{8F5D0720-F587-F449-8A6E-EA7CA32B7283}"/>
              </a:ext>
            </a:extLst>
          </p:cNvPr>
          <p:cNvSpPr txBox="1">
            <a:spLocks noChangeArrowheads="1"/>
          </p:cNvSpPr>
          <p:nvPr/>
        </p:nvSpPr>
        <p:spPr bwMode="auto">
          <a:xfrm rot="-678861">
            <a:off x="2689225" y="1562100"/>
            <a:ext cx="4121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= friends of friends (F.O.F.)</a:t>
            </a:r>
          </a:p>
        </p:txBody>
      </p:sp>
    </p:spTree>
    <p:extLst>
      <p:ext uri="{BB962C8B-B14F-4D97-AF65-F5344CB8AC3E}">
        <p14:creationId xmlns:p14="http://schemas.microsoft.com/office/powerpoint/2010/main" val="31599267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ooter Placeholder 4">
            <a:extLst>
              <a:ext uri="{FF2B5EF4-FFF2-40B4-BE49-F238E27FC236}">
                <a16:creationId xmlns:a16="http://schemas.microsoft.com/office/drawing/2014/main" id="{1BFA7B05-2503-0A45-9444-9FDC9984A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7DAC2386-0801-5448-9AB6-D392A139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14A898-C48E-674A-8ABB-15F0D4D11470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8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B051B175-4915-DF4B-AF1A-E5A471B5B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Solution# S.1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9ECCCAB-9565-D94B-B0BF-88EBC4612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31200" cy="8382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Q: So what?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A1: # of two-step-away pairs: 100^2 * N= 10 Trillion</a:t>
            </a:r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937E1EDB-F3C4-E04C-A2D9-356921DE8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50182" name="Picture 6">
            <a:extLst>
              <a:ext uri="{FF2B5EF4-FFF2-40B4-BE49-F238E27FC236}">
                <a16:creationId xmlns:a16="http://schemas.microsoft.com/office/drawing/2014/main" id="{AFAA045C-8E6D-EA4D-AB05-37498D6BF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7">
            <a:extLst>
              <a:ext uri="{FF2B5EF4-FFF2-40B4-BE49-F238E27FC236}">
                <a16:creationId xmlns:a16="http://schemas.microsoft.com/office/drawing/2014/main" id="{D460B159-C8F1-1845-84CF-77D70AC31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50184" name="Text Box 8">
            <a:extLst>
              <a:ext uri="{FF2B5EF4-FFF2-40B4-BE49-F238E27FC236}">
                <a16:creationId xmlns:a16="http://schemas.microsoft.com/office/drawing/2014/main" id="{CBD1B3F8-4C4B-214A-A13B-A60D94575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8" y="5062538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en-US" sz="2400"/>
              <a:t>log(rank)</a:t>
            </a:r>
          </a:p>
        </p:txBody>
      </p:sp>
      <p:sp>
        <p:nvSpPr>
          <p:cNvPr id="50185" name="Text Box 9">
            <a:extLst>
              <a:ext uri="{FF2B5EF4-FFF2-40B4-BE49-F238E27FC236}">
                <a16:creationId xmlns:a16="http://schemas.microsoft.com/office/drawing/2014/main" id="{0ECC1BFF-68B7-2D42-9B44-EDC5A4ECD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3389313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400"/>
              <a:t>log(degree)</a:t>
            </a:r>
          </a:p>
        </p:txBody>
      </p:sp>
      <p:grpSp>
        <p:nvGrpSpPr>
          <p:cNvPr id="50186" name="Group 10">
            <a:extLst>
              <a:ext uri="{FF2B5EF4-FFF2-40B4-BE49-F238E27FC236}">
                <a16:creationId xmlns:a16="http://schemas.microsoft.com/office/drawing/2014/main" id="{24004F79-A66E-1F48-AD45-BD3CC9256D45}"/>
              </a:ext>
            </a:extLst>
          </p:cNvPr>
          <p:cNvGrpSpPr>
            <a:grpSpLocks/>
          </p:cNvGrpSpPr>
          <p:nvPr/>
        </p:nvGrpSpPr>
        <p:grpSpPr bwMode="auto">
          <a:xfrm>
            <a:off x="3252788" y="3513138"/>
            <a:ext cx="2443162" cy="1419225"/>
            <a:chOff x="1824" y="1296"/>
            <a:chExt cx="2111" cy="1296"/>
          </a:xfrm>
        </p:grpSpPr>
        <p:sp>
          <p:nvSpPr>
            <p:cNvPr id="50199" name="Line 11">
              <a:extLst>
                <a:ext uri="{FF2B5EF4-FFF2-40B4-BE49-F238E27FC236}">
                  <a16:creationId xmlns:a16="http://schemas.microsoft.com/office/drawing/2014/main" id="{1FDE00D8-9692-2643-9D05-AE273AAE20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24" y="1296"/>
              <a:ext cx="2064" cy="1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0" name="Line 12">
              <a:extLst>
                <a:ext uri="{FF2B5EF4-FFF2-40B4-BE49-F238E27FC236}">
                  <a16:creationId xmlns:a16="http://schemas.microsoft.com/office/drawing/2014/main" id="{20D74153-100A-FC4C-BB17-77C5D2F0A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24"/>
              <a:ext cx="33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0201" name="Text Box 13">
              <a:extLst>
                <a:ext uri="{FF2B5EF4-FFF2-40B4-BE49-F238E27FC236}">
                  <a16:creationId xmlns:a16="http://schemas.microsoft.com/office/drawing/2014/main" id="{D90EA0A5-FF2F-0942-808A-DDD61F638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5" y="1872"/>
              <a:ext cx="720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2400" b="1">
                  <a:solidFill>
                    <a:srgbClr val="FF3300"/>
                  </a:solidFill>
                </a:rPr>
                <a:t>-0.82</a:t>
              </a:r>
            </a:p>
          </p:txBody>
        </p:sp>
      </p:grpSp>
      <p:sp>
        <p:nvSpPr>
          <p:cNvPr id="50187" name="Text Box 14">
            <a:extLst>
              <a:ext uri="{FF2B5EF4-FFF2-40B4-BE49-F238E27FC236}">
                <a16:creationId xmlns:a16="http://schemas.microsoft.com/office/drawing/2014/main" id="{5A6EF9B8-7E27-FD46-85E2-3E9E1F174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2514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400" b="1"/>
              <a:t>internet domains</a:t>
            </a:r>
          </a:p>
        </p:txBody>
      </p:sp>
      <p:sp>
        <p:nvSpPr>
          <p:cNvPr id="50188" name="Line 15">
            <a:extLst>
              <a:ext uri="{FF2B5EF4-FFF2-40B4-BE49-F238E27FC236}">
                <a16:creationId xmlns:a16="http://schemas.microsoft.com/office/drawing/2014/main" id="{0ECB5C7D-9B50-1F46-96D5-F703D96D13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3352800"/>
            <a:ext cx="2286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Text Box 16">
            <a:extLst>
              <a:ext uri="{FF2B5EF4-FFF2-40B4-BE49-F238E27FC236}">
                <a16:creationId xmlns:a16="http://schemas.microsoft.com/office/drawing/2014/main" id="{BE5DD495-2D14-DD41-88CA-11F31252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3017838"/>
            <a:ext cx="132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8000"/>
                </a:solidFill>
              </a:rPr>
              <a:t>att.com</a:t>
            </a:r>
          </a:p>
        </p:txBody>
      </p:sp>
      <p:sp>
        <p:nvSpPr>
          <p:cNvPr id="50190" name="Line 17">
            <a:extLst>
              <a:ext uri="{FF2B5EF4-FFF2-40B4-BE49-F238E27FC236}">
                <a16:creationId xmlns:a16="http://schemas.microsoft.com/office/drawing/2014/main" id="{478114B7-724C-1D47-8A71-69B0060BC8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657600"/>
            <a:ext cx="2286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Text Box 18">
            <a:extLst>
              <a:ext uri="{FF2B5EF4-FFF2-40B4-BE49-F238E27FC236}">
                <a16:creationId xmlns:a16="http://schemas.microsoft.com/office/drawing/2014/main" id="{BE94A801-520A-0C48-8355-B63460BE6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932238"/>
            <a:ext cx="149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8000"/>
                </a:solidFill>
              </a:rPr>
              <a:t>ibm.com</a:t>
            </a:r>
          </a:p>
        </p:txBody>
      </p:sp>
      <p:pic>
        <p:nvPicPr>
          <p:cNvPr id="50192" name="Picture 19" descr="0iterations">
            <a:extLst>
              <a:ext uri="{FF2B5EF4-FFF2-40B4-BE49-F238E27FC236}">
                <a16:creationId xmlns:a16="http://schemas.microsoft.com/office/drawing/2014/main" id="{13E0BFCE-564B-A14E-A07D-81E971050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3" name="Date Placeholder 21">
            <a:extLst>
              <a:ext uri="{FF2B5EF4-FFF2-40B4-BE49-F238E27FC236}">
                <a16:creationId xmlns:a16="http://schemas.microsoft.com/office/drawing/2014/main" id="{6D94A479-4898-104C-8631-48A8CBF1789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50194" name="Right Bracket 23">
            <a:extLst>
              <a:ext uri="{FF2B5EF4-FFF2-40B4-BE49-F238E27FC236}">
                <a16:creationId xmlns:a16="http://schemas.microsoft.com/office/drawing/2014/main" id="{0A39A4B7-A2A7-2944-84EF-5A78061911B2}"/>
              </a:ext>
            </a:extLst>
          </p:cNvPr>
          <p:cNvSpPr>
            <a:spLocks/>
          </p:cNvSpPr>
          <p:nvPr/>
        </p:nvSpPr>
        <p:spPr bwMode="auto">
          <a:xfrm>
            <a:off x="8610600" y="609600"/>
            <a:ext cx="381000" cy="5499100"/>
          </a:xfrm>
          <a:prstGeom prst="rightBracket">
            <a:avLst>
              <a:gd name="adj" fmla="val 8353"/>
            </a:avLst>
          </a:prstGeom>
          <a:noFill/>
          <a:ln w="508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50195" name="Freeform 22">
            <a:extLst>
              <a:ext uri="{FF2B5EF4-FFF2-40B4-BE49-F238E27FC236}">
                <a16:creationId xmlns:a16="http://schemas.microsoft.com/office/drawing/2014/main" id="{4661332F-F1DB-B848-BF3F-378D6D62F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4432300"/>
            <a:ext cx="2349500" cy="571500"/>
          </a:xfrm>
          <a:custGeom>
            <a:avLst/>
            <a:gdLst>
              <a:gd name="T0" fmla="*/ 0 w 1765300"/>
              <a:gd name="T1" fmla="*/ 7949 h 709083"/>
              <a:gd name="T2" fmla="*/ 10710433 w 1765300"/>
              <a:gd name="T3" fmla="*/ 24783 h 709083"/>
              <a:gd name="T4" fmla="*/ 13059213 w 1765300"/>
              <a:gd name="T5" fmla="*/ 156650 h 709083"/>
              <a:gd name="T6" fmla="*/ 0 60000 65536"/>
              <a:gd name="T7" fmla="*/ 0 60000 65536"/>
              <a:gd name="T8" fmla="*/ 0 60000 65536"/>
              <a:gd name="T9" fmla="*/ 0 w 1765300"/>
              <a:gd name="T10" fmla="*/ 0 h 709083"/>
              <a:gd name="T11" fmla="*/ 1765300 w 1765300"/>
              <a:gd name="T12" fmla="*/ 709083 h 7090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5300" h="709083">
                <a:moveTo>
                  <a:pt x="0" y="35983"/>
                </a:moveTo>
                <a:cubicBezTo>
                  <a:pt x="576791" y="17991"/>
                  <a:pt x="1153583" y="0"/>
                  <a:pt x="1447800" y="112183"/>
                </a:cubicBezTo>
                <a:cubicBezTo>
                  <a:pt x="1742017" y="224366"/>
                  <a:pt x="1765300" y="709083"/>
                  <a:pt x="1765300" y="709083"/>
                </a:cubicBezTo>
              </a:path>
            </a:pathLst>
          </a:custGeom>
          <a:noFill/>
          <a:ln w="25400">
            <a:solidFill>
              <a:schemeClr val="tx1"/>
            </a:solidFill>
            <a:prstDash val="lgDash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0196" name="TextBox 26">
            <a:extLst>
              <a:ext uri="{FF2B5EF4-FFF2-40B4-BE49-F238E27FC236}">
                <a16:creationId xmlns:a16="http://schemas.microsoft.com/office/drawing/2014/main" id="{1863E9EC-EEC7-0241-837A-C95DD3263F54}"/>
              </a:ext>
            </a:extLst>
          </p:cNvPr>
          <p:cNvSpPr txBox="1">
            <a:spLocks noChangeArrowheads="1"/>
          </p:cNvSpPr>
          <p:nvPr/>
        </p:nvSpPr>
        <p:spPr bwMode="auto">
          <a:xfrm rot="-678861">
            <a:off x="2689225" y="1562100"/>
            <a:ext cx="4121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= friends of friends (F.O.F.)</a:t>
            </a:r>
          </a:p>
        </p:txBody>
      </p:sp>
      <p:pic>
        <p:nvPicPr>
          <p:cNvPr id="50197" name="Picture 24">
            <a:extLst>
              <a:ext uri="{FF2B5EF4-FFF2-40B4-BE49-F238E27FC236}">
                <a16:creationId xmlns:a16="http://schemas.microsoft.com/office/drawing/2014/main" id="{444240C8-83C5-C44A-ACA0-9DBF9C36F8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100" y="2681288"/>
            <a:ext cx="10810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8" name="Picture 27">
            <a:extLst>
              <a:ext uri="{FF2B5EF4-FFF2-40B4-BE49-F238E27FC236}">
                <a16:creationId xmlns:a16="http://schemas.microsoft.com/office/drawing/2014/main" id="{35FDAEBB-B99E-7546-B621-E7F7A55476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0" y="2716213"/>
            <a:ext cx="10810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44885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ooter Placeholder 4">
            <a:extLst>
              <a:ext uri="{FF2B5EF4-FFF2-40B4-BE49-F238E27FC236}">
                <a16:creationId xmlns:a16="http://schemas.microsoft.com/office/drawing/2014/main" id="{C2778645-C50D-AC48-BE86-22DBB8735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A1BBBC2D-F143-4A48-AB4B-C48B58FC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5F52C4-F591-464E-B918-B5B9CE1F990F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8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61E56DF5-8DDF-A14F-AD38-356E908F1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Solution# S.1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0F0212B-8E1A-CF41-B375-6ABDBF966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31200" cy="8382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Q: So what?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A1: # of two-step-away pairs: 100^2 * N= 10 Trillion</a:t>
            </a: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95BE6E7A-A3E5-EC4D-9E58-947238FDC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52230" name="Picture 6">
            <a:extLst>
              <a:ext uri="{FF2B5EF4-FFF2-40B4-BE49-F238E27FC236}">
                <a16:creationId xmlns:a16="http://schemas.microsoft.com/office/drawing/2014/main" id="{1D2F311D-5E73-CE49-8E97-C268CFA78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7">
            <a:extLst>
              <a:ext uri="{FF2B5EF4-FFF2-40B4-BE49-F238E27FC236}">
                <a16:creationId xmlns:a16="http://schemas.microsoft.com/office/drawing/2014/main" id="{67777CCE-62D7-9C46-9F3F-9464148C4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52232" name="Text Box 8">
            <a:extLst>
              <a:ext uri="{FF2B5EF4-FFF2-40B4-BE49-F238E27FC236}">
                <a16:creationId xmlns:a16="http://schemas.microsoft.com/office/drawing/2014/main" id="{FF16DA72-C500-1448-87C0-82A13A962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8" y="5062538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en-US" sz="2400"/>
              <a:t>log(rank)</a:t>
            </a:r>
          </a:p>
        </p:txBody>
      </p:sp>
      <p:sp>
        <p:nvSpPr>
          <p:cNvPr id="52233" name="Text Box 9">
            <a:extLst>
              <a:ext uri="{FF2B5EF4-FFF2-40B4-BE49-F238E27FC236}">
                <a16:creationId xmlns:a16="http://schemas.microsoft.com/office/drawing/2014/main" id="{D642E9D3-8793-F348-A090-1C68E5C40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3389313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400"/>
              <a:t>log(degree)</a:t>
            </a:r>
          </a:p>
        </p:txBody>
      </p:sp>
      <p:grpSp>
        <p:nvGrpSpPr>
          <p:cNvPr id="52234" name="Group 10">
            <a:extLst>
              <a:ext uri="{FF2B5EF4-FFF2-40B4-BE49-F238E27FC236}">
                <a16:creationId xmlns:a16="http://schemas.microsoft.com/office/drawing/2014/main" id="{EE83D180-6541-C64D-B434-FA7C02DDE60C}"/>
              </a:ext>
            </a:extLst>
          </p:cNvPr>
          <p:cNvGrpSpPr>
            <a:grpSpLocks/>
          </p:cNvGrpSpPr>
          <p:nvPr/>
        </p:nvGrpSpPr>
        <p:grpSpPr bwMode="auto">
          <a:xfrm>
            <a:off x="3252788" y="3513138"/>
            <a:ext cx="2443162" cy="1419225"/>
            <a:chOff x="1824" y="1296"/>
            <a:chExt cx="2111" cy="1296"/>
          </a:xfrm>
        </p:grpSpPr>
        <p:sp>
          <p:nvSpPr>
            <p:cNvPr id="52248" name="Line 11">
              <a:extLst>
                <a:ext uri="{FF2B5EF4-FFF2-40B4-BE49-F238E27FC236}">
                  <a16:creationId xmlns:a16="http://schemas.microsoft.com/office/drawing/2014/main" id="{31689891-257E-4C4A-8115-1C8048B275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24" y="1296"/>
              <a:ext cx="2064" cy="1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9" name="Line 12">
              <a:extLst>
                <a:ext uri="{FF2B5EF4-FFF2-40B4-BE49-F238E27FC236}">
                  <a16:creationId xmlns:a16="http://schemas.microsoft.com/office/drawing/2014/main" id="{8EAC09F8-5F28-3741-B6B8-8C349A6A1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24"/>
              <a:ext cx="33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250" name="Text Box 13">
              <a:extLst>
                <a:ext uri="{FF2B5EF4-FFF2-40B4-BE49-F238E27FC236}">
                  <a16:creationId xmlns:a16="http://schemas.microsoft.com/office/drawing/2014/main" id="{6D960D8C-BE41-B142-8B60-B278E8005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5" y="1872"/>
              <a:ext cx="720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2400" b="1">
                  <a:solidFill>
                    <a:srgbClr val="FF3300"/>
                  </a:solidFill>
                </a:rPr>
                <a:t>-0.82</a:t>
              </a:r>
            </a:p>
          </p:txBody>
        </p:sp>
      </p:grpSp>
      <p:sp>
        <p:nvSpPr>
          <p:cNvPr id="52235" name="Text Box 14">
            <a:extLst>
              <a:ext uri="{FF2B5EF4-FFF2-40B4-BE49-F238E27FC236}">
                <a16:creationId xmlns:a16="http://schemas.microsoft.com/office/drawing/2014/main" id="{10B634D3-CEE3-A449-9C75-DD17E27D3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2514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400" b="1"/>
              <a:t>internet domains</a:t>
            </a:r>
          </a:p>
        </p:txBody>
      </p:sp>
      <p:sp>
        <p:nvSpPr>
          <p:cNvPr id="52236" name="Line 15">
            <a:extLst>
              <a:ext uri="{FF2B5EF4-FFF2-40B4-BE49-F238E27FC236}">
                <a16:creationId xmlns:a16="http://schemas.microsoft.com/office/drawing/2014/main" id="{1D68D9AA-D833-2A4E-AA49-384F63A04B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3352800"/>
            <a:ext cx="2286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Text Box 16">
            <a:extLst>
              <a:ext uri="{FF2B5EF4-FFF2-40B4-BE49-F238E27FC236}">
                <a16:creationId xmlns:a16="http://schemas.microsoft.com/office/drawing/2014/main" id="{4712021C-34E8-2140-98C9-296CE6B89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3017838"/>
            <a:ext cx="132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8000"/>
                </a:solidFill>
              </a:rPr>
              <a:t>att.com</a:t>
            </a:r>
          </a:p>
        </p:txBody>
      </p:sp>
      <p:sp>
        <p:nvSpPr>
          <p:cNvPr id="52238" name="Line 17">
            <a:extLst>
              <a:ext uri="{FF2B5EF4-FFF2-40B4-BE49-F238E27FC236}">
                <a16:creationId xmlns:a16="http://schemas.microsoft.com/office/drawing/2014/main" id="{A6E63CBD-94DA-D945-88D5-D580564454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657600"/>
            <a:ext cx="2286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Text Box 18">
            <a:extLst>
              <a:ext uri="{FF2B5EF4-FFF2-40B4-BE49-F238E27FC236}">
                <a16:creationId xmlns:a16="http://schemas.microsoft.com/office/drawing/2014/main" id="{8A8FD195-05F8-EE45-BEE9-81011C2A1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932238"/>
            <a:ext cx="149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8000"/>
                </a:solidFill>
              </a:rPr>
              <a:t>ibm.com</a:t>
            </a:r>
          </a:p>
        </p:txBody>
      </p:sp>
      <p:pic>
        <p:nvPicPr>
          <p:cNvPr id="52240" name="Picture 19" descr="0iterations">
            <a:extLst>
              <a:ext uri="{FF2B5EF4-FFF2-40B4-BE49-F238E27FC236}">
                <a16:creationId xmlns:a16="http://schemas.microsoft.com/office/drawing/2014/main" id="{7941A8A5-C046-904A-B725-9D29DC022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1" name="Date Placeholder 21">
            <a:extLst>
              <a:ext uri="{FF2B5EF4-FFF2-40B4-BE49-F238E27FC236}">
                <a16:creationId xmlns:a16="http://schemas.microsoft.com/office/drawing/2014/main" id="{229E4482-1C7D-1449-B57D-6A1D3CE8EC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52242" name="Right Bracket 23">
            <a:extLst>
              <a:ext uri="{FF2B5EF4-FFF2-40B4-BE49-F238E27FC236}">
                <a16:creationId xmlns:a16="http://schemas.microsoft.com/office/drawing/2014/main" id="{780A4AF5-2BBD-2E4A-A7CC-BAD189060C39}"/>
              </a:ext>
            </a:extLst>
          </p:cNvPr>
          <p:cNvSpPr>
            <a:spLocks/>
          </p:cNvSpPr>
          <p:nvPr/>
        </p:nvSpPr>
        <p:spPr bwMode="auto">
          <a:xfrm>
            <a:off x="8610600" y="609600"/>
            <a:ext cx="381000" cy="5499100"/>
          </a:xfrm>
          <a:prstGeom prst="rightBracket">
            <a:avLst>
              <a:gd name="adj" fmla="val 8353"/>
            </a:avLst>
          </a:prstGeom>
          <a:noFill/>
          <a:ln w="508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52243" name="Freeform 22">
            <a:extLst>
              <a:ext uri="{FF2B5EF4-FFF2-40B4-BE49-F238E27FC236}">
                <a16:creationId xmlns:a16="http://schemas.microsoft.com/office/drawing/2014/main" id="{F5AFF879-649F-AA46-AC32-C4B212525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4432300"/>
            <a:ext cx="2349500" cy="571500"/>
          </a:xfrm>
          <a:custGeom>
            <a:avLst/>
            <a:gdLst>
              <a:gd name="T0" fmla="*/ 0 w 1765300"/>
              <a:gd name="T1" fmla="*/ 7949 h 709083"/>
              <a:gd name="T2" fmla="*/ 10710433 w 1765300"/>
              <a:gd name="T3" fmla="*/ 24783 h 709083"/>
              <a:gd name="T4" fmla="*/ 13059213 w 1765300"/>
              <a:gd name="T5" fmla="*/ 156650 h 709083"/>
              <a:gd name="T6" fmla="*/ 0 60000 65536"/>
              <a:gd name="T7" fmla="*/ 0 60000 65536"/>
              <a:gd name="T8" fmla="*/ 0 60000 65536"/>
              <a:gd name="T9" fmla="*/ 0 w 1765300"/>
              <a:gd name="T10" fmla="*/ 0 h 709083"/>
              <a:gd name="T11" fmla="*/ 1765300 w 1765300"/>
              <a:gd name="T12" fmla="*/ 709083 h 7090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5300" h="709083">
                <a:moveTo>
                  <a:pt x="0" y="35983"/>
                </a:moveTo>
                <a:cubicBezTo>
                  <a:pt x="576791" y="17991"/>
                  <a:pt x="1153583" y="0"/>
                  <a:pt x="1447800" y="112183"/>
                </a:cubicBezTo>
                <a:cubicBezTo>
                  <a:pt x="1742017" y="224366"/>
                  <a:pt x="1765300" y="709083"/>
                  <a:pt x="1765300" y="709083"/>
                </a:cubicBezTo>
              </a:path>
            </a:pathLst>
          </a:custGeom>
          <a:noFill/>
          <a:ln w="25400">
            <a:solidFill>
              <a:schemeClr val="tx1"/>
            </a:solidFill>
            <a:prstDash val="lgDash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2244" name="TextBox 26">
            <a:extLst>
              <a:ext uri="{FF2B5EF4-FFF2-40B4-BE49-F238E27FC236}">
                <a16:creationId xmlns:a16="http://schemas.microsoft.com/office/drawing/2014/main" id="{E6AD6541-25DD-B04E-A1C0-B08C7FD8325C}"/>
              </a:ext>
            </a:extLst>
          </p:cNvPr>
          <p:cNvSpPr txBox="1">
            <a:spLocks noChangeArrowheads="1"/>
          </p:cNvSpPr>
          <p:nvPr/>
        </p:nvSpPr>
        <p:spPr bwMode="auto">
          <a:xfrm rot="-678861">
            <a:off x="2689225" y="1562100"/>
            <a:ext cx="4121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= friends of friends (F.O.F.)</a:t>
            </a:r>
          </a:p>
        </p:txBody>
      </p:sp>
      <p:pic>
        <p:nvPicPr>
          <p:cNvPr id="52245" name="Picture 24">
            <a:extLst>
              <a:ext uri="{FF2B5EF4-FFF2-40B4-BE49-F238E27FC236}">
                <a16:creationId xmlns:a16="http://schemas.microsoft.com/office/drawing/2014/main" id="{2EEDA2EF-7FEE-C24A-BFDC-BCE446F7A3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100" y="2681288"/>
            <a:ext cx="10810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6" name="Picture 27">
            <a:extLst>
              <a:ext uri="{FF2B5EF4-FFF2-40B4-BE49-F238E27FC236}">
                <a16:creationId xmlns:a16="http://schemas.microsoft.com/office/drawing/2014/main" id="{27C0F208-BF99-DC48-9ED1-FF90A77C6E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0" y="2716213"/>
            <a:ext cx="10810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ultiply 28">
            <a:extLst>
              <a:ext uri="{FF2B5EF4-FFF2-40B4-BE49-F238E27FC236}">
                <a16:creationId xmlns:a16="http://schemas.microsoft.com/office/drawing/2014/main" id="{135F13AE-6C18-A64B-8BBE-8DAEA8365A34}"/>
              </a:ext>
            </a:extLst>
          </p:cNvPr>
          <p:cNvSpPr/>
          <p:nvPr/>
        </p:nvSpPr>
        <p:spPr bwMode="auto">
          <a:xfrm>
            <a:off x="5554663" y="1676400"/>
            <a:ext cx="2522537" cy="2049463"/>
          </a:xfrm>
          <a:prstGeom prst="mathMultiply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103371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oter Placeholder 4">
            <a:extLst>
              <a:ext uri="{FF2B5EF4-FFF2-40B4-BE49-F238E27FC236}">
                <a16:creationId xmlns:a16="http://schemas.microsoft.com/office/drawing/2014/main" id="{BB02F049-F837-7E48-B597-1C7162A15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DBB6C55A-B546-A24D-B9E0-16C28EAC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4C7D9D-434A-5D4B-963C-6DA171806919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8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35B7FF76-D547-D145-8CB7-23C976810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Solution# S.1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5D46B9E5-FBA2-BB43-B217-7E57A3C7A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31200" cy="8382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Q: So what?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A1: # of two-step-away pairs: O(d_max ^2) ~ 10M^2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6DC67612-F465-E044-895C-591826AF2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54278" name="Picture 6">
            <a:extLst>
              <a:ext uri="{FF2B5EF4-FFF2-40B4-BE49-F238E27FC236}">
                <a16:creationId xmlns:a16="http://schemas.microsoft.com/office/drawing/2014/main" id="{A7D8E45B-1570-F148-8E2A-05FE386C8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>
            <a:extLst>
              <a:ext uri="{FF2B5EF4-FFF2-40B4-BE49-F238E27FC236}">
                <a16:creationId xmlns:a16="http://schemas.microsoft.com/office/drawing/2014/main" id="{C7317FE5-2FDE-E043-AFC4-48A432D74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id="{35E5C902-9901-9A42-9B09-BF8417008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8" y="5062538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en-US" sz="2400"/>
              <a:t>log(rank)</a:t>
            </a:r>
          </a:p>
        </p:txBody>
      </p:sp>
      <p:sp>
        <p:nvSpPr>
          <p:cNvPr id="54281" name="Text Box 9">
            <a:extLst>
              <a:ext uri="{FF2B5EF4-FFF2-40B4-BE49-F238E27FC236}">
                <a16:creationId xmlns:a16="http://schemas.microsoft.com/office/drawing/2014/main" id="{B9AFA4BE-C3A4-3F4D-A95E-B0A993D99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3389313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400"/>
              <a:t>log(degree)</a:t>
            </a:r>
          </a:p>
        </p:txBody>
      </p:sp>
      <p:grpSp>
        <p:nvGrpSpPr>
          <p:cNvPr id="54282" name="Group 10">
            <a:extLst>
              <a:ext uri="{FF2B5EF4-FFF2-40B4-BE49-F238E27FC236}">
                <a16:creationId xmlns:a16="http://schemas.microsoft.com/office/drawing/2014/main" id="{FA977CC7-60D5-3240-A657-DA595328572D}"/>
              </a:ext>
            </a:extLst>
          </p:cNvPr>
          <p:cNvGrpSpPr>
            <a:grpSpLocks/>
          </p:cNvGrpSpPr>
          <p:nvPr/>
        </p:nvGrpSpPr>
        <p:grpSpPr bwMode="auto">
          <a:xfrm>
            <a:off x="3252788" y="3513138"/>
            <a:ext cx="2443162" cy="1419225"/>
            <a:chOff x="1824" y="1296"/>
            <a:chExt cx="2111" cy="1296"/>
          </a:xfrm>
        </p:grpSpPr>
        <p:sp>
          <p:nvSpPr>
            <p:cNvPr id="54298" name="Line 11">
              <a:extLst>
                <a:ext uri="{FF2B5EF4-FFF2-40B4-BE49-F238E27FC236}">
                  <a16:creationId xmlns:a16="http://schemas.microsoft.com/office/drawing/2014/main" id="{9146D5A1-DA97-F140-8EDF-31BF6B6053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24" y="1296"/>
              <a:ext cx="2064" cy="1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9" name="Line 12">
              <a:extLst>
                <a:ext uri="{FF2B5EF4-FFF2-40B4-BE49-F238E27FC236}">
                  <a16:creationId xmlns:a16="http://schemas.microsoft.com/office/drawing/2014/main" id="{78E2B9BE-2ABD-FF4E-9461-5C7AFE452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24"/>
              <a:ext cx="33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4300" name="Text Box 13">
              <a:extLst>
                <a:ext uri="{FF2B5EF4-FFF2-40B4-BE49-F238E27FC236}">
                  <a16:creationId xmlns:a16="http://schemas.microsoft.com/office/drawing/2014/main" id="{FD0FAD9B-7BF4-CF42-B09D-8F1A49AF5A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5" y="1872"/>
              <a:ext cx="720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2400" b="1">
                  <a:solidFill>
                    <a:srgbClr val="FF3300"/>
                  </a:solidFill>
                </a:rPr>
                <a:t>-0.82</a:t>
              </a:r>
            </a:p>
          </p:txBody>
        </p:sp>
      </p:grpSp>
      <p:sp>
        <p:nvSpPr>
          <p:cNvPr id="54283" name="Text Box 14">
            <a:extLst>
              <a:ext uri="{FF2B5EF4-FFF2-40B4-BE49-F238E27FC236}">
                <a16:creationId xmlns:a16="http://schemas.microsoft.com/office/drawing/2014/main" id="{B5F8D9A8-9552-BB4A-B528-AD3A23DCD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2514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400" b="1"/>
              <a:t>internet domains</a:t>
            </a:r>
          </a:p>
        </p:txBody>
      </p:sp>
      <p:sp>
        <p:nvSpPr>
          <p:cNvPr id="54284" name="Line 15">
            <a:extLst>
              <a:ext uri="{FF2B5EF4-FFF2-40B4-BE49-F238E27FC236}">
                <a16:creationId xmlns:a16="http://schemas.microsoft.com/office/drawing/2014/main" id="{8546DBED-A5AA-6544-9CB4-8034457450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3352800"/>
            <a:ext cx="2286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Text Box 16">
            <a:extLst>
              <a:ext uri="{FF2B5EF4-FFF2-40B4-BE49-F238E27FC236}">
                <a16:creationId xmlns:a16="http://schemas.microsoft.com/office/drawing/2014/main" id="{2FB6B321-6EF7-824D-AA63-B29581A36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3017838"/>
            <a:ext cx="132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8000"/>
                </a:solidFill>
              </a:rPr>
              <a:t>att.com</a:t>
            </a:r>
          </a:p>
        </p:txBody>
      </p:sp>
      <p:sp>
        <p:nvSpPr>
          <p:cNvPr id="54286" name="Line 17">
            <a:extLst>
              <a:ext uri="{FF2B5EF4-FFF2-40B4-BE49-F238E27FC236}">
                <a16:creationId xmlns:a16="http://schemas.microsoft.com/office/drawing/2014/main" id="{C292CFC2-21CB-5742-B0C2-7330B72D2D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657600"/>
            <a:ext cx="2286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Text Box 18">
            <a:extLst>
              <a:ext uri="{FF2B5EF4-FFF2-40B4-BE49-F238E27FC236}">
                <a16:creationId xmlns:a16="http://schemas.microsoft.com/office/drawing/2014/main" id="{94F56F55-6761-8646-A8A4-532891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932238"/>
            <a:ext cx="149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8000"/>
                </a:solidFill>
              </a:rPr>
              <a:t>ibm.com</a:t>
            </a:r>
          </a:p>
        </p:txBody>
      </p:sp>
      <p:pic>
        <p:nvPicPr>
          <p:cNvPr id="54288" name="Picture 19" descr="0iterations">
            <a:extLst>
              <a:ext uri="{FF2B5EF4-FFF2-40B4-BE49-F238E27FC236}">
                <a16:creationId xmlns:a16="http://schemas.microsoft.com/office/drawing/2014/main" id="{3D041864-E789-234A-9C4B-BF57BCFAF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9" name="Date Placeholder 21">
            <a:extLst>
              <a:ext uri="{FF2B5EF4-FFF2-40B4-BE49-F238E27FC236}">
                <a16:creationId xmlns:a16="http://schemas.microsoft.com/office/drawing/2014/main" id="{8394BDE3-4652-F642-AA42-E7B25B19F9F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54290" name="TextBox 21">
            <a:extLst>
              <a:ext uri="{FF2B5EF4-FFF2-40B4-BE49-F238E27FC236}">
                <a16:creationId xmlns:a16="http://schemas.microsoft.com/office/drawing/2014/main" id="{32647A2B-CBBC-364F-9C87-EC730FCF3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0" y="3136900"/>
            <a:ext cx="2444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~0.8PB -&gt;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a data center(!)</a:t>
            </a:r>
          </a:p>
        </p:txBody>
      </p:sp>
      <p:sp>
        <p:nvSpPr>
          <p:cNvPr id="54291" name="Down Arrow 22">
            <a:extLst>
              <a:ext uri="{FF2B5EF4-FFF2-40B4-BE49-F238E27FC236}">
                <a16:creationId xmlns:a16="http://schemas.microsoft.com/office/drawing/2014/main" id="{2DC38805-C932-7D46-946B-70307CDA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400" y="2705100"/>
            <a:ext cx="292100" cy="406400"/>
          </a:xfrm>
          <a:prstGeom prst="downArrow">
            <a:avLst>
              <a:gd name="adj1" fmla="val 50000"/>
              <a:gd name="adj2" fmla="val 49997"/>
            </a:avLst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54292" name="Right Bracket 23">
            <a:extLst>
              <a:ext uri="{FF2B5EF4-FFF2-40B4-BE49-F238E27FC236}">
                <a16:creationId xmlns:a16="http://schemas.microsoft.com/office/drawing/2014/main" id="{CD9970C4-C484-FB4B-8B99-08387F84E7D6}"/>
              </a:ext>
            </a:extLst>
          </p:cNvPr>
          <p:cNvSpPr>
            <a:spLocks/>
          </p:cNvSpPr>
          <p:nvPr/>
        </p:nvSpPr>
        <p:spPr bwMode="auto">
          <a:xfrm>
            <a:off x="8610600" y="609600"/>
            <a:ext cx="381000" cy="5499100"/>
          </a:xfrm>
          <a:prstGeom prst="rightBracket">
            <a:avLst>
              <a:gd name="adj" fmla="val 8353"/>
            </a:avLst>
          </a:prstGeom>
          <a:noFill/>
          <a:ln w="508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54293" name="Picture 25">
            <a:extLst>
              <a:ext uri="{FF2B5EF4-FFF2-40B4-BE49-F238E27FC236}">
                <a16:creationId xmlns:a16="http://schemas.microsoft.com/office/drawing/2014/main" id="{727B0038-5BE8-6749-9943-AAE8AED16B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888" y="4089400"/>
            <a:ext cx="269081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4" name="Freeform 26">
            <a:extLst>
              <a:ext uri="{FF2B5EF4-FFF2-40B4-BE49-F238E27FC236}">
                <a16:creationId xmlns:a16="http://schemas.microsoft.com/office/drawing/2014/main" id="{EA87BB0A-49A9-0647-9813-CE0A1B15F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4432300"/>
            <a:ext cx="2349500" cy="571500"/>
          </a:xfrm>
          <a:custGeom>
            <a:avLst/>
            <a:gdLst>
              <a:gd name="T0" fmla="*/ 0 w 1765300"/>
              <a:gd name="T1" fmla="*/ 4162 h 709083"/>
              <a:gd name="T2" fmla="*/ 25250956 w 1765300"/>
              <a:gd name="T3" fmla="*/ 12975 h 709083"/>
              <a:gd name="T4" fmla="*/ 30788448 w 1765300"/>
              <a:gd name="T5" fmla="*/ 82014 h 709083"/>
              <a:gd name="T6" fmla="*/ 0 60000 65536"/>
              <a:gd name="T7" fmla="*/ 0 60000 65536"/>
              <a:gd name="T8" fmla="*/ 0 60000 65536"/>
              <a:gd name="T9" fmla="*/ 0 w 1765300"/>
              <a:gd name="T10" fmla="*/ 0 h 709083"/>
              <a:gd name="T11" fmla="*/ 1765300 w 1765300"/>
              <a:gd name="T12" fmla="*/ 709083 h 7090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5300" h="709083">
                <a:moveTo>
                  <a:pt x="0" y="35983"/>
                </a:moveTo>
                <a:cubicBezTo>
                  <a:pt x="576791" y="17991"/>
                  <a:pt x="1153583" y="0"/>
                  <a:pt x="1447800" y="112183"/>
                </a:cubicBezTo>
                <a:cubicBezTo>
                  <a:pt x="1742017" y="224366"/>
                  <a:pt x="1765300" y="709083"/>
                  <a:pt x="1765300" y="709083"/>
                </a:cubicBezTo>
              </a:path>
            </a:pathLst>
          </a:custGeom>
          <a:noFill/>
          <a:ln w="25400">
            <a:solidFill>
              <a:schemeClr val="tx1"/>
            </a:solidFill>
            <a:prstDash val="lgDash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95" name="TextBox 27">
            <a:extLst>
              <a:ext uri="{FF2B5EF4-FFF2-40B4-BE49-F238E27FC236}">
                <a16:creationId xmlns:a16="http://schemas.microsoft.com/office/drawing/2014/main" id="{AFA648C8-D4BF-544F-B999-742E61277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6045200"/>
            <a:ext cx="22082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DCO @ CMU</a:t>
            </a:r>
          </a:p>
        </p:txBody>
      </p:sp>
      <p:sp>
        <p:nvSpPr>
          <p:cNvPr id="54296" name="TextBox 28">
            <a:extLst>
              <a:ext uri="{FF2B5EF4-FFF2-40B4-BE49-F238E27FC236}">
                <a16:creationId xmlns:a16="http://schemas.microsoft.com/office/drawing/2014/main" id="{D83464BA-6AA6-3441-BCD4-7A9DDF4B5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190500"/>
            <a:ext cx="292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Arial" panose="020B0604020202020204" pitchFamily="34" charset="0"/>
              </a:rPr>
              <a:t>Gaussian trap</a:t>
            </a:r>
          </a:p>
        </p:txBody>
      </p:sp>
      <p:sp>
        <p:nvSpPr>
          <p:cNvPr id="54297" name="TextBox 29">
            <a:extLst>
              <a:ext uri="{FF2B5EF4-FFF2-40B4-BE49-F238E27FC236}">
                <a16:creationId xmlns:a16="http://schemas.microsoft.com/office/drawing/2014/main" id="{EE1B53F8-0C1F-7E46-84C6-BBC3A692B083}"/>
              </a:ext>
            </a:extLst>
          </p:cNvPr>
          <p:cNvSpPr txBox="1">
            <a:spLocks noChangeArrowheads="1"/>
          </p:cNvSpPr>
          <p:nvPr/>
        </p:nvSpPr>
        <p:spPr bwMode="auto">
          <a:xfrm rot="-678861">
            <a:off x="2689225" y="1562100"/>
            <a:ext cx="4121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= friends of friends (F.O.F.)</a:t>
            </a:r>
          </a:p>
        </p:txBody>
      </p:sp>
    </p:spTree>
    <p:extLst>
      <p:ext uri="{BB962C8B-B14F-4D97-AF65-F5344CB8AC3E}">
        <p14:creationId xmlns:p14="http://schemas.microsoft.com/office/powerpoint/2010/main" val="379340413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ooter Placeholder 4">
            <a:extLst>
              <a:ext uri="{FF2B5EF4-FFF2-40B4-BE49-F238E27FC236}">
                <a16:creationId xmlns:a16="http://schemas.microsoft.com/office/drawing/2014/main" id="{8F8D2A84-5991-4142-B0FD-864574F2F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2D91A2A3-53A4-B545-B8B5-D91D3384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5F6A48-83C6-6A45-B492-9B2658619E65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8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4F6039F8-13D9-F042-BF75-900435BFD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Solution# S.1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D636A66D-6EE5-D94E-AD69-9537AED6D3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31200" cy="8382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Q: So what?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A1: # of two-step-away pairs: O(d_max ^2) ~ 10M^2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A706A1CC-83EA-794E-AA78-8C098AAE7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56326" name="Picture 6">
            <a:extLst>
              <a:ext uri="{FF2B5EF4-FFF2-40B4-BE49-F238E27FC236}">
                <a16:creationId xmlns:a16="http://schemas.microsoft.com/office/drawing/2014/main" id="{CE689652-CC02-D248-B4D2-FB290586E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Rectangle 7">
            <a:extLst>
              <a:ext uri="{FF2B5EF4-FFF2-40B4-BE49-F238E27FC236}">
                <a16:creationId xmlns:a16="http://schemas.microsoft.com/office/drawing/2014/main" id="{E0C7BEA3-4D20-1F4A-AB0B-8BC20E617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3352800"/>
            <a:ext cx="3332162" cy="22129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56328" name="Text Box 8">
            <a:extLst>
              <a:ext uri="{FF2B5EF4-FFF2-40B4-BE49-F238E27FC236}">
                <a16:creationId xmlns:a16="http://schemas.microsoft.com/office/drawing/2014/main" id="{D4D43A27-682D-E445-AF50-A30881E12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8" y="5062538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en-US" sz="2400"/>
              <a:t>log(rank)</a:t>
            </a:r>
          </a:p>
        </p:txBody>
      </p:sp>
      <p:sp>
        <p:nvSpPr>
          <p:cNvPr id="56329" name="Text Box 9">
            <a:extLst>
              <a:ext uri="{FF2B5EF4-FFF2-40B4-BE49-F238E27FC236}">
                <a16:creationId xmlns:a16="http://schemas.microsoft.com/office/drawing/2014/main" id="{FB7DED49-7C15-E643-A7A4-E642E387D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3389313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400"/>
              <a:t>log(degree)</a:t>
            </a:r>
          </a:p>
        </p:txBody>
      </p:sp>
      <p:grpSp>
        <p:nvGrpSpPr>
          <p:cNvPr id="56330" name="Group 10">
            <a:extLst>
              <a:ext uri="{FF2B5EF4-FFF2-40B4-BE49-F238E27FC236}">
                <a16:creationId xmlns:a16="http://schemas.microsoft.com/office/drawing/2014/main" id="{E9C75F78-ED35-E148-8F90-076A19C5DF9E}"/>
              </a:ext>
            </a:extLst>
          </p:cNvPr>
          <p:cNvGrpSpPr>
            <a:grpSpLocks/>
          </p:cNvGrpSpPr>
          <p:nvPr/>
        </p:nvGrpSpPr>
        <p:grpSpPr bwMode="auto">
          <a:xfrm>
            <a:off x="3252788" y="3513138"/>
            <a:ext cx="2443162" cy="1419225"/>
            <a:chOff x="1824" y="1296"/>
            <a:chExt cx="2111" cy="1296"/>
          </a:xfrm>
        </p:grpSpPr>
        <p:sp>
          <p:nvSpPr>
            <p:cNvPr id="56345" name="Line 11">
              <a:extLst>
                <a:ext uri="{FF2B5EF4-FFF2-40B4-BE49-F238E27FC236}">
                  <a16:creationId xmlns:a16="http://schemas.microsoft.com/office/drawing/2014/main" id="{A75AFFD4-5D32-CD4F-A8E4-F8C3A533C9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24" y="1296"/>
              <a:ext cx="2064" cy="12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6" name="Line 12">
              <a:extLst>
                <a:ext uri="{FF2B5EF4-FFF2-40B4-BE49-F238E27FC236}">
                  <a16:creationId xmlns:a16="http://schemas.microsoft.com/office/drawing/2014/main" id="{F5E8FC90-2C31-F24A-9613-3777381B4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24"/>
              <a:ext cx="336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347" name="Text Box 13">
              <a:extLst>
                <a:ext uri="{FF2B5EF4-FFF2-40B4-BE49-F238E27FC236}">
                  <a16:creationId xmlns:a16="http://schemas.microsoft.com/office/drawing/2014/main" id="{4D342502-FE3A-C441-A5B9-35008C06B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5" y="1872"/>
              <a:ext cx="720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2400" b="1">
                  <a:solidFill>
                    <a:srgbClr val="FF3300"/>
                  </a:solidFill>
                </a:rPr>
                <a:t>-0.82</a:t>
              </a:r>
            </a:p>
          </p:txBody>
        </p:sp>
      </p:grpSp>
      <p:sp>
        <p:nvSpPr>
          <p:cNvPr id="56331" name="Text Box 14">
            <a:extLst>
              <a:ext uri="{FF2B5EF4-FFF2-40B4-BE49-F238E27FC236}">
                <a16:creationId xmlns:a16="http://schemas.microsoft.com/office/drawing/2014/main" id="{55D1B8C9-9BDA-3C46-84FD-AD2719299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2514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400" b="1"/>
              <a:t>internet domains</a:t>
            </a:r>
          </a:p>
        </p:txBody>
      </p:sp>
      <p:sp>
        <p:nvSpPr>
          <p:cNvPr id="56332" name="Line 15">
            <a:extLst>
              <a:ext uri="{FF2B5EF4-FFF2-40B4-BE49-F238E27FC236}">
                <a16:creationId xmlns:a16="http://schemas.microsoft.com/office/drawing/2014/main" id="{3ADC602E-0E53-1344-8DF6-5372CB9119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3352800"/>
            <a:ext cx="2286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Text Box 16">
            <a:extLst>
              <a:ext uri="{FF2B5EF4-FFF2-40B4-BE49-F238E27FC236}">
                <a16:creationId xmlns:a16="http://schemas.microsoft.com/office/drawing/2014/main" id="{17AB269E-8DAE-8842-A176-B0D1E65B3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3017838"/>
            <a:ext cx="132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8000"/>
                </a:solidFill>
              </a:rPr>
              <a:t>att.com</a:t>
            </a:r>
          </a:p>
        </p:txBody>
      </p:sp>
      <p:sp>
        <p:nvSpPr>
          <p:cNvPr id="56334" name="Line 17">
            <a:extLst>
              <a:ext uri="{FF2B5EF4-FFF2-40B4-BE49-F238E27FC236}">
                <a16:creationId xmlns:a16="http://schemas.microsoft.com/office/drawing/2014/main" id="{C57989A6-92C5-C642-82F4-87EF7A8380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657600"/>
            <a:ext cx="2286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Text Box 18">
            <a:extLst>
              <a:ext uri="{FF2B5EF4-FFF2-40B4-BE49-F238E27FC236}">
                <a16:creationId xmlns:a16="http://schemas.microsoft.com/office/drawing/2014/main" id="{B1BB3FBE-8399-1E43-ACF6-B88F77A8B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932238"/>
            <a:ext cx="149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800" b="1">
                <a:solidFill>
                  <a:srgbClr val="008000"/>
                </a:solidFill>
              </a:rPr>
              <a:t>ibm.com</a:t>
            </a:r>
          </a:p>
        </p:txBody>
      </p:sp>
      <p:pic>
        <p:nvPicPr>
          <p:cNvPr id="56336" name="Picture 19" descr="0iterations">
            <a:extLst>
              <a:ext uri="{FF2B5EF4-FFF2-40B4-BE49-F238E27FC236}">
                <a16:creationId xmlns:a16="http://schemas.microsoft.com/office/drawing/2014/main" id="{DC110882-9CCA-1244-8EB9-1D45AFB3A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3" y="4256088"/>
            <a:ext cx="11620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7" name="Date Placeholder 21">
            <a:extLst>
              <a:ext uri="{FF2B5EF4-FFF2-40B4-BE49-F238E27FC236}">
                <a16:creationId xmlns:a16="http://schemas.microsoft.com/office/drawing/2014/main" id="{AFEFB5BC-5008-B24A-95F5-DF53B15AC10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56338" name="TextBox 21">
            <a:extLst>
              <a:ext uri="{FF2B5EF4-FFF2-40B4-BE49-F238E27FC236}">
                <a16:creationId xmlns:a16="http://schemas.microsoft.com/office/drawing/2014/main" id="{D0F81B3A-BA4F-014B-B552-2147F3D86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0" y="3136900"/>
            <a:ext cx="2444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~0.8PB -&gt;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a data center(!)</a:t>
            </a:r>
          </a:p>
        </p:txBody>
      </p:sp>
      <p:sp>
        <p:nvSpPr>
          <p:cNvPr id="56339" name="Down Arrow 22">
            <a:extLst>
              <a:ext uri="{FF2B5EF4-FFF2-40B4-BE49-F238E27FC236}">
                <a16:creationId xmlns:a16="http://schemas.microsoft.com/office/drawing/2014/main" id="{395CFD26-88C5-A945-93CC-DF3AD5731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400" y="2705100"/>
            <a:ext cx="292100" cy="406400"/>
          </a:xfrm>
          <a:prstGeom prst="downArrow">
            <a:avLst>
              <a:gd name="adj1" fmla="val 50000"/>
              <a:gd name="adj2" fmla="val 49997"/>
            </a:avLst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56340" name="Right Bracket 23">
            <a:extLst>
              <a:ext uri="{FF2B5EF4-FFF2-40B4-BE49-F238E27FC236}">
                <a16:creationId xmlns:a16="http://schemas.microsoft.com/office/drawing/2014/main" id="{6F434BAA-0C6F-6F4D-BF5B-108FFCFA7ABC}"/>
              </a:ext>
            </a:extLst>
          </p:cNvPr>
          <p:cNvSpPr>
            <a:spLocks/>
          </p:cNvSpPr>
          <p:nvPr/>
        </p:nvSpPr>
        <p:spPr bwMode="auto">
          <a:xfrm>
            <a:off x="8610600" y="609600"/>
            <a:ext cx="381000" cy="5499100"/>
          </a:xfrm>
          <a:prstGeom prst="rightBracket">
            <a:avLst>
              <a:gd name="adj" fmla="val 8353"/>
            </a:avLst>
          </a:prstGeom>
          <a:noFill/>
          <a:ln w="508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56341" name="Picture 25">
            <a:extLst>
              <a:ext uri="{FF2B5EF4-FFF2-40B4-BE49-F238E27FC236}">
                <a16:creationId xmlns:a16="http://schemas.microsoft.com/office/drawing/2014/main" id="{A5680D75-6DCD-314D-80D1-3FBF75515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888" y="4089400"/>
            <a:ext cx="269081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2" name="Freeform 26">
            <a:extLst>
              <a:ext uri="{FF2B5EF4-FFF2-40B4-BE49-F238E27FC236}">
                <a16:creationId xmlns:a16="http://schemas.microsoft.com/office/drawing/2014/main" id="{36AC7BA7-AD25-6C46-9F3A-825B50CC8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400" y="4432300"/>
            <a:ext cx="2349500" cy="571500"/>
          </a:xfrm>
          <a:custGeom>
            <a:avLst/>
            <a:gdLst>
              <a:gd name="T0" fmla="*/ 0 w 1765300"/>
              <a:gd name="T1" fmla="*/ 4162 h 709083"/>
              <a:gd name="T2" fmla="*/ 25250956 w 1765300"/>
              <a:gd name="T3" fmla="*/ 12975 h 709083"/>
              <a:gd name="T4" fmla="*/ 30788448 w 1765300"/>
              <a:gd name="T5" fmla="*/ 82014 h 709083"/>
              <a:gd name="T6" fmla="*/ 0 60000 65536"/>
              <a:gd name="T7" fmla="*/ 0 60000 65536"/>
              <a:gd name="T8" fmla="*/ 0 60000 65536"/>
              <a:gd name="T9" fmla="*/ 0 w 1765300"/>
              <a:gd name="T10" fmla="*/ 0 h 709083"/>
              <a:gd name="T11" fmla="*/ 1765300 w 1765300"/>
              <a:gd name="T12" fmla="*/ 709083 h 7090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5300" h="709083">
                <a:moveTo>
                  <a:pt x="0" y="35983"/>
                </a:moveTo>
                <a:cubicBezTo>
                  <a:pt x="576791" y="17991"/>
                  <a:pt x="1153583" y="0"/>
                  <a:pt x="1447800" y="112183"/>
                </a:cubicBezTo>
                <a:cubicBezTo>
                  <a:pt x="1742017" y="224366"/>
                  <a:pt x="1765300" y="709083"/>
                  <a:pt x="1765300" y="709083"/>
                </a:cubicBezTo>
              </a:path>
            </a:pathLst>
          </a:custGeom>
          <a:noFill/>
          <a:ln w="25400">
            <a:solidFill>
              <a:schemeClr val="tx1"/>
            </a:solidFill>
            <a:prstDash val="lgDash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43" name="TextBox 24">
            <a:extLst>
              <a:ext uri="{FF2B5EF4-FFF2-40B4-BE49-F238E27FC236}">
                <a16:creationId xmlns:a16="http://schemas.microsoft.com/office/drawing/2014/main" id="{03C7B2FA-6106-F64F-AFCB-F42DF0CDEF77}"/>
              </a:ext>
            </a:extLst>
          </p:cNvPr>
          <p:cNvSpPr txBox="1">
            <a:spLocks noChangeArrowheads="1"/>
          </p:cNvSpPr>
          <p:nvPr/>
        </p:nvSpPr>
        <p:spPr bwMode="auto">
          <a:xfrm rot="-1567095">
            <a:off x="976313" y="2489200"/>
            <a:ext cx="6234112" cy="1938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tx2"/>
                </a:solidFill>
                <a:latin typeface="Arial" panose="020B0604020202020204" pitchFamily="34" charset="0"/>
              </a:rPr>
              <a:t>Such patterns -&gt;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tx2"/>
                </a:solidFill>
                <a:latin typeface="Arial" panose="020B0604020202020204" pitchFamily="34" charset="0"/>
              </a:rPr>
              <a:t>New algorithms</a:t>
            </a:r>
          </a:p>
        </p:txBody>
      </p:sp>
      <p:sp>
        <p:nvSpPr>
          <p:cNvPr id="56344" name="TextBox 27">
            <a:extLst>
              <a:ext uri="{FF2B5EF4-FFF2-40B4-BE49-F238E27FC236}">
                <a16:creationId xmlns:a16="http://schemas.microsoft.com/office/drawing/2014/main" id="{A29C6636-842F-9546-A8A9-372C7BC98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190500"/>
            <a:ext cx="292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Arial" panose="020B0604020202020204" pitchFamily="34" charset="0"/>
              </a:rPr>
              <a:t>Gaussian trap</a:t>
            </a:r>
          </a:p>
        </p:txBody>
      </p:sp>
    </p:spTree>
    <p:extLst>
      <p:ext uri="{BB962C8B-B14F-4D97-AF65-F5344CB8AC3E}">
        <p14:creationId xmlns:p14="http://schemas.microsoft.com/office/powerpoint/2010/main" val="88074061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46C5AD85-A1C7-5448-98CB-6E0A5DB6B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Observation – big-data: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AE74BE4F-BE79-CB44-A31B-DFC3C5D871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O(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 i="1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) algorithms are ~intractable  - N=1B</a:t>
            </a: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 i="1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 seconds = 31B years (&gt;2x age of universe)</a:t>
            </a:r>
          </a:p>
        </p:txBody>
      </p:sp>
      <p:sp>
        <p:nvSpPr>
          <p:cNvPr id="58371" name="Date Placeholder 3">
            <a:extLst>
              <a:ext uri="{FF2B5EF4-FFF2-40B4-BE49-F238E27FC236}">
                <a16:creationId xmlns:a16="http://schemas.microsoft.com/office/drawing/2014/main" id="{10ECDD18-6645-7C41-A2C1-628E632DCB0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58372" name="Footer Placeholder 4">
            <a:extLst>
              <a:ext uri="{FF2B5EF4-FFF2-40B4-BE49-F238E27FC236}">
                <a16:creationId xmlns:a16="http://schemas.microsoft.com/office/drawing/2014/main" id="{F0B5434F-C423-B844-8AFA-F9A08F249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58373" name="Slide Number Placeholder 5">
            <a:extLst>
              <a:ext uri="{FF2B5EF4-FFF2-40B4-BE49-F238E27FC236}">
                <a16:creationId xmlns:a16="http://schemas.microsoft.com/office/drawing/2014/main" id="{F3C24EFE-F3F8-824D-85BE-EF0AF37E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59B6BB-DD1A-3D47-8D28-6EEC68CD992C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800"/>
          </a:p>
        </p:txBody>
      </p:sp>
      <p:sp>
        <p:nvSpPr>
          <p:cNvPr id="58374" name="Double Bracket 7">
            <a:extLst>
              <a:ext uri="{FF2B5EF4-FFF2-40B4-BE49-F238E27FC236}">
                <a16:creationId xmlns:a16="http://schemas.microsoft.com/office/drawing/2014/main" id="{D17C86AE-3A50-E140-8F15-F779463E2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558800"/>
            <a:ext cx="8483600" cy="56515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58375" name="Rectangle 8">
            <a:extLst>
              <a:ext uri="{FF2B5EF4-FFF2-40B4-BE49-F238E27FC236}">
                <a16:creationId xmlns:a16="http://schemas.microsoft.com/office/drawing/2014/main" id="{52FEB91E-A250-EC45-9EFA-C3E0FD4BD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4487863"/>
            <a:ext cx="1541462" cy="15240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58376" name="Straight Connector 10">
            <a:extLst>
              <a:ext uri="{FF2B5EF4-FFF2-40B4-BE49-F238E27FC236}">
                <a16:creationId xmlns:a16="http://schemas.microsoft.com/office/drawing/2014/main" id="{7A70732B-71B3-D641-BB8E-FDF09EFCF53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459038" y="5246688"/>
            <a:ext cx="1519237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7" name="Straight Connector 11">
            <a:extLst>
              <a:ext uri="{FF2B5EF4-FFF2-40B4-BE49-F238E27FC236}">
                <a16:creationId xmlns:a16="http://schemas.microsoft.com/office/drawing/2014/main" id="{F75F8BDF-47ED-1D4B-94B0-B688CD01CD6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06675" y="5248275"/>
            <a:ext cx="1524000" cy="63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8" name="Straight Connector 12">
            <a:extLst>
              <a:ext uri="{FF2B5EF4-FFF2-40B4-BE49-F238E27FC236}">
                <a16:creationId xmlns:a16="http://schemas.microsoft.com/office/drawing/2014/main" id="{98D879A6-2796-D148-9EB7-85C46E55A48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29831" y="5252244"/>
            <a:ext cx="1516063" cy="31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9" name="Straight Connector 14">
            <a:extLst>
              <a:ext uri="{FF2B5EF4-FFF2-40B4-BE49-F238E27FC236}">
                <a16:creationId xmlns:a16="http://schemas.microsoft.com/office/drawing/2014/main" id="{287D0279-7AD9-2A45-9C30-613B75E1D1D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73400" y="4635500"/>
            <a:ext cx="1543050" cy="63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80" name="Straight Connector 17">
            <a:extLst>
              <a:ext uri="{FF2B5EF4-FFF2-40B4-BE49-F238E27FC236}">
                <a16:creationId xmlns:a16="http://schemas.microsoft.com/office/drawing/2014/main" id="{DDCF81EC-58E8-A642-84E6-F0A27A3C7D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73400" y="4787900"/>
            <a:ext cx="155575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81" name="Straight Connector 18">
            <a:extLst>
              <a:ext uri="{FF2B5EF4-FFF2-40B4-BE49-F238E27FC236}">
                <a16:creationId xmlns:a16="http://schemas.microsoft.com/office/drawing/2014/main" id="{6D1138D8-CDEE-414D-A7CC-9BADAC209D2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86100" y="5892800"/>
            <a:ext cx="1536700" cy="63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82" name="Straight Arrow Connector 20">
            <a:extLst>
              <a:ext uri="{FF2B5EF4-FFF2-40B4-BE49-F238E27FC236}">
                <a16:creationId xmlns:a16="http://schemas.microsoft.com/office/drawing/2014/main" id="{0FB018B2-8F2B-104F-92C1-B364924097A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838325" y="5248275"/>
            <a:ext cx="1524000" cy="635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83" name="Straight Arrow Connector 22">
            <a:extLst>
              <a:ext uri="{FF2B5EF4-FFF2-40B4-BE49-F238E27FC236}">
                <a16:creationId xmlns:a16="http://schemas.microsoft.com/office/drawing/2014/main" id="{B2288827-6318-C747-92F2-94FBDEF3F1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79750" y="4210050"/>
            <a:ext cx="1555750" cy="635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4" name="TextBox 23">
            <a:extLst>
              <a:ext uri="{FF2B5EF4-FFF2-40B4-BE49-F238E27FC236}">
                <a16:creationId xmlns:a16="http://schemas.microsoft.com/office/drawing/2014/main" id="{EC3CBD77-184E-6A42-9555-417259ADE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4940300"/>
            <a:ext cx="592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1B</a:t>
            </a:r>
          </a:p>
        </p:txBody>
      </p:sp>
      <p:sp>
        <p:nvSpPr>
          <p:cNvPr id="58385" name="TextBox 24">
            <a:extLst>
              <a:ext uri="{FF2B5EF4-FFF2-40B4-BE49-F238E27FC236}">
                <a16:creationId xmlns:a16="http://schemas.microsoft.com/office/drawing/2014/main" id="{E99A6F64-9FF7-D444-B8FD-DF6DA4593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3740150"/>
            <a:ext cx="592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1B</a:t>
            </a:r>
          </a:p>
        </p:txBody>
      </p:sp>
      <p:pic>
        <p:nvPicPr>
          <p:cNvPr id="58386" name="Picture 19">
            <a:extLst>
              <a:ext uri="{FF2B5EF4-FFF2-40B4-BE49-F238E27FC236}">
                <a16:creationId xmlns:a16="http://schemas.microsoft.com/office/drawing/2014/main" id="{81FFB2FD-301E-024F-A413-98BB61D6D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7263" y="3683000"/>
            <a:ext cx="2293937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93700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1768016A-1BB0-AB45-95A1-1D5363B3B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Observation – big-data: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6D726A83-A3AB-F845-93B3-E0C7D82427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O(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 i="1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) algorithms are ~intractable  - N=1B</a:t>
            </a: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 i="1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 seconds = 31B years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1,000 machines</a:t>
            </a:r>
          </a:p>
        </p:txBody>
      </p:sp>
      <p:sp>
        <p:nvSpPr>
          <p:cNvPr id="59395" name="Date Placeholder 3">
            <a:extLst>
              <a:ext uri="{FF2B5EF4-FFF2-40B4-BE49-F238E27FC236}">
                <a16:creationId xmlns:a16="http://schemas.microsoft.com/office/drawing/2014/main" id="{1F6522F3-952A-6742-A8A7-B9F6F8C5737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59396" name="Footer Placeholder 4">
            <a:extLst>
              <a:ext uri="{FF2B5EF4-FFF2-40B4-BE49-F238E27FC236}">
                <a16:creationId xmlns:a16="http://schemas.microsoft.com/office/drawing/2014/main" id="{099B4193-7C39-6E46-B71C-FFE4FA06E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59397" name="Slide Number Placeholder 5">
            <a:extLst>
              <a:ext uri="{FF2B5EF4-FFF2-40B4-BE49-F238E27FC236}">
                <a16:creationId xmlns:a16="http://schemas.microsoft.com/office/drawing/2014/main" id="{F8231BA3-3327-C149-A75E-8D9D470B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DB6259-1D4C-8541-8D81-715E4172FA60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800"/>
          </a:p>
        </p:txBody>
      </p:sp>
      <p:sp>
        <p:nvSpPr>
          <p:cNvPr id="59398" name="Double Bracket 7">
            <a:extLst>
              <a:ext uri="{FF2B5EF4-FFF2-40B4-BE49-F238E27FC236}">
                <a16:creationId xmlns:a16="http://schemas.microsoft.com/office/drawing/2014/main" id="{8D396DDD-2CEA-D440-AD57-C7F9B1E7C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558800"/>
            <a:ext cx="8483600" cy="56515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59399" name="Rectangle 8">
            <a:extLst>
              <a:ext uri="{FF2B5EF4-FFF2-40B4-BE49-F238E27FC236}">
                <a16:creationId xmlns:a16="http://schemas.microsoft.com/office/drawing/2014/main" id="{1E0671BE-DBB3-DA41-9DC7-3D911440A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4487863"/>
            <a:ext cx="1541462" cy="15240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59400" name="Straight Connector 10">
            <a:extLst>
              <a:ext uri="{FF2B5EF4-FFF2-40B4-BE49-F238E27FC236}">
                <a16:creationId xmlns:a16="http://schemas.microsoft.com/office/drawing/2014/main" id="{44E1D0A7-286E-CF4C-AA32-A8BA017F069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459038" y="5246688"/>
            <a:ext cx="1519237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1" name="Straight Connector 11">
            <a:extLst>
              <a:ext uri="{FF2B5EF4-FFF2-40B4-BE49-F238E27FC236}">
                <a16:creationId xmlns:a16="http://schemas.microsoft.com/office/drawing/2014/main" id="{C3E1AF25-118D-D048-BFF7-54A36B53DF8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06675" y="5248275"/>
            <a:ext cx="1524000" cy="63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2" name="Straight Connector 12">
            <a:extLst>
              <a:ext uri="{FF2B5EF4-FFF2-40B4-BE49-F238E27FC236}">
                <a16:creationId xmlns:a16="http://schemas.microsoft.com/office/drawing/2014/main" id="{A0D0DA4D-7208-C046-9714-F8AACDE1E39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29831" y="5252244"/>
            <a:ext cx="1516063" cy="31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3" name="Straight Connector 14">
            <a:extLst>
              <a:ext uri="{FF2B5EF4-FFF2-40B4-BE49-F238E27FC236}">
                <a16:creationId xmlns:a16="http://schemas.microsoft.com/office/drawing/2014/main" id="{7A614FE2-5307-8249-BF84-FFE9DCB7E0B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73400" y="4635500"/>
            <a:ext cx="1543050" cy="63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4" name="Straight Connector 17">
            <a:extLst>
              <a:ext uri="{FF2B5EF4-FFF2-40B4-BE49-F238E27FC236}">
                <a16:creationId xmlns:a16="http://schemas.microsoft.com/office/drawing/2014/main" id="{8D652513-BB3A-1649-AE3F-7E850E8115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73400" y="4787900"/>
            <a:ext cx="155575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5" name="Straight Connector 18">
            <a:extLst>
              <a:ext uri="{FF2B5EF4-FFF2-40B4-BE49-F238E27FC236}">
                <a16:creationId xmlns:a16="http://schemas.microsoft.com/office/drawing/2014/main" id="{AFE58C71-AB05-7141-8480-087E9563C83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86100" y="5892800"/>
            <a:ext cx="1536700" cy="63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6" name="Straight Arrow Connector 20">
            <a:extLst>
              <a:ext uri="{FF2B5EF4-FFF2-40B4-BE49-F238E27FC236}">
                <a16:creationId xmlns:a16="http://schemas.microsoft.com/office/drawing/2014/main" id="{52018B10-D85D-0E41-9E2B-1BCFBF4142C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838325" y="5248275"/>
            <a:ext cx="1524000" cy="635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7" name="TextBox 23">
            <a:extLst>
              <a:ext uri="{FF2B5EF4-FFF2-40B4-BE49-F238E27FC236}">
                <a16:creationId xmlns:a16="http://schemas.microsoft.com/office/drawing/2014/main" id="{2113C84F-5357-5640-9A57-3F64595A0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4940300"/>
            <a:ext cx="592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1B</a:t>
            </a:r>
          </a:p>
        </p:txBody>
      </p:sp>
      <p:pic>
        <p:nvPicPr>
          <p:cNvPr id="59408" name="Picture 21">
            <a:extLst>
              <a:ext uri="{FF2B5EF4-FFF2-40B4-BE49-F238E27FC236}">
                <a16:creationId xmlns:a16="http://schemas.microsoft.com/office/drawing/2014/main" id="{67D28D6A-BE95-1142-BEAB-D5A7DB67E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688" y="4064000"/>
            <a:ext cx="21542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409" name="Straight Arrow Connector 26">
            <a:extLst>
              <a:ext uri="{FF2B5EF4-FFF2-40B4-BE49-F238E27FC236}">
                <a16:creationId xmlns:a16="http://schemas.microsoft.com/office/drawing/2014/main" id="{06893969-8633-C040-849F-8DC41B7F2EE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02000" y="3035300"/>
            <a:ext cx="698500" cy="609600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10" name="TextBox 27">
            <a:extLst>
              <a:ext uri="{FF2B5EF4-FFF2-40B4-BE49-F238E27FC236}">
                <a16:creationId xmlns:a16="http://schemas.microsoft.com/office/drawing/2014/main" id="{ED739F82-1259-BE42-93F7-E65DF617F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2603500"/>
            <a:ext cx="8334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31M</a:t>
            </a:r>
          </a:p>
        </p:txBody>
      </p:sp>
      <p:pic>
        <p:nvPicPr>
          <p:cNvPr id="59411" name="Picture 28">
            <a:extLst>
              <a:ext uri="{FF2B5EF4-FFF2-40B4-BE49-F238E27FC236}">
                <a16:creationId xmlns:a16="http://schemas.microsoft.com/office/drawing/2014/main" id="{F42B1163-9F19-5848-81C3-1AB516240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900" y="2436813"/>
            <a:ext cx="200660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60863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0505BD48-4659-C541-8059-9FDFDCDC50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Observation – big-data: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A734E090-4B29-1F41-A0CF-E26EBF2FD3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O(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 i="1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) algorithms are ~intractable  - N=1B</a:t>
            </a: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 i="1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 seconds = 31B years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1M machines</a:t>
            </a:r>
          </a:p>
        </p:txBody>
      </p:sp>
      <p:sp>
        <p:nvSpPr>
          <p:cNvPr id="60419" name="Date Placeholder 3">
            <a:extLst>
              <a:ext uri="{FF2B5EF4-FFF2-40B4-BE49-F238E27FC236}">
                <a16:creationId xmlns:a16="http://schemas.microsoft.com/office/drawing/2014/main" id="{BC9F94FD-6875-4E45-9CAB-309E1D40D4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60420" name="Footer Placeholder 4">
            <a:extLst>
              <a:ext uri="{FF2B5EF4-FFF2-40B4-BE49-F238E27FC236}">
                <a16:creationId xmlns:a16="http://schemas.microsoft.com/office/drawing/2014/main" id="{9AF74E97-93EB-5343-9989-31C69256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60421" name="Slide Number Placeholder 5">
            <a:extLst>
              <a:ext uri="{FF2B5EF4-FFF2-40B4-BE49-F238E27FC236}">
                <a16:creationId xmlns:a16="http://schemas.microsoft.com/office/drawing/2014/main" id="{755BB3B8-EA98-D84F-882D-58561644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9105C2-F3BA-CE41-A9AD-ECE035C36F11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800"/>
          </a:p>
        </p:txBody>
      </p:sp>
      <p:sp>
        <p:nvSpPr>
          <p:cNvPr id="60422" name="Double Bracket 7">
            <a:extLst>
              <a:ext uri="{FF2B5EF4-FFF2-40B4-BE49-F238E27FC236}">
                <a16:creationId xmlns:a16="http://schemas.microsoft.com/office/drawing/2014/main" id="{83B7CB6B-C949-AC4B-88B2-FE8E3917C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558800"/>
            <a:ext cx="8483600" cy="56515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60423" name="Rectangle 8">
            <a:extLst>
              <a:ext uri="{FF2B5EF4-FFF2-40B4-BE49-F238E27FC236}">
                <a16:creationId xmlns:a16="http://schemas.microsoft.com/office/drawing/2014/main" id="{F6816D5A-43FB-3946-BE14-E96C30E0F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4487863"/>
            <a:ext cx="1541462" cy="15240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60424" name="Straight Connector 10">
            <a:extLst>
              <a:ext uri="{FF2B5EF4-FFF2-40B4-BE49-F238E27FC236}">
                <a16:creationId xmlns:a16="http://schemas.microsoft.com/office/drawing/2014/main" id="{3A9C7BCB-9D37-0547-978A-33E0D3AA6AF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459038" y="5246688"/>
            <a:ext cx="1519237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5" name="Straight Connector 11">
            <a:extLst>
              <a:ext uri="{FF2B5EF4-FFF2-40B4-BE49-F238E27FC236}">
                <a16:creationId xmlns:a16="http://schemas.microsoft.com/office/drawing/2014/main" id="{B9D29FEB-33C5-E046-BB76-36445CF2F50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06675" y="5248275"/>
            <a:ext cx="1524000" cy="63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6" name="Straight Connector 12">
            <a:extLst>
              <a:ext uri="{FF2B5EF4-FFF2-40B4-BE49-F238E27FC236}">
                <a16:creationId xmlns:a16="http://schemas.microsoft.com/office/drawing/2014/main" id="{30852FE5-EB57-FB44-B66B-0CEF83BE773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29831" y="5252244"/>
            <a:ext cx="1516063" cy="31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7" name="Straight Connector 14">
            <a:extLst>
              <a:ext uri="{FF2B5EF4-FFF2-40B4-BE49-F238E27FC236}">
                <a16:creationId xmlns:a16="http://schemas.microsoft.com/office/drawing/2014/main" id="{67C713A3-05BA-0041-9A5D-289B9B7134F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73400" y="4635500"/>
            <a:ext cx="1543050" cy="63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8" name="Straight Connector 17">
            <a:extLst>
              <a:ext uri="{FF2B5EF4-FFF2-40B4-BE49-F238E27FC236}">
                <a16:creationId xmlns:a16="http://schemas.microsoft.com/office/drawing/2014/main" id="{1754EB42-8414-F548-B8C4-8C3606A16D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73400" y="4787900"/>
            <a:ext cx="155575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9" name="Straight Connector 18">
            <a:extLst>
              <a:ext uri="{FF2B5EF4-FFF2-40B4-BE49-F238E27FC236}">
                <a16:creationId xmlns:a16="http://schemas.microsoft.com/office/drawing/2014/main" id="{DB7B0CAD-5D11-794B-8F34-10EDECAD76F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86100" y="5892800"/>
            <a:ext cx="1536700" cy="63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0" name="Straight Arrow Connector 20">
            <a:extLst>
              <a:ext uri="{FF2B5EF4-FFF2-40B4-BE49-F238E27FC236}">
                <a16:creationId xmlns:a16="http://schemas.microsoft.com/office/drawing/2014/main" id="{083291FF-7AA4-834A-A6B4-9B43CA1A7ED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838325" y="5248275"/>
            <a:ext cx="1524000" cy="635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1" name="TextBox 23">
            <a:extLst>
              <a:ext uri="{FF2B5EF4-FFF2-40B4-BE49-F238E27FC236}">
                <a16:creationId xmlns:a16="http://schemas.microsoft.com/office/drawing/2014/main" id="{4A9DA6AE-3B5B-2940-8A3D-A32A5EB83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4940300"/>
            <a:ext cx="592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1B</a:t>
            </a:r>
          </a:p>
        </p:txBody>
      </p:sp>
      <p:cxnSp>
        <p:nvCxnSpPr>
          <p:cNvPr id="60432" name="Straight Arrow Connector 26">
            <a:extLst>
              <a:ext uri="{FF2B5EF4-FFF2-40B4-BE49-F238E27FC236}">
                <a16:creationId xmlns:a16="http://schemas.microsoft.com/office/drawing/2014/main" id="{2FDF5F6C-16B7-C947-A9C7-D989A6057D4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02000" y="3035300"/>
            <a:ext cx="698500" cy="609600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3" name="TextBox 27">
            <a:extLst>
              <a:ext uri="{FF2B5EF4-FFF2-40B4-BE49-F238E27FC236}">
                <a16:creationId xmlns:a16="http://schemas.microsoft.com/office/drawing/2014/main" id="{4CBBD34C-D9D6-6D45-9383-FCD9E92A5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138" y="2603500"/>
            <a:ext cx="7778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31K</a:t>
            </a:r>
          </a:p>
        </p:txBody>
      </p:sp>
      <p:pic>
        <p:nvPicPr>
          <p:cNvPr id="60434" name="Picture 22">
            <a:extLst>
              <a:ext uri="{FF2B5EF4-FFF2-40B4-BE49-F238E27FC236}">
                <a16:creationId xmlns:a16="http://schemas.microsoft.com/office/drawing/2014/main" id="{FA145BD7-CD61-1C42-AE30-55F8F23BF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450" y="4254500"/>
            <a:ext cx="21780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5" name="Content Placeholder 15">
            <a:extLst>
              <a:ext uri="{FF2B5EF4-FFF2-40B4-BE49-F238E27FC236}">
                <a16:creationId xmlns:a16="http://schemas.microsoft.com/office/drawing/2014/main" id="{5E22E835-CE33-6847-A8D6-D97E52CA4B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5549900"/>
            <a:ext cx="6889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6" name="Picture 29">
            <a:extLst>
              <a:ext uri="{FF2B5EF4-FFF2-40B4-BE49-F238E27FC236}">
                <a16:creationId xmlns:a16="http://schemas.microsoft.com/office/drawing/2014/main" id="{A86B02A9-3248-B04C-9701-5DFF81F11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775" y="5445125"/>
            <a:ext cx="16097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7" name="Picture 30">
            <a:extLst>
              <a:ext uri="{FF2B5EF4-FFF2-40B4-BE49-F238E27FC236}">
                <a16:creationId xmlns:a16="http://schemas.microsoft.com/office/drawing/2014/main" id="{ACA11EF8-D5FC-D74A-8AEA-40D027EFA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100" y="2282825"/>
            <a:ext cx="21844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29032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C2C6EACB-5D50-304E-A143-402413A56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Observation – big-data: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2EB7AF68-6926-CC4C-9372-D8ABEDE353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O(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 i="1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) algorithms are ~intractable  - N=1B</a:t>
            </a: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 i="1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 seconds = 31B years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10B machines ~ $10Trillion</a:t>
            </a:r>
          </a:p>
        </p:txBody>
      </p:sp>
      <p:sp>
        <p:nvSpPr>
          <p:cNvPr id="61443" name="Date Placeholder 3">
            <a:extLst>
              <a:ext uri="{FF2B5EF4-FFF2-40B4-BE49-F238E27FC236}">
                <a16:creationId xmlns:a16="http://schemas.microsoft.com/office/drawing/2014/main" id="{DB91E510-0CC4-4542-9DD5-15CD3899E64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61444" name="Footer Placeholder 4">
            <a:extLst>
              <a:ext uri="{FF2B5EF4-FFF2-40B4-BE49-F238E27FC236}">
                <a16:creationId xmlns:a16="http://schemas.microsoft.com/office/drawing/2014/main" id="{A800A94A-67BD-0642-BC5D-ADE3A1741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61445" name="Slide Number Placeholder 5">
            <a:extLst>
              <a:ext uri="{FF2B5EF4-FFF2-40B4-BE49-F238E27FC236}">
                <a16:creationId xmlns:a16="http://schemas.microsoft.com/office/drawing/2014/main" id="{B8D57854-9F9F-6F42-924C-052FC024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8FC281-1D91-304C-A0FD-162C5053EC6D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800"/>
          </a:p>
        </p:txBody>
      </p:sp>
      <p:sp>
        <p:nvSpPr>
          <p:cNvPr id="61446" name="Double Bracket 7">
            <a:extLst>
              <a:ext uri="{FF2B5EF4-FFF2-40B4-BE49-F238E27FC236}">
                <a16:creationId xmlns:a16="http://schemas.microsoft.com/office/drawing/2014/main" id="{A4CF0730-EAE2-B348-BA26-B01D052F3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558800"/>
            <a:ext cx="8483600" cy="56515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61447" name="Rectangle 8">
            <a:extLst>
              <a:ext uri="{FF2B5EF4-FFF2-40B4-BE49-F238E27FC236}">
                <a16:creationId xmlns:a16="http://schemas.microsoft.com/office/drawing/2014/main" id="{BA99D53F-10D0-184A-8489-83E3517AA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4487863"/>
            <a:ext cx="1541462" cy="15240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61448" name="Straight Connector 10">
            <a:extLst>
              <a:ext uri="{FF2B5EF4-FFF2-40B4-BE49-F238E27FC236}">
                <a16:creationId xmlns:a16="http://schemas.microsoft.com/office/drawing/2014/main" id="{04A77163-1711-7E4A-84C2-FE2E2855C6F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459038" y="5246688"/>
            <a:ext cx="1519237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9" name="Straight Connector 11">
            <a:extLst>
              <a:ext uri="{FF2B5EF4-FFF2-40B4-BE49-F238E27FC236}">
                <a16:creationId xmlns:a16="http://schemas.microsoft.com/office/drawing/2014/main" id="{1A673495-4F19-904F-9712-8BD6E31315A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06675" y="5248275"/>
            <a:ext cx="1524000" cy="63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0" name="Straight Connector 12">
            <a:extLst>
              <a:ext uri="{FF2B5EF4-FFF2-40B4-BE49-F238E27FC236}">
                <a16:creationId xmlns:a16="http://schemas.microsoft.com/office/drawing/2014/main" id="{F6F7B952-001D-8744-9F14-2C60E42F902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29831" y="5252244"/>
            <a:ext cx="1516063" cy="31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1" name="Straight Connector 14">
            <a:extLst>
              <a:ext uri="{FF2B5EF4-FFF2-40B4-BE49-F238E27FC236}">
                <a16:creationId xmlns:a16="http://schemas.microsoft.com/office/drawing/2014/main" id="{6DD5C082-669C-D64F-A96E-1EB0B1C5F7C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73400" y="4635500"/>
            <a:ext cx="1543050" cy="63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2" name="Straight Connector 17">
            <a:extLst>
              <a:ext uri="{FF2B5EF4-FFF2-40B4-BE49-F238E27FC236}">
                <a16:creationId xmlns:a16="http://schemas.microsoft.com/office/drawing/2014/main" id="{4D439B33-0111-8546-BEAA-039527ED7F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73400" y="4787900"/>
            <a:ext cx="155575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3" name="Straight Connector 18">
            <a:extLst>
              <a:ext uri="{FF2B5EF4-FFF2-40B4-BE49-F238E27FC236}">
                <a16:creationId xmlns:a16="http://schemas.microsoft.com/office/drawing/2014/main" id="{2675EFDA-87FE-8A44-83CE-F66E0F09864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86100" y="5892800"/>
            <a:ext cx="1536700" cy="63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4" name="Straight Arrow Connector 20">
            <a:extLst>
              <a:ext uri="{FF2B5EF4-FFF2-40B4-BE49-F238E27FC236}">
                <a16:creationId xmlns:a16="http://schemas.microsoft.com/office/drawing/2014/main" id="{5942F96B-4EF6-5247-8009-4098F205D68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838325" y="5248275"/>
            <a:ext cx="1524000" cy="635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5" name="TextBox 23">
            <a:extLst>
              <a:ext uri="{FF2B5EF4-FFF2-40B4-BE49-F238E27FC236}">
                <a16:creationId xmlns:a16="http://schemas.microsoft.com/office/drawing/2014/main" id="{782E146A-F1E3-104D-9B3A-3E892B90A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4940300"/>
            <a:ext cx="592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1B</a:t>
            </a:r>
          </a:p>
        </p:txBody>
      </p:sp>
      <p:cxnSp>
        <p:nvCxnSpPr>
          <p:cNvPr id="61456" name="Straight Arrow Connector 26">
            <a:extLst>
              <a:ext uri="{FF2B5EF4-FFF2-40B4-BE49-F238E27FC236}">
                <a16:creationId xmlns:a16="http://schemas.microsoft.com/office/drawing/2014/main" id="{F7F87936-791C-6C42-8AF8-D0334A2AE07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02000" y="3035300"/>
            <a:ext cx="698500" cy="609600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7" name="TextBox 27">
            <a:extLst>
              <a:ext uri="{FF2B5EF4-FFF2-40B4-BE49-F238E27FC236}">
                <a16:creationId xmlns:a16="http://schemas.microsoft.com/office/drawing/2014/main" id="{551F0E32-DAEA-7346-B794-30D59E950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2603500"/>
            <a:ext cx="369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61458" name="Picture 31">
            <a:extLst>
              <a:ext uri="{FF2B5EF4-FFF2-40B4-BE49-F238E27FC236}">
                <a16:creationId xmlns:a16="http://schemas.microsoft.com/office/drawing/2014/main" id="{0AA64ECC-6CA4-204A-B3F9-B4C21752FF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4483100"/>
            <a:ext cx="17684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9" name="Picture 32">
            <a:extLst>
              <a:ext uri="{FF2B5EF4-FFF2-40B4-BE49-F238E27FC236}">
                <a16:creationId xmlns:a16="http://schemas.microsoft.com/office/drawing/2014/main" id="{BFF01828-B215-DB48-BC06-6AB0D523B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101975"/>
            <a:ext cx="10175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0" name="Picture 33">
            <a:extLst>
              <a:ext uri="{FF2B5EF4-FFF2-40B4-BE49-F238E27FC236}">
                <a16:creationId xmlns:a16="http://schemas.microsoft.com/office/drawing/2014/main" id="{6AADE5EF-14C4-4B4D-AC39-830EF8691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1350" y="4533900"/>
            <a:ext cx="563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95572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507C5DEA-4FD5-EC45-91D9-DBF8DFD64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Observation – big-data: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6AC4FA69-7B54-0C47-9CCD-5511D79F35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O(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 i="1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) algorithms are ~intractable  - N=1B</a:t>
            </a: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 i="1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 seconds = 31B years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10B machines ~ $10Trillion</a:t>
            </a:r>
          </a:p>
        </p:txBody>
      </p:sp>
      <p:sp>
        <p:nvSpPr>
          <p:cNvPr id="62467" name="Date Placeholder 3">
            <a:extLst>
              <a:ext uri="{FF2B5EF4-FFF2-40B4-BE49-F238E27FC236}">
                <a16:creationId xmlns:a16="http://schemas.microsoft.com/office/drawing/2014/main" id="{2571513F-1BFB-1B46-90D9-3C3122D956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62468" name="Footer Placeholder 4">
            <a:extLst>
              <a:ext uri="{FF2B5EF4-FFF2-40B4-BE49-F238E27FC236}">
                <a16:creationId xmlns:a16="http://schemas.microsoft.com/office/drawing/2014/main" id="{95595DA7-D024-D74D-9329-FDDF88FF4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62469" name="Slide Number Placeholder 5">
            <a:extLst>
              <a:ext uri="{FF2B5EF4-FFF2-40B4-BE49-F238E27FC236}">
                <a16:creationId xmlns:a16="http://schemas.microsoft.com/office/drawing/2014/main" id="{EA987128-2393-6F4B-8958-D5D2098A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6A9546-3AB9-2A40-988A-93CF7AEFC0E0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800"/>
          </a:p>
        </p:txBody>
      </p:sp>
      <p:sp>
        <p:nvSpPr>
          <p:cNvPr id="62470" name="Double Bracket 7">
            <a:extLst>
              <a:ext uri="{FF2B5EF4-FFF2-40B4-BE49-F238E27FC236}">
                <a16:creationId xmlns:a16="http://schemas.microsoft.com/office/drawing/2014/main" id="{AC2FAC35-A482-5743-B1B5-1021BFA73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558800"/>
            <a:ext cx="8483600" cy="56515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62471" name="Rectangle 8">
            <a:extLst>
              <a:ext uri="{FF2B5EF4-FFF2-40B4-BE49-F238E27FC236}">
                <a16:creationId xmlns:a16="http://schemas.microsoft.com/office/drawing/2014/main" id="{8BABFB9E-651B-EB40-9403-169B18028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4487863"/>
            <a:ext cx="1541462" cy="15240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62472" name="Straight Connector 10">
            <a:extLst>
              <a:ext uri="{FF2B5EF4-FFF2-40B4-BE49-F238E27FC236}">
                <a16:creationId xmlns:a16="http://schemas.microsoft.com/office/drawing/2014/main" id="{A7E5BD47-8696-3348-AE35-0FB4440193E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459038" y="5246688"/>
            <a:ext cx="1519237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3" name="Straight Connector 11">
            <a:extLst>
              <a:ext uri="{FF2B5EF4-FFF2-40B4-BE49-F238E27FC236}">
                <a16:creationId xmlns:a16="http://schemas.microsoft.com/office/drawing/2014/main" id="{16FE665D-C9C5-A245-A109-04AE9FD3A6C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06675" y="5248275"/>
            <a:ext cx="1524000" cy="63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4" name="Straight Connector 12">
            <a:extLst>
              <a:ext uri="{FF2B5EF4-FFF2-40B4-BE49-F238E27FC236}">
                <a16:creationId xmlns:a16="http://schemas.microsoft.com/office/drawing/2014/main" id="{B87E7C7D-0ED3-3D44-8AF8-0B4F9D37CFA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29831" y="5252244"/>
            <a:ext cx="1516063" cy="31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5" name="Straight Connector 14">
            <a:extLst>
              <a:ext uri="{FF2B5EF4-FFF2-40B4-BE49-F238E27FC236}">
                <a16:creationId xmlns:a16="http://schemas.microsoft.com/office/drawing/2014/main" id="{781DB822-748B-C74A-A682-D2E1AB36E7C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73400" y="4635500"/>
            <a:ext cx="1543050" cy="63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6" name="Straight Connector 17">
            <a:extLst>
              <a:ext uri="{FF2B5EF4-FFF2-40B4-BE49-F238E27FC236}">
                <a16:creationId xmlns:a16="http://schemas.microsoft.com/office/drawing/2014/main" id="{9D3DB355-B810-9745-B392-B003507682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73400" y="4787900"/>
            <a:ext cx="155575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7" name="Straight Connector 18">
            <a:extLst>
              <a:ext uri="{FF2B5EF4-FFF2-40B4-BE49-F238E27FC236}">
                <a16:creationId xmlns:a16="http://schemas.microsoft.com/office/drawing/2014/main" id="{0128E7AF-C1E5-2646-8020-A442C44A1F8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86100" y="5892800"/>
            <a:ext cx="1536700" cy="63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8" name="Straight Arrow Connector 20">
            <a:extLst>
              <a:ext uri="{FF2B5EF4-FFF2-40B4-BE49-F238E27FC236}">
                <a16:creationId xmlns:a16="http://schemas.microsoft.com/office/drawing/2014/main" id="{0C8E1D13-C052-1748-A173-35A618A138A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838325" y="5248275"/>
            <a:ext cx="1524000" cy="635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9" name="TextBox 23">
            <a:extLst>
              <a:ext uri="{FF2B5EF4-FFF2-40B4-BE49-F238E27FC236}">
                <a16:creationId xmlns:a16="http://schemas.microsoft.com/office/drawing/2014/main" id="{241013E8-90A8-134A-9C15-F6BC8BBBB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4940300"/>
            <a:ext cx="592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1B</a:t>
            </a:r>
          </a:p>
        </p:txBody>
      </p:sp>
      <p:cxnSp>
        <p:nvCxnSpPr>
          <p:cNvPr id="62480" name="Straight Arrow Connector 26">
            <a:extLst>
              <a:ext uri="{FF2B5EF4-FFF2-40B4-BE49-F238E27FC236}">
                <a16:creationId xmlns:a16="http://schemas.microsoft.com/office/drawing/2014/main" id="{C2EC57B4-CC2C-484A-9B4F-9635F77D32A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02000" y="3035300"/>
            <a:ext cx="698500" cy="609600"/>
          </a:xfrm>
          <a:prstGeom prst="straightConnector1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1" name="TextBox 27">
            <a:extLst>
              <a:ext uri="{FF2B5EF4-FFF2-40B4-BE49-F238E27FC236}">
                <a16:creationId xmlns:a16="http://schemas.microsoft.com/office/drawing/2014/main" id="{A05CB5E8-6CBC-0046-87B1-A2786DC4C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2603500"/>
            <a:ext cx="369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62482" name="Picture 31">
            <a:extLst>
              <a:ext uri="{FF2B5EF4-FFF2-40B4-BE49-F238E27FC236}">
                <a16:creationId xmlns:a16="http://schemas.microsoft.com/office/drawing/2014/main" id="{30216FB8-E9D6-4542-81F8-21631790E1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4483100"/>
            <a:ext cx="17684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3" name="Picture 32">
            <a:extLst>
              <a:ext uri="{FF2B5EF4-FFF2-40B4-BE49-F238E27FC236}">
                <a16:creationId xmlns:a16="http://schemas.microsoft.com/office/drawing/2014/main" id="{6C1B0EB1-F579-9A48-BBF2-A31F03FF0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101975"/>
            <a:ext cx="10175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4" name="Picture 33">
            <a:extLst>
              <a:ext uri="{FF2B5EF4-FFF2-40B4-BE49-F238E27FC236}">
                <a16:creationId xmlns:a16="http://schemas.microsoft.com/office/drawing/2014/main" id="{7F35CF05-D83D-5547-B63E-A4040CE2D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1350" y="4533900"/>
            <a:ext cx="563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5" name="TextBox 21">
            <a:extLst>
              <a:ext uri="{FF2B5EF4-FFF2-40B4-BE49-F238E27FC236}">
                <a16:creationId xmlns:a16="http://schemas.microsoft.com/office/drawing/2014/main" id="{110332F8-D150-F54A-8F8B-46A5ED095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2057400"/>
            <a:ext cx="6931025" cy="646113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And parallelism might not help</a:t>
            </a:r>
          </a:p>
        </p:txBody>
      </p:sp>
      <p:sp>
        <p:nvSpPr>
          <p:cNvPr id="62486" name="Rectangle 24">
            <a:extLst>
              <a:ext uri="{FF2B5EF4-FFF2-40B4-BE49-F238E27FC236}">
                <a16:creationId xmlns:a16="http://schemas.microsoft.com/office/drawing/2014/main" id="{5C4F30D6-F44B-3A48-BAD5-7DDA17F74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" y="2717800"/>
            <a:ext cx="7734300" cy="3302000"/>
          </a:xfrm>
          <a:prstGeom prst="rect">
            <a:avLst/>
          </a:prstGeom>
          <a:solidFill>
            <a:schemeClr val="bg1">
              <a:alpha val="79999"/>
            </a:schemeClr>
          </a:solidFill>
          <a:ln w="3175">
            <a:solidFill>
              <a:schemeClr val="tx1"/>
            </a:solidFill>
            <a:round/>
            <a:headEnd type="none" w="sm" len="sm"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99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>
                <a:ea typeface="ＭＳ Ｐゴシック" charset="-128"/>
                <a:cs typeface="ＭＳ Ｐゴシック" charset="-128"/>
              </a:rPr>
              <a:t>Why study graphs?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Fraud – money laundering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etc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761727-FDC5-4B4B-874B-33671A51AC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315" y="2504786"/>
            <a:ext cx="680811" cy="8125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02A922-C9DE-404B-9F0A-65BCDD2B7F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044" y="3606655"/>
            <a:ext cx="544602" cy="8125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2A63-ECE3-E545-A498-8EA5003BB4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620" y="3459694"/>
            <a:ext cx="465541" cy="81258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98B6452-B237-924F-BCC5-50EAECB18375}"/>
              </a:ext>
            </a:extLst>
          </p:cNvPr>
          <p:cNvCxnSpPr>
            <a:cxnSpLocks/>
          </p:cNvCxnSpPr>
          <p:nvPr/>
        </p:nvCxnSpPr>
        <p:spPr bwMode="auto">
          <a:xfrm flipV="1">
            <a:off x="4473891" y="2880242"/>
            <a:ext cx="1435801" cy="233449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2EB4DB-017C-9B40-8AA9-80C1818FF977}"/>
              </a:ext>
            </a:extLst>
          </p:cNvPr>
          <p:cNvCxnSpPr>
            <a:cxnSpLocks/>
          </p:cNvCxnSpPr>
          <p:nvPr/>
        </p:nvCxnSpPr>
        <p:spPr bwMode="auto">
          <a:xfrm flipV="1">
            <a:off x="4421339" y="3040119"/>
            <a:ext cx="1488353" cy="111409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E9582E8-4AAB-4B47-8CA9-C9AEDB1B4448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0052" y="5317975"/>
            <a:ext cx="1256875" cy="367209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E8724C9-A124-1244-9389-1AB00C365002}"/>
              </a:ext>
            </a:extLst>
          </p:cNvPr>
          <p:cNvSpPr txBox="1"/>
          <p:nvPr/>
        </p:nvSpPr>
        <p:spPr>
          <a:xfrm rot="4109551">
            <a:off x="3009194" y="4247226"/>
            <a:ext cx="11225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…</a:t>
            </a:r>
          </a:p>
          <a:p>
            <a:endParaRPr lang="en-US" sz="5400" b="1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7DA9E3-F91C-7A4A-B32A-0B486C5EB454}"/>
              </a:ext>
            </a:extLst>
          </p:cNvPr>
          <p:cNvCxnSpPr>
            <a:cxnSpLocks/>
          </p:cNvCxnSpPr>
          <p:nvPr/>
        </p:nvCxnSpPr>
        <p:spPr bwMode="auto">
          <a:xfrm flipV="1">
            <a:off x="4405292" y="4012945"/>
            <a:ext cx="2396542" cy="332204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FF6525A-DF9E-D54A-993E-AB81DDA3E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270754"/>
            <a:ext cx="497268" cy="73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ack people clipart 2 people clip art 0 people clipartbold 2">
            <a:hlinkClick r:id="rId7"/>
            <a:extLst>
              <a:ext uri="{FF2B5EF4-FFF2-40B4-BE49-F238E27FC236}">
                <a16:creationId xmlns:a16="http://schemas.microsoft.com/office/drawing/2014/main" id="{19ADD5F7-CA51-2443-A749-DF945D25D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227" y="5208657"/>
            <a:ext cx="638025" cy="81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ople man cartoon clip art vector free vector for free download about">
            <a:hlinkClick r:id="rId9"/>
            <a:extLst>
              <a:ext uri="{FF2B5EF4-FFF2-40B4-BE49-F238E27FC236}">
                <a16:creationId xmlns:a16="http://schemas.microsoft.com/office/drawing/2014/main" id="{E0DEBB55-3B41-FD41-8843-D366FC5A8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9854" y="5016668"/>
            <a:ext cx="623297" cy="8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2363512-873F-FF4F-B646-E31B7CD4C751}"/>
              </a:ext>
            </a:extLst>
          </p:cNvPr>
          <p:cNvSpPr txBox="1"/>
          <p:nvPr/>
        </p:nvSpPr>
        <p:spPr>
          <a:xfrm rot="7578871">
            <a:off x="6693221" y="3901425"/>
            <a:ext cx="11225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…</a:t>
            </a:r>
          </a:p>
          <a:p>
            <a:endParaRPr lang="en-US" sz="5400" b="1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CCADA8-7374-0D41-B0EE-F7E5FA8089D0}"/>
              </a:ext>
            </a:extLst>
          </p:cNvPr>
          <p:cNvCxnSpPr>
            <a:cxnSpLocks/>
          </p:cNvCxnSpPr>
          <p:nvPr/>
        </p:nvCxnSpPr>
        <p:spPr bwMode="auto">
          <a:xfrm flipV="1">
            <a:off x="4865357" y="3259696"/>
            <a:ext cx="1505207" cy="220808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BEE73DC-E6AE-A247-9F96-3738CB2D56C5}"/>
              </a:ext>
            </a:extLst>
          </p:cNvPr>
          <p:cNvSpPr txBox="1"/>
          <p:nvPr/>
        </p:nvSpPr>
        <p:spPr>
          <a:xfrm>
            <a:off x="5138777" y="2426394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F0DD10-2201-D740-BC5E-08137C4EA2B8}"/>
              </a:ext>
            </a:extLst>
          </p:cNvPr>
          <p:cNvSpPr txBox="1"/>
          <p:nvPr/>
        </p:nvSpPr>
        <p:spPr>
          <a:xfrm>
            <a:off x="5856931" y="4358508"/>
            <a:ext cx="5565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$$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CD2989-44C2-1C4E-84BE-0C86FA074A78}"/>
              </a:ext>
            </a:extLst>
          </p:cNvPr>
          <p:cNvCxnSpPr>
            <a:cxnSpLocks/>
          </p:cNvCxnSpPr>
          <p:nvPr/>
        </p:nvCxnSpPr>
        <p:spPr bwMode="auto">
          <a:xfrm>
            <a:off x="4478905" y="3377345"/>
            <a:ext cx="1823187" cy="174969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2" name="Freeform 21">
            <a:extLst>
              <a:ext uri="{FF2B5EF4-FFF2-40B4-BE49-F238E27FC236}">
                <a16:creationId xmlns:a16="http://schemas.microsoft.com/office/drawing/2014/main" id="{1D1ABCA3-144C-7F4C-86C8-685AA372681A}"/>
              </a:ext>
            </a:extLst>
          </p:cNvPr>
          <p:cNvSpPr/>
          <p:nvPr/>
        </p:nvSpPr>
        <p:spPr bwMode="auto">
          <a:xfrm>
            <a:off x="4181707" y="3356517"/>
            <a:ext cx="78059" cy="680224"/>
          </a:xfrm>
          <a:custGeom>
            <a:avLst/>
            <a:gdLst>
              <a:gd name="connsiteX0" fmla="*/ 78059 w 78059"/>
              <a:gd name="connsiteY0" fmla="*/ 680224 h 680224"/>
              <a:gd name="connsiteX1" fmla="*/ 0 w 78059"/>
              <a:gd name="connsiteY1" fmla="*/ 0 h 68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059" h="680224">
                <a:moveTo>
                  <a:pt x="78059" y="680224"/>
                </a:move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4938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Footer Placeholder 4">
            <a:extLst>
              <a:ext uri="{FF2B5EF4-FFF2-40B4-BE49-F238E27FC236}">
                <a16:creationId xmlns:a16="http://schemas.microsoft.com/office/drawing/2014/main" id="{31F47F90-E132-AB41-95A1-31D2EB20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63490" name="Slide Number Placeholder 5">
            <a:extLst>
              <a:ext uri="{FF2B5EF4-FFF2-40B4-BE49-F238E27FC236}">
                <a16:creationId xmlns:a16="http://schemas.microsoft.com/office/drawing/2014/main" id="{DBD709F6-1141-D747-9A1A-8B547A27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1A645B-F033-0B48-8CBE-2F5D2AB51A34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8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0312C1AB-3E72-7D43-A703-2DAAAFEAE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Solution# S.2: Eigen Exponent </a:t>
            </a:r>
            <a:r>
              <a:rPr lang="en-US" altLang="en-US" i="1">
                <a:ea typeface="ＭＳ Ｐゴシック" panose="020B0600070205080204" pitchFamily="34" charset="-128"/>
              </a:rPr>
              <a:t>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16ADFA53-59A5-CC46-893E-4DD9ACD79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7750" y="5481638"/>
            <a:ext cx="7769225" cy="884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A2: power law in the eigenvalues of the adjacency matrix</a:t>
            </a:r>
          </a:p>
        </p:txBody>
      </p:sp>
      <p:sp>
        <p:nvSpPr>
          <p:cNvPr id="63493" name="Text Box 4">
            <a:extLst>
              <a:ext uri="{FF2B5EF4-FFF2-40B4-BE49-F238E27FC236}">
                <a16:creationId xmlns:a16="http://schemas.microsoft.com/office/drawing/2014/main" id="{30DF6A96-F5C9-C54E-BE86-B30BE2A2D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188" y="2860675"/>
            <a:ext cx="1363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kumimoji="0" lang="en-US" altLang="en-US" sz="2400" i="1">
                <a:solidFill>
                  <a:srgbClr val="FF0000"/>
                </a:solidFill>
              </a:rPr>
              <a:t>E = -0.48</a:t>
            </a:r>
          </a:p>
        </p:txBody>
      </p:sp>
      <p:sp>
        <p:nvSpPr>
          <p:cNvPr id="63494" name="Text Box 5">
            <a:extLst>
              <a:ext uri="{FF2B5EF4-FFF2-40B4-BE49-F238E27FC236}">
                <a16:creationId xmlns:a16="http://schemas.microsoft.com/office/drawing/2014/main" id="{1BBCD1A7-9107-4549-AED9-D54D55B09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2241550"/>
            <a:ext cx="231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kumimoji="0" lang="en-US" altLang="en-US" sz="2400"/>
              <a:t>Exponent = slope</a:t>
            </a:r>
            <a:endParaRPr kumimoji="0" lang="en-US" altLang="en-US" sz="2400" i="1"/>
          </a:p>
        </p:txBody>
      </p:sp>
      <p:sp>
        <p:nvSpPr>
          <p:cNvPr id="63495" name="Text Box 6">
            <a:extLst>
              <a:ext uri="{FF2B5EF4-FFF2-40B4-BE49-F238E27FC236}">
                <a16:creationId xmlns:a16="http://schemas.microsoft.com/office/drawing/2014/main" id="{0F6333DA-FF1F-1C45-8F56-F110DE82E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1443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kumimoji="0" lang="en-US" altLang="en-US" sz="2000">
                <a:latin typeface="Arial" panose="020B0604020202020204" pitchFamily="34" charset="0"/>
              </a:rPr>
              <a:t>Eigenvalue</a:t>
            </a:r>
          </a:p>
        </p:txBody>
      </p:sp>
      <p:sp>
        <p:nvSpPr>
          <p:cNvPr id="63496" name="Text Box 7">
            <a:extLst>
              <a:ext uri="{FF2B5EF4-FFF2-40B4-BE49-F238E27FC236}">
                <a16:creationId xmlns:a16="http://schemas.microsoft.com/office/drawing/2014/main" id="{D5648B8E-1D49-B545-ABD9-DE3F00383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967288"/>
            <a:ext cx="3671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0" lang="en-US" altLang="en-US" sz="2000">
                <a:latin typeface="Arial" panose="020B0604020202020204" pitchFamily="34" charset="0"/>
              </a:rPr>
              <a:t>Rank of decreasing eigenvalue</a:t>
            </a:r>
          </a:p>
        </p:txBody>
      </p:sp>
      <p:sp>
        <p:nvSpPr>
          <p:cNvPr id="63497" name="Text Box 8">
            <a:extLst>
              <a:ext uri="{FF2B5EF4-FFF2-40B4-BE49-F238E27FC236}">
                <a16:creationId xmlns:a16="http://schemas.microsoft.com/office/drawing/2014/main" id="{EF577CFC-21BC-4A4A-A2EA-53F592B38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1663" y="3760788"/>
            <a:ext cx="152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0" lang="en-US" altLang="en-US" sz="2400">
                <a:latin typeface="Arial" panose="020B0604020202020204" pitchFamily="34" charset="0"/>
              </a:rPr>
              <a:t>May 2001</a:t>
            </a:r>
          </a:p>
        </p:txBody>
      </p:sp>
      <p:pic>
        <p:nvPicPr>
          <p:cNvPr id="63498" name="Picture 9">
            <a:extLst>
              <a:ext uri="{FF2B5EF4-FFF2-40B4-BE49-F238E27FC236}">
                <a16:creationId xmlns:a16="http://schemas.microsoft.com/office/drawing/2014/main" id="{D2E9193F-58D4-FA4E-BC76-0CA2D27EC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41910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9" name="Date Placeholder 12">
            <a:extLst>
              <a:ext uri="{FF2B5EF4-FFF2-40B4-BE49-F238E27FC236}">
                <a16:creationId xmlns:a16="http://schemas.microsoft.com/office/drawing/2014/main" id="{20B9CCA9-C355-5048-A907-7C2E969F1FB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grpSp>
        <p:nvGrpSpPr>
          <p:cNvPr id="63500" name="Group 14">
            <a:extLst>
              <a:ext uri="{FF2B5EF4-FFF2-40B4-BE49-F238E27FC236}">
                <a16:creationId xmlns:a16="http://schemas.microsoft.com/office/drawing/2014/main" id="{10ED7D42-3239-5D49-BB14-2FDD21CC1BD2}"/>
              </a:ext>
            </a:extLst>
          </p:cNvPr>
          <p:cNvGrpSpPr>
            <a:grpSpLocks/>
          </p:cNvGrpSpPr>
          <p:nvPr/>
        </p:nvGrpSpPr>
        <p:grpSpPr bwMode="auto">
          <a:xfrm>
            <a:off x="0" y="4038600"/>
            <a:ext cx="1968500" cy="1257300"/>
            <a:chOff x="0" y="4038600"/>
            <a:chExt cx="1968500" cy="1257300"/>
          </a:xfrm>
        </p:grpSpPr>
        <p:sp>
          <p:nvSpPr>
            <p:cNvPr id="63501" name="TextBox 12">
              <a:extLst>
                <a:ext uri="{FF2B5EF4-FFF2-40B4-BE49-F238E27FC236}">
                  <a16:creationId xmlns:a16="http://schemas.microsoft.com/office/drawing/2014/main" id="{6EE3FF55-96E9-4641-BA10-F9A405279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933" y="4305300"/>
              <a:ext cx="153220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>
                  <a:latin typeface="Arial" panose="020B0604020202020204" pitchFamily="34" charset="0"/>
                </a:rPr>
                <a:t>A x</a:t>
              </a:r>
              <a:r>
                <a:rPr lang="en-US" altLang="en-US" sz="2600">
                  <a:latin typeface="Arial" panose="020B0604020202020204" pitchFamily="34" charset="0"/>
                </a:rPr>
                <a:t> = </a:t>
              </a:r>
              <a:r>
                <a:rPr lang="en-US" altLang="en-US" sz="2600">
                  <a:latin typeface="Symbol" pitchFamily="2" charset="2"/>
                </a:rPr>
                <a:t>l</a:t>
              </a:r>
              <a:r>
                <a:rPr lang="en-US" altLang="en-US" sz="2600">
                  <a:latin typeface="Arial" panose="020B0604020202020204" pitchFamily="34" charset="0"/>
                </a:rPr>
                <a:t> </a:t>
              </a:r>
              <a:r>
                <a:rPr lang="en-US" altLang="en-US" sz="2600" b="1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63502" name="Cloud Callout 13">
              <a:extLst>
                <a:ext uri="{FF2B5EF4-FFF2-40B4-BE49-F238E27FC236}">
                  <a16:creationId xmlns:a16="http://schemas.microsoft.com/office/drawing/2014/main" id="{73516ADA-3487-AB4B-BB8A-A811FEF18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38600"/>
              <a:ext cx="1968500" cy="1257300"/>
            </a:xfrm>
            <a:prstGeom prst="cloudCallout">
              <a:avLst>
                <a:gd name="adj1" fmla="val -20833"/>
                <a:gd name="adj2" fmla="val 62500"/>
              </a:avLst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21326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Footer Placeholder 4">
            <a:extLst>
              <a:ext uri="{FF2B5EF4-FFF2-40B4-BE49-F238E27FC236}">
                <a16:creationId xmlns:a16="http://schemas.microsoft.com/office/drawing/2014/main" id="{F8334993-83E2-3E4C-993D-445E2863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76FC3283-072D-F449-A9D0-0AD668F3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E29ECA-2BB3-314D-9A8B-FD796DFA5A43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8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82C9DB8-49B4-4C43-A71A-F0DA5FF87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Solution# S.2: Eigen Exponent </a:t>
            </a:r>
            <a:r>
              <a:rPr lang="en-US" altLang="en-US" i="1">
                <a:ea typeface="ＭＳ Ｐゴシック" panose="020B0600070205080204" pitchFamily="34" charset="-128"/>
              </a:rPr>
              <a:t>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E176169D-F5AE-8B41-AAC1-DA8C13EEB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6338" y="5481638"/>
            <a:ext cx="7769225" cy="884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[Mihail, Papadimitriou 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02]: slope is ½ of rank exponent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64517" name="Text Box 4">
            <a:extLst>
              <a:ext uri="{FF2B5EF4-FFF2-40B4-BE49-F238E27FC236}">
                <a16:creationId xmlns:a16="http://schemas.microsoft.com/office/drawing/2014/main" id="{2BBD0447-48E1-A84E-86F6-453E0C8A3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188" y="2860675"/>
            <a:ext cx="1363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kumimoji="0" lang="en-US" altLang="en-US" sz="2400" i="1">
                <a:solidFill>
                  <a:srgbClr val="FF0000"/>
                </a:solidFill>
              </a:rPr>
              <a:t>E = -0.48</a:t>
            </a:r>
          </a:p>
        </p:txBody>
      </p:sp>
      <p:sp>
        <p:nvSpPr>
          <p:cNvPr id="64518" name="Text Box 5">
            <a:extLst>
              <a:ext uri="{FF2B5EF4-FFF2-40B4-BE49-F238E27FC236}">
                <a16:creationId xmlns:a16="http://schemas.microsoft.com/office/drawing/2014/main" id="{FBDA8EF3-7F80-1E45-AE30-80912C583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2241550"/>
            <a:ext cx="231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kumimoji="0" lang="en-US" altLang="en-US" sz="2400"/>
              <a:t>Exponent = slope</a:t>
            </a:r>
            <a:endParaRPr kumimoji="0" lang="en-US" altLang="en-US" sz="2400" i="1"/>
          </a:p>
        </p:txBody>
      </p:sp>
      <p:sp>
        <p:nvSpPr>
          <p:cNvPr id="64519" name="Text Box 6">
            <a:extLst>
              <a:ext uri="{FF2B5EF4-FFF2-40B4-BE49-F238E27FC236}">
                <a16:creationId xmlns:a16="http://schemas.microsoft.com/office/drawing/2014/main" id="{CE2B8C9F-BF77-1740-91B8-E8C915627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1443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kumimoji="0" lang="en-US" altLang="en-US" sz="2000">
                <a:latin typeface="Arial" panose="020B0604020202020204" pitchFamily="34" charset="0"/>
              </a:rPr>
              <a:t>Eigenvalue</a:t>
            </a:r>
          </a:p>
        </p:txBody>
      </p:sp>
      <p:sp>
        <p:nvSpPr>
          <p:cNvPr id="64520" name="Text Box 7">
            <a:extLst>
              <a:ext uri="{FF2B5EF4-FFF2-40B4-BE49-F238E27FC236}">
                <a16:creationId xmlns:a16="http://schemas.microsoft.com/office/drawing/2014/main" id="{2CA7D4E0-3C8F-554E-8EA8-59C141775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967288"/>
            <a:ext cx="3671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0" lang="en-US" altLang="en-US" sz="2000">
                <a:latin typeface="Arial" panose="020B0604020202020204" pitchFamily="34" charset="0"/>
              </a:rPr>
              <a:t>Rank of decreasing eigenvalue</a:t>
            </a:r>
          </a:p>
        </p:txBody>
      </p:sp>
      <p:sp>
        <p:nvSpPr>
          <p:cNvPr id="64521" name="Text Box 8">
            <a:extLst>
              <a:ext uri="{FF2B5EF4-FFF2-40B4-BE49-F238E27FC236}">
                <a16:creationId xmlns:a16="http://schemas.microsoft.com/office/drawing/2014/main" id="{E5AB6AA1-8CC5-FA4B-B1AD-1F1EDD888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1663" y="3760788"/>
            <a:ext cx="152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0" lang="en-US" altLang="en-US" sz="2400">
                <a:latin typeface="Arial" panose="020B0604020202020204" pitchFamily="34" charset="0"/>
              </a:rPr>
              <a:t>May 2001</a:t>
            </a:r>
          </a:p>
        </p:txBody>
      </p:sp>
      <p:pic>
        <p:nvPicPr>
          <p:cNvPr id="64522" name="Picture 9">
            <a:extLst>
              <a:ext uri="{FF2B5EF4-FFF2-40B4-BE49-F238E27FC236}">
                <a16:creationId xmlns:a16="http://schemas.microsoft.com/office/drawing/2014/main" id="{41A76C2D-31E6-C24A-AB11-80421B364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41910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3" name="Date Placeholder 12">
            <a:extLst>
              <a:ext uri="{FF2B5EF4-FFF2-40B4-BE49-F238E27FC236}">
                <a16:creationId xmlns:a16="http://schemas.microsoft.com/office/drawing/2014/main" id="{BF4CB39F-24B8-F24B-92D0-0FA5547CA6D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pic>
        <p:nvPicPr>
          <p:cNvPr id="64524" name="Picture 6">
            <a:extLst>
              <a:ext uri="{FF2B5EF4-FFF2-40B4-BE49-F238E27FC236}">
                <a16:creationId xmlns:a16="http://schemas.microsoft.com/office/drawing/2014/main" id="{768F3A43-05B4-5C47-A723-6506495A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6950" y="4351338"/>
            <a:ext cx="156051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7137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oter Placeholder 4">
            <a:extLst>
              <a:ext uri="{FF2B5EF4-FFF2-40B4-BE49-F238E27FC236}">
                <a16:creationId xmlns:a16="http://schemas.microsoft.com/office/drawing/2014/main" id="{4B549AA5-0328-A74F-8EE5-7B24A3A8F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65538" name="Slide Number Placeholder 5">
            <a:extLst>
              <a:ext uri="{FF2B5EF4-FFF2-40B4-BE49-F238E27FC236}">
                <a16:creationId xmlns:a16="http://schemas.microsoft.com/office/drawing/2014/main" id="{339EBEF1-3E2E-5842-BCCE-D0972971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9AA9A2-F919-E748-A289-908D9EF615EA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8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438E962D-AC01-0F43-8041-EA75B10D9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But: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777ED160-6230-1945-931E-F813E7D6C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How about graphs from other domains?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5541" name="Date Placeholder 6">
            <a:extLst>
              <a:ext uri="{FF2B5EF4-FFF2-40B4-BE49-F238E27FC236}">
                <a16:creationId xmlns:a16="http://schemas.microsoft.com/office/drawing/2014/main" id="{7EAEB312-D0A8-1A4F-B576-B02B191B2C3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331249750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Footer Placeholder 4">
            <a:extLst>
              <a:ext uri="{FF2B5EF4-FFF2-40B4-BE49-F238E27FC236}">
                <a16:creationId xmlns:a16="http://schemas.microsoft.com/office/drawing/2014/main" id="{8F5A6118-5532-354E-B18A-1947D242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67586" name="Slide Number Placeholder 5">
            <a:extLst>
              <a:ext uri="{FF2B5EF4-FFF2-40B4-BE49-F238E27FC236}">
                <a16:creationId xmlns:a16="http://schemas.microsoft.com/office/drawing/2014/main" id="{DEC44AA1-91AD-804E-8D97-2DA0723E3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3E4D81-92AB-F944-8C98-4DF04CF54BF5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8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2AEEA8AE-D742-EB40-AB05-4BA49DB0F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power laws:</a:t>
            </a: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9FCA6C1C-8721-8242-B811-8150B7F92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web hit counts [w/ A. Montgomery]</a:t>
            </a:r>
          </a:p>
        </p:txBody>
      </p:sp>
      <p:pic>
        <p:nvPicPr>
          <p:cNvPr id="67589" name="Picture 5">
            <a:extLst>
              <a:ext uri="{FF2B5EF4-FFF2-40B4-BE49-F238E27FC236}">
                <a16:creationId xmlns:a16="http://schemas.microsoft.com/office/drawing/2014/main" id="{405D425B-3EC5-1141-BAAD-6BCA6D8EA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2895600"/>
            <a:ext cx="384175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 Box 6">
            <a:extLst>
              <a:ext uri="{FF2B5EF4-FFF2-40B4-BE49-F238E27FC236}">
                <a16:creationId xmlns:a16="http://schemas.microsoft.com/office/drawing/2014/main" id="{1FF7C86A-B8A1-C646-AA62-9F5B89F77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2986088"/>
            <a:ext cx="222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400"/>
              <a:t>Web Site Traffic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55C6A813-2D2A-BB41-83D5-DEA11CD8B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57388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400">
                <a:ea typeface="新細明體" panose="02020500000000000000" pitchFamily="18" charset="-120"/>
              </a:rPr>
              <a:t>in-degree (log scale)</a:t>
            </a:r>
          </a:p>
        </p:txBody>
      </p:sp>
      <p:sp>
        <p:nvSpPr>
          <p:cNvPr id="67592" name="Text Box 8">
            <a:extLst>
              <a:ext uri="{FF2B5EF4-FFF2-40B4-BE49-F238E27FC236}">
                <a16:creationId xmlns:a16="http://schemas.microsoft.com/office/drawing/2014/main" id="{F7A07089-4B5F-8F4D-844B-015E552AB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3422650"/>
            <a:ext cx="1474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400">
                <a:ea typeface="新細明體" panose="02020500000000000000" pitchFamily="18" charset="-120"/>
              </a:rPr>
              <a:t>Count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400">
                <a:ea typeface="新細明體" panose="02020500000000000000" pitchFamily="18" charset="-120"/>
              </a:rPr>
              <a:t>(log scale)</a:t>
            </a:r>
          </a:p>
        </p:txBody>
      </p:sp>
      <p:sp>
        <p:nvSpPr>
          <p:cNvPr id="67593" name="Line 9">
            <a:extLst>
              <a:ext uri="{FF2B5EF4-FFF2-40B4-BE49-F238E27FC236}">
                <a16:creationId xmlns:a16="http://schemas.microsoft.com/office/drawing/2014/main" id="{E5FCB9CE-3543-A04E-BAC3-71956AB9D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0488" y="3902075"/>
            <a:ext cx="701675" cy="11731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7594" name="Text Box 10">
            <a:extLst>
              <a:ext uri="{FF2B5EF4-FFF2-40B4-BE49-F238E27FC236}">
                <a16:creationId xmlns:a16="http://schemas.microsoft.com/office/drawing/2014/main" id="{D496890C-52A7-FA43-A376-326AABDDE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738" y="4090988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chemeClr val="tx2"/>
                </a:solidFill>
                <a:ea typeface="新細明體" panose="02020500000000000000" pitchFamily="18" charset="-120"/>
              </a:rPr>
              <a:t>Zipf</a:t>
            </a:r>
            <a:endParaRPr kumimoji="0" lang="en-US" altLang="en-US" sz="2400">
              <a:ea typeface="新細明體" panose="02020500000000000000" pitchFamily="18" charset="-120"/>
            </a:endParaRPr>
          </a:p>
        </p:txBody>
      </p:sp>
      <p:grpSp>
        <p:nvGrpSpPr>
          <p:cNvPr id="67595" name="Group 11">
            <a:extLst>
              <a:ext uri="{FF2B5EF4-FFF2-40B4-BE49-F238E27FC236}">
                <a16:creationId xmlns:a16="http://schemas.microsoft.com/office/drawing/2014/main" id="{5A501C2D-7F9D-9E49-B342-21F4BC8880B9}"/>
              </a:ext>
            </a:extLst>
          </p:cNvPr>
          <p:cNvGrpSpPr>
            <a:grpSpLocks/>
          </p:cNvGrpSpPr>
          <p:nvPr/>
        </p:nvGrpSpPr>
        <p:grpSpPr bwMode="auto">
          <a:xfrm>
            <a:off x="6759575" y="2362200"/>
            <a:ext cx="2003425" cy="3124200"/>
            <a:chOff x="4258" y="1488"/>
            <a:chExt cx="1262" cy="1968"/>
          </a:xfrm>
        </p:grpSpPr>
        <p:sp>
          <p:nvSpPr>
            <p:cNvPr id="67599" name="Oval 12">
              <a:extLst>
                <a:ext uri="{FF2B5EF4-FFF2-40B4-BE49-F238E27FC236}">
                  <a16:creationId xmlns:a16="http://schemas.microsoft.com/office/drawing/2014/main" id="{7AA07A31-2CAB-8840-AAA2-4D448519D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06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67600" name="Oval 13">
              <a:extLst>
                <a:ext uri="{FF2B5EF4-FFF2-40B4-BE49-F238E27FC236}">
                  <a16:creationId xmlns:a16="http://schemas.microsoft.com/office/drawing/2014/main" id="{528E2BC3-8F25-9041-B9B8-231C1BCC3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78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67601" name="Oval 14">
              <a:extLst>
                <a:ext uri="{FF2B5EF4-FFF2-40B4-BE49-F238E27FC236}">
                  <a16:creationId xmlns:a16="http://schemas.microsoft.com/office/drawing/2014/main" id="{BD131D3F-39B1-384B-A54D-0E43414C2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448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67602" name="Oval 15">
              <a:extLst>
                <a:ext uri="{FF2B5EF4-FFF2-40B4-BE49-F238E27FC236}">
                  <a16:creationId xmlns:a16="http://schemas.microsoft.com/office/drawing/2014/main" id="{796E4DFF-BBC3-0544-80A2-5916668D4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" y="1488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67603" name="Oval 16">
              <a:extLst>
                <a:ext uri="{FF2B5EF4-FFF2-40B4-BE49-F238E27FC236}">
                  <a16:creationId xmlns:a16="http://schemas.microsoft.com/office/drawing/2014/main" id="{09FCC428-2264-7041-A298-5A1146502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" y="1824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67604" name="Oval 17">
              <a:extLst>
                <a:ext uri="{FF2B5EF4-FFF2-40B4-BE49-F238E27FC236}">
                  <a16:creationId xmlns:a16="http://schemas.microsoft.com/office/drawing/2014/main" id="{D0EE6747-FB5A-9F40-BC5C-36110999C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" y="2160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67605" name="Oval 18">
              <a:extLst>
                <a:ext uri="{FF2B5EF4-FFF2-40B4-BE49-F238E27FC236}">
                  <a16:creationId xmlns:a16="http://schemas.microsoft.com/office/drawing/2014/main" id="{9563AC19-5061-444A-8C96-DD1C748DE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" y="2592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67606" name="Oval 19">
              <a:extLst>
                <a:ext uri="{FF2B5EF4-FFF2-40B4-BE49-F238E27FC236}">
                  <a16:creationId xmlns:a16="http://schemas.microsoft.com/office/drawing/2014/main" id="{416C5761-6BA0-9F49-BCD7-B11B4D17D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" y="2976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cxnSp>
          <p:nvCxnSpPr>
            <p:cNvPr id="67607" name="AutoShape 20">
              <a:extLst>
                <a:ext uri="{FF2B5EF4-FFF2-40B4-BE49-F238E27FC236}">
                  <a16:creationId xmlns:a16="http://schemas.microsoft.com/office/drawing/2014/main" id="{664E0370-F987-3B40-9355-5522E7CC5CB7}"/>
                </a:ext>
              </a:extLst>
            </p:cNvPr>
            <p:cNvCxnSpPr>
              <a:cxnSpLocks noChangeShapeType="1"/>
              <a:stCxn id="67599" idx="6"/>
              <a:endCxn id="67603" idx="2"/>
            </p:cNvCxnSpPr>
            <p:nvPr/>
          </p:nvCxnSpPr>
          <p:spPr bwMode="auto">
            <a:xfrm flipV="1">
              <a:off x="4668" y="1872"/>
              <a:ext cx="696" cy="2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08" name="AutoShape 21">
              <a:extLst>
                <a:ext uri="{FF2B5EF4-FFF2-40B4-BE49-F238E27FC236}">
                  <a16:creationId xmlns:a16="http://schemas.microsoft.com/office/drawing/2014/main" id="{33B525F1-2D2B-6E48-8115-C0A50A945F9F}"/>
                </a:ext>
              </a:extLst>
            </p:cNvPr>
            <p:cNvCxnSpPr>
              <a:cxnSpLocks noChangeShapeType="1"/>
              <a:stCxn id="67599" idx="6"/>
              <a:endCxn id="67604" idx="2"/>
            </p:cNvCxnSpPr>
            <p:nvPr/>
          </p:nvCxnSpPr>
          <p:spPr bwMode="auto">
            <a:xfrm>
              <a:off x="4668" y="2112"/>
              <a:ext cx="696" cy="9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09" name="AutoShape 22">
              <a:extLst>
                <a:ext uri="{FF2B5EF4-FFF2-40B4-BE49-F238E27FC236}">
                  <a16:creationId xmlns:a16="http://schemas.microsoft.com/office/drawing/2014/main" id="{3966D02F-608D-B44C-8187-5429D6ACF2FE}"/>
                </a:ext>
              </a:extLst>
            </p:cNvPr>
            <p:cNvCxnSpPr>
              <a:cxnSpLocks noChangeShapeType="1"/>
              <a:stCxn id="67601" idx="6"/>
              <a:endCxn id="67604" idx="2"/>
            </p:cNvCxnSpPr>
            <p:nvPr/>
          </p:nvCxnSpPr>
          <p:spPr bwMode="auto">
            <a:xfrm flipV="1">
              <a:off x="4668" y="2208"/>
              <a:ext cx="696" cy="2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610" name="AutoShape 23">
              <a:extLst>
                <a:ext uri="{FF2B5EF4-FFF2-40B4-BE49-F238E27FC236}">
                  <a16:creationId xmlns:a16="http://schemas.microsoft.com/office/drawing/2014/main" id="{D2A283A1-F788-F94A-B22F-83BE3E1E0436}"/>
                </a:ext>
              </a:extLst>
            </p:cNvPr>
            <p:cNvCxnSpPr>
              <a:cxnSpLocks noChangeShapeType="1"/>
              <a:stCxn id="67600" idx="6"/>
              <a:endCxn id="67604" idx="2"/>
            </p:cNvCxnSpPr>
            <p:nvPr/>
          </p:nvCxnSpPr>
          <p:spPr bwMode="auto">
            <a:xfrm flipV="1">
              <a:off x="4668" y="2208"/>
              <a:ext cx="696" cy="62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611" name="Text Box 24">
              <a:extLst>
                <a:ext uri="{FF2B5EF4-FFF2-40B4-BE49-F238E27FC236}">
                  <a16:creationId xmlns:a16="http://schemas.microsoft.com/office/drawing/2014/main" id="{D6C77292-E577-F445-B997-19A63A444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8" y="3024"/>
              <a:ext cx="5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400"/>
                <a:t>users</a:t>
              </a:r>
            </a:p>
          </p:txBody>
        </p:sp>
        <p:sp>
          <p:nvSpPr>
            <p:cNvPr id="67612" name="Text Box 25">
              <a:extLst>
                <a:ext uri="{FF2B5EF4-FFF2-40B4-BE49-F238E27FC236}">
                  <a16:creationId xmlns:a16="http://schemas.microsoft.com/office/drawing/2014/main" id="{486D0642-DF26-994E-A8AF-5E6C60C7C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3" y="3168"/>
              <a:ext cx="4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400"/>
                <a:t>sites</a:t>
              </a:r>
            </a:p>
          </p:txBody>
        </p:sp>
      </p:grpSp>
      <p:sp>
        <p:nvSpPr>
          <p:cNvPr id="67596" name="Line 27">
            <a:extLst>
              <a:ext uri="{FF2B5EF4-FFF2-40B4-BE49-F238E27FC236}">
                <a16:creationId xmlns:a16="http://schemas.microsoft.com/office/drawing/2014/main" id="{89A6478E-4813-6949-8ECE-CDFE53D7AC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1788" y="5051425"/>
            <a:ext cx="114300" cy="51911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Text Box 28">
            <a:extLst>
              <a:ext uri="{FF2B5EF4-FFF2-40B4-BE49-F238E27FC236}">
                <a16:creationId xmlns:a16="http://schemas.microsoft.com/office/drawing/2014/main" id="{D146F66B-4B31-B248-B34B-35BF006B5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325" y="4510088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6600"/>
                </a:solidFill>
              </a:rPr>
              <a:t>``ebay</a:t>
            </a:r>
            <a:r>
              <a:rPr kumimoji="0" lang="ja-JP" altLang="en-US" sz="2400">
                <a:solidFill>
                  <a:srgbClr val="006600"/>
                </a:solidFill>
              </a:rPr>
              <a:t>’’</a:t>
            </a:r>
            <a:endParaRPr kumimoji="0" lang="en-US" altLang="en-US"/>
          </a:p>
        </p:txBody>
      </p:sp>
      <p:sp>
        <p:nvSpPr>
          <p:cNvPr id="67598" name="Date Placeholder 29">
            <a:extLst>
              <a:ext uri="{FF2B5EF4-FFF2-40B4-BE49-F238E27FC236}">
                <a16:creationId xmlns:a16="http://schemas.microsoft.com/office/drawing/2014/main" id="{A66F1DC6-481B-D54E-A7B9-FF173809984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396745657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oter Placeholder 5">
            <a:extLst>
              <a:ext uri="{FF2B5EF4-FFF2-40B4-BE49-F238E27FC236}">
                <a16:creationId xmlns:a16="http://schemas.microsoft.com/office/drawing/2014/main" id="{8802A64B-E051-E148-92A7-2AB617AA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69634" name="Slide Number Placeholder 6">
            <a:extLst>
              <a:ext uri="{FF2B5EF4-FFF2-40B4-BE49-F238E27FC236}">
                <a16:creationId xmlns:a16="http://schemas.microsoft.com/office/drawing/2014/main" id="{D9654508-088D-FD4A-BDF0-809E0520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2AEE33-D976-5B46-A74E-1442A20DA35B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8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02B72310-2470-624C-B6C4-50F2833DC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epinions.com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311D3E2A-1E2F-564B-9EA3-D75C6F7E022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who-trusts-whom [Richardson + Domingos, KDD 2001]</a:t>
            </a:r>
          </a:p>
        </p:txBody>
      </p:sp>
      <p:pic>
        <p:nvPicPr>
          <p:cNvPr id="69637" name="Picture 4">
            <a:extLst>
              <a:ext uri="{FF2B5EF4-FFF2-40B4-BE49-F238E27FC236}">
                <a16:creationId xmlns:a16="http://schemas.microsoft.com/office/drawing/2014/main" id="{2963A80F-9F7E-9940-B3F9-438D8A0B868E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2263775"/>
            <a:ext cx="3810000" cy="3016250"/>
          </a:xfrm>
          <a:noFill/>
        </p:spPr>
      </p:pic>
      <p:sp>
        <p:nvSpPr>
          <p:cNvPr id="69638" name="Text Box 5">
            <a:extLst>
              <a:ext uri="{FF2B5EF4-FFF2-40B4-BE49-F238E27FC236}">
                <a16:creationId xmlns:a16="http://schemas.microsoft.com/office/drawing/2014/main" id="{3DF7DE86-7CB4-1341-BFA8-707CFB1D3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5638800"/>
            <a:ext cx="166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en-US" sz="2400"/>
              <a:t>(out) degree</a:t>
            </a:r>
          </a:p>
        </p:txBody>
      </p:sp>
      <p:sp>
        <p:nvSpPr>
          <p:cNvPr id="69639" name="Text Box 6">
            <a:extLst>
              <a:ext uri="{FF2B5EF4-FFF2-40B4-BE49-F238E27FC236}">
                <a16:creationId xmlns:a16="http://schemas.microsoft.com/office/drawing/2014/main" id="{D2B424D0-2F01-2846-9949-1436084FC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1981200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en-US" sz="2400"/>
              <a:t>count</a:t>
            </a:r>
          </a:p>
        </p:txBody>
      </p:sp>
      <p:sp>
        <p:nvSpPr>
          <p:cNvPr id="69640" name="Line 7">
            <a:extLst>
              <a:ext uri="{FF2B5EF4-FFF2-40B4-BE49-F238E27FC236}">
                <a16:creationId xmlns:a16="http://schemas.microsoft.com/office/drawing/2014/main" id="{1927CA89-2FA1-3F41-8135-BBF66B7A0B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81425" y="4605338"/>
            <a:ext cx="790575" cy="27305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Text Box 8">
            <a:extLst>
              <a:ext uri="{FF2B5EF4-FFF2-40B4-BE49-F238E27FC236}">
                <a16:creationId xmlns:a16="http://schemas.microsoft.com/office/drawing/2014/main" id="{4B13D382-A00B-9E41-A96F-904DA1E1B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335463"/>
            <a:ext cx="3052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400">
                <a:solidFill>
                  <a:srgbClr val="006600"/>
                </a:solidFill>
              </a:rPr>
              <a:t>trusts-2000-people user</a:t>
            </a:r>
          </a:p>
        </p:txBody>
      </p:sp>
      <p:sp>
        <p:nvSpPr>
          <p:cNvPr id="69642" name="Date Placeholder 11">
            <a:extLst>
              <a:ext uri="{FF2B5EF4-FFF2-40B4-BE49-F238E27FC236}">
                <a16:creationId xmlns:a16="http://schemas.microsoft.com/office/drawing/2014/main" id="{87BF56C2-5CD6-A549-94B9-660B9F7FF8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174595720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144B4A7A-5313-4144-A572-9FEAD19F3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And numerous more</a:t>
            </a:r>
          </a:p>
        </p:txBody>
      </p:sp>
      <p:sp>
        <p:nvSpPr>
          <p:cNvPr id="71682" name="Content Placeholder 7">
            <a:extLst>
              <a:ext uri="{FF2B5EF4-FFF2-40B4-BE49-F238E27FC236}">
                <a16:creationId xmlns:a16="http://schemas.microsoft.com/office/drawing/2014/main" id="{057A55CF-8C7D-D146-9710-A6178583DD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# of sexual contacts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Income [Pareto] –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80-20 distribution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Duration of downloads [Bestavros+]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Duration of UNIX jobs (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 dirty="0">
                <a:ea typeface="ＭＳ Ｐゴシック" panose="020B0600070205080204" pitchFamily="34" charset="-128"/>
              </a:rPr>
              <a:t>mice and elephants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Size of files of a user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…</a:t>
            </a:r>
          </a:p>
          <a:p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 dirty="0">
                <a:ea typeface="ＭＳ Ｐゴシック" panose="020B0600070205080204" pitchFamily="34" charset="-128"/>
              </a:rPr>
              <a:t>Black swans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1683" name="Date Placeholder 4">
            <a:extLst>
              <a:ext uri="{FF2B5EF4-FFF2-40B4-BE49-F238E27FC236}">
                <a16:creationId xmlns:a16="http://schemas.microsoft.com/office/drawing/2014/main" id="{B50BCB1D-88EE-224A-B909-1D36F24EE8D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71684" name="Footer Placeholder 5">
            <a:extLst>
              <a:ext uri="{FF2B5EF4-FFF2-40B4-BE49-F238E27FC236}">
                <a16:creationId xmlns:a16="http://schemas.microsoft.com/office/drawing/2014/main" id="{783D7779-5DE7-F445-9DAE-5923BB84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71685" name="Slide Number Placeholder 6">
            <a:extLst>
              <a:ext uri="{FF2B5EF4-FFF2-40B4-BE49-F238E27FC236}">
                <a16:creationId xmlns:a16="http://schemas.microsoft.com/office/drawing/2014/main" id="{52B68532-4730-D04C-A33C-B55100A8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2D4859-B9D3-2C4A-8371-0545F40A8339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800"/>
          </a:p>
        </p:txBody>
      </p:sp>
      <p:pic>
        <p:nvPicPr>
          <p:cNvPr id="1026" name="Picture 2" descr="Clipart black swan free clipart images">
            <a:extLst>
              <a:ext uri="{FF2B5EF4-FFF2-40B4-BE49-F238E27FC236}">
                <a16:creationId xmlns:a16="http://schemas.microsoft.com/office/drawing/2014/main" id="{39519053-8653-6A49-910F-28CB8E0CA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241" y="5064672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50597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65DD46BC-559B-A144-B5DA-D9BDEBD5C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List of Static Patterns</a:t>
            </a:r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449DF197-4F0F-0F4D-9F62-418164E14D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>
                <a:ea typeface="ＭＳ Ｐゴシック" panose="020B0600070205080204" pitchFamily="34" charset="-128"/>
              </a:rPr>
              <a:t>S.1 degree</a:t>
            </a:r>
          </a:p>
          <a:p>
            <a:r>
              <a:rPr lang="en-US" altLang="ko-KR">
                <a:ea typeface="ＭＳ Ｐゴシック" panose="020B0600070205080204" pitchFamily="34" charset="-128"/>
              </a:rPr>
              <a:t>S.2 eigenvalues</a:t>
            </a:r>
          </a:p>
          <a:p>
            <a:r>
              <a:rPr lang="en-US" altLang="ko-KR">
                <a:ea typeface="ＭＳ Ｐゴシック" panose="020B0600070205080204" pitchFamily="34" charset="-128"/>
              </a:rPr>
              <a:t>S.3 small diameter</a:t>
            </a:r>
          </a:p>
          <a:p>
            <a:r>
              <a:rPr lang="en-US" altLang="ko-KR">
                <a:ea typeface="ＭＳ Ｐゴシック" panose="020B0600070205080204" pitchFamily="34" charset="-128"/>
              </a:rPr>
              <a:t>S.4/5 Triangle laws</a:t>
            </a:r>
          </a:p>
          <a:p>
            <a:r>
              <a:rPr lang="en-US" altLang="ko-KR">
                <a:ea typeface="ＭＳ Ｐゴシック" panose="020B0600070205080204" pitchFamily="34" charset="-128"/>
              </a:rPr>
              <a:t>(S.6) NLCC non-largest conn. components</a:t>
            </a:r>
          </a:p>
          <a:p>
            <a:r>
              <a:rPr lang="en-US" altLang="ko-KR">
                <a:ea typeface="ＭＳ Ｐゴシック" panose="020B0600070205080204" pitchFamily="34" charset="-128"/>
              </a:rPr>
              <a:t>(S.7) eigen plots</a:t>
            </a:r>
          </a:p>
          <a:p>
            <a:r>
              <a:rPr lang="en-US" altLang="ko-KR">
                <a:ea typeface="ＭＳ Ｐゴシック" panose="020B0600070205080204" pitchFamily="34" charset="-128"/>
              </a:rPr>
              <a:t>(S.8) radius plot</a:t>
            </a:r>
          </a:p>
          <a:p>
            <a:endParaRPr lang="en-US" altLang="ko-KR">
              <a:ea typeface="ＭＳ Ｐゴシック" panose="020B0600070205080204" pitchFamily="34" charset="-128"/>
            </a:endParaRPr>
          </a:p>
          <a:p>
            <a:endParaRPr lang="en-US" altLang="ko-KR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2708" name="Footer Placeholder 3">
            <a:extLst>
              <a:ext uri="{FF2B5EF4-FFF2-40B4-BE49-F238E27FC236}">
                <a16:creationId xmlns:a16="http://schemas.microsoft.com/office/drawing/2014/main" id="{65806D84-F718-0B40-B6CC-23BE31BBB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72709" name="Slide Number Placeholder 4">
            <a:extLst>
              <a:ext uri="{FF2B5EF4-FFF2-40B4-BE49-F238E27FC236}">
                <a16:creationId xmlns:a16="http://schemas.microsoft.com/office/drawing/2014/main" id="{5361B863-B6DB-3D4E-857D-ED1CA54C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64332E-2D59-FF40-9CE2-737F5811ADAE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800"/>
          </a:p>
        </p:txBody>
      </p:sp>
      <p:sp>
        <p:nvSpPr>
          <p:cNvPr id="72710" name="Date Placeholder 7">
            <a:extLst>
              <a:ext uri="{FF2B5EF4-FFF2-40B4-BE49-F238E27FC236}">
                <a16:creationId xmlns:a16="http://schemas.microsoft.com/office/drawing/2014/main" id="{3C06224A-958B-CF43-9072-1B43F6B8BA1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pic>
        <p:nvPicPr>
          <p:cNvPr id="72713" name="Picture 7">
            <a:extLst>
              <a:ext uri="{FF2B5EF4-FFF2-40B4-BE49-F238E27FC236}">
                <a16:creationId xmlns:a16="http://schemas.microsoft.com/office/drawing/2014/main" id="{19EBAE09-C695-1642-B9FD-8C8218D9E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2650" y="179388"/>
            <a:ext cx="18002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TextBox 3">
            <a:extLst>
              <a:ext uri="{FF2B5EF4-FFF2-40B4-BE49-F238E27FC236}">
                <a16:creationId xmlns:a16="http://schemas.microsoft.com/office/drawing/2014/main" id="{82380E28-988C-B243-BB22-5D65FF862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316038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72715" name="TextBox 11">
            <a:extLst>
              <a:ext uri="{FF2B5EF4-FFF2-40B4-BE49-F238E27FC236}">
                <a16:creationId xmlns:a16="http://schemas.microsoft.com/office/drawing/2014/main" id="{5C571ADD-897A-1845-B298-75D36A15F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962150"/>
            <a:ext cx="646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4E8F00"/>
                </a:solidFill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178597994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5">
            <a:extLst>
              <a:ext uri="{FF2B5EF4-FFF2-40B4-BE49-F238E27FC236}">
                <a16:creationId xmlns:a16="http://schemas.microsoft.com/office/drawing/2014/main" id="{682543F9-C4F3-0B4E-B2C1-27426D1F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272202-7192-E44B-8BA8-9FE909FA5F73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8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187406A4-A9D0-4341-B626-73D308C4F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S.3 small diameters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2868733A-76D9-3F42-AEB0-A0A9A4F95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Small diameter (~ constant!) –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six degrees of separation /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Kevin Bacon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small worlds [Watts and Strogatz]</a:t>
            </a:r>
          </a:p>
        </p:txBody>
      </p:sp>
      <p:sp>
        <p:nvSpPr>
          <p:cNvPr id="73732" name="Date Placeholder 4">
            <a:extLst>
              <a:ext uri="{FF2B5EF4-FFF2-40B4-BE49-F238E27FC236}">
                <a16:creationId xmlns:a16="http://schemas.microsoft.com/office/drawing/2014/main" id="{99DA209D-E749-734F-9B08-35BF2567F66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73733" name="Footer Placeholder 5">
            <a:extLst>
              <a:ext uri="{FF2B5EF4-FFF2-40B4-BE49-F238E27FC236}">
                <a16:creationId xmlns:a16="http://schemas.microsoft.com/office/drawing/2014/main" id="{C6787CE2-9272-3642-8BF9-60E1D2825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pic>
        <p:nvPicPr>
          <p:cNvPr id="73734" name="Picture 6">
            <a:extLst>
              <a:ext uri="{FF2B5EF4-FFF2-40B4-BE49-F238E27FC236}">
                <a16:creationId xmlns:a16="http://schemas.microsoft.com/office/drawing/2014/main" id="{C2F5A5E4-4000-F844-A370-C4F1D98B6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0638" y="2314575"/>
            <a:ext cx="9826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4090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F07C5423-A921-8549-84DF-6AC4CC508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List of Static Patterns</a:t>
            </a:r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D9A7420E-10F5-4B44-817A-D67C43A240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>
                <a:ea typeface="ＭＳ Ｐゴシック" panose="020B0600070205080204" pitchFamily="34" charset="-128"/>
              </a:rPr>
              <a:t>S.1 degree</a:t>
            </a:r>
          </a:p>
          <a:p>
            <a:r>
              <a:rPr lang="en-US" altLang="ko-KR">
                <a:ea typeface="ＭＳ Ｐゴシック" panose="020B0600070205080204" pitchFamily="34" charset="-128"/>
              </a:rPr>
              <a:t>S.2 eigenvalues</a:t>
            </a:r>
          </a:p>
          <a:p>
            <a:r>
              <a:rPr lang="en-US" altLang="ko-KR">
                <a:ea typeface="ＭＳ Ｐゴシック" panose="020B0600070205080204" pitchFamily="34" charset="-128"/>
              </a:rPr>
              <a:t>S.3 small diameter</a:t>
            </a:r>
          </a:p>
          <a:p>
            <a:r>
              <a:rPr lang="en-US" altLang="ko-KR">
                <a:ea typeface="ＭＳ Ｐゴシック" panose="020B0600070205080204" pitchFamily="34" charset="-128"/>
              </a:rPr>
              <a:t>S.4/5 Triangle laws</a:t>
            </a:r>
          </a:p>
          <a:p>
            <a:r>
              <a:rPr lang="en-US" altLang="ko-KR">
                <a:ea typeface="ＭＳ Ｐゴシック" panose="020B0600070205080204" pitchFamily="34" charset="-128"/>
              </a:rPr>
              <a:t>(S.6) NLCC non-largest conn. components</a:t>
            </a:r>
          </a:p>
          <a:p>
            <a:r>
              <a:rPr lang="en-US" altLang="ko-KR">
                <a:ea typeface="ＭＳ Ｐゴシック" panose="020B0600070205080204" pitchFamily="34" charset="-128"/>
              </a:rPr>
              <a:t>(S.7) eigen plots</a:t>
            </a:r>
          </a:p>
          <a:p>
            <a:r>
              <a:rPr lang="en-US" altLang="ko-KR">
                <a:ea typeface="ＭＳ Ｐゴシック" panose="020B0600070205080204" pitchFamily="34" charset="-128"/>
              </a:rPr>
              <a:t>(S.8) radius plot</a:t>
            </a:r>
          </a:p>
          <a:p>
            <a:endParaRPr lang="en-US" altLang="ko-KR">
              <a:ea typeface="ＭＳ Ｐゴシック" panose="020B0600070205080204" pitchFamily="34" charset="-128"/>
            </a:endParaRPr>
          </a:p>
          <a:p>
            <a:endParaRPr lang="en-US" altLang="ko-KR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4756" name="Footer Placeholder 3">
            <a:extLst>
              <a:ext uri="{FF2B5EF4-FFF2-40B4-BE49-F238E27FC236}">
                <a16:creationId xmlns:a16="http://schemas.microsoft.com/office/drawing/2014/main" id="{E2BF033B-5ED3-A743-8E1F-3527A634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74757" name="Slide Number Placeholder 4">
            <a:extLst>
              <a:ext uri="{FF2B5EF4-FFF2-40B4-BE49-F238E27FC236}">
                <a16:creationId xmlns:a16="http://schemas.microsoft.com/office/drawing/2014/main" id="{4A825435-BEDF-DF4E-AAF2-47F02FF7B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E3D64B-5B91-5347-9606-528E10078731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800"/>
          </a:p>
        </p:txBody>
      </p:sp>
      <p:sp>
        <p:nvSpPr>
          <p:cNvPr id="74758" name="Date Placeholder 7">
            <a:extLst>
              <a:ext uri="{FF2B5EF4-FFF2-40B4-BE49-F238E27FC236}">
                <a16:creationId xmlns:a16="http://schemas.microsoft.com/office/drawing/2014/main" id="{6DF4BE90-1CA5-1C41-8745-3B844BC306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pic>
        <p:nvPicPr>
          <p:cNvPr id="74761" name="Picture 7">
            <a:extLst>
              <a:ext uri="{FF2B5EF4-FFF2-40B4-BE49-F238E27FC236}">
                <a16:creationId xmlns:a16="http://schemas.microsoft.com/office/drawing/2014/main" id="{3CF3663E-7A4C-1D47-AB94-EC144B00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2650" y="179388"/>
            <a:ext cx="18002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2" name="TextBox 3">
            <a:extLst>
              <a:ext uri="{FF2B5EF4-FFF2-40B4-BE49-F238E27FC236}">
                <a16:creationId xmlns:a16="http://schemas.microsoft.com/office/drawing/2014/main" id="{AED1B8DB-CC22-724C-A5A3-4E66259A3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316038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74763" name="TextBox 11">
            <a:extLst>
              <a:ext uri="{FF2B5EF4-FFF2-40B4-BE49-F238E27FC236}">
                <a16:creationId xmlns:a16="http://schemas.microsoft.com/office/drawing/2014/main" id="{FA1A3869-D57C-E74F-8E5D-F0F9C2DB7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962150"/>
            <a:ext cx="646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74764" name="TextBox 12">
            <a:extLst>
              <a:ext uri="{FF2B5EF4-FFF2-40B4-BE49-F238E27FC236}">
                <a16:creationId xmlns:a16="http://schemas.microsoft.com/office/drawing/2014/main" id="{3D09B411-6F50-C344-8924-574CD3AD4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2555875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4E8F00"/>
                </a:solidFill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410432835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oter Placeholder 2">
            <a:extLst>
              <a:ext uri="{FF2B5EF4-FFF2-40B4-BE49-F238E27FC236}">
                <a16:creationId xmlns:a16="http://schemas.microsoft.com/office/drawing/2014/main" id="{434FEB31-63E0-2746-9253-FDBF9C91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75778" name="Slide Number Placeholder 3">
            <a:extLst>
              <a:ext uri="{FF2B5EF4-FFF2-40B4-BE49-F238E27FC236}">
                <a16:creationId xmlns:a16="http://schemas.microsoft.com/office/drawing/2014/main" id="{A1A2659A-5A82-AC42-BE59-95F81011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032EB2-3879-E44D-BF2F-6E856CB7BA8E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8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D1301C2-72A0-D442-891A-031A7F185C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 altLang="en-US">
                <a:ea typeface="ＭＳ Ｐゴシック" panose="020B0600070205080204" pitchFamily="34" charset="-128"/>
              </a:rPr>
              <a:t>Solution# S.4: Triangle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Laws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11E7B892-0C97-0644-B46F-7C7C9877F1F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87588"/>
            <a:ext cx="7772400" cy="4113212"/>
          </a:xfrm>
        </p:spPr>
        <p:txBody>
          <a:bodyPr lIns="91430" tIns="45715" rIns="91430" bIns="45715"/>
          <a:lstStyle/>
          <a:p>
            <a:pPr marL="377825" indent="-377825" defTabSz="1008063"/>
            <a:r>
              <a:rPr lang="en-US" altLang="en-US">
                <a:ea typeface="ＭＳ Ｐゴシック" panose="020B0600070205080204" pitchFamily="34" charset="-128"/>
              </a:rPr>
              <a:t>Real social networks have a lot of triangles </a:t>
            </a:r>
          </a:p>
        </p:txBody>
      </p:sp>
      <p:grpSp>
        <p:nvGrpSpPr>
          <p:cNvPr id="75781" name="Group 5">
            <a:extLst>
              <a:ext uri="{FF2B5EF4-FFF2-40B4-BE49-F238E27FC236}">
                <a16:creationId xmlns:a16="http://schemas.microsoft.com/office/drawing/2014/main" id="{087BEB25-2EE1-F649-894E-09105A8B6B01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1295400"/>
            <a:ext cx="762000" cy="914400"/>
            <a:chOff x="4815" y="899"/>
            <a:chExt cx="530" cy="635"/>
          </a:xfrm>
        </p:grpSpPr>
        <p:sp>
          <p:nvSpPr>
            <p:cNvPr id="75783" name="Oval 4">
              <a:extLst>
                <a:ext uri="{FF2B5EF4-FFF2-40B4-BE49-F238E27FC236}">
                  <a16:creationId xmlns:a16="http://schemas.microsoft.com/office/drawing/2014/main" id="{F4093F45-F11E-9D47-82FE-3C190240B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" y="126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75784" name="Oval 5">
              <a:extLst>
                <a:ext uri="{FF2B5EF4-FFF2-40B4-BE49-F238E27FC236}">
                  <a16:creationId xmlns:a16="http://schemas.microsoft.com/office/drawing/2014/main" id="{EA005087-81CD-B945-8CCB-171B1104D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" y="1428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75785" name="Oval 6">
              <a:extLst>
                <a:ext uri="{FF2B5EF4-FFF2-40B4-BE49-F238E27FC236}">
                  <a16:creationId xmlns:a16="http://schemas.microsoft.com/office/drawing/2014/main" id="{999D54D9-0653-C24B-A8E2-7C7A500E8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89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cxnSp>
          <p:nvCxnSpPr>
            <p:cNvPr id="75786" name="AutoShape 7">
              <a:extLst>
                <a:ext uri="{FF2B5EF4-FFF2-40B4-BE49-F238E27FC236}">
                  <a16:creationId xmlns:a16="http://schemas.microsoft.com/office/drawing/2014/main" id="{70076072-74F7-9242-BAE2-67E29DF8871B}"/>
                </a:ext>
              </a:extLst>
            </p:cNvPr>
            <p:cNvCxnSpPr>
              <a:cxnSpLocks noChangeShapeType="1"/>
              <a:stCxn id="75783" idx="7"/>
              <a:endCxn id="75785" idx="3"/>
            </p:cNvCxnSpPr>
            <p:nvPr/>
          </p:nvCxnSpPr>
          <p:spPr bwMode="auto">
            <a:xfrm flipV="1">
              <a:off x="4906" y="989"/>
              <a:ext cx="242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787" name="AutoShape 8">
              <a:extLst>
                <a:ext uri="{FF2B5EF4-FFF2-40B4-BE49-F238E27FC236}">
                  <a16:creationId xmlns:a16="http://schemas.microsoft.com/office/drawing/2014/main" id="{7F51BE02-B0C4-604C-8D73-DD700F3B8BD6}"/>
                </a:ext>
              </a:extLst>
            </p:cNvPr>
            <p:cNvCxnSpPr>
              <a:cxnSpLocks noChangeShapeType="1"/>
              <a:stCxn id="75783" idx="5"/>
              <a:endCxn id="75784" idx="2"/>
            </p:cNvCxnSpPr>
            <p:nvPr/>
          </p:nvCxnSpPr>
          <p:spPr bwMode="auto">
            <a:xfrm>
              <a:off x="4906" y="1360"/>
              <a:ext cx="333" cy="1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5782" name="Date Placeholder 12">
            <a:extLst>
              <a:ext uri="{FF2B5EF4-FFF2-40B4-BE49-F238E27FC236}">
                <a16:creationId xmlns:a16="http://schemas.microsoft.com/office/drawing/2014/main" id="{9D43B41C-1D55-8044-A1DF-6DDF622A61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30207689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>
                <a:ea typeface="ＭＳ Ｐゴシック" charset="-128"/>
                <a:cs typeface="ＭＳ Ｐゴシック" charset="-128"/>
              </a:rPr>
              <a:t>Why study graphs?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Fake followers/trends; botnets/trolls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761727-FDC5-4B4B-874B-33671A51AC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315" y="2504786"/>
            <a:ext cx="680811" cy="8125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02A922-C9DE-404B-9F0A-65BCDD2B7F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044" y="3606655"/>
            <a:ext cx="544602" cy="8125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2A63-ECE3-E545-A498-8EA5003BB4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620" y="3459694"/>
            <a:ext cx="465541" cy="81258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98B6452-B237-924F-BCC5-50EAECB18375}"/>
              </a:ext>
            </a:extLst>
          </p:cNvPr>
          <p:cNvCxnSpPr>
            <a:cxnSpLocks/>
          </p:cNvCxnSpPr>
          <p:nvPr/>
        </p:nvCxnSpPr>
        <p:spPr bwMode="auto">
          <a:xfrm flipV="1">
            <a:off x="4473891" y="2880242"/>
            <a:ext cx="1435801" cy="233449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2EB4DB-017C-9B40-8AA9-80C1818FF977}"/>
              </a:ext>
            </a:extLst>
          </p:cNvPr>
          <p:cNvCxnSpPr>
            <a:cxnSpLocks/>
          </p:cNvCxnSpPr>
          <p:nvPr/>
        </p:nvCxnSpPr>
        <p:spPr bwMode="auto">
          <a:xfrm flipV="1">
            <a:off x="4421339" y="3040119"/>
            <a:ext cx="1488353" cy="111409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E9582E8-4AAB-4B47-8CA9-C9AEDB1B4448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0052" y="5317975"/>
            <a:ext cx="1256875" cy="367209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E8724C9-A124-1244-9389-1AB00C365002}"/>
              </a:ext>
            </a:extLst>
          </p:cNvPr>
          <p:cNvSpPr txBox="1"/>
          <p:nvPr/>
        </p:nvSpPr>
        <p:spPr>
          <a:xfrm rot="4109551">
            <a:off x="3009194" y="4247226"/>
            <a:ext cx="11225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…</a:t>
            </a:r>
          </a:p>
          <a:p>
            <a:endParaRPr lang="en-US" sz="5400" b="1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7DA9E3-F91C-7A4A-B32A-0B486C5EB454}"/>
              </a:ext>
            </a:extLst>
          </p:cNvPr>
          <p:cNvCxnSpPr>
            <a:cxnSpLocks/>
          </p:cNvCxnSpPr>
          <p:nvPr/>
        </p:nvCxnSpPr>
        <p:spPr bwMode="auto">
          <a:xfrm flipV="1">
            <a:off x="4405292" y="4012945"/>
            <a:ext cx="2396542" cy="332204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FF6525A-DF9E-D54A-993E-AB81DDA3E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270754"/>
            <a:ext cx="497268" cy="73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ack people clipart 2 people clip art 0 people clipartbold 2">
            <a:hlinkClick r:id="rId7"/>
            <a:extLst>
              <a:ext uri="{FF2B5EF4-FFF2-40B4-BE49-F238E27FC236}">
                <a16:creationId xmlns:a16="http://schemas.microsoft.com/office/drawing/2014/main" id="{19ADD5F7-CA51-2443-A749-DF945D25D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227" y="5208657"/>
            <a:ext cx="638025" cy="81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ople man cartoon clip art vector free vector for free download about">
            <a:hlinkClick r:id="rId9"/>
            <a:extLst>
              <a:ext uri="{FF2B5EF4-FFF2-40B4-BE49-F238E27FC236}">
                <a16:creationId xmlns:a16="http://schemas.microsoft.com/office/drawing/2014/main" id="{E0DEBB55-3B41-FD41-8843-D366FC5A8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9854" y="5016668"/>
            <a:ext cx="623297" cy="8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2363512-873F-FF4F-B646-E31B7CD4C751}"/>
              </a:ext>
            </a:extLst>
          </p:cNvPr>
          <p:cNvSpPr txBox="1"/>
          <p:nvPr/>
        </p:nvSpPr>
        <p:spPr>
          <a:xfrm rot="7578871">
            <a:off x="6693221" y="3901425"/>
            <a:ext cx="11225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…</a:t>
            </a:r>
          </a:p>
          <a:p>
            <a:endParaRPr lang="en-US" sz="5400" b="1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CCADA8-7374-0D41-B0EE-F7E5FA8089D0}"/>
              </a:ext>
            </a:extLst>
          </p:cNvPr>
          <p:cNvCxnSpPr>
            <a:cxnSpLocks/>
          </p:cNvCxnSpPr>
          <p:nvPr/>
        </p:nvCxnSpPr>
        <p:spPr bwMode="auto">
          <a:xfrm flipV="1">
            <a:off x="4865357" y="3259696"/>
            <a:ext cx="1505207" cy="220808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CD2989-44C2-1C4E-84BE-0C86FA074A78}"/>
              </a:ext>
            </a:extLst>
          </p:cNvPr>
          <p:cNvCxnSpPr>
            <a:cxnSpLocks/>
          </p:cNvCxnSpPr>
          <p:nvPr/>
        </p:nvCxnSpPr>
        <p:spPr bwMode="auto">
          <a:xfrm>
            <a:off x="4478905" y="3377345"/>
            <a:ext cx="1823187" cy="174969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2" name="Freeform 21">
            <a:extLst>
              <a:ext uri="{FF2B5EF4-FFF2-40B4-BE49-F238E27FC236}">
                <a16:creationId xmlns:a16="http://schemas.microsoft.com/office/drawing/2014/main" id="{1D1ABCA3-144C-7F4C-86C8-685AA372681A}"/>
              </a:ext>
            </a:extLst>
          </p:cNvPr>
          <p:cNvSpPr/>
          <p:nvPr/>
        </p:nvSpPr>
        <p:spPr bwMode="auto">
          <a:xfrm>
            <a:off x="4181707" y="3356517"/>
            <a:ext cx="78059" cy="680224"/>
          </a:xfrm>
          <a:custGeom>
            <a:avLst/>
            <a:gdLst>
              <a:gd name="connsiteX0" fmla="*/ 78059 w 78059"/>
              <a:gd name="connsiteY0" fmla="*/ 680224 h 680224"/>
              <a:gd name="connsiteX1" fmla="*/ 0 w 78059"/>
              <a:gd name="connsiteY1" fmla="*/ 0 h 68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059" h="680224">
                <a:moveTo>
                  <a:pt x="78059" y="680224"/>
                </a:move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B3290DD1-E685-3C41-BE2B-815072AC0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453" y="2414703"/>
            <a:ext cx="1187693" cy="86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0A73C56-9FDB-A949-A942-3D9EC531E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 Melanie Rehak</a:t>
            </a:r>
          </a:p>
        </p:txBody>
      </p:sp>
    </p:spTree>
    <p:extLst>
      <p:ext uri="{BB962C8B-B14F-4D97-AF65-F5344CB8AC3E}">
        <p14:creationId xmlns:p14="http://schemas.microsoft.com/office/powerpoint/2010/main" val="2396507477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oter Placeholder 2">
            <a:extLst>
              <a:ext uri="{FF2B5EF4-FFF2-40B4-BE49-F238E27FC236}">
                <a16:creationId xmlns:a16="http://schemas.microsoft.com/office/drawing/2014/main" id="{3688F26F-7C50-0641-9D13-276D4E91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76802" name="Slide Number Placeholder 3">
            <a:extLst>
              <a:ext uri="{FF2B5EF4-FFF2-40B4-BE49-F238E27FC236}">
                <a16:creationId xmlns:a16="http://schemas.microsoft.com/office/drawing/2014/main" id="{55E2D0F0-8682-4F48-96AE-4BAA4B5F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2D641C-3D54-8747-A1CF-A3BC17A5113A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8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B081872A-074E-BB45-80D9-AF64EBBD32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 altLang="en-US">
                <a:ea typeface="ＭＳ Ｐゴシック" panose="020B0600070205080204" pitchFamily="34" charset="-128"/>
              </a:rPr>
              <a:t>Solution# S.4: Triangle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Laws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FDD693E6-2527-A042-8048-351C18AF9DF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87588"/>
            <a:ext cx="7772400" cy="4113212"/>
          </a:xfrm>
        </p:spPr>
        <p:txBody>
          <a:bodyPr lIns="91430" tIns="45715" rIns="91430" bIns="45715"/>
          <a:lstStyle/>
          <a:p>
            <a:pPr marL="377825" indent="-377825" defTabSz="1008063"/>
            <a:r>
              <a:rPr lang="en-US" altLang="en-US">
                <a:ea typeface="ＭＳ Ｐゴシック" panose="020B0600070205080204" pitchFamily="34" charset="-128"/>
              </a:rPr>
              <a:t>Real social networks have a lot of triangles</a:t>
            </a:r>
          </a:p>
          <a:p>
            <a:pPr marL="819150" lvl="1" indent="-315913" defTabSz="1008063"/>
            <a:r>
              <a:rPr lang="en-US" altLang="en-US">
                <a:ea typeface="ＭＳ Ｐゴシック" panose="020B0600070205080204" pitchFamily="34" charset="-128"/>
              </a:rPr>
              <a:t>Friends of friends are friends </a:t>
            </a:r>
          </a:p>
          <a:p>
            <a:pPr marL="377825" indent="-377825" defTabSz="1008063"/>
            <a:r>
              <a:rPr lang="en-US" altLang="en-US">
                <a:ea typeface="ＭＳ Ｐゴシック" panose="020B0600070205080204" pitchFamily="34" charset="-128"/>
              </a:rPr>
              <a:t>Any patterns?</a:t>
            </a:r>
          </a:p>
        </p:txBody>
      </p:sp>
      <p:grpSp>
        <p:nvGrpSpPr>
          <p:cNvPr id="76805" name="Group 24">
            <a:extLst>
              <a:ext uri="{FF2B5EF4-FFF2-40B4-BE49-F238E27FC236}">
                <a16:creationId xmlns:a16="http://schemas.microsoft.com/office/drawing/2014/main" id="{EC3AE2FF-EC1E-0647-9D54-D05993B85D6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1295400"/>
            <a:ext cx="762000" cy="914400"/>
            <a:chOff x="4815" y="899"/>
            <a:chExt cx="530" cy="635"/>
          </a:xfrm>
        </p:grpSpPr>
        <p:sp>
          <p:nvSpPr>
            <p:cNvPr id="76807" name="Oval 4">
              <a:extLst>
                <a:ext uri="{FF2B5EF4-FFF2-40B4-BE49-F238E27FC236}">
                  <a16:creationId xmlns:a16="http://schemas.microsoft.com/office/drawing/2014/main" id="{9079D8D9-DA82-BD41-8BCE-97AD725EA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" y="126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76808" name="Oval 5">
              <a:extLst>
                <a:ext uri="{FF2B5EF4-FFF2-40B4-BE49-F238E27FC236}">
                  <a16:creationId xmlns:a16="http://schemas.microsoft.com/office/drawing/2014/main" id="{60A937C9-5611-0E4F-9034-357E0A4F4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" y="1428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76809" name="Oval 6">
              <a:extLst>
                <a:ext uri="{FF2B5EF4-FFF2-40B4-BE49-F238E27FC236}">
                  <a16:creationId xmlns:a16="http://schemas.microsoft.com/office/drawing/2014/main" id="{FFA4D644-9778-B144-AAF0-526ADA261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3" y="899"/>
              <a:ext cx="106" cy="1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cxnSp>
          <p:nvCxnSpPr>
            <p:cNvPr id="76810" name="AutoShape 7">
              <a:extLst>
                <a:ext uri="{FF2B5EF4-FFF2-40B4-BE49-F238E27FC236}">
                  <a16:creationId xmlns:a16="http://schemas.microsoft.com/office/drawing/2014/main" id="{873734FA-7792-AF41-85E8-2238E8DFA690}"/>
                </a:ext>
              </a:extLst>
            </p:cNvPr>
            <p:cNvCxnSpPr>
              <a:cxnSpLocks noChangeShapeType="1"/>
              <a:stCxn id="76807" idx="7"/>
              <a:endCxn id="76809" idx="3"/>
            </p:cNvCxnSpPr>
            <p:nvPr/>
          </p:nvCxnSpPr>
          <p:spPr bwMode="auto">
            <a:xfrm flipV="1">
              <a:off x="4906" y="989"/>
              <a:ext cx="242" cy="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11" name="AutoShape 8">
              <a:extLst>
                <a:ext uri="{FF2B5EF4-FFF2-40B4-BE49-F238E27FC236}">
                  <a16:creationId xmlns:a16="http://schemas.microsoft.com/office/drawing/2014/main" id="{C2853AA6-070F-4940-BE4D-08F070E9DE99}"/>
                </a:ext>
              </a:extLst>
            </p:cNvPr>
            <p:cNvCxnSpPr>
              <a:cxnSpLocks noChangeShapeType="1"/>
              <a:stCxn id="76807" idx="5"/>
              <a:endCxn id="76808" idx="2"/>
            </p:cNvCxnSpPr>
            <p:nvPr/>
          </p:nvCxnSpPr>
          <p:spPr bwMode="auto">
            <a:xfrm>
              <a:off x="4906" y="1360"/>
              <a:ext cx="333" cy="1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12" name="AutoShape 23">
              <a:extLst>
                <a:ext uri="{FF2B5EF4-FFF2-40B4-BE49-F238E27FC236}">
                  <a16:creationId xmlns:a16="http://schemas.microsoft.com/office/drawing/2014/main" id="{FF88D78E-47BA-3F44-8D46-1BE8F311BCCC}"/>
                </a:ext>
              </a:extLst>
            </p:cNvPr>
            <p:cNvCxnSpPr>
              <a:cxnSpLocks noChangeShapeType="1"/>
              <a:stCxn id="76808" idx="0"/>
              <a:endCxn id="76809" idx="4"/>
            </p:cNvCxnSpPr>
            <p:nvPr/>
          </p:nvCxnSpPr>
          <p:spPr bwMode="auto">
            <a:xfrm flipH="1" flipV="1">
              <a:off x="5186" y="1005"/>
              <a:ext cx="106" cy="4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6806" name="Date Placeholder 13">
            <a:extLst>
              <a:ext uri="{FF2B5EF4-FFF2-40B4-BE49-F238E27FC236}">
                <a16:creationId xmlns:a16="http://schemas.microsoft.com/office/drawing/2014/main" id="{3AD10C47-366C-1D41-B48F-3C2224E8CD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368048795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oter Placeholder 2">
            <a:extLst>
              <a:ext uri="{FF2B5EF4-FFF2-40B4-BE49-F238E27FC236}">
                <a16:creationId xmlns:a16="http://schemas.microsoft.com/office/drawing/2014/main" id="{8B8D105D-3B6A-2647-8088-1D23BB21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77826" name="Slide Number Placeholder 3">
            <a:extLst>
              <a:ext uri="{FF2B5EF4-FFF2-40B4-BE49-F238E27FC236}">
                <a16:creationId xmlns:a16="http://schemas.microsoft.com/office/drawing/2014/main" id="{903734C9-1F27-5848-B597-71BF143A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53686C-8571-484E-9CE3-FCAFC486FE2E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800"/>
          </a:p>
        </p:txBody>
      </p:sp>
      <p:sp>
        <p:nvSpPr>
          <p:cNvPr id="77827" name="Title 1">
            <a:extLst>
              <a:ext uri="{FF2B5EF4-FFF2-40B4-BE49-F238E27FC236}">
                <a16:creationId xmlns:a16="http://schemas.microsoft.com/office/drawing/2014/main" id="{96FE6552-45A1-E74B-A2EB-D4B3EAC480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 altLang="en-US">
                <a:ea typeface="ＭＳ Ｐゴシック" panose="020B0600070205080204" pitchFamily="34" charset="-128"/>
              </a:rPr>
              <a:t>Triangle Law: #S.4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 sz="3100">
                <a:ea typeface="ＭＳ Ｐゴシック" panose="020B0600070205080204" pitchFamily="34" charset="-128"/>
              </a:rPr>
              <a:t>[Tsourakakis ICDM 2008]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77828" name="Picture 2">
            <a:extLst>
              <a:ext uri="{FF2B5EF4-FFF2-40B4-BE49-F238E27FC236}">
                <a16:creationId xmlns:a16="http://schemas.microsoft.com/office/drawing/2014/main" id="{BDF1BDE7-45FE-C04B-9481-6457EF4B7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900" y="1838325"/>
            <a:ext cx="340995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  <p:pic>
        <p:nvPicPr>
          <p:cNvPr id="77829" name="Picture 3">
            <a:extLst>
              <a:ext uri="{FF2B5EF4-FFF2-40B4-BE49-F238E27FC236}">
                <a16:creationId xmlns:a16="http://schemas.microsoft.com/office/drawing/2014/main" id="{E2A02661-AE44-B84F-8F58-565843CFB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8075" y="1838325"/>
            <a:ext cx="33686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  <p:pic>
        <p:nvPicPr>
          <p:cNvPr id="77830" name="Picture 4">
            <a:extLst>
              <a:ext uri="{FF2B5EF4-FFF2-40B4-BE49-F238E27FC236}">
                <a16:creationId xmlns:a16="http://schemas.microsoft.com/office/drawing/2014/main" id="{0EBD0FCD-7DD5-EF44-A2B5-67CC6F24A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900" y="4341813"/>
            <a:ext cx="340995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  <p:sp>
        <p:nvSpPr>
          <p:cNvPr id="77831" name="TextBox 10">
            <a:extLst>
              <a:ext uri="{FF2B5EF4-FFF2-40B4-BE49-F238E27FC236}">
                <a16:creationId xmlns:a16="http://schemas.microsoft.com/office/drawing/2014/main" id="{7D0C1B02-41E8-3449-A48D-339C7C516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663" y="2254250"/>
            <a:ext cx="9128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900"/>
              <a:t>ASN</a:t>
            </a:r>
          </a:p>
        </p:txBody>
      </p:sp>
      <p:sp>
        <p:nvSpPr>
          <p:cNvPr id="77832" name="TextBox 11">
            <a:extLst>
              <a:ext uri="{FF2B5EF4-FFF2-40B4-BE49-F238E27FC236}">
                <a16:creationId xmlns:a16="http://schemas.microsoft.com/office/drawing/2014/main" id="{C8FAEF78-4AC4-1049-A8E1-045583B39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54250"/>
            <a:ext cx="1489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900"/>
              <a:t>HEP-TH</a:t>
            </a:r>
          </a:p>
        </p:txBody>
      </p:sp>
      <p:sp>
        <p:nvSpPr>
          <p:cNvPr id="77833" name="TextBox 12">
            <a:extLst>
              <a:ext uri="{FF2B5EF4-FFF2-40B4-BE49-F238E27FC236}">
                <a16:creationId xmlns:a16="http://schemas.microsoft.com/office/drawing/2014/main" id="{DDAA25CA-386D-A344-8A13-D92DFFA69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988" y="4741863"/>
            <a:ext cx="14906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900"/>
              <a:t>Epinions</a:t>
            </a:r>
          </a:p>
        </p:txBody>
      </p:sp>
      <p:sp>
        <p:nvSpPr>
          <p:cNvPr id="77834" name="TextBox 13">
            <a:extLst>
              <a:ext uri="{FF2B5EF4-FFF2-40B4-BE49-F238E27FC236}">
                <a16:creationId xmlns:a16="http://schemas.microsoft.com/office/drawing/2014/main" id="{C28569BE-34BC-A64C-A984-6234D3154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824413"/>
            <a:ext cx="40100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900"/>
              <a:t>X-axis: # of  participating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900"/>
              <a:t>triangles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900"/>
              <a:t>Y: count (~ pdf)</a:t>
            </a:r>
          </a:p>
        </p:txBody>
      </p:sp>
      <p:sp>
        <p:nvSpPr>
          <p:cNvPr id="77835" name="Rectangle 14">
            <a:extLst>
              <a:ext uri="{FF2B5EF4-FFF2-40B4-BE49-F238E27FC236}">
                <a16:creationId xmlns:a16="http://schemas.microsoft.com/office/drawing/2014/main" id="{1AD8EBFB-C37B-5C4A-A46E-A437B6B16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3843338"/>
            <a:ext cx="898525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lIns="82945" tIns="41473" rIns="82945" bIns="41473" anchor="ctr"/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en-US" altLang="en-US" sz="2900"/>
          </a:p>
        </p:txBody>
      </p:sp>
      <p:sp>
        <p:nvSpPr>
          <p:cNvPr id="77836" name="Rectangle 15">
            <a:extLst>
              <a:ext uri="{FF2B5EF4-FFF2-40B4-BE49-F238E27FC236}">
                <a16:creationId xmlns:a16="http://schemas.microsoft.com/office/drawing/2014/main" id="{ECB1418E-9A03-B74B-AECA-1DA32BADB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6400800"/>
            <a:ext cx="898525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lIns="82945" tIns="41473" rIns="82945" bIns="41473" anchor="ctr"/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en-US" altLang="en-US" sz="2900"/>
          </a:p>
        </p:txBody>
      </p:sp>
      <p:pic>
        <p:nvPicPr>
          <p:cNvPr id="77837" name="Picture 14" descr="tsourakakis">
            <a:extLst>
              <a:ext uri="{FF2B5EF4-FFF2-40B4-BE49-F238E27FC236}">
                <a16:creationId xmlns:a16="http://schemas.microsoft.com/office/drawing/2014/main" id="{746EBB40-F9AE-F545-A0E5-32756E89D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3650" y="457200"/>
            <a:ext cx="122713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8" name="Date Placeholder 15">
            <a:extLst>
              <a:ext uri="{FF2B5EF4-FFF2-40B4-BE49-F238E27FC236}">
                <a16:creationId xmlns:a16="http://schemas.microsoft.com/office/drawing/2014/main" id="{A0C48093-B71E-FC49-89D2-68267110055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grpSp>
        <p:nvGrpSpPr>
          <p:cNvPr id="77839" name="Group 24">
            <a:extLst>
              <a:ext uri="{FF2B5EF4-FFF2-40B4-BE49-F238E27FC236}">
                <a16:creationId xmlns:a16="http://schemas.microsoft.com/office/drawing/2014/main" id="{C5DC2430-A192-744C-8586-53B6F7AF54DD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995738"/>
            <a:ext cx="652463" cy="906462"/>
            <a:chOff x="6934200" y="3995738"/>
            <a:chExt cx="652463" cy="906462"/>
          </a:xfrm>
        </p:grpSpPr>
        <p:sp>
          <p:nvSpPr>
            <p:cNvPr id="77840" name="Oval 4">
              <a:extLst>
                <a:ext uri="{FF2B5EF4-FFF2-40B4-BE49-F238E27FC236}">
                  <a16:creationId xmlns:a16="http://schemas.microsoft.com/office/drawing/2014/main" id="{F8F1F55A-F9FC-E440-87C2-A13AF1364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4386263"/>
              <a:ext cx="130175" cy="1111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77841" name="Oval 5">
              <a:extLst>
                <a:ext uri="{FF2B5EF4-FFF2-40B4-BE49-F238E27FC236}">
                  <a16:creationId xmlns:a16="http://schemas.microsoft.com/office/drawing/2014/main" id="{64913A7D-A620-5A45-9BD1-973B010D3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6488" y="4552950"/>
              <a:ext cx="130175" cy="1127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77842" name="Oval 6">
              <a:extLst>
                <a:ext uri="{FF2B5EF4-FFF2-40B4-BE49-F238E27FC236}">
                  <a16:creationId xmlns:a16="http://schemas.microsoft.com/office/drawing/2014/main" id="{A0AC8AB5-332E-214A-BB94-42070A065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4725" y="3995738"/>
              <a:ext cx="131763" cy="11271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cxnSp>
          <p:nvCxnSpPr>
            <p:cNvPr id="77843" name="AutoShape 7">
              <a:extLst>
                <a:ext uri="{FF2B5EF4-FFF2-40B4-BE49-F238E27FC236}">
                  <a16:creationId xmlns:a16="http://schemas.microsoft.com/office/drawing/2014/main" id="{F03BD21E-9B9C-D04E-9AE9-A3A3ECCD9773}"/>
                </a:ext>
              </a:extLst>
            </p:cNvPr>
            <p:cNvCxnSpPr>
              <a:cxnSpLocks noChangeShapeType="1"/>
              <a:stCxn id="77840" idx="7"/>
              <a:endCxn id="77842" idx="3"/>
            </p:cNvCxnSpPr>
            <p:nvPr/>
          </p:nvCxnSpPr>
          <p:spPr bwMode="auto">
            <a:xfrm flipV="1">
              <a:off x="7046913" y="4090988"/>
              <a:ext cx="296862" cy="311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44" name="AutoShape 8">
              <a:extLst>
                <a:ext uri="{FF2B5EF4-FFF2-40B4-BE49-F238E27FC236}">
                  <a16:creationId xmlns:a16="http://schemas.microsoft.com/office/drawing/2014/main" id="{E07D4D9F-A462-F344-800B-F2F6571B91BB}"/>
                </a:ext>
              </a:extLst>
            </p:cNvPr>
            <p:cNvCxnSpPr>
              <a:cxnSpLocks noChangeShapeType="1"/>
              <a:stCxn id="77840" idx="5"/>
              <a:endCxn id="77841" idx="2"/>
            </p:cNvCxnSpPr>
            <p:nvPr/>
          </p:nvCxnSpPr>
          <p:spPr bwMode="auto">
            <a:xfrm>
              <a:off x="7046913" y="4481513"/>
              <a:ext cx="409575" cy="127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45" name="AutoShape 23">
              <a:extLst>
                <a:ext uri="{FF2B5EF4-FFF2-40B4-BE49-F238E27FC236}">
                  <a16:creationId xmlns:a16="http://schemas.microsoft.com/office/drawing/2014/main" id="{A628D94F-0003-BC4A-848D-AB7ED65722D9}"/>
                </a:ext>
              </a:extLst>
            </p:cNvPr>
            <p:cNvCxnSpPr>
              <a:cxnSpLocks noChangeShapeType="1"/>
              <a:stCxn id="77841" idx="0"/>
              <a:endCxn id="77842" idx="4"/>
            </p:cNvCxnSpPr>
            <p:nvPr/>
          </p:nvCxnSpPr>
          <p:spPr bwMode="auto">
            <a:xfrm flipH="1" flipV="1">
              <a:off x="7389813" y="4108450"/>
              <a:ext cx="131762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46" name="Oval 5">
              <a:extLst>
                <a:ext uri="{FF2B5EF4-FFF2-40B4-BE49-F238E27FC236}">
                  <a16:creationId xmlns:a16="http://schemas.microsoft.com/office/drawing/2014/main" id="{3238176D-F9DB-5B4B-9B5C-8C7D53C93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9288" y="4791075"/>
              <a:ext cx="130175" cy="1111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cxnSp>
          <p:nvCxnSpPr>
            <p:cNvPr id="77847" name="Straight Connector 24">
              <a:extLst>
                <a:ext uri="{FF2B5EF4-FFF2-40B4-BE49-F238E27FC236}">
                  <a16:creationId xmlns:a16="http://schemas.microsoft.com/office/drawing/2014/main" id="{013CBC41-6FF4-0142-9383-BC50265CADAC}"/>
                </a:ext>
              </a:extLst>
            </p:cNvPr>
            <p:cNvCxnSpPr>
              <a:cxnSpLocks noChangeShapeType="1"/>
              <a:stCxn id="77840" idx="4"/>
              <a:endCxn id="77846" idx="1"/>
            </p:cNvCxnSpPr>
            <p:nvPr/>
          </p:nvCxnSpPr>
          <p:spPr bwMode="auto">
            <a:xfrm rot="16200000" flipH="1">
              <a:off x="6854032" y="4642644"/>
              <a:ext cx="309562" cy="19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48" name="Straight Connector 29">
              <a:extLst>
                <a:ext uri="{FF2B5EF4-FFF2-40B4-BE49-F238E27FC236}">
                  <a16:creationId xmlns:a16="http://schemas.microsoft.com/office/drawing/2014/main" id="{8C1D9B1C-460C-514B-8848-4A95C424D61D}"/>
                </a:ext>
              </a:extLst>
            </p:cNvPr>
            <p:cNvCxnSpPr>
              <a:cxnSpLocks noChangeShapeType="1"/>
              <a:stCxn id="77846" idx="7"/>
              <a:endCxn id="77841" idx="3"/>
            </p:cNvCxnSpPr>
            <p:nvPr/>
          </p:nvCxnSpPr>
          <p:spPr bwMode="auto">
            <a:xfrm rot="5400000" flipH="1" flipV="1">
              <a:off x="7213601" y="4545012"/>
              <a:ext cx="158750" cy="365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9249843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ooter Placeholder 2">
            <a:extLst>
              <a:ext uri="{FF2B5EF4-FFF2-40B4-BE49-F238E27FC236}">
                <a16:creationId xmlns:a16="http://schemas.microsoft.com/office/drawing/2014/main" id="{6122305E-0E3A-A04B-A7EE-56247E7F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78850" name="Slide Number Placeholder 3">
            <a:extLst>
              <a:ext uri="{FF2B5EF4-FFF2-40B4-BE49-F238E27FC236}">
                <a16:creationId xmlns:a16="http://schemas.microsoft.com/office/drawing/2014/main" id="{43757673-E17B-0649-97A3-AB593749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B4E98F-63DA-5D4F-9246-36749086A931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800"/>
          </a:p>
        </p:txBody>
      </p:sp>
      <p:sp>
        <p:nvSpPr>
          <p:cNvPr id="78851" name="Title 1">
            <a:extLst>
              <a:ext uri="{FF2B5EF4-FFF2-40B4-BE49-F238E27FC236}">
                <a16:creationId xmlns:a16="http://schemas.microsoft.com/office/drawing/2014/main" id="{74181AB6-F8AA-6745-96C0-194F0DEF8F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 altLang="en-US" dirty="0">
                <a:ea typeface="ＭＳ Ｐゴシック" panose="020B0600070205080204" pitchFamily="34" charset="-128"/>
              </a:rPr>
              <a:t>Triangle Law: #S.4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3100" dirty="0">
                <a:ea typeface="ＭＳ Ｐゴシック" panose="020B0600070205080204" pitchFamily="34" charset="-128"/>
              </a:rPr>
              <a:t>[Tsourakakis ICDM 2008]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78852" name="Picture 2">
            <a:extLst>
              <a:ext uri="{FF2B5EF4-FFF2-40B4-BE49-F238E27FC236}">
                <a16:creationId xmlns:a16="http://schemas.microsoft.com/office/drawing/2014/main" id="{253F2068-E65B-AD4E-AA61-9A0ED273B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900" y="1838325"/>
            <a:ext cx="340995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  <p:pic>
        <p:nvPicPr>
          <p:cNvPr id="78853" name="Picture 3">
            <a:extLst>
              <a:ext uri="{FF2B5EF4-FFF2-40B4-BE49-F238E27FC236}">
                <a16:creationId xmlns:a16="http://schemas.microsoft.com/office/drawing/2014/main" id="{67628A03-FD23-8C49-9D08-F95653087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8075" y="1838325"/>
            <a:ext cx="33686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  <p:pic>
        <p:nvPicPr>
          <p:cNvPr id="78854" name="Picture 4">
            <a:extLst>
              <a:ext uri="{FF2B5EF4-FFF2-40B4-BE49-F238E27FC236}">
                <a16:creationId xmlns:a16="http://schemas.microsoft.com/office/drawing/2014/main" id="{860B24D5-234B-6640-A7F4-268CD4C73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900" y="4341813"/>
            <a:ext cx="340995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  <p:sp>
        <p:nvSpPr>
          <p:cNvPr id="78855" name="TextBox 10">
            <a:extLst>
              <a:ext uri="{FF2B5EF4-FFF2-40B4-BE49-F238E27FC236}">
                <a16:creationId xmlns:a16="http://schemas.microsoft.com/office/drawing/2014/main" id="{A7F9263A-03BF-6E4A-B2F0-7C7BA7B62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663" y="2254250"/>
            <a:ext cx="9128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900"/>
              <a:t>ASN</a:t>
            </a:r>
          </a:p>
        </p:txBody>
      </p:sp>
      <p:sp>
        <p:nvSpPr>
          <p:cNvPr id="78856" name="TextBox 11">
            <a:extLst>
              <a:ext uri="{FF2B5EF4-FFF2-40B4-BE49-F238E27FC236}">
                <a16:creationId xmlns:a16="http://schemas.microsoft.com/office/drawing/2014/main" id="{CB3BBC92-0734-B94F-8559-2CC8EB7FF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54250"/>
            <a:ext cx="14890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900"/>
              <a:t>HEP-TH</a:t>
            </a:r>
          </a:p>
        </p:txBody>
      </p:sp>
      <p:sp>
        <p:nvSpPr>
          <p:cNvPr id="78857" name="TextBox 12">
            <a:extLst>
              <a:ext uri="{FF2B5EF4-FFF2-40B4-BE49-F238E27FC236}">
                <a16:creationId xmlns:a16="http://schemas.microsoft.com/office/drawing/2014/main" id="{D90AC70F-DDE7-3040-86F3-3AA9461F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988" y="4741863"/>
            <a:ext cx="14906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900"/>
              <a:t>Epinions</a:t>
            </a:r>
          </a:p>
        </p:txBody>
      </p:sp>
      <p:sp>
        <p:nvSpPr>
          <p:cNvPr id="78858" name="Rectangle 14">
            <a:extLst>
              <a:ext uri="{FF2B5EF4-FFF2-40B4-BE49-F238E27FC236}">
                <a16:creationId xmlns:a16="http://schemas.microsoft.com/office/drawing/2014/main" id="{5CE3DCA9-D332-A848-8771-245804BCE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3843338"/>
            <a:ext cx="898525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lIns="82945" tIns="41473" rIns="82945" bIns="41473" anchor="ctr"/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en-US" altLang="en-US" sz="2900"/>
          </a:p>
        </p:txBody>
      </p:sp>
      <p:sp>
        <p:nvSpPr>
          <p:cNvPr id="78859" name="Rectangle 15">
            <a:extLst>
              <a:ext uri="{FF2B5EF4-FFF2-40B4-BE49-F238E27FC236}">
                <a16:creationId xmlns:a16="http://schemas.microsoft.com/office/drawing/2014/main" id="{8E5E6E4D-C55E-E64B-A1B7-2642A932E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6400800"/>
            <a:ext cx="898525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lIns="82945" tIns="41473" rIns="82945" bIns="41473" anchor="ctr"/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en-US" altLang="en-US" sz="2900"/>
          </a:p>
        </p:txBody>
      </p:sp>
      <p:pic>
        <p:nvPicPr>
          <p:cNvPr id="78860" name="Picture 14" descr="tsourakakis">
            <a:extLst>
              <a:ext uri="{FF2B5EF4-FFF2-40B4-BE49-F238E27FC236}">
                <a16:creationId xmlns:a16="http://schemas.microsoft.com/office/drawing/2014/main" id="{CF156E43-E5D0-194B-B799-2F9F46CC8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3650" y="457200"/>
            <a:ext cx="122713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Date Placeholder 15">
            <a:extLst>
              <a:ext uri="{FF2B5EF4-FFF2-40B4-BE49-F238E27FC236}">
                <a16:creationId xmlns:a16="http://schemas.microsoft.com/office/drawing/2014/main" id="{1499F5BA-E2F8-554E-B304-E9DD725A82E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78862" name="Oval 15">
            <a:extLst>
              <a:ext uri="{FF2B5EF4-FFF2-40B4-BE49-F238E27FC236}">
                <a16:creationId xmlns:a16="http://schemas.microsoft.com/office/drawing/2014/main" id="{51119B26-5374-E64E-A724-3783B0863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7338" y="3589338"/>
            <a:ext cx="271462" cy="271462"/>
          </a:xfrm>
          <a:prstGeom prst="ellips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78863" name="Oval 16">
            <a:extLst>
              <a:ext uri="{FF2B5EF4-FFF2-40B4-BE49-F238E27FC236}">
                <a16:creationId xmlns:a16="http://schemas.microsoft.com/office/drawing/2014/main" id="{545F26B0-D4B3-6845-A497-9E5C0DC49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2103438"/>
            <a:ext cx="271462" cy="271462"/>
          </a:xfrm>
          <a:prstGeom prst="ellipse">
            <a:avLst/>
          </a:prstGeom>
          <a:noFill/>
          <a:ln w="50800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78864" name="TextBox 13">
            <a:extLst>
              <a:ext uri="{FF2B5EF4-FFF2-40B4-BE49-F238E27FC236}">
                <a16:creationId xmlns:a16="http://schemas.microsoft.com/office/drawing/2014/main" id="{26504828-008C-E047-A57A-5A3CA4426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824413"/>
            <a:ext cx="40100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900"/>
              <a:t>X-axis: # of  participating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900"/>
              <a:t>triangles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900"/>
              <a:t>Y: count (~ pdf)</a:t>
            </a:r>
          </a:p>
        </p:txBody>
      </p:sp>
      <p:grpSp>
        <p:nvGrpSpPr>
          <p:cNvPr id="78865" name="Group 17">
            <a:extLst>
              <a:ext uri="{FF2B5EF4-FFF2-40B4-BE49-F238E27FC236}">
                <a16:creationId xmlns:a16="http://schemas.microsoft.com/office/drawing/2014/main" id="{90E85C7A-5F42-4145-AB44-033B53F906FE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995738"/>
            <a:ext cx="652463" cy="906462"/>
            <a:chOff x="6934200" y="3995738"/>
            <a:chExt cx="652463" cy="906462"/>
          </a:xfrm>
        </p:grpSpPr>
        <p:sp>
          <p:nvSpPr>
            <p:cNvPr id="78866" name="Oval 4">
              <a:extLst>
                <a:ext uri="{FF2B5EF4-FFF2-40B4-BE49-F238E27FC236}">
                  <a16:creationId xmlns:a16="http://schemas.microsoft.com/office/drawing/2014/main" id="{0722750F-C122-C74C-AB90-71922EA39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4386263"/>
              <a:ext cx="130175" cy="1111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78867" name="Oval 5">
              <a:extLst>
                <a:ext uri="{FF2B5EF4-FFF2-40B4-BE49-F238E27FC236}">
                  <a16:creationId xmlns:a16="http://schemas.microsoft.com/office/drawing/2014/main" id="{460DC954-73A6-E64E-967E-DFD597456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6488" y="4552950"/>
              <a:ext cx="130175" cy="1127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78868" name="Oval 6">
              <a:extLst>
                <a:ext uri="{FF2B5EF4-FFF2-40B4-BE49-F238E27FC236}">
                  <a16:creationId xmlns:a16="http://schemas.microsoft.com/office/drawing/2014/main" id="{FB504E45-5EDB-F44E-BB15-CB8BAD309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4725" y="3995738"/>
              <a:ext cx="131763" cy="11271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cxnSp>
          <p:nvCxnSpPr>
            <p:cNvPr id="78869" name="AutoShape 7">
              <a:extLst>
                <a:ext uri="{FF2B5EF4-FFF2-40B4-BE49-F238E27FC236}">
                  <a16:creationId xmlns:a16="http://schemas.microsoft.com/office/drawing/2014/main" id="{B802F171-62E3-514B-BB1B-9A3E718E162C}"/>
                </a:ext>
              </a:extLst>
            </p:cNvPr>
            <p:cNvCxnSpPr>
              <a:cxnSpLocks noChangeShapeType="1"/>
              <a:stCxn id="78866" idx="7"/>
              <a:endCxn id="78868" idx="3"/>
            </p:cNvCxnSpPr>
            <p:nvPr/>
          </p:nvCxnSpPr>
          <p:spPr bwMode="auto">
            <a:xfrm flipV="1">
              <a:off x="7046913" y="4090988"/>
              <a:ext cx="296862" cy="311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870" name="AutoShape 8">
              <a:extLst>
                <a:ext uri="{FF2B5EF4-FFF2-40B4-BE49-F238E27FC236}">
                  <a16:creationId xmlns:a16="http://schemas.microsoft.com/office/drawing/2014/main" id="{D72BAB62-50FA-B949-AFC8-DCEF667A7FEA}"/>
                </a:ext>
              </a:extLst>
            </p:cNvPr>
            <p:cNvCxnSpPr>
              <a:cxnSpLocks noChangeShapeType="1"/>
              <a:stCxn id="78866" idx="5"/>
              <a:endCxn id="78867" idx="2"/>
            </p:cNvCxnSpPr>
            <p:nvPr/>
          </p:nvCxnSpPr>
          <p:spPr bwMode="auto">
            <a:xfrm>
              <a:off x="7046913" y="4481513"/>
              <a:ext cx="409575" cy="127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871" name="AutoShape 23">
              <a:extLst>
                <a:ext uri="{FF2B5EF4-FFF2-40B4-BE49-F238E27FC236}">
                  <a16:creationId xmlns:a16="http://schemas.microsoft.com/office/drawing/2014/main" id="{FDBADD1F-4FCF-574C-B655-FDAB0DAA3328}"/>
                </a:ext>
              </a:extLst>
            </p:cNvPr>
            <p:cNvCxnSpPr>
              <a:cxnSpLocks noChangeShapeType="1"/>
              <a:stCxn id="78867" idx="0"/>
              <a:endCxn id="78868" idx="4"/>
            </p:cNvCxnSpPr>
            <p:nvPr/>
          </p:nvCxnSpPr>
          <p:spPr bwMode="auto">
            <a:xfrm flipH="1" flipV="1">
              <a:off x="7389813" y="4108450"/>
              <a:ext cx="131762" cy="444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872" name="Oval 5">
              <a:extLst>
                <a:ext uri="{FF2B5EF4-FFF2-40B4-BE49-F238E27FC236}">
                  <a16:creationId xmlns:a16="http://schemas.microsoft.com/office/drawing/2014/main" id="{576A343B-07A7-FA49-9150-A2212A309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9288" y="4791075"/>
              <a:ext cx="130175" cy="1111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cxnSp>
          <p:nvCxnSpPr>
            <p:cNvPr id="78873" name="Straight Connector 24">
              <a:extLst>
                <a:ext uri="{FF2B5EF4-FFF2-40B4-BE49-F238E27FC236}">
                  <a16:creationId xmlns:a16="http://schemas.microsoft.com/office/drawing/2014/main" id="{46F1AC2E-11C3-3447-8162-384750479D91}"/>
                </a:ext>
              </a:extLst>
            </p:cNvPr>
            <p:cNvCxnSpPr>
              <a:cxnSpLocks noChangeShapeType="1"/>
              <a:stCxn id="78866" idx="4"/>
              <a:endCxn id="78872" idx="1"/>
            </p:cNvCxnSpPr>
            <p:nvPr/>
          </p:nvCxnSpPr>
          <p:spPr bwMode="auto">
            <a:xfrm rot="16200000" flipH="1">
              <a:off x="6854032" y="4642644"/>
              <a:ext cx="309562" cy="19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874" name="Straight Connector 29">
              <a:extLst>
                <a:ext uri="{FF2B5EF4-FFF2-40B4-BE49-F238E27FC236}">
                  <a16:creationId xmlns:a16="http://schemas.microsoft.com/office/drawing/2014/main" id="{7A74CD38-F889-FA42-BBA4-B7993BF74CA8}"/>
                </a:ext>
              </a:extLst>
            </p:cNvPr>
            <p:cNvCxnSpPr>
              <a:cxnSpLocks noChangeShapeType="1"/>
              <a:stCxn id="78872" idx="7"/>
              <a:endCxn id="78867" idx="3"/>
            </p:cNvCxnSpPr>
            <p:nvPr/>
          </p:nvCxnSpPr>
          <p:spPr bwMode="auto">
            <a:xfrm rot="5400000" flipH="1" flipV="1">
              <a:off x="7213601" y="4545012"/>
              <a:ext cx="158750" cy="365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93072344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oter Placeholder 2">
            <a:extLst>
              <a:ext uri="{FF2B5EF4-FFF2-40B4-BE49-F238E27FC236}">
                <a16:creationId xmlns:a16="http://schemas.microsoft.com/office/drawing/2014/main" id="{CC24A6F5-E5E1-5F43-90E0-EE67E10B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79874" name="Slide Number Placeholder 3">
            <a:extLst>
              <a:ext uri="{FF2B5EF4-FFF2-40B4-BE49-F238E27FC236}">
                <a16:creationId xmlns:a16="http://schemas.microsoft.com/office/drawing/2014/main" id="{72E51B4A-E495-F249-8619-67947734E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DDCADD-1700-7B42-BA4B-6450863EE309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800"/>
          </a:p>
        </p:txBody>
      </p:sp>
      <p:sp>
        <p:nvSpPr>
          <p:cNvPr id="79875" name="Title 1">
            <a:extLst>
              <a:ext uri="{FF2B5EF4-FFF2-40B4-BE49-F238E27FC236}">
                <a16:creationId xmlns:a16="http://schemas.microsoft.com/office/drawing/2014/main" id="{43B714A8-B9EB-C740-9A5D-2B76554893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30" tIns="45715" rIns="91430" bIns="45715"/>
          <a:lstStyle/>
          <a:p>
            <a:pPr defTabSz="1008063"/>
            <a:r>
              <a:rPr lang="en-US" altLang="en-US" dirty="0">
                <a:ea typeface="ＭＳ Ｐゴシック" panose="020B0600070205080204" pitchFamily="34" charset="-128"/>
              </a:rPr>
              <a:t>Triangle Law: #S.5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3100" dirty="0">
                <a:ea typeface="ＭＳ Ｐゴシック" panose="020B0600070205080204" pitchFamily="34" charset="-128"/>
              </a:rPr>
              <a:t>[Tsourakakis ICDM 2008]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9876" name="TextBox 10">
            <a:extLst>
              <a:ext uri="{FF2B5EF4-FFF2-40B4-BE49-F238E27FC236}">
                <a16:creationId xmlns:a16="http://schemas.microsoft.com/office/drawing/2014/main" id="{F5B0CEAC-6C4A-9C4A-9094-C58248EF6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663" y="2254250"/>
            <a:ext cx="6429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900"/>
              <a:t>SN</a:t>
            </a:r>
          </a:p>
        </p:txBody>
      </p:sp>
      <p:sp>
        <p:nvSpPr>
          <p:cNvPr id="79877" name="TextBox 11">
            <a:extLst>
              <a:ext uri="{FF2B5EF4-FFF2-40B4-BE49-F238E27FC236}">
                <a16:creationId xmlns:a16="http://schemas.microsoft.com/office/drawing/2014/main" id="{913BB427-8C7A-9E4E-8222-825FE50EF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54250"/>
            <a:ext cx="1306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900"/>
              <a:t>Reuters</a:t>
            </a:r>
          </a:p>
        </p:txBody>
      </p:sp>
      <p:sp>
        <p:nvSpPr>
          <p:cNvPr id="79878" name="TextBox 12">
            <a:extLst>
              <a:ext uri="{FF2B5EF4-FFF2-40B4-BE49-F238E27FC236}">
                <a16:creationId xmlns:a16="http://schemas.microsoft.com/office/drawing/2014/main" id="{D8A02EA7-8678-3C45-A84B-F7E71F7B3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988" y="4741863"/>
            <a:ext cx="14906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900"/>
              <a:t>Epinions</a:t>
            </a:r>
          </a:p>
        </p:txBody>
      </p:sp>
      <p:sp>
        <p:nvSpPr>
          <p:cNvPr id="79879" name="TextBox 13">
            <a:extLst>
              <a:ext uri="{FF2B5EF4-FFF2-40B4-BE49-F238E27FC236}">
                <a16:creationId xmlns:a16="http://schemas.microsoft.com/office/drawing/2014/main" id="{B39B0EE9-88F3-6B45-A550-811C3628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524375"/>
            <a:ext cx="40989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900"/>
              <a:t>X-axis: degree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900"/>
              <a:t>Y-axis: mean # triangles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900" i="1"/>
              <a:t>n</a:t>
            </a:r>
            <a:r>
              <a:rPr kumimoji="0" lang="en-US" altLang="en-US" sz="2900"/>
              <a:t> friends -&gt; ~</a:t>
            </a:r>
            <a:r>
              <a:rPr kumimoji="0" lang="en-US" altLang="en-US" sz="2900" i="1"/>
              <a:t>n</a:t>
            </a:r>
            <a:r>
              <a:rPr kumimoji="0" lang="en-US" altLang="en-US" sz="2900" baseline="30000"/>
              <a:t>1.6</a:t>
            </a:r>
            <a:r>
              <a:rPr kumimoji="0" lang="en-US" altLang="en-US" sz="2900"/>
              <a:t> triangles</a:t>
            </a:r>
          </a:p>
        </p:txBody>
      </p:sp>
      <p:sp>
        <p:nvSpPr>
          <p:cNvPr id="79880" name="Rectangle 14">
            <a:extLst>
              <a:ext uri="{FF2B5EF4-FFF2-40B4-BE49-F238E27FC236}">
                <a16:creationId xmlns:a16="http://schemas.microsoft.com/office/drawing/2014/main" id="{E83C746A-D98B-6043-A8FC-2D5243C4F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3843338"/>
            <a:ext cx="898525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lIns="82945" tIns="41473" rIns="82945" bIns="41473" anchor="ctr"/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en-US" altLang="en-US" sz="2900"/>
          </a:p>
        </p:txBody>
      </p:sp>
      <p:sp>
        <p:nvSpPr>
          <p:cNvPr id="79881" name="Rectangle 15">
            <a:extLst>
              <a:ext uri="{FF2B5EF4-FFF2-40B4-BE49-F238E27FC236}">
                <a16:creationId xmlns:a16="http://schemas.microsoft.com/office/drawing/2014/main" id="{AEE1CCAE-B324-064F-872C-B479CB41A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6400800"/>
            <a:ext cx="898525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lIns="82945" tIns="41473" rIns="82945" bIns="41473" anchor="ctr"/>
          <a:lstStyle>
            <a:lvl1pPr defTabSz="828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en-US" altLang="en-US" sz="2900"/>
          </a:p>
        </p:txBody>
      </p:sp>
      <p:pic>
        <p:nvPicPr>
          <p:cNvPr id="79882" name="Content Placeholder 3">
            <a:extLst>
              <a:ext uri="{FF2B5EF4-FFF2-40B4-BE49-F238E27FC236}">
                <a16:creationId xmlns:a16="http://schemas.microsoft.com/office/drawing/2014/main" id="{311F20D7-C699-8B48-98A7-0C6CA5B4EC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538" y="4189413"/>
            <a:ext cx="305435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Content Placeholder 3">
            <a:extLst>
              <a:ext uri="{FF2B5EF4-FFF2-40B4-BE49-F238E27FC236}">
                <a16:creationId xmlns:a16="http://schemas.microsoft.com/office/drawing/2014/main" id="{8CD3B1B2-8608-2348-B403-03A4C4C03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188" y="1920875"/>
            <a:ext cx="3065462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4" name="Content Placeholder 3">
            <a:extLst>
              <a:ext uri="{FF2B5EF4-FFF2-40B4-BE49-F238E27FC236}">
                <a16:creationId xmlns:a16="http://schemas.microsoft.com/office/drawing/2014/main" id="{8A4649DB-DFA4-5F45-ABA8-433F1EB843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338" y="1928813"/>
            <a:ext cx="3062287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5" name="Date Placeholder 14">
            <a:extLst>
              <a:ext uri="{FF2B5EF4-FFF2-40B4-BE49-F238E27FC236}">
                <a16:creationId xmlns:a16="http://schemas.microsoft.com/office/drawing/2014/main" id="{02F17D07-98CD-2546-A9CF-D33DB2C932C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4047549371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>
            <a:extLst>
              <a:ext uri="{FF2B5EF4-FFF2-40B4-BE49-F238E27FC236}">
                <a16:creationId xmlns:a16="http://schemas.microsoft.com/office/drawing/2014/main" id="{FA4C742C-9C66-A34D-8186-734B0AD785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panose="020B0600070205080204" pitchFamily="34" charset="-128"/>
              </a:rPr>
              <a:t>Triangle counting for large graphs?</a:t>
            </a:r>
          </a:p>
        </p:txBody>
      </p:sp>
      <p:sp>
        <p:nvSpPr>
          <p:cNvPr id="86018" name="Content Placeholder 2">
            <a:extLst>
              <a:ext uri="{FF2B5EF4-FFF2-40B4-BE49-F238E27FC236}">
                <a16:creationId xmlns:a16="http://schemas.microsoft.com/office/drawing/2014/main" id="{EAC0E57A-4E1E-0F45-8D74-0000BD9E519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en-US" altLang="ko-KR">
                <a:ea typeface="ＭＳ Ｐゴシック" panose="020B0600070205080204" pitchFamily="34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>
                <a:ea typeface="ＭＳ Ｐゴシック" panose="020B0600070205080204" pitchFamily="34" charset="-128"/>
              </a:rPr>
              <a:t>[U Kang, Brendan Meeder, +, PAKDD’11]</a:t>
            </a:r>
          </a:p>
        </p:txBody>
      </p:sp>
      <p:sp>
        <p:nvSpPr>
          <p:cNvPr id="86019" name="Slide Number Placeholder 5">
            <a:extLst>
              <a:ext uri="{FF2B5EF4-FFF2-40B4-BE49-F238E27FC236}">
                <a16:creationId xmlns:a16="http://schemas.microsoft.com/office/drawing/2014/main" id="{DAC61A9E-558C-6D41-BF09-E15892BC672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0BDCBCA-26BD-F24C-8A22-AD00A9289031}" type="slidenum">
              <a:rPr lang="ko-KR" altLang="en-US" sz="1800">
                <a:ea typeface="굴림" panose="020B0600000101010101" pitchFamily="34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en-US" altLang="ko-KR" sz="1800">
              <a:ea typeface="굴림" panose="020B0600000101010101" pitchFamily="34" charset="-127"/>
            </a:endParaRPr>
          </a:p>
        </p:txBody>
      </p:sp>
      <p:pic>
        <p:nvPicPr>
          <p:cNvPr id="86020" name="Picture 7">
            <a:extLst>
              <a:ext uri="{FF2B5EF4-FFF2-40B4-BE49-F238E27FC236}">
                <a16:creationId xmlns:a16="http://schemas.microsoft.com/office/drawing/2014/main" id="{9BD4B256-E201-EA46-9635-CF6D7B957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  <p:sp>
        <p:nvSpPr>
          <p:cNvPr id="86021" name="Date Placeholder 5">
            <a:extLst>
              <a:ext uri="{FF2B5EF4-FFF2-40B4-BE49-F238E27FC236}">
                <a16:creationId xmlns:a16="http://schemas.microsoft.com/office/drawing/2014/main" id="{F4016866-44AC-AD4A-922B-BA11898635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86022" name="Slide Number Placeholder 6">
            <a:extLst>
              <a:ext uri="{FF2B5EF4-FFF2-40B4-BE49-F238E27FC236}">
                <a16:creationId xmlns:a16="http://schemas.microsoft.com/office/drawing/2014/main" id="{7329BD54-87BC-FE45-AB3E-55C17628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C4526C-B42A-6A4B-88E4-5CD1287998A0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800"/>
          </a:p>
        </p:txBody>
      </p:sp>
      <p:sp>
        <p:nvSpPr>
          <p:cNvPr id="86023" name="Footer Placeholder 7">
            <a:extLst>
              <a:ext uri="{FF2B5EF4-FFF2-40B4-BE49-F238E27FC236}">
                <a16:creationId xmlns:a16="http://schemas.microsoft.com/office/drawing/2014/main" id="{5F765482-4CE1-6945-859F-501905BDB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id="{E1BAF714-D4A6-5D44-BFD7-0BAE46C3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490663"/>
            <a:ext cx="1117600" cy="4730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86025" name="Rectangle 9">
            <a:extLst>
              <a:ext uri="{FF2B5EF4-FFF2-40B4-BE49-F238E27FC236}">
                <a16:creationId xmlns:a16="http://schemas.microsoft.com/office/drawing/2014/main" id="{94FDC47E-22C3-BB4D-98A2-0B01B892D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463" y="1981200"/>
            <a:ext cx="1117600" cy="474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86026" name="Rectangle 12">
            <a:extLst>
              <a:ext uri="{FF2B5EF4-FFF2-40B4-BE49-F238E27FC236}">
                <a16:creationId xmlns:a16="http://schemas.microsoft.com/office/drawing/2014/main" id="{69C51F5C-571C-1345-8BE1-1FD7B4DA8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2120900"/>
            <a:ext cx="3962400" cy="1917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86027" name="Straight Connector 14">
            <a:extLst>
              <a:ext uri="{FF2B5EF4-FFF2-40B4-BE49-F238E27FC236}">
                <a16:creationId xmlns:a16="http://schemas.microsoft.com/office/drawing/2014/main" id="{A7CB10A5-E296-794B-AFF7-C9731FFE592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409950" y="1657350"/>
            <a:ext cx="2336800" cy="2171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28" name="Straight Connector 16">
            <a:extLst>
              <a:ext uri="{FF2B5EF4-FFF2-40B4-BE49-F238E27FC236}">
                <a16:creationId xmlns:a16="http://schemas.microsoft.com/office/drawing/2014/main" id="{04188549-FE99-7A4B-A11E-A5AF00239AF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89300" y="1841500"/>
            <a:ext cx="2235200" cy="9271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29" name="Freeform 19">
            <a:extLst>
              <a:ext uri="{FF2B5EF4-FFF2-40B4-BE49-F238E27FC236}">
                <a16:creationId xmlns:a16="http://schemas.microsoft.com/office/drawing/2014/main" id="{31D17E21-B510-D54E-8855-0A23AF037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0" y="1803400"/>
            <a:ext cx="2425700" cy="1841500"/>
          </a:xfrm>
          <a:custGeom>
            <a:avLst/>
            <a:gdLst>
              <a:gd name="T0" fmla="*/ 0 w 2425700"/>
              <a:gd name="T1" fmla="*/ 1841500 h 1841500"/>
              <a:gd name="T2" fmla="*/ 63500 w 2425700"/>
              <a:gd name="T3" fmla="*/ 1828800 h 1841500"/>
              <a:gd name="T4" fmla="*/ 342900 w 2425700"/>
              <a:gd name="T5" fmla="*/ 1803400 h 1841500"/>
              <a:gd name="T6" fmla="*/ 406400 w 2425700"/>
              <a:gd name="T7" fmla="*/ 1790700 h 1841500"/>
              <a:gd name="T8" fmla="*/ 558800 w 2425700"/>
              <a:gd name="T9" fmla="*/ 1765300 h 1841500"/>
              <a:gd name="T10" fmla="*/ 622300 w 2425700"/>
              <a:gd name="T11" fmla="*/ 1739900 h 1841500"/>
              <a:gd name="T12" fmla="*/ 673100 w 2425700"/>
              <a:gd name="T13" fmla="*/ 1727200 h 1841500"/>
              <a:gd name="T14" fmla="*/ 711200 w 2425700"/>
              <a:gd name="T15" fmla="*/ 1701800 h 1841500"/>
              <a:gd name="T16" fmla="*/ 863600 w 2425700"/>
              <a:gd name="T17" fmla="*/ 1638300 h 1841500"/>
              <a:gd name="T18" fmla="*/ 901700 w 2425700"/>
              <a:gd name="T19" fmla="*/ 1612900 h 1841500"/>
              <a:gd name="T20" fmla="*/ 939800 w 2425700"/>
              <a:gd name="T21" fmla="*/ 1574800 h 1841500"/>
              <a:gd name="T22" fmla="*/ 1016000 w 2425700"/>
              <a:gd name="T23" fmla="*/ 1511300 h 1841500"/>
              <a:gd name="T24" fmla="*/ 1092200 w 2425700"/>
              <a:gd name="T25" fmla="*/ 1473200 h 1841500"/>
              <a:gd name="T26" fmla="*/ 1206500 w 2425700"/>
              <a:gd name="T27" fmla="*/ 1422400 h 1841500"/>
              <a:gd name="T28" fmla="*/ 1384300 w 2425700"/>
              <a:gd name="T29" fmla="*/ 1295400 h 1841500"/>
              <a:gd name="T30" fmla="*/ 1511300 w 2425700"/>
              <a:gd name="T31" fmla="*/ 1231900 h 1841500"/>
              <a:gd name="T32" fmla="*/ 1562100 w 2425700"/>
              <a:gd name="T33" fmla="*/ 1193800 h 1841500"/>
              <a:gd name="T34" fmla="*/ 1612900 w 2425700"/>
              <a:gd name="T35" fmla="*/ 1168400 h 1841500"/>
              <a:gd name="T36" fmla="*/ 1651000 w 2425700"/>
              <a:gd name="T37" fmla="*/ 1130300 h 1841500"/>
              <a:gd name="T38" fmla="*/ 1701800 w 2425700"/>
              <a:gd name="T39" fmla="*/ 1092200 h 1841500"/>
              <a:gd name="T40" fmla="*/ 1752600 w 2425700"/>
              <a:gd name="T41" fmla="*/ 1041400 h 1841500"/>
              <a:gd name="T42" fmla="*/ 1803400 w 2425700"/>
              <a:gd name="T43" fmla="*/ 1003300 h 1841500"/>
              <a:gd name="T44" fmla="*/ 1917700 w 2425700"/>
              <a:gd name="T45" fmla="*/ 889000 h 1841500"/>
              <a:gd name="T46" fmla="*/ 1981200 w 2425700"/>
              <a:gd name="T47" fmla="*/ 825500 h 1841500"/>
              <a:gd name="T48" fmla="*/ 2006600 w 2425700"/>
              <a:gd name="T49" fmla="*/ 787400 h 1841500"/>
              <a:gd name="T50" fmla="*/ 2057400 w 2425700"/>
              <a:gd name="T51" fmla="*/ 698500 h 1841500"/>
              <a:gd name="T52" fmla="*/ 2095500 w 2425700"/>
              <a:gd name="T53" fmla="*/ 596900 h 1841500"/>
              <a:gd name="T54" fmla="*/ 2108200 w 2425700"/>
              <a:gd name="T55" fmla="*/ 546100 h 1841500"/>
              <a:gd name="T56" fmla="*/ 2133600 w 2425700"/>
              <a:gd name="T57" fmla="*/ 482600 h 1841500"/>
              <a:gd name="T58" fmla="*/ 2146300 w 2425700"/>
              <a:gd name="T59" fmla="*/ 444500 h 1841500"/>
              <a:gd name="T60" fmla="*/ 2171700 w 2425700"/>
              <a:gd name="T61" fmla="*/ 406400 h 1841500"/>
              <a:gd name="T62" fmla="*/ 2222500 w 2425700"/>
              <a:gd name="T63" fmla="*/ 292100 h 1841500"/>
              <a:gd name="T64" fmla="*/ 2260600 w 2425700"/>
              <a:gd name="T65" fmla="*/ 266700 h 1841500"/>
              <a:gd name="T66" fmla="*/ 2286000 w 2425700"/>
              <a:gd name="T67" fmla="*/ 228600 h 1841500"/>
              <a:gd name="T68" fmla="*/ 2324100 w 2425700"/>
              <a:gd name="T69" fmla="*/ 203200 h 1841500"/>
              <a:gd name="T70" fmla="*/ 2349500 w 2425700"/>
              <a:gd name="T71" fmla="*/ 152400 h 1841500"/>
              <a:gd name="T72" fmla="*/ 2400300 w 2425700"/>
              <a:gd name="T73" fmla="*/ 76200 h 1841500"/>
              <a:gd name="T74" fmla="*/ 2425700 w 2425700"/>
              <a:gd name="T75" fmla="*/ 0 h 18415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25700"/>
              <a:gd name="T115" fmla="*/ 0 h 1841500"/>
              <a:gd name="T116" fmla="*/ 2425700 w 2425700"/>
              <a:gd name="T117" fmla="*/ 1841500 h 18415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25700" h="1841500">
                <a:moveTo>
                  <a:pt x="0" y="1841500"/>
                </a:moveTo>
                <a:cubicBezTo>
                  <a:pt x="21167" y="1837267"/>
                  <a:pt x="42062" y="1831322"/>
                  <a:pt x="63500" y="1828800"/>
                </a:cubicBezTo>
                <a:cubicBezTo>
                  <a:pt x="231909" y="1808987"/>
                  <a:pt x="187200" y="1824160"/>
                  <a:pt x="342900" y="1803400"/>
                </a:cubicBezTo>
                <a:cubicBezTo>
                  <a:pt x="364296" y="1800547"/>
                  <a:pt x="385143" y="1794451"/>
                  <a:pt x="406400" y="1790700"/>
                </a:cubicBezTo>
                <a:lnTo>
                  <a:pt x="558800" y="1765300"/>
                </a:lnTo>
                <a:cubicBezTo>
                  <a:pt x="579967" y="1756833"/>
                  <a:pt x="600673" y="1747109"/>
                  <a:pt x="622300" y="1739900"/>
                </a:cubicBezTo>
                <a:cubicBezTo>
                  <a:pt x="638859" y="1734380"/>
                  <a:pt x="657057" y="1734076"/>
                  <a:pt x="673100" y="1727200"/>
                </a:cubicBezTo>
                <a:cubicBezTo>
                  <a:pt x="687129" y="1721187"/>
                  <a:pt x="697171" y="1707813"/>
                  <a:pt x="711200" y="1701800"/>
                </a:cubicBezTo>
                <a:cubicBezTo>
                  <a:pt x="826561" y="1652359"/>
                  <a:pt x="686021" y="1756686"/>
                  <a:pt x="863600" y="1638300"/>
                </a:cubicBezTo>
                <a:cubicBezTo>
                  <a:pt x="876300" y="1629833"/>
                  <a:pt x="889974" y="1622671"/>
                  <a:pt x="901700" y="1612900"/>
                </a:cubicBezTo>
                <a:cubicBezTo>
                  <a:pt x="915498" y="1601402"/>
                  <a:pt x="926376" y="1586732"/>
                  <a:pt x="939800" y="1574800"/>
                </a:cubicBezTo>
                <a:cubicBezTo>
                  <a:pt x="964512" y="1552834"/>
                  <a:pt x="989901" y="1531599"/>
                  <a:pt x="1016000" y="1511300"/>
                </a:cubicBezTo>
                <a:cubicBezTo>
                  <a:pt x="1081514" y="1460345"/>
                  <a:pt x="1025346" y="1506627"/>
                  <a:pt x="1092200" y="1473200"/>
                </a:cubicBezTo>
                <a:cubicBezTo>
                  <a:pt x="1202054" y="1418273"/>
                  <a:pt x="1109559" y="1446635"/>
                  <a:pt x="1206500" y="1422400"/>
                </a:cubicBezTo>
                <a:cubicBezTo>
                  <a:pt x="1246679" y="1392266"/>
                  <a:pt x="1334778" y="1323256"/>
                  <a:pt x="1384300" y="1295400"/>
                </a:cubicBezTo>
                <a:cubicBezTo>
                  <a:pt x="1425552" y="1272196"/>
                  <a:pt x="1473436" y="1260298"/>
                  <a:pt x="1511300" y="1231900"/>
                </a:cubicBezTo>
                <a:cubicBezTo>
                  <a:pt x="1528233" y="1219200"/>
                  <a:pt x="1544151" y="1205018"/>
                  <a:pt x="1562100" y="1193800"/>
                </a:cubicBezTo>
                <a:cubicBezTo>
                  <a:pt x="1578154" y="1183766"/>
                  <a:pt x="1597494" y="1179404"/>
                  <a:pt x="1612900" y="1168400"/>
                </a:cubicBezTo>
                <a:cubicBezTo>
                  <a:pt x="1627515" y="1157961"/>
                  <a:pt x="1637363" y="1141989"/>
                  <a:pt x="1651000" y="1130300"/>
                </a:cubicBezTo>
                <a:cubicBezTo>
                  <a:pt x="1667071" y="1116525"/>
                  <a:pt x="1685870" y="1106138"/>
                  <a:pt x="1701800" y="1092200"/>
                </a:cubicBezTo>
                <a:cubicBezTo>
                  <a:pt x="1719822" y="1076431"/>
                  <a:pt x="1734578" y="1057169"/>
                  <a:pt x="1752600" y="1041400"/>
                </a:cubicBezTo>
                <a:cubicBezTo>
                  <a:pt x="1768530" y="1027462"/>
                  <a:pt x="1787847" y="1017657"/>
                  <a:pt x="1803400" y="1003300"/>
                </a:cubicBezTo>
                <a:cubicBezTo>
                  <a:pt x="1842992" y="966753"/>
                  <a:pt x="1879600" y="927100"/>
                  <a:pt x="1917700" y="889000"/>
                </a:cubicBezTo>
                <a:cubicBezTo>
                  <a:pt x="1938867" y="867833"/>
                  <a:pt x="1964596" y="850407"/>
                  <a:pt x="1981200" y="825500"/>
                </a:cubicBezTo>
                <a:cubicBezTo>
                  <a:pt x="1989667" y="812800"/>
                  <a:pt x="1999027" y="800652"/>
                  <a:pt x="2006600" y="787400"/>
                </a:cubicBezTo>
                <a:cubicBezTo>
                  <a:pt x="2071052" y="674609"/>
                  <a:pt x="1995517" y="791325"/>
                  <a:pt x="2057400" y="698500"/>
                </a:cubicBezTo>
                <a:cubicBezTo>
                  <a:pt x="2089610" y="537448"/>
                  <a:pt x="2046447" y="711357"/>
                  <a:pt x="2095500" y="596900"/>
                </a:cubicBezTo>
                <a:cubicBezTo>
                  <a:pt x="2102376" y="580857"/>
                  <a:pt x="2102680" y="562659"/>
                  <a:pt x="2108200" y="546100"/>
                </a:cubicBezTo>
                <a:cubicBezTo>
                  <a:pt x="2115409" y="524473"/>
                  <a:pt x="2125595" y="503946"/>
                  <a:pt x="2133600" y="482600"/>
                </a:cubicBezTo>
                <a:cubicBezTo>
                  <a:pt x="2138300" y="470065"/>
                  <a:pt x="2140313" y="456474"/>
                  <a:pt x="2146300" y="444500"/>
                </a:cubicBezTo>
                <a:cubicBezTo>
                  <a:pt x="2153126" y="430848"/>
                  <a:pt x="2165501" y="420348"/>
                  <a:pt x="2171700" y="406400"/>
                </a:cubicBezTo>
                <a:cubicBezTo>
                  <a:pt x="2191820" y="361129"/>
                  <a:pt x="2188010" y="326590"/>
                  <a:pt x="2222500" y="292100"/>
                </a:cubicBezTo>
                <a:cubicBezTo>
                  <a:pt x="2233293" y="281307"/>
                  <a:pt x="2247900" y="275167"/>
                  <a:pt x="2260600" y="266700"/>
                </a:cubicBezTo>
                <a:cubicBezTo>
                  <a:pt x="2269067" y="254000"/>
                  <a:pt x="2275207" y="239393"/>
                  <a:pt x="2286000" y="228600"/>
                </a:cubicBezTo>
                <a:cubicBezTo>
                  <a:pt x="2296793" y="217807"/>
                  <a:pt x="2314329" y="214926"/>
                  <a:pt x="2324100" y="203200"/>
                </a:cubicBezTo>
                <a:cubicBezTo>
                  <a:pt x="2336220" y="188656"/>
                  <a:pt x="2339760" y="168634"/>
                  <a:pt x="2349500" y="152400"/>
                </a:cubicBezTo>
                <a:cubicBezTo>
                  <a:pt x="2365206" y="126223"/>
                  <a:pt x="2390647" y="105160"/>
                  <a:pt x="2400300" y="76200"/>
                </a:cubicBezTo>
                <a:lnTo>
                  <a:pt x="2425700" y="0"/>
                </a:lnTo>
              </a:path>
            </a:pathLst>
          </a:cu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6030" name="TextBox 20">
            <a:extLst>
              <a:ext uri="{FF2B5EF4-FFF2-40B4-BE49-F238E27FC236}">
                <a16:creationId xmlns:a16="http://schemas.microsoft.com/office/drawing/2014/main" id="{BEBAFAC1-5918-3845-97E7-B780F0ACA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200" y="2936875"/>
            <a:ext cx="369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86031" name="TextBox 21">
            <a:extLst>
              <a:ext uri="{FF2B5EF4-FFF2-40B4-BE49-F238E27FC236}">
                <a16:creationId xmlns:a16="http://schemas.microsoft.com/office/drawing/2014/main" id="{2BA54215-976D-F04B-8A52-E2BECA1C2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2936875"/>
            <a:ext cx="369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86032" name="TextBox 22">
            <a:extLst>
              <a:ext uri="{FF2B5EF4-FFF2-40B4-BE49-F238E27FC236}">
                <a16:creationId xmlns:a16="http://schemas.microsoft.com/office/drawing/2014/main" id="{86C78D3C-DBBC-E843-BF35-67F3B4FEB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725" y="2052638"/>
            <a:ext cx="369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86033" name="Picture 17">
            <a:extLst>
              <a:ext uri="{FF2B5EF4-FFF2-40B4-BE49-F238E27FC236}">
                <a16:creationId xmlns:a16="http://schemas.microsoft.com/office/drawing/2014/main" id="{7C7DE9A2-D34A-2C47-AFBE-BC0052BF0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3721100"/>
            <a:ext cx="1676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4" name="Picture 13">
            <a:extLst>
              <a:ext uri="{FF2B5EF4-FFF2-40B4-BE49-F238E27FC236}">
                <a16:creationId xmlns:a16="http://schemas.microsoft.com/office/drawing/2014/main" id="{BB23CD7D-FA39-4048-A463-235AE1D00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138" y="3784600"/>
            <a:ext cx="82073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5" name="Picture 23">
            <a:extLst>
              <a:ext uri="{FF2B5EF4-FFF2-40B4-BE49-F238E27FC236}">
                <a16:creationId xmlns:a16="http://schemas.microsoft.com/office/drawing/2014/main" id="{FD22D89B-DF79-AD41-9A4D-468E496F6B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263" y="6026150"/>
            <a:ext cx="6254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6" name="Picture 24">
            <a:extLst>
              <a:ext uri="{FF2B5EF4-FFF2-40B4-BE49-F238E27FC236}">
                <a16:creationId xmlns:a16="http://schemas.microsoft.com/office/drawing/2014/main" id="{EB8B37FC-B1B6-A74B-BD62-C66919DDA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700" y="6057900"/>
            <a:ext cx="7572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461740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3BCE6696-555F-2F4C-81ED-FC9D16F6D7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panose="020B0600070205080204" pitchFamily="34" charset="-128"/>
              </a:rPr>
              <a:t>Triangle counting for large graphs?</a:t>
            </a:r>
          </a:p>
        </p:txBody>
      </p:sp>
      <p:sp>
        <p:nvSpPr>
          <p:cNvPr id="87042" name="Content Placeholder 2">
            <a:extLst>
              <a:ext uri="{FF2B5EF4-FFF2-40B4-BE49-F238E27FC236}">
                <a16:creationId xmlns:a16="http://schemas.microsoft.com/office/drawing/2014/main" id="{0FF5CE51-179F-D44C-9B76-6B88AE4F898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en-US" altLang="ko-KR">
                <a:ea typeface="ＭＳ Ｐゴシック" panose="020B0600070205080204" pitchFamily="34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>
                <a:ea typeface="ＭＳ Ｐゴシック" panose="020B0600070205080204" pitchFamily="34" charset="-128"/>
              </a:rPr>
              <a:t>[U Kang, Brendan Meeder, +, PAKDD’11]</a:t>
            </a:r>
          </a:p>
        </p:txBody>
      </p:sp>
      <p:sp>
        <p:nvSpPr>
          <p:cNvPr id="87043" name="Slide Number Placeholder 5">
            <a:extLst>
              <a:ext uri="{FF2B5EF4-FFF2-40B4-BE49-F238E27FC236}">
                <a16:creationId xmlns:a16="http://schemas.microsoft.com/office/drawing/2014/main" id="{B8F175A9-838B-0B4E-8DAF-9D94E2DA5A4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C82F8C-4FDA-4647-9D27-E711061E5D2E}" type="slidenum">
              <a:rPr lang="ko-KR" altLang="en-US" sz="1800">
                <a:ea typeface="굴림" panose="020B0600000101010101" pitchFamily="34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65</a:t>
            </a:fld>
            <a:endParaRPr lang="en-US" altLang="ko-KR" sz="1800">
              <a:ea typeface="굴림" panose="020B0600000101010101" pitchFamily="34" charset="-127"/>
            </a:endParaRPr>
          </a:p>
        </p:txBody>
      </p:sp>
      <p:pic>
        <p:nvPicPr>
          <p:cNvPr id="87044" name="Picture 7">
            <a:extLst>
              <a:ext uri="{FF2B5EF4-FFF2-40B4-BE49-F238E27FC236}">
                <a16:creationId xmlns:a16="http://schemas.microsoft.com/office/drawing/2014/main" id="{DE9A77AF-E73F-DD49-8950-99F03A88E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  <p:sp>
        <p:nvSpPr>
          <p:cNvPr id="87045" name="Date Placeholder 5">
            <a:extLst>
              <a:ext uri="{FF2B5EF4-FFF2-40B4-BE49-F238E27FC236}">
                <a16:creationId xmlns:a16="http://schemas.microsoft.com/office/drawing/2014/main" id="{A3962B67-2DE2-2D47-A4D7-CDFD69EB8EE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87046" name="Slide Number Placeholder 6">
            <a:extLst>
              <a:ext uri="{FF2B5EF4-FFF2-40B4-BE49-F238E27FC236}">
                <a16:creationId xmlns:a16="http://schemas.microsoft.com/office/drawing/2014/main" id="{6B9DE0FF-866E-2146-8672-E1910330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0C4ED3-70FB-0840-98C5-5669B1D85889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800"/>
          </a:p>
        </p:txBody>
      </p:sp>
      <p:sp>
        <p:nvSpPr>
          <p:cNvPr id="87047" name="Footer Placeholder 7">
            <a:extLst>
              <a:ext uri="{FF2B5EF4-FFF2-40B4-BE49-F238E27FC236}">
                <a16:creationId xmlns:a16="http://schemas.microsoft.com/office/drawing/2014/main" id="{D588B5C2-EC90-114E-B8D9-55E26D93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87048" name="Rectangle 8">
            <a:extLst>
              <a:ext uri="{FF2B5EF4-FFF2-40B4-BE49-F238E27FC236}">
                <a16:creationId xmlns:a16="http://schemas.microsoft.com/office/drawing/2014/main" id="{FED1837C-9F43-2D4F-8DB8-DFA080B45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490663"/>
            <a:ext cx="1117600" cy="4730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87049" name="Rectangle 9">
            <a:extLst>
              <a:ext uri="{FF2B5EF4-FFF2-40B4-BE49-F238E27FC236}">
                <a16:creationId xmlns:a16="http://schemas.microsoft.com/office/drawing/2014/main" id="{94782BFB-1582-D449-BEA9-35CDDA6F9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463" y="1981200"/>
            <a:ext cx="1117600" cy="474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87050" name="Straight Connector 11">
            <a:extLst>
              <a:ext uri="{FF2B5EF4-FFF2-40B4-BE49-F238E27FC236}">
                <a16:creationId xmlns:a16="http://schemas.microsoft.com/office/drawing/2014/main" id="{7966604A-95BB-6B45-9F6C-2BC8F3F6169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54350" y="1600200"/>
            <a:ext cx="3035300" cy="2298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7051" name="Picture 12">
            <a:extLst>
              <a:ext uri="{FF2B5EF4-FFF2-40B4-BE49-F238E27FC236}">
                <a16:creationId xmlns:a16="http://schemas.microsoft.com/office/drawing/2014/main" id="{F358E186-A920-304A-A97E-FE255ADC9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3721100"/>
            <a:ext cx="1676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2" name="Picture 13">
            <a:extLst>
              <a:ext uri="{FF2B5EF4-FFF2-40B4-BE49-F238E27FC236}">
                <a16:creationId xmlns:a16="http://schemas.microsoft.com/office/drawing/2014/main" id="{38E8468D-7D47-2D4D-9770-4B4B6D21C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138" y="3784600"/>
            <a:ext cx="82073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288368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47327D9D-FCE5-E349-8D38-B85A5BC309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panose="020B0600070205080204" pitchFamily="34" charset="-128"/>
              </a:rPr>
              <a:t>Triangle counting for large graphs?</a:t>
            </a:r>
          </a:p>
        </p:txBody>
      </p:sp>
      <p:sp>
        <p:nvSpPr>
          <p:cNvPr id="88066" name="Content Placeholder 2">
            <a:extLst>
              <a:ext uri="{FF2B5EF4-FFF2-40B4-BE49-F238E27FC236}">
                <a16:creationId xmlns:a16="http://schemas.microsoft.com/office/drawing/2014/main" id="{3166F9DC-D88E-BD49-B6D5-4CBF790D55A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en-US" altLang="ko-KR">
                <a:ea typeface="ＭＳ Ｐゴシック" panose="020B0600070205080204" pitchFamily="34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>
                <a:ea typeface="ＭＳ Ｐゴシック" panose="020B0600070205080204" pitchFamily="34" charset="-128"/>
              </a:rPr>
              <a:t>[U Kang, Brendan Meeder, +, PAKDD’11]</a:t>
            </a:r>
          </a:p>
        </p:txBody>
      </p:sp>
      <p:sp>
        <p:nvSpPr>
          <p:cNvPr id="88067" name="Slide Number Placeholder 5">
            <a:extLst>
              <a:ext uri="{FF2B5EF4-FFF2-40B4-BE49-F238E27FC236}">
                <a16:creationId xmlns:a16="http://schemas.microsoft.com/office/drawing/2014/main" id="{3672A74B-2C0B-3249-BA80-DDAD24FDE54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1BE366D-8258-504A-9AD4-A1A2FB29C1DE}" type="slidenum">
              <a:rPr lang="ko-KR" altLang="en-US" sz="1800">
                <a:ea typeface="굴림" panose="020B0600000101010101" pitchFamily="34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66</a:t>
            </a:fld>
            <a:endParaRPr lang="en-US" altLang="ko-KR" sz="1800">
              <a:ea typeface="굴림" panose="020B0600000101010101" pitchFamily="34" charset="-127"/>
            </a:endParaRPr>
          </a:p>
        </p:txBody>
      </p:sp>
      <p:pic>
        <p:nvPicPr>
          <p:cNvPr id="88068" name="Picture 7">
            <a:extLst>
              <a:ext uri="{FF2B5EF4-FFF2-40B4-BE49-F238E27FC236}">
                <a16:creationId xmlns:a16="http://schemas.microsoft.com/office/drawing/2014/main" id="{2E629E67-4DCA-9B4F-858B-B787EDBC1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  <p:sp>
        <p:nvSpPr>
          <p:cNvPr id="88069" name="Date Placeholder 5">
            <a:extLst>
              <a:ext uri="{FF2B5EF4-FFF2-40B4-BE49-F238E27FC236}">
                <a16:creationId xmlns:a16="http://schemas.microsoft.com/office/drawing/2014/main" id="{0D686842-F408-1E44-82AC-FE9ADE666E7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88070" name="Slide Number Placeholder 6">
            <a:extLst>
              <a:ext uri="{FF2B5EF4-FFF2-40B4-BE49-F238E27FC236}">
                <a16:creationId xmlns:a16="http://schemas.microsoft.com/office/drawing/2014/main" id="{68C4ECEA-BDE2-8448-93B4-C3FDB98A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AD04B3-4A3D-E54A-873A-F896BCE55E9F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800"/>
          </a:p>
        </p:txBody>
      </p:sp>
      <p:sp>
        <p:nvSpPr>
          <p:cNvPr id="88071" name="Footer Placeholder 7">
            <a:extLst>
              <a:ext uri="{FF2B5EF4-FFF2-40B4-BE49-F238E27FC236}">
                <a16:creationId xmlns:a16="http://schemas.microsoft.com/office/drawing/2014/main" id="{44AB2765-E4F4-B24B-AB40-3ABB9E31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88072" name="Rectangle 9">
            <a:extLst>
              <a:ext uri="{FF2B5EF4-FFF2-40B4-BE49-F238E27FC236}">
                <a16:creationId xmlns:a16="http://schemas.microsoft.com/office/drawing/2014/main" id="{6A538DE8-8981-5F45-BE12-6ADE90286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463" y="1981200"/>
            <a:ext cx="1117600" cy="474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88073" name="Straight Connector 10">
            <a:extLst>
              <a:ext uri="{FF2B5EF4-FFF2-40B4-BE49-F238E27FC236}">
                <a16:creationId xmlns:a16="http://schemas.microsoft.com/office/drawing/2014/main" id="{7CB8C580-569D-9A4D-993C-C991667D06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54350" y="1600200"/>
            <a:ext cx="3035300" cy="2298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8074" name="Picture 18">
            <a:extLst>
              <a:ext uri="{FF2B5EF4-FFF2-40B4-BE49-F238E27FC236}">
                <a16:creationId xmlns:a16="http://schemas.microsoft.com/office/drawing/2014/main" id="{326A42A2-763B-BB44-91D2-400FEECF1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3721100"/>
            <a:ext cx="1676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5" name="Picture 13">
            <a:extLst>
              <a:ext uri="{FF2B5EF4-FFF2-40B4-BE49-F238E27FC236}">
                <a16:creationId xmlns:a16="http://schemas.microsoft.com/office/drawing/2014/main" id="{2175A79C-6262-744A-BBDE-7063B365B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138" y="3784600"/>
            <a:ext cx="82073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250937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6404C700-ADD0-654B-B01C-B23DB9656E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panose="020B0600070205080204" pitchFamily="34" charset="-128"/>
              </a:rPr>
              <a:t>Triangle counting for large graphs?</a:t>
            </a:r>
          </a:p>
        </p:txBody>
      </p:sp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0610019F-0A84-864D-A46A-6B45D6E7ED4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en-US" altLang="ko-KR">
                <a:ea typeface="ＭＳ Ｐゴシック" panose="020B0600070205080204" pitchFamily="34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>
                <a:ea typeface="ＭＳ Ｐゴシック" panose="020B0600070205080204" pitchFamily="34" charset="-128"/>
              </a:rPr>
              <a:t>[U Kang, Brendan Meeder, +, PAKDD’11]</a:t>
            </a:r>
          </a:p>
        </p:txBody>
      </p:sp>
      <p:sp>
        <p:nvSpPr>
          <p:cNvPr id="89091" name="Slide Number Placeholder 5">
            <a:extLst>
              <a:ext uri="{FF2B5EF4-FFF2-40B4-BE49-F238E27FC236}">
                <a16:creationId xmlns:a16="http://schemas.microsoft.com/office/drawing/2014/main" id="{75B1C20D-4A58-EF4D-88FD-10538080924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A5A51F8-D15D-6B4A-BBB5-A42D7CE397A3}" type="slidenum">
              <a:rPr lang="ko-KR" altLang="en-US" sz="1800">
                <a:ea typeface="굴림" panose="020B0600000101010101" pitchFamily="34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en-US" altLang="ko-KR" sz="1800">
              <a:ea typeface="굴림" panose="020B0600000101010101" pitchFamily="34" charset="-127"/>
            </a:endParaRPr>
          </a:p>
        </p:txBody>
      </p:sp>
      <p:pic>
        <p:nvPicPr>
          <p:cNvPr id="89092" name="Picture 7">
            <a:extLst>
              <a:ext uri="{FF2B5EF4-FFF2-40B4-BE49-F238E27FC236}">
                <a16:creationId xmlns:a16="http://schemas.microsoft.com/office/drawing/2014/main" id="{BDCBF01B-E957-664C-AA43-4E4DF8E36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  <p:sp>
        <p:nvSpPr>
          <p:cNvPr id="89093" name="Date Placeholder 5">
            <a:extLst>
              <a:ext uri="{FF2B5EF4-FFF2-40B4-BE49-F238E27FC236}">
                <a16:creationId xmlns:a16="http://schemas.microsoft.com/office/drawing/2014/main" id="{895F9BD3-EEB3-7D44-8F41-6B310725CC0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89094" name="Slide Number Placeholder 6">
            <a:extLst>
              <a:ext uri="{FF2B5EF4-FFF2-40B4-BE49-F238E27FC236}">
                <a16:creationId xmlns:a16="http://schemas.microsoft.com/office/drawing/2014/main" id="{20A580A9-0F08-DD47-8F90-3C210945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811E2B-079B-F848-B2FA-670E26DFDF37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800"/>
          </a:p>
        </p:txBody>
      </p:sp>
      <p:sp>
        <p:nvSpPr>
          <p:cNvPr id="89095" name="Footer Placeholder 7">
            <a:extLst>
              <a:ext uri="{FF2B5EF4-FFF2-40B4-BE49-F238E27FC236}">
                <a16:creationId xmlns:a16="http://schemas.microsoft.com/office/drawing/2014/main" id="{38BF90B6-C22B-C94D-8EEE-9CEC42A0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89096" name="Rectangle 9">
            <a:extLst>
              <a:ext uri="{FF2B5EF4-FFF2-40B4-BE49-F238E27FC236}">
                <a16:creationId xmlns:a16="http://schemas.microsoft.com/office/drawing/2014/main" id="{5E888BEA-E494-EF46-BD65-138935F0C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463" y="1981200"/>
            <a:ext cx="1117600" cy="474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89097" name="Straight Connector 10">
            <a:extLst>
              <a:ext uri="{FF2B5EF4-FFF2-40B4-BE49-F238E27FC236}">
                <a16:creationId xmlns:a16="http://schemas.microsoft.com/office/drawing/2014/main" id="{FFD5F4EB-582B-7849-BEEF-D8A39186E81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54350" y="1600200"/>
            <a:ext cx="3035300" cy="2298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9098" name="Group 11">
            <a:extLst>
              <a:ext uri="{FF2B5EF4-FFF2-40B4-BE49-F238E27FC236}">
                <a16:creationId xmlns:a16="http://schemas.microsoft.com/office/drawing/2014/main" id="{E0E9DE3A-2511-EA40-A66B-4D1D0A573F98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1693863"/>
            <a:ext cx="541338" cy="558800"/>
            <a:chOff x="863600" y="1693332"/>
            <a:chExt cx="541867" cy="558801"/>
          </a:xfrm>
        </p:grpSpPr>
        <p:sp>
          <p:nvSpPr>
            <p:cNvPr id="89101" name="Regular Pentagon 12">
              <a:extLst>
                <a:ext uri="{FF2B5EF4-FFF2-40B4-BE49-F238E27FC236}">
                  <a16:creationId xmlns:a16="http://schemas.microsoft.com/office/drawing/2014/main" id="{7BAEE23E-A6E6-824D-87F8-1B224731D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600" y="1693333"/>
              <a:ext cx="541867" cy="558800"/>
            </a:xfrm>
            <a:prstGeom prst="pentagon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cxnSp>
          <p:nvCxnSpPr>
            <p:cNvPr id="89102" name="Straight Connector 13">
              <a:extLst>
                <a:ext uri="{FF2B5EF4-FFF2-40B4-BE49-F238E27FC236}">
                  <a16:creationId xmlns:a16="http://schemas.microsoft.com/office/drawing/2014/main" id="{4F7BFE9A-39E9-EC42-B9A4-8981BB38BF40}"/>
                </a:ext>
              </a:extLst>
            </p:cNvPr>
            <p:cNvCxnSpPr>
              <a:cxnSpLocks noChangeShapeType="1"/>
              <a:stCxn id="89101" idx="1"/>
              <a:endCxn id="89101" idx="4"/>
            </p:cNvCxnSpPr>
            <p:nvPr/>
          </p:nvCxnSpPr>
          <p:spPr bwMode="auto">
            <a:xfrm rot="10800000" flipH="1" flipV="1">
              <a:off x="863601" y="1906774"/>
              <a:ext cx="438378" cy="34535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103" name="Straight Connector 14">
              <a:extLst>
                <a:ext uri="{FF2B5EF4-FFF2-40B4-BE49-F238E27FC236}">
                  <a16:creationId xmlns:a16="http://schemas.microsoft.com/office/drawing/2014/main" id="{2547C063-A53A-414A-AE8E-4603224229A8}"/>
                </a:ext>
              </a:extLst>
            </p:cNvPr>
            <p:cNvCxnSpPr>
              <a:cxnSpLocks noChangeShapeType="1"/>
              <a:stCxn id="89101" idx="1"/>
              <a:endCxn id="89101" idx="5"/>
            </p:cNvCxnSpPr>
            <p:nvPr/>
          </p:nvCxnSpPr>
          <p:spPr bwMode="auto">
            <a:xfrm rot="10800000" flipH="1">
              <a:off x="863600" y="1906775"/>
              <a:ext cx="541865" cy="15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104" name="Straight Connector 15">
              <a:extLst>
                <a:ext uri="{FF2B5EF4-FFF2-40B4-BE49-F238E27FC236}">
                  <a16:creationId xmlns:a16="http://schemas.microsoft.com/office/drawing/2014/main" id="{A51B6B79-0235-1948-8487-B8A1DBFB9F0D}"/>
                </a:ext>
              </a:extLst>
            </p:cNvPr>
            <p:cNvCxnSpPr>
              <a:cxnSpLocks noChangeShapeType="1"/>
              <a:stCxn id="89101" idx="0"/>
              <a:endCxn id="89101" idx="2"/>
            </p:cNvCxnSpPr>
            <p:nvPr/>
          </p:nvCxnSpPr>
          <p:spPr bwMode="auto">
            <a:xfrm rot="-5400000" flipH="1" flipV="1">
              <a:off x="771411" y="1889009"/>
              <a:ext cx="558799" cy="16744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105" name="Straight Connector 16">
              <a:extLst>
                <a:ext uri="{FF2B5EF4-FFF2-40B4-BE49-F238E27FC236}">
                  <a16:creationId xmlns:a16="http://schemas.microsoft.com/office/drawing/2014/main" id="{8A31BCDD-C265-C642-BDEB-C028CB67BB6F}"/>
                </a:ext>
              </a:extLst>
            </p:cNvPr>
            <p:cNvCxnSpPr>
              <a:cxnSpLocks noChangeShapeType="1"/>
              <a:stCxn id="89101" idx="0"/>
              <a:endCxn id="89101" idx="4"/>
            </p:cNvCxnSpPr>
            <p:nvPr/>
          </p:nvCxnSpPr>
          <p:spPr bwMode="auto">
            <a:xfrm rot="16200000" flipH="1">
              <a:off x="938856" y="1889010"/>
              <a:ext cx="558799" cy="16744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106" name="Straight Connector 17">
              <a:extLst>
                <a:ext uri="{FF2B5EF4-FFF2-40B4-BE49-F238E27FC236}">
                  <a16:creationId xmlns:a16="http://schemas.microsoft.com/office/drawing/2014/main" id="{956E6AF1-A2AA-0941-82D0-EEB7622A4803}"/>
                </a:ext>
              </a:extLst>
            </p:cNvPr>
            <p:cNvCxnSpPr>
              <a:cxnSpLocks noChangeShapeType="1"/>
              <a:stCxn id="89101" idx="2"/>
              <a:endCxn id="89101" idx="5"/>
            </p:cNvCxnSpPr>
            <p:nvPr/>
          </p:nvCxnSpPr>
          <p:spPr bwMode="auto">
            <a:xfrm rot="5400000" flipH="1" flipV="1">
              <a:off x="1013598" y="1860265"/>
              <a:ext cx="345357" cy="43837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89099" name="Picture 18">
            <a:extLst>
              <a:ext uri="{FF2B5EF4-FFF2-40B4-BE49-F238E27FC236}">
                <a16:creationId xmlns:a16="http://schemas.microsoft.com/office/drawing/2014/main" id="{32AE0E65-5781-1B4D-A58A-092179887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3721100"/>
            <a:ext cx="1676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0" name="Picture 13">
            <a:extLst>
              <a:ext uri="{FF2B5EF4-FFF2-40B4-BE49-F238E27FC236}">
                <a16:creationId xmlns:a16="http://schemas.microsoft.com/office/drawing/2014/main" id="{8609C67D-86A1-B643-9C19-5487EBEBB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138" y="3784600"/>
            <a:ext cx="82073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772942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005FDD80-2DBE-3645-8F86-A03436D07B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8020050" cy="685800"/>
          </a:xfrm>
        </p:spPr>
        <p:txBody>
          <a:bodyPr/>
          <a:lstStyle/>
          <a:p>
            <a:r>
              <a:rPr lang="en-US" altLang="ko-KR">
                <a:ea typeface="ＭＳ Ｐゴシック" panose="020B0600070205080204" pitchFamily="34" charset="-128"/>
              </a:rPr>
              <a:t>Triangle counting for large graphs?</a:t>
            </a:r>
          </a:p>
        </p:txBody>
      </p:sp>
      <p:sp>
        <p:nvSpPr>
          <p:cNvPr id="90114" name="Content Placeholder 2">
            <a:extLst>
              <a:ext uri="{FF2B5EF4-FFF2-40B4-BE49-F238E27FC236}">
                <a16:creationId xmlns:a16="http://schemas.microsoft.com/office/drawing/2014/main" id="{24DA0479-C207-3849-9EC7-ACB9ED5737D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1447800"/>
            <a:ext cx="8029575" cy="4648200"/>
          </a:xfrm>
        </p:spPr>
        <p:txBody>
          <a:bodyPr/>
          <a:lstStyle/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ko-KR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en-US" altLang="ko-KR">
                <a:ea typeface="ＭＳ Ｐゴシック" panose="020B0600070205080204" pitchFamily="34" charset="-128"/>
              </a:rPr>
              <a:t>Anomalous nodes in Twitter(~ 3 billion edges)</a:t>
            </a:r>
          </a:p>
          <a:p>
            <a:pPr algn="ctr">
              <a:buFontTx/>
              <a:buNone/>
            </a:pPr>
            <a:r>
              <a:rPr lang="en-US" altLang="ko-KR">
                <a:ea typeface="ＭＳ Ｐゴシック" panose="020B0600070205080204" pitchFamily="34" charset="-128"/>
              </a:rPr>
              <a:t>[U Kang, Brendan Meeder, +, PAKDD’11]</a:t>
            </a:r>
          </a:p>
        </p:txBody>
      </p:sp>
      <p:sp>
        <p:nvSpPr>
          <p:cNvPr id="90115" name="Slide Number Placeholder 5">
            <a:extLst>
              <a:ext uri="{FF2B5EF4-FFF2-40B4-BE49-F238E27FC236}">
                <a16:creationId xmlns:a16="http://schemas.microsoft.com/office/drawing/2014/main" id="{C22CE877-7797-BF48-A98F-E69A3D046644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703ACA3-27AC-B24A-89D6-12C5D36A20AF}" type="slidenum">
              <a:rPr lang="ko-KR" altLang="en-US" sz="1800">
                <a:ea typeface="굴림" panose="020B0600000101010101" pitchFamily="34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68</a:t>
            </a:fld>
            <a:endParaRPr lang="en-US" altLang="ko-KR" sz="1800">
              <a:ea typeface="굴림" panose="020B0600000101010101" pitchFamily="34" charset="-127"/>
            </a:endParaRPr>
          </a:p>
        </p:txBody>
      </p:sp>
      <p:pic>
        <p:nvPicPr>
          <p:cNvPr id="90116" name="Picture 7">
            <a:extLst>
              <a:ext uri="{FF2B5EF4-FFF2-40B4-BE49-F238E27FC236}">
                <a16:creationId xmlns:a16="http://schemas.microsoft.com/office/drawing/2014/main" id="{511D7FD6-4E3A-524B-AFB4-D94AB7A6D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850" y="1295400"/>
            <a:ext cx="45974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  <p:sp>
        <p:nvSpPr>
          <p:cNvPr id="90117" name="Date Placeholder 5">
            <a:extLst>
              <a:ext uri="{FF2B5EF4-FFF2-40B4-BE49-F238E27FC236}">
                <a16:creationId xmlns:a16="http://schemas.microsoft.com/office/drawing/2014/main" id="{911F0B40-9834-6D48-9E7C-BE750873E9B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90118" name="Slide Number Placeholder 6">
            <a:extLst>
              <a:ext uri="{FF2B5EF4-FFF2-40B4-BE49-F238E27FC236}">
                <a16:creationId xmlns:a16="http://schemas.microsoft.com/office/drawing/2014/main" id="{0079B052-6593-1F46-AFC9-70ECBE12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615EF1-DA94-F747-89C5-ACDC21E69B33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800"/>
          </a:p>
        </p:txBody>
      </p:sp>
      <p:sp>
        <p:nvSpPr>
          <p:cNvPr id="90119" name="Footer Placeholder 7">
            <a:extLst>
              <a:ext uri="{FF2B5EF4-FFF2-40B4-BE49-F238E27FC236}">
                <a16:creationId xmlns:a16="http://schemas.microsoft.com/office/drawing/2014/main" id="{64449F40-59AD-2644-97EB-45EADB28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cxnSp>
        <p:nvCxnSpPr>
          <p:cNvPr id="90120" name="Straight Connector 8">
            <a:extLst>
              <a:ext uri="{FF2B5EF4-FFF2-40B4-BE49-F238E27FC236}">
                <a16:creationId xmlns:a16="http://schemas.microsoft.com/office/drawing/2014/main" id="{97D3134B-5EF3-1040-8342-C29341D274F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54350" y="1600200"/>
            <a:ext cx="3035300" cy="2298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0121" name="Group 9">
            <a:extLst>
              <a:ext uri="{FF2B5EF4-FFF2-40B4-BE49-F238E27FC236}">
                <a16:creationId xmlns:a16="http://schemas.microsoft.com/office/drawing/2014/main" id="{1C5BACB6-086A-6F41-A3D5-F5CA252B7C28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1693863"/>
            <a:ext cx="541338" cy="558800"/>
            <a:chOff x="863600" y="1693332"/>
            <a:chExt cx="541867" cy="558801"/>
          </a:xfrm>
        </p:grpSpPr>
        <p:sp>
          <p:nvSpPr>
            <p:cNvPr id="90124" name="Regular Pentagon 10">
              <a:extLst>
                <a:ext uri="{FF2B5EF4-FFF2-40B4-BE49-F238E27FC236}">
                  <a16:creationId xmlns:a16="http://schemas.microsoft.com/office/drawing/2014/main" id="{D5AF6BDA-40D4-364B-B96C-6F103A9E3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600" y="1693333"/>
              <a:ext cx="541867" cy="558800"/>
            </a:xfrm>
            <a:prstGeom prst="pentagon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cxnSp>
          <p:nvCxnSpPr>
            <p:cNvPr id="90125" name="Straight Connector 11">
              <a:extLst>
                <a:ext uri="{FF2B5EF4-FFF2-40B4-BE49-F238E27FC236}">
                  <a16:creationId xmlns:a16="http://schemas.microsoft.com/office/drawing/2014/main" id="{D8FA420E-080E-C847-A916-E3BEF63BFA2E}"/>
                </a:ext>
              </a:extLst>
            </p:cNvPr>
            <p:cNvCxnSpPr>
              <a:cxnSpLocks noChangeShapeType="1"/>
              <a:stCxn id="90124" idx="1"/>
              <a:endCxn id="90124" idx="4"/>
            </p:cNvCxnSpPr>
            <p:nvPr/>
          </p:nvCxnSpPr>
          <p:spPr bwMode="auto">
            <a:xfrm rot="10800000" flipH="1" flipV="1">
              <a:off x="863601" y="1906774"/>
              <a:ext cx="438378" cy="34535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6" name="Straight Connector 12">
              <a:extLst>
                <a:ext uri="{FF2B5EF4-FFF2-40B4-BE49-F238E27FC236}">
                  <a16:creationId xmlns:a16="http://schemas.microsoft.com/office/drawing/2014/main" id="{B024D3EE-65DB-894A-BF39-089EAB6C6D0E}"/>
                </a:ext>
              </a:extLst>
            </p:cNvPr>
            <p:cNvCxnSpPr>
              <a:cxnSpLocks noChangeShapeType="1"/>
              <a:stCxn id="90124" idx="1"/>
              <a:endCxn id="90124" idx="5"/>
            </p:cNvCxnSpPr>
            <p:nvPr/>
          </p:nvCxnSpPr>
          <p:spPr bwMode="auto">
            <a:xfrm rot="10800000" flipH="1">
              <a:off x="863600" y="1906775"/>
              <a:ext cx="541865" cy="15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7" name="Straight Connector 13">
              <a:extLst>
                <a:ext uri="{FF2B5EF4-FFF2-40B4-BE49-F238E27FC236}">
                  <a16:creationId xmlns:a16="http://schemas.microsoft.com/office/drawing/2014/main" id="{7A3907AA-92E1-0C4A-BB45-51899972FD49}"/>
                </a:ext>
              </a:extLst>
            </p:cNvPr>
            <p:cNvCxnSpPr>
              <a:cxnSpLocks noChangeShapeType="1"/>
              <a:stCxn id="90124" idx="0"/>
              <a:endCxn id="90124" idx="2"/>
            </p:cNvCxnSpPr>
            <p:nvPr/>
          </p:nvCxnSpPr>
          <p:spPr bwMode="auto">
            <a:xfrm rot="-5400000" flipH="1" flipV="1">
              <a:off x="771411" y="1889009"/>
              <a:ext cx="558799" cy="16744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8" name="Straight Connector 14">
              <a:extLst>
                <a:ext uri="{FF2B5EF4-FFF2-40B4-BE49-F238E27FC236}">
                  <a16:creationId xmlns:a16="http://schemas.microsoft.com/office/drawing/2014/main" id="{338F678A-96CB-9548-ABD9-97ADB55BC2F8}"/>
                </a:ext>
              </a:extLst>
            </p:cNvPr>
            <p:cNvCxnSpPr>
              <a:cxnSpLocks noChangeShapeType="1"/>
              <a:stCxn id="90124" idx="0"/>
              <a:endCxn id="90124" idx="4"/>
            </p:cNvCxnSpPr>
            <p:nvPr/>
          </p:nvCxnSpPr>
          <p:spPr bwMode="auto">
            <a:xfrm rot="16200000" flipH="1">
              <a:off x="938856" y="1889010"/>
              <a:ext cx="558799" cy="16744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9" name="Straight Connector 15">
              <a:extLst>
                <a:ext uri="{FF2B5EF4-FFF2-40B4-BE49-F238E27FC236}">
                  <a16:creationId xmlns:a16="http://schemas.microsoft.com/office/drawing/2014/main" id="{6D20752C-76C5-6E43-9B3A-E34F9431C380}"/>
                </a:ext>
              </a:extLst>
            </p:cNvPr>
            <p:cNvCxnSpPr>
              <a:cxnSpLocks noChangeShapeType="1"/>
              <a:stCxn id="90124" idx="2"/>
              <a:endCxn id="90124" idx="5"/>
            </p:cNvCxnSpPr>
            <p:nvPr/>
          </p:nvCxnSpPr>
          <p:spPr bwMode="auto">
            <a:xfrm rot="5400000" flipH="1" flipV="1">
              <a:off x="1013598" y="1860265"/>
              <a:ext cx="345357" cy="43837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90122" name="Picture 16">
            <a:extLst>
              <a:ext uri="{FF2B5EF4-FFF2-40B4-BE49-F238E27FC236}">
                <a16:creationId xmlns:a16="http://schemas.microsoft.com/office/drawing/2014/main" id="{06972191-C2C9-8545-AF1C-211F7B24B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3721100"/>
            <a:ext cx="1676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13">
            <a:extLst>
              <a:ext uri="{FF2B5EF4-FFF2-40B4-BE49-F238E27FC236}">
                <a16:creationId xmlns:a16="http://schemas.microsoft.com/office/drawing/2014/main" id="{5274D559-419E-884A-BA3F-AFB909E95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138" y="3784600"/>
            <a:ext cx="82073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29016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>
            <a:extLst>
              <a:ext uri="{FF2B5EF4-FFF2-40B4-BE49-F238E27FC236}">
                <a16:creationId xmlns:a16="http://schemas.microsoft.com/office/drawing/2014/main" id="{B450BCEC-AF5F-6843-BB4F-5B76CFB322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List of Static Patterns</a:t>
            </a:r>
          </a:p>
        </p:txBody>
      </p:sp>
      <p:sp>
        <p:nvSpPr>
          <p:cNvPr id="91139" name="Content Placeholder 2">
            <a:extLst>
              <a:ext uri="{FF2B5EF4-FFF2-40B4-BE49-F238E27FC236}">
                <a16:creationId xmlns:a16="http://schemas.microsoft.com/office/drawing/2014/main" id="{319D746D-D3FC-CC4D-B1DD-6057C829F7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>
                <a:ea typeface="ＭＳ Ｐゴシック" panose="020B0600070205080204" pitchFamily="34" charset="-128"/>
              </a:rPr>
              <a:t>S.1 degree</a:t>
            </a:r>
          </a:p>
          <a:p>
            <a:r>
              <a:rPr lang="en-US" altLang="ko-KR">
                <a:ea typeface="ＭＳ Ｐゴシック" panose="020B0600070205080204" pitchFamily="34" charset="-128"/>
              </a:rPr>
              <a:t>S.2 eigenvalues</a:t>
            </a:r>
          </a:p>
          <a:p>
            <a:r>
              <a:rPr lang="en-US" altLang="ko-KR">
                <a:ea typeface="ＭＳ Ｐゴシック" panose="020B0600070205080204" pitchFamily="34" charset="-128"/>
              </a:rPr>
              <a:t>S.3 small diameter</a:t>
            </a:r>
          </a:p>
          <a:p>
            <a:r>
              <a:rPr lang="en-US" altLang="ko-KR">
                <a:ea typeface="ＭＳ Ｐゴシック" panose="020B0600070205080204" pitchFamily="34" charset="-128"/>
              </a:rPr>
              <a:t>S.4/5 Triangle laws</a:t>
            </a:r>
          </a:p>
          <a:p>
            <a:r>
              <a:rPr lang="en-US" altLang="ko-KR">
                <a:ea typeface="ＭＳ Ｐゴシック" panose="020B0600070205080204" pitchFamily="34" charset="-128"/>
              </a:rPr>
              <a:t>(S.6) NLCC non-largest conn. components</a:t>
            </a:r>
          </a:p>
          <a:p>
            <a:r>
              <a:rPr lang="en-US" altLang="ko-KR">
                <a:ea typeface="ＭＳ Ｐゴシック" panose="020B0600070205080204" pitchFamily="34" charset="-128"/>
              </a:rPr>
              <a:t>(S.7) eigen plots</a:t>
            </a:r>
          </a:p>
          <a:p>
            <a:r>
              <a:rPr lang="en-US" altLang="ko-KR">
                <a:ea typeface="ＭＳ Ｐゴシック" panose="020B0600070205080204" pitchFamily="34" charset="-128"/>
              </a:rPr>
              <a:t>(S.8) radius plot</a:t>
            </a:r>
          </a:p>
          <a:p>
            <a:endParaRPr lang="en-US" altLang="ko-KR">
              <a:ea typeface="ＭＳ Ｐゴシック" panose="020B0600070205080204" pitchFamily="34" charset="-128"/>
            </a:endParaRPr>
          </a:p>
          <a:p>
            <a:endParaRPr lang="en-US" altLang="ko-KR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1140" name="Footer Placeholder 3">
            <a:extLst>
              <a:ext uri="{FF2B5EF4-FFF2-40B4-BE49-F238E27FC236}">
                <a16:creationId xmlns:a16="http://schemas.microsoft.com/office/drawing/2014/main" id="{024F0A01-2E11-914A-9DE2-CAAE2760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91141" name="Slide Number Placeholder 4">
            <a:extLst>
              <a:ext uri="{FF2B5EF4-FFF2-40B4-BE49-F238E27FC236}">
                <a16:creationId xmlns:a16="http://schemas.microsoft.com/office/drawing/2014/main" id="{72E4D3D0-AC1A-A54A-B441-4A01A586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2BB2F-9172-A843-9535-2A2080783284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800"/>
          </a:p>
        </p:txBody>
      </p:sp>
      <p:sp>
        <p:nvSpPr>
          <p:cNvPr id="91142" name="Date Placeholder 7">
            <a:extLst>
              <a:ext uri="{FF2B5EF4-FFF2-40B4-BE49-F238E27FC236}">
                <a16:creationId xmlns:a16="http://schemas.microsoft.com/office/drawing/2014/main" id="{9FD8B605-E84A-B345-B88A-3C71803334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pic>
        <p:nvPicPr>
          <p:cNvPr id="91145" name="Picture 7">
            <a:extLst>
              <a:ext uri="{FF2B5EF4-FFF2-40B4-BE49-F238E27FC236}">
                <a16:creationId xmlns:a16="http://schemas.microsoft.com/office/drawing/2014/main" id="{7D79D4B2-48E7-ED4D-A3DB-12016FDA5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2650" y="179388"/>
            <a:ext cx="18002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6" name="TextBox 3">
            <a:extLst>
              <a:ext uri="{FF2B5EF4-FFF2-40B4-BE49-F238E27FC236}">
                <a16:creationId xmlns:a16="http://schemas.microsoft.com/office/drawing/2014/main" id="{ABB3773E-A40C-A749-BEFD-7E11102CB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316038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91147" name="TextBox 11">
            <a:extLst>
              <a:ext uri="{FF2B5EF4-FFF2-40B4-BE49-F238E27FC236}">
                <a16:creationId xmlns:a16="http://schemas.microsoft.com/office/drawing/2014/main" id="{A58C953A-94C4-1147-A623-E47025976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962150"/>
            <a:ext cx="646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91148" name="TextBox 12">
            <a:extLst>
              <a:ext uri="{FF2B5EF4-FFF2-40B4-BE49-F238E27FC236}">
                <a16:creationId xmlns:a16="http://schemas.microsoft.com/office/drawing/2014/main" id="{1C734820-3F9C-1047-84E8-6517D1B01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2555875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91149" name="TextBox 13">
            <a:extLst>
              <a:ext uri="{FF2B5EF4-FFF2-40B4-BE49-F238E27FC236}">
                <a16:creationId xmlns:a16="http://schemas.microsoft.com/office/drawing/2014/main" id="{6320552A-05A1-AF4E-8895-ADA666339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3124200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4E8F00"/>
                </a:solidFill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40016337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>
                <a:ea typeface="ＭＳ Ｐゴシック" charset="-128"/>
                <a:cs typeface="ＭＳ Ｐゴシック" charset="-128"/>
              </a:rPr>
              <a:t>Why study graphs?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Fake friends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761727-FDC5-4B4B-874B-33671A51AC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4315" y="2504786"/>
            <a:ext cx="680811" cy="8125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02A922-C9DE-404B-9F0A-65BCDD2B7F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044" y="3606655"/>
            <a:ext cx="544602" cy="8125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2A63-ECE3-E545-A498-8EA5003BB4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620" y="3459694"/>
            <a:ext cx="465541" cy="81258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98B6452-B237-924F-BCC5-50EAECB18375}"/>
              </a:ext>
            </a:extLst>
          </p:cNvPr>
          <p:cNvCxnSpPr>
            <a:cxnSpLocks/>
          </p:cNvCxnSpPr>
          <p:nvPr/>
        </p:nvCxnSpPr>
        <p:spPr bwMode="auto">
          <a:xfrm flipV="1">
            <a:off x="4473891" y="2880242"/>
            <a:ext cx="1435801" cy="233449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2EB4DB-017C-9B40-8AA9-80C1818FF977}"/>
              </a:ext>
            </a:extLst>
          </p:cNvPr>
          <p:cNvCxnSpPr>
            <a:cxnSpLocks/>
          </p:cNvCxnSpPr>
          <p:nvPr/>
        </p:nvCxnSpPr>
        <p:spPr bwMode="auto">
          <a:xfrm flipV="1">
            <a:off x="4421339" y="3040119"/>
            <a:ext cx="1488353" cy="111409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E9582E8-4AAB-4B47-8CA9-C9AEDB1B4448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0052" y="5317975"/>
            <a:ext cx="1256875" cy="367209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E8724C9-A124-1244-9389-1AB00C365002}"/>
              </a:ext>
            </a:extLst>
          </p:cNvPr>
          <p:cNvSpPr txBox="1"/>
          <p:nvPr/>
        </p:nvSpPr>
        <p:spPr>
          <a:xfrm rot="4109551">
            <a:off x="3009194" y="4247226"/>
            <a:ext cx="11225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…</a:t>
            </a:r>
          </a:p>
          <a:p>
            <a:endParaRPr lang="en-US" sz="5400" b="1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7DA9E3-F91C-7A4A-B32A-0B486C5EB454}"/>
              </a:ext>
            </a:extLst>
          </p:cNvPr>
          <p:cNvCxnSpPr>
            <a:cxnSpLocks/>
          </p:cNvCxnSpPr>
          <p:nvPr/>
        </p:nvCxnSpPr>
        <p:spPr bwMode="auto">
          <a:xfrm flipV="1">
            <a:off x="4405292" y="4012945"/>
            <a:ext cx="2396542" cy="332204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FF6525A-DF9E-D54A-993E-AB81DDA3E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270754"/>
            <a:ext cx="497268" cy="73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ack people clipart 2 people clip art 0 people clipartbold 2">
            <a:hlinkClick r:id="rId7"/>
            <a:extLst>
              <a:ext uri="{FF2B5EF4-FFF2-40B4-BE49-F238E27FC236}">
                <a16:creationId xmlns:a16="http://schemas.microsoft.com/office/drawing/2014/main" id="{19ADD5F7-CA51-2443-A749-DF945D25D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227" y="5208657"/>
            <a:ext cx="638025" cy="81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ople man cartoon clip art vector free vector for free download about">
            <a:hlinkClick r:id="rId9"/>
            <a:extLst>
              <a:ext uri="{FF2B5EF4-FFF2-40B4-BE49-F238E27FC236}">
                <a16:creationId xmlns:a16="http://schemas.microsoft.com/office/drawing/2014/main" id="{E0DEBB55-3B41-FD41-8843-D366FC5A8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9854" y="5016668"/>
            <a:ext cx="623297" cy="8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2363512-873F-FF4F-B646-E31B7CD4C751}"/>
              </a:ext>
            </a:extLst>
          </p:cNvPr>
          <p:cNvSpPr txBox="1"/>
          <p:nvPr/>
        </p:nvSpPr>
        <p:spPr>
          <a:xfrm rot="7578871">
            <a:off x="6693221" y="3901425"/>
            <a:ext cx="11225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…</a:t>
            </a:r>
          </a:p>
          <a:p>
            <a:endParaRPr lang="en-US" sz="5400" b="1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CCADA8-7374-0D41-B0EE-F7E5FA8089D0}"/>
              </a:ext>
            </a:extLst>
          </p:cNvPr>
          <p:cNvCxnSpPr>
            <a:cxnSpLocks/>
          </p:cNvCxnSpPr>
          <p:nvPr/>
        </p:nvCxnSpPr>
        <p:spPr bwMode="auto">
          <a:xfrm flipV="1">
            <a:off x="4865357" y="3259696"/>
            <a:ext cx="1505207" cy="2208082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CD2989-44C2-1C4E-84BE-0C86FA074A78}"/>
              </a:ext>
            </a:extLst>
          </p:cNvPr>
          <p:cNvCxnSpPr>
            <a:cxnSpLocks/>
          </p:cNvCxnSpPr>
          <p:nvPr/>
        </p:nvCxnSpPr>
        <p:spPr bwMode="auto">
          <a:xfrm>
            <a:off x="4478905" y="3377345"/>
            <a:ext cx="1823187" cy="1749696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/>
          </a:ln>
          <a:effectLst/>
        </p:spPr>
      </p:cxnSp>
      <p:sp>
        <p:nvSpPr>
          <p:cNvPr id="22" name="Freeform 21">
            <a:extLst>
              <a:ext uri="{FF2B5EF4-FFF2-40B4-BE49-F238E27FC236}">
                <a16:creationId xmlns:a16="http://schemas.microsoft.com/office/drawing/2014/main" id="{1D1ABCA3-144C-7F4C-86C8-685AA372681A}"/>
              </a:ext>
            </a:extLst>
          </p:cNvPr>
          <p:cNvSpPr/>
          <p:nvPr/>
        </p:nvSpPr>
        <p:spPr bwMode="auto">
          <a:xfrm>
            <a:off x="4181707" y="3356517"/>
            <a:ext cx="78059" cy="680224"/>
          </a:xfrm>
          <a:custGeom>
            <a:avLst/>
            <a:gdLst>
              <a:gd name="connsiteX0" fmla="*/ 78059 w 78059"/>
              <a:gd name="connsiteY0" fmla="*/ 680224 h 680224"/>
              <a:gd name="connsiteX1" fmla="*/ 0 w 78059"/>
              <a:gd name="connsiteY1" fmla="*/ 0 h 68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059" h="680224">
                <a:moveTo>
                  <a:pt x="78059" y="680224"/>
                </a:moveTo>
                <a:lnTo>
                  <a:pt x="0" y="0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0A73C56-9FDB-A949-A942-3D9EC531E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 Melanie Rehak</a:t>
            </a:r>
          </a:p>
        </p:txBody>
      </p:sp>
      <p:pic>
        <p:nvPicPr>
          <p:cNvPr id="25" name="Picture 15" descr="Facebook-icon.png">
            <a:extLst>
              <a:ext uri="{FF2B5EF4-FFF2-40B4-BE49-F238E27FC236}">
                <a16:creationId xmlns:a16="http://schemas.microsoft.com/office/drawing/2014/main" id="{567F13B9-C74D-684A-B9B0-02BF931D545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368" y="2636840"/>
            <a:ext cx="99853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9286697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6">
            <a:extLst>
              <a:ext uri="{FF2B5EF4-FFF2-40B4-BE49-F238E27FC236}">
                <a16:creationId xmlns:a16="http://schemas.microsoft.com/office/drawing/2014/main" id="{33F0BEB4-47BA-E241-B71B-EF7A0A3E8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Generalized Iterated Matrix Vector Multiplication (GIMV)</a:t>
            </a:r>
          </a:p>
        </p:txBody>
      </p:sp>
      <p:sp>
        <p:nvSpPr>
          <p:cNvPr id="92162" name="Footer Placeholder 2">
            <a:extLst>
              <a:ext uri="{FF2B5EF4-FFF2-40B4-BE49-F238E27FC236}">
                <a16:creationId xmlns:a16="http://schemas.microsoft.com/office/drawing/2014/main" id="{5129A5A2-D2EE-9547-80B7-7C8A1BB7A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92163" name="Slide Number Placeholder 3">
            <a:extLst>
              <a:ext uri="{FF2B5EF4-FFF2-40B4-BE49-F238E27FC236}">
                <a16:creationId xmlns:a16="http://schemas.microsoft.com/office/drawing/2014/main" id="{3A26E1BC-C47B-0442-AF1E-98D1402C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47F9E7-4B68-154F-98C8-149B6ACACBEE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800"/>
          </a:p>
        </p:txBody>
      </p:sp>
      <p:sp>
        <p:nvSpPr>
          <p:cNvPr id="92164" name="TextBox 7">
            <a:extLst>
              <a:ext uri="{FF2B5EF4-FFF2-40B4-BE49-F238E27FC236}">
                <a16:creationId xmlns:a16="http://schemas.microsoft.com/office/drawing/2014/main" id="{DF67D9EF-85D2-E34E-ADBB-F1B1DA385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90800"/>
            <a:ext cx="81899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latin typeface="Arial" panose="020B0604020202020204" pitchFamily="34" charset="0"/>
                <a:hlinkClick r:id="rId3"/>
              </a:rPr>
              <a:t>PEGASUS: A Peta-Scale Graph Mining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latin typeface="Arial" panose="020B0604020202020204" pitchFamily="34" charset="0"/>
                <a:hlinkClick r:id="rId3"/>
              </a:rPr>
              <a:t>System - Implementation and Observations</a:t>
            </a:r>
            <a:r>
              <a:rPr lang="en-US" altLang="en-US">
                <a:latin typeface="Arial" panose="020B0604020202020204" pitchFamily="34" charset="0"/>
              </a:rPr>
              <a:t>.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U Kang, Charalampos E. Tsourakakis,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and Christos Faloutsos.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(</a:t>
            </a:r>
            <a:r>
              <a:rPr lang="en-US" altLang="en-US">
                <a:latin typeface="Arial" panose="020B0604020202020204" pitchFamily="34" charset="0"/>
                <a:hlinkClick r:id="rId4"/>
              </a:rPr>
              <a:t>ICDM</a:t>
            </a:r>
            <a:r>
              <a:rPr lang="en-US" altLang="en-US">
                <a:latin typeface="Arial" panose="020B0604020202020204" pitchFamily="34" charset="0"/>
              </a:rPr>
              <a:t>) 2009, Miami, Florida, USA.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Best Application Paper (runner-up)</a:t>
            </a:r>
            <a:r>
              <a:rPr lang="en-US" altLang="en-US" b="1">
                <a:latin typeface="Arial" panose="020B0604020202020204" pitchFamily="34" charset="0"/>
              </a:rPr>
              <a:t>.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165" name="Date Placeholder 6">
            <a:extLst>
              <a:ext uri="{FF2B5EF4-FFF2-40B4-BE49-F238E27FC236}">
                <a16:creationId xmlns:a16="http://schemas.microsoft.com/office/drawing/2014/main" id="{76A24536-4A79-3D48-ABC5-8FD97BE1143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716918232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Number Placeholder 3">
            <a:extLst>
              <a:ext uri="{FF2B5EF4-FFF2-40B4-BE49-F238E27FC236}">
                <a16:creationId xmlns:a16="http://schemas.microsoft.com/office/drawing/2014/main" id="{CA6B4183-CF43-6848-83D2-3656BF67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8338" y="6197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B18337-5C7E-0C4F-A18A-D2F15BFE500A}" type="slidenum">
              <a:rPr lang="en-US" altLang="ko-KR" sz="1800" smtClean="0"/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ko-KR" sz="1800"/>
          </a:p>
        </p:txBody>
      </p:sp>
      <p:pic>
        <p:nvPicPr>
          <p:cNvPr id="94210" name="Picture 4">
            <a:extLst>
              <a:ext uri="{FF2B5EF4-FFF2-40B4-BE49-F238E27FC236}">
                <a16:creationId xmlns:a16="http://schemas.microsoft.com/office/drawing/2014/main" id="{A59F6C8E-8629-6442-8BC9-B5B0D845D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2">
            <a:extLst>
              <a:ext uri="{FF2B5EF4-FFF2-40B4-BE49-F238E27FC236}">
                <a16:creationId xmlns:a16="http://schemas.microsoft.com/office/drawing/2014/main" id="{9AB639F4-36E7-A34A-A1D7-86DD0C4C7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ＭＳ Ｐゴシック" panose="020B0600070205080204" pitchFamily="34" charset="-128"/>
              </a:rPr>
              <a:t>S.6: NLCC</a:t>
            </a:r>
          </a:p>
        </p:txBody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CCD87861-BB7C-0048-BAF3-832E36DCD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panose="020B0600070205080204" pitchFamily="34" charset="-128"/>
              </a:rPr>
              <a:t>Connected Components – 4 observations:</a:t>
            </a:r>
          </a:p>
        </p:txBody>
      </p:sp>
      <p:sp>
        <p:nvSpPr>
          <p:cNvPr id="94213" name="Text Box 5">
            <a:extLst>
              <a:ext uri="{FF2B5EF4-FFF2-40B4-BE49-F238E27FC236}">
                <a16:creationId xmlns:a16="http://schemas.microsoft.com/office/drawing/2014/main" id="{4C805B9D-F4ED-A942-9046-8D620F32B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Arial" panose="020B0604020202020204" pitchFamily="34" charset="0"/>
              </a:rPr>
              <a:t>Size</a:t>
            </a:r>
          </a:p>
        </p:txBody>
      </p:sp>
      <p:sp>
        <p:nvSpPr>
          <p:cNvPr id="94214" name="Rectangle 7">
            <a:extLst>
              <a:ext uri="{FF2B5EF4-FFF2-40B4-BE49-F238E27FC236}">
                <a16:creationId xmlns:a16="http://schemas.microsoft.com/office/drawing/2014/main" id="{D431CC22-D94F-B146-986B-83A59BF46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4215" name="Text Box 6">
            <a:extLst>
              <a:ext uri="{FF2B5EF4-FFF2-40B4-BE49-F238E27FC236}">
                <a16:creationId xmlns:a16="http://schemas.microsoft.com/office/drawing/2014/main" id="{663494EB-AF38-4746-B41C-A7C926E76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Arial" panose="020B0604020202020204" pitchFamily="34" charset="0"/>
              </a:rPr>
              <a:t>Count</a:t>
            </a:r>
          </a:p>
        </p:txBody>
      </p:sp>
      <p:sp>
        <p:nvSpPr>
          <p:cNvPr id="94216" name="Rectangle 8">
            <a:extLst>
              <a:ext uri="{FF2B5EF4-FFF2-40B4-BE49-F238E27FC236}">
                <a16:creationId xmlns:a16="http://schemas.microsoft.com/office/drawing/2014/main" id="{8B03DE10-1E15-1544-8E2F-B9C349FAD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4217" name="Rectangle 13">
            <a:extLst>
              <a:ext uri="{FF2B5EF4-FFF2-40B4-BE49-F238E27FC236}">
                <a16:creationId xmlns:a16="http://schemas.microsoft.com/office/drawing/2014/main" id="{04C71E01-8720-AC4D-8EA6-B464D0668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4218" name="Rectangle 15">
            <a:extLst>
              <a:ext uri="{FF2B5EF4-FFF2-40B4-BE49-F238E27FC236}">
                <a16:creationId xmlns:a16="http://schemas.microsoft.com/office/drawing/2014/main" id="{A093C9BF-FF4B-4444-9052-B3217A5F8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4219" name="Rectangle 16">
            <a:extLst>
              <a:ext uri="{FF2B5EF4-FFF2-40B4-BE49-F238E27FC236}">
                <a16:creationId xmlns:a16="http://schemas.microsoft.com/office/drawing/2014/main" id="{E868046D-410C-BB48-88F5-1964101A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4220" name="Footer Placeholder 16">
            <a:extLst>
              <a:ext uri="{FF2B5EF4-FFF2-40B4-BE49-F238E27FC236}">
                <a16:creationId xmlns:a16="http://schemas.microsoft.com/office/drawing/2014/main" id="{FB9D3B6B-7A4C-AE4E-9D71-3ED80F55B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94221" name="Date Placeholder 14">
            <a:extLst>
              <a:ext uri="{FF2B5EF4-FFF2-40B4-BE49-F238E27FC236}">
                <a16:creationId xmlns:a16="http://schemas.microsoft.com/office/drawing/2014/main" id="{EABE002C-48B6-714E-8E5D-BFF05F5CC1D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2309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2356136050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3">
            <a:extLst>
              <a:ext uri="{FF2B5EF4-FFF2-40B4-BE49-F238E27FC236}">
                <a16:creationId xmlns:a16="http://schemas.microsoft.com/office/drawing/2014/main" id="{8305BC0D-83A7-A046-B711-A722F3DC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8338" y="6197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C0C5E8-9146-5E47-A0B1-EA9F6F9F6AE8}" type="slidenum">
              <a:rPr lang="en-US" altLang="ko-KR" sz="1800" smtClean="0"/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ko-KR" sz="1800"/>
          </a:p>
        </p:txBody>
      </p:sp>
      <p:pic>
        <p:nvPicPr>
          <p:cNvPr id="95234" name="Picture 4">
            <a:extLst>
              <a:ext uri="{FF2B5EF4-FFF2-40B4-BE49-F238E27FC236}">
                <a16:creationId xmlns:a16="http://schemas.microsoft.com/office/drawing/2014/main" id="{5FF6650A-B197-F543-B4E3-BA4F321FE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2">
            <a:extLst>
              <a:ext uri="{FF2B5EF4-FFF2-40B4-BE49-F238E27FC236}">
                <a16:creationId xmlns:a16="http://schemas.microsoft.com/office/drawing/2014/main" id="{E31CEB7C-3619-B742-9B14-B40AA1AA0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ＭＳ Ｐゴシック" panose="020B0600070205080204" pitchFamily="34" charset="-128"/>
              </a:rPr>
              <a:t>S.6: NLCC</a:t>
            </a:r>
          </a:p>
        </p:txBody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D9C3D06E-30EF-0F42-8ACA-5B72DFB7B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panose="020B0600070205080204" pitchFamily="34" charset="-128"/>
              </a:rPr>
              <a:t>Connected Components</a:t>
            </a:r>
          </a:p>
        </p:txBody>
      </p:sp>
      <p:sp>
        <p:nvSpPr>
          <p:cNvPr id="95237" name="Text Box 5">
            <a:extLst>
              <a:ext uri="{FF2B5EF4-FFF2-40B4-BE49-F238E27FC236}">
                <a16:creationId xmlns:a16="http://schemas.microsoft.com/office/drawing/2014/main" id="{125CE5A4-82D6-7145-B06A-7734BE28E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Arial" panose="020B0604020202020204" pitchFamily="34" charset="0"/>
              </a:rPr>
              <a:t>Size</a:t>
            </a:r>
          </a:p>
        </p:txBody>
      </p:sp>
      <p:sp>
        <p:nvSpPr>
          <p:cNvPr id="95238" name="Rectangle 7">
            <a:extLst>
              <a:ext uri="{FF2B5EF4-FFF2-40B4-BE49-F238E27FC236}">
                <a16:creationId xmlns:a16="http://schemas.microsoft.com/office/drawing/2014/main" id="{EC727794-C726-5D4F-9694-DF497E79C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5239" name="Text Box 6">
            <a:extLst>
              <a:ext uri="{FF2B5EF4-FFF2-40B4-BE49-F238E27FC236}">
                <a16:creationId xmlns:a16="http://schemas.microsoft.com/office/drawing/2014/main" id="{290C87C4-E849-7340-8760-F6250FBC6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Arial" panose="020B0604020202020204" pitchFamily="34" charset="0"/>
              </a:rPr>
              <a:t>Count</a:t>
            </a:r>
          </a:p>
        </p:txBody>
      </p:sp>
      <p:sp>
        <p:nvSpPr>
          <p:cNvPr id="95240" name="Rectangle 8">
            <a:extLst>
              <a:ext uri="{FF2B5EF4-FFF2-40B4-BE49-F238E27FC236}">
                <a16:creationId xmlns:a16="http://schemas.microsoft.com/office/drawing/2014/main" id="{84B4D612-7992-7F41-A592-AE112976D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5241" name="Rectangle 13">
            <a:extLst>
              <a:ext uri="{FF2B5EF4-FFF2-40B4-BE49-F238E27FC236}">
                <a16:creationId xmlns:a16="http://schemas.microsoft.com/office/drawing/2014/main" id="{29440408-52D2-874A-929B-AD9FEAE00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5242" name="Rectangle 15">
            <a:extLst>
              <a:ext uri="{FF2B5EF4-FFF2-40B4-BE49-F238E27FC236}">
                <a16:creationId xmlns:a16="http://schemas.microsoft.com/office/drawing/2014/main" id="{B598902D-95D3-E442-B203-09ED2A39C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5243" name="Rectangle 16">
            <a:extLst>
              <a:ext uri="{FF2B5EF4-FFF2-40B4-BE49-F238E27FC236}">
                <a16:creationId xmlns:a16="http://schemas.microsoft.com/office/drawing/2014/main" id="{44B0AAFF-65F8-B344-99AB-F2EE740D9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5244" name="Footer Placeholder 16">
            <a:extLst>
              <a:ext uri="{FF2B5EF4-FFF2-40B4-BE49-F238E27FC236}">
                <a16:creationId xmlns:a16="http://schemas.microsoft.com/office/drawing/2014/main" id="{28A6A6E0-B223-6342-8AB7-38A85D4A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95245" name="Date Placeholder 14">
            <a:extLst>
              <a:ext uri="{FF2B5EF4-FFF2-40B4-BE49-F238E27FC236}">
                <a16:creationId xmlns:a16="http://schemas.microsoft.com/office/drawing/2014/main" id="{0E44FD8D-54B3-2045-97AC-8382DDA634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2309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95246" name="TextBox 14">
            <a:extLst>
              <a:ext uri="{FF2B5EF4-FFF2-40B4-BE49-F238E27FC236}">
                <a16:creationId xmlns:a16="http://schemas.microsoft.com/office/drawing/2014/main" id="{753CC804-B774-B84B-B226-366A93412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613" y="3771900"/>
            <a:ext cx="155733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1) 10K x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larger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than next</a:t>
            </a:r>
          </a:p>
        </p:txBody>
      </p:sp>
    </p:spTree>
    <p:extLst>
      <p:ext uri="{BB962C8B-B14F-4D97-AF65-F5344CB8AC3E}">
        <p14:creationId xmlns:p14="http://schemas.microsoft.com/office/powerpoint/2010/main" val="2765572466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Number Placeholder 3">
            <a:extLst>
              <a:ext uri="{FF2B5EF4-FFF2-40B4-BE49-F238E27FC236}">
                <a16:creationId xmlns:a16="http://schemas.microsoft.com/office/drawing/2014/main" id="{45CEF46B-605F-834F-8D4C-BE9800CE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8338" y="6197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6DD4A4-2A9F-474A-A988-9F7E03E0BAC9}" type="slidenum">
              <a:rPr lang="en-US" altLang="ko-KR" sz="1800" smtClean="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ko-KR" sz="1800"/>
          </a:p>
        </p:txBody>
      </p:sp>
      <p:pic>
        <p:nvPicPr>
          <p:cNvPr id="96258" name="Picture 4">
            <a:extLst>
              <a:ext uri="{FF2B5EF4-FFF2-40B4-BE49-F238E27FC236}">
                <a16:creationId xmlns:a16="http://schemas.microsoft.com/office/drawing/2014/main" id="{2A271D41-1EFD-B949-8E71-C56E97B2E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2">
            <a:extLst>
              <a:ext uri="{FF2B5EF4-FFF2-40B4-BE49-F238E27FC236}">
                <a16:creationId xmlns:a16="http://schemas.microsoft.com/office/drawing/2014/main" id="{63750F4E-569C-A047-B05B-51E1F257B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ＭＳ Ｐゴシック" panose="020B0600070205080204" pitchFamily="34" charset="-128"/>
              </a:rPr>
              <a:t>S.6: NLCC</a:t>
            </a:r>
          </a:p>
        </p:txBody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24216D68-AFAC-F145-A7F0-F8993A724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panose="020B0600070205080204" pitchFamily="34" charset="-128"/>
              </a:rPr>
              <a:t>Connected Components</a:t>
            </a:r>
          </a:p>
        </p:txBody>
      </p:sp>
      <p:sp>
        <p:nvSpPr>
          <p:cNvPr id="96261" name="Text Box 5">
            <a:extLst>
              <a:ext uri="{FF2B5EF4-FFF2-40B4-BE49-F238E27FC236}">
                <a16:creationId xmlns:a16="http://schemas.microsoft.com/office/drawing/2014/main" id="{88FBCFA3-DAC1-5E4B-BF0A-B8655EDB3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Arial" panose="020B0604020202020204" pitchFamily="34" charset="0"/>
              </a:rPr>
              <a:t>Size</a:t>
            </a:r>
          </a:p>
        </p:txBody>
      </p:sp>
      <p:sp>
        <p:nvSpPr>
          <p:cNvPr id="96262" name="Rectangle 7">
            <a:extLst>
              <a:ext uri="{FF2B5EF4-FFF2-40B4-BE49-F238E27FC236}">
                <a16:creationId xmlns:a16="http://schemas.microsoft.com/office/drawing/2014/main" id="{BD9597A3-C224-C74B-A4D1-29EB88FB4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6263" name="Text Box 6">
            <a:extLst>
              <a:ext uri="{FF2B5EF4-FFF2-40B4-BE49-F238E27FC236}">
                <a16:creationId xmlns:a16="http://schemas.microsoft.com/office/drawing/2014/main" id="{BE8B1B25-D741-364B-AED1-1B604A6E1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Arial" panose="020B0604020202020204" pitchFamily="34" charset="0"/>
              </a:rPr>
              <a:t>Count</a:t>
            </a:r>
          </a:p>
        </p:txBody>
      </p:sp>
      <p:sp>
        <p:nvSpPr>
          <p:cNvPr id="96264" name="Rectangle 8">
            <a:extLst>
              <a:ext uri="{FF2B5EF4-FFF2-40B4-BE49-F238E27FC236}">
                <a16:creationId xmlns:a16="http://schemas.microsoft.com/office/drawing/2014/main" id="{5F9FBF06-390C-C24B-9103-30B2B27D4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6265" name="Rectangle 13">
            <a:extLst>
              <a:ext uri="{FF2B5EF4-FFF2-40B4-BE49-F238E27FC236}">
                <a16:creationId xmlns:a16="http://schemas.microsoft.com/office/drawing/2014/main" id="{84DA3CD7-1CB1-5A4A-8593-C134BB825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6266" name="Rectangle 15">
            <a:extLst>
              <a:ext uri="{FF2B5EF4-FFF2-40B4-BE49-F238E27FC236}">
                <a16:creationId xmlns:a16="http://schemas.microsoft.com/office/drawing/2014/main" id="{812B790A-4FAA-6E44-A0D9-7DCA085EA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6267" name="Rectangle 16">
            <a:extLst>
              <a:ext uri="{FF2B5EF4-FFF2-40B4-BE49-F238E27FC236}">
                <a16:creationId xmlns:a16="http://schemas.microsoft.com/office/drawing/2014/main" id="{C8A044A1-178F-8D48-B7B7-726B38D4B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6268" name="Footer Placeholder 16">
            <a:extLst>
              <a:ext uri="{FF2B5EF4-FFF2-40B4-BE49-F238E27FC236}">
                <a16:creationId xmlns:a16="http://schemas.microsoft.com/office/drawing/2014/main" id="{98AC0E8A-353C-7F47-8FE8-8B623B2DA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96269" name="Date Placeholder 14">
            <a:extLst>
              <a:ext uri="{FF2B5EF4-FFF2-40B4-BE49-F238E27FC236}">
                <a16:creationId xmlns:a16="http://schemas.microsoft.com/office/drawing/2014/main" id="{61571E00-53A4-464D-87C0-610CA9174A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2309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96270" name="Oval 14">
            <a:extLst>
              <a:ext uri="{FF2B5EF4-FFF2-40B4-BE49-F238E27FC236}">
                <a16:creationId xmlns:a16="http://schemas.microsoft.com/office/drawing/2014/main" id="{8D73DC31-5284-D24B-920D-048797F49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0" y="2298700"/>
            <a:ext cx="292100" cy="2667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6271" name="TextBox 16">
            <a:extLst>
              <a:ext uri="{FF2B5EF4-FFF2-40B4-BE49-F238E27FC236}">
                <a16:creationId xmlns:a16="http://schemas.microsoft.com/office/drawing/2014/main" id="{E1B456E2-75EC-8244-AA41-103FB9AF7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3060700"/>
            <a:ext cx="15192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8000"/>
                </a:solidFill>
                <a:latin typeface="Arial" panose="020B0604020202020204" pitchFamily="34" charset="0"/>
              </a:rPr>
              <a:t>2) ~0.7B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8000"/>
                </a:solidFill>
                <a:latin typeface="Arial" panose="020B0604020202020204" pitchFamily="34" charset="0"/>
              </a:rPr>
              <a:t>singleton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8000"/>
                </a:solidFill>
                <a:latin typeface="Arial" panose="020B0604020202020204" pitchFamily="34" charset="0"/>
              </a:rPr>
              <a:t> nodes</a:t>
            </a:r>
          </a:p>
        </p:txBody>
      </p:sp>
    </p:spTree>
    <p:extLst>
      <p:ext uri="{BB962C8B-B14F-4D97-AF65-F5344CB8AC3E}">
        <p14:creationId xmlns:p14="http://schemas.microsoft.com/office/powerpoint/2010/main" val="3084994486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Number Placeholder 3">
            <a:extLst>
              <a:ext uri="{FF2B5EF4-FFF2-40B4-BE49-F238E27FC236}">
                <a16:creationId xmlns:a16="http://schemas.microsoft.com/office/drawing/2014/main" id="{6A12A11E-7E42-CC44-93F4-7F38BC1D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8338" y="6197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9AB98C-2E6E-844D-9869-08D044DE0EEC}" type="slidenum">
              <a:rPr lang="en-US" altLang="ko-KR" sz="1800" smtClean="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ko-KR" sz="1800"/>
          </a:p>
        </p:txBody>
      </p:sp>
      <p:pic>
        <p:nvPicPr>
          <p:cNvPr id="97282" name="Picture 4">
            <a:extLst>
              <a:ext uri="{FF2B5EF4-FFF2-40B4-BE49-F238E27FC236}">
                <a16:creationId xmlns:a16="http://schemas.microsoft.com/office/drawing/2014/main" id="{60FBD9C6-7BE9-9A46-8AFD-89948D069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2">
            <a:extLst>
              <a:ext uri="{FF2B5EF4-FFF2-40B4-BE49-F238E27FC236}">
                <a16:creationId xmlns:a16="http://schemas.microsoft.com/office/drawing/2014/main" id="{01A37637-0F63-4645-8FEE-9A6456FA8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ＭＳ Ｐゴシック" panose="020B0600070205080204" pitchFamily="34" charset="-128"/>
              </a:rPr>
              <a:t>S.6: NLCC</a:t>
            </a:r>
          </a:p>
        </p:txBody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7A105B80-595D-D745-A2F4-C35008823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panose="020B0600070205080204" pitchFamily="34" charset="-128"/>
              </a:rPr>
              <a:t>Connected Components</a:t>
            </a:r>
          </a:p>
        </p:txBody>
      </p:sp>
      <p:sp>
        <p:nvSpPr>
          <p:cNvPr id="97285" name="Text Box 5">
            <a:extLst>
              <a:ext uri="{FF2B5EF4-FFF2-40B4-BE49-F238E27FC236}">
                <a16:creationId xmlns:a16="http://schemas.microsoft.com/office/drawing/2014/main" id="{B1A71EAA-DB03-9641-B8D8-5AABF5B49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Arial" panose="020B0604020202020204" pitchFamily="34" charset="0"/>
              </a:rPr>
              <a:t>Size</a:t>
            </a:r>
          </a:p>
        </p:txBody>
      </p:sp>
      <p:sp>
        <p:nvSpPr>
          <p:cNvPr id="97286" name="Rectangle 7">
            <a:extLst>
              <a:ext uri="{FF2B5EF4-FFF2-40B4-BE49-F238E27FC236}">
                <a16:creationId xmlns:a16="http://schemas.microsoft.com/office/drawing/2014/main" id="{BB9EB323-3DDE-E74F-B47F-2D6786A2D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7287" name="Text Box 6">
            <a:extLst>
              <a:ext uri="{FF2B5EF4-FFF2-40B4-BE49-F238E27FC236}">
                <a16:creationId xmlns:a16="http://schemas.microsoft.com/office/drawing/2014/main" id="{F61DC0C3-AAEA-0440-BC27-8D99D3BE9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Arial" panose="020B0604020202020204" pitchFamily="34" charset="0"/>
              </a:rPr>
              <a:t>Count</a:t>
            </a:r>
          </a:p>
        </p:txBody>
      </p:sp>
      <p:sp>
        <p:nvSpPr>
          <p:cNvPr id="97288" name="Rectangle 8">
            <a:extLst>
              <a:ext uri="{FF2B5EF4-FFF2-40B4-BE49-F238E27FC236}">
                <a16:creationId xmlns:a16="http://schemas.microsoft.com/office/drawing/2014/main" id="{3EA25B6E-2181-EB45-8415-3555E7F9A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7289" name="Rectangle 13">
            <a:extLst>
              <a:ext uri="{FF2B5EF4-FFF2-40B4-BE49-F238E27FC236}">
                <a16:creationId xmlns:a16="http://schemas.microsoft.com/office/drawing/2014/main" id="{56984813-BC78-2947-B0C8-4ADD8B867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7290" name="Rectangle 15">
            <a:extLst>
              <a:ext uri="{FF2B5EF4-FFF2-40B4-BE49-F238E27FC236}">
                <a16:creationId xmlns:a16="http://schemas.microsoft.com/office/drawing/2014/main" id="{636D07F6-226C-C447-9ED4-B6B35B64E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7291" name="Rectangle 16">
            <a:extLst>
              <a:ext uri="{FF2B5EF4-FFF2-40B4-BE49-F238E27FC236}">
                <a16:creationId xmlns:a16="http://schemas.microsoft.com/office/drawing/2014/main" id="{A4D5294B-21D8-ED4C-B5C0-C79FDFEF1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7292" name="Footer Placeholder 16">
            <a:extLst>
              <a:ext uri="{FF2B5EF4-FFF2-40B4-BE49-F238E27FC236}">
                <a16:creationId xmlns:a16="http://schemas.microsoft.com/office/drawing/2014/main" id="{378BFE14-745E-A24D-80E2-4BC43640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97293" name="Date Placeholder 14">
            <a:extLst>
              <a:ext uri="{FF2B5EF4-FFF2-40B4-BE49-F238E27FC236}">
                <a16:creationId xmlns:a16="http://schemas.microsoft.com/office/drawing/2014/main" id="{B3FEE737-5EE3-644C-8BB8-F3071BBE754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2309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cxnSp>
        <p:nvCxnSpPr>
          <p:cNvPr id="97294" name="Straight Connector 17">
            <a:extLst>
              <a:ext uri="{FF2B5EF4-FFF2-40B4-BE49-F238E27FC236}">
                <a16:creationId xmlns:a16="http://schemas.microsoft.com/office/drawing/2014/main" id="{4DC371B1-ACBD-2248-9C4F-7DEBE591F90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330450" y="3816350"/>
            <a:ext cx="1879600" cy="1308100"/>
          </a:xfrm>
          <a:prstGeom prst="line">
            <a:avLst/>
          </a:prstGeom>
          <a:noFill/>
          <a:ln w="88900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295" name="TextBox 15">
            <a:extLst>
              <a:ext uri="{FF2B5EF4-FFF2-40B4-BE49-F238E27FC236}">
                <a16:creationId xmlns:a16="http://schemas.microsoft.com/office/drawing/2014/main" id="{8C823238-1A3A-2A4F-A746-157E5C08D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25" y="4025900"/>
            <a:ext cx="1778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chemeClr val="tx2"/>
                </a:solidFill>
                <a:latin typeface="Arial" panose="020B0604020202020204" pitchFamily="34" charset="0"/>
              </a:rPr>
              <a:t>3) SLOPE!</a:t>
            </a:r>
          </a:p>
        </p:txBody>
      </p:sp>
    </p:spTree>
    <p:extLst>
      <p:ext uri="{BB962C8B-B14F-4D97-AF65-F5344CB8AC3E}">
        <p14:creationId xmlns:p14="http://schemas.microsoft.com/office/powerpoint/2010/main" val="3413688218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Number Placeholder 3">
            <a:extLst>
              <a:ext uri="{FF2B5EF4-FFF2-40B4-BE49-F238E27FC236}">
                <a16:creationId xmlns:a16="http://schemas.microsoft.com/office/drawing/2014/main" id="{EB9C519B-DC95-D04D-BD55-D128BD58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0738" y="6146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A93846-8088-1541-A29B-F2F8B959DBEA}" type="slidenum">
              <a:rPr lang="en-US" altLang="ko-KR" sz="1800" smtClean="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ko-KR" sz="1800"/>
          </a:p>
        </p:txBody>
      </p:sp>
      <p:pic>
        <p:nvPicPr>
          <p:cNvPr id="98306" name="Picture 4">
            <a:extLst>
              <a:ext uri="{FF2B5EF4-FFF2-40B4-BE49-F238E27FC236}">
                <a16:creationId xmlns:a16="http://schemas.microsoft.com/office/drawing/2014/main" id="{CBA80DE0-6878-E74C-B11D-538D3560E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2">
            <a:extLst>
              <a:ext uri="{FF2B5EF4-FFF2-40B4-BE49-F238E27FC236}">
                <a16:creationId xmlns:a16="http://schemas.microsoft.com/office/drawing/2014/main" id="{0839A53C-79FB-C846-9084-CDC60010A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ＭＳ Ｐゴシック" panose="020B0600070205080204" pitchFamily="34" charset="-128"/>
              </a:rPr>
              <a:t>S.6: NLCC</a:t>
            </a:r>
          </a:p>
        </p:txBody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82E19851-F381-6B40-AA84-C04AB1FD8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panose="020B0600070205080204" pitchFamily="34" charset="-128"/>
              </a:rPr>
              <a:t>Connected Components</a:t>
            </a:r>
          </a:p>
        </p:txBody>
      </p:sp>
      <p:sp>
        <p:nvSpPr>
          <p:cNvPr id="98309" name="Text Box 5">
            <a:extLst>
              <a:ext uri="{FF2B5EF4-FFF2-40B4-BE49-F238E27FC236}">
                <a16:creationId xmlns:a16="http://schemas.microsoft.com/office/drawing/2014/main" id="{CEF51ECC-E3BB-304F-815E-7B80A3053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Arial" panose="020B0604020202020204" pitchFamily="34" charset="0"/>
              </a:rPr>
              <a:t>Size</a:t>
            </a:r>
          </a:p>
        </p:txBody>
      </p:sp>
      <p:sp>
        <p:nvSpPr>
          <p:cNvPr id="98310" name="Rectangle 7">
            <a:extLst>
              <a:ext uri="{FF2B5EF4-FFF2-40B4-BE49-F238E27FC236}">
                <a16:creationId xmlns:a16="http://schemas.microsoft.com/office/drawing/2014/main" id="{D4AAD602-3172-404C-BA57-C6CB3E986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8311" name="Text Box 6">
            <a:extLst>
              <a:ext uri="{FF2B5EF4-FFF2-40B4-BE49-F238E27FC236}">
                <a16:creationId xmlns:a16="http://schemas.microsoft.com/office/drawing/2014/main" id="{D1772F1E-C416-E745-94E6-8F19653A3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Arial" panose="020B0604020202020204" pitchFamily="34" charset="0"/>
              </a:rPr>
              <a:t>Count</a:t>
            </a:r>
          </a:p>
        </p:txBody>
      </p:sp>
      <p:sp>
        <p:nvSpPr>
          <p:cNvPr id="98312" name="Rectangle 8">
            <a:extLst>
              <a:ext uri="{FF2B5EF4-FFF2-40B4-BE49-F238E27FC236}">
                <a16:creationId xmlns:a16="http://schemas.microsoft.com/office/drawing/2014/main" id="{1BD26395-017C-B64A-88E8-813030063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8313" name="Text Box 11">
            <a:extLst>
              <a:ext uri="{FF2B5EF4-FFF2-40B4-BE49-F238E27FC236}">
                <a16:creationId xmlns:a16="http://schemas.microsoft.com/office/drawing/2014/main" id="{DC35B2B5-2EEC-8C45-A04F-F22059736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687638"/>
            <a:ext cx="1371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>
                <a:latin typeface="Arial" panose="020B0604020202020204" pitchFamily="34" charset="0"/>
              </a:rPr>
              <a:t>300-size cmpt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>
                <a:latin typeface="Arial" panose="020B0604020202020204" pitchFamily="34" charset="0"/>
              </a:rPr>
              <a:t>X 500.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>
                <a:latin typeface="Arial" panose="020B0604020202020204" pitchFamily="34" charset="0"/>
              </a:rPr>
              <a:t>Why?</a:t>
            </a:r>
          </a:p>
        </p:txBody>
      </p:sp>
      <p:sp>
        <p:nvSpPr>
          <p:cNvPr id="98314" name="Rectangle 13">
            <a:extLst>
              <a:ext uri="{FF2B5EF4-FFF2-40B4-BE49-F238E27FC236}">
                <a16:creationId xmlns:a16="http://schemas.microsoft.com/office/drawing/2014/main" id="{DFDDD67C-7FAA-6B48-AFD1-5E1C6D6C3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8315" name="Text Box 12">
            <a:extLst>
              <a:ext uri="{FF2B5EF4-FFF2-40B4-BE49-F238E27FC236}">
                <a16:creationId xmlns:a16="http://schemas.microsoft.com/office/drawing/2014/main" id="{F6654962-BFA5-EA46-8845-C3BA50D17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441700"/>
            <a:ext cx="1905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>
                <a:latin typeface="Arial" panose="020B0604020202020204" pitchFamily="34" charset="0"/>
              </a:rPr>
              <a:t>1100-size cmpt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>
                <a:latin typeface="Arial" panose="020B0604020202020204" pitchFamily="34" charset="0"/>
              </a:rPr>
              <a:t>X 65.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>
                <a:latin typeface="Arial" panose="020B0604020202020204" pitchFamily="34" charset="0"/>
              </a:rPr>
              <a:t>Why?</a:t>
            </a:r>
          </a:p>
        </p:txBody>
      </p:sp>
      <p:sp>
        <p:nvSpPr>
          <p:cNvPr id="98316" name="Line 14">
            <a:extLst>
              <a:ext uri="{FF2B5EF4-FFF2-40B4-BE49-F238E27FC236}">
                <a16:creationId xmlns:a16="http://schemas.microsoft.com/office/drawing/2014/main" id="{88C3B8A9-64EC-CA4C-ADFA-184B512570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038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7" name="Rectangle 15">
            <a:extLst>
              <a:ext uri="{FF2B5EF4-FFF2-40B4-BE49-F238E27FC236}">
                <a16:creationId xmlns:a16="http://schemas.microsoft.com/office/drawing/2014/main" id="{6B5222CF-992C-C34C-A734-E224D6B11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8318" name="Rectangle 16">
            <a:extLst>
              <a:ext uri="{FF2B5EF4-FFF2-40B4-BE49-F238E27FC236}">
                <a16:creationId xmlns:a16="http://schemas.microsoft.com/office/drawing/2014/main" id="{020DBC4A-03DF-954D-ADC3-44ACE1722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8319" name="Line 17">
            <a:extLst>
              <a:ext uri="{FF2B5EF4-FFF2-40B4-BE49-F238E27FC236}">
                <a16:creationId xmlns:a16="http://schemas.microsoft.com/office/drawing/2014/main" id="{BACD87FA-3061-7C4E-8F34-FBD56DEA2C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419600"/>
            <a:ext cx="228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0" name="Footer Placeholder 16">
            <a:extLst>
              <a:ext uri="{FF2B5EF4-FFF2-40B4-BE49-F238E27FC236}">
                <a16:creationId xmlns:a16="http://schemas.microsoft.com/office/drawing/2014/main" id="{C1624EEA-CBFC-4B42-A46F-48B158EA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98321" name="Date Placeholder 18">
            <a:extLst>
              <a:ext uri="{FF2B5EF4-FFF2-40B4-BE49-F238E27FC236}">
                <a16:creationId xmlns:a16="http://schemas.microsoft.com/office/drawing/2014/main" id="{D4A06A5E-36F9-8745-AE58-58A81065F9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01663" y="62309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cxnSp>
        <p:nvCxnSpPr>
          <p:cNvPr id="98322" name="Straight Connector 18">
            <a:extLst>
              <a:ext uri="{FF2B5EF4-FFF2-40B4-BE49-F238E27FC236}">
                <a16:creationId xmlns:a16="http://schemas.microsoft.com/office/drawing/2014/main" id="{D974B767-6091-0543-A994-730D52CF077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330450" y="3816350"/>
            <a:ext cx="1879600" cy="1308100"/>
          </a:xfrm>
          <a:prstGeom prst="line">
            <a:avLst/>
          </a:prstGeom>
          <a:noFill/>
          <a:ln w="88900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323" name="TextBox 19">
            <a:extLst>
              <a:ext uri="{FF2B5EF4-FFF2-40B4-BE49-F238E27FC236}">
                <a16:creationId xmlns:a16="http://schemas.microsoft.com/office/drawing/2014/main" id="{6BACE286-D957-C84B-B81D-3FF6AA1D3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5003800"/>
            <a:ext cx="16668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chemeClr val="accent1"/>
                </a:solidFill>
                <a:latin typeface="Arial" panose="020B0604020202020204" pitchFamily="34" charset="0"/>
              </a:rPr>
              <a:t>4) Spikes!</a:t>
            </a:r>
          </a:p>
        </p:txBody>
      </p:sp>
    </p:spTree>
    <p:extLst>
      <p:ext uri="{BB962C8B-B14F-4D97-AF65-F5344CB8AC3E}">
        <p14:creationId xmlns:p14="http://schemas.microsoft.com/office/powerpoint/2010/main" val="4178907581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3">
            <a:extLst>
              <a:ext uri="{FF2B5EF4-FFF2-40B4-BE49-F238E27FC236}">
                <a16:creationId xmlns:a16="http://schemas.microsoft.com/office/drawing/2014/main" id="{587D60DF-611D-E24B-9C38-E6CBA6E7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1801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D296DE-F3CF-E44C-BC69-4B0E4CFAC77F}" type="slidenum">
              <a:rPr lang="en-US" altLang="ko-KR" sz="1800" smtClean="0"/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ko-KR" sz="1400"/>
          </a:p>
        </p:txBody>
      </p:sp>
      <p:pic>
        <p:nvPicPr>
          <p:cNvPr id="99330" name="Picture 4">
            <a:extLst>
              <a:ext uri="{FF2B5EF4-FFF2-40B4-BE49-F238E27FC236}">
                <a16:creationId xmlns:a16="http://schemas.microsoft.com/office/drawing/2014/main" id="{CD169D33-454C-3642-B77A-2CB280316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6388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2">
            <a:extLst>
              <a:ext uri="{FF2B5EF4-FFF2-40B4-BE49-F238E27FC236}">
                <a16:creationId xmlns:a16="http://schemas.microsoft.com/office/drawing/2014/main" id="{CFEAF122-7553-7E4F-B163-0B8D7EAC7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ＭＳ Ｐゴシック" panose="020B0600070205080204" pitchFamily="34" charset="-128"/>
              </a:rPr>
              <a:t>S.6: NLCC</a:t>
            </a:r>
          </a:p>
        </p:txBody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48F6FC0A-A24B-9440-A491-FF116E986C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panose="020B0600070205080204" pitchFamily="34" charset="-128"/>
              </a:rPr>
              <a:t>Connected Components</a:t>
            </a:r>
          </a:p>
        </p:txBody>
      </p:sp>
      <p:sp>
        <p:nvSpPr>
          <p:cNvPr id="99333" name="Text Box 5">
            <a:extLst>
              <a:ext uri="{FF2B5EF4-FFF2-40B4-BE49-F238E27FC236}">
                <a16:creationId xmlns:a16="http://schemas.microsoft.com/office/drawing/2014/main" id="{99A89F67-51FD-D244-980D-5F460166E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0" y="5876925"/>
            <a:ext cx="777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Arial" panose="020B0604020202020204" pitchFamily="34" charset="0"/>
              </a:rPr>
              <a:t>Size</a:t>
            </a:r>
          </a:p>
        </p:txBody>
      </p:sp>
      <p:sp>
        <p:nvSpPr>
          <p:cNvPr id="99334" name="Rectangle 7">
            <a:extLst>
              <a:ext uri="{FF2B5EF4-FFF2-40B4-BE49-F238E27FC236}">
                <a16:creationId xmlns:a16="http://schemas.microsoft.com/office/drawing/2014/main" id="{1AF019D1-EE7B-1146-A9BA-F8D2EFEEE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657600"/>
            <a:ext cx="30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9335" name="Text Box 6">
            <a:extLst>
              <a:ext uri="{FF2B5EF4-FFF2-40B4-BE49-F238E27FC236}">
                <a16:creationId xmlns:a16="http://schemas.microsoft.com/office/drawing/2014/main" id="{DB8B5375-8AA5-2A4C-A2C5-0E67FC860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62200"/>
            <a:ext cx="9985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400">
                <a:latin typeface="Arial" panose="020B0604020202020204" pitchFamily="34" charset="0"/>
              </a:rPr>
              <a:t>Count</a:t>
            </a:r>
          </a:p>
        </p:txBody>
      </p:sp>
      <p:sp>
        <p:nvSpPr>
          <p:cNvPr id="99336" name="Rectangle 8">
            <a:extLst>
              <a:ext uri="{FF2B5EF4-FFF2-40B4-BE49-F238E27FC236}">
                <a16:creationId xmlns:a16="http://schemas.microsoft.com/office/drawing/2014/main" id="{465571C2-34AA-3847-999E-96001CC76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766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9337" name="Rectangle 13">
            <a:extLst>
              <a:ext uri="{FF2B5EF4-FFF2-40B4-BE49-F238E27FC236}">
                <a16:creationId xmlns:a16="http://schemas.microsoft.com/office/drawing/2014/main" id="{6464CB67-1300-514A-8BC0-55B240C49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4067175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9338" name="Text Box 12">
            <a:extLst>
              <a:ext uri="{FF2B5EF4-FFF2-40B4-BE49-F238E27FC236}">
                <a16:creationId xmlns:a16="http://schemas.microsoft.com/office/drawing/2014/main" id="{855161E5-B7E5-704B-B897-AEBDDDF63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00400"/>
            <a:ext cx="2563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>
                <a:latin typeface="Arial" panose="020B0604020202020204" pitchFamily="34" charset="0"/>
              </a:rPr>
              <a:t>suspicious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>
                <a:latin typeface="Arial" panose="020B0604020202020204" pitchFamily="34" charset="0"/>
              </a:rPr>
              <a:t>financial-advice sites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>
                <a:latin typeface="Arial" panose="020B0604020202020204" pitchFamily="34" charset="0"/>
              </a:rPr>
              <a:t>(not existing now)</a:t>
            </a:r>
          </a:p>
        </p:txBody>
      </p:sp>
      <p:sp>
        <p:nvSpPr>
          <p:cNvPr id="99339" name="Line 14">
            <a:extLst>
              <a:ext uri="{FF2B5EF4-FFF2-40B4-BE49-F238E27FC236}">
                <a16:creationId xmlns:a16="http://schemas.microsoft.com/office/drawing/2014/main" id="{C7EE0E76-B5D4-6946-B162-2781E2197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038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Rectangle 15">
            <a:extLst>
              <a:ext uri="{FF2B5EF4-FFF2-40B4-BE49-F238E27FC236}">
                <a16:creationId xmlns:a16="http://schemas.microsoft.com/office/drawing/2014/main" id="{7198002E-7592-574D-A9FF-3778B513B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41910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9341" name="Rectangle 16">
            <a:extLst>
              <a:ext uri="{FF2B5EF4-FFF2-40B4-BE49-F238E27FC236}">
                <a16:creationId xmlns:a16="http://schemas.microsoft.com/office/drawing/2014/main" id="{CBB13D27-2C83-354F-B53F-16B8EC280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4419600"/>
            <a:ext cx="2571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99342" name="Line 17">
            <a:extLst>
              <a:ext uri="{FF2B5EF4-FFF2-40B4-BE49-F238E27FC236}">
                <a16:creationId xmlns:a16="http://schemas.microsoft.com/office/drawing/2014/main" id="{01E8A1F5-BA7A-594C-88D3-F6C51AD3C9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419600"/>
            <a:ext cx="228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3" name="Footer Placeholder 16">
            <a:extLst>
              <a:ext uri="{FF2B5EF4-FFF2-40B4-BE49-F238E27FC236}">
                <a16:creationId xmlns:a16="http://schemas.microsoft.com/office/drawing/2014/main" id="{84EB6272-A704-DA4A-8F30-91303088A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99344" name="Date Placeholder 17">
            <a:extLst>
              <a:ext uri="{FF2B5EF4-FFF2-40B4-BE49-F238E27FC236}">
                <a16:creationId xmlns:a16="http://schemas.microsoft.com/office/drawing/2014/main" id="{15967710-8490-E340-A188-14F29BAC830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81000" y="621506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cxnSp>
        <p:nvCxnSpPr>
          <p:cNvPr id="99345" name="Straight Connector 17">
            <a:extLst>
              <a:ext uri="{FF2B5EF4-FFF2-40B4-BE49-F238E27FC236}">
                <a16:creationId xmlns:a16="http://schemas.microsoft.com/office/drawing/2014/main" id="{C59E126F-21E6-2F42-BABA-5FE8432C987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330450" y="3816350"/>
            <a:ext cx="1879600" cy="1308100"/>
          </a:xfrm>
          <a:prstGeom prst="line">
            <a:avLst/>
          </a:prstGeom>
          <a:noFill/>
          <a:ln w="88900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98154408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Number Placeholder 3">
            <a:extLst>
              <a:ext uri="{FF2B5EF4-FFF2-40B4-BE49-F238E27FC236}">
                <a16:creationId xmlns:a16="http://schemas.microsoft.com/office/drawing/2014/main" id="{82C2202A-E88F-AC47-92E4-1F123EC5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4063" y="616426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4ED47D-D804-0541-945B-511F6D65AE2C}" type="slidenum">
              <a:rPr lang="en-US" altLang="ko-KR" sz="1800" smtClean="0"/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ko-KR" sz="18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EF565C3F-38D4-7749-8924-0D619C49F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68300"/>
            <a:ext cx="7772400" cy="685800"/>
          </a:xfrm>
        </p:spPr>
        <p:txBody>
          <a:bodyPr/>
          <a:lstStyle/>
          <a:p>
            <a:r>
              <a:rPr lang="en-US" altLang="ko-KR">
                <a:ea typeface="ＭＳ Ｐゴシック" panose="020B0600070205080204" pitchFamily="34" charset="-128"/>
              </a:rPr>
              <a:t>S.6: persists over time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8B90B77C-27DA-8941-91C5-A04FF4FCD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648200"/>
          </a:xfrm>
          <a:noFill/>
        </p:spPr>
        <p:txBody>
          <a:bodyPr lIns="90000" tIns="46800" rIns="90000" bIns="46800"/>
          <a:lstStyle/>
          <a:p>
            <a:r>
              <a:rPr lang="en-US" altLang="ko-KR">
                <a:ea typeface="ＭＳ Ｐゴシック" panose="020B0600070205080204" pitchFamily="34" charset="-128"/>
              </a:rPr>
              <a:t>Connected Components over Time</a:t>
            </a:r>
          </a:p>
          <a:p>
            <a:r>
              <a:rPr lang="en-US" altLang="ko-KR" b="1">
                <a:ea typeface="굴림" panose="020B0600000101010101" pitchFamily="34" charset="-127"/>
              </a:rPr>
              <a:t>LinkedIn: 7.5M nodes and 58M edges</a:t>
            </a:r>
          </a:p>
          <a:p>
            <a:endParaRPr lang="en-US" altLang="ko-KR">
              <a:ea typeface="ＭＳ Ｐゴシック" panose="020B0600070205080204" pitchFamily="34" charset="-128"/>
            </a:endParaRPr>
          </a:p>
        </p:txBody>
      </p:sp>
      <p:pic>
        <p:nvPicPr>
          <p:cNvPr id="100356" name="Picture 6">
            <a:extLst>
              <a:ext uri="{FF2B5EF4-FFF2-40B4-BE49-F238E27FC236}">
                <a16:creationId xmlns:a16="http://schemas.microsoft.com/office/drawing/2014/main" id="{E56FEAB5-F256-7549-9686-0CD97DA29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499903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 Box 7">
            <a:extLst>
              <a:ext uri="{FF2B5EF4-FFF2-40B4-BE49-F238E27FC236}">
                <a16:creationId xmlns:a16="http://schemas.microsoft.com/office/drawing/2014/main" id="{F3830812-9399-EF44-977A-2E5B04244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886200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600">
                <a:latin typeface="Arial" panose="020B0604020202020204" pitchFamily="34" charset="0"/>
              </a:rPr>
              <a:t>Stable tail slope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600">
                <a:latin typeface="Arial" panose="020B0604020202020204" pitchFamily="34" charset="0"/>
              </a:rPr>
              <a:t>after the gelling point</a:t>
            </a:r>
          </a:p>
        </p:txBody>
      </p:sp>
      <p:sp>
        <p:nvSpPr>
          <p:cNvPr id="100358" name="Footer Placeholder 8">
            <a:extLst>
              <a:ext uri="{FF2B5EF4-FFF2-40B4-BE49-F238E27FC236}">
                <a16:creationId xmlns:a16="http://schemas.microsoft.com/office/drawing/2014/main" id="{86CFD757-FAEC-954B-AA52-F75C48B87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00359" name="Date Placeholder 8">
            <a:extLst>
              <a:ext uri="{FF2B5EF4-FFF2-40B4-BE49-F238E27FC236}">
                <a16:creationId xmlns:a16="http://schemas.microsoft.com/office/drawing/2014/main" id="{7DFBD886-3A33-C148-A1BA-99E20EC3653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2238998221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>
            <a:extLst>
              <a:ext uri="{FF2B5EF4-FFF2-40B4-BE49-F238E27FC236}">
                <a16:creationId xmlns:a16="http://schemas.microsoft.com/office/drawing/2014/main" id="{3EEFFF0A-E489-F540-ABC7-2B5625780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List of Static Patterns</a:t>
            </a:r>
          </a:p>
        </p:txBody>
      </p:sp>
      <p:sp>
        <p:nvSpPr>
          <p:cNvPr id="101379" name="Content Placeholder 2">
            <a:extLst>
              <a:ext uri="{FF2B5EF4-FFF2-40B4-BE49-F238E27FC236}">
                <a16:creationId xmlns:a16="http://schemas.microsoft.com/office/drawing/2014/main" id="{3335182B-ADC9-B342-8BA3-246D0C344F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ＭＳ Ｐゴシック" panose="020B0600070205080204" pitchFamily="34" charset="-128"/>
              </a:rPr>
              <a:t>S.1 degree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S.2 eigenvalues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S.3 small diameter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S.4/5 Triangle laws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S.6 NLCC non-largest conn. components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S.7 eigen plots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S.8 radius plot</a:t>
            </a:r>
          </a:p>
          <a:p>
            <a:endParaRPr lang="en-US" altLang="ko-KR" dirty="0">
              <a:ea typeface="ＭＳ Ｐゴシック" panose="020B0600070205080204" pitchFamily="34" charset="-128"/>
            </a:endParaRPr>
          </a:p>
          <a:p>
            <a:endParaRPr lang="en-US" altLang="ko-KR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1380" name="Footer Placeholder 3">
            <a:extLst>
              <a:ext uri="{FF2B5EF4-FFF2-40B4-BE49-F238E27FC236}">
                <a16:creationId xmlns:a16="http://schemas.microsoft.com/office/drawing/2014/main" id="{5C93DCDC-35CA-9F4E-91EB-41AE30C3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01381" name="Slide Number Placeholder 4">
            <a:extLst>
              <a:ext uri="{FF2B5EF4-FFF2-40B4-BE49-F238E27FC236}">
                <a16:creationId xmlns:a16="http://schemas.microsoft.com/office/drawing/2014/main" id="{155F9D92-F502-B447-954B-210E5359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6A1B81-4EAD-1144-A61C-98E3FF3F56BE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800"/>
          </a:p>
        </p:txBody>
      </p:sp>
      <p:sp>
        <p:nvSpPr>
          <p:cNvPr id="101382" name="Date Placeholder 7">
            <a:extLst>
              <a:ext uri="{FF2B5EF4-FFF2-40B4-BE49-F238E27FC236}">
                <a16:creationId xmlns:a16="http://schemas.microsoft.com/office/drawing/2014/main" id="{255AEC61-3EBB-FE47-B3B1-B9B99485886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pic>
        <p:nvPicPr>
          <p:cNvPr id="101385" name="Picture 7">
            <a:extLst>
              <a:ext uri="{FF2B5EF4-FFF2-40B4-BE49-F238E27FC236}">
                <a16:creationId xmlns:a16="http://schemas.microsoft.com/office/drawing/2014/main" id="{916E973B-DE43-6948-968E-6FBF04025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2650" y="179388"/>
            <a:ext cx="18002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6" name="TextBox 3">
            <a:extLst>
              <a:ext uri="{FF2B5EF4-FFF2-40B4-BE49-F238E27FC236}">
                <a16:creationId xmlns:a16="http://schemas.microsoft.com/office/drawing/2014/main" id="{8DF11665-512A-C841-9A8B-B6269E385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316038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101387" name="TextBox 11">
            <a:extLst>
              <a:ext uri="{FF2B5EF4-FFF2-40B4-BE49-F238E27FC236}">
                <a16:creationId xmlns:a16="http://schemas.microsoft.com/office/drawing/2014/main" id="{6879B4A6-240A-4247-9375-ECF6EFF5A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962150"/>
            <a:ext cx="646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101388" name="TextBox 12">
            <a:extLst>
              <a:ext uri="{FF2B5EF4-FFF2-40B4-BE49-F238E27FC236}">
                <a16:creationId xmlns:a16="http://schemas.microsoft.com/office/drawing/2014/main" id="{74E2FB1B-921D-984C-8271-CDFFD197E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2555875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101389" name="TextBox 13">
            <a:extLst>
              <a:ext uri="{FF2B5EF4-FFF2-40B4-BE49-F238E27FC236}">
                <a16:creationId xmlns:a16="http://schemas.microsoft.com/office/drawing/2014/main" id="{B7352D33-B8B8-E841-810C-D68D78BEF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3124200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101390" name="TextBox 14">
            <a:extLst>
              <a:ext uri="{FF2B5EF4-FFF2-40B4-BE49-F238E27FC236}">
                <a16:creationId xmlns:a16="http://schemas.microsoft.com/office/drawing/2014/main" id="{77F7C081-E4AD-9F45-A2BB-12E0070C3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3717925"/>
            <a:ext cx="646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4E8F00"/>
                </a:solidFill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823045573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4">
            <a:extLst>
              <a:ext uri="{FF2B5EF4-FFF2-40B4-BE49-F238E27FC236}">
                <a16:creationId xmlns:a16="http://schemas.microsoft.com/office/drawing/2014/main" id="{E61CE65C-367B-334F-B29F-C24E14E75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EigenSpokes</a:t>
            </a:r>
          </a:p>
        </p:txBody>
      </p:sp>
      <p:sp>
        <p:nvSpPr>
          <p:cNvPr id="102402" name="Content Placeholder 5">
            <a:extLst>
              <a:ext uri="{FF2B5EF4-FFF2-40B4-BE49-F238E27FC236}">
                <a16:creationId xmlns:a16="http://schemas.microsoft.com/office/drawing/2014/main" id="{15A7FD88-1D00-1D40-B79A-41DC9FF583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28713" y="1447800"/>
            <a:ext cx="77724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B. Aditya Prakash, Mukund Seshadri, Ashwin Sridharan, Sridhar Machiraju and Christos Faloutsos: </a:t>
            </a:r>
            <a:r>
              <a:rPr lang="en-US" altLang="en-US" i="1">
                <a:ea typeface="ＭＳ Ｐゴシック" panose="020B0600070205080204" pitchFamily="34" charset="-128"/>
              </a:rPr>
              <a:t>EigenSpokes: Surprising Patterns and Scalable Community Chipping in Large Graphs, </a:t>
            </a:r>
            <a:r>
              <a:rPr lang="en-US" altLang="en-US">
                <a:ea typeface="ＭＳ Ｐゴシック" panose="020B0600070205080204" pitchFamily="34" charset="-128"/>
              </a:rPr>
              <a:t>PAKDD 2010, Hyderabad, India, 21-24 June 2010.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2403" name="Footer Placeholder 2">
            <a:extLst>
              <a:ext uri="{FF2B5EF4-FFF2-40B4-BE49-F238E27FC236}">
                <a16:creationId xmlns:a16="http://schemas.microsoft.com/office/drawing/2014/main" id="{56FF4DDE-A0F5-5E47-A481-C8B07A16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02404" name="Slide Number Placeholder 3">
            <a:extLst>
              <a:ext uri="{FF2B5EF4-FFF2-40B4-BE49-F238E27FC236}">
                <a16:creationId xmlns:a16="http://schemas.microsoft.com/office/drawing/2014/main" id="{92CA4960-513F-9449-9FF6-8CADC822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E1CF7C-361C-6342-84CB-09753031009F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800"/>
          </a:p>
        </p:txBody>
      </p:sp>
      <p:pic>
        <p:nvPicPr>
          <p:cNvPr id="102405" name="Picture 6">
            <a:extLst>
              <a:ext uri="{FF2B5EF4-FFF2-40B4-BE49-F238E27FC236}">
                <a16:creationId xmlns:a16="http://schemas.microsoft.com/office/drawing/2014/main" id="{3D1C3D15-51DD-DD47-A09D-25C38399D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212850"/>
            <a:ext cx="914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Date Placeholder 7">
            <a:extLst>
              <a:ext uri="{FF2B5EF4-FFF2-40B4-BE49-F238E27FC236}">
                <a16:creationId xmlns:a16="http://schemas.microsoft.com/office/drawing/2014/main" id="{B29E6A75-4DD7-4E48-8A06-3D6AC0C040D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02407" name="TextBox 7">
            <a:extLst>
              <a:ext uri="{FF2B5EF4-FFF2-40B4-BE49-F238E27FC236}">
                <a16:creationId xmlns:a16="http://schemas.microsoft.com/office/drawing/2014/main" id="{44802C62-5D92-8B43-B7FA-9BB41CE66AA0}"/>
              </a:ext>
            </a:extLst>
          </p:cNvPr>
          <p:cNvSpPr txBox="1">
            <a:spLocks noChangeArrowheads="1"/>
          </p:cNvSpPr>
          <p:nvPr/>
        </p:nvSpPr>
        <p:spPr bwMode="auto">
          <a:xfrm rot="-690553">
            <a:off x="1914525" y="4995863"/>
            <a:ext cx="531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Useful for fraud detection!</a:t>
            </a:r>
          </a:p>
        </p:txBody>
      </p:sp>
    </p:spTree>
    <p:extLst>
      <p:ext uri="{BB962C8B-B14F-4D97-AF65-F5344CB8AC3E}">
        <p14:creationId xmlns:p14="http://schemas.microsoft.com/office/powerpoint/2010/main" val="22214523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e-commerce examples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Recommendation systems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....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Copyright (C) 2019 C. Faloutsos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CC194F-B3EC-884C-8DA4-254501739CC9}"/>
              </a:ext>
            </a:extLst>
          </p:cNvPr>
          <p:cNvGrpSpPr/>
          <p:nvPr/>
        </p:nvGrpSpPr>
        <p:grpSpPr>
          <a:xfrm>
            <a:off x="2590800" y="2461116"/>
            <a:ext cx="4709582" cy="3787284"/>
            <a:chOff x="408164" y="2384916"/>
            <a:chExt cx="4709582" cy="37872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761727-FDC5-4B4B-874B-33671A51A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3151" y="2596055"/>
              <a:ext cx="680811" cy="81258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02A922-C9DE-404B-9F0A-65BCDD2B7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3151" y="3653658"/>
              <a:ext cx="544602" cy="8125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C32A63-ECE3-E545-A498-8EA5003BB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2681" y="5359619"/>
              <a:ext cx="465541" cy="812581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8B6452-B237-924F-BCC5-50EAECB1837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91255" y="2804042"/>
              <a:ext cx="1435801" cy="23344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E2EB4DB-017C-9B40-8AA9-80C1818FF97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38703" y="2963919"/>
              <a:ext cx="1488353" cy="11140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8DC69A-DA91-404E-91AE-DB94B1561D3A}"/>
                </a:ext>
              </a:extLst>
            </p:cNvPr>
            <p:cNvCxnSpPr/>
            <p:nvPr/>
          </p:nvCxnSpPr>
          <p:spPr bwMode="auto">
            <a:xfrm>
              <a:off x="2291255" y="3233463"/>
              <a:ext cx="1447266" cy="180066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E9582E8-4AAB-4B47-8CA9-C9AEDB1B4448}"/>
                </a:ext>
              </a:extLst>
            </p:cNvPr>
            <p:cNvCxnSpPr/>
            <p:nvPr/>
          </p:nvCxnSpPr>
          <p:spPr bwMode="auto">
            <a:xfrm flipV="1">
              <a:off x="2194664" y="5213131"/>
              <a:ext cx="1532392" cy="51500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D41A9E-7A39-334F-B6DD-C317CE787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2786" y="4035801"/>
              <a:ext cx="838253" cy="8382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E708C3-2BDE-F248-AC76-208EF5849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616" y="2384916"/>
              <a:ext cx="838253" cy="83825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AD0231E-5D96-234A-81B5-FAFC50F5F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0583" y="5045560"/>
              <a:ext cx="756893" cy="75689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8724C9-A124-1244-9389-1AB00C365002}"/>
                </a:ext>
              </a:extLst>
            </p:cNvPr>
            <p:cNvSpPr txBox="1"/>
            <p:nvPr/>
          </p:nvSpPr>
          <p:spPr>
            <a:xfrm rot="5400000">
              <a:off x="724069" y="4035766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647462-2EA3-0B4D-8B23-D06D574C93C6}"/>
                </a:ext>
              </a:extLst>
            </p:cNvPr>
            <p:cNvSpPr txBox="1"/>
            <p:nvPr/>
          </p:nvSpPr>
          <p:spPr>
            <a:xfrm rot="5400000">
              <a:off x="3679325" y="2739271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57DA9E3-F91C-7A4A-B32A-0B486C5EB4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2656" y="4268949"/>
              <a:ext cx="176342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09B1-CEFA-374F-A56F-DFB194A0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pic>
        <p:nvPicPr>
          <p:cNvPr id="21" name="Picture 20" descr="fk-logo_9fddff.png">
            <a:extLst>
              <a:ext uri="{FF2B5EF4-FFF2-40B4-BE49-F238E27FC236}">
                <a16:creationId xmlns:a16="http://schemas.microsoft.com/office/drawing/2014/main" id="{073D51BC-D298-6C42-A91E-F448370320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1812" y="1397180"/>
            <a:ext cx="2332788" cy="594939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77460952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6E7DE106-330D-7E4C-A13F-E1C8C84E73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68300"/>
            <a:ext cx="7988300" cy="7747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EigenSpokes</a:t>
            </a:r>
          </a:p>
        </p:txBody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2F758583-9613-EA4E-8AE4-AC814C7585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68325" y="1219200"/>
            <a:ext cx="6113463" cy="4800600"/>
          </a:xfrm>
        </p:spPr>
        <p:txBody>
          <a:bodyPr/>
          <a:lstStyle/>
          <a:p>
            <a:pPr marL="327025" indent="-327025">
              <a:buFont typeface="Verdana" panose="020B0604030504040204" pitchFamily="34" charset="0"/>
              <a:buChar char="•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Eigenvectors of adjacency matrix </a:t>
            </a:r>
          </a:p>
          <a:p>
            <a:pPr marL="727075" lvl="1" indent="-269875">
              <a:buFont typeface="Wingdings" pitchFamily="2" charset="2"/>
              <a:buChar char="§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equivalent to singular vectors (symmetric, undirected graph)</a:t>
            </a: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pic>
        <p:nvPicPr>
          <p:cNvPr id="110595" name="Picture 6" descr="latex-image-1.pdf">
            <a:extLst>
              <a:ext uri="{FF2B5EF4-FFF2-40B4-BE49-F238E27FC236}">
                <a16:creationId xmlns:a16="http://schemas.microsoft.com/office/drawing/2014/main" id="{C01DE046-A82E-8847-ADB6-89DC67E30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0" y="3181350"/>
            <a:ext cx="2247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7">
            <a:extLst>
              <a:ext uri="{FF2B5EF4-FFF2-40B4-BE49-F238E27FC236}">
                <a16:creationId xmlns:a16="http://schemas.microsoft.com/office/drawing/2014/main" id="{2E254A78-EAD7-1443-A3C8-A8A9C5B59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4419600"/>
            <a:ext cx="14986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0597" name="Rectangle 9">
            <a:extLst>
              <a:ext uri="{FF2B5EF4-FFF2-40B4-BE49-F238E27FC236}">
                <a16:creationId xmlns:a16="http://schemas.microsoft.com/office/drawing/2014/main" id="{658214CB-9CAF-1644-90E5-68B92F2C7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0" y="4419600"/>
            <a:ext cx="241300" cy="2286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0598" name="Rectangle 10">
            <a:extLst>
              <a:ext uri="{FF2B5EF4-FFF2-40B4-BE49-F238E27FC236}">
                <a16:creationId xmlns:a16="http://schemas.microsoft.com/office/drawing/2014/main" id="{72437C58-075E-DB44-9969-BF717ECAA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4419600"/>
            <a:ext cx="1460500" cy="2413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0599" name="Rectangle 13">
            <a:extLst>
              <a:ext uri="{FF2B5EF4-FFF2-40B4-BE49-F238E27FC236}">
                <a16:creationId xmlns:a16="http://schemas.microsoft.com/office/drawing/2014/main" id="{9D572AE7-9068-7B41-8477-760965EAA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0600" name="Rectangle 14">
            <a:extLst>
              <a:ext uri="{FF2B5EF4-FFF2-40B4-BE49-F238E27FC236}">
                <a16:creationId xmlns:a16="http://schemas.microsoft.com/office/drawing/2014/main" id="{C071304F-F715-6942-9B4A-D697ED748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0601" name="Rectangle 15">
            <a:extLst>
              <a:ext uri="{FF2B5EF4-FFF2-40B4-BE49-F238E27FC236}">
                <a16:creationId xmlns:a16="http://schemas.microsoft.com/office/drawing/2014/main" id="{F2CC9A7C-0ECC-AA41-9054-9BAB88A21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110602" name="Picture 12" descr="latex-image-1.pdf">
            <a:extLst>
              <a:ext uri="{FF2B5EF4-FFF2-40B4-BE49-F238E27FC236}">
                <a16:creationId xmlns:a16="http://schemas.microsoft.com/office/drawing/2014/main" id="{84EFF58B-2C26-B14C-8F4A-D2F7EAAC9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3" name="Picture 16" descr="latex-image-1.pdf">
            <a:extLst>
              <a:ext uri="{FF2B5EF4-FFF2-40B4-BE49-F238E27FC236}">
                <a16:creationId xmlns:a16="http://schemas.microsoft.com/office/drawing/2014/main" id="{7B0E2956-0D81-0442-9FCE-F03B9F4C9E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750" y="5905500"/>
            <a:ext cx="368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4" name="Slide Number Placeholder 13">
            <a:extLst>
              <a:ext uri="{FF2B5EF4-FFF2-40B4-BE49-F238E27FC236}">
                <a16:creationId xmlns:a16="http://schemas.microsoft.com/office/drawing/2014/main" id="{040B8746-D6F8-EF47-97B4-A42DAA30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CD047D-4BB2-D244-AC34-2A6FB59388E5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800"/>
          </a:p>
        </p:txBody>
      </p:sp>
      <p:sp>
        <p:nvSpPr>
          <p:cNvPr id="110605" name="Footer Placeholder 14">
            <a:extLst>
              <a:ext uri="{FF2B5EF4-FFF2-40B4-BE49-F238E27FC236}">
                <a16:creationId xmlns:a16="http://schemas.microsoft.com/office/drawing/2014/main" id="{A4441058-030F-5F44-8784-62A85D17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10606" name="Date Placeholder 15">
            <a:extLst>
              <a:ext uri="{FF2B5EF4-FFF2-40B4-BE49-F238E27FC236}">
                <a16:creationId xmlns:a16="http://schemas.microsoft.com/office/drawing/2014/main" id="{728607CA-A3D8-774A-B034-275DB8F9EC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cxnSp>
        <p:nvCxnSpPr>
          <p:cNvPr id="110607" name="Straight Arrow Connector 16">
            <a:extLst>
              <a:ext uri="{FF2B5EF4-FFF2-40B4-BE49-F238E27FC236}">
                <a16:creationId xmlns:a16="http://schemas.microsoft.com/office/drawing/2014/main" id="{CAFC7288-8E11-BA4B-9571-C160BD1A437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302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608" name="Straight Arrow Connector 19">
            <a:extLst>
              <a:ext uri="{FF2B5EF4-FFF2-40B4-BE49-F238E27FC236}">
                <a16:creationId xmlns:a16="http://schemas.microsoft.com/office/drawing/2014/main" id="{FCCDB000-AEB6-2A48-9D6C-30589BF46E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90700" y="4064000"/>
            <a:ext cx="15875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609" name="TextBox 20">
            <a:extLst>
              <a:ext uri="{FF2B5EF4-FFF2-40B4-BE49-F238E27FC236}">
                <a16:creationId xmlns:a16="http://schemas.microsoft.com/office/drawing/2014/main" id="{959E9B30-52D6-A24A-8504-A8A5AE1CA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4889500"/>
            <a:ext cx="425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10610" name="TextBox 21">
            <a:extLst>
              <a:ext uri="{FF2B5EF4-FFF2-40B4-BE49-F238E27FC236}">
                <a16:creationId xmlns:a16="http://schemas.microsoft.com/office/drawing/2014/main" id="{048588C6-EE03-4D45-A272-1ECDA5CAF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3530600"/>
            <a:ext cx="425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10611" name="Oval 20">
            <a:extLst>
              <a:ext uri="{FF2B5EF4-FFF2-40B4-BE49-F238E27FC236}">
                <a16:creationId xmlns:a16="http://schemas.microsoft.com/office/drawing/2014/main" id="{6CF24C64-251B-E643-AC87-3E5AE3A98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4246563"/>
            <a:ext cx="88900" cy="84137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0612" name="Oval 21">
            <a:extLst>
              <a:ext uri="{FF2B5EF4-FFF2-40B4-BE49-F238E27FC236}">
                <a16:creationId xmlns:a16="http://schemas.microsoft.com/office/drawing/2014/main" id="{55BE71A6-E7A8-0647-AE94-8F1EFAE57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431006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0613" name="Oval 22">
            <a:extLst>
              <a:ext uri="{FF2B5EF4-FFF2-40B4-BE49-F238E27FC236}">
                <a16:creationId xmlns:a16="http://schemas.microsoft.com/office/drawing/2014/main" id="{470561E3-E5AF-6849-B91B-7352B3AE0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410686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0614" name="Oval 23">
            <a:extLst>
              <a:ext uri="{FF2B5EF4-FFF2-40B4-BE49-F238E27FC236}">
                <a16:creationId xmlns:a16="http://schemas.microsoft.com/office/drawing/2014/main" id="{E03DE90F-1F91-DB4A-81FA-4E0B363F9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450" y="460216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0615" name="Oval 24">
            <a:extLst>
              <a:ext uri="{FF2B5EF4-FFF2-40B4-BE49-F238E27FC236}">
                <a16:creationId xmlns:a16="http://schemas.microsoft.com/office/drawing/2014/main" id="{46FB4FDC-827E-F747-99E8-921336C2B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700" y="398621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0616" name="Oval 25">
            <a:extLst>
              <a:ext uri="{FF2B5EF4-FFF2-40B4-BE49-F238E27FC236}">
                <a16:creationId xmlns:a16="http://schemas.microsoft.com/office/drawing/2014/main" id="{53B38D00-5C93-114B-97CD-FEC38613A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0" y="413226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110617" name="Straight Arrow Connector 27">
            <a:extLst>
              <a:ext uri="{FF2B5EF4-FFF2-40B4-BE49-F238E27FC236}">
                <a16:creationId xmlns:a16="http://schemas.microsoft.com/office/drawing/2014/main" id="{755D2E8C-4BE2-6F40-BCCC-4DA339212A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72300" y="4902200"/>
            <a:ext cx="136525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618" name="Straight Arrow Connector 29">
            <a:extLst>
              <a:ext uri="{FF2B5EF4-FFF2-40B4-BE49-F238E27FC236}">
                <a16:creationId xmlns:a16="http://schemas.microsoft.com/office/drawing/2014/main" id="{047C6C8D-5359-7C4B-A120-E2D7DF87ECE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299201" y="4248150"/>
            <a:ext cx="13208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619" name="Rectangle 15">
            <a:extLst>
              <a:ext uri="{FF2B5EF4-FFF2-40B4-BE49-F238E27FC236}">
                <a16:creationId xmlns:a16="http://schemas.microsoft.com/office/drawing/2014/main" id="{8B6BBDEC-5CA5-B149-8F99-972539E8ED1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42381" y="4083844"/>
            <a:ext cx="55563" cy="1463675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94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>
            <a:extLst>
              <a:ext uri="{FF2B5EF4-FFF2-40B4-BE49-F238E27FC236}">
                <a16:creationId xmlns:a16="http://schemas.microsoft.com/office/drawing/2014/main" id="{166A339C-B162-9846-85EC-08F7935654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68300"/>
            <a:ext cx="7988300" cy="7747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EigenSpokes</a:t>
            </a:r>
          </a:p>
        </p:txBody>
      </p:sp>
      <p:sp>
        <p:nvSpPr>
          <p:cNvPr id="112642" name="Rectangle 3">
            <a:extLst>
              <a:ext uri="{FF2B5EF4-FFF2-40B4-BE49-F238E27FC236}">
                <a16:creationId xmlns:a16="http://schemas.microsoft.com/office/drawing/2014/main" id="{9C3353CA-51D8-8446-8FC8-E5761A2705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68325" y="1219200"/>
            <a:ext cx="6113463" cy="4800600"/>
          </a:xfrm>
        </p:spPr>
        <p:txBody>
          <a:bodyPr/>
          <a:lstStyle/>
          <a:p>
            <a:pPr marL="327025" indent="-327025">
              <a:buFont typeface="Verdana" panose="020B0604030504040204" pitchFamily="34" charset="0"/>
              <a:buChar char="•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Eigenvectors of adjacency matrix </a:t>
            </a:r>
          </a:p>
          <a:p>
            <a:pPr marL="727075" lvl="1" indent="-269875">
              <a:buFont typeface="Wingdings" pitchFamily="2" charset="2"/>
              <a:buChar char="§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equivalent to singular vectors (symmetric, undirected graph)</a:t>
            </a: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altLang="en-US" sz="2000">
              <a:ea typeface="ＭＳ Ｐゴシック" panose="020B0600070205080204" pitchFamily="34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pic>
        <p:nvPicPr>
          <p:cNvPr id="112643" name="Picture 6" descr="latex-image-1.pdf">
            <a:extLst>
              <a:ext uri="{FF2B5EF4-FFF2-40B4-BE49-F238E27FC236}">
                <a16:creationId xmlns:a16="http://schemas.microsoft.com/office/drawing/2014/main" id="{A9556B1D-D7F4-664B-A48C-026F2A63A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0" y="3181350"/>
            <a:ext cx="2247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Rectangle 7">
            <a:extLst>
              <a:ext uri="{FF2B5EF4-FFF2-40B4-BE49-F238E27FC236}">
                <a16:creationId xmlns:a16="http://schemas.microsoft.com/office/drawing/2014/main" id="{02A8F69E-2680-D048-B5A6-C984A6E50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4419600"/>
            <a:ext cx="1498600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2645" name="Rectangle 9">
            <a:extLst>
              <a:ext uri="{FF2B5EF4-FFF2-40B4-BE49-F238E27FC236}">
                <a16:creationId xmlns:a16="http://schemas.microsoft.com/office/drawing/2014/main" id="{293E530F-8261-5049-9C68-3613ED439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0" y="4419600"/>
            <a:ext cx="241300" cy="2286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2646" name="Rectangle 10">
            <a:extLst>
              <a:ext uri="{FF2B5EF4-FFF2-40B4-BE49-F238E27FC236}">
                <a16:creationId xmlns:a16="http://schemas.microsoft.com/office/drawing/2014/main" id="{101D2D7B-A87F-6740-BFC0-F8AECF400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4419600"/>
            <a:ext cx="1460500" cy="2413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2647" name="Rectangle 13">
            <a:extLst>
              <a:ext uri="{FF2B5EF4-FFF2-40B4-BE49-F238E27FC236}">
                <a16:creationId xmlns:a16="http://schemas.microsoft.com/office/drawing/2014/main" id="{D03437E6-D3DE-8947-A188-17D06E7DB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2648" name="Rectangle 14">
            <a:extLst>
              <a:ext uri="{FF2B5EF4-FFF2-40B4-BE49-F238E27FC236}">
                <a16:creationId xmlns:a16="http://schemas.microsoft.com/office/drawing/2014/main" id="{360099A4-E9E8-5843-99B1-D7D5A05F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2649" name="Rectangle 15">
            <a:extLst>
              <a:ext uri="{FF2B5EF4-FFF2-40B4-BE49-F238E27FC236}">
                <a16:creationId xmlns:a16="http://schemas.microsoft.com/office/drawing/2014/main" id="{F3677A1C-E8B1-E84F-B98B-64DCBDC76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419600"/>
            <a:ext cx="46038" cy="1422400"/>
          </a:xfrm>
          <a:prstGeom prst="rect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pic>
        <p:nvPicPr>
          <p:cNvPr id="112650" name="Picture 12" descr="latex-image-1.pdf">
            <a:extLst>
              <a:ext uri="{FF2B5EF4-FFF2-40B4-BE49-F238E27FC236}">
                <a16:creationId xmlns:a16="http://schemas.microsoft.com/office/drawing/2014/main" id="{15C00B26-2C2F-B04C-99C8-4DDE180F2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Picture 16" descr="latex-image-1.pdf">
            <a:extLst>
              <a:ext uri="{FF2B5EF4-FFF2-40B4-BE49-F238E27FC236}">
                <a16:creationId xmlns:a16="http://schemas.microsoft.com/office/drawing/2014/main" id="{2205C904-DB86-2346-A1AE-364DA14A8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750" y="5905500"/>
            <a:ext cx="368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52" name="Slide Number Placeholder 13">
            <a:extLst>
              <a:ext uri="{FF2B5EF4-FFF2-40B4-BE49-F238E27FC236}">
                <a16:creationId xmlns:a16="http://schemas.microsoft.com/office/drawing/2014/main" id="{6F8B8799-DE64-FE4B-AA20-38044F1E2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5793E7-1F0B-A843-A255-B99A89FA4CE3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US" altLang="en-US" sz="1800"/>
          </a:p>
        </p:txBody>
      </p:sp>
      <p:sp>
        <p:nvSpPr>
          <p:cNvPr id="112653" name="Footer Placeholder 14">
            <a:extLst>
              <a:ext uri="{FF2B5EF4-FFF2-40B4-BE49-F238E27FC236}">
                <a16:creationId xmlns:a16="http://schemas.microsoft.com/office/drawing/2014/main" id="{1D1115D9-C26A-0B4C-8F29-23A14CAFB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12654" name="Date Placeholder 15">
            <a:extLst>
              <a:ext uri="{FF2B5EF4-FFF2-40B4-BE49-F238E27FC236}">
                <a16:creationId xmlns:a16="http://schemas.microsoft.com/office/drawing/2014/main" id="{55ACB2FB-6FE3-B54D-BF3D-04C08F59642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cxnSp>
        <p:nvCxnSpPr>
          <p:cNvPr id="112655" name="Straight Arrow Connector 16">
            <a:extLst>
              <a:ext uri="{FF2B5EF4-FFF2-40B4-BE49-F238E27FC236}">
                <a16:creationId xmlns:a16="http://schemas.microsoft.com/office/drawing/2014/main" id="{05671467-A7AB-7649-A107-966FB1C1F0F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302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56" name="Straight Arrow Connector 19">
            <a:extLst>
              <a:ext uri="{FF2B5EF4-FFF2-40B4-BE49-F238E27FC236}">
                <a16:creationId xmlns:a16="http://schemas.microsoft.com/office/drawing/2014/main" id="{DFFF0964-935D-C047-9AB6-414964E4ED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90700" y="4064000"/>
            <a:ext cx="15875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57" name="TextBox 20">
            <a:extLst>
              <a:ext uri="{FF2B5EF4-FFF2-40B4-BE49-F238E27FC236}">
                <a16:creationId xmlns:a16="http://schemas.microsoft.com/office/drawing/2014/main" id="{56D9742E-3C0E-174F-9640-D18DE81CA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4889500"/>
            <a:ext cx="425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12658" name="TextBox 21">
            <a:extLst>
              <a:ext uri="{FF2B5EF4-FFF2-40B4-BE49-F238E27FC236}">
                <a16:creationId xmlns:a16="http://schemas.microsoft.com/office/drawing/2014/main" id="{D7FC798D-9564-9243-BF2E-E832AAD75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3530600"/>
            <a:ext cx="425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12659" name="Oval 20">
            <a:extLst>
              <a:ext uri="{FF2B5EF4-FFF2-40B4-BE49-F238E27FC236}">
                <a16:creationId xmlns:a16="http://schemas.microsoft.com/office/drawing/2014/main" id="{3854A4A3-98DB-6C42-BA73-903071208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4246563"/>
            <a:ext cx="88900" cy="84137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2660" name="Oval 21">
            <a:extLst>
              <a:ext uri="{FF2B5EF4-FFF2-40B4-BE49-F238E27FC236}">
                <a16:creationId xmlns:a16="http://schemas.microsoft.com/office/drawing/2014/main" id="{20C27DDA-ACBC-394B-80B9-7F61728F0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431006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2661" name="Oval 22">
            <a:extLst>
              <a:ext uri="{FF2B5EF4-FFF2-40B4-BE49-F238E27FC236}">
                <a16:creationId xmlns:a16="http://schemas.microsoft.com/office/drawing/2014/main" id="{EA3A02EB-2E54-1A4A-BAAF-AAB03BE66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410686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2662" name="Oval 23">
            <a:extLst>
              <a:ext uri="{FF2B5EF4-FFF2-40B4-BE49-F238E27FC236}">
                <a16:creationId xmlns:a16="http://schemas.microsoft.com/office/drawing/2014/main" id="{1D0304BB-589D-014D-8746-E7EC59DF1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450" y="460216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2663" name="Oval 24">
            <a:extLst>
              <a:ext uri="{FF2B5EF4-FFF2-40B4-BE49-F238E27FC236}">
                <a16:creationId xmlns:a16="http://schemas.microsoft.com/office/drawing/2014/main" id="{4B0B68D2-8806-724E-9D92-A731982C1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700" y="398621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2664" name="Oval 25">
            <a:extLst>
              <a:ext uri="{FF2B5EF4-FFF2-40B4-BE49-F238E27FC236}">
                <a16:creationId xmlns:a16="http://schemas.microsoft.com/office/drawing/2014/main" id="{3F436C62-28FB-604F-A6A6-CCA50E27F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0" y="4132263"/>
            <a:ext cx="88900" cy="841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112665" name="Straight Arrow Connector 27">
            <a:extLst>
              <a:ext uri="{FF2B5EF4-FFF2-40B4-BE49-F238E27FC236}">
                <a16:creationId xmlns:a16="http://schemas.microsoft.com/office/drawing/2014/main" id="{DB65FEB6-0709-1F45-959C-56FB62B3BB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72300" y="4902200"/>
            <a:ext cx="136525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66" name="Straight Arrow Connector 29">
            <a:extLst>
              <a:ext uri="{FF2B5EF4-FFF2-40B4-BE49-F238E27FC236}">
                <a16:creationId xmlns:a16="http://schemas.microsoft.com/office/drawing/2014/main" id="{006EF708-1760-544F-BFF6-D0F90FBF4CD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299201" y="4248150"/>
            <a:ext cx="13208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67" name="Straight Connector 31">
            <a:extLst>
              <a:ext uri="{FF2B5EF4-FFF2-40B4-BE49-F238E27FC236}">
                <a16:creationId xmlns:a16="http://schemas.microsoft.com/office/drawing/2014/main" id="{04D3691C-B29B-9840-8539-A7B56287508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42150" y="3829050"/>
            <a:ext cx="1117600" cy="9080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68" name="Rectangle 15">
            <a:extLst>
              <a:ext uri="{FF2B5EF4-FFF2-40B4-BE49-F238E27FC236}">
                <a16:creationId xmlns:a16="http://schemas.microsoft.com/office/drawing/2014/main" id="{65F5A4FB-27BC-BB48-8938-C5417D66880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42381" y="4083844"/>
            <a:ext cx="55563" cy="1463675"/>
          </a:xfrm>
          <a:prstGeom prst="rect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2669" name="Oval 20">
            <a:extLst>
              <a:ext uri="{FF2B5EF4-FFF2-40B4-BE49-F238E27FC236}">
                <a16:creationId xmlns:a16="http://schemas.microsoft.com/office/drawing/2014/main" id="{5E32664A-A05A-9049-8CC5-2DAAD8F34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6950" y="4405313"/>
            <a:ext cx="88900" cy="841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112670" name="Straight Connector 34">
            <a:extLst>
              <a:ext uri="{FF2B5EF4-FFF2-40B4-BE49-F238E27FC236}">
                <a16:creationId xmlns:a16="http://schemas.microsoft.com/office/drawing/2014/main" id="{23F66441-6FC4-7445-8E04-CBE91E6BE11A}"/>
              </a:ext>
            </a:extLst>
          </p:cNvPr>
          <p:cNvCxnSpPr>
            <a:cxnSpLocks noChangeShapeType="1"/>
            <a:stCxn id="112659" idx="5"/>
            <a:endCxn id="112669" idx="1"/>
          </p:cNvCxnSpPr>
          <p:nvPr/>
        </p:nvCxnSpPr>
        <p:spPr bwMode="auto">
          <a:xfrm rot="16200000" flipH="1">
            <a:off x="7268368" y="4326732"/>
            <a:ext cx="100013" cy="825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85033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707BF5A6-C75E-834E-B0AE-63AFA3C0D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EigenSpokes</a:t>
            </a:r>
          </a:p>
        </p:txBody>
      </p:sp>
      <p:sp>
        <p:nvSpPr>
          <p:cNvPr id="114690" name="Text Placeholder 2">
            <a:extLst>
              <a:ext uri="{FF2B5EF4-FFF2-40B4-BE49-F238E27FC236}">
                <a16:creationId xmlns:a16="http://schemas.microsoft.com/office/drawing/2014/main" id="{24C8A654-3520-0143-8F3E-1E4E8D7D1E8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EE plot: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Scatter plot of scores of u1 vs u2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One would expect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Many points @ origin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 few scattered ~randomly</a:t>
            </a:r>
          </a:p>
        </p:txBody>
      </p:sp>
      <p:sp>
        <p:nvSpPr>
          <p:cNvPr id="114691" name="Footer Placeholder 5">
            <a:extLst>
              <a:ext uri="{FF2B5EF4-FFF2-40B4-BE49-F238E27FC236}">
                <a16:creationId xmlns:a16="http://schemas.microsoft.com/office/drawing/2014/main" id="{9ADA43F2-A3C5-7F40-8E92-7052D02F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14692" name="Slide Number Placeholder 6">
            <a:extLst>
              <a:ext uri="{FF2B5EF4-FFF2-40B4-BE49-F238E27FC236}">
                <a16:creationId xmlns:a16="http://schemas.microsoft.com/office/drawing/2014/main" id="{B5E06104-8BA6-7045-8B32-2D9914C5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FA3B0C-14CE-0848-B80B-036824A1B2AE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US" altLang="en-US" sz="1800"/>
          </a:p>
        </p:txBody>
      </p:sp>
      <p:sp>
        <p:nvSpPr>
          <p:cNvPr id="114693" name="Rectangle 7">
            <a:extLst>
              <a:ext uri="{FF2B5EF4-FFF2-40B4-BE49-F238E27FC236}">
                <a16:creationId xmlns:a16="http://schemas.microsoft.com/office/drawing/2014/main" id="{2E73CB25-FF9A-1B41-A488-FEF7B3941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019300"/>
            <a:ext cx="2540000" cy="25273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114694" name="Straight Connector 9">
            <a:extLst>
              <a:ext uri="{FF2B5EF4-FFF2-40B4-BE49-F238E27FC236}">
                <a16:creationId xmlns:a16="http://schemas.microsoft.com/office/drawing/2014/main" id="{AD4C23C3-FA82-4346-A59A-062CB37E9311}"/>
              </a:ext>
            </a:extLst>
          </p:cNvPr>
          <p:cNvCxnSpPr>
            <a:cxnSpLocks noChangeShapeType="1"/>
            <a:stCxn id="114693" idx="0"/>
            <a:endCxn id="114693" idx="2"/>
          </p:cNvCxnSpPr>
          <p:nvPr/>
        </p:nvCxnSpPr>
        <p:spPr bwMode="auto">
          <a:xfrm rot="16200000" flipH="1">
            <a:off x="5721351" y="3282950"/>
            <a:ext cx="25273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695" name="Straight Connector 11">
            <a:extLst>
              <a:ext uri="{FF2B5EF4-FFF2-40B4-BE49-F238E27FC236}">
                <a16:creationId xmlns:a16="http://schemas.microsoft.com/office/drawing/2014/main" id="{11BF0890-8EF7-7846-B013-CB40041B5C1E}"/>
              </a:ext>
            </a:extLst>
          </p:cNvPr>
          <p:cNvCxnSpPr>
            <a:cxnSpLocks noChangeShapeType="1"/>
            <a:stCxn id="114693" idx="1"/>
            <a:endCxn id="114693" idx="3"/>
          </p:cNvCxnSpPr>
          <p:nvPr/>
        </p:nvCxnSpPr>
        <p:spPr bwMode="auto">
          <a:xfrm rot="10800000" flipH="1">
            <a:off x="5715000" y="3282950"/>
            <a:ext cx="2540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696" name="Oval 12">
            <a:extLst>
              <a:ext uri="{FF2B5EF4-FFF2-40B4-BE49-F238E27FC236}">
                <a16:creationId xmlns:a16="http://schemas.microsoft.com/office/drawing/2014/main" id="{2E1558F6-AFD5-4940-A089-79251017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0" y="3124200"/>
            <a:ext cx="635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4697" name="Oval 13">
            <a:extLst>
              <a:ext uri="{FF2B5EF4-FFF2-40B4-BE49-F238E27FC236}">
                <a16:creationId xmlns:a16="http://schemas.microsoft.com/office/drawing/2014/main" id="{C15B1374-1407-654F-9FE4-91A4B7BB4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00" y="3340100"/>
            <a:ext cx="635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4698" name="Oval 14">
            <a:extLst>
              <a:ext uri="{FF2B5EF4-FFF2-40B4-BE49-F238E27FC236}">
                <a16:creationId xmlns:a16="http://schemas.microsoft.com/office/drawing/2014/main" id="{6E89BCE4-D85E-ED45-A959-164B3B727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700" y="2743200"/>
            <a:ext cx="635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4699" name="Oval 15">
            <a:extLst>
              <a:ext uri="{FF2B5EF4-FFF2-40B4-BE49-F238E27FC236}">
                <a16:creationId xmlns:a16="http://schemas.microsoft.com/office/drawing/2014/main" id="{0DF89047-9AC1-6B42-B05A-EE64248D6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717800"/>
            <a:ext cx="635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4700" name="Oval 16">
            <a:extLst>
              <a:ext uri="{FF2B5EF4-FFF2-40B4-BE49-F238E27FC236}">
                <a16:creationId xmlns:a16="http://schemas.microsoft.com/office/drawing/2014/main" id="{97060772-E93F-6842-8AFF-69F82ACD8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3365500"/>
            <a:ext cx="635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4701" name="Oval 17">
            <a:extLst>
              <a:ext uri="{FF2B5EF4-FFF2-40B4-BE49-F238E27FC236}">
                <a16:creationId xmlns:a16="http://schemas.microsoft.com/office/drawing/2014/main" id="{5E3FF864-DF65-124D-BD46-20664CAB8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5300" y="3073400"/>
            <a:ext cx="635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4702" name="TextBox 19">
            <a:extLst>
              <a:ext uri="{FF2B5EF4-FFF2-40B4-BE49-F238E27FC236}">
                <a16:creationId xmlns:a16="http://schemas.microsoft.com/office/drawing/2014/main" id="{99D55983-9E04-9248-AC42-EB8F3EE5B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0" y="4864100"/>
            <a:ext cx="555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u1</a:t>
            </a:r>
          </a:p>
        </p:txBody>
      </p:sp>
      <p:sp>
        <p:nvSpPr>
          <p:cNvPr id="114703" name="TextBox 20">
            <a:extLst>
              <a:ext uri="{FF2B5EF4-FFF2-40B4-BE49-F238E27FC236}">
                <a16:creationId xmlns:a16="http://schemas.microsoft.com/office/drawing/2014/main" id="{AAC82E76-239A-D148-8D39-037777ADB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2019300"/>
            <a:ext cx="5556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u2</a:t>
            </a:r>
          </a:p>
        </p:txBody>
      </p:sp>
      <p:sp>
        <p:nvSpPr>
          <p:cNvPr id="114704" name="Oval 21">
            <a:extLst>
              <a:ext uri="{FF2B5EF4-FFF2-40B4-BE49-F238E27FC236}">
                <a16:creationId xmlns:a16="http://schemas.microsoft.com/office/drawing/2014/main" id="{9BDC0D7C-3E60-F14F-AC41-4D3AF4660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300" y="2895600"/>
            <a:ext cx="635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4705" name="Oval 22">
            <a:extLst>
              <a:ext uri="{FF2B5EF4-FFF2-40B4-BE49-F238E27FC236}">
                <a16:creationId xmlns:a16="http://schemas.microsoft.com/office/drawing/2014/main" id="{650D183C-1AAE-9946-B68C-AEA9F6A85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022600"/>
            <a:ext cx="635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4706" name="Oval 23">
            <a:extLst>
              <a:ext uri="{FF2B5EF4-FFF2-40B4-BE49-F238E27FC236}">
                <a16:creationId xmlns:a16="http://schemas.microsoft.com/office/drawing/2014/main" id="{FC386866-02C8-E942-97AA-73DA21605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2540000"/>
            <a:ext cx="635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4707" name="Oval 24">
            <a:extLst>
              <a:ext uri="{FF2B5EF4-FFF2-40B4-BE49-F238E27FC236}">
                <a16:creationId xmlns:a16="http://schemas.microsoft.com/office/drawing/2014/main" id="{D3695571-5ADC-A047-887A-9107D752E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300" y="3048000"/>
            <a:ext cx="635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14708" name="Date Placeholder 21">
            <a:extLst>
              <a:ext uri="{FF2B5EF4-FFF2-40B4-BE49-F238E27FC236}">
                <a16:creationId xmlns:a16="http://schemas.microsoft.com/office/drawing/2014/main" id="{AE90A9E3-2FD1-954A-B850-83841DB6EBF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14709" name="TextBox 21">
            <a:extLst>
              <a:ext uri="{FF2B5EF4-FFF2-40B4-BE49-F238E27FC236}">
                <a16:creationId xmlns:a16="http://schemas.microsoft.com/office/drawing/2014/main" id="{9526EFC4-4889-1740-8849-E885431BB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5397500"/>
            <a:ext cx="19129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1</a:t>
            </a:r>
            <a:r>
              <a:rPr lang="en-US" altLang="en-US" sz="2600" baseline="30000">
                <a:latin typeface="Arial" panose="020B0604020202020204" pitchFamily="34" charset="0"/>
              </a:rPr>
              <a:t>st</a:t>
            </a:r>
            <a:r>
              <a:rPr lang="en-US" altLang="en-US" sz="2600">
                <a:latin typeface="Arial" panose="020B0604020202020204" pitchFamily="34" charset="0"/>
              </a:rPr>
              <a:t> Principal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component</a:t>
            </a:r>
          </a:p>
        </p:txBody>
      </p:sp>
      <p:sp>
        <p:nvSpPr>
          <p:cNvPr id="114710" name="TextBox 22">
            <a:extLst>
              <a:ext uri="{FF2B5EF4-FFF2-40B4-BE49-F238E27FC236}">
                <a16:creationId xmlns:a16="http://schemas.microsoft.com/office/drawing/2014/main" id="{956C5207-0C36-9844-AFD0-14C8B8E1C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13" y="1333500"/>
            <a:ext cx="19875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2</a:t>
            </a:r>
            <a:r>
              <a:rPr lang="en-US" altLang="en-US" sz="2600" baseline="30000">
                <a:latin typeface="Arial" panose="020B0604020202020204" pitchFamily="34" charset="0"/>
              </a:rPr>
              <a:t>nd</a:t>
            </a:r>
            <a:r>
              <a:rPr lang="en-US" altLang="en-US" sz="2600">
                <a:latin typeface="Arial" panose="020B0604020202020204" pitchFamily="34" charset="0"/>
              </a:rPr>
              <a:t> Principal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component</a:t>
            </a:r>
          </a:p>
        </p:txBody>
      </p:sp>
    </p:spTree>
    <p:extLst>
      <p:ext uri="{BB962C8B-B14F-4D97-AF65-F5344CB8AC3E}">
        <p14:creationId xmlns:p14="http://schemas.microsoft.com/office/powerpoint/2010/main" val="3810353517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>
            <a:extLst>
              <a:ext uri="{FF2B5EF4-FFF2-40B4-BE49-F238E27FC236}">
                <a16:creationId xmlns:a16="http://schemas.microsoft.com/office/drawing/2014/main" id="{E330BF4F-115C-EA46-96AC-B26E9E546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EigenSpokes</a:t>
            </a:r>
          </a:p>
        </p:txBody>
      </p:sp>
      <p:sp>
        <p:nvSpPr>
          <p:cNvPr id="116738" name="Text Placeholder 2">
            <a:extLst>
              <a:ext uri="{FF2B5EF4-FFF2-40B4-BE49-F238E27FC236}">
                <a16:creationId xmlns:a16="http://schemas.microsoft.com/office/drawing/2014/main" id="{4E7F400C-6E53-D84D-81F7-978197BAB6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EE plot: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Scatter plot of scores of u1 vs u2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One would expect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Many points @ origin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 few scattered ~randomly</a:t>
            </a:r>
          </a:p>
        </p:txBody>
      </p:sp>
      <p:sp>
        <p:nvSpPr>
          <p:cNvPr id="116739" name="Footer Placeholder 5">
            <a:extLst>
              <a:ext uri="{FF2B5EF4-FFF2-40B4-BE49-F238E27FC236}">
                <a16:creationId xmlns:a16="http://schemas.microsoft.com/office/drawing/2014/main" id="{7F99199F-7CE5-CB42-89BA-1BC5E643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16740" name="Slide Number Placeholder 6">
            <a:extLst>
              <a:ext uri="{FF2B5EF4-FFF2-40B4-BE49-F238E27FC236}">
                <a16:creationId xmlns:a16="http://schemas.microsoft.com/office/drawing/2014/main" id="{6D963BAB-F7E8-3B44-B2FA-4E18CE56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C520BC-CE60-FD44-AF87-E377AE9094A1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800"/>
          </a:p>
        </p:txBody>
      </p:sp>
      <p:sp>
        <p:nvSpPr>
          <p:cNvPr id="19" name="&quot;No&quot; Symbol 18">
            <a:extLst>
              <a:ext uri="{FF2B5EF4-FFF2-40B4-BE49-F238E27FC236}">
                <a16:creationId xmlns:a16="http://schemas.microsoft.com/office/drawing/2014/main" id="{6E86BE1D-DAC7-C247-AC2B-3741C7C75B47}"/>
              </a:ext>
            </a:extLst>
          </p:cNvPr>
          <p:cNvSpPr/>
          <p:nvPr/>
        </p:nvSpPr>
        <p:spPr bwMode="auto">
          <a:xfrm>
            <a:off x="1841500" y="4711700"/>
            <a:ext cx="1422400" cy="1384300"/>
          </a:xfrm>
          <a:prstGeom prst="noSmoking">
            <a:avLst/>
          </a:prstGeom>
          <a:solidFill>
            <a:schemeClr val="accent6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ea typeface="+mn-ea"/>
            </a:endParaRPr>
          </a:p>
        </p:txBody>
      </p:sp>
      <p:grpSp>
        <p:nvGrpSpPr>
          <p:cNvPr id="116742" name="Group 37">
            <a:extLst>
              <a:ext uri="{FF2B5EF4-FFF2-40B4-BE49-F238E27FC236}">
                <a16:creationId xmlns:a16="http://schemas.microsoft.com/office/drawing/2014/main" id="{AAED3DC9-4398-7E4E-AA4A-0D5D7E36750E}"/>
              </a:ext>
            </a:extLst>
          </p:cNvPr>
          <p:cNvGrpSpPr>
            <a:grpSpLocks/>
          </p:cNvGrpSpPr>
          <p:nvPr/>
        </p:nvGrpSpPr>
        <p:grpSpPr bwMode="auto">
          <a:xfrm>
            <a:off x="4914900" y="2019300"/>
            <a:ext cx="3340100" cy="3336925"/>
            <a:chOff x="4914900" y="2019300"/>
            <a:chExt cx="3340100" cy="3337243"/>
          </a:xfrm>
        </p:grpSpPr>
        <p:sp>
          <p:nvSpPr>
            <p:cNvPr id="116744" name="Rectangle 7">
              <a:extLst>
                <a:ext uri="{FF2B5EF4-FFF2-40B4-BE49-F238E27FC236}">
                  <a16:creationId xmlns:a16="http://schemas.microsoft.com/office/drawing/2014/main" id="{99A9B515-3376-7047-A0D8-060A2054D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2019300"/>
              <a:ext cx="2540000" cy="25273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cxnSp>
          <p:nvCxnSpPr>
            <p:cNvPr id="116745" name="Straight Connector 9">
              <a:extLst>
                <a:ext uri="{FF2B5EF4-FFF2-40B4-BE49-F238E27FC236}">
                  <a16:creationId xmlns:a16="http://schemas.microsoft.com/office/drawing/2014/main" id="{B36359D8-2747-9B4E-9C26-64D876A5D113}"/>
                </a:ext>
              </a:extLst>
            </p:cNvPr>
            <p:cNvCxnSpPr>
              <a:cxnSpLocks noChangeShapeType="1"/>
              <a:stCxn id="116744" idx="0"/>
              <a:endCxn id="116744" idx="2"/>
            </p:cNvCxnSpPr>
            <p:nvPr/>
          </p:nvCxnSpPr>
          <p:spPr bwMode="auto">
            <a:xfrm rot="16200000" flipH="1">
              <a:off x="5721350" y="3282950"/>
              <a:ext cx="25273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46" name="Straight Connector 11">
              <a:extLst>
                <a:ext uri="{FF2B5EF4-FFF2-40B4-BE49-F238E27FC236}">
                  <a16:creationId xmlns:a16="http://schemas.microsoft.com/office/drawing/2014/main" id="{91943586-6F28-3E4F-8782-232200BE0E23}"/>
                </a:ext>
              </a:extLst>
            </p:cNvPr>
            <p:cNvCxnSpPr>
              <a:cxnSpLocks noChangeShapeType="1"/>
              <a:stCxn id="116744" idx="1"/>
              <a:endCxn id="116744" idx="3"/>
            </p:cNvCxnSpPr>
            <p:nvPr/>
          </p:nvCxnSpPr>
          <p:spPr bwMode="auto">
            <a:xfrm rot="10800000" flipH="1">
              <a:off x="5715000" y="3282950"/>
              <a:ext cx="25400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6747" name="Oval 12">
              <a:extLst>
                <a:ext uri="{FF2B5EF4-FFF2-40B4-BE49-F238E27FC236}">
                  <a16:creationId xmlns:a16="http://schemas.microsoft.com/office/drawing/2014/main" id="{2753D458-DCE8-0D46-81D6-E88BCE722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0" y="31242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16748" name="Oval 13">
              <a:extLst>
                <a:ext uri="{FF2B5EF4-FFF2-40B4-BE49-F238E27FC236}">
                  <a16:creationId xmlns:a16="http://schemas.microsoft.com/office/drawing/2014/main" id="{1B516F32-D062-044A-BE84-CE57B57FE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3900" y="33401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16749" name="Oval 14">
              <a:extLst>
                <a:ext uri="{FF2B5EF4-FFF2-40B4-BE49-F238E27FC236}">
                  <a16:creationId xmlns:a16="http://schemas.microsoft.com/office/drawing/2014/main" id="{80B15A56-5BF3-844E-9F66-9BB51FDE9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5800" y="24003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16750" name="Oval 15">
              <a:extLst>
                <a:ext uri="{FF2B5EF4-FFF2-40B4-BE49-F238E27FC236}">
                  <a16:creationId xmlns:a16="http://schemas.microsoft.com/office/drawing/2014/main" id="{257CE274-BA52-714A-8A92-52DD2B336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0200" y="31623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16751" name="Oval 16">
              <a:extLst>
                <a:ext uri="{FF2B5EF4-FFF2-40B4-BE49-F238E27FC236}">
                  <a16:creationId xmlns:a16="http://schemas.microsoft.com/office/drawing/2014/main" id="{EDF42562-C182-6045-AFF5-B45620135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1600" y="31750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16752" name="Oval 17">
              <a:extLst>
                <a:ext uri="{FF2B5EF4-FFF2-40B4-BE49-F238E27FC236}">
                  <a16:creationId xmlns:a16="http://schemas.microsoft.com/office/drawing/2014/main" id="{D4B59561-71CC-FC42-91BF-2493925D1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5300" y="30734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16753" name="TextBox 19">
              <a:extLst>
                <a:ext uri="{FF2B5EF4-FFF2-40B4-BE49-F238E27FC236}">
                  <a16:creationId xmlns:a16="http://schemas.microsoft.com/office/drawing/2014/main" id="{6B04B45E-76BA-0D47-A034-29F59DC27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3500" y="4864100"/>
              <a:ext cx="55553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latin typeface="Arial" panose="020B0604020202020204" pitchFamily="34" charset="0"/>
                </a:rPr>
                <a:t>u1</a:t>
              </a:r>
            </a:p>
          </p:txBody>
        </p:sp>
        <p:sp>
          <p:nvSpPr>
            <p:cNvPr id="116754" name="TextBox 20">
              <a:extLst>
                <a:ext uri="{FF2B5EF4-FFF2-40B4-BE49-F238E27FC236}">
                  <a16:creationId xmlns:a16="http://schemas.microsoft.com/office/drawing/2014/main" id="{5E22384C-FB22-9740-ABA8-67F7D1723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4900" y="2019300"/>
              <a:ext cx="55553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latin typeface="Arial" panose="020B0604020202020204" pitchFamily="34" charset="0"/>
                </a:rPr>
                <a:t>u2</a:t>
              </a:r>
            </a:p>
          </p:txBody>
        </p:sp>
        <p:sp>
          <p:nvSpPr>
            <p:cNvPr id="116755" name="Oval 21">
              <a:extLst>
                <a:ext uri="{FF2B5EF4-FFF2-40B4-BE49-F238E27FC236}">
                  <a16:creationId xmlns:a16="http://schemas.microsoft.com/office/drawing/2014/main" id="{F6DF79C4-E274-D244-BCAC-405E8D7F7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0" y="31242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16756" name="Oval 22">
              <a:extLst>
                <a:ext uri="{FF2B5EF4-FFF2-40B4-BE49-F238E27FC236}">
                  <a16:creationId xmlns:a16="http://schemas.microsoft.com/office/drawing/2014/main" id="{F6C841A1-B5A4-7F4B-A789-3ADEB0778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3900" y="33401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16757" name="Oval 23">
              <a:extLst>
                <a:ext uri="{FF2B5EF4-FFF2-40B4-BE49-F238E27FC236}">
                  <a16:creationId xmlns:a16="http://schemas.microsoft.com/office/drawing/2014/main" id="{F5AC7EF3-1BC0-DA4A-B490-C5E48AD7E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27432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16758" name="Oval 24">
              <a:extLst>
                <a:ext uri="{FF2B5EF4-FFF2-40B4-BE49-F238E27FC236}">
                  <a16:creationId xmlns:a16="http://schemas.microsoft.com/office/drawing/2014/main" id="{8DF951C2-B0C5-CF43-84CC-A446ED32C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22479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16759" name="Oval 25">
              <a:extLst>
                <a:ext uri="{FF2B5EF4-FFF2-40B4-BE49-F238E27FC236}">
                  <a16:creationId xmlns:a16="http://schemas.microsoft.com/office/drawing/2014/main" id="{27BB714F-768E-CC4B-ABCE-39EAFA7B4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900" y="33655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16760" name="Oval 26">
              <a:extLst>
                <a:ext uri="{FF2B5EF4-FFF2-40B4-BE49-F238E27FC236}">
                  <a16:creationId xmlns:a16="http://schemas.microsoft.com/office/drawing/2014/main" id="{3DC51EF3-9A0F-E544-96C9-BC2920FF1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5300" y="30734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16761" name="Oval 27">
              <a:extLst>
                <a:ext uri="{FF2B5EF4-FFF2-40B4-BE49-F238E27FC236}">
                  <a16:creationId xmlns:a16="http://schemas.microsoft.com/office/drawing/2014/main" id="{FBAB7BB9-FD14-9B43-8F83-300ACC7E8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8400" y="31623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16762" name="Oval 28">
              <a:extLst>
                <a:ext uri="{FF2B5EF4-FFF2-40B4-BE49-F238E27FC236}">
                  <a16:creationId xmlns:a16="http://schemas.microsoft.com/office/drawing/2014/main" id="{554997DF-52F4-784B-91A9-716B86183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3400" y="31623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16763" name="Oval 29">
              <a:extLst>
                <a:ext uri="{FF2B5EF4-FFF2-40B4-BE49-F238E27FC236}">
                  <a16:creationId xmlns:a16="http://schemas.microsoft.com/office/drawing/2014/main" id="{68B57AD0-499F-6F43-85C1-95B1C4A99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5800" y="25400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16764" name="Oval 30">
              <a:extLst>
                <a:ext uri="{FF2B5EF4-FFF2-40B4-BE49-F238E27FC236}">
                  <a16:creationId xmlns:a16="http://schemas.microsoft.com/office/drawing/2014/main" id="{42ACD278-8CD4-6A48-A5D4-0F6D8E7D3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5900" y="3187700"/>
              <a:ext cx="63500" cy="762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03F1C3D6-0D37-2E4B-A055-7B730B97663C}"/>
                </a:ext>
              </a:extLst>
            </p:cNvPr>
            <p:cNvSpPr/>
            <p:nvPr/>
          </p:nvSpPr>
          <p:spPr bwMode="auto">
            <a:xfrm>
              <a:off x="6718300" y="2552751"/>
              <a:ext cx="1003300" cy="1016097"/>
            </a:xfrm>
            <a:prstGeom prst="arc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cxnSp>
          <p:nvCxnSpPr>
            <p:cNvPr id="116766" name="Straight Connector 33">
              <a:extLst>
                <a:ext uri="{FF2B5EF4-FFF2-40B4-BE49-F238E27FC236}">
                  <a16:creationId xmlns:a16="http://schemas.microsoft.com/office/drawing/2014/main" id="{05BB05B8-0516-7D47-80B1-186DA0C892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6864350" y="2673350"/>
              <a:ext cx="711200" cy="127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67" name="Straight Connector 35">
              <a:extLst>
                <a:ext uri="{FF2B5EF4-FFF2-40B4-BE49-F238E27FC236}">
                  <a16:creationId xmlns:a16="http://schemas.microsoft.com/office/drawing/2014/main" id="{E1BC895F-C762-824F-88E4-72F31B7CFC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13600" y="3048000"/>
              <a:ext cx="800100" cy="127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6768" name="TextBox 36">
              <a:extLst>
                <a:ext uri="{FF2B5EF4-FFF2-40B4-BE49-F238E27FC236}">
                  <a16:creationId xmlns:a16="http://schemas.microsoft.com/office/drawing/2014/main" id="{0D2D2C98-6B8D-674E-95BF-CCD7CB8A9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5700" y="2311400"/>
              <a:ext cx="67915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chemeClr val="tx2"/>
                  </a:solidFill>
                  <a:latin typeface="Arial" panose="020B0604020202020204" pitchFamily="34" charset="0"/>
                </a:rPr>
                <a:t>90</a:t>
              </a:r>
              <a:r>
                <a:rPr lang="en-US" altLang="en-US" sz="2600" baseline="30000">
                  <a:solidFill>
                    <a:schemeClr val="tx2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116743" name="Date Placeholder 33">
            <a:extLst>
              <a:ext uri="{FF2B5EF4-FFF2-40B4-BE49-F238E27FC236}">
                <a16:creationId xmlns:a16="http://schemas.microsoft.com/office/drawing/2014/main" id="{3FB76827-AFAD-EA43-A45C-A230C27FC6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421215055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>
            <a:extLst>
              <a:ext uri="{FF2B5EF4-FFF2-40B4-BE49-F238E27FC236}">
                <a16:creationId xmlns:a16="http://schemas.microsoft.com/office/drawing/2014/main" id="{33EF0659-337A-2842-A7F6-11988D5DBD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68300"/>
            <a:ext cx="7988300" cy="7747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EigenSpokes - pervasiveness</a:t>
            </a:r>
            <a:endParaRPr lang="en-US" altLang="en-US" i="1">
              <a:ea typeface="ＭＳ Ｐゴシック" panose="020B0600070205080204" pitchFamily="34" charset="-128"/>
            </a:endParaRPr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4167DCB5-224E-714F-8FC0-7623E7775AA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68325" y="1219200"/>
            <a:ext cx="6113463" cy="4800600"/>
          </a:xfrm>
        </p:spPr>
        <p:txBody>
          <a:bodyPr/>
          <a:lstStyle/>
          <a:p>
            <a:pPr marL="327025" indent="-327025">
              <a:buFont typeface="Verdana" panose="020B0604030504040204" pitchFamily="34" charset="0"/>
              <a:buChar char="•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altLang="en-US" sz="3600">
                <a:ea typeface="ＭＳ Ｐゴシック" panose="020B0600070205080204" pitchFamily="34" charset="-128"/>
              </a:rPr>
              <a:t>Present in mobile social graph</a:t>
            </a:r>
          </a:p>
          <a:p>
            <a:pPr marL="727075" lvl="1" indent="-269875">
              <a:buFont typeface="Wingdings" pitchFamily="2" charset="2"/>
              <a:buChar char="§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altLang="en-US" sz="3200">
                <a:ea typeface="ＭＳ Ｐゴシック" panose="020B0600070205080204" pitchFamily="34" charset="-128"/>
              </a:rPr>
              <a:t>across time and space</a:t>
            </a: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altLang="en-US" sz="3600">
              <a:ea typeface="ＭＳ Ｐゴシック" panose="020B0600070205080204" pitchFamily="34" charset="-128"/>
            </a:endParaRPr>
          </a:p>
          <a:p>
            <a:pPr marL="327025" indent="-327025">
              <a:buFont typeface="Verdana" panose="020B0604030504040204" pitchFamily="34" charset="0"/>
              <a:buChar char="•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altLang="en-US" sz="3600">
                <a:ea typeface="ＭＳ Ｐゴシック" panose="020B0600070205080204" pitchFamily="34" charset="-128"/>
              </a:rPr>
              <a:t>Patent citation graph</a:t>
            </a:r>
          </a:p>
        </p:txBody>
      </p:sp>
      <p:pic>
        <p:nvPicPr>
          <p:cNvPr id="118787" name="Picture 3">
            <a:extLst>
              <a:ext uri="{FF2B5EF4-FFF2-40B4-BE49-F238E27FC236}">
                <a16:creationId xmlns:a16="http://schemas.microsoft.com/office/drawing/2014/main" id="{95F30D30-8971-CF43-A577-5C79DBC4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501900"/>
            <a:ext cx="4343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8788" name="Slide Number Placeholder 5">
            <a:extLst>
              <a:ext uri="{FF2B5EF4-FFF2-40B4-BE49-F238E27FC236}">
                <a16:creationId xmlns:a16="http://schemas.microsoft.com/office/drawing/2014/main" id="{DFCF4BB4-8663-1845-AB5D-C20328E3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867E63-46FF-CF40-9765-7D83BC098077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en-US" sz="1800"/>
          </a:p>
        </p:txBody>
      </p:sp>
      <p:sp>
        <p:nvSpPr>
          <p:cNvPr id="118789" name="Footer Placeholder 6">
            <a:extLst>
              <a:ext uri="{FF2B5EF4-FFF2-40B4-BE49-F238E27FC236}">
                <a16:creationId xmlns:a16="http://schemas.microsoft.com/office/drawing/2014/main" id="{A4F9AB7E-3629-D046-ABFE-542F1DD0C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18790" name="Date Placeholder 7">
            <a:extLst>
              <a:ext uri="{FF2B5EF4-FFF2-40B4-BE49-F238E27FC236}">
                <a16:creationId xmlns:a16="http://schemas.microsoft.com/office/drawing/2014/main" id="{4CA140FE-3DFE-2643-90B3-4DCEDEF381F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731737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5F259E22-5FAA-344D-82D5-7004081A7B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68300"/>
            <a:ext cx="7988300" cy="7747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EigenSpokes - explanation</a:t>
            </a:r>
          </a:p>
        </p:txBody>
      </p:sp>
      <p:sp>
        <p:nvSpPr>
          <p:cNvPr id="120834" name="Rectangle 3">
            <a:extLst>
              <a:ext uri="{FF2B5EF4-FFF2-40B4-BE49-F238E27FC236}">
                <a16:creationId xmlns:a16="http://schemas.microsoft.com/office/drawing/2014/main" id="{DD597BCD-384E-0840-B771-0064E028E4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0025" y="1473200"/>
            <a:ext cx="4778375" cy="4800600"/>
          </a:xfrm>
        </p:spPr>
        <p:txBody>
          <a:bodyPr/>
          <a:lstStyle/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Near-cliques, or near-bipartite-cores, loosely connected</a:t>
            </a: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grpSp>
        <p:nvGrpSpPr>
          <p:cNvPr id="120835" name="Group 32">
            <a:extLst>
              <a:ext uri="{FF2B5EF4-FFF2-40B4-BE49-F238E27FC236}">
                <a16:creationId xmlns:a16="http://schemas.microsoft.com/office/drawing/2014/main" id="{6E00265A-D8A5-894E-AACB-22859E80FB91}"/>
              </a:ext>
            </a:extLst>
          </p:cNvPr>
          <p:cNvGrpSpPr>
            <a:grpSpLocks/>
          </p:cNvGrpSpPr>
          <p:nvPr/>
        </p:nvGrpSpPr>
        <p:grpSpPr bwMode="auto">
          <a:xfrm>
            <a:off x="7410450" y="1193800"/>
            <a:ext cx="908050" cy="950913"/>
            <a:chOff x="7410667" y="1193800"/>
            <a:chExt cx="907833" cy="950291"/>
          </a:xfrm>
        </p:grpSpPr>
        <p:sp>
          <p:nvSpPr>
            <p:cNvPr id="120853" name="Rectangle 7">
              <a:extLst>
                <a:ext uri="{FF2B5EF4-FFF2-40B4-BE49-F238E27FC236}">
                  <a16:creationId xmlns:a16="http://schemas.microsoft.com/office/drawing/2014/main" id="{603ED5A0-C189-5944-93C6-05713CADC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0667" y="1193800"/>
              <a:ext cx="907833" cy="9499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79D3548-5131-DE4E-ACF2-9889A2A77F42}"/>
                </a:ext>
              </a:extLst>
            </p:cNvPr>
            <p:cNvCxnSpPr>
              <a:stCxn id="120853" idx="0"/>
              <a:endCxn id="120853" idx="2"/>
            </p:cNvCxnSpPr>
            <p:nvPr/>
          </p:nvCxnSpPr>
          <p:spPr bwMode="auto">
            <a:xfrm rot="16200000" flipH="1">
              <a:off x="7389438" y="1668946"/>
              <a:ext cx="950291" cy="0"/>
            </a:xfrm>
            <a:prstGeom prst="line">
              <a:avLst/>
            </a:prstGeom>
            <a:ln>
              <a:headEnd type="none" w="sm" len="sm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D31CF86-B421-1D43-B18D-F255D1D98282}"/>
                </a:ext>
              </a:extLst>
            </p:cNvPr>
            <p:cNvCxnSpPr>
              <a:stCxn id="120853" idx="1"/>
              <a:endCxn id="120853" idx="3"/>
            </p:cNvCxnSpPr>
            <p:nvPr/>
          </p:nvCxnSpPr>
          <p:spPr bwMode="auto">
            <a:xfrm rot="10800000" flipH="1">
              <a:off x="7410667" y="1668153"/>
              <a:ext cx="907833" cy="1586"/>
            </a:xfrm>
            <a:prstGeom prst="line">
              <a:avLst/>
            </a:prstGeom>
            <a:ln>
              <a:headEnd type="none" w="sm" len="sm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0856" name="Oval 10">
              <a:extLst>
                <a:ext uri="{FF2B5EF4-FFF2-40B4-BE49-F238E27FC236}">
                  <a16:creationId xmlns:a16="http://schemas.microsoft.com/office/drawing/2014/main" id="{3217A4F5-4493-8249-B4A0-297962EF9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7279" y="1609123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0857" name="Oval 11">
              <a:extLst>
                <a:ext uri="{FF2B5EF4-FFF2-40B4-BE49-F238E27FC236}">
                  <a16:creationId xmlns:a16="http://schemas.microsoft.com/office/drawing/2014/main" id="{99196E61-3101-A445-9A00-44AE8FE4E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6358" y="169027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0858" name="Oval 12">
              <a:extLst>
                <a:ext uri="{FF2B5EF4-FFF2-40B4-BE49-F238E27FC236}">
                  <a16:creationId xmlns:a16="http://schemas.microsoft.com/office/drawing/2014/main" id="{3B3CF05B-4B29-D54C-9BFC-DA0C93C39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2740" y="133701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0859" name="Oval 13">
              <a:extLst>
                <a:ext uri="{FF2B5EF4-FFF2-40B4-BE49-F238E27FC236}">
                  <a16:creationId xmlns:a16="http://schemas.microsoft.com/office/drawing/2014/main" id="{2E5B8656-F307-F342-BF83-40F28F715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9560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0860" name="Oval 14">
              <a:extLst>
                <a:ext uri="{FF2B5EF4-FFF2-40B4-BE49-F238E27FC236}">
                  <a16:creationId xmlns:a16="http://schemas.microsoft.com/office/drawing/2014/main" id="{ABBF412C-8007-214F-A408-CF3916AFF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7855" y="162821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0861" name="Oval 15">
              <a:extLst>
                <a:ext uri="{FF2B5EF4-FFF2-40B4-BE49-F238E27FC236}">
                  <a16:creationId xmlns:a16="http://schemas.microsoft.com/office/drawing/2014/main" id="{A57826C9-5C05-6D43-99BC-B15770F57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4653" y="159002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0862" name="Oval 18">
              <a:extLst>
                <a:ext uri="{FF2B5EF4-FFF2-40B4-BE49-F238E27FC236}">
                  <a16:creationId xmlns:a16="http://schemas.microsoft.com/office/drawing/2014/main" id="{9FB1A3AF-0DD6-A84D-BF40-B4DAC5E5E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7279" y="1609123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0863" name="Oval 19">
              <a:extLst>
                <a:ext uri="{FF2B5EF4-FFF2-40B4-BE49-F238E27FC236}">
                  <a16:creationId xmlns:a16="http://schemas.microsoft.com/office/drawing/2014/main" id="{8A70E4D0-57E8-BC4A-991C-00FC10502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6358" y="169027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0864" name="Oval 20">
              <a:extLst>
                <a:ext uri="{FF2B5EF4-FFF2-40B4-BE49-F238E27FC236}">
                  <a16:creationId xmlns:a16="http://schemas.microsoft.com/office/drawing/2014/main" id="{38B45553-8BC6-4E45-8E97-C2B0BD1FB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3662" y="146590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0865" name="Oval 21">
              <a:extLst>
                <a:ext uri="{FF2B5EF4-FFF2-40B4-BE49-F238E27FC236}">
                  <a16:creationId xmlns:a16="http://schemas.microsoft.com/office/drawing/2014/main" id="{2DD83EE4-A6F5-5D4C-89CB-61D4F6A44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3662" y="1279729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0866" name="Oval 22">
              <a:extLst>
                <a:ext uri="{FF2B5EF4-FFF2-40B4-BE49-F238E27FC236}">
                  <a16:creationId xmlns:a16="http://schemas.microsoft.com/office/drawing/2014/main" id="{017D23EA-1857-CC46-AE9D-5DB250EA9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1749" y="1699826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0867" name="Oval 23">
              <a:extLst>
                <a:ext uri="{FF2B5EF4-FFF2-40B4-BE49-F238E27FC236}">
                  <a16:creationId xmlns:a16="http://schemas.microsoft.com/office/drawing/2014/main" id="{F51156BA-9E2E-E14A-99FC-F24929FF5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4653" y="159002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0868" name="Oval 24">
              <a:extLst>
                <a:ext uri="{FF2B5EF4-FFF2-40B4-BE49-F238E27FC236}">
                  <a16:creationId xmlns:a16="http://schemas.microsoft.com/office/drawing/2014/main" id="{60CCD4D6-BD4C-E148-A8EB-B34D48780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5229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0869" name="Oval 25">
              <a:extLst>
                <a:ext uri="{FF2B5EF4-FFF2-40B4-BE49-F238E27FC236}">
                  <a16:creationId xmlns:a16="http://schemas.microsoft.com/office/drawing/2014/main" id="{80527257-2B9B-B149-9446-DAD91C093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187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0870" name="Oval 26">
              <a:extLst>
                <a:ext uri="{FF2B5EF4-FFF2-40B4-BE49-F238E27FC236}">
                  <a16:creationId xmlns:a16="http://schemas.microsoft.com/office/drawing/2014/main" id="{57EE93B5-9C97-E14F-95DD-817376F64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2740" y="1389527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0871" name="Oval 27">
              <a:extLst>
                <a:ext uri="{FF2B5EF4-FFF2-40B4-BE49-F238E27FC236}">
                  <a16:creationId xmlns:a16="http://schemas.microsoft.com/office/drawing/2014/main" id="{12E1CC54-85E6-A84A-92E8-E91F8A46B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8708" y="1632992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</p:grpSp>
      <p:sp>
        <p:nvSpPr>
          <p:cNvPr id="120836" name="Freeform 33">
            <a:extLst>
              <a:ext uri="{FF2B5EF4-FFF2-40B4-BE49-F238E27FC236}">
                <a16:creationId xmlns:a16="http://schemas.microsoft.com/office/drawing/2014/main" id="{EE809077-6CC7-1044-944B-614B00D04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963" y="3833813"/>
            <a:ext cx="2586037" cy="1841500"/>
          </a:xfrm>
          <a:custGeom>
            <a:avLst/>
            <a:gdLst>
              <a:gd name="T0" fmla="*/ 793139 w 2586567"/>
              <a:gd name="T1" fmla="*/ 370417 h 1841500"/>
              <a:gd name="T2" fmla="*/ 1241616 w 2586567"/>
              <a:gd name="T3" fmla="*/ 52917 h 1841500"/>
              <a:gd name="T4" fmla="*/ 1553062 w 2586567"/>
              <a:gd name="T5" fmla="*/ 548217 h 1841500"/>
              <a:gd name="T6" fmla="*/ 2175945 w 2586567"/>
              <a:gd name="T7" fmla="*/ 408517 h 1841500"/>
              <a:gd name="T8" fmla="*/ 2188402 w 2586567"/>
              <a:gd name="T9" fmla="*/ 802217 h 1841500"/>
              <a:gd name="T10" fmla="*/ 2425100 w 2586567"/>
              <a:gd name="T11" fmla="*/ 1221317 h 1841500"/>
              <a:gd name="T12" fmla="*/ 1515687 w 2586567"/>
              <a:gd name="T13" fmla="*/ 1818217 h 1841500"/>
              <a:gd name="T14" fmla="*/ 494155 w 2586567"/>
              <a:gd name="T15" fmla="*/ 1361017 h 1841500"/>
              <a:gd name="T16" fmla="*/ 70570 w 2586567"/>
              <a:gd name="T17" fmla="*/ 1361017 h 1841500"/>
              <a:gd name="T18" fmla="*/ 369578 w 2586567"/>
              <a:gd name="T19" fmla="*/ 560917 h 1841500"/>
              <a:gd name="T20" fmla="*/ 70570 w 2586567"/>
              <a:gd name="T21" fmla="*/ 370417 h 1841500"/>
              <a:gd name="T22" fmla="*/ 793139 w 2586567"/>
              <a:gd name="T23" fmla="*/ 370417 h 184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86567"/>
              <a:gd name="T37" fmla="*/ 0 h 1841500"/>
              <a:gd name="T38" fmla="*/ 2586567 w 2586567"/>
              <a:gd name="T39" fmla="*/ 1841500 h 184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86567" h="1841500">
                <a:moveTo>
                  <a:pt x="808567" y="370417"/>
                </a:moveTo>
                <a:cubicBezTo>
                  <a:pt x="969434" y="285750"/>
                  <a:pt x="963084" y="0"/>
                  <a:pt x="1265767" y="52917"/>
                </a:cubicBezTo>
                <a:cubicBezTo>
                  <a:pt x="1413934" y="46567"/>
                  <a:pt x="1424517" y="488950"/>
                  <a:pt x="1583267" y="548217"/>
                </a:cubicBezTo>
                <a:cubicBezTo>
                  <a:pt x="1742017" y="607484"/>
                  <a:pt x="2110317" y="366184"/>
                  <a:pt x="2218267" y="408517"/>
                </a:cubicBezTo>
                <a:cubicBezTo>
                  <a:pt x="2326217" y="450850"/>
                  <a:pt x="2188634" y="666750"/>
                  <a:pt x="2230967" y="802217"/>
                </a:cubicBezTo>
                <a:cubicBezTo>
                  <a:pt x="2273300" y="937684"/>
                  <a:pt x="2586567" y="1051984"/>
                  <a:pt x="2472267" y="1221317"/>
                </a:cubicBezTo>
                <a:cubicBezTo>
                  <a:pt x="2357967" y="1390650"/>
                  <a:pt x="1873250" y="1794934"/>
                  <a:pt x="1545167" y="1818217"/>
                </a:cubicBezTo>
                <a:cubicBezTo>
                  <a:pt x="1217084" y="1841500"/>
                  <a:pt x="749300" y="1437217"/>
                  <a:pt x="503767" y="1361017"/>
                </a:cubicBezTo>
                <a:cubicBezTo>
                  <a:pt x="258234" y="1284817"/>
                  <a:pt x="93134" y="1494367"/>
                  <a:pt x="71967" y="1361017"/>
                </a:cubicBezTo>
                <a:cubicBezTo>
                  <a:pt x="50800" y="1227667"/>
                  <a:pt x="376767" y="726017"/>
                  <a:pt x="376767" y="560917"/>
                </a:cubicBezTo>
                <a:cubicBezTo>
                  <a:pt x="376767" y="395817"/>
                  <a:pt x="0" y="402167"/>
                  <a:pt x="71967" y="370417"/>
                </a:cubicBezTo>
                <a:cubicBezTo>
                  <a:pt x="143934" y="338667"/>
                  <a:pt x="649817" y="455084"/>
                  <a:pt x="808567" y="37041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0837" name="Straight Connector 35">
            <a:extLst>
              <a:ext uri="{FF2B5EF4-FFF2-40B4-BE49-F238E27FC236}">
                <a16:creationId xmlns:a16="http://schemas.microsoft.com/office/drawing/2014/main" id="{85D7DAD6-5176-194C-AFD9-CF1E2E8C4FE6}"/>
              </a:ext>
            </a:extLst>
          </p:cNvPr>
          <p:cNvCxnSpPr>
            <a:cxnSpLocks noChangeShapeType="1"/>
            <a:stCxn id="120836" idx="3"/>
            <a:endCxn id="120846" idx="2"/>
          </p:cNvCxnSpPr>
          <p:nvPr/>
        </p:nvCxnSpPr>
        <p:spPr bwMode="auto">
          <a:xfrm flipV="1">
            <a:off x="6616700" y="3759200"/>
            <a:ext cx="901700" cy="48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0838" name="Group 59">
            <a:extLst>
              <a:ext uri="{FF2B5EF4-FFF2-40B4-BE49-F238E27FC236}">
                <a16:creationId xmlns:a16="http://schemas.microsoft.com/office/drawing/2014/main" id="{B6B389A2-ADC3-114F-BA7A-0E6769D56BDE}"/>
              </a:ext>
            </a:extLst>
          </p:cNvPr>
          <p:cNvGrpSpPr>
            <a:grpSpLocks/>
          </p:cNvGrpSpPr>
          <p:nvPr/>
        </p:nvGrpSpPr>
        <p:grpSpPr bwMode="auto">
          <a:xfrm>
            <a:off x="7518400" y="3530600"/>
            <a:ext cx="482600" cy="458788"/>
            <a:chOff x="7543800" y="3975100"/>
            <a:chExt cx="482600" cy="457994"/>
          </a:xfrm>
        </p:grpSpPr>
        <p:sp>
          <p:nvSpPr>
            <p:cNvPr id="120846" name="Hexagon 36">
              <a:extLst>
                <a:ext uri="{FF2B5EF4-FFF2-40B4-BE49-F238E27FC236}">
                  <a16:creationId xmlns:a16="http://schemas.microsoft.com/office/drawing/2014/main" id="{22ECDEE5-508B-8141-85A4-D3532504F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3975100"/>
              <a:ext cx="482600" cy="457200"/>
            </a:xfrm>
            <a:prstGeom prst="hexagon">
              <a:avLst>
                <a:gd name="adj" fmla="val 25001"/>
                <a:gd name="vf" fmla="val 115470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cxnSp>
          <p:nvCxnSpPr>
            <p:cNvPr id="120847" name="Straight Connector 39">
              <a:extLst>
                <a:ext uri="{FF2B5EF4-FFF2-40B4-BE49-F238E27FC236}">
                  <a16:creationId xmlns:a16="http://schemas.microsoft.com/office/drawing/2014/main" id="{91D99D0D-E5AA-5B4E-945C-AD5AF8B690FB}"/>
                </a:ext>
              </a:extLst>
            </p:cNvPr>
            <p:cNvCxnSpPr>
              <a:cxnSpLocks noChangeShapeType="1"/>
              <a:stCxn id="120846" idx="2"/>
              <a:endCxn id="120846" idx="2"/>
            </p:cNvCxnSpPr>
            <p:nvPr/>
          </p:nvCxnSpPr>
          <p:spPr bwMode="auto">
            <a:xfrm rot="16200000" flipH="1">
              <a:off x="7556500" y="4076700"/>
              <a:ext cx="457200" cy="25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48" name="Straight Connector 43">
              <a:extLst>
                <a:ext uri="{FF2B5EF4-FFF2-40B4-BE49-F238E27FC236}">
                  <a16:creationId xmlns:a16="http://schemas.microsoft.com/office/drawing/2014/main" id="{89AC2212-9C76-B74A-BEF8-3CB94B82D07B}"/>
                </a:ext>
              </a:extLst>
            </p:cNvPr>
            <p:cNvCxnSpPr>
              <a:cxnSpLocks noChangeShapeType="1"/>
              <a:stCxn id="120846" idx="2"/>
              <a:endCxn id="120846" idx="2"/>
            </p:cNvCxnSpPr>
            <p:nvPr/>
          </p:nvCxnSpPr>
          <p:spPr bwMode="auto">
            <a:xfrm rot="-5400000" flipH="1" flipV="1">
              <a:off x="7556500" y="4076700"/>
              <a:ext cx="457200" cy="25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49" name="Straight Connector 45">
              <a:extLst>
                <a:ext uri="{FF2B5EF4-FFF2-40B4-BE49-F238E27FC236}">
                  <a16:creationId xmlns:a16="http://schemas.microsoft.com/office/drawing/2014/main" id="{F79AF0D3-6270-4F45-9004-11313E490B63}"/>
                </a:ext>
              </a:extLst>
            </p:cNvPr>
            <p:cNvCxnSpPr>
              <a:cxnSpLocks noChangeShapeType="1"/>
              <a:stCxn id="120846" idx="2"/>
              <a:endCxn id="120846" idx="2"/>
            </p:cNvCxnSpPr>
            <p:nvPr/>
          </p:nvCxnSpPr>
          <p:spPr bwMode="auto">
            <a:xfrm rot="10800000" flipH="1">
              <a:off x="7543800" y="4203700"/>
              <a:ext cx="4826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50" name="Straight Connector 47">
              <a:extLst>
                <a:ext uri="{FF2B5EF4-FFF2-40B4-BE49-F238E27FC236}">
                  <a16:creationId xmlns:a16="http://schemas.microsoft.com/office/drawing/2014/main" id="{EB369A47-1438-DA46-A9BC-71258A66ACF3}"/>
                </a:ext>
              </a:extLst>
            </p:cNvPr>
            <p:cNvCxnSpPr>
              <a:cxnSpLocks noChangeShapeType="1"/>
              <a:stCxn id="120846" idx="2"/>
              <a:endCxn id="120846" idx="2"/>
            </p:cNvCxnSpPr>
            <p:nvPr/>
          </p:nvCxnSpPr>
          <p:spPr bwMode="auto">
            <a:xfrm flipH="1" flipV="1">
              <a:off x="7658100" y="3975100"/>
              <a:ext cx="3683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51" name="Straight Connector 49">
              <a:extLst>
                <a:ext uri="{FF2B5EF4-FFF2-40B4-BE49-F238E27FC236}">
                  <a16:creationId xmlns:a16="http://schemas.microsoft.com/office/drawing/2014/main" id="{F9472E02-FD64-8B4D-B3EE-DF83AA42955E}"/>
                </a:ext>
              </a:extLst>
            </p:cNvPr>
            <p:cNvCxnSpPr>
              <a:cxnSpLocks noChangeShapeType="1"/>
              <a:stCxn id="120846" idx="2"/>
              <a:endCxn id="120846" idx="2"/>
            </p:cNvCxnSpPr>
            <p:nvPr/>
          </p:nvCxnSpPr>
          <p:spPr bwMode="auto">
            <a:xfrm flipH="1">
              <a:off x="7658100" y="4203700"/>
              <a:ext cx="3683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52" name="Straight Connector 57">
              <a:extLst>
                <a:ext uri="{FF2B5EF4-FFF2-40B4-BE49-F238E27FC236}">
                  <a16:creationId xmlns:a16="http://schemas.microsoft.com/office/drawing/2014/main" id="{4DAE83A6-008A-8E43-B59E-ED85B7F49820}"/>
                </a:ext>
              </a:extLst>
            </p:cNvPr>
            <p:cNvCxnSpPr>
              <a:cxnSpLocks noChangeShapeType="1"/>
              <a:stCxn id="120846" idx="2"/>
              <a:endCxn id="120846" idx="2"/>
            </p:cNvCxnSpPr>
            <p:nvPr/>
          </p:nvCxnSpPr>
          <p:spPr bwMode="auto">
            <a:xfrm rot="16200000" flipH="1">
              <a:off x="7429500" y="4203700"/>
              <a:ext cx="4572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0839" name="Straight Connector 62">
            <a:extLst>
              <a:ext uri="{FF2B5EF4-FFF2-40B4-BE49-F238E27FC236}">
                <a16:creationId xmlns:a16="http://schemas.microsoft.com/office/drawing/2014/main" id="{69DC88AD-A30E-7E40-82CB-E1EEC9D8F098}"/>
              </a:ext>
            </a:extLst>
          </p:cNvPr>
          <p:cNvCxnSpPr>
            <a:cxnSpLocks noChangeShapeType="1"/>
            <a:stCxn id="120836" idx="8"/>
          </p:cNvCxnSpPr>
          <p:nvPr/>
        </p:nvCxnSpPr>
        <p:spPr bwMode="auto">
          <a:xfrm flipH="1">
            <a:off x="4178300" y="5194300"/>
            <a:ext cx="29210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0" name="Straight Connector 64">
            <a:extLst>
              <a:ext uri="{FF2B5EF4-FFF2-40B4-BE49-F238E27FC236}">
                <a16:creationId xmlns:a16="http://schemas.microsoft.com/office/drawing/2014/main" id="{2AC18FA1-4013-C14B-83B5-E6F06832455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44950" y="5340350"/>
            <a:ext cx="190500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1" name="Straight Connector 66">
            <a:extLst>
              <a:ext uri="{FF2B5EF4-FFF2-40B4-BE49-F238E27FC236}">
                <a16:creationId xmlns:a16="http://schemas.microsoft.com/office/drawing/2014/main" id="{C1CC383A-9E4A-6743-9FEC-3EAEFB84764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848100" y="5473700"/>
            <a:ext cx="266700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842" name="Straight Connector 68">
            <a:extLst>
              <a:ext uri="{FF2B5EF4-FFF2-40B4-BE49-F238E27FC236}">
                <a16:creationId xmlns:a16="http://schemas.microsoft.com/office/drawing/2014/main" id="{F631C6B7-FC29-EB4D-A40B-CE4E2EAD6C2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140200" y="5283200"/>
            <a:ext cx="26670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843" name="Slide Number Placeholder 38">
            <a:extLst>
              <a:ext uri="{FF2B5EF4-FFF2-40B4-BE49-F238E27FC236}">
                <a16:creationId xmlns:a16="http://schemas.microsoft.com/office/drawing/2014/main" id="{88B0331D-2778-2F46-8CE6-6038A7461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F99072-B566-CA4C-92CB-F82192202271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en-US" sz="1800"/>
          </a:p>
        </p:txBody>
      </p:sp>
      <p:sp>
        <p:nvSpPr>
          <p:cNvPr id="120844" name="Footer Placeholder 39">
            <a:extLst>
              <a:ext uri="{FF2B5EF4-FFF2-40B4-BE49-F238E27FC236}">
                <a16:creationId xmlns:a16="http://schemas.microsoft.com/office/drawing/2014/main" id="{0E44714B-FDBA-0F46-922B-87F754A4C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20845" name="Date Placeholder 40">
            <a:extLst>
              <a:ext uri="{FF2B5EF4-FFF2-40B4-BE49-F238E27FC236}">
                <a16:creationId xmlns:a16="http://schemas.microsoft.com/office/drawing/2014/main" id="{2BB2364A-E2F2-EB4E-900B-329C697239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4068035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>
            <a:extLst>
              <a:ext uri="{FF2B5EF4-FFF2-40B4-BE49-F238E27FC236}">
                <a16:creationId xmlns:a16="http://schemas.microsoft.com/office/drawing/2014/main" id="{23B1347D-7C28-9E4F-938E-3B8F46A8FFD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68300"/>
            <a:ext cx="7988300" cy="7747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EigenSpokes - explanation</a:t>
            </a:r>
          </a:p>
        </p:txBody>
      </p:sp>
      <p:sp>
        <p:nvSpPr>
          <p:cNvPr id="122882" name="Rectangle 3">
            <a:extLst>
              <a:ext uri="{FF2B5EF4-FFF2-40B4-BE49-F238E27FC236}">
                <a16:creationId xmlns:a16="http://schemas.microsoft.com/office/drawing/2014/main" id="{69672152-D063-CB4D-B4D6-229728659B2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0025" y="1473200"/>
            <a:ext cx="4778375" cy="4800600"/>
          </a:xfrm>
        </p:spPr>
        <p:txBody>
          <a:bodyPr/>
          <a:lstStyle/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Near-cliques, or near-bipartite-cores, loosely connected</a:t>
            </a: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grpSp>
        <p:nvGrpSpPr>
          <p:cNvPr id="122883" name="Group 32">
            <a:extLst>
              <a:ext uri="{FF2B5EF4-FFF2-40B4-BE49-F238E27FC236}">
                <a16:creationId xmlns:a16="http://schemas.microsoft.com/office/drawing/2014/main" id="{3352D17F-7415-C446-A7E2-2DCCCB904316}"/>
              </a:ext>
            </a:extLst>
          </p:cNvPr>
          <p:cNvGrpSpPr>
            <a:grpSpLocks/>
          </p:cNvGrpSpPr>
          <p:nvPr/>
        </p:nvGrpSpPr>
        <p:grpSpPr bwMode="auto">
          <a:xfrm>
            <a:off x="7410450" y="1193800"/>
            <a:ext cx="908050" cy="950913"/>
            <a:chOff x="7410667" y="1193800"/>
            <a:chExt cx="907833" cy="950291"/>
          </a:xfrm>
        </p:grpSpPr>
        <p:sp>
          <p:nvSpPr>
            <p:cNvPr id="122903" name="Rectangle 7">
              <a:extLst>
                <a:ext uri="{FF2B5EF4-FFF2-40B4-BE49-F238E27FC236}">
                  <a16:creationId xmlns:a16="http://schemas.microsoft.com/office/drawing/2014/main" id="{FD6B429D-6CDC-BF4D-8639-4FC47DE3A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0667" y="1193800"/>
              <a:ext cx="907833" cy="9499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37797A-7849-334C-B2DD-D29658B42AA2}"/>
                </a:ext>
              </a:extLst>
            </p:cNvPr>
            <p:cNvCxnSpPr>
              <a:stCxn id="122903" idx="0"/>
              <a:endCxn id="122903" idx="2"/>
            </p:cNvCxnSpPr>
            <p:nvPr/>
          </p:nvCxnSpPr>
          <p:spPr bwMode="auto">
            <a:xfrm rot="16200000" flipH="1">
              <a:off x="7389438" y="1668946"/>
              <a:ext cx="950291" cy="0"/>
            </a:xfrm>
            <a:prstGeom prst="line">
              <a:avLst/>
            </a:prstGeom>
            <a:ln>
              <a:headEnd type="none" w="sm" len="sm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1B4DAEA-DBE8-2449-ACA4-B7F3653313EE}"/>
                </a:ext>
              </a:extLst>
            </p:cNvPr>
            <p:cNvCxnSpPr>
              <a:stCxn id="122903" idx="1"/>
              <a:endCxn id="122903" idx="3"/>
            </p:cNvCxnSpPr>
            <p:nvPr/>
          </p:nvCxnSpPr>
          <p:spPr bwMode="auto">
            <a:xfrm rot="10800000" flipH="1">
              <a:off x="7410667" y="1668153"/>
              <a:ext cx="907833" cy="1586"/>
            </a:xfrm>
            <a:prstGeom prst="line">
              <a:avLst/>
            </a:prstGeom>
            <a:ln>
              <a:headEnd type="none" w="sm" len="sm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2906" name="Oval 10">
              <a:extLst>
                <a:ext uri="{FF2B5EF4-FFF2-40B4-BE49-F238E27FC236}">
                  <a16:creationId xmlns:a16="http://schemas.microsoft.com/office/drawing/2014/main" id="{5B4980C3-9B8D-A947-AFFE-7C485C386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7279" y="1609123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2907" name="Oval 11">
              <a:extLst>
                <a:ext uri="{FF2B5EF4-FFF2-40B4-BE49-F238E27FC236}">
                  <a16:creationId xmlns:a16="http://schemas.microsoft.com/office/drawing/2014/main" id="{66AF76E1-4277-BB43-8E1A-55B64B1E2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6358" y="169027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2908" name="Oval 12">
              <a:extLst>
                <a:ext uri="{FF2B5EF4-FFF2-40B4-BE49-F238E27FC236}">
                  <a16:creationId xmlns:a16="http://schemas.microsoft.com/office/drawing/2014/main" id="{EA12B121-3124-DF47-99BB-63AFA45D9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2740" y="133701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2909" name="Oval 13">
              <a:extLst>
                <a:ext uri="{FF2B5EF4-FFF2-40B4-BE49-F238E27FC236}">
                  <a16:creationId xmlns:a16="http://schemas.microsoft.com/office/drawing/2014/main" id="{7B414E1E-E24B-E54C-BC66-2D2A2E1AF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9560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2910" name="Oval 14">
              <a:extLst>
                <a:ext uri="{FF2B5EF4-FFF2-40B4-BE49-F238E27FC236}">
                  <a16:creationId xmlns:a16="http://schemas.microsoft.com/office/drawing/2014/main" id="{EA77B041-74D2-9A4F-ADBE-D58F64F84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7855" y="162821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2911" name="Oval 15">
              <a:extLst>
                <a:ext uri="{FF2B5EF4-FFF2-40B4-BE49-F238E27FC236}">
                  <a16:creationId xmlns:a16="http://schemas.microsoft.com/office/drawing/2014/main" id="{DE95395C-C081-B84C-AB9D-DDDE5DBDF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4653" y="159002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2912" name="Oval 18">
              <a:extLst>
                <a:ext uri="{FF2B5EF4-FFF2-40B4-BE49-F238E27FC236}">
                  <a16:creationId xmlns:a16="http://schemas.microsoft.com/office/drawing/2014/main" id="{567D323F-CC25-2845-B8CC-F2313243C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7279" y="1609123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2913" name="Oval 19">
              <a:extLst>
                <a:ext uri="{FF2B5EF4-FFF2-40B4-BE49-F238E27FC236}">
                  <a16:creationId xmlns:a16="http://schemas.microsoft.com/office/drawing/2014/main" id="{B6BC23B2-B800-AA49-841B-CE2056837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6358" y="169027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2914" name="Oval 20">
              <a:extLst>
                <a:ext uri="{FF2B5EF4-FFF2-40B4-BE49-F238E27FC236}">
                  <a16:creationId xmlns:a16="http://schemas.microsoft.com/office/drawing/2014/main" id="{4AF23873-0A59-FE44-8877-1A4A7810B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3662" y="146590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2915" name="Oval 21">
              <a:extLst>
                <a:ext uri="{FF2B5EF4-FFF2-40B4-BE49-F238E27FC236}">
                  <a16:creationId xmlns:a16="http://schemas.microsoft.com/office/drawing/2014/main" id="{3337120F-1E24-4D44-8370-EA6A30C6A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3662" y="1279729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2916" name="Oval 22">
              <a:extLst>
                <a:ext uri="{FF2B5EF4-FFF2-40B4-BE49-F238E27FC236}">
                  <a16:creationId xmlns:a16="http://schemas.microsoft.com/office/drawing/2014/main" id="{28A4341B-38CB-9544-A550-7B15F99DA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1749" y="1699826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2917" name="Oval 23">
              <a:extLst>
                <a:ext uri="{FF2B5EF4-FFF2-40B4-BE49-F238E27FC236}">
                  <a16:creationId xmlns:a16="http://schemas.microsoft.com/office/drawing/2014/main" id="{45405471-C6F7-4643-8027-9F9CE0BE4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4653" y="159002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2918" name="Oval 24">
              <a:extLst>
                <a:ext uri="{FF2B5EF4-FFF2-40B4-BE49-F238E27FC236}">
                  <a16:creationId xmlns:a16="http://schemas.microsoft.com/office/drawing/2014/main" id="{43915899-F29E-A944-8635-B1E9157E7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5229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2919" name="Oval 25">
              <a:extLst>
                <a:ext uri="{FF2B5EF4-FFF2-40B4-BE49-F238E27FC236}">
                  <a16:creationId xmlns:a16="http://schemas.microsoft.com/office/drawing/2014/main" id="{CE558DB0-54CE-974E-9D80-B24ADCD1A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187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2920" name="Oval 26">
              <a:extLst>
                <a:ext uri="{FF2B5EF4-FFF2-40B4-BE49-F238E27FC236}">
                  <a16:creationId xmlns:a16="http://schemas.microsoft.com/office/drawing/2014/main" id="{DE9D61A8-2C9C-DE45-B98D-4E0055E9F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2740" y="1389527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2921" name="Oval 27">
              <a:extLst>
                <a:ext uri="{FF2B5EF4-FFF2-40B4-BE49-F238E27FC236}">
                  <a16:creationId xmlns:a16="http://schemas.microsoft.com/office/drawing/2014/main" id="{B621ED96-AC64-764A-AFFA-7203A8942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8708" y="1632992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</p:grpSp>
      <p:sp>
        <p:nvSpPr>
          <p:cNvPr id="122884" name="Freeform 33">
            <a:extLst>
              <a:ext uri="{FF2B5EF4-FFF2-40B4-BE49-F238E27FC236}">
                <a16:creationId xmlns:a16="http://schemas.microsoft.com/office/drawing/2014/main" id="{00E5A9E2-2FDB-2843-BCBD-C6D25D83A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963" y="3833813"/>
            <a:ext cx="2586037" cy="1841500"/>
          </a:xfrm>
          <a:custGeom>
            <a:avLst/>
            <a:gdLst>
              <a:gd name="T0" fmla="*/ 793139 w 2586567"/>
              <a:gd name="T1" fmla="*/ 370417 h 1841500"/>
              <a:gd name="T2" fmla="*/ 1241616 w 2586567"/>
              <a:gd name="T3" fmla="*/ 52917 h 1841500"/>
              <a:gd name="T4" fmla="*/ 1553062 w 2586567"/>
              <a:gd name="T5" fmla="*/ 548217 h 1841500"/>
              <a:gd name="T6" fmla="*/ 2175945 w 2586567"/>
              <a:gd name="T7" fmla="*/ 408517 h 1841500"/>
              <a:gd name="T8" fmla="*/ 2188402 w 2586567"/>
              <a:gd name="T9" fmla="*/ 802217 h 1841500"/>
              <a:gd name="T10" fmla="*/ 2425100 w 2586567"/>
              <a:gd name="T11" fmla="*/ 1221317 h 1841500"/>
              <a:gd name="T12" fmla="*/ 1515687 w 2586567"/>
              <a:gd name="T13" fmla="*/ 1818217 h 1841500"/>
              <a:gd name="T14" fmla="*/ 494155 w 2586567"/>
              <a:gd name="T15" fmla="*/ 1361017 h 1841500"/>
              <a:gd name="T16" fmla="*/ 70570 w 2586567"/>
              <a:gd name="T17" fmla="*/ 1361017 h 1841500"/>
              <a:gd name="T18" fmla="*/ 369578 w 2586567"/>
              <a:gd name="T19" fmla="*/ 560917 h 1841500"/>
              <a:gd name="T20" fmla="*/ 70570 w 2586567"/>
              <a:gd name="T21" fmla="*/ 370417 h 1841500"/>
              <a:gd name="T22" fmla="*/ 793139 w 2586567"/>
              <a:gd name="T23" fmla="*/ 370417 h 184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86567"/>
              <a:gd name="T37" fmla="*/ 0 h 1841500"/>
              <a:gd name="T38" fmla="*/ 2586567 w 2586567"/>
              <a:gd name="T39" fmla="*/ 1841500 h 184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86567" h="1841500">
                <a:moveTo>
                  <a:pt x="808567" y="370417"/>
                </a:moveTo>
                <a:cubicBezTo>
                  <a:pt x="969434" y="285750"/>
                  <a:pt x="963084" y="0"/>
                  <a:pt x="1265767" y="52917"/>
                </a:cubicBezTo>
                <a:cubicBezTo>
                  <a:pt x="1413934" y="46567"/>
                  <a:pt x="1424517" y="488950"/>
                  <a:pt x="1583267" y="548217"/>
                </a:cubicBezTo>
                <a:cubicBezTo>
                  <a:pt x="1742017" y="607484"/>
                  <a:pt x="2110317" y="366184"/>
                  <a:pt x="2218267" y="408517"/>
                </a:cubicBezTo>
                <a:cubicBezTo>
                  <a:pt x="2326217" y="450850"/>
                  <a:pt x="2188634" y="666750"/>
                  <a:pt x="2230967" y="802217"/>
                </a:cubicBezTo>
                <a:cubicBezTo>
                  <a:pt x="2273300" y="937684"/>
                  <a:pt x="2586567" y="1051984"/>
                  <a:pt x="2472267" y="1221317"/>
                </a:cubicBezTo>
                <a:cubicBezTo>
                  <a:pt x="2357967" y="1390650"/>
                  <a:pt x="1873250" y="1794934"/>
                  <a:pt x="1545167" y="1818217"/>
                </a:cubicBezTo>
                <a:cubicBezTo>
                  <a:pt x="1217084" y="1841500"/>
                  <a:pt x="749300" y="1437217"/>
                  <a:pt x="503767" y="1361017"/>
                </a:cubicBezTo>
                <a:cubicBezTo>
                  <a:pt x="258234" y="1284817"/>
                  <a:pt x="93134" y="1494367"/>
                  <a:pt x="71967" y="1361017"/>
                </a:cubicBezTo>
                <a:cubicBezTo>
                  <a:pt x="50800" y="1227667"/>
                  <a:pt x="376767" y="726017"/>
                  <a:pt x="376767" y="560917"/>
                </a:cubicBezTo>
                <a:cubicBezTo>
                  <a:pt x="376767" y="395817"/>
                  <a:pt x="0" y="402167"/>
                  <a:pt x="71967" y="370417"/>
                </a:cubicBezTo>
                <a:cubicBezTo>
                  <a:pt x="143934" y="338667"/>
                  <a:pt x="649817" y="455084"/>
                  <a:pt x="808567" y="37041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2885" name="Straight Connector 35">
            <a:extLst>
              <a:ext uri="{FF2B5EF4-FFF2-40B4-BE49-F238E27FC236}">
                <a16:creationId xmlns:a16="http://schemas.microsoft.com/office/drawing/2014/main" id="{06C24FDA-CC4B-1540-83AD-6067D7410F75}"/>
              </a:ext>
            </a:extLst>
          </p:cNvPr>
          <p:cNvCxnSpPr>
            <a:cxnSpLocks noChangeShapeType="1"/>
            <a:stCxn id="122884" idx="3"/>
            <a:endCxn id="122896" idx="2"/>
          </p:cNvCxnSpPr>
          <p:nvPr/>
        </p:nvCxnSpPr>
        <p:spPr bwMode="auto">
          <a:xfrm flipV="1">
            <a:off x="6616700" y="3759200"/>
            <a:ext cx="901700" cy="48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2886" name="Group 59">
            <a:extLst>
              <a:ext uri="{FF2B5EF4-FFF2-40B4-BE49-F238E27FC236}">
                <a16:creationId xmlns:a16="http://schemas.microsoft.com/office/drawing/2014/main" id="{298646C9-6869-6D42-84BD-0FB7EA6B3258}"/>
              </a:ext>
            </a:extLst>
          </p:cNvPr>
          <p:cNvGrpSpPr>
            <a:grpSpLocks/>
          </p:cNvGrpSpPr>
          <p:nvPr/>
        </p:nvGrpSpPr>
        <p:grpSpPr bwMode="auto">
          <a:xfrm>
            <a:off x="7518400" y="3530600"/>
            <a:ext cx="482600" cy="458788"/>
            <a:chOff x="7543800" y="3975100"/>
            <a:chExt cx="482600" cy="457994"/>
          </a:xfrm>
        </p:grpSpPr>
        <p:sp>
          <p:nvSpPr>
            <p:cNvPr id="122896" name="Hexagon 36">
              <a:extLst>
                <a:ext uri="{FF2B5EF4-FFF2-40B4-BE49-F238E27FC236}">
                  <a16:creationId xmlns:a16="http://schemas.microsoft.com/office/drawing/2014/main" id="{DD4025B7-7DA9-CC42-A71B-8D1414225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3975100"/>
              <a:ext cx="482600" cy="457200"/>
            </a:xfrm>
            <a:prstGeom prst="hexagon">
              <a:avLst>
                <a:gd name="adj" fmla="val 25001"/>
                <a:gd name="vf" fmla="val 115470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cxnSp>
          <p:nvCxnSpPr>
            <p:cNvPr id="122897" name="Straight Connector 39">
              <a:extLst>
                <a:ext uri="{FF2B5EF4-FFF2-40B4-BE49-F238E27FC236}">
                  <a16:creationId xmlns:a16="http://schemas.microsoft.com/office/drawing/2014/main" id="{CBCA7F53-D393-EF4D-81D6-0BD12F07070F}"/>
                </a:ext>
              </a:extLst>
            </p:cNvPr>
            <p:cNvCxnSpPr>
              <a:cxnSpLocks noChangeShapeType="1"/>
              <a:stCxn id="122896" idx="2"/>
              <a:endCxn id="122896" idx="2"/>
            </p:cNvCxnSpPr>
            <p:nvPr/>
          </p:nvCxnSpPr>
          <p:spPr bwMode="auto">
            <a:xfrm rot="16200000" flipH="1">
              <a:off x="7556500" y="4076700"/>
              <a:ext cx="457200" cy="25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898" name="Straight Connector 43">
              <a:extLst>
                <a:ext uri="{FF2B5EF4-FFF2-40B4-BE49-F238E27FC236}">
                  <a16:creationId xmlns:a16="http://schemas.microsoft.com/office/drawing/2014/main" id="{A56CB3D7-4059-3A4A-81B9-21FB53B14484}"/>
                </a:ext>
              </a:extLst>
            </p:cNvPr>
            <p:cNvCxnSpPr>
              <a:cxnSpLocks noChangeShapeType="1"/>
              <a:stCxn id="122896" idx="2"/>
              <a:endCxn id="122896" idx="2"/>
            </p:cNvCxnSpPr>
            <p:nvPr/>
          </p:nvCxnSpPr>
          <p:spPr bwMode="auto">
            <a:xfrm rot="-5400000" flipH="1" flipV="1">
              <a:off x="7556500" y="4076700"/>
              <a:ext cx="457200" cy="25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899" name="Straight Connector 45">
              <a:extLst>
                <a:ext uri="{FF2B5EF4-FFF2-40B4-BE49-F238E27FC236}">
                  <a16:creationId xmlns:a16="http://schemas.microsoft.com/office/drawing/2014/main" id="{EF5255BE-291A-7E45-97DF-89AAE46420FB}"/>
                </a:ext>
              </a:extLst>
            </p:cNvPr>
            <p:cNvCxnSpPr>
              <a:cxnSpLocks noChangeShapeType="1"/>
              <a:stCxn id="122896" idx="2"/>
              <a:endCxn id="122896" idx="2"/>
            </p:cNvCxnSpPr>
            <p:nvPr/>
          </p:nvCxnSpPr>
          <p:spPr bwMode="auto">
            <a:xfrm rot="10800000" flipH="1">
              <a:off x="7543800" y="4203700"/>
              <a:ext cx="4826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00" name="Straight Connector 47">
              <a:extLst>
                <a:ext uri="{FF2B5EF4-FFF2-40B4-BE49-F238E27FC236}">
                  <a16:creationId xmlns:a16="http://schemas.microsoft.com/office/drawing/2014/main" id="{A56203C8-5414-D546-8459-539AC12B45C9}"/>
                </a:ext>
              </a:extLst>
            </p:cNvPr>
            <p:cNvCxnSpPr>
              <a:cxnSpLocks noChangeShapeType="1"/>
              <a:stCxn id="122896" idx="2"/>
              <a:endCxn id="122896" idx="2"/>
            </p:cNvCxnSpPr>
            <p:nvPr/>
          </p:nvCxnSpPr>
          <p:spPr bwMode="auto">
            <a:xfrm flipH="1" flipV="1">
              <a:off x="7658100" y="3975100"/>
              <a:ext cx="3683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01" name="Straight Connector 49">
              <a:extLst>
                <a:ext uri="{FF2B5EF4-FFF2-40B4-BE49-F238E27FC236}">
                  <a16:creationId xmlns:a16="http://schemas.microsoft.com/office/drawing/2014/main" id="{DA8E5F8B-300D-E149-B3E7-9F2C2E226152}"/>
                </a:ext>
              </a:extLst>
            </p:cNvPr>
            <p:cNvCxnSpPr>
              <a:cxnSpLocks noChangeShapeType="1"/>
              <a:stCxn id="122896" idx="2"/>
              <a:endCxn id="122896" idx="2"/>
            </p:cNvCxnSpPr>
            <p:nvPr/>
          </p:nvCxnSpPr>
          <p:spPr bwMode="auto">
            <a:xfrm flipH="1">
              <a:off x="7658100" y="4203700"/>
              <a:ext cx="3683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02" name="Straight Connector 57">
              <a:extLst>
                <a:ext uri="{FF2B5EF4-FFF2-40B4-BE49-F238E27FC236}">
                  <a16:creationId xmlns:a16="http://schemas.microsoft.com/office/drawing/2014/main" id="{B433AC98-9ECA-AC41-B8E6-EC42332F826B}"/>
                </a:ext>
              </a:extLst>
            </p:cNvPr>
            <p:cNvCxnSpPr>
              <a:cxnSpLocks noChangeShapeType="1"/>
              <a:stCxn id="122896" idx="2"/>
              <a:endCxn id="122896" idx="2"/>
            </p:cNvCxnSpPr>
            <p:nvPr/>
          </p:nvCxnSpPr>
          <p:spPr bwMode="auto">
            <a:xfrm rot="16200000" flipH="1">
              <a:off x="7429500" y="4203700"/>
              <a:ext cx="4572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2887" name="Straight Connector 62">
            <a:extLst>
              <a:ext uri="{FF2B5EF4-FFF2-40B4-BE49-F238E27FC236}">
                <a16:creationId xmlns:a16="http://schemas.microsoft.com/office/drawing/2014/main" id="{2D7FDF19-615C-0044-8B2F-94FA88BE8C41}"/>
              </a:ext>
            </a:extLst>
          </p:cNvPr>
          <p:cNvCxnSpPr>
            <a:cxnSpLocks noChangeShapeType="1"/>
            <a:stCxn id="122884" idx="8"/>
          </p:cNvCxnSpPr>
          <p:nvPr/>
        </p:nvCxnSpPr>
        <p:spPr bwMode="auto">
          <a:xfrm flipH="1">
            <a:off x="4178300" y="5194300"/>
            <a:ext cx="29210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88" name="Straight Connector 64">
            <a:extLst>
              <a:ext uri="{FF2B5EF4-FFF2-40B4-BE49-F238E27FC236}">
                <a16:creationId xmlns:a16="http://schemas.microsoft.com/office/drawing/2014/main" id="{138831A6-2E1D-AD4B-BCCD-3B10919B77B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44950" y="5340350"/>
            <a:ext cx="190500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89" name="Straight Connector 66">
            <a:extLst>
              <a:ext uri="{FF2B5EF4-FFF2-40B4-BE49-F238E27FC236}">
                <a16:creationId xmlns:a16="http://schemas.microsoft.com/office/drawing/2014/main" id="{1309A30E-2BFE-AF46-A624-33655C59182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848100" y="5473700"/>
            <a:ext cx="266700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90" name="Straight Connector 68">
            <a:extLst>
              <a:ext uri="{FF2B5EF4-FFF2-40B4-BE49-F238E27FC236}">
                <a16:creationId xmlns:a16="http://schemas.microsoft.com/office/drawing/2014/main" id="{A8A71BA8-1FBE-2E4C-ADE3-555B8795E17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140200" y="5283200"/>
            <a:ext cx="26670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1" name="Slide Number Placeholder 38">
            <a:extLst>
              <a:ext uri="{FF2B5EF4-FFF2-40B4-BE49-F238E27FC236}">
                <a16:creationId xmlns:a16="http://schemas.microsoft.com/office/drawing/2014/main" id="{4E8A65C2-6E2F-334E-A9D7-5C0F42A5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EFB84-B18D-0240-A4C8-118038FBA327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US" altLang="en-US" sz="1800"/>
          </a:p>
        </p:txBody>
      </p:sp>
      <p:sp>
        <p:nvSpPr>
          <p:cNvPr id="122892" name="Footer Placeholder 39">
            <a:extLst>
              <a:ext uri="{FF2B5EF4-FFF2-40B4-BE49-F238E27FC236}">
                <a16:creationId xmlns:a16="http://schemas.microsoft.com/office/drawing/2014/main" id="{6E2E00E0-0DF6-7A4A-A2E2-7E91CEA1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22893" name="Date Placeholder 40">
            <a:extLst>
              <a:ext uri="{FF2B5EF4-FFF2-40B4-BE49-F238E27FC236}">
                <a16:creationId xmlns:a16="http://schemas.microsoft.com/office/drawing/2014/main" id="{47FDE03F-0EA8-A246-A270-D27A6326620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22894" name="Oval 40">
            <a:extLst>
              <a:ext uri="{FF2B5EF4-FFF2-40B4-BE49-F238E27FC236}">
                <a16:creationId xmlns:a16="http://schemas.microsoft.com/office/drawing/2014/main" id="{69EAC376-9B33-F147-9081-0337F8E66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463" y="1557338"/>
            <a:ext cx="660400" cy="1873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22895" name="Oval 41">
            <a:extLst>
              <a:ext uri="{FF2B5EF4-FFF2-40B4-BE49-F238E27FC236}">
                <a16:creationId xmlns:a16="http://schemas.microsoft.com/office/drawing/2014/main" id="{EC832E0B-0BCA-6E48-A65E-0651EA6C5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063" y="3284538"/>
            <a:ext cx="1082675" cy="8985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08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>
            <a:extLst>
              <a:ext uri="{FF2B5EF4-FFF2-40B4-BE49-F238E27FC236}">
                <a16:creationId xmlns:a16="http://schemas.microsoft.com/office/drawing/2014/main" id="{D8040495-2508-044E-BC1D-168D2F62FF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68300"/>
            <a:ext cx="7988300" cy="7747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EigenSpokes - explanation</a:t>
            </a:r>
          </a:p>
        </p:txBody>
      </p:sp>
      <p:sp>
        <p:nvSpPr>
          <p:cNvPr id="124930" name="Rectangle 3">
            <a:extLst>
              <a:ext uri="{FF2B5EF4-FFF2-40B4-BE49-F238E27FC236}">
                <a16:creationId xmlns:a16="http://schemas.microsoft.com/office/drawing/2014/main" id="{80A595BF-3120-9F42-A512-8BDECFFD4C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0025" y="1473200"/>
            <a:ext cx="4778375" cy="4800600"/>
          </a:xfrm>
        </p:spPr>
        <p:txBody>
          <a:bodyPr/>
          <a:lstStyle/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Near-cliques, or near-bipartite-cores, loosely connected</a:t>
            </a: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grpSp>
        <p:nvGrpSpPr>
          <p:cNvPr id="124931" name="Group 32">
            <a:extLst>
              <a:ext uri="{FF2B5EF4-FFF2-40B4-BE49-F238E27FC236}">
                <a16:creationId xmlns:a16="http://schemas.microsoft.com/office/drawing/2014/main" id="{B40990B8-8322-DF44-B6C5-BAB565CCDB4D}"/>
              </a:ext>
            </a:extLst>
          </p:cNvPr>
          <p:cNvGrpSpPr>
            <a:grpSpLocks/>
          </p:cNvGrpSpPr>
          <p:nvPr/>
        </p:nvGrpSpPr>
        <p:grpSpPr bwMode="auto">
          <a:xfrm>
            <a:off x="7410450" y="1193800"/>
            <a:ext cx="908050" cy="950913"/>
            <a:chOff x="7410667" y="1193800"/>
            <a:chExt cx="907833" cy="950291"/>
          </a:xfrm>
        </p:grpSpPr>
        <p:sp>
          <p:nvSpPr>
            <p:cNvPr id="124970" name="Rectangle 7">
              <a:extLst>
                <a:ext uri="{FF2B5EF4-FFF2-40B4-BE49-F238E27FC236}">
                  <a16:creationId xmlns:a16="http://schemas.microsoft.com/office/drawing/2014/main" id="{47083A6E-EC1D-9449-A5FA-EED58AA66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0667" y="1193800"/>
              <a:ext cx="907833" cy="9499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D2AB62F-6631-F84E-B304-ACA5BD0E6468}"/>
                </a:ext>
              </a:extLst>
            </p:cNvPr>
            <p:cNvCxnSpPr>
              <a:stCxn id="124970" idx="0"/>
              <a:endCxn id="124970" idx="2"/>
            </p:cNvCxnSpPr>
            <p:nvPr/>
          </p:nvCxnSpPr>
          <p:spPr bwMode="auto">
            <a:xfrm rot="16200000" flipH="1">
              <a:off x="7389438" y="1668946"/>
              <a:ext cx="950291" cy="0"/>
            </a:xfrm>
            <a:prstGeom prst="line">
              <a:avLst/>
            </a:prstGeom>
            <a:ln>
              <a:headEnd type="none" w="sm" len="sm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A68381C-D848-A240-8BBE-E15D5CEA390A}"/>
                </a:ext>
              </a:extLst>
            </p:cNvPr>
            <p:cNvCxnSpPr>
              <a:stCxn id="124970" idx="1"/>
              <a:endCxn id="124970" idx="3"/>
            </p:cNvCxnSpPr>
            <p:nvPr/>
          </p:nvCxnSpPr>
          <p:spPr bwMode="auto">
            <a:xfrm rot="10800000" flipH="1">
              <a:off x="7410667" y="1668153"/>
              <a:ext cx="907833" cy="1586"/>
            </a:xfrm>
            <a:prstGeom prst="line">
              <a:avLst/>
            </a:prstGeom>
            <a:ln>
              <a:headEnd type="none" w="sm" len="sm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4973" name="Oval 10">
              <a:extLst>
                <a:ext uri="{FF2B5EF4-FFF2-40B4-BE49-F238E27FC236}">
                  <a16:creationId xmlns:a16="http://schemas.microsoft.com/office/drawing/2014/main" id="{71DFBE15-972B-564A-A362-3AD626263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7279" y="1609123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4974" name="Oval 11">
              <a:extLst>
                <a:ext uri="{FF2B5EF4-FFF2-40B4-BE49-F238E27FC236}">
                  <a16:creationId xmlns:a16="http://schemas.microsoft.com/office/drawing/2014/main" id="{1A11D215-7A98-BA4E-80B0-9470D3051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6358" y="169027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4975" name="Oval 12">
              <a:extLst>
                <a:ext uri="{FF2B5EF4-FFF2-40B4-BE49-F238E27FC236}">
                  <a16:creationId xmlns:a16="http://schemas.microsoft.com/office/drawing/2014/main" id="{62A262A2-6C68-8B4E-8845-823115B56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2740" y="133701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4976" name="Oval 13">
              <a:extLst>
                <a:ext uri="{FF2B5EF4-FFF2-40B4-BE49-F238E27FC236}">
                  <a16:creationId xmlns:a16="http://schemas.microsoft.com/office/drawing/2014/main" id="{3454A3FA-7D87-A14F-AE02-2A9EEE0D2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9560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4977" name="Oval 14">
              <a:extLst>
                <a:ext uri="{FF2B5EF4-FFF2-40B4-BE49-F238E27FC236}">
                  <a16:creationId xmlns:a16="http://schemas.microsoft.com/office/drawing/2014/main" id="{6D62BF2A-08E8-2448-BAE4-6B78CB4A2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7855" y="162821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4978" name="Oval 15">
              <a:extLst>
                <a:ext uri="{FF2B5EF4-FFF2-40B4-BE49-F238E27FC236}">
                  <a16:creationId xmlns:a16="http://schemas.microsoft.com/office/drawing/2014/main" id="{247325F3-37D3-7449-811F-FC389105E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4653" y="159002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4979" name="Oval 18">
              <a:extLst>
                <a:ext uri="{FF2B5EF4-FFF2-40B4-BE49-F238E27FC236}">
                  <a16:creationId xmlns:a16="http://schemas.microsoft.com/office/drawing/2014/main" id="{21D5186D-938B-D946-A599-8040A3EEB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7279" y="1609123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4980" name="Oval 19">
              <a:extLst>
                <a:ext uri="{FF2B5EF4-FFF2-40B4-BE49-F238E27FC236}">
                  <a16:creationId xmlns:a16="http://schemas.microsoft.com/office/drawing/2014/main" id="{F75D7B6F-5192-9341-8FE6-9DBB127A6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6358" y="169027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4981" name="Oval 20">
              <a:extLst>
                <a:ext uri="{FF2B5EF4-FFF2-40B4-BE49-F238E27FC236}">
                  <a16:creationId xmlns:a16="http://schemas.microsoft.com/office/drawing/2014/main" id="{338160EE-CEAC-E14A-BE00-64B3B1694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3662" y="146590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4982" name="Oval 21">
              <a:extLst>
                <a:ext uri="{FF2B5EF4-FFF2-40B4-BE49-F238E27FC236}">
                  <a16:creationId xmlns:a16="http://schemas.microsoft.com/office/drawing/2014/main" id="{A460E0FC-8BA2-8348-9DFD-108680155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3662" y="1279729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4983" name="Oval 22">
              <a:extLst>
                <a:ext uri="{FF2B5EF4-FFF2-40B4-BE49-F238E27FC236}">
                  <a16:creationId xmlns:a16="http://schemas.microsoft.com/office/drawing/2014/main" id="{14E4C8E3-2895-F74E-9951-A9BF74D16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1749" y="1699826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4984" name="Oval 23">
              <a:extLst>
                <a:ext uri="{FF2B5EF4-FFF2-40B4-BE49-F238E27FC236}">
                  <a16:creationId xmlns:a16="http://schemas.microsoft.com/office/drawing/2014/main" id="{A495ADEF-1BE0-A14C-ABC9-961DE4C90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4653" y="159002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4985" name="Oval 24">
              <a:extLst>
                <a:ext uri="{FF2B5EF4-FFF2-40B4-BE49-F238E27FC236}">
                  <a16:creationId xmlns:a16="http://schemas.microsoft.com/office/drawing/2014/main" id="{952B8669-4D4D-0D43-A882-CD31CB6E2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5229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4986" name="Oval 25">
              <a:extLst>
                <a:ext uri="{FF2B5EF4-FFF2-40B4-BE49-F238E27FC236}">
                  <a16:creationId xmlns:a16="http://schemas.microsoft.com/office/drawing/2014/main" id="{9C50BAAB-D86F-914D-BCE7-B853EA8B8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187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4987" name="Oval 26">
              <a:extLst>
                <a:ext uri="{FF2B5EF4-FFF2-40B4-BE49-F238E27FC236}">
                  <a16:creationId xmlns:a16="http://schemas.microsoft.com/office/drawing/2014/main" id="{1893F985-FB0A-A241-A0A4-D93FCABA4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2740" y="1389527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4988" name="Oval 27">
              <a:extLst>
                <a:ext uri="{FF2B5EF4-FFF2-40B4-BE49-F238E27FC236}">
                  <a16:creationId xmlns:a16="http://schemas.microsoft.com/office/drawing/2014/main" id="{724669A6-D79B-2249-9046-AB272971B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8708" y="1632992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</p:grpSp>
      <p:sp>
        <p:nvSpPr>
          <p:cNvPr id="124932" name="Freeform 33">
            <a:extLst>
              <a:ext uri="{FF2B5EF4-FFF2-40B4-BE49-F238E27FC236}">
                <a16:creationId xmlns:a16="http://schemas.microsoft.com/office/drawing/2014/main" id="{3AA4D6D0-7F54-B444-8BB6-8FA10D41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963" y="3833813"/>
            <a:ext cx="2586037" cy="1841500"/>
          </a:xfrm>
          <a:custGeom>
            <a:avLst/>
            <a:gdLst>
              <a:gd name="T0" fmla="*/ 793139 w 2586567"/>
              <a:gd name="T1" fmla="*/ 370417 h 1841500"/>
              <a:gd name="T2" fmla="*/ 1241616 w 2586567"/>
              <a:gd name="T3" fmla="*/ 52917 h 1841500"/>
              <a:gd name="T4" fmla="*/ 1553062 w 2586567"/>
              <a:gd name="T5" fmla="*/ 548217 h 1841500"/>
              <a:gd name="T6" fmla="*/ 2175945 w 2586567"/>
              <a:gd name="T7" fmla="*/ 408517 h 1841500"/>
              <a:gd name="T8" fmla="*/ 2188402 w 2586567"/>
              <a:gd name="T9" fmla="*/ 802217 h 1841500"/>
              <a:gd name="T10" fmla="*/ 2425100 w 2586567"/>
              <a:gd name="T11" fmla="*/ 1221317 h 1841500"/>
              <a:gd name="T12" fmla="*/ 1515687 w 2586567"/>
              <a:gd name="T13" fmla="*/ 1818217 h 1841500"/>
              <a:gd name="T14" fmla="*/ 494155 w 2586567"/>
              <a:gd name="T15" fmla="*/ 1361017 h 1841500"/>
              <a:gd name="T16" fmla="*/ 70570 w 2586567"/>
              <a:gd name="T17" fmla="*/ 1361017 h 1841500"/>
              <a:gd name="T18" fmla="*/ 369578 w 2586567"/>
              <a:gd name="T19" fmla="*/ 560917 h 1841500"/>
              <a:gd name="T20" fmla="*/ 70570 w 2586567"/>
              <a:gd name="T21" fmla="*/ 370417 h 1841500"/>
              <a:gd name="T22" fmla="*/ 793139 w 2586567"/>
              <a:gd name="T23" fmla="*/ 370417 h 184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86567"/>
              <a:gd name="T37" fmla="*/ 0 h 1841500"/>
              <a:gd name="T38" fmla="*/ 2586567 w 2586567"/>
              <a:gd name="T39" fmla="*/ 1841500 h 184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86567" h="1841500">
                <a:moveTo>
                  <a:pt x="808567" y="370417"/>
                </a:moveTo>
                <a:cubicBezTo>
                  <a:pt x="969434" y="285750"/>
                  <a:pt x="963084" y="0"/>
                  <a:pt x="1265767" y="52917"/>
                </a:cubicBezTo>
                <a:cubicBezTo>
                  <a:pt x="1413934" y="46567"/>
                  <a:pt x="1424517" y="488950"/>
                  <a:pt x="1583267" y="548217"/>
                </a:cubicBezTo>
                <a:cubicBezTo>
                  <a:pt x="1742017" y="607484"/>
                  <a:pt x="2110317" y="366184"/>
                  <a:pt x="2218267" y="408517"/>
                </a:cubicBezTo>
                <a:cubicBezTo>
                  <a:pt x="2326217" y="450850"/>
                  <a:pt x="2188634" y="666750"/>
                  <a:pt x="2230967" y="802217"/>
                </a:cubicBezTo>
                <a:cubicBezTo>
                  <a:pt x="2273300" y="937684"/>
                  <a:pt x="2586567" y="1051984"/>
                  <a:pt x="2472267" y="1221317"/>
                </a:cubicBezTo>
                <a:cubicBezTo>
                  <a:pt x="2357967" y="1390650"/>
                  <a:pt x="1873250" y="1794934"/>
                  <a:pt x="1545167" y="1818217"/>
                </a:cubicBezTo>
                <a:cubicBezTo>
                  <a:pt x="1217084" y="1841500"/>
                  <a:pt x="749300" y="1437217"/>
                  <a:pt x="503767" y="1361017"/>
                </a:cubicBezTo>
                <a:cubicBezTo>
                  <a:pt x="258234" y="1284817"/>
                  <a:pt x="93134" y="1494367"/>
                  <a:pt x="71967" y="1361017"/>
                </a:cubicBezTo>
                <a:cubicBezTo>
                  <a:pt x="50800" y="1227667"/>
                  <a:pt x="376767" y="726017"/>
                  <a:pt x="376767" y="560917"/>
                </a:cubicBezTo>
                <a:cubicBezTo>
                  <a:pt x="376767" y="395817"/>
                  <a:pt x="0" y="402167"/>
                  <a:pt x="71967" y="370417"/>
                </a:cubicBezTo>
                <a:cubicBezTo>
                  <a:pt x="143934" y="338667"/>
                  <a:pt x="649817" y="455084"/>
                  <a:pt x="808567" y="370417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4933" name="Straight Connector 35">
            <a:extLst>
              <a:ext uri="{FF2B5EF4-FFF2-40B4-BE49-F238E27FC236}">
                <a16:creationId xmlns:a16="http://schemas.microsoft.com/office/drawing/2014/main" id="{DCF1C8E9-D41F-404A-880D-BDC03C34F12E}"/>
              </a:ext>
            </a:extLst>
          </p:cNvPr>
          <p:cNvCxnSpPr>
            <a:cxnSpLocks noChangeShapeType="1"/>
            <a:stCxn id="124932" idx="3"/>
            <a:endCxn id="124963" idx="2"/>
          </p:cNvCxnSpPr>
          <p:nvPr/>
        </p:nvCxnSpPr>
        <p:spPr bwMode="auto">
          <a:xfrm flipV="1">
            <a:off x="6616700" y="3759200"/>
            <a:ext cx="901700" cy="48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4934" name="Group 59">
            <a:extLst>
              <a:ext uri="{FF2B5EF4-FFF2-40B4-BE49-F238E27FC236}">
                <a16:creationId xmlns:a16="http://schemas.microsoft.com/office/drawing/2014/main" id="{B25D2B1B-0347-834D-8E95-E78443F64159}"/>
              </a:ext>
            </a:extLst>
          </p:cNvPr>
          <p:cNvGrpSpPr>
            <a:grpSpLocks/>
          </p:cNvGrpSpPr>
          <p:nvPr/>
        </p:nvGrpSpPr>
        <p:grpSpPr bwMode="auto">
          <a:xfrm>
            <a:off x="7518400" y="3530600"/>
            <a:ext cx="482600" cy="458788"/>
            <a:chOff x="7543800" y="3975100"/>
            <a:chExt cx="482600" cy="457994"/>
          </a:xfrm>
        </p:grpSpPr>
        <p:sp>
          <p:nvSpPr>
            <p:cNvPr id="124963" name="Hexagon 36">
              <a:extLst>
                <a:ext uri="{FF2B5EF4-FFF2-40B4-BE49-F238E27FC236}">
                  <a16:creationId xmlns:a16="http://schemas.microsoft.com/office/drawing/2014/main" id="{88C7E97F-D441-2C4B-ABE7-9771D3438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3975100"/>
              <a:ext cx="482600" cy="457200"/>
            </a:xfrm>
            <a:prstGeom prst="hexagon">
              <a:avLst>
                <a:gd name="adj" fmla="val 25001"/>
                <a:gd name="vf" fmla="val 115470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cxnSp>
          <p:nvCxnSpPr>
            <p:cNvPr id="124964" name="Straight Connector 39">
              <a:extLst>
                <a:ext uri="{FF2B5EF4-FFF2-40B4-BE49-F238E27FC236}">
                  <a16:creationId xmlns:a16="http://schemas.microsoft.com/office/drawing/2014/main" id="{D6D6D8C0-2024-0548-86C7-978B3BDCEC92}"/>
                </a:ext>
              </a:extLst>
            </p:cNvPr>
            <p:cNvCxnSpPr>
              <a:cxnSpLocks noChangeShapeType="1"/>
              <a:stCxn id="124963" idx="2"/>
              <a:endCxn id="124963" idx="2"/>
            </p:cNvCxnSpPr>
            <p:nvPr/>
          </p:nvCxnSpPr>
          <p:spPr bwMode="auto">
            <a:xfrm rot="16200000" flipH="1">
              <a:off x="7556500" y="4076700"/>
              <a:ext cx="457200" cy="25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65" name="Straight Connector 43">
              <a:extLst>
                <a:ext uri="{FF2B5EF4-FFF2-40B4-BE49-F238E27FC236}">
                  <a16:creationId xmlns:a16="http://schemas.microsoft.com/office/drawing/2014/main" id="{50905BB8-EE13-444F-B8F6-8EF617203522}"/>
                </a:ext>
              </a:extLst>
            </p:cNvPr>
            <p:cNvCxnSpPr>
              <a:cxnSpLocks noChangeShapeType="1"/>
              <a:stCxn id="124963" idx="2"/>
              <a:endCxn id="124963" idx="2"/>
            </p:cNvCxnSpPr>
            <p:nvPr/>
          </p:nvCxnSpPr>
          <p:spPr bwMode="auto">
            <a:xfrm rot="-5400000" flipH="1" flipV="1">
              <a:off x="7556500" y="4076700"/>
              <a:ext cx="457200" cy="25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66" name="Straight Connector 45">
              <a:extLst>
                <a:ext uri="{FF2B5EF4-FFF2-40B4-BE49-F238E27FC236}">
                  <a16:creationId xmlns:a16="http://schemas.microsoft.com/office/drawing/2014/main" id="{32CAC938-BCB0-8046-9D94-7CDD9FCDD95B}"/>
                </a:ext>
              </a:extLst>
            </p:cNvPr>
            <p:cNvCxnSpPr>
              <a:cxnSpLocks noChangeShapeType="1"/>
              <a:stCxn id="124963" idx="2"/>
              <a:endCxn id="124963" idx="2"/>
            </p:cNvCxnSpPr>
            <p:nvPr/>
          </p:nvCxnSpPr>
          <p:spPr bwMode="auto">
            <a:xfrm rot="10800000" flipH="1">
              <a:off x="7543800" y="4203700"/>
              <a:ext cx="4826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67" name="Straight Connector 47">
              <a:extLst>
                <a:ext uri="{FF2B5EF4-FFF2-40B4-BE49-F238E27FC236}">
                  <a16:creationId xmlns:a16="http://schemas.microsoft.com/office/drawing/2014/main" id="{79EF7822-C210-9C48-B1B3-D3A4323249C3}"/>
                </a:ext>
              </a:extLst>
            </p:cNvPr>
            <p:cNvCxnSpPr>
              <a:cxnSpLocks noChangeShapeType="1"/>
              <a:stCxn id="124963" idx="2"/>
              <a:endCxn id="124963" idx="2"/>
            </p:cNvCxnSpPr>
            <p:nvPr/>
          </p:nvCxnSpPr>
          <p:spPr bwMode="auto">
            <a:xfrm flipH="1" flipV="1">
              <a:off x="7658100" y="3975100"/>
              <a:ext cx="3683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68" name="Straight Connector 49">
              <a:extLst>
                <a:ext uri="{FF2B5EF4-FFF2-40B4-BE49-F238E27FC236}">
                  <a16:creationId xmlns:a16="http://schemas.microsoft.com/office/drawing/2014/main" id="{F5C9CA1F-1DD4-674C-AE29-41DA713C95F1}"/>
                </a:ext>
              </a:extLst>
            </p:cNvPr>
            <p:cNvCxnSpPr>
              <a:cxnSpLocks noChangeShapeType="1"/>
              <a:stCxn id="124963" idx="2"/>
              <a:endCxn id="124963" idx="2"/>
            </p:cNvCxnSpPr>
            <p:nvPr/>
          </p:nvCxnSpPr>
          <p:spPr bwMode="auto">
            <a:xfrm flipH="1">
              <a:off x="7658100" y="4203700"/>
              <a:ext cx="3683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69" name="Straight Connector 57">
              <a:extLst>
                <a:ext uri="{FF2B5EF4-FFF2-40B4-BE49-F238E27FC236}">
                  <a16:creationId xmlns:a16="http://schemas.microsoft.com/office/drawing/2014/main" id="{DAF06C76-8B93-D64F-BE20-26A86F1345D6}"/>
                </a:ext>
              </a:extLst>
            </p:cNvPr>
            <p:cNvCxnSpPr>
              <a:cxnSpLocks noChangeShapeType="1"/>
              <a:stCxn id="124963" idx="2"/>
              <a:endCxn id="124963" idx="2"/>
            </p:cNvCxnSpPr>
            <p:nvPr/>
          </p:nvCxnSpPr>
          <p:spPr bwMode="auto">
            <a:xfrm rot="16200000" flipH="1">
              <a:off x="7429500" y="4203700"/>
              <a:ext cx="4572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4935" name="Straight Connector 62">
            <a:extLst>
              <a:ext uri="{FF2B5EF4-FFF2-40B4-BE49-F238E27FC236}">
                <a16:creationId xmlns:a16="http://schemas.microsoft.com/office/drawing/2014/main" id="{828BB0D2-DA11-FD41-B24E-3C3DC9C199F1}"/>
              </a:ext>
            </a:extLst>
          </p:cNvPr>
          <p:cNvCxnSpPr>
            <a:cxnSpLocks noChangeShapeType="1"/>
            <a:stCxn id="124932" idx="8"/>
          </p:cNvCxnSpPr>
          <p:nvPr/>
        </p:nvCxnSpPr>
        <p:spPr bwMode="auto">
          <a:xfrm flipH="1">
            <a:off x="4178300" y="5194300"/>
            <a:ext cx="29210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36" name="Straight Connector 64">
            <a:extLst>
              <a:ext uri="{FF2B5EF4-FFF2-40B4-BE49-F238E27FC236}">
                <a16:creationId xmlns:a16="http://schemas.microsoft.com/office/drawing/2014/main" id="{BF25515E-CC83-7D49-BD85-64B1151B041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44950" y="5340350"/>
            <a:ext cx="190500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37" name="Straight Connector 66">
            <a:extLst>
              <a:ext uri="{FF2B5EF4-FFF2-40B4-BE49-F238E27FC236}">
                <a16:creationId xmlns:a16="http://schemas.microsoft.com/office/drawing/2014/main" id="{FAB82D9B-5894-F043-9027-A2B6F1FE63A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848100" y="5473700"/>
            <a:ext cx="266700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38" name="Straight Connector 68">
            <a:extLst>
              <a:ext uri="{FF2B5EF4-FFF2-40B4-BE49-F238E27FC236}">
                <a16:creationId xmlns:a16="http://schemas.microsoft.com/office/drawing/2014/main" id="{F2A1A6DE-E2B0-1641-AFF4-3CDB3B27953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140200" y="5283200"/>
            <a:ext cx="26670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939" name="Slide Number Placeholder 38">
            <a:extLst>
              <a:ext uri="{FF2B5EF4-FFF2-40B4-BE49-F238E27FC236}">
                <a16:creationId xmlns:a16="http://schemas.microsoft.com/office/drawing/2014/main" id="{650CE7C7-5EFD-4D46-9534-0E718934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5335D0-5621-C140-9141-60DE320A9438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87</a:t>
            </a:fld>
            <a:endParaRPr lang="en-US" altLang="en-US" sz="1800"/>
          </a:p>
        </p:txBody>
      </p:sp>
      <p:sp>
        <p:nvSpPr>
          <p:cNvPr id="124940" name="Footer Placeholder 39">
            <a:extLst>
              <a:ext uri="{FF2B5EF4-FFF2-40B4-BE49-F238E27FC236}">
                <a16:creationId xmlns:a16="http://schemas.microsoft.com/office/drawing/2014/main" id="{BA88581E-61F5-7445-B78A-C6BCD837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24941" name="Date Placeholder 40">
            <a:extLst>
              <a:ext uri="{FF2B5EF4-FFF2-40B4-BE49-F238E27FC236}">
                <a16:creationId xmlns:a16="http://schemas.microsoft.com/office/drawing/2014/main" id="{715AB060-48A9-E445-A28C-1FC8679AD05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24942" name="Oval 40">
            <a:extLst>
              <a:ext uri="{FF2B5EF4-FFF2-40B4-BE49-F238E27FC236}">
                <a16:creationId xmlns:a16="http://schemas.microsoft.com/office/drawing/2014/main" id="{D9D5DEBC-DFF6-4A4B-8872-8634B2075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1463" y="1557338"/>
            <a:ext cx="660400" cy="1873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24943" name="Oval 41">
            <a:extLst>
              <a:ext uri="{FF2B5EF4-FFF2-40B4-BE49-F238E27FC236}">
                <a16:creationId xmlns:a16="http://schemas.microsoft.com/office/drawing/2014/main" id="{9FB65006-3649-5A41-9B8A-EE08F2C84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063" y="3284538"/>
            <a:ext cx="1082675" cy="8985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grpSp>
        <p:nvGrpSpPr>
          <p:cNvPr id="124944" name="Group 65">
            <a:extLst>
              <a:ext uri="{FF2B5EF4-FFF2-40B4-BE49-F238E27FC236}">
                <a16:creationId xmlns:a16="http://schemas.microsoft.com/office/drawing/2014/main" id="{8A1C95F6-3AC1-F34C-9901-002511A8796C}"/>
              </a:ext>
            </a:extLst>
          </p:cNvPr>
          <p:cNvGrpSpPr>
            <a:grpSpLocks/>
          </p:cNvGrpSpPr>
          <p:nvPr/>
        </p:nvGrpSpPr>
        <p:grpSpPr bwMode="auto">
          <a:xfrm>
            <a:off x="5511800" y="2568575"/>
            <a:ext cx="527050" cy="604838"/>
            <a:chOff x="7459133" y="4735831"/>
            <a:chExt cx="527050" cy="604519"/>
          </a:xfrm>
        </p:grpSpPr>
        <p:sp>
          <p:nvSpPr>
            <p:cNvPr id="124948" name="Oval 42">
              <a:extLst>
                <a:ext uri="{FF2B5EF4-FFF2-40B4-BE49-F238E27FC236}">
                  <a16:creationId xmlns:a16="http://schemas.microsoft.com/office/drawing/2014/main" id="{6D050A52-C5DD-924E-A329-5AB5CA3A9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9133" y="4805681"/>
              <a:ext cx="50800" cy="457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4949" name="Oval 43">
              <a:extLst>
                <a:ext uri="{FF2B5EF4-FFF2-40B4-BE49-F238E27FC236}">
                  <a16:creationId xmlns:a16="http://schemas.microsoft.com/office/drawing/2014/main" id="{3DC73CBF-690C-7D4E-98A4-72A5B1814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1833" y="4958081"/>
              <a:ext cx="50800" cy="457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4950" name="Oval 44">
              <a:extLst>
                <a:ext uri="{FF2B5EF4-FFF2-40B4-BE49-F238E27FC236}">
                  <a16:creationId xmlns:a16="http://schemas.microsoft.com/office/drawing/2014/main" id="{88492CF7-C798-8547-9387-36260362C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8183" y="5110481"/>
              <a:ext cx="50800" cy="457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4951" name="Oval 45">
              <a:extLst>
                <a:ext uri="{FF2B5EF4-FFF2-40B4-BE49-F238E27FC236}">
                  <a16:creationId xmlns:a16="http://schemas.microsoft.com/office/drawing/2014/main" id="{2D305DEF-5C5B-F744-82DA-2A78755D9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333" y="4735831"/>
              <a:ext cx="50800" cy="457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4952" name="Oval 46">
              <a:extLst>
                <a:ext uri="{FF2B5EF4-FFF2-40B4-BE49-F238E27FC236}">
                  <a16:creationId xmlns:a16="http://schemas.microsoft.com/office/drawing/2014/main" id="{633E0617-6F74-C948-8BC4-AA277B81E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9033" y="4907281"/>
              <a:ext cx="50800" cy="457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4953" name="Oval 47">
              <a:extLst>
                <a:ext uri="{FF2B5EF4-FFF2-40B4-BE49-F238E27FC236}">
                  <a16:creationId xmlns:a16="http://schemas.microsoft.com/office/drawing/2014/main" id="{B77D4B50-8C4E-3644-82CF-1EF06D5BD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5383" y="5104131"/>
              <a:ext cx="50800" cy="457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4954" name="Oval 48">
              <a:extLst>
                <a:ext uri="{FF2B5EF4-FFF2-40B4-BE49-F238E27FC236}">
                  <a16:creationId xmlns:a16="http://schemas.microsoft.com/office/drawing/2014/main" id="{276B76C6-88EE-FF4D-AACA-9AC126077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5383" y="5294631"/>
              <a:ext cx="50800" cy="4571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cxnSp>
          <p:nvCxnSpPr>
            <p:cNvPr id="124955" name="Straight Connector 50">
              <a:extLst>
                <a:ext uri="{FF2B5EF4-FFF2-40B4-BE49-F238E27FC236}">
                  <a16:creationId xmlns:a16="http://schemas.microsoft.com/office/drawing/2014/main" id="{ECF80D7C-2EB6-D344-8028-426798E191E2}"/>
                </a:ext>
              </a:extLst>
            </p:cNvPr>
            <p:cNvCxnSpPr>
              <a:cxnSpLocks noChangeShapeType="1"/>
              <a:stCxn id="124948" idx="7"/>
              <a:endCxn id="124951" idx="2"/>
            </p:cNvCxnSpPr>
            <p:nvPr/>
          </p:nvCxnSpPr>
          <p:spPr bwMode="auto">
            <a:xfrm rot="5400000" flipH="1" flipV="1">
              <a:off x="7682571" y="4578615"/>
              <a:ext cx="53685" cy="4138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56" name="Straight Connector 52">
              <a:extLst>
                <a:ext uri="{FF2B5EF4-FFF2-40B4-BE49-F238E27FC236}">
                  <a16:creationId xmlns:a16="http://schemas.microsoft.com/office/drawing/2014/main" id="{B587F08A-1A33-6440-B2B1-757EED2F40FE}"/>
                </a:ext>
              </a:extLst>
            </p:cNvPr>
            <p:cNvCxnSpPr>
              <a:cxnSpLocks noChangeShapeType="1"/>
              <a:stCxn id="124948" idx="5"/>
              <a:endCxn id="124952" idx="2"/>
            </p:cNvCxnSpPr>
            <p:nvPr/>
          </p:nvCxnSpPr>
          <p:spPr bwMode="auto">
            <a:xfrm rot="16200000" flipH="1">
              <a:off x="7673045" y="4674153"/>
              <a:ext cx="85436" cy="4265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57" name="Straight Connector 54">
              <a:extLst>
                <a:ext uri="{FF2B5EF4-FFF2-40B4-BE49-F238E27FC236}">
                  <a16:creationId xmlns:a16="http://schemas.microsoft.com/office/drawing/2014/main" id="{83D07B6C-64E3-8144-BAA6-01259FCD92B6}"/>
                </a:ext>
              </a:extLst>
            </p:cNvPr>
            <p:cNvCxnSpPr>
              <a:cxnSpLocks noChangeShapeType="1"/>
              <a:stCxn id="124948" idx="6"/>
              <a:endCxn id="124953" idx="1"/>
            </p:cNvCxnSpPr>
            <p:nvPr/>
          </p:nvCxnSpPr>
          <p:spPr bwMode="auto">
            <a:xfrm>
              <a:off x="7509933" y="4828541"/>
              <a:ext cx="432889" cy="2822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58" name="Straight Connector 56">
              <a:extLst>
                <a:ext uri="{FF2B5EF4-FFF2-40B4-BE49-F238E27FC236}">
                  <a16:creationId xmlns:a16="http://schemas.microsoft.com/office/drawing/2014/main" id="{0C4EBDE2-2300-9143-805D-53170FCD08B0}"/>
                </a:ext>
              </a:extLst>
            </p:cNvPr>
            <p:cNvCxnSpPr>
              <a:cxnSpLocks noChangeShapeType="1"/>
              <a:stCxn id="124949" idx="6"/>
              <a:endCxn id="124951" idx="3"/>
            </p:cNvCxnSpPr>
            <p:nvPr/>
          </p:nvCxnSpPr>
          <p:spPr bwMode="auto">
            <a:xfrm flipV="1">
              <a:off x="7522633" y="4774855"/>
              <a:ext cx="401139" cy="2060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59" name="Straight Connector 58">
              <a:extLst>
                <a:ext uri="{FF2B5EF4-FFF2-40B4-BE49-F238E27FC236}">
                  <a16:creationId xmlns:a16="http://schemas.microsoft.com/office/drawing/2014/main" id="{50E20F6B-0CB8-4743-A69C-1BBA9794C4EB}"/>
                </a:ext>
              </a:extLst>
            </p:cNvPr>
            <p:cNvCxnSpPr>
              <a:cxnSpLocks noChangeShapeType="1"/>
              <a:stCxn id="124949" idx="5"/>
              <a:endCxn id="124953" idx="0"/>
            </p:cNvCxnSpPr>
            <p:nvPr/>
          </p:nvCxnSpPr>
          <p:spPr bwMode="auto">
            <a:xfrm rot="16200000" flipH="1">
              <a:off x="7684475" y="4827823"/>
              <a:ext cx="107026" cy="4455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60" name="Straight Connector 60">
              <a:extLst>
                <a:ext uri="{FF2B5EF4-FFF2-40B4-BE49-F238E27FC236}">
                  <a16:creationId xmlns:a16="http://schemas.microsoft.com/office/drawing/2014/main" id="{04BF4DBB-A119-9F4B-9BAB-FA9A97A8F9E3}"/>
                </a:ext>
              </a:extLst>
            </p:cNvPr>
            <p:cNvCxnSpPr>
              <a:cxnSpLocks noChangeShapeType="1"/>
              <a:stCxn id="124950" idx="5"/>
              <a:endCxn id="124954" idx="1"/>
            </p:cNvCxnSpPr>
            <p:nvPr/>
          </p:nvCxnSpPr>
          <p:spPr bwMode="auto">
            <a:xfrm rot="16200000" flipH="1">
              <a:off x="7656273" y="5014776"/>
              <a:ext cx="151821" cy="4212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61" name="Straight Connector 62">
              <a:extLst>
                <a:ext uri="{FF2B5EF4-FFF2-40B4-BE49-F238E27FC236}">
                  <a16:creationId xmlns:a16="http://schemas.microsoft.com/office/drawing/2014/main" id="{DA5F0ABF-301A-BE4A-B1E5-C142BB2017FA}"/>
                </a:ext>
              </a:extLst>
            </p:cNvPr>
            <p:cNvCxnSpPr>
              <a:cxnSpLocks noChangeShapeType="1"/>
              <a:stCxn id="124950" idx="7"/>
              <a:endCxn id="124952" idx="3"/>
            </p:cNvCxnSpPr>
            <p:nvPr/>
          </p:nvCxnSpPr>
          <p:spPr bwMode="auto">
            <a:xfrm rot="5400000" flipH="1" flipV="1">
              <a:off x="7643573" y="4824277"/>
              <a:ext cx="170871" cy="4149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962" name="Straight Connector 64">
              <a:extLst>
                <a:ext uri="{FF2B5EF4-FFF2-40B4-BE49-F238E27FC236}">
                  <a16:creationId xmlns:a16="http://schemas.microsoft.com/office/drawing/2014/main" id="{4F0D5165-71D0-2B4E-A3A6-BECD5C893652}"/>
                </a:ext>
              </a:extLst>
            </p:cNvPr>
            <p:cNvCxnSpPr>
              <a:cxnSpLocks noChangeShapeType="1"/>
              <a:stCxn id="124950" idx="6"/>
              <a:endCxn id="124953" idx="3"/>
            </p:cNvCxnSpPr>
            <p:nvPr/>
          </p:nvCxnSpPr>
          <p:spPr bwMode="auto">
            <a:xfrm>
              <a:off x="7528983" y="5133341"/>
              <a:ext cx="413839" cy="98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24945" name="Straight Connector 67">
            <a:extLst>
              <a:ext uri="{FF2B5EF4-FFF2-40B4-BE49-F238E27FC236}">
                <a16:creationId xmlns:a16="http://schemas.microsoft.com/office/drawing/2014/main" id="{C9B83E65-3130-DF4F-A37B-1C1DD760E49D}"/>
              </a:ext>
            </a:extLst>
          </p:cNvPr>
          <p:cNvCxnSpPr>
            <a:cxnSpLocks noChangeShapeType="1"/>
            <a:stCxn id="124932" idx="1"/>
            <a:endCxn id="124950" idx="4"/>
          </p:cNvCxnSpPr>
          <p:nvPr/>
        </p:nvCxnSpPr>
        <p:spPr bwMode="auto">
          <a:xfrm flipH="1" flipV="1">
            <a:off x="5556250" y="2989263"/>
            <a:ext cx="103188" cy="896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946" name="Oval 68">
            <a:extLst>
              <a:ext uri="{FF2B5EF4-FFF2-40B4-BE49-F238E27FC236}">
                <a16:creationId xmlns:a16="http://schemas.microsoft.com/office/drawing/2014/main" id="{9F60DFDE-FC75-1240-BBDA-8C764D1CE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227263"/>
            <a:ext cx="558800" cy="120967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24947" name="Oval 69">
            <a:extLst>
              <a:ext uri="{FF2B5EF4-FFF2-40B4-BE49-F238E27FC236}">
                <a16:creationId xmlns:a16="http://schemas.microsoft.com/office/drawing/2014/main" id="{56D0C169-1DB0-6D42-A2F6-24C44C4DC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4463" y="1066800"/>
            <a:ext cx="236537" cy="490538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1">
            <a:extLst>
              <a:ext uri="{FF2B5EF4-FFF2-40B4-BE49-F238E27FC236}">
                <a16:creationId xmlns:a16="http://schemas.microsoft.com/office/drawing/2014/main" id="{744F14C7-F5B2-FD45-BBAF-E18D5CA68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4294188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6978" name="Rectangle 2">
            <a:extLst>
              <a:ext uri="{FF2B5EF4-FFF2-40B4-BE49-F238E27FC236}">
                <a16:creationId xmlns:a16="http://schemas.microsoft.com/office/drawing/2014/main" id="{124FA1E4-7FED-8748-BB98-7BC73170B9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68300"/>
            <a:ext cx="7988300" cy="7747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EigenSpokes - explanation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BBC8BDE8-F164-1647-B746-741A00BEAF7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0025" y="1473200"/>
            <a:ext cx="4778375" cy="4800600"/>
          </a:xfrm>
        </p:spPr>
        <p:txBody>
          <a:bodyPr/>
          <a:lstStyle/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Near-cliques, or near-bipartite-cores, loosely connected</a:t>
            </a: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So what?</a:t>
            </a:r>
          </a:p>
          <a:p>
            <a:pPr marL="727075" lvl="1" indent="-269875">
              <a:buFont typeface="Wingdings" pitchFamily="2" charset="2"/>
              <a:buChar char="§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Extract nodes with high s</a:t>
            </a:r>
            <a:r>
              <a:rPr lang="en-US" altLang="en-US" i="1">
                <a:ea typeface="ＭＳ Ｐゴシック" panose="020B0600070205080204" pitchFamily="34" charset="-128"/>
              </a:rPr>
              <a:t>cores </a:t>
            </a:r>
          </a:p>
          <a:p>
            <a:pPr marL="727075" lvl="1" indent="-269875">
              <a:buFont typeface="Wingdings" pitchFamily="2" charset="2"/>
              <a:buChar char="§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high connectivity</a:t>
            </a:r>
          </a:p>
          <a:p>
            <a:pPr marL="727075" lvl="1" indent="-269875">
              <a:buFont typeface="Wingdings" pitchFamily="2" charset="2"/>
              <a:buChar char="§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Good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communities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marL="327025" indent="-327025">
              <a:buFontTx/>
              <a:buNone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26980" name="Text Box 4">
            <a:extLst>
              <a:ext uri="{FF2B5EF4-FFF2-40B4-BE49-F238E27FC236}">
                <a16:creationId xmlns:a16="http://schemas.microsoft.com/office/drawing/2014/main" id="{C37753C5-F1C8-824B-94EE-8440E42D4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686050"/>
            <a:ext cx="26003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1000"/>
              </a:lnSpc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</a:rPr>
              <a:t>spy plot of top 20 nodes</a:t>
            </a:r>
          </a:p>
        </p:txBody>
      </p:sp>
      <p:grpSp>
        <p:nvGrpSpPr>
          <p:cNvPr id="126981" name="Group 32">
            <a:extLst>
              <a:ext uri="{FF2B5EF4-FFF2-40B4-BE49-F238E27FC236}">
                <a16:creationId xmlns:a16="http://schemas.microsoft.com/office/drawing/2014/main" id="{1856D5D1-B842-804F-8F00-3CD2C4803615}"/>
              </a:ext>
            </a:extLst>
          </p:cNvPr>
          <p:cNvGrpSpPr>
            <a:grpSpLocks/>
          </p:cNvGrpSpPr>
          <p:nvPr/>
        </p:nvGrpSpPr>
        <p:grpSpPr bwMode="auto">
          <a:xfrm>
            <a:off x="7410450" y="1193800"/>
            <a:ext cx="908050" cy="950913"/>
            <a:chOff x="7410667" y="1193800"/>
            <a:chExt cx="907833" cy="950291"/>
          </a:xfrm>
        </p:grpSpPr>
        <p:sp>
          <p:nvSpPr>
            <p:cNvPr id="126987" name="Rectangle 7">
              <a:extLst>
                <a:ext uri="{FF2B5EF4-FFF2-40B4-BE49-F238E27FC236}">
                  <a16:creationId xmlns:a16="http://schemas.microsoft.com/office/drawing/2014/main" id="{BB474680-EB80-3E41-85CB-1430EF7D8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0667" y="1193800"/>
              <a:ext cx="907833" cy="9499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C660545-F4D4-7A48-A980-093F48D345F7}"/>
                </a:ext>
              </a:extLst>
            </p:cNvPr>
            <p:cNvCxnSpPr>
              <a:stCxn id="126987" idx="0"/>
              <a:endCxn id="126987" idx="2"/>
            </p:cNvCxnSpPr>
            <p:nvPr/>
          </p:nvCxnSpPr>
          <p:spPr bwMode="auto">
            <a:xfrm rot="16200000" flipH="1">
              <a:off x="7389438" y="1668946"/>
              <a:ext cx="950291" cy="0"/>
            </a:xfrm>
            <a:prstGeom prst="line">
              <a:avLst/>
            </a:prstGeom>
            <a:ln>
              <a:headEnd type="none" w="sm" len="sm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695F5F-F418-6E49-9BB4-0889AB55F47E}"/>
                </a:ext>
              </a:extLst>
            </p:cNvPr>
            <p:cNvCxnSpPr>
              <a:stCxn id="126987" idx="1"/>
              <a:endCxn id="126987" idx="3"/>
            </p:cNvCxnSpPr>
            <p:nvPr/>
          </p:nvCxnSpPr>
          <p:spPr bwMode="auto">
            <a:xfrm rot="10800000" flipH="1">
              <a:off x="7410667" y="1668153"/>
              <a:ext cx="907833" cy="1586"/>
            </a:xfrm>
            <a:prstGeom prst="line">
              <a:avLst/>
            </a:prstGeom>
            <a:ln>
              <a:headEnd type="none" w="sm" len="sm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6990" name="Oval 10">
              <a:extLst>
                <a:ext uri="{FF2B5EF4-FFF2-40B4-BE49-F238E27FC236}">
                  <a16:creationId xmlns:a16="http://schemas.microsoft.com/office/drawing/2014/main" id="{05136515-6138-6B42-AE19-F94BFAFB3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7279" y="1609123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6991" name="Oval 11">
              <a:extLst>
                <a:ext uri="{FF2B5EF4-FFF2-40B4-BE49-F238E27FC236}">
                  <a16:creationId xmlns:a16="http://schemas.microsoft.com/office/drawing/2014/main" id="{3F5CADFA-451F-6449-9FFF-FB7492A3E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6358" y="169027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6992" name="Oval 12">
              <a:extLst>
                <a:ext uri="{FF2B5EF4-FFF2-40B4-BE49-F238E27FC236}">
                  <a16:creationId xmlns:a16="http://schemas.microsoft.com/office/drawing/2014/main" id="{FD6E9D2D-DAC7-1E4C-8A10-289FBD59A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2740" y="133701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6993" name="Oval 13">
              <a:extLst>
                <a:ext uri="{FF2B5EF4-FFF2-40B4-BE49-F238E27FC236}">
                  <a16:creationId xmlns:a16="http://schemas.microsoft.com/office/drawing/2014/main" id="{54D2687B-CA48-3744-AB1D-EED33D5BA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9560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6994" name="Oval 14">
              <a:extLst>
                <a:ext uri="{FF2B5EF4-FFF2-40B4-BE49-F238E27FC236}">
                  <a16:creationId xmlns:a16="http://schemas.microsoft.com/office/drawing/2014/main" id="{1DA87C4D-CE64-1644-8A5E-ABC435FE0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7855" y="162821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6995" name="Oval 15">
              <a:extLst>
                <a:ext uri="{FF2B5EF4-FFF2-40B4-BE49-F238E27FC236}">
                  <a16:creationId xmlns:a16="http://schemas.microsoft.com/office/drawing/2014/main" id="{4B81077C-C7A8-5843-BC7E-4EF752886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4653" y="159002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6996" name="Oval 18">
              <a:extLst>
                <a:ext uri="{FF2B5EF4-FFF2-40B4-BE49-F238E27FC236}">
                  <a16:creationId xmlns:a16="http://schemas.microsoft.com/office/drawing/2014/main" id="{66B5EA9E-088D-8043-8CCF-25D993E72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7279" y="1609123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6997" name="Oval 19">
              <a:extLst>
                <a:ext uri="{FF2B5EF4-FFF2-40B4-BE49-F238E27FC236}">
                  <a16:creationId xmlns:a16="http://schemas.microsoft.com/office/drawing/2014/main" id="{4F288186-0B0E-724E-A740-54C0E94CE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6358" y="169027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6998" name="Oval 20">
              <a:extLst>
                <a:ext uri="{FF2B5EF4-FFF2-40B4-BE49-F238E27FC236}">
                  <a16:creationId xmlns:a16="http://schemas.microsoft.com/office/drawing/2014/main" id="{BF765D81-F0A1-8A47-8CEF-BF84F063D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3662" y="146590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6999" name="Oval 21">
              <a:extLst>
                <a:ext uri="{FF2B5EF4-FFF2-40B4-BE49-F238E27FC236}">
                  <a16:creationId xmlns:a16="http://schemas.microsoft.com/office/drawing/2014/main" id="{D0BE1CC1-5349-9247-BE3C-1739E002E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3662" y="1279729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7000" name="Oval 22">
              <a:extLst>
                <a:ext uri="{FF2B5EF4-FFF2-40B4-BE49-F238E27FC236}">
                  <a16:creationId xmlns:a16="http://schemas.microsoft.com/office/drawing/2014/main" id="{2DFEF46C-D3DF-2441-B4C8-5390C274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1749" y="1699826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7001" name="Oval 23">
              <a:extLst>
                <a:ext uri="{FF2B5EF4-FFF2-40B4-BE49-F238E27FC236}">
                  <a16:creationId xmlns:a16="http://schemas.microsoft.com/office/drawing/2014/main" id="{45716D65-B5E5-4D49-99EB-29D796D74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4653" y="1590028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7002" name="Oval 24">
              <a:extLst>
                <a:ext uri="{FF2B5EF4-FFF2-40B4-BE49-F238E27FC236}">
                  <a16:creationId xmlns:a16="http://schemas.microsoft.com/office/drawing/2014/main" id="{7373F951-123D-8243-9D61-CE97709E9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5229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7003" name="Oval 25">
              <a:extLst>
                <a:ext uri="{FF2B5EF4-FFF2-40B4-BE49-F238E27FC236}">
                  <a16:creationId xmlns:a16="http://schemas.microsoft.com/office/drawing/2014/main" id="{69B15D04-A0E6-7D48-8027-095435E37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187" y="1623445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7004" name="Oval 26">
              <a:extLst>
                <a:ext uri="{FF2B5EF4-FFF2-40B4-BE49-F238E27FC236}">
                  <a16:creationId xmlns:a16="http://schemas.microsoft.com/office/drawing/2014/main" id="{3CBFA691-C8E9-5F40-9C19-410B2F551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2740" y="1389527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  <p:sp>
          <p:nvSpPr>
            <p:cNvPr id="127005" name="Oval 27">
              <a:extLst>
                <a:ext uri="{FF2B5EF4-FFF2-40B4-BE49-F238E27FC236}">
                  <a16:creationId xmlns:a16="http://schemas.microsoft.com/office/drawing/2014/main" id="{6BF7A087-2444-4242-8C3A-691161565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8708" y="1632992"/>
              <a:ext cx="22696" cy="2864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600">
                <a:latin typeface="Arial" panose="020B0604020202020204" pitchFamily="34" charset="0"/>
              </a:endParaRPr>
            </a:p>
          </p:txBody>
        </p:sp>
      </p:grpSp>
      <p:sp>
        <p:nvSpPr>
          <p:cNvPr id="126982" name="Slide Number Placeholder 26">
            <a:extLst>
              <a:ext uri="{FF2B5EF4-FFF2-40B4-BE49-F238E27FC236}">
                <a16:creationId xmlns:a16="http://schemas.microsoft.com/office/drawing/2014/main" id="{0E94D662-6269-DF40-B157-1D6664F5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C5D86A-B50F-C54B-8DB5-C80529B0E2FA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88</a:t>
            </a:fld>
            <a:endParaRPr lang="en-US" altLang="en-US" sz="1800"/>
          </a:p>
        </p:txBody>
      </p:sp>
      <p:sp>
        <p:nvSpPr>
          <p:cNvPr id="126983" name="Footer Placeholder 27">
            <a:extLst>
              <a:ext uri="{FF2B5EF4-FFF2-40B4-BE49-F238E27FC236}">
                <a16:creationId xmlns:a16="http://schemas.microsoft.com/office/drawing/2014/main" id="{D8FA969F-2050-AD4F-98C9-A59ECEF7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26984" name="Date Placeholder 28">
            <a:extLst>
              <a:ext uri="{FF2B5EF4-FFF2-40B4-BE49-F238E27FC236}">
                <a16:creationId xmlns:a16="http://schemas.microsoft.com/office/drawing/2014/main" id="{5B2CB7A4-9190-B54A-841F-59C447107EE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26985" name="Oval 28">
            <a:extLst>
              <a:ext uri="{FF2B5EF4-FFF2-40B4-BE49-F238E27FC236}">
                <a16:creationId xmlns:a16="http://schemas.microsoft.com/office/drawing/2014/main" id="{45CE7493-D304-B449-B863-6EF37CDBD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00" y="1435100"/>
            <a:ext cx="647700" cy="393700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26986" name="Freeform 33">
            <a:extLst>
              <a:ext uri="{FF2B5EF4-FFF2-40B4-BE49-F238E27FC236}">
                <a16:creationId xmlns:a16="http://schemas.microsoft.com/office/drawing/2014/main" id="{A77994F9-E028-7D44-87F0-04F8FFB9C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1803400"/>
            <a:ext cx="3338512" cy="1244600"/>
          </a:xfrm>
          <a:custGeom>
            <a:avLst/>
            <a:gdLst>
              <a:gd name="T0" fmla="*/ 3381641 w 3337983"/>
              <a:gd name="T1" fmla="*/ 0 h 1244600"/>
              <a:gd name="T2" fmla="*/ 1413126 w 3337983"/>
              <a:gd name="T3" fmla="*/ 241300 h 1244600"/>
              <a:gd name="T4" fmla="*/ 229435 w 3337983"/>
              <a:gd name="T5" fmla="*/ 939800 h 1244600"/>
              <a:gd name="T6" fmla="*/ 36475 w 3337983"/>
              <a:gd name="T7" fmla="*/ 1244600 h 1244600"/>
              <a:gd name="T8" fmla="*/ 0 60000 65536"/>
              <a:gd name="T9" fmla="*/ 0 60000 65536"/>
              <a:gd name="T10" fmla="*/ 0 60000 65536"/>
              <a:gd name="T11" fmla="*/ 0 60000 65536"/>
              <a:gd name="T12" fmla="*/ 0 w 3337983"/>
              <a:gd name="T13" fmla="*/ 0 h 1244600"/>
              <a:gd name="T14" fmla="*/ 3337983 w 3337983"/>
              <a:gd name="T15" fmla="*/ 1244600 h 1244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37983" h="1244600">
                <a:moveTo>
                  <a:pt x="3337983" y="0"/>
                </a:moveTo>
                <a:cubicBezTo>
                  <a:pt x="2625724" y="42333"/>
                  <a:pt x="1913466" y="84667"/>
                  <a:pt x="1394883" y="241300"/>
                </a:cubicBezTo>
                <a:cubicBezTo>
                  <a:pt x="876300" y="397933"/>
                  <a:pt x="452966" y="772583"/>
                  <a:pt x="226483" y="939800"/>
                </a:cubicBezTo>
                <a:cubicBezTo>
                  <a:pt x="0" y="1107017"/>
                  <a:pt x="35983" y="1244600"/>
                  <a:pt x="35983" y="1244600"/>
                </a:cubicBezTo>
              </a:path>
            </a:pathLst>
          </a:custGeom>
          <a:noFill/>
          <a:ln w="12700">
            <a:solidFill>
              <a:schemeClr val="tx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19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">
            <a:extLst>
              <a:ext uri="{FF2B5EF4-FFF2-40B4-BE49-F238E27FC236}">
                <a16:creationId xmlns:a16="http://schemas.microsoft.com/office/drawing/2014/main" id="{4B125DEB-8284-0947-98EB-3FCE43910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68300"/>
            <a:ext cx="7988300" cy="7747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Bipartite Communities!</a:t>
            </a:r>
          </a:p>
        </p:txBody>
      </p:sp>
      <p:pic>
        <p:nvPicPr>
          <p:cNvPr id="129026" name="Picture 2">
            <a:extLst>
              <a:ext uri="{FF2B5EF4-FFF2-40B4-BE49-F238E27FC236}">
                <a16:creationId xmlns:a16="http://schemas.microsoft.com/office/drawing/2014/main" id="{2E98DE51-483D-CC44-B534-B7BD94903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3797300"/>
            <a:ext cx="32305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9027" name="Picture 3">
            <a:extLst>
              <a:ext uri="{FF2B5EF4-FFF2-40B4-BE49-F238E27FC236}">
                <a16:creationId xmlns:a16="http://schemas.microsoft.com/office/drawing/2014/main" id="{12669979-0726-F840-9B54-0B3EACB5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635375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9028" name="Text Box 4">
            <a:extLst>
              <a:ext uri="{FF2B5EF4-FFF2-40B4-BE49-F238E27FC236}">
                <a16:creationId xmlns:a16="http://schemas.microsoft.com/office/drawing/2014/main" id="{5429F723-E24A-2944-A1BB-F1FCA649B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3594100"/>
            <a:ext cx="3209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1000"/>
              </a:lnSpc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</a:rPr>
              <a:t>magnified bipartite community</a:t>
            </a:r>
          </a:p>
        </p:txBody>
      </p:sp>
      <p:sp>
        <p:nvSpPr>
          <p:cNvPr id="129029" name="AutoShape 5">
            <a:extLst>
              <a:ext uri="{FF2B5EF4-FFF2-40B4-BE49-F238E27FC236}">
                <a16:creationId xmlns:a16="http://schemas.microsoft.com/office/drawing/2014/main" id="{3FDFDA5D-E984-0F4C-9BCB-67B57383FD0C}"/>
              </a:ext>
            </a:extLst>
          </p:cNvPr>
          <p:cNvSpPr>
            <a:spLocks/>
          </p:cNvSpPr>
          <p:nvPr/>
        </p:nvSpPr>
        <p:spPr bwMode="auto">
          <a:xfrm>
            <a:off x="4800600" y="1479550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29030" name="Text Box 6">
            <a:extLst>
              <a:ext uri="{FF2B5EF4-FFF2-40B4-BE49-F238E27FC236}">
                <a16:creationId xmlns:a16="http://schemas.microsoft.com/office/drawing/2014/main" id="{0FA9D717-3C73-7241-993D-3A4AD7F31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498600"/>
            <a:ext cx="18796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</a:rPr>
              <a:t>patents from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</a:rPr>
              <a:t>same inventor(s)</a:t>
            </a:r>
          </a:p>
        </p:txBody>
      </p:sp>
      <p:sp>
        <p:nvSpPr>
          <p:cNvPr id="129031" name="AutoShape 7">
            <a:extLst>
              <a:ext uri="{FF2B5EF4-FFF2-40B4-BE49-F238E27FC236}">
                <a16:creationId xmlns:a16="http://schemas.microsoft.com/office/drawing/2014/main" id="{B6F41002-593E-1847-B283-FC15F6360804}"/>
              </a:ext>
            </a:extLst>
          </p:cNvPr>
          <p:cNvSpPr>
            <a:spLocks/>
          </p:cNvSpPr>
          <p:nvPr/>
        </p:nvSpPr>
        <p:spPr bwMode="auto">
          <a:xfrm>
            <a:off x="4873625" y="2235200"/>
            <a:ext cx="228600" cy="1879600"/>
          </a:xfrm>
          <a:prstGeom prst="leftBrace">
            <a:avLst>
              <a:gd name="adj1" fmla="val 68519"/>
              <a:gd name="adj2" fmla="val 50000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29032" name="Text Box 8">
            <a:extLst>
              <a:ext uri="{FF2B5EF4-FFF2-40B4-BE49-F238E27FC236}">
                <a16:creationId xmlns:a16="http://schemas.microsoft.com/office/drawing/2014/main" id="{F8A8A609-E422-9049-9F34-BCFE73B5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2514600"/>
            <a:ext cx="15748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</a:rPr>
              <a:t>`cut-and-paste</a:t>
            </a:r>
            <a:r>
              <a:rPr lang="ja-JP" altLang="en-US" sz="260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endParaRPr lang="en-US" altLang="ja-JP" sz="2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</a:rPr>
              <a:t>bibliography!</a:t>
            </a:r>
          </a:p>
        </p:txBody>
      </p:sp>
      <p:sp>
        <p:nvSpPr>
          <p:cNvPr id="129033" name="Slide Number Placeholder 10">
            <a:extLst>
              <a:ext uri="{FF2B5EF4-FFF2-40B4-BE49-F238E27FC236}">
                <a16:creationId xmlns:a16="http://schemas.microsoft.com/office/drawing/2014/main" id="{1854F897-98DD-CE46-B1F6-D9F16BA0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1AD468-6ADE-6043-883B-C7A928544DFA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89</a:t>
            </a:fld>
            <a:endParaRPr lang="en-US" altLang="en-US" sz="1800"/>
          </a:p>
        </p:txBody>
      </p:sp>
      <p:sp>
        <p:nvSpPr>
          <p:cNvPr id="129034" name="Footer Placeholder 11">
            <a:extLst>
              <a:ext uri="{FF2B5EF4-FFF2-40B4-BE49-F238E27FC236}">
                <a16:creationId xmlns:a16="http://schemas.microsoft.com/office/drawing/2014/main" id="{19B607DC-7100-B84C-BA87-4E46BD8C8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29035" name="Date Placeholder 12">
            <a:extLst>
              <a:ext uri="{FF2B5EF4-FFF2-40B4-BE49-F238E27FC236}">
                <a16:creationId xmlns:a16="http://schemas.microsoft.com/office/drawing/2014/main" id="{7D9D85D6-AAAB-EE48-9785-BCF784B53BB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29036" name="TextBox 12">
            <a:extLst>
              <a:ext uri="{FF2B5EF4-FFF2-40B4-BE49-F238E27FC236}">
                <a16:creationId xmlns:a16="http://schemas.microsoft.com/office/drawing/2014/main" id="{7FB8C417-61A9-6344-AC56-3E91329E6DC4}"/>
              </a:ext>
            </a:extLst>
          </p:cNvPr>
          <p:cNvSpPr txBox="1">
            <a:spLocks noChangeArrowheads="1"/>
          </p:cNvSpPr>
          <p:nvPr/>
        </p:nvSpPr>
        <p:spPr bwMode="auto">
          <a:xfrm rot="-690553">
            <a:off x="3608388" y="4945063"/>
            <a:ext cx="531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Useful for fraud detection!</a:t>
            </a:r>
          </a:p>
        </p:txBody>
      </p:sp>
    </p:spTree>
    <p:extLst>
      <p:ext uri="{BB962C8B-B14F-4D97-AF65-F5344CB8AC3E}">
        <p14:creationId xmlns:p14="http://schemas.microsoft.com/office/powerpoint/2010/main" val="1436635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89C5-8F30-2345-AA54-1955B38D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8E947-2102-AA44-98A9-54D5FDC36CD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12700" cap="flat" cmpd="sng" algn="ctr">
            <a:noFill/>
            <a:prstDash val="solid"/>
            <a:round/>
            <a:headEnd type="stealth" w="lg" len="lg"/>
            <a:tailEnd type="none" w="med" len="med"/>
          </a:ln>
          <a:effectLst/>
        </p:spPr>
        <p:txBody>
          <a:bodyPr/>
          <a:lstStyle/>
          <a:p>
            <a:pPr marL="0" indent="0">
              <a:buNone/>
            </a:pPr>
            <a:r>
              <a:rPr lang="en-US" dirty="0"/>
              <a:t>Who-buys-what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DE168-F18C-944F-95DE-ADCDAD39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Gov. of India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7009C-A1B4-024B-AA5A-B10844C7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(C) 2019 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B894D-8CC4-7943-9BD6-F036C150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1E2158-A48E-0247-88EE-6648F2A3FB9A}"/>
              </a:ext>
            </a:extLst>
          </p:cNvPr>
          <p:cNvGrpSpPr>
            <a:grpSpLocks noChangeAspect="1"/>
          </p:cNvGrpSpPr>
          <p:nvPr/>
        </p:nvGrpSpPr>
        <p:grpSpPr>
          <a:xfrm>
            <a:off x="5496137" y="1574988"/>
            <a:ext cx="2962063" cy="2166939"/>
            <a:chOff x="-179502" y="2384916"/>
            <a:chExt cx="5176978" cy="37872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DD31CF-2369-0C40-AF0C-024C42A76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3151" y="2596055"/>
              <a:ext cx="680811" cy="81258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603984-09F1-4145-B818-0F43C4BF1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3151" y="3653658"/>
              <a:ext cx="544602" cy="8125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6440CF-1B45-854A-82BD-A0D2E27CA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2681" y="5359619"/>
              <a:ext cx="465541" cy="81258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5C598A6-34D6-284A-9F59-C97855563BF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91255" y="2804042"/>
              <a:ext cx="1435801" cy="23344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E825FD0-18BA-B14A-BBFC-4E46D6E1DC0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38703" y="2963919"/>
              <a:ext cx="1488353" cy="11140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DFBBB1-1260-BA44-B1D0-3FDEE0C96CD9}"/>
                </a:ext>
              </a:extLst>
            </p:cNvPr>
            <p:cNvCxnSpPr/>
            <p:nvPr/>
          </p:nvCxnSpPr>
          <p:spPr bwMode="auto">
            <a:xfrm>
              <a:off x="2291255" y="3233463"/>
              <a:ext cx="1447266" cy="180066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DD4E75-B4ED-A44E-BF4E-FC67B836D984}"/>
                </a:ext>
              </a:extLst>
            </p:cNvPr>
            <p:cNvCxnSpPr/>
            <p:nvPr/>
          </p:nvCxnSpPr>
          <p:spPr bwMode="auto">
            <a:xfrm flipV="1">
              <a:off x="2194664" y="5213131"/>
              <a:ext cx="1532392" cy="51500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AEE28EC-DB81-F94F-BB33-C9B71CDF6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2786" y="4035801"/>
              <a:ext cx="838253" cy="83825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70C5FB-B786-7045-A182-D4B48B8B2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616" y="2384916"/>
              <a:ext cx="838253" cy="83825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F5E7005-0721-284C-B802-A73191135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0583" y="5045560"/>
              <a:ext cx="756893" cy="75689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6BD5E4-3049-1241-AFE0-DA9544846B9D}"/>
                </a:ext>
              </a:extLst>
            </p:cNvPr>
            <p:cNvSpPr txBox="1"/>
            <p:nvPr/>
          </p:nvSpPr>
          <p:spPr>
            <a:xfrm rot="5400000">
              <a:off x="427943" y="3858798"/>
              <a:ext cx="1007945" cy="2222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619EAA-80D0-0C4A-972C-0224BB24D66E}"/>
                </a:ext>
              </a:extLst>
            </p:cNvPr>
            <p:cNvSpPr txBox="1"/>
            <p:nvPr/>
          </p:nvSpPr>
          <p:spPr>
            <a:xfrm rot="5400000">
              <a:off x="3255981" y="2476519"/>
              <a:ext cx="1122515" cy="2279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3B62B94-CC66-3844-8ED6-5C731666810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2656" y="4268949"/>
              <a:ext cx="176342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med" len="med"/>
            </a:ln>
            <a:effectLst/>
          </p:spPr>
        </p:cxn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A4CC1A-65EB-F841-B02E-69DF7C9542AC}"/>
              </a:ext>
            </a:extLst>
          </p:cNvPr>
          <p:cNvCxnSpPr>
            <a:cxnSpLocks/>
          </p:cNvCxnSpPr>
          <p:nvPr/>
        </p:nvCxnSpPr>
        <p:spPr bwMode="auto">
          <a:xfrm flipV="1">
            <a:off x="4086389" y="1812666"/>
            <a:ext cx="821509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07058775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>
            <a:extLst>
              <a:ext uri="{FF2B5EF4-FFF2-40B4-BE49-F238E27FC236}">
                <a16:creationId xmlns:a16="http://schemas.microsoft.com/office/drawing/2014/main" id="{95A9BB9F-6D2A-6647-9188-BF8CCBC260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68325" y="368300"/>
            <a:ext cx="7988300" cy="7747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Bipartite Communities!</a:t>
            </a:r>
          </a:p>
        </p:txBody>
      </p:sp>
      <p:pic>
        <p:nvPicPr>
          <p:cNvPr id="131074" name="Picture 3">
            <a:extLst>
              <a:ext uri="{FF2B5EF4-FFF2-40B4-BE49-F238E27FC236}">
                <a16:creationId xmlns:a16="http://schemas.microsoft.com/office/drawing/2014/main" id="{8F51AC19-B7C2-F248-9A1D-135CC6E47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635375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1075" name="AutoShape 5">
            <a:extLst>
              <a:ext uri="{FF2B5EF4-FFF2-40B4-BE49-F238E27FC236}">
                <a16:creationId xmlns:a16="http://schemas.microsoft.com/office/drawing/2014/main" id="{2B8C342B-E981-4642-AEB3-D836EE396B06}"/>
              </a:ext>
            </a:extLst>
          </p:cNvPr>
          <p:cNvSpPr>
            <a:spLocks/>
          </p:cNvSpPr>
          <p:nvPr/>
        </p:nvSpPr>
        <p:spPr bwMode="auto">
          <a:xfrm>
            <a:off x="4800600" y="1479550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31076" name="Text Box 6">
            <a:extLst>
              <a:ext uri="{FF2B5EF4-FFF2-40B4-BE49-F238E27FC236}">
                <a16:creationId xmlns:a16="http://schemas.microsoft.com/office/drawing/2014/main" id="{BFEA4332-ABC3-E743-A86B-CC98FF82E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863" y="1498600"/>
            <a:ext cx="18796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</a:rPr>
              <a:t>IP – port scanners</a:t>
            </a:r>
          </a:p>
        </p:txBody>
      </p:sp>
      <p:sp>
        <p:nvSpPr>
          <p:cNvPr id="131077" name="AutoShape 7">
            <a:extLst>
              <a:ext uri="{FF2B5EF4-FFF2-40B4-BE49-F238E27FC236}">
                <a16:creationId xmlns:a16="http://schemas.microsoft.com/office/drawing/2014/main" id="{F916B7D1-27E6-C943-B9A3-489DBF501F78}"/>
              </a:ext>
            </a:extLst>
          </p:cNvPr>
          <p:cNvSpPr>
            <a:spLocks/>
          </p:cNvSpPr>
          <p:nvPr/>
        </p:nvSpPr>
        <p:spPr bwMode="auto">
          <a:xfrm>
            <a:off x="4873625" y="2235200"/>
            <a:ext cx="228600" cy="1879600"/>
          </a:xfrm>
          <a:prstGeom prst="leftBrace">
            <a:avLst>
              <a:gd name="adj1" fmla="val 68519"/>
              <a:gd name="adj2" fmla="val 50000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31078" name="Text Box 8">
            <a:extLst>
              <a:ext uri="{FF2B5EF4-FFF2-40B4-BE49-F238E27FC236}">
                <a16:creationId xmlns:a16="http://schemas.microsoft.com/office/drawing/2014/main" id="{DBAE99CD-C7E9-0E49-BBD3-2DA93E812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3" y="2514600"/>
            <a:ext cx="15748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Arial" panose="020B0604020202020204" pitchFamily="34" charset="0"/>
              </a:rPr>
              <a:t>victims</a:t>
            </a:r>
          </a:p>
        </p:txBody>
      </p:sp>
      <p:sp>
        <p:nvSpPr>
          <p:cNvPr id="131079" name="Slide Number Placeholder 10">
            <a:extLst>
              <a:ext uri="{FF2B5EF4-FFF2-40B4-BE49-F238E27FC236}">
                <a16:creationId xmlns:a16="http://schemas.microsoft.com/office/drawing/2014/main" id="{5C196B84-663A-494A-862D-C9918D43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974EE-F35B-5A49-A227-C014CB9880FE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90</a:t>
            </a:fld>
            <a:endParaRPr lang="en-US" altLang="en-US" sz="1800"/>
          </a:p>
        </p:txBody>
      </p:sp>
      <p:sp>
        <p:nvSpPr>
          <p:cNvPr id="131080" name="Footer Placeholder 11">
            <a:extLst>
              <a:ext uri="{FF2B5EF4-FFF2-40B4-BE49-F238E27FC236}">
                <a16:creationId xmlns:a16="http://schemas.microsoft.com/office/drawing/2014/main" id="{99307325-A063-E14E-97E6-2EC5333C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31081" name="TextBox 12">
            <a:extLst>
              <a:ext uri="{FF2B5EF4-FFF2-40B4-BE49-F238E27FC236}">
                <a16:creationId xmlns:a16="http://schemas.microsoft.com/office/drawing/2014/main" id="{64AF2EC6-45FB-9441-B3EA-5D614FFF9809}"/>
              </a:ext>
            </a:extLst>
          </p:cNvPr>
          <p:cNvSpPr txBox="1">
            <a:spLocks noChangeArrowheads="1"/>
          </p:cNvSpPr>
          <p:nvPr/>
        </p:nvSpPr>
        <p:spPr bwMode="auto">
          <a:xfrm rot="-690553">
            <a:off x="1914525" y="4910138"/>
            <a:ext cx="5314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Useful for fraud detection!</a:t>
            </a:r>
          </a:p>
        </p:txBody>
      </p:sp>
      <p:sp>
        <p:nvSpPr>
          <p:cNvPr id="131082" name="Date Placeholder 10">
            <a:extLst>
              <a:ext uri="{FF2B5EF4-FFF2-40B4-BE49-F238E27FC236}">
                <a16:creationId xmlns:a16="http://schemas.microsoft.com/office/drawing/2014/main" id="{F21D321D-F93A-8E49-9BAE-A0440F687EC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651216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>
            <a:extLst>
              <a:ext uri="{FF2B5EF4-FFF2-40B4-BE49-F238E27FC236}">
                <a16:creationId xmlns:a16="http://schemas.microsoft.com/office/drawing/2014/main" id="{38DA415C-2FCE-A04C-8236-8867396AE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List of Static Patterns</a:t>
            </a:r>
          </a:p>
        </p:txBody>
      </p:sp>
      <p:sp>
        <p:nvSpPr>
          <p:cNvPr id="133123" name="Content Placeholder 2">
            <a:extLst>
              <a:ext uri="{FF2B5EF4-FFF2-40B4-BE49-F238E27FC236}">
                <a16:creationId xmlns:a16="http://schemas.microsoft.com/office/drawing/2014/main" id="{69310766-1BC3-444F-91D2-ED8EB4EDCA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ＭＳ Ｐゴシック" panose="020B0600070205080204" pitchFamily="34" charset="-128"/>
              </a:rPr>
              <a:t>S.1 degree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S.2 eigenvalues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S.3 small diameter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S.4/5 Triangle laws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S.6 NLCC non-largest conn. components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S.7 eigen plots</a:t>
            </a:r>
          </a:p>
          <a:p>
            <a:r>
              <a:rPr lang="en-US" altLang="ko-KR" dirty="0">
                <a:ea typeface="ＭＳ Ｐゴシック" panose="020B0600070205080204" pitchFamily="34" charset="-128"/>
              </a:rPr>
              <a:t>S.8 radius plot</a:t>
            </a:r>
          </a:p>
          <a:p>
            <a:endParaRPr lang="en-US" altLang="ko-KR" dirty="0">
              <a:ea typeface="ＭＳ Ｐゴシック" panose="020B0600070205080204" pitchFamily="34" charset="-128"/>
            </a:endParaRPr>
          </a:p>
          <a:p>
            <a:endParaRPr lang="en-US" altLang="ko-KR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33124" name="Footer Placeholder 3">
            <a:extLst>
              <a:ext uri="{FF2B5EF4-FFF2-40B4-BE49-F238E27FC236}">
                <a16:creationId xmlns:a16="http://schemas.microsoft.com/office/drawing/2014/main" id="{65944CD9-0270-D040-A02E-DB325216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33125" name="Slide Number Placeholder 4">
            <a:extLst>
              <a:ext uri="{FF2B5EF4-FFF2-40B4-BE49-F238E27FC236}">
                <a16:creationId xmlns:a16="http://schemas.microsoft.com/office/drawing/2014/main" id="{3CF8B500-6F45-EA49-AA8D-3101FE62C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1AE2E5-F2A3-6646-8CAF-34BD5E5F7BFA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91</a:t>
            </a:fld>
            <a:endParaRPr lang="en-US" altLang="en-US" sz="1800"/>
          </a:p>
        </p:txBody>
      </p:sp>
      <p:sp>
        <p:nvSpPr>
          <p:cNvPr id="133126" name="Date Placeholder 7">
            <a:extLst>
              <a:ext uri="{FF2B5EF4-FFF2-40B4-BE49-F238E27FC236}">
                <a16:creationId xmlns:a16="http://schemas.microsoft.com/office/drawing/2014/main" id="{7FC95D04-37AE-A84A-B3DF-0463F83B7BA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pic>
        <p:nvPicPr>
          <p:cNvPr id="133129" name="Picture 7">
            <a:extLst>
              <a:ext uri="{FF2B5EF4-FFF2-40B4-BE49-F238E27FC236}">
                <a16:creationId xmlns:a16="http://schemas.microsoft.com/office/drawing/2014/main" id="{2A813F7C-FAEC-994C-BFB8-AAA5D5EA1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2650" y="179388"/>
            <a:ext cx="18002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0" name="TextBox 3">
            <a:extLst>
              <a:ext uri="{FF2B5EF4-FFF2-40B4-BE49-F238E27FC236}">
                <a16:creationId xmlns:a16="http://schemas.microsoft.com/office/drawing/2014/main" id="{3A37F272-5BF8-FC4C-9767-14592A9C3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316038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133131" name="TextBox 11">
            <a:extLst>
              <a:ext uri="{FF2B5EF4-FFF2-40B4-BE49-F238E27FC236}">
                <a16:creationId xmlns:a16="http://schemas.microsoft.com/office/drawing/2014/main" id="{FA177203-A82A-2249-9879-AC729939F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962150"/>
            <a:ext cx="646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133132" name="TextBox 12">
            <a:extLst>
              <a:ext uri="{FF2B5EF4-FFF2-40B4-BE49-F238E27FC236}">
                <a16:creationId xmlns:a16="http://schemas.microsoft.com/office/drawing/2014/main" id="{48A2FDBB-A835-4B46-9ACD-3FBE5D265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2555875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133133" name="TextBox 13">
            <a:extLst>
              <a:ext uri="{FF2B5EF4-FFF2-40B4-BE49-F238E27FC236}">
                <a16:creationId xmlns:a16="http://schemas.microsoft.com/office/drawing/2014/main" id="{0F4B105F-5B3F-D840-9508-B99926762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3124200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133134" name="TextBox 14">
            <a:extLst>
              <a:ext uri="{FF2B5EF4-FFF2-40B4-BE49-F238E27FC236}">
                <a16:creationId xmlns:a16="http://schemas.microsoft.com/office/drawing/2014/main" id="{BF5CF7CC-0E1F-6446-86DE-50F2D5679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3717925"/>
            <a:ext cx="646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4E8F00"/>
                </a:solidFill>
              </a:rPr>
              <a:t>✔️</a:t>
            </a:r>
          </a:p>
        </p:txBody>
      </p:sp>
      <p:sp>
        <p:nvSpPr>
          <p:cNvPr id="133135" name="TextBox 15">
            <a:extLst>
              <a:ext uri="{FF2B5EF4-FFF2-40B4-BE49-F238E27FC236}">
                <a16:creationId xmlns:a16="http://schemas.microsoft.com/office/drawing/2014/main" id="{31FEAACC-83FF-F345-A993-32740E61A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4337050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rgbClr val="4E8F00"/>
                </a:solidFill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1383280057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>
            <a:extLst>
              <a:ext uri="{FF2B5EF4-FFF2-40B4-BE49-F238E27FC236}">
                <a16:creationId xmlns:a16="http://schemas.microsoft.com/office/drawing/2014/main" id="{515E68A9-6A82-C243-873D-4D20FE9CC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HADI for diameter estimation</a:t>
            </a:r>
          </a:p>
        </p:txBody>
      </p:sp>
      <p:sp>
        <p:nvSpPr>
          <p:cNvPr id="134146" name="Content Placeholder 2">
            <a:extLst>
              <a:ext uri="{FF2B5EF4-FFF2-40B4-BE49-F238E27FC236}">
                <a16:creationId xmlns:a16="http://schemas.microsoft.com/office/drawing/2014/main" id="{CBE4C010-C12E-074D-915F-40CB9A22ED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i="1">
                <a:ea typeface="ＭＳ Ｐゴシック" panose="020B0600070205080204" pitchFamily="34" charset="-128"/>
              </a:rPr>
              <a:t>Radius Plots for Mining Tera-byte Scale Graphs </a:t>
            </a:r>
            <a:r>
              <a:rPr lang="en-US" altLang="ko-KR" b="1">
                <a:ea typeface="ＭＳ Ｐゴシック" panose="020B0600070205080204" pitchFamily="34" charset="-128"/>
              </a:rPr>
              <a:t>U Kang</a:t>
            </a:r>
            <a:r>
              <a:rPr lang="en-US" altLang="ko-KR">
                <a:ea typeface="ＭＳ Ｐゴシック" panose="020B0600070205080204" pitchFamily="34" charset="-128"/>
              </a:rPr>
              <a:t>, Charalampos Tsourakakis, Ana Paula Appel, Christos Faloutsos, Jure Leskovec, SDM’10</a:t>
            </a:r>
          </a:p>
          <a:p>
            <a:r>
              <a:rPr lang="en-US" altLang="ko-KR">
                <a:ea typeface="ＭＳ Ｐゴシック" panose="020B0600070205080204" pitchFamily="34" charset="-128"/>
              </a:rPr>
              <a:t>Naively: diameter needs </a:t>
            </a:r>
            <a:r>
              <a:rPr lang="en-US" altLang="ko-KR" b="1">
                <a:ea typeface="ＭＳ Ｐゴシック" panose="020B0600070205080204" pitchFamily="34" charset="-128"/>
              </a:rPr>
              <a:t>O(N**2)</a:t>
            </a:r>
            <a:r>
              <a:rPr lang="en-US" altLang="ko-KR">
                <a:ea typeface="ＭＳ Ｐゴシック" panose="020B0600070205080204" pitchFamily="34" charset="-128"/>
              </a:rPr>
              <a:t> space and up to O(N**3) time – </a:t>
            </a:r>
            <a:r>
              <a:rPr lang="en-US" altLang="ko-KR" b="1">
                <a:ea typeface="ＭＳ Ｐゴシック" panose="020B0600070205080204" pitchFamily="34" charset="-128"/>
              </a:rPr>
              <a:t>prohibitive </a:t>
            </a:r>
            <a:r>
              <a:rPr lang="en-US" altLang="ko-KR">
                <a:ea typeface="ＭＳ Ｐゴシック" panose="020B0600070205080204" pitchFamily="34" charset="-128"/>
              </a:rPr>
              <a:t>(N~1B)</a:t>
            </a:r>
          </a:p>
          <a:p>
            <a:r>
              <a:rPr lang="en-US" altLang="ko-KR">
                <a:ea typeface="ＭＳ Ｐゴシック" panose="020B0600070205080204" pitchFamily="34" charset="-128"/>
              </a:rPr>
              <a:t>Our HADI: linear on E (~10B)</a:t>
            </a:r>
          </a:p>
          <a:p>
            <a:pPr lvl="1"/>
            <a:r>
              <a:rPr lang="en-US" altLang="ko-KR">
                <a:ea typeface="ＭＳ Ｐゴシック" panose="020B0600070205080204" pitchFamily="34" charset="-128"/>
              </a:rPr>
              <a:t>Near-linear scalability wrt # machines</a:t>
            </a:r>
          </a:p>
          <a:p>
            <a:pPr lvl="1"/>
            <a:r>
              <a:rPr lang="en-US" altLang="ko-KR">
                <a:ea typeface="ＭＳ Ｐゴシック" panose="020B0600070205080204" pitchFamily="34" charset="-128"/>
              </a:rPr>
              <a:t>Several optimizations -&gt; 5x faster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4147" name="Footer Placeholder 3">
            <a:extLst>
              <a:ext uri="{FF2B5EF4-FFF2-40B4-BE49-F238E27FC236}">
                <a16:creationId xmlns:a16="http://schemas.microsoft.com/office/drawing/2014/main" id="{99CF6876-94DC-3048-94FA-E8A24055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34148" name="Slide Number Placeholder 4">
            <a:extLst>
              <a:ext uri="{FF2B5EF4-FFF2-40B4-BE49-F238E27FC236}">
                <a16:creationId xmlns:a16="http://schemas.microsoft.com/office/drawing/2014/main" id="{328D6D17-98D3-D24C-8FB2-72E01017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553C80-FC83-CD41-95D1-CE4A499F0645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92</a:t>
            </a:fld>
            <a:endParaRPr lang="en-US" altLang="en-US" sz="1800"/>
          </a:p>
        </p:txBody>
      </p:sp>
      <p:pic>
        <p:nvPicPr>
          <p:cNvPr id="134149" name="Picture 6">
            <a:extLst>
              <a:ext uri="{FF2B5EF4-FFF2-40B4-BE49-F238E27FC236}">
                <a16:creationId xmlns:a16="http://schemas.microsoft.com/office/drawing/2014/main" id="{E6570F6F-A095-B74D-B017-47D847E8C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863" y="0"/>
            <a:ext cx="12271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0" name="Date Placeholder 7">
            <a:extLst>
              <a:ext uri="{FF2B5EF4-FFF2-40B4-BE49-F238E27FC236}">
                <a16:creationId xmlns:a16="http://schemas.microsoft.com/office/drawing/2014/main" id="{792C8D66-8893-DA49-A897-1FFEB4970CD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838882064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AutoShape 11">
            <a:extLst>
              <a:ext uri="{FF2B5EF4-FFF2-40B4-BE49-F238E27FC236}">
                <a16:creationId xmlns:a16="http://schemas.microsoft.com/office/drawing/2014/main" id="{D36D37CB-9FF1-EB42-95BA-8B19FADF6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5181600"/>
            <a:ext cx="3276600" cy="838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5170" name="Picture 27">
            <a:extLst>
              <a:ext uri="{FF2B5EF4-FFF2-40B4-BE49-F238E27FC236}">
                <a16:creationId xmlns:a16="http://schemas.microsoft.com/office/drawing/2014/main" id="{F04DB325-2B07-5942-B68B-3376FD22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597535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0A0737-ED09-6E4F-A2CC-DD6AD6C3B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33400"/>
            <a:ext cx="51816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+mn-ea"/>
              </a:rPr>
              <a:t>????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34DD1A9-2B01-EB4E-82F5-2AC1CF576629}"/>
              </a:ext>
            </a:extLst>
          </p:cNvPr>
          <p:cNvSpPr>
            <a:spLocks/>
          </p:cNvSpPr>
          <p:nvPr/>
        </p:nvSpPr>
        <p:spPr bwMode="auto">
          <a:xfrm>
            <a:off x="3614738" y="831850"/>
            <a:ext cx="2862262" cy="2927350"/>
          </a:xfrm>
          <a:custGeom>
            <a:avLst/>
            <a:gdLst>
              <a:gd name="T0" fmla="*/ 0 w 2861733"/>
              <a:gd name="T1" fmla="*/ 2842663 h 2926644"/>
              <a:gd name="T2" fmla="*/ 1287171 w 2861733"/>
              <a:gd name="T3" fmla="*/ 14114 h 2926644"/>
              <a:gd name="T4" fmla="*/ 2862262 w 2861733"/>
              <a:gd name="T5" fmla="*/ 2927350 h 29266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61733" h="2926644">
                <a:moveTo>
                  <a:pt x="0" y="2841977"/>
                </a:moveTo>
                <a:cubicBezTo>
                  <a:pt x="404989" y="1420988"/>
                  <a:pt x="809978" y="0"/>
                  <a:pt x="1286933" y="14111"/>
                </a:cubicBezTo>
                <a:cubicBezTo>
                  <a:pt x="1763889" y="28222"/>
                  <a:pt x="2312811" y="1477433"/>
                  <a:pt x="2861733" y="29266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C9CA58-2CDF-A344-AA25-2F6D2431E01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457701" y="1485900"/>
            <a:ext cx="838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174" name="TextBox 9">
            <a:extLst>
              <a:ext uri="{FF2B5EF4-FFF2-40B4-BE49-F238E27FC236}">
                <a16:creationId xmlns:a16="http://schemas.microsoft.com/office/drawing/2014/main" id="{B5E0B25B-43A8-6C4C-9BE3-E918A09EB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2743200"/>
            <a:ext cx="308133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19+ [Barabasi+]</a:t>
            </a:r>
          </a:p>
        </p:txBody>
      </p:sp>
      <p:sp>
        <p:nvSpPr>
          <p:cNvPr id="135175" name="Slide Number Placeholder 10">
            <a:extLst>
              <a:ext uri="{FF2B5EF4-FFF2-40B4-BE49-F238E27FC236}">
                <a16:creationId xmlns:a16="http://schemas.microsoft.com/office/drawing/2014/main" id="{1716278C-6D49-8D4E-9CAA-56705AC7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A554DA-CA7E-C149-ABE7-5F14EAA82DBB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93</a:t>
            </a:fld>
            <a:endParaRPr lang="en-US" altLang="en-US" sz="1800"/>
          </a:p>
        </p:txBody>
      </p:sp>
      <p:sp>
        <p:nvSpPr>
          <p:cNvPr id="135176" name="Footer Placeholder 11">
            <a:extLst>
              <a:ext uri="{FF2B5EF4-FFF2-40B4-BE49-F238E27FC236}">
                <a16:creationId xmlns:a16="http://schemas.microsoft.com/office/drawing/2014/main" id="{1FC5B96D-663C-384A-B335-D8AB2A241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35177" name="TextBox 13">
            <a:extLst>
              <a:ext uri="{FF2B5EF4-FFF2-40B4-BE49-F238E27FC236}">
                <a16:creationId xmlns:a16="http://schemas.microsoft.com/office/drawing/2014/main" id="{D4CD1510-DBAE-B043-B309-BD15A7950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419600"/>
            <a:ext cx="1462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Radius</a:t>
            </a:r>
          </a:p>
        </p:txBody>
      </p:sp>
      <p:sp>
        <p:nvSpPr>
          <p:cNvPr id="135178" name="TextBox 14">
            <a:extLst>
              <a:ext uri="{FF2B5EF4-FFF2-40B4-BE49-F238E27FC236}">
                <a16:creationId xmlns:a16="http://schemas.microsoft.com/office/drawing/2014/main" id="{626453A9-09A6-534A-968B-CF8BCD638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1279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Count</a:t>
            </a:r>
          </a:p>
        </p:txBody>
      </p:sp>
      <p:sp>
        <p:nvSpPr>
          <p:cNvPr id="135179" name="Date Placeholder 13">
            <a:extLst>
              <a:ext uri="{FF2B5EF4-FFF2-40B4-BE49-F238E27FC236}">
                <a16:creationId xmlns:a16="http://schemas.microsoft.com/office/drawing/2014/main" id="{91813CA1-4A4C-474B-9E7C-28EE248D1B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35180" name="TextBox 13">
            <a:extLst>
              <a:ext uri="{FF2B5EF4-FFF2-40B4-BE49-F238E27FC236}">
                <a16:creationId xmlns:a16="http://schemas.microsoft.com/office/drawing/2014/main" id="{44C6D4C9-B05C-414B-A587-D3D77D6C9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350" y="3454400"/>
            <a:ext cx="2965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~1999, ~1M nodes</a:t>
            </a:r>
          </a:p>
        </p:txBody>
      </p:sp>
    </p:spTree>
    <p:extLst>
      <p:ext uri="{BB962C8B-B14F-4D97-AF65-F5344CB8AC3E}">
        <p14:creationId xmlns:p14="http://schemas.microsoft.com/office/powerpoint/2010/main" val="226212553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AutoShape 11">
            <a:extLst>
              <a:ext uri="{FF2B5EF4-FFF2-40B4-BE49-F238E27FC236}">
                <a16:creationId xmlns:a16="http://schemas.microsoft.com/office/drawing/2014/main" id="{8481E05E-15C4-514D-A745-6BA6CBD6A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5181600"/>
            <a:ext cx="3276600" cy="838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YahooWeb graph  (120Gb, 1.4B nodes, 6.6 B edges)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 Largest publicly available graph ever studied.</a:t>
            </a:r>
          </a:p>
        </p:txBody>
      </p:sp>
      <p:pic>
        <p:nvPicPr>
          <p:cNvPr id="137218" name="Picture 27">
            <a:extLst>
              <a:ext uri="{FF2B5EF4-FFF2-40B4-BE49-F238E27FC236}">
                <a16:creationId xmlns:a16="http://schemas.microsoft.com/office/drawing/2014/main" id="{27803561-AC89-674D-B544-7B38E10EF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597535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41F6C8-1CA0-DD48-93EF-F97464A15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33400"/>
            <a:ext cx="51816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+mn-ea"/>
              </a:rPr>
              <a:t>????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29AAD01-7905-7347-BBDF-E3674E3610FC}"/>
              </a:ext>
            </a:extLst>
          </p:cNvPr>
          <p:cNvSpPr>
            <a:spLocks/>
          </p:cNvSpPr>
          <p:nvPr/>
        </p:nvSpPr>
        <p:spPr bwMode="auto">
          <a:xfrm>
            <a:off x="3614738" y="831850"/>
            <a:ext cx="2862262" cy="2927350"/>
          </a:xfrm>
          <a:custGeom>
            <a:avLst/>
            <a:gdLst>
              <a:gd name="T0" fmla="*/ 0 w 2861733"/>
              <a:gd name="T1" fmla="*/ 2842663 h 2926644"/>
              <a:gd name="T2" fmla="*/ 1287171 w 2861733"/>
              <a:gd name="T3" fmla="*/ 14114 h 2926644"/>
              <a:gd name="T4" fmla="*/ 2862262 w 2861733"/>
              <a:gd name="T5" fmla="*/ 2927350 h 29266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61733" h="2926644">
                <a:moveTo>
                  <a:pt x="0" y="2841977"/>
                </a:moveTo>
                <a:cubicBezTo>
                  <a:pt x="404989" y="1420988"/>
                  <a:pt x="809978" y="0"/>
                  <a:pt x="1286933" y="14111"/>
                </a:cubicBezTo>
                <a:cubicBezTo>
                  <a:pt x="1763889" y="28222"/>
                  <a:pt x="2312811" y="1477433"/>
                  <a:pt x="2861733" y="29266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7BEDD4-C13A-284B-B340-3BDFC707057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457701" y="1485900"/>
            <a:ext cx="838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222" name="TextBox 9">
            <a:extLst>
              <a:ext uri="{FF2B5EF4-FFF2-40B4-BE49-F238E27FC236}">
                <a16:creationId xmlns:a16="http://schemas.microsoft.com/office/drawing/2014/main" id="{CF8A8BCC-6ED3-A64C-90C1-B3CA7A174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2743200"/>
            <a:ext cx="308133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19+ [Barabasi+]</a:t>
            </a:r>
          </a:p>
        </p:txBody>
      </p:sp>
      <p:sp>
        <p:nvSpPr>
          <p:cNvPr id="137223" name="Slide Number Placeholder 10">
            <a:extLst>
              <a:ext uri="{FF2B5EF4-FFF2-40B4-BE49-F238E27FC236}">
                <a16:creationId xmlns:a16="http://schemas.microsoft.com/office/drawing/2014/main" id="{1AA0A320-BC03-084D-A336-1910A301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9A72B6-C56E-CA4E-94B4-26A6ACE394EA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94</a:t>
            </a:fld>
            <a:endParaRPr lang="en-US" altLang="en-US" sz="1800"/>
          </a:p>
        </p:txBody>
      </p:sp>
      <p:sp>
        <p:nvSpPr>
          <p:cNvPr id="137224" name="Footer Placeholder 11">
            <a:extLst>
              <a:ext uri="{FF2B5EF4-FFF2-40B4-BE49-F238E27FC236}">
                <a16:creationId xmlns:a16="http://schemas.microsoft.com/office/drawing/2014/main" id="{A62A7E9F-053C-D741-A2E4-BD79CB2F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37225" name="TextBox 13">
            <a:extLst>
              <a:ext uri="{FF2B5EF4-FFF2-40B4-BE49-F238E27FC236}">
                <a16:creationId xmlns:a16="http://schemas.microsoft.com/office/drawing/2014/main" id="{3B062EA5-B811-1B45-88C7-A22ABE679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419600"/>
            <a:ext cx="1462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Radius</a:t>
            </a:r>
          </a:p>
        </p:txBody>
      </p:sp>
      <p:sp>
        <p:nvSpPr>
          <p:cNvPr id="137226" name="TextBox 14">
            <a:extLst>
              <a:ext uri="{FF2B5EF4-FFF2-40B4-BE49-F238E27FC236}">
                <a16:creationId xmlns:a16="http://schemas.microsoft.com/office/drawing/2014/main" id="{BC049CBA-559D-8E4C-9859-225DE8915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1279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Count</a:t>
            </a:r>
          </a:p>
        </p:txBody>
      </p:sp>
      <p:sp>
        <p:nvSpPr>
          <p:cNvPr id="137227" name="Date Placeholder 13">
            <a:extLst>
              <a:ext uri="{FF2B5EF4-FFF2-40B4-BE49-F238E27FC236}">
                <a16:creationId xmlns:a16="http://schemas.microsoft.com/office/drawing/2014/main" id="{2F19BE9A-9BD8-6947-91A9-C5E67A1041D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sp>
        <p:nvSpPr>
          <p:cNvPr id="137228" name="TextBox 5">
            <a:extLst>
              <a:ext uri="{FF2B5EF4-FFF2-40B4-BE49-F238E27FC236}">
                <a16:creationId xmlns:a16="http://schemas.microsoft.com/office/drawing/2014/main" id="{6E793787-42E3-8146-A66E-D4704B153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62230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??</a:t>
            </a:r>
          </a:p>
        </p:txBody>
      </p:sp>
      <p:cxnSp>
        <p:nvCxnSpPr>
          <p:cNvPr id="137229" name="Straight Arrow Connector 14">
            <a:extLst>
              <a:ext uri="{FF2B5EF4-FFF2-40B4-BE49-F238E27FC236}">
                <a16:creationId xmlns:a16="http://schemas.microsoft.com/office/drawing/2014/main" id="{D425CF4F-54BC-7249-806B-E113E2CCFE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35600" y="774700"/>
            <a:ext cx="546100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230" name="TextBox 15">
            <a:extLst>
              <a:ext uri="{FF2B5EF4-FFF2-40B4-BE49-F238E27FC236}">
                <a16:creationId xmlns:a16="http://schemas.microsoft.com/office/drawing/2014/main" id="{BC34C330-C51A-5E46-917F-0EB1662D8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350" y="3454400"/>
            <a:ext cx="2965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~1999, ~1M nodes</a:t>
            </a:r>
          </a:p>
        </p:txBody>
      </p:sp>
      <p:sp>
        <p:nvSpPr>
          <p:cNvPr id="137231" name="Oval 15">
            <a:extLst>
              <a:ext uri="{FF2B5EF4-FFF2-40B4-BE49-F238E27FC236}">
                <a16:creationId xmlns:a16="http://schemas.microsoft.com/office/drawing/2014/main" id="{81510568-7F2B-024E-9B75-FBDCB3A52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3390900"/>
            <a:ext cx="762000" cy="6604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sp>
        <p:nvSpPr>
          <p:cNvPr id="137232" name="Oval 16">
            <a:extLst>
              <a:ext uri="{FF2B5EF4-FFF2-40B4-BE49-F238E27FC236}">
                <a16:creationId xmlns:a16="http://schemas.microsoft.com/office/drawing/2014/main" id="{CAB0DA7B-A52C-9A41-AD23-0B7EC34F8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5041900"/>
            <a:ext cx="939800" cy="6604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Arial" panose="020B0604020202020204" pitchFamily="34" charset="0"/>
            </a:endParaRPr>
          </a:p>
        </p:txBody>
      </p:sp>
      <p:cxnSp>
        <p:nvCxnSpPr>
          <p:cNvPr id="137233" name="Straight Arrow Connector 18">
            <a:extLst>
              <a:ext uri="{FF2B5EF4-FFF2-40B4-BE49-F238E27FC236}">
                <a16:creationId xmlns:a16="http://schemas.microsoft.com/office/drawing/2014/main" id="{65FDA6B8-D063-1A49-9505-688ADC5638A3}"/>
              </a:ext>
            </a:extLst>
          </p:cNvPr>
          <p:cNvCxnSpPr>
            <a:cxnSpLocks noChangeShapeType="1"/>
            <a:stCxn id="137232" idx="0"/>
            <a:endCxn id="137231" idx="4"/>
          </p:cNvCxnSpPr>
          <p:nvPr/>
        </p:nvCxnSpPr>
        <p:spPr bwMode="auto">
          <a:xfrm rot="5400000" flipH="1" flipV="1">
            <a:off x="4940300" y="4356100"/>
            <a:ext cx="990600" cy="3810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03119525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AutoShape 11">
            <a:extLst>
              <a:ext uri="{FF2B5EF4-FFF2-40B4-BE49-F238E27FC236}">
                <a16:creationId xmlns:a16="http://schemas.microsoft.com/office/drawing/2014/main" id="{274920CA-FED3-C842-9F40-3D53979A4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5181600"/>
            <a:ext cx="3276600" cy="838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YahooWeb graph  (120Gb, 1.4B nodes, 6.6 B edges)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 Largest publicly available graph ever studied.</a:t>
            </a:r>
          </a:p>
        </p:txBody>
      </p:sp>
      <p:pic>
        <p:nvPicPr>
          <p:cNvPr id="139266" name="Picture 27">
            <a:extLst>
              <a:ext uri="{FF2B5EF4-FFF2-40B4-BE49-F238E27FC236}">
                <a16:creationId xmlns:a16="http://schemas.microsoft.com/office/drawing/2014/main" id="{14CBE11A-F388-F34C-88B1-F5F379FAD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597535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A18793-9AE4-F04E-B05E-5901AB19D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33400"/>
            <a:ext cx="51816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+mn-ea"/>
              </a:rPr>
              <a:t>????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B1BA96-8540-EC49-93CD-565DC77E2C3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457701" y="1485900"/>
            <a:ext cx="838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9269" name="TextBox 9">
            <a:extLst>
              <a:ext uri="{FF2B5EF4-FFF2-40B4-BE49-F238E27FC236}">
                <a16:creationId xmlns:a16="http://schemas.microsoft.com/office/drawing/2014/main" id="{33900FC4-5B7C-C248-936B-1572597AA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743200"/>
            <a:ext cx="330993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19+? [Barabasi+]</a:t>
            </a:r>
          </a:p>
        </p:txBody>
      </p:sp>
      <p:sp>
        <p:nvSpPr>
          <p:cNvPr id="139270" name="Slide Number Placeholder 10">
            <a:extLst>
              <a:ext uri="{FF2B5EF4-FFF2-40B4-BE49-F238E27FC236}">
                <a16:creationId xmlns:a16="http://schemas.microsoft.com/office/drawing/2014/main" id="{1E649D8D-167E-E14B-A797-39A380AA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32E23B-3E39-AE48-B2B3-4184576BCCF8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95</a:t>
            </a:fld>
            <a:endParaRPr lang="en-US" altLang="en-US" sz="1800"/>
          </a:p>
        </p:txBody>
      </p:sp>
      <p:sp>
        <p:nvSpPr>
          <p:cNvPr id="139271" name="Footer Placeholder 11">
            <a:extLst>
              <a:ext uri="{FF2B5EF4-FFF2-40B4-BE49-F238E27FC236}">
                <a16:creationId xmlns:a16="http://schemas.microsoft.com/office/drawing/2014/main" id="{A6DB5E42-B488-8546-A8D7-B58DAF81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39272" name="TextBox 13">
            <a:extLst>
              <a:ext uri="{FF2B5EF4-FFF2-40B4-BE49-F238E27FC236}">
                <a16:creationId xmlns:a16="http://schemas.microsoft.com/office/drawing/2014/main" id="{1F0430BB-09CB-BE43-8EED-5AFA943D6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419600"/>
            <a:ext cx="1462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Radius</a:t>
            </a:r>
          </a:p>
        </p:txBody>
      </p:sp>
      <p:sp>
        <p:nvSpPr>
          <p:cNvPr id="139273" name="TextBox 14">
            <a:extLst>
              <a:ext uri="{FF2B5EF4-FFF2-40B4-BE49-F238E27FC236}">
                <a16:creationId xmlns:a16="http://schemas.microsoft.com/office/drawing/2014/main" id="{200CBCFC-F975-5949-AA88-637B21DB6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1279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Count</a:t>
            </a:r>
          </a:p>
        </p:txBody>
      </p:sp>
      <p:sp>
        <p:nvSpPr>
          <p:cNvPr id="139274" name="Date Placeholder 13">
            <a:extLst>
              <a:ext uri="{FF2B5EF4-FFF2-40B4-BE49-F238E27FC236}">
                <a16:creationId xmlns:a16="http://schemas.microsoft.com/office/drawing/2014/main" id="{22EC1FD1-625C-0E4A-97D2-93C107F787A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21CCC5-102E-B74F-AE52-0E22B8A4EDB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759201" y="1473200"/>
            <a:ext cx="838200" cy="3175"/>
          </a:xfrm>
          <a:prstGeom prst="straightConnector1">
            <a:avLst/>
          </a:prstGeom>
          <a:noFill/>
          <a:ln w="508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9276" name="TextBox 14">
            <a:extLst>
              <a:ext uri="{FF2B5EF4-FFF2-40B4-BE49-F238E27FC236}">
                <a16:creationId xmlns:a16="http://schemas.microsoft.com/office/drawing/2014/main" id="{2504E7F5-8035-B34F-B916-5231127D1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200" y="1816100"/>
            <a:ext cx="13700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8000"/>
                </a:solidFill>
                <a:latin typeface="Arial" panose="020B0604020202020204" pitchFamily="34" charset="0"/>
              </a:rPr>
              <a:t>14 (dir.)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EF6482-755A-804D-862E-C034D53C0D4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882901" y="1498600"/>
            <a:ext cx="838200" cy="317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9278" name="TextBox 16">
            <a:extLst>
              <a:ext uri="{FF2B5EF4-FFF2-40B4-BE49-F238E27FC236}">
                <a16:creationId xmlns:a16="http://schemas.microsoft.com/office/drawing/2014/main" id="{2D7B0260-4783-F342-91AA-321A5F341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336800"/>
            <a:ext cx="1787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Arial" panose="020B0604020202020204" pitchFamily="34" charset="0"/>
              </a:rPr>
              <a:t>~7 (undir.)</a:t>
            </a:r>
          </a:p>
        </p:txBody>
      </p:sp>
      <p:cxnSp>
        <p:nvCxnSpPr>
          <p:cNvPr id="139279" name="Straight Arrow Connector 14">
            <a:extLst>
              <a:ext uri="{FF2B5EF4-FFF2-40B4-BE49-F238E27FC236}">
                <a16:creationId xmlns:a16="http://schemas.microsoft.com/office/drawing/2014/main" id="{7222FA49-E6A6-F24A-AED0-4C9FD71F42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35600" y="774700"/>
            <a:ext cx="546100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280" name="Straight Arrow Connector 14">
            <a:extLst>
              <a:ext uri="{FF2B5EF4-FFF2-40B4-BE49-F238E27FC236}">
                <a16:creationId xmlns:a16="http://schemas.microsoft.com/office/drawing/2014/main" id="{DB2D3881-5D2D-7C47-BC8D-16B84087A80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368800" y="774700"/>
            <a:ext cx="584200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&quot;No&quot; Symbol 19">
            <a:extLst>
              <a:ext uri="{FF2B5EF4-FFF2-40B4-BE49-F238E27FC236}">
                <a16:creationId xmlns:a16="http://schemas.microsoft.com/office/drawing/2014/main" id="{72E62D69-9A5F-A54B-879F-C9B7F1E84FC8}"/>
              </a:ext>
            </a:extLst>
          </p:cNvPr>
          <p:cNvSpPr>
            <a:spLocks noChangeAspect="1"/>
          </p:cNvSpPr>
          <p:nvPr/>
        </p:nvSpPr>
        <p:spPr bwMode="auto">
          <a:xfrm>
            <a:off x="5522913" y="628650"/>
            <a:ext cx="287337" cy="279400"/>
          </a:xfrm>
          <a:prstGeom prst="noSmoking">
            <a:avLst/>
          </a:prstGeom>
          <a:solidFill>
            <a:schemeClr val="accent6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3376915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AutoShape 11">
            <a:extLst>
              <a:ext uri="{FF2B5EF4-FFF2-40B4-BE49-F238E27FC236}">
                <a16:creationId xmlns:a16="http://schemas.microsoft.com/office/drawing/2014/main" id="{17C1933B-509B-2A44-9B99-69DA91130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5181600"/>
            <a:ext cx="3276600" cy="838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YahooWeb graph  (120Gb, 1.4B nodes, 6.6 B edges)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7 degrees of separation (!)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Diameter: shrunk</a:t>
            </a:r>
          </a:p>
        </p:txBody>
      </p:sp>
      <p:pic>
        <p:nvPicPr>
          <p:cNvPr id="140290" name="Picture 27">
            <a:extLst>
              <a:ext uri="{FF2B5EF4-FFF2-40B4-BE49-F238E27FC236}">
                <a16:creationId xmlns:a16="http://schemas.microsoft.com/office/drawing/2014/main" id="{CA24E368-E1FB-DF49-96C9-CE7AC4C8D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597535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AB5986-A900-5A40-92F7-8AB68E93F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33400"/>
            <a:ext cx="51816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+mn-ea"/>
              </a:rPr>
              <a:t>????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F7E924-5EC7-304E-A002-0621A1E97C8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457701" y="1485900"/>
            <a:ext cx="83820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0293" name="TextBox 9">
            <a:extLst>
              <a:ext uri="{FF2B5EF4-FFF2-40B4-BE49-F238E27FC236}">
                <a16:creationId xmlns:a16="http://schemas.microsoft.com/office/drawing/2014/main" id="{9B52E88C-2886-C949-A6EA-BB66F5520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743200"/>
            <a:ext cx="330993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19+? [Barabasi+]</a:t>
            </a:r>
          </a:p>
        </p:txBody>
      </p:sp>
      <p:sp>
        <p:nvSpPr>
          <p:cNvPr id="140294" name="Slide Number Placeholder 10">
            <a:extLst>
              <a:ext uri="{FF2B5EF4-FFF2-40B4-BE49-F238E27FC236}">
                <a16:creationId xmlns:a16="http://schemas.microsoft.com/office/drawing/2014/main" id="{7DFA7CC3-6898-B34F-A31F-FC208DFE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CA2753-013E-1147-AA27-06922C9B5F12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96</a:t>
            </a:fld>
            <a:endParaRPr lang="en-US" altLang="en-US" sz="1800"/>
          </a:p>
        </p:txBody>
      </p:sp>
      <p:sp>
        <p:nvSpPr>
          <p:cNvPr id="140295" name="Footer Placeholder 11">
            <a:extLst>
              <a:ext uri="{FF2B5EF4-FFF2-40B4-BE49-F238E27FC236}">
                <a16:creationId xmlns:a16="http://schemas.microsoft.com/office/drawing/2014/main" id="{B6903324-AFC6-BA43-B883-6D246A26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40296" name="TextBox 13">
            <a:extLst>
              <a:ext uri="{FF2B5EF4-FFF2-40B4-BE49-F238E27FC236}">
                <a16:creationId xmlns:a16="http://schemas.microsoft.com/office/drawing/2014/main" id="{606FAD08-F463-9A49-85FC-A37C83F6B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419600"/>
            <a:ext cx="1462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Radius</a:t>
            </a:r>
          </a:p>
        </p:txBody>
      </p:sp>
      <p:sp>
        <p:nvSpPr>
          <p:cNvPr id="140297" name="TextBox 14">
            <a:extLst>
              <a:ext uri="{FF2B5EF4-FFF2-40B4-BE49-F238E27FC236}">
                <a16:creationId xmlns:a16="http://schemas.microsoft.com/office/drawing/2014/main" id="{3C8B1311-15FE-6E4B-8950-84A5089DF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1279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Count</a:t>
            </a:r>
          </a:p>
        </p:txBody>
      </p:sp>
      <p:sp>
        <p:nvSpPr>
          <p:cNvPr id="140298" name="Date Placeholder 13">
            <a:extLst>
              <a:ext uri="{FF2B5EF4-FFF2-40B4-BE49-F238E27FC236}">
                <a16:creationId xmlns:a16="http://schemas.microsoft.com/office/drawing/2014/main" id="{3C006A3D-7EED-DA4A-894A-905246BAF4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68EE6D-9B66-9E4F-9F2D-96F05CF19A6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759201" y="1473200"/>
            <a:ext cx="838200" cy="3175"/>
          </a:xfrm>
          <a:prstGeom prst="straightConnector1">
            <a:avLst/>
          </a:prstGeom>
          <a:noFill/>
          <a:ln w="508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0300" name="TextBox 14">
            <a:extLst>
              <a:ext uri="{FF2B5EF4-FFF2-40B4-BE49-F238E27FC236}">
                <a16:creationId xmlns:a16="http://schemas.microsoft.com/office/drawing/2014/main" id="{9956A161-8051-4B42-9FB9-BB4F805A4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200" y="1816100"/>
            <a:ext cx="13700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8000"/>
                </a:solidFill>
                <a:latin typeface="Arial" panose="020B0604020202020204" pitchFamily="34" charset="0"/>
              </a:rPr>
              <a:t>14 (dir.)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5E7FFF-CC9B-9E4C-BEBF-5C24EE03DD5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882901" y="1498600"/>
            <a:ext cx="838200" cy="317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0302" name="TextBox 16">
            <a:extLst>
              <a:ext uri="{FF2B5EF4-FFF2-40B4-BE49-F238E27FC236}">
                <a16:creationId xmlns:a16="http://schemas.microsoft.com/office/drawing/2014/main" id="{F4EB9DE6-421B-0446-9810-4DF5FB980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336800"/>
            <a:ext cx="1787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Arial" panose="020B0604020202020204" pitchFamily="34" charset="0"/>
              </a:rPr>
              <a:t>~7 (undir.)</a:t>
            </a:r>
          </a:p>
        </p:txBody>
      </p:sp>
    </p:spTree>
    <p:extLst>
      <p:ext uri="{BB962C8B-B14F-4D97-AF65-F5344CB8AC3E}">
        <p14:creationId xmlns:p14="http://schemas.microsoft.com/office/powerpoint/2010/main" val="1119773940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AutoShape 11">
            <a:extLst>
              <a:ext uri="{FF2B5EF4-FFF2-40B4-BE49-F238E27FC236}">
                <a16:creationId xmlns:a16="http://schemas.microsoft.com/office/drawing/2014/main" id="{94B1240C-3203-4B47-9FA6-8DC16D913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5181600"/>
            <a:ext cx="3276600" cy="838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YahooWeb graph  (120Gb, 1.4B nodes, 6.6 B edges)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Q: Shape?</a:t>
            </a:r>
          </a:p>
        </p:txBody>
      </p:sp>
      <p:pic>
        <p:nvPicPr>
          <p:cNvPr id="141314" name="Picture 27">
            <a:extLst>
              <a:ext uri="{FF2B5EF4-FFF2-40B4-BE49-F238E27FC236}">
                <a16:creationId xmlns:a16="http://schemas.microsoft.com/office/drawing/2014/main" id="{0285B4CD-CE97-3646-9181-556C2ADD1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597535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71CAEC-C816-BC4E-A442-7C6751CF8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33400"/>
            <a:ext cx="51816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+mn-ea"/>
              </a:rPr>
              <a:t>????</a:t>
            </a:r>
          </a:p>
        </p:txBody>
      </p:sp>
      <p:sp>
        <p:nvSpPr>
          <p:cNvPr id="141316" name="Slide Number Placeholder 10">
            <a:extLst>
              <a:ext uri="{FF2B5EF4-FFF2-40B4-BE49-F238E27FC236}">
                <a16:creationId xmlns:a16="http://schemas.microsoft.com/office/drawing/2014/main" id="{4107F0E8-5BB8-C74C-B5D9-34C13257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0A286A-1B9A-D049-9FC6-38FE0A9AB7FA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800"/>
          </a:p>
        </p:txBody>
      </p:sp>
      <p:sp>
        <p:nvSpPr>
          <p:cNvPr id="141317" name="Footer Placeholder 11">
            <a:extLst>
              <a:ext uri="{FF2B5EF4-FFF2-40B4-BE49-F238E27FC236}">
                <a16:creationId xmlns:a16="http://schemas.microsoft.com/office/drawing/2014/main" id="{44DEDB5C-8E84-0D4E-BA71-AF3584F3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41318" name="TextBox 13">
            <a:extLst>
              <a:ext uri="{FF2B5EF4-FFF2-40B4-BE49-F238E27FC236}">
                <a16:creationId xmlns:a16="http://schemas.microsoft.com/office/drawing/2014/main" id="{C4995C0E-1208-B244-8329-E0EC56723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419600"/>
            <a:ext cx="1462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Radius</a:t>
            </a:r>
          </a:p>
        </p:txBody>
      </p:sp>
      <p:sp>
        <p:nvSpPr>
          <p:cNvPr id="141319" name="TextBox 14">
            <a:extLst>
              <a:ext uri="{FF2B5EF4-FFF2-40B4-BE49-F238E27FC236}">
                <a16:creationId xmlns:a16="http://schemas.microsoft.com/office/drawing/2014/main" id="{3323DAD7-55CC-4644-A1B8-9BC8C60E0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1279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Count</a:t>
            </a:r>
          </a:p>
        </p:txBody>
      </p:sp>
      <p:sp>
        <p:nvSpPr>
          <p:cNvPr id="141320" name="Date Placeholder 13">
            <a:extLst>
              <a:ext uri="{FF2B5EF4-FFF2-40B4-BE49-F238E27FC236}">
                <a16:creationId xmlns:a16="http://schemas.microsoft.com/office/drawing/2014/main" id="{F1D9729A-6DE0-9C46-93DA-38ADB488A30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F41AAB-979C-BC43-95B5-3EC6C2A64BE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882901" y="1498600"/>
            <a:ext cx="838200" cy="317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1322" name="TextBox 16">
            <a:extLst>
              <a:ext uri="{FF2B5EF4-FFF2-40B4-BE49-F238E27FC236}">
                <a16:creationId xmlns:a16="http://schemas.microsoft.com/office/drawing/2014/main" id="{A43B9BB8-6AE8-8843-8E08-5CF2F712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336800"/>
            <a:ext cx="1787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Arial" panose="020B0604020202020204" pitchFamily="34" charset="0"/>
              </a:rPr>
              <a:t>~7 (undir.)</a:t>
            </a:r>
          </a:p>
        </p:txBody>
      </p:sp>
      <p:sp>
        <p:nvSpPr>
          <p:cNvPr id="141323" name="Freeform 23">
            <a:extLst>
              <a:ext uri="{FF2B5EF4-FFF2-40B4-BE49-F238E27FC236}">
                <a16:creationId xmlns:a16="http://schemas.microsoft.com/office/drawing/2014/main" id="{5746783E-D1C9-F449-AC1F-130EFE856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419100"/>
            <a:ext cx="2921000" cy="3225800"/>
          </a:xfrm>
          <a:custGeom>
            <a:avLst/>
            <a:gdLst>
              <a:gd name="T0" fmla="*/ 0 w 1562100"/>
              <a:gd name="T1" fmla="*/ 10959377 h 3162300"/>
              <a:gd name="T2" fmla="*/ 2147483646 w 1562100"/>
              <a:gd name="T3" fmla="*/ 92478 h 3162300"/>
              <a:gd name="T4" fmla="*/ 2147483646 w 1562100"/>
              <a:gd name="T5" fmla="*/ 11514286 h 3162300"/>
              <a:gd name="T6" fmla="*/ 0 60000 65536"/>
              <a:gd name="T7" fmla="*/ 0 60000 65536"/>
              <a:gd name="T8" fmla="*/ 0 60000 65536"/>
              <a:gd name="T9" fmla="*/ 0 w 1562100"/>
              <a:gd name="T10" fmla="*/ 0 h 3162300"/>
              <a:gd name="T11" fmla="*/ 1562100 w 1562100"/>
              <a:gd name="T12" fmla="*/ 3162300 h 3162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2100" h="3162300">
                <a:moveTo>
                  <a:pt x="0" y="3009900"/>
                </a:moveTo>
                <a:cubicBezTo>
                  <a:pt x="117475" y="1504950"/>
                  <a:pt x="234950" y="0"/>
                  <a:pt x="495300" y="25400"/>
                </a:cubicBezTo>
                <a:cubicBezTo>
                  <a:pt x="755650" y="50800"/>
                  <a:pt x="1562100" y="3162300"/>
                  <a:pt x="1562100" y="316230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ash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39438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27">
            <a:extLst>
              <a:ext uri="{FF2B5EF4-FFF2-40B4-BE49-F238E27FC236}">
                <a16:creationId xmlns:a16="http://schemas.microsoft.com/office/drawing/2014/main" id="{A63CF7D0-6DA1-394F-B3A1-10062F883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597535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8" name="Slide Number Placeholder 6">
            <a:extLst>
              <a:ext uri="{FF2B5EF4-FFF2-40B4-BE49-F238E27FC236}">
                <a16:creationId xmlns:a16="http://schemas.microsoft.com/office/drawing/2014/main" id="{5A0D64AE-D660-BD4D-BCAC-0B1A28AF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E0C2DA-E991-CB4E-A1BE-6DE24E518C54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800"/>
          </a:p>
        </p:txBody>
      </p:sp>
      <p:sp>
        <p:nvSpPr>
          <p:cNvPr id="142339" name="Footer Placeholder 7">
            <a:extLst>
              <a:ext uri="{FF2B5EF4-FFF2-40B4-BE49-F238E27FC236}">
                <a16:creationId xmlns:a16="http://schemas.microsoft.com/office/drawing/2014/main" id="{8263E6EF-A90F-9D49-A456-4B229F59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sp>
        <p:nvSpPr>
          <p:cNvPr id="142340" name="AutoShape 11">
            <a:extLst>
              <a:ext uri="{FF2B5EF4-FFF2-40B4-BE49-F238E27FC236}">
                <a16:creationId xmlns:a16="http://schemas.microsoft.com/office/drawing/2014/main" id="{BBA242E3-CA85-FA4A-8ADD-76B9886FE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5200650"/>
            <a:ext cx="3276600" cy="838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YahooWeb graph  (120Gb, 1.4B nodes, 6.6 B edges)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 effective diameter: surprisingly small.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 Multi-modality (?!)</a:t>
            </a:r>
          </a:p>
        </p:txBody>
      </p:sp>
      <p:sp>
        <p:nvSpPr>
          <p:cNvPr id="142341" name="Date Placeholder 7">
            <a:extLst>
              <a:ext uri="{FF2B5EF4-FFF2-40B4-BE49-F238E27FC236}">
                <a16:creationId xmlns:a16="http://schemas.microsoft.com/office/drawing/2014/main" id="{B31F6B78-119A-2347-A8F7-909382AFDA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1732141580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AutoShape 29">
            <a:extLst>
              <a:ext uri="{FF2B5EF4-FFF2-40B4-BE49-F238E27FC236}">
                <a16:creationId xmlns:a16="http://schemas.microsoft.com/office/drawing/2014/main" id="{3671BF75-BC0C-0843-A6E0-4847ECD75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81600"/>
            <a:ext cx="3276600" cy="838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Radius Plot of </a:t>
            </a:r>
            <a:r>
              <a:rPr lang="en-US" altLang="ko-KR" sz="2800" b="1">
                <a:solidFill>
                  <a:srgbClr val="000000"/>
                </a:solidFill>
                <a:latin typeface="Arial" panose="020B0604020202020204" pitchFamily="34" charset="0"/>
              </a:rPr>
              <a:t>GCC </a:t>
            </a:r>
            <a:r>
              <a:rPr lang="en-US" altLang="ko-KR" sz="2800">
                <a:solidFill>
                  <a:srgbClr val="000000"/>
                </a:solidFill>
                <a:latin typeface="Arial" panose="020B0604020202020204" pitchFamily="34" charset="0"/>
              </a:rPr>
              <a:t>of YahooWeb.</a:t>
            </a:r>
          </a:p>
        </p:txBody>
      </p:sp>
      <p:sp>
        <p:nvSpPr>
          <p:cNvPr id="143362" name="Slide Number Placeholder 6">
            <a:extLst>
              <a:ext uri="{FF2B5EF4-FFF2-40B4-BE49-F238E27FC236}">
                <a16:creationId xmlns:a16="http://schemas.microsoft.com/office/drawing/2014/main" id="{AC595B82-CA9F-E14E-9A33-79C2069CB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9BE0DD-9E0A-B542-A6A0-0FC1523CDE22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800"/>
          </a:p>
        </p:txBody>
      </p:sp>
      <p:sp>
        <p:nvSpPr>
          <p:cNvPr id="143363" name="Footer Placeholder 7">
            <a:extLst>
              <a:ext uri="{FF2B5EF4-FFF2-40B4-BE49-F238E27FC236}">
                <a16:creationId xmlns:a16="http://schemas.microsoft.com/office/drawing/2014/main" id="{9A487C8B-1E0B-C542-B908-F96A8BCD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en-US" sz="1400"/>
              <a:t>Copyright (C) 2019 C. Faloutsos</a:t>
            </a:r>
            <a:endParaRPr lang="en-US" altLang="en-US" sz="1400"/>
          </a:p>
        </p:txBody>
      </p:sp>
      <p:pic>
        <p:nvPicPr>
          <p:cNvPr id="143364" name="Picture 28">
            <a:extLst>
              <a:ext uri="{FF2B5EF4-FFF2-40B4-BE49-F238E27FC236}">
                <a16:creationId xmlns:a16="http://schemas.microsoft.com/office/drawing/2014/main" id="{D16EFAA3-D8D8-8544-9A8C-AA71A7E28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0198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5" name="Date Placeholder 7">
            <a:extLst>
              <a:ext uri="{FF2B5EF4-FFF2-40B4-BE49-F238E27FC236}">
                <a16:creationId xmlns:a16="http://schemas.microsoft.com/office/drawing/2014/main" id="{479F15ED-9A21-6A48-B54C-EDF523B4CC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Gov. of India</a:t>
            </a:r>
          </a:p>
        </p:txBody>
      </p:sp>
    </p:spTree>
    <p:extLst>
      <p:ext uri="{BB962C8B-B14F-4D97-AF65-F5344CB8AC3E}">
        <p14:creationId xmlns:p14="http://schemas.microsoft.com/office/powerpoint/2010/main" val="21292837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triangle" w="lg" len="lg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762D342-E3C8-0441-AAB2-96AB9EE99123}" vid="{1F6919B9-4D7C-7E4B-A4FB-B430CBE110C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89</TotalTime>
  <Words>7137</Words>
  <Application>Microsoft Macintosh PowerPoint</Application>
  <PresentationFormat>On-screen Show (4:3)</PresentationFormat>
  <Paragraphs>1716</Paragraphs>
  <Slides>152</Slides>
  <Notes>66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152</vt:i4>
      </vt:variant>
      <vt:variant>
        <vt:lpstr>Custom Shows</vt:lpstr>
      </vt:variant>
      <vt:variant>
        <vt:i4>1</vt:i4>
      </vt:variant>
    </vt:vector>
  </HeadingPairs>
  <TitlesOfParts>
    <vt:vector size="159" baseType="lpstr">
      <vt:lpstr>Arial</vt:lpstr>
      <vt:lpstr>Symbol</vt:lpstr>
      <vt:lpstr>Times New Roman</vt:lpstr>
      <vt:lpstr>Verdana</vt:lpstr>
      <vt:lpstr>Wingdings</vt:lpstr>
      <vt:lpstr>template</vt:lpstr>
      <vt:lpstr>Mining graphs and time series: patterns, anomalies, and fraud detection </vt:lpstr>
      <vt:lpstr>Roadmap</vt:lpstr>
      <vt:lpstr>Roadmap</vt:lpstr>
      <vt:lpstr>Why study graphs?</vt:lpstr>
      <vt:lpstr>Why study graphs?</vt:lpstr>
      <vt:lpstr>Why study graphs?</vt:lpstr>
      <vt:lpstr>Why study graphs?</vt:lpstr>
      <vt:lpstr>e-commerce examples</vt:lpstr>
      <vt:lpstr>e-commerce examples</vt:lpstr>
      <vt:lpstr>e-commerce examples</vt:lpstr>
      <vt:lpstr>e-commerce examples</vt:lpstr>
      <vt:lpstr>Cyber-security</vt:lpstr>
      <vt:lpstr>Why study graphs?</vt:lpstr>
      <vt:lpstr>Why study graphs?</vt:lpstr>
      <vt:lpstr>Graphs - why should we care?</vt:lpstr>
      <vt:lpstr>Graphs - why should we care?</vt:lpstr>
      <vt:lpstr>Roadmap</vt:lpstr>
      <vt:lpstr>Roadmap</vt:lpstr>
      <vt:lpstr>Roadmap</vt:lpstr>
      <vt:lpstr>Roadmap</vt:lpstr>
      <vt:lpstr>Roadmap</vt:lpstr>
      <vt:lpstr>Roadmap</vt:lpstr>
      <vt:lpstr>‘Recipe’ Structure:</vt:lpstr>
      <vt:lpstr>‘Recipe’ Structure:</vt:lpstr>
      <vt:lpstr>Roadmap</vt:lpstr>
      <vt:lpstr>Why care about patterns?</vt:lpstr>
      <vt:lpstr>Why care about patterns?</vt:lpstr>
      <vt:lpstr>Why care about patterns?</vt:lpstr>
      <vt:lpstr>Why care about patterns?</vt:lpstr>
      <vt:lpstr>Why care about patterns?</vt:lpstr>
      <vt:lpstr>Important observations</vt:lpstr>
      <vt:lpstr>Problem definition</vt:lpstr>
      <vt:lpstr>Short answer(s)</vt:lpstr>
      <vt:lpstr>Short answer(s)</vt:lpstr>
      <vt:lpstr>Graph mining</vt:lpstr>
      <vt:lpstr>Laws and patterns</vt:lpstr>
      <vt:lpstr>Solution# S.1</vt:lpstr>
      <vt:lpstr>Solution# S.1</vt:lpstr>
      <vt:lpstr>Solution# S.1</vt:lpstr>
      <vt:lpstr>Solution# S.1</vt:lpstr>
      <vt:lpstr>Solution# S.1</vt:lpstr>
      <vt:lpstr>Solution# S.1</vt:lpstr>
      <vt:lpstr>Solution# S.1</vt:lpstr>
      <vt:lpstr>Solution# S.1</vt:lpstr>
      <vt:lpstr>Observation – big-data:</vt:lpstr>
      <vt:lpstr>Observation – big-data:</vt:lpstr>
      <vt:lpstr>Observation – big-data:</vt:lpstr>
      <vt:lpstr>Observation – big-data:</vt:lpstr>
      <vt:lpstr>Observation – big-data:</vt:lpstr>
      <vt:lpstr>Solution# S.2: Eigen Exponent E</vt:lpstr>
      <vt:lpstr>Solution# S.2: Eigen Exponent E</vt:lpstr>
      <vt:lpstr>But:</vt:lpstr>
      <vt:lpstr>More power laws:</vt:lpstr>
      <vt:lpstr>epinions.com</vt:lpstr>
      <vt:lpstr>And numerous more</vt:lpstr>
      <vt:lpstr>List of Static Patterns</vt:lpstr>
      <vt:lpstr>S.3 small diameters</vt:lpstr>
      <vt:lpstr>List of Static Patterns</vt:lpstr>
      <vt:lpstr>Solution# S.4: Triangle ‘Laws’</vt:lpstr>
      <vt:lpstr>Solution# S.4: Triangle ‘Laws’</vt:lpstr>
      <vt:lpstr>Triangle Law: #S.4  [Tsourakakis ICDM 2008]</vt:lpstr>
      <vt:lpstr>Triangle Law: #S.4  [Tsourakakis ICDM 2008]</vt:lpstr>
      <vt:lpstr>Triangle Law: #S.5  [Tsourakakis ICDM 2008]</vt:lpstr>
      <vt:lpstr>Triangle counting for large graphs?</vt:lpstr>
      <vt:lpstr>Triangle counting for large graphs?</vt:lpstr>
      <vt:lpstr>Triangle counting for large graphs?</vt:lpstr>
      <vt:lpstr>Triangle counting for large graphs?</vt:lpstr>
      <vt:lpstr>Triangle counting for large graphs?</vt:lpstr>
      <vt:lpstr>List of Static Patterns</vt:lpstr>
      <vt:lpstr>Generalized Iterated Matrix Vector Multiplication (GIMV)</vt:lpstr>
      <vt:lpstr>S.6: NLCC</vt:lpstr>
      <vt:lpstr>S.6: NLCC</vt:lpstr>
      <vt:lpstr>S.6: NLCC</vt:lpstr>
      <vt:lpstr>S.6: NLCC</vt:lpstr>
      <vt:lpstr>S.6: NLCC</vt:lpstr>
      <vt:lpstr>S.6: NLCC</vt:lpstr>
      <vt:lpstr>S.6: persists over time</vt:lpstr>
      <vt:lpstr>List of Static Patterns</vt:lpstr>
      <vt:lpstr>EigenSpokes</vt:lpstr>
      <vt:lpstr>EigenSpokes</vt:lpstr>
      <vt:lpstr>EigenSpokes</vt:lpstr>
      <vt:lpstr>EigenSpokes</vt:lpstr>
      <vt:lpstr>EigenSpokes</vt:lpstr>
      <vt:lpstr>EigenSpokes - pervasiveness</vt:lpstr>
      <vt:lpstr>EigenSpokes - explanation</vt:lpstr>
      <vt:lpstr>EigenSpokes - explanation</vt:lpstr>
      <vt:lpstr>EigenSpokes - explanation</vt:lpstr>
      <vt:lpstr>EigenSpokes - explanation</vt:lpstr>
      <vt:lpstr>Bipartite Communities!</vt:lpstr>
      <vt:lpstr>Bipartite Communities!</vt:lpstr>
      <vt:lpstr>List of Static Patterns</vt:lpstr>
      <vt:lpstr>HADI for diameter estimation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Observations on  weighted graphs?</vt:lpstr>
      <vt:lpstr>Observation W.1: Fortification</vt:lpstr>
      <vt:lpstr>Observation W.1: Fortification</vt:lpstr>
      <vt:lpstr>Observation W.1: fortification: Snapshot Power Law</vt:lpstr>
      <vt:lpstr>Outline</vt:lpstr>
      <vt:lpstr>Problem: Time evolution</vt:lpstr>
      <vt:lpstr>List of Dynamic Patterns</vt:lpstr>
      <vt:lpstr>D.1 Evolution of the Diameter</vt:lpstr>
      <vt:lpstr>D.1 Evolution of the Diameter</vt:lpstr>
      <vt:lpstr>D.1 Diameter – “Patents”</vt:lpstr>
      <vt:lpstr>List of Dynamic Patterns</vt:lpstr>
      <vt:lpstr>D.2 Temporal Evolution of the Graphs</vt:lpstr>
      <vt:lpstr>D.2 Temporal Evolution of the Graphs</vt:lpstr>
      <vt:lpstr>D.2 Densification – Patent Citations</vt:lpstr>
      <vt:lpstr>List of Dynamic Patterns</vt:lpstr>
      <vt:lpstr>More on Time-evolving graphs</vt:lpstr>
      <vt:lpstr>D.3 Gelling Point</vt:lpstr>
      <vt:lpstr>D.3 Gelling Point</vt:lpstr>
      <vt:lpstr>D.3 Gelling Point</vt:lpstr>
      <vt:lpstr>List of Dynamic Patterns</vt:lpstr>
      <vt:lpstr>Observation D.4: NLCC behavior</vt:lpstr>
      <vt:lpstr>Observation D.4: NLCC behavior</vt:lpstr>
      <vt:lpstr>Observation D.4: NLCC behavior</vt:lpstr>
      <vt:lpstr>Observation D.4: NLCC behavior</vt:lpstr>
      <vt:lpstr>List of Dynamic Patterns</vt:lpstr>
      <vt:lpstr>Timing for Blogs</vt:lpstr>
      <vt:lpstr>D.6 : popularity over time</vt:lpstr>
      <vt:lpstr>D.6 : popularity over time</vt:lpstr>
      <vt:lpstr>D.6 : popularity over time</vt:lpstr>
      <vt:lpstr>-1.5 slope</vt:lpstr>
      <vt:lpstr>List of Dynamic Patterns</vt:lpstr>
      <vt:lpstr>D.7: duration of phonecalls</vt:lpstr>
      <vt:lpstr>Probably, power law (?)</vt:lpstr>
      <vt:lpstr>No Power Law!</vt:lpstr>
      <vt:lpstr>‘TLaC: Lazy Contractor’</vt:lpstr>
      <vt:lpstr>Log-logistic distribution</vt:lpstr>
      <vt:lpstr>Log-logistic distribution</vt:lpstr>
      <vt:lpstr>Log-logistic distribution</vt:lpstr>
      <vt:lpstr>Log-logistic distribution</vt:lpstr>
      <vt:lpstr>Log-logistic: ~ power law</vt:lpstr>
      <vt:lpstr>Log-logistic: ~ power law</vt:lpstr>
      <vt:lpstr>Data Description</vt:lpstr>
      <vt:lpstr>Outliers:</vt:lpstr>
      <vt:lpstr>Short answer(s)</vt:lpstr>
      <vt:lpstr>Short answer(s)</vt:lpstr>
      <vt:lpstr>References</vt:lpstr>
      <vt:lpstr>References</vt:lpstr>
      <vt:lpstr>References, cont’d</vt:lpstr>
      <vt:lpstr>Project info</vt:lpstr>
      <vt:lpstr>short version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and Time Series Mining: Tools and Applications</dc:title>
  <dc:creator>Christos Nick Faloutsos</dc:creator>
  <dc:description>NYU - WIN 2009_x000d_
_x000d_
</dc:description>
  <cp:lastModifiedBy>Christos Nick Faloutsos</cp:lastModifiedBy>
  <cp:revision>15</cp:revision>
  <cp:lastPrinted>2019-10-07T07:07:49Z</cp:lastPrinted>
  <dcterms:created xsi:type="dcterms:W3CDTF">2019-11-12T02:59:25Z</dcterms:created>
  <dcterms:modified xsi:type="dcterms:W3CDTF">2019-11-13T09:57:35Z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