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48"/>
  </p:notesMasterIdLst>
  <p:handoutMasterIdLst>
    <p:handoutMasterId r:id="rId149"/>
  </p:handoutMasterIdLst>
  <p:sldIdLst>
    <p:sldId id="858" r:id="rId2"/>
    <p:sldId id="3162" r:id="rId3"/>
    <p:sldId id="859" r:id="rId4"/>
    <p:sldId id="1236" r:id="rId5"/>
    <p:sldId id="1426" r:id="rId6"/>
    <p:sldId id="1237" r:id="rId7"/>
    <p:sldId id="1241" r:id="rId8"/>
    <p:sldId id="1238" r:id="rId9"/>
    <p:sldId id="561" r:id="rId10"/>
    <p:sldId id="562" r:id="rId11"/>
    <p:sldId id="1245" r:id="rId12"/>
    <p:sldId id="1243" r:id="rId13"/>
    <p:sldId id="967" r:id="rId14"/>
    <p:sldId id="3347" r:id="rId15"/>
    <p:sldId id="3348" r:id="rId16"/>
    <p:sldId id="1246" r:id="rId17"/>
    <p:sldId id="965" r:id="rId18"/>
    <p:sldId id="3349" r:id="rId19"/>
    <p:sldId id="997" r:id="rId20"/>
    <p:sldId id="3352" r:id="rId21"/>
    <p:sldId id="3379" r:id="rId22"/>
    <p:sldId id="970" r:id="rId23"/>
    <p:sldId id="971" r:id="rId24"/>
    <p:sldId id="972" r:id="rId25"/>
    <p:sldId id="973" r:id="rId26"/>
    <p:sldId id="1068" r:id="rId27"/>
    <p:sldId id="3351" r:id="rId28"/>
    <p:sldId id="3369" r:id="rId29"/>
    <p:sldId id="1473" r:id="rId30"/>
    <p:sldId id="1009" r:id="rId31"/>
    <p:sldId id="1471" r:id="rId32"/>
    <p:sldId id="1016" r:id="rId33"/>
    <p:sldId id="1066" r:id="rId34"/>
    <p:sldId id="3365" r:id="rId35"/>
    <p:sldId id="3366" r:id="rId36"/>
    <p:sldId id="3367" r:id="rId37"/>
    <p:sldId id="1464" r:id="rId38"/>
    <p:sldId id="1446" r:id="rId39"/>
    <p:sldId id="3363" r:id="rId40"/>
    <p:sldId id="1450" r:id="rId41"/>
    <p:sldId id="3368" r:id="rId42"/>
    <p:sldId id="1451" r:id="rId43"/>
    <p:sldId id="1452" r:id="rId44"/>
    <p:sldId id="1453" r:id="rId45"/>
    <p:sldId id="3383" r:id="rId46"/>
    <p:sldId id="3370" r:id="rId47"/>
    <p:sldId id="3371" r:id="rId48"/>
    <p:sldId id="3372" r:id="rId49"/>
    <p:sldId id="3373" r:id="rId50"/>
    <p:sldId id="3374" r:id="rId51"/>
    <p:sldId id="1261" r:id="rId52"/>
    <p:sldId id="1265" r:id="rId53"/>
    <p:sldId id="1257" r:id="rId54"/>
    <p:sldId id="1436" r:id="rId55"/>
    <p:sldId id="1259" r:id="rId56"/>
    <p:sldId id="1263" r:id="rId57"/>
    <p:sldId id="1403" r:id="rId58"/>
    <p:sldId id="1233" r:id="rId59"/>
    <p:sldId id="1221" r:id="rId60"/>
    <p:sldId id="3353" r:id="rId61"/>
    <p:sldId id="3354" r:id="rId62"/>
    <p:sldId id="1474" r:id="rId63"/>
    <p:sldId id="873" r:id="rId64"/>
    <p:sldId id="874" r:id="rId65"/>
    <p:sldId id="875" r:id="rId66"/>
    <p:sldId id="885" r:id="rId67"/>
    <p:sldId id="886" r:id="rId68"/>
    <p:sldId id="887" r:id="rId69"/>
    <p:sldId id="888" r:id="rId70"/>
    <p:sldId id="889" r:id="rId71"/>
    <p:sldId id="890" r:id="rId72"/>
    <p:sldId id="892" r:id="rId73"/>
    <p:sldId id="3380" r:id="rId74"/>
    <p:sldId id="1227" r:id="rId75"/>
    <p:sldId id="898" r:id="rId76"/>
    <p:sldId id="899" r:id="rId77"/>
    <p:sldId id="3375" r:id="rId78"/>
    <p:sldId id="901" r:id="rId79"/>
    <p:sldId id="915" r:id="rId80"/>
    <p:sldId id="1047" r:id="rId81"/>
    <p:sldId id="1253" r:id="rId82"/>
    <p:sldId id="1254" r:id="rId83"/>
    <p:sldId id="1255" r:id="rId84"/>
    <p:sldId id="1268" r:id="rId85"/>
    <p:sldId id="1271" r:id="rId86"/>
    <p:sldId id="1270" r:id="rId87"/>
    <p:sldId id="1272" r:id="rId88"/>
    <p:sldId id="3355" r:id="rId89"/>
    <p:sldId id="1274" r:id="rId90"/>
    <p:sldId id="1276" r:id="rId91"/>
    <p:sldId id="1277" r:id="rId92"/>
    <p:sldId id="1278" r:id="rId93"/>
    <p:sldId id="1279" r:id="rId94"/>
    <p:sldId id="1280" r:id="rId95"/>
    <p:sldId id="1281" r:id="rId96"/>
    <p:sldId id="1282" r:id="rId97"/>
    <p:sldId id="1283" r:id="rId98"/>
    <p:sldId id="1284" r:id="rId99"/>
    <p:sldId id="1285" r:id="rId100"/>
    <p:sldId id="1286" r:id="rId101"/>
    <p:sldId id="3356" r:id="rId102"/>
    <p:sldId id="1306" r:id="rId103"/>
    <p:sldId id="1307" r:id="rId104"/>
    <p:sldId id="1308" r:id="rId105"/>
    <p:sldId id="1348" r:id="rId106"/>
    <p:sldId id="1349" r:id="rId107"/>
    <p:sldId id="1350" r:id="rId108"/>
    <p:sldId id="3357" r:id="rId109"/>
    <p:sldId id="3358" r:id="rId110"/>
    <p:sldId id="1351" r:id="rId111"/>
    <p:sldId id="1352" r:id="rId112"/>
    <p:sldId id="420" r:id="rId113"/>
    <p:sldId id="3376" r:id="rId114"/>
    <p:sldId id="711" r:id="rId115"/>
    <p:sldId id="712" r:id="rId116"/>
    <p:sldId id="430" r:id="rId117"/>
    <p:sldId id="427" r:id="rId118"/>
    <p:sldId id="1353" r:id="rId119"/>
    <p:sldId id="1357" r:id="rId120"/>
    <p:sldId id="1358" r:id="rId121"/>
    <p:sldId id="1359" r:id="rId122"/>
    <p:sldId id="1360" r:id="rId123"/>
    <p:sldId id="1361" r:id="rId124"/>
    <p:sldId id="1362" r:id="rId125"/>
    <p:sldId id="1443" r:id="rId126"/>
    <p:sldId id="3361" r:id="rId127"/>
    <p:sldId id="679" r:id="rId128"/>
    <p:sldId id="527" r:id="rId129"/>
    <p:sldId id="569" r:id="rId130"/>
    <p:sldId id="3362" r:id="rId131"/>
    <p:sldId id="586" r:id="rId132"/>
    <p:sldId id="636" r:id="rId133"/>
    <p:sldId id="637" r:id="rId134"/>
    <p:sldId id="3381" r:id="rId135"/>
    <p:sldId id="1363" r:id="rId136"/>
    <p:sldId id="1368" r:id="rId137"/>
    <p:sldId id="3382" r:id="rId138"/>
    <p:sldId id="1369" r:id="rId139"/>
    <p:sldId id="3359" r:id="rId140"/>
    <p:sldId id="1373" r:id="rId141"/>
    <p:sldId id="1374" r:id="rId142"/>
    <p:sldId id="1441" r:id="rId143"/>
    <p:sldId id="1382" r:id="rId144"/>
    <p:sldId id="3377" r:id="rId145"/>
    <p:sldId id="3360" r:id="rId146"/>
    <p:sldId id="3378" r:id="rId147"/>
  </p:sldIdLst>
  <p:sldSz cx="9144000" cy="6858000" type="screen4x3"/>
  <p:notesSz cx="6856413" cy="9051925"/>
  <p:custShowLst>
    <p:custShow name="indexing-only" id="0">
      <p:sldLst>
        <p:sld r:id="rId2"/>
        <p:sld r:id="rId4"/>
        <p:sld r:id="rId10"/>
        <p:sld r:id="rId11"/>
        <p:sld r:id="rId14"/>
        <p:sld r:id="rId18"/>
        <p:sld r:id="rId20"/>
        <p:sld r:id="rId23"/>
        <p:sld r:id="rId24"/>
        <p:sld r:id="rId25"/>
        <p:sld r:id="rId26"/>
        <p:sld r:id="rId27"/>
        <p:sld r:id="rId31"/>
        <p:sld r:id="rId33"/>
        <p:sld r:id="rId3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7"/>
    <p:restoredTop sz="94694"/>
  </p:normalViewPr>
  <p:slideViewPr>
    <p:cSldViewPr snapToGrid="0" showGuides="1">
      <p:cViewPr varScale="1">
        <p:scale>
          <a:sx n="113" d="100"/>
          <a:sy n="113" d="100"/>
        </p:scale>
        <p:origin x="200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848"/>
    </p:cViewPr>
  </p:sorterViewPr>
  <p:notesViewPr>
    <p:cSldViewPr snapToGrid="0" showGuides="1">
      <p:cViewPr varScale="1">
        <p:scale>
          <a:sx n="54" d="100"/>
          <a:sy n="54" d="100"/>
        </p:scale>
        <p:origin x="-1314" y="-78"/>
      </p:cViewPr>
      <p:guideLst>
        <p:guide orient="horz" pos="285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92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92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92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92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9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D1DF3C-D0B6-6340-9B91-FCE030AB3B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2F94D-FB08-DD4F-B8A0-AAA6FC9A5F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5D1CE9-566F-3D49-9623-AFFF8A8FAEEC}" type="datetime1">
              <a:rPr lang="en-US" altLang="en-US"/>
              <a:pPr>
                <a:defRPr/>
              </a:pPr>
              <a:t>10/7/19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7BE2F-749A-0644-9429-69EEA9BCA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AE81C-843E-F146-ABE7-3BEC26BB5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025" y="8597900"/>
            <a:ext cx="297180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F8F88E-6D69-3F4F-B6B4-B964DEC23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>
            <a:extLst>
              <a:ext uri="{FF2B5EF4-FFF2-40B4-BE49-F238E27FC236}">
                <a16:creationId xmlns:a16="http://schemas.microsoft.com/office/drawing/2014/main" id="{3ABA27AE-CAE2-8A4E-B38F-56B67E1291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39" name="Rectangle 3">
            <a:extLst>
              <a:ext uri="{FF2B5EF4-FFF2-40B4-BE49-F238E27FC236}">
                <a16:creationId xmlns:a16="http://schemas.microsoft.com/office/drawing/2014/main" id="{0DBB79E2-E02E-9C48-8131-AE30CDE5BF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6C7DE56-2C35-0B47-A7BD-12D8997330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85800"/>
            <a:ext cx="44704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4741" name="Rectangle 5">
            <a:extLst>
              <a:ext uri="{FF2B5EF4-FFF2-40B4-BE49-F238E27FC236}">
                <a16:creationId xmlns:a16="http://schemas.microsoft.com/office/drawing/2014/main" id="{193ABFB8-48DF-574A-9BB1-C502561D95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>
            <a:extLst>
              <a:ext uri="{FF2B5EF4-FFF2-40B4-BE49-F238E27FC236}">
                <a16:creationId xmlns:a16="http://schemas.microsoft.com/office/drawing/2014/main" id="{C5800FD9-4A1B-234F-B5C3-848DE95059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>
            <a:extLst>
              <a:ext uri="{FF2B5EF4-FFF2-40B4-BE49-F238E27FC236}">
                <a16:creationId xmlns:a16="http://schemas.microsoft.com/office/drawing/2014/main" id="{1BB77F21-CC89-4641-83E3-EFF1A9107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8F1903-73A4-2C44-B326-8AA33BEDE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5ABF8F2-6801-6647-A490-EB2530838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23DF2FF-DB66-7849-8447-5DF0205EEA74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3A81208-0126-784F-8D12-C1DC2B4C0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57590F9-1BDC-644A-A668-75552BBE4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19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67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0EB86B8-210E-D247-9F72-0B99296CE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DB6654-71F0-FA4D-952B-78777B23B4F1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27A222E-AE71-2140-A692-7D8B392C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79450"/>
            <a:ext cx="4525962" cy="33940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741FE00-A990-9E4D-8856-40CDB056E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98950"/>
            <a:ext cx="5027613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AA: Alcoa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AXP: American Express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BA: Boeing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CAT: Caterpillar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C: Citigroup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01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0EB86B8-210E-D247-9F72-0B99296CE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DB6654-71F0-FA4D-952B-78777B23B4F1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27A222E-AE71-2140-A692-7D8B392C8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79450"/>
            <a:ext cx="4525962" cy="3394075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741FE00-A990-9E4D-8856-40CDB056E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98950"/>
            <a:ext cx="5027613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AA: Alcoa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AXP: American Express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BA: Boeing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CAT: Caterpillar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C: Citigroup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000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62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53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87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88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1209817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94D8ABF0-E8A6-EB48-B103-0D96F5804D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B362A4-F2C5-C14B-BD90-10A87B202C2E}" type="slidenum">
              <a:rPr lang="en-US" altLang="en-US" sz="1200"/>
              <a:pPr algn="r"/>
              <a:t>89</a:t>
            </a:fld>
            <a:endParaRPr lang="en-US" altLang="en-US" sz="1200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7510B86A-2426-FA4B-BEC2-DEE8E151A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3C21F43-BD22-0048-B66A-562FCCCDB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E5C7E1AE-1CE9-2C4E-BB6D-039E46D16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3558AE4-DE43-EE48-A312-9ADE9F5DF84F}" type="slidenum">
              <a:rPr lang="en-US" altLang="en-US" sz="1200"/>
              <a:pPr algn="r"/>
              <a:t>90</a:t>
            </a:fld>
            <a:endParaRPr lang="en-US" altLang="en-US" sz="1200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A8106768-5C95-3944-A9BA-E67B224C6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069ED4D-BBBB-FD46-8AB2-E1AB985A0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those in the audience who are not familiar with linear regression, let me give you an example to show how it works.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have a scatter plot of sample points we want to regress. The X-axis is for the independent variable and the Y-axis for the dependent variable.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goal is to find a line which best approximated the trend of the samples. More specifically we seek a line which minimize the sum of squared estimation errors.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 uni-variate regression. In the multi-variate case, it is done in a higher dimensional space and the line becomes a hyper-plane in that case.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715AFD82-71D1-7C48-9172-4C6594345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732594-4452-174B-B087-3A0125BC38AB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29692A0-6806-1045-8581-6988290EC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B399F14-40EE-F04A-8981-87FE95F5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374614F0-CE79-1847-AE0F-612FED78A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FCCF096-393F-174F-9A66-76C9EA9C78FD}" type="slidenum">
              <a:rPr lang="en-US" altLang="en-US" sz="1200"/>
              <a:pPr algn="r"/>
              <a:t>91</a:t>
            </a:fld>
            <a:endParaRPr lang="en-US" altLang="en-US" sz="1200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8CA2B207-35A2-6D44-8415-165D63FF4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A66D257-DC1A-D143-A8DA-91D4CEA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those in the audience who are not familiar with linear regression, let me give you an example to show how it works.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have a scatter plot of sample points we want to regress. The X-axis is for the independent variable and the Y-axis for the dependent variable.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goal is to find a line which best approximated the trend of the samples. More specifically we seek a line which minimize the sum of squared estimation errors.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 uni-variate regression. In the multi-variate case, it is done in a higher dimensional space and the line becomes a hyper-plane in that case.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011D0638-E75F-664F-BB62-AF660C094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FCD2A9-FD5F-264E-BFBE-E9871F2FEA08}" type="slidenum">
              <a:rPr lang="en-US" altLang="en-US" sz="1200"/>
              <a:pPr algn="r"/>
              <a:t>92</a:t>
            </a:fld>
            <a:endParaRPr lang="en-US" altLang="en-US" sz="1200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7B5A0263-43FF-FD49-9802-90E034D0C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F1EAFCFE-7CD7-2047-B9FD-03F90CD30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those in the audience who are not familiar with linear regression, let me give you an example to show how it works.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we have a scatter plot of sample points we want to regress. The X-axis is for the independent variable and the Y-axis for the dependent variable.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goal is to find a line which best approximated the trend of the samples. More specifically we seek a line which minimize the sum of squared estimation errors.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 uni-variate regression. In the multi-variate case, it is done in a higher dimensional space and the line becomes a hyper-plane in that case.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>
            <a:extLst>
              <a:ext uri="{FF2B5EF4-FFF2-40B4-BE49-F238E27FC236}">
                <a16:creationId xmlns:a16="http://schemas.microsoft.com/office/drawing/2014/main" id="{9DB53E2F-3FAD-AE4C-B078-830704EFE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772F2E2-5878-0542-B90A-A0C5CF8021C6}" type="slidenum">
              <a:rPr lang="en-US" altLang="en-US" sz="1200"/>
              <a:pPr algn="r"/>
              <a:t>94</a:t>
            </a:fld>
            <a:endParaRPr lang="en-US" altLang="en-US" sz="120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134ADB88-734C-1546-B933-607CD5B37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6FDD12D-8627-2945-8352-012050344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>
            <a:extLst>
              <a:ext uri="{FF2B5EF4-FFF2-40B4-BE49-F238E27FC236}">
                <a16:creationId xmlns:a16="http://schemas.microsoft.com/office/drawing/2014/main" id="{669F873E-179A-5845-B774-E84C4907A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9BAA31-5F7D-5648-B3C4-FD2808E1FD3D}" type="slidenum">
              <a:rPr lang="en-US" altLang="en-US" sz="1200"/>
              <a:pPr algn="r"/>
              <a:t>95</a:t>
            </a:fld>
            <a:endParaRPr lang="en-US" altLang="en-US" sz="12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706F9491-C439-1744-978C-585563AD4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1963215-CAE5-BF42-A64E-88E489BCF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>
            <a:extLst>
              <a:ext uri="{FF2B5EF4-FFF2-40B4-BE49-F238E27FC236}">
                <a16:creationId xmlns:a16="http://schemas.microsoft.com/office/drawing/2014/main" id="{30B862FA-F772-E240-8984-6FF9C8642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6660751-8C6A-6541-9893-640B0CDEC3FE}" type="slidenum">
              <a:rPr lang="en-US" altLang="en-US" sz="1200"/>
              <a:pPr algn="r"/>
              <a:t>96</a:t>
            </a:fld>
            <a:endParaRPr lang="en-US" altLang="en-US" sz="12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3BCF6170-436A-0F41-BE4C-6230A762C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6F34B4C-4C7C-364F-965D-DAD9BF65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03117DF1-34DA-5B43-BD4A-C3347E309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1519914-3C1C-FD4D-BCB1-689BA74DE726}" type="slidenum">
              <a:rPr lang="en-US" altLang="en-US" sz="1200"/>
              <a:pPr algn="r"/>
              <a:t>97</a:t>
            </a:fld>
            <a:endParaRPr lang="en-US" altLang="en-US" sz="12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6CADA4BD-07B1-4249-96F8-C5B0DE55F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99B1031E-B347-F646-A5F3-40716964C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>
            <a:extLst>
              <a:ext uri="{FF2B5EF4-FFF2-40B4-BE49-F238E27FC236}">
                <a16:creationId xmlns:a16="http://schemas.microsoft.com/office/drawing/2014/main" id="{5A8FAE27-0C38-0540-855E-D8AC8A18E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8EA503-1AE6-C043-9AF2-DF7E17CEC321}" type="slidenum">
              <a:rPr lang="en-US" altLang="en-US" sz="1200"/>
              <a:pPr algn="r"/>
              <a:t>98</a:t>
            </a:fld>
            <a:endParaRPr lang="en-US" altLang="en-US" sz="12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72B79363-71AE-654E-ADBB-89590215B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F64CAEC6-CFBB-0648-BA24-657137685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>
            <a:extLst>
              <a:ext uri="{FF2B5EF4-FFF2-40B4-BE49-F238E27FC236}">
                <a16:creationId xmlns:a16="http://schemas.microsoft.com/office/drawing/2014/main" id="{939DE9FD-F6C4-094D-8B79-6EB5AD59A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B6EF79-BA22-8142-A1ED-EC412FF7594B}" type="slidenum">
              <a:rPr lang="en-US" altLang="en-US" sz="1200"/>
              <a:pPr algn="r"/>
              <a:t>99</a:t>
            </a:fld>
            <a:endParaRPr lang="en-US" altLang="en-US" sz="120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2BA586A6-C30B-4A43-BA45-AE2CED004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98C47A78-337A-C349-B7AC-C5340A830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is organized as follows: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introduction, let me describe what motivated this research. I also describe the kinds of problems we are trying to solve.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Nest, I’ll talk about our main contributions, namely, MUSCLES and Selective MUSCLES.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Then, we report some of experimental results followed by concluding remarks and discussion of future research direction.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101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047277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108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48800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109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3668587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165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\</a:t>
            </a:r>
            <a:r>
              <a:rPr kumimoji="1" lang="en-US" altLang="ja-JP" dirty="0" err="1"/>
              <a:t>cdot</a:t>
            </a:r>
            <a:r>
              <a:rPr kumimoji="1" lang="en-US" altLang="ja-JP" dirty="0"/>
              <a:t> \left( 1-x_t \right 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4356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370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324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294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x_{t+1} = a </a:t>
            </a:r>
            <a:r>
              <a:rPr kumimoji="1" lang="en-US" altLang="ja-JP" dirty="0" err="1"/>
              <a:t>x_t</a:t>
            </a:r>
            <a:r>
              <a:rPr kumimoji="1" lang="en-US" altLang="ja-JP" dirty="0"/>
              <a:t>  + \epsilon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809E-7568-5E4C-BA69-CB2B57786C7C}" type="slidenum">
              <a:rPr kumimoji="1" lang="ja-JP" altLang="en-US" smtClean="0"/>
              <a:t>117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730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=6UV3kRV46Zs&amp;t=49s </a:t>
            </a:r>
            <a:endParaRPr lang="en-US" altLang="ja-JP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8C13-EC29-D742-991B-033D70E9806E}" type="slidenum">
              <a:rPr lang="en-US" smtClean="0"/>
              <a:t>128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/>
              <a:t>© 2016 Sakurai,  Matsubara &amp; Faloutsos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en-US" altLang="ja-JP"/>
              <a:t>Tutorial@WWW'16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006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554EB1A1-C528-3941-B537-1348B0D1E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98B582-2757-6542-8B86-8942A0ED4C26}" type="slidenum">
              <a:rPr lang="en-US" altLang="en-US" sz="1200"/>
              <a:pPr algn="r"/>
              <a:t>139</a:t>
            </a:fld>
            <a:endParaRPr lang="en-US" altLang="en-US" sz="120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222E566A-EA25-234D-964B-5048BCF0B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85800"/>
            <a:ext cx="4470400" cy="3352800"/>
          </a:xfrm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0C5A03-E589-604B-9041-B89FAB293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10063"/>
            <a:ext cx="5029200" cy="40735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383" tIns="44691" rIns="89383" bIns="44691" anchor="t"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co-evolving time sequences? We define them as a set of correlated time sequences possibly with some time lags. 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 us take an example. Here we have three sequences.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Taking a closer look, we can see that the blue sequence is the same as the red one except that it is a shifted version. Also, the green sequence is somehow correlated with the red one.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we propose is to study them jointly, to take advantage of the existence of such correlations.</a:t>
            </a:r>
          </a:p>
        </p:txBody>
      </p:sp>
    </p:spTree>
    <p:extLst>
      <p:ext uri="{BB962C8B-B14F-4D97-AF65-F5344CB8AC3E}">
        <p14:creationId xmlns:p14="http://schemas.microsoft.com/office/powerpoint/2010/main" val="45425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35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7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91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46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21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26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27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72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E3EC66-0CDC-E944-9B54-886F2D8FF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8652A-D7ED-5441-9916-588D79462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EAC5C2-202F-5F43-96DD-CB3B68095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2759-2DD7-7B43-9E9D-01BE63F93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4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9B5EC1-69AB-C940-AAFD-286C7980A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255B8-557C-3E49-9A13-7461AF4BB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A51153-6852-2343-8664-1E0DCF98C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0537-C027-A24F-9CF9-52B179459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21004-A07E-7140-84B0-D037EBBC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AA60D-AE59-3945-9C69-406A06CDE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E49BD-D5D3-1449-BE32-9C18F05E8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289FE-385E-824A-B1F6-EA139D32A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50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C861F-3236-BE4C-80F3-8C37E5AA6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C5BCC-455D-564A-9E56-F55878BE9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91CB0-5F52-1A46-B43A-A31F60488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A258-FCA8-174D-B209-D8024D71E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EB83A-F4E1-6745-BA6B-F2FCEE768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EA60C-1F60-7D44-86D4-EA7B08AF7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94197-2BCC-2D43-991C-83987EE28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96F-43DB-7545-90EF-628555FD0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0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365CE-7779-524B-9911-BE5B61E3E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511A66-8721-2448-9ED1-FBAC234A7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4809-BEDD-2E4B-8513-6BA931978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71BF4-70BF-4A40-933A-927739B6A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4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1785B-C225-8741-BDAB-9D93F48B7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BF3B9-72E7-3943-801E-82BF6430A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F760C-959B-1A47-8B7E-04F2DED84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A484-C463-A948-8FBC-8A9CCE604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07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6B445-7BAF-5D43-95A1-E6950D178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2278B-0842-D944-B33F-4BEC65643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99AD9-821C-944C-B912-249D2A364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3152-7F9B-644B-84C6-6243FA332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73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5DEE2-505C-114F-B9FF-5DBDD6780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A80D4-33B0-744B-A05B-610A3C7E6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8FDD9-EC56-8343-BC20-571381DD9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C05E-646F-F14C-A411-2BD7E86BB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08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A8FA42-22AA-594D-A2CC-17DB4FA4B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E84FD-0691-6B41-AD6F-06F03F340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3881F-C2E4-C04E-8272-C5226A6E5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B388-33C5-C74E-AEF2-C89F69601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5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3D6C44-F808-F542-B671-13ED328EA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8D42C-78DE-B64D-BE41-4F158C3DF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56EB1D-C56C-FE4B-BE22-496BCE3FC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B0B1-052B-6C45-9E79-F498C715E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9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4B5C5-9105-1641-B84B-9E99BDA6F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2A2E8-D94C-FF4E-9C9E-3C75F9DD7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5EF95-23F5-3346-B163-7D0082381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8DA0-B97A-BE48-BBDF-E945E5F87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78F23F-74B7-3B45-921D-91C67689D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B68A63-BAEC-764D-B61F-89DC36944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46BE21-1E98-CE49-9A29-4C98783D2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8C4-0992-7449-878C-98E69952D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29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7F82D1-6377-304A-8B75-F69CDE4D0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B020C8-746A-5142-91D9-DA888CAA8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E34373-4D0D-2E46-865A-7B7B8881D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A86F-9E1E-3049-A1CC-A16E68631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88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8F4457-38D7-5148-9FC0-1A3A74512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DC1A85-4124-964A-A1AC-C78D3ACD7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38EFA4-9E92-534A-8770-C51903529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E89E-4BFF-5547-BE9A-51507D82A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97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583BE-BB2E-9249-ABA4-26819811D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D3150-2D0E-9D4B-80CF-DD6760A63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61F2A-F0F7-9F40-A808-3F5936BCA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60F96-BC9F-214A-9BCD-81D7C30B0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2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0C600-FC04-2449-8337-9A8A06FF2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ECE9C-E7ED-AC44-9696-15B83C0F2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A23-EE66-434A-B9EB-BA77CC29C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8D4-9B3D-704D-8A35-FA023AD33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7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06A60E-CEF5-BB49-8F4C-C54CABA05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4D8AA4-BEEC-A04A-9418-FD655FAD1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0836" name="Rectangle 4">
            <a:extLst>
              <a:ext uri="{FF2B5EF4-FFF2-40B4-BE49-F238E27FC236}">
                <a16:creationId xmlns:a16="http://schemas.microsoft.com/office/drawing/2014/main" id="{22D92114-9355-6340-BDB1-0FF9058CA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2040837" name="Rectangle 5">
            <a:extLst>
              <a:ext uri="{FF2B5EF4-FFF2-40B4-BE49-F238E27FC236}">
                <a16:creationId xmlns:a16="http://schemas.microsoft.com/office/drawing/2014/main" id="{49710224-2DA9-C344-A263-B317494FAD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040838" name="Rectangle 6">
            <a:extLst>
              <a:ext uri="{FF2B5EF4-FFF2-40B4-BE49-F238E27FC236}">
                <a16:creationId xmlns:a16="http://schemas.microsoft.com/office/drawing/2014/main" id="{1974759F-86DA-C84B-81B7-8AC147A2D0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BE3205-6A8C-9B45-9F10-3EA96B093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A94F422-4555-0349-AEF9-21C6C2F0D8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TALKS/19-10-JP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0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0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m.sanken.osaka-u.ac.jp/~yasuko/SRC/ecoweb.zip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12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0" Type="http://schemas.openxmlformats.org/officeDocument/2006/relationships/image" Target="../media/image83.png"/><Relationship Id="rId4" Type="http://schemas.microsoft.com/office/2007/relationships/hdphoto" Target="../media/hdphoto1.wdp"/><Relationship Id="rId9" Type="http://schemas.openxmlformats.org/officeDocument/2006/relationships/image" Target="../media/image82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5.jpeg"/><Relationship Id="rId5" Type="http://schemas.openxmlformats.org/officeDocument/2006/relationships/image" Target="../media/image87.emf"/><Relationship Id="rId4" Type="http://schemas.openxmlformats.org/officeDocument/2006/relationships/oleObject" Target="../embeddings/oleObject25.bin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.sanken.osaka-u.ac.jp/~yasuko/SRC/ecoweb.zip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2.png"/><Relationship Id="rId4" Type="http://schemas.openxmlformats.org/officeDocument/2006/relationships/oleObject" Target="../embeddings/oleObject26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2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cmu.edu/~christos/TALKS/19-10-JPM/" TargetMode="External"/><Relationship Id="rId3" Type="http://schemas.openxmlformats.org/officeDocument/2006/relationships/oleObject" Target="../embeddings/oleObject26.bin"/><Relationship Id="rId7" Type="http://schemas.openxmlformats.org/officeDocument/2006/relationships/image" Target="../media/image9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2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cmu.edu/~christos/TALKS/19-10-JPM/" TargetMode="External"/><Relationship Id="rId3" Type="http://schemas.openxmlformats.org/officeDocument/2006/relationships/oleObject" Target="../embeddings/oleObject26.bin"/><Relationship Id="rId7" Type="http://schemas.openxmlformats.org/officeDocument/2006/relationships/image" Target="../media/image9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2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7.jpeg"/><Relationship Id="rId4" Type="http://schemas.openxmlformats.org/officeDocument/2006/relationships/image" Target="../media/image92.png"/><Relationship Id="rId9" Type="http://schemas.openxmlformats.org/officeDocument/2006/relationships/hyperlink" Target="https://www.cs.cmu.edu/~christos/TALKS/19-10-JP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cmu.edu/~christos/TALKS/19-10-JPM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christos/TALKS/19-10-JP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indices/a-tree/z/Zordan:Victor_B=.html" TargetMode="External"/><Relationship Id="rId2" Type="http://schemas.openxmlformats.org/officeDocument/2006/relationships/hyperlink" Target="http://www.informatik.uni-trier.de/~ley/db/indices/a-tree/p/Palpanas:Them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k.uni-trier.de/~ley/db/conf/vldb/vldb2004.html#PalpanasCGKZ04" TargetMode="External"/><Relationship Id="rId5" Type="http://schemas.openxmlformats.org/officeDocument/2006/relationships/hyperlink" Target="http://www.informatik.uni-trier.de/~ley/db/indices/a-tree/c/Cardle:Marc.html" TargetMode="External"/><Relationship Id="rId4" Type="http://schemas.openxmlformats.org/officeDocument/2006/relationships/hyperlink" Target="http://www.informatik.uni-trier.de/~ley/db/indices/a-tree/g/Gunopulos:Dimitrios.html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helsinki.fi/u/ahyvarin/papers/bookfinal_ICA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3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jpeg"/><Relationship Id="rId4" Type="http://schemas.openxmlformats.org/officeDocument/2006/relationships/image" Target="../media/image40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image" Target="../media/image42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.png"/><Relationship Id="rId4" Type="http://schemas.openxmlformats.org/officeDocument/2006/relationships/image" Target="../media/image43.emf"/><Relationship Id="rId9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8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39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monet.me.ic.ac.uk/people/gavin/java/waveletDemos.html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2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3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1944710-730F-9448-84D4-FD287E7A32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4850" y="1771650"/>
            <a:ext cx="7772400" cy="1143000"/>
          </a:xfrm>
        </p:spPr>
        <p:txBody>
          <a:bodyPr/>
          <a:lstStyle/>
          <a:p>
            <a:r>
              <a:rPr lang="en-US" sz="4000" b="1" dirty="0"/>
              <a:t>Graph and Time Series Mining:</a:t>
            </a:r>
            <a:br>
              <a:rPr lang="en-US" sz="4000" b="1" dirty="0"/>
            </a:br>
            <a:r>
              <a:rPr lang="en-US" sz="4000" b="1" dirty="0"/>
              <a:t>Tools and Applications</a:t>
            </a:r>
            <a:br>
              <a:rPr lang="en-US" sz="4000" b="1" dirty="0"/>
            </a:br>
            <a:endParaRPr lang="en-US" b="1" dirty="0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B65AD70F-5B96-1848-838D-0B14EEAD98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60634" y="4077203"/>
            <a:ext cx="5822731" cy="1518005"/>
          </a:xfrm>
        </p:spPr>
        <p:txBody>
          <a:bodyPr/>
          <a:lstStyle/>
          <a:p>
            <a:r>
              <a:rPr lang="en-US" i="1" dirty="0"/>
              <a:t>Christos Faloutsos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CMU SCS</a:t>
            </a:r>
          </a:p>
        </p:txBody>
      </p:sp>
      <p:pic>
        <p:nvPicPr>
          <p:cNvPr id="5" name="Picture 2" descr="photo">
            <a:extLst>
              <a:ext uri="{FF2B5EF4-FFF2-40B4-BE49-F238E27FC236}">
                <a16:creationId xmlns:a16="http://schemas.microsoft.com/office/drawing/2014/main" id="{1D942087-B0B1-8C43-87AE-754BA816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F8197-34DF-414A-B151-73E99F108578}"/>
              </a:ext>
            </a:extLst>
          </p:cNvPr>
          <p:cNvSpPr txBox="1"/>
          <p:nvPr/>
        </p:nvSpPr>
        <p:spPr>
          <a:xfrm>
            <a:off x="2908538" y="3037394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Part 2: time series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1143C-5B55-904D-8720-9B944D27D991}"/>
              </a:ext>
            </a:extLst>
          </p:cNvPr>
          <p:cNvSpPr txBox="1"/>
          <p:nvPr/>
        </p:nvSpPr>
        <p:spPr>
          <a:xfrm>
            <a:off x="384137" y="5788632"/>
            <a:ext cx="809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www.cs.cmu.edu</a:t>
            </a:r>
            <a:r>
              <a:rPr lang="en-US" sz="2800" dirty="0">
                <a:hlinkClick r:id="rId3"/>
              </a:rPr>
              <a:t>/~</a:t>
            </a:r>
            <a:r>
              <a:rPr lang="en-US" sz="2800" dirty="0" err="1">
                <a:hlinkClick r:id="rId3"/>
              </a:rPr>
              <a:t>christos</a:t>
            </a:r>
            <a:r>
              <a:rPr lang="en-US" sz="2800" dirty="0">
                <a:hlinkClick r:id="rId3"/>
              </a:rPr>
              <a:t>/TALKS/19-10-JPM/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>
            <a:extLst>
              <a:ext uri="{FF2B5EF4-FFF2-40B4-BE49-F238E27FC236}">
                <a16:creationId xmlns:a16="http://schemas.microsoft.com/office/drawing/2014/main" id="{26403A67-20DB-314E-817B-2F659DAA72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7CAA7B0A-27B0-D44C-B7F6-A3AA5E4F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D1F5793F-9680-6245-8746-989E4AE6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BDD868A-89C1-E341-B88F-C317FC98DE66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D1D778F-B20D-0349-9F7F-FDDCF9826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Problem#2: Forecast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7236DE7-EF2D-EF4D-8A5A-11821EC84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t-1</a:t>
            </a:r>
            <a:r>
              <a:rPr lang="en-US" altLang="en-US">
                <a:ea typeface="ＭＳ Ｐゴシック" panose="020B0600070205080204" pitchFamily="34" charset="-128"/>
              </a:rPr>
              <a:t>, …, forecast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t+1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8" name="Line 4">
            <a:extLst>
              <a:ext uri="{FF2B5EF4-FFF2-40B4-BE49-F238E27FC236}">
                <a16:creationId xmlns:a16="http://schemas.microsoft.com/office/drawing/2014/main" id="{8E9BC7FE-E221-C64F-B66B-AF3E4DCE1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5">
            <a:extLst>
              <a:ext uri="{FF2B5EF4-FFF2-40B4-BE49-F238E27FC236}">
                <a16:creationId xmlns:a16="http://schemas.microsoft.com/office/drawing/2014/main" id="{64DEF3DA-6478-C149-8679-A4F263E40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6">
            <a:extLst>
              <a:ext uri="{FF2B5EF4-FFF2-40B4-BE49-F238E27FC236}">
                <a16:creationId xmlns:a16="http://schemas.microsoft.com/office/drawing/2014/main" id="{588D4206-DBAC-4644-8B28-7D1B5D097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7">
            <a:extLst>
              <a:ext uri="{FF2B5EF4-FFF2-40B4-BE49-F238E27FC236}">
                <a16:creationId xmlns:a16="http://schemas.microsoft.com/office/drawing/2014/main" id="{D193F183-E896-AB45-BA5F-007364742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8">
            <a:extLst>
              <a:ext uri="{FF2B5EF4-FFF2-40B4-BE49-F238E27FC236}">
                <a16:creationId xmlns:a16="http://schemas.microsoft.com/office/drawing/2014/main" id="{601C4511-9BCF-6D48-8AD7-50DB2AC9B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9">
            <a:extLst>
              <a:ext uri="{FF2B5EF4-FFF2-40B4-BE49-F238E27FC236}">
                <a16:creationId xmlns:a16="http://schemas.microsoft.com/office/drawing/2014/main" id="{CDC17D86-C03C-1E4E-84B2-E416C99BF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0">
            <a:extLst>
              <a:ext uri="{FF2B5EF4-FFF2-40B4-BE49-F238E27FC236}">
                <a16:creationId xmlns:a16="http://schemas.microsoft.com/office/drawing/2014/main" id="{1B9AEAF6-A5AC-E749-A019-A291E7119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1">
            <a:extLst>
              <a:ext uri="{FF2B5EF4-FFF2-40B4-BE49-F238E27FC236}">
                <a16:creationId xmlns:a16="http://schemas.microsoft.com/office/drawing/2014/main" id="{70B0345E-C311-5B4A-A2E5-51D56E2B0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2">
            <a:extLst>
              <a:ext uri="{FF2B5EF4-FFF2-40B4-BE49-F238E27FC236}">
                <a16:creationId xmlns:a16="http://schemas.microsoft.com/office/drawing/2014/main" id="{6AF4F4C5-02BD-A449-A246-F66FCC66B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3">
            <a:extLst>
              <a:ext uri="{FF2B5EF4-FFF2-40B4-BE49-F238E27FC236}">
                <a16:creationId xmlns:a16="http://schemas.microsoft.com/office/drawing/2014/main" id="{80816C80-1CFA-D146-8D2B-E5F599852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4">
            <a:extLst>
              <a:ext uri="{FF2B5EF4-FFF2-40B4-BE49-F238E27FC236}">
                <a16:creationId xmlns:a16="http://schemas.microsoft.com/office/drawing/2014/main" id="{055B03F1-1952-6644-93CB-D4C796F6A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5">
            <a:extLst>
              <a:ext uri="{FF2B5EF4-FFF2-40B4-BE49-F238E27FC236}">
                <a16:creationId xmlns:a16="http://schemas.microsoft.com/office/drawing/2014/main" id="{5598E3FF-A49E-374B-A84D-1147E3203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6">
            <a:extLst>
              <a:ext uri="{FF2B5EF4-FFF2-40B4-BE49-F238E27FC236}">
                <a16:creationId xmlns:a16="http://schemas.microsoft.com/office/drawing/2014/main" id="{A63DFA82-51DA-7841-8DC1-73C0B0666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7">
            <a:extLst>
              <a:ext uri="{FF2B5EF4-FFF2-40B4-BE49-F238E27FC236}">
                <a16:creationId xmlns:a16="http://schemas.microsoft.com/office/drawing/2014/main" id="{322A50AA-9063-AE4D-A9B9-B35705543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8">
            <a:extLst>
              <a:ext uri="{FF2B5EF4-FFF2-40B4-BE49-F238E27FC236}">
                <a16:creationId xmlns:a16="http://schemas.microsoft.com/office/drawing/2014/main" id="{B7E66EBE-EB2B-8543-AA86-232CC8649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19">
            <a:extLst>
              <a:ext uri="{FF2B5EF4-FFF2-40B4-BE49-F238E27FC236}">
                <a16:creationId xmlns:a16="http://schemas.microsoft.com/office/drawing/2014/main" id="{E314AC68-6EA0-9E49-A83C-D18BCBE91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0">
            <a:extLst>
              <a:ext uri="{FF2B5EF4-FFF2-40B4-BE49-F238E27FC236}">
                <a16:creationId xmlns:a16="http://schemas.microsoft.com/office/drawing/2014/main" id="{76BF328C-D405-164E-BF15-E465A2BEB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1">
            <a:extLst>
              <a:ext uri="{FF2B5EF4-FFF2-40B4-BE49-F238E27FC236}">
                <a16:creationId xmlns:a16="http://schemas.microsoft.com/office/drawing/2014/main" id="{76E26CCA-EA2E-6048-B8A0-CA5B2C2F4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2">
            <a:extLst>
              <a:ext uri="{FF2B5EF4-FFF2-40B4-BE49-F238E27FC236}">
                <a16:creationId xmlns:a16="http://schemas.microsoft.com/office/drawing/2014/main" id="{65C84E20-721F-DC47-ADF6-ECF1F4798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3">
            <a:extLst>
              <a:ext uri="{FF2B5EF4-FFF2-40B4-BE49-F238E27FC236}">
                <a16:creationId xmlns:a16="http://schemas.microsoft.com/office/drawing/2014/main" id="{D2F3F86E-102A-9442-BB9E-E78BDBCA6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Line 24">
            <a:extLst>
              <a:ext uri="{FF2B5EF4-FFF2-40B4-BE49-F238E27FC236}">
                <a16:creationId xmlns:a16="http://schemas.microsoft.com/office/drawing/2014/main" id="{5F454E5D-F255-9849-8D06-899BEA5F8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5">
            <a:extLst>
              <a:ext uri="{FF2B5EF4-FFF2-40B4-BE49-F238E27FC236}">
                <a16:creationId xmlns:a16="http://schemas.microsoft.com/office/drawing/2014/main" id="{4C6385D6-4D42-CB48-BD4F-36C010C6E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6">
            <a:extLst>
              <a:ext uri="{FF2B5EF4-FFF2-40B4-BE49-F238E27FC236}">
                <a16:creationId xmlns:a16="http://schemas.microsoft.com/office/drawing/2014/main" id="{405EB0B2-E75D-5445-8577-C51CDAF44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7">
            <a:extLst>
              <a:ext uri="{FF2B5EF4-FFF2-40B4-BE49-F238E27FC236}">
                <a16:creationId xmlns:a16="http://schemas.microsoft.com/office/drawing/2014/main" id="{B6E4F678-6BDF-5E4C-9A43-F8B3F1C1A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28">
            <a:extLst>
              <a:ext uri="{FF2B5EF4-FFF2-40B4-BE49-F238E27FC236}">
                <a16:creationId xmlns:a16="http://schemas.microsoft.com/office/drawing/2014/main" id="{9726926B-F1FA-C44C-9A30-64572806A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29">
            <a:extLst>
              <a:ext uri="{FF2B5EF4-FFF2-40B4-BE49-F238E27FC236}">
                <a16:creationId xmlns:a16="http://schemas.microsoft.com/office/drawing/2014/main" id="{6601E6DF-C817-7843-A287-3A252AEC1A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0">
            <a:extLst>
              <a:ext uri="{FF2B5EF4-FFF2-40B4-BE49-F238E27FC236}">
                <a16:creationId xmlns:a16="http://schemas.microsoft.com/office/drawing/2014/main" id="{E75D1E4B-C00D-5E4B-A6A8-4A031591B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Line 31">
            <a:extLst>
              <a:ext uri="{FF2B5EF4-FFF2-40B4-BE49-F238E27FC236}">
                <a16:creationId xmlns:a16="http://schemas.microsoft.com/office/drawing/2014/main" id="{9753952D-8A3B-A94D-8B4C-B02408353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Line 32">
            <a:extLst>
              <a:ext uri="{FF2B5EF4-FFF2-40B4-BE49-F238E27FC236}">
                <a16:creationId xmlns:a16="http://schemas.microsoft.com/office/drawing/2014/main" id="{ADA61668-8B87-3D4A-817E-C441C3B8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Line 33">
            <a:extLst>
              <a:ext uri="{FF2B5EF4-FFF2-40B4-BE49-F238E27FC236}">
                <a16:creationId xmlns:a16="http://schemas.microsoft.com/office/drawing/2014/main" id="{F0097D4F-00C0-7343-A15A-473F8FD44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4">
            <a:extLst>
              <a:ext uri="{FF2B5EF4-FFF2-40B4-BE49-F238E27FC236}">
                <a16:creationId xmlns:a16="http://schemas.microsoft.com/office/drawing/2014/main" id="{CA659B67-A2F3-BB43-B496-95F533AA9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Line 35">
            <a:extLst>
              <a:ext uri="{FF2B5EF4-FFF2-40B4-BE49-F238E27FC236}">
                <a16:creationId xmlns:a16="http://schemas.microsoft.com/office/drawing/2014/main" id="{2ADED43A-6E28-934A-BFD9-FF28F2F83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Line 36">
            <a:extLst>
              <a:ext uri="{FF2B5EF4-FFF2-40B4-BE49-F238E27FC236}">
                <a16:creationId xmlns:a16="http://schemas.microsoft.com/office/drawing/2014/main" id="{F70D0B90-1832-3843-81A4-3DA9E339F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Line 37">
            <a:extLst>
              <a:ext uri="{FF2B5EF4-FFF2-40B4-BE49-F238E27FC236}">
                <a16:creationId xmlns:a16="http://schemas.microsoft.com/office/drawing/2014/main" id="{D1CD0F26-5AB8-2040-8EE7-4869CAFDD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2" name="Freeform 38">
            <a:extLst>
              <a:ext uri="{FF2B5EF4-FFF2-40B4-BE49-F238E27FC236}">
                <a16:creationId xmlns:a16="http://schemas.microsoft.com/office/drawing/2014/main" id="{DD84CEE7-764C-8F4B-B3C9-62C7CD4E5867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9">
            <a:extLst>
              <a:ext uri="{FF2B5EF4-FFF2-40B4-BE49-F238E27FC236}">
                <a16:creationId xmlns:a16="http://schemas.microsoft.com/office/drawing/2014/main" id="{21A3F365-4B10-A140-8749-00045C0CEB7D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40">
            <a:extLst>
              <a:ext uri="{FF2B5EF4-FFF2-40B4-BE49-F238E27FC236}">
                <a16:creationId xmlns:a16="http://schemas.microsoft.com/office/drawing/2014/main" id="{120CA352-4A4C-1D46-B2B3-2D04796D2064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1">
            <a:extLst>
              <a:ext uri="{FF2B5EF4-FFF2-40B4-BE49-F238E27FC236}">
                <a16:creationId xmlns:a16="http://schemas.microsoft.com/office/drawing/2014/main" id="{4FAD59E1-CDB1-F847-B54A-EA40A92E4B9C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2">
            <a:extLst>
              <a:ext uri="{FF2B5EF4-FFF2-40B4-BE49-F238E27FC236}">
                <a16:creationId xmlns:a16="http://schemas.microsoft.com/office/drawing/2014/main" id="{5EC2DE3B-C392-FD41-AD49-689654C75D5A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3">
            <a:extLst>
              <a:ext uri="{FF2B5EF4-FFF2-40B4-BE49-F238E27FC236}">
                <a16:creationId xmlns:a16="http://schemas.microsoft.com/office/drawing/2014/main" id="{E6E05C04-004D-5D44-8A0C-47FF9AEBA035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4">
            <a:extLst>
              <a:ext uri="{FF2B5EF4-FFF2-40B4-BE49-F238E27FC236}">
                <a16:creationId xmlns:a16="http://schemas.microsoft.com/office/drawing/2014/main" id="{4CD4CE5E-4BA9-2943-8B7F-3D3E4B39B8EB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5">
            <a:extLst>
              <a:ext uri="{FF2B5EF4-FFF2-40B4-BE49-F238E27FC236}">
                <a16:creationId xmlns:a16="http://schemas.microsoft.com/office/drawing/2014/main" id="{EE10F7E9-8F08-F04B-BCE9-82678951B949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6">
            <a:extLst>
              <a:ext uri="{FF2B5EF4-FFF2-40B4-BE49-F238E27FC236}">
                <a16:creationId xmlns:a16="http://schemas.microsoft.com/office/drawing/2014/main" id="{C845EE21-A01F-A149-A248-54A7246B301F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7">
            <a:extLst>
              <a:ext uri="{FF2B5EF4-FFF2-40B4-BE49-F238E27FC236}">
                <a16:creationId xmlns:a16="http://schemas.microsoft.com/office/drawing/2014/main" id="{C05FCA12-D521-3D46-BC82-94EBF9FF78BE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Rectangle 48">
            <a:extLst>
              <a:ext uri="{FF2B5EF4-FFF2-40B4-BE49-F238E27FC236}">
                <a16:creationId xmlns:a16="http://schemas.microsoft.com/office/drawing/2014/main" id="{DAA03ED0-0A57-1548-A700-8A2D7DAC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33843" name="Rectangle 49">
            <a:extLst>
              <a:ext uri="{FF2B5EF4-FFF2-40B4-BE49-F238E27FC236}">
                <a16:creationId xmlns:a16="http://schemas.microsoft.com/office/drawing/2014/main" id="{610F046C-F9C3-CF4B-A6EC-A751D774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33844" name="Rectangle 50">
            <a:extLst>
              <a:ext uri="{FF2B5EF4-FFF2-40B4-BE49-F238E27FC236}">
                <a16:creationId xmlns:a16="http://schemas.microsoft.com/office/drawing/2014/main" id="{BB6B68A2-4DBA-E441-ACBA-93E3924B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33845" name="Rectangle 51">
            <a:extLst>
              <a:ext uri="{FF2B5EF4-FFF2-40B4-BE49-F238E27FC236}">
                <a16:creationId xmlns:a16="http://schemas.microsoft.com/office/drawing/2014/main" id="{56CD4D18-AB62-A444-8900-87E85EEA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33846" name="Rectangle 52">
            <a:extLst>
              <a:ext uri="{FF2B5EF4-FFF2-40B4-BE49-F238E27FC236}">
                <a16:creationId xmlns:a16="http://schemas.microsoft.com/office/drawing/2014/main" id="{EA613988-0BE2-884A-A6AA-176C7553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33847" name="Rectangle 53">
            <a:extLst>
              <a:ext uri="{FF2B5EF4-FFF2-40B4-BE49-F238E27FC236}">
                <a16:creationId xmlns:a16="http://schemas.microsoft.com/office/drawing/2014/main" id="{97D9D6AD-A187-AB44-BBCF-85817CBF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33848" name="Rectangle 54">
            <a:extLst>
              <a:ext uri="{FF2B5EF4-FFF2-40B4-BE49-F238E27FC236}">
                <a16:creationId xmlns:a16="http://schemas.microsoft.com/office/drawing/2014/main" id="{FD475B71-16C9-4E4C-AD03-25723367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33849" name="Rectangle 55">
            <a:extLst>
              <a:ext uri="{FF2B5EF4-FFF2-40B4-BE49-F238E27FC236}">
                <a16:creationId xmlns:a16="http://schemas.microsoft.com/office/drawing/2014/main" id="{3A96B317-0D08-164F-ADFF-D7A082D6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33850" name="Rectangle 56">
            <a:extLst>
              <a:ext uri="{FF2B5EF4-FFF2-40B4-BE49-F238E27FC236}">
                <a16:creationId xmlns:a16="http://schemas.microsoft.com/office/drawing/2014/main" id="{23879175-D2A8-2F42-8BF7-11B9CF50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33851" name="Rectangle 57">
            <a:extLst>
              <a:ext uri="{FF2B5EF4-FFF2-40B4-BE49-F238E27FC236}">
                <a16:creationId xmlns:a16="http://schemas.microsoft.com/office/drawing/2014/main" id="{3639AAE5-D562-214F-B48C-450640ACA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33852" name="Rectangle 58">
            <a:extLst>
              <a:ext uri="{FF2B5EF4-FFF2-40B4-BE49-F238E27FC236}">
                <a16:creationId xmlns:a16="http://schemas.microsoft.com/office/drawing/2014/main" id="{96D7B5F6-B2E4-4D49-85AB-ACF5220B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33853" name="Rectangle 59">
            <a:extLst>
              <a:ext uri="{FF2B5EF4-FFF2-40B4-BE49-F238E27FC236}">
                <a16:creationId xmlns:a16="http://schemas.microsoft.com/office/drawing/2014/main" id="{4FE77B43-7EB5-6841-9E07-83E53293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33854" name="Rectangle 60">
            <a:extLst>
              <a:ext uri="{FF2B5EF4-FFF2-40B4-BE49-F238E27FC236}">
                <a16:creationId xmlns:a16="http://schemas.microsoft.com/office/drawing/2014/main" id="{4D962E0D-CD14-6240-A44D-059E7792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33855" name="Rectangle 61">
            <a:extLst>
              <a:ext uri="{FF2B5EF4-FFF2-40B4-BE49-F238E27FC236}">
                <a16:creationId xmlns:a16="http://schemas.microsoft.com/office/drawing/2014/main" id="{264299F8-5A52-FB4D-8BA9-8CCB2D8E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33856" name="Rectangle 62">
            <a:extLst>
              <a:ext uri="{FF2B5EF4-FFF2-40B4-BE49-F238E27FC236}">
                <a16:creationId xmlns:a16="http://schemas.microsoft.com/office/drawing/2014/main" id="{884BC569-6DD6-AD41-A374-643BEB1C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33857" name="Rectangle 63">
            <a:extLst>
              <a:ext uri="{FF2B5EF4-FFF2-40B4-BE49-F238E27FC236}">
                <a16:creationId xmlns:a16="http://schemas.microsoft.com/office/drawing/2014/main" id="{BE56A614-9892-404A-BAE9-D21E62BA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33858" name="Rectangle 64">
            <a:extLst>
              <a:ext uri="{FF2B5EF4-FFF2-40B4-BE49-F238E27FC236}">
                <a16:creationId xmlns:a16="http://schemas.microsoft.com/office/drawing/2014/main" id="{2643FE47-6623-314A-94CC-28A1AB05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33859" name="Rectangle 65">
            <a:extLst>
              <a:ext uri="{FF2B5EF4-FFF2-40B4-BE49-F238E27FC236}">
                <a16:creationId xmlns:a16="http://schemas.microsoft.com/office/drawing/2014/main" id="{D17FC2CE-F892-9242-A33D-425B8339064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33860" name="Text Box 66">
            <a:extLst>
              <a:ext uri="{FF2B5EF4-FFF2-40B4-BE49-F238E27FC236}">
                <a16:creationId xmlns:a16="http://schemas.microsoft.com/office/drawing/2014/main" id="{CC6A1F81-5A1E-AB4E-8BCF-A8B2BFBE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33861" name="Line 67">
            <a:extLst>
              <a:ext uri="{FF2B5EF4-FFF2-40B4-BE49-F238E27FC236}">
                <a16:creationId xmlns:a16="http://schemas.microsoft.com/office/drawing/2014/main" id="{A98049B4-7A97-6A44-BE38-3964B8E65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Date Placeholder 3">
            <a:extLst>
              <a:ext uri="{FF2B5EF4-FFF2-40B4-BE49-F238E27FC236}">
                <a16:creationId xmlns:a16="http://schemas.microsoft.com/office/drawing/2014/main" id="{D93E8C21-87AE-9A40-BB39-273FD6E296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96610" name="Footer Placeholder 4">
            <a:extLst>
              <a:ext uri="{FF2B5EF4-FFF2-40B4-BE49-F238E27FC236}">
                <a16:creationId xmlns:a16="http://schemas.microsoft.com/office/drawing/2014/main" id="{7852B8DA-AF48-DE43-8722-A35E24ED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6611" name="Slide Number Placeholder 5">
            <a:extLst>
              <a:ext uri="{FF2B5EF4-FFF2-40B4-BE49-F238E27FC236}">
                <a16:creationId xmlns:a16="http://schemas.microsoft.com/office/drawing/2014/main" id="{77985B0A-AE36-224A-BD26-68F7A2DD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177186-0D49-D547-888B-565AFE1826E8}" type="slidenum">
              <a:rPr lang="en-US" altLang="en-US" sz="1400"/>
              <a:pPr algn="r"/>
              <a:t>100</a:t>
            </a:fld>
            <a:endParaRPr lang="en-US" altLang="en-US" sz="1400"/>
          </a:p>
        </p:txBody>
      </p:sp>
      <p:sp>
        <p:nvSpPr>
          <p:cNvPr id="196612" name="Rectangle 2">
            <a:extLst>
              <a:ext uri="{FF2B5EF4-FFF2-40B4-BE49-F238E27FC236}">
                <a16:creationId xmlns:a16="http://schemas.microsoft.com/office/drawing/2014/main" id="{DE56FAE7-20D1-8740-8B76-89FD03CB7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</a:t>
            </a:r>
          </a:p>
        </p:txBody>
      </p:sp>
      <p:sp>
        <p:nvSpPr>
          <p:cNvPr id="196613" name="Rectangle 3">
            <a:extLst>
              <a:ext uri="{FF2B5EF4-FFF2-40B4-BE49-F238E27FC236}">
                <a16:creationId xmlns:a16="http://schemas.microsoft.com/office/drawing/2014/main" id="{D98FD7BC-1F1B-F74E-9506-D8F64655F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Q2: How to estimate 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, a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, … a</a:t>
            </a:r>
            <a:r>
              <a:rPr lang="en-US" altLang="en-US" baseline="-25000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  =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A2: with Least Squares fit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(Moore-Penrose pseudo-inverse)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is the vector that minimizes the RMSE from </a:t>
            </a:r>
            <a:r>
              <a:rPr lang="en-US" altLang="en-US" b="1">
                <a:ea typeface="ＭＳ Ｐゴシック" panose="020B0600070205080204" pitchFamily="34" charset="-128"/>
              </a:rPr>
              <a:t>y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6614" name="Text Box 4">
            <a:extLst>
              <a:ext uri="{FF2B5EF4-FFF2-40B4-BE49-F238E27FC236}">
                <a16:creationId xmlns:a16="http://schemas.microsoft.com/office/drawing/2014/main" id="{9906B518-C921-894D-9D63-F8877F5A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00400"/>
            <a:ext cx="4724400" cy="598488"/>
          </a:xfrm>
          <a:prstGeom prst="rect">
            <a:avLst/>
          </a:prstGeom>
          <a:noFill/>
          <a:ln w="19050">
            <a:solidFill>
              <a:srgbClr val="96969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/>
              <a:t> </a:t>
            </a:r>
            <a:r>
              <a:rPr lang="en-US" altLang="en-US" b="1">
                <a:solidFill>
                  <a:schemeClr val="accent1"/>
                </a:solidFill>
              </a:rPr>
              <a:t>a</a:t>
            </a:r>
            <a:r>
              <a:rPr lang="en-US" altLang="en-US"/>
              <a:t> = ( </a:t>
            </a:r>
            <a:r>
              <a:rPr lang="en-US" altLang="en-US" b="1"/>
              <a:t>X</a:t>
            </a:r>
            <a:r>
              <a:rPr lang="en-US" altLang="en-US" i="1" baseline="40000"/>
              <a:t>T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 </a:t>
            </a:r>
            <a:r>
              <a:rPr lang="en-US" altLang="en-US" b="1">
                <a:sym typeface="Symbol" pitchFamily="2" charset="2"/>
              </a:rPr>
              <a:t>X </a:t>
            </a:r>
            <a:r>
              <a:rPr lang="en-US" altLang="en-US">
                <a:sym typeface="Symbol" pitchFamily="2" charset="2"/>
              </a:rPr>
              <a:t>)</a:t>
            </a:r>
            <a:r>
              <a:rPr lang="en-US" altLang="en-US" baseline="40000">
                <a:sym typeface="Symbol" pitchFamily="2" charset="2"/>
              </a:rPr>
              <a:t>-1</a:t>
            </a:r>
            <a:r>
              <a:rPr lang="en-US" altLang="en-US" baseline="40000">
                <a:solidFill>
                  <a:srgbClr val="CC0000"/>
                </a:solidFill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 (</a:t>
            </a:r>
            <a:r>
              <a:rPr lang="en-US" altLang="en-US" b="1">
                <a:sym typeface="Symbol" pitchFamily="2" charset="2"/>
              </a:rPr>
              <a:t>X</a:t>
            </a:r>
            <a:r>
              <a:rPr lang="en-US" altLang="en-US" i="1" baseline="40000">
                <a:sym typeface="Symbol" pitchFamily="2" charset="2"/>
              </a:rPr>
              <a:t>T </a:t>
            </a:r>
            <a:r>
              <a:rPr lang="en-US" altLang="en-US">
                <a:sym typeface="Symbol" pitchFamily="2" charset="2"/>
              </a:rPr>
              <a:t> </a:t>
            </a:r>
            <a:r>
              <a:rPr lang="en-US" altLang="en-US" b="1">
                <a:sym typeface="Symbol" pitchFamily="2" charset="2"/>
              </a:rPr>
              <a:t>y</a:t>
            </a:r>
            <a:r>
              <a:rPr lang="en-US" altLang="en-US">
                <a:sym typeface="Symbol" pitchFamily="2" charset="2"/>
              </a:rPr>
              <a:t>)</a:t>
            </a:r>
            <a:endParaRPr lang="en-US" altLang="en-US" sz="2800" b="1"/>
          </a:p>
        </p:txBody>
      </p:sp>
      <p:pic>
        <p:nvPicPr>
          <p:cNvPr id="9" name="Picture 4" descr="Black Diver Diver Clip Art">
            <a:extLst>
              <a:ext uri="{FF2B5EF4-FFF2-40B4-BE49-F238E27FC236}">
                <a16:creationId xmlns:a16="http://schemas.microsoft.com/office/drawing/2014/main" id="{07336B4D-F08E-6241-B21D-3D2A629B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067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ack Diver Diver Clip Art">
            <a:extLst>
              <a:ext uri="{FF2B5EF4-FFF2-40B4-BE49-F238E27FC236}">
                <a16:creationId xmlns:a16="http://schemas.microsoft.com/office/drawing/2014/main" id="{72732017-0CB8-B241-A587-8ECAC6DF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101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" name="Picture 2" descr="Recipe Book Clip Art">
            <a:extLst>
              <a:ext uri="{FF2B5EF4-FFF2-40B4-BE49-F238E27FC236}">
                <a16:creationId xmlns:a16="http://schemas.microsoft.com/office/drawing/2014/main" id="{039E0DBE-70DB-F94E-B6D2-9C138373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127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018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Date Placeholder 3">
            <a:extLst>
              <a:ext uri="{FF2B5EF4-FFF2-40B4-BE49-F238E27FC236}">
                <a16:creationId xmlns:a16="http://schemas.microsoft.com/office/drawing/2014/main" id="{4B90CFBA-9ACF-1940-B7EE-7A0040798C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27330" name="Footer Placeholder 4">
            <a:extLst>
              <a:ext uri="{FF2B5EF4-FFF2-40B4-BE49-F238E27FC236}">
                <a16:creationId xmlns:a16="http://schemas.microsoft.com/office/drawing/2014/main" id="{E9BF1AC1-BFF0-F847-9BA4-057AACAF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7331" name="Slide Number Placeholder 5">
            <a:extLst>
              <a:ext uri="{FF2B5EF4-FFF2-40B4-BE49-F238E27FC236}">
                <a16:creationId xmlns:a16="http://schemas.microsoft.com/office/drawing/2014/main" id="{C7B22B2B-1DE2-2848-B42F-4810FCEA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C736398-75F6-A640-B3AD-9337E12A4EB4}" type="slidenum">
              <a:rPr lang="en-US" altLang="en-US" sz="1400"/>
              <a:pPr algn="r"/>
              <a:t>102</a:t>
            </a:fld>
            <a:endParaRPr lang="en-US" altLang="en-US" sz="1400"/>
          </a:p>
        </p:txBody>
      </p:sp>
      <p:sp>
        <p:nvSpPr>
          <p:cNvPr id="227332" name="Rectangle 2050">
            <a:extLst>
              <a:ext uri="{FF2B5EF4-FFF2-40B4-BE49-F238E27FC236}">
                <a16:creationId xmlns:a16="http://schemas.microsoft.com/office/drawing/2014/main" id="{4CEA3A75-7A12-B542-A652-E5609DF9F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Resources: software and urls</a:t>
            </a:r>
          </a:p>
        </p:txBody>
      </p:sp>
      <p:sp>
        <p:nvSpPr>
          <p:cNvPr id="227333" name="Rectangle 2051">
            <a:extLst>
              <a:ext uri="{FF2B5EF4-FFF2-40B4-BE49-F238E27FC236}">
                <a16:creationId xmlns:a16="http://schemas.microsoft.com/office/drawing/2014/main" id="{C4F95F29-2CFA-9546-B533-73726EAC2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35188"/>
            <a:ext cx="7691438" cy="304958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free-ware: ‘R’ for stat. analysis 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(clone of </a:t>
            </a:r>
            <a:r>
              <a:rPr lang="en-US" altLang="en-US" dirty="0" err="1">
                <a:ea typeface="ＭＳ Ｐゴシック" panose="020B0600070205080204" pitchFamily="34" charset="-128"/>
              </a:rPr>
              <a:t>Splus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latin typeface="HE_TERMINAL" pitchFamily="49" charset="0"/>
                <a:ea typeface="ＭＳ Ｐゴシック" panose="020B0600070205080204" pitchFamily="34" charset="-128"/>
              </a:rPr>
              <a:t>http://</a:t>
            </a:r>
            <a:r>
              <a:rPr lang="en-US" altLang="en-US" b="1" dirty="0" err="1">
                <a:latin typeface="HE_TERMINAL" pitchFamily="49" charset="0"/>
                <a:ea typeface="ＭＳ Ｐゴシック" panose="020B0600070205080204" pitchFamily="34" charset="-128"/>
              </a:rPr>
              <a:t>cran.r-project.org</a:t>
            </a:r>
            <a:r>
              <a:rPr lang="en-US" altLang="en-US" b="1" dirty="0">
                <a:latin typeface="HE_TERMINAL" pitchFamily="49" charset="0"/>
                <a:ea typeface="ＭＳ Ｐゴシック" panose="020B0600070205080204" pitchFamily="34" charset="-128"/>
              </a:rPr>
              <a:t>/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Date Placeholder 3">
            <a:extLst>
              <a:ext uri="{FF2B5EF4-FFF2-40B4-BE49-F238E27FC236}">
                <a16:creationId xmlns:a16="http://schemas.microsoft.com/office/drawing/2014/main" id="{38A1CF56-8541-F244-988B-465D2202A6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28354" name="Footer Placeholder 4">
            <a:extLst>
              <a:ext uri="{FF2B5EF4-FFF2-40B4-BE49-F238E27FC236}">
                <a16:creationId xmlns:a16="http://schemas.microsoft.com/office/drawing/2014/main" id="{B0ED5931-E251-DD46-BB50-B14D6326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8355" name="Slide Number Placeholder 5">
            <a:extLst>
              <a:ext uri="{FF2B5EF4-FFF2-40B4-BE49-F238E27FC236}">
                <a16:creationId xmlns:a16="http://schemas.microsoft.com/office/drawing/2014/main" id="{BAD99DA4-D4C4-FF4F-935C-97A84D26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80EDF93-3E15-1248-90B3-ADCC3082AA7E}" type="slidenum">
              <a:rPr lang="en-US" altLang="en-US" sz="1400"/>
              <a:pPr algn="r"/>
              <a:t>103</a:t>
            </a:fld>
            <a:endParaRPr lang="en-US" altLang="en-US" sz="1400"/>
          </a:p>
        </p:txBody>
      </p:sp>
      <p:sp>
        <p:nvSpPr>
          <p:cNvPr id="228356" name="Rectangle 1026">
            <a:extLst>
              <a:ext uri="{FF2B5EF4-FFF2-40B4-BE49-F238E27FC236}">
                <a16:creationId xmlns:a16="http://schemas.microsoft.com/office/drawing/2014/main" id="{99888699-4FAB-4C49-8C36-3939C6C84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228357" name="Rectangle 1027">
            <a:extLst>
              <a:ext uri="{FF2B5EF4-FFF2-40B4-BE49-F238E27FC236}">
                <a16:creationId xmlns:a16="http://schemas.microsoft.com/office/drawing/2014/main" id="{A2582D92-EDB1-2249-ACA9-EF8E0F6D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George E.P. Box and Gwilym M. Jenkins and Gregory C. Reinsel,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Analysis: Forecasting and Control</a:t>
            </a:r>
            <a:r>
              <a:rPr lang="en-US" altLang="en-US" sz="2400">
                <a:ea typeface="ＭＳ Ｐゴシック" panose="020B0600070205080204" pitchFamily="34" charset="-128"/>
              </a:rPr>
              <a:t>, Prentice Hall, 1994 (the classic book on ARIMA, 3rd ed.)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Brockwell, P. J. and R. A. Davis (1987). Time Series: Theory and Methods. New York, Springer Verlag.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Date Placeholder 3">
            <a:extLst>
              <a:ext uri="{FF2B5EF4-FFF2-40B4-BE49-F238E27FC236}">
                <a16:creationId xmlns:a16="http://schemas.microsoft.com/office/drawing/2014/main" id="{B70E716D-27C7-2243-9C1B-63D2313E56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29378" name="Footer Placeholder 4">
            <a:extLst>
              <a:ext uri="{FF2B5EF4-FFF2-40B4-BE49-F238E27FC236}">
                <a16:creationId xmlns:a16="http://schemas.microsoft.com/office/drawing/2014/main" id="{C5A3B982-33B6-4A44-A3F9-AE924739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9379" name="Slide Number Placeholder 5">
            <a:extLst>
              <a:ext uri="{FF2B5EF4-FFF2-40B4-BE49-F238E27FC236}">
                <a16:creationId xmlns:a16="http://schemas.microsoft.com/office/drawing/2014/main" id="{1BCD2B0E-0E5C-F948-B07C-6756CE35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5AB19AE-DABA-E341-99B0-D6FBED9E5492}" type="slidenum">
              <a:rPr lang="en-US" altLang="en-US" sz="1400"/>
              <a:pPr algn="r"/>
              <a:t>104</a:t>
            </a:fld>
            <a:endParaRPr lang="en-US" altLang="en-US" sz="1400"/>
          </a:p>
        </p:txBody>
      </p:sp>
      <p:sp>
        <p:nvSpPr>
          <p:cNvPr id="229380" name="Rectangle 1026">
            <a:extLst>
              <a:ext uri="{FF2B5EF4-FFF2-40B4-BE49-F238E27FC236}">
                <a16:creationId xmlns:a16="http://schemas.microsoft.com/office/drawing/2014/main" id="{C3D0D10F-99C8-BC47-B3FE-81B47CABF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Reading</a:t>
            </a:r>
          </a:p>
        </p:txBody>
      </p:sp>
      <p:sp>
        <p:nvSpPr>
          <p:cNvPr id="229381" name="Rectangle 1027">
            <a:extLst>
              <a:ext uri="{FF2B5EF4-FFF2-40B4-BE49-F238E27FC236}">
                <a16:creationId xmlns:a16="http://schemas.microsoft.com/office/drawing/2014/main" id="{7D196382-8EB6-7942-8F7E-3001729A2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[Papadimitriou+ vldb2003] Spiros Papadimitriou, Anthony Brockwell and Christos Faloutsos </a:t>
            </a:r>
            <a:r>
              <a:rPr lang="en-US" altLang="en-US" sz="2400" i="1">
                <a:ea typeface="ＭＳ Ｐゴシック" panose="020B0600070205080204" pitchFamily="34" charset="-128"/>
              </a:rPr>
              <a:t>Adaptive, Hands-Off Stream Mining</a:t>
            </a:r>
            <a:r>
              <a:rPr lang="en-US" altLang="en-US" sz="2400">
                <a:ea typeface="ＭＳ Ｐゴシック" panose="020B0600070205080204" pitchFamily="34" charset="-128"/>
              </a:rPr>
              <a:t> VLDB 2003, Berlin, Germany, Sept. 2003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[Yi+00] Byoung-Kee Yi et al.: </a:t>
            </a:r>
            <a:r>
              <a:rPr lang="en-US" altLang="en-US" sz="2400" i="1">
                <a:ea typeface="ＭＳ Ｐゴシック" panose="020B0600070205080204" pitchFamily="34" charset="-128"/>
              </a:rPr>
              <a:t>Online Data Mining for Co-Evolving Time Sequences</a:t>
            </a:r>
            <a:r>
              <a:rPr lang="en-US" altLang="en-US" sz="2400">
                <a:ea typeface="ＭＳ Ｐゴシック" panose="020B0600070205080204" pitchFamily="34" charset="-128"/>
              </a:rPr>
              <a:t>, ICDE 2000. (Describes MUSCLES and Recursive Least Squares)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Date Placeholder 1">
            <a:extLst>
              <a:ext uri="{FF2B5EF4-FFF2-40B4-BE49-F238E27FC236}">
                <a16:creationId xmlns:a16="http://schemas.microsoft.com/office/drawing/2014/main" id="{0C606C5E-E65A-2B46-AF3B-3B83A64688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87746" name="Footer Placeholder 2">
            <a:extLst>
              <a:ext uri="{FF2B5EF4-FFF2-40B4-BE49-F238E27FC236}">
                <a16:creationId xmlns:a16="http://schemas.microsoft.com/office/drawing/2014/main" id="{0F1DD199-9D6F-D340-8A68-0E4247D9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7747" name="Slide Number Placeholder 3">
            <a:extLst>
              <a:ext uri="{FF2B5EF4-FFF2-40B4-BE49-F238E27FC236}">
                <a16:creationId xmlns:a16="http://schemas.microsoft.com/office/drawing/2014/main" id="{4A28F664-5D61-EF40-BF29-92D1566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DFB3DB-ADB8-DB4F-9C0A-E390BD714FCC}" type="slidenum">
              <a:rPr lang="en-US" altLang="en-US" sz="1400"/>
              <a:pPr algn="r"/>
              <a:t>105</a:t>
            </a:fld>
            <a:endParaRPr lang="en-US" altLang="en-US" sz="1400"/>
          </a:p>
        </p:txBody>
      </p:sp>
      <p:sp>
        <p:nvSpPr>
          <p:cNvPr id="287748" name="WordArt 2">
            <a:extLst>
              <a:ext uri="{FF2B5EF4-FFF2-40B4-BE49-F238E27FC236}">
                <a16:creationId xmlns:a16="http://schemas.microsoft.com/office/drawing/2014/main" id="{602FDE8B-6113-2249-9E49-00CA01CDB6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04950" y="2247900"/>
            <a:ext cx="5695950" cy="300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2.4: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chaos and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non-linear forecasting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Date Placeholder 3">
            <a:extLst>
              <a:ext uri="{FF2B5EF4-FFF2-40B4-BE49-F238E27FC236}">
                <a16:creationId xmlns:a16="http://schemas.microsoft.com/office/drawing/2014/main" id="{B4FEF2D2-11EB-D347-850C-CA205DD502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88771" name="Footer Placeholder 4">
            <a:extLst>
              <a:ext uri="{FF2B5EF4-FFF2-40B4-BE49-F238E27FC236}">
                <a16:creationId xmlns:a16="http://schemas.microsoft.com/office/drawing/2014/main" id="{13B71F4B-CF7D-9041-BECA-655416A9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8772" name="Slide Number Placeholder 5">
            <a:extLst>
              <a:ext uri="{FF2B5EF4-FFF2-40B4-BE49-F238E27FC236}">
                <a16:creationId xmlns:a16="http://schemas.microsoft.com/office/drawing/2014/main" id="{228DDFDF-7271-8640-9344-539C820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89F7725-C936-2A43-ACE7-3CD5A0678469}" type="slidenum">
              <a:rPr lang="en-US" altLang="en-US" sz="1400"/>
              <a:pPr algn="r"/>
              <a:t>106</a:t>
            </a:fld>
            <a:endParaRPr lang="en-US" altLang="en-US" sz="1400"/>
          </a:p>
        </p:txBody>
      </p:sp>
      <p:sp>
        <p:nvSpPr>
          <p:cNvPr id="288773" name="Rectangle 2">
            <a:extLst>
              <a:ext uri="{FF2B5EF4-FFF2-40B4-BE49-F238E27FC236}">
                <a16:creationId xmlns:a16="http://schemas.microsoft.com/office/drawing/2014/main" id="{776D092F-DE35-7B41-9D95-E8A35B684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88774" name="Rectangle 3">
            <a:extLst>
              <a:ext uri="{FF2B5EF4-FFF2-40B4-BE49-F238E27FC236}">
                <a16:creationId xmlns:a16="http://schemas.microsoft.com/office/drawing/2014/main" id="{7A72CD91-5E6B-B044-8805-04F853080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56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88775" name="AutoShape 4">
            <a:extLst>
              <a:ext uri="{FF2B5EF4-FFF2-40B4-BE49-F238E27FC236}">
                <a16:creationId xmlns:a16="http://schemas.microsoft.com/office/drawing/2014/main" id="{E2C2971C-1478-5A40-8333-0F53D255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5237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F6D91C03-4C28-734F-A830-12CAA2D11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Date Placeholder 3">
            <a:extLst>
              <a:ext uri="{FF2B5EF4-FFF2-40B4-BE49-F238E27FC236}">
                <a16:creationId xmlns:a16="http://schemas.microsoft.com/office/drawing/2014/main" id="{460DE15D-41B9-1743-8015-3F0FC95A0A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89795" name="Footer Placeholder 4">
            <a:extLst>
              <a:ext uri="{FF2B5EF4-FFF2-40B4-BE49-F238E27FC236}">
                <a16:creationId xmlns:a16="http://schemas.microsoft.com/office/drawing/2014/main" id="{D917309B-0B5F-3F45-8A63-9D042D90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9796" name="Slide Number Placeholder 5">
            <a:extLst>
              <a:ext uri="{FF2B5EF4-FFF2-40B4-BE49-F238E27FC236}">
                <a16:creationId xmlns:a16="http://schemas.microsoft.com/office/drawing/2014/main" id="{19E29A50-A367-EE42-9B3A-3602AB94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F48BF4B-B155-5E43-BD09-5FA93C609861}" type="slidenum">
              <a:rPr lang="en-US" altLang="en-US" sz="1400"/>
              <a:pPr algn="r"/>
              <a:t>107</a:t>
            </a:fld>
            <a:endParaRPr lang="en-US" altLang="en-US" sz="1400"/>
          </a:p>
        </p:txBody>
      </p:sp>
      <p:sp>
        <p:nvSpPr>
          <p:cNvPr id="289797" name="Rectangle 2">
            <a:extLst>
              <a:ext uri="{FF2B5EF4-FFF2-40B4-BE49-F238E27FC236}">
                <a16:creationId xmlns:a16="http://schemas.microsoft.com/office/drawing/2014/main" id="{8BD89BAA-AEA8-7C4E-B0C5-69809C66A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289798" name="Rectangle 3">
            <a:extLst>
              <a:ext uri="{FF2B5EF4-FFF2-40B4-BE49-F238E27FC236}">
                <a16:creationId xmlns:a16="http://schemas.microsoft.com/office/drawing/2014/main" id="{240775CE-446B-874F-9208-E7DE8758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How-to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Experiments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energygen-roads.jpg">
            <a:extLst>
              <a:ext uri="{FF2B5EF4-FFF2-40B4-BE49-F238E27FC236}">
                <a16:creationId xmlns:a16="http://schemas.microsoft.com/office/drawing/2014/main" id="{2919B2F9-C32A-9042-8A71-EE6852E6E3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108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Problem: Forecast</a:t>
            </a:r>
          </a:p>
        </p:txBody>
      </p:sp>
      <p:pic>
        <p:nvPicPr>
          <p:cNvPr id="71" name="Picture 1" descr="Orange man questions clipart">
            <a:extLst>
              <a:ext uri="{FF2B5EF4-FFF2-40B4-BE49-F238E27FC236}">
                <a16:creationId xmlns:a16="http://schemas.microsoft.com/office/drawing/2014/main" id="{F5FAE5CA-2B27-B149-A83A-6B629876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726" y="225643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1979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109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A: lag-plots + sim. search (= ‘Delayed Coordinate Embedding’)</a:t>
            </a: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5E1BF-05ED-D348-B069-8F8DE4B5514D}"/>
              </a:ext>
            </a:extLst>
          </p:cNvPr>
          <p:cNvGrpSpPr>
            <a:grpSpLocks noChangeAspect="1"/>
          </p:cNvGrpSpPr>
          <p:nvPr/>
        </p:nvGrpSpPr>
        <p:grpSpPr>
          <a:xfrm>
            <a:off x="5035565" y="3901031"/>
            <a:ext cx="3216012" cy="1695618"/>
            <a:chOff x="1466850" y="3429000"/>
            <a:chExt cx="5448300" cy="2872567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126C5CC2-D12B-2B41-9EF5-FDF3147F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50" y="3505200"/>
              <a:ext cx="2895600" cy="2286000"/>
              <a:chOff x="1488" y="2208"/>
              <a:chExt cx="1824" cy="1440"/>
            </a:xfrm>
          </p:grpSpPr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814F76CF-C258-2A43-8D70-DA07F6D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34AC0174-3969-A740-82C7-5C2E711B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CDEFBFE-9653-FE4C-9C01-9BC0A028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FF137C35-14A8-7342-A87E-63DBB55D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38749208-1385-8141-A71B-E0B77C64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62DB3D03-65D3-4F42-A208-5DC9DF15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0499B773-9B9C-CF40-9DA9-80432C64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5A25CE7F-12FF-F349-A9BD-70D2588F5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C6B104-6A83-6C46-B74D-D0BB3ACFEAF8}"/>
                </a:ext>
              </a:extLst>
            </p:cNvPr>
            <p:cNvGrpSpPr/>
            <p:nvPr/>
          </p:nvGrpSpPr>
          <p:grpSpPr>
            <a:xfrm>
              <a:off x="1466850" y="3429000"/>
              <a:ext cx="5448300" cy="2872567"/>
              <a:chOff x="1466850" y="3429000"/>
              <a:chExt cx="5448300" cy="2872567"/>
            </a:xfrm>
          </p:grpSpPr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A267BF0E-E7EB-5F44-B705-1C2251ED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49" y="5676900"/>
                <a:ext cx="1524001" cy="62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X</a:t>
                </a:r>
                <a:r>
                  <a:rPr lang="en-US" altLang="en-US" sz="1200" baseline="-25000" dirty="0"/>
                  <a:t>t-1</a:t>
                </a:r>
                <a:endParaRPr lang="en-US" altLang="en-US" sz="1200" dirty="0"/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5F40A613-61C7-D245-825A-B1D214099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850" y="3429000"/>
                <a:ext cx="838200" cy="763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/>
                  <a:t>t</a:t>
                </a:r>
                <a:endParaRPr lang="en-US" altLang="en-US" sz="1600" dirty="0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ACEE4AEC-1913-E947-B6E9-9F8EAAE1A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4495800"/>
                <a:ext cx="990600" cy="6858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AE8C4D7E-7D63-2B4B-B0FB-D75957E9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5715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" name="Group 18">
                <a:extLst>
                  <a:ext uri="{FF2B5EF4-FFF2-40B4-BE49-F238E27FC236}">
                    <a16:creationId xmlns:a16="http://schemas.microsoft.com/office/drawing/2014/main" id="{8A3C6EA8-7CE2-CE42-80DA-E0B7F12D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876800"/>
                <a:ext cx="990600" cy="914400"/>
                <a:chOff x="1440" y="3072"/>
                <a:chExt cx="624" cy="576"/>
              </a:xfrm>
            </p:grpSpPr>
            <p:sp>
              <p:nvSpPr>
                <p:cNvPr id="55" name="Line 19">
                  <a:extLst>
                    <a:ext uri="{FF2B5EF4-FFF2-40B4-BE49-F238E27FC236}">
                      <a16:creationId xmlns:a16="http://schemas.microsoft.com/office/drawing/2014/main" id="{9CC5363B-9A91-634A-A9DD-85B021728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3120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0233F692-57AF-B04F-9D58-2030280F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312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1">
                  <a:extLst>
                    <a:ext uri="{FF2B5EF4-FFF2-40B4-BE49-F238E27FC236}">
                      <a16:creationId xmlns:a16="http://schemas.microsoft.com/office/drawing/2014/main" id="{85438ABC-3BA1-6748-8FAE-C95385F2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072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E58364C7-31BB-424C-978D-63B8C202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46867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497B250-02EF-5743-B175-B230E310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6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3B21974-8AC9-2B41-8D2C-F6CB679E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98820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F2AC109F-88B9-814A-A26F-1288946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959" y="553559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B3683008-0182-9742-84A7-B07C5BD1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36872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2EFAAB3A-C022-694F-AF36-69F350B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15459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2BB6CFEE-9739-2040-AA37-8F1575AB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252" y="52848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D5F6912-E42A-454A-B182-6CEAA6744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52" y="54372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E9C97D93-2E3D-C441-9DD8-3B50C88D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51705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54D19A-F2D2-6E41-886F-D5F42F213688}"/>
                </a:ext>
              </a:extLst>
            </p:cNvPr>
            <p:cNvSpPr/>
            <p:nvPr/>
          </p:nvSpPr>
          <p:spPr bwMode="auto">
            <a:xfrm>
              <a:off x="2623930" y="4757885"/>
              <a:ext cx="2305879" cy="903444"/>
            </a:xfrm>
            <a:custGeom>
              <a:avLst/>
              <a:gdLst>
                <a:gd name="connsiteX0" fmla="*/ 0 w 2305879"/>
                <a:gd name="connsiteY0" fmla="*/ 871638 h 903444"/>
                <a:gd name="connsiteX1" fmla="*/ 787180 w 2305879"/>
                <a:gd name="connsiteY1" fmla="*/ 140118 h 903444"/>
                <a:gd name="connsiteX2" fmla="*/ 1526651 w 2305879"/>
                <a:gd name="connsiteY2" fmla="*/ 68557 h 903444"/>
                <a:gd name="connsiteX3" fmla="*/ 2305879 w 2305879"/>
                <a:gd name="connsiteY3" fmla="*/ 903444 h 903444"/>
                <a:gd name="connsiteX4" fmla="*/ 2305879 w 2305879"/>
                <a:gd name="connsiteY4" fmla="*/ 903444 h 9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879" h="903444">
                  <a:moveTo>
                    <a:pt x="0" y="871638"/>
                  </a:moveTo>
                  <a:cubicBezTo>
                    <a:pt x="266369" y="572801"/>
                    <a:pt x="532738" y="273965"/>
                    <a:pt x="787180" y="140118"/>
                  </a:cubicBezTo>
                  <a:cubicBezTo>
                    <a:pt x="1041622" y="6271"/>
                    <a:pt x="1273535" y="-58664"/>
                    <a:pt x="1526651" y="68557"/>
                  </a:cubicBezTo>
                  <a:cubicBezTo>
                    <a:pt x="1779767" y="195778"/>
                    <a:pt x="2305879" y="903444"/>
                    <a:pt x="2305879" y="903444"/>
                  </a:cubicBezTo>
                  <a:lnTo>
                    <a:pt x="2305879" y="903444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66" name="Picture 2" descr="Recipe Book Clip Art">
            <a:extLst>
              <a:ext uri="{FF2B5EF4-FFF2-40B4-BE49-F238E27FC236}">
                <a16:creationId xmlns:a16="http://schemas.microsoft.com/office/drawing/2014/main" id="{2748894D-B48B-EE46-989D-C6E517D0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127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6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D6447CA5-A160-F245-AB58-DF008CA59F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E6DF877D-547A-B44A-A56A-F5B3C260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AEE42490-B39E-FC47-9957-93D78BE9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CA2AB95-3AD0-0C40-8F62-11A42ECECE87}" type="slidenum">
              <a:rPr lang="en-US" altLang="en-US" sz="1400"/>
              <a:pPr algn="r"/>
              <a:t>11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E3D8E6D3-3525-1641-A091-867274982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Problem#2’: Similarity search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11209FD-6C7F-1E40-8A82-41F4AD74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Eg., Find a 3-tick pattern, similar to the last one</a:t>
            </a:r>
          </a:p>
        </p:txBody>
      </p:sp>
      <p:sp>
        <p:nvSpPr>
          <p:cNvPr id="35846" name="Line 4">
            <a:extLst>
              <a:ext uri="{FF2B5EF4-FFF2-40B4-BE49-F238E27FC236}">
                <a16:creationId xmlns:a16="http://schemas.microsoft.com/office/drawing/2014/main" id="{7924C937-A414-074A-ABAF-CABCB21D7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1117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5">
            <a:extLst>
              <a:ext uri="{FF2B5EF4-FFF2-40B4-BE49-F238E27FC236}">
                <a16:creationId xmlns:a16="http://schemas.microsoft.com/office/drawing/2014/main" id="{479D3EEA-BF8E-564D-97EF-894BA4C5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83870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6">
            <a:extLst>
              <a:ext uri="{FF2B5EF4-FFF2-40B4-BE49-F238E27FC236}">
                <a16:creationId xmlns:a16="http://schemas.microsoft.com/office/drawing/2014/main" id="{5F34B4AA-3484-7E4A-8874-20D7A7F5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577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7">
            <a:extLst>
              <a:ext uri="{FF2B5EF4-FFF2-40B4-BE49-F238E27FC236}">
                <a16:creationId xmlns:a16="http://schemas.microsoft.com/office/drawing/2014/main" id="{60F0C9B6-3604-1947-8DC5-4885EE9E6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286250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8">
            <a:extLst>
              <a:ext uri="{FF2B5EF4-FFF2-40B4-BE49-F238E27FC236}">
                <a16:creationId xmlns:a16="http://schemas.microsoft.com/office/drawing/2014/main" id="{9D9CB337-1FD9-5144-86D6-A1DDA078D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0052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id="{7A6F9B64-5AEB-D04C-BBA9-76101CF6B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73221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0">
            <a:extLst>
              <a:ext uri="{FF2B5EF4-FFF2-40B4-BE49-F238E27FC236}">
                <a16:creationId xmlns:a16="http://schemas.microsoft.com/office/drawing/2014/main" id="{3F8AF6FA-FCA7-F942-871A-E0E28B580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45122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1">
            <a:extLst>
              <a:ext uri="{FF2B5EF4-FFF2-40B4-BE49-F238E27FC236}">
                <a16:creationId xmlns:a16="http://schemas.microsoft.com/office/drawing/2014/main" id="{BAD0BF76-5D04-E044-A35E-A3EFF11C1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179763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2">
            <a:extLst>
              <a:ext uri="{FF2B5EF4-FFF2-40B4-BE49-F238E27FC236}">
                <a16:creationId xmlns:a16="http://schemas.microsoft.com/office/drawing/2014/main" id="{5838F946-FA7E-C241-AFF0-2F377A4F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4652963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3">
            <a:extLst>
              <a:ext uri="{FF2B5EF4-FFF2-40B4-BE49-F238E27FC236}">
                <a16:creationId xmlns:a16="http://schemas.microsoft.com/office/drawing/2014/main" id="{9FD724A0-7FE9-BE48-BE5C-DE26ACE06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2898775"/>
            <a:ext cx="1588" cy="249396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4">
            <a:extLst>
              <a:ext uri="{FF2B5EF4-FFF2-40B4-BE49-F238E27FC236}">
                <a16:creationId xmlns:a16="http://schemas.microsoft.com/office/drawing/2014/main" id="{4ADE2EC1-D326-2147-A94B-CDD825D2E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392738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5">
            <a:extLst>
              <a:ext uri="{FF2B5EF4-FFF2-40B4-BE49-F238E27FC236}">
                <a16:creationId xmlns:a16="http://schemas.microsoft.com/office/drawing/2014/main" id="{F880066B-3D55-194F-87DB-3F00745E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51117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6">
            <a:extLst>
              <a:ext uri="{FF2B5EF4-FFF2-40B4-BE49-F238E27FC236}">
                <a16:creationId xmlns:a16="http://schemas.microsoft.com/office/drawing/2014/main" id="{7D87FFD7-CD37-3D4B-AD71-1224CA39F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86250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7">
            <a:extLst>
              <a:ext uri="{FF2B5EF4-FFF2-40B4-BE49-F238E27FC236}">
                <a16:creationId xmlns:a16="http://schemas.microsoft.com/office/drawing/2014/main" id="{51E8AB59-B772-C648-9C88-BD39326CE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0052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18">
            <a:extLst>
              <a:ext uri="{FF2B5EF4-FFF2-40B4-BE49-F238E27FC236}">
                <a16:creationId xmlns:a16="http://schemas.microsoft.com/office/drawing/2014/main" id="{258CD4CA-C39A-8144-8BD1-8BB6F6864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73221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19">
            <a:extLst>
              <a:ext uri="{FF2B5EF4-FFF2-40B4-BE49-F238E27FC236}">
                <a16:creationId xmlns:a16="http://schemas.microsoft.com/office/drawing/2014/main" id="{2DB753BD-248F-0241-A038-BE56AB4FC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45122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0">
            <a:extLst>
              <a:ext uri="{FF2B5EF4-FFF2-40B4-BE49-F238E27FC236}">
                <a16:creationId xmlns:a16="http://schemas.microsoft.com/office/drawing/2014/main" id="{BE79DE0D-3B7F-0A4C-B9AE-872D5C6BC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3179763"/>
            <a:ext cx="61912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1">
            <a:extLst>
              <a:ext uri="{FF2B5EF4-FFF2-40B4-BE49-F238E27FC236}">
                <a16:creationId xmlns:a16="http://schemas.microsoft.com/office/drawing/2014/main" id="{26DD641E-1798-FC47-A466-17C68B09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98775"/>
            <a:ext cx="61912" cy="158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2">
            <a:extLst>
              <a:ext uri="{FF2B5EF4-FFF2-40B4-BE49-F238E27FC236}">
                <a16:creationId xmlns:a16="http://schemas.microsoft.com/office/drawing/2014/main" id="{14A1462A-BDDD-1C40-B14A-0ACF11D8C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5392738"/>
            <a:ext cx="4652963" cy="1587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5" name="Line 23">
            <a:extLst>
              <a:ext uri="{FF2B5EF4-FFF2-40B4-BE49-F238E27FC236}">
                <a16:creationId xmlns:a16="http://schemas.microsoft.com/office/drawing/2014/main" id="{EBA94691-C5FF-474D-B338-4DA34DE4E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Line 24">
            <a:extLst>
              <a:ext uri="{FF2B5EF4-FFF2-40B4-BE49-F238E27FC236}">
                <a16:creationId xmlns:a16="http://schemas.microsoft.com/office/drawing/2014/main" id="{40B14A59-AB09-994F-9600-7B81406EB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25">
            <a:extLst>
              <a:ext uri="{FF2B5EF4-FFF2-40B4-BE49-F238E27FC236}">
                <a16:creationId xmlns:a16="http://schemas.microsoft.com/office/drawing/2014/main" id="{CF7EC7C7-2FCB-684D-BCE3-9864AC846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26">
            <a:extLst>
              <a:ext uri="{FF2B5EF4-FFF2-40B4-BE49-F238E27FC236}">
                <a16:creationId xmlns:a16="http://schemas.microsoft.com/office/drawing/2014/main" id="{F0DE6272-6AD7-6A41-9DE9-9991D1681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5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27">
            <a:extLst>
              <a:ext uri="{FF2B5EF4-FFF2-40B4-BE49-F238E27FC236}">
                <a16:creationId xmlns:a16="http://schemas.microsoft.com/office/drawing/2014/main" id="{E5B3F4E1-9E2F-784A-B6C6-8CFD23E0B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5392738"/>
            <a:ext cx="1588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Line 28">
            <a:extLst>
              <a:ext uri="{FF2B5EF4-FFF2-40B4-BE49-F238E27FC236}">
                <a16:creationId xmlns:a16="http://schemas.microsoft.com/office/drawing/2014/main" id="{9CAB7361-9DB9-3747-8393-B9D409DB6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913" y="5392738"/>
            <a:ext cx="1587" cy="61912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29">
            <a:extLst>
              <a:ext uri="{FF2B5EF4-FFF2-40B4-BE49-F238E27FC236}">
                <a16:creationId xmlns:a16="http://schemas.microsoft.com/office/drawing/2014/main" id="{3E8E31F5-5DC5-B648-B6C7-50976CCBF5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0" y="3898900"/>
            <a:ext cx="465138" cy="2984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Line 30">
            <a:extLst>
              <a:ext uri="{FF2B5EF4-FFF2-40B4-BE49-F238E27FC236}">
                <a16:creationId xmlns:a16="http://schemas.microsoft.com/office/drawing/2014/main" id="{DACED815-E839-0741-8DF1-0B7914EA34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398838"/>
            <a:ext cx="465137" cy="5000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3" name="Line 31">
            <a:extLst>
              <a:ext uri="{FF2B5EF4-FFF2-40B4-BE49-F238E27FC236}">
                <a16:creationId xmlns:a16="http://schemas.microsoft.com/office/drawing/2014/main" id="{7054E457-D8FA-8146-8B98-D1503C87F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3398838"/>
            <a:ext cx="465138" cy="8255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32">
            <a:extLst>
              <a:ext uri="{FF2B5EF4-FFF2-40B4-BE49-F238E27FC236}">
                <a16:creationId xmlns:a16="http://schemas.microsoft.com/office/drawing/2014/main" id="{F64D3FF0-4F9B-0848-AA41-B115F227DD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1363" y="3898900"/>
            <a:ext cx="465137" cy="325438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3">
            <a:extLst>
              <a:ext uri="{FF2B5EF4-FFF2-40B4-BE49-F238E27FC236}">
                <a16:creationId xmlns:a16="http://schemas.microsoft.com/office/drawing/2014/main" id="{79825B0D-4A80-7A44-9992-B5723BDBC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6500" y="3759200"/>
            <a:ext cx="465138" cy="13970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Line 34">
            <a:extLst>
              <a:ext uri="{FF2B5EF4-FFF2-40B4-BE49-F238E27FC236}">
                <a16:creationId xmlns:a16="http://schemas.microsoft.com/office/drawing/2014/main" id="{14C8F10B-E114-5D40-997D-958F0E1BF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144838"/>
            <a:ext cx="465137" cy="61436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7" name="Line 35">
            <a:extLst>
              <a:ext uri="{FF2B5EF4-FFF2-40B4-BE49-F238E27FC236}">
                <a16:creationId xmlns:a16="http://schemas.microsoft.com/office/drawing/2014/main" id="{721EE0C2-E308-D24E-AABF-D2BCF1E20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6775" y="3144838"/>
            <a:ext cx="465138" cy="227012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Line 36">
            <a:extLst>
              <a:ext uri="{FF2B5EF4-FFF2-40B4-BE49-F238E27FC236}">
                <a16:creationId xmlns:a16="http://schemas.microsoft.com/office/drawing/2014/main" id="{F76C16E9-A6BA-D046-93E4-C86C374FB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1913" y="3371850"/>
            <a:ext cx="465137" cy="387350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9" name="Line 37">
            <a:extLst>
              <a:ext uri="{FF2B5EF4-FFF2-40B4-BE49-F238E27FC236}">
                <a16:creationId xmlns:a16="http://schemas.microsoft.com/office/drawing/2014/main" id="{C3A80A45-B612-E74F-9C73-54F644C32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3759200"/>
            <a:ext cx="466725" cy="271463"/>
          </a:xfrm>
          <a:prstGeom prst="line">
            <a:avLst/>
          </a:prstGeom>
          <a:noFill/>
          <a:ln w="1746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0" name="Freeform 38">
            <a:extLst>
              <a:ext uri="{FF2B5EF4-FFF2-40B4-BE49-F238E27FC236}">
                <a16:creationId xmlns:a16="http://schemas.microsoft.com/office/drawing/2014/main" id="{37156923-DCC8-B14E-A676-EFC1C738E550}"/>
              </a:ext>
            </a:extLst>
          </p:cNvPr>
          <p:cNvSpPr>
            <a:spLocks/>
          </p:cNvSpPr>
          <p:nvPr/>
        </p:nvSpPr>
        <p:spPr bwMode="auto">
          <a:xfrm>
            <a:off x="1824038" y="413702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Freeform 39">
            <a:extLst>
              <a:ext uri="{FF2B5EF4-FFF2-40B4-BE49-F238E27FC236}">
                <a16:creationId xmlns:a16="http://schemas.microsoft.com/office/drawing/2014/main" id="{8F2FC570-D87F-334B-8E6A-B5CC759E0C02}"/>
              </a:ext>
            </a:extLst>
          </p:cNvPr>
          <p:cNvSpPr>
            <a:spLocks/>
          </p:cNvSpPr>
          <p:nvPr/>
        </p:nvSpPr>
        <p:spPr bwMode="auto">
          <a:xfrm>
            <a:off x="2289175" y="3838575"/>
            <a:ext cx="123825" cy="122238"/>
          </a:xfrm>
          <a:custGeom>
            <a:avLst/>
            <a:gdLst>
              <a:gd name="T0" fmla="*/ 2147483646 w 78"/>
              <a:gd name="T1" fmla="*/ 0 h 77"/>
              <a:gd name="T2" fmla="*/ 2147483646 w 78"/>
              <a:gd name="T3" fmla="*/ 2147483646 h 77"/>
              <a:gd name="T4" fmla="*/ 2147483646 w 78"/>
              <a:gd name="T5" fmla="*/ 2147483646 h 77"/>
              <a:gd name="T6" fmla="*/ 0 w 78"/>
              <a:gd name="T7" fmla="*/ 2147483646 h 77"/>
              <a:gd name="T8" fmla="*/ 2147483646 w 78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7"/>
              <a:gd name="T17" fmla="*/ 78 w 78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7">
                <a:moveTo>
                  <a:pt x="39" y="0"/>
                </a:moveTo>
                <a:lnTo>
                  <a:pt x="78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Freeform 40">
            <a:extLst>
              <a:ext uri="{FF2B5EF4-FFF2-40B4-BE49-F238E27FC236}">
                <a16:creationId xmlns:a16="http://schemas.microsoft.com/office/drawing/2014/main" id="{5D4AC69D-1F13-6747-83A7-A72AE5D032DD}"/>
              </a:ext>
            </a:extLst>
          </p:cNvPr>
          <p:cNvSpPr>
            <a:spLocks/>
          </p:cNvSpPr>
          <p:nvPr/>
        </p:nvSpPr>
        <p:spPr bwMode="auto">
          <a:xfrm>
            <a:off x="2754313" y="33369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Freeform 41">
            <a:extLst>
              <a:ext uri="{FF2B5EF4-FFF2-40B4-BE49-F238E27FC236}">
                <a16:creationId xmlns:a16="http://schemas.microsoft.com/office/drawing/2014/main" id="{49E65AE2-DA5C-E74E-9FAE-5D5E5F0EE439}"/>
              </a:ext>
            </a:extLst>
          </p:cNvPr>
          <p:cNvSpPr>
            <a:spLocks/>
          </p:cNvSpPr>
          <p:nvPr/>
        </p:nvSpPr>
        <p:spPr bwMode="auto">
          <a:xfrm>
            <a:off x="3219450" y="4162425"/>
            <a:ext cx="123825" cy="123825"/>
          </a:xfrm>
          <a:custGeom>
            <a:avLst/>
            <a:gdLst>
              <a:gd name="T0" fmla="*/ 2147483646 w 78"/>
              <a:gd name="T1" fmla="*/ 0 h 78"/>
              <a:gd name="T2" fmla="*/ 2147483646 w 78"/>
              <a:gd name="T3" fmla="*/ 2147483646 h 78"/>
              <a:gd name="T4" fmla="*/ 2147483646 w 78"/>
              <a:gd name="T5" fmla="*/ 2147483646 h 78"/>
              <a:gd name="T6" fmla="*/ 0 w 78"/>
              <a:gd name="T7" fmla="*/ 2147483646 h 78"/>
              <a:gd name="T8" fmla="*/ 2147483646 w 78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78"/>
              <a:gd name="T17" fmla="*/ 78 w 7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78">
                <a:moveTo>
                  <a:pt x="39" y="0"/>
                </a:moveTo>
                <a:lnTo>
                  <a:pt x="78" y="39"/>
                </a:lnTo>
                <a:lnTo>
                  <a:pt x="39" y="78"/>
                </a:ln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Freeform 42">
            <a:extLst>
              <a:ext uri="{FF2B5EF4-FFF2-40B4-BE49-F238E27FC236}">
                <a16:creationId xmlns:a16="http://schemas.microsoft.com/office/drawing/2014/main" id="{ACDA79E6-48CE-CE4B-A630-3046BF700B5A}"/>
              </a:ext>
            </a:extLst>
          </p:cNvPr>
          <p:cNvSpPr>
            <a:spLocks/>
          </p:cNvSpPr>
          <p:nvPr/>
        </p:nvSpPr>
        <p:spPr bwMode="auto">
          <a:xfrm>
            <a:off x="3686175" y="383857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Freeform 43">
            <a:extLst>
              <a:ext uri="{FF2B5EF4-FFF2-40B4-BE49-F238E27FC236}">
                <a16:creationId xmlns:a16="http://schemas.microsoft.com/office/drawing/2014/main" id="{B7F68223-2E0A-1645-9D50-76412CAC4ED7}"/>
              </a:ext>
            </a:extLst>
          </p:cNvPr>
          <p:cNvSpPr>
            <a:spLocks/>
          </p:cNvSpPr>
          <p:nvPr/>
        </p:nvSpPr>
        <p:spPr bwMode="auto">
          <a:xfrm>
            <a:off x="4151313" y="3697288"/>
            <a:ext cx="122237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Freeform 44">
            <a:extLst>
              <a:ext uri="{FF2B5EF4-FFF2-40B4-BE49-F238E27FC236}">
                <a16:creationId xmlns:a16="http://schemas.microsoft.com/office/drawing/2014/main" id="{051C18A3-BDA2-DC40-AB21-404A5A6773E7}"/>
              </a:ext>
            </a:extLst>
          </p:cNvPr>
          <p:cNvSpPr>
            <a:spLocks/>
          </p:cNvSpPr>
          <p:nvPr/>
        </p:nvSpPr>
        <p:spPr bwMode="auto">
          <a:xfrm>
            <a:off x="4616450" y="3082925"/>
            <a:ext cx="122238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9"/>
                </a:lnTo>
                <a:lnTo>
                  <a:pt x="38" y="77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Freeform 45">
            <a:extLst>
              <a:ext uri="{FF2B5EF4-FFF2-40B4-BE49-F238E27FC236}">
                <a16:creationId xmlns:a16="http://schemas.microsoft.com/office/drawing/2014/main" id="{2BE712FA-3C96-0243-A2C5-A44481B55C7E}"/>
              </a:ext>
            </a:extLst>
          </p:cNvPr>
          <p:cNvSpPr>
            <a:spLocks/>
          </p:cNvSpPr>
          <p:nvPr/>
        </p:nvSpPr>
        <p:spPr bwMode="auto">
          <a:xfrm>
            <a:off x="5081588" y="3311525"/>
            <a:ext cx="122237" cy="122238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8" y="0"/>
                </a:moveTo>
                <a:lnTo>
                  <a:pt x="77" y="38"/>
                </a:lnTo>
                <a:lnTo>
                  <a:pt x="38" y="77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8" name="Freeform 46">
            <a:extLst>
              <a:ext uri="{FF2B5EF4-FFF2-40B4-BE49-F238E27FC236}">
                <a16:creationId xmlns:a16="http://schemas.microsoft.com/office/drawing/2014/main" id="{E82D90E4-D6C7-364B-8B02-BDCFA56AC69A}"/>
              </a:ext>
            </a:extLst>
          </p:cNvPr>
          <p:cNvSpPr>
            <a:spLocks/>
          </p:cNvSpPr>
          <p:nvPr/>
        </p:nvSpPr>
        <p:spPr bwMode="auto">
          <a:xfrm>
            <a:off x="5546725" y="3697288"/>
            <a:ext cx="122238" cy="123825"/>
          </a:xfrm>
          <a:custGeom>
            <a:avLst/>
            <a:gdLst>
              <a:gd name="T0" fmla="*/ 2147483646 w 77"/>
              <a:gd name="T1" fmla="*/ 0 h 78"/>
              <a:gd name="T2" fmla="*/ 2147483646 w 77"/>
              <a:gd name="T3" fmla="*/ 2147483646 h 78"/>
              <a:gd name="T4" fmla="*/ 2147483646 w 77"/>
              <a:gd name="T5" fmla="*/ 2147483646 h 78"/>
              <a:gd name="T6" fmla="*/ 0 w 77"/>
              <a:gd name="T7" fmla="*/ 2147483646 h 78"/>
              <a:gd name="T8" fmla="*/ 2147483646 w 7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8"/>
              <a:gd name="T17" fmla="*/ 77 w 77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8">
                <a:moveTo>
                  <a:pt x="38" y="0"/>
                </a:moveTo>
                <a:lnTo>
                  <a:pt x="77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Freeform 47">
            <a:extLst>
              <a:ext uri="{FF2B5EF4-FFF2-40B4-BE49-F238E27FC236}">
                <a16:creationId xmlns:a16="http://schemas.microsoft.com/office/drawing/2014/main" id="{D7BBC8DA-D183-C740-B040-EF0A5526C4D3}"/>
              </a:ext>
            </a:extLst>
          </p:cNvPr>
          <p:cNvSpPr>
            <a:spLocks/>
          </p:cNvSpPr>
          <p:nvPr/>
        </p:nvSpPr>
        <p:spPr bwMode="auto">
          <a:xfrm>
            <a:off x="6011863" y="3970338"/>
            <a:ext cx="122237" cy="122237"/>
          </a:xfrm>
          <a:custGeom>
            <a:avLst/>
            <a:gdLst>
              <a:gd name="T0" fmla="*/ 2147483646 w 77"/>
              <a:gd name="T1" fmla="*/ 0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2147483646 w 77"/>
              <a:gd name="T9" fmla="*/ 0 h 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77"/>
              <a:gd name="T17" fmla="*/ 77 w 77"/>
              <a:gd name="T18" fmla="*/ 77 h 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77">
                <a:moveTo>
                  <a:pt x="39" y="0"/>
                </a:moveTo>
                <a:lnTo>
                  <a:pt x="77" y="38"/>
                </a:lnTo>
                <a:lnTo>
                  <a:pt x="39" y="77"/>
                </a:lnTo>
                <a:lnTo>
                  <a:pt x="0" y="38"/>
                </a:lnTo>
                <a:lnTo>
                  <a:pt x="39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Rectangle 48">
            <a:extLst>
              <a:ext uri="{FF2B5EF4-FFF2-40B4-BE49-F238E27FC236}">
                <a16:creationId xmlns:a16="http://schemas.microsoft.com/office/drawing/2014/main" id="{CFA3C43A-CB72-3642-A8A1-A2B0B9CB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278438"/>
            <a:ext cx="201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0</a:t>
            </a:r>
            <a:endParaRPr lang="en-US" altLang="en-US" sz="2400"/>
          </a:p>
        </p:txBody>
      </p:sp>
      <p:sp>
        <p:nvSpPr>
          <p:cNvPr id="35891" name="Rectangle 49">
            <a:extLst>
              <a:ext uri="{FF2B5EF4-FFF2-40B4-BE49-F238E27FC236}">
                <a16:creationId xmlns:a16="http://schemas.microsoft.com/office/drawing/2014/main" id="{3C90A26E-7980-C144-B3EE-779CCBEE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9974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10</a:t>
            </a:r>
            <a:endParaRPr lang="en-US" altLang="en-US" sz="2400"/>
          </a:p>
        </p:txBody>
      </p:sp>
      <p:sp>
        <p:nvSpPr>
          <p:cNvPr id="35892" name="Rectangle 50">
            <a:extLst>
              <a:ext uri="{FF2B5EF4-FFF2-40B4-BE49-F238E27FC236}">
                <a16:creationId xmlns:a16="http://schemas.microsoft.com/office/drawing/2014/main" id="{E0431093-6BF3-7246-AFF0-287B4BCA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72440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20</a:t>
            </a:r>
            <a:endParaRPr lang="en-US" altLang="en-US" sz="2400"/>
          </a:p>
        </p:txBody>
      </p:sp>
      <p:sp>
        <p:nvSpPr>
          <p:cNvPr id="35893" name="Rectangle 51">
            <a:extLst>
              <a:ext uri="{FF2B5EF4-FFF2-40B4-BE49-F238E27FC236}">
                <a16:creationId xmlns:a16="http://schemas.microsoft.com/office/drawing/2014/main" id="{8E66A038-AA87-7C4F-B409-5F8A3973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4434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30</a:t>
            </a:r>
            <a:endParaRPr lang="en-US" altLang="en-US" sz="2400"/>
          </a:p>
        </p:txBody>
      </p:sp>
      <p:sp>
        <p:nvSpPr>
          <p:cNvPr id="35894" name="Rectangle 52">
            <a:extLst>
              <a:ext uri="{FF2B5EF4-FFF2-40B4-BE49-F238E27FC236}">
                <a16:creationId xmlns:a16="http://schemas.microsoft.com/office/drawing/2014/main" id="{A7E83B86-007B-5F4F-9DB1-CE24ABA9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4171950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35895" name="Rectangle 53">
            <a:extLst>
              <a:ext uri="{FF2B5EF4-FFF2-40B4-BE49-F238E27FC236}">
                <a16:creationId xmlns:a16="http://schemas.microsoft.com/office/drawing/2014/main" id="{2AD6C86E-628F-3E49-A30B-6F7B3883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8909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35896" name="Rectangle 54">
            <a:extLst>
              <a:ext uri="{FF2B5EF4-FFF2-40B4-BE49-F238E27FC236}">
                <a16:creationId xmlns:a16="http://schemas.microsoft.com/office/drawing/2014/main" id="{F490CF43-AA4E-B849-A49D-7E87C05D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61791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35897" name="Rectangle 55">
            <a:extLst>
              <a:ext uri="{FF2B5EF4-FFF2-40B4-BE49-F238E27FC236}">
                <a16:creationId xmlns:a16="http://schemas.microsoft.com/office/drawing/2014/main" id="{42295456-78C8-7D47-A25A-9DD6C95C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33692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35898" name="Rectangle 56">
            <a:extLst>
              <a:ext uri="{FF2B5EF4-FFF2-40B4-BE49-F238E27FC236}">
                <a16:creationId xmlns:a16="http://schemas.microsoft.com/office/drawing/2014/main" id="{EC2DA9C7-B430-244A-95E3-A968DB146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3065463"/>
            <a:ext cx="3159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35899" name="Rectangle 57">
            <a:extLst>
              <a:ext uri="{FF2B5EF4-FFF2-40B4-BE49-F238E27FC236}">
                <a16:creationId xmlns:a16="http://schemas.microsoft.com/office/drawing/2014/main" id="{CEC4C57D-CD54-A14C-83AF-1C584534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84475"/>
            <a:ext cx="3159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90</a:t>
            </a:r>
            <a:endParaRPr lang="en-US" altLang="en-US" sz="2400"/>
          </a:p>
        </p:txBody>
      </p:sp>
      <p:sp>
        <p:nvSpPr>
          <p:cNvPr id="35900" name="Rectangle 58">
            <a:extLst>
              <a:ext uri="{FF2B5EF4-FFF2-40B4-BE49-F238E27FC236}">
                <a16:creationId xmlns:a16="http://schemas.microsoft.com/office/drawing/2014/main" id="{E92AE7B8-D25A-3844-981C-7D5C4DDA7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</a:t>
            </a:r>
            <a:endParaRPr lang="en-US" altLang="en-US" sz="2400"/>
          </a:p>
        </p:txBody>
      </p:sp>
      <p:sp>
        <p:nvSpPr>
          <p:cNvPr id="35901" name="Rectangle 59">
            <a:extLst>
              <a:ext uri="{FF2B5EF4-FFF2-40B4-BE49-F238E27FC236}">
                <a16:creationId xmlns:a16="http://schemas.microsoft.com/office/drawing/2014/main" id="{D7D995C9-7388-E448-B0CF-BA1E4D600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3</a:t>
            </a:r>
            <a:endParaRPr lang="en-US" altLang="en-US" sz="2400"/>
          </a:p>
        </p:txBody>
      </p:sp>
      <p:sp>
        <p:nvSpPr>
          <p:cNvPr id="35902" name="Rectangle 60">
            <a:extLst>
              <a:ext uri="{FF2B5EF4-FFF2-40B4-BE49-F238E27FC236}">
                <a16:creationId xmlns:a16="http://schemas.microsoft.com/office/drawing/2014/main" id="{F1B6F145-5384-6F4D-9710-05AEB6F0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5</a:t>
            </a:r>
            <a:endParaRPr lang="en-US" altLang="en-US" sz="2400"/>
          </a:p>
        </p:txBody>
      </p:sp>
      <p:sp>
        <p:nvSpPr>
          <p:cNvPr id="35903" name="Rectangle 61">
            <a:extLst>
              <a:ext uri="{FF2B5EF4-FFF2-40B4-BE49-F238E27FC236}">
                <a16:creationId xmlns:a16="http://schemas.microsoft.com/office/drawing/2014/main" id="{2BB2320A-9094-2446-A6CB-3886465E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7</a:t>
            </a:r>
            <a:endParaRPr lang="en-US" altLang="en-US" sz="2400"/>
          </a:p>
        </p:txBody>
      </p:sp>
      <p:sp>
        <p:nvSpPr>
          <p:cNvPr id="35904" name="Rectangle 62">
            <a:extLst>
              <a:ext uri="{FF2B5EF4-FFF2-40B4-BE49-F238E27FC236}">
                <a16:creationId xmlns:a16="http://schemas.microsoft.com/office/drawing/2014/main" id="{7C2159F5-53A1-364B-AD9C-641B0ACD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567363"/>
            <a:ext cx="2016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9</a:t>
            </a:r>
            <a:endParaRPr lang="en-US" altLang="en-US" sz="2400"/>
          </a:p>
        </p:txBody>
      </p:sp>
      <p:sp>
        <p:nvSpPr>
          <p:cNvPr id="35905" name="Rectangle 63">
            <a:extLst>
              <a:ext uri="{FF2B5EF4-FFF2-40B4-BE49-F238E27FC236}">
                <a16:creationId xmlns:a16="http://schemas.microsoft.com/office/drawing/2014/main" id="{1F51025D-9D10-1B47-B4EF-639E0EEC8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5567363"/>
            <a:ext cx="3159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700" b="1">
                <a:solidFill>
                  <a:srgbClr val="0066FF"/>
                </a:solidFill>
              </a:rPr>
              <a:t>11</a:t>
            </a:r>
            <a:endParaRPr lang="en-US" altLang="en-US" sz="2400"/>
          </a:p>
        </p:txBody>
      </p:sp>
      <p:sp>
        <p:nvSpPr>
          <p:cNvPr id="35906" name="Rectangle 64">
            <a:extLst>
              <a:ext uri="{FF2B5EF4-FFF2-40B4-BE49-F238E27FC236}">
                <a16:creationId xmlns:a16="http://schemas.microsoft.com/office/drawing/2014/main" id="{2531AB38-D19B-A44B-A88B-1B73E0660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910263"/>
            <a:ext cx="9302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Time Tick</a:t>
            </a:r>
            <a:endParaRPr lang="en-US" altLang="en-US" sz="2400"/>
          </a:p>
        </p:txBody>
      </p:sp>
      <p:sp>
        <p:nvSpPr>
          <p:cNvPr id="35907" name="Rectangle 65">
            <a:extLst>
              <a:ext uri="{FF2B5EF4-FFF2-40B4-BE49-F238E27FC236}">
                <a16:creationId xmlns:a16="http://schemas.microsoft.com/office/drawing/2014/main" id="{E3D60321-794C-594B-92B8-09A1E021B1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7032" y="3804444"/>
            <a:ext cx="192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500" b="1">
                <a:solidFill>
                  <a:srgbClr val="0066FF"/>
                </a:solidFill>
              </a:rPr>
              <a:t>Number of packets sent</a:t>
            </a:r>
            <a:endParaRPr lang="en-US" altLang="en-US" sz="2400"/>
          </a:p>
        </p:txBody>
      </p:sp>
      <p:sp>
        <p:nvSpPr>
          <p:cNvPr id="35908" name="Text Box 66">
            <a:extLst>
              <a:ext uri="{FF2B5EF4-FFF2-40B4-BE49-F238E27FC236}">
                <a16:creationId xmlns:a16="http://schemas.microsoft.com/office/drawing/2014/main" id="{93349C86-425B-9A47-9562-5AB4EE13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10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solidFill>
                  <a:schemeClr val="accent1"/>
                </a:solidFill>
              </a:rPr>
              <a:t>??</a:t>
            </a:r>
            <a:endParaRPr lang="en-US" altLang="en-US" sz="2400"/>
          </a:p>
        </p:txBody>
      </p:sp>
      <p:sp>
        <p:nvSpPr>
          <p:cNvPr id="35909" name="Line 67">
            <a:extLst>
              <a:ext uri="{FF2B5EF4-FFF2-40B4-BE49-F238E27FC236}">
                <a16:creationId xmlns:a16="http://schemas.microsoft.com/office/drawing/2014/main" id="{5334D627-3A5C-754B-886F-272F8D13F9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0" cy="10668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10" name="Rectangle 68">
            <a:extLst>
              <a:ext uri="{FF2B5EF4-FFF2-40B4-BE49-F238E27FC236}">
                <a16:creationId xmlns:a16="http://schemas.microsoft.com/office/drawing/2014/main" id="{9E4DAFCE-BFE7-8A48-85D2-3D1E16141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143250"/>
            <a:ext cx="1371600" cy="11620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Date Placeholder 2">
            <a:extLst>
              <a:ext uri="{FF2B5EF4-FFF2-40B4-BE49-F238E27FC236}">
                <a16:creationId xmlns:a16="http://schemas.microsoft.com/office/drawing/2014/main" id="{4540136B-937E-F042-ACD2-ADB2337C17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0818" name="Footer Placeholder 3">
            <a:extLst>
              <a:ext uri="{FF2B5EF4-FFF2-40B4-BE49-F238E27FC236}">
                <a16:creationId xmlns:a16="http://schemas.microsoft.com/office/drawing/2014/main" id="{B020D31B-23BE-F141-AB49-673671BD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0819" name="Slide Number Placeholder 4">
            <a:extLst>
              <a:ext uri="{FF2B5EF4-FFF2-40B4-BE49-F238E27FC236}">
                <a16:creationId xmlns:a16="http://schemas.microsoft.com/office/drawing/2014/main" id="{3FCE3CD2-E58E-2443-AD61-F5420242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E70954F-0DE4-7F48-A705-6254CACF6238}" type="slidenum">
              <a:rPr lang="en-US" altLang="en-US" sz="1400"/>
              <a:pPr algn="r"/>
              <a:t>110</a:t>
            </a:fld>
            <a:endParaRPr lang="en-US" altLang="en-US" sz="1400"/>
          </a:p>
        </p:txBody>
      </p:sp>
      <p:sp>
        <p:nvSpPr>
          <p:cNvPr id="290820" name="Rectangle 2">
            <a:extLst>
              <a:ext uri="{FF2B5EF4-FFF2-40B4-BE49-F238E27FC236}">
                <a16:creationId xmlns:a16="http://schemas.microsoft.com/office/drawing/2014/main" id="{C3CB07F3-15C3-4740-8A8D-B5E4B40FD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4588"/>
            <a:ext cx="7772400" cy="60801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Recall: Problem</a:t>
            </a:r>
          </a:p>
        </p:txBody>
      </p:sp>
      <p:sp>
        <p:nvSpPr>
          <p:cNvPr id="290821" name="Text Box 3">
            <a:extLst>
              <a:ext uri="{FF2B5EF4-FFF2-40B4-BE49-F238E27FC236}">
                <a16:creationId xmlns:a16="http://schemas.microsoft.com/office/drawing/2014/main" id="{25CA8187-05E5-DC4E-9E33-B3C7BEF3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/>
              <a:t>Given a time series {x</a:t>
            </a:r>
            <a:r>
              <a:rPr lang="en-US" altLang="en-US" sz="2800" baseline="-25000"/>
              <a:t>t</a:t>
            </a:r>
            <a:r>
              <a:rPr lang="en-US" altLang="en-US" sz="2800"/>
              <a:t>}, predict its future course, that is, x</a:t>
            </a:r>
            <a:r>
              <a:rPr lang="en-US" altLang="en-US" sz="2800" baseline="-25000"/>
              <a:t>t+1</a:t>
            </a:r>
            <a:r>
              <a:rPr lang="en-US" altLang="en-US" sz="2800"/>
              <a:t>, x</a:t>
            </a:r>
            <a:r>
              <a:rPr lang="en-US" altLang="en-US" sz="2800" baseline="-25000"/>
              <a:t>t+2</a:t>
            </a:r>
            <a:r>
              <a:rPr lang="en-US" altLang="en-US" sz="2800"/>
              <a:t>, ...</a:t>
            </a:r>
          </a:p>
        </p:txBody>
      </p:sp>
      <p:pic>
        <p:nvPicPr>
          <p:cNvPr id="290822" name="Picture 4" descr="linear">
            <a:extLst>
              <a:ext uri="{FF2B5EF4-FFF2-40B4-BE49-F238E27FC236}">
                <a16:creationId xmlns:a16="http://schemas.microsoft.com/office/drawing/2014/main" id="{D54402A6-3416-B04F-A3F7-A6533DFA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47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3" name="Text Box 5">
            <a:extLst>
              <a:ext uri="{FF2B5EF4-FFF2-40B4-BE49-F238E27FC236}">
                <a16:creationId xmlns:a16="http://schemas.microsoft.com/office/drawing/2014/main" id="{E5899A95-68AD-7D48-90E7-27CE2333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</a:t>
            </a:r>
          </a:p>
        </p:txBody>
      </p:sp>
      <p:sp>
        <p:nvSpPr>
          <p:cNvPr id="290824" name="Text Box 6">
            <a:extLst>
              <a:ext uri="{FF2B5EF4-FFF2-40B4-BE49-F238E27FC236}">
                <a16:creationId xmlns:a16="http://schemas.microsoft.com/office/drawing/2014/main" id="{547E9245-3248-A040-B151-5005258A8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Date Placeholder 3">
            <a:extLst>
              <a:ext uri="{FF2B5EF4-FFF2-40B4-BE49-F238E27FC236}">
                <a16:creationId xmlns:a16="http://schemas.microsoft.com/office/drawing/2014/main" id="{3CF45025-82A2-0049-8F5D-8C477D257D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1842" name="Footer Placeholder 4">
            <a:extLst>
              <a:ext uri="{FF2B5EF4-FFF2-40B4-BE49-F238E27FC236}">
                <a16:creationId xmlns:a16="http://schemas.microsoft.com/office/drawing/2014/main" id="{6F2CC532-76C1-5848-BE14-B9F60E4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1843" name="Slide Number Placeholder 5">
            <a:extLst>
              <a:ext uri="{FF2B5EF4-FFF2-40B4-BE49-F238E27FC236}">
                <a16:creationId xmlns:a16="http://schemas.microsoft.com/office/drawing/2014/main" id="{A3315664-BA8C-3444-84E9-B34D4F27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24BE4E8-56D7-1B48-8F2A-F58091F4B0BD}" type="slidenum">
              <a:rPr lang="en-US" altLang="en-US" sz="1400"/>
              <a:pPr algn="r"/>
              <a:t>111</a:t>
            </a:fld>
            <a:endParaRPr lang="en-US" altLang="en-US" sz="1400"/>
          </a:p>
        </p:txBody>
      </p:sp>
      <p:sp>
        <p:nvSpPr>
          <p:cNvPr id="291844" name="Rectangle 2">
            <a:extLst>
              <a:ext uri="{FF2B5EF4-FFF2-40B4-BE49-F238E27FC236}">
                <a16:creationId xmlns:a16="http://schemas.microsoft.com/office/drawing/2014/main" id="{F6CC4476-335B-4A40-8A70-DA88FFAF3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forecast?</a:t>
            </a:r>
          </a:p>
        </p:txBody>
      </p:sp>
      <p:sp>
        <p:nvSpPr>
          <p:cNvPr id="291845" name="Rectangle 3">
            <a:extLst>
              <a:ext uri="{FF2B5EF4-FFF2-40B4-BE49-F238E27FC236}">
                <a16:creationId xmlns:a16="http://schemas.microsoft.com/office/drawing/2014/main" id="{1C256558-0FDA-F84C-8E01-E2F80CB69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ARIMA -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but: linearity assumption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ANSWER: ‘Delayed Coordinate Embedding’ =  Lag Plots [Sauer94]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JMP Exec. Ed.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2019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112</a:t>
            </a:fld>
            <a:endParaRPr kumimoji="1" lang="ja-JP" altLang="en-US"/>
          </a:p>
        </p:txBody>
      </p:sp>
      <p:pic>
        <p:nvPicPr>
          <p:cNvPr id="7" name="Picture 4" descr="lin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171" y="4509199"/>
            <a:ext cx="4345202" cy="18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823570" y="595565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 t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2" name="図 21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467390" y="4646925"/>
            <a:ext cx="562299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13715" y="3416403"/>
            <a:ext cx="172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Logistic map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7416" y="3954303"/>
            <a:ext cx="2685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Time-series plot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407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7100"/>
            <a:ext cx="7662553" cy="756062"/>
          </a:xfrm>
        </p:spPr>
        <p:txBody>
          <a:bodyPr/>
          <a:lstStyle/>
          <a:p>
            <a:r>
              <a:rPr kumimoji="1" lang="en-US" altLang="ja-JP" dirty="0"/>
              <a:t>ARIMA pitfall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4994"/>
            <a:ext cx="8229601" cy="512135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800000"/>
                </a:solidFill>
              </a:rPr>
              <a:t>Example: logistic parabola</a:t>
            </a:r>
          </a:p>
          <a:p>
            <a:pPr marL="914400" lvl="2" indent="0">
              <a:buNone/>
            </a:pPr>
            <a:r>
              <a:rPr lang="en-US" altLang="ja-JP" dirty="0"/>
              <a:t>Models population of flies [R. May/1976]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JMP Exec. Ed.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(C) 2019 C. Faloutsos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4E4E-B10B-0A48-9F32-A055BF8ED0E9}" type="slidenum">
              <a:rPr kumimoji="1" lang="ja-JP" altLang="en-US" smtClean="0"/>
              <a:t>113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18311" y="3154404"/>
            <a:ext cx="6056567" cy="655911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2579" y="3968338"/>
            <a:ext cx="24796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401" y="3154403"/>
            <a:ext cx="4778780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5471162" y="4125695"/>
            <a:ext cx="1067126" cy="655911"/>
          </a:xfrm>
          <a:prstGeom prst="rect">
            <a:avLst/>
          </a:prstGeom>
        </p:spPr>
      </p:pic>
      <p:pic>
        <p:nvPicPr>
          <p:cNvPr id="23" name="図 22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7260939" y="5955655"/>
            <a:ext cx="562299" cy="65591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13715" y="3416403"/>
            <a:ext cx="172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Logistic map</a:t>
            </a:r>
            <a:endParaRPr kumimoji="1" lang="ja-JP" altLang="en-US" sz="2800" dirty="0"/>
          </a:p>
        </p:txBody>
      </p:sp>
      <p:pic>
        <p:nvPicPr>
          <p:cNvPr id="432130" name="Picture 2">
            <a:extLst>
              <a:ext uri="{FF2B5EF4-FFF2-40B4-BE49-F238E27FC236}">
                <a16:creationId xmlns:a16="http://schemas.microsoft.com/office/drawing/2014/main" id="{EECDB84D-2CCD-FD4E-B27A-7DEA7360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C69B8-2C81-9A47-90A4-8482AB4B7EA0}"/>
              </a:ext>
            </a:extLst>
          </p:cNvPr>
          <p:cNvSpPr txBox="1"/>
          <p:nvPr/>
        </p:nvSpPr>
        <p:spPr>
          <a:xfrm>
            <a:off x="62734" y="4024332"/>
            <a:ext cx="717215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= SI virus prop.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~ Bass equation (market penetration)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Special case of </a:t>
            </a:r>
            <a:r>
              <a:rPr lang="en-US" b="1" dirty="0" err="1">
                <a:solidFill>
                  <a:srgbClr val="00B050"/>
                </a:solidFill>
              </a:rPr>
              <a:t>Lotka</a:t>
            </a:r>
            <a:r>
              <a:rPr lang="en-US" b="1" dirty="0">
                <a:solidFill>
                  <a:srgbClr val="00B050"/>
                </a:solidFill>
              </a:rPr>
              <a:t>-Volterra</a:t>
            </a:r>
          </a:p>
        </p:txBody>
      </p:sp>
    </p:spTree>
    <p:extLst>
      <p:ext uri="{BB962C8B-B14F-4D97-AF65-F5344CB8AC3E}">
        <p14:creationId xmlns:p14="http://schemas.microsoft.com/office/powerpoint/2010/main" val="34764068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600"/>
            <a:ext cx="7772400" cy="1143000"/>
          </a:xfrm>
        </p:spPr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JMP Exec. Ed.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114</a:t>
            </a:fld>
            <a:endParaRPr lang="en-US" altLang="ja-JP" sz="1400"/>
          </a:p>
        </p:txBody>
      </p:sp>
      <p:pic>
        <p:nvPicPr>
          <p:cNvPr id="19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FE8AC93-4FFE-994B-AE8B-7BEB5094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871" y="1638300"/>
            <a:ext cx="777428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825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JMP Exec. Ed.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115</a:t>
            </a:fld>
            <a:endParaRPr lang="en-US" altLang="ja-JP" sz="1400"/>
          </a:p>
        </p:txBody>
      </p:sp>
      <p:pic>
        <p:nvPicPr>
          <p:cNvPr id="19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21" name="図 20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4794" y="4670627"/>
            <a:ext cx="20082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e.g., AR(1)</a:t>
            </a:r>
            <a:endParaRPr lang="en-US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844375" y="4670627"/>
            <a:ext cx="3751983" cy="11591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15" name="図 14" descr="CodeCogsEqn (6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25" y="5339167"/>
            <a:ext cx="2485717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697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ARIMA pitfall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229601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Linear equations, e.g., AR, ARIMA, …</a:t>
            </a: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JMP Exec. Ed.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116</a:t>
            </a:fld>
            <a:endParaRPr lang="en-US" altLang="ja-JP" sz="1400"/>
          </a:p>
        </p:txBody>
      </p:sp>
      <p:pic>
        <p:nvPicPr>
          <p:cNvPr id="8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33" y="3437444"/>
            <a:ext cx="3255387" cy="27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345851" y="3620110"/>
            <a:ext cx="1067126" cy="655911"/>
          </a:xfrm>
          <a:prstGeom prst="rect">
            <a:avLst/>
          </a:prstGeom>
        </p:spPr>
      </p:pic>
      <p:pic>
        <p:nvPicPr>
          <p:cNvPr id="10" name="図 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135628" y="5778025"/>
            <a:ext cx="562299" cy="655911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56187" y="4465540"/>
            <a:ext cx="21451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AR fit: fails</a:t>
            </a:r>
            <a:endParaRPr lang="en-US" altLang="ja-JP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629425" y="4757928"/>
            <a:ext cx="2538710" cy="74214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14794" y="4670627"/>
            <a:ext cx="20082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dirty="0">
                <a:solidFill>
                  <a:schemeClr val="tx2"/>
                </a:solidFill>
              </a:rPr>
              <a:t>e.g., AR(1)</a:t>
            </a:r>
            <a:endParaRPr lang="en-US" altLang="ja-JP" dirty="0"/>
          </a:p>
        </p:txBody>
      </p:sp>
      <p:sp>
        <p:nvSpPr>
          <p:cNvPr id="16" name="正方形/長方形 15"/>
          <p:cNvSpPr/>
          <p:nvPr/>
        </p:nvSpPr>
        <p:spPr>
          <a:xfrm>
            <a:off x="844375" y="4670627"/>
            <a:ext cx="3751983" cy="115914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pic>
        <p:nvPicPr>
          <p:cNvPr id="5" name="図 4" descr="CodeCogsEqn (6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425" y="5339167"/>
            <a:ext cx="2485717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57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Solution?</a:t>
            </a:r>
          </a:p>
        </p:txBody>
      </p:sp>
      <p:sp>
        <p:nvSpPr>
          <p:cNvPr id="325638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887443"/>
            <a:ext cx="8685619" cy="446890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Delayed Coordinate Embedding</a:t>
            </a:r>
            <a:r>
              <a:rPr lang="en-US" alt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</a:p>
          <a:p>
            <a:pPr marL="0" indent="0">
              <a:buNone/>
            </a:pP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							=  Lag Plots [Sauer94]</a:t>
            </a:r>
          </a:p>
          <a:p>
            <a:pPr marL="0" indent="0">
              <a:buNone/>
            </a:pPr>
            <a:r>
              <a:rPr lang="en-US" altLang="ja-JP" sz="3600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k-nearest neighbor search</a:t>
            </a:r>
          </a:p>
          <a:p>
            <a:pPr>
              <a:buFontTx/>
              <a:buChar char="-"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buFontTx/>
              <a:buNone/>
            </a:pPr>
            <a:endParaRPr lang="en-US" altLang="ja-JP" dirty="0"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3256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JMP Exec. Ed.</a:t>
            </a:r>
          </a:p>
        </p:txBody>
      </p:sp>
      <p:sp>
        <p:nvSpPr>
          <p:cNvPr id="325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400"/>
              <a:t>Copyright (C) 2019 C. Faloutsos</a:t>
            </a:r>
          </a:p>
        </p:txBody>
      </p:sp>
      <p:sp>
        <p:nvSpPr>
          <p:cNvPr id="325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5DFC20-2E4A-4347-B737-BBAC20FE18C2}" type="slidenum">
              <a:rPr lang="en-US" altLang="ja-JP" sz="1400"/>
              <a:pPr/>
              <a:t>117</a:t>
            </a:fld>
            <a:endParaRPr lang="en-US" altLang="ja-JP" sz="1400"/>
          </a:p>
        </p:txBody>
      </p:sp>
      <p:pic>
        <p:nvPicPr>
          <p:cNvPr id="17" name="Picture 12" descr="parabo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321" y="3791933"/>
            <a:ext cx="3000461" cy="25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669"/>
          <a:stretch/>
        </p:blipFill>
        <p:spPr>
          <a:xfrm>
            <a:off x="4732231" y="4529790"/>
            <a:ext cx="983560" cy="604547"/>
          </a:xfrm>
          <a:prstGeom prst="rect">
            <a:avLst/>
          </a:prstGeom>
        </p:spPr>
      </p:pic>
      <p:pic>
        <p:nvPicPr>
          <p:cNvPr id="20" name="図 19" descr="CodeCogsEqn (4)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8" r="4075"/>
          <a:stretch/>
        </p:blipFill>
        <p:spPr>
          <a:xfrm>
            <a:off x="6878647" y="6054075"/>
            <a:ext cx="518266" cy="604547"/>
          </a:xfrm>
          <a:prstGeom prst="rect">
            <a:avLst/>
          </a:prstGeom>
        </p:spPr>
      </p:pic>
      <p:cxnSp>
        <p:nvCxnSpPr>
          <p:cNvPr id="4" name="直線矢印コネクタ 3"/>
          <p:cNvCxnSpPr>
            <a:cxnSpLocks/>
          </p:cNvCxnSpPr>
          <p:nvPr/>
        </p:nvCxnSpPr>
        <p:spPr>
          <a:xfrm flipV="1">
            <a:off x="6747641" y="4653388"/>
            <a:ext cx="0" cy="1400687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cxnSpLocks/>
          </p:cNvCxnSpPr>
          <p:nvPr/>
        </p:nvCxnSpPr>
        <p:spPr>
          <a:xfrm flipH="1">
            <a:off x="6095201" y="4653388"/>
            <a:ext cx="65244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017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Date Placeholder 2">
            <a:extLst>
              <a:ext uri="{FF2B5EF4-FFF2-40B4-BE49-F238E27FC236}">
                <a16:creationId xmlns:a16="http://schemas.microsoft.com/office/drawing/2014/main" id="{B97162D8-5E2B-2E4C-8D2E-38BD563726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2866" name="Footer Placeholder 3">
            <a:extLst>
              <a:ext uri="{FF2B5EF4-FFF2-40B4-BE49-F238E27FC236}">
                <a16:creationId xmlns:a16="http://schemas.microsoft.com/office/drawing/2014/main" id="{5F827E7E-37BE-B641-BE87-71D83061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2867" name="Slide Number Placeholder 4">
            <a:extLst>
              <a:ext uri="{FF2B5EF4-FFF2-40B4-BE49-F238E27FC236}">
                <a16:creationId xmlns:a16="http://schemas.microsoft.com/office/drawing/2014/main" id="{B7C095C9-C200-5D44-874D-364F8693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A68BE6E-4770-7E44-9572-C86D3D20DEF3}" type="slidenum">
              <a:rPr lang="en-US" altLang="en-US" sz="1400"/>
              <a:pPr algn="r"/>
              <a:t>118</a:t>
            </a:fld>
            <a:endParaRPr lang="en-US" altLang="en-US" sz="1400"/>
          </a:p>
        </p:txBody>
      </p:sp>
      <p:sp>
        <p:nvSpPr>
          <p:cNvPr id="292868" name="Rectangle 2">
            <a:extLst>
              <a:ext uri="{FF2B5EF4-FFF2-40B4-BE49-F238E27FC236}">
                <a16:creationId xmlns:a16="http://schemas.microsoft.com/office/drawing/2014/main" id="{891E4A71-5A95-DC46-819E-03070652E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Intuition (Lag Plot)</a:t>
            </a:r>
          </a:p>
        </p:txBody>
      </p:sp>
      <p:sp>
        <p:nvSpPr>
          <p:cNvPr id="292869" name="Line 3">
            <a:extLst>
              <a:ext uri="{FF2B5EF4-FFF2-40B4-BE49-F238E27FC236}">
                <a16:creationId xmlns:a16="http://schemas.microsoft.com/office/drawing/2014/main" id="{E99FF87B-4EFC-CC4B-91F3-D637CAB0E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133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0" name="Line 4">
            <a:extLst>
              <a:ext uri="{FF2B5EF4-FFF2-40B4-BE49-F238E27FC236}">
                <a16:creationId xmlns:a16="http://schemas.microsoft.com/office/drawing/2014/main" id="{FF0D0601-4876-7F4B-9B04-D6A339D48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029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2871" name="Text Box 5">
            <a:extLst>
              <a:ext uri="{FF2B5EF4-FFF2-40B4-BE49-F238E27FC236}">
                <a16:creationId xmlns:a16="http://schemas.microsoft.com/office/drawing/2014/main" id="{0BCBCDEF-78E8-3144-AACB-25A7DE0B1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105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x</a:t>
            </a:r>
            <a:r>
              <a:rPr lang="en-US" altLang="en-US" sz="2400" baseline="-25000"/>
              <a:t>t-1</a:t>
            </a:r>
            <a:endParaRPr lang="en-US" altLang="en-US" sz="2400"/>
          </a:p>
        </p:txBody>
      </p:sp>
      <p:sp>
        <p:nvSpPr>
          <p:cNvPr id="1988614" name="Text Box 6">
            <a:extLst>
              <a:ext uri="{FF2B5EF4-FFF2-40B4-BE49-F238E27FC236}">
                <a16:creationId xmlns:a16="http://schemas.microsoft.com/office/drawing/2014/main" id="{05AECACD-DDBA-124F-AB55-5FB27DF3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4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2873" name="AutoShape 7">
            <a:extLst>
              <a:ext uri="{FF2B5EF4-FFF2-40B4-BE49-F238E27FC236}">
                <a16:creationId xmlns:a16="http://schemas.microsoft.com/office/drawing/2014/main" id="{E40B6750-4363-7E49-B652-F39A4A7E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495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4" name="AutoShape 8">
            <a:extLst>
              <a:ext uri="{FF2B5EF4-FFF2-40B4-BE49-F238E27FC236}">
                <a16:creationId xmlns:a16="http://schemas.microsoft.com/office/drawing/2014/main" id="{0FC7DFD4-293B-D94E-9460-284A7AD3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5" name="AutoShape 9">
            <a:extLst>
              <a:ext uri="{FF2B5EF4-FFF2-40B4-BE49-F238E27FC236}">
                <a16:creationId xmlns:a16="http://schemas.microsoft.com/office/drawing/2014/main" id="{66665AF4-8699-5546-B7DA-22AF0373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86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6" name="AutoShape 10">
            <a:extLst>
              <a:ext uri="{FF2B5EF4-FFF2-40B4-BE49-F238E27FC236}">
                <a16:creationId xmlns:a16="http://schemas.microsoft.com/office/drawing/2014/main" id="{2AC2A757-A4C4-1347-8D45-2E3802D0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657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7" name="AutoShape 11">
            <a:extLst>
              <a:ext uri="{FF2B5EF4-FFF2-40B4-BE49-F238E27FC236}">
                <a16:creationId xmlns:a16="http://schemas.microsoft.com/office/drawing/2014/main" id="{FBD331E1-FD54-AC4A-BC6E-857F90FE8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8" name="AutoShape 12">
            <a:extLst>
              <a:ext uri="{FF2B5EF4-FFF2-40B4-BE49-F238E27FC236}">
                <a16:creationId xmlns:a16="http://schemas.microsoft.com/office/drawing/2014/main" id="{03AA642E-67A0-C540-B60C-E55ECB65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79" name="AutoShape 13">
            <a:extLst>
              <a:ext uri="{FF2B5EF4-FFF2-40B4-BE49-F238E27FC236}">
                <a16:creationId xmlns:a16="http://schemas.microsoft.com/office/drawing/2014/main" id="{258E2E7B-1C8A-3342-965C-E37DA6BA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0" name="AutoShape 14">
            <a:extLst>
              <a:ext uri="{FF2B5EF4-FFF2-40B4-BE49-F238E27FC236}">
                <a16:creationId xmlns:a16="http://schemas.microsoft.com/office/drawing/2014/main" id="{3B5C3D98-C596-5348-A3CA-3CCA6138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4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1" name="AutoShape 15">
            <a:extLst>
              <a:ext uri="{FF2B5EF4-FFF2-40B4-BE49-F238E27FC236}">
                <a16:creationId xmlns:a16="http://schemas.microsoft.com/office/drawing/2014/main" id="{0794E51E-1AE3-814D-A3FD-FDA32F01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429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2" name="AutoShape 16">
            <a:extLst>
              <a:ext uri="{FF2B5EF4-FFF2-40B4-BE49-F238E27FC236}">
                <a16:creationId xmlns:a16="http://schemas.microsoft.com/office/drawing/2014/main" id="{416AEB7E-5A8F-8544-8A31-EB5E234D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3" name="AutoShape 17">
            <a:extLst>
              <a:ext uri="{FF2B5EF4-FFF2-40B4-BE49-F238E27FC236}">
                <a16:creationId xmlns:a16="http://schemas.microsoft.com/office/drawing/2014/main" id="{A5DC10E7-0E8B-3749-ACDC-6ECFC949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0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4" name="AutoShape 18">
            <a:extLst>
              <a:ext uri="{FF2B5EF4-FFF2-40B4-BE49-F238E27FC236}">
                <a16:creationId xmlns:a16="http://schemas.microsoft.com/office/drawing/2014/main" id="{FC8AEECF-DAEE-4D4E-80B6-1DAC77E3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5" name="AutoShape 19">
            <a:extLst>
              <a:ext uri="{FF2B5EF4-FFF2-40B4-BE49-F238E27FC236}">
                <a16:creationId xmlns:a16="http://schemas.microsoft.com/office/drawing/2014/main" id="{2C5A83CD-4E50-7C45-81BA-8F1A4B47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6" name="AutoShape 20">
            <a:extLst>
              <a:ext uri="{FF2B5EF4-FFF2-40B4-BE49-F238E27FC236}">
                <a16:creationId xmlns:a16="http://schemas.microsoft.com/office/drawing/2014/main" id="{12DF78B8-85D9-BD4D-BDE8-0B8423106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2887" name="AutoShape 21">
            <a:extLst>
              <a:ext uri="{FF2B5EF4-FFF2-40B4-BE49-F238E27FC236}">
                <a16:creationId xmlns:a16="http://schemas.microsoft.com/office/drawing/2014/main" id="{12990594-E7A4-B14E-9A87-3C797741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90EB7EAE-5BE5-5A4F-84E6-98FB109EC6D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971800"/>
            <a:ext cx="1066800" cy="3124200"/>
            <a:chOff x="2688" y="1872"/>
            <a:chExt cx="672" cy="1968"/>
          </a:xfrm>
        </p:grpSpPr>
        <p:sp>
          <p:nvSpPr>
            <p:cNvPr id="292907" name="Line 23">
              <a:extLst>
                <a:ext uri="{FF2B5EF4-FFF2-40B4-BE49-F238E27FC236}">
                  <a16:creationId xmlns:a16="http://schemas.microsoft.com/office/drawing/2014/main" id="{6C6BF1BC-0CEE-6D4B-B7CF-B10EB1410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01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8" name="Line 24">
              <a:extLst>
                <a:ext uri="{FF2B5EF4-FFF2-40B4-BE49-F238E27FC236}">
                  <a16:creationId xmlns:a16="http://schemas.microsoft.com/office/drawing/2014/main" id="{887E13C9-4269-E64D-BC63-AFA648D18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1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9" name="Line 25">
              <a:extLst>
                <a:ext uri="{FF2B5EF4-FFF2-40B4-BE49-F238E27FC236}">
                  <a16:creationId xmlns:a16="http://schemas.microsoft.com/office/drawing/2014/main" id="{CA61EBBC-2778-E44C-8682-B1B32C5A3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10" name="Line 26">
              <a:extLst>
                <a:ext uri="{FF2B5EF4-FFF2-40B4-BE49-F238E27FC236}">
                  <a16:creationId xmlns:a16="http://schemas.microsoft.com/office/drawing/2014/main" id="{27512FBE-D489-464B-8986-0C70E9AAC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87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11" name="AutoShape 27">
              <a:extLst>
                <a:ext uri="{FF2B5EF4-FFF2-40B4-BE49-F238E27FC236}">
                  <a16:creationId xmlns:a16="http://schemas.microsoft.com/office/drawing/2014/main" id="{D7A0FAB5-CC4A-B44D-97BE-280D34B4CCA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880" y="3120"/>
              <a:ext cx="288" cy="480"/>
            </a:xfrm>
            <a:prstGeom prst="leftBrace">
              <a:avLst>
                <a:gd name="adj1" fmla="val 138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912" name="Text Box 28">
              <a:extLst>
                <a:ext uri="{FF2B5EF4-FFF2-40B4-BE49-F238E27FC236}">
                  <a16:creationId xmlns:a16="http://schemas.microsoft.com/office/drawing/2014/main" id="{382350CC-459C-A145-A9AC-395C200B4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5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4-NN</a:t>
              </a: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5CF2756C-B434-6A4F-BF77-5F525570FB0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953000"/>
            <a:ext cx="2438400" cy="1371600"/>
            <a:chOff x="2976" y="3120"/>
            <a:chExt cx="1536" cy="864"/>
          </a:xfrm>
        </p:grpSpPr>
        <p:grpSp>
          <p:nvGrpSpPr>
            <p:cNvPr id="292903" name="Group 30">
              <a:extLst>
                <a:ext uri="{FF2B5EF4-FFF2-40B4-BE49-F238E27FC236}">
                  <a16:creationId xmlns:a16="http://schemas.microsoft.com/office/drawing/2014/main" id="{44AD33DE-E4DE-CB4B-9F91-FDCE75375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216"/>
              <a:ext cx="1488" cy="768"/>
              <a:chOff x="3024" y="3216"/>
              <a:chExt cx="1488" cy="768"/>
            </a:xfrm>
          </p:grpSpPr>
          <p:sp>
            <p:nvSpPr>
              <p:cNvPr id="292905" name="Text Box 31">
                <a:extLst>
                  <a:ext uri="{FF2B5EF4-FFF2-40B4-BE49-F238E27FC236}">
                    <a16:creationId xmlns:a16="http://schemas.microsoft.com/office/drawing/2014/main" id="{E14D3E03-44BA-4244-935B-C75F55AA6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696"/>
                <a:ext cx="10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2400"/>
                  <a:t>New Point</a:t>
                </a:r>
              </a:p>
            </p:txBody>
          </p:sp>
          <p:cxnSp>
            <p:nvCxnSpPr>
              <p:cNvPr id="292906" name="AutoShape 32">
                <a:extLst>
                  <a:ext uri="{FF2B5EF4-FFF2-40B4-BE49-F238E27FC236}">
                    <a16:creationId xmlns:a16="http://schemas.microsoft.com/office/drawing/2014/main" id="{F4A8B5B3-411E-A24A-866E-FD76701365C6}"/>
                  </a:ext>
                </a:extLst>
              </p:cNvPr>
              <p:cNvCxnSpPr>
                <a:cxnSpLocks noChangeShapeType="1"/>
                <a:stCxn id="292904" idx="4"/>
                <a:endCxn id="292905" idx="0"/>
              </p:cNvCxnSpPr>
              <p:nvPr/>
            </p:nvCxnSpPr>
            <p:spPr bwMode="auto">
              <a:xfrm rot="16200000" flipH="1">
                <a:off x="3276" y="2964"/>
                <a:ext cx="480" cy="984"/>
              </a:xfrm>
              <a:prstGeom prst="bentConnector3">
                <a:avLst>
                  <a:gd name="adj1" fmla="val 1416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2904" name="AutoShape 33">
              <a:extLst>
                <a:ext uri="{FF2B5EF4-FFF2-40B4-BE49-F238E27FC236}">
                  <a16:creationId xmlns:a16="http://schemas.microsoft.com/office/drawing/2014/main" id="{0EB72B2A-FC94-664D-BA45-DA3CCB224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120"/>
              <a:ext cx="96" cy="9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BA2B7912-4741-204F-B449-5217A077AE8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971800"/>
            <a:ext cx="1828800" cy="381000"/>
            <a:chOff x="2064" y="1872"/>
            <a:chExt cx="1152" cy="240"/>
          </a:xfrm>
        </p:grpSpPr>
        <p:sp>
          <p:nvSpPr>
            <p:cNvPr id="292899" name="Line 35">
              <a:extLst>
                <a:ext uri="{FF2B5EF4-FFF2-40B4-BE49-F238E27FC236}">
                  <a16:creationId xmlns:a16="http://schemas.microsoft.com/office/drawing/2014/main" id="{5E395BF6-E8E6-0240-9BF8-DB2DB5D78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11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0" name="Line 36">
              <a:extLst>
                <a:ext uri="{FF2B5EF4-FFF2-40B4-BE49-F238E27FC236}">
                  <a16:creationId xmlns:a16="http://schemas.microsoft.com/office/drawing/2014/main" id="{39D38BAC-AA19-2940-B3CC-E5C0EA9E9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01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1" name="Line 37">
              <a:extLst>
                <a:ext uri="{FF2B5EF4-FFF2-40B4-BE49-F238E27FC236}">
                  <a16:creationId xmlns:a16="http://schemas.microsoft.com/office/drawing/2014/main" id="{089B2582-4D43-E044-9071-D94A9DBBA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8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2902" name="Line 38">
              <a:extLst>
                <a:ext uri="{FF2B5EF4-FFF2-40B4-BE49-F238E27FC236}">
                  <a16:creationId xmlns:a16="http://schemas.microsoft.com/office/drawing/2014/main" id="{37572367-5835-E74C-96E1-31AA669AC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9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C5BFBE94-A184-964B-9696-3AAC70C6448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95600"/>
            <a:ext cx="2057400" cy="822325"/>
            <a:chOff x="672" y="1824"/>
            <a:chExt cx="1296" cy="518"/>
          </a:xfrm>
        </p:grpSpPr>
        <p:sp>
          <p:nvSpPr>
            <p:cNvPr id="292897" name="AutoShape 40">
              <a:extLst>
                <a:ext uri="{FF2B5EF4-FFF2-40B4-BE49-F238E27FC236}">
                  <a16:creationId xmlns:a16="http://schemas.microsoft.com/office/drawing/2014/main" id="{79AD1D80-BF84-C749-A368-9CAA4224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824"/>
              <a:ext cx="240" cy="336"/>
            </a:xfrm>
            <a:prstGeom prst="leftBrace">
              <a:avLst>
                <a:gd name="adj1" fmla="val 1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898" name="Text Box 41">
              <a:extLst>
                <a:ext uri="{FF2B5EF4-FFF2-40B4-BE49-F238E27FC236}">
                  <a16:creationId xmlns:a16="http://schemas.microsoft.com/office/drawing/2014/main" id="{F60771AD-32F8-7E40-8A5C-B82E08FF9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824"/>
              <a:ext cx="10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Interpolate these…</a:t>
              </a:r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F644C145-B7D8-964A-9EED-3EDF088B2C1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24200"/>
            <a:ext cx="2971800" cy="1736725"/>
            <a:chOff x="240" y="1968"/>
            <a:chExt cx="1872" cy="1094"/>
          </a:xfrm>
        </p:grpSpPr>
        <p:sp>
          <p:nvSpPr>
            <p:cNvPr id="292894" name="AutoShape 43">
              <a:extLst>
                <a:ext uri="{FF2B5EF4-FFF2-40B4-BE49-F238E27FC236}">
                  <a16:creationId xmlns:a16="http://schemas.microsoft.com/office/drawing/2014/main" id="{9FF6FAA9-FD80-D548-A58D-F902454C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96" cy="96"/>
            </a:xfrm>
            <a:prstGeom prst="flowChartSummingJunct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2895" name="Text Box 44">
              <a:extLst>
                <a:ext uri="{FF2B5EF4-FFF2-40B4-BE49-F238E27FC236}">
                  <a16:creationId xmlns:a16="http://schemas.microsoft.com/office/drawing/2014/main" id="{284A93DD-A298-CF43-99CB-48D9EA89A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44"/>
              <a:ext cx="12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2400"/>
                <a:t>To get the final prediction</a:t>
              </a:r>
            </a:p>
          </p:txBody>
        </p:sp>
        <p:cxnSp>
          <p:nvCxnSpPr>
            <p:cNvPr id="292896" name="AutoShape 45">
              <a:extLst>
                <a:ext uri="{FF2B5EF4-FFF2-40B4-BE49-F238E27FC236}">
                  <a16:creationId xmlns:a16="http://schemas.microsoft.com/office/drawing/2014/main" id="{E3E3BFB9-6A54-7D40-9833-BB0FF90570A8}"/>
                </a:ext>
              </a:extLst>
            </p:cNvPr>
            <p:cNvCxnSpPr>
              <a:cxnSpLocks noChangeShapeType="1"/>
              <a:stCxn id="292895" idx="3"/>
              <a:endCxn id="292894" idx="2"/>
            </p:cNvCxnSpPr>
            <p:nvPr/>
          </p:nvCxnSpPr>
          <p:spPr bwMode="auto">
            <a:xfrm flipV="1">
              <a:off x="1536" y="2016"/>
              <a:ext cx="480" cy="78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2893" name="Text Box 46">
            <a:extLst>
              <a:ext uri="{FF2B5EF4-FFF2-40B4-BE49-F238E27FC236}">
                <a16:creationId xmlns:a16="http://schemas.microsoft.com/office/drawing/2014/main" id="{AE9219B2-ADBD-804E-87B7-60A0F821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Lag = 1,</a:t>
            </a:r>
            <a:br>
              <a:rPr lang="en-US" altLang="en-US" sz="2400" b="1"/>
            </a:br>
            <a:r>
              <a:rPr lang="en-US" altLang="en-US" sz="2400" b="1"/>
              <a:t>k = 4 NN</a:t>
            </a:r>
            <a:endParaRPr lang="en-US" altLang="en-US" sz="24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0E61ADE-3276-064D-985B-6DBE0410220B}"/>
              </a:ext>
            </a:extLst>
          </p:cNvPr>
          <p:cNvSpPr/>
          <p:nvPr/>
        </p:nvSpPr>
        <p:spPr bwMode="auto">
          <a:xfrm>
            <a:off x="3520966" y="3005948"/>
            <a:ext cx="3153103" cy="1660645"/>
          </a:xfrm>
          <a:custGeom>
            <a:avLst/>
            <a:gdLst>
              <a:gd name="connsiteX0" fmla="*/ 0 w 3153103"/>
              <a:gd name="connsiteY0" fmla="*/ 1660645 h 1660645"/>
              <a:gd name="connsiteX1" fmla="*/ 1418896 w 3153103"/>
              <a:gd name="connsiteY1" fmla="*/ 11 h 1660645"/>
              <a:gd name="connsiteX2" fmla="*/ 3153103 w 3153103"/>
              <a:gd name="connsiteY2" fmla="*/ 1639624 h 16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3103" h="1660645">
                <a:moveTo>
                  <a:pt x="0" y="1660645"/>
                </a:moveTo>
                <a:cubicBezTo>
                  <a:pt x="446689" y="832079"/>
                  <a:pt x="893379" y="3514"/>
                  <a:pt x="1418896" y="11"/>
                </a:cubicBezTo>
                <a:cubicBezTo>
                  <a:pt x="1944413" y="-3492"/>
                  <a:pt x="2548758" y="818066"/>
                  <a:pt x="3153103" y="1639624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Date Placeholder 3">
            <a:extLst>
              <a:ext uri="{FF2B5EF4-FFF2-40B4-BE49-F238E27FC236}">
                <a16:creationId xmlns:a16="http://schemas.microsoft.com/office/drawing/2014/main" id="{6349EC55-AB34-4E48-8CA9-963081BE60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6962" name="Footer Placeholder 4">
            <a:extLst>
              <a:ext uri="{FF2B5EF4-FFF2-40B4-BE49-F238E27FC236}">
                <a16:creationId xmlns:a16="http://schemas.microsoft.com/office/drawing/2014/main" id="{3C848056-8D64-9E46-9E31-B8066320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6963" name="Slide Number Placeholder 5">
            <a:extLst>
              <a:ext uri="{FF2B5EF4-FFF2-40B4-BE49-F238E27FC236}">
                <a16:creationId xmlns:a16="http://schemas.microsoft.com/office/drawing/2014/main" id="{E86D15C2-D9AD-924D-949E-137FD4A5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407CA5E-E2DD-794E-8D84-0E7DB3D105D7}" type="slidenum">
              <a:rPr lang="en-US" altLang="en-US" sz="1400"/>
              <a:pPr algn="r"/>
              <a:t>119</a:t>
            </a:fld>
            <a:endParaRPr lang="en-US" altLang="en-US" sz="1400"/>
          </a:p>
        </p:txBody>
      </p:sp>
      <p:sp>
        <p:nvSpPr>
          <p:cNvPr id="296964" name="Rectangle 2">
            <a:extLst>
              <a:ext uri="{FF2B5EF4-FFF2-40B4-BE49-F238E27FC236}">
                <a16:creationId xmlns:a16="http://schemas.microsoft.com/office/drawing/2014/main" id="{0766A35D-3A14-8341-B6C2-F5910D443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439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How to interpolate?</a:t>
            </a:r>
          </a:p>
        </p:txBody>
      </p:sp>
      <p:sp>
        <p:nvSpPr>
          <p:cNvPr id="296965" name="Text Box 3">
            <a:extLst>
              <a:ext uri="{FF2B5EF4-FFF2-40B4-BE49-F238E27FC236}">
                <a16:creationId xmlns:a16="http://schemas.microsoft.com/office/drawing/2014/main" id="{2864D0B5-7F53-864B-8A49-3402ECC5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924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dirty="0"/>
              <a:t>How do we interpolate between the</a:t>
            </a:r>
            <a:br>
              <a:rPr lang="en-US" altLang="en-US" sz="3600" dirty="0"/>
            </a:br>
            <a:r>
              <a:rPr lang="en-US" altLang="en-US" sz="3600" dirty="0"/>
              <a:t>    </a:t>
            </a:r>
            <a:r>
              <a:rPr lang="en-US" altLang="en-US" sz="3600" i="1" dirty="0"/>
              <a:t>k</a:t>
            </a:r>
            <a:r>
              <a:rPr lang="en-US" altLang="en-US" sz="3600" dirty="0"/>
              <a:t> nearest neighbors?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/>
              <a:t>A1: Average</a:t>
            </a:r>
          </a:p>
          <a:p>
            <a:pPr algn="l">
              <a:spcBef>
                <a:spcPct val="50000"/>
              </a:spcBef>
            </a:pPr>
            <a:r>
              <a:rPr lang="en-US" altLang="en-US" sz="3600" dirty="0"/>
              <a:t>A2: Weighted average (weights drop with distance - how?)</a:t>
            </a:r>
          </a:p>
        </p:txBody>
      </p:sp>
      <p:pic>
        <p:nvPicPr>
          <p:cNvPr id="7" name="Picture 4" descr="Black Diver Diver Clip Art">
            <a:extLst>
              <a:ext uri="{FF2B5EF4-FFF2-40B4-BE49-F238E27FC236}">
                <a16:creationId xmlns:a16="http://schemas.microsoft.com/office/drawing/2014/main" id="{80420FCE-1158-ED4F-8A6E-E0596731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468" y="2286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12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</a:t>
            </a:r>
            <a:r>
              <a:rPr lang="en-US" altLang="en-US" b="1" dirty="0">
                <a:ea typeface="ＭＳ Ｐゴシック" panose="020B0600070205080204" pitchFamily="34" charset="-128"/>
              </a:rPr>
              <a:t>forecasting</a:t>
            </a:r>
            <a:r>
              <a:rPr lang="en-US" altLang="en-US" dirty="0">
                <a:ea typeface="ＭＳ Ｐゴシック" panose="020B0600070205080204" pitchFamily="34" charset="-128"/>
              </a:rPr>
              <a:t>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patterns</a:t>
            </a:r>
            <a:r>
              <a:rPr lang="en-US" altLang="en-US" dirty="0">
                <a:ea typeface="ＭＳ Ｐゴシック" panose="020B0600070205080204" pitchFamily="34" charset="-128"/>
              </a:rPr>
              <a:t>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similar</a:t>
            </a:r>
            <a:r>
              <a:rPr lang="en-US" altLang="en-US" dirty="0">
                <a:ea typeface="ＭＳ Ｐゴシック" panose="020B0600070205080204" pitchFamily="34" charset="-128"/>
              </a:rPr>
              <a:t>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Date Placeholder 3">
            <a:extLst>
              <a:ext uri="{FF2B5EF4-FFF2-40B4-BE49-F238E27FC236}">
                <a16:creationId xmlns:a16="http://schemas.microsoft.com/office/drawing/2014/main" id="{2FB9072B-EC13-FF4C-9878-C0C2359106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7986" name="Footer Placeholder 4">
            <a:extLst>
              <a:ext uri="{FF2B5EF4-FFF2-40B4-BE49-F238E27FC236}">
                <a16:creationId xmlns:a16="http://schemas.microsoft.com/office/drawing/2014/main" id="{F6CD6D75-95B8-9C4E-9984-4B314D4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7987" name="Slide Number Placeholder 5">
            <a:extLst>
              <a:ext uri="{FF2B5EF4-FFF2-40B4-BE49-F238E27FC236}">
                <a16:creationId xmlns:a16="http://schemas.microsoft.com/office/drawing/2014/main" id="{FFFE21C4-84ED-3645-912E-87FB4302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24DCC5-60BA-D24B-A344-574199DA0172}" type="slidenum">
              <a:rPr lang="en-US" altLang="en-US" sz="1400"/>
              <a:pPr algn="r"/>
              <a:t>120</a:t>
            </a:fld>
            <a:endParaRPr lang="en-US" altLang="en-US" sz="1400"/>
          </a:p>
        </p:txBody>
      </p:sp>
      <p:sp>
        <p:nvSpPr>
          <p:cNvPr id="297988" name="Rectangle 2">
            <a:extLst>
              <a:ext uri="{FF2B5EF4-FFF2-40B4-BE49-F238E27FC236}">
                <a16:creationId xmlns:a16="http://schemas.microsoft.com/office/drawing/2014/main" id="{54FFC4E6-C281-ED40-A5BA-E42A1FA3B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Q: How to interpolate?</a:t>
            </a:r>
          </a:p>
        </p:txBody>
      </p:sp>
      <p:grpSp>
        <p:nvGrpSpPr>
          <p:cNvPr id="297989" name="Group 3">
            <a:extLst>
              <a:ext uri="{FF2B5EF4-FFF2-40B4-BE49-F238E27FC236}">
                <a16:creationId xmlns:a16="http://schemas.microsoft.com/office/drawing/2014/main" id="{951AB42C-253C-4F42-BF09-72C0D5867902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2057400"/>
            <a:ext cx="7924800" cy="3733800"/>
            <a:chOff x="480" y="1296"/>
            <a:chExt cx="4992" cy="2352"/>
          </a:xfrm>
        </p:grpSpPr>
        <p:sp>
          <p:nvSpPr>
            <p:cNvPr id="297998" name="Text Box 4">
              <a:extLst>
                <a:ext uri="{FF2B5EF4-FFF2-40B4-BE49-F238E27FC236}">
                  <a16:creationId xmlns:a16="http://schemas.microsoft.com/office/drawing/2014/main" id="{92A568B7-44FA-A94B-A92B-124EEBDBD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296"/>
              <a:ext cx="499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dirty="0"/>
                <a:t>A3: Using SVD - seems to perform best ([Sauer94] - first place in the Santa Fe forecasting competition)</a:t>
              </a:r>
            </a:p>
          </p:txBody>
        </p:sp>
        <p:grpSp>
          <p:nvGrpSpPr>
            <p:cNvPr id="297999" name="Group 5">
              <a:extLst>
                <a:ext uri="{FF2B5EF4-FFF2-40B4-BE49-F238E27FC236}">
                  <a16:creationId xmlns:a16="http://schemas.microsoft.com/office/drawing/2014/main" id="{A2BCCAF4-A6B7-9041-BD09-58770BBCC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208"/>
              <a:ext cx="1824" cy="1440"/>
              <a:chOff x="1488" y="2208"/>
              <a:chExt cx="1824" cy="1440"/>
            </a:xfrm>
          </p:grpSpPr>
          <p:sp>
            <p:nvSpPr>
              <p:cNvPr id="298000" name="Line 6">
                <a:extLst>
                  <a:ext uri="{FF2B5EF4-FFF2-40B4-BE49-F238E27FC236}">
                    <a16:creationId xmlns:a16="http://schemas.microsoft.com/office/drawing/2014/main" id="{095166E4-53B2-0648-A946-224F3CC36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1" name="Line 7">
                <a:extLst>
                  <a:ext uri="{FF2B5EF4-FFF2-40B4-BE49-F238E27FC236}">
                    <a16:creationId xmlns:a16="http://schemas.microsoft.com/office/drawing/2014/main" id="{47649D80-0077-1941-9393-0867AE328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2" name="Oval 8">
                <a:extLst>
                  <a:ext uri="{FF2B5EF4-FFF2-40B4-BE49-F238E27FC236}">
                    <a16:creationId xmlns:a16="http://schemas.microsoft.com/office/drawing/2014/main" id="{9BC08D82-1C94-D94F-A6F9-72965AAA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3" name="Oval 9">
                <a:extLst>
                  <a:ext uri="{FF2B5EF4-FFF2-40B4-BE49-F238E27FC236}">
                    <a16:creationId xmlns:a16="http://schemas.microsoft.com/office/drawing/2014/main" id="{D8B39DB2-8A4E-6547-8E84-BAD5B2449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4" name="Oval 10">
                <a:extLst>
                  <a:ext uri="{FF2B5EF4-FFF2-40B4-BE49-F238E27FC236}">
                    <a16:creationId xmlns:a16="http://schemas.microsoft.com/office/drawing/2014/main" id="{6CD5AE5A-378E-B340-98F6-C0A4F9A7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5" name="Oval 11">
                <a:extLst>
                  <a:ext uri="{FF2B5EF4-FFF2-40B4-BE49-F238E27FC236}">
                    <a16:creationId xmlns:a16="http://schemas.microsoft.com/office/drawing/2014/main" id="{34EE1756-BDF0-6847-BCC9-8549A7439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6" name="Oval 12">
                <a:extLst>
                  <a:ext uri="{FF2B5EF4-FFF2-40B4-BE49-F238E27FC236}">
                    <a16:creationId xmlns:a16="http://schemas.microsoft.com/office/drawing/2014/main" id="{28E15A81-B3D3-114A-94BD-71EA0D654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007" name="Oval 13">
                <a:extLst>
                  <a:ext uri="{FF2B5EF4-FFF2-40B4-BE49-F238E27FC236}">
                    <a16:creationId xmlns:a16="http://schemas.microsoft.com/office/drawing/2014/main" id="{3527BE96-CC65-814D-BC9E-64F993DA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B0DC70-4CB3-1840-8AA4-FB27842408A1}"/>
              </a:ext>
            </a:extLst>
          </p:cNvPr>
          <p:cNvGrpSpPr/>
          <p:nvPr/>
        </p:nvGrpSpPr>
        <p:grpSpPr>
          <a:xfrm>
            <a:off x="1466850" y="3429000"/>
            <a:ext cx="5448300" cy="2767013"/>
            <a:chOff x="1466850" y="3429000"/>
            <a:chExt cx="5448300" cy="2767013"/>
          </a:xfrm>
        </p:grpSpPr>
        <p:sp>
          <p:nvSpPr>
            <p:cNvPr id="297990" name="Text Box 14">
              <a:extLst>
                <a:ext uri="{FF2B5EF4-FFF2-40B4-BE49-F238E27FC236}">
                  <a16:creationId xmlns:a16="http://schemas.microsoft.com/office/drawing/2014/main" id="{73D165A9-3A51-EE44-BE21-E3D035712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150" y="5676900"/>
              <a:ext cx="1524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/>
                <a:t>X</a:t>
              </a:r>
              <a:r>
                <a:rPr lang="en-US" altLang="en-US" sz="2800" baseline="-25000"/>
                <a:t>t-1</a:t>
              </a:r>
              <a:endParaRPr lang="en-US" altLang="en-US" sz="2800"/>
            </a:p>
          </p:txBody>
        </p:sp>
        <p:sp>
          <p:nvSpPr>
            <p:cNvPr id="297991" name="Text Box 15">
              <a:extLst>
                <a:ext uri="{FF2B5EF4-FFF2-40B4-BE49-F238E27FC236}">
                  <a16:creationId xmlns:a16="http://schemas.microsoft.com/office/drawing/2014/main" id="{861B5318-5E63-3445-8EE4-B03137566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3429000"/>
              <a:ext cx="8382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x</a:t>
              </a:r>
              <a:r>
                <a:rPr lang="en-US" altLang="en-US" baseline="-25000"/>
                <a:t>t</a:t>
              </a:r>
              <a:endParaRPr lang="en-US" altLang="en-US"/>
            </a:p>
          </p:txBody>
        </p:sp>
        <p:sp>
          <p:nvSpPr>
            <p:cNvPr id="1993744" name="Line 16">
              <a:extLst>
                <a:ext uri="{FF2B5EF4-FFF2-40B4-BE49-F238E27FC236}">
                  <a16:creationId xmlns:a16="http://schemas.microsoft.com/office/drawing/2014/main" id="{8D39213C-EB6A-3544-B7CB-00EFE75F9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4495800"/>
              <a:ext cx="990600" cy="685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745" name="Oval 17">
              <a:extLst>
                <a:ext uri="{FF2B5EF4-FFF2-40B4-BE49-F238E27FC236}">
                  <a16:creationId xmlns:a16="http://schemas.microsoft.com/office/drawing/2014/main" id="{0A22776A-619F-FC42-AA04-008264DC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715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" name="Group 18">
              <a:extLst>
                <a:ext uri="{FF2B5EF4-FFF2-40B4-BE49-F238E27FC236}">
                  <a16:creationId xmlns:a16="http://schemas.microsoft.com/office/drawing/2014/main" id="{FE8AD255-4857-6E4D-B669-A3E8AD378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4876800"/>
              <a:ext cx="990600" cy="914400"/>
              <a:chOff x="1440" y="3072"/>
              <a:chExt cx="624" cy="576"/>
            </a:xfrm>
          </p:grpSpPr>
          <p:sp>
            <p:nvSpPr>
              <p:cNvPr id="297995" name="Line 19">
                <a:extLst>
                  <a:ext uri="{FF2B5EF4-FFF2-40B4-BE49-F238E27FC236}">
                    <a16:creationId xmlns:a16="http://schemas.microsoft.com/office/drawing/2014/main" id="{AFA2DCA6-93C7-BF49-BA40-A6DC6FEE0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20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6" name="Line 20">
                <a:extLst>
                  <a:ext uri="{FF2B5EF4-FFF2-40B4-BE49-F238E27FC236}">
                    <a16:creationId xmlns:a16="http://schemas.microsoft.com/office/drawing/2014/main" id="{628E8E16-0137-0E4E-B9AA-79F78BD6E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8" y="312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7" name="Oval 21">
                <a:extLst>
                  <a:ext uri="{FF2B5EF4-FFF2-40B4-BE49-F238E27FC236}">
                    <a16:creationId xmlns:a16="http://schemas.microsoft.com/office/drawing/2014/main" id="{8AB937C3-DE98-D541-B91C-CCDC7688D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7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6" name="Oval 13">
            <a:extLst>
              <a:ext uri="{FF2B5EF4-FFF2-40B4-BE49-F238E27FC236}">
                <a16:creationId xmlns:a16="http://schemas.microsoft.com/office/drawing/2014/main" id="{B647B2A2-0A31-584D-89CA-9F718954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468678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DC5E803D-85BF-074C-9CFD-2427ED9C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56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4BBDF01F-BD15-B94C-A0AB-5EEFD7743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98820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F209A521-2F07-F347-90F9-E4B9E79B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959" y="553559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06FF5427-41BD-6D45-8F30-E8FAEA9E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36872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2E55D33E-AC5A-5D42-9F05-37C98176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515459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0FDA9472-6CEC-0644-865A-5E9E55C0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252" y="52848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6E17C3A6-BFB2-7245-9AB7-38DDBDF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652" y="54372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260AA2B4-249F-424A-B33E-8394B8E3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517050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6F922A8-AB16-BD45-BFB1-FF54FEB8414F}"/>
              </a:ext>
            </a:extLst>
          </p:cNvPr>
          <p:cNvSpPr/>
          <p:nvPr/>
        </p:nvSpPr>
        <p:spPr bwMode="auto">
          <a:xfrm>
            <a:off x="2623930" y="4757885"/>
            <a:ext cx="2305879" cy="903444"/>
          </a:xfrm>
          <a:custGeom>
            <a:avLst/>
            <a:gdLst>
              <a:gd name="connsiteX0" fmla="*/ 0 w 2305879"/>
              <a:gd name="connsiteY0" fmla="*/ 871638 h 903444"/>
              <a:gd name="connsiteX1" fmla="*/ 787180 w 2305879"/>
              <a:gd name="connsiteY1" fmla="*/ 140118 h 903444"/>
              <a:gd name="connsiteX2" fmla="*/ 1526651 w 2305879"/>
              <a:gd name="connsiteY2" fmla="*/ 68557 h 903444"/>
              <a:gd name="connsiteX3" fmla="*/ 2305879 w 2305879"/>
              <a:gd name="connsiteY3" fmla="*/ 903444 h 903444"/>
              <a:gd name="connsiteX4" fmla="*/ 2305879 w 2305879"/>
              <a:gd name="connsiteY4" fmla="*/ 903444 h 90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9" h="903444">
                <a:moveTo>
                  <a:pt x="0" y="871638"/>
                </a:moveTo>
                <a:cubicBezTo>
                  <a:pt x="266369" y="572801"/>
                  <a:pt x="532738" y="273965"/>
                  <a:pt x="787180" y="140118"/>
                </a:cubicBezTo>
                <a:cubicBezTo>
                  <a:pt x="1041622" y="6271"/>
                  <a:pt x="1273535" y="-58664"/>
                  <a:pt x="1526651" y="68557"/>
                </a:cubicBezTo>
                <a:cubicBezTo>
                  <a:pt x="1779767" y="195778"/>
                  <a:pt x="2305879" y="903444"/>
                  <a:pt x="2305879" y="903444"/>
                </a:cubicBezTo>
                <a:lnTo>
                  <a:pt x="2305879" y="903444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Date Placeholder 3">
            <a:extLst>
              <a:ext uri="{FF2B5EF4-FFF2-40B4-BE49-F238E27FC236}">
                <a16:creationId xmlns:a16="http://schemas.microsoft.com/office/drawing/2014/main" id="{318F3ED7-061B-8A47-9416-49426FFBFC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9010" name="Footer Placeholder 4">
            <a:extLst>
              <a:ext uri="{FF2B5EF4-FFF2-40B4-BE49-F238E27FC236}">
                <a16:creationId xmlns:a16="http://schemas.microsoft.com/office/drawing/2014/main" id="{DD2298FB-B7A1-DF48-A2CD-6DC46795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9011" name="Slide Number Placeholder 5">
            <a:extLst>
              <a:ext uri="{FF2B5EF4-FFF2-40B4-BE49-F238E27FC236}">
                <a16:creationId xmlns:a16="http://schemas.microsoft.com/office/drawing/2014/main" id="{D87B4CF7-EC2C-CB44-8937-46B22715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8AD87EF-C688-FF4E-8EFF-DD3ECCEB13C4}" type="slidenum">
              <a:rPr lang="en-US" altLang="en-US" sz="1400"/>
              <a:pPr algn="r"/>
              <a:t>121</a:t>
            </a:fld>
            <a:endParaRPr lang="en-US" altLang="en-US" sz="1400"/>
          </a:p>
        </p:txBody>
      </p:sp>
      <p:sp>
        <p:nvSpPr>
          <p:cNvPr id="299012" name="Rectangle 2">
            <a:extLst>
              <a:ext uri="{FF2B5EF4-FFF2-40B4-BE49-F238E27FC236}">
                <a16:creationId xmlns:a16="http://schemas.microsoft.com/office/drawing/2014/main" id="{79AEAB5B-C8A6-824E-9FFB-924CA00C2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Q’: Any theory behind it?</a:t>
            </a:r>
          </a:p>
        </p:txBody>
      </p:sp>
      <p:sp>
        <p:nvSpPr>
          <p:cNvPr id="299013" name="Rectangle 3">
            <a:extLst>
              <a:ext uri="{FF2B5EF4-FFF2-40B4-BE49-F238E27FC236}">
                <a16:creationId xmlns:a16="http://schemas.microsoft.com/office/drawing/2014/main" id="{59CD8B54-A5B3-DD4C-8FC8-3EA637C82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A’: YES!</a:t>
            </a:r>
          </a:p>
        </p:txBody>
      </p:sp>
      <p:pic>
        <p:nvPicPr>
          <p:cNvPr id="8" name="Picture 4" descr="Black Diver Diver Clip Art">
            <a:extLst>
              <a:ext uri="{FF2B5EF4-FFF2-40B4-BE49-F238E27FC236}">
                <a16:creationId xmlns:a16="http://schemas.microsoft.com/office/drawing/2014/main" id="{06BB856F-29F3-3D4B-B9FB-89D8F8FB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Date Placeholder 3">
            <a:extLst>
              <a:ext uri="{FF2B5EF4-FFF2-40B4-BE49-F238E27FC236}">
                <a16:creationId xmlns:a16="http://schemas.microsoft.com/office/drawing/2014/main" id="{57C1A9EE-9AE8-D649-9346-B87E485CED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0034" name="Footer Placeholder 4">
            <a:extLst>
              <a:ext uri="{FF2B5EF4-FFF2-40B4-BE49-F238E27FC236}">
                <a16:creationId xmlns:a16="http://schemas.microsoft.com/office/drawing/2014/main" id="{DE0015D0-148D-AE41-A6BA-2DFF456A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0035" name="Slide Number Placeholder 5">
            <a:extLst>
              <a:ext uri="{FF2B5EF4-FFF2-40B4-BE49-F238E27FC236}">
                <a16:creationId xmlns:a16="http://schemas.microsoft.com/office/drawing/2014/main" id="{F2F9585C-4A16-D647-98E3-844E90DF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C7F4680-7CBD-4746-9CCF-6B7820441B22}" type="slidenum">
              <a:rPr lang="en-US" altLang="en-US" sz="1400"/>
              <a:pPr algn="r"/>
              <a:t>122</a:t>
            </a:fld>
            <a:endParaRPr lang="en-US" altLang="en-US" sz="1400"/>
          </a:p>
        </p:txBody>
      </p:sp>
      <p:sp>
        <p:nvSpPr>
          <p:cNvPr id="300036" name="Rectangle 2">
            <a:extLst>
              <a:ext uri="{FF2B5EF4-FFF2-40B4-BE49-F238E27FC236}">
                <a16:creationId xmlns:a16="http://schemas.microsoft.com/office/drawing/2014/main" id="{0CF535E8-CF96-4747-ACDE-0E1D0622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Theoretical foundation</a:t>
            </a:r>
          </a:p>
        </p:txBody>
      </p:sp>
      <p:sp>
        <p:nvSpPr>
          <p:cNvPr id="300037" name="Rectangle 3">
            <a:extLst>
              <a:ext uri="{FF2B5EF4-FFF2-40B4-BE49-F238E27FC236}">
                <a16:creationId xmlns:a16="http://schemas.microsoft.com/office/drawing/2014/main" id="{BC2FC43A-30D0-224F-98FA-CB02BFA93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3657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Based on the “Takens’ Theorem” [Takens81]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which says that </a:t>
            </a:r>
            <a:r>
              <a:rPr lang="en-US" altLang="en-US" u="sng">
                <a:solidFill>
                  <a:schemeClr val="tx2"/>
                </a:solidFill>
                <a:ea typeface="ＭＳ Ｐゴシック" panose="020B0600070205080204" pitchFamily="34" charset="-128"/>
              </a:rPr>
              <a:t>long enough</a:t>
            </a: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 delay vectors can do prediction, </a:t>
            </a:r>
            <a:r>
              <a:rPr lang="en-US" altLang="en-US">
                <a:ea typeface="ＭＳ Ｐゴシック" panose="020B0600070205080204" pitchFamily="34" charset="-128"/>
              </a:rPr>
              <a:t>even if there are unobserved variables in the dynamical system (= diff. equations)</a:t>
            </a:r>
          </a:p>
        </p:txBody>
      </p:sp>
      <p:pic>
        <p:nvPicPr>
          <p:cNvPr id="8" name="Picture 4" descr="Black Diver Diver Clip Art">
            <a:extLst>
              <a:ext uri="{FF2B5EF4-FFF2-40B4-BE49-F238E27FC236}">
                <a16:creationId xmlns:a16="http://schemas.microsoft.com/office/drawing/2014/main" id="{2BA68CC7-77A8-FF4F-B901-8C9CB381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26A6423-71D8-1E43-BB47-AC162DA9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4962525"/>
            <a:ext cx="192838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A417F4-5459-4B46-83E0-96BAE5C81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795" y="5280751"/>
            <a:ext cx="604299" cy="586649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Date Placeholder 3">
            <a:extLst>
              <a:ext uri="{FF2B5EF4-FFF2-40B4-BE49-F238E27FC236}">
                <a16:creationId xmlns:a16="http://schemas.microsoft.com/office/drawing/2014/main" id="{0A129A22-5169-2743-8E80-08F3700E1B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1058" name="Footer Placeholder 4">
            <a:extLst>
              <a:ext uri="{FF2B5EF4-FFF2-40B4-BE49-F238E27FC236}">
                <a16:creationId xmlns:a16="http://schemas.microsoft.com/office/drawing/2014/main" id="{24594CD9-7D40-E247-BF3E-9855E16B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1059" name="Slide Number Placeholder 5">
            <a:extLst>
              <a:ext uri="{FF2B5EF4-FFF2-40B4-BE49-F238E27FC236}">
                <a16:creationId xmlns:a16="http://schemas.microsoft.com/office/drawing/2014/main" id="{1284F4A4-1BBC-3241-9D94-87BD726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9FBDFF-4896-1846-AA69-A6719D2D85B6}" type="slidenum">
              <a:rPr lang="en-US" altLang="en-US" sz="1400"/>
              <a:pPr algn="r"/>
              <a:t>123</a:t>
            </a:fld>
            <a:endParaRPr lang="en-US" altLang="en-US" sz="1400"/>
          </a:p>
        </p:txBody>
      </p:sp>
      <p:sp>
        <p:nvSpPr>
          <p:cNvPr id="301060" name="Rectangle 2">
            <a:extLst>
              <a:ext uri="{FF2B5EF4-FFF2-40B4-BE49-F238E27FC236}">
                <a16:creationId xmlns:a16="http://schemas.microsoft.com/office/drawing/2014/main" id="{FF577452-E159-EC4B-B52C-41A571F47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Theoretical foundation</a:t>
            </a:r>
          </a:p>
        </p:txBody>
      </p:sp>
      <p:sp>
        <p:nvSpPr>
          <p:cNvPr id="301061" name="Text Box 3">
            <a:extLst>
              <a:ext uri="{FF2B5EF4-FFF2-40B4-BE49-F238E27FC236}">
                <a16:creationId xmlns:a16="http://schemas.microsoft.com/office/drawing/2014/main" id="{ED35524F-DBD9-5B48-BC66-E6777BAE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00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Example: </a:t>
            </a:r>
            <a:r>
              <a:rPr lang="en-US" altLang="en-US" dirty="0" err="1">
                <a:cs typeface="Times New Roman" panose="02020603050405020304" pitchFamily="18" charset="0"/>
              </a:rPr>
              <a:t>Lotka</a:t>
            </a:r>
            <a:r>
              <a:rPr lang="en-US" altLang="en-US" dirty="0">
                <a:cs typeface="Times New Roman" panose="02020603050405020304" pitchFamily="18" charset="0"/>
              </a:rPr>
              <a:t>-Volterra equations</a:t>
            </a:r>
          </a:p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H/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t = r H – a H*P </a:t>
            </a:r>
            <a:br>
              <a:rPr lang="en-US" altLang="en-US" i="1" dirty="0">
                <a:cs typeface="Times New Roman" panose="02020603050405020304" pitchFamily="18" charset="0"/>
              </a:rPr>
            </a:b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P/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t = b H*P – m P</a:t>
            </a:r>
          </a:p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H is count of prey (e.g., hare)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P is count of predators (e.g., lynx)</a:t>
            </a:r>
          </a:p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Suppose only P(t) is observed (t=1, 2, …). 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grpSp>
        <p:nvGrpSpPr>
          <p:cNvPr id="301062" name="Group 4">
            <a:extLst>
              <a:ext uri="{FF2B5EF4-FFF2-40B4-BE49-F238E27FC236}">
                <a16:creationId xmlns:a16="http://schemas.microsoft.com/office/drawing/2014/main" id="{F9CCB5B3-D3C4-DC4C-8537-AFE1C6654DBD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590800"/>
            <a:ext cx="2586037" cy="2465388"/>
            <a:chOff x="3927" y="1632"/>
            <a:chExt cx="1629" cy="1553"/>
          </a:xfrm>
        </p:grpSpPr>
        <p:sp>
          <p:nvSpPr>
            <p:cNvPr id="301064" name="Rectangle 5">
              <a:extLst>
                <a:ext uri="{FF2B5EF4-FFF2-40B4-BE49-F238E27FC236}">
                  <a16:creationId xmlns:a16="http://schemas.microsoft.com/office/drawing/2014/main" id="{F5AB3683-9454-044A-B6DC-6229244E9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36"/>
              <a:ext cx="1212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1065" name="Text Box 6">
              <a:extLst>
                <a:ext uri="{FF2B5EF4-FFF2-40B4-BE49-F238E27FC236}">
                  <a16:creationId xmlns:a16="http://schemas.microsoft.com/office/drawing/2014/main" id="{984A4263-DBEC-B249-8B11-1873BFC24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8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301066" name="Text Box 7">
              <a:extLst>
                <a:ext uri="{FF2B5EF4-FFF2-40B4-BE49-F238E27FC236}">
                  <a16:creationId xmlns:a16="http://schemas.microsoft.com/office/drawing/2014/main" id="{2440C793-506F-704D-9A4A-A7AC4CF47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</a:t>
              </a:r>
            </a:p>
          </p:txBody>
        </p:sp>
        <p:sp>
          <p:nvSpPr>
            <p:cNvPr id="301067" name="Line 8">
              <a:extLst>
                <a:ext uri="{FF2B5EF4-FFF2-40B4-BE49-F238E27FC236}">
                  <a16:creationId xmlns:a16="http://schemas.microsoft.com/office/drawing/2014/main" id="{86CC963B-9F29-5548-A7CB-92A0A7B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676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8" name="Line 9">
              <a:extLst>
                <a:ext uri="{FF2B5EF4-FFF2-40B4-BE49-F238E27FC236}">
                  <a16:creationId xmlns:a16="http://schemas.microsoft.com/office/drawing/2014/main" id="{50941C9C-9D17-924C-BA93-4E7D51342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532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9" name="Line 10">
              <a:extLst>
                <a:ext uri="{FF2B5EF4-FFF2-40B4-BE49-F238E27FC236}">
                  <a16:creationId xmlns:a16="http://schemas.microsoft.com/office/drawing/2014/main" id="{A006D2B4-48E5-7841-B0B3-D3F0AA1B1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2" y="2196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0" name="Line 11">
              <a:extLst>
                <a:ext uri="{FF2B5EF4-FFF2-40B4-BE49-F238E27FC236}">
                  <a16:creationId xmlns:a16="http://schemas.microsoft.com/office/drawing/2014/main" id="{336601C6-50BE-8547-A5B9-31D2C10E2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8" y="2580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1" name="Line 12">
              <a:extLst>
                <a:ext uri="{FF2B5EF4-FFF2-40B4-BE49-F238E27FC236}">
                  <a16:creationId xmlns:a16="http://schemas.microsoft.com/office/drawing/2014/main" id="{AF2E65BA-4A39-7145-8F9D-AF042D3F4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42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2" name="Line 13">
              <a:extLst>
                <a:ext uri="{FF2B5EF4-FFF2-40B4-BE49-F238E27FC236}">
                  <a16:creationId xmlns:a16="http://schemas.microsoft.com/office/drawing/2014/main" id="{C4B12AA6-3640-D146-B9A0-92EEDC85E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88" y="2064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3" name="Line 14">
              <a:extLst>
                <a:ext uri="{FF2B5EF4-FFF2-40B4-BE49-F238E27FC236}">
                  <a16:creationId xmlns:a16="http://schemas.microsoft.com/office/drawing/2014/main" id="{D5919465-E743-414B-B862-F09069979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0" y="19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4" name="Line 15">
              <a:extLst>
                <a:ext uri="{FF2B5EF4-FFF2-40B4-BE49-F238E27FC236}">
                  <a16:creationId xmlns:a16="http://schemas.microsoft.com/office/drawing/2014/main" id="{B05DFCD8-8F4E-4C4C-886F-7BE13F1A4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2" y="1992"/>
              <a:ext cx="1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5" name="Line 16">
              <a:extLst>
                <a:ext uri="{FF2B5EF4-FFF2-40B4-BE49-F238E27FC236}">
                  <a16:creationId xmlns:a16="http://schemas.microsoft.com/office/drawing/2014/main" id="{49762534-A4D0-1545-B4E1-E662C27B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2" y="2064"/>
              <a:ext cx="2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6" name="Line 17">
              <a:extLst>
                <a:ext uri="{FF2B5EF4-FFF2-40B4-BE49-F238E27FC236}">
                  <a16:creationId xmlns:a16="http://schemas.microsoft.com/office/drawing/2014/main" id="{63359EA7-39A0-A14E-80A0-8D699772D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7" name="Line 18">
              <a:extLst>
                <a:ext uri="{FF2B5EF4-FFF2-40B4-BE49-F238E27FC236}">
                  <a16:creationId xmlns:a16="http://schemas.microsoft.com/office/drawing/2014/main" id="{BF3F0833-FFD7-7948-82F0-1BB96FEBB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" y="1872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8" name="Line 19">
              <a:extLst>
                <a:ext uri="{FF2B5EF4-FFF2-40B4-BE49-F238E27FC236}">
                  <a16:creationId xmlns:a16="http://schemas.microsoft.com/office/drawing/2014/main" id="{A87817B0-1EBD-C248-AC62-491142BE0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214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9" name="Line 20">
              <a:extLst>
                <a:ext uri="{FF2B5EF4-FFF2-40B4-BE49-F238E27FC236}">
                  <a16:creationId xmlns:a16="http://schemas.microsoft.com/office/drawing/2014/main" id="{5367E4E7-86F9-804E-BF9C-298558517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8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BBC28-5494-944F-846B-D6E4F3A1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901" y="2091827"/>
            <a:ext cx="604299" cy="5866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4AD16-F861-354D-87B6-EE1FAEEEB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885" y="5056188"/>
            <a:ext cx="751429" cy="800100"/>
          </a:xfrm>
          <a:prstGeom prst="rect">
            <a:avLst/>
          </a:prstGeom>
        </p:spPr>
      </p:pic>
      <p:pic>
        <p:nvPicPr>
          <p:cNvPr id="27" name="Picture 4" descr="Black Diver Diver Clip Art">
            <a:extLst>
              <a:ext uri="{FF2B5EF4-FFF2-40B4-BE49-F238E27FC236}">
                <a16:creationId xmlns:a16="http://schemas.microsoft.com/office/drawing/2014/main" id="{CD46641B-3721-1642-BC5A-B46ABBE8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Date Placeholder 3">
            <a:extLst>
              <a:ext uri="{FF2B5EF4-FFF2-40B4-BE49-F238E27FC236}">
                <a16:creationId xmlns:a16="http://schemas.microsoft.com/office/drawing/2014/main" id="{7F4E6F21-A4C2-F64E-8C83-ACB6277634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2082" name="Footer Placeholder 4">
            <a:extLst>
              <a:ext uri="{FF2B5EF4-FFF2-40B4-BE49-F238E27FC236}">
                <a16:creationId xmlns:a16="http://schemas.microsoft.com/office/drawing/2014/main" id="{EB301824-2A3B-6C4C-AE96-90A3A40A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2083" name="Slide Number Placeholder 5">
            <a:extLst>
              <a:ext uri="{FF2B5EF4-FFF2-40B4-BE49-F238E27FC236}">
                <a16:creationId xmlns:a16="http://schemas.microsoft.com/office/drawing/2014/main" id="{C3EE4318-8ED7-F948-98F5-EDA19841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3442C14-2234-4745-8FE6-149CEF2C02D0}" type="slidenum">
              <a:rPr lang="en-US" altLang="en-US" sz="1400"/>
              <a:pPr algn="r"/>
              <a:t>124</a:t>
            </a:fld>
            <a:endParaRPr lang="en-US" altLang="en-US" sz="1400"/>
          </a:p>
        </p:txBody>
      </p:sp>
      <p:sp>
        <p:nvSpPr>
          <p:cNvPr id="302084" name="Rectangle 2">
            <a:extLst>
              <a:ext uri="{FF2B5EF4-FFF2-40B4-BE49-F238E27FC236}">
                <a16:creationId xmlns:a16="http://schemas.microsoft.com/office/drawing/2014/main" id="{7AF284C3-56C0-F84C-A68F-7B28E5C1A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Theoretical foundation</a:t>
            </a:r>
          </a:p>
        </p:txBody>
      </p:sp>
      <p:sp>
        <p:nvSpPr>
          <p:cNvPr id="302085" name="Rectangle 3">
            <a:extLst>
              <a:ext uri="{FF2B5EF4-FFF2-40B4-BE49-F238E27FC236}">
                <a16:creationId xmlns:a16="http://schemas.microsoft.com/office/drawing/2014/main" id="{7D08108D-2361-FF4D-95B7-A837CBE21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But the delay vector space is a faithful reconstruction of the internal system state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prediction in </a:t>
            </a:r>
            <a:r>
              <a:rPr lang="en-US" altLang="en-US" b="1">
                <a:ea typeface="ＭＳ Ｐゴシック" panose="020B0600070205080204" pitchFamily="34" charset="-128"/>
              </a:rPr>
              <a:t>delay vector space</a:t>
            </a:r>
            <a:r>
              <a:rPr lang="en-US" altLang="en-US">
                <a:ea typeface="ＭＳ Ｐゴシック" panose="020B0600070205080204" pitchFamily="34" charset="-128"/>
              </a:rPr>
              <a:t> is as good as prediction in </a:t>
            </a:r>
            <a:r>
              <a:rPr lang="en-US" altLang="en-US" b="1">
                <a:ea typeface="ＭＳ Ｐゴシック" panose="020B0600070205080204" pitchFamily="34" charset="-128"/>
              </a:rPr>
              <a:t>state space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302087" name="Group 5">
            <a:extLst>
              <a:ext uri="{FF2B5EF4-FFF2-40B4-BE49-F238E27FC236}">
                <a16:creationId xmlns:a16="http://schemas.microsoft.com/office/drawing/2014/main" id="{210E1D39-9F1E-D447-88BF-0C178105E738}"/>
              </a:ext>
            </a:extLst>
          </p:cNvPr>
          <p:cNvGrpSpPr>
            <a:grpSpLocks/>
          </p:cNvGrpSpPr>
          <p:nvPr/>
        </p:nvGrpSpPr>
        <p:grpSpPr bwMode="auto">
          <a:xfrm>
            <a:off x="881063" y="4114800"/>
            <a:ext cx="2586037" cy="2465388"/>
            <a:chOff x="3927" y="1632"/>
            <a:chExt cx="1629" cy="1553"/>
          </a:xfrm>
        </p:grpSpPr>
        <p:sp>
          <p:nvSpPr>
            <p:cNvPr id="302105" name="Rectangle 6">
              <a:extLst>
                <a:ext uri="{FF2B5EF4-FFF2-40B4-BE49-F238E27FC236}">
                  <a16:creationId xmlns:a16="http://schemas.microsoft.com/office/drawing/2014/main" id="{156EE260-E976-E24F-A752-C98245FD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36"/>
              <a:ext cx="1212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2106" name="Text Box 7">
              <a:extLst>
                <a:ext uri="{FF2B5EF4-FFF2-40B4-BE49-F238E27FC236}">
                  <a16:creationId xmlns:a16="http://schemas.microsoft.com/office/drawing/2014/main" id="{91A543E7-1F50-D542-98E3-B59BD9D24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8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302107" name="Text Box 8">
              <a:extLst>
                <a:ext uri="{FF2B5EF4-FFF2-40B4-BE49-F238E27FC236}">
                  <a16:creationId xmlns:a16="http://schemas.microsoft.com/office/drawing/2014/main" id="{E2AC3026-3C90-B942-87FE-E01BAFBF0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</a:t>
              </a:r>
            </a:p>
          </p:txBody>
        </p:sp>
        <p:sp>
          <p:nvSpPr>
            <p:cNvPr id="302108" name="Line 9">
              <a:extLst>
                <a:ext uri="{FF2B5EF4-FFF2-40B4-BE49-F238E27FC236}">
                  <a16:creationId xmlns:a16="http://schemas.microsoft.com/office/drawing/2014/main" id="{E08654E8-E9E6-4644-B3BE-12E278464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676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9" name="Line 10">
              <a:extLst>
                <a:ext uri="{FF2B5EF4-FFF2-40B4-BE49-F238E27FC236}">
                  <a16:creationId xmlns:a16="http://schemas.microsoft.com/office/drawing/2014/main" id="{2D5C1EA8-BDB3-BF4A-9617-BB425217C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532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0" name="Line 11">
              <a:extLst>
                <a:ext uri="{FF2B5EF4-FFF2-40B4-BE49-F238E27FC236}">
                  <a16:creationId xmlns:a16="http://schemas.microsoft.com/office/drawing/2014/main" id="{613A3474-A7AE-C345-9B6F-ABFD958A0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2" y="2196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1" name="Line 12">
              <a:extLst>
                <a:ext uri="{FF2B5EF4-FFF2-40B4-BE49-F238E27FC236}">
                  <a16:creationId xmlns:a16="http://schemas.microsoft.com/office/drawing/2014/main" id="{6DFB6EE5-059F-A24C-BA97-988663B97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8" y="2580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2" name="Line 13">
              <a:extLst>
                <a:ext uri="{FF2B5EF4-FFF2-40B4-BE49-F238E27FC236}">
                  <a16:creationId xmlns:a16="http://schemas.microsoft.com/office/drawing/2014/main" id="{ED1DAD52-2E85-624E-A654-5600F6F93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42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3" name="Line 14">
              <a:extLst>
                <a:ext uri="{FF2B5EF4-FFF2-40B4-BE49-F238E27FC236}">
                  <a16:creationId xmlns:a16="http://schemas.microsoft.com/office/drawing/2014/main" id="{51481B0E-E5E6-5A41-9C54-80F330542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88" y="2064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4" name="Line 15">
              <a:extLst>
                <a:ext uri="{FF2B5EF4-FFF2-40B4-BE49-F238E27FC236}">
                  <a16:creationId xmlns:a16="http://schemas.microsoft.com/office/drawing/2014/main" id="{D43B6E20-5FD2-324C-A71E-C6F984F7F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0" y="19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5" name="Line 16">
              <a:extLst>
                <a:ext uri="{FF2B5EF4-FFF2-40B4-BE49-F238E27FC236}">
                  <a16:creationId xmlns:a16="http://schemas.microsoft.com/office/drawing/2014/main" id="{B2C48AED-6596-7440-896D-CFFDE782E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2" y="1992"/>
              <a:ext cx="1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6" name="Line 17">
              <a:extLst>
                <a:ext uri="{FF2B5EF4-FFF2-40B4-BE49-F238E27FC236}">
                  <a16:creationId xmlns:a16="http://schemas.microsoft.com/office/drawing/2014/main" id="{A422C4C1-5FF0-E64E-BBB1-F20A0C231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2" y="2064"/>
              <a:ext cx="2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7" name="Line 18">
              <a:extLst>
                <a:ext uri="{FF2B5EF4-FFF2-40B4-BE49-F238E27FC236}">
                  <a16:creationId xmlns:a16="http://schemas.microsoft.com/office/drawing/2014/main" id="{6A61120D-24A0-CE47-8F27-B3990A512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8" name="Line 19">
              <a:extLst>
                <a:ext uri="{FF2B5EF4-FFF2-40B4-BE49-F238E27FC236}">
                  <a16:creationId xmlns:a16="http://schemas.microsoft.com/office/drawing/2014/main" id="{E6ACDB66-4ED1-7649-BEAC-87D23F050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" y="1872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19" name="Line 20">
              <a:extLst>
                <a:ext uri="{FF2B5EF4-FFF2-40B4-BE49-F238E27FC236}">
                  <a16:creationId xmlns:a16="http://schemas.microsoft.com/office/drawing/2014/main" id="{4CD86A84-D0AB-1947-8027-430CF1205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214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20" name="Line 21">
              <a:extLst>
                <a:ext uri="{FF2B5EF4-FFF2-40B4-BE49-F238E27FC236}">
                  <a16:creationId xmlns:a16="http://schemas.microsoft.com/office/drawing/2014/main" id="{88BC2F72-B71B-F74E-8725-E2E5A976B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8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088" name="Rectangle 22">
            <a:extLst>
              <a:ext uri="{FF2B5EF4-FFF2-40B4-BE49-F238E27FC236}">
                <a16:creationId xmlns:a16="http://schemas.microsoft.com/office/drawing/2014/main" id="{E60DC373-7B89-974F-8DB1-EC4D87579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457700"/>
            <a:ext cx="1924050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2089" name="Text Box 23">
            <a:extLst>
              <a:ext uri="{FF2B5EF4-FFF2-40B4-BE49-F238E27FC236}">
                <a16:creationId xmlns:a16="http://schemas.microsoft.com/office/drawing/2014/main" id="{034F56D6-8CC9-C245-953B-1F6DE5954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0198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P(t-1)</a:t>
            </a:r>
          </a:p>
        </p:txBody>
      </p:sp>
      <p:sp>
        <p:nvSpPr>
          <p:cNvPr id="302090" name="Text Box 24">
            <a:extLst>
              <a:ext uri="{FF2B5EF4-FFF2-40B4-BE49-F238E27FC236}">
                <a16:creationId xmlns:a16="http://schemas.microsoft.com/office/drawing/2014/main" id="{50787608-6B1F-6F42-8E8E-FEA6AA9B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4133850"/>
            <a:ext cx="792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P(t)</a:t>
            </a:r>
          </a:p>
        </p:txBody>
      </p:sp>
      <p:grpSp>
        <p:nvGrpSpPr>
          <p:cNvPr id="302091" name="Group 25">
            <a:extLst>
              <a:ext uri="{FF2B5EF4-FFF2-40B4-BE49-F238E27FC236}">
                <a16:creationId xmlns:a16="http://schemas.microsoft.com/office/drawing/2014/main" id="{F5F876FA-BD1D-2048-A08F-34CF48E9C9D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715000" y="4705350"/>
            <a:ext cx="1447800" cy="1200150"/>
            <a:chOff x="3600" y="2964"/>
            <a:chExt cx="912" cy="756"/>
          </a:xfrm>
        </p:grpSpPr>
        <p:sp>
          <p:nvSpPr>
            <p:cNvPr id="302092" name="Line 26">
              <a:extLst>
                <a:ext uri="{FF2B5EF4-FFF2-40B4-BE49-F238E27FC236}">
                  <a16:creationId xmlns:a16="http://schemas.microsoft.com/office/drawing/2014/main" id="{B76BBC02-65C3-3542-971B-8CD0E6DEE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" y="3684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3" name="Line 27">
              <a:extLst>
                <a:ext uri="{FF2B5EF4-FFF2-40B4-BE49-F238E27FC236}">
                  <a16:creationId xmlns:a16="http://schemas.microsoft.com/office/drawing/2014/main" id="{2F7D77FF-3C5D-AE4C-B1D4-AB33E10FA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0" y="3504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4" name="Line 28">
              <a:extLst>
                <a:ext uri="{FF2B5EF4-FFF2-40B4-BE49-F238E27FC236}">
                  <a16:creationId xmlns:a16="http://schemas.microsoft.com/office/drawing/2014/main" id="{FAC6CC8A-3594-2448-9ADC-B555931FD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0" y="3240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5" name="Line 29">
              <a:extLst>
                <a:ext uri="{FF2B5EF4-FFF2-40B4-BE49-F238E27FC236}">
                  <a16:creationId xmlns:a16="http://schemas.microsoft.com/office/drawing/2014/main" id="{9E21A2C9-0261-8542-A7DC-4AABD0D37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6" y="3576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6" name="Line 30">
              <a:extLst>
                <a:ext uri="{FF2B5EF4-FFF2-40B4-BE49-F238E27FC236}">
                  <a16:creationId xmlns:a16="http://schemas.microsoft.com/office/drawing/2014/main" id="{5A54C44C-C6A7-B34E-861D-9FA4C05202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2" y="3396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7" name="Line 31">
              <a:extLst>
                <a:ext uri="{FF2B5EF4-FFF2-40B4-BE49-F238E27FC236}">
                  <a16:creationId xmlns:a16="http://schemas.microsoft.com/office/drawing/2014/main" id="{9A1CBD34-3A31-E848-95EA-661D2BF30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96" y="3108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8" name="Line 32">
              <a:extLst>
                <a:ext uri="{FF2B5EF4-FFF2-40B4-BE49-F238E27FC236}">
                  <a16:creationId xmlns:a16="http://schemas.microsoft.com/office/drawing/2014/main" id="{7D0E6132-5CAA-D045-8632-CD6E5656EB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92" y="2964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9" name="Line 33">
              <a:extLst>
                <a:ext uri="{FF2B5EF4-FFF2-40B4-BE49-F238E27FC236}">
                  <a16:creationId xmlns:a16="http://schemas.microsoft.com/office/drawing/2014/main" id="{6D1570B0-7301-4049-B0E6-780A87821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2" y="2976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0" name="Line 34">
              <a:extLst>
                <a:ext uri="{FF2B5EF4-FFF2-40B4-BE49-F238E27FC236}">
                  <a16:creationId xmlns:a16="http://schemas.microsoft.com/office/drawing/2014/main" id="{6595C4A9-21E4-8A47-84E0-21C08D086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6" y="328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1" name="Line 35">
              <a:extLst>
                <a:ext uri="{FF2B5EF4-FFF2-40B4-BE49-F238E27FC236}">
                  <a16:creationId xmlns:a16="http://schemas.microsoft.com/office/drawing/2014/main" id="{63DD6980-8A02-724E-84A5-B1B4811E1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6" y="3096"/>
              <a:ext cx="16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2" name="Line 36">
              <a:extLst>
                <a:ext uri="{FF2B5EF4-FFF2-40B4-BE49-F238E27FC236}">
                  <a16:creationId xmlns:a16="http://schemas.microsoft.com/office/drawing/2014/main" id="{17D3C1FC-C889-614F-9C49-914D8F3AF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4" y="3048"/>
              <a:ext cx="13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3" name="Line 37">
              <a:extLst>
                <a:ext uri="{FF2B5EF4-FFF2-40B4-BE49-F238E27FC236}">
                  <a16:creationId xmlns:a16="http://schemas.microsoft.com/office/drawing/2014/main" id="{6A7A27EF-CF0B-D84E-9EFC-29CD65C6A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6" y="2964"/>
              <a:ext cx="14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104" name="Line 38">
              <a:extLst>
                <a:ext uri="{FF2B5EF4-FFF2-40B4-BE49-F238E27FC236}">
                  <a16:creationId xmlns:a16="http://schemas.microsoft.com/office/drawing/2014/main" id="{D3B754C2-7D8D-4148-A8A3-579FD5795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288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" name="Picture 4" descr="Black Diver Diver Clip Art">
            <a:extLst>
              <a:ext uri="{FF2B5EF4-FFF2-40B4-BE49-F238E27FC236}">
                <a16:creationId xmlns:a16="http://schemas.microsoft.com/office/drawing/2014/main" id="{2F61E0FC-463D-F949-8912-AFB3BA2D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067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Black Diver Diver Clip Art">
            <a:extLst>
              <a:ext uri="{FF2B5EF4-FFF2-40B4-BE49-F238E27FC236}">
                <a16:creationId xmlns:a16="http://schemas.microsoft.com/office/drawing/2014/main" id="{7A97656E-AF72-2D49-8A42-E0542E55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9C673F-238C-A040-AA52-7035CBBAC0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01" y="4356826"/>
            <a:ext cx="604299" cy="5866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5C2AB5-934A-5744-A784-C7988C761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395" y="4279039"/>
            <a:ext cx="604299" cy="5866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FD25F30-89B2-1F4C-A43A-A202D85F4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2795" y="6096000"/>
            <a:ext cx="604299" cy="5866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924807A-6F34-DE40-9295-A3C3E53B6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821" y="5549900"/>
            <a:ext cx="751429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itle 1">
            <a:extLst>
              <a:ext uri="{FF2B5EF4-FFF2-40B4-BE49-F238E27FC236}">
                <a16:creationId xmlns:a16="http://schemas.microsoft.com/office/drawing/2014/main" id="{A52F91E5-61A6-6540-BEE0-F91B1CC9D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 to </a:t>
            </a:r>
            <a:r>
              <a:rPr lang="en-US" altLang="en-US" dirty="0" err="1">
                <a:ea typeface="ＭＳ Ｐゴシック" panose="020B0600070205080204" pitchFamily="34" charset="-128"/>
              </a:rPr>
              <a:t>Lotka</a:t>
            </a:r>
            <a:r>
              <a:rPr lang="en-US" altLang="en-US" dirty="0">
                <a:ea typeface="ＭＳ Ｐゴシック" panose="020B0600070205080204" pitchFamily="34" charset="-128"/>
              </a:rPr>
              <a:t>-Volterra eq.</a:t>
            </a:r>
          </a:p>
        </p:txBody>
      </p:sp>
      <p:pic>
        <p:nvPicPr>
          <p:cNvPr id="303106" name="Content Placeholder 6">
            <a:extLst>
              <a:ext uri="{FF2B5EF4-FFF2-40B4-BE49-F238E27FC236}">
                <a16:creationId xmlns:a16="http://schemas.microsoft.com/office/drawing/2014/main" id="{2FD568C5-E2D6-E549-9AB5-550F68341E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33" r="-20833"/>
          <a:stretch>
            <a:fillRect/>
          </a:stretch>
        </p:blipFill>
        <p:spPr>
          <a:xfrm>
            <a:off x="4249738" y="2451100"/>
            <a:ext cx="4894262" cy="2590800"/>
          </a:xfrm>
        </p:spPr>
      </p:pic>
      <p:sp>
        <p:nvSpPr>
          <p:cNvPr id="303107" name="Date Placeholder 3">
            <a:extLst>
              <a:ext uri="{FF2B5EF4-FFF2-40B4-BE49-F238E27FC236}">
                <a16:creationId xmlns:a16="http://schemas.microsoft.com/office/drawing/2014/main" id="{3EFEF6AF-065B-6645-A60A-4B66DAC7CA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3108" name="Footer Placeholder 4">
            <a:extLst>
              <a:ext uri="{FF2B5EF4-FFF2-40B4-BE49-F238E27FC236}">
                <a16:creationId xmlns:a16="http://schemas.microsoft.com/office/drawing/2014/main" id="{C41A7264-0C63-2140-ADD2-74BEBF49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3109" name="Slide Number Placeholder 5">
            <a:extLst>
              <a:ext uri="{FF2B5EF4-FFF2-40B4-BE49-F238E27FC236}">
                <a16:creationId xmlns:a16="http://schemas.microsoft.com/office/drawing/2014/main" id="{C626535F-5CC4-F547-BF5E-D0D63CC1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F557B0A-99F4-C14E-9B55-9F252FBB8F9E}" type="slidenum">
              <a:rPr lang="en-US" altLang="en-US" sz="1400"/>
              <a:pPr algn="r"/>
              <a:t>125</a:t>
            </a:fld>
            <a:endParaRPr lang="en-US" altLang="en-US" sz="1400"/>
          </a:p>
        </p:txBody>
      </p:sp>
      <p:pic>
        <p:nvPicPr>
          <p:cNvPr id="303110" name="Picture 7">
            <a:extLst>
              <a:ext uri="{FF2B5EF4-FFF2-40B4-BE49-F238E27FC236}">
                <a16:creationId xmlns:a16="http://schemas.microsoft.com/office/drawing/2014/main" id="{42C59811-4270-1B47-946C-2034CCD2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2368550"/>
            <a:ext cx="39878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1" name="Rectangle 8">
            <a:extLst>
              <a:ext uri="{FF2B5EF4-FFF2-40B4-BE49-F238E27FC236}">
                <a16:creationId xmlns:a16="http://schemas.microsoft.com/office/drawing/2014/main" id="{AD4E9298-C4C1-7A44-BF81-CA67149A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83300"/>
            <a:ext cx="2895600" cy="774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from wikipedia</a:t>
            </a:r>
          </a:p>
        </p:txBody>
      </p:sp>
      <p:sp>
        <p:nvSpPr>
          <p:cNvPr id="303112" name="Double Bracket 9">
            <a:extLst>
              <a:ext uri="{FF2B5EF4-FFF2-40B4-BE49-F238E27FC236}">
                <a16:creationId xmlns:a16="http://schemas.microsoft.com/office/drawing/2014/main" id="{F72BAD4B-B9D9-8D47-B36A-198F4026F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36600"/>
            <a:ext cx="8420100" cy="5486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3113" name="TextBox 10">
            <a:extLst>
              <a:ext uri="{FF2B5EF4-FFF2-40B4-BE49-F238E27FC236}">
                <a16:creationId xmlns:a16="http://schemas.microsoft.com/office/drawing/2014/main" id="{23700041-4D69-3B48-B5A9-1102A2AD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54483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303114" name="TextBox 11">
            <a:extLst>
              <a:ext uri="{FF2B5EF4-FFF2-40B4-BE49-F238E27FC236}">
                <a16:creationId xmlns:a16="http://schemas.microsoft.com/office/drawing/2014/main" id="{5F2806D5-8F0F-8C4E-94D4-2BD67D65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513080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 prey</a:t>
            </a:r>
          </a:p>
        </p:txBody>
      </p:sp>
      <p:sp>
        <p:nvSpPr>
          <p:cNvPr id="303115" name="TextBox 12">
            <a:extLst>
              <a:ext uri="{FF2B5EF4-FFF2-40B4-BE49-F238E27FC236}">
                <a16:creationId xmlns:a16="http://schemas.microsoft.com/office/drawing/2014/main" id="{9D4F615B-83F7-A34A-A518-2099E432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66900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# predators</a:t>
            </a:r>
          </a:p>
        </p:txBody>
      </p:sp>
      <p:sp>
        <p:nvSpPr>
          <p:cNvPr id="303116" name="TextBox 13">
            <a:extLst>
              <a:ext uri="{FF2B5EF4-FFF2-40B4-BE49-F238E27FC236}">
                <a16:creationId xmlns:a16="http://schemas.microsoft.com/office/drawing/2014/main" id="{74A60AD8-B294-FC49-836A-B9ADC114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2967038"/>
            <a:ext cx="73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33CC33"/>
                </a:solidFill>
              </a:rPr>
              <a:t>prey</a:t>
            </a:r>
            <a:endParaRPr lang="en-US" altLang="en-US">
              <a:solidFill>
                <a:srgbClr val="33CC33"/>
              </a:solidFill>
            </a:endParaRPr>
          </a:p>
        </p:txBody>
      </p:sp>
      <p:sp>
        <p:nvSpPr>
          <p:cNvPr id="303117" name="TextBox 14">
            <a:extLst>
              <a:ext uri="{FF2B5EF4-FFF2-40B4-BE49-F238E27FC236}">
                <a16:creationId xmlns:a16="http://schemas.microsoft.com/office/drawing/2014/main" id="{A947DB6D-2FB9-B24D-9C91-759D90D4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0386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predators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65448-E718-924D-84DF-657FE2776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051" y="3824153"/>
            <a:ext cx="604299" cy="586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4F5CAB-9441-DB41-800D-44DCD2670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440" y="2317750"/>
            <a:ext cx="751429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Date Placeholder 3">
            <a:extLst>
              <a:ext uri="{FF2B5EF4-FFF2-40B4-BE49-F238E27FC236}">
                <a16:creationId xmlns:a16="http://schemas.microsoft.com/office/drawing/2014/main" id="{0A129A22-5169-2743-8E80-08F3700E1B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1058" name="Footer Placeholder 4">
            <a:extLst>
              <a:ext uri="{FF2B5EF4-FFF2-40B4-BE49-F238E27FC236}">
                <a16:creationId xmlns:a16="http://schemas.microsoft.com/office/drawing/2014/main" id="{24594CD9-7D40-E247-BF3E-9855E16B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1059" name="Slide Number Placeholder 5">
            <a:extLst>
              <a:ext uri="{FF2B5EF4-FFF2-40B4-BE49-F238E27FC236}">
                <a16:creationId xmlns:a16="http://schemas.microsoft.com/office/drawing/2014/main" id="{1284F4A4-1BBC-3241-9D94-87BD7266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9FBDFF-4896-1846-AA69-A6719D2D85B6}" type="slidenum">
              <a:rPr lang="en-US" altLang="en-US" sz="1400"/>
              <a:pPr algn="r"/>
              <a:t>126</a:t>
            </a:fld>
            <a:endParaRPr lang="en-US" altLang="en-US" sz="1400"/>
          </a:p>
        </p:txBody>
      </p:sp>
      <p:sp>
        <p:nvSpPr>
          <p:cNvPr id="301060" name="Rectangle 2">
            <a:extLst>
              <a:ext uri="{FF2B5EF4-FFF2-40B4-BE49-F238E27FC236}">
                <a16:creationId xmlns:a16="http://schemas.microsoft.com/office/drawing/2014/main" id="{FF577452-E159-EC4B-B52C-41A571F47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Notice: LV are vital!</a:t>
            </a:r>
          </a:p>
        </p:txBody>
      </p:sp>
      <p:sp>
        <p:nvSpPr>
          <p:cNvPr id="301061" name="Text Box 3">
            <a:extLst>
              <a:ext uri="{FF2B5EF4-FFF2-40B4-BE49-F238E27FC236}">
                <a16:creationId xmlns:a16="http://schemas.microsoft.com/office/drawing/2014/main" id="{ED35524F-DBD9-5B48-BC66-E6777BAE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62100"/>
            <a:ext cx="8001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Example: </a:t>
            </a:r>
            <a:r>
              <a:rPr lang="en-US" altLang="en-US" dirty="0" err="1">
                <a:cs typeface="Times New Roman" panose="02020603050405020304" pitchFamily="18" charset="0"/>
              </a:rPr>
              <a:t>Lotka</a:t>
            </a:r>
            <a:r>
              <a:rPr lang="en-US" altLang="en-US" dirty="0">
                <a:cs typeface="Times New Roman" panose="02020603050405020304" pitchFamily="18" charset="0"/>
              </a:rPr>
              <a:t>-Volterra equations</a:t>
            </a:r>
          </a:p>
          <a:p>
            <a:pPr algn="l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H/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t = r H – a H*P </a:t>
            </a:r>
            <a:br>
              <a:rPr lang="en-US" altLang="en-US" i="1" dirty="0">
                <a:cs typeface="Times New Roman" panose="02020603050405020304" pitchFamily="18" charset="0"/>
              </a:rPr>
            </a:b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P/</a:t>
            </a:r>
            <a:r>
              <a:rPr lang="el-GR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cs typeface="Times New Roman" panose="02020603050405020304" pitchFamily="18" charset="0"/>
              </a:rPr>
              <a:t>t = b H*P – m P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Prey-predator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Competing animals (rabbits/goats)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Self-competition (Bass model)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Competing products (stocks/bonds)</a:t>
            </a:r>
          </a:p>
        </p:txBody>
      </p:sp>
      <p:grpSp>
        <p:nvGrpSpPr>
          <p:cNvPr id="301062" name="Group 4">
            <a:extLst>
              <a:ext uri="{FF2B5EF4-FFF2-40B4-BE49-F238E27FC236}">
                <a16:creationId xmlns:a16="http://schemas.microsoft.com/office/drawing/2014/main" id="{F9CCB5B3-D3C4-DC4C-8537-AFE1C6654DBD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590800"/>
            <a:ext cx="2586037" cy="2465388"/>
            <a:chOff x="3927" y="1632"/>
            <a:chExt cx="1629" cy="1553"/>
          </a:xfrm>
        </p:grpSpPr>
        <p:sp>
          <p:nvSpPr>
            <p:cNvPr id="301064" name="Rectangle 5">
              <a:extLst>
                <a:ext uri="{FF2B5EF4-FFF2-40B4-BE49-F238E27FC236}">
                  <a16:creationId xmlns:a16="http://schemas.microsoft.com/office/drawing/2014/main" id="{F5AB3683-9454-044A-B6DC-6229244E9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1836"/>
              <a:ext cx="1212" cy="10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1065" name="Text Box 6">
              <a:extLst>
                <a:ext uri="{FF2B5EF4-FFF2-40B4-BE49-F238E27FC236}">
                  <a16:creationId xmlns:a16="http://schemas.microsoft.com/office/drawing/2014/main" id="{984A4263-DBEC-B249-8B11-1873BFC24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8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H</a:t>
              </a:r>
            </a:p>
          </p:txBody>
        </p:sp>
        <p:sp>
          <p:nvSpPr>
            <p:cNvPr id="301066" name="Text Box 7">
              <a:extLst>
                <a:ext uri="{FF2B5EF4-FFF2-40B4-BE49-F238E27FC236}">
                  <a16:creationId xmlns:a16="http://schemas.microsoft.com/office/drawing/2014/main" id="{2440C793-506F-704D-9A4A-A7AC4CF47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</a:t>
              </a:r>
            </a:p>
          </p:txBody>
        </p:sp>
        <p:sp>
          <p:nvSpPr>
            <p:cNvPr id="301067" name="Line 8">
              <a:extLst>
                <a:ext uri="{FF2B5EF4-FFF2-40B4-BE49-F238E27FC236}">
                  <a16:creationId xmlns:a16="http://schemas.microsoft.com/office/drawing/2014/main" id="{86CC963B-9F29-5548-A7CB-92A0A7B5E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676"/>
              <a:ext cx="33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8" name="Line 9">
              <a:extLst>
                <a:ext uri="{FF2B5EF4-FFF2-40B4-BE49-F238E27FC236}">
                  <a16:creationId xmlns:a16="http://schemas.microsoft.com/office/drawing/2014/main" id="{50941C9C-9D17-924C-BA93-4E7D51342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532"/>
              <a:ext cx="20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9" name="Line 10">
              <a:extLst>
                <a:ext uri="{FF2B5EF4-FFF2-40B4-BE49-F238E27FC236}">
                  <a16:creationId xmlns:a16="http://schemas.microsoft.com/office/drawing/2014/main" id="{A006D2B4-48E5-7841-B0B3-D3F0AA1B1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2" y="2196"/>
              <a:ext cx="7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0" name="Line 11">
              <a:extLst>
                <a:ext uri="{FF2B5EF4-FFF2-40B4-BE49-F238E27FC236}">
                  <a16:creationId xmlns:a16="http://schemas.microsoft.com/office/drawing/2014/main" id="{336601C6-50BE-8547-A5B9-31D2C10E2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8" y="2580"/>
              <a:ext cx="21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1" name="Line 12">
              <a:extLst>
                <a:ext uri="{FF2B5EF4-FFF2-40B4-BE49-F238E27FC236}">
                  <a16:creationId xmlns:a16="http://schemas.microsoft.com/office/drawing/2014/main" id="{AF2E65BA-4A39-7145-8F9D-AF042D3F4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2424"/>
              <a:ext cx="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2" name="Line 13">
              <a:extLst>
                <a:ext uri="{FF2B5EF4-FFF2-40B4-BE49-F238E27FC236}">
                  <a16:creationId xmlns:a16="http://schemas.microsoft.com/office/drawing/2014/main" id="{C4B12AA6-3640-D146-B9A0-92EEDC85E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88" y="2064"/>
              <a:ext cx="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3" name="Line 14">
              <a:extLst>
                <a:ext uri="{FF2B5EF4-FFF2-40B4-BE49-F238E27FC236}">
                  <a16:creationId xmlns:a16="http://schemas.microsoft.com/office/drawing/2014/main" id="{D5919465-E743-414B-B862-F09069979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0" y="19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4" name="Line 15">
              <a:extLst>
                <a:ext uri="{FF2B5EF4-FFF2-40B4-BE49-F238E27FC236}">
                  <a16:creationId xmlns:a16="http://schemas.microsoft.com/office/drawing/2014/main" id="{B05DFCD8-8F4E-4C4C-886F-7BE13F1A4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2" y="1992"/>
              <a:ext cx="1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5" name="Line 16">
              <a:extLst>
                <a:ext uri="{FF2B5EF4-FFF2-40B4-BE49-F238E27FC236}">
                  <a16:creationId xmlns:a16="http://schemas.microsoft.com/office/drawing/2014/main" id="{49762534-A4D0-1545-B4E1-E662C27BF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2" y="2064"/>
              <a:ext cx="2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6" name="Line 17">
              <a:extLst>
                <a:ext uri="{FF2B5EF4-FFF2-40B4-BE49-F238E27FC236}">
                  <a16:creationId xmlns:a16="http://schemas.microsoft.com/office/drawing/2014/main" id="{63359EA7-39A0-A14E-80A0-8D699772D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400"/>
              <a:ext cx="48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7" name="Line 18">
              <a:extLst>
                <a:ext uri="{FF2B5EF4-FFF2-40B4-BE49-F238E27FC236}">
                  <a16:creationId xmlns:a16="http://schemas.microsoft.com/office/drawing/2014/main" id="{BF3F0833-FFD7-7948-82F0-1BB96FEBB9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" y="1872"/>
              <a:ext cx="2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8" name="Line 19">
              <a:extLst>
                <a:ext uri="{FF2B5EF4-FFF2-40B4-BE49-F238E27FC236}">
                  <a16:creationId xmlns:a16="http://schemas.microsoft.com/office/drawing/2014/main" id="{A87817B0-1EBD-C248-AC62-491142BE0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2148"/>
              <a:ext cx="36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79" name="Line 20">
              <a:extLst>
                <a:ext uri="{FF2B5EF4-FFF2-40B4-BE49-F238E27FC236}">
                  <a16:creationId xmlns:a16="http://schemas.microsoft.com/office/drawing/2014/main" id="{5367E4E7-86F9-804E-BF9C-298558517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80"/>
              <a:ext cx="7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BBC28-5494-944F-846B-D6E4F3A1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901" y="2091827"/>
            <a:ext cx="604299" cy="5866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4AD16-F861-354D-87B6-EE1FAEEEB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885" y="5056188"/>
            <a:ext cx="751429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068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2937" y="1267361"/>
            <a:ext cx="7772400" cy="1470025"/>
          </a:xfrm>
        </p:spPr>
        <p:txBody>
          <a:bodyPr/>
          <a:lstStyle/>
          <a:p>
            <a:r>
              <a:rPr lang="en-US" altLang="ja-JP" dirty="0"/>
              <a:t>The Web as a Jungle: </a:t>
            </a:r>
            <a:br>
              <a:rPr lang="en-US" altLang="ja-JP" dirty="0"/>
            </a:br>
            <a:r>
              <a:rPr lang="en-US" altLang="ja-JP" dirty="0"/>
              <a:t>Non-Linear Dynamical Systems for Co-evolving Online Activities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7282" y="3354130"/>
            <a:ext cx="6797499" cy="167409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Yasuko Matsubara </a:t>
            </a:r>
            <a:r>
              <a:rPr lang="en-US" sz="2400" dirty="0">
                <a:solidFill>
                  <a:srgbClr val="000000"/>
                </a:solidFill>
              </a:rPr>
              <a:t>(Kumamoto University)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Yasushi Sakurai       </a:t>
            </a:r>
            <a:r>
              <a:rPr lang="en-US" sz="2400" dirty="0">
                <a:solidFill>
                  <a:srgbClr val="000000"/>
                </a:solidFill>
              </a:rPr>
              <a:t>(Kumamoto University)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Christos Faloutsos  </a:t>
            </a:r>
            <a:r>
              <a:rPr lang="en-US" sz="2400" dirty="0">
                <a:solidFill>
                  <a:srgbClr val="000000"/>
                </a:solidFill>
              </a:rPr>
              <a:t>(CMU)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37" y="3883353"/>
            <a:ext cx="724520" cy="759304"/>
          </a:xfrm>
          <a:prstGeom prst="rect">
            <a:avLst/>
          </a:prstGeom>
        </p:spPr>
      </p:pic>
      <p:pic>
        <p:nvPicPr>
          <p:cNvPr id="12" name="図 11" descr="photo_August201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37" y="3056025"/>
            <a:ext cx="711776" cy="745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758EB-3B08-F24A-A14E-B4AFF0A1DEF9}"/>
              </a:ext>
            </a:extLst>
          </p:cNvPr>
          <p:cNvSpPr txBox="1"/>
          <p:nvPr/>
        </p:nvSpPr>
        <p:spPr>
          <a:xfrm>
            <a:off x="1185169" y="5644964"/>
            <a:ext cx="405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source code: </a:t>
            </a:r>
            <a:r>
              <a:rPr lang="en-US" dirty="0">
                <a:hlinkClick r:id="rId4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126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Given: online user activities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JMP Exec. 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t>128</a:t>
            </a:fld>
            <a:endParaRPr 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9" y="2556771"/>
            <a:ext cx="7816753" cy="371788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59888" y="1971995"/>
            <a:ext cx="7112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200" b="1" dirty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Xbox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, </a:t>
            </a:r>
            <a:r>
              <a:rPr kumimoji="1" lang="en-US" altLang="ja-JP" sz="3200" b="1" dirty="0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PlayStation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, </a:t>
            </a:r>
            <a:r>
              <a:rPr kumimoji="1" lang="en-US" altLang="ja-JP" sz="3200" b="1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Wii</a:t>
            </a:r>
            <a:r>
              <a:rPr kumimoji="1"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, </a:t>
            </a:r>
            <a:r>
              <a:rPr kumimoji="1" lang="en-US" altLang="ja-JP" sz="3200" b="1" dirty="0">
                <a:solidFill>
                  <a:srgbClr val="00B0F0"/>
                </a:solidFill>
                <a:latin typeface="メイリオ"/>
                <a:ea typeface="メイリオ"/>
                <a:cs typeface="メイリオ"/>
              </a:rPr>
              <a:t>Android</a:t>
            </a:r>
            <a:r>
              <a:rPr kumimoji="1" lang="en-US" altLang="ja-JP" sz="3200" b="1" dirty="0">
                <a:solidFill>
                  <a:schemeClr val="accent5">
                    <a:lumMod val="75000"/>
                  </a:schemeClr>
                </a:solidFill>
                <a:latin typeface="メイリオ"/>
                <a:ea typeface="メイリオ"/>
                <a:cs typeface="メイリオ"/>
              </a:rPr>
              <a:t> 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352763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8"/>
          <p:cNvGrpSpPr/>
          <p:nvPr/>
        </p:nvGrpSpPr>
        <p:grpSpPr>
          <a:xfrm>
            <a:off x="2932111" y="3529882"/>
            <a:ext cx="6076099" cy="2804353"/>
            <a:chOff x="464490" y="3322497"/>
            <a:chExt cx="6688524" cy="3028850"/>
          </a:xfrm>
          <a:noFill/>
        </p:grpSpPr>
        <p:sp>
          <p:nvSpPr>
            <p:cNvPr id="59" name="Rectangle 102"/>
            <p:cNvSpPr/>
            <p:nvPr/>
          </p:nvSpPr>
          <p:spPr>
            <a:xfrm>
              <a:off x="464490" y="3382830"/>
              <a:ext cx="6688524" cy="2968517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6" name="Straight Arrow Connector 59"/>
            <p:cNvCxnSpPr/>
            <p:nvPr/>
          </p:nvCxnSpPr>
          <p:spPr>
            <a:xfrm flipV="1">
              <a:off x="2000156" y="4624091"/>
              <a:ext cx="1019240" cy="1140775"/>
            </a:xfrm>
            <a:prstGeom prst="straightConnector1">
              <a:avLst/>
            </a:prstGeom>
            <a:grpFill/>
            <a:ln w="28575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60"/>
            <p:cNvCxnSpPr/>
            <p:nvPr/>
          </p:nvCxnSpPr>
          <p:spPr>
            <a:xfrm>
              <a:off x="1222821" y="4624091"/>
              <a:ext cx="561159" cy="1148831"/>
            </a:xfrm>
            <a:prstGeom prst="straightConnector1">
              <a:avLst/>
            </a:prstGeom>
            <a:grpFill/>
            <a:ln w="28575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63"/>
            <p:cNvCxnSpPr>
              <a:stCxn id="62" idx="2"/>
              <a:endCxn id="54" idx="0"/>
            </p:cNvCxnSpPr>
            <p:nvPr/>
          </p:nvCxnSpPr>
          <p:spPr>
            <a:xfrm>
              <a:off x="6298706" y="4634113"/>
              <a:ext cx="89203" cy="1107397"/>
            </a:xfrm>
            <a:prstGeom prst="straightConnector1">
              <a:avLst/>
            </a:prstGeom>
            <a:grpFill/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68"/>
            <p:cNvCxnSpPr/>
            <p:nvPr/>
          </p:nvCxnSpPr>
          <p:spPr>
            <a:xfrm>
              <a:off x="4495485" y="4506330"/>
              <a:ext cx="1463262" cy="1235179"/>
            </a:xfrm>
            <a:prstGeom prst="straightConnector1">
              <a:avLst/>
            </a:prstGeom>
            <a:grpFill/>
            <a:ln w="5715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69"/>
            <p:cNvSpPr/>
            <p:nvPr/>
          </p:nvSpPr>
          <p:spPr>
            <a:xfrm>
              <a:off x="1631640" y="5772922"/>
              <a:ext cx="1148427" cy="479578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Kids</a:t>
              </a:r>
            </a:p>
          </p:txBody>
        </p:sp>
        <p:sp>
          <p:nvSpPr>
            <p:cNvPr id="53" name="Rounded Rectangle 72"/>
            <p:cNvSpPr/>
            <p:nvPr/>
          </p:nvSpPr>
          <p:spPr>
            <a:xfrm>
              <a:off x="3821621" y="5772923"/>
              <a:ext cx="1284331" cy="479578"/>
            </a:xfrm>
            <a:prstGeom prst="roundRect">
              <a:avLst/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Teens</a:t>
              </a:r>
            </a:p>
          </p:txBody>
        </p:sp>
        <p:sp>
          <p:nvSpPr>
            <p:cNvPr id="54" name="Rounded Rectangle 73"/>
            <p:cNvSpPr/>
            <p:nvPr/>
          </p:nvSpPr>
          <p:spPr>
            <a:xfrm>
              <a:off x="5745742" y="5741509"/>
              <a:ext cx="1284331" cy="479578"/>
            </a:xfrm>
            <a:prstGeom prst="round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Adults</a:t>
              </a:r>
            </a:p>
          </p:txBody>
        </p:sp>
        <p:cxnSp>
          <p:nvCxnSpPr>
            <p:cNvPr id="55" name="Straight Arrow Connector 74"/>
            <p:cNvCxnSpPr/>
            <p:nvPr/>
          </p:nvCxnSpPr>
          <p:spPr>
            <a:xfrm flipH="1">
              <a:off x="2784486" y="4624091"/>
              <a:ext cx="1814243" cy="1148831"/>
            </a:xfrm>
            <a:prstGeom prst="straightConnector1">
              <a:avLst/>
            </a:prstGeom>
            <a:grpFill/>
            <a:ln w="7620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75"/>
            <p:cNvCxnSpPr>
              <a:stCxn id="53" idx="0"/>
            </p:cNvCxnSpPr>
            <p:nvPr/>
          </p:nvCxnSpPr>
          <p:spPr>
            <a:xfrm flipH="1" flipV="1">
              <a:off x="3019397" y="4624092"/>
              <a:ext cx="1444389" cy="1148831"/>
            </a:xfrm>
            <a:prstGeom prst="straightConnector1">
              <a:avLst/>
            </a:prstGeom>
            <a:grpFill/>
            <a:ln w="57150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76"/>
            <p:cNvCxnSpPr/>
            <p:nvPr/>
          </p:nvCxnSpPr>
          <p:spPr>
            <a:xfrm>
              <a:off x="1222821" y="4624091"/>
              <a:ext cx="2794766" cy="1148831"/>
            </a:xfrm>
            <a:prstGeom prst="straightConnector1">
              <a:avLst/>
            </a:prstGeom>
            <a:grpFill/>
            <a:ln w="5715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83"/>
            <p:cNvCxnSpPr>
              <a:stCxn id="62" idx="2"/>
            </p:cNvCxnSpPr>
            <p:nvPr/>
          </p:nvCxnSpPr>
          <p:spPr>
            <a:xfrm flipH="1">
              <a:off x="4789299" y="4634113"/>
              <a:ext cx="1509407" cy="1107396"/>
            </a:xfrm>
            <a:prstGeom prst="straightConnector1">
              <a:avLst/>
            </a:prstGeom>
            <a:grpFill/>
            <a:ln w="5715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50"/>
            <p:cNvSpPr/>
            <p:nvPr/>
          </p:nvSpPr>
          <p:spPr>
            <a:xfrm>
              <a:off x="587429" y="3744469"/>
              <a:ext cx="6442646" cy="8972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1" name="Picture 104" descr="Screen Shot 2014-10-27 at 1.29.01 PM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5078" y="3853289"/>
              <a:ext cx="948635" cy="786104"/>
            </a:xfrm>
            <a:prstGeom prst="rect">
              <a:avLst/>
            </a:prstGeom>
            <a:grpFill/>
          </p:spPr>
        </p:pic>
        <p:pic>
          <p:nvPicPr>
            <p:cNvPr id="62" name="Picture 10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8747" y="3832665"/>
              <a:ext cx="679917" cy="801448"/>
            </a:xfrm>
            <a:prstGeom prst="rect">
              <a:avLst/>
            </a:prstGeom>
            <a:grpFill/>
          </p:spPr>
        </p:pic>
        <p:pic>
          <p:nvPicPr>
            <p:cNvPr id="63" name="Picture 10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7587" y="3989384"/>
              <a:ext cx="1149114" cy="514529"/>
            </a:xfrm>
            <a:prstGeom prst="rect">
              <a:avLst/>
            </a:prstGeom>
            <a:grpFill/>
          </p:spPr>
        </p:pic>
        <p:pic>
          <p:nvPicPr>
            <p:cNvPr id="64" name="Picture 10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10" y="3769701"/>
              <a:ext cx="1135821" cy="854390"/>
            </a:xfrm>
            <a:prstGeom prst="rect">
              <a:avLst/>
            </a:prstGeom>
            <a:grpFill/>
          </p:spPr>
        </p:pic>
        <p:grpSp>
          <p:nvGrpSpPr>
            <p:cNvPr id="65" name="Group 48"/>
            <p:cNvGrpSpPr/>
            <p:nvPr/>
          </p:nvGrpSpPr>
          <p:grpSpPr>
            <a:xfrm>
              <a:off x="1066786" y="5652347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6" name="Trapezoid 49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50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8" name="Group 53"/>
            <p:cNvGrpSpPr/>
            <p:nvPr/>
          </p:nvGrpSpPr>
          <p:grpSpPr>
            <a:xfrm>
              <a:off x="3259970" y="5644555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9" name="Trapezoid 5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5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1" name="Group 56"/>
            <p:cNvGrpSpPr/>
            <p:nvPr/>
          </p:nvGrpSpPr>
          <p:grpSpPr>
            <a:xfrm>
              <a:off x="5231633" y="5644556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72" name="Trapezoid 6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6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4" name="TextBox 57"/>
            <p:cNvSpPr txBox="1"/>
            <p:nvPr/>
          </p:nvSpPr>
          <p:spPr>
            <a:xfrm>
              <a:off x="1913324" y="3322497"/>
              <a:ext cx="2160192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PlayStation</a:t>
              </a:r>
            </a:p>
          </p:txBody>
        </p:sp>
        <p:sp>
          <p:nvSpPr>
            <p:cNvPr id="45" name="TextBox 58"/>
            <p:cNvSpPr txBox="1"/>
            <p:nvPr/>
          </p:nvSpPr>
          <p:spPr>
            <a:xfrm>
              <a:off x="5509475" y="3381045"/>
              <a:ext cx="1625455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</a:rPr>
                <a:t>Android</a:t>
              </a:r>
            </a:p>
          </p:txBody>
        </p:sp>
        <p:sp>
          <p:nvSpPr>
            <p:cNvPr id="48" name="TextBox 61"/>
            <p:cNvSpPr txBox="1"/>
            <p:nvPr/>
          </p:nvSpPr>
          <p:spPr>
            <a:xfrm>
              <a:off x="680089" y="3390705"/>
              <a:ext cx="1036157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Xbox</a:t>
              </a:r>
            </a:p>
          </p:txBody>
        </p:sp>
        <p:sp>
          <p:nvSpPr>
            <p:cNvPr id="49" name="TextBox 62"/>
            <p:cNvSpPr txBox="1"/>
            <p:nvPr/>
          </p:nvSpPr>
          <p:spPr>
            <a:xfrm>
              <a:off x="4408959" y="3400369"/>
              <a:ext cx="755646" cy="5651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Wii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093" y="0"/>
            <a:ext cx="9017908" cy="9286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as</a:t>
            </a:r>
            <a:r>
              <a:rPr kumimoji="1" lang="ja-JP" altLang="en-US" dirty="0"/>
              <a:t> </a:t>
            </a:r>
            <a:r>
              <a:rPr kumimoji="1" lang="en-US" altLang="ja-JP" dirty="0"/>
              <a:t>a</a:t>
            </a:r>
            <a:r>
              <a:rPr kumimoji="1" lang="ja-JP" altLang="en-US" dirty="0"/>
              <a:t> </a:t>
            </a:r>
            <a:r>
              <a:rPr kumimoji="1" lang="en-US" altLang="ja-JP" dirty="0"/>
              <a:t>jungle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JMP Exec. Ed.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489407" y="1775430"/>
            <a:ext cx="2542035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  <a:latin typeface="Trebuchet MS"/>
                <a:cs typeface="Trebuchet MS"/>
              </a:rPr>
              <a:t>Ecosystem on the</a:t>
            </a:r>
          </a:p>
          <a:p>
            <a:pPr algn="ctr"/>
            <a:r>
              <a:rPr lang="en-US" altLang="ja-JP" sz="4800" b="1" dirty="0">
                <a:solidFill>
                  <a:schemeClr val="tx1"/>
                </a:solidFill>
                <a:latin typeface="Trebuchet MS"/>
                <a:cs typeface="Trebuchet MS"/>
              </a:rPr>
              <a:t>Web</a:t>
            </a:r>
          </a:p>
        </p:txBody>
      </p:sp>
    </p:spTree>
    <p:extLst>
      <p:ext uri="{BB962C8B-B14F-4D97-AF65-F5344CB8AC3E}">
        <p14:creationId xmlns:p14="http://schemas.microsoft.com/office/powerpoint/2010/main" val="155565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>
            <a:extLst>
              <a:ext uri="{FF2B5EF4-FFF2-40B4-BE49-F238E27FC236}">
                <a16:creationId xmlns:a16="http://schemas.microsoft.com/office/drawing/2014/main" id="{0AA60705-E4AD-B040-B8F2-66B0AD716C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B3DA9DB-8AFB-3F4A-B02B-98AC907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6AFC4F3A-2F08-4F40-AA4C-13DAEC10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F32A917-AEFD-6949-89EB-C4AB360C606C}" type="slidenum">
              <a:rPr lang="en-US" altLang="en-US" sz="1400"/>
              <a:pPr algn="r"/>
              <a:t>13</a:t>
            </a:fld>
            <a:endParaRPr lang="en-US" altLang="en-US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FE180A51-4F1E-7A49-8BEA-87CA32C6A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E7F0F897-5CF3-B647-8A11-73A9612A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distance functions: Euclidean;Time-warping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feature extraction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44038" name="AutoShape 4">
            <a:extLst>
              <a:ext uri="{FF2B5EF4-FFF2-40B4-BE49-F238E27FC236}">
                <a16:creationId xmlns:a16="http://schemas.microsoft.com/office/drawing/2014/main" id="{896CE7EF-D60B-B243-9B9F-2F5EDF0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99A59B4C-96B1-3942-9238-409CE70F62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/>
        </p:nvGrpSpPr>
        <p:grpSpPr>
          <a:xfrm>
            <a:off x="86150" y="943957"/>
            <a:ext cx="6167692" cy="2770465"/>
            <a:chOff x="464490" y="-23733"/>
            <a:chExt cx="6789349" cy="2992250"/>
          </a:xfrm>
          <a:noFill/>
        </p:grpSpPr>
        <p:sp>
          <p:nvSpPr>
            <p:cNvPr id="25" name="Rectangle 101"/>
            <p:cNvSpPr/>
            <p:nvPr/>
          </p:nvSpPr>
          <p:spPr>
            <a:xfrm>
              <a:off x="464490" y="0"/>
              <a:ext cx="6688524" cy="2968517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213"/>
            <p:cNvSpPr txBox="1"/>
            <p:nvPr/>
          </p:nvSpPr>
          <p:spPr>
            <a:xfrm>
              <a:off x="2073792" y="-23733"/>
              <a:ext cx="1827547" cy="73796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/>
                <a:t>Spider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/>
                <a:t>monkeys</a:t>
              </a:r>
            </a:p>
          </p:txBody>
        </p:sp>
        <p:sp>
          <p:nvSpPr>
            <p:cNvPr id="16" name="TextBox 223"/>
            <p:cNvSpPr txBox="1"/>
            <p:nvPr/>
          </p:nvSpPr>
          <p:spPr>
            <a:xfrm>
              <a:off x="5265439" y="243074"/>
              <a:ext cx="1988400" cy="4188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rgbClr val="7030A0"/>
                  </a:solidFill>
                </a:rPr>
                <a:t>Capybaras</a:t>
              </a:r>
            </a:p>
          </p:txBody>
        </p:sp>
        <p:cxnSp>
          <p:nvCxnSpPr>
            <p:cNvPr id="17" name="Straight Arrow Connector 45"/>
            <p:cNvCxnSpPr/>
            <p:nvPr/>
          </p:nvCxnSpPr>
          <p:spPr>
            <a:xfrm flipV="1">
              <a:off x="2201321" y="1635592"/>
              <a:ext cx="404810" cy="731712"/>
            </a:xfrm>
            <a:prstGeom prst="straightConnector1">
              <a:avLst/>
            </a:prstGeom>
            <a:grpFill/>
            <a:ln w="76200" cmpd="sng">
              <a:noFill/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46"/>
            <p:cNvCxnSpPr/>
            <p:nvPr/>
          </p:nvCxnSpPr>
          <p:spPr>
            <a:xfrm>
              <a:off x="1505413" y="1689467"/>
              <a:ext cx="2021782" cy="677837"/>
            </a:xfrm>
            <a:prstGeom prst="straightConnector1">
              <a:avLst/>
            </a:prstGeom>
            <a:grpFill/>
            <a:ln w="28575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03"/>
            <p:cNvSpPr txBox="1"/>
            <p:nvPr/>
          </p:nvSpPr>
          <p:spPr>
            <a:xfrm>
              <a:off x="473104" y="-15152"/>
              <a:ext cx="1933865" cy="737962"/>
            </a:xfrm>
            <a:prstGeom prst="rect">
              <a:avLst/>
            </a:prstGeom>
            <a:grp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Squirrel monkeys</a:t>
              </a:r>
            </a:p>
          </p:txBody>
        </p:sp>
        <p:sp>
          <p:nvSpPr>
            <p:cNvPr id="20" name="TextBox 208"/>
            <p:cNvSpPr txBox="1"/>
            <p:nvPr/>
          </p:nvSpPr>
          <p:spPr>
            <a:xfrm>
              <a:off x="3652192" y="248236"/>
              <a:ext cx="1689817" cy="4188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accent2"/>
                  </a:solidFill>
                </a:rPr>
                <a:t>Macaws</a:t>
              </a:r>
            </a:p>
          </p:txBody>
        </p:sp>
        <p:cxnSp>
          <p:nvCxnSpPr>
            <p:cNvPr id="21" name="Straight Arrow Connector 70"/>
            <p:cNvCxnSpPr>
              <a:endCxn id="32" idx="0"/>
            </p:cNvCxnSpPr>
            <p:nvPr/>
          </p:nvCxnSpPr>
          <p:spPr>
            <a:xfrm flipH="1">
              <a:off x="6288129" y="1586524"/>
              <a:ext cx="15799" cy="794874"/>
            </a:xfrm>
            <a:prstGeom prst="straightConnector1">
              <a:avLst/>
            </a:prstGeom>
            <a:grpFill/>
            <a:ln w="76200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7"/>
            <p:cNvCxnSpPr/>
            <p:nvPr/>
          </p:nvCxnSpPr>
          <p:spPr>
            <a:xfrm flipH="1">
              <a:off x="4365836" y="1491829"/>
              <a:ext cx="447209" cy="875475"/>
            </a:xfrm>
            <a:prstGeom prst="straightConnector1">
              <a:avLst/>
            </a:prstGeom>
            <a:grpFill/>
            <a:ln w="76200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8"/>
            <p:cNvSpPr/>
            <p:nvPr/>
          </p:nvSpPr>
          <p:spPr>
            <a:xfrm>
              <a:off x="1357337" y="2391877"/>
              <a:ext cx="1148427" cy="479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Fruits</a:t>
              </a:r>
            </a:p>
          </p:txBody>
        </p:sp>
        <p:sp>
          <p:nvSpPr>
            <p:cNvPr id="24" name="Rounded Rectangle 29"/>
            <p:cNvSpPr/>
            <p:nvPr/>
          </p:nvSpPr>
          <p:spPr>
            <a:xfrm>
              <a:off x="3527195" y="2367304"/>
              <a:ext cx="1148427" cy="479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Nuts</a:t>
              </a:r>
            </a:p>
          </p:txBody>
        </p:sp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5292" y="2286749"/>
              <a:ext cx="687968" cy="63418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7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4020" y="2247943"/>
              <a:ext cx="695961" cy="623512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28" name="Straight Arrow Connector 66"/>
            <p:cNvCxnSpPr>
              <a:endCxn id="23" idx="0"/>
            </p:cNvCxnSpPr>
            <p:nvPr/>
          </p:nvCxnSpPr>
          <p:spPr>
            <a:xfrm>
              <a:off x="1178182" y="1491829"/>
              <a:ext cx="753369" cy="900048"/>
            </a:xfrm>
            <a:prstGeom prst="straightConnector1">
              <a:avLst/>
            </a:prstGeom>
            <a:grpFill/>
            <a:ln w="76200" cmpd="sng">
              <a:noFill/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ID-100275784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717" y="754961"/>
              <a:ext cx="1378076" cy="1078347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0" name="Picture 13" descr="ID-10065794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8584" y="730616"/>
              <a:ext cx="1399187" cy="101983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1" name="Picture 15" descr="ID-100275938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1721" y="779792"/>
              <a:ext cx="1262245" cy="976585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2" name="Rounded Rectangle 67"/>
            <p:cNvSpPr/>
            <p:nvPr/>
          </p:nvSpPr>
          <p:spPr>
            <a:xfrm>
              <a:off x="5713915" y="2381398"/>
              <a:ext cx="1148427" cy="47957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Grass</a:t>
              </a:r>
            </a:p>
          </p:txBody>
        </p:sp>
        <p:cxnSp>
          <p:nvCxnSpPr>
            <p:cNvPr id="33" name="Straight Arrow Connector 77"/>
            <p:cNvCxnSpPr/>
            <p:nvPr/>
          </p:nvCxnSpPr>
          <p:spPr>
            <a:xfrm flipH="1" flipV="1">
              <a:off x="2843961" y="1586525"/>
              <a:ext cx="1011143" cy="780779"/>
            </a:xfrm>
            <a:prstGeom prst="straightConnector1">
              <a:avLst/>
            </a:prstGeom>
            <a:grpFill/>
            <a:ln w="28575" cmpd="sng">
              <a:noFill/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54" descr="ID-100220088.jp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600" y="2271803"/>
              <a:ext cx="606524" cy="60681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42" name="Picture 39" descr="ID-100209951.jpg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6"/>
            <a:stretch/>
          </p:blipFill>
          <p:spPr>
            <a:xfrm>
              <a:off x="2308749" y="754961"/>
              <a:ext cx="1292160" cy="995486"/>
            </a:xfrm>
            <a:prstGeom prst="rect">
              <a:avLst/>
            </a:prstGeom>
            <a:grpFill/>
            <a:ln>
              <a:noFill/>
            </a:ln>
          </p:spPr>
        </p:pic>
        <p:cxnSp>
          <p:nvCxnSpPr>
            <p:cNvPr id="43" name="Straight Arrow Connector 119"/>
            <p:cNvCxnSpPr/>
            <p:nvPr/>
          </p:nvCxnSpPr>
          <p:spPr>
            <a:xfrm flipV="1">
              <a:off x="2505764" y="1635592"/>
              <a:ext cx="1545305" cy="756285"/>
            </a:xfrm>
            <a:prstGeom prst="straightConnector1">
              <a:avLst/>
            </a:prstGeom>
            <a:grpFill/>
            <a:ln w="28575" cmpd="sng">
              <a:noFill/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8"/>
          <p:cNvGrpSpPr>
            <a:grpSpLocks noChangeAspect="1"/>
          </p:cNvGrpSpPr>
          <p:nvPr/>
        </p:nvGrpSpPr>
        <p:grpSpPr>
          <a:xfrm>
            <a:off x="4758820" y="4275332"/>
            <a:ext cx="3825941" cy="1730646"/>
            <a:chOff x="464490" y="3382830"/>
            <a:chExt cx="6688524" cy="2968517"/>
          </a:xfrm>
          <a:noFill/>
        </p:grpSpPr>
        <p:sp>
          <p:nvSpPr>
            <p:cNvPr id="59" name="Rectangle 102"/>
            <p:cNvSpPr/>
            <p:nvPr/>
          </p:nvSpPr>
          <p:spPr>
            <a:xfrm>
              <a:off x="464490" y="3382830"/>
              <a:ext cx="6688524" cy="2968517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6" name="Straight Arrow Connector 59"/>
            <p:cNvCxnSpPr/>
            <p:nvPr/>
          </p:nvCxnSpPr>
          <p:spPr>
            <a:xfrm flipV="1">
              <a:off x="2000156" y="4624091"/>
              <a:ext cx="1019240" cy="1140775"/>
            </a:xfrm>
            <a:prstGeom prst="straightConnector1">
              <a:avLst/>
            </a:prstGeom>
            <a:grpFill/>
            <a:ln w="28575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60"/>
            <p:cNvCxnSpPr/>
            <p:nvPr/>
          </p:nvCxnSpPr>
          <p:spPr>
            <a:xfrm>
              <a:off x="1222821" y="4624091"/>
              <a:ext cx="561159" cy="1148831"/>
            </a:xfrm>
            <a:prstGeom prst="straightConnector1">
              <a:avLst/>
            </a:prstGeom>
            <a:grpFill/>
            <a:ln w="28575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63"/>
            <p:cNvCxnSpPr>
              <a:cxnSpLocks/>
              <a:stCxn id="62" idx="2"/>
              <a:endCxn id="54" idx="0"/>
            </p:cNvCxnSpPr>
            <p:nvPr/>
          </p:nvCxnSpPr>
          <p:spPr>
            <a:xfrm>
              <a:off x="6298706" y="4634113"/>
              <a:ext cx="89203" cy="1107397"/>
            </a:xfrm>
            <a:prstGeom prst="straightConnector1">
              <a:avLst/>
            </a:prstGeom>
            <a:grpFill/>
            <a:ln w="7620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68"/>
            <p:cNvCxnSpPr/>
            <p:nvPr/>
          </p:nvCxnSpPr>
          <p:spPr>
            <a:xfrm>
              <a:off x="4495485" y="4506330"/>
              <a:ext cx="1463262" cy="1235179"/>
            </a:xfrm>
            <a:prstGeom prst="straightConnector1">
              <a:avLst/>
            </a:prstGeom>
            <a:grpFill/>
            <a:ln w="5715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69"/>
            <p:cNvSpPr/>
            <p:nvPr/>
          </p:nvSpPr>
          <p:spPr>
            <a:xfrm>
              <a:off x="1631640" y="5772922"/>
              <a:ext cx="1148427" cy="479578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Kids</a:t>
              </a:r>
            </a:p>
          </p:txBody>
        </p:sp>
        <p:sp>
          <p:nvSpPr>
            <p:cNvPr id="53" name="Rounded Rectangle 72"/>
            <p:cNvSpPr/>
            <p:nvPr/>
          </p:nvSpPr>
          <p:spPr>
            <a:xfrm>
              <a:off x="3821621" y="5772923"/>
              <a:ext cx="1284331" cy="47957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Teens</a:t>
              </a:r>
              <a:endParaRPr lang="en-US" sz="1600" dirty="0"/>
            </a:p>
          </p:txBody>
        </p:sp>
        <p:sp>
          <p:nvSpPr>
            <p:cNvPr id="54" name="Rounded Rectangle 73"/>
            <p:cNvSpPr/>
            <p:nvPr/>
          </p:nvSpPr>
          <p:spPr>
            <a:xfrm>
              <a:off x="5745742" y="5741509"/>
              <a:ext cx="1284331" cy="479578"/>
            </a:xfrm>
            <a:prstGeom prst="round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Adults</a:t>
              </a:r>
              <a:endParaRPr lang="en-US" sz="2400" dirty="0"/>
            </a:p>
          </p:txBody>
        </p:sp>
        <p:cxnSp>
          <p:nvCxnSpPr>
            <p:cNvPr id="55" name="Straight Arrow Connector 74"/>
            <p:cNvCxnSpPr/>
            <p:nvPr/>
          </p:nvCxnSpPr>
          <p:spPr>
            <a:xfrm flipH="1">
              <a:off x="2784486" y="4624091"/>
              <a:ext cx="1814243" cy="1148831"/>
            </a:xfrm>
            <a:prstGeom prst="straightConnector1">
              <a:avLst/>
            </a:prstGeom>
            <a:grpFill/>
            <a:ln w="76200" cmpd="sng">
              <a:solidFill>
                <a:schemeClr val="accent2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75"/>
            <p:cNvCxnSpPr>
              <a:stCxn id="53" idx="0"/>
            </p:cNvCxnSpPr>
            <p:nvPr/>
          </p:nvCxnSpPr>
          <p:spPr>
            <a:xfrm flipH="1" flipV="1">
              <a:off x="3019397" y="4624092"/>
              <a:ext cx="1444389" cy="1148831"/>
            </a:xfrm>
            <a:prstGeom prst="straightConnector1">
              <a:avLst/>
            </a:prstGeom>
            <a:grpFill/>
            <a:ln w="57150" cmpd="sng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76"/>
            <p:cNvCxnSpPr/>
            <p:nvPr/>
          </p:nvCxnSpPr>
          <p:spPr>
            <a:xfrm>
              <a:off x="1222821" y="4624091"/>
              <a:ext cx="2794766" cy="1148831"/>
            </a:xfrm>
            <a:prstGeom prst="straightConnector1">
              <a:avLst/>
            </a:prstGeom>
            <a:grpFill/>
            <a:ln w="5715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83"/>
            <p:cNvCxnSpPr>
              <a:stCxn id="62" idx="2"/>
            </p:cNvCxnSpPr>
            <p:nvPr/>
          </p:nvCxnSpPr>
          <p:spPr>
            <a:xfrm flipH="1">
              <a:off x="4789299" y="4634113"/>
              <a:ext cx="1509407" cy="1107396"/>
            </a:xfrm>
            <a:prstGeom prst="straightConnector1">
              <a:avLst/>
            </a:prstGeom>
            <a:grpFill/>
            <a:ln w="57150" cmpd="sng">
              <a:solidFill>
                <a:schemeClr val="accent5"/>
              </a:solidFill>
              <a:headEnd type="none"/>
              <a:tailEnd type="triangl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50"/>
            <p:cNvSpPr/>
            <p:nvPr/>
          </p:nvSpPr>
          <p:spPr>
            <a:xfrm>
              <a:off x="587429" y="3744469"/>
              <a:ext cx="6442646" cy="8972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1" name="Picture 104" descr="Screen Shot 2014-10-27 at 1.29.01 PM.pn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5078" y="3853289"/>
              <a:ext cx="948635" cy="786104"/>
            </a:xfrm>
            <a:prstGeom prst="rect">
              <a:avLst/>
            </a:prstGeom>
            <a:grpFill/>
          </p:spPr>
        </p:pic>
        <p:pic>
          <p:nvPicPr>
            <p:cNvPr id="62" name="Picture 10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8747" y="3832665"/>
              <a:ext cx="679917" cy="801448"/>
            </a:xfrm>
            <a:prstGeom prst="rect">
              <a:avLst/>
            </a:prstGeom>
            <a:grpFill/>
          </p:spPr>
        </p:pic>
        <p:pic>
          <p:nvPicPr>
            <p:cNvPr id="63" name="Picture 10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7587" y="3989384"/>
              <a:ext cx="1149114" cy="514529"/>
            </a:xfrm>
            <a:prstGeom prst="rect">
              <a:avLst/>
            </a:prstGeom>
            <a:grpFill/>
          </p:spPr>
        </p:pic>
        <p:pic>
          <p:nvPicPr>
            <p:cNvPr id="64" name="Picture 10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10" y="3769701"/>
              <a:ext cx="1135821" cy="854390"/>
            </a:xfrm>
            <a:prstGeom prst="rect">
              <a:avLst/>
            </a:prstGeom>
            <a:grpFill/>
          </p:spPr>
        </p:pic>
        <p:grpSp>
          <p:nvGrpSpPr>
            <p:cNvPr id="65" name="Group 48"/>
            <p:cNvGrpSpPr/>
            <p:nvPr/>
          </p:nvGrpSpPr>
          <p:grpSpPr>
            <a:xfrm>
              <a:off x="1066786" y="5652347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6" name="Trapezoid 49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Oval 50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8" name="Group 53"/>
            <p:cNvGrpSpPr/>
            <p:nvPr/>
          </p:nvGrpSpPr>
          <p:grpSpPr>
            <a:xfrm>
              <a:off x="3259970" y="5644555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69" name="Trapezoid 5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Oval 5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1" name="Group 56"/>
            <p:cNvGrpSpPr/>
            <p:nvPr/>
          </p:nvGrpSpPr>
          <p:grpSpPr>
            <a:xfrm>
              <a:off x="5231633" y="5644556"/>
              <a:ext cx="405145" cy="638859"/>
              <a:chOff x="2836013" y="1340047"/>
              <a:chExt cx="405145" cy="638859"/>
            </a:xfrm>
            <a:grpFill/>
          </p:grpSpPr>
          <p:sp>
            <p:nvSpPr>
              <p:cNvPr id="72" name="Trapezoid 64"/>
              <p:cNvSpPr/>
              <p:nvPr/>
            </p:nvSpPr>
            <p:spPr>
              <a:xfrm>
                <a:off x="2913927" y="1714013"/>
                <a:ext cx="264900" cy="264893"/>
              </a:xfrm>
              <a:prstGeom prst="trapezoid">
                <a:avLst>
                  <a:gd name="adj" fmla="val 33824"/>
                </a:avLst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65"/>
              <p:cNvSpPr/>
              <p:nvPr/>
            </p:nvSpPr>
            <p:spPr>
              <a:xfrm>
                <a:off x="2836013" y="1340047"/>
                <a:ext cx="405145" cy="397339"/>
              </a:xfrm>
              <a:prstGeom prst="ellipse">
                <a:avLst/>
              </a:prstGeom>
              <a:grp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093" y="0"/>
            <a:ext cx="9017908" cy="9286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The 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as</a:t>
            </a:r>
            <a:r>
              <a:rPr kumimoji="1" lang="ja-JP" altLang="en-US" dirty="0"/>
              <a:t> </a:t>
            </a:r>
            <a:r>
              <a:rPr kumimoji="1" lang="en-US" altLang="ja-JP" dirty="0"/>
              <a:t>a</a:t>
            </a:r>
            <a:r>
              <a:rPr kumimoji="1" lang="ja-JP" altLang="en-US" dirty="0"/>
              <a:t> </a:t>
            </a:r>
            <a:r>
              <a:rPr kumimoji="1" lang="en-US" altLang="ja-JP" dirty="0"/>
              <a:t>jungle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JMP Exec. Ed.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7705" y="3946349"/>
            <a:ext cx="2472147" cy="163121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Trebuchet MS"/>
                <a:cs typeface="Trebuchet MS"/>
              </a:rPr>
              <a:t>Ecosystem in the</a:t>
            </a:r>
          </a:p>
          <a:p>
            <a:pPr algn="ctr"/>
            <a:r>
              <a:rPr lang="en-US" altLang="ja-JP" sz="4000" b="1" dirty="0">
                <a:solidFill>
                  <a:schemeClr val="tx1"/>
                </a:solidFill>
                <a:latin typeface="Trebuchet MS"/>
                <a:cs typeface="Trebuchet MS"/>
              </a:rPr>
              <a:t>Jungle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788422" y="3544660"/>
            <a:ext cx="2542035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Trebuchet MS"/>
                <a:cs typeface="Trebuchet MS"/>
              </a:rPr>
              <a:t>Ecosystem on the</a:t>
            </a:r>
          </a:p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Trebuchet MS"/>
                <a:cs typeface="Trebuchet MS"/>
              </a:rPr>
              <a:t>Web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0670006-361F-2746-BAB6-3075C22F63B4}"/>
              </a:ext>
            </a:extLst>
          </p:cNvPr>
          <p:cNvSpPr/>
          <p:nvPr/>
        </p:nvSpPr>
        <p:spPr bwMode="auto">
          <a:xfrm>
            <a:off x="6400673" y="2604227"/>
            <a:ext cx="832006" cy="1315570"/>
          </a:xfrm>
          <a:custGeom>
            <a:avLst/>
            <a:gdLst>
              <a:gd name="connsiteX0" fmla="*/ 0 w 555384"/>
              <a:gd name="connsiteY0" fmla="*/ 0 h 927100"/>
              <a:gd name="connsiteX1" fmla="*/ 546100 w 555384"/>
              <a:gd name="connsiteY1" fmla="*/ 368300 h 927100"/>
              <a:gd name="connsiteX2" fmla="*/ 292100 w 555384"/>
              <a:gd name="connsiteY2" fmla="*/ 9271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384" h="927100">
                <a:moveTo>
                  <a:pt x="0" y="0"/>
                </a:moveTo>
                <a:cubicBezTo>
                  <a:pt x="248708" y="106891"/>
                  <a:pt x="497417" y="213783"/>
                  <a:pt x="546100" y="368300"/>
                </a:cubicBezTo>
                <a:cubicBezTo>
                  <a:pt x="594783" y="522817"/>
                  <a:pt x="443441" y="724958"/>
                  <a:pt x="292100" y="927100"/>
                </a:cubicBezTo>
              </a:path>
            </a:pathLst>
          </a:custGeom>
          <a:noFill/>
          <a:ln w="1270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5608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66544"/>
            <a:ext cx="9144000" cy="19088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093" y="0"/>
            <a:ext cx="9017908" cy="92867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LV equations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7353" y="119571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Interaction between multiple (‘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’) species/products/viruses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JMP Exec. Ed.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BFCB-789E-5945-84C6-0973649846BB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117" name="正方形/長方形 116"/>
          <p:cNvSpPr/>
          <p:nvPr/>
        </p:nvSpPr>
        <p:spPr>
          <a:xfrm>
            <a:off x="1103126" y="4391456"/>
            <a:ext cx="6798830" cy="1521782"/>
          </a:xfrm>
          <a:prstGeom prst="rect">
            <a:avLst/>
          </a:prstGeom>
          <a:ln w="1905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/>
            <a:r>
              <a:rPr lang="en-US" altLang="ja-JP" sz="3200" dirty="0">
                <a:solidFill>
                  <a:schemeClr val="tx1"/>
                </a:solidFill>
              </a:rPr>
              <a:t>- effect of species j on species i</a:t>
            </a:r>
          </a:p>
          <a:p>
            <a:pPr marL="1657350" lvl="2" indent="-4572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(positive: hurts)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graphicFrame>
        <p:nvGraphicFramePr>
          <p:cNvPr id="137" name="オブジェクト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78055"/>
              </p:ext>
            </p:extLst>
          </p:nvPr>
        </p:nvGraphicFramePr>
        <p:xfrm>
          <a:off x="1242044" y="4584818"/>
          <a:ext cx="523528" cy="68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7" name="数式" r:id="rId4" imgW="177800" imgH="228600" progId="Equation.3">
                  <p:embed/>
                </p:oleObj>
              </mc:Choice>
              <mc:Fallback>
                <p:oleObj name="数式" r:id="rId4" imgW="177800" imgH="228600" progId="Equation.3">
                  <p:embed/>
                  <p:pic>
                    <p:nvPicPr>
                      <p:cNvPr id="137" name="オブジェクト 13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2044" y="4584818"/>
                        <a:ext cx="523528" cy="686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447353" y="2925863"/>
            <a:ext cx="1589382" cy="3655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6651863" y="2668699"/>
            <a:ext cx="813575" cy="36558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正方形/長方形 140"/>
          <p:cNvSpPr/>
          <p:nvPr/>
        </p:nvSpPr>
        <p:spPr>
          <a:xfrm>
            <a:off x="2350559" y="2925863"/>
            <a:ext cx="918119" cy="3655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2BEE4C-30CF-3E4E-A352-37CEBC782A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47" y="2224743"/>
            <a:ext cx="604299" cy="5866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870E01-D00D-7046-BA42-7D82DA98E2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055" y="2238765"/>
            <a:ext cx="604299" cy="5866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EA02AD-F414-804C-9B1C-B06CCCBF69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438" y="1883805"/>
            <a:ext cx="510129" cy="5431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77F50F-9B6E-CB43-8CE8-81F52F5C72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901" y="1823082"/>
            <a:ext cx="604299" cy="586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8E0A8-0342-574B-8537-C2ECA36FE660}"/>
              </a:ext>
            </a:extLst>
          </p:cNvPr>
          <p:cNvSpPr txBox="1"/>
          <p:nvPr/>
        </p:nvSpPr>
        <p:spPr>
          <a:xfrm>
            <a:off x="6642016" y="180422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2BDC38-177E-5947-892C-9EA9AFC407BF}"/>
              </a:ext>
            </a:extLst>
          </p:cNvPr>
          <p:cNvSpPr/>
          <p:nvPr/>
        </p:nvSpPr>
        <p:spPr bwMode="auto">
          <a:xfrm>
            <a:off x="8468047" y="3803459"/>
            <a:ext cx="457200" cy="43613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676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EcoWeb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at work - forecasting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142983"/>
            <a:ext cx="8763655" cy="51554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JMP Exec. Ed.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92886" y="1850439"/>
            <a:ext cx="4072515" cy="92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Train: </a:t>
            </a:r>
          </a:p>
          <a:p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2/3 </a:t>
            </a:r>
            <a:r>
              <a:rPr lang="en-US" altLang="ja-JP" sz="2800" dirty="0">
                <a:latin typeface="Trebuchet MS"/>
                <a:cs typeface="Trebuchet MS"/>
              </a:rPr>
              <a:t>sequences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83511" y="1850894"/>
            <a:ext cx="3317681" cy="918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Forecast:</a:t>
            </a:r>
          </a:p>
          <a:p>
            <a:r>
              <a:rPr lang="en-US" altLang="ja-JP" sz="2800" b="1" dirty="0">
                <a:solidFill>
                  <a:schemeClr val="accent2"/>
                </a:solidFill>
                <a:latin typeface="Trebuchet MS"/>
                <a:cs typeface="Trebuchet MS"/>
              </a:rPr>
              <a:t>1/3 </a:t>
            </a:r>
            <a:r>
              <a:rPr lang="en-US" altLang="ja-JP" sz="2800" dirty="0">
                <a:latin typeface="Trebuchet MS"/>
                <a:cs typeface="Trebuchet MS"/>
              </a:rPr>
              <a:t>following years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6" y="3043425"/>
            <a:ext cx="7195687" cy="304103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03821" y="3578951"/>
            <a:ext cx="1584752" cy="1904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</a:rPr>
              <a:t>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735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EcoWeb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at work - forecasting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142983"/>
            <a:ext cx="8763655" cy="51554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JMP Exec. Ed.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0" y="2852702"/>
            <a:ext cx="7250669" cy="297131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73306" y="5824018"/>
            <a:ext cx="75902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accent2"/>
                </a:solidFill>
                <a:latin typeface="Trebuchet MS"/>
                <a:cs typeface="Trebuchet MS"/>
              </a:rPr>
              <a:t>EcoWeb 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can capture  future patterns</a:t>
            </a:r>
            <a:endParaRPr lang="en-US" altLang="ja-JP" sz="32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6138843" y="3031315"/>
            <a:ext cx="1445325" cy="4540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92886" y="1850439"/>
            <a:ext cx="4072515" cy="92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Train: </a:t>
            </a:r>
          </a:p>
          <a:p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2/3 </a:t>
            </a:r>
            <a:r>
              <a:rPr lang="en-US" altLang="ja-JP" sz="2800" dirty="0">
                <a:latin typeface="Trebuchet MS"/>
                <a:cs typeface="Trebuchet MS"/>
              </a:rPr>
              <a:t>sequences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983511" y="1850894"/>
            <a:ext cx="3317681" cy="918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800" dirty="0">
                <a:latin typeface="Trebuchet MS"/>
                <a:cs typeface="Trebuchet MS"/>
              </a:rPr>
              <a:t>Forecast:</a:t>
            </a:r>
          </a:p>
          <a:p>
            <a:r>
              <a:rPr lang="en-US" altLang="ja-JP" sz="2800" b="1" dirty="0">
                <a:solidFill>
                  <a:schemeClr val="accent2"/>
                </a:solidFill>
                <a:latin typeface="Trebuchet MS"/>
                <a:cs typeface="Trebuchet MS"/>
              </a:rPr>
              <a:t>1/3 </a:t>
            </a:r>
            <a:r>
              <a:rPr lang="en-US" altLang="ja-JP" sz="2800" dirty="0">
                <a:latin typeface="Trebuchet MS"/>
                <a:cs typeface="Trebuchet MS"/>
              </a:rPr>
              <a:t>following years</a:t>
            </a:r>
          </a:p>
        </p:txBody>
      </p:sp>
    </p:spTree>
    <p:extLst>
      <p:ext uri="{BB962C8B-B14F-4D97-AF65-F5344CB8AC3E}">
        <p14:creationId xmlns:p14="http://schemas.microsoft.com/office/powerpoint/2010/main" val="23003328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EcoWeb</a:t>
            </a:r>
            <a:r>
              <a:rPr kumimoji="1" lang="ja-JP" altLang="en-US" dirty="0"/>
              <a:t> </a:t>
            </a:r>
            <a:r>
              <a:rPr kumimoji="1" lang="en-US" altLang="ja-JP" dirty="0"/>
              <a:t>at work - forecasting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1142983"/>
            <a:ext cx="8763655" cy="515544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JMP Exec. Ed.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B0A2-C165-4FC3-A439-E560DCC293CB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9" y="1847996"/>
            <a:ext cx="4939247" cy="2024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BAB1F9-CE5A-D14A-83CA-BBC3A6ABEBB7}"/>
              </a:ext>
            </a:extLst>
          </p:cNvPr>
          <p:cNvSpPr txBox="1"/>
          <p:nvPr/>
        </p:nvSpPr>
        <p:spPr>
          <a:xfrm>
            <a:off x="1938738" y="4706304"/>
            <a:ext cx="501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Open source code: </a:t>
            </a:r>
            <a:r>
              <a:rPr lang="en-US" sz="4000" dirty="0">
                <a:hlinkClick r:id="rId3"/>
              </a:rPr>
              <a:t>here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70269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Date Placeholder 3">
            <a:extLst>
              <a:ext uri="{FF2B5EF4-FFF2-40B4-BE49-F238E27FC236}">
                <a16:creationId xmlns:a16="http://schemas.microsoft.com/office/drawing/2014/main" id="{9A77455F-17A6-1A42-A3FF-4DB649C2E5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4130" name="Footer Placeholder 4">
            <a:extLst>
              <a:ext uri="{FF2B5EF4-FFF2-40B4-BE49-F238E27FC236}">
                <a16:creationId xmlns:a16="http://schemas.microsoft.com/office/drawing/2014/main" id="{896B7075-C0AF-0E43-8DDA-8D8230D4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4131" name="Slide Number Placeholder 5">
            <a:extLst>
              <a:ext uri="{FF2B5EF4-FFF2-40B4-BE49-F238E27FC236}">
                <a16:creationId xmlns:a16="http://schemas.microsoft.com/office/drawing/2014/main" id="{907732CA-1892-8D4D-A6F4-2FC5A667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E466AA9-74CC-F742-9207-D0AA2A5E2D3B}" type="slidenum">
              <a:rPr lang="en-US" altLang="en-US" sz="1400"/>
              <a:pPr algn="r"/>
              <a:t>135</a:t>
            </a:fld>
            <a:endParaRPr lang="en-US" altLang="en-US" sz="1400"/>
          </a:p>
        </p:txBody>
      </p:sp>
      <p:sp>
        <p:nvSpPr>
          <p:cNvPr id="304132" name="Rectangle 2">
            <a:extLst>
              <a:ext uri="{FF2B5EF4-FFF2-40B4-BE49-F238E27FC236}">
                <a16:creationId xmlns:a16="http://schemas.microsoft.com/office/drawing/2014/main" id="{3E585897-C06F-AA42-A8D1-768E62429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Detailed Outline</a:t>
            </a:r>
          </a:p>
        </p:txBody>
      </p:sp>
      <p:sp>
        <p:nvSpPr>
          <p:cNvPr id="304133" name="Rectangle 3">
            <a:extLst>
              <a:ext uri="{FF2B5EF4-FFF2-40B4-BE49-F238E27FC236}">
                <a16:creationId xmlns:a16="http://schemas.microsoft.com/office/drawing/2014/main" id="{1BF5A982-DACF-8F4A-8A30-807C600F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Non-linear forecasting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Problem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How-to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Experiments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304134" name="AutoShape 4">
            <a:extLst>
              <a:ext uri="{FF2B5EF4-FFF2-40B4-BE49-F238E27FC236}">
                <a16:creationId xmlns:a16="http://schemas.microsoft.com/office/drawing/2014/main" id="{6DD4F369-41EA-1646-BB41-4453DB71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886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5AC5BEEA-5B5D-6346-9518-20BC058CE8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Date Placeholder 3">
            <a:extLst>
              <a:ext uri="{FF2B5EF4-FFF2-40B4-BE49-F238E27FC236}">
                <a16:creationId xmlns:a16="http://schemas.microsoft.com/office/drawing/2014/main" id="{BFDBC7AA-84BA-D840-8011-E325A049E4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9250" name="Footer Placeholder 4">
            <a:extLst>
              <a:ext uri="{FF2B5EF4-FFF2-40B4-BE49-F238E27FC236}">
                <a16:creationId xmlns:a16="http://schemas.microsoft.com/office/drawing/2014/main" id="{8F8DEABF-0A30-2A48-BC1D-5C704022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9251" name="Slide Number Placeholder 5">
            <a:extLst>
              <a:ext uri="{FF2B5EF4-FFF2-40B4-BE49-F238E27FC236}">
                <a16:creationId xmlns:a16="http://schemas.microsoft.com/office/drawing/2014/main" id="{81FD29EA-5320-AD47-88D9-3B7E3E55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360D902-38F9-594D-AF88-1379444B2F7C}" type="slidenum">
              <a:rPr lang="en-US" altLang="en-US" sz="1400"/>
              <a:pPr algn="r"/>
              <a:t>136</a:t>
            </a:fld>
            <a:endParaRPr lang="en-US" altLang="en-US" sz="1400"/>
          </a:p>
        </p:txBody>
      </p:sp>
      <p:sp>
        <p:nvSpPr>
          <p:cNvPr id="309252" name="Rectangle 2">
            <a:extLst>
              <a:ext uri="{FF2B5EF4-FFF2-40B4-BE49-F238E27FC236}">
                <a16:creationId xmlns:a16="http://schemas.microsoft.com/office/drawing/2014/main" id="{CF810FB3-17F0-2547-9DA3-97C8A3E11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9253" name="Rectangle 3">
            <a:extLst>
              <a:ext uri="{FF2B5EF4-FFF2-40B4-BE49-F238E27FC236}">
                <a16:creationId xmlns:a16="http://schemas.microsoft.com/office/drawing/2014/main" id="{58374863-CD4F-0F40-B6CC-745509AE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43100"/>
            <a:ext cx="5181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dirty="0"/>
              <a:t>LORENZ: Models convection currents in the air</a:t>
            </a:r>
          </a:p>
          <a:p>
            <a:pPr algn="l"/>
            <a:r>
              <a:rPr lang="en-US" altLang="en-US" i="1" dirty="0"/>
              <a:t>dx / dt = a (y - x) </a:t>
            </a:r>
          </a:p>
          <a:p>
            <a:pPr algn="l"/>
            <a:r>
              <a:rPr lang="en-US" altLang="en-US" i="1" dirty="0" err="1"/>
              <a:t>dy</a:t>
            </a:r>
            <a:r>
              <a:rPr lang="en-US" altLang="en-US" i="1" dirty="0"/>
              <a:t> / dt = x (b - z) - y </a:t>
            </a:r>
          </a:p>
          <a:p>
            <a:pPr algn="l"/>
            <a:r>
              <a:rPr lang="en-US" altLang="en-US" i="1" dirty="0" err="1"/>
              <a:t>dz</a:t>
            </a:r>
            <a:r>
              <a:rPr lang="en-US" altLang="en-US" i="1" dirty="0"/>
              <a:t> / dt = </a:t>
            </a:r>
            <a:r>
              <a:rPr lang="en-US" altLang="en-US" i="1" dirty="0" err="1"/>
              <a:t>xy</a:t>
            </a:r>
            <a:r>
              <a:rPr lang="en-US" altLang="en-US" i="1" dirty="0"/>
              <a:t> - c z</a:t>
            </a:r>
            <a:endParaRPr lang="en-US" altLang="en-US" sz="2400" i="1" dirty="0"/>
          </a:p>
          <a:p>
            <a:pPr algn="l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309254" name="Group 4">
            <a:extLst>
              <a:ext uri="{FF2B5EF4-FFF2-40B4-BE49-F238E27FC236}">
                <a16:creationId xmlns:a16="http://schemas.microsoft.com/office/drawing/2014/main" id="{EF4D90C5-CBB6-074F-9EF9-B5F714999C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24300" y="3600450"/>
            <a:ext cx="2133600" cy="2743200"/>
            <a:chOff x="3648" y="144"/>
            <a:chExt cx="1920" cy="1344"/>
          </a:xfrm>
        </p:grpSpPr>
        <p:sp>
          <p:nvSpPr>
            <p:cNvPr id="309257" name="Rectangle 5">
              <a:extLst>
                <a:ext uri="{FF2B5EF4-FFF2-40B4-BE49-F238E27FC236}">
                  <a16:creationId xmlns:a16="http://schemas.microsoft.com/office/drawing/2014/main" id="{6F244286-CDE9-1C46-BE24-D1EF9F71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"/>
              <a:ext cx="1920" cy="13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58" name="Line 6">
              <a:extLst>
                <a:ext uri="{FF2B5EF4-FFF2-40B4-BE49-F238E27FC236}">
                  <a16:creationId xmlns:a16="http://schemas.microsoft.com/office/drawing/2014/main" id="{6715A9D3-9BB6-3D40-82A3-708BFAE36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9" name="Line 7">
              <a:extLst>
                <a:ext uri="{FF2B5EF4-FFF2-40B4-BE49-F238E27FC236}">
                  <a16:creationId xmlns:a16="http://schemas.microsoft.com/office/drawing/2014/main" id="{A3E9FBE0-B6E4-4146-82DB-877854A37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0" name="Rectangle 8">
              <a:extLst>
                <a:ext uri="{FF2B5EF4-FFF2-40B4-BE49-F238E27FC236}">
                  <a16:creationId xmlns:a16="http://schemas.microsoft.com/office/drawing/2014/main" id="{10F83D34-D89F-C342-9FA4-A7210887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1" name="Freeform 9">
              <a:extLst>
                <a:ext uri="{FF2B5EF4-FFF2-40B4-BE49-F238E27FC236}">
                  <a16:creationId xmlns:a16="http://schemas.microsoft.com/office/drawing/2014/main" id="{7AE0B4C2-A0ED-A74F-8CD5-BFAB53B5E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1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8" y="46"/>
                  </a:lnTo>
                  <a:lnTo>
                    <a:pt x="82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61" y="25"/>
                  </a:lnTo>
                  <a:lnTo>
                    <a:pt x="55" y="21"/>
                  </a:lnTo>
                  <a:lnTo>
                    <a:pt x="50" y="17"/>
                  </a:lnTo>
                  <a:lnTo>
                    <a:pt x="42" y="14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2" y="56"/>
                  </a:lnTo>
                  <a:lnTo>
                    <a:pt x="23" y="55"/>
                  </a:lnTo>
                  <a:lnTo>
                    <a:pt x="15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8" y="3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2" name="Freeform 10">
              <a:extLst>
                <a:ext uri="{FF2B5EF4-FFF2-40B4-BE49-F238E27FC236}">
                  <a16:creationId xmlns:a16="http://schemas.microsoft.com/office/drawing/2014/main" id="{26B011F8-581F-244B-B730-63A45A7D2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3" name="Line 11">
              <a:extLst>
                <a:ext uri="{FF2B5EF4-FFF2-40B4-BE49-F238E27FC236}">
                  <a16:creationId xmlns:a16="http://schemas.microsoft.com/office/drawing/2014/main" id="{DAFCA2A2-776F-104E-8FC7-C57A2C3A6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4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4" name="Line 12">
              <a:extLst>
                <a:ext uri="{FF2B5EF4-FFF2-40B4-BE49-F238E27FC236}">
                  <a16:creationId xmlns:a16="http://schemas.microsoft.com/office/drawing/2014/main" id="{7DF25321-C444-ED4F-B0F0-95E3000D7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5" name="Rectangle 13">
              <a:extLst>
                <a:ext uri="{FF2B5EF4-FFF2-40B4-BE49-F238E27FC236}">
                  <a16:creationId xmlns:a16="http://schemas.microsoft.com/office/drawing/2014/main" id="{33919E3C-F51F-934D-8DA7-99C3B31D6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1416"/>
              <a:ext cx="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6" name="Freeform 14">
              <a:extLst>
                <a:ext uri="{FF2B5EF4-FFF2-40B4-BE49-F238E27FC236}">
                  <a16:creationId xmlns:a16="http://schemas.microsoft.com/office/drawing/2014/main" id="{04EC3C27-1139-B141-89F6-8FF555D3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7" name="Freeform 15">
              <a:extLst>
                <a:ext uri="{FF2B5EF4-FFF2-40B4-BE49-F238E27FC236}">
                  <a16:creationId xmlns:a16="http://schemas.microsoft.com/office/drawing/2014/main" id="{CD0055B2-5F47-6348-973D-8B11FC18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7" y="59"/>
                  </a:moveTo>
                  <a:lnTo>
                    <a:pt x="85" y="46"/>
                  </a:lnTo>
                  <a:lnTo>
                    <a:pt x="91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4" y="38"/>
                  </a:lnTo>
                  <a:lnTo>
                    <a:pt x="106" y="35"/>
                  </a:lnTo>
                  <a:lnTo>
                    <a:pt x="106" y="31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5" y="13"/>
                  </a:lnTo>
                  <a:lnTo>
                    <a:pt x="78" y="13"/>
                  </a:lnTo>
                  <a:lnTo>
                    <a:pt x="70" y="13"/>
                  </a:lnTo>
                  <a:lnTo>
                    <a:pt x="64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2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5" y="44"/>
                  </a:lnTo>
                  <a:lnTo>
                    <a:pt x="41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3" y="14"/>
                  </a:lnTo>
                  <a:lnTo>
                    <a:pt x="49" y="9"/>
                  </a:lnTo>
                  <a:lnTo>
                    <a:pt x="57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87" y="2"/>
                  </a:lnTo>
                  <a:lnTo>
                    <a:pt x="97" y="4"/>
                  </a:lnTo>
                  <a:lnTo>
                    <a:pt x="106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2" y="51"/>
                  </a:lnTo>
                  <a:lnTo>
                    <a:pt x="104" y="55"/>
                  </a:lnTo>
                  <a:lnTo>
                    <a:pt x="97" y="58"/>
                  </a:lnTo>
                  <a:lnTo>
                    <a:pt x="87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8" name="Line 16">
              <a:extLst>
                <a:ext uri="{FF2B5EF4-FFF2-40B4-BE49-F238E27FC236}">
                  <a16:creationId xmlns:a16="http://schemas.microsoft.com/office/drawing/2014/main" id="{D8467913-6668-D340-AE4E-0B25384F7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9" name="Line 17">
              <a:extLst>
                <a:ext uri="{FF2B5EF4-FFF2-40B4-BE49-F238E27FC236}">
                  <a16:creationId xmlns:a16="http://schemas.microsoft.com/office/drawing/2014/main" id="{C247951D-0CAA-AE42-8EE3-17E96C1B4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0" name="Rectangle 18">
              <a:extLst>
                <a:ext uri="{FF2B5EF4-FFF2-40B4-BE49-F238E27FC236}">
                  <a16:creationId xmlns:a16="http://schemas.microsoft.com/office/drawing/2014/main" id="{CF6FDB4A-0AD0-D14C-A511-9FCD73E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1" name="Freeform 19">
              <a:extLst>
                <a:ext uri="{FF2B5EF4-FFF2-40B4-BE49-F238E27FC236}">
                  <a16:creationId xmlns:a16="http://schemas.microsoft.com/office/drawing/2014/main" id="{B3523150-0576-5D40-97E4-8722B818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399"/>
              <a:ext cx="61" cy="11"/>
            </a:xfrm>
            <a:custGeom>
              <a:avLst/>
              <a:gdLst>
                <a:gd name="T0" fmla="*/ 1 w 122"/>
                <a:gd name="T1" fmla="*/ 0 h 32"/>
                <a:gd name="T2" fmla="*/ 1 w 122"/>
                <a:gd name="T3" fmla="*/ 0 h 32"/>
                <a:gd name="T4" fmla="*/ 1 w 122"/>
                <a:gd name="T5" fmla="*/ 0 h 32"/>
                <a:gd name="T6" fmla="*/ 1 w 122"/>
                <a:gd name="T7" fmla="*/ 0 h 32"/>
                <a:gd name="T8" fmla="*/ 1 w 122"/>
                <a:gd name="T9" fmla="*/ 0 h 32"/>
                <a:gd name="T10" fmla="*/ 1 w 122"/>
                <a:gd name="T11" fmla="*/ 0 h 32"/>
                <a:gd name="T12" fmla="*/ 1 w 122"/>
                <a:gd name="T13" fmla="*/ 0 h 32"/>
                <a:gd name="T14" fmla="*/ 1 w 122"/>
                <a:gd name="T15" fmla="*/ 0 h 32"/>
                <a:gd name="T16" fmla="*/ 1 w 122"/>
                <a:gd name="T17" fmla="*/ 0 h 32"/>
                <a:gd name="T18" fmla="*/ 1 w 122"/>
                <a:gd name="T19" fmla="*/ 0 h 32"/>
                <a:gd name="T20" fmla="*/ 1 w 122"/>
                <a:gd name="T21" fmla="*/ 0 h 32"/>
                <a:gd name="T22" fmla="*/ 0 w 122"/>
                <a:gd name="T23" fmla="*/ 0 h 32"/>
                <a:gd name="T24" fmla="*/ 0 w 122"/>
                <a:gd name="T25" fmla="*/ 0 h 32"/>
                <a:gd name="T26" fmla="*/ 1 w 122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32"/>
                <a:gd name="T44" fmla="*/ 122 w 12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32">
                  <a:moveTo>
                    <a:pt x="122" y="0"/>
                  </a:moveTo>
                  <a:lnTo>
                    <a:pt x="122" y="11"/>
                  </a:lnTo>
                  <a:lnTo>
                    <a:pt x="27" y="11"/>
                  </a:lnTo>
                  <a:lnTo>
                    <a:pt x="33" y="15"/>
                  </a:lnTo>
                  <a:lnTo>
                    <a:pt x="38" y="21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1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2" name="Freeform 20">
              <a:extLst>
                <a:ext uri="{FF2B5EF4-FFF2-40B4-BE49-F238E27FC236}">
                  <a16:creationId xmlns:a16="http://schemas.microsoft.com/office/drawing/2014/main" id="{A9A67848-63E4-C343-9DB1-EE7E338C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" y="1370"/>
              <a:ext cx="62" cy="20"/>
            </a:xfrm>
            <a:custGeom>
              <a:avLst/>
              <a:gdLst>
                <a:gd name="T0" fmla="*/ 1 w 124"/>
                <a:gd name="T1" fmla="*/ 0 h 59"/>
                <a:gd name="T2" fmla="*/ 1 w 124"/>
                <a:gd name="T3" fmla="*/ 0 h 59"/>
                <a:gd name="T4" fmla="*/ 1 w 124"/>
                <a:gd name="T5" fmla="*/ 0 h 59"/>
                <a:gd name="T6" fmla="*/ 1 w 124"/>
                <a:gd name="T7" fmla="*/ 0 h 59"/>
                <a:gd name="T8" fmla="*/ 1 w 124"/>
                <a:gd name="T9" fmla="*/ 0 h 59"/>
                <a:gd name="T10" fmla="*/ 1 w 124"/>
                <a:gd name="T11" fmla="*/ 0 h 59"/>
                <a:gd name="T12" fmla="*/ 1 w 124"/>
                <a:gd name="T13" fmla="*/ 0 h 59"/>
                <a:gd name="T14" fmla="*/ 1 w 124"/>
                <a:gd name="T15" fmla="*/ 0 h 59"/>
                <a:gd name="T16" fmla="*/ 0 w 124"/>
                <a:gd name="T17" fmla="*/ 0 h 59"/>
                <a:gd name="T18" fmla="*/ 1 w 124"/>
                <a:gd name="T19" fmla="*/ 0 h 59"/>
                <a:gd name="T20" fmla="*/ 1 w 124"/>
                <a:gd name="T21" fmla="*/ 0 h 59"/>
                <a:gd name="T22" fmla="*/ 1 w 124"/>
                <a:gd name="T23" fmla="*/ 0 h 59"/>
                <a:gd name="T24" fmla="*/ 1 w 124"/>
                <a:gd name="T25" fmla="*/ 0 h 59"/>
                <a:gd name="T26" fmla="*/ 1 w 124"/>
                <a:gd name="T27" fmla="*/ 0 h 59"/>
                <a:gd name="T28" fmla="*/ 1 w 124"/>
                <a:gd name="T29" fmla="*/ 0 h 59"/>
                <a:gd name="T30" fmla="*/ 1 w 124"/>
                <a:gd name="T31" fmla="*/ 0 h 59"/>
                <a:gd name="T32" fmla="*/ 1 w 124"/>
                <a:gd name="T33" fmla="*/ 0 h 59"/>
                <a:gd name="T34" fmla="*/ 1 w 124"/>
                <a:gd name="T35" fmla="*/ 0 h 59"/>
                <a:gd name="T36" fmla="*/ 1 w 124"/>
                <a:gd name="T37" fmla="*/ 0 h 59"/>
                <a:gd name="T38" fmla="*/ 1 w 124"/>
                <a:gd name="T39" fmla="*/ 0 h 59"/>
                <a:gd name="T40" fmla="*/ 1 w 124"/>
                <a:gd name="T41" fmla="*/ 0 h 59"/>
                <a:gd name="T42" fmla="*/ 1 w 124"/>
                <a:gd name="T43" fmla="*/ 0 h 59"/>
                <a:gd name="T44" fmla="*/ 1 w 124"/>
                <a:gd name="T45" fmla="*/ 0 h 59"/>
                <a:gd name="T46" fmla="*/ 1 w 124"/>
                <a:gd name="T47" fmla="*/ 0 h 59"/>
                <a:gd name="T48" fmla="*/ 1 w 124"/>
                <a:gd name="T49" fmla="*/ 0 h 59"/>
                <a:gd name="T50" fmla="*/ 1 w 124"/>
                <a:gd name="T51" fmla="*/ 0 h 59"/>
                <a:gd name="T52" fmla="*/ 1 w 124"/>
                <a:gd name="T53" fmla="*/ 0 h 59"/>
                <a:gd name="T54" fmla="*/ 1 w 124"/>
                <a:gd name="T55" fmla="*/ 0 h 59"/>
                <a:gd name="T56" fmla="*/ 1 w 124"/>
                <a:gd name="T57" fmla="*/ 0 h 59"/>
                <a:gd name="T58" fmla="*/ 1 w 124"/>
                <a:gd name="T59" fmla="*/ 0 h 59"/>
                <a:gd name="T60" fmla="*/ 1 w 124"/>
                <a:gd name="T61" fmla="*/ 0 h 59"/>
                <a:gd name="T62" fmla="*/ 1 w 124"/>
                <a:gd name="T63" fmla="*/ 0 h 59"/>
                <a:gd name="T64" fmla="*/ 1 w 124"/>
                <a:gd name="T65" fmla="*/ 0 h 59"/>
                <a:gd name="T66" fmla="*/ 1 w 124"/>
                <a:gd name="T67" fmla="*/ 0 h 59"/>
                <a:gd name="T68" fmla="*/ 1 w 124"/>
                <a:gd name="T69" fmla="*/ 0 h 59"/>
                <a:gd name="T70" fmla="*/ 1 w 124"/>
                <a:gd name="T71" fmla="*/ 0 h 59"/>
                <a:gd name="T72" fmla="*/ 1 w 124"/>
                <a:gd name="T73" fmla="*/ 0 h 59"/>
                <a:gd name="T74" fmla="*/ 1 w 124"/>
                <a:gd name="T75" fmla="*/ 0 h 59"/>
                <a:gd name="T76" fmla="*/ 1 w 124"/>
                <a:gd name="T77" fmla="*/ 0 h 59"/>
                <a:gd name="T78" fmla="*/ 1 w 124"/>
                <a:gd name="T79" fmla="*/ 0 h 59"/>
                <a:gd name="T80" fmla="*/ 1 w 124"/>
                <a:gd name="T81" fmla="*/ 0 h 59"/>
                <a:gd name="T82" fmla="*/ 1 w 124"/>
                <a:gd name="T83" fmla="*/ 0 h 59"/>
                <a:gd name="T84" fmla="*/ 1 w 124"/>
                <a:gd name="T85" fmla="*/ 0 h 59"/>
                <a:gd name="T86" fmla="*/ 1 w 124"/>
                <a:gd name="T87" fmla="*/ 0 h 59"/>
                <a:gd name="T88" fmla="*/ 1 w 124"/>
                <a:gd name="T89" fmla="*/ 0 h 59"/>
                <a:gd name="T90" fmla="*/ 1 w 124"/>
                <a:gd name="T91" fmla="*/ 0 h 59"/>
                <a:gd name="T92" fmla="*/ 1 w 124"/>
                <a:gd name="T93" fmla="*/ 0 h 59"/>
                <a:gd name="T94" fmla="*/ 1 w 124"/>
                <a:gd name="T95" fmla="*/ 0 h 59"/>
                <a:gd name="T96" fmla="*/ 1 w 124"/>
                <a:gd name="T97" fmla="*/ 0 h 59"/>
                <a:gd name="T98" fmla="*/ 1 w 124"/>
                <a:gd name="T99" fmla="*/ 0 h 59"/>
                <a:gd name="T100" fmla="*/ 1 w 124"/>
                <a:gd name="T101" fmla="*/ 0 h 59"/>
                <a:gd name="T102" fmla="*/ 1 w 124"/>
                <a:gd name="T103" fmla="*/ 0 h 59"/>
                <a:gd name="T104" fmla="*/ 1 w 124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59"/>
                <a:gd name="T161" fmla="*/ 124 w 124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5" y="6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82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1" y="10"/>
                  </a:lnTo>
                  <a:lnTo>
                    <a:pt x="117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4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7" y="46"/>
                  </a:lnTo>
                  <a:lnTo>
                    <a:pt x="111" y="49"/>
                  </a:lnTo>
                  <a:lnTo>
                    <a:pt x="92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5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9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3" name="Line 21">
              <a:extLst>
                <a:ext uri="{FF2B5EF4-FFF2-40B4-BE49-F238E27FC236}">
                  <a16:creationId xmlns:a16="http://schemas.microsoft.com/office/drawing/2014/main" id="{59E7CCA0-F24A-2E4C-B77A-E88D2AEB1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4" name="Line 22">
              <a:extLst>
                <a:ext uri="{FF2B5EF4-FFF2-40B4-BE49-F238E27FC236}">
                  <a16:creationId xmlns:a16="http://schemas.microsoft.com/office/drawing/2014/main" id="{6951A9C9-514B-0747-8559-3CBF33DAD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5" name="Rectangle 23">
              <a:extLst>
                <a:ext uri="{FF2B5EF4-FFF2-40B4-BE49-F238E27FC236}">
                  <a16:creationId xmlns:a16="http://schemas.microsoft.com/office/drawing/2014/main" id="{51E61280-BA3A-984E-B10F-4F67E30D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393"/>
              <a:ext cx="8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6" name="Freeform 24">
              <a:extLst>
                <a:ext uri="{FF2B5EF4-FFF2-40B4-BE49-F238E27FC236}">
                  <a16:creationId xmlns:a16="http://schemas.microsoft.com/office/drawing/2014/main" id="{A950C867-D8BB-C34D-88E6-1A015DD2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3" y="46"/>
                  </a:lnTo>
                  <a:lnTo>
                    <a:pt x="97" y="44"/>
                  </a:lnTo>
                  <a:lnTo>
                    <a:pt x="103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8" y="13"/>
                  </a:lnTo>
                  <a:lnTo>
                    <a:pt x="80" y="13"/>
                  </a:lnTo>
                  <a:lnTo>
                    <a:pt x="72" y="13"/>
                  </a:lnTo>
                  <a:lnTo>
                    <a:pt x="65" y="14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3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7" y="6"/>
                  </a:lnTo>
                  <a:lnTo>
                    <a:pt x="17" y="39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49" y="9"/>
                  </a:lnTo>
                  <a:lnTo>
                    <a:pt x="59" y="4"/>
                  </a:lnTo>
                  <a:lnTo>
                    <a:pt x="68" y="2"/>
                  </a:lnTo>
                  <a:lnTo>
                    <a:pt x="78" y="0"/>
                  </a:lnTo>
                  <a:lnTo>
                    <a:pt x="89" y="2"/>
                  </a:lnTo>
                  <a:lnTo>
                    <a:pt x="99" y="4"/>
                  </a:lnTo>
                  <a:lnTo>
                    <a:pt x="107" y="7"/>
                  </a:lnTo>
                  <a:lnTo>
                    <a:pt x="118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8" y="45"/>
                  </a:lnTo>
                  <a:lnTo>
                    <a:pt x="112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7" name="Line 25">
              <a:extLst>
                <a:ext uri="{FF2B5EF4-FFF2-40B4-BE49-F238E27FC236}">
                  <a16:creationId xmlns:a16="http://schemas.microsoft.com/office/drawing/2014/main" id="{AAE59D93-ED97-3246-99DE-580FAFEC8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8" name="Line 26">
              <a:extLst>
                <a:ext uri="{FF2B5EF4-FFF2-40B4-BE49-F238E27FC236}">
                  <a16:creationId xmlns:a16="http://schemas.microsoft.com/office/drawing/2014/main" id="{D928EE01-A1B1-DA41-92DA-F57DD8FDC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9" name="Freeform 27">
              <a:extLst>
                <a:ext uri="{FF2B5EF4-FFF2-40B4-BE49-F238E27FC236}">
                  <a16:creationId xmlns:a16="http://schemas.microsoft.com/office/drawing/2014/main" id="{CD8F8350-AFE9-E648-9134-91CF85EEA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370"/>
              <a:ext cx="61" cy="20"/>
            </a:xfrm>
            <a:custGeom>
              <a:avLst/>
              <a:gdLst>
                <a:gd name="T0" fmla="*/ 1 w 121"/>
                <a:gd name="T1" fmla="*/ 0 h 59"/>
                <a:gd name="T2" fmla="*/ 1 w 121"/>
                <a:gd name="T3" fmla="*/ 0 h 59"/>
                <a:gd name="T4" fmla="*/ 1 w 121"/>
                <a:gd name="T5" fmla="*/ 0 h 59"/>
                <a:gd name="T6" fmla="*/ 1 w 121"/>
                <a:gd name="T7" fmla="*/ 0 h 59"/>
                <a:gd name="T8" fmla="*/ 1 w 121"/>
                <a:gd name="T9" fmla="*/ 0 h 59"/>
                <a:gd name="T10" fmla="*/ 1 w 121"/>
                <a:gd name="T11" fmla="*/ 0 h 59"/>
                <a:gd name="T12" fmla="*/ 1 w 121"/>
                <a:gd name="T13" fmla="*/ 0 h 59"/>
                <a:gd name="T14" fmla="*/ 0 w 121"/>
                <a:gd name="T15" fmla="*/ 0 h 59"/>
                <a:gd name="T16" fmla="*/ 0 w 121"/>
                <a:gd name="T17" fmla="*/ 0 h 59"/>
                <a:gd name="T18" fmla="*/ 0 w 121"/>
                <a:gd name="T19" fmla="*/ 0 h 59"/>
                <a:gd name="T20" fmla="*/ 1 w 121"/>
                <a:gd name="T21" fmla="*/ 0 h 59"/>
                <a:gd name="T22" fmla="*/ 1 w 121"/>
                <a:gd name="T23" fmla="*/ 0 h 59"/>
                <a:gd name="T24" fmla="*/ 1 w 121"/>
                <a:gd name="T25" fmla="*/ 0 h 59"/>
                <a:gd name="T26" fmla="*/ 1 w 121"/>
                <a:gd name="T27" fmla="*/ 0 h 59"/>
                <a:gd name="T28" fmla="*/ 1 w 121"/>
                <a:gd name="T29" fmla="*/ 0 h 59"/>
                <a:gd name="T30" fmla="*/ 1 w 121"/>
                <a:gd name="T31" fmla="*/ 0 h 59"/>
                <a:gd name="T32" fmla="*/ 1 w 121"/>
                <a:gd name="T33" fmla="*/ 0 h 59"/>
                <a:gd name="T34" fmla="*/ 1 w 121"/>
                <a:gd name="T35" fmla="*/ 0 h 59"/>
                <a:gd name="T36" fmla="*/ 1 w 121"/>
                <a:gd name="T37" fmla="*/ 0 h 59"/>
                <a:gd name="T38" fmla="*/ 1 w 121"/>
                <a:gd name="T39" fmla="*/ 0 h 59"/>
                <a:gd name="T40" fmla="*/ 1 w 121"/>
                <a:gd name="T41" fmla="*/ 0 h 59"/>
                <a:gd name="T42" fmla="*/ 1 w 121"/>
                <a:gd name="T43" fmla="*/ 0 h 59"/>
                <a:gd name="T44" fmla="*/ 1 w 121"/>
                <a:gd name="T45" fmla="*/ 0 h 59"/>
                <a:gd name="T46" fmla="*/ 1 w 121"/>
                <a:gd name="T47" fmla="*/ 0 h 59"/>
                <a:gd name="T48" fmla="*/ 1 w 121"/>
                <a:gd name="T49" fmla="*/ 0 h 59"/>
                <a:gd name="T50" fmla="*/ 1 w 121"/>
                <a:gd name="T51" fmla="*/ 0 h 59"/>
                <a:gd name="T52" fmla="*/ 1 w 121"/>
                <a:gd name="T53" fmla="*/ 0 h 59"/>
                <a:gd name="T54" fmla="*/ 1 w 121"/>
                <a:gd name="T55" fmla="*/ 0 h 59"/>
                <a:gd name="T56" fmla="*/ 1 w 121"/>
                <a:gd name="T57" fmla="*/ 0 h 59"/>
                <a:gd name="T58" fmla="*/ 1 w 121"/>
                <a:gd name="T59" fmla="*/ 0 h 59"/>
                <a:gd name="T60" fmla="*/ 1 w 121"/>
                <a:gd name="T61" fmla="*/ 0 h 59"/>
                <a:gd name="T62" fmla="*/ 1 w 121"/>
                <a:gd name="T63" fmla="*/ 0 h 59"/>
                <a:gd name="T64" fmla="*/ 1 w 121"/>
                <a:gd name="T65" fmla="*/ 0 h 59"/>
                <a:gd name="T66" fmla="*/ 1 w 121"/>
                <a:gd name="T67" fmla="*/ 0 h 59"/>
                <a:gd name="T68" fmla="*/ 1 w 121"/>
                <a:gd name="T69" fmla="*/ 0 h 59"/>
                <a:gd name="T70" fmla="*/ 1 w 121"/>
                <a:gd name="T71" fmla="*/ 0 h 59"/>
                <a:gd name="T72" fmla="*/ 1 w 121"/>
                <a:gd name="T73" fmla="*/ 0 h 59"/>
                <a:gd name="T74" fmla="*/ 1 w 121"/>
                <a:gd name="T75" fmla="*/ 0 h 59"/>
                <a:gd name="T76" fmla="*/ 1 w 121"/>
                <a:gd name="T77" fmla="*/ 0 h 59"/>
                <a:gd name="T78" fmla="*/ 1 w 121"/>
                <a:gd name="T79" fmla="*/ 0 h 59"/>
                <a:gd name="T80" fmla="*/ 1 w 121"/>
                <a:gd name="T81" fmla="*/ 0 h 59"/>
                <a:gd name="T82" fmla="*/ 1 w 121"/>
                <a:gd name="T83" fmla="*/ 0 h 59"/>
                <a:gd name="T84" fmla="*/ 1 w 121"/>
                <a:gd name="T85" fmla="*/ 0 h 59"/>
                <a:gd name="T86" fmla="*/ 1 w 121"/>
                <a:gd name="T87" fmla="*/ 0 h 59"/>
                <a:gd name="T88" fmla="*/ 1 w 121"/>
                <a:gd name="T89" fmla="*/ 0 h 59"/>
                <a:gd name="T90" fmla="*/ 1 w 121"/>
                <a:gd name="T91" fmla="*/ 0 h 59"/>
                <a:gd name="T92" fmla="*/ 1 w 121"/>
                <a:gd name="T93" fmla="*/ 0 h 59"/>
                <a:gd name="T94" fmla="*/ 1 w 121"/>
                <a:gd name="T95" fmla="*/ 0 h 59"/>
                <a:gd name="T96" fmla="*/ 1 w 121"/>
                <a:gd name="T97" fmla="*/ 0 h 59"/>
                <a:gd name="T98" fmla="*/ 1 w 121"/>
                <a:gd name="T99" fmla="*/ 0 h 59"/>
                <a:gd name="T100" fmla="*/ 1 w 121"/>
                <a:gd name="T101" fmla="*/ 0 h 59"/>
                <a:gd name="T102" fmla="*/ 1 w 121"/>
                <a:gd name="T103" fmla="*/ 0 h 59"/>
                <a:gd name="T104" fmla="*/ 1 w 121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59"/>
                <a:gd name="T161" fmla="*/ 121 w 121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59">
                  <a:moveTo>
                    <a:pt x="61" y="59"/>
                  </a:moveTo>
                  <a:lnTo>
                    <a:pt x="41" y="58"/>
                  </a:lnTo>
                  <a:lnTo>
                    <a:pt x="26" y="55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7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1" y="24"/>
                  </a:lnTo>
                  <a:lnTo>
                    <a:pt x="121" y="30"/>
                  </a:lnTo>
                  <a:lnTo>
                    <a:pt x="121" y="35"/>
                  </a:lnTo>
                  <a:lnTo>
                    <a:pt x="118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6"/>
                  </a:lnTo>
                  <a:lnTo>
                    <a:pt x="99" y="42"/>
                  </a:lnTo>
                  <a:lnTo>
                    <a:pt x="102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83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0" name="Line 28">
              <a:extLst>
                <a:ext uri="{FF2B5EF4-FFF2-40B4-BE49-F238E27FC236}">
                  <a16:creationId xmlns:a16="http://schemas.microsoft.com/office/drawing/2014/main" id="{ACC26E6A-765F-4D46-85B5-1CEA33318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1" name="Line 29">
              <a:extLst>
                <a:ext uri="{FF2B5EF4-FFF2-40B4-BE49-F238E27FC236}">
                  <a16:creationId xmlns:a16="http://schemas.microsoft.com/office/drawing/2014/main" id="{4122448B-712A-7246-8C0B-B415662C8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2" name="Freeform 30">
              <a:extLst>
                <a:ext uri="{FF2B5EF4-FFF2-40B4-BE49-F238E27FC236}">
                  <a16:creationId xmlns:a16="http://schemas.microsoft.com/office/drawing/2014/main" id="{765510DC-B93F-0442-8D41-0BDB8E06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8" y="59"/>
                  </a:moveTo>
                  <a:lnTo>
                    <a:pt x="86" y="46"/>
                  </a:lnTo>
                  <a:lnTo>
                    <a:pt x="92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7" y="31"/>
                  </a:lnTo>
                  <a:lnTo>
                    <a:pt x="105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78" y="13"/>
                  </a:lnTo>
                  <a:lnTo>
                    <a:pt x="71" y="13"/>
                  </a:lnTo>
                  <a:lnTo>
                    <a:pt x="65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2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6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88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1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3" name="Line 31">
              <a:extLst>
                <a:ext uri="{FF2B5EF4-FFF2-40B4-BE49-F238E27FC236}">
                  <a16:creationId xmlns:a16="http://schemas.microsoft.com/office/drawing/2014/main" id="{DFA8BB5A-365F-3D4D-87CA-D457F322A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4" name="Line 32">
              <a:extLst>
                <a:ext uri="{FF2B5EF4-FFF2-40B4-BE49-F238E27FC236}">
                  <a16:creationId xmlns:a16="http://schemas.microsoft.com/office/drawing/2014/main" id="{046881C9-6124-BB4C-AAE3-46F3DC41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5" name="Freeform 33">
              <a:extLst>
                <a:ext uri="{FF2B5EF4-FFF2-40B4-BE49-F238E27FC236}">
                  <a16:creationId xmlns:a16="http://schemas.microsoft.com/office/drawing/2014/main" id="{E0691411-49EB-8041-BE71-BEB9B23A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7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6" name="Freeform 34">
              <a:extLst>
                <a:ext uri="{FF2B5EF4-FFF2-40B4-BE49-F238E27FC236}">
                  <a16:creationId xmlns:a16="http://schemas.microsoft.com/office/drawing/2014/main" id="{BD46A8F8-2F43-7544-95B0-53F5A0AC6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0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9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1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8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7" name="Line 35">
              <a:extLst>
                <a:ext uri="{FF2B5EF4-FFF2-40B4-BE49-F238E27FC236}">
                  <a16:creationId xmlns:a16="http://schemas.microsoft.com/office/drawing/2014/main" id="{D52BFE07-81EF-1747-BDB7-F823FC803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8" name="Line 36">
              <a:extLst>
                <a:ext uri="{FF2B5EF4-FFF2-40B4-BE49-F238E27FC236}">
                  <a16:creationId xmlns:a16="http://schemas.microsoft.com/office/drawing/2014/main" id="{C2F8BA41-88C2-2741-BC86-0D99BB4E1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9" name="Freeform 37">
              <a:extLst>
                <a:ext uri="{FF2B5EF4-FFF2-40B4-BE49-F238E27FC236}">
                  <a16:creationId xmlns:a16="http://schemas.microsoft.com/office/drawing/2014/main" id="{6C76BDC6-091D-E640-9E85-3DADD15DF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99"/>
              <a:ext cx="61" cy="11"/>
            </a:xfrm>
            <a:custGeom>
              <a:avLst/>
              <a:gdLst>
                <a:gd name="T0" fmla="*/ 1 w 121"/>
                <a:gd name="T1" fmla="*/ 0 h 32"/>
                <a:gd name="T2" fmla="*/ 1 w 121"/>
                <a:gd name="T3" fmla="*/ 0 h 32"/>
                <a:gd name="T4" fmla="*/ 1 w 121"/>
                <a:gd name="T5" fmla="*/ 0 h 32"/>
                <a:gd name="T6" fmla="*/ 1 w 121"/>
                <a:gd name="T7" fmla="*/ 0 h 32"/>
                <a:gd name="T8" fmla="*/ 1 w 121"/>
                <a:gd name="T9" fmla="*/ 0 h 32"/>
                <a:gd name="T10" fmla="*/ 1 w 121"/>
                <a:gd name="T11" fmla="*/ 0 h 32"/>
                <a:gd name="T12" fmla="*/ 1 w 121"/>
                <a:gd name="T13" fmla="*/ 0 h 32"/>
                <a:gd name="T14" fmla="*/ 1 w 121"/>
                <a:gd name="T15" fmla="*/ 0 h 32"/>
                <a:gd name="T16" fmla="*/ 1 w 121"/>
                <a:gd name="T17" fmla="*/ 0 h 32"/>
                <a:gd name="T18" fmla="*/ 1 w 121"/>
                <a:gd name="T19" fmla="*/ 0 h 32"/>
                <a:gd name="T20" fmla="*/ 1 w 121"/>
                <a:gd name="T21" fmla="*/ 0 h 32"/>
                <a:gd name="T22" fmla="*/ 0 w 121"/>
                <a:gd name="T23" fmla="*/ 0 h 32"/>
                <a:gd name="T24" fmla="*/ 0 w 121"/>
                <a:gd name="T25" fmla="*/ 0 h 32"/>
                <a:gd name="T26" fmla="*/ 1 w 121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32"/>
                <a:gd name="T44" fmla="*/ 121 w 12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32">
                  <a:moveTo>
                    <a:pt x="121" y="0"/>
                  </a:moveTo>
                  <a:lnTo>
                    <a:pt x="121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8" y="21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0" name="Freeform 38">
              <a:extLst>
                <a:ext uri="{FF2B5EF4-FFF2-40B4-BE49-F238E27FC236}">
                  <a16:creationId xmlns:a16="http://schemas.microsoft.com/office/drawing/2014/main" id="{BBCC40E8-DBAD-2340-A0CC-15C71EB8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4" y="46"/>
                  </a:lnTo>
                  <a:lnTo>
                    <a:pt x="98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100" y="17"/>
                  </a:lnTo>
                  <a:lnTo>
                    <a:pt x="94" y="14"/>
                  </a:lnTo>
                  <a:lnTo>
                    <a:pt x="88" y="13"/>
                  </a:lnTo>
                  <a:lnTo>
                    <a:pt x="79" y="13"/>
                  </a:lnTo>
                  <a:lnTo>
                    <a:pt x="73" y="13"/>
                  </a:lnTo>
                  <a:lnTo>
                    <a:pt x="65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6" y="39"/>
                  </a:lnTo>
                  <a:lnTo>
                    <a:pt x="60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8" y="39"/>
                  </a:lnTo>
                  <a:lnTo>
                    <a:pt x="48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9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7" y="45"/>
                  </a:lnTo>
                  <a:lnTo>
                    <a:pt x="113" y="51"/>
                  </a:lnTo>
                  <a:lnTo>
                    <a:pt x="105" y="55"/>
                  </a:lnTo>
                  <a:lnTo>
                    <a:pt x="98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1" name="Line 39">
              <a:extLst>
                <a:ext uri="{FF2B5EF4-FFF2-40B4-BE49-F238E27FC236}">
                  <a16:creationId xmlns:a16="http://schemas.microsoft.com/office/drawing/2014/main" id="{D3C75505-FBDB-1549-9064-BF82F5CD7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2" name="Line 40">
              <a:extLst>
                <a:ext uri="{FF2B5EF4-FFF2-40B4-BE49-F238E27FC236}">
                  <a16:creationId xmlns:a16="http://schemas.microsoft.com/office/drawing/2014/main" id="{18890C50-DBE1-7B45-9720-0CA7A533C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3" name="Freeform 41">
              <a:extLst>
                <a:ext uri="{FF2B5EF4-FFF2-40B4-BE49-F238E27FC236}">
                  <a16:creationId xmlns:a16="http://schemas.microsoft.com/office/drawing/2014/main" id="{97E1023B-8265-AF4A-A08B-646E7C21E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0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09" y="56"/>
                  </a:lnTo>
                  <a:lnTo>
                    <a:pt x="101" y="55"/>
                  </a:lnTo>
                  <a:lnTo>
                    <a:pt x="92" y="51"/>
                  </a:lnTo>
                  <a:lnTo>
                    <a:pt x="88" y="46"/>
                  </a:lnTo>
                  <a:lnTo>
                    <a:pt x="80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59" y="25"/>
                  </a:lnTo>
                  <a:lnTo>
                    <a:pt x="53" y="21"/>
                  </a:lnTo>
                  <a:lnTo>
                    <a:pt x="50" y="17"/>
                  </a:lnTo>
                  <a:lnTo>
                    <a:pt x="40" y="14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3" y="56"/>
                  </a:lnTo>
                  <a:lnTo>
                    <a:pt x="23" y="55"/>
                  </a:lnTo>
                  <a:lnTo>
                    <a:pt x="13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3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88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4" name="Freeform 42">
              <a:extLst>
                <a:ext uri="{FF2B5EF4-FFF2-40B4-BE49-F238E27FC236}">
                  <a16:creationId xmlns:a16="http://schemas.microsoft.com/office/drawing/2014/main" id="{1C204D84-5921-414C-9E8A-F81782AA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7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5" y="55"/>
                  </a:lnTo>
                  <a:lnTo>
                    <a:pt x="17" y="53"/>
                  </a:lnTo>
                  <a:lnTo>
                    <a:pt x="12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9"/>
                  </a:lnTo>
                  <a:lnTo>
                    <a:pt x="23" y="6"/>
                  </a:lnTo>
                  <a:lnTo>
                    <a:pt x="33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0" y="24"/>
                  </a:lnTo>
                  <a:lnTo>
                    <a:pt x="122" y="30"/>
                  </a:lnTo>
                  <a:lnTo>
                    <a:pt x="120" y="35"/>
                  </a:lnTo>
                  <a:lnTo>
                    <a:pt x="118" y="41"/>
                  </a:lnTo>
                  <a:lnTo>
                    <a:pt x="114" y="46"/>
                  </a:lnTo>
                  <a:lnTo>
                    <a:pt x="111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4" y="46"/>
                  </a:lnTo>
                  <a:lnTo>
                    <a:pt x="99" y="42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07" y="30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84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5" name="Line 43">
              <a:extLst>
                <a:ext uri="{FF2B5EF4-FFF2-40B4-BE49-F238E27FC236}">
                  <a16:creationId xmlns:a16="http://schemas.microsoft.com/office/drawing/2014/main" id="{860CBF4D-9013-F242-B9AD-CE3CE8592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34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6" name="Line 44">
              <a:extLst>
                <a:ext uri="{FF2B5EF4-FFF2-40B4-BE49-F238E27FC236}">
                  <a16:creationId xmlns:a16="http://schemas.microsoft.com/office/drawing/2014/main" id="{35852072-FE8A-6141-9223-C4BED043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7" name="Freeform 45">
              <a:extLst>
                <a:ext uri="{FF2B5EF4-FFF2-40B4-BE49-F238E27FC236}">
                  <a16:creationId xmlns:a16="http://schemas.microsoft.com/office/drawing/2014/main" id="{C6729AAC-7346-3A46-BF55-CFB4E8106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334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4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5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7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8" name="Line 46">
              <a:extLst>
                <a:ext uri="{FF2B5EF4-FFF2-40B4-BE49-F238E27FC236}">
                  <a16:creationId xmlns:a16="http://schemas.microsoft.com/office/drawing/2014/main" id="{F29E1767-9649-CA42-8B16-EE221619E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1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9" name="Line 47">
              <a:extLst>
                <a:ext uri="{FF2B5EF4-FFF2-40B4-BE49-F238E27FC236}">
                  <a16:creationId xmlns:a16="http://schemas.microsoft.com/office/drawing/2014/main" id="{334EEB88-4C50-AA40-AC2F-5A8FF2283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1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0" name="Freeform 48">
              <a:extLst>
                <a:ext uri="{FF2B5EF4-FFF2-40B4-BE49-F238E27FC236}">
                  <a16:creationId xmlns:a16="http://schemas.microsoft.com/office/drawing/2014/main" id="{37C46567-D31F-A446-B182-0CE85522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131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1 w 120"/>
                <a:gd name="T51" fmla="*/ 0 h 59"/>
                <a:gd name="T52" fmla="*/ 1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0 w 120"/>
                <a:gd name="T67" fmla="*/ 0 h 59"/>
                <a:gd name="T68" fmla="*/ 0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1 w 120"/>
                <a:gd name="T101" fmla="*/ 0 h 59"/>
                <a:gd name="T102" fmla="*/ 1 w 120"/>
                <a:gd name="T103" fmla="*/ 0 h 59"/>
                <a:gd name="T104" fmla="*/ 1 w 120"/>
                <a:gd name="T105" fmla="*/ 0 h 59"/>
                <a:gd name="T106" fmla="*/ 1 w 120"/>
                <a:gd name="T107" fmla="*/ 0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9"/>
                <a:gd name="T164" fmla="*/ 120 w 120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9">
                  <a:moveTo>
                    <a:pt x="104" y="0"/>
                  </a:moveTo>
                  <a:lnTo>
                    <a:pt x="120" y="0"/>
                  </a:lnTo>
                  <a:lnTo>
                    <a:pt x="120" y="59"/>
                  </a:lnTo>
                  <a:lnTo>
                    <a:pt x="114" y="59"/>
                  </a:lnTo>
                  <a:lnTo>
                    <a:pt x="110" y="58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7" y="48"/>
                  </a:lnTo>
                  <a:lnTo>
                    <a:pt x="82" y="44"/>
                  </a:lnTo>
                  <a:lnTo>
                    <a:pt x="74" y="37"/>
                  </a:lnTo>
                  <a:lnTo>
                    <a:pt x="66" y="31"/>
                  </a:lnTo>
                  <a:lnTo>
                    <a:pt x="61" y="26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19" y="41"/>
                  </a:lnTo>
                  <a:lnTo>
                    <a:pt x="22" y="44"/>
                  </a:lnTo>
                  <a:lnTo>
                    <a:pt x="28" y="45"/>
                  </a:lnTo>
                  <a:lnTo>
                    <a:pt x="34" y="47"/>
                  </a:lnTo>
                  <a:lnTo>
                    <a:pt x="32" y="58"/>
                  </a:lnTo>
                  <a:lnTo>
                    <a:pt x="22" y="56"/>
                  </a:lnTo>
                  <a:lnTo>
                    <a:pt x="15" y="54"/>
                  </a:lnTo>
                  <a:lnTo>
                    <a:pt x="7" y="49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1"/>
                  </a:lnTo>
                  <a:lnTo>
                    <a:pt x="3" y="14"/>
                  </a:lnTo>
                  <a:lnTo>
                    <a:pt x="9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7" y="5"/>
                  </a:lnTo>
                  <a:lnTo>
                    <a:pt x="55" y="7"/>
                  </a:lnTo>
                  <a:lnTo>
                    <a:pt x="61" y="10"/>
                  </a:lnTo>
                  <a:lnTo>
                    <a:pt x="66" y="14"/>
                  </a:lnTo>
                  <a:lnTo>
                    <a:pt x="74" y="20"/>
                  </a:lnTo>
                  <a:lnTo>
                    <a:pt x="82" y="27"/>
                  </a:lnTo>
                  <a:lnTo>
                    <a:pt x="89" y="33"/>
                  </a:lnTo>
                  <a:lnTo>
                    <a:pt x="93" y="37"/>
                  </a:lnTo>
                  <a:lnTo>
                    <a:pt x="97" y="40"/>
                  </a:lnTo>
                  <a:lnTo>
                    <a:pt x="101" y="42"/>
                  </a:lnTo>
                  <a:lnTo>
                    <a:pt x="104" y="4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1" name="Freeform 49">
              <a:extLst>
                <a:ext uri="{FF2B5EF4-FFF2-40B4-BE49-F238E27FC236}">
                  <a16:creationId xmlns:a16="http://schemas.microsoft.com/office/drawing/2014/main" id="{0883E068-87C3-7345-A1F8-8956D3B07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109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3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0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4"/>
                  </a:lnTo>
                  <a:lnTo>
                    <a:pt x="104" y="19"/>
                  </a:lnTo>
                  <a:lnTo>
                    <a:pt x="99" y="17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22" y="40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2" name="Freeform 50">
              <a:extLst>
                <a:ext uri="{FF2B5EF4-FFF2-40B4-BE49-F238E27FC236}">
                  <a16:creationId xmlns:a16="http://schemas.microsoft.com/office/drawing/2014/main" id="{00361CD8-7C72-C740-9EAA-61BF8069E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086"/>
              <a:ext cx="61" cy="19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3" name="Line 51">
              <a:extLst>
                <a:ext uri="{FF2B5EF4-FFF2-40B4-BE49-F238E27FC236}">
                  <a16:creationId xmlns:a16="http://schemas.microsoft.com/office/drawing/2014/main" id="{A960042E-619B-3B4A-B5A1-25126D8D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8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4" name="Line 52">
              <a:extLst>
                <a:ext uri="{FF2B5EF4-FFF2-40B4-BE49-F238E27FC236}">
                  <a16:creationId xmlns:a16="http://schemas.microsoft.com/office/drawing/2014/main" id="{9277B599-910B-C141-ABAD-B8A538A9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8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5" name="Freeform 53">
              <a:extLst>
                <a:ext uri="{FF2B5EF4-FFF2-40B4-BE49-F238E27FC236}">
                  <a16:creationId xmlns:a16="http://schemas.microsoft.com/office/drawing/2014/main" id="{032747EC-C63B-7645-9CF9-11A3530D9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3" y="905"/>
              <a:ext cx="59" cy="21"/>
            </a:xfrm>
            <a:custGeom>
              <a:avLst/>
              <a:gdLst>
                <a:gd name="T0" fmla="*/ 1 w 118"/>
                <a:gd name="T1" fmla="*/ 0 h 62"/>
                <a:gd name="T2" fmla="*/ 1 w 118"/>
                <a:gd name="T3" fmla="*/ 0 h 62"/>
                <a:gd name="T4" fmla="*/ 1 w 118"/>
                <a:gd name="T5" fmla="*/ 0 h 62"/>
                <a:gd name="T6" fmla="*/ 1 w 118"/>
                <a:gd name="T7" fmla="*/ 0 h 62"/>
                <a:gd name="T8" fmla="*/ 0 w 118"/>
                <a:gd name="T9" fmla="*/ 0 h 62"/>
                <a:gd name="T10" fmla="*/ 0 w 118"/>
                <a:gd name="T11" fmla="*/ 0 h 62"/>
                <a:gd name="T12" fmla="*/ 1 w 118"/>
                <a:gd name="T13" fmla="*/ 0 h 62"/>
                <a:gd name="T14" fmla="*/ 1 w 118"/>
                <a:gd name="T15" fmla="*/ 0 h 62"/>
                <a:gd name="T16" fmla="*/ 1 w 118"/>
                <a:gd name="T17" fmla="*/ 0 h 62"/>
                <a:gd name="T18" fmla="*/ 1 w 118"/>
                <a:gd name="T19" fmla="*/ 0 h 62"/>
                <a:gd name="T20" fmla="*/ 1 w 118"/>
                <a:gd name="T21" fmla="*/ 0 h 62"/>
                <a:gd name="T22" fmla="*/ 1 w 118"/>
                <a:gd name="T23" fmla="*/ 0 h 62"/>
                <a:gd name="T24" fmla="*/ 1 w 118"/>
                <a:gd name="T25" fmla="*/ 0 h 62"/>
                <a:gd name="T26" fmla="*/ 1 w 118"/>
                <a:gd name="T27" fmla="*/ 0 h 62"/>
                <a:gd name="T28" fmla="*/ 1 w 118"/>
                <a:gd name="T29" fmla="*/ 0 h 62"/>
                <a:gd name="T30" fmla="*/ 1 w 118"/>
                <a:gd name="T31" fmla="*/ 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62"/>
                <a:gd name="T50" fmla="*/ 118 w 118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62">
                  <a:moveTo>
                    <a:pt x="118" y="23"/>
                  </a:moveTo>
                  <a:lnTo>
                    <a:pt x="91" y="23"/>
                  </a:lnTo>
                  <a:lnTo>
                    <a:pt x="91" y="62"/>
                  </a:lnTo>
                  <a:lnTo>
                    <a:pt x="74" y="62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74" y="10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91" y="10"/>
                  </a:lnTo>
                  <a:lnTo>
                    <a:pt x="118" y="10"/>
                  </a:lnTo>
                  <a:lnTo>
                    <a:pt x="118" y="23"/>
                  </a:lnTo>
                  <a:close/>
                  <a:moveTo>
                    <a:pt x="74" y="23"/>
                  </a:moveTo>
                  <a:lnTo>
                    <a:pt x="28" y="23"/>
                  </a:lnTo>
                  <a:lnTo>
                    <a:pt x="74" y="48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6" name="Freeform 54">
              <a:extLst>
                <a:ext uri="{FF2B5EF4-FFF2-40B4-BE49-F238E27FC236}">
                  <a16:creationId xmlns:a16="http://schemas.microsoft.com/office/drawing/2014/main" id="{6D09643D-04AB-4743-97C5-5A59AF23E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83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7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7" name="Freeform 55">
              <a:extLst>
                <a:ext uri="{FF2B5EF4-FFF2-40B4-BE49-F238E27FC236}">
                  <a16:creationId xmlns:a16="http://schemas.microsoft.com/office/drawing/2014/main" id="{0A51D951-6864-5E43-AE57-339FA23FD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60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0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3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8" name="Line 56">
              <a:extLst>
                <a:ext uri="{FF2B5EF4-FFF2-40B4-BE49-F238E27FC236}">
                  <a16:creationId xmlns:a16="http://schemas.microsoft.com/office/drawing/2014/main" id="{29C568DC-2534-A846-8014-5F84BDDA2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66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9" name="Line 57">
              <a:extLst>
                <a:ext uri="{FF2B5EF4-FFF2-40B4-BE49-F238E27FC236}">
                  <a16:creationId xmlns:a16="http://schemas.microsoft.com/office/drawing/2014/main" id="{9740ECC7-4CC2-4742-A57B-1E8D61C5A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6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0" name="Freeform 58">
              <a:extLst>
                <a:ext uri="{FF2B5EF4-FFF2-40B4-BE49-F238E27FC236}">
                  <a16:creationId xmlns:a16="http://schemas.microsoft.com/office/drawing/2014/main" id="{6B78D8BC-3FC7-C548-9248-D9010B027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79"/>
              <a:ext cx="61" cy="20"/>
            </a:xfrm>
            <a:custGeom>
              <a:avLst/>
              <a:gdLst>
                <a:gd name="T0" fmla="*/ 1 w 122"/>
                <a:gd name="T1" fmla="*/ 0 h 61"/>
                <a:gd name="T2" fmla="*/ 1 w 122"/>
                <a:gd name="T3" fmla="*/ 0 h 61"/>
                <a:gd name="T4" fmla="*/ 1 w 122"/>
                <a:gd name="T5" fmla="*/ 0 h 61"/>
                <a:gd name="T6" fmla="*/ 1 w 122"/>
                <a:gd name="T7" fmla="*/ 0 h 61"/>
                <a:gd name="T8" fmla="*/ 1 w 122"/>
                <a:gd name="T9" fmla="*/ 0 h 61"/>
                <a:gd name="T10" fmla="*/ 1 w 122"/>
                <a:gd name="T11" fmla="*/ 0 h 61"/>
                <a:gd name="T12" fmla="*/ 1 w 122"/>
                <a:gd name="T13" fmla="*/ 0 h 61"/>
                <a:gd name="T14" fmla="*/ 1 w 122"/>
                <a:gd name="T15" fmla="*/ 0 h 61"/>
                <a:gd name="T16" fmla="*/ 1 w 122"/>
                <a:gd name="T17" fmla="*/ 0 h 61"/>
                <a:gd name="T18" fmla="*/ 1 w 122"/>
                <a:gd name="T19" fmla="*/ 0 h 61"/>
                <a:gd name="T20" fmla="*/ 1 w 122"/>
                <a:gd name="T21" fmla="*/ 0 h 61"/>
                <a:gd name="T22" fmla="*/ 1 w 122"/>
                <a:gd name="T23" fmla="*/ 0 h 61"/>
                <a:gd name="T24" fmla="*/ 1 w 122"/>
                <a:gd name="T25" fmla="*/ 0 h 61"/>
                <a:gd name="T26" fmla="*/ 1 w 122"/>
                <a:gd name="T27" fmla="*/ 0 h 61"/>
                <a:gd name="T28" fmla="*/ 1 w 122"/>
                <a:gd name="T29" fmla="*/ 0 h 61"/>
                <a:gd name="T30" fmla="*/ 1 w 122"/>
                <a:gd name="T31" fmla="*/ 0 h 61"/>
                <a:gd name="T32" fmla="*/ 1 w 122"/>
                <a:gd name="T33" fmla="*/ 0 h 61"/>
                <a:gd name="T34" fmla="*/ 1 w 122"/>
                <a:gd name="T35" fmla="*/ 0 h 61"/>
                <a:gd name="T36" fmla="*/ 1 w 122"/>
                <a:gd name="T37" fmla="*/ 0 h 61"/>
                <a:gd name="T38" fmla="*/ 1 w 122"/>
                <a:gd name="T39" fmla="*/ 0 h 61"/>
                <a:gd name="T40" fmla="*/ 0 w 122"/>
                <a:gd name="T41" fmla="*/ 0 h 61"/>
                <a:gd name="T42" fmla="*/ 1 w 122"/>
                <a:gd name="T43" fmla="*/ 0 h 61"/>
                <a:gd name="T44" fmla="*/ 1 w 122"/>
                <a:gd name="T45" fmla="*/ 0 h 61"/>
                <a:gd name="T46" fmla="*/ 1 w 122"/>
                <a:gd name="T47" fmla="*/ 0 h 61"/>
                <a:gd name="T48" fmla="*/ 1 w 122"/>
                <a:gd name="T49" fmla="*/ 0 h 61"/>
                <a:gd name="T50" fmla="*/ 1 w 122"/>
                <a:gd name="T51" fmla="*/ 0 h 61"/>
                <a:gd name="T52" fmla="*/ 1 w 122"/>
                <a:gd name="T53" fmla="*/ 0 h 61"/>
                <a:gd name="T54" fmla="*/ 1 w 122"/>
                <a:gd name="T55" fmla="*/ 0 h 61"/>
                <a:gd name="T56" fmla="*/ 1 w 122"/>
                <a:gd name="T57" fmla="*/ 0 h 61"/>
                <a:gd name="T58" fmla="*/ 1 w 122"/>
                <a:gd name="T59" fmla="*/ 0 h 61"/>
                <a:gd name="T60" fmla="*/ 1 w 122"/>
                <a:gd name="T61" fmla="*/ 0 h 61"/>
                <a:gd name="T62" fmla="*/ 1 w 122"/>
                <a:gd name="T63" fmla="*/ 0 h 61"/>
                <a:gd name="T64" fmla="*/ 1 w 122"/>
                <a:gd name="T65" fmla="*/ 0 h 61"/>
                <a:gd name="T66" fmla="*/ 1 w 122"/>
                <a:gd name="T67" fmla="*/ 0 h 61"/>
                <a:gd name="T68" fmla="*/ 1 w 122"/>
                <a:gd name="T69" fmla="*/ 0 h 61"/>
                <a:gd name="T70" fmla="*/ 1 w 122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"/>
                <a:gd name="T109" fmla="*/ 0 h 61"/>
                <a:gd name="T110" fmla="*/ 122 w 122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" h="61">
                  <a:moveTo>
                    <a:pt x="30" y="2"/>
                  </a:moveTo>
                  <a:lnTo>
                    <a:pt x="32" y="14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7" y="48"/>
                  </a:lnTo>
                  <a:lnTo>
                    <a:pt x="57" y="48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42" y="33"/>
                  </a:lnTo>
                  <a:lnTo>
                    <a:pt x="42" y="27"/>
                  </a:lnTo>
                  <a:lnTo>
                    <a:pt x="43" y="20"/>
                  </a:lnTo>
                  <a:lnTo>
                    <a:pt x="45" y="14"/>
                  </a:lnTo>
                  <a:lnTo>
                    <a:pt x="53" y="9"/>
                  </a:lnTo>
                  <a:lnTo>
                    <a:pt x="61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91" y="2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2" y="10"/>
                  </a:lnTo>
                  <a:lnTo>
                    <a:pt x="116" y="14"/>
                  </a:lnTo>
                  <a:lnTo>
                    <a:pt x="120" y="21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18" y="41"/>
                  </a:lnTo>
                  <a:lnTo>
                    <a:pt x="114" y="47"/>
                  </a:lnTo>
                  <a:lnTo>
                    <a:pt x="108" y="51"/>
                  </a:lnTo>
                  <a:lnTo>
                    <a:pt x="91" y="58"/>
                  </a:lnTo>
                  <a:lnTo>
                    <a:pt x="64" y="61"/>
                  </a:lnTo>
                  <a:lnTo>
                    <a:pt x="43" y="59"/>
                  </a:lnTo>
                  <a:lnTo>
                    <a:pt x="26" y="55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2"/>
                  </a:lnTo>
                  <a:close/>
                  <a:moveTo>
                    <a:pt x="80" y="48"/>
                  </a:moveTo>
                  <a:lnTo>
                    <a:pt x="87" y="48"/>
                  </a:lnTo>
                  <a:lnTo>
                    <a:pt x="95" y="47"/>
                  </a:lnTo>
                  <a:lnTo>
                    <a:pt x="101" y="42"/>
                  </a:lnTo>
                  <a:lnTo>
                    <a:pt x="104" y="40"/>
                  </a:lnTo>
                  <a:lnTo>
                    <a:pt x="106" y="35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3"/>
                  </a:lnTo>
                  <a:lnTo>
                    <a:pt x="82" y="13"/>
                  </a:lnTo>
                  <a:lnTo>
                    <a:pt x="74" y="13"/>
                  </a:lnTo>
                  <a:lnTo>
                    <a:pt x="68" y="14"/>
                  </a:lnTo>
                  <a:lnTo>
                    <a:pt x="62" y="17"/>
                  </a:lnTo>
                  <a:lnTo>
                    <a:pt x="59" y="21"/>
                  </a:lnTo>
                  <a:lnTo>
                    <a:pt x="57" y="26"/>
                  </a:lnTo>
                  <a:lnTo>
                    <a:pt x="55" y="30"/>
                  </a:lnTo>
                  <a:lnTo>
                    <a:pt x="57" y="35"/>
                  </a:lnTo>
                  <a:lnTo>
                    <a:pt x="59" y="40"/>
                  </a:lnTo>
                  <a:lnTo>
                    <a:pt x="62" y="42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1" name="Freeform 59">
              <a:extLst>
                <a:ext uri="{FF2B5EF4-FFF2-40B4-BE49-F238E27FC236}">
                  <a16:creationId xmlns:a16="http://schemas.microsoft.com/office/drawing/2014/main" id="{7C399523-77B1-FE49-8F40-6BB844CC1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56"/>
              <a:ext cx="61" cy="20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2" name="Freeform 60">
              <a:extLst>
                <a:ext uri="{FF2B5EF4-FFF2-40B4-BE49-F238E27FC236}">
                  <a16:creationId xmlns:a16="http://schemas.microsoft.com/office/drawing/2014/main" id="{B0D73DAE-A262-4E49-B428-1D3D7DFDC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34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9"/>
                  </a:lnTo>
                  <a:lnTo>
                    <a:pt x="116" y="12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2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3" name="Line 61">
              <a:extLst>
                <a:ext uri="{FF2B5EF4-FFF2-40B4-BE49-F238E27FC236}">
                  <a16:creationId xmlns:a16="http://schemas.microsoft.com/office/drawing/2014/main" id="{BF6EFCF4-4795-394D-A9C0-9336CD311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4" name="Line 62">
              <a:extLst>
                <a:ext uri="{FF2B5EF4-FFF2-40B4-BE49-F238E27FC236}">
                  <a16:creationId xmlns:a16="http://schemas.microsoft.com/office/drawing/2014/main" id="{8B1950B0-FD0B-4644-B96A-C209DB20E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44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5" name="Freeform 63">
              <a:extLst>
                <a:ext uri="{FF2B5EF4-FFF2-40B4-BE49-F238E27FC236}">
                  <a16:creationId xmlns:a16="http://schemas.microsoft.com/office/drawing/2014/main" id="{26D33D97-C233-564F-8FFB-377234FD2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53"/>
              <a:ext cx="61" cy="19"/>
            </a:xfrm>
            <a:custGeom>
              <a:avLst/>
              <a:gdLst>
                <a:gd name="T0" fmla="*/ 1 w 122"/>
                <a:gd name="T1" fmla="*/ 0 h 56"/>
                <a:gd name="T2" fmla="*/ 1 w 122"/>
                <a:gd name="T3" fmla="*/ 0 h 56"/>
                <a:gd name="T4" fmla="*/ 1 w 122"/>
                <a:gd name="T5" fmla="*/ 0 h 56"/>
                <a:gd name="T6" fmla="*/ 1 w 122"/>
                <a:gd name="T7" fmla="*/ 0 h 56"/>
                <a:gd name="T8" fmla="*/ 1 w 122"/>
                <a:gd name="T9" fmla="*/ 0 h 56"/>
                <a:gd name="T10" fmla="*/ 0 w 122"/>
                <a:gd name="T11" fmla="*/ 0 h 56"/>
                <a:gd name="T12" fmla="*/ 1 w 122"/>
                <a:gd name="T13" fmla="*/ 0 h 56"/>
                <a:gd name="T14" fmla="*/ 1 w 122"/>
                <a:gd name="T15" fmla="*/ 0 h 56"/>
                <a:gd name="T16" fmla="*/ 1 w 122"/>
                <a:gd name="T17" fmla="*/ 0 h 56"/>
                <a:gd name="T18" fmla="*/ 1 w 122"/>
                <a:gd name="T19" fmla="*/ 0 h 56"/>
                <a:gd name="T20" fmla="*/ 1 w 122"/>
                <a:gd name="T21" fmla="*/ 0 h 56"/>
                <a:gd name="T22" fmla="*/ 1 w 122"/>
                <a:gd name="T23" fmla="*/ 0 h 56"/>
                <a:gd name="T24" fmla="*/ 1 w 122"/>
                <a:gd name="T25" fmla="*/ 0 h 56"/>
                <a:gd name="T26" fmla="*/ 1 w 122"/>
                <a:gd name="T27" fmla="*/ 0 h 56"/>
                <a:gd name="T28" fmla="*/ 1 w 122"/>
                <a:gd name="T29" fmla="*/ 0 h 56"/>
                <a:gd name="T30" fmla="*/ 1 w 122"/>
                <a:gd name="T31" fmla="*/ 0 h 56"/>
                <a:gd name="T32" fmla="*/ 1 w 122"/>
                <a:gd name="T33" fmla="*/ 0 h 56"/>
                <a:gd name="T34" fmla="*/ 1 w 122"/>
                <a:gd name="T35" fmla="*/ 0 h 56"/>
                <a:gd name="T36" fmla="*/ 1 w 122"/>
                <a:gd name="T37" fmla="*/ 0 h 56"/>
                <a:gd name="T38" fmla="*/ 1 w 122"/>
                <a:gd name="T39" fmla="*/ 0 h 56"/>
                <a:gd name="T40" fmla="*/ 1 w 122"/>
                <a:gd name="T41" fmla="*/ 0 h 56"/>
                <a:gd name="T42" fmla="*/ 1 w 122"/>
                <a:gd name="T43" fmla="*/ 0 h 56"/>
                <a:gd name="T44" fmla="*/ 1 w 122"/>
                <a:gd name="T45" fmla="*/ 0 h 56"/>
                <a:gd name="T46" fmla="*/ 1 w 122"/>
                <a:gd name="T47" fmla="*/ 0 h 56"/>
                <a:gd name="T48" fmla="*/ 1 w 122"/>
                <a:gd name="T49" fmla="*/ 0 h 56"/>
                <a:gd name="T50" fmla="*/ 1 w 122"/>
                <a:gd name="T51" fmla="*/ 0 h 56"/>
                <a:gd name="T52" fmla="*/ 1 w 122"/>
                <a:gd name="T53" fmla="*/ 0 h 56"/>
                <a:gd name="T54" fmla="*/ 1 w 122"/>
                <a:gd name="T55" fmla="*/ 0 h 56"/>
                <a:gd name="T56" fmla="*/ 1 w 122"/>
                <a:gd name="T57" fmla="*/ 0 h 56"/>
                <a:gd name="T58" fmla="*/ 1 w 122"/>
                <a:gd name="T59" fmla="*/ 0 h 56"/>
                <a:gd name="T60" fmla="*/ 1 w 122"/>
                <a:gd name="T61" fmla="*/ 0 h 56"/>
                <a:gd name="T62" fmla="*/ 1 w 122"/>
                <a:gd name="T63" fmla="*/ 0 h 56"/>
                <a:gd name="T64" fmla="*/ 1 w 122"/>
                <a:gd name="T65" fmla="*/ 0 h 56"/>
                <a:gd name="T66" fmla="*/ 1 w 122"/>
                <a:gd name="T67" fmla="*/ 0 h 56"/>
                <a:gd name="T68" fmla="*/ 1 w 122"/>
                <a:gd name="T69" fmla="*/ 0 h 56"/>
                <a:gd name="T70" fmla="*/ 1 w 122"/>
                <a:gd name="T71" fmla="*/ 0 h 56"/>
                <a:gd name="T72" fmla="*/ 1 w 122"/>
                <a:gd name="T73" fmla="*/ 0 h 56"/>
                <a:gd name="T74" fmla="*/ 1 w 122"/>
                <a:gd name="T75" fmla="*/ 0 h 56"/>
                <a:gd name="T76" fmla="*/ 1 w 122"/>
                <a:gd name="T77" fmla="*/ 0 h 56"/>
                <a:gd name="T78" fmla="*/ 1 w 122"/>
                <a:gd name="T79" fmla="*/ 0 h 56"/>
                <a:gd name="T80" fmla="*/ 1 w 122"/>
                <a:gd name="T81" fmla="*/ 0 h 56"/>
                <a:gd name="T82" fmla="*/ 1 w 122"/>
                <a:gd name="T83" fmla="*/ 0 h 56"/>
                <a:gd name="T84" fmla="*/ 1 w 122"/>
                <a:gd name="T85" fmla="*/ 0 h 56"/>
                <a:gd name="T86" fmla="*/ 1 w 122"/>
                <a:gd name="T87" fmla="*/ 0 h 56"/>
                <a:gd name="T88" fmla="*/ 1 w 122"/>
                <a:gd name="T89" fmla="*/ 0 h 56"/>
                <a:gd name="T90" fmla="*/ 1 w 122"/>
                <a:gd name="T91" fmla="*/ 0 h 56"/>
                <a:gd name="T92" fmla="*/ 1 w 122"/>
                <a:gd name="T93" fmla="*/ 0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56"/>
                <a:gd name="T143" fmla="*/ 122 w 122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56">
                  <a:moveTo>
                    <a:pt x="53" y="41"/>
                  </a:moveTo>
                  <a:lnTo>
                    <a:pt x="51" y="45"/>
                  </a:lnTo>
                  <a:lnTo>
                    <a:pt x="47" y="48"/>
                  </a:lnTo>
                  <a:lnTo>
                    <a:pt x="43" y="51"/>
                  </a:lnTo>
                  <a:lnTo>
                    <a:pt x="38" y="53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3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7" y="11"/>
                  </a:lnTo>
                  <a:lnTo>
                    <a:pt x="61" y="7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2" y="3"/>
                  </a:lnTo>
                  <a:lnTo>
                    <a:pt x="112" y="7"/>
                  </a:lnTo>
                  <a:lnTo>
                    <a:pt x="116" y="11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4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102" y="53"/>
                  </a:lnTo>
                  <a:lnTo>
                    <a:pt x="95" y="56"/>
                  </a:lnTo>
                  <a:lnTo>
                    <a:pt x="83" y="56"/>
                  </a:lnTo>
                  <a:lnTo>
                    <a:pt x="76" y="56"/>
                  </a:lnTo>
                  <a:lnTo>
                    <a:pt x="70" y="55"/>
                  </a:lnTo>
                  <a:lnTo>
                    <a:pt x="64" y="52"/>
                  </a:lnTo>
                  <a:lnTo>
                    <a:pt x="59" y="49"/>
                  </a:lnTo>
                  <a:lnTo>
                    <a:pt x="55" y="45"/>
                  </a:lnTo>
                  <a:lnTo>
                    <a:pt x="53" y="41"/>
                  </a:lnTo>
                  <a:close/>
                  <a:moveTo>
                    <a:pt x="30" y="42"/>
                  </a:moveTo>
                  <a:lnTo>
                    <a:pt x="34" y="42"/>
                  </a:lnTo>
                  <a:lnTo>
                    <a:pt x="38" y="41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7" y="28"/>
                  </a:lnTo>
                  <a:lnTo>
                    <a:pt x="45" y="24"/>
                  </a:lnTo>
                  <a:lnTo>
                    <a:pt x="45" y="21"/>
                  </a:lnTo>
                  <a:lnTo>
                    <a:pt x="42" y="18"/>
                  </a:lnTo>
                  <a:lnTo>
                    <a:pt x="36" y="16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9" y="38"/>
                  </a:lnTo>
                  <a:lnTo>
                    <a:pt x="24" y="41"/>
                  </a:lnTo>
                  <a:lnTo>
                    <a:pt x="30" y="42"/>
                  </a:lnTo>
                  <a:close/>
                  <a:moveTo>
                    <a:pt x="83" y="45"/>
                  </a:moveTo>
                  <a:lnTo>
                    <a:pt x="89" y="45"/>
                  </a:lnTo>
                  <a:lnTo>
                    <a:pt x="95" y="44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6" y="32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1" y="11"/>
                  </a:lnTo>
                  <a:lnTo>
                    <a:pt x="85" y="11"/>
                  </a:lnTo>
                  <a:lnTo>
                    <a:pt x="78" y="11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1" y="24"/>
                  </a:lnTo>
                  <a:lnTo>
                    <a:pt x="61" y="28"/>
                  </a:lnTo>
                  <a:lnTo>
                    <a:pt x="61" y="34"/>
                  </a:lnTo>
                  <a:lnTo>
                    <a:pt x="64" y="38"/>
                  </a:lnTo>
                  <a:lnTo>
                    <a:pt x="68" y="41"/>
                  </a:lnTo>
                  <a:lnTo>
                    <a:pt x="72" y="44"/>
                  </a:lnTo>
                  <a:lnTo>
                    <a:pt x="78" y="45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6" name="Freeform 64">
              <a:extLst>
                <a:ext uri="{FF2B5EF4-FFF2-40B4-BE49-F238E27FC236}">
                  <a16:creationId xmlns:a16="http://schemas.microsoft.com/office/drawing/2014/main" id="{1C09F2C9-4557-914E-A9A8-8455D3578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3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7" name="Freeform 65">
              <a:extLst>
                <a:ext uri="{FF2B5EF4-FFF2-40B4-BE49-F238E27FC236}">
                  <a16:creationId xmlns:a16="http://schemas.microsoft.com/office/drawing/2014/main" id="{B2FF9946-E07F-FE41-B369-BD4EC111D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08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8" name="Line 66">
              <a:extLst>
                <a:ext uri="{FF2B5EF4-FFF2-40B4-BE49-F238E27FC236}">
                  <a16:creationId xmlns:a16="http://schemas.microsoft.com/office/drawing/2014/main" id="{24D467B0-AADA-154D-B936-12462E5E1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9" name="Line 67">
              <a:extLst>
                <a:ext uri="{FF2B5EF4-FFF2-40B4-BE49-F238E27FC236}">
                  <a16:creationId xmlns:a16="http://schemas.microsoft.com/office/drawing/2014/main" id="{D89A6502-332E-EF4B-956E-5A844CE77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20" name="Freeform 68">
              <a:extLst>
                <a:ext uri="{FF2B5EF4-FFF2-40B4-BE49-F238E27FC236}">
                  <a16:creationId xmlns:a16="http://schemas.microsoft.com/office/drawing/2014/main" id="{E9313949-791C-6145-8F29-0A29EE65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244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1" name="Freeform 69">
              <a:extLst>
                <a:ext uri="{FF2B5EF4-FFF2-40B4-BE49-F238E27FC236}">
                  <a16:creationId xmlns:a16="http://schemas.microsoft.com/office/drawing/2014/main" id="{8AF83ACE-6906-334A-B5E8-9C0B9E64F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215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2" name="Freeform 70">
              <a:extLst>
                <a:ext uri="{FF2B5EF4-FFF2-40B4-BE49-F238E27FC236}">
                  <a16:creationId xmlns:a16="http://schemas.microsoft.com/office/drawing/2014/main" id="{891C592F-50F8-9A4F-BBA7-CD1F67190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93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5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3" name="Freeform 71">
              <a:extLst>
                <a:ext uri="{FF2B5EF4-FFF2-40B4-BE49-F238E27FC236}">
                  <a16:creationId xmlns:a16="http://schemas.microsoft.com/office/drawing/2014/main" id="{5B212037-A72B-F648-9B9D-0DBC8801A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70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3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8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2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4" name="Rectangle 72">
              <a:extLst>
                <a:ext uri="{FF2B5EF4-FFF2-40B4-BE49-F238E27FC236}">
                  <a16:creationId xmlns:a16="http://schemas.microsoft.com/office/drawing/2014/main" id="{3DC2E86A-8948-E148-94BE-5A2D6547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4"/>
              <a:ext cx="1651" cy="11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25" name="Freeform 73">
              <a:extLst>
                <a:ext uri="{FF2B5EF4-FFF2-40B4-BE49-F238E27FC236}">
                  <a16:creationId xmlns:a16="http://schemas.microsoft.com/office/drawing/2014/main" id="{38D1FDA3-2664-AE4C-9DC9-E1CBB83BA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675"/>
              <a:ext cx="22" cy="10"/>
            </a:xfrm>
            <a:custGeom>
              <a:avLst/>
              <a:gdLst>
                <a:gd name="T0" fmla="*/ 1 w 43"/>
                <a:gd name="T1" fmla="*/ 0 h 32"/>
                <a:gd name="T2" fmla="*/ 1 w 43"/>
                <a:gd name="T3" fmla="*/ 0 h 32"/>
                <a:gd name="T4" fmla="*/ 0 w 43"/>
                <a:gd name="T5" fmla="*/ 0 h 32"/>
                <a:gd name="T6" fmla="*/ 0 w 43"/>
                <a:gd name="T7" fmla="*/ 0 h 32"/>
                <a:gd name="T8" fmla="*/ 1 w 43"/>
                <a:gd name="T9" fmla="*/ 0 h 32"/>
                <a:gd name="T10" fmla="*/ 1 w 43"/>
                <a:gd name="T11" fmla="*/ 0 h 32"/>
                <a:gd name="T12" fmla="*/ 1 w 43"/>
                <a:gd name="T13" fmla="*/ 0 h 32"/>
                <a:gd name="T14" fmla="*/ 1 w 43"/>
                <a:gd name="T15" fmla="*/ 0 h 32"/>
                <a:gd name="T16" fmla="*/ 1 w 43"/>
                <a:gd name="T17" fmla="*/ 0 h 32"/>
                <a:gd name="T18" fmla="*/ 0 w 43"/>
                <a:gd name="T19" fmla="*/ 0 h 32"/>
                <a:gd name="T20" fmla="*/ 0 w 43"/>
                <a:gd name="T21" fmla="*/ 0 h 32"/>
                <a:gd name="T22" fmla="*/ 1 w 43"/>
                <a:gd name="T23" fmla="*/ 0 h 32"/>
                <a:gd name="T24" fmla="*/ 1 w 43"/>
                <a:gd name="T25" fmla="*/ 0 h 32"/>
                <a:gd name="T26" fmla="*/ 1 w 43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2"/>
                <a:gd name="T44" fmla="*/ 43 w 43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2">
                  <a:moveTo>
                    <a:pt x="43" y="29"/>
                  </a:moveTo>
                  <a:lnTo>
                    <a:pt x="19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9" y="21"/>
                  </a:lnTo>
                  <a:lnTo>
                    <a:pt x="43" y="24"/>
                  </a:lnTo>
                  <a:lnTo>
                    <a:pt x="43" y="29"/>
                  </a:lnTo>
                  <a:close/>
                  <a:moveTo>
                    <a:pt x="43" y="8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6" name="Freeform 74">
              <a:extLst>
                <a:ext uri="{FF2B5EF4-FFF2-40B4-BE49-F238E27FC236}">
                  <a16:creationId xmlns:a16="http://schemas.microsoft.com/office/drawing/2014/main" id="{622AB084-7785-784B-A2E2-77C0336C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651"/>
              <a:ext cx="60" cy="18"/>
            </a:xfrm>
            <a:custGeom>
              <a:avLst/>
              <a:gdLst>
                <a:gd name="T0" fmla="*/ 1 w 120"/>
                <a:gd name="T1" fmla="*/ 0 h 54"/>
                <a:gd name="T2" fmla="*/ 0 w 120"/>
                <a:gd name="T3" fmla="*/ 0 h 54"/>
                <a:gd name="T4" fmla="*/ 0 w 120"/>
                <a:gd name="T5" fmla="*/ 0 h 54"/>
                <a:gd name="T6" fmla="*/ 1 w 120"/>
                <a:gd name="T7" fmla="*/ 0 h 54"/>
                <a:gd name="T8" fmla="*/ 1 w 120"/>
                <a:gd name="T9" fmla="*/ 0 h 54"/>
                <a:gd name="T10" fmla="*/ 1 w 120"/>
                <a:gd name="T11" fmla="*/ 0 h 54"/>
                <a:gd name="T12" fmla="*/ 1 w 12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54"/>
                <a:gd name="T23" fmla="*/ 120 w 120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54">
                  <a:moveTo>
                    <a:pt x="120" y="54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6" y="42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7" name="Freeform 75">
              <a:extLst>
                <a:ext uri="{FF2B5EF4-FFF2-40B4-BE49-F238E27FC236}">
                  <a16:creationId xmlns:a16="http://schemas.microsoft.com/office/drawing/2014/main" id="{429D6F84-5465-0840-B4B7-77438CB28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" y="620"/>
              <a:ext cx="62" cy="28"/>
            </a:xfrm>
            <a:custGeom>
              <a:avLst/>
              <a:gdLst>
                <a:gd name="T0" fmla="*/ 1 w 123"/>
                <a:gd name="T1" fmla="*/ 0 h 84"/>
                <a:gd name="T2" fmla="*/ 1 w 123"/>
                <a:gd name="T3" fmla="*/ 0 h 84"/>
                <a:gd name="T4" fmla="*/ 1 w 123"/>
                <a:gd name="T5" fmla="*/ 0 h 84"/>
                <a:gd name="T6" fmla="*/ 1 w 123"/>
                <a:gd name="T7" fmla="*/ 0 h 84"/>
                <a:gd name="T8" fmla="*/ 0 w 123"/>
                <a:gd name="T9" fmla="*/ 0 h 84"/>
                <a:gd name="T10" fmla="*/ 0 w 123"/>
                <a:gd name="T11" fmla="*/ 0 h 84"/>
                <a:gd name="T12" fmla="*/ 1 w 123"/>
                <a:gd name="T13" fmla="*/ 0 h 84"/>
                <a:gd name="T14" fmla="*/ 1 w 123"/>
                <a:gd name="T15" fmla="*/ 0 h 84"/>
                <a:gd name="T16" fmla="*/ 1 w 123"/>
                <a:gd name="T17" fmla="*/ 0 h 84"/>
                <a:gd name="T18" fmla="*/ 1 w 123"/>
                <a:gd name="T19" fmla="*/ 0 h 84"/>
                <a:gd name="T20" fmla="*/ 1 w 123"/>
                <a:gd name="T21" fmla="*/ 0 h 84"/>
                <a:gd name="T22" fmla="*/ 1 w 123"/>
                <a:gd name="T23" fmla="*/ 0 h 84"/>
                <a:gd name="T24" fmla="*/ 1 w 123"/>
                <a:gd name="T25" fmla="*/ 0 h 84"/>
                <a:gd name="T26" fmla="*/ 1 w 123"/>
                <a:gd name="T27" fmla="*/ 0 h 84"/>
                <a:gd name="T28" fmla="*/ 1 w 123"/>
                <a:gd name="T29" fmla="*/ 0 h 84"/>
                <a:gd name="T30" fmla="*/ 1 w 123"/>
                <a:gd name="T31" fmla="*/ 0 h 84"/>
                <a:gd name="T32" fmla="*/ 1 w 123"/>
                <a:gd name="T33" fmla="*/ 0 h 84"/>
                <a:gd name="T34" fmla="*/ 1 w 123"/>
                <a:gd name="T35" fmla="*/ 0 h 84"/>
                <a:gd name="T36" fmla="*/ 1 w 123"/>
                <a:gd name="T37" fmla="*/ 0 h 84"/>
                <a:gd name="T38" fmla="*/ 1 w 123"/>
                <a:gd name="T39" fmla="*/ 0 h 84"/>
                <a:gd name="T40" fmla="*/ 1 w 123"/>
                <a:gd name="T41" fmla="*/ 0 h 84"/>
                <a:gd name="T42" fmla="*/ 1 w 123"/>
                <a:gd name="T43" fmla="*/ 0 h 84"/>
                <a:gd name="T44" fmla="*/ 1 w 123"/>
                <a:gd name="T45" fmla="*/ 0 h 84"/>
                <a:gd name="T46" fmla="*/ 1 w 123"/>
                <a:gd name="T47" fmla="*/ 0 h 84"/>
                <a:gd name="T48" fmla="*/ 1 w 123"/>
                <a:gd name="T49" fmla="*/ 0 h 84"/>
                <a:gd name="T50" fmla="*/ 1 w 123"/>
                <a:gd name="T51" fmla="*/ 0 h 84"/>
                <a:gd name="T52" fmla="*/ 1 w 123"/>
                <a:gd name="T53" fmla="*/ 0 h 84"/>
                <a:gd name="T54" fmla="*/ 1 w 123"/>
                <a:gd name="T55" fmla="*/ 0 h 84"/>
                <a:gd name="T56" fmla="*/ 1 w 123"/>
                <a:gd name="T57" fmla="*/ 0 h 84"/>
                <a:gd name="T58" fmla="*/ 1 w 123"/>
                <a:gd name="T59" fmla="*/ 0 h 84"/>
                <a:gd name="T60" fmla="*/ 1 w 123"/>
                <a:gd name="T61" fmla="*/ 0 h 84"/>
                <a:gd name="T62" fmla="*/ 1 w 123"/>
                <a:gd name="T63" fmla="*/ 0 h 84"/>
                <a:gd name="T64" fmla="*/ 1 w 123"/>
                <a:gd name="T65" fmla="*/ 0 h 84"/>
                <a:gd name="T66" fmla="*/ 1 w 123"/>
                <a:gd name="T67" fmla="*/ 0 h 84"/>
                <a:gd name="T68" fmla="*/ 1 w 123"/>
                <a:gd name="T69" fmla="*/ 0 h 84"/>
                <a:gd name="T70" fmla="*/ 1 w 123"/>
                <a:gd name="T71" fmla="*/ 0 h 84"/>
                <a:gd name="T72" fmla="*/ 1 w 123"/>
                <a:gd name="T73" fmla="*/ 0 h 84"/>
                <a:gd name="T74" fmla="*/ 1 w 123"/>
                <a:gd name="T75" fmla="*/ 0 h 84"/>
                <a:gd name="T76" fmla="*/ 1 w 123"/>
                <a:gd name="T77" fmla="*/ 0 h 84"/>
                <a:gd name="T78" fmla="*/ 1 w 123"/>
                <a:gd name="T79" fmla="*/ 0 h 84"/>
                <a:gd name="T80" fmla="*/ 1 w 123"/>
                <a:gd name="T81" fmla="*/ 0 h 84"/>
                <a:gd name="T82" fmla="*/ 1 w 123"/>
                <a:gd name="T83" fmla="*/ 0 h 84"/>
                <a:gd name="T84" fmla="*/ 1 w 123"/>
                <a:gd name="T85" fmla="*/ 0 h 84"/>
                <a:gd name="T86" fmla="*/ 1 w 123"/>
                <a:gd name="T87" fmla="*/ 0 h 84"/>
                <a:gd name="T88" fmla="*/ 1 w 123"/>
                <a:gd name="T89" fmla="*/ 0 h 84"/>
                <a:gd name="T90" fmla="*/ 1 w 123"/>
                <a:gd name="T91" fmla="*/ 0 h 84"/>
                <a:gd name="T92" fmla="*/ 1 w 123"/>
                <a:gd name="T93" fmla="*/ 0 h 84"/>
                <a:gd name="T94" fmla="*/ 1 w 123"/>
                <a:gd name="T95" fmla="*/ 0 h 84"/>
                <a:gd name="T96" fmla="*/ 1 w 123"/>
                <a:gd name="T97" fmla="*/ 0 h 84"/>
                <a:gd name="T98" fmla="*/ 1 w 123"/>
                <a:gd name="T99" fmla="*/ 0 h 84"/>
                <a:gd name="T100" fmla="*/ 1 w 123"/>
                <a:gd name="T101" fmla="*/ 0 h 84"/>
                <a:gd name="T102" fmla="*/ 1 w 123"/>
                <a:gd name="T103" fmla="*/ 0 h 84"/>
                <a:gd name="T104" fmla="*/ 1 w 123"/>
                <a:gd name="T105" fmla="*/ 0 h 84"/>
                <a:gd name="T106" fmla="*/ 1 w 123"/>
                <a:gd name="T107" fmla="*/ 0 h 84"/>
                <a:gd name="T108" fmla="*/ 1 w 123"/>
                <a:gd name="T109" fmla="*/ 0 h 84"/>
                <a:gd name="T110" fmla="*/ 1 w 123"/>
                <a:gd name="T111" fmla="*/ 0 h 84"/>
                <a:gd name="T112" fmla="*/ 1 w 123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"/>
                <a:gd name="T172" fmla="*/ 0 h 84"/>
                <a:gd name="T173" fmla="*/ 123 w 123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" h="84">
                  <a:moveTo>
                    <a:pt x="63" y="84"/>
                  </a:moveTo>
                  <a:lnTo>
                    <a:pt x="36" y="81"/>
                  </a:lnTo>
                  <a:lnTo>
                    <a:pt x="17" y="71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21" y="10"/>
                  </a:lnTo>
                  <a:lnTo>
                    <a:pt x="30" y="6"/>
                  </a:lnTo>
                  <a:lnTo>
                    <a:pt x="45" y="1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6"/>
                  </a:lnTo>
                  <a:lnTo>
                    <a:pt x="103" y="10"/>
                  </a:lnTo>
                  <a:lnTo>
                    <a:pt x="110" y="14"/>
                  </a:lnTo>
                  <a:lnTo>
                    <a:pt x="116" y="21"/>
                  </a:lnTo>
                  <a:lnTo>
                    <a:pt x="120" y="28"/>
                  </a:lnTo>
                  <a:lnTo>
                    <a:pt x="122" y="35"/>
                  </a:lnTo>
                  <a:lnTo>
                    <a:pt x="123" y="42"/>
                  </a:lnTo>
                  <a:lnTo>
                    <a:pt x="122" y="50"/>
                  </a:lnTo>
                  <a:lnTo>
                    <a:pt x="120" y="57"/>
                  </a:lnTo>
                  <a:lnTo>
                    <a:pt x="116" y="64"/>
                  </a:lnTo>
                  <a:lnTo>
                    <a:pt x="108" y="70"/>
                  </a:lnTo>
                  <a:lnTo>
                    <a:pt x="103" y="74"/>
                  </a:lnTo>
                  <a:lnTo>
                    <a:pt x="93" y="78"/>
                  </a:lnTo>
                  <a:lnTo>
                    <a:pt x="83" y="81"/>
                  </a:lnTo>
                  <a:lnTo>
                    <a:pt x="74" y="83"/>
                  </a:lnTo>
                  <a:lnTo>
                    <a:pt x="63" y="84"/>
                  </a:lnTo>
                  <a:close/>
                  <a:moveTo>
                    <a:pt x="63" y="71"/>
                  </a:moveTo>
                  <a:lnTo>
                    <a:pt x="82" y="70"/>
                  </a:lnTo>
                  <a:lnTo>
                    <a:pt x="97" y="63"/>
                  </a:lnTo>
                  <a:lnTo>
                    <a:pt x="103" y="59"/>
                  </a:lnTo>
                  <a:lnTo>
                    <a:pt x="106" y="53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08" y="35"/>
                  </a:lnTo>
                  <a:lnTo>
                    <a:pt x="106" y="29"/>
                  </a:lnTo>
                  <a:lnTo>
                    <a:pt x="103" y="25"/>
                  </a:lnTo>
                  <a:lnTo>
                    <a:pt x="97" y="20"/>
                  </a:lnTo>
                  <a:lnTo>
                    <a:pt x="82" y="14"/>
                  </a:lnTo>
                  <a:lnTo>
                    <a:pt x="61" y="11"/>
                  </a:lnTo>
                  <a:lnTo>
                    <a:pt x="53" y="13"/>
                  </a:lnTo>
                  <a:lnTo>
                    <a:pt x="43" y="14"/>
                  </a:lnTo>
                  <a:lnTo>
                    <a:pt x="36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6"/>
                  </a:lnTo>
                  <a:lnTo>
                    <a:pt x="13" y="42"/>
                  </a:lnTo>
                  <a:lnTo>
                    <a:pt x="15" y="49"/>
                  </a:lnTo>
                  <a:lnTo>
                    <a:pt x="19" y="57"/>
                  </a:lnTo>
                  <a:lnTo>
                    <a:pt x="24" y="63"/>
                  </a:lnTo>
                  <a:lnTo>
                    <a:pt x="40" y="70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8" name="Freeform 76">
              <a:extLst>
                <a:ext uri="{FF2B5EF4-FFF2-40B4-BE49-F238E27FC236}">
                  <a16:creationId xmlns:a16="http://schemas.microsoft.com/office/drawing/2014/main" id="{9F48E556-8BE4-8644-8C9A-F02C701E4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590"/>
              <a:ext cx="60" cy="24"/>
            </a:xfrm>
            <a:custGeom>
              <a:avLst/>
              <a:gdLst>
                <a:gd name="T0" fmla="*/ 1 w 120"/>
                <a:gd name="T1" fmla="*/ 0 h 74"/>
                <a:gd name="T2" fmla="*/ 0 w 120"/>
                <a:gd name="T3" fmla="*/ 0 h 74"/>
                <a:gd name="T4" fmla="*/ 0 w 120"/>
                <a:gd name="T5" fmla="*/ 0 h 74"/>
                <a:gd name="T6" fmla="*/ 0 w 120"/>
                <a:gd name="T7" fmla="*/ 0 h 74"/>
                <a:gd name="T8" fmla="*/ 0 w 120"/>
                <a:gd name="T9" fmla="*/ 0 h 74"/>
                <a:gd name="T10" fmla="*/ 1 w 120"/>
                <a:gd name="T11" fmla="*/ 0 h 74"/>
                <a:gd name="T12" fmla="*/ 1 w 120"/>
                <a:gd name="T13" fmla="*/ 0 h 74"/>
                <a:gd name="T14" fmla="*/ 1 w 120"/>
                <a:gd name="T15" fmla="*/ 0 h 74"/>
                <a:gd name="T16" fmla="*/ 1 w 120"/>
                <a:gd name="T17" fmla="*/ 0 h 74"/>
                <a:gd name="T18" fmla="*/ 1 w 120"/>
                <a:gd name="T19" fmla="*/ 0 h 74"/>
                <a:gd name="T20" fmla="*/ 1 w 120"/>
                <a:gd name="T21" fmla="*/ 0 h 74"/>
                <a:gd name="T22" fmla="*/ 1 w 120"/>
                <a:gd name="T23" fmla="*/ 0 h 74"/>
                <a:gd name="T24" fmla="*/ 1 w 120"/>
                <a:gd name="T25" fmla="*/ 0 h 74"/>
                <a:gd name="T26" fmla="*/ 1 w 120"/>
                <a:gd name="T27" fmla="*/ 0 h 74"/>
                <a:gd name="T28" fmla="*/ 1 w 120"/>
                <a:gd name="T29" fmla="*/ 0 h 74"/>
                <a:gd name="T30" fmla="*/ 1 w 120"/>
                <a:gd name="T31" fmla="*/ 0 h 74"/>
                <a:gd name="T32" fmla="*/ 1 w 120"/>
                <a:gd name="T33" fmla="*/ 0 h 74"/>
                <a:gd name="T34" fmla="*/ 1 w 120"/>
                <a:gd name="T35" fmla="*/ 0 h 74"/>
                <a:gd name="T36" fmla="*/ 1 w 120"/>
                <a:gd name="T37" fmla="*/ 0 h 74"/>
                <a:gd name="T38" fmla="*/ 1 w 120"/>
                <a:gd name="T39" fmla="*/ 0 h 74"/>
                <a:gd name="T40" fmla="*/ 1 w 120"/>
                <a:gd name="T41" fmla="*/ 0 h 74"/>
                <a:gd name="T42" fmla="*/ 1 w 120"/>
                <a:gd name="T43" fmla="*/ 0 h 74"/>
                <a:gd name="T44" fmla="*/ 1 w 120"/>
                <a:gd name="T45" fmla="*/ 0 h 74"/>
                <a:gd name="T46" fmla="*/ 1 w 120"/>
                <a:gd name="T47" fmla="*/ 0 h 74"/>
                <a:gd name="T48" fmla="*/ 1 w 120"/>
                <a:gd name="T49" fmla="*/ 0 h 74"/>
                <a:gd name="T50" fmla="*/ 1 w 120"/>
                <a:gd name="T51" fmla="*/ 0 h 74"/>
                <a:gd name="T52" fmla="*/ 1 w 120"/>
                <a:gd name="T53" fmla="*/ 0 h 74"/>
                <a:gd name="T54" fmla="*/ 1 w 120"/>
                <a:gd name="T55" fmla="*/ 0 h 74"/>
                <a:gd name="T56" fmla="*/ 1 w 120"/>
                <a:gd name="T57" fmla="*/ 0 h 74"/>
                <a:gd name="T58" fmla="*/ 1 w 120"/>
                <a:gd name="T59" fmla="*/ 0 h 74"/>
                <a:gd name="T60" fmla="*/ 1 w 120"/>
                <a:gd name="T61" fmla="*/ 0 h 74"/>
                <a:gd name="T62" fmla="*/ 1 w 120"/>
                <a:gd name="T63" fmla="*/ 0 h 74"/>
                <a:gd name="T64" fmla="*/ 1 w 120"/>
                <a:gd name="T65" fmla="*/ 0 h 74"/>
                <a:gd name="T66" fmla="*/ 1 w 120"/>
                <a:gd name="T67" fmla="*/ 0 h 74"/>
                <a:gd name="T68" fmla="*/ 1 w 120"/>
                <a:gd name="T69" fmla="*/ 0 h 74"/>
                <a:gd name="T70" fmla="*/ 1 w 120"/>
                <a:gd name="T71" fmla="*/ 0 h 74"/>
                <a:gd name="T72" fmla="*/ 1 w 120"/>
                <a:gd name="T73" fmla="*/ 0 h 74"/>
                <a:gd name="T74" fmla="*/ 1 w 120"/>
                <a:gd name="T75" fmla="*/ 0 h 74"/>
                <a:gd name="T76" fmla="*/ 1 w 120"/>
                <a:gd name="T77" fmla="*/ 0 h 74"/>
                <a:gd name="T78" fmla="*/ 1 w 120"/>
                <a:gd name="T79" fmla="*/ 0 h 74"/>
                <a:gd name="T80" fmla="*/ 1 w 120"/>
                <a:gd name="T81" fmla="*/ 0 h 74"/>
                <a:gd name="T82" fmla="*/ 1 w 120"/>
                <a:gd name="T83" fmla="*/ 0 h 74"/>
                <a:gd name="T84" fmla="*/ 1 w 120"/>
                <a:gd name="T85" fmla="*/ 0 h 74"/>
                <a:gd name="T86" fmla="*/ 1 w 120"/>
                <a:gd name="T87" fmla="*/ 0 h 74"/>
                <a:gd name="T88" fmla="*/ 1 w 120"/>
                <a:gd name="T89" fmla="*/ 0 h 74"/>
                <a:gd name="T90" fmla="*/ 1 w 120"/>
                <a:gd name="T91" fmla="*/ 0 h 74"/>
                <a:gd name="T92" fmla="*/ 1 w 120"/>
                <a:gd name="T93" fmla="*/ 0 h 74"/>
                <a:gd name="T94" fmla="*/ 1 w 120"/>
                <a:gd name="T95" fmla="*/ 0 h 74"/>
                <a:gd name="T96" fmla="*/ 1 w 120"/>
                <a:gd name="T97" fmla="*/ 0 h 74"/>
                <a:gd name="T98" fmla="*/ 1 w 120"/>
                <a:gd name="T99" fmla="*/ 0 h 74"/>
                <a:gd name="T100" fmla="*/ 1 w 120"/>
                <a:gd name="T101" fmla="*/ 0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74"/>
                <a:gd name="T155" fmla="*/ 120 w 120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74">
                  <a:moveTo>
                    <a:pt x="120" y="74"/>
                  </a:moveTo>
                  <a:lnTo>
                    <a:pt x="0" y="7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22" y="7"/>
                  </a:lnTo>
                  <a:lnTo>
                    <a:pt x="32" y="7"/>
                  </a:lnTo>
                  <a:lnTo>
                    <a:pt x="40" y="7"/>
                  </a:lnTo>
                  <a:lnTo>
                    <a:pt x="47" y="10"/>
                  </a:lnTo>
                  <a:lnTo>
                    <a:pt x="53" y="13"/>
                  </a:lnTo>
                  <a:lnTo>
                    <a:pt x="59" y="17"/>
                  </a:lnTo>
                  <a:lnTo>
                    <a:pt x="61" y="22"/>
                  </a:lnTo>
                  <a:lnTo>
                    <a:pt x="64" y="31"/>
                  </a:lnTo>
                  <a:lnTo>
                    <a:pt x="66" y="27"/>
                  </a:lnTo>
                  <a:lnTo>
                    <a:pt x="70" y="24"/>
                  </a:lnTo>
                  <a:lnTo>
                    <a:pt x="78" y="20"/>
                  </a:lnTo>
                  <a:lnTo>
                    <a:pt x="85" y="15"/>
                  </a:lnTo>
                  <a:lnTo>
                    <a:pt x="120" y="0"/>
                  </a:lnTo>
                  <a:lnTo>
                    <a:pt x="120" y="14"/>
                  </a:lnTo>
                  <a:lnTo>
                    <a:pt x="95" y="25"/>
                  </a:lnTo>
                  <a:lnTo>
                    <a:pt x="83" y="29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63"/>
                  </a:lnTo>
                  <a:lnTo>
                    <a:pt x="120" y="63"/>
                  </a:lnTo>
                  <a:lnTo>
                    <a:pt x="120" y="74"/>
                  </a:lnTo>
                  <a:close/>
                  <a:moveTo>
                    <a:pt x="51" y="63"/>
                  </a:moveTo>
                  <a:lnTo>
                    <a:pt x="51" y="39"/>
                  </a:lnTo>
                  <a:lnTo>
                    <a:pt x="51" y="32"/>
                  </a:lnTo>
                  <a:lnTo>
                    <a:pt x="49" y="27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5" y="25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3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9" name="Freeform 77">
              <a:extLst>
                <a:ext uri="{FF2B5EF4-FFF2-40B4-BE49-F238E27FC236}">
                  <a16:creationId xmlns:a16="http://schemas.microsoft.com/office/drawing/2014/main" id="{DBC05D22-7DAB-FF44-B741-DDC06DD1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63"/>
              <a:ext cx="60" cy="22"/>
            </a:xfrm>
            <a:custGeom>
              <a:avLst/>
              <a:gdLst>
                <a:gd name="T0" fmla="*/ 1 w 120"/>
                <a:gd name="T1" fmla="*/ 0 h 66"/>
                <a:gd name="T2" fmla="*/ 0 w 120"/>
                <a:gd name="T3" fmla="*/ 0 h 66"/>
                <a:gd name="T4" fmla="*/ 0 w 120"/>
                <a:gd name="T5" fmla="*/ 0 h 66"/>
                <a:gd name="T6" fmla="*/ 1 w 120"/>
                <a:gd name="T7" fmla="*/ 0 h 66"/>
                <a:gd name="T8" fmla="*/ 1 w 120"/>
                <a:gd name="T9" fmla="*/ 0 h 66"/>
                <a:gd name="T10" fmla="*/ 1 w 120"/>
                <a:gd name="T11" fmla="*/ 0 h 66"/>
                <a:gd name="T12" fmla="*/ 1 w 120"/>
                <a:gd name="T13" fmla="*/ 0 h 66"/>
                <a:gd name="T14" fmla="*/ 1 w 120"/>
                <a:gd name="T15" fmla="*/ 0 h 66"/>
                <a:gd name="T16" fmla="*/ 1 w 120"/>
                <a:gd name="T17" fmla="*/ 0 h 66"/>
                <a:gd name="T18" fmla="*/ 1 w 120"/>
                <a:gd name="T19" fmla="*/ 0 h 66"/>
                <a:gd name="T20" fmla="*/ 1 w 120"/>
                <a:gd name="T21" fmla="*/ 0 h 66"/>
                <a:gd name="T22" fmla="*/ 1 w 120"/>
                <a:gd name="T23" fmla="*/ 0 h 66"/>
                <a:gd name="T24" fmla="*/ 1 w 120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66"/>
                <a:gd name="T41" fmla="*/ 120 w 120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66">
                  <a:moveTo>
                    <a:pt x="120" y="66"/>
                  </a:move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55"/>
                  </a:lnTo>
                  <a:lnTo>
                    <a:pt x="49" y="55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64" y="55"/>
                  </a:lnTo>
                  <a:lnTo>
                    <a:pt x="106" y="55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0" name="Freeform 78">
              <a:extLst>
                <a:ext uri="{FF2B5EF4-FFF2-40B4-BE49-F238E27FC236}">
                  <a16:creationId xmlns:a16="http://schemas.microsoft.com/office/drawing/2014/main" id="{C0FCA42D-4F1E-4F49-B479-22E1EA05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35"/>
              <a:ext cx="60" cy="22"/>
            </a:xfrm>
            <a:custGeom>
              <a:avLst/>
              <a:gdLst>
                <a:gd name="T0" fmla="*/ 1 w 120"/>
                <a:gd name="T1" fmla="*/ 0 h 67"/>
                <a:gd name="T2" fmla="*/ 0 w 120"/>
                <a:gd name="T3" fmla="*/ 0 h 67"/>
                <a:gd name="T4" fmla="*/ 0 w 120"/>
                <a:gd name="T5" fmla="*/ 0 h 67"/>
                <a:gd name="T6" fmla="*/ 1 w 120"/>
                <a:gd name="T7" fmla="*/ 0 h 67"/>
                <a:gd name="T8" fmla="*/ 0 w 120"/>
                <a:gd name="T9" fmla="*/ 0 h 67"/>
                <a:gd name="T10" fmla="*/ 0 w 120"/>
                <a:gd name="T11" fmla="*/ 0 h 67"/>
                <a:gd name="T12" fmla="*/ 1 w 120"/>
                <a:gd name="T13" fmla="*/ 0 h 67"/>
                <a:gd name="T14" fmla="*/ 1 w 120"/>
                <a:gd name="T15" fmla="*/ 0 h 67"/>
                <a:gd name="T16" fmla="*/ 1 w 120"/>
                <a:gd name="T17" fmla="*/ 0 h 67"/>
                <a:gd name="T18" fmla="*/ 1 w 120"/>
                <a:gd name="T19" fmla="*/ 0 h 67"/>
                <a:gd name="T20" fmla="*/ 1 w 120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120" y="67"/>
                  </a:moveTo>
                  <a:lnTo>
                    <a:pt x="0" y="67"/>
                  </a:lnTo>
                  <a:lnTo>
                    <a:pt x="0" y="56"/>
                  </a:lnTo>
                  <a:lnTo>
                    <a:pt x="9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26" y="56"/>
                  </a:lnTo>
                  <a:lnTo>
                    <a:pt x="120" y="56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1" name="Freeform 79">
              <a:extLst>
                <a:ext uri="{FF2B5EF4-FFF2-40B4-BE49-F238E27FC236}">
                  <a16:creationId xmlns:a16="http://schemas.microsoft.com/office/drawing/2014/main" id="{A0FCFC0A-3C17-DE42-9146-0999D5908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0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1 w 120"/>
                <a:gd name="T3" fmla="*/ 0 h 72"/>
                <a:gd name="T4" fmla="*/ 1 w 120"/>
                <a:gd name="T5" fmla="*/ 0 h 72"/>
                <a:gd name="T6" fmla="*/ 1 w 120"/>
                <a:gd name="T7" fmla="*/ 0 h 72"/>
                <a:gd name="T8" fmla="*/ 1 w 120"/>
                <a:gd name="T9" fmla="*/ 0 h 72"/>
                <a:gd name="T10" fmla="*/ 1 w 120"/>
                <a:gd name="T11" fmla="*/ 0 h 72"/>
                <a:gd name="T12" fmla="*/ 0 w 120"/>
                <a:gd name="T13" fmla="*/ 0 h 72"/>
                <a:gd name="T14" fmla="*/ 0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72"/>
                <a:gd name="T44" fmla="*/ 120 w 120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72">
                  <a:moveTo>
                    <a:pt x="120" y="72"/>
                  </a:moveTo>
                  <a:lnTo>
                    <a:pt x="104" y="72"/>
                  </a:lnTo>
                  <a:lnTo>
                    <a:pt x="28" y="25"/>
                  </a:lnTo>
                  <a:lnTo>
                    <a:pt x="21" y="21"/>
                  </a:lnTo>
                  <a:lnTo>
                    <a:pt x="13" y="1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97" y="52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2" name="Rectangle 80">
              <a:extLst>
                <a:ext uri="{FF2B5EF4-FFF2-40B4-BE49-F238E27FC236}">
                  <a16:creationId xmlns:a16="http://schemas.microsoft.com/office/drawing/2014/main" id="{C1FB7B27-819F-694E-8300-9CC38EA6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499"/>
              <a:ext cx="7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33" name="Freeform 81">
              <a:extLst>
                <a:ext uri="{FF2B5EF4-FFF2-40B4-BE49-F238E27FC236}">
                  <a16:creationId xmlns:a16="http://schemas.microsoft.com/office/drawing/2014/main" id="{2D50435C-2AE4-8A46-8A8D-EA3C9753F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6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0 w 120"/>
                <a:gd name="T3" fmla="*/ 0 h 72"/>
                <a:gd name="T4" fmla="*/ 0 w 120"/>
                <a:gd name="T5" fmla="*/ 0 h 72"/>
                <a:gd name="T6" fmla="*/ 0 w 120"/>
                <a:gd name="T7" fmla="*/ 0 h 72"/>
                <a:gd name="T8" fmla="*/ 0 w 120"/>
                <a:gd name="T9" fmla="*/ 0 h 72"/>
                <a:gd name="T10" fmla="*/ 1 w 120"/>
                <a:gd name="T11" fmla="*/ 0 h 72"/>
                <a:gd name="T12" fmla="*/ 1 w 120"/>
                <a:gd name="T13" fmla="*/ 0 h 72"/>
                <a:gd name="T14" fmla="*/ 1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1 w 120"/>
                <a:gd name="T29" fmla="*/ 0 h 72"/>
                <a:gd name="T30" fmla="*/ 1 w 120"/>
                <a:gd name="T31" fmla="*/ 0 h 72"/>
                <a:gd name="T32" fmla="*/ 1 w 120"/>
                <a:gd name="T33" fmla="*/ 0 h 72"/>
                <a:gd name="T34" fmla="*/ 1 w 120"/>
                <a:gd name="T35" fmla="*/ 0 h 72"/>
                <a:gd name="T36" fmla="*/ 1 w 120"/>
                <a:gd name="T37" fmla="*/ 0 h 72"/>
                <a:gd name="T38" fmla="*/ 1 w 120"/>
                <a:gd name="T39" fmla="*/ 0 h 72"/>
                <a:gd name="T40" fmla="*/ 1 w 120"/>
                <a:gd name="T41" fmla="*/ 0 h 72"/>
                <a:gd name="T42" fmla="*/ 1 w 120"/>
                <a:gd name="T43" fmla="*/ 0 h 72"/>
                <a:gd name="T44" fmla="*/ 1 w 120"/>
                <a:gd name="T45" fmla="*/ 0 h 72"/>
                <a:gd name="T46" fmla="*/ 1 w 120"/>
                <a:gd name="T47" fmla="*/ 0 h 72"/>
                <a:gd name="T48" fmla="*/ 1 w 120"/>
                <a:gd name="T49" fmla="*/ 0 h 72"/>
                <a:gd name="T50" fmla="*/ 1 w 120"/>
                <a:gd name="T51" fmla="*/ 0 h 72"/>
                <a:gd name="T52" fmla="*/ 1 w 120"/>
                <a:gd name="T53" fmla="*/ 0 h 72"/>
                <a:gd name="T54" fmla="*/ 1 w 120"/>
                <a:gd name="T55" fmla="*/ 0 h 72"/>
                <a:gd name="T56" fmla="*/ 1 w 120"/>
                <a:gd name="T57" fmla="*/ 0 h 72"/>
                <a:gd name="T58" fmla="*/ 1 w 120"/>
                <a:gd name="T59" fmla="*/ 0 h 72"/>
                <a:gd name="T60" fmla="*/ 1 w 120"/>
                <a:gd name="T61" fmla="*/ 0 h 72"/>
                <a:gd name="T62" fmla="*/ 1 w 120"/>
                <a:gd name="T63" fmla="*/ 0 h 72"/>
                <a:gd name="T64" fmla="*/ 1 w 120"/>
                <a:gd name="T65" fmla="*/ 0 h 72"/>
                <a:gd name="T66" fmla="*/ 1 w 120"/>
                <a:gd name="T67" fmla="*/ 0 h 72"/>
                <a:gd name="T68" fmla="*/ 1 w 120"/>
                <a:gd name="T69" fmla="*/ 0 h 72"/>
                <a:gd name="T70" fmla="*/ 1 w 120"/>
                <a:gd name="T71" fmla="*/ 0 h 72"/>
                <a:gd name="T72" fmla="*/ 1 w 120"/>
                <a:gd name="T73" fmla="*/ 0 h 72"/>
                <a:gd name="T74" fmla="*/ 1 w 120"/>
                <a:gd name="T75" fmla="*/ 0 h 72"/>
                <a:gd name="T76" fmla="*/ 1 w 120"/>
                <a:gd name="T77" fmla="*/ 0 h 72"/>
                <a:gd name="T78" fmla="*/ 1 w 120"/>
                <a:gd name="T79" fmla="*/ 0 h 72"/>
                <a:gd name="T80" fmla="*/ 1 w 120"/>
                <a:gd name="T81" fmla="*/ 0 h 72"/>
                <a:gd name="T82" fmla="*/ 1 w 120"/>
                <a:gd name="T83" fmla="*/ 0 h 72"/>
                <a:gd name="T84" fmla="*/ 1 w 120"/>
                <a:gd name="T85" fmla="*/ 0 h 72"/>
                <a:gd name="T86" fmla="*/ 1 w 120"/>
                <a:gd name="T87" fmla="*/ 0 h 72"/>
                <a:gd name="T88" fmla="*/ 1 w 120"/>
                <a:gd name="T89" fmla="*/ 0 h 72"/>
                <a:gd name="T90" fmla="*/ 1 w 120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72"/>
                <a:gd name="T140" fmla="*/ 120 w 120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72">
                  <a:moveTo>
                    <a:pt x="120" y="72"/>
                  </a:moveTo>
                  <a:lnTo>
                    <a:pt x="0" y="7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9" y="14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3" y="3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2" y="16"/>
                  </a:lnTo>
                  <a:lnTo>
                    <a:pt x="116" y="21"/>
                  </a:lnTo>
                  <a:lnTo>
                    <a:pt x="118" y="27"/>
                  </a:lnTo>
                  <a:lnTo>
                    <a:pt x="120" y="34"/>
                  </a:lnTo>
                  <a:lnTo>
                    <a:pt x="120" y="41"/>
                  </a:lnTo>
                  <a:lnTo>
                    <a:pt x="120" y="72"/>
                  </a:lnTo>
                  <a:close/>
                  <a:moveTo>
                    <a:pt x="106" y="60"/>
                  </a:move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101" y="24"/>
                  </a:lnTo>
                  <a:lnTo>
                    <a:pt x="97" y="20"/>
                  </a:lnTo>
                  <a:lnTo>
                    <a:pt x="91" y="17"/>
                  </a:lnTo>
                  <a:lnTo>
                    <a:pt x="81" y="14"/>
                  </a:lnTo>
                  <a:lnTo>
                    <a:pt x="72" y="13"/>
                  </a:lnTo>
                  <a:lnTo>
                    <a:pt x="59" y="11"/>
                  </a:lnTo>
                  <a:lnTo>
                    <a:pt x="47" y="13"/>
                  </a:lnTo>
                  <a:lnTo>
                    <a:pt x="38" y="14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3" y="35"/>
                  </a:lnTo>
                  <a:lnTo>
                    <a:pt x="13" y="42"/>
                  </a:lnTo>
                  <a:lnTo>
                    <a:pt x="13" y="60"/>
                  </a:lnTo>
                  <a:lnTo>
                    <a:pt x="10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4" name="Freeform 82">
              <a:extLst>
                <a:ext uri="{FF2B5EF4-FFF2-40B4-BE49-F238E27FC236}">
                  <a16:creationId xmlns:a16="http://schemas.microsoft.com/office/drawing/2014/main" id="{622F7EF8-E59E-564A-977F-85A844C14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38"/>
              <a:ext cx="60" cy="28"/>
            </a:xfrm>
            <a:custGeom>
              <a:avLst/>
              <a:gdLst>
                <a:gd name="T0" fmla="*/ 1 w 120"/>
                <a:gd name="T1" fmla="*/ 0 h 83"/>
                <a:gd name="T2" fmla="*/ 0 w 120"/>
                <a:gd name="T3" fmla="*/ 0 h 83"/>
                <a:gd name="T4" fmla="*/ 0 w 120"/>
                <a:gd name="T5" fmla="*/ 0 h 83"/>
                <a:gd name="T6" fmla="*/ 1 w 120"/>
                <a:gd name="T7" fmla="*/ 0 h 83"/>
                <a:gd name="T8" fmla="*/ 1 w 120"/>
                <a:gd name="T9" fmla="*/ 0 h 83"/>
                <a:gd name="T10" fmla="*/ 1 w 120"/>
                <a:gd name="T11" fmla="*/ 0 h 83"/>
                <a:gd name="T12" fmla="*/ 1 w 120"/>
                <a:gd name="T13" fmla="*/ 0 h 83"/>
                <a:gd name="T14" fmla="*/ 1 w 120"/>
                <a:gd name="T15" fmla="*/ 0 h 83"/>
                <a:gd name="T16" fmla="*/ 1 w 120"/>
                <a:gd name="T17" fmla="*/ 0 h 83"/>
                <a:gd name="T18" fmla="*/ 1 w 120"/>
                <a:gd name="T19" fmla="*/ 0 h 83"/>
                <a:gd name="T20" fmla="*/ 1 w 120"/>
                <a:gd name="T21" fmla="*/ 0 h 83"/>
                <a:gd name="T22" fmla="*/ 1 w 120"/>
                <a:gd name="T23" fmla="*/ 0 h 83"/>
                <a:gd name="T24" fmla="*/ 1 w 120"/>
                <a:gd name="T25" fmla="*/ 0 h 83"/>
                <a:gd name="T26" fmla="*/ 1 w 120"/>
                <a:gd name="T27" fmla="*/ 0 h 83"/>
                <a:gd name="T28" fmla="*/ 1 w 120"/>
                <a:gd name="T29" fmla="*/ 0 h 83"/>
                <a:gd name="T30" fmla="*/ 1 w 120"/>
                <a:gd name="T31" fmla="*/ 0 h 83"/>
                <a:gd name="T32" fmla="*/ 1 w 120"/>
                <a:gd name="T33" fmla="*/ 0 h 83"/>
                <a:gd name="T34" fmla="*/ 1 w 120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83"/>
                <a:gd name="T56" fmla="*/ 120 w 120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83">
                  <a:moveTo>
                    <a:pt x="120" y="83"/>
                  </a:moveTo>
                  <a:lnTo>
                    <a:pt x="0" y="48"/>
                  </a:lnTo>
                  <a:lnTo>
                    <a:pt x="0" y="35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83" y="22"/>
                  </a:lnTo>
                  <a:lnTo>
                    <a:pt x="83" y="60"/>
                  </a:lnTo>
                  <a:lnTo>
                    <a:pt x="120" y="70"/>
                  </a:lnTo>
                  <a:lnTo>
                    <a:pt x="120" y="83"/>
                  </a:lnTo>
                  <a:close/>
                  <a:moveTo>
                    <a:pt x="68" y="56"/>
                  </a:moveTo>
                  <a:lnTo>
                    <a:pt x="68" y="27"/>
                  </a:lnTo>
                  <a:lnTo>
                    <a:pt x="36" y="35"/>
                  </a:lnTo>
                  <a:lnTo>
                    <a:pt x="28" y="38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24" y="45"/>
                  </a:lnTo>
                  <a:lnTo>
                    <a:pt x="36" y="48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5" name="Freeform 83">
              <a:extLst>
                <a:ext uri="{FF2B5EF4-FFF2-40B4-BE49-F238E27FC236}">
                  <a16:creationId xmlns:a16="http://schemas.microsoft.com/office/drawing/2014/main" id="{2BD6AFD4-AB49-904E-9944-0A401A59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413"/>
              <a:ext cx="60" cy="24"/>
            </a:xfrm>
            <a:custGeom>
              <a:avLst/>
              <a:gdLst>
                <a:gd name="T0" fmla="*/ 1 w 120"/>
                <a:gd name="T1" fmla="*/ 0 h 71"/>
                <a:gd name="T2" fmla="*/ 1 w 120"/>
                <a:gd name="T3" fmla="*/ 0 h 71"/>
                <a:gd name="T4" fmla="*/ 1 w 120"/>
                <a:gd name="T5" fmla="*/ 0 h 71"/>
                <a:gd name="T6" fmla="*/ 0 w 120"/>
                <a:gd name="T7" fmla="*/ 0 h 71"/>
                <a:gd name="T8" fmla="*/ 0 w 120"/>
                <a:gd name="T9" fmla="*/ 0 h 71"/>
                <a:gd name="T10" fmla="*/ 1 w 120"/>
                <a:gd name="T11" fmla="*/ 0 h 71"/>
                <a:gd name="T12" fmla="*/ 1 w 120"/>
                <a:gd name="T13" fmla="*/ 0 h 71"/>
                <a:gd name="T14" fmla="*/ 1 w 120"/>
                <a:gd name="T15" fmla="*/ 0 h 71"/>
                <a:gd name="T16" fmla="*/ 1 w 120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1"/>
                <a:gd name="T29" fmla="*/ 120 w 120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1">
                  <a:moveTo>
                    <a:pt x="120" y="42"/>
                  </a:moveTo>
                  <a:lnTo>
                    <a:pt x="13" y="42"/>
                  </a:lnTo>
                  <a:lnTo>
                    <a:pt x="1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9"/>
                  </a:lnTo>
                  <a:lnTo>
                    <a:pt x="120" y="29"/>
                  </a:lnTo>
                  <a:lnTo>
                    <a:pt x="12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6" name="Freeform 84">
              <a:extLst>
                <a:ext uri="{FF2B5EF4-FFF2-40B4-BE49-F238E27FC236}">
                  <a16:creationId xmlns:a16="http://schemas.microsoft.com/office/drawing/2014/main" id="{429EE720-05BB-814B-A89D-6A7D4004D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00"/>
              <a:ext cx="22" cy="11"/>
            </a:xfrm>
            <a:custGeom>
              <a:avLst/>
              <a:gdLst>
                <a:gd name="T0" fmla="*/ 1 w 43"/>
                <a:gd name="T1" fmla="*/ 0 h 34"/>
                <a:gd name="T2" fmla="*/ 1 w 43"/>
                <a:gd name="T3" fmla="*/ 0 h 34"/>
                <a:gd name="T4" fmla="*/ 0 w 43"/>
                <a:gd name="T5" fmla="*/ 0 h 34"/>
                <a:gd name="T6" fmla="*/ 0 w 43"/>
                <a:gd name="T7" fmla="*/ 0 h 34"/>
                <a:gd name="T8" fmla="*/ 1 w 43"/>
                <a:gd name="T9" fmla="*/ 0 h 34"/>
                <a:gd name="T10" fmla="*/ 1 w 43"/>
                <a:gd name="T11" fmla="*/ 0 h 34"/>
                <a:gd name="T12" fmla="*/ 1 w 43"/>
                <a:gd name="T13" fmla="*/ 0 h 34"/>
                <a:gd name="T14" fmla="*/ 1 w 43"/>
                <a:gd name="T15" fmla="*/ 0 h 34"/>
                <a:gd name="T16" fmla="*/ 1 w 43"/>
                <a:gd name="T17" fmla="*/ 0 h 34"/>
                <a:gd name="T18" fmla="*/ 0 w 43"/>
                <a:gd name="T19" fmla="*/ 0 h 34"/>
                <a:gd name="T20" fmla="*/ 0 w 43"/>
                <a:gd name="T21" fmla="*/ 0 h 34"/>
                <a:gd name="T22" fmla="*/ 1 w 43"/>
                <a:gd name="T23" fmla="*/ 0 h 34"/>
                <a:gd name="T24" fmla="*/ 1 w 43"/>
                <a:gd name="T25" fmla="*/ 0 h 34"/>
                <a:gd name="T26" fmla="*/ 1 w 4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4"/>
                <a:gd name="T44" fmla="*/ 43 w 4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4">
                  <a:moveTo>
                    <a:pt x="43" y="31"/>
                  </a:moveTo>
                  <a:lnTo>
                    <a:pt x="19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43" y="24"/>
                  </a:lnTo>
                  <a:lnTo>
                    <a:pt x="43" y="31"/>
                  </a:lnTo>
                  <a:close/>
                  <a:moveTo>
                    <a:pt x="43" y="9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7" name="Line 85">
              <a:extLst>
                <a:ext uri="{FF2B5EF4-FFF2-40B4-BE49-F238E27FC236}">
                  <a16:creationId xmlns:a16="http://schemas.microsoft.com/office/drawing/2014/main" id="{592428B7-156B-9B4E-B332-D7467D6D5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" y="263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8" name="Freeform 86">
              <a:extLst>
                <a:ext uri="{FF2B5EF4-FFF2-40B4-BE49-F238E27FC236}">
                  <a16:creationId xmlns:a16="http://schemas.microsoft.com/office/drawing/2014/main" id="{ACEE6CE6-48DA-3347-B1DC-0B62EE9B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895"/>
              <a:ext cx="1464" cy="449"/>
            </a:xfrm>
            <a:custGeom>
              <a:avLst/>
              <a:gdLst>
                <a:gd name="T0" fmla="*/ 1 w 2928"/>
                <a:gd name="T1" fmla="*/ 0 h 1347"/>
                <a:gd name="T2" fmla="*/ 2 w 2928"/>
                <a:gd name="T3" fmla="*/ 0 h 1347"/>
                <a:gd name="T4" fmla="*/ 3 w 2928"/>
                <a:gd name="T5" fmla="*/ 0 h 1347"/>
                <a:gd name="T6" fmla="*/ 3 w 2928"/>
                <a:gd name="T7" fmla="*/ 0 h 1347"/>
                <a:gd name="T8" fmla="*/ 3 w 2928"/>
                <a:gd name="T9" fmla="*/ 0 h 1347"/>
                <a:gd name="T10" fmla="*/ 3 w 2928"/>
                <a:gd name="T11" fmla="*/ 0 h 1347"/>
                <a:gd name="T12" fmla="*/ 3 w 2928"/>
                <a:gd name="T13" fmla="*/ 0 h 1347"/>
                <a:gd name="T14" fmla="*/ 3 w 2928"/>
                <a:gd name="T15" fmla="*/ 0 h 1347"/>
                <a:gd name="T16" fmla="*/ 3 w 2928"/>
                <a:gd name="T17" fmla="*/ 0 h 1347"/>
                <a:gd name="T18" fmla="*/ 3 w 2928"/>
                <a:gd name="T19" fmla="*/ 0 h 1347"/>
                <a:gd name="T20" fmla="*/ 3 w 2928"/>
                <a:gd name="T21" fmla="*/ 0 h 1347"/>
                <a:gd name="T22" fmla="*/ 3 w 2928"/>
                <a:gd name="T23" fmla="*/ 0 h 1347"/>
                <a:gd name="T24" fmla="*/ 3 w 2928"/>
                <a:gd name="T25" fmla="*/ 0 h 1347"/>
                <a:gd name="T26" fmla="*/ 3 w 2928"/>
                <a:gd name="T27" fmla="*/ 0 h 1347"/>
                <a:gd name="T28" fmla="*/ 3 w 2928"/>
                <a:gd name="T29" fmla="*/ 0 h 1347"/>
                <a:gd name="T30" fmla="*/ 3 w 2928"/>
                <a:gd name="T31" fmla="*/ 0 h 1347"/>
                <a:gd name="T32" fmla="*/ 3 w 2928"/>
                <a:gd name="T33" fmla="*/ 0 h 1347"/>
                <a:gd name="T34" fmla="*/ 3 w 2928"/>
                <a:gd name="T35" fmla="*/ 0 h 1347"/>
                <a:gd name="T36" fmla="*/ 3 w 2928"/>
                <a:gd name="T37" fmla="*/ 0 h 1347"/>
                <a:gd name="T38" fmla="*/ 3 w 2928"/>
                <a:gd name="T39" fmla="*/ 0 h 1347"/>
                <a:gd name="T40" fmla="*/ 3 w 2928"/>
                <a:gd name="T41" fmla="*/ 0 h 1347"/>
                <a:gd name="T42" fmla="*/ 3 w 2928"/>
                <a:gd name="T43" fmla="*/ 0 h 1347"/>
                <a:gd name="T44" fmla="*/ 3 w 2928"/>
                <a:gd name="T45" fmla="*/ 0 h 1347"/>
                <a:gd name="T46" fmla="*/ 3 w 2928"/>
                <a:gd name="T47" fmla="*/ 0 h 1347"/>
                <a:gd name="T48" fmla="*/ 3 w 2928"/>
                <a:gd name="T49" fmla="*/ 0 h 1347"/>
                <a:gd name="T50" fmla="*/ 3 w 2928"/>
                <a:gd name="T51" fmla="*/ 0 h 1347"/>
                <a:gd name="T52" fmla="*/ 3 w 2928"/>
                <a:gd name="T53" fmla="*/ 0 h 1347"/>
                <a:gd name="T54" fmla="*/ 3 w 2928"/>
                <a:gd name="T55" fmla="*/ 0 h 1347"/>
                <a:gd name="T56" fmla="*/ 3 w 2928"/>
                <a:gd name="T57" fmla="*/ 0 h 1347"/>
                <a:gd name="T58" fmla="*/ 3 w 2928"/>
                <a:gd name="T59" fmla="*/ 0 h 1347"/>
                <a:gd name="T60" fmla="*/ 3 w 2928"/>
                <a:gd name="T61" fmla="*/ 0 h 1347"/>
                <a:gd name="T62" fmla="*/ 3 w 2928"/>
                <a:gd name="T63" fmla="*/ 0 h 1347"/>
                <a:gd name="T64" fmla="*/ 3 w 2928"/>
                <a:gd name="T65" fmla="*/ 0 h 1347"/>
                <a:gd name="T66" fmla="*/ 3 w 2928"/>
                <a:gd name="T67" fmla="*/ 0 h 1347"/>
                <a:gd name="T68" fmla="*/ 3 w 2928"/>
                <a:gd name="T69" fmla="*/ 0 h 1347"/>
                <a:gd name="T70" fmla="*/ 2 w 2928"/>
                <a:gd name="T71" fmla="*/ 0 h 1347"/>
                <a:gd name="T72" fmla="*/ 3 w 2928"/>
                <a:gd name="T73" fmla="*/ 0 h 1347"/>
                <a:gd name="T74" fmla="*/ 2 w 2928"/>
                <a:gd name="T75" fmla="*/ 0 h 1347"/>
                <a:gd name="T76" fmla="*/ 3 w 2928"/>
                <a:gd name="T77" fmla="*/ 0 h 1347"/>
                <a:gd name="T78" fmla="*/ 2 w 2928"/>
                <a:gd name="T79" fmla="*/ 0 h 1347"/>
                <a:gd name="T80" fmla="*/ 3 w 2928"/>
                <a:gd name="T81" fmla="*/ 0 h 1347"/>
                <a:gd name="T82" fmla="*/ 2 w 2928"/>
                <a:gd name="T83" fmla="*/ 0 h 1347"/>
                <a:gd name="T84" fmla="*/ 3 w 2928"/>
                <a:gd name="T85" fmla="*/ 0 h 1347"/>
                <a:gd name="T86" fmla="*/ 2 w 2928"/>
                <a:gd name="T87" fmla="*/ 0 h 1347"/>
                <a:gd name="T88" fmla="*/ 3 w 2928"/>
                <a:gd name="T89" fmla="*/ 0 h 1347"/>
                <a:gd name="T90" fmla="*/ 2 w 2928"/>
                <a:gd name="T91" fmla="*/ 0 h 1347"/>
                <a:gd name="T92" fmla="*/ 3 w 2928"/>
                <a:gd name="T93" fmla="*/ 0 h 1347"/>
                <a:gd name="T94" fmla="*/ 2 w 2928"/>
                <a:gd name="T95" fmla="*/ 0 h 1347"/>
                <a:gd name="T96" fmla="*/ 1 w 2928"/>
                <a:gd name="T97" fmla="*/ 0 h 1347"/>
                <a:gd name="T98" fmla="*/ 2 w 2928"/>
                <a:gd name="T99" fmla="*/ 0 h 1347"/>
                <a:gd name="T100" fmla="*/ 3 w 2928"/>
                <a:gd name="T101" fmla="*/ 0 h 1347"/>
                <a:gd name="T102" fmla="*/ 2 w 2928"/>
                <a:gd name="T103" fmla="*/ 0 h 1347"/>
                <a:gd name="T104" fmla="*/ 2 w 2928"/>
                <a:gd name="T105" fmla="*/ 0 h 1347"/>
                <a:gd name="T106" fmla="*/ 3 w 2928"/>
                <a:gd name="T107" fmla="*/ 0 h 1347"/>
                <a:gd name="T108" fmla="*/ 2 w 2928"/>
                <a:gd name="T109" fmla="*/ 0 h 1347"/>
                <a:gd name="T110" fmla="*/ 1 w 2928"/>
                <a:gd name="T111" fmla="*/ 0 h 1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8"/>
                <a:gd name="T169" fmla="*/ 0 h 1347"/>
                <a:gd name="T170" fmla="*/ 2928 w 2928"/>
                <a:gd name="T171" fmla="*/ 1347 h 13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8" h="1347">
                  <a:moveTo>
                    <a:pt x="1621" y="1347"/>
                  </a:moveTo>
                  <a:lnTo>
                    <a:pt x="1585" y="1344"/>
                  </a:lnTo>
                  <a:lnTo>
                    <a:pt x="1545" y="1340"/>
                  </a:lnTo>
                  <a:lnTo>
                    <a:pt x="1482" y="1337"/>
                  </a:lnTo>
                  <a:lnTo>
                    <a:pt x="1368" y="1333"/>
                  </a:lnTo>
                  <a:lnTo>
                    <a:pt x="1170" y="1330"/>
                  </a:lnTo>
                  <a:lnTo>
                    <a:pt x="840" y="1327"/>
                  </a:lnTo>
                  <a:lnTo>
                    <a:pt x="372" y="1323"/>
                  </a:lnTo>
                  <a:lnTo>
                    <a:pt x="0" y="1320"/>
                  </a:lnTo>
                  <a:lnTo>
                    <a:pt x="176" y="1316"/>
                  </a:lnTo>
                  <a:lnTo>
                    <a:pt x="810" y="1313"/>
                  </a:lnTo>
                  <a:lnTo>
                    <a:pt x="1408" y="1309"/>
                  </a:lnTo>
                  <a:lnTo>
                    <a:pt x="1791" y="1306"/>
                  </a:lnTo>
                  <a:lnTo>
                    <a:pt x="2006" y="1302"/>
                  </a:lnTo>
                  <a:lnTo>
                    <a:pt x="2126" y="1299"/>
                  </a:lnTo>
                  <a:lnTo>
                    <a:pt x="2202" y="1296"/>
                  </a:lnTo>
                  <a:lnTo>
                    <a:pt x="2261" y="1292"/>
                  </a:lnTo>
                  <a:lnTo>
                    <a:pt x="2315" y="1289"/>
                  </a:lnTo>
                  <a:lnTo>
                    <a:pt x="2358" y="1285"/>
                  </a:lnTo>
                  <a:lnTo>
                    <a:pt x="2389" y="1282"/>
                  </a:lnTo>
                  <a:lnTo>
                    <a:pt x="2398" y="1280"/>
                  </a:lnTo>
                  <a:lnTo>
                    <a:pt x="2385" y="1275"/>
                  </a:lnTo>
                  <a:lnTo>
                    <a:pt x="2353" y="1273"/>
                  </a:lnTo>
                  <a:lnTo>
                    <a:pt x="2313" y="1268"/>
                  </a:lnTo>
                  <a:lnTo>
                    <a:pt x="2273" y="1266"/>
                  </a:lnTo>
                  <a:lnTo>
                    <a:pt x="2248" y="1263"/>
                  </a:lnTo>
                  <a:lnTo>
                    <a:pt x="2238" y="1259"/>
                  </a:lnTo>
                  <a:lnTo>
                    <a:pt x="2248" y="1254"/>
                  </a:lnTo>
                  <a:lnTo>
                    <a:pt x="2275" y="1252"/>
                  </a:lnTo>
                  <a:lnTo>
                    <a:pt x="2313" y="1249"/>
                  </a:lnTo>
                  <a:lnTo>
                    <a:pt x="2355" y="1245"/>
                  </a:lnTo>
                  <a:lnTo>
                    <a:pt x="2389" y="1242"/>
                  </a:lnTo>
                  <a:lnTo>
                    <a:pt x="2406" y="1238"/>
                  </a:lnTo>
                  <a:lnTo>
                    <a:pt x="2398" y="1235"/>
                  </a:lnTo>
                  <a:lnTo>
                    <a:pt x="2370" y="1232"/>
                  </a:lnTo>
                  <a:lnTo>
                    <a:pt x="2328" y="1228"/>
                  </a:lnTo>
                  <a:lnTo>
                    <a:pt x="2284" y="1225"/>
                  </a:lnTo>
                  <a:lnTo>
                    <a:pt x="2250" y="1221"/>
                  </a:lnTo>
                  <a:lnTo>
                    <a:pt x="2235" y="1218"/>
                  </a:lnTo>
                  <a:lnTo>
                    <a:pt x="2237" y="1215"/>
                  </a:lnTo>
                  <a:lnTo>
                    <a:pt x="2259" y="1211"/>
                  </a:lnTo>
                  <a:lnTo>
                    <a:pt x="2296" y="1208"/>
                  </a:lnTo>
                  <a:lnTo>
                    <a:pt x="2339" y="1204"/>
                  </a:lnTo>
                  <a:lnTo>
                    <a:pt x="2381" y="1201"/>
                  </a:lnTo>
                  <a:lnTo>
                    <a:pt x="2408" y="1198"/>
                  </a:lnTo>
                  <a:lnTo>
                    <a:pt x="2408" y="1194"/>
                  </a:lnTo>
                  <a:lnTo>
                    <a:pt x="2385" y="1190"/>
                  </a:lnTo>
                  <a:lnTo>
                    <a:pt x="2345" y="1187"/>
                  </a:lnTo>
                  <a:lnTo>
                    <a:pt x="2298" y="1184"/>
                  </a:lnTo>
                  <a:lnTo>
                    <a:pt x="2258" y="1180"/>
                  </a:lnTo>
                  <a:lnTo>
                    <a:pt x="2233" y="1177"/>
                  </a:lnTo>
                  <a:lnTo>
                    <a:pt x="2229" y="1173"/>
                  </a:lnTo>
                  <a:lnTo>
                    <a:pt x="2244" y="1170"/>
                  </a:lnTo>
                  <a:lnTo>
                    <a:pt x="2278" y="1168"/>
                  </a:lnTo>
                  <a:lnTo>
                    <a:pt x="2322" y="1163"/>
                  </a:lnTo>
                  <a:lnTo>
                    <a:pt x="2370" y="1161"/>
                  </a:lnTo>
                  <a:lnTo>
                    <a:pt x="2404" y="1156"/>
                  </a:lnTo>
                  <a:lnTo>
                    <a:pt x="2418" y="1154"/>
                  </a:lnTo>
                  <a:lnTo>
                    <a:pt x="2402" y="1151"/>
                  </a:lnTo>
                  <a:lnTo>
                    <a:pt x="2364" y="1147"/>
                  </a:lnTo>
                  <a:lnTo>
                    <a:pt x="2315" y="1144"/>
                  </a:lnTo>
                  <a:lnTo>
                    <a:pt x="2267" y="1140"/>
                  </a:lnTo>
                  <a:lnTo>
                    <a:pt x="2235" y="1137"/>
                  </a:lnTo>
                  <a:lnTo>
                    <a:pt x="2221" y="1133"/>
                  </a:lnTo>
                  <a:lnTo>
                    <a:pt x="2231" y="1130"/>
                  </a:lnTo>
                  <a:lnTo>
                    <a:pt x="2259" y="1126"/>
                  </a:lnTo>
                  <a:lnTo>
                    <a:pt x="2303" y="1123"/>
                  </a:lnTo>
                  <a:lnTo>
                    <a:pt x="2353" y="1120"/>
                  </a:lnTo>
                  <a:lnTo>
                    <a:pt x="2397" y="1116"/>
                  </a:lnTo>
                  <a:lnTo>
                    <a:pt x="2421" y="1113"/>
                  </a:lnTo>
                  <a:lnTo>
                    <a:pt x="2418" y="1109"/>
                  </a:lnTo>
                  <a:lnTo>
                    <a:pt x="2385" y="1106"/>
                  </a:lnTo>
                  <a:lnTo>
                    <a:pt x="2334" y="1103"/>
                  </a:lnTo>
                  <a:lnTo>
                    <a:pt x="2282" y="1099"/>
                  </a:lnTo>
                  <a:lnTo>
                    <a:pt x="2240" y="1096"/>
                  </a:lnTo>
                  <a:lnTo>
                    <a:pt x="2218" y="1092"/>
                  </a:lnTo>
                  <a:lnTo>
                    <a:pt x="2218" y="1089"/>
                  </a:lnTo>
                  <a:lnTo>
                    <a:pt x="2240" y="1086"/>
                  </a:lnTo>
                  <a:lnTo>
                    <a:pt x="2282" y="1082"/>
                  </a:lnTo>
                  <a:lnTo>
                    <a:pt x="2334" y="1079"/>
                  </a:lnTo>
                  <a:lnTo>
                    <a:pt x="2385" y="1075"/>
                  </a:lnTo>
                  <a:lnTo>
                    <a:pt x="2419" y="1072"/>
                  </a:lnTo>
                  <a:lnTo>
                    <a:pt x="2429" y="1068"/>
                  </a:lnTo>
                  <a:lnTo>
                    <a:pt x="2406" y="1065"/>
                  </a:lnTo>
                  <a:lnTo>
                    <a:pt x="2358" y="1061"/>
                  </a:lnTo>
                  <a:lnTo>
                    <a:pt x="2299" y="1058"/>
                  </a:lnTo>
                  <a:lnTo>
                    <a:pt x="2250" y="1056"/>
                  </a:lnTo>
                  <a:lnTo>
                    <a:pt x="2218" y="1051"/>
                  </a:lnTo>
                  <a:lnTo>
                    <a:pt x="2208" y="1049"/>
                  </a:lnTo>
                  <a:lnTo>
                    <a:pt x="2223" y="1044"/>
                  </a:lnTo>
                  <a:lnTo>
                    <a:pt x="2259" y="1042"/>
                  </a:lnTo>
                  <a:lnTo>
                    <a:pt x="2311" y="1039"/>
                  </a:lnTo>
                  <a:lnTo>
                    <a:pt x="2366" y="1035"/>
                  </a:lnTo>
                  <a:lnTo>
                    <a:pt x="2414" y="1032"/>
                  </a:lnTo>
                  <a:lnTo>
                    <a:pt x="2437" y="1028"/>
                  </a:lnTo>
                  <a:lnTo>
                    <a:pt x="2425" y="1025"/>
                  </a:lnTo>
                  <a:lnTo>
                    <a:pt x="2381" y="1022"/>
                  </a:lnTo>
                  <a:lnTo>
                    <a:pt x="2322" y="1018"/>
                  </a:lnTo>
                  <a:lnTo>
                    <a:pt x="2263" y="1015"/>
                  </a:lnTo>
                  <a:lnTo>
                    <a:pt x="2221" y="1011"/>
                  </a:lnTo>
                  <a:lnTo>
                    <a:pt x="2200" y="1008"/>
                  </a:lnTo>
                  <a:lnTo>
                    <a:pt x="2206" y="1004"/>
                  </a:lnTo>
                  <a:lnTo>
                    <a:pt x="2237" y="1001"/>
                  </a:lnTo>
                  <a:lnTo>
                    <a:pt x="2286" y="997"/>
                  </a:lnTo>
                  <a:lnTo>
                    <a:pt x="2345" y="994"/>
                  </a:lnTo>
                  <a:lnTo>
                    <a:pt x="2400" y="991"/>
                  </a:lnTo>
                  <a:lnTo>
                    <a:pt x="2438" y="987"/>
                  </a:lnTo>
                  <a:lnTo>
                    <a:pt x="2440" y="984"/>
                  </a:lnTo>
                  <a:lnTo>
                    <a:pt x="2408" y="980"/>
                  </a:lnTo>
                  <a:lnTo>
                    <a:pt x="2349" y="977"/>
                  </a:lnTo>
                  <a:lnTo>
                    <a:pt x="2284" y="974"/>
                  </a:lnTo>
                  <a:lnTo>
                    <a:pt x="2231" y="970"/>
                  </a:lnTo>
                  <a:lnTo>
                    <a:pt x="2198" y="967"/>
                  </a:lnTo>
                  <a:lnTo>
                    <a:pt x="2193" y="963"/>
                  </a:lnTo>
                  <a:lnTo>
                    <a:pt x="2214" y="960"/>
                  </a:lnTo>
                  <a:lnTo>
                    <a:pt x="2258" y="958"/>
                  </a:lnTo>
                  <a:lnTo>
                    <a:pt x="2317" y="953"/>
                  </a:lnTo>
                  <a:lnTo>
                    <a:pt x="2381" y="949"/>
                  </a:lnTo>
                  <a:lnTo>
                    <a:pt x="2431" y="946"/>
                  </a:lnTo>
                  <a:lnTo>
                    <a:pt x="2452" y="944"/>
                  </a:lnTo>
                  <a:lnTo>
                    <a:pt x="2435" y="939"/>
                  </a:lnTo>
                  <a:lnTo>
                    <a:pt x="2381" y="937"/>
                  </a:lnTo>
                  <a:lnTo>
                    <a:pt x="2313" y="932"/>
                  </a:lnTo>
                  <a:lnTo>
                    <a:pt x="2246" y="930"/>
                  </a:lnTo>
                  <a:lnTo>
                    <a:pt x="2202" y="927"/>
                  </a:lnTo>
                  <a:lnTo>
                    <a:pt x="2183" y="923"/>
                  </a:lnTo>
                  <a:lnTo>
                    <a:pt x="2193" y="920"/>
                  </a:lnTo>
                  <a:lnTo>
                    <a:pt x="2229" y="916"/>
                  </a:lnTo>
                  <a:lnTo>
                    <a:pt x="2286" y="913"/>
                  </a:lnTo>
                  <a:lnTo>
                    <a:pt x="2353" y="910"/>
                  </a:lnTo>
                  <a:lnTo>
                    <a:pt x="2416" y="906"/>
                  </a:lnTo>
                  <a:lnTo>
                    <a:pt x="2456" y="903"/>
                  </a:lnTo>
                  <a:lnTo>
                    <a:pt x="2456" y="899"/>
                  </a:lnTo>
                  <a:lnTo>
                    <a:pt x="2414" y="896"/>
                  </a:lnTo>
                  <a:lnTo>
                    <a:pt x="2345" y="892"/>
                  </a:lnTo>
                  <a:lnTo>
                    <a:pt x="2271" y="889"/>
                  </a:lnTo>
                  <a:lnTo>
                    <a:pt x="2212" y="885"/>
                  </a:lnTo>
                  <a:lnTo>
                    <a:pt x="2179" y="882"/>
                  </a:lnTo>
                  <a:lnTo>
                    <a:pt x="2176" y="879"/>
                  </a:lnTo>
                  <a:lnTo>
                    <a:pt x="2200" y="875"/>
                  </a:lnTo>
                  <a:lnTo>
                    <a:pt x="2250" y="872"/>
                  </a:lnTo>
                  <a:lnTo>
                    <a:pt x="2318" y="868"/>
                  </a:lnTo>
                  <a:lnTo>
                    <a:pt x="2391" y="865"/>
                  </a:lnTo>
                  <a:lnTo>
                    <a:pt x="2448" y="862"/>
                  </a:lnTo>
                  <a:lnTo>
                    <a:pt x="2471" y="858"/>
                  </a:lnTo>
                  <a:lnTo>
                    <a:pt x="2446" y="855"/>
                  </a:lnTo>
                  <a:lnTo>
                    <a:pt x="2383" y="851"/>
                  </a:lnTo>
                  <a:lnTo>
                    <a:pt x="2303" y="848"/>
                  </a:lnTo>
                  <a:lnTo>
                    <a:pt x="2231" y="846"/>
                  </a:lnTo>
                  <a:lnTo>
                    <a:pt x="2181" y="841"/>
                  </a:lnTo>
                  <a:lnTo>
                    <a:pt x="2162" y="839"/>
                  </a:lnTo>
                  <a:lnTo>
                    <a:pt x="2176" y="834"/>
                  </a:lnTo>
                  <a:lnTo>
                    <a:pt x="2216" y="832"/>
                  </a:lnTo>
                  <a:lnTo>
                    <a:pt x="2280" y="827"/>
                  </a:lnTo>
                  <a:lnTo>
                    <a:pt x="2357" y="825"/>
                  </a:lnTo>
                  <a:lnTo>
                    <a:pt x="2429" y="820"/>
                  </a:lnTo>
                  <a:lnTo>
                    <a:pt x="2475" y="818"/>
                  </a:lnTo>
                  <a:lnTo>
                    <a:pt x="2473" y="815"/>
                  </a:lnTo>
                  <a:lnTo>
                    <a:pt x="2423" y="811"/>
                  </a:lnTo>
                  <a:lnTo>
                    <a:pt x="2343" y="808"/>
                  </a:lnTo>
                  <a:lnTo>
                    <a:pt x="2259" y="804"/>
                  </a:lnTo>
                  <a:lnTo>
                    <a:pt x="2193" y="801"/>
                  </a:lnTo>
                  <a:lnTo>
                    <a:pt x="2157" y="798"/>
                  </a:lnTo>
                  <a:lnTo>
                    <a:pt x="2153" y="794"/>
                  </a:lnTo>
                  <a:lnTo>
                    <a:pt x="2181" y="791"/>
                  </a:lnTo>
                  <a:lnTo>
                    <a:pt x="2238" y="787"/>
                  </a:lnTo>
                  <a:lnTo>
                    <a:pt x="2313" y="784"/>
                  </a:lnTo>
                  <a:lnTo>
                    <a:pt x="2397" y="781"/>
                  </a:lnTo>
                  <a:lnTo>
                    <a:pt x="2463" y="777"/>
                  </a:lnTo>
                  <a:lnTo>
                    <a:pt x="2492" y="774"/>
                  </a:lnTo>
                  <a:lnTo>
                    <a:pt x="2465" y="770"/>
                  </a:lnTo>
                  <a:lnTo>
                    <a:pt x="2393" y="767"/>
                  </a:lnTo>
                  <a:lnTo>
                    <a:pt x="2301" y="763"/>
                  </a:lnTo>
                  <a:lnTo>
                    <a:pt x="2218" y="760"/>
                  </a:lnTo>
                  <a:lnTo>
                    <a:pt x="2160" y="756"/>
                  </a:lnTo>
                  <a:lnTo>
                    <a:pt x="2139" y="753"/>
                  </a:lnTo>
                  <a:lnTo>
                    <a:pt x="2151" y="750"/>
                  </a:lnTo>
                  <a:lnTo>
                    <a:pt x="2195" y="746"/>
                  </a:lnTo>
                  <a:lnTo>
                    <a:pt x="2263" y="743"/>
                  </a:lnTo>
                  <a:lnTo>
                    <a:pt x="2351" y="739"/>
                  </a:lnTo>
                  <a:lnTo>
                    <a:pt x="2435" y="736"/>
                  </a:lnTo>
                  <a:lnTo>
                    <a:pt x="2494" y="734"/>
                  </a:lnTo>
                  <a:lnTo>
                    <a:pt x="2498" y="729"/>
                  </a:lnTo>
                  <a:lnTo>
                    <a:pt x="2446" y="727"/>
                  </a:lnTo>
                  <a:lnTo>
                    <a:pt x="2355" y="722"/>
                  </a:lnTo>
                  <a:lnTo>
                    <a:pt x="2256" y="720"/>
                  </a:lnTo>
                  <a:lnTo>
                    <a:pt x="2179" y="717"/>
                  </a:lnTo>
                  <a:lnTo>
                    <a:pt x="2134" y="713"/>
                  </a:lnTo>
                  <a:lnTo>
                    <a:pt x="2126" y="708"/>
                  </a:lnTo>
                  <a:lnTo>
                    <a:pt x="2153" y="706"/>
                  </a:lnTo>
                  <a:lnTo>
                    <a:pt x="2212" y="703"/>
                  </a:lnTo>
                  <a:lnTo>
                    <a:pt x="2294" y="699"/>
                  </a:lnTo>
                  <a:lnTo>
                    <a:pt x="2389" y="696"/>
                  </a:lnTo>
                  <a:lnTo>
                    <a:pt x="2473" y="692"/>
                  </a:lnTo>
                  <a:lnTo>
                    <a:pt x="2515" y="689"/>
                  </a:lnTo>
                  <a:lnTo>
                    <a:pt x="2494" y="686"/>
                  </a:lnTo>
                  <a:lnTo>
                    <a:pt x="2416" y="682"/>
                  </a:lnTo>
                  <a:lnTo>
                    <a:pt x="2311" y="679"/>
                  </a:lnTo>
                  <a:lnTo>
                    <a:pt x="2212" y="675"/>
                  </a:lnTo>
                  <a:lnTo>
                    <a:pt x="2143" y="672"/>
                  </a:lnTo>
                  <a:lnTo>
                    <a:pt x="2111" y="669"/>
                  </a:lnTo>
                  <a:lnTo>
                    <a:pt x="2118" y="665"/>
                  </a:lnTo>
                  <a:lnTo>
                    <a:pt x="2160" y="662"/>
                  </a:lnTo>
                  <a:lnTo>
                    <a:pt x="2233" y="658"/>
                  </a:lnTo>
                  <a:lnTo>
                    <a:pt x="2328" y="655"/>
                  </a:lnTo>
                  <a:lnTo>
                    <a:pt x="2429" y="652"/>
                  </a:lnTo>
                  <a:lnTo>
                    <a:pt x="2507" y="648"/>
                  </a:lnTo>
                  <a:lnTo>
                    <a:pt x="2530" y="644"/>
                  </a:lnTo>
                  <a:lnTo>
                    <a:pt x="2480" y="641"/>
                  </a:lnTo>
                  <a:lnTo>
                    <a:pt x="2381" y="638"/>
                  </a:lnTo>
                  <a:lnTo>
                    <a:pt x="2267" y="634"/>
                  </a:lnTo>
                  <a:lnTo>
                    <a:pt x="2170" y="631"/>
                  </a:lnTo>
                  <a:lnTo>
                    <a:pt x="2111" y="627"/>
                  </a:lnTo>
                  <a:lnTo>
                    <a:pt x="2094" y="624"/>
                  </a:lnTo>
                  <a:lnTo>
                    <a:pt x="2113" y="622"/>
                  </a:lnTo>
                  <a:lnTo>
                    <a:pt x="2168" y="617"/>
                  </a:lnTo>
                  <a:lnTo>
                    <a:pt x="2254" y="615"/>
                  </a:lnTo>
                  <a:lnTo>
                    <a:pt x="2360" y="610"/>
                  </a:lnTo>
                  <a:lnTo>
                    <a:pt x="2465" y="608"/>
                  </a:lnTo>
                  <a:lnTo>
                    <a:pt x="2536" y="605"/>
                  </a:lnTo>
                  <a:lnTo>
                    <a:pt x="2538" y="601"/>
                  </a:lnTo>
                  <a:lnTo>
                    <a:pt x="2463" y="598"/>
                  </a:lnTo>
                  <a:lnTo>
                    <a:pt x="2345" y="594"/>
                  </a:lnTo>
                  <a:lnTo>
                    <a:pt x="2225" y="591"/>
                  </a:lnTo>
                  <a:lnTo>
                    <a:pt x="2134" y="587"/>
                  </a:lnTo>
                  <a:lnTo>
                    <a:pt x="2084" y="584"/>
                  </a:lnTo>
                  <a:lnTo>
                    <a:pt x="2077" y="580"/>
                  </a:lnTo>
                  <a:lnTo>
                    <a:pt x="2107" y="577"/>
                  </a:lnTo>
                  <a:lnTo>
                    <a:pt x="2176" y="574"/>
                  </a:lnTo>
                  <a:lnTo>
                    <a:pt x="2273" y="570"/>
                  </a:lnTo>
                  <a:lnTo>
                    <a:pt x="2389" y="567"/>
                  </a:lnTo>
                  <a:lnTo>
                    <a:pt x="2499" y="563"/>
                  </a:lnTo>
                  <a:lnTo>
                    <a:pt x="2560" y="560"/>
                  </a:lnTo>
                  <a:lnTo>
                    <a:pt x="2541" y="557"/>
                  </a:lnTo>
                  <a:lnTo>
                    <a:pt x="2446" y="553"/>
                  </a:lnTo>
                  <a:lnTo>
                    <a:pt x="2311" y="550"/>
                  </a:lnTo>
                  <a:lnTo>
                    <a:pt x="2185" y="546"/>
                  </a:lnTo>
                  <a:lnTo>
                    <a:pt x="2099" y="543"/>
                  </a:lnTo>
                  <a:lnTo>
                    <a:pt x="2056" y="540"/>
                  </a:lnTo>
                  <a:lnTo>
                    <a:pt x="2058" y="536"/>
                  </a:lnTo>
                  <a:lnTo>
                    <a:pt x="2099" y="533"/>
                  </a:lnTo>
                  <a:lnTo>
                    <a:pt x="2176" y="529"/>
                  </a:lnTo>
                  <a:lnTo>
                    <a:pt x="2284" y="526"/>
                  </a:lnTo>
                  <a:lnTo>
                    <a:pt x="2412" y="522"/>
                  </a:lnTo>
                  <a:lnTo>
                    <a:pt x="2528" y="519"/>
                  </a:lnTo>
                  <a:lnTo>
                    <a:pt x="2585" y="515"/>
                  </a:lnTo>
                  <a:lnTo>
                    <a:pt x="2549" y="512"/>
                  </a:lnTo>
                  <a:lnTo>
                    <a:pt x="2433" y="510"/>
                  </a:lnTo>
                  <a:lnTo>
                    <a:pt x="2282" y="505"/>
                  </a:lnTo>
                  <a:lnTo>
                    <a:pt x="2153" y="503"/>
                  </a:lnTo>
                  <a:lnTo>
                    <a:pt x="2067" y="498"/>
                  </a:lnTo>
                  <a:lnTo>
                    <a:pt x="2029" y="496"/>
                  </a:lnTo>
                  <a:lnTo>
                    <a:pt x="2035" y="493"/>
                  </a:lnTo>
                  <a:lnTo>
                    <a:pt x="2082" y="489"/>
                  </a:lnTo>
                  <a:lnTo>
                    <a:pt x="2166" y="486"/>
                  </a:lnTo>
                  <a:lnTo>
                    <a:pt x="2284" y="482"/>
                  </a:lnTo>
                  <a:lnTo>
                    <a:pt x="2423" y="479"/>
                  </a:lnTo>
                  <a:lnTo>
                    <a:pt x="2549" y="476"/>
                  </a:lnTo>
                  <a:lnTo>
                    <a:pt x="2608" y="472"/>
                  </a:lnTo>
                  <a:lnTo>
                    <a:pt x="2564" y="468"/>
                  </a:lnTo>
                  <a:lnTo>
                    <a:pt x="2431" y="465"/>
                  </a:lnTo>
                  <a:lnTo>
                    <a:pt x="2267" y="462"/>
                  </a:lnTo>
                  <a:lnTo>
                    <a:pt x="2128" y="458"/>
                  </a:lnTo>
                  <a:lnTo>
                    <a:pt x="2038" y="455"/>
                  </a:lnTo>
                  <a:lnTo>
                    <a:pt x="1998" y="451"/>
                  </a:lnTo>
                  <a:lnTo>
                    <a:pt x="2006" y="448"/>
                  </a:lnTo>
                  <a:lnTo>
                    <a:pt x="2054" y="445"/>
                  </a:lnTo>
                  <a:lnTo>
                    <a:pt x="2141" y="441"/>
                  </a:lnTo>
                  <a:lnTo>
                    <a:pt x="2265" y="438"/>
                  </a:lnTo>
                  <a:lnTo>
                    <a:pt x="2416" y="434"/>
                  </a:lnTo>
                  <a:lnTo>
                    <a:pt x="2557" y="431"/>
                  </a:lnTo>
                  <a:lnTo>
                    <a:pt x="2635" y="428"/>
                  </a:lnTo>
                  <a:lnTo>
                    <a:pt x="2597" y="424"/>
                  </a:lnTo>
                  <a:lnTo>
                    <a:pt x="2454" y="421"/>
                  </a:lnTo>
                  <a:lnTo>
                    <a:pt x="2271" y="417"/>
                  </a:lnTo>
                  <a:lnTo>
                    <a:pt x="2115" y="414"/>
                  </a:lnTo>
                  <a:lnTo>
                    <a:pt x="2014" y="412"/>
                  </a:lnTo>
                  <a:lnTo>
                    <a:pt x="1966" y="407"/>
                  </a:lnTo>
                  <a:lnTo>
                    <a:pt x="1966" y="403"/>
                  </a:lnTo>
                  <a:lnTo>
                    <a:pt x="2006" y="400"/>
                  </a:lnTo>
                  <a:lnTo>
                    <a:pt x="2088" y="398"/>
                  </a:lnTo>
                  <a:lnTo>
                    <a:pt x="2210" y="393"/>
                  </a:lnTo>
                  <a:lnTo>
                    <a:pt x="2368" y="391"/>
                  </a:lnTo>
                  <a:lnTo>
                    <a:pt x="2536" y="386"/>
                  </a:lnTo>
                  <a:lnTo>
                    <a:pt x="2656" y="384"/>
                  </a:lnTo>
                  <a:lnTo>
                    <a:pt x="2654" y="381"/>
                  </a:lnTo>
                  <a:lnTo>
                    <a:pt x="2520" y="377"/>
                  </a:lnTo>
                  <a:lnTo>
                    <a:pt x="2318" y="374"/>
                  </a:lnTo>
                  <a:lnTo>
                    <a:pt x="2132" y="370"/>
                  </a:lnTo>
                  <a:lnTo>
                    <a:pt x="2002" y="367"/>
                  </a:lnTo>
                  <a:lnTo>
                    <a:pt x="1932" y="364"/>
                  </a:lnTo>
                  <a:lnTo>
                    <a:pt x="1915" y="360"/>
                  </a:lnTo>
                  <a:lnTo>
                    <a:pt x="1939" y="357"/>
                  </a:lnTo>
                  <a:lnTo>
                    <a:pt x="2002" y="353"/>
                  </a:lnTo>
                  <a:lnTo>
                    <a:pt x="2107" y="350"/>
                  </a:lnTo>
                  <a:lnTo>
                    <a:pt x="2256" y="346"/>
                  </a:lnTo>
                  <a:lnTo>
                    <a:pt x="2442" y="343"/>
                  </a:lnTo>
                  <a:lnTo>
                    <a:pt x="2621" y="339"/>
                  </a:lnTo>
                  <a:lnTo>
                    <a:pt x="2715" y="336"/>
                  </a:lnTo>
                  <a:lnTo>
                    <a:pt x="2650" y="333"/>
                  </a:lnTo>
                  <a:lnTo>
                    <a:pt x="2450" y="329"/>
                  </a:lnTo>
                  <a:lnTo>
                    <a:pt x="2218" y="326"/>
                  </a:lnTo>
                  <a:lnTo>
                    <a:pt x="2033" y="322"/>
                  </a:lnTo>
                  <a:lnTo>
                    <a:pt x="1917" y="319"/>
                  </a:lnTo>
                  <a:lnTo>
                    <a:pt x="1863" y="316"/>
                  </a:lnTo>
                  <a:lnTo>
                    <a:pt x="1856" y="312"/>
                  </a:lnTo>
                  <a:lnTo>
                    <a:pt x="1884" y="309"/>
                  </a:lnTo>
                  <a:lnTo>
                    <a:pt x="1951" y="305"/>
                  </a:lnTo>
                  <a:lnTo>
                    <a:pt x="2058" y="302"/>
                  </a:lnTo>
                  <a:lnTo>
                    <a:pt x="2214" y="300"/>
                  </a:lnTo>
                  <a:lnTo>
                    <a:pt x="2418" y="295"/>
                  </a:lnTo>
                  <a:lnTo>
                    <a:pt x="2635" y="293"/>
                  </a:lnTo>
                  <a:lnTo>
                    <a:pt x="2770" y="288"/>
                  </a:lnTo>
                  <a:lnTo>
                    <a:pt x="2718" y="286"/>
                  </a:lnTo>
                  <a:lnTo>
                    <a:pt x="2494" y="281"/>
                  </a:lnTo>
                  <a:lnTo>
                    <a:pt x="2218" y="279"/>
                  </a:lnTo>
                  <a:lnTo>
                    <a:pt x="1997" y="274"/>
                  </a:lnTo>
                  <a:lnTo>
                    <a:pt x="1858" y="272"/>
                  </a:lnTo>
                  <a:lnTo>
                    <a:pt x="1785" y="269"/>
                  </a:lnTo>
                  <a:lnTo>
                    <a:pt x="1758" y="265"/>
                  </a:lnTo>
                  <a:lnTo>
                    <a:pt x="1764" y="262"/>
                  </a:lnTo>
                  <a:lnTo>
                    <a:pt x="1797" y="258"/>
                  </a:lnTo>
                  <a:lnTo>
                    <a:pt x="1858" y="255"/>
                  </a:lnTo>
                  <a:lnTo>
                    <a:pt x="1955" y="252"/>
                  </a:lnTo>
                  <a:lnTo>
                    <a:pt x="2101" y="248"/>
                  </a:lnTo>
                  <a:lnTo>
                    <a:pt x="2315" y="245"/>
                  </a:lnTo>
                  <a:lnTo>
                    <a:pt x="2581" y="241"/>
                  </a:lnTo>
                  <a:lnTo>
                    <a:pt x="2819" y="238"/>
                  </a:lnTo>
                  <a:lnTo>
                    <a:pt x="2865" y="235"/>
                  </a:lnTo>
                  <a:lnTo>
                    <a:pt x="2642" y="231"/>
                  </a:lnTo>
                  <a:lnTo>
                    <a:pt x="2294" y="228"/>
                  </a:lnTo>
                  <a:lnTo>
                    <a:pt x="1989" y="224"/>
                  </a:lnTo>
                  <a:lnTo>
                    <a:pt x="1787" y="221"/>
                  </a:lnTo>
                  <a:lnTo>
                    <a:pt x="1673" y="217"/>
                  </a:lnTo>
                  <a:lnTo>
                    <a:pt x="1610" y="214"/>
                  </a:lnTo>
                  <a:lnTo>
                    <a:pt x="1570" y="210"/>
                  </a:lnTo>
                  <a:lnTo>
                    <a:pt x="1539" y="207"/>
                  </a:lnTo>
                  <a:lnTo>
                    <a:pt x="1501" y="204"/>
                  </a:lnTo>
                  <a:lnTo>
                    <a:pt x="1448" y="200"/>
                  </a:lnTo>
                  <a:lnTo>
                    <a:pt x="1366" y="197"/>
                  </a:lnTo>
                  <a:lnTo>
                    <a:pt x="1238" y="193"/>
                  </a:lnTo>
                  <a:lnTo>
                    <a:pt x="1046" y="190"/>
                  </a:lnTo>
                  <a:lnTo>
                    <a:pt x="778" y="188"/>
                  </a:lnTo>
                  <a:lnTo>
                    <a:pt x="475" y="183"/>
                  </a:lnTo>
                  <a:lnTo>
                    <a:pt x="301" y="181"/>
                  </a:lnTo>
                  <a:lnTo>
                    <a:pt x="433" y="176"/>
                  </a:lnTo>
                  <a:lnTo>
                    <a:pt x="802" y="174"/>
                  </a:lnTo>
                  <a:lnTo>
                    <a:pt x="1181" y="171"/>
                  </a:lnTo>
                  <a:lnTo>
                    <a:pt x="1450" y="167"/>
                  </a:lnTo>
                  <a:lnTo>
                    <a:pt x="1610" y="162"/>
                  </a:lnTo>
                  <a:lnTo>
                    <a:pt x="1703" y="160"/>
                  </a:lnTo>
                  <a:lnTo>
                    <a:pt x="1766" y="157"/>
                  </a:lnTo>
                  <a:lnTo>
                    <a:pt x="1827" y="153"/>
                  </a:lnTo>
                  <a:lnTo>
                    <a:pt x="1903" y="150"/>
                  </a:lnTo>
                  <a:lnTo>
                    <a:pt x="2012" y="146"/>
                  </a:lnTo>
                  <a:lnTo>
                    <a:pt x="2168" y="143"/>
                  </a:lnTo>
                  <a:lnTo>
                    <a:pt x="2378" y="140"/>
                  </a:lnTo>
                  <a:lnTo>
                    <a:pt x="2618" y="136"/>
                  </a:lnTo>
                  <a:lnTo>
                    <a:pt x="2793" y="133"/>
                  </a:lnTo>
                  <a:lnTo>
                    <a:pt x="2776" y="129"/>
                  </a:lnTo>
                  <a:lnTo>
                    <a:pt x="2549" y="126"/>
                  </a:lnTo>
                  <a:lnTo>
                    <a:pt x="2246" y="123"/>
                  </a:lnTo>
                  <a:lnTo>
                    <a:pt x="1995" y="119"/>
                  </a:lnTo>
                  <a:lnTo>
                    <a:pt x="1833" y="116"/>
                  </a:lnTo>
                  <a:lnTo>
                    <a:pt x="1743" y="112"/>
                  </a:lnTo>
                  <a:lnTo>
                    <a:pt x="1703" y="109"/>
                  </a:lnTo>
                  <a:lnTo>
                    <a:pt x="1692" y="106"/>
                  </a:lnTo>
                  <a:lnTo>
                    <a:pt x="1699" y="102"/>
                  </a:lnTo>
                  <a:lnTo>
                    <a:pt x="1722" y="98"/>
                  </a:lnTo>
                  <a:lnTo>
                    <a:pt x="1762" y="95"/>
                  </a:lnTo>
                  <a:lnTo>
                    <a:pt x="1829" y="92"/>
                  </a:lnTo>
                  <a:lnTo>
                    <a:pt x="1938" y="88"/>
                  </a:lnTo>
                  <a:lnTo>
                    <a:pt x="2103" y="85"/>
                  </a:lnTo>
                  <a:lnTo>
                    <a:pt x="2349" y="81"/>
                  </a:lnTo>
                  <a:lnTo>
                    <a:pt x="2663" y="78"/>
                  </a:lnTo>
                  <a:lnTo>
                    <a:pt x="2928" y="76"/>
                  </a:lnTo>
                  <a:lnTo>
                    <a:pt x="2922" y="71"/>
                  </a:lnTo>
                  <a:lnTo>
                    <a:pt x="2600" y="69"/>
                  </a:lnTo>
                  <a:lnTo>
                    <a:pt x="2181" y="64"/>
                  </a:lnTo>
                  <a:lnTo>
                    <a:pt x="1856" y="62"/>
                  </a:lnTo>
                  <a:lnTo>
                    <a:pt x="1650" y="59"/>
                  </a:lnTo>
                  <a:lnTo>
                    <a:pt x="1532" y="55"/>
                  </a:lnTo>
                  <a:lnTo>
                    <a:pt x="1456" y="52"/>
                  </a:lnTo>
                  <a:lnTo>
                    <a:pt x="1387" y="48"/>
                  </a:lnTo>
                  <a:lnTo>
                    <a:pt x="1307" y="45"/>
                  </a:lnTo>
                  <a:lnTo>
                    <a:pt x="1197" y="41"/>
                  </a:lnTo>
                  <a:lnTo>
                    <a:pt x="1040" y="38"/>
                  </a:lnTo>
                  <a:lnTo>
                    <a:pt x="838" y="34"/>
                  </a:lnTo>
                  <a:lnTo>
                    <a:pt x="621" y="31"/>
                  </a:lnTo>
                  <a:lnTo>
                    <a:pt x="480" y="28"/>
                  </a:lnTo>
                  <a:lnTo>
                    <a:pt x="518" y="24"/>
                  </a:lnTo>
                  <a:lnTo>
                    <a:pt x="734" y="21"/>
                  </a:lnTo>
                  <a:lnTo>
                    <a:pt x="1006" y="17"/>
                  </a:lnTo>
                  <a:lnTo>
                    <a:pt x="1231" y="14"/>
                  </a:lnTo>
                  <a:lnTo>
                    <a:pt x="1374" y="11"/>
                  </a:lnTo>
                  <a:lnTo>
                    <a:pt x="1448" y="7"/>
                  </a:lnTo>
                  <a:lnTo>
                    <a:pt x="1475" y="4"/>
                  </a:lnTo>
                  <a:lnTo>
                    <a:pt x="1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9" name="Freeform 87">
              <a:extLst>
                <a:ext uri="{FF2B5EF4-FFF2-40B4-BE49-F238E27FC236}">
                  <a16:creationId xmlns:a16="http://schemas.microsoft.com/office/drawing/2014/main" id="{D525CD61-2B54-0140-AC48-FAA139E4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443"/>
              <a:ext cx="1381" cy="452"/>
            </a:xfrm>
            <a:custGeom>
              <a:avLst/>
              <a:gdLst>
                <a:gd name="T0" fmla="*/ 1 w 2762"/>
                <a:gd name="T1" fmla="*/ 0 h 1357"/>
                <a:gd name="T2" fmla="*/ 2 w 2762"/>
                <a:gd name="T3" fmla="*/ 0 h 1357"/>
                <a:gd name="T4" fmla="*/ 2 w 2762"/>
                <a:gd name="T5" fmla="*/ 0 h 1357"/>
                <a:gd name="T6" fmla="*/ 2 w 2762"/>
                <a:gd name="T7" fmla="*/ 0 h 1357"/>
                <a:gd name="T8" fmla="*/ 1 w 2762"/>
                <a:gd name="T9" fmla="*/ 0 h 1357"/>
                <a:gd name="T10" fmla="*/ 1 w 2762"/>
                <a:gd name="T11" fmla="*/ 0 h 1357"/>
                <a:gd name="T12" fmla="*/ 2 w 2762"/>
                <a:gd name="T13" fmla="*/ 0 h 1357"/>
                <a:gd name="T14" fmla="*/ 1 w 2762"/>
                <a:gd name="T15" fmla="*/ 0 h 1357"/>
                <a:gd name="T16" fmla="*/ 2 w 2762"/>
                <a:gd name="T17" fmla="*/ 0 h 1357"/>
                <a:gd name="T18" fmla="*/ 3 w 2762"/>
                <a:gd name="T19" fmla="*/ 0 h 1357"/>
                <a:gd name="T20" fmla="*/ 2 w 2762"/>
                <a:gd name="T21" fmla="*/ 0 h 1357"/>
                <a:gd name="T22" fmla="*/ 1 w 2762"/>
                <a:gd name="T23" fmla="*/ 0 h 1357"/>
                <a:gd name="T24" fmla="*/ 2 w 2762"/>
                <a:gd name="T25" fmla="*/ 0 h 1357"/>
                <a:gd name="T26" fmla="*/ 1 w 2762"/>
                <a:gd name="T27" fmla="*/ 0 h 1357"/>
                <a:gd name="T28" fmla="*/ 2 w 2762"/>
                <a:gd name="T29" fmla="*/ 0 h 1357"/>
                <a:gd name="T30" fmla="*/ 2 w 2762"/>
                <a:gd name="T31" fmla="*/ 0 h 1357"/>
                <a:gd name="T32" fmla="*/ 3 w 2762"/>
                <a:gd name="T33" fmla="*/ 0 h 1357"/>
                <a:gd name="T34" fmla="*/ 2 w 2762"/>
                <a:gd name="T35" fmla="*/ 0 h 1357"/>
                <a:gd name="T36" fmla="*/ 1 w 2762"/>
                <a:gd name="T37" fmla="*/ 0 h 1357"/>
                <a:gd name="T38" fmla="*/ 2 w 2762"/>
                <a:gd name="T39" fmla="*/ 0 h 1357"/>
                <a:gd name="T40" fmla="*/ 1 w 2762"/>
                <a:gd name="T41" fmla="*/ 0 h 1357"/>
                <a:gd name="T42" fmla="*/ 2 w 2762"/>
                <a:gd name="T43" fmla="*/ 0 h 1357"/>
                <a:gd name="T44" fmla="*/ 2 w 2762"/>
                <a:gd name="T45" fmla="*/ 0 h 1357"/>
                <a:gd name="T46" fmla="*/ 2 w 2762"/>
                <a:gd name="T47" fmla="*/ 0 h 1357"/>
                <a:gd name="T48" fmla="*/ 1 w 2762"/>
                <a:gd name="T49" fmla="*/ 0 h 1357"/>
                <a:gd name="T50" fmla="*/ 2 w 2762"/>
                <a:gd name="T51" fmla="*/ 0 h 1357"/>
                <a:gd name="T52" fmla="*/ 1 w 2762"/>
                <a:gd name="T53" fmla="*/ 0 h 1357"/>
                <a:gd name="T54" fmla="*/ 2 w 2762"/>
                <a:gd name="T55" fmla="*/ 0 h 1357"/>
                <a:gd name="T56" fmla="*/ 2 w 2762"/>
                <a:gd name="T57" fmla="*/ 0 h 1357"/>
                <a:gd name="T58" fmla="*/ 1 w 2762"/>
                <a:gd name="T59" fmla="*/ 0 h 1357"/>
                <a:gd name="T60" fmla="*/ 2 w 2762"/>
                <a:gd name="T61" fmla="*/ 0 h 1357"/>
                <a:gd name="T62" fmla="*/ 3 w 2762"/>
                <a:gd name="T63" fmla="*/ 0 h 1357"/>
                <a:gd name="T64" fmla="*/ 2 w 2762"/>
                <a:gd name="T65" fmla="*/ 0 h 1357"/>
                <a:gd name="T66" fmla="*/ 2 w 2762"/>
                <a:gd name="T67" fmla="*/ 0 h 1357"/>
                <a:gd name="T68" fmla="*/ 1 w 2762"/>
                <a:gd name="T69" fmla="*/ 0 h 1357"/>
                <a:gd name="T70" fmla="*/ 2 w 2762"/>
                <a:gd name="T71" fmla="*/ 0 h 1357"/>
                <a:gd name="T72" fmla="*/ 2 w 2762"/>
                <a:gd name="T73" fmla="*/ 0 h 1357"/>
                <a:gd name="T74" fmla="*/ 3 w 2762"/>
                <a:gd name="T75" fmla="*/ 0 h 1357"/>
                <a:gd name="T76" fmla="*/ 2 w 2762"/>
                <a:gd name="T77" fmla="*/ 0 h 1357"/>
                <a:gd name="T78" fmla="*/ 3 w 2762"/>
                <a:gd name="T79" fmla="*/ 0 h 1357"/>
                <a:gd name="T80" fmla="*/ 2 w 2762"/>
                <a:gd name="T81" fmla="*/ 0 h 1357"/>
                <a:gd name="T82" fmla="*/ 3 w 2762"/>
                <a:gd name="T83" fmla="*/ 0 h 1357"/>
                <a:gd name="T84" fmla="*/ 2 w 2762"/>
                <a:gd name="T85" fmla="*/ 0 h 1357"/>
                <a:gd name="T86" fmla="*/ 2 w 2762"/>
                <a:gd name="T87" fmla="*/ 0 h 1357"/>
                <a:gd name="T88" fmla="*/ 2 w 2762"/>
                <a:gd name="T89" fmla="*/ 0 h 1357"/>
                <a:gd name="T90" fmla="*/ 2 w 2762"/>
                <a:gd name="T91" fmla="*/ 0 h 1357"/>
                <a:gd name="T92" fmla="*/ 3 w 2762"/>
                <a:gd name="T93" fmla="*/ 0 h 1357"/>
                <a:gd name="T94" fmla="*/ 2 w 2762"/>
                <a:gd name="T95" fmla="*/ 0 h 1357"/>
                <a:gd name="T96" fmla="*/ 1 w 2762"/>
                <a:gd name="T97" fmla="*/ 0 h 1357"/>
                <a:gd name="T98" fmla="*/ 2 w 2762"/>
                <a:gd name="T99" fmla="*/ 0 h 1357"/>
                <a:gd name="T100" fmla="*/ 1 w 2762"/>
                <a:gd name="T101" fmla="*/ 0 h 1357"/>
                <a:gd name="T102" fmla="*/ 2 w 2762"/>
                <a:gd name="T103" fmla="*/ 0 h 1357"/>
                <a:gd name="T104" fmla="*/ 2 w 2762"/>
                <a:gd name="T105" fmla="*/ 0 h 1357"/>
                <a:gd name="T106" fmla="*/ 1 w 2762"/>
                <a:gd name="T107" fmla="*/ 0 h 1357"/>
                <a:gd name="T108" fmla="*/ 2 w 2762"/>
                <a:gd name="T109" fmla="*/ 0 h 1357"/>
                <a:gd name="T110" fmla="*/ 2 w 2762"/>
                <a:gd name="T111" fmla="*/ 0 h 1357"/>
                <a:gd name="T112" fmla="*/ 2 w 2762"/>
                <a:gd name="T113" fmla="*/ 0 h 1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2"/>
                <a:gd name="T172" fmla="*/ 0 h 1357"/>
                <a:gd name="T173" fmla="*/ 2762 w 2762"/>
                <a:gd name="T174" fmla="*/ 1357 h 13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2" h="1357">
                  <a:moveTo>
                    <a:pt x="1261" y="1357"/>
                  </a:moveTo>
                  <a:lnTo>
                    <a:pt x="1229" y="1354"/>
                  </a:lnTo>
                  <a:lnTo>
                    <a:pt x="1168" y="1351"/>
                  </a:lnTo>
                  <a:lnTo>
                    <a:pt x="1069" y="1347"/>
                  </a:lnTo>
                  <a:lnTo>
                    <a:pt x="916" y="1344"/>
                  </a:lnTo>
                  <a:lnTo>
                    <a:pt x="701" y="1340"/>
                  </a:lnTo>
                  <a:lnTo>
                    <a:pt x="436" y="1337"/>
                  </a:lnTo>
                  <a:lnTo>
                    <a:pt x="211" y="1333"/>
                  </a:lnTo>
                  <a:lnTo>
                    <a:pt x="185" y="1330"/>
                  </a:lnTo>
                  <a:lnTo>
                    <a:pt x="417" y="1326"/>
                  </a:lnTo>
                  <a:lnTo>
                    <a:pt x="760" y="1323"/>
                  </a:lnTo>
                  <a:lnTo>
                    <a:pt x="1053" y="1321"/>
                  </a:lnTo>
                  <a:lnTo>
                    <a:pt x="1246" y="1316"/>
                  </a:lnTo>
                  <a:lnTo>
                    <a:pt x="1354" y="1314"/>
                  </a:lnTo>
                  <a:lnTo>
                    <a:pt x="1413" y="1309"/>
                  </a:lnTo>
                  <a:lnTo>
                    <a:pt x="1450" y="1307"/>
                  </a:lnTo>
                  <a:lnTo>
                    <a:pt x="1476" y="1304"/>
                  </a:lnTo>
                  <a:lnTo>
                    <a:pt x="1505" y="1300"/>
                  </a:lnTo>
                  <a:lnTo>
                    <a:pt x="1549" y="1297"/>
                  </a:lnTo>
                  <a:lnTo>
                    <a:pt x="1613" y="1293"/>
                  </a:lnTo>
                  <a:lnTo>
                    <a:pt x="1716" y="1290"/>
                  </a:lnTo>
                  <a:lnTo>
                    <a:pt x="1876" y="1287"/>
                  </a:lnTo>
                  <a:lnTo>
                    <a:pt x="2114" y="1283"/>
                  </a:lnTo>
                  <a:lnTo>
                    <a:pt x="2425" y="1279"/>
                  </a:lnTo>
                  <a:lnTo>
                    <a:pt x="2703" y="1276"/>
                  </a:lnTo>
                  <a:lnTo>
                    <a:pt x="2731" y="1273"/>
                  </a:lnTo>
                  <a:lnTo>
                    <a:pt x="2432" y="1269"/>
                  </a:lnTo>
                  <a:lnTo>
                    <a:pt x="2013" y="1266"/>
                  </a:lnTo>
                  <a:lnTo>
                    <a:pt x="1672" y="1262"/>
                  </a:lnTo>
                  <a:lnTo>
                    <a:pt x="1459" y="1259"/>
                  </a:lnTo>
                  <a:lnTo>
                    <a:pt x="1333" y="1256"/>
                  </a:lnTo>
                  <a:lnTo>
                    <a:pt x="1255" y="1252"/>
                  </a:lnTo>
                  <a:lnTo>
                    <a:pt x="1187" y="1249"/>
                  </a:lnTo>
                  <a:lnTo>
                    <a:pt x="1109" y="1245"/>
                  </a:lnTo>
                  <a:lnTo>
                    <a:pt x="1000" y="1242"/>
                  </a:lnTo>
                  <a:lnTo>
                    <a:pt x="850" y="1239"/>
                  </a:lnTo>
                  <a:lnTo>
                    <a:pt x="653" y="1235"/>
                  </a:lnTo>
                  <a:lnTo>
                    <a:pt x="434" y="1232"/>
                  </a:lnTo>
                  <a:lnTo>
                    <a:pt x="280" y="1228"/>
                  </a:lnTo>
                  <a:lnTo>
                    <a:pt x="297" y="1225"/>
                  </a:lnTo>
                  <a:lnTo>
                    <a:pt x="499" y="1223"/>
                  </a:lnTo>
                  <a:lnTo>
                    <a:pt x="771" y="1218"/>
                  </a:lnTo>
                  <a:lnTo>
                    <a:pt x="1004" y="1214"/>
                  </a:lnTo>
                  <a:lnTo>
                    <a:pt x="1154" y="1211"/>
                  </a:lnTo>
                  <a:lnTo>
                    <a:pt x="1236" y="1209"/>
                  </a:lnTo>
                  <a:lnTo>
                    <a:pt x="1267" y="1204"/>
                  </a:lnTo>
                  <a:lnTo>
                    <a:pt x="1263" y="1202"/>
                  </a:lnTo>
                  <a:lnTo>
                    <a:pt x="1232" y="1197"/>
                  </a:lnTo>
                  <a:lnTo>
                    <a:pt x="1175" y="1195"/>
                  </a:lnTo>
                  <a:lnTo>
                    <a:pt x="1080" y="1192"/>
                  </a:lnTo>
                  <a:lnTo>
                    <a:pt x="933" y="1188"/>
                  </a:lnTo>
                  <a:lnTo>
                    <a:pt x="726" y="1185"/>
                  </a:lnTo>
                  <a:lnTo>
                    <a:pt x="463" y="1181"/>
                  </a:lnTo>
                  <a:lnTo>
                    <a:pt x="227" y="1178"/>
                  </a:lnTo>
                  <a:lnTo>
                    <a:pt x="175" y="1175"/>
                  </a:lnTo>
                  <a:lnTo>
                    <a:pt x="387" y="1171"/>
                  </a:lnTo>
                  <a:lnTo>
                    <a:pt x="728" y="1168"/>
                  </a:lnTo>
                  <a:lnTo>
                    <a:pt x="1030" y="1164"/>
                  </a:lnTo>
                  <a:lnTo>
                    <a:pt x="1232" y="1161"/>
                  </a:lnTo>
                  <a:lnTo>
                    <a:pt x="1347" y="1157"/>
                  </a:lnTo>
                  <a:lnTo>
                    <a:pt x="1410" y="1154"/>
                  </a:lnTo>
                  <a:lnTo>
                    <a:pt x="1446" y="1150"/>
                  </a:lnTo>
                  <a:lnTo>
                    <a:pt x="1472" y="1147"/>
                  </a:lnTo>
                  <a:lnTo>
                    <a:pt x="1501" y="1144"/>
                  </a:lnTo>
                  <a:lnTo>
                    <a:pt x="1543" y="1140"/>
                  </a:lnTo>
                  <a:lnTo>
                    <a:pt x="1604" y="1137"/>
                  </a:lnTo>
                  <a:lnTo>
                    <a:pt x="1701" y="1133"/>
                  </a:lnTo>
                  <a:lnTo>
                    <a:pt x="1853" y="1130"/>
                  </a:lnTo>
                  <a:lnTo>
                    <a:pt x="2084" y="1127"/>
                  </a:lnTo>
                  <a:lnTo>
                    <a:pt x="2389" y="1123"/>
                  </a:lnTo>
                  <a:lnTo>
                    <a:pt x="2680" y="1120"/>
                  </a:lnTo>
                  <a:lnTo>
                    <a:pt x="2747" y="1116"/>
                  </a:lnTo>
                  <a:lnTo>
                    <a:pt x="2476" y="1113"/>
                  </a:lnTo>
                  <a:lnTo>
                    <a:pt x="2055" y="1111"/>
                  </a:lnTo>
                  <a:lnTo>
                    <a:pt x="1703" y="1106"/>
                  </a:lnTo>
                  <a:lnTo>
                    <a:pt x="1476" y="1104"/>
                  </a:lnTo>
                  <a:lnTo>
                    <a:pt x="1343" y="1099"/>
                  </a:lnTo>
                  <a:lnTo>
                    <a:pt x="1261" y="1097"/>
                  </a:lnTo>
                  <a:lnTo>
                    <a:pt x="1194" y="1092"/>
                  </a:lnTo>
                  <a:lnTo>
                    <a:pt x="1116" y="1090"/>
                  </a:lnTo>
                  <a:lnTo>
                    <a:pt x="1013" y="1085"/>
                  </a:lnTo>
                  <a:lnTo>
                    <a:pt x="867" y="1083"/>
                  </a:lnTo>
                  <a:lnTo>
                    <a:pt x="672" y="1080"/>
                  </a:lnTo>
                  <a:lnTo>
                    <a:pt x="455" y="1076"/>
                  </a:lnTo>
                  <a:lnTo>
                    <a:pt x="288" y="1073"/>
                  </a:lnTo>
                  <a:lnTo>
                    <a:pt x="286" y="1069"/>
                  </a:lnTo>
                  <a:lnTo>
                    <a:pt x="472" y="1066"/>
                  </a:lnTo>
                  <a:lnTo>
                    <a:pt x="745" y="1063"/>
                  </a:lnTo>
                  <a:lnTo>
                    <a:pt x="983" y="1059"/>
                  </a:lnTo>
                  <a:lnTo>
                    <a:pt x="1141" y="1056"/>
                  </a:lnTo>
                  <a:lnTo>
                    <a:pt x="1229" y="1052"/>
                  </a:lnTo>
                  <a:lnTo>
                    <a:pt x="1263" y="1049"/>
                  </a:lnTo>
                  <a:lnTo>
                    <a:pt x="1263" y="1046"/>
                  </a:lnTo>
                  <a:lnTo>
                    <a:pt x="1236" y="1042"/>
                  </a:lnTo>
                  <a:lnTo>
                    <a:pt x="1181" y="1039"/>
                  </a:lnTo>
                  <a:lnTo>
                    <a:pt x="1090" y="1035"/>
                  </a:lnTo>
                  <a:lnTo>
                    <a:pt x="949" y="1032"/>
                  </a:lnTo>
                  <a:lnTo>
                    <a:pt x="747" y="1028"/>
                  </a:lnTo>
                  <a:lnTo>
                    <a:pt x="488" y="1025"/>
                  </a:lnTo>
                  <a:lnTo>
                    <a:pt x="244" y="1021"/>
                  </a:lnTo>
                  <a:lnTo>
                    <a:pt x="170" y="1018"/>
                  </a:lnTo>
                  <a:lnTo>
                    <a:pt x="360" y="1015"/>
                  </a:lnTo>
                  <a:lnTo>
                    <a:pt x="695" y="1011"/>
                  </a:lnTo>
                  <a:lnTo>
                    <a:pt x="1006" y="1008"/>
                  </a:lnTo>
                  <a:lnTo>
                    <a:pt x="1217" y="1004"/>
                  </a:lnTo>
                  <a:lnTo>
                    <a:pt x="1339" y="1001"/>
                  </a:lnTo>
                  <a:lnTo>
                    <a:pt x="1404" y="999"/>
                  </a:lnTo>
                  <a:lnTo>
                    <a:pt x="1442" y="994"/>
                  </a:lnTo>
                  <a:lnTo>
                    <a:pt x="1469" y="992"/>
                  </a:lnTo>
                  <a:lnTo>
                    <a:pt x="1495" y="987"/>
                  </a:lnTo>
                  <a:lnTo>
                    <a:pt x="1533" y="985"/>
                  </a:lnTo>
                  <a:lnTo>
                    <a:pt x="1590" y="982"/>
                  </a:lnTo>
                  <a:lnTo>
                    <a:pt x="1682" y="978"/>
                  </a:lnTo>
                  <a:lnTo>
                    <a:pt x="1825" y="973"/>
                  </a:lnTo>
                  <a:lnTo>
                    <a:pt x="2042" y="971"/>
                  </a:lnTo>
                  <a:lnTo>
                    <a:pt x="2337" y="968"/>
                  </a:lnTo>
                  <a:lnTo>
                    <a:pt x="2646" y="964"/>
                  </a:lnTo>
                  <a:lnTo>
                    <a:pt x="2762" y="961"/>
                  </a:lnTo>
                  <a:lnTo>
                    <a:pt x="2537" y="957"/>
                  </a:lnTo>
                  <a:lnTo>
                    <a:pt x="2120" y="954"/>
                  </a:lnTo>
                  <a:lnTo>
                    <a:pt x="1747" y="951"/>
                  </a:lnTo>
                  <a:lnTo>
                    <a:pt x="1501" y="947"/>
                  </a:lnTo>
                  <a:lnTo>
                    <a:pt x="1356" y="944"/>
                  </a:lnTo>
                  <a:lnTo>
                    <a:pt x="1269" y="940"/>
                  </a:lnTo>
                  <a:lnTo>
                    <a:pt x="1200" y="937"/>
                  </a:lnTo>
                  <a:lnTo>
                    <a:pt x="1124" y="934"/>
                  </a:lnTo>
                  <a:lnTo>
                    <a:pt x="1025" y="930"/>
                  </a:lnTo>
                  <a:lnTo>
                    <a:pt x="884" y="927"/>
                  </a:lnTo>
                  <a:lnTo>
                    <a:pt x="697" y="923"/>
                  </a:lnTo>
                  <a:lnTo>
                    <a:pt x="480" y="920"/>
                  </a:lnTo>
                  <a:lnTo>
                    <a:pt x="305" y="916"/>
                  </a:lnTo>
                  <a:lnTo>
                    <a:pt x="280" y="913"/>
                  </a:lnTo>
                  <a:lnTo>
                    <a:pt x="446" y="909"/>
                  </a:lnTo>
                  <a:lnTo>
                    <a:pt x="710" y="906"/>
                  </a:lnTo>
                  <a:lnTo>
                    <a:pt x="954" y="903"/>
                  </a:lnTo>
                  <a:lnTo>
                    <a:pt x="1124" y="899"/>
                  </a:lnTo>
                  <a:lnTo>
                    <a:pt x="1217" y="896"/>
                  </a:lnTo>
                  <a:lnTo>
                    <a:pt x="1255" y="892"/>
                  </a:lnTo>
                  <a:lnTo>
                    <a:pt x="1259" y="889"/>
                  </a:lnTo>
                  <a:lnTo>
                    <a:pt x="1232" y="887"/>
                  </a:lnTo>
                  <a:lnTo>
                    <a:pt x="1177" y="882"/>
                  </a:lnTo>
                  <a:lnTo>
                    <a:pt x="1086" y="880"/>
                  </a:lnTo>
                  <a:lnTo>
                    <a:pt x="947" y="875"/>
                  </a:lnTo>
                  <a:lnTo>
                    <a:pt x="747" y="873"/>
                  </a:lnTo>
                  <a:lnTo>
                    <a:pt x="490" y="870"/>
                  </a:lnTo>
                  <a:lnTo>
                    <a:pt x="251" y="866"/>
                  </a:lnTo>
                  <a:lnTo>
                    <a:pt x="177" y="863"/>
                  </a:lnTo>
                  <a:lnTo>
                    <a:pt x="360" y="859"/>
                  </a:lnTo>
                  <a:lnTo>
                    <a:pt x="691" y="856"/>
                  </a:lnTo>
                  <a:lnTo>
                    <a:pt x="998" y="852"/>
                  </a:lnTo>
                  <a:lnTo>
                    <a:pt x="1206" y="849"/>
                  </a:lnTo>
                  <a:lnTo>
                    <a:pt x="1328" y="845"/>
                  </a:lnTo>
                  <a:lnTo>
                    <a:pt x="1392" y="842"/>
                  </a:lnTo>
                  <a:lnTo>
                    <a:pt x="1427" y="839"/>
                  </a:lnTo>
                  <a:lnTo>
                    <a:pt x="1450" y="835"/>
                  </a:lnTo>
                  <a:lnTo>
                    <a:pt x="1470" y="832"/>
                  </a:lnTo>
                  <a:lnTo>
                    <a:pt x="1499" y="828"/>
                  </a:lnTo>
                  <a:lnTo>
                    <a:pt x="1541" y="825"/>
                  </a:lnTo>
                  <a:lnTo>
                    <a:pt x="1608" y="822"/>
                  </a:lnTo>
                  <a:lnTo>
                    <a:pt x="1712" y="818"/>
                  </a:lnTo>
                  <a:lnTo>
                    <a:pt x="1880" y="815"/>
                  </a:lnTo>
                  <a:lnTo>
                    <a:pt x="2130" y="811"/>
                  </a:lnTo>
                  <a:lnTo>
                    <a:pt x="2455" y="808"/>
                  </a:lnTo>
                  <a:lnTo>
                    <a:pt x="2741" y="805"/>
                  </a:lnTo>
                  <a:lnTo>
                    <a:pt x="2747" y="801"/>
                  </a:lnTo>
                  <a:lnTo>
                    <a:pt x="2410" y="798"/>
                  </a:lnTo>
                  <a:lnTo>
                    <a:pt x="1966" y="794"/>
                  </a:lnTo>
                  <a:lnTo>
                    <a:pt x="1623" y="791"/>
                  </a:lnTo>
                  <a:lnTo>
                    <a:pt x="1410" y="787"/>
                  </a:lnTo>
                  <a:lnTo>
                    <a:pt x="1286" y="784"/>
                  </a:lnTo>
                  <a:lnTo>
                    <a:pt x="1202" y="780"/>
                  </a:lnTo>
                  <a:lnTo>
                    <a:pt x="1126" y="777"/>
                  </a:lnTo>
                  <a:lnTo>
                    <a:pt x="1034" y="775"/>
                  </a:lnTo>
                  <a:lnTo>
                    <a:pt x="909" y="770"/>
                  </a:lnTo>
                  <a:lnTo>
                    <a:pt x="745" y="768"/>
                  </a:lnTo>
                  <a:lnTo>
                    <a:pt x="547" y="763"/>
                  </a:lnTo>
                  <a:lnTo>
                    <a:pt x="371" y="761"/>
                  </a:lnTo>
                  <a:lnTo>
                    <a:pt x="307" y="758"/>
                  </a:lnTo>
                  <a:lnTo>
                    <a:pt x="411" y="754"/>
                  </a:lnTo>
                  <a:lnTo>
                    <a:pt x="636" y="751"/>
                  </a:lnTo>
                  <a:lnTo>
                    <a:pt x="870" y="747"/>
                  </a:lnTo>
                  <a:lnTo>
                    <a:pt x="1048" y="744"/>
                  </a:lnTo>
                  <a:lnTo>
                    <a:pt x="1150" y="741"/>
                  </a:lnTo>
                  <a:lnTo>
                    <a:pt x="1196" y="737"/>
                  </a:lnTo>
                  <a:lnTo>
                    <a:pt x="1198" y="733"/>
                  </a:lnTo>
                  <a:lnTo>
                    <a:pt x="1164" y="730"/>
                  </a:lnTo>
                  <a:lnTo>
                    <a:pt x="1097" y="727"/>
                  </a:lnTo>
                  <a:lnTo>
                    <a:pt x="987" y="723"/>
                  </a:lnTo>
                  <a:lnTo>
                    <a:pt x="827" y="720"/>
                  </a:lnTo>
                  <a:lnTo>
                    <a:pt x="615" y="716"/>
                  </a:lnTo>
                  <a:lnTo>
                    <a:pt x="387" y="713"/>
                  </a:lnTo>
                  <a:lnTo>
                    <a:pt x="244" y="710"/>
                  </a:lnTo>
                  <a:lnTo>
                    <a:pt x="299" y="706"/>
                  </a:lnTo>
                  <a:lnTo>
                    <a:pt x="539" y="703"/>
                  </a:lnTo>
                  <a:lnTo>
                    <a:pt x="827" y="699"/>
                  </a:lnTo>
                  <a:lnTo>
                    <a:pt x="1057" y="696"/>
                  </a:lnTo>
                  <a:lnTo>
                    <a:pt x="1202" y="693"/>
                  </a:lnTo>
                  <a:lnTo>
                    <a:pt x="1276" y="689"/>
                  </a:lnTo>
                  <a:lnTo>
                    <a:pt x="1307" y="686"/>
                  </a:lnTo>
                  <a:lnTo>
                    <a:pt x="1309" y="682"/>
                  </a:lnTo>
                  <a:lnTo>
                    <a:pt x="1288" y="679"/>
                  </a:lnTo>
                  <a:lnTo>
                    <a:pt x="1246" y="677"/>
                  </a:lnTo>
                  <a:lnTo>
                    <a:pt x="1175" y="672"/>
                  </a:lnTo>
                  <a:lnTo>
                    <a:pt x="1065" y="668"/>
                  </a:lnTo>
                  <a:lnTo>
                    <a:pt x="895" y="665"/>
                  </a:lnTo>
                  <a:lnTo>
                    <a:pt x="651" y="663"/>
                  </a:lnTo>
                  <a:lnTo>
                    <a:pt x="358" y="658"/>
                  </a:lnTo>
                  <a:lnTo>
                    <a:pt x="133" y="656"/>
                  </a:lnTo>
                  <a:lnTo>
                    <a:pt x="170" y="651"/>
                  </a:lnTo>
                  <a:lnTo>
                    <a:pt x="478" y="649"/>
                  </a:lnTo>
                  <a:lnTo>
                    <a:pt x="861" y="646"/>
                  </a:lnTo>
                  <a:lnTo>
                    <a:pt x="1156" y="642"/>
                  </a:lnTo>
                  <a:lnTo>
                    <a:pt x="1341" y="639"/>
                  </a:lnTo>
                  <a:lnTo>
                    <a:pt x="1446" y="635"/>
                  </a:lnTo>
                  <a:lnTo>
                    <a:pt x="1510" y="632"/>
                  </a:lnTo>
                  <a:lnTo>
                    <a:pt x="1562" y="629"/>
                  </a:lnTo>
                  <a:lnTo>
                    <a:pt x="1621" y="625"/>
                  </a:lnTo>
                  <a:lnTo>
                    <a:pt x="1703" y="622"/>
                  </a:lnTo>
                  <a:lnTo>
                    <a:pt x="1825" y="618"/>
                  </a:lnTo>
                  <a:lnTo>
                    <a:pt x="2000" y="615"/>
                  </a:lnTo>
                  <a:lnTo>
                    <a:pt x="2232" y="611"/>
                  </a:lnTo>
                  <a:lnTo>
                    <a:pt x="2486" y="608"/>
                  </a:lnTo>
                  <a:lnTo>
                    <a:pt x="2636" y="604"/>
                  </a:lnTo>
                  <a:lnTo>
                    <a:pt x="2552" y="601"/>
                  </a:lnTo>
                  <a:lnTo>
                    <a:pt x="2267" y="598"/>
                  </a:lnTo>
                  <a:lnTo>
                    <a:pt x="1945" y="594"/>
                  </a:lnTo>
                  <a:lnTo>
                    <a:pt x="1703" y="591"/>
                  </a:lnTo>
                  <a:lnTo>
                    <a:pt x="1554" y="587"/>
                  </a:lnTo>
                  <a:lnTo>
                    <a:pt x="1474" y="584"/>
                  </a:lnTo>
                  <a:lnTo>
                    <a:pt x="1434" y="581"/>
                  </a:lnTo>
                  <a:lnTo>
                    <a:pt x="1415" y="577"/>
                  </a:lnTo>
                  <a:lnTo>
                    <a:pt x="1404" y="574"/>
                  </a:lnTo>
                  <a:lnTo>
                    <a:pt x="1394" y="570"/>
                  </a:lnTo>
                  <a:lnTo>
                    <a:pt x="1385" y="567"/>
                  </a:lnTo>
                  <a:lnTo>
                    <a:pt x="1370" y="565"/>
                  </a:lnTo>
                  <a:lnTo>
                    <a:pt x="1345" y="560"/>
                  </a:lnTo>
                  <a:lnTo>
                    <a:pt x="1305" y="558"/>
                  </a:lnTo>
                  <a:lnTo>
                    <a:pt x="1240" y="553"/>
                  </a:lnTo>
                  <a:lnTo>
                    <a:pt x="1133" y="551"/>
                  </a:lnTo>
                  <a:lnTo>
                    <a:pt x="958" y="546"/>
                  </a:lnTo>
                  <a:lnTo>
                    <a:pt x="688" y="544"/>
                  </a:lnTo>
                  <a:lnTo>
                    <a:pt x="320" y="539"/>
                  </a:lnTo>
                  <a:lnTo>
                    <a:pt x="0" y="537"/>
                  </a:lnTo>
                  <a:lnTo>
                    <a:pt x="25" y="534"/>
                  </a:lnTo>
                  <a:lnTo>
                    <a:pt x="444" y="530"/>
                  </a:lnTo>
                  <a:lnTo>
                    <a:pt x="943" y="527"/>
                  </a:lnTo>
                  <a:lnTo>
                    <a:pt x="1309" y="523"/>
                  </a:lnTo>
                  <a:lnTo>
                    <a:pt x="1530" y="520"/>
                  </a:lnTo>
                  <a:lnTo>
                    <a:pt x="1661" y="517"/>
                  </a:lnTo>
                  <a:lnTo>
                    <a:pt x="1754" y="513"/>
                  </a:lnTo>
                  <a:lnTo>
                    <a:pt x="1846" y="510"/>
                  </a:lnTo>
                  <a:lnTo>
                    <a:pt x="1954" y="506"/>
                  </a:lnTo>
                  <a:lnTo>
                    <a:pt x="2090" y="503"/>
                  </a:lnTo>
                  <a:lnTo>
                    <a:pt x="2238" y="500"/>
                  </a:lnTo>
                  <a:lnTo>
                    <a:pt x="2364" y="496"/>
                  </a:lnTo>
                  <a:lnTo>
                    <a:pt x="2413" y="492"/>
                  </a:lnTo>
                  <a:lnTo>
                    <a:pt x="2350" y="489"/>
                  </a:lnTo>
                  <a:lnTo>
                    <a:pt x="2200" y="486"/>
                  </a:lnTo>
                  <a:lnTo>
                    <a:pt x="2029" y="482"/>
                  </a:lnTo>
                  <a:lnTo>
                    <a:pt x="1891" y="479"/>
                  </a:lnTo>
                  <a:lnTo>
                    <a:pt x="1806" y="475"/>
                  </a:lnTo>
                  <a:lnTo>
                    <a:pt x="1773" y="472"/>
                  </a:lnTo>
                  <a:lnTo>
                    <a:pt x="1785" y="469"/>
                  </a:lnTo>
                  <a:lnTo>
                    <a:pt x="1836" y="465"/>
                  </a:lnTo>
                  <a:lnTo>
                    <a:pt x="1930" y="462"/>
                  </a:lnTo>
                  <a:lnTo>
                    <a:pt x="2059" y="458"/>
                  </a:lnTo>
                  <a:lnTo>
                    <a:pt x="2217" y="455"/>
                  </a:lnTo>
                  <a:lnTo>
                    <a:pt x="2368" y="453"/>
                  </a:lnTo>
                  <a:lnTo>
                    <a:pt x="2444" y="448"/>
                  </a:lnTo>
                  <a:lnTo>
                    <a:pt x="2396" y="446"/>
                  </a:lnTo>
                  <a:lnTo>
                    <a:pt x="2240" y="441"/>
                  </a:lnTo>
                  <a:lnTo>
                    <a:pt x="2048" y="439"/>
                  </a:lnTo>
                  <a:lnTo>
                    <a:pt x="1888" y="436"/>
                  </a:lnTo>
                  <a:lnTo>
                    <a:pt x="1783" y="432"/>
                  </a:lnTo>
                  <a:lnTo>
                    <a:pt x="1737" y="427"/>
                  </a:lnTo>
                  <a:lnTo>
                    <a:pt x="1737" y="425"/>
                  </a:lnTo>
                  <a:lnTo>
                    <a:pt x="1779" y="422"/>
                  </a:lnTo>
                  <a:lnTo>
                    <a:pt x="1859" y="418"/>
                  </a:lnTo>
                  <a:lnTo>
                    <a:pt x="1983" y="415"/>
                  </a:lnTo>
                  <a:lnTo>
                    <a:pt x="2147" y="411"/>
                  </a:lnTo>
                  <a:lnTo>
                    <a:pt x="2324" y="408"/>
                  </a:lnTo>
                  <a:lnTo>
                    <a:pt x="2459" y="405"/>
                  </a:lnTo>
                  <a:lnTo>
                    <a:pt x="2470" y="401"/>
                  </a:lnTo>
                  <a:lnTo>
                    <a:pt x="2335" y="398"/>
                  </a:lnTo>
                  <a:lnTo>
                    <a:pt x="2122" y="394"/>
                  </a:lnTo>
                  <a:lnTo>
                    <a:pt x="1922" y="391"/>
                  </a:lnTo>
                  <a:lnTo>
                    <a:pt x="1781" y="388"/>
                  </a:lnTo>
                  <a:lnTo>
                    <a:pt x="1703" y="384"/>
                  </a:lnTo>
                  <a:lnTo>
                    <a:pt x="1678" y="381"/>
                  </a:lnTo>
                  <a:lnTo>
                    <a:pt x="1697" y="377"/>
                  </a:lnTo>
                  <a:lnTo>
                    <a:pt x="1752" y="374"/>
                  </a:lnTo>
                  <a:lnTo>
                    <a:pt x="1848" y="370"/>
                  </a:lnTo>
                  <a:lnTo>
                    <a:pt x="1989" y="367"/>
                  </a:lnTo>
                  <a:lnTo>
                    <a:pt x="2177" y="363"/>
                  </a:lnTo>
                  <a:lnTo>
                    <a:pt x="2379" y="360"/>
                  </a:lnTo>
                  <a:lnTo>
                    <a:pt x="2520" y="357"/>
                  </a:lnTo>
                  <a:lnTo>
                    <a:pt x="2503" y="353"/>
                  </a:lnTo>
                  <a:lnTo>
                    <a:pt x="2318" y="350"/>
                  </a:lnTo>
                  <a:lnTo>
                    <a:pt x="2067" y="346"/>
                  </a:lnTo>
                  <a:lnTo>
                    <a:pt x="1850" y="343"/>
                  </a:lnTo>
                  <a:lnTo>
                    <a:pt x="1705" y="341"/>
                  </a:lnTo>
                  <a:lnTo>
                    <a:pt x="1629" y="336"/>
                  </a:lnTo>
                  <a:lnTo>
                    <a:pt x="1604" y="334"/>
                  </a:lnTo>
                  <a:lnTo>
                    <a:pt x="1617" y="329"/>
                  </a:lnTo>
                  <a:lnTo>
                    <a:pt x="1661" y="327"/>
                  </a:lnTo>
                  <a:lnTo>
                    <a:pt x="1739" y="324"/>
                  </a:lnTo>
                  <a:lnTo>
                    <a:pt x="1863" y="320"/>
                  </a:lnTo>
                  <a:lnTo>
                    <a:pt x="2040" y="317"/>
                  </a:lnTo>
                  <a:lnTo>
                    <a:pt x="2270" y="313"/>
                  </a:lnTo>
                  <a:lnTo>
                    <a:pt x="2501" y="310"/>
                  </a:lnTo>
                  <a:lnTo>
                    <a:pt x="2611" y="306"/>
                  </a:lnTo>
                  <a:lnTo>
                    <a:pt x="2497" y="303"/>
                  </a:lnTo>
                  <a:lnTo>
                    <a:pt x="2215" y="299"/>
                  </a:lnTo>
                  <a:lnTo>
                    <a:pt x="1922" y="296"/>
                  </a:lnTo>
                  <a:lnTo>
                    <a:pt x="1705" y="293"/>
                  </a:lnTo>
                  <a:lnTo>
                    <a:pt x="1573" y="289"/>
                  </a:lnTo>
                  <a:lnTo>
                    <a:pt x="1507" y="286"/>
                  </a:lnTo>
                  <a:lnTo>
                    <a:pt x="1480" y="282"/>
                  </a:lnTo>
                  <a:lnTo>
                    <a:pt x="1476" y="279"/>
                  </a:lnTo>
                  <a:lnTo>
                    <a:pt x="1486" y="276"/>
                  </a:lnTo>
                  <a:lnTo>
                    <a:pt x="1510" y="272"/>
                  </a:lnTo>
                  <a:lnTo>
                    <a:pt x="1552" y="269"/>
                  </a:lnTo>
                  <a:lnTo>
                    <a:pt x="1623" y="265"/>
                  </a:lnTo>
                  <a:lnTo>
                    <a:pt x="1733" y="262"/>
                  </a:lnTo>
                  <a:lnTo>
                    <a:pt x="1905" y="259"/>
                  </a:lnTo>
                  <a:lnTo>
                    <a:pt x="2162" y="255"/>
                  </a:lnTo>
                  <a:lnTo>
                    <a:pt x="2486" y="252"/>
                  </a:lnTo>
                  <a:lnTo>
                    <a:pt x="2745" y="248"/>
                  </a:lnTo>
                  <a:lnTo>
                    <a:pt x="2712" y="245"/>
                  </a:lnTo>
                  <a:lnTo>
                    <a:pt x="2364" y="241"/>
                  </a:lnTo>
                  <a:lnTo>
                    <a:pt x="1935" y="238"/>
                  </a:lnTo>
                  <a:lnTo>
                    <a:pt x="1611" y="234"/>
                  </a:lnTo>
                  <a:lnTo>
                    <a:pt x="1413" y="231"/>
                  </a:lnTo>
                  <a:lnTo>
                    <a:pt x="1297" y="229"/>
                  </a:lnTo>
                  <a:lnTo>
                    <a:pt x="1219" y="224"/>
                  </a:lnTo>
                  <a:lnTo>
                    <a:pt x="1145" y="222"/>
                  </a:lnTo>
                  <a:lnTo>
                    <a:pt x="1057" y="217"/>
                  </a:lnTo>
                  <a:lnTo>
                    <a:pt x="935" y="215"/>
                  </a:lnTo>
                  <a:lnTo>
                    <a:pt x="770" y="212"/>
                  </a:lnTo>
                  <a:lnTo>
                    <a:pt x="566" y="208"/>
                  </a:lnTo>
                  <a:lnTo>
                    <a:pt x="371" y="205"/>
                  </a:lnTo>
                  <a:lnTo>
                    <a:pt x="284" y="201"/>
                  </a:lnTo>
                  <a:lnTo>
                    <a:pt x="377" y="198"/>
                  </a:lnTo>
                  <a:lnTo>
                    <a:pt x="610" y="195"/>
                  </a:lnTo>
                  <a:lnTo>
                    <a:pt x="861" y="191"/>
                  </a:lnTo>
                  <a:lnTo>
                    <a:pt x="1053" y="187"/>
                  </a:lnTo>
                  <a:lnTo>
                    <a:pt x="1168" y="184"/>
                  </a:lnTo>
                  <a:lnTo>
                    <a:pt x="1223" y="181"/>
                  </a:lnTo>
                  <a:lnTo>
                    <a:pt x="1232" y="177"/>
                  </a:lnTo>
                  <a:lnTo>
                    <a:pt x="1210" y="174"/>
                  </a:lnTo>
                  <a:lnTo>
                    <a:pt x="1156" y="170"/>
                  </a:lnTo>
                  <a:lnTo>
                    <a:pt x="1067" y="167"/>
                  </a:lnTo>
                  <a:lnTo>
                    <a:pt x="930" y="164"/>
                  </a:lnTo>
                  <a:lnTo>
                    <a:pt x="733" y="160"/>
                  </a:lnTo>
                  <a:lnTo>
                    <a:pt x="490" y="157"/>
                  </a:lnTo>
                  <a:lnTo>
                    <a:pt x="269" y="153"/>
                  </a:lnTo>
                  <a:lnTo>
                    <a:pt x="210" y="150"/>
                  </a:lnTo>
                  <a:lnTo>
                    <a:pt x="383" y="147"/>
                  </a:lnTo>
                  <a:lnTo>
                    <a:pt x="691" y="143"/>
                  </a:lnTo>
                  <a:lnTo>
                    <a:pt x="979" y="140"/>
                  </a:lnTo>
                  <a:lnTo>
                    <a:pt x="1177" y="136"/>
                  </a:lnTo>
                  <a:lnTo>
                    <a:pt x="1290" y="133"/>
                  </a:lnTo>
                  <a:lnTo>
                    <a:pt x="1347" y="129"/>
                  </a:lnTo>
                  <a:lnTo>
                    <a:pt x="1371" y="126"/>
                  </a:lnTo>
                  <a:lnTo>
                    <a:pt x="1379" y="122"/>
                  </a:lnTo>
                  <a:lnTo>
                    <a:pt x="1375" y="119"/>
                  </a:lnTo>
                  <a:lnTo>
                    <a:pt x="1362" y="117"/>
                  </a:lnTo>
                  <a:lnTo>
                    <a:pt x="1339" y="112"/>
                  </a:lnTo>
                  <a:lnTo>
                    <a:pt x="1303" y="110"/>
                  </a:lnTo>
                  <a:lnTo>
                    <a:pt x="1244" y="105"/>
                  </a:lnTo>
                  <a:lnTo>
                    <a:pt x="1145" y="103"/>
                  </a:lnTo>
                  <a:lnTo>
                    <a:pt x="987" y="100"/>
                  </a:lnTo>
                  <a:lnTo>
                    <a:pt x="741" y="96"/>
                  </a:lnTo>
                  <a:lnTo>
                    <a:pt x="404" y="93"/>
                  </a:lnTo>
                  <a:lnTo>
                    <a:pt x="78" y="89"/>
                  </a:lnTo>
                  <a:lnTo>
                    <a:pt x="19" y="86"/>
                  </a:lnTo>
                  <a:lnTo>
                    <a:pt x="352" y="83"/>
                  </a:lnTo>
                  <a:lnTo>
                    <a:pt x="829" y="79"/>
                  </a:lnTo>
                  <a:lnTo>
                    <a:pt x="1210" y="76"/>
                  </a:lnTo>
                  <a:lnTo>
                    <a:pt x="1446" y="72"/>
                  </a:lnTo>
                  <a:lnTo>
                    <a:pt x="1585" y="69"/>
                  </a:lnTo>
                  <a:lnTo>
                    <a:pt x="1678" y="65"/>
                  </a:lnTo>
                  <a:lnTo>
                    <a:pt x="1762" y="62"/>
                  </a:lnTo>
                  <a:lnTo>
                    <a:pt x="1863" y="58"/>
                  </a:lnTo>
                  <a:lnTo>
                    <a:pt x="1992" y="55"/>
                  </a:lnTo>
                  <a:lnTo>
                    <a:pt x="2152" y="52"/>
                  </a:lnTo>
                  <a:lnTo>
                    <a:pt x="2324" y="48"/>
                  </a:lnTo>
                  <a:lnTo>
                    <a:pt x="2446" y="45"/>
                  </a:lnTo>
                  <a:lnTo>
                    <a:pt x="2448" y="41"/>
                  </a:lnTo>
                  <a:lnTo>
                    <a:pt x="2316" y="38"/>
                  </a:lnTo>
                  <a:lnTo>
                    <a:pt x="2116" y="35"/>
                  </a:lnTo>
                  <a:lnTo>
                    <a:pt x="1926" y="31"/>
                  </a:lnTo>
                  <a:lnTo>
                    <a:pt x="1794" y="28"/>
                  </a:lnTo>
                  <a:lnTo>
                    <a:pt x="1724" y="24"/>
                  </a:lnTo>
                  <a:lnTo>
                    <a:pt x="1705" y="21"/>
                  </a:lnTo>
                  <a:lnTo>
                    <a:pt x="1728" y="19"/>
                  </a:lnTo>
                  <a:lnTo>
                    <a:pt x="1789" y="14"/>
                  </a:lnTo>
                  <a:lnTo>
                    <a:pt x="1893" y="12"/>
                  </a:lnTo>
                  <a:lnTo>
                    <a:pt x="2040" y="7"/>
                  </a:lnTo>
                  <a:lnTo>
                    <a:pt x="2225" y="5"/>
                  </a:lnTo>
                  <a:lnTo>
                    <a:pt x="2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0" name="Freeform 88">
              <a:extLst>
                <a:ext uri="{FF2B5EF4-FFF2-40B4-BE49-F238E27FC236}">
                  <a16:creationId xmlns:a16="http://schemas.microsoft.com/office/drawing/2014/main" id="{7A7AF744-5AB7-BF45-B6DE-19C00FA80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14"/>
              <a:ext cx="1473" cy="229"/>
            </a:xfrm>
            <a:custGeom>
              <a:avLst/>
              <a:gdLst>
                <a:gd name="T0" fmla="*/ 2 w 2947"/>
                <a:gd name="T1" fmla="*/ 0 h 687"/>
                <a:gd name="T2" fmla="*/ 1 w 2947"/>
                <a:gd name="T3" fmla="*/ 0 h 687"/>
                <a:gd name="T4" fmla="*/ 1 w 2947"/>
                <a:gd name="T5" fmla="*/ 0 h 687"/>
                <a:gd name="T6" fmla="*/ 2 w 2947"/>
                <a:gd name="T7" fmla="*/ 0 h 687"/>
                <a:gd name="T8" fmla="*/ 1 w 2947"/>
                <a:gd name="T9" fmla="*/ 0 h 687"/>
                <a:gd name="T10" fmla="*/ 1 w 2947"/>
                <a:gd name="T11" fmla="*/ 0 h 687"/>
                <a:gd name="T12" fmla="*/ 1 w 2947"/>
                <a:gd name="T13" fmla="*/ 0 h 687"/>
                <a:gd name="T14" fmla="*/ 2 w 2947"/>
                <a:gd name="T15" fmla="*/ 0 h 687"/>
                <a:gd name="T16" fmla="*/ 1 w 2947"/>
                <a:gd name="T17" fmla="*/ 0 h 687"/>
                <a:gd name="T18" fmla="*/ 1 w 2947"/>
                <a:gd name="T19" fmla="*/ 0 h 687"/>
                <a:gd name="T20" fmla="*/ 1 w 2947"/>
                <a:gd name="T21" fmla="*/ 0 h 687"/>
                <a:gd name="T22" fmla="*/ 0 w 2947"/>
                <a:gd name="T23" fmla="*/ 0 h 687"/>
                <a:gd name="T24" fmla="*/ 1 w 2947"/>
                <a:gd name="T25" fmla="*/ 0 h 687"/>
                <a:gd name="T26" fmla="*/ 1 w 2947"/>
                <a:gd name="T27" fmla="*/ 0 h 687"/>
                <a:gd name="T28" fmla="*/ 2 w 2947"/>
                <a:gd name="T29" fmla="*/ 0 h 687"/>
                <a:gd name="T30" fmla="*/ 2 w 2947"/>
                <a:gd name="T31" fmla="*/ 0 h 687"/>
                <a:gd name="T32" fmla="*/ 1 w 2947"/>
                <a:gd name="T33" fmla="*/ 0 h 687"/>
                <a:gd name="T34" fmla="*/ 1 w 2947"/>
                <a:gd name="T35" fmla="*/ 0 h 687"/>
                <a:gd name="T36" fmla="*/ 1 w 2947"/>
                <a:gd name="T37" fmla="*/ 0 h 687"/>
                <a:gd name="T38" fmla="*/ 1 w 2947"/>
                <a:gd name="T39" fmla="*/ 0 h 687"/>
                <a:gd name="T40" fmla="*/ 2 w 2947"/>
                <a:gd name="T41" fmla="*/ 0 h 687"/>
                <a:gd name="T42" fmla="*/ 1 w 2947"/>
                <a:gd name="T43" fmla="*/ 0 h 687"/>
                <a:gd name="T44" fmla="*/ 0 w 2947"/>
                <a:gd name="T45" fmla="*/ 0 h 687"/>
                <a:gd name="T46" fmla="*/ 0 w 2947"/>
                <a:gd name="T47" fmla="*/ 0 h 687"/>
                <a:gd name="T48" fmla="*/ 0 w 2947"/>
                <a:gd name="T49" fmla="*/ 0 h 687"/>
                <a:gd name="T50" fmla="*/ 1 w 2947"/>
                <a:gd name="T51" fmla="*/ 0 h 687"/>
                <a:gd name="T52" fmla="*/ 0 w 2947"/>
                <a:gd name="T53" fmla="*/ 0 h 687"/>
                <a:gd name="T54" fmla="*/ 0 w 2947"/>
                <a:gd name="T55" fmla="*/ 0 h 687"/>
                <a:gd name="T56" fmla="*/ 1 w 2947"/>
                <a:gd name="T57" fmla="*/ 0 h 687"/>
                <a:gd name="T58" fmla="*/ 0 w 2947"/>
                <a:gd name="T59" fmla="*/ 0 h 687"/>
                <a:gd name="T60" fmla="*/ 0 w 2947"/>
                <a:gd name="T61" fmla="*/ 0 h 687"/>
                <a:gd name="T62" fmla="*/ 1 w 2947"/>
                <a:gd name="T63" fmla="*/ 0 h 687"/>
                <a:gd name="T64" fmla="*/ 0 w 2947"/>
                <a:gd name="T65" fmla="*/ 0 h 687"/>
                <a:gd name="T66" fmla="*/ 0 w 2947"/>
                <a:gd name="T67" fmla="*/ 0 h 687"/>
                <a:gd name="T68" fmla="*/ 1 w 2947"/>
                <a:gd name="T69" fmla="*/ 0 h 687"/>
                <a:gd name="T70" fmla="*/ 1 w 2947"/>
                <a:gd name="T71" fmla="*/ 0 h 687"/>
                <a:gd name="T72" fmla="*/ 0 w 2947"/>
                <a:gd name="T73" fmla="*/ 0 h 687"/>
                <a:gd name="T74" fmla="*/ 0 w 2947"/>
                <a:gd name="T75" fmla="*/ 0 h 687"/>
                <a:gd name="T76" fmla="*/ 1 w 2947"/>
                <a:gd name="T77" fmla="*/ 0 h 687"/>
                <a:gd name="T78" fmla="*/ 0 w 2947"/>
                <a:gd name="T79" fmla="*/ 0 h 687"/>
                <a:gd name="T80" fmla="*/ 0 w 2947"/>
                <a:gd name="T81" fmla="*/ 0 h 687"/>
                <a:gd name="T82" fmla="*/ 1 w 2947"/>
                <a:gd name="T83" fmla="*/ 0 h 687"/>
                <a:gd name="T84" fmla="*/ 1 w 2947"/>
                <a:gd name="T85" fmla="*/ 0 h 687"/>
                <a:gd name="T86" fmla="*/ 0 w 2947"/>
                <a:gd name="T87" fmla="*/ 0 h 687"/>
                <a:gd name="T88" fmla="*/ 0 w 2947"/>
                <a:gd name="T89" fmla="*/ 0 h 687"/>
                <a:gd name="T90" fmla="*/ 1 w 2947"/>
                <a:gd name="T91" fmla="*/ 0 h 687"/>
                <a:gd name="T92" fmla="*/ 1 w 2947"/>
                <a:gd name="T93" fmla="*/ 0 h 687"/>
                <a:gd name="T94" fmla="*/ 1 w 2947"/>
                <a:gd name="T95" fmla="*/ 0 h 687"/>
                <a:gd name="T96" fmla="*/ 1 w 2947"/>
                <a:gd name="T97" fmla="*/ 0 h 687"/>
                <a:gd name="T98" fmla="*/ 0 w 2947"/>
                <a:gd name="T99" fmla="*/ 0 h 687"/>
                <a:gd name="T100" fmla="*/ 1 w 2947"/>
                <a:gd name="T101" fmla="*/ 0 h 6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7"/>
                <a:gd name="T154" fmla="*/ 0 h 687"/>
                <a:gd name="T155" fmla="*/ 2947 w 2947"/>
                <a:gd name="T156" fmla="*/ 687 h 6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7" h="687">
                  <a:moveTo>
                    <a:pt x="2488" y="687"/>
                  </a:moveTo>
                  <a:lnTo>
                    <a:pt x="2587" y="685"/>
                  </a:lnTo>
                  <a:lnTo>
                    <a:pt x="2526" y="680"/>
                  </a:lnTo>
                  <a:lnTo>
                    <a:pt x="2329" y="678"/>
                  </a:lnTo>
                  <a:lnTo>
                    <a:pt x="2095" y="675"/>
                  </a:lnTo>
                  <a:lnTo>
                    <a:pt x="1907" y="671"/>
                  </a:lnTo>
                  <a:lnTo>
                    <a:pt x="1787" y="668"/>
                  </a:lnTo>
                  <a:lnTo>
                    <a:pt x="1731" y="664"/>
                  </a:lnTo>
                  <a:lnTo>
                    <a:pt x="1722" y="661"/>
                  </a:lnTo>
                  <a:lnTo>
                    <a:pt x="1748" y="658"/>
                  </a:lnTo>
                  <a:lnTo>
                    <a:pt x="1813" y="654"/>
                  </a:lnTo>
                  <a:lnTo>
                    <a:pt x="1916" y="651"/>
                  </a:lnTo>
                  <a:lnTo>
                    <a:pt x="2068" y="647"/>
                  </a:lnTo>
                  <a:lnTo>
                    <a:pt x="2272" y="644"/>
                  </a:lnTo>
                  <a:lnTo>
                    <a:pt x="2491" y="641"/>
                  </a:lnTo>
                  <a:lnTo>
                    <a:pt x="2640" y="637"/>
                  </a:lnTo>
                  <a:lnTo>
                    <a:pt x="2602" y="633"/>
                  </a:lnTo>
                  <a:lnTo>
                    <a:pt x="2383" y="630"/>
                  </a:lnTo>
                  <a:lnTo>
                    <a:pt x="2105" y="627"/>
                  </a:lnTo>
                  <a:lnTo>
                    <a:pt x="1878" y="623"/>
                  </a:lnTo>
                  <a:lnTo>
                    <a:pt x="1731" y="620"/>
                  </a:lnTo>
                  <a:lnTo>
                    <a:pt x="1653" y="616"/>
                  </a:lnTo>
                  <a:lnTo>
                    <a:pt x="1625" y="613"/>
                  </a:lnTo>
                  <a:lnTo>
                    <a:pt x="1628" y="610"/>
                  </a:lnTo>
                  <a:lnTo>
                    <a:pt x="1657" y="606"/>
                  </a:lnTo>
                  <a:lnTo>
                    <a:pt x="1712" y="603"/>
                  </a:lnTo>
                  <a:lnTo>
                    <a:pt x="1802" y="599"/>
                  </a:lnTo>
                  <a:lnTo>
                    <a:pt x="1943" y="596"/>
                  </a:lnTo>
                  <a:lnTo>
                    <a:pt x="2145" y="594"/>
                  </a:lnTo>
                  <a:lnTo>
                    <a:pt x="2408" y="589"/>
                  </a:lnTo>
                  <a:lnTo>
                    <a:pt x="2665" y="587"/>
                  </a:lnTo>
                  <a:lnTo>
                    <a:pt x="2750" y="582"/>
                  </a:lnTo>
                  <a:lnTo>
                    <a:pt x="2564" y="580"/>
                  </a:lnTo>
                  <a:lnTo>
                    <a:pt x="2217" y="577"/>
                  </a:lnTo>
                  <a:lnTo>
                    <a:pt x="1895" y="573"/>
                  </a:lnTo>
                  <a:lnTo>
                    <a:pt x="1676" y="568"/>
                  </a:lnTo>
                  <a:lnTo>
                    <a:pt x="1548" y="566"/>
                  </a:lnTo>
                  <a:lnTo>
                    <a:pt x="1478" y="563"/>
                  </a:lnTo>
                  <a:lnTo>
                    <a:pt x="1436" y="559"/>
                  </a:lnTo>
                  <a:lnTo>
                    <a:pt x="1400" y="556"/>
                  </a:lnTo>
                  <a:lnTo>
                    <a:pt x="1360" y="552"/>
                  </a:lnTo>
                  <a:lnTo>
                    <a:pt x="1303" y="549"/>
                  </a:lnTo>
                  <a:lnTo>
                    <a:pt x="1213" y="546"/>
                  </a:lnTo>
                  <a:lnTo>
                    <a:pt x="1078" y="542"/>
                  </a:lnTo>
                  <a:lnTo>
                    <a:pt x="876" y="539"/>
                  </a:lnTo>
                  <a:lnTo>
                    <a:pt x="602" y="535"/>
                  </a:lnTo>
                  <a:lnTo>
                    <a:pt x="314" y="532"/>
                  </a:lnTo>
                  <a:lnTo>
                    <a:pt x="183" y="529"/>
                  </a:lnTo>
                  <a:lnTo>
                    <a:pt x="356" y="525"/>
                  </a:lnTo>
                  <a:lnTo>
                    <a:pt x="729" y="522"/>
                  </a:lnTo>
                  <a:lnTo>
                    <a:pt x="1086" y="518"/>
                  </a:lnTo>
                  <a:lnTo>
                    <a:pt x="1333" y="515"/>
                  </a:lnTo>
                  <a:lnTo>
                    <a:pt x="1478" y="511"/>
                  </a:lnTo>
                  <a:lnTo>
                    <a:pt x="1562" y="508"/>
                  </a:lnTo>
                  <a:lnTo>
                    <a:pt x="1619" y="504"/>
                  </a:lnTo>
                  <a:lnTo>
                    <a:pt x="1674" y="501"/>
                  </a:lnTo>
                  <a:lnTo>
                    <a:pt x="1745" y="498"/>
                  </a:lnTo>
                  <a:lnTo>
                    <a:pt x="1846" y="494"/>
                  </a:lnTo>
                  <a:lnTo>
                    <a:pt x="1992" y="491"/>
                  </a:lnTo>
                  <a:lnTo>
                    <a:pt x="2200" y="487"/>
                  </a:lnTo>
                  <a:lnTo>
                    <a:pt x="2449" y="484"/>
                  </a:lnTo>
                  <a:lnTo>
                    <a:pt x="2663" y="482"/>
                  </a:lnTo>
                  <a:lnTo>
                    <a:pt x="2693" y="477"/>
                  </a:lnTo>
                  <a:lnTo>
                    <a:pt x="2486" y="475"/>
                  </a:lnTo>
                  <a:lnTo>
                    <a:pt x="2166" y="470"/>
                  </a:lnTo>
                  <a:lnTo>
                    <a:pt x="1886" y="468"/>
                  </a:lnTo>
                  <a:lnTo>
                    <a:pt x="1699" y="465"/>
                  </a:lnTo>
                  <a:lnTo>
                    <a:pt x="1592" y="461"/>
                  </a:lnTo>
                  <a:lnTo>
                    <a:pt x="1539" y="458"/>
                  </a:lnTo>
                  <a:lnTo>
                    <a:pt x="1514" y="454"/>
                  </a:lnTo>
                  <a:lnTo>
                    <a:pt x="1505" y="451"/>
                  </a:lnTo>
                  <a:lnTo>
                    <a:pt x="1501" y="447"/>
                  </a:lnTo>
                  <a:lnTo>
                    <a:pt x="1503" y="444"/>
                  </a:lnTo>
                  <a:lnTo>
                    <a:pt x="1508" y="440"/>
                  </a:lnTo>
                  <a:lnTo>
                    <a:pt x="1516" y="437"/>
                  </a:lnTo>
                  <a:lnTo>
                    <a:pt x="1531" y="434"/>
                  </a:lnTo>
                  <a:lnTo>
                    <a:pt x="1554" y="430"/>
                  </a:lnTo>
                  <a:lnTo>
                    <a:pt x="1592" y="427"/>
                  </a:lnTo>
                  <a:lnTo>
                    <a:pt x="1659" y="423"/>
                  </a:lnTo>
                  <a:lnTo>
                    <a:pt x="1768" y="420"/>
                  </a:lnTo>
                  <a:lnTo>
                    <a:pt x="1948" y="417"/>
                  </a:lnTo>
                  <a:lnTo>
                    <a:pt x="2234" y="413"/>
                  </a:lnTo>
                  <a:lnTo>
                    <a:pt x="2621" y="410"/>
                  </a:lnTo>
                  <a:lnTo>
                    <a:pt x="2947" y="406"/>
                  </a:lnTo>
                  <a:lnTo>
                    <a:pt x="2889" y="403"/>
                  </a:lnTo>
                  <a:lnTo>
                    <a:pt x="2425" y="400"/>
                  </a:lnTo>
                  <a:lnTo>
                    <a:pt x="1905" y="396"/>
                  </a:lnTo>
                  <a:lnTo>
                    <a:pt x="1537" y="392"/>
                  </a:lnTo>
                  <a:lnTo>
                    <a:pt x="1320" y="389"/>
                  </a:lnTo>
                  <a:lnTo>
                    <a:pt x="1188" y="386"/>
                  </a:lnTo>
                  <a:lnTo>
                    <a:pt x="1093" y="382"/>
                  </a:lnTo>
                  <a:lnTo>
                    <a:pt x="1000" y="379"/>
                  </a:lnTo>
                  <a:lnTo>
                    <a:pt x="891" y="375"/>
                  </a:lnTo>
                  <a:lnTo>
                    <a:pt x="766" y="372"/>
                  </a:lnTo>
                  <a:lnTo>
                    <a:pt x="640" y="370"/>
                  </a:lnTo>
                  <a:lnTo>
                    <a:pt x="552" y="365"/>
                  </a:lnTo>
                  <a:lnTo>
                    <a:pt x="541" y="363"/>
                  </a:lnTo>
                  <a:lnTo>
                    <a:pt x="621" y="358"/>
                  </a:lnTo>
                  <a:lnTo>
                    <a:pt x="758" y="356"/>
                  </a:lnTo>
                  <a:lnTo>
                    <a:pt x="897" y="353"/>
                  </a:lnTo>
                  <a:lnTo>
                    <a:pt x="1004" y="349"/>
                  </a:lnTo>
                  <a:lnTo>
                    <a:pt x="1063" y="346"/>
                  </a:lnTo>
                  <a:lnTo>
                    <a:pt x="1076" y="342"/>
                  </a:lnTo>
                  <a:lnTo>
                    <a:pt x="1048" y="339"/>
                  </a:lnTo>
                  <a:lnTo>
                    <a:pt x="983" y="336"/>
                  </a:lnTo>
                  <a:lnTo>
                    <a:pt x="880" y="332"/>
                  </a:lnTo>
                  <a:lnTo>
                    <a:pt x="750" y="328"/>
                  </a:lnTo>
                  <a:lnTo>
                    <a:pt x="617" y="325"/>
                  </a:lnTo>
                  <a:lnTo>
                    <a:pt x="526" y="322"/>
                  </a:lnTo>
                  <a:lnTo>
                    <a:pt x="522" y="318"/>
                  </a:lnTo>
                  <a:lnTo>
                    <a:pt x="619" y="315"/>
                  </a:lnTo>
                  <a:lnTo>
                    <a:pt x="773" y="311"/>
                  </a:lnTo>
                  <a:lnTo>
                    <a:pt x="924" y="308"/>
                  </a:lnTo>
                  <a:lnTo>
                    <a:pt x="1034" y="305"/>
                  </a:lnTo>
                  <a:lnTo>
                    <a:pt x="1093" y="301"/>
                  </a:lnTo>
                  <a:lnTo>
                    <a:pt x="1105" y="298"/>
                  </a:lnTo>
                  <a:lnTo>
                    <a:pt x="1074" y="294"/>
                  </a:lnTo>
                  <a:lnTo>
                    <a:pt x="1004" y="291"/>
                  </a:lnTo>
                  <a:lnTo>
                    <a:pt x="895" y="288"/>
                  </a:lnTo>
                  <a:lnTo>
                    <a:pt x="756" y="284"/>
                  </a:lnTo>
                  <a:lnTo>
                    <a:pt x="609" y="281"/>
                  </a:lnTo>
                  <a:lnTo>
                    <a:pt x="503" y="277"/>
                  </a:lnTo>
                  <a:lnTo>
                    <a:pt x="495" y="274"/>
                  </a:lnTo>
                  <a:lnTo>
                    <a:pt x="598" y="270"/>
                  </a:lnTo>
                  <a:lnTo>
                    <a:pt x="769" y="267"/>
                  </a:lnTo>
                  <a:lnTo>
                    <a:pt x="935" y="263"/>
                  </a:lnTo>
                  <a:lnTo>
                    <a:pt x="1057" y="260"/>
                  </a:lnTo>
                  <a:lnTo>
                    <a:pt x="1124" y="258"/>
                  </a:lnTo>
                  <a:lnTo>
                    <a:pt x="1139" y="253"/>
                  </a:lnTo>
                  <a:lnTo>
                    <a:pt x="1112" y="251"/>
                  </a:lnTo>
                  <a:lnTo>
                    <a:pt x="1046" y="246"/>
                  </a:lnTo>
                  <a:lnTo>
                    <a:pt x="939" y="244"/>
                  </a:lnTo>
                  <a:lnTo>
                    <a:pt x="796" y="241"/>
                  </a:lnTo>
                  <a:lnTo>
                    <a:pt x="632" y="237"/>
                  </a:lnTo>
                  <a:lnTo>
                    <a:pt x="495" y="234"/>
                  </a:lnTo>
                  <a:lnTo>
                    <a:pt x="453" y="230"/>
                  </a:lnTo>
                  <a:lnTo>
                    <a:pt x="545" y="227"/>
                  </a:lnTo>
                  <a:lnTo>
                    <a:pt x="728" y="224"/>
                  </a:lnTo>
                  <a:lnTo>
                    <a:pt x="918" y="220"/>
                  </a:lnTo>
                  <a:lnTo>
                    <a:pt x="1065" y="217"/>
                  </a:lnTo>
                  <a:lnTo>
                    <a:pt x="1150" y="213"/>
                  </a:lnTo>
                  <a:lnTo>
                    <a:pt x="1181" y="210"/>
                  </a:lnTo>
                  <a:lnTo>
                    <a:pt x="1169" y="206"/>
                  </a:lnTo>
                  <a:lnTo>
                    <a:pt x="1116" y="203"/>
                  </a:lnTo>
                  <a:lnTo>
                    <a:pt x="1021" y="199"/>
                  </a:lnTo>
                  <a:lnTo>
                    <a:pt x="886" y="196"/>
                  </a:lnTo>
                  <a:lnTo>
                    <a:pt x="712" y="193"/>
                  </a:lnTo>
                  <a:lnTo>
                    <a:pt x="531" y="189"/>
                  </a:lnTo>
                  <a:lnTo>
                    <a:pt x="419" y="186"/>
                  </a:lnTo>
                  <a:lnTo>
                    <a:pt x="449" y="182"/>
                  </a:lnTo>
                  <a:lnTo>
                    <a:pt x="619" y="179"/>
                  </a:lnTo>
                  <a:lnTo>
                    <a:pt x="842" y="176"/>
                  </a:lnTo>
                  <a:lnTo>
                    <a:pt x="1034" y="172"/>
                  </a:lnTo>
                  <a:lnTo>
                    <a:pt x="1160" y="169"/>
                  </a:lnTo>
                  <a:lnTo>
                    <a:pt x="1225" y="165"/>
                  </a:lnTo>
                  <a:lnTo>
                    <a:pt x="1238" y="162"/>
                  </a:lnTo>
                  <a:lnTo>
                    <a:pt x="1211" y="160"/>
                  </a:lnTo>
                  <a:lnTo>
                    <a:pt x="1150" y="155"/>
                  </a:lnTo>
                  <a:lnTo>
                    <a:pt x="1046" y="153"/>
                  </a:lnTo>
                  <a:lnTo>
                    <a:pt x="893" y="148"/>
                  </a:lnTo>
                  <a:lnTo>
                    <a:pt x="697" y="146"/>
                  </a:lnTo>
                  <a:lnTo>
                    <a:pt x="491" y="141"/>
                  </a:lnTo>
                  <a:lnTo>
                    <a:pt x="364" y="139"/>
                  </a:lnTo>
                  <a:lnTo>
                    <a:pt x="409" y="134"/>
                  </a:lnTo>
                  <a:lnTo>
                    <a:pt x="619" y="132"/>
                  </a:lnTo>
                  <a:lnTo>
                    <a:pt x="880" y="129"/>
                  </a:lnTo>
                  <a:lnTo>
                    <a:pt x="1093" y="125"/>
                  </a:lnTo>
                  <a:lnTo>
                    <a:pt x="1228" y="122"/>
                  </a:lnTo>
                  <a:lnTo>
                    <a:pt x="1299" y="118"/>
                  </a:lnTo>
                  <a:lnTo>
                    <a:pt x="1320" y="115"/>
                  </a:lnTo>
                  <a:lnTo>
                    <a:pt x="1307" y="112"/>
                  </a:lnTo>
                  <a:lnTo>
                    <a:pt x="1265" y="108"/>
                  </a:lnTo>
                  <a:lnTo>
                    <a:pt x="1188" y="105"/>
                  </a:lnTo>
                  <a:lnTo>
                    <a:pt x="1068" y="101"/>
                  </a:lnTo>
                  <a:lnTo>
                    <a:pt x="893" y="98"/>
                  </a:lnTo>
                  <a:lnTo>
                    <a:pt x="661" y="95"/>
                  </a:lnTo>
                  <a:lnTo>
                    <a:pt x="413" y="91"/>
                  </a:lnTo>
                  <a:lnTo>
                    <a:pt x="274" y="87"/>
                  </a:lnTo>
                  <a:lnTo>
                    <a:pt x="368" y="84"/>
                  </a:lnTo>
                  <a:lnTo>
                    <a:pt x="651" y="81"/>
                  </a:lnTo>
                  <a:lnTo>
                    <a:pt x="966" y="77"/>
                  </a:lnTo>
                  <a:lnTo>
                    <a:pt x="1202" y="74"/>
                  </a:lnTo>
                  <a:lnTo>
                    <a:pt x="1345" y="70"/>
                  </a:lnTo>
                  <a:lnTo>
                    <a:pt x="1421" y="67"/>
                  </a:lnTo>
                  <a:lnTo>
                    <a:pt x="1459" y="64"/>
                  </a:lnTo>
                  <a:lnTo>
                    <a:pt x="1474" y="60"/>
                  </a:lnTo>
                  <a:lnTo>
                    <a:pt x="1480" y="57"/>
                  </a:lnTo>
                  <a:lnTo>
                    <a:pt x="1480" y="53"/>
                  </a:lnTo>
                  <a:lnTo>
                    <a:pt x="1476" y="50"/>
                  </a:lnTo>
                  <a:lnTo>
                    <a:pt x="1470" y="48"/>
                  </a:lnTo>
                  <a:lnTo>
                    <a:pt x="1459" y="43"/>
                  </a:lnTo>
                  <a:lnTo>
                    <a:pt x="1442" y="41"/>
                  </a:lnTo>
                  <a:lnTo>
                    <a:pt x="1411" y="36"/>
                  </a:lnTo>
                  <a:lnTo>
                    <a:pt x="1360" y="34"/>
                  </a:lnTo>
                  <a:lnTo>
                    <a:pt x="1276" y="31"/>
                  </a:lnTo>
                  <a:lnTo>
                    <a:pt x="1135" y="27"/>
                  </a:lnTo>
                  <a:lnTo>
                    <a:pt x="907" y="22"/>
                  </a:lnTo>
                  <a:lnTo>
                    <a:pt x="564" y="20"/>
                  </a:lnTo>
                  <a:lnTo>
                    <a:pt x="171" y="17"/>
                  </a:lnTo>
                  <a:lnTo>
                    <a:pt x="0" y="13"/>
                  </a:lnTo>
                  <a:lnTo>
                    <a:pt x="289" y="10"/>
                  </a:lnTo>
                  <a:lnTo>
                    <a:pt x="827" y="6"/>
                  </a:lnTo>
                  <a:lnTo>
                    <a:pt x="1280" y="3"/>
                  </a:lnTo>
                  <a:lnTo>
                    <a:pt x="15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1" name="Line 89">
              <a:extLst>
                <a:ext uri="{FF2B5EF4-FFF2-40B4-BE49-F238E27FC236}">
                  <a16:creationId xmlns:a16="http://schemas.microsoft.com/office/drawing/2014/main" id="{A8A69660-FB93-5B4A-881B-353CC3DE6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2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2" name="Line 90">
              <a:extLst>
                <a:ext uri="{FF2B5EF4-FFF2-40B4-BE49-F238E27FC236}">
                  <a16:creationId xmlns:a16="http://schemas.microsoft.com/office/drawing/2014/main" id="{768B41F9-4EB0-CA44-BB74-15F16D214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3" name="Line 91">
              <a:extLst>
                <a:ext uri="{FF2B5EF4-FFF2-40B4-BE49-F238E27FC236}">
                  <a16:creationId xmlns:a16="http://schemas.microsoft.com/office/drawing/2014/main" id="{86AF256B-A8C6-3D4D-8DEC-4DDB61AEA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4" y="134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4" name="Line 92">
              <a:extLst>
                <a:ext uri="{FF2B5EF4-FFF2-40B4-BE49-F238E27FC236}">
                  <a16:creationId xmlns:a16="http://schemas.microsoft.com/office/drawing/2014/main" id="{BBC66057-FA7D-1C4B-A992-2D7E9B89D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7" y="133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5" name="Line 93">
              <a:extLst>
                <a:ext uri="{FF2B5EF4-FFF2-40B4-BE49-F238E27FC236}">
                  <a16:creationId xmlns:a16="http://schemas.microsoft.com/office/drawing/2014/main" id="{F073DA2C-92FC-EC48-93D1-905460EDF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5" y="13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6" name="Line 94">
              <a:extLst>
                <a:ext uri="{FF2B5EF4-FFF2-40B4-BE49-F238E27FC236}">
                  <a16:creationId xmlns:a16="http://schemas.microsoft.com/office/drawing/2014/main" id="{12A725D7-11BC-CF4E-A097-C3720DEC0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133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7" name="Line 95">
              <a:extLst>
                <a:ext uri="{FF2B5EF4-FFF2-40B4-BE49-F238E27FC236}">
                  <a16:creationId xmlns:a16="http://schemas.microsoft.com/office/drawing/2014/main" id="{64AFAB53-D62B-4B4A-B163-72315A65F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3" y="1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8" name="Line 96">
              <a:extLst>
                <a:ext uri="{FF2B5EF4-FFF2-40B4-BE49-F238E27FC236}">
                  <a16:creationId xmlns:a16="http://schemas.microsoft.com/office/drawing/2014/main" id="{E01A127A-00AD-B54E-8902-27BAB3A5F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5" y="13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9" name="Line 97">
              <a:extLst>
                <a:ext uri="{FF2B5EF4-FFF2-40B4-BE49-F238E27FC236}">
                  <a16:creationId xmlns:a16="http://schemas.microsoft.com/office/drawing/2014/main" id="{E6A6DF35-36F7-BC42-8E53-D2920F00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7" y="13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0" name="Line 98">
              <a:extLst>
                <a:ext uri="{FF2B5EF4-FFF2-40B4-BE49-F238E27FC236}">
                  <a16:creationId xmlns:a16="http://schemas.microsoft.com/office/drawing/2014/main" id="{6E087023-83AD-7746-B925-D34E558E8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3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1" name="Line 99">
              <a:extLst>
                <a:ext uri="{FF2B5EF4-FFF2-40B4-BE49-F238E27FC236}">
                  <a16:creationId xmlns:a16="http://schemas.microsoft.com/office/drawing/2014/main" id="{81FE13F4-5C26-1344-9152-41FCE3F33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8" y="133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2" name="Line 100">
              <a:extLst>
                <a:ext uri="{FF2B5EF4-FFF2-40B4-BE49-F238E27FC236}">
                  <a16:creationId xmlns:a16="http://schemas.microsoft.com/office/drawing/2014/main" id="{6E5A8A04-1165-C141-9C19-ACE67402D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" y="133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3" name="Line 101">
              <a:extLst>
                <a:ext uri="{FF2B5EF4-FFF2-40B4-BE49-F238E27FC236}">
                  <a16:creationId xmlns:a16="http://schemas.microsoft.com/office/drawing/2014/main" id="{F43892B1-033C-7A48-88E7-D0B5182BF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" y="133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4" name="Line 102">
              <a:extLst>
                <a:ext uri="{FF2B5EF4-FFF2-40B4-BE49-F238E27FC236}">
                  <a16:creationId xmlns:a16="http://schemas.microsoft.com/office/drawing/2014/main" id="{374FA46E-F068-E04C-9FA2-586D82F4E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33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5" name="Line 103">
              <a:extLst>
                <a:ext uri="{FF2B5EF4-FFF2-40B4-BE49-F238E27FC236}">
                  <a16:creationId xmlns:a16="http://schemas.microsoft.com/office/drawing/2014/main" id="{BAE190BE-6A0A-6E47-90F8-C7A632E65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" y="133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6" name="Line 104">
              <a:extLst>
                <a:ext uri="{FF2B5EF4-FFF2-40B4-BE49-F238E27FC236}">
                  <a16:creationId xmlns:a16="http://schemas.microsoft.com/office/drawing/2014/main" id="{F9E4021F-09D8-7045-A0F2-1AF1AB927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33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7" name="Line 105">
              <a:extLst>
                <a:ext uri="{FF2B5EF4-FFF2-40B4-BE49-F238E27FC236}">
                  <a16:creationId xmlns:a16="http://schemas.microsoft.com/office/drawing/2014/main" id="{FF8D459B-D90E-4A43-96A9-E6616C08E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3" y="13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8" name="Line 106">
              <a:extLst>
                <a:ext uri="{FF2B5EF4-FFF2-40B4-BE49-F238E27FC236}">
                  <a16:creationId xmlns:a16="http://schemas.microsoft.com/office/drawing/2014/main" id="{2FE126A6-C2B6-504E-8905-7576408C1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13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9" name="Line 107">
              <a:extLst>
                <a:ext uri="{FF2B5EF4-FFF2-40B4-BE49-F238E27FC236}">
                  <a16:creationId xmlns:a16="http://schemas.microsoft.com/office/drawing/2014/main" id="{65D515D8-3B66-6347-9005-6C86145F4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3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0" name="Line 108">
              <a:extLst>
                <a:ext uri="{FF2B5EF4-FFF2-40B4-BE49-F238E27FC236}">
                  <a16:creationId xmlns:a16="http://schemas.microsoft.com/office/drawing/2014/main" id="{6770856A-74C2-BC41-B783-29A69AEA8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2" y="132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1" name="Line 109">
              <a:extLst>
                <a:ext uri="{FF2B5EF4-FFF2-40B4-BE49-F238E27FC236}">
                  <a16:creationId xmlns:a16="http://schemas.microsoft.com/office/drawing/2014/main" id="{66107DB2-78D1-5F4C-8ECA-79C6603ED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7" y="133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2" name="Line 110">
              <a:extLst>
                <a:ext uri="{FF2B5EF4-FFF2-40B4-BE49-F238E27FC236}">
                  <a16:creationId xmlns:a16="http://schemas.microsoft.com/office/drawing/2014/main" id="{2AA73F3A-48DE-3149-B4A0-3217A9B5F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9" y="132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3" name="Line 111">
              <a:extLst>
                <a:ext uri="{FF2B5EF4-FFF2-40B4-BE49-F238E27FC236}">
                  <a16:creationId xmlns:a16="http://schemas.microsoft.com/office/drawing/2014/main" id="{42FF2173-6361-694B-AEA5-D875B4F56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7" y="13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4" name="Line 112">
              <a:extLst>
                <a:ext uri="{FF2B5EF4-FFF2-40B4-BE49-F238E27FC236}">
                  <a16:creationId xmlns:a16="http://schemas.microsoft.com/office/drawing/2014/main" id="{3BB9C0B5-BF42-3F4A-80CC-B013BF051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32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5" name="Line 113">
              <a:extLst>
                <a:ext uri="{FF2B5EF4-FFF2-40B4-BE49-F238E27FC236}">
                  <a16:creationId xmlns:a16="http://schemas.microsoft.com/office/drawing/2014/main" id="{D53D8A28-B2C6-1A4D-B19A-F43490392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8" y="133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6" name="Line 114">
              <a:extLst>
                <a:ext uri="{FF2B5EF4-FFF2-40B4-BE49-F238E27FC236}">
                  <a16:creationId xmlns:a16="http://schemas.microsoft.com/office/drawing/2014/main" id="{CA0F0DDD-F47C-E044-8029-50E79CFAD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9" y="132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7" name="Line 115">
              <a:extLst>
                <a:ext uri="{FF2B5EF4-FFF2-40B4-BE49-F238E27FC236}">
                  <a16:creationId xmlns:a16="http://schemas.microsoft.com/office/drawing/2014/main" id="{63FFD19E-D2AD-D84C-A39C-3054E6F62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5" y="13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8" name="Line 116">
              <a:extLst>
                <a:ext uri="{FF2B5EF4-FFF2-40B4-BE49-F238E27FC236}">
                  <a16:creationId xmlns:a16="http://schemas.microsoft.com/office/drawing/2014/main" id="{8B698A04-7955-E442-99A2-1251BAE77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" y="1324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9" name="Line 117">
              <a:extLst>
                <a:ext uri="{FF2B5EF4-FFF2-40B4-BE49-F238E27FC236}">
                  <a16:creationId xmlns:a16="http://schemas.microsoft.com/office/drawing/2014/main" id="{22A45049-EC15-C248-B678-BF12112E1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5" y="132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0" name="Line 118">
              <a:extLst>
                <a:ext uri="{FF2B5EF4-FFF2-40B4-BE49-F238E27FC236}">
                  <a16:creationId xmlns:a16="http://schemas.microsoft.com/office/drawing/2014/main" id="{82DE006F-462D-A74D-B55F-C836E2904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" y="132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1" name="Line 119">
              <a:extLst>
                <a:ext uri="{FF2B5EF4-FFF2-40B4-BE49-F238E27FC236}">
                  <a16:creationId xmlns:a16="http://schemas.microsoft.com/office/drawing/2014/main" id="{3EA3B04D-D161-9042-88F1-982C8D806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4" y="13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2" name="Line 120">
              <a:extLst>
                <a:ext uri="{FF2B5EF4-FFF2-40B4-BE49-F238E27FC236}">
                  <a16:creationId xmlns:a16="http://schemas.microsoft.com/office/drawing/2014/main" id="{CC4632A8-2860-284C-9822-DEC369490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" y="132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3" name="Line 121">
              <a:extLst>
                <a:ext uri="{FF2B5EF4-FFF2-40B4-BE49-F238E27FC236}">
                  <a16:creationId xmlns:a16="http://schemas.microsoft.com/office/drawing/2014/main" id="{81D15A9A-AD87-D64C-910E-E31347D6C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3" y="132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4" name="Line 122">
              <a:extLst>
                <a:ext uri="{FF2B5EF4-FFF2-40B4-BE49-F238E27FC236}">
                  <a16:creationId xmlns:a16="http://schemas.microsoft.com/office/drawing/2014/main" id="{1CC24B46-999C-4E4A-93BF-5F1F84198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132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5" name="Line 123">
              <a:extLst>
                <a:ext uri="{FF2B5EF4-FFF2-40B4-BE49-F238E27FC236}">
                  <a16:creationId xmlns:a16="http://schemas.microsoft.com/office/drawing/2014/main" id="{7F5C30BD-EFC5-6743-A775-8EEEC3F35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9" y="1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6" name="Line 124">
              <a:extLst>
                <a:ext uri="{FF2B5EF4-FFF2-40B4-BE49-F238E27FC236}">
                  <a16:creationId xmlns:a16="http://schemas.microsoft.com/office/drawing/2014/main" id="{3038D61E-1703-A142-9AB8-C7CAB2B62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" y="131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7" name="Line 125">
              <a:extLst>
                <a:ext uri="{FF2B5EF4-FFF2-40B4-BE49-F238E27FC236}">
                  <a16:creationId xmlns:a16="http://schemas.microsoft.com/office/drawing/2014/main" id="{1CC06F61-16FE-AB44-9E05-98CB04F88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1" y="132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8" name="Line 126">
              <a:extLst>
                <a:ext uri="{FF2B5EF4-FFF2-40B4-BE49-F238E27FC236}">
                  <a16:creationId xmlns:a16="http://schemas.microsoft.com/office/drawing/2014/main" id="{3635548A-2DA6-0F45-9A96-6C8D92F0C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1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9" name="Line 127">
              <a:extLst>
                <a:ext uri="{FF2B5EF4-FFF2-40B4-BE49-F238E27FC236}">
                  <a16:creationId xmlns:a16="http://schemas.microsoft.com/office/drawing/2014/main" id="{811CF4BF-44D3-5C40-BE66-9798A4C28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2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0" name="Line 128">
              <a:extLst>
                <a:ext uri="{FF2B5EF4-FFF2-40B4-BE49-F238E27FC236}">
                  <a16:creationId xmlns:a16="http://schemas.microsoft.com/office/drawing/2014/main" id="{9561912D-4248-764D-B0FC-5210A5397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1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1" name="Line 129">
              <a:extLst>
                <a:ext uri="{FF2B5EF4-FFF2-40B4-BE49-F238E27FC236}">
                  <a16:creationId xmlns:a16="http://schemas.microsoft.com/office/drawing/2014/main" id="{11D5BCE2-944B-BC49-9D6B-5B8CBC510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2" y="13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2" name="Line 130">
              <a:extLst>
                <a:ext uri="{FF2B5EF4-FFF2-40B4-BE49-F238E27FC236}">
                  <a16:creationId xmlns:a16="http://schemas.microsoft.com/office/drawing/2014/main" id="{258442E9-27CC-B043-8626-940FD638F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1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3" name="Line 131">
              <a:extLst>
                <a:ext uri="{FF2B5EF4-FFF2-40B4-BE49-F238E27FC236}">
                  <a16:creationId xmlns:a16="http://schemas.microsoft.com/office/drawing/2014/main" id="{89998F65-6DDC-6840-807A-521EE0A62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32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4" name="Line 132">
              <a:extLst>
                <a:ext uri="{FF2B5EF4-FFF2-40B4-BE49-F238E27FC236}">
                  <a16:creationId xmlns:a16="http://schemas.microsoft.com/office/drawing/2014/main" id="{87FF9780-85F9-A44F-BDF2-8BB28152B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31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5" name="Line 133">
              <a:extLst>
                <a:ext uri="{FF2B5EF4-FFF2-40B4-BE49-F238E27FC236}">
                  <a16:creationId xmlns:a16="http://schemas.microsoft.com/office/drawing/2014/main" id="{7D3B27D1-1522-984D-A168-D3AE178AD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8" y="1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6" name="Line 134">
              <a:extLst>
                <a:ext uri="{FF2B5EF4-FFF2-40B4-BE49-F238E27FC236}">
                  <a16:creationId xmlns:a16="http://schemas.microsoft.com/office/drawing/2014/main" id="{A601A3CA-7110-D249-AE19-2F105F5C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0" y="13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7" name="Line 135">
              <a:extLst>
                <a:ext uri="{FF2B5EF4-FFF2-40B4-BE49-F238E27FC236}">
                  <a16:creationId xmlns:a16="http://schemas.microsoft.com/office/drawing/2014/main" id="{49D5CCF5-434E-1D45-A524-8A79C6FAA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8" name="Line 136">
              <a:extLst>
                <a:ext uri="{FF2B5EF4-FFF2-40B4-BE49-F238E27FC236}">
                  <a16:creationId xmlns:a16="http://schemas.microsoft.com/office/drawing/2014/main" id="{07484315-675E-CF4E-931E-ADCF379EF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9" name="Line 137">
              <a:extLst>
                <a:ext uri="{FF2B5EF4-FFF2-40B4-BE49-F238E27FC236}">
                  <a16:creationId xmlns:a16="http://schemas.microsoft.com/office/drawing/2014/main" id="{B56646F8-8614-E242-9270-321F99D31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0" name="Line 138">
              <a:extLst>
                <a:ext uri="{FF2B5EF4-FFF2-40B4-BE49-F238E27FC236}">
                  <a16:creationId xmlns:a16="http://schemas.microsoft.com/office/drawing/2014/main" id="{D8195831-7AF1-874C-A3DC-FDC95A5F6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" y="13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1" name="Line 139">
              <a:extLst>
                <a:ext uri="{FF2B5EF4-FFF2-40B4-BE49-F238E27FC236}">
                  <a16:creationId xmlns:a16="http://schemas.microsoft.com/office/drawing/2014/main" id="{05FA20B2-A8A5-DC41-9B73-031D7E58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" y="1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2" name="Line 140">
              <a:extLst>
                <a:ext uri="{FF2B5EF4-FFF2-40B4-BE49-F238E27FC236}">
                  <a16:creationId xmlns:a16="http://schemas.microsoft.com/office/drawing/2014/main" id="{1D6E38CC-F8FA-A34E-9ED5-23ADEAB1F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1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3" name="Line 141">
              <a:extLst>
                <a:ext uri="{FF2B5EF4-FFF2-40B4-BE49-F238E27FC236}">
                  <a16:creationId xmlns:a16="http://schemas.microsoft.com/office/drawing/2014/main" id="{D378D3A2-7F5E-2749-9FF8-042ECCCB5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2" y="131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4" name="Line 142">
              <a:extLst>
                <a:ext uri="{FF2B5EF4-FFF2-40B4-BE49-F238E27FC236}">
                  <a16:creationId xmlns:a16="http://schemas.microsoft.com/office/drawing/2014/main" id="{18CB5A2D-FE62-8846-9C63-77E55955B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3" y="130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5" name="Line 143">
              <a:extLst>
                <a:ext uri="{FF2B5EF4-FFF2-40B4-BE49-F238E27FC236}">
                  <a16:creationId xmlns:a16="http://schemas.microsoft.com/office/drawing/2014/main" id="{69BE21BF-6FC9-8746-9B9E-4AF848F4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" y="131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6" name="Line 144">
              <a:extLst>
                <a:ext uri="{FF2B5EF4-FFF2-40B4-BE49-F238E27FC236}">
                  <a16:creationId xmlns:a16="http://schemas.microsoft.com/office/drawing/2014/main" id="{E6A42947-7082-9B4C-96F0-D762FB426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0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7" name="Line 145">
              <a:extLst>
                <a:ext uri="{FF2B5EF4-FFF2-40B4-BE49-F238E27FC236}">
                  <a16:creationId xmlns:a16="http://schemas.microsoft.com/office/drawing/2014/main" id="{A58F4D9F-9785-1445-B96B-3DF8D0A97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8" name="Line 146">
              <a:extLst>
                <a:ext uri="{FF2B5EF4-FFF2-40B4-BE49-F238E27FC236}">
                  <a16:creationId xmlns:a16="http://schemas.microsoft.com/office/drawing/2014/main" id="{C89C0002-3306-734D-91D6-475892584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1" y="130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9" name="Line 147">
              <a:extLst>
                <a:ext uri="{FF2B5EF4-FFF2-40B4-BE49-F238E27FC236}">
                  <a16:creationId xmlns:a16="http://schemas.microsoft.com/office/drawing/2014/main" id="{C4B3390C-A665-7640-804B-0AE8159CC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0" name="Line 148">
              <a:extLst>
                <a:ext uri="{FF2B5EF4-FFF2-40B4-BE49-F238E27FC236}">
                  <a16:creationId xmlns:a16="http://schemas.microsoft.com/office/drawing/2014/main" id="{C3338220-51A2-9944-A47B-80BDC8D5B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0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1" name="Line 149">
              <a:extLst>
                <a:ext uri="{FF2B5EF4-FFF2-40B4-BE49-F238E27FC236}">
                  <a16:creationId xmlns:a16="http://schemas.microsoft.com/office/drawing/2014/main" id="{CD3D73D5-8313-AB47-B679-0FC175F43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9" y="131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2" name="Line 150">
              <a:extLst>
                <a:ext uri="{FF2B5EF4-FFF2-40B4-BE49-F238E27FC236}">
                  <a16:creationId xmlns:a16="http://schemas.microsoft.com/office/drawing/2014/main" id="{B3D70414-51A2-2146-9004-DE8209700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3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3" name="Line 151">
              <a:extLst>
                <a:ext uri="{FF2B5EF4-FFF2-40B4-BE49-F238E27FC236}">
                  <a16:creationId xmlns:a16="http://schemas.microsoft.com/office/drawing/2014/main" id="{D453D106-9C92-0548-AD43-6BED7B098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0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4" name="Line 152">
              <a:extLst>
                <a:ext uri="{FF2B5EF4-FFF2-40B4-BE49-F238E27FC236}">
                  <a16:creationId xmlns:a16="http://schemas.microsoft.com/office/drawing/2014/main" id="{0BE7E126-0ED9-1A49-970E-88C41C82C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0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5" name="Line 153">
              <a:extLst>
                <a:ext uri="{FF2B5EF4-FFF2-40B4-BE49-F238E27FC236}">
                  <a16:creationId xmlns:a16="http://schemas.microsoft.com/office/drawing/2014/main" id="{BDFE9C5C-D31A-EB40-9BB6-63848ADE5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5" y="130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6" name="Line 154">
              <a:extLst>
                <a:ext uri="{FF2B5EF4-FFF2-40B4-BE49-F238E27FC236}">
                  <a16:creationId xmlns:a16="http://schemas.microsoft.com/office/drawing/2014/main" id="{B3A6E7BF-FC4E-074B-B572-7B2BFCDDE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130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7" name="Line 155">
              <a:extLst>
                <a:ext uri="{FF2B5EF4-FFF2-40B4-BE49-F238E27FC236}">
                  <a16:creationId xmlns:a16="http://schemas.microsoft.com/office/drawing/2014/main" id="{58A251FD-3464-E241-83AA-F945785C2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130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8" name="Line 156">
              <a:extLst>
                <a:ext uri="{FF2B5EF4-FFF2-40B4-BE49-F238E27FC236}">
                  <a16:creationId xmlns:a16="http://schemas.microsoft.com/office/drawing/2014/main" id="{C98658F1-5BB1-6B4F-82B2-C428E14BA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9" name="Line 157">
              <a:extLst>
                <a:ext uri="{FF2B5EF4-FFF2-40B4-BE49-F238E27FC236}">
                  <a16:creationId xmlns:a16="http://schemas.microsoft.com/office/drawing/2014/main" id="{9CF60706-BACF-C240-B466-6E50D4468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30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0" name="Line 158">
              <a:extLst>
                <a:ext uri="{FF2B5EF4-FFF2-40B4-BE49-F238E27FC236}">
                  <a16:creationId xmlns:a16="http://schemas.microsoft.com/office/drawing/2014/main" id="{C9A2B5DC-FAFE-4845-89DA-69926A8E8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30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1" name="Line 159">
              <a:extLst>
                <a:ext uri="{FF2B5EF4-FFF2-40B4-BE49-F238E27FC236}">
                  <a16:creationId xmlns:a16="http://schemas.microsoft.com/office/drawing/2014/main" id="{9FF2EF7F-9708-DD42-8A83-8A8B5BA76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6" y="130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2" name="Line 160">
              <a:extLst>
                <a:ext uri="{FF2B5EF4-FFF2-40B4-BE49-F238E27FC236}">
                  <a16:creationId xmlns:a16="http://schemas.microsoft.com/office/drawing/2014/main" id="{3D39A840-68F1-3A48-9042-6F8A78B6A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8" y="12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3" name="Line 161">
              <a:extLst>
                <a:ext uri="{FF2B5EF4-FFF2-40B4-BE49-F238E27FC236}">
                  <a16:creationId xmlns:a16="http://schemas.microsoft.com/office/drawing/2014/main" id="{1F5770A6-C69C-A24C-9E49-09E32BC8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4" y="130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4" name="Line 162">
              <a:extLst>
                <a:ext uri="{FF2B5EF4-FFF2-40B4-BE49-F238E27FC236}">
                  <a16:creationId xmlns:a16="http://schemas.microsoft.com/office/drawing/2014/main" id="{4E0C407F-8B36-E645-B397-8850E4812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6" y="12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5" name="Line 163">
              <a:extLst>
                <a:ext uri="{FF2B5EF4-FFF2-40B4-BE49-F238E27FC236}">
                  <a16:creationId xmlns:a16="http://schemas.microsoft.com/office/drawing/2014/main" id="{A339075A-3617-BF4A-908E-14E5CB54C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" y="13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6" name="Line 164">
              <a:extLst>
                <a:ext uri="{FF2B5EF4-FFF2-40B4-BE49-F238E27FC236}">
                  <a16:creationId xmlns:a16="http://schemas.microsoft.com/office/drawing/2014/main" id="{A41604EC-5250-434A-84BE-40F5B7734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29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7" name="Line 165">
              <a:extLst>
                <a:ext uri="{FF2B5EF4-FFF2-40B4-BE49-F238E27FC236}">
                  <a16:creationId xmlns:a16="http://schemas.microsoft.com/office/drawing/2014/main" id="{A841BF80-BCE1-7546-981B-81A293D52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9" y="13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8" name="Line 166">
              <a:extLst>
                <a:ext uri="{FF2B5EF4-FFF2-40B4-BE49-F238E27FC236}">
                  <a16:creationId xmlns:a16="http://schemas.microsoft.com/office/drawing/2014/main" id="{93CF72BF-E573-0B4E-8276-B3686685D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1" y="129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9" name="Line 167">
              <a:extLst>
                <a:ext uri="{FF2B5EF4-FFF2-40B4-BE49-F238E27FC236}">
                  <a16:creationId xmlns:a16="http://schemas.microsoft.com/office/drawing/2014/main" id="{1D407660-3A8B-4B4D-9676-4FA051AFA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130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0" name="Line 168">
              <a:extLst>
                <a:ext uri="{FF2B5EF4-FFF2-40B4-BE49-F238E27FC236}">
                  <a16:creationId xmlns:a16="http://schemas.microsoft.com/office/drawing/2014/main" id="{C48BA0BB-9E64-4244-AAB0-ACBB7045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2" y="1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1" name="Line 169">
              <a:extLst>
                <a:ext uri="{FF2B5EF4-FFF2-40B4-BE49-F238E27FC236}">
                  <a16:creationId xmlns:a16="http://schemas.microsoft.com/office/drawing/2014/main" id="{43DB1505-6C97-9147-817B-14FD2C059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1" y="129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2" name="Line 170">
              <a:extLst>
                <a:ext uri="{FF2B5EF4-FFF2-40B4-BE49-F238E27FC236}">
                  <a16:creationId xmlns:a16="http://schemas.microsoft.com/office/drawing/2014/main" id="{51775A88-8232-1149-A3D0-F8CDBDF2D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4" y="129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3" name="Line 171">
              <a:extLst>
                <a:ext uri="{FF2B5EF4-FFF2-40B4-BE49-F238E27FC236}">
                  <a16:creationId xmlns:a16="http://schemas.microsoft.com/office/drawing/2014/main" id="{16C93850-A40E-B94D-BB8A-5903F6F62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4" name="Line 172">
              <a:extLst>
                <a:ext uri="{FF2B5EF4-FFF2-40B4-BE49-F238E27FC236}">
                  <a16:creationId xmlns:a16="http://schemas.microsoft.com/office/drawing/2014/main" id="{235013FE-71F9-194C-BEB8-0B04F9ECA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2" y="12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5" name="Line 173">
              <a:extLst>
                <a:ext uri="{FF2B5EF4-FFF2-40B4-BE49-F238E27FC236}">
                  <a16:creationId xmlns:a16="http://schemas.microsoft.com/office/drawing/2014/main" id="{740DF452-B8F9-7F43-82A3-AA14D082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2" y="12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6" name="Line 174">
              <a:extLst>
                <a:ext uri="{FF2B5EF4-FFF2-40B4-BE49-F238E27FC236}">
                  <a16:creationId xmlns:a16="http://schemas.microsoft.com/office/drawing/2014/main" id="{E0F59399-DD9F-7142-883B-63A62C786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4" y="129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7" name="Line 175">
              <a:extLst>
                <a:ext uri="{FF2B5EF4-FFF2-40B4-BE49-F238E27FC236}">
                  <a16:creationId xmlns:a16="http://schemas.microsoft.com/office/drawing/2014/main" id="{43BF52D1-6473-D54D-A929-D8BD95E2F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2" y="129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8" name="Line 176">
              <a:extLst>
                <a:ext uri="{FF2B5EF4-FFF2-40B4-BE49-F238E27FC236}">
                  <a16:creationId xmlns:a16="http://schemas.microsoft.com/office/drawing/2014/main" id="{A749DA0E-2A61-C94C-9687-1F062B6A6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12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9" name="Line 177">
              <a:extLst>
                <a:ext uri="{FF2B5EF4-FFF2-40B4-BE49-F238E27FC236}">
                  <a16:creationId xmlns:a16="http://schemas.microsoft.com/office/drawing/2014/main" id="{A9DACDD9-6DC9-9743-BCE6-17A9776E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6" y="12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0" name="Line 178">
              <a:extLst>
                <a:ext uri="{FF2B5EF4-FFF2-40B4-BE49-F238E27FC236}">
                  <a16:creationId xmlns:a16="http://schemas.microsoft.com/office/drawing/2014/main" id="{2716CC06-BD47-E94B-B391-8CD73681B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1" name="Line 179">
              <a:extLst>
                <a:ext uri="{FF2B5EF4-FFF2-40B4-BE49-F238E27FC236}">
                  <a16:creationId xmlns:a16="http://schemas.microsoft.com/office/drawing/2014/main" id="{08E7AEB4-A006-F04E-BECF-1DC23F8A0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7" y="129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2" name="Line 180">
              <a:extLst>
                <a:ext uri="{FF2B5EF4-FFF2-40B4-BE49-F238E27FC236}">
                  <a16:creationId xmlns:a16="http://schemas.microsoft.com/office/drawing/2014/main" id="{63DE7DC7-3FF4-2E48-8DB3-50EB78405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3" name="Line 181">
              <a:extLst>
                <a:ext uri="{FF2B5EF4-FFF2-40B4-BE49-F238E27FC236}">
                  <a16:creationId xmlns:a16="http://schemas.microsoft.com/office/drawing/2014/main" id="{81343A2F-9B72-B541-A01A-CE41EA9CE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12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4" name="Line 182">
              <a:extLst>
                <a:ext uri="{FF2B5EF4-FFF2-40B4-BE49-F238E27FC236}">
                  <a16:creationId xmlns:a16="http://schemas.microsoft.com/office/drawing/2014/main" id="{F0401DE1-0731-4647-BA8A-7B8AAA15C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28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5" name="Line 183">
              <a:extLst>
                <a:ext uri="{FF2B5EF4-FFF2-40B4-BE49-F238E27FC236}">
                  <a16:creationId xmlns:a16="http://schemas.microsoft.com/office/drawing/2014/main" id="{2047DE5C-E380-2C46-B708-E8205DE22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12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6" name="Line 184">
              <a:extLst>
                <a:ext uri="{FF2B5EF4-FFF2-40B4-BE49-F238E27FC236}">
                  <a16:creationId xmlns:a16="http://schemas.microsoft.com/office/drawing/2014/main" id="{9D6563A7-7E2D-D24B-A77D-815AD2293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" y="128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7" name="Line 185">
              <a:extLst>
                <a:ext uri="{FF2B5EF4-FFF2-40B4-BE49-F238E27FC236}">
                  <a16:creationId xmlns:a16="http://schemas.microsoft.com/office/drawing/2014/main" id="{981819AE-8FDE-E54A-BE32-600570306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8" name="Line 186">
              <a:extLst>
                <a:ext uri="{FF2B5EF4-FFF2-40B4-BE49-F238E27FC236}">
                  <a16:creationId xmlns:a16="http://schemas.microsoft.com/office/drawing/2014/main" id="{C88574CD-70A0-F442-8890-FFF4309CC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128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9" name="Line 187">
              <a:extLst>
                <a:ext uri="{FF2B5EF4-FFF2-40B4-BE49-F238E27FC236}">
                  <a16:creationId xmlns:a16="http://schemas.microsoft.com/office/drawing/2014/main" id="{7315152F-74B3-4D40-9873-45E21224C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0" y="128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0" name="Line 188">
              <a:extLst>
                <a:ext uri="{FF2B5EF4-FFF2-40B4-BE49-F238E27FC236}">
                  <a16:creationId xmlns:a16="http://schemas.microsoft.com/office/drawing/2014/main" id="{BE40E689-EFAF-C941-8EA7-BA3DEE746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" y="128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1" name="Line 189">
              <a:extLst>
                <a:ext uri="{FF2B5EF4-FFF2-40B4-BE49-F238E27FC236}">
                  <a16:creationId xmlns:a16="http://schemas.microsoft.com/office/drawing/2014/main" id="{381A91F6-5586-BA49-9E43-2AD3705E4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8" y="128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2" name="Line 190">
              <a:extLst>
                <a:ext uri="{FF2B5EF4-FFF2-40B4-BE49-F238E27FC236}">
                  <a16:creationId xmlns:a16="http://schemas.microsoft.com/office/drawing/2014/main" id="{3704B91C-7359-AC41-B97C-E5513194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3" name="Line 191">
              <a:extLst>
                <a:ext uri="{FF2B5EF4-FFF2-40B4-BE49-F238E27FC236}">
                  <a16:creationId xmlns:a16="http://schemas.microsoft.com/office/drawing/2014/main" id="{F5D6D611-BF1D-6D44-94B0-589DE2809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6" y="128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4" name="Line 192">
              <a:extLst>
                <a:ext uri="{FF2B5EF4-FFF2-40B4-BE49-F238E27FC236}">
                  <a16:creationId xmlns:a16="http://schemas.microsoft.com/office/drawing/2014/main" id="{036912FE-24B3-114F-B0D6-D37419C50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8" y="128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5" name="Line 193">
              <a:extLst>
                <a:ext uri="{FF2B5EF4-FFF2-40B4-BE49-F238E27FC236}">
                  <a16:creationId xmlns:a16="http://schemas.microsoft.com/office/drawing/2014/main" id="{3C91D738-0C91-3048-BCAC-1E8ED9DE9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5" y="128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6" name="Line 194">
              <a:extLst>
                <a:ext uri="{FF2B5EF4-FFF2-40B4-BE49-F238E27FC236}">
                  <a16:creationId xmlns:a16="http://schemas.microsoft.com/office/drawing/2014/main" id="{553AEE10-3E9D-2A4E-B8F1-A41940218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127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7" name="Line 195">
              <a:extLst>
                <a:ext uri="{FF2B5EF4-FFF2-40B4-BE49-F238E27FC236}">
                  <a16:creationId xmlns:a16="http://schemas.microsoft.com/office/drawing/2014/main" id="{44ED09C1-6AEF-1049-8277-D855BE84B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" y="128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8" name="Line 196">
              <a:extLst>
                <a:ext uri="{FF2B5EF4-FFF2-40B4-BE49-F238E27FC236}">
                  <a16:creationId xmlns:a16="http://schemas.microsoft.com/office/drawing/2014/main" id="{8F916297-A6F4-784B-AEEE-EE1F933CC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3" y="127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9" name="Line 197">
              <a:extLst>
                <a:ext uri="{FF2B5EF4-FFF2-40B4-BE49-F238E27FC236}">
                  <a16:creationId xmlns:a16="http://schemas.microsoft.com/office/drawing/2014/main" id="{D2C4D34D-AFA2-4D40-80D6-4CF58B6AE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4" y="128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0" name="Line 198">
              <a:extLst>
                <a:ext uri="{FF2B5EF4-FFF2-40B4-BE49-F238E27FC236}">
                  <a16:creationId xmlns:a16="http://schemas.microsoft.com/office/drawing/2014/main" id="{593B6A25-19E7-6C47-B48F-F94300019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127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1" name="Line 199">
              <a:extLst>
                <a:ext uri="{FF2B5EF4-FFF2-40B4-BE49-F238E27FC236}">
                  <a16:creationId xmlns:a16="http://schemas.microsoft.com/office/drawing/2014/main" id="{5DB46C50-A2C5-4F40-AA64-562752912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28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2" name="Line 200">
              <a:extLst>
                <a:ext uri="{FF2B5EF4-FFF2-40B4-BE49-F238E27FC236}">
                  <a16:creationId xmlns:a16="http://schemas.microsoft.com/office/drawing/2014/main" id="{134544E4-CD2A-CA4C-B9E8-26A1A8E5D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27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3" name="Line 201">
              <a:extLst>
                <a:ext uri="{FF2B5EF4-FFF2-40B4-BE49-F238E27FC236}">
                  <a16:creationId xmlns:a16="http://schemas.microsoft.com/office/drawing/2014/main" id="{E58E92E0-4607-654D-89C3-80C1EB1FF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4" y="128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4" name="Line 202">
              <a:extLst>
                <a:ext uri="{FF2B5EF4-FFF2-40B4-BE49-F238E27FC236}">
                  <a16:creationId xmlns:a16="http://schemas.microsoft.com/office/drawing/2014/main" id="{53122DDA-9050-E049-9EA5-7ED88F899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6" y="12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5" name="Line 203">
              <a:extLst>
                <a:ext uri="{FF2B5EF4-FFF2-40B4-BE49-F238E27FC236}">
                  <a16:creationId xmlns:a16="http://schemas.microsoft.com/office/drawing/2014/main" id="{EAFE9347-B41C-4E40-B363-168923514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128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6" name="Line 204">
              <a:extLst>
                <a:ext uri="{FF2B5EF4-FFF2-40B4-BE49-F238E27FC236}">
                  <a16:creationId xmlns:a16="http://schemas.microsoft.com/office/drawing/2014/main" id="{FAE43155-B228-A44D-9F51-29473FBFF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3" y="127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9255" name="Object 2">
            <a:extLst>
              <a:ext uri="{FF2B5EF4-FFF2-40B4-BE49-F238E27FC236}">
                <a16:creationId xmlns:a16="http://schemas.microsoft.com/office/drawing/2014/main" id="{92EA92A6-ED8D-8042-A3E3-1456EB9F49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705100"/>
          <a:ext cx="21145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35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05100"/>
                        <a:ext cx="211455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Date Placeholder 3">
            <a:extLst>
              <a:ext uri="{FF2B5EF4-FFF2-40B4-BE49-F238E27FC236}">
                <a16:creationId xmlns:a16="http://schemas.microsoft.com/office/drawing/2014/main" id="{BFDBC7AA-84BA-D840-8011-E325A049E4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9250" name="Footer Placeholder 4">
            <a:extLst>
              <a:ext uri="{FF2B5EF4-FFF2-40B4-BE49-F238E27FC236}">
                <a16:creationId xmlns:a16="http://schemas.microsoft.com/office/drawing/2014/main" id="{8F8DEABF-0A30-2A48-BC1D-5C704022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9251" name="Slide Number Placeholder 5">
            <a:extLst>
              <a:ext uri="{FF2B5EF4-FFF2-40B4-BE49-F238E27FC236}">
                <a16:creationId xmlns:a16="http://schemas.microsoft.com/office/drawing/2014/main" id="{81FD29EA-5320-AD47-88D9-3B7E3E55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360D902-38F9-594D-AF88-1379444B2F7C}" type="slidenum">
              <a:rPr lang="en-US" altLang="en-US" sz="1400"/>
              <a:pPr algn="r"/>
              <a:t>137</a:t>
            </a:fld>
            <a:endParaRPr lang="en-US" altLang="en-US" sz="1400"/>
          </a:p>
        </p:txBody>
      </p:sp>
      <p:sp>
        <p:nvSpPr>
          <p:cNvPr id="309252" name="Rectangle 2">
            <a:extLst>
              <a:ext uri="{FF2B5EF4-FFF2-40B4-BE49-F238E27FC236}">
                <a16:creationId xmlns:a16="http://schemas.microsoft.com/office/drawing/2014/main" id="{CF810FB3-17F0-2547-9DA3-97C8A3E11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Datasets</a:t>
            </a:r>
          </a:p>
        </p:txBody>
      </p:sp>
      <p:sp>
        <p:nvSpPr>
          <p:cNvPr id="309253" name="Rectangle 3">
            <a:extLst>
              <a:ext uri="{FF2B5EF4-FFF2-40B4-BE49-F238E27FC236}">
                <a16:creationId xmlns:a16="http://schemas.microsoft.com/office/drawing/2014/main" id="{58374863-CD4F-0F40-B6CC-745509AE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43100"/>
            <a:ext cx="5181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dirty="0"/>
              <a:t>LORENZ: Models convection currents in the air</a:t>
            </a:r>
          </a:p>
          <a:p>
            <a:pPr algn="l"/>
            <a:r>
              <a:rPr lang="en-US" altLang="en-US" i="1" dirty="0"/>
              <a:t>dx / dt = a (y - x) </a:t>
            </a:r>
          </a:p>
          <a:p>
            <a:pPr algn="l"/>
            <a:r>
              <a:rPr lang="en-US" altLang="en-US" i="1" dirty="0" err="1"/>
              <a:t>dy</a:t>
            </a:r>
            <a:r>
              <a:rPr lang="en-US" altLang="en-US" i="1" dirty="0"/>
              <a:t> / dt = x (b - z) - y </a:t>
            </a:r>
          </a:p>
          <a:p>
            <a:pPr algn="l"/>
            <a:r>
              <a:rPr lang="en-US" altLang="en-US" i="1" dirty="0" err="1"/>
              <a:t>dz</a:t>
            </a:r>
            <a:r>
              <a:rPr lang="en-US" altLang="en-US" i="1" dirty="0"/>
              <a:t> / dt = </a:t>
            </a:r>
            <a:r>
              <a:rPr lang="en-US" altLang="en-US" i="1" dirty="0" err="1"/>
              <a:t>xy</a:t>
            </a:r>
            <a:r>
              <a:rPr lang="en-US" altLang="en-US" i="1" dirty="0"/>
              <a:t> - c z</a:t>
            </a:r>
            <a:endParaRPr lang="en-US" altLang="en-US" sz="2400" i="1" dirty="0"/>
          </a:p>
          <a:p>
            <a:pPr algn="l"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309254" name="Group 4">
            <a:extLst>
              <a:ext uri="{FF2B5EF4-FFF2-40B4-BE49-F238E27FC236}">
                <a16:creationId xmlns:a16="http://schemas.microsoft.com/office/drawing/2014/main" id="{EF4D90C5-CBB6-074F-9EF9-B5F714999C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24300" y="3600450"/>
            <a:ext cx="2133600" cy="2743200"/>
            <a:chOff x="3648" y="144"/>
            <a:chExt cx="1920" cy="1344"/>
          </a:xfrm>
        </p:grpSpPr>
        <p:sp>
          <p:nvSpPr>
            <p:cNvPr id="309257" name="Rectangle 5">
              <a:extLst>
                <a:ext uri="{FF2B5EF4-FFF2-40B4-BE49-F238E27FC236}">
                  <a16:creationId xmlns:a16="http://schemas.microsoft.com/office/drawing/2014/main" id="{6F244286-CDE9-1C46-BE24-D1EF9F71E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44"/>
              <a:ext cx="1920" cy="13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58" name="Line 6">
              <a:extLst>
                <a:ext uri="{FF2B5EF4-FFF2-40B4-BE49-F238E27FC236}">
                  <a16:creationId xmlns:a16="http://schemas.microsoft.com/office/drawing/2014/main" id="{6715A9D3-9BB6-3D40-82A3-708BFAE36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0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59" name="Line 7">
              <a:extLst>
                <a:ext uri="{FF2B5EF4-FFF2-40B4-BE49-F238E27FC236}">
                  <a16:creationId xmlns:a16="http://schemas.microsoft.com/office/drawing/2014/main" id="{A3E9FBE0-B6E4-4146-82DB-877854A37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0" name="Rectangle 8">
              <a:extLst>
                <a:ext uri="{FF2B5EF4-FFF2-40B4-BE49-F238E27FC236}">
                  <a16:creationId xmlns:a16="http://schemas.microsoft.com/office/drawing/2014/main" id="{10F83D34-D89F-C342-9FA4-A7210887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1" name="Freeform 9">
              <a:extLst>
                <a:ext uri="{FF2B5EF4-FFF2-40B4-BE49-F238E27FC236}">
                  <a16:creationId xmlns:a16="http://schemas.microsoft.com/office/drawing/2014/main" id="{7AE0B4C2-A0ED-A74F-8CD5-BFAB53B5E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1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10" y="56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8" y="46"/>
                  </a:lnTo>
                  <a:lnTo>
                    <a:pt x="82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61" y="25"/>
                  </a:lnTo>
                  <a:lnTo>
                    <a:pt x="55" y="21"/>
                  </a:lnTo>
                  <a:lnTo>
                    <a:pt x="50" y="17"/>
                  </a:lnTo>
                  <a:lnTo>
                    <a:pt x="42" y="14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2" y="56"/>
                  </a:lnTo>
                  <a:lnTo>
                    <a:pt x="23" y="55"/>
                  </a:lnTo>
                  <a:lnTo>
                    <a:pt x="15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48" y="3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2" name="Freeform 10">
              <a:extLst>
                <a:ext uri="{FF2B5EF4-FFF2-40B4-BE49-F238E27FC236}">
                  <a16:creationId xmlns:a16="http://schemas.microsoft.com/office/drawing/2014/main" id="{26B011F8-581F-244B-B730-63A45A7D2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8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9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3" name="Line 11">
              <a:extLst>
                <a:ext uri="{FF2B5EF4-FFF2-40B4-BE49-F238E27FC236}">
                  <a16:creationId xmlns:a16="http://schemas.microsoft.com/office/drawing/2014/main" id="{DAFCA2A2-776F-104E-8FC7-C57A2C3A6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4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4" name="Line 12">
              <a:extLst>
                <a:ext uri="{FF2B5EF4-FFF2-40B4-BE49-F238E27FC236}">
                  <a16:creationId xmlns:a16="http://schemas.microsoft.com/office/drawing/2014/main" id="{7DF25321-C444-ED4F-B0F0-95E3000D7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4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5" name="Rectangle 13">
              <a:extLst>
                <a:ext uri="{FF2B5EF4-FFF2-40B4-BE49-F238E27FC236}">
                  <a16:creationId xmlns:a16="http://schemas.microsoft.com/office/drawing/2014/main" id="{33919E3C-F51F-934D-8DA7-99C3B31D6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1416"/>
              <a:ext cx="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66" name="Freeform 14">
              <a:extLst>
                <a:ext uri="{FF2B5EF4-FFF2-40B4-BE49-F238E27FC236}">
                  <a16:creationId xmlns:a16="http://schemas.microsoft.com/office/drawing/2014/main" id="{04EC3C27-1139-B141-89F6-8FF555D3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7" name="Freeform 15">
              <a:extLst>
                <a:ext uri="{FF2B5EF4-FFF2-40B4-BE49-F238E27FC236}">
                  <a16:creationId xmlns:a16="http://schemas.microsoft.com/office/drawing/2014/main" id="{CD0055B2-5F47-6348-973D-8B11FC18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7" y="59"/>
                  </a:moveTo>
                  <a:lnTo>
                    <a:pt x="85" y="46"/>
                  </a:lnTo>
                  <a:lnTo>
                    <a:pt x="91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4" y="38"/>
                  </a:lnTo>
                  <a:lnTo>
                    <a:pt x="106" y="35"/>
                  </a:lnTo>
                  <a:lnTo>
                    <a:pt x="106" y="31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5" y="13"/>
                  </a:lnTo>
                  <a:lnTo>
                    <a:pt x="78" y="13"/>
                  </a:lnTo>
                  <a:lnTo>
                    <a:pt x="70" y="13"/>
                  </a:lnTo>
                  <a:lnTo>
                    <a:pt x="64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2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5" y="44"/>
                  </a:lnTo>
                  <a:lnTo>
                    <a:pt x="41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3" y="14"/>
                  </a:lnTo>
                  <a:lnTo>
                    <a:pt x="49" y="9"/>
                  </a:lnTo>
                  <a:lnTo>
                    <a:pt x="57" y="4"/>
                  </a:lnTo>
                  <a:lnTo>
                    <a:pt x="66" y="2"/>
                  </a:lnTo>
                  <a:lnTo>
                    <a:pt x="78" y="0"/>
                  </a:lnTo>
                  <a:lnTo>
                    <a:pt x="87" y="2"/>
                  </a:lnTo>
                  <a:lnTo>
                    <a:pt x="97" y="4"/>
                  </a:lnTo>
                  <a:lnTo>
                    <a:pt x="106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2" y="51"/>
                  </a:lnTo>
                  <a:lnTo>
                    <a:pt x="104" y="55"/>
                  </a:lnTo>
                  <a:lnTo>
                    <a:pt x="97" y="58"/>
                  </a:lnTo>
                  <a:lnTo>
                    <a:pt x="87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68" name="Line 16">
              <a:extLst>
                <a:ext uri="{FF2B5EF4-FFF2-40B4-BE49-F238E27FC236}">
                  <a16:creationId xmlns:a16="http://schemas.microsoft.com/office/drawing/2014/main" id="{D8467913-6668-D340-AE4E-0B25384F7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69" name="Line 17">
              <a:extLst>
                <a:ext uri="{FF2B5EF4-FFF2-40B4-BE49-F238E27FC236}">
                  <a16:creationId xmlns:a16="http://schemas.microsoft.com/office/drawing/2014/main" id="{C247951D-0CAA-AE42-8EE3-17E96C1B4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0" name="Rectangle 18">
              <a:extLst>
                <a:ext uri="{FF2B5EF4-FFF2-40B4-BE49-F238E27FC236}">
                  <a16:creationId xmlns:a16="http://schemas.microsoft.com/office/drawing/2014/main" id="{CF6FDB4A-0AD0-D14C-A511-9FCD73E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1416"/>
              <a:ext cx="7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1" name="Freeform 19">
              <a:extLst>
                <a:ext uri="{FF2B5EF4-FFF2-40B4-BE49-F238E27FC236}">
                  <a16:creationId xmlns:a16="http://schemas.microsoft.com/office/drawing/2014/main" id="{B3523150-0576-5D40-97E4-8722B818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399"/>
              <a:ext cx="61" cy="11"/>
            </a:xfrm>
            <a:custGeom>
              <a:avLst/>
              <a:gdLst>
                <a:gd name="T0" fmla="*/ 1 w 122"/>
                <a:gd name="T1" fmla="*/ 0 h 32"/>
                <a:gd name="T2" fmla="*/ 1 w 122"/>
                <a:gd name="T3" fmla="*/ 0 h 32"/>
                <a:gd name="T4" fmla="*/ 1 w 122"/>
                <a:gd name="T5" fmla="*/ 0 h 32"/>
                <a:gd name="T6" fmla="*/ 1 w 122"/>
                <a:gd name="T7" fmla="*/ 0 h 32"/>
                <a:gd name="T8" fmla="*/ 1 w 122"/>
                <a:gd name="T9" fmla="*/ 0 h 32"/>
                <a:gd name="T10" fmla="*/ 1 w 122"/>
                <a:gd name="T11" fmla="*/ 0 h 32"/>
                <a:gd name="T12" fmla="*/ 1 w 122"/>
                <a:gd name="T13" fmla="*/ 0 h 32"/>
                <a:gd name="T14" fmla="*/ 1 w 122"/>
                <a:gd name="T15" fmla="*/ 0 h 32"/>
                <a:gd name="T16" fmla="*/ 1 w 122"/>
                <a:gd name="T17" fmla="*/ 0 h 32"/>
                <a:gd name="T18" fmla="*/ 1 w 122"/>
                <a:gd name="T19" fmla="*/ 0 h 32"/>
                <a:gd name="T20" fmla="*/ 1 w 122"/>
                <a:gd name="T21" fmla="*/ 0 h 32"/>
                <a:gd name="T22" fmla="*/ 0 w 122"/>
                <a:gd name="T23" fmla="*/ 0 h 32"/>
                <a:gd name="T24" fmla="*/ 0 w 122"/>
                <a:gd name="T25" fmla="*/ 0 h 32"/>
                <a:gd name="T26" fmla="*/ 1 w 122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32"/>
                <a:gd name="T44" fmla="*/ 122 w 12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32">
                  <a:moveTo>
                    <a:pt x="122" y="0"/>
                  </a:moveTo>
                  <a:lnTo>
                    <a:pt x="122" y="11"/>
                  </a:lnTo>
                  <a:lnTo>
                    <a:pt x="27" y="11"/>
                  </a:lnTo>
                  <a:lnTo>
                    <a:pt x="33" y="15"/>
                  </a:lnTo>
                  <a:lnTo>
                    <a:pt x="38" y="21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1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2" name="Freeform 20">
              <a:extLst>
                <a:ext uri="{FF2B5EF4-FFF2-40B4-BE49-F238E27FC236}">
                  <a16:creationId xmlns:a16="http://schemas.microsoft.com/office/drawing/2014/main" id="{A9A67848-63E4-C343-9DB1-EE7E338C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5" y="1370"/>
              <a:ext cx="62" cy="20"/>
            </a:xfrm>
            <a:custGeom>
              <a:avLst/>
              <a:gdLst>
                <a:gd name="T0" fmla="*/ 1 w 124"/>
                <a:gd name="T1" fmla="*/ 0 h 59"/>
                <a:gd name="T2" fmla="*/ 1 w 124"/>
                <a:gd name="T3" fmla="*/ 0 h 59"/>
                <a:gd name="T4" fmla="*/ 1 w 124"/>
                <a:gd name="T5" fmla="*/ 0 h 59"/>
                <a:gd name="T6" fmla="*/ 1 w 124"/>
                <a:gd name="T7" fmla="*/ 0 h 59"/>
                <a:gd name="T8" fmla="*/ 1 w 124"/>
                <a:gd name="T9" fmla="*/ 0 h 59"/>
                <a:gd name="T10" fmla="*/ 1 w 124"/>
                <a:gd name="T11" fmla="*/ 0 h 59"/>
                <a:gd name="T12" fmla="*/ 1 w 124"/>
                <a:gd name="T13" fmla="*/ 0 h 59"/>
                <a:gd name="T14" fmla="*/ 1 w 124"/>
                <a:gd name="T15" fmla="*/ 0 h 59"/>
                <a:gd name="T16" fmla="*/ 0 w 124"/>
                <a:gd name="T17" fmla="*/ 0 h 59"/>
                <a:gd name="T18" fmla="*/ 1 w 124"/>
                <a:gd name="T19" fmla="*/ 0 h 59"/>
                <a:gd name="T20" fmla="*/ 1 w 124"/>
                <a:gd name="T21" fmla="*/ 0 h 59"/>
                <a:gd name="T22" fmla="*/ 1 w 124"/>
                <a:gd name="T23" fmla="*/ 0 h 59"/>
                <a:gd name="T24" fmla="*/ 1 w 124"/>
                <a:gd name="T25" fmla="*/ 0 h 59"/>
                <a:gd name="T26" fmla="*/ 1 w 124"/>
                <a:gd name="T27" fmla="*/ 0 h 59"/>
                <a:gd name="T28" fmla="*/ 1 w 124"/>
                <a:gd name="T29" fmla="*/ 0 h 59"/>
                <a:gd name="T30" fmla="*/ 1 w 124"/>
                <a:gd name="T31" fmla="*/ 0 h 59"/>
                <a:gd name="T32" fmla="*/ 1 w 124"/>
                <a:gd name="T33" fmla="*/ 0 h 59"/>
                <a:gd name="T34" fmla="*/ 1 w 124"/>
                <a:gd name="T35" fmla="*/ 0 h 59"/>
                <a:gd name="T36" fmla="*/ 1 w 124"/>
                <a:gd name="T37" fmla="*/ 0 h 59"/>
                <a:gd name="T38" fmla="*/ 1 w 124"/>
                <a:gd name="T39" fmla="*/ 0 h 59"/>
                <a:gd name="T40" fmla="*/ 1 w 124"/>
                <a:gd name="T41" fmla="*/ 0 h 59"/>
                <a:gd name="T42" fmla="*/ 1 w 124"/>
                <a:gd name="T43" fmla="*/ 0 h 59"/>
                <a:gd name="T44" fmla="*/ 1 w 124"/>
                <a:gd name="T45" fmla="*/ 0 h 59"/>
                <a:gd name="T46" fmla="*/ 1 w 124"/>
                <a:gd name="T47" fmla="*/ 0 h 59"/>
                <a:gd name="T48" fmla="*/ 1 w 124"/>
                <a:gd name="T49" fmla="*/ 0 h 59"/>
                <a:gd name="T50" fmla="*/ 1 w 124"/>
                <a:gd name="T51" fmla="*/ 0 h 59"/>
                <a:gd name="T52" fmla="*/ 1 w 124"/>
                <a:gd name="T53" fmla="*/ 0 h 59"/>
                <a:gd name="T54" fmla="*/ 1 w 124"/>
                <a:gd name="T55" fmla="*/ 0 h 59"/>
                <a:gd name="T56" fmla="*/ 1 w 124"/>
                <a:gd name="T57" fmla="*/ 0 h 59"/>
                <a:gd name="T58" fmla="*/ 1 w 124"/>
                <a:gd name="T59" fmla="*/ 0 h 59"/>
                <a:gd name="T60" fmla="*/ 1 w 124"/>
                <a:gd name="T61" fmla="*/ 0 h 59"/>
                <a:gd name="T62" fmla="*/ 1 w 124"/>
                <a:gd name="T63" fmla="*/ 0 h 59"/>
                <a:gd name="T64" fmla="*/ 1 w 124"/>
                <a:gd name="T65" fmla="*/ 0 h 59"/>
                <a:gd name="T66" fmla="*/ 1 w 124"/>
                <a:gd name="T67" fmla="*/ 0 h 59"/>
                <a:gd name="T68" fmla="*/ 1 w 124"/>
                <a:gd name="T69" fmla="*/ 0 h 59"/>
                <a:gd name="T70" fmla="*/ 1 w 124"/>
                <a:gd name="T71" fmla="*/ 0 h 59"/>
                <a:gd name="T72" fmla="*/ 1 w 124"/>
                <a:gd name="T73" fmla="*/ 0 h 59"/>
                <a:gd name="T74" fmla="*/ 1 w 124"/>
                <a:gd name="T75" fmla="*/ 0 h 59"/>
                <a:gd name="T76" fmla="*/ 1 w 124"/>
                <a:gd name="T77" fmla="*/ 0 h 59"/>
                <a:gd name="T78" fmla="*/ 1 w 124"/>
                <a:gd name="T79" fmla="*/ 0 h 59"/>
                <a:gd name="T80" fmla="*/ 1 w 124"/>
                <a:gd name="T81" fmla="*/ 0 h 59"/>
                <a:gd name="T82" fmla="*/ 1 w 124"/>
                <a:gd name="T83" fmla="*/ 0 h 59"/>
                <a:gd name="T84" fmla="*/ 1 w 124"/>
                <a:gd name="T85" fmla="*/ 0 h 59"/>
                <a:gd name="T86" fmla="*/ 1 w 124"/>
                <a:gd name="T87" fmla="*/ 0 h 59"/>
                <a:gd name="T88" fmla="*/ 1 w 124"/>
                <a:gd name="T89" fmla="*/ 0 h 59"/>
                <a:gd name="T90" fmla="*/ 1 w 124"/>
                <a:gd name="T91" fmla="*/ 0 h 59"/>
                <a:gd name="T92" fmla="*/ 1 w 124"/>
                <a:gd name="T93" fmla="*/ 0 h 59"/>
                <a:gd name="T94" fmla="*/ 1 w 124"/>
                <a:gd name="T95" fmla="*/ 0 h 59"/>
                <a:gd name="T96" fmla="*/ 1 w 124"/>
                <a:gd name="T97" fmla="*/ 0 h 59"/>
                <a:gd name="T98" fmla="*/ 1 w 124"/>
                <a:gd name="T99" fmla="*/ 0 h 59"/>
                <a:gd name="T100" fmla="*/ 1 w 124"/>
                <a:gd name="T101" fmla="*/ 0 h 59"/>
                <a:gd name="T102" fmla="*/ 1 w 124"/>
                <a:gd name="T103" fmla="*/ 0 h 59"/>
                <a:gd name="T104" fmla="*/ 1 w 124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59"/>
                <a:gd name="T161" fmla="*/ 124 w 124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4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5" y="6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82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1" y="10"/>
                  </a:lnTo>
                  <a:lnTo>
                    <a:pt x="117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4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7" y="46"/>
                  </a:lnTo>
                  <a:lnTo>
                    <a:pt x="111" y="49"/>
                  </a:lnTo>
                  <a:lnTo>
                    <a:pt x="92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9" y="34"/>
                  </a:lnTo>
                  <a:lnTo>
                    <a:pt x="109" y="30"/>
                  </a:lnTo>
                  <a:lnTo>
                    <a:pt x="109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5" y="17"/>
                  </a:lnTo>
                  <a:lnTo>
                    <a:pt x="19" y="21"/>
                  </a:lnTo>
                  <a:lnTo>
                    <a:pt x="16" y="25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9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3" name="Line 21">
              <a:extLst>
                <a:ext uri="{FF2B5EF4-FFF2-40B4-BE49-F238E27FC236}">
                  <a16:creationId xmlns:a16="http://schemas.microsoft.com/office/drawing/2014/main" id="{59E7CCA0-F24A-2E4C-B77A-E88D2AEB1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4" name="Line 22">
              <a:extLst>
                <a:ext uri="{FF2B5EF4-FFF2-40B4-BE49-F238E27FC236}">
                  <a16:creationId xmlns:a16="http://schemas.microsoft.com/office/drawing/2014/main" id="{6951A9C9-514B-0747-8559-3CBF33DAD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5" name="Rectangle 23">
              <a:extLst>
                <a:ext uri="{FF2B5EF4-FFF2-40B4-BE49-F238E27FC236}">
                  <a16:creationId xmlns:a16="http://schemas.microsoft.com/office/drawing/2014/main" id="{51E61280-BA3A-984E-B10F-4F67E30D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" y="1393"/>
              <a:ext cx="8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276" name="Freeform 24">
              <a:extLst>
                <a:ext uri="{FF2B5EF4-FFF2-40B4-BE49-F238E27FC236}">
                  <a16:creationId xmlns:a16="http://schemas.microsoft.com/office/drawing/2014/main" id="{A950C867-D8BB-C34D-88E6-1A015DD2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3" y="46"/>
                  </a:lnTo>
                  <a:lnTo>
                    <a:pt x="97" y="44"/>
                  </a:lnTo>
                  <a:lnTo>
                    <a:pt x="103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8" y="13"/>
                  </a:lnTo>
                  <a:lnTo>
                    <a:pt x="80" y="13"/>
                  </a:lnTo>
                  <a:lnTo>
                    <a:pt x="72" y="13"/>
                  </a:lnTo>
                  <a:lnTo>
                    <a:pt x="65" y="14"/>
                  </a:lnTo>
                  <a:lnTo>
                    <a:pt x="61" y="17"/>
                  </a:lnTo>
                  <a:lnTo>
                    <a:pt x="57" y="20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3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7" y="6"/>
                  </a:lnTo>
                  <a:lnTo>
                    <a:pt x="17" y="39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49" y="9"/>
                  </a:lnTo>
                  <a:lnTo>
                    <a:pt x="59" y="4"/>
                  </a:lnTo>
                  <a:lnTo>
                    <a:pt x="68" y="2"/>
                  </a:lnTo>
                  <a:lnTo>
                    <a:pt x="78" y="0"/>
                  </a:lnTo>
                  <a:lnTo>
                    <a:pt x="89" y="2"/>
                  </a:lnTo>
                  <a:lnTo>
                    <a:pt x="99" y="4"/>
                  </a:lnTo>
                  <a:lnTo>
                    <a:pt x="107" y="7"/>
                  </a:lnTo>
                  <a:lnTo>
                    <a:pt x="118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8" y="45"/>
                  </a:lnTo>
                  <a:lnTo>
                    <a:pt x="112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77" name="Line 25">
              <a:extLst>
                <a:ext uri="{FF2B5EF4-FFF2-40B4-BE49-F238E27FC236}">
                  <a16:creationId xmlns:a16="http://schemas.microsoft.com/office/drawing/2014/main" id="{AAE59D93-ED97-3246-99DE-580FAFEC8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8" name="Line 26">
              <a:extLst>
                <a:ext uri="{FF2B5EF4-FFF2-40B4-BE49-F238E27FC236}">
                  <a16:creationId xmlns:a16="http://schemas.microsoft.com/office/drawing/2014/main" id="{D928EE01-A1B1-DA41-92DA-F57DD8FDC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79" name="Freeform 27">
              <a:extLst>
                <a:ext uri="{FF2B5EF4-FFF2-40B4-BE49-F238E27FC236}">
                  <a16:creationId xmlns:a16="http://schemas.microsoft.com/office/drawing/2014/main" id="{CD8F8350-AFE9-E648-9134-91CF85EEA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" y="1370"/>
              <a:ext cx="61" cy="20"/>
            </a:xfrm>
            <a:custGeom>
              <a:avLst/>
              <a:gdLst>
                <a:gd name="T0" fmla="*/ 1 w 121"/>
                <a:gd name="T1" fmla="*/ 0 h 59"/>
                <a:gd name="T2" fmla="*/ 1 w 121"/>
                <a:gd name="T3" fmla="*/ 0 h 59"/>
                <a:gd name="T4" fmla="*/ 1 w 121"/>
                <a:gd name="T5" fmla="*/ 0 h 59"/>
                <a:gd name="T6" fmla="*/ 1 w 121"/>
                <a:gd name="T7" fmla="*/ 0 h 59"/>
                <a:gd name="T8" fmla="*/ 1 w 121"/>
                <a:gd name="T9" fmla="*/ 0 h 59"/>
                <a:gd name="T10" fmla="*/ 1 w 121"/>
                <a:gd name="T11" fmla="*/ 0 h 59"/>
                <a:gd name="T12" fmla="*/ 1 w 121"/>
                <a:gd name="T13" fmla="*/ 0 h 59"/>
                <a:gd name="T14" fmla="*/ 0 w 121"/>
                <a:gd name="T15" fmla="*/ 0 h 59"/>
                <a:gd name="T16" fmla="*/ 0 w 121"/>
                <a:gd name="T17" fmla="*/ 0 h 59"/>
                <a:gd name="T18" fmla="*/ 0 w 121"/>
                <a:gd name="T19" fmla="*/ 0 h 59"/>
                <a:gd name="T20" fmla="*/ 1 w 121"/>
                <a:gd name="T21" fmla="*/ 0 h 59"/>
                <a:gd name="T22" fmla="*/ 1 w 121"/>
                <a:gd name="T23" fmla="*/ 0 h 59"/>
                <a:gd name="T24" fmla="*/ 1 w 121"/>
                <a:gd name="T25" fmla="*/ 0 h 59"/>
                <a:gd name="T26" fmla="*/ 1 w 121"/>
                <a:gd name="T27" fmla="*/ 0 h 59"/>
                <a:gd name="T28" fmla="*/ 1 w 121"/>
                <a:gd name="T29" fmla="*/ 0 h 59"/>
                <a:gd name="T30" fmla="*/ 1 w 121"/>
                <a:gd name="T31" fmla="*/ 0 h 59"/>
                <a:gd name="T32" fmla="*/ 1 w 121"/>
                <a:gd name="T33" fmla="*/ 0 h 59"/>
                <a:gd name="T34" fmla="*/ 1 w 121"/>
                <a:gd name="T35" fmla="*/ 0 h 59"/>
                <a:gd name="T36" fmla="*/ 1 w 121"/>
                <a:gd name="T37" fmla="*/ 0 h 59"/>
                <a:gd name="T38" fmla="*/ 1 w 121"/>
                <a:gd name="T39" fmla="*/ 0 h 59"/>
                <a:gd name="T40" fmla="*/ 1 w 121"/>
                <a:gd name="T41" fmla="*/ 0 h 59"/>
                <a:gd name="T42" fmla="*/ 1 w 121"/>
                <a:gd name="T43" fmla="*/ 0 h 59"/>
                <a:gd name="T44" fmla="*/ 1 w 121"/>
                <a:gd name="T45" fmla="*/ 0 h 59"/>
                <a:gd name="T46" fmla="*/ 1 w 121"/>
                <a:gd name="T47" fmla="*/ 0 h 59"/>
                <a:gd name="T48" fmla="*/ 1 w 121"/>
                <a:gd name="T49" fmla="*/ 0 h 59"/>
                <a:gd name="T50" fmla="*/ 1 w 121"/>
                <a:gd name="T51" fmla="*/ 0 h 59"/>
                <a:gd name="T52" fmla="*/ 1 w 121"/>
                <a:gd name="T53" fmla="*/ 0 h 59"/>
                <a:gd name="T54" fmla="*/ 1 w 121"/>
                <a:gd name="T55" fmla="*/ 0 h 59"/>
                <a:gd name="T56" fmla="*/ 1 w 121"/>
                <a:gd name="T57" fmla="*/ 0 h 59"/>
                <a:gd name="T58" fmla="*/ 1 w 121"/>
                <a:gd name="T59" fmla="*/ 0 h 59"/>
                <a:gd name="T60" fmla="*/ 1 w 121"/>
                <a:gd name="T61" fmla="*/ 0 h 59"/>
                <a:gd name="T62" fmla="*/ 1 w 121"/>
                <a:gd name="T63" fmla="*/ 0 h 59"/>
                <a:gd name="T64" fmla="*/ 1 w 121"/>
                <a:gd name="T65" fmla="*/ 0 h 59"/>
                <a:gd name="T66" fmla="*/ 1 w 121"/>
                <a:gd name="T67" fmla="*/ 0 h 59"/>
                <a:gd name="T68" fmla="*/ 1 w 121"/>
                <a:gd name="T69" fmla="*/ 0 h 59"/>
                <a:gd name="T70" fmla="*/ 1 w 121"/>
                <a:gd name="T71" fmla="*/ 0 h 59"/>
                <a:gd name="T72" fmla="*/ 1 w 121"/>
                <a:gd name="T73" fmla="*/ 0 h 59"/>
                <a:gd name="T74" fmla="*/ 1 w 121"/>
                <a:gd name="T75" fmla="*/ 0 h 59"/>
                <a:gd name="T76" fmla="*/ 1 w 121"/>
                <a:gd name="T77" fmla="*/ 0 h 59"/>
                <a:gd name="T78" fmla="*/ 1 w 121"/>
                <a:gd name="T79" fmla="*/ 0 h 59"/>
                <a:gd name="T80" fmla="*/ 1 w 121"/>
                <a:gd name="T81" fmla="*/ 0 h 59"/>
                <a:gd name="T82" fmla="*/ 1 w 121"/>
                <a:gd name="T83" fmla="*/ 0 h 59"/>
                <a:gd name="T84" fmla="*/ 1 w 121"/>
                <a:gd name="T85" fmla="*/ 0 h 59"/>
                <a:gd name="T86" fmla="*/ 1 w 121"/>
                <a:gd name="T87" fmla="*/ 0 h 59"/>
                <a:gd name="T88" fmla="*/ 1 w 121"/>
                <a:gd name="T89" fmla="*/ 0 h 59"/>
                <a:gd name="T90" fmla="*/ 1 w 121"/>
                <a:gd name="T91" fmla="*/ 0 h 59"/>
                <a:gd name="T92" fmla="*/ 1 w 121"/>
                <a:gd name="T93" fmla="*/ 0 h 59"/>
                <a:gd name="T94" fmla="*/ 1 w 121"/>
                <a:gd name="T95" fmla="*/ 0 h 59"/>
                <a:gd name="T96" fmla="*/ 1 w 121"/>
                <a:gd name="T97" fmla="*/ 0 h 59"/>
                <a:gd name="T98" fmla="*/ 1 w 121"/>
                <a:gd name="T99" fmla="*/ 0 h 59"/>
                <a:gd name="T100" fmla="*/ 1 w 121"/>
                <a:gd name="T101" fmla="*/ 0 h 59"/>
                <a:gd name="T102" fmla="*/ 1 w 121"/>
                <a:gd name="T103" fmla="*/ 0 h 59"/>
                <a:gd name="T104" fmla="*/ 1 w 121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59"/>
                <a:gd name="T161" fmla="*/ 121 w 121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59">
                  <a:moveTo>
                    <a:pt x="61" y="59"/>
                  </a:moveTo>
                  <a:lnTo>
                    <a:pt x="41" y="58"/>
                  </a:lnTo>
                  <a:lnTo>
                    <a:pt x="26" y="55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5" y="46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7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1" y="24"/>
                  </a:lnTo>
                  <a:lnTo>
                    <a:pt x="121" y="30"/>
                  </a:lnTo>
                  <a:lnTo>
                    <a:pt x="121" y="35"/>
                  </a:lnTo>
                  <a:lnTo>
                    <a:pt x="118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6"/>
                  </a:lnTo>
                  <a:lnTo>
                    <a:pt x="99" y="42"/>
                  </a:lnTo>
                  <a:lnTo>
                    <a:pt x="102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2" y="21"/>
                  </a:lnTo>
                  <a:lnTo>
                    <a:pt x="99" y="17"/>
                  </a:lnTo>
                  <a:lnTo>
                    <a:pt x="83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0" name="Line 28">
              <a:extLst>
                <a:ext uri="{FF2B5EF4-FFF2-40B4-BE49-F238E27FC236}">
                  <a16:creationId xmlns:a16="http://schemas.microsoft.com/office/drawing/2014/main" id="{ACC26E6A-765F-4D46-85B5-1CEA33318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1" name="Line 29">
              <a:extLst>
                <a:ext uri="{FF2B5EF4-FFF2-40B4-BE49-F238E27FC236}">
                  <a16:creationId xmlns:a16="http://schemas.microsoft.com/office/drawing/2014/main" id="{4122448B-712A-7246-8C0B-B415662C8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2" name="Freeform 30">
              <a:extLst>
                <a:ext uri="{FF2B5EF4-FFF2-40B4-BE49-F238E27FC236}">
                  <a16:creationId xmlns:a16="http://schemas.microsoft.com/office/drawing/2014/main" id="{765510DC-B93F-0442-8D41-0BDB8E06F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1370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0 w 120"/>
                <a:gd name="T51" fmla="*/ 0 h 59"/>
                <a:gd name="T52" fmla="*/ 0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1 w 120"/>
                <a:gd name="T67" fmla="*/ 0 h 59"/>
                <a:gd name="T68" fmla="*/ 1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"/>
                <a:gd name="T151" fmla="*/ 0 h 59"/>
                <a:gd name="T152" fmla="*/ 120 w 120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" h="59">
                  <a:moveTo>
                    <a:pt x="88" y="59"/>
                  </a:moveTo>
                  <a:lnTo>
                    <a:pt x="86" y="46"/>
                  </a:lnTo>
                  <a:lnTo>
                    <a:pt x="92" y="46"/>
                  </a:lnTo>
                  <a:lnTo>
                    <a:pt x="97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7" y="31"/>
                  </a:lnTo>
                  <a:lnTo>
                    <a:pt x="105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78" y="13"/>
                  </a:lnTo>
                  <a:lnTo>
                    <a:pt x="71" y="13"/>
                  </a:lnTo>
                  <a:lnTo>
                    <a:pt x="65" y="14"/>
                  </a:lnTo>
                  <a:lnTo>
                    <a:pt x="59" y="17"/>
                  </a:lnTo>
                  <a:lnTo>
                    <a:pt x="55" y="20"/>
                  </a:lnTo>
                  <a:lnTo>
                    <a:pt x="53" y="25"/>
                  </a:lnTo>
                  <a:lnTo>
                    <a:pt x="52" y="31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5" y="6"/>
                  </a:lnTo>
                  <a:lnTo>
                    <a:pt x="15" y="39"/>
                  </a:lnTo>
                  <a:lnTo>
                    <a:pt x="46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88" y="2"/>
                  </a:lnTo>
                  <a:lnTo>
                    <a:pt x="97" y="4"/>
                  </a:lnTo>
                  <a:lnTo>
                    <a:pt x="105" y="7"/>
                  </a:lnTo>
                  <a:lnTo>
                    <a:pt x="116" y="17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1" y="51"/>
                  </a:lnTo>
                  <a:lnTo>
                    <a:pt x="105" y="55"/>
                  </a:lnTo>
                  <a:lnTo>
                    <a:pt x="97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3" name="Line 31">
              <a:extLst>
                <a:ext uri="{FF2B5EF4-FFF2-40B4-BE49-F238E27FC236}">
                  <a16:creationId xmlns:a16="http://schemas.microsoft.com/office/drawing/2014/main" id="{DFA8BB5A-365F-3D4D-87CA-D457F322A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1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4" name="Line 32">
              <a:extLst>
                <a:ext uri="{FF2B5EF4-FFF2-40B4-BE49-F238E27FC236}">
                  <a16:creationId xmlns:a16="http://schemas.microsoft.com/office/drawing/2014/main" id="{046881C9-6124-BB4C-AAE3-46F3DC412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5" name="Freeform 33">
              <a:extLst>
                <a:ext uri="{FF2B5EF4-FFF2-40B4-BE49-F238E27FC236}">
                  <a16:creationId xmlns:a16="http://schemas.microsoft.com/office/drawing/2014/main" id="{E0691411-49EB-8041-BE71-BEB9B23A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1399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7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30" y="32"/>
                  </a:lnTo>
                  <a:lnTo>
                    <a:pt x="25" y="24"/>
                  </a:lnTo>
                  <a:lnTo>
                    <a:pt x="17" y="17"/>
                  </a:lnTo>
                  <a:lnTo>
                    <a:pt x="8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6" name="Freeform 34">
              <a:extLst>
                <a:ext uri="{FF2B5EF4-FFF2-40B4-BE49-F238E27FC236}">
                  <a16:creationId xmlns:a16="http://schemas.microsoft.com/office/drawing/2014/main" id="{BD46A8F8-2F43-7544-95B0-53F5A0AC6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9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0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7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9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91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6" y="46"/>
                  </a:lnTo>
                  <a:lnTo>
                    <a:pt x="99" y="42"/>
                  </a:lnTo>
                  <a:lnTo>
                    <a:pt x="105" y="38"/>
                  </a:lnTo>
                  <a:lnTo>
                    <a:pt x="107" y="34"/>
                  </a:lnTo>
                  <a:lnTo>
                    <a:pt x="108" y="30"/>
                  </a:lnTo>
                  <a:lnTo>
                    <a:pt x="107" y="25"/>
                  </a:lnTo>
                  <a:lnTo>
                    <a:pt x="105" y="21"/>
                  </a:lnTo>
                  <a:lnTo>
                    <a:pt x="99" y="17"/>
                  </a:lnTo>
                  <a:lnTo>
                    <a:pt x="86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3" y="42"/>
                  </a:lnTo>
                  <a:lnTo>
                    <a:pt x="38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87" name="Line 35">
              <a:extLst>
                <a:ext uri="{FF2B5EF4-FFF2-40B4-BE49-F238E27FC236}">
                  <a16:creationId xmlns:a16="http://schemas.microsoft.com/office/drawing/2014/main" id="{D52BFE07-81EF-1747-BDB7-F823FC803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5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8" name="Line 36">
              <a:extLst>
                <a:ext uri="{FF2B5EF4-FFF2-40B4-BE49-F238E27FC236}">
                  <a16:creationId xmlns:a16="http://schemas.microsoft.com/office/drawing/2014/main" id="{C2F8BA41-88C2-2741-BC86-0D99BB4E1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89" name="Freeform 37">
              <a:extLst>
                <a:ext uri="{FF2B5EF4-FFF2-40B4-BE49-F238E27FC236}">
                  <a16:creationId xmlns:a16="http://schemas.microsoft.com/office/drawing/2014/main" id="{6C76BDC6-091D-E640-9E85-3DADD15DF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399"/>
              <a:ext cx="61" cy="11"/>
            </a:xfrm>
            <a:custGeom>
              <a:avLst/>
              <a:gdLst>
                <a:gd name="T0" fmla="*/ 1 w 121"/>
                <a:gd name="T1" fmla="*/ 0 h 32"/>
                <a:gd name="T2" fmla="*/ 1 w 121"/>
                <a:gd name="T3" fmla="*/ 0 h 32"/>
                <a:gd name="T4" fmla="*/ 1 w 121"/>
                <a:gd name="T5" fmla="*/ 0 h 32"/>
                <a:gd name="T6" fmla="*/ 1 w 121"/>
                <a:gd name="T7" fmla="*/ 0 h 32"/>
                <a:gd name="T8" fmla="*/ 1 w 121"/>
                <a:gd name="T9" fmla="*/ 0 h 32"/>
                <a:gd name="T10" fmla="*/ 1 w 121"/>
                <a:gd name="T11" fmla="*/ 0 h 32"/>
                <a:gd name="T12" fmla="*/ 1 w 121"/>
                <a:gd name="T13" fmla="*/ 0 h 32"/>
                <a:gd name="T14" fmla="*/ 1 w 121"/>
                <a:gd name="T15" fmla="*/ 0 h 32"/>
                <a:gd name="T16" fmla="*/ 1 w 121"/>
                <a:gd name="T17" fmla="*/ 0 h 32"/>
                <a:gd name="T18" fmla="*/ 1 w 121"/>
                <a:gd name="T19" fmla="*/ 0 h 32"/>
                <a:gd name="T20" fmla="*/ 1 w 121"/>
                <a:gd name="T21" fmla="*/ 0 h 32"/>
                <a:gd name="T22" fmla="*/ 0 w 121"/>
                <a:gd name="T23" fmla="*/ 0 h 32"/>
                <a:gd name="T24" fmla="*/ 0 w 121"/>
                <a:gd name="T25" fmla="*/ 0 h 32"/>
                <a:gd name="T26" fmla="*/ 1 w 121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32"/>
                <a:gd name="T44" fmla="*/ 121 w 12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32">
                  <a:moveTo>
                    <a:pt x="121" y="0"/>
                  </a:moveTo>
                  <a:lnTo>
                    <a:pt x="121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8" y="21"/>
                  </a:lnTo>
                  <a:lnTo>
                    <a:pt x="41" y="27"/>
                  </a:lnTo>
                  <a:lnTo>
                    <a:pt x="45" y="32"/>
                  </a:lnTo>
                  <a:lnTo>
                    <a:pt x="30" y="32"/>
                  </a:lnTo>
                  <a:lnTo>
                    <a:pt x="24" y="24"/>
                  </a:lnTo>
                  <a:lnTo>
                    <a:pt x="17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0" name="Freeform 38">
              <a:extLst>
                <a:ext uri="{FF2B5EF4-FFF2-40B4-BE49-F238E27FC236}">
                  <a16:creationId xmlns:a16="http://schemas.microsoft.com/office/drawing/2014/main" id="{BBCC40E8-DBAD-2340-A0CC-15C71EB8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1 w 122"/>
                <a:gd name="T15" fmla="*/ 0 h 59"/>
                <a:gd name="T16" fmla="*/ 1 w 122"/>
                <a:gd name="T17" fmla="*/ 0 h 59"/>
                <a:gd name="T18" fmla="*/ 1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0 w 122"/>
                <a:gd name="T51" fmla="*/ 0 h 59"/>
                <a:gd name="T52" fmla="*/ 0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"/>
                <a:gd name="T151" fmla="*/ 0 h 59"/>
                <a:gd name="T152" fmla="*/ 122 w 122"/>
                <a:gd name="T153" fmla="*/ 59 h 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" h="59">
                  <a:moveTo>
                    <a:pt x="88" y="59"/>
                  </a:moveTo>
                  <a:lnTo>
                    <a:pt x="86" y="46"/>
                  </a:lnTo>
                  <a:lnTo>
                    <a:pt x="94" y="46"/>
                  </a:lnTo>
                  <a:lnTo>
                    <a:pt x="98" y="44"/>
                  </a:lnTo>
                  <a:lnTo>
                    <a:pt x="101" y="42"/>
                  </a:lnTo>
                  <a:lnTo>
                    <a:pt x="105" y="38"/>
                  </a:lnTo>
                  <a:lnTo>
                    <a:pt x="107" y="35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100" y="17"/>
                  </a:lnTo>
                  <a:lnTo>
                    <a:pt x="94" y="14"/>
                  </a:lnTo>
                  <a:lnTo>
                    <a:pt x="88" y="13"/>
                  </a:lnTo>
                  <a:lnTo>
                    <a:pt x="79" y="13"/>
                  </a:lnTo>
                  <a:lnTo>
                    <a:pt x="73" y="13"/>
                  </a:lnTo>
                  <a:lnTo>
                    <a:pt x="65" y="14"/>
                  </a:lnTo>
                  <a:lnTo>
                    <a:pt x="60" y="17"/>
                  </a:lnTo>
                  <a:lnTo>
                    <a:pt x="56" y="20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6" y="39"/>
                  </a:lnTo>
                  <a:lnTo>
                    <a:pt x="60" y="44"/>
                  </a:lnTo>
                  <a:lnTo>
                    <a:pt x="63" y="46"/>
                  </a:lnTo>
                  <a:lnTo>
                    <a:pt x="61" y="58"/>
                  </a:lnTo>
                  <a:lnTo>
                    <a:pt x="0" y="48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8" y="39"/>
                  </a:lnTo>
                  <a:lnTo>
                    <a:pt x="48" y="44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9" y="27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9"/>
                  </a:lnTo>
                  <a:lnTo>
                    <a:pt x="58" y="4"/>
                  </a:lnTo>
                  <a:lnTo>
                    <a:pt x="67" y="2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07" y="7"/>
                  </a:lnTo>
                  <a:lnTo>
                    <a:pt x="119" y="17"/>
                  </a:lnTo>
                  <a:lnTo>
                    <a:pt x="122" y="31"/>
                  </a:lnTo>
                  <a:lnTo>
                    <a:pt x="120" y="38"/>
                  </a:lnTo>
                  <a:lnTo>
                    <a:pt x="117" y="45"/>
                  </a:lnTo>
                  <a:lnTo>
                    <a:pt x="113" y="51"/>
                  </a:lnTo>
                  <a:lnTo>
                    <a:pt x="105" y="55"/>
                  </a:lnTo>
                  <a:lnTo>
                    <a:pt x="98" y="58"/>
                  </a:lnTo>
                  <a:lnTo>
                    <a:pt x="8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1" name="Line 39">
              <a:extLst>
                <a:ext uri="{FF2B5EF4-FFF2-40B4-BE49-F238E27FC236}">
                  <a16:creationId xmlns:a16="http://schemas.microsoft.com/office/drawing/2014/main" id="{D3C75505-FBDB-1549-9064-BF82F5CD7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" y="133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2" name="Line 40">
              <a:extLst>
                <a:ext uri="{FF2B5EF4-FFF2-40B4-BE49-F238E27FC236}">
                  <a16:creationId xmlns:a16="http://schemas.microsoft.com/office/drawing/2014/main" id="{18890C50-DBE1-7B45-9720-0CA7A533C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3" name="Freeform 41">
              <a:extLst>
                <a:ext uri="{FF2B5EF4-FFF2-40B4-BE49-F238E27FC236}">
                  <a16:creationId xmlns:a16="http://schemas.microsoft.com/office/drawing/2014/main" id="{97E1023B-8265-AF4A-A08B-646E7C21E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1394"/>
              <a:ext cx="60" cy="19"/>
            </a:xfrm>
            <a:custGeom>
              <a:avLst/>
              <a:gdLst>
                <a:gd name="T0" fmla="*/ 1 w 120"/>
                <a:gd name="T1" fmla="*/ 0 h 58"/>
                <a:gd name="T2" fmla="*/ 1 w 120"/>
                <a:gd name="T3" fmla="*/ 0 h 58"/>
                <a:gd name="T4" fmla="*/ 1 w 120"/>
                <a:gd name="T5" fmla="*/ 0 h 58"/>
                <a:gd name="T6" fmla="*/ 1 w 120"/>
                <a:gd name="T7" fmla="*/ 0 h 58"/>
                <a:gd name="T8" fmla="*/ 1 w 120"/>
                <a:gd name="T9" fmla="*/ 0 h 58"/>
                <a:gd name="T10" fmla="*/ 1 w 120"/>
                <a:gd name="T11" fmla="*/ 0 h 58"/>
                <a:gd name="T12" fmla="*/ 1 w 120"/>
                <a:gd name="T13" fmla="*/ 0 h 58"/>
                <a:gd name="T14" fmla="*/ 1 w 120"/>
                <a:gd name="T15" fmla="*/ 0 h 58"/>
                <a:gd name="T16" fmla="*/ 1 w 120"/>
                <a:gd name="T17" fmla="*/ 0 h 58"/>
                <a:gd name="T18" fmla="*/ 1 w 120"/>
                <a:gd name="T19" fmla="*/ 0 h 58"/>
                <a:gd name="T20" fmla="*/ 1 w 120"/>
                <a:gd name="T21" fmla="*/ 0 h 58"/>
                <a:gd name="T22" fmla="*/ 1 w 120"/>
                <a:gd name="T23" fmla="*/ 0 h 58"/>
                <a:gd name="T24" fmla="*/ 1 w 120"/>
                <a:gd name="T25" fmla="*/ 0 h 58"/>
                <a:gd name="T26" fmla="*/ 1 w 120"/>
                <a:gd name="T27" fmla="*/ 0 h 58"/>
                <a:gd name="T28" fmla="*/ 1 w 120"/>
                <a:gd name="T29" fmla="*/ 0 h 58"/>
                <a:gd name="T30" fmla="*/ 1 w 120"/>
                <a:gd name="T31" fmla="*/ 0 h 58"/>
                <a:gd name="T32" fmla="*/ 1 w 120"/>
                <a:gd name="T33" fmla="*/ 0 h 58"/>
                <a:gd name="T34" fmla="*/ 1 w 120"/>
                <a:gd name="T35" fmla="*/ 0 h 58"/>
                <a:gd name="T36" fmla="*/ 1 w 120"/>
                <a:gd name="T37" fmla="*/ 0 h 58"/>
                <a:gd name="T38" fmla="*/ 1 w 120"/>
                <a:gd name="T39" fmla="*/ 0 h 58"/>
                <a:gd name="T40" fmla="*/ 1 w 120"/>
                <a:gd name="T41" fmla="*/ 0 h 58"/>
                <a:gd name="T42" fmla="*/ 1 w 120"/>
                <a:gd name="T43" fmla="*/ 0 h 58"/>
                <a:gd name="T44" fmla="*/ 1 w 120"/>
                <a:gd name="T45" fmla="*/ 0 h 58"/>
                <a:gd name="T46" fmla="*/ 1 w 120"/>
                <a:gd name="T47" fmla="*/ 0 h 58"/>
                <a:gd name="T48" fmla="*/ 1 w 120"/>
                <a:gd name="T49" fmla="*/ 0 h 58"/>
                <a:gd name="T50" fmla="*/ 1 w 120"/>
                <a:gd name="T51" fmla="*/ 0 h 58"/>
                <a:gd name="T52" fmla="*/ 1 w 120"/>
                <a:gd name="T53" fmla="*/ 0 h 58"/>
                <a:gd name="T54" fmla="*/ 1 w 120"/>
                <a:gd name="T55" fmla="*/ 0 h 58"/>
                <a:gd name="T56" fmla="*/ 1 w 120"/>
                <a:gd name="T57" fmla="*/ 0 h 58"/>
                <a:gd name="T58" fmla="*/ 1 w 120"/>
                <a:gd name="T59" fmla="*/ 0 h 58"/>
                <a:gd name="T60" fmla="*/ 1 w 120"/>
                <a:gd name="T61" fmla="*/ 0 h 58"/>
                <a:gd name="T62" fmla="*/ 1 w 120"/>
                <a:gd name="T63" fmla="*/ 0 h 58"/>
                <a:gd name="T64" fmla="*/ 1 w 120"/>
                <a:gd name="T65" fmla="*/ 0 h 58"/>
                <a:gd name="T66" fmla="*/ 0 w 120"/>
                <a:gd name="T67" fmla="*/ 0 h 58"/>
                <a:gd name="T68" fmla="*/ 0 w 120"/>
                <a:gd name="T69" fmla="*/ 0 h 58"/>
                <a:gd name="T70" fmla="*/ 0 w 120"/>
                <a:gd name="T71" fmla="*/ 0 h 58"/>
                <a:gd name="T72" fmla="*/ 1 w 120"/>
                <a:gd name="T73" fmla="*/ 0 h 58"/>
                <a:gd name="T74" fmla="*/ 1 w 120"/>
                <a:gd name="T75" fmla="*/ 0 h 58"/>
                <a:gd name="T76" fmla="*/ 1 w 120"/>
                <a:gd name="T77" fmla="*/ 0 h 58"/>
                <a:gd name="T78" fmla="*/ 1 w 120"/>
                <a:gd name="T79" fmla="*/ 0 h 58"/>
                <a:gd name="T80" fmla="*/ 1 w 120"/>
                <a:gd name="T81" fmla="*/ 0 h 58"/>
                <a:gd name="T82" fmla="*/ 1 w 120"/>
                <a:gd name="T83" fmla="*/ 0 h 58"/>
                <a:gd name="T84" fmla="*/ 1 w 120"/>
                <a:gd name="T85" fmla="*/ 0 h 58"/>
                <a:gd name="T86" fmla="*/ 1 w 120"/>
                <a:gd name="T87" fmla="*/ 0 h 58"/>
                <a:gd name="T88" fmla="*/ 1 w 120"/>
                <a:gd name="T89" fmla="*/ 0 h 58"/>
                <a:gd name="T90" fmla="*/ 1 w 120"/>
                <a:gd name="T91" fmla="*/ 0 h 58"/>
                <a:gd name="T92" fmla="*/ 1 w 120"/>
                <a:gd name="T93" fmla="*/ 0 h 58"/>
                <a:gd name="T94" fmla="*/ 1 w 120"/>
                <a:gd name="T95" fmla="*/ 0 h 58"/>
                <a:gd name="T96" fmla="*/ 1 w 120"/>
                <a:gd name="T97" fmla="*/ 0 h 58"/>
                <a:gd name="T98" fmla="*/ 1 w 120"/>
                <a:gd name="T99" fmla="*/ 0 h 58"/>
                <a:gd name="T100" fmla="*/ 1 w 120"/>
                <a:gd name="T101" fmla="*/ 0 h 58"/>
                <a:gd name="T102" fmla="*/ 1 w 120"/>
                <a:gd name="T103" fmla="*/ 0 h 58"/>
                <a:gd name="T104" fmla="*/ 1 w 120"/>
                <a:gd name="T105" fmla="*/ 0 h 58"/>
                <a:gd name="T106" fmla="*/ 1 w 120"/>
                <a:gd name="T107" fmla="*/ 0 h 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8"/>
                <a:gd name="T164" fmla="*/ 120 w 120"/>
                <a:gd name="T165" fmla="*/ 58 h 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8">
                  <a:moveTo>
                    <a:pt x="105" y="0"/>
                  </a:moveTo>
                  <a:lnTo>
                    <a:pt x="120" y="0"/>
                  </a:lnTo>
                  <a:lnTo>
                    <a:pt x="120" y="58"/>
                  </a:lnTo>
                  <a:lnTo>
                    <a:pt x="114" y="58"/>
                  </a:lnTo>
                  <a:lnTo>
                    <a:pt x="109" y="56"/>
                  </a:lnTo>
                  <a:lnTo>
                    <a:pt x="101" y="55"/>
                  </a:lnTo>
                  <a:lnTo>
                    <a:pt x="92" y="51"/>
                  </a:lnTo>
                  <a:lnTo>
                    <a:pt x="88" y="46"/>
                  </a:lnTo>
                  <a:lnTo>
                    <a:pt x="80" y="42"/>
                  </a:lnTo>
                  <a:lnTo>
                    <a:pt x="74" y="37"/>
                  </a:lnTo>
                  <a:lnTo>
                    <a:pt x="67" y="30"/>
                  </a:lnTo>
                  <a:lnTo>
                    <a:pt x="59" y="25"/>
                  </a:lnTo>
                  <a:lnTo>
                    <a:pt x="53" y="21"/>
                  </a:lnTo>
                  <a:lnTo>
                    <a:pt x="50" y="17"/>
                  </a:lnTo>
                  <a:lnTo>
                    <a:pt x="40" y="14"/>
                  </a:lnTo>
                  <a:lnTo>
                    <a:pt x="33" y="13"/>
                  </a:lnTo>
                  <a:lnTo>
                    <a:pt x="27" y="13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3" y="34"/>
                  </a:lnTo>
                  <a:lnTo>
                    <a:pt x="15" y="37"/>
                  </a:lnTo>
                  <a:lnTo>
                    <a:pt x="19" y="41"/>
                  </a:lnTo>
                  <a:lnTo>
                    <a:pt x="23" y="44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3" y="56"/>
                  </a:lnTo>
                  <a:lnTo>
                    <a:pt x="23" y="55"/>
                  </a:lnTo>
                  <a:lnTo>
                    <a:pt x="13" y="52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6" y="3"/>
                  </a:lnTo>
                  <a:lnTo>
                    <a:pt x="53" y="6"/>
                  </a:lnTo>
                  <a:lnTo>
                    <a:pt x="61" y="10"/>
                  </a:lnTo>
                  <a:lnTo>
                    <a:pt x="67" y="14"/>
                  </a:lnTo>
                  <a:lnTo>
                    <a:pt x="74" y="18"/>
                  </a:lnTo>
                  <a:lnTo>
                    <a:pt x="82" y="25"/>
                  </a:lnTo>
                  <a:lnTo>
                    <a:pt x="88" y="31"/>
                  </a:lnTo>
                  <a:lnTo>
                    <a:pt x="93" y="35"/>
                  </a:lnTo>
                  <a:lnTo>
                    <a:pt x="97" y="38"/>
                  </a:lnTo>
                  <a:lnTo>
                    <a:pt x="101" y="41"/>
                  </a:lnTo>
                  <a:lnTo>
                    <a:pt x="105" y="4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4" name="Freeform 42">
              <a:extLst>
                <a:ext uri="{FF2B5EF4-FFF2-40B4-BE49-F238E27FC236}">
                  <a16:creationId xmlns:a16="http://schemas.microsoft.com/office/drawing/2014/main" id="{1C204D84-5921-414C-9E8A-F81782AA2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7" y="137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5" y="55"/>
                  </a:lnTo>
                  <a:lnTo>
                    <a:pt x="17" y="53"/>
                  </a:lnTo>
                  <a:lnTo>
                    <a:pt x="12" y="49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9"/>
                  </a:lnTo>
                  <a:lnTo>
                    <a:pt x="23" y="6"/>
                  </a:lnTo>
                  <a:lnTo>
                    <a:pt x="33" y="3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4" y="14"/>
                  </a:lnTo>
                  <a:lnTo>
                    <a:pt x="118" y="18"/>
                  </a:lnTo>
                  <a:lnTo>
                    <a:pt x="120" y="24"/>
                  </a:lnTo>
                  <a:lnTo>
                    <a:pt x="122" y="30"/>
                  </a:lnTo>
                  <a:lnTo>
                    <a:pt x="120" y="35"/>
                  </a:lnTo>
                  <a:lnTo>
                    <a:pt x="118" y="41"/>
                  </a:lnTo>
                  <a:lnTo>
                    <a:pt x="114" y="46"/>
                  </a:lnTo>
                  <a:lnTo>
                    <a:pt x="111" y="49"/>
                  </a:lnTo>
                  <a:lnTo>
                    <a:pt x="90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4" y="46"/>
                  </a:lnTo>
                  <a:lnTo>
                    <a:pt x="99" y="42"/>
                  </a:lnTo>
                  <a:lnTo>
                    <a:pt x="103" y="38"/>
                  </a:lnTo>
                  <a:lnTo>
                    <a:pt x="107" y="34"/>
                  </a:lnTo>
                  <a:lnTo>
                    <a:pt x="107" y="30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84" y="14"/>
                  </a:lnTo>
                  <a:lnTo>
                    <a:pt x="61" y="13"/>
                  </a:lnTo>
                  <a:lnTo>
                    <a:pt x="36" y="14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13" y="25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7" y="38"/>
                  </a:lnTo>
                  <a:lnTo>
                    <a:pt x="21" y="42"/>
                  </a:lnTo>
                  <a:lnTo>
                    <a:pt x="36" y="46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5" name="Line 43">
              <a:extLst>
                <a:ext uri="{FF2B5EF4-FFF2-40B4-BE49-F238E27FC236}">
                  <a16:creationId xmlns:a16="http://schemas.microsoft.com/office/drawing/2014/main" id="{860CBF4D-9013-F242-B9AD-CE3CE8592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34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6" name="Line 44">
              <a:extLst>
                <a:ext uri="{FF2B5EF4-FFF2-40B4-BE49-F238E27FC236}">
                  <a16:creationId xmlns:a16="http://schemas.microsoft.com/office/drawing/2014/main" id="{35852072-FE8A-6141-9223-C4BED043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7" name="Freeform 45">
              <a:extLst>
                <a:ext uri="{FF2B5EF4-FFF2-40B4-BE49-F238E27FC236}">
                  <a16:creationId xmlns:a16="http://schemas.microsoft.com/office/drawing/2014/main" id="{C6729AAC-7346-3A46-BF55-CFB4E8106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334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4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5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7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98" name="Line 46">
              <a:extLst>
                <a:ext uri="{FF2B5EF4-FFF2-40B4-BE49-F238E27FC236}">
                  <a16:creationId xmlns:a16="http://schemas.microsoft.com/office/drawing/2014/main" id="{F29E1767-9649-CA42-8B16-EE221619E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11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99" name="Line 47">
              <a:extLst>
                <a:ext uri="{FF2B5EF4-FFF2-40B4-BE49-F238E27FC236}">
                  <a16:creationId xmlns:a16="http://schemas.microsoft.com/office/drawing/2014/main" id="{334EEB88-4C50-AA40-AC2F-5A8FF2283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11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0" name="Freeform 48">
              <a:extLst>
                <a:ext uri="{FF2B5EF4-FFF2-40B4-BE49-F238E27FC236}">
                  <a16:creationId xmlns:a16="http://schemas.microsoft.com/office/drawing/2014/main" id="{37C46567-D31F-A446-B182-0CE85522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131"/>
              <a:ext cx="60" cy="20"/>
            </a:xfrm>
            <a:custGeom>
              <a:avLst/>
              <a:gdLst>
                <a:gd name="T0" fmla="*/ 1 w 120"/>
                <a:gd name="T1" fmla="*/ 0 h 59"/>
                <a:gd name="T2" fmla="*/ 1 w 120"/>
                <a:gd name="T3" fmla="*/ 0 h 59"/>
                <a:gd name="T4" fmla="*/ 1 w 120"/>
                <a:gd name="T5" fmla="*/ 0 h 59"/>
                <a:gd name="T6" fmla="*/ 1 w 120"/>
                <a:gd name="T7" fmla="*/ 0 h 59"/>
                <a:gd name="T8" fmla="*/ 1 w 120"/>
                <a:gd name="T9" fmla="*/ 0 h 59"/>
                <a:gd name="T10" fmla="*/ 1 w 120"/>
                <a:gd name="T11" fmla="*/ 0 h 59"/>
                <a:gd name="T12" fmla="*/ 1 w 120"/>
                <a:gd name="T13" fmla="*/ 0 h 59"/>
                <a:gd name="T14" fmla="*/ 1 w 120"/>
                <a:gd name="T15" fmla="*/ 0 h 59"/>
                <a:gd name="T16" fmla="*/ 1 w 120"/>
                <a:gd name="T17" fmla="*/ 0 h 59"/>
                <a:gd name="T18" fmla="*/ 1 w 120"/>
                <a:gd name="T19" fmla="*/ 0 h 59"/>
                <a:gd name="T20" fmla="*/ 1 w 120"/>
                <a:gd name="T21" fmla="*/ 0 h 59"/>
                <a:gd name="T22" fmla="*/ 1 w 120"/>
                <a:gd name="T23" fmla="*/ 0 h 59"/>
                <a:gd name="T24" fmla="*/ 1 w 120"/>
                <a:gd name="T25" fmla="*/ 0 h 59"/>
                <a:gd name="T26" fmla="*/ 1 w 120"/>
                <a:gd name="T27" fmla="*/ 0 h 59"/>
                <a:gd name="T28" fmla="*/ 1 w 120"/>
                <a:gd name="T29" fmla="*/ 0 h 59"/>
                <a:gd name="T30" fmla="*/ 1 w 120"/>
                <a:gd name="T31" fmla="*/ 0 h 59"/>
                <a:gd name="T32" fmla="*/ 1 w 120"/>
                <a:gd name="T33" fmla="*/ 0 h 59"/>
                <a:gd name="T34" fmla="*/ 1 w 120"/>
                <a:gd name="T35" fmla="*/ 0 h 59"/>
                <a:gd name="T36" fmla="*/ 1 w 120"/>
                <a:gd name="T37" fmla="*/ 0 h 59"/>
                <a:gd name="T38" fmla="*/ 1 w 120"/>
                <a:gd name="T39" fmla="*/ 0 h 59"/>
                <a:gd name="T40" fmla="*/ 1 w 120"/>
                <a:gd name="T41" fmla="*/ 0 h 59"/>
                <a:gd name="T42" fmla="*/ 1 w 120"/>
                <a:gd name="T43" fmla="*/ 0 h 59"/>
                <a:gd name="T44" fmla="*/ 1 w 120"/>
                <a:gd name="T45" fmla="*/ 0 h 59"/>
                <a:gd name="T46" fmla="*/ 1 w 120"/>
                <a:gd name="T47" fmla="*/ 0 h 59"/>
                <a:gd name="T48" fmla="*/ 1 w 120"/>
                <a:gd name="T49" fmla="*/ 0 h 59"/>
                <a:gd name="T50" fmla="*/ 1 w 120"/>
                <a:gd name="T51" fmla="*/ 0 h 59"/>
                <a:gd name="T52" fmla="*/ 1 w 120"/>
                <a:gd name="T53" fmla="*/ 0 h 59"/>
                <a:gd name="T54" fmla="*/ 1 w 120"/>
                <a:gd name="T55" fmla="*/ 0 h 59"/>
                <a:gd name="T56" fmla="*/ 1 w 120"/>
                <a:gd name="T57" fmla="*/ 0 h 59"/>
                <a:gd name="T58" fmla="*/ 1 w 120"/>
                <a:gd name="T59" fmla="*/ 0 h 59"/>
                <a:gd name="T60" fmla="*/ 1 w 120"/>
                <a:gd name="T61" fmla="*/ 0 h 59"/>
                <a:gd name="T62" fmla="*/ 1 w 120"/>
                <a:gd name="T63" fmla="*/ 0 h 59"/>
                <a:gd name="T64" fmla="*/ 1 w 120"/>
                <a:gd name="T65" fmla="*/ 0 h 59"/>
                <a:gd name="T66" fmla="*/ 0 w 120"/>
                <a:gd name="T67" fmla="*/ 0 h 59"/>
                <a:gd name="T68" fmla="*/ 0 w 120"/>
                <a:gd name="T69" fmla="*/ 0 h 59"/>
                <a:gd name="T70" fmla="*/ 1 w 120"/>
                <a:gd name="T71" fmla="*/ 0 h 59"/>
                <a:gd name="T72" fmla="*/ 1 w 120"/>
                <a:gd name="T73" fmla="*/ 0 h 59"/>
                <a:gd name="T74" fmla="*/ 1 w 120"/>
                <a:gd name="T75" fmla="*/ 0 h 59"/>
                <a:gd name="T76" fmla="*/ 1 w 120"/>
                <a:gd name="T77" fmla="*/ 0 h 59"/>
                <a:gd name="T78" fmla="*/ 1 w 120"/>
                <a:gd name="T79" fmla="*/ 0 h 59"/>
                <a:gd name="T80" fmla="*/ 1 w 120"/>
                <a:gd name="T81" fmla="*/ 0 h 59"/>
                <a:gd name="T82" fmla="*/ 1 w 120"/>
                <a:gd name="T83" fmla="*/ 0 h 59"/>
                <a:gd name="T84" fmla="*/ 1 w 120"/>
                <a:gd name="T85" fmla="*/ 0 h 59"/>
                <a:gd name="T86" fmla="*/ 1 w 120"/>
                <a:gd name="T87" fmla="*/ 0 h 59"/>
                <a:gd name="T88" fmla="*/ 1 w 120"/>
                <a:gd name="T89" fmla="*/ 0 h 59"/>
                <a:gd name="T90" fmla="*/ 1 w 120"/>
                <a:gd name="T91" fmla="*/ 0 h 59"/>
                <a:gd name="T92" fmla="*/ 1 w 120"/>
                <a:gd name="T93" fmla="*/ 0 h 59"/>
                <a:gd name="T94" fmla="*/ 1 w 120"/>
                <a:gd name="T95" fmla="*/ 0 h 59"/>
                <a:gd name="T96" fmla="*/ 1 w 120"/>
                <a:gd name="T97" fmla="*/ 0 h 59"/>
                <a:gd name="T98" fmla="*/ 1 w 120"/>
                <a:gd name="T99" fmla="*/ 0 h 59"/>
                <a:gd name="T100" fmla="*/ 1 w 120"/>
                <a:gd name="T101" fmla="*/ 0 h 59"/>
                <a:gd name="T102" fmla="*/ 1 w 120"/>
                <a:gd name="T103" fmla="*/ 0 h 59"/>
                <a:gd name="T104" fmla="*/ 1 w 120"/>
                <a:gd name="T105" fmla="*/ 0 h 59"/>
                <a:gd name="T106" fmla="*/ 1 w 120"/>
                <a:gd name="T107" fmla="*/ 0 h 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59"/>
                <a:gd name="T164" fmla="*/ 120 w 120"/>
                <a:gd name="T165" fmla="*/ 59 h 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59">
                  <a:moveTo>
                    <a:pt x="104" y="0"/>
                  </a:moveTo>
                  <a:lnTo>
                    <a:pt x="120" y="0"/>
                  </a:lnTo>
                  <a:lnTo>
                    <a:pt x="120" y="59"/>
                  </a:lnTo>
                  <a:lnTo>
                    <a:pt x="114" y="59"/>
                  </a:lnTo>
                  <a:lnTo>
                    <a:pt x="110" y="58"/>
                  </a:lnTo>
                  <a:lnTo>
                    <a:pt x="101" y="55"/>
                  </a:lnTo>
                  <a:lnTo>
                    <a:pt x="93" y="51"/>
                  </a:lnTo>
                  <a:lnTo>
                    <a:pt x="87" y="48"/>
                  </a:lnTo>
                  <a:lnTo>
                    <a:pt x="82" y="44"/>
                  </a:lnTo>
                  <a:lnTo>
                    <a:pt x="74" y="37"/>
                  </a:lnTo>
                  <a:lnTo>
                    <a:pt x="66" y="31"/>
                  </a:lnTo>
                  <a:lnTo>
                    <a:pt x="61" y="26"/>
                  </a:lnTo>
                  <a:lnTo>
                    <a:pt x="55" y="21"/>
                  </a:lnTo>
                  <a:lnTo>
                    <a:pt x="49" y="19"/>
                  </a:lnTo>
                  <a:lnTo>
                    <a:pt x="4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6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19" y="41"/>
                  </a:lnTo>
                  <a:lnTo>
                    <a:pt x="22" y="44"/>
                  </a:lnTo>
                  <a:lnTo>
                    <a:pt x="28" y="45"/>
                  </a:lnTo>
                  <a:lnTo>
                    <a:pt x="34" y="47"/>
                  </a:lnTo>
                  <a:lnTo>
                    <a:pt x="32" y="58"/>
                  </a:lnTo>
                  <a:lnTo>
                    <a:pt x="22" y="56"/>
                  </a:lnTo>
                  <a:lnTo>
                    <a:pt x="15" y="54"/>
                  </a:lnTo>
                  <a:lnTo>
                    <a:pt x="7" y="49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1"/>
                  </a:lnTo>
                  <a:lnTo>
                    <a:pt x="3" y="14"/>
                  </a:lnTo>
                  <a:lnTo>
                    <a:pt x="9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2"/>
                  </a:lnTo>
                  <a:lnTo>
                    <a:pt x="40" y="3"/>
                  </a:lnTo>
                  <a:lnTo>
                    <a:pt x="47" y="5"/>
                  </a:lnTo>
                  <a:lnTo>
                    <a:pt x="55" y="7"/>
                  </a:lnTo>
                  <a:lnTo>
                    <a:pt x="61" y="10"/>
                  </a:lnTo>
                  <a:lnTo>
                    <a:pt x="66" y="14"/>
                  </a:lnTo>
                  <a:lnTo>
                    <a:pt x="74" y="20"/>
                  </a:lnTo>
                  <a:lnTo>
                    <a:pt x="82" y="27"/>
                  </a:lnTo>
                  <a:lnTo>
                    <a:pt x="89" y="33"/>
                  </a:lnTo>
                  <a:lnTo>
                    <a:pt x="93" y="37"/>
                  </a:lnTo>
                  <a:lnTo>
                    <a:pt x="97" y="40"/>
                  </a:lnTo>
                  <a:lnTo>
                    <a:pt x="101" y="42"/>
                  </a:lnTo>
                  <a:lnTo>
                    <a:pt x="104" y="4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1" name="Freeform 49">
              <a:extLst>
                <a:ext uri="{FF2B5EF4-FFF2-40B4-BE49-F238E27FC236}">
                  <a16:creationId xmlns:a16="http://schemas.microsoft.com/office/drawing/2014/main" id="{0883E068-87C3-7345-A1F8-8956D3B07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109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3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0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4"/>
                  </a:lnTo>
                  <a:lnTo>
                    <a:pt x="104" y="19"/>
                  </a:lnTo>
                  <a:lnTo>
                    <a:pt x="99" y="17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7"/>
                  </a:lnTo>
                  <a:lnTo>
                    <a:pt x="17" y="19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22" y="40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2" name="Freeform 50">
              <a:extLst>
                <a:ext uri="{FF2B5EF4-FFF2-40B4-BE49-F238E27FC236}">
                  <a16:creationId xmlns:a16="http://schemas.microsoft.com/office/drawing/2014/main" id="{00361CD8-7C72-C740-9EAA-61BF8069E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086"/>
              <a:ext cx="61" cy="19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9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4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4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3" name="Line 51">
              <a:extLst>
                <a:ext uri="{FF2B5EF4-FFF2-40B4-BE49-F238E27FC236}">
                  <a16:creationId xmlns:a16="http://schemas.microsoft.com/office/drawing/2014/main" id="{A960042E-619B-3B4A-B5A1-25126D8D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89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4" name="Line 52">
              <a:extLst>
                <a:ext uri="{FF2B5EF4-FFF2-40B4-BE49-F238E27FC236}">
                  <a16:creationId xmlns:a16="http://schemas.microsoft.com/office/drawing/2014/main" id="{9277B599-910B-C141-ABAD-B8A538A9D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8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5" name="Freeform 53">
              <a:extLst>
                <a:ext uri="{FF2B5EF4-FFF2-40B4-BE49-F238E27FC236}">
                  <a16:creationId xmlns:a16="http://schemas.microsoft.com/office/drawing/2014/main" id="{032747EC-C63B-7645-9CF9-11A3530D9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3" y="905"/>
              <a:ext cx="59" cy="21"/>
            </a:xfrm>
            <a:custGeom>
              <a:avLst/>
              <a:gdLst>
                <a:gd name="T0" fmla="*/ 1 w 118"/>
                <a:gd name="T1" fmla="*/ 0 h 62"/>
                <a:gd name="T2" fmla="*/ 1 w 118"/>
                <a:gd name="T3" fmla="*/ 0 h 62"/>
                <a:gd name="T4" fmla="*/ 1 w 118"/>
                <a:gd name="T5" fmla="*/ 0 h 62"/>
                <a:gd name="T6" fmla="*/ 1 w 118"/>
                <a:gd name="T7" fmla="*/ 0 h 62"/>
                <a:gd name="T8" fmla="*/ 0 w 118"/>
                <a:gd name="T9" fmla="*/ 0 h 62"/>
                <a:gd name="T10" fmla="*/ 0 w 118"/>
                <a:gd name="T11" fmla="*/ 0 h 62"/>
                <a:gd name="T12" fmla="*/ 1 w 118"/>
                <a:gd name="T13" fmla="*/ 0 h 62"/>
                <a:gd name="T14" fmla="*/ 1 w 118"/>
                <a:gd name="T15" fmla="*/ 0 h 62"/>
                <a:gd name="T16" fmla="*/ 1 w 118"/>
                <a:gd name="T17" fmla="*/ 0 h 62"/>
                <a:gd name="T18" fmla="*/ 1 w 118"/>
                <a:gd name="T19" fmla="*/ 0 h 62"/>
                <a:gd name="T20" fmla="*/ 1 w 118"/>
                <a:gd name="T21" fmla="*/ 0 h 62"/>
                <a:gd name="T22" fmla="*/ 1 w 118"/>
                <a:gd name="T23" fmla="*/ 0 h 62"/>
                <a:gd name="T24" fmla="*/ 1 w 118"/>
                <a:gd name="T25" fmla="*/ 0 h 62"/>
                <a:gd name="T26" fmla="*/ 1 w 118"/>
                <a:gd name="T27" fmla="*/ 0 h 62"/>
                <a:gd name="T28" fmla="*/ 1 w 118"/>
                <a:gd name="T29" fmla="*/ 0 h 62"/>
                <a:gd name="T30" fmla="*/ 1 w 118"/>
                <a:gd name="T31" fmla="*/ 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62"/>
                <a:gd name="T50" fmla="*/ 118 w 118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62">
                  <a:moveTo>
                    <a:pt x="118" y="23"/>
                  </a:moveTo>
                  <a:lnTo>
                    <a:pt x="91" y="23"/>
                  </a:lnTo>
                  <a:lnTo>
                    <a:pt x="91" y="62"/>
                  </a:lnTo>
                  <a:lnTo>
                    <a:pt x="74" y="62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74" y="10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91" y="10"/>
                  </a:lnTo>
                  <a:lnTo>
                    <a:pt x="118" y="10"/>
                  </a:lnTo>
                  <a:lnTo>
                    <a:pt x="118" y="23"/>
                  </a:lnTo>
                  <a:close/>
                  <a:moveTo>
                    <a:pt x="74" y="23"/>
                  </a:moveTo>
                  <a:lnTo>
                    <a:pt x="28" y="23"/>
                  </a:lnTo>
                  <a:lnTo>
                    <a:pt x="74" y="48"/>
                  </a:lnTo>
                  <a:lnTo>
                    <a:pt x="7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6" name="Freeform 54">
              <a:extLst>
                <a:ext uri="{FF2B5EF4-FFF2-40B4-BE49-F238E27FC236}">
                  <a16:creationId xmlns:a16="http://schemas.microsoft.com/office/drawing/2014/main" id="{6D09643D-04AB-4743-97C5-5A59AF23E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83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8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7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7" name="Freeform 55">
              <a:extLst>
                <a:ext uri="{FF2B5EF4-FFF2-40B4-BE49-F238E27FC236}">
                  <a16:creationId xmlns:a16="http://schemas.microsoft.com/office/drawing/2014/main" id="{0A51D951-6864-5E43-AE57-339FA23FD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860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8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0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3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08" name="Line 56">
              <a:extLst>
                <a:ext uri="{FF2B5EF4-FFF2-40B4-BE49-F238E27FC236}">
                  <a16:creationId xmlns:a16="http://schemas.microsoft.com/office/drawing/2014/main" id="{29C568DC-2534-A846-8014-5F84BDDA2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66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09" name="Line 57">
              <a:extLst>
                <a:ext uri="{FF2B5EF4-FFF2-40B4-BE49-F238E27FC236}">
                  <a16:creationId xmlns:a16="http://schemas.microsoft.com/office/drawing/2014/main" id="{9740ECC7-4CC2-4742-A57B-1E8D61C5A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66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0" name="Freeform 58">
              <a:extLst>
                <a:ext uri="{FF2B5EF4-FFF2-40B4-BE49-F238E27FC236}">
                  <a16:creationId xmlns:a16="http://schemas.microsoft.com/office/drawing/2014/main" id="{6B78D8BC-3FC7-C548-9248-D9010B027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79"/>
              <a:ext cx="61" cy="20"/>
            </a:xfrm>
            <a:custGeom>
              <a:avLst/>
              <a:gdLst>
                <a:gd name="T0" fmla="*/ 1 w 122"/>
                <a:gd name="T1" fmla="*/ 0 h 61"/>
                <a:gd name="T2" fmla="*/ 1 w 122"/>
                <a:gd name="T3" fmla="*/ 0 h 61"/>
                <a:gd name="T4" fmla="*/ 1 w 122"/>
                <a:gd name="T5" fmla="*/ 0 h 61"/>
                <a:gd name="T6" fmla="*/ 1 w 122"/>
                <a:gd name="T7" fmla="*/ 0 h 61"/>
                <a:gd name="T8" fmla="*/ 1 w 122"/>
                <a:gd name="T9" fmla="*/ 0 h 61"/>
                <a:gd name="T10" fmla="*/ 1 w 122"/>
                <a:gd name="T11" fmla="*/ 0 h 61"/>
                <a:gd name="T12" fmla="*/ 1 w 122"/>
                <a:gd name="T13" fmla="*/ 0 h 61"/>
                <a:gd name="T14" fmla="*/ 1 w 122"/>
                <a:gd name="T15" fmla="*/ 0 h 61"/>
                <a:gd name="T16" fmla="*/ 1 w 122"/>
                <a:gd name="T17" fmla="*/ 0 h 61"/>
                <a:gd name="T18" fmla="*/ 1 w 122"/>
                <a:gd name="T19" fmla="*/ 0 h 61"/>
                <a:gd name="T20" fmla="*/ 1 w 122"/>
                <a:gd name="T21" fmla="*/ 0 h 61"/>
                <a:gd name="T22" fmla="*/ 1 w 122"/>
                <a:gd name="T23" fmla="*/ 0 h 61"/>
                <a:gd name="T24" fmla="*/ 1 w 122"/>
                <a:gd name="T25" fmla="*/ 0 h 61"/>
                <a:gd name="T26" fmla="*/ 1 w 122"/>
                <a:gd name="T27" fmla="*/ 0 h 61"/>
                <a:gd name="T28" fmla="*/ 1 w 122"/>
                <a:gd name="T29" fmla="*/ 0 h 61"/>
                <a:gd name="T30" fmla="*/ 1 w 122"/>
                <a:gd name="T31" fmla="*/ 0 h 61"/>
                <a:gd name="T32" fmla="*/ 1 w 122"/>
                <a:gd name="T33" fmla="*/ 0 h 61"/>
                <a:gd name="T34" fmla="*/ 1 w 122"/>
                <a:gd name="T35" fmla="*/ 0 h 61"/>
                <a:gd name="T36" fmla="*/ 1 w 122"/>
                <a:gd name="T37" fmla="*/ 0 h 61"/>
                <a:gd name="T38" fmla="*/ 1 w 122"/>
                <a:gd name="T39" fmla="*/ 0 h 61"/>
                <a:gd name="T40" fmla="*/ 0 w 122"/>
                <a:gd name="T41" fmla="*/ 0 h 61"/>
                <a:gd name="T42" fmla="*/ 1 w 122"/>
                <a:gd name="T43" fmla="*/ 0 h 61"/>
                <a:gd name="T44" fmla="*/ 1 w 122"/>
                <a:gd name="T45" fmla="*/ 0 h 61"/>
                <a:gd name="T46" fmla="*/ 1 w 122"/>
                <a:gd name="T47" fmla="*/ 0 h 61"/>
                <a:gd name="T48" fmla="*/ 1 w 122"/>
                <a:gd name="T49" fmla="*/ 0 h 61"/>
                <a:gd name="T50" fmla="*/ 1 w 122"/>
                <a:gd name="T51" fmla="*/ 0 h 61"/>
                <a:gd name="T52" fmla="*/ 1 w 122"/>
                <a:gd name="T53" fmla="*/ 0 h 61"/>
                <a:gd name="T54" fmla="*/ 1 w 122"/>
                <a:gd name="T55" fmla="*/ 0 h 61"/>
                <a:gd name="T56" fmla="*/ 1 w 122"/>
                <a:gd name="T57" fmla="*/ 0 h 61"/>
                <a:gd name="T58" fmla="*/ 1 w 122"/>
                <a:gd name="T59" fmla="*/ 0 h 61"/>
                <a:gd name="T60" fmla="*/ 1 w 122"/>
                <a:gd name="T61" fmla="*/ 0 h 61"/>
                <a:gd name="T62" fmla="*/ 1 w 122"/>
                <a:gd name="T63" fmla="*/ 0 h 61"/>
                <a:gd name="T64" fmla="*/ 1 w 122"/>
                <a:gd name="T65" fmla="*/ 0 h 61"/>
                <a:gd name="T66" fmla="*/ 1 w 122"/>
                <a:gd name="T67" fmla="*/ 0 h 61"/>
                <a:gd name="T68" fmla="*/ 1 w 122"/>
                <a:gd name="T69" fmla="*/ 0 h 61"/>
                <a:gd name="T70" fmla="*/ 1 w 122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"/>
                <a:gd name="T109" fmla="*/ 0 h 61"/>
                <a:gd name="T110" fmla="*/ 122 w 122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" h="61">
                  <a:moveTo>
                    <a:pt x="30" y="2"/>
                  </a:moveTo>
                  <a:lnTo>
                    <a:pt x="32" y="14"/>
                  </a:lnTo>
                  <a:lnTo>
                    <a:pt x="24" y="16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7" y="48"/>
                  </a:lnTo>
                  <a:lnTo>
                    <a:pt x="57" y="48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42" y="33"/>
                  </a:lnTo>
                  <a:lnTo>
                    <a:pt x="42" y="27"/>
                  </a:lnTo>
                  <a:lnTo>
                    <a:pt x="43" y="20"/>
                  </a:lnTo>
                  <a:lnTo>
                    <a:pt x="45" y="14"/>
                  </a:lnTo>
                  <a:lnTo>
                    <a:pt x="53" y="9"/>
                  </a:lnTo>
                  <a:lnTo>
                    <a:pt x="61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91" y="2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2" y="10"/>
                  </a:lnTo>
                  <a:lnTo>
                    <a:pt x="116" y="14"/>
                  </a:lnTo>
                  <a:lnTo>
                    <a:pt x="120" y="21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18" y="41"/>
                  </a:lnTo>
                  <a:lnTo>
                    <a:pt x="114" y="47"/>
                  </a:lnTo>
                  <a:lnTo>
                    <a:pt x="108" y="51"/>
                  </a:lnTo>
                  <a:lnTo>
                    <a:pt x="91" y="58"/>
                  </a:lnTo>
                  <a:lnTo>
                    <a:pt x="64" y="61"/>
                  </a:lnTo>
                  <a:lnTo>
                    <a:pt x="43" y="59"/>
                  </a:lnTo>
                  <a:lnTo>
                    <a:pt x="26" y="55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2"/>
                  </a:lnTo>
                  <a:close/>
                  <a:moveTo>
                    <a:pt x="80" y="48"/>
                  </a:moveTo>
                  <a:lnTo>
                    <a:pt x="87" y="48"/>
                  </a:lnTo>
                  <a:lnTo>
                    <a:pt x="95" y="47"/>
                  </a:lnTo>
                  <a:lnTo>
                    <a:pt x="101" y="42"/>
                  </a:lnTo>
                  <a:lnTo>
                    <a:pt x="104" y="40"/>
                  </a:lnTo>
                  <a:lnTo>
                    <a:pt x="106" y="35"/>
                  </a:lnTo>
                  <a:lnTo>
                    <a:pt x="108" y="30"/>
                  </a:lnTo>
                  <a:lnTo>
                    <a:pt x="106" y="26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95" y="14"/>
                  </a:lnTo>
                  <a:lnTo>
                    <a:pt x="89" y="13"/>
                  </a:lnTo>
                  <a:lnTo>
                    <a:pt x="82" y="13"/>
                  </a:lnTo>
                  <a:lnTo>
                    <a:pt x="74" y="13"/>
                  </a:lnTo>
                  <a:lnTo>
                    <a:pt x="68" y="14"/>
                  </a:lnTo>
                  <a:lnTo>
                    <a:pt x="62" y="17"/>
                  </a:lnTo>
                  <a:lnTo>
                    <a:pt x="59" y="21"/>
                  </a:lnTo>
                  <a:lnTo>
                    <a:pt x="57" y="26"/>
                  </a:lnTo>
                  <a:lnTo>
                    <a:pt x="55" y="30"/>
                  </a:lnTo>
                  <a:lnTo>
                    <a:pt x="57" y="35"/>
                  </a:lnTo>
                  <a:lnTo>
                    <a:pt x="59" y="40"/>
                  </a:lnTo>
                  <a:lnTo>
                    <a:pt x="62" y="42"/>
                  </a:lnTo>
                  <a:lnTo>
                    <a:pt x="68" y="47"/>
                  </a:lnTo>
                  <a:lnTo>
                    <a:pt x="74" y="48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1" name="Freeform 59">
              <a:extLst>
                <a:ext uri="{FF2B5EF4-FFF2-40B4-BE49-F238E27FC236}">
                  <a16:creationId xmlns:a16="http://schemas.microsoft.com/office/drawing/2014/main" id="{7C399523-77B1-FE49-8F40-6BB844CC1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56"/>
              <a:ext cx="61" cy="20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8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6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2" name="Freeform 60">
              <a:extLst>
                <a:ext uri="{FF2B5EF4-FFF2-40B4-BE49-F238E27FC236}">
                  <a16:creationId xmlns:a16="http://schemas.microsoft.com/office/drawing/2014/main" id="{B0D73DAE-A262-4E49-B428-1D3D7DFDC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634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7"/>
                  </a:lnTo>
                  <a:lnTo>
                    <a:pt x="26" y="54"/>
                  </a:lnTo>
                  <a:lnTo>
                    <a:pt x="19" y="51"/>
                  </a:lnTo>
                  <a:lnTo>
                    <a:pt x="11" y="49"/>
                  </a:lnTo>
                  <a:lnTo>
                    <a:pt x="5" y="44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2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2"/>
                  </a:lnTo>
                  <a:lnTo>
                    <a:pt x="102" y="5"/>
                  </a:lnTo>
                  <a:lnTo>
                    <a:pt x="110" y="9"/>
                  </a:lnTo>
                  <a:lnTo>
                    <a:pt x="116" y="12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2" y="29"/>
                  </a:lnTo>
                  <a:lnTo>
                    <a:pt x="122" y="35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4"/>
                  </a:lnTo>
                  <a:lnTo>
                    <a:pt x="99" y="42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8" y="29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6"/>
                  </a:lnTo>
                  <a:lnTo>
                    <a:pt x="85" y="12"/>
                  </a:lnTo>
                  <a:lnTo>
                    <a:pt x="61" y="11"/>
                  </a:lnTo>
                  <a:lnTo>
                    <a:pt x="38" y="12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3" y="29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22" y="40"/>
                  </a:lnTo>
                  <a:lnTo>
                    <a:pt x="36" y="44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3" name="Line 61">
              <a:extLst>
                <a:ext uri="{FF2B5EF4-FFF2-40B4-BE49-F238E27FC236}">
                  <a16:creationId xmlns:a16="http://schemas.microsoft.com/office/drawing/2014/main" id="{BF6EFCF4-4795-394D-A9C0-9336CD311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4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4" name="Line 62">
              <a:extLst>
                <a:ext uri="{FF2B5EF4-FFF2-40B4-BE49-F238E27FC236}">
                  <a16:creationId xmlns:a16="http://schemas.microsoft.com/office/drawing/2014/main" id="{8B1950B0-FD0B-4644-B96A-C209DB20E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44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5" name="Freeform 63">
              <a:extLst>
                <a:ext uri="{FF2B5EF4-FFF2-40B4-BE49-F238E27FC236}">
                  <a16:creationId xmlns:a16="http://schemas.microsoft.com/office/drawing/2014/main" id="{26D33D97-C233-564F-8FFB-377234FD2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53"/>
              <a:ext cx="61" cy="19"/>
            </a:xfrm>
            <a:custGeom>
              <a:avLst/>
              <a:gdLst>
                <a:gd name="T0" fmla="*/ 1 w 122"/>
                <a:gd name="T1" fmla="*/ 0 h 56"/>
                <a:gd name="T2" fmla="*/ 1 w 122"/>
                <a:gd name="T3" fmla="*/ 0 h 56"/>
                <a:gd name="T4" fmla="*/ 1 w 122"/>
                <a:gd name="T5" fmla="*/ 0 h 56"/>
                <a:gd name="T6" fmla="*/ 1 w 122"/>
                <a:gd name="T7" fmla="*/ 0 h 56"/>
                <a:gd name="T8" fmla="*/ 1 w 122"/>
                <a:gd name="T9" fmla="*/ 0 h 56"/>
                <a:gd name="T10" fmla="*/ 0 w 122"/>
                <a:gd name="T11" fmla="*/ 0 h 56"/>
                <a:gd name="T12" fmla="*/ 1 w 122"/>
                <a:gd name="T13" fmla="*/ 0 h 56"/>
                <a:gd name="T14" fmla="*/ 1 w 122"/>
                <a:gd name="T15" fmla="*/ 0 h 56"/>
                <a:gd name="T16" fmla="*/ 1 w 122"/>
                <a:gd name="T17" fmla="*/ 0 h 56"/>
                <a:gd name="T18" fmla="*/ 1 w 122"/>
                <a:gd name="T19" fmla="*/ 0 h 56"/>
                <a:gd name="T20" fmla="*/ 1 w 122"/>
                <a:gd name="T21" fmla="*/ 0 h 56"/>
                <a:gd name="T22" fmla="*/ 1 w 122"/>
                <a:gd name="T23" fmla="*/ 0 h 56"/>
                <a:gd name="T24" fmla="*/ 1 w 122"/>
                <a:gd name="T25" fmla="*/ 0 h 56"/>
                <a:gd name="T26" fmla="*/ 1 w 122"/>
                <a:gd name="T27" fmla="*/ 0 h 56"/>
                <a:gd name="T28" fmla="*/ 1 w 122"/>
                <a:gd name="T29" fmla="*/ 0 h 56"/>
                <a:gd name="T30" fmla="*/ 1 w 122"/>
                <a:gd name="T31" fmla="*/ 0 h 56"/>
                <a:gd name="T32" fmla="*/ 1 w 122"/>
                <a:gd name="T33" fmla="*/ 0 h 56"/>
                <a:gd name="T34" fmla="*/ 1 w 122"/>
                <a:gd name="T35" fmla="*/ 0 h 56"/>
                <a:gd name="T36" fmla="*/ 1 w 122"/>
                <a:gd name="T37" fmla="*/ 0 h 56"/>
                <a:gd name="T38" fmla="*/ 1 w 122"/>
                <a:gd name="T39" fmla="*/ 0 h 56"/>
                <a:gd name="T40" fmla="*/ 1 w 122"/>
                <a:gd name="T41" fmla="*/ 0 h 56"/>
                <a:gd name="T42" fmla="*/ 1 w 122"/>
                <a:gd name="T43" fmla="*/ 0 h 56"/>
                <a:gd name="T44" fmla="*/ 1 w 122"/>
                <a:gd name="T45" fmla="*/ 0 h 56"/>
                <a:gd name="T46" fmla="*/ 1 w 122"/>
                <a:gd name="T47" fmla="*/ 0 h 56"/>
                <a:gd name="T48" fmla="*/ 1 w 122"/>
                <a:gd name="T49" fmla="*/ 0 h 56"/>
                <a:gd name="T50" fmla="*/ 1 w 122"/>
                <a:gd name="T51" fmla="*/ 0 h 56"/>
                <a:gd name="T52" fmla="*/ 1 w 122"/>
                <a:gd name="T53" fmla="*/ 0 h 56"/>
                <a:gd name="T54" fmla="*/ 1 w 122"/>
                <a:gd name="T55" fmla="*/ 0 h 56"/>
                <a:gd name="T56" fmla="*/ 1 w 122"/>
                <a:gd name="T57" fmla="*/ 0 h 56"/>
                <a:gd name="T58" fmla="*/ 1 w 122"/>
                <a:gd name="T59" fmla="*/ 0 h 56"/>
                <a:gd name="T60" fmla="*/ 1 w 122"/>
                <a:gd name="T61" fmla="*/ 0 h 56"/>
                <a:gd name="T62" fmla="*/ 1 w 122"/>
                <a:gd name="T63" fmla="*/ 0 h 56"/>
                <a:gd name="T64" fmla="*/ 1 w 122"/>
                <a:gd name="T65" fmla="*/ 0 h 56"/>
                <a:gd name="T66" fmla="*/ 1 w 122"/>
                <a:gd name="T67" fmla="*/ 0 h 56"/>
                <a:gd name="T68" fmla="*/ 1 w 122"/>
                <a:gd name="T69" fmla="*/ 0 h 56"/>
                <a:gd name="T70" fmla="*/ 1 w 122"/>
                <a:gd name="T71" fmla="*/ 0 h 56"/>
                <a:gd name="T72" fmla="*/ 1 w 122"/>
                <a:gd name="T73" fmla="*/ 0 h 56"/>
                <a:gd name="T74" fmla="*/ 1 w 122"/>
                <a:gd name="T75" fmla="*/ 0 h 56"/>
                <a:gd name="T76" fmla="*/ 1 w 122"/>
                <a:gd name="T77" fmla="*/ 0 h 56"/>
                <a:gd name="T78" fmla="*/ 1 w 122"/>
                <a:gd name="T79" fmla="*/ 0 h 56"/>
                <a:gd name="T80" fmla="*/ 1 w 122"/>
                <a:gd name="T81" fmla="*/ 0 h 56"/>
                <a:gd name="T82" fmla="*/ 1 w 122"/>
                <a:gd name="T83" fmla="*/ 0 h 56"/>
                <a:gd name="T84" fmla="*/ 1 w 122"/>
                <a:gd name="T85" fmla="*/ 0 h 56"/>
                <a:gd name="T86" fmla="*/ 1 w 122"/>
                <a:gd name="T87" fmla="*/ 0 h 56"/>
                <a:gd name="T88" fmla="*/ 1 w 122"/>
                <a:gd name="T89" fmla="*/ 0 h 56"/>
                <a:gd name="T90" fmla="*/ 1 w 122"/>
                <a:gd name="T91" fmla="*/ 0 h 56"/>
                <a:gd name="T92" fmla="*/ 1 w 122"/>
                <a:gd name="T93" fmla="*/ 0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56"/>
                <a:gd name="T143" fmla="*/ 122 w 122"/>
                <a:gd name="T144" fmla="*/ 56 h 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56">
                  <a:moveTo>
                    <a:pt x="53" y="41"/>
                  </a:moveTo>
                  <a:lnTo>
                    <a:pt x="51" y="45"/>
                  </a:lnTo>
                  <a:lnTo>
                    <a:pt x="47" y="48"/>
                  </a:lnTo>
                  <a:lnTo>
                    <a:pt x="43" y="51"/>
                  </a:lnTo>
                  <a:lnTo>
                    <a:pt x="38" y="53"/>
                  </a:lnTo>
                  <a:lnTo>
                    <a:pt x="30" y="53"/>
                  </a:lnTo>
                  <a:lnTo>
                    <a:pt x="21" y="53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3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7" y="11"/>
                  </a:lnTo>
                  <a:lnTo>
                    <a:pt x="61" y="7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2" y="3"/>
                  </a:lnTo>
                  <a:lnTo>
                    <a:pt x="112" y="7"/>
                  </a:lnTo>
                  <a:lnTo>
                    <a:pt x="116" y="11"/>
                  </a:lnTo>
                  <a:lnTo>
                    <a:pt x="120" y="17"/>
                  </a:lnTo>
                  <a:lnTo>
                    <a:pt x="122" y="23"/>
                  </a:lnTo>
                  <a:lnTo>
                    <a:pt x="122" y="28"/>
                  </a:lnTo>
                  <a:lnTo>
                    <a:pt x="122" y="34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102" y="53"/>
                  </a:lnTo>
                  <a:lnTo>
                    <a:pt x="95" y="56"/>
                  </a:lnTo>
                  <a:lnTo>
                    <a:pt x="83" y="56"/>
                  </a:lnTo>
                  <a:lnTo>
                    <a:pt x="76" y="56"/>
                  </a:lnTo>
                  <a:lnTo>
                    <a:pt x="70" y="55"/>
                  </a:lnTo>
                  <a:lnTo>
                    <a:pt x="64" y="52"/>
                  </a:lnTo>
                  <a:lnTo>
                    <a:pt x="59" y="49"/>
                  </a:lnTo>
                  <a:lnTo>
                    <a:pt x="55" y="45"/>
                  </a:lnTo>
                  <a:lnTo>
                    <a:pt x="53" y="41"/>
                  </a:lnTo>
                  <a:close/>
                  <a:moveTo>
                    <a:pt x="30" y="42"/>
                  </a:moveTo>
                  <a:lnTo>
                    <a:pt x="34" y="42"/>
                  </a:lnTo>
                  <a:lnTo>
                    <a:pt x="38" y="41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5" y="32"/>
                  </a:lnTo>
                  <a:lnTo>
                    <a:pt x="47" y="28"/>
                  </a:lnTo>
                  <a:lnTo>
                    <a:pt x="45" y="24"/>
                  </a:lnTo>
                  <a:lnTo>
                    <a:pt x="45" y="21"/>
                  </a:lnTo>
                  <a:lnTo>
                    <a:pt x="42" y="18"/>
                  </a:lnTo>
                  <a:lnTo>
                    <a:pt x="36" y="16"/>
                  </a:lnTo>
                  <a:lnTo>
                    <a:pt x="30" y="14"/>
                  </a:lnTo>
                  <a:lnTo>
                    <a:pt x="24" y="16"/>
                  </a:lnTo>
                  <a:lnTo>
                    <a:pt x="19" y="18"/>
                  </a:lnTo>
                  <a:lnTo>
                    <a:pt x="15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9" y="38"/>
                  </a:lnTo>
                  <a:lnTo>
                    <a:pt x="24" y="41"/>
                  </a:lnTo>
                  <a:lnTo>
                    <a:pt x="30" y="42"/>
                  </a:lnTo>
                  <a:close/>
                  <a:moveTo>
                    <a:pt x="83" y="45"/>
                  </a:moveTo>
                  <a:lnTo>
                    <a:pt x="89" y="45"/>
                  </a:lnTo>
                  <a:lnTo>
                    <a:pt x="95" y="44"/>
                  </a:lnTo>
                  <a:lnTo>
                    <a:pt x="101" y="41"/>
                  </a:lnTo>
                  <a:lnTo>
                    <a:pt x="104" y="37"/>
                  </a:lnTo>
                  <a:lnTo>
                    <a:pt x="106" y="32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1" y="11"/>
                  </a:lnTo>
                  <a:lnTo>
                    <a:pt x="85" y="11"/>
                  </a:lnTo>
                  <a:lnTo>
                    <a:pt x="78" y="11"/>
                  </a:lnTo>
                  <a:lnTo>
                    <a:pt x="72" y="14"/>
                  </a:lnTo>
                  <a:lnTo>
                    <a:pt x="68" y="16"/>
                  </a:lnTo>
                  <a:lnTo>
                    <a:pt x="64" y="20"/>
                  </a:lnTo>
                  <a:lnTo>
                    <a:pt x="61" y="24"/>
                  </a:lnTo>
                  <a:lnTo>
                    <a:pt x="61" y="28"/>
                  </a:lnTo>
                  <a:lnTo>
                    <a:pt x="61" y="34"/>
                  </a:lnTo>
                  <a:lnTo>
                    <a:pt x="64" y="38"/>
                  </a:lnTo>
                  <a:lnTo>
                    <a:pt x="68" y="41"/>
                  </a:lnTo>
                  <a:lnTo>
                    <a:pt x="72" y="44"/>
                  </a:lnTo>
                  <a:lnTo>
                    <a:pt x="78" y="45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6" name="Freeform 64">
              <a:extLst>
                <a:ext uri="{FF2B5EF4-FFF2-40B4-BE49-F238E27FC236}">
                  <a16:creationId xmlns:a16="http://schemas.microsoft.com/office/drawing/2014/main" id="{1C09F2C9-4557-914E-A9A8-8455D3578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30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3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6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4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7" name="Freeform 65">
              <a:extLst>
                <a:ext uri="{FF2B5EF4-FFF2-40B4-BE49-F238E27FC236}">
                  <a16:creationId xmlns:a16="http://schemas.microsoft.com/office/drawing/2014/main" id="{B2FF9946-E07F-FE41-B369-BD4EC111D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408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9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18" name="Line 66">
              <a:extLst>
                <a:ext uri="{FF2B5EF4-FFF2-40B4-BE49-F238E27FC236}">
                  <a16:creationId xmlns:a16="http://schemas.microsoft.com/office/drawing/2014/main" id="{24D467B0-AADA-154D-B936-12462E5E1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7" y="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19" name="Line 67">
              <a:extLst>
                <a:ext uri="{FF2B5EF4-FFF2-40B4-BE49-F238E27FC236}">
                  <a16:creationId xmlns:a16="http://schemas.microsoft.com/office/drawing/2014/main" id="{D89A6502-332E-EF4B-956E-5A844CE77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20" name="Freeform 68">
              <a:extLst>
                <a:ext uri="{FF2B5EF4-FFF2-40B4-BE49-F238E27FC236}">
                  <a16:creationId xmlns:a16="http://schemas.microsoft.com/office/drawing/2014/main" id="{E9313949-791C-6145-8F29-0A29EE65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244"/>
              <a:ext cx="60" cy="11"/>
            </a:xfrm>
            <a:custGeom>
              <a:avLst/>
              <a:gdLst>
                <a:gd name="T0" fmla="*/ 1 w 120"/>
                <a:gd name="T1" fmla="*/ 0 h 32"/>
                <a:gd name="T2" fmla="*/ 1 w 120"/>
                <a:gd name="T3" fmla="*/ 0 h 32"/>
                <a:gd name="T4" fmla="*/ 1 w 120"/>
                <a:gd name="T5" fmla="*/ 0 h 32"/>
                <a:gd name="T6" fmla="*/ 1 w 120"/>
                <a:gd name="T7" fmla="*/ 0 h 32"/>
                <a:gd name="T8" fmla="*/ 1 w 120"/>
                <a:gd name="T9" fmla="*/ 0 h 32"/>
                <a:gd name="T10" fmla="*/ 1 w 120"/>
                <a:gd name="T11" fmla="*/ 0 h 32"/>
                <a:gd name="T12" fmla="*/ 1 w 120"/>
                <a:gd name="T13" fmla="*/ 0 h 32"/>
                <a:gd name="T14" fmla="*/ 1 w 120"/>
                <a:gd name="T15" fmla="*/ 0 h 32"/>
                <a:gd name="T16" fmla="*/ 1 w 120"/>
                <a:gd name="T17" fmla="*/ 0 h 32"/>
                <a:gd name="T18" fmla="*/ 1 w 120"/>
                <a:gd name="T19" fmla="*/ 0 h 32"/>
                <a:gd name="T20" fmla="*/ 1 w 120"/>
                <a:gd name="T21" fmla="*/ 0 h 32"/>
                <a:gd name="T22" fmla="*/ 0 w 120"/>
                <a:gd name="T23" fmla="*/ 0 h 32"/>
                <a:gd name="T24" fmla="*/ 0 w 120"/>
                <a:gd name="T25" fmla="*/ 0 h 32"/>
                <a:gd name="T26" fmla="*/ 1 w 120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32"/>
                <a:gd name="T44" fmla="*/ 120 w 120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32">
                  <a:moveTo>
                    <a:pt x="120" y="0"/>
                  </a:moveTo>
                  <a:lnTo>
                    <a:pt x="120" y="11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6" y="21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30" y="32"/>
                  </a:lnTo>
                  <a:lnTo>
                    <a:pt x="22" y="24"/>
                  </a:lnTo>
                  <a:lnTo>
                    <a:pt x="15" y="17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1" name="Freeform 69">
              <a:extLst>
                <a:ext uri="{FF2B5EF4-FFF2-40B4-BE49-F238E27FC236}">
                  <a16:creationId xmlns:a16="http://schemas.microsoft.com/office/drawing/2014/main" id="{8AF83ACE-6906-334A-B5E8-9C0B9E64F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215"/>
              <a:ext cx="61" cy="20"/>
            </a:xfrm>
            <a:custGeom>
              <a:avLst/>
              <a:gdLst>
                <a:gd name="T0" fmla="*/ 1 w 122"/>
                <a:gd name="T1" fmla="*/ 0 h 59"/>
                <a:gd name="T2" fmla="*/ 1 w 122"/>
                <a:gd name="T3" fmla="*/ 0 h 59"/>
                <a:gd name="T4" fmla="*/ 1 w 122"/>
                <a:gd name="T5" fmla="*/ 0 h 59"/>
                <a:gd name="T6" fmla="*/ 1 w 122"/>
                <a:gd name="T7" fmla="*/ 0 h 59"/>
                <a:gd name="T8" fmla="*/ 1 w 122"/>
                <a:gd name="T9" fmla="*/ 0 h 59"/>
                <a:gd name="T10" fmla="*/ 1 w 122"/>
                <a:gd name="T11" fmla="*/ 0 h 59"/>
                <a:gd name="T12" fmla="*/ 1 w 122"/>
                <a:gd name="T13" fmla="*/ 0 h 59"/>
                <a:gd name="T14" fmla="*/ 0 w 122"/>
                <a:gd name="T15" fmla="*/ 0 h 59"/>
                <a:gd name="T16" fmla="*/ 0 w 122"/>
                <a:gd name="T17" fmla="*/ 0 h 59"/>
                <a:gd name="T18" fmla="*/ 0 w 122"/>
                <a:gd name="T19" fmla="*/ 0 h 59"/>
                <a:gd name="T20" fmla="*/ 1 w 122"/>
                <a:gd name="T21" fmla="*/ 0 h 59"/>
                <a:gd name="T22" fmla="*/ 1 w 122"/>
                <a:gd name="T23" fmla="*/ 0 h 59"/>
                <a:gd name="T24" fmla="*/ 1 w 122"/>
                <a:gd name="T25" fmla="*/ 0 h 59"/>
                <a:gd name="T26" fmla="*/ 1 w 122"/>
                <a:gd name="T27" fmla="*/ 0 h 59"/>
                <a:gd name="T28" fmla="*/ 1 w 122"/>
                <a:gd name="T29" fmla="*/ 0 h 59"/>
                <a:gd name="T30" fmla="*/ 1 w 122"/>
                <a:gd name="T31" fmla="*/ 0 h 59"/>
                <a:gd name="T32" fmla="*/ 1 w 122"/>
                <a:gd name="T33" fmla="*/ 0 h 59"/>
                <a:gd name="T34" fmla="*/ 1 w 122"/>
                <a:gd name="T35" fmla="*/ 0 h 59"/>
                <a:gd name="T36" fmla="*/ 1 w 122"/>
                <a:gd name="T37" fmla="*/ 0 h 59"/>
                <a:gd name="T38" fmla="*/ 1 w 122"/>
                <a:gd name="T39" fmla="*/ 0 h 59"/>
                <a:gd name="T40" fmla="*/ 1 w 122"/>
                <a:gd name="T41" fmla="*/ 0 h 59"/>
                <a:gd name="T42" fmla="*/ 1 w 122"/>
                <a:gd name="T43" fmla="*/ 0 h 59"/>
                <a:gd name="T44" fmla="*/ 1 w 122"/>
                <a:gd name="T45" fmla="*/ 0 h 59"/>
                <a:gd name="T46" fmla="*/ 1 w 122"/>
                <a:gd name="T47" fmla="*/ 0 h 59"/>
                <a:gd name="T48" fmla="*/ 1 w 122"/>
                <a:gd name="T49" fmla="*/ 0 h 59"/>
                <a:gd name="T50" fmla="*/ 1 w 122"/>
                <a:gd name="T51" fmla="*/ 0 h 59"/>
                <a:gd name="T52" fmla="*/ 1 w 122"/>
                <a:gd name="T53" fmla="*/ 0 h 59"/>
                <a:gd name="T54" fmla="*/ 1 w 122"/>
                <a:gd name="T55" fmla="*/ 0 h 59"/>
                <a:gd name="T56" fmla="*/ 1 w 122"/>
                <a:gd name="T57" fmla="*/ 0 h 59"/>
                <a:gd name="T58" fmla="*/ 1 w 122"/>
                <a:gd name="T59" fmla="*/ 0 h 59"/>
                <a:gd name="T60" fmla="*/ 1 w 122"/>
                <a:gd name="T61" fmla="*/ 0 h 59"/>
                <a:gd name="T62" fmla="*/ 1 w 122"/>
                <a:gd name="T63" fmla="*/ 0 h 59"/>
                <a:gd name="T64" fmla="*/ 1 w 122"/>
                <a:gd name="T65" fmla="*/ 0 h 59"/>
                <a:gd name="T66" fmla="*/ 1 w 122"/>
                <a:gd name="T67" fmla="*/ 0 h 59"/>
                <a:gd name="T68" fmla="*/ 1 w 122"/>
                <a:gd name="T69" fmla="*/ 0 h 59"/>
                <a:gd name="T70" fmla="*/ 1 w 122"/>
                <a:gd name="T71" fmla="*/ 0 h 59"/>
                <a:gd name="T72" fmla="*/ 1 w 122"/>
                <a:gd name="T73" fmla="*/ 0 h 59"/>
                <a:gd name="T74" fmla="*/ 1 w 122"/>
                <a:gd name="T75" fmla="*/ 0 h 59"/>
                <a:gd name="T76" fmla="*/ 1 w 122"/>
                <a:gd name="T77" fmla="*/ 0 h 59"/>
                <a:gd name="T78" fmla="*/ 1 w 122"/>
                <a:gd name="T79" fmla="*/ 0 h 59"/>
                <a:gd name="T80" fmla="*/ 1 w 122"/>
                <a:gd name="T81" fmla="*/ 0 h 59"/>
                <a:gd name="T82" fmla="*/ 1 w 122"/>
                <a:gd name="T83" fmla="*/ 0 h 59"/>
                <a:gd name="T84" fmla="*/ 1 w 122"/>
                <a:gd name="T85" fmla="*/ 0 h 59"/>
                <a:gd name="T86" fmla="*/ 1 w 122"/>
                <a:gd name="T87" fmla="*/ 0 h 59"/>
                <a:gd name="T88" fmla="*/ 1 w 122"/>
                <a:gd name="T89" fmla="*/ 0 h 59"/>
                <a:gd name="T90" fmla="*/ 1 w 122"/>
                <a:gd name="T91" fmla="*/ 0 h 59"/>
                <a:gd name="T92" fmla="*/ 1 w 122"/>
                <a:gd name="T93" fmla="*/ 0 h 59"/>
                <a:gd name="T94" fmla="*/ 1 w 122"/>
                <a:gd name="T95" fmla="*/ 0 h 59"/>
                <a:gd name="T96" fmla="*/ 1 w 122"/>
                <a:gd name="T97" fmla="*/ 0 h 59"/>
                <a:gd name="T98" fmla="*/ 1 w 122"/>
                <a:gd name="T99" fmla="*/ 0 h 59"/>
                <a:gd name="T100" fmla="*/ 1 w 122"/>
                <a:gd name="T101" fmla="*/ 0 h 59"/>
                <a:gd name="T102" fmla="*/ 1 w 122"/>
                <a:gd name="T103" fmla="*/ 0 h 59"/>
                <a:gd name="T104" fmla="*/ 1 w 122"/>
                <a:gd name="T105" fmla="*/ 0 h 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9"/>
                <a:gd name="T161" fmla="*/ 122 w 122"/>
                <a:gd name="T162" fmla="*/ 59 h 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9">
                  <a:moveTo>
                    <a:pt x="61" y="59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10"/>
                  </a:lnTo>
                  <a:lnTo>
                    <a:pt x="116" y="13"/>
                  </a:lnTo>
                  <a:lnTo>
                    <a:pt x="120" y="18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9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3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2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2" name="Freeform 70">
              <a:extLst>
                <a:ext uri="{FF2B5EF4-FFF2-40B4-BE49-F238E27FC236}">
                  <a16:creationId xmlns:a16="http://schemas.microsoft.com/office/drawing/2014/main" id="{891C592F-50F8-9A4F-BBA7-CD1F67190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93"/>
              <a:ext cx="61" cy="19"/>
            </a:xfrm>
            <a:custGeom>
              <a:avLst/>
              <a:gdLst>
                <a:gd name="T0" fmla="*/ 1 w 122"/>
                <a:gd name="T1" fmla="*/ 0 h 57"/>
                <a:gd name="T2" fmla="*/ 1 w 122"/>
                <a:gd name="T3" fmla="*/ 0 h 57"/>
                <a:gd name="T4" fmla="*/ 1 w 122"/>
                <a:gd name="T5" fmla="*/ 0 h 57"/>
                <a:gd name="T6" fmla="*/ 1 w 122"/>
                <a:gd name="T7" fmla="*/ 0 h 57"/>
                <a:gd name="T8" fmla="*/ 1 w 122"/>
                <a:gd name="T9" fmla="*/ 0 h 57"/>
                <a:gd name="T10" fmla="*/ 1 w 122"/>
                <a:gd name="T11" fmla="*/ 0 h 57"/>
                <a:gd name="T12" fmla="*/ 1 w 122"/>
                <a:gd name="T13" fmla="*/ 0 h 57"/>
                <a:gd name="T14" fmla="*/ 0 w 122"/>
                <a:gd name="T15" fmla="*/ 0 h 57"/>
                <a:gd name="T16" fmla="*/ 0 w 122"/>
                <a:gd name="T17" fmla="*/ 0 h 57"/>
                <a:gd name="T18" fmla="*/ 0 w 122"/>
                <a:gd name="T19" fmla="*/ 0 h 57"/>
                <a:gd name="T20" fmla="*/ 1 w 122"/>
                <a:gd name="T21" fmla="*/ 0 h 57"/>
                <a:gd name="T22" fmla="*/ 1 w 122"/>
                <a:gd name="T23" fmla="*/ 0 h 57"/>
                <a:gd name="T24" fmla="*/ 1 w 122"/>
                <a:gd name="T25" fmla="*/ 0 h 57"/>
                <a:gd name="T26" fmla="*/ 1 w 122"/>
                <a:gd name="T27" fmla="*/ 0 h 57"/>
                <a:gd name="T28" fmla="*/ 1 w 122"/>
                <a:gd name="T29" fmla="*/ 0 h 57"/>
                <a:gd name="T30" fmla="*/ 1 w 122"/>
                <a:gd name="T31" fmla="*/ 0 h 57"/>
                <a:gd name="T32" fmla="*/ 1 w 122"/>
                <a:gd name="T33" fmla="*/ 0 h 57"/>
                <a:gd name="T34" fmla="*/ 1 w 122"/>
                <a:gd name="T35" fmla="*/ 0 h 57"/>
                <a:gd name="T36" fmla="*/ 1 w 122"/>
                <a:gd name="T37" fmla="*/ 0 h 57"/>
                <a:gd name="T38" fmla="*/ 1 w 122"/>
                <a:gd name="T39" fmla="*/ 0 h 57"/>
                <a:gd name="T40" fmla="*/ 1 w 122"/>
                <a:gd name="T41" fmla="*/ 0 h 57"/>
                <a:gd name="T42" fmla="*/ 1 w 122"/>
                <a:gd name="T43" fmla="*/ 0 h 57"/>
                <a:gd name="T44" fmla="*/ 1 w 122"/>
                <a:gd name="T45" fmla="*/ 0 h 57"/>
                <a:gd name="T46" fmla="*/ 1 w 122"/>
                <a:gd name="T47" fmla="*/ 0 h 57"/>
                <a:gd name="T48" fmla="*/ 1 w 122"/>
                <a:gd name="T49" fmla="*/ 0 h 57"/>
                <a:gd name="T50" fmla="*/ 1 w 122"/>
                <a:gd name="T51" fmla="*/ 0 h 57"/>
                <a:gd name="T52" fmla="*/ 1 w 122"/>
                <a:gd name="T53" fmla="*/ 0 h 57"/>
                <a:gd name="T54" fmla="*/ 1 w 122"/>
                <a:gd name="T55" fmla="*/ 0 h 57"/>
                <a:gd name="T56" fmla="*/ 1 w 122"/>
                <a:gd name="T57" fmla="*/ 0 h 57"/>
                <a:gd name="T58" fmla="*/ 1 w 122"/>
                <a:gd name="T59" fmla="*/ 0 h 57"/>
                <a:gd name="T60" fmla="*/ 1 w 122"/>
                <a:gd name="T61" fmla="*/ 0 h 57"/>
                <a:gd name="T62" fmla="*/ 1 w 122"/>
                <a:gd name="T63" fmla="*/ 0 h 57"/>
                <a:gd name="T64" fmla="*/ 1 w 122"/>
                <a:gd name="T65" fmla="*/ 0 h 57"/>
                <a:gd name="T66" fmla="*/ 1 w 122"/>
                <a:gd name="T67" fmla="*/ 0 h 57"/>
                <a:gd name="T68" fmla="*/ 1 w 122"/>
                <a:gd name="T69" fmla="*/ 0 h 57"/>
                <a:gd name="T70" fmla="*/ 1 w 122"/>
                <a:gd name="T71" fmla="*/ 0 h 57"/>
                <a:gd name="T72" fmla="*/ 1 w 122"/>
                <a:gd name="T73" fmla="*/ 0 h 57"/>
                <a:gd name="T74" fmla="*/ 1 w 122"/>
                <a:gd name="T75" fmla="*/ 0 h 57"/>
                <a:gd name="T76" fmla="*/ 1 w 122"/>
                <a:gd name="T77" fmla="*/ 0 h 57"/>
                <a:gd name="T78" fmla="*/ 1 w 122"/>
                <a:gd name="T79" fmla="*/ 0 h 57"/>
                <a:gd name="T80" fmla="*/ 1 w 122"/>
                <a:gd name="T81" fmla="*/ 0 h 57"/>
                <a:gd name="T82" fmla="*/ 1 w 122"/>
                <a:gd name="T83" fmla="*/ 0 h 57"/>
                <a:gd name="T84" fmla="*/ 1 w 122"/>
                <a:gd name="T85" fmla="*/ 0 h 57"/>
                <a:gd name="T86" fmla="*/ 1 w 122"/>
                <a:gd name="T87" fmla="*/ 0 h 57"/>
                <a:gd name="T88" fmla="*/ 1 w 122"/>
                <a:gd name="T89" fmla="*/ 0 h 57"/>
                <a:gd name="T90" fmla="*/ 1 w 122"/>
                <a:gd name="T91" fmla="*/ 0 h 57"/>
                <a:gd name="T92" fmla="*/ 1 w 122"/>
                <a:gd name="T93" fmla="*/ 0 h 57"/>
                <a:gd name="T94" fmla="*/ 1 w 122"/>
                <a:gd name="T95" fmla="*/ 0 h 57"/>
                <a:gd name="T96" fmla="*/ 1 w 122"/>
                <a:gd name="T97" fmla="*/ 0 h 57"/>
                <a:gd name="T98" fmla="*/ 1 w 122"/>
                <a:gd name="T99" fmla="*/ 0 h 57"/>
                <a:gd name="T100" fmla="*/ 1 w 122"/>
                <a:gd name="T101" fmla="*/ 0 h 57"/>
                <a:gd name="T102" fmla="*/ 1 w 122"/>
                <a:gd name="T103" fmla="*/ 0 h 57"/>
                <a:gd name="T104" fmla="*/ 1 w 122"/>
                <a:gd name="T105" fmla="*/ 0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7"/>
                <a:gd name="T161" fmla="*/ 122 w 122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7">
                  <a:moveTo>
                    <a:pt x="61" y="57"/>
                  </a:moveTo>
                  <a:lnTo>
                    <a:pt x="42" y="56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8"/>
                  </a:lnTo>
                  <a:lnTo>
                    <a:pt x="116" y="13"/>
                  </a:lnTo>
                  <a:lnTo>
                    <a:pt x="120" y="17"/>
                  </a:lnTo>
                  <a:lnTo>
                    <a:pt x="122" y="22"/>
                  </a:lnTo>
                  <a:lnTo>
                    <a:pt x="122" y="28"/>
                  </a:lnTo>
                  <a:lnTo>
                    <a:pt x="122" y="35"/>
                  </a:lnTo>
                  <a:lnTo>
                    <a:pt x="120" y="39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5"/>
                  </a:lnTo>
                  <a:lnTo>
                    <a:pt x="61" y="57"/>
                  </a:lnTo>
                  <a:close/>
                  <a:moveTo>
                    <a:pt x="61" y="46"/>
                  </a:moveTo>
                  <a:lnTo>
                    <a:pt x="85" y="45"/>
                  </a:lnTo>
                  <a:lnTo>
                    <a:pt x="99" y="41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28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5"/>
                  </a:lnTo>
                  <a:lnTo>
                    <a:pt x="85" y="13"/>
                  </a:lnTo>
                  <a:lnTo>
                    <a:pt x="61" y="11"/>
                  </a:lnTo>
                  <a:lnTo>
                    <a:pt x="38" y="13"/>
                  </a:lnTo>
                  <a:lnTo>
                    <a:pt x="22" y="15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3" name="Freeform 71">
              <a:extLst>
                <a:ext uri="{FF2B5EF4-FFF2-40B4-BE49-F238E27FC236}">
                  <a16:creationId xmlns:a16="http://schemas.microsoft.com/office/drawing/2014/main" id="{5B212037-A72B-F648-9B9D-0DBC8801A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2" y="170"/>
              <a:ext cx="61" cy="19"/>
            </a:xfrm>
            <a:custGeom>
              <a:avLst/>
              <a:gdLst>
                <a:gd name="T0" fmla="*/ 1 w 122"/>
                <a:gd name="T1" fmla="*/ 0 h 58"/>
                <a:gd name="T2" fmla="*/ 1 w 122"/>
                <a:gd name="T3" fmla="*/ 0 h 58"/>
                <a:gd name="T4" fmla="*/ 1 w 122"/>
                <a:gd name="T5" fmla="*/ 0 h 58"/>
                <a:gd name="T6" fmla="*/ 1 w 122"/>
                <a:gd name="T7" fmla="*/ 0 h 58"/>
                <a:gd name="T8" fmla="*/ 1 w 122"/>
                <a:gd name="T9" fmla="*/ 0 h 58"/>
                <a:gd name="T10" fmla="*/ 1 w 122"/>
                <a:gd name="T11" fmla="*/ 0 h 58"/>
                <a:gd name="T12" fmla="*/ 1 w 122"/>
                <a:gd name="T13" fmla="*/ 0 h 58"/>
                <a:gd name="T14" fmla="*/ 0 w 122"/>
                <a:gd name="T15" fmla="*/ 0 h 58"/>
                <a:gd name="T16" fmla="*/ 0 w 122"/>
                <a:gd name="T17" fmla="*/ 0 h 58"/>
                <a:gd name="T18" fmla="*/ 0 w 122"/>
                <a:gd name="T19" fmla="*/ 0 h 58"/>
                <a:gd name="T20" fmla="*/ 1 w 122"/>
                <a:gd name="T21" fmla="*/ 0 h 58"/>
                <a:gd name="T22" fmla="*/ 1 w 122"/>
                <a:gd name="T23" fmla="*/ 0 h 58"/>
                <a:gd name="T24" fmla="*/ 1 w 122"/>
                <a:gd name="T25" fmla="*/ 0 h 58"/>
                <a:gd name="T26" fmla="*/ 1 w 122"/>
                <a:gd name="T27" fmla="*/ 0 h 58"/>
                <a:gd name="T28" fmla="*/ 1 w 122"/>
                <a:gd name="T29" fmla="*/ 0 h 58"/>
                <a:gd name="T30" fmla="*/ 1 w 122"/>
                <a:gd name="T31" fmla="*/ 0 h 58"/>
                <a:gd name="T32" fmla="*/ 1 w 122"/>
                <a:gd name="T33" fmla="*/ 0 h 58"/>
                <a:gd name="T34" fmla="*/ 1 w 122"/>
                <a:gd name="T35" fmla="*/ 0 h 58"/>
                <a:gd name="T36" fmla="*/ 1 w 122"/>
                <a:gd name="T37" fmla="*/ 0 h 58"/>
                <a:gd name="T38" fmla="*/ 1 w 122"/>
                <a:gd name="T39" fmla="*/ 0 h 58"/>
                <a:gd name="T40" fmla="*/ 1 w 122"/>
                <a:gd name="T41" fmla="*/ 0 h 58"/>
                <a:gd name="T42" fmla="*/ 1 w 122"/>
                <a:gd name="T43" fmla="*/ 0 h 58"/>
                <a:gd name="T44" fmla="*/ 1 w 122"/>
                <a:gd name="T45" fmla="*/ 0 h 58"/>
                <a:gd name="T46" fmla="*/ 1 w 122"/>
                <a:gd name="T47" fmla="*/ 0 h 58"/>
                <a:gd name="T48" fmla="*/ 1 w 122"/>
                <a:gd name="T49" fmla="*/ 0 h 58"/>
                <a:gd name="T50" fmla="*/ 1 w 122"/>
                <a:gd name="T51" fmla="*/ 0 h 58"/>
                <a:gd name="T52" fmla="*/ 1 w 122"/>
                <a:gd name="T53" fmla="*/ 0 h 58"/>
                <a:gd name="T54" fmla="*/ 1 w 122"/>
                <a:gd name="T55" fmla="*/ 0 h 58"/>
                <a:gd name="T56" fmla="*/ 1 w 122"/>
                <a:gd name="T57" fmla="*/ 0 h 58"/>
                <a:gd name="T58" fmla="*/ 1 w 122"/>
                <a:gd name="T59" fmla="*/ 0 h 58"/>
                <a:gd name="T60" fmla="*/ 1 w 122"/>
                <a:gd name="T61" fmla="*/ 0 h 58"/>
                <a:gd name="T62" fmla="*/ 1 w 122"/>
                <a:gd name="T63" fmla="*/ 0 h 58"/>
                <a:gd name="T64" fmla="*/ 1 w 122"/>
                <a:gd name="T65" fmla="*/ 0 h 58"/>
                <a:gd name="T66" fmla="*/ 1 w 122"/>
                <a:gd name="T67" fmla="*/ 0 h 58"/>
                <a:gd name="T68" fmla="*/ 1 w 122"/>
                <a:gd name="T69" fmla="*/ 0 h 58"/>
                <a:gd name="T70" fmla="*/ 1 w 122"/>
                <a:gd name="T71" fmla="*/ 0 h 58"/>
                <a:gd name="T72" fmla="*/ 1 w 122"/>
                <a:gd name="T73" fmla="*/ 0 h 58"/>
                <a:gd name="T74" fmla="*/ 1 w 122"/>
                <a:gd name="T75" fmla="*/ 0 h 58"/>
                <a:gd name="T76" fmla="*/ 1 w 122"/>
                <a:gd name="T77" fmla="*/ 0 h 58"/>
                <a:gd name="T78" fmla="*/ 1 w 122"/>
                <a:gd name="T79" fmla="*/ 0 h 58"/>
                <a:gd name="T80" fmla="*/ 1 w 122"/>
                <a:gd name="T81" fmla="*/ 0 h 58"/>
                <a:gd name="T82" fmla="*/ 1 w 122"/>
                <a:gd name="T83" fmla="*/ 0 h 58"/>
                <a:gd name="T84" fmla="*/ 1 w 122"/>
                <a:gd name="T85" fmla="*/ 0 h 58"/>
                <a:gd name="T86" fmla="*/ 1 w 122"/>
                <a:gd name="T87" fmla="*/ 0 h 58"/>
                <a:gd name="T88" fmla="*/ 1 w 122"/>
                <a:gd name="T89" fmla="*/ 0 h 58"/>
                <a:gd name="T90" fmla="*/ 1 w 122"/>
                <a:gd name="T91" fmla="*/ 0 h 58"/>
                <a:gd name="T92" fmla="*/ 1 w 122"/>
                <a:gd name="T93" fmla="*/ 0 h 58"/>
                <a:gd name="T94" fmla="*/ 1 w 122"/>
                <a:gd name="T95" fmla="*/ 0 h 58"/>
                <a:gd name="T96" fmla="*/ 1 w 122"/>
                <a:gd name="T97" fmla="*/ 0 h 58"/>
                <a:gd name="T98" fmla="*/ 1 w 122"/>
                <a:gd name="T99" fmla="*/ 0 h 58"/>
                <a:gd name="T100" fmla="*/ 1 w 122"/>
                <a:gd name="T101" fmla="*/ 0 h 58"/>
                <a:gd name="T102" fmla="*/ 1 w 122"/>
                <a:gd name="T103" fmla="*/ 0 h 58"/>
                <a:gd name="T104" fmla="*/ 1 w 122"/>
                <a:gd name="T105" fmla="*/ 0 h 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2"/>
                <a:gd name="T160" fmla="*/ 0 h 58"/>
                <a:gd name="T161" fmla="*/ 122 w 122"/>
                <a:gd name="T162" fmla="*/ 58 h 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2" h="58">
                  <a:moveTo>
                    <a:pt x="61" y="58"/>
                  </a:moveTo>
                  <a:lnTo>
                    <a:pt x="42" y="58"/>
                  </a:lnTo>
                  <a:lnTo>
                    <a:pt x="26" y="55"/>
                  </a:lnTo>
                  <a:lnTo>
                    <a:pt x="19" y="52"/>
                  </a:lnTo>
                  <a:lnTo>
                    <a:pt x="11" y="49"/>
                  </a:lnTo>
                  <a:lnTo>
                    <a:pt x="5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2" y="5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80" y="2"/>
                  </a:lnTo>
                  <a:lnTo>
                    <a:pt x="95" y="3"/>
                  </a:lnTo>
                  <a:lnTo>
                    <a:pt x="102" y="6"/>
                  </a:lnTo>
                  <a:lnTo>
                    <a:pt x="110" y="9"/>
                  </a:lnTo>
                  <a:lnTo>
                    <a:pt x="116" y="13"/>
                  </a:lnTo>
                  <a:lnTo>
                    <a:pt x="120" y="19"/>
                  </a:lnTo>
                  <a:lnTo>
                    <a:pt x="122" y="23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0" y="41"/>
                  </a:lnTo>
                  <a:lnTo>
                    <a:pt x="116" y="45"/>
                  </a:lnTo>
                  <a:lnTo>
                    <a:pt x="110" y="49"/>
                  </a:lnTo>
                  <a:lnTo>
                    <a:pt x="89" y="56"/>
                  </a:lnTo>
                  <a:lnTo>
                    <a:pt x="61" y="58"/>
                  </a:lnTo>
                  <a:close/>
                  <a:moveTo>
                    <a:pt x="61" y="47"/>
                  </a:moveTo>
                  <a:lnTo>
                    <a:pt x="85" y="45"/>
                  </a:lnTo>
                  <a:lnTo>
                    <a:pt x="99" y="42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8" y="30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99" y="17"/>
                  </a:lnTo>
                  <a:lnTo>
                    <a:pt x="85" y="13"/>
                  </a:lnTo>
                  <a:lnTo>
                    <a:pt x="61" y="12"/>
                  </a:lnTo>
                  <a:lnTo>
                    <a:pt x="38" y="13"/>
                  </a:lnTo>
                  <a:lnTo>
                    <a:pt x="22" y="17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30"/>
                  </a:lnTo>
                  <a:lnTo>
                    <a:pt x="15" y="34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36" y="45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4" name="Rectangle 72">
              <a:extLst>
                <a:ext uri="{FF2B5EF4-FFF2-40B4-BE49-F238E27FC236}">
                  <a16:creationId xmlns:a16="http://schemas.microsoft.com/office/drawing/2014/main" id="{3DC2E86A-8948-E148-94BE-5A2D6547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214"/>
              <a:ext cx="1651" cy="113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25" name="Freeform 73">
              <a:extLst>
                <a:ext uri="{FF2B5EF4-FFF2-40B4-BE49-F238E27FC236}">
                  <a16:creationId xmlns:a16="http://schemas.microsoft.com/office/drawing/2014/main" id="{38D1FDA3-2664-AE4C-9DC9-E1CBB83BA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675"/>
              <a:ext cx="22" cy="10"/>
            </a:xfrm>
            <a:custGeom>
              <a:avLst/>
              <a:gdLst>
                <a:gd name="T0" fmla="*/ 1 w 43"/>
                <a:gd name="T1" fmla="*/ 0 h 32"/>
                <a:gd name="T2" fmla="*/ 1 w 43"/>
                <a:gd name="T3" fmla="*/ 0 h 32"/>
                <a:gd name="T4" fmla="*/ 0 w 43"/>
                <a:gd name="T5" fmla="*/ 0 h 32"/>
                <a:gd name="T6" fmla="*/ 0 w 43"/>
                <a:gd name="T7" fmla="*/ 0 h 32"/>
                <a:gd name="T8" fmla="*/ 1 w 43"/>
                <a:gd name="T9" fmla="*/ 0 h 32"/>
                <a:gd name="T10" fmla="*/ 1 w 43"/>
                <a:gd name="T11" fmla="*/ 0 h 32"/>
                <a:gd name="T12" fmla="*/ 1 w 43"/>
                <a:gd name="T13" fmla="*/ 0 h 32"/>
                <a:gd name="T14" fmla="*/ 1 w 43"/>
                <a:gd name="T15" fmla="*/ 0 h 32"/>
                <a:gd name="T16" fmla="*/ 1 w 43"/>
                <a:gd name="T17" fmla="*/ 0 h 32"/>
                <a:gd name="T18" fmla="*/ 0 w 43"/>
                <a:gd name="T19" fmla="*/ 0 h 32"/>
                <a:gd name="T20" fmla="*/ 0 w 43"/>
                <a:gd name="T21" fmla="*/ 0 h 32"/>
                <a:gd name="T22" fmla="*/ 1 w 43"/>
                <a:gd name="T23" fmla="*/ 0 h 32"/>
                <a:gd name="T24" fmla="*/ 1 w 43"/>
                <a:gd name="T25" fmla="*/ 0 h 32"/>
                <a:gd name="T26" fmla="*/ 1 w 43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2"/>
                <a:gd name="T44" fmla="*/ 43 w 43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2">
                  <a:moveTo>
                    <a:pt x="43" y="29"/>
                  </a:moveTo>
                  <a:lnTo>
                    <a:pt x="19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19" y="21"/>
                  </a:lnTo>
                  <a:lnTo>
                    <a:pt x="43" y="24"/>
                  </a:lnTo>
                  <a:lnTo>
                    <a:pt x="43" y="29"/>
                  </a:lnTo>
                  <a:close/>
                  <a:moveTo>
                    <a:pt x="43" y="8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6" name="Freeform 74">
              <a:extLst>
                <a:ext uri="{FF2B5EF4-FFF2-40B4-BE49-F238E27FC236}">
                  <a16:creationId xmlns:a16="http://schemas.microsoft.com/office/drawing/2014/main" id="{622AB084-7785-784B-A2E2-77C0336C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651"/>
              <a:ext cx="60" cy="18"/>
            </a:xfrm>
            <a:custGeom>
              <a:avLst/>
              <a:gdLst>
                <a:gd name="T0" fmla="*/ 1 w 120"/>
                <a:gd name="T1" fmla="*/ 0 h 54"/>
                <a:gd name="T2" fmla="*/ 0 w 120"/>
                <a:gd name="T3" fmla="*/ 0 h 54"/>
                <a:gd name="T4" fmla="*/ 0 w 120"/>
                <a:gd name="T5" fmla="*/ 0 h 54"/>
                <a:gd name="T6" fmla="*/ 1 w 120"/>
                <a:gd name="T7" fmla="*/ 0 h 54"/>
                <a:gd name="T8" fmla="*/ 1 w 120"/>
                <a:gd name="T9" fmla="*/ 0 h 54"/>
                <a:gd name="T10" fmla="*/ 1 w 120"/>
                <a:gd name="T11" fmla="*/ 0 h 54"/>
                <a:gd name="T12" fmla="*/ 1 w 12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54"/>
                <a:gd name="T23" fmla="*/ 120 w 120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54">
                  <a:moveTo>
                    <a:pt x="120" y="54"/>
                  </a:moveTo>
                  <a:lnTo>
                    <a:pt x="0" y="54"/>
                  </a:lnTo>
                  <a:lnTo>
                    <a:pt x="0" y="42"/>
                  </a:lnTo>
                  <a:lnTo>
                    <a:pt x="106" y="42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7" name="Freeform 75">
              <a:extLst>
                <a:ext uri="{FF2B5EF4-FFF2-40B4-BE49-F238E27FC236}">
                  <a16:creationId xmlns:a16="http://schemas.microsoft.com/office/drawing/2014/main" id="{429D6F84-5465-0840-B4B7-77438CB28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" y="620"/>
              <a:ext cx="62" cy="28"/>
            </a:xfrm>
            <a:custGeom>
              <a:avLst/>
              <a:gdLst>
                <a:gd name="T0" fmla="*/ 1 w 123"/>
                <a:gd name="T1" fmla="*/ 0 h 84"/>
                <a:gd name="T2" fmla="*/ 1 w 123"/>
                <a:gd name="T3" fmla="*/ 0 h 84"/>
                <a:gd name="T4" fmla="*/ 1 w 123"/>
                <a:gd name="T5" fmla="*/ 0 h 84"/>
                <a:gd name="T6" fmla="*/ 1 w 123"/>
                <a:gd name="T7" fmla="*/ 0 h 84"/>
                <a:gd name="T8" fmla="*/ 0 w 123"/>
                <a:gd name="T9" fmla="*/ 0 h 84"/>
                <a:gd name="T10" fmla="*/ 0 w 123"/>
                <a:gd name="T11" fmla="*/ 0 h 84"/>
                <a:gd name="T12" fmla="*/ 1 w 123"/>
                <a:gd name="T13" fmla="*/ 0 h 84"/>
                <a:gd name="T14" fmla="*/ 1 w 123"/>
                <a:gd name="T15" fmla="*/ 0 h 84"/>
                <a:gd name="T16" fmla="*/ 1 w 123"/>
                <a:gd name="T17" fmla="*/ 0 h 84"/>
                <a:gd name="T18" fmla="*/ 1 w 123"/>
                <a:gd name="T19" fmla="*/ 0 h 84"/>
                <a:gd name="T20" fmla="*/ 1 w 123"/>
                <a:gd name="T21" fmla="*/ 0 h 84"/>
                <a:gd name="T22" fmla="*/ 1 w 123"/>
                <a:gd name="T23" fmla="*/ 0 h 84"/>
                <a:gd name="T24" fmla="*/ 1 w 123"/>
                <a:gd name="T25" fmla="*/ 0 h 84"/>
                <a:gd name="T26" fmla="*/ 1 w 123"/>
                <a:gd name="T27" fmla="*/ 0 h 84"/>
                <a:gd name="T28" fmla="*/ 1 w 123"/>
                <a:gd name="T29" fmla="*/ 0 h 84"/>
                <a:gd name="T30" fmla="*/ 1 w 123"/>
                <a:gd name="T31" fmla="*/ 0 h 84"/>
                <a:gd name="T32" fmla="*/ 1 w 123"/>
                <a:gd name="T33" fmla="*/ 0 h 84"/>
                <a:gd name="T34" fmla="*/ 1 w 123"/>
                <a:gd name="T35" fmla="*/ 0 h 84"/>
                <a:gd name="T36" fmla="*/ 1 w 123"/>
                <a:gd name="T37" fmla="*/ 0 h 84"/>
                <a:gd name="T38" fmla="*/ 1 w 123"/>
                <a:gd name="T39" fmla="*/ 0 h 84"/>
                <a:gd name="T40" fmla="*/ 1 w 123"/>
                <a:gd name="T41" fmla="*/ 0 h 84"/>
                <a:gd name="T42" fmla="*/ 1 w 123"/>
                <a:gd name="T43" fmla="*/ 0 h 84"/>
                <a:gd name="T44" fmla="*/ 1 w 123"/>
                <a:gd name="T45" fmla="*/ 0 h 84"/>
                <a:gd name="T46" fmla="*/ 1 w 123"/>
                <a:gd name="T47" fmla="*/ 0 h 84"/>
                <a:gd name="T48" fmla="*/ 1 w 123"/>
                <a:gd name="T49" fmla="*/ 0 h 84"/>
                <a:gd name="T50" fmla="*/ 1 w 123"/>
                <a:gd name="T51" fmla="*/ 0 h 84"/>
                <a:gd name="T52" fmla="*/ 1 w 123"/>
                <a:gd name="T53" fmla="*/ 0 h 84"/>
                <a:gd name="T54" fmla="*/ 1 w 123"/>
                <a:gd name="T55" fmla="*/ 0 h 84"/>
                <a:gd name="T56" fmla="*/ 1 w 123"/>
                <a:gd name="T57" fmla="*/ 0 h 84"/>
                <a:gd name="T58" fmla="*/ 1 w 123"/>
                <a:gd name="T59" fmla="*/ 0 h 84"/>
                <a:gd name="T60" fmla="*/ 1 w 123"/>
                <a:gd name="T61" fmla="*/ 0 h 84"/>
                <a:gd name="T62" fmla="*/ 1 w 123"/>
                <a:gd name="T63" fmla="*/ 0 h 84"/>
                <a:gd name="T64" fmla="*/ 1 w 123"/>
                <a:gd name="T65" fmla="*/ 0 h 84"/>
                <a:gd name="T66" fmla="*/ 1 w 123"/>
                <a:gd name="T67" fmla="*/ 0 h 84"/>
                <a:gd name="T68" fmla="*/ 1 w 123"/>
                <a:gd name="T69" fmla="*/ 0 h 84"/>
                <a:gd name="T70" fmla="*/ 1 w 123"/>
                <a:gd name="T71" fmla="*/ 0 h 84"/>
                <a:gd name="T72" fmla="*/ 1 w 123"/>
                <a:gd name="T73" fmla="*/ 0 h 84"/>
                <a:gd name="T74" fmla="*/ 1 w 123"/>
                <a:gd name="T75" fmla="*/ 0 h 84"/>
                <a:gd name="T76" fmla="*/ 1 w 123"/>
                <a:gd name="T77" fmla="*/ 0 h 84"/>
                <a:gd name="T78" fmla="*/ 1 w 123"/>
                <a:gd name="T79" fmla="*/ 0 h 84"/>
                <a:gd name="T80" fmla="*/ 1 w 123"/>
                <a:gd name="T81" fmla="*/ 0 h 84"/>
                <a:gd name="T82" fmla="*/ 1 w 123"/>
                <a:gd name="T83" fmla="*/ 0 h 84"/>
                <a:gd name="T84" fmla="*/ 1 w 123"/>
                <a:gd name="T85" fmla="*/ 0 h 84"/>
                <a:gd name="T86" fmla="*/ 1 w 123"/>
                <a:gd name="T87" fmla="*/ 0 h 84"/>
                <a:gd name="T88" fmla="*/ 1 w 123"/>
                <a:gd name="T89" fmla="*/ 0 h 84"/>
                <a:gd name="T90" fmla="*/ 1 w 123"/>
                <a:gd name="T91" fmla="*/ 0 h 84"/>
                <a:gd name="T92" fmla="*/ 1 w 123"/>
                <a:gd name="T93" fmla="*/ 0 h 84"/>
                <a:gd name="T94" fmla="*/ 1 w 123"/>
                <a:gd name="T95" fmla="*/ 0 h 84"/>
                <a:gd name="T96" fmla="*/ 1 w 123"/>
                <a:gd name="T97" fmla="*/ 0 h 84"/>
                <a:gd name="T98" fmla="*/ 1 w 123"/>
                <a:gd name="T99" fmla="*/ 0 h 84"/>
                <a:gd name="T100" fmla="*/ 1 w 123"/>
                <a:gd name="T101" fmla="*/ 0 h 84"/>
                <a:gd name="T102" fmla="*/ 1 w 123"/>
                <a:gd name="T103" fmla="*/ 0 h 84"/>
                <a:gd name="T104" fmla="*/ 1 w 123"/>
                <a:gd name="T105" fmla="*/ 0 h 84"/>
                <a:gd name="T106" fmla="*/ 1 w 123"/>
                <a:gd name="T107" fmla="*/ 0 h 84"/>
                <a:gd name="T108" fmla="*/ 1 w 123"/>
                <a:gd name="T109" fmla="*/ 0 h 84"/>
                <a:gd name="T110" fmla="*/ 1 w 123"/>
                <a:gd name="T111" fmla="*/ 0 h 84"/>
                <a:gd name="T112" fmla="*/ 1 w 123"/>
                <a:gd name="T113" fmla="*/ 0 h 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"/>
                <a:gd name="T172" fmla="*/ 0 h 84"/>
                <a:gd name="T173" fmla="*/ 123 w 123"/>
                <a:gd name="T174" fmla="*/ 84 h 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" h="84">
                  <a:moveTo>
                    <a:pt x="63" y="84"/>
                  </a:moveTo>
                  <a:lnTo>
                    <a:pt x="36" y="81"/>
                  </a:lnTo>
                  <a:lnTo>
                    <a:pt x="17" y="71"/>
                  </a:lnTo>
                  <a:lnTo>
                    <a:pt x="3" y="59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3" y="14"/>
                  </a:lnTo>
                  <a:lnTo>
                    <a:pt x="21" y="10"/>
                  </a:lnTo>
                  <a:lnTo>
                    <a:pt x="30" y="6"/>
                  </a:lnTo>
                  <a:lnTo>
                    <a:pt x="45" y="1"/>
                  </a:lnTo>
                  <a:lnTo>
                    <a:pt x="61" y="0"/>
                  </a:lnTo>
                  <a:lnTo>
                    <a:pt x="80" y="1"/>
                  </a:lnTo>
                  <a:lnTo>
                    <a:pt x="95" y="6"/>
                  </a:lnTo>
                  <a:lnTo>
                    <a:pt x="103" y="10"/>
                  </a:lnTo>
                  <a:lnTo>
                    <a:pt x="110" y="14"/>
                  </a:lnTo>
                  <a:lnTo>
                    <a:pt x="116" y="21"/>
                  </a:lnTo>
                  <a:lnTo>
                    <a:pt x="120" y="28"/>
                  </a:lnTo>
                  <a:lnTo>
                    <a:pt x="122" y="35"/>
                  </a:lnTo>
                  <a:lnTo>
                    <a:pt x="123" y="42"/>
                  </a:lnTo>
                  <a:lnTo>
                    <a:pt x="122" y="50"/>
                  </a:lnTo>
                  <a:lnTo>
                    <a:pt x="120" y="57"/>
                  </a:lnTo>
                  <a:lnTo>
                    <a:pt x="116" y="64"/>
                  </a:lnTo>
                  <a:lnTo>
                    <a:pt x="108" y="70"/>
                  </a:lnTo>
                  <a:lnTo>
                    <a:pt x="103" y="74"/>
                  </a:lnTo>
                  <a:lnTo>
                    <a:pt x="93" y="78"/>
                  </a:lnTo>
                  <a:lnTo>
                    <a:pt x="83" y="81"/>
                  </a:lnTo>
                  <a:lnTo>
                    <a:pt x="74" y="83"/>
                  </a:lnTo>
                  <a:lnTo>
                    <a:pt x="63" y="84"/>
                  </a:lnTo>
                  <a:close/>
                  <a:moveTo>
                    <a:pt x="63" y="71"/>
                  </a:moveTo>
                  <a:lnTo>
                    <a:pt x="82" y="70"/>
                  </a:lnTo>
                  <a:lnTo>
                    <a:pt x="97" y="63"/>
                  </a:lnTo>
                  <a:lnTo>
                    <a:pt x="103" y="59"/>
                  </a:lnTo>
                  <a:lnTo>
                    <a:pt x="106" y="53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08" y="35"/>
                  </a:lnTo>
                  <a:lnTo>
                    <a:pt x="106" y="29"/>
                  </a:lnTo>
                  <a:lnTo>
                    <a:pt x="103" y="25"/>
                  </a:lnTo>
                  <a:lnTo>
                    <a:pt x="97" y="20"/>
                  </a:lnTo>
                  <a:lnTo>
                    <a:pt x="82" y="14"/>
                  </a:lnTo>
                  <a:lnTo>
                    <a:pt x="61" y="11"/>
                  </a:lnTo>
                  <a:lnTo>
                    <a:pt x="53" y="13"/>
                  </a:lnTo>
                  <a:lnTo>
                    <a:pt x="43" y="14"/>
                  </a:lnTo>
                  <a:lnTo>
                    <a:pt x="36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6"/>
                  </a:lnTo>
                  <a:lnTo>
                    <a:pt x="13" y="42"/>
                  </a:lnTo>
                  <a:lnTo>
                    <a:pt x="15" y="49"/>
                  </a:lnTo>
                  <a:lnTo>
                    <a:pt x="19" y="57"/>
                  </a:lnTo>
                  <a:lnTo>
                    <a:pt x="24" y="63"/>
                  </a:lnTo>
                  <a:lnTo>
                    <a:pt x="40" y="70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8" name="Freeform 76">
              <a:extLst>
                <a:ext uri="{FF2B5EF4-FFF2-40B4-BE49-F238E27FC236}">
                  <a16:creationId xmlns:a16="http://schemas.microsoft.com/office/drawing/2014/main" id="{9F48E556-8BE4-8644-8C9A-F02C701E4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590"/>
              <a:ext cx="60" cy="24"/>
            </a:xfrm>
            <a:custGeom>
              <a:avLst/>
              <a:gdLst>
                <a:gd name="T0" fmla="*/ 1 w 120"/>
                <a:gd name="T1" fmla="*/ 0 h 74"/>
                <a:gd name="T2" fmla="*/ 0 w 120"/>
                <a:gd name="T3" fmla="*/ 0 h 74"/>
                <a:gd name="T4" fmla="*/ 0 w 120"/>
                <a:gd name="T5" fmla="*/ 0 h 74"/>
                <a:gd name="T6" fmla="*/ 0 w 120"/>
                <a:gd name="T7" fmla="*/ 0 h 74"/>
                <a:gd name="T8" fmla="*/ 0 w 120"/>
                <a:gd name="T9" fmla="*/ 0 h 74"/>
                <a:gd name="T10" fmla="*/ 1 w 120"/>
                <a:gd name="T11" fmla="*/ 0 h 74"/>
                <a:gd name="T12" fmla="*/ 1 w 120"/>
                <a:gd name="T13" fmla="*/ 0 h 74"/>
                <a:gd name="T14" fmla="*/ 1 w 120"/>
                <a:gd name="T15" fmla="*/ 0 h 74"/>
                <a:gd name="T16" fmla="*/ 1 w 120"/>
                <a:gd name="T17" fmla="*/ 0 h 74"/>
                <a:gd name="T18" fmla="*/ 1 w 120"/>
                <a:gd name="T19" fmla="*/ 0 h 74"/>
                <a:gd name="T20" fmla="*/ 1 w 120"/>
                <a:gd name="T21" fmla="*/ 0 h 74"/>
                <a:gd name="T22" fmla="*/ 1 w 120"/>
                <a:gd name="T23" fmla="*/ 0 h 74"/>
                <a:gd name="T24" fmla="*/ 1 w 120"/>
                <a:gd name="T25" fmla="*/ 0 h 74"/>
                <a:gd name="T26" fmla="*/ 1 w 120"/>
                <a:gd name="T27" fmla="*/ 0 h 74"/>
                <a:gd name="T28" fmla="*/ 1 w 120"/>
                <a:gd name="T29" fmla="*/ 0 h 74"/>
                <a:gd name="T30" fmla="*/ 1 w 120"/>
                <a:gd name="T31" fmla="*/ 0 h 74"/>
                <a:gd name="T32" fmla="*/ 1 w 120"/>
                <a:gd name="T33" fmla="*/ 0 h 74"/>
                <a:gd name="T34" fmla="*/ 1 w 120"/>
                <a:gd name="T35" fmla="*/ 0 h 74"/>
                <a:gd name="T36" fmla="*/ 1 w 120"/>
                <a:gd name="T37" fmla="*/ 0 h 74"/>
                <a:gd name="T38" fmla="*/ 1 w 120"/>
                <a:gd name="T39" fmla="*/ 0 h 74"/>
                <a:gd name="T40" fmla="*/ 1 w 120"/>
                <a:gd name="T41" fmla="*/ 0 h 74"/>
                <a:gd name="T42" fmla="*/ 1 w 120"/>
                <a:gd name="T43" fmla="*/ 0 h 74"/>
                <a:gd name="T44" fmla="*/ 1 w 120"/>
                <a:gd name="T45" fmla="*/ 0 h 74"/>
                <a:gd name="T46" fmla="*/ 1 w 120"/>
                <a:gd name="T47" fmla="*/ 0 h 74"/>
                <a:gd name="T48" fmla="*/ 1 w 120"/>
                <a:gd name="T49" fmla="*/ 0 h 74"/>
                <a:gd name="T50" fmla="*/ 1 w 120"/>
                <a:gd name="T51" fmla="*/ 0 h 74"/>
                <a:gd name="T52" fmla="*/ 1 w 120"/>
                <a:gd name="T53" fmla="*/ 0 h 74"/>
                <a:gd name="T54" fmla="*/ 1 w 120"/>
                <a:gd name="T55" fmla="*/ 0 h 74"/>
                <a:gd name="T56" fmla="*/ 1 w 120"/>
                <a:gd name="T57" fmla="*/ 0 h 74"/>
                <a:gd name="T58" fmla="*/ 1 w 120"/>
                <a:gd name="T59" fmla="*/ 0 h 74"/>
                <a:gd name="T60" fmla="*/ 1 w 120"/>
                <a:gd name="T61" fmla="*/ 0 h 74"/>
                <a:gd name="T62" fmla="*/ 1 w 120"/>
                <a:gd name="T63" fmla="*/ 0 h 74"/>
                <a:gd name="T64" fmla="*/ 1 w 120"/>
                <a:gd name="T65" fmla="*/ 0 h 74"/>
                <a:gd name="T66" fmla="*/ 1 w 120"/>
                <a:gd name="T67" fmla="*/ 0 h 74"/>
                <a:gd name="T68" fmla="*/ 1 w 120"/>
                <a:gd name="T69" fmla="*/ 0 h 74"/>
                <a:gd name="T70" fmla="*/ 1 w 120"/>
                <a:gd name="T71" fmla="*/ 0 h 74"/>
                <a:gd name="T72" fmla="*/ 1 w 120"/>
                <a:gd name="T73" fmla="*/ 0 h 74"/>
                <a:gd name="T74" fmla="*/ 1 w 120"/>
                <a:gd name="T75" fmla="*/ 0 h 74"/>
                <a:gd name="T76" fmla="*/ 1 w 120"/>
                <a:gd name="T77" fmla="*/ 0 h 74"/>
                <a:gd name="T78" fmla="*/ 1 w 120"/>
                <a:gd name="T79" fmla="*/ 0 h 74"/>
                <a:gd name="T80" fmla="*/ 1 w 120"/>
                <a:gd name="T81" fmla="*/ 0 h 74"/>
                <a:gd name="T82" fmla="*/ 1 w 120"/>
                <a:gd name="T83" fmla="*/ 0 h 74"/>
                <a:gd name="T84" fmla="*/ 1 w 120"/>
                <a:gd name="T85" fmla="*/ 0 h 74"/>
                <a:gd name="T86" fmla="*/ 1 w 120"/>
                <a:gd name="T87" fmla="*/ 0 h 74"/>
                <a:gd name="T88" fmla="*/ 1 w 120"/>
                <a:gd name="T89" fmla="*/ 0 h 74"/>
                <a:gd name="T90" fmla="*/ 1 w 120"/>
                <a:gd name="T91" fmla="*/ 0 h 74"/>
                <a:gd name="T92" fmla="*/ 1 w 120"/>
                <a:gd name="T93" fmla="*/ 0 h 74"/>
                <a:gd name="T94" fmla="*/ 1 w 120"/>
                <a:gd name="T95" fmla="*/ 0 h 74"/>
                <a:gd name="T96" fmla="*/ 1 w 120"/>
                <a:gd name="T97" fmla="*/ 0 h 74"/>
                <a:gd name="T98" fmla="*/ 1 w 120"/>
                <a:gd name="T99" fmla="*/ 0 h 74"/>
                <a:gd name="T100" fmla="*/ 1 w 120"/>
                <a:gd name="T101" fmla="*/ 0 h 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74"/>
                <a:gd name="T155" fmla="*/ 120 w 120"/>
                <a:gd name="T156" fmla="*/ 74 h 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74">
                  <a:moveTo>
                    <a:pt x="120" y="74"/>
                  </a:moveTo>
                  <a:lnTo>
                    <a:pt x="0" y="7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22" y="7"/>
                  </a:lnTo>
                  <a:lnTo>
                    <a:pt x="32" y="7"/>
                  </a:lnTo>
                  <a:lnTo>
                    <a:pt x="40" y="7"/>
                  </a:lnTo>
                  <a:lnTo>
                    <a:pt x="47" y="10"/>
                  </a:lnTo>
                  <a:lnTo>
                    <a:pt x="53" y="13"/>
                  </a:lnTo>
                  <a:lnTo>
                    <a:pt x="59" y="17"/>
                  </a:lnTo>
                  <a:lnTo>
                    <a:pt x="61" y="22"/>
                  </a:lnTo>
                  <a:lnTo>
                    <a:pt x="64" y="31"/>
                  </a:lnTo>
                  <a:lnTo>
                    <a:pt x="66" y="27"/>
                  </a:lnTo>
                  <a:lnTo>
                    <a:pt x="70" y="24"/>
                  </a:lnTo>
                  <a:lnTo>
                    <a:pt x="78" y="20"/>
                  </a:lnTo>
                  <a:lnTo>
                    <a:pt x="85" y="15"/>
                  </a:lnTo>
                  <a:lnTo>
                    <a:pt x="120" y="0"/>
                  </a:lnTo>
                  <a:lnTo>
                    <a:pt x="120" y="14"/>
                  </a:lnTo>
                  <a:lnTo>
                    <a:pt x="95" y="25"/>
                  </a:lnTo>
                  <a:lnTo>
                    <a:pt x="83" y="29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63"/>
                  </a:lnTo>
                  <a:lnTo>
                    <a:pt x="120" y="63"/>
                  </a:lnTo>
                  <a:lnTo>
                    <a:pt x="120" y="74"/>
                  </a:lnTo>
                  <a:close/>
                  <a:moveTo>
                    <a:pt x="51" y="63"/>
                  </a:moveTo>
                  <a:lnTo>
                    <a:pt x="51" y="39"/>
                  </a:lnTo>
                  <a:lnTo>
                    <a:pt x="51" y="32"/>
                  </a:lnTo>
                  <a:lnTo>
                    <a:pt x="49" y="27"/>
                  </a:lnTo>
                  <a:lnTo>
                    <a:pt x="47" y="22"/>
                  </a:lnTo>
                  <a:lnTo>
                    <a:pt x="41" y="21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5" y="25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3" y="63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29" name="Freeform 77">
              <a:extLst>
                <a:ext uri="{FF2B5EF4-FFF2-40B4-BE49-F238E27FC236}">
                  <a16:creationId xmlns:a16="http://schemas.microsoft.com/office/drawing/2014/main" id="{DBC05D22-7DAB-FF44-B741-DDC06DD1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63"/>
              <a:ext cx="60" cy="22"/>
            </a:xfrm>
            <a:custGeom>
              <a:avLst/>
              <a:gdLst>
                <a:gd name="T0" fmla="*/ 1 w 120"/>
                <a:gd name="T1" fmla="*/ 0 h 66"/>
                <a:gd name="T2" fmla="*/ 0 w 120"/>
                <a:gd name="T3" fmla="*/ 0 h 66"/>
                <a:gd name="T4" fmla="*/ 0 w 120"/>
                <a:gd name="T5" fmla="*/ 0 h 66"/>
                <a:gd name="T6" fmla="*/ 1 w 120"/>
                <a:gd name="T7" fmla="*/ 0 h 66"/>
                <a:gd name="T8" fmla="*/ 1 w 120"/>
                <a:gd name="T9" fmla="*/ 0 h 66"/>
                <a:gd name="T10" fmla="*/ 1 w 120"/>
                <a:gd name="T11" fmla="*/ 0 h 66"/>
                <a:gd name="T12" fmla="*/ 1 w 120"/>
                <a:gd name="T13" fmla="*/ 0 h 66"/>
                <a:gd name="T14" fmla="*/ 1 w 120"/>
                <a:gd name="T15" fmla="*/ 0 h 66"/>
                <a:gd name="T16" fmla="*/ 1 w 120"/>
                <a:gd name="T17" fmla="*/ 0 h 66"/>
                <a:gd name="T18" fmla="*/ 1 w 120"/>
                <a:gd name="T19" fmla="*/ 0 h 66"/>
                <a:gd name="T20" fmla="*/ 1 w 120"/>
                <a:gd name="T21" fmla="*/ 0 h 66"/>
                <a:gd name="T22" fmla="*/ 1 w 120"/>
                <a:gd name="T23" fmla="*/ 0 h 66"/>
                <a:gd name="T24" fmla="*/ 1 w 120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"/>
                <a:gd name="T40" fmla="*/ 0 h 66"/>
                <a:gd name="T41" fmla="*/ 120 w 120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" h="66">
                  <a:moveTo>
                    <a:pt x="120" y="66"/>
                  </a:move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13" y="55"/>
                  </a:lnTo>
                  <a:lnTo>
                    <a:pt x="49" y="55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64" y="55"/>
                  </a:lnTo>
                  <a:lnTo>
                    <a:pt x="106" y="55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0" name="Freeform 78">
              <a:extLst>
                <a:ext uri="{FF2B5EF4-FFF2-40B4-BE49-F238E27FC236}">
                  <a16:creationId xmlns:a16="http://schemas.microsoft.com/office/drawing/2014/main" id="{C0FCA42D-4F1E-4F49-B479-22E1EA05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35"/>
              <a:ext cx="60" cy="22"/>
            </a:xfrm>
            <a:custGeom>
              <a:avLst/>
              <a:gdLst>
                <a:gd name="T0" fmla="*/ 1 w 120"/>
                <a:gd name="T1" fmla="*/ 0 h 67"/>
                <a:gd name="T2" fmla="*/ 0 w 120"/>
                <a:gd name="T3" fmla="*/ 0 h 67"/>
                <a:gd name="T4" fmla="*/ 0 w 120"/>
                <a:gd name="T5" fmla="*/ 0 h 67"/>
                <a:gd name="T6" fmla="*/ 1 w 120"/>
                <a:gd name="T7" fmla="*/ 0 h 67"/>
                <a:gd name="T8" fmla="*/ 0 w 120"/>
                <a:gd name="T9" fmla="*/ 0 h 67"/>
                <a:gd name="T10" fmla="*/ 0 w 120"/>
                <a:gd name="T11" fmla="*/ 0 h 67"/>
                <a:gd name="T12" fmla="*/ 1 w 120"/>
                <a:gd name="T13" fmla="*/ 0 h 67"/>
                <a:gd name="T14" fmla="*/ 1 w 120"/>
                <a:gd name="T15" fmla="*/ 0 h 67"/>
                <a:gd name="T16" fmla="*/ 1 w 120"/>
                <a:gd name="T17" fmla="*/ 0 h 67"/>
                <a:gd name="T18" fmla="*/ 1 w 120"/>
                <a:gd name="T19" fmla="*/ 0 h 67"/>
                <a:gd name="T20" fmla="*/ 1 w 120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67"/>
                <a:gd name="T35" fmla="*/ 120 w 120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67">
                  <a:moveTo>
                    <a:pt x="120" y="67"/>
                  </a:moveTo>
                  <a:lnTo>
                    <a:pt x="0" y="67"/>
                  </a:lnTo>
                  <a:lnTo>
                    <a:pt x="0" y="56"/>
                  </a:lnTo>
                  <a:lnTo>
                    <a:pt x="9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26" y="56"/>
                  </a:lnTo>
                  <a:lnTo>
                    <a:pt x="120" y="56"/>
                  </a:lnTo>
                  <a:lnTo>
                    <a:pt x="120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1" name="Freeform 79">
              <a:extLst>
                <a:ext uri="{FF2B5EF4-FFF2-40B4-BE49-F238E27FC236}">
                  <a16:creationId xmlns:a16="http://schemas.microsoft.com/office/drawing/2014/main" id="{A0FCFC0A-3C17-DE42-9146-0999D5908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50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1 w 120"/>
                <a:gd name="T3" fmla="*/ 0 h 72"/>
                <a:gd name="T4" fmla="*/ 1 w 120"/>
                <a:gd name="T5" fmla="*/ 0 h 72"/>
                <a:gd name="T6" fmla="*/ 1 w 120"/>
                <a:gd name="T7" fmla="*/ 0 h 72"/>
                <a:gd name="T8" fmla="*/ 1 w 120"/>
                <a:gd name="T9" fmla="*/ 0 h 72"/>
                <a:gd name="T10" fmla="*/ 1 w 120"/>
                <a:gd name="T11" fmla="*/ 0 h 72"/>
                <a:gd name="T12" fmla="*/ 0 w 120"/>
                <a:gd name="T13" fmla="*/ 0 h 72"/>
                <a:gd name="T14" fmla="*/ 0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"/>
                <a:gd name="T43" fmla="*/ 0 h 72"/>
                <a:gd name="T44" fmla="*/ 120 w 120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" h="72">
                  <a:moveTo>
                    <a:pt x="120" y="72"/>
                  </a:moveTo>
                  <a:lnTo>
                    <a:pt x="104" y="72"/>
                  </a:lnTo>
                  <a:lnTo>
                    <a:pt x="28" y="25"/>
                  </a:lnTo>
                  <a:lnTo>
                    <a:pt x="21" y="21"/>
                  </a:lnTo>
                  <a:lnTo>
                    <a:pt x="13" y="1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3"/>
                  </a:lnTo>
                  <a:lnTo>
                    <a:pt x="13" y="3"/>
                  </a:lnTo>
                  <a:lnTo>
                    <a:pt x="97" y="52"/>
                  </a:lnTo>
                  <a:lnTo>
                    <a:pt x="106" y="56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2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2" name="Rectangle 80">
              <a:extLst>
                <a:ext uri="{FF2B5EF4-FFF2-40B4-BE49-F238E27FC236}">
                  <a16:creationId xmlns:a16="http://schemas.microsoft.com/office/drawing/2014/main" id="{C1FB7B27-819F-694E-8300-9CC38EA6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499"/>
              <a:ext cx="7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333" name="Freeform 81">
              <a:extLst>
                <a:ext uri="{FF2B5EF4-FFF2-40B4-BE49-F238E27FC236}">
                  <a16:creationId xmlns:a16="http://schemas.microsoft.com/office/drawing/2014/main" id="{2D50435C-2AE4-8A46-8A8D-EA3C9753F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67"/>
              <a:ext cx="60" cy="24"/>
            </a:xfrm>
            <a:custGeom>
              <a:avLst/>
              <a:gdLst>
                <a:gd name="T0" fmla="*/ 1 w 120"/>
                <a:gd name="T1" fmla="*/ 0 h 72"/>
                <a:gd name="T2" fmla="*/ 0 w 120"/>
                <a:gd name="T3" fmla="*/ 0 h 72"/>
                <a:gd name="T4" fmla="*/ 0 w 120"/>
                <a:gd name="T5" fmla="*/ 0 h 72"/>
                <a:gd name="T6" fmla="*/ 0 w 120"/>
                <a:gd name="T7" fmla="*/ 0 h 72"/>
                <a:gd name="T8" fmla="*/ 0 w 120"/>
                <a:gd name="T9" fmla="*/ 0 h 72"/>
                <a:gd name="T10" fmla="*/ 1 w 120"/>
                <a:gd name="T11" fmla="*/ 0 h 72"/>
                <a:gd name="T12" fmla="*/ 1 w 120"/>
                <a:gd name="T13" fmla="*/ 0 h 72"/>
                <a:gd name="T14" fmla="*/ 1 w 120"/>
                <a:gd name="T15" fmla="*/ 0 h 72"/>
                <a:gd name="T16" fmla="*/ 1 w 120"/>
                <a:gd name="T17" fmla="*/ 0 h 72"/>
                <a:gd name="T18" fmla="*/ 1 w 120"/>
                <a:gd name="T19" fmla="*/ 0 h 72"/>
                <a:gd name="T20" fmla="*/ 1 w 120"/>
                <a:gd name="T21" fmla="*/ 0 h 72"/>
                <a:gd name="T22" fmla="*/ 1 w 120"/>
                <a:gd name="T23" fmla="*/ 0 h 72"/>
                <a:gd name="T24" fmla="*/ 1 w 120"/>
                <a:gd name="T25" fmla="*/ 0 h 72"/>
                <a:gd name="T26" fmla="*/ 1 w 120"/>
                <a:gd name="T27" fmla="*/ 0 h 72"/>
                <a:gd name="T28" fmla="*/ 1 w 120"/>
                <a:gd name="T29" fmla="*/ 0 h 72"/>
                <a:gd name="T30" fmla="*/ 1 w 120"/>
                <a:gd name="T31" fmla="*/ 0 h 72"/>
                <a:gd name="T32" fmla="*/ 1 w 120"/>
                <a:gd name="T33" fmla="*/ 0 h 72"/>
                <a:gd name="T34" fmla="*/ 1 w 120"/>
                <a:gd name="T35" fmla="*/ 0 h 72"/>
                <a:gd name="T36" fmla="*/ 1 w 120"/>
                <a:gd name="T37" fmla="*/ 0 h 72"/>
                <a:gd name="T38" fmla="*/ 1 w 120"/>
                <a:gd name="T39" fmla="*/ 0 h 72"/>
                <a:gd name="T40" fmla="*/ 1 w 120"/>
                <a:gd name="T41" fmla="*/ 0 h 72"/>
                <a:gd name="T42" fmla="*/ 1 w 120"/>
                <a:gd name="T43" fmla="*/ 0 h 72"/>
                <a:gd name="T44" fmla="*/ 1 w 120"/>
                <a:gd name="T45" fmla="*/ 0 h 72"/>
                <a:gd name="T46" fmla="*/ 1 w 120"/>
                <a:gd name="T47" fmla="*/ 0 h 72"/>
                <a:gd name="T48" fmla="*/ 1 w 120"/>
                <a:gd name="T49" fmla="*/ 0 h 72"/>
                <a:gd name="T50" fmla="*/ 1 w 120"/>
                <a:gd name="T51" fmla="*/ 0 h 72"/>
                <a:gd name="T52" fmla="*/ 1 w 120"/>
                <a:gd name="T53" fmla="*/ 0 h 72"/>
                <a:gd name="T54" fmla="*/ 1 w 120"/>
                <a:gd name="T55" fmla="*/ 0 h 72"/>
                <a:gd name="T56" fmla="*/ 1 w 120"/>
                <a:gd name="T57" fmla="*/ 0 h 72"/>
                <a:gd name="T58" fmla="*/ 1 w 120"/>
                <a:gd name="T59" fmla="*/ 0 h 72"/>
                <a:gd name="T60" fmla="*/ 1 w 120"/>
                <a:gd name="T61" fmla="*/ 0 h 72"/>
                <a:gd name="T62" fmla="*/ 1 w 120"/>
                <a:gd name="T63" fmla="*/ 0 h 72"/>
                <a:gd name="T64" fmla="*/ 1 w 120"/>
                <a:gd name="T65" fmla="*/ 0 h 72"/>
                <a:gd name="T66" fmla="*/ 1 w 120"/>
                <a:gd name="T67" fmla="*/ 0 h 72"/>
                <a:gd name="T68" fmla="*/ 1 w 120"/>
                <a:gd name="T69" fmla="*/ 0 h 72"/>
                <a:gd name="T70" fmla="*/ 1 w 120"/>
                <a:gd name="T71" fmla="*/ 0 h 72"/>
                <a:gd name="T72" fmla="*/ 1 w 120"/>
                <a:gd name="T73" fmla="*/ 0 h 72"/>
                <a:gd name="T74" fmla="*/ 1 w 120"/>
                <a:gd name="T75" fmla="*/ 0 h 72"/>
                <a:gd name="T76" fmla="*/ 1 w 120"/>
                <a:gd name="T77" fmla="*/ 0 h 72"/>
                <a:gd name="T78" fmla="*/ 1 w 120"/>
                <a:gd name="T79" fmla="*/ 0 h 72"/>
                <a:gd name="T80" fmla="*/ 1 w 120"/>
                <a:gd name="T81" fmla="*/ 0 h 72"/>
                <a:gd name="T82" fmla="*/ 1 w 120"/>
                <a:gd name="T83" fmla="*/ 0 h 72"/>
                <a:gd name="T84" fmla="*/ 1 w 120"/>
                <a:gd name="T85" fmla="*/ 0 h 72"/>
                <a:gd name="T86" fmla="*/ 1 w 120"/>
                <a:gd name="T87" fmla="*/ 0 h 72"/>
                <a:gd name="T88" fmla="*/ 1 w 120"/>
                <a:gd name="T89" fmla="*/ 0 h 72"/>
                <a:gd name="T90" fmla="*/ 1 w 120"/>
                <a:gd name="T91" fmla="*/ 0 h 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0"/>
                <a:gd name="T139" fmla="*/ 0 h 72"/>
                <a:gd name="T140" fmla="*/ 120 w 120"/>
                <a:gd name="T141" fmla="*/ 72 h 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0" h="72">
                  <a:moveTo>
                    <a:pt x="120" y="72"/>
                  </a:moveTo>
                  <a:lnTo>
                    <a:pt x="0" y="7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9" y="14"/>
                  </a:lnTo>
                  <a:lnTo>
                    <a:pt x="15" y="10"/>
                  </a:lnTo>
                  <a:lnTo>
                    <a:pt x="22" y="6"/>
                  </a:lnTo>
                  <a:lnTo>
                    <a:pt x="30" y="3"/>
                  </a:lnTo>
                  <a:lnTo>
                    <a:pt x="40" y="2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72" y="0"/>
                  </a:lnTo>
                  <a:lnTo>
                    <a:pt x="83" y="3"/>
                  </a:lnTo>
                  <a:lnTo>
                    <a:pt x="93" y="4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2" y="16"/>
                  </a:lnTo>
                  <a:lnTo>
                    <a:pt x="116" y="21"/>
                  </a:lnTo>
                  <a:lnTo>
                    <a:pt x="118" y="27"/>
                  </a:lnTo>
                  <a:lnTo>
                    <a:pt x="120" y="34"/>
                  </a:lnTo>
                  <a:lnTo>
                    <a:pt x="120" y="41"/>
                  </a:lnTo>
                  <a:lnTo>
                    <a:pt x="120" y="72"/>
                  </a:lnTo>
                  <a:close/>
                  <a:moveTo>
                    <a:pt x="106" y="60"/>
                  </a:moveTo>
                  <a:lnTo>
                    <a:pt x="106" y="42"/>
                  </a:lnTo>
                  <a:lnTo>
                    <a:pt x="104" y="34"/>
                  </a:lnTo>
                  <a:lnTo>
                    <a:pt x="102" y="28"/>
                  </a:lnTo>
                  <a:lnTo>
                    <a:pt x="101" y="24"/>
                  </a:lnTo>
                  <a:lnTo>
                    <a:pt x="97" y="20"/>
                  </a:lnTo>
                  <a:lnTo>
                    <a:pt x="91" y="17"/>
                  </a:lnTo>
                  <a:lnTo>
                    <a:pt x="81" y="14"/>
                  </a:lnTo>
                  <a:lnTo>
                    <a:pt x="72" y="13"/>
                  </a:lnTo>
                  <a:lnTo>
                    <a:pt x="59" y="11"/>
                  </a:lnTo>
                  <a:lnTo>
                    <a:pt x="47" y="13"/>
                  </a:lnTo>
                  <a:lnTo>
                    <a:pt x="38" y="14"/>
                  </a:lnTo>
                  <a:lnTo>
                    <a:pt x="30" y="16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3" y="35"/>
                  </a:lnTo>
                  <a:lnTo>
                    <a:pt x="13" y="42"/>
                  </a:lnTo>
                  <a:lnTo>
                    <a:pt x="13" y="60"/>
                  </a:lnTo>
                  <a:lnTo>
                    <a:pt x="10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4" name="Freeform 82">
              <a:extLst>
                <a:ext uri="{FF2B5EF4-FFF2-40B4-BE49-F238E27FC236}">
                  <a16:creationId xmlns:a16="http://schemas.microsoft.com/office/drawing/2014/main" id="{622F7EF8-E59E-564A-977F-85A844C14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38"/>
              <a:ext cx="60" cy="28"/>
            </a:xfrm>
            <a:custGeom>
              <a:avLst/>
              <a:gdLst>
                <a:gd name="T0" fmla="*/ 1 w 120"/>
                <a:gd name="T1" fmla="*/ 0 h 83"/>
                <a:gd name="T2" fmla="*/ 0 w 120"/>
                <a:gd name="T3" fmla="*/ 0 h 83"/>
                <a:gd name="T4" fmla="*/ 0 w 120"/>
                <a:gd name="T5" fmla="*/ 0 h 83"/>
                <a:gd name="T6" fmla="*/ 1 w 120"/>
                <a:gd name="T7" fmla="*/ 0 h 83"/>
                <a:gd name="T8" fmla="*/ 1 w 120"/>
                <a:gd name="T9" fmla="*/ 0 h 83"/>
                <a:gd name="T10" fmla="*/ 1 w 120"/>
                <a:gd name="T11" fmla="*/ 0 h 83"/>
                <a:gd name="T12" fmla="*/ 1 w 120"/>
                <a:gd name="T13" fmla="*/ 0 h 83"/>
                <a:gd name="T14" fmla="*/ 1 w 120"/>
                <a:gd name="T15" fmla="*/ 0 h 83"/>
                <a:gd name="T16" fmla="*/ 1 w 120"/>
                <a:gd name="T17" fmla="*/ 0 h 83"/>
                <a:gd name="T18" fmla="*/ 1 w 120"/>
                <a:gd name="T19" fmla="*/ 0 h 83"/>
                <a:gd name="T20" fmla="*/ 1 w 120"/>
                <a:gd name="T21" fmla="*/ 0 h 83"/>
                <a:gd name="T22" fmla="*/ 1 w 120"/>
                <a:gd name="T23" fmla="*/ 0 h 83"/>
                <a:gd name="T24" fmla="*/ 1 w 120"/>
                <a:gd name="T25" fmla="*/ 0 h 83"/>
                <a:gd name="T26" fmla="*/ 1 w 120"/>
                <a:gd name="T27" fmla="*/ 0 h 83"/>
                <a:gd name="T28" fmla="*/ 1 w 120"/>
                <a:gd name="T29" fmla="*/ 0 h 83"/>
                <a:gd name="T30" fmla="*/ 1 w 120"/>
                <a:gd name="T31" fmla="*/ 0 h 83"/>
                <a:gd name="T32" fmla="*/ 1 w 120"/>
                <a:gd name="T33" fmla="*/ 0 h 83"/>
                <a:gd name="T34" fmla="*/ 1 w 120"/>
                <a:gd name="T35" fmla="*/ 0 h 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83"/>
                <a:gd name="T56" fmla="*/ 120 w 120"/>
                <a:gd name="T57" fmla="*/ 83 h 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83">
                  <a:moveTo>
                    <a:pt x="120" y="83"/>
                  </a:moveTo>
                  <a:lnTo>
                    <a:pt x="0" y="48"/>
                  </a:lnTo>
                  <a:lnTo>
                    <a:pt x="0" y="35"/>
                  </a:lnTo>
                  <a:lnTo>
                    <a:pt x="120" y="0"/>
                  </a:lnTo>
                  <a:lnTo>
                    <a:pt x="120" y="13"/>
                  </a:lnTo>
                  <a:lnTo>
                    <a:pt x="83" y="22"/>
                  </a:lnTo>
                  <a:lnTo>
                    <a:pt x="83" y="60"/>
                  </a:lnTo>
                  <a:lnTo>
                    <a:pt x="120" y="70"/>
                  </a:lnTo>
                  <a:lnTo>
                    <a:pt x="120" y="83"/>
                  </a:lnTo>
                  <a:close/>
                  <a:moveTo>
                    <a:pt x="68" y="56"/>
                  </a:moveTo>
                  <a:lnTo>
                    <a:pt x="68" y="27"/>
                  </a:lnTo>
                  <a:lnTo>
                    <a:pt x="36" y="35"/>
                  </a:lnTo>
                  <a:lnTo>
                    <a:pt x="28" y="38"/>
                  </a:lnTo>
                  <a:lnTo>
                    <a:pt x="19" y="39"/>
                  </a:lnTo>
                  <a:lnTo>
                    <a:pt x="13" y="41"/>
                  </a:lnTo>
                  <a:lnTo>
                    <a:pt x="24" y="45"/>
                  </a:lnTo>
                  <a:lnTo>
                    <a:pt x="36" y="48"/>
                  </a:lnTo>
                  <a:lnTo>
                    <a:pt x="6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5" name="Freeform 83">
              <a:extLst>
                <a:ext uri="{FF2B5EF4-FFF2-40B4-BE49-F238E27FC236}">
                  <a16:creationId xmlns:a16="http://schemas.microsoft.com/office/drawing/2014/main" id="{2BD6AFD4-AB49-904E-9944-0A401A59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413"/>
              <a:ext cx="60" cy="24"/>
            </a:xfrm>
            <a:custGeom>
              <a:avLst/>
              <a:gdLst>
                <a:gd name="T0" fmla="*/ 1 w 120"/>
                <a:gd name="T1" fmla="*/ 0 h 71"/>
                <a:gd name="T2" fmla="*/ 1 w 120"/>
                <a:gd name="T3" fmla="*/ 0 h 71"/>
                <a:gd name="T4" fmla="*/ 1 w 120"/>
                <a:gd name="T5" fmla="*/ 0 h 71"/>
                <a:gd name="T6" fmla="*/ 0 w 120"/>
                <a:gd name="T7" fmla="*/ 0 h 71"/>
                <a:gd name="T8" fmla="*/ 0 w 120"/>
                <a:gd name="T9" fmla="*/ 0 h 71"/>
                <a:gd name="T10" fmla="*/ 1 w 120"/>
                <a:gd name="T11" fmla="*/ 0 h 71"/>
                <a:gd name="T12" fmla="*/ 1 w 120"/>
                <a:gd name="T13" fmla="*/ 0 h 71"/>
                <a:gd name="T14" fmla="*/ 1 w 120"/>
                <a:gd name="T15" fmla="*/ 0 h 71"/>
                <a:gd name="T16" fmla="*/ 1 w 120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"/>
                <a:gd name="T28" fmla="*/ 0 h 71"/>
                <a:gd name="T29" fmla="*/ 120 w 120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" h="71">
                  <a:moveTo>
                    <a:pt x="120" y="42"/>
                  </a:moveTo>
                  <a:lnTo>
                    <a:pt x="13" y="42"/>
                  </a:lnTo>
                  <a:lnTo>
                    <a:pt x="1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9"/>
                  </a:lnTo>
                  <a:lnTo>
                    <a:pt x="120" y="29"/>
                  </a:lnTo>
                  <a:lnTo>
                    <a:pt x="12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6" name="Freeform 84">
              <a:extLst>
                <a:ext uri="{FF2B5EF4-FFF2-40B4-BE49-F238E27FC236}">
                  <a16:creationId xmlns:a16="http://schemas.microsoft.com/office/drawing/2014/main" id="{429EE720-05BB-814B-A89D-6A7D4004D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2" y="400"/>
              <a:ext cx="22" cy="11"/>
            </a:xfrm>
            <a:custGeom>
              <a:avLst/>
              <a:gdLst>
                <a:gd name="T0" fmla="*/ 1 w 43"/>
                <a:gd name="T1" fmla="*/ 0 h 34"/>
                <a:gd name="T2" fmla="*/ 1 w 43"/>
                <a:gd name="T3" fmla="*/ 0 h 34"/>
                <a:gd name="T4" fmla="*/ 0 w 43"/>
                <a:gd name="T5" fmla="*/ 0 h 34"/>
                <a:gd name="T6" fmla="*/ 0 w 43"/>
                <a:gd name="T7" fmla="*/ 0 h 34"/>
                <a:gd name="T8" fmla="*/ 1 w 43"/>
                <a:gd name="T9" fmla="*/ 0 h 34"/>
                <a:gd name="T10" fmla="*/ 1 w 43"/>
                <a:gd name="T11" fmla="*/ 0 h 34"/>
                <a:gd name="T12" fmla="*/ 1 w 43"/>
                <a:gd name="T13" fmla="*/ 0 h 34"/>
                <a:gd name="T14" fmla="*/ 1 w 43"/>
                <a:gd name="T15" fmla="*/ 0 h 34"/>
                <a:gd name="T16" fmla="*/ 1 w 43"/>
                <a:gd name="T17" fmla="*/ 0 h 34"/>
                <a:gd name="T18" fmla="*/ 0 w 43"/>
                <a:gd name="T19" fmla="*/ 0 h 34"/>
                <a:gd name="T20" fmla="*/ 0 w 43"/>
                <a:gd name="T21" fmla="*/ 0 h 34"/>
                <a:gd name="T22" fmla="*/ 1 w 43"/>
                <a:gd name="T23" fmla="*/ 0 h 34"/>
                <a:gd name="T24" fmla="*/ 1 w 43"/>
                <a:gd name="T25" fmla="*/ 0 h 34"/>
                <a:gd name="T26" fmla="*/ 1 w 43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34"/>
                <a:gd name="T44" fmla="*/ 43 w 43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34">
                  <a:moveTo>
                    <a:pt x="43" y="31"/>
                  </a:moveTo>
                  <a:lnTo>
                    <a:pt x="19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43" y="24"/>
                  </a:lnTo>
                  <a:lnTo>
                    <a:pt x="43" y="31"/>
                  </a:lnTo>
                  <a:close/>
                  <a:moveTo>
                    <a:pt x="43" y="9"/>
                  </a:moveTo>
                  <a:lnTo>
                    <a:pt x="19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37" name="Line 85">
              <a:extLst>
                <a:ext uri="{FF2B5EF4-FFF2-40B4-BE49-F238E27FC236}">
                  <a16:creationId xmlns:a16="http://schemas.microsoft.com/office/drawing/2014/main" id="{592428B7-156B-9B4E-B332-D7467D6D5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5" y="263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8" name="Freeform 86">
              <a:extLst>
                <a:ext uri="{FF2B5EF4-FFF2-40B4-BE49-F238E27FC236}">
                  <a16:creationId xmlns:a16="http://schemas.microsoft.com/office/drawing/2014/main" id="{ACEE6CE6-48DA-3347-B1DC-0B62EE9B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895"/>
              <a:ext cx="1464" cy="449"/>
            </a:xfrm>
            <a:custGeom>
              <a:avLst/>
              <a:gdLst>
                <a:gd name="T0" fmla="*/ 1 w 2928"/>
                <a:gd name="T1" fmla="*/ 0 h 1347"/>
                <a:gd name="T2" fmla="*/ 2 w 2928"/>
                <a:gd name="T3" fmla="*/ 0 h 1347"/>
                <a:gd name="T4" fmla="*/ 3 w 2928"/>
                <a:gd name="T5" fmla="*/ 0 h 1347"/>
                <a:gd name="T6" fmla="*/ 3 w 2928"/>
                <a:gd name="T7" fmla="*/ 0 h 1347"/>
                <a:gd name="T8" fmla="*/ 3 w 2928"/>
                <a:gd name="T9" fmla="*/ 0 h 1347"/>
                <a:gd name="T10" fmla="*/ 3 w 2928"/>
                <a:gd name="T11" fmla="*/ 0 h 1347"/>
                <a:gd name="T12" fmla="*/ 3 w 2928"/>
                <a:gd name="T13" fmla="*/ 0 h 1347"/>
                <a:gd name="T14" fmla="*/ 3 w 2928"/>
                <a:gd name="T15" fmla="*/ 0 h 1347"/>
                <a:gd name="T16" fmla="*/ 3 w 2928"/>
                <a:gd name="T17" fmla="*/ 0 h 1347"/>
                <a:gd name="T18" fmla="*/ 3 w 2928"/>
                <a:gd name="T19" fmla="*/ 0 h 1347"/>
                <a:gd name="T20" fmla="*/ 3 w 2928"/>
                <a:gd name="T21" fmla="*/ 0 h 1347"/>
                <a:gd name="T22" fmla="*/ 3 w 2928"/>
                <a:gd name="T23" fmla="*/ 0 h 1347"/>
                <a:gd name="T24" fmla="*/ 3 w 2928"/>
                <a:gd name="T25" fmla="*/ 0 h 1347"/>
                <a:gd name="T26" fmla="*/ 3 w 2928"/>
                <a:gd name="T27" fmla="*/ 0 h 1347"/>
                <a:gd name="T28" fmla="*/ 3 w 2928"/>
                <a:gd name="T29" fmla="*/ 0 h 1347"/>
                <a:gd name="T30" fmla="*/ 3 w 2928"/>
                <a:gd name="T31" fmla="*/ 0 h 1347"/>
                <a:gd name="T32" fmla="*/ 3 w 2928"/>
                <a:gd name="T33" fmla="*/ 0 h 1347"/>
                <a:gd name="T34" fmla="*/ 3 w 2928"/>
                <a:gd name="T35" fmla="*/ 0 h 1347"/>
                <a:gd name="T36" fmla="*/ 3 w 2928"/>
                <a:gd name="T37" fmla="*/ 0 h 1347"/>
                <a:gd name="T38" fmla="*/ 3 w 2928"/>
                <a:gd name="T39" fmla="*/ 0 h 1347"/>
                <a:gd name="T40" fmla="*/ 3 w 2928"/>
                <a:gd name="T41" fmla="*/ 0 h 1347"/>
                <a:gd name="T42" fmla="*/ 3 w 2928"/>
                <a:gd name="T43" fmla="*/ 0 h 1347"/>
                <a:gd name="T44" fmla="*/ 3 w 2928"/>
                <a:gd name="T45" fmla="*/ 0 h 1347"/>
                <a:gd name="T46" fmla="*/ 3 w 2928"/>
                <a:gd name="T47" fmla="*/ 0 h 1347"/>
                <a:gd name="T48" fmla="*/ 3 w 2928"/>
                <a:gd name="T49" fmla="*/ 0 h 1347"/>
                <a:gd name="T50" fmla="*/ 3 w 2928"/>
                <a:gd name="T51" fmla="*/ 0 h 1347"/>
                <a:gd name="T52" fmla="*/ 3 w 2928"/>
                <a:gd name="T53" fmla="*/ 0 h 1347"/>
                <a:gd name="T54" fmla="*/ 3 w 2928"/>
                <a:gd name="T55" fmla="*/ 0 h 1347"/>
                <a:gd name="T56" fmla="*/ 3 w 2928"/>
                <a:gd name="T57" fmla="*/ 0 h 1347"/>
                <a:gd name="T58" fmla="*/ 3 w 2928"/>
                <a:gd name="T59" fmla="*/ 0 h 1347"/>
                <a:gd name="T60" fmla="*/ 3 w 2928"/>
                <a:gd name="T61" fmla="*/ 0 h 1347"/>
                <a:gd name="T62" fmla="*/ 3 w 2928"/>
                <a:gd name="T63" fmla="*/ 0 h 1347"/>
                <a:gd name="T64" fmla="*/ 3 w 2928"/>
                <a:gd name="T65" fmla="*/ 0 h 1347"/>
                <a:gd name="T66" fmla="*/ 3 w 2928"/>
                <a:gd name="T67" fmla="*/ 0 h 1347"/>
                <a:gd name="T68" fmla="*/ 3 w 2928"/>
                <a:gd name="T69" fmla="*/ 0 h 1347"/>
                <a:gd name="T70" fmla="*/ 2 w 2928"/>
                <a:gd name="T71" fmla="*/ 0 h 1347"/>
                <a:gd name="T72" fmla="*/ 3 w 2928"/>
                <a:gd name="T73" fmla="*/ 0 h 1347"/>
                <a:gd name="T74" fmla="*/ 2 w 2928"/>
                <a:gd name="T75" fmla="*/ 0 h 1347"/>
                <a:gd name="T76" fmla="*/ 3 w 2928"/>
                <a:gd name="T77" fmla="*/ 0 h 1347"/>
                <a:gd name="T78" fmla="*/ 2 w 2928"/>
                <a:gd name="T79" fmla="*/ 0 h 1347"/>
                <a:gd name="T80" fmla="*/ 3 w 2928"/>
                <a:gd name="T81" fmla="*/ 0 h 1347"/>
                <a:gd name="T82" fmla="*/ 2 w 2928"/>
                <a:gd name="T83" fmla="*/ 0 h 1347"/>
                <a:gd name="T84" fmla="*/ 3 w 2928"/>
                <a:gd name="T85" fmla="*/ 0 h 1347"/>
                <a:gd name="T86" fmla="*/ 2 w 2928"/>
                <a:gd name="T87" fmla="*/ 0 h 1347"/>
                <a:gd name="T88" fmla="*/ 3 w 2928"/>
                <a:gd name="T89" fmla="*/ 0 h 1347"/>
                <a:gd name="T90" fmla="*/ 2 w 2928"/>
                <a:gd name="T91" fmla="*/ 0 h 1347"/>
                <a:gd name="T92" fmla="*/ 3 w 2928"/>
                <a:gd name="T93" fmla="*/ 0 h 1347"/>
                <a:gd name="T94" fmla="*/ 2 w 2928"/>
                <a:gd name="T95" fmla="*/ 0 h 1347"/>
                <a:gd name="T96" fmla="*/ 1 w 2928"/>
                <a:gd name="T97" fmla="*/ 0 h 1347"/>
                <a:gd name="T98" fmla="*/ 2 w 2928"/>
                <a:gd name="T99" fmla="*/ 0 h 1347"/>
                <a:gd name="T100" fmla="*/ 3 w 2928"/>
                <a:gd name="T101" fmla="*/ 0 h 1347"/>
                <a:gd name="T102" fmla="*/ 2 w 2928"/>
                <a:gd name="T103" fmla="*/ 0 h 1347"/>
                <a:gd name="T104" fmla="*/ 2 w 2928"/>
                <a:gd name="T105" fmla="*/ 0 h 1347"/>
                <a:gd name="T106" fmla="*/ 3 w 2928"/>
                <a:gd name="T107" fmla="*/ 0 h 1347"/>
                <a:gd name="T108" fmla="*/ 2 w 2928"/>
                <a:gd name="T109" fmla="*/ 0 h 1347"/>
                <a:gd name="T110" fmla="*/ 1 w 2928"/>
                <a:gd name="T111" fmla="*/ 0 h 13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8"/>
                <a:gd name="T169" fmla="*/ 0 h 1347"/>
                <a:gd name="T170" fmla="*/ 2928 w 2928"/>
                <a:gd name="T171" fmla="*/ 1347 h 13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8" h="1347">
                  <a:moveTo>
                    <a:pt x="1621" y="1347"/>
                  </a:moveTo>
                  <a:lnTo>
                    <a:pt x="1585" y="1344"/>
                  </a:lnTo>
                  <a:lnTo>
                    <a:pt x="1545" y="1340"/>
                  </a:lnTo>
                  <a:lnTo>
                    <a:pt x="1482" y="1337"/>
                  </a:lnTo>
                  <a:lnTo>
                    <a:pt x="1368" y="1333"/>
                  </a:lnTo>
                  <a:lnTo>
                    <a:pt x="1170" y="1330"/>
                  </a:lnTo>
                  <a:lnTo>
                    <a:pt x="840" y="1327"/>
                  </a:lnTo>
                  <a:lnTo>
                    <a:pt x="372" y="1323"/>
                  </a:lnTo>
                  <a:lnTo>
                    <a:pt x="0" y="1320"/>
                  </a:lnTo>
                  <a:lnTo>
                    <a:pt x="176" y="1316"/>
                  </a:lnTo>
                  <a:lnTo>
                    <a:pt x="810" y="1313"/>
                  </a:lnTo>
                  <a:lnTo>
                    <a:pt x="1408" y="1309"/>
                  </a:lnTo>
                  <a:lnTo>
                    <a:pt x="1791" y="1306"/>
                  </a:lnTo>
                  <a:lnTo>
                    <a:pt x="2006" y="1302"/>
                  </a:lnTo>
                  <a:lnTo>
                    <a:pt x="2126" y="1299"/>
                  </a:lnTo>
                  <a:lnTo>
                    <a:pt x="2202" y="1296"/>
                  </a:lnTo>
                  <a:lnTo>
                    <a:pt x="2261" y="1292"/>
                  </a:lnTo>
                  <a:lnTo>
                    <a:pt x="2315" y="1289"/>
                  </a:lnTo>
                  <a:lnTo>
                    <a:pt x="2358" y="1285"/>
                  </a:lnTo>
                  <a:lnTo>
                    <a:pt x="2389" y="1282"/>
                  </a:lnTo>
                  <a:lnTo>
                    <a:pt x="2398" y="1280"/>
                  </a:lnTo>
                  <a:lnTo>
                    <a:pt x="2385" y="1275"/>
                  </a:lnTo>
                  <a:lnTo>
                    <a:pt x="2353" y="1273"/>
                  </a:lnTo>
                  <a:lnTo>
                    <a:pt x="2313" y="1268"/>
                  </a:lnTo>
                  <a:lnTo>
                    <a:pt x="2273" y="1266"/>
                  </a:lnTo>
                  <a:lnTo>
                    <a:pt x="2248" y="1263"/>
                  </a:lnTo>
                  <a:lnTo>
                    <a:pt x="2238" y="1259"/>
                  </a:lnTo>
                  <a:lnTo>
                    <a:pt x="2248" y="1254"/>
                  </a:lnTo>
                  <a:lnTo>
                    <a:pt x="2275" y="1252"/>
                  </a:lnTo>
                  <a:lnTo>
                    <a:pt x="2313" y="1249"/>
                  </a:lnTo>
                  <a:lnTo>
                    <a:pt x="2355" y="1245"/>
                  </a:lnTo>
                  <a:lnTo>
                    <a:pt x="2389" y="1242"/>
                  </a:lnTo>
                  <a:lnTo>
                    <a:pt x="2406" y="1238"/>
                  </a:lnTo>
                  <a:lnTo>
                    <a:pt x="2398" y="1235"/>
                  </a:lnTo>
                  <a:lnTo>
                    <a:pt x="2370" y="1232"/>
                  </a:lnTo>
                  <a:lnTo>
                    <a:pt x="2328" y="1228"/>
                  </a:lnTo>
                  <a:lnTo>
                    <a:pt x="2284" y="1225"/>
                  </a:lnTo>
                  <a:lnTo>
                    <a:pt x="2250" y="1221"/>
                  </a:lnTo>
                  <a:lnTo>
                    <a:pt x="2235" y="1218"/>
                  </a:lnTo>
                  <a:lnTo>
                    <a:pt x="2237" y="1215"/>
                  </a:lnTo>
                  <a:lnTo>
                    <a:pt x="2259" y="1211"/>
                  </a:lnTo>
                  <a:lnTo>
                    <a:pt x="2296" y="1208"/>
                  </a:lnTo>
                  <a:lnTo>
                    <a:pt x="2339" y="1204"/>
                  </a:lnTo>
                  <a:lnTo>
                    <a:pt x="2381" y="1201"/>
                  </a:lnTo>
                  <a:lnTo>
                    <a:pt x="2408" y="1198"/>
                  </a:lnTo>
                  <a:lnTo>
                    <a:pt x="2408" y="1194"/>
                  </a:lnTo>
                  <a:lnTo>
                    <a:pt x="2385" y="1190"/>
                  </a:lnTo>
                  <a:lnTo>
                    <a:pt x="2345" y="1187"/>
                  </a:lnTo>
                  <a:lnTo>
                    <a:pt x="2298" y="1184"/>
                  </a:lnTo>
                  <a:lnTo>
                    <a:pt x="2258" y="1180"/>
                  </a:lnTo>
                  <a:lnTo>
                    <a:pt x="2233" y="1177"/>
                  </a:lnTo>
                  <a:lnTo>
                    <a:pt x="2229" y="1173"/>
                  </a:lnTo>
                  <a:lnTo>
                    <a:pt x="2244" y="1170"/>
                  </a:lnTo>
                  <a:lnTo>
                    <a:pt x="2278" y="1168"/>
                  </a:lnTo>
                  <a:lnTo>
                    <a:pt x="2322" y="1163"/>
                  </a:lnTo>
                  <a:lnTo>
                    <a:pt x="2370" y="1161"/>
                  </a:lnTo>
                  <a:lnTo>
                    <a:pt x="2404" y="1156"/>
                  </a:lnTo>
                  <a:lnTo>
                    <a:pt x="2418" y="1154"/>
                  </a:lnTo>
                  <a:lnTo>
                    <a:pt x="2402" y="1151"/>
                  </a:lnTo>
                  <a:lnTo>
                    <a:pt x="2364" y="1147"/>
                  </a:lnTo>
                  <a:lnTo>
                    <a:pt x="2315" y="1144"/>
                  </a:lnTo>
                  <a:lnTo>
                    <a:pt x="2267" y="1140"/>
                  </a:lnTo>
                  <a:lnTo>
                    <a:pt x="2235" y="1137"/>
                  </a:lnTo>
                  <a:lnTo>
                    <a:pt x="2221" y="1133"/>
                  </a:lnTo>
                  <a:lnTo>
                    <a:pt x="2231" y="1130"/>
                  </a:lnTo>
                  <a:lnTo>
                    <a:pt x="2259" y="1126"/>
                  </a:lnTo>
                  <a:lnTo>
                    <a:pt x="2303" y="1123"/>
                  </a:lnTo>
                  <a:lnTo>
                    <a:pt x="2353" y="1120"/>
                  </a:lnTo>
                  <a:lnTo>
                    <a:pt x="2397" y="1116"/>
                  </a:lnTo>
                  <a:lnTo>
                    <a:pt x="2421" y="1113"/>
                  </a:lnTo>
                  <a:lnTo>
                    <a:pt x="2418" y="1109"/>
                  </a:lnTo>
                  <a:lnTo>
                    <a:pt x="2385" y="1106"/>
                  </a:lnTo>
                  <a:lnTo>
                    <a:pt x="2334" y="1103"/>
                  </a:lnTo>
                  <a:lnTo>
                    <a:pt x="2282" y="1099"/>
                  </a:lnTo>
                  <a:lnTo>
                    <a:pt x="2240" y="1096"/>
                  </a:lnTo>
                  <a:lnTo>
                    <a:pt x="2218" y="1092"/>
                  </a:lnTo>
                  <a:lnTo>
                    <a:pt x="2218" y="1089"/>
                  </a:lnTo>
                  <a:lnTo>
                    <a:pt x="2240" y="1086"/>
                  </a:lnTo>
                  <a:lnTo>
                    <a:pt x="2282" y="1082"/>
                  </a:lnTo>
                  <a:lnTo>
                    <a:pt x="2334" y="1079"/>
                  </a:lnTo>
                  <a:lnTo>
                    <a:pt x="2385" y="1075"/>
                  </a:lnTo>
                  <a:lnTo>
                    <a:pt x="2419" y="1072"/>
                  </a:lnTo>
                  <a:lnTo>
                    <a:pt x="2429" y="1068"/>
                  </a:lnTo>
                  <a:lnTo>
                    <a:pt x="2406" y="1065"/>
                  </a:lnTo>
                  <a:lnTo>
                    <a:pt x="2358" y="1061"/>
                  </a:lnTo>
                  <a:lnTo>
                    <a:pt x="2299" y="1058"/>
                  </a:lnTo>
                  <a:lnTo>
                    <a:pt x="2250" y="1056"/>
                  </a:lnTo>
                  <a:lnTo>
                    <a:pt x="2218" y="1051"/>
                  </a:lnTo>
                  <a:lnTo>
                    <a:pt x="2208" y="1049"/>
                  </a:lnTo>
                  <a:lnTo>
                    <a:pt x="2223" y="1044"/>
                  </a:lnTo>
                  <a:lnTo>
                    <a:pt x="2259" y="1042"/>
                  </a:lnTo>
                  <a:lnTo>
                    <a:pt x="2311" y="1039"/>
                  </a:lnTo>
                  <a:lnTo>
                    <a:pt x="2366" y="1035"/>
                  </a:lnTo>
                  <a:lnTo>
                    <a:pt x="2414" y="1032"/>
                  </a:lnTo>
                  <a:lnTo>
                    <a:pt x="2437" y="1028"/>
                  </a:lnTo>
                  <a:lnTo>
                    <a:pt x="2425" y="1025"/>
                  </a:lnTo>
                  <a:lnTo>
                    <a:pt x="2381" y="1022"/>
                  </a:lnTo>
                  <a:lnTo>
                    <a:pt x="2322" y="1018"/>
                  </a:lnTo>
                  <a:lnTo>
                    <a:pt x="2263" y="1015"/>
                  </a:lnTo>
                  <a:lnTo>
                    <a:pt x="2221" y="1011"/>
                  </a:lnTo>
                  <a:lnTo>
                    <a:pt x="2200" y="1008"/>
                  </a:lnTo>
                  <a:lnTo>
                    <a:pt x="2206" y="1004"/>
                  </a:lnTo>
                  <a:lnTo>
                    <a:pt x="2237" y="1001"/>
                  </a:lnTo>
                  <a:lnTo>
                    <a:pt x="2286" y="997"/>
                  </a:lnTo>
                  <a:lnTo>
                    <a:pt x="2345" y="994"/>
                  </a:lnTo>
                  <a:lnTo>
                    <a:pt x="2400" y="991"/>
                  </a:lnTo>
                  <a:lnTo>
                    <a:pt x="2438" y="987"/>
                  </a:lnTo>
                  <a:lnTo>
                    <a:pt x="2440" y="984"/>
                  </a:lnTo>
                  <a:lnTo>
                    <a:pt x="2408" y="980"/>
                  </a:lnTo>
                  <a:lnTo>
                    <a:pt x="2349" y="977"/>
                  </a:lnTo>
                  <a:lnTo>
                    <a:pt x="2284" y="974"/>
                  </a:lnTo>
                  <a:lnTo>
                    <a:pt x="2231" y="970"/>
                  </a:lnTo>
                  <a:lnTo>
                    <a:pt x="2198" y="967"/>
                  </a:lnTo>
                  <a:lnTo>
                    <a:pt x="2193" y="963"/>
                  </a:lnTo>
                  <a:lnTo>
                    <a:pt x="2214" y="960"/>
                  </a:lnTo>
                  <a:lnTo>
                    <a:pt x="2258" y="958"/>
                  </a:lnTo>
                  <a:lnTo>
                    <a:pt x="2317" y="953"/>
                  </a:lnTo>
                  <a:lnTo>
                    <a:pt x="2381" y="949"/>
                  </a:lnTo>
                  <a:lnTo>
                    <a:pt x="2431" y="946"/>
                  </a:lnTo>
                  <a:lnTo>
                    <a:pt x="2452" y="944"/>
                  </a:lnTo>
                  <a:lnTo>
                    <a:pt x="2435" y="939"/>
                  </a:lnTo>
                  <a:lnTo>
                    <a:pt x="2381" y="937"/>
                  </a:lnTo>
                  <a:lnTo>
                    <a:pt x="2313" y="932"/>
                  </a:lnTo>
                  <a:lnTo>
                    <a:pt x="2246" y="930"/>
                  </a:lnTo>
                  <a:lnTo>
                    <a:pt x="2202" y="927"/>
                  </a:lnTo>
                  <a:lnTo>
                    <a:pt x="2183" y="923"/>
                  </a:lnTo>
                  <a:lnTo>
                    <a:pt x="2193" y="920"/>
                  </a:lnTo>
                  <a:lnTo>
                    <a:pt x="2229" y="916"/>
                  </a:lnTo>
                  <a:lnTo>
                    <a:pt x="2286" y="913"/>
                  </a:lnTo>
                  <a:lnTo>
                    <a:pt x="2353" y="910"/>
                  </a:lnTo>
                  <a:lnTo>
                    <a:pt x="2416" y="906"/>
                  </a:lnTo>
                  <a:lnTo>
                    <a:pt x="2456" y="903"/>
                  </a:lnTo>
                  <a:lnTo>
                    <a:pt x="2456" y="899"/>
                  </a:lnTo>
                  <a:lnTo>
                    <a:pt x="2414" y="896"/>
                  </a:lnTo>
                  <a:lnTo>
                    <a:pt x="2345" y="892"/>
                  </a:lnTo>
                  <a:lnTo>
                    <a:pt x="2271" y="889"/>
                  </a:lnTo>
                  <a:lnTo>
                    <a:pt x="2212" y="885"/>
                  </a:lnTo>
                  <a:lnTo>
                    <a:pt x="2179" y="882"/>
                  </a:lnTo>
                  <a:lnTo>
                    <a:pt x="2176" y="879"/>
                  </a:lnTo>
                  <a:lnTo>
                    <a:pt x="2200" y="875"/>
                  </a:lnTo>
                  <a:lnTo>
                    <a:pt x="2250" y="872"/>
                  </a:lnTo>
                  <a:lnTo>
                    <a:pt x="2318" y="868"/>
                  </a:lnTo>
                  <a:lnTo>
                    <a:pt x="2391" y="865"/>
                  </a:lnTo>
                  <a:lnTo>
                    <a:pt x="2448" y="862"/>
                  </a:lnTo>
                  <a:lnTo>
                    <a:pt x="2471" y="858"/>
                  </a:lnTo>
                  <a:lnTo>
                    <a:pt x="2446" y="855"/>
                  </a:lnTo>
                  <a:lnTo>
                    <a:pt x="2383" y="851"/>
                  </a:lnTo>
                  <a:lnTo>
                    <a:pt x="2303" y="848"/>
                  </a:lnTo>
                  <a:lnTo>
                    <a:pt x="2231" y="846"/>
                  </a:lnTo>
                  <a:lnTo>
                    <a:pt x="2181" y="841"/>
                  </a:lnTo>
                  <a:lnTo>
                    <a:pt x="2162" y="839"/>
                  </a:lnTo>
                  <a:lnTo>
                    <a:pt x="2176" y="834"/>
                  </a:lnTo>
                  <a:lnTo>
                    <a:pt x="2216" y="832"/>
                  </a:lnTo>
                  <a:lnTo>
                    <a:pt x="2280" y="827"/>
                  </a:lnTo>
                  <a:lnTo>
                    <a:pt x="2357" y="825"/>
                  </a:lnTo>
                  <a:lnTo>
                    <a:pt x="2429" y="820"/>
                  </a:lnTo>
                  <a:lnTo>
                    <a:pt x="2475" y="818"/>
                  </a:lnTo>
                  <a:lnTo>
                    <a:pt x="2473" y="815"/>
                  </a:lnTo>
                  <a:lnTo>
                    <a:pt x="2423" y="811"/>
                  </a:lnTo>
                  <a:lnTo>
                    <a:pt x="2343" y="808"/>
                  </a:lnTo>
                  <a:lnTo>
                    <a:pt x="2259" y="804"/>
                  </a:lnTo>
                  <a:lnTo>
                    <a:pt x="2193" y="801"/>
                  </a:lnTo>
                  <a:lnTo>
                    <a:pt x="2157" y="798"/>
                  </a:lnTo>
                  <a:lnTo>
                    <a:pt x="2153" y="794"/>
                  </a:lnTo>
                  <a:lnTo>
                    <a:pt x="2181" y="791"/>
                  </a:lnTo>
                  <a:lnTo>
                    <a:pt x="2238" y="787"/>
                  </a:lnTo>
                  <a:lnTo>
                    <a:pt x="2313" y="784"/>
                  </a:lnTo>
                  <a:lnTo>
                    <a:pt x="2397" y="781"/>
                  </a:lnTo>
                  <a:lnTo>
                    <a:pt x="2463" y="777"/>
                  </a:lnTo>
                  <a:lnTo>
                    <a:pt x="2492" y="774"/>
                  </a:lnTo>
                  <a:lnTo>
                    <a:pt x="2465" y="770"/>
                  </a:lnTo>
                  <a:lnTo>
                    <a:pt x="2393" y="767"/>
                  </a:lnTo>
                  <a:lnTo>
                    <a:pt x="2301" y="763"/>
                  </a:lnTo>
                  <a:lnTo>
                    <a:pt x="2218" y="760"/>
                  </a:lnTo>
                  <a:lnTo>
                    <a:pt x="2160" y="756"/>
                  </a:lnTo>
                  <a:lnTo>
                    <a:pt x="2139" y="753"/>
                  </a:lnTo>
                  <a:lnTo>
                    <a:pt x="2151" y="750"/>
                  </a:lnTo>
                  <a:lnTo>
                    <a:pt x="2195" y="746"/>
                  </a:lnTo>
                  <a:lnTo>
                    <a:pt x="2263" y="743"/>
                  </a:lnTo>
                  <a:lnTo>
                    <a:pt x="2351" y="739"/>
                  </a:lnTo>
                  <a:lnTo>
                    <a:pt x="2435" y="736"/>
                  </a:lnTo>
                  <a:lnTo>
                    <a:pt x="2494" y="734"/>
                  </a:lnTo>
                  <a:lnTo>
                    <a:pt x="2498" y="729"/>
                  </a:lnTo>
                  <a:lnTo>
                    <a:pt x="2446" y="727"/>
                  </a:lnTo>
                  <a:lnTo>
                    <a:pt x="2355" y="722"/>
                  </a:lnTo>
                  <a:lnTo>
                    <a:pt x="2256" y="720"/>
                  </a:lnTo>
                  <a:lnTo>
                    <a:pt x="2179" y="717"/>
                  </a:lnTo>
                  <a:lnTo>
                    <a:pt x="2134" y="713"/>
                  </a:lnTo>
                  <a:lnTo>
                    <a:pt x="2126" y="708"/>
                  </a:lnTo>
                  <a:lnTo>
                    <a:pt x="2153" y="706"/>
                  </a:lnTo>
                  <a:lnTo>
                    <a:pt x="2212" y="703"/>
                  </a:lnTo>
                  <a:lnTo>
                    <a:pt x="2294" y="699"/>
                  </a:lnTo>
                  <a:lnTo>
                    <a:pt x="2389" y="696"/>
                  </a:lnTo>
                  <a:lnTo>
                    <a:pt x="2473" y="692"/>
                  </a:lnTo>
                  <a:lnTo>
                    <a:pt x="2515" y="689"/>
                  </a:lnTo>
                  <a:lnTo>
                    <a:pt x="2494" y="686"/>
                  </a:lnTo>
                  <a:lnTo>
                    <a:pt x="2416" y="682"/>
                  </a:lnTo>
                  <a:lnTo>
                    <a:pt x="2311" y="679"/>
                  </a:lnTo>
                  <a:lnTo>
                    <a:pt x="2212" y="675"/>
                  </a:lnTo>
                  <a:lnTo>
                    <a:pt x="2143" y="672"/>
                  </a:lnTo>
                  <a:lnTo>
                    <a:pt x="2111" y="669"/>
                  </a:lnTo>
                  <a:lnTo>
                    <a:pt x="2118" y="665"/>
                  </a:lnTo>
                  <a:lnTo>
                    <a:pt x="2160" y="662"/>
                  </a:lnTo>
                  <a:lnTo>
                    <a:pt x="2233" y="658"/>
                  </a:lnTo>
                  <a:lnTo>
                    <a:pt x="2328" y="655"/>
                  </a:lnTo>
                  <a:lnTo>
                    <a:pt x="2429" y="652"/>
                  </a:lnTo>
                  <a:lnTo>
                    <a:pt x="2507" y="648"/>
                  </a:lnTo>
                  <a:lnTo>
                    <a:pt x="2530" y="644"/>
                  </a:lnTo>
                  <a:lnTo>
                    <a:pt x="2480" y="641"/>
                  </a:lnTo>
                  <a:lnTo>
                    <a:pt x="2381" y="638"/>
                  </a:lnTo>
                  <a:lnTo>
                    <a:pt x="2267" y="634"/>
                  </a:lnTo>
                  <a:lnTo>
                    <a:pt x="2170" y="631"/>
                  </a:lnTo>
                  <a:lnTo>
                    <a:pt x="2111" y="627"/>
                  </a:lnTo>
                  <a:lnTo>
                    <a:pt x="2094" y="624"/>
                  </a:lnTo>
                  <a:lnTo>
                    <a:pt x="2113" y="622"/>
                  </a:lnTo>
                  <a:lnTo>
                    <a:pt x="2168" y="617"/>
                  </a:lnTo>
                  <a:lnTo>
                    <a:pt x="2254" y="615"/>
                  </a:lnTo>
                  <a:lnTo>
                    <a:pt x="2360" y="610"/>
                  </a:lnTo>
                  <a:lnTo>
                    <a:pt x="2465" y="608"/>
                  </a:lnTo>
                  <a:lnTo>
                    <a:pt x="2536" y="605"/>
                  </a:lnTo>
                  <a:lnTo>
                    <a:pt x="2538" y="601"/>
                  </a:lnTo>
                  <a:lnTo>
                    <a:pt x="2463" y="598"/>
                  </a:lnTo>
                  <a:lnTo>
                    <a:pt x="2345" y="594"/>
                  </a:lnTo>
                  <a:lnTo>
                    <a:pt x="2225" y="591"/>
                  </a:lnTo>
                  <a:lnTo>
                    <a:pt x="2134" y="587"/>
                  </a:lnTo>
                  <a:lnTo>
                    <a:pt x="2084" y="584"/>
                  </a:lnTo>
                  <a:lnTo>
                    <a:pt x="2077" y="580"/>
                  </a:lnTo>
                  <a:lnTo>
                    <a:pt x="2107" y="577"/>
                  </a:lnTo>
                  <a:lnTo>
                    <a:pt x="2176" y="574"/>
                  </a:lnTo>
                  <a:lnTo>
                    <a:pt x="2273" y="570"/>
                  </a:lnTo>
                  <a:lnTo>
                    <a:pt x="2389" y="567"/>
                  </a:lnTo>
                  <a:lnTo>
                    <a:pt x="2499" y="563"/>
                  </a:lnTo>
                  <a:lnTo>
                    <a:pt x="2560" y="560"/>
                  </a:lnTo>
                  <a:lnTo>
                    <a:pt x="2541" y="557"/>
                  </a:lnTo>
                  <a:lnTo>
                    <a:pt x="2446" y="553"/>
                  </a:lnTo>
                  <a:lnTo>
                    <a:pt x="2311" y="550"/>
                  </a:lnTo>
                  <a:lnTo>
                    <a:pt x="2185" y="546"/>
                  </a:lnTo>
                  <a:lnTo>
                    <a:pt x="2099" y="543"/>
                  </a:lnTo>
                  <a:lnTo>
                    <a:pt x="2056" y="540"/>
                  </a:lnTo>
                  <a:lnTo>
                    <a:pt x="2058" y="536"/>
                  </a:lnTo>
                  <a:lnTo>
                    <a:pt x="2099" y="533"/>
                  </a:lnTo>
                  <a:lnTo>
                    <a:pt x="2176" y="529"/>
                  </a:lnTo>
                  <a:lnTo>
                    <a:pt x="2284" y="526"/>
                  </a:lnTo>
                  <a:lnTo>
                    <a:pt x="2412" y="522"/>
                  </a:lnTo>
                  <a:lnTo>
                    <a:pt x="2528" y="519"/>
                  </a:lnTo>
                  <a:lnTo>
                    <a:pt x="2585" y="515"/>
                  </a:lnTo>
                  <a:lnTo>
                    <a:pt x="2549" y="512"/>
                  </a:lnTo>
                  <a:lnTo>
                    <a:pt x="2433" y="510"/>
                  </a:lnTo>
                  <a:lnTo>
                    <a:pt x="2282" y="505"/>
                  </a:lnTo>
                  <a:lnTo>
                    <a:pt x="2153" y="503"/>
                  </a:lnTo>
                  <a:lnTo>
                    <a:pt x="2067" y="498"/>
                  </a:lnTo>
                  <a:lnTo>
                    <a:pt x="2029" y="496"/>
                  </a:lnTo>
                  <a:lnTo>
                    <a:pt x="2035" y="493"/>
                  </a:lnTo>
                  <a:lnTo>
                    <a:pt x="2082" y="489"/>
                  </a:lnTo>
                  <a:lnTo>
                    <a:pt x="2166" y="486"/>
                  </a:lnTo>
                  <a:lnTo>
                    <a:pt x="2284" y="482"/>
                  </a:lnTo>
                  <a:lnTo>
                    <a:pt x="2423" y="479"/>
                  </a:lnTo>
                  <a:lnTo>
                    <a:pt x="2549" y="476"/>
                  </a:lnTo>
                  <a:lnTo>
                    <a:pt x="2608" y="472"/>
                  </a:lnTo>
                  <a:lnTo>
                    <a:pt x="2564" y="468"/>
                  </a:lnTo>
                  <a:lnTo>
                    <a:pt x="2431" y="465"/>
                  </a:lnTo>
                  <a:lnTo>
                    <a:pt x="2267" y="462"/>
                  </a:lnTo>
                  <a:lnTo>
                    <a:pt x="2128" y="458"/>
                  </a:lnTo>
                  <a:lnTo>
                    <a:pt x="2038" y="455"/>
                  </a:lnTo>
                  <a:lnTo>
                    <a:pt x="1998" y="451"/>
                  </a:lnTo>
                  <a:lnTo>
                    <a:pt x="2006" y="448"/>
                  </a:lnTo>
                  <a:lnTo>
                    <a:pt x="2054" y="445"/>
                  </a:lnTo>
                  <a:lnTo>
                    <a:pt x="2141" y="441"/>
                  </a:lnTo>
                  <a:lnTo>
                    <a:pt x="2265" y="438"/>
                  </a:lnTo>
                  <a:lnTo>
                    <a:pt x="2416" y="434"/>
                  </a:lnTo>
                  <a:lnTo>
                    <a:pt x="2557" y="431"/>
                  </a:lnTo>
                  <a:lnTo>
                    <a:pt x="2635" y="428"/>
                  </a:lnTo>
                  <a:lnTo>
                    <a:pt x="2597" y="424"/>
                  </a:lnTo>
                  <a:lnTo>
                    <a:pt x="2454" y="421"/>
                  </a:lnTo>
                  <a:lnTo>
                    <a:pt x="2271" y="417"/>
                  </a:lnTo>
                  <a:lnTo>
                    <a:pt x="2115" y="414"/>
                  </a:lnTo>
                  <a:lnTo>
                    <a:pt x="2014" y="412"/>
                  </a:lnTo>
                  <a:lnTo>
                    <a:pt x="1966" y="407"/>
                  </a:lnTo>
                  <a:lnTo>
                    <a:pt x="1966" y="403"/>
                  </a:lnTo>
                  <a:lnTo>
                    <a:pt x="2006" y="400"/>
                  </a:lnTo>
                  <a:lnTo>
                    <a:pt x="2088" y="398"/>
                  </a:lnTo>
                  <a:lnTo>
                    <a:pt x="2210" y="393"/>
                  </a:lnTo>
                  <a:lnTo>
                    <a:pt x="2368" y="391"/>
                  </a:lnTo>
                  <a:lnTo>
                    <a:pt x="2536" y="386"/>
                  </a:lnTo>
                  <a:lnTo>
                    <a:pt x="2656" y="384"/>
                  </a:lnTo>
                  <a:lnTo>
                    <a:pt x="2654" y="381"/>
                  </a:lnTo>
                  <a:lnTo>
                    <a:pt x="2520" y="377"/>
                  </a:lnTo>
                  <a:lnTo>
                    <a:pt x="2318" y="374"/>
                  </a:lnTo>
                  <a:lnTo>
                    <a:pt x="2132" y="370"/>
                  </a:lnTo>
                  <a:lnTo>
                    <a:pt x="2002" y="367"/>
                  </a:lnTo>
                  <a:lnTo>
                    <a:pt x="1932" y="364"/>
                  </a:lnTo>
                  <a:lnTo>
                    <a:pt x="1915" y="360"/>
                  </a:lnTo>
                  <a:lnTo>
                    <a:pt x="1939" y="357"/>
                  </a:lnTo>
                  <a:lnTo>
                    <a:pt x="2002" y="353"/>
                  </a:lnTo>
                  <a:lnTo>
                    <a:pt x="2107" y="350"/>
                  </a:lnTo>
                  <a:lnTo>
                    <a:pt x="2256" y="346"/>
                  </a:lnTo>
                  <a:lnTo>
                    <a:pt x="2442" y="343"/>
                  </a:lnTo>
                  <a:lnTo>
                    <a:pt x="2621" y="339"/>
                  </a:lnTo>
                  <a:lnTo>
                    <a:pt x="2715" y="336"/>
                  </a:lnTo>
                  <a:lnTo>
                    <a:pt x="2650" y="333"/>
                  </a:lnTo>
                  <a:lnTo>
                    <a:pt x="2450" y="329"/>
                  </a:lnTo>
                  <a:lnTo>
                    <a:pt x="2218" y="326"/>
                  </a:lnTo>
                  <a:lnTo>
                    <a:pt x="2033" y="322"/>
                  </a:lnTo>
                  <a:lnTo>
                    <a:pt x="1917" y="319"/>
                  </a:lnTo>
                  <a:lnTo>
                    <a:pt x="1863" y="316"/>
                  </a:lnTo>
                  <a:lnTo>
                    <a:pt x="1856" y="312"/>
                  </a:lnTo>
                  <a:lnTo>
                    <a:pt x="1884" y="309"/>
                  </a:lnTo>
                  <a:lnTo>
                    <a:pt x="1951" y="305"/>
                  </a:lnTo>
                  <a:lnTo>
                    <a:pt x="2058" y="302"/>
                  </a:lnTo>
                  <a:lnTo>
                    <a:pt x="2214" y="300"/>
                  </a:lnTo>
                  <a:lnTo>
                    <a:pt x="2418" y="295"/>
                  </a:lnTo>
                  <a:lnTo>
                    <a:pt x="2635" y="293"/>
                  </a:lnTo>
                  <a:lnTo>
                    <a:pt x="2770" y="288"/>
                  </a:lnTo>
                  <a:lnTo>
                    <a:pt x="2718" y="286"/>
                  </a:lnTo>
                  <a:lnTo>
                    <a:pt x="2494" y="281"/>
                  </a:lnTo>
                  <a:lnTo>
                    <a:pt x="2218" y="279"/>
                  </a:lnTo>
                  <a:lnTo>
                    <a:pt x="1997" y="274"/>
                  </a:lnTo>
                  <a:lnTo>
                    <a:pt x="1858" y="272"/>
                  </a:lnTo>
                  <a:lnTo>
                    <a:pt x="1785" y="269"/>
                  </a:lnTo>
                  <a:lnTo>
                    <a:pt x="1758" y="265"/>
                  </a:lnTo>
                  <a:lnTo>
                    <a:pt x="1764" y="262"/>
                  </a:lnTo>
                  <a:lnTo>
                    <a:pt x="1797" y="258"/>
                  </a:lnTo>
                  <a:lnTo>
                    <a:pt x="1858" y="255"/>
                  </a:lnTo>
                  <a:lnTo>
                    <a:pt x="1955" y="252"/>
                  </a:lnTo>
                  <a:lnTo>
                    <a:pt x="2101" y="248"/>
                  </a:lnTo>
                  <a:lnTo>
                    <a:pt x="2315" y="245"/>
                  </a:lnTo>
                  <a:lnTo>
                    <a:pt x="2581" y="241"/>
                  </a:lnTo>
                  <a:lnTo>
                    <a:pt x="2819" y="238"/>
                  </a:lnTo>
                  <a:lnTo>
                    <a:pt x="2865" y="235"/>
                  </a:lnTo>
                  <a:lnTo>
                    <a:pt x="2642" y="231"/>
                  </a:lnTo>
                  <a:lnTo>
                    <a:pt x="2294" y="228"/>
                  </a:lnTo>
                  <a:lnTo>
                    <a:pt x="1989" y="224"/>
                  </a:lnTo>
                  <a:lnTo>
                    <a:pt x="1787" y="221"/>
                  </a:lnTo>
                  <a:lnTo>
                    <a:pt x="1673" y="217"/>
                  </a:lnTo>
                  <a:lnTo>
                    <a:pt x="1610" y="214"/>
                  </a:lnTo>
                  <a:lnTo>
                    <a:pt x="1570" y="210"/>
                  </a:lnTo>
                  <a:lnTo>
                    <a:pt x="1539" y="207"/>
                  </a:lnTo>
                  <a:lnTo>
                    <a:pt x="1501" y="204"/>
                  </a:lnTo>
                  <a:lnTo>
                    <a:pt x="1448" y="200"/>
                  </a:lnTo>
                  <a:lnTo>
                    <a:pt x="1366" y="197"/>
                  </a:lnTo>
                  <a:lnTo>
                    <a:pt x="1238" y="193"/>
                  </a:lnTo>
                  <a:lnTo>
                    <a:pt x="1046" y="190"/>
                  </a:lnTo>
                  <a:lnTo>
                    <a:pt x="778" y="188"/>
                  </a:lnTo>
                  <a:lnTo>
                    <a:pt x="475" y="183"/>
                  </a:lnTo>
                  <a:lnTo>
                    <a:pt x="301" y="181"/>
                  </a:lnTo>
                  <a:lnTo>
                    <a:pt x="433" y="176"/>
                  </a:lnTo>
                  <a:lnTo>
                    <a:pt x="802" y="174"/>
                  </a:lnTo>
                  <a:lnTo>
                    <a:pt x="1181" y="171"/>
                  </a:lnTo>
                  <a:lnTo>
                    <a:pt x="1450" y="167"/>
                  </a:lnTo>
                  <a:lnTo>
                    <a:pt x="1610" y="162"/>
                  </a:lnTo>
                  <a:lnTo>
                    <a:pt x="1703" y="160"/>
                  </a:lnTo>
                  <a:lnTo>
                    <a:pt x="1766" y="157"/>
                  </a:lnTo>
                  <a:lnTo>
                    <a:pt x="1827" y="153"/>
                  </a:lnTo>
                  <a:lnTo>
                    <a:pt x="1903" y="150"/>
                  </a:lnTo>
                  <a:lnTo>
                    <a:pt x="2012" y="146"/>
                  </a:lnTo>
                  <a:lnTo>
                    <a:pt x="2168" y="143"/>
                  </a:lnTo>
                  <a:lnTo>
                    <a:pt x="2378" y="140"/>
                  </a:lnTo>
                  <a:lnTo>
                    <a:pt x="2618" y="136"/>
                  </a:lnTo>
                  <a:lnTo>
                    <a:pt x="2793" y="133"/>
                  </a:lnTo>
                  <a:lnTo>
                    <a:pt x="2776" y="129"/>
                  </a:lnTo>
                  <a:lnTo>
                    <a:pt x="2549" y="126"/>
                  </a:lnTo>
                  <a:lnTo>
                    <a:pt x="2246" y="123"/>
                  </a:lnTo>
                  <a:lnTo>
                    <a:pt x="1995" y="119"/>
                  </a:lnTo>
                  <a:lnTo>
                    <a:pt x="1833" y="116"/>
                  </a:lnTo>
                  <a:lnTo>
                    <a:pt x="1743" y="112"/>
                  </a:lnTo>
                  <a:lnTo>
                    <a:pt x="1703" y="109"/>
                  </a:lnTo>
                  <a:lnTo>
                    <a:pt x="1692" y="106"/>
                  </a:lnTo>
                  <a:lnTo>
                    <a:pt x="1699" y="102"/>
                  </a:lnTo>
                  <a:lnTo>
                    <a:pt x="1722" y="98"/>
                  </a:lnTo>
                  <a:lnTo>
                    <a:pt x="1762" y="95"/>
                  </a:lnTo>
                  <a:lnTo>
                    <a:pt x="1829" y="92"/>
                  </a:lnTo>
                  <a:lnTo>
                    <a:pt x="1938" y="88"/>
                  </a:lnTo>
                  <a:lnTo>
                    <a:pt x="2103" y="85"/>
                  </a:lnTo>
                  <a:lnTo>
                    <a:pt x="2349" y="81"/>
                  </a:lnTo>
                  <a:lnTo>
                    <a:pt x="2663" y="78"/>
                  </a:lnTo>
                  <a:lnTo>
                    <a:pt x="2928" y="76"/>
                  </a:lnTo>
                  <a:lnTo>
                    <a:pt x="2922" y="71"/>
                  </a:lnTo>
                  <a:lnTo>
                    <a:pt x="2600" y="69"/>
                  </a:lnTo>
                  <a:lnTo>
                    <a:pt x="2181" y="64"/>
                  </a:lnTo>
                  <a:lnTo>
                    <a:pt x="1856" y="62"/>
                  </a:lnTo>
                  <a:lnTo>
                    <a:pt x="1650" y="59"/>
                  </a:lnTo>
                  <a:lnTo>
                    <a:pt x="1532" y="55"/>
                  </a:lnTo>
                  <a:lnTo>
                    <a:pt x="1456" y="52"/>
                  </a:lnTo>
                  <a:lnTo>
                    <a:pt x="1387" y="48"/>
                  </a:lnTo>
                  <a:lnTo>
                    <a:pt x="1307" y="45"/>
                  </a:lnTo>
                  <a:lnTo>
                    <a:pt x="1197" y="41"/>
                  </a:lnTo>
                  <a:lnTo>
                    <a:pt x="1040" y="38"/>
                  </a:lnTo>
                  <a:lnTo>
                    <a:pt x="838" y="34"/>
                  </a:lnTo>
                  <a:lnTo>
                    <a:pt x="621" y="31"/>
                  </a:lnTo>
                  <a:lnTo>
                    <a:pt x="480" y="28"/>
                  </a:lnTo>
                  <a:lnTo>
                    <a:pt x="518" y="24"/>
                  </a:lnTo>
                  <a:lnTo>
                    <a:pt x="734" y="21"/>
                  </a:lnTo>
                  <a:lnTo>
                    <a:pt x="1006" y="17"/>
                  </a:lnTo>
                  <a:lnTo>
                    <a:pt x="1231" y="14"/>
                  </a:lnTo>
                  <a:lnTo>
                    <a:pt x="1374" y="11"/>
                  </a:lnTo>
                  <a:lnTo>
                    <a:pt x="1448" y="7"/>
                  </a:lnTo>
                  <a:lnTo>
                    <a:pt x="1475" y="4"/>
                  </a:lnTo>
                  <a:lnTo>
                    <a:pt x="14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39" name="Freeform 87">
              <a:extLst>
                <a:ext uri="{FF2B5EF4-FFF2-40B4-BE49-F238E27FC236}">
                  <a16:creationId xmlns:a16="http://schemas.microsoft.com/office/drawing/2014/main" id="{D525CD61-2B54-0140-AC48-FAA139E4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443"/>
              <a:ext cx="1381" cy="452"/>
            </a:xfrm>
            <a:custGeom>
              <a:avLst/>
              <a:gdLst>
                <a:gd name="T0" fmla="*/ 1 w 2762"/>
                <a:gd name="T1" fmla="*/ 0 h 1357"/>
                <a:gd name="T2" fmla="*/ 2 w 2762"/>
                <a:gd name="T3" fmla="*/ 0 h 1357"/>
                <a:gd name="T4" fmla="*/ 2 w 2762"/>
                <a:gd name="T5" fmla="*/ 0 h 1357"/>
                <a:gd name="T6" fmla="*/ 2 w 2762"/>
                <a:gd name="T7" fmla="*/ 0 h 1357"/>
                <a:gd name="T8" fmla="*/ 1 w 2762"/>
                <a:gd name="T9" fmla="*/ 0 h 1357"/>
                <a:gd name="T10" fmla="*/ 1 w 2762"/>
                <a:gd name="T11" fmla="*/ 0 h 1357"/>
                <a:gd name="T12" fmla="*/ 2 w 2762"/>
                <a:gd name="T13" fmla="*/ 0 h 1357"/>
                <a:gd name="T14" fmla="*/ 1 w 2762"/>
                <a:gd name="T15" fmla="*/ 0 h 1357"/>
                <a:gd name="T16" fmla="*/ 2 w 2762"/>
                <a:gd name="T17" fmla="*/ 0 h 1357"/>
                <a:gd name="T18" fmla="*/ 3 w 2762"/>
                <a:gd name="T19" fmla="*/ 0 h 1357"/>
                <a:gd name="T20" fmla="*/ 2 w 2762"/>
                <a:gd name="T21" fmla="*/ 0 h 1357"/>
                <a:gd name="T22" fmla="*/ 1 w 2762"/>
                <a:gd name="T23" fmla="*/ 0 h 1357"/>
                <a:gd name="T24" fmla="*/ 2 w 2762"/>
                <a:gd name="T25" fmla="*/ 0 h 1357"/>
                <a:gd name="T26" fmla="*/ 1 w 2762"/>
                <a:gd name="T27" fmla="*/ 0 h 1357"/>
                <a:gd name="T28" fmla="*/ 2 w 2762"/>
                <a:gd name="T29" fmla="*/ 0 h 1357"/>
                <a:gd name="T30" fmla="*/ 2 w 2762"/>
                <a:gd name="T31" fmla="*/ 0 h 1357"/>
                <a:gd name="T32" fmla="*/ 3 w 2762"/>
                <a:gd name="T33" fmla="*/ 0 h 1357"/>
                <a:gd name="T34" fmla="*/ 2 w 2762"/>
                <a:gd name="T35" fmla="*/ 0 h 1357"/>
                <a:gd name="T36" fmla="*/ 1 w 2762"/>
                <a:gd name="T37" fmla="*/ 0 h 1357"/>
                <a:gd name="T38" fmla="*/ 2 w 2762"/>
                <a:gd name="T39" fmla="*/ 0 h 1357"/>
                <a:gd name="T40" fmla="*/ 1 w 2762"/>
                <a:gd name="T41" fmla="*/ 0 h 1357"/>
                <a:gd name="T42" fmla="*/ 2 w 2762"/>
                <a:gd name="T43" fmla="*/ 0 h 1357"/>
                <a:gd name="T44" fmla="*/ 2 w 2762"/>
                <a:gd name="T45" fmla="*/ 0 h 1357"/>
                <a:gd name="T46" fmla="*/ 2 w 2762"/>
                <a:gd name="T47" fmla="*/ 0 h 1357"/>
                <a:gd name="T48" fmla="*/ 1 w 2762"/>
                <a:gd name="T49" fmla="*/ 0 h 1357"/>
                <a:gd name="T50" fmla="*/ 2 w 2762"/>
                <a:gd name="T51" fmla="*/ 0 h 1357"/>
                <a:gd name="T52" fmla="*/ 1 w 2762"/>
                <a:gd name="T53" fmla="*/ 0 h 1357"/>
                <a:gd name="T54" fmla="*/ 2 w 2762"/>
                <a:gd name="T55" fmla="*/ 0 h 1357"/>
                <a:gd name="T56" fmla="*/ 2 w 2762"/>
                <a:gd name="T57" fmla="*/ 0 h 1357"/>
                <a:gd name="T58" fmla="*/ 1 w 2762"/>
                <a:gd name="T59" fmla="*/ 0 h 1357"/>
                <a:gd name="T60" fmla="*/ 2 w 2762"/>
                <a:gd name="T61" fmla="*/ 0 h 1357"/>
                <a:gd name="T62" fmla="*/ 3 w 2762"/>
                <a:gd name="T63" fmla="*/ 0 h 1357"/>
                <a:gd name="T64" fmla="*/ 2 w 2762"/>
                <a:gd name="T65" fmla="*/ 0 h 1357"/>
                <a:gd name="T66" fmla="*/ 2 w 2762"/>
                <a:gd name="T67" fmla="*/ 0 h 1357"/>
                <a:gd name="T68" fmla="*/ 1 w 2762"/>
                <a:gd name="T69" fmla="*/ 0 h 1357"/>
                <a:gd name="T70" fmla="*/ 2 w 2762"/>
                <a:gd name="T71" fmla="*/ 0 h 1357"/>
                <a:gd name="T72" fmla="*/ 2 w 2762"/>
                <a:gd name="T73" fmla="*/ 0 h 1357"/>
                <a:gd name="T74" fmla="*/ 3 w 2762"/>
                <a:gd name="T75" fmla="*/ 0 h 1357"/>
                <a:gd name="T76" fmla="*/ 2 w 2762"/>
                <a:gd name="T77" fmla="*/ 0 h 1357"/>
                <a:gd name="T78" fmla="*/ 3 w 2762"/>
                <a:gd name="T79" fmla="*/ 0 h 1357"/>
                <a:gd name="T80" fmla="*/ 2 w 2762"/>
                <a:gd name="T81" fmla="*/ 0 h 1357"/>
                <a:gd name="T82" fmla="*/ 3 w 2762"/>
                <a:gd name="T83" fmla="*/ 0 h 1357"/>
                <a:gd name="T84" fmla="*/ 2 w 2762"/>
                <a:gd name="T85" fmla="*/ 0 h 1357"/>
                <a:gd name="T86" fmla="*/ 2 w 2762"/>
                <a:gd name="T87" fmla="*/ 0 h 1357"/>
                <a:gd name="T88" fmla="*/ 2 w 2762"/>
                <a:gd name="T89" fmla="*/ 0 h 1357"/>
                <a:gd name="T90" fmla="*/ 2 w 2762"/>
                <a:gd name="T91" fmla="*/ 0 h 1357"/>
                <a:gd name="T92" fmla="*/ 3 w 2762"/>
                <a:gd name="T93" fmla="*/ 0 h 1357"/>
                <a:gd name="T94" fmla="*/ 2 w 2762"/>
                <a:gd name="T95" fmla="*/ 0 h 1357"/>
                <a:gd name="T96" fmla="*/ 1 w 2762"/>
                <a:gd name="T97" fmla="*/ 0 h 1357"/>
                <a:gd name="T98" fmla="*/ 2 w 2762"/>
                <a:gd name="T99" fmla="*/ 0 h 1357"/>
                <a:gd name="T100" fmla="*/ 1 w 2762"/>
                <a:gd name="T101" fmla="*/ 0 h 1357"/>
                <a:gd name="T102" fmla="*/ 2 w 2762"/>
                <a:gd name="T103" fmla="*/ 0 h 1357"/>
                <a:gd name="T104" fmla="*/ 2 w 2762"/>
                <a:gd name="T105" fmla="*/ 0 h 1357"/>
                <a:gd name="T106" fmla="*/ 1 w 2762"/>
                <a:gd name="T107" fmla="*/ 0 h 1357"/>
                <a:gd name="T108" fmla="*/ 2 w 2762"/>
                <a:gd name="T109" fmla="*/ 0 h 1357"/>
                <a:gd name="T110" fmla="*/ 2 w 2762"/>
                <a:gd name="T111" fmla="*/ 0 h 1357"/>
                <a:gd name="T112" fmla="*/ 2 w 2762"/>
                <a:gd name="T113" fmla="*/ 0 h 1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2"/>
                <a:gd name="T172" fmla="*/ 0 h 1357"/>
                <a:gd name="T173" fmla="*/ 2762 w 2762"/>
                <a:gd name="T174" fmla="*/ 1357 h 13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2" h="1357">
                  <a:moveTo>
                    <a:pt x="1261" y="1357"/>
                  </a:moveTo>
                  <a:lnTo>
                    <a:pt x="1229" y="1354"/>
                  </a:lnTo>
                  <a:lnTo>
                    <a:pt x="1168" y="1351"/>
                  </a:lnTo>
                  <a:lnTo>
                    <a:pt x="1069" y="1347"/>
                  </a:lnTo>
                  <a:lnTo>
                    <a:pt x="916" y="1344"/>
                  </a:lnTo>
                  <a:lnTo>
                    <a:pt x="701" y="1340"/>
                  </a:lnTo>
                  <a:lnTo>
                    <a:pt x="436" y="1337"/>
                  </a:lnTo>
                  <a:lnTo>
                    <a:pt x="211" y="1333"/>
                  </a:lnTo>
                  <a:lnTo>
                    <a:pt x="185" y="1330"/>
                  </a:lnTo>
                  <a:lnTo>
                    <a:pt x="417" y="1326"/>
                  </a:lnTo>
                  <a:lnTo>
                    <a:pt x="760" y="1323"/>
                  </a:lnTo>
                  <a:lnTo>
                    <a:pt x="1053" y="1321"/>
                  </a:lnTo>
                  <a:lnTo>
                    <a:pt x="1246" y="1316"/>
                  </a:lnTo>
                  <a:lnTo>
                    <a:pt x="1354" y="1314"/>
                  </a:lnTo>
                  <a:lnTo>
                    <a:pt x="1413" y="1309"/>
                  </a:lnTo>
                  <a:lnTo>
                    <a:pt x="1450" y="1307"/>
                  </a:lnTo>
                  <a:lnTo>
                    <a:pt x="1476" y="1304"/>
                  </a:lnTo>
                  <a:lnTo>
                    <a:pt x="1505" y="1300"/>
                  </a:lnTo>
                  <a:lnTo>
                    <a:pt x="1549" y="1297"/>
                  </a:lnTo>
                  <a:lnTo>
                    <a:pt x="1613" y="1293"/>
                  </a:lnTo>
                  <a:lnTo>
                    <a:pt x="1716" y="1290"/>
                  </a:lnTo>
                  <a:lnTo>
                    <a:pt x="1876" y="1287"/>
                  </a:lnTo>
                  <a:lnTo>
                    <a:pt x="2114" y="1283"/>
                  </a:lnTo>
                  <a:lnTo>
                    <a:pt x="2425" y="1279"/>
                  </a:lnTo>
                  <a:lnTo>
                    <a:pt x="2703" y="1276"/>
                  </a:lnTo>
                  <a:lnTo>
                    <a:pt x="2731" y="1273"/>
                  </a:lnTo>
                  <a:lnTo>
                    <a:pt x="2432" y="1269"/>
                  </a:lnTo>
                  <a:lnTo>
                    <a:pt x="2013" y="1266"/>
                  </a:lnTo>
                  <a:lnTo>
                    <a:pt x="1672" y="1262"/>
                  </a:lnTo>
                  <a:lnTo>
                    <a:pt x="1459" y="1259"/>
                  </a:lnTo>
                  <a:lnTo>
                    <a:pt x="1333" y="1256"/>
                  </a:lnTo>
                  <a:lnTo>
                    <a:pt x="1255" y="1252"/>
                  </a:lnTo>
                  <a:lnTo>
                    <a:pt x="1187" y="1249"/>
                  </a:lnTo>
                  <a:lnTo>
                    <a:pt x="1109" y="1245"/>
                  </a:lnTo>
                  <a:lnTo>
                    <a:pt x="1000" y="1242"/>
                  </a:lnTo>
                  <a:lnTo>
                    <a:pt x="850" y="1239"/>
                  </a:lnTo>
                  <a:lnTo>
                    <a:pt x="653" y="1235"/>
                  </a:lnTo>
                  <a:lnTo>
                    <a:pt x="434" y="1232"/>
                  </a:lnTo>
                  <a:lnTo>
                    <a:pt x="280" y="1228"/>
                  </a:lnTo>
                  <a:lnTo>
                    <a:pt x="297" y="1225"/>
                  </a:lnTo>
                  <a:lnTo>
                    <a:pt x="499" y="1223"/>
                  </a:lnTo>
                  <a:lnTo>
                    <a:pt x="771" y="1218"/>
                  </a:lnTo>
                  <a:lnTo>
                    <a:pt x="1004" y="1214"/>
                  </a:lnTo>
                  <a:lnTo>
                    <a:pt x="1154" y="1211"/>
                  </a:lnTo>
                  <a:lnTo>
                    <a:pt x="1236" y="1209"/>
                  </a:lnTo>
                  <a:lnTo>
                    <a:pt x="1267" y="1204"/>
                  </a:lnTo>
                  <a:lnTo>
                    <a:pt x="1263" y="1202"/>
                  </a:lnTo>
                  <a:lnTo>
                    <a:pt x="1232" y="1197"/>
                  </a:lnTo>
                  <a:lnTo>
                    <a:pt x="1175" y="1195"/>
                  </a:lnTo>
                  <a:lnTo>
                    <a:pt x="1080" y="1192"/>
                  </a:lnTo>
                  <a:lnTo>
                    <a:pt x="933" y="1188"/>
                  </a:lnTo>
                  <a:lnTo>
                    <a:pt x="726" y="1185"/>
                  </a:lnTo>
                  <a:lnTo>
                    <a:pt x="463" y="1181"/>
                  </a:lnTo>
                  <a:lnTo>
                    <a:pt x="227" y="1178"/>
                  </a:lnTo>
                  <a:lnTo>
                    <a:pt x="175" y="1175"/>
                  </a:lnTo>
                  <a:lnTo>
                    <a:pt x="387" y="1171"/>
                  </a:lnTo>
                  <a:lnTo>
                    <a:pt x="728" y="1168"/>
                  </a:lnTo>
                  <a:lnTo>
                    <a:pt x="1030" y="1164"/>
                  </a:lnTo>
                  <a:lnTo>
                    <a:pt x="1232" y="1161"/>
                  </a:lnTo>
                  <a:lnTo>
                    <a:pt x="1347" y="1157"/>
                  </a:lnTo>
                  <a:lnTo>
                    <a:pt x="1410" y="1154"/>
                  </a:lnTo>
                  <a:lnTo>
                    <a:pt x="1446" y="1150"/>
                  </a:lnTo>
                  <a:lnTo>
                    <a:pt x="1472" y="1147"/>
                  </a:lnTo>
                  <a:lnTo>
                    <a:pt x="1501" y="1144"/>
                  </a:lnTo>
                  <a:lnTo>
                    <a:pt x="1543" y="1140"/>
                  </a:lnTo>
                  <a:lnTo>
                    <a:pt x="1604" y="1137"/>
                  </a:lnTo>
                  <a:lnTo>
                    <a:pt x="1701" y="1133"/>
                  </a:lnTo>
                  <a:lnTo>
                    <a:pt x="1853" y="1130"/>
                  </a:lnTo>
                  <a:lnTo>
                    <a:pt x="2084" y="1127"/>
                  </a:lnTo>
                  <a:lnTo>
                    <a:pt x="2389" y="1123"/>
                  </a:lnTo>
                  <a:lnTo>
                    <a:pt x="2680" y="1120"/>
                  </a:lnTo>
                  <a:lnTo>
                    <a:pt x="2747" y="1116"/>
                  </a:lnTo>
                  <a:lnTo>
                    <a:pt x="2476" y="1113"/>
                  </a:lnTo>
                  <a:lnTo>
                    <a:pt x="2055" y="1111"/>
                  </a:lnTo>
                  <a:lnTo>
                    <a:pt x="1703" y="1106"/>
                  </a:lnTo>
                  <a:lnTo>
                    <a:pt x="1476" y="1104"/>
                  </a:lnTo>
                  <a:lnTo>
                    <a:pt x="1343" y="1099"/>
                  </a:lnTo>
                  <a:lnTo>
                    <a:pt x="1261" y="1097"/>
                  </a:lnTo>
                  <a:lnTo>
                    <a:pt x="1194" y="1092"/>
                  </a:lnTo>
                  <a:lnTo>
                    <a:pt x="1116" y="1090"/>
                  </a:lnTo>
                  <a:lnTo>
                    <a:pt x="1013" y="1085"/>
                  </a:lnTo>
                  <a:lnTo>
                    <a:pt x="867" y="1083"/>
                  </a:lnTo>
                  <a:lnTo>
                    <a:pt x="672" y="1080"/>
                  </a:lnTo>
                  <a:lnTo>
                    <a:pt x="455" y="1076"/>
                  </a:lnTo>
                  <a:lnTo>
                    <a:pt x="288" y="1073"/>
                  </a:lnTo>
                  <a:lnTo>
                    <a:pt x="286" y="1069"/>
                  </a:lnTo>
                  <a:lnTo>
                    <a:pt x="472" y="1066"/>
                  </a:lnTo>
                  <a:lnTo>
                    <a:pt x="745" y="1063"/>
                  </a:lnTo>
                  <a:lnTo>
                    <a:pt x="983" y="1059"/>
                  </a:lnTo>
                  <a:lnTo>
                    <a:pt x="1141" y="1056"/>
                  </a:lnTo>
                  <a:lnTo>
                    <a:pt x="1229" y="1052"/>
                  </a:lnTo>
                  <a:lnTo>
                    <a:pt x="1263" y="1049"/>
                  </a:lnTo>
                  <a:lnTo>
                    <a:pt x="1263" y="1046"/>
                  </a:lnTo>
                  <a:lnTo>
                    <a:pt x="1236" y="1042"/>
                  </a:lnTo>
                  <a:lnTo>
                    <a:pt x="1181" y="1039"/>
                  </a:lnTo>
                  <a:lnTo>
                    <a:pt x="1090" y="1035"/>
                  </a:lnTo>
                  <a:lnTo>
                    <a:pt x="949" y="1032"/>
                  </a:lnTo>
                  <a:lnTo>
                    <a:pt x="747" y="1028"/>
                  </a:lnTo>
                  <a:lnTo>
                    <a:pt x="488" y="1025"/>
                  </a:lnTo>
                  <a:lnTo>
                    <a:pt x="244" y="1021"/>
                  </a:lnTo>
                  <a:lnTo>
                    <a:pt x="170" y="1018"/>
                  </a:lnTo>
                  <a:lnTo>
                    <a:pt x="360" y="1015"/>
                  </a:lnTo>
                  <a:lnTo>
                    <a:pt x="695" y="1011"/>
                  </a:lnTo>
                  <a:lnTo>
                    <a:pt x="1006" y="1008"/>
                  </a:lnTo>
                  <a:lnTo>
                    <a:pt x="1217" y="1004"/>
                  </a:lnTo>
                  <a:lnTo>
                    <a:pt x="1339" y="1001"/>
                  </a:lnTo>
                  <a:lnTo>
                    <a:pt x="1404" y="999"/>
                  </a:lnTo>
                  <a:lnTo>
                    <a:pt x="1442" y="994"/>
                  </a:lnTo>
                  <a:lnTo>
                    <a:pt x="1469" y="992"/>
                  </a:lnTo>
                  <a:lnTo>
                    <a:pt x="1495" y="987"/>
                  </a:lnTo>
                  <a:lnTo>
                    <a:pt x="1533" y="985"/>
                  </a:lnTo>
                  <a:lnTo>
                    <a:pt x="1590" y="982"/>
                  </a:lnTo>
                  <a:lnTo>
                    <a:pt x="1682" y="978"/>
                  </a:lnTo>
                  <a:lnTo>
                    <a:pt x="1825" y="973"/>
                  </a:lnTo>
                  <a:lnTo>
                    <a:pt x="2042" y="971"/>
                  </a:lnTo>
                  <a:lnTo>
                    <a:pt x="2337" y="968"/>
                  </a:lnTo>
                  <a:lnTo>
                    <a:pt x="2646" y="964"/>
                  </a:lnTo>
                  <a:lnTo>
                    <a:pt x="2762" y="961"/>
                  </a:lnTo>
                  <a:lnTo>
                    <a:pt x="2537" y="957"/>
                  </a:lnTo>
                  <a:lnTo>
                    <a:pt x="2120" y="954"/>
                  </a:lnTo>
                  <a:lnTo>
                    <a:pt x="1747" y="951"/>
                  </a:lnTo>
                  <a:lnTo>
                    <a:pt x="1501" y="947"/>
                  </a:lnTo>
                  <a:lnTo>
                    <a:pt x="1356" y="944"/>
                  </a:lnTo>
                  <a:lnTo>
                    <a:pt x="1269" y="940"/>
                  </a:lnTo>
                  <a:lnTo>
                    <a:pt x="1200" y="937"/>
                  </a:lnTo>
                  <a:lnTo>
                    <a:pt x="1124" y="934"/>
                  </a:lnTo>
                  <a:lnTo>
                    <a:pt x="1025" y="930"/>
                  </a:lnTo>
                  <a:lnTo>
                    <a:pt x="884" y="927"/>
                  </a:lnTo>
                  <a:lnTo>
                    <a:pt x="697" y="923"/>
                  </a:lnTo>
                  <a:lnTo>
                    <a:pt x="480" y="920"/>
                  </a:lnTo>
                  <a:lnTo>
                    <a:pt x="305" y="916"/>
                  </a:lnTo>
                  <a:lnTo>
                    <a:pt x="280" y="913"/>
                  </a:lnTo>
                  <a:lnTo>
                    <a:pt x="446" y="909"/>
                  </a:lnTo>
                  <a:lnTo>
                    <a:pt x="710" y="906"/>
                  </a:lnTo>
                  <a:lnTo>
                    <a:pt x="954" y="903"/>
                  </a:lnTo>
                  <a:lnTo>
                    <a:pt x="1124" y="899"/>
                  </a:lnTo>
                  <a:lnTo>
                    <a:pt x="1217" y="896"/>
                  </a:lnTo>
                  <a:lnTo>
                    <a:pt x="1255" y="892"/>
                  </a:lnTo>
                  <a:lnTo>
                    <a:pt x="1259" y="889"/>
                  </a:lnTo>
                  <a:lnTo>
                    <a:pt x="1232" y="887"/>
                  </a:lnTo>
                  <a:lnTo>
                    <a:pt x="1177" y="882"/>
                  </a:lnTo>
                  <a:lnTo>
                    <a:pt x="1086" y="880"/>
                  </a:lnTo>
                  <a:lnTo>
                    <a:pt x="947" y="875"/>
                  </a:lnTo>
                  <a:lnTo>
                    <a:pt x="747" y="873"/>
                  </a:lnTo>
                  <a:lnTo>
                    <a:pt x="490" y="870"/>
                  </a:lnTo>
                  <a:lnTo>
                    <a:pt x="251" y="866"/>
                  </a:lnTo>
                  <a:lnTo>
                    <a:pt x="177" y="863"/>
                  </a:lnTo>
                  <a:lnTo>
                    <a:pt x="360" y="859"/>
                  </a:lnTo>
                  <a:lnTo>
                    <a:pt x="691" y="856"/>
                  </a:lnTo>
                  <a:lnTo>
                    <a:pt x="998" y="852"/>
                  </a:lnTo>
                  <a:lnTo>
                    <a:pt x="1206" y="849"/>
                  </a:lnTo>
                  <a:lnTo>
                    <a:pt x="1328" y="845"/>
                  </a:lnTo>
                  <a:lnTo>
                    <a:pt x="1392" y="842"/>
                  </a:lnTo>
                  <a:lnTo>
                    <a:pt x="1427" y="839"/>
                  </a:lnTo>
                  <a:lnTo>
                    <a:pt x="1450" y="835"/>
                  </a:lnTo>
                  <a:lnTo>
                    <a:pt x="1470" y="832"/>
                  </a:lnTo>
                  <a:lnTo>
                    <a:pt x="1499" y="828"/>
                  </a:lnTo>
                  <a:lnTo>
                    <a:pt x="1541" y="825"/>
                  </a:lnTo>
                  <a:lnTo>
                    <a:pt x="1608" y="822"/>
                  </a:lnTo>
                  <a:lnTo>
                    <a:pt x="1712" y="818"/>
                  </a:lnTo>
                  <a:lnTo>
                    <a:pt x="1880" y="815"/>
                  </a:lnTo>
                  <a:lnTo>
                    <a:pt x="2130" y="811"/>
                  </a:lnTo>
                  <a:lnTo>
                    <a:pt x="2455" y="808"/>
                  </a:lnTo>
                  <a:lnTo>
                    <a:pt x="2741" y="805"/>
                  </a:lnTo>
                  <a:lnTo>
                    <a:pt x="2747" y="801"/>
                  </a:lnTo>
                  <a:lnTo>
                    <a:pt x="2410" y="798"/>
                  </a:lnTo>
                  <a:lnTo>
                    <a:pt x="1966" y="794"/>
                  </a:lnTo>
                  <a:lnTo>
                    <a:pt x="1623" y="791"/>
                  </a:lnTo>
                  <a:lnTo>
                    <a:pt x="1410" y="787"/>
                  </a:lnTo>
                  <a:lnTo>
                    <a:pt x="1286" y="784"/>
                  </a:lnTo>
                  <a:lnTo>
                    <a:pt x="1202" y="780"/>
                  </a:lnTo>
                  <a:lnTo>
                    <a:pt x="1126" y="777"/>
                  </a:lnTo>
                  <a:lnTo>
                    <a:pt x="1034" y="775"/>
                  </a:lnTo>
                  <a:lnTo>
                    <a:pt x="909" y="770"/>
                  </a:lnTo>
                  <a:lnTo>
                    <a:pt x="745" y="768"/>
                  </a:lnTo>
                  <a:lnTo>
                    <a:pt x="547" y="763"/>
                  </a:lnTo>
                  <a:lnTo>
                    <a:pt x="371" y="761"/>
                  </a:lnTo>
                  <a:lnTo>
                    <a:pt x="307" y="758"/>
                  </a:lnTo>
                  <a:lnTo>
                    <a:pt x="411" y="754"/>
                  </a:lnTo>
                  <a:lnTo>
                    <a:pt x="636" y="751"/>
                  </a:lnTo>
                  <a:lnTo>
                    <a:pt x="870" y="747"/>
                  </a:lnTo>
                  <a:lnTo>
                    <a:pt x="1048" y="744"/>
                  </a:lnTo>
                  <a:lnTo>
                    <a:pt x="1150" y="741"/>
                  </a:lnTo>
                  <a:lnTo>
                    <a:pt x="1196" y="737"/>
                  </a:lnTo>
                  <a:lnTo>
                    <a:pt x="1198" y="733"/>
                  </a:lnTo>
                  <a:lnTo>
                    <a:pt x="1164" y="730"/>
                  </a:lnTo>
                  <a:lnTo>
                    <a:pt x="1097" y="727"/>
                  </a:lnTo>
                  <a:lnTo>
                    <a:pt x="987" y="723"/>
                  </a:lnTo>
                  <a:lnTo>
                    <a:pt x="827" y="720"/>
                  </a:lnTo>
                  <a:lnTo>
                    <a:pt x="615" y="716"/>
                  </a:lnTo>
                  <a:lnTo>
                    <a:pt x="387" y="713"/>
                  </a:lnTo>
                  <a:lnTo>
                    <a:pt x="244" y="710"/>
                  </a:lnTo>
                  <a:lnTo>
                    <a:pt x="299" y="706"/>
                  </a:lnTo>
                  <a:lnTo>
                    <a:pt x="539" y="703"/>
                  </a:lnTo>
                  <a:lnTo>
                    <a:pt x="827" y="699"/>
                  </a:lnTo>
                  <a:lnTo>
                    <a:pt x="1057" y="696"/>
                  </a:lnTo>
                  <a:lnTo>
                    <a:pt x="1202" y="693"/>
                  </a:lnTo>
                  <a:lnTo>
                    <a:pt x="1276" y="689"/>
                  </a:lnTo>
                  <a:lnTo>
                    <a:pt x="1307" y="686"/>
                  </a:lnTo>
                  <a:lnTo>
                    <a:pt x="1309" y="682"/>
                  </a:lnTo>
                  <a:lnTo>
                    <a:pt x="1288" y="679"/>
                  </a:lnTo>
                  <a:lnTo>
                    <a:pt x="1246" y="677"/>
                  </a:lnTo>
                  <a:lnTo>
                    <a:pt x="1175" y="672"/>
                  </a:lnTo>
                  <a:lnTo>
                    <a:pt x="1065" y="668"/>
                  </a:lnTo>
                  <a:lnTo>
                    <a:pt x="895" y="665"/>
                  </a:lnTo>
                  <a:lnTo>
                    <a:pt x="651" y="663"/>
                  </a:lnTo>
                  <a:lnTo>
                    <a:pt x="358" y="658"/>
                  </a:lnTo>
                  <a:lnTo>
                    <a:pt x="133" y="656"/>
                  </a:lnTo>
                  <a:lnTo>
                    <a:pt x="170" y="651"/>
                  </a:lnTo>
                  <a:lnTo>
                    <a:pt x="478" y="649"/>
                  </a:lnTo>
                  <a:lnTo>
                    <a:pt x="861" y="646"/>
                  </a:lnTo>
                  <a:lnTo>
                    <a:pt x="1156" y="642"/>
                  </a:lnTo>
                  <a:lnTo>
                    <a:pt x="1341" y="639"/>
                  </a:lnTo>
                  <a:lnTo>
                    <a:pt x="1446" y="635"/>
                  </a:lnTo>
                  <a:lnTo>
                    <a:pt x="1510" y="632"/>
                  </a:lnTo>
                  <a:lnTo>
                    <a:pt x="1562" y="629"/>
                  </a:lnTo>
                  <a:lnTo>
                    <a:pt x="1621" y="625"/>
                  </a:lnTo>
                  <a:lnTo>
                    <a:pt x="1703" y="622"/>
                  </a:lnTo>
                  <a:lnTo>
                    <a:pt x="1825" y="618"/>
                  </a:lnTo>
                  <a:lnTo>
                    <a:pt x="2000" y="615"/>
                  </a:lnTo>
                  <a:lnTo>
                    <a:pt x="2232" y="611"/>
                  </a:lnTo>
                  <a:lnTo>
                    <a:pt x="2486" y="608"/>
                  </a:lnTo>
                  <a:lnTo>
                    <a:pt x="2636" y="604"/>
                  </a:lnTo>
                  <a:lnTo>
                    <a:pt x="2552" y="601"/>
                  </a:lnTo>
                  <a:lnTo>
                    <a:pt x="2267" y="598"/>
                  </a:lnTo>
                  <a:lnTo>
                    <a:pt x="1945" y="594"/>
                  </a:lnTo>
                  <a:lnTo>
                    <a:pt x="1703" y="591"/>
                  </a:lnTo>
                  <a:lnTo>
                    <a:pt x="1554" y="587"/>
                  </a:lnTo>
                  <a:lnTo>
                    <a:pt x="1474" y="584"/>
                  </a:lnTo>
                  <a:lnTo>
                    <a:pt x="1434" y="581"/>
                  </a:lnTo>
                  <a:lnTo>
                    <a:pt x="1415" y="577"/>
                  </a:lnTo>
                  <a:lnTo>
                    <a:pt x="1404" y="574"/>
                  </a:lnTo>
                  <a:lnTo>
                    <a:pt x="1394" y="570"/>
                  </a:lnTo>
                  <a:lnTo>
                    <a:pt x="1385" y="567"/>
                  </a:lnTo>
                  <a:lnTo>
                    <a:pt x="1370" y="565"/>
                  </a:lnTo>
                  <a:lnTo>
                    <a:pt x="1345" y="560"/>
                  </a:lnTo>
                  <a:lnTo>
                    <a:pt x="1305" y="558"/>
                  </a:lnTo>
                  <a:lnTo>
                    <a:pt x="1240" y="553"/>
                  </a:lnTo>
                  <a:lnTo>
                    <a:pt x="1133" y="551"/>
                  </a:lnTo>
                  <a:lnTo>
                    <a:pt x="958" y="546"/>
                  </a:lnTo>
                  <a:lnTo>
                    <a:pt x="688" y="544"/>
                  </a:lnTo>
                  <a:lnTo>
                    <a:pt x="320" y="539"/>
                  </a:lnTo>
                  <a:lnTo>
                    <a:pt x="0" y="537"/>
                  </a:lnTo>
                  <a:lnTo>
                    <a:pt x="25" y="534"/>
                  </a:lnTo>
                  <a:lnTo>
                    <a:pt x="444" y="530"/>
                  </a:lnTo>
                  <a:lnTo>
                    <a:pt x="943" y="527"/>
                  </a:lnTo>
                  <a:lnTo>
                    <a:pt x="1309" y="523"/>
                  </a:lnTo>
                  <a:lnTo>
                    <a:pt x="1530" y="520"/>
                  </a:lnTo>
                  <a:lnTo>
                    <a:pt x="1661" y="517"/>
                  </a:lnTo>
                  <a:lnTo>
                    <a:pt x="1754" y="513"/>
                  </a:lnTo>
                  <a:lnTo>
                    <a:pt x="1846" y="510"/>
                  </a:lnTo>
                  <a:lnTo>
                    <a:pt x="1954" y="506"/>
                  </a:lnTo>
                  <a:lnTo>
                    <a:pt x="2090" y="503"/>
                  </a:lnTo>
                  <a:lnTo>
                    <a:pt x="2238" y="500"/>
                  </a:lnTo>
                  <a:lnTo>
                    <a:pt x="2364" y="496"/>
                  </a:lnTo>
                  <a:lnTo>
                    <a:pt x="2413" y="492"/>
                  </a:lnTo>
                  <a:lnTo>
                    <a:pt x="2350" y="489"/>
                  </a:lnTo>
                  <a:lnTo>
                    <a:pt x="2200" y="486"/>
                  </a:lnTo>
                  <a:lnTo>
                    <a:pt x="2029" y="482"/>
                  </a:lnTo>
                  <a:lnTo>
                    <a:pt x="1891" y="479"/>
                  </a:lnTo>
                  <a:lnTo>
                    <a:pt x="1806" y="475"/>
                  </a:lnTo>
                  <a:lnTo>
                    <a:pt x="1773" y="472"/>
                  </a:lnTo>
                  <a:lnTo>
                    <a:pt x="1785" y="469"/>
                  </a:lnTo>
                  <a:lnTo>
                    <a:pt x="1836" y="465"/>
                  </a:lnTo>
                  <a:lnTo>
                    <a:pt x="1930" y="462"/>
                  </a:lnTo>
                  <a:lnTo>
                    <a:pt x="2059" y="458"/>
                  </a:lnTo>
                  <a:lnTo>
                    <a:pt x="2217" y="455"/>
                  </a:lnTo>
                  <a:lnTo>
                    <a:pt x="2368" y="453"/>
                  </a:lnTo>
                  <a:lnTo>
                    <a:pt x="2444" y="448"/>
                  </a:lnTo>
                  <a:lnTo>
                    <a:pt x="2396" y="446"/>
                  </a:lnTo>
                  <a:lnTo>
                    <a:pt x="2240" y="441"/>
                  </a:lnTo>
                  <a:lnTo>
                    <a:pt x="2048" y="439"/>
                  </a:lnTo>
                  <a:lnTo>
                    <a:pt x="1888" y="436"/>
                  </a:lnTo>
                  <a:lnTo>
                    <a:pt x="1783" y="432"/>
                  </a:lnTo>
                  <a:lnTo>
                    <a:pt x="1737" y="427"/>
                  </a:lnTo>
                  <a:lnTo>
                    <a:pt x="1737" y="425"/>
                  </a:lnTo>
                  <a:lnTo>
                    <a:pt x="1779" y="422"/>
                  </a:lnTo>
                  <a:lnTo>
                    <a:pt x="1859" y="418"/>
                  </a:lnTo>
                  <a:lnTo>
                    <a:pt x="1983" y="415"/>
                  </a:lnTo>
                  <a:lnTo>
                    <a:pt x="2147" y="411"/>
                  </a:lnTo>
                  <a:lnTo>
                    <a:pt x="2324" y="408"/>
                  </a:lnTo>
                  <a:lnTo>
                    <a:pt x="2459" y="405"/>
                  </a:lnTo>
                  <a:lnTo>
                    <a:pt x="2470" y="401"/>
                  </a:lnTo>
                  <a:lnTo>
                    <a:pt x="2335" y="398"/>
                  </a:lnTo>
                  <a:lnTo>
                    <a:pt x="2122" y="394"/>
                  </a:lnTo>
                  <a:lnTo>
                    <a:pt x="1922" y="391"/>
                  </a:lnTo>
                  <a:lnTo>
                    <a:pt x="1781" y="388"/>
                  </a:lnTo>
                  <a:lnTo>
                    <a:pt x="1703" y="384"/>
                  </a:lnTo>
                  <a:lnTo>
                    <a:pt x="1678" y="381"/>
                  </a:lnTo>
                  <a:lnTo>
                    <a:pt x="1697" y="377"/>
                  </a:lnTo>
                  <a:lnTo>
                    <a:pt x="1752" y="374"/>
                  </a:lnTo>
                  <a:lnTo>
                    <a:pt x="1848" y="370"/>
                  </a:lnTo>
                  <a:lnTo>
                    <a:pt x="1989" y="367"/>
                  </a:lnTo>
                  <a:lnTo>
                    <a:pt x="2177" y="363"/>
                  </a:lnTo>
                  <a:lnTo>
                    <a:pt x="2379" y="360"/>
                  </a:lnTo>
                  <a:lnTo>
                    <a:pt x="2520" y="357"/>
                  </a:lnTo>
                  <a:lnTo>
                    <a:pt x="2503" y="353"/>
                  </a:lnTo>
                  <a:lnTo>
                    <a:pt x="2318" y="350"/>
                  </a:lnTo>
                  <a:lnTo>
                    <a:pt x="2067" y="346"/>
                  </a:lnTo>
                  <a:lnTo>
                    <a:pt x="1850" y="343"/>
                  </a:lnTo>
                  <a:lnTo>
                    <a:pt x="1705" y="341"/>
                  </a:lnTo>
                  <a:lnTo>
                    <a:pt x="1629" y="336"/>
                  </a:lnTo>
                  <a:lnTo>
                    <a:pt x="1604" y="334"/>
                  </a:lnTo>
                  <a:lnTo>
                    <a:pt x="1617" y="329"/>
                  </a:lnTo>
                  <a:lnTo>
                    <a:pt x="1661" y="327"/>
                  </a:lnTo>
                  <a:lnTo>
                    <a:pt x="1739" y="324"/>
                  </a:lnTo>
                  <a:lnTo>
                    <a:pt x="1863" y="320"/>
                  </a:lnTo>
                  <a:lnTo>
                    <a:pt x="2040" y="317"/>
                  </a:lnTo>
                  <a:lnTo>
                    <a:pt x="2270" y="313"/>
                  </a:lnTo>
                  <a:lnTo>
                    <a:pt x="2501" y="310"/>
                  </a:lnTo>
                  <a:lnTo>
                    <a:pt x="2611" y="306"/>
                  </a:lnTo>
                  <a:lnTo>
                    <a:pt x="2497" y="303"/>
                  </a:lnTo>
                  <a:lnTo>
                    <a:pt x="2215" y="299"/>
                  </a:lnTo>
                  <a:lnTo>
                    <a:pt x="1922" y="296"/>
                  </a:lnTo>
                  <a:lnTo>
                    <a:pt x="1705" y="293"/>
                  </a:lnTo>
                  <a:lnTo>
                    <a:pt x="1573" y="289"/>
                  </a:lnTo>
                  <a:lnTo>
                    <a:pt x="1507" y="286"/>
                  </a:lnTo>
                  <a:lnTo>
                    <a:pt x="1480" y="282"/>
                  </a:lnTo>
                  <a:lnTo>
                    <a:pt x="1476" y="279"/>
                  </a:lnTo>
                  <a:lnTo>
                    <a:pt x="1486" y="276"/>
                  </a:lnTo>
                  <a:lnTo>
                    <a:pt x="1510" y="272"/>
                  </a:lnTo>
                  <a:lnTo>
                    <a:pt x="1552" y="269"/>
                  </a:lnTo>
                  <a:lnTo>
                    <a:pt x="1623" y="265"/>
                  </a:lnTo>
                  <a:lnTo>
                    <a:pt x="1733" y="262"/>
                  </a:lnTo>
                  <a:lnTo>
                    <a:pt x="1905" y="259"/>
                  </a:lnTo>
                  <a:lnTo>
                    <a:pt x="2162" y="255"/>
                  </a:lnTo>
                  <a:lnTo>
                    <a:pt x="2486" y="252"/>
                  </a:lnTo>
                  <a:lnTo>
                    <a:pt x="2745" y="248"/>
                  </a:lnTo>
                  <a:lnTo>
                    <a:pt x="2712" y="245"/>
                  </a:lnTo>
                  <a:lnTo>
                    <a:pt x="2364" y="241"/>
                  </a:lnTo>
                  <a:lnTo>
                    <a:pt x="1935" y="238"/>
                  </a:lnTo>
                  <a:lnTo>
                    <a:pt x="1611" y="234"/>
                  </a:lnTo>
                  <a:lnTo>
                    <a:pt x="1413" y="231"/>
                  </a:lnTo>
                  <a:lnTo>
                    <a:pt x="1297" y="229"/>
                  </a:lnTo>
                  <a:lnTo>
                    <a:pt x="1219" y="224"/>
                  </a:lnTo>
                  <a:lnTo>
                    <a:pt x="1145" y="222"/>
                  </a:lnTo>
                  <a:lnTo>
                    <a:pt x="1057" y="217"/>
                  </a:lnTo>
                  <a:lnTo>
                    <a:pt x="935" y="215"/>
                  </a:lnTo>
                  <a:lnTo>
                    <a:pt x="770" y="212"/>
                  </a:lnTo>
                  <a:lnTo>
                    <a:pt x="566" y="208"/>
                  </a:lnTo>
                  <a:lnTo>
                    <a:pt x="371" y="205"/>
                  </a:lnTo>
                  <a:lnTo>
                    <a:pt x="284" y="201"/>
                  </a:lnTo>
                  <a:lnTo>
                    <a:pt x="377" y="198"/>
                  </a:lnTo>
                  <a:lnTo>
                    <a:pt x="610" y="195"/>
                  </a:lnTo>
                  <a:lnTo>
                    <a:pt x="861" y="191"/>
                  </a:lnTo>
                  <a:lnTo>
                    <a:pt x="1053" y="187"/>
                  </a:lnTo>
                  <a:lnTo>
                    <a:pt x="1168" y="184"/>
                  </a:lnTo>
                  <a:lnTo>
                    <a:pt x="1223" y="181"/>
                  </a:lnTo>
                  <a:lnTo>
                    <a:pt x="1232" y="177"/>
                  </a:lnTo>
                  <a:lnTo>
                    <a:pt x="1210" y="174"/>
                  </a:lnTo>
                  <a:lnTo>
                    <a:pt x="1156" y="170"/>
                  </a:lnTo>
                  <a:lnTo>
                    <a:pt x="1067" y="167"/>
                  </a:lnTo>
                  <a:lnTo>
                    <a:pt x="930" y="164"/>
                  </a:lnTo>
                  <a:lnTo>
                    <a:pt x="733" y="160"/>
                  </a:lnTo>
                  <a:lnTo>
                    <a:pt x="490" y="157"/>
                  </a:lnTo>
                  <a:lnTo>
                    <a:pt x="269" y="153"/>
                  </a:lnTo>
                  <a:lnTo>
                    <a:pt x="210" y="150"/>
                  </a:lnTo>
                  <a:lnTo>
                    <a:pt x="383" y="147"/>
                  </a:lnTo>
                  <a:lnTo>
                    <a:pt x="691" y="143"/>
                  </a:lnTo>
                  <a:lnTo>
                    <a:pt x="979" y="140"/>
                  </a:lnTo>
                  <a:lnTo>
                    <a:pt x="1177" y="136"/>
                  </a:lnTo>
                  <a:lnTo>
                    <a:pt x="1290" y="133"/>
                  </a:lnTo>
                  <a:lnTo>
                    <a:pt x="1347" y="129"/>
                  </a:lnTo>
                  <a:lnTo>
                    <a:pt x="1371" y="126"/>
                  </a:lnTo>
                  <a:lnTo>
                    <a:pt x="1379" y="122"/>
                  </a:lnTo>
                  <a:lnTo>
                    <a:pt x="1375" y="119"/>
                  </a:lnTo>
                  <a:lnTo>
                    <a:pt x="1362" y="117"/>
                  </a:lnTo>
                  <a:lnTo>
                    <a:pt x="1339" y="112"/>
                  </a:lnTo>
                  <a:lnTo>
                    <a:pt x="1303" y="110"/>
                  </a:lnTo>
                  <a:lnTo>
                    <a:pt x="1244" y="105"/>
                  </a:lnTo>
                  <a:lnTo>
                    <a:pt x="1145" y="103"/>
                  </a:lnTo>
                  <a:lnTo>
                    <a:pt x="987" y="100"/>
                  </a:lnTo>
                  <a:lnTo>
                    <a:pt x="741" y="96"/>
                  </a:lnTo>
                  <a:lnTo>
                    <a:pt x="404" y="93"/>
                  </a:lnTo>
                  <a:lnTo>
                    <a:pt x="78" y="89"/>
                  </a:lnTo>
                  <a:lnTo>
                    <a:pt x="19" y="86"/>
                  </a:lnTo>
                  <a:lnTo>
                    <a:pt x="352" y="83"/>
                  </a:lnTo>
                  <a:lnTo>
                    <a:pt x="829" y="79"/>
                  </a:lnTo>
                  <a:lnTo>
                    <a:pt x="1210" y="76"/>
                  </a:lnTo>
                  <a:lnTo>
                    <a:pt x="1446" y="72"/>
                  </a:lnTo>
                  <a:lnTo>
                    <a:pt x="1585" y="69"/>
                  </a:lnTo>
                  <a:lnTo>
                    <a:pt x="1678" y="65"/>
                  </a:lnTo>
                  <a:lnTo>
                    <a:pt x="1762" y="62"/>
                  </a:lnTo>
                  <a:lnTo>
                    <a:pt x="1863" y="58"/>
                  </a:lnTo>
                  <a:lnTo>
                    <a:pt x="1992" y="55"/>
                  </a:lnTo>
                  <a:lnTo>
                    <a:pt x="2152" y="52"/>
                  </a:lnTo>
                  <a:lnTo>
                    <a:pt x="2324" y="48"/>
                  </a:lnTo>
                  <a:lnTo>
                    <a:pt x="2446" y="45"/>
                  </a:lnTo>
                  <a:lnTo>
                    <a:pt x="2448" y="41"/>
                  </a:lnTo>
                  <a:lnTo>
                    <a:pt x="2316" y="38"/>
                  </a:lnTo>
                  <a:lnTo>
                    <a:pt x="2116" y="35"/>
                  </a:lnTo>
                  <a:lnTo>
                    <a:pt x="1926" y="31"/>
                  </a:lnTo>
                  <a:lnTo>
                    <a:pt x="1794" y="28"/>
                  </a:lnTo>
                  <a:lnTo>
                    <a:pt x="1724" y="24"/>
                  </a:lnTo>
                  <a:lnTo>
                    <a:pt x="1705" y="21"/>
                  </a:lnTo>
                  <a:lnTo>
                    <a:pt x="1728" y="19"/>
                  </a:lnTo>
                  <a:lnTo>
                    <a:pt x="1789" y="14"/>
                  </a:lnTo>
                  <a:lnTo>
                    <a:pt x="1893" y="12"/>
                  </a:lnTo>
                  <a:lnTo>
                    <a:pt x="2040" y="7"/>
                  </a:lnTo>
                  <a:lnTo>
                    <a:pt x="2225" y="5"/>
                  </a:lnTo>
                  <a:lnTo>
                    <a:pt x="2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0" name="Freeform 88">
              <a:extLst>
                <a:ext uri="{FF2B5EF4-FFF2-40B4-BE49-F238E27FC236}">
                  <a16:creationId xmlns:a16="http://schemas.microsoft.com/office/drawing/2014/main" id="{7A7AF744-5AB7-BF45-B6DE-19C00FA80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14"/>
              <a:ext cx="1473" cy="229"/>
            </a:xfrm>
            <a:custGeom>
              <a:avLst/>
              <a:gdLst>
                <a:gd name="T0" fmla="*/ 2 w 2947"/>
                <a:gd name="T1" fmla="*/ 0 h 687"/>
                <a:gd name="T2" fmla="*/ 1 w 2947"/>
                <a:gd name="T3" fmla="*/ 0 h 687"/>
                <a:gd name="T4" fmla="*/ 1 w 2947"/>
                <a:gd name="T5" fmla="*/ 0 h 687"/>
                <a:gd name="T6" fmla="*/ 2 w 2947"/>
                <a:gd name="T7" fmla="*/ 0 h 687"/>
                <a:gd name="T8" fmla="*/ 1 w 2947"/>
                <a:gd name="T9" fmla="*/ 0 h 687"/>
                <a:gd name="T10" fmla="*/ 1 w 2947"/>
                <a:gd name="T11" fmla="*/ 0 h 687"/>
                <a:gd name="T12" fmla="*/ 1 w 2947"/>
                <a:gd name="T13" fmla="*/ 0 h 687"/>
                <a:gd name="T14" fmla="*/ 2 w 2947"/>
                <a:gd name="T15" fmla="*/ 0 h 687"/>
                <a:gd name="T16" fmla="*/ 1 w 2947"/>
                <a:gd name="T17" fmla="*/ 0 h 687"/>
                <a:gd name="T18" fmla="*/ 1 w 2947"/>
                <a:gd name="T19" fmla="*/ 0 h 687"/>
                <a:gd name="T20" fmla="*/ 1 w 2947"/>
                <a:gd name="T21" fmla="*/ 0 h 687"/>
                <a:gd name="T22" fmla="*/ 0 w 2947"/>
                <a:gd name="T23" fmla="*/ 0 h 687"/>
                <a:gd name="T24" fmla="*/ 1 w 2947"/>
                <a:gd name="T25" fmla="*/ 0 h 687"/>
                <a:gd name="T26" fmla="*/ 1 w 2947"/>
                <a:gd name="T27" fmla="*/ 0 h 687"/>
                <a:gd name="T28" fmla="*/ 2 w 2947"/>
                <a:gd name="T29" fmla="*/ 0 h 687"/>
                <a:gd name="T30" fmla="*/ 2 w 2947"/>
                <a:gd name="T31" fmla="*/ 0 h 687"/>
                <a:gd name="T32" fmla="*/ 1 w 2947"/>
                <a:gd name="T33" fmla="*/ 0 h 687"/>
                <a:gd name="T34" fmla="*/ 1 w 2947"/>
                <a:gd name="T35" fmla="*/ 0 h 687"/>
                <a:gd name="T36" fmla="*/ 1 w 2947"/>
                <a:gd name="T37" fmla="*/ 0 h 687"/>
                <a:gd name="T38" fmla="*/ 1 w 2947"/>
                <a:gd name="T39" fmla="*/ 0 h 687"/>
                <a:gd name="T40" fmla="*/ 2 w 2947"/>
                <a:gd name="T41" fmla="*/ 0 h 687"/>
                <a:gd name="T42" fmla="*/ 1 w 2947"/>
                <a:gd name="T43" fmla="*/ 0 h 687"/>
                <a:gd name="T44" fmla="*/ 0 w 2947"/>
                <a:gd name="T45" fmla="*/ 0 h 687"/>
                <a:gd name="T46" fmla="*/ 0 w 2947"/>
                <a:gd name="T47" fmla="*/ 0 h 687"/>
                <a:gd name="T48" fmla="*/ 0 w 2947"/>
                <a:gd name="T49" fmla="*/ 0 h 687"/>
                <a:gd name="T50" fmla="*/ 1 w 2947"/>
                <a:gd name="T51" fmla="*/ 0 h 687"/>
                <a:gd name="T52" fmla="*/ 0 w 2947"/>
                <a:gd name="T53" fmla="*/ 0 h 687"/>
                <a:gd name="T54" fmla="*/ 0 w 2947"/>
                <a:gd name="T55" fmla="*/ 0 h 687"/>
                <a:gd name="T56" fmla="*/ 1 w 2947"/>
                <a:gd name="T57" fmla="*/ 0 h 687"/>
                <a:gd name="T58" fmla="*/ 0 w 2947"/>
                <a:gd name="T59" fmla="*/ 0 h 687"/>
                <a:gd name="T60" fmla="*/ 0 w 2947"/>
                <a:gd name="T61" fmla="*/ 0 h 687"/>
                <a:gd name="T62" fmla="*/ 1 w 2947"/>
                <a:gd name="T63" fmla="*/ 0 h 687"/>
                <a:gd name="T64" fmla="*/ 0 w 2947"/>
                <a:gd name="T65" fmla="*/ 0 h 687"/>
                <a:gd name="T66" fmla="*/ 0 w 2947"/>
                <a:gd name="T67" fmla="*/ 0 h 687"/>
                <a:gd name="T68" fmla="*/ 1 w 2947"/>
                <a:gd name="T69" fmla="*/ 0 h 687"/>
                <a:gd name="T70" fmla="*/ 1 w 2947"/>
                <a:gd name="T71" fmla="*/ 0 h 687"/>
                <a:gd name="T72" fmla="*/ 0 w 2947"/>
                <a:gd name="T73" fmla="*/ 0 h 687"/>
                <a:gd name="T74" fmla="*/ 0 w 2947"/>
                <a:gd name="T75" fmla="*/ 0 h 687"/>
                <a:gd name="T76" fmla="*/ 1 w 2947"/>
                <a:gd name="T77" fmla="*/ 0 h 687"/>
                <a:gd name="T78" fmla="*/ 0 w 2947"/>
                <a:gd name="T79" fmla="*/ 0 h 687"/>
                <a:gd name="T80" fmla="*/ 0 w 2947"/>
                <a:gd name="T81" fmla="*/ 0 h 687"/>
                <a:gd name="T82" fmla="*/ 1 w 2947"/>
                <a:gd name="T83" fmla="*/ 0 h 687"/>
                <a:gd name="T84" fmla="*/ 1 w 2947"/>
                <a:gd name="T85" fmla="*/ 0 h 687"/>
                <a:gd name="T86" fmla="*/ 0 w 2947"/>
                <a:gd name="T87" fmla="*/ 0 h 687"/>
                <a:gd name="T88" fmla="*/ 0 w 2947"/>
                <a:gd name="T89" fmla="*/ 0 h 687"/>
                <a:gd name="T90" fmla="*/ 1 w 2947"/>
                <a:gd name="T91" fmla="*/ 0 h 687"/>
                <a:gd name="T92" fmla="*/ 1 w 2947"/>
                <a:gd name="T93" fmla="*/ 0 h 687"/>
                <a:gd name="T94" fmla="*/ 1 w 2947"/>
                <a:gd name="T95" fmla="*/ 0 h 687"/>
                <a:gd name="T96" fmla="*/ 1 w 2947"/>
                <a:gd name="T97" fmla="*/ 0 h 687"/>
                <a:gd name="T98" fmla="*/ 0 w 2947"/>
                <a:gd name="T99" fmla="*/ 0 h 687"/>
                <a:gd name="T100" fmla="*/ 1 w 2947"/>
                <a:gd name="T101" fmla="*/ 0 h 6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7"/>
                <a:gd name="T154" fmla="*/ 0 h 687"/>
                <a:gd name="T155" fmla="*/ 2947 w 2947"/>
                <a:gd name="T156" fmla="*/ 687 h 6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7" h="687">
                  <a:moveTo>
                    <a:pt x="2488" y="687"/>
                  </a:moveTo>
                  <a:lnTo>
                    <a:pt x="2587" y="685"/>
                  </a:lnTo>
                  <a:lnTo>
                    <a:pt x="2526" y="680"/>
                  </a:lnTo>
                  <a:lnTo>
                    <a:pt x="2329" y="678"/>
                  </a:lnTo>
                  <a:lnTo>
                    <a:pt x="2095" y="675"/>
                  </a:lnTo>
                  <a:lnTo>
                    <a:pt x="1907" y="671"/>
                  </a:lnTo>
                  <a:lnTo>
                    <a:pt x="1787" y="668"/>
                  </a:lnTo>
                  <a:lnTo>
                    <a:pt x="1731" y="664"/>
                  </a:lnTo>
                  <a:lnTo>
                    <a:pt x="1722" y="661"/>
                  </a:lnTo>
                  <a:lnTo>
                    <a:pt x="1748" y="658"/>
                  </a:lnTo>
                  <a:lnTo>
                    <a:pt x="1813" y="654"/>
                  </a:lnTo>
                  <a:lnTo>
                    <a:pt x="1916" y="651"/>
                  </a:lnTo>
                  <a:lnTo>
                    <a:pt x="2068" y="647"/>
                  </a:lnTo>
                  <a:lnTo>
                    <a:pt x="2272" y="644"/>
                  </a:lnTo>
                  <a:lnTo>
                    <a:pt x="2491" y="641"/>
                  </a:lnTo>
                  <a:lnTo>
                    <a:pt x="2640" y="637"/>
                  </a:lnTo>
                  <a:lnTo>
                    <a:pt x="2602" y="633"/>
                  </a:lnTo>
                  <a:lnTo>
                    <a:pt x="2383" y="630"/>
                  </a:lnTo>
                  <a:lnTo>
                    <a:pt x="2105" y="627"/>
                  </a:lnTo>
                  <a:lnTo>
                    <a:pt x="1878" y="623"/>
                  </a:lnTo>
                  <a:lnTo>
                    <a:pt x="1731" y="620"/>
                  </a:lnTo>
                  <a:lnTo>
                    <a:pt x="1653" y="616"/>
                  </a:lnTo>
                  <a:lnTo>
                    <a:pt x="1625" y="613"/>
                  </a:lnTo>
                  <a:lnTo>
                    <a:pt x="1628" y="610"/>
                  </a:lnTo>
                  <a:lnTo>
                    <a:pt x="1657" y="606"/>
                  </a:lnTo>
                  <a:lnTo>
                    <a:pt x="1712" y="603"/>
                  </a:lnTo>
                  <a:lnTo>
                    <a:pt x="1802" y="599"/>
                  </a:lnTo>
                  <a:lnTo>
                    <a:pt x="1943" y="596"/>
                  </a:lnTo>
                  <a:lnTo>
                    <a:pt x="2145" y="594"/>
                  </a:lnTo>
                  <a:lnTo>
                    <a:pt x="2408" y="589"/>
                  </a:lnTo>
                  <a:lnTo>
                    <a:pt x="2665" y="587"/>
                  </a:lnTo>
                  <a:lnTo>
                    <a:pt x="2750" y="582"/>
                  </a:lnTo>
                  <a:lnTo>
                    <a:pt x="2564" y="580"/>
                  </a:lnTo>
                  <a:lnTo>
                    <a:pt x="2217" y="577"/>
                  </a:lnTo>
                  <a:lnTo>
                    <a:pt x="1895" y="573"/>
                  </a:lnTo>
                  <a:lnTo>
                    <a:pt x="1676" y="568"/>
                  </a:lnTo>
                  <a:lnTo>
                    <a:pt x="1548" y="566"/>
                  </a:lnTo>
                  <a:lnTo>
                    <a:pt x="1478" y="563"/>
                  </a:lnTo>
                  <a:lnTo>
                    <a:pt x="1436" y="559"/>
                  </a:lnTo>
                  <a:lnTo>
                    <a:pt x="1400" y="556"/>
                  </a:lnTo>
                  <a:lnTo>
                    <a:pt x="1360" y="552"/>
                  </a:lnTo>
                  <a:lnTo>
                    <a:pt x="1303" y="549"/>
                  </a:lnTo>
                  <a:lnTo>
                    <a:pt x="1213" y="546"/>
                  </a:lnTo>
                  <a:lnTo>
                    <a:pt x="1078" y="542"/>
                  </a:lnTo>
                  <a:lnTo>
                    <a:pt x="876" y="539"/>
                  </a:lnTo>
                  <a:lnTo>
                    <a:pt x="602" y="535"/>
                  </a:lnTo>
                  <a:lnTo>
                    <a:pt x="314" y="532"/>
                  </a:lnTo>
                  <a:lnTo>
                    <a:pt x="183" y="529"/>
                  </a:lnTo>
                  <a:lnTo>
                    <a:pt x="356" y="525"/>
                  </a:lnTo>
                  <a:lnTo>
                    <a:pt x="729" y="522"/>
                  </a:lnTo>
                  <a:lnTo>
                    <a:pt x="1086" y="518"/>
                  </a:lnTo>
                  <a:lnTo>
                    <a:pt x="1333" y="515"/>
                  </a:lnTo>
                  <a:lnTo>
                    <a:pt x="1478" y="511"/>
                  </a:lnTo>
                  <a:lnTo>
                    <a:pt x="1562" y="508"/>
                  </a:lnTo>
                  <a:lnTo>
                    <a:pt x="1619" y="504"/>
                  </a:lnTo>
                  <a:lnTo>
                    <a:pt x="1674" y="501"/>
                  </a:lnTo>
                  <a:lnTo>
                    <a:pt x="1745" y="498"/>
                  </a:lnTo>
                  <a:lnTo>
                    <a:pt x="1846" y="494"/>
                  </a:lnTo>
                  <a:lnTo>
                    <a:pt x="1992" y="491"/>
                  </a:lnTo>
                  <a:lnTo>
                    <a:pt x="2200" y="487"/>
                  </a:lnTo>
                  <a:lnTo>
                    <a:pt x="2449" y="484"/>
                  </a:lnTo>
                  <a:lnTo>
                    <a:pt x="2663" y="482"/>
                  </a:lnTo>
                  <a:lnTo>
                    <a:pt x="2693" y="477"/>
                  </a:lnTo>
                  <a:lnTo>
                    <a:pt x="2486" y="475"/>
                  </a:lnTo>
                  <a:lnTo>
                    <a:pt x="2166" y="470"/>
                  </a:lnTo>
                  <a:lnTo>
                    <a:pt x="1886" y="468"/>
                  </a:lnTo>
                  <a:lnTo>
                    <a:pt x="1699" y="465"/>
                  </a:lnTo>
                  <a:lnTo>
                    <a:pt x="1592" y="461"/>
                  </a:lnTo>
                  <a:lnTo>
                    <a:pt x="1539" y="458"/>
                  </a:lnTo>
                  <a:lnTo>
                    <a:pt x="1514" y="454"/>
                  </a:lnTo>
                  <a:lnTo>
                    <a:pt x="1505" y="451"/>
                  </a:lnTo>
                  <a:lnTo>
                    <a:pt x="1501" y="447"/>
                  </a:lnTo>
                  <a:lnTo>
                    <a:pt x="1503" y="444"/>
                  </a:lnTo>
                  <a:lnTo>
                    <a:pt x="1508" y="440"/>
                  </a:lnTo>
                  <a:lnTo>
                    <a:pt x="1516" y="437"/>
                  </a:lnTo>
                  <a:lnTo>
                    <a:pt x="1531" y="434"/>
                  </a:lnTo>
                  <a:lnTo>
                    <a:pt x="1554" y="430"/>
                  </a:lnTo>
                  <a:lnTo>
                    <a:pt x="1592" y="427"/>
                  </a:lnTo>
                  <a:lnTo>
                    <a:pt x="1659" y="423"/>
                  </a:lnTo>
                  <a:lnTo>
                    <a:pt x="1768" y="420"/>
                  </a:lnTo>
                  <a:lnTo>
                    <a:pt x="1948" y="417"/>
                  </a:lnTo>
                  <a:lnTo>
                    <a:pt x="2234" y="413"/>
                  </a:lnTo>
                  <a:lnTo>
                    <a:pt x="2621" y="410"/>
                  </a:lnTo>
                  <a:lnTo>
                    <a:pt x="2947" y="406"/>
                  </a:lnTo>
                  <a:lnTo>
                    <a:pt x="2889" y="403"/>
                  </a:lnTo>
                  <a:lnTo>
                    <a:pt x="2425" y="400"/>
                  </a:lnTo>
                  <a:lnTo>
                    <a:pt x="1905" y="396"/>
                  </a:lnTo>
                  <a:lnTo>
                    <a:pt x="1537" y="392"/>
                  </a:lnTo>
                  <a:lnTo>
                    <a:pt x="1320" y="389"/>
                  </a:lnTo>
                  <a:lnTo>
                    <a:pt x="1188" y="386"/>
                  </a:lnTo>
                  <a:lnTo>
                    <a:pt x="1093" y="382"/>
                  </a:lnTo>
                  <a:lnTo>
                    <a:pt x="1000" y="379"/>
                  </a:lnTo>
                  <a:lnTo>
                    <a:pt x="891" y="375"/>
                  </a:lnTo>
                  <a:lnTo>
                    <a:pt x="766" y="372"/>
                  </a:lnTo>
                  <a:lnTo>
                    <a:pt x="640" y="370"/>
                  </a:lnTo>
                  <a:lnTo>
                    <a:pt x="552" y="365"/>
                  </a:lnTo>
                  <a:lnTo>
                    <a:pt x="541" y="363"/>
                  </a:lnTo>
                  <a:lnTo>
                    <a:pt x="621" y="358"/>
                  </a:lnTo>
                  <a:lnTo>
                    <a:pt x="758" y="356"/>
                  </a:lnTo>
                  <a:lnTo>
                    <a:pt x="897" y="353"/>
                  </a:lnTo>
                  <a:lnTo>
                    <a:pt x="1004" y="349"/>
                  </a:lnTo>
                  <a:lnTo>
                    <a:pt x="1063" y="346"/>
                  </a:lnTo>
                  <a:lnTo>
                    <a:pt x="1076" y="342"/>
                  </a:lnTo>
                  <a:lnTo>
                    <a:pt x="1048" y="339"/>
                  </a:lnTo>
                  <a:lnTo>
                    <a:pt x="983" y="336"/>
                  </a:lnTo>
                  <a:lnTo>
                    <a:pt x="880" y="332"/>
                  </a:lnTo>
                  <a:lnTo>
                    <a:pt x="750" y="328"/>
                  </a:lnTo>
                  <a:lnTo>
                    <a:pt x="617" y="325"/>
                  </a:lnTo>
                  <a:lnTo>
                    <a:pt x="526" y="322"/>
                  </a:lnTo>
                  <a:lnTo>
                    <a:pt x="522" y="318"/>
                  </a:lnTo>
                  <a:lnTo>
                    <a:pt x="619" y="315"/>
                  </a:lnTo>
                  <a:lnTo>
                    <a:pt x="773" y="311"/>
                  </a:lnTo>
                  <a:lnTo>
                    <a:pt x="924" y="308"/>
                  </a:lnTo>
                  <a:lnTo>
                    <a:pt x="1034" y="305"/>
                  </a:lnTo>
                  <a:lnTo>
                    <a:pt x="1093" y="301"/>
                  </a:lnTo>
                  <a:lnTo>
                    <a:pt x="1105" y="298"/>
                  </a:lnTo>
                  <a:lnTo>
                    <a:pt x="1074" y="294"/>
                  </a:lnTo>
                  <a:lnTo>
                    <a:pt x="1004" y="291"/>
                  </a:lnTo>
                  <a:lnTo>
                    <a:pt x="895" y="288"/>
                  </a:lnTo>
                  <a:lnTo>
                    <a:pt x="756" y="284"/>
                  </a:lnTo>
                  <a:lnTo>
                    <a:pt x="609" y="281"/>
                  </a:lnTo>
                  <a:lnTo>
                    <a:pt x="503" y="277"/>
                  </a:lnTo>
                  <a:lnTo>
                    <a:pt x="495" y="274"/>
                  </a:lnTo>
                  <a:lnTo>
                    <a:pt x="598" y="270"/>
                  </a:lnTo>
                  <a:lnTo>
                    <a:pt x="769" y="267"/>
                  </a:lnTo>
                  <a:lnTo>
                    <a:pt x="935" y="263"/>
                  </a:lnTo>
                  <a:lnTo>
                    <a:pt x="1057" y="260"/>
                  </a:lnTo>
                  <a:lnTo>
                    <a:pt x="1124" y="258"/>
                  </a:lnTo>
                  <a:lnTo>
                    <a:pt x="1139" y="253"/>
                  </a:lnTo>
                  <a:lnTo>
                    <a:pt x="1112" y="251"/>
                  </a:lnTo>
                  <a:lnTo>
                    <a:pt x="1046" y="246"/>
                  </a:lnTo>
                  <a:lnTo>
                    <a:pt x="939" y="244"/>
                  </a:lnTo>
                  <a:lnTo>
                    <a:pt x="796" y="241"/>
                  </a:lnTo>
                  <a:lnTo>
                    <a:pt x="632" y="237"/>
                  </a:lnTo>
                  <a:lnTo>
                    <a:pt x="495" y="234"/>
                  </a:lnTo>
                  <a:lnTo>
                    <a:pt x="453" y="230"/>
                  </a:lnTo>
                  <a:lnTo>
                    <a:pt x="545" y="227"/>
                  </a:lnTo>
                  <a:lnTo>
                    <a:pt x="728" y="224"/>
                  </a:lnTo>
                  <a:lnTo>
                    <a:pt x="918" y="220"/>
                  </a:lnTo>
                  <a:lnTo>
                    <a:pt x="1065" y="217"/>
                  </a:lnTo>
                  <a:lnTo>
                    <a:pt x="1150" y="213"/>
                  </a:lnTo>
                  <a:lnTo>
                    <a:pt x="1181" y="210"/>
                  </a:lnTo>
                  <a:lnTo>
                    <a:pt x="1169" y="206"/>
                  </a:lnTo>
                  <a:lnTo>
                    <a:pt x="1116" y="203"/>
                  </a:lnTo>
                  <a:lnTo>
                    <a:pt x="1021" y="199"/>
                  </a:lnTo>
                  <a:lnTo>
                    <a:pt x="886" y="196"/>
                  </a:lnTo>
                  <a:lnTo>
                    <a:pt x="712" y="193"/>
                  </a:lnTo>
                  <a:lnTo>
                    <a:pt x="531" y="189"/>
                  </a:lnTo>
                  <a:lnTo>
                    <a:pt x="419" y="186"/>
                  </a:lnTo>
                  <a:lnTo>
                    <a:pt x="449" y="182"/>
                  </a:lnTo>
                  <a:lnTo>
                    <a:pt x="619" y="179"/>
                  </a:lnTo>
                  <a:lnTo>
                    <a:pt x="842" y="176"/>
                  </a:lnTo>
                  <a:lnTo>
                    <a:pt x="1034" y="172"/>
                  </a:lnTo>
                  <a:lnTo>
                    <a:pt x="1160" y="169"/>
                  </a:lnTo>
                  <a:lnTo>
                    <a:pt x="1225" y="165"/>
                  </a:lnTo>
                  <a:lnTo>
                    <a:pt x="1238" y="162"/>
                  </a:lnTo>
                  <a:lnTo>
                    <a:pt x="1211" y="160"/>
                  </a:lnTo>
                  <a:lnTo>
                    <a:pt x="1150" y="155"/>
                  </a:lnTo>
                  <a:lnTo>
                    <a:pt x="1046" y="153"/>
                  </a:lnTo>
                  <a:lnTo>
                    <a:pt x="893" y="148"/>
                  </a:lnTo>
                  <a:lnTo>
                    <a:pt x="697" y="146"/>
                  </a:lnTo>
                  <a:lnTo>
                    <a:pt x="491" y="141"/>
                  </a:lnTo>
                  <a:lnTo>
                    <a:pt x="364" y="139"/>
                  </a:lnTo>
                  <a:lnTo>
                    <a:pt x="409" y="134"/>
                  </a:lnTo>
                  <a:lnTo>
                    <a:pt x="619" y="132"/>
                  </a:lnTo>
                  <a:lnTo>
                    <a:pt x="880" y="129"/>
                  </a:lnTo>
                  <a:lnTo>
                    <a:pt x="1093" y="125"/>
                  </a:lnTo>
                  <a:lnTo>
                    <a:pt x="1228" y="122"/>
                  </a:lnTo>
                  <a:lnTo>
                    <a:pt x="1299" y="118"/>
                  </a:lnTo>
                  <a:lnTo>
                    <a:pt x="1320" y="115"/>
                  </a:lnTo>
                  <a:lnTo>
                    <a:pt x="1307" y="112"/>
                  </a:lnTo>
                  <a:lnTo>
                    <a:pt x="1265" y="108"/>
                  </a:lnTo>
                  <a:lnTo>
                    <a:pt x="1188" y="105"/>
                  </a:lnTo>
                  <a:lnTo>
                    <a:pt x="1068" y="101"/>
                  </a:lnTo>
                  <a:lnTo>
                    <a:pt x="893" y="98"/>
                  </a:lnTo>
                  <a:lnTo>
                    <a:pt x="661" y="95"/>
                  </a:lnTo>
                  <a:lnTo>
                    <a:pt x="413" y="91"/>
                  </a:lnTo>
                  <a:lnTo>
                    <a:pt x="274" y="87"/>
                  </a:lnTo>
                  <a:lnTo>
                    <a:pt x="368" y="84"/>
                  </a:lnTo>
                  <a:lnTo>
                    <a:pt x="651" y="81"/>
                  </a:lnTo>
                  <a:lnTo>
                    <a:pt x="966" y="77"/>
                  </a:lnTo>
                  <a:lnTo>
                    <a:pt x="1202" y="74"/>
                  </a:lnTo>
                  <a:lnTo>
                    <a:pt x="1345" y="70"/>
                  </a:lnTo>
                  <a:lnTo>
                    <a:pt x="1421" y="67"/>
                  </a:lnTo>
                  <a:lnTo>
                    <a:pt x="1459" y="64"/>
                  </a:lnTo>
                  <a:lnTo>
                    <a:pt x="1474" y="60"/>
                  </a:lnTo>
                  <a:lnTo>
                    <a:pt x="1480" y="57"/>
                  </a:lnTo>
                  <a:lnTo>
                    <a:pt x="1480" y="53"/>
                  </a:lnTo>
                  <a:lnTo>
                    <a:pt x="1476" y="50"/>
                  </a:lnTo>
                  <a:lnTo>
                    <a:pt x="1470" y="48"/>
                  </a:lnTo>
                  <a:lnTo>
                    <a:pt x="1459" y="43"/>
                  </a:lnTo>
                  <a:lnTo>
                    <a:pt x="1442" y="41"/>
                  </a:lnTo>
                  <a:lnTo>
                    <a:pt x="1411" y="36"/>
                  </a:lnTo>
                  <a:lnTo>
                    <a:pt x="1360" y="34"/>
                  </a:lnTo>
                  <a:lnTo>
                    <a:pt x="1276" y="31"/>
                  </a:lnTo>
                  <a:lnTo>
                    <a:pt x="1135" y="27"/>
                  </a:lnTo>
                  <a:lnTo>
                    <a:pt x="907" y="22"/>
                  </a:lnTo>
                  <a:lnTo>
                    <a:pt x="564" y="20"/>
                  </a:lnTo>
                  <a:lnTo>
                    <a:pt x="171" y="17"/>
                  </a:lnTo>
                  <a:lnTo>
                    <a:pt x="0" y="13"/>
                  </a:lnTo>
                  <a:lnTo>
                    <a:pt x="289" y="10"/>
                  </a:lnTo>
                  <a:lnTo>
                    <a:pt x="827" y="6"/>
                  </a:lnTo>
                  <a:lnTo>
                    <a:pt x="1280" y="3"/>
                  </a:lnTo>
                  <a:lnTo>
                    <a:pt x="15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1" name="Line 89">
              <a:extLst>
                <a:ext uri="{FF2B5EF4-FFF2-40B4-BE49-F238E27FC236}">
                  <a16:creationId xmlns:a16="http://schemas.microsoft.com/office/drawing/2014/main" id="{A8A69660-FB93-5B4A-881B-353CC3DE6A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2" y="134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2" name="Line 90">
              <a:extLst>
                <a:ext uri="{FF2B5EF4-FFF2-40B4-BE49-F238E27FC236}">
                  <a16:creationId xmlns:a16="http://schemas.microsoft.com/office/drawing/2014/main" id="{768B41F9-4EB0-CA44-BB74-15F16D214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" y="133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3" name="Line 91">
              <a:extLst>
                <a:ext uri="{FF2B5EF4-FFF2-40B4-BE49-F238E27FC236}">
                  <a16:creationId xmlns:a16="http://schemas.microsoft.com/office/drawing/2014/main" id="{86AF256B-A8C6-3D4D-8DEC-4DDB61AEA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4" y="134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4" name="Line 92">
              <a:extLst>
                <a:ext uri="{FF2B5EF4-FFF2-40B4-BE49-F238E27FC236}">
                  <a16:creationId xmlns:a16="http://schemas.microsoft.com/office/drawing/2014/main" id="{BBC66057-FA7D-1C4B-A992-2D7E9B89D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7" y="133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5" name="Line 93">
              <a:extLst>
                <a:ext uri="{FF2B5EF4-FFF2-40B4-BE49-F238E27FC236}">
                  <a16:creationId xmlns:a16="http://schemas.microsoft.com/office/drawing/2014/main" id="{F073DA2C-92FC-EC48-93D1-905460EDF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5" y="134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6" name="Line 94">
              <a:extLst>
                <a:ext uri="{FF2B5EF4-FFF2-40B4-BE49-F238E27FC236}">
                  <a16:creationId xmlns:a16="http://schemas.microsoft.com/office/drawing/2014/main" id="{12A725D7-11BC-CF4E-A097-C3720DEC0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133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7" name="Line 95">
              <a:extLst>
                <a:ext uri="{FF2B5EF4-FFF2-40B4-BE49-F238E27FC236}">
                  <a16:creationId xmlns:a16="http://schemas.microsoft.com/office/drawing/2014/main" id="{64AFAB53-D62B-4B4A-B163-72315A65F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3" y="134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8" name="Line 96">
              <a:extLst>
                <a:ext uri="{FF2B5EF4-FFF2-40B4-BE49-F238E27FC236}">
                  <a16:creationId xmlns:a16="http://schemas.microsoft.com/office/drawing/2014/main" id="{E01A127A-00AD-B54E-8902-27BAB3A5F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5" y="133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49" name="Line 97">
              <a:extLst>
                <a:ext uri="{FF2B5EF4-FFF2-40B4-BE49-F238E27FC236}">
                  <a16:creationId xmlns:a16="http://schemas.microsoft.com/office/drawing/2014/main" id="{E6A6DF35-36F7-BC42-8E53-D2920F00B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7" y="13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0" name="Line 98">
              <a:extLst>
                <a:ext uri="{FF2B5EF4-FFF2-40B4-BE49-F238E27FC236}">
                  <a16:creationId xmlns:a16="http://schemas.microsoft.com/office/drawing/2014/main" id="{6E087023-83AD-7746-B925-D34E558E8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8" y="133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1" name="Line 99">
              <a:extLst>
                <a:ext uri="{FF2B5EF4-FFF2-40B4-BE49-F238E27FC236}">
                  <a16:creationId xmlns:a16="http://schemas.microsoft.com/office/drawing/2014/main" id="{81FE13F4-5C26-1344-9152-41FCE3F33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8" y="133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2" name="Line 100">
              <a:extLst>
                <a:ext uri="{FF2B5EF4-FFF2-40B4-BE49-F238E27FC236}">
                  <a16:creationId xmlns:a16="http://schemas.microsoft.com/office/drawing/2014/main" id="{6E5A8A04-1165-C141-9C19-ACE67402D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" y="133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3" name="Line 101">
              <a:extLst>
                <a:ext uri="{FF2B5EF4-FFF2-40B4-BE49-F238E27FC236}">
                  <a16:creationId xmlns:a16="http://schemas.microsoft.com/office/drawing/2014/main" id="{F43892B1-033C-7A48-88E7-D0B5182BF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" y="133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4" name="Line 102">
              <a:extLst>
                <a:ext uri="{FF2B5EF4-FFF2-40B4-BE49-F238E27FC236}">
                  <a16:creationId xmlns:a16="http://schemas.microsoft.com/office/drawing/2014/main" id="{374FA46E-F068-E04C-9FA2-586D82F4E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33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5" name="Line 103">
              <a:extLst>
                <a:ext uri="{FF2B5EF4-FFF2-40B4-BE49-F238E27FC236}">
                  <a16:creationId xmlns:a16="http://schemas.microsoft.com/office/drawing/2014/main" id="{BAE190BE-6A0A-6E47-90F8-C7A632E65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" y="133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6" name="Line 104">
              <a:extLst>
                <a:ext uri="{FF2B5EF4-FFF2-40B4-BE49-F238E27FC236}">
                  <a16:creationId xmlns:a16="http://schemas.microsoft.com/office/drawing/2014/main" id="{F9E4021F-09D8-7045-A0F2-1AF1AB927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33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7" name="Line 105">
              <a:extLst>
                <a:ext uri="{FF2B5EF4-FFF2-40B4-BE49-F238E27FC236}">
                  <a16:creationId xmlns:a16="http://schemas.microsoft.com/office/drawing/2014/main" id="{FF8D459B-D90E-4A43-96A9-E6616C08E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3" y="133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8" name="Line 106">
              <a:extLst>
                <a:ext uri="{FF2B5EF4-FFF2-40B4-BE49-F238E27FC236}">
                  <a16:creationId xmlns:a16="http://schemas.microsoft.com/office/drawing/2014/main" id="{2FE126A6-C2B6-504E-8905-7576408C1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4" y="132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59" name="Line 107">
              <a:extLst>
                <a:ext uri="{FF2B5EF4-FFF2-40B4-BE49-F238E27FC236}">
                  <a16:creationId xmlns:a16="http://schemas.microsoft.com/office/drawing/2014/main" id="{65D515D8-3B66-6347-9005-6C86145F4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" y="133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0" name="Line 108">
              <a:extLst>
                <a:ext uri="{FF2B5EF4-FFF2-40B4-BE49-F238E27FC236}">
                  <a16:creationId xmlns:a16="http://schemas.microsoft.com/office/drawing/2014/main" id="{6770856A-74C2-BC41-B783-29A69AEA8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2" y="132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1" name="Line 109">
              <a:extLst>
                <a:ext uri="{FF2B5EF4-FFF2-40B4-BE49-F238E27FC236}">
                  <a16:creationId xmlns:a16="http://schemas.microsoft.com/office/drawing/2014/main" id="{66107DB2-78D1-5F4C-8ECA-79C6603ED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7" y="133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2" name="Line 110">
              <a:extLst>
                <a:ext uri="{FF2B5EF4-FFF2-40B4-BE49-F238E27FC236}">
                  <a16:creationId xmlns:a16="http://schemas.microsoft.com/office/drawing/2014/main" id="{2AA73F3A-48DE-3149-B4A0-3217A9B5F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9" y="132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3" name="Line 111">
              <a:extLst>
                <a:ext uri="{FF2B5EF4-FFF2-40B4-BE49-F238E27FC236}">
                  <a16:creationId xmlns:a16="http://schemas.microsoft.com/office/drawing/2014/main" id="{42FF2173-6361-694B-AEA5-D875B4F56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7" y="13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4" name="Line 112">
              <a:extLst>
                <a:ext uri="{FF2B5EF4-FFF2-40B4-BE49-F238E27FC236}">
                  <a16:creationId xmlns:a16="http://schemas.microsoft.com/office/drawing/2014/main" id="{3BB9C0B5-BF42-3F4A-80CC-B013BF051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32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5" name="Line 113">
              <a:extLst>
                <a:ext uri="{FF2B5EF4-FFF2-40B4-BE49-F238E27FC236}">
                  <a16:creationId xmlns:a16="http://schemas.microsoft.com/office/drawing/2014/main" id="{D53D8A28-B2C6-1A4D-B19A-F43490392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8" y="133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6" name="Line 114">
              <a:extLst>
                <a:ext uri="{FF2B5EF4-FFF2-40B4-BE49-F238E27FC236}">
                  <a16:creationId xmlns:a16="http://schemas.microsoft.com/office/drawing/2014/main" id="{CA0F0DDD-F47C-E044-8029-50E79CFAD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9" y="132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7" name="Line 115">
              <a:extLst>
                <a:ext uri="{FF2B5EF4-FFF2-40B4-BE49-F238E27FC236}">
                  <a16:creationId xmlns:a16="http://schemas.microsoft.com/office/drawing/2014/main" id="{63FFD19E-D2AD-D84C-A39C-3054E6F62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5" y="13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8" name="Line 116">
              <a:extLst>
                <a:ext uri="{FF2B5EF4-FFF2-40B4-BE49-F238E27FC236}">
                  <a16:creationId xmlns:a16="http://schemas.microsoft.com/office/drawing/2014/main" id="{8B698A04-7955-E442-99A2-1251BAE77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" y="1324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69" name="Line 117">
              <a:extLst>
                <a:ext uri="{FF2B5EF4-FFF2-40B4-BE49-F238E27FC236}">
                  <a16:creationId xmlns:a16="http://schemas.microsoft.com/office/drawing/2014/main" id="{22A45049-EC15-C248-B678-BF12112E1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5" y="132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0" name="Line 118">
              <a:extLst>
                <a:ext uri="{FF2B5EF4-FFF2-40B4-BE49-F238E27FC236}">
                  <a16:creationId xmlns:a16="http://schemas.microsoft.com/office/drawing/2014/main" id="{82DE006F-462D-A74D-B55F-C836E2904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" y="132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1" name="Line 119">
              <a:extLst>
                <a:ext uri="{FF2B5EF4-FFF2-40B4-BE49-F238E27FC236}">
                  <a16:creationId xmlns:a16="http://schemas.microsoft.com/office/drawing/2014/main" id="{3EA3B04D-D161-9042-88F1-982C8D806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4" y="13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2" name="Line 120">
              <a:extLst>
                <a:ext uri="{FF2B5EF4-FFF2-40B4-BE49-F238E27FC236}">
                  <a16:creationId xmlns:a16="http://schemas.microsoft.com/office/drawing/2014/main" id="{CC4632A8-2860-284C-9822-DEC369490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" y="132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3" name="Line 121">
              <a:extLst>
                <a:ext uri="{FF2B5EF4-FFF2-40B4-BE49-F238E27FC236}">
                  <a16:creationId xmlns:a16="http://schemas.microsoft.com/office/drawing/2014/main" id="{81D15A9A-AD87-D64C-910E-E31347D6C0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3" y="132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4" name="Line 122">
              <a:extLst>
                <a:ext uri="{FF2B5EF4-FFF2-40B4-BE49-F238E27FC236}">
                  <a16:creationId xmlns:a16="http://schemas.microsoft.com/office/drawing/2014/main" id="{1CC24B46-999C-4E4A-93BF-5F1F84198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" y="132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5" name="Line 123">
              <a:extLst>
                <a:ext uri="{FF2B5EF4-FFF2-40B4-BE49-F238E27FC236}">
                  <a16:creationId xmlns:a16="http://schemas.microsoft.com/office/drawing/2014/main" id="{7F5C30BD-EFC5-6743-A775-8EEEC3F35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9" y="132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6" name="Line 124">
              <a:extLst>
                <a:ext uri="{FF2B5EF4-FFF2-40B4-BE49-F238E27FC236}">
                  <a16:creationId xmlns:a16="http://schemas.microsoft.com/office/drawing/2014/main" id="{3038D61E-1703-A142-9AB8-C7CAB2B62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" y="131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7" name="Line 125">
              <a:extLst>
                <a:ext uri="{FF2B5EF4-FFF2-40B4-BE49-F238E27FC236}">
                  <a16:creationId xmlns:a16="http://schemas.microsoft.com/office/drawing/2014/main" id="{1CC06F61-16FE-AB44-9E05-98CB04F88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1" y="132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8" name="Line 126">
              <a:extLst>
                <a:ext uri="{FF2B5EF4-FFF2-40B4-BE49-F238E27FC236}">
                  <a16:creationId xmlns:a16="http://schemas.microsoft.com/office/drawing/2014/main" id="{3635548A-2DA6-0F45-9A96-6C8D92F0C6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1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79" name="Line 127">
              <a:extLst>
                <a:ext uri="{FF2B5EF4-FFF2-40B4-BE49-F238E27FC236}">
                  <a16:creationId xmlns:a16="http://schemas.microsoft.com/office/drawing/2014/main" id="{811CF4BF-44D3-5C40-BE66-9798A4C28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2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0" name="Line 128">
              <a:extLst>
                <a:ext uri="{FF2B5EF4-FFF2-40B4-BE49-F238E27FC236}">
                  <a16:creationId xmlns:a16="http://schemas.microsoft.com/office/drawing/2014/main" id="{9561912D-4248-764D-B0FC-5210A5397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1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1" name="Line 129">
              <a:extLst>
                <a:ext uri="{FF2B5EF4-FFF2-40B4-BE49-F238E27FC236}">
                  <a16:creationId xmlns:a16="http://schemas.microsoft.com/office/drawing/2014/main" id="{11D5BCE2-944B-BC49-9D6B-5B8CBC510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2" y="13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2" name="Line 130">
              <a:extLst>
                <a:ext uri="{FF2B5EF4-FFF2-40B4-BE49-F238E27FC236}">
                  <a16:creationId xmlns:a16="http://schemas.microsoft.com/office/drawing/2014/main" id="{258442E9-27CC-B043-8626-940FD638F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1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3" name="Line 131">
              <a:extLst>
                <a:ext uri="{FF2B5EF4-FFF2-40B4-BE49-F238E27FC236}">
                  <a16:creationId xmlns:a16="http://schemas.microsoft.com/office/drawing/2014/main" id="{89998F65-6DDC-6840-807A-521EE0A62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32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4" name="Line 132">
              <a:extLst>
                <a:ext uri="{FF2B5EF4-FFF2-40B4-BE49-F238E27FC236}">
                  <a16:creationId xmlns:a16="http://schemas.microsoft.com/office/drawing/2014/main" id="{87FF9780-85F9-A44F-BDF2-8BB28152B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31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5" name="Line 133">
              <a:extLst>
                <a:ext uri="{FF2B5EF4-FFF2-40B4-BE49-F238E27FC236}">
                  <a16:creationId xmlns:a16="http://schemas.microsoft.com/office/drawing/2014/main" id="{7D3B27D1-1522-984D-A168-D3AE178AD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8" y="132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6" name="Line 134">
              <a:extLst>
                <a:ext uri="{FF2B5EF4-FFF2-40B4-BE49-F238E27FC236}">
                  <a16:creationId xmlns:a16="http://schemas.microsoft.com/office/drawing/2014/main" id="{A601A3CA-7110-D249-AE19-2F105F5CD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0" y="131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7" name="Line 135">
              <a:extLst>
                <a:ext uri="{FF2B5EF4-FFF2-40B4-BE49-F238E27FC236}">
                  <a16:creationId xmlns:a16="http://schemas.microsoft.com/office/drawing/2014/main" id="{49D5CCF5-434E-1D45-A524-8A79C6FAA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8" name="Line 136">
              <a:extLst>
                <a:ext uri="{FF2B5EF4-FFF2-40B4-BE49-F238E27FC236}">
                  <a16:creationId xmlns:a16="http://schemas.microsoft.com/office/drawing/2014/main" id="{07484315-675E-CF4E-931E-ADCF379EF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89" name="Line 137">
              <a:extLst>
                <a:ext uri="{FF2B5EF4-FFF2-40B4-BE49-F238E27FC236}">
                  <a16:creationId xmlns:a16="http://schemas.microsoft.com/office/drawing/2014/main" id="{B56646F8-8614-E242-9270-321F99D31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0" name="Line 138">
              <a:extLst>
                <a:ext uri="{FF2B5EF4-FFF2-40B4-BE49-F238E27FC236}">
                  <a16:creationId xmlns:a16="http://schemas.microsoft.com/office/drawing/2014/main" id="{D8195831-7AF1-874C-A3DC-FDC95A5F6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" y="131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1" name="Line 139">
              <a:extLst>
                <a:ext uri="{FF2B5EF4-FFF2-40B4-BE49-F238E27FC236}">
                  <a16:creationId xmlns:a16="http://schemas.microsoft.com/office/drawing/2014/main" id="{05FA20B2-A8A5-DC41-9B73-031D7E588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" y="131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2" name="Line 140">
              <a:extLst>
                <a:ext uri="{FF2B5EF4-FFF2-40B4-BE49-F238E27FC236}">
                  <a16:creationId xmlns:a16="http://schemas.microsoft.com/office/drawing/2014/main" id="{1D6E38CC-F8FA-A34E-9ED5-23ADEAB1F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1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3" name="Line 141">
              <a:extLst>
                <a:ext uri="{FF2B5EF4-FFF2-40B4-BE49-F238E27FC236}">
                  <a16:creationId xmlns:a16="http://schemas.microsoft.com/office/drawing/2014/main" id="{D378D3A2-7F5E-2749-9FF8-042ECCCB5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2" y="131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4" name="Line 142">
              <a:extLst>
                <a:ext uri="{FF2B5EF4-FFF2-40B4-BE49-F238E27FC236}">
                  <a16:creationId xmlns:a16="http://schemas.microsoft.com/office/drawing/2014/main" id="{18CB5A2D-FE62-8846-9C63-77E55955B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3" y="130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5" name="Line 143">
              <a:extLst>
                <a:ext uri="{FF2B5EF4-FFF2-40B4-BE49-F238E27FC236}">
                  <a16:creationId xmlns:a16="http://schemas.microsoft.com/office/drawing/2014/main" id="{69BE21BF-6FC9-8746-9B9E-4AF848F46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7" y="131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6" name="Line 144">
              <a:extLst>
                <a:ext uri="{FF2B5EF4-FFF2-40B4-BE49-F238E27FC236}">
                  <a16:creationId xmlns:a16="http://schemas.microsoft.com/office/drawing/2014/main" id="{E6A42947-7082-9B4C-96F0-D762FB426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8" y="130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7" name="Line 145">
              <a:extLst>
                <a:ext uri="{FF2B5EF4-FFF2-40B4-BE49-F238E27FC236}">
                  <a16:creationId xmlns:a16="http://schemas.microsoft.com/office/drawing/2014/main" id="{A58F4D9F-9785-1445-B96B-3DF8D0A97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9" y="131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8" name="Line 146">
              <a:extLst>
                <a:ext uri="{FF2B5EF4-FFF2-40B4-BE49-F238E27FC236}">
                  <a16:creationId xmlns:a16="http://schemas.microsoft.com/office/drawing/2014/main" id="{C89C0002-3306-734D-91D6-475892584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1" y="1306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99" name="Line 147">
              <a:extLst>
                <a:ext uri="{FF2B5EF4-FFF2-40B4-BE49-F238E27FC236}">
                  <a16:creationId xmlns:a16="http://schemas.microsoft.com/office/drawing/2014/main" id="{C4B3390C-A665-7640-804B-0AE8159CC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8" y="1312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0" name="Line 148">
              <a:extLst>
                <a:ext uri="{FF2B5EF4-FFF2-40B4-BE49-F238E27FC236}">
                  <a16:creationId xmlns:a16="http://schemas.microsoft.com/office/drawing/2014/main" id="{C3338220-51A2-9944-A47B-80BDC8D5B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0" y="1306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1" name="Line 149">
              <a:extLst>
                <a:ext uri="{FF2B5EF4-FFF2-40B4-BE49-F238E27FC236}">
                  <a16:creationId xmlns:a16="http://schemas.microsoft.com/office/drawing/2014/main" id="{CD3D73D5-8313-AB47-B679-0FC175F437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9" y="131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2" name="Line 150">
              <a:extLst>
                <a:ext uri="{FF2B5EF4-FFF2-40B4-BE49-F238E27FC236}">
                  <a16:creationId xmlns:a16="http://schemas.microsoft.com/office/drawing/2014/main" id="{B3D70414-51A2-2146-9004-DE8209700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3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3" name="Line 151">
              <a:extLst>
                <a:ext uri="{FF2B5EF4-FFF2-40B4-BE49-F238E27FC236}">
                  <a16:creationId xmlns:a16="http://schemas.microsoft.com/office/drawing/2014/main" id="{D453D106-9C92-0548-AD43-6BED7B098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6" y="130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4" name="Line 152">
              <a:extLst>
                <a:ext uri="{FF2B5EF4-FFF2-40B4-BE49-F238E27FC236}">
                  <a16:creationId xmlns:a16="http://schemas.microsoft.com/office/drawing/2014/main" id="{0BE7E126-0ED9-1A49-970E-88C41C82C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8" y="130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5" name="Line 153">
              <a:extLst>
                <a:ext uri="{FF2B5EF4-FFF2-40B4-BE49-F238E27FC236}">
                  <a16:creationId xmlns:a16="http://schemas.microsoft.com/office/drawing/2014/main" id="{BDFE9C5C-D31A-EB40-9BB6-63848ADE5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5" y="130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6" name="Line 154">
              <a:extLst>
                <a:ext uri="{FF2B5EF4-FFF2-40B4-BE49-F238E27FC236}">
                  <a16:creationId xmlns:a16="http://schemas.microsoft.com/office/drawing/2014/main" id="{B3A6E7BF-FC4E-074B-B572-7B2BFCDDE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" y="130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7" name="Line 155">
              <a:extLst>
                <a:ext uri="{FF2B5EF4-FFF2-40B4-BE49-F238E27FC236}">
                  <a16:creationId xmlns:a16="http://schemas.microsoft.com/office/drawing/2014/main" id="{58A251FD-3464-E241-83AA-F945785C2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" y="130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8" name="Line 156">
              <a:extLst>
                <a:ext uri="{FF2B5EF4-FFF2-40B4-BE49-F238E27FC236}">
                  <a16:creationId xmlns:a16="http://schemas.microsoft.com/office/drawing/2014/main" id="{C98658F1-5BB1-6B4F-82B2-C428E14BA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3" y="13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09" name="Line 157">
              <a:extLst>
                <a:ext uri="{FF2B5EF4-FFF2-40B4-BE49-F238E27FC236}">
                  <a16:creationId xmlns:a16="http://schemas.microsoft.com/office/drawing/2014/main" id="{9CF60706-BACF-C240-B466-6E50D4468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30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0" name="Line 158">
              <a:extLst>
                <a:ext uri="{FF2B5EF4-FFF2-40B4-BE49-F238E27FC236}">
                  <a16:creationId xmlns:a16="http://schemas.microsoft.com/office/drawing/2014/main" id="{C9A2B5DC-FAFE-4845-89DA-69926A8E8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30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1" name="Line 159">
              <a:extLst>
                <a:ext uri="{FF2B5EF4-FFF2-40B4-BE49-F238E27FC236}">
                  <a16:creationId xmlns:a16="http://schemas.microsoft.com/office/drawing/2014/main" id="{9FF2EF7F-9708-DD42-8A83-8A8B5BA76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6" y="130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2" name="Line 160">
              <a:extLst>
                <a:ext uri="{FF2B5EF4-FFF2-40B4-BE49-F238E27FC236}">
                  <a16:creationId xmlns:a16="http://schemas.microsoft.com/office/drawing/2014/main" id="{3D39A840-68F1-3A48-9042-6F8A78B6A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8" y="12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3" name="Line 161">
              <a:extLst>
                <a:ext uri="{FF2B5EF4-FFF2-40B4-BE49-F238E27FC236}">
                  <a16:creationId xmlns:a16="http://schemas.microsoft.com/office/drawing/2014/main" id="{1F5770A6-C69C-A24C-9E49-09E32BC8C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4" y="130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4" name="Line 162">
              <a:extLst>
                <a:ext uri="{FF2B5EF4-FFF2-40B4-BE49-F238E27FC236}">
                  <a16:creationId xmlns:a16="http://schemas.microsoft.com/office/drawing/2014/main" id="{4E0C407F-8B36-E645-B397-8850E4812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6" y="12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5" name="Line 163">
              <a:extLst>
                <a:ext uri="{FF2B5EF4-FFF2-40B4-BE49-F238E27FC236}">
                  <a16:creationId xmlns:a16="http://schemas.microsoft.com/office/drawing/2014/main" id="{A339075A-3617-BF4A-908E-14E5CB54C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" y="13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6" name="Line 164">
              <a:extLst>
                <a:ext uri="{FF2B5EF4-FFF2-40B4-BE49-F238E27FC236}">
                  <a16:creationId xmlns:a16="http://schemas.microsoft.com/office/drawing/2014/main" id="{A41604EC-5250-434A-84BE-40F5B7734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9" y="129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7" name="Line 165">
              <a:extLst>
                <a:ext uri="{FF2B5EF4-FFF2-40B4-BE49-F238E27FC236}">
                  <a16:creationId xmlns:a16="http://schemas.microsoft.com/office/drawing/2014/main" id="{A841BF80-BCE1-7546-981B-81A293D52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9" y="13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8" name="Line 166">
              <a:extLst>
                <a:ext uri="{FF2B5EF4-FFF2-40B4-BE49-F238E27FC236}">
                  <a16:creationId xmlns:a16="http://schemas.microsoft.com/office/drawing/2014/main" id="{93CF72BF-E573-0B4E-8276-B3686685D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1" y="129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19" name="Line 167">
              <a:extLst>
                <a:ext uri="{FF2B5EF4-FFF2-40B4-BE49-F238E27FC236}">
                  <a16:creationId xmlns:a16="http://schemas.microsoft.com/office/drawing/2014/main" id="{1D407660-3A8B-4B4D-9676-4FA051AFA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1" y="130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0" name="Line 168">
              <a:extLst>
                <a:ext uri="{FF2B5EF4-FFF2-40B4-BE49-F238E27FC236}">
                  <a16:creationId xmlns:a16="http://schemas.microsoft.com/office/drawing/2014/main" id="{C48BA0BB-9E64-4244-AAB0-ACBB7045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2" y="1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1" name="Line 169">
              <a:extLst>
                <a:ext uri="{FF2B5EF4-FFF2-40B4-BE49-F238E27FC236}">
                  <a16:creationId xmlns:a16="http://schemas.microsoft.com/office/drawing/2014/main" id="{43DB1505-6C97-9147-817B-14FD2C059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1" y="129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2" name="Line 170">
              <a:extLst>
                <a:ext uri="{FF2B5EF4-FFF2-40B4-BE49-F238E27FC236}">
                  <a16:creationId xmlns:a16="http://schemas.microsoft.com/office/drawing/2014/main" id="{51775A88-8232-1149-A3D0-F8CDBDF2D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4" y="129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3" name="Line 171">
              <a:extLst>
                <a:ext uri="{FF2B5EF4-FFF2-40B4-BE49-F238E27FC236}">
                  <a16:creationId xmlns:a16="http://schemas.microsoft.com/office/drawing/2014/main" id="{16C93850-A40E-B94D-BB8A-5903F6F62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4" name="Line 172">
              <a:extLst>
                <a:ext uri="{FF2B5EF4-FFF2-40B4-BE49-F238E27FC236}">
                  <a16:creationId xmlns:a16="http://schemas.microsoft.com/office/drawing/2014/main" id="{235013FE-71F9-194C-BEB8-0B04F9ECA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2" y="12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5" name="Line 173">
              <a:extLst>
                <a:ext uri="{FF2B5EF4-FFF2-40B4-BE49-F238E27FC236}">
                  <a16:creationId xmlns:a16="http://schemas.microsoft.com/office/drawing/2014/main" id="{740DF452-B8F9-7F43-82A3-AA14D082B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2" y="129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6" name="Line 174">
              <a:extLst>
                <a:ext uri="{FF2B5EF4-FFF2-40B4-BE49-F238E27FC236}">
                  <a16:creationId xmlns:a16="http://schemas.microsoft.com/office/drawing/2014/main" id="{E0F59399-DD9F-7142-883B-63A62C786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4" y="129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7" name="Line 175">
              <a:extLst>
                <a:ext uri="{FF2B5EF4-FFF2-40B4-BE49-F238E27FC236}">
                  <a16:creationId xmlns:a16="http://schemas.microsoft.com/office/drawing/2014/main" id="{43BF52D1-6473-D54D-A929-D8BD95E2F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2" y="129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8" name="Line 176">
              <a:extLst>
                <a:ext uri="{FF2B5EF4-FFF2-40B4-BE49-F238E27FC236}">
                  <a16:creationId xmlns:a16="http://schemas.microsoft.com/office/drawing/2014/main" id="{A749DA0E-2A61-C94C-9687-1F062B6A6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1290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29" name="Line 177">
              <a:extLst>
                <a:ext uri="{FF2B5EF4-FFF2-40B4-BE49-F238E27FC236}">
                  <a16:creationId xmlns:a16="http://schemas.microsoft.com/office/drawing/2014/main" id="{A9DACDD9-6DC9-9743-BCE6-17A9776E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6" y="12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0" name="Line 178">
              <a:extLst>
                <a:ext uri="{FF2B5EF4-FFF2-40B4-BE49-F238E27FC236}">
                  <a16:creationId xmlns:a16="http://schemas.microsoft.com/office/drawing/2014/main" id="{2716CC06-BD47-E94B-B391-8CD73681B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1" name="Line 179">
              <a:extLst>
                <a:ext uri="{FF2B5EF4-FFF2-40B4-BE49-F238E27FC236}">
                  <a16:creationId xmlns:a16="http://schemas.microsoft.com/office/drawing/2014/main" id="{08E7AEB4-A006-F04E-BECF-1DC23F8A0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7" y="129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2" name="Line 180">
              <a:extLst>
                <a:ext uri="{FF2B5EF4-FFF2-40B4-BE49-F238E27FC236}">
                  <a16:creationId xmlns:a16="http://schemas.microsoft.com/office/drawing/2014/main" id="{63DE7DC7-3FF4-2E48-8DB3-50EB78405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8" y="1287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3" name="Line 181">
              <a:extLst>
                <a:ext uri="{FF2B5EF4-FFF2-40B4-BE49-F238E27FC236}">
                  <a16:creationId xmlns:a16="http://schemas.microsoft.com/office/drawing/2014/main" id="{81343A2F-9B72-B541-A01A-CE41EA9CE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129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4" name="Line 182">
              <a:extLst>
                <a:ext uri="{FF2B5EF4-FFF2-40B4-BE49-F238E27FC236}">
                  <a16:creationId xmlns:a16="http://schemas.microsoft.com/office/drawing/2014/main" id="{F0401DE1-0731-4647-BA8A-7B8AAA15C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7" y="128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5" name="Line 183">
              <a:extLst>
                <a:ext uri="{FF2B5EF4-FFF2-40B4-BE49-F238E27FC236}">
                  <a16:creationId xmlns:a16="http://schemas.microsoft.com/office/drawing/2014/main" id="{2047DE5C-E380-2C46-B708-E8205DE22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12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6" name="Line 184">
              <a:extLst>
                <a:ext uri="{FF2B5EF4-FFF2-40B4-BE49-F238E27FC236}">
                  <a16:creationId xmlns:a16="http://schemas.microsoft.com/office/drawing/2014/main" id="{9D6563A7-7E2D-D24B-A77D-815AD2293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" y="128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7" name="Line 185">
              <a:extLst>
                <a:ext uri="{FF2B5EF4-FFF2-40B4-BE49-F238E27FC236}">
                  <a16:creationId xmlns:a16="http://schemas.microsoft.com/office/drawing/2014/main" id="{981819AE-8FDE-E54A-BE32-600570306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0" y="1290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8" name="Line 186">
              <a:extLst>
                <a:ext uri="{FF2B5EF4-FFF2-40B4-BE49-F238E27FC236}">
                  <a16:creationId xmlns:a16="http://schemas.microsoft.com/office/drawing/2014/main" id="{C88574CD-70A0-F442-8890-FFF4309CC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3" y="128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39" name="Line 187">
              <a:extLst>
                <a:ext uri="{FF2B5EF4-FFF2-40B4-BE49-F238E27FC236}">
                  <a16:creationId xmlns:a16="http://schemas.microsoft.com/office/drawing/2014/main" id="{7315152F-74B3-4D40-9873-45E21224C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0" y="128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0" name="Line 188">
              <a:extLst>
                <a:ext uri="{FF2B5EF4-FFF2-40B4-BE49-F238E27FC236}">
                  <a16:creationId xmlns:a16="http://schemas.microsoft.com/office/drawing/2014/main" id="{BE40E689-EFAF-C941-8EA7-BA3DEE746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3" y="1283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1" name="Line 189">
              <a:extLst>
                <a:ext uri="{FF2B5EF4-FFF2-40B4-BE49-F238E27FC236}">
                  <a16:creationId xmlns:a16="http://schemas.microsoft.com/office/drawing/2014/main" id="{381A91F6-5586-BA49-9E43-2AD3705E4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8" y="128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2" name="Line 190">
              <a:extLst>
                <a:ext uri="{FF2B5EF4-FFF2-40B4-BE49-F238E27FC236}">
                  <a16:creationId xmlns:a16="http://schemas.microsoft.com/office/drawing/2014/main" id="{3704B91C-7359-AC41-B97C-E5513194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3" name="Line 191">
              <a:extLst>
                <a:ext uri="{FF2B5EF4-FFF2-40B4-BE49-F238E27FC236}">
                  <a16:creationId xmlns:a16="http://schemas.microsoft.com/office/drawing/2014/main" id="{F5D6D611-BF1D-6D44-94B0-589DE2809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6" y="128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4" name="Line 192">
              <a:extLst>
                <a:ext uri="{FF2B5EF4-FFF2-40B4-BE49-F238E27FC236}">
                  <a16:creationId xmlns:a16="http://schemas.microsoft.com/office/drawing/2014/main" id="{036912FE-24B3-114F-B0D6-D37419C50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8" y="128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5" name="Line 193">
              <a:extLst>
                <a:ext uri="{FF2B5EF4-FFF2-40B4-BE49-F238E27FC236}">
                  <a16:creationId xmlns:a16="http://schemas.microsoft.com/office/drawing/2014/main" id="{3C91D738-0C91-3048-BCAC-1E8ED9DE9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5" y="128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6" name="Line 194">
              <a:extLst>
                <a:ext uri="{FF2B5EF4-FFF2-40B4-BE49-F238E27FC236}">
                  <a16:creationId xmlns:a16="http://schemas.microsoft.com/office/drawing/2014/main" id="{553AEE10-3E9D-2A4E-B8F1-A41940218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127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7" name="Line 195">
              <a:extLst>
                <a:ext uri="{FF2B5EF4-FFF2-40B4-BE49-F238E27FC236}">
                  <a16:creationId xmlns:a16="http://schemas.microsoft.com/office/drawing/2014/main" id="{44ED09C1-6AEF-1049-8277-D855BE84B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1" y="128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8" name="Line 196">
              <a:extLst>
                <a:ext uri="{FF2B5EF4-FFF2-40B4-BE49-F238E27FC236}">
                  <a16:creationId xmlns:a16="http://schemas.microsoft.com/office/drawing/2014/main" id="{8F916297-A6F4-784B-AEEE-EE1F933CC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3" y="127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49" name="Line 197">
              <a:extLst>
                <a:ext uri="{FF2B5EF4-FFF2-40B4-BE49-F238E27FC236}">
                  <a16:creationId xmlns:a16="http://schemas.microsoft.com/office/drawing/2014/main" id="{D2C4D34D-AFA2-4D40-80D6-4CF58B6AE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4" y="128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0" name="Line 198">
              <a:extLst>
                <a:ext uri="{FF2B5EF4-FFF2-40B4-BE49-F238E27FC236}">
                  <a16:creationId xmlns:a16="http://schemas.microsoft.com/office/drawing/2014/main" id="{593B6A25-19E7-6C47-B48F-F94300019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5" y="127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1" name="Line 199">
              <a:extLst>
                <a:ext uri="{FF2B5EF4-FFF2-40B4-BE49-F238E27FC236}">
                  <a16:creationId xmlns:a16="http://schemas.microsoft.com/office/drawing/2014/main" id="{5DB46C50-A2C5-4F40-AA64-562752912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7" y="128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2" name="Line 200">
              <a:extLst>
                <a:ext uri="{FF2B5EF4-FFF2-40B4-BE49-F238E27FC236}">
                  <a16:creationId xmlns:a16="http://schemas.microsoft.com/office/drawing/2014/main" id="{134544E4-CD2A-CA4C-B9E8-26A1A8E5D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9" y="1276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3" name="Line 201">
              <a:extLst>
                <a:ext uri="{FF2B5EF4-FFF2-40B4-BE49-F238E27FC236}">
                  <a16:creationId xmlns:a16="http://schemas.microsoft.com/office/drawing/2014/main" id="{E58E92E0-4607-654D-89C3-80C1EB1FF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4" y="128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4" name="Line 202">
              <a:extLst>
                <a:ext uri="{FF2B5EF4-FFF2-40B4-BE49-F238E27FC236}">
                  <a16:creationId xmlns:a16="http://schemas.microsoft.com/office/drawing/2014/main" id="{53122DDA-9050-E049-9EA5-7ED88F899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6" y="1275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5" name="Line 203">
              <a:extLst>
                <a:ext uri="{FF2B5EF4-FFF2-40B4-BE49-F238E27FC236}">
                  <a16:creationId xmlns:a16="http://schemas.microsoft.com/office/drawing/2014/main" id="{EAFE9347-B41C-4E40-B363-168923514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" y="128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56" name="Line 204">
              <a:extLst>
                <a:ext uri="{FF2B5EF4-FFF2-40B4-BE49-F238E27FC236}">
                  <a16:creationId xmlns:a16="http://schemas.microsoft.com/office/drawing/2014/main" id="{FAE43155-B228-A44D-9F51-29473FBFF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3" y="127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09255" name="Object 2">
            <a:extLst>
              <a:ext uri="{FF2B5EF4-FFF2-40B4-BE49-F238E27FC236}">
                <a16:creationId xmlns:a16="http://schemas.microsoft.com/office/drawing/2014/main" id="{92EA92A6-ED8D-8042-A3E3-1456EB9F49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705100"/>
          <a:ext cx="2114550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3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309255" name="Object 2">
                        <a:extLst>
                          <a:ext uri="{FF2B5EF4-FFF2-40B4-BE49-F238E27FC236}">
                            <a16:creationId xmlns:a16="http://schemas.microsoft.com/office/drawing/2014/main" id="{92EA92A6-ED8D-8042-A3E3-1456EB9F4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05100"/>
                        <a:ext cx="2114550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AF8EEE-37D2-2840-94E8-D7EEBD8A085A}"/>
              </a:ext>
            </a:extLst>
          </p:cNvPr>
          <p:cNvSpPr txBox="1"/>
          <p:nvPr/>
        </p:nvSpPr>
        <p:spPr>
          <a:xfrm>
            <a:off x="319909" y="4542532"/>
            <a:ext cx="3065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Non-linear -&gt;</a:t>
            </a:r>
          </a:p>
          <a:p>
            <a:r>
              <a:rPr lang="en-US" b="1" dirty="0">
                <a:solidFill>
                  <a:schemeClr val="tx2"/>
                </a:solidFill>
              </a:rPr>
              <a:t>‘butterfly effect’</a:t>
            </a:r>
          </a:p>
        </p:txBody>
      </p:sp>
      <p:pic>
        <p:nvPicPr>
          <p:cNvPr id="476164" name="Picture 4">
            <a:extLst>
              <a:ext uri="{FF2B5EF4-FFF2-40B4-BE49-F238E27FC236}">
                <a16:creationId xmlns:a16="http://schemas.microsoft.com/office/drawing/2014/main" id="{72421B87-A192-C148-855B-621C7E7F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68" y="5565228"/>
            <a:ext cx="1292772" cy="12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135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Date Placeholder 2">
            <a:extLst>
              <a:ext uri="{FF2B5EF4-FFF2-40B4-BE49-F238E27FC236}">
                <a16:creationId xmlns:a16="http://schemas.microsoft.com/office/drawing/2014/main" id="{4FDD1586-9ED4-E542-9CB6-14225009EF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10274" name="Footer Placeholder 3">
            <a:extLst>
              <a:ext uri="{FF2B5EF4-FFF2-40B4-BE49-F238E27FC236}">
                <a16:creationId xmlns:a16="http://schemas.microsoft.com/office/drawing/2014/main" id="{8CD6900E-EC5C-0C4F-B03C-B1DB21E2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0275" name="Slide Number Placeholder 4">
            <a:extLst>
              <a:ext uri="{FF2B5EF4-FFF2-40B4-BE49-F238E27FC236}">
                <a16:creationId xmlns:a16="http://schemas.microsoft.com/office/drawing/2014/main" id="{85A9D78B-77A4-5642-970B-8E6E7BBF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9FC2A60-9AED-3E48-A16F-06D3F379294A}" type="slidenum">
              <a:rPr lang="en-US" altLang="en-US" sz="1400"/>
              <a:pPr algn="r"/>
              <a:t>138</a:t>
            </a:fld>
            <a:endParaRPr lang="en-US" altLang="en-US" sz="1400"/>
          </a:p>
        </p:txBody>
      </p:sp>
      <p:sp>
        <p:nvSpPr>
          <p:cNvPr id="310276" name="Rectangle 2">
            <a:extLst>
              <a:ext uri="{FF2B5EF4-FFF2-40B4-BE49-F238E27FC236}">
                <a16:creationId xmlns:a16="http://schemas.microsoft.com/office/drawing/2014/main" id="{462C74D4-4D93-9043-9564-C3EF49E49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ea typeface="ＭＳ Ｐゴシック" panose="020B0600070205080204" pitchFamily="34" charset="-128"/>
              </a:rPr>
              <a:t>LORENZ</a:t>
            </a:r>
          </a:p>
        </p:txBody>
      </p:sp>
      <p:pic>
        <p:nvPicPr>
          <p:cNvPr id="310277" name="Picture 3" descr="Lorenz">
            <a:extLst>
              <a:ext uri="{FF2B5EF4-FFF2-40B4-BE49-F238E27FC236}">
                <a16:creationId xmlns:a16="http://schemas.microsoft.com/office/drawing/2014/main" id="{707EDC90-4A0D-1F4B-9693-BB77763C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8" name="Picture 4" descr="Lorenz">
            <a:extLst>
              <a:ext uri="{FF2B5EF4-FFF2-40B4-BE49-F238E27FC236}">
                <a16:creationId xmlns:a16="http://schemas.microsoft.com/office/drawing/2014/main" id="{9AB5EEB9-AB02-4B43-945A-4E4EA5D3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9" name="Text Box 5">
            <a:extLst>
              <a:ext uri="{FF2B5EF4-FFF2-40B4-BE49-F238E27FC236}">
                <a16:creationId xmlns:a16="http://schemas.microsoft.com/office/drawing/2014/main" id="{04F293CF-5556-CC43-85DA-9FE69E7FC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Timesteps</a:t>
            </a:r>
          </a:p>
        </p:txBody>
      </p:sp>
      <p:sp>
        <p:nvSpPr>
          <p:cNvPr id="310280" name="Text Box 6">
            <a:extLst>
              <a:ext uri="{FF2B5EF4-FFF2-40B4-BE49-F238E27FC236}">
                <a16:creationId xmlns:a16="http://schemas.microsoft.com/office/drawing/2014/main" id="{B510DAA7-6FD6-5B40-919E-FC3C46F6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8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Value</a:t>
            </a:r>
          </a:p>
        </p:txBody>
      </p:sp>
      <p:sp>
        <p:nvSpPr>
          <p:cNvPr id="310281" name="Line 7">
            <a:extLst>
              <a:ext uri="{FF2B5EF4-FFF2-40B4-BE49-F238E27FC236}">
                <a16:creationId xmlns:a16="http://schemas.microsoft.com/office/drawing/2014/main" id="{8F331EB0-8B8C-534B-A420-523EE89D9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895600"/>
            <a:ext cx="76200" cy="3276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Line 8">
            <a:extLst>
              <a:ext uri="{FF2B5EF4-FFF2-40B4-BE49-F238E27FC236}">
                <a16:creationId xmlns:a16="http://schemas.microsoft.com/office/drawing/2014/main" id="{88838793-F232-E047-A288-235805A38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172200"/>
            <a:ext cx="12954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Line 9">
            <a:extLst>
              <a:ext uri="{FF2B5EF4-FFF2-40B4-BE49-F238E27FC236}">
                <a16:creationId xmlns:a16="http://schemas.microsoft.com/office/drawing/2014/main" id="{72D2B64F-F524-674E-864D-E8D30829A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95600"/>
            <a:ext cx="0" cy="3276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Line 10">
            <a:extLst>
              <a:ext uri="{FF2B5EF4-FFF2-40B4-BE49-F238E27FC236}">
                <a16:creationId xmlns:a16="http://schemas.microsoft.com/office/drawing/2014/main" id="{73D0D737-931C-BA40-9305-545042B19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895600"/>
            <a:ext cx="1371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Line 11">
            <a:extLst>
              <a:ext uri="{FF2B5EF4-FFF2-40B4-BE49-F238E27FC236}">
                <a16:creationId xmlns:a16="http://schemas.microsoft.com/office/drawing/2014/main" id="{1BF11EAA-82E9-F34D-B7C9-79A8E80DE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28600"/>
            <a:ext cx="15240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Line 12">
            <a:extLst>
              <a:ext uri="{FF2B5EF4-FFF2-40B4-BE49-F238E27FC236}">
                <a16:creationId xmlns:a16="http://schemas.microsoft.com/office/drawing/2014/main" id="{F1772221-C5AE-F049-8C66-B148CA189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05200"/>
            <a:ext cx="44196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Text Box 13">
            <a:extLst>
              <a:ext uri="{FF2B5EF4-FFF2-40B4-BE49-F238E27FC236}">
                <a16:creationId xmlns:a16="http://schemas.microsoft.com/office/drawing/2014/main" id="{092C978B-37DA-564E-B795-935BFB62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Comparison of prediction to correct values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139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3629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   (‘chaotic’/non-linear)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A: lag-plots + sim. search (= ‘Delayed Coordinate Embedding’)</a:t>
            </a:r>
          </a:p>
        </p:txBody>
      </p:sp>
      <p:pic>
        <p:nvPicPr>
          <p:cNvPr id="72" name="Picture 4" descr="linear">
            <a:extLst>
              <a:ext uri="{FF2B5EF4-FFF2-40B4-BE49-F238E27FC236}">
                <a16:creationId xmlns:a16="http://schemas.microsoft.com/office/drawing/2014/main" id="{F673E5F5-FE03-794B-90E5-E2F03C0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08578"/>
            <a:ext cx="2750460" cy="14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5E1BF-05ED-D348-B069-8F8DE4B5514D}"/>
              </a:ext>
            </a:extLst>
          </p:cNvPr>
          <p:cNvGrpSpPr>
            <a:grpSpLocks noChangeAspect="1"/>
          </p:cNvGrpSpPr>
          <p:nvPr/>
        </p:nvGrpSpPr>
        <p:grpSpPr>
          <a:xfrm>
            <a:off x="5035565" y="3901031"/>
            <a:ext cx="3216012" cy="1695618"/>
            <a:chOff x="1466850" y="3429000"/>
            <a:chExt cx="5448300" cy="2872567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126C5CC2-D12B-2B41-9EF5-FDF3147F0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250" y="3505200"/>
              <a:ext cx="2895600" cy="2286000"/>
              <a:chOff x="1488" y="2208"/>
              <a:chExt cx="1824" cy="1440"/>
            </a:xfrm>
          </p:grpSpPr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814F76CF-C258-2A43-8D70-DA07F6D54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648"/>
                <a:ext cx="18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34AC0174-3969-A740-82C7-5C2E711B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2208"/>
                <a:ext cx="0" cy="14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CDEFBFE-9653-FE4C-9C01-9BC0A028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FF137C35-14A8-7342-A87E-63DBB55D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Oval 10">
                <a:extLst>
                  <a:ext uri="{FF2B5EF4-FFF2-40B4-BE49-F238E27FC236}">
                    <a16:creationId xmlns:a16="http://schemas.microsoft.com/office/drawing/2014/main" id="{38749208-1385-8141-A71B-E0B77C64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62DB3D03-65D3-4F42-A208-5DC9DF15A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Oval 12">
                <a:extLst>
                  <a:ext uri="{FF2B5EF4-FFF2-40B4-BE49-F238E27FC236}">
                    <a16:creationId xmlns:a16="http://schemas.microsoft.com/office/drawing/2014/main" id="{0499B773-9B9C-CF40-9DA9-80432C648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Oval 13">
                <a:extLst>
                  <a:ext uri="{FF2B5EF4-FFF2-40B4-BE49-F238E27FC236}">
                    <a16:creationId xmlns:a16="http://schemas.microsoft.com/office/drawing/2014/main" id="{5A25CE7F-12FF-F349-A9BD-70D2588F5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C6B104-6A83-6C46-B74D-D0BB3ACFEAF8}"/>
                </a:ext>
              </a:extLst>
            </p:cNvPr>
            <p:cNvGrpSpPr/>
            <p:nvPr/>
          </p:nvGrpSpPr>
          <p:grpSpPr>
            <a:xfrm>
              <a:off x="1466850" y="3429000"/>
              <a:ext cx="5448300" cy="2872567"/>
              <a:chOff x="1466850" y="3429000"/>
              <a:chExt cx="5448300" cy="2872567"/>
            </a:xfrm>
          </p:grpSpPr>
          <p:sp>
            <p:nvSpPr>
              <p:cNvPr id="50" name="Text Box 14">
                <a:extLst>
                  <a:ext uri="{FF2B5EF4-FFF2-40B4-BE49-F238E27FC236}">
                    <a16:creationId xmlns:a16="http://schemas.microsoft.com/office/drawing/2014/main" id="{A267BF0E-E7EB-5F44-B705-1C2251ED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49" y="5676900"/>
                <a:ext cx="1524001" cy="624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X</a:t>
                </a:r>
                <a:r>
                  <a:rPr lang="en-US" altLang="en-US" sz="1200" baseline="-25000" dirty="0"/>
                  <a:t>t-1</a:t>
                </a:r>
                <a:endParaRPr lang="en-US" altLang="en-US" sz="1200" dirty="0"/>
              </a:p>
            </p:txBody>
          </p:sp>
          <p:sp>
            <p:nvSpPr>
              <p:cNvPr id="51" name="Text Box 15">
                <a:extLst>
                  <a:ext uri="{FF2B5EF4-FFF2-40B4-BE49-F238E27FC236}">
                    <a16:creationId xmlns:a16="http://schemas.microsoft.com/office/drawing/2014/main" id="{5F40A613-61C7-D245-825A-B1D214099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850" y="3429000"/>
                <a:ext cx="838200" cy="763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/>
                  <a:t>t</a:t>
                </a:r>
                <a:endParaRPr lang="en-US" altLang="en-US" sz="1600" dirty="0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ACEE4AEC-1913-E947-B6E9-9F8EAAE1A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4495800"/>
                <a:ext cx="990600" cy="6858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AE8C4D7E-7D63-2B4B-B0FB-D75957E9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400" y="5715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54" name="Group 18">
                <a:extLst>
                  <a:ext uri="{FF2B5EF4-FFF2-40B4-BE49-F238E27FC236}">
                    <a16:creationId xmlns:a16="http://schemas.microsoft.com/office/drawing/2014/main" id="{8A3C6EA8-7CE2-CE42-80DA-E0B7F12D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0" y="4876800"/>
                <a:ext cx="990600" cy="914400"/>
                <a:chOff x="1440" y="3072"/>
                <a:chExt cx="624" cy="576"/>
              </a:xfrm>
            </p:grpSpPr>
            <p:sp>
              <p:nvSpPr>
                <p:cNvPr id="55" name="Line 19">
                  <a:extLst>
                    <a:ext uri="{FF2B5EF4-FFF2-40B4-BE49-F238E27FC236}">
                      <a16:creationId xmlns:a16="http://schemas.microsoft.com/office/drawing/2014/main" id="{9CC5363B-9A91-634A-A9DD-85B0217287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4" y="3120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0233F692-57AF-B04F-9D58-2030280F4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88" y="312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21">
                  <a:extLst>
                    <a:ext uri="{FF2B5EF4-FFF2-40B4-BE49-F238E27FC236}">
                      <a16:creationId xmlns:a16="http://schemas.microsoft.com/office/drawing/2014/main" id="{85438ABC-3BA1-6748-8FAE-C95385F2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3072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E58364C7-31BB-424C-978D-63B8C202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4686782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1497B250-02EF-5743-B175-B230E310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6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23B21974-8AC9-2B41-8D2C-F6CB679EF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498820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Oval 13">
              <a:extLst>
                <a:ext uri="{FF2B5EF4-FFF2-40B4-BE49-F238E27FC236}">
                  <a16:creationId xmlns:a16="http://schemas.microsoft.com/office/drawing/2014/main" id="{F2AC109F-88B9-814A-A26F-1288946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959" y="553559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Oval 13">
              <a:extLst>
                <a:ext uri="{FF2B5EF4-FFF2-40B4-BE49-F238E27FC236}">
                  <a16:creationId xmlns:a16="http://schemas.microsoft.com/office/drawing/2014/main" id="{B3683008-0182-9742-84A7-B07C5BD1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368724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2EFAAB3A-C022-694F-AF36-69F350B2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515459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2BB6CFEE-9739-2040-AA37-8F1575AB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252" y="52848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BD5F6912-E42A-454A-B182-6CEAA6744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652" y="54372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E9C97D93-2E3D-C441-9DD8-3B50C88D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0" y="517050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54D19A-F2D2-6E41-886F-D5F42F213688}"/>
                </a:ext>
              </a:extLst>
            </p:cNvPr>
            <p:cNvSpPr/>
            <p:nvPr/>
          </p:nvSpPr>
          <p:spPr bwMode="auto">
            <a:xfrm>
              <a:off x="2623930" y="4757885"/>
              <a:ext cx="2305879" cy="903444"/>
            </a:xfrm>
            <a:custGeom>
              <a:avLst/>
              <a:gdLst>
                <a:gd name="connsiteX0" fmla="*/ 0 w 2305879"/>
                <a:gd name="connsiteY0" fmla="*/ 871638 h 903444"/>
                <a:gd name="connsiteX1" fmla="*/ 787180 w 2305879"/>
                <a:gd name="connsiteY1" fmla="*/ 140118 h 903444"/>
                <a:gd name="connsiteX2" fmla="*/ 1526651 w 2305879"/>
                <a:gd name="connsiteY2" fmla="*/ 68557 h 903444"/>
                <a:gd name="connsiteX3" fmla="*/ 2305879 w 2305879"/>
                <a:gd name="connsiteY3" fmla="*/ 903444 h 903444"/>
                <a:gd name="connsiteX4" fmla="*/ 2305879 w 2305879"/>
                <a:gd name="connsiteY4" fmla="*/ 903444 h 9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879" h="903444">
                  <a:moveTo>
                    <a:pt x="0" y="871638"/>
                  </a:moveTo>
                  <a:cubicBezTo>
                    <a:pt x="266369" y="572801"/>
                    <a:pt x="532738" y="273965"/>
                    <a:pt x="787180" y="140118"/>
                  </a:cubicBezTo>
                  <a:cubicBezTo>
                    <a:pt x="1041622" y="6271"/>
                    <a:pt x="1273535" y="-58664"/>
                    <a:pt x="1526651" y="68557"/>
                  </a:cubicBezTo>
                  <a:cubicBezTo>
                    <a:pt x="1779767" y="195778"/>
                    <a:pt x="2305879" y="903444"/>
                    <a:pt x="2305879" y="903444"/>
                  </a:cubicBezTo>
                  <a:lnTo>
                    <a:pt x="2305879" y="903444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66" name="Picture 2" descr="Recipe Book Clip Art">
            <a:extLst>
              <a:ext uri="{FF2B5EF4-FFF2-40B4-BE49-F238E27FC236}">
                <a16:creationId xmlns:a16="http://schemas.microsoft.com/office/drawing/2014/main" id="{2748894D-B48B-EE46-989D-C6E517D0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127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3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  <a:endParaRPr lang="en-US" sz="3200" dirty="0">
              <a:latin typeface="+mn-lt"/>
            </a:endParaRPr>
          </a:p>
        </p:txBody>
      </p:sp>
      <p:pic>
        <p:nvPicPr>
          <p:cNvPr id="26" name="Picture 1" descr="Orange man questions clipart">
            <a:extLst>
              <a:ext uri="{FF2B5EF4-FFF2-40B4-BE49-F238E27FC236}">
                <a16:creationId xmlns:a16="http://schemas.microsoft.com/office/drawing/2014/main" id="{979F358F-704D-624B-B060-AD086E2A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326" y="152400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CE5007BC-DA30-BF42-8FA9-93449A583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8363" y="3754122"/>
          <a:ext cx="43926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9" name="Worksheet" r:id="rId6" imgW="5130800" imgH="2616200" progId="Excel.Sheet.8">
                  <p:embed/>
                </p:oleObj>
              </mc:Choice>
              <mc:Fallback>
                <p:oleObj name="Worksheet" r:id="rId6" imgW="5130800" imgH="2616200" progId="Excel.Sheet.8">
                  <p:embed/>
                  <p:pic>
                    <p:nvPicPr>
                      <p:cNvPr id="46089" name="Object 4">
                        <a:extLst>
                          <a:ext uri="{FF2B5EF4-FFF2-40B4-BE49-F238E27FC236}">
                            <a16:creationId xmlns:a16="http://schemas.microsoft.com/office/drawing/2014/main" id="{5078002B-F2D7-F844-ADCC-D3A47BECBA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754122"/>
                        <a:ext cx="43926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</p:spTree>
    <p:extLst>
      <p:ext uri="{BB962C8B-B14F-4D97-AF65-F5344CB8AC3E}">
        <p14:creationId xmlns:p14="http://schemas.microsoft.com/office/powerpoint/2010/main" val="82938745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Date Placeholder 3">
            <a:extLst>
              <a:ext uri="{FF2B5EF4-FFF2-40B4-BE49-F238E27FC236}">
                <a16:creationId xmlns:a16="http://schemas.microsoft.com/office/drawing/2014/main" id="{CD9CA544-FB6C-3F40-934E-E402893667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14370" name="Footer Placeholder 4">
            <a:extLst>
              <a:ext uri="{FF2B5EF4-FFF2-40B4-BE49-F238E27FC236}">
                <a16:creationId xmlns:a16="http://schemas.microsoft.com/office/drawing/2014/main" id="{1CC8E321-8296-9546-B2E0-197FAA42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4371" name="Slide Number Placeholder 5">
            <a:extLst>
              <a:ext uri="{FF2B5EF4-FFF2-40B4-BE49-F238E27FC236}">
                <a16:creationId xmlns:a16="http://schemas.microsoft.com/office/drawing/2014/main" id="{A280654D-0BD4-D241-9AA2-398FAB7D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F9B208-2D93-B84C-910E-4A3FE1CC24ED}" type="slidenum">
              <a:rPr lang="en-US" altLang="en-US" sz="1400"/>
              <a:pPr algn="r"/>
              <a:t>140</a:t>
            </a:fld>
            <a:endParaRPr lang="en-US" altLang="en-US" sz="1400"/>
          </a:p>
        </p:txBody>
      </p:sp>
      <p:sp>
        <p:nvSpPr>
          <p:cNvPr id="314372" name="Rectangle 2">
            <a:extLst>
              <a:ext uri="{FF2B5EF4-FFF2-40B4-BE49-F238E27FC236}">
                <a16:creationId xmlns:a16="http://schemas.microsoft.com/office/drawing/2014/main" id="{16EEA718-F5E4-0E43-A624-23D83E63A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14373" name="Rectangle 3">
            <a:extLst>
              <a:ext uri="{FF2B5EF4-FFF2-40B4-BE49-F238E27FC236}">
                <a16:creationId xmlns:a16="http://schemas.microsoft.com/office/drawing/2014/main" id="{8A19987E-879B-6F4B-8A30-DFF33CBA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Deepay Chakrabarti and Christos Faloutsos </a:t>
            </a:r>
            <a:r>
              <a:rPr lang="en-US" altLang="en-US" sz="2400" i="1">
                <a:ea typeface="ＭＳ Ｐゴシック" panose="020B0600070205080204" pitchFamily="34" charset="-128"/>
              </a:rPr>
              <a:t>F4: Large-Scale Automated Forecasting using Fractals</a:t>
            </a:r>
            <a:r>
              <a:rPr lang="en-US" altLang="en-US" sz="2400">
                <a:ea typeface="ＭＳ Ｐゴシック" panose="020B0600070205080204" pitchFamily="34" charset="-128"/>
              </a:rPr>
              <a:t> CIKM 2002, Washington DC, Nov. 2002.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Sauer, T. (1994).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prediction using delay coordinate embedding</a:t>
            </a:r>
            <a:r>
              <a:rPr lang="en-US" altLang="en-US" sz="2400">
                <a:ea typeface="ＭＳ Ｐゴシック" panose="020B0600070205080204" pitchFamily="34" charset="-128"/>
              </a:rPr>
              <a:t>. (in book by Weigend and Gershenfeld, below) Addison-Wesley.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Takens, F. (1981). </a:t>
            </a:r>
            <a:r>
              <a:rPr lang="en-US" altLang="en-US" sz="2400" i="1">
                <a:ea typeface="ＭＳ Ｐゴシック" panose="020B0600070205080204" pitchFamily="34" charset="-128"/>
              </a:rPr>
              <a:t>Detecting strange attractors in fluid turbulence</a:t>
            </a:r>
            <a:r>
              <a:rPr lang="en-US" altLang="en-US" sz="2400">
                <a:ea typeface="ＭＳ Ｐゴシック" panose="020B0600070205080204" pitchFamily="34" charset="-128"/>
              </a:rPr>
              <a:t>. Dynamical Systems and Turbulence. Berlin: Springer-Verlag.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7775AB7D-7FE0-9049-85E9-0D7C20ABC9D1}"/>
              </a:ext>
            </a:extLst>
          </p:cNvPr>
          <p:cNvSpPr/>
          <p:nvPr/>
        </p:nvSpPr>
        <p:spPr bwMode="auto">
          <a:xfrm>
            <a:off x="241300" y="3213100"/>
            <a:ext cx="444500" cy="431800"/>
          </a:xfrm>
          <a:prstGeom prst="star5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Date Placeholder 3">
            <a:extLst>
              <a:ext uri="{FF2B5EF4-FFF2-40B4-BE49-F238E27FC236}">
                <a16:creationId xmlns:a16="http://schemas.microsoft.com/office/drawing/2014/main" id="{CCBAB999-164D-9441-BF38-36300CF37A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15394" name="Footer Placeholder 4">
            <a:extLst>
              <a:ext uri="{FF2B5EF4-FFF2-40B4-BE49-F238E27FC236}">
                <a16:creationId xmlns:a16="http://schemas.microsoft.com/office/drawing/2014/main" id="{F0F62F39-8815-0E4C-9FD5-D5556CBD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15395" name="Slide Number Placeholder 5">
            <a:extLst>
              <a:ext uri="{FF2B5EF4-FFF2-40B4-BE49-F238E27FC236}">
                <a16:creationId xmlns:a16="http://schemas.microsoft.com/office/drawing/2014/main" id="{005E364B-0924-2C4B-A1A6-D48A38DC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9F4E93C-6E5B-9C49-9B65-81CF974A945B}" type="slidenum">
              <a:rPr lang="en-US" altLang="en-US" sz="1400"/>
              <a:pPr algn="r"/>
              <a:t>141</a:t>
            </a:fld>
            <a:endParaRPr lang="en-US" altLang="en-US" sz="1400"/>
          </a:p>
        </p:txBody>
      </p:sp>
      <p:sp>
        <p:nvSpPr>
          <p:cNvPr id="315396" name="Rectangle 2">
            <a:extLst>
              <a:ext uri="{FF2B5EF4-FFF2-40B4-BE49-F238E27FC236}">
                <a16:creationId xmlns:a16="http://schemas.microsoft.com/office/drawing/2014/main" id="{69460082-0913-5B45-A6D5-8A7D604A0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15397" name="Rectangle 3">
            <a:extLst>
              <a:ext uri="{FF2B5EF4-FFF2-40B4-BE49-F238E27FC236}">
                <a16:creationId xmlns:a16="http://schemas.microsoft.com/office/drawing/2014/main" id="{6036FE03-E29E-B343-9478-A8B8F77EA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Weigend, A. S. and N. A. Gerschenfeld (1994). </a:t>
            </a:r>
            <a:r>
              <a:rPr lang="en-US" altLang="en-US" sz="2400" i="1">
                <a:ea typeface="ＭＳ Ｐゴシック" panose="020B0600070205080204" pitchFamily="34" charset="-128"/>
              </a:rPr>
              <a:t>Time Series Prediction: Forecasting the Future and Understanding the Past</a:t>
            </a:r>
            <a:r>
              <a:rPr lang="en-US" altLang="en-US" sz="2400">
                <a:ea typeface="ＭＳ Ｐゴシック" panose="020B0600070205080204" pitchFamily="34" charset="-128"/>
              </a:rPr>
              <a:t>, Addison Wesley. (Excellent collection of papers on chaotic/non-linear forecasting, describing the algorithms behind the winners of the Santa Fe competition.)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Date Placeholder 3">
            <a:extLst>
              <a:ext uri="{FF2B5EF4-FFF2-40B4-BE49-F238E27FC236}">
                <a16:creationId xmlns:a16="http://schemas.microsoft.com/office/drawing/2014/main" id="{C2B6634F-C411-B141-94D2-04E8396FAC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21538" name="Footer Placeholder 4">
            <a:extLst>
              <a:ext uri="{FF2B5EF4-FFF2-40B4-BE49-F238E27FC236}">
                <a16:creationId xmlns:a16="http://schemas.microsoft.com/office/drawing/2014/main" id="{C68B84BD-729A-964A-A2AA-937C68B1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FCF52-3020-B043-A955-300DFA99145F}"/>
              </a:ext>
            </a:extLst>
          </p:cNvPr>
          <p:cNvSpPr/>
          <p:nvPr/>
        </p:nvSpPr>
        <p:spPr bwMode="auto">
          <a:xfrm>
            <a:off x="149808" y="5442550"/>
            <a:ext cx="6159500" cy="12630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21539" name="Slide Number Placeholder 5">
            <a:extLst>
              <a:ext uri="{FF2B5EF4-FFF2-40B4-BE49-F238E27FC236}">
                <a16:creationId xmlns:a16="http://schemas.microsoft.com/office/drawing/2014/main" id="{EF8B4498-D2E9-FD4A-ACB9-8B55C64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803F60-0245-1E43-84AE-B78874A83C1E}" type="slidenum">
              <a:rPr lang="en-US" altLang="en-US" sz="1400"/>
              <a:pPr algn="r"/>
              <a:t>142</a:t>
            </a:fld>
            <a:endParaRPr lang="en-US" altLang="en-US" sz="1400"/>
          </a:p>
        </p:txBody>
      </p:sp>
      <p:sp>
        <p:nvSpPr>
          <p:cNvPr id="321540" name="Rectangle 2">
            <a:extLst>
              <a:ext uri="{FF2B5EF4-FFF2-40B4-BE49-F238E27FC236}">
                <a16:creationId xmlns:a16="http://schemas.microsoft.com/office/drawing/2014/main" id="{03A0E108-FA41-E04B-A774-7E4652DC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36600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Overall conclusions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(Part 2: time series)</a:t>
            </a:r>
          </a:p>
        </p:txBody>
      </p:sp>
      <p:sp>
        <p:nvSpPr>
          <p:cNvPr id="321541" name="Rectangle 3">
            <a:extLst>
              <a:ext uri="{FF2B5EF4-FFF2-40B4-BE49-F238E27FC236}">
                <a16:creationId xmlns:a16="http://schemas.microsoft.com/office/drawing/2014/main" id="{ECE56297-E5B6-7845-A66E-F8A657EE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08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P1.1. Similarity search: </a:t>
            </a:r>
            <a:r>
              <a:rPr lang="en-US" altLang="en-US" b="1" dirty="0">
                <a:ea typeface="ＭＳ Ｐゴシック" panose="020B0600070205080204" pitchFamily="34" charset="-128"/>
              </a:rPr>
              <a:t>Euclidean</a:t>
            </a:r>
            <a:r>
              <a:rPr lang="en-US" altLang="en-US" dirty="0">
                <a:ea typeface="ＭＳ Ｐゴシック" panose="020B0600070205080204" pitchFamily="34" charset="-128"/>
              </a:rPr>
              <a:t>/time-warping; </a:t>
            </a:r>
            <a:r>
              <a:rPr lang="en-US" altLang="en-US" b="1" dirty="0">
                <a:ea typeface="ＭＳ Ｐゴシック" panose="020B0600070205080204" pitchFamily="34" charset="-128"/>
              </a:rPr>
              <a:t>feature extraction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>
                <a:ea typeface="ＭＳ Ｐゴシック" panose="020B0600070205080204" pitchFamily="34" charset="-128"/>
              </a:rPr>
              <a:t>SAMs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P1.2. Signal processing: </a:t>
            </a:r>
            <a:r>
              <a:rPr lang="en-US" altLang="en-US" b="1" dirty="0">
                <a:ea typeface="ＭＳ Ｐゴシック" panose="020B0600070205080204" pitchFamily="34" charset="-128"/>
              </a:rPr>
              <a:t>DFT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>
                <a:ea typeface="ＭＳ Ｐゴシック" panose="020B0600070205080204" pitchFamily="34" charset="-128"/>
              </a:rPr>
              <a:t>DWT</a:t>
            </a:r>
            <a:r>
              <a:rPr lang="en-US" altLang="en-US" dirty="0">
                <a:ea typeface="ＭＳ Ｐゴシック" panose="020B0600070205080204" pitchFamily="34" charset="-128"/>
              </a:rPr>
              <a:t> are powerful tools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P1.3. 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AR</a:t>
            </a:r>
            <a:r>
              <a:rPr lang="en-US" altLang="en-US" dirty="0">
                <a:ea typeface="ＭＳ Ｐゴシック" panose="020B0600070205080204" pitchFamily="34" charset="-128"/>
              </a:rPr>
              <a:t> (Box-Jenkins)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P1.4. Non-linear forecasting: </a:t>
            </a:r>
            <a:r>
              <a:rPr lang="en-US" altLang="en-US" b="1" dirty="0">
                <a:ea typeface="ＭＳ Ｐゴシック" panose="020B0600070205080204" pitchFamily="34" charset="-128"/>
              </a:rPr>
              <a:t>lag-plots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2" descr="Recipe Book Clip Art">
            <a:extLst>
              <a:ext uri="{FF2B5EF4-FFF2-40B4-BE49-F238E27FC236}">
                <a16:creationId xmlns:a16="http://schemas.microsoft.com/office/drawing/2014/main" id="{37441179-E811-2248-9665-BF92C705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127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CE197C-B467-324B-B80E-4156553AE49B}"/>
              </a:ext>
            </a:extLst>
          </p:cNvPr>
          <p:cNvGrpSpPr/>
          <p:nvPr/>
        </p:nvGrpSpPr>
        <p:grpSpPr>
          <a:xfrm>
            <a:off x="616857" y="5518365"/>
            <a:ext cx="5179732" cy="1122567"/>
            <a:chOff x="616857" y="5518365"/>
            <a:chExt cx="5179732" cy="1122567"/>
          </a:xfrm>
        </p:grpSpPr>
        <p:graphicFrame>
          <p:nvGraphicFramePr>
            <p:cNvPr id="9" name="Object 2">
              <a:extLst>
                <a:ext uri="{FF2B5EF4-FFF2-40B4-BE49-F238E27FC236}">
                  <a16:creationId xmlns:a16="http://schemas.microsoft.com/office/drawing/2014/main" id="{EB93D04A-18DA-074F-B646-18DA51FB26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692002"/>
                </p:ext>
              </p:extLst>
            </p:nvPr>
          </p:nvGraphicFramePr>
          <p:xfrm>
            <a:off x="5071439" y="5518365"/>
            <a:ext cx="725150" cy="1122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1" name="Photo Editor Photo" r:id="rId4" imgW="3175000" imgH="4914900" progId="MSPhotoEd.3">
                    <p:embed/>
                  </p:oleObj>
                </mc:Choice>
                <mc:Fallback>
                  <p:oleObj name="Photo Editor Photo" r:id="rId4" imgW="3175000" imgH="4914900" progId="MSPhotoEd.3">
                    <p:embed/>
                    <p:pic>
                      <p:nvPicPr>
                        <p:cNvPr id="24" name="Object 2">
                          <a:extLst>
                            <a:ext uri="{FF2B5EF4-FFF2-40B4-BE49-F238E27FC236}">
                              <a16:creationId xmlns:a16="http://schemas.microsoft.com/office/drawing/2014/main" id="{5C1E5F92-CFD5-9B40-9505-AB06CAE38F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1439" y="5518365"/>
                          <a:ext cx="725150" cy="1122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1072A2-A3B0-8045-802F-0B9F73B082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6396" y="5726044"/>
              <a:ext cx="1281875" cy="606362"/>
              <a:chOff x="2738438" y="3886200"/>
              <a:chExt cx="3560762" cy="1684338"/>
            </a:xfrm>
          </p:grpSpPr>
          <p:sp>
            <p:nvSpPr>
              <p:cNvPr id="11" name="Line 2">
                <a:extLst>
                  <a:ext uri="{FF2B5EF4-FFF2-40B4-BE49-F238E27FC236}">
                    <a16:creationId xmlns:a16="http://schemas.microsoft.com/office/drawing/2014/main" id="{9E313B1E-86FA-7043-8D67-39E5DEDDE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5850" y="4597400"/>
                <a:ext cx="0" cy="758825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">
                <a:extLst>
                  <a:ext uri="{FF2B5EF4-FFF2-40B4-BE49-F238E27FC236}">
                    <a16:creationId xmlns:a16="http://schemas.microsoft.com/office/drawing/2014/main" id="{FE2BAB19-8E89-AD47-BB56-C412062AD9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8200" y="4497388"/>
                <a:ext cx="82550" cy="231775"/>
                <a:chOff x="2928" y="2833"/>
                <a:chExt cx="52" cy="146"/>
              </a:xfrm>
            </p:grpSpPr>
            <p:grpSp>
              <p:nvGrpSpPr>
                <p:cNvPr id="41" name="Group 4">
                  <a:extLst>
                    <a:ext uri="{FF2B5EF4-FFF2-40B4-BE49-F238E27FC236}">
                      <a16:creationId xmlns:a16="http://schemas.microsoft.com/office/drawing/2014/main" id="{A418FEF0-4E39-BA4F-B487-5D10F3E572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28" y="2868"/>
                  <a:ext cx="52" cy="111"/>
                  <a:chOff x="2928" y="2868"/>
                  <a:chExt cx="52" cy="111"/>
                </a:xfrm>
              </p:grpSpPr>
              <p:sp>
                <p:nvSpPr>
                  <p:cNvPr id="43" name="Oval 5">
                    <a:extLst>
                      <a:ext uri="{FF2B5EF4-FFF2-40B4-BE49-F238E27FC236}">
                        <a16:creationId xmlns:a16="http://schemas.microsoft.com/office/drawing/2014/main" id="{E89BA861-4F16-0949-8DF5-6580F3DFA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928"/>
                    <a:ext cx="52" cy="51"/>
                  </a:xfrm>
                  <a:prstGeom prst="ellipse">
                    <a:avLst/>
                  </a:prstGeom>
                  <a:solidFill>
                    <a:srgbClr val="800000"/>
                  </a:solidFill>
                  <a:ln w="635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" name="Line 6">
                    <a:extLst>
                      <a:ext uri="{FF2B5EF4-FFF2-40B4-BE49-F238E27FC236}">
                        <a16:creationId xmlns:a16="http://schemas.microsoft.com/office/drawing/2014/main" id="{BF1D0E12-6D8E-CD45-810A-FF13742656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86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 type="non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" name="Oval 7">
                  <a:extLst>
                    <a:ext uri="{FF2B5EF4-FFF2-40B4-BE49-F238E27FC236}">
                      <a16:creationId xmlns:a16="http://schemas.microsoft.com/office/drawing/2014/main" id="{0692F453-4728-1549-9664-027064E556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2833"/>
                  <a:ext cx="29" cy="28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D43E8D01-DB64-804F-8D9D-AFD4E9651D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2888" y="4329113"/>
                <a:ext cx="82550" cy="255587"/>
                <a:chOff x="3353" y="2727"/>
                <a:chExt cx="52" cy="161"/>
              </a:xfrm>
            </p:grpSpPr>
            <p:grpSp>
              <p:nvGrpSpPr>
                <p:cNvPr id="37" name="Group 9">
                  <a:extLst>
                    <a:ext uri="{FF2B5EF4-FFF2-40B4-BE49-F238E27FC236}">
                      <a16:creationId xmlns:a16="http://schemas.microsoft.com/office/drawing/2014/main" id="{350CCFDD-615E-1A40-9D0F-33A6BC260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53" y="2768"/>
                  <a:ext cx="52" cy="120"/>
                  <a:chOff x="4298" y="2534"/>
                  <a:chExt cx="52" cy="120"/>
                </a:xfrm>
              </p:grpSpPr>
              <p:sp>
                <p:nvSpPr>
                  <p:cNvPr id="39" name="Oval 10">
                    <a:extLst>
                      <a:ext uri="{FF2B5EF4-FFF2-40B4-BE49-F238E27FC236}">
                        <a16:creationId xmlns:a16="http://schemas.microsoft.com/office/drawing/2014/main" id="{57A3D468-1A42-404C-AD27-D8819B88D9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98" y="2603"/>
                    <a:ext cx="52" cy="51"/>
                  </a:xfrm>
                  <a:prstGeom prst="ellipse">
                    <a:avLst/>
                  </a:prstGeom>
                  <a:solidFill>
                    <a:srgbClr val="800000"/>
                  </a:solidFill>
                  <a:ln w="635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0" name="Line 11">
                    <a:extLst>
                      <a:ext uri="{FF2B5EF4-FFF2-40B4-BE49-F238E27FC236}">
                        <a16:creationId xmlns:a16="http://schemas.microsoft.com/office/drawing/2014/main" id="{AF095D54-4125-BF4D-962B-08FBA50729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31" y="2534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 type="none" w="sm" len="sm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Oval 12">
                  <a:extLst>
                    <a:ext uri="{FF2B5EF4-FFF2-40B4-BE49-F238E27FC236}">
                      <a16:creationId xmlns:a16="http://schemas.microsoft.com/office/drawing/2014/main" id="{29FB8289-E186-D740-A52B-7C7E228EF5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65" y="2727"/>
                  <a:ext cx="29" cy="28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2F53AB7-26FA-D944-AABC-FD56666B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888" y="3903663"/>
                <a:ext cx="3135312" cy="1363662"/>
              </a:xfrm>
              <a:custGeom>
                <a:avLst/>
                <a:gdLst>
                  <a:gd name="T0" fmla="*/ 0 w 2020"/>
                  <a:gd name="T1" fmla="*/ 2147483646 h 722"/>
                  <a:gd name="T2" fmla="*/ 2147483646 w 2020"/>
                  <a:gd name="T3" fmla="*/ 2147483646 h 722"/>
                  <a:gd name="T4" fmla="*/ 2147483646 w 2020"/>
                  <a:gd name="T5" fmla="*/ 0 h 722"/>
                  <a:gd name="T6" fmla="*/ 2147483646 w 2020"/>
                  <a:gd name="T7" fmla="*/ 2147483646 h 722"/>
                  <a:gd name="T8" fmla="*/ 0 w 2020"/>
                  <a:gd name="T9" fmla="*/ 2147483646 h 7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0"/>
                  <a:gd name="T16" fmla="*/ 0 h 722"/>
                  <a:gd name="T17" fmla="*/ 2020 w 2020"/>
                  <a:gd name="T18" fmla="*/ 722 h 7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0" h="722">
                    <a:moveTo>
                      <a:pt x="0" y="722"/>
                    </a:moveTo>
                    <a:lnTo>
                      <a:pt x="905" y="156"/>
                    </a:lnTo>
                    <a:lnTo>
                      <a:pt x="2020" y="0"/>
                    </a:lnTo>
                    <a:lnTo>
                      <a:pt x="1206" y="549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20F492B5-BC6D-5546-9A58-5EEB13B2B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5900" y="5570538"/>
                <a:ext cx="34194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F0641887-5E5F-F04E-994C-19EDDCA32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200" y="5105400"/>
                <a:ext cx="220980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AA946C40-DC85-E641-A33B-A0AA9AB33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200" y="38862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22">
                <a:extLst>
                  <a:ext uri="{FF2B5EF4-FFF2-40B4-BE49-F238E27FC236}">
                    <a16:creationId xmlns:a16="http://schemas.microsoft.com/office/drawing/2014/main" id="{E6050F55-AF9F-9C48-96F2-2D8BE9845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0" y="4800600"/>
                <a:ext cx="82550" cy="80963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43CAEC8C-6CCE-6F43-BB57-446B31D4C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7138" y="4876800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4">
                <a:extLst>
                  <a:ext uri="{FF2B5EF4-FFF2-40B4-BE49-F238E27FC236}">
                    <a16:creationId xmlns:a16="http://schemas.microsoft.com/office/drawing/2014/main" id="{E2DCBA46-B9F5-E442-90B2-0F4C6D5C0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4491038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25">
                <a:extLst>
                  <a:ext uri="{FF2B5EF4-FFF2-40B4-BE49-F238E27FC236}">
                    <a16:creationId xmlns:a16="http://schemas.microsoft.com/office/drawing/2014/main" id="{539411A0-D256-0745-8898-1C2A7F110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3400" y="4719638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D7A96C9B-927F-1A4C-B54D-1175A38D4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0538" y="4567238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FB628EE6-C80D-9246-9B72-0E4D7D567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6263" y="4738688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8">
                <a:extLst>
                  <a:ext uri="{FF2B5EF4-FFF2-40B4-BE49-F238E27FC236}">
                    <a16:creationId xmlns:a16="http://schemas.microsoft.com/office/drawing/2014/main" id="{0A2D9388-A593-BF44-886F-54C27BE15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4338638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Oval 29">
                <a:extLst>
                  <a:ext uri="{FF2B5EF4-FFF2-40B4-BE49-F238E27FC236}">
                    <a16:creationId xmlns:a16="http://schemas.microsoft.com/office/drawing/2014/main" id="{95650D3B-ADBB-354D-93C5-0016C6747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000" y="4652963"/>
                <a:ext cx="82550" cy="80962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531C1662-537C-164D-A13D-185CB755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338" y="4710113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>
                <a:extLst>
                  <a:ext uri="{FF2B5EF4-FFF2-40B4-BE49-F238E27FC236}">
                    <a16:creationId xmlns:a16="http://schemas.microsoft.com/office/drawing/2014/main" id="{967D9A6B-B9D3-3248-851D-46A09CD31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3463" y="4367213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32">
                <a:extLst>
                  <a:ext uri="{FF2B5EF4-FFF2-40B4-BE49-F238E27FC236}">
                    <a16:creationId xmlns:a16="http://schemas.microsoft.com/office/drawing/2014/main" id="{0C746A8B-0BB5-2341-A4E5-3BA07412D9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51263" y="4995863"/>
                <a:ext cx="46037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Oval 33">
                <a:extLst>
                  <a:ext uri="{FF2B5EF4-FFF2-40B4-BE49-F238E27FC236}">
                    <a16:creationId xmlns:a16="http://schemas.microsoft.com/office/drawing/2014/main" id="{9521D4A5-2C4C-B44E-AA96-A543DB7D07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75150" y="4848225"/>
                <a:ext cx="46038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00CE512C-C6EC-8441-A4B2-DA71DD5FEA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0375" y="4686300"/>
                <a:ext cx="46038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Oval 35">
                <a:extLst>
                  <a:ext uri="{FF2B5EF4-FFF2-40B4-BE49-F238E27FC236}">
                    <a16:creationId xmlns:a16="http://schemas.microsoft.com/office/drawing/2014/main" id="{4F36096D-51ED-8842-A465-7BB1AD7529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18063" y="4476750"/>
                <a:ext cx="46037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Oval 36">
                <a:extLst>
                  <a:ext uri="{FF2B5EF4-FFF2-40B4-BE49-F238E27FC236}">
                    <a16:creationId xmlns:a16="http://schemas.microsoft.com/office/drawing/2014/main" id="{9BDDE0C6-EEC5-9B42-A272-C6694A2B28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70463" y="4814888"/>
                <a:ext cx="46037" cy="44450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Line 37">
                <a:extLst>
                  <a:ext uri="{FF2B5EF4-FFF2-40B4-BE49-F238E27FC236}">
                    <a16:creationId xmlns:a16="http://schemas.microsoft.com/office/drawing/2014/main" id="{BC16088E-1C91-1C4E-9098-EAD1277326B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995738" y="5372100"/>
                <a:ext cx="887412" cy="184150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38">
                <a:extLst>
                  <a:ext uri="{FF2B5EF4-FFF2-40B4-BE49-F238E27FC236}">
                    <a16:creationId xmlns:a16="http://schemas.microsoft.com/office/drawing/2014/main" id="{3C8E6CD7-FA9B-6240-8F9E-1AC9AA34E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550" y="5351463"/>
                <a:ext cx="1133475" cy="0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39">
                <a:extLst>
                  <a:ext uri="{FF2B5EF4-FFF2-40B4-BE49-F238E27FC236}">
                    <a16:creationId xmlns:a16="http://schemas.microsoft.com/office/drawing/2014/main" id="{62C096A1-9E8E-2C45-B8B3-01BC037F0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200" y="4641850"/>
                <a:ext cx="2147888" cy="203200"/>
              </a:xfrm>
              <a:prstGeom prst="line">
                <a:avLst/>
              </a:prstGeom>
              <a:noFill/>
              <a:ln w="12700" cap="sq">
                <a:solidFill>
                  <a:srgbClr val="33CC33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40">
                <a:extLst>
                  <a:ext uri="{FF2B5EF4-FFF2-40B4-BE49-F238E27FC236}">
                    <a16:creationId xmlns:a16="http://schemas.microsoft.com/office/drawing/2014/main" id="{2B3FEA88-1922-F641-AE05-8A9532CA3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8438" y="5351463"/>
                <a:ext cx="2147887" cy="203200"/>
              </a:xfrm>
              <a:prstGeom prst="line">
                <a:avLst/>
              </a:prstGeom>
              <a:noFill/>
              <a:ln w="3175" cap="sq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5" name="Object 2">
              <a:extLst>
                <a:ext uri="{FF2B5EF4-FFF2-40B4-BE49-F238E27FC236}">
                  <a16:creationId xmlns:a16="http://schemas.microsoft.com/office/drawing/2014/main" id="{7D43C92D-0435-6A44-BB7E-8A4D1693F9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800419"/>
                </p:ext>
              </p:extLst>
            </p:nvPr>
          </p:nvGraphicFramePr>
          <p:xfrm>
            <a:off x="616857" y="5584659"/>
            <a:ext cx="1682697" cy="982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2" name="Worksheet" r:id="rId6" imgW="3632200" imgH="2120900" progId="Excel.Sheet.8">
                    <p:embed/>
                  </p:oleObj>
                </mc:Choice>
                <mc:Fallback>
                  <p:oleObj name="Worksheet" r:id="rId6" imgW="3632200" imgH="2120900" progId="Excel.Sheet.8">
                    <p:embed/>
                    <p:pic>
                      <p:nvPicPr>
                        <p:cNvPr id="63" name="Object 2">
                          <a:extLst>
                            <a:ext uri="{FF2B5EF4-FFF2-40B4-BE49-F238E27FC236}">
                              <a16:creationId xmlns:a16="http://schemas.microsoft.com/office/drawing/2014/main" id="{C54ADDB4-2DD8-3D47-B2BA-F726D9B1D3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857" y="5584659"/>
                          <a:ext cx="1682697" cy="982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Date Placeholder 3">
            <a:extLst>
              <a:ext uri="{FF2B5EF4-FFF2-40B4-BE49-F238E27FC236}">
                <a16:creationId xmlns:a16="http://schemas.microsoft.com/office/drawing/2014/main" id="{BD6B40E9-8208-934D-BB59-22EE27378C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22562" name="Footer Placeholder 4">
            <a:extLst>
              <a:ext uri="{FF2B5EF4-FFF2-40B4-BE49-F238E27FC236}">
                <a16:creationId xmlns:a16="http://schemas.microsoft.com/office/drawing/2014/main" id="{543353A4-F8E3-5C41-A543-19A26376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2563" name="Slide Number Placeholder 5">
            <a:extLst>
              <a:ext uri="{FF2B5EF4-FFF2-40B4-BE49-F238E27FC236}">
                <a16:creationId xmlns:a16="http://schemas.microsoft.com/office/drawing/2014/main" id="{934A955A-2EC3-D347-97FD-2E7703E3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471B1D1-6BBD-8C4C-AC21-CBE3C0C8EEBA}" type="slidenum">
              <a:rPr lang="en-US" altLang="en-US" sz="1400"/>
              <a:pPr algn="r"/>
              <a:t>143</a:t>
            </a:fld>
            <a:endParaRPr lang="en-US" altLang="en-US" sz="1400"/>
          </a:p>
        </p:txBody>
      </p:sp>
      <p:sp>
        <p:nvSpPr>
          <p:cNvPr id="322568" name="TextBox 9">
            <a:extLst>
              <a:ext uri="{FF2B5EF4-FFF2-40B4-BE49-F238E27FC236}">
                <a16:creationId xmlns:a16="http://schemas.microsoft.com/office/drawing/2014/main" id="{97040916-1BAF-1242-BD1F-455F18E7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142" y="1308100"/>
            <a:ext cx="6083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0" b="1" dirty="0"/>
              <a:t>End of Part 2</a:t>
            </a:r>
          </a:p>
        </p:txBody>
      </p: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5C1E5F92-CFD5-9B40-9505-AB06CAE38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72682"/>
              </p:ext>
            </p:extLst>
          </p:nvPr>
        </p:nvGraphicFramePr>
        <p:xfrm>
          <a:off x="5414339" y="4921465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4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309255" name="Object 2">
                        <a:extLst>
                          <a:ext uri="{FF2B5EF4-FFF2-40B4-BE49-F238E27FC236}">
                            <a16:creationId xmlns:a16="http://schemas.microsoft.com/office/drawing/2014/main" id="{92EA92A6-ED8D-8042-A3E3-1456EB9F4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39" y="4921465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A2CB598-1C0A-324D-8E68-F8636BFA0E3E}"/>
              </a:ext>
            </a:extLst>
          </p:cNvPr>
          <p:cNvGrpSpPr>
            <a:grpSpLocks noChangeAspect="1"/>
          </p:cNvGrpSpPr>
          <p:nvPr/>
        </p:nvGrpSpPr>
        <p:grpSpPr>
          <a:xfrm>
            <a:off x="3419296" y="5129144"/>
            <a:ext cx="1281875" cy="606362"/>
            <a:chOff x="2738438" y="3886200"/>
            <a:chExt cx="3560762" cy="1684338"/>
          </a:xfrm>
        </p:grpSpPr>
        <p:sp>
          <p:nvSpPr>
            <p:cNvPr id="26" name="Line 2">
              <a:extLst>
                <a:ext uri="{FF2B5EF4-FFF2-40B4-BE49-F238E27FC236}">
                  <a16:creationId xmlns:a16="http://schemas.microsoft.com/office/drawing/2014/main" id="{9A29A972-0B86-0F4F-9B6B-45B90BD30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A4113BA7-808E-3540-A8D3-1755F7BA8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58" name="Group 4">
                <a:extLst>
                  <a:ext uri="{FF2B5EF4-FFF2-40B4-BE49-F238E27FC236}">
                    <a16:creationId xmlns:a16="http://schemas.microsoft.com/office/drawing/2014/main" id="{F33F2E5B-D45D-FC4C-9135-D65AFDB6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60" name="Oval 5">
                  <a:extLst>
                    <a:ext uri="{FF2B5EF4-FFF2-40B4-BE49-F238E27FC236}">
                      <a16:creationId xmlns:a16="http://schemas.microsoft.com/office/drawing/2014/main" id="{62B4D08E-C7D6-7146-833E-4A05BF2D7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" name="Line 6">
                  <a:extLst>
                    <a:ext uri="{FF2B5EF4-FFF2-40B4-BE49-F238E27FC236}">
                      <a16:creationId xmlns:a16="http://schemas.microsoft.com/office/drawing/2014/main" id="{E09C4F48-6F97-FF47-9B50-36A74560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F6FF1128-183D-0249-8D00-C2C33A46BA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235FC0DC-7018-9548-B9E8-5C87F8450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54" name="Group 9">
                <a:extLst>
                  <a:ext uri="{FF2B5EF4-FFF2-40B4-BE49-F238E27FC236}">
                    <a16:creationId xmlns:a16="http://schemas.microsoft.com/office/drawing/2014/main" id="{AA177DDE-1DD3-904B-874F-663F0B927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56" name="Oval 10">
                  <a:extLst>
                    <a:ext uri="{FF2B5EF4-FFF2-40B4-BE49-F238E27FC236}">
                      <a16:creationId xmlns:a16="http://schemas.microsoft.com/office/drawing/2014/main" id="{B85CBCE1-CC0B-9943-AD7E-ADB7C46C2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" name="Line 11">
                  <a:extLst>
                    <a:ext uri="{FF2B5EF4-FFF2-40B4-BE49-F238E27FC236}">
                      <a16:creationId xmlns:a16="http://schemas.microsoft.com/office/drawing/2014/main" id="{E2C371EC-C2C9-BC4A-BC76-922F668D1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Oval 12">
                <a:extLst>
                  <a:ext uri="{FF2B5EF4-FFF2-40B4-BE49-F238E27FC236}">
                    <a16:creationId xmlns:a16="http://schemas.microsoft.com/office/drawing/2014/main" id="{19B29822-CAF3-2E41-A2A6-84848A9813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E8B5FBB8-3FD2-6A44-9ACD-5AE2285D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286AD9A3-46E8-0042-8875-653488133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1DD3FC30-A133-7A46-B3EA-873293A05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E596ABAA-26C3-B14A-A1DD-A795F8BEC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A388C361-564A-AB4A-99BA-A21C0DB7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52E539C8-7F7E-FB47-9319-076D31E7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4">
              <a:extLst>
                <a:ext uri="{FF2B5EF4-FFF2-40B4-BE49-F238E27FC236}">
                  <a16:creationId xmlns:a16="http://schemas.microsoft.com/office/drawing/2014/main" id="{74F28C26-FFFB-B146-B365-FA5B82D14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30310163-B616-AD41-B65F-AFFEAE02A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B6ED3FF5-16FC-B842-9090-B4DC1CFCB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C794F44A-5518-B04A-846E-A6B05EF44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C64954A9-E677-DE42-B093-D2A7A0CFB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DDFC2AEF-7A4C-A943-8925-434C9950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6C138467-4D41-0649-9E85-11DF9C45C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3A162A8C-B219-9D47-8FEB-4DBE0D24F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3A4E3FE5-DA83-ED40-B199-80D70DC89F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58AB8EAF-45E5-4640-B7F8-CA3D052D2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7A25AB5F-7B37-AA44-9179-2E7426967D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35">
              <a:extLst>
                <a:ext uri="{FF2B5EF4-FFF2-40B4-BE49-F238E27FC236}">
                  <a16:creationId xmlns:a16="http://schemas.microsoft.com/office/drawing/2014/main" id="{BC7A2FD3-69E2-2E47-B574-DC158BEC76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DDD72C9C-7968-3D4D-9003-CCF9581975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DD92A166-F0F6-8A43-8004-823ABDFA4A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F53C704F-451D-1043-AD13-8BB17C49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3BAC2159-CC7B-AA4B-89B4-45C3AD8BF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DD5314A7-9582-5249-8A08-2BA4633A7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3" name="Object 2">
            <a:extLst>
              <a:ext uri="{FF2B5EF4-FFF2-40B4-BE49-F238E27FC236}">
                <a16:creationId xmlns:a16="http://schemas.microsoft.com/office/drawing/2014/main" id="{C54ADDB4-2DD8-3D47-B2BA-F726D9B1D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05703"/>
              </p:ext>
            </p:extLst>
          </p:nvPr>
        </p:nvGraphicFramePr>
        <p:xfrm>
          <a:off x="959757" y="4987759"/>
          <a:ext cx="1682697" cy="98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5" name="Worksheet" r:id="rId5" imgW="3632200" imgH="2120900" progId="Excel.Sheet.8">
                  <p:embed/>
                </p:oleObj>
              </mc:Choice>
              <mc:Fallback>
                <p:oleObj name="Worksheet" r:id="rId5" imgW="3632200" imgH="2120900" progId="Excel.Sheet.8">
                  <p:embed/>
                  <p:pic>
                    <p:nvPicPr>
                      <p:cNvPr id="123913" name="Object 2">
                        <a:extLst>
                          <a:ext uri="{FF2B5EF4-FFF2-40B4-BE49-F238E27FC236}">
                            <a16:creationId xmlns:a16="http://schemas.microsoft.com/office/drawing/2014/main" id="{A2622CF3-176A-7B47-83A2-6EBBDA763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57" y="4987759"/>
                        <a:ext cx="1682697" cy="982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8A42D3-AFB6-9F45-85FA-118A5A1DFB1E}"/>
              </a:ext>
            </a:extLst>
          </p:cNvPr>
          <p:cNvSpPr txBox="1"/>
          <p:nvPr/>
        </p:nvSpPr>
        <p:spPr>
          <a:xfrm>
            <a:off x="178388" y="514536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Date Placeholder 3">
            <a:extLst>
              <a:ext uri="{FF2B5EF4-FFF2-40B4-BE49-F238E27FC236}">
                <a16:creationId xmlns:a16="http://schemas.microsoft.com/office/drawing/2014/main" id="{BD6B40E9-8208-934D-BB59-22EE27378C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22562" name="Footer Placeholder 4">
            <a:extLst>
              <a:ext uri="{FF2B5EF4-FFF2-40B4-BE49-F238E27FC236}">
                <a16:creationId xmlns:a16="http://schemas.microsoft.com/office/drawing/2014/main" id="{543353A4-F8E3-5C41-A543-19A26376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2563" name="Slide Number Placeholder 5">
            <a:extLst>
              <a:ext uri="{FF2B5EF4-FFF2-40B4-BE49-F238E27FC236}">
                <a16:creationId xmlns:a16="http://schemas.microsoft.com/office/drawing/2014/main" id="{934A955A-2EC3-D347-97FD-2E7703E3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471B1D1-6BBD-8C4C-AC21-CBE3C0C8EEBA}" type="slidenum">
              <a:rPr lang="en-US" altLang="en-US" sz="1400"/>
              <a:pPr algn="r"/>
              <a:t>144</a:t>
            </a:fld>
            <a:endParaRPr lang="en-US" altLang="en-US" sz="1400"/>
          </a:p>
        </p:txBody>
      </p:sp>
      <p:sp>
        <p:nvSpPr>
          <p:cNvPr id="322568" name="TextBox 9">
            <a:extLst>
              <a:ext uri="{FF2B5EF4-FFF2-40B4-BE49-F238E27FC236}">
                <a16:creationId xmlns:a16="http://schemas.microsoft.com/office/drawing/2014/main" id="{97040916-1BAF-1242-BD1F-455F18E7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011" y="1308100"/>
            <a:ext cx="45159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0" b="1" dirty="0"/>
              <a:t>Summary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474E4905-424C-A741-B040-C6999B15A1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3143" y="4900671"/>
            <a:ext cx="1720850" cy="1060450"/>
            <a:chOff x="1409700" y="3761003"/>
            <a:chExt cx="3441700" cy="2119097"/>
          </a:xfrm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E6ED3477-A0DA-0141-9192-FD4498C7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F30D75F-80CD-F744-9B28-E66CE7E9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C16D0FF8-2090-6F42-8220-20BC3E04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87C28BE8-1848-8348-98F8-9B73D9ACC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9565B0D6-1CED-DE45-A5FD-048855C8A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rgbClr val="FF33CC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DDA8DB1D-D5E9-E74A-B82E-7B86035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id="{0F02A711-B774-2440-A530-A1C9E3CE5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84D8B38F-528D-AF40-901B-DFEF674CC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29">
                <a:extLst>
                  <a:ext uri="{FF2B5EF4-FFF2-40B4-BE49-F238E27FC236}">
                    <a16:creationId xmlns:a16="http://schemas.microsoft.com/office/drawing/2014/main" id="{D34D5A08-607D-9E43-9906-C75B2C886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1FAF43EB-6F65-BE4C-BDA5-5C81070F5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44" y="4445001"/>
              <a:ext cx="379382" cy="4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17" name="Parallelogram 23">
              <a:extLst>
                <a:ext uri="{FF2B5EF4-FFF2-40B4-BE49-F238E27FC236}">
                  <a16:creationId xmlns:a16="http://schemas.microsoft.com/office/drawing/2014/main" id="{960DDC49-E87F-1546-8404-48AFD6429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Parallelogram 24">
              <a:extLst>
                <a:ext uri="{FF2B5EF4-FFF2-40B4-BE49-F238E27FC236}">
                  <a16:creationId xmlns:a16="http://schemas.microsoft.com/office/drawing/2014/main" id="{6B9A90B9-5113-AA4B-8E08-F4F234A3B8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C78C7E26-71BE-CE4C-A565-57FEC0B58928}"/>
                </a:ext>
              </a:extLst>
            </p:cNvPr>
            <p:cNvGrpSpPr>
              <a:grpSpLocks/>
            </p:cNvGrpSpPr>
            <p:nvPr/>
          </p:nvGrpSpPr>
          <p:grpSpPr bwMode="auto">
            <a:xfrm rot="-2965673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37C704E-A490-0D41-AB54-748F7EB09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5D7B3717-B8CF-9F4F-B006-AD60116AF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5C1E5F92-CFD5-9B40-9505-AB06CAE38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4339" y="4921465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3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5C1E5F92-CFD5-9B40-9505-AB06CAE38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39" y="4921465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A2CB598-1C0A-324D-8E68-F8636BFA0E3E}"/>
              </a:ext>
            </a:extLst>
          </p:cNvPr>
          <p:cNvGrpSpPr>
            <a:grpSpLocks noChangeAspect="1"/>
          </p:cNvGrpSpPr>
          <p:nvPr/>
        </p:nvGrpSpPr>
        <p:grpSpPr>
          <a:xfrm>
            <a:off x="3419296" y="5129144"/>
            <a:ext cx="1281875" cy="606362"/>
            <a:chOff x="2738438" y="3886200"/>
            <a:chExt cx="3560762" cy="1684338"/>
          </a:xfrm>
        </p:grpSpPr>
        <p:sp>
          <p:nvSpPr>
            <p:cNvPr id="26" name="Line 2">
              <a:extLst>
                <a:ext uri="{FF2B5EF4-FFF2-40B4-BE49-F238E27FC236}">
                  <a16:creationId xmlns:a16="http://schemas.microsoft.com/office/drawing/2014/main" id="{9A29A972-0B86-0F4F-9B6B-45B90BD30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A4113BA7-808E-3540-A8D3-1755F7BA8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58" name="Group 4">
                <a:extLst>
                  <a:ext uri="{FF2B5EF4-FFF2-40B4-BE49-F238E27FC236}">
                    <a16:creationId xmlns:a16="http://schemas.microsoft.com/office/drawing/2014/main" id="{F33F2E5B-D45D-FC4C-9135-D65AFDB6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60" name="Oval 5">
                  <a:extLst>
                    <a:ext uri="{FF2B5EF4-FFF2-40B4-BE49-F238E27FC236}">
                      <a16:creationId xmlns:a16="http://schemas.microsoft.com/office/drawing/2014/main" id="{62B4D08E-C7D6-7146-833E-4A05BF2D7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" name="Line 6">
                  <a:extLst>
                    <a:ext uri="{FF2B5EF4-FFF2-40B4-BE49-F238E27FC236}">
                      <a16:creationId xmlns:a16="http://schemas.microsoft.com/office/drawing/2014/main" id="{E09C4F48-6F97-FF47-9B50-36A74560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F6FF1128-183D-0249-8D00-C2C33A46BA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235FC0DC-7018-9548-B9E8-5C87F8450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54" name="Group 9">
                <a:extLst>
                  <a:ext uri="{FF2B5EF4-FFF2-40B4-BE49-F238E27FC236}">
                    <a16:creationId xmlns:a16="http://schemas.microsoft.com/office/drawing/2014/main" id="{AA177DDE-1DD3-904B-874F-663F0B927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56" name="Oval 10">
                  <a:extLst>
                    <a:ext uri="{FF2B5EF4-FFF2-40B4-BE49-F238E27FC236}">
                      <a16:creationId xmlns:a16="http://schemas.microsoft.com/office/drawing/2014/main" id="{B85CBCE1-CC0B-9943-AD7E-ADB7C46C2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" name="Line 11">
                  <a:extLst>
                    <a:ext uri="{FF2B5EF4-FFF2-40B4-BE49-F238E27FC236}">
                      <a16:creationId xmlns:a16="http://schemas.microsoft.com/office/drawing/2014/main" id="{E2C371EC-C2C9-BC4A-BC76-922F668D1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Oval 12">
                <a:extLst>
                  <a:ext uri="{FF2B5EF4-FFF2-40B4-BE49-F238E27FC236}">
                    <a16:creationId xmlns:a16="http://schemas.microsoft.com/office/drawing/2014/main" id="{19B29822-CAF3-2E41-A2A6-84848A9813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E8B5FBB8-3FD2-6A44-9ACD-5AE2285D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286AD9A3-46E8-0042-8875-653488133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1DD3FC30-A133-7A46-B3EA-873293A05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E596ABAA-26C3-B14A-A1DD-A795F8BEC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A388C361-564A-AB4A-99BA-A21C0DB7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52E539C8-7F7E-FB47-9319-076D31E7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4">
              <a:extLst>
                <a:ext uri="{FF2B5EF4-FFF2-40B4-BE49-F238E27FC236}">
                  <a16:creationId xmlns:a16="http://schemas.microsoft.com/office/drawing/2014/main" id="{74F28C26-FFFB-B146-B365-FA5B82D14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30310163-B616-AD41-B65F-AFFEAE02A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B6ED3FF5-16FC-B842-9090-B4DC1CFCB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C794F44A-5518-B04A-846E-A6B05EF44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C64954A9-E677-DE42-B093-D2A7A0CFB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DDFC2AEF-7A4C-A943-8925-434C9950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6C138467-4D41-0649-9E85-11DF9C45C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3A162A8C-B219-9D47-8FEB-4DBE0D24F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3A4E3FE5-DA83-ED40-B199-80D70DC89F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58AB8EAF-45E5-4640-B7F8-CA3D052D2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7A25AB5F-7B37-AA44-9179-2E7426967D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35">
              <a:extLst>
                <a:ext uri="{FF2B5EF4-FFF2-40B4-BE49-F238E27FC236}">
                  <a16:creationId xmlns:a16="http://schemas.microsoft.com/office/drawing/2014/main" id="{BC7A2FD3-69E2-2E47-B574-DC158BEC76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DDD72C9C-7968-3D4D-9003-CCF9581975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DD92A166-F0F6-8A43-8004-823ABDFA4A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F53C704F-451D-1043-AD13-8BB17C49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3BAC2159-CC7B-AA4B-89B4-45C3AD8BF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DD5314A7-9582-5249-8A08-2BA4633A7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3" name="Object 2">
            <a:extLst>
              <a:ext uri="{FF2B5EF4-FFF2-40B4-BE49-F238E27FC236}">
                <a16:creationId xmlns:a16="http://schemas.microsoft.com/office/drawing/2014/main" id="{C54ADDB4-2DD8-3D47-B2BA-F726D9B1D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757" y="4987759"/>
          <a:ext cx="1682697" cy="98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4" name="Worksheet" r:id="rId5" imgW="3632200" imgH="2120900" progId="Excel.Sheet.8">
                  <p:embed/>
                </p:oleObj>
              </mc:Choice>
              <mc:Fallback>
                <p:oleObj name="Worksheet" r:id="rId5" imgW="3632200" imgH="2120900" progId="Excel.Sheet.8">
                  <p:embed/>
                  <p:pic>
                    <p:nvPicPr>
                      <p:cNvPr id="63" name="Object 2">
                        <a:extLst>
                          <a:ext uri="{FF2B5EF4-FFF2-40B4-BE49-F238E27FC236}">
                            <a16:creationId xmlns:a16="http://schemas.microsoft.com/office/drawing/2014/main" id="{C54ADDB4-2DD8-3D47-B2BA-F726D9B1D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57" y="4987759"/>
                        <a:ext cx="1682697" cy="982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64">
            <a:extLst>
              <a:ext uri="{FF2B5EF4-FFF2-40B4-BE49-F238E27FC236}">
                <a16:creationId xmlns:a16="http://schemas.microsoft.com/office/drawing/2014/main" id="{1588E568-A794-7046-9280-3D0388A2EA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03" y="2726807"/>
            <a:ext cx="805420" cy="887605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F2AF931-86F7-744C-82BC-EEE019D38274}"/>
              </a:ext>
            </a:extLst>
          </p:cNvPr>
          <p:cNvGrpSpPr>
            <a:grpSpLocks noChangeAspect="1"/>
          </p:cNvGrpSpPr>
          <p:nvPr/>
        </p:nvGrpSpPr>
        <p:grpSpPr>
          <a:xfrm>
            <a:off x="7193076" y="3928657"/>
            <a:ext cx="1200635" cy="618963"/>
            <a:chOff x="7701643" y="4081081"/>
            <a:chExt cx="1217029" cy="62741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B6FB01-DAED-D046-846C-C779C245C582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226BCD3-21D7-1146-9907-72D898775C7F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5F436E-5EB0-0946-BA67-1E428C458C07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250E43-2A2D-0241-86A9-F45A898C5332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89E169-EA28-8F4F-B6CD-719E02E05CDE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A1F30B-1EE3-AF4A-8565-B72597CCFF4F}"/>
                </a:ext>
              </a:extLst>
            </p:cNvPr>
            <p:cNvCxnSpPr>
              <a:cxnSpLocks/>
              <a:stCxn id="67" idx="6"/>
              <a:endCxn id="69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BF7212-E2D0-B74B-BD5D-A8E57EBA237B}"/>
                </a:ext>
              </a:extLst>
            </p:cNvPr>
            <p:cNvCxnSpPr>
              <a:stCxn id="67" idx="5"/>
              <a:endCxn id="71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65A4E1-F27F-594A-89A5-D87EE7B75546}"/>
                </a:ext>
              </a:extLst>
            </p:cNvPr>
            <p:cNvCxnSpPr>
              <a:stCxn id="67" idx="3"/>
              <a:endCxn id="70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F28129-C4E3-5B40-8B5C-9A3265A73EF2}"/>
                </a:ext>
              </a:extLst>
            </p:cNvPr>
            <p:cNvCxnSpPr>
              <a:cxnSpLocks/>
              <a:stCxn id="67" idx="1"/>
              <a:endCxn id="68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3F6513E-9B6D-854B-9FC0-FA64281E96F1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129F310-7954-E74A-AB83-41F2FF27F5CA}"/>
                </a:ext>
              </a:extLst>
            </p:cNvPr>
            <p:cNvCxnSpPr>
              <a:stCxn id="69" idx="4"/>
              <a:endCxn id="71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0034EC5-AFF2-3D44-A07C-AF06F00FE48B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C3C3143-F7D6-8943-A3D8-744CB5AA1CAC}"/>
                </a:ext>
              </a:extLst>
            </p:cNvPr>
            <p:cNvCxnSpPr>
              <a:stCxn id="68" idx="4"/>
              <a:endCxn id="70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5B82461-EBF2-244E-9AA9-B1FAFFA91FA1}"/>
                </a:ext>
              </a:extLst>
            </p:cNvPr>
            <p:cNvCxnSpPr>
              <a:stCxn id="68" idx="5"/>
              <a:endCxn id="71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ADCD7C8-5B82-CD47-A9EF-C50DE10CD579}"/>
                </a:ext>
              </a:extLst>
            </p:cNvPr>
            <p:cNvCxnSpPr>
              <a:stCxn id="69" idx="4"/>
              <a:endCxn id="70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A6E0A94-FE06-6D4F-8DFF-FFA094ABC50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9263BC9-2D62-104E-969B-BA63B06621B6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D3EEB5-9D3D-E94D-8E16-9AA3D14937A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B0D0279-CE49-844B-B6F6-498C1F3B6469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7097A5D-0BF7-B541-A2C6-A2A63DEEAC90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45DB819-7ACF-7649-AC5B-50F14A9E3F06}"/>
                </a:ext>
              </a:extLst>
            </p:cNvPr>
            <p:cNvCxnSpPr>
              <a:cxnSpLocks/>
              <a:stCxn id="83" idx="4"/>
              <a:endCxn id="85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E541F31-8672-F342-83DF-0DC97C9923B7}"/>
                </a:ext>
              </a:extLst>
            </p:cNvPr>
            <p:cNvCxnSpPr>
              <a:stCxn id="84" idx="6"/>
              <a:endCxn id="85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D650FA3-8C97-A649-B4E7-5CE807922785}"/>
                </a:ext>
              </a:extLst>
            </p:cNvPr>
            <p:cNvCxnSpPr>
              <a:cxnSpLocks/>
              <a:stCxn id="82" idx="4"/>
              <a:endCxn id="84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37EFAF2-60A6-A44D-AC09-CB804F97BB40}"/>
                </a:ext>
              </a:extLst>
            </p:cNvPr>
            <p:cNvCxnSpPr>
              <a:cxnSpLocks/>
              <a:stCxn id="82" idx="5"/>
              <a:endCxn id="85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51C051-9D69-DC4D-9B57-2F04C00508D5}"/>
                </a:ext>
              </a:extLst>
            </p:cNvPr>
            <p:cNvCxnSpPr>
              <a:cxnSpLocks/>
              <a:stCxn id="83" idx="3"/>
              <a:endCxn id="84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2F37F95-E879-AE45-B5F4-CCE1655BA986}"/>
                </a:ext>
              </a:extLst>
            </p:cNvPr>
            <p:cNvCxnSpPr>
              <a:stCxn id="69" idx="6"/>
              <a:endCxn id="82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A7A0F9-8849-DC42-9A53-CE45A3FC2D4D}"/>
              </a:ext>
            </a:extLst>
          </p:cNvPr>
          <p:cNvCxnSpPr/>
          <p:nvPr/>
        </p:nvCxnSpPr>
        <p:spPr bwMode="auto">
          <a:xfrm>
            <a:off x="254000" y="4832565"/>
            <a:ext cx="8636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404B2D5-CAF4-0D46-9ED8-C8AD4CFFCB6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10169" y="2704578"/>
            <a:ext cx="956" cy="347927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4DC0B14-D7C7-A141-B2B5-0DDB569EB1C5}"/>
              </a:ext>
            </a:extLst>
          </p:cNvPr>
          <p:cNvSpPr txBox="1"/>
          <p:nvPr/>
        </p:nvSpPr>
        <p:spPr>
          <a:xfrm>
            <a:off x="178388" y="514536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422BA9-8C5F-6F48-A57E-4E7810EAFC92}"/>
              </a:ext>
            </a:extLst>
          </p:cNvPr>
          <p:cNvSpPr txBox="1"/>
          <p:nvPr/>
        </p:nvSpPr>
        <p:spPr>
          <a:xfrm>
            <a:off x="8357331" y="213654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3B2BBB-BB8A-F84E-89AD-BCD740524E68}"/>
              </a:ext>
            </a:extLst>
          </p:cNvPr>
          <p:cNvSpPr txBox="1"/>
          <p:nvPr/>
        </p:nvSpPr>
        <p:spPr>
          <a:xfrm>
            <a:off x="446405" y="6124575"/>
            <a:ext cx="80931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8"/>
              </a:rPr>
              <a:t>https://</a:t>
            </a:r>
            <a:r>
              <a:rPr lang="en-US" sz="2800" dirty="0" err="1">
                <a:hlinkClick r:id="rId8"/>
              </a:rPr>
              <a:t>www.cs.cmu.edu</a:t>
            </a:r>
            <a:r>
              <a:rPr lang="en-US" sz="2800" dirty="0">
                <a:hlinkClick r:id="rId8"/>
              </a:rPr>
              <a:t>/~</a:t>
            </a:r>
            <a:r>
              <a:rPr lang="en-US" sz="2800" dirty="0" err="1">
                <a:hlinkClick r:id="rId8"/>
              </a:rPr>
              <a:t>christos</a:t>
            </a:r>
            <a:r>
              <a:rPr lang="en-US" sz="2800" dirty="0">
                <a:hlinkClick r:id="rId8"/>
              </a:rPr>
              <a:t>/TALKS/19-10-JPM/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811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Date Placeholder 3">
            <a:extLst>
              <a:ext uri="{FF2B5EF4-FFF2-40B4-BE49-F238E27FC236}">
                <a16:creationId xmlns:a16="http://schemas.microsoft.com/office/drawing/2014/main" id="{BD6B40E9-8208-934D-BB59-22EE27378C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22562" name="Footer Placeholder 4">
            <a:extLst>
              <a:ext uri="{FF2B5EF4-FFF2-40B4-BE49-F238E27FC236}">
                <a16:creationId xmlns:a16="http://schemas.microsoft.com/office/drawing/2014/main" id="{543353A4-F8E3-5C41-A543-19A26376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2563" name="Slide Number Placeholder 5">
            <a:extLst>
              <a:ext uri="{FF2B5EF4-FFF2-40B4-BE49-F238E27FC236}">
                <a16:creationId xmlns:a16="http://schemas.microsoft.com/office/drawing/2014/main" id="{934A955A-2EC3-D347-97FD-2E7703E3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471B1D1-6BBD-8C4C-AC21-CBE3C0C8EEBA}" type="slidenum">
              <a:rPr lang="en-US" altLang="en-US" sz="1400"/>
              <a:pPr algn="r"/>
              <a:t>145</a:t>
            </a:fld>
            <a:endParaRPr lang="en-US" altLang="en-US" sz="1400"/>
          </a:p>
        </p:txBody>
      </p:sp>
      <p:sp>
        <p:nvSpPr>
          <p:cNvPr id="322568" name="TextBox 9">
            <a:extLst>
              <a:ext uri="{FF2B5EF4-FFF2-40B4-BE49-F238E27FC236}">
                <a16:creationId xmlns:a16="http://schemas.microsoft.com/office/drawing/2014/main" id="{97040916-1BAF-1242-BD1F-455F18E7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011" y="1308100"/>
            <a:ext cx="45159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0" b="1" dirty="0"/>
              <a:t>Summary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474E4905-424C-A741-B040-C6999B15A1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3143" y="4900671"/>
            <a:ext cx="1720850" cy="1060450"/>
            <a:chOff x="1409700" y="3761003"/>
            <a:chExt cx="3441700" cy="2119097"/>
          </a:xfrm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E6ED3477-A0DA-0141-9192-FD4498C7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F30D75F-80CD-F744-9B28-E66CE7E9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C16D0FF8-2090-6F42-8220-20BC3E04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87C28BE8-1848-8348-98F8-9B73D9ACC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9565B0D6-1CED-DE45-A5FD-048855C8A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rgbClr val="FF33CC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DDA8DB1D-D5E9-E74A-B82E-7B86035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id="{0F02A711-B774-2440-A530-A1C9E3CE5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84D8B38F-528D-AF40-901B-DFEF674CC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29">
                <a:extLst>
                  <a:ext uri="{FF2B5EF4-FFF2-40B4-BE49-F238E27FC236}">
                    <a16:creationId xmlns:a16="http://schemas.microsoft.com/office/drawing/2014/main" id="{D34D5A08-607D-9E43-9906-C75B2C886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1FAF43EB-6F65-BE4C-BDA5-5C81070F5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44" y="4445001"/>
              <a:ext cx="379382" cy="4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17" name="Parallelogram 23">
              <a:extLst>
                <a:ext uri="{FF2B5EF4-FFF2-40B4-BE49-F238E27FC236}">
                  <a16:creationId xmlns:a16="http://schemas.microsoft.com/office/drawing/2014/main" id="{960DDC49-E87F-1546-8404-48AFD6429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Parallelogram 24">
              <a:extLst>
                <a:ext uri="{FF2B5EF4-FFF2-40B4-BE49-F238E27FC236}">
                  <a16:creationId xmlns:a16="http://schemas.microsoft.com/office/drawing/2014/main" id="{6B9A90B9-5113-AA4B-8E08-F4F234A3B8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C78C7E26-71BE-CE4C-A565-57FEC0B58928}"/>
                </a:ext>
              </a:extLst>
            </p:cNvPr>
            <p:cNvGrpSpPr>
              <a:grpSpLocks/>
            </p:cNvGrpSpPr>
            <p:nvPr/>
          </p:nvGrpSpPr>
          <p:grpSpPr bwMode="auto">
            <a:xfrm rot="-2965673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37C704E-A490-0D41-AB54-748F7EB09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5D7B3717-B8CF-9F4F-B006-AD60116AF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5C1E5F92-CFD5-9B40-9505-AB06CAE38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4339" y="4921465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47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5C1E5F92-CFD5-9B40-9505-AB06CAE38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39" y="4921465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A2CB598-1C0A-324D-8E68-F8636BFA0E3E}"/>
              </a:ext>
            </a:extLst>
          </p:cNvPr>
          <p:cNvGrpSpPr>
            <a:grpSpLocks noChangeAspect="1"/>
          </p:cNvGrpSpPr>
          <p:nvPr/>
        </p:nvGrpSpPr>
        <p:grpSpPr>
          <a:xfrm>
            <a:off x="3419296" y="5129144"/>
            <a:ext cx="1281875" cy="606362"/>
            <a:chOff x="2738438" y="3886200"/>
            <a:chExt cx="3560762" cy="1684338"/>
          </a:xfrm>
        </p:grpSpPr>
        <p:sp>
          <p:nvSpPr>
            <p:cNvPr id="26" name="Line 2">
              <a:extLst>
                <a:ext uri="{FF2B5EF4-FFF2-40B4-BE49-F238E27FC236}">
                  <a16:creationId xmlns:a16="http://schemas.microsoft.com/office/drawing/2014/main" id="{9A29A972-0B86-0F4F-9B6B-45B90BD30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A4113BA7-808E-3540-A8D3-1755F7BA8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58" name="Group 4">
                <a:extLst>
                  <a:ext uri="{FF2B5EF4-FFF2-40B4-BE49-F238E27FC236}">
                    <a16:creationId xmlns:a16="http://schemas.microsoft.com/office/drawing/2014/main" id="{F33F2E5B-D45D-FC4C-9135-D65AFDB6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60" name="Oval 5">
                  <a:extLst>
                    <a:ext uri="{FF2B5EF4-FFF2-40B4-BE49-F238E27FC236}">
                      <a16:creationId xmlns:a16="http://schemas.microsoft.com/office/drawing/2014/main" id="{62B4D08E-C7D6-7146-833E-4A05BF2D7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" name="Line 6">
                  <a:extLst>
                    <a:ext uri="{FF2B5EF4-FFF2-40B4-BE49-F238E27FC236}">
                      <a16:creationId xmlns:a16="http://schemas.microsoft.com/office/drawing/2014/main" id="{E09C4F48-6F97-FF47-9B50-36A74560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F6FF1128-183D-0249-8D00-C2C33A46BA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235FC0DC-7018-9548-B9E8-5C87F8450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54" name="Group 9">
                <a:extLst>
                  <a:ext uri="{FF2B5EF4-FFF2-40B4-BE49-F238E27FC236}">
                    <a16:creationId xmlns:a16="http://schemas.microsoft.com/office/drawing/2014/main" id="{AA177DDE-1DD3-904B-874F-663F0B927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56" name="Oval 10">
                  <a:extLst>
                    <a:ext uri="{FF2B5EF4-FFF2-40B4-BE49-F238E27FC236}">
                      <a16:creationId xmlns:a16="http://schemas.microsoft.com/office/drawing/2014/main" id="{B85CBCE1-CC0B-9943-AD7E-ADB7C46C2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" name="Line 11">
                  <a:extLst>
                    <a:ext uri="{FF2B5EF4-FFF2-40B4-BE49-F238E27FC236}">
                      <a16:creationId xmlns:a16="http://schemas.microsoft.com/office/drawing/2014/main" id="{E2C371EC-C2C9-BC4A-BC76-922F668D1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Oval 12">
                <a:extLst>
                  <a:ext uri="{FF2B5EF4-FFF2-40B4-BE49-F238E27FC236}">
                    <a16:creationId xmlns:a16="http://schemas.microsoft.com/office/drawing/2014/main" id="{19B29822-CAF3-2E41-A2A6-84848A9813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E8B5FBB8-3FD2-6A44-9ACD-5AE2285D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286AD9A3-46E8-0042-8875-653488133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1DD3FC30-A133-7A46-B3EA-873293A05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E596ABAA-26C3-B14A-A1DD-A795F8BEC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A388C361-564A-AB4A-99BA-A21C0DB7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52E539C8-7F7E-FB47-9319-076D31E7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4">
              <a:extLst>
                <a:ext uri="{FF2B5EF4-FFF2-40B4-BE49-F238E27FC236}">
                  <a16:creationId xmlns:a16="http://schemas.microsoft.com/office/drawing/2014/main" id="{74F28C26-FFFB-B146-B365-FA5B82D14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30310163-B616-AD41-B65F-AFFEAE02A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B6ED3FF5-16FC-B842-9090-B4DC1CFCB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C794F44A-5518-B04A-846E-A6B05EF44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C64954A9-E677-DE42-B093-D2A7A0CFB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DDFC2AEF-7A4C-A943-8925-434C9950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6C138467-4D41-0649-9E85-11DF9C45C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3A162A8C-B219-9D47-8FEB-4DBE0D24F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3A4E3FE5-DA83-ED40-B199-80D70DC89F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58AB8EAF-45E5-4640-B7F8-CA3D052D2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7A25AB5F-7B37-AA44-9179-2E7426967D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35">
              <a:extLst>
                <a:ext uri="{FF2B5EF4-FFF2-40B4-BE49-F238E27FC236}">
                  <a16:creationId xmlns:a16="http://schemas.microsoft.com/office/drawing/2014/main" id="{BC7A2FD3-69E2-2E47-B574-DC158BEC76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DDD72C9C-7968-3D4D-9003-CCF9581975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DD92A166-F0F6-8A43-8004-823ABDFA4A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F53C704F-451D-1043-AD13-8BB17C49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3BAC2159-CC7B-AA4B-89B4-45C3AD8BF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DD5314A7-9582-5249-8A08-2BA4633A7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3" name="Object 2">
            <a:extLst>
              <a:ext uri="{FF2B5EF4-FFF2-40B4-BE49-F238E27FC236}">
                <a16:creationId xmlns:a16="http://schemas.microsoft.com/office/drawing/2014/main" id="{C54ADDB4-2DD8-3D47-B2BA-F726D9B1D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757" y="4987759"/>
          <a:ext cx="1682697" cy="98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48" name="Worksheet" r:id="rId5" imgW="3632200" imgH="2120900" progId="Excel.Sheet.8">
                  <p:embed/>
                </p:oleObj>
              </mc:Choice>
              <mc:Fallback>
                <p:oleObj name="Worksheet" r:id="rId5" imgW="3632200" imgH="2120900" progId="Excel.Sheet.8">
                  <p:embed/>
                  <p:pic>
                    <p:nvPicPr>
                      <p:cNvPr id="63" name="Object 2">
                        <a:extLst>
                          <a:ext uri="{FF2B5EF4-FFF2-40B4-BE49-F238E27FC236}">
                            <a16:creationId xmlns:a16="http://schemas.microsoft.com/office/drawing/2014/main" id="{C54ADDB4-2DD8-3D47-B2BA-F726D9B1D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57" y="4987759"/>
                        <a:ext cx="1682697" cy="982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64">
            <a:extLst>
              <a:ext uri="{FF2B5EF4-FFF2-40B4-BE49-F238E27FC236}">
                <a16:creationId xmlns:a16="http://schemas.microsoft.com/office/drawing/2014/main" id="{1588E568-A794-7046-9280-3D0388A2EA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03" y="2726807"/>
            <a:ext cx="805420" cy="887605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F2AF931-86F7-744C-82BC-EEE019D38274}"/>
              </a:ext>
            </a:extLst>
          </p:cNvPr>
          <p:cNvGrpSpPr>
            <a:grpSpLocks noChangeAspect="1"/>
          </p:cNvGrpSpPr>
          <p:nvPr/>
        </p:nvGrpSpPr>
        <p:grpSpPr>
          <a:xfrm>
            <a:off x="7193076" y="3928657"/>
            <a:ext cx="1200635" cy="618963"/>
            <a:chOff x="7701643" y="4081081"/>
            <a:chExt cx="1217029" cy="62741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B6FB01-DAED-D046-846C-C779C245C582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226BCD3-21D7-1146-9907-72D898775C7F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5F436E-5EB0-0946-BA67-1E428C458C07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250E43-2A2D-0241-86A9-F45A898C5332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89E169-EA28-8F4F-B6CD-719E02E05CDE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A1F30B-1EE3-AF4A-8565-B72597CCFF4F}"/>
                </a:ext>
              </a:extLst>
            </p:cNvPr>
            <p:cNvCxnSpPr>
              <a:cxnSpLocks/>
              <a:stCxn id="67" idx="6"/>
              <a:endCxn id="69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BF7212-E2D0-B74B-BD5D-A8E57EBA237B}"/>
                </a:ext>
              </a:extLst>
            </p:cNvPr>
            <p:cNvCxnSpPr>
              <a:stCxn id="67" idx="5"/>
              <a:endCxn id="71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65A4E1-F27F-594A-89A5-D87EE7B75546}"/>
                </a:ext>
              </a:extLst>
            </p:cNvPr>
            <p:cNvCxnSpPr>
              <a:stCxn id="67" idx="3"/>
              <a:endCxn id="70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F28129-C4E3-5B40-8B5C-9A3265A73EF2}"/>
                </a:ext>
              </a:extLst>
            </p:cNvPr>
            <p:cNvCxnSpPr>
              <a:cxnSpLocks/>
              <a:stCxn id="67" idx="1"/>
              <a:endCxn id="68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3F6513E-9B6D-854B-9FC0-FA64281E96F1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129F310-7954-E74A-AB83-41F2FF27F5CA}"/>
                </a:ext>
              </a:extLst>
            </p:cNvPr>
            <p:cNvCxnSpPr>
              <a:stCxn id="69" idx="4"/>
              <a:endCxn id="71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0034EC5-AFF2-3D44-A07C-AF06F00FE48B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C3C3143-F7D6-8943-A3D8-744CB5AA1CAC}"/>
                </a:ext>
              </a:extLst>
            </p:cNvPr>
            <p:cNvCxnSpPr>
              <a:stCxn id="68" idx="4"/>
              <a:endCxn id="70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5B82461-EBF2-244E-9AA9-B1FAFFA91FA1}"/>
                </a:ext>
              </a:extLst>
            </p:cNvPr>
            <p:cNvCxnSpPr>
              <a:stCxn id="68" idx="5"/>
              <a:endCxn id="71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ADCD7C8-5B82-CD47-A9EF-C50DE10CD579}"/>
                </a:ext>
              </a:extLst>
            </p:cNvPr>
            <p:cNvCxnSpPr>
              <a:stCxn id="69" idx="4"/>
              <a:endCxn id="70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A6E0A94-FE06-6D4F-8DFF-FFA094ABC50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9263BC9-2D62-104E-969B-BA63B06621B6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D3EEB5-9D3D-E94D-8E16-9AA3D14937A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B0D0279-CE49-844B-B6F6-498C1F3B6469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7097A5D-0BF7-B541-A2C6-A2A63DEEAC90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45DB819-7ACF-7649-AC5B-50F14A9E3F06}"/>
                </a:ext>
              </a:extLst>
            </p:cNvPr>
            <p:cNvCxnSpPr>
              <a:cxnSpLocks/>
              <a:stCxn id="83" idx="4"/>
              <a:endCxn id="85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E541F31-8672-F342-83DF-0DC97C9923B7}"/>
                </a:ext>
              </a:extLst>
            </p:cNvPr>
            <p:cNvCxnSpPr>
              <a:stCxn id="84" idx="6"/>
              <a:endCxn id="85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D650FA3-8C97-A649-B4E7-5CE807922785}"/>
                </a:ext>
              </a:extLst>
            </p:cNvPr>
            <p:cNvCxnSpPr>
              <a:cxnSpLocks/>
              <a:stCxn id="82" idx="4"/>
              <a:endCxn id="84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37EFAF2-60A6-A44D-AC09-CB804F97BB40}"/>
                </a:ext>
              </a:extLst>
            </p:cNvPr>
            <p:cNvCxnSpPr>
              <a:cxnSpLocks/>
              <a:stCxn id="82" idx="5"/>
              <a:endCxn id="85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51C051-9D69-DC4D-9B57-2F04C00508D5}"/>
                </a:ext>
              </a:extLst>
            </p:cNvPr>
            <p:cNvCxnSpPr>
              <a:cxnSpLocks/>
              <a:stCxn id="83" idx="3"/>
              <a:endCxn id="84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2F37F95-E879-AE45-B5F4-CCE1655BA986}"/>
                </a:ext>
              </a:extLst>
            </p:cNvPr>
            <p:cNvCxnSpPr>
              <a:stCxn id="69" idx="6"/>
              <a:endCxn id="82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A7A0F9-8849-DC42-9A53-CE45A3FC2D4D}"/>
              </a:ext>
            </a:extLst>
          </p:cNvPr>
          <p:cNvCxnSpPr/>
          <p:nvPr/>
        </p:nvCxnSpPr>
        <p:spPr bwMode="auto">
          <a:xfrm>
            <a:off x="254000" y="4832565"/>
            <a:ext cx="8636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404B2D5-CAF4-0D46-9ED8-C8AD4CFFCB6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10169" y="2704578"/>
            <a:ext cx="956" cy="347927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4DC0B14-D7C7-A141-B2B5-0DDB569EB1C5}"/>
              </a:ext>
            </a:extLst>
          </p:cNvPr>
          <p:cNvSpPr txBox="1"/>
          <p:nvPr/>
        </p:nvSpPr>
        <p:spPr>
          <a:xfrm>
            <a:off x="178388" y="514536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422BA9-8C5F-6F48-A57E-4E7810EAFC92}"/>
              </a:ext>
            </a:extLst>
          </p:cNvPr>
          <p:cNvSpPr txBox="1"/>
          <p:nvPr/>
        </p:nvSpPr>
        <p:spPr>
          <a:xfrm>
            <a:off x="8357331" y="213654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64C-7708-4247-8E83-7782B3610407}"/>
              </a:ext>
            </a:extLst>
          </p:cNvPr>
          <p:cNvSpPr txBox="1"/>
          <p:nvPr/>
        </p:nvSpPr>
        <p:spPr>
          <a:xfrm>
            <a:off x="1651554" y="429247"/>
            <a:ext cx="6099234" cy="769441"/>
          </a:xfrm>
          <a:prstGeom prst="rect">
            <a:avLst/>
          </a:prstGeom>
          <a:solidFill>
            <a:srgbClr val="FFD579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MANY, time-tested tools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268C7C-57C7-BD4F-AEDB-1C998D15BFCA}"/>
              </a:ext>
            </a:extLst>
          </p:cNvPr>
          <p:cNvSpPr txBox="1"/>
          <p:nvPr/>
        </p:nvSpPr>
        <p:spPr>
          <a:xfrm>
            <a:off x="446405" y="6124575"/>
            <a:ext cx="80931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8"/>
              </a:rPr>
              <a:t>https://</a:t>
            </a:r>
            <a:r>
              <a:rPr lang="en-US" sz="2800" dirty="0" err="1">
                <a:hlinkClick r:id="rId8"/>
              </a:rPr>
              <a:t>www.cs.cmu.edu</a:t>
            </a:r>
            <a:r>
              <a:rPr lang="en-US" sz="2800" dirty="0">
                <a:hlinkClick r:id="rId8"/>
              </a:rPr>
              <a:t>/~</a:t>
            </a:r>
            <a:r>
              <a:rPr lang="en-US" sz="2800" dirty="0" err="1">
                <a:hlinkClick r:id="rId8"/>
              </a:rPr>
              <a:t>christos</a:t>
            </a:r>
            <a:r>
              <a:rPr lang="en-US" sz="2800" dirty="0">
                <a:hlinkClick r:id="rId8"/>
              </a:rPr>
              <a:t>/TALKS/19-10-JPM/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663472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Date Placeholder 3">
            <a:extLst>
              <a:ext uri="{FF2B5EF4-FFF2-40B4-BE49-F238E27FC236}">
                <a16:creationId xmlns:a16="http://schemas.microsoft.com/office/drawing/2014/main" id="{BD6B40E9-8208-934D-BB59-22EE27378C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22562" name="Footer Placeholder 4">
            <a:extLst>
              <a:ext uri="{FF2B5EF4-FFF2-40B4-BE49-F238E27FC236}">
                <a16:creationId xmlns:a16="http://schemas.microsoft.com/office/drawing/2014/main" id="{543353A4-F8E3-5C41-A543-19A26376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2563" name="Slide Number Placeholder 5">
            <a:extLst>
              <a:ext uri="{FF2B5EF4-FFF2-40B4-BE49-F238E27FC236}">
                <a16:creationId xmlns:a16="http://schemas.microsoft.com/office/drawing/2014/main" id="{934A955A-2EC3-D347-97FD-2E7703E3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471B1D1-6BBD-8C4C-AC21-CBE3C0C8EEBA}" type="slidenum">
              <a:rPr lang="en-US" altLang="en-US" sz="1400"/>
              <a:pPr algn="r"/>
              <a:t>146</a:t>
            </a:fld>
            <a:endParaRPr lang="en-US" altLang="en-US" sz="1400"/>
          </a:p>
        </p:txBody>
      </p:sp>
      <p:sp>
        <p:nvSpPr>
          <p:cNvPr id="322564" name="Text Box 3">
            <a:extLst>
              <a:ext uri="{FF2B5EF4-FFF2-40B4-BE49-F238E27FC236}">
                <a16:creationId xmlns:a16="http://schemas.microsoft.com/office/drawing/2014/main" id="{BD6C078C-B220-B345-ABED-AFA4CE38D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975" y="2721315"/>
            <a:ext cx="3832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</a:pP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christos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cs.cmu.edu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</a:pP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www.cs.cmu.edu</a:t>
            </a:r>
            <a:r>
              <a:rPr kumimoji="1"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kumimoji="1"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christos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568" name="TextBox 9">
            <a:extLst>
              <a:ext uri="{FF2B5EF4-FFF2-40B4-BE49-F238E27FC236}">
                <a16:creationId xmlns:a16="http://schemas.microsoft.com/office/drawing/2014/main" id="{97040916-1BAF-1242-BD1F-455F18E7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651" y="1308100"/>
            <a:ext cx="70426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0" b="1" dirty="0"/>
              <a:t>THANK  YOU!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474E4905-424C-A741-B040-C6999B15A1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3143" y="4900671"/>
            <a:ext cx="1720850" cy="1060450"/>
            <a:chOff x="1409700" y="3761003"/>
            <a:chExt cx="3441700" cy="2119097"/>
          </a:xfrm>
        </p:grpSpPr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E6ED3477-A0DA-0141-9192-FD4498C73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4F30D75F-80CD-F744-9B28-E66CE7E9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C16D0FF8-2090-6F42-8220-20BC3E04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87C28BE8-1848-8348-98F8-9B73D9ACC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9565B0D6-1CED-DE45-A5FD-048855C8A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rgbClr val="FF33CC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DDA8DB1D-D5E9-E74A-B82E-7B86035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rgbClr val="008000"/>
              </a:solidFill>
              <a:round/>
              <a:headEnd type="none" w="sm" len="sm"/>
              <a:tailEnd/>
            </a:ln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id="{0F02A711-B774-2440-A530-A1C9E3CE5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id="{84D8B38F-528D-AF40-901B-DFEF674CC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29">
                <a:extLst>
                  <a:ext uri="{FF2B5EF4-FFF2-40B4-BE49-F238E27FC236}">
                    <a16:creationId xmlns:a16="http://schemas.microsoft.com/office/drawing/2014/main" id="{D34D5A08-607D-9E43-9906-C75B2C886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1FAF43EB-6F65-BE4C-BDA5-5C81070F5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44" y="4445001"/>
              <a:ext cx="379382" cy="4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17" name="Parallelogram 23">
              <a:extLst>
                <a:ext uri="{FF2B5EF4-FFF2-40B4-BE49-F238E27FC236}">
                  <a16:creationId xmlns:a16="http://schemas.microsoft.com/office/drawing/2014/main" id="{960DDC49-E87F-1546-8404-48AFD6429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93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Parallelogram 24">
              <a:extLst>
                <a:ext uri="{FF2B5EF4-FFF2-40B4-BE49-F238E27FC236}">
                  <a16:creationId xmlns:a16="http://schemas.microsoft.com/office/drawing/2014/main" id="{6B9A90B9-5113-AA4B-8E08-F4F234A3B8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1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id="{C78C7E26-71BE-CE4C-A565-57FEC0B58928}"/>
                </a:ext>
              </a:extLst>
            </p:cNvPr>
            <p:cNvGrpSpPr>
              <a:grpSpLocks/>
            </p:cNvGrpSpPr>
            <p:nvPr/>
          </p:nvGrpSpPr>
          <p:grpSpPr bwMode="auto">
            <a:xfrm rot="-2965673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37C704E-A490-0D41-AB54-748F7EB09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27">
                <a:extLst>
                  <a:ext uri="{FF2B5EF4-FFF2-40B4-BE49-F238E27FC236}">
                    <a16:creationId xmlns:a16="http://schemas.microsoft.com/office/drawing/2014/main" id="{5D7B3717-B8CF-9F4F-B006-AD60116AF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5C1E5F92-CFD5-9B40-9505-AB06CAE38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4339" y="4921465"/>
          <a:ext cx="725150" cy="1122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7" name="Photo Editor Photo" r:id="rId3" imgW="3175000" imgH="4914900" progId="MSPhotoEd.3">
                  <p:embed/>
                </p:oleObj>
              </mc:Choice>
              <mc:Fallback>
                <p:oleObj name="Photo Editor Photo" r:id="rId3" imgW="3175000" imgH="4914900" progId="MSPhotoEd.3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5C1E5F92-CFD5-9B40-9505-AB06CAE38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339" y="4921465"/>
                        <a:ext cx="725150" cy="1122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A2CB598-1C0A-324D-8E68-F8636BFA0E3E}"/>
              </a:ext>
            </a:extLst>
          </p:cNvPr>
          <p:cNvGrpSpPr>
            <a:grpSpLocks noChangeAspect="1"/>
          </p:cNvGrpSpPr>
          <p:nvPr/>
        </p:nvGrpSpPr>
        <p:grpSpPr>
          <a:xfrm>
            <a:off x="3419296" y="5129144"/>
            <a:ext cx="1281875" cy="606362"/>
            <a:chOff x="2738438" y="3886200"/>
            <a:chExt cx="3560762" cy="1684338"/>
          </a:xfrm>
        </p:grpSpPr>
        <p:sp>
          <p:nvSpPr>
            <p:cNvPr id="26" name="Line 2">
              <a:extLst>
                <a:ext uri="{FF2B5EF4-FFF2-40B4-BE49-F238E27FC236}">
                  <a16:creationId xmlns:a16="http://schemas.microsoft.com/office/drawing/2014/main" id="{9A29A972-0B86-0F4F-9B6B-45B90BD30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A4113BA7-808E-3540-A8D3-1755F7BA8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58" name="Group 4">
                <a:extLst>
                  <a:ext uri="{FF2B5EF4-FFF2-40B4-BE49-F238E27FC236}">
                    <a16:creationId xmlns:a16="http://schemas.microsoft.com/office/drawing/2014/main" id="{F33F2E5B-D45D-FC4C-9135-D65AFDB6C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60" name="Oval 5">
                  <a:extLst>
                    <a:ext uri="{FF2B5EF4-FFF2-40B4-BE49-F238E27FC236}">
                      <a16:creationId xmlns:a16="http://schemas.microsoft.com/office/drawing/2014/main" id="{62B4D08E-C7D6-7146-833E-4A05BF2D7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" name="Line 6">
                  <a:extLst>
                    <a:ext uri="{FF2B5EF4-FFF2-40B4-BE49-F238E27FC236}">
                      <a16:creationId xmlns:a16="http://schemas.microsoft.com/office/drawing/2014/main" id="{E09C4F48-6F97-FF47-9B50-36A74560D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F6FF1128-183D-0249-8D00-C2C33A46BA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235FC0DC-7018-9548-B9E8-5C87F8450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54" name="Group 9">
                <a:extLst>
                  <a:ext uri="{FF2B5EF4-FFF2-40B4-BE49-F238E27FC236}">
                    <a16:creationId xmlns:a16="http://schemas.microsoft.com/office/drawing/2014/main" id="{AA177DDE-1DD3-904B-874F-663F0B927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56" name="Oval 10">
                  <a:extLst>
                    <a:ext uri="{FF2B5EF4-FFF2-40B4-BE49-F238E27FC236}">
                      <a16:creationId xmlns:a16="http://schemas.microsoft.com/office/drawing/2014/main" id="{B85CBCE1-CC0B-9943-AD7E-ADB7C46C2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" name="Line 11">
                  <a:extLst>
                    <a:ext uri="{FF2B5EF4-FFF2-40B4-BE49-F238E27FC236}">
                      <a16:creationId xmlns:a16="http://schemas.microsoft.com/office/drawing/2014/main" id="{E2C371EC-C2C9-BC4A-BC76-922F668D1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Oval 12">
                <a:extLst>
                  <a:ext uri="{FF2B5EF4-FFF2-40B4-BE49-F238E27FC236}">
                    <a16:creationId xmlns:a16="http://schemas.microsoft.com/office/drawing/2014/main" id="{19B29822-CAF3-2E41-A2A6-84848A9813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E8B5FBB8-3FD2-6A44-9ACD-5AE2285D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286AD9A3-46E8-0042-8875-653488133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1DD3FC30-A133-7A46-B3EA-873293A05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E596ABAA-26C3-B14A-A1DD-A795F8BEC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A388C361-564A-AB4A-99BA-A21C0DB7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52E539C8-7F7E-FB47-9319-076D31E7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4">
              <a:extLst>
                <a:ext uri="{FF2B5EF4-FFF2-40B4-BE49-F238E27FC236}">
                  <a16:creationId xmlns:a16="http://schemas.microsoft.com/office/drawing/2014/main" id="{74F28C26-FFFB-B146-B365-FA5B82D14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30310163-B616-AD41-B65F-AFFEAE02A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B6ED3FF5-16FC-B842-9090-B4DC1CFCB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C794F44A-5518-B04A-846E-A6B05EF44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C64954A9-E677-DE42-B093-D2A7A0CFB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DDFC2AEF-7A4C-A943-8925-434C9950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6C138467-4D41-0649-9E85-11DF9C45C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3A162A8C-B219-9D47-8FEB-4DBE0D24F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3A4E3FE5-DA83-ED40-B199-80D70DC89F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58AB8EAF-45E5-4640-B7F8-CA3D052D2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7A25AB5F-7B37-AA44-9179-2E7426967D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Oval 35">
              <a:extLst>
                <a:ext uri="{FF2B5EF4-FFF2-40B4-BE49-F238E27FC236}">
                  <a16:creationId xmlns:a16="http://schemas.microsoft.com/office/drawing/2014/main" id="{BC7A2FD3-69E2-2E47-B574-DC158BEC76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DDD72C9C-7968-3D4D-9003-CCF9581975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DD92A166-F0F6-8A43-8004-823ABDFA4A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F53C704F-451D-1043-AD13-8BB17C49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3BAC2159-CC7B-AA4B-89B4-45C3AD8BF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DD5314A7-9582-5249-8A08-2BA4633A7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99E4620-6A31-BB4A-B62E-3BD09BED4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66" y="2704578"/>
            <a:ext cx="927741" cy="1122567"/>
          </a:xfrm>
          <a:prstGeom prst="rect">
            <a:avLst/>
          </a:prstGeom>
        </p:spPr>
      </p:pic>
      <p:graphicFrame>
        <p:nvGraphicFramePr>
          <p:cNvPr id="63" name="Object 2">
            <a:extLst>
              <a:ext uri="{FF2B5EF4-FFF2-40B4-BE49-F238E27FC236}">
                <a16:creationId xmlns:a16="http://schemas.microsoft.com/office/drawing/2014/main" id="{C54ADDB4-2DD8-3D47-B2BA-F726D9B1D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757" y="4987759"/>
          <a:ext cx="1682697" cy="98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8" name="Worksheet" r:id="rId6" imgW="3632200" imgH="2120900" progId="Excel.Sheet.8">
                  <p:embed/>
                </p:oleObj>
              </mc:Choice>
              <mc:Fallback>
                <p:oleObj name="Worksheet" r:id="rId6" imgW="3632200" imgH="2120900" progId="Excel.Sheet.8">
                  <p:embed/>
                  <p:pic>
                    <p:nvPicPr>
                      <p:cNvPr id="63" name="Object 2">
                        <a:extLst>
                          <a:ext uri="{FF2B5EF4-FFF2-40B4-BE49-F238E27FC236}">
                            <a16:creationId xmlns:a16="http://schemas.microsoft.com/office/drawing/2014/main" id="{C54ADDB4-2DD8-3D47-B2BA-F726D9B1D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757" y="4987759"/>
                        <a:ext cx="1682697" cy="982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64">
            <a:extLst>
              <a:ext uri="{FF2B5EF4-FFF2-40B4-BE49-F238E27FC236}">
                <a16:creationId xmlns:a16="http://schemas.microsoft.com/office/drawing/2014/main" id="{1588E568-A794-7046-9280-3D0388A2EA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03" y="2726807"/>
            <a:ext cx="805420" cy="887605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F2AF931-86F7-744C-82BC-EEE019D38274}"/>
              </a:ext>
            </a:extLst>
          </p:cNvPr>
          <p:cNvGrpSpPr>
            <a:grpSpLocks noChangeAspect="1"/>
          </p:cNvGrpSpPr>
          <p:nvPr/>
        </p:nvGrpSpPr>
        <p:grpSpPr>
          <a:xfrm>
            <a:off x="7193076" y="3928657"/>
            <a:ext cx="1200635" cy="618963"/>
            <a:chOff x="7701643" y="4081081"/>
            <a:chExt cx="1217029" cy="62741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B6FB01-DAED-D046-846C-C779C245C582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226BCD3-21D7-1146-9907-72D898775C7F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5F436E-5EB0-0946-BA67-1E428C458C07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9250E43-2A2D-0241-86A9-F45A898C5332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89E169-EA28-8F4F-B6CD-719E02E05CDE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DA1F30B-1EE3-AF4A-8565-B72597CCFF4F}"/>
                </a:ext>
              </a:extLst>
            </p:cNvPr>
            <p:cNvCxnSpPr>
              <a:cxnSpLocks/>
              <a:stCxn id="67" idx="6"/>
              <a:endCxn id="69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4BF7212-E2D0-B74B-BD5D-A8E57EBA237B}"/>
                </a:ext>
              </a:extLst>
            </p:cNvPr>
            <p:cNvCxnSpPr>
              <a:stCxn id="67" idx="5"/>
              <a:endCxn id="71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565A4E1-F27F-594A-89A5-D87EE7B75546}"/>
                </a:ext>
              </a:extLst>
            </p:cNvPr>
            <p:cNvCxnSpPr>
              <a:stCxn id="67" idx="3"/>
              <a:endCxn id="70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F28129-C4E3-5B40-8B5C-9A3265A73EF2}"/>
                </a:ext>
              </a:extLst>
            </p:cNvPr>
            <p:cNvCxnSpPr>
              <a:cxnSpLocks/>
              <a:stCxn id="67" idx="1"/>
              <a:endCxn id="68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3F6513E-9B6D-854B-9FC0-FA64281E96F1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129F310-7954-E74A-AB83-41F2FF27F5CA}"/>
                </a:ext>
              </a:extLst>
            </p:cNvPr>
            <p:cNvCxnSpPr>
              <a:stCxn id="69" idx="4"/>
              <a:endCxn id="71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0034EC5-AFF2-3D44-A07C-AF06F00FE48B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C3C3143-F7D6-8943-A3D8-744CB5AA1CAC}"/>
                </a:ext>
              </a:extLst>
            </p:cNvPr>
            <p:cNvCxnSpPr>
              <a:stCxn id="68" idx="4"/>
              <a:endCxn id="70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5B82461-EBF2-244E-9AA9-B1FAFFA91FA1}"/>
                </a:ext>
              </a:extLst>
            </p:cNvPr>
            <p:cNvCxnSpPr>
              <a:stCxn id="68" idx="5"/>
              <a:endCxn id="71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ADCD7C8-5B82-CD47-A9EF-C50DE10CD579}"/>
                </a:ext>
              </a:extLst>
            </p:cNvPr>
            <p:cNvCxnSpPr>
              <a:stCxn id="69" idx="4"/>
              <a:endCxn id="70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A6E0A94-FE06-6D4F-8DFF-FFA094ABC50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9263BC9-2D62-104E-969B-BA63B06621B6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BD3EEB5-9D3D-E94D-8E16-9AA3D14937A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B0D0279-CE49-844B-B6F6-498C1F3B6469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7097A5D-0BF7-B541-A2C6-A2A63DEEAC90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45DB819-7ACF-7649-AC5B-50F14A9E3F06}"/>
                </a:ext>
              </a:extLst>
            </p:cNvPr>
            <p:cNvCxnSpPr>
              <a:cxnSpLocks/>
              <a:stCxn id="83" idx="4"/>
              <a:endCxn id="85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E541F31-8672-F342-83DF-0DC97C9923B7}"/>
                </a:ext>
              </a:extLst>
            </p:cNvPr>
            <p:cNvCxnSpPr>
              <a:stCxn id="84" idx="6"/>
              <a:endCxn id="85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D650FA3-8C97-A649-B4E7-5CE807922785}"/>
                </a:ext>
              </a:extLst>
            </p:cNvPr>
            <p:cNvCxnSpPr>
              <a:cxnSpLocks/>
              <a:stCxn id="82" idx="4"/>
              <a:endCxn id="84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37EFAF2-60A6-A44D-AC09-CB804F97BB40}"/>
                </a:ext>
              </a:extLst>
            </p:cNvPr>
            <p:cNvCxnSpPr>
              <a:cxnSpLocks/>
              <a:stCxn id="82" idx="5"/>
              <a:endCxn id="85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51C051-9D69-DC4D-9B57-2F04C00508D5}"/>
                </a:ext>
              </a:extLst>
            </p:cNvPr>
            <p:cNvCxnSpPr>
              <a:cxnSpLocks/>
              <a:stCxn id="83" idx="3"/>
              <a:endCxn id="84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2F37F95-E879-AE45-B5F4-CCE1655BA986}"/>
                </a:ext>
              </a:extLst>
            </p:cNvPr>
            <p:cNvCxnSpPr>
              <a:stCxn id="69" idx="6"/>
              <a:endCxn id="82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A7A0F9-8849-DC42-9A53-CE45A3FC2D4D}"/>
              </a:ext>
            </a:extLst>
          </p:cNvPr>
          <p:cNvCxnSpPr/>
          <p:nvPr/>
        </p:nvCxnSpPr>
        <p:spPr bwMode="auto">
          <a:xfrm>
            <a:off x="254000" y="4832565"/>
            <a:ext cx="8636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404B2D5-CAF4-0D46-9ED8-C8AD4CFFCB6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10169" y="2704578"/>
            <a:ext cx="956" cy="347927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4DC0B14-D7C7-A141-B2B5-0DDB569EB1C5}"/>
              </a:ext>
            </a:extLst>
          </p:cNvPr>
          <p:cNvSpPr txBox="1"/>
          <p:nvPr/>
        </p:nvSpPr>
        <p:spPr>
          <a:xfrm>
            <a:off x="178388" y="514536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422BA9-8C5F-6F48-A57E-4E7810EAFC92}"/>
              </a:ext>
            </a:extLst>
          </p:cNvPr>
          <p:cNvSpPr txBox="1"/>
          <p:nvPr/>
        </p:nvSpPr>
        <p:spPr>
          <a:xfrm>
            <a:off x="8357331" y="213654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64C-7708-4247-8E83-7782B3610407}"/>
              </a:ext>
            </a:extLst>
          </p:cNvPr>
          <p:cNvSpPr txBox="1"/>
          <p:nvPr/>
        </p:nvSpPr>
        <p:spPr>
          <a:xfrm>
            <a:off x="1651554" y="429247"/>
            <a:ext cx="6099234" cy="769441"/>
          </a:xfrm>
          <a:prstGeom prst="rect">
            <a:avLst/>
          </a:prstGeom>
          <a:solidFill>
            <a:srgbClr val="FFD579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MANY, time-tested tools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5952D6-269F-354E-B520-7F6FB3F8770C}"/>
              </a:ext>
            </a:extLst>
          </p:cNvPr>
          <p:cNvSpPr txBox="1"/>
          <p:nvPr/>
        </p:nvSpPr>
        <p:spPr>
          <a:xfrm>
            <a:off x="446405" y="6124575"/>
            <a:ext cx="80931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9"/>
              </a:rPr>
              <a:t>https://</a:t>
            </a:r>
            <a:r>
              <a:rPr lang="en-US" sz="2800" dirty="0" err="1">
                <a:hlinkClick r:id="rId9"/>
              </a:rPr>
              <a:t>www.cs.cmu.edu</a:t>
            </a:r>
            <a:r>
              <a:rPr lang="en-US" sz="2800" dirty="0">
                <a:hlinkClick r:id="rId9"/>
              </a:rPr>
              <a:t>/~</a:t>
            </a:r>
            <a:r>
              <a:rPr lang="en-US" sz="2800" dirty="0" err="1">
                <a:hlinkClick r:id="rId9"/>
              </a:rPr>
              <a:t>christos</a:t>
            </a:r>
            <a:r>
              <a:rPr lang="en-US" sz="2800" dirty="0">
                <a:hlinkClick r:id="rId9"/>
              </a:rPr>
              <a:t>/TALKS/19-10-JPM/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211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</a:p>
          <a:p>
            <a:pPr algn="l"/>
            <a:r>
              <a:rPr lang="en-US" sz="3200" dirty="0">
                <a:latin typeface="+mn-lt"/>
              </a:rPr>
              <a:t>A: Euclidean distance (&lt;-&gt; cosine similarity)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E402684C-FE4D-944E-918E-3BB61A3E8401}"/>
              </a:ext>
            </a:extLst>
          </p:cNvPr>
          <p:cNvGrpSpPr>
            <a:grpSpLocks/>
          </p:cNvGrpSpPr>
          <p:nvPr/>
        </p:nvGrpSpPr>
        <p:grpSpPr bwMode="auto">
          <a:xfrm>
            <a:off x="4678363" y="3754122"/>
            <a:ext cx="4392613" cy="2286000"/>
            <a:chOff x="36" y="1332"/>
            <a:chExt cx="2767" cy="1440"/>
          </a:xfrm>
        </p:grpSpPr>
        <p:graphicFrame>
          <p:nvGraphicFramePr>
            <p:cNvPr id="28" name="Object 4">
              <a:extLst>
                <a:ext uri="{FF2B5EF4-FFF2-40B4-BE49-F238E27FC236}">
                  <a16:creationId xmlns:a16="http://schemas.microsoft.com/office/drawing/2014/main" id="{CE5007BC-DA30-BF42-8FA9-93449A583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93" name="Worksheet" r:id="rId4" imgW="5130800" imgH="2616200" progId="Excel.Sheet.8">
                    <p:embed/>
                  </p:oleObj>
                </mc:Choice>
                <mc:Fallback>
                  <p:oleObj name="Worksheet" r:id="rId4" imgW="5130800" imgH="2616200" progId="Excel.Sheet.8">
                    <p:embed/>
                    <p:pic>
                      <p:nvPicPr>
                        <p:cNvPr id="28" name="Object 4">
                          <a:extLst>
                            <a:ext uri="{FF2B5EF4-FFF2-40B4-BE49-F238E27FC236}">
                              <a16:creationId xmlns:a16="http://schemas.microsoft.com/office/drawing/2014/main" id="{CE5007BC-DA30-BF42-8FA9-93449A583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E744679-C876-5D4A-8CC4-BA2C68C21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BB649530-8F52-0A4E-BED5-B777E7D5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5A64C2-2B18-2F46-8147-D5588DAD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EA0360A-FC65-9146-9EBF-6F5AB8CB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E4AD717-02BF-AD46-A1CD-A2E1F458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6F4F44ED-C1E6-8045-93BD-28B35659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pic>
        <p:nvPicPr>
          <p:cNvPr id="18" name="Picture 2" descr="Recipe Book Clip Art">
            <a:extLst>
              <a:ext uri="{FF2B5EF4-FFF2-40B4-BE49-F238E27FC236}">
                <a16:creationId xmlns:a16="http://schemas.microsoft.com/office/drawing/2014/main" id="{742AA4DA-F1D9-C34D-8D42-EDBF33D5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740" y="111876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C6A94C2-474E-8646-8F7B-A81B1268F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96942"/>
              </p:ext>
            </p:extLst>
          </p:nvPr>
        </p:nvGraphicFramePr>
        <p:xfrm>
          <a:off x="4931000" y="2480153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4" name="Equation" r:id="rId8" imgW="31889700" imgH="9944100" progId="Equation.3">
                  <p:embed/>
                </p:oleObj>
              </mc:Choice>
              <mc:Fallback>
                <p:oleObj name="Equation" r:id="rId8" imgW="31889700" imgH="9944100" progId="Equation.3">
                  <p:embed/>
                  <p:pic>
                    <p:nvPicPr>
                      <p:cNvPr id="46085" name="Object 2">
                        <a:extLst>
                          <a:ext uri="{FF2B5EF4-FFF2-40B4-BE49-F238E27FC236}">
                            <a16:creationId xmlns:a16="http://schemas.microsoft.com/office/drawing/2014/main" id="{76FFB159-B147-ED42-88A6-37D948B8D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000" y="2480153"/>
                        <a:ext cx="3592513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69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B7D5DC56-ADFB-894B-A9E1-316A1AD86A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59BF3E7F-E447-E64D-B850-E8120B3C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24C59660-186F-C645-8BE4-23866D12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949729-CC78-1848-9060-24D3B4CB788F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AAA18F7A-BDDF-0B47-ACC7-C522D71AD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Importance of distance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9A843D00-FA5D-9247-8C9D-2A9A3D1A3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Subtle, but </a:t>
            </a:r>
            <a:r>
              <a:rPr lang="en-US" altLang="en-US" b="1" dirty="0">
                <a:ea typeface="ＭＳ Ｐゴシック" panose="020B0600070205080204" pitchFamily="34" charset="-128"/>
              </a:rPr>
              <a:t>absolutely necessary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‘must’ for similarity indexing (-&gt; forecasting)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‘must’ for clustering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Two major families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Euclidean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Lp</a:t>
            </a:r>
            <a:r>
              <a:rPr lang="en-US" altLang="en-US" dirty="0">
                <a:ea typeface="ＭＳ Ｐゴシック" panose="020B0600070205080204" pitchFamily="34" charset="-128"/>
              </a:rPr>
              <a:t> norms</a:t>
            </a:r>
          </a:p>
          <a:p>
            <a:pPr lvl="1"/>
            <a:r>
              <a:rPr lang="en-US" altLang="en-US" strike="sngStrike" dirty="0">
                <a:ea typeface="ＭＳ Ｐゴシック" panose="020B0600070205080204" pitchFamily="34" charset="-128"/>
              </a:rPr>
              <a:t>Time warping and variations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4">
            <a:extLst>
              <a:ext uri="{FF2B5EF4-FFF2-40B4-BE49-F238E27FC236}">
                <a16:creationId xmlns:a16="http://schemas.microsoft.com/office/drawing/2014/main" id="{2F510149-078E-854E-BF75-EB71D2B675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46082" name="Footer Placeholder 5">
            <a:extLst>
              <a:ext uri="{FF2B5EF4-FFF2-40B4-BE49-F238E27FC236}">
                <a16:creationId xmlns:a16="http://schemas.microsoft.com/office/drawing/2014/main" id="{51CDF7A9-C92A-044B-ABDC-5E76E112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F677AD66-DCAC-7247-913E-9227FE58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A4B867-4CA0-5E4F-8216-7C7FD889FE4F}" type="slidenum">
              <a:rPr lang="en-US" altLang="en-US" sz="1400"/>
              <a:pPr algn="r"/>
              <a:t>17</a:t>
            </a:fld>
            <a:endParaRPr lang="en-US" altLang="en-US" sz="14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64C17CF-E282-684E-B027-4378A6321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Euclidean and Lp</a:t>
            </a:r>
          </a:p>
        </p:txBody>
      </p:sp>
      <p:graphicFrame>
        <p:nvGraphicFramePr>
          <p:cNvPr id="46085" name="Object 2">
            <a:extLst>
              <a:ext uri="{FF2B5EF4-FFF2-40B4-BE49-F238E27FC236}">
                <a16:creationId xmlns:a16="http://schemas.microsoft.com/office/drawing/2014/main" id="{76FFB159-B147-ED42-88A6-37D948B8D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0" y="2127250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0" name="Equation" r:id="rId3" imgW="31889700" imgH="9944100" progId="Equation.3">
                  <p:embed/>
                </p:oleObj>
              </mc:Choice>
              <mc:Fallback>
                <p:oleObj name="Equation" r:id="rId3" imgW="31889700" imgH="9944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127250"/>
                        <a:ext cx="359251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6" name="Group 15">
            <a:extLst>
              <a:ext uri="{FF2B5EF4-FFF2-40B4-BE49-F238E27FC236}">
                <a16:creationId xmlns:a16="http://schemas.microsoft.com/office/drawing/2014/main" id="{B2B77589-CEBF-9E49-AA9B-35C62C13C959}"/>
              </a:ext>
            </a:extLst>
          </p:cNvPr>
          <p:cNvGrpSpPr>
            <a:grpSpLocks/>
          </p:cNvGrpSpPr>
          <p:nvPr/>
        </p:nvGrpSpPr>
        <p:grpSpPr bwMode="auto">
          <a:xfrm>
            <a:off x="57150" y="2114550"/>
            <a:ext cx="4392613" cy="2286000"/>
            <a:chOff x="36" y="1332"/>
            <a:chExt cx="2767" cy="1440"/>
          </a:xfrm>
        </p:grpSpPr>
        <p:graphicFrame>
          <p:nvGraphicFramePr>
            <p:cNvPr id="46089" name="Object 4">
              <a:extLst>
                <a:ext uri="{FF2B5EF4-FFF2-40B4-BE49-F238E27FC236}">
                  <a16:creationId xmlns:a16="http://schemas.microsoft.com/office/drawing/2014/main" id="{5078002B-F2D7-F844-ADCC-D3A47BECBA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31" name="Worksheet" r:id="rId5" imgW="5130800" imgH="2616200" progId="Excel.Sheet.8">
                    <p:embed/>
                  </p:oleObj>
                </mc:Choice>
                <mc:Fallback>
                  <p:oleObj name="Worksheet" r:id="rId5" imgW="5130800" imgH="2616200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Line 7">
              <a:extLst>
                <a:ext uri="{FF2B5EF4-FFF2-40B4-BE49-F238E27FC236}">
                  <a16:creationId xmlns:a16="http://schemas.microsoft.com/office/drawing/2014/main" id="{7B1DD01B-E600-B34D-ABFF-A58F2D103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8">
              <a:extLst>
                <a:ext uri="{FF2B5EF4-FFF2-40B4-BE49-F238E27FC236}">
                  <a16:creationId xmlns:a16="http://schemas.microsoft.com/office/drawing/2014/main" id="{D0B48DAF-5E9F-254D-BC72-948691E2B7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9">
              <a:extLst>
                <a:ext uri="{FF2B5EF4-FFF2-40B4-BE49-F238E27FC236}">
                  <a16:creationId xmlns:a16="http://schemas.microsoft.com/office/drawing/2014/main" id="{856539B1-FC13-454D-B96D-712816923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Freeform 10">
              <a:extLst>
                <a:ext uri="{FF2B5EF4-FFF2-40B4-BE49-F238E27FC236}">
                  <a16:creationId xmlns:a16="http://schemas.microsoft.com/office/drawing/2014/main" id="{BD9AD02A-F7E9-4148-BADE-EE03C6362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Freeform 11">
              <a:extLst>
                <a:ext uri="{FF2B5EF4-FFF2-40B4-BE49-F238E27FC236}">
                  <a16:creationId xmlns:a16="http://schemas.microsoft.com/office/drawing/2014/main" id="{BCF4E318-78DA-A141-81B3-157B9419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Text Box 12">
              <a:extLst>
                <a:ext uri="{FF2B5EF4-FFF2-40B4-BE49-F238E27FC236}">
                  <a16:creationId xmlns:a16="http://schemas.microsoft.com/office/drawing/2014/main" id="{1F71652B-3DD4-3C49-9EAB-E6832D21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graphicFrame>
        <p:nvGraphicFramePr>
          <p:cNvPr id="46087" name="Object 3">
            <a:extLst>
              <a:ext uri="{FF2B5EF4-FFF2-40B4-BE49-F238E27FC236}">
                <a16:creationId xmlns:a16="http://schemas.microsoft.com/office/drawing/2014/main" id="{50051CAB-B7B6-9545-8BFC-D6E7D112334A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857750" y="3467100"/>
          <a:ext cx="38100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2" name="Equation" r:id="rId7" imgW="33058100" imgH="9944100" progId="Equation.3">
                  <p:embed/>
                </p:oleObj>
              </mc:Choice>
              <mc:Fallback>
                <p:oleObj name="Equation" r:id="rId7" imgW="33058100" imgH="9944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467100"/>
                        <a:ext cx="38100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14">
            <a:extLst>
              <a:ext uri="{FF2B5EF4-FFF2-40B4-BE49-F238E27FC236}">
                <a16:creationId xmlns:a16="http://schemas.microsoft.com/office/drawing/2014/main" id="{6E6F1A91-BBC5-2C40-9818-7930B05A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40250"/>
            <a:ext cx="47418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/>
              <a:t>1</a:t>
            </a:r>
            <a:r>
              <a:rPr lang="en-US" altLang="en-US"/>
              <a:t>: city-block = Manhattan</a:t>
            </a:r>
          </a:p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/>
              <a:t>2</a:t>
            </a:r>
            <a:r>
              <a:rPr lang="en-US" altLang="en-US"/>
              <a:t> = Euclidean</a:t>
            </a:r>
          </a:p>
          <a:p>
            <a:pPr algn="l">
              <a:buFontTx/>
              <a:buChar char="•"/>
            </a:pPr>
            <a:r>
              <a:rPr lang="en-US" altLang="en-US"/>
              <a:t>L</a:t>
            </a:r>
            <a:r>
              <a:rPr lang="en-US" altLang="en-US" baseline="-25000">
                <a:sym typeface="Symbol" pitchFamily="2" charset="2"/>
              </a:rPr>
              <a:t> 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similar are two sequences?</a:t>
            </a:r>
          </a:p>
          <a:p>
            <a:pPr algn="l"/>
            <a:r>
              <a:rPr lang="en-US" sz="3200" dirty="0">
                <a:latin typeface="+mn-lt"/>
              </a:rPr>
              <a:t>A: Euclidean distance (&lt;-&gt; cosine similarity)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E402684C-FE4D-944E-918E-3BB61A3E8401}"/>
              </a:ext>
            </a:extLst>
          </p:cNvPr>
          <p:cNvGrpSpPr>
            <a:grpSpLocks/>
          </p:cNvGrpSpPr>
          <p:nvPr/>
        </p:nvGrpSpPr>
        <p:grpSpPr bwMode="auto">
          <a:xfrm>
            <a:off x="4678363" y="3754122"/>
            <a:ext cx="4392613" cy="2286000"/>
            <a:chOff x="36" y="1332"/>
            <a:chExt cx="2767" cy="1440"/>
          </a:xfrm>
        </p:grpSpPr>
        <p:graphicFrame>
          <p:nvGraphicFramePr>
            <p:cNvPr id="28" name="Object 4">
              <a:extLst>
                <a:ext uri="{FF2B5EF4-FFF2-40B4-BE49-F238E27FC236}">
                  <a16:creationId xmlns:a16="http://schemas.microsoft.com/office/drawing/2014/main" id="{CE5007BC-DA30-BF42-8FA9-93449A583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" y="1332"/>
            <a:ext cx="2767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17" name="Worksheet" r:id="rId4" imgW="5130800" imgH="2616200" progId="Excel.Sheet.8">
                    <p:embed/>
                  </p:oleObj>
                </mc:Choice>
                <mc:Fallback>
                  <p:oleObj name="Worksheet" r:id="rId4" imgW="5130800" imgH="2616200" progId="Excel.Sheet.8">
                    <p:embed/>
                    <p:pic>
                      <p:nvPicPr>
                        <p:cNvPr id="28" name="Object 4">
                          <a:extLst>
                            <a:ext uri="{FF2B5EF4-FFF2-40B4-BE49-F238E27FC236}">
                              <a16:creationId xmlns:a16="http://schemas.microsoft.com/office/drawing/2014/main" id="{CE5007BC-DA30-BF42-8FA9-93449A5838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" y="1332"/>
                          <a:ext cx="2767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7">
              <a:extLst>
                <a:ext uri="{FF2B5EF4-FFF2-40B4-BE49-F238E27FC236}">
                  <a16:creationId xmlns:a16="http://schemas.microsoft.com/office/drawing/2014/main" id="{3E744679-C876-5D4A-8CC4-BA2C68C21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95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BB649530-8F52-0A4E-BED5-B777E7D5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96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BE5A64C2-2B18-2F46-8147-D5588DAD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" y="1848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EA0360A-FC65-9146-9EBF-6F5AB8CBA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872"/>
              <a:ext cx="12" cy="360"/>
            </a:xfrm>
            <a:custGeom>
              <a:avLst/>
              <a:gdLst>
                <a:gd name="T0" fmla="*/ 12 w 12"/>
                <a:gd name="T1" fmla="*/ 360 h 360"/>
                <a:gd name="T2" fmla="*/ 0 w 12"/>
                <a:gd name="T3" fmla="*/ 0 h 360"/>
                <a:gd name="T4" fmla="*/ 0 60000 65536"/>
                <a:gd name="T5" fmla="*/ 0 60000 65536"/>
                <a:gd name="T6" fmla="*/ 0 w 12"/>
                <a:gd name="T7" fmla="*/ 0 h 360"/>
                <a:gd name="T8" fmla="*/ 12 w 12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360">
                  <a:moveTo>
                    <a:pt x="12" y="36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E4AD717-02BF-AD46-A1CD-A2E1F458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1812"/>
              <a:ext cx="1" cy="348"/>
            </a:xfrm>
            <a:custGeom>
              <a:avLst/>
              <a:gdLst>
                <a:gd name="T0" fmla="*/ 0 w 1"/>
                <a:gd name="T1" fmla="*/ 348 h 348"/>
                <a:gd name="T2" fmla="*/ 0 w 1"/>
                <a:gd name="T3" fmla="*/ 0 h 348"/>
                <a:gd name="T4" fmla="*/ 0 60000 65536"/>
                <a:gd name="T5" fmla="*/ 0 60000 65536"/>
                <a:gd name="T6" fmla="*/ 0 w 1"/>
                <a:gd name="T7" fmla="*/ 0 h 348"/>
                <a:gd name="T8" fmla="*/ 1 w 1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48">
                  <a:moveTo>
                    <a:pt x="0" y="348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6F4F44ED-C1E6-8045-93BD-28B356594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930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</a:rPr>
                <a:t>...</a:t>
              </a:r>
              <a:endParaRPr lang="en-US" altLang="en-US"/>
            </a:p>
          </p:txBody>
        </p:sp>
      </p:grp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2860037"/>
            <a:ext cx="4291014" cy="3180085"/>
          </a:xfrm>
          <a:noFill/>
        </p:spPr>
      </p:pic>
      <p:pic>
        <p:nvPicPr>
          <p:cNvPr id="18" name="Picture 2" descr="Recipe Book Clip Art">
            <a:extLst>
              <a:ext uri="{FF2B5EF4-FFF2-40B4-BE49-F238E27FC236}">
                <a16:creationId xmlns:a16="http://schemas.microsoft.com/office/drawing/2014/main" id="{742AA4DA-F1D9-C34D-8D42-EDBF33D53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3C6A94C2-474E-8646-8F7B-A81B1268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1000" y="2480153"/>
          <a:ext cx="35925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8" name="Equation" r:id="rId8" imgW="31889700" imgH="9944100" progId="Equation.3">
                  <p:embed/>
                </p:oleObj>
              </mc:Choice>
              <mc:Fallback>
                <p:oleObj name="Equation" r:id="rId8" imgW="31889700" imgH="9944100" progId="Equation.3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3C6A94C2-474E-8646-8F7B-A81B1268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000" y="2480153"/>
                        <a:ext cx="3592513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2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>
            <a:extLst>
              <a:ext uri="{FF2B5EF4-FFF2-40B4-BE49-F238E27FC236}">
                <a16:creationId xmlns:a16="http://schemas.microsoft.com/office/drawing/2014/main" id="{48DABF09-1E87-7442-B28E-71B948461F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0B4F3CB4-CE22-BC40-9929-D3658497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9C0E90DF-4FAA-434E-8DD4-561DC619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AA2FBA-F4B3-6346-88EA-46B58343E3D6}" type="slidenum">
              <a:rPr lang="en-US" altLang="en-US" sz="1400"/>
              <a:pPr algn="r"/>
              <a:t>19</a:t>
            </a:fld>
            <a:endParaRPr lang="en-US" altLang="en-US" sz="140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4054BCB6-CD28-AD42-9826-7FA4DC6FE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AAF106F9-5EC6-2748-BAE5-D324B1FD4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feature extraction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</p:txBody>
      </p:sp>
      <p:sp>
        <p:nvSpPr>
          <p:cNvPr id="56326" name="AutoShape 4">
            <a:extLst>
              <a:ext uri="{FF2B5EF4-FFF2-40B4-BE49-F238E27FC236}">
                <a16:creationId xmlns:a16="http://schemas.microsoft.com/office/drawing/2014/main" id="{013E184D-EF23-9C44-BF58-7DB2AB257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E8B9AC57-AE3D-1A43-93D5-4F29EEA0DE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7800"/>
            <a:ext cx="5464629" cy="4648200"/>
          </a:xfrm>
        </p:spPr>
        <p:txBody>
          <a:bodyPr/>
          <a:lstStyle/>
          <a:p>
            <a:r>
              <a:rPr lang="en-US" dirty="0"/>
              <a:t>Problem definition / use case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deep dive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49" name="Picture 1" descr="Orange man questions clipart">
            <a:extLst>
              <a:ext uri="{FF2B5EF4-FFF2-40B4-BE49-F238E27FC236}">
                <a16:creationId xmlns:a16="http://schemas.microsoft.com/office/drawing/2014/main" id="{8EEEF0BE-8BA8-CC4D-9AEE-F734AC39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298" y="1435418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ack Diver Diver Clip Art">
            <a:extLst>
              <a:ext uri="{FF2B5EF4-FFF2-40B4-BE49-F238E27FC236}">
                <a16:creationId xmlns:a16="http://schemas.microsoft.com/office/drawing/2014/main" id="{713EE752-CB62-C343-B41D-C5106C997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288" y="3819008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87B0EC8-D62C-8E41-BFB7-E2DF465E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612" y="1524341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cipe Book Clip Art">
            <a:extLst>
              <a:ext uri="{FF2B5EF4-FFF2-40B4-BE49-F238E27FC236}">
                <a16:creationId xmlns:a16="http://schemas.microsoft.com/office/drawing/2014/main" id="{4A6B7A76-7DE2-AD44-B197-7107F869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250708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cipe Book Clip Art">
            <a:extLst>
              <a:ext uri="{FF2B5EF4-FFF2-40B4-BE49-F238E27FC236}">
                <a16:creationId xmlns:a16="http://schemas.microsoft.com/office/drawing/2014/main" id="{FE334FAD-7FF6-A440-89EF-FF1FAF8F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99" y="461294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A6E7BC-D23E-A746-98D6-0BEF332B9ED2}"/>
              </a:ext>
            </a:extLst>
          </p:cNvPr>
          <p:cNvSpPr txBox="1"/>
          <p:nvPr/>
        </p:nvSpPr>
        <p:spPr>
          <a:xfrm>
            <a:off x="525443" y="6096000"/>
            <a:ext cx="80931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6"/>
              </a:rPr>
              <a:t>https://</a:t>
            </a:r>
            <a:r>
              <a:rPr lang="en-US" sz="2800" dirty="0" err="1">
                <a:hlinkClick r:id="rId6"/>
              </a:rPr>
              <a:t>www.cs.cmu.edu</a:t>
            </a:r>
            <a:r>
              <a:rPr lang="en-US" sz="2800" dirty="0">
                <a:hlinkClick r:id="rId6"/>
              </a:rPr>
              <a:t>/~</a:t>
            </a:r>
            <a:r>
              <a:rPr lang="en-US" sz="2800" dirty="0" err="1">
                <a:hlinkClick r:id="rId6"/>
              </a:rPr>
              <a:t>christos</a:t>
            </a:r>
            <a:r>
              <a:rPr lang="en-US" sz="2800" dirty="0">
                <a:hlinkClick r:id="rId6"/>
              </a:rPr>
              <a:t>/TALKS/19-10-JPM/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15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cipe Book Clip Art">
            <a:extLst>
              <a:ext uri="{FF2B5EF4-FFF2-40B4-BE49-F238E27FC236}">
                <a16:creationId xmlns:a16="http://schemas.microsoft.com/office/drawing/2014/main" id="{8E3835F5-B93C-E644-97B1-8BE07A97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0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find quickly stocks like ‘C’ (or customers like ‘smith’)</a:t>
            </a:r>
          </a:p>
          <a:p>
            <a:pPr algn="l"/>
            <a:r>
              <a:rPr lang="en-US" sz="3200" dirty="0">
                <a:latin typeface="+mn-lt"/>
              </a:rPr>
              <a:t>A: </a:t>
            </a:r>
            <a:r>
              <a:rPr lang="en-US" dirty="0">
                <a:latin typeface="+mn-lt"/>
              </a:rPr>
              <a:t>summarize seq. to a few numbers/features (</a:t>
            </a:r>
            <a:r>
              <a:rPr lang="en-US" dirty="0" err="1">
                <a:latin typeface="+mn-lt"/>
              </a:rPr>
              <a:t>eg.</a:t>
            </a:r>
            <a:r>
              <a:rPr lang="en-US" dirty="0">
                <a:latin typeface="+mn-lt"/>
              </a:rPr>
              <a:t>, avg, </a:t>
            </a:r>
            <a:r>
              <a:rPr lang="en-US" dirty="0" err="1">
                <a:latin typeface="+mn-lt"/>
              </a:rPr>
              <a:t>stdv</a:t>
            </a:r>
            <a:r>
              <a:rPr lang="en-US" dirty="0">
                <a:latin typeface="+mn-lt"/>
              </a:rPr>
              <a:t>, Fourier </a:t>
            </a:r>
            <a:r>
              <a:rPr lang="en-US" dirty="0" err="1">
                <a:latin typeface="+mn-lt"/>
              </a:rPr>
              <a:t>coeff</a:t>
            </a:r>
            <a:r>
              <a:rPr lang="en-US" dirty="0">
                <a:latin typeface="+mn-lt"/>
              </a:rPr>
              <a:t>.)</a:t>
            </a:r>
            <a:endParaRPr lang="en-US" sz="3200" dirty="0">
              <a:latin typeface="+mn-lt"/>
            </a:endParaRP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1" name="Picture 3" descr="DJIA_AA_AXP_BA_CAT_C_1-5">
            <a:extLst>
              <a:ext uri="{FF2B5EF4-FFF2-40B4-BE49-F238E27FC236}">
                <a16:creationId xmlns:a16="http://schemas.microsoft.com/office/drawing/2014/main" id="{FC6E9F65-CEED-5E47-8BDF-32340987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819" y="4674869"/>
            <a:ext cx="4291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cipe Book Clip Art">
            <a:extLst>
              <a:ext uri="{FF2B5EF4-FFF2-40B4-BE49-F238E27FC236}">
                <a16:creationId xmlns:a16="http://schemas.microsoft.com/office/drawing/2014/main" id="{8E3835F5-B93C-E644-97B1-8BE07A97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2">
            <a:extLst>
              <a:ext uri="{FF2B5EF4-FFF2-40B4-BE49-F238E27FC236}">
                <a16:creationId xmlns:a16="http://schemas.microsoft.com/office/drawing/2014/main" id="{46731ADA-6BDE-2E49-8C79-8FDD296C6D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CBDEF099-A017-DF49-93D0-EA35A5C9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B2C24345-932F-2041-A974-886E18DC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4A4D564-AC3F-0943-BEFF-39E04EECCCAD}" type="slidenum">
              <a:rPr lang="en-US" altLang="en-US" sz="1400"/>
              <a:pPr algn="r"/>
              <a:t>22</a:t>
            </a:fld>
            <a:endParaRPr lang="en-US" altLang="en-US" sz="1400"/>
          </a:p>
        </p:txBody>
      </p:sp>
      <p:grpSp>
        <p:nvGrpSpPr>
          <p:cNvPr id="58372" name="Group 2">
            <a:extLst>
              <a:ext uri="{FF2B5EF4-FFF2-40B4-BE49-F238E27FC236}">
                <a16:creationId xmlns:a16="http://schemas.microsoft.com/office/drawing/2014/main" id="{2DEFB2CC-F4B4-444D-AF2C-AB8F40732D9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3608388" cy="3048000"/>
            <a:chOff x="280" y="480"/>
            <a:chExt cx="2273" cy="1920"/>
          </a:xfrm>
        </p:grpSpPr>
        <p:grpSp>
          <p:nvGrpSpPr>
            <p:cNvPr id="58398" name="Group 3">
              <a:extLst>
                <a:ext uri="{FF2B5EF4-FFF2-40B4-BE49-F238E27FC236}">
                  <a16:creationId xmlns:a16="http://schemas.microsoft.com/office/drawing/2014/main" id="{BD45FC8E-7322-8D4C-B74B-BCDC0FB0B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404" name="Line 4">
                <a:extLst>
                  <a:ext uri="{FF2B5EF4-FFF2-40B4-BE49-F238E27FC236}">
                    <a16:creationId xmlns:a16="http://schemas.microsoft.com/office/drawing/2014/main" id="{02D7396E-8F3B-E14E-9372-590AAEF04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Line 5">
                <a:extLst>
                  <a:ext uri="{FF2B5EF4-FFF2-40B4-BE49-F238E27FC236}">
                    <a16:creationId xmlns:a16="http://schemas.microsoft.com/office/drawing/2014/main" id="{10FBDFFF-A6D8-6D4E-93B4-F7D8B3523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9" name="Text Box 6">
              <a:extLst>
                <a:ext uri="{FF2B5EF4-FFF2-40B4-BE49-F238E27FC236}">
                  <a16:creationId xmlns:a16="http://schemas.microsoft.com/office/drawing/2014/main" id="{1FC521C5-2E2E-924D-8D0C-5D14DC940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400" name="Text Box 7">
              <a:extLst>
                <a:ext uri="{FF2B5EF4-FFF2-40B4-BE49-F238E27FC236}">
                  <a16:creationId xmlns:a16="http://schemas.microsoft.com/office/drawing/2014/main" id="{6326C341-9FBC-1845-ABD9-9C179C01A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401" name="Text Box 8">
              <a:extLst>
                <a:ext uri="{FF2B5EF4-FFF2-40B4-BE49-F238E27FC236}">
                  <a16:creationId xmlns:a16="http://schemas.microsoft.com/office/drawing/2014/main" id="{CF34C879-4672-5047-9529-854AE1D9D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402" name="Text Box 9">
              <a:extLst>
                <a:ext uri="{FF2B5EF4-FFF2-40B4-BE49-F238E27FC236}">
                  <a16:creationId xmlns:a16="http://schemas.microsoft.com/office/drawing/2014/main" id="{F653B14B-4F48-1E4E-AA7E-8EA97209E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403" name="Line 10">
              <a:extLst>
                <a:ext uri="{FF2B5EF4-FFF2-40B4-BE49-F238E27FC236}">
                  <a16:creationId xmlns:a16="http://schemas.microsoft.com/office/drawing/2014/main" id="{95B116AA-22F2-4F4E-A897-51F98907A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3" name="Group 11">
            <a:extLst>
              <a:ext uri="{FF2B5EF4-FFF2-40B4-BE49-F238E27FC236}">
                <a16:creationId xmlns:a16="http://schemas.microsoft.com/office/drawing/2014/main" id="{AC5684B1-A797-4C42-B755-6F9992D9038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276600"/>
            <a:ext cx="3608388" cy="3048000"/>
            <a:chOff x="280" y="480"/>
            <a:chExt cx="2273" cy="1920"/>
          </a:xfrm>
        </p:grpSpPr>
        <p:grpSp>
          <p:nvGrpSpPr>
            <p:cNvPr id="58390" name="Group 12">
              <a:extLst>
                <a:ext uri="{FF2B5EF4-FFF2-40B4-BE49-F238E27FC236}">
                  <a16:creationId xmlns:a16="http://schemas.microsoft.com/office/drawing/2014/main" id="{FAE97ECF-5450-8D45-BC00-61424CA2D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396" name="Line 13">
                <a:extLst>
                  <a:ext uri="{FF2B5EF4-FFF2-40B4-BE49-F238E27FC236}">
                    <a16:creationId xmlns:a16="http://schemas.microsoft.com/office/drawing/2014/main" id="{6728F581-4CB1-004A-B58D-EAE71CF37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7" name="Line 14">
                <a:extLst>
                  <a:ext uri="{FF2B5EF4-FFF2-40B4-BE49-F238E27FC236}">
                    <a16:creationId xmlns:a16="http://schemas.microsoft.com/office/drawing/2014/main" id="{40EDF868-C574-6D4A-B724-4951A5CE1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91" name="Text Box 15">
              <a:extLst>
                <a:ext uri="{FF2B5EF4-FFF2-40B4-BE49-F238E27FC236}">
                  <a16:creationId xmlns:a16="http://schemas.microsoft.com/office/drawing/2014/main" id="{B344842A-C9EF-F647-8E21-E2C026089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392" name="Text Box 16">
              <a:extLst>
                <a:ext uri="{FF2B5EF4-FFF2-40B4-BE49-F238E27FC236}">
                  <a16:creationId xmlns:a16="http://schemas.microsoft.com/office/drawing/2014/main" id="{DA3206EB-70D8-B44A-A653-DB121ED11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393" name="Text Box 17">
              <a:extLst>
                <a:ext uri="{FF2B5EF4-FFF2-40B4-BE49-F238E27FC236}">
                  <a16:creationId xmlns:a16="http://schemas.microsoft.com/office/drawing/2014/main" id="{F986D8F2-690C-AB4B-8084-447690BF2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394" name="Text Box 18">
              <a:extLst>
                <a:ext uri="{FF2B5EF4-FFF2-40B4-BE49-F238E27FC236}">
                  <a16:creationId xmlns:a16="http://schemas.microsoft.com/office/drawing/2014/main" id="{83F2835B-E6F6-D94A-A021-B8AD250D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395" name="Line 19">
              <a:extLst>
                <a:ext uri="{FF2B5EF4-FFF2-40B4-BE49-F238E27FC236}">
                  <a16:creationId xmlns:a16="http://schemas.microsoft.com/office/drawing/2014/main" id="{788C2C3B-C75E-CB4F-B110-F15A2A9AB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374" name="Group 20">
            <a:extLst>
              <a:ext uri="{FF2B5EF4-FFF2-40B4-BE49-F238E27FC236}">
                <a16:creationId xmlns:a16="http://schemas.microsoft.com/office/drawing/2014/main" id="{4146E818-1718-8148-B839-256E512F5EE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143000"/>
            <a:ext cx="3608388" cy="3048000"/>
            <a:chOff x="280" y="480"/>
            <a:chExt cx="2273" cy="1920"/>
          </a:xfrm>
        </p:grpSpPr>
        <p:grpSp>
          <p:nvGrpSpPr>
            <p:cNvPr id="58382" name="Group 21">
              <a:extLst>
                <a:ext uri="{FF2B5EF4-FFF2-40B4-BE49-F238E27FC236}">
                  <a16:creationId xmlns:a16="http://schemas.microsoft.com/office/drawing/2014/main" id="{AD07A2D8-3F98-2445-98EA-BDD29258D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80"/>
              <a:ext cx="1440" cy="1296"/>
              <a:chOff x="864" y="480"/>
              <a:chExt cx="1440" cy="1296"/>
            </a:xfrm>
          </p:grpSpPr>
          <p:sp>
            <p:nvSpPr>
              <p:cNvPr id="58388" name="Line 22">
                <a:extLst>
                  <a:ext uri="{FF2B5EF4-FFF2-40B4-BE49-F238E27FC236}">
                    <a16:creationId xmlns:a16="http://schemas.microsoft.com/office/drawing/2014/main" id="{60DEDEF6-3003-5A49-AFC1-4F5CF4EA3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9" name="Line 23">
                <a:extLst>
                  <a:ext uri="{FF2B5EF4-FFF2-40B4-BE49-F238E27FC236}">
                    <a16:creationId xmlns:a16="http://schemas.microsoft.com/office/drawing/2014/main" id="{D041B47E-8FE5-6C4A-97BC-0CFD87092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83" name="Text Box 24">
              <a:extLst>
                <a:ext uri="{FF2B5EF4-FFF2-40B4-BE49-F238E27FC236}">
                  <a16:creationId xmlns:a16="http://schemas.microsoft.com/office/drawing/2014/main" id="{78C37274-EC3C-F14A-A48D-A04ECA1DA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1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day</a:t>
              </a:r>
            </a:p>
          </p:txBody>
        </p:sp>
        <p:sp>
          <p:nvSpPr>
            <p:cNvPr id="58384" name="Text Box 25">
              <a:extLst>
                <a:ext uri="{FF2B5EF4-FFF2-40B4-BE49-F238E27FC236}">
                  <a16:creationId xmlns:a16="http://schemas.microsoft.com/office/drawing/2014/main" id="{22C58B43-906C-9F48-92C7-1AA89D90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528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$price</a:t>
              </a:r>
            </a:p>
          </p:txBody>
        </p:sp>
        <p:sp>
          <p:nvSpPr>
            <p:cNvPr id="58385" name="Text Box 26">
              <a:extLst>
                <a:ext uri="{FF2B5EF4-FFF2-40B4-BE49-F238E27FC236}">
                  <a16:creationId xmlns:a16="http://schemas.microsoft.com/office/drawing/2014/main" id="{7BB1909F-6868-6945-A4F9-4E6B8C275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1</a:t>
              </a:r>
            </a:p>
          </p:txBody>
        </p:sp>
        <p:sp>
          <p:nvSpPr>
            <p:cNvPr id="58386" name="Text Box 27">
              <a:extLst>
                <a:ext uri="{FF2B5EF4-FFF2-40B4-BE49-F238E27FC236}">
                  <a16:creationId xmlns:a16="http://schemas.microsoft.com/office/drawing/2014/main" id="{A5A435AB-156F-D540-BBA8-190FCE362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87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365</a:t>
              </a:r>
            </a:p>
          </p:txBody>
        </p:sp>
        <p:sp>
          <p:nvSpPr>
            <p:cNvPr id="58387" name="Line 28">
              <a:extLst>
                <a:ext uri="{FF2B5EF4-FFF2-40B4-BE49-F238E27FC236}">
                  <a16:creationId xmlns:a16="http://schemas.microsoft.com/office/drawing/2014/main" id="{0B8E2B42-8680-7144-A9B7-FC6DAADB5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5" name="Oval 29">
            <a:extLst>
              <a:ext uri="{FF2B5EF4-FFF2-40B4-BE49-F238E27FC236}">
                <a16:creationId xmlns:a16="http://schemas.microsoft.com/office/drawing/2014/main" id="{510B5914-20B2-5E4B-B53B-80C86C00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6" name="Oval 30">
            <a:extLst>
              <a:ext uri="{FF2B5EF4-FFF2-40B4-BE49-F238E27FC236}">
                <a16:creationId xmlns:a16="http://schemas.microsoft.com/office/drawing/2014/main" id="{BD2344BF-B6F8-2546-B35B-B8735EB4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7" name="Oval 31">
            <a:extLst>
              <a:ext uri="{FF2B5EF4-FFF2-40B4-BE49-F238E27FC236}">
                <a16:creationId xmlns:a16="http://schemas.microsoft.com/office/drawing/2014/main" id="{88A9D39A-0997-CD42-894B-D08BE619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766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8" name="Freeform 32">
            <a:extLst>
              <a:ext uri="{FF2B5EF4-FFF2-40B4-BE49-F238E27FC236}">
                <a16:creationId xmlns:a16="http://schemas.microsoft.com/office/drawing/2014/main" id="{AC1651F5-5646-C84E-9052-2D0B6B9192AF}"/>
              </a:ext>
            </a:extLst>
          </p:cNvPr>
          <p:cNvSpPr>
            <a:spLocks/>
          </p:cNvSpPr>
          <p:nvPr/>
        </p:nvSpPr>
        <p:spPr bwMode="auto">
          <a:xfrm>
            <a:off x="1333500" y="1311275"/>
            <a:ext cx="1752600" cy="365125"/>
          </a:xfrm>
          <a:custGeom>
            <a:avLst/>
            <a:gdLst>
              <a:gd name="T0" fmla="*/ 0 w 1104"/>
              <a:gd name="T1" fmla="*/ 2147483646 h 230"/>
              <a:gd name="T2" fmla="*/ 2147483646 w 1104"/>
              <a:gd name="T3" fmla="*/ 2147483646 h 230"/>
              <a:gd name="T4" fmla="*/ 2147483646 w 1104"/>
              <a:gd name="T5" fmla="*/ 2147483646 h 230"/>
              <a:gd name="T6" fmla="*/ 2147483646 w 1104"/>
              <a:gd name="T7" fmla="*/ 2147483646 h 230"/>
              <a:gd name="T8" fmla="*/ 2147483646 w 1104"/>
              <a:gd name="T9" fmla="*/ 2147483646 h 230"/>
              <a:gd name="T10" fmla="*/ 2147483646 w 1104"/>
              <a:gd name="T11" fmla="*/ 2147483646 h 230"/>
              <a:gd name="T12" fmla="*/ 2147483646 w 1104"/>
              <a:gd name="T13" fmla="*/ 2147483646 h 230"/>
              <a:gd name="T14" fmla="*/ 2147483646 w 1104"/>
              <a:gd name="T15" fmla="*/ 2147483646 h 230"/>
              <a:gd name="T16" fmla="*/ 2147483646 w 1104"/>
              <a:gd name="T17" fmla="*/ 2147483646 h 230"/>
              <a:gd name="T18" fmla="*/ 2147483646 w 1104"/>
              <a:gd name="T19" fmla="*/ 2147483646 h 230"/>
              <a:gd name="T20" fmla="*/ 2147483646 w 1104"/>
              <a:gd name="T21" fmla="*/ 2147483646 h 230"/>
              <a:gd name="T22" fmla="*/ 2147483646 w 1104"/>
              <a:gd name="T23" fmla="*/ 2147483646 h 230"/>
              <a:gd name="T24" fmla="*/ 2147483646 w 1104"/>
              <a:gd name="T25" fmla="*/ 2147483646 h 230"/>
              <a:gd name="T26" fmla="*/ 2147483646 w 1104"/>
              <a:gd name="T27" fmla="*/ 2147483646 h 230"/>
              <a:gd name="T28" fmla="*/ 2147483646 w 1104"/>
              <a:gd name="T29" fmla="*/ 2147483646 h 230"/>
              <a:gd name="T30" fmla="*/ 2147483646 w 1104"/>
              <a:gd name="T31" fmla="*/ 2147483646 h 230"/>
              <a:gd name="T32" fmla="*/ 2147483646 w 1104"/>
              <a:gd name="T33" fmla="*/ 2147483646 h 230"/>
              <a:gd name="T34" fmla="*/ 2147483646 w 1104"/>
              <a:gd name="T35" fmla="*/ 2147483646 h 230"/>
              <a:gd name="T36" fmla="*/ 2147483646 w 1104"/>
              <a:gd name="T37" fmla="*/ 2147483646 h 2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4"/>
              <a:gd name="T58" fmla="*/ 0 h 230"/>
              <a:gd name="T59" fmla="*/ 1104 w 1104"/>
              <a:gd name="T60" fmla="*/ 230 h 2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4" h="230">
                <a:moveTo>
                  <a:pt x="0" y="230"/>
                </a:moveTo>
                <a:cubicBezTo>
                  <a:pt x="12" y="226"/>
                  <a:pt x="27" y="227"/>
                  <a:pt x="36" y="218"/>
                </a:cubicBezTo>
                <a:cubicBezTo>
                  <a:pt x="56" y="198"/>
                  <a:pt x="84" y="146"/>
                  <a:pt x="84" y="146"/>
                </a:cubicBezTo>
                <a:cubicBezTo>
                  <a:pt x="104" y="150"/>
                  <a:pt x="126" y="148"/>
                  <a:pt x="144" y="158"/>
                </a:cubicBezTo>
                <a:cubicBezTo>
                  <a:pt x="157" y="165"/>
                  <a:pt x="157" y="185"/>
                  <a:pt x="168" y="194"/>
                </a:cubicBezTo>
                <a:cubicBezTo>
                  <a:pt x="178" y="202"/>
                  <a:pt x="192" y="202"/>
                  <a:pt x="204" y="206"/>
                </a:cubicBezTo>
                <a:cubicBezTo>
                  <a:pt x="256" y="171"/>
                  <a:pt x="274" y="119"/>
                  <a:pt x="336" y="98"/>
                </a:cubicBezTo>
                <a:cubicBezTo>
                  <a:pt x="391" y="135"/>
                  <a:pt x="391" y="121"/>
                  <a:pt x="444" y="86"/>
                </a:cubicBezTo>
                <a:cubicBezTo>
                  <a:pt x="453" y="72"/>
                  <a:pt x="473" y="26"/>
                  <a:pt x="504" y="38"/>
                </a:cubicBezTo>
                <a:cubicBezTo>
                  <a:pt x="517" y="43"/>
                  <a:pt x="520" y="62"/>
                  <a:pt x="528" y="74"/>
                </a:cubicBezTo>
                <a:cubicBezTo>
                  <a:pt x="540" y="62"/>
                  <a:pt x="549" y="46"/>
                  <a:pt x="564" y="38"/>
                </a:cubicBezTo>
                <a:cubicBezTo>
                  <a:pt x="586" y="26"/>
                  <a:pt x="636" y="14"/>
                  <a:pt x="636" y="14"/>
                </a:cubicBezTo>
                <a:cubicBezTo>
                  <a:pt x="718" y="22"/>
                  <a:pt x="751" y="0"/>
                  <a:pt x="792" y="62"/>
                </a:cubicBezTo>
                <a:cubicBezTo>
                  <a:pt x="799" y="73"/>
                  <a:pt x="797" y="87"/>
                  <a:pt x="804" y="98"/>
                </a:cubicBezTo>
                <a:cubicBezTo>
                  <a:pt x="813" y="112"/>
                  <a:pt x="830" y="121"/>
                  <a:pt x="840" y="134"/>
                </a:cubicBezTo>
                <a:cubicBezTo>
                  <a:pt x="858" y="157"/>
                  <a:pt x="888" y="206"/>
                  <a:pt x="888" y="206"/>
                </a:cubicBezTo>
                <a:cubicBezTo>
                  <a:pt x="929" y="178"/>
                  <a:pt x="956" y="151"/>
                  <a:pt x="984" y="110"/>
                </a:cubicBezTo>
                <a:cubicBezTo>
                  <a:pt x="1050" y="132"/>
                  <a:pt x="994" y="126"/>
                  <a:pt x="1044" y="86"/>
                </a:cubicBezTo>
                <a:cubicBezTo>
                  <a:pt x="1061" y="73"/>
                  <a:pt x="1085" y="72"/>
                  <a:pt x="1104" y="6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Freeform 33">
            <a:extLst>
              <a:ext uri="{FF2B5EF4-FFF2-40B4-BE49-F238E27FC236}">
                <a16:creationId xmlns:a16="http://schemas.microsoft.com/office/drawing/2014/main" id="{B3306D22-1F16-7448-B34A-E9048C20A4FB}"/>
              </a:ext>
            </a:extLst>
          </p:cNvPr>
          <p:cNvSpPr>
            <a:spLocks/>
          </p:cNvSpPr>
          <p:nvPr/>
        </p:nvSpPr>
        <p:spPr bwMode="auto">
          <a:xfrm>
            <a:off x="1238250" y="3962400"/>
            <a:ext cx="1809750" cy="1104900"/>
          </a:xfrm>
          <a:custGeom>
            <a:avLst/>
            <a:gdLst>
              <a:gd name="T0" fmla="*/ 0 w 1140"/>
              <a:gd name="T1" fmla="*/ 0 h 696"/>
              <a:gd name="T2" fmla="*/ 2147483646 w 1140"/>
              <a:gd name="T3" fmla="*/ 2147483646 h 696"/>
              <a:gd name="T4" fmla="*/ 2147483646 w 1140"/>
              <a:gd name="T5" fmla="*/ 2147483646 h 696"/>
              <a:gd name="T6" fmla="*/ 2147483646 w 1140"/>
              <a:gd name="T7" fmla="*/ 2147483646 h 696"/>
              <a:gd name="T8" fmla="*/ 2147483646 w 1140"/>
              <a:gd name="T9" fmla="*/ 2147483646 h 696"/>
              <a:gd name="T10" fmla="*/ 2147483646 w 1140"/>
              <a:gd name="T11" fmla="*/ 2147483646 h 696"/>
              <a:gd name="T12" fmla="*/ 2147483646 w 1140"/>
              <a:gd name="T13" fmla="*/ 2147483646 h 696"/>
              <a:gd name="T14" fmla="*/ 2147483646 w 1140"/>
              <a:gd name="T15" fmla="*/ 2147483646 h 696"/>
              <a:gd name="T16" fmla="*/ 2147483646 w 1140"/>
              <a:gd name="T17" fmla="*/ 2147483646 h 696"/>
              <a:gd name="T18" fmla="*/ 2147483646 w 1140"/>
              <a:gd name="T19" fmla="*/ 2147483646 h 696"/>
              <a:gd name="T20" fmla="*/ 2147483646 w 1140"/>
              <a:gd name="T21" fmla="*/ 2147483646 h 696"/>
              <a:gd name="T22" fmla="*/ 2147483646 w 1140"/>
              <a:gd name="T23" fmla="*/ 2147483646 h 696"/>
              <a:gd name="T24" fmla="*/ 2147483646 w 1140"/>
              <a:gd name="T25" fmla="*/ 2147483646 h 696"/>
              <a:gd name="T26" fmla="*/ 2147483646 w 1140"/>
              <a:gd name="T27" fmla="*/ 2147483646 h 696"/>
              <a:gd name="T28" fmla="*/ 2147483646 w 1140"/>
              <a:gd name="T29" fmla="*/ 2147483646 h 696"/>
              <a:gd name="T30" fmla="*/ 2147483646 w 1140"/>
              <a:gd name="T31" fmla="*/ 2147483646 h 696"/>
              <a:gd name="T32" fmla="*/ 2147483646 w 1140"/>
              <a:gd name="T33" fmla="*/ 2147483646 h 696"/>
              <a:gd name="T34" fmla="*/ 2147483646 w 1140"/>
              <a:gd name="T35" fmla="*/ 2147483646 h 696"/>
              <a:gd name="T36" fmla="*/ 2147483646 w 1140"/>
              <a:gd name="T37" fmla="*/ 2147483646 h 6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0"/>
              <a:gd name="T58" fmla="*/ 0 h 696"/>
              <a:gd name="T59" fmla="*/ 1140 w 1140"/>
              <a:gd name="T60" fmla="*/ 696 h 6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0" h="696">
                <a:moveTo>
                  <a:pt x="0" y="0"/>
                </a:moveTo>
                <a:cubicBezTo>
                  <a:pt x="12" y="4"/>
                  <a:pt x="26" y="4"/>
                  <a:pt x="36" y="12"/>
                </a:cubicBezTo>
                <a:cubicBezTo>
                  <a:pt x="47" y="21"/>
                  <a:pt x="47" y="43"/>
                  <a:pt x="60" y="48"/>
                </a:cubicBezTo>
                <a:cubicBezTo>
                  <a:pt x="72" y="53"/>
                  <a:pt x="84" y="40"/>
                  <a:pt x="96" y="36"/>
                </a:cubicBezTo>
                <a:cubicBezTo>
                  <a:pt x="116" y="40"/>
                  <a:pt x="138" y="38"/>
                  <a:pt x="156" y="48"/>
                </a:cubicBezTo>
                <a:cubicBezTo>
                  <a:pt x="184" y="64"/>
                  <a:pt x="203" y="154"/>
                  <a:pt x="228" y="192"/>
                </a:cubicBezTo>
                <a:cubicBezTo>
                  <a:pt x="240" y="184"/>
                  <a:pt x="255" y="179"/>
                  <a:pt x="264" y="168"/>
                </a:cubicBezTo>
                <a:cubicBezTo>
                  <a:pt x="272" y="158"/>
                  <a:pt x="263" y="134"/>
                  <a:pt x="276" y="132"/>
                </a:cubicBezTo>
                <a:cubicBezTo>
                  <a:pt x="301" y="128"/>
                  <a:pt x="348" y="156"/>
                  <a:pt x="348" y="156"/>
                </a:cubicBezTo>
                <a:cubicBezTo>
                  <a:pt x="397" y="205"/>
                  <a:pt x="396" y="248"/>
                  <a:pt x="456" y="288"/>
                </a:cubicBezTo>
                <a:cubicBezTo>
                  <a:pt x="494" y="232"/>
                  <a:pt x="507" y="226"/>
                  <a:pt x="564" y="264"/>
                </a:cubicBezTo>
                <a:cubicBezTo>
                  <a:pt x="615" y="230"/>
                  <a:pt x="629" y="250"/>
                  <a:pt x="648" y="192"/>
                </a:cubicBezTo>
                <a:cubicBezTo>
                  <a:pt x="680" y="200"/>
                  <a:pt x="709" y="201"/>
                  <a:pt x="732" y="228"/>
                </a:cubicBezTo>
                <a:cubicBezTo>
                  <a:pt x="780" y="283"/>
                  <a:pt x="775" y="326"/>
                  <a:pt x="840" y="348"/>
                </a:cubicBezTo>
                <a:cubicBezTo>
                  <a:pt x="878" y="405"/>
                  <a:pt x="859" y="370"/>
                  <a:pt x="888" y="456"/>
                </a:cubicBezTo>
                <a:cubicBezTo>
                  <a:pt x="894" y="475"/>
                  <a:pt x="889" y="499"/>
                  <a:pt x="900" y="516"/>
                </a:cubicBezTo>
                <a:cubicBezTo>
                  <a:pt x="903" y="521"/>
                  <a:pt x="972" y="537"/>
                  <a:pt x="984" y="540"/>
                </a:cubicBezTo>
                <a:cubicBezTo>
                  <a:pt x="992" y="564"/>
                  <a:pt x="987" y="598"/>
                  <a:pt x="1008" y="612"/>
                </a:cubicBezTo>
                <a:cubicBezTo>
                  <a:pt x="1054" y="643"/>
                  <a:pt x="1100" y="656"/>
                  <a:pt x="1140" y="6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Freeform 34">
            <a:extLst>
              <a:ext uri="{FF2B5EF4-FFF2-40B4-BE49-F238E27FC236}">
                <a16:creationId xmlns:a16="http://schemas.microsoft.com/office/drawing/2014/main" id="{D138C7AF-4DC3-4E46-87C5-5C548658FB5A}"/>
              </a:ext>
            </a:extLst>
          </p:cNvPr>
          <p:cNvSpPr>
            <a:spLocks/>
          </p:cNvSpPr>
          <p:nvPr/>
        </p:nvSpPr>
        <p:spPr bwMode="auto">
          <a:xfrm>
            <a:off x="5715000" y="2133600"/>
            <a:ext cx="1752600" cy="457200"/>
          </a:xfrm>
          <a:custGeom>
            <a:avLst/>
            <a:gdLst>
              <a:gd name="T0" fmla="*/ 0 w 1104"/>
              <a:gd name="T1" fmla="*/ 2147483646 h 230"/>
              <a:gd name="T2" fmla="*/ 2147483646 w 1104"/>
              <a:gd name="T3" fmla="*/ 2147483646 h 230"/>
              <a:gd name="T4" fmla="*/ 2147483646 w 1104"/>
              <a:gd name="T5" fmla="*/ 2147483646 h 230"/>
              <a:gd name="T6" fmla="*/ 2147483646 w 1104"/>
              <a:gd name="T7" fmla="*/ 2147483646 h 230"/>
              <a:gd name="T8" fmla="*/ 2147483646 w 1104"/>
              <a:gd name="T9" fmla="*/ 2147483646 h 230"/>
              <a:gd name="T10" fmla="*/ 2147483646 w 1104"/>
              <a:gd name="T11" fmla="*/ 2147483646 h 230"/>
              <a:gd name="T12" fmla="*/ 2147483646 w 1104"/>
              <a:gd name="T13" fmla="*/ 2147483646 h 230"/>
              <a:gd name="T14" fmla="*/ 2147483646 w 1104"/>
              <a:gd name="T15" fmla="*/ 2147483646 h 230"/>
              <a:gd name="T16" fmla="*/ 2147483646 w 1104"/>
              <a:gd name="T17" fmla="*/ 2147483646 h 230"/>
              <a:gd name="T18" fmla="*/ 2147483646 w 1104"/>
              <a:gd name="T19" fmla="*/ 2147483646 h 230"/>
              <a:gd name="T20" fmla="*/ 2147483646 w 1104"/>
              <a:gd name="T21" fmla="*/ 2147483646 h 230"/>
              <a:gd name="T22" fmla="*/ 2147483646 w 1104"/>
              <a:gd name="T23" fmla="*/ 2147483646 h 230"/>
              <a:gd name="T24" fmla="*/ 2147483646 w 1104"/>
              <a:gd name="T25" fmla="*/ 2147483646 h 230"/>
              <a:gd name="T26" fmla="*/ 2147483646 w 1104"/>
              <a:gd name="T27" fmla="*/ 2147483646 h 230"/>
              <a:gd name="T28" fmla="*/ 2147483646 w 1104"/>
              <a:gd name="T29" fmla="*/ 2147483646 h 230"/>
              <a:gd name="T30" fmla="*/ 2147483646 w 1104"/>
              <a:gd name="T31" fmla="*/ 2147483646 h 230"/>
              <a:gd name="T32" fmla="*/ 2147483646 w 1104"/>
              <a:gd name="T33" fmla="*/ 2147483646 h 230"/>
              <a:gd name="T34" fmla="*/ 2147483646 w 1104"/>
              <a:gd name="T35" fmla="*/ 2147483646 h 230"/>
              <a:gd name="T36" fmla="*/ 2147483646 w 1104"/>
              <a:gd name="T37" fmla="*/ 2147483646 h 2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4"/>
              <a:gd name="T58" fmla="*/ 0 h 230"/>
              <a:gd name="T59" fmla="*/ 1104 w 1104"/>
              <a:gd name="T60" fmla="*/ 230 h 23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4" h="230">
                <a:moveTo>
                  <a:pt x="0" y="230"/>
                </a:moveTo>
                <a:cubicBezTo>
                  <a:pt x="12" y="226"/>
                  <a:pt x="27" y="227"/>
                  <a:pt x="36" y="218"/>
                </a:cubicBezTo>
                <a:cubicBezTo>
                  <a:pt x="56" y="198"/>
                  <a:pt x="84" y="146"/>
                  <a:pt x="84" y="146"/>
                </a:cubicBezTo>
                <a:cubicBezTo>
                  <a:pt x="104" y="150"/>
                  <a:pt x="126" y="148"/>
                  <a:pt x="144" y="158"/>
                </a:cubicBezTo>
                <a:cubicBezTo>
                  <a:pt x="157" y="165"/>
                  <a:pt x="157" y="185"/>
                  <a:pt x="168" y="194"/>
                </a:cubicBezTo>
                <a:cubicBezTo>
                  <a:pt x="178" y="202"/>
                  <a:pt x="192" y="202"/>
                  <a:pt x="204" y="206"/>
                </a:cubicBezTo>
                <a:cubicBezTo>
                  <a:pt x="256" y="171"/>
                  <a:pt x="274" y="119"/>
                  <a:pt x="336" y="98"/>
                </a:cubicBezTo>
                <a:cubicBezTo>
                  <a:pt x="391" y="135"/>
                  <a:pt x="391" y="121"/>
                  <a:pt x="444" y="86"/>
                </a:cubicBezTo>
                <a:cubicBezTo>
                  <a:pt x="453" y="72"/>
                  <a:pt x="473" y="26"/>
                  <a:pt x="504" y="38"/>
                </a:cubicBezTo>
                <a:cubicBezTo>
                  <a:pt x="517" y="43"/>
                  <a:pt x="520" y="62"/>
                  <a:pt x="528" y="74"/>
                </a:cubicBezTo>
                <a:cubicBezTo>
                  <a:pt x="540" y="62"/>
                  <a:pt x="549" y="46"/>
                  <a:pt x="564" y="38"/>
                </a:cubicBezTo>
                <a:cubicBezTo>
                  <a:pt x="586" y="26"/>
                  <a:pt x="636" y="14"/>
                  <a:pt x="636" y="14"/>
                </a:cubicBezTo>
                <a:cubicBezTo>
                  <a:pt x="718" y="22"/>
                  <a:pt x="751" y="0"/>
                  <a:pt x="792" y="62"/>
                </a:cubicBezTo>
                <a:cubicBezTo>
                  <a:pt x="799" y="73"/>
                  <a:pt x="797" y="87"/>
                  <a:pt x="804" y="98"/>
                </a:cubicBezTo>
                <a:cubicBezTo>
                  <a:pt x="813" y="112"/>
                  <a:pt x="830" y="121"/>
                  <a:pt x="840" y="134"/>
                </a:cubicBezTo>
                <a:cubicBezTo>
                  <a:pt x="858" y="157"/>
                  <a:pt x="888" y="206"/>
                  <a:pt x="888" y="206"/>
                </a:cubicBezTo>
                <a:cubicBezTo>
                  <a:pt x="929" y="178"/>
                  <a:pt x="956" y="151"/>
                  <a:pt x="984" y="110"/>
                </a:cubicBezTo>
                <a:cubicBezTo>
                  <a:pt x="1050" y="132"/>
                  <a:pt x="994" y="126"/>
                  <a:pt x="1044" y="86"/>
                </a:cubicBezTo>
                <a:cubicBezTo>
                  <a:pt x="1061" y="73"/>
                  <a:pt x="1085" y="72"/>
                  <a:pt x="1104" y="6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35">
            <a:extLst>
              <a:ext uri="{FF2B5EF4-FFF2-40B4-BE49-F238E27FC236}">
                <a16:creationId xmlns:a16="http://schemas.microsoft.com/office/drawing/2014/main" id="{068B6F43-9F64-5E45-A86F-8D9693D1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distance function: by </a:t>
            </a:r>
            <a:r>
              <a:rPr lang="en-US" altLang="en-US" sz="2800">
                <a:solidFill>
                  <a:srgbClr val="FF3300"/>
                </a:solidFill>
              </a:rPr>
              <a:t>expert</a:t>
            </a:r>
            <a:endParaRPr lang="en-US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>
            <a:extLst>
              <a:ext uri="{FF2B5EF4-FFF2-40B4-BE49-F238E27FC236}">
                <a16:creationId xmlns:a16="http://schemas.microsoft.com/office/drawing/2014/main" id="{A968203E-C51F-AA42-96FA-6985DB524A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4A1F45D9-B12D-4A48-8A93-AB7B86F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F9441E5E-27AD-DF4F-A8CF-8A78EAEF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B3CE11-1C2F-584C-AD81-0E7538F4FAAB}" type="slidenum">
              <a:rPr lang="en-US" altLang="en-US" sz="1400"/>
              <a:pPr algn="r"/>
              <a:t>23</a:t>
            </a:fld>
            <a:endParaRPr lang="en-US" altLang="en-US" sz="1400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D817559C-A19F-A642-9AAF-0A2837C56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Idea: ‘GEMINI’</a:t>
            </a:r>
          </a:p>
        </p:txBody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59D015E3-7106-E240-ABB1-B52749ECB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Eg., ‘</a:t>
            </a:r>
            <a:r>
              <a:rPr lang="en-US" altLang="en-US" i="1">
                <a:ea typeface="ＭＳ Ｐゴシック" panose="020B0600070205080204" pitchFamily="34" charset="-128"/>
              </a:rPr>
              <a:t>find stocks similar to MSFT’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Seq. scanning: too slow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How to accelerate the search? 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[Faloutsos96]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24</a:t>
            </a:fld>
            <a:endParaRPr lang="en-US" altLang="en-US" sz="1400"/>
          </a:p>
        </p:txBody>
      </p:sp>
      <p:grpSp>
        <p:nvGrpSpPr>
          <p:cNvPr id="60420" name="Group 2">
            <a:extLst>
              <a:ext uri="{FF2B5EF4-FFF2-40B4-BE49-F238E27FC236}">
                <a16:creationId xmlns:a16="http://schemas.microsoft.com/office/drawing/2014/main" id="{81A89504-A76D-134F-B291-F2A5BCBD13A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893888"/>
            <a:ext cx="2392362" cy="4429125"/>
            <a:chOff x="30" y="326"/>
            <a:chExt cx="2593" cy="3909"/>
          </a:xfrm>
        </p:grpSpPr>
        <p:grpSp>
          <p:nvGrpSpPr>
            <p:cNvPr id="60438" name="Group 3">
              <a:extLst>
                <a:ext uri="{FF2B5EF4-FFF2-40B4-BE49-F238E27FC236}">
                  <a16:creationId xmlns:a16="http://schemas.microsoft.com/office/drawing/2014/main" id="{37257871-68EE-F748-91DA-F4DD4683B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" y="2245"/>
              <a:ext cx="2219" cy="1990"/>
              <a:chOff x="389" y="2053"/>
              <a:chExt cx="2219" cy="1990"/>
            </a:xfrm>
          </p:grpSpPr>
          <p:grpSp>
            <p:nvGrpSpPr>
              <p:cNvPr id="60457" name="Group 4">
                <a:extLst>
                  <a:ext uri="{FF2B5EF4-FFF2-40B4-BE49-F238E27FC236}">
                    <a16:creationId xmlns:a16="http://schemas.microsoft.com/office/drawing/2014/main" id="{79CCB880-64D2-044B-8850-8DE10D9A37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053"/>
                <a:ext cx="2219" cy="1990"/>
                <a:chOff x="477" y="469"/>
                <a:chExt cx="2219" cy="1990"/>
              </a:xfrm>
            </p:grpSpPr>
            <p:grpSp>
              <p:nvGrpSpPr>
                <p:cNvPr id="60459" name="Group 5">
                  <a:extLst>
                    <a:ext uri="{FF2B5EF4-FFF2-40B4-BE49-F238E27FC236}">
                      <a16:creationId xmlns:a16="http://schemas.microsoft.com/office/drawing/2014/main" id="{53BFFC9E-1161-884B-A94C-321D04A9CF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1440" cy="1296"/>
                  <a:chOff x="864" y="480"/>
                  <a:chExt cx="1440" cy="1296"/>
                </a:xfrm>
              </p:grpSpPr>
              <p:sp>
                <p:nvSpPr>
                  <p:cNvPr id="60465" name="Line 6">
                    <a:extLst>
                      <a:ext uri="{FF2B5EF4-FFF2-40B4-BE49-F238E27FC236}">
                        <a16:creationId xmlns:a16="http://schemas.microsoft.com/office/drawing/2014/main" id="{C1D6D0B3-2444-2B47-96EF-F9E00AAF12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480"/>
                    <a:ext cx="0" cy="12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66" name="Line 7">
                    <a:extLst>
                      <a:ext uri="{FF2B5EF4-FFF2-40B4-BE49-F238E27FC236}">
                        <a16:creationId xmlns:a16="http://schemas.microsoft.com/office/drawing/2014/main" id="{3711214B-B463-6D47-9A66-A278D6B636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1776"/>
                    <a:ext cx="14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60" name="Text Box 8">
                  <a:extLst>
                    <a:ext uri="{FF2B5EF4-FFF2-40B4-BE49-F238E27FC236}">
                      <a16:creationId xmlns:a16="http://schemas.microsoft.com/office/drawing/2014/main" id="{0365FCC5-3725-594A-840C-E879B176B2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9" y="2056"/>
                  <a:ext cx="6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/>
                    <a:t>day</a:t>
                  </a:r>
                </a:p>
              </p:txBody>
            </p:sp>
            <p:sp>
              <p:nvSpPr>
                <p:cNvPr id="60461" name="Text Box 9">
                  <a:extLst>
                    <a:ext uri="{FF2B5EF4-FFF2-40B4-BE49-F238E27FC236}">
                      <a16:creationId xmlns:a16="http://schemas.microsoft.com/office/drawing/2014/main" id="{026FFFE3-FC44-7142-9ACE-AED7D9D904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" y="469"/>
                  <a:ext cx="20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/>
                </a:p>
              </p:txBody>
            </p:sp>
            <p:sp>
              <p:nvSpPr>
                <p:cNvPr id="60462" name="Text Box 10">
                  <a:extLst>
                    <a:ext uri="{FF2B5EF4-FFF2-40B4-BE49-F238E27FC236}">
                      <a16:creationId xmlns:a16="http://schemas.microsoft.com/office/drawing/2014/main" id="{75A7E6EA-7A83-AC41-803B-28EA27F77B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2" y="1816"/>
                  <a:ext cx="365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1</a:t>
                  </a:r>
                </a:p>
              </p:txBody>
            </p:sp>
            <p:sp>
              <p:nvSpPr>
                <p:cNvPr id="60463" name="Text Box 11">
                  <a:extLst>
                    <a:ext uri="{FF2B5EF4-FFF2-40B4-BE49-F238E27FC236}">
                      <a16:creationId xmlns:a16="http://schemas.microsoft.com/office/drawing/2014/main" id="{A95761E4-8A33-2A47-9BAD-42C69CF2A2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1" y="1816"/>
                  <a:ext cx="69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365</a:t>
                  </a:r>
                </a:p>
              </p:txBody>
            </p:sp>
            <p:sp>
              <p:nvSpPr>
                <p:cNvPr id="60464" name="Line 12">
                  <a:extLst>
                    <a:ext uri="{FF2B5EF4-FFF2-40B4-BE49-F238E27FC236}">
                      <a16:creationId xmlns:a16="http://schemas.microsoft.com/office/drawing/2014/main" id="{2E0C9C92-8DF1-9C4C-A0E7-6A5B9E25C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172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58" name="Freeform 13">
                <a:extLst>
                  <a:ext uri="{FF2B5EF4-FFF2-40B4-BE49-F238E27FC236}">
                    <a16:creationId xmlns:a16="http://schemas.microsoft.com/office/drawing/2014/main" id="{2D480235-8C45-0848-BF32-F6CAC2FF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" y="2496"/>
                <a:ext cx="1140" cy="696"/>
              </a:xfrm>
              <a:custGeom>
                <a:avLst/>
                <a:gdLst>
                  <a:gd name="T0" fmla="*/ 0 w 1140"/>
                  <a:gd name="T1" fmla="*/ 0 h 696"/>
                  <a:gd name="T2" fmla="*/ 36 w 1140"/>
                  <a:gd name="T3" fmla="*/ 12 h 696"/>
                  <a:gd name="T4" fmla="*/ 60 w 1140"/>
                  <a:gd name="T5" fmla="*/ 48 h 696"/>
                  <a:gd name="T6" fmla="*/ 96 w 1140"/>
                  <a:gd name="T7" fmla="*/ 36 h 696"/>
                  <a:gd name="T8" fmla="*/ 156 w 1140"/>
                  <a:gd name="T9" fmla="*/ 48 h 696"/>
                  <a:gd name="T10" fmla="*/ 228 w 1140"/>
                  <a:gd name="T11" fmla="*/ 192 h 696"/>
                  <a:gd name="T12" fmla="*/ 264 w 1140"/>
                  <a:gd name="T13" fmla="*/ 168 h 696"/>
                  <a:gd name="T14" fmla="*/ 276 w 1140"/>
                  <a:gd name="T15" fmla="*/ 132 h 696"/>
                  <a:gd name="T16" fmla="*/ 348 w 1140"/>
                  <a:gd name="T17" fmla="*/ 156 h 696"/>
                  <a:gd name="T18" fmla="*/ 456 w 1140"/>
                  <a:gd name="T19" fmla="*/ 288 h 696"/>
                  <a:gd name="T20" fmla="*/ 564 w 1140"/>
                  <a:gd name="T21" fmla="*/ 264 h 696"/>
                  <a:gd name="T22" fmla="*/ 648 w 1140"/>
                  <a:gd name="T23" fmla="*/ 192 h 696"/>
                  <a:gd name="T24" fmla="*/ 732 w 1140"/>
                  <a:gd name="T25" fmla="*/ 228 h 696"/>
                  <a:gd name="T26" fmla="*/ 840 w 1140"/>
                  <a:gd name="T27" fmla="*/ 348 h 696"/>
                  <a:gd name="T28" fmla="*/ 888 w 1140"/>
                  <a:gd name="T29" fmla="*/ 456 h 696"/>
                  <a:gd name="T30" fmla="*/ 900 w 1140"/>
                  <a:gd name="T31" fmla="*/ 516 h 696"/>
                  <a:gd name="T32" fmla="*/ 984 w 1140"/>
                  <a:gd name="T33" fmla="*/ 540 h 696"/>
                  <a:gd name="T34" fmla="*/ 1008 w 1140"/>
                  <a:gd name="T35" fmla="*/ 612 h 696"/>
                  <a:gd name="T36" fmla="*/ 1140 w 1140"/>
                  <a:gd name="T37" fmla="*/ 696 h 6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0"/>
                  <a:gd name="T58" fmla="*/ 0 h 696"/>
                  <a:gd name="T59" fmla="*/ 1140 w 1140"/>
                  <a:gd name="T60" fmla="*/ 696 h 6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0" h="696">
                    <a:moveTo>
                      <a:pt x="0" y="0"/>
                    </a:moveTo>
                    <a:cubicBezTo>
                      <a:pt x="12" y="4"/>
                      <a:pt x="26" y="4"/>
                      <a:pt x="36" y="12"/>
                    </a:cubicBezTo>
                    <a:cubicBezTo>
                      <a:pt x="47" y="21"/>
                      <a:pt x="47" y="43"/>
                      <a:pt x="60" y="48"/>
                    </a:cubicBezTo>
                    <a:cubicBezTo>
                      <a:pt x="72" y="53"/>
                      <a:pt x="84" y="40"/>
                      <a:pt x="96" y="36"/>
                    </a:cubicBezTo>
                    <a:cubicBezTo>
                      <a:pt x="116" y="40"/>
                      <a:pt x="138" y="38"/>
                      <a:pt x="156" y="48"/>
                    </a:cubicBezTo>
                    <a:cubicBezTo>
                      <a:pt x="184" y="64"/>
                      <a:pt x="203" y="154"/>
                      <a:pt x="228" y="192"/>
                    </a:cubicBezTo>
                    <a:cubicBezTo>
                      <a:pt x="240" y="184"/>
                      <a:pt x="255" y="179"/>
                      <a:pt x="264" y="168"/>
                    </a:cubicBezTo>
                    <a:cubicBezTo>
                      <a:pt x="272" y="158"/>
                      <a:pt x="263" y="134"/>
                      <a:pt x="276" y="132"/>
                    </a:cubicBezTo>
                    <a:cubicBezTo>
                      <a:pt x="301" y="128"/>
                      <a:pt x="348" y="156"/>
                      <a:pt x="348" y="156"/>
                    </a:cubicBezTo>
                    <a:cubicBezTo>
                      <a:pt x="397" y="205"/>
                      <a:pt x="396" y="248"/>
                      <a:pt x="456" y="288"/>
                    </a:cubicBezTo>
                    <a:cubicBezTo>
                      <a:pt x="494" y="232"/>
                      <a:pt x="507" y="226"/>
                      <a:pt x="564" y="264"/>
                    </a:cubicBezTo>
                    <a:cubicBezTo>
                      <a:pt x="615" y="230"/>
                      <a:pt x="629" y="250"/>
                      <a:pt x="648" y="192"/>
                    </a:cubicBezTo>
                    <a:cubicBezTo>
                      <a:pt x="680" y="200"/>
                      <a:pt x="709" y="201"/>
                      <a:pt x="732" y="228"/>
                    </a:cubicBezTo>
                    <a:cubicBezTo>
                      <a:pt x="780" y="283"/>
                      <a:pt x="775" y="326"/>
                      <a:pt x="840" y="348"/>
                    </a:cubicBezTo>
                    <a:cubicBezTo>
                      <a:pt x="878" y="405"/>
                      <a:pt x="859" y="370"/>
                      <a:pt x="888" y="456"/>
                    </a:cubicBezTo>
                    <a:cubicBezTo>
                      <a:pt x="894" y="475"/>
                      <a:pt x="889" y="499"/>
                      <a:pt x="900" y="516"/>
                    </a:cubicBezTo>
                    <a:cubicBezTo>
                      <a:pt x="903" y="521"/>
                      <a:pt x="972" y="537"/>
                      <a:pt x="984" y="540"/>
                    </a:cubicBezTo>
                    <a:cubicBezTo>
                      <a:pt x="992" y="564"/>
                      <a:pt x="987" y="598"/>
                      <a:pt x="1008" y="612"/>
                    </a:cubicBezTo>
                    <a:cubicBezTo>
                      <a:pt x="1054" y="643"/>
                      <a:pt x="1100" y="656"/>
                      <a:pt x="1140" y="69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439" name="Group 14">
              <a:extLst>
                <a:ext uri="{FF2B5EF4-FFF2-40B4-BE49-F238E27FC236}">
                  <a16:creationId xmlns:a16="http://schemas.microsoft.com/office/drawing/2014/main" id="{8474098F-8F96-5E43-B697-CDDF40D35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" y="326"/>
              <a:ext cx="2593" cy="2564"/>
              <a:chOff x="30" y="326"/>
              <a:chExt cx="2593" cy="2564"/>
            </a:xfrm>
          </p:grpSpPr>
          <p:grpSp>
            <p:nvGrpSpPr>
              <p:cNvPr id="60440" name="Group 15">
                <a:extLst>
                  <a:ext uri="{FF2B5EF4-FFF2-40B4-BE49-F238E27FC236}">
                    <a16:creationId xmlns:a16="http://schemas.microsoft.com/office/drawing/2014/main" id="{569D56D0-326D-2D49-BC32-4821C9E42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112"/>
                <a:ext cx="48" cy="240"/>
                <a:chOff x="1440" y="1872"/>
                <a:chExt cx="48" cy="240"/>
              </a:xfrm>
            </p:grpSpPr>
            <p:sp>
              <p:nvSpPr>
                <p:cNvPr id="60454" name="Oval 16">
                  <a:extLst>
                    <a:ext uri="{FF2B5EF4-FFF2-40B4-BE49-F238E27FC236}">
                      <a16:creationId xmlns:a16="http://schemas.microsoft.com/office/drawing/2014/main" id="{4D7BD0D5-C60E-FF43-968C-16632E098F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87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5" name="Oval 17">
                  <a:extLst>
                    <a:ext uri="{FF2B5EF4-FFF2-40B4-BE49-F238E27FC236}">
                      <a16:creationId xmlns:a16="http://schemas.microsoft.com/office/drawing/2014/main" id="{16692DB3-4683-2F40-9E83-75EE39DEA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196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6" name="Oval 18">
                  <a:extLst>
                    <a:ext uri="{FF2B5EF4-FFF2-40B4-BE49-F238E27FC236}">
                      <a16:creationId xmlns:a16="http://schemas.microsoft.com/office/drawing/2014/main" id="{817F0267-F372-044D-908C-8959FEDC3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06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0441" name="Group 19">
                <a:extLst>
                  <a:ext uri="{FF2B5EF4-FFF2-40B4-BE49-F238E27FC236}">
                    <a16:creationId xmlns:a16="http://schemas.microsoft.com/office/drawing/2014/main" id="{660CEC0A-A3A3-F84E-A4DE-539E65CAC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" y="326"/>
                <a:ext cx="2593" cy="1991"/>
                <a:chOff x="63" y="182"/>
                <a:chExt cx="2593" cy="1991"/>
              </a:xfrm>
            </p:grpSpPr>
            <p:grpSp>
              <p:nvGrpSpPr>
                <p:cNvPr id="60443" name="Group 20">
                  <a:extLst>
                    <a:ext uri="{FF2B5EF4-FFF2-40B4-BE49-F238E27FC236}">
                      <a16:creationId xmlns:a16="http://schemas.microsoft.com/office/drawing/2014/main" id="{FF98A8BC-EA46-F64F-ACCE-73EE1D2756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8" y="182"/>
                  <a:ext cx="2218" cy="1991"/>
                  <a:chOff x="478" y="470"/>
                  <a:chExt cx="2218" cy="1991"/>
                </a:xfrm>
              </p:grpSpPr>
              <p:grpSp>
                <p:nvGrpSpPr>
                  <p:cNvPr id="60446" name="Group 21">
                    <a:extLst>
                      <a:ext uri="{FF2B5EF4-FFF2-40B4-BE49-F238E27FC236}">
                        <a16:creationId xmlns:a16="http://schemas.microsoft.com/office/drawing/2014/main" id="{45ECF616-19F0-B640-8727-4530FD7AFF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52" name="Line 22">
                      <a:extLst>
                        <a:ext uri="{FF2B5EF4-FFF2-40B4-BE49-F238E27FC236}">
                          <a16:creationId xmlns:a16="http://schemas.microsoft.com/office/drawing/2014/main" id="{720989EB-5131-BA4E-B3ED-8064AC30CA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53" name="Line 23">
                      <a:extLst>
                        <a:ext uri="{FF2B5EF4-FFF2-40B4-BE49-F238E27FC236}">
                          <a16:creationId xmlns:a16="http://schemas.microsoft.com/office/drawing/2014/main" id="{067DB695-C226-6042-81E7-3C4FDE3A7C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7" name="Text Box 24">
                    <a:extLst>
                      <a:ext uri="{FF2B5EF4-FFF2-40B4-BE49-F238E27FC236}">
                        <a16:creationId xmlns:a16="http://schemas.microsoft.com/office/drawing/2014/main" id="{89E6F134-A8FF-1447-9C76-8C78A974B0B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0" y="2058"/>
                    <a:ext cx="676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/>
                      <a:t>day</a:t>
                    </a:r>
                  </a:p>
                </p:txBody>
              </p:sp>
              <p:sp>
                <p:nvSpPr>
                  <p:cNvPr id="60448" name="Text Box 25">
                    <a:extLst>
                      <a:ext uri="{FF2B5EF4-FFF2-40B4-BE49-F238E27FC236}">
                        <a16:creationId xmlns:a16="http://schemas.microsoft.com/office/drawing/2014/main" id="{03A21F0D-9878-5140-99D8-67D2DBA63E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" y="470"/>
                    <a:ext cx="199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49" name="Text Box 26">
                    <a:extLst>
                      <a:ext uri="{FF2B5EF4-FFF2-40B4-BE49-F238E27FC236}">
                        <a16:creationId xmlns:a16="http://schemas.microsoft.com/office/drawing/2014/main" id="{D1E70FD0-7C49-8E48-BD29-11C1045C6F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" y="1818"/>
                    <a:ext cx="365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400"/>
                      <a:t>1</a:t>
                    </a:r>
                  </a:p>
                </p:txBody>
              </p:sp>
              <p:sp>
                <p:nvSpPr>
                  <p:cNvPr id="60450" name="Text Box 27">
                    <a:extLst>
                      <a:ext uri="{FF2B5EF4-FFF2-40B4-BE49-F238E27FC236}">
                        <a16:creationId xmlns:a16="http://schemas.microsoft.com/office/drawing/2014/main" id="{21147E58-16F8-984B-95E6-A6785C256B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" y="1818"/>
                    <a:ext cx="696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2400"/>
                      <a:t>365</a:t>
                    </a:r>
                  </a:p>
                </p:txBody>
              </p:sp>
              <p:sp>
                <p:nvSpPr>
                  <p:cNvPr id="60451" name="Line 28">
                    <a:extLst>
                      <a:ext uri="{FF2B5EF4-FFF2-40B4-BE49-F238E27FC236}">
                        <a16:creationId xmlns:a16="http://schemas.microsoft.com/office/drawing/2014/main" id="{A6D37DD8-CF50-7C4A-A9E8-29C140F83D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44" name="Freeform 29">
                  <a:extLst>
                    <a:ext uri="{FF2B5EF4-FFF2-40B4-BE49-F238E27FC236}">
                      <a16:creationId xmlns:a16="http://schemas.microsoft.com/office/drawing/2014/main" id="{9C871D1B-7DAA-9C4E-9EBE-43019BC13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826"/>
                  <a:ext cx="1104" cy="230"/>
                </a:xfrm>
                <a:custGeom>
                  <a:avLst/>
                  <a:gdLst>
                    <a:gd name="T0" fmla="*/ 0 w 1104"/>
                    <a:gd name="T1" fmla="*/ 230 h 230"/>
                    <a:gd name="T2" fmla="*/ 36 w 1104"/>
                    <a:gd name="T3" fmla="*/ 218 h 230"/>
                    <a:gd name="T4" fmla="*/ 84 w 1104"/>
                    <a:gd name="T5" fmla="*/ 146 h 230"/>
                    <a:gd name="T6" fmla="*/ 144 w 1104"/>
                    <a:gd name="T7" fmla="*/ 158 h 230"/>
                    <a:gd name="T8" fmla="*/ 168 w 1104"/>
                    <a:gd name="T9" fmla="*/ 194 h 230"/>
                    <a:gd name="T10" fmla="*/ 204 w 1104"/>
                    <a:gd name="T11" fmla="*/ 206 h 230"/>
                    <a:gd name="T12" fmla="*/ 336 w 1104"/>
                    <a:gd name="T13" fmla="*/ 98 h 230"/>
                    <a:gd name="T14" fmla="*/ 444 w 1104"/>
                    <a:gd name="T15" fmla="*/ 86 h 230"/>
                    <a:gd name="T16" fmla="*/ 504 w 1104"/>
                    <a:gd name="T17" fmla="*/ 38 h 230"/>
                    <a:gd name="T18" fmla="*/ 528 w 1104"/>
                    <a:gd name="T19" fmla="*/ 74 h 230"/>
                    <a:gd name="T20" fmla="*/ 564 w 1104"/>
                    <a:gd name="T21" fmla="*/ 38 h 230"/>
                    <a:gd name="T22" fmla="*/ 636 w 1104"/>
                    <a:gd name="T23" fmla="*/ 14 h 230"/>
                    <a:gd name="T24" fmla="*/ 792 w 1104"/>
                    <a:gd name="T25" fmla="*/ 62 h 230"/>
                    <a:gd name="T26" fmla="*/ 804 w 1104"/>
                    <a:gd name="T27" fmla="*/ 98 h 230"/>
                    <a:gd name="T28" fmla="*/ 840 w 1104"/>
                    <a:gd name="T29" fmla="*/ 134 h 230"/>
                    <a:gd name="T30" fmla="*/ 888 w 1104"/>
                    <a:gd name="T31" fmla="*/ 206 h 230"/>
                    <a:gd name="T32" fmla="*/ 984 w 1104"/>
                    <a:gd name="T33" fmla="*/ 110 h 230"/>
                    <a:gd name="T34" fmla="*/ 1044 w 1104"/>
                    <a:gd name="T35" fmla="*/ 86 h 230"/>
                    <a:gd name="T36" fmla="*/ 1104 w 1104"/>
                    <a:gd name="T37" fmla="*/ 62 h 2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04"/>
                    <a:gd name="T58" fmla="*/ 0 h 230"/>
                    <a:gd name="T59" fmla="*/ 1104 w 1104"/>
                    <a:gd name="T60" fmla="*/ 230 h 2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04" h="230">
                      <a:moveTo>
                        <a:pt x="0" y="230"/>
                      </a:moveTo>
                      <a:cubicBezTo>
                        <a:pt x="12" y="226"/>
                        <a:pt x="27" y="227"/>
                        <a:pt x="36" y="218"/>
                      </a:cubicBezTo>
                      <a:cubicBezTo>
                        <a:pt x="56" y="198"/>
                        <a:pt x="84" y="146"/>
                        <a:pt x="84" y="146"/>
                      </a:cubicBezTo>
                      <a:cubicBezTo>
                        <a:pt x="104" y="150"/>
                        <a:pt x="126" y="148"/>
                        <a:pt x="144" y="158"/>
                      </a:cubicBezTo>
                      <a:cubicBezTo>
                        <a:pt x="157" y="165"/>
                        <a:pt x="157" y="185"/>
                        <a:pt x="168" y="194"/>
                      </a:cubicBezTo>
                      <a:cubicBezTo>
                        <a:pt x="178" y="202"/>
                        <a:pt x="192" y="202"/>
                        <a:pt x="204" y="206"/>
                      </a:cubicBezTo>
                      <a:cubicBezTo>
                        <a:pt x="256" y="171"/>
                        <a:pt x="274" y="119"/>
                        <a:pt x="336" y="98"/>
                      </a:cubicBezTo>
                      <a:cubicBezTo>
                        <a:pt x="391" y="135"/>
                        <a:pt x="391" y="121"/>
                        <a:pt x="444" y="86"/>
                      </a:cubicBezTo>
                      <a:cubicBezTo>
                        <a:pt x="453" y="72"/>
                        <a:pt x="473" y="26"/>
                        <a:pt x="504" y="38"/>
                      </a:cubicBezTo>
                      <a:cubicBezTo>
                        <a:pt x="517" y="43"/>
                        <a:pt x="520" y="62"/>
                        <a:pt x="528" y="74"/>
                      </a:cubicBezTo>
                      <a:cubicBezTo>
                        <a:pt x="540" y="62"/>
                        <a:pt x="549" y="46"/>
                        <a:pt x="564" y="38"/>
                      </a:cubicBezTo>
                      <a:cubicBezTo>
                        <a:pt x="586" y="26"/>
                        <a:pt x="636" y="14"/>
                        <a:pt x="636" y="14"/>
                      </a:cubicBezTo>
                      <a:cubicBezTo>
                        <a:pt x="718" y="22"/>
                        <a:pt x="751" y="0"/>
                        <a:pt x="792" y="62"/>
                      </a:cubicBezTo>
                      <a:cubicBezTo>
                        <a:pt x="799" y="73"/>
                        <a:pt x="797" y="87"/>
                        <a:pt x="804" y="98"/>
                      </a:cubicBezTo>
                      <a:cubicBezTo>
                        <a:pt x="813" y="112"/>
                        <a:pt x="830" y="121"/>
                        <a:pt x="840" y="134"/>
                      </a:cubicBezTo>
                      <a:cubicBezTo>
                        <a:pt x="858" y="157"/>
                        <a:pt x="888" y="206"/>
                        <a:pt x="888" y="206"/>
                      </a:cubicBezTo>
                      <a:cubicBezTo>
                        <a:pt x="929" y="178"/>
                        <a:pt x="956" y="151"/>
                        <a:pt x="984" y="110"/>
                      </a:cubicBezTo>
                      <a:cubicBezTo>
                        <a:pt x="1050" y="132"/>
                        <a:pt x="994" y="126"/>
                        <a:pt x="1044" y="86"/>
                      </a:cubicBezTo>
                      <a:cubicBezTo>
                        <a:pt x="1061" y="73"/>
                        <a:pt x="1085" y="72"/>
                        <a:pt x="1104" y="62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Text Box 30">
                  <a:extLst>
                    <a:ext uri="{FF2B5EF4-FFF2-40B4-BE49-F238E27FC236}">
                      <a16:creationId xmlns:a16="http://schemas.microsoft.com/office/drawing/2014/main" id="{E307C074-A3B4-9C4D-BF87-144483EE83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" y="664"/>
                  <a:ext cx="55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2400"/>
                    <a:t>S1</a:t>
                  </a:r>
                </a:p>
              </p:txBody>
            </p:sp>
          </p:grpSp>
          <p:sp>
            <p:nvSpPr>
              <p:cNvPr id="60442" name="Text Box 31">
                <a:extLst>
                  <a:ext uri="{FF2B5EF4-FFF2-40B4-BE49-F238E27FC236}">
                    <a16:creationId xmlns:a16="http://schemas.microsoft.com/office/drawing/2014/main" id="{928B1208-DB41-FB48-B26F-83E79ACD0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" y="2487"/>
                <a:ext cx="55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/>
                  <a:t>Sn</a:t>
                </a:r>
              </a:p>
            </p:txBody>
          </p:sp>
        </p:grpSp>
      </p:grp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‘GEMINI’ - Pictorially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278331-F682-E343-8A4A-4EC33A5548F9}"/>
              </a:ext>
            </a:extLst>
          </p:cNvPr>
          <p:cNvGrpSpPr/>
          <p:nvPr/>
        </p:nvGrpSpPr>
        <p:grpSpPr>
          <a:xfrm>
            <a:off x="3276600" y="1905000"/>
            <a:ext cx="3581400" cy="3281363"/>
            <a:chOff x="3276600" y="1905000"/>
            <a:chExt cx="3581400" cy="3281363"/>
          </a:xfrm>
        </p:grpSpPr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2209800"/>
              <a:ext cx="3581400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1" name="Text Box 41">
                <a:extLst>
                  <a:ext uri="{FF2B5EF4-FFF2-40B4-BE49-F238E27FC236}">
                    <a16:creationId xmlns:a16="http://schemas.microsoft.com/office/drawing/2014/main" id="{429D2D32-346D-D746-818C-854D2BD12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965"/>
                <a:ext cx="5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solidFill>
                      <a:schemeClr val="tx2"/>
                    </a:solidFill>
                  </a:rPr>
                  <a:t>F(S1)</a:t>
                </a:r>
                <a:endParaRPr lang="en-US" altLang="en-US" sz="1800" dirty="0"/>
              </a:p>
            </p:txBody>
          </p:sp>
          <p:sp>
            <p:nvSpPr>
              <p:cNvPr id="60432" name="Text Box 42">
                <a:extLst>
                  <a:ext uri="{FF2B5EF4-FFF2-40B4-BE49-F238E27FC236}">
                    <a16:creationId xmlns:a16="http://schemas.microsoft.com/office/drawing/2014/main" id="{94E1C410-C8BE-5848-B17A-A89634E8B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1898"/>
                <a:ext cx="53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solidFill>
                      <a:schemeClr val="tx2"/>
                    </a:solidFill>
                  </a:rPr>
                  <a:t>F(Sn)</a:t>
                </a:r>
                <a:endParaRPr lang="en-US" altLang="en-US" sz="2400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0423" name="Text Box 47">
              <a:extLst>
                <a:ext uri="{FF2B5EF4-FFF2-40B4-BE49-F238E27FC236}">
                  <a16:creationId xmlns:a16="http://schemas.microsoft.com/office/drawing/2014/main" id="{0ACB2EB4-584D-6D4B-BF22-6B13FA9F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975" y="4384675"/>
              <a:ext cx="1063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</a:rPr>
                <a:t>eg, avg</a:t>
              </a:r>
            </a:p>
          </p:txBody>
        </p:sp>
        <p:sp>
          <p:nvSpPr>
            <p:cNvPr id="60424" name="Text Box 48">
              <a:extLst>
                <a:ext uri="{FF2B5EF4-FFF2-40B4-BE49-F238E27FC236}">
                  <a16:creationId xmlns:a16="http://schemas.microsoft.com/office/drawing/2014/main" id="{BF2702CC-889D-214C-A8AA-2B0C066A0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19050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</a:rPr>
                <a:t>eg,. std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>
            <a:extLst>
              <a:ext uri="{FF2B5EF4-FFF2-40B4-BE49-F238E27FC236}">
                <a16:creationId xmlns:a16="http://schemas.microsoft.com/office/drawing/2014/main" id="{2CF5D3D7-F623-0246-9294-5F7071C1AF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1442" name="Footer Placeholder 4">
            <a:extLst>
              <a:ext uri="{FF2B5EF4-FFF2-40B4-BE49-F238E27FC236}">
                <a16:creationId xmlns:a16="http://schemas.microsoft.com/office/drawing/2014/main" id="{FF26748D-DD18-0741-8E63-AE02C7CA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05C55E1B-3E5C-3042-8AD4-EFD107B6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D2C3BCD-155B-8848-A9A3-9927CA47857E}" type="slidenum">
              <a:rPr lang="en-US" altLang="en-US" sz="1400"/>
              <a:pPr algn="r"/>
              <a:t>25</a:t>
            </a:fld>
            <a:endParaRPr lang="en-US" altLang="en-US" sz="14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A76FE44-4A9D-D84B-B611-556CAB18F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GEMINI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8E298E28-74E9-6A46-AC14-D7814AA5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Solution: Quick-and-dirty' filter: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extract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features (numbers, </a:t>
            </a:r>
            <a:r>
              <a:rPr lang="en-US" altLang="en-US" dirty="0" err="1">
                <a:ea typeface="ＭＳ Ｐゴシック" panose="020B0600070205080204" pitchFamily="34" charset="-128"/>
              </a:rPr>
              <a:t>eg.</a:t>
            </a:r>
            <a:r>
              <a:rPr lang="en-US" altLang="en-US" dirty="0">
                <a:ea typeface="ＭＳ Ｐゴシック" panose="020B0600070205080204" pitchFamily="34" charset="-128"/>
              </a:rPr>
              <a:t>, avg., etc.)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map into a point in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-d feature space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organize points with off-the-shelf spatial access method (‘SAM’)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discard false alarms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(and: visualization as fringe benefit)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A285E02E-F265-C64D-B0E3-FB4C921931FC}"/>
              </a:ext>
            </a:extLst>
          </p:cNvPr>
          <p:cNvGrpSpPr>
            <a:grpSpLocks/>
          </p:cNvGrpSpPr>
          <p:nvPr/>
        </p:nvGrpSpPr>
        <p:grpSpPr bwMode="auto">
          <a:xfrm>
            <a:off x="6964444" y="929165"/>
            <a:ext cx="1747187" cy="1727523"/>
            <a:chOff x="3202" y="740"/>
            <a:chExt cx="1982" cy="1927"/>
          </a:xfrm>
        </p:grpSpPr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2B6A857D-16FA-5649-B865-883FC3D2A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008"/>
              <a:ext cx="1440" cy="1296"/>
              <a:chOff x="864" y="480"/>
              <a:chExt cx="1440" cy="1296"/>
            </a:xfrm>
          </p:grpSpPr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A2CD1D7A-CDB4-634D-AFDF-5AA9CD62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480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5">
                <a:extLst>
                  <a:ext uri="{FF2B5EF4-FFF2-40B4-BE49-F238E27FC236}">
                    <a16:creationId xmlns:a16="http://schemas.microsoft.com/office/drawing/2014/main" id="{6E29D605-B8DB-AB42-9712-324668E7C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776"/>
                <a:ext cx="144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id="{5122E5D4-C397-0A44-926B-159CFBD7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324"/>
              <a:ext cx="14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2400"/>
            </a:p>
          </p:txBody>
        </p:sp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id="{DAC13FD4-160F-414E-AAD2-B5C43BDAB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740"/>
              <a:ext cx="141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839135B0-3A37-494C-9E24-30650CECB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2085"/>
              <a:ext cx="140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24" name="Oval 39">
              <a:extLst>
                <a:ext uri="{FF2B5EF4-FFF2-40B4-BE49-F238E27FC236}">
                  <a16:creationId xmlns:a16="http://schemas.microsoft.com/office/drawing/2014/main" id="{BBA25493-ACF8-9D41-A6F7-5F344ABD3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40">
              <a:extLst>
                <a:ext uri="{FF2B5EF4-FFF2-40B4-BE49-F238E27FC236}">
                  <a16:creationId xmlns:a16="http://schemas.microsoft.com/office/drawing/2014/main" id="{56AFEDC7-9C43-8C4E-A747-49BFDA7BD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824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Text Box 41">
              <a:extLst>
                <a:ext uri="{FF2B5EF4-FFF2-40B4-BE49-F238E27FC236}">
                  <a16:creationId xmlns:a16="http://schemas.microsoft.com/office/drawing/2014/main" id="{C5F4E6F0-CF84-B74F-8CD5-9907D768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947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F(S1)</a:t>
              </a:r>
              <a:endParaRPr lang="en-US" altLang="en-US" sz="1800" dirty="0"/>
            </a:p>
          </p:txBody>
        </p: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F604543C-DC66-984A-819C-5FB6D9226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898"/>
              <a:ext cx="5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F(Sn)</a:t>
              </a:r>
              <a:endParaRPr lang="en-US" altLang="en-US" sz="2400"/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E9DF666F-4DB3-7C40-B476-569030355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440"/>
              <a:ext cx="864" cy="768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>
            <a:extLst>
              <a:ext uri="{FF2B5EF4-FFF2-40B4-BE49-F238E27FC236}">
                <a16:creationId xmlns:a16="http://schemas.microsoft.com/office/drawing/2014/main" id="{29E6A192-5767-3345-8D1A-270CF05E2C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0659" name="Footer Placeholder 4">
            <a:extLst>
              <a:ext uri="{FF2B5EF4-FFF2-40B4-BE49-F238E27FC236}">
                <a16:creationId xmlns:a16="http://schemas.microsoft.com/office/drawing/2014/main" id="{3F3A0150-8FFD-BA4A-B7AD-8231B635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90ACA8F5-93F6-E342-9F03-97110EE4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17C2E70-9240-7745-A8B9-7E8006319568}" type="slidenum">
              <a:rPr lang="en-US" altLang="en-US" sz="1400"/>
              <a:pPr algn="r"/>
              <a:t>26</a:t>
            </a:fld>
            <a:endParaRPr lang="en-US" altLang="en-US" sz="1400"/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95B0E8AC-FFC4-6849-97ED-E7A44B203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0662" name="Rectangle 3">
            <a:extLst>
              <a:ext uri="{FF2B5EF4-FFF2-40B4-BE49-F238E27FC236}">
                <a16:creationId xmlns:a16="http://schemas.microsoft.com/office/drawing/2014/main" id="{01D1025B-0836-764C-A5CE-D5A8127D7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SVD </a:t>
            </a:r>
            <a:r>
              <a:rPr lang="en-US" altLang="en-US" dirty="0" err="1">
                <a:ea typeface="ＭＳ Ｐゴシック" panose="020B0600070205080204" pitchFamily="34" charset="-128"/>
              </a:rPr>
              <a:t>etc</a:t>
            </a:r>
            <a:r>
              <a:rPr lang="en-US" altLang="en-US" dirty="0">
                <a:ea typeface="ＭＳ Ｐゴシック" panose="020B0600070205080204" pitchFamily="34" charset="-128"/>
              </a:rPr>
              <a:t> (data dependent), ICA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DFT, DWT, DCT (data independent)</a:t>
            </a:r>
          </a:p>
        </p:txBody>
      </p:sp>
      <p:sp>
        <p:nvSpPr>
          <p:cNvPr id="70663" name="AutoShape 4">
            <a:extLst>
              <a:ext uri="{FF2B5EF4-FFF2-40B4-BE49-F238E27FC236}">
                <a16:creationId xmlns:a16="http://schemas.microsoft.com/office/drawing/2014/main" id="{7BCEBEFD-5F7F-124C-9D66-EBD17F31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48201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4F1988C2-8CAE-6B4F-B1F2-48D4CAEFA5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Problem: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12403A7-F86D-7740-8EE3-F4D5A214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96" y="266700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extract features (commonalities)?</a:t>
            </a:r>
          </a:p>
        </p:txBody>
      </p:sp>
      <p:pic>
        <p:nvPicPr>
          <p:cNvPr id="26" name="Picture 1" descr="Orange man questions clipart">
            <a:extLst>
              <a:ext uri="{FF2B5EF4-FFF2-40B4-BE49-F238E27FC236}">
                <a16:creationId xmlns:a16="http://schemas.microsoft.com/office/drawing/2014/main" id="{979F358F-704D-624B-B060-AD086E2A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326" y="152400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</p:spTree>
    <p:extLst>
      <p:ext uri="{BB962C8B-B14F-4D97-AF65-F5344CB8AC3E}">
        <p14:creationId xmlns:p14="http://schemas.microsoft.com/office/powerpoint/2010/main" val="306696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extract features (commonalities)?</a:t>
            </a:r>
          </a:p>
          <a:p>
            <a:pPr algn="l"/>
            <a:r>
              <a:rPr lang="en-US" dirty="0">
                <a:latin typeface="+mn-lt"/>
              </a:rPr>
              <a:t>A: SVD, ICA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2" name="Picture 3" descr="DJIA_icasig_reduced_5Dim_hidden">
            <a:extLst>
              <a:ext uri="{FF2B5EF4-FFF2-40B4-BE49-F238E27FC236}">
                <a16:creationId xmlns:a16="http://schemas.microsoft.com/office/drawing/2014/main" id="{107FA335-B287-D640-800E-8CED6247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4859923"/>
            <a:ext cx="3686175" cy="9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JIA_icasig_reduced_5Dim_hidden">
            <a:extLst>
              <a:ext uri="{FF2B5EF4-FFF2-40B4-BE49-F238E27FC236}">
                <a16:creationId xmlns:a16="http://schemas.microsoft.com/office/drawing/2014/main" id="{7F8A8E01-5427-4A41-8CA2-2AF567F3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21" y="3758612"/>
            <a:ext cx="3686175" cy="8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cipe Book Clip Art">
            <a:extLst>
              <a:ext uri="{FF2B5EF4-FFF2-40B4-BE49-F238E27FC236}">
                <a16:creationId xmlns:a16="http://schemas.microsoft.com/office/drawing/2014/main" id="{D194F69C-1489-D94F-A658-3AE56F1F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91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29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patterns/rules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0EFF38AC-E39B-2245-983B-B699779AC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D5E7B3A-DD6B-1A4F-BACE-6A74D155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A66B77C4-958B-A440-963A-7FC5FEB3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327227-961C-C645-88C3-D594F89BC339}" type="slidenum">
              <a:rPr lang="en-US" altLang="en-US" sz="1400"/>
              <a:pPr algn="r"/>
              <a:t>3</a:t>
            </a:fld>
            <a:endParaRPr lang="en-US" altLang="en-US" sz="14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B0BBEFEE-AA1F-F447-8E36-61F5AD79A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C023820D-BB52-0242-A52B-D0BB4CB67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 (Digital Signal Processing)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Non-linear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5" name="AutoShape 4">
            <a:extLst>
              <a:ext uri="{FF2B5EF4-FFF2-40B4-BE49-F238E27FC236}">
                <a16:creationId xmlns:a16="http://schemas.microsoft.com/office/drawing/2014/main" id="{54627E0E-8EA1-C840-9E01-734F8AC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7081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9" name="Picture 8" descr="energygen-roads.jpg">
            <a:extLst>
              <a:ext uri="{FF2B5EF4-FFF2-40B4-BE49-F238E27FC236}">
                <a16:creationId xmlns:a16="http://schemas.microsoft.com/office/drawing/2014/main" id="{F94E4234-F661-434A-9EAE-B7D0D19367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8AFB57-B0C2-8340-B9F6-9FC5E88B73C8}"/>
              </a:ext>
            </a:extLst>
          </p:cNvPr>
          <p:cNvSpPr txBox="1"/>
          <p:nvPr/>
        </p:nvSpPr>
        <p:spPr>
          <a:xfrm>
            <a:off x="525443" y="6096000"/>
            <a:ext cx="80931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www.cs.cmu.edu</a:t>
            </a:r>
            <a:r>
              <a:rPr lang="en-US" sz="2800" dirty="0">
                <a:hlinkClick r:id="rId3"/>
              </a:rPr>
              <a:t>/~</a:t>
            </a:r>
            <a:r>
              <a:rPr lang="en-US" sz="2800" dirty="0" err="1">
                <a:hlinkClick r:id="rId3"/>
              </a:rPr>
              <a:t>christos</a:t>
            </a:r>
            <a:r>
              <a:rPr lang="en-US" sz="2800" dirty="0">
                <a:hlinkClick r:id="rId3"/>
              </a:rPr>
              <a:t>/TALKS/19-10-JPM/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593F8210-FA80-704B-9AA4-B15DF97349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80F50748-1AB8-144C-863E-9CE8CE80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A3227D96-6093-C74C-873F-91429421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5CE8F5D-8302-524C-8A0B-3C48A14F994C}" type="slidenum">
              <a:rPr lang="en-US" altLang="en-US" sz="1400"/>
              <a:pPr algn="r"/>
              <a:t>30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42D60E00-06DA-6C4C-8375-25F4B38296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840A7CB0-85C6-0845-A1D5-8A328917A6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u="sng">
                <a:ea typeface="ＭＳ Ｐゴシック" panose="020B0600070205080204" pitchFamily="34" charset="-128"/>
              </a:rPr>
              <a:t>THE</a:t>
            </a:r>
            <a:r>
              <a:rPr lang="en-US" altLang="en-US">
                <a:ea typeface="ＭＳ Ｐゴシック" panose="020B0600070205080204" pitchFamily="34" charset="-128"/>
              </a:rPr>
              <a:t> optimal method for dimensionality reduction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(under the Euclidean metric)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>
            <a:extLst>
              <a:ext uri="{FF2B5EF4-FFF2-40B4-BE49-F238E27FC236}">
                <a16:creationId xmlns:a16="http://schemas.microsoft.com/office/drawing/2014/main" id="{129137A6-2106-A142-8108-31627DC300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EC770CE5-F735-AB4F-B1C1-A6EC1ED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927AFF61-901B-1247-88D2-B8034F3A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B27D57-D5E6-2947-BED5-2A089CFAE6BC}" type="slidenum">
              <a:rPr lang="en-US" altLang="en-US" sz="1400"/>
              <a:pPr algn="r"/>
              <a:t>31</a:t>
            </a:fld>
            <a:endParaRPr lang="en-US" altLang="en-US" sz="1400"/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68875AED-2F01-B544-9FF7-C4AEB63A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3973" name="Picture 3" descr="DJIA_AA_AXP_BA_CAT_C_1-5">
            <a:extLst>
              <a:ext uri="{FF2B5EF4-FFF2-40B4-BE49-F238E27FC236}">
                <a16:creationId xmlns:a16="http://schemas.microsoft.com/office/drawing/2014/main" id="{FA26A007-661D-704E-B75E-5E6F1169A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050" y="1981200"/>
            <a:ext cx="4862513" cy="3603625"/>
          </a:xfrm>
          <a:noFill/>
        </p:spPr>
      </p:pic>
      <p:sp>
        <p:nvSpPr>
          <p:cNvPr id="83974" name="Text Box 4">
            <a:extLst>
              <a:ext uri="{FF2B5EF4-FFF2-40B4-BE49-F238E27FC236}">
                <a16:creationId xmlns:a16="http://schemas.microsoft.com/office/drawing/2014/main" id="{6168126F-55AB-CA41-A50B-9B248C4C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Dow Jones Industrial Average</a:t>
            </a:r>
          </a:p>
        </p:txBody>
      </p:sp>
      <p:sp>
        <p:nvSpPr>
          <p:cNvPr id="83975" name="Text Box 5">
            <a:extLst>
              <a:ext uri="{FF2B5EF4-FFF2-40B4-BE49-F238E27FC236}">
                <a16:creationId xmlns:a16="http://schemas.microsoft.com/office/drawing/2014/main" id="{6EA5EA71-0D42-6C4C-AC06-5AADB80E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Alcoa</a:t>
            </a:r>
          </a:p>
        </p:txBody>
      </p:sp>
      <p:sp>
        <p:nvSpPr>
          <p:cNvPr id="83976" name="Text Box 6">
            <a:extLst>
              <a:ext uri="{FF2B5EF4-FFF2-40B4-BE49-F238E27FC236}">
                <a16:creationId xmlns:a16="http://schemas.microsoft.com/office/drawing/2014/main" id="{8B155778-AA5E-3E47-9FE0-92D13AB3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5088"/>
            <a:ext cx="12192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American Express</a:t>
            </a:r>
          </a:p>
        </p:txBody>
      </p:sp>
      <p:sp>
        <p:nvSpPr>
          <p:cNvPr id="83977" name="Text Box 7">
            <a:extLst>
              <a:ext uri="{FF2B5EF4-FFF2-40B4-BE49-F238E27FC236}">
                <a16:creationId xmlns:a16="http://schemas.microsoft.com/office/drawing/2014/main" id="{54736DAC-CA97-DE4A-8E9B-29B9669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67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Boeing</a:t>
            </a:r>
          </a:p>
        </p:txBody>
      </p:sp>
      <p:sp>
        <p:nvSpPr>
          <p:cNvPr id="83978" name="Text Box 8">
            <a:extLst>
              <a:ext uri="{FF2B5EF4-FFF2-40B4-BE49-F238E27FC236}">
                <a16:creationId xmlns:a16="http://schemas.microsoft.com/office/drawing/2014/main" id="{EBBC7B8E-7137-EC4D-B3AB-9DA25A98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29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3979" name="Text Box 9">
            <a:extLst>
              <a:ext uri="{FF2B5EF4-FFF2-40B4-BE49-F238E27FC236}">
                <a16:creationId xmlns:a16="http://schemas.microsoft.com/office/drawing/2014/main" id="{64AEFA3B-97E0-FA48-85F0-8B78ECD2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91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Citi Group</a:t>
            </a:r>
          </a:p>
        </p:txBody>
      </p:sp>
      <p:sp>
        <p:nvSpPr>
          <p:cNvPr id="83980" name="Text Box 10">
            <a:extLst>
              <a:ext uri="{FF2B5EF4-FFF2-40B4-BE49-F238E27FC236}">
                <a16:creationId xmlns:a16="http://schemas.microsoft.com/office/drawing/2014/main" id="{7DDE318E-337D-7F4E-896A-E69CEA39F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1981200" cy="9159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Find common hidden variables, and weights.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544066-52EA-1E44-8BEF-3519122D2D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477" y="1357162"/>
            <a:ext cx="1287055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98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>
            <a:extLst>
              <a:ext uri="{FF2B5EF4-FFF2-40B4-BE49-F238E27FC236}">
                <a16:creationId xmlns:a16="http://schemas.microsoft.com/office/drawing/2014/main" id="{5F08684C-5C46-5845-B131-89F4F5173D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E9B77B58-D652-C540-B1C4-5271E0E7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E2400B19-1441-514C-BE46-0A5A8264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599170-DADF-AB43-812B-3DA84AEE3749}" type="slidenum">
              <a:rPr lang="en-US" altLang="en-US" sz="1400"/>
              <a:pPr algn="r"/>
              <a:t>32</a:t>
            </a:fld>
            <a:endParaRPr lang="en-US" altLang="en-US" sz="14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836AD50A-FE3A-314B-95E8-A43B324D6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Singular Value Decomposition (SVD)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7CF899BF-6E33-E44D-8C03-550CF6548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 (~LSI ~ KL ~ PCA ~ spectral analysis...)</a:t>
            </a:r>
          </a:p>
        </p:txBody>
      </p:sp>
      <p:grpSp>
        <p:nvGrpSpPr>
          <p:cNvPr id="72710" name="Group 21">
            <a:extLst>
              <a:ext uri="{FF2B5EF4-FFF2-40B4-BE49-F238E27FC236}">
                <a16:creationId xmlns:a16="http://schemas.microsoft.com/office/drawing/2014/main" id="{6CA7D230-6DD8-514D-83C4-03A3B518F67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3505200" cy="3200400"/>
            <a:chOff x="1056" y="1776"/>
            <a:chExt cx="2208" cy="2016"/>
          </a:xfrm>
        </p:grpSpPr>
        <p:sp>
          <p:nvSpPr>
            <p:cNvPr id="72718" name="Rectangle 5">
              <a:extLst>
                <a:ext uri="{FF2B5EF4-FFF2-40B4-BE49-F238E27FC236}">
                  <a16:creationId xmlns:a16="http://schemas.microsoft.com/office/drawing/2014/main" id="{6212F28E-91FE-5848-948F-63EAA8427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776"/>
              <a:ext cx="2208" cy="2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19" name="Oval 6">
              <a:extLst>
                <a:ext uri="{FF2B5EF4-FFF2-40B4-BE49-F238E27FC236}">
                  <a16:creationId xmlns:a16="http://schemas.microsoft.com/office/drawing/2014/main" id="{71DE6A9A-9720-9D48-AA4B-3F946FE5F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0" name="Oval 7">
              <a:extLst>
                <a:ext uri="{FF2B5EF4-FFF2-40B4-BE49-F238E27FC236}">
                  <a16:creationId xmlns:a16="http://schemas.microsoft.com/office/drawing/2014/main" id="{9C8A234B-E135-9E42-8A56-8332FF2C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68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1" name="Oval 8">
              <a:extLst>
                <a:ext uri="{FF2B5EF4-FFF2-40B4-BE49-F238E27FC236}">
                  <a16:creationId xmlns:a16="http://schemas.microsoft.com/office/drawing/2014/main" id="{47E0D098-CF18-1948-80F7-6F891D025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76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2" name="Oval 9">
              <a:extLst>
                <a:ext uri="{FF2B5EF4-FFF2-40B4-BE49-F238E27FC236}">
                  <a16:creationId xmlns:a16="http://schemas.microsoft.com/office/drawing/2014/main" id="{6E14AA3F-A98A-A442-8B16-EF98AE37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44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3" name="Oval 10">
              <a:extLst>
                <a:ext uri="{FF2B5EF4-FFF2-40B4-BE49-F238E27FC236}">
                  <a16:creationId xmlns:a16="http://schemas.microsoft.com/office/drawing/2014/main" id="{796EE1DC-3B24-3541-84A4-49AAC244B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68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4" name="Oval 11">
              <a:extLst>
                <a:ext uri="{FF2B5EF4-FFF2-40B4-BE49-F238E27FC236}">
                  <a16:creationId xmlns:a16="http://schemas.microsoft.com/office/drawing/2014/main" id="{9C99821B-4117-C141-B490-6059F8050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28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5" name="Oval 12">
              <a:extLst>
                <a:ext uri="{FF2B5EF4-FFF2-40B4-BE49-F238E27FC236}">
                  <a16:creationId xmlns:a16="http://schemas.microsoft.com/office/drawing/2014/main" id="{DB57430A-5BE1-DC43-88AA-A6484E264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256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26" name="Oval 13">
              <a:extLst>
                <a:ext uri="{FF2B5EF4-FFF2-40B4-BE49-F238E27FC236}">
                  <a16:creationId xmlns:a16="http://schemas.microsoft.com/office/drawing/2014/main" id="{A1F7D932-CE73-1D43-82FA-6F17ABD57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640"/>
              <a:ext cx="96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84814" name="Line 14">
            <a:extLst>
              <a:ext uri="{FF2B5EF4-FFF2-40B4-BE49-F238E27FC236}">
                <a16:creationId xmlns:a16="http://schemas.microsoft.com/office/drawing/2014/main" id="{F53CDC81-CB11-F747-8AB1-0091E299A1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733800"/>
            <a:ext cx="11430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Text Box 15">
            <a:extLst>
              <a:ext uri="{FF2B5EF4-FFF2-40B4-BE49-F238E27FC236}">
                <a16:creationId xmlns:a16="http://schemas.microsoft.com/office/drawing/2014/main" id="{9E12AB52-5747-5846-89CD-2FA0FE14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49500"/>
            <a:ext cx="3349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/>
              <a:t>LSI: S. Dumais; M. Berry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KL: eg, Duda+Hart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PCA: eg., Jolliffe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Details: [Press+], </a:t>
            </a:r>
          </a:p>
          <a:p>
            <a:pPr algn="l">
              <a:spcBef>
                <a:spcPct val="50000"/>
              </a:spcBef>
            </a:pPr>
            <a:r>
              <a:rPr lang="en-US" altLang="en-US" sz="2400"/>
              <a:t>[Faloutsos96]</a:t>
            </a:r>
          </a:p>
        </p:txBody>
      </p:sp>
      <p:sp>
        <p:nvSpPr>
          <p:cNvPr id="1484816" name="Line 16">
            <a:extLst>
              <a:ext uri="{FF2B5EF4-FFF2-40B4-BE49-F238E27FC236}">
                <a16:creationId xmlns:a16="http://schemas.microsoft.com/office/drawing/2014/main" id="{E838945A-711F-A54E-AF7B-57B603DDB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862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17" name="Line 17">
            <a:extLst>
              <a:ext uri="{FF2B5EF4-FFF2-40B4-BE49-F238E27FC236}">
                <a16:creationId xmlns:a16="http://schemas.microsoft.com/office/drawing/2014/main" id="{9ABCF810-46B5-0C4B-9C5B-3740422CD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2672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18" name="Line 18">
            <a:extLst>
              <a:ext uri="{FF2B5EF4-FFF2-40B4-BE49-F238E27FC236}">
                <a16:creationId xmlns:a16="http://schemas.microsoft.com/office/drawing/2014/main" id="{057EBC19-0789-B343-B238-2F10CFB5FB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3276600"/>
            <a:ext cx="2743200" cy="1905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9">
            <a:extLst>
              <a:ext uri="{FF2B5EF4-FFF2-40B4-BE49-F238E27FC236}">
                <a16:creationId xmlns:a16="http://schemas.microsoft.com/office/drawing/2014/main" id="{D2C2F657-41EB-BE49-A470-57B7119C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692775"/>
            <a:ext cx="97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day1</a:t>
            </a:r>
          </a:p>
        </p:txBody>
      </p:sp>
      <p:sp>
        <p:nvSpPr>
          <p:cNvPr id="72717" name="Text Box 20">
            <a:extLst>
              <a:ext uri="{FF2B5EF4-FFF2-40B4-BE49-F238E27FC236}">
                <a16:creationId xmlns:a16="http://schemas.microsoft.com/office/drawing/2014/main" id="{A73508B6-5EAB-D041-AF28-5ECE5C4B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92425"/>
            <a:ext cx="97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day2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33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B8744-EACB-8B4A-867A-38A6A64C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28" y="4868506"/>
            <a:ext cx="4356100" cy="1320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34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635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  <a:r>
              <a:rPr lang="en-US" b="1" baseline="30000" dirty="0">
                <a:solidFill>
                  <a:schemeClr val="tx2"/>
                </a:solidFill>
              </a:rPr>
              <a:t>st</a:t>
            </a:r>
            <a:r>
              <a:rPr lang="en-US" b="1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4DB13B-2573-D74A-97C0-3A4C3002830D}"/>
              </a:ext>
            </a:extLst>
          </p:cNvPr>
          <p:cNvSpPr/>
          <p:nvPr/>
        </p:nvSpPr>
        <p:spPr bwMode="auto">
          <a:xfrm>
            <a:off x="6432331" y="1176850"/>
            <a:ext cx="2144110" cy="315679"/>
          </a:xfrm>
          <a:custGeom>
            <a:avLst/>
            <a:gdLst>
              <a:gd name="connsiteX0" fmla="*/ 0 w 2144110"/>
              <a:gd name="connsiteY0" fmla="*/ 231536 h 315679"/>
              <a:gd name="connsiteX1" fmla="*/ 252248 w 2144110"/>
              <a:gd name="connsiteY1" fmla="*/ 309 h 315679"/>
              <a:gd name="connsiteX2" fmla="*/ 609600 w 2144110"/>
              <a:gd name="connsiteY2" fmla="*/ 242047 h 315679"/>
              <a:gd name="connsiteX3" fmla="*/ 903890 w 2144110"/>
              <a:gd name="connsiteY3" fmla="*/ 10819 h 315679"/>
              <a:gd name="connsiteX4" fmla="*/ 1208690 w 2144110"/>
              <a:gd name="connsiteY4" fmla="*/ 252557 h 315679"/>
              <a:gd name="connsiteX5" fmla="*/ 1534510 w 2144110"/>
              <a:gd name="connsiteY5" fmla="*/ 309 h 315679"/>
              <a:gd name="connsiteX6" fmla="*/ 1870841 w 2144110"/>
              <a:gd name="connsiteY6" fmla="*/ 315619 h 315679"/>
              <a:gd name="connsiteX7" fmla="*/ 2144110 w 2144110"/>
              <a:gd name="connsiteY7" fmla="*/ 21329 h 3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110" h="315679">
                <a:moveTo>
                  <a:pt x="0" y="231536"/>
                </a:moveTo>
                <a:cubicBezTo>
                  <a:pt x="75324" y="115046"/>
                  <a:pt x="150648" y="-1443"/>
                  <a:pt x="252248" y="309"/>
                </a:cubicBezTo>
                <a:cubicBezTo>
                  <a:pt x="353848" y="2061"/>
                  <a:pt x="500993" y="240295"/>
                  <a:pt x="609600" y="242047"/>
                </a:cubicBezTo>
                <a:cubicBezTo>
                  <a:pt x="718207" y="243799"/>
                  <a:pt x="804042" y="9067"/>
                  <a:pt x="903890" y="10819"/>
                </a:cubicBezTo>
                <a:cubicBezTo>
                  <a:pt x="1003738" y="12571"/>
                  <a:pt x="1103587" y="254309"/>
                  <a:pt x="1208690" y="252557"/>
                </a:cubicBezTo>
                <a:cubicBezTo>
                  <a:pt x="1313793" y="250805"/>
                  <a:pt x="1424152" y="-10201"/>
                  <a:pt x="1534510" y="309"/>
                </a:cubicBezTo>
                <a:cubicBezTo>
                  <a:pt x="1644868" y="10819"/>
                  <a:pt x="1769241" y="312116"/>
                  <a:pt x="1870841" y="315619"/>
                </a:cubicBezTo>
                <a:cubicBezTo>
                  <a:pt x="1972441" y="319122"/>
                  <a:pt x="2058275" y="170225"/>
                  <a:pt x="2144110" y="2132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40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35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39DE9-7050-1646-9A06-C73F46B7EDDA}"/>
              </a:ext>
            </a:extLst>
          </p:cNvPr>
          <p:cNvSpPr txBox="1"/>
          <p:nvPr/>
        </p:nvSpPr>
        <p:spPr>
          <a:xfrm>
            <a:off x="6450763" y="2929491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nd</a:t>
            </a:r>
            <a:r>
              <a:rPr lang="en-US" b="1" dirty="0">
                <a:solidFill>
                  <a:srgbClr val="00B050"/>
                </a:solidFill>
              </a:rPr>
              <a:t> behavior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EC3EAD1-438E-9046-8F1D-207E5715B1A8}"/>
              </a:ext>
            </a:extLst>
          </p:cNvPr>
          <p:cNvSpPr/>
          <p:nvPr/>
        </p:nvSpPr>
        <p:spPr bwMode="auto">
          <a:xfrm>
            <a:off x="6579476" y="3603102"/>
            <a:ext cx="2017986" cy="528692"/>
          </a:xfrm>
          <a:custGeom>
            <a:avLst/>
            <a:gdLst>
              <a:gd name="connsiteX0" fmla="*/ 0 w 1912883"/>
              <a:gd name="connsiteY0" fmla="*/ 380319 h 528692"/>
              <a:gd name="connsiteX1" fmla="*/ 357352 w 1912883"/>
              <a:gd name="connsiteY1" fmla="*/ 369808 h 528692"/>
              <a:gd name="connsiteX2" fmla="*/ 420414 w 1912883"/>
              <a:gd name="connsiteY2" fmla="*/ 22967 h 528692"/>
              <a:gd name="connsiteX3" fmla="*/ 493986 w 1912883"/>
              <a:gd name="connsiteY3" fmla="*/ 401339 h 528692"/>
              <a:gd name="connsiteX4" fmla="*/ 525517 w 1912883"/>
              <a:gd name="connsiteY4" fmla="*/ 453891 h 528692"/>
              <a:gd name="connsiteX5" fmla="*/ 872358 w 1912883"/>
              <a:gd name="connsiteY5" fmla="*/ 422360 h 528692"/>
              <a:gd name="connsiteX6" fmla="*/ 935421 w 1912883"/>
              <a:gd name="connsiteY6" fmla="*/ 1946 h 528692"/>
              <a:gd name="connsiteX7" fmla="*/ 1008993 w 1912883"/>
              <a:gd name="connsiteY7" fmla="*/ 411850 h 528692"/>
              <a:gd name="connsiteX8" fmla="*/ 1051034 w 1912883"/>
              <a:gd name="connsiteY8" fmla="*/ 485422 h 528692"/>
              <a:gd name="connsiteX9" fmla="*/ 1303283 w 1912883"/>
              <a:gd name="connsiteY9" fmla="*/ 464401 h 528692"/>
              <a:gd name="connsiteX10" fmla="*/ 1460938 w 1912883"/>
              <a:gd name="connsiteY10" fmla="*/ 422360 h 528692"/>
              <a:gd name="connsiteX11" fmla="*/ 1471448 w 1912883"/>
              <a:gd name="connsiteY11" fmla="*/ 1946 h 528692"/>
              <a:gd name="connsiteX12" fmla="*/ 1566041 w 1912883"/>
              <a:gd name="connsiteY12" fmla="*/ 275215 h 528692"/>
              <a:gd name="connsiteX13" fmla="*/ 1587062 w 1912883"/>
              <a:gd name="connsiteY13" fmla="*/ 506443 h 528692"/>
              <a:gd name="connsiteX14" fmla="*/ 1912883 w 1912883"/>
              <a:gd name="connsiteY14" fmla="*/ 506443 h 52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883" h="528692">
                <a:moveTo>
                  <a:pt x="0" y="380319"/>
                </a:moveTo>
                <a:cubicBezTo>
                  <a:pt x="143641" y="404843"/>
                  <a:pt x="287283" y="429367"/>
                  <a:pt x="357352" y="369808"/>
                </a:cubicBezTo>
                <a:cubicBezTo>
                  <a:pt x="427421" y="310249"/>
                  <a:pt x="397642" y="17712"/>
                  <a:pt x="420414" y="22967"/>
                </a:cubicBezTo>
                <a:cubicBezTo>
                  <a:pt x="443186" y="28222"/>
                  <a:pt x="476469" y="329518"/>
                  <a:pt x="493986" y="401339"/>
                </a:cubicBezTo>
                <a:cubicBezTo>
                  <a:pt x="511503" y="473160"/>
                  <a:pt x="462455" y="450388"/>
                  <a:pt x="525517" y="453891"/>
                </a:cubicBezTo>
                <a:cubicBezTo>
                  <a:pt x="588579" y="457394"/>
                  <a:pt x="804041" y="497684"/>
                  <a:pt x="872358" y="422360"/>
                </a:cubicBezTo>
                <a:cubicBezTo>
                  <a:pt x="940675" y="347036"/>
                  <a:pt x="912649" y="3698"/>
                  <a:pt x="935421" y="1946"/>
                </a:cubicBezTo>
                <a:cubicBezTo>
                  <a:pt x="958193" y="194"/>
                  <a:pt x="989724" y="331271"/>
                  <a:pt x="1008993" y="411850"/>
                </a:cubicBezTo>
                <a:cubicBezTo>
                  <a:pt x="1028262" y="492429"/>
                  <a:pt x="1001986" y="476663"/>
                  <a:pt x="1051034" y="485422"/>
                </a:cubicBezTo>
                <a:cubicBezTo>
                  <a:pt x="1100082" y="494181"/>
                  <a:pt x="1234966" y="474911"/>
                  <a:pt x="1303283" y="464401"/>
                </a:cubicBezTo>
                <a:cubicBezTo>
                  <a:pt x="1371600" y="453891"/>
                  <a:pt x="1432911" y="499436"/>
                  <a:pt x="1460938" y="422360"/>
                </a:cubicBezTo>
                <a:cubicBezTo>
                  <a:pt x="1488965" y="345284"/>
                  <a:pt x="1453931" y="26470"/>
                  <a:pt x="1471448" y="1946"/>
                </a:cubicBezTo>
                <a:cubicBezTo>
                  <a:pt x="1488965" y="-22578"/>
                  <a:pt x="1546772" y="191132"/>
                  <a:pt x="1566041" y="275215"/>
                </a:cubicBezTo>
                <a:cubicBezTo>
                  <a:pt x="1585310" y="359298"/>
                  <a:pt x="1529255" y="467905"/>
                  <a:pt x="1587062" y="506443"/>
                </a:cubicBezTo>
                <a:cubicBezTo>
                  <a:pt x="1644869" y="544981"/>
                  <a:pt x="1778876" y="525712"/>
                  <a:pt x="1912883" y="506443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90ED4D-2C2D-3041-BD70-296C67931DBD}"/>
              </a:ext>
            </a:extLst>
          </p:cNvPr>
          <p:cNvSpPr/>
          <p:nvPr/>
        </p:nvSpPr>
        <p:spPr bwMode="auto">
          <a:xfrm>
            <a:off x="6432331" y="1176850"/>
            <a:ext cx="2144110" cy="315679"/>
          </a:xfrm>
          <a:custGeom>
            <a:avLst/>
            <a:gdLst>
              <a:gd name="connsiteX0" fmla="*/ 0 w 2144110"/>
              <a:gd name="connsiteY0" fmla="*/ 231536 h 315679"/>
              <a:gd name="connsiteX1" fmla="*/ 252248 w 2144110"/>
              <a:gd name="connsiteY1" fmla="*/ 309 h 315679"/>
              <a:gd name="connsiteX2" fmla="*/ 609600 w 2144110"/>
              <a:gd name="connsiteY2" fmla="*/ 242047 h 315679"/>
              <a:gd name="connsiteX3" fmla="*/ 903890 w 2144110"/>
              <a:gd name="connsiteY3" fmla="*/ 10819 h 315679"/>
              <a:gd name="connsiteX4" fmla="*/ 1208690 w 2144110"/>
              <a:gd name="connsiteY4" fmla="*/ 252557 h 315679"/>
              <a:gd name="connsiteX5" fmla="*/ 1534510 w 2144110"/>
              <a:gd name="connsiteY5" fmla="*/ 309 h 315679"/>
              <a:gd name="connsiteX6" fmla="*/ 1870841 w 2144110"/>
              <a:gd name="connsiteY6" fmla="*/ 315619 h 315679"/>
              <a:gd name="connsiteX7" fmla="*/ 2144110 w 2144110"/>
              <a:gd name="connsiteY7" fmla="*/ 21329 h 3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110" h="315679">
                <a:moveTo>
                  <a:pt x="0" y="231536"/>
                </a:moveTo>
                <a:cubicBezTo>
                  <a:pt x="75324" y="115046"/>
                  <a:pt x="150648" y="-1443"/>
                  <a:pt x="252248" y="309"/>
                </a:cubicBezTo>
                <a:cubicBezTo>
                  <a:pt x="353848" y="2061"/>
                  <a:pt x="500993" y="240295"/>
                  <a:pt x="609600" y="242047"/>
                </a:cubicBezTo>
                <a:cubicBezTo>
                  <a:pt x="718207" y="243799"/>
                  <a:pt x="804042" y="9067"/>
                  <a:pt x="903890" y="10819"/>
                </a:cubicBezTo>
                <a:cubicBezTo>
                  <a:pt x="1003738" y="12571"/>
                  <a:pt x="1103587" y="254309"/>
                  <a:pt x="1208690" y="252557"/>
                </a:cubicBezTo>
                <a:cubicBezTo>
                  <a:pt x="1313793" y="250805"/>
                  <a:pt x="1424152" y="-10201"/>
                  <a:pt x="1534510" y="309"/>
                </a:cubicBezTo>
                <a:cubicBezTo>
                  <a:pt x="1644868" y="10819"/>
                  <a:pt x="1769241" y="312116"/>
                  <a:pt x="1870841" y="315619"/>
                </a:cubicBezTo>
                <a:cubicBezTo>
                  <a:pt x="1972441" y="319122"/>
                  <a:pt x="2058275" y="170225"/>
                  <a:pt x="2144110" y="2132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01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36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SVD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39DE9-7050-1646-9A06-C73F46B7EDDA}"/>
              </a:ext>
            </a:extLst>
          </p:cNvPr>
          <p:cNvSpPr txBox="1"/>
          <p:nvPr/>
        </p:nvSpPr>
        <p:spPr>
          <a:xfrm>
            <a:off x="6450763" y="2929491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nd</a:t>
            </a:r>
            <a:r>
              <a:rPr lang="en-US" dirty="0">
                <a:solidFill>
                  <a:srgbClr val="00B050"/>
                </a:solidFill>
              </a:rPr>
              <a:t> behavior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D98B1-4083-1A46-995A-38390ACBA56E}"/>
              </a:ext>
            </a:extLst>
          </p:cNvPr>
          <p:cNvSpPr/>
          <p:nvPr/>
        </p:nvSpPr>
        <p:spPr bwMode="auto">
          <a:xfrm flipH="1">
            <a:off x="5649654" y="2895949"/>
            <a:ext cx="325696" cy="25763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7E8F9-AC35-8444-9CE8-3ED4B2B123E6}"/>
              </a:ext>
            </a:extLst>
          </p:cNvPr>
          <p:cNvSpPr txBox="1"/>
          <p:nvPr/>
        </p:nvSpPr>
        <p:spPr>
          <a:xfrm>
            <a:off x="1840736" y="4699291"/>
            <a:ext cx="3945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Participation weight of</a:t>
            </a:r>
          </a:p>
          <a:p>
            <a:r>
              <a:rPr lang="en-US" dirty="0">
                <a:solidFill>
                  <a:srgbClr val="7030A0"/>
                </a:solidFill>
              </a:rPr>
              <a:t>row </a:t>
            </a:r>
            <a:r>
              <a:rPr lang="en-US" i="1" dirty="0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to behavior </a:t>
            </a:r>
            <a:r>
              <a:rPr lang="en-US" i="1" dirty="0">
                <a:solidFill>
                  <a:srgbClr val="7030A0"/>
                </a:solidFill>
              </a:rPr>
              <a:t>j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D70C47-5C6F-3A41-86DF-87A6E2EE07FC}"/>
              </a:ext>
            </a:extLst>
          </p:cNvPr>
          <p:cNvSpPr/>
          <p:nvPr/>
        </p:nvSpPr>
        <p:spPr bwMode="auto">
          <a:xfrm>
            <a:off x="6432331" y="1176850"/>
            <a:ext cx="2144110" cy="315679"/>
          </a:xfrm>
          <a:custGeom>
            <a:avLst/>
            <a:gdLst>
              <a:gd name="connsiteX0" fmla="*/ 0 w 2144110"/>
              <a:gd name="connsiteY0" fmla="*/ 231536 h 315679"/>
              <a:gd name="connsiteX1" fmla="*/ 252248 w 2144110"/>
              <a:gd name="connsiteY1" fmla="*/ 309 h 315679"/>
              <a:gd name="connsiteX2" fmla="*/ 609600 w 2144110"/>
              <a:gd name="connsiteY2" fmla="*/ 242047 h 315679"/>
              <a:gd name="connsiteX3" fmla="*/ 903890 w 2144110"/>
              <a:gd name="connsiteY3" fmla="*/ 10819 h 315679"/>
              <a:gd name="connsiteX4" fmla="*/ 1208690 w 2144110"/>
              <a:gd name="connsiteY4" fmla="*/ 252557 h 315679"/>
              <a:gd name="connsiteX5" fmla="*/ 1534510 w 2144110"/>
              <a:gd name="connsiteY5" fmla="*/ 309 h 315679"/>
              <a:gd name="connsiteX6" fmla="*/ 1870841 w 2144110"/>
              <a:gd name="connsiteY6" fmla="*/ 315619 h 315679"/>
              <a:gd name="connsiteX7" fmla="*/ 2144110 w 2144110"/>
              <a:gd name="connsiteY7" fmla="*/ 21329 h 3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4110" h="315679">
                <a:moveTo>
                  <a:pt x="0" y="231536"/>
                </a:moveTo>
                <a:cubicBezTo>
                  <a:pt x="75324" y="115046"/>
                  <a:pt x="150648" y="-1443"/>
                  <a:pt x="252248" y="309"/>
                </a:cubicBezTo>
                <a:cubicBezTo>
                  <a:pt x="353848" y="2061"/>
                  <a:pt x="500993" y="240295"/>
                  <a:pt x="609600" y="242047"/>
                </a:cubicBezTo>
                <a:cubicBezTo>
                  <a:pt x="718207" y="243799"/>
                  <a:pt x="804042" y="9067"/>
                  <a:pt x="903890" y="10819"/>
                </a:cubicBezTo>
                <a:cubicBezTo>
                  <a:pt x="1003738" y="12571"/>
                  <a:pt x="1103587" y="254309"/>
                  <a:pt x="1208690" y="252557"/>
                </a:cubicBezTo>
                <a:cubicBezTo>
                  <a:pt x="1313793" y="250805"/>
                  <a:pt x="1424152" y="-10201"/>
                  <a:pt x="1534510" y="309"/>
                </a:cubicBezTo>
                <a:cubicBezTo>
                  <a:pt x="1644868" y="10819"/>
                  <a:pt x="1769241" y="312116"/>
                  <a:pt x="1870841" y="315619"/>
                </a:cubicBezTo>
                <a:cubicBezTo>
                  <a:pt x="1972441" y="319122"/>
                  <a:pt x="2058275" y="170225"/>
                  <a:pt x="2144110" y="2132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095394E-28F9-6842-A221-B9EA108DFEE8}"/>
              </a:ext>
            </a:extLst>
          </p:cNvPr>
          <p:cNvSpPr/>
          <p:nvPr/>
        </p:nvSpPr>
        <p:spPr bwMode="auto">
          <a:xfrm>
            <a:off x="6579476" y="3603102"/>
            <a:ext cx="2017986" cy="528692"/>
          </a:xfrm>
          <a:custGeom>
            <a:avLst/>
            <a:gdLst>
              <a:gd name="connsiteX0" fmla="*/ 0 w 1912883"/>
              <a:gd name="connsiteY0" fmla="*/ 380319 h 528692"/>
              <a:gd name="connsiteX1" fmla="*/ 357352 w 1912883"/>
              <a:gd name="connsiteY1" fmla="*/ 369808 h 528692"/>
              <a:gd name="connsiteX2" fmla="*/ 420414 w 1912883"/>
              <a:gd name="connsiteY2" fmla="*/ 22967 h 528692"/>
              <a:gd name="connsiteX3" fmla="*/ 493986 w 1912883"/>
              <a:gd name="connsiteY3" fmla="*/ 401339 h 528692"/>
              <a:gd name="connsiteX4" fmla="*/ 525517 w 1912883"/>
              <a:gd name="connsiteY4" fmla="*/ 453891 h 528692"/>
              <a:gd name="connsiteX5" fmla="*/ 872358 w 1912883"/>
              <a:gd name="connsiteY5" fmla="*/ 422360 h 528692"/>
              <a:gd name="connsiteX6" fmla="*/ 935421 w 1912883"/>
              <a:gd name="connsiteY6" fmla="*/ 1946 h 528692"/>
              <a:gd name="connsiteX7" fmla="*/ 1008993 w 1912883"/>
              <a:gd name="connsiteY7" fmla="*/ 411850 h 528692"/>
              <a:gd name="connsiteX8" fmla="*/ 1051034 w 1912883"/>
              <a:gd name="connsiteY8" fmla="*/ 485422 h 528692"/>
              <a:gd name="connsiteX9" fmla="*/ 1303283 w 1912883"/>
              <a:gd name="connsiteY9" fmla="*/ 464401 h 528692"/>
              <a:gd name="connsiteX10" fmla="*/ 1460938 w 1912883"/>
              <a:gd name="connsiteY10" fmla="*/ 422360 h 528692"/>
              <a:gd name="connsiteX11" fmla="*/ 1471448 w 1912883"/>
              <a:gd name="connsiteY11" fmla="*/ 1946 h 528692"/>
              <a:gd name="connsiteX12" fmla="*/ 1566041 w 1912883"/>
              <a:gd name="connsiteY12" fmla="*/ 275215 h 528692"/>
              <a:gd name="connsiteX13" fmla="*/ 1587062 w 1912883"/>
              <a:gd name="connsiteY13" fmla="*/ 506443 h 528692"/>
              <a:gd name="connsiteX14" fmla="*/ 1912883 w 1912883"/>
              <a:gd name="connsiteY14" fmla="*/ 506443 h 52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883" h="528692">
                <a:moveTo>
                  <a:pt x="0" y="380319"/>
                </a:moveTo>
                <a:cubicBezTo>
                  <a:pt x="143641" y="404843"/>
                  <a:pt x="287283" y="429367"/>
                  <a:pt x="357352" y="369808"/>
                </a:cubicBezTo>
                <a:cubicBezTo>
                  <a:pt x="427421" y="310249"/>
                  <a:pt x="397642" y="17712"/>
                  <a:pt x="420414" y="22967"/>
                </a:cubicBezTo>
                <a:cubicBezTo>
                  <a:pt x="443186" y="28222"/>
                  <a:pt x="476469" y="329518"/>
                  <a:pt x="493986" y="401339"/>
                </a:cubicBezTo>
                <a:cubicBezTo>
                  <a:pt x="511503" y="473160"/>
                  <a:pt x="462455" y="450388"/>
                  <a:pt x="525517" y="453891"/>
                </a:cubicBezTo>
                <a:cubicBezTo>
                  <a:pt x="588579" y="457394"/>
                  <a:pt x="804041" y="497684"/>
                  <a:pt x="872358" y="422360"/>
                </a:cubicBezTo>
                <a:cubicBezTo>
                  <a:pt x="940675" y="347036"/>
                  <a:pt x="912649" y="3698"/>
                  <a:pt x="935421" y="1946"/>
                </a:cubicBezTo>
                <a:cubicBezTo>
                  <a:pt x="958193" y="194"/>
                  <a:pt x="989724" y="331271"/>
                  <a:pt x="1008993" y="411850"/>
                </a:cubicBezTo>
                <a:cubicBezTo>
                  <a:pt x="1028262" y="492429"/>
                  <a:pt x="1001986" y="476663"/>
                  <a:pt x="1051034" y="485422"/>
                </a:cubicBezTo>
                <a:cubicBezTo>
                  <a:pt x="1100082" y="494181"/>
                  <a:pt x="1234966" y="474911"/>
                  <a:pt x="1303283" y="464401"/>
                </a:cubicBezTo>
                <a:cubicBezTo>
                  <a:pt x="1371600" y="453891"/>
                  <a:pt x="1432911" y="499436"/>
                  <a:pt x="1460938" y="422360"/>
                </a:cubicBezTo>
                <a:cubicBezTo>
                  <a:pt x="1488965" y="345284"/>
                  <a:pt x="1453931" y="26470"/>
                  <a:pt x="1471448" y="1946"/>
                </a:cubicBezTo>
                <a:cubicBezTo>
                  <a:pt x="1488965" y="-22578"/>
                  <a:pt x="1546772" y="191132"/>
                  <a:pt x="1566041" y="275215"/>
                </a:cubicBezTo>
                <a:cubicBezTo>
                  <a:pt x="1585310" y="359298"/>
                  <a:pt x="1529255" y="467905"/>
                  <a:pt x="1587062" y="506443"/>
                </a:cubicBezTo>
                <a:cubicBezTo>
                  <a:pt x="1644869" y="544981"/>
                  <a:pt x="1778876" y="525712"/>
                  <a:pt x="1912883" y="506443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44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>
            <a:extLst>
              <a:ext uri="{FF2B5EF4-FFF2-40B4-BE49-F238E27FC236}">
                <a16:creationId xmlns:a16="http://schemas.microsoft.com/office/drawing/2014/main" id="{16C4A6C0-B4DE-0D4A-A8C7-E104146FB7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6803" name="Footer Placeholder 4">
            <a:extLst>
              <a:ext uri="{FF2B5EF4-FFF2-40B4-BE49-F238E27FC236}">
                <a16:creationId xmlns:a16="http://schemas.microsoft.com/office/drawing/2014/main" id="{ADEDA5E1-7F92-5E44-AC76-149BFF59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2AAA1E37-748E-CE4E-A01A-BF50FCD5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92FC694-64C0-F74E-A899-768CD56D1075}" type="slidenum">
              <a:rPr lang="en-US" altLang="en-US" sz="1400"/>
              <a:pPr algn="r"/>
              <a:t>37</a:t>
            </a:fld>
            <a:endParaRPr lang="en-US" altLang="en-US" sz="1400"/>
          </a:p>
        </p:txBody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8F370811-E2E2-AE44-98DD-7338977FE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6806" name="Rectangle 3">
            <a:extLst>
              <a:ext uri="{FF2B5EF4-FFF2-40B4-BE49-F238E27FC236}">
                <a16:creationId xmlns:a16="http://schemas.microsoft.com/office/drawing/2014/main" id="{762AEBE4-2884-1348-8560-A0025402D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distance functions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indexing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feature extraction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SVD, </a:t>
            </a:r>
            <a:r>
              <a:rPr lang="en-US" altLang="en-US" b="1" dirty="0">
                <a:ea typeface="ＭＳ Ｐゴシック" panose="020B0600070205080204" pitchFamily="34" charset="-128"/>
              </a:rPr>
              <a:t>ICA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DFT, DWT, DCT (data independent)</a:t>
            </a:r>
          </a:p>
        </p:txBody>
      </p:sp>
      <p:sp>
        <p:nvSpPr>
          <p:cNvPr id="76807" name="AutoShape 4">
            <a:extLst>
              <a:ext uri="{FF2B5EF4-FFF2-40B4-BE49-F238E27FC236}">
                <a16:creationId xmlns:a16="http://schemas.microsoft.com/office/drawing/2014/main" id="{D1E183ED-D2CD-A647-B4F6-852144AE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965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90C87A93-1EC7-AE4E-A5AE-CA7C7722AD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>
            <a:extLst>
              <a:ext uri="{FF2B5EF4-FFF2-40B4-BE49-F238E27FC236}">
                <a16:creationId xmlns:a16="http://schemas.microsoft.com/office/drawing/2014/main" id="{481AA471-59CA-C24C-B3DF-9627DB5720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1AEA419F-9BCE-4649-A56F-192CF44C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461C067D-8C1F-CE4C-BC79-25D748F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C7DB804-F094-6E4E-8D41-AD03FB0D82D0}" type="slidenum">
              <a:rPr lang="en-US" altLang="en-US" sz="1400"/>
              <a:pPr algn="r"/>
              <a:t>38</a:t>
            </a:fld>
            <a:endParaRPr lang="en-US" altLang="en-US" sz="1400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4E3B97DE-33C8-BD4C-AB5C-DABC88467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300">
                <a:ea typeface="ＭＳ Ｐゴシック" panose="020B0600070205080204" pitchFamily="34" charset="-128"/>
              </a:rPr>
              <a:t>Citation</a:t>
            </a:r>
            <a:br>
              <a:rPr lang="en-US" altLang="en-US" sz="3500">
                <a:ea typeface="ＭＳ Ｐゴシック" panose="020B0600070205080204" pitchFamily="34" charset="-128"/>
              </a:rPr>
            </a:br>
            <a:endParaRPr lang="en-US" altLang="en-US" sz="3500">
              <a:ea typeface="ＭＳ Ｐゴシック" panose="020B0600070205080204" pitchFamily="34" charset="-128"/>
            </a:endParaRP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AC6738C6-F9A8-F044-8A63-BA33ED423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 i="1">
                <a:ea typeface="ＭＳ Ｐゴシック" panose="020B0600070205080204" pitchFamily="34" charset="-128"/>
              </a:rPr>
              <a:t>AutoSplit: Fast and Scalable Discovery of Hidden Variables in Stream and Multimedia Databases, </a:t>
            </a:r>
            <a:r>
              <a:rPr lang="en-US" altLang="en-US" b="1">
                <a:ea typeface="ＭＳ Ｐゴシック" panose="020B0600070205080204" pitchFamily="34" charset="-128"/>
              </a:rPr>
              <a:t>Jia-Yu Pan</a:t>
            </a:r>
            <a:r>
              <a:rPr lang="en-US" altLang="en-US">
                <a:ea typeface="ＭＳ Ｐゴシック" panose="020B0600070205080204" pitchFamily="34" charset="-128"/>
              </a:rPr>
              <a:t>, Hiroyuki Kitagawa, Christos Faloutsos and Masafumi Hamamoto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PAKDD 2004, Sydney, Australia</a:t>
            </a:r>
          </a:p>
        </p:txBody>
      </p:sp>
      <p:pic>
        <p:nvPicPr>
          <p:cNvPr id="77830" name="Picture 4" descr="tim">
            <a:extLst>
              <a:ext uri="{FF2B5EF4-FFF2-40B4-BE49-F238E27FC236}">
                <a16:creationId xmlns:a16="http://schemas.microsoft.com/office/drawing/2014/main" id="{B56F3E3C-2589-7746-A2D7-AAD3828E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600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0B12-67E3-F341-8B06-09D3EC62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 = BSS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D136-3406-614C-8744-B186A50B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Component Analysis =</a:t>
            </a:r>
          </a:p>
          <a:p>
            <a:r>
              <a:rPr lang="en-US" dirty="0"/>
              <a:t>Blind Source Separation =</a:t>
            </a:r>
          </a:p>
          <a:p>
            <a:r>
              <a:rPr lang="en-US" dirty="0"/>
              <a:t>‘cocktail party problem’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10EB-0F97-9C4D-A17F-94CA6099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A7AC-CC16-C642-88B2-B5D5C4AD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5D61B-331B-334E-8386-1E17E8A8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BB388-33C5-C74E-AEF2-C89F69601F5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443394" name="Picture 2">
            <a:extLst>
              <a:ext uri="{FF2B5EF4-FFF2-40B4-BE49-F238E27FC236}">
                <a16:creationId xmlns:a16="http://schemas.microsoft.com/office/drawing/2014/main" id="{9EFAE945-A49C-DC48-8CCB-747F8858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229" y="4265483"/>
            <a:ext cx="1903971" cy="12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6" name="Picture 4" descr="See the source image">
            <a:extLst>
              <a:ext uri="{FF2B5EF4-FFF2-40B4-BE49-F238E27FC236}">
                <a16:creationId xmlns:a16="http://schemas.microsoft.com/office/drawing/2014/main" id="{0FE745DD-12AE-E54A-B926-D06DC8BDA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7326" y="4265483"/>
            <a:ext cx="1926445" cy="12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8" name="Picture 6">
            <a:extLst>
              <a:ext uri="{FF2B5EF4-FFF2-40B4-BE49-F238E27FC236}">
                <a16:creationId xmlns:a16="http://schemas.microsoft.com/office/drawing/2014/main" id="{5D5727EF-851B-4D4E-952C-C1FF625D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206" y="5205971"/>
            <a:ext cx="639803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0" name="Picture 8">
            <a:extLst>
              <a:ext uri="{FF2B5EF4-FFF2-40B4-BE49-F238E27FC236}">
                <a16:creationId xmlns:a16="http://schemas.microsoft.com/office/drawing/2014/main" id="{4CF01256-9D5F-CD4A-984C-518F2030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8504">
            <a:off x="2942704" y="4871738"/>
            <a:ext cx="1076260" cy="10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2" name="Picture 10">
            <a:extLst>
              <a:ext uri="{FF2B5EF4-FFF2-40B4-BE49-F238E27FC236}">
                <a16:creationId xmlns:a16="http://schemas.microsoft.com/office/drawing/2014/main" id="{D82F99FC-4F48-CB49-96F6-025E4A29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36792">
            <a:off x="5145930" y="4871737"/>
            <a:ext cx="794442" cy="10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3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A0CEE760-421D-4F4A-B7FD-376960C482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71B69EB-D6BD-E340-A4D9-C7FE0FD8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436634A-57EA-634C-A765-5E69F896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276B1D1-FD08-C244-ABBB-8A0D4052DA46}" type="slidenum">
              <a:rPr lang="en-US" altLang="en-US" sz="1400"/>
              <a:pPr algn="r"/>
              <a:t>4</a:t>
            </a:fld>
            <a:endParaRPr lang="en-US" altLang="en-US" sz="1400"/>
          </a:p>
        </p:txBody>
      </p:sp>
      <p:sp>
        <p:nvSpPr>
          <p:cNvPr id="23556" name="Rectangle 2050">
            <a:extLst>
              <a:ext uri="{FF2B5EF4-FFF2-40B4-BE49-F238E27FC236}">
                <a16:creationId xmlns:a16="http://schemas.microsoft.com/office/drawing/2014/main" id="{1EDCF477-044F-8146-BF77-391DDBB63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definition</a:t>
            </a:r>
          </a:p>
        </p:txBody>
      </p:sp>
      <p:sp>
        <p:nvSpPr>
          <p:cNvPr id="23557" name="Rectangle 2051">
            <a:extLst>
              <a:ext uri="{FF2B5EF4-FFF2-40B4-BE49-F238E27FC236}">
                <a16:creationId xmlns:a16="http://schemas.microsoft.com/office/drawing/2014/main" id="{A0DB68F2-809B-F746-A27B-F7132C24F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Given</a:t>
            </a:r>
            <a:r>
              <a:rPr lang="en-US" altLang="en-US" dirty="0">
                <a:ea typeface="ＭＳ Ｐゴシック" panose="020B0600070205080204" pitchFamily="34" charset="-128"/>
              </a:rPr>
              <a:t>: one or more sequences </a:t>
            </a:r>
          </a:p>
          <a:p>
            <a:pPr lvl="1">
              <a:buFontTx/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dirty="0">
                <a:ea typeface="ＭＳ Ｐゴシック" panose="020B0600070205080204" pitchFamily="34" charset="-128"/>
              </a:rPr>
              <a:t>, 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dirty="0">
                <a:ea typeface="ＭＳ Ｐゴシック" panose="020B0600070205080204" pitchFamily="34" charset="-128"/>
              </a:rPr>
              <a:t>,  … , 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,  …</a:t>
            </a: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b="1" i="1" dirty="0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y</a:t>
            </a:r>
            <a:r>
              <a:rPr lang="en-US" altLang="en-US" b="1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 … , </a:t>
            </a:r>
            <a:r>
              <a:rPr lang="en-US" altLang="en-US" b="1" i="1" dirty="0" err="1">
                <a:ea typeface="ＭＳ Ｐゴシック" panose="020B0600070205080204" pitchFamily="34" charset="-128"/>
              </a:rPr>
              <a:t>y</a:t>
            </a:r>
            <a:r>
              <a:rPr lang="en-US" altLang="en-US" b="1" i="1" baseline="-25000" dirty="0" err="1">
                <a:ea typeface="ＭＳ Ｐゴシック" panose="020B0600070205080204" pitchFamily="34" charset="-128"/>
              </a:rPr>
              <a:t>t</a:t>
            </a:r>
            <a:r>
              <a:rPr lang="en-US" altLang="en-US" b="1" i="1" dirty="0">
                <a:ea typeface="ＭＳ Ｐゴシック" panose="020B0600070205080204" pitchFamily="34" charset="-128"/>
              </a:rPr>
              <a:t>,</a:t>
            </a:r>
            <a:r>
              <a:rPr lang="en-US" altLang="en-US" b="1" dirty="0">
                <a:ea typeface="ＭＳ Ｐゴシック" panose="020B0600070205080204" pitchFamily="34" charset="-128"/>
              </a:rPr>
              <a:t> …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 )</a:t>
            </a:r>
          </a:p>
          <a:p>
            <a:r>
              <a:rPr lang="en-US" altLang="en-US" u="sng" dirty="0">
                <a:ea typeface="ＭＳ Ｐゴシック" panose="020B0600070205080204" pitchFamily="34" charset="-128"/>
              </a:rPr>
              <a:t>Find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b="1" dirty="0">
                <a:ea typeface="ＭＳ Ｐゴシック" panose="020B0600070205080204" pitchFamily="34" charset="-128"/>
              </a:rPr>
              <a:t>Forecast</a:t>
            </a:r>
            <a:r>
              <a:rPr lang="en-US" altLang="en-US" dirty="0">
                <a:ea typeface="ＭＳ Ｐゴシック" panose="020B0600070205080204" pitchFamily="34" charset="-128"/>
              </a:rPr>
              <a:t>; similar sequences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patterns; clusters; outliers</a:t>
            </a:r>
          </a:p>
        </p:txBody>
      </p:sp>
      <p:pic>
        <p:nvPicPr>
          <p:cNvPr id="9" name="Picture 3" descr="DJIA_AA_AXP_BA_CAT_C_1-5">
            <a:extLst>
              <a:ext uri="{FF2B5EF4-FFF2-40B4-BE49-F238E27FC236}">
                <a16:creationId xmlns:a16="http://schemas.microsoft.com/office/drawing/2014/main" id="{354EA344-B27A-8C40-BB18-A94B702B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052" y="2842751"/>
            <a:ext cx="2758806" cy="204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>
            <a:extLst>
              <a:ext uri="{FF2B5EF4-FFF2-40B4-BE49-F238E27FC236}">
                <a16:creationId xmlns:a16="http://schemas.microsoft.com/office/drawing/2014/main" id="{129137A6-2106-A142-8108-31627DC300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83970" name="Footer Placeholder 4">
            <a:extLst>
              <a:ext uri="{FF2B5EF4-FFF2-40B4-BE49-F238E27FC236}">
                <a16:creationId xmlns:a16="http://schemas.microsoft.com/office/drawing/2014/main" id="{EC770CE5-F735-AB4F-B1C1-A6EC1ED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3971" name="Slide Number Placeholder 5">
            <a:extLst>
              <a:ext uri="{FF2B5EF4-FFF2-40B4-BE49-F238E27FC236}">
                <a16:creationId xmlns:a16="http://schemas.microsoft.com/office/drawing/2014/main" id="{927AFF61-901B-1247-88D2-B8034F3A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7B27D57-D5E6-2947-BED5-2A089CFAE6BC}" type="slidenum">
              <a:rPr lang="en-US" altLang="en-US" sz="1400"/>
              <a:pPr algn="r"/>
              <a:t>40</a:t>
            </a:fld>
            <a:endParaRPr lang="en-US" altLang="en-US" sz="1400"/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68875AED-2F01-B544-9FF7-C4AEB63A4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3973" name="Picture 3" descr="DJIA_AA_AXP_BA_CAT_C_1-5">
            <a:extLst>
              <a:ext uri="{FF2B5EF4-FFF2-40B4-BE49-F238E27FC236}">
                <a16:creationId xmlns:a16="http://schemas.microsoft.com/office/drawing/2014/main" id="{FA26A007-661D-704E-B75E-5E6F1169A4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050" y="1981200"/>
            <a:ext cx="4862513" cy="3603625"/>
          </a:xfrm>
          <a:noFill/>
        </p:spPr>
      </p:pic>
      <p:sp>
        <p:nvSpPr>
          <p:cNvPr id="83974" name="Text Box 4">
            <a:extLst>
              <a:ext uri="{FF2B5EF4-FFF2-40B4-BE49-F238E27FC236}">
                <a16:creationId xmlns:a16="http://schemas.microsoft.com/office/drawing/2014/main" id="{6168126F-55AB-CA41-A50B-9B248C4C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Dow Jones Industrial Average</a:t>
            </a:r>
          </a:p>
        </p:txBody>
      </p:sp>
      <p:sp>
        <p:nvSpPr>
          <p:cNvPr id="83975" name="Text Box 5">
            <a:extLst>
              <a:ext uri="{FF2B5EF4-FFF2-40B4-BE49-F238E27FC236}">
                <a16:creationId xmlns:a16="http://schemas.microsoft.com/office/drawing/2014/main" id="{6EA5EA71-0D42-6C4C-AC06-5AADB80E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Alcoa</a:t>
            </a:r>
          </a:p>
        </p:txBody>
      </p:sp>
      <p:sp>
        <p:nvSpPr>
          <p:cNvPr id="83976" name="Text Box 6">
            <a:extLst>
              <a:ext uri="{FF2B5EF4-FFF2-40B4-BE49-F238E27FC236}">
                <a16:creationId xmlns:a16="http://schemas.microsoft.com/office/drawing/2014/main" id="{8B155778-AA5E-3E47-9FE0-92D13AB3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05088"/>
            <a:ext cx="12192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American Express</a:t>
            </a:r>
          </a:p>
        </p:txBody>
      </p:sp>
      <p:sp>
        <p:nvSpPr>
          <p:cNvPr id="83977" name="Text Box 7">
            <a:extLst>
              <a:ext uri="{FF2B5EF4-FFF2-40B4-BE49-F238E27FC236}">
                <a16:creationId xmlns:a16="http://schemas.microsoft.com/office/drawing/2014/main" id="{54736DAC-CA97-DE4A-8E9B-29B9669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67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Boeing</a:t>
            </a:r>
          </a:p>
        </p:txBody>
      </p:sp>
      <p:sp>
        <p:nvSpPr>
          <p:cNvPr id="83978" name="Text Box 8">
            <a:extLst>
              <a:ext uri="{FF2B5EF4-FFF2-40B4-BE49-F238E27FC236}">
                <a16:creationId xmlns:a16="http://schemas.microsoft.com/office/drawing/2014/main" id="{EBBC7B8E-7137-EC4D-B3AB-9DA25A98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29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3979" name="Text Box 9">
            <a:extLst>
              <a:ext uri="{FF2B5EF4-FFF2-40B4-BE49-F238E27FC236}">
                <a16:creationId xmlns:a16="http://schemas.microsoft.com/office/drawing/2014/main" id="{64AEFA3B-97E0-FA48-85F0-8B78ECD2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91088"/>
            <a:ext cx="1219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Citi Group</a:t>
            </a:r>
          </a:p>
        </p:txBody>
      </p:sp>
      <p:sp>
        <p:nvSpPr>
          <p:cNvPr id="83980" name="Text Box 10">
            <a:extLst>
              <a:ext uri="{FF2B5EF4-FFF2-40B4-BE49-F238E27FC236}">
                <a16:creationId xmlns:a16="http://schemas.microsoft.com/office/drawing/2014/main" id="{7DDE318E-337D-7F4E-896A-E69CEA39F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1981200" cy="9159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Find common hidden variables, and weights.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41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 </a:t>
            </a:r>
            <a:r>
              <a:rPr lang="en-US" altLang="en-US" b="1" dirty="0">
                <a:ea typeface="ＭＳ Ｐゴシック" panose="020B0600070205080204" pitchFamily="34" charset="-128"/>
              </a:rPr>
              <a:t>U</a:t>
            </a:r>
          </a:p>
        </p:txBody>
      </p:sp>
      <p:pic>
        <p:nvPicPr>
          <p:cNvPr id="8" name="Picture 3" descr="DJIA_AA_AXP_BA_CAT_C_1-5">
            <a:extLst>
              <a:ext uri="{FF2B5EF4-FFF2-40B4-BE49-F238E27FC236}">
                <a16:creationId xmlns:a16="http://schemas.microsoft.com/office/drawing/2014/main" id="{286BF5F4-E440-324E-A80C-99E085A1CC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51" y="2870200"/>
            <a:ext cx="1915016" cy="1419225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6BD1-6A87-7D41-B4D8-022FFCAFA55B}"/>
              </a:ext>
            </a:extLst>
          </p:cNvPr>
          <p:cNvSpPr/>
          <p:nvPr/>
        </p:nvSpPr>
        <p:spPr bwMode="auto">
          <a:xfrm>
            <a:off x="2832100" y="2882900"/>
            <a:ext cx="2336800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1C4A-13CC-EF4F-8932-0C4C4FB40286}"/>
              </a:ext>
            </a:extLst>
          </p:cNvPr>
          <p:cNvSpPr txBox="1"/>
          <p:nvPr/>
        </p:nvSpPr>
        <p:spPr>
          <a:xfrm rot="19126774">
            <a:off x="2866565" y="21774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5047C-F74C-E24F-9F9F-8D876C06EFAD}"/>
              </a:ext>
            </a:extLst>
          </p:cNvPr>
          <p:cNvSpPr txBox="1"/>
          <p:nvPr/>
        </p:nvSpPr>
        <p:spPr>
          <a:xfrm rot="19126774">
            <a:off x="4669965" y="2152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65DFB-3168-A849-BFFC-93D6D9015AE6}"/>
              </a:ext>
            </a:extLst>
          </p:cNvPr>
          <p:cNvSpPr/>
          <p:nvPr/>
        </p:nvSpPr>
        <p:spPr bwMode="auto">
          <a:xfrm>
            <a:off x="5698633" y="28829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7821A-944E-7D4B-8543-6DD98254D7EE}"/>
              </a:ext>
            </a:extLst>
          </p:cNvPr>
          <p:cNvSpPr/>
          <p:nvPr/>
        </p:nvSpPr>
        <p:spPr bwMode="auto">
          <a:xfrm>
            <a:off x="6457896" y="2566326"/>
            <a:ext cx="2324100" cy="24130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B2AD4-C2EC-0A45-8E01-0CCE9ECA86D1}"/>
              </a:ext>
            </a:extLst>
          </p:cNvPr>
          <p:cNvSpPr/>
          <p:nvPr/>
        </p:nvSpPr>
        <p:spPr bwMode="auto">
          <a:xfrm>
            <a:off x="6019800" y="2870200"/>
            <a:ext cx="232267" cy="1346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15411-8AD9-644F-AA68-3F6DB38B977D}"/>
              </a:ext>
            </a:extLst>
          </p:cNvPr>
          <p:cNvSpPr/>
          <p:nvPr/>
        </p:nvSpPr>
        <p:spPr bwMode="auto">
          <a:xfrm>
            <a:off x="6457896" y="2203161"/>
            <a:ext cx="2324100" cy="2413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25D35-C5F0-C947-9FCB-B6C3E11FFC61}"/>
              </a:ext>
            </a:extLst>
          </p:cNvPr>
          <p:cNvSpPr txBox="1"/>
          <p:nvPr/>
        </p:nvSpPr>
        <p:spPr>
          <a:xfrm>
            <a:off x="5243503" y="32125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F920B-69B5-5943-84A8-A5DF31518F84}"/>
              </a:ext>
            </a:extLst>
          </p:cNvPr>
          <p:cNvSpPr txBox="1"/>
          <p:nvPr/>
        </p:nvSpPr>
        <p:spPr>
          <a:xfrm>
            <a:off x="5930900" y="510540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EE98CE-BD14-A540-BC61-F328E8D8E638}"/>
              </a:ext>
            </a:extLst>
          </p:cNvPr>
          <p:cNvSpPr txBox="1"/>
          <p:nvPr/>
        </p:nvSpPr>
        <p:spPr>
          <a:xfrm>
            <a:off x="7772400" y="5105401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0E64A-F1D8-6A4C-A799-3D258A981DD4}"/>
              </a:ext>
            </a:extLst>
          </p:cNvPr>
          <p:cNvSpPr txBox="1"/>
          <p:nvPr/>
        </p:nvSpPr>
        <p:spPr>
          <a:xfrm>
            <a:off x="6851650" y="510540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54B1F-D4B6-3942-82AE-4B664A0AA7C0}"/>
              </a:ext>
            </a:extLst>
          </p:cNvPr>
          <p:cNvSpPr txBox="1"/>
          <p:nvPr/>
        </p:nvSpPr>
        <p:spPr>
          <a:xfrm>
            <a:off x="2121413" y="283302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80F4D2-983D-9A42-A72E-B5BC980E506D}"/>
              </a:ext>
            </a:extLst>
          </p:cNvPr>
          <p:cNvSpPr txBox="1"/>
          <p:nvPr/>
        </p:nvSpPr>
        <p:spPr>
          <a:xfrm>
            <a:off x="2073767" y="3187123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AXP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029C6-BAE9-F842-A0FD-5B3FD8EB23D6}"/>
              </a:ext>
            </a:extLst>
          </p:cNvPr>
          <p:cNvSpPr txBox="1"/>
          <p:nvPr/>
        </p:nvSpPr>
        <p:spPr>
          <a:xfrm>
            <a:off x="6310461" y="1506366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</a:t>
            </a:r>
            <a:r>
              <a:rPr lang="en-US" baseline="30000" dirty="0">
                <a:solidFill>
                  <a:schemeClr val="tx2"/>
                </a:solidFill>
              </a:rPr>
              <a:t>st</a:t>
            </a:r>
            <a:r>
              <a:rPr lang="en-US" dirty="0">
                <a:solidFill>
                  <a:schemeClr val="tx2"/>
                </a:solidFill>
              </a:rPr>
              <a:t> 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39DE9-7050-1646-9A06-C73F46B7EDDA}"/>
              </a:ext>
            </a:extLst>
          </p:cNvPr>
          <p:cNvSpPr txBox="1"/>
          <p:nvPr/>
        </p:nvSpPr>
        <p:spPr>
          <a:xfrm>
            <a:off x="6450763" y="2929491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nd</a:t>
            </a:r>
            <a:r>
              <a:rPr lang="en-US" dirty="0">
                <a:solidFill>
                  <a:srgbClr val="00B050"/>
                </a:solidFill>
              </a:rPr>
              <a:t> behavior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ED98B1-4083-1A46-995A-38390ACBA56E}"/>
              </a:ext>
            </a:extLst>
          </p:cNvPr>
          <p:cNvSpPr/>
          <p:nvPr/>
        </p:nvSpPr>
        <p:spPr bwMode="auto">
          <a:xfrm flipH="1">
            <a:off x="5649654" y="2895949"/>
            <a:ext cx="325696" cy="25763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7E8F9-AC35-8444-9CE8-3ED4B2B123E6}"/>
              </a:ext>
            </a:extLst>
          </p:cNvPr>
          <p:cNvSpPr txBox="1"/>
          <p:nvPr/>
        </p:nvSpPr>
        <p:spPr>
          <a:xfrm>
            <a:off x="1840736" y="4699291"/>
            <a:ext cx="3945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Participation weight of</a:t>
            </a:r>
          </a:p>
          <a:p>
            <a:r>
              <a:rPr lang="en-US" dirty="0">
                <a:solidFill>
                  <a:srgbClr val="7030A0"/>
                </a:solidFill>
              </a:rPr>
              <a:t>row </a:t>
            </a:r>
            <a:r>
              <a:rPr lang="en-US" i="1" dirty="0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to behavior </a:t>
            </a:r>
            <a:r>
              <a:rPr lang="en-US" i="1" dirty="0">
                <a:solidFill>
                  <a:srgbClr val="7030A0"/>
                </a:solidFill>
              </a:rPr>
              <a:t>j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83A6BF-BEDC-9B4D-BB96-C3C7C3075555}"/>
              </a:ext>
            </a:extLst>
          </p:cNvPr>
          <p:cNvCxnSpPr>
            <a:cxnSpLocks/>
          </p:cNvCxnSpPr>
          <p:nvPr/>
        </p:nvCxnSpPr>
        <p:spPr bwMode="auto">
          <a:xfrm>
            <a:off x="6851650" y="5105401"/>
            <a:ext cx="451614" cy="6711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8728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>
            <a:extLst>
              <a:ext uri="{FF2B5EF4-FFF2-40B4-BE49-F238E27FC236}">
                <a16:creationId xmlns:a16="http://schemas.microsoft.com/office/drawing/2014/main" id="{9E7942AE-9C8D-DD4F-B315-BEEC0647C1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FD069C9D-370D-9C48-BC2B-37883AF3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561A5677-2DF1-E546-BFF0-CDB94FD3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8C172E3-80F6-E94B-9EEC-4B0D32DA4A8D}" type="slidenum">
              <a:rPr lang="en-US" altLang="en-US" sz="1400"/>
              <a:pPr algn="r"/>
              <a:t>42</a:t>
            </a:fld>
            <a:endParaRPr lang="en-US" altLang="en-US" sz="1400"/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243D65CD-81B2-B243-8FDF-4573891E4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6021" name="Picture 3" descr="DJIA_icasig_reduced_5Dim_hidden">
            <a:extLst>
              <a:ext uri="{FF2B5EF4-FFF2-40B4-BE49-F238E27FC236}">
                <a16:creationId xmlns:a16="http://schemas.microsoft.com/office/drawing/2014/main" id="{201AD74C-F278-3340-93AC-AD58B8F6EBF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6022" name="Picture 4" descr="DJIA_icasig_reduced_5Dim_hidden">
            <a:extLst>
              <a:ext uri="{FF2B5EF4-FFF2-40B4-BE49-F238E27FC236}">
                <a16:creationId xmlns:a16="http://schemas.microsoft.com/office/drawing/2014/main" id="{3052AA64-32A4-BE4C-A345-BFA4B49E1D9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6023" name="Text Box 5">
            <a:extLst>
              <a:ext uri="{FF2B5EF4-FFF2-40B4-BE49-F238E27FC236}">
                <a16:creationId xmlns:a16="http://schemas.microsoft.com/office/drawing/2014/main" id="{7DF32CC3-0B4B-434C-B746-3ADB7E1F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Hidden variable 1</a:t>
            </a:r>
          </a:p>
        </p:txBody>
      </p:sp>
      <p:sp>
        <p:nvSpPr>
          <p:cNvPr id="86024" name="Text Box 6">
            <a:extLst>
              <a:ext uri="{FF2B5EF4-FFF2-40B4-BE49-F238E27FC236}">
                <a16:creationId xmlns:a16="http://schemas.microsoft.com/office/drawing/2014/main" id="{EA0F93F7-02B4-9C42-8A6E-0D566A5A8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Hidden variable 2</a:t>
            </a:r>
          </a:p>
        </p:txBody>
      </p:sp>
      <p:sp>
        <p:nvSpPr>
          <p:cNvPr id="86025" name="Line 7">
            <a:extLst>
              <a:ext uri="{FF2B5EF4-FFF2-40B4-BE49-F238E27FC236}">
                <a16:creationId xmlns:a16="http://schemas.microsoft.com/office/drawing/2014/main" id="{57F3EF8C-20AF-194B-9635-1C4F16D5F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6" name="Line 8">
            <a:extLst>
              <a:ext uri="{FF2B5EF4-FFF2-40B4-BE49-F238E27FC236}">
                <a16:creationId xmlns:a16="http://schemas.microsoft.com/office/drawing/2014/main" id="{6A7F3A66-92DA-1443-8433-12CF746B8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048000"/>
            <a:ext cx="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7" name="Line 9">
            <a:extLst>
              <a:ext uri="{FF2B5EF4-FFF2-40B4-BE49-F238E27FC236}">
                <a16:creationId xmlns:a16="http://schemas.microsoft.com/office/drawing/2014/main" id="{095B7E27-FC6E-1E4A-9FC5-B6F272A7D7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048000"/>
            <a:ext cx="434340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8" name="Line 10">
            <a:extLst>
              <a:ext uri="{FF2B5EF4-FFF2-40B4-BE49-F238E27FC236}">
                <a16:creationId xmlns:a16="http://schemas.microsoft.com/office/drawing/2014/main" id="{573486D2-26EE-6344-AD46-0CE79DF71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441960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29" name="Text Box 11">
            <a:extLst>
              <a:ext uri="{FF2B5EF4-FFF2-40B4-BE49-F238E27FC236}">
                <a16:creationId xmlns:a16="http://schemas.microsoft.com/office/drawing/2014/main" id="{BB562B3C-30EC-A348-A73D-41A29BD1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7600"/>
            <a:ext cx="1052512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1,CAT</a:t>
            </a:r>
          </a:p>
        </p:txBody>
      </p:sp>
      <p:sp>
        <p:nvSpPr>
          <p:cNvPr id="86030" name="Text Box 12">
            <a:extLst>
              <a:ext uri="{FF2B5EF4-FFF2-40B4-BE49-F238E27FC236}">
                <a16:creationId xmlns:a16="http://schemas.microsoft.com/office/drawing/2014/main" id="{6F5BF16C-8F06-0040-80C6-0B555A17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038600"/>
            <a:ext cx="1128712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1,INTC</a:t>
            </a:r>
          </a:p>
        </p:txBody>
      </p:sp>
      <p:sp>
        <p:nvSpPr>
          <p:cNvPr id="86031" name="Text Box 13">
            <a:extLst>
              <a:ext uri="{FF2B5EF4-FFF2-40B4-BE49-F238E27FC236}">
                <a16:creationId xmlns:a16="http://schemas.microsoft.com/office/drawing/2014/main" id="{4C32C968-A613-8448-9CCE-FF92B9D8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4038600"/>
            <a:ext cx="1052512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2,CAT</a:t>
            </a:r>
          </a:p>
        </p:txBody>
      </p:sp>
      <p:sp>
        <p:nvSpPr>
          <p:cNvPr id="86032" name="Text Box 14">
            <a:extLst>
              <a:ext uri="{FF2B5EF4-FFF2-40B4-BE49-F238E27FC236}">
                <a16:creationId xmlns:a16="http://schemas.microsoft.com/office/drawing/2014/main" id="{95C51C0B-2005-9743-BA55-DF2945AF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657600"/>
            <a:ext cx="1128713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B</a:t>
            </a:r>
            <a:r>
              <a:rPr lang="en-US" altLang="en-US" sz="1800">
                <a:latin typeface="Arial" panose="020B0604020202020204" pitchFamily="34" charset="0"/>
              </a:rPr>
              <a:t>2,INTC</a:t>
            </a:r>
          </a:p>
        </p:txBody>
      </p:sp>
      <p:sp>
        <p:nvSpPr>
          <p:cNvPr id="86033" name="Text Box 15">
            <a:extLst>
              <a:ext uri="{FF2B5EF4-FFF2-40B4-BE49-F238E27FC236}">
                <a16:creationId xmlns:a16="http://schemas.microsoft.com/office/drawing/2014/main" id="{2FECC4C1-E7B3-8C48-8ADA-DA4BA549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34290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rgbClr val="CC00CC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6034" name="Text Box 16">
            <a:extLst>
              <a:ext uri="{FF2B5EF4-FFF2-40B4-BE49-F238E27FC236}">
                <a16:creationId xmlns:a16="http://schemas.microsoft.com/office/drawing/2014/main" id="{5241ACE8-E9EA-A942-8513-E00A047B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9530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rgbClr val="CC00CC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6035" name="Text Box 17">
            <a:extLst>
              <a:ext uri="{FF2B5EF4-FFF2-40B4-BE49-F238E27FC236}">
                <a16:creationId xmlns:a16="http://schemas.microsoft.com/office/drawing/2014/main" id="{491D0D69-BD3F-A74D-B1C8-1FFE10CC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603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rgbClr val="CC00CC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86036" name="Picture 18" descr="DJIA_AA_AXP_BA_CAT_C_1-5">
            <a:extLst>
              <a:ext uri="{FF2B5EF4-FFF2-40B4-BE49-F238E27FC236}">
                <a16:creationId xmlns:a16="http://schemas.microsoft.com/office/drawing/2014/main" id="{46047F74-2DDE-5F4E-A553-FF8CA04A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19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7" name="Picture 19" descr="DJIA_HWP_HD_HON_INTC_IBM_11-15">
            <a:extLst>
              <a:ext uri="{FF2B5EF4-FFF2-40B4-BE49-F238E27FC236}">
                <a16:creationId xmlns:a16="http://schemas.microsoft.com/office/drawing/2014/main" id="{AF1A2C5C-1FFA-454B-9450-F333F9D98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8" name="Text Box 20">
            <a:extLst>
              <a:ext uri="{FF2B5EF4-FFF2-40B4-BE49-F238E27FC236}">
                <a16:creationId xmlns:a16="http://schemas.microsoft.com/office/drawing/2014/main" id="{DCF72984-8D5A-2844-8102-33E08F67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6039" name="Text Box 21">
            <a:extLst>
              <a:ext uri="{FF2B5EF4-FFF2-40B4-BE49-F238E27FC236}">
                <a16:creationId xmlns:a16="http://schemas.microsoft.com/office/drawing/2014/main" id="{A1F56CB0-CDA7-974C-8186-1336CFFB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C7474-45FB-564D-9358-86B9F9B6D737}"/>
              </a:ext>
            </a:extLst>
          </p:cNvPr>
          <p:cNvSpPr txBox="1"/>
          <p:nvPr/>
        </p:nvSpPr>
        <p:spPr>
          <a:xfrm rot="20470768">
            <a:off x="6610653" y="704809"/>
            <a:ext cx="2597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= behaviors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4">
            <a:extLst>
              <a:ext uri="{FF2B5EF4-FFF2-40B4-BE49-F238E27FC236}">
                <a16:creationId xmlns:a16="http://schemas.microsoft.com/office/drawing/2014/main" id="{0A375199-D473-3F4A-AADE-713A4CA726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87042" name="Footer Placeholder 5">
            <a:extLst>
              <a:ext uri="{FF2B5EF4-FFF2-40B4-BE49-F238E27FC236}">
                <a16:creationId xmlns:a16="http://schemas.microsoft.com/office/drawing/2014/main" id="{6F4F6A2F-A829-BD4A-A0FB-7B6F30C0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E8753DD8-E41A-0F46-8ACD-5243346D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EB6CD9A-F540-8A4C-A785-43A84309E6D8}" type="slidenum">
              <a:rPr lang="en-US" altLang="en-US" sz="1400"/>
              <a:pPr algn="r"/>
              <a:t>43</a:t>
            </a:fld>
            <a:endParaRPr lang="en-US" altLang="en-US" sz="1400"/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87D6750D-0F8E-F448-A408-E12B3C42F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7045" name="Picture 3" descr="DJIA_AA_AXP_BA_CAT_C_1-5">
            <a:extLst>
              <a:ext uri="{FF2B5EF4-FFF2-40B4-BE49-F238E27FC236}">
                <a16:creationId xmlns:a16="http://schemas.microsoft.com/office/drawing/2014/main" id="{1F8A539C-B157-4047-B03B-63C4DA91A2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419600" cy="1073150"/>
          </a:xfrm>
          <a:noFill/>
        </p:spPr>
      </p:pic>
      <p:pic>
        <p:nvPicPr>
          <p:cNvPr id="87046" name="Picture 4" descr="DJIA_icasig_reduced_5Dim_hidden">
            <a:extLst>
              <a:ext uri="{FF2B5EF4-FFF2-40B4-BE49-F238E27FC236}">
                <a16:creationId xmlns:a16="http://schemas.microsoft.com/office/drawing/2014/main" id="{9431773D-B27B-A74D-9576-9ADF4A74B25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7047" name="Picture 5" descr="DJIA_icasig_reduced_5Dim_hidden">
            <a:extLst>
              <a:ext uri="{FF2B5EF4-FFF2-40B4-BE49-F238E27FC236}">
                <a16:creationId xmlns:a16="http://schemas.microsoft.com/office/drawing/2014/main" id="{BF7A9CE6-2286-A94A-9BAF-3EA856A5FC5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7048" name="Text Box 6">
            <a:extLst>
              <a:ext uri="{FF2B5EF4-FFF2-40B4-BE49-F238E27FC236}">
                <a16:creationId xmlns:a16="http://schemas.microsoft.com/office/drawing/2014/main" id="{646BFF35-62F2-384A-97FE-AE1759B2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“Hidden variable 1”</a:t>
            </a:r>
          </a:p>
        </p:txBody>
      </p:sp>
      <p:sp>
        <p:nvSpPr>
          <p:cNvPr id="87049" name="Text Box 7">
            <a:extLst>
              <a:ext uri="{FF2B5EF4-FFF2-40B4-BE49-F238E27FC236}">
                <a16:creationId xmlns:a16="http://schemas.microsoft.com/office/drawing/2014/main" id="{088CE8C6-342B-2049-B704-893E0A5A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“Hidden variable 2”</a:t>
            </a:r>
          </a:p>
        </p:txBody>
      </p:sp>
      <p:sp>
        <p:nvSpPr>
          <p:cNvPr id="87050" name="Line 8">
            <a:extLst>
              <a:ext uri="{FF2B5EF4-FFF2-40B4-BE49-F238E27FC236}">
                <a16:creationId xmlns:a16="http://schemas.microsoft.com/office/drawing/2014/main" id="{389EB7AE-DF0E-7847-B998-C9A426143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1" name="Line 9">
            <a:extLst>
              <a:ext uri="{FF2B5EF4-FFF2-40B4-BE49-F238E27FC236}">
                <a16:creationId xmlns:a16="http://schemas.microsoft.com/office/drawing/2014/main" id="{DAEA0D19-50E1-A347-8EF3-29B35722C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048000"/>
            <a:ext cx="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2" name="Line 10">
            <a:extLst>
              <a:ext uri="{FF2B5EF4-FFF2-40B4-BE49-F238E27FC236}">
                <a16:creationId xmlns:a16="http://schemas.microsoft.com/office/drawing/2014/main" id="{983789E3-4023-DC40-B3BB-FA5FC5AA8C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048000"/>
            <a:ext cx="4343400" cy="17526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3" name="Line 11">
            <a:extLst>
              <a:ext uri="{FF2B5EF4-FFF2-40B4-BE49-F238E27FC236}">
                <a16:creationId xmlns:a16="http://schemas.microsoft.com/office/drawing/2014/main" id="{AE1A9E0D-F6D4-DD41-BC09-1570CB111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048000"/>
            <a:ext cx="4419600" cy="17526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4" name="Text Box 12">
            <a:extLst>
              <a:ext uri="{FF2B5EF4-FFF2-40B4-BE49-F238E27FC236}">
                <a16:creationId xmlns:a16="http://schemas.microsoft.com/office/drawing/2014/main" id="{BD54AFD9-D940-204C-9F2A-31D210D7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657600"/>
            <a:ext cx="828675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0.94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5" name="Text Box 13">
            <a:extLst>
              <a:ext uri="{FF2B5EF4-FFF2-40B4-BE49-F238E27FC236}">
                <a16:creationId xmlns:a16="http://schemas.microsoft.com/office/drawing/2014/main" id="{45B0DB19-1AB8-1448-B84E-7D52AB7A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038600"/>
            <a:ext cx="828675" cy="4889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0.63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6" name="Text Box 14">
            <a:extLst>
              <a:ext uri="{FF2B5EF4-FFF2-40B4-BE49-F238E27FC236}">
                <a16:creationId xmlns:a16="http://schemas.microsoft.com/office/drawing/2014/main" id="{A4D58FCC-2787-D247-B2C2-987DF36E5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4038600"/>
            <a:ext cx="828675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0.03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57" name="Text Box 15">
            <a:extLst>
              <a:ext uri="{FF2B5EF4-FFF2-40B4-BE49-F238E27FC236}">
                <a16:creationId xmlns:a16="http://schemas.microsoft.com/office/drawing/2014/main" id="{36B7BBE6-6B1C-C244-97EB-A06BF04D8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3657600"/>
            <a:ext cx="828675" cy="4889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Arial" panose="020B0604020202020204" pitchFamily="34" charset="0"/>
              </a:rPr>
              <a:t>0.64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7058" name="Picture 16" descr="DJIA_HWP_HD_HON_INTC_IBM_11-15">
            <a:extLst>
              <a:ext uri="{FF2B5EF4-FFF2-40B4-BE49-F238E27FC236}">
                <a16:creationId xmlns:a16="http://schemas.microsoft.com/office/drawing/2014/main" id="{71CC37AE-01E0-AF44-B1D3-3CE6C9DFE8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495800" cy="1066800"/>
          </a:xfrm>
          <a:noFill/>
        </p:spPr>
      </p:pic>
      <p:sp>
        <p:nvSpPr>
          <p:cNvPr id="87059" name="Text Box 17">
            <a:extLst>
              <a:ext uri="{FF2B5EF4-FFF2-40B4-BE49-F238E27FC236}">
                <a16:creationId xmlns:a16="http://schemas.microsoft.com/office/drawing/2014/main" id="{3AAD4DA8-0EE7-0840-924E-38D0BF370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7060" name="Text Box 18">
            <a:extLst>
              <a:ext uri="{FF2B5EF4-FFF2-40B4-BE49-F238E27FC236}">
                <a16:creationId xmlns:a16="http://schemas.microsoft.com/office/drawing/2014/main" id="{7F28D899-9CDF-F343-8429-B2E8ED98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4">
            <a:extLst>
              <a:ext uri="{FF2B5EF4-FFF2-40B4-BE49-F238E27FC236}">
                <a16:creationId xmlns:a16="http://schemas.microsoft.com/office/drawing/2014/main" id="{9C30933D-1EAB-3545-A724-7DD06F3A47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88066" name="Footer Placeholder 5">
            <a:extLst>
              <a:ext uri="{FF2B5EF4-FFF2-40B4-BE49-F238E27FC236}">
                <a16:creationId xmlns:a16="http://schemas.microsoft.com/office/drawing/2014/main" id="{DCBC1433-BFE8-9540-AF83-F758B2EC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8067" name="Slide Number Placeholder 6">
            <a:extLst>
              <a:ext uri="{FF2B5EF4-FFF2-40B4-BE49-F238E27FC236}">
                <a16:creationId xmlns:a16="http://schemas.microsoft.com/office/drawing/2014/main" id="{E7866F9E-039E-2F4A-B850-3F008F8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77A4FD5-E24A-1649-9C08-C2FAE5217EDC}" type="slidenum">
              <a:rPr lang="en-US" altLang="en-US" sz="1400"/>
              <a:pPr algn="r"/>
              <a:t>44</a:t>
            </a:fld>
            <a:endParaRPr lang="en-US" altLang="en-US" sz="140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D14FFB6D-D847-C142-B05B-F8646C53B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8069" name="Picture 3" descr="DJIA_AA_AXP_BA_CAT_C_1-5">
            <a:extLst>
              <a:ext uri="{FF2B5EF4-FFF2-40B4-BE49-F238E27FC236}">
                <a16:creationId xmlns:a16="http://schemas.microsoft.com/office/drawing/2014/main" id="{C4B8BA60-DE8C-104D-915C-DBEF719613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419600" cy="1073150"/>
          </a:xfrm>
          <a:noFill/>
        </p:spPr>
      </p:pic>
      <p:pic>
        <p:nvPicPr>
          <p:cNvPr id="88070" name="Picture 4" descr="DJIA_icasig_reduced_5Dim_hidden">
            <a:extLst>
              <a:ext uri="{FF2B5EF4-FFF2-40B4-BE49-F238E27FC236}">
                <a16:creationId xmlns:a16="http://schemas.microsoft.com/office/drawing/2014/main" id="{5C054D20-044C-2A42-9C72-000A78C4B57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8071" name="Picture 5" descr="DJIA_icasig_reduced_5Dim_hidden">
            <a:extLst>
              <a:ext uri="{FF2B5EF4-FFF2-40B4-BE49-F238E27FC236}">
                <a16:creationId xmlns:a16="http://schemas.microsoft.com/office/drawing/2014/main" id="{8BA3381D-B40C-9148-A4D3-5A6F1EA209B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8072" name="Text Box 6">
            <a:extLst>
              <a:ext uri="{FF2B5EF4-FFF2-40B4-BE49-F238E27FC236}">
                <a16:creationId xmlns:a16="http://schemas.microsoft.com/office/drawing/2014/main" id="{DC4DB8FE-E224-A84B-ADAF-2D846C376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“General trend”</a:t>
            </a:r>
          </a:p>
        </p:txBody>
      </p:sp>
      <p:sp>
        <p:nvSpPr>
          <p:cNvPr id="88073" name="Text Box 7">
            <a:extLst>
              <a:ext uri="{FF2B5EF4-FFF2-40B4-BE49-F238E27FC236}">
                <a16:creationId xmlns:a16="http://schemas.microsoft.com/office/drawing/2014/main" id="{5392C8C2-7FB5-AB49-A307-E4F55889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latin typeface="Garamond" panose="02020404030301010803" pitchFamily="18" charset="0"/>
              </a:rPr>
              <a:t>???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946A2C-F253-864A-97D6-D75DD6EB7659}"/>
              </a:ext>
            </a:extLst>
          </p:cNvPr>
          <p:cNvGrpSpPr/>
          <p:nvPr/>
        </p:nvGrpSpPr>
        <p:grpSpPr>
          <a:xfrm>
            <a:off x="1965325" y="3048000"/>
            <a:ext cx="5324475" cy="1752600"/>
            <a:chOff x="1965325" y="3048000"/>
            <a:chExt cx="5324475" cy="1752600"/>
          </a:xfrm>
        </p:grpSpPr>
        <p:sp>
          <p:nvSpPr>
            <p:cNvPr id="88074" name="Line 8">
              <a:extLst>
                <a:ext uri="{FF2B5EF4-FFF2-40B4-BE49-F238E27FC236}">
                  <a16:creationId xmlns:a16="http://schemas.microsoft.com/office/drawing/2014/main" id="{B44F717B-D480-DF45-B285-74902B5F8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5" name="Line 9">
              <a:extLst>
                <a:ext uri="{FF2B5EF4-FFF2-40B4-BE49-F238E27FC236}">
                  <a16:creationId xmlns:a16="http://schemas.microsoft.com/office/drawing/2014/main" id="{0219A5C5-7842-A748-9CEB-08EC9E8EC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6" name="Line 10">
              <a:extLst>
                <a:ext uri="{FF2B5EF4-FFF2-40B4-BE49-F238E27FC236}">
                  <a16:creationId xmlns:a16="http://schemas.microsoft.com/office/drawing/2014/main" id="{EF33F6D3-2F49-7840-B205-B94FE901F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7" name="Line 11">
              <a:extLst>
                <a:ext uri="{FF2B5EF4-FFF2-40B4-BE49-F238E27FC236}">
                  <a16:creationId xmlns:a16="http://schemas.microsoft.com/office/drawing/2014/main" id="{F6ED6AE1-FB1E-2142-A6C8-9B520B5FF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8" name="Text Box 12">
              <a:extLst>
                <a:ext uri="{FF2B5EF4-FFF2-40B4-BE49-F238E27FC236}">
                  <a16:creationId xmlns:a16="http://schemas.microsoft.com/office/drawing/2014/main" id="{F5705FC8-8055-F047-8AC0-061BEAB70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325" y="3657600"/>
              <a:ext cx="828675" cy="48895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0.94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79" name="Text Box 13">
              <a:extLst>
                <a:ext uri="{FF2B5EF4-FFF2-40B4-BE49-F238E27FC236}">
                  <a16:creationId xmlns:a16="http://schemas.microsoft.com/office/drawing/2014/main" id="{DD461C1B-787F-674A-B7FF-01FD51D9A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925" y="4038600"/>
              <a:ext cx="828675" cy="48895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0.63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0" name="Text Box 14">
              <a:extLst>
                <a:ext uri="{FF2B5EF4-FFF2-40B4-BE49-F238E27FC236}">
                  <a16:creationId xmlns:a16="http://schemas.microsoft.com/office/drawing/2014/main" id="{8B57C0D3-B3AF-7F48-9B6E-AE32FF714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200" y="4038600"/>
              <a:ext cx="828675" cy="4889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0.03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1" name="Text Box 15">
              <a:extLst>
                <a:ext uri="{FF2B5EF4-FFF2-40B4-BE49-F238E27FC236}">
                  <a16:creationId xmlns:a16="http://schemas.microsoft.com/office/drawing/2014/main" id="{52D5E6A8-8437-9C49-8A28-D5E399E9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1125" y="3657600"/>
              <a:ext cx="828675" cy="4889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0.64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88082" name="Picture 16" descr="DJIA_HWP_HD_HON_INTC_IBM_11-15">
            <a:extLst>
              <a:ext uri="{FF2B5EF4-FFF2-40B4-BE49-F238E27FC236}">
                <a16:creationId xmlns:a16="http://schemas.microsoft.com/office/drawing/2014/main" id="{5CAC2E03-A01F-F24F-8E72-F2A45A9195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495800" cy="1066800"/>
          </a:xfrm>
          <a:noFill/>
        </p:spPr>
      </p:pic>
      <p:sp>
        <p:nvSpPr>
          <p:cNvPr id="88083" name="Text Box 17">
            <a:extLst>
              <a:ext uri="{FF2B5EF4-FFF2-40B4-BE49-F238E27FC236}">
                <a16:creationId xmlns:a16="http://schemas.microsoft.com/office/drawing/2014/main" id="{582D6535-E180-5A4A-A0E8-B63A6EFF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8084" name="Text Box 18">
            <a:extLst>
              <a:ext uri="{FF2B5EF4-FFF2-40B4-BE49-F238E27FC236}">
                <a16:creationId xmlns:a16="http://schemas.microsoft.com/office/drawing/2014/main" id="{DC982B83-3EE3-C84A-BE18-EF950A85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4">
            <a:extLst>
              <a:ext uri="{FF2B5EF4-FFF2-40B4-BE49-F238E27FC236}">
                <a16:creationId xmlns:a16="http://schemas.microsoft.com/office/drawing/2014/main" id="{9C30933D-1EAB-3545-A724-7DD06F3A47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88066" name="Footer Placeholder 5">
            <a:extLst>
              <a:ext uri="{FF2B5EF4-FFF2-40B4-BE49-F238E27FC236}">
                <a16:creationId xmlns:a16="http://schemas.microsoft.com/office/drawing/2014/main" id="{DCBC1433-BFE8-9540-AF83-F758B2EC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88067" name="Slide Number Placeholder 6">
            <a:extLst>
              <a:ext uri="{FF2B5EF4-FFF2-40B4-BE49-F238E27FC236}">
                <a16:creationId xmlns:a16="http://schemas.microsoft.com/office/drawing/2014/main" id="{E7866F9E-039E-2F4A-B850-3F008F8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77A4FD5-E24A-1649-9C08-C2FAE5217EDC}" type="slidenum">
              <a:rPr lang="en-US" altLang="en-US" sz="1400"/>
              <a:pPr algn="r"/>
              <a:t>45</a:t>
            </a:fld>
            <a:endParaRPr lang="en-US" altLang="en-US" sz="140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D14FFB6D-D847-C142-B05B-F8646C53B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Motivation: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Find hidden variables</a:t>
            </a:r>
          </a:p>
        </p:txBody>
      </p:sp>
      <p:pic>
        <p:nvPicPr>
          <p:cNvPr id="88069" name="Picture 3" descr="DJIA_AA_AXP_BA_CAT_C_1-5">
            <a:extLst>
              <a:ext uri="{FF2B5EF4-FFF2-40B4-BE49-F238E27FC236}">
                <a16:creationId xmlns:a16="http://schemas.microsoft.com/office/drawing/2014/main" id="{C4B8BA60-DE8C-104D-915C-DBEF719613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419600" cy="1073150"/>
          </a:xfrm>
          <a:noFill/>
        </p:spPr>
      </p:pic>
      <p:pic>
        <p:nvPicPr>
          <p:cNvPr id="88070" name="Picture 4" descr="DJIA_icasig_reduced_5Dim_hidden">
            <a:extLst>
              <a:ext uri="{FF2B5EF4-FFF2-40B4-BE49-F238E27FC236}">
                <a16:creationId xmlns:a16="http://schemas.microsoft.com/office/drawing/2014/main" id="{5C054D20-044C-2A42-9C72-000A78C4B57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4648200"/>
            <a:ext cx="4191000" cy="1066800"/>
          </a:xfrm>
          <a:noFill/>
        </p:spPr>
      </p:pic>
      <p:pic>
        <p:nvPicPr>
          <p:cNvPr id="88071" name="Picture 5" descr="DJIA_icasig_reduced_5Dim_hidden">
            <a:extLst>
              <a:ext uri="{FF2B5EF4-FFF2-40B4-BE49-F238E27FC236}">
                <a16:creationId xmlns:a16="http://schemas.microsoft.com/office/drawing/2014/main" id="{8BA3381D-B40C-9148-A4D3-5A6F1EA209B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4724400"/>
            <a:ext cx="4343400" cy="990600"/>
          </a:xfrm>
          <a:noFill/>
        </p:spPr>
      </p:pic>
      <p:sp>
        <p:nvSpPr>
          <p:cNvPr id="88072" name="Text Box 6">
            <a:extLst>
              <a:ext uri="{FF2B5EF4-FFF2-40B4-BE49-F238E27FC236}">
                <a16:creationId xmlns:a16="http://schemas.microsoft.com/office/drawing/2014/main" id="{DC4DB8FE-E224-A84B-ADAF-2D846C376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05488"/>
            <a:ext cx="3124200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“General trend”</a:t>
            </a:r>
          </a:p>
        </p:txBody>
      </p:sp>
      <p:sp>
        <p:nvSpPr>
          <p:cNvPr id="88073" name="Text Box 7">
            <a:extLst>
              <a:ext uri="{FF2B5EF4-FFF2-40B4-BE49-F238E27FC236}">
                <a16:creationId xmlns:a16="http://schemas.microsoft.com/office/drawing/2014/main" id="{5392C8C2-7FB5-AB49-A307-E4F55889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3124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“Internet bubble”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946A2C-F253-864A-97D6-D75DD6EB7659}"/>
              </a:ext>
            </a:extLst>
          </p:cNvPr>
          <p:cNvGrpSpPr/>
          <p:nvPr/>
        </p:nvGrpSpPr>
        <p:grpSpPr>
          <a:xfrm>
            <a:off x="1965325" y="3048000"/>
            <a:ext cx="5324475" cy="1752600"/>
            <a:chOff x="1965325" y="3048000"/>
            <a:chExt cx="5324475" cy="1752600"/>
          </a:xfrm>
        </p:grpSpPr>
        <p:sp>
          <p:nvSpPr>
            <p:cNvPr id="88074" name="Line 8">
              <a:extLst>
                <a:ext uri="{FF2B5EF4-FFF2-40B4-BE49-F238E27FC236}">
                  <a16:creationId xmlns:a16="http://schemas.microsoft.com/office/drawing/2014/main" id="{B44F717B-D480-DF45-B285-74902B5F8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5" name="Line 9">
              <a:extLst>
                <a:ext uri="{FF2B5EF4-FFF2-40B4-BE49-F238E27FC236}">
                  <a16:creationId xmlns:a16="http://schemas.microsoft.com/office/drawing/2014/main" id="{0219A5C5-7842-A748-9CEB-08EC9E8EC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6" name="Line 10">
              <a:extLst>
                <a:ext uri="{FF2B5EF4-FFF2-40B4-BE49-F238E27FC236}">
                  <a16:creationId xmlns:a16="http://schemas.microsoft.com/office/drawing/2014/main" id="{EF33F6D3-2F49-7840-B205-B94FE901F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7" name="Line 11">
              <a:extLst>
                <a:ext uri="{FF2B5EF4-FFF2-40B4-BE49-F238E27FC236}">
                  <a16:creationId xmlns:a16="http://schemas.microsoft.com/office/drawing/2014/main" id="{F6ED6AE1-FB1E-2142-A6C8-9B520B5FF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078" name="Text Box 12">
              <a:extLst>
                <a:ext uri="{FF2B5EF4-FFF2-40B4-BE49-F238E27FC236}">
                  <a16:creationId xmlns:a16="http://schemas.microsoft.com/office/drawing/2014/main" id="{F5705FC8-8055-F047-8AC0-061BEAB70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325" y="3657600"/>
              <a:ext cx="828675" cy="48895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0.94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79" name="Text Box 13">
              <a:extLst>
                <a:ext uri="{FF2B5EF4-FFF2-40B4-BE49-F238E27FC236}">
                  <a16:creationId xmlns:a16="http://schemas.microsoft.com/office/drawing/2014/main" id="{DD461C1B-787F-674A-B7FF-01FD51D9A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925" y="4038600"/>
              <a:ext cx="828675" cy="488950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0.63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0" name="Text Box 14">
              <a:extLst>
                <a:ext uri="{FF2B5EF4-FFF2-40B4-BE49-F238E27FC236}">
                  <a16:creationId xmlns:a16="http://schemas.microsoft.com/office/drawing/2014/main" id="{8B57C0D3-B3AF-7F48-9B6E-AE32FF714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200" y="4038600"/>
              <a:ext cx="828675" cy="4889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0.03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1" name="Text Box 15">
              <a:extLst>
                <a:ext uri="{FF2B5EF4-FFF2-40B4-BE49-F238E27FC236}">
                  <a16:creationId xmlns:a16="http://schemas.microsoft.com/office/drawing/2014/main" id="{52D5E6A8-8437-9C49-8A28-D5E399E9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1125" y="3657600"/>
              <a:ext cx="828675" cy="4889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latin typeface="Arial" panose="020B0604020202020204" pitchFamily="34" charset="0"/>
                </a:rPr>
                <a:t>0.64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88082" name="Picture 16" descr="DJIA_HWP_HD_HON_INTC_IBM_11-15">
            <a:extLst>
              <a:ext uri="{FF2B5EF4-FFF2-40B4-BE49-F238E27FC236}">
                <a16:creationId xmlns:a16="http://schemas.microsoft.com/office/drawing/2014/main" id="{5CAC2E03-A01F-F24F-8E72-F2A45A9195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495800" cy="1066800"/>
          </a:xfrm>
          <a:noFill/>
        </p:spPr>
      </p:pic>
      <p:sp>
        <p:nvSpPr>
          <p:cNvPr id="88083" name="Text Box 17">
            <a:extLst>
              <a:ext uri="{FF2B5EF4-FFF2-40B4-BE49-F238E27FC236}">
                <a16:creationId xmlns:a16="http://schemas.microsoft.com/office/drawing/2014/main" id="{582D6535-E180-5A4A-A0E8-B63A6EFF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Caterpillar</a:t>
            </a:r>
          </a:p>
        </p:txBody>
      </p:sp>
      <p:sp>
        <p:nvSpPr>
          <p:cNvPr id="88084" name="Text Box 18">
            <a:extLst>
              <a:ext uri="{FF2B5EF4-FFF2-40B4-BE49-F238E27FC236}">
                <a16:creationId xmlns:a16="http://schemas.microsoft.com/office/drawing/2014/main" id="{DC982B83-3EE3-C84A-BE18-EF950A85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19400"/>
            <a:ext cx="121920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Garamond" panose="02020404030301010803" pitchFamily="18" charset="0"/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211723439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46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8" y="4274410"/>
            <a:ext cx="1821214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</p:spTree>
    <p:extLst>
      <p:ext uri="{BB962C8B-B14F-4D97-AF65-F5344CB8AC3E}">
        <p14:creationId xmlns:p14="http://schemas.microsoft.com/office/powerpoint/2010/main" val="16240585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47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8" y="4274410"/>
            <a:ext cx="1821214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45498-1570-F442-B55A-A582C8CF8A1D}"/>
              </a:ext>
            </a:extLst>
          </p:cNvPr>
          <p:cNvSpPr/>
          <p:nvPr/>
        </p:nvSpPr>
        <p:spPr bwMode="auto">
          <a:xfrm>
            <a:off x="304800" y="2314701"/>
            <a:ext cx="1191768" cy="114285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C8172A-3A54-A147-B5D3-16AC1D61655C}"/>
              </a:ext>
            </a:extLst>
          </p:cNvPr>
          <p:cNvSpPr/>
          <p:nvPr/>
        </p:nvSpPr>
        <p:spPr bwMode="auto">
          <a:xfrm>
            <a:off x="647700" y="2501900"/>
            <a:ext cx="2870200" cy="1206500"/>
          </a:xfrm>
          <a:custGeom>
            <a:avLst/>
            <a:gdLst>
              <a:gd name="connsiteX0" fmla="*/ 0 w 2870200"/>
              <a:gd name="connsiteY0" fmla="*/ 0 h 1206500"/>
              <a:gd name="connsiteX1" fmla="*/ 901700 w 2870200"/>
              <a:gd name="connsiteY1" fmla="*/ 889000 h 1206500"/>
              <a:gd name="connsiteX2" fmla="*/ 2870200 w 2870200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200" h="1206500">
                <a:moveTo>
                  <a:pt x="0" y="0"/>
                </a:moveTo>
                <a:cubicBezTo>
                  <a:pt x="211666" y="343958"/>
                  <a:pt x="423333" y="687917"/>
                  <a:pt x="901700" y="889000"/>
                </a:cubicBezTo>
                <a:cubicBezTo>
                  <a:pt x="1380067" y="1090083"/>
                  <a:pt x="2125133" y="1148291"/>
                  <a:pt x="2870200" y="120650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20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48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noFill/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7" y="4274410"/>
            <a:ext cx="1821213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9B7822-30C7-8044-A4BC-9F95DF92CAE8}"/>
              </a:ext>
            </a:extLst>
          </p:cNvPr>
          <p:cNvSpPr/>
          <p:nvPr/>
        </p:nvSpPr>
        <p:spPr bwMode="auto">
          <a:xfrm>
            <a:off x="3053046" y="2032000"/>
            <a:ext cx="696053" cy="3592221"/>
          </a:xfrm>
          <a:custGeom>
            <a:avLst/>
            <a:gdLst>
              <a:gd name="connsiteX0" fmla="*/ 388654 w 696053"/>
              <a:gd name="connsiteY0" fmla="*/ 0 h 3592221"/>
              <a:gd name="connsiteX1" fmla="*/ 693454 w 696053"/>
              <a:gd name="connsiteY1" fmla="*/ 800100 h 3592221"/>
              <a:gd name="connsiteX2" fmla="*/ 236254 w 696053"/>
              <a:gd name="connsiteY2" fmla="*/ 2374900 h 3592221"/>
              <a:gd name="connsiteX3" fmla="*/ 7654 w 696053"/>
              <a:gd name="connsiteY3" fmla="*/ 3454400 h 3592221"/>
              <a:gd name="connsiteX4" fmla="*/ 502954 w 696053"/>
              <a:gd name="connsiteY4" fmla="*/ 3543300 h 359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053" h="3592221">
                <a:moveTo>
                  <a:pt x="388654" y="0"/>
                </a:moveTo>
                <a:cubicBezTo>
                  <a:pt x="553754" y="202141"/>
                  <a:pt x="718854" y="404283"/>
                  <a:pt x="693454" y="800100"/>
                </a:cubicBezTo>
                <a:cubicBezTo>
                  <a:pt x="668054" y="1195917"/>
                  <a:pt x="350554" y="1932517"/>
                  <a:pt x="236254" y="2374900"/>
                </a:cubicBezTo>
                <a:cubicBezTo>
                  <a:pt x="121954" y="2817283"/>
                  <a:pt x="-36796" y="3259667"/>
                  <a:pt x="7654" y="3454400"/>
                </a:cubicBezTo>
                <a:cubicBezTo>
                  <a:pt x="52104" y="3649133"/>
                  <a:pt x="277529" y="3596216"/>
                  <a:pt x="502954" y="3543300"/>
                </a:cubicBezTo>
              </a:path>
            </a:pathLst>
          </a:cu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16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>
            <a:extLst>
              <a:ext uri="{FF2B5EF4-FFF2-40B4-BE49-F238E27FC236}">
                <a16:creationId xmlns:a16="http://schemas.microsoft.com/office/drawing/2014/main" id="{DFB4D89F-52E9-044F-A4B2-52349395B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93FD7392-E690-BA4E-B684-406A47B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8ADF3B93-95FA-2249-A86D-66B3B81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6A4E8AE-BE5A-AE4F-A584-406A5903A0BA}" type="slidenum">
              <a:rPr lang="en-US" altLang="en-US" sz="1400"/>
              <a:pPr algn="r"/>
              <a:t>49</a:t>
            </a:fld>
            <a:endParaRPr lang="en-US" altLang="en-US" sz="1400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78B0DBE-FFD0-2D4B-8DDA-43A4ACAD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ICA: Like SVD, but sparse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EC6A2-F3F1-184C-AC7E-C1E8633CF83D}"/>
              </a:ext>
            </a:extLst>
          </p:cNvPr>
          <p:cNvGrpSpPr>
            <a:grpSpLocks noChangeAspect="1"/>
          </p:cNvGrpSpPr>
          <p:nvPr/>
        </p:nvGrpSpPr>
        <p:grpSpPr>
          <a:xfrm>
            <a:off x="304800" y="1739900"/>
            <a:ext cx="3034447" cy="1237601"/>
            <a:chOff x="2832100" y="1802430"/>
            <a:chExt cx="5949896" cy="242667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4A6BD1-6A87-7D41-B4D8-022FFCAFA55B}"/>
                </a:ext>
              </a:extLst>
            </p:cNvPr>
            <p:cNvSpPr/>
            <p:nvPr/>
          </p:nvSpPr>
          <p:spPr bwMode="auto">
            <a:xfrm>
              <a:off x="2832100" y="2882900"/>
              <a:ext cx="2336800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A65DFB-3168-A849-BFFC-93D6D9015AE6}"/>
                </a:ext>
              </a:extLst>
            </p:cNvPr>
            <p:cNvSpPr/>
            <p:nvPr/>
          </p:nvSpPr>
          <p:spPr bwMode="auto">
            <a:xfrm>
              <a:off x="5698633" y="28829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7821A-944E-7D4B-8543-6DD98254D7EE}"/>
                </a:ext>
              </a:extLst>
            </p:cNvPr>
            <p:cNvSpPr/>
            <p:nvPr/>
          </p:nvSpPr>
          <p:spPr bwMode="auto">
            <a:xfrm>
              <a:off x="6457896" y="2566326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AB2AD4-C2EC-0A45-8E01-0CCE9ECA86D1}"/>
                </a:ext>
              </a:extLst>
            </p:cNvPr>
            <p:cNvSpPr/>
            <p:nvPr/>
          </p:nvSpPr>
          <p:spPr bwMode="auto">
            <a:xfrm>
              <a:off x="6019800" y="2870200"/>
              <a:ext cx="232267" cy="1346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15411-8AD9-644F-AA68-3F6DB38B977D}"/>
                </a:ext>
              </a:extLst>
            </p:cNvPr>
            <p:cNvSpPr/>
            <p:nvPr/>
          </p:nvSpPr>
          <p:spPr bwMode="auto">
            <a:xfrm>
              <a:off x="6457896" y="2203161"/>
              <a:ext cx="2324100" cy="2413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B25D35-C5F0-C947-9FCB-B6C3E11FFC61}"/>
                </a:ext>
              </a:extLst>
            </p:cNvPr>
            <p:cNvSpPr txBox="1"/>
            <p:nvPr/>
          </p:nvSpPr>
          <p:spPr>
            <a:xfrm>
              <a:off x="5243504" y="3212525"/>
              <a:ext cx="553824" cy="60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~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7029C6-BAE9-F842-A0FD-5B3FD8EB23D6}"/>
                </a:ext>
              </a:extLst>
            </p:cNvPr>
            <p:cNvSpPr txBox="1"/>
            <p:nvPr/>
          </p:nvSpPr>
          <p:spPr>
            <a:xfrm>
              <a:off x="6459733" y="1802430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1</a:t>
              </a:r>
              <a:r>
                <a:rPr lang="en-US" sz="1200" baseline="30000" dirty="0">
                  <a:solidFill>
                    <a:schemeClr val="tx2"/>
                  </a:solidFill>
                </a:rPr>
                <a:t>st</a:t>
              </a:r>
              <a:r>
                <a:rPr lang="en-US" sz="1200" dirty="0">
                  <a:solidFill>
                    <a:schemeClr val="tx2"/>
                  </a:solidFill>
                </a:rPr>
                <a:t> 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39DE9-7050-1646-9A06-C73F46B7EDDA}"/>
                </a:ext>
              </a:extLst>
            </p:cNvPr>
            <p:cNvSpPr txBox="1"/>
            <p:nvPr/>
          </p:nvSpPr>
          <p:spPr>
            <a:xfrm>
              <a:off x="6450763" y="2929491"/>
              <a:ext cx="942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2</a:t>
              </a:r>
              <a:r>
                <a:rPr lang="en-US" sz="1200" baseline="30000" dirty="0">
                  <a:solidFill>
                    <a:srgbClr val="00B050"/>
                  </a:solidFill>
                </a:rPr>
                <a:t>nd</a:t>
              </a:r>
              <a:r>
                <a:rPr lang="en-US" sz="1200" dirty="0">
                  <a:solidFill>
                    <a:srgbClr val="00B050"/>
                  </a:solidFill>
                </a:rPr>
                <a:t> behavior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D98B1-4083-1A46-995A-38390ACBA56E}"/>
                </a:ext>
              </a:extLst>
            </p:cNvPr>
            <p:cNvSpPr/>
            <p:nvPr/>
          </p:nvSpPr>
          <p:spPr bwMode="auto">
            <a:xfrm flipH="1">
              <a:off x="5649654" y="2895949"/>
              <a:ext cx="325696" cy="257632"/>
            </a:xfrm>
            <a:prstGeom prst="ellipse">
              <a:avLst/>
            </a:prstGeom>
            <a:solidFill>
              <a:srgbClr val="7030A0"/>
            </a:solidFill>
            <a:ln w="635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8AC32-11C5-EE49-83CB-B673A7704611}"/>
              </a:ext>
            </a:extLst>
          </p:cNvPr>
          <p:cNvGrpSpPr>
            <a:grpSpLocks noChangeAspect="1"/>
          </p:cNvGrpSpPr>
          <p:nvPr/>
        </p:nvGrpSpPr>
        <p:grpSpPr>
          <a:xfrm>
            <a:off x="3690758" y="5135444"/>
            <a:ext cx="4572000" cy="566444"/>
            <a:chOff x="228600" y="4648200"/>
            <a:chExt cx="8610600" cy="1066800"/>
          </a:xfrm>
        </p:grpSpPr>
        <p:pic>
          <p:nvPicPr>
            <p:cNvPr id="27" name="Picture 4" descr="DJIA_icasig_reduced_5Dim_hidden">
              <a:extLst>
                <a:ext uri="{FF2B5EF4-FFF2-40B4-BE49-F238E27FC236}">
                  <a16:creationId xmlns:a16="http://schemas.microsoft.com/office/drawing/2014/main" id="{B73A2FA2-E245-6549-BE41-4B1EBF2CB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648200"/>
              <a:ext cx="4191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DJIA_icasig_reduced_5Dim_hidden">
              <a:extLst>
                <a:ext uri="{FF2B5EF4-FFF2-40B4-BE49-F238E27FC236}">
                  <a16:creationId xmlns:a16="http://schemas.microsoft.com/office/drawing/2014/main" id="{BAD54B65-3721-CB40-93EA-0BE804EC7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24400"/>
              <a:ext cx="43434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6" descr="DJIA_HWP_HD_HON_INTC_IBM_11-15">
            <a:extLst>
              <a:ext uri="{FF2B5EF4-FFF2-40B4-BE49-F238E27FC236}">
                <a16:creationId xmlns:a16="http://schemas.microsoft.com/office/drawing/2014/main" id="{014DCA87-6771-8644-9692-118C99C43413}"/>
              </a:ext>
            </a:extLst>
          </p:cNvPr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322" y="3535502"/>
            <a:ext cx="2286000" cy="542438"/>
          </a:xfrm>
          <a:noFill/>
        </p:spPr>
      </p:pic>
      <p:pic>
        <p:nvPicPr>
          <p:cNvPr id="30" name="Picture 3" descr="DJIA_AA_AXP_BA_CAT_C_1-5">
            <a:extLst>
              <a:ext uri="{FF2B5EF4-FFF2-40B4-BE49-F238E27FC236}">
                <a16:creationId xmlns:a16="http://schemas.microsoft.com/office/drawing/2014/main" id="{A9FDBCBC-0773-8E47-80AA-DB41740D6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341" y="3535627"/>
            <a:ext cx="2286000" cy="555080"/>
          </a:xfrm>
          <a:prstGeom prst="rect">
            <a:avLst/>
          </a:prstGeom>
          <a:noFill/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50D3FAA-CB1B-E24D-B5B5-0F23CBA93ABD}"/>
              </a:ext>
            </a:extLst>
          </p:cNvPr>
          <p:cNvGrpSpPr>
            <a:grpSpLocks noChangeAspect="1"/>
          </p:cNvGrpSpPr>
          <p:nvPr/>
        </p:nvGrpSpPr>
        <p:grpSpPr>
          <a:xfrm>
            <a:off x="5157847" y="4274410"/>
            <a:ext cx="1821213" cy="709964"/>
            <a:chOff x="2362200" y="3048000"/>
            <a:chExt cx="4495800" cy="1752600"/>
          </a:xfrm>
        </p:grpSpPr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DD01CDE-01CB-0C4A-95F6-94FD89D81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ECEB29E4-54B6-AE48-B830-F315AC01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0" y="3048000"/>
              <a:ext cx="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9054410-1E1F-6740-A727-700A2FD71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4600" y="3048000"/>
              <a:ext cx="4343400" cy="175260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C4EF0D08-F030-3D4A-9C17-B50A5DCB0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00" y="3048000"/>
              <a:ext cx="4419600" cy="1752600"/>
            </a:xfrm>
            <a:prstGeom prst="line">
              <a:avLst/>
            </a:prstGeom>
            <a:noFill/>
            <a:ln w="44450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8BBC8B-ECF7-FC4B-A447-8E3F2703FD44}"/>
              </a:ext>
            </a:extLst>
          </p:cNvPr>
          <p:cNvSpPr txBox="1"/>
          <p:nvPr/>
        </p:nvSpPr>
        <p:spPr>
          <a:xfrm>
            <a:off x="3910764" y="5702831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General trend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AF1A4A-264D-B347-88B2-F8AB8611B190}"/>
              </a:ext>
            </a:extLst>
          </p:cNvPr>
          <p:cNvSpPr txBox="1"/>
          <p:nvPr/>
        </p:nvSpPr>
        <p:spPr>
          <a:xfrm>
            <a:off x="6216994" y="57028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Internet bubble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49A20-DFFC-F345-8375-445FD5F53476}"/>
              </a:ext>
            </a:extLst>
          </p:cNvPr>
          <p:cNvSpPr/>
          <p:nvPr/>
        </p:nvSpPr>
        <p:spPr bwMode="auto">
          <a:xfrm flipH="1">
            <a:off x="1742436" y="24663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563CBF-0416-4D4D-A1EB-C4D45FE4EB09}"/>
              </a:ext>
            </a:extLst>
          </p:cNvPr>
          <p:cNvSpPr/>
          <p:nvPr/>
        </p:nvSpPr>
        <p:spPr bwMode="auto">
          <a:xfrm flipH="1">
            <a:off x="1894836" y="24790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65A8AE-500E-D141-A1B7-277C24E0A8D9}"/>
              </a:ext>
            </a:extLst>
          </p:cNvPr>
          <p:cNvSpPr/>
          <p:nvPr/>
        </p:nvSpPr>
        <p:spPr bwMode="auto">
          <a:xfrm flipH="1">
            <a:off x="1894836" y="2275863"/>
            <a:ext cx="166105" cy="131392"/>
          </a:xfrm>
          <a:prstGeom prst="ellipse">
            <a:avLst/>
          </a:prstGeom>
          <a:noFill/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6E8AB-46B8-C74E-96D5-1A35A564A549}"/>
              </a:ext>
            </a:extLst>
          </p:cNvPr>
          <p:cNvSpPr txBox="1"/>
          <p:nvPr/>
        </p:nvSpPr>
        <p:spPr>
          <a:xfrm>
            <a:off x="4060548" y="2870156"/>
            <a:ext cx="11929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Stock#1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26AFA5-FA13-144F-AB9A-43BAB7333AD7}"/>
              </a:ext>
            </a:extLst>
          </p:cNvPr>
          <p:cNvSpPr txBox="1"/>
          <p:nvPr/>
        </p:nvSpPr>
        <p:spPr>
          <a:xfrm>
            <a:off x="6541168" y="28900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Stock#2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1538BB-BB02-F14A-BE42-8568F0E27618}"/>
              </a:ext>
            </a:extLst>
          </p:cNvPr>
          <p:cNvSpPr/>
          <p:nvPr/>
        </p:nvSpPr>
        <p:spPr bwMode="auto">
          <a:xfrm>
            <a:off x="1001232" y="2400300"/>
            <a:ext cx="4053368" cy="2412772"/>
          </a:xfrm>
          <a:custGeom>
            <a:avLst/>
            <a:gdLst>
              <a:gd name="connsiteX0" fmla="*/ 637068 w 4053368"/>
              <a:gd name="connsiteY0" fmla="*/ 0 h 2412772"/>
              <a:gd name="connsiteX1" fmla="*/ 154468 w 4053368"/>
              <a:gd name="connsiteY1" fmla="*/ 1155700 h 2412772"/>
              <a:gd name="connsiteX2" fmla="*/ 3011968 w 4053368"/>
              <a:gd name="connsiteY2" fmla="*/ 2286000 h 2412772"/>
              <a:gd name="connsiteX3" fmla="*/ 4053368 w 4053368"/>
              <a:gd name="connsiteY3" fmla="*/ 2336800 h 241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368" h="2412772">
                <a:moveTo>
                  <a:pt x="637068" y="0"/>
                </a:moveTo>
                <a:cubicBezTo>
                  <a:pt x="197859" y="387350"/>
                  <a:pt x="-241349" y="774700"/>
                  <a:pt x="154468" y="1155700"/>
                </a:cubicBezTo>
                <a:cubicBezTo>
                  <a:pt x="550285" y="1536700"/>
                  <a:pt x="2362151" y="2089150"/>
                  <a:pt x="3011968" y="2286000"/>
                </a:cubicBezTo>
                <a:cubicBezTo>
                  <a:pt x="3661785" y="2482850"/>
                  <a:pt x="3857576" y="2409825"/>
                  <a:pt x="4053368" y="2336800"/>
                </a:cubicBezTo>
              </a:path>
            </a:pathLst>
          </a:custGeom>
          <a:noFill/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C169A52-0B76-9140-8FA3-E1FB8312B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Medical</a:t>
            </a:r>
          </a:p>
        </p:txBody>
      </p:sp>
      <p:pic>
        <p:nvPicPr>
          <p:cNvPr id="25602" name="Content Placeholder 6">
            <a:extLst>
              <a:ext uri="{FF2B5EF4-FFF2-40B4-BE49-F238E27FC236}">
                <a16:creationId xmlns:a16="http://schemas.microsoft.com/office/drawing/2014/main" id="{C4D1CEBF-5C8D-BB41-8A76-32E3C7279F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67" t="-3243" r="-26864" b="3243"/>
          <a:stretch/>
        </p:blipFill>
        <p:spPr>
          <a:xfrm>
            <a:off x="987972" y="2664372"/>
            <a:ext cx="2225566" cy="1944414"/>
          </a:xfrm>
        </p:spPr>
      </p:pic>
      <p:sp>
        <p:nvSpPr>
          <p:cNvPr id="25603" name="Date Placeholder 3">
            <a:extLst>
              <a:ext uri="{FF2B5EF4-FFF2-40B4-BE49-F238E27FC236}">
                <a16:creationId xmlns:a16="http://schemas.microsoft.com/office/drawing/2014/main" id="{07AC1CE7-8134-FE46-9C3F-B034307326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41BE24CB-DB09-6D44-82AA-36872ECE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02F3C78F-260F-0C45-936C-4149C41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DAFAF16-9FBD-5943-80B7-AF26D195C3BA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95D6FD8D-CB88-A147-915B-F1157274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6261100"/>
            <a:ext cx="31496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9F63C211-184C-E243-98E5-E3CBE3D3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0" r="-364"/>
          <a:stretch/>
        </p:blipFill>
        <p:spPr bwMode="auto">
          <a:xfrm>
            <a:off x="4267200" y="2669105"/>
            <a:ext cx="1905000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799D0E-95CB-A84F-BB42-E13D0394FB93}"/>
              </a:ext>
            </a:extLst>
          </p:cNvPr>
          <p:cNvSpPr txBox="1"/>
          <p:nvPr/>
        </p:nvSpPr>
        <p:spPr>
          <a:xfrm>
            <a:off x="685800" y="5102473"/>
            <a:ext cx="26955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ECG</a:t>
            </a:r>
          </a:p>
          <a:p>
            <a:r>
              <a:rPr lang="en-US" dirty="0"/>
              <a:t>(</a:t>
            </a:r>
            <a:r>
              <a:rPr lang="en-US" dirty="0" err="1"/>
              <a:t>physionet.org</a:t>
            </a:r>
            <a:r>
              <a:rPr lang="en-US" dirty="0"/>
              <a:t>)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0E47A33-1EED-BF4E-9AA0-B32306DE99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373" y="3133725"/>
            <a:ext cx="684977" cy="10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944AD8-27E3-804F-A121-3C9773D6D5B8}"/>
              </a:ext>
            </a:extLst>
          </p:cNvPr>
          <p:cNvSpPr/>
          <p:nvPr/>
        </p:nvSpPr>
        <p:spPr bwMode="auto">
          <a:xfrm>
            <a:off x="6989379" y="3500766"/>
            <a:ext cx="430924" cy="137127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115A2-4D2C-5348-9AEA-401FF7E0799C}"/>
              </a:ext>
            </a:extLst>
          </p:cNvPr>
          <p:cNvSpPr txBox="1"/>
          <p:nvPr/>
        </p:nvSpPr>
        <p:spPr>
          <a:xfrm>
            <a:off x="5762656" y="5171885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EEG</a:t>
            </a:r>
          </a:p>
          <a:p>
            <a:r>
              <a:rPr lang="en-US" dirty="0"/>
              <a:t>(epilepsy)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Answer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JMP Exec. 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44ED-59D2-B745-9428-ED954ECE0187}"/>
              </a:ext>
            </a:extLst>
          </p:cNvPr>
          <p:cNvSpPr txBox="1"/>
          <p:nvPr/>
        </p:nvSpPr>
        <p:spPr>
          <a:xfrm>
            <a:off x="578762" y="1402111"/>
            <a:ext cx="794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Q: how to extract features (commonalities)?</a:t>
            </a:r>
          </a:p>
          <a:p>
            <a:pPr algn="l"/>
            <a:r>
              <a:rPr lang="en-US" dirty="0">
                <a:latin typeface="+mn-lt"/>
              </a:rPr>
              <a:t>A: SVD, ICA</a:t>
            </a:r>
          </a:p>
        </p:txBody>
      </p:sp>
      <p:pic>
        <p:nvPicPr>
          <p:cNvPr id="42" name="Picture 3" descr="DJIA_AA_AXP_BA_CAT_C_1-5">
            <a:extLst>
              <a:ext uri="{FF2B5EF4-FFF2-40B4-BE49-F238E27FC236}">
                <a16:creationId xmlns:a16="http://schemas.microsoft.com/office/drawing/2014/main" id="{8C0C6C25-00DE-1849-8D71-BF9BF3B0B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25" y="3595754"/>
            <a:ext cx="4291014" cy="2595852"/>
          </a:xfrm>
          <a:noFill/>
        </p:spPr>
      </p:pic>
      <p:pic>
        <p:nvPicPr>
          <p:cNvPr id="12" name="Picture 3" descr="DJIA_icasig_reduced_5Dim_hidden">
            <a:extLst>
              <a:ext uri="{FF2B5EF4-FFF2-40B4-BE49-F238E27FC236}">
                <a16:creationId xmlns:a16="http://schemas.microsoft.com/office/drawing/2014/main" id="{107FA335-B287-D640-800E-8CED6247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4859923"/>
            <a:ext cx="3686175" cy="9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DJIA_icasig_reduced_5Dim_hidden">
            <a:extLst>
              <a:ext uri="{FF2B5EF4-FFF2-40B4-BE49-F238E27FC236}">
                <a16:creationId xmlns:a16="http://schemas.microsoft.com/office/drawing/2014/main" id="{7F8A8E01-5427-4A41-8CA2-2AF567F3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521" y="3758612"/>
            <a:ext cx="3686175" cy="8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cipe Book Clip Art">
            <a:extLst>
              <a:ext uri="{FF2B5EF4-FFF2-40B4-BE49-F238E27FC236}">
                <a16:creationId xmlns:a16="http://schemas.microsoft.com/office/drawing/2014/main" id="{D194F69C-1489-D94F-A658-3AE56F1F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4229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19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>
            <a:extLst>
              <a:ext uri="{FF2B5EF4-FFF2-40B4-BE49-F238E27FC236}">
                <a16:creationId xmlns:a16="http://schemas.microsoft.com/office/drawing/2014/main" id="{57A5260F-F24E-9D4E-82B2-89D94B4712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5D49564A-3D0E-AE48-92FB-DD6CA7E2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44B9BC1E-07E4-D140-8190-F6065673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39B722-48F9-6141-A111-358F2FCE0421}" type="slidenum">
              <a:rPr lang="en-US" altLang="en-US" sz="1400"/>
              <a:pPr algn="r"/>
              <a:t>51</a:t>
            </a:fld>
            <a:endParaRPr lang="en-US" altLang="en-US" sz="1400"/>
          </a:p>
        </p:txBody>
      </p:sp>
      <p:sp>
        <p:nvSpPr>
          <p:cNvPr id="90116" name="Rectangle 1026">
            <a:extLst>
              <a:ext uri="{FF2B5EF4-FFF2-40B4-BE49-F238E27FC236}">
                <a16:creationId xmlns:a16="http://schemas.microsoft.com/office/drawing/2014/main" id="{1C78E6FB-F80F-D247-8EEA-91B3E7381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90117" name="Rectangle 1027">
            <a:extLst>
              <a:ext uri="{FF2B5EF4-FFF2-40B4-BE49-F238E27FC236}">
                <a16:creationId xmlns:a16="http://schemas.microsoft.com/office/drawing/2014/main" id="{996598C5-AB9D-3147-9E9C-652953571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William H. Press, Saul A. Teukolsky, William T. Vetterling and  Brian P. Flannery: </a:t>
            </a:r>
            <a:r>
              <a:rPr lang="en-US" altLang="en-US" sz="2400" i="1">
                <a:ea typeface="ＭＳ Ｐゴシック" panose="020B0600070205080204" pitchFamily="34" charset="-128"/>
              </a:rPr>
              <a:t>Numerical Recipes in C</a:t>
            </a:r>
            <a:r>
              <a:rPr lang="en-US" altLang="en-US" sz="2400">
                <a:ea typeface="ＭＳ Ｐゴシック" panose="020B0600070205080204" pitchFamily="34" charset="-128"/>
              </a:rPr>
              <a:t>,   Cambridge University Press, 1992, 2nd Edition. (Great description, intuition and code for SVD)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C. Faloutsos: </a:t>
            </a:r>
            <a:r>
              <a:rPr lang="en-US" altLang="en-US" sz="2400" i="1">
                <a:ea typeface="ＭＳ Ｐゴシック" panose="020B0600070205080204" pitchFamily="34" charset="-128"/>
              </a:rPr>
              <a:t>Searching Multimedia Databases by Content</a:t>
            </a:r>
            <a:r>
              <a:rPr lang="en-US" altLang="en-US" sz="2400">
                <a:ea typeface="ＭＳ Ｐゴシック" panose="020B0600070205080204" pitchFamily="34" charset="-128"/>
              </a:rPr>
              <a:t>, Kluwer Academic Press, 1996 (introduction to SVD, and GEMINI)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>
            <a:extLst>
              <a:ext uri="{FF2B5EF4-FFF2-40B4-BE49-F238E27FC236}">
                <a16:creationId xmlns:a16="http://schemas.microsoft.com/office/drawing/2014/main" id="{E76AAE5D-7CE7-4B4F-B1EF-EA42A7F774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1138" name="Footer Placeholder 4">
            <a:extLst>
              <a:ext uri="{FF2B5EF4-FFF2-40B4-BE49-F238E27FC236}">
                <a16:creationId xmlns:a16="http://schemas.microsoft.com/office/drawing/2014/main" id="{558EAF4C-A58A-8946-A64E-53250911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1139" name="Slide Number Placeholder 5">
            <a:extLst>
              <a:ext uri="{FF2B5EF4-FFF2-40B4-BE49-F238E27FC236}">
                <a16:creationId xmlns:a16="http://schemas.microsoft.com/office/drawing/2014/main" id="{835071DA-9E9E-2643-B575-D47B65B1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AF73D21-0D12-E645-AD13-F590B27CCF41}" type="slidenum">
              <a:rPr lang="en-US" altLang="en-US" sz="1400"/>
              <a:pPr algn="r"/>
              <a:t>52</a:t>
            </a:fld>
            <a:endParaRPr lang="en-US" altLang="en-US" sz="1400"/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7B08F754-B07D-124E-92EB-715098476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E588E0AE-5568-4845-862A-6FE92E1DB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Agrawal, R., K.-I. Lin, et al. (Sept. 1995). Fast Similarity Search in the Presence of Noise, Scaling and Translation in Time-Series Databases. Proc. of VLDB, Zurich, Switzerland.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Berry, Michael: http://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www.cs.utk.edu</a:t>
            </a:r>
            <a:r>
              <a:rPr lang="en-US" altLang="en-US" sz="2400" dirty="0">
                <a:ea typeface="ＭＳ Ｐゴシック" panose="020B0600070205080204" pitchFamily="34" charset="-128"/>
              </a:rPr>
              <a:t>/~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lsi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>
            <a:extLst>
              <a:ext uri="{FF2B5EF4-FFF2-40B4-BE49-F238E27FC236}">
                <a16:creationId xmlns:a16="http://schemas.microsoft.com/office/drawing/2014/main" id="{F10A02FE-B61C-1941-B283-636F5DCDD2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2162" name="Footer Placeholder 4">
            <a:extLst>
              <a:ext uri="{FF2B5EF4-FFF2-40B4-BE49-F238E27FC236}">
                <a16:creationId xmlns:a16="http://schemas.microsoft.com/office/drawing/2014/main" id="{586C058D-1955-C047-9308-7369883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DAA60E2B-8550-6D4E-BE30-4141A8F9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E2DEAF0-4924-F84B-9960-7A0090AF5F4C}" type="slidenum">
              <a:rPr lang="en-US" altLang="en-US" sz="1400"/>
              <a:pPr algn="r"/>
              <a:t>53</a:t>
            </a:fld>
            <a:endParaRPr lang="en-US" altLang="en-US" sz="1400"/>
          </a:p>
        </p:txBody>
      </p:sp>
      <p:sp>
        <p:nvSpPr>
          <p:cNvPr id="92164" name="Rectangle 1026">
            <a:extLst>
              <a:ext uri="{FF2B5EF4-FFF2-40B4-BE49-F238E27FC236}">
                <a16:creationId xmlns:a16="http://schemas.microsoft.com/office/drawing/2014/main" id="{F2505B51-D744-5748-A0FD-EF3D9DBE2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92165" name="Rectangle 1027">
            <a:extLst>
              <a:ext uri="{FF2B5EF4-FFF2-40B4-BE49-F238E27FC236}">
                <a16:creationId xmlns:a16="http://schemas.microsoft.com/office/drawing/2014/main" id="{94738C36-AD80-D145-8F1F-E416AEF13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Foltz, P. W. and S. T.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Dumais</a:t>
            </a:r>
            <a:r>
              <a:rPr lang="en-US" altLang="en-US" sz="2400" dirty="0">
                <a:ea typeface="ＭＳ Ｐゴシック" panose="020B0600070205080204" pitchFamily="34" charset="-128"/>
              </a:rPr>
              <a:t> (Dec. 1992). “Personalized Information Delivery: An Analysis of Information Filtering Methods.” Comm. of ACM (CACM) 35(12): 51-60.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Guttman, A. (June 1984). R-Trees: A Dynamic Index Structure for Spatial Searching. Proc. ACM SIGMOD, Boston, Mass.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>
            <a:extLst>
              <a:ext uri="{FF2B5EF4-FFF2-40B4-BE49-F238E27FC236}">
                <a16:creationId xmlns:a16="http://schemas.microsoft.com/office/drawing/2014/main" id="{A6852236-5032-F641-8AE6-2EDA2CE5E1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4210" name="Footer Placeholder 4">
            <a:extLst>
              <a:ext uri="{FF2B5EF4-FFF2-40B4-BE49-F238E27FC236}">
                <a16:creationId xmlns:a16="http://schemas.microsoft.com/office/drawing/2014/main" id="{873C23F9-1828-994D-8861-30CF97C9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4211" name="Slide Number Placeholder 5">
            <a:extLst>
              <a:ext uri="{FF2B5EF4-FFF2-40B4-BE49-F238E27FC236}">
                <a16:creationId xmlns:a16="http://schemas.microsoft.com/office/drawing/2014/main" id="{25059F24-D4DB-9E4F-AD19-342F6E37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400"/>
              <a:t>Part2.1 #</a:t>
            </a:r>
            <a:fld id="{EFFAD6EE-A0B3-104F-B670-DB1C3413D4BA}" type="slidenum">
              <a:rPr lang="en-US" altLang="en-US" sz="1400"/>
              <a:pPr algn="r"/>
              <a:t>54</a:t>
            </a:fld>
            <a:endParaRPr lang="en-US" altLang="en-US" sz="1400"/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8C646918-C8E2-1946-ABD8-AFAB2E558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93DE1C6B-C3F7-074D-983D-E7E62B913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Gunopulos, D. and G. Das (2001). Time Series Similarity Measures and Time Series Indexing. SIGMOD Conference, Santa Barbara, CA.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Eamonn J. Keogh, </a:t>
            </a:r>
            <a:r>
              <a:rPr lang="en-US" altLang="en-US" sz="2800">
                <a:ea typeface="ＭＳ Ｐゴシック" panose="020B0600070205080204" pitchFamily="34" charset="-128"/>
                <a:hlinkClick r:id="rId2"/>
              </a:rPr>
              <a:t>Themis Palpanas</a:t>
            </a:r>
            <a:r>
              <a:rPr lang="en-US" altLang="en-US" sz="2800">
                <a:ea typeface="ＭＳ Ｐゴシック" panose="020B0600070205080204" pitchFamily="34" charset="-128"/>
              </a:rPr>
              <a:t>, </a:t>
            </a:r>
            <a:r>
              <a:rPr lang="en-US" altLang="en-US" sz="2800">
                <a:ea typeface="ＭＳ Ｐゴシック" panose="020B0600070205080204" pitchFamily="34" charset="-128"/>
                <a:hlinkClick r:id="rId3"/>
              </a:rPr>
              <a:t>Victor B. Zordan</a:t>
            </a:r>
            <a:r>
              <a:rPr lang="en-US" altLang="en-US" sz="2800">
                <a:ea typeface="ＭＳ Ｐゴシック" panose="020B0600070205080204" pitchFamily="34" charset="-128"/>
              </a:rPr>
              <a:t>, </a:t>
            </a:r>
            <a:r>
              <a:rPr lang="en-US" altLang="en-US" sz="2800">
                <a:ea typeface="ＭＳ Ｐゴシック" panose="020B0600070205080204" pitchFamily="34" charset="-128"/>
                <a:hlinkClick r:id="rId4"/>
              </a:rPr>
              <a:t>Dimitrios Gunopulos</a:t>
            </a:r>
            <a:r>
              <a:rPr lang="en-US" altLang="en-US" sz="2800">
                <a:ea typeface="ＭＳ Ｐゴシック" panose="020B0600070205080204" pitchFamily="34" charset="-128"/>
              </a:rPr>
              <a:t>, </a:t>
            </a:r>
            <a:r>
              <a:rPr lang="en-US" altLang="en-US" sz="2800">
                <a:ea typeface="ＭＳ Ｐゴシック" panose="020B0600070205080204" pitchFamily="34" charset="-128"/>
                <a:hlinkClick r:id="rId5"/>
              </a:rPr>
              <a:t>Marc Cardle</a:t>
            </a:r>
            <a:r>
              <a:rPr lang="en-US" altLang="en-US" sz="2800">
                <a:ea typeface="ＭＳ Ｐゴシック" panose="020B0600070205080204" pitchFamily="34" charset="-128"/>
              </a:rPr>
              <a:t>: Indexing Large Human-Motion Databases. </a:t>
            </a:r>
            <a:r>
              <a:rPr lang="en-US" altLang="en-US" sz="2800">
                <a:ea typeface="ＭＳ Ｐゴシック" panose="020B0600070205080204" pitchFamily="34" charset="-128"/>
                <a:hlinkClick r:id="rId6"/>
              </a:rPr>
              <a:t>VLDB 2004</a:t>
            </a:r>
            <a:r>
              <a:rPr lang="en-US" altLang="en-US" sz="2800">
                <a:ea typeface="ＭＳ Ｐゴシック" panose="020B0600070205080204" pitchFamily="34" charset="-128"/>
              </a:rPr>
              <a:t>: 780-791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>
            <a:extLst>
              <a:ext uri="{FF2B5EF4-FFF2-40B4-BE49-F238E27FC236}">
                <a16:creationId xmlns:a16="http://schemas.microsoft.com/office/drawing/2014/main" id="{900A1C32-05DE-1A49-9EF2-55F152C8D3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5234" name="Footer Placeholder 4">
            <a:extLst>
              <a:ext uri="{FF2B5EF4-FFF2-40B4-BE49-F238E27FC236}">
                <a16:creationId xmlns:a16="http://schemas.microsoft.com/office/drawing/2014/main" id="{67073D87-E703-B944-86DC-A1DD9451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534D7002-DE59-D641-8CFA-6A6428C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7FA72C7-5DA4-F047-86A2-8D1A651E4F2D}" type="slidenum">
              <a:rPr lang="en-US" altLang="en-US" sz="1400"/>
              <a:pPr algn="r"/>
              <a:t>55</a:t>
            </a:fld>
            <a:endParaRPr lang="en-US" altLang="en-US" sz="1400"/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87F4B276-5B83-1C4A-9080-261671BAE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E1CA3328-EB6C-C942-97B7-DB9D2F4EB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Hyvarinen</a:t>
            </a:r>
            <a:r>
              <a:rPr lang="en-US" altLang="en-US" sz="2400" dirty="0">
                <a:ea typeface="ＭＳ Ｐゴシック" panose="020B0600070205080204" pitchFamily="34" charset="-128"/>
              </a:rPr>
              <a:t>, J.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Karhunen</a:t>
            </a:r>
            <a:r>
              <a:rPr lang="en-US" altLang="en-US" sz="2400" dirty="0">
                <a:ea typeface="ＭＳ Ｐゴシック" panose="020B0600070205080204" pitchFamily="34" charset="-128"/>
              </a:rPr>
              <a:t>, E.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Oja</a:t>
            </a:r>
            <a:r>
              <a:rPr lang="en-US" altLang="en-US" sz="2400" dirty="0">
                <a:ea typeface="ＭＳ Ｐゴシック" panose="020B0600070205080204" pitchFamily="34" charset="-128"/>
              </a:rPr>
              <a:t> (2001):  </a:t>
            </a:r>
            <a:r>
              <a:rPr lang="en-US" altLang="en-US" sz="2400" i="1" dirty="0">
                <a:ea typeface="ＭＳ Ｐゴシック" panose="020B0600070205080204" pitchFamily="34" charset="-128"/>
                <a:hlinkClick r:id="rId2"/>
              </a:rPr>
              <a:t>Independent Component Analysis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. </a:t>
            </a:r>
            <a:r>
              <a:rPr lang="en-US" altLang="en-US" sz="2400" dirty="0">
                <a:ea typeface="ＭＳ Ｐゴシック" panose="020B0600070205080204" pitchFamily="34" charset="-128"/>
              </a:rPr>
              <a:t>John Wiley and Sons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Jolliffe, I. T. (1986). Principal Component  Analysis, Springer Verlag.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97CDBBC4-AB76-734D-9362-DCCDE9A590CC}"/>
              </a:ext>
            </a:extLst>
          </p:cNvPr>
          <p:cNvSpPr/>
          <p:nvPr/>
        </p:nvSpPr>
        <p:spPr bwMode="auto">
          <a:xfrm>
            <a:off x="101600" y="2095500"/>
            <a:ext cx="368300" cy="368300"/>
          </a:xfrm>
          <a:prstGeom prst="star5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FCE133F0-BD2B-7A46-AFCE-A44C16F6206D}"/>
              </a:ext>
            </a:extLst>
          </p:cNvPr>
          <p:cNvSpPr/>
          <p:nvPr/>
        </p:nvSpPr>
        <p:spPr bwMode="auto">
          <a:xfrm>
            <a:off x="101600" y="2819400"/>
            <a:ext cx="368300" cy="368300"/>
          </a:xfrm>
          <a:prstGeom prst="star5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>
            <a:extLst>
              <a:ext uri="{FF2B5EF4-FFF2-40B4-BE49-F238E27FC236}">
                <a16:creationId xmlns:a16="http://schemas.microsoft.com/office/drawing/2014/main" id="{6167568B-BE3B-3942-9F46-FD51157DBB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7282" name="Footer Placeholder 4">
            <a:extLst>
              <a:ext uri="{FF2B5EF4-FFF2-40B4-BE49-F238E27FC236}">
                <a16:creationId xmlns:a16="http://schemas.microsoft.com/office/drawing/2014/main" id="{AF7B66BD-7946-984D-AB1E-42713FF2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7283" name="Slide Number Placeholder 5">
            <a:extLst>
              <a:ext uri="{FF2B5EF4-FFF2-40B4-BE49-F238E27FC236}">
                <a16:creationId xmlns:a16="http://schemas.microsoft.com/office/drawing/2014/main" id="{0BE061F6-6AE0-A844-8714-C9378C00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2DE77A9-B89C-5240-A61A-C0C008F1C406}" type="slidenum">
              <a:rPr lang="en-US" altLang="en-US" sz="1400"/>
              <a:pPr algn="r"/>
              <a:t>56</a:t>
            </a:fld>
            <a:endParaRPr lang="en-US" altLang="en-US" sz="140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F39592A-E0B3-6546-935A-E4A2E383B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2F659772-FD2D-3D4E-B9F0-550F66C34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Papadimitriou, C. H., P. Raghavan, et al. (1998). Latent Semantic Indexing: A Probabilistic Analysis. PODS, Seattle, WA.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>
            <a:extLst>
              <a:ext uri="{FF2B5EF4-FFF2-40B4-BE49-F238E27FC236}">
                <a16:creationId xmlns:a16="http://schemas.microsoft.com/office/drawing/2014/main" id="{9293A44C-81EE-544C-A358-2D67E9AE87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99330" name="Footer Placeholder 4">
            <a:extLst>
              <a:ext uri="{FF2B5EF4-FFF2-40B4-BE49-F238E27FC236}">
                <a16:creationId xmlns:a16="http://schemas.microsoft.com/office/drawing/2014/main" id="{1EF44448-9660-F541-9288-801DE8AB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99331" name="Slide Number Placeholder 5">
            <a:extLst>
              <a:ext uri="{FF2B5EF4-FFF2-40B4-BE49-F238E27FC236}">
                <a16:creationId xmlns:a16="http://schemas.microsoft.com/office/drawing/2014/main" id="{A57AB1D6-A122-1A46-BD74-601116B4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C3B2CE-360F-264F-883C-B47A114BB25E}" type="slidenum">
              <a:rPr lang="en-US" altLang="en-US" sz="1400"/>
              <a:pPr algn="r"/>
              <a:t>57</a:t>
            </a:fld>
            <a:endParaRPr lang="en-US" altLang="en-US" sz="140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9CF7E508-2A14-5F43-A8DF-CB3019C63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3DE7020D-D273-2F40-BBEC-52A90915F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27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Dennis Shasha and Yunyue Zhu </a:t>
            </a:r>
            <a:r>
              <a:rPr lang="en-US" altLang="en-US" sz="2400" i="1">
                <a:ea typeface="ＭＳ Ｐゴシック" panose="020B0600070205080204" pitchFamily="34" charset="-128"/>
              </a:rPr>
              <a:t>High Performance Discovery in Time Series: Techniques and Case Studies </a:t>
            </a:r>
            <a:r>
              <a:rPr lang="en-US" altLang="en-US" sz="2400">
                <a:ea typeface="ＭＳ Ｐゴシック" panose="020B0600070205080204" pitchFamily="34" charset="-128"/>
              </a:rPr>
              <a:t>Springer 2004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Yunyue Zhu, Dennis Shasha </a:t>
            </a:r>
            <a:r>
              <a:rPr lang="en-US" altLang="en-US" sz="2400" i="1">
                <a:ea typeface="ＭＳ Ｐゴシック" panose="020B0600070205080204" pitchFamily="34" charset="-128"/>
              </a:rPr>
              <a:t>``StatStream: Statistical Monitoring of Thousands of Data Streams in Real Time'‘ </a:t>
            </a:r>
            <a:r>
              <a:rPr lang="en-US" altLang="en-US" sz="2400">
                <a:ea typeface="ＭＳ Ｐゴシック" panose="020B0600070205080204" pitchFamily="34" charset="-128"/>
              </a:rPr>
              <a:t>VLDB, August, 2002. pp. 358-369.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Samuel R. Madden, Michael J. Franklin,  Joseph M. Hellerstein, and Wei Hong. </a:t>
            </a:r>
            <a:r>
              <a:rPr lang="en-US" altLang="en-US" sz="2400" i="1">
                <a:ea typeface="ＭＳ Ｐゴシック" panose="020B0600070205080204" pitchFamily="34" charset="-128"/>
              </a:rPr>
              <a:t>The Design of an Acquisitional Query Processor for Sensor Networks</a:t>
            </a:r>
            <a:r>
              <a:rPr lang="en-US" altLang="en-US" sz="2400">
                <a:ea typeface="ＭＳ Ｐゴシック" panose="020B0600070205080204" pitchFamily="34" charset="-128"/>
              </a:rPr>
              <a:t>.  SIGMOD, June 2003, San Diego, CA.</a:t>
            </a:r>
          </a:p>
          <a:p>
            <a:pPr>
              <a:lnSpc>
                <a:spcPct val="80000"/>
              </a:lnSpc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B6772964-286A-924F-98D4-C7FA4C82784D}"/>
              </a:ext>
            </a:extLst>
          </p:cNvPr>
          <p:cNvSpPr/>
          <p:nvPr/>
        </p:nvSpPr>
        <p:spPr bwMode="auto">
          <a:xfrm>
            <a:off x="317500" y="2686050"/>
            <a:ext cx="368300" cy="368300"/>
          </a:xfrm>
          <a:prstGeom prst="star5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1">
            <a:extLst>
              <a:ext uri="{FF2B5EF4-FFF2-40B4-BE49-F238E27FC236}">
                <a16:creationId xmlns:a16="http://schemas.microsoft.com/office/drawing/2014/main" id="{4B404877-5BC4-2A46-A0BC-401A28EC34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02402" name="Footer Placeholder 2">
            <a:extLst>
              <a:ext uri="{FF2B5EF4-FFF2-40B4-BE49-F238E27FC236}">
                <a16:creationId xmlns:a16="http://schemas.microsoft.com/office/drawing/2014/main" id="{4AC4A4B0-44FE-9949-B597-E7787F38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ADE3EDBA-5955-AB4A-8B56-5F4602DE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22B57C9-A04F-8D48-9FC2-C046A1833150}" type="slidenum">
              <a:rPr lang="en-US" altLang="en-US" sz="1400"/>
              <a:pPr algn="r"/>
              <a:t>58</a:t>
            </a:fld>
            <a:endParaRPr lang="en-US" altLang="en-US" sz="1400"/>
          </a:p>
        </p:txBody>
      </p:sp>
      <p:sp>
        <p:nvSpPr>
          <p:cNvPr id="102404" name="WordArt 2">
            <a:extLst>
              <a:ext uri="{FF2B5EF4-FFF2-40B4-BE49-F238E27FC236}">
                <a16:creationId xmlns:a16="http://schemas.microsoft.com/office/drawing/2014/main" id="{C54C139D-4B77-0946-AB96-4A0B7A9A5B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1238250"/>
            <a:ext cx="7029450" cy="440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2.2: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DSP (Digital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Signal Processing)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3">
            <a:extLst>
              <a:ext uri="{FF2B5EF4-FFF2-40B4-BE49-F238E27FC236}">
                <a16:creationId xmlns:a16="http://schemas.microsoft.com/office/drawing/2014/main" id="{7EF1E8DF-80A2-764E-B0AD-CC8289608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03427" name="Footer Placeholder 4">
            <a:extLst>
              <a:ext uri="{FF2B5EF4-FFF2-40B4-BE49-F238E27FC236}">
                <a16:creationId xmlns:a16="http://schemas.microsoft.com/office/drawing/2014/main" id="{E9621C77-61D5-174A-A478-29D3D506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5A4CD44D-EF3A-1E49-89E0-DC96638C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1CB8EEE-D2D2-A245-852B-FD6FC0001765}" type="slidenum">
              <a:rPr lang="en-US" altLang="en-US" sz="1400"/>
              <a:pPr algn="r"/>
              <a:t>59</a:t>
            </a:fld>
            <a:endParaRPr lang="en-US" altLang="en-US" sz="1400"/>
          </a:p>
        </p:txBody>
      </p:sp>
      <p:sp>
        <p:nvSpPr>
          <p:cNvPr id="103429" name="Rectangle 2">
            <a:extLst>
              <a:ext uri="{FF2B5EF4-FFF2-40B4-BE49-F238E27FC236}">
                <a16:creationId xmlns:a16="http://schemas.microsoft.com/office/drawing/2014/main" id="{6E13B208-FC47-2D45-AF6E-839ED11EB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03430" name="Rectangle 3">
            <a:extLst>
              <a:ext uri="{FF2B5EF4-FFF2-40B4-BE49-F238E27FC236}">
                <a16:creationId xmlns:a16="http://schemas.microsoft.com/office/drawing/2014/main" id="{FB083476-438B-7F43-8787-D07F6E77F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772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DSP (DFT, DWT)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DFT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Definition of DFT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how to read the DFT spectrum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DWT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103431" name="AutoShape 4">
            <a:extLst>
              <a:ext uri="{FF2B5EF4-FFF2-40B4-BE49-F238E27FC236}">
                <a16:creationId xmlns:a16="http://schemas.microsoft.com/office/drawing/2014/main" id="{A9089F01-0F72-A84F-AB1A-F6591743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02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73C6949D-F246-5544-9B94-E948E44E0C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D075FC10-337E-2748-B161-4DA6A722B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BDEDA008-9461-8643-944D-90A9754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9A36401A-E2C2-EB43-93D4-52A61F54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7DE7EE2-61F8-0D48-B97F-3CB26733FE4C}" type="slidenum">
              <a:rPr lang="en-US" altLang="en-US" sz="1400"/>
              <a:pPr algn="r"/>
              <a:t>6</a:t>
            </a:fld>
            <a:endParaRPr lang="en-US" altLang="en-US" sz="1400"/>
          </a:p>
        </p:txBody>
      </p:sp>
      <p:sp>
        <p:nvSpPr>
          <p:cNvPr id="28676" name="Rectangle 2050">
            <a:extLst>
              <a:ext uri="{FF2B5EF4-FFF2-40B4-BE49-F238E27FC236}">
                <a16:creationId xmlns:a16="http://schemas.microsoft.com/office/drawing/2014/main" id="{68BC6C71-C6AA-514F-8AD7-480959816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ea typeface="ＭＳ Ｐゴシック" panose="020B0600070205080204" pitchFamily="34" charset="-128"/>
              </a:rPr>
              <a:t>Civil infrastructure</a:t>
            </a:r>
          </a:p>
        </p:txBody>
      </p:sp>
      <p:sp>
        <p:nvSpPr>
          <p:cNvPr id="28677" name="Rectangle 2051">
            <a:extLst>
              <a:ext uri="{FF2B5EF4-FFF2-40B4-BE49-F238E27FC236}">
                <a16:creationId xmlns:a16="http://schemas.microsoft.com/office/drawing/2014/main" id="{F02A031A-C57A-2E4E-833A-E93BCF866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bridge vibrations [Oppenheim+02]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 road conditions / traffic monitoring</a:t>
            </a:r>
          </a:p>
        </p:txBody>
      </p:sp>
      <p:pic>
        <p:nvPicPr>
          <p:cNvPr id="28678" name="Picture 2052" descr="Presentation1">
            <a:extLst>
              <a:ext uri="{FF2B5EF4-FFF2-40B4-BE49-F238E27FC236}">
                <a16:creationId xmlns:a16="http://schemas.microsoft.com/office/drawing/2014/main" id="{EB4CC33B-9CB4-FF48-AC7E-EB64675FD58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4311" y="3597578"/>
            <a:ext cx="2931785" cy="2199479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60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598311" y="1884466"/>
            <a:ext cx="737894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Q: How to summarize / extract few features</a:t>
            </a:r>
          </a:p>
        </p:txBody>
      </p:sp>
      <p:pic>
        <p:nvPicPr>
          <p:cNvPr id="55" name="Picture 1" descr="Orange man questions clipart">
            <a:extLst>
              <a:ext uri="{FF2B5EF4-FFF2-40B4-BE49-F238E27FC236}">
                <a16:creationId xmlns:a16="http://schemas.microsoft.com/office/drawing/2014/main" id="{3F36BE1C-5E0A-2140-8227-466605B1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443" y="220752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1511542B-ED27-B44E-904C-F28B3818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757" y="309675"/>
            <a:ext cx="86570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13126829-D844-5B46-8578-BA49CC97B11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050" y="4040323"/>
            <a:ext cx="3343600" cy="16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41046-2696-9048-AC3C-107049F3E0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61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598311" y="1884466"/>
            <a:ext cx="7378943" cy="156966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Q: How to summarize / extract few features</a:t>
            </a:r>
          </a:p>
          <a:p>
            <a:r>
              <a:rPr lang="en-US" dirty="0"/>
              <a:t>A1: Data dep.: SVD, ICA</a:t>
            </a:r>
          </a:p>
          <a:p>
            <a:r>
              <a:rPr lang="en-US" dirty="0"/>
              <a:t>A2: Data </a:t>
            </a:r>
            <a:r>
              <a:rPr lang="en-US" dirty="0" err="1"/>
              <a:t>indep</a:t>
            </a:r>
            <a:r>
              <a:rPr lang="en-US" dirty="0"/>
              <a:t>.: Fourier; Wavelets</a:t>
            </a:r>
          </a:p>
        </p:txBody>
      </p:sp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48E9A157-C612-204B-81C0-5867F7365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06541"/>
              </p:ext>
            </p:extLst>
          </p:nvPr>
        </p:nvGraphicFramePr>
        <p:xfrm>
          <a:off x="4002825" y="372716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6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120838" name="Object 3">
                        <a:extLst>
                          <a:ext uri="{FF2B5EF4-FFF2-40B4-BE49-F238E27FC236}">
                            <a16:creationId xmlns:a16="http://schemas.microsoft.com/office/drawing/2014/main" id="{C7247EA4-3151-2A4D-AC9A-4614001F9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25" y="372716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" descr="Recipe Book Clip Art">
            <a:extLst>
              <a:ext uri="{FF2B5EF4-FFF2-40B4-BE49-F238E27FC236}">
                <a16:creationId xmlns:a16="http://schemas.microsoft.com/office/drawing/2014/main" id="{5C12BFD0-0324-0347-9AB7-44C52675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72" y="220788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A09EBD-7431-5040-94B9-175A1EEF29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C6F38-EA55-1C45-826D-CFC8C0E9A2C4}"/>
              </a:ext>
            </a:extLst>
          </p:cNvPr>
          <p:cNvSpPr txBox="1"/>
          <p:nvPr/>
        </p:nvSpPr>
        <p:spPr>
          <a:xfrm>
            <a:off x="128711" y="2399579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✔︎</a:t>
            </a:r>
          </a:p>
        </p:txBody>
      </p:sp>
    </p:spTree>
    <p:extLst>
      <p:ext uri="{BB962C8B-B14F-4D97-AF65-F5344CB8AC3E}">
        <p14:creationId xmlns:p14="http://schemas.microsoft.com/office/powerpoint/2010/main" val="177863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62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patterns/rules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8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>
            <a:extLst>
              <a:ext uri="{FF2B5EF4-FFF2-40B4-BE49-F238E27FC236}">
                <a16:creationId xmlns:a16="http://schemas.microsoft.com/office/drawing/2014/main" id="{B008DC7D-69DA-1246-AE43-079BDA9545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05474" name="Footer Placeholder 4">
            <a:extLst>
              <a:ext uri="{FF2B5EF4-FFF2-40B4-BE49-F238E27FC236}">
                <a16:creationId xmlns:a16="http://schemas.microsoft.com/office/drawing/2014/main" id="{7574BE84-21ED-7F4F-A8FC-3A83ADD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5475" name="Slide Number Placeholder 5">
            <a:extLst>
              <a:ext uri="{FF2B5EF4-FFF2-40B4-BE49-F238E27FC236}">
                <a16:creationId xmlns:a16="http://schemas.microsoft.com/office/drawing/2014/main" id="{E10C2DF9-2249-0246-9EC1-96223311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81401FF-48A1-8F46-B2FB-AE6771270594}" type="slidenum">
              <a:rPr lang="en-US" altLang="en-US" sz="1400"/>
              <a:pPr algn="r"/>
              <a:t>63</a:t>
            </a:fld>
            <a:endParaRPr lang="en-US" altLang="en-US" sz="14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14A1D065-5CCC-7247-8B89-7FE17BD94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 - Problem#1</a:t>
            </a: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8AA8E1C9-5CA6-CF4C-8A97-3C51FB836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390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 and/or compress</a:t>
            </a:r>
          </a:p>
        </p:txBody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BCB8C692-986A-DE40-BB0B-D4D33309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79" name="Rectangle 5">
            <a:extLst>
              <a:ext uri="{FF2B5EF4-FFF2-40B4-BE49-F238E27FC236}">
                <a16:creationId xmlns:a16="http://schemas.microsoft.com/office/drawing/2014/main" id="{FBF045E6-83A7-934C-A8CE-AFE0C76AC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0" name="Text Box 6">
            <a:extLst>
              <a:ext uri="{FF2B5EF4-FFF2-40B4-BE49-F238E27FC236}">
                <a16:creationId xmlns:a16="http://schemas.microsoft.com/office/drawing/2014/main" id="{5B5D85F2-A339-8D4A-B209-B8EC4CBE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105481" name="Text Box 7">
            <a:extLst>
              <a:ext uri="{FF2B5EF4-FFF2-40B4-BE49-F238E27FC236}">
                <a16:creationId xmlns:a16="http://schemas.microsoft.com/office/drawing/2014/main" id="{6594E4B6-40C1-364D-94A4-1AF49F544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355975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105482" name="Text Box 8">
            <a:extLst>
              <a:ext uri="{FF2B5EF4-FFF2-40B4-BE49-F238E27FC236}">
                <a16:creationId xmlns:a16="http://schemas.microsoft.com/office/drawing/2014/main" id="{E0F0F27D-8D8D-074E-9E59-07E6F608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322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/>
              <a:t>lynx caught per year</a:t>
            </a:r>
          </a:p>
          <a:p>
            <a:pPr algn="l"/>
            <a:r>
              <a:rPr lang="en-US" altLang="en-US" sz="2800"/>
              <a:t>(packets per day;</a:t>
            </a:r>
          </a:p>
          <a:p>
            <a:pPr algn="l"/>
            <a:r>
              <a:rPr lang="en-US" altLang="en-US" sz="2800"/>
              <a:t>automobiles per hour)</a:t>
            </a:r>
          </a:p>
        </p:txBody>
      </p:sp>
      <p:graphicFrame>
        <p:nvGraphicFramePr>
          <p:cNvPr id="105483" name="Object 2">
            <a:extLst>
              <a:ext uri="{FF2B5EF4-FFF2-40B4-BE49-F238E27FC236}">
                <a16:creationId xmlns:a16="http://schemas.microsoft.com/office/drawing/2014/main" id="{17C20C7E-2C37-9F42-A8AB-1199191AF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988" y="3811588"/>
          <a:ext cx="34290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2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811588"/>
                        <a:ext cx="34290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AC0D982-A024-BC41-A435-3D8EDFE579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2660670"/>
            <a:ext cx="2059782" cy="137318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>
            <a:extLst>
              <a:ext uri="{FF2B5EF4-FFF2-40B4-BE49-F238E27FC236}">
                <a16:creationId xmlns:a16="http://schemas.microsoft.com/office/drawing/2014/main" id="{84D74255-691A-4845-A2DD-F314861849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8050B609-92EC-8648-A8A9-459B416B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2EEC0FB0-F928-974C-B61A-C30923C7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DABEEC9-0DC6-604E-A60E-4415D2BEFE72}" type="slidenum">
              <a:rPr lang="en-US" altLang="en-US" sz="1400"/>
              <a:pPr algn="r"/>
              <a:t>64</a:t>
            </a:fld>
            <a:endParaRPr lang="en-US" altLang="en-US" sz="14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E4556F6E-36C0-234B-80D0-62D7F5C9C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does DFT do?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50040B45-F5C5-4149-A944-7A57FD688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A: highlights the periodicities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>
            <a:extLst>
              <a:ext uri="{FF2B5EF4-FFF2-40B4-BE49-F238E27FC236}">
                <a16:creationId xmlns:a16="http://schemas.microsoft.com/office/drawing/2014/main" id="{E55DCE4E-F62C-EA46-970C-937199E6B0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5F526957-7B49-9744-B039-851C2EBF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8E049DBA-1D27-1B49-B0AA-7854F857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E6AF6CB-7975-7745-B43C-89B320DA288B}" type="slidenum">
              <a:rPr lang="en-US" altLang="en-US" sz="1400"/>
              <a:pPr algn="r"/>
              <a:t>65</a:t>
            </a:fld>
            <a:endParaRPr lang="en-US" altLang="en-US" sz="14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9B850D0F-B54B-7B41-9442-E8A5C60E2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definition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E338BC40-69FF-074D-A28D-D9BB13249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352550"/>
            <a:ext cx="7772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a sequence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 …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n-1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(</a:t>
            </a:r>
            <a:r>
              <a:rPr lang="en-US" altLang="en-US" b="1" u="sng">
                <a:ea typeface="ＭＳ Ｐゴシック" panose="020B0600070205080204" pitchFamily="34" charset="-128"/>
              </a:rPr>
              <a:t>n-point</a:t>
            </a:r>
            <a:r>
              <a:rPr lang="en-US" altLang="en-US">
                <a:ea typeface="ＭＳ Ｐゴシック" panose="020B0600070205080204" pitchFamily="34" charset="-128"/>
              </a:rPr>
              <a:t>) Discrete Fourier Transform is</a:t>
            </a:r>
          </a:p>
          <a:p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0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i="1">
                <a:ea typeface="ＭＳ Ｐゴシック" panose="020B0600070205080204" pitchFamily="34" charset="-128"/>
              </a:rPr>
              <a:t>, …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n-1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</p:txBody>
      </p:sp>
      <p:grpSp>
        <p:nvGrpSpPr>
          <p:cNvPr id="107526" name="Group 9">
            <a:extLst>
              <a:ext uri="{FF2B5EF4-FFF2-40B4-BE49-F238E27FC236}">
                <a16:creationId xmlns:a16="http://schemas.microsoft.com/office/drawing/2014/main" id="{764453D0-97A3-0348-AA75-1F19AD1207C2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3219450"/>
            <a:ext cx="8229600" cy="3048000"/>
            <a:chOff x="384" y="1632"/>
            <a:chExt cx="5184" cy="1920"/>
          </a:xfrm>
        </p:grpSpPr>
        <p:graphicFrame>
          <p:nvGraphicFramePr>
            <p:cNvPr id="107528" name="Object 2">
              <a:extLst>
                <a:ext uri="{FF2B5EF4-FFF2-40B4-BE49-F238E27FC236}">
                  <a16:creationId xmlns:a16="http://schemas.microsoft.com/office/drawing/2014/main" id="{87B5627D-A2E1-0549-803B-C793072A3E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" y="1729"/>
            <a:ext cx="5146" cy="1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10" name="Equation" r:id="rId3" imgW="77241400" imgH="26035000" progId="Equation.3">
                    <p:embed/>
                  </p:oleObj>
                </mc:Choice>
                <mc:Fallback>
                  <p:oleObj name="Equation" r:id="rId3" imgW="77241400" imgH="26035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1729"/>
                          <a:ext cx="5146" cy="17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29" name="Line 5">
              <a:extLst>
                <a:ext uri="{FF2B5EF4-FFF2-40B4-BE49-F238E27FC236}">
                  <a16:creationId xmlns:a16="http://schemas.microsoft.com/office/drawing/2014/main" id="{8BCB9600-411C-9942-88C8-153F88C7B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2769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0" name="Text Box 6">
              <a:extLst>
                <a:ext uri="{FF2B5EF4-FFF2-40B4-BE49-F238E27FC236}">
                  <a16:creationId xmlns:a16="http://schemas.microsoft.com/office/drawing/2014/main" id="{DE086D3A-B57C-F14F-9079-65F95B52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496"/>
              <a:ext cx="1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inverse DFT</a:t>
              </a:r>
            </a:p>
          </p:txBody>
        </p:sp>
        <p:sp>
          <p:nvSpPr>
            <p:cNvPr id="107531" name="Rectangle 7">
              <a:extLst>
                <a:ext uri="{FF2B5EF4-FFF2-40B4-BE49-F238E27FC236}">
                  <a16:creationId xmlns:a16="http://schemas.microsoft.com/office/drawing/2014/main" id="{12B889D5-DF5D-9F4A-B01C-4D95D446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32"/>
              <a:ext cx="5184" cy="1920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3" name="Picture 4" descr="Black Diver Diver Clip Art">
            <a:extLst>
              <a:ext uri="{FF2B5EF4-FFF2-40B4-BE49-F238E27FC236}">
                <a16:creationId xmlns:a16="http://schemas.microsoft.com/office/drawing/2014/main" id="{58468D58-AF89-F14E-9C3D-62536E63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lack Diver Diver Clip Art">
            <a:extLst>
              <a:ext uri="{FF2B5EF4-FFF2-40B4-BE49-F238E27FC236}">
                <a16:creationId xmlns:a16="http://schemas.microsoft.com/office/drawing/2014/main" id="{053E91E5-3F6A-A644-A92B-6DFB23F4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102503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ate Placeholder 3">
            <a:extLst>
              <a:ext uri="{FF2B5EF4-FFF2-40B4-BE49-F238E27FC236}">
                <a16:creationId xmlns:a16="http://schemas.microsoft.com/office/drawing/2014/main" id="{0792A016-EB92-8F4B-82CD-B8D811EB21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18786" name="Footer Placeholder 4">
            <a:extLst>
              <a:ext uri="{FF2B5EF4-FFF2-40B4-BE49-F238E27FC236}">
                <a16:creationId xmlns:a16="http://schemas.microsoft.com/office/drawing/2014/main" id="{F646647F-FE0A-A947-852E-4D57B3E0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18787" name="Slide Number Placeholder 5">
            <a:extLst>
              <a:ext uri="{FF2B5EF4-FFF2-40B4-BE49-F238E27FC236}">
                <a16:creationId xmlns:a16="http://schemas.microsoft.com/office/drawing/2014/main" id="{DCDD6D3A-66C5-7147-A791-5C4E8216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C8569A-B71D-2640-91A6-0098B99862EE}" type="slidenum">
              <a:rPr lang="en-US" altLang="en-US" sz="1400"/>
              <a:pPr algn="r"/>
              <a:t>66</a:t>
            </a:fld>
            <a:endParaRPr lang="en-US" altLang="en-US" sz="1400"/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7D6B23C-43CB-0042-B5C2-390D466E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18789" name="Object 2">
            <a:extLst>
              <a:ext uri="{FF2B5EF4-FFF2-40B4-BE49-F238E27FC236}">
                <a16:creationId xmlns:a16="http://schemas.microsoft.com/office/drawing/2014/main" id="{2703DBA1-A60C-0E44-BBCD-9F24812B36EB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5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3">
            <a:extLst>
              <a:ext uri="{FF2B5EF4-FFF2-40B4-BE49-F238E27FC236}">
                <a16:creationId xmlns:a16="http://schemas.microsoft.com/office/drawing/2014/main" id="{7BE87291-AC60-B94C-89E7-F275EA60F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6" name="Worksheet" r:id="rId5" imgW="3937000" imgH="2032000" progId="Excel.Sheet.8">
                  <p:embed/>
                </p:oleObj>
              </mc:Choice>
              <mc:Fallback>
                <p:oleObj name="Worksheet" r:id="rId5" imgW="3937000" imgH="2032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Text Box 5">
            <a:extLst>
              <a:ext uri="{FF2B5EF4-FFF2-40B4-BE49-F238E27FC236}">
                <a16:creationId xmlns:a16="http://schemas.microsoft.com/office/drawing/2014/main" id="{0AA63F69-BD23-F640-B984-03283801A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18792" name="Text Box 6">
            <a:extLst>
              <a:ext uri="{FF2B5EF4-FFF2-40B4-BE49-F238E27FC236}">
                <a16:creationId xmlns:a16="http://schemas.microsoft.com/office/drawing/2014/main" id="{6589C92B-EA7A-EA4C-9349-919A6172B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18793" name="Text Box 7">
            <a:extLst>
              <a:ext uri="{FF2B5EF4-FFF2-40B4-BE49-F238E27FC236}">
                <a16:creationId xmlns:a16="http://schemas.microsoft.com/office/drawing/2014/main" id="{0F9066C9-6BF0-8943-9D9C-13410392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18794" name="Text Box 8">
            <a:extLst>
              <a:ext uri="{FF2B5EF4-FFF2-40B4-BE49-F238E27FC236}">
                <a16:creationId xmlns:a16="http://schemas.microsoft.com/office/drawing/2014/main" id="{A30A5B54-96A4-0047-B159-C98D48B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18795" name="Rectangle 9">
            <a:extLst>
              <a:ext uri="{FF2B5EF4-FFF2-40B4-BE49-F238E27FC236}">
                <a16:creationId xmlns:a16="http://schemas.microsoft.com/office/drawing/2014/main" id="{FC2B7898-B24C-2C42-A117-8B10BF2B1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6" name="Text Box 10">
            <a:extLst>
              <a:ext uri="{FF2B5EF4-FFF2-40B4-BE49-F238E27FC236}">
                <a16:creationId xmlns:a16="http://schemas.microsoft.com/office/drawing/2014/main" id="{D103F8DE-0E4F-4547-A506-02313C2F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18797" name="Text Box 11">
            <a:extLst>
              <a:ext uri="{FF2B5EF4-FFF2-40B4-BE49-F238E27FC236}">
                <a16:creationId xmlns:a16="http://schemas.microsoft.com/office/drawing/2014/main" id="{C6249E44-7661-724C-85BE-FAC26954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18798" name="Text Box 12">
            <a:extLst>
              <a:ext uri="{FF2B5EF4-FFF2-40B4-BE49-F238E27FC236}">
                <a16:creationId xmlns:a16="http://schemas.microsoft.com/office/drawing/2014/main" id="{BAA8A795-2E84-6548-B138-AC634224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17605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18799" name="Object 4">
            <a:extLst>
              <a:ext uri="{FF2B5EF4-FFF2-40B4-BE49-F238E27FC236}">
                <a16:creationId xmlns:a16="http://schemas.microsoft.com/office/drawing/2014/main" id="{46E2B329-6C90-9347-977B-333C8797D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8475" y="1776413"/>
          <a:ext cx="47244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7" name="Equation" r:id="rId7" imgW="44183300" imgH="6731000" progId="Equation.3">
                  <p:embed/>
                </p:oleObj>
              </mc:Choice>
              <mc:Fallback>
                <p:oleObj name="Equation" r:id="rId7" imgW="44183300" imgH="673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1776413"/>
                        <a:ext cx="47244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00" name="Text Box 14">
            <a:extLst>
              <a:ext uri="{FF2B5EF4-FFF2-40B4-BE49-F238E27FC236}">
                <a16:creationId xmlns:a16="http://schemas.microsoft.com/office/drawing/2014/main" id="{F12872C6-703C-F841-9FDB-65D0EF76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862138"/>
            <a:ext cx="2035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Amplitude: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E0AFC2-17C8-C245-BB74-2144C4F492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5" y="5281613"/>
            <a:ext cx="1385918" cy="923945"/>
          </a:xfrm>
          <a:prstGeom prst="rect">
            <a:avLst/>
          </a:prstGeom>
        </p:spPr>
      </p:pic>
      <p:pic>
        <p:nvPicPr>
          <p:cNvPr id="19" name="Picture 4" descr="Black Diver Diver Clip Art">
            <a:extLst>
              <a:ext uri="{FF2B5EF4-FFF2-40B4-BE49-F238E27FC236}">
                <a16:creationId xmlns:a16="http://schemas.microsoft.com/office/drawing/2014/main" id="{28365BA8-8915-9D4C-B68F-ADB3AAC8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3">
            <a:extLst>
              <a:ext uri="{FF2B5EF4-FFF2-40B4-BE49-F238E27FC236}">
                <a16:creationId xmlns:a16="http://schemas.microsoft.com/office/drawing/2014/main" id="{494C71F2-342C-EB44-AFA4-8F32B2EC1F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19810" name="Footer Placeholder 4">
            <a:extLst>
              <a:ext uri="{FF2B5EF4-FFF2-40B4-BE49-F238E27FC236}">
                <a16:creationId xmlns:a16="http://schemas.microsoft.com/office/drawing/2014/main" id="{DCA38BFF-88B2-6947-AFDC-11169F39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2DAE3360-B776-454D-9BAC-8986A8C9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E2C04DB-C93F-AD4F-A566-D13B75615E13}" type="slidenum">
              <a:rPr lang="en-US" altLang="en-US" sz="1400"/>
              <a:pPr algn="r"/>
              <a:t>67</a:t>
            </a:fld>
            <a:endParaRPr lang="en-US" altLang="en-US" sz="1400"/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1326A840-27BC-454D-B838-7AABCF0C0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19813" name="Object 2">
            <a:extLst>
              <a:ext uri="{FF2B5EF4-FFF2-40B4-BE49-F238E27FC236}">
                <a16:creationId xmlns:a16="http://schemas.microsoft.com/office/drawing/2014/main" id="{F8430E7C-5005-344D-8BE9-2D1B5835C980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9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3">
            <a:extLst>
              <a:ext uri="{FF2B5EF4-FFF2-40B4-BE49-F238E27FC236}">
                <a16:creationId xmlns:a16="http://schemas.microsoft.com/office/drawing/2014/main" id="{AFBE76A3-356F-2A40-9C0C-A585E65A1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0" name="Worksheet" r:id="rId5" imgW="3937000" imgH="2032000" progId="Excel.Sheet.8">
                  <p:embed/>
                </p:oleObj>
              </mc:Choice>
              <mc:Fallback>
                <p:oleObj name="Worksheet" r:id="rId5" imgW="3937000" imgH="2032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5">
            <a:extLst>
              <a:ext uri="{FF2B5EF4-FFF2-40B4-BE49-F238E27FC236}">
                <a16:creationId xmlns:a16="http://schemas.microsoft.com/office/drawing/2014/main" id="{820F936B-7D2E-774B-85EF-B844CAB2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19816" name="Text Box 6">
            <a:extLst>
              <a:ext uri="{FF2B5EF4-FFF2-40B4-BE49-F238E27FC236}">
                <a16:creationId xmlns:a16="http://schemas.microsoft.com/office/drawing/2014/main" id="{DA6D98A7-BF58-DE44-A6F6-BA16D230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19817" name="Text Box 7">
            <a:extLst>
              <a:ext uri="{FF2B5EF4-FFF2-40B4-BE49-F238E27FC236}">
                <a16:creationId xmlns:a16="http://schemas.microsoft.com/office/drawing/2014/main" id="{88BE0E0A-E906-2848-8D8C-D8A510E8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19818" name="Text Box 8">
            <a:extLst>
              <a:ext uri="{FF2B5EF4-FFF2-40B4-BE49-F238E27FC236}">
                <a16:creationId xmlns:a16="http://schemas.microsoft.com/office/drawing/2014/main" id="{C4E0E2D9-67DD-8C4A-8028-5E31E028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19819" name="Rectangle 9">
            <a:extLst>
              <a:ext uri="{FF2B5EF4-FFF2-40B4-BE49-F238E27FC236}">
                <a16:creationId xmlns:a16="http://schemas.microsoft.com/office/drawing/2014/main" id="{9F2BF5AB-F935-6A44-B45F-EC0C6411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20" name="Text Box 10">
            <a:extLst>
              <a:ext uri="{FF2B5EF4-FFF2-40B4-BE49-F238E27FC236}">
                <a16:creationId xmlns:a16="http://schemas.microsoft.com/office/drawing/2014/main" id="{25203595-4E8E-6C47-9ED7-62ED55D0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19821" name="Text Box 11">
            <a:extLst>
              <a:ext uri="{FF2B5EF4-FFF2-40B4-BE49-F238E27FC236}">
                <a16:creationId xmlns:a16="http://schemas.microsoft.com/office/drawing/2014/main" id="{5EEE77BE-AC7D-BD4D-B20C-260584FD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19822" name="Line 12">
            <a:extLst>
              <a:ext uri="{FF2B5EF4-FFF2-40B4-BE49-F238E27FC236}">
                <a16:creationId xmlns:a16="http://schemas.microsoft.com/office/drawing/2014/main" id="{53018169-1795-D54A-BA7B-3CE258F3E9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1438" y="3883025"/>
            <a:ext cx="938212" cy="706438"/>
          </a:xfrm>
          <a:prstGeom prst="line">
            <a:avLst/>
          </a:prstGeom>
          <a:noFill/>
          <a:ln w="12700" cap="sq">
            <a:solidFill>
              <a:srgbClr val="00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>
            <a:extLst>
              <a:ext uri="{FF2B5EF4-FFF2-40B4-BE49-F238E27FC236}">
                <a16:creationId xmlns:a16="http://schemas.microsoft.com/office/drawing/2014/main" id="{9507F9E9-5564-1743-BC0F-A65A99975D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20834" name="Footer Placeholder 4">
            <a:extLst>
              <a:ext uri="{FF2B5EF4-FFF2-40B4-BE49-F238E27FC236}">
                <a16:creationId xmlns:a16="http://schemas.microsoft.com/office/drawing/2014/main" id="{CE5681E4-70AA-2B46-980E-91814BBD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0835" name="Slide Number Placeholder 5">
            <a:extLst>
              <a:ext uri="{FF2B5EF4-FFF2-40B4-BE49-F238E27FC236}">
                <a16:creationId xmlns:a16="http://schemas.microsoft.com/office/drawing/2014/main" id="{0139205B-D13A-7343-9CBB-2D57B173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2A32454-A485-CF49-98F0-A8295FE73377}" type="slidenum">
              <a:rPr lang="en-US" altLang="en-US" sz="1400"/>
              <a:pPr algn="r"/>
              <a:t>68</a:t>
            </a:fld>
            <a:endParaRPr lang="en-US" altLang="en-US" sz="1400"/>
          </a:p>
        </p:txBody>
      </p:sp>
      <p:graphicFrame>
        <p:nvGraphicFramePr>
          <p:cNvPr id="120836" name="Object 2">
            <a:extLst>
              <a:ext uri="{FF2B5EF4-FFF2-40B4-BE49-F238E27FC236}">
                <a16:creationId xmlns:a16="http://schemas.microsoft.com/office/drawing/2014/main" id="{A8AB4A93-59F7-374C-96EB-50734199C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390900"/>
          <a:ext cx="48006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06" name="Worksheet" r:id="rId3" imgW="3937000" imgH="2032000" progId="Excel.Sheet.8">
                  <p:embed/>
                </p:oleObj>
              </mc:Choice>
              <mc:Fallback>
                <p:oleObj name="Worksheet" r:id="rId3" imgW="3937000" imgH="203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390900"/>
                        <a:ext cx="48006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3">
            <a:extLst>
              <a:ext uri="{FF2B5EF4-FFF2-40B4-BE49-F238E27FC236}">
                <a16:creationId xmlns:a16="http://schemas.microsoft.com/office/drawing/2014/main" id="{D8BA7F44-8276-AF45-8108-CA02D8A1D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graphicFrame>
        <p:nvGraphicFramePr>
          <p:cNvPr id="120838" name="Object 3">
            <a:extLst>
              <a:ext uri="{FF2B5EF4-FFF2-40B4-BE49-F238E27FC236}">
                <a16:creationId xmlns:a16="http://schemas.microsoft.com/office/drawing/2014/main" id="{C7247EA4-3151-2A4D-AC9A-4614001F9B25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327977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07" name="Worksheet" r:id="rId5" imgW="3632200" imgH="2120900" progId="Excel.Sheet.8">
                  <p:embed/>
                </p:oleObj>
              </mc:Choice>
              <mc:Fallback>
                <p:oleObj name="Worksheet" r:id="rId5" imgW="3632200" imgH="212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977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Text Box 5">
            <a:extLst>
              <a:ext uri="{FF2B5EF4-FFF2-40B4-BE49-F238E27FC236}">
                <a16:creationId xmlns:a16="http://schemas.microsoft.com/office/drawing/2014/main" id="{5F234583-036E-8B4D-862D-CA2FBD32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5513388"/>
            <a:ext cx="884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year</a:t>
            </a:r>
          </a:p>
        </p:txBody>
      </p:sp>
      <p:sp>
        <p:nvSpPr>
          <p:cNvPr id="120840" name="Text Box 6">
            <a:extLst>
              <a:ext uri="{FF2B5EF4-FFF2-40B4-BE49-F238E27FC236}">
                <a16:creationId xmlns:a16="http://schemas.microsoft.com/office/drawing/2014/main" id="{360E5238-1996-1E41-962A-0E40BD2C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611438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count</a:t>
            </a:r>
          </a:p>
        </p:txBody>
      </p:sp>
      <p:sp>
        <p:nvSpPr>
          <p:cNvPr id="120841" name="Text Box 7">
            <a:extLst>
              <a:ext uri="{FF2B5EF4-FFF2-40B4-BE49-F238E27FC236}">
                <a16:creationId xmlns:a16="http://schemas.microsoft.com/office/drawing/2014/main" id="{A76E59D4-7AC0-684B-9AC7-57A372C7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0842" name="Text Box 8">
            <a:extLst>
              <a:ext uri="{FF2B5EF4-FFF2-40B4-BE49-F238E27FC236}">
                <a16:creationId xmlns:a16="http://schemas.microsoft.com/office/drawing/2014/main" id="{429B2FCC-CA2D-2A4C-A9DD-9A8765D4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886075"/>
            <a:ext cx="1211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Ampl.</a:t>
            </a:r>
          </a:p>
        </p:txBody>
      </p:sp>
      <p:sp>
        <p:nvSpPr>
          <p:cNvPr id="120843" name="Rectangle 9">
            <a:extLst>
              <a:ext uri="{FF2B5EF4-FFF2-40B4-BE49-F238E27FC236}">
                <a16:creationId xmlns:a16="http://schemas.microsoft.com/office/drawing/2014/main" id="{944BEB6B-F8BB-1749-AB4D-9C2CEB94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0844" name="Text Box 10">
            <a:extLst>
              <a:ext uri="{FF2B5EF4-FFF2-40B4-BE49-F238E27FC236}">
                <a16:creationId xmlns:a16="http://schemas.microsoft.com/office/drawing/2014/main" id="{18321C07-C1FE-274F-B706-4F023E4D9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291013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freq=12</a:t>
            </a:r>
            <a:endParaRPr lang="en-US" altLang="en-US"/>
          </a:p>
        </p:txBody>
      </p:sp>
      <p:sp>
        <p:nvSpPr>
          <p:cNvPr id="120845" name="Text Box 11">
            <a:extLst>
              <a:ext uri="{FF2B5EF4-FFF2-40B4-BE49-F238E27FC236}">
                <a16:creationId xmlns:a16="http://schemas.microsoft.com/office/drawing/2014/main" id="{707F5A29-3FA7-C242-A096-5F4C17EA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72903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freq=0</a:t>
            </a:r>
            <a:endParaRPr lang="en-US" altLang="en-US"/>
          </a:p>
        </p:txBody>
      </p:sp>
      <p:sp>
        <p:nvSpPr>
          <p:cNvPr id="120846" name="Line 12">
            <a:extLst>
              <a:ext uri="{FF2B5EF4-FFF2-40B4-BE49-F238E27FC236}">
                <a16:creationId xmlns:a16="http://schemas.microsoft.com/office/drawing/2014/main" id="{BE6A934A-B68F-DD4A-8B71-958DA7766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0188" y="4344988"/>
            <a:ext cx="0" cy="271462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13">
            <a:extLst>
              <a:ext uri="{FF2B5EF4-FFF2-40B4-BE49-F238E27FC236}">
                <a16:creationId xmlns:a16="http://schemas.microsoft.com/office/drawing/2014/main" id="{95D084BD-BBD6-2B40-837F-1948EB32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3" y="4618038"/>
            <a:ext cx="246062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4">
            <a:extLst>
              <a:ext uri="{FF2B5EF4-FFF2-40B4-BE49-F238E27FC236}">
                <a16:creationId xmlns:a16="http://schemas.microsoft.com/office/drawing/2014/main" id="{0911FB49-0B05-5A42-B353-566923285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356100"/>
            <a:ext cx="246062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5">
            <a:extLst>
              <a:ext uri="{FF2B5EF4-FFF2-40B4-BE49-F238E27FC236}">
                <a16:creationId xmlns:a16="http://schemas.microsoft.com/office/drawing/2014/main" id="{CAF6EDAC-0C14-F04A-81A8-5FF254F46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1950" y="4503738"/>
            <a:ext cx="1038225" cy="0"/>
          </a:xfrm>
          <a:prstGeom prst="line">
            <a:avLst/>
          </a:prstGeom>
          <a:noFill/>
          <a:ln w="3175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3">
            <a:extLst>
              <a:ext uri="{FF2B5EF4-FFF2-40B4-BE49-F238E27FC236}">
                <a16:creationId xmlns:a16="http://schemas.microsoft.com/office/drawing/2014/main" id="{34C41912-8D68-6F44-A09B-F6786ABF40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21858" name="Footer Placeholder 4">
            <a:extLst>
              <a:ext uri="{FF2B5EF4-FFF2-40B4-BE49-F238E27FC236}">
                <a16:creationId xmlns:a16="http://schemas.microsoft.com/office/drawing/2014/main" id="{27B32E59-094F-9145-8333-8DC74E3A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1859" name="Slide Number Placeholder 5">
            <a:extLst>
              <a:ext uri="{FF2B5EF4-FFF2-40B4-BE49-F238E27FC236}">
                <a16:creationId xmlns:a16="http://schemas.microsoft.com/office/drawing/2014/main" id="{B8942E84-F0E0-4B4F-81CF-78CB3AFC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5C034BB-470C-6C45-87F0-B70A257DAA2C}" type="slidenum">
              <a:rPr lang="en-US" altLang="en-US" sz="1400"/>
              <a:pPr algn="r"/>
              <a:t>69</a:t>
            </a:fld>
            <a:endParaRPr lang="en-US" altLang="en-US" sz="1400"/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DA8645A4-9258-F744-AE3A-2AA21C3C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C658D257-C465-E74F-986B-D355A9D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8BC6906B-12D4-044B-BB36-63F3E94F41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3" name="Rectangle 5">
            <a:extLst>
              <a:ext uri="{FF2B5EF4-FFF2-40B4-BE49-F238E27FC236}">
                <a16:creationId xmlns:a16="http://schemas.microsoft.com/office/drawing/2014/main" id="{8B57C213-001A-5A41-9A25-16497968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1864" name="Rectangle 6">
            <a:extLst>
              <a:ext uri="{FF2B5EF4-FFF2-40B4-BE49-F238E27FC236}">
                <a16:creationId xmlns:a16="http://schemas.microsoft.com/office/drawing/2014/main" id="{45EC3593-F78A-D844-9561-A81C6A9D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</p:txBody>
      </p:sp>
      <p:graphicFrame>
        <p:nvGraphicFramePr>
          <p:cNvPr id="121865" name="Object 2">
            <a:extLst>
              <a:ext uri="{FF2B5EF4-FFF2-40B4-BE49-F238E27FC236}">
                <a16:creationId xmlns:a16="http://schemas.microsoft.com/office/drawing/2014/main" id="{07A52A0E-F6D6-8E47-ACE3-0CFE1F431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" y="3957638"/>
          <a:ext cx="3429000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5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3957638"/>
                        <a:ext cx="3429000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6" name="Object 3">
            <a:extLst>
              <a:ext uri="{FF2B5EF4-FFF2-40B4-BE49-F238E27FC236}">
                <a16:creationId xmlns:a16="http://schemas.microsoft.com/office/drawing/2014/main" id="{598F3D0E-3AEF-634A-B536-35CBCE0C4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6263" y="3787775"/>
          <a:ext cx="445928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6" name="Worksheet" r:id="rId5" imgW="3619500" imgH="2184400" progId="Excel.Sheet.8">
                  <p:embed/>
                </p:oleObj>
              </mc:Choice>
              <mc:Fallback>
                <p:oleObj name="Worksheet" r:id="rId5" imgW="3619500" imgH="2184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787775"/>
                        <a:ext cx="4459287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7" name="Text Box 9">
            <a:extLst>
              <a:ext uri="{FF2B5EF4-FFF2-40B4-BE49-F238E27FC236}">
                <a16:creationId xmlns:a16="http://schemas.microsoft.com/office/drawing/2014/main" id="{576D3DF0-3FE6-5647-B097-0B514825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686425"/>
            <a:ext cx="103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Freq.</a:t>
            </a:r>
          </a:p>
        </p:txBody>
      </p:sp>
      <p:sp>
        <p:nvSpPr>
          <p:cNvPr id="121868" name="Rectangle 10">
            <a:extLst>
              <a:ext uri="{FF2B5EF4-FFF2-40B4-BE49-F238E27FC236}">
                <a16:creationId xmlns:a16="http://schemas.microsoft.com/office/drawing/2014/main" id="{6CFD19DF-FFFD-B74D-A113-E3E63050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217863"/>
            <a:ext cx="1701800" cy="2541587"/>
          </a:xfrm>
          <a:prstGeom prst="rect">
            <a:avLst/>
          </a:prstGeom>
          <a:solidFill>
            <a:srgbClr val="FFFFFF">
              <a:alpha val="50195"/>
            </a:srgb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C7D7C57B-B223-8640-BC28-72195BE0EB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A14B0E2E-B089-BB47-9EB6-F8AACAA5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06DCB018-49A3-0145-8CEE-3437A7ED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B6E39EF-EDDC-5B4B-896E-A03E2966D98C}" type="slidenum">
              <a:rPr lang="en-US" altLang="en-US" sz="1400"/>
              <a:pPr algn="r"/>
              <a:t>7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6FF90154-9575-424F-98F7-91CC127C9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Environmental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C4497BE7-6681-7748-9AFA-EC0FBC6E5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>
                <a:ea typeface="ＭＳ Ｐゴシック" panose="020B0600070205080204" pitchFamily="34" charset="-128"/>
              </a:rPr>
              <a:t>Weather, environment/anti-pollution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volcano monitoring</a:t>
            </a:r>
          </a:p>
          <a:p>
            <a:pPr lvl="1">
              <a:spcBef>
                <a:spcPct val="50000"/>
              </a:spcBef>
            </a:pPr>
            <a:r>
              <a:rPr lang="en-US" altLang="en-US" sz="3200">
                <a:ea typeface="ＭＳ Ｐゴシック" panose="020B0600070205080204" pitchFamily="34" charset="-128"/>
              </a:rPr>
              <a:t>air/water pollutant monitoring</a:t>
            </a:r>
          </a:p>
        </p:txBody>
      </p:sp>
      <p:pic>
        <p:nvPicPr>
          <p:cNvPr id="29702" name="Picture 4" descr="Presentation2">
            <a:extLst>
              <a:ext uri="{FF2B5EF4-FFF2-40B4-BE49-F238E27FC236}">
                <a16:creationId xmlns:a16="http://schemas.microsoft.com/office/drawing/2014/main" id="{CB0A6FB1-292D-534D-BBE3-3BDB07C7C81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99"/>
          <a:stretch>
            <a:fillRect/>
          </a:stretch>
        </p:blipFill>
        <p:spPr>
          <a:xfrm>
            <a:off x="2908409" y="4114575"/>
            <a:ext cx="2895599" cy="2172397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>
            <a:extLst>
              <a:ext uri="{FF2B5EF4-FFF2-40B4-BE49-F238E27FC236}">
                <a16:creationId xmlns:a16="http://schemas.microsoft.com/office/drawing/2014/main" id="{07997561-B551-4E4A-A492-D14D67C0DA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22882" name="Footer Placeholder 4">
            <a:extLst>
              <a:ext uri="{FF2B5EF4-FFF2-40B4-BE49-F238E27FC236}">
                <a16:creationId xmlns:a16="http://schemas.microsoft.com/office/drawing/2014/main" id="{9CCFB73D-1200-F446-A58A-6A41331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2883" name="Slide Number Placeholder 5">
            <a:extLst>
              <a:ext uri="{FF2B5EF4-FFF2-40B4-BE49-F238E27FC236}">
                <a16:creationId xmlns:a16="http://schemas.microsoft.com/office/drawing/2014/main" id="{0A2D80A6-A76E-D14B-B4EE-F3C7DCD1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929148F-51E0-1549-BD35-FDC7D0390F59}" type="slidenum">
              <a:rPr lang="en-US" altLang="en-US" sz="1400"/>
              <a:pPr algn="r"/>
              <a:t>70</a:t>
            </a:fld>
            <a:endParaRPr lang="en-US" altLang="en-US" sz="1400"/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9241E0E0-E521-4D40-9C8A-A28B068FE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212CB230-F31E-014F-A560-17F87619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6" name="Rectangle 4">
            <a:extLst>
              <a:ext uri="{FF2B5EF4-FFF2-40B4-BE49-F238E27FC236}">
                <a16:creationId xmlns:a16="http://schemas.microsoft.com/office/drawing/2014/main" id="{218BF0A1-7B77-F34A-B56E-92CF07E127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7" name="Rectangle 5">
            <a:extLst>
              <a:ext uri="{FF2B5EF4-FFF2-40B4-BE49-F238E27FC236}">
                <a16:creationId xmlns:a16="http://schemas.microsoft.com/office/drawing/2014/main" id="{D55D5DC9-4777-0E42-86DF-9CC98F09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888" name="Rectangle 6">
            <a:extLst>
              <a:ext uri="{FF2B5EF4-FFF2-40B4-BE49-F238E27FC236}">
                <a16:creationId xmlns:a16="http://schemas.microsoft.com/office/drawing/2014/main" id="{9CE65A89-7604-BC41-8488-BA626CD0C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</a:t>
            </a:r>
            <a:r>
              <a:rPr lang="en-US" altLang="en-US" b="1">
                <a:ea typeface="ＭＳ Ｐゴシック" panose="020B0600070205080204" pitchFamily="34" charset="-128"/>
              </a:rPr>
              <a:t>(lossy) compression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A2: pattern discovery</a:t>
            </a:r>
          </a:p>
        </p:txBody>
      </p:sp>
      <p:graphicFrame>
        <p:nvGraphicFramePr>
          <p:cNvPr id="122889" name="Object 2">
            <a:extLst>
              <a:ext uri="{FF2B5EF4-FFF2-40B4-BE49-F238E27FC236}">
                <a16:creationId xmlns:a16="http://schemas.microsoft.com/office/drawing/2014/main" id="{2BCD1E5C-0E00-AB46-9DE7-1C8FED0AE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5725" y="3109913"/>
          <a:ext cx="3506788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9" name="Worksheet" r:id="rId3" imgW="3619500" imgH="2184400" progId="Excel.Sheet.8">
                  <p:embed/>
                </p:oleObj>
              </mc:Choice>
              <mc:Fallback>
                <p:oleObj name="Worksheet" r:id="rId3" imgW="3619500" imgH="2184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109913"/>
                        <a:ext cx="3506788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0" name="Rectangle 8">
            <a:extLst>
              <a:ext uri="{FF2B5EF4-FFF2-40B4-BE49-F238E27FC236}">
                <a16:creationId xmlns:a16="http://schemas.microsoft.com/office/drawing/2014/main" id="{AE50701E-47B3-D44D-A2D8-DD61BBD0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3121025"/>
            <a:ext cx="1436688" cy="1697038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ap="sq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3">
            <a:extLst>
              <a:ext uri="{FF2B5EF4-FFF2-40B4-BE49-F238E27FC236}">
                <a16:creationId xmlns:a16="http://schemas.microsoft.com/office/drawing/2014/main" id="{82070D02-AD7E-2A40-9FA9-660BBE0DBE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23906" name="Footer Placeholder 4">
            <a:extLst>
              <a:ext uri="{FF2B5EF4-FFF2-40B4-BE49-F238E27FC236}">
                <a16:creationId xmlns:a16="http://schemas.microsoft.com/office/drawing/2014/main" id="{0FD5FEBC-6AA8-2E40-BD02-7452D44B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3907" name="Slide Number Placeholder 5">
            <a:extLst>
              <a:ext uri="{FF2B5EF4-FFF2-40B4-BE49-F238E27FC236}">
                <a16:creationId xmlns:a16="http://schemas.microsoft.com/office/drawing/2014/main" id="{42E9D1A0-0204-0149-B690-C5684128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7977E4A-7E29-E44E-94C2-E558D6772E4B}" type="slidenum">
              <a:rPr lang="en-US" altLang="en-US" sz="1400"/>
              <a:pPr algn="r"/>
              <a:t>71</a:t>
            </a:fld>
            <a:endParaRPr lang="en-US" altLang="en-US" sz="1400"/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4FC44DEA-F4C1-2F40-A39B-0A5017F64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DFT: Amplitude spectrum</a:t>
            </a:r>
          </a:p>
        </p:txBody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940DD94E-ADF9-C14F-BE6A-97271261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3657600"/>
            <a:ext cx="3278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0" name="Rectangle 4">
            <a:extLst>
              <a:ext uri="{FF2B5EF4-FFF2-40B4-BE49-F238E27FC236}">
                <a16:creationId xmlns:a16="http://schemas.microsoft.com/office/drawing/2014/main" id="{708413BC-AB1A-6D4D-9C83-F54D865A014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0213" y="5561013"/>
            <a:ext cx="6651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1" name="Rectangle 5">
            <a:extLst>
              <a:ext uri="{FF2B5EF4-FFF2-40B4-BE49-F238E27FC236}">
                <a16:creationId xmlns:a16="http://schemas.microsoft.com/office/drawing/2014/main" id="{5D8C9AED-B2A7-1044-8994-5BA5D345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3505200"/>
            <a:ext cx="131603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912" name="Rectangle 6">
            <a:extLst>
              <a:ext uri="{FF2B5EF4-FFF2-40B4-BE49-F238E27FC236}">
                <a16:creationId xmlns:a16="http://schemas.microsoft.com/office/drawing/2014/main" id="{55D17451-D42A-514B-AC00-599D3F07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excellent approximation, with only 2 frequencies!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(lossy) compression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A2: </a:t>
            </a:r>
            <a:r>
              <a:rPr lang="en-US" altLang="en-US" b="1">
                <a:ea typeface="ＭＳ Ｐゴシック" panose="020B0600070205080204" pitchFamily="34" charset="-128"/>
              </a:rPr>
              <a:t>pattern discovery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23913" name="Object 2">
            <a:extLst>
              <a:ext uri="{FF2B5EF4-FFF2-40B4-BE49-F238E27FC236}">
                <a16:creationId xmlns:a16="http://schemas.microsoft.com/office/drawing/2014/main" id="{A2622CF3-176A-7B47-83A2-6EBBDA763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5413" y="3308350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2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3308350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Date Placeholder 3">
            <a:extLst>
              <a:ext uri="{FF2B5EF4-FFF2-40B4-BE49-F238E27FC236}">
                <a16:creationId xmlns:a16="http://schemas.microsoft.com/office/drawing/2014/main" id="{80BD2A28-63DD-3D47-9E72-4CDFA8DC45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24930" name="Footer Placeholder 4">
            <a:extLst>
              <a:ext uri="{FF2B5EF4-FFF2-40B4-BE49-F238E27FC236}">
                <a16:creationId xmlns:a16="http://schemas.microsoft.com/office/drawing/2014/main" id="{D590457D-C3FB-DB43-96A9-86CD4212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921C199A-99E0-B84D-BE80-05AE71E4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9D6DB2A-87F0-B84C-B070-B67C1172FECD}" type="slidenum">
              <a:rPr lang="en-US" altLang="en-US" sz="1400"/>
              <a:pPr algn="r"/>
              <a:t>72</a:t>
            </a:fld>
            <a:endParaRPr lang="en-US" altLang="en-US" sz="1400"/>
          </a:p>
        </p:txBody>
      </p:sp>
      <p:sp>
        <p:nvSpPr>
          <p:cNvPr id="124932" name="Rectangle 1026">
            <a:extLst>
              <a:ext uri="{FF2B5EF4-FFF2-40B4-BE49-F238E27FC236}">
                <a16:creationId xmlns:a16="http://schemas.microsoft.com/office/drawing/2014/main" id="{93B569BB-253A-E74A-A299-CBF42642B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DFT - Conclusions</a:t>
            </a:r>
          </a:p>
        </p:txBody>
      </p:sp>
      <p:sp>
        <p:nvSpPr>
          <p:cNvPr id="124933" name="Rectangle 1027">
            <a:extLst>
              <a:ext uri="{FF2B5EF4-FFF2-40B4-BE49-F238E27FC236}">
                <a16:creationId xmlns:a16="http://schemas.microsoft.com/office/drawing/2014/main" id="{F604A62C-353E-9147-9C31-EE3721857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It spots periodicities (with the ‘</a:t>
            </a:r>
            <a:r>
              <a:rPr lang="en-US" altLang="en-US" b="1">
                <a:ea typeface="ＭＳ Ｐゴシック" panose="020B0600070205080204" pitchFamily="34" charset="-128"/>
              </a:rPr>
              <a:t>amplitude spectrum’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can be quickly computed (O(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log 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)), thanks to the FFT algorithm.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standard</a:t>
            </a:r>
            <a:r>
              <a:rPr lang="en-US" altLang="en-US">
                <a:ea typeface="ＭＳ Ｐゴシック" panose="020B0600070205080204" pitchFamily="34" charset="-128"/>
              </a:rPr>
              <a:t> tool in signal processing (speech, image etc signals)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(closely related to DCT and JPEG)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338FB102-C163-B549-922F-4F264AF100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BD659DD-CA72-3A44-8C46-6B3CBBA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EDF34E54-58CF-5943-BA2D-78DB00E4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9A1045-666E-3F43-ABF6-1B671C85FA28}" type="slidenum">
              <a:rPr lang="en-US" altLang="en-US" sz="1400"/>
              <a:pPr algn="r"/>
              <a:t>73</a:t>
            </a:fld>
            <a:endParaRPr lang="en-US" altLang="en-US" sz="1400"/>
          </a:p>
        </p:txBody>
      </p:sp>
      <p:sp>
        <p:nvSpPr>
          <p:cNvPr id="60422" name="Rectangle 46">
            <a:extLst>
              <a:ext uri="{FF2B5EF4-FFF2-40B4-BE49-F238E27FC236}">
                <a16:creationId xmlns:a16="http://schemas.microsoft.com/office/drawing/2014/main" id="{B11466CF-1F80-064D-A852-9B0E671DA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714AD9-4C5E-A84A-BB89-8E31B4768D92}"/>
              </a:ext>
            </a:extLst>
          </p:cNvPr>
          <p:cNvGrpSpPr>
            <a:grpSpLocks noChangeAspect="1"/>
          </p:cNvGrpSpPr>
          <p:nvPr/>
        </p:nvGrpSpPr>
        <p:grpSpPr>
          <a:xfrm>
            <a:off x="723746" y="4129096"/>
            <a:ext cx="2208042" cy="1263281"/>
            <a:chOff x="374074" y="1893888"/>
            <a:chExt cx="6483926" cy="3709633"/>
          </a:xfrm>
        </p:grpSpPr>
        <p:grpSp>
          <p:nvGrpSpPr>
            <p:cNvPr id="60420" name="Group 2">
              <a:extLst>
                <a:ext uri="{FF2B5EF4-FFF2-40B4-BE49-F238E27FC236}">
                  <a16:creationId xmlns:a16="http://schemas.microsoft.com/office/drawing/2014/main" id="{81A89504-A76D-134F-B291-F2A5BCBD1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074" y="1893888"/>
              <a:ext cx="2267807" cy="3709633"/>
              <a:chOff x="-227" y="326"/>
              <a:chExt cx="2458" cy="3274"/>
            </a:xfrm>
          </p:grpSpPr>
          <p:grpSp>
            <p:nvGrpSpPr>
              <p:cNvPr id="60438" name="Group 3">
                <a:extLst>
                  <a:ext uri="{FF2B5EF4-FFF2-40B4-BE49-F238E27FC236}">
                    <a16:creationId xmlns:a16="http://schemas.microsoft.com/office/drawing/2014/main" id="{37257871-68EE-F748-91DA-F4DD4683B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" y="2245"/>
                <a:ext cx="1827" cy="1355"/>
                <a:chOff x="389" y="2053"/>
                <a:chExt cx="1827" cy="1355"/>
              </a:xfrm>
            </p:grpSpPr>
            <p:grpSp>
              <p:nvGrpSpPr>
                <p:cNvPr id="60457" name="Group 4">
                  <a:extLst>
                    <a:ext uri="{FF2B5EF4-FFF2-40B4-BE49-F238E27FC236}">
                      <a16:creationId xmlns:a16="http://schemas.microsoft.com/office/drawing/2014/main" id="{79CCB880-64D2-044B-8850-8DE10D9A3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9" y="2053"/>
                  <a:ext cx="1827" cy="1355"/>
                  <a:chOff x="477" y="469"/>
                  <a:chExt cx="1827" cy="1355"/>
                </a:xfrm>
              </p:grpSpPr>
              <p:grpSp>
                <p:nvGrpSpPr>
                  <p:cNvPr id="60459" name="Group 5">
                    <a:extLst>
                      <a:ext uri="{FF2B5EF4-FFF2-40B4-BE49-F238E27FC236}">
                        <a16:creationId xmlns:a16="http://schemas.microsoft.com/office/drawing/2014/main" id="{53BFFC9E-1161-884B-A94C-321D04A9C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64" y="480"/>
                    <a:ext cx="1440" cy="1296"/>
                    <a:chOff x="864" y="480"/>
                    <a:chExt cx="1440" cy="1296"/>
                  </a:xfrm>
                </p:grpSpPr>
                <p:sp>
                  <p:nvSpPr>
                    <p:cNvPr id="60465" name="Line 6">
                      <a:extLst>
                        <a:ext uri="{FF2B5EF4-FFF2-40B4-BE49-F238E27FC236}">
                          <a16:creationId xmlns:a16="http://schemas.microsoft.com/office/drawing/2014/main" id="{C1D6D0B3-2444-2B47-96EF-F9E00AAF12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480"/>
                      <a:ext cx="0" cy="12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66" name="Line 7">
                      <a:extLst>
                        <a:ext uri="{FF2B5EF4-FFF2-40B4-BE49-F238E27FC236}">
                          <a16:creationId xmlns:a16="http://schemas.microsoft.com/office/drawing/2014/main" id="{3711214B-B463-6D47-9A66-A278D6B636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1776"/>
                      <a:ext cx="14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61" name="Text Box 9">
                    <a:extLst>
                      <a:ext uri="{FF2B5EF4-FFF2-40B4-BE49-F238E27FC236}">
                        <a16:creationId xmlns:a16="http://schemas.microsoft.com/office/drawing/2014/main" id="{026FFFE3-FC44-7142-9ACE-AED7D9D904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469"/>
                    <a:ext cx="200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 sz="2400"/>
                  </a:p>
                </p:txBody>
              </p:sp>
              <p:sp>
                <p:nvSpPr>
                  <p:cNvPr id="60464" name="Line 12">
                    <a:extLst>
                      <a:ext uri="{FF2B5EF4-FFF2-40B4-BE49-F238E27FC236}">
                        <a16:creationId xmlns:a16="http://schemas.microsoft.com/office/drawing/2014/main" id="{2E0C9C92-8DF1-9C4C-A0E7-6A5B9E25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1728"/>
                    <a:ext cx="0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458" name="Freeform 13">
                  <a:extLst>
                    <a:ext uri="{FF2B5EF4-FFF2-40B4-BE49-F238E27FC236}">
                      <a16:creationId xmlns:a16="http://schemas.microsoft.com/office/drawing/2014/main" id="{2D480235-8C45-0848-BF32-F6CAC2FF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0" y="2496"/>
                  <a:ext cx="1140" cy="696"/>
                </a:xfrm>
                <a:custGeom>
                  <a:avLst/>
                  <a:gdLst>
                    <a:gd name="T0" fmla="*/ 0 w 1140"/>
                    <a:gd name="T1" fmla="*/ 0 h 696"/>
                    <a:gd name="T2" fmla="*/ 36 w 1140"/>
                    <a:gd name="T3" fmla="*/ 12 h 696"/>
                    <a:gd name="T4" fmla="*/ 60 w 1140"/>
                    <a:gd name="T5" fmla="*/ 48 h 696"/>
                    <a:gd name="T6" fmla="*/ 96 w 1140"/>
                    <a:gd name="T7" fmla="*/ 36 h 696"/>
                    <a:gd name="T8" fmla="*/ 156 w 1140"/>
                    <a:gd name="T9" fmla="*/ 48 h 696"/>
                    <a:gd name="T10" fmla="*/ 228 w 1140"/>
                    <a:gd name="T11" fmla="*/ 192 h 696"/>
                    <a:gd name="T12" fmla="*/ 264 w 1140"/>
                    <a:gd name="T13" fmla="*/ 168 h 696"/>
                    <a:gd name="T14" fmla="*/ 276 w 1140"/>
                    <a:gd name="T15" fmla="*/ 132 h 696"/>
                    <a:gd name="T16" fmla="*/ 348 w 1140"/>
                    <a:gd name="T17" fmla="*/ 156 h 696"/>
                    <a:gd name="T18" fmla="*/ 456 w 1140"/>
                    <a:gd name="T19" fmla="*/ 288 h 696"/>
                    <a:gd name="T20" fmla="*/ 564 w 1140"/>
                    <a:gd name="T21" fmla="*/ 264 h 696"/>
                    <a:gd name="T22" fmla="*/ 648 w 1140"/>
                    <a:gd name="T23" fmla="*/ 192 h 696"/>
                    <a:gd name="T24" fmla="*/ 732 w 1140"/>
                    <a:gd name="T25" fmla="*/ 228 h 696"/>
                    <a:gd name="T26" fmla="*/ 840 w 1140"/>
                    <a:gd name="T27" fmla="*/ 348 h 696"/>
                    <a:gd name="T28" fmla="*/ 888 w 1140"/>
                    <a:gd name="T29" fmla="*/ 456 h 696"/>
                    <a:gd name="T30" fmla="*/ 900 w 1140"/>
                    <a:gd name="T31" fmla="*/ 516 h 696"/>
                    <a:gd name="T32" fmla="*/ 984 w 1140"/>
                    <a:gd name="T33" fmla="*/ 540 h 696"/>
                    <a:gd name="T34" fmla="*/ 1008 w 1140"/>
                    <a:gd name="T35" fmla="*/ 612 h 696"/>
                    <a:gd name="T36" fmla="*/ 1140 w 1140"/>
                    <a:gd name="T37" fmla="*/ 696 h 69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40"/>
                    <a:gd name="T58" fmla="*/ 0 h 696"/>
                    <a:gd name="T59" fmla="*/ 1140 w 1140"/>
                    <a:gd name="T60" fmla="*/ 696 h 69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40" h="696">
                      <a:moveTo>
                        <a:pt x="0" y="0"/>
                      </a:moveTo>
                      <a:cubicBezTo>
                        <a:pt x="12" y="4"/>
                        <a:pt x="26" y="4"/>
                        <a:pt x="36" y="12"/>
                      </a:cubicBezTo>
                      <a:cubicBezTo>
                        <a:pt x="47" y="21"/>
                        <a:pt x="47" y="43"/>
                        <a:pt x="60" y="48"/>
                      </a:cubicBezTo>
                      <a:cubicBezTo>
                        <a:pt x="72" y="53"/>
                        <a:pt x="84" y="40"/>
                        <a:pt x="96" y="36"/>
                      </a:cubicBezTo>
                      <a:cubicBezTo>
                        <a:pt x="116" y="40"/>
                        <a:pt x="138" y="38"/>
                        <a:pt x="156" y="48"/>
                      </a:cubicBezTo>
                      <a:cubicBezTo>
                        <a:pt x="184" y="64"/>
                        <a:pt x="203" y="154"/>
                        <a:pt x="228" y="192"/>
                      </a:cubicBezTo>
                      <a:cubicBezTo>
                        <a:pt x="240" y="184"/>
                        <a:pt x="255" y="179"/>
                        <a:pt x="264" y="168"/>
                      </a:cubicBezTo>
                      <a:cubicBezTo>
                        <a:pt x="272" y="158"/>
                        <a:pt x="263" y="134"/>
                        <a:pt x="276" y="132"/>
                      </a:cubicBezTo>
                      <a:cubicBezTo>
                        <a:pt x="301" y="128"/>
                        <a:pt x="348" y="156"/>
                        <a:pt x="348" y="156"/>
                      </a:cubicBezTo>
                      <a:cubicBezTo>
                        <a:pt x="397" y="205"/>
                        <a:pt x="396" y="248"/>
                        <a:pt x="456" y="288"/>
                      </a:cubicBezTo>
                      <a:cubicBezTo>
                        <a:pt x="494" y="232"/>
                        <a:pt x="507" y="226"/>
                        <a:pt x="564" y="264"/>
                      </a:cubicBezTo>
                      <a:cubicBezTo>
                        <a:pt x="615" y="230"/>
                        <a:pt x="629" y="250"/>
                        <a:pt x="648" y="192"/>
                      </a:cubicBezTo>
                      <a:cubicBezTo>
                        <a:pt x="680" y="200"/>
                        <a:pt x="709" y="201"/>
                        <a:pt x="732" y="228"/>
                      </a:cubicBezTo>
                      <a:cubicBezTo>
                        <a:pt x="780" y="283"/>
                        <a:pt x="775" y="326"/>
                        <a:pt x="840" y="348"/>
                      </a:cubicBezTo>
                      <a:cubicBezTo>
                        <a:pt x="878" y="405"/>
                        <a:pt x="859" y="370"/>
                        <a:pt x="888" y="456"/>
                      </a:cubicBezTo>
                      <a:cubicBezTo>
                        <a:pt x="894" y="475"/>
                        <a:pt x="889" y="499"/>
                        <a:pt x="900" y="516"/>
                      </a:cubicBezTo>
                      <a:cubicBezTo>
                        <a:pt x="903" y="521"/>
                        <a:pt x="972" y="537"/>
                        <a:pt x="984" y="540"/>
                      </a:cubicBezTo>
                      <a:cubicBezTo>
                        <a:pt x="992" y="564"/>
                        <a:pt x="987" y="598"/>
                        <a:pt x="1008" y="612"/>
                      </a:cubicBezTo>
                      <a:cubicBezTo>
                        <a:pt x="1054" y="643"/>
                        <a:pt x="1100" y="656"/>
                        <a:pt x="1140" y="69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9" name="Group 14">
                <a:extLst>
                  <a:ext uri="{FF2B5EF4-FFF2-40B4-BE49-F238E27FC236}">
                    <a16:creationId xmlns:a16="http://schemas.microsoft.com/office/drawing/2014/main" id="{8474098F-8F96-5E43-B697-CDDF40D35B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7" y="326"/>
                <a:ext cx="2458" cy="2702"/>
                <a:chOff x="-227" y="326"/>
                <a:chExt cx="2458" cy="2702"/>
              </a:xfrm>
            </p:grpSpPr>
            <p:grpSp>
              <p:nvGrpSpPr>
                <p:cNvPr id="60440" name="Group 15">
                  <a:extLst>
                    <a:ext uri="{FF2B5EF4-FFF2-40B4-BE49-F238E27FC236}">
                      <a16:creationId xmlns:a16="http://schemas.microsoft.com/office/drawing/2014/main" id="{569D56D0-326D-2D49-BC32-4821C9E42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48" cy="144"/>
                  <a:chOff x="1440" y="1968"/>
                  <a:chExt cx="48" cy="144"/>
                </a:xfrm>
              </p:grpSpPr>
              <p:sp>
                <p:nvSpPr>
                  <p:cNvPr id="60455" name="Oval 17">
                    <a:extLst>
                      <a:ext uri="{FF2B5EF4-FFF2-40B4-BE49-F238E27FC236}">
                        <a16:creationId xmlns:a16="http://schemas.microsoft.com/office/drawing/2014/main" id="{16692DB3-4683-2F40-9E83-75EE39DEAA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96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0456" name="Oval 18">
                    <a:extLst>
                      <a:ext uri="{FF2B5EF4-FFF2-40B4-BE49-F238E27FC236}">
                        <a16:creationId xmlns:a16="http://schemas.microsoft.com/office/drawing/2014/main" id="{817F0267-F372-044D-908C-8959FEDC3B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06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0441" name="Group 19">
                  <a:extLst>
                    <a:ext uri="{FF2B5EF4-FFF2-40B4-BE49-F238E27FC236}">
                      <a16:creationId xmlns:a16="http://schemas.microsoft.com/office/drawing/2014/main" id="{660CEC0A-A3A3-F84E-A4DE-539E65CAC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27" y="326"/>
                  <a:ext cx="2458" cy="1354"/>
                  <a:chOff x="-194" y="182"/>
                  <a:chExt cx="2458" cy="1354"/>
                </a:xfrm>
              </p:grpSpPr>
              <p:grpSp>
                <p:nvGrpSpPr>
                  <p:cNvPr id="60443" name="Group 20">
                    <a:extLst>
                      <a:ext uri="{FF2B5EF4-FFF2-40B4-BE49-F238E27FC236}">
                        <a16:creationId xmlns:a16="http://schemas.microsoft.com/office/drawing/2014/main" id="{FF98A8BC-EA46-F64F-ACCE-73EE1D275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8" y="182"/>
                    <a:ext cx="1826" cy="1354"/>
                    <a:chOff x="478" y="470"/>
                    <a:chExt cx="1826" cy="1354"/>
                  </a:xfrm>
                </p:grpSpPr>
                <p:grpSp>
                  <p:nvGrpSpPr>
                    <p:cNvPr id="60446" name="Group 21">
                      <a:extLst>
                        <a:ext uri="{FF2B5EF4-FFF2-40B4-BE49-F238E27FC236}">
                          <a16:creationId xmlns:a16="http://schemas.microsoft.com/office/drawing/2014/main" id="{45ECF616-19F0-B640-8727-4530FD7AFF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" y="480"/>
                      <a:ext cx="1440" cy="1296"/>
                      <a:chOff x="864" y="480"/>
                      <a:chExt cx="1440" cy="1296"/>
                    </a:xfrm>
                  </p:grpSpPr>
                  <p:sp>
                    <p:nvSpPr>
                      <p:cNvPr id="60452" name="Line 22">
                        <a:extLst>
                          <a:ext uri="{FF2B5EF4-FFF2-40B4-BE49-F238E27FC236}">
                            <a16:creationId xmlns:a16="http://schemas.microsoft.com/office/drawing/2014/main" id="{720989EB-5131-BA4E-B3ED-8064AC30CA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480"/>
                        <a:ext cx="0" cy="129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453" name="Line 23">
                        <a:extLst>
                          <a:ext uri="{FF2B5EF4-FFF2-40B4-BE49-F238E27FC236}">
                            <a16:creationId xmlns:a16="http://schemas.microsoft.com/office/drawing/2014/main" id="{067DB695-C226-6042-81E7-3C4FDE3A7C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1776"/>
                        <a:ext cx="144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0448" name="Text Box 25">
                      <a:extLst>
                        <a:ext uri="{FF2B5EF4-FFF2-40B4-BE49-F238E27FC236}">
                          <a16:creationId xmlns:a16="http://schemas.microsoft.com/office/drawing/2014/main" id="{03A21F0D-9878-5140-99D8-67D2DBA63E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" y="470"/>
                      <a:ext cx="199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algn="ctr"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en-US" altLang="en-US" sz="2400"/>
                    </a:p>
                  </p:txBody>
                </p:sp>
                <p:sp>
                  <p:nvSpPr>
                    <p:cNvPr id="60451" name="Line 28">
                      <a:extLst>
                        <a:ext uri="{FF2B5EF4-FFF2-40B4-BE49-F238E27FC236}">
                          <a16:creationId xmlns:a16="http://schemas.microsoft.com/office/drawing/2014/main" id="{A6D37DD8-CF50-7C4A-A9E8-29C140F83D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1728"/>
                      <a:ext cx="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444" name="Freeform 29">
                    <a:extLst>
                      <a:ext uri="{FF2B5EF4-FFF2-40B4-BE49-F238E27FC236}">
                        <a16:creationId xmlns:a16="http://schemas.microsoft.com/office/drawing/2014/main" id="{9C871D1B-7DAA-9C4E-9EBE-43019BC138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" y="826"/>
                    <a:ext cx="1104" cy="230"/>
                  </a:xfrm>
                  <a:custGeom>
                    <a:avLst/>
                    <a:gdLst>
                      <a:gd name="T0" fmla="*/ 0 w 1104"/>
                      <a:gd name="T1" fmla="*/ 230 h 230"/>
                      <a:gd name="T2" fmla="*/ 36 w 1104"/>
                      <a:gd name="T3" fmla="*/ 218 h 230"/>
                      <a:gd name="T4" fmla="*/ 84 w 1104"/>
                      <a:gd name="T5" fmla="*/ 146 h 230"/>
                      <a:gd name="T6" fmla="*/ 144 w 1104"/>
                      <a:gd name="T7" fmla="*/ 158 h 230"/>
                      <a:gd name="T8" fmla="*/ 168 w 1104"/>
                      <a:gd name="T9" fmla="*/ 194 h 230"/>
                      <a:gd name="T10" fmla="*/ 204 w 1104"/>
                      <a:gd name="T11" fmla="*/ 206 h 230"/>
                      <a:gd name="T12" fmla="*/ 336 w 1104"/>
                      <a:gd name="T13" fmla="*/ 98 h 230"/>
                      <a:gd name="T14" fmla="*/ 444 w 1104"/>
                      <a:gd name="T15" fmla="*/ 86 h 230"/>
                      <a:gd name="T16" fmla="*/ 504 w 1104"/>
                      <a:gd name="T17" fmla="*/ 38 h 230"/>
                      <a:gd name="T18" fmla="*/ 528 w 1104"/>
                      <a:gd name="T19" fmla="*/ 74 h 230"/>
                      <a:gd name="T20" fmla="*/ 564 w 1104"/>
                      <a:gd name="T21" fmla="*/ 38 h 230"/>
                      <a:gd name="T22" fmla="*/ 636 w 1104"/>
                      <a:gd name="T23" fmla="*/ 14 h 230"/>
                      <a:gd name="T24" fmla="*/ 792 w 1104"/>
                      <a:gd name="T25" fmla="*/ 62 h 230"/>
                      <a:gd name="T26" fmla="*/ 804 w 1104"/>
                      <a:gd name="T27" fmla="*/ 98 h 230"/>
                      <a:gd name="T28" fmla="*/ 840 w 1104"/>
                      <a:gd name="T29" fmla="*/ 134 h 230"/>
                      <a:gd name="T30" fmla="*/ 888 w 1104"/>
                      <a:gd name="T31" fmla="*/ 206 h 230"/>
                      <a:gd name="T32" fmla="*/ 984 w 1104"/>
                      <a:gd name="T33" fmla="*/ 110 h 230"/>
                      <a:gd name="T34" fmla="*/ 1044 w 1104"/>
                      <a:gd name="T35" fmla="*/ 86 h 230"/>
                      <a:gd name="T36" fmla="*/ 1104 w 1104"/>
                      <a:gd name="T37" fmla="*/ 62 h 23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104"/>
                      <a:gd name="T58" fmla="*/ 0 h 230"/>
                      <a:gd name="T59" fmla="*/ 1104 w 1104"/>
                      <a:gd name="T60" fmla="*/ 230 h 23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104" h="230">
                        <a:moveTo>
                          <a:pt x="0" y="230"/>
                        </a:moveTo>
                        <a:cubicBezTo>
                          <a:pt x="12" y="226"/>
                          <a:pt x="27" y="227"/>
                          <a:pt x="36" y="218"/>
                        </a:cubicBezTo>
                        <a:cubicBezTo>
                          <a:pt x="56" y="198"/>
                          <a:pt x="84" y="146"/>
                          <a:pt x="84" y="146"/>
                        </a:cubicBezTo>
                        <a:cubicBezTo>
                          <a:pt x="104" y="150"/>
                          <a:pt x="126" y="148"/>
                          <a:pt x="144" y="158"/>
                        </a:cubicBezTo>
                        <a:cubicBezTo>
                          <a:pt x="157" y="165"/>
                          <a:pt x="157" y="185"/>
                          <a:pt x="168" y="194"/>
                        </a:cubicBezTo>
                        <a:cubicBezTo>
                          <a:pt x="178" y="202"/>
                          <a:pt x="192" y="202"/>
                          <a:pt x="204" y="206"/>
                        </a:cubicBezTo>
                        <a:cubicBezTo>
                          <a:pt x="256" y="171"/>
                          <a:pt x="274" y="119"/>
                          <a:pt x="336" y="98"/>
                        </a:cubicBezTo>
                        <a:cubicBezTo>
                          <a:pt x="391" y="135"/>
                          <a:pt x="391" y="121"/>
                          <a:pt x="444" y="86"/>
                        </a:cubicBezTo>
                        <a:cubicBezTo>
                          <a:pt x="453" y="72"/>
                          <a:pt x="473" y="26"/>
                          <a:pt x="504" y="38"/>
                        </a:cubicBezTo>
                        <a:cubicBezTo>
                          <a:pt x="517" y="43"/>
                          <a:pt x="520" y="62"/>
                          <a:pt x="528" y="74"/>
                        </a:cubicBezTo>
                        <a:cubicBezTo>
                          <a:pt x="540" y="62"/>
                          <a:pt x="549" y="46"/>
                          <a:pt x="564" y="38"/>
                        </a:cubicBezTo>
                        <a:cubicBezTo>
                          <a:pt x="586" y="26"/>
                          <a:pt x="636" y="14"/>
                          <a:pt x="636" y="14"/>
                        </a:cubicBezTo>
                        <a:cubicBezTo>
                          <a:pt x="718" y="22"/>
                          <a:pt x="751" y="0"/>
                          <a:pt x="792" y="62"/>
                        </a:cubicBezTo>
                        <a:cubicBezTo>
                          <a:pt x="799" y="73"/>
                          <a:pt x="797" y="87"/>
                          <a:pt x="804" y="98"/>
                        </a:cubicBezTo>
                        <a:cubicBezTo>
                          <a:pt x="813" y="112"/>
                          <a:pt x="830" y="121"/>
                          <a:pt x="840" y="134"/>
                        </a:cubicBezTo>
                        <a:cubicBezTo>
                          <a:pt x="858" y="157"/>
                          <a:pt x="888" y="206"/>
                          <a:pt x="888" y="206"/>
                        </a:cubicBezTo>
                        <a:cubicBezTo>
                          <a:pt x="929" y="178"/>
                          <a:pt x="956" y="151"/>
                          <a:pt x="984" y="110"/>
                        </a:cubicBezTo>
                        <a:cubicBezTo>
                          <a:pt x="1050" y="132"/>
                          <a:pt x="994" y="126"/>
                          <a:pt x="1044" y="86"/>
                        </a:cubicBezTo>
                        <a:cubicBezTo>
                          <a:pt x="1061" y="73"/>
                          <a:pt x="1085" y="72"/>
                          <a:pt x="1104" y="62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45" name="Text Box 30">
                    <a:extLst>
                      <a:ext uri="{FF2B5EF4-FFF2-40B4-BE49-F238E27FC236}">
                        <a16:creationId xmlns:a16="http://schemas.microsoft.com/office/drawing/2014/main" id="{E307C074-A3B4-9C4D-BF87-144483EE8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4" y="528"/>
                    <a:ext cx="1062" cy="6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1pPr>
                    <a:lvl2pPr marL="37931725" indent="-37474525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2pPr>
                    <a:lvl3pPr marL="11430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3pPr>
                    <a:lvl4pPr marL="16002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4pPr>
                    <a:lvl5pPr marL="2057400" indent="-228600" algn="ctr"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100" dirty="0"/>
                      <a:t>S1</a:t>
                    </a:r>
                  </a:p>
                </p:txBody>
              </p:sp>
            </p:grpSp>
            <p:sp>
              <p:nvSpPr>
                <p:cNvPr id="60442" name="Text Box 31">
                  <a:extLst>
                    <a:ext uri="{FF2B5EF4-FFF2-40B4-BE49-F238E27FC236}">
                      <a16:creationId xmlns:a16="http://schemas.microsoft.com/office/drawing/2014/main" id="{928B1208-DB41-FB48-B26F-83E79ACD0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6" y="2350"/>
                  <a:ext cx="1062" cy="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100"/>
                    <a:t>Sn</a:t>
                  </a:r>
                </a:p>
              </p:txBody>
            </p:sp>
          </p:grpSp>
        </p:grpSp>
        <p:grpSp>
          <p:nvGrpSpPr>
            <p:cNvPr id="60421" name="Group 32">
              <a:extLst>
                <a:ext uri="{FF2B5EF4-FFF2-40B4-BE49-F238E27FC236}">
                  <a16:creationId xmlns:a16="http://schemas.microsoft.com/office/drawing/2014/main" id="{7424CF58-330C-1042-B1B4-6FCE5DB54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1" y="2209800"/>
              <a:ext cx="3581399" cy="2976563"/>
              <a:chOff x="2448" y="740"/>
              <a:chExt cx="2736" cy="2236"/>
            </a:xfrm>
          </p:grpSpPr>
          <p:grpSp>
            <p:nvGrpSpPr>
              <p:cNvPr id="60425" name="Group 33">
                <a:extLst>
                  <a:ext uri="{FF2B5EF4-FFF2-40B4-BE49-F238E27FC236}">
                    <a16:creationId xmlns:a16="http://schemas.microsoft.com/office/drawing/2014/main" id="{0C2C5E46-5E1B-B244-B87A-2B7EAD426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008"/>
                <a:ext cx="1440" cy="1296"/>
                <a:chOff x="864" y="480"/>
                <a:chExt cx="1440" cy="1296"/>
              </a:xfrm>
            </p:grpSpPr>
            <p:sp>
              <p:nvSpPr>
                <p:cNvPr id="60436" name="Line 34">
                  <a:extLst>
                    <a:ext uri="{FF2B5EF4-FFF2-40B4-BE49-F238E27FC236}">
                      <a16:creationId xmlns:a16="http://schemas.microsoft.com/office/drawing/2014/main" id="{74A969DD-8860-0146-9CB8-5A72725D2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480"/>
                  <a:ext cx="0" cy="129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7" name="Line 35">
                  <a:extLst>
                    <a:ext uri="{FF2B5EF4-FFF2-40B4-BE49-F238E27FC236}">
                      <a16:creationId xmlns:a16="http://schemas.microsoft.com/office/drawing/2014/main" id="{D0D93312-3164-0D49-A9ED-4353553AE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776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426" name="Text Box 36">
                <a:extLst>
                  <a:ext uri="{FF2B5EF4-FFF2-40B4-BE49-F238E27FC236}">
                    <a16:creationId xmlns:a16="http://schemas.microsoft.com/office/drawing/2014/main" id="{17824B98-0297-994A-8505-D451D210E3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0" y="2324"/>
                <a:ext cx="14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2400"/>
              </a:p>
            </p:txBody>
          </p:sp>
          <p:sp>
            <p:nvSpPr>
              <p:cNvPr id="60427" name="Text Box 37">
                <a:extLst>
                  <a:ext uri="{FF2B5EF4-FFF2-40B4-BE49-F238E27FC236}">
                    <a16:creationId xmlns:a16="http://schemas.microsoft.com/office/drawing/2014/main" id="{F49603CF-3E31-F94A-A51A-CFCC7A939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2" y="740"/>
                <a:ext cx="14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8" name="Text Box 38">
                <a:extLst>
                  <a:ext uri="{FF2B5EF4-FFF2-40B4-BE49-F238E27FC236}">
                    <a16:creationId xmlns:a16="http://schemas.microsoft.com/office/drawing/2014/main" id="{E6AE1144-107F-D647-9AD8-C676454BF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9" y="2085"/>
                <a:ext cx="14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/>
              </a:p>
            </p:txBody>
          </p:sp>
          <p:sp>
            <p:nvSpPr>
              <p:cNvPr id="60429" name="Oval 39">
                <a:extLst>
                  <a:ext uri="{FF2B5EF4-FFF2-40B4-BE49-F238E27FC236}">
                    <a16:creationId xmlns:a16="http://schemas.microsoft.com/office/drawing/2014/main" id="{D561B57F-7739-304A-A1B6-F13365ACC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0" name="Oval 40">
                <a:extLst>
                  <a:ext uri="{FF2B5EF4-FFF2-40B4-BE49-F238E27FC236}">
                    <a16:creationId xmlns:a16="http://schemas.microsoft.com/office/drawing/2014/main" id="{B2834561-9327-5449-8326-DE8E2DD4C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433" name="Freeform 43">
                <a:extLst>
                  <a:ext uri="{FF2B5EF4-FFF2-40B4-BE49-F238E27FC236}">
                    <a16:creationId xmlns:a16="http://schemas.microsoft.com/office/drawing/2014/main" id="{658BBF95-49DF-FF43-A3F9-72C85A45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52"/>
                <a:ext cx="1680" cy="624"/>
              </a:xfrm>
              <a:custGeom>
                <a:avLst/>
                <a:gdLst>
                  <a:gd name="T0" fmla="*/ 0 w 1680"/>
                  <a:gd name="T1" fmla="*/ 624 h 624"/>
                  <a:gd name="T2" fmla="*/ 1104 w 1680"/>
                  <a:gd name="T3" fmla="*/ 384 h 624"/>
                  <a:gd name="T4" fmla="*/ 1680 w 1680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1680"/>
                  <a:gd name="T10" fmla="*/ 0 h 624"/>
                  <a:gd name="T11" fmla="*/ 1680 w 1680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0" h="624">
                    <a:moveTo>
                      <a:pt x="0" y="624"/>
                    </a:moveTo>
                    <a:cubicBezTo>
                      <a:pt x="412" y="556"/>
                      <a:pt x="824" y="488"/>
                      <a:pt x="1104" y="384"/>
                    </a:cubicBezTo>
                    <a:cubicBezTo>
                      <a:pt x="1384" y="280"/>
                      <a:pt x="1584" y="56"/>
                      <a:pt x="168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4" name="Freeform 44">
                <a:extLst>
                  <a:ext uri="{FF2B5EF4-FFF2-40B4-BE49-F238E27FC236}">
                    <a16:creationId xmlns:a16="http://schemas.microsoft.com/office/drawing/2014/main" id="{851B6839-D102-EE4E-98B9-B6FF7D4C9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800"/>
                <a:ext cx="1344" cy="160"/>
              </a:xfrm>
              <a:custGeom>
                <a:avLst/>
                <a:gdLst>
                  <a:gd name="T0" fmla="*/ 0 w 1344"/>
                  <a:gd name="T1" fmla="*/ 16 h 160"/>
                  <a:gd name="T2" fmla="*/ 768 w 1344"/>
                  <a:gd name="T3" fmla="*/ 16 h 160"/>
                  <a:gd name="T4" fmla="*/ 1200 w 1344"/>
                  <a:gd name="T5" fmla="*/ 112 h 160"/>
                  <a:gd name="T6" fmla="*/ 1344 w 1344"/>
                  <a:gd name="T7" fmla="*/ 16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4"/>
                  <a:gd name="T13" fmla="*/ 0 h 160"/>
                  <a:gd name="T14" fmla="*/ 1344 w 1344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4" h="160">
                    <a:moveTo>
                      <a:pt x="0" y="16"/>
                    </a:moveTo>
                    <a:cubicBezTo>
                      <a:pt x="284" y="8"/>
                      <a:pt x="568" y="0"/>
                      <a:pt x="768" y="16"/>
                    </a:cubicBezTo>
                    <a:cubicBezTo>
                      <a:pt x="968" y="32"/>
                      <a:pt x="1104" y="88"/>
                      <a:pt x="1200" y="112"/>
                    </a:cubicBezTo>
                    <a:cubicBezTo>
                      <a:pt x="1296" y="136"/>
                      <a:pt x="1320" y="148"/>
                      <a:pt x="1344" y="16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35" name="Oval 45">
                <a:extLst>
                  <a:ext uri="{FF2B5EF4-FFF2-40B4-BE49-F238E27FC236}">
                    <a16:creationId xmlns:a16="http://schemas.microsoft.com/office/drawing/2014/main" id="{B44803CE-CC96-9B4D-B40F-053B543D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864" cy="76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4A6AC649-747B-F347-B929-4001ACBFE09A}"/>
              </a:ext>
            </a:extLst>
          </p:cNvPr>
          <p:cNvSpPr txBox="1"/>
          <p:nvPr/>
        </p:nvSpPr>
        <p:spPr>
          <a:xfrm>
            <a:off x="598311" y="1884466"/>
            <a:ext cx="7378943" cy="156966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Q: How to summarize / extract few features</a:t>
            </a:r>
          </a:p>
          <a:p>
            <a:r>
              <a:rPr lang="en-US" dirty="0"/>
              <a:t>A1: Data dep.: SVD, ICA</a:t>
            </a:r>
          </a:p>
          <a:p>
            <a:r>
              <a:rPr lang="en-US" dirty="0"/>
              <a:t>A2: Data </a:t>
            </a:r>
            <a:r>
              <a:rPr lang="en-US" dirty="0" err="1"/>
              <a:t>indep</a:t>
            </a:r>
            <a:r>
              <a:rPr lang="en-US" dirty="0"/>
              <a:t>.: Fourier; Wavelets</a:t>
            </a:r>
          </a:p>
        </p:txBody>
      </p:sp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48E9A157-C612-204B-81C0-5867F7365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825" y="3727165"/>
          <a:ext cx="342900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0" name="Worksheet" r:id="rId3" imgW="3632200" imgH="2120900" progId="Excel.Sheet.8">
                  <p:embed/>
                </p:oleObj>
              </mc:Choice>
              <mc:Fallback>
                <p:oleObj name="Worksheet" r:id="rId3" imgW="3632200" imgH="2120900" progId="Excel.Sheet.8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48E9A157-C612-204B-81C0-5867F7365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25" y="3727165"/>
                        <a:ext cx="342900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2" descr="Recipe Book Clip Art">
            <a:extLst>
              <a:ext uri="{FF2B5EF4-FFF2-40B4-BE49-F238E27FC236}">
                <a16:creationId xmlns:a16="http://schemas.microsoft.com/office/drawing/2014/main" id="{5C12BFD0-0324-0347-9AB7-44C52675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72" y="231298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A09EBD-7431-5040-94B9-175A1EEF29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1" y="4069539"/>
            <a:ext cx="1192486" cy="794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C6F38-EA55-1C45-826D-CFC8C0E9A2C4}"/>
              </a:ext>
            </a:extLst>
          </p:cNvPr>
          <p:cNvSpPr txBox="1"/>
          <p:nvPr/>
        </p:nvSpPr>
        <p:spPr>
          <a:xfrm>
            <a:off x="128711" y="2399579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✔︎</a:t>
            </a:r>
          </a:p>
        </p:txBody>
      </p:sp>
    </p:spTree>
    <p:extLst>
      <p:ext uri="{BB962C8B-B14F-4D97-AF65-F5344CB8AC3E}">
        <p14:creationId xmlns:p14="http://schemas.microsoft.com/office/powerpoint/2010/main" val="2362153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Date Placeholder 3">
            <a:extLst>
              <a:ext uri="{FF2B5EF4-FFF2-40B4-BE49-F238E27FC236}">
                <a16:creationId xmlns:a16="http://schemas.microsoft.com/office/drawing/2014/main" id="{B2CE09D1-14B4-4B47-B96C-E00DD05CCB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25954" name="Footer Placeholder 4">
            <a:extLst>
              <a:ext uri="{FF2B5EF4-FFF2-40B4-BE49-F238E27FC236}">
                <a16:creationId xmlns:a16="http://schemas.microsoft.com/office/drawing/2014/main" id="{8A2F1849-F09C-3C49-BD47-46F95B11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25955" name="Slide Number Placeholder 5">
            <a:extLst>
              <a:ext uri="{FF2B5EF4-FFF2-40B4-BE49-F238E27FC236}">
                <a16:creationId xmlns:a16="http://schemas.microsoft.com/office/drawing/2014/main" id="{F29B4A2B-E7F8-CE44-BAB5-4ABCC224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F739031-CD3E-2D42-994A-9A8C18BE1ED2}" type="slidenum">
              <a:rPr lang="en-US" altLang="en-US" sz="1400"/>
              <a:pPr algn="r"/>
              <a:t>74</a:t>
            </a:fld>
            <a:endParaRPr lang="en-US" altLang="en-US" sz="1400"/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CA18AFB7-7976-BF45-939D-78C280D6C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93810D8A-9D31-894F-A6FB-37346A98D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Similarity Search and Indexing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DSP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DFT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DWT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Definition of DWT and properties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how to read the DWT scalogram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5958" name="AutoShape 4">
            <a:extLst>
              <a:ext uri="{FF2B5EF4-FFF2-40B4-BE49-F238E27FC236}">
                <a16:creationId xmlns:a16="http://schemas.microsoft.com/office/drawing/2014/main" id="{B24B2081-0952-DB4F-8436-CC283AA7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7434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4" descr="Black Diver Diver Clip Art">
            <a:extLst>
              <a:ext uri="{FF2B5EF4-FFF2-40B4-BE49-F238E27FC236}">
                <a16:creationId xmlns:a16="http://schemas.microsoft.com/office/drawing/2014/main" id="{8B8E4501-5411-6E4C-B603-5C564E9F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Date Placeholder 3">
            <a:extLst>
              <a:ext uri="{FF2B5EF4-FFF2-40B4-BE49-F238E27FC236}">
                <a16:creationId xmlns:a16="http://schemas.microsoft.com/office/drawing/2014/main" id="{DCD6832A-EF0D-1F4F-8A79-263C54EDC3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31074" name="Footer Placeholder 4">
            <a:extLst>
              <a:ext uri="{FF2B5EF4-FFF2-40B4-BE49-F238E27FC236}">
                <a16:creationId xmlns:a16="http://schemas.microsoft.com/office/drawing/2014/main" id="{9D9BF66E-D587-0547-870E-BE55A655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1075" name="Slide Number Placeholder 5">
            <a:extLst>
              <a:ext uri="{FF2B5EF4-FFF2-40B4-BE49-F238E27FC236}">
                <a16:creationId xmlns:a16="http://schemas.microsoft.com/office/drawing/2014/main" id="{0D36E421-3BC7-244B-83FC-29002EEC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2F955F2-4064-C047-A26A-409D70E828C5}" type="slidenum">
              <a:rPr lang="en-US" altLang="en-US" sz="1400"/>
              <a:pPr algn="r"/>
              <a:t>75</a:t>
            </a:fld>
            <a:endParaRPr lang="en-US" altLang="en-US" sz="1400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B6BC8752-9D71-DD40-AC0A-F29F53316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31D4223E-C51D-CF40-9854-18B32B79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Similarly, DFT suffers on short-duration waves (eg., baritone, silence, soprano)</a:t>
            </a:r>
          </a:p>
        </p:txBody>
      </p:sp>
      <p:grpSp>
        <p:nvGrpSpPr>
          <p:cNvPr id="131078" name="Group 12">
            <a:extLst>
              <a:ext uri="{FF2B5EF4-FFF2-40B4-BE49-F238E27FC236}">
                <a16:creationId xmlns:a16="http://schemas.microsoft.com/office/drawing/2014/main" id="{AFFDACFD-CD8B-BC4E-A62A-497C23E45E10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276600"/>
            <a:ext cx="7027862" cy="2881313"/>
            <a:chOff x="181" y="2064"/>
            <a:chExt cx="4427" cy="1815"/>
          </a:xfrm>
        </p:grpSpPr>
        <p:sp>
          <p:nvSpPr>
            <p:cNvPr id="131079" name="Text Box 8">
              <a:extLst>
                <a:ext uri="{FF2B5EF4-FFF2-40B4-BE49-F238E27FC236}">
                  <a16:creationId xmlns:a16="http://schemas.microsoft.com/office/drawing/2014/main" id="{A2A6E2E3-6EC3-A540-A417-F60058CF5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552"/>
              <a:ext cx="5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time</a:t>
              </a:r>
            </a:p>
          </p:txBody>
        </p:sp>
        <p:sp>
          <p:nvSpPr>
            <p:cNvPr id="131080" name="Text Box 9">
              <a:extLst>
                <a:ext uri="{FF2B5EF4-FFF2-40B4-BE49-F238E27FC236}">
                  <a16:creationId xmlns:a16="http://schemas.microsoft.com/office/drawing/2014/main" id="{E771B782-C225-0447-8850-3F496A175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" y="2429"/>
              <a:ext cx="6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value</a:t>
              </a:r>
            </a:p>
          </p:txBody>
        </p:sp>
        <p:pic>
          <p:nvPicPr>
            <p:cNvPr id="131081" name="Picture 10">
              <a:extLst>
                <a:ext uri="{FF2B5EF4-FFF2-40B4-BE49-F238E27FC236}">
                  <a16:creationId xmlns:a16="http://schemas.microsoft.com/office/drawing/2014/main" id="{B0B9FEB7-FB27-554B-9205-85369B75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64"/>
              <a:ext cx="3648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Black Diver Diver Clip Art">
            <a:extLst>
              <a:ext uri="{FF2B5EF4-FFF2-40B4-BE49-F238E27FC236}">
                <a16:creationId xmlns:a16="http://schemas.microsoft.com/office/drawing/2014/main" id="{1154CF01-274D-AF40-91C5-9684B374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76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Solution#1: Short window Fourier transform (SWFT)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But: how short should be the window?</a:t>
            </a:r>
          </a:p>
        </p:txBody>
      </p:sp>
      <p:sp>
        <p:nvSpPr>
          <p:cNvPr id="132102" name="Rectangle 4">
            <a:extLst>
              <a:ext uri="{FF2B5EF4-FFF2-40B4-BE49-F238E27FC236}">
                <a16:creationId xmlns:a16="http://schemas.microsoft.com/office/drawing/2014/main" id="{705D92A0-E8C5-8942-A23B-CCD46225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7909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3" name="Rectangle 5">
            <a:extLst>
              <a:ext uri="{FF2B5EF4-FFF2-40B4-BE49-F238E27FC236}">
                <a16:creationId xmlns:a16="http://schemas.microsoft.com/office/drawing/2014/main" id="{4322F535-7CEB-A94E-81F0-2A4D5B32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705350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4" name="Rectangle 6">
            <a:extLst>
              <a:ext uri="{FF2B5EF4-FFF2-40B4-BE49-F238E27FC236}">
                <a16:creationId xmlns:a16="http://schemas.microsoft.com/office/drawing/2014/main" id="{EBE09365-7E34-E049-A518-0DCE13868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5" name="Rectangle 7">
            <a:extLst>
              <a:ext uri="{FF2B5EF4-FFF2-40B4-BE49-F238E27FC236}">
                <a16:creationId xmlns:a16="http://schemas.microsoft.com/office/drawing/2014/main" id="{FB8BC261-3D8B-A24F-BCD0-3D8EBF3C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7909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6" name="Rectangle 8">
            <a:extLst>
              <a:ext uri="{FF2B5EF4-FFF2-40B4-BE49-F238E27FC236}">
                <a16:creationId xmlns:a16="http://schemas.microsoft.com/office/drawing/2014/main" id="{3D230F99-D17E-A742-952A-ACC92DBD9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705350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7" name="Rectangle 9">
            <a:extLst>
              <a:ext uri="{FF2B5EF4-FFF2-40B4-BE49-F238E27FC236}">
                <a16:creationId xmlns:a16="http://schemas.microsoft.com/office/drawing/2014/main" id="{70D422EF-7970-244F-9934-169B1DF5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8" name="Rectangle 10">
            <a:extLst>
              <a:ext uri="{FF2B5EF4-FFF2-40B4-BE49-F238E27FC236}">
                <a16:creationId xmlns:a16="http://schemas.microsoft.com/office/drawing/2014/main" id="{044606B3-3038-F44D-BCBD-8A5F394E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79095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09" name="Rectangle 11">
            <a:extLst>
              <a:ext uri="{FF2B5EF4-FFF2-40B4-BE49-F238E27FC236}">
                <a16:creationId xmlns:a16="http://schemas.microsoft.com/office/drawing/2014/main" id="{4CE23F4B-316C-FE43-82CE-2E21BEE26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7053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0" name="Rectangle 12">
            <a:extLst>
              <a:ext uri="{FF2B5EF4-FFF2-40B4-BE49-F238E27FC236}">
                <a16:creationId xmlns:a16="http://schemas.microsoft.com/office/drawing/2014/main" id="{6DD4E8D6-289A-2C40-94AD-1E36BE7D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2111" name="Group 13">
            <a:extLst>
              <a:ext uri="{FF2B5EF4-FFF2-40B4-BE49-F238E27FC236}">
                <a16:creationId xmlns:a16="http://schemas.microsoft.com/office/drawing/2014/main" id="{C1A76D71-FCA9-814C-B39A-7526D25EF8C7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5162550"/>
            <a:ext cx="1828800" cy="457200"/>
            <a:chOff x="1197" y="3252"/>
            <a:chExt cx="1152" cy="288"/>
          </a:xfrm>
        </p:grpSpPr>
        <p:sp>
          <p:nvSpPr>
            <p:cNvPr id="132128" name="Rectangle 14">
              <a:extLst>
                <a:ext uri="{FF2B5EF4-FFF2-40B4-BE49-F238E27FC236}">
                  <a16:creationId xmlns:a16="http://schemas.microsoft.com/office/drawing/2014/main" id="{D6560CA8-820C-0641-8B7F-4BCFBC095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9" name="Rectangle 15">
              <a:extLst>
                <a:ext uri="{FF2B5EF4-FFF2-40B4-BE49-F238E27FC236}">
                  <a16:creationId xmlns:a16="http://schemas.microsoft.com/office/drawing/2014/main" id="{605DD8D9-11B2-F942-AB7A-B76850D23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30" name="Rectangle 16">
              <a:extLst>
                <a:ext uri="{FF2B5EF4-FFF2-40B4-BE49-F238E27FC236}">
                  <a16:creationId xmlns:a16="http://schemas.microsoft.com/office/drawing/2014/main" id="{11B0B3AA-81BF-054A-AAC5-A4D994B7D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31" name="Rectangle 17">
              <a:extLst>
                <a:ext uri="{FF2B5EF4-FFF2-40B4-BE49-F238E27FC236}">
                  <a16:creationId xmlns:a16="http://schemas.microsoft.com/office/drawing/2014/main" id="{1E8D9643-782B-E84B-8A39-9A9CB0A3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2112" name="Rectangle 18">
            <a:extLst>
              <a:ext uri="{FF2B5EF4-FFF2-40B4-BE49-F238E27FC236}">
                <a16:creationId xmlns:a16="http://schemas.microsoft.com/office/drawing/2014/main" id="{6CF31550-37C8-B04E-BAEF-AF2E75F61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3790950"/>
            <a:ext cx="457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3" name="Rectangle 19">
            <a:extLst>
              <a:ext uri="{FF2B5EF4-FFF2-40B4-BE49-F238E27FC236}">
                <a16:creationId xmlns:a16="http://schemas.microsoft.com/office/drawing/2014/main" id="{E93F1AE9-2377-D543-9449-B3458B82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7053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4" name="Rectangle 20">
            <a:extLst>
              <a:ext uri="{FF2B5EF4-FFF2-40B4-BE49-F238E27FC236}">
                <a16:creationId xmlns:a16="http://schemas.microsoft.com/office/drawing/2014/main" id="{F5F6C238-8CAB-A44F-A1F4-11F44B7B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24815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2115" name="Line 21">
            <a:extLst>
              <a:ext uri="{FF2B5EF4-FFF2-40B4-BE49-F238E27FC236}">
                <a16:creationId xmlns:a16="http://schemas.microsoft.com/office/drawing/2014/main" id="{9E3E180C-B3DB-1042-99C1-2C085B39D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8" y="592455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Text Box 22">
            <a:extLst>
              <a:ext uri="{FF2B5EF4-FFF2-40B4-BE49-F238E27FC236}">
                <a16:creationId xmlns:a16="http://schemas.microsoft.com/office/drawing/2014/main" id="{053B3583-A948-2D40-A533-5D576E69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818188"/>
            <a:ext cx="81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time</a:t>
            </a:r>
          </a:p>
        </p:txBody>
      </p:sp>
      <p:sp>
        <p:nvSpPr>
          <p:cNvPr id="132117" name="Line 23">
            <a:extLst>
              <a:ext uri="{FF2B5EF4-FFF2-40B4-BE49-F238E27FC236}">
                <a16:creationId xmlns:a16="http://schemas.microsoft.com/office/drawing/2014/main" id="{AA64C3F4-9044-0340-8937-442FDE9D6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3038" y="386715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Text Box 24">
            <a:extLst>
              <a:ext uri="{FF2B5EF4-FFF2-40B4-BE49-F238E27FC236}">
                <a16:creationId xmlns:a16="http://schemas.microsoft.com/office/drawing/2014/main" id="{E4324A7D-A03F-9B45-91E4-0A59DE2A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4588"/>
            <a:ext cx="757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freq</a:t>
            </a:r>
          </a:p>
        </p:txBody>
      </p:sp>
      <p:grpSp>
        <p:nvGrpSpPr>
          <p:cNvPr id="132119" name="Group 25">
            <a:extLst>
              <a:ext uri="{FF2B5EF4-FFF2-40B4-BE49-F238E27FC236}">
                <a16:creationId xmlns:a16="http://schemas.microsoft.com/office/drawing/2014/main" id="{4905DD48-BEDF-7B4A-96E0-5985A920CACB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5295900"/>
            <a:ext cx="2533650" cy="95250"/>
            <a:chOff x="1197" y="3252"/>
            <a:chExt cx="1152" cy="288"/>
          </a:xfrm>
        </p:grpSpPr>
        <p:sp>
          <p:nvSpPr>
            <p:cNvPr id="132124" name="Rectangle 26">
              <a:extLst>
                <a:ext uri="{FF2B5EF4-FFF2-40B4-BE49-F238E27FC236}">
                  <a16:creationId xmlns:a16="http://schemas.microsoft.com/office/drawing/2014/main" id="{5BACBBFF-B584-5442-8583-E85B1863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5" name="Rectangle 27">
              <a:extLst>
                <a:ext uri="{FF2B5EF4-FFF2-40B4-BE49-F238E27FC236}">
                  <a16:creationId xmlns:a16="http://schemas.microsoft.com/office/drawing/2014/main" id="{EEC4D57D-A366-6648-9FE2-B416EB33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6" name="Rectangle 28">
              <a:extLst>
                <a:ext uri="{FF2B5EF4-FFF2-40B4-BE49-F238E27FC236}">
                  <a16:creationId xmlns:a16="http://schemas.microsoft.com/office/drawing/2014/main" id="{184ACE0C-5AFE-A34C-9EE9-83880A72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2127" name="Rectangle 29">
              <a:extLst>
                <a:ext uri="{FF2B5EF4-FFF2-40B4-BE49-F238E27FC236}">
                  <a16:creationId xmlns:a16="http://schemas.microsoft.com/office/drawing/2014/main" id="{C1226D3D-93D2-2F4A-9727-63B3BFD4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3252"/>
              <a:ext cx="288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2120" name="Group 30">
            <a:extLst>
              <a:ext uri="{FF2B5EF4-FFF2-40B4-BE49-F238E27FC236}">
                <a16:creationId xmlns:a16="http://schemas.microsoft.com/office/drawing/2014/main" id="{983745D2-0615-D041-ACC2-398DD7B7868A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3673475"/>
            <a:ext cx="4548188" cy="1414463"/>
            <a:chOff x="1" y="2370"/>
            <a:chExt cx="4586" cy="1214"/>
          </a:xfrm>
        </p:grpSpPr>
        <p:sp>
          <p:nvSpPr>
            <p:cNvPr id="132122" name="Text Box 34">
              <a:extLst>
                <a:ext uri="{FF2B5EF4-FFF2-40B4-BE49-F238E27FC236}">
                  <a16:creationId xmlns:a16="http://schemas.microsoft.com/office/drawing/2014/main" id="{2453AB51-ED1D-264D-89AE-68ABD2117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" y="3138"/>
              <a:ext cx="82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time</a:t>
              </a:r>
            </a:p>
          </p:txBody>
        </p:sp>
        <p:sp>
          <p:nvSpPr>
            <p:cNvPr id="132123" name="Text Box 35">
              <a:extLst>
                <a:ext uri="{FF2B5EF4-FFF2-40B4-BE49-F238E27FC236}">
                  <a16:creationId xmlns:a16="http://schemas.microsoft.com/office/drawing/2014/main" id="{A5090560-58DF-2944-9FF4-95720B275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370"/>
              <a:ext cx="9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value</a:t>
              </a:r>
            </a:p>
          </p:txBody>
        </p:sp>
      </p:grpSp>
      <p:pic>
        <p:nvPicPr>
          <p:cNvPr id="132121" name="Picture 10">
            <a:extLst>
              <a:ext uri="{FF2B5EF4-FFF2-40B4-BE49-F238E27FC236}">
                <a16:creationId xmlns:a16="http://schemas.microsoft.com/office/drawing/2014/main" id="{CC5116C3-7BBE-7B4C-BAC4-E0EF13CE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36449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Black Diver Diver Clip Art">
            <a:extLst>
              <a:ext uri="{FF2B5EF4-FFF2-40B4-BE49-F238E27FC236}">
                <a16:creationId xmlns:a16="http://schemas.microsoft.com/office/drawing/2014/main" id="{FDD43599-2488-6444-91C7-AAB4F0D1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Date Placeholder 3">
            <a:extLst>
              <a:ext uri="{FF2B5EF4-FFF2-40B4-BE49-F238E27FC236}">
                <a16:creationId xmlns:a16="http://schemas.microsoft.com/office/drawing/2014/main" id="{C950B19F-B62D-1D49-9F12-0F47975BD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A4C97D26-8AFA-F841-BB42-F1558B91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FC44CDA-1A2F-7042-86BD-A1890795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A514C-8277-FA4B-A7BB-77E04994FEC2}" type="slidenum">
              <a:rPr lang="en-US" altLang="en-US" sz="1400"/>
              <a:pPr algn="r"/>
              <a:t>77</a:t>
            </a:fld>
            <a:endParaRPr lang="en-US" altLang="en-US" sz="1400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B1202F6-E574-7547-944F-A0EC0B1B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Wavelets - DWT</a:t>
            </a:r>
          </a:p>
        </p:txBody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E6A3524-72D5-E343-92E8-30AF64E0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2135188"/>
            <a:ext cx="7488238" cy="1676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Solution#1: Short window Fourier transform (SWFT)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But: how short should be the window?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VARIABLE length!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powers of 2</a:t>
            </a:r>
          </a:p>
        </p:txBody>
      </p:sp>
      <p:pic>
        <p:nvPicPr>
          <p:cNvPr id="37" name="Picture 4" descr="Black Diver Diver Clip Art">
            <a:extLst>
              <a:ext uri="{FF2B5EF4-FFF2-40B4-BE49-F238E27FC236}">
                <a16:creationId xmlns:a16="http://schemas.microsoft.com/office/drawing/2014/main" id="{FDD43599-2488-6444-91C7-AAB4F0D1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897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Date Placeholder 3">
            <a:extLst>
              <a:ext uri="{FF2B5EF4-FFF2-40B4-BE49-F238E27FC236}">
                <a16:creationId xmlns:a16="http://schemas.microsoft.com/office/drawing/2014/main" id="{A7E9043D-57F3-2646-B20A-E43FB0C44B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AA58D7F1-F191-844A-8244-547D3A41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4207046D-8C40-0A48-93A5-AC646BAD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E1564CC-FB58-6343-87A4-13B0D3DDCD25}" type="slidenum">
              <a:rPr lang="en-US" altLang="en-US" sz="1400"/>
              <a:pPr algn="r"/>
              <a:t>78</a:t>
            </a:fld>
            <a:endParaRPr lang="en-US" altLang="en-US" sz="1400"/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8A7B6DAF-7A11-A447-B9D3-E5D166799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Haar Wavelets</a:t>
            </a:r>
          </a:p>
        </p:txBody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BB71C282-F85B-604C-8775-7BB5CA6F3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688" y="2135188"/>
            <a:ext cx="7964487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subtract sum of left half from right half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repeat recursively for quarters, eight-ths, ...</a:t>
            </a:r>
          </a:p>
        </p:txBody>
      </p:sp>
      <p:grpSp>
        <p:nvGrpSpPr>
          <p:cNvPr id="134150" name="Group 4">
            <a:extLst>
              <a:ext uri="{FF2B5EF4-FFF2-40B4-BE49-F238E27FC236}">
                <a16:creationId xmlns:a16="http://schemas.microsoft.com/office/drawing/2014/main" id="{5F7C18DA-16A9-BE44-B9E3-E86960FD3B7A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829050"/>
            <a:ext cx="1244600" cy="1009650"/>
            <a:chOff x="980" y="2412"/>
            <a:chExt cx="784" cy="636"/>
          </a:xfrm>
        </p:grpSpPr>
        <p:sp>
          <p:nvSpPr>
            <p:cNvPr id="134194" name="Rectangle 5">
              <a:extLst>
                <a:ext uri="{FF2B5EF4-FFF2-40B4-BE49-F238E27FC236}">
                  <a16:creationId xmlns:a16="http://schemas.microsoft.com/office/drawing/2014/main" id="{20D720BE-11FC-E845-B3DD-8FDB6ADD7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412"/>
              <a:ext cx="784" cy="63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95" name="Line 6">
              <a:extLst>
                <a:ext uri="{FF2B5EF4-FFF2-40B4-BE49-F238E27FC236}">
                  <a16:creationId xmlns:a16="http://schemas.microsoft.com/office/drawing/2014/main" id="{8A963AD5-8A9A-B149-8F63-AC0EF12A2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0" y="2730"/>
              <a:ext cx="7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6" name="Freeform 7">
              <a:extLst>
                <a:ext uri="{FF2B5EF4-FFF2-40B4-BE49-F238E27FC236}">
                  <a16:creationId xmlns:a16="http://schemas.microsoft.com/office/drawing/2014/main" id="{74DB3BF0-8E5D-334A-A086-2C3314FD1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554"/>
              <a:ext cx="782" cy="1"/>
            </a:xfrm>
            <a:custGeom>
              <a:avLst/>
              <a:gdLst>
                <a:gd name="T0" fmla="*/ 0 w 782"/>
                <a:gd name="T1" fmla="*/ 1 h 1"/>
                <a:gd name="T2" fmla="*/ 782 w 782"/>
                <a:gd name="T3" fmla="*/ 0 h 1"/>
                <a:gd name="T4" fmla="*/ 0 60000 65536"/>
                <a:gd name="T5" fmla="*/ 0 60000 65536"/>
                <a:gd name="T6" fmla="*/ 0 w 782"/>
                <a:gd name="T7" fmla="*/ 0 h 1"/>
                <a:gd name="T8" fmla="*/ 782 w 78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2" h="1">
                  <a:moveTo>
                    <a:pt x="0" y="1"/>
                  </a:moveTo>
                  <a:lnTo>
                    <a:pt x="782" y="0"/>
                  </a:lnTo>
                </a:path>
              </a:pathLst>
            </a:cu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1" name="Group 8">
            <a:extLst>
              <a:ext uri="{FF2B5EF4-FFF2-40B4-BE49-F238E27FC236}">
                <a16:creationId xmlns:a16="http://schemas.microsoft.com/office/drawing/2014/main" id="{18F3046B-A50F-EC41-8BDC-719D2DCE4728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3829050"/>
            <a:ext cx="1219200" cy="1009650"/>
            <a:chOff x="2304" y="2496"/>
            <a:chExt cx="1152" cy="864"/>
          </a:xfrm>
        </p:grpSpPr>
        <p:sp>
          <p:nvSpPr>
            <p:cNvPr id="134188" name="Rectangle 9">
              <a:extLst>
                <a:ext uri="{FF2B5EF4-FFF2-40B4-BE49-F238E27FC236}">
                  <a16:creationId xmlns:a16="http://schemas.microsoft.com/office/drawing/2014/main" id="{E7539E06-FCD4-2044-8497-E8953CCBE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496"/>
              <a:ext cx="1152" cy="86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9" name="Line 10">
              <a:extLst>
                <a:ext uri="{FF2B5EF4-FFF2-40B4-BE49-F238E27FC236}">
                  <a16:creationId xmlns:a16="http://schemas.microsoft.com/office/drawing/2014/main" id="{999E0C1C-C4AC-2D48-9220-D366D245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0" name="Line 11">
              <a:extLst>
                <a:ext uri="{FF2B5EF4-FFF2-40B4-BE49-F238E27FC236}">
                  <a16:creationId xmlns:a16="http://schemas.microsoft.com/office/drawing/2014/main" id="{2EFB7AF2-DE90-A447-9F3D-E41516263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28"/>
              <a:ext cx="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1" name="Line 12">
              <a:extLst>
                <a:ext uri="{FF2B5EF4-FFF2-40B4-BE49-F238E27FC236}">
                  <a16:creationId xmlns:a16="http://schemas.microsoft.com/office/drawing/2014/main" id="{DB62ED97-B1FE-D14D-8600-A27EC8EBC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784"/>
              <a:ext cx="60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2" name="Line 13">
              <a:extLst>
                <a:ext uri="{FF2B5EF4-FFF2-40B4-BE49-F238E27FC236}">
                  <a16:creationId xmlns:a16="http://schemas.microsoft.com/office/drawing/2014/main" id="{94CD44AB-82B1-2548-952C-F37532761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784"/>
              <a:ext cx="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3" name="Line 14">
              <a:extLst>
                <a:ext uri="{FF2B5EF4-FFF2-40B4-BE49-F238E27FC236}">
                  <a16:creationId xmlns:a16="http://schemas.microsoft.com/office/drawing/2014/main" id="{587AED28-2894-F543-889D-D34BFE4FE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3072"/>
              <a:ext cx="50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52" name="Group 15">
            <a:extLst>
              <a:ext uri="{FF2B5EF4-FFF2-40B4-BE49-F238E27FC236}">
                <a16:creationId xmlns:a16="http://schemas.microsoft.com/office/drawing/2014/main" id="{9560274B-92A5-284D-B2D3-2B73AB9DBCA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48100"/>
            <a:ext cx="1219200" cy="990600"/>
            <a:chOff x="3072" y="2424"/>
            <a:chExt cx="768" cy="624"/>
          </a:xfrm>
        </p:grpSpPr>
        <p:sp>
          <p:nvSpPr>
            <p:cNvPr id="134180" name="Rectangle 16">
              <a:extLst>
                <a:ext uri="{FF2B5EF4-FFF2-40B4-BE49-F238E27FC236}">
                  <a16:creationId xmlns:a16="http://schemas.microsoft.com/office/drawing/2014/main" id="{EE7B624C-9616-B34C-95A1-C81738C1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81" name="Line 17">
              <a:extLst>
                <a:ext uri="{FF2B5EF4-FFF2-40B4-BE49-F238E27FC236}">
                  <a16:creationId xmlns:a16="http://schemas.microsoft.com/office/drawing/2014/main" id="{D88AA93F-89B3-B444-B23B-556B6C4C7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82" name="Group 18">
              <a:extLst>
                <a:ext uri="{FF2B5EF4-FFF2-40B4-BE49-F238E27FC236}">
                  <a16:creationId xmlns:a16="http://schemas.microsoft.com/office/drawing/2014/main" id="{34BB62B1-E725-2A43-A496-D6157A7EE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0" y="2518"/>
              <a:ext cx="336" cy="391"/>
              <a:chOff x="3080" y="2518"/>
              <a:chExt cx="336" cy="391"/>
            </a:xfrm>
          </p:grpSpPr>
          <p:sp>
            <p:nvSpPr>
              <p:cNvPr id="134183" name="Freeform 19">
                <a:extLst>
                  <a:ext uri="{FF2B5EF4-FFF2-40B4-BE49-F238E27FC236}">
                    <a16:creationId xmlns:a16="http://schemas.microsoft.com/office/drawing/2014/main" id="{D3783001-BC90-0D4B-AF4F-12347540E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4" name="Line 20">
                <a:extLst>
                  <a:ext uri="{FF2B5EF4-FFF2-40B4-BE49-F238E27FC236}">
                    <a16:creationId xmlns:a16="http://schemas.microsoft.com/office/drawing/2014/main" id="{C238EBF5-9E3B-0F49-9402-A7CB9997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5" name="Line 21">
                <a:extLst>
                  <a:ext uri="{FF2B5EF4-FFF2-40B4-BE49-F238E27FC236}">
                    <a16:creationId xmlns:a16="http://schemas.microsoft.com/office/drawing/2014/main" id="{3298CA54-951D-EB4A-90B1-D8F327EFB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6" name="Line 22">
                <a:extLst>
                  <a:ext uri="{FF2B5EF4-FFF2-40B4-BE49-F238E27FC236}">
                    <a16:creationId xmlns:a16="http://schemas.microsoft.com/office/drawing/2014/main" id="{6958670E-978F-5A45-94BE-AD35E617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7" name="Line 23">
                <a:extLst>
                  <a:ext uri="{FF2B5EF4-FFF2-40B4-BE49-F238E27FC236}">
                    <a16:creationId xmlns:a16="http://schemas.microsoft.com/office/drawing/2014/main" id="{73491D60-AA3C-E347-8B85-7103AEF75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35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3" name="Group 24">
            <a:extLst>
              <a:ext uri="{FF2B5EF4-FFF2-40B4-BE49-F238E27FC236}">
                <a16:creationId xmlns:a16="http://schemas.microsoft.com/office/drawing/2014/main" id="{FFA20A80-427E-5042-ADA0-64D829C2AB9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848100"/>
            <a:ext cx="1219200" cy="990600"/>
            <a:chOff x="4128" y="2424"/>
            <a:chExt cx="768" cy="624"/>
          </a:xfrm>
        </p:grpSpPr>
        <p:sp>
          <p:nvSpPr>
            <p:cNvPr id="134172" name="Rectangle 25">
              <a:extLst>
                <a:ext uri="{FF2B5EF4-FFF2-40B4-BE49-F238E27FC236}">
                  <a16:creationId xmlns:a16="http://schemas.microsoft.com/office/drawing/2014/main" id="{8371EA75-2B2D-EF44-AAE6-FBBBD33F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424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73" name="Line 26">
              <a:extLst>
                <a:ext uri="{FF2B5EF4-FFF2-40B4-BE49-F238E27FC236}">
                  <a16:creationId xmlns:a16="http://schemas.microsoft.com/office/drawing/2014/main" id="{A7FBF1D2-5945-B443-8359-4536FAA60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73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74" name="Group 27">
              <a:extLst>
                <a:ext uri="{FF2B5EF4-FFF2-40B4-BE49-F238E27FC236}">
                  <a16:creationId xmlns:a16="http://schemas.microsoft.com/office/drawing/2014/main" id="{A95F4EE7-93C0-D249-A709-C5CC1E92D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9" y="2466"/>
              <a:ext cx="136" cy="535"/>
              <a:chOff x="4149" y="2466"/>
              <a:chExt cx="136" cy="535"/>
            </a:xfrm>
          </p:grpSpPr>
          <p:sp>
            <p:nvSpPr>
              <p:cNvPr id="134175" name="Freeform 28">
                <a:extLst>
                  <a:ext uri="{FF2B5EF4-FFF2-40B4-BE49-F238E27FC236}">
                    <a16:creationId xmlns:a16="http://schemas.microsoft.com/office/drawing/2014/main" id="{ACD88FC1-6920-EA40-8969-A02CC534D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2466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6" name="Line 29">
                <a:extLst>
                  <a:ext uri="{FF2B5EF4-FFF2-40B4-BE49-F238E27FC236}">
                    <a16:creationId xmlns:a16="http://schemas.microsoft.com/office/drawing/2014/main" id="{253C8285-67D4-BF41-A3E6-2323028E9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2480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7" name="Line 30">
                <a:extLst>
                  <a:ext uri="{FF2B5EF4-FFF2-40B4-BE49-F238E27FC236}">
                    <a16:creationId xmlns:a16="http://schemas.microsoft.com/office/drawing/2014/main" id="{9AFE16CC-3AA7-CA4F-8A88-F5121DC36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3001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8" name="Line 31">
                <a:extLst>
                  <a:ext uri="{FF2B5EF4-FFF2-40B4-BE49-F238E27FC236}">
                    <a16:creationId xmlns:a16="http://schemas.microsoft.com/office/drawing/2014/main" id="{2DF5D5B1-8C23-D44D-9198-C53863DC6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2764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9" name="Line 32">
                <a:extLst>
                  <a:ext uri="{FF2B5EF4-FFF2-40B4-BE49-F238E27FC236}">
                    <a16:creationId xmlns:a16="http://schemas.microsoft.com/office/drawing/2014/main" id="{64F07CDE-06BD-4A4F-AD51-0C8C73611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9" y="2484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4" name="Group 33">
            <a:extLst>
              <a:ext uri="{FF2B5EF4-FFF2-40B4-BE49-F238E27FC236}">
                <a16:creationId xmlns:a16="http://schemas.microsoft.com/office/drawing/2014/main" id="{053CA5E2-A194-3243-8C8C-92200A8E665A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5014913"/>
            <a:ext cx="1219200" cy="990600"/>
            <a:chOff x="4152" y="3159"/>
            <a:chExt cx="768" cy="624"/>
          </a:xfrm>
        </p:grpSpPr>
        <p:sp>
          <p:nvSpPr>
            <p:cNvPr id="134164" name="Rectangle 34">
              <a:extLst>
                <a:ext uri="{FF2B5EF4-FFF2-40B4-BE49-F238E27FC236}">
                  <a16:creationId xmlns:a16="http://schemas.microsoft.com/office/drawing/2014/main" id="{81FE5FE9-6124-D149-B342-0D7B0060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65" name="Line 35">
              <a:extLst>
                <a:ext uri="{FF2B5EF4-FFF2-40B4-BE49-F238E27FC236}">
                  <a16:creationId xmlns:a16="http://schemas.microsoft.com/office/drawing/2014/main" id="{CA3E4B14-0097-724F-ADA9-30F7A956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66" name="Group 36">
              <a:extLst>
                <a:ext uri="{FF2B5EF4-FFF2-40B4-BE49-F238E27FC236}">
                  <a16:creationId xmlns:a16="http://schemas.microsoft.com/office/drawing/2014/main" id="{F046539A-E592-0D42-A19C-A54242159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3201"/>
              <a:ext cx="136" cy="535"/>
              <a:chOff x="4344" y="3201"/>
              <a:chExt cx="136" cy="535"/>
            </a:xfrm>
          </p:grpSpPr>
          <p:sp>
            <p:nvSpPr>
              <p:cNvPr id="134167" name="Freeform 37">
                <a:extLst>
                  <a:ext uri="{FF2B5EF4-FFF2-40B4-BE49-F238E27FC236}">
                    <a16:creationId xmlns:a16="http://schemas.microsoft.com/office/drawing/2014/main" id="{F8BBCD52-7775-CF4B-AA3C-C18D8EA8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3201"/>
                <a:ext cx="60" cy="1"/>
              </a:xfrm>
              <a:custGeom>
                <a:avLst/>
                <a:gdLst>
                  <a:gd name="T0" fmla="*/ 0 w 146"/>
                  <a:gd name="T1" fmla="*/ 0 h 1"/>
                  <a:gd name="T2" fmla="*/ 0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8" name="Line 38">
                <a:extLst>
                  <a:ext uri="{FF2B5EF4-FFF2-40B4-BE49-F238E27FC236}">
                    <a16:creationId xmlns:a16="http://schemas.microsoft.com/office/drawing/2014/main" id="{2E7983F0-A0C2-8740-93AF-C9DB7FCEE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215"/>
                <a:ext cx="0" cy="52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9" name="Line 39">
                <a:extLst>
                  <a:ext uri="{FF2B5EF4-FFF2-40B4-BE49-F238E27FC236}">
                    <a16:creationId xmlns:a16="http://schemas.microsoft.com/office/drawing/2014/main" id="{894EF993-F4C3-0B43-9189-B7DC37CD8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6" y="3736"/>
                <a:ext cx="7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0" name="Line 40">
                <a:extLst>
                  <a:ext uri="{FF2B5EF4-FFF2-40B4-BE49-F238E27FC236}">
                    <a16:creationId xmlns:a16="http://schemas.microsoft.com/office/drawing/2014/main" id="{5CF0AF64-1ED2-1642-95D7-218F41238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0" y="3499"/>
                <a:ext cx="0" cy="237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71" name="Line 41">
                <a:extLst>
                  <a:ext uri="{FF2B5EF4-FFF2-40B4-BE49-F238E27FC236}">
                    <a16:creationId xmlns:a16="http://schemas.microsoft.com/office/drawing/2014/main" id="{B5AFBF4F-E429-E84B-9797-26DFBD743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4" y="3219"/>
                <a:ext cx="0" cy="23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4155" name="Group 42">
            <a:extLst>
              <a:ext uri="{FF2B5EF4-FFF2-40B4-BE49-F238E27FC236}">
                <a16:creationId xmlns:a16="http://schemas.microsoft.com/office/drawing/2014/main" id="{0F32F9CD-EB0D-334A-A3E8-FA1B825667F5}"/>
              </a:ext>
            </a:extLst>
          </p:cNvPr>
          <p:cNvGrpSpPr>
            <a:grpSpLocks/>
          </p:cNvGrpSpPr>
          <p:nvPr/>
        </p:nvGrpSpPr>
        <p:grpSpPr bwMode="auto">
          <a:xfrm>
            <a:off x="4886325" y="5014913"/>
            <a:ext cx="1219200" cy="990600"/>
            <a:chOff x="3078" y="3159"/>
            <a:chExt cx="768" cy="624"/>
          </a:xfrm>
        </p:grpSpPr>
        <p:sp>
          <p:nvSpPr>
            <p:cNvPr id="134156" name="Rectangle 43">
              <a:extLst>
                <a:ext uri="{FF2B5EF4-FFF2-40B4-BE49-F238E27FC236}">
                  <a16:creationId xmlns:a16="http://schemas.microsoft.com/office/drawing/2014/main" id="{C07DEC7A-ADBE-CD49-A60E-0E941A73E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3159"/>
              <a:ext cx="768" cy="624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157" name="Line 44">
              <a:extLst>
                <a:ext uri="{FF2B5EF4-FFF2-40B4-BE49-F238E27FC236}">
                  <a16:creationId xmlns:a16="http://schemas.microsoft.com/office/drawing/2014/main" id="{DF98F444-5143-9E47-A1AA-174C9F778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471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58" name="Group 45">
              <a:extLst>
                <a:ext uri="{FF2B5EF4-FFF2-40B4-BE49-F238E27FC236}">
                  <a16:creationId xmlns:a16="http://schemas.microsoft.com/office/drawing/2014/main" id="{EDF2666A-4402-5340-A4D2-A4DC7B7B1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1" y="3253"/>
              <a:ext cx="336" cy="391"/>
              <a:chOff x="3080" y="2518"/>
              <a:chExt cx="336" cy="391"/>
            </a:xfrm>
          </p:grpSpPr>
          <p:sp>
            <p:nvSpPr>
              <p:cNvPr id="134159" name="Freeform 46">
                <a:extLst>
                  <a:ext uri="{FF2B5EF4-FFF2-40B4-BE49-F238E27FC236}">
                    <a16:creationId xmlns:a16="http://schemas.microsoft.com/office/drawing/2014/main" id="{95776283-351A-2041-9C8F-38695FB5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518"/>
                <a:ext cx="146" cy="1"/>
              </a:xfrm>
              <a:custGeom>
                <a:avLst/>
                <a:gdLst>
                  <a:gd name="T0" fmla="*/ 0 w 146"/>
                  <a:gd name="T1" fmla="*/ 0 h 1"/>
                  <a:gd name="T2" fmla="*/ 146 w 146"/>
                  <a:gd name="T3" fmla="*/ 0 h 1"/>
                  <a:gd name="T4" fmla="*/ 0 60000 65536"/>
                  <a:gd name="T5" fmla="*/ 0 60000 65536"/>
                  <a:gd name="T6" fmla="*/ 0 w 146"/>
                  <a:gd name="T7" fmla="*/ 0 h 1"/>
                  <a:gd name="T8" fmla="*/ 146 w 14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6" h="1">
                    <a:moveTo>
                      <a:pt x="0" y="0"/>
                    </a:moveTo>
                    <a:lnTo>
                      <a:pt x="146" y="0"/>
                    </a:lnTo>
                  </a:path>
                </a:pathLst>
              </a:cu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0" name="Line 47">
                <a:extLst>
                  <a:ext uri="{FF2B5EF4-FFF2-40B4-BE49-F238E27FC236}">
                    <a16:creationId xmlns:a16="http://schemas.microsoft.com/office/drawing/2014/main" id="{FC1A2E63-2687-0E43-9AC0-CC971241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528"/>
                <a:ext cx="0" cy="381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1" name="Line 48">
                <a:extLst>
                  <a:ext uri="{FF2B5EF4-FFF2-40B4-BE49-F238E27FC236}">
                    <a16:creationId xmlns:a16="http://schemas.microsoft.com/office/drawing/2014/main" id="{0B5B02CA-C31C-BA4D-9A1D-103820470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" y="2909"/>
                <a:ext cx="17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2" name="Line 49">
                <a:extLst>
                  <a:ext uri="{FF2B5EF4-FFF2-40B4-BE49-F238E27FC236}">
                    <a16:creationId xmlns:a16="http://schemas.microsoft.com/office/drawing/2014/main" id="{4A9054FD-1D47-004E-AB03-D7DCFCE3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36"/>
                <a:ext cx="0" cy="173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3" name="Line 50">
                <a:extLst>
                  <a:ext uri="{FF2B5EF4-FFF2-40B4-BE49-F238E27FC236}">
                    <a16:creationId xmlns:a16="http://schemas.microsoft.com/office/drawing/2014/main" id="{21022DB2-6A8F-8D49-9CAB-902DBD783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0" y="2544"/>
                <a:ext cx="0" cy="17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4" name="Picture 4" descr="Black Diver Diver Clip Art">
            <a:extLst>
              <a:ext uri="{FF2B5EF4-FFF2-40B4-BE49-F238E27FC236}">
                <a16:creationId xmlns:a16="http://schemas.microsoft.com/office/drawing/2014/main" id="{AFB9B1EB-86FD-8E41-A3BA-AAA80C14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218" y="295712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Date Placeholder 3">
            <a:extLst>
              <a:ext uri="{FF2B5EF4-FFF2-40B4-BE49-F238E27FC236}">
                <a16:creationId xmlns:a16="http://schemas.microsoft.com/office/drawing/2014/main" id="{4F13C559-4C27-FF4F-8D23-6B39E1B52F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57698" name="Footer Placeholder 4">
            <a:extLst>
              <a:ext uri="{FF2B5EF4-FFF2-40B4-BE49-F238E27FC236}">
                <a16:creationId xmlns:a16="http://schemas.microsoft.com/office/drawing/2014/main" id="{8FA40DE8-8FEC-9F41-981F-B4DA8AD1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7699" name="Slide Number Placeholder 5">
            <a:extLst>
              <a:ext uri="{FF2B5EF4-FFF2-40B4-BE49-F238E27FC236}">
                <a16:creationId xmlns:a16="http://schemas.microsoft.com/office/drawing/2014/main" id="{CABC2E91-4B77-A64C-9477-F7890AB8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812E626-BCD2-F046-B658-240A47D0E508}" type="slidenum">
              <a:rPr lang="en-US" altLang="en-US" sz="1400"/>
              <a:pPr algn="r"/>
              <a:t>79</a:t>
            </a:fld>
            <a:endParaRPr lang="en-US" altLang="en-US" sz="1400"/>
          </a:p>
        </p:txBody>
      </p:sp>
      <p:sp>
        <p:nvSpPr>
          <p:cNvPr id="157700" name="Rectangle 2">
            <a:extLst>
              <a:ext uri="{FF2B5EF4-FFF2-40B4-BE49-F238E27FC236}">
                <a16:creationId xmlns:a16="http://schemas.microsoft.com/office/drawing/2014/main" id="{02F7BDB7-F790-4349-BF4F-2262AA69E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Advantages of Wavelets</a:t>
            </a:r>
          </a:p>
        </p:txBody>
      </p:sp>
      <p:sp>
        <p:nvSpPr>
          <p:cNvPr id="157701" name="Rectangle 3">
            <a:extLst>
              <a:ext uri="{FF2B5EF4-FFF2-40B4-BE49-F238E27FC236}">
                <a16:creationId xmlns:a16="http://schemas.microsoft.com/office/drawing/2014/main" id="{66FF8242-6D8C-C949-B7BE-2CC995675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77200" cy="3733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Better compression (better RMSE with same number of coefficients - used in JPEG-2000)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fast to compute (usually: O(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)!)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good for ‘spikes’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good for de-noising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mammalian eye and ear: Gabor wavelets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79E20D-F697-F947-973B-3F13AB9F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767" y="5497411"/>
            <a:ext cx="398865" cy="5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33B1F16-7E18-8F42-AC47-6B9C7568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486" y="5410200"/>
            <a:ext cx="119072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6F9D12D6-B793-8241-AD67-814A76EECE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8DDB352C-5F11-2F4F-98D3-61D4F135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C2E31E31-4FF9-A449-8FFB-245B48D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9CA69A8-8BBC-534E-B9CE-6B1AD7F673ED}" type="slidenum">
              <a:rPr lang="en-US" altLang="en-US" sz="1400"/>
              <a:pPr algn="r"/>
              <a:t>8</a:t>
            </a:fld>
            <a:endParaRPr lang="en-US" altLang="en-US" sz="1400"/>
          </a:p>
        </p:txBody>
      </p:sp>
      <p:sp>
        <p:nvSpPr>
          <p:cNvPr id="30724" name="Rectangle 1026">
            <a:extLst>
              <a:ext uri="{FF2B5EF4-FFF2-40B4-BE49-F238E27FC236}">
                <a16:creationId xmlns:a16="http://schemas.microsoft.com/office/drawing/2014/main" id="{8831FB52-A23B-0646-AB36-2DCC8AF1B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ea typeface="ＭＳ Ｐゴシック" panose="020B0600070205080204" pitchFamily="34" charset="-128"/>
              </a:rPr>
              <a:t>Computer Systems</a:t>
            </a:r>
          </a:p>
        </p:txBody>
      </p:sp>
      <p:sp>
        <p:nvSpPr>
          <p:cNvPr id="30725" name="Rectangle 1027">
            <a:extLst>
              <a:ext uri="{FF2B5EF4-FFF2-40B4-BE49-F238E27FC236}">
                <a16:creationId xmlns:a16="http://schemas.microsoft.com/office/drawing/2014/main" id="{B4248F66-F718-944A-88B3-2CF12B73D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web servers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network traffic monitoring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ea typeface="ＭＳ Ｐゴシック" panose="020B0600070205080204" pitchFamily="34" charset="-128"/>
              </a:rPr>
              <a:t>...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8" descr="Presentation2">
            <a:extLst>
              <a:ext uri="{FF2B5EF4-FFF2-40B4-BE49-F238E27FC236}">
                <a16:creationId xmlns:a16="http://schemas.microsoft.com/office/drawing/2014/main" id="{3A25E1E6-139A-4E4B-B621-FF1DDB8F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521" y="3644873"/>
            <a:ext cx="3564382" cy="21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Date Placeholder 3">
            <a:extLst>
              <a:ext uri="{FF2B5EF4-FFF2-40B4-BE49-F238E27FC236}">
                <a16:creationId xmlns:a16="http://schemas.microsoft.com/office/drawing/2014/main" id="{D2A0BF10-8D78-A247-8136-6D96FCC24B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58722" name="Footer Placeholder 4">
            <a:extLst>
              <a:ext uri="{FF2B5EF4-FFF2-40B4-BE49-F238E27FC236}">
                <a16:creationId xmlns:a16="http://schemas.microsoft.com/office/drawing/2014/main" id="{A33D17A0-2439-4F4E-844A-4B6C1977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58723" name="Slide Number Placeholder 5">
            <a:extLst>
              <a:ext uri="{FF2B5EF4-FFF2-40B4-BE49-F238E27FC236}">
                <a16:creationId xmlns:a16="http://schemas.microsoft.com/office/drawing/2014/main" id="{28C7A78B-59DB-114F-B833-65871CD8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9FDFCB2-8C58-AB4A-9DA5-C8B8AB854B1F}" type="slidenum">
              <a:rPr lang="en-US" altLang="en-US" sz="1400"/>
              <a:pPr algn="r"/>
              <a:t>80</a:t>
            </a:fld>
            <a:endParaRPr lang="en-US" altLang="en-US" sz="1400"/>
          </a:p>
        </p:txBody>
      </p:sp>
      <p:sp>
        <p:nvSpPr>
          <p:cNvPr id="158724" name="Rectangle 1026">
            <a:extLst>
              <a:ext uri="{FF2B5EF4-FFF2-40B4-BE49-F238E27FC236}">
                <a16:creationId xmlns:a16="http://schemas.microsoft.com/office/drawing/2014/main" id="{010074A4-5E8C-7E4A-A88D-F3017BFA5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Conclusions</a:t>
            </a:r>
          </a:p>
        </p:txBody>
      </p:sp>
      <p:sp>
        <p:nvSpPr>
          <p:cNvPr id="158725" name="Rectangle 1027">
            <a:extLst>
              <a:ext uri="{FF2B5EF4-FFF2-40B4-BE49-F238E27FC236}">
                <a16:creationId xmlns:a16="http://schemas.microsoft.com/office/drawing/2014/main" id="{BFEF334F-1911-184F-AA36-25A58079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581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DFT spots periodicities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DWT</a:t>
            </a:r>
            <a:r>
              <a:rPr lang="en-US" altLang="en-US" dirty="0">
                <a:ea typeface="ＭＳ Ｐゴシック" panose="020B0600070205080204" pitchFamily="34" charset="-128"/>
              </a:rPr>
              <a:t> : multi-resolution - matches processing of mammalian ear/eye better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Both: powerful tools for </a:t>
            </a:r>
            <a:r>
              <a:rPr lang="en-US" altLang="en-US" b="1" dirty="0">
                <a:ea typeface="ＭＳ Ｐゴシック" panose="020B0600070205080204" pitchFamily="34" charset="-128"/>
              </a:rPr>
              <a:t>compression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 detection</a:t>
            </a:r>
            <a:r>
              <a:rPr lang="en-US" altLang="en-US" dirty="0">
                <a:ea typeface="ＭＳ Ｐゴシック" panose="020B0600070205080204" pitchFamily="34" charset="-128"/>
              </a:rPr>
              <a:t> in real signals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CD5A52-29A0-A043-B981-E3EE00D4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935" y="2843111"/>
            <a:ext cx="398865" cy="5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cipe Book Clip Art">
            <a:extLst>
              <a:ext uri="{FF2B5EF4-FFF2-40B4-BE49-F238E27FC236}">
                <a16:creationId xmlns:a16="http://schemas.microsoft.com/office/drawing/2014/main" id="{FA04DC7A-3B76-064B-AC1F-481B47EC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72" y="231298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Date Placeholder 3">
            <a:extLst>
              <a:ext uri="{FF2B5EF4-FFF2-40B4-BE49-F238E27FC236}">
                <a16:creationId xmlns:a16="http://schemas.microsoft.com/office/drawing/2014/main" id="{C56B86CF-DEE2-DD4A-99CD-292520DE3C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1794" name="Footer Placeholder 4">
            <a:extLst>
              <a:ext uri="{FF2B5EF4-FFF2-40B4-BE49-F238E27FC236}">
                <a16:creationId xmlns:a16="http://schemas.microsoft.com/office/drawing/2014/main" id="{FE6BA113-6B71-604F-A311-14341F09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1795" name="Slide Number Placeholder 5">
            <a:extLst>
              <a:ext uri="{FF2B5EF4-FFF2-40B4-BE49-F238E27FC236}">
                <a16:creationId xmlns:a16="http://schemas.microsoft.com/office/drawing/2014/main" id="{7AC3BF42-03B9-F24D-9023-C9DD4AA7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D3977C3-D46C-C740-B2AB-7B1E378B9845}" type="slidenum">
              <a:rPr lang="en-US" altLang="en-US" sz="1400"/>
              <a:pPr algn="r"/>
              <a:t>81</a:t>
            </a:fld>
            <a:endParaRPr lang="en-US" altLang="en-US" sz="1400"/>
          </a:p>
        </p:txBody>
      </p:sp>
      <p:sp>
        <p:nvSpPr>
          <p:cNvPr id="161796" name="Rectangle 1026">
            <a:extLst>
              <a:ext uri="{FF2B5EF4-FFF2-40B4-BE49-F238E27FC236}">
                <a16:creationId xmlns:a16="http://schemas.microsoft.com/office/drawing/2014/main" id="{66ACAF84-35FB-574E-B2CA-C44C66DC7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Resources: software and urls</a:t>
            </a:r>
          </a:p>
        </p:txBody>
      </p:sp>
      <p:sp>
        <p:nvSpPr>
          <p:cNvPr id="161797" name="Rectangle 1027">
            <a:extLst>
              <a:ext uri="{FF2B5EF4-FFF2-40B4-BE49-F238E27FC236}">
                <a16:creationId xmlns:a16="http://schemas.microsoft.com/office/drawing/2014/main" id="{ADA8A851-6E99-0946-BFB8-69DD620EB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0" y="2135188"/>
            <a:ext cx="7519988" cy="3049587"/>
          </a:xfrm>
        </p:spPr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xwpl: </a:t>
            </a:r>
            <a:r>
              <a:rPr lang="en-US" altLang="en-US">
                <a:ea typeface="ＭＳ Ｐゴシック" panose="020B0600070205080204" pitchFamily="34" charset="-128"/>
              </a:rPr>
              <a:t>open source wavelet package from Yale, with excellent GUI</a:t>
            </a:r>
          </a:p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http://monet.me.ic.ac.uk/people/gavin/java/waveletDemos.html</a:t>
            </a:r>
            <a:r>
              <a:rPr lang="en-US" altLang="en-US">
                <a:ea typeface="ＭＳ Ｐゴシック" panose="020B0600070205080204" pitchFamily="34" charset="-128"/>
              </a:rPr>
              <a:t> : wavelets and scalograms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Date Placeholder 3">
            <a:extLst>
              <a:ext uri="{FF2B5EF4-FFF2-40B4-BE49-F238E27FC236}">
                <a16:creationId xmlns:a16="http://schemas.microsoft.com/office/drawing/2014/main" id="{5C722EDE-48D8-004A-9BFA-503095C372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2818" name="Footer Placeholder 4">
            <a:extLst>
              <a:ext uri="{FF2B5EF4-FFF2-40B4-BE49-F238E27FC236}">
                <a16:creationId xmlns:a16="http://schemas.microsoft.com/office/drawing/2014/main" id="{1AC20DA7-8F7E-5941-B16B-1280726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2819" name="Slide Number Placeholder 5">
            <a:extLst>
              <a:ext uri="{FF2B5EF4-FFF2-40B4-BE49-F238E27FC236}">
                <a16:creationId xmlns:a16="http://schemas.microsoft.com/office/drawing/2014/main" id="{44C8F42B-91DF-2F4A-828F-7651E1FF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DED2E63-396D-124D-898E-373ED2E2EB6A}" type="slidenum">
              <a:rPr lang="en-US" altLang="en-US" sz="1400"/>
              <a:pPr algn="r"/>
              <a:t>82</a:t>
            </a:fld>
            <a:endParaRPr lang="en-US" altLang="en-US" sz="1400"/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584D394B-DD08-D04D-BCBE-8613240A5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Books</a:t>
            </a:r>
          </a:p>
        </p:txBody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4CA0DD26-341B-DA40-A6C9-7C1C41E98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William H. Press, Saul A. Teukolsky, William T. Vetterling and  Brian P. Flannery: </a:t>
            </a:r>
            <a:r>
              <a:rPr lang="en-US" altLang="en-US" sz="2400" i="1">
                <a:ea typeface="ＭＳ Ｐゴシック" panose="020B0600070205080204" pitchFamily="34" charset="-128"/>
              </a:rPr>
              <a:t>Numerical Recipes in C</a:t>
            </a:r>
            <a:r>
              <a:rPr lang="en-US" altLang="en-US" sz="2400">
                <a:ea typeface="ＭＳ Ｐゴシック" panose="020B0600070205080204" pitchFamily="34" charset="-128"/>
              </a:rPr>
              <a:t>,   Cambridge University Press, 1992, 2nd Edition. (Great description, intuition and code for DFT, DWT)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C. Faloutsos: </a:t>
            </a:r>
            <a:r>
              <a:rPr lang="en-US" altLang="en-US" sz="2400" i="1">
                <a:ea typeface="ＭＳ Ｐゴシック" panose="020B0600070205080204" pitchFamily="34" charset="-128"/>
              </a:rPr>
              <a:t>Searching Multimedia Databases by Content</a:t>
            </a:r>
            <a:r>
              <a:rPr lang="en-US" altLang="en-US" sz="2400">
                <a:ea typeface="ＭＳ Ｐゴシック" panose="020B0600070205080204" pitchFamily="34" charset="-128"/>
              </a:rPr>
              <a:t>, Kluwer Academic Press, 1996 (introduction to DFT, DWT)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Date Placeholder 3">
            <a:extLst>
              <a:ext uri="{FF2B5EF4-FFF2-40B4-BE49-F238E27FC236}">
                <a16:creationId xmlns:a16="http://schemas.microsoft.com/office/drawing/2014/main" id="{F7EB4793-1A66-0445-B332-68915A9462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3842" name="Footer Placeholder 4">
            <a:extLst>
              <a:ext uri="{FF2B5EF4-FFF2-40B4-BE49-F238E27FC236}">
                <a16:creationId xmlns:a16="http://schemas.microsoft.com/office/drawing/2014/main" id="{A83E2A25-D5AF-A548-93AA-40F89E67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3843" name="Slide Number Placeholder 5">
            <a:extLst>
              <a:ext uri="{FF2B5EF4-FFF2-40B4-BE49-F238E27FC236}">
                <a16:creationId xmlns:a16="http://schemas.microsoft.com/office/drawing/2014/main" id="{9DEF2E76-CC43-2F49-BBB4-EEA831EB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79BBE28-0B97-744C-A595-95348F3E9B6D}" type="slidenum">
              <a:rPr lang="en-US" altLang="en-US" sz="1400"/>
              <a:pPr algn="r"/>
              <a:t>83</a:t>
            </a:fld>
            <a:endParaRPr lang="en-US" altLang="en-US" sz="1400"/>
          </a:p>
        </p:txBody>
      </p:sp>
      <p:sp>
        <p:nvSpPr>
          <p:cNvPr id="163844" name="Rectangle 2">
            <a:extLst>
              <a:ext uri="{FF2B5EF4-FFF2-40B4-BE49-F238E27FC236}">
                <a16:creationId xmlns:a16="http://schemas.microsoft.com/office/drawing/2014/main" id="{6A9C9477-D122-5F4A-8B46-2427EC9C6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Additional Reading</a:t>
            </a:r>
          </a:p>
        </p:txBody>
      </p:sp>
      <p:sp>
        <p:nvSpPr>
          <p:cNvPr id="163845" name="Rectangle 3">
            <a:extLst>
              <a:ext uri="{FF2B5EF4-FFF2-40B4-BE49-F238E27FC236}">
                <a16:creationId xmlns:a16="http://schemas.microsoft.com/office/drawing/2014/main" id="{41AE9FAF-AEDF-5D48-8945-8F5B27136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[Gilbert+01] Anna C. Gilbert, Yannis Kotidis and S. Muthukrishnan and Martin Strauss, </a:t>
            </a:r>
            <a:r>
              <a:rPr lang="en-US" altLang="en-US" sz="2400" i="1">
                <a:ea typeface="ＭＳ Ｐゴシック" panose="020B0600070205080204" pitchFamily="34" charset="-128"/>
              </a:rPr>
              <a:t>Surfing Wavelets on Streams: One-Pass Summaries for Approximate Aggregate Queries</a:t>
            </a:r>
            <a:r>
              <a:rPr lang="en-US" altLang="en-US" sz="2400">
                <a:ea typeface="ＭＳ Ｐゴシック" panose="020B0600070205080204" pitchFamily="34" charset="-128"/>
              </a:rPr>
              <a:t>, VLDB 2001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Date Placeholder 1">
            <a:extLst>
              <a:ext uri="{FF2B5EF4-FFF2-40B4-BE49-F238E27FC236}">
                <a16:creationId xmlns:a16="http://schemas.microsoft.com/office/drawing/2014/main" id="{29E1BC11-C95F-A44B-A15B-090A7AD2A3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4866" name="Footer Placeholder 2">
            <a:extLst>
              <a:ext uri="{FF2B5EF4-FFF2-40B4-BE49-F238E27FC236}">
                <a16:creationId xmlns:a16="http://schemas.microsoft.com/office/drawing/2014/main" id="{29D577EA-FF18-9C4A-B0BA-C4977599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4867" name="Slide Number Placeholder 3">
            <a:extLst>
              <a:ext uri="{FF2B5EF4-FFF2-40B4-BE49-F238E27FC236}">
                <a16:creationId xmlns:a16="http://schemas.microsoft.com/office/drawing/2014/main" id="{6312FF15-A182-BA4E-A118-EDD0B26A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497EB2C-6480-D347-AF34-B5172CB1EBC8}" type="slidenum">
              <a:rPr lang="en-US" altLang="en-US" sz="1400"/>
              <a:pPr algn="r"/>
              <a:t>84</a:t>
            </a:fld>
            <a:endParaRPr lang="en-US" altLang="en-US" sz="1400"/>
          </a:p>
        </p:txBody>
      </p:sp>
      <p:sp>
        <p:nvSpPr>
          <p:cNvPr id="164868" name="WordArt 2">
            <a:extLst>
              <a:ext uri="{FF2B5EF4-FFF2-40B4-BE49-F238E27FC236}">
                <a16:creationId xmlns:a16="http://schemas.microsoft.com/office/drawing/2014/main" id="{647791C1-144E-EE46-A41C-999FFBF5C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1100" y="1428750"/>
            <a:ext cx="6953250" cy="363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Part 2.3: </a:t>
            </a:r>
          </a:p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Linear Forecasting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Date Placeholder 3">
            <a:extLst>
              <a:ext uri="{FF2B5EF4-FFF2-40B4-BE49-F238E27FC236}">
                <a16:creationId xmlns:a16="http://schemas.microsoft.com/office/drawing/2014/main" id="{AD44637E-6DD4-F146-A839-B4A55029A2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7938" name="Footer Placeholder 4">
            <a:extLst>
              <a:ext uri="{FF2B5EF4-FFF2-40B4-BE49-F238E27FC236}">
                <a16:creationId xmlns:a16="http://schemas.microsoft.com/office/drawing/2014/main" id="{846CE256-974C-0440-B915-0271D2C5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7939" name="Slide Number Placeholder 5">
            <a:extLst>
              <a:ext uri="{FF2B5EF4-FFF2-40B4-BE49-F238E27FC236}">
                <a16:creationId xmlns:a16="http://schemas.microsoft.com/office/drawing/2014/main" id="{071D1A7F-5D4C-8C44-B49B-0661AC92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ACB1FA2-E648-AB49-A7FA-D46664F56957}" type="slidenum">
              <a:rPr lang="en-US" altLang="en-US" sz="1400"/>
              <a:pPr algn="r"/>
              <a:t>85</a:t>
            </a:fld>
            <a:endParaRPr lang="en-US" altLang="en-US" sz="1400"/>
          </a:p>
        </p:txBody>
      </p:sp>
      <p:sp>
        <p:nvSpPr>
          <p:cNvPr id="167940" name="Rectangle 2">
            <a:extLst>
              <a:ext uri="{FF2B5EF4-FFF2-40B4-BE49-F238E27FC236}">
                <a16:creationId xmlns:a16="http://schemas.microsoft.com/office/drawing/2014/main" id="{B914C9F9-EDCC-3147-A4EE-778891368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67941" name="Rectangle 3">
            <a:extLst>
              <a:ext uri="{FF2B5EF4-FFF2-40B4-BE49-F238E27FC236}">
                <a16:creationId xmlns:a16="http://schemas.microsoft.com/office/drawing/2014/main" id="{C62F62A5-BD07-2A41-A488-539816FC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Auto-regression: Least Squares; RLS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7942" name="AutoShape 4">
            <a:extLst>
              <a:ext uri="{FF2B5EF4-FFF2-40B4-BE49-F238E27FC236}">
                <a16:creationId xmlns:a16="http://schemas.microsoft.com/office/drawing/2014/main" id="{7A613C5D-D8FA-674D-9BC1-0834FE46A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8290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8" name="Picture 7" descr="energygen-roads.jpg">
            <a:extLst>
              <a:ext uri="{FF2B5EF4-FFF2-40B4-BE49-F238E27FC236}">
                <a16:creationId xmlns:a16="http://schemas.microsoft.com/office/drawing/2014/main" id="{32563C3C-FDF0-FF42-982B-6FE9EA0A7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Date Placeholder 3">
            <a:extLst>
              <a:ext uri="{FF2B5EF4-FFF2-40B4-BE49-F238E27FC236}">
                <a16:creationId xmlns:a16="http://schemas.microsoft.com/office/drawing/2014/main" id="{24FDBA99-BD24-8A42-880B-D625545D90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6914" name="Footer Placeholder 4">
            <a:extLst>
              <a:ext uri="{FF2B5EF4-FFF2-40B4-BE49-F238E27FC236}">
                <a16:creationId xmlns:a16="http://schemas.microsoft.com/office/drawing/2014/main" id="{479C558F-E51B-6E44-AD0D-500638EE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6915" name="Slide Number Placeholder 5">
            <a:extLst>
              <a:ext uri="{FF2B5EF4-FFF2-40B4-BE49-F238E27FC236}">
                <a16:creationId xmlns:a16="http://schemas.microsoft.com/office/drawing/2014/main" id="{C2C90D9D-EAFA-7345-97C5-6E9C4276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14BC138-F54A-9B42-8A92-F1744D02EA79}" type="slidenum">
              <a:rPr lang="en-US" altLang="en-US" sz="1400"/>
              <a:pPr algn="r"/>
              <a:t>86</a:t>
            </a:fld>
            <a:endParaRPr lang="en-US" altLang="en-US" sz="1400"/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B0421F94-2370-454D-AA20-2C13F9E94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Forecasting</a:t>
            </a:r>
          </a:p>
        </p:txBody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12A74C62-9EA9-D146-AE43-7206335C5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5815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"Prediction is very difficult, especially about the future." - Nils Bohr</a:t>
            </a:r>
          </a:p>
          <a:p>
            <a:pPr>
              <a:buFontTx/>
              <a:buNone/>
            </a:pPr>
            <a:r>
              <a:rPr lang="en-US" altLang="en-US" sz="2800" b="1">
                <a:latin typeface="HE_TERMINAL" pitchFamily="49" charset="0"/>
                <a:ea typeface="ＭＳ Ｐゴシック" panose="020B0600070205080204" pitchFamily="34" charset="-128"/>
              </a:rPr>
              <a:t>http://www.hfac.uh.edu/MediaFutures/thoughts.html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0668C-DEED-4F40-B520-E8F2128D5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55" y="4038600"/>
            <a:ext cx="1231900" cy="1752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87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Problem#2: Forecast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" name="Picture 1" descr="Orange man questions clipart">
            <a:extLst>
              <a:ext uri="{FF2B5EF4-FFF2-40B4-BE49-F238E27FC236}">
                <a16:creationId xmlns:a16="http://schemas.microsoft.com/office/drawing/2014/main" id="{F5FAE5CA-2B27-B149-A83A-6B629876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726" y="225643"/>
            <a:ext cx="855444" cy="8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:a16="http://schemas.microsoft.com/office/drawing/2014/main" id="{C8E59AA3-D8A4-914B-BDE8-6E209F0D5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5" y="1261351"/>
            <a:ext cx="823532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, x</a:t>
            </a:r>
            <a:r>
              <a:rPr lang="en-US" altLang="en-US" i="1" kern="0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kern="0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kern="0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kern="0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kern="0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kern="0" baseline="-25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Date Placeholder 3">
            <a:extLst>
              <a:ext uri="{FF2B5EF4-FFF2-40B4-BE49-F238E27FC236}">
                <a16:creationId xmlns:a16="http://schemas.microsoft.com/office/drawing/2014/main" id="{18DE0916-783C-3345-9C7A-1077B846B5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68962" name="Footer Placeholder 4">
            <a:extLst>
              <a:ext uri="{FF2B5EF4-FFF2-40B4-BE49-F238E27FC236}">
                <a16:creationId xmlns:a16="http://schemas.microsoft.com/office/drawing/2014/main" id="{C6CDAFEE-072A-0B44-A541-FD22FCBF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68963" name="Slide Number Placeholder 5">
            <a:extLst>
              <a:ext uri="{FF2B5EF4-FFF2-40B4-BE49-F238E27FC236}">
                <a16:creationId xmlns:a16="http://schemas.microsoft.com/office/drawing/2014/main" id="{5A743EF9-2E54-D04A-A4B8-7256A85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C7B8002-9712-0E4E-B62F-62192E5E40E7}" type="slidenum">
              <a:rPr lang="en-US" altLang="en-US" sz="1400"/>
              <a:pPr algn="r"/>
              <a:t>88</a:t>
            </a:fld>
            <a:endParaRPr lang="en-US" altLang="en-US" sz="1400"/>
          </a:p>
        </p:txBody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BB5EBCF-D287-A141-8151-F435FE8E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AR(IMA)</a:t>
            </a:r>
          </a:p>
        </p:txBody>
      </p:sp>
      <p:sp>
        <p:nvSpPr>
          <p:cNvPr id="168965" name="Rectangle 3">
            <a:extLst>
              <a:ext uri="{FF2B5EF4-FFF2-40B4-BE49-F238E27FC236}">
                <a16:creationId xmlns:a16="http://schemas.microsoft.com/office/drawing/2014/main" id="{A909907D-AB4B-F941-8467-043593031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185" y="1261351"/>
            <a:ext cx="8235327" cy="838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given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t-1</a:t>
            </a:r>
            <a:r>
              <a:rPr lang="en-US" altLang="en-US" i="1" dirty="0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t-2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Q: forecast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 dirty="0" err="1">
                <a:ea typeface="ＭＳ Ｐゴシック" panose="020B0600070205080204" pitchFamily="34" charset="-128"/>
              </a:rPr>
              <a:t>t</a:t>
            </a:r>
            <a:endParaRPr lang="en-US" altLang="en-US" i="1" baseline="-250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A: AR(IMA) = Box-Jenkins (&lt; Holt-Winters, Kalman)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1B2175-505F-844D-A1E2-2F79C415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670" y="3429000"/>
            <a:ext cx="3896708" cy="2083653"/>
            <a:chOff x="1065880" y="2784475"/>
            <a:chExt cx="5747670" cy="3073400"/>
          </a:xfrm>
        </p:grpSpPr>
        <p:sp>
          <p:nvSpPr>
            <p:cNvPr id="168966" name="Line 4">
              <a:extLst>
                <a:ext uri="{FF2B5EF4-FFF2-40B4-BE49-F238E27FC236}">
                  <a16:creationId xmlns:a16="http://schemas.microsoft.com/office/drawing/2014/main" id="{C949BEEB-CDA6-CD45-A046-F4E209F53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1117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7" name="Line 5">
              <a:extLst>
                <a:ext uri="{FF2B5EF4-FFF2-40B4-BE49-F238E27FC236}">
                  <a16:creationId xmlns:a16="http://schemas.microsoft.com/office/drawing/2014/main" id="{5D35D84A-9FE6-5345-8975-8F9FDA6A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83870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8" name="Line 6">
              <a:extLst>
                <a:ext uri="{FF2B5EF4-FFF2-40B4-BE49-F238E27FC236}">
                  <a16:creationId xmlns:a16="http://schemas.microsoft.com/office/drawing/2014/main" id="{44BDD524-CFED-9143-AA77-083C068F2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5577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69" name="Line 7">
              <a:extLst>
                <a:ext uri="{FF2B5EF4-FFF2-40B4-BE49-F238E27FC236}">
                  <a16:creationId xmlns:a16="http://schemas.microsoft.com/office/drawing/2014/main" id="{0B287FFC-AF02-3643-8F3C-B15B7869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286250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Line 8">
              <a:extLst>
                <a:ext uri="{FF2B5EF4-FFF2-40B4-BE49-F238E27FC236}">
                  <a16:creationId xmlns:a16="http://schemas.microsoft.com/office/drawing/2014/main" id="{FE8187A9-10AE-1546-BC52-A0A067EBE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40052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1" name="Line 9">
              <a:extLst>
                <a:ext uri="{FF2B5EF4-FFF2-40B4-BE49-F238E27FC236}">
                  <a16:creationId xmlns:a16="http://schemas.microsoft.com/office/drawing/2014/main" id="{7342B8F3-600C-2B4B-922D-DE70B6F3A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73221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Line 10">
              <a:extLst>
                <a:ext uri="{FF2B5EF4-FFF2-40B4-BE49-F238E27FC236}">
                  <a16:creationId xmlns:a16="http://schemas.microsoft.com/office/drawing/2014/main" id="{E16E761F-50F9-D04D-99D3-535595DE7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45122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3" name="Line 11">
              <a:extLst>
                <a:ext uri="{FF2B5EF4-FFF2-40B4-BE49-F238E27FC236}">
                  <a16:creationId xmlns:a16="http://schemas.microsoft.com/office/drawing/2014/main" id="{22013206-9F0B-F74C-B82A-ADC43DD87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3179763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4" name="Line 12">
              <a:extLst>
                <a:ext uri="{FF2B5EF4-FFF2-40B4-BE49-F238E27FC236}">
                  <a16:creationId xmlns:a16="http://schemas.microsoft.com/office/drawing/2014/main" id="{7ABCA59D-4EA1-5244-AF27-74E1DDE8A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4652963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5" name="Line 13">
              <a:extLst>
                <a:ext uri="{FF2B5EF4-FFF2-40B4-BE49-F238E27FC236}">
                  <a16:creationId xmlns:a16="http://schemas.microsoft.com/office/drawing/2014/main" id="{E3C67F0F-F532-1C46-B271-2ACA2FF78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2898775"/>
              <a:ext cx="1588" cy="24939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6" name="Line 14">
              <a:extLst>
                <a:ext uri="{FF2B5EF4-FFF2-40B4-BE49-F238E27FC236}">
                  <a16:creationId xmlns:a16="http://schemas.microsoft.com/office/drawing/2014/main" id="{EA8DB542-6CEC-4746-8996-D9E584E4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392738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7" name="Line 15">
              <a:extLst>
                <a:ext uri="{FF2B5EF4-FFF2-40B4-BE49-F238E27FC236}">
                  <a16:creationId xmlns:a16="http://schemas.microsoft.com/office/drawing/2014/main" id="{B2933AE3-EDAA-9543-8E55-633373409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51117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8" name="Line 16">
              <a:extLst>
                <a:ext uri="{FF2B5EF4-FFF2-40B4-BE49-F238E27FC236}">
                  <a16:creationId xmlns:a16="http://schemas.microsoft.com/office/drawing/2014/main" id="{6B8B73DB-13C6-194A-B5AD-53EF61CE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286250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Line 17">
              <a:extLst>
                <a:ext uri="{FF2B5EF4-FFF2-40B4-BE49-F238E27FC236}">
                  <a16:creationId xmlns:a16="http://schemas.microsoft.com/office/drawing/2014/main" id="{19E7C8B8-BB3C-D247-AA2D-332EFD21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40052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Line 18">
              <a:extLst>
                <a:ext uri="{FF2B5EF4-FFF2-40B4-BE49-F238E27FC236}">
                  <a16:creationId xmlns:a16="http://schemas.microsoft.com/office/drawing/2014/main" id="{5FB39B03-8D60-024A-B4C7-D43861EB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73221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Line 19">
              <a:extLst>
                <a:ext uri="{FF2B5EF4-FFF2-40B4-BE49-F238E27FC236}">
                  <a16:creationId xmlns:a16="http://schemas.microsoft.com/office/drawing/2014/main" id="{56FBA27D-FF4E-9342-AFF1-4DE4B21C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45122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2" name="Line 20">
              <a:extLst>
                <a:ext uri="{FF2B5EF4-FFF2-40B4-BE49-F238E27FC236}">
                  <a16:creationId xmlns:a16="http://schemas.microsoft.com/office/drawing/2014/main" id="{B139AB8E-BB13-234E-A448-307B47AB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3179763"/>
              <a:ext cx="61912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3" name="Line 21">
              <a:extLst>
                <a:ext uri="{FF2B5EF4-FFF2-40B4-BE49-F238E27FC236}">
                  <a16:creationId xmlns:a16="http://schemas.microsoft.com/office/drawing/2014/main" id="{3B59225F-D507-2D4B-8F74-014D8E2A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038" y="2898775"/>
              <a:ext cx="61912" cy="1588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4" name="Line 22">
              <a:extLst>
                <a:ext uri="{FF2B5EF4-FFF2-40B4-BE49-F238E27FC236}">
                  <a16:creationId xmlns:a16="http://schemas.microsoft.com/office/drawing/2014/main" id="{A2537747-7737-F444-BF25-6072B448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50" y="5392738"/>
              <a:ext cx="4652963" cy="1587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5" name="Line 23">
              <a:extLst>
                <a:ext uri="{FF2B5EF4-FFF2-40B4-BE49-F238E27FC236}">
                  <a16:creationId xmlns:a16="http://schemas.microsoft.com/office/drawing/2014/main" id="{257E31B8-9F3E-EA48-9F67-535E9D17D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6" name="Line 24">
              <a:extLst>
                <a:ext uri="{FF2B5EF4-FFF2-40B4-BE49-F238E27FC236}">
                  <a16:creationId xmlns:a16="http://schemas.microsoft.com/office/drawing/2014/main" id="{44A74C01-A0F1-EF4F-9FC8-4B390B93F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622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7" name="Line 25">
              <a:extLst>
                <a:ext uri="{FF2B5EF4-FFF2-40B4-BE49-F238E27FC236}">
                  <a16:creationId xmlns:a16="http://schemas.microsoft.com/office/drawing/2014/main" id="{84547CF7-833D-0A40-945B-F3ACCB0A2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Line 26">
              <a:extLst>
                <a:ext uri="{FF2B5EF4-FFF2-40B4-BE49-F238E27FC236}">
                  <a16:creationId xmlns:a16="http://schemas.microsoft.com/office/drawing/2014/main" id="{64148AB6-7597-1847-A234-C3D99EB01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775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Line 27">
              <a:extLst>
                <a:ext uri="{FF2B5EF4-FFF2-40B4-BE49-F238E27FC236}">
                  <a16:creationId xmlns:a16="http://schemas.microsoft.com/office/drawing/2014/main" id="{3FA5ACEA-78DE-3946-98BF-10FC90C84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7050" y="5392738"/>
              <a:ext cx="1588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Line 28">
              <a:extLst>
                <a:ext uri="{FF2B5EF4-FFF2-40B4-BE49-F238E27FC236}">
                  <a16:creationId xmlns:a16="http://schemas.microsoft.com/office/drawing/2014/main" id="{42EFC996-EC3A-9540-8971-CFE2E86A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913" y="5392738"/>
              <a:ext cx="1587" cy="61912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Line 29">
              <a:extLst>
                <a:ext uri="{FF2B5EF4-FFF2-40B4-BE49-F238E27FC236}">
                  <a16:creationId xmlns:a16="http://schemas.microsoft.com/office/drawing/2014/main" id="{08962A2D-96D7-694F-9E23-19FC90D66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85950" y="3898900"/>
              <a:ext cx="465138" cy="2984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Line 30">
              <a:extLst>
                <a:ext uri="{FF2B5EF4-FFF2-40B4-BE49-F238E27FC236}">
                  <a16:creationId xmlns:a16="http://schemas.microsoft.com/office/drawing/2014/main" id="{5AD0A123-EE31-9E42-89A4-8CE0CDAA9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088" y="3398838"/>
              <a:ext cx="465137" cy="5000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Line 31">
              <a:extLst>
                <a:ext uri="{FF2B5EF4-FFF2-40B4-BE49-F238E27FC236}">
                  <a16:creationId xmlns:a16="http://schemas.microsoft.com/office/drawing/2014/main" id="{C96D0090-859D-824E-ADAE-8C418E16D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225" y="3398838"/>
              <a:ext cx="465138" cy="8255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Line 32">
              <a:extLst>
                <a:ext uri="{FF2B5EF4-FFF2-40B4-BE49-F238E27FC236}">
                  <a16:creationId xmlns:a16="http://schemas.microsoft.com/office/drawing/2014/main" id="{DEAB2412-56E5-F24E-A249-11FDE77B1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1363" y="3898900"/>
              <a:ext cx="465137" cy="32543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Line 33">
              <a:extLst>
                <a:ext uri="{FF2B5EF4-FFF2-40B4-BE49-F238E27FC236}">
                  <a16:creationId xmlns:a16="http://schemas.microsoft.com/office/drawing/2014/main" id="{B4FD9C69-2D43-E245-A522-37A473AD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6500" y="3759200"/>
              <a:ext cx="465138" cy="1397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Line 34">
              <a:extLst>
                <a:ext uri="{FF2B5EF4-FFF2-40B4-BE49-F238E27FC236}">
                  <a16:creationId xmlns:a16="http://schemas.microsoft.com/office/drawing/2014/main" id="{BD35C56F-7941-384D-89A1-86B382B45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1638" y="3144838"/>
              <a:ext cx="465137" cy="61436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5">
              <a:extLst>
                <a:ext uri="{FF2B5EF4-FFF2-40B4-BE49-F238E27FC236}">
                  <a16:creationId xmlns:a16="http://schemas.microsoft.com/office/drawing/2014/main" id="{5E27020D-3B7D-5B41-8F02-AE3AB2013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775" y="3144838"/>
              <a:ext cx="465138" cy="227012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6">
              <a:extLst>
                <a:ext uri="{FF2B5EF4-FFF2-40B4-BE49-F238E27FC236}">
                  <a16:creationId xmlns:a16="http://schemas.microsoft.com/office/drawing/2014/main" id="{DB0E4399-AD23-E249-869A-14D339D53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1913" y="3371850"/>
              <a:ext cx="465137" cy="38735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7">
              <a:extLst>
                <a:ext uri="{FF2B5EF4-FFF2-40B4-BE49-F238E27FC236}">
                  <a16:creationId xmlns:a16="http://schemas.microsoft.com/office/drawing/2014/main" id="{3D31E9D1-011C-FE45-9896-046786D0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7050" y="3759200"/>
              <a:ext cx="466725" cy="271463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38">
              <a:extLst>
                <a:ext uri="{FF2B5EF4-FFF2-40B4-BE49-F238E27FC236}">
                  <a16:creationId xmlns:a16="http://schemas.microsoft.com/office/drawing/2014/main" id="{4D7C7641-F32A-904C-8396-C69F595E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413702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39">
              <a:extLst>
                <a:ext uri="{FF2B5EF4-FFF2-40B4-BE49-F238E27FC236}">
                  <a16:creationId xmlns:a16="http://schemas.microsoft.com/office/drawing/2014/main" id="{42507781-5EA9-9546-B44F-3D54F04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838575"/>
              <a:ext cx="123825" cy="122238"/>
            </a:xfrm>
            <a:custGeom>
              <a:avLst/>
              <a:gdLst>
                <a:gd name="T0" fmla="*/ 2147483646 w 78"/>
                <a:gd name="T1" fmla="*/ 0 h 77"/>
                <a:gd name="T2" fmla="*/ 2147483646 w 78"/>
                <a:gd name="T3" fmla="*/ 2147483646 h 77"/>
                <a:gd name="T4" fmla="*/ 2147483646 w 78"/>
                <a:gd name="T5" fmla="*/ 2147483646 h 77"/>
                <a:gd name="T6" fmla="*/ 0 w 78"/>
                <a:gd name="T7" fmla="*/ 2147483646 h 77"/>
                <a:gd name="T8" fmla="*/ 2147483646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0">
              <a:extLst>
                <a:ext uri="{FF2B5EF4-FFF2-40B4-BE49-F238E27FC236}">
                  <a16:creationId xmlns:a16="http://schemas.microsoft.com/office/drawing/2014/main" id="{F6E65CC2-4011-4E40-9004-01262EFB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3" y="33369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1">
              <a:extLst>
                <a:ext uri="{FF2B5EF4-FFF2-40B4-BE49-F238E27FC236}">
                  <a16:creationId xmlns:a16="http://schemas.microsoft.com/office/drawing/2014/main" id="{BD9EA5AE-2985-6A43-8A6E-314422F2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62425"/>
              <a:ext cx="123825" cy="123825"/>
            </a:xfrm>
            <a:custGeom>
              <a:avLst/>
              <a:gdLst>
                <a:gd name="T0" fmla="*/ 2147483646 w 78"/>
                <a:gd name="T1" fmla="*/ 0 h 78"/>
                <a:gd name="T2" fmla="*/ 2147483646 w 78"/>
                <a:gd name="T3" fmla="*/ 2147483646 h 78"/>
                <a:gd name="T4" fmla="*/ 2147483646 w 78"/>
                <a:gd name="T5" fmla="*/ 2147483646 h 78"/>
                <a:gd name="T6" fmla="*/ 0 w 78"/>
                <a:gd name="T7" fmla="*/ 2147483646 h 78"/>
                <a:gd name="T8" fmla="*/ 2147483646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2">
              <a:extLst>
                <a:ext uri="{FF2B5EF4-FFF2-40B4-BE49-F238E27FC236}">
                  <a16:creationId xmlns:a16="http://schemas.microsoft.com/office/drawing/2014/main" id="{69C8F27A-599C-1B4D-9E96-53C177A7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383857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3">
              <a:extLst>
                <a:ext uri="{FF2B5EF4-FFF2-40B4-BE49-F238E27FC236}">
                  <a16:creationId xmlns:a16="http://schemas.microsoft.com/office/drawing/2014/main" id="{0A1F2AC7-863E-F242-80F5-CC85A37EE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697288"/>
              <a:ext cx="122237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4">
              <a:extLst>
                <a:ext uri="{FF2B5EF4-FFF2-40B4-BE49-F238E27FC236}">
                  <a16:creationId xmlns:a16="http://schemas.microsoft.com/office/drawing/2014/main" id="{3442AA9E-4D0F-B449-8F2C-F2A42343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082925"/>
              <a:ext cx="122238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5">
              <a:extLst>
                <a:ext uri="{FF2B5EF4-FFF2-40B4-BE49-F238E27FC236}">
                  <a16:creationId xmlns:a16="http://schemas.microsoft.com/office/drawing/2014/main" id="{05343F81-15FB-224E-9800-A4BFC597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3311525"/>
              <a:ext cx="122237" cy="122238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6">
              <a:extLst>
                <a:ext uri="{FF2B5EF4-FFF2-40B4-BE49-F238E27FC236}">
                  <a16:creationId xmlns:a16="http://schemas.microsoft.com/office/drawing/2014/main" id="{77157965-7D73-FE4F-A9A0-ECBA9A0CC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3697288"/>
              <a:ext cx="122238" cy="123825"/>
            </a:xfrm>
            <a:custGeom>
              <a:avLst/>
              <a:gdLst>
                <a:gd name="T0" fmla="*/ 2147483646 w 77"/>
                <a:gd name="T1" fmla="*/ 0 h 78"/>
                <a:gd name="T2" fmla="*/ 2147483646 w 77"/>
                <a:gd name="T3" fmla="*/ 2147483646 h 78"/>
                <a:gd name="T4" fmla="*/ 2147483646 w 77"/>
                <a:gd name="T5" fmla="*/ 2147483646 h 78"/>
                <a:gd name="T6" fmla="*/ 0 w 77"/>
                <a:gd name="T7" fmla="*/ 2147483646 h 78"/>
                <a:gd name="T8" fmla="*/ 2147483646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7">
              <a:extLst>
                <a:ext uri="{FF2B5EF4-FFF2-40B4-BE49-F238E27FC236}">
                  <a16:creationId xmlns:a16="http://schemas.microsoft.com/office/drawing/2014/main" id="{8B970823-9E3B-844F-9C0D-4BF8EA0F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3970338"/>
              <a:ext cx="122237" cy="122237"/>
            </a:xfrm>
            <a:custGeom>
              <a:avLst/>
              <a:gdLst>
                <a:gd name="T0" fmla="*/ 2147483646 w 77"/>
                <a:gd name="T1" fmla="*/ 0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2147483646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Rectangle 48">
              <a:extLst>
                <a:ext uri="{FF2B5EF4-FFF2-40B4-BE49-F238E27FC236}">
                  <a16:creationId xmlns:a16="http://schemas.microsoft.com/office/drawing/2014/main" id="{848F3DF6-52E8-6346-893C-20660C2F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5278438"/>
              <a:ext cx="2016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69011" name="Rectangle 49">
              <a:extLst>
                <a:ext uri="{FF2B5EF4-FFF2-40B4-BE49-F238E27FC236}">
                  <a16:creationId xmlns:a16="http://schemas.microsoft.com/office/drawing/2014/main" id="{AD09174F-C031-C74E-916D-A62AD12F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9974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69012" name="Rectangle 50">
              <a:extLst>
                <a:ext uri="{FF2B5EF4-FFF2-40B4-BE49-F238E27FC236}">
                  <a16:creationId xmlns:a16="http://schemas.microsoft.com/office/drawing/2014/main" id="{0B6BA470-1159-5C44-B50D-FD5C3199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72440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69013" name="Rectangle 51">
              <a:extLst>
                <a:ext uri="{FF2B5EF4-FFF2-40B4-BE49-F238E27FC236}">
                  <a16:creationId xmlns:a16="http://schemas.microsoft.com/office/drawing/2014/main" id="{D44BECDC-02E5-1A49-B6EC-DFE86E04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4434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69014" name="Rectangle 52">
              <a:extLst>
                <a:ext uri="{FF2B5EF4-FFF2-40B4-BE49-F238E27FC236}">
                  <a16:creationId xmlns:a16="http://schemas.microsoft.com/office/drawing/2014/main" id="{18075991-18F2-784E-A4B6-7DF20578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4171950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69015" name="Rectangle 53">
              <a:extLst>
                <a:ext uri="{FF2B5EF4-FFF2-40B4-BE49-F238E27FC236}">
                  <a16:creationId xmlns:a16="http://schemas.microsoft.com/office/drawing/2014/main" id="{AC92B497-EE44-8242-ADA9-DC3C1AF0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8909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69016" name="Rectangle 54">
              <a:extLst>
                <a:ext uri="{FF2B5EF4-FFF2-40B4-BE49-F238E27FC236}">
                  <a16:creationId xmlns:a16="http://schemas.microsoft.com/office/drawing/2014/main" id="{C10439AC-2CC5-4843-A0CC-0A453C02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61791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69017" name="Rectangle 55">
              <a:extLst>
                <a:ext uri="{FF2B5EF4-FFF2-40B4-BE49-F238E27FC236}">
                  <a16:creationId xmlns:a16="http://schemas.microsoft.com/office/drawing/2014/main" id="{59B32048-AE39-2545-A9B1-155060741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33692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69018" name="Rectangle 56">
              <a:extLst>
                <a:ext uri="{FF2B5EF4-FFF2-40B4-BE49-F238E27FC236}">
                  <a16:creationId xmlns:a16="http://schemas.microsoft.com/office/drawing/2014/main" id="{78EB01FB-4C8D-A447-AFE0-418E17BA9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3065463"/>
              <a:ext cx="3159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69019" name="Rectangle 57">
              <a:extLst>
                <a:ext uri="{FF2B5EF4-FFF2-40B4-BE49-F238E27FC236}">
                  <a16:creationId xmlns:a16="http://schemas.microsoft.com/office/drawing/2014/main" id="{1DF85807-FBCC-6244-841D-A6784B27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588" y="2784475"/>
              <a:ext cx="315912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69020" name="Rectangle 58">
              <a:extLst>
                <a:ext uri="{FF2B5EF4-FFF2-40B4-BE49-F238E27FC236}">
                  <a16:creationId xmlns:a16="http://schemas.microsoft.com/office/drawing/2014/main" id="{CC7CB30D-C15D-7C4E-83D6-6EA9FD60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5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69021" name="Rectangle 59">
              <a:extLst>
                <a:ext uri="{FF2B5EF4-FFF2-40B4-BE49-F238E27FC236}">
                  <a16:creationId xmlns:a16="http://schemas.microsoft.com/office/drawing/2014/main" id="{1FFA97C5-A986-3F48-927E-CA16B7DA6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69022" name="Rectangle 60">
              <a:extLst>
                <a:ext uri="{FF2B5EF4-FFF2-40B4-BE49-F238E27FC236}">
                  <a16:creationId xmlns:a16="http://schemas.microsoft.com/office/drawing/2014/main" id="{DCE640DF-8FA2-4543-818D-4D16E07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69023" name="Rectangle 61">
              <a:extLst>
                <a:ext uri="{FF2B5EF4-FFF2-40B4-BE49-F238E27FC236}">
                  <a16:creationId xmlns:a16="http://schemas.microsoft.com/office/drawing/2014/main" id="{8BA44076-E2F7-3049-B711-A9EB93B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69024" name="Rectangle 62">
              <a:extLst>
                <a:ext uri="{FF2B5EF4-FFF2-40B4-BE49-F238E27FC236}">
                  <a16:creationId xmlns:a16="http://schemas.microsoft.com/office/drawing/2014/main" id="{C1F4920A-74CF-3C4A-873F-4FDC02B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5567363"/>
              <a:ext cx="201612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69025" name="Rectangle 63">
              <a:extLst>
                <a:ext uri="{FF2B5EF4-FFF2-40B4-BE49-F238E27FC236}">
                  <a16:creationId xmlns:a16="http://schemas.microsoft.com/office/drawing/2014/main" id="{4ACC6E2D-2982-364F-99A8-32CE42BFF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5567363"/>
              <a:ext cx="315913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69027" name="Rectangle 65">
              <a:extLst>
                <a:ext uri="{FF2B5EF4-FFF2-40B4-BE49-F238E27FC236}">
                  <a16:creationId xmlns:a16="http://schemas.microsoft.com/office/drawing/2014/main" id="{F698C85F-98A8-534C-B827-C5409AEFB2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38216" y="3646361"/>
              <a:ext cx="96" cy="544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endParaRPr lang="en-US" altLang="en-US" sz="2400" dirty="0"/>
            </a:p>
          </p:txBody>
        </p:sp>
        <p:sp>
          <p:nvSpPr>
            <p:cNvPr id="169028" name="Text Box 66">
              <a:extLst>
                <a:ext uri="{FF2B5EF4-FFF2-40B4-BE49-F238E27FC236}">
                  <a16:creationId xmlns:a16="http://schemas.microsoft.com/office/drawing/2014/main" id="{DBB2C41A-6F50-2548-B79D-222976DF0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69029" name="Line 67">
              <a:extLst>
                <a:ext uri="{FF2B5EF4-FFF2-40B4-BE49-F238E27FC236}">
                  <a16:creationId xmlns:a16="http://schemas.microsoft.com/office/drawing/2014/main" id="{3C066012-940B-E347-AFB2-4921092C6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3200" y="4267200"/>
              <a:ext cx="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7A53958-6C66-8540-BAAA-E7BD7618302A}"/>
              </a:ext>
            </a:extLst>
          </p:cNvPr>
          <p:cNvGrpSpPr>
            <a:grpSpLocks noChangeAspect="1"/>
          </p:cNvGrpSpPr>
          <p:nvPr/>
        </p:nvGrpSpPr>
        <p:grpSpPr>
          <a:xfrm>
            <a:off x="4770838" y="3547143"/>
            <a:ext cx="3507827" cy="1629099"/>
            <a:chOff x="2016125" y="3581400"/>
            <a:chExt cx="4283075" cy="1989138"/>
          </a:xfrm>
        </p:grpSpPr>
        <p:sp>
          <p:nvSpPr>
            <p:cNvPr id="73" name="Line 2">
              <a:extLst>
                <a:ext uri="{FF2B5EF4-FFF2-40B4-BE49-F238E27FC236}">
                  <a16:creationId xmlns:a16="http://schemas.microsoft.com/office/drawing/2014/main" id="{750092F7-FB2B-1B42-8B06-B21CCFC05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3">
              <a:extLst>
                <a:ext uri="{FF2B5EF4-FFF2-40B4-BE49-F238E27FC236}">
                  <a16:creationId xmlns:a16="http://schemas.microsoft.com/office/drawing/2014/main" id="{8D52DFF6-CDCD-A741-BEE8-75EE5051F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05" name="Group 4">
                <a:extLst>
                  <a:ext uri="{FF2B5EF4-FFF2-40B4-BE49-F238E27FC236}">
                    <a16:creationId xmlns:a16="http://schemas.microsoft.com/office/drawing/2014/main" id="{E6E303B6-E47D-8542-90D5-4CD6E1D6F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07" name="Oval 5">
                  <a:extLst>
                    <a:ext uri="{FF2B5EF4-FFF2-40B4-BE49-F238E27FC236}">
                      <a16:creationId xmlns:a16="http://schemas.microsoft.com/office/drawing/2014/main" id="{8731923D-A33D-774F-89A0-D1D8A4F5D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8" name="Line 6">
                  <a:extLst>
                    <a:ext uri="{FF2B5EF4-FFF2-40B4-BE49-F238E27FC236}">
                      <a16:creationId xmlns:a16="http://schemas.microsoft.com/office/drawing/2014/main" id="{4FA7D8B8-71F9-714A-AF1C-272409C4F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7">
                <a:extLst>
                  <a:ext uri="{FF2B5EF4-FFF2-40B4-BE49-F238E27FC236}">
                    <a16:creationId xmlns:a16="http://schemas.microsoft.com/office/drawing/2014/main" id="{B29377A2-D0E8-E647-9B58-DA8ADA0AD9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B420F5E4-B66E-2F48-AE02-1C064DF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01" name="Group 9">
                <a:extLst>
                  <a:ext uri="{FF2B5EF4-FFF2-40B4-BE49-F238E27FC236}">
                    <a16:creationId xmlns:a16="http://schemas.microsoft.com/office/drawing/2014/main" id="{FAFC52FD-6B6B-4942-8FAE-30598C9729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03" name="Oval 10">
                  <a:extLst>
                    <a:ext uri="{FF2B5EF4-FFF2-40B4-BE49-F238E27FC236}">
                      <a16:creationId xmlns:a16="http://schemas.microsoft.com/office/drawing/2014/main" id="{A8C4F173-1656-CD4F-9924-198E98A53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4" name="Line 11">
                  <a:extLst>
                    <a:ext uri="{FF2B5EF4-FFF2-40B4-BE49-F238E27FC236}">
                      <a16:creationId xmlns:a16="http://schemas.microsoft.com/office/drawing/2014/main" id="{8DA80EB3-5841-8643-8F0A-A3F66698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Oval 12">
                <a:extLst>
                  <a:ext uri="{FF2B5EF4-FFF2-40B4-BE49-F238E27FC236}">
                    <a16:creationId xmlns:a16="http://schemas.microsoft.com/office/drawing/2014/main" id="{236B53A7-D35F-7B41-96C6-F9B3F3179D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0005DEBD-4797-3244-95FD-2244FC84E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30279C46-9C8F-D046-8639-E5CF6763B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5ADE651C-7FD8-FD43-905E-66663D3D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>
              <a:extLst>
                <a:ext uri="{FF2B5EF4-FFF2-40B4-BE49-F238E27FC236}">
                  <a16:creationId xmlns:a16="http://schemas.microsoft.com/office/drawing/2014/main" id="{B25E9071-96E6-D74E-87E6-B6C5862A6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20">
              <a:extLst>
                <a:ext uri="{FF2B5EF4-FFF2-40B4-BE49-F238E27FC236}">
                  <a16:creationId xmlns:a16="http://schemas.microsoft.com/office/drawing/2014/main" id="{A0BA2E58-77E4-C448-AF00-93FFEC777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81" name="Text Box 21">
              <a:extLst>
                <a:ext uri="{FF2B5EF4-FFF2-40B4-BE49-F238E27FC236}">
                  <a16:creationId xmlns:a16="http://schemas.microsoft.com/office/drawing/2014/main" id="{BAE83995-735F-FF47-84EA-C922D72EC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82" name="Oval 22">
              <a:extLst>
                <a:ext uri="{FF2B5EF4-FFF2-40B4-BE49-F238E27FC236}">
                  <a16:creationId xmlns:a16="http://schemas.microsoft.com/office/drawing/2014/main" id="{F0B42EBE-19C5-9740-8306-8D1A0536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Line 23">
              <a:extLst>
                <a:ext uri="{FF2B5EF4-FFF2-40B4-BE49-F238E27FC236}">
                  <a16:creationId xmlns:a16="http://schemas.microsoft.com/office/drawing/2014/main" id="{B3A62361-99CE-C84D-9A9F-8F72A5822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4">
              <a:extLst>
                <a:ext uri="{FF2B5EF4-FFF2-40B4-BE49-F238E27FC236}">
                  <a16:creationId xmlns:a16="http://schemas.microsoft.com/office/drawing/2014/main" id="{956CEB9B-5335-CE4C-B94C-6D251F3AF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25">
              <a:extLst>
                <a:ext uri="{FF2B5EF4-FFF2-40B4-BE49-F238E27FC236}">
                  <a16:creationId xmlns:a16="http://schemas.microsoft.com/office/drawing/2014/main" id="{16F2EA11-0504-D145-9CDB-BEF18713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20A50D58-F646-E64C-B36E-6CA21AE4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8A951E7A-CF34-6244-B442-453574A82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0A26F4CD-7EBD-9F43-B5D0-8F143204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C41E8C32-21F7-1849-87F7-5A4F1929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5AAFF829-7A54-6C4C-BA6D-62B9BBCF8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D0E9C320-288A-5245-A239-6DD84711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5D519DAF-8630-7547-8775-B002E9B9B8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33">
              <a:extLst>
                <a:ext uri="{FF2B5EF4-FFF2-40B4-BE49-F238E27FC236}">
                  <a16:creationId xmlns:a16="http://schemas.microsoft.com/office/drawing/2014/main" id="{4F9C68C9-29F2-8C43-A93D-4AFC9789C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931E7423-2EA1-AF4A-B062-0D74A87101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E59B97EF-8B8A-7745-BA16-38C7080FA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id="{368D3E9E-AA84-0F46-85A1-7A4311536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37">
              <a:extLst>
                <a:ext uri="{FF2B5EF4-FFF2-40B4-BE49-F238E27FC236}">
                  <a16:creationId xmlns:a16="http://schemas.microsoft.com/office/drawing/2014/main" id="{35E69577-12C8-2244-AB59-C1DD0EC34D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839E3298-3AE2-4E4C-B20D-7E68418A5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1503516D-4547-EB49-8E46-DE60559C1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5F53B485-9832-1243-9042-54B7E045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9" name="Picture 2" descr="Recipe Book Clip Art">
            <a:extLst>
              <a:ext uri="{FF2B5EF4-FFF2-40B4-BE49-F238E27FC236}">
                <a16:creationId xmlns:a16="http://schemas.microsoft.com/office/drawing/2014/main" id="{039E0DBE-70DB-F94E-B6D2-9C138373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127" y="152400"/>
            <a:ext cx="999642" cy="11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24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Date Placeholder 3">
            <a:extLst>
              <a:ext uri="{FF2B5EF4-FFF2-40B4-BE49-F238E27FC236}">
                <a16:creationId xmlns:a16="http://schemas.microsoft.com/office/drawing/2014/main" id="{81EC72C0-D270-D64E-B14F-F3E74381AA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73058" name="Footer Placeholder 4">
            <a:extLst>
              <a:ext uri="{FF2B5EF4-FFF2-40B4-BE49-F238E27FC236}">
                <a16:creationId xmlns:a16="http://schemas.microsoft.com/office/drawing/2014/main" id="{0B9DAA67-52F5-6A47-AD84-EEF4CF0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3059" name="Slide Number Placeholder 5">
            <a:extLst>
              <a:ext uri="{FF2B5EF4-FFF2-40B4-BE49-F238E27FC236}">
                <a16:creationId xmlns:a16="http://schemas.microsoft.com/office/drawing/2014/main" id="{30AE561D-6383-8E4F-A669-5454692D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E9536F0-345C-9243-9AE5-42DC55E247C2}" type="slidenum">
              <a:rPr lang="en-US" altLang="en-US" sz="1400"/>
              <a:pPr algn="r"/>
              <a:t>89</a:t>
            </a:fld>
            <a:endParaRPr lang="en-US" altLang="en-US" sz="1400"/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9A1D2AA3-0EAD-6147-B094-425DFFA65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Problem#2: Forecast</a:t>
            </a:r>
          </a:p>
        </p:txBody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11E25527-DC62-8548-9C69-CDB248A8F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Solution: try to express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x</a:t>
            </a:r>
            <a:r>
              <a:rPr lang="en-US" altLang="en-US" baseline="-25000">
                <a:ea typeface="ＭＳ Ｐゴシック" panose="020B0600070205080204" pitchFamily="34" charset="-128"/>
              </a:rPr>
              <a:t>t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as a linear function of the past: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 i="1">
                <a:ea typeface="ＭＳ Ｐゴシック" panose="020B0600070205080204" pitchFamily="34" charset="-128"/>
              </a:rPr>
              <a:t>, x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t-2</a:t>
            </a:r>
            <a:r>
              <a:rPr lang="en-US" altLang="en-US">
                <a:ea typeface="ＭＳ Ｐゴシック" panose="020B0600070205080204" pitchFamily="34" charset="-128"/>
              </a:rPr>
              <a:t>, …,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(up to a window of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Formally: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173062" name="Group 4">
            <a:extLst>
              <a:ext uri="{FF2B5EF4-FFF2-40B4-BE49-F238E27FC236}">
                <a16:creationId xmlns:a16="http://schemas.microsoft.com/office/drawing/2014/main" id="{37B9C6EA-9751-8645-834A-8604BE6B6A1A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4159250"/>
            <a:ext cx="2436813" cy="1898650"/>
            <a:chOff x="3876" y="2620"/>
            <a:chExt cx="1535" cy="1196"/>
          </a:xfrm>
        </p:grpSpPr>
        <p:sp>
          <p:nvSpPr>
            <p:cNvPr id="173065" name="Line 5">
              <a:extLst>
                <a:ext uri="{FF2B5EF4-FFF2-40B4-BE49-F238E27FC236}">
                  <a16:creationId xmlns:a16="http://schemas.microsoft.com/office/drawing/2014/main" id="{E3411363-3D32-FA4E-AE47-BABE258BA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0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6">
              <a:extLst>
                <a:ext uri="{FF2B5EF4-FFF2-40B4-BE49-F238E27FC236}">
                  <a16:creationId xmlns:a16="http://schemas.microsoft.com/office/drawing/2014/main" id="{1F8CDFD8-5D17-E940-9B91-E5BDD26E5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312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7" name="Line 7">
              <a:extLst>
                <a:ext uri="{FF2B5EF4-FFF2-40B4-BE49-F238E27FC236}">
                  <a16:creationId xmlns:a16="http://schemas.microsoft.com/office/drawing/2014/main" id="{AAB653CA-D379-0640-BFB0-F0B296746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21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8" name="Line 8">
              <a:extLst>
                <a:ext uri="{FF2B5EF4-FFF2-40B4-BE49-F238E27FC236}">
                  <a16:creationId xmlns:a16="http://schemas.microsoft.com/office/drawing/2014/main" id="{A5AF382F-C314-5B47-88C3-70CB41659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126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9" name="Line 9">
              <a:extLst>
                <a:ext uri="{FF2B5EF4-FFF2-40B4-BE49-F238E27FC236}">
                  <a16:creationId xmlns:a16="http://schemas.microsoft.com/office/drawing/2014/main" id="{2392A8A6-038F-E341-B6BF-00FFF894E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031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0" name="Line 10">
              <a:extLst>
                <a:ext uri="{FF2B5EF4-FFF2-40B4-BE49-F238E27FC236}">
                  <a16:creationId xmlns:a16="http://schemas.microsoft.com/office/drawing/2014/main" id="{08D385F8-3C7A-D241-8C46-743C8502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93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1" name="Line 11">
              <a:extLst>
                <a:ext uri="{FF2B5EF4-FFF2-40B4-BE49-F238E27FC236}">
                  <a16:creationId xmlns:a16="http://schemas.microsoft.com/office/drawing/2014/main" id="{2DEA3A6F-A6F7-1244-A6F7-F6D33CE01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84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2" name="Line 12">
              <a:extLst>
                <a:ext uri="{FF2B5EF4-FFF2-40B4-BE49-F238E27FC236}">
                  <a16:creationId xmlns:a16="http://schemas.microsoft.com/office/drawing/2014/main" id="{3574C322-562D-4842-807F-DC9D99BF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75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3" name="Line 13">
              <a:extLst>
                <a:ext uri="{FF2B5EF4-FFF2-40B4-BE49-F238E27FC236}">
                  <a16:creationId xmlns:a16="http://schemas.microsoft.com/office/drawing/2014/main" id="{3D6B1393-9BEA-084F-91E1-05FE15C53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4" name="Line 14">
              <a:extLst>
                <a:ext uri="{FF2B5EF4-FFF2-40B4-BE49-F238E27FC236}">
                  <a16:creationId xmlns:a16="http://schemas.microsoft.com/office/drawing/2014/main" id="{D15E4ABB-35A9-E844-BE2E-B9B30B186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2659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5" name="Line 15">
              <a:extLst>
                <a:ext uri="{FF2B5EF4-FFF2-40B4-BE49-F238E27FC236}">
                  <a16:creationId xmlns:a16="http://schemas.microsoft.com/office/drawing/2014/main" id="{B9582113-E8FA-654B-BFF2-23262CB8E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98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6" name="Line 16">
              <a:extLst>
                <a:ext uri="{FF2B5EF4-FFF2-40B4-BE49-F238E27FC236}">
                  <a16:creationId xmlns:a16="http://schemas.microsoft.com/office/drawing/2014/main" id="{BABAC14F-85A5-6A43-AAA4-8DFA5DD36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40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7" name="Line 17">
              <a:extLst>
                <a:ext uri="{FF2B5EF4-FFF2-40B4-BE49-F238E27FC236}">
                  <a16:creationId xmlns:a16="http://schemas.microsoft.com/office/drawing/2014/main" id="{E3CC2630-1BEA-A24D-940A-7FE1AF017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126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8" name="Line 18">
              <a:extLst>
                <a:ext uri="{FF2B5EF4-FFF2-40B4-BE49-F238E27FC236}">
                  <a16:creationId xmlns:a16="http://schemas.microsoft.com/office/drawing/2014/main" id="{28385D32-A251-F844-97F0-7E60C55B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31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79" name="Line 19">
              <a:extLst>
                <a:ext uri="{FF2B5EF4-FFF2-40B4-BE49-F238E27FC236}">
                  <a16:creationId xmlns:a16="http://schemas.microsoft.com/office/drawing/2014/main" id="{9CF5770B-B33A-2141-8C11-0121F47D1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93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Line 20">
              <a:extLst>
                <a:ext uri="{FF2B5EF4-FFF2-40B4-BE49-F238E27FC236}">
                  <a16:creationId xmlns:a16="http://schemas.microsoft.com/office/drawing/2014/main" id="{29C4D2EE-4F93-3341-B2C6-716DEAA2B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45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Line 21">
              <a:extLst>
                <a:ext uri="{FF2B5EF4-FFF2-40B4-BE49-F238E27FC236}">
                  <a16:creationId xmlns:a16="http://schemas.microsoft.com/office/drawing/2014/main" id="{288C4AB0-4932-E04D-B8A1-C08D0E17E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54"/>
              <a:ext cx="17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Line 22">
              <a:extLst>
                <a:ext uri="{FF2B5EF4-FFF2-40B4-BE49-F238E27FC236}">
                  <a16:creationId xmlns:a16="http://schemas.microsoft.com/office/drawing/2014/main" id="{C8DA3F99-18F1-0A4C-9530-7DE87A227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659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Line 23">
              <a:extLst>
                <a:ext uri="{FF2B5EF4-FFF2-40B4-BE49-F238E27FC236}">
                  <a16:creationId xmlns:a16="http://schemas.microsoft.com/office/drawing/2014/main" id="{980C6E62-9EA4-E447-BA20-DC2E87F1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5" y="349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4" name="Line 24">
              <a:extLst>
                <a:ext uri="{FF2B5EF4-FFF2-40B4-BE49-F238E27FC236}">
                  <a16:creationId xmlns:a16="http://schemas.microsoft.com/office/drawing/2014/main" id="{B71B5371-8A13-3A44-858D-C22ED4358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5" name="Line 25">
              <a:extLst>
                <a:ext uri="{FF2B5EF4-FFF2-40B4-BE49-F238E27FC236}">
                  <a16:creationId xmlns:a16="http://schemas.microsoft.com/office/drawing/2014/main" id="{1B3D0EAC-E7C0-1C4F-B9DA-A8538EA9A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0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6" name="Line 26">
              <a:extLst>
                <a:ext uri="{FF2B5EF4-FFF2-40B4-BE49-F238E27FC236}">
                  <a16:creationId xmlns:a16="http://schemas.microsoft.com/office/drawing/2014/main" id="{ABF5FE4E-F76C-9A4F-88F6-EB6351A30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3498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7" name="Line 27">
              <a:extLst>
                <a:ext uri="{FF2B5EF4-FFF2-40B4-BE49-F238E27FC236}">
                  <a16:creationId xmlns:a16="http://schemas.microsoft.com/office/drawing/2014/main" id="{6BC7BBB2-96CC-B142-9AAE-E1C1E1E2F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8" name="Line 28">
              <a:extLst>
                <a:ext uri="{FF2B5EF4-FFF2-40B4-BE49-F238E27FC236}">
                  <a16:creationId xmlns:a16="http://schemas.microsoft.com/office/drawing/2014/main" id="{C543C876-5E20-5140-9F67-B89EABB5C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4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89" name="Line 29">
              <a:extLst>
                <a:ext uri="{FF2B5EF4-FFF2-40B4-BE49-F238E27FC236}">
                  <a16:creationId xmlns:a16="http://schemas.microsoft.com/office/drawing/2014/main" id="{4590EA96-338A-1149-BC76-9DB08DC36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3498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0" name="Line 30">
              <a:extLst>
                <a:ext uri="{FF2B5EF4-FFF2-40B4-BE49-F238E27FC236}">
                  <a16:creationId xmlns:a16="http://schemas.microsoft.com/office/drawing/2014/main" id="{751C6FB2-C979-CA4B-9D2C-04294F196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2996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1" name="Line 31">
              <a:extLst>
                <a:ext uri="{FF2B5EF4-FFF2-40B4-BE49-F238E27FC236}">
                  <a16:creationId xmlns:a16="http://schemas.microsoft.com/office/drawing/2014/main" id="{0F4EF8D3-F2D8-194C-AF23-D6C18C681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" y="2827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2" name="Line 32">
              <a:extLst>
                <a:ext uri="{FF2B5EF4-FFF2-40B4-BE49-F238E27FC236}">
                  <a16:creationId xmlns:a16="http://schemas.microsoft.com/office/drawing/2014/main" id="{F737392A-D0DB-2947-BB4D-46C8B9195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827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3" name="Line 33">
              <a:extLst>
                <a:ext uri="{FF2B5EF4-FFF2-40B4-BE49-F238E27FC236}">
                  <a16:creationId xmlns:a16="http://schemas.microsoft.com/office/drawing/2014/main" id="{32422BE5-308C-814A-9F32-051C2A6FA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96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4" name="Line 34">
              <a:extLst>
                <a:ext uri="{FF2B5EF4-FFF2-40B4-BE49-F238E27FC236}">
                  <a16:creationId xmlns:a16="http://schemas.microsoft.com/office/drawing/2014/main" id="{91A3781E-9813-4445-8BBE-BEAF119CA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" y="2949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5" name="Line 35">
              <a:extLst>
                <a:ext uri="{FF2B5EF4-FFF2-40B4-BE49-F238E27FC236}">
                  <a16:creationId xmlns:a16="http://schemas.microsoft.com/office/drawing/2014/main" id="{7AB0BAD6-9A1B-2E4C-B3ED-A46F292D1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2742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6" name="Line 36">
              <a:extLst>
                <a:ext uri="{FF2B5EF4-FFF2-40B4-BE49-F238E27FC236}">
                  <a16:creationId xmlns:a16="http://schemas.microsoft.com/office/drawing/2014/main" id="{D9620E1A-A167-9F41-9A6B-46690016A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" y="2742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7" name="Line 37">
              <a:extLst>
                <a:ext uri="{FF2B5EF4-FFF2-40B4-BE49-F238E27FC236}">
                  <a16:creationId xmlns:a16="http://schemas.microsoft.com/office/drawing/2014/main" id="{6379FF3A-3C9F-7A4B-B380-3C8FA315D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" y="2818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8" name="Line 38">
              <a:extLst>
                <a:ext uri="{FF2B5EF4-FFF2-40B4-BE49-F238E27FC236}">
                  <a16:creationId xmlns:a16="http://schemas.microsoft.com/office/drawing/2014/main" id="{437E97A2-8E04-9049-9C67-D9DCDCC59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" y="2949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99" name="Freeform 39">
              <a:extLst>
                <a:ext uri="{FF2B5EF4-FFF2-40B4-BE49-F238E27FC236}">
                  <a16:creationId xmlns:a16="http://schemas.microsoft.com/office/drawing/2014/main" id="{EFE48910-7BDC-3844-A1B6-37B3D294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3076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0" name="Freeform 40">
              <a:extLst>
                <a:ext uri="{FF2B5EF4-FFF2-40B4-BE49-F238E27FC236}">
                  <a16:creationId xmlns:a16="http://schemas.microsoft.com/office/drawing/2014/main" id="{2428C72F-B6FD-EE4F-B5EE-E849F051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297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1" name="Freeform 41">
              <a:extLst>
                <a:ext uri="{FF2B5EF4-FFF2-40B4-BE49-F238E27FC236}">
                  <a16:creationId xmlns:a16="http://schemas.microsoft.com/office/drawing/2014/main" id="{AF08AB99-D8A5-2148-88DC-6550725E6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806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2" name="Freeform 42">
              <a:extLst>
                <a:ext uri="{FF2B5EF4-FFF2-40B4-BE49-F238E27FC236}">
                  <a16:creationId xmlns:a16="http://schemas.microsoft.com/office/drawing/2014/main" id="{8FB84BAB-0D64-C64C-B9DA-6E30DA4EB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084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3" name="Freeform 43">
              <a:extLst>
                <a:ext uri="{FF2B5EF4-FFF2-40B4-BE49-F238E27FC236}">
                  <a16:creationId xmlns:a16="http://schemas.microsoft.com/office/drawing/2014/main" id="{59A92515-5812-3E46-A93E-FB28F108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2975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4" name="Freeform 44">
              <a:extLst>
                <a:ext uri="{FF2B5EF4-FFF2-40B4-BE49-F238E27FC236}">
                  <a16:creationId xmlns:a16="http://schemas.microsoft.com/office/drawing/2014/main" id="{F0A38258-00E6-F446-8394-99BF3613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5" name="Freeform 45">
              <a:extLst>
                <a:ext uri="{FF2B5EF4-FFF2-40B4-BE49-F238E27FC236}">
                  <a16:creationId xmlns:a16="http://schemas.microsoft.com/office/drawing/2014/main" id="{8DB5F75A-1673-E94B-8A6E-4790DF24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721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6" name="Freeform 46">
              <a:extLst>
                <a:ext uri="{FF2B5EF4-FFF2-40B4-BE49-F238E27FC236}">
                  <a16:creationId xmlns:a16="http://schemas.microsoft.com/office/drawing/2014/main" id="{8EB0D870-9CAD-9F4F-81E6-F37B2349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798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7" name="Freeform 47">
              <a:extLst>
                <a:ext uri="{FF2B5EF4-FFF2-40B4-BE49-F238E27FC236}">
                  <a16:creationId xmlns:a16="http://schemas.microsoft.com/office/drawing/2014/main" id="{826BFF9F-BF06-D842-BBC3-31DA88B50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928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8" name="Freeform 48">
              <a:extLst>
                <a:ext uri="{FF2B5EF4-FFF2-40B4-BE49-F238E27FC236}">
                  <a16:creationId xmlns:a16="http://schemas.microsoft.com/office/drawing/2014/main" id="{A4B5EE58-21A7-EC4D-9947-B54B4E40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2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09" name="Rectangle 49">
              <a:extLst>
                <a:ext uri="{FF2B5EF4-FFF2-40B4-BE49-F238E27FC236}">
                  <a16:creationId xmlns:a16="http://schemas.microsoft.com/office/drawing/2014/main" id="{E7DEE39D-18A1-B043-9505-516A15F0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345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73110" name="Rectangle 50">
              <a:extLst>
                <a:ext uri="{FF2B5EF4-FFF2-40B4-BE49-F238E27FC236}">
                  <a16:creationId xmlns:a16="http://schemas.microsoft.com/office/drawing/2014/main" id="{62255E4C-43A7-6646-9C9D-9755F634B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36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173111" name="Rectangle 51">
              <a:extLst>
                <a:ext uri="{FF2B5EF4-FFF2-40B4-BE49-F238E27FC236}">
                  <a16:creationId xmlns:a16="http://schemas.microsoft.com/office/drawing/2014/main" id="{C1064C6E-7B36-AC42-A24B-D5408EF3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27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20</a:t>
              </a:r>
              <a:endParaRPr lang="en-US" altLang="en-US" sz="2400"/>
            </a:p>
          </p:txBody>
        </p:sp>
        <p:sp>
          <p:nvSpPr>
            <p:cNvPr id="173112" name="Rectangle 52">
              <a:extLst>
                <a:ext uri="{FF2B5EF4-FFF2-40B4-BE49-F238E27FC236}">
                  <a16:creationId xmlns:a16="http://schemas.microsoft.com/office/drawing/2014/main" id="{75D968CC-7CAA-C24E-B12A-E78317126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179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73113" name="Rectangle 53">
              <a:extLst>
                <a:ext uri="{FF2B5EF4-FFF2-40B4-BE49-F238E27FC236}">
                  <a16:creationId xmlns:a16="http://schemas.microsoft.com/office/drawing/2014/main" id="{E8FE52E3-F028-B247-A4C8-7795A5BD0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08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40</a:t>
              </a:r>
              <a:endParaRPr lang="en-US" altLang="en-US" sz="2400"/>
            </a:p>
          </p:txBody>
        </p:sp>
        <p:sp>
          <p:nvSpPr>
            <p:cNvPr id="173114" name="Rectangle 54">
              <a:extLst>
                <a:ext uri="{FF2B5EF4-FFF2-40B4-BE49-F238E27FC236}">
                  <a16:creationId xmlns:a16="http://schemas.microsoft.com/office/drawing/2014/main" id="{8764FB27-BABB-4647-A821-43492F8A1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93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50</a:t>
              </a:r>
              <a:endParaRPr lang="en-US" altLang="en-US" sz="2400"/>
            </a:p>
          </p:txBody>
        </p:sp>
        <p:sp>
          <p:nvSpPr>
            <p:cNvPr id="173115" name="Rectangle 55">
              <a:extLst>
                <a:ext uri="{FF2B5EF4-FFF2-40B4-BE49-F238E27FC236}">
                  <a16:creationId xmlns:a16="http://schemas.microsoft.com/office/drawing/2014/main" id="{374A6E95-89F2-6A48-871D-BB3A7C3B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901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60</a:t>
              </a:r>
              <a:endParaRPr lang="en-US" altLang="en-US" sz="2400"/>
            </a:p>
          </p:txBody>
        </p:sp>
        <p:sp>
          <p:nvSpPr>
            <p:cNvPr id="173116" name="Rectangle 56">
              <a:extLst>
                <a:ext uri="{FF2B5EF4-FFF2-40B4-BE49-F238E27FC236}">
                  <a16:creationId xmlns:a16="http://schemas.microsoft.com/office/drawing/2014/main" id="{F6598939-4DD7-B045-8BCD-DAED696D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806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70</a:t>
              </a:r>
              <a:endParaRPr lang="en-US" altLang="en-US" sz="2400"/>
            </a:p>
          </p:txBody>
        </p:sp>
        <p:sp>
          <p:nvSpPr>
            <p:cNvPr id="173117" name="Rectangle 57">
              <a:extLst>
                <a:ext uri="{FF2B5EF4-FFF2-40B4-BE49-F238E27FC236}">
                  <a16:creationId xmlns:a16="http://schemas.microsoft.com/office/drawing/2014/main" id="{3398D7C8-912E-E840-B390-1957E60CD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71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80</a:t>
              </a:r>
              <a:endParaRPr lang="en-US" altLang="en-US" sz="2400"/>
            </a:p>
          </p:txBody>
        </p:sp>
        <p:sp>
          <p:nvSpPr>
            <p:cNvPr id="173118" name="Rectangle 58">
              <a:extLst>
                <a:ext uri="{FF2B5EF4-FFF2-40B4-BE49-F238E27FC236}">
                  <a16:creationId xmlns:a16="http://schemas.microsoft.com/office/drawing/2014/main" id="{38EDF0D8-D7D9-DE49-A77B-F41435F5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2620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90</a:t>
              </a:r>
              <a:endParaRPr lang="en-US" altLang="en-US" sz="2400"/>
            </a:p>
          </p:txBody>
        </p:sp>
        <p:sp>
          <p:nvSpPr>
            <p:cNvPr id="173119" name="Rectangle 59">
              <a:extLst>
                <a:ext uri="{FF2B5EF4-FFF2-40B4-BE49-F238E27FC236}">
                  <a16:creationId xmlns:a16="http://schemas.microsoft.com/office/drawing/2014/main" id="{13D179F8-5427-704C-88C5-8B221E7C5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3120" name="Rectangle 60">
              <a:extLst>
                <a:ext uri="{FF2B5EF4-FFF2-40B4-BE49-F238E27FC236}">
                  <a16:creationId xmlns:a16="http://schemas.microsoft.com/office/drawing/2014/main" id="{CB1A1022-05B4-7948-A279-2177C70F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3121" name="Rectangle 61">
              <a:extLst>
                <a:ext uri="{FF2B5EF4-FFF2-40B4-BE49-F238E27FC236}">
                  <a16:creationId xmlns:a16="http://schemas.microsoft.com/office/drawing/2014/main" id="{C7F2A206-E378-FB4C-B76B-CCA5209B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3122" name="Rectangle 62">
              <a:extLst>
                <a:ext uri="{FF2B5EF4-FFF2-40B4-BE49-F238E27FC236}">
                  <a16:creationId xmlns:a16="http://schemas.microsoft.com/office/drawing/2014/main" id="{01E53FE7-3F4E-9141-B92F-EB249DCB3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73123" name="Rectangle 63">
              <a:extLst>
                <a:ext uri="{FF2B5EF4-FFF2-40B4-BE49-F238E27FC236}">
                  <a16:creationId xmlns:a16="http://schemas.microsoft.com/office/drawing/2014/main" id="{4869D64F-DC72-054B-9741-FA7017992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3557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73124" name="Rectangle 64">
              <a:extLst>
                <a:ext uri="{FF2B5EF4-FFF2-40B4-BE49-F238E27FC236}">
                  <a16:creationId xmlns:a16="http://schemas.microsoft.com/office/drawing/2014/main" id="{176CB450-B149-A94E-86DF-5633E1DC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" y="3557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700" b="1">
                  <a:solidFill>
                    <a:srgbClr val="0066FF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173125" name="Rectangle 65">
              <a:extLst>
                <a:ext uri="{FF2B5EF4-FFF2-40B4-BE49-F238E27FC236}">
                  <a16:creationId xmlns:a16="http://schemas.microsoft.com/office/drawing/2014/main" id="{00CBCCCD-70FF-7F4E-B074-739CC6F8B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3672"/>
              <a:ext cx="52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500" b="1">
                  <a:solidFill>
                    <a:srgbClr val="0066FF"/>
                  </a:solidFill>
                </a:rPr>
                <a:t>Time Tick</a:t>
              </a:r>
              <a:endParaRPr lang="en-US" altLang="en-US" sz="2400"/>
            </a:p>
          </p:txBody>
        </p:sp>
        <p:sp>
          <p:nvSpPr>
            <p:cNvPr id="173126" name="Text Box 66">
              <a:extLst>
                <a:ext uri="{FF2B5EF4-FFF2-40B4-BE49-F238E27FC236}">
                  <a16:creationId xmlns:a16="http://schemas.microsoft.com/office/drawing/2014/main" id="{C645B4DB-BE8C-2041-8D0E-C01E270F9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289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</a:rPr>
                <a:t>??</a:t>
              </a:r>
              <a:endParaRPr lang="en-US" altLang="en-US" sz="2400"/>
            </a:p>
          </p:txBody>
        </p:sp>
        <p:sp>
          <p:nvSpPr>
            <p:cNvPr id="173127" name="Line 67">
              <a:extLst>
                <a:ext uri="{FF2B5EF4-FFF2-40B4-BE49-F238E27FC236}">
                  <a16:creationId xmlns:a16="http://schemas.microsoft.com/office/drawing/2014/main" id="{96AA4BC5-35CB-DA43-BDA4-5D59F2E88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3" y="3119"/>
              <a:ext cx="0" cy="35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3063" name="Object 2">
            <a:extLst>
              <a:ext uri="{FF2B5EF4-FFF2-40B4-BE49-F238E27FC236}">
                <a16:creationId xmlns:a16="http://schemas.microsoft.com/office/drawing/2014/main" id="{4D81ECA2-88CB-2744-AE9C-03337DBC8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4549775"/>
          <a:ext cx="5387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06" name="Equation" r:id="rId4" imgW="43599100" imgH="5270500" progId="Equation.3">
                  <p:embed/>
                </p:oleObj>
              </mc:Choice>
              <mc:Fallback>
                <p:oleObj name="Equation" r:id="rId4" imgW="435991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549775"/>
                        <a:ext cx="5387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Rectangle 69">
            <a:extLst>
              <a:ext uri="{FF2B5EF4-FFF2-40B4-BE49-F238E27FC236}">
                <a16:creationId xmlns:a16="http://schemas.microsoft.com/office/drawing/2014/main" id="{6AE90A81-0FEA-A24C-923B-E0A4B13E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76750"/>
            <a:ext cx="5695950" cy="876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28FAF19B-496F-A44D-ABAF-D5EAB9E6A4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610D7D83-262B-F849-AAC5-47199D81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41A1555E-784A-6841-A848-3494634D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5418FCB-0829-F54D-9E1D-BA83625ADAE1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479BD0C-469F-DC44-AD38-4AC9BF182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 #1: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158F5A3-7839-1047-9403-3C76BA49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Goal: given a signal (eg., #packets over time)</a:t>
            </a:r>
          </a:p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Find: patterns, periodicities, and/or compress</a:t>
            </a: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6297AADA-3CD3-E441-857C-DB5A728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44973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2775" name="Picture 5">
            <a:extLst>
              <a:ext uri="{FF2B5EF4-FFF2-40B4-BE49-F238E27FC236}">
                <a16:creationId xmlns:a16="http://schemas.microsoft.com/office/drawing/2014/main" id="{64A352FD-EB1D-0243-8126-FCA03B75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6">
            <a:extLst>
              <a:ext uri="{FF2B5EF4-FFF2-40B4-BE49-F238E27FC236}">
                <a16:creationId xmlns:a16="http://schemas.microsoft.com/office/drawing/2014/main" id="{58A5B58F-D17C-FA4F-800F-5A2AF59E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33850"/>
            <a:ext cx="1712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B765EE1C-551B-3E46-A9EC-845FE306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761038"/>
            <a:ext cx="795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year</a:t>
            </a:r>
          </a:p>
        </p:txBody>
      </p:sp>
      <p:sp>
        <p:nvSpPr>
          <p:cNvPr id="32778" name="Text Box 8">
            <a:extLst>
              <a:ext uri="{FF2B5EF4-FFF2-40B4-BE49-F238E27FC236}">
                <a16:creationId xmlns:a16="http://schemas.microsoft.com/office/drawing/2014/main" id="{55C105E3-EAD3-B849-9603-AF38544D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count</a:t>
            </a:r>
          </a:p>
        </p:txBody>
      </p:sp>
      <p:sp>
        <p:nvSpPr>
          <p:cNvPr id="32779" name="Text Box 9">
            <a:extLst>
              <a:ext uri="{FF2B5EF4-FFF2-40B4-BE49-F238E27FC236}">
                <a16:creationId xmlns:a16="http://schemas.microsoft.com/office/drawing/2014/main" id="{B52EE512-39EC-E64E-8A85-3A30A905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31432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dirty="0"/>
              <a:t>lynx caught per year</a:t>
            </a:r>
          </a:p>
          <a:p>
            <a:pPr algn="l"/>
            <a:r>
              <a:rPr lang="en-US" altLang="en-US" sz="2800" dirty="0"/>
              <a:t>($revenue per day;</a:t>
            </a:r>
          </a:p>
          <a:p>
            <a:pPr algn="l"/>
            <a:r>
              <a:rPr lang="en-US" altLang="en-US" sz="2800" dirty="0"/>
              <a:t>temperature per day)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D387A3-0221-6842-8081-D4A9E1DCE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702" y="3315977"/>
            <a:ext cx="1192486" cy="794991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Date Placeholder 2">
            <a:extLst>
              <a:ext uri="{FF2B5EF4-FFF2-40B4-BE49-F238E27FC236}">
                <a16:creationId xmlns:a16="http://schemas.microsoft.com/office/drawing/2014/main" id="{950B9D1B-A06F-9D42-BF32-21CD161815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77154" name="Footer Placeholder 3">
            <a:extLst>
              <a:ext uri="{FF2B5EF4-FFF2-40B4-BE49-F238E27FC236}">
                <a16:creationId xmlns:a16="http://schemas.microsoft.com/office/drawing/2014/main" id="{D12DB965-BCC6-5943-86DB-BEC85A14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7155" name="Slide Number Placeholder 4">
            <a:extLst>
              <a:ext uri="{FF2B5EF4-FFF2-40B4-BE49-F238E27FC236}">
                <a16:creationId xmlns:a16="http://schemas.microsoft.com/office/drawing/2014/main" id="{268B9F0C-D7D6-374B-B9F4-CA19ED36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D7EC11-77D2-784B-A6B4-509CBF7FD9DF}" type="slidenum">
              <a:rPr lang="en-US" altLang="en-US" sz="1400"/>
              <a:pPr algn="r"/>
              <a:t>90</a:t>
            </a:fld>
            <a:endParaRPr lang="en-US" altLang="en-US" sz="1400"/>
          </a:p>
        </p:txBody>
      </p:sp>
      <p:sp>
        <p:nvSpPr>
          <p:cNvPr id="177156" name="Rectangle 3074">
            <a:extLst>
              <a:ext uri="{FF2B5EF4-FFF2-40B4-BE49-F238E27FC236}">
                <a16:creationId xmlns:a16="http://schemas.microsoft.com/office/drawing/2014/main" id="{93B34DB3-9528-9743-895B-4BE1EE11C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Regression: idea</a:t>
            </a:r>
          </a:p>
        </p:txBody>
      </p:sp>
      <p:sp>
        <p:nvSpPr>
          <p:cNvPr id="177157" name="Line 3075">
            <a:extLst>
              <a:ext uri="{FF2B5EF4-FFF2-40B4-BE49-F238E27FC236}">
                <a16:creationId xmlns:a16="http://schemas.microsoft.com/office/drawing/2014/main" id="{B99A216B-9A51-EB48-AD58-6DD684A8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8" name="Line 3076">
            <a:extLst>
              <a:ext uri="{FF2B5EF4-FFF2-40B4-BE49-F238E27FC236}">
                <a16:creationId xmlns:a16="http://schemas.microsoft.com/office/drawing/2014/main" id="{589030EA-FACF-9E47-8200-5A39E0431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Line 3077">
            <a:extLst>
              <a:ext uri="{FF2B5EF4-FFF2-40B4-BE49-F238E27FC236}">
                <a16:creationId xmlns:a16="http://schemas.microsoft.com/office/drawing/2014/main" id="{FB2F572C-4DBA-894E-92C1-2B3200E22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Line 3078">
            <a:extLst>
              <a:ext uri="{FF2B5EF4-FFF2-40B4-BE49-F238E27FC236}">
                <a16:creationId xmlns:a16="http://schemas.microsoft.com/office/drawing/2014/main" id="{4F63B9E6-42E7-AC4A-BACC-EBAB93626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Line 3079">
            <a:extLst>
              <a:ext uri="{FF2B5EF4-FFF2-40B4-BE49-F238E27FC236}">
                <a16:creationId xmlns:a16="http://schemas.microsoft.com/office/drawing/2014/main" id="{49B742E2-6AF2-724A-A339-B407F88FC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2" name="Line 3080">
            <a:extLst>
              <a:ext uri="{FF2B5EF4-FFF2-40B4-BE49-F238E27FC236}">
                <a16:creationId xmlns:a16="http://schemas.microsoft.com/office/drawing/2014/main" id="{7D8DA5A9-FCB4-1F46-BD83-0180CB733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3" name="Line 3081">
            <a:extLst>
              <a:ext uri="{FF2B5EF4-FFF2-40B4-BE49-F238E27FC236}">
                <a16:creationId xmlns:a16="http://schemas.microsoft.com/office/drawing/2014/main" id="{7468544E-57A9-404F-86C8-A3401B9A1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4" name="Line 3082">
            <a:extLst>
              <a:ext uri="{FF2B5EF4-FFF2-40B4-BE49-F238E27FC236}">
                <a16:creationId xmlns:a16="http://schemas.microsoft.com/office/drawing/2014/main" id="{0E9BC11B-FBF9-D14C-8212-454D4C286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5" name="Line 3083">
            <a:extLst>
              <a:ext uri="{FF2B5EF4-FFF2-40B4-BE49-F238E27FC236}">
                <a16:creationId xmlns:a16="http://schemas.microsoft.com/office/drawing/2014/main" id="{114FBBFD-AF0D-C843-ADD2-15A0F0B1A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6" name="Line 3084">
            <a:extLst>
              <a:ext uri="{FF2B5EF4-FFF2-40B4-BE49-F238E27FC236}">
                <a16:creationId xmlns:a16="http://schemas.microsoft.com/office/drawing/2014/main" id="{BE6AF979-C770-F348-A4D1-21C060D68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7" name="Line 3085">
            <a:extLst>
              <a:ext uri="{FF2B5EF4-FFF2-40B4-BE49-F238E27FC236}">
                <a16:creationId xmlns:a16="http://schemas.microsoft.com/office/drawing/2014/main" id="{52F4B8B6-393C-F94E-A65F-AC9F8B426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8" name="Line 3086">
            <a:extLst>
              <a:ext uri="{FF2B5EF4-FFF2-40B4-BE49-F238E27FC236}">
                <a16:creationId xmlns:a16="http://schemas.microsoft.com/office/drawing/2014/main" id="{C4B8A9FD-EBDE-8F4D-B192-E7113CA3F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9" name="Line 3087">
            <a:extLst>
              <a:ext uri="{FF2B5EF4-FFF2-40B4-BE49-F238E27FC236}">
                <a16:creationId xmlns:a16="http://schemas.microsoft.com/office/drawing/2014/main" id="{743B7B64-6773-B34E-870A-4CC91FDBD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0" name="Line 3088">
            <a:extLst>
              <a:ext uri="{FF2B5EF4-FFF2-40B4-BE49-F238E27FC236}">
                <a16:creationId xmlns:a16="http://schemas.microsoft.com/office/drawing/2014/main" id="{D4E27408-51DC-C347-904F-EC8188CC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1" name="Line 3089">
            <a:extLst>
              <a:ext uri="{FF2B5EF4-FFF2-40B4-BE49-F238E27FC236}">
                <a16:creationId xmlns:a16="http://schemas.microsoft.com/office/drawing/2014/main" id="{1269C8C4-4858-BB41-A104-ECF6337165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2" name="Line 3090">
            <a:extLst>
              <a:ext uri="{FF2B5EF4-FFF2-40B4-BE49-F238E27FC236}">
                <a16:creationId xmlns:a16="http://schemas.microsoft.com/office/drawing/2014/main" id="{C9AC2007-68D0-E848-88DE-5D986D1C8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3" name="Oval 3091">
            <a:extLst>
              <a:ext uri="{FF2B5EF4-FFF2-40B4-BE49-F238E27FC236}">
                <a16:creationId xmlns:a16="http://schemas.microsoft.com/office/drawing/2014/main" id="{C4868D4E-7204-C746-8B63-68405EB3B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4" name="Oval 3092">
            <a:extLst>
              <a:ext uri="{FF2B5EF4-FFF2-40B4-BE49-F238E27FC236}">
                <a16:creationId xmlns:a16="http://schemas.microsoft.com/office/drawing/2014/main" id="{2CA874CF-6A67-FA4F-BCF8-E5DCFF98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5" name="Oval 3093">
            <a:extLst>
              <a:ext uri="{FF2B5EF4-FFF2-40B4-BE49-F238E27FC236}">
                <a16:creationId xmlns:a16="http://schemas.microsoft.com/office/drawing/2014/main" id="{0A189310-85C3-384B-A7FA-D1BE0114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6" name="Oval 3094">
            <a:extLst>
              <a:ext uri="{FF2B5EF4-FFF2-40B4-BE49-F238E27FC236}">
                <a16:creationId xmlns:a16="http://schemas.microsoft.com/office/drawing/2014/main" id="{CC98CDEC-F263-E24D-8851-664374B8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7" name="Oval 3095">
            <a:extLst>
              <a:ext uri="{FF2B5EF4-FFF2-40B4-BE49-F238E27FC236}">
                <a16:creationId xmlns:a16="http://schemas.microsoft.com/office/drawing/2014/main" id="{A0951249-F402-074C-84AD-85E69F0E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8" name="Oval 3096">
            <a:extLst>
              <a:ext uri="{FF2B5EF4-FFF2-40B4-BE49-F238E27FC236}">
                <a16:creationId xmlns:a16="http://schemas.microsoft.com/office/drawing/2014/main" id="{306EE2A7-2352-D14C-9CEB-29C8AAB14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79" name="Oval 3097">
            <a:extLst>
              <a:ext uri="{FF2B5EF4-FFF2-40B4-BE49-F238E27FC236}">
                <a16:creationId xmlns:a16="http://schemas.microsoft.com/office/drawing/2014/main" id="{C968CAFA-FB00-8E4C-8483-956ABC14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0" name="Oval 3098">
            <a:extLst>
              <a:ext uri="{FF2B5EF4-FFF2-40B4-BE49-F238E27FC236}">
                <a16:creationId xmlns:a16="http://schemas.microsoft.com/office/drawing/2014/main" id="{96F93B3E-E04B-484A-B8AF-86A59147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1" name="Oval 3099">
            <a:extLst>
              <a:ext uri="{FF2B5EF4-FFF2-40B4-BE49-F238E27FC236}">
                <a16:creationId xmlns:a16="http://schemas.microsoft.com/office/drawing/2014/main" id="{86CB2FB8-A25A-0043-A432-C56C70BEF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182" name="Rectangle 3100">
            <a:extLst>
              <a:ext uri="{FF2B5EF4-FFF2-40B4-BE49-F238E27FC236}">
                <a16:creationId xmlns:a16="http://schemas.microsoft.com/office/drawing/2014/main" id="{F8830BB8-4018-5B4F-B35A-7286E865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77183" name="Rectangle 3101">
            <a:extLst>
              <a:ext uri="{FF2B5EF4-FFF2-40B4-BE49-F238E27FC236}">
                <a16:creationId xmlns:a16="http://schemas.microsoft.com/office/drawing/2014/main" id="{5456DDA9-499F-EA47-98CC-D2C6B2C2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77184" name="Rectangle 3102">
            <a:extLst>
              <a:ext uri="{FF2B5EF4-FFF2-40B4-BE49-F238E27FC236}">
                <a16:creationId xmlns:a16="http://schemas.microsoft.com/office/drawing/2014/main" id="{246CE18B-4528-9C47-A9DC-8EF5328B6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77185" name="Rectangle 3103">
            <a:extLst>
              <a:ext uri="{FF2B5EF4-FFF2-40B4-BE49-F238E27FC236}">
                <a16:creationId xmlns:a16="http://schemas.microsoft.com/office/drawing/2014/main" id="{2D0A5B94-75D2-2249-84ED-05407ECDE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77186" name="Rectangle 3104">
            <a:extLst>
              <a:ext uri="{FF2B5EF4-FFF2-40B4-BE49-F238E27FC236}">
                <a16:creationId xmlns:a16="http://schemas.microsoft.com/office/drawing/2014/main" id="{8C8D2452-2432-B843-8C6C-C9F8CBD4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77187" name="Rectangle 3105">
            <a:extLst>
              <a:ext uri="{FF2B5EF4-FFF2-40B4-BE49-F238E27FC236}">
                <a16:creationId xmlns:a16="http://schemas.microsoft.com/office/drawing/2014/main" id="{A8CE09B1-E656-7E4C-A79C-DBD1A1E3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77188" name="Rectangle 3106">
            <a:extLst>
              <a:ext uri="{FF2B5EF4-FFF2-40B4-BE49-F238E27FC236}">
                <a16:creationId xmlns:a16="http://schemas.microsoft.com/office/drawing/2014/main" id="{095861F4-0101-234F-B83A-C3B91C83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77189" name="Rectangle 3107">
            <a:extLst>
              <a:ext uri="{FF2B5EF4-FFF2-40B4-BE49-F238E27FC236}">
                <a16:creationId xmlns:a16="http://schemas.microsoft.com/office/drawing/2014/main" id="{A7FB1157-F8B6-5446-91B7-8FAAD600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77190" name="Rectangle 3108">
            <a:extLst>
              <a:ext uri="{FF2B5EF4-FFF2-40B4-BE49-F238E27FC236}">
                <a16:creationId xmlns:a16="http://schemas.microsoft.com/office/drawing/2014/main" id="{4E7159A8-E9C3-204C-A95C-6516AE85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77191" name="Rectangle 3109">
            <a:extLst>
              <a:ext uri="{FF2B5EF4-FFF2-40B4-BE49-F238E27FC236}">
                <a16:creationId xmlns:a16="http://schemas.microsoft.com/office/drawing/2014/main" id="{750F989D-151D-584B-BA4C-0DA8BCE3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77192" name="Rectangle 3110">
            <a:extLst>
              <a:ext uri="{FF2B5EF4-FFF2-40B4-BE49-F238E27FC236}">
                <a16:creationId xmlns:a16="http://schemas.microsoft.com/office/drawing/2014/main" id="{B274D675-A7AB-D34C-B4BF-1C228B9E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77193" name="Rectangle 3111">
            <a:extLst>
              <a:ext uri="{FF2B5EF4-FFF2-40B4-BE49-F238E27FC236}">
                <a16:creationId xmlns:a16="http://schemas.microsoft.com/office/drawing/2014/main" id="{6D553421-DB43-A943-9B5F-8BD4E5D0D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77194" name="Rectangle 3112">
            <a:extLst>
              <a:ext uri="{FF2B5EF4-FFF2-40B4-BE49-F238E27FC236}">
                <a16:creationId xmlns:a16="http://schemas.microsoft.com/office/drawing/2014/main" id="{BF15C0EA-97A8-D047-8CA3-309280F1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77195" name="Rectangle 3113">
            <a:extLst>
              <a:ext uri="{FF2B5EF4-FFF2-40B4-BE49-F238E27FC236}">
                <a16:creationId xmlns:a16="http://schemas.microsoft.com/office/drawing/2014/main" id="{E73CE7CE-5F74-DC45-A3A2-EA482BAC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77196" name="Rectangle 3114">
            <a:extLst>
              <a:ext uri="{FF2B5EF4-FFF2-40B4-BE49-F238E27FC236}">
                <a16:creationId xmlns:a16="http://schemas.microsoft.com/office/drawing/2014/main" id="{EDB76F6B-FF63-D74F-818D-901464BA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1077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Body weight</a:t>
            </a:r>
            <a:endParaRPr lang="en-US" altLang="en-US"/>
          </a:p>
        </p:txBody>
      </p:sp>
      <p:graphicFrame>
        <p:nvGraphicFramePr>
          <p:cNvPr id="177197" name="Object 2">
            <a:extLst>
              <a:ext uri="{FF2B5EF4-FFF2-40B4-BE49-F238E27FC236}">
                <a16:creationId xmlns:a16="http://schemas.microsoft.com/office/drawing/2014/main" id="{A9741981-673E-5747-8DD7-E4C1EFDA1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05000"/>
          <a:ext cx="26289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2" name="Document" r:id="rId4" imgW="15862300" imgH="16078200" progId="Word.Document.8">
                  <p:embed/>
                </p:oleObj>
              </mc:Choice>
              <mc:Fallback>
                <p:oleObj name="Document" r:id="rId4" imgW="15862300" imgH="16078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26289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3420" name="Line 3116">
            <a:extLst>
              <a:ext uri="{FF2B5EF4-FFF2-40B4-BE49-F238E27FC236}">
                <a16:creationId xmlns:a16="http://schemas.microsoft.com/office/drawing/2014/main" id="{110D7B47-7925-D446-A71D-AA3FC9C341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1" name="Line 3117">
            <a:extLst>
              <a:ext uri="{FF2B5EF4-FFF2-40B4-BE49-F238E27FC236}">
                <a16:creationId xmlns:a16="http://schemas.microsoft.com/office/drawing/2014/main" id="{443EC7AF-F29C-034B-8EE6-8CE3BD4BC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22" name="Line 3118">
            <a:extLst>
              <a:ext uri="{FF2B5EF4-FFF2-40B4-BE49-F238E27FC236}">
                <a16:creationId xmlns:a16="http://schemas.microsoft.com/office/drawing/2014/main" id="{2148FBA8-43DA-114A-9690-496DC807E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01" name="Oval 3119">
            <a:extLst>
              <a:ext uri="{FF2B5EF4-FFF2-40B4-BE49-F238E27FC236}">
                <a16:creationId xmlns:a16="http://schemas.microsoft.com/office/drawing/2014/main" id="{5F641104-DF68-7141-8C1D-DD697EFE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7202" name="Text Box 3120">
            <a:extLst>
              <a:ext uri="{FF2B5EF4-FFF2-40B4-BE49-F238E27FC236}">
                <a16:creationId xmlns:a16="http://schemas.microsoft.com/office/drawing/2014/main" id="{486F153F-EDC9-0645-A0EC-C26530BE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001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/>
              <a:t>express what we don’t know (= ‘dependent variable’)</a:t>
            </a:r>
          </a:p>
          <a:p>
            <a:pPr algn="l">
              <a:buFontTx/>
              <a:buChar char="•"/>
            </a:pPr>
            <a:r>
              <a:rPr lang="en-US" altLang="en-US" sz="2400"/>
              <a:t> as a linear function of what we know (= ‘indep. variable(s)’)</a:t>
            </a:r>
            <a:endParaRPr lang="en-US" altLang="en-US" sz="1800"/>
          </a:p>
        </p:txBody>
      </p:sp>
      <p:sp>
        <p:nvSpPr>
          <p:cNvPr id="177203" name="Rectangle 3121">
            <a:extLst>
              <a:ext uri="{FF2B5EF4-FFF2-40B4-BE49-F238E27FC236}">
                <a16:creationId xmlns:a16="http://schemas.microsoft.com/office/drawing/2014/main" id="{DF9F2026-5EC1-9244-A425-4E00A10A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1816100"/>
            <a:ext cx="1044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Body height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Date Placeholder 2">
            <a:extLst>
              <a:ext uri="{FF2B5EF4-FFF2-40B4-BE49-F238E27FC236}">
                <a16:creationId xmlns:a16="http://schemas.microsoft.com/office/drawing/2014/main" id="{44E93B09-E7B5-1341-8A65-CC2CA1F09E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79202" name="Footer Placeholder 3">
            <a:extLst>
              <a:ext uri="{FF2B5EF4-FFF2-40B4-BE49-F238E27FC236}">
                <a16:creationId xmlns:a16="http://schemas.microsoft.com/office/drawing/2014/main" id="{0B111631-A8AF-F54F-93B1-FA0A89C1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79203" name="Slide Number Placeholder 4">
            <a:extLst>
              <a:ext uri="{FF2B5EF4-FFF2-40B4-BE49-F238E27FC236}">
                <a16:creationId xmlns:a16="http://schemas.microsoft.com/office/drawing/2014/main" id="{43B5EBEC-7563-FD47-92A6-BFDB1E34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D8AA5CF-8C68-3049-B98A-D062F50B9E59}" type="slidenum">
              <a:rPr lang="en-US" altLang="en-US" sz="1400"/>
              <a:pPr algn="r"/>
              <a:t>91</a:t>
            </a:fld>
            <a:endParaRPr lang="en-US" altLang="en-US" sz="1400"/>
          </a:p>
        </p:txBody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68E69D70-FACD-BB43-9C12-85A7CBB4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</a:t>
            </a:r>
            <a:r>
              <a:rPr lang="en-US" altLang="en-US" u="sng">
                <a:ea typeface="ＭＳ Ｐゴシック" panose="020B0600070205080204" pitchFamily="34" charset="-128"/>
              </a:rPr>
              <a:t>Auto</a:t>
            </a:r>
            <a:r>
              <a:rPr lang="en-US" altLang="en-US">
                <a:ea typeface="ＭＳ Ｐゴシック" panose="020B0600070205080204" pitchFamily="34" charset="-128"/>
              </a:rPr>
              <a:t> Regression:</a:t>
            </a:r>
          </a:p>
        </p:txBody>
      </p:sp>
      <p:graphicFrame>
        <p:nvGraphicFramePr>
          <p:cNvPr id="179205" name="Object 2">
            <a:extLst>
              <a:ext uri="{FF2B5EF4-FFF2-40B4-BE49-F238E27FC236}">
                <a16:creationId xmlns:a16="http://schemas.microsoft.com/office/drawing/2014/main" id="{0318BE40-34B8-7D44-BB8E-F83DD08F9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6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Rectangle 4">
            <a:extLst>
              <a:ext uri="{FF2B5EF4-FFF2-40B4-BE49-F238E27FC236}">
                <a16:creationId xmlns:a16="http://schemas.microsoft.com/office/drawing/2014/main" id="{6619E5B7-6A56-7B42-A802-1BD4EE00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479675"/>
            <a:ext cx="857250" cy="1597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9207" name="Rectangle 5">
            <a:extLst>
              <a:ext uri="{FF2B5EF4-FFF2-40B4-BE49-F238E27FC236}">
                <a16:creationId xmlns:a16="http://schemas.microsoft.com/office/drawing/2014/main" id="{3AEA660F-0E68-E441-BBEA-7F3B373E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43100"/>
            <a:ext cx="685800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Date Placeholder 2">
            <a:extLst>
              <a:ext uri="{FF2B5EF4-FFF2-40B4-BE49-F238E27FC236}">
                <a16:creationId xmlns:a16="http://schemas.microsoft.com/office/drawing/2014/main" id="{9562719E-55C0-1C4D-AA18-0E0A13EE47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81250" name="Footer Placeholder 3">
            <a:extLst>
              <a:ext uri="{FF2B5EF4-FFF2-40B4-BE49-F238E27FC236}">
                <a16:creationId xmlns:a16="http://schemas.microsoft.com/office/drawing/2014/main" id="{B09A42C3-7BB8-8640-A993-10AADE7E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1251" name="Slide Number Placeholder 4">
            <a:extLst>
              <a:ext uri="{FF2B5EF4-FFF2-40B4-BE49-F238E27FC236}">
                <a16:creationId xmlns:a16="http://schemas.microsoft.com/office/drawing/2014/main" id="{873F763E-26B6-BC46-8CFF-EB7B5C1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DA52B61-1ED7-594D-A5E5-71F6766EAC4E}" type="slidenum">
              <a:rPr lang="en-US" altLang="en-US" sz="1400"/>
              <a:pPr algn="r"/>
              <a:t>92</a:t>
            </a:fld>
            <a:endParaRPr lang="en-US" altLang="en-US" sz="1400"/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02AC6DD9-2D1B-E14E-A61B-2692D4F0D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Linear </a:t>
            </a:r>
            <a:r>
              <a:rPr lang="en-US" altLang="en-US" u="sng">
                <a:ea typeface="ＭＳ Ｐゴシック" panose="020B0600070205080204" pitchFamily="34" charset="-128"/>
              </a:rPr>
              <a:t>Auto</a:t>
            </a:r>
            <a:r>
              <a:rPr lang="en-US" altLang="en-US">
                <a:ea typeface="ＭＳ Ｐゴシック" panose="020B0600070205080204" pitchFamily="34" charset="-128"/>
              </a:rPr>
              <a:t> Regression:</a:t>
            </a:r>
          </a:p>
        </p:txBody>
      </p:sp>
      <p:sp>
        <p:nvSpPr>
          <p:cNvPr id="181253" name="Line 3">
            <a:extLst>
              <a:ext uri="{FF2B5EF4-FFF2-40B4-BE49-F238E27FC236}">
                <a16:creationId xmlns:a16="http://schemas.microsoft.com/office/drawing/2014/main" id="{4D98F22A-C49D-9B42-9D6B-124A6B786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1817688"/>
            <a:ext cx="1588" cy="225425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4" name="Line 4">
            <a:extLst>
              <a:ext uri="{FF2B5EF4-FFF2-40B4-BE49-F238E27FC236}">
                <a16:creationId xmlns:a16="http://schemas.microsoft.com/office/drawing/2014/main" id="{472779B7-730C-E545-8A09-CD5A4CE20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07193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5" name="Line 5">
            <a:extLst>
              <a:ext uri="{FF2B5EF4-FFF2-40B4-BE49-F238E27FC236}">
                <a16:creationId xmlns:a16="http://schemas.microsoft.com/office/drawing/2014/main" id="{5BDB4ED0-B14F-8742-88AA-928A29119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82270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6" name="Line 6">
            <a:extLst>
              <a:ext uri="{FF2B5EF4-FFF2-40B4-BE49-F238E27FC236}">
                <a16:creationId xmlns:a16="http://schemas.microsoft.com/office/drawing/2014/main" id="{4778DD88-338A-9744-BB5E-01F441816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573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7" name="Line 7">
            <a:extLst>
              <a:ext uri="{FF2B5EF4-FFF2-40B4-BE49-F238E27FC236}">
                <a16:creationId xmlns:a16="http://schemas.microsoft.com/office/drawing/2014/main" id="{A648D87E-09FE-DE47-8861-A09058F9E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3194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8" name="Line 8">
            <a:extLst>
              <a:ext uri="{FF2B5EF4-FFF2-40B4-BE49-F238E27FC236}">
                <a16:creationId xmlns:a16="http://schemas.microsoft.com/office/drawing/2014/main" id="{1A5009D5-E667-DB4A-A5BF-B938E8DA4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30702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59" name="Line 9">
            <a:extLst>
              <a:ext uri="{FF2B5EF4-FFF2-40B4-BE49-F238E27FC236}">
                <a16:creationId xmlns:a16="http://schemas.microsoft.com/office/drawing/2014/main" id="{45E6B115-3C32-5F46-BFE9-070753550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8209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0" name="Line 10">
            <a:extLst>
              <a:ext uri="{FF2B5EF4-FFF2-40B4-BE49-F238E27FC236}">
                <a16:creationId xmlns:a16="http://schemas.microsoft.com/office/drawing/2014/main" id="{3AFE2FA5-FDCB-EE4E-A0E3-1D611A810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571750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1" name="Line 11">
            <a:extLst>
              <a:ext uri="{FF2B5EF4-FFF2-40B4-BE49-F238E27FC236}">
                <a16:creationId xmlns:a16="http://schemas.microsoft.com/office/drawing/2014/main" id="{88114004-6D8D-A64B-B9FE-42D137EA4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316163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2" name="Line 12">
            <a:extLst>
              <a:ext uri="{FF2B5EF4-FFF2-40B4-BE49-F238E27FC236}">
                <a16:creationId xmlns:a16="http://schemas.microsoft.com/office/drawing/2014/main" id="{F654EA6E-1C9C-6345-9B47-34001A92A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066925"/>
            <a:ext cx="50800" cy="1588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3" name="Line 13">
            <a:extLst>
              <a:ext uri="{FF2B5EF4-FFF2-40B4-BE49-F238E27FC236}">
                <a16:creationId xmlns:a16="http://schemas.microsoft.com/office/drawing/2014/main" id="{1728BF67-854B-324B-AC76-A29BCDE23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1817688"/>
            <a:ext cx="50800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4" name="Line 14">
            <a:extLst>
              <a:ext uri="{FF2B5EF4-FFF2-40B4-BE49-F238E27FC236}">
                <a16:creationId xmlns:a16="http://schemas.microsoft.com/office/drawing/2014/main" id="{AAD3B444-1C65-7045-B53F-8F1A158D2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375" y="4071938"/>
            <a:ext cx="3386138" cy="1587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Line 15">
            <a:extLst>
              <a:ext uri="{FF2B5EF4-FFF2-40B4-BE49-F238E27FC236}">
                <a16:creationId xmlns:a16="http://schemas.microsoft.com/office/drawing/2014/main" id="{3E52B4B0-73CC-F449-887A-E8F492EC0F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3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6">
            <a:extLst>
              <a:ext uri="{FF2B5EF4-FFF2-40B4-BE49-F238E27FC236}">
                <a16:creationId xmlns:a16="http://schemas.microsoft.com/office/drawing/2014/main" id="{01DC4C14-CCBC-EE4F-802E-49C510FFE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675" y="4071938"/>
            <a:ext cx="1588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7" name="Line 17">
            <a:extLst>
              <a:ext uri="{FF2B5EF4-FFF2-40B4-BE49-F238E27FC236}">
                <a16:creationId xmlns:a16="http://schemas.microsoft.com/office/drawing/2014/main" id="{E9E969F7-09ED-304F-BDEB-F885FDCFC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82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8" name="Line 18">
            <a:extLst>
              <a:ext uri="{FF2B5EF4-FFF2-40B4-BE49-F238E27FC236}">
                <a16:creationId xmlns:a16="http://schemas.microsoft.com/office/drawing/2014/main" id="{A6BEA914-461F-6543-9812-070027650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8513" y="4071938"/>
            <a:ext cx="1587" cy="50800"/>
          </a:xfrm>
          <a:prstGeom prst="line">
            <a:avLst/>
          </a:prstGeom>
          <a:noFill/>
          <a:ln w="63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9" name="Oval 19">
            <a:extLst>
              <a:ext uri="{FF2B5EF4-FFF2-40B4-BE49-F238E27FC236}">
                <a16:creationId xmlns:a16="http://schemas.microsoft.com/office/drawing/2014/main" id="{5530C4E8-DA55-FE45-B4C5-9DD312DDE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87985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0" name="Oval 20">
            <a:extLst>
              <a:ext uri="{FF2B5EF4-FFF2-40B4-BE49-F238E27FC236}">
                <a16:creationId xmlns:a16="http://schemas.microsoft.com/office/drawing/2014/main" id="{AD8CEF34-222F-2D45-83F5-E421FD38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332581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1" name="Oval 21">
            <a:extLst>
              <a:ext uri="{FF2B5EF4-FFF2-40B4-BE49-F238E27FC236}">
                <a16:creationId xmlns:a16="http://schemas.microsoft.com/office/drawing/2014/main" id="{7CA1B43D-97AF-6C49-866C-2F2277D6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4288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2" name="Oval 22">
            <a:extLst>
              <a:ext uri="{FF2B5EF4-FFF2-40B4-BE49-F238E27FC236}">
                <a16:creationId xmlns:a16="http://schemas.microsoft.com/office/drawing/2014/main" id="{9BFF2582-25CA-8F41-A7BE-BB5DC31A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67982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3" name="Oval 23">
            <a:extLst>
              <a:ext uri="{FF2B5EF4-FFF2-40B4-BE49-F238E27FC236}">
                <a16:creationId xmlns:a16="http://schemas.microsoft.com/office/drawing/2014/main" id="{F443CB5D-EDBE-5648-B89B-57D432CE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3076575"/>
            <a:ext cx="84138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4" name="Oval 24">
            <a:extLst>
              <a:ext uri="{FF2B5EF4-FFF2-40B4-BE49-F238E27FC236}">
                <a16:creationId xmlns:a16="http://schemas.microsoft.com/office/drawing/2014/main" id="{57805EEA-DC25-5546-A962-CB303494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925763"/>
            <a:ext cx="84138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5" name="Oval 25">
            <a:extLst>
              <a:ext uri="{FF2B5EF4-FFF2-40B4-BE49-F238E27FC236}">
                <a16:creationId xmlns:a16="http://schemas.microsoft.com/office/drawing/2014/main" id="{3395CCC9-F5C7-FE47-B108-5B6FF8CB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9732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6" name="Oval 26">
            <a:extLst>
              <a:ext uri="{FF2B5EF4-FFF2-40B4-BE49-F238E27FC236}">
                <a16:creationId xmlns:a16="http://schemas.microsoft.com/office/drawing/2014/main" id="{DAE3AEE6-32A4-7F42-9767-C5FA7D9F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27765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7" name="Oval 27">
            <a:extLst>
              <a:ext uri="{FF2B5EF4-FFF2-40B4-BE49-F238E27FC236}">
                <a16:creationId xmlns:a16="http://schemas.microsoft.com/office/drawing/2014/main" id="{41524590-DA43-1444-BBFD-86B38C4BA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076575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78" name="Rectangle 28">
            <a:extLst>
              <a:ext uri="{FF2B5EF4-FFF2-40B4-BE49-F238E27FC236}">
                <a16:creationId xmlns:a16="http://schemas.microsoft.com/office/drawing/2014/main" id="{33F12292-96C7-1340-901D-3DC37679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8462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40</a:t>
            </a:r>
            <a:endParaRPr lang="en-US" altLang="en-US" sz="2400"/>
          </a:p>
        </p:txBody>
      </p:sp>
      <p:sp>
        <p:nvSpPr>
          <p:cNvPr id="181279" name="Rectangle 29">
            <a:extLst>
              <a:ext uri="{FF2B5EF4-FFF2-40B4-BE49-F238E27FC236}">
                <a16:creationId xmlns:a16="http://schemas.microsoft.com/office/drawing/2014/main" id="{46DDCA8B-EC05-9240-AFB8-BFFDF74B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3538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80" name="Rectangle 30">
            <a:extLst>
              <a:ext uri="{FF2B5EF4-FFF2-40B4-BE49-F238E27FC236}">
                <a16:creationId xmlns:a16="http://schemas.microsoft.com/office/drawing/2014/main" id="{977F3F6D-826C-0E4C-98A3-FA671E68F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4877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50</a:t>
            </a:r>
            <a:endParaRPr lang="en-US" altLang="en-US" sz="2400"/>
          </a:p>
        </p:txBody>
      </p:sp>
      <p:sp>
        <p:nvSpPr>
          <p:cNvPr id="181281" name="Rectangle 31">
            <a:extLst>
              <a:ext uri="{FF2B5EF4-FFF2-40B4-BE49-F238E27FC236}">
                <a16:creationId xmlns:a16="http://schemas.microsoft.com/office/drawing/2014/main" id="{FB68AC8B-757D-1843-9D42-8E174F19D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2321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55</a:t>
            </a:r>
            <a:endParaRPr lang="en-US" altLang="en-US" sz="2400"/>
          </a:p>
        </p:txBody>
      </p:sp>
      <p:sp>
        <p:nvSpPr>
          <p:cNvPr id="181282" name="Rectangle 32">
            <a:extLst>
              <a:ext uri="{FF2B5EF4-FFF2-40B4-BE49-F238E27FC236}">
                <a16:creationId xmlns:a16="http://schemas.microsoft.com/office/drawing/2014/main" id="{071DD88B-5168-5E42-B518-EA28F063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829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60</a:t>
            </a:r>
            <a:endParaRPr lang="en-US" altLang="en-US" sz="2400"/>
          </a:p>
        </p:txBody>
      </p:sp>
      <p:sp>
        <p:nvSpPr>
          <p:cNvPr id="181283" name="Rectangle 33">
            <a:extLst>
              <a:ext uri="{FF2B5EF4-FFF2-40B4-BE49-F238E27FC236}">
                <a16:creationId xmlns:a16="http://schemas.microsoft.com/office/drawing/2014/main" id="{02E612FB-CFAD-4444-B4A1-35857F4B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36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65</a:t>
            </a:r>
            <a:endParaRPr lang="en-US" altLang="en-US" sz="2400"/>
          </a:p>
        </p:txBody>
      </p:sp>
      <p:sp>
        <p:nvSpPr>
          <p:cNvPr id="181284" name="Rectangle 34">
            <a:extLst>
              <a:ext uri="{FF2B5EF4-FFF2-40B4-BE49-F238E27FC236}">
                <a16:creationId xmlns:a16="http://schemas.microsoft.com/office/drawing/2014/main" id="{F1E080A9-79CB-3A4A-8311-C65787E44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484438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70</a:t>
            </a:r>
            <a:endParaRPr lang="en-US" altLang="en-US" sz="2400"/>
          </a:p>
        </p:txBody>
      </p:sp>
      <p:sp>
        <p:nvSpPr>
          <p:cNvPr id="181285" name="Rectangle 35">
            <a:extLst>
              <a:ext uri="{FF2B5EF4-FFF2-40B4-BE49-F238E27FC236}">
                <a16:creationId xmlns:a16="http://schemas.microsoft.com/office/drawing/2014/main" id="{45260A30-C43E-A942-8068-4A227484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2288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75</a:t>
            </a:r>
            <a:endParaRPr lang="en-US" altLang="en-US" sz="2400"/>
          </a:p>
        </p:txBody>
      </p:sp>
      <p:sp>
        <p:nvSpPr>
          <p:cNvPr id="181286" name="Rectangle 36">
            <a:extLst>
              <a:ext uri="{FF2B5EF4-FFF2-40B4-BE49-F238E27FC236}">
                <a16:creationId xmlns:a16="http://schemas.microsoft.com/office/drawing/2014/main" id="{232B8741-3628-074B-B7BA-E73E8CFC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9613"/>
            <a:ext cx="2492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80</a:t>
            </a:r>
            <a:endParaRPr lang="en-US" altLang="en-US" sz="2400"/>
          </a:p>
        </p:txBody>
      </p:sp>
      <p:sp>
        <p:nvSpPr>
          <p:cNvPr id="181287" name="Rectangle 37">
            <a:extLst>
              <a:ext uri="{FF2B5EF4-FFF2-40B4-BE49-F238E27FC236}">
                <a16:creationId xmlns:a16="http://schemas.microsoft.com/office/drawing/2014/main" id="{92348906-ABB6-8440-A00E-C3C6714A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30375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85</a:t>
            </a:r>
            <a:endParaRPr lang="en-US" altLang="en-US" sz="2400"/>
          </a:p>
        </p:txBody>
      </p:sp>
      <p:sp>
        <p:nvSpPr>
          <p:cNvPr id="181288" name="Rectangle 38">
            <a:extLst>
              <a:ext uri="{FF2B5EF4-FFF2-40B4-BE49-F238E27FC236}">
                <a16:creationId xmlns:a16="http://schemas.microsoft.com/office/drawing/2014/main" id="{E3FD25DC-4905-5747-A64A-4C82ACE9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15</a:t>
            </a:r>
            <a:endParaRPr lang="en-US" altLang="en-US" sz="2400"/>
          </a:p>
        </p:txBody>
      </p:sp>
      <p:sp>
        <p:nvSpPr>
          <p:cNvPr id="181289" name="Rectangle 39">
            <a:extLst>
              <a:ext uri="{FF2B5EF4-FFF2-40B4-BE49-F238E27FC236}">
                <a16:creationId xmlns:a16="http://schemas.microsoft.com/office/drawing/2014/main" id="{88D316ED-230E-844F-B8D4-5AAD1165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25</a:t>
            </a:r>
            <a:endParaRPr lang="en-US" altLang="en-US" sz="2400"/>
          </a:p>
        </p:txBody>
      </p:sp>
      <p:sp>
        <p:nvSpPr>
          <p:cNvPr id="181290" name="Rectangle 40">
            <a:extLst>
              <a:ext uri="{FF2B5EF4-FFF2-40B4-BE49-F238E27FC236}">
                <a16:creationId xmlns:a16="http://schemas.microsoft.com/office/drawing/2014/main" id="{AF1B632E-0C6B-9C42-B2B3-153C7EF4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75" y="421005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35</a:t>
            </a:r>
            <a:endParaRPr lang="en-US" altLang="en-US" sz="2400"/>
          </a:p>
        </p:txBody>
      </p:sp>
      <p:sp>
        <p:nvSpPr>
          <p:cNvPr id="181291" name="Rectangle 41">
            <a:extLst>
              <a:ext uri="{FF2B5EF4-FFF2-40B4-BE49-F238E27FC236}">
                <a16:creationId xmlns:a16="http://schemas.microsoft.com/office/drawing/2014/main" id="{247DA5E6-36A5-794D-BC1D-68809D7E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4210050"/>
            <a:ext cx="249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200" b="1">
                <a:solidFill>
                  <a:srgbClr val="0066FF"/>
                </a:solidFill>
              </a:rPr>
              <a:t>45</a:t>
            </a:r>
            <a:endParaRPr lang="en-US" altLang="en-US" sz="2400"/>
          </a:p>
        </p:txBody>
      </p:sp>
      <p:sp>
        <p:nvSpPr>
          <p:cNvPr id="181292" name="Rectangle 42">
            <a:extLst>
              <a:ext uri="{FF2B5EF4-FFF2-40B4-BE49-F238E27FC236}">
                <a16:creationId xmlns:a16="http://schemas.microsoft.com/office/drawing/2014/main" id="{59A78B1B-7E95-5844-A2B4-770558D2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464050"/>
            <a:ext cx="247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(t-1)</a:t>
            </a:r>
            <a:endParaRPr lang="en-US" altLang="en-US"/>
          </a:p>
        </p:txBody>
      </p:sp>
      <p:sp>
        <p:nvSpPr>
          <p:cNvPr id="181293" name="Rectangle 43">
            <a:extLst>
              <a:ext uri="{FF2B5EF4-FFF2-40B4-BE49-F238E27FC236}">
                <a16:creationId xmlns:a16="http://schemas.microsoft.com/office/drawing/2014/main" id="{F8647742-A350-1E43-8CAD-9E9EE45F22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36119" y="2783681"/>
            <a:ext cx="2306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1">
                <a:solidFill>
                  <a:srgbClr val="0066FF"/>
                </a:solidFill>
              </a:rPr>
              <a:t>Number of packets sent (t)</a:t>
            </a:r>
            <a:endParaRPr lang="en-US" altLang="en-US"/>
          </a:p>
        </p:txBody>
      </p:sp>
      <p:graphicFrame>
        <p:nvGraphicFramePr>
          <p:cNvPr id="181294" name="Object 2">
            <a:extLst>
              <a:ext uri="{FF2B5EF4-FFF2-40B4-BE49-F238E27FC236}">
                <a16:creationId xmlns:a16="http://schemas.microsoft.com/office/drawing/2014/main" id="{F1958F46-5E66-9C47-919F-DFAD137CA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1905000"/>
          <a:ext cx="2655887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83" name="Document" r:id="rId4" imgW="15976600" imgH="16078200" progId="Word.Document.8">
                  <p:embed/>
                </p:oleObj>
              </mc:Choice>
              <mc:Fallback>
                <p:oleObj name="Document" r:id="rId4" imgW="15976600" imgH="16078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05000"/>
                        <a:ext cx="2655887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7517" name="Line 45">
            <a:extLst>
              <a:ext uri="{FF2B5EF4-FFF2-40B4-BE49-F238E27FC236}">
                <a16:creationId xmlns:a16="http://schemas.microsoft.com/office/drawing/2014/main" id="{130A1EFF-3541-964E-A10A-924141466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7613" y="1981200"/>
            <a:ext cx="3276600" cy="21336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8" name="Line 46">
            <a:extLst>
              <a:ext uri="{FF2B5EF4-FFF2-40B4-BE49-F238E27FC236}">
                <a16:creationId xmlns:a16="http://schemas.microsoft.com/office/drawing/2014/main" id="{9F8CBE50-CCEA-AA40-B045-A3956D2A2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33528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19" name="Line 47">
            <a:extLst>
              <a:ext uri="{FF2B5EF4-FFF2-40B4-BE49-F238E27FC236}">
                <a16:creationId xmlns:a16="http://schemas.microsoft.com/office/drawing/2014/main" id="{CE611497-1C16-7241-BAD0-E92C416302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3352800"/>
            <a:ext cx="1143000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98" name="Oval 48">
            <a:extLst>
              <a:ext uri="{FF2B5EF4-FFF2-40B4-BE49-F238E27FC236}">
                <a16:creationId xmlns:a16="http://schemas.microsoft.com/office/drawing/2014/main" id="{F7870750-4A28-1146-A56E-6B5774E2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886200"/>
            <a:ext cx="304800" cy="3048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1299" name="Text Box 49">
            <a:extLst>
              <a:ext uri="{FF2B5EF4-FFF2-40B4-BE49-F238E27FC236}">
                <a16:creationId xmlns:a16="http://schemas.microsoft.com/office/drawing/2014/main" id="{28447ABF-2AB4-9E45-B699-DA6A7B8A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4676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/>
              <a:t> lag </a:t>
            </a:r>
            <a:r>
              <a:rPr lang="en-US" altLang="en-US" i="1"/>
              <a:t>w</a:t>
            </a:r>
            <a:r>
              <a:rPr lang="en-US" altLang="en-US"/>
              <a:t>=1</a:t>
            </a:r>
          </a:p>
          <a:p>
            <a:pPr algn="l">
              <a:buFontTx/>
              <a:buChar char="•"/>
            </a:pPr>
            <a:r>
              <a:rPr lang="en-US" altLang="en-US"/>
              <a:t> </a:t>
            </a:r>
            <a:r>
              <a:rPr lang="en-US" altLang="en-US" sz="2800" u="sng"/>
              <a:t>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FF0000"/>
                </a:solidFill>
              </a:rPr>
              <a:t># of packets sent (S</a:t>
            </a:r>
            <a:r>
              <a:rPr lang="en-US" altLang="en-US" sz="2800" baseline="-250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[t])</a:t>
            </a:r>
            <a:endParaRPr lang="en-US" altLang="en-US" sz="2800"/>
          </a:p>
          <a:p>
            <a:pPr algn="l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 u="sng"/>
              <a:t>Independent</a:t>
            </a:r>
            <a:r>
              <a:rPr lang="en-US" altLang="en-US" sz="2800"/>
              <a:t> variable = </a:t>
            </a:r>
            <a:r>
              <a:rPr lang="en-US" altLang="en-US" sz="2800">
                <a:solidFill>
                  <a:srgbClr val="000099"/>
                </a:solidFill>
              </a:rPr>
              <a:t># of packets sent (S[t-1])</a:t>
            </a:r>
            <a:endParaRPr lang="en-US" altLang="en-US" sz="2400"/>
          </a:p>
        </p:txBody>
      </p:sp>
      <p:sp>
        <p:nvSpPr>
          <p:cNvPr id="181300" name="Text Box 50">
            <a:extLst>
              <a:ext uri="{FF2B5EF4-FFF2-40B4-BE49-F238E27FC236}">
                <a16:creationId xmlns:a16="http://schemas.microsoft.com/office/drawing/2014/main" id="{604B5A76-DFC2-9642-AA01-DEBB8C4A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152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‘lag-plot’</a:t>
            </a:r>
          </a:p>
        </p:txBody>
      </p:sp>
      <p:sp>
        <p:nvSpPr>
          <p:cNvPr id="181301" name="Line 51">
            <a:extLst>
              <a:ext uri="{FF2B5EF4-FFF2-40B4-BE49-F238E27FC236}">
                <a16:creationId xmlns:a16="http://schemas.microsoft.com/office/drawing/2014/main" id="{E58169C4-7268-444C-A69D-63A91E9C5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2578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2" name="Line 52">
            <a:extLst>
              <a:ext uri="{FF2B5EF4-FFF2-40B4-BE49-F238E27FC236}">
                <a16:creationId xmlns:a16="http://schemas.microsoft.com/office/drawing/2014/main" id="{2F0A3073-2146-A144-8403-2A0176FA4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28321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3" name="Line 53">
            <a:extLst>
              <a:ext uri="{FF2B5EF4-FFF2-40B4-BE49-F238E27FC236}">
                <a16:creationId xmlns:a16="http://schemas.microsoft.com/office/drawing/2014/main" id="{8B76489F-8715-9B40-B65D-7AA476AF9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1500" y="31115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04" name="Line 54">
            <a:extLst>
              <a:ext uri="{FF2B5EF4-FFF2-40B4-BE49-F238E27FC236}">
                <a16:creationId xmlns:a16="http://schemas.microsoft.com/office/drawing/2014/main" id="{D2BBB8FF-028E-0B4E-A5E8-3BF7EEADB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0700" y="3797300"/>
            <a:ext cx="4953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Date Placeholder 3">
            <a:extLst>
              <a:ext uri="{FF2B5EF4-FFF2-40B4-BE49-F238E27FC236}">
                <a16:creationId xmlns:a16="http://schemas.microsoft.com/office/drawing/2014/main" id="{7158BE0C-039D-604E-A9AE-70042AF951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83298" name="Footer Placeholder 4">
            <a:extLst>
              <a:ext uri="{FF2B5EF4-FFF2-40B4-BE49-F238E27FC236}">
                <a16:creationId xmlns:a16="http://schemas.microsoft.com/office/drawing/2014/main" id="{4075FD77-7357-164E-A2EC-D51AFBCF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3299" name="Slide Number Placeholder 5">
            <a:extLst>
              <a:ext uri="{FF2B5EF4-FFF2-40B4-BE49-F238E27FC236}">
                <a16:creationId xmlns:a16="http://schemas.microsoft.com/office/drawing/2014/main" id="{5051CF18-B05A-2F4D-AE90-3B5FCE12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21AB0DA-7146-DB44-8E56-1A74011CB9A2}" type="slidenum">
              <a:rPr lang="en-US" altLang="en-US" sz="1400"/>
              <a:pPr algn="r"/>
              <a:t>93</a:t>
            </a:fld>
            <a:endParaRPr lang="en-US" altLang="en-US" sz="1400"/>
          </a:p>
        </p:txBody>
      </p:sp>
      <p:sp>
        <p:nvSpPr>
          <p:cNvPr id="183300" name="Rectangle 2">
            <a:extLst>
              <a:ext uri="{FF2B5EF4-FFF2-40B4-BE49-F238E27FC236}">
                <a16:creationId xmlns:a16="http://schemas.microsoft.com/office/drawing/2014/main" id="{6DC00ED9-A2C0-CA40-B4CD-BE93B56E8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83301" name="Rectangle 3">
            <a:extLst>
              <a:ext uri="{FF2B5EF4-FFF2-40B4-BE49-F238E27FC236}">
                <a16:creationId xmlns:a16="http://schemas.microsoft.com/office/drawing/2014/main" id="{87CD4B56-EDD5-0648-872E-9A2045CAB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...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Linear Forecasting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Auto-regression: </a:t>
            </a:r>
            <a:r>
              <a:rPr lang="en-US" altLang="en-US" b="1" dirty="0">
                <a:ea typeface="ＭＳ Ｐゴシック" panose="020B0600070205080204" pitchFamily="34" charset="-128"/>
              </a:rPr>
              <a:t>Least Squares; RLS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Examples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3302" name="AutoShape 4">
            <a:extLst>
              <a:ext uri="{FF2B5EF4-FFF2-40B4-BE49-F238E27FC236}">
                <a16:creationId xmlns:a16="http://schemas.microsoft.com/office/drawing/2014/main" id="{B2345083-82FF-344C-9A61-43A4EF2F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82905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Date Placeholder 3">
            <a:extLst>
              <a:ext uri="{FF2B5EF4-FFF2-40B4-BE49-F238E27FC236}">
                <a16:creationId xmlns:a16="http://schemas.microsoft.com/office/drawing/2014/main" id="{F0229DBB-B6A0-C546-B471-A16D97B12B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84322" name="Footer Placeholder 4">
            <a:extLst>
              <a:ext uri="{FF2B5EF4-FFF2-40B4-BE49-F238E27FC236}">
                <a16:creationId xmlns:a16="http://schemas.microsoft.com/office/drawing/2014/main" id="{147F590E-4090-334D-BEAB-FFD4221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4323" name="Slide Number Placeholder 5">
            <a:extLst>
              <a:ext uri="{FF2B5EF4-FFF2-40B4-BE49-F238E27FC236}">
                <a16:creationId xmlns:a16="http://schemas.microsoft.com/office/drawing/2014/main" id="{FE3F37D9-11FE-3A4E-B463-908C2507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28E707D-982B-1D42-969E-A5808EBEB95F}" type="slidenum">
              <a:rPr lang="en-US" altLang="en-US" sz="1400"/>
              <a:pPr algn="r"/>
              <a:t>94</a:t>
            </a:fld>
            <a:endParaRPr lang="en-US" altLang="en-US" sz="1400"/>
          </a:p>
        </p:txBody>
      </p:sp>
      <p:sp>
        <p:nvSpPr>
          <p:cNvPr id="184324" name="Oval 2">
            <a:extLst>
              <a:ext uri="{FF2B5EF4-FFF2-40B4-BE49-F238E27FC236}">
                <a16:creationId xmlns:a16="http://schemas.microsoft.com/office/drawing/2014/main" id="{3AA37007-4907-1F4D-8587-204A3C84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45037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25" name="Oval 3">
            <a:extLst>
              <a:ext uri="{FF2B5EF4-FFF2-40B4-BE49-F238E27FC236}">
                <a16:creationId xmlns:a16="http://schemas.microsoft.com/office/drawing/2014/main" id="{3A139D76-2B5A-2A48-A75F-04E569621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26" name="Rectangle 4">
            <a:extLst>
              <a:ext uri="{FF2B5EF4-FFF2-40B4-BE49-F238E27FC236}">
                <a16:creationId xmlns:a16="http://schemas.microsoft.com/office/drawing/2014/main" id="{2DE9AFAE-DDD6-AE44-834B-7924274E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4327" name="Rectangle 5">
            <a:extLst>
              <a:ext uri="{FF2B5EF4-FFF2-40B4-BE49-F238E27FC236}">
                <a16:creationId xmlns:a16="http://schemas.microsoft.com/office/drawing/2014/main" id="{0399C7AC-7F3C-D941-B507-03F92AE3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</a:t>
            </a:r>
          </a:p>
        </p:txBody>
      </p:sp>
      <p:sp>
        <p:nvSpPr>
          <p:cNvPr id="184328" name="Line 6">
            <a:extLst>
              <a:ext uri="{FF2B5EF4-FFF2-40B4-BE49-F238E27FC236}">
                <a16:creationId xmlns:a16="http://schemas.microsoft.com/office/drawing/2014/main" id="{F06B15F5-29E8-FB4A-BB23-0DE26A88E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5570538"/>
            <a:ext cx="341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Line 7">
            <a:extLst>
              <a:ext uri="{FF2B5EF4-FFF2-40B4-BE49-F238E27FC236}">
                <a16:creationId xmlns:a16="http://schemas.microsoft.com/office/drawing/2014/main" id="{9FEAD1D6-7B4B-694D-B4EE-00A64558C0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05400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Line 8">
            <a:extLst>
              <a:ext uri="{FF2B5EF4-FFF2-40B4-BE49-F238E27FC236}">
                <a16:creationId xmlns:a16="http://schemas.microsoft.com/office/drawing/2014/main" id="{11C3AC39-B884-5343-8BD4-CB2D3700E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Text Box 9">
            <a:extLst>
              <a:ext uri="{FF2B5EF4-FFF2-40B4-BE49-F238E27FC236}">
                <a16:creationId xmlns:a16="http://schemas.microsoft.com/office/drawing/2014/main" id="{C1AB85EF-C0C2-3345-A2A1-F9CEF67F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sp>
        <p:nvSpPr>
          <p:cNvPr id="184332" name="Text Box 10">
            <a:extLst>
              <a:ext uri="{FF2B5EF4-FFF2-40B4-BE49-F238E27FC236}">
                <a16:creationId xmlns:a16="http://schemas.microsoft.com/office/drawing/2014/main" id="{34920E91-F96A-084D-A59D-5D2FBE3E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581400"/>
            <a:ext cx="46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x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endParaRPr lang="en-US" altLang="en-US"/>
          </a:p>
        </p:txBody>
      </p:sp>
      <p:sp>
        <p:nvSpPr>
          <p:cNvPr id="184333" name="Oval 11">
            <a:extLst>
              <a:ext uri="{FF2B5EF4-FFF2-40B4-BE49-F238E27FC236}">
                <a16:creationId xmlns:a16="http://schemas.microsoft.com/office/drawing/2014/main" id="{3293886B-7F10-2A4F-AA98-F3556B77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8006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4" name="Oval 12">
            <a:extLst>
              <a:ext uri="{FF2B5EF4-FFF2-40B4-BE49-F238E27FC236}">
                <a16:creationId xmlns:a16="http://schemas.microsoft.com/office/drawing/2014/main" id="{85E585D0-4DAD-1A4D-9D6E-985E8DB2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4910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5" name="Oval 13">
            <a:extLst>
              <a:ext uri="{FF2B5EF4-FFF2-40B4-BE49-F238E27FC236}">
                <a16:creationId xmlns:a16="http://schemas.microsoft.com/office/drawing/2014/main" id="{3B33A4A2-060C-294A-90F5-A0272109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19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6" name="Oval 14">
            <a:extLst>
              <a:ext uri="{FF2B5EF4-FFF2-40B4-BE49-F238E27FC236}">
                <a16:creationId xmlns:a16="http://schemas.microsoft.com/office/drawing/2014/main" id="{DD7E5A13-2426-F04F-9B4A-9ABCA91E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38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7" name="Oval 15">
            <a:extLst>
              <a:ext uri="{FF2B5EF4-FFF2-40B4-BE49-F238E27FC236}">
                <a16:creationId xmlns:a16="http://schemas.microsoft.com/office/drawing/2014/main" id="{C5635EC0-C34E-8742-9A22-24FDBFD2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529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38" name="Text Box 16">
            <a:extLst>
              <a:ext uri="{FF2B5EF4-FFF2-40B4-BE49-F238E27FC236}">
                <a16:creationId xmlns:a16="http://schemas.microsoft.com/office/drawing/2014/main" id="{CB22BDE3-781C-3246-97C9-C789CEE2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7847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t-1</a:t>
            </a:r>
            <a:endParaRPr lang="en-US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Date Placeholder 3">
            <a:extLst>
              <a:ext uri="{FF2B5EF4-FFF2-40B4-BE49-F238E27FC236}">
                <a16:creationId xmlns:a16="http://schemas.microsoft.com/office/drawing/2014/main" id="{F0B60321-DCDD-AF4F-A3F3-8B7537B9A7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86370" name="Footer Placeholder 4">
            <a:extLst>
              <a:ext uri="{FF2B5EF4-FFF2-40B4-BE49-F238E27FC236}">
                <a16:creationId xmlns:a16="http://schemas.microsoft.com/office/drawing/2014/main" id="{836A7A68-65B3-1541-A865-D43BD43F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6371" name="Slide Number Placeholder 5">
            <a:extLst>
              <a:ext uri="{FF2B5EF4-FFF2-40B4-BE49-F238E27FC236}">
                <a16:creationId xmlns:a16="http://schemas.microsoft.com/office/drawing/2014/main" id="{8BA7547D-F589-9A46-A4CE-3988AD7A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3FF9F8F-1C62-DF4F-9943-AD079E6A226B}" type="slidenum">
              <a:rPr lang="en-US" altLang="en-US" sz="1400"/>
              <a:pPr algn="r"/>
              <a:t>95</a:t>
            </a:fld>
            <a:endParaRPr lang="en-US" altLang="en-US" sz="1400"/>
          </a:p>
        </p:txBody>
      </p:sp>
      <p:grpSp>
        <p:nvGrpSpPr>
          <p:cNvPr id="186372" name="Group 2">
            <a:extLst>
              <a:ext uri="{FF2B5EF4-FFF2-40B4-BE49-F238E27FC236}">
                <a16:creationId xmlns:a16="http://schemas.microsoft.com/office/drawing/2014/main" id="{2AC4E131-665F-CA4C-BE12-556879BAEB5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497388"/>
            <a:ext cx="82550" cy="231775"/>
            <a:chOff x="2928" y="2833"/>
            <a:chExt cx="52" cy="146"/>
          </a:xfrm>
        </p:grpSpPr>
        <p:grpSp>
          <p:nvGrpSpPr>
            <p:cNvPr id="186402" name="Group 3">
              <a:extLst>
                <a:ext uri="{FF2B5EF4-FFF2-40B4-BE49-F238E27FC236}">
                  <a16:creationId xmlns:a16="http://schemas.microsoft.com/office/drawing/2014/main" id="{1F708CA1-512D-6543-BA1E-07781A103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868"/>
              <a:ext cx="52" cy="111"/>
              <a:chOff x="2928" y="2868"/>
              <a:chExt cx="52" cy="111"/>
            </a:xfrm>
          </p:grpSpPr>
          <p:sp>
            <p:nvSpPr>
              <p:cNvPr id="186404" name="Oval 4">
                <a:extLst>
                  <a:ext uri="{FF2B5EF4-FFF2-40B4-BE49-F238E27FC236}">
                    <a16:creationId xmlns:a16="http://schemas.microsoft.com/office/drawing/2014/main" id="{E9B40915-642E-C44D-AB0C-3BAAAC718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928"/>
                <a:ext cx="52" cy="51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405" name="Line 5">
                <a:extLst>
                  <a:ext uri="{FF2B5EF4-FFF2-40B4-BE49-F238E27FC236}">
                    <a16:creationId xmlns:a16="http://schemas.microsoft.com/office/drawing/2014/main" id="{F97D6C13-5ED1-0440-90F0-F95D09A5A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2" y="286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403" name="Oval 6">
              <a:extLst>
                <a:ext uri="{FF2B5EF4-FFF2-40B4-BE49-F238E27FC236}">
                  <a16:creationId xmlns:a16="http://schemas.microsoft.com/office/drawing/2014/main" id="{CE15C03F-0106-C64A-B481-89DC01301E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2833"/>
              <a:ext cx="29" cy="28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6373" name="Group 7">
            <a:extLst>
              <a:ext uri="{FF2B5EF4-FFF2-40B4-BE49-F238E27FC236}">
                <a16:creationId xmlns:a16="http://schemas.microsoft.com/office/drawing/2014/main" id="{72BEA8BC-1F4A-1D45-8456-B3906C9C1DF5}"/>
              </a:ext>
            </a:extLst>
          </p:cNvPr>
          <p:cNvGrpSpPr>
            <a:grpSpLocks/>
          </p:cNvGrpSpPr>
          <p:nvPr/>
        </p:nvGrpSpPr>
        <p:grpSpPr bwMode="auto">
          <a:xfrm>
            <a:off x="5322888" y="4329113"/>
            <a:ext cx="82550" cy="255587"/>
            <a:chOff x="3353" y="2727"/>
            <a:chExt cx="52" cy="161"/>
          </a:xfrm>
        </p:grpSpPr>
        <p:grpSp>
          <p:nvGrpSpPr>
            <p:cNvPr id="186398" name="Group 8">
              <a:extLst>
                <a:ext uri="{FF2B5EF4-FFF2-40B4-BE49-F238E27FC236}">
                  <a16:creationId xmlns:a16="http://schemas.microsoft.com/office/drawing/2014/main" id="{39DCCACA-9003-0E4F-B83C-6E6DCC5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3" y="2768"/>
              <a:ext cx="52" cy="120"/>
              <a:chOff x="4298" y="2534"/>
              <a:chExt cx="52" cy="120"/>
            </a:xfrm>
          </p:grpSpPr>
          <p:sp>
            <p:nvSpPr>
              <p:cNvPr id="186400" name="Oval 9">
                <a:extLst>
                  <a:ext uri="{FF2B5EF4-FFF2-40B4-BE49-F238E27FC236}">
                    <a16:creationId xmlns:a16="http://schemas.microsoft.com/office/drawing/2014/main" id="{6C7B22B1-E139-EB43-992D-4383B0ABA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" y="2603"/>
                <a:ext cx="52" cy="51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401" name="Line 10">
                <a:extLst>
                  <a:ext uri="{FF2B5EF4-FFF2-40B4-BE49-F238E27FC236}">
                    <a16:creationId xmlns:a16="http://schemas.microsoft.com/office/drawing/2014/main" id="{7CCC1307-E4AE-FA47-B144-A9A1B9EE3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253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399" name="Oval 11">
              <a:extLst>
                <a:ext uri="{FF2B5EF4-FFF2-40B4-BE49-F238E27FC236}">
                  <a16:creationId xmlns:a16="http://schemas.microsoft.com/office/drawing/2014/main" id="{1C56EE85-F2AA-A543-B783-50E08E1293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5" y="2727"/>
              <a:ext cx="29" cy="28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6374" name="Freeform 12">
            <a:extLst>
              <a:ext uri="{FF2B5EF4-FFF2-40B4-BE49-F238E27FC236}">
                <a16:creationId xmlns:a16="http://schemas.microsoft.com/office/drawing/2014/main" id="{16F30386-97BD-6D42-878B-97A115390960}"/>
              </a:ext>
            </a:extLst>
          </p:cNvPr>
          <p:cNvSpPr>
            <a:spLocks/>
          </p:cNvSpPr>
          <p:nvPr/>
        </p:nvSpPr>
        <p:spPr bwMode="auto">
          <a:xfrm>
            <a:off x="3163888" y="3903663"/>
            <a:ext cx="3135312" cy="1363662"/>
          </a:xfrm>
          <a:custGeom>
            <a:avLst/>
            <a:gdLst>
              <a:gd name="T0" fmla="*/ 0 w 2020"/>
              <a:gd name="T1" fmla="*/ 2147483646 h 722"/>
              <a:gd name="T2" fmla="*/ 2147483646 w 2020"/>
              <a:gd name="T3" fmla="*/ 2147483646 h 722"/>
              <a:gd name="T4" fmla="*/ 2147483646 w 2020"/>
              <a:gd name="T5" fmla="*/ 0 h 722"/>
              <a:gd name="T6" fmla="*/ 2147483646 w 2020"/>
              <a:gd name="T7" fmla="*/ 2147483646 h 722"/>
              <a:gd name="T8" fmla="*/ 0 w 2020"/>
              <a:gd name="T9" fmla="*/ 2147483646 h 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20"/>
              <a:gd name="T16" fmla="*/ 0 h 722"/>
              <a:gd name="T17" fmla="*/ 2020 w 2020"/>
              <a:gd name="T18" fmla="*/ 722 h 7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20" h="722">
                <a:moveTo>
                  <a:pt x="0" y="722"/>
                </a:moveTo>
                <a:lnTo>
                  <a:pt x="905" y="156"/>
                </a:lnTo>
                <a:lnTo>
                  <a:pt x="2020" y="0"/>
                </a:lnTo>
                <a:lnTo>
                  <a:pt x="1206" y="549"/>
                </a:lnTo>
                <a:lnTo>
                  <a:pt x="0" y="72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Rectangle 13">
            <a:extLst>
              <a:ext uri="{FF2B5EF4-FFF2-40B4-BE49-F238E27FC236}">
                <a16:creationId xmlns:a16="http://schemas.microsoft.com/office/drawing/2014/main" id="{3552E566-5B98-5744-A49A-378F0500D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6376" name="Rectangle 14">
            <a:extLst>
              <a:ext uri="{FF2B5EF4-FFF2-40B4-BE49-F238E27FC236}">
                <a16:creationId xmlns:a16="http://schemas.microsoft.com/office/drawing/2014/main" id="{6C8491CD-448B-0145-8DE0-F77831999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(we’ll fit a hyper-plane, then!)</a:t>
            </a:r>
          </a:p>
        </p:txBody>
      </p:sp>
      <p:sp>
        <p:nvSpPr>
          <p:cNvPr id="186377" name="Line 15">
            <a:extLst>
              <a:ext uri="{FF2B5EF4-FFF2-40B4-BE49-F238E27FC236}">
                <a16:creationId xmlns:a16="http://schemas.microsoft.com/office/drawing/2014/main" id="{0549370A-6259-3B40-9988-CFE814EA9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5570538"/>
            <a:ext cx="341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6">
            <a:extLst>
              <a:ext uri="{FF2B5EF4-FFF2-40B4-BE49-F238E27FC236}">
                <a16:creationId xmlns:a16="http://schemas.microsoft.com/office/drawing/2014/main" id="{772CA287-F3E6-6845-B9A9-628E3FDEB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105400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Line 17">
            <a:extLst>
              <a:ext uri="{FF2B5EF4-FFF2-40B4-BE49-F238E27FC236}">
                <a16:creationId xmlns:a16="http://schemas.microsoft.com/office/drawing/2014/main" id="{F172A8BD-F934-5141-8D7C-58022A68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86200"/>
            <a:ext cx="0" cy="1676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Text Box 18">
            <a:extLst>
              <a:ext uri="{FF2B5EF4-FFF2-40B4-BE49-F238E27FC236}">
                <a16:creationId xmlns:a16="http://schemas.microsoft.com/office/drawing/2014/main" id="{AC5E8B85-A68A-9746-A950-97F21F8B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sp>
        <p:nvSpPr>
          <p:cNvPr id="186381" name="Text Box 19">
            <a:extLst>
              <a:ext uri="{FF2B5EF4-FFF2-40B4-BE49-F238E27FC236}">
                <a16:creationId xmlns:a16="http://schemas.microsoft.com/office/drawing/2014/main" id="{D44F3750-1AD4-6545-A6A8-333ACCE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3581400"/>
            <a:ext cx="46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x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endParaRPr lang="en-US" altLang="en-US"/>
          </a:p>
        </p:txBody>
      </p:sp>
      <p:sp>
        <p:nvSpPr>
          <p:cNvPr id="186382" name="Oval 20">
            <a:extLst>
              <a:ext uri="{FF2B5EF4-FFF2-40B4-BE49-F238E27FC236}">
                <a16:creationId xmlns:a16="http://schemas.microsoft.com/office/drawing/2014/main" id="{29A78FBD-E513-3C4B-B054-961945CA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800600"/>
            <a:ext cx="82550" cy="80963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3" name="Line 21">
            <a:extLst>
              <a:ext uri="{FF2B5EF4-FFF2-40B4-BE49-F238E27FC236}">
                <a16:creationId xmlns:a16="http://schemas.microsoft.com/office/drawing/2014/main" id="{9EC4DB47-3841-994A-944D-3C0E1D991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138" y="4876800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4" name="Oval 22">
            <a:extLst>
              <a:ext uri="{FF2B5EF4-FFF2-40B4-BE49-F238E27FC236}">
                <a16:creationId xmlns:a16="http://schemas.microsoft.com/office/drawing/2014/main" id="{D581D556-899A-FD49-ADF4-F841E37E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44910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5" name="Oval 23">
            <a:extLst>
              <a:ext uri="{FF2B5EF4-FFF2-40B4-BE49-F238E27FC236}">
                <a16:creationId xmlns:a16="http://schemas.microsoft.com/office/drawing/2014/main" id="{7866F038-8A29-8443-BE15-3A615D1A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19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6" name="Line 24">
            <a:extLst>
              <a:ext uri="{FF2B5EF4-FFF2-40B4-BE49-F238E27FC236}">
                <a16:creationId xmlns:a16="http://schemas.microsoft.com/office/drawing/2014/main" id="{95E52735-F771-004C-B9E7-ED2F307DB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4567238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25">
            <a:extLst>
              <a:ext uri="{FF2B5EF4-FFF2-40B4-BE49-F238E27FC236}">
                <a16:creationId xmlns:a16="http://schemas.microsoft.com/office/drawing/2014/main" id="{26748FDE-6678-304D-8037-C38D28FC2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4738688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Oval 26">
            <a:extLst>
              <a:ext uri="{FF2B5EF4-FFF2-40B4-BE49-F238E27FC236}">
                <a16:creationId xmlns:a16="http://schemas.microsoft.com/office/drawing/2014/main" id="{258A8667-E578-8A43-9BFD-C801FB2A2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38638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89" name="Oval 27">
            <a:extLst>
              <a:ext uri="{FF2B5EF4-FFF2-40B4-BE49-F238E27FC236}">
                <a16:creationId xmlns:a16="http://schemas.microsoft.com/office/drawing/2014/main" id="{B2F9CB7F-3C96-5D46-9EC8-27C9CE08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52963"/>
            <a:ext cx="82550" cy="80962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0" name="Line 28">
            <a:extLst>
              <a:ext uri="{FF2B5EF4-FFF2-40B4-BE49-F238E27FC236}">
                <a16:creationId xmlns:a16="http://schemas.microsoft.com/office/drawing/2014/main" id="{8A4201B4-2A87-344B-9005-AF81EB9AC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4710113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1" name="Line 29">
            <a:extLst>
              <a:ext uri="{FF2B5EF4-FFF2-40B4-BE49-F238E27FC236}">
                <a16:creationId xmlns:a16="http://schemas.microsoft.com/office/drawing/2014/main" id="{E2A4428A-0BF6-8B46-B078-AC1AF03F8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4367213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2" name="Oval 30">
            <a:extLst>
              <a:ext uri="{FF2B5EF4-FFF2-40B4-BE49-F238E27FC236}">
                <a16:creationId xmlns:a16="http://schemas.microsoft.com/office/drawing/2014/main" id="{4BF2C22B-1318-B848-B816-04AF611BFF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1263" y="4995863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3" name="Oval 31">
            <a:extLst>
              <a:ext uri="{FF2B5EF4-FFF2-40B4-BE49-F238E27FC236}">
                <a16:creationId xmlns:a16="http://schemas.microsoft.com/office/drawing/2014/main" id="{53C6C8F7-37C9-1D42-865F-51E150D65F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75150" y="4848225"/>
            <a:ext cx="46038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4" name="Oval 32">
            <a:extLst>
              <a:ext uri="{FF2B5EF4-FFF2-40B4-BE49-F238E27FC236}">
                <a16:creationId xmlns:a16="http://schemas.microsoft.com/office/drawing/2014/main" id="{0BDAE036-A788-1840-ACB3-5A70D22D48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0375" y="4686300"/>
            <a:ext cx="46038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5" name="Oval 33">
            <a:extLst>
              <a:ext uri="{FF2B5EF4-FFF2-40B4-BE49-F238E27FC236}">
                <a16:creationId xmlns:a16="http://schemas.microsoft.com/office/drawing/2014/main" id="{C864EB82-7D8B-AA41-8A10-790F7FC11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8063" y="4476750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6" name="Oval 34">
            <a:extLst>
              <a:ext uri="{FF2B5EF4-FFF2-40B4-BE49-F238E27FC236}">
                <a16:creationId xmlns:a16="http://schemas.microsoft.com/office/drawing/2014/main" id="{29AB8F93-2FA3-9C4F-A320-D026C63B5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0463" y="4814888"/>
            <a:ext cx="46037" cy="44450"/>
          </a:xfrm>
          <a:prstGeom prst="ellipse">
            <a:avLst/>
          </a:prstGeom>
          <a:solidFill>
            <a:srgbClr val="800000"/>
          </a:solidFill>
          <a:ln w="635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6397" name="Text Box 35">
            <a:extLst>
              <a:ext uri="{FF2B5EF4-FFF2-40B4-BE49-F238E27FC236}">
                <a16:creationId xmlns:a16="http://schemas.microsoft.com/office/drawing/2014/main" id="{4D9DD350-B975-8D44-920A-4FCB808F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784725"/>
            <a:ext cx="684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t-1</a:t>
            </a:r>
            <a:endParaRPr lang="en-US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Date Placeholder 3">
            <a:extLst>
              <a:ext uri="{FF2B5EF4-FFF2-40B4-BE49-F238E27FC236}">
                <a16:creationId xmlns:a16="http://schemas.microsoft.com/office/drawing/2014/main" id="{C168DACB-5EDA-DD43-885D-2B18793A9A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88418" name="Footer Placeholder 4">
            <a:extLst>
              <a:ext uri="{FF2B5EF4-FFF2-40B4-BE49-F238E27FC236}">
                <a16:creationId xmlns:a16="http://schemas.microsoft.com/office/drawing/2014/main" id="{BBBDC448-92B0-E94D-8DE7-D1662962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88419" name="Slide Number Placeholder 5">
            <a:extLst>
              <a:ext uri="{FF2B5EF4-FFF2-40B4-BE49-F238E27FC236}">
                <a16:creationId xmlns:a16="http://schemas.microsoft.com/office/drawing/2014/main" id="{A9084A2D-E620-2E4C-9D28-8A3ABDA4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03CA98E4-79A3-F04F-B4CC-AFC1C8AC7851}" type="slidenum">
              <a:rPr lang="en-US" altLang="en-US" sz="1400"/>
              <a:pPr algn="r"/>
              <a:t>96</a:t>
            </a:fld>
            <a:endParaRPr lang="en-US" altLang="en-US" sz="1400"/>
          </a:p>
        </p:txBody>
      </p:sp>
      <p:sp>
        <p:nvSpPr>
          <p:cNvPr id="188424" name="Rectangle 14">
            <a:extLst>
              <a:ext uri="{FF2B5EF4-FFF2-40B4-BE49-F238E27FC236}">
                <a16:creationId xmlns:a16="http://schemas.microsoft.com/office/drawing/2014/main" id="{9B1E305A-C95A-6C4B-9229-E0AF65614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88425" name="Rectangle 15">
            <a:extLst>
              <a:ext uri="{FF2B5EF4-FFF2-40B4-BE49-F238E27FC236}">
                <a16:creationId xmlns:a16="http://schemas.microsoft.com/office/drawing/2014/main" id="{36FC7B35-AAAC-DD4D-B776-84B93631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(we’ll fit a hyper-plane, then!)</a:t>
            </a:r>
          </a:p>
        </p:txBody>
      </p:sp>
      <p:sp>
        <p:nvSpPr>
          <p:cNvPr id="188429" name="Text Box 19">
            <a:extLst>
              <a:ext uri="{FF2B5EF4-FFF2-40B4-BE49-F238E27FC236}">
                <a16:creationId xmlns:a16="http://schemas.microsoft.com/office/drawing/2014/main" id="{FDACA8CC-0CD6-8648-8075-8A33655E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088" y="557847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t-2</a:t>
            </a:r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834A4B-0F9C-FB49-877C-2EFD0C5BCF2F}"/>
              </a:ext>
            </a:extLst>
          </p:cNvPr>
          <p:cNvGrpSpPr/>
          <p:nvPr/>
        </p:nvGrpSpPr>
        <p:grpSpPr>
          <a:xfrm>
            <a:off x="2016125" y="3581400"/>
            <a:ext cx="4283075" cy="1989138"/>
            <a:chOff x="2016125" y="3581400"/>
            <a:chExt cx="4283075" cy="1989138"/>
          </a:xfrm>
        </p:grpSpPr>
        <p:sp>
          <p:nvSpPr>
            <p:cNvPr id="188420" name="Line 2">
              <a:extLst>
                <a:ext uri="{FF2B5EF4-FFF2-40B4-BE49-F238E27FC236}">
                  <a16:creationId xmlns:a16="http://schemas.microsoft.com/office/drawing/2014/main" id="{6CD834AC-E5E1-3345-9B15-3EE9026FE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5850" y="4597400"/>
              <a:ext cx="0" cy="7588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8421" name="Group 3">
              <a:extLst>
                <a:ext uri="{FF2B5EF4-FFF2-40B4-BE49-F238E27FC236}">
                  <a16:creationId xmlns:a16="http://schemas.microsoft.com/office/drawing/2014/main" id="{F4831AF1-2F0F-4140-8B3E-37C90E0C5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497388"/>
              <a:ext cx="82550" cy="231775"/>
              <a:chOff x="2928" y="2833"/>
              <a:chExt cx="52" cy="146"/>
            </a:xfrm>
          </p:grpSpPr>
          <p:grpSp>
            <p:nvGrpSpPr>
              <p:cNvPr id="188455" name="Group 4">
                <a:extLst>
                  <a:ext uri="{FF2B5EF4-FFF2-40B4-BE49-F238E27FC236}">
                    <a16:creationId xmlns:a16="http://schemas.microsoft.com/office/drawing/2014/main" id="{C1E41CFE-F0CF-524D-B9C2-6AAAE4CB12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868"/>
                <a:ext cx="52" cy="111"/>
                <a:chOff x="2928" y="2868"/>
                <a:chExt cx="52" cy="111"/>
              </a:xfrm>
            </p:grpSpPr>
            <p:sp>
              <p:nvSpPr>
                <p:cNvPr id="188457" name="Oval 5">
                  <a:extLst>
                    <a:ext uri="{FF2B5EF4-FFF2-40B4-BE49-F238E27FC236}">
                      <a16:creationId xmlns:a16="http://schemas.microsoft.com/office/drawing/2014/main" id="{D57A6F59-B59C-8640-ACFD-0BF30CB98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928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458" name="Line 6">
                  <a:extLst>
                    <a:ext uri="{FF2B5EF4-FFF2-40B4-BE49-F238E27FC236}">
                      <a16:creationId xmlns:a16="http://schemas.microsoft.com/office/drawing/2014/main" id="{A3D1FDF4-615A-6746-858C-2DC11FB3D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86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56" name="Oval 7">
                <a:extLst>
                  <a:ext uri="{FF2B5EF4-FFF2-40B4-BE49-F238E27FC236}">
                    <a16:creationId xmlns:a16="http://schemas.microsoft.com/office/drawing/2014/main" id="{A3BFB877-1296-9944-92A9-E41D6D31E7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35" y="2833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422" name="Group 8">
              <a:extLst>
                <a:ext uri="{FF2B5EF4-FFF2-40B4-BE49-F238E27FC236}">
                  <a16:creationId xmlns:a16="http://schemas.microsoft.com/office/drawing/2014/main" id="{A9D7BAE5-AC92-AB49-B2EE-80E2D1B92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2888" y="4329113"/>
              <a:ext cx="82550" cy="255587"/>
              <a:chOff x="3353" y="2727"/>
              <a:chExt cx="52" cy="161"/>
            </a:xfrm>
          </p:grpSpPr>
          <p:grpSp>
            <p:nvGrpSpPr>
              <p:cNvPr id="188451" name="Group 9">
                <a:extLst>
                  <a:ext uri="{FF2B5EF4-FFF2-40B4-BE49-F238E27FC236}">
                    <a16:creationId xmlns:a16="http://schemas.microsoft.com/office/drawing/2014/main" id="{23F1368E-EE54-0F41-8796-46B3448D77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3" y="2768"/>
                <a:ext cx="52" cy="120"/>
                <a:chOff x="4298" y="2534"/>
                <a:chExt cx="52" cy="120"/>
              </a:xfrm>
            </p:grpSpPr>
            <p:sp>
              <p:nvSpPr>
                <p:cNvPr id="188453" name="Oval 10">
                  <a:extLst>
                    <a:ext uri="{FF2B5EF4-FFF2-40B4-BE49-F238E27FC236}">
                      <a16:creationId xmlns:a16="http://schemas.microsoft.com/office/drawing/2014/main" id="{1EC054F6-61DB-3940-9901-4A5A04014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2603"/>
                  <a:ext cx="52" cy="51"/>
                </a:xfrm>
                <a:prstGeom prst="ellipse">
                  <a:avLst/>
                </a:prstGeom>
                <a:solidFill>
                  <a:srgbClr val="800000"/>
                </a:solidFill>
                <a:ln w="635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 algn="ctr"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8454" name="Line 11">
                  <a:extLst>
                    <a:ext uri="{FF2B5EF4-FFF2-40B4-BE49-F238E27FC236}">
                      <a16:creationId xmlns:a16="http://schemas.microsoft.com/office/drawing/2014/main" id="{067C9CC4-6366-0C48-BBB0-9FCE664D87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1" y="253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 type="non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52" name="Oval 12">
                <a:extLst>
                  <a:ext uri="{FF2B5EF4-FFF2-40B4-BE49-F238E27FC236}">
                    <a16:creationId xmlns:a16="http://schemas.microsoft.com/office/drawing/2014/main" id="{96CC7717-B5B7-0342-B109-164DB8888D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65" y="2727"/>
                <a:ext cx="29" cy="28"/>
              </a:xfrm>
              <a:prstGeom prst="ellipse">
                <a:avLst/>
              </a:prstGeom>
              <a:solidFill>
                <a:srgbClr val="800000"/>
              </a:solidFill>
              <a:ln w="63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88423" name="Freeform 13">
              <a:extLst>
                <a:ext uri="{FF2B5EF4-FFF2-40B4-BE49-F238E27FC236}">
                  <a16:creationId xmlns:a16="http://schemas.microsoft.com/office/drawing/2014/main" id="{31A0E600-7DE6-0947-B955-A19C7B76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3903663"/>
              <a:ext cx="3135312" cy="1363662"/>
            </a:xfrm>
            <a:custGeom>
              <a:avLst/>
              <a:gdLst>
                <a:gd name="T0" fmla="*/ 0 w 2020"/>
                <a:gd name="T1" fmla="*/ 2147483646 h 722"/>
                <a:gd name="T2" fmla="*/ 2147483646 w 2020"/>
                <a:gd name="T3" fmla="*/ 2147483646 h 722"/>
                <a:gd name="T4" fmla="*/ 2147483646 w 2020"/>
                <a:gd name="T5" fmla="*/ 0 h 722"/>
                <a:gd name="T6" fmla="*/ 2147483646 w 2020"/>
                <a:gd name="T7" fmla="*/ 2147483646 h 722"/>
                <a:gd name="T8" fmla="*/ 0 w 2020"/>
                <a:gd name="T9" fmla="*/ 2147483646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0"/>
                <a:gd name="T16" fmla="*/ 0 h 722"/>
                <a:gd name="T17" fmla="*/ 2020 w 2020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0" h="722">
                  <a:moveTo>
                    <a:pt x="0" y="722"/>
                  </a:moveTo>
                  <a:lnTo>
                    <a:pt x="905" y="156"/>
                  </a:lnTo>
                  <a:lnTo>
                    <a:pt x="2020" y="0"/>
                  </a:lnTo>
                  <a:lnTo>
                    <a:pt x="1206" y="549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chemeClr val="bg1">
                <a:alpha val="50195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6" name="Line 16">
              <a:extLst>
                <a:ext uri="{FF2B5EF4-FFF2-40B4-BE49-F238E27FC236}">
                  <a16:creationId xmlns:a16="http://schemas.microsoft.com/office/drawing/2014/main" id="{E4D83601-60E4-414D-9D02-2E3505A6E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5570538"/>
              <a:ext cx="34194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7" name="Line 17">
              <a:extLst>
                <a:ext uri="{FF2B5EF4-FFF2-40B4-BE49-F238E27FC236}">
                  <a16:creationId xmlns:a16="http://schemas.microsoft.com/office/drawing/2014/main" id="{88CE03A0-5A95-5C48-B11D-AC55F2E25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105400"/>
              <a:ext cx="22098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8" name="Line 18">
              <a:extLst>
                <a:ext uri="{FF2B5EF4-FFF2-40B4-BE49-F238E27FC236}">
                  <a16:creationId xmlns:a16="http://schemas.microsoft.com/office/drawing/2014/main" id="{9F0119A3-7874-5446-B221-3BBBE52CB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3886200"/>
              <a:ext cx="0" cy="1676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Text Box 20">
              <a:extLst>
                <a:ext uri="{FF2B5EF4-FFF2-40B4-BE49-F238E27FC236}">
                  <a16:creationId xmlns:a16="http://schemas.microsoft.com/office/drawing/2014/main" id="{B79ADABB-7C02-AC4E-9653-64E5433BB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50" y="4784725"/>
              <a:ext cx="68421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x</a:t>
              </a:r>
              <a:r>
                <a:rPr lang="en-US" altLang="en-US" baseline="-25000"/>
                <a:t>t-1</a:t>
              </a:r>
              <a:endParaRPr lang="en-US" altLang="en-US"/>
            </a:p>
          </p:txBody>
        </p:sp>
        <p:sp>
          <p:nvSpPr>
            <p:cNvPr id="188431" name="Text Box 21">
              <a:extLst>
                <a:ext uri="{FF2B5EF4-FFF2-40B4-BE49-F238E27FC236}">
                  <a16:creationId xmlns:a16="http://schemas.microsoft.com/office/drawing/2014/main" id="{5B43FFDB-45CF-2742-8566-2D4B9E99E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25" y="3581400"/>
              <a:ext cx="461963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x</a:t>
              </a:r>
              <a:r>
                <a:rPr lang="en-US" altLang="en-US" baseline="-25000">
                  <a:solidFill>
                    <a:schemeClr val="tx2"/>
                  </a:solidFill>
                </a:rPr>
                <a:t>t</a:t>
              </a:r>
              <a:endParaRPr lang="en-US" altLang="en-US"/>
            </a:p>
          </p:txBody>
        </p:sp>
        <p:sp>
          <p:nvSpPr>
            <p:cNvPr id="188432" name="Oval 22">
              <a:extLst>
                <a:ext uri="{FF2B5EF4-FFF2-40B4-BE49-F238E27FC236}">
                  <a16:creationId xmlns:a16="http://schemas.microsoft.com/office/drawing/2014/main" id="{22A386B9-1D19-C149-840D-FDC98E83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4800600"/>
              <a:ext cx="82550" cy="80963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3" name="Line 23">
              <a:extLst>
                <a:ext uri="{FF2B5EF4-FFF2-40B4-BE49-F238E27FC236}">
                  <a16:creationId xmlns:a16="http://schemas.microsoft.com/office/drawing/2014/main" id="{14E74F7A-A4A0-7042-A3B9-DB430A913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138" y="4876800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4" name="Oval 24">
              <a:extLst>
                <a:ext uri="{FF2B5EF4-FFF2-40B4-BE49-F238E27FC236}">
                  <a16:creationId xmlns:a16="http://schemas.microsoft.com/office/drawing/2014/main" id="{9DDB9DE2-6E17-7E46-9342-B80CC7A1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44910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5" name="Oval 25">
              <a:extLst>
                <a:ext uri="{FF2B5EF4-FFF2-40B4-BE49-F238E27FC236}">
                  <a16:creationId xmlns:a16="http://schemas.microsoft.com/office/drawing/2014/main" id="{EABD1D96-9440-374E-996A-043D1AEA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19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6" name="Line 26">
              <a:extLst>
                <a:ext uri="{FF2B5EF4-FFF2-40B4-BE49-F238E27FC236}">
                  <a16:creationId xmlns:a16="http://schemas.microsoft.com/office/drawing/2014/main" id="{9726F799-875A-874D-B83F-CDEBC5747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538" y="456723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7" name="Line 27">
              <a:extLst>
                <a:ext uri="{FF2B5EF4-FFF2-40B4-BE49-F238E27FC236}">
                  <a16:creationId xmlns:a16="http://schemas.microsoft.com/office/drawing/2014/main" id="{571FF369-2016-FC45-9634-B9D4AFEC5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738688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8" name="Oval 28">
              <a:extLst>
                <a:ext uri="{FF2B5EF4-FFF2-40B4-BE49-F238E27FC236}">
                  <a16:creationId xmlns:a16="http://schemas.microsoft.com/office/drawing/2014/main" id="{18F506E9-B35D-9A4C-B49F-E5F1014F4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38638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39" name="Oval 29">
              <a:extLst>
                <a:ext uri="{FF2B5EF4-FFF2-40B4-BE49-F238E27FC236}">
                  <a16:creationId xmlns:a16="http://schemas.microsoft.com/office/drawing/2014/main" id="{ED5AA6A7-DDDD-3140-9233-6061E3F4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52963"/>
              <a:ext cx="82550" cy="80962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0" name="Line 30">
              <a:extLst>
                <a:ext uri="{FF2B5EF4-FFF2-40B4-BE49-F238E27FC236}">
                  <a16:creationId xmlns:a16="http://schemas.microsoft.com/office/drawing/2014/main" id="{3E919300-F055-AD4A-B94B-7B9A491F4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338" y="47101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1" name="Line 31">
              <a:extLst>
                <a:ext uri="{FF2B5EF4-FFF2-40B4-BE49-F238E27FC236}">
                  <a16:creationId xmlns:a16="http://schemas.microsoft.com/office/drawing/2014/main" id="{C00AF75F-B935-9744-A24A-F7F912CC0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463" y="4367213"/>
              <a:ext cx="0" cy="152400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2" name="Oval 32">
              <a:extLst>
                <a:ext uri="{FF2B5EF4-FFF2-40B4-BE49-F238E27FC236}">
                  <a16:creationId xmlns:a16="http://schemas.microsoft.com/office/drawing/2014/main" id="{804CA491-5DE2-3243-99C1-18CB6D8477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1263" y="4995863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3" name="Oval 33">
              <a:extLst>
                <a:ext uri="{FF2B5EF4-FFF2-40B4-BE49-F238E27FC236}">
                  <a16:creationId xmlns:a16="http://schemas.microsoft.com/office/drawing/2014/main" id="{05C37588-0626-514D-B3F9-5B1CA05231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5150" y="4848225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4" name="Oval 34">
              <a:extLst>
                <a:ext uri="{FF2B5EF4-FFF2-40B4-BE49-F238E27FC236}">
                  <a16:creationId xmlns:a16="http://schemas.microsoft.com/office/drawing/2014/main" id="{6EF74F3F-7EE9-3B42-B93A-E3D3A2A8B7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375" y="4686300"/>
              <a:ext cx="46038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5" name="Oval 35">
              <a:extLst>
                <a:ext uri="{FF2B5EF4-FFF2-40B4-BE49-F238E27FC236}">
                  <a16:creationId xmlns:a16="http://schemas.microsoft.com/office/drawing/2014/main" id="{D2490764-BECF-374E-B57A-3D4DA1E9F2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8063" y="4476750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6" name="Oval 36">
              <a:extLst>
                <a:ext uri="{FF2B5EF4-FFF2-40B4-BE49-F238E27FC236}">
                  <a16:creationId xmlns:a16="http://schemas.microsoft.com/office/drawing/2014/main" id="{E2CC6F61-F678-B44B-8469-E01709BB65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0463" y="4814888"/>
              <a:ext cx="46037" cy="44450"/>
            </a:xfrm>
            <a:prstGeom prst="ellipse">
              <a:avLst/>
            </a:prstGeom>
            <a:solidFill>
              <a:srgbClr val="800000"/>
            </a:solidFill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8447" name="Line 37">
              <a:extLst>
                <a:ext uri="{FF2B5EF4-FFF2-40B4-BE49-F238E27FC236}">
                  <a16:creationId xmlns:a16="http://schemas.microsoft.com/office/drawing/2014/main" id="{B78FF2F4-3E83-0C41-976C-45E403F050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95738" y="5372100"/>
              <a:ext cx="887412" cy="18415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8" name="Line 38">
              <a:extLst>
                <a:ext uri="{FF2B5EF4-FFF2-40B4-BE49-F238E27FC236}">
                  <a16:creationId xmlns:a16="http://schemas.microsoft.com/office/drawing/2014/main" id="{F1BC7606-4464-0D43-8A1C-CA0066D90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550" y="5351463"/>
              <a:ext cx="1133475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9" name="Line 39">
              <a:extLst>
                <a:ext uri="{FF2B5EF4-FFF2-40B4-BE49-F238E27FC236}">
                  <a16:creationId xmlns:a16="http://schemas.microsoft.com/office/drawing/2014/main" id="{75E36CA9-C40D-9243-B3EE-E7EEC0493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4641850"/>
              <a:ext cx="2147888" cy="203200"/>
            </a:xfrm>
            <a:prstGeom prst="line">
              <a:avLst/>
            </a:prstGeom>
            <a:noFill/>
            <a:ln w="12700" cap="sq">
              <a:solidFill>
                <a:srgbClr val="33CC33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0" name="Line 40">
              <a:extLst>
                <a:ext uri="{FF2B5EF4-FFF2-40B4-BE49-F238E27FC236}">
                  <a16:creationId xmlns:a16="http://schemas.microsoft.com/office/drawing/2014/main" id="{0A0EBF54-9910-B34F-8DA0-CD638C632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8438" y="5351463"/>
              <a:ext cx="2147887" cy="203200"/>
            </a:xfrm>
            <a:prstGeom prst="line">
              <a:avLst/>
            </a:prstGeom>
            <a:noFill/>
            <a:ln w="3175" cap="sq">
              <a:solidFill>
                <a:srgbClr val="33CC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Date Placeholder 3">
            <a:extLst>
              <a:ext uri="{FF2B5EF4-FFF2-40B4-BE49-F238E27FC236}">
                <a16:creationId xmlns:a16="http://schemas.microsoft.com/office/drawing/2014/main" id="{6773471D-F1E9-2D47-A725-11B050F0CA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90466" name="Footer Placeholder 4">
            <a:extLst>
              <a:ext uri="{FF2B5EF4-FFF2-40B4-BE49-F238E27FC236}">
                <a16:creationId xmlns:a16="http://schemas.microsoft.com/office/drawing/2014/main" id="{EF226135-CD19-6D40-8E18-D9C9BD8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0467" name="Slide Number Placeholder 5">
            <a:extLst>
              <a:ext uri="{FF2B5EF4-FFF2-40B4-BE49-F238E27FC236}">
                <a16:creationId xmlns:a16="http://schemas.microsoft.com/office/drawing/2014/main" id="{97A99119-300C-9E44-8AA1-63BD2E08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F1663C7-DC2E-904D-9CFE-484A9CF2C23B}" type="slidenum">
              <a:rPr lang="en-US" altLang="en-US" sz="1400"/>
              <a:pPr algn="r"/>
              <a:t>97</a:t>
            </a:fld>
            <a:endParaRPr lang="en-US" altLang="en-US" sz="1400"/>
          </a:p>
        </p:txBody>
      </p:sp>
      <p:sp>
        <p:nvSpPr>
          <p:cNvPr id="190468" name="Rectangle 2">
            <a:extLst>
              <a:ext uri="{FF2B5EF4-FFF2-40B4-BE49-F238E27FC236}">
                <a16:creationId xmlns:a16="http://schemas.microsoft.com/office/drawing/2014/main" id="{F828E15B-41F2-2A4E-9305-EF7FE99E5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0469" name="Rectangle 3">
            <a:extLst>
              <a:ext uri="{FF2B5EF4-FFF2-40B4-BE49-F238E27FC236}">
                <a16:creationId xmlns:a16="http://schemas.microsoft.com/office/drawing/2014/main" id="{0F75CB6C-F24B-6E4F-9E68-8FDDB17FD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Q1: Can it work with window </a:t>
            </a:r>
            <a:r>
              <a:rPr lang="en-US" altLang="en-US" i="1">
                <a:ea typeface="ＭＳ Ｐゴシック" panose="020B0600070205080204" pitchFamily="34" charset="-128"/>
              </a:rPr>
              <a:t>w</a:t>
            </a:r>
            <a:r>
              <a:rPr lang="en-US" altLang="en-US">
                <a:ea typeface="ＭＳ Ｐゴシック" panose="020B0600070205080204" pitchFamily="34" charset="-128"/>
              </a:rPr>
              <a:t>&gt;1?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A1: YES! The problem becomes:</a:t>
            </a:r>
          </a:p>
          <a:p>
            <a:pPr lvl="1" algn="ctr"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X</a:t>
            </a:r>
            <a:r>
              <a:rPr lang="en-US" altLang="en-US" sz="3600" b="1" baseline="-25000">
                <a:ea typeface="ＭＳ Ｐゴシック" panose="020B0600070205080204" pitchFamily="34" charset="-128"/>
              </a:rPr>
              <a:t>[N </a:t>
            </a:r>
            <a:r>
              <a:rPr lang="en-US" altLang="en-US" sz="3600" baseline="-2500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3600" b="1">
                <a:ea typeface="ＭＳ Ｐゴシック" panose="020B0600070205080204" pitchFamily="34" charset="-128"/>
              </a:rPr>
              <a:t> </a:t>
            </a:r>
            <a:r>
              <a:rPr lang="en-US" altLang="en-US" sz="36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b="1">
                <a:ea typeface="ＭＳ Ｐゴシック" panose="020B0600070205080204" pitchFamily="34" charset="-128"/>
              </a:rPr>
              <a:t> </a:t>
            </a:r>
            <a:r>
              <a:rPr lang="en-US" altLang="en-US" sz="3600" b="1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3600" b="1" baseline="-2500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3600" baseline="-2500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3600">
                <a:ea typeface="ＭＳ Ｐゴシック" panose="020B0600070205080204" pitchFamily="34" charset="-128"/>
              </a:rPr>
              <a:t> = </a:t>
            </a:r>
            <a:r>
              <a:rPr lang="en-US" altLang="en-US" sz="3600" b="1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3600" b="1" baseline="-2500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3600" baseline="-2500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OVER-CONSTRAINED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a</a:t>
            </a:r>
            <a:r>
              <a:rPr lang="en-US" altLang="en-US" sz="2400">
                <a:ea typeface="ＭＳ Ｐゴシック" panose="020B0600070205080204" pitchFamily="34" charset="-128"/>
              </a:rPr>
              <a:t> is the vector of the regression coefficients</a:t>
            </a: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 has the </a:t>
            </a:r>
            <a:r>
              <a:rPr lang="en-US" altLang="en-US" sz="2400" i="1">
                <a:ea typeface="ＭＳ Ｐゴシック" panose="020B0600070205080204" pitchFamily="34" charset="-128"/>
              </a:rPr>
              <a:t>N</a:t>
            </a:r>
            <a:r>
              <a:rPr lang="en-US" altLang="en-US" sz="32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values</a:t>
            </a:r>
            <a:r>
              <a:rPr lang="en-US" altLang="en-US" sz="2400">
                <a:ea typeface="ＭＳ Ｐゴシック" panose="020B0600070205080204" pitchFamily="34" charset="-128"/>
              </a:rPr>
              <a:t> of the </a:t>
            </a:r>
            <a:r>
              <a:rPr lang="en-US" altLang="en-US" sz="2400" i="1">
                <a:ea typeface="ＭＳ Ｐゴシック" panose="020B0600070205080204" pitchFamily="34" charset="-128"/>
              </a:rPr>
              <a:t>w</a:t>
            </a:r>
            <a:r>
              <a:rPr lang="en-US" altLang="en-US" sz="2400">
                <a:ea typeface="ＭＳ Ｐゴシック" panose="020B0600070205080204" pitchFamily="34" charset="-128"/>
              </a:rPr>
              <a:t> indep. variables</a:t>
            </a:r>
          </a:p>
          <a:p>
            <a:pPr lvl="1"/>
            <a:r>
              <a:rPr lang="en-US" altLang="en-US" sz="2400" b="1">
                <a:ea typeface="ＭＳ Ｐゴシック" panose="020B0600070205080204" pitchFamily="34" charset="-128"/>
              </a:rPr>
              <a:t>y</a:t>
            </a:r>
            <a:r>
              <a:rPr lang="en-US" altLang="en-US" sz="2400">
                <a:ea typeface="ＭＳ Ｐゴシック" panose="020B0600070205080204" pitchFamily="34" charset="-128"/>
              </a:rPr>
              <a:t> has the N values of the dependent variable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" name="Picture 4" descr="Black Diver Diver Clip Art">
            <a:extLst>
              <a:ext uri="{FF2B5EF4-FFF2-40B4-BE49-F238E27FC236}">
                <a16:creationId xmlns:a16="http://schemas.microsoft.com/office/drawing/2014/main" id="{53DBBCB8-1453-AF4F-9B4A-6BB64680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067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ack Diver Diver Clip Art">
            <a:extLst>
              <a:ext uri="{FF2B5EF4-FFF2-40B4-BE49-F238E27FC236}">
                <a16:creationId xmlns:a16="http://schemas.microsoft.com/office/drawing/2014/main" id="{9686A4F2-B32D-2646-B091-E83DFE67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Date Placeholder 3">
            <a:extLst>
              <a:ext uri="{FF2B5EF4-FFF2-40B4-BE49-F238E27FC236}">
                <a16:creationId xmlns:a16="http://schemas.microsoft.com/office/drawing/2014/main" id="{443F95ED-2AD9-984C-83F1-7312718399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92514" name="Footer Placeholder 4">
            <a:extLst>
              <a:ext uri="{FF2B5EF4-FFF2-40B4-BE49-F238E27FC236}">
                <a16:creationId xmlns:a16="http://schemas.microsoft.com/office/drawing/2014/main" id="{2399C24E-9396-454A-A770-3726B6C7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2515" name="Slide Number Placeholder 5">
            <a:extLst>
              <a:ext uri="{FF2B5EF4-FFF2-40B4-BE49-F238E27FC236}">
                <a16:creationId xmlns:a16="http://schemas.microsoft.com/office/drawing/2014/main" id="{589CC792-0256-6F4E-ACFC-C35DD535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F9D6B01-043D-004C-BF40-B2575BA20368}" type="slidenum">
              <a:rPr lang="en-US" altLang="en-US" sz="1400"/>
              <a:pPr algn="r"/>
              <a:t>98</a:t>
            </a:fld>
            <a:endParaRPr lang="en-US" altLang="en-US" sz="1400"/>
          </a:p>
        </p:txBody>
      </p:sp>
      <p:sp>
        <p:nvSpPr>
          <p:cNvPr id="192516" name="Rectangle 2">
            <a:extLst>
              <a:ext uri="{FF2B5EF4-FFF2-40B4-BE49-F238E27FC236}">
                <a16:creationId xmlns:a16="http://schemas.microsoft.com/office/drawing/2014/main" id="{68C75E4F-77AB-734F-9C5C-28807C29B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2517" name="Rectangle 3">
            <a:extLst>
              <a:ext uri="{FF2B5EF4-FFF2-40B4-BE49-F238E27FC236}">
                <a16:creationId xmlns:a16="http://schemas.microsoft.com/office/drawing/2014/main" id="{F2B93BEB-AFE9-E44C-B8D5-B1C0332F6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562100"/>
            <a:ext cx="7772400" cy="4114800"/>
          </a:xfrm>
        </p:spPr>
        <p:txBody>
          <a:bodyPr/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X</a:t>
            </a:r>
            <a:r>
              <a:rPr lang="en-US" altLang="en-US" sz="4000" b="1" baseline="-25000">
                <a:ea typeface="ＭＳ Ｐゴシック" panose="020B0600070205080204" pitchFamily="34" charset="-128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4000" b="1" baseline="-2500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4000" baseline="-2500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4000">
                <a:ea typeface="ＭＳ Ｐゴシック" panose="020B0600070205080204" pitchFamily="34" charset="-128"/>
              </a:rPr>
              <a:t> = </a:t>
            </a:r>
            <a:r>
              <a:rPr lang="en-US" altLang="en-US" sz="4000" b="1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4000" b="1" baseline="-2500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92518" name="Object 2">
            <a:extLst>
              <a:ext uri="{FF2B5EF4-FFF2-40B4-BE49-F238E27FC236}">
                <a16:creationId xmlns:a16="http://schemas.microsoft.com/office/drawing/2014/main" id="{3A867367-E745-7144-BBCB-89FA5220F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4488" y="3054350"/>
          <a:ext cx="5510212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46" name="Equation" r:id="rId4" imgW="49149000" imgH="32181800" progId="Equation.3">
                  <p:embed/>
                </p:oleObj>
              </mc:Choice>
              <mc:Fallback>
                <p:oleObj name="Equation" r:id="rId4" imgW="49149000" imgH="3218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054350"/>
                        <a:ext cx="5510212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5">
            <a:extLst>
              <a:ext uri="{FF2B5EF4-FFF2-40B4-BE49-F238E27FC236}">
                <a16:creationId xmlns:a16="http://schemas.microsoft.com/office/drawing/2014/main" id="{F84C438C-65CA-AD45-A641-81C80DC6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2339975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Ind-var1</a:t>
            </a:r>
          </a:p>
        </p:txBody>
      </p:sp>
      <p:sp>
        <p:nvSpPr>
          <p:cNvPr id="192520" name="Text Box 6">
            <a:extLst>
              <a:ext uri="{FF2B5EF4-FFF2-40B4-BE49-F238E27FC236}">
                <a16:creationId xmlns:a16="http://schemas.microsoft.com/office/drawing/2014/main" id="{38A8EF57-3272-984E-B75D-C4BF6BE5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2301875"/>
            <a:ext cx="180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Ind-var-w</a:t>
            </a:r>
          </a:p>
        </p:txBody>
      </p:sp>
      <p:sp>
        <p:nvSpPr>
          <p:cNvPr id="192521" name="Line 7">
            <a:extLst>
              <a:ext uri="{FF2B5EF4-FFF2-40B4-BE49-F238E27FC236}">
                <a16:creationId xmlns:a16="http://schemas.microsoft.com/office/drawing/2014/main" id="{F514E8C9-17CB-DA44-8D7D-9CE414BD0E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3100" y="2895600"/>
            <a:ext cx="1905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Line 8">
            <a:extLst>
              <a:ext uri="{FF2B5EF4-FFF2-40B4-BE49-F238E27FC236}">
                <a16:creationId xmlns:a16="http://schemas.microsoft.com/office/drawing/2014/main" id="{F14FCC9C-1BE4-B547-BD52-E77A7F68A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876550"/>
            <a:ext cx="2095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3" name="Text Box 9">
            <a:extLst>
              <a:ext uri="{FF2B5EF4-FFF2-40B4-BE49-F238E27FC236}">
                <a16:creationId xmlns:a16="http://schemas.microsoft.com/office/drawing/2014/main" id="{7DE8323C-FCD2-C74B-87B2-921D166E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1019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92524" name="Line 10">
            <a:extLst>
              <a:ext uri="{FF2B5EF4-FFF2-40B4-BE49-F238E27FC236}">
                <a16:creationId xmlns:a16="http://schemas.microsoft.com/office/drawing/2014/main" id="{B194AEF9-FECA-0543-B330-7D45D0199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" y="3657600"/>
            <a:ext cx="0" cy="232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525" name="Group 11">
            <a:extLst>
              <a:ext uri="{FF2B5EF4-FFF2-40B4-BE49-F238E27FC236}">
                <a16:creationId xmlns:a16="http://schemas.microsoft.com/office/drawing/2014/main" id="{D903335F-CA16-C243-80B7-AA703E58D5F0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1346200"/>
            <a:ext cx="2049462" cy="1365250"/>
            <a:chOff x="4104" y="748"/>
            <a:chExt cx="1291" cy="860"/>
          </a:xfrm>
        </p:grpSpPr>
        <p:sp>
          <p:nvSpPr>
            <p:cNvPr id="192532" name="Line 12">
              <a:extLst>
                <a:ext uri="{FF2B5EF4-FFF2-40B4-BE49-F238E27FC236}">
                  <a16:creationId xmlns:a16="http://schemas.microsoft.com/office/drawing/2014/main" id="{7F5E4BF0-E866-D54E-AFF9-806AB6F02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9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3" name="Line 13">
              <a:extLst>
                <a:ext uri="{FF2B5EF4-FFF2-40B4-BE49-F238E27FC236}">
                  <a16:creationId xmlns:a16="http://schemas.microsoft.com/office/drawing/2014/main" id="{F9735328-3CB0-3849-B8CA-8ECE5A8C4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01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4" name="Line 14">
              <a:extLst>
                <a:ext uri="{FF2B5EF4-FFF2-40B4-BE49-F238E27FC236}">
                  <a16:creationId xmlns:a16="http://schemas.microsoft.com/office/drawing/2014/main" id="{3384C88C-8F93-BF46-8838-B25349B6A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306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5" name="Line 15">
              <a:extLst>
                <a:ext uri="{FF2B5EF4-FFF2-40B4-BE49-F238E27FC236}">
                  <a16:creationId xmlns:a16="http://schemas.microsoft.com/office/drawing/2014/main" id="{775D891A-8697-7A4E-9A51-F993A59E7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21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6" name="Line 16">
              <a:extLst>
                <a:ext uri="{FF2B5EF4-FFF2-40B4-BE49-F238E27FC236}">
                  <a16:creationId xmlns:a16="http://schemas.microsoft.com/office/drawing/2014/main" id="{F9E10698-B50A-0949-B06A-E64DFE764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120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7" name="Line 17">
              <a:extLst>
                <a:ext uri="{FF2B5EF4-FFF2-40B4-BE49-F238E27FC236}">
                  <a16:creationId xmlns:a16="http://schemas.microsoft.com/office/drawing/2014/main" id="{95C68155-F8C1-4040-88FB-C7DDADC63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02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8" name="Line 18">
              <a:extLst>
                <a:ext uri="{FF2B5EF4-FFF2-40B4-BE49-F238E27FC236}">
                  <a16:creationId xmlns:a16="http://schemas.microsoft.com/office/drawing/2014/main" id="{500B5B2D-36CD-DB41-8D35-42A6C35AF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93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39" name="Line 19">
              <a:extLst>
                <a:ext uri="{FF2B5EF4-FFF2-40B4-BE49-F238E27FC236}">
                  <a16:creationId xmlns:a16="http://schemas.microsoft.com/office/drawing/2014/main" id="{D8D9D9BB-FA0B-154C-B8EE-B42A148E8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84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0" name="Line 20">
              <a:extLst>
                <a:ext uri="{FF2B5EF4-FFF2-40B4-BE49-F238E27FC236}">
                  <a16:creationId xmlns:a16="http://schemas.microsoft.com/office/drawing/2014/main" id="{781DF2ED-A988-AB4D-8E52-7149711DD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1" name="Line 21">
              <a:extLst>
                <a:ext uri="{FF2B5EF4-FFF2-40B4-BE49-F238E27FC236}">
                  <a16:creationId xmlns:a16="http://schemas.microsoft.com/office/drawing/2014/main" id="{62612AA9-4739-BA42-8505-F6016EBAE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2" name="Line 22">
              <a:extLst>
                <a:ext uri="{FF2B5EF4-FFF2-40B4-BE49-F238E27FC236}">
                  <a16:creationId xmlns:a16="http://schemas.microsoft.com/office/drawing/2014/main" id="{FEBB701A-9E27-B94E-9610-93EBD0EE0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120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3" name="Line 23">
              <a:extLst>
                <a:ext uri="{FF2B5EF4-FFF2-40B4-BE49-F238E27FC236}">
                  <a16:creationId xmlns:a16="http://schemas.microsoft.com/office/drawing/2014/main" id="{E2A62B7E-E25A-C243-8455-2F9772F33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58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4" name="Line 24">
              <a:extLst>
                <a:ext uri="{FF2B5EF4-FFF2-40B4-BE49-F238E27FC236}">
                  <a16:creationId xmlns:a16="http://schemas.microsoft.com/office/drawing/2014/main" id="{74E4546E-64FB-3048-AB0E-122191775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6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5" name="Line 25">
              <a:extLst>
                <a:ext uri="{FF2B5EF4-FFF2-40B4-BE49-F238E27FC236}">
                  <a16:creationId xmlns:a16="http://schemas.microsoft.com/office/drawing/2014/main" id="{C60A3964-1B13-C34F-9717-55DDD2CB5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587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6" name="Line 26">
              <a:extLst>
                <a:ext uri="{FF2B5EF4-FFF2-40B4-BE49-F238E27FC236}">
                  <a16:creationId xmlns:a16="http://schemas.microsoft.com/office/drawing/2014/main" id="{63C5C1EE-BF0E-7943-9644-B477BB31C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7" name="Line 27">
              <a:extLst>
                <a:ext uri="{FF2B5EF4-FFF2-40B4-BE49-F238E27FC236}">
                  <a16:creationId xmlns:a16="http://schemas.microsoft.com/office/drawing/2014/main" id="{46800230-E2B7-5646-8F01-121E47C47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8" name="Line 28">
              <a:extLst>
                <a:ext uri="{FF2B5EF4-FFF2-40B4-BE49-F238E27FC236}">
                  <a16:creationId xmlns:a16="http://schemas.microsoft.com/office/drawing/2014/main" id="{AA62CF1A-3E1C-D542-808E-DCCB0F135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49" name="Line 29">
              <a:extLst>
                <a:ext uri="{FF2B5EF4-FFF2-40B4-BE49-F238E27FC236}">
                  <a16:creationId xmlns:a16="http://schemas.microsoft.com/office/drawing/2014/main" id="{70F0DEE8-0D6C-B049-B68F-92A92CFEB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" y="1085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0" name="Line 30">
              <a:extLst>
                <a:ext uri="{FF2B5EF4-FFF2-40B4-BE49-F238E27FC236}">
                  <a16:creationId xmlns:a16="http://schemas.microsoft.com/office/drawing/2014/main" id="{F4BE810F-3429-354E-891E-0A670AD44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916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1" name="Line 31">
              <a:extLst>
                <a:ext uri="{FF2B5EF4-FFF2-40B4-BE49-F238E27FC236}">
                  <a16:creationId xmlns:a16="http://schemas.microsoft.com/office/drawing/2014/main" id="{34F1AF1D-D988-3A40-BF2D-DE93F6A3B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916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2" name="Line 32">
              <a:extLst>
                <a:ext uri="{FF2B5EF4-FFF2-40B4-BE49-F238E27FC236}">
                  <a16:creationId xmlns:a16="http://schemas.microsoft.com/office/drawing/2014/main" id="{2C0D742E-C458-B747-A370-7F3BB0E21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1085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3" name="Line 33">
              <a:extLst>
                <a:ext uri="{FF2B5EF4-FFF2-40B4-BE49-F238E27FC236}">
                  <a16:creationId xmlns:a16="http://schemas.microsoft.com/office/drawing/2014/main" id="{54FFFD9E-3501-9742-B505-CCF9608EA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038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4" name="Line 34">
              <a:extLst>
                <a:ext uri="{FF2B5EF4-FFF2-40B4-BE49-F238E27FC236}">
                  <a16:creationId xmlns:a16="http://schemas.microsoft.com/office/drawing/2014/main" id="{94300B3E-5879-8348-B18F-80F1A4ABA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8" y="831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5" name="Line 35">
              <a:extLst>
                <a:ext uri="{FF2B5EF4-FFF2-40B4-BE49-F238E27FC236}">
                  <a16:creationId xmlns:a16="http://schemas.microsoft.com/office/drawing/2014/main" id="{F018B17C-7353-D946-883E-217127954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831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6" name="Line 36">
              <a:extLst>
                <a:ext uri="{FF2B5EF4-FFF2-40B4-BE49-F238E27FC236}">
                  <a16:creationId xmlns:a16="http://schemas.microsoft.com/office/drawing/2014/main" id="{80E281D7-9058-A344-A4C4-813C98BF8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907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7" name="Line 37">
              <a:extLst>
                <a:ext uri="{FF2B5EF4-FFF2-40B4-BE49-F238E27FC236}">
                  <a16:creationId xmlns:a16="http://schemas.microsoft.com/office/drawing/2014/main" id="{4451773B-DDCD-EC4F-8A5A-8B5938276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1038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58" name="Freeform 38">
              <a:extLst>
                <a:ext uri="{FF2B5EF4-FFF2-40B4-BE49-F238E27FC236}">
                  <a16:creationId xmlns:a16="http://schemas.microsoft.com/office/drawing/2014/main" id="{238F9AEA-268A-F54B-A1CF-8A619D83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6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59" name="Freeform 39">
              <a:extLst>
                <a:ext uri="{FF2B5EF4-FFF2-40B4-BE49-F238E27FC236}">
                  <a16:creationId xmlns:a16="http://schemas.microsoft.com/office/drawing/2014/main" id="{A87AE835-F3C1-9B41-85AB-AB541C39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064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0" name="Freeform 40">
              <a:extLst>
                <a:ext uri="{FF2B5EF4-FFF2-40B4-BE49-F238E27FC236}">
                  <a16:creationId xmlns:a16="http://schemas.microsoft.com/office/drawing/2014/main" id="{D3BD12FF-1D3A-D041-AE3F-84882E55F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895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1" name="Freeform 41">
              <a:extLst>
                <a:ext uri="{FF2B5EF4-FFF2-40B4-BE49-F238E27FC236}">
                  <a16:creationId xmlns:a16="http://schemas.microsoft.com/office/drawing/2014/main" id="{E36FCEF7-80F6-7C40-A507-34419BB4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173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2" name="Freeform 42">
              <a:extLst>
                <a:ext uri="{FF2B5EF4-FFF2-40B4-BE49-F238E27FC236}">
                  <a16:creationId xmlns:a16="http://schemas.microsoft.com/office/drawing/2014/main" id="{5CACFCE8-15FF-1B46-81ED-D6C04331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064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3" name="Freeform 43">
              <a:extLst>
                <a:ext uri="{FF2B5EF4-FFF2-40B4-BE49-F238E27FC236}">
                  <a16:creationId xmlns:a16="http://schemas.microsoft.com/office/drawing/2014/main" id="{8E152E13-6D7D-D842-B56E-0959EAC8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4" name="Freeform 44">
              <a:extLst>
                <a:ext uri="{FF2B5EF4-FFF2-40B4-BE49-F238E27FC236}">
                  <a16:creationId xmlns:a16="http://schemas.microsoft.com/office/drawing/2014/main" id="{D61CB9EB-390F-C947-A80B-9CD39876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81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5" name="Freeform 45">
              <a:extLst>
                <a:ext uri="{FF2B5EF4-FFF2-40B4-BE49-F238E27FC236}">
                  <a16:creationId xmlns:a16="http://schemas.microsoft.com/office/drawing/2014/main" id="{6294185A-E9D2-3C4E-8957-DC3FAB64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887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6" name="Freeform 46">
              <a:extLst>
                <a:ext uri="{FF2B5EF4-FFF2-40B4-BE49-F238E27FC236}">
                  <a16:creationId xmlns:a16="http://schemas.microsoft.com/office/drawing/2014/main" id="{55729BCB-ACE1-854E-B67F-461066596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67" name="Freeform 47">
              <a:extLst>
                <a:ext uri="{FF2B5EF4-FFF2-40B4-BE49-F238E27FC236}">
                  <a16:creationId xmlns:a16="http://schemas.microsoft.com/office/drawing/2014/main" id="{5C14ED96-762B-B34C-B4DE-FB044ACE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1109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26" name="Line 48">
            <a:extLst>
              <a:ext uri="{FF2B5EF4-FFF2-40B4-BE49-F238E27FC236}">
                <a16:creationId xmlns:a16="http://schemas.microsoft.com/office/drawing/2014/main" id="{69E529AA-A837-2243-8FC8-D09E78B38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713" y="2873375"/>
            <a:ext cx="822325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7" name="Line 49">
            <a:extLst>
              <a:ext uri="{FF2B5EF4-FFF2-40B4-BE49-F238E27FC236}">
                <a16:creationId xmlns:a16="http://schemas.microsoft.com/office/drawing/2014/main" id="{758D671E-9155-5B41-A15D-34E62D7F3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3584575"/>
            <a:ext cx="229235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Line 50">
            <a:extLst>
              <a:ext uri="{FF2B5EF4-FFF2-40B4-BE49-F238E27FC236}">
                <a16:creationId xmlns:a16="http://schemas.microsoft.com/office/drawing/2014/main" id="{09DECD4B-DD3A-0A4F-B683-D85F05BD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688" y="2890838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Line 51">
            <a:extLst>
              <a:ext uri="{FF2B5EF4-FFF2-40B4-BE49-F238E27FC236}">
                <a16:creationId xmlns:a16="http://schemas.microsoft.com/office/drawing/2014/main" id="{27EB6DA3-E77E-6849-A774-0C63D99CA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2075" y="3614738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Rectangle 52">
            <a:extLst>
              <a:ext uri="{FF2B5EF4-FFF2-40B4-BE49-F238E27FC236}">
                <a16:creationId xmlns:a16="http://schemas.microsoft.com/office/drawing/2014/main" id="{9D52DD65-7568-0042-94B3-14B3BDC69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1368425"/>
            <a:ext cx="231775" cy="1422400"/>
          </a:xfrm>
          <a:prstGeom prst="rect">
            <a:avLst/>
          </a:prstGeom>
          <a:noFill/>
          <a:ln w="3175" cap="sq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9" name="Picture 4" descr="Black Diver Diver Clip Art">
            <a:extLst>
              <a:ext uri="{FF2B5EF4-FFF2-40B4-BE49-F238E27FC236}">
                <a16:creationId xmlns:a16="http://schemas.microsoft.com/office/drawing/2014/main" id="{EDF78AF5-20F4-3C42-B851-2E37AA3F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067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Black Diver Diver Clip Art">
            <a:extLst>
              <a:ext uri="{FF2B5EF4-FFF2-40B4-BE49-F238E27FC236}">
                <a16:creationId xmlns:a16="http://schemas.microsoft.com/office/drawing/2014/main" id="{B0D53EA0-F073-7B45-BA09-3FF95192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Date Placeholder 3">
            <a:extLst>
              <a:ext uri="{FF2B5EF4-FFF2-40B4-BE49-F238E27FC236}">
                <a16:creationId xmlns:a16="http://schemas.microsoft.com/office/drawing/2014/main" id="{DACE74E3-1B98-E446-957E-711B4FB6BF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JMP Exec. Ed.</a:t>
            </a:r>
          </a:p>
        </p:txBody>
      </p:sp>
      <p:sp>
        <p:nvSpPr>
          <p:cNvPr id="194562" name="Footer Placeholder 4">
            <a:extLst>
              <a:ext uri="{FF2B5EF4-FFF2-40B4-BE49-F238E27FC236}">
                <a16:creationId xmlns:a16="http://schemas.microsoft.com/office/drawing/2014/main" id="{0AF5F00F-BDFC-8D45-8A27-697D5953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194563" name="Slide Number Placeholder 5">
            <a:extLst>
              <a:ext uri="{FF2B5EF4-FFF2-40B4-BE49-F238E27FC236}">
                <a16:creationId xmlns:a16="http://schemas.microsoft.com/office/drawing/2014/main" id="{32F5BF1D-1A6D-F34D-9CF2-75A4C339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AA112F-055B-FC43-A0F5-85DBF7821A96}" type="slidenum">
              <a:rPr lang="en-US" altLang="en-US" sz="1400"/>
              <a:pPr algn="r"/>
              <a:t>99</a:t>
            </a:fld>
            <a:endParaRPr lang="en-US" altLang="en-US" sz="1400"/>
          </a:p>
        </p:txBody>
      </p:sp>
      <p:sp>
        <p:nvSpPr>
          <p:cNvPr id="194564" name="Rectangle 2">
            <a:extLst>
              <a:ext uri="{FF2B5EF4-FFF2-40B4-BE49-F238E27FC236}">
                <a16:creationId xmlns:a16="http://schemas.microsoft.com/office/drawing/2014/main" id="{9595803F-B69B-3944-AF8B-ACBB4E3C7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details:</a:t>
            </a:r>
          </a:p>
        </p:txBody>
      </p:sp>
      <p:sp>
        <p:nvSpPr>
          <p:cNvPr id="194565" name="Rectangle 3">
            <a:extLst>
              <a:ext uri="{FF2B5EF4-FFF2-40B4-BE49-F238E27FC236}">
                <a16:creationId xmlns:a16="http://schemas.microsoft.com/office/drawing/2014/main" id="{04C77684-BF12-D34E-881B-38A35FE04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562100"/>
            <a:ext cx="7772400" cy="4114800"/>
          </a:xfrm>
        </p:spPr>
        <p:txBody>
          <a:bodyPr/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X</a:t>
            </a:r>
            <a:r>
              <a:rPr lang="en-US" altLang="en-US" sz="4000" b="1" baseline="-25000">
                <a:ea typeface="ＭＳ Ｐゴシック" panose="020B0600070205080204" pitchFamily="34" charset="-128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w]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4000" b="1">
                <a:ea typeface="ＭＳ Ｐゴシック" panose="020B0600070205080204" pitchFamily="34" charset="-128"/>
              </a:rPr>
              <a:t> </a:t>
            </a:r>
            <a:r>
              <a:rPr lang="en-US" altLang="en-US" sz="4000" b="1">
                <a:solidFill>
                  <a:schemeClr val="accent1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4000" b="1" baseline="-25000">
                <a:solidFill>
                  <a:schemeClr val="accent1"/>
                </a:solidFill>
                <a:ea typeface="ＭＳ Ｐゴシック" panose="020B0600070205080204" pitchFamily="34" charset="-128"/>
              </a:rPr>
              <a:t>[w </a:t>
            </a:r>
            <a:r>
              <a:rPr lang="en-US" altLang="en-US" sz="4000" baseline="-25000">
                <a:solidFill>
                  <a:schemeClr val="accent1"/>
                </a:solidFill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r>
              <a:rPr lang="en-US" altLang="en-US" sz="4000">
                <a:ea typeface="ＭＳ Ｐゴシック" panose="020B0600070205080204" pitchFamily="34" charset="-128"/>
              </a:rPr>
              <a:t> = </a:t>
            </a:r>
            <a:r>
              <a:rPr lang="en-US" altLang="en-US" sz="4000" b="1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sz="4000" b="1" baseline="-25000">
                <a:ea typeface="ＭＳ Ｐゴシック" panose="020B0600070205080204" pitchFamily="34" charset="-128"/>
                <a:sym typeface="Symbol" pitchFamily="2" charset="2"/>
              </a:rPr>
              <a:t>[N </a:t>
            </a:r>
            <a:r>
              <a:rPr lang="en-US" altLang="en-US" sz="4000" baseline="-25000">
                <a:ea typeface="ＭＳ Ｐゴシック" panose="020B0600070205080204" pitchFamily="34" charset="-128"/>
                <a:sym typeface="Symbol" pitchFamily="2" charset="2"/>
              </a:rPr>
              <a:t>1]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194566" name="Object 2">
            <a:extLst>
              <a:ext uri="{FF2B5EF4-FFF2-40B4-BE49-F238E27FC236}">
                <a16:creationId xmlns:a16="http://schemas.microsoft.com/office/drawing/2014/main" id="{70401459-72EE-154B-AC5F-A8350774F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4488" y="3054350"/>
          <a:ext cx="5510212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4" name="Equation" r:id="rId4" imgW="49149000" imgH="32181800" progId="Equation.3">
                  <p:embed/>
                </p:oleObj>
              </mc:Choice>
              <mc:Fallback>
                <p:oleObj name="Equation" r:id="rId4" imgW="49149000" imgH="3218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054350"/>
                        <a:ext cx="5510212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7" name="Text Box 5">
            <a:extLst>
              <a:ext uri="{FF2B5EF4-FFF2-40B4-BE49-F238E27FC236}">
                <a16:creationId xmlns:a16="http://schemas.microsoft.com/office/drawing/2014/main" id="{A5EB1CDB-2807-4646-B33C-0CE1F7D7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2339975"/>
            <a:ext cx="1582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Ind-var1</a:t>
            </a:r>
          </a:p>
        </p:txBody>
      </p:sp>
      <p:sp>
        <p:nvSpPr>
          <p:cNvPr id="194568" name="Text Box 6">
            <a:extLst>
              <a:ext uri="{FF2B5EF4-FFF2-40B4-BE49-F238E27FC236}">
                <a16:creationId xmlns:a16="http://schemas.microsoft.com/office/drawing/2014/main" id="{B91FA447-00CC-D745-B895-F90BC930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2301875"/>
            <a:ext cx="1808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Ind-var-w</a:t>
            </a:r>
          </a:p>
        </p:txBody>
      </p:sp>
      <p:sp>
        <p:nvSpPr>
          <p:cNvPr id="194569" name="Line 7">
            <a:extLst>
              <a:ext uri="{FF2B5EF4-FFF2-40B4-BE49-F238E27FC236}">
                <a16:creationId xmlns:a16="http://schemas.microsoft.com/office/drawing/2014/main" id="{0A959E20-69F8-9841-A32E-1D8756768E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3100" y="2895600"/>
            <a:ext cx="1905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0" name="Line 8">
            <a:extLst>
              <a:ext uri="{FF2B5EF4-FFF2-40B4-BE49-F238E27FC236}">
                <a16:creationId xmlns:a16="http://schemas.microsoft.com/office/drawing/2014/main" id="{E491327B-7672-4F42-B31F-24F8082C4A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876550"/>
            <a:ext cx="2095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Text Box 9">
            <a:extLst>
              <a:ext uri="{FF2B5EF4-FFF2-40B4-BE49-F238E27FC236}">
                <a16:creationId xmlns:a16="http://schemas.microsoft.com/office/drawing/2014/main" id="{FE45EA95-CDD4-C24D-BEE2-7F8594AC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101975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194572" name="Line 10">
            <a:extLst>
              <a:ext uri="{FF2B5EF4-FFF2-40B4-BE49-F238E27FC236}">
                <a16:creationId xmlns:a16="http://schemas.microsoft.com/office/drawing/2014/main" id="{B6FA43DA-3246-F44B-B0A6-410F6806A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" y="3657600"/>
            <a:ext cx="0" cy="232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73" name="Group 11">
            <a:extLst>
              <a:ext uri="{FF2B5EF4-FFF2-40B4-BE49-F238E27FC236}">
                <a16:creationId xmlns:a16="http://schemas.microsoft.com/office/drawing/2014/main" id="{24CCCEF2-2A95-B24E-8C70-911E9F13E542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1346200"/>
            <a:ext cx="2049462" cy="1365250"/>
            <a:chOff x="4104" y="748"/>
            <a:chExt cx="1291" cy="860"/>
          </a:xfrm>
        </p:grpSpPr>
        <p:sp>
          <p:nvSpPr>
            <p:cNvPr id="194580" name="Line 12">
              <a:extLst>
                <a:ext uri="{FF2B5EF4-FFF2-40B4-BE49-F238E27FC236}">
                  <a16:creationId xmlns:a16="http://schemas.microsoft.com/office/drawing/2014/main" id="{98791B25-5DBD-D541-970A-A302D4959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9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Line 13">
              <a:extLst>
                <a:ext uri="{FF2B5EF4-FFF2-40B4-BE49-F238E27FC236}">
                  <a16:creationId xmlns:a16="http://schemas.microsoft.com/office/drawing/2014/main" id="{908CFC33-990A-E74F-8D98-ADA8E05F9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401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2" name="Line 14">
              <a:extLst>
                <a:ext uri="{FF2B5EF4-FFF2-40B4-BE49-F238E27FC236}">
                  <a16:creationId xmlns:a16="http://schemas.microsoft.com/office/drawing/2014/main" id="{99EF2A9A-0A6B-FD47-A9C5-D7FF77B24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306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3" name="Line 15">
              <a:extLst>
                <a:ext uri="{FF2B5EF4-FFF2-40B4-BE49-F238E27FC236}">
                  <a16:creationId xmlns:a16="http://schemas.microsoft.com/office/drawing/2014/main" id="{D250CF2F-EC01-1943-9E41-6E5F810F6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215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4" name="Line 16">
              <a:extLst>
                <a:ext uri="{FF2B5EF4-FFF2-40B4-BE49-F238E27FC236}">
                  <a16:creationId xmlns:a16="http://schemas.microsoft.com/office/drawing/2014/main" id="{8DD01F0D-2E94-F644-AF5B-8E9592BF4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120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5" name="Line 17">
              <a:extLst>
                <a:ext uri="{FF2B5EF4-FFF2-40B4-BE49-F238E27FC236}">
                  <a16:creationId xmlns:a16="http://schemas.microsoft.com/office/drawing/2014/main" id="{052C60E1-01C5-854B-977E-8AAFB35EF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02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6" name="Line 18">
              <a:extLst>
                <a:ext uri="{FF2B5EF4-FFF2-40B4-BE49-F238E27FC236}">
                  <a16:creationId xmlns:a16="http://schemas.microsoft.com/office/drawing/2014/main" id="{DD0AE562-86A7-B349-A558-E4150D9C3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934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7" name="Line 19">
              <a:extLst>
                <a:ext uri="{FF2B5EF4-FFF2-40B4-BE49-F238E27FC236}">
                  <a16:creationId xmlns:a16="http://schemas.microsoft.com/office/drawing/2014/main" id="{55EFE657-85AB-434A-AF1C-7AE6918AD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843"/>
              <a:ext cx="1274" cy="0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8" name="Line 20">
              <a:extLst>
                <a:ext uri="{FF2B5EF4-FFF2-40B4-BE49-F238E27FC236}">
                  <a16:creationId xmlns:a16="http://schemas.microsoft.com/office/drawing/2014/main" id="{9177BC28-F450-5C4B-94B3-9EC4612F5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89" name="Line 21">
              <a:extLst>
                <a:ext uri="{FF2B5EF4-FFF2-40B4-BE49-F238E27FC236}">
                  <a16:creationId xmlns:a16="http://schemas.microsoft.com/office/drawing/2014/main" id="{BBEE8234-BED9-0945-AC3D-69093A592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748"/>
              <a:ext cx="0" cy="83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0" name="Line 22">
              <a:extLst>
                <a:ext uri="{FF2B5EF4-FFF2-40B4-BE49-F238E27FC236}">
                  <a16:creationId xmlns:a16="http://schemas.microsoft.com/office/drawing/2014/main" id="{563EB9CA-B7CC-654D-A89F-5503CE3D7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120"/>
              <a:ext cx="17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1" name="Line 23">
              <a:extLst>
                <a:ext uri="{FF2B5EF4-FFF2-40B4-BE49-F238E27FC236}">
                  <a16:creationId xmlns:a16="http://schemas.microsoft.com/office/drawing/2014/main" id="{EAB02B4E-AEEF-224C-9B4B-75837129E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1587"/>
              <a:ext cx="1274" cy="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2" name="Line 24">
              <a:extLst>
                <a:ext uri="{FF2B5EF4-FFF2-40B4-BE49-F238E27FC236}">
                  <a16:creationId xmlns:a16="http://schemas.microsoft.com/office/drawing/2014/main" id="{7932C9AE-DBA4-B44A-8929-4F56C666E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6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3" name="Line 25">
              <a:extLst>
                <a:ext uri="{FF2B5EF4-FFF2-40B4-BE49-F238E27FC236}">
                  <a16:creationId xmlns:a16="http://schemas.microsoft.com/office/drawing/2014/main" id="{9A181DA8-3E9F-9A4A-82B8-06B1FF729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587"/>
              <a:ext cx="1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4" name="Line 26">
              <a:extLst>
                <a:ext uri="{FF2B5EF4-FFF2-40B4-BE49-F238E27FC236}">
                  <a16:creationId xmlns:a16="http://schemas.microsoft.com/office/drawing/2014/main" id="{2D414DFA-CA09-6941-9F2F-5AD6A4DCF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5" name="Line 27">
              <a:extLst>
                <a:ext uri="{FF2B5EF4-FFF2-40B4-BE49-F238E27FC236}">
                  <a16:creationId xmlns:a16="http://schemas.microsoft.com/office/drawing/2014/main" id="{D926A9B2-25CF-EA44-9DBA-6151DC88F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0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6" name="Line 28">
              <a:extLst>
                <a:ext uri="{FF2B5EF4-FFF2-40B4-BE49-F238E27FC236}">
                  <a16:creationId xmlns:a16="http://schemas.microsoft.com/office/drawing/2014/main" id="{C09D7B3E-876E-0C42-9FB4-9B1EA20D0E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5" y="1587"/>
              <a:ext cx="0" cy="2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7" name="Line 29">
              <a:extLst>
                <a:ext uri="{FF2B5EF4-FFF2-40B4-BE49-F238E27FC236}">
                  <a16:creationId xmlns:a16="http://schemas.microsoft.com/office/drawing/2014/main" id="{38E9C053-938E-CF4E-BE9C-2DE4B0031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" y="1085"/>
              <a:ext cx="127" cy="10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8" name="Line 30">
              <a:extLst>
                <a:ext uri="{FF2B5EF4-FFF2-40B4-BE49-F238E27FC236}">
                  <a16:creationId xmlns:a16="http://schemas.microsoft.com/office/drawing/2014/main" id="{5018CBAB-03B3-064A-BF46-0AB8F31BF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916"/>
              <a:ext cx="128" cy="16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99" name="Line 31">
              <a:extLst>
                <a:ext uri="{FF2B5EF4-FFF2-40B4-BE49-F238E27FC236}">
                  <a16:creationId xmlns:a16="http://schemas.microsoft.com/office/drawing/2014/main" id="{492B9918-FEA5-DC45-B216-2E3E6B9A2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916"/>
              <a:ext cx="127" cy="27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0" name="Line 32">
              <a:extLst>
                <a:ext uri="{FF2B5EF4-FFF2-40B4-BE49-F238E27FC236}">
                  <a16:creationId xmlns:a16="http://schemas.microsoft.com/office/drawing/2014/main" id="{7B387852-D88E-DA47-95E4-5930BC000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1085"/>
              <a:ext cx="127" cy="10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1" name="Line 33">
              <a:extLst>
                <a:ext uri="{FF2B5EF4-FFF2-40B4-BE49-F238E27FC236}">
                  <a16:creationId xmlns:a16="http://schemas.microsoft.com/office/drawing/2014/main" id="{38BD92C7-C42F-ED43-9159-ABD1383EA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0" y="1038"/>
              <a:ext cx="128" cy="4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2" name="Line 34">
              <a:extLst>
                <a:ext uri="{FF2B5EF4-FFF2-40B4-BE49-F238E27FC236}">
                  <a16:creationId xmlns:a16="http://schemas.microsoft.com/office/drawing/2014/main" id="{AE1A99E0-D1B8-2546-931D-0533AD0D1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8" y="831"/>
              <a:ext cx="127" cy="207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3" name="Line 35">
              <a:extLst>
                <a:ext uri="{FF2B5EF4-FFF2-40B4-BE49-F238E27FC236}">
                  <a16:creationId xmlns:a16="http://schemas.microsoft.com/office/drawing/2014/main" id="{D41F8E09-72BD-4F4F-BA10-A47AD1128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831"/>
              <a:ext cx="127" cy="76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4" name="Line 36">
              <a:extLst>
                <a:ext uri="{FF2B5EF4-FFF2-40B4-BE49-F238E27FC236}">
                  <a16:creationId xmlns:a16="http://schemas.microsoft.com/office/drawing/2014/main" id="{A5BAD17C-AB45-0E4E-BDAE-2246E5C9A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907"/>
              <a:ext cx="128" cy="13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5" name="Line 37">
              <a:extLst>
                <a:ext uri="{FF2B5EF4-FFF2-40B4-BE49-F238E27FC236}">
                  <a16:creationId xmlns:a16="http://schemas.microsoft.com/office/drawing/2014/main" id="{7DB11717-11A8-B945-99C8-27EA3338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0" y="1038"/>
              <a:ext cx="128" cy="91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6" name="Freeform 38">
              <a:extLst>
                <a:ext uri="{FF2B5EF4-FFF2-40B4-BE49-F238E27FC236}">
                  <a16:creationId xmlns:a16="http://schemas.microsoft.com/office/drawing/2014/main" id="{0EA8EF40-E11F-034B-8D55-470E00D5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165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7" name="Freeform 39">
              <a:extLst>
                <a:ext uri="{FF2B5EF4-FFF2-40B4-BE49-F238E27FC236}">
                  <a16:creationId xmlns:a16="http://schemas.microsoft.com/office/drawing/2014/main" id="{4598DA2D-1359-5145-9FA5-22B94C9D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1064"/>
              <a:ext cx="34" cy="41"/>
            </a:xfrm>
            <a:custGeom>
              <a:avLst/>
              <a:gdLst>
                <a:gd name="T0" fmla="*/ 0 w 78"/>
                <a:gd name="T1" fmla="*/ 0 h 77"/>
                <a:gd name="T2" fmla="*/ 0 w 78"/>
                <a:gd name="T3" fmla="*/ 1 h 77"/>
                <a:gd name="T4" fmla="*/ 0 w 78"/>
                <a:gd name="T5" fmla="*/ 1 h 77"/>
                <a:gd name="T6" fmla="*/ 0 w 78"/>
                <a:gd name="T7" fmla="*/ 1 h 77"/>
                <a:gd name="T8" fmla="*/ 0 w 78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7"/>
                <a:gd name="T17" fmla="*/ 78 w 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7">
                  <a:moveTo>
                    <a:pt x="39" y="0"/>
                  </a:moveTo>
                  <a:lnTo>
                    <a:pt x="78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8" name="Freeform 40">
              <a:extLst>
                <a:ext uri="{FF2B5EF4-FFF2-40B4-BE49-F238E27FC236}">
                  <a16:creationId xmlns:a16="http://schemas.microsoft.com/office/drawing/2014/main" id="{50B2020A-A82B-A645-8C2E-502874019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895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9" name="Freeform 41">
              <a:extLst>
                <a:ext uri="{FF2B5EF4-FFF2-40B4-BE49-F238E27FC236}">
                  <a16:creationId xmlns:a16="http://schemas.microsoft.com/office/drawing/2014/main" id="{AA5D6761-217C-EF47-AA34-C3882B31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173"/>
              <a:ext cx="34" cy="42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1 h 78"/>
                <a:gd name="T4" fmla="*/ 0 w 78"/>
                <a:gd name="T5" fmla="*/ 1 h 78"/>
                <a:gd name="T6" fmla="*/ 0 w 78"/>
                <a:gd name="T7" fmla="*/ 1 h 78"/>
                <a:gd name="T8" fmla="*/ 0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39" y="0"/>
                  </a:moveTo>
                  <a:lnTo>
                    <a:pt x="78" y="39"/>
                  </a:lnTo>
                  <a:lnTo>
                    <a:pt x="39" y="7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0" name="Freeform 42">
              <a:extLst>
                <a:ext uri="{FF2B5EF4-FFF2-40B4-BE49-F238E27FC236}">
                  <a16:creationId xmlns:a16="http://schemas.microsoft.com/office/drawing/2014/main" id="{551B0684-A18D-F94A-9515-31986E339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064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1" name="Freeform 43">
              <a:extLst>
                <a:ext uri="{FF2B5EF4-FFF2-40B4-BE49-F238E27FC236}">
                  <a16:creationId xmlns:a16="http://schemas.microsoft.com/office/drawing/2014/main" id="{E143CB42-8A28-EC4C-9577-141F2296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2" name="Freeform 44">
              <a:extLst>
                <a:ext uri="{FF2B5EF4-FFF2-40B4-BE49-F238E27FC236}">
                  <a16:creationId xmlns:a16="http://schemas.microsoft.com/office/drawing/2014/main" id="{6C416B7A-5AC2-9F44-AF09-1FBA8087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810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9"/>
                  </a:lnTo>
                  <a:lnTo>
                    <a:pt x="38" y="77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3" name="Freeform 45">
              <a:extLst>
                <a:ext uri="{FF2B5EF4-FFF2-40B4-BE49-F238E27FC236}">
                  <a16:creationId xmlns:a16="http://schemas.microsoft.com/office/drawing/2014/main" id="{1FA1695C-A50E-584D-8CDC-E472FE3E9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887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8" y="0"/>
                  </a:moveTo>
                  <a:lnTo>
                    <a:pt x="77" y="38"/>
                  </a:lnTo>
                  <a:lnTo>
                    <a:pt x="38" y="77"/>
                  </a:lnTo>
                  <a:lnTo>
                    <a:pt x="0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4" name="Freeform 46">
              <a:extLst>
                <a:ext uri="{FF2B5EF4-FFF2-40B4-BE49-F238E27FC236}">
                  <a16:creationId xmlns:a16="http://schemas.microsoft.com/office/drawing/2014/main" id="{F23F822B-E0C2-8D44-AAC1-C22B6D0A3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017"/>
              <a:ext cx="34" cy="41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1 h 78"/>
                <a:gd name="T4" fmla="*/ 0 w 77"/>
                <a:gd name="T5" fmla="*/ 1 h 78"/>
                <a:gd name="T6" fmla="*/ 0 w 77"/>
                <a:gd name="T7" fmla="*/ 1 h 78"/>
                <a:gd name="T8" fmla="*/ 0 w 7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8"/>
                <a:gd name="T17" fmla="*/ 77 w 77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8">
                  <a:moveTo>
                    <a:pt x="38" y="0"/>
                  </a:moveTo>
                  <a:lnTo>
                    <a:pt x="77" y="39"/>
                  </a:lnTo>
                  <a:lnTo>
                    <a:pt x="38" y="78"/>
                  </a:lnTo>
                  <a:lnTo>
                    <a:pt x="0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5" name="Freeform 47">
              <a:extLst>
                <a:ext uri="{FF2B5EF4-FFF2-40B4-BE49-F238E27FC236}">
                  <a16:creationId xmlns:a16="http://schemas.microsoft.com/office/drawing/2014/main" id="{E71C2D83-F0D2-6649-ADBF-F3C8CCBE8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1109"/>
              <a:ext cx="33" cy="41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1 h 77"/>
                <a:gd name="T4" fmla="*/ 0 w 77"/>
                <a:gd name="T5" fmla="*/ 1 h 77"/>
                <a:gd name="T6" fmla="*/ 0 w 77"/>
                <a:gd name="T7" fmla="*/ 1 h 77"/>
                <a:gd name="T8" fmla="*/ 0 w 7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7"/>
                <a:gd name="T17" fmla="*/ 77 w 7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7">
                  <a:moveTo>
                    <a:pt x="39" y="0"/>
                  </a:moveTo>
                  <a:lnTo>
                    <a:pt x="77" y="38"/>
                  </a:lnTo>
                  <a:lnTo>
                    <a:pt x="39" y="77"/>
                  </a:lnTo>
                  <a:lnTo>
                    <a:pt x="0" y="3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74" name="Line 48">
            <a:extLst>
              <a:ext uri="{FF2B5EF4-FFF2-40B4-BE49-F238E27FC236}">
                <a16:creationId xmlns:a16="http://schemas.microsoft.com/office/drawing/2014/main" id="{0993301E-A2E0-B847-B314-4D3D1D94D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873375"/>
            <a:ext cx="822325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Line 49">
            <a:extLst>
              <a:ext uri="{FF2B5EF4-FFF2-40B4-BE49-F238E27FC236}">
                <a16:creationId xmlns:a16="http://schemas.microsoft.com/office/drawing/2014/main" id="{847A70AF-82DF-A841-A5DC-8B9E0AF05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3" y="4084638"/>
            <a:ext cx="229235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Line 50">
            <a:extLst>
              <a:ext uri="{FF2B5EF4-FFF2-40B4-BE49-F238E27FC236}">
                <a16:creationId xmlns:a16="http://schemas.microsoft.com/office/drawing/2014/main" id="{24AE0FE5-009A-8F4F-A64E-E7EBDF0C3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9850" y="2876550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Line 51">
            <a:extLst>
              <a:ext uri="{FF2B5EF4-FFF2-40B4-BE49-F238E27FC236}">
                <a16:creationId xmlns:a16="http://schemas.microsoft.com/office/drawing/2014/main" id="{8FA7FA72-ABB2-8245-9BC2-EE5B7B76F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2075" y="4043363"/>
            <a:ext cx="231775" cy="0"/>
          </a:xfrm>
          <a:prstGeom prst="lin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Rectangle 52">
            <a:extLst>
              <a:ext uri="{FF2B5EF4-FFF2-40B4-BE49-F238E27FC236}">
                <a16:creationId xmlns:a16="http://schemas.microsoft.com/office/drawing/2014/main" id="{0FFE7421-A73C-2F49-B39C-C8F42F90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1368425"/>
            <a:ext cx="231775" cy="1422400"/>
          </a:xfrm>
          <a:prstGeom prst="rect">
            <a:avLst/>
          </a:prstGeom>
          <a:noFill/>
          <a:ln w="3175" cap="sq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7" name="Picture 4" descr="Black Diver Diver Clip Art">
            <a:extLst>
              <a:ext uri="{FF2B5EF4-FFF2-40B4-BE49-F238E27FC236}">
                <a16:creationId xmlns:a16="http://schemas.microsoft.com/office/drawing/2014/main" id="{20906925-7F00-F24B-BE2B-96743B25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067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Black Diver Diver Clip Art">
            <a:extLst>
              <a:ext uri="{FF2B5EF4-FFF2-40B4-BE49-F238E27FC236}">
                <a16:creationId xmlns:a16="http://schemas.microsoft.com/office/drawing/2014/main" id="{F73E50DB-6B65-404F-9709-0B47992C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76200"/>
            <a:ext cx="59746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mu-dragon3">
  <a:themeElements>
    <a:clrScheme name="cmu-dragon3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cmu-dragon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mu-drag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-dragon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dragon3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Office\Templates\cmu-dragon3.pot</Template>
  <TotalTime>5484</TotalTime>
  <Words>8015</Words>
  <Application>Microsoft Macintosh PowerPoint</Application>
  <PresentationFormat>On-screen Show (4:3)</PresentationFormat>
  <Paragraphs>1561</Paragraphs>
  <Slides>146</Slides>
  <Notes>38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146</vt:i4>
      </vt:variant>
      <vt:variant>
        <vt:lpstr>Custom Shows</vt:lpstr>
      </vt:variant>
      <vt:variant>
        <vt:i4>1</vt:i4>
      </vt:variant>
    </vt:vector>
  </HeadingPairs>
  <TitlesOfParts>
    <vt:vector size="162" baseType="lpstr">
      <vt:lpstr>メイリオ</vt:lpstr>
      <vt:lpstr>Arial</vt:lpstr>
      <vt:lpstr>Calibri</vt:lpstr>
      <vt:lpstr>Garamond</vt:lpstr>
      <vt:lpstr>HE_TERMINAL</vt:lpstr>
      <vt:lpstr>Impact</vt:lpstr>
      <vt:lpstr>Symbol</vt:lpstr>
      <vt:lpstr>Times New Roman</vt:lpstr>
      <vt:lpstr>Trebuchet MS</vt:lpstr>
      <vt:lpstr>cmu-dragon3</vt:lpstr>
      <vt:lpstr>Worksheet</vt:lpstr>
      <vt:lpstr>Equation</vt:lpstr>
      <vt:lpstr>Document</vt:lpstr>
      <vt:lpstr>数式</vt:lpstr>
      <vt:lpstr>Photo Editor Photo</vt:lpstr>
      <vt:lpstr>Graph and Time Series Mining: Tools and Applications </vt:lpstr>
      <vt:lpstr>‘Recipe’ Structure:</vt:lpstr>
      <vt:lpstr>Outline</vt:lpstr>
      <vt:lpstr>Problem definition</vt:lpstr>
      <vt:lpstr>Medical</vt:lpstr>
      <vt:lpstr>Civil infrastructure</vt:lpstr>
      <vt:lpstr>Environmental</vt:lpstr>
      <vt:lpstr>Computer Systems</vt:lpstr>
      <vt:lpstr>Problem #1:</vt:lpstr>
      <vt:lpstr>Problem#2: Forecast</vt:lpstr>
      <vt:lpstr>Problem#2’: Similarity search</vt:lpstr>
      <vt:lpstr>Important observations</vt:lpstr>
      <vt:lpstr>Outline</vt:lpstr>
      <vt:lpstr>Problem:</vt:lpstr>
      <vt:lpstr>Answer:</vt:lpstr>
      <vt:lpstr>Importance of distance functions</vt:lpstr>
      <vt:lpstr>Euclidean and Lp</vt:lpstr>
      <vt:lpstr>Answer:</vt:lpstr>
      <vt:lpstr>Outline</vt:lpstr>
      <vt:lpstr>Problem:</vt:lpstr>
      <vt:lpstr>Answer:</vt:lpstr>
      <vt:lpstr>PowerPoint Presentation</vt:lpstr>
      <vt:lpstr>Idea: ‘GEMINI’</vt:lpstr>
      <vt:lpstr>‘GEMINI’ - Pictorially</vt:lpstr>
      <vt:lpstr>GEMINI</vt:lpstr>
      <vt:lpstr>Outline</vt:lpstr>
      <vt:lpstr>Problem:</vt:lpstr>
      <vt:lpstr>Answer</vt:lpstr>
      <vt:lpstr>Important observations</vt:lpstr>
      <vt:lpstr>SVD</vt:lpstr>
      <vt:lpstr>Motivation:  Find hidden variables</vt:lpstr>
      <vt:lpstr>Singular Value Decomposition (SVD)</vt:lpstr>
      <vt:lpstr>SVD</vt:lpstr>
      <vt:lpstr>SVD</vt:lpstr>
      <vt:lpstr>SVD</vt:lpstr>
      <vt:lpstr>SVD</vt:lpstr>
      <vt:lpstr>Outline</vt:lpstr>
      <vt:lpstr>Citation </vt:lpstr>
      <vt:lpstr>ICA = BSS</vt:lpstr>
      <vt:lpstr>Motivation:  Find hidden variables</vt:lpstr>
      <vt:lpstr>ICA: Like SVD, but sparse U</vt:lpstr>
      <vt:lpstr>Motivation: Find hidden variables</vt:lpstr>
      <vt:lpstr>Motivation: Find hidden variables</vt:lpstr>
      <vt:lpstr>Motivation: Find hidden variables</vt:lpstr>
      <vt:lpstr>Motivation: Find hidden variables</vt:lpstr>
      <vt:lpstr>ICA: Like SVD, but sparse</vt:lpstr>
      <vt:lpstr>ICA: Like SVD, but sparse</vt:lpstr>
      <vt:lpstr>ICA: Like SVD, but sparse</vt:lpstr>
      <vt:lpstr>ICA: Like SVD, but sparse</vt:lpstr>
      <vt:lpstr>Answer</vt:lpstr>
      <vt:lpstr>Books</vt:lpstr>
      <vt:lpstr>References</vt:lpstr>
      <vt:lpstr>References</vt:lpstr>
      <vt:lpstr>References</vt:lpstr>
      <vt:lpstr>References</vt:lpstr>
      <vt:lpstr>References</vt:lpstr>
      <vt:lpstr>References</vt:lpstr>
      <vt:lpstr>PowerPoint Presentation</vt:lpstr>
      <vt:lpstr>Outline</vt:lpstr>
      <vt:lpstr>Problem</vt:lpstr>
      <vt:lpstr>Answer:</vt:lpstr>
      <vt:lpstr>Important observations</vt:lpstr>
      <vt:lpstr>Introduction - Problem#1</vt:lpstr>
      <vt:lpstr>What does DFT do?</vt:lpstr>
      <vt:lpstr>DFT: definition</vt:lpstr>
      <vt:lpstr>DFT: Amplitude spectrum</vt:lpstr>
      <vt:lpstr>DFT: Amplitude spectrum</vt:lpstr>
      <vt:lpstr>DFT: Amplitude spectrum</vt:lpstr>
      <vt:lpstr>DFT: Amplitude spectrum</vt:lpstr>
      <vt:lpstr>DFT: Amplitude spectrum</vt:lpstr>
      <vt:lpstr>DFT: Amplitude spectrum</vt:lpstr>
      <vt:lpstr>DFT - Conclusions</vt:lpstr>
      <vt:lpstr>Answer:</vt:lpstr>
      <vt:lpstr>Outline</vt:lpstr>
      <vt:lpstr>Wavelets - DWT</vt:lpstr>
      <vt:lpstr>Wavelets - DWT</vt:lpstr>
      <vt:lpstr>Wavelets - DWT</vt:lpstr>
      <vt:lpstr>Haar Wavelets</vt:lpstr>
      <vt:lpstr>Advantages of Wavelets</vt:lpstr>
      <vt:lpstr>Overall Conclusions</vt:lpstr>
      <vt:lpstr>Resources: software and urls</vt:lpstr>
      <vt:lpstr>Books</vt:lpstr>
      <vt:lpstr>Additional Reading</vt:lpstr>
      <vt:lpstr>PowerPoint Presentation</vt:lpstr>
      <vt:lpstr>Outline</vt:lpstr>
      <vt:lpstr>Forecasting</vt:lpstr>
      <vt:lpstr>Problem#2: Forecast</vt:lpstr>
      <vt:lpstr>Solution: AR(IMA)</vt:lpstr>
      <vt:lpstr>Problem#2: Forecast</vt:lpstr>
      <vt:lpstr>Linear Regression: idea</vt:lpstr>
      <vt:lpstr>Linear Auto Regression:</vt:lpstr>
      <vt:lpstr>Linear Auto Regression:</vt:lpstr>
      <vt:lpstr>Outline</vt:lpstr>
      <vt:lpstr>More details:</vt:lpstr>
      <vt:lpstr>More details:</vt:lpstr>
      <vt:lpstr>More details:</vt:lpstr>
      <vt:lpstr>More details:</vt:lpstr>
      <vt:lpstr>More details:</vt:lpstr>
      <vt:lpstr>More details:</vt:lpstr>
      <vt:lpstr>More details</vt:lpstr>
      <vt:lpstr>Solution: AR(IMA)</vt:lpstr>
      <vt:lpstr>Resources: software and urls</vt:lpstr>
      <vt:lpstr>Books</vt:lpstr>
      <vt:lpstr>Additional Reading</vt:lpstr>
      <vt:lpstr>PowerPoint Presentation</vt:lpstr>
      <vt:lpstr>Outline</vt:lpstr>
      <vt:lpstr>Detailed Outline</vt:lpstr>
      <vt:lpstr>Problem: Forecast</vt:lpstr>
      <vt:lpstr>Solution</vt:lpstr>
      <vt:lpstr>Recall: Problem</vt:lpstr>
      <vt:lpstr>How to forecast?</vt:lpstr>
      <vt:lpstr>ARIMA pitfall</vt:lpstr>
      <vt:lpstr>ARIMA pitfall</vt:lpstr>
      <vt:lpstr>ARIMA pitfall</vt:lpstr>
      <vt:lpstr>ARIMA pitfall</vt:lpstr>
      <vt:lpstr>ARIMA pitfall</vt:lpstr>
      <vt:lpstr>Solution?</vt:lpstr>
      <vt:lpstr>General Intuition (Lag Plot)</vt:lpstr>
      <vt:lpstr>Q: How to interpolate?</vt:lpstr>
      <vt:lpstr>Q: How to interpolate?</vt:lpstr>
      <vt:lpstr>Q’: Any theory behind it?</vt:lpstr>
      <vt:lpstr>Theoretical foundation</vt:lpstr>
      <vt:lpstr>Theoretical foundation</vt:lpstr>
      <vt:lpstr>Theoretical foundation</vt:lpstr>
      <vt:lpstr>Solution to Lotka-Volterra eq.</vt:lpstr>
      <vt:lpstr>Notice: LV are vital!</vt:lpstr>
      <vt:lpstr>The Web as a Jungle:  Non-Linear Dynamical Systems for Co-evolving Online Activities</vt:lpstr>
      <vt:lpstr>Given: online user activities</vt:lpstr>
      <vt:lpstr>The Web as a jungle</vt:lpstr>
      <vt:lpstr>The Web as a jungle</vt:lpstr>
      <vt:lpstr>LV equations</vt:lpstr>
      <vt:lpstr>EcoWeb at work - forecasting</vt:lpstr>
      <vt:lpstr>EcoWeb at work - forecasting</vt:lpstr>
      <vt:lpstr>EcoWeb at work - forecasting</vt:lpstr>
      <vt:lpstr>Detailed Outline</vt:lpstr>
      <vt:lpstr>Datasets</vt:lpstr>
      <vt:lpstr>Datasets</vt:lpstr>
      <vt:lpstr>LORENZ</vt:lpstr>
      <vt:lpstr>Solution</vt:lpstr>
      <vt:lpstr>References</vt:lpstr>
      <vt:lpstr>References</vt:lpstr>
      <vt:lpstr>Overall conclusions (Part 2: time series)</vt:lpstr>
      <vt:lpstr>PowerPoint Presentation</vt:lpstr>
      <vt:lpstr>PowerPoint Presentation</vt:lpstr>
      <vt:lpstr>PowerPoint Presentation</vt:lpstr>
      <vt:lpstr>PowerPoint Presentation</vt:lpstr>
      <vt:lpstr>indexing-only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Indexing and Mining Streams</dc:title>
  <dc:creator>Christos Faloutsos</dc:creator>
  <dc:description>SIGMOD 2004</dc:description>
  <cp:lastModifiedBy>Christos Nick Faloutsos</cp:lastModifiedBy>
  <cp:revision>916</cp:revision>
  <cp:lastPrinted>2019-08-03T16:39:13Z</cp:lastPrinted>
  <dcterms:created xsi:type="dcterms:W3CDTF">2010-07-25T06:45:56Z</dcterms:created>
  <dcterms:modified xsi:type="dcterms:W3CDTF">2019-10-08T04:06:25Z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