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61"/>
  </p:notesMasterIdLst>
  <p:handoutMasterIdLst>
    <p:handoutMasterId r:id="rId162"/>
  </p:handoutMasterIdLst>
  <p:sldIdLst>
    <p:sldId id="3154" r:id="rId2"/>
    <p:sldId id="3169" r:id="rId3"/>
    <p:sldId id="3167" r:id="rId4"/>
    <p:sldId id="3162" r:id="rId5"/>
    <p:sldId id="3160" r:id="rId6"/>
    <p:sldId id="3161" r:id="rId7"/>
    <p:sldId id="3331" r:id="rId8"/>
    <p:sldId id="3332" r:id="rId9"/>
    <p:sldId id="3106" r:id="rId10"/>
    <p:sldId id="3170" r:id="rId11"/>
    <p:sldId id="3333" r:id="rId12"/>
    <p:sldId id="3171" r:id="rId13"/>
    <p:sldId id="3172" r:id="rId14"/>
    <p:sldId id="3268" r:id="rId15"/>
    <p:sldId id="3174" r:id="rId16"/>
    <p:sldId id="873" r:id="rId17"/>
    <p:sldId id="3175" r:id="rId18"/>
    <p:sldId id="3335" r:id="rId19"/>
    <p:sldId id="3336" r:id="rId20"/>
    <p:sldId id="3341" r:id="rId21"/>
    <p:sldId id="3342" r:id="rId22"/>
    <p:sldId id="3343" r:id="rId23"/>
    <p:sldId id="3346" r:id="rId24"/>
    <p:sldId id="3347" r:id="rId25"/>
    <p:sldId id="3348" r:id="rId26"/>
    <p:sldId id="3309" r:id="rId27"/>
    <p:sldId id="3310" r:id="rId28"/>
    <p:sldId id="3350" r:id="rId29"/>
    <p:sldId id="3349" r:id="rId30"/>
    <p:sldId id="3351" r:id="rId31"/>
    <p:sldId id="3311" r:id="rId32"/>
    <p:sldId id="3312" r:id="rId33"/>
    <p:sldId id="3313" r:id="rId34"/>
    <p:sldId id="3314" r:id="rId35"/>
    <p:sldId id="3315" r:id="rId36"/>
    <p:sldId id="3316" r:id="rId37"/>
    <p:sldId id="3352" r:id="rId38"/>
    <p:sldId id="3318" r:id="rId39"/>
    <p:sldId id="3319" r:id="rId40"/>
    <p:sldId id="3320" r:id="rId41"/>
    <p:sldId id="3277" r:id="rId42"/>
    <p:sldId id="3321" r:id="rId43"/>
    <p:sldId id="3322" r:id="rId44"/>
    <p:sldId id="3323" r:id="rId45"/>
    <p:sldId id="3324" r:id="rId46"/>
    <p:sldId id="3325" r:id="rId47"/>
    <p:sldId id="3278" r:id="rId48"/>
    <p:sldId id="3392" r:id="rId49"/>
    <p:sldId id="3353" r:id="rId50"/>
    <p:sldId id="3380" r:id="rId51"/>
    <p:sldId id="3354" r:id="rId52"/>
    <p:sldId id="3381" r:id="rId53"/>
    <p:sldId id="3357" r:id="rId54"/>
    <p:sldId id="3358" r:id="rId55"/>
    <p:sldId id="3359" r:id="rId56"/>
    <p:sldId id="3360" r:id="rId57"/>
    <p:sldId id="3361" r:id="rId58"/>
    <p:sldId id="3363" r:id="rId59"/>
    <p:sldId id="3364" r:id="rId60"/>
    <p:sldId id="3382" r:id="rId61"/>
    <p:sldId id="3366" r:id="rId62"/>
    <p:sldId id="3367" r:id="rId63"/>
    <p:sldId id="3368" r:id="rId64"/>
    <p:sldId id="3369" r:id="rId65"/>
    <p:sldId id="3370" r:id="rId66"/>
    <p:sldId id="3372" r:id="rId67"/>
    <p:sldId id="3373" r:id="rId68"/>
    <p:sldId id="3374" r:id="rId69"/>
    <p:sldId id="3375" r:id="rId70"/>
    <p:sldId id="3376" r:id="rId71"/>
    <p:sldId id="3377" r:id="rId72"/>
    <p:sldId id="3386" r:id="rId73"/>
    <p:sldId id="3378" r:id="rId74"/>
    <p:sldId id="3383" r:id="rId75"/>
    <p:sldId id="3157" r:id="rId76"/>
    <p:sldId id="3158" r:id="rId77"/>
    <p:sldId id="3159" r:id="rId78"/>
    <p:sldId id="3180" r:id="rId79"/>
    <p:sldId id="3181" r:id="rId80"/>
    <p:sldId id="3266" r:id="rId81"/>
    <p:sldId id="3149" r:id="rId82"/>
    <p:sldId id="3150" r:id="rId83"/>
    <p:sldId id="3151" r:id="rId84"/>
    <p:sldId id="2786" r:id="rId85"/>
    <p:sldId id="1507" r:id="rId86"/>
    <p:sldId id="3183" r:id="rId87"/>
    <p:sldId id="2791" r:id="rId88"/>
    <p:sldId id="3184" r:id="rId89"/>
    <p:sldId id="3166" r:id="rId90"/>
    <p:sldId id="3185" r:id="rId91"/>
    <p:sldId id="3163" r:id="rId92"/>
    <p:sldId id="2799" r:id="rId93"/>
    <p:sldId id="2800" r:id="rId94"/>
    <p:sldId id="3186" r:id="rId95"/>
    <p:sldId id="2803" r:id="rId96"/>
    <p:sldId id="3165" r:id="rId97"/>
    <p:sldId id="2140" r:id="rId98"/>
    <p:sldId id="2273" r:id="rId99"/>
    <p:sldId id="2182" r:id="rId100"/>
    <p:sldId id="3187" r:id="rId101"/>
    <p:sldId id="2181" r:id="rId102"/>
    <p:sldId id="3164" r:id="rId103"/>
    <p:sldId id="3146" r:id="rId104"/>
    <p:sldId id="2822" r:id="rId105"/>
    <p:sldId id="2823" r:id="rId106"/>
    <p:sldId id="2824" r:id="rId107"/>
    <p:sldId id="2825" r:id="rId108"/>
    <p:sldId id="2826" r:id="rId109"/>
    <p:sldId id="2374" r:id="rId110"/>
    <p:sldId id="2373" r:id="rId111"/>
    <p:sldId id="3190" r:id="rId112"/>
    <p:sldId id="3191" r:id="rId113"/>
    <p:sldId id="3384" r:id="rId114"/>
    <p:sldId id="3210" r:id="rId115"/>
    <p:sldId id="3211" r:id="rId116"/>
    <p:sldId id="3212" r:id="rId117"/>
    <p:sldId id="3213" r:id="rId118"/>
    <p:sldId id="3214" r:id="rId119"/>
    <p:sldId id="2812" r:id="rId120"/>
    <p:sldId id="3215" r:id="rId121"/>
    <p:sldId id="3216" r:id="rId122"/>
    <p:sldId id="3217" r:id="rId123"/>
    <p:sldId id="3218" r:id="rId124"/>
    <p:sldId id="3219" r:id="rId125"/>
    <p:sldId id="3220" r:id="rId126"/>
    <p:sldId id="2875" r:id="rId127"/>
    <p:sldId id="3221" r:id="rId128"/>
    <p:sldId id="2887" r:id="rId129"/>
    <p:sldId id="2876" r:id="rId130"/>
    <p:sldId id="2886" r:id="rId131"/>
    <p:sldId id="2888" r:id="rId132"/>
    <p:sldId id="3222" r:id="rId133"/>
    <p:sldId id="3206" r:id="rId134"/>
    <p:sldId id="3147" r:id="rId135"/>
    <p:sldId id="3148" r:id="rId136"/>
    <p:sldId id="3225" r:id="rId137"/>
    <p:sldId id="3387" r:id="rId138"/>
    <p:sldId id="3389" r:id="rId139"/>
    <p:sldId id="2776" r:id="rId140"/>
    <p:sldId id="2777" r:id="rId141"/>
    <p:sldId id="2778" r:id="rId142"/>
    <p:sldId id="2779" r:id="rId143"/>
    <p:sldId id="3204" r:id="rId144"/>
    <p:sldId id="3246" r:id="rId145"/>
    <p:sldId id="3247" r:id="rId146"/>
    <p:sldId id="3248" r:id="rId147"/>
    <p:sldId id="3199" r:id="rId148"/>
    <p:sldId id="3259" r:id="rId149"/>
    <p:sldId id="3260" r:id="rId150"/>
    <p:sldId id="3261" r:id="rId151"/>
    <p:sldId id="3262" r:id="rId152"/>
    <p:sldId id="3200" r:id="rId153"/>
    <p:sldId id="256" r:id="rId154"/>
    <p:sldId id="273" r:id="rId155"/>
    <p:sldId id="274" r:id="rId156"/>
    <p:sldId id="3205" r:id="rId157"/>
    <p:sldId id="3208" r:id="rId158"/>
    <p:sldId id="3390" r:id="rId159"/>
    <p:sldId id="3391" r:id="rId160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D5FC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5"/>
    <p:restoredTop sz="91565" autoAdjust="0"/>
  </p:normalViewPr>
  <p:slideViewPr>
    <p:cSldViewPr snapToGrid="0" showGuides="1">
      <p:cViewPr varScale="1">
        <p:scale>
          <a:sx n="117" d="100"/>
          <a:sy n="117" d="100"/>
        </p:scale>
        <p:origin x="14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networks.mpi-sws.org/data-wosn2009.html" TargetMode="External"/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8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13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98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14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507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3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6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49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02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24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735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79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8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solution to this questions is going to be personalized PageRank or PPR</a:t>
            </a:r>
          </a:p>
        </p:txBody>
      </p:sp>
    </p:spTree>
    <p:extLst>
      <p:ext uri="{BB962C8B-B14F-4D97-AF65-F5344CB8AC3E}">
        <p14:creationId xmlns:p14="http://schemas.microsoft.com/office/powerpoint/2010/main" val="1345700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question can arise, e.g., in the recommendation context: If a user likes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page/node 2, what else would you recommend?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891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question can arise, e.g., in the recommendation context: If a user likes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page/node 2, what else would you recommend?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152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question can arise, e.g., in the recommendation context: If a user likes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page/node 2, what else would you recommend?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195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question can arise, e.g., in the recommendation context: If a user likes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page/node 2, what else would you recommend?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476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idea here is that one node 4 is similar to 2, if it is easy to reach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node 4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node 2. Here’s one path.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326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Here’s another path.</a:t>
            </a:r>
          </a:p>
        </p:txBody>
      </p:sp>
    </p:spTree>
    <p:extLst>
      <p:ext uri="{BB962C8B-B14F-4D97-AF65-F5344CB8AC3E}">
        <p14:creationId xmlns:p14="http://schemas.microsoft.com/office/powerpoint/2010/main" val="1328937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say that node 4 is highly relevant to node 2, if there are many short and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heavy paths between 2 and 4. In other words, if it is easy to reach node 4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node 2. We are going to measure this using PPR (Personalized PageRank).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247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Remember those random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fly-outs in PageRank? Well, in PPR, the fly-out is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the origin node rather than to the random node. If we want to know how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relevant is each node to node 2, we fly-out to node two. Mathematically,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comes down to replacing the all-one vector in the fly-out term with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node 2-specific restart vector. PageRank and PPR have very similar equations.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006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So, to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answer the question of how close if node 4 to node 2, compute PPR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node 4, when restarting to node 2. […]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71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 side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note, PPR probabilities are related to escape and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round trip probabilities.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154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 side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note, PPR probabilities are related to escape and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round trip probabilities.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238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nice property of PPR is the ability to write down the scores analytically.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order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to find PPR scores p, compute expression on the right. This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expression involves matrices that are going to be large for large graphs. It is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 natural to ask if there is a more efficient way to compute PPR scores.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83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it turns out, there is. In a recent paper, authors were using PPR for making</a:t>
            </a:r>
          </a:p>
          <a:p>
            <a:r>
              <a:rPr lang="en-US" baseline="0" dirty="0"/>
              <a:t>recommendations at Pinterest. Their graph is very large, it contains billions</a:t>
            </a:r>
          </a:p>
          <a:p>
            <a:r>
              <a:rPr lang="en-US" baseline="0" dirty="0"/>
              <a:t>of edges. Therefore, the authors proposed a new algorithm called Pixie that</a:t>
            </a:r>
          </a:p>
          <a:p>
            <a:r>
              <a:rPr lang="en-US" baseline="0" dirty="0"/>
              <a:t>computes approximate PPR scores faster than the analytical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56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Instead of using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analytic expression, Pixie proposes to simulate random walks.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Suppose, we are looking for recommendations for this. The idea of PPR is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recommend nodes easily reachable from this node. The idea of Pixie, is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find such nodes, but simulating random walks starting here, and keeping</a:t>
            </a:r>
          </a:p>
          <a:p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visit counts for every other nodes. Fast and easy!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086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/>
              <a:t>Here’s an illustration. We start random walk here,</a:t>
            </a:r>
            <a:r>
              <a:rPr lang="en-US" altLang="en-US" baseline="0" dirty="0"/>
              <a:t>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727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/>
              <a:t>we keep</a:t>
            </a:r>
            <a:r>
              <a:rPr lang="en-US" altLang="en-US" baseline="0" dirty="0"/>
              <a:t> track of visit counts,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946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672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/>
              <a:t>visiting another node,</a:t>
            </a:r>
            <a:r>
              <a:rPr lang="en-US" altLang="en-US" baseline="0" dirty="0"/>
              <a:t> recording.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187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/>
              <a:t>With some probability, we</a:t>
            </a:r>
            <a:r>
              <a:rPr lang="en-US" altLang="en-US" baseline="0" dirty="0"/>
              <a:t> restart to the origin, and repeat the process.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03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7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398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105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/>
              <a:t>After a pre-defined number of walks, we identify</a:t>
            </a:r>
            <a:r>
              <a:rPr lang="en-US" altLang="en-US" baseline="0" dirty="0"/>
              <a:t> most visited nodes, as</a:t>
            </a:r>
          </a:p>
          <a:p>
            <a:r>
              <a:rPr lang="en-US" altLang="en-US" baseline="0" dirty="0"/>
              <a:t>recommendations for the original node.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7233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48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7196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1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50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3792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52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5352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47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of receiver / class of sender : without bubbles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03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Equations of original</a:t>
            </a:r>
            <a:r>
              <a:rPr lang="en-US" baseline="0" dirty="0"/>
              <a:t> BP: “Notice non-linearity” + grey background + citations  </a:t>
            </a:r>
            <a:r>
              <a:rPr lang="en-US" baseline="0" dirty="0" err="1">
                <a:sym typeface="Wingdings"/>
              </a:rPr>
              <a:t>na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xwrisw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sta</a:t>
            </a:r>
            <a:r>
              <a:rPr lang="en-US" baseline="0" dirty="0">
                <a:sym typeface="Wingdings"/>
              </a:rPr>
              <a:t> 2 + </a:t>
            </a:r>
            <a:r>
              <a:rPr lang="en-US" baseline="0" dirty="0" err="1">
                <a:sym typeface="Wingdings"/>
              </a:rPr>
              <a:t>zwgrafia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sto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xarti</a:t>
            </a:r>
            <a:r>
              <a:rPr lang="en-US" baseline="0" dirty="0">
                <a:sym typeface="Wingdings"/>
              </a:rPr>
              <a:t> (prior belief san </a:t>
            </a:r>
            <a:r>
              <a:rPr lang="en-US" baseline="0" dirty="0" err="1">
                <a:sym typeface="Wingdings"/>
              </a:rPr>
              <a:t>tou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ukang</a:t>
            </a:r>
            <a:r>
              <a:rPr lang="en-US" baseline="0" dirty="0">
                <a:sym typeface="Wingdings"/>
              </a:rPr>
              <a:t>, + </a:t>
            </a:r>
            <a:r>
              <a:rPr lang="en-US" baseline="0" dirty="0" err="1">
                <a:sym typeface="Wingdings"/>
              </a:rPr>
              <a:t>mhnymata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geitonwn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NOTATION for messages etc  - this is non-linear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860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Equations of original</a:t>
            </a:r>
            <a:r>
              <a:rPr lang="en-US" baseline="0" dirty="0"/>
              <a:t> BP: “Notice non-linearity” + grey background + citations  </a:t>
            </a:r>
            <a:r>
              <a:rPr lang="en-US" baseline="0" dirty="0" err="1">
                <a:sym typeface="Wingdings"/>
              </a:rPr>
              <a:t>na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xwrisw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sta</a:t>
            </a:r>
            <a:r>
              <a:rPr lang="en-US" baseline="0" dirty="0">
                <a:sym typeface="Wingdings"/>
              </a:rPr>
              <a:t> 2 + </a:t>
            </a:r>
            <a:r>
              <a:rPr lang="en-US" baseline="0" dirty="0" err="1">
                <a:sym typeface="Wingdings"/>
              </a:rPr>
              <a:t>zwgrafia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sto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xarti</a:t>
            </a:r>
            <a:r>
              <a:rPr lang="en-US" baseline="0" dirty="0">
                <a:sym typeface="Wingdings"/>
              </a:rPr>
              <a:t> (prior belief san </a:t>
            </a:r>
            <a:r>
              <a:rPr lang="en-US" baseline="0" dirty="0" err="1">
                <a:sym typeface="Wingdings"/>
              </a:rPr>
              <a:t>tou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ukang</a:t>
            </a:r>
            <a:r>
              <a:rPr lang="en-US" baseline="0" dirty="0">
                <a:sym typeface="Wingdings"/>
              </a:rPr>
              <a:t>, + </a:t>
            </a:r>
            <a:r>
              <a:rPr lang="en-US" baseline="0" dirty="0" err="1">
                <a:sym typeface="Wingdings"/>
              </a:rPr>
              <a:t>mhnymata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geitonwn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NOTATION for messages etc  - this is non-linear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8287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0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Work in collaboration with National Taiwan University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4EA66-1EFB-D34B-8E58-99D2CB32E0A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435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Classification problem where we assume that neighboring nodes are </a:t>
            </a:r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related</a:t>
            </a: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Network effects – birds of a feather flock together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E5CC2-3DC5-0140-872A-383FEEADB92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409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Classification problem where we assume that neighboring nodes are </a:t>
            </a:r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related</a:t>
            </a: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Network effects – birds of a feather flock together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E5CC2-3DC5-0140-872A-383FEEADB92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708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Half: </a:t>
            </a:r>
            <a:r>
              <a:rPr lang="en-US" dirty="0" err="1"/>
              <a:t>yedidia</a:t>
            </a:r>
            <a:r>
              <a:rPr lang="en-US" baseline="0" dirty="0"/>
              <a:t> equations </a:t>
            </a:r>
            <a:r>
              <a:rPr lang="en-US" baseline="0" dirty="0" err="1">
                <a:sym typeface="Wingdings"/>
              </a:rPr>
              <a:t></a:t>
            </a:r>
            <a:r>
              <a:rPr lang="en-US" baseline="0" dirty="0">
                <a:sym typeface="Wingdings"/>
              </a:rPr>
              <a:t> non-linear equations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Half: theorem -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linear</a:t>
            </a:r>
          </a:p>
          <a:p>
            <a:r>
              <a:rPr lang="en-US" dirty="0">
                <a:sym typeface="Wingdings"/>
              </a:rPr>
              <a:t>Swap!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285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Half: </a:t>
            </a:r>
            <a:r>
              <a:rPr lang="en-US" dirty="0" err="1"/>
              <a:t>yedidia</a:t>
            </a:r>
            <a:r>
              <a:rPr lang="en-US" baseline="0" dirty="0"/>
              <a:t> equations </a:t>
            </a:r>
            <a:r>
              <a:rPr lang="en-US" baseline="0" dirty="0" err="1">
                <a:sym typeface="Wingdings"/>
              </a:rPr>
              <a:t></a:t>
            </a:r>
            <a:r>
              <a:rPr lang="en-US" baseline="0" dirty="0">
                <a:sym typeface="Wingdings"/>
              </a:rPr>
              <a:t> non-linear equations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Half: theorem -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linear</a:t>
            </a:r>
          </a:p>
          <a:p>
            <a:r>
              <a:rPr lang="en-US" dirty="0">
                <a:sym typeface="Wingdings"/>
              </a:rPr>
              <a:t>Swap!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74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52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7C67384B-D368-CA4B-9DCB-56C98FB85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9938" name="Rectangle 7">
            <a:extLst>
              <a:ext uri="{FF2B5EF4-FFF2-40B4-BE49-F238E27FC236}">
                <a16:creationId xmlns:a16="http://schemas.microsoft.com/office/drawing/2014/main" id="{29B5B940-C1B1-6D44-BC44-C44D71856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008DA-FA87-4A44-8C52-CFA65445386B}" type="slidenum">
              <a:rPr kumimoji="0" lang="en-US" altLang="en-US" sz="1300">
                <a:latin typeface="Times New Roman" panose="02020603050405020304" pitchFamily="18" charset="0"/>
              </a:rPr>
              <a:pPr/>
              <a:t>84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21BE844-527F-D745-8788-C8DC587D6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E4454BF-2BFC-A841-BAE8-4EB04BFC2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1" name="Footer Placeholder 5">
            <a:extLst>
              <a:ext uri="{FF2B5EF4-FFF2-40B4-BE49-F238E27FC236}">
                <a16:creationId xmlns:a16="http://schemas.microsoft.com/office/drawing/2014/main" id="{9843A600-A97F-4849-AB13-581C06995A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602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11B55-871C-984F-86A0-805305D6DC69}" type="slidenum">
              <a:rPr lang="en-US"/>
              <a:pPr/>
              <a:t>85</a:t>
            </a:fld>
            <a:endParaRPr lang="en-US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5125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C4431F43-527E-3243-9E97-1D2BD029E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6621EDCE-925D-0047-92EE-0F830A87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3B830-1A9D-404D-966C-AB6EEE2F4C01}" type="slidenum">
              <a:rPr kumimoji="0" lang="en-US" altLang="en-US" sz="1300">
                <a:latin typeface="Times New Roman" panose="02020603050405020304" pitchFamily="18" charset="0"/>
              </a:rPr>
              <a:pPr/>
              <a:t>87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2E2A9B-5F93-8B41-A24D-AE6BBE64B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21A33F-14F9-C246-B279-BBCA5723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8C070925-D3F5-C445-AA13-18A795EB4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3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9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1408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C4431F43-527E-3243-9E97-1D2BD029E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6621EDCE-925D-0047-92EE-0F830A87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3B830-1A9D-404D-966C-AB6EEE2F4C01}" type="slidenum">
              <a:rPr kumimoji="0" lang="en-US" altLang="en-US" sz="1300">
                <a:latin typeface="Times New Roman" panose="02020603050405020304" pitchFamily="18" charset="0"/>
              </a:rPr>
              <a:pPr/>
              <a:t>88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2E2A9B-5F93-8B41-A24D-AE6BBE64B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21A33F-14F9-C246-B279-BBCA5723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8C070925-D3F5-C445-AA13-18A795EB4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753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C4431F43-527E-3243-9E97-1D2BD029E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6621EDCE-925D-0047-92EE-0F830A87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3B830-1A9D-404D-966C-AB6EEE2F4C01}" type="slidenum">
              <a:rPr kumimoji="0" lang="en-US" altLang="en-US" sz="1300">
                <a:latin typeface="Times New Roman" panose="02020603050405020304" pitchFamily="18" charset="0"/>
              </a:rPr>
              <a:pPr/>
              <a:t>89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2E2A9B-5F93-8B41-A24D-AE6BBE64B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21A33F-14F9-C246-B279-BBCA5723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8C070925-D3F5-C445-AA13-18A795EB4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057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C4431F43-527E-3243-9E97-1D2BD029E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6621EDCE-925D-0047-92EE-0F830A87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3B830-1A9D-404D-966C-AB6EEE2F4C01}" type="slidenum">
              <a:rPr kumimoji="0" lang="en-US" altLang="en-US" sz="1300">
                <a:latin typeface="Times New Roman" panose="02020603050405020304" pitchFamily="18" charset="0"/>
              </a:rPr>
              <a:pPr/>
              <a:t>90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2E2A9B-5F93-8B41-A24D-AE6BBE64B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21A33F-14F9-C246-B279-BBCA5723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8C070925-D3F5-C445-AA13-18A795EB4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55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7296ED9C-D8A1-CE4B-A22B-5EC0D4274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F5BBA36F-BE2C-6E43-811F-509A4754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Header Placeholder 3">
            <a:extLst>
              <a:ext uri="{FF2B5EF4-FFF2-40B4-BE49-F238E27FC236}">
                <a16:creationId xmlns:a16="http://schemas.microsoft.com/office/drawing/2014/main" id="{97BF768B-5606-8849-9ED6-E7D87B8E9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188" name="Slide Number Placeholder 4">
            <a:extLst>
              <a:ext uri="{FF2B5EF4-FFF2-40B4-BE49-F238E27FC236}">
                <a16:creationId xmlns:a16="http://schemas.microsoft.com/office/drawing/2014/main" id="{4353C721-9C2A-8741-BBDB-470732799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AD9964-875B-4D47-8D16-47C35DE7C735}" type="slidenum">
              <a:rPr kumimoji="0" lang="en-US" altLang="en-US" sz="1300">
                <a:latin typeface="Times New Roman" panose="02020603050405020304" pitchFamily="18" charset="0"/>
              </a:rPr>
              <a:pPr/>
              <a:t>103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790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03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901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84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138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4682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143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0953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1521-A65A-1A41-BB2F-D211347ADF44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10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4660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traffic data of form (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IP, port #)</a:t>
            </a:r>
          </a:p>
          <a:p>
            <a:pPr lvl="1"/>
            <a:r>
              <a:rPr lang="en-US" dirty="0"/>
              <a:t>65170 × 65170 × 65327 tensor</a:t>
            </a:r>
          </a:p>
          <a:p>
            <a:pPr lvl="1"/>
            <a:r>
              <a:rPr lang="en-US" dirty="0"/>
              <a:t>We pick s = 5, r = 10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13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portion of Facebook’s users</a:t>
            </a:r>
          </a:p>
          <a:p>
            <a:pPr lvl="1"/>
            <a:r>
              <a:rPr lang="en-US" dirty="0"/>
              <a:t>63890 users for 1847 days</a:t>
            </a:r>
          </a:p>
          <a:p>
            <a:pPr lvl="1"/>
            <a:r>
              <a:rPr lang="en-US" dirty="0"/>
              <a:t>Picked s = 100, r = 10</a:t>
            </a:r>
          </a:p>
          <a:p>
            <a:r>
              <a:rPr lang="en-US" dirty="0"/>
              <a:t>Data in the form (Wall owner, poster, timestamp)</a:t>
            </a:r>
          </a:p>
          <a:p>
            <a:r>
              <a:rPr lang="en-US" dirty="0"/>
              <a:t>Downloaded from </a:t>
            </a:r>
            <a:r>
              <a:rPr lang="en-US" dirty="0">
                <a:hlinkClick r:id="rId3"/>
              </a:rPr>
              <a:t>http://socialnetworks.mpi-sws.org/data-wosn2009.html</a:t>
            </a:r>
            <a:endParaRPr lang="en-US" dirty="0"/>
          </a:p>
          <a:p>
            <a:r>
              <a:rPr lang="en-US" dirty="0"/>
              <a:t>We were able to identify a </a:t>
            </a:r>
            <a:r>
              <a:rPr lang="en-US" b="1" dirty="0"/>
              <a:t>birthday-like event.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149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156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6277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157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0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11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79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12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7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cmu.edu/~christos/TALKS/19-10-JP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bc.edu/ICDM09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anclaypool.com/doi/abs/10.2200/S00449ED1V01Y201209DMK006" TargetMode="External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1.png"/><Relationship Id="rId4" Type="http://schemas.openxmlformats.org/officeDocument/2006/relationships/image" Target="../media/image103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7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90.jpeg"/><Relationship Id="rId4" Type="http://schemas.openxmlformats.org/officeDocument/2006/relationships/image" Target="../media/image135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9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5" Type="http://schemas.openxmlformats.org/officeDocument/2006/relationships/image" Target="../media/image90.jpeg"/><Relationship Id="rId4" Type="http://schemas.openxmlformats.org/officeDocument/2006/relationships/image" Target="../media/image135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9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5" Type="http://schemas.openxmlformats.org/officeDocument/2006/relationships/image" Target="../media/image90.jpeg"/><Relationship Id="rId4" Type="http://schemas.openxmlformats.org/officeDocument/2006/relationships/image" Target="../media/image13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4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4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1.png"/><Relationship Id="rId4" Type="http://schemas.openxmlformats.org/officeDocument/2006/relationships/image" Target="../media/image10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hyperlink" Target="https://gallery.yopriceville.com/var/albums/Free-Clipart-Pictures/Money.PNG/Piggy_Bank_PNG_Clip_Art_Image.png?m=146829210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png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01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135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oecd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jpeg"/><Relationship Id="rId4" Type="http://schemas.openxmlformats.org/officeDocument/2006/relationships/image" Target="../media/image153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papalex@cs.cmu.edu" TargetMode="Externa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jpeg"/><Relationship Id="rId4" Type="http://schemas.openxmlformats.org/officeDocument/2006/relationships/image" Target="../media/image158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png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01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png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01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christos/TALKS/19-10-JP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christos/TALKS/19-10-JP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7.gif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45/511446.51151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cmu.edu/~christos/TALKS/19-10-JPM/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doid=3178876.318618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7.gif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6.jpeg"/><Relationship Id="rId9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jpe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3.gif"/><Relationship Id="rId5" Type="http://schemas.openxmlformats.org/officeDocument/2006/relationships/image" Target="../media/image36.jpeg"/><Relationship Id="rId10" Type="http://schemas.openxmlformats.org/officeDocument/2006/relationships/image" Target="../media/image7.gif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www.cs.cmu.edu/~deswaran/code/zoobp.zip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www.cs.cmu.edu/~deswaran/code/zoobp.z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graph500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3.png"/><Relationship Id="rId4" Type="http://schemas.openxmlformats.org/officeDocument/2006/relationships/image" Target="../media/image75.png"/><Relationship Id="rId9" Type="http://schemas.openxmlformats.org/officeDocument/2006/relationships/image" Target="../media/image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7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3177" y="747712"/>
            <a:ext cx="7772400" cy="2365375"/>
          </a:xfrm>
        </p:spPr>
        <p:txBody>
          <a:bodyPr/>
          <a:lstStyle/>
          <a:p>
            <a:r>
              <a:rPr lang="en-US" dirty="0"/>
              <a:t>Graph and Time Series Mining:</a:t>
            </a:r>
            <a:br>
              <a:rPr lang="en-US" dirty="0"/>
            </a:br>
            <a:r>
              <a:rPr lang="en-US" dirty="0"/>
              <a:t>Tools and Applications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Christos Faloutsos</a:t>
            </a: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CMU SCS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77837C29-7CA3-374D-A4E4-6575835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69" y="3744913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25CD7-7662-8E43-9FBD-85B73C325A55}"/>
              </a:ext>
            </a:extLst>
          </p:cNvPr>
          <p:cNvSpPr txBox="1"/>
          <p:nvPr/>
        </p:nvSpPr>
        <p:spPr>
          <a:xfrm>
            <a:off x="713177" y="333102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3AB2A-1CD2-4247-B560-A092DA86AA2A}"/>
              </a:ext>
            </a:extLst>
          </p:cNvPr>
          <p:cNvSpPr txBox="1"/>
          <p:nvPr/>
        </p:nvSpPr>
        <p:spPr>
          <a:xfrm>
            <a:off x="3024641" y="2866865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Part 1: Graphs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F149-CC7F-C044-86FE-7C38FA437604}"/>
              </a:ext>
            </a:extLst>
          </p:cNvPr>
          <p:cNvSpPr txBox="1"/>
          <p:nvPr/>
        </p:nvSpPr>
        <p:spPr>
          <a:xfrm>
            <a:off x="602443" y="5410200"/>
            <a:ext cx="80715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www.cs.cmu.edu</a:t>
            </a:r>
            <a:r>
              <a:rPr lang="en-US" dirty="0">
                <a:hlinkClick r:id="rId4"/>
              </a:rPr>
              <a:t>/~</a:t>
            </a:r>
            <a:r>
              <a:rPr lang="en-US" dirty="0" err="1">
                <a:hlinkClick r:id="rId4"/>
              </a:rPr>
              <a:t>christos</a:t>
            </a:r>
            <a:r>
              <a:rPr lang="en-US" dirty="0">
                <a:hlinkClick r:id="rId4"/>
              </a:rPr>
              <a:t>/TALKS/19-10-JPM/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#2’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Computer network intrusion detection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....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647462-2EA3-0B4D-8B23-D06D574C93C6}"/>
              </a:ext>
            </a:extLst>
          </p:cNvPr>
          <p:cNvSpPr txBox="1"/>
          <p:nvPr/>
        </p:nvSpPr>
        <p:spPr>
          <a:xfrm rot="1500338">
            <a:off x="4133412" y="2660312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5198BBF-80EE-D84F-93EC-2A1915D4080B}"/>
              </a:ext>
            </a:extLst>
          </p:cNvPr>
          <p:cNvSpPr txBox="1"/>
          <p:nvPr/>
        </p:nvSpPr>
        <p:spPr>
          <a:xfrm rot="1500338">
            <a:off x="2481150" y="4734231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DD0C2A6-4731-644A-9509-0A09865F782F}"/>
              </a:ext>
            </a:extLst>
          </p:cNvPr>
          <p:cNvSpPr/>
          <p:nvPr/>
        </p:nvSpPr>
        <p:spPr bwMode="auto">
          <a:xfrm>
            <a:off x="2775857" y="3429000"/>
            <a:ext cx="2971800" cy="484948"/>
          </a:xfrm>
          <a:custGeom>
            <a:avLst/>
            <a:gdLst>
              <a:gd name="connsiteX0" fmla="*/ 0 w 2895600"/>
              <a:gd name="connsiteY0" fmla="*/ 0 h 539377"/>
              <a:gd name="connsiteX1" fmla="*/ 1469572 w 2895600"/>
              <a:gd name="connsiteY1" fmla="*/ 500743 h 539377"/>
              <a:gd name="connsiteX2" fmla="*/ 2895600 w 2895600"/>
              <a:gd name="connsiteY2" fmla="*/ 468086 h 5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539377">
                <a:moveTo>
                  <a:pt x="0" y="0"/>
                </a:moveTo>
                <a:cubicBezTo>
                  <a:pt x="493486" y="211364"/>
                  <a:pt x="986972" y="422729"/>
                  <a:pt x="1469572" y="500743"/>
                </a:cubicBezTo>
                <a:cubicBezTo>
                  <a:pt x="1952172" y="578757"/>
                  <a:pt x="2423886" y="523421"/>
                  <a:pt x="2895600" y="46808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53A594A-C246-4943-BFDB-03DE8E333F06}"/>
              </a:ext>
            </a:extLst>
          </p:cNvPr>
          <p:cNvSpPr/>
          <p:nvPr/>
        </p:nvSpPr>
        <p:spPr bwMode="auto">
          <a:xfrm>
            <a:off x="2133600" y="3352800"/>
            <a:ext cx="1643743" cy="1088571"/>
          </a:xfrm>
          <a:custGeom>
            <a:avLst/>
            <a:gdLst>
              <a:gd name="connsiteX0" fmla="*/ 1643743 w 1643743"/>
              <a:gd name="connsiteY0" fmla="*/ 0 h 1088571"/>
              <a:gd name="connsiteX1" fmla="*/ 1001486 w 1643743"/>
              <a:gd name="connsiteY1" fmla="*/ 522514 h 1088571"/>
              <a:gd name="connsiteX2" fmla="*/ 0 w 1643743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743" h="1088571">
                <a:moveTo>
                  <a:pt x="1643743" y="0"/>
                </a:moveTo>
                <a:cubicBezTo>
                  <a:pt x="1459593" y="170543"/>
                  <a:pt x="1275443" y="341086"/>
                  <a:pt x="1001486" y="522514"/>
                </a:cubicBezTo>
                <a:cubicBezTo>
                  <a:pt x="727529" y="703942"/>
                  <a:pt x="363764" y="896256"/>
                  <a:pt x="0" y="1088571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FE73C77C-EA47-AC42-A63C-0A89CAD5532B}"/>
              </a:ext>
            </a:extLst>
          </p:cNvPr>
          <p:cNvSpPr/>
          <p:nvPr/>
        </p:nvSpPr>
        <p:spPr bwMode="auto">
          <a:xfrm>
            <a:off x="2688771" y="2944988"/>
            <a:ext cx="707572" cy="244526"/>
          </a:xfrm>
          <a:custGeom>
            <a:avLst/>
            <a:gdLst>
              <a:gd name="connsiteX0" fmla="*/ 707572 w 707572"/>
              <a:gd name="connsiteY0" fmla="*/ 37698 h 244526"/>
              <a:gd name="connsiteX1" fmla="*/ 304800 w 707572"/>
              <a:gd name="connsiteY1" fmla="*/ 15926 h 244526"/>
              <a:gd name="connsiteX2" fmla="*/ 0 w 707572"/>
              <a:gd name="connsiteY2" fmla="*/ 244526 h 2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572" h="244526">
                <a:moveTo>
                  <a:pt x="707572" y="37698"/>
                </a:moveTo>
                <a:cubicBezTo>
                  <a:pt x="565150" y="9576"/>
                  <a:pt x="422729" y="-18545"/>
                  <a:pt x="304800" y="15926"/>
                </a:cubicBezTo>
                <a:cubicBezTo>
                  <a:pt x="186871" y="50397"/>
                  <a:pt x="93435" y="147461"/>
                  <a:pt x="0" y="24452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71FCBF2-0608-FE40-B03A-A194EE4456D5}"/>
              </a:ext>
            </a:extLst>
          </p:cNvPr>
          <p:cNvSpPr/>
          <p:nvPr/>
        </p:nvSpPr>
        <p:spPr bwMode="auto">
          <a:xfrm>
            <a:off x="2046514" y="3712029"/>
            <a:ext cx="206829" cy="370114"/>
          </a:xfrm>
          <a:custGeom>
            <a:avLst/>
            <a:gdLst>
              <a:gd name="connsiteX0" fmla="*/ 0 w 206829"/>
              <a:gd name="connsiteY0" fmla="*/ 370114 h 370114"/>
              <a:gd name="connsiteX1" fmla="*/ 206829 w 206829"/>
              <a:gd name="connsiteY1" fmla="*/ 0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829" h="370114">
                <a:moveTo>
                  <a:pt x="0" y="370114"/>
                </a:moveTo>
                <a:lnTo>
                  <a:pt x="206829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2B0E93D-9D5B-A64D-9139-8B1F11638EA9}"/>
              </a:ext>
            </a:extLst>
          </p:cNvPr>
          <p:cNvSpPr/>
          <p:nvPr/>
        </p:nvSpPr>
        <p:spPr bwMode="auto">
          <a:xfrm>
            <a:off x="4648200" y="3962400"/>
            <a:ext cx="1306286" cy="1088571"/>
          </a:xfrm>
          <a:custGeom>
            <a:avLst/>
            <a:gdLst>
              <a:gd name="connsiteX0" fmla="*/ 1306286 w 1306286"/>
              <a:gd name="connsiteY0" fmla="*/ 0 h 1088571"/>
              <a:gd name="connsiteX1" fmla="*/ 348343 w 1306286"/>
              <a:gd name="connsiteY1" fmla="*/ 457200 h 1088571"/>
              <a:gd name="connsiteX2" fmla="*/ 0 w 13062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1088571">
                <a:moveTo>
                  <a:pt x="1306286" y="0"/>
                </a:moveTo>
                <a:cubicBezTo>
                  <a:pt x="936171" y="137886"/>
                  <a:pt x="566057" y="275772"/>
                  <a:pt x="348343" y="457200"/>
                </a:cubicBezTo>
                <a:cubicBezTo>
                  <a:pt x="130629" y="638628"/>
                  <a:pt x="65314" y="863599"/>
                  <a:pt x="0" y="1088571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B80A637D-D652-6441-8F81-43301C7ECD47}"/>
              </a:ext>
            </a:extLst>
          </p:cNvPr>
          <p:cNvSpPr/>
          <p:nvPr/>
        </p:nvSpPr>
        <p:spPr bwMode="auto">
          <a:xfrm>
            <a:off x="6444343" y="3853543"/>
            <a:ext cx="296544" cy="729343"/>
          </a:xfrm>
          <a:custGeom>
            <a:avLst/>
            <a:gdLst>
              <a:gd name="connsiteX0" fmla="*/ 0 w 296544"/>
              <a:gd name="connsiteY0" fmla="*/ 0 h 729343"/>
              <a:gd name="connsiteX1" fmla="*/ 293914 w 296544"/>
              <a:gd name="connsiteY1" fmla="*/ 446314 h 729343"/>
              <a:gd name="connsiteX2" fmla="*/ 119743 w 296544"/>
              <a:gd name="connsiteY2" fmla="*/ 729343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544" h="729343">
                <a:moveTo>
                  <a:pt x="0" y="0"/>
                </a:moveTo>
                <a:cubicBezTo>
                  <a:pt x="136978" y="162378"/>
                  <a:pt x="273957" y="324757"/>
                  <a:pt x="293914" y="446314"/>
                </a:cubicBezTo>
                <a:cubicBezTo>
                  <a:pt x="313871" y="567871"/>
                  <a:pt x="216807" y="648607"/>
                  <a:pt x="119743" y="72934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889FAC8-8331-7046-A597-14B90BE2081F}"/>
              </a:ext>
            </a:extLst>
          </p:cNvPr>
          <p:cNvSpPr/>
          <p:nvPr/>
        </p:nvSpPr>
        <p:spPr bwMode="auto">
          <a:xfrm>
            <a:off x="5029200" y="5138057"/>
            <a:ext cx="947057" cy="239486"/>
          </a:xfrm>
          <a:custGeom>
            <a:avLst/>
            <a:gdLst>
              <a:gd name="connsiteX0" fmla="*/ 0 w 947057"/>
              <a:gd name="connsiteY0" fmla="*/ 239486 h 239486"/>
              <a:gd name="connsiteX1" fmla="*/ 947057 w 947057"/>
              <a:gd name="connsiteY1" fmla="*/ 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7057" h="239486">
                <a:moveTo>
                  <a:pt x="0" y="239486"/>
                </a:moveTo>
                <a:lnTo>
                  <a:pt x="947057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E7992D4-E9C6-294E-9F7C-E4B0E367B7F9}"/>
              </a:ext>
            </a:extLst>
          </p:cNvPr>
          <p:cNvSpPr/>
          <p:nvPr/>
        </p:nvSpPr>
        <p:spPr bwMode="auto">
          <a:xfrm>
            <a:off x="4844143" y="3995057"/>
            <a:ext cx="1219200" cy="1121229"/>
          </a:xfrm>
          <a:custGeom>
            <a:avLst/>
            <a:gdLst>
              <a:gd name="connsiteX0" fmla="*/ 0 w 1219200"/>
              <a:gd name="connsiteY0" fmla="*/ 1121229 h 1121229"/>
              <a:gd name="connsiteX1" fmla="*/ 827314 w 1219200"/>
              <a:gd name="connsiteY1" fmla="*/ 664029 h 1121229"/>
              <a:gd name="connsiteX2" fmla="*/ 1219200 w 1219200"/>
              <a:gd name="connsiteY2" fmla="*/ 0 h 1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121229">
                <a:moveTo>
                  <a:pt x="0" y="1121229"/>
                </a:moveTo>
                <a:cubicBezTo>
                  <a:pt x="312057" y="986064"/>
                  <a:pt x="624114" y="850900"/>
                  <a:pt x="827314" y="664029"/>
                </a:cubicBezTo>
                <a:cubicBezTo>
                  <a:pt x="1030514" y="477158"/>
                  <a:pt x="1124857" y="238579"/>
                  <a:pt x="121920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ACA646B7-5B2E-9849-B0C1-8BFFFF9ECBA6}"/>
              </a:ext>
            </a:extLst>
          </p:cNvPr>
          <p:cNvSpPr/>
          <p:nvPr/>
        </p:nvSpPr>
        <p:spPr bwMode="auto">
          <a:xfrm>
            <a:off x="1651327" y="3407229"/>
            <a:ext cx="351644" cy="674914"/>
          </a:xfrm>
          <a:custGeom>
            <a:avLst/>
            <a:gdLst>
              <a:gd name="connsiteX0" fmla="*/ 351644 w 351644"/>
              <a:gd name="connsiteY0" fmla="*/ 0 h 674914"/>
              <a:gd name="connsiteX1" fmla="*/ 25073 w 351644"/>
              <a:gd name="connsiteY1" fmla="*/ 283028 h 674914"/>
              <a:gd name="connsiteX2" fmla="*/ 46844 w 351644"/>
              <a:gd name="connsiteY2" fmla="*/ 6749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4" h="674914">
                <a:moveTo>
                  <a:pt x="351644" y="0"/>
                </a:moveTo>
                <a:cubicBezTo>
                  <a:pt x="213758" y="85271"/>
                  <a:pt x="75873" y="170542"/>
                  <a:pt x="25073" y="283028"/>
                </a:cubicBezTo>
                <a:cubicBezTo>
                  <a:pt x="-25727" y="395514"/>
                  <a:pt x="10558" y="535214"/>
                  <a:pt x="46844" y="674914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C4969018-C254-A845-94B5-2301FD11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950" y="4152673"/>
            <a:ext cx="485455" cy="7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7BFAB989-0146-CD42-8992-05B56D12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103" y="2897750"/>
            <a:ext cx="485455" cy="7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F92BBCA2-FF72-424C-AFD4-6CA0C630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688" y="5203371"/>
            <a:ext cx="485455" cy="7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453A78CF-CB8A-264F-9203-57F437A7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160" y="4653146"/>
            <a:ext cx="485455" cy="7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43B09BA-A9C0-AB43-A597-43A0D021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632" y="2497365"/>
            <a:ext cx="485455" cy="7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B616B0E5-A92F-8746-B278-CF524F9A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674" y="3145519"/>
            <a:ext cx="485455" cy="7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2547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100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" name="Group 11"/>
          <p:cNvGrpSpPr/>
          <p:nvPr/>
        </p:nvGrpSpPr>
        <p:grpSpPr>
          <a:xfrm>
            <a:off x="863600" y="1693332"/>
            <a:ext cx="541867" cy="558801"/>
            <a:chOff x="863600" y="1693332"/>
            <a:chExt cx="541867" cy="558801"/>
          </a:xfrm>
        </p:grpSpPr>
        <p:sp>
          <p:nvSpPr>
            <p:cNvPr id="13" name="Regular Pentagon 12"/>
            <p:cNvSpPr/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4" name="Straight Connector 13"/>
            <p:cNvCxnSpPr>
              <a:stCxn id="13" idx="1"/>
              <a:endCxn id="13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3" idx="1"/>
              <a:endCxn id="13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3" idx="0"/>
              <a:endCxn id="13" idx="2"/>
            </p:cNvCxnSpPr>
            <p:nvPr/>
          </p:nvCxnSpPr>
          <p:spPr bwMode="auto">
            <a:xfrm rot="16200000" flipH="1" flipV="1">
              <a:off x="771411" y="1889009"/>
              <a:ext cx="558799" cy="167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3" idx="0"/>
              <a:endCxn id="13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3" idx="2"/>
              <a:endCxn id="13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20" name="Picture 13" descr="twitter-logo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481489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101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Copyright (C) 2019 C. Faloutsos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863600" y="1693332"/>
            <a:ext cx="541867" cy="558801"/>
            <a:chOff x="863600" y="1693332"/>
            <a:chExt cx="541867" cy="558801"/>
          </a:xfrm>
        </p:grpSpPr>
        <p:sp>
          <p:nvSpPr>
            <p:cNvPr id="11" name="Regular Pentagon 10"/>
            <p:cNvSpPr/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2" name="Straight Connector 11"/>
            <p:cNvCxnSpPr>
              <a:stCxn id="11" idx="1"/>
              <a:endCxn id="11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1" idx="1"/>
              <a:endCxn id="11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1" idx="0"/>
              <a:endCxn id="11" idx="2"/>
            </p:cNvCxnSpPr>
            <p:nvPr/>
          </p:nvCxnSpPr>
          <p:spPr bwMode="auto">
            <a:xfrm rot="16200000" flipH="1" flipV="1">
              <a:off x="771411" y="1889009"/>
              <a:ext cx="558799" cy="167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1" idx="0"/>
              <a:endCxn id="11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1" idx="2"/>
              <a:endCxn id="11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8" name="Picture 13" descr="twitter-logo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303F2-7BC9-724C-A9F3-D98657796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64" y="2593268"/>
            <a:ext cx="1061624" cy="10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4455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5ACB77E1-0ABB-C641-8D29-4924BD926EE7}"/>
              </a:ext>
            </a:extLst>
          </p:cNvPr>
          <p:cNvSpPr/>
          <p:nvPr/>
        </p:nvSpPr>
        <p:spPr bwMode="auto">
          <a:xfrm>
            <a:off x="310081" y="4339596"/>
            <a:ext cx="517233" cy="37011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2443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6">
            <a:extLst>
              <a:ext uri="{FF2B5EF4-FFF2-40B4-BE49-F238E27FC236}">
                <a16:creationId xmlns:a16="http://schemas.microsoft.com/office/drawing/2014/main" id="{1F649FD4-EC56-EC43-850F-DBA1976C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Generalized Iterated Matrix Vector Multiplication (GIMV)</a:t>
            </a:r>
          </a:p>
        </p:txBody>
      </p:sp>
      <p:sp>
        <p:nvSpPr>
          <p:cNvPr id="92162" name="TextBox 7">
            <a:extLst>
              <a:ext uri="{FF2B5EF4-FFF2-40B4-BE49-F238E27FC236}">
                <a16:creationId xmlns:a16="http://schemas.microsoft.com/office/drawing/2014/main" id="{18B4537C-EFB5-954B-84F2-8CA4CB6B2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81899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3200" i="1">
                <a:hlinkClick r:id="" action="ppaction://noaction"/>
              </a:rPr>
              <a:t>PEGASUS: A Peta-Scale Graph Mining </a:t>
            </a:r>
          </a:p>
          <a:p>
            <a:pPr algn="l" eaLnBrk="1" hangingPunct="1"/>
            <a:r>
              <a:rPr lang="en-US" altLang="en-US" sz="3200" i="1">
                <a:hlinkClick r:id="" action="ppaction://noaction"/>
              </a:rPr>
              <a:t>System - Implementation and Observations</a:t>
            </a:r>
            <a:r>
              <a:rPr lang="en-US" altLang="en-US" sz="3200"/>
              <a:t>. </a:t>
            </a:r>
            <a:br>
              <a:rPr lang="en-US" altLang="en-US" sz="3200"/>
            </a:br>
            <a:r>
              <a:rPr lang="en-US" altLang="en-US" sz="3200"/>
              <a:t>U Kang, Charalampos E. Tsourakakis, </a:t>
            </a:r>
          </a:p>
          <a:p>
            <a:pPr algn="l" eaLnBrk="1" hangingPunct="1"/>
            <a:r>
              <a:rPr lang="en-US" altLang="en-US" sz="3200"/>
              <a:t>and Christos Faloutsos. </a:t>
            </a:r>
            <a:br>
              <a:rPr lang="en-US" altLang="en-US" sz="3200"/>
            </a:br>
            <a:r>
              <a:rPr lang="en-US" altLang="en-US" sz="3200"/>
              <a:t>(</a:t>
            </a:r>
            <a:r>
              <a:rPr lang="en-US" altLang="en-US" sz="3200">
                <a:hlinkClick r:id="rId3"/>
              </a:rPr>
              <a:t>ICDM</a:t>
            </a:r>
            <a:r>
              <a:rPr lang="en-US" altLang="en-US" sz="3200"/>
              <a:t>) 2009, Miami, Florida, USA. </a:t>
            </a:r>
            <a:br>
              <a:rPr lang="en-US" altLang="en-US" sz="3200"/>
            </a:br>
            <a:r>
              <a:rPr lang="en-US" altLang="en-US" sz="3200"/>
              <a:t>Best Application Paper (runner-up)</a:t>
            </a:r>
            <a:r>
              <a:rPr lang="en-US" altLang="en-US" sz="3200" b="1"/>
              <a:t>.</a:t>
            </a:r>
            <a:r>
              <a:rPr lang="en-US" altLang="en-US" sz="320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44D29-CB7B-9344-9D38-9AC6AD9222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804C2-BDBB-BB41-8955-71ABB13F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2165" name="Slide Number Placeholder 3">
            <a:extLst>
              <a:ext uri="{FF2B5EF4-FFF2-40B4-BE49-F238E27FC236}">
                <a16:creationId xmlns:a16="http://schemas.microsoft.com/office/drawing/2014/main" id="{123DF094-F583-264B-8EE4-004BB17D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40D84B-5EEC-FB46-88A7-26E1D5DE3517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103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86685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>
            <a:extLst>
              <a:ext uri="{FF2B5EF4-FFF2-40B4-BE49-F238E27FC236}">
                <a16:creationId xmlns:a16="http://schemas.microsoft.com/office/drawing/2014/main" id="{4F4EE5E0-1387-9042-B490-32DEAA51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>
            <a:extLst>
              <a:ext uri="{FF2B5EF4-FFF2-40B4-BE49-F238E27FC236}">
                <a16:creationId xmlns:a16="http://schemas.microsoft.com/office/drawing/2014/main" id="{660EF9DE-BDE2-C646-B0DC-C82CE6C4B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83C6B13-652D-7344-B088-4E983AF03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4212" name="Text Box 5">
            <a:extLst>
              <a:ext uri="{FF2B5EF4-FFF2-40B4-BE49-F238E27FC236}">
                <a16:creationId xmlns:a16="http://schemas.microsoft.com/office/drawing/2014/main" id="{9201117F-0F29-5C40-9D42-D3CAEC03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4213" name="Rectangle 7">
            <a:extLst>
              <a:ext uri="{FF2B5EF4-FFF2-40B4-BE49-F238E27FC236}">
                <a16:creationId xmlns:a16="http://schemas.microsoft.com/office/drawing/2014/main" id="{76B85724-C297-0942-9288-70BFADE68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714458F9-9BB0-7C4B-AC0A-A37ED18D0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4215" name="Rectangle 8">
            <a:extLst>
              <a:ext uri="{FF2B5EF4-FFF2-40B4-BE49-F238E27FC236}">
                <a16:creationId xmlns:a16="http://schemas.microsoft.com/office/drawing/2014/main" id="{A55F6874-13F6-0846-A7F2-A954F89A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6" name="Rectangle 13">
            <a:extLst>
              <a:ext uri="{FF2B5EF4-FFF2-40B4-BE49-F238E27FC236}">
                <a16:creationId xmlns:a16="http://schemas.microsoft.com/office/drawing/2014/main" id="{BC416DE7-83D9-3D45-A7A9-3DB63B39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7" name="Rectangle 15">
            <a:extLst>
              <a:ext uri="{FF2B5EF4-FFF2-40B4-BE49-F238E27FC236}">
                <a16:creationId xmlns:a16="http://schemas.microsoft.com/office/drawing/2014/main" id="{4D1BBFA7-DEDA-844F-9B33-C23434AD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8" name="Rectangle 16">
            <a:extLst>
              <a:ext uri="{FF2B5EF4-FFF2-40B4-BE49-F238E27FC236}">
                <a16:creationId xmlns:a16="http://schemas.microsoft.com/office/drawing/2014/main" id="{0B319E10-5C3D-474A-935A-76756CAB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298AD-7FB2-004A-9E6B-E6895188AD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57E1A-1910-B247-9BE4-C61C8763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4221" name="Slide Number Placeholder 3">
            <a:extLst>
              <a:ext uri="{FF2B5EF4-FFF2-40B4-BE49-F238E27FC236}">
                <a16:creationId xmlns:a16="http://schemas.microsoft.com/office/drawing/2014/main" id="{0B12846A-7387-D94A-8D67-4E24BDA8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33E40F-8FD2-EE42-909B-074D20B57C28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104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BA6C3-416D-584E-9FD6-479486198FE3}"/>
              </a:ext>
            </a:extLst>
          </p:cNvPr>
          <p:cNvGrpSpPr/>
          <p:nvPr/>
        </p:nvGrpSpPr>
        <p:grpSpPr>
          <a:xfrm>
            <a:off x="7634689" y="1332485"/>
            <a:ext cx="1189822" cy="1245462"/>
            <a:chOff x="7634689" y="1332485"/>
            <a:chExt cx="1189822" cy="124546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8C0779F-59E7-634D-85A7-D0A660C8140E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34707C4-109D-3B49-8F3F-618B8E662E8D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D01EAFD-7ECC-2A49-89E7-0FFEBCBC8D61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98F688-AB15-9545-B988-94AD3B483918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1311359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>
            <a:extLst>
              <a:ext uri="{FF2B5EF4-FFF2-40B4-BE49-F238E27FC236}">
                <a16:creationId xmlns:a16="http://schemas.microsoft.com/office/drawing/2014/main" id="{E805C0EE-76CB-EB44-B3A2-6E6D6158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2">
            <a:extLst>
              <a:ext uri="{FF2B5EF4-FFF2-40B4-BE49-F238E27FC236}">
                <a16:creationId xmlns:a16="http://schemas.microsoft.com/office/drawing/2014/main" id="{B156EB1C-4541-FA4F-AB3C-78456EDA4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8F8B3FD-5C08-9640-981D-914F70A62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5236" name="Text Box 5">
            <a:extLst>
              <a:ext uri="{FF2B5EF4-FFF2-40B4-BE49-F238E27FC236}">
                <a16:creationId xmlns:a16="http://schemas.microsoft.com/office/drawing/2014/main" id="{60BE93F1-B075-214E-B63B-25E4FF54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5237" name="Rectangle 7">
            <a:extLst>
              <a:ext uri="{FF2B5EF4-FFF2-40B4-BE49-F238E27FC236}">
                <a16:creationId xmlns:a16="http://schemas.microsoft.com/office/drawing/2014/main" id="{E283D814-0FCF-8040-ABCE-14F3E2E4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6AD4748D-75A6-0847-AFC3-0D50908C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5239" name="Rectangle 8">
            <a:extLst>
              <a:ext uri="{FF2B5EF4-FFF2-40B4-BE49-F238E27FC236}">
                <a16:creationId xmlns:a16="http://schemas.microsoft.com/office/drawing/2014/main" id="{4C50673F-F19B-9A46-878E-48BE9864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0" name="Rectangle 13">
            <a:extLst>
              <a:ext uri="{FF2B5EF4-FFF2-40B4-BE49-F238E27FC236}">
                <a16:creationId xmlns:a16="http://schemas.microsoft.com/office/drawing/2014/main" id="{8713BCCC-D6AD-B04D-9AE1-F3141BCD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1" name="Rectangle 15">
            <a:extLst>
              <a:ext uri="{FF2B5EF4-FFF2-40B4-BE49-F238E27FC236}">
                <a16:creationId xmlns:a16="http://schemas.microsoft.com/office/drawing/2014/main" id="{E5CB92FF-227E-2845-89BF-2D6102241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2" name="Rectangle 16">
            <a:extLst>
              <a:ext uri="{FF2B5EF4-FFF2-40B4-BE49-F238E27FC236}">
                <a16:creationId xmlns:a16="http://schemas.microsoft.com/office/drawing/2014/main" id="{6E00423A-B05E-7447-825F-166D45A2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3" name="Oval 14">
            <a:extLst>
              <a:ext uri="{FF2B5EF4-FFF2-40B4-BE49-F238E27FC236}">
                <a16:creationId xmlns:a16="http://schemas.microsoft.com/office/drawing/2014/main" id="{FE21050F-EEC2-C44A-B34F-1B8F622BC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2298700"/>
            <a:ext cx="292100" cy="2667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4" name="TextBox 16">
            <a:extLst>
              <a:ext uri="{FF2B5EF4-FFF2-40B4-BE49-F238E27FC236}">
                <a16:creationId xmlns:a16="http://schemas.microsoft.com/office/drawing/2014/main" id="{10F5DE84-226B-8548-A1CF-4C1EDE301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060700"/>
            <a:ext cx="15192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~0.7B </a:t>
            </a:r>
          </a:p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singleton</a:t>
            </a:r>
          </a:p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 nodes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87571-BF0E-044C-86BD-0F7A71CF29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50087-F042-B64E-94D9-8A7E8C2F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5247" name="Slide Number Placeholder 3">
            <a:extLst>
              <a:ext uri="{FF2B5EF4-FFF2-40B4-BE49-F238E27FC236}">
                <a16:creationId xmlns:a16="http://schemas.microsoft.com/office/drawing/2014/main" id="{375BF769-7BB2-DE4D-AFA9-CB3BB4B4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547583-AD58-3746-9939-99677333E88A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105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357F17-3ED8-DB41-B3D2-F28DFD6E4AEE}"/>
              </a:ext>
            </a:extLst>
          </p:cNvPr>
          <p:cNvGrpSpPr/>
          <p:nvPr/>
        </p:nvGrpSpPr>
        <p:grpSpPr>
          <a:xfrm>
            <a:off x="7634689" y="1332485"/>
            <a:ext cx="1189822" cy="1245462"/>
            <a:chOff x="7634689" y="1332485"/>
            <a:chExt cx="1189822" cy="124546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E8FD39-6949-784A-A3F4-38768790BEE3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9C55EB5-0572-F14A-A50A-C621CC9D45D7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B9D9E9-8CBA-3241-A3B9-038B44DFA09A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7E64A97-ACCC-8248-B85F-B3A008E289D3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992955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>
            <a:extLst>
              <a:ext uri="{FF2B5EF4-FFF2-40B4-BE49-F238E27FC236}">
                <a16:creationId xmlns:a16="http://schemas.microsoft.com/office/drawing/2014/main" id="{A59895C9-E5A1-4843-A15A-CA3B9B6E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>
            <a:extLst>
              <a:ext uri="{FF2B5EF4-FFF2-40B4-BE49-F238E27FC236}">
                <a16:creationId xmlns:a16="http://schemas.microsoft.com/office/drawing/2014/main" id="{5B74D101-A2FF-DE4D-80C0-1F5F41C89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44240EA-3C1E-1448-9C2C-DCD8600ED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6260" name="Text Box 5">
            <a:extLst>
              <a:ext uri="{FF2B5EF4-FFF2-40B4-BE49-F238E27FC236}">
                <a16:creationId xmlns:a16="http://schemas.microsoft.com/office/drawing/2014/main" id="{54ADC62E-FA40-784F-82D1-B0AA595D4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6261" name="Rectangle 7">
            <a:extLst>
              <a:ext uri="{FF2B5EF4-FFF2-40B4-BE49-F238E27FC236}">
                <a16:creationId xmlns:a16="http://schemas.microsoft.com/office/drawing/2014/main" id="{0C1C539C-24FF-3D4B-9A56-F5167CC6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145D4DAC-16C3-3844-AC56-C823E63E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6263" name="Rectangle 8">
            <a:extLst>
              <a:ext uri="{FF2B5EF4-FFF2-40B4-BE49-F238E27FC236}">
                <a16:creationId xmlns:a16="http://schemas.microsoft.com/office/drawing/2014/main" id="{4A8CC3A1-5B6E-3344-B30B-9FA8DF129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4" name="Rectangle 13">
            <a:extLst>
              <a:ext uri="{FF2B5EF4-FFF2-40B4-BE49-F238E27FC236}">
                <a16:creationId xmlns:a16="http://schemas.microsoft.com/office/drawing/2014/main" id="{A4D1EC48-B415-454E-B340-07AF15C5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5" name="Rectangle 15">
            <a:extLst>
              <a:ext uri="{FF2B5EF4-FFF2-40B4-BE49-F238E27FC236}">
                <a16:creationId xmlns:a16="http://schemas.microsoft.com/office/drawing/2014/main" id="{793DC6C2-1284-F446-A984-ECAD8AEB6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6" name="Rectangle 16">
            <a:extLst>
              <a:ext uri="{FF2B5EF4-FFF2-40B4-BE49-F238E27FC236}">
                <a16:creationId xmlns:a16="http://schemas.microsoft.com/office/drawing/2014/main" id="{6BAA170F-2DC5-DC43-BB40-93A43FA5B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6267" name="Straight Connector 17">
            <a:extLst>
              <a:ext uri="{FF2B5EF4-FFF2-40B4-BE49-F238E27FC236}">
                <a16:creationId xmlns:a16="http://schemas.microsoft.com/office/drawing/2014/main" id="{804FAE03-6708-924A-90FF-2FD1E55A22E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DB1D0-C594-364C-8D63-2101480206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EE30D-AA02-7B45-A409-9CCA1C4D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6270" name="Slide Number Placeholder 3">
            <a:extLst>
              <a:ext uri="{FF2B5EF4-FFF2-40B4-BE49-F238E27FC236}">
                <a16:creationId xmlns:a16="http://schemas.microsoft.com/office/drawing/2014/main" id="{F0C673C3-6414-5544-92FC-F6EFBEE6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BC406B-AA57-B44F-A435-AA5068B01F3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106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703138-046F-2541-A44A-5E43BC8A3128}"/>
              </a:ext>
            </a:extLst>
          </p:cNvPr>
          <p:cNvGrpSpPr/>
          <p:nvPr/>
        </p:nvGrpSpPr>
        <p:grpSpPr>
          <a:xfrm>
            <a:off x="7634689" y="1332485"/>
            <a:ext cx="1189822" cy="1245462"/>
            <a:chOff x="7634689" y="1332485"/>
            <a:chExt cx="1189822" cy="124546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9C8D82D-7C97-1348-B069-1B279D1061C3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CE8A7B5-9D11-A043-85BF-2ACEDFCFE034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40065DE-A45D-7E4C-B86F-F8BB0D5B2A8A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6969228-7720-8648-BD86-F125F44A87BA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088918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>
            <a:extLst>
              <a:ext uri="{FF2B5EF4-FFF2-40B4-BE49-F238E27FC236}">
                <a16:creationId xmlns:a16="http://schemas.microsoft.com/office/drawing/2014/main" id="{C155C02F-FBA7-B841-9DE0-8D7D5F2E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>
            <a:extLst>
              <a:ext uri="{FF2B5EF4-FFF2-40B4-BE49-F238E27FC236}">
                <a16:creationId xmlns:a16="http://schemas.microsoft.com/office/drawing/2014/main" id="{EE943606-3487-A74F-A542-290FF9FEF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E3FB2FC-ECAC-3F4F-A70D-1134FB617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7284" name="Text Box 5">
            <a:extLst>
              <a:ext uri="{FF2B5EF4-FFF2-40B4-BE49-F238E27FC236}">
                <a16:creationId xmlns:a16="http://schemas.microsoft.com/office/drawing/2014/main" id="{08B8A446-9ABE-3746-AB2F-EE9DE5DA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7285" name="Rectangle 7">
            <a:extLst>
              <a:ext uri="{FF2B5EF4-FFF2-40B4-BE49-F238E27FC236}">
                <a16:creationId xmlns:a16="http://schemas.microsoft.com/office/drawing/2014/main" id="{67D85EB4-0E61-B042-98B8-449E5B62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6" name="Text Box 6">
            <a:extLst>
              <a:ext uri="{FF2B5EF4-FFF2-40B4-BE49-F238E27FC236}">
                <a16:creationId xmlns:a16="http://schemas.microsoft.com/office/drawing/2014/main" id="{51758FB9-C9A7-634B-9234-4DB355217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7287" name="Rectangle 8">
            <a:extLst>
              <a:ext uri="{FF2B5EF4-FFF2-40B4-BE49-F238E27FC236}">
                <a16:creationId xmlns:a16="http://schemas.microsoft.com/office/drawing/2014/main" id="{FE56C7B7-7BA0-7D47-8F2F-B817C7A8B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8" name="Text Box 11">
            <a:extLst>
              <a:ext uri="{FF2B5EF4-FFF2-40B4-BE49-F238E27FC236}">
                <a16:creationId xmlns:a16="http://schemas.microsoft.com/office/drawing/2014/main" id="{1E75A986-C0BC-0040-8476-5C743908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87638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/>
              <a:t>300-size cmpt</a:t>
            </a:r>
          </a:p>
          <a:p>
            <a:pPr eaLnBrk="1" hangingPunct="1"/>
            <a:r>
              <a:rPr lang="en-US" altLang="ko-KR" sz="2000"/>
              <a:t>X 500.</a:t>
            </a:r>
          </a:p>
          <a:p>
            <a:pPr eaLnBrk="1" hangingPunct="1"/>
            <a:r>
              <a:rPr lang="en-US" altLang="ko-KR" sz="2000"/>
              <a:t>Why?</a:t>
            </a:r>
          </a:p>
        </p:txBody>
      </p:sp>
      <p:sp>
        <p:nvSpPr>
          <p:cNvPr id="97289" name="Rectangle 13">
            <a:extLst>
              <a:ext uri="{FF2B5EF4-FFF2-40B4-BE49-F238E27FC236}">
                <a16:creationId xmlns:a16="http://schemas.microsoft.com/office/drawing/2014/main" id="{46B9FE25-8636-0C4F-B0D8-4DC0A7C1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0" name="Text Box 12">
            <a:extLst>
              <a:ext uri="{FF2B5EF4-FFF2-40B4-BE49-F238E27FC236}">
                <a16:creationId xmlns:a16="http://schemas.microsoft.com/office/drawing/2014/main" id="{85B250BE-964C-744F-8379-8C85E26B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41700"/>
            <a:ext cx="190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/>
              <a:t>1100-size cmpt</a:t>
            </a:r>
          </a:p>
          <a:p>
            <a:pPr eaLnBrk="1" hangingPunct="1"/>
            <a:r>
              <a:rPr lang="en-US" altLang="ko-KR" sz="2000"/>
              <a:t>X 65.</a:t>
            </a:r>
          </a:p>
          <a:p>
            <a:pPr eaLnBrk="1" hangingPunct="1"/>
            <a:r>
              <a:rPr lang="en-US" altLang="ko-KR" sz="2000"/>
              <a:t>Why?</a:t>
            </a:r>
          </a:p>
        </p:txBody>
      </p:sp>
      <p:sp>
        <p:nvSpPr>
          <p:cNvPr id="97291" name="Line 14">
            <a:extLst>
              <a:ext uri="{FF2B5EF4-FFF2-40B4-BE49-F238E27FC236}">
                <a16:creationId xmlns:a16="http://schemas.microsoft.com/office/drawing/2014/main" id="{20A366E6-2304-9340-A828-4DADCC5C1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Rectangle 15">
            <a:extLst>
              <a:ext uri="{FF2B5EF4-FFF2-40B4-BE49-F238E27FC236}">
                <a16:creationId xmlns:a16="http://schemas.microsoft.com/office/drawing/2014/main" id="{BC60456A-450F-D24B-9943-4B3F046D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3" name="Rectangle 16">
            <a:extLst>
              <a:ext uri="{FF2B5EF4-FFF2-40B4-BE49-F238E27FC236}">
                <a16:creationId xmlns:a16="http://schemas.microsoft.com/office/drawing/2014/main" id="{DDD2D4E1-BC85-D847-9DD7-CEEA247B4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4" name="Line 17">
            <a:extLst>
              <a:ext uri="{FF2B5EF4-FFF2-40B4-BE49-F238E27FC236}">
                <a16:creationId xmlns:a16="http://schemas.microsoft.com/office/drawing/2014/main" id="{A84B5523-FD74-0D4E-B7D9-AFFA4E0793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7295" name="Straight Connector 18">
            <a:extLst>
              <a:ext uri="{FF2B5EF4-FFF2-40B4-BE49-F238E27FC236}">
                <a16:creationId xmlns:a16="http://schemas.microsoft.com/office/drawing/2014/main" id="{7B8AAE2B-5B64-724D-B52B-834C7454F76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C71C2-650F-8246-B01B-168C0693AD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53019-A820-7244-8967-346AADEB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7298" name="Slide Number Placeholder 3">
            <a:extLst>
              <a:ext uri="{FF2B5EF4-FFF2-40B4-BE49-F238E27FC236}">
                <a16:creationId xmlns:a16="http://schemas.microsoft.com/office/drawing/2014/main" id="{2695D74B-5B0A-324E-9738-6182085A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231858-D0AF-A746-AA89-2BEDF9502FBD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107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89CA3B-C23C-6A4E-9ADC-555C6B6A8FB9}"/>
              </a:ext>
            </a:extLst>
          </p:cNvPr>
          <p:cNvGrpSpPr/>
          <p:nvPr/>
        </p:nvGrpSpPr>
        <p:grpSpPr>
          <a:xfrm>
            <a:off x="7634689" y="1332485"/>
            <a:ext cx="1189822" cy="1886391"/>
            <a:chOff x="7634689" y="1332485"/>
            <a:chExt cx="1189822" cy="188639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0462AC0-378F-CF44-BFD5-45BC6789B1D6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E8894D4-E9FA-5844-8C24-CB44DD34E679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0A95323-FCC9-9943-B400-11177F64AE58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F9D4CD7-EFD5-8447-AA34-A88C8B59C3A0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E38892C-929E-344F-8FFA-4949EAA5147E}"/>
                </a:ext>
              </a:extLst>
            </p:cNvPr>
            <p:cNvSpPr/>
            <p:nvPr/>
          </p:nvSpPr>
          <p:spPr bwMode="auto">
            <a:xfrm>
              <a:off x="8507268" y="2613932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96F747E-FF12-6244-BE51-05E2BB93700B}"/>
                </a:ext>
              </a:extLst>
            </p:cNvPr>
            <p:cNvSpPr/>
            <p:nvPr/>
          </p:nvSpPr>
          <p:spPr bwMode="auto">
            <a:xfrm>
              <a:off x="8534400" y="2833286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B3797E3-C957-E840-9F60-9D581D26708B}"/>
                </a:ext>
              </a:extLst>
            </p:cNvPr>
            <p:cNvSpPr/>
            <p:nvPr/>
          </p:nvSpPr>
          <p:spPr bwMode="auto">
            <a:xfrm>
              <a:off x="8534400" y="3069410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165350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4">
            <a:extLst>
              <a:ext uri="{FF2B5EF4-FFF2-40B4-BE49-F238E27FC236}">
                <a16:creationId xmlns:a16="http://schemas.microsoft.com/office/drawing/2014/main" id="{4D6490EF-34CE-1F40-B1DC-8346F459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>
            <a:extLst>
              <a:ext uri="{FF2B5EF4-FFF2-40B4-BE49-F238E27FC236}">
                <a16:creationId xmlns:a16="http://schemas.microsoft.com/office/drawing/2014/main" id="{ED53FAB7-141A-E442-9289-5BF0FFCFB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19E8908-E762-F048-B228-BB797DF49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8308" name="Text Box 5">
            <a:extLst>
              <a:ext uri="{FF2B5EF4-FFF2-40B4-BE49-F238E27FC236}">
                <a16:creationId xmlns:a16="http://schemas.microsoft.com/office/drawing/2014/main" id="{DD70721F-ACC7-934E-9F24-B56FF040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8309" name="Rectangle 7">
            <a:extLst>
              <a:ext uri="{FF2B5EF4-FFF2-40B4-BE49-F238E27FC236}">
                <a16:creationId xmlns:a16="http://schemas.microsoft.com/office/drawing/2014/main" id="{F9C75F2D-4E3C-A64A-8303-5DF3FC62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5C8240B1-D53C-114C-A21F-6EC0BEC7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8311" name="Rectangle 8">
            <a:extLst>
              <a:ext uri="{FF2B5EF4-FFF2-40B4-BE49-F238E27FC236}">
                <a16:creationId xmlns:a16="http://schemas.microsoft.com/office/drawing/2014/main" id="{0DEF327F-3D82-434E-8A34-4ECE574B0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2" name="Rectangle 13">
            <a:extLst>
              <a:ext uri="{FF2B5EF4-FFF2-40B4-BE49-F238E27FC236}">
                <a16:creationId xmlns:a16="http://schemas.microsoft.com/office/drawing/2014/main" id="{B67EA222-A51B-BC4C-892F-6DE1D331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3" name="Text Box 12">
            <a:extLst>
              <a:ext uri="{FF2B5EF4-FFF2-40B4-BE49-F238E27FC236}">
                <a16:creationId xmlns:a16="http://schemas.microsoft.com/office/drawing/2014/main" id="{544A01F2-4AC7-FC41-95F9-B7B712C6F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00400"/>
            <a:ext cx="2563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/>
              <a:t>suspicious</a:t>
            </a:r>
          </a:p>
          <a:p>
            <a:pPr eaLnBrk="1" hangingPunct="1"/>
            <a:r>
              <a:rPr lang="en-US" altLang="ko-KR" sz="2000"/>
              <a:t>financial-advice sites</a:t>
            </a:r>
          </a:p>
          <a:p>
            <a:pPr eaLnBrk="1" hangingPunct="1"/>
            <a:r>
              <a:rPr lang="en-US" altLang="ko-KR" sz="2000"/>
              <a:t>(not existing now)</a:t>
            </a:r>
          </a:p>
        </p:txBody>
      </p:sp>
      <p:sp>
        <p:nvSpPr>
          <p:cNvPr id="98314" name="Line 14">
            <a:extLst>
              <a:ext uri="{FF2B5EF4-FFF2-40B4-BE49-F238E27FC236}">
                <a16:creationId xmlns:a16="http://schemas.microsoft.com/office/drawing/2014/main" id="{9FC61E9B-0DBE-F34F-8EF1-CBDC02683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5">
            <a:extLst>
              <a:ext uri="{FF2B5EF4-FFF2-40B4-BE49-F238E27FC236}">
                <a16:creationId xmlns:a16="http://schemas.microsoft.com/office/drawing/2014/main" id="{38567094-CDCB-3C4D-9EFA-222B63F1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6" name="Rectangle 16">
            <a:extLst>
              <a:ext uri="{FF2B5EF4-FFF2-40B4-BE49-F238E27FC236}">
                <a16:creationId xmlns:a16="http://schemas.microsoft.com/office/drawing/2014/main" id="{7C015B11-451E-3245-8850-7E260544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7" name="Line 17">
            <a:extLst>
              <a:ext uri="{FF2B5EF4-FFF2-40B4-BE49-F238E27FC236}">
                <a16:creationId xmlns:a16="http://schemas.microsoft.com/office/drawing/2014/main" id="{6342AA74-EF38-3547-85E7-9DC39C3B37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318" name="Straight Connector 17">
            <a:extLst>
              <a:ext uri="{FF2B5EF4-FFF2-40B4-BE49-F238E27FC236}">
                <a16:creationId xmlns:a16="http://schemas.microsoft.com/office/drawing/2014/main" id="{FC77B486-D1AF-D945-8052-7419871EDC9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F9D7E-8D35-DE49-82F5-16E32F41C8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F2784-7EB9-FA44-A286-D7E0A2AE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8321" name="Slide Number Placeholder 3">
            <a:extLst>
              <a:ext uri="{FF2B5EF4-FFF2-40B4-BE49-F238E27FC236}">
                <a16:creationId xmlns:a16="http://schemas.microsoft.com/office/drawing/2014/main" id="{41B39291-410B-1B46-AF45-817E554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241E5C-28FF-F24D-B4E5-023725E4D94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108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E62F4-9203-CB40-9AAD-216C72A9E30F}"/>
              </a:ext>
            </a:extLst>
          </p:cNvPr>
          <p:cNvGrpSpPr/>
          <p:nvPr/>
        </p:nvGrpSpPr>
        <p:grpSpPr>
          <a:xfrm>
            <a:off x="7634689" y="1332485"/>
            <a:ext cx="1189822" cy="1886391"/>
            <a:chOff x="7634689" y="1332485"/>
            <a:chExt cx="1189822" cy="188639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6276456-2017-3240-93F0-7B7AA0303FAE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036AAE2-2DA5-A84A-B28D-B0462900B84D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A5C2D6-83F1-3A49-A62C-E048DFABF1CD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7ED774F-6ED2-384B-A23C-1686D5E5D38E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28B961C-532D-7045-B2F0-21CB907E682E}"/>
                </a:ext>
              </a:extLst>
            </p:cNvPr>
            <p:cNvSpPr/>
            <p:nvPr/>
          </p:nvSpPr>
          <p:spPr bwMode="auto">
            <a:xfrm>
              <a:off x="8507268" y="2613932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A5F06A4-C41F-B440-9590-3D102E2F5102}"/>
                </a:ext>
              </a:extLst>
            </p:cNvPr>
            <p:cNvSpPr/>
            <p:nvPr/>
          </p:nvSpPr>
          <p:spPr bwMode="auto">
            <a:xfrm>
              <a:off x="8534400" y="2833286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E075A64-1896-6241-9374-51D694CC138F}"/>
                </a:ext>
              </a:extLst>
            </p:cNvPr>
            <p:cNvSpPr/>
            <p:nvPr/>
          </p:nvSpPr>
          <p:spPr bwMode="auto">
            <a:xfrm>
              <a:off x="8534400" y="3069410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BCDA000-B479-EA48-978B-68B1A45F9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681" y="3886200"/>
            <a:ext cx="1035049" cy="11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99321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A50021"/>
                </a:solidFill>
              </a:rPr>
              <a:t>MORE Graph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JPM Exec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805-5B2F-1D45-B29B-98B97BB8183B}" type="slidenum">
              <a:rPr lang="en-US"/>
              <a:pPr/>
              <a:t>109</a:t>
            </a:fld>
            <a:endParaRPr lang="en-US"/>
          </a:p>
        </p:txBody>
      </p:sp>
      <p:pic>
        <p:nvPicPr>
          <p:cNvPr id="9222" name="Picture 6" descr="Picture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060450"/>
            <a:ext cx="88328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9667" y="1918791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567" y="3527416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567" y="143510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965448"/>
            <a:ext cx="9144000" cy="89255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RTG: A Recursive Realistic Graph Generator using Random Typing</a:t>
            </a:r>
            <a:r>
              <a:rPr lang="en-US" dirty="0">
                <a:solidFill>
                  <a:schemeClr val="bg1"/>
                </a:solidFill>
              </a:rPr>
              <a:t> Leman </a:t>
            </a:r>
            <a:r>
              <a:rPr lang="en-US" dirty="0" err="1">
                <a:solidFill>
                  <a:schemeClr val="bg1"/>
                </a:solidFill>
              </a:rPr>
              <a:t>Akoglu</a:t>
            </a:r>
            <a:r>
              <a:rPr lang="en-US" dirty="0">
                <a:solidFill>
                  <a:schemeClr val="bg1"/>
                </a:solidFill>
              </a:rPr>
              <a:t> and Christos </a:t>
            </a:r>
            <a:r>
              <a:rPr lang="en-US" dirty="0" err="1">
                <a:solidFill>
                  <a:schemeClr val="bg1"/>
                </a:solidFill>
              </a:rPr>
              <a:t>Faloutsos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i="1" dirty="0">
                <a:solidFill>
                  <a:schemeClr val="bg1"/>
                </a:solidFill>
              </a:rPr>
              <a:t>PKDD</a:t>
            </a:r>
            <a:r>
              <a:rPr lang="en-US" dirty="0">
                <a:solidFill>
                  <a:schemeClr val="bg1"/>
                </a:solidFill>
              </a:rPr>
              <a:t>’09.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E8956-17DA-C546-A7A6-97171860F470}"/>
              </a:ext>
            </a:extLst>
          </p:cNvPr>
          <p:cNvSpPr txBox="1"/>
          <p:nvPr/>
        </p:nvSpPr>
        <p:spPr>
          <a:xfrm>
            <a:off x="929667" y="3171923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1FFBF-BF78-C841-9D16-32E83FC0C16F}"/>
              </a:ext>
            </a:extLst>
          </p:cNvPr>
          <p:cNvSpPr txBox="1"/>
          <p:nvPr/>
        </p:nvSpPr>
        <p:spPr>
          <a:xfrm>
            <a:off x="929667" y="2261006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68A1C-1C3A-CB4E-9CFE-D40A4A06AD45}"/>
              </a:ext>
            </a:extLst>
          </p:cNvPr>
          <p:cNvSpPr txBox="1"/>
          <p:nvPr/>
        </p:nvSpPr>
        <p:spPr>
          <a:xfrm>
            <a:off x="926031" y="4053612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9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#2’’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FE4F8-34D2-9F40-8E31-17C1FC442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591" y="5124590"/>
            <a:ext cx="544602" cy="8125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BAB402-C43F-0642-9B55-ACEB1C996F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602" y="2228057"/>
            <a:ext cx="812581" cy="8125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4D3CCB-FAC0-C24A-AF61-B56F17CDBD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283" y="3354111"/>
            <a:ext cx="559218" cy="6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0C0B9-18DA-5C40-ABAF-46210738F869}"/>
              </a:ext>
            </a:extLst>
          </p:cNvPr>
          <p:cNvSpPr txBox="1"/>
          <p:nvPr/>
        </p:nvSpPr>
        <p:spPr>
          <a:xfrm>
            <a:off x="2606109" y="427182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5DA688-B8E1-174B-BDC9-3DB587A31357}"/>
              </a:ext>
            </a:extLst>
          </p:cNvPr>
          <p:cNvSpPr txBox="1"/>
          <p:nvPr/>
        </p:nvSpPr>
        <p:spPr>
          <a:xfrm>
            <a:off x="5365718" y="474997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617677" y="1381074"/>
            <a:ext cx="298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Credit card fraud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06F94-C406-AE41-9AB1-0FFA0E73E8A8}"/>
              </a:ext>
            </a:extLst>
          </p:cNvPr>
          <p:cNvCxnSpPr/>
          <p:nvPr/>
        </p:nvCxnSpPr>
        <p:spPr bwMode="auto">
          <a:xfrm flipV="1">
            <a:off x="3531487" y="2388137"/>
            <a:ext cx="1682770" cy="3116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E4FA9C-C3E0-B242-BA64-6D0B1FD2843C}"/>
              </a:ext>
            </a:extLst>
          </p:cNvPr>
          <p:cNvCxnSpPr/>
          <p:nvPr/>
        </p:nvCxnSpPr>
        <p:spPr bwMode="auto">
          <a:xfrm>
            <a:off x="3531487" y="2851976"/>
            <a:ext cx="1682770" cy="5020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4BED00-C00E-E049-AFCB-B4DC95AA965E}"/>
              </a:ext>
            </a:extLst>
          </p:cNvPr>
          <p:cNvCxnSpPr/>
          <p:nvPr/>
        </p:nvCxnSpPr>
        <p:spPr bwMode="auto">
          <a:xfrm>
            <a:off x="3505200" y="3058586"/>
            <a:ext cx="1709057" cy="1264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F1CA0C-D7EE-CB4F-B180-26A8D3318059}"/>
              </a:ext>
            </a:extLst>
          </p:cNvPr>
          <p:cNvCxnSpPr>
            <a:cxnSpLocks/>
          </p:cNvCxnSpPr>
          <p:nvPr/>
        </p:nvCxnSpPr>
        <p:spPr bwMode="auto">
          <a:xfrm>
            <a:off x="3505200" y="3839769"/>
            <a:ext cx="1735344" cy="6034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13ABF0-21AF-5742-AB47-8932DC314782}"/>
              </a:ext>
            </a:extLst>
          </p:cNvPr>
          <p:cNvCxnSpPr/>
          <p:nvPr/>
        </p:nvCxnSpPr>
        <p:spPr bwMode="auto">
          <a:xfrm>
            <a:off x="3531487" y="5697080"/>
            <a:ext cx="1606570" cy="1901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7B2370-980F-054B-B5ED-7ABAA5716FD5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5200" y="3504000"/>
            <a:ext cx="1709057" cy="2055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BCF8AD-583A-1448-B0A5-6DE74522240B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5200" y="2498021"/>
            <a:ext cx="1709057" cy="10059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D4A557-B2EA-2945-A527-F068591563E9}"/>
              </a:ext>
            </a:extLst>
          </p:cNvPr>
          <p:cNvCxnSpPr/>
          <p:nvPr/>
        </p:nvCxnSpPr>
        <p:spPr bwMode="auto">
          <a:xfrm>
            <a:off x="3462835" y="4120797"/>
            <a:ext cx="1812528" cy="1444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660A61-E075-E049-B07F-E525093AA213}"/>
              </a:ext>
            </a:extLst>
          </p:cNvPr>
          <p:cNvSpPr txBox="1"/>
          <p:nvPr/>
        </p:nvSpPr>
        <p:spPr>
          <a:xfrm>
            <a:off x="5350178" y="2141904"/>
            <a:ext cx="11144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5F3078-CE76-584A-8CC6-8857C8E422C1}"/>
              </a:ext>
            </a:extLst>
          </p:cNvPr>
          <p:cNvSpPr txBox="1"/>
          <p:nvPr/>
        </p:nvSpPr>
        <p:spPr>
          <a:xfrm>
            <a:off x="5325274" y="3071688"/>
            <a:ext cx="11144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190306-29D1-B94B-B29F-4F1D26042AB9}"/>
              </a:ext>
            </a:extLst>
          </p:cNvPr>
          <p:cNvSpPr txBox="1"/>
          <p:nvPr/>
        </p:nvSpPr>
        <p:spPr>
          <a:xfrm>
            <a:off x="5365718" y="4076372"/>
            <a:ext cx="11144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03DA1C-821E-B949-9BD2-BC4CAF8196B3}"/>
              </a:ext>
            </a:extLst>
          </p:cNvPr>
          <p:cNvSpPr txBox="1"/>
          <p:nvPr/>
        </p:nvSpPr>
        <p:spPr>
          <a:xfrm>
            <a:off x="5438791" y="5603568"/>
            <a:ext cx="11144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99801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E86FC9EE-4A5A-9644-88FB-1CFA5ADB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909" y="2188402"/>
            <a:ext cx="928720" cy="13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ee the source image">
            <a:extLst>
              <a:ext uri="{FF2B5EF4-FFF2-40B4-BE49-F238E27FC236}">
                <a16:creationId xmlns:a16="http://schemas.microsoft.com/office/drawing/2014/main" id="{468E4B91-61DD-8440-8935-4850184A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520" y="4701477"/>
            <a:ext cx="1321680" cy="13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E73ECB6-9D36-4547-871A-089C485D986D}"/>
              </a:ext>
            </a:extLst>
          </p:cNvPr>
          <p:cNvSpPr/>
          <p:nvPr/>
        </p:nvSpPr>
        <p:spPr bwMode="auto">
          <a:xfrm>
            <a:off x="7962610" y="5345683"/>
            <a:ext cx="97971" cy="95973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6337A59-5538-A047-8663-34C753686DC3}"/>
              </a:ext>
            </a:extLst>
          </p:cNvPr>
          <p:cNvSpPr/>
          <p:nvPr/>
        </p:nvSpPr>
        <p:spPr bwMode="auto">
          <a:xfrm>
            <a:off x="7407729" y="4991467"/>
            <a:ext cx="97971" cy="95973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7251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A50021"/>
                </a:solidFill>
              </a:rPr>
              <a:t>MORE Graph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JPM Exec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805-5B2F-1D45-B29B-98B97BB8183B}" type="slidenum">
              <a:rPr lang="en-US"/>
              <a:pPr/>
              <a:t>110</a:t>
            </a:fld>
            <a:endParaRPr lang="en-US"/>
          </a:p>
        </p:txBody>
      </p:sp>
      <p:pic>
        <p:nvPicPr>
          <p:cNvPr id="9222" name="Picture 6" descr="Picture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1276350"/>
            <a:ext cx="2649755" cy="16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3832" y="3035300"/>
            <a:ext cx="5921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000" dirty="0"/>
              <a:t> Mary McGlohon, Leman Akoglu, Christos Faloutsos. </a:t>
            </a:r>
            <a:r>
              <a:rPr lang="en-US" sz="2000" i="1" dirty="0"/>
              <a:t>Statistical Properties of Social Networks. </a:t>
            </a:r>
            <a:r>
              <a:rPr lang="en-US" sz="2000" dirty="0"/>
              <a:t>in "Social Network Data Analytics” (Ed.: </a:t>
            </a:r>
            <a:r>
              <a:rPr lang="en-US" sz="2000" dirty="0" err="1"/>
              <a:t>Charu</a:t>
            </a:r>
            <a:r>
              <a:rPr lang="en-US" sz="2000" dirty="0"/>
              <a:t> </a:t>
            </a:r>
            <a:r>
              <a:rPr lang="en-US" sz="2000" dirty="0" err="1"/>
              <a:t>Aggarwal</a:t>
            </a:r>
            <a:r>
              <a:rPr lang="en-US" sz="2000" dirty="0"/>
              <a:t>)</a:t>
            </a:r>
          </a:p>
          <a:p>
            <a:pPr algn="l">
              <a:buFont typeface="Arial"/>
              <a:buChar char="•"/>
            </a:pPr>
            <a:endParaRPr lang="en-US" sz="2000" dirty="0"/>
          </a:p>
          <a:p>
            <a:pPr algn="l">
              <a:buFont typeface="Arial"/>
              <a:buChar char="•"/>
            </a:pPr>
            <a:r>
              <a:rPr lang="en-US" sz="2000" dirty="0"/>
              <a:t> Deepayan Chakrabarti and Christos Faloutsos, </a:t>
            </a:r>
            <a:r>
              <a:rPr lang="en-US" sz="2000" i="1" dirty="0">
                <a:hlinkClick r:id="rId3"/>
              </a:rPr>
              <a:t>Graph Mining: Laws, Tools, and Case Studies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/>
              <a:t>Oct. 2012, Morgan Claypool. </a:t>
            </a:r>
          </a:p>
        </p:txBody>
      </p:sp>
      <p:pic>
        <p:nvPicPr>
          <p:cNvPr id="8" name="Picture 7" descr="book-g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747" y="4362646"/>
            <a:ext cx="1363453" cy="1693665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2770477"/>
            <a:ext cx="927100" cy="9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eepayfa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422" y="4362450"/>
            <a:ext cx="994477" cy="1098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31"/>
          <a:stretch/>
        </p:blipFill>
        <p:spPr>
          <a:xfrm>
            <a:off x="7711542" y="2336800"/>
            <a:ext cx="1020016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301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3799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3FEA0-B31F-2D41-96E9-1AE9BD0B1355}"/>
              </a:ext>
            </a:extLst>
          </p:cNvPr>
          <p:cNvSpPr txBox="1"/>
          <p:nvPr/>
        </p:nvSpPr>
        <p:spPr>
          <a:xfrm rot="20693058">
            <a:off x="560723" y="2195071"/>
            <a:ext cx="6192721" cy="209288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Power laws: </a:t>
            </a:r>
            <a:r>
              <a:rPr lang="en-US" sz="5400" b="1" i="1" dirty="0">
                <a:solidFill>
                  <a:schemeClr val="bg1"/>
                </a:solidFill>
              </a:rPr>
              <a:t>y ~ </a:t>
            </a:r>
            <a:r>
              <a:rPr lang="en-US" sz="5400" b="1" i="1" dirty="0" err="1">
                <a:solidFill>
                  <a:schemeClr val="bg1"/>
                </a:solidFill>
              </a:rPr>
              <a:t>x</a:t>
            </a:r>
            <a:r>
              <a:rPr lang="en-US" sz="5400" b="1" i="1" baseline="30000" dirty="0" err="1">
                <a:solidFill>
                  <a:schemeClr val="bg1"/>
                </a:solidFill>
              </a:rPr>
              <a:t>a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NOT Gaussians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Take logarithms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A761F8C-19F4-0F41-877C-0129678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634" y="2709620"/>
            <a:ext cx="1932820" cy="1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B4971-2615-8541-8F12-C091DE1BB5AC}"/>
              </a:ext>
            </a:extLst>
          </p:cNvPr>
          <p:cNvSpPr txBox="1"/>
          <p:nvPr/>
        </p:nvSpPr>
        <p:spPr>
          <a:xfrm>
            <a:off x="7627338" y="398930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x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BC71D-093C-A640-856F-2E18F89883FC}"/>
              </a:ext>
            </a:extLst>
          </p:cNvPr>
          <p:cNvSpPr txBox="1"/>
          <p:nvPr/>
        </p:nvSpPr>
        <p:spPr>
          <a:xfrm>
            <a:off x="6553200" y="23725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78ADB6-B415-C24F-B3D7-8D18FFEC5447}"/>
              </a:ext>
            </a:extLst>
          </p:cNvPr>
          <p:cNvCxnSpPr>
            <a:cxnSpLocks/>
          </p:cNvCxnSpPr>
          <p:nvPr/>
        </p:nvCxnSpPr>
        <p:spPr bwMode="auto">
          <a:xfrm>
            <a:off x="7627338" y="2984500"/>
            <a:ext cx="1040990" cy="5760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110398-5CA1-DB49-8667-41FB5F641EAA}"/>
              </a:ext>
            </a:extLst>
          </p:cNvPr>
          <p:cNvCxnSpPr/>
          <p:nvPr/>
        </p:nvCxnSpPr>
        <p:spPr bwMode="auto">
          <a:xfrm>
            <a:off x="8147833" y="3259052"/>
            <a:ext cx="39885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1026C2-F480-FB4B-993B-452689B575FF}"/>
              </a:ext>
            </a:extLst>
          </p:cNvPr>
          <p:cNvSpPr txBox="1"/>
          <p:nvPr/>
        </p:nvSpPr>
        <p:spPr>
          <a:xfrm>
            <a:off x="8504693" y="3146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80DD4B-CC4B-F544-8C17-CC67EBBC0149}"/>
              </a:ext>
            </a:extLst>
          </p:cNvPr>
          <p:cNvCxnSpPr/>
          <p:nvPr/>
        </p:nvCxnSpPr>
        <p:spPr bwMode="auto">
          <a:xfrm flipV="1">
            <a:off x="5740400" y="675058"/>
            <a:ext cx="558800" cy="6965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0774225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60FB759C-3FDA-CB49-B298-BF874FBD878A}"/>
              </a:ext>
            </a:extLst>
          </p:cNvPr>
          <p:cNvSpPr/>
          <p:nvPr/>
        </p:nvSpPr>
        <p:spPr bwMode="auto">
          <a:xfrm>
            <a:off x="473528" y="4895730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502F86-E524-BE43-8058-3901DFD06D97}"/>
              </a:ext>
            </a:extLst>
          </p:cNvPr>
          <p:cNvGrpSpPr/>
          <p:nvPr/>
        </p:nvGrpSpPr>
        <p:grpSpPr>
          <a:xfrm>
            <a:off x="7257086" y="3911452"/>
            <a:ext cx="1201114" cy="1257711"/>
            <a:chOff x="7003143" y="3958632"/>
            <a:chExt cx="1201114" cy="12577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E752DF-9B1F-4C4A-8CC2-95208A4D86D4}"/>
                </a:ext>
              </a:extLst>
            </p:cNvPr>
            <p:cNvGrpSpPr/>
            <p:nvPr/>
          </p:nvGrpSpPr>
          <p:grpSpPr>
            <a:xfrm>
              <a:off x="7003143" y="4608131"/>
              <a:ext cx="1201114" cy="608212"/>
              <a:chOff x="7701643" y="4081081"/>
              <a:chExt cx="1201114" cy="60821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65CA4D-862D-7A47-B963-9D7FE5BC402C}"/>
                  </a:ext>
                </a:extLst>
              </p:cNvPr>
              <p:cNvSpPr/>
              <p:nvPr/>
            </p:nvSpPr>
            <p:spPr bwMode="auto">
              <a:xfrm>
                <a:off x="7932512" y="408108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9A3DD4E-9E9D-5B41-AE02-0C3559EAE62C}"/>
                  </a:ext>
                </a:extLst>
              </p:cNvPr>
              <p:cNvSpPr/>
              <p:nvPr/>
            </p:nvSpPr>
            <p:spPr bwMode="auto">
              <a:xfrm>
                <a:off x="7701643" y="4254117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0C047B5-26D2-8B40-A889-15EBE23CE110}"/>
                  </a:ext>
                </a:extLst>
              </p:cNvPr>
              <p:cNvSpPr/>
              <p:nvPr/>
            </p:nvSpPr>
            <p:spPr bwMode="auto">
              <a:xfrm>
                <a:off x="8167630" y="425575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DEF05A1-A4DA-0A41-AEE3-9769165D27A4}"/>
                  </a:ext>
                </a:extLst>
              </p:cNvPr>
              <p:cNvSpPr/>
              <p:nvPr/>
            </p:nvSpPr>
            <p:spPr bwMode="auto">
              <a:xfrm>
                <a:off x="7789470" y="46219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12ADC73-CD90-6E4B-B17B-26130CB346B6}"/>
                  </a:ext>
                </a:extLst>
              </p:cNvPr>
              <p:cNvSpPr/>
              <p:nvPr/>
            </p:nvSpPr>
            <p:spPr bwMode="auto">
              <a:xfrm>
                <a:off x="8094070" y="462507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EA38426-7AC2-DC43-A5D7-896EFCADDE39}"/>
                  </a:ext>
                </a:extLst>
              </p:cNvPr>
              <p:cNvCxnSpPr>
                <a:cxnSpLocks/>
                <a:stCxn id="14" idx="6"/>
                <a:endCxn id="16" idx="1"/>
              </p:cNvCxnSpPr>
              <p:nvPr/>
            </p:nvCxnSpPr>
            <p:spPr bwMode="auto">
              <a:xfrm>
                <a:off x="8008712" y="4113190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98A005B-EA08-6941-8612-25A298C039D1}"/>
                  </a:ext>
                </a:extLst>
              </p:cNvPr>
              <p:cNvCxnSpPr>
                <a:stCxn id="14" idx="5"/>
                <a:endCxn id="18" idx="1"/>
              </p:cNvCxnSpPr>
              <p:nvPr/>
            </p:nvCxnSpPr>
            <p:spPr bwMode="auto">
              <a:xfrm>
                <a:off x="7997553" y="4135894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DC4BDE1-25B3-8E4F-91EC-188BB6BE0B41}"/>
                  </a:ext>
                </a:extLst>
              </p:cNvPr>
              <p:cNvCxnSpPr>
                <a:stCxn id="14" idx="3"/>
                <a:endCxn id="17" idx="7"/>
              </p:cNvCxnSpPr>
              <p:nvPr/>
            </p:nvCxnSpPr>
            <p:spPr bwMode="auto">
              <a:xfrm flipH="1">
                <a:off x="7854511" y="4135894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419992-4E55-CE49-BF57-B209866248E3}"/>
                  </a:ext>
                </a:extLst>
              </p:cNvPr>
              <p:cNvCxnSpPr>
                <a:cxnSpLocks/>
                <a:stCxn id="14" idx="1"/>
                <a:endCxn id="15" idx="7"/>
              </p:cNvCxnSpPr>
              <p:nvPr/>
            </p:nvCxnSpPr>
            <p:spPr bwMode="auto">
              <a:xfrm flipH="1">
                <a:off x="7766684" y="4090485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7D4D413-3D53-2D42-B41B-1CE78503B3C7}"/>
                  </a:ext>
                </a:extLst>
              </p:cNvPr>
              <p:cNvCxnSpPr>
                <a:stCxn id="15" idx="6"/>
                <a:endCxn id="16" idx="2"/>
              </p:cNvCxnSpPr>
              <p:nvPr/>
            </p:nvCxnSpPr>
            <p:spPr bwMode="auto">
              <a:xfrm>
                <a:off x="7777843" y="4286226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83FCB0-D68A-E949-9A23-D75A7DAB8A14}"/>
                  </a:ext>
                </a:extLst>
              </p:cNvPr>
              <p:cNvCxnSpPr>
                <a:stCxn id="16" idx="4"/>
                <a:endCxn id="18" idx="0"/>
              </p:cNvCxnSpPr>
              <p:nvPr/>
            </p:nvCxnSpPr>
            <p:spPr bwMode="auto">
              <a:xfrm flipH="1">
                <a:off x="8132170" y="4319968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850A1D-38F3-064E-9F83-AF994C2C5FFD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7865670" y="4654074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F77DE7-F9A9-1448-8748-BB0487F65630}"/>
                  </a:ext>
                </a:extLst>
              </p:cNvPr>
              <p:cNvCxnSpPr>
                <a:stCxn id="15" idx="4"/>
                <a:endCxn id="17" idx="0"/>
              </p:cNvCxnSpPr>
              <p:nvPr/>
            </p:nvCxnSpPr>
            <p:spPr bwMode="auto">
              <a:xfrm>
                <a:off x="7739743" y="4318334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AB229F4-1F30-D34D-BB73-B751466EA266}"/>
                  </a:ext>
                </a:extLst>
              </p:cNvPr>
              <p:cNvCxnSpPr>
                <a:stCxn id="15" idx="5"/>
                <a:endCxn id="18" idx="1"/>
              </p:cNvCxnSpPr>
              <p:nvPr/>
            </p:nvCxnSpPr>
            <p:spPr bwMode="auto">
              <a:xfrm>
                <a:off x="7766684" y="4308930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FA4A28D-D901-AA41-9D6B-2C00A7A862F5}"/>
                  </a:ext>
                </a:extLst>
              </p:cNvPr>
              <p:cNvCxnSpPr>
                <a:stCxn id="16" idx="4"/>
                <a:endCxn id="17" idx="7"/>
              </p:cNvCxnSpPr>
              <p:nvPr/>
            </p:nvCxnSpPr>
            <p:spPr bwMode="auto">
              <a:xfrm flipH="1">
                <a:off x="7854511" y="4319968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6946749-2C08-CE41-84E3-0D9F1CB8BB60}"/>
                  </a:ext>
                </a:extLst>
              </p:cNvPr>
              <p:cNvSpPr/>
              <p:nvPr/>
            </p:nvSpPr>
            <p:spPr bwMode="auto">
              <a:xfrm>
                <a:off x="8510797" y="4254117"/>
                <a:ext cx="79285" cy="72143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F517282-9567-BC49-A896-6136BBECECC2}"/>
                  </a:ext>
                </a:extLst>
              </p:cNvPr>
              <p:cNvSpPr/>
              <p:nvPr/>
            </p:nvSpPr>
            <p:spPr bwMode="auto">
              <a:xfrm>
                <a:off x="8835252" y="4254117"/>
                <a:ext cx="64907" cy="72142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62E11C9-FE53-2847-8287-FBE1719AAB85}"/>
                  </a:ext>
                </a:extLst>
              </p:cNvPr>
              <p:cNvSpPr/>
              <p:nvPr/>
            </p:nvSpPr>
            <p:spPr bwMode="auto">
              <a:xfrm>
                <a:off x="8521957" y="461885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3AE1349-D3F5-5C42-893C-67ED7B6C86FC}"/>
                  </a:ext>
                </a:extLst>
              </p:cNvPr>
              <p:cNvSpPr/>
              <p:nvPr/>
            </p:nvSpPr>
            <p:spPr bwMode="auto">
              <a:xfrm>
                <a:off x="8826557" y="46219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1F154FA-60EE-6343-B156-5FD0938BFB00}"/>
                  </a:ext>
                </a:extLst>
              </p:cNvPr>
              <p:cNvCxnSpPr>
                <a:cxnSpLocks/>
                <a:stCxn id="30" idx="6"/>
                <a:endCxn id="31" idx="2"/>
              </p:cNvCxnSpPr>
              <p:nvPr/>
            </p:nvCxnSpPr>
            <p:spPr bwMode="auto">
              <a:xfrm flipV="1">
                <a:off x="8590082" y="4290188"/>
                <a:ext cx="245170" cy="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59046F9-735F-D749-9976-DBCBABBA741E}"/>
                  </a:ext>
                </a:extLst>
              </p:cNvPr>
              <p:cNvCxnSpPr>
                <a:cxnSpLocks/>
                <a:stCxn id="31" idx="4"/>
                <a:endCxn id="33" idx="0"/>
              </p:cNvCxnSpPr>
              <p:nvPr/>
            </p:nvCxnSpPr>
            <p:spPr bwMode="auto">
              <a:xfrm flipH="1">
                <a:off x="8864657" y="4326259"/>
                <a:ext cx="3049" cy="29570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1270C8-7D05-914B-867E-30E82AB357A7}"/>
                  </a:ext>
                </a:extLst>
              </p:cNvPr>
              <p:cNvCxnSpPr>
                <a:stCxn id="32" idx="6"/>
                <a:endCxn id="33" idx="2"/>
              </p:cNvCxnSpPr>
              <p:nvPr/>
            </p:nvCxnSpPr>
            <p:spPr bwMode="auto">
              <a:xfrm>
                <a:off x="8598157" y="465096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95669E7-B655-5148-9451-A6D48F5803A4}"/>
                  </a:ext>
                </a:extLst>
              </p:cNvPr>
              <p:cNvCxnSpPr>
                <a:cxnSpLocks/>
                <a:stCxn id="30" idx="4"/>
                <a:endCxn id="32" idx="0"/>
              </p:cNvCxnSpPr>
              <p:nvPr/>
            </p:nvCxnSpPr>
            <p:spPr bwMode="auto">
              <a:xfrm>
                <a:off x="8550440" y="4326260"/>
                <a:ext cx="9617" cy="29259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AD8BCBE-FA36-C249-A112-E2E624091590}"/>
                  </a:ext>
                </a:extLst>
              </p:cNvPr>
              <p:cNvCxnSpPr>
                <a:cxnSpLocks/>
                <a:stCxn id="30" idx="5"/>
                <a:endCxn id="33" idx="1"/>
              </p:cNvCxnSpPr>
              <p:nvPr/>
            </p:nvCxnSpPr>
            <p:spPr bwMode="auto">
              <a:xfrm>
                <a:off x="8578471" y="4315695"/>
                <a:ext cx="259245" cy="31567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667FF8-9F49-9E44-B02F-7441DAA727B1}"/>
                  </a:ext>
                </a:extLst>
              </p:cNvPr>
              <p:cNvCxnSpPr>
                <a:cxnSpLocks/>
                <a:stCxn id="31" idx="3"/>
                <a:endCxn id="32" idx="7"/>
              </p:cNvCxnSpPr>
              <p:nvPr/>
            </p:nvCxnSpPr>
            <p:spPr bwMode="auto">
              <a:xfrm flipH="1">
                <a:off x="8586998" y="4315694"/>
                <a:ext cx="257759" cy="31256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DD6B264-4BC1-7F48-BEBF-309AD991C8CB}"/>
                  </a:ext>
                </a:extLst>
              </p:cNvPr>
              <p:cNvCxnSpPr>
                <a:stCxn id="16" idx="6"/>
                <a:endCxn id="30" idx="2"/>
              </p:cNvCxnSpPr>
              <p:nvPr/>
            </p:nvCxnSpPr>
            <p:spPr bwMode="auto">
              <a:xfrm>
                <a:off x="8243830" y="4287860"/>
                <a:ext cx="266967" cy="232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06E0E0-3B93-554E-96C1-25C3701BCD6D}"/>
                </a:ext>
              </a:extLst>
            </p:cNvPr>
            <p:cNvSpPr txBox="1"/>
            <p:nvPr/>
          </p:nvSpPr>
          <p:spPr>
            <a:xfrm>
              <a:off x="7491723" y="3958632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?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A17A920-6CE1-4846-A9BD-4CF86FA29DFA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 flipH="1">
              <a:off x="7545331" y="4451075"/>
              <a:ext cx="140516" cy="26514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D8EE4D-8237-BC4C-9F8B-5B5EDFC065E1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>
              <a:off x="7685847" y="4451075"/>
              <a:ext cx="142452" cy="25403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89850659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1D84CDAB-4872-FC44-83C3-5DEF57A9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Orange man questions clipart">
            <a:extLst>
              <a:ext uri="{FF2B5EF4-FFF2-40B4-BE49-F238E27FC236}">
                <a16:creationId xmlns:a16="http://schemas.microsoft.com/office/drawing/2014/main" id="{6517BE32-B917-E34F-9953-CD08E945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700" y="227102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11112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6D2D80-147E-3E47-A947-3E5C5F4628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207" y="865077"/>
            <a:ext cx="1194619" cy="1019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42EF5-3F8C-0940-BF6A-B75EEA0570A6}"/>
              </a:ext>
            </a:extLst>
          </p:cNvPr>
          <p:cNvSpPr txBox="1"/>
          <p:nvPr/>
        </p:nvSpPr>
        <p:spPr>
          <a:xfrm rot="20413490">
            <a:off x="5615015" y="1941432"/>
            <a:ext cx="1665841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OddBall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6FD64-F38D-704E-8B1A-79A66F60D264}"/>
              </a:ext>
            </a:extLst>
          </p:cNvPr>
          <p:cNvSpPr txBox="1"/>
          <p:nvPr/>
        </p:nvSpPr>
        <p:spPr>
          <a:xfrm rot="20329494">
            <a:off x="5672166" y="2777271"/>
            <a:ext cx="100540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SVD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B10B3393-D701-1041-BD95-CA4E4E1C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75794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300853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048003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  <a:p>
            <a:pPr lvl="1"/>
            <a:r>
              <a:rPr lang="en-US" dirty="0"/>
              <a:t>A1: egonet; and extract node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300853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964496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Patterns: Which is strange?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118</a:t>
            </a:fld>
            <a:endParaRPr lang="en-US"/>
          </a:p>
        </p:txBody>
      </p:sp>
      <p:pic>
        <p:nvPicPr>
          <p:cNvPr id="8" name="Picture 13" descr="ph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2" y="5144469"/>
            <a:ext cx="641845" cy="862738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0" y="5141899"/>
            <a:ext cx="667520" cy="862737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037" y="5141899"/>
            <a:ext cx="668621" cy="862737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24AC085-12A9-CE40-919C-F8B33AB17C43}"/>
              </a:ext>
            </a:extLst>
          </p:cNvPr>
          <p:cNvGrpSpPr/>
          <p:nvPr/>
        </p:nvGrpSpPr>
        <p:grpSpPr>
          <a:xfrm>
            <a:off x="744538" y="1773237"/>
            <a:ext cx="7729536" cy="3113010"/>
            <a:chOff x="744538" y="1587493"/>
            <a:chExt cx="7729536" cy="31130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38" y="1587493"/>
              <a:ext cx="156527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1587493"/>
              <a:ext cx="1724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412" y="1587493"/>
              <a:ext cx="16637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99" y="1587493"/>
              <a:ext cx="1566863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06" y="3120149"/>
              <a:ext cx="1557337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478" y="3157453"/>
              <a:ext cx="1654175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775" y="3149503"/>
              <a:ext cx="1622425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99" y="3157453"/>
              <a:ext cx="15906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3BFAF-D4DF-634A-8D0C-1D351BFA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4B01E4-C5E2-9443-84CC-962B7E92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8336241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119</a:t>
            </a:fld>
            <a:endParaRPr lang="en-US"/>
          </a:p>
        </p:txBody>
      </p:sp>
      <p:pic>
        <p:nvPicPr>
          <p:cNvPr id="21" name="Picture 20" descr="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64937"/>
            <a:ext cx="22209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829057"/>
            <a:ext cx="25908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135063" y="3798537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sz="2800">
                <a:solidFill>
                  <a:srgbClr val="C00000"/>
                </a:solidFill>
              </a:rPr>
              <a:t>Near-star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084964" y="3725449"/>
            <a:ext cx="202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Near-clique</a:t>
            </a:r>
          </a:p>
        </p:txBody>
      </p:sp>
      <p:sp>
        <p:nvSpPr>
          <p:cNvPr id="25" name="Rectangular Callout 24"/>
          <p:cNvSpPr>
            <a:spLocks noChangeArrowheads="1"/>
          </p:cNvSpPr>
          <p:nvPr/>
        </p:nvSpPr>
        <p:spPr bwMode="auto">
          <a:xfrm>
            <a:off x="3276600" y="1741137"/>
            <a:ext cx="4800600" cy="1676400"/>
          </a:xfrm>
          <a:prstGeom prst="wedgeRectCallout">
            <a:avLst>
              <a:gd name="adj1" fmla="val -56481"/>
              <a:gd name="adj2" fmla="val -24306"/>
            </a:avLst>
          </a:prstGeom>
          <a:noFill/>
          <a:ln w="38100">
            <a:solidFill>
              <a:srgbClr val="001F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ClrTx/>
              <a:buSzTx/>
              <a:buFont typeface="Wingdings" charset="0"/>
              <a:buNone/>
            </a:pPr>
            <a:endParaRPr lang="en-US" sz="1800"/>
          </a:p>
        </p:txBody>
      </p:sp>
      <p:sp>
        <p:nvSpPr>
          <p:cNvPr id="26" name="Rectangular Callout 25"/>
          <p:cNvSpPr>
            <a:spLocks noChangeArrowheads="1"/>
          </p:cNvSpPr>
          <p:nvPr/>
        </p:nvSpPr>
        <p:spPr bwMode="auto">
          <a:xfrm>
            <a:off x="1066800" y="4514857"/>
            <a:ext cx="4800600" cy="1535113"/>
          </a:xfrm>
          <a:prstGeom prst="wedgeRectCallout">
            <a:avLst>
              <a:gd name="adj1" fmla="val 55000"/>
              <a:gd name="adj2" fmla="val -25231"/>
            </a:avLst>
          </a:prstGeom>
          <a:noFill/>
          <a:ln w="38100">
            <a:solidFill>
              <a:srgbClr val="001F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ClrTx/>
              <a:buSzTx/>
              <a:buFont typeface="Wingdings" charset="0"/>
              <a:buNone/>
            </a:pPr>
            <a:endParaRPr lang="en-US" sz="180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581400" y="1817337"/>
            <a:ext cx="4445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telemarketer, port scanner,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people adding friends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 indiscriminatively, etc.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143000" y="4591057"/>
            <a:ext cx="47831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tightly connected people, 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terrorist groups?, discussion 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group,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Patterns: Which is strange?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16E6B-5B5F-D84A-9EB7-1D366926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CB5F25-8963-1E44-9D70-02FD4805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20727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#2’’’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Anomaly detection, over time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....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C32A63-ECE3-E545-A498-8EA5003BB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044" y="2468926"/>
            <a:ext cx="465541" cy="8125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5647462-2EA3-0B4D-8B23-D06D574C93C6}"/>
              </a:ext>
            </a:extLst>
          </p:cNvPr>
          <p:cNvSpPr txBox="1"/>
          <p:nvPr/>
        </p:nvSpPr>
        <p:spPr>
          <a:xfrm rot="1500338">
            <a:off x="4133412" y="2660312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FE4F8-34D2-9F40-8E31-17C1FC442D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615" y="4548589"/>
            <a:ext cx="544602" cy="812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D332FA-6B72-0745-B21B-2C0C87234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762" y="5149153"/>
            <a:ext cx="549465" cy="824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33BF0C-2A00-3F4D-A670-15317D0D9E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24" y="3041000"/>
            <a:ext cx="844551" cy="8445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BAB402-C43F-0642-9B55-ACEB1C996F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19" y="2845472"/>
            <a:ext cx="812581" cy="8125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4D3CCB-FAC0-C24A-AF61-B56F17CDBD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01" y="4153353"/>
            <a:ext cx="559218" cy="66863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5198BBF-80EE-D84F-93EC-2A1915D4080B}"/>
              </a:ext>
            </a:extLst>
          </p:cNvPr>
          <p:cNvSpPr txBox="1"/>
          <p:nvPr/>
        </p:nvSpPr>
        <p:spPr>
          <a:xfrm rot="1500338">
            <a:off x="2481150" y="4734231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DD0C2A6-4731-644A-9509-0A09865F782F}"/>
              </a:ext>
            </a:extLst>
          </p:cNvPr>
          <p:cNvSpPr/>
          <p:nvPr/>
        </p:nvSpPr>
        <p:spPr bwMode="auto">
          <a:xfrm>
            <a:off x="2775857" y="3429000"/>
            <a:ext cx="2971800" cy="484948"/>
          </a:xfrm>
          <a:custGeom>
            <a:avLst/>
            <a:gdLst>
              <a:gd name="connsiteX0" fmla="*/ 0 w 2895600"/>
              <a:gd name="connsiteY0" fmla="*/ 0 h 539377"/>
              <a:gd name="connsiteX1" fmla="*/ 1469572 w 2895600"/>
              <a:gd name="connsiteY1" fmla="*/ 500743 h 539377"/>
              <a:gd name="connsiteX2" fmla="*/ 2895600 w 2895600"/>
              <a:gd name="connsiteY2" fmla="*/ 468086 h 5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539377">
                <a:moveTo>
                  <a:pt x="0" y="0"/>
                </a:moveTo>
                <a:cubicBezTo>
                  <a:pt x="493486" y="211364"/>
                  <a:pt x="986972" y="422729"/>
                  <a:pt x="1469572" y="500743"/>
                </a:cubicBezTo>
                <a:cubicBezTo>
                  <a:pt x="1952172" y="578757"/>
                  <a:pt x="2423886" y="523421"/>
                  <a:pt x="2895600" y="46808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53A594A-C246-4943-BFDB-03DE8E333F06}"/>
              </a:ext>
            </a:extLst>
          </p:cNvPr>
          <p:cNvSpPr/>
          <p:nvPr/>
        </p:nvSpPr>
        <p:spPr bwMode="auto">
          <a:xfrm>
            <a:off x="2133600" y="3352800"/>
            <a:ext cx="1643743" cy="1088571"/>
          </a:xfrm>
          <a:custGeom>
            <a:avLst/>
            <a:gdLst>
              <a:gd name="connsiteX0" fmla="*/ 1643743 w 1643743"/>
              <a:gd name="connsiteY0" fmla="*/ 0 h 1088571"/>
              <a:gd name="connsiteX1" fmla="*/ 1001486 w 1643743"/>
              <a:gd name="connsiteY1" fmla="*/ 522514 h 1088571"/>
              <a:gd name="connsiteX2" fmla="*/ 0 w 1643743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743" h="1088571">
                <a:moveTo>
                  <a:pt x="1643743" y="0"/>
                </a:moveTo>
                <a:cubicBezTo>
                  <a:pt x="1459593" y="170543"/>
                  <a:pt x="1275443" y="341086"/>
                  <a:pt x="1001486" y="522514"/>
                </a:cubicBezTo>
                <a:cubicBezTo>
                  <a:pt x="727529" y="703942"/>
                  <a:pt x="363764" y="896256"/>
                  <a:pt x="0" y="1088571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FE73C77C-EA47-AC42-A63C-0A89CAD5532B}"/>
              </a:ext>
            </a:extLst>
          </p:cNvPr>
          <p:cNvSpPr/>
          <p:nvPr/>
        </p:nvSpPr>
        <p:spPr bwMode="auto">
          <a:xfrm>
            <a:off x="2688771" y="2944988"/>
            <a:ext cx="707572" cy="244526"/>
          </a:xfrm>
          <a:custGeom>
            <a:avLst/>
            <a:gdLst>
              <a:gd name="connsiteX0" fmla="*/ 707572 w 707572"/>
              <a:gd name="connsiteY0" fmla="*/ 37698 h 244526"/>
              <a:gd name="connsiteX1" fmla="*/ 304800 w 707572"/>
              <a:gd name="connsiteY1" fmla="*/ 15926 h 244526"/>
              <a:gd name="connsiteX2" fmla="*/ 0 w 707572"/>
              <a:gd name="connsiteY2" fmla="*/ 244526 h 2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572" h="244526">
                <a:moveTo>
                  <a:pt x="707572" y="37698"/>
                </a:moveTo>
                <a:cubicBezTo>
                  <a:pt x="565150" y="9576"/>
                  <a:pt x="422729" y="-18545"/>
                  <a:pt x="304800" y="15926"/>
                </a:cubicBezTo>
                <a:cubicBezTo>
                  <a:pt x="186871" y="50397"/>
                  <a:pt x="93435" y="147461"/>
                  <a:pt x="0" y="24452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71FCBF2-0608-FE40-B03A-A194EE4456D5}"/>
              </a:ext>
            </a:extLst>
          </p:cNvPr>
          <p:cNvSpPr/>
          <p:nvPr/>
        </p:nvSpPr>
        <p:spPr bwMode="auto">
          <a:xfrm>
            <a:off x="2046514" y="3712029"/>
            <a:ext cx="206829" cy="370114"/>
          </a:xfrm>
          <a:custGeom>
            <a:avLst/>
            <a:gdLst>
              <a:gd name="connsiteX0" fmla="*/ 0 w 206829"/>
              <a:gd name="connsiteY0" fmla="*/ 370114 h 370114"/>
              <a:gd name="connsiteX1" fmla="*/ 206829 w 206829"/>
              <a:gd name="connsiteY1" fmla="*/ 0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829" h="370114">
                <a:moveTo>
                  <a:pt x="0" y="370114"/>
                </a:moveTo>
                <a:lnTo>
                  <a:pt x="206829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2B0E93D-9D5B-A64D-9139-8B1F11638EA9}"/>
              </a:ext>
            </a:extLst>
          </p:cNvPr>
          <p:cNvSpPr/>
          <p:nvPr/>
        </p:nvSpPr>
        <p:spPr bwMode="auto">
          <a:xfrm>
            <a:off x="4648200" y="3962400"/>
            <a:ext cx="1306286" cy="1088571"/>
          </a:xfrm>
          <a:custGeom>
            <a:avLst/>
            <a:gdLst>
              <a:gd name="connsiteX0" fmla="*/ 1306286 w 1306286"/>
              <a:gd name="connsiteY0" fmla="*/ 0 h 1088571"/>
              <a:gd name="connsiteX1" fmla="*/ 348343 w 1306286"/>
              <a:gd name="connsiteY1" fmla="*/ 457200 h 1088571"/>
              <a:gd name="connsiteX2" fmla="*/ 0 w 13062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1088571">
                <a:moveTo>
                  <a:pt x="1306286" y="0"/>
                </a:moveTo>
                <a:cubicBezTo>
                  <a:pt x="936171" y="137886"/>
                  <a:pt x="566057" y="275772"/>
                  <a:pt x="348343" y="457200"/>
                </a:cubicBezTo>
                <a:cubicBezTo>
                  <a:pt x="130629" y="638628"/>
                  <a:pt x="65314" y="863599"/>
                  <a:pt x="0" y="1088571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B80A637D-D652-6441-8F81-43301C7ECD47}"/>
              </a:ext>
            </a:extLst>
          </p:cNvPr>
          <p:cNvSpPr/>
          <p:nvPr/>
        </p:nvSpPr>
        <p:spPr bwMode="auto">
          <a:xfrm>
            <a:off x="6444343" y="3853543"/>
            <a:ext cx="296544" cy="729343"/>
          </a:xfrm>
          <a:custGeom>
            <a:avLst/>
            <a:gdLst>
              <a:gd name="connsiteX0" fmla="*/ 0 w 296544"/>
              <a:gd name="connsiteY0" fmla="*/ 0 h 729343"/>
              <a:gd name="connsiteX1" fmla="*/ 293914 w 296544"/>
              <a:gd name="connsiteY1" fmla="*/ 446314 h 729343"/>
              <a:gd name="connsiteX2" fmla="*/ 119743 w 296544"/>
              <a:gd name="connsiteY2" fmla="*/ 729343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544" h="729343">
                <a:moveTo>
                  <a:pt x="0" y="0"/>
                </a:moveTo>
                <a:cubicBezTo>
                  <a:pt x="136978" y="162378"/>
                  <a:pt x="273957" y="324757"/>
                  <a:pt x="293914" y="446314"/>
                </a:cubicBezTo>
                <a:cubicBezTo>
                  <a:pt x="313871" y="567871"/>
                  <a:pt x="216807" y="648607"/>
                  <a:pt x="119743" y="72934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889FAC8-8331-7046-A597-14B90BE2081F}"/>
              </a:ext>
            </a:extLst>
          </p:cNvPr>
          <p:cNvSpPr/>
          <p:nvPr/>
        </p:nvSpPr>
        <p:spPr bwMode="auto">
          <a:xfrm>
            <a:off x="5029200" y="5138057"/>
            <a:ext cx="947057" cy="239486"/>
          </a:xfrm>
          <a:custGeom>
            <a:avLst/>
            <a:gdLst>
              <a:gd name="connsiteX0" fmla="*/ 0 w 947057"/>
              <a:gd name="connsiteY0" fmla="*/ 239486 h 239486"/>
              <a:gd name="connsiteX1" fmla="*/ 947057 w 947057"/>
              <a:gd name="connsiteY1" fmla="*/ 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7057" h="239486">
                <a:moveTo>
                  <a:pt x="0" y="239486"/>
                </a:moveTo>
                <a:lnTo>
                  <a:pt x="947057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E7992D4-E9C6-294E-9F7C-E4B0E367B7F9}"/>
              </a:ext>
            </a:extLst>
          </p:cNvPr>
          <p:cNvSpPr/>
          <p:nvPr/>
        </p:nvSpPr>
        <p:spPr bwMode="auto">
          <a:xfrm>
            <a:off x="4844143" y="3995057"/>
            <a:ext cx="1219200" cy="1121229"/>
          </a:xfrm>
          <a:custGeom>
            <a:avLst/>
            <a:gdLst>
              <a:gd name="connsiteX0" fmla="*/ 0 w 1219200"/>
              <a:gd name="connsiteY0" fmla="*/ 1121229 h 1121229"/>
              <a:gd name="connsiteX1" fmla="*/ 827314 w 1219200"/>
              <a:gd name="connsiteY1" fmla="*/ 664029 h 1121229"/>
              <a:gd name="connsiteX2" fmla="*/ 1219200 w 1219200"/>
              <a:gd name="connsiteY2" fmla="*/ 0 h 1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121229">
                <a:moveTo>
                  <a:pt x="0" y="1121229"/>
                </a:moveTo>
                <a:cubicBezTo>
                  <a:pt x="312057" y="986064"/>
                  <a:pt x="624114" y="850900"/>
                  <a:pt x="827314" y="664029"/>
                </a:cubicBezTo>
                <a:cubicBezTo>
                  <a:pt x="1030514" y="477158"/>
                  <a:pt x="1124857" y="238579"/>
                  <a:pt x="121920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ACA646B7-5B2E-9849-B0C1-8BFFFF9ECBA6}"/>
              </a:ext>
            </a:extLst>
          </p:cNvPr>
          <p:cNvSpPr/>
          <p:nvPr/>
        </p:nvSpPr>
        <p:spPr bwMode="auto">
          <a:xfrm>
            <a:off x="1651327" y="3407229"/>
            <a:ext cx="351644" cy="674914"/>
          </a:xfrm>
          <a:custGeom>
            <a:avLst/>
            <a:gdLst>
              <a:gd name="connsiteX0" fmla="*/ 351644 w 351644"/>
              <a:gd name="connsiteY0" fmla="*/ 0 h 674914"/>
              <a:gd name="connsiteX1" fmla="*/ 25073 w 351644"/>
              <a:gd name="connsiteY1" fmla="*/ 283028 h 674914"/>
              <a:gd name="connsiteX2" fmla="*/ 46844 w 351644"/>
              <a:gd name="connsiteY2" fmla="*/ 6749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4" h="674914">
                <a:moveTo>
                  <a:pt x="351644" y="0"/>
                </a:moveTo>
                <a:cubicBezTo>
                  <a:pt x="213758" y="85271"/>
                  <a:pt x="75873" y="170542"/>
                  <a:pt x="25073" y="283028"/>
                </a:cubicBezTo>
                <a:cubicBezTo>
                  <a:pt x="-25727" y="395514"/>
                  <a:pt x="10558" y="535214"/>
                  <a:pt x="46844" y="674914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047F0-0CF1-D743-865F-C244A67FEA1E}"/>
              </a:ext>
            </a:extLst>
          </p:cNvPr>
          <p:cNvSpPr txBox="1"/>
          <p:nvPr/>
        </p:nvSpPr>
        <p:spPr>
          <a:xfrm>
            <a:off x="6725477" y="408214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3EF025-B605-AF4D-A780-E0064195944A}"/>
              </a:ext>
            </a:extLst>
          </p:cNvPr>
          <p:cNvSpPr txBox="1"/>
          <p:nvPr/>
        </p:nvSpPr>
        <p:spPr>
          <a:xfrm>
            <a:off x="4375290" y="4200334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7CB93-91D1-EE42-90A0-04012A6BEB54}"/>
              </a:ext>
            </a:extLst>
          </p:cNvPr>
          <p:cNvSpPr txBox="1"/>
          <p:nvPr/>
        </p:nvSpPr>
        <p:spPr>
          <a:xfrm>
            <a:off x="5344890" y="528200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322984-0B81-924E-B5E4-AA5E4965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407" y="2256865"/>
            <a:ext cx="1177214" cy="11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57DF36-9B7E-2440-8494-047AAE6513F0}"/>
              </a:ext>
            </a:extLst>
          </p:cNvPr>
          <p:cNvSpPr txBox="1"/>
          <p:nvPr/>
        </p:nvSpPr>
        <p:spPr>
          <a:xfrm>
            <a:off x="5170347" y="43850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6F76AB-B964-A249-A5DB-FE5714A9B6B9}"/>
              </a:ext>
            </a:extLst>
          </p:cNvPr>
          <p:cNvSpPr txBox="1"/>
          <p:nvPr/>
        </p:nvSpPr>
        <p:spPr>
          <a:xfrm>
            <a:off x="2597579" y="24778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CCF05C-F761-E541-AE1B-A45B10F56A78}"/>
              </a:ext>
            </a:extLst>
          </p:cNvPr>
          <p:cNvSpPr txBox="1"/>
          <p:nvPr/>
        </p:nvSpPr>
        <p:spPr>
          <a:xfrm>
            <a:off x="1224518" y="322256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7/3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6DC4C-F40B-A246-9E19-55EEFFE4C25F}"/>
              </a:ext>
            </a:extLst>
          </p:cNvPr>
          <p:cNvSpPr txBox="1"/>
          <p:nvPr/>
        </p:nvSpPr>
        <p:spPr>
          <a:xfrm>
            <a:off x="2725818" y="4050216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8/9</a:t>
            </a:r>
          </a:p>
        </p:txBody>
      </p:sp>
    </p:spTree>
    <p:extLst>
      <p:ext uri="{BB962C8B-B14F-4D97-AF65-F5344CB8AC3E}">
        <p14:creationId xmlns:p14="http://schemas.microsoft.com/office/powerpoint/2010/main" val="1832846423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  <a:p>
            <a:pPr lvl="1"/>
            <a:r>
              <a:rPr lang="en-US" dirty="0"/>
              <a:t>A: egonet; and extract node features</a:t>
            </a:r>
          </a:p>
          <a:p>
            <a:pPr lvl="1"/>
            <a:r>
              <a:rPr lang="en-US" dirty="0"/>
              <a:t>Q’: which features?</a:t>
            </a:r>
          </a:p>
          <a:p>
            <a:pPr lvl="1"/>
            <a:r>
              <a:rPr lang="en-US" dirty="0"/>
              <a:t>A’: ART! Infinite! Pick a few, e.g.: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22" y="4073596"/>
            <a:ext cx="1613792" cy="17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772627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04800" y="1496392"/>
            <a:ext cx="8610600" cy="437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algn="l">
              <a:buFont typeface="Wingdings" charset="0"/>
              <a:buChar char="§"/>
            </a:pPr>
            <a:r>
              <a:rPr lang="en-US" sz="2800" i="1" dirty="0">
                <a:solidFill>
                  <a:srgbClr val="A53926"/>
                </a:solidFill>
                <a:latin typeface="Georgia" charset="0"/>
              </a:rPr>
              <a:t>N</a:t>
            </a:r>
            <a:r>
              <a:rPr lang="en-US" sz="2800" i="1" baseline="-25000" dirty="0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number of neighbors (degree) of ego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r>
              <a:rPr lang="en-US" sz="2800" i="1" dirty="0" err="1">
                <a:solidFill>
                  <a:srgbClr val="A53926"/>
                </a:solidFill>
                <a:latin typeface="Georgia" charset="0"/>
              </a:rPr>
              <a:t>E</a:t>
            </a:r>
            <a:r>
              <a:rPr lang="en-US" sz="2800" i="1" baseline="-25000" dirty="0" err="1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number of edges in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endParaRPr lang="en-US" sz="2800" dirty="0"/>
          </a:p>
          <a:p>
            <a:pPr marL="514350" indent="-514350" algn="l">
              <a:buFont typeface="Wingdings" charset="0"/>
              <a:buChar char="§"/>
            </a:pPr>
            <a:r>
              <a:rPr lang="en-US" sz="2800" i="1" dirty="0">
                <a:solidFill>
                  <a:srgbClr val="A53926"/>
                </a:solidFill>
                <a:latin typeface="Georgia" charset="0"/>
              </a:rPr>
              <a:t>W</a:t>
            </a:r>
            <a:r>
              <a:rPr lang="en-US" sz="2800" i="1" baseline="-25000" dirty="0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total weight of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dirty="0"/>
          </a:p>
          <a:p>
            <a:pPr marL="514350" indent="-514350" algn="l">
              <a:buFont typeface="Wingdings" charset="0"/>
              <a:buChar char="§"/>
            </a:pP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eorgia" charset="0"/>
              </a:rPr>
              <a:t>λ</a:t>
            </a:r>
            <a:r>
              <a:rPr lang="en-US" sz="2800" i="1" baseline="-25000" dirty="0" err="1">
                <a:solidFill>
                  <a:schemeClr val="tx2">
                    <a:lumMod val="75000"/>
                  </a:schemeClr>
                </a:solidFill>
                <a:latin typeface="Georgia" charset="0"/>
              </a:rPr>
              <a:t>w,i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dirty="0"/>
              <a:t>principal eigenvalue of the </a:t>
            </a:r>
            <a:r>
              <a:rPr lang="en-US" sz="2800" dirty="0">
                <a:solidFill>
                  <a:srgbClr val="A53926"/>
                </a:solidFill>
              </a:rPr>
              <a:t>weighted</a:t>
            </a:r>
            <a:r>
              <a:rPr lang="en-US" sz="2800" dirty="0">
                <a:solidFill>
                  <a:schemeClr val="bg2"/>
                </a:solidFill>
              </a:rPr>
              <a:t> 		   	   </a:t>
            </a:r>
            <a:r>
              <a:rPr lang="en-US" sz="2800" dirty="0"/>
              <a:t>adjacency matrix of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>
              <a:buFont typeface="Times New Roman" charset="0"/>
              <a:buNone/>
            </a:pPr>
            <a:endParaRPr lang="en-US" sz="2800" i="1" dirty="0">
              <a:latin typeface="Georg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 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101" y="2934335"/>
            <a:ext cx="823111" cy="76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653963"/>
            <a:ext cx="1143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653963"/>
            <a:ext cx="1143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492" y="2427288"/>
            <a:ext cx="969463" cy="8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954" y="2383161"/>
            <a:ext cx="927538" cy="87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5FB81-E4F1-BF40-AA3D-35C7209A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A02CFA-6770-7D45-B651-7B995F8F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CFFF0-828B-0E4C-9C42-53166DF8317B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9937F3-1303-D342-8532-0CEE9E73D85C}"/>
              </a:ext>
            </a:extLst>
          </p:cNvPr>
          <p:cNvSpPr/>
          <p:nvPr/>
        </p:nvSpPr>
        <p:spPr bwMode="auto">
          <a:xfrm>
            <a:off x="142875" y="3143250"/>
            <a:ext cx="8529638" cy="2606754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71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pic>
        <p:nvPicPr>
          <p:cNvPr id="28" name="Picture 27" descr="obs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835104"/>
            <a:ext cx="641826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58"/>
            <a:ext cx="8229600" cy="990600"/>
          </a:xfrm>
        </p:spPr>
        <p:txBody>
          <a:bodyPr/>
          <a:lstStyle/>
          <a:p>
            <a:r>
              <a:rPr lang="en-US" dirty="0"/>
              <a:t>Pattern: Ego-net Power Law Density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37" y="2438400"/>
            <a:ext cx="855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337" y="4038600"/>
            <a:ext cx="892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rot="16200000" flipV="1">
            <a:off x="4015581" y="3891756"/>
            <a:ext cx="304800" cy="293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2725737" y="3048000"/>
            <a:ext cx="3048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553200" y="1752600"/>
            <a:ext cx="20574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b="1" dirty="0" err="1">
                <a:solidFill>
                  <a:schemeClr val="bg1"/>
                </a:solidFill>
              </a:rPr>
              <a:t>E</a:t>
            </a:r>
            <a:r>
              <a:rPr lang="en-US" b="1" baseline="-25000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∝ N</a:t>
            </a:r>
            <a:r>
              <a:rPr lang="en-US" b="1" baseline="-25000" dirty="0">
                <a:solidFill>
                  <a:schemeClr val="bg1"/>
                </a:solidFill>
              </a:rPr>
              <a:t>i</a:t>
            </a:r>
            <a:r>
              <a:rPr lang="en-US" b="1" baseline="50000" dirty="0">
                <a:solidFill>
                  <a:schemeClr val="bg1"/>
                </a:solidFill>
              </a:rPr>
              <a:t>α</a:t>
            </a:r>
          </a:p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b="1" dirty="0">
                <a:solidFill>
                  <a:schemeClr val="bg1"/>
                </a:solidFill>
              </a:rPr>
              <a:t>1 ≤ α ≤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A7620-714D-CD4D-957A-21D092C1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8FE4CB-F286-3D4F-A812-226A2517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D21DA9-DC06-4A46-93B5-0CE6D94B8210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257027-6D27-B745-9AA1-2CE90BA38612}"/>
              </a:ext>
            </a:extLst>
          </p:cNvPr>
          <p:cNvSpPr/>
          <p:nvPr/>
        </p:nvSpPr>
        <p:spPr bwMode="auto">
          <a:xfrm>
            <a:off x="4929178" y="2829818"/>
            <a:ext cx="328612" cy="370582"/>
          </a:xfrm>
          <a:prstGeom prst="ellips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03702-E3B2-654C-98F0-399E58996BFD}"/>
              </a:ext>
            </a:extLst>
          </p:cNvPr>
          <p:cNvSpPr txBox="1"/>
          <p:nvPr/>
        </p:nvSpPr>
        <p:spPr>
          <a:xfrm>
            <a:off x="5403156" y="3048977"/>
            <a:ext cx="1871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n-lt"/>
              </a:rPr>
              <a:t>Enron CEO</a:t>
            </a:r>
          </a:p>
        </p:txBody>
      </p:sp>
    </p:spTree>
    <p:extLst>
      <p:ext uri="{BB962C8B-B14F-4D97-AF65-F5344CB8AC3E}">
        <p14:creationId xmlns:p14="http://schemas.microsoft.com/office/powerpoint/2010/main" val="227752936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58"/>
            <a:ext cx="8229600" cy="990600"/>
          </a:xfrm>
        </p:spPr>
        <p:txBody>
          <a:bodyPr/>
          <a:lstStyle/>
          <a:p>
            <a:r>
              <a:rPr lang="en-US" dirty="0"/>
              <a:t>Pattern: Ego-net Power Law Density</a:t>
            </a: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1421695" y="1209943"/>
          <a:ext cx="5766366" cy="444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Bitmap Image" r:id="rId3" imgW="7323810" imgH="5649114" progId="Paint.Picture">
                  <p:embed/>
                </p:oleObj>
              </mc:Choice>
              <mc:Fallback>
                <p:oleObj name="Bitmap Image" r:id="rId3" imgW="7323810" imgH="5649114" progId="Paint.Picture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95" y="1209943"/>
                        <a:ext cx="5766366" cy="4447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7" descr="C:\Documents and Settings\lakoglu\Desktop\1_160502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2" y="1281228"/>
            <a:ext cx="17526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Documents and Settings\lakoglu\Desktop\2_282624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489" y="2562907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7"/>
          <p:cNvCxnSpPr>
            <a:cxnSpLocks noChangeShapeType="1"/>
          </p:cNvCxnSpPr>
          <p:nvPr/>
        </p:nvCxnSpPr>
        <p:spPr bwMode="auto">
          <a:xfrm>
            <a:off x="1551398" y="2562907"/>
            <a:ext cx="2589893" cy="136752"/>
          </a:xfrm>
          <a:prstGeom prst="straightConnector1">
            <a:avLst/>
          </a:prstGeom>
          <a:ln w="31750"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508339" y="2396446"/>
            <a:ext cx="303213" cy="303213"/>
          </a:xfrm>
          <a:prstGeom prst="straightConnector1">
            <a:avLst/>
          </a:prstGeom>
          <a:ln w="31750"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F71E0-4BE1-7B42-B1F4-1BD1243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A8362A-7EF9-CB42-9C75-6BFA4D63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DADB6-BABA-194D-A453-26C7640B1312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23973256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2"/>
            <a:r>
              <a:rPr lang="en-US" dirty="0"/>
              <a:t>Outliers</a:t>
            </a:r>
          </a:p>
          <a:p>
            <a:pPr lvl="2"/>
            <a:r>
              <a:rPr lang="en-US" dirty="0"/>
              <a:t>Lock-step behavior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528194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893369319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C129906E-2755-9449-8DB0-A034304B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Orange man questions clipart">
            <a:extLst>
              <a:ext uri="{FF2B5EF4-FFF2-40B4-BE49-F238E27FC236}">
                <a16:creationId xmlns:a16="http://schemas.microsoft.com/office/drawing/2014/main" id="{411F52FD-2F03-4B43-88A0-AB25944A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700" y="227102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62585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How to find ‘suspicious’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092" y="4762500"/>
            <a:ext cx="814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8634" y="3746500"/>
            <a:ext cx="870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idols</a:t>
            </a:r>
          </a:p>
        </p:txBody>
      </p:sp>
      <p:pic>
        <p:nvPicPr>
          <p:cNvPr id="24" name="Picture 13" descr="twitter-logo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D65E5A-02DC-8945-9D0E-CFE75E0E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229A2F-08F2-B945-82F8-8008B6E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D3DC-D6EB-7D4C-8860-CF09EBD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3439885931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How to find ‘suspicious’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092" y="4762500"/>
            <a:ext cx="814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8634" y="3746500"/>
            <a:ext cx="870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idols</a:t>
            </a:r>
          </a:p>
        </p:txBody>
      </p:sp>
      <p:pic>
        <p:nvPicPr>
          <p:cNvPr id="24" name="Picture 13" descr="twitter-logo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D65E5A-02DC-8945-9D0E-CFE75E0E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229A2F-08F2-B945-82F8-8008B6E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D3DC-D6EB-7D4C-8860-CF09EBD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D488FB-E035-694D-8503-D4070766D99A}"/>
              </a:ext>
            </a:extLst>
          </p:cNvPr>
          <p:cNvGrpSpPr/>
          <p:nvPr/>
        </p:nvGrpSpPr>
        <p:grpSpPr>
          <a:xfrm>
            <a:off x="4079421" y="2448772"/>
            <a:ext cx="3827933" cy="3776085"/>
            <a:chOff x="4079421" y="2448772"/>
            <a:chExt cx="3827933" cy="3776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852213-1596-1F4F-99B4-404B65A8D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416" y="2787716"/>
              <a:ext cx="702468" cy="5943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E636A2-CD40-1E4E-AFD8-78B17D9E9E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9669"/>
              <a:ext cx="2377440" cy="237744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2AB3CB-3614-A749-A1A3-2C5BA38A63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6494"/>
              <a:ext cx="819309" cy="81930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E93774-94DD-AF49-AFDA-9C57914A23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8077" y="4530091"/>
              <a:ext cx="1110297" cy="111029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EE3F0C-0322-9342-BFD3-9E0C7A7859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189" y="5656920"/>
              <a:ext cx="413680" cy="41368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5099F-0A2E-AC4D-A071-ACE8524BB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338" y="2448772"/>
              <a:ext cx="604278" cy="93334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C7C91B-AB86-6840-A351-0DD5E107A938}"/>
                </a:ext>
              </a:extLst>
            </p:cNvPr>
            <p:cNvCxnSpPr/>
            <p:nvPr/>
          </p:nvCxnSpPr>
          <p:spPr bwMode="auto">
            <a:xfrm>
              <a:off x="6198077" y="3701097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8CB702-0A4E-824A-ABA6-A66BB329D610}"/>
                </a:ext>
              </a:extLst>
            </p:cNvPr>
            <p:cNvCxnSpPr/>
            <p:nvPr/>
          </p:nvCxnSpPr>
          <p:spPr bwMode="auto">
            <a:xfrm>
              <a:off x="7325189" y="3704273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5AB1A3-F00E-934E-BBF4-EB1220575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79" y="5641203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FFAEAB1-E0F2-C64F-A942-C20CED0A88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80" y="4509611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6C2442-B3CA-2E42-9D85-4EDC8E7D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3419" y="2706471"/>
              <a:ext cx="593935" cy="67564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B50DD6-8B14-184E-A654-E84F84241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184" y="3808950"/>
              <a:ext cx="702468" cy="59439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327374-B9A4-8742-8721-D5F73D17D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9421" y="4463476"/>
              <a:ext cx="604278" cy="9333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0C35831-50C3-A64E-A1F4-719B0389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129" y="5549216"/>
              <a:ext cx="593935" cy="675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204657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4EDD26A9-09F0-4576-8E1A-2736D6C9FDF1_mw1024_n_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2" name="&quot;No&quot; Symbol 21"/>
          <p:cNvSpPr/>
          <p:nvPr/>
        </p:nvSpPr>
        <p:spPr bwMode="auto">
          <a:xfrm>
            <a:off x="4470400" y="1308100"/>
            <a:ext cx="876300" cy="90170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F3E7B1A-F25A-B441-B0E7-3524E79C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D45B902-8AA0-6E47-AEF5-A15A9181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DDC7-29A3-4943-AD8C-C1D4F739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1749931229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usually </a:t>
            </a:r>
            <a:r>
              <a:rPr lang="en-US" dirty="0">
                <a:solidFill>
                  <a:schemeClr val="tx2"/>
                </a:solidFill>
              </a:rPr>
              <a:t>suspicious</a:t>
            </a: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4704" y="3352800"/>
            <a:ext cx="5244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Q: Can we spot blocks, easily?</a:t>
            </a:r>
          </a:p>
        </p:txBody>
      </p:sp>
      <p:pic>
        <p:nvPicPr>
          <p:cNvPr id="22" name="Picture 21" descr="4EDD26A9-09F0-4576-8E1A-2736D6C9FDF1_mw1024_n_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016EBDB-0073-7D4A-A028-0BCA260C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DD180F-3FFF-2745-8CF0-46D57601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1B71-3293-7749-9613-360A6DBC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38188073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#2’’’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Anomaly detection, over time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....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C32A63-ECE3-E545-A498-8EA5003BB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044" y="2468926"/>
            <a:ext cx="465541" cy="8125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5647462-2EA3-0B4D-8B23-D06D574C93C6}"/>
              </a:ext>
            </a:extLst>
          </p:cNvPr>
          <p:cNvSpPr txBox="1"/>
          <p:nvPr/>
        </p:nvSpPr>
        <p:spPr>
          <a:xfrm rot="1500338">
            <a:off x="4133412" y="2660312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FE4F8-34D2-9F40-8E31-17C1FC442D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615" y="4548589"/>
            <a:ext cx="544602" cy="812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D332FA-6B72-0745-B21B-2C0C87234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762" y="5149153"/>
            <a:ext cx="549465" cy="824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33BF0C-2A00-3F4D-A670-15317D0D9E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24" y="3041000"/>
            <a:ext cx="844551" cy="8445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BAB402-C43F-0642-9B55-ACEB1C996F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19" y="2845472"/>
            <a:ext cx="812581" cy="8125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4D3CCB-FAC0-C24A-AF61-B56F17CDBD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01" y="4153353"/>
            <a:ext cx="559218" cy="66863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5198BBF-80EE-D84F-93EC-2A1915D4080B}"/>
              </a:ext>
            </a:extLst>
          </p:cNvPr>
          <p:cNvSpPr txBox="1"/>
          <p:nvPr/>
        </p:nvSpPr>
        <p:spPr>
          <a:xfrm rot="1500338">
            <a:off x="2481150" y="4734231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DD0C2A6-4731-644A-9509-0A09865F782F}"/>
              </a:ext>
            </a:extLst>
          </p:cNvPr>
          <p:cNvSpPr/>
          <p:nvPr/>
        </p:nvSpPr>
        <p:spPr bwMode="auto">
          <a:xfrm>
            <a:off x="2775857" y="3429000"/>
            <a:ext cx="2971800" cy="484948"/>
          </a:xfrm>
          <a:custGeom>
            <a:avLst/>
            <a:gdLst>
              <a:gd name="connsiteX0" fmla="*/ 0 w 2895600"/>
              <a:gd name="connsiteY0" fmla="*/ 0 h 539377"/>
              <a:gd name="connsiteX1" fmla="*/ 1469572 w 2895600"/>
              <a:gd name="connsiteY1" fmla="*/ 500743 h 539377"/>
              <a:gd name="connsiteX2" fmla="*/ 2895600 w 2895600"/>
              <a:gd name="connsiteY2" fmla="*/ 468086 h 5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539377">
                <a:moveTo>
                  <a:pt x="0" y="0"/>
                </a:moveTo>
                <a:cubicBezTo>
                  <a:pt x="493486" y="211364"/>
                  <a:pt x="986972" y="422729"/>
                  <a:pt x="1469572" y="500743"/>
                </a:cubicBezTo>
                <a:cubicBezTo>
                  <a:pt x="1952172" y="578757"/>
                  <a:pt x="2423886" y="523421"/>
                  <a:pt x="2895600" y="46808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53A594A-C246-4943-BFDB-03DE8E333F06}"/>
              </a:ext>
            </a:extLst>
          </p:cNvPr>
          <p:cNvSpPr/>
          <p:nvPr/>
        </p:nvSpPr>
        <p:spPr bwMode="auto">
          <a:xfrm>
            <a:off x="2133600" y="3352800"/>
            <a:ext cx="1643743" cy="1088571"/>
          </a:xfrm>
          <a:custGeom>
            <a:avLst/>
            <a:gdLst>
              <a:gd name="connsiteX0" fmla="*/ 1643743 w 1643743"/>
              <a:gd name="connsiteY0" fmla="*/ 0 h 1088571"/>
              <a:gd name="connsiteX1" fmla="*/ 1001486 w 1643743"/>
              <a:gd name="connsiteY1" fmla="*/ 522514 h 1088571"/>
              <a:gd name="connsiteX2" fmla="*/ 0 w 1643743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743" h="1088571">
                <a:moveTo>
                  <a:pt x="1643743" y="0"/>
                </a:moveTo>
                <a:cubicBezTo>
                  <a:pt x="1459593" y="170543"/>
                  <a:pt x="1275443" y="341086"/>
                  <a:pt x="1001486" y="522514"/>
                </a:cubicBezTo>
                <a:cubicBezTo>
                  <a:pt x="727529" y="703942"/>
                  <a:pt x="363764" y="896256"/>
                  <a:pt x="0" y="1088571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FE73C77C-EA47-AC42-A63C-0A89CAD5532B}"/>
              </a:ext>
            </a:extLst>
          </p:cNvPr>
          <p:cNvSpPr/>
          <p:nvPr/>
        </p:nvSpPr>
        <p:spPr bwMode="auto">
          <a:xfrm>
            <a:off x="2688771" y="2944988"/>
            <a:ext cx="707572" cy="244526"/>
          </a:xfrm>
          <a:custGeom>
            <a:avLst/>
            <a:gdLst>
              <a:gd name="connsiteX0" fmla="*/ 707572 w 707572"/>
              <a:gd name="connsiteY0" fmla="*/ 37698 h 244526"/>
              <a:gd name="connsiteX1" fmla="*/ 304800 w 707572"/>
              <a:gd name="connsiteY1" fmla="*/ 15926 h 244526"/>
              <a:gd name="connsiteX2" fmla="*/ 0 w 707572"/>
              <a:gd name="connsiteY2" fmla="*/ 244526 h 2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572" h="244526">
                <a:moveTo>
                  <a:pt x="707572" y="37698"/>
                </a:moveTo>
                <a:cubicBezTo>
                  <a:pt x="565150" y="9576"/>
                  <a:pt x="422729" y="-18545"/>
                  <a:pt x="304800" y="15926"/>
                </a:cubicBezTo>
                <a:cubicBezTo>
                  <a:pt x="186871" y="50397"/>
                  <a:pt x="93435" y="147461"/>
                  <a:pt x="0" y="24452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71FCBF2-0608-FE40-B03A-A194EE4456D5}"/>
              </a:ext>
            </a:extLst>
          </p:cNvPr>
          <p:cNvSpPr/>
          <p:nvPr/>
        </p:nvSpPr>
        <p:spPr bwMode="auto">
          <a:xfrm>
            <a:off x="2046514" y="3712029"/>
            <a:ext cx="206829" cy="370114"/>
          </a:xfrm>
          <a:custGeom>
            <a:avLst/>
            <a:gdLst>
              <a:gd name="connsiteX0" fmla="*/ 0 w 206829"/>
              <a:gd name="connsiteY0" fmla="*/ 370114 h 370114"/>
              <a:gd name="connsiteX1" fmla="*/ 206829 w 206829"/>
              <a:gd name="connsiteY1" fmla="*/ 0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829" h="370114">
                <a:moveTo>
                  <a:pt x="0" y="370114"/>
                </a:moveTo>
                <a:lnTo>
                  <a:pt x="206829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2B0E93D-9D5B-A64D-9139-8B1F11638EA9}"/>
              </a:ext>
            </a:extLst>
          </p:cNvPr>
          <p:cNvSpPr/>
          <p:nvPr/>
        </p:nvSpPr>
        <p:spPr bwMode="auto">
          <a:xfrm>
            <a:off x="4648200" y="3962400"/>
            <a:ext cx="1306286" cy="1088571"/>
          </a:xfrm>
          <a:custGeom>
            <a:avLst/>
            <a:gdLst>
              <a:gd name="connsiteX0" fmla="*/ 1306286 w 1306286"/>
              <a:gd name="connsiteY0" fmla="*/ 0 h 1088571"/>
              <a:gd name="connsiteX1" fmla="*/ 348343 w 1306286"/>
              <a:gd name="connsiteY1" fmla="*/ 457200 h 1088571"/>
              <a:gd name="connsiteX2" fmla="*/ 0 w 13062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1088571">
                <a:moveTo>
                  <a:pt x="1306286" y="0"/>
                </a:moveTo>
                <a:cubicBezTo>
                  <a:pt x="936171" y="137886"/>
                  <a:pt x="566057" y="275772"/>
                  <a:pt x="348343" y="457200"/>
                </a:cubicBezTo>
                <a:cubicBezTo>
                  <a:pt x="130629" y="638628"/>
                  <a:pt x="65314" y="863599"/>
                  <a:pt x="0" y="1088571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B80A637D-D652-6441-8F81-43301C7ECD47}"/>
              </a:ext>
            </a:extLst>
          </p:cNvPr>
          <p:cNvSpPr/>
          <p:nvPr/>
        </p:nvSpPr>
        <p:spPr bwMode="auto">
          <a:xfrm>
            <a:off x="6444343" y="3853543"/>
            <a:ext cx="296544" cy="729343"/>
          </a:xfrm>
          <a:custGeom>
            <a:avLst/>
            <a:gdLst>
              <a:gd name="connsiteX0" fmla="*/ 0 w 296544"/>
              <a:gd name="connsiteY0" fmla="*/ 0 h 729343"/>
              <a:gd name="connsiteX1" fmla="*/ 293914 w 296544"/>
              <a:gd name="connsiteY1" fmla="*/ 446314 h 729343"/>
              <a:gd name="connsiteX2" fmla="*/ 119743 w 296544"/>
              <a:gd name="connsiteY2" fmla="*/ 729343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544" h="729343">
                <a:moveTo>
                  <a:pt x="0" y="0"/>
                </a:moveTo>
                <a:cubicBezTo>
                  <a:pt x="136978" y="162378"/>
                  <a:pt x="273957" y="324757"/>
                  <a:pt x="293914" y="446314"/>
                </a:cubicBezTo>
                <a:cubicBezTo>
                  <a:pt x="313871" y="567871"/>
                  <a:pt x="216807" y="648607"/>
                  <a:pt x="119743" y="72934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889FAC8-8331-7046-A597-14B90BE2081F}"/>
              </a:ext>
            </a:extLst>
          </p:cNvPr>
          <p:cNvSpPr/>
          <p:nvPr/>
        </p:nvSpPr>
        <p:spPr bwMode="auto">
          <a:xfrm>
            <a:off x="5029200" y="5138057"/>
            <a:ext cx="947057" cy="239486"/>
          </a:xfrm>
          <a:custGeom>
            <a:avLst/>
            <a:gdLst>
              <a:gd name="connsiteX0" fmla="*/ 0 w 947057"/>
              <a:gd name="connsiteY0" fmla="*/ 239486 h 239486"/>
              <a:gd name="connsiteX1" fmla="*/ 947057 w 947057"/>
              <a:gd name="connsiteY1" fmla="*/ 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7057" h="239486">
                <a:moveTo>
                  <a:pt x="0" y="239486"/>
                </a:moveTo>
                <a:lnTo>
                  <a:pt x="947057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E7992D4-E9C6-294E-9F7C-E4B0E367B7F9}"/>
              </a:ext>
            </a:extLst>
          </p:cNvPr>
          <p:cNvSpPr/>
          <p:nvPr/>
        </p:nvSpPr>
        <p:spPr bwMode="auto">
          <a:xfrm>
            <a:off x="4844143" y="3995057"/>
            <a:ext cx="1219200" cy="1121229"/>
          </a:xfrm>
          <a:custGeom>
            <a:avLst/>
            <a:gdLst>
              <a:gd name="connsiteX0" fmla="*/ 0 w 1219200"/>
              <a:gd name="connsiteY0" fmla="*/ 1121229 h 1121229"/>
              <a:gd name="connsiteX1" fmla="*/ 827314 w 1219200"/>
              <a:gd name="connsiteY1" fmla="*/ 664029 h 1121229"/>
              <a:gd name="connsiteX2" fmla="*/ 1219200 w 1219200"/>
              <a:gd name="connsiteY2" fmla="*/ 0 h 1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121229">
                <a:moveTo>
                  <a:pt x="0" y="1121229"/>
                </a:moveTo>
                <a:cubicBezTo>
                  <a:pt x="312057" y="986064"/>
                  <a:pt x="624114" y="850900"/>
                  <a:pt x="827314" y="664029"/>
                </a:cubicBezTo>
                <a:cubicBezTo>
                  <a:pt x="1030514" y="477158"/>
                  <a:pt x="1124857" y="238579"/>
                  <a:pt x="121920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ACA646B7-5B2E-9849-B0C1-8BFFFF9ECBA6}"/>
              </a:ext>
            </a:extLst>
          </p:cNvPr>
          <p:cNvSpPr/>
          <p:nvPr/>
        </p:nvSpPr>
        <p:spPr bwMode="auto">
          <a:xfrm>
            <a:off x="1651327" y="3407229"/>
            <a:ext cx="351644" cy="674914"/>
          </a:xfrm>
          <a:custGeom>
            <a:avLst/>
            <a:gdLst>
              <a:gd name="connsiteX0" fmla="*/ 351644 w 351644"/>
              <a:gd name="connsiteY0" fmla="*/ 0 h 674914"/>
              <a:gd name="connsiteX1" fmla="*/ 25073 w 351644"/>
              <a:gd name="connsiteY1" fmla="*/ 283028 h 674914"/>
              <a:gd name="connsiteX2" fmla="*/ 46844 w 351644"/>
              <a:gd name="connsiteY2" fmla="*/ 6749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4" h="674914">
                <a:moveTo>
                  <a:pt x="351644" y="0"/>
                </a:moveTo>
                <a:cubicBezTo>
                  <a:pt x="213758" y="85271"/>
                  <a:pt x="75873" y="170542"/>
                  <a:pt x="25073" y="283028"/>
                </a:cubicBezTo>
                <a:cubicBezTo>
                  <a:pt x="-25727" y="395514"/>
                  <a:pt x="10558" y="535214"/>
                  <a:pt x="46844" y="674914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047F0-0CF1-D743-865F-C244A67FEA1E}"/>
              </a:ext>
            </a:extLst>
          </p:cNvPr>
          <p:cNvSpPr txBox="1"/>
          <p:nvPr/>
        </p:nvSpPr>
        <p:spPr>
          <a:xfrm>
            <a:off x="6725477" y="408214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3EF025-B605-AF4D-A780-E0064195944A}"/>
              </a:ext>
            </a:extLst>
          </p:cNvPr>
          <p:cNvSpPr txBox="1"/>
          <p:nvPr/>
        </p:nvSpPr>
        <p:spPr>
          <a:xfrm>
            <a:off x="4375290" y="4200334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7CB93-91D1-EE42-90A0-04012A6BEB54}"/>
              </a:ext>
            </a:extLst>
          </p:cNvPr>
          <p:cNvSpPr txBox="1"/>
          <p:nvPr/>
        </p:nvSpPr>
        <p:spPr>
          <a:xfrm>
            <a:off x="5344890" y="528200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322984-0B81-924E-B5E4-AA5E4965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407" y="2256865"/>
            <a:ext cx="1177214" cy="11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57DF36-9B7E-2440-8494-047AAE6513F0}"/>
              </a:ext>
            </a:extLst>
          </p:cNvPr>
          <p:cNvSpPr txBox="1"/>
          <p:nvPr/>
        </p:nvSpPr>
        <p:spPr>
          <a:xfrm>
            <a:off x="5170347" y="43850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6F76AB-B964-A249-A5DB-FE5714A9B6B9}"/>
              </a:ext>
            </a:extLst>
          </p:cNvPr>
          <p:cNvSpPr txBox="1"/>
          <p:nvPr/>
        </p:nvSpPr>
        <p:spPr>
          <a:xfrm>
            <a:off x="2597579" y="24778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CCF05C-F761-E541-AE1B-A45B10F56A78}"/>
              </a:ext>
            </a:extLst>
          </p:cNvPr>
          <p:cNvSpPr txBox="1"/>
          <p:nvPr/>
        </p:nvSpPr>
        <p:spPr>
          <a:xfrm>
            <a:off x="1224518" y="322256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7/3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6DC4C-F40B-A246-9E19-55EEFFE4C25F}"/>
              </a:ext>
            </a:extLst>
          </p:cNvPr>
          <p:cNvSpPr txBox="1"/>
          <p:nvPr/>
        </p:nvSpPr>
        <p:spPr>
          <a:xfrm>
            <a:off x="2725818" y="4050216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8/9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4FB6E4A-C8B9-D74C-8F04-71E7A2F82B84}"/>
              </a:ext>
            </a:extLst>
          </p:cNvPr>
          <p:cNvSpPr/>
          <p:nvPr/>
        </p:nvSpPr>
        <p:spPr bwMode="auto">
          <a:xfrm>
            <a:off x="2242457" y="3429000"/>
            <a:ext cx="1687286" cy="1131246"/>
          </a:xfrm>
          <a:custGeom>
            <a:avLst/>
            <a:gdLst>
              <a:gd name="connsiteX0" fmla="*/ 1687286 w 1687286"/>
              <a:gd name="connsiteY0" fmla="*/ 0 h 1131246"/>
              <a:gd name="connsiteX1" fmla="*/ 1143000 w 1687286"/>
              <a:gd name="connsiteY1" fmla="*/ 968829 h 1131246"/>
              <a:gd name="connsiteX2" fmla="*/ 0 w 1687286"/>
              <a:gd name="connsiteY2" fmla="*/ 1121229 h 11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7286" h="1131246">
                <a:moveTo>
                  <a:pt x="1687286" y="0"/>
                </a:moveTo>
                <a:cubicBezTo>
                  <a:pt x="1555750" y="390978"/>
                  <a:pt x="1424214" y="781957"/>
                  <a:pt x="1143000" y="968829"/>
                </a:cubicBezTo>
                <a:cubicBezTo>
                  <a:pt x="861786" y="1155701"/>
                  <a:pt x="430893" y="1138465"/>
                  <a:pt x="0" y="112122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5B8B400-00FB-9B48-9A16-74B88A9D3BE2}"/>
              </a:ext>
            </a:extLst>
          </p:cNvPr>
          <p:cNvSpPr/>
          <p:nvPr/>
        </p:nvSpPr>
        <p:spPr bwMode="auto">
          <a:xfrm>
            <a:off x="2286000" y="3483429"/>
            <a:ext cx="1774371" cy="1365422"/>
          </a:xfrm>
          <a:custGeom>
            <a:avLst/>
            <a:gdLst>
              <a:gd name="connsiteX0" fmla="*/ 1774371 w 1774371"/>
              <a:gd name="connsiteY0" fmla="*/ 0 h 1365422"/>
              <a:gd name="connsiteX1" fmla="*/ 1338943 w 1774371"/>
              <a:gd name="connsiteY1" fmla="*/ 1251857 h 1365422"/>
              <a:gd name="connsiteX2" fmla="*/ 0 w 1774371"/>
              <a:gd name="connsiteY2" fmla="*/ 1230085 h 1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371" h="1365422">
                <a:moveTo>
                  <a:pt x="1774371" y="0"/>
                </a:moveTo>
                <a:cubicBezTo>
                  <a:pt x="1704521" y="523421"/>
                  <a:pt x="1634671" y="1046843"/>
                  <a:pt x="1338943" y="1251857"/>
                </a:cubicBezTo>
                <a:cubicBezTo>
                  <a:pt x="1043215" y="1456871"/>
                  <a:pt x="521607" y="1343478"/>
                  <a:pt x="0" y="123008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1D4A7E-797F-9640-874F-26A11E46159F}"/>
              </a:ext>
            </a:extLst>
          </p:cNvPr>
          <p:cNvSpPr txBox="1"/>
          <p:nvPr/>
        </p:nvSpPr>
        <p:spPr>
          <a:xfrm>
            <a:off x="2954771" y="44522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8/10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846A05-E01E-CC46-99EE-652182A5EE8E}"/>
              </a:ext>
            </a:extLst>
          </p:cNvPr>
          <p:cNvSpPr txBox="1"/>
          <p:nvPr/>
        </p:nvSpPr>
        <p:spPr>
          <a:xfrm>
            <a:off x="3173043" y="480054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8/11</a:t>
            </a:r>
          </a:p>
        </p:txBody>
      </p:sp>
    </p:spTree>
    <p:extLst>
      <p:ext uri="{BB962C8B-B14F-4D97-AF65-F5344CB8AC3E}">
        <p14:creationId xmlns:p14="http://schemas.microsoft.com/office/powerpoint/2010/main" val="3627326694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usually </a:t>
            </a:r>
            <a:r>
              <a:rPr lang="en-US" dirty="0">
                <a:solidFill>
                  <a:schemeClr val="tx2"/>
                </a:solidFill>
              </a:rPr>
              <a:t>suspicious</a:t>
            </a: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4704" y="3352800"/>
            <a:ext cx="5244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Q: Can we spot blocks, easily?</a:t>
            </a:r>
          </a:p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A: Silver bullet: SVD!</a:t>
            </a:r>
          </a:p>
        </p:txBody>
      </p:sp>
      <p:pic>
        <p:nvPicPr>
          <p:cNvPr id="22" name="Picture 21" descr="4EDD26A9-09F0-4576-8E1A-2736D6C9FDF1_mw1024_n_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CF80B88-96E9-E149-AB73-2ADA8025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153C565-136B-804A-84FD-9057D67D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9DC72-CD22-8341-8B25-C6180A68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3519369304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(SVD) matrix factorization: finds blocks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EED4-7EB4-B84E-A4A4-8F8CA652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C3A26DC-3BDA-1A45-A024-1BF8949ABD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3854721"/>
            <a:ext cx="410635" cy="3797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8E16C83-6E6E-6344-8283-5269178E1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430" y="3846766"/>
            <a:ext cx="291023" cy="3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05426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422400" y="4419600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534226" y="1960835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A) Even if shuffled!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445461" y="4453464"/>
            <a:ext cx="522620" cy="85487"/>
            <a:chOff x="1445461" y="4453464"/>
            <a:chExt cx="522620" cy="85487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50215" y="4680766"/>
            <a:ext cx="522620" cy="85487"/>
            <a:chOff x="1445461" y="4453464"/>
            <a:chExt cx="522620" cy="85487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45461" y="4944120"/>
            <a:ext cx="522620" cy="85487"/>
            <a:chOff x="1445461" y="4453464"/>
            <a:chExt cx="522620" cy="85487"/>
          </a:xfrm>
        </p:grpSpPr>
        <p:sp>
          <p:nvSpPr>
            <p:cNvPr id="54" name="Rectangle 53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85240" y="4327422"/>
            <a:ext cx="522620" cy="85487"/>
            <a:chOff x="1445461" y="4453464"/>
            <a:chExt cx="522620" cy="85487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45461" y="5436563"/>
            <a:ext cx="522620" cy="85487"/>
            <a:chOff x="1445461" y="4453464"/>
            <a:chExt cx="522620" cy="85487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3646266" y="5436562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3650102" y="4944120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3654997" y="4689106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 bwMode="auto">
          <a:xfrm>
            <a:off x="3640139" y="4453777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590800" y="4495148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2590800" y="4730790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590800" y="4985804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2590800" y="5486060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310E5343-6D21-624C-A4F1-90F1922B57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004" y="3780507"/>
            <a:ext cx="496864" cy="45952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90F3A4-0433-E844-8943-E17A9B7C2A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656" y="3810020"/>
            <a:ext cx="332490" cy="4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96403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1B7B7-C0F2-D34E-BEA0-266284D3908C}"/>
              </a:ext>
            </a:extLst>
          </p:cNvPr>
          <p:cNvSpPr txBox="1"/>
          <p:nvPr/>
        </p:nvSpPr>
        <p:spPr>
          <a:xfrm>
            <a:off x="2334320" y="1952053"/>
            <a:ext cx="536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B) Even if ‘</a:t>
            </a:r>
            <a:r>
              <a:rPr lang="en-US" sz="3200" b="1" dirty="0" err="1">
                <a:solidFill>
                  <a:schemeClr val="tx2"/>
                </a:solidFill>
                <a:latin typeface="+mn-lt"/>
              </a:rPr>
              <a:t>salt+pepper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’ noise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82850-8816-6842-A114-617A344587F8}"/>
              </a:ext>
            </a:extLst>
          </p:cNvPr>
          <p:cNvSpPr/>
          <p:nvPr/>
        </p:nvSpPr>
        <p:spPr bwMode="auto">
          <a:xfrm>
            <a:off x="1871980" y="4550689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6D2CDC-56BC-364B-897A-55E3F367A788}"/>
              </a:ext>
            </a:extLst>
          </p:cNvPr>
          <p:cNvSpPr/>
          <p:nvPr/>
        </p:nvSpPr>
        <p:spPr bwMode="auto">
          <a:xfrm>
            <a:off x="1678693" y="4680787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0EF510-ED47-2641-8229-6DF83C63EF60}"/>
              </a:ext>
            </a:extLst>
          </p:cNvPr>
          <p:cNvSpPr/>
          <p:nvPr/>
        </p:nvSpPr>
        <p:spPr bwMode="auto">
          <a:xfrm>
            <a:off x="1530011" y="4554407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749A4F-CC1C-ED4D-8D94-190642599A69}"/>
              </a:ext>
            </a:extLst>
          </p:cNvPr>
          <p:cNvSpPr/>
          <p:nvPr/>
        </p:nvSpPr>
        <p:spPr bwMode="auto">
          <a:xfrm>
            <a:off x="1682411" y="51082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99048C-8691-C74A-B83A-E8A2D00C6EC0}"/>
              </a:ext>
            </a:extLst>
          </p:cNvPr>
          <p:cNvSpPr/>
          <p:nvPr/>
        </p:nvSpPr>
        <p:spPr bwMode="auto">
          <a:xfrm>
            <a:off x="1834811" y="52606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79EEE9-29C9-EB49-9B6B-E11EF3602B8F}"/>
              </a:ext>
            </a:extLst>
          </p:cNvPr>
          <p:cNvSpPr/>
          <p:nvPr/>
        </p:nvSpPr>
        <p:spPr bwMode="auto">
          <a:xfrm>
            <a:off x="2288294" y="4610164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669591C-AB5E-6041-AB48-8104E426F1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5C22CE1-F1E6-E845-BD9F-66203021A8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06AAF73-7757-E143-843B-E22C43EE5DA0}"/>
              </a:ext>
            </a:extLst>
          </p:cNvPr>
          <p:cNvSpPr/>
          <p:nvPr/>
        </p:nvSpPr>
        <p:spPr bwMode="auto">
          <a:xfrm>
            <a:off x="3667974" y="54130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83630-9273-CD46-A361-98AFEE0CDF98}"/>
              </a:ext>
            </a:extLst>
          </p:cNvPr>
          <p:cNvSpPr/>
          <p:nvPr/>
        </p:nvSpPr>
        <p:spPr bwMode="auto">
          <a:xfrm>
            <a:off x="4665109" y="4354948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D8421DF-B88B-8741-9FD8-75316DC12F24}"/>
              </a:ext>
            </a:extLst>
          </p:cNvPr>
          <p:cNvSpPr/>
          <p:nvPr/>
        </p:nvSpPr>
        <p:spPr bwMode="auto">
          <a:xfrm>
            <a:off x="3661595" y="4703089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B01276-3C39-4245-A76D-365570711B8C}"/>
              </a:ext>
            </a:extLst>
          </p:cNvPr>
          <p:cNvSpPr/>
          <p:nvPr/>
        </p:nvSpPr>
        <p:spPr bwMode="auto">
          <a:xfrm>
            <a:off x="4144925" y="4359094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166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F38-A663-2C48-9A26-A2BCE4E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– 5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E379E-CCD0-DC4C-B8C6-1A76BEE0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64" y="2411732"/>
            <a:ext cx="3092449" cy="23193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CF6B-4200-A244-861A-60BE327E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6EA-3993-3D48-8263-F7C153F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787AC-BDAE-EC4B-B320-652E494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12" y="2183604"/>
            <a:ext cx="2071688" cy="2802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F5CAE5-5AFE-2A48-922A-0BEE8E1EA450}"/>
              </a:ext>
            </a:extLst>
          </p:cNvPr>
          <p:cNvSpPr txBox="1"/>
          <p:nvPr/>
        </p:nvSpPr>
        <p:spPr>
          <a:xfrm>
            <a:off x="5473448" y="5429250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8B76-9CFF-224E-8472-F71CBF36D44D}"/>
              </a:ext>
            </a:extLst>
          </p:cNvPr>
          <p:cNvSpPr txBox="1"/>
          <p:nvPr/>
        </p:nvSpPr>
        <p:spPr>
          <a:xfrm>
            <a:off x="3968497" y="3279456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8463D-5BF9-C145-B68C-FAB3C89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5149" y="2183604"/>
            <a:ext cx="1971675" cy="2802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B0C47-3FEF-E34A-8427-65690B2E77AF}"/>
              </a:ext>
            </a:extLst>
          </p:cNvPr>
          <p:cNvSpPr txBox="1"/>
          <p:nvPr/>
        </p:nvSpPr>
        <p:spPr>
          <a:xfrm>
            <a:off x="6412287" y="3279456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60149-DAA8-BF40-8AF3-7ECAF032A66B}"/>
              </a:ext>
            </a:extLst>
          </p:cNvPr>
          <p:cNvSpPr txBox="1"/>
          <p:nvPr/>
        </p:nvSpPr>
        <p:spPr>
          <a:xfrm>
            <a:off x="7653963" y="5429250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DE666-987E-D544-B218-801AFA2051CC}"/>
              </a:ext>
            </a:extLst>
          </p:cNvPr>
          <p:cNvCxnSpPr/>
          <p:nvPr/>
        </p:nvCxnSpPr>
        <p:spPr bwMode="auto">
          <a:xfrm>
            <a:off x="3968497" y="2083833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E5414-3F7A-C14C-9258-1F44BF5ADE25}"/>
              </a:ext>
            </a:extLst>
          </p:cNvPr>
          <p:cNvCxnSpPr/>
          <p:nvPr/>
        </p:nvCxnSpPr>
        <p:spPr bwMode="auto">
          <a:xfrm>
            <a:off x="6432671" y="2093358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DAE3AC-A0F5-A748-B7C6-8B317CE22B88}"/>
              </a:ext>
            </a:extLst>
          </p:cNvPr>
          <p:cNvGrpSpPr/>
          <p:nvPr/>
        </p:nvGrpSpPr>
        <p:grpSpPr>
          <a:xfrm>
            <a:off x="6553200" y="1039166"/>
            <a:ext cx="2103120" cy="1042640"/>
            <a:chOff x="6553200" y="1039166"/>
            <a:chExt cx="2103120" cy="104264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4D2875-86D0-AF4D-9E45-A94F4A0147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40B8CE82-2D2C-904E-9477-57F58426F150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52" name="Rectangle 7">
                  <a:extLst>
                    <a:ext uri="{FF2B5EF4-FFF2-40B4-BE49-F238E27FC236}">
                      <a16:creationId xmlns:a16="http://schemas.microsoft.com/office/drawing/2014/main" id="{3D928D54-D93D-A648-9B39-B29DAA8F4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A306128-BFB3-9F43-AEC6-74599E71B22E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AABA7BC-C5EA-6644-98A9-E501941BA8E5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AA29F86-31DB-6943-B118-C8D55C7E62EB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7F7B1E0-E36A-6847-80CD-7BA76F2B65B9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38" name="Rectangle 13">
                  <a:extLst>
                    <a:ext uri="{FF2B5EF4-FFF2-40B4-BE49-F238E27FC236}">
                      <a16:creationId xmlns:a16="http://schemas.microsoft.com/office/drawing/2014/main" id="{EE55EE9C-3AF5-0A45-860B-6CBAC2223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4">
                  <a:extLst>
                    <a:ext uri="{FF2B5EF4-FFF2-40B4-BE49-F238E27FC236}">
                      <a16:creationId xmlns:a16="http://schemas.microsoft.com/office/drawing/2014/main" id="{179CC421-4211-2043-A168-F10EEEBF9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5">
                  <a:extLst>
                    <a:ext uri="{FF2B5EF4-FFF2-40B4-BE49-F238E27FC236}">
                      <a16:creationId xmlns:a16="http://schemas.microsoft.com/office/drawing/2014/main" id="{C71FB11F-3B5D-0E4C-BE1F-68A6C17F9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32A5DD1A-07F7-CF4C-ADEF-22F3DB5BF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0">
                  <a:extLst>
                    <a:ext uri="{FF2B5EF4-FFF2-40B4-BE49-F238E27FC236}">
                      <a16:creationId xmlns:a16="http://schemas.microsoft.com/office/drawing/2014/main" id="{6549ACB2-A17E-CD40-AB6A-710FF68B4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0">
                  <a:extLst>
                    <a:ext uri="{FF2B5EF4-FFF2-40B4-BE49-F238E27FC236}">
                      <a16:creationId xmlns:a16="http://schemas.microsoft.com/office/drawing/2014/main" id="{5BB98848-FFC1-2D44-B572-A81B159D2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205E719-8F3A-DA47-AF9F-F24DCA9CC3DE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C33D58B-58C5-A045-AEBC-515354F1223A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F50F14C-FC4B-064A-8BDE-404AD16E64EC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45A9536-3896-0945-9989-2A5ADCED3C41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9BD387F-B764-5F4D-B3D5-BA7CE951F828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F0CDE08-44CD-C644-91B9-18850CCE1CA8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2FE201-5AA2-BF43-AEB6-38D50663750A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78BC3E-F9DA-5543-A632-6910F34616D2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4633BE-2B8A-814C-8F3B-2A6ED0A9E6C7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8E1DF1-BE95-9B42-8C64-C74A641DD850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7EC9C3-98FD-FA42-86BC-EA3370201B7D}"/>
              </a:ext>
            </a:extLst>
          </p:cNvPr>
          <p:cNvSpPr txBox="1"/>
          <p:nvPr/>
        </p:nvSpPr>
        <p:spPr>
          <a:xfrm>
            <a:off x="5345518" y="585777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EigenPlots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6972-BBE2-414A-B94F-7E742299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D0B4A50-BA4B-E342-B32D-9DBE1E3DBE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599" y="1893944"/>
            <a:ext cx="410635" cy="3797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7E6ECC0-86DA-C645-A52F-BB8DF3FC25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929" y="1885989"/>
            <a:ext cx="291023" cy="3880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216E257-970E-4747-A7E6-AC716AC86577}"/>
              </a:ext>
            </a:extLst>
          </p:cNvPr>
          <p:cNvGrpSpPr/>
          <p:nvPr/>
        </p:nvGrpSpPr>
        <p:grpSpPr>
          <a:xfrm>
            <a:off x="-99132" y="1561622"/>
            <a:ext cx="1611567" cy="1341231"/>
            <a:chOff x="-99132" y="1561622"/>
            <a:chExt cx="1611567" cy="13412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4F9DAE-0A32-C04E-86CC-8A620DABE612}"/>
                </a:ext>
              </a:extLst>
            </p:cNvPr>
            <p:cNvSpPr txBox="1"/>
            <p:nvPr/>
          </p:nvSpPr>
          <p:spPr>
            <a:xfrm>
              <a:off x="-99132" y="2410410"/>
              <a:ext cx="9637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‘fans’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8EBC91-1011-C042-AF78-7D27F91B0101}"/>
                </a:ext>
              </a:extLst>
            </p:cNvPr>
            <p:cNvSpPr txBox="1"/>
            <p:nvPr/>
          </p:nvSpPr>
          <p:spPr>
            <a:xfrm>
              <a:off x="494207" y="1561622"/>
              <a:ext cx="10182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‘idols’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B1FADA-207B-6341-84A4-4F3A04598653}"/>
                </a:ext>
              </a:extLst>
            </p:cNvPr>
            <p:cNvCxnSpPr/>
            <p:nvPr/>
          </p:nvCxnSpPr>
          <p:spPr bwMode="auto">
            <a:xfrm>
              <a:off x="71440" y="1850496"/>
              <a:ext cx="683054" cy="488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71986100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F38-A663-2C48-9A26-A2BCE4E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– 5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E379E-CCD0-DC4C-B8C6-1A76BEE0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64" y="2411732"/>
            <a:ext cx="3092449" cy="23193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CF6B-4200-A244-861A-60BE327E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6EA-3993-3D48-8263-F7C153F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787AC-BDAE-EC4B-B320-652E494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12" y="2183604"/>
            <a:ext cx="2071688" cy="2802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F5CAE5-5AFE-2A48-922A-0BEE8E1EA450}"/>
              </a:ext>
            </a:extLst>
          </p:cNvPr>
          <p:cNvSpPr txBox="1"/>
          <p:nvPr/>
        </p:nvSpPr>
        <p:spPr>
          <a:xfrm>
            <a:off x="5473448" y="5429250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8B76-9CFF-224E-8472-F71CBF36D44D}"/>
              </a:ext>
            </a:extLst>
          </p:cNvPr>
          <p:cNvSpPr txBox="1"/>
          <p:nvPr/>
        </p:nvSpPr>
        <p:spPr>
          <a:xfrm>
            <a:off x="3968497" y="3279456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8463D-5BF9-C145-B68C-FAB3C89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5149" y="2183604"/>
            <a:ext cx="1971675" cy="2802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B0C47-3FEF-E34A-8427-65690B2E77AF}"/>
              </a:ext>
            </a:extLst>
          </p:cNvPr>
          <p:cNvSpPr txBox="1"/>
          <p:nvPr/>
        </p:nvSpPr>
        <p:spPr>
          <a:xfrm>
            <a:off x="6412287" y="3279456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60149-DAA8-BF40-8AF3-7ECAF032A66B}"/>
              </a:ext>
            </a:extLst>
          </p:cNvPr>
          <p:cNvSpPr txBox="1"/>
          <p:nvPr/>
        </p:nvSpPr>
        <p:spPr>
          <a:xfrm>
            <a:off x="7653963" y="5429250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DE666-987E-D544-B218-801AFA2051CC}"/>
              </a:ext>
            </a:extLst>
          </p:cNvPr>
          <p:cNvCxnSpPr/>
          <p:nvPr/>
        </p:nvCxnSpPr>
        <p:spPr bwMode="auto">
          <a:xfrm>
            <a:off x="3968497" y="2083833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E5414-3F7A-C14C-9258-1F44BF5ADE25}"/>
              </a:ext>
            </a:extLst>
          </p:cNvPr>
          <p:cNvCxnSpPr/>
          <p:nvPr/>
        </p:nvCxnSpPr>
        <p:spPr bwMode="auto">
          <a:xfrm>
            <a:off x="6432671" y="2093358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ACD5E2-026B-8945-801E-680228A31C8F}"/>
              </a:ext>
            </a:extLst>
          </p:cNvPr>
          <p:cNvCxnSpPr>
            <a:cxnSpLocks/>
          </p:cNvCxnSpPr>
          <p:nvPr/>
        </p:nvCxnSpPr>
        <p:spPr bwMode="auto">
          <a:xfrm>
            <a:off x="285750" y="3889177"/>
            <a:ext cx="0" cy="417884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074F459-322F-EC4F-9E1E-548DE648BF1A}"/>
              </a:ext>
            </a:extLst>
          </p:cNvPr>
          <p:cNvSpPr/>
          <p:nvPr/>
        </p:nvSpPr>
        <p:spPr bwMode="auto">
          <a:xfrm>
            <a:off x="5291006" y="4349593"/>
            <a:ext cx="571500" cy="320992"/>
          </a:xfrm>
          <a:prstGeom prst="ellipse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3D8345-F57B-1B4E-8B3E-EB45E23B3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9224" y="4742380"/>
            <a:ext cx="308713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08DD67-04E8-F74E-8757-158D8634D623}"/>
              </a:ext>
            </a:extLst>
          </p:cNvPr>
          <p:cNvCxnSpPr/>
          <p:nvPr/>
        </p:nvCxnSpPr>
        <p:spPr bwMode="auto">
          <a:xfrm>
            <a:off x="285750" y="3892860"/>
            <a:ext cx="226218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D37B1F-DA31-D649-B072-CF95634EC467}"/>
              </a:ext>
            </a:extLst>
          </p:cNvPr>
          <p:cNvCxnSpPr/>
          <p:nvPr/>
        </p:nvCxnSpPr>
        <p:spPr bwMode="auto">
          <a:xfrm>
            <a:off x="328613" y="4307061"/>
            <a:ext cx="226218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7909901-EF87-544A-9B27-4CDBB6C0A838}"/>
              </a:ext>
            </a:extLst>
          </p:cNvPr>
          <p:cNvSpPr/>
          <p:nvPr/>
        </p:nvSpPr>
        <p:spPr bwMode="auto">
          <a:xfrm>
            <a:off x="7813665" y="4316731"/>
            <a:ext cx="571500" cy="320992"/>
          </a:xfrm>
          <a:prstGeom prst="ellips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02BCA5-B50F-F04D-A760-89C22E8769E1}"/>
              </a:ext>
            </a:extLst>
          </p:cNvPr>
          <p:cNvGrpSpPr/>
          <p:nvPr/>
        </p:nvGrpSpPr>
        <p:grpSpPr>
          <a:xfrm>
            <a:off x="6553200" y="1039166"/>
            <a:ext cx="2103120" cy="1042640"/>
            <a:chOff x="6553200" y="1039166"/>
            <a:chExt cx="2103120" cy="10426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1D9DD71-18DC-B842-8B0B-B37080E138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171ADB5E-6901-1C4B-BAAD-D5836CB99A35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49" name="Rectangle 7">
                  <a:extLst>
                    <a:ext uri="{FF2B5EF4-FFF2-40B4-BE49-F238E27FC236}">
                      <a16:creationId xmlns:a16="http://schemas.microsoft.com/office/drawing/2014/main" id="{2BD76AD3-72CA-C342-ACE5-C98ECDED7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F1F43A8-5793-744A-9142-85F4ED68989D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9E8DC3E-DE4D-AE4F-A30E-1094F8CD6DE2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554C9A3-6DAF-2943-B5F4-E9D772DA5830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AA8563B-0DFA-2F4B-B837-F20A9110E62F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37" name="Rectangle 13">
                  <a:extLst>
                    <a:ext uri="{FF2B5EF4-FFF2-40B4-BE49-F238E27FC236}">
                      <a16:creationId xmlns:a16="http://schemas.microsoft.com/office/drawing/2014/main" id="{F88518F5-2E42-3442-9501-E8CA5A58A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4">
                  <a:extLst>
                    <a:ext uri="{FF2B5EF4-FFF2-40B4-BE49-F238E27FC236}">
                      <a16:creationId xmlns:a16="http://schemas.microsoft.com/office/drawing/2014/main" id="{A6CF7664-A067-BB45-A53A-1A0E72450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5">
                  <a:extLst>
                    <a:ext uri="{FF2B5EF4-FFF2-40B4-BE49-F238E27FC236}">
                      <a16:creationId xmlns:a16="http://schemas.microsoft.com/office/drawing/2014/main" id="{D8A9223C-C7D2-B243-8C23-C8B647BFD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0">
                  <a:extLst>
                    <a:ext uri="{FF2B5EF4-FFF2-40B4-BE49-F238E27FC236}">
                      <a16:creationId xmlns:a16="http://schemas.microsoft.com/office/drawing/2014/main" id="{22788DB0-3A3D-D342-82F9-90AB4B47B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7E5488DC-A933-494C-8296-BF45CFC36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0">
                  <a:extLst>
                    <a:ext uri="{FF2B5EF4-FFF2-40B4-BE49-F238E27FC236}">
                      <a16:creationId xmlns:a16="http://schemas.microsoft.com/office/drawing/2014/main" id="{3EF85ACC-6824-394B-88D3-9EDD88C28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96A38CF-9B67-AF45-BF83-E52159AFA91A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7FCD1B5-54CA-9A4C-ABCA-EE4A69FE7635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BB92E8F-7E21-A74C-A626-B5A607118CE5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B464C3C-8688-514C-ACE1-E128A74F9A56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C003D06-3E48-564E-B50D-DB4295035BB6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F200C32-C43E-2045-BFC2-A060AE972035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83730-4A49-5444-8C2D-D0E927778E74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D8131A-A583-3442-B20C-A88074FD2A00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31F685-67EA-1746-806F-C0E2D396FA7D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263EF8-890E-BB40-B5E9-AE0181782547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FE298-7378-A846-8B76-6E4FA2A5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B6B01E6-D8E7-0A4B-9FF8-4B91E0ED81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599" y="1893944"/>
            <a:ext cx="410635" cy="37977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8D80DD1-9117-5946-8460-7E9DF6CBA1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929" y="1885989"/>
            <a:ext cx="291023" cy="3880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12FEB3-84D5-DD4B-8D2B-0EA7B924BF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955" y="5156701"/>
            <a:ext cx="410635" cy="37977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8B41F62-264E-7240-83AD-480E191229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474" y="5148448"/>
            <a:ext cx="291023" cy="3880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D6CE4-16ED-9444-A1F9-F007E3BB69F6}"/>
              </a:ext>
            </a:extLst>
          </p:cNvPr>
          <p:cNvCxnSpPr>
            <a:stCxn id="58" idx="0"/>
          </p:cNvCxnSpPr>
          <p:nvPr/>
        </p:nvCxnSpPr>
        <p:spPr bwMode="auto">
          <a:xfrm flipH="1" flipV="1">
            <a:off x="8318974" y="4510089"/>
            <a:ext cx="46299" cy="64661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1ABC49-8375-7E4E-8D31-2864D2B5A964}"/>
              </a:ext>
            </a:extLst>
          </p:cNvPr>
          <p:cNvCxnSpPr>
            <a:stCxn id="59" idx="0"/>
          </p:cNvCxnSpPr>
          <p:nvPr/>
        </p:nvCxnSpPr>
        <p:spPr bwMode="auto">
          <a:xfrm flipV="1">
            <a:off x="7900986" y="4510089"/>
            <a:ext cx="258969" cy="63835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A8E756-99C1-B94D-8D31-E0D448ED0A03}"/>
              </a:ext>
            </a:extLst>
          </p:cNvPr>
          <p:cNvGrpSpPr/>
          <p:nvPr/>
        </p:nvGrpSpPr>
        <p:grpSpPr>
          <a:xfrm>
            <a:off x="-99132" y="1561622"/>
            <a:ext cx="1611567" cy="1341231"/>
            <a:chOff x="-99132" y="1561622"/>
            <a:chExt cx="1611567" cy="13412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293D4C0-2954-B14A-AB96-8ABC9F7E587B}"/>
                </a:ext>
              </a:extLst>
            </p:cNvPr>
            <p:cNvSpPr txBox="1"/>
            <p:nvPr/>
          </p:nvSpPr>
          <p:spPr>
            <a:xfrm>
              <a:off x="-99132" y="2410410"/>
              <a:ext cx="9637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‘fans’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750A85-D87C-E241-AD11-3D5E562ACFBD}"/>
                </a:ext>
              </a:extLst>
            </p:cNvPr>
            <p:cNvSpPr txBox="1"/>
            <p:nvPr/>
          </p:nvSpPr>
          <p:spPr>
            <a:xfrm>
              <a:off x="494207" y="1561622"/>
              <a:ext cx="10182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‘idols’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05CB32-998C-E147-948B-B3E356B1DEC4}"/>
                </a:ext>
              </a:extLst>
            </p:cNvPr>
            <p:cNvCxnSpPr/>
            <p:nvPr/>
          </p:nvCxnSpPr>
          <p:spPr bwMode="auto">
            <a:xfrm>
              <a:off x="71440" y="1850496"/>
              <a:ext cx="683054" cy="488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69788047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6D2D80-147E-3E47-A947-3E5C5F4628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207" y="865077"/>
            <a:ext cx="1194619" cy="1019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42EF5-3F8C-0940-BF6A-B75EEA0570A6}"/>
              </a:ext>
            </a:extLst>
          </p:cNvPr>
          <p:cNvSpPr txBox="1"/>
          <p:nvPr/>
        </p:nvSpPr>
        <p:spPr>
          <a:xfrm rot="20413490">
            <a:off x="5615015" y="1941432"/>
            <a:ext cx="1665841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OddBall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6FD64-F38D-704E-8B1A-79A66F60D264}"/>
              </a:ext>
            </a:extLst>
          </p:cNvPr>
          <p:cNvSpPr txBox="1"/>
          <p:nvPr/>
        </p:nvSpPr>
        <p:spPr>
          <a:xfrm rot="20329494">
            <a:off x="5672166" y="2777271"/>
            <a:ext cx="100540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SVD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F72CB4AD-7C44-CA4D-B029-257C77E3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23900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60FB759C-3FDA-CB49-B298-BF874FBD878A}"/>
              </a:ext>
            </a:extLst>
          </p:cNvPr>
          <p:cNvSpPr/>
          <p:nvPr/>
        </p:nvSpPr>
        <p:spPr bwMode="auto">
          <a:xfrm>
            <a:off x="473528" y="5410200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A046EC-4774-0941-BAFB-28A2A6CE3479}"/>
              </a:ext>
            </a:extLst>
          </p:cNvPr>
          <p:cNvGrpSpPr/>
          <p:nvPr/>
        </p:nvGrpSpPr>
        <p:grpSpPr>
          <a:xfrm>
            <a:off x="7283920" y="4633009"/>
            <a:ext cx="1434136" cy="1539191"/>
            <a:chOff x="7085693" y="4579645"/>
            <a:chExt cx="1434136" cy="1539191"/>
          </a:xfrm>
        </p:grpSpPr>
        <p:pic>
          <p:nvPicPr>
            <p:cNvPr id="10" name="Picture 4" descr="0iterations">
              <a:extLst>
                <a:ext uri="{FF2B5EF4-FFF2-40B4-BE49-F238E27FC236}">
                  <a16:creationId xmlns:a16="http://schemas.microsoft.com/office/drawing/2014/main" id="{ACC8E2EB-4E00-294B-8191-BD16BF59C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693" y="4579645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AF9389E-F08C-B143-9548-6718CB23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036" y="5504157"/>
              <a:ext cx="614679" cy="61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CC1B9F-0748-1640-BB57-43D14ACF511A}"/>
                </a:ext>
              </a:extLst>
            </p:cNvPr>
            <p:cNvSpPr txBox="1"/>
            <p:nvPr/>
          </p:nvSpPr>
          <p:spPr>
            <a:xfrm>
              <a:off x="8001738" y="4795679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27772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#2’’’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Anomaly detection, over time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....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138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C32A63-ECE3-E545-A498-8EA5003BB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044" y="2468926"/>
            <a:ext cx="465541" cy="8125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5647462-2EA3-0B4D-8B23-D06D574C93C6}"/>
              </a:ext>
            </a:extLst>
          </p:cNvPr>
          <p:cNvSpPr txBox="1"/>
          <p:nvPr/>
        </p:nvSpPr>
        <p:spPr>
          <a:xfrm rot="1500338">
            <a:off x="4133412" y="2660312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FE4F8-34D2-9F40-8E31-17C1FC442D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615" y="4548589"/>
            <a:ext cx="544602" cy="812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D332FA-6B72-0745-B21B-2C0C87234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762" y="5149153"/>
            <a:ext cx="549465" cy="824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33BF0C-2A00-3F4D-A670-15317D0D9E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24" y="3041000"/>
            <a:ext cx="844551" cy="8445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BAB402-C43F-0642-9B55-ACEB1C996F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19" y="2845472"/>
            <a:ext cx="812581" cy="8125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4D3CCB-FAC0-C24A-AF61-B56F17CDBD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01" y="4153353"/>
            <a:ext cx="559218" cy="66863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5198BBF-80EE-D84F-93EC-2A1915D4080B}"/>
              </a:ext>
            </a:extLst>
          </p:cNvPr>
          <p:cNvSpPr txBox="1"/>
          <p:nvPr/>
        </p:nvSpPr>
        <p:spPr>
          <a:xfrm rot="1500338">
            <a:off x="2481150" y="4734231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DD0C2A6-4731-644A-9509-0A09865F782F}"/>
              </a:ext>
            </a:extLst>
          </p:cNvPr>
          <p:cNvSpPr/>
          <p:nvPr/>
        </p:nvSpPr>
        <p:spPr bwMode="auto">
          <a:xfrm>
            <a:off x="2775857" y="3429000"/>
            <a:ext cx="2971800" cy="484948"/>
          </a:xfrm>
          <a:custGeom>
            <a:avLst/>
            <a:gdLst>
              <a:gd name="connsiteX0" fmla="*/ 0 w 2895600"/>
              <a:gd name="connsiteY0" fmla="*/ 0 h 539377"/>
              <a:gd name="connsiteX1" fmla="*/ 1469572 w 2895600"/>
              <a:gd name="connsiteY1" fmla="*/ 500743 h 539377"/>
              <a:gd name="connsiteX2" fmla="*/ 2895600 w 2895600"/>
              <a:gd name="connsiteY2" fmla="*/ 468086 h 5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539377">
                <a:moveTo>
                  <a:pt x="0" y="0"/>
                </a:moveTo>
                <a:cubicBezTo>
                  <a:pt x="493486" y="211364"/>
                  <a:pt x="986972" y="422729"/>
                  <a:pt x="1469572" y="500743"/>
                </a:cubicBezTo>
                <a:cubicBezTo>
                  <a:pt x="1952172" y="578757"/>
                  <a:pt x="2423886" y="523421"/>
                  <a:pt x="2895600" y="46808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53A594A-C246-4943-BFDB-03DE8E333F06}"/>
              </a:ext>
            </a:extLst>
          </p:cNvPr>
          <p:cNvSpPr/>
          <p:nvPr/>
        </p:nvSpPr>
        <p:spPr bwMode="auto">
          <a:xfrm>
            <a:off x="2133600" y="3352800"/>
            <a:ext cx="1643743" cy="1088571"/>
          </a:xfrm>
          <a:custGeom>
            <a:avLst/>
            <a:gdLst>
              <a:gd name="connsiteX0" fmla="*/ 1643743 w 1643743"/>
              <a:gd name="connsiteY0" fmla="*/ 0 h 1088571"/>
              <a:gd name="connsiteX1" fmla="*/ 1001486 w 1643743"/>
              <a:gd name="connsiteY1" fmla="*/ 522514 h 1088571"/>
              <a:gd name="connsiteX2" fmla="*/ 0 w 1643743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743" h="1088571">
                <a:moveTo>
                  <a:pt x="1643743" y="0"/>
                </a:moveTo>
                <a:cubicBezTo>
                  <a:pt x="1459593" y="170543"/>
                  <a:pt x="1275443" y="341086"/>
                  <a:pt x="1001486" y="522514"/>
                </a:cubicBezTo>
                <a:cubicBezTo>
                  <a:pt x="727529" y="703942"/>
                  <a:pt x="363764" y="896256"/>
                  <a:pt x="0" y="1088571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FE73C77C-EA47-AC42-A63C-0A89CAD5532B}"/>
              </a:ext>
            </a:extLst>
          </p:cNvPr>
          <p:cNvSpPr/>
          <p:nvPr/>
        </p:nvSpPr>
        <p:spPr bwMode="auto">
          <a:xfrm>
            <a:off x="2688771" y="2944988"/>
            <a:ext cx="707572" cy="244526"/>
          </a:xfrm>
          <a:custGeom>
            <a:avLst/>
            <a:gdLst>
              <a:gd name="connsiteX0" fmla="*/ 707572 w 707572"/>
              <a:gd name="connsiteY0" fmla="*/ 37698 h 244526"/>
              <a:gd name="connsiteX1" fmla="*/ 304800 w 707572"/>
              <a:gd name="connsiteY1" fmla="*/ 15926 h 244526"/>
              <a:gd name="connsiteX2" fmla="*/ 0 w 707572"/>
              <a:gd name="connsiteY2" fmla="*/ 244526 h 2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572" h="244526">
                <a:moveTo>
                  <a:pt x="707572" y="37698"/>
                </a:moveTo>
                <a:cubicBezTo>
                  <a:pt x="565150" y="9576"/>
                  <a:pt x="422729" y="-18545"/>
                  <a:pt x="304800" y="15926"/>
                </a:cubicBezTo>
                <a:cubicBezTo>
                  <a:pt x="186871" y="50397"/>
                  <a:pt x="93435" y="147461"/>
                  <a:pt x="0" y="24452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71FCBF2-0608-FE40-B03A-A194EE4456D5}"/>
              </a:ext>
            </a:extLst>
          </p:cNvPr>
          <p:cNvSpPr/>
          <p:nvPr/>
        </p:nvSpPr>
        <p:spPr bwMode="auto">
          <a:xfrm>
            <a:off x="2046514" y="3712029"/>
            <a:ext cx="206829" cy="370114"/>
          </a:xfrm>
          <a:custGeom>
            <a:avLst/>
            <a:gdLst>
              <a:gd name="connsiteX0" fmla="*/ 0 w 206829"/>
              <a:gd name="connsiteY0" fmla="*/ 370114 h 370114"/>
              <a:gd name="connsiteX1" fmla="*/ 206829 w 206829"/>
              <a:gd name="connsiteY1" fmla="*/ 0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829" h="370114">
                <a:moveTo>
                  <a:pt x="0" y="370114"/>
                </a:moveTo>
                <a:lnTo>
                  <a:pt x="206829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2B0E93D-9D5B-A64D-9139-8B1F11638EA9}"/>
              </a:ext>
            </a:extLst>
          </p:cNvPr>
          <p:cNvSpPr/>
          <p:nvPr/>
        </p:nvSpPr>
        <p:spPr bwMode="auto">
          <a:xfrm>
            <a:off x="4648200" y="3962400"/>
            <a:ext cx="1306286" cy="1088571"/>
          </a:xfrm>
          <a:custGeom>
            <a:avLst/>
            <a:gdLst>
              <a:gd name="connsiteX0" fmla="*/ 1306286 w 1306286"/>
              <a:gd name="connsiteY0" fmla="*/ 0 h 1088571"/>
              <a:gd name="connsiteX1" fmla="*/ 348343 w 1306286"/>
              <a:gd name="connsiteY1" fmla="*/ 457200 h 1088571"/>
              <a:gd name="connsiteX2" fmla="*/ 0 w 13062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1088571">
                <a:moveTo>
                  <a:pt x="1306286" y="0"/>
                </a:moveTo>
                <a:cubicBezTo>
                  <a:pt x="936171" y="137886"/>
                  <a:pt x="566057" y="275772"/>
                  <a:pt x="348343" y="457200"/>
                </a:cubicBezTo>
                <a:cubicBezTo>
                  <a:pt x="130629" y="638628"/>
                  <a:pt x="65314" y="863599"/>
                  <a:pt x="0" y="1088571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B80A637D-D652-6441-8F81-43301C7ECD47}"/>
              </a:ext>
            </a:extLst>
          </p:cNvPr>
          <p:cNvSpPr/>
          <p:nvPr/>
        </p:nvSpPr>
        <p:spPr bwMode="auto">
          <a:xfrm>
            <a:off x="6444343" y="3853543"/>
            <a:ext cx="296544" cy="729343"/>
          </a:xfrm>
          <a:custGeom>
            <a:avLst/>
            <a:gdLst>
              <a:gd name="connsiteX0" fmla="*/ 0 w 296544"/>
              <a:gd name="connsiteY0" fmla="*/ 0 h 729343"/>
              <a:gd name="connsiteX1" fmla="*/ 293914 w 296544"/>
              <a:gd name="connsiteY1" fmla="*/ 446314 h 729343"/>
              <a:gd name="connsiteX2" fmla="*/ 119743 w 296544"/>
              <a:gd name="connsiteY2" fmla="*/ 729343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544" h="729343">
                <a:moveTo>
                  <a:pt x="0" y="0"/>
                </a:moveTo>
                <a:cubicBezTo>
                  <a:pt x="136978" y="162378"/>
                  <a:pt x="273957" y="324757"/>
                  <a:pt x="293914" y="446314"/>
                </a:cubicBezTo>
                <a:cubicBezTo>
                  <a:pt x="313871" y="567871"/>
                  <a:pt x="216807" y="648607"/>
                  <a:pt x="119743" y="72934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889FAC8-8331-7046-A597-14B90BE2081F}"/>
              </a:ext>
            </a:extLst>
          </p:cNvPr>
          <p:cNvSpPr/>
          <p:nvPr/>
        </p:nvSpPr>
        <p:spPr bwMode="auto">
          <a:xfrm>
            <a:off x="5029200" y="5138057"/>
            <a:ext cx="947057" cy="239486"/>
          </a:xfrm>
          <a:custGeom>
            <a:avLst/>
            <a:gdLst>
              <a:gd name="connsiteX0" fmla="*/ 0 w 947057"/>
              <a:gd name="connsiteY0" fmla="*/ 239486 h 239486"/>
              <a:gd name="connsiteX1" fmla="*/ 947057 w 947057"/>
              <a:gd name="connsiteY1" fmla="*/ 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7057" h="239486">
                <a:moveTo>
                  <a:pt x="0" y="239486"/>
                </a:moveTo>
                <a:lnTo>
                  <a:pt x="947057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E7992D4-E9C6-294E-9F7C-E4B0E367B7F9}"/>
              </a:ext>
            </a:extLst>
          </p:cNvPr>
          <p:cNvSpPr/>
          <p:nvPr/>
        </p:nvSpPr>
        <p:spPr bwMode="auto">
          <a:xfrm>
            <a:off x="4844143" y="3995057"/>
            <a:ext cx="1219200" cy="1121229"/>
          </a:xfrm>
          <a:custGeom>
            <a:avLst/>
            <a:gdLst>
              <a:gd name="connsiteX0" fmla="*/ 0 w 1219200"/>
              <a:gd name="connsiteY0" fmla="*/ 1121229 h 1121229"/>
              <a:gd name="connsiteX1" fmla="*/ 827314 w 1219200"/>
              <a:gd name="connsiteY1" fmla="*/ 664029 h 1121229"/>
              <a:gd name="connsiteX2" fmla="*/ 1219200 w 1219200"/>
              <a:gd name="connsiteY2" fmla="*/ 0 h 11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121229">
                <a:moveTo>
                  <a:pt x="0" y="1121229"/>
                </a:moveTo>
                <a:cubicBezTo>
                  <a:pt x="312057" y="986064"/>
                  <a:pt x="624114" y="850900"/>
                  <a:pt x="827314" y="664029"/>
                </a:cubicBezTo>
                <a:cubicBezTo>
                  <a:pt x="1030514" y="477158"/>
                  <a:pt x="1124857" y="238579"/>
                  <a:pt x="121920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ACA646B7-5B2E-9849-B0C1-8BFFFF9ECBA6}"/>
              </a:ext>
            </a:extLst>
          </p:cNvPr>
          <p:cNvSpPr/>
          <p:nvPr/>
        </p:nvSpPr>
        <p:spPr bwMode="auto">
          <a:xfrm>
            <a:off x="1651327" y="3407229"/>
            <a:ext cx="351644" cy="674914"/>
          </a:xfrm>
          <a:custGeom>
            <a:avLst/>
            <a:gdLst>
              <a:gd name="connsiteX0" fmla="*/ 351644 w 351644"/>
              <a:gd name="connsiteY0" fmla="*/ 0 h 674914"/>
              <a:gd name="connsiteX1" fmla="*/ 25073 w 351644"/>
              <a:gd name="connsiteY1" fmla="*/ 283028 h 674914"/>
              <a:gd name="connsiteX2" fmla="*/ 46844 w 351644"/>
              <a:gd name="connsiteY2" fmla="*/ 674914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4" h="674914">
                <a:moveTo>
                  <a:pt x="351644" y="0"/>
                </a:moveTo>
                <a:cubicBezTo>
                  <a:pt x="213758" y="85271"/>
                  <a:pt x="75873" y="170542"/>
                  <a:pt x="25073" y="283028"/>
                </a:cubicBezTo>
                <a:cubicBezTo>
                  <a:pt x="-25727" y="395514"/>
                  <a:pt x="10558" y="535214"/>
                  <a:pt x="46844" y="674914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047F0-0CF1-D743-865F-C244A67FEA1E}"/>
              </a:ext>
            </a:extLst>
          </p:cNvPr>
          <p:cNvSpPr txBox="1"/>
          <p:nvPr/>
        </p:nvSpPr>
        <p:spPr>
          <a:xfrm>
            <a:off x="6725477" y="408214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3EF025-B605-AF4D-A780-E0064195944A}"/>
              </a:ext>
            </a:extLst>
          </p:cNvPr>
          <p:cNvSpPr txBox="1"/>
          <p:nvPr/>
        </p:nvSpPr>
        <p:spPr>
          <a:xfrm>
            <a:off x="4375290" y="4200334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7CB93-91D1-EE42-90A0-04012A6BEB54}"/>
              </a:ext>
            </a:extLst>
          </p:cNvPr>
          <p:cNvSpPr txBox="1"/>
          <p:nvPr/>
        </p:nvSpPr>
        <p:spPr>
          <a:xfrm>
            <a:off x="5344890" y="528200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322984-0B81-924E-B5E4-AA5E4965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407" y="2256865"/>
            <a:ext cx="1177214" cy="11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57DF36-9B7E-2440-8494-047AAE6513F0}"/>
              </a:ext>
            </a:extLst>
          </p:cNvPr>
          <p:cNvSpPr txBox="1"/>
          <p:nvPr/>
        </p:nvSpPr>
        <p:spPr>
          <a:xfrm>
            <a:off x="5170347" y="43850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6F76AB-B964-A249-A5DB-FE5714A9B6B9}"/>
              </a:ext>
            </a:extLst>
          </p:cNvPr>
          <p:cNvSpPr txBox="1"/>
          <p:nvPr/>
        </p:nvSpPr>
        <p:spPr>
          <a:xfrm>
            <a:off x="2597579" y="24778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6/10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CCF05C-F761-E541-AE1B-A45B10F56A78}"/>
              </a:ext>
            </a:extLst>
          </p:cNvPr>
          <p:cNvSpPr txBox="1"/>
          <p:nvPr/>
        </p:nvSpPr>
        <p:spPr>
          <a:xfrm>
            <a:off x="1224518" y="322256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7/3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6DC4C-F40B-A246-9E19-55EEFFE4C25F}"/>
              </a:ext>
            </a:extLst>
          </p:cNvPr>
          <p:cNvSpPr txBox="1"/>
          <p:nvPr/>
        </p:nvSpPr>
        <p:spPr>
          <a:xfrm>
            <a:off x="2725818" y="4050216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8/9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4FB6E4A-C8B9-D74C-8F04-71E7A2F82B84}"/>
              </a:ext>
            </a:extLst>
          </p:cNvPr>
          <p:cNvSpPr/>
          <p:nvPr/>
        </p:nvSpPr>
        <p:spPr bwMode="auto">
          <a:xfrm>
            <a:off x="2242457" y="3429000"/>
            <a:ext cx="1687286" cy="1131246"/>
          </a:xfrm>
          <a:custGeom>
            <a:avLst/>
            <a:gdLst>
              <a:gd name="connsiteX0" fmla="*/ 1687286 w 1687286"/>
              <a:gd name="connsiteY0" fmla="*/ 0 h 1131246"/>
              <a:gd name="connsiteX1" fmla="*/ 1143000 w 1687286"/>
              <a:gd name="connsiteY1" fmla="*/ 968829 h 1131246"/>
              <a:gd name="connsiteX2" fmla="*/ 0 w 1687286"/>
              <a:gd name="connsiteY2" fmla="*/ 1121229 h 11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7286" h="1131246">
                <a:moveTo>
                  <a:pt x="1687286" y="0"/>
                </a:moveTo>
                <a:cubicBezTo>
                  <a:pt x="1555750" y="390978"/>
                  <a:pt x="1424214" y="781957"/>
                  <a:pt x="1143000" y="968829"/>
                </a:cubicBezTo>
                <a:cubicBezTo>
                  <a:pt x="861786" y="1155701"/>
                  <a:pt x="430893" y="1138465"/>
                  <a:pt x="0" y="112122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5B8B400-00FB-9B48-9A16-74B88A9D3BE2}"/>
              </a:ext>
            </a:extLst>
          </p:cNvPr>
          <p:cNvSpPr/>
          <p:nvPr/>
        </p:nvSpPr>
        <p:spPr bwMode="auto">
          <a:xfrm>
            <a:off x="2286000" y="3483429"/>
            <a:ext cx="1774371" cy="1365422"/>
          </a:xfrm>
          <a:custGeom>
            <a:avLst/>
            <a:gdLst>
              <a:gd name="connsiteX0" fmla="*/ 1774371 w 1774371"/>
              <a:gd name="connsiteY0" fmla="*/ 0 h 1365422"/>
              <a:gd name="connsiteX1" fmla="*/ 1338943 w 1774371"/>
              <a:gd name="connsiteY1" fmla="*/ 1251857 h 1365422"/>
              <a:gd name="connsiteX2" fmla="*/ 0 w 1774371"/>
              <a:gd name="connsiteY2" fmla="*/ 1230085 h 1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371" h="1365422">
                <a:moveTo>
                  <a:pt x="1774371" y="0"/>
                </a:moveTo>
                <a:cubicBezTo>
                  <a:pt x="1704521" y="523421"/>
                  <a:pt x="1634671" y="1046843"/>
                  <a:pt x="1338943" y="1251857"/>
                </a:cubicBezTo>
                <a:cubicBezTo>
                  <a:pt x="1043215" y="1456871"/>
                  <a:pt x="521607" y="1343478"/>
                  <a:pt x="0" y="123008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1D4A7E-797F-9640-874F-26A11E46159F}"/>
              </a:ext>
            </a:extLst>
          </p:cNvPr>
          <p:cNvSpPr txBox="1"/>
          <p:nvPr/>
        </p:nvSpPr>
        <p:spPr>
          <a:xfrm>
            <a:off x="2954771" y="44522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8/10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846A05-E01E-CC46-99EE-652182A5EE8E}"/>
              </a:ext>
            </a:extLst>
          </p:cNvPr>
          <p:cNvSpPr txBox="1"/>
          <p:nvPr/>
        </p:nvSpPr>
        <p:spPr>
          <a:xfrm>
            <a:off x="3173043" y="480054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8/11</a:t>
            </a:r>
          </a:p>
        </p:txBody>
      </p:sp>
    </p:spTree>
    <p:extLst>
      <p:ext uri="{BB962C8B-B14F-4D97-AF65-F5344CB8AC3E}">
        <p14:creationId xmlns:p14="http://schemas.microsoft.com/office/powerpoint/2010/main" val="151554978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  <a:p>
            <a:pPr lvl="1"/>
            <a:r>
              <a:rPr lang="en-US" dirty="0"/>
              <a:t>Given who calls whom, and when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798" y="4597400"/>
            <a:ext cx="981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smith</a:t>
            </a:r>
          </a:p>
        </p:txBody>
      </p:sp>
      <p:sp>
        <p:nvSpPr>
          <p:cNvPr id="11" name="TextBox 10"/>
          <p:cNvSpPr txBox="1"/>
          <p:nvPr/>
        </p:nvSpPr>
        <p:spPr>
          <a:xfrm rot="19955723">
            <a:off x="2099838" y="3627962"/>
            <a:ext cx="13782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johnson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676400" y="4775200"/>
            <a:ext cx="1155700" cy="1270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2425700" y="4356100"/>
            <a:ext cx="114300" cy="13335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4775200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F0597-FC34-9E49-9AC0-572EBFBE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98B5D3-7CE2-6843-B6C5-3C5A2201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D033F-9F43-694E-8F23-E08835E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40405293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#2’’’’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Anomaly detection, w/ weights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FE4F8-34D2-9F40-8E31-17C1FC442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591" y="5309652"/>
            <a:ext cx="544602" cy="8125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BAB402-C43F-0642-9B55-ACEB1C996F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602" y="2413119"/>
            <a:ext cx="812581" cy="8125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4D3CCB-FAC0-C24A-AF61-B56F17CDBD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283" y="3539173"/>
            <a:ext cx="559218" cy="6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0C0B9-18DA-5C40-ABAF-46210738F869}"/>
              </a:ext>
            </a:extLst>
          </p:cNvPr>
          <p:cNvSpPr txBox="1"/>
          <p:nvPr/>
        </p:nvSpPr>
        <p:spPr>
          <a:xfrm>
            <a:off x="2606109" y="4456882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6388" name="Picture 4" descr="This png image - Piggy Bank PNG Clip Art Image, is available for free download">
            <a:hlinkClick r:id="rId7" tooltip="View full size"/>
            <a:extLst>
              <a:ext uri="{FF2B5EF4-FFF2-40B4-BE49-F238E27FC236}">
                <a16:creationId xmlns:a16="http://schemas.microsoft.com/office/drawing/2014/main" id="{097DCDB3-4C6A-A141-A9B3-577358E6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562" y="2072222"/>
            <a:ext cx="784179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his png image - Piggy Bank PNG Clip Art Image, is available for free download">
            <a:hlinkClick r:id="rId7" tooltip="View full size"/>
            <a:extLst>
              <a:ext uri="{FF2B5EF4-FFF2-40B4-BE49-F238E27FC236}">
                <a16:creationId xmlns:a16="http://schemas.microsoft.com/office/drawing/2014/main" id="{9F177F3A-DC2B-754E-8052-7A9FE049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561" y="3076513"/>
            <a:ext cx="784179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This png image - Piggy Bank PNG Clip Art Image, is available for free download">
            <a:hlinkClick r:id="rId7" tooltip="View full size"/>
            <a:extLst>
              <a:ext uri="{FF2B5EF4-FFF2-40B4-BE49-F238E27FC236}">
                <a16:creationId xmlns:a16="http://schemas.microsoft.com/office/drawing/2014/main" id="{D58FF9EA-D525-C745-A7D1-A40B968A3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010" y="4471561"/>
            <a:ext cx="784179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This png image - Piggy Bank PNG Clip Art Image, is available for free download">
            <a:hlinkClick r:id="rId7" tooltip="View full size"/>
            <a:extLst>
              <a:ext uri="{FF2B5EF4-FFF2-40B4-BE49-F238E27FC236}">
                <a16:creationId xmlns:a16="http://schemas.microsoft.com/office/drawing/2014/main" id="{F3D8F8FC-0246-4A40-8756-1CC1C276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560" y="5475852"/>
            <a:ext cx="784179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5DA688-B8E1-174B-BDC9-3DB587A31357}"/>
              </a:ext>
            </a:extLst>
          </p:cNvPr>
          <p:cNvSpPr txBox="1"/>
          <p:nvPr/>
        </p:nvSpPr>
        <p:spPr>
          <a:xfrm>
            <a:off x="5437053" y="3826553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1CD73B2-46A9-294E-B9A5-3D9A616C2317}"/>
              </a:ext>
            </a:extLst>
          </p:cNvPr>
          <p:cNvSpPr/>
          <p:nvPr/>
        </p:nvSpPr>
        <p:spPr bwMode="auto">
          <a:xfrm>
            <a:off x="3418114" y="2345498"/>
            <a:ext cx="1905000" cy="506564"/>
          </a:xfrm>
          <a:custGeom>
            <a:avLst/>
            <a:gdLst>
              <a:gd name="connsiteX0" fmla="*/ 0 w 1905000"/>
              <a:gd name="connsiteY0" fmla="*/ 506564 h 506564"/>
              <a:gd name="connsiteX1" fmla="*/ 838200 w 1905000"/>
              <a:gd name="connsiteY1" fmla="*/ 38478 h 506564"/>
              <a:gd name="connsiteX2" fmla="*/ 1905000 w 1905000"/>
              <a:gd name="connsiteY2" fmla="*/ 60250 h 50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506564">
                <a:moveTo>
                  <a:pt x="0" y="506564"/>
                </a:moveTo>
                <a:cubicBezTo>
                  <a:pt x="260350" y="309714"/>
                  <a:pt x="520700" y="112864"/>
                  <a:pt x="838200" y="38478"/>
                </a:cubicBezTo>
                <a:cubicBezTo>
                  <a:pt x="1155700" y="-35908"/>
                  <a:pt x="1530350" y="12171"/>
                  <a:pt x="1905000" y="6025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FBBBB96-D848-EA46-A324-D7429480F1ED}"/>
              </a:ext>
            </a:extLst>
          </p:cNvPr>
          <p:cNvSpPr/>
          <p:nvPr/>
        </p:nvSpPr>
        <p:spPr bwMode="auto">
          <a:xfrm>
            <a:off x="3450771" y="2623462"/>
            <a:ext cx="1785258" cy="435429"/>
          </a:xfrm>
          <a:custGeom>
            <a:avLst/>
            <a:gdLst>
              <a:gd name="connsiteX0" fmla="*/ 0 w 1785258"/>
              <a:gd name="connsiteY0" fmla="*/ 435429 h 435429"/>
              <a:gd name="connsiteX1" fmla="*/ 838200 w 1785258"/>
              <a:gd name="connsiteY1" fmla="*/ 119743 h 435429"/>
              <a:gd name="connsiteX2" fmla="*/ 1785258 w 1785258"/>
              <a:gd name="connsiteY2" fmla="*/ 0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258" h="435429">
                <a:moveTo>
                  <a:pt x="0" y="435429"/>
                </a:moveTo>
                <a:cubicBezTo>
                  <a:pt x="270328" y="313871"/>
                  <a:pt x="540657" y="192314"/>
                  <a:pt x="838200" y="119743"/>
                </a:cubicBezTo>
                <a:cubicBezTo>
                  <a:pt x="1135743" y="47172"/>
                  <a:pt x="1460500" y="23586"/>
                  <a:pt x="1785258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4F94871-DE82-4C46-A63A-13A4ACA7A9CB}"/>
              </a:ext>
            </a:extLst>
          </p:cNvPr>
          <p:cNvSpPr/>
          <p:nvPr/>
        </p:nvSpPr>
        <p:spPr bwMode="auto">
          <a:xfrm>
            <a:off x="3494314" y="3243948"/>
            <a:ext cx="1785257" cy="361770"/>
          </a:xfrm>
          <a:custGeom>
            <a:avLst/>
            <a:gdLst>
              <a:gd name="connsiteX0" fmla="*/ 0 w 1785257"/>
              <a:gd name="connsiteY0" fmla="*/ 0 h 361770"/>
              <a:gd name="connsiteX1" fmla="*/ 1088572 w 1785257"/>
              <a:gd name="connsiteY1" fmla="*/ 326571 h 361770"/>
              <a:gd name="connsiteX2" fmla="*/ 1785257 w 1785257"/>
              <a:gd name="connsiteY2" fmla="*/ 337457 h 36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257" h="361770">
                <a:moveTo>
                  <a:pt x="0" y="0"/>
                </a:moveTo>
                <a:cubicBezTo>
                  <a:pt x="395514" y="135164"/>
                  <a:pt x="791029" y="270328"/>
                  <a:pt x="1088572" y="326571"/>
                </a:cubicBezTo>
                <a:cubicBezTo>
                  <a:pt x="1386115" y="382814"/>
                  <a:pt x="1585686" y="360135"/>
                  <a:pt x="1785257" y="33745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67AD360-B837-9241-B6F4-C65354649B23}"/>
              </a:ext>
            </a:extLst>
          </p:cNvPr>
          <p:cNvSpPr/>
          <p:nvPr/>
        </p:nvSpPr>
        <p:spPr bwMode="auto">
          <a:xfrm>
            <a:off x="3461657" y="2797633"/>
            <a:ext cx="1752600" cy="1197429"/>
          </a:xfrm>
          <a:custGeom>
            <a:avLst/>
            <a:gdLst>
              <a:gd name="connsiteX0" fmla="*/ 0 w 1752600"/>
              <a:gd name="connsiteY0" fmla="*/ 1197429 h 1197429"/>
              <a:gd name="connsiteX1" fmla="*/ 1099457 w 1752600"/>
              <a:gd name="connsiteY1" fmla="*/ 903515 h 1197429"/>
              <a:gd name="connsiteX2" fmla="*/ 1752600 w 1752600"/>
              <a:gd name="connsiteY2" fmla="*/ 0 h 11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1197429">
                <a:moveTo>
                  <a:pt x="0" y="1197429"/>
                </a:moveTo>
                <a:cubicBezTo>
                  <a:pt x="403678" y="1150257"/>
                  <a:pt x="807357" y="1103086"/>
                  <a:pt x="1099457" y="903515"/>
                </a:cubicBezTo>
                <a:cubicBezTo>
                  <a:pt x="1391557" y="703943"/>
                  <a:pt x="1572078" y="351971"/>
                  <a:pt x="175260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BEF4F56-AB66-E147-BD76-1BCF10CBC621}"/>
              </a:ext>
            </a:extLst>
          </p:cNvPr>
          <p:cNvSpPr/>
          <p:nvPr/>
        </p:nvSpPr>
        <p:spPr bwMode="auto">
          <a:xfrm>
            <a:off x="3505200" y="5693233"/>
            <a:ext cx="1807029" cy="315686"/>
          </a:xfrm>
          <a:custGeom>
            <a:avLst/>
            <a:gdLst>
              <a:gd name="connsiteX0" fmla="*/ 0 w 1807029"/>
              <a:gd name="connsiteY0" fmla="*/ 0 h 315686"/>
              <a:gd name="connsiteX1" fmla="*/ 849086 w 1807029"/>
              <a:gd name="connsiteY1" fmla="*/ 261258 h 315686"/>
              <a:gd name="connsiteX2" fmla="*/ 1807029 w 1807029"/>
              <a:gd name="connsiteY2" fmla="*/ 315686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7029" h="315686">
                <a:moveTo>
                  <a:pt x="0" y="0"/>
                </a:moveTo>
                <a:cubicBezTo>
                  <a:pt x="273957" y="104322"/>
                  <a:pt x="547915" y="208644"/>
                  <a:pt x="849086" y="261258"/>
                </a:cubicBezTo>
                <a:cubicBezTo>
                  <a:pt x="1150257" y="313872"/>
                  <a:pt x="1478643" y="314779"/>
                  <a:pt x="1807029" y="31568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0F41245-5BBD-C34E-8C3E-2E7AB72C6091}"/>
              </a:ext>
            </a:extLst>
          </p:cNvPr>
          <p:cNvSpPr/>
          <p:nvPr/>
        </p:nvSpPr>
        <p:spPr bwMode="auto">
          <a:xfrm>
            <a:off x="3472543" y="4136576"/>
            <a:ext cx="1611086" cy="853242"/>
          </a:xfrm>
          <a:custGeom>
            <a:avLst/>
            <a:gdLst>
              <a:gd name="connsiteX0" fmla="*/ 1611086 w 1611086"/>
              <a:gd name="connsiteY0" fmla="*/ 838200 h 853242"/>
              <a:gd name="connsiteX1" fmla="*/ 729343 w 1611086"/>
              <a:gd name="connsiteY1" fmla="*/ 740229 h 853242"/>
              <a:gd name="connsiteX2" fmla="*/ 0 w 1611086"/>
              <a:gd name="connsiteY2" fmla="*/ 0 h 85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1086" h="853242">
                <a:moveTo>
                  <a:pt x="1611086" y="838200"/>
                </a:moveTo>
                <a:cubicBezTo>
                  <a:pt x="1304471" y="859064"/>
                  <a:pt x="997857" y="879929"/>
                  <a:pt x="729343" y="740229"/>
                </a:cubicBezTo>
                <a:cubicBezTo>
                  <a:pt x="460829" y="600529"/>
                  <a:pt x="230414" y="300264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FA44510-DEC5-0D42-814E-C4EB2AA8B412}"/>
              </a:ext>
            </a:extLst>
          </p:cNvPr>
          <p:cNvSpPr/>
          <p:nvPr/>
        </p:nvSpPr>
        <p:spPr bwMode="auto">
          <a:xfrm>
            <a:off x="3461657" y="5540833"/>
            <a:ext cx="1785257" cy="239486"/>
          </a:xfrm>
          <a:custGeom>
            <a:avLst/>
            <a:gdLst>
              <a:gd name="connsiteX0" fmla="*/ 1785257 w 1785257"/>
              <a:gd name="connsiteY0" fmla="*/ 239486 h 239486"/>
              <a:gd name="connsiteX1" fmla="*/ 859972 w 1785257"/>
              <a:gd name="connsiteY1" fmla="*/ 54429 h 239486"/>
              <a:gd name="connsiteX2" fmla="*/ 0 w 1785257"/>
              <a:gd name="connsiteY2" fmla="*/ 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257" h="239486">
                <a:moveTo>
                  <a:pt x="1785257" y="239486"/>
                </a:moveTo>
                <a:cubicBezTo>
                  <a:pt x="1471386" y="166914"/>
                  <a:pt x="1157515" y="94343"/>
                  <a:pt x="859972" y="54429"/>
                </a:cubicBezTo>
                <a:cubicBezTo>
                  <a:pt x="562429" y="14515"/>
                  <a:pt x="281214" y="7257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5F227-561F-4648-925B-07DF5F348EFD}"/>
              </a:ext>
            </a:extLst>
          </p:cNvPr>
          <p:cNvSpPr txBox="1"/>
          <p:nvPr/>
        </p:nvSpPr>
        <p:spPr>
          <a:xfrm>
            <a:off x="4337957" y="1938017"/>
            <a:ext cx="6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$50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0B55B-B36C-DF47-88C5-448EEE082ED7}"/>
              </a:ext>
            </a:extLst>
          </p:cNvPr>
          <p:cNvSpPr txBox="1"/>
          <p:nvPr/>
        </p:nvSpPr>
        <p:spPr>
          <a:xfrm>
            <a:off x="4265665" y="271090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$10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2AA66B-C3A5-6F45-B25F-D6921766B67E}"/>
              </a:ext>
            </a:extLst>
          </p:cNvPr>
          <p:cNvSpPr txBox="1"/>
          <p:nvPr/>
        </p:nvSpPr>
        <p:spPr>
          <a:xfrm>
            <a:off x="4141087" y="4465853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$333</a:t>
            </a:r>
          </a:p>
        </p:txBody>
      </p:sp>
    </p:spTree>
    <p:extLst>
      <p:ext uri="{BB962C8B-B14F-4D97-AF65-F5344CB8AC3E}">
        <p14:creationId xmlns:p14="http://schemas.microsoft.com/office/powerpoint/2010/main" val="2068411223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  <a:p>
            <a:pPr lvl="1"/>
            <a:r>
              <a:rPr lang="en-US" dirty="0"/>
              <a:t>Given who calls whom, and when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4775200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930413" y="4775203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675468" y="4775206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811888" y="5232400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2032014" y="5012268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2235213" y="4487348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387613" y="5503331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2540013" y="5384803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A3855-8377-6041-B00E-41EC3D7A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4BD21-9588-E84F-84BF-A33B730F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2F8AC-BA3E-774A-B8F0-2C16C334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3895029858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816100" y="41910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  <a:p>
            <a:pPr lvl="1"/>
            <a:r>
              <a:rPr lang="en-US" dirty="0"/>
              <a:t>Given who calls whom, and when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1811888" y="4487348"/>
            <a:ext cx="965180" cy="1130283"/>
            <a:chOff x="1811888" y="4487348"/>
            <a:chExt cx="965180" cy="113028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438400" y="4775200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930413" y="4775203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75468" y="4775206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11888" y="5232400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032014" y="5012268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235213" y="4487348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87613" y="5503331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40013" y="5384803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0627" y="4216400"/>
            <a:ext cx="8332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651" y="3860800"/>
            <a:ext cx="746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3BB1B3E-ECEC-DA4B-9BB7-0D74AEA0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2D3B34-B918-3E45-944D-99FEFBBF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CA5D-5998-2641-ACE7-8A2E82B1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149930191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  <a:p>
            <a:pPr lvl="1"/>
            <a:r>
              <a:rPr lang="en-US" dirty="0"/>
              <a:t>Given who calls whom, and when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71700" y="38354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40259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816100" y="41910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4517" y="5803900"/>
            <a:ext cx="1055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1717" y="4584700"/>
            <a:ext cx="981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caller</a:t>
            </a:r>
          </a:p>
        </p:txBody>
      </p:sp>
      <p:sp>
        <p:nvSpPr>
          <p:cNvPr id="14" name="TextBox 13"/>
          <p:cNvSpPr txBox="1"/>
          <p:nvPr/>
        </p:nvSpPr>
        <p:spPr>
          <a:xfrm rot="19049385">
            <a:off x="624855" y="3759200"/>
            <a:ext cx="814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 flipH="1" flipV="1">
            <a:off x="1670050" y="3829050"/>
            <a:ext cx="533400" cy="520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2813050" y="3829050"/>
            <a:ext cx="533400" cy="520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2825750" y="5124450"/>
            <a:ext cx="533400" cy="520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8" name="Group 18"/>
          <p:cNvGrpSpPr/>
          <p:nvPr/>
        </p:nvGrpSpPr>
        <p:grpSpPr>
          <a:xfrm>
            <a:off x="1811888" y="4487348"/>
            <a:ext cx="965180" cy="1130283"/>
            <a:chOff x="1811888" y="4487348"/>
            <a:chExt cx="965180" cy="1130283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438400" y="4775200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30413" y="4775203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675468" y="4775206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11888" y="5232400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32014" y="5012268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235213" y="4487348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87613" y="5503331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40013" y="5384803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795049A-1BDA-834F-9D50-B5102811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41049F6-251E-4F4E-9DB2-AA888319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F890-3252-1544-AEE4-0ADB03DF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1187191832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Recipe(s)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A: tensor factorization (~ high-mode SVD)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PARAFAC (shown here)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Tucker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143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ADE13-8C90-644E-BF5E-5824979DD103}"/>
              </a:ext>
            </a:extLst>
          </p:cNvPr>
          <p:cNvGrpSpPr>
            <a:grpSpLocks noChangeAspect="1"/>
          </p:cNvGrpSpPr>
          <p:nvPr/>
        </p:nvGrpSpPr>
        <p:grpSpPr>
          <a:xfrm>
            <a:off x="332556" y="3999749"/>
            <a:ext cx="2705275" cy="1889209"/>
            <a:chOff x="2233968" y="2461116"/>
            <a:chExt cx="5423245" cy="37872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CC194F-B3EC-884C-8DA4-254501739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761727-FDC5-4B4B-874B-33671A51A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02A922-C9DE-404B-9F0A-65BCDD2B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C32A63-ECE3-E545-A498-8EA5003BB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8B6452-B237-924F-BCC5-50EAECB183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2EB4DB-017C-9B40-8AA9-80C1818FF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8DC69A-DA91-404E-91AE-DB94B1561D3A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E9582E8-4AAB-4B47-8CA9-C9AEDB1B4448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0D41A9E-7A39-334F-B6DD-C317CE787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E708C3-2BDE-F248-AC76-208EF5849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D0231E-5D96-234A-81B5-FAFC50F5F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724C9-A124-1244-9389-1AB00C365002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47462-2EA3-0B4D-8B23-D06D574C93C6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57DA9E3-F91C-7A4A-B32A-0B486C5EB4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EE2BBD3-40BC-0247-9C83-2132291828B8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DE060-EE25-454E-896B-65D144C5F2E4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87E8BB72-22B5-644A-9589-238E8C13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622DACDF-65E7-AF4C-A4A3-8112D265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298B8AE1-2317-FA44-8B3B-A3E29D8D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EC8E58C9-0830-4144-9B0E-5478001C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5EC5749-0AB2-B14F-93AA-EC12811A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0B2200-7C09-B340-8E08-D4A43317F325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C42B4152-16F9-FB49-948C-20F02492BCB2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C0BAAA01-613F-3142-9086-6EFF7D9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FC35EE-1B14-0C4F-81B4-A80C0A4EF6DE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67B9FD-41DE-224A-BB12-93CE50305DED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8C14B-0ADA-AC42-9432-AB6513F2CB1F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4EE947-A756-CA45-8A86-A3ACEC564095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75B2E6-5A7A-D64A-90A2-3C04598DAD5E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23AD30-E3FB-5E43-B688-3B09C41FD60B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7FA622-800A-9141-8A00-D6E3155E363C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672795-2E8D-3C45-B8AD-7E13117448A1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0" name="Group 38">
              <a:extLst>
                <a:ext uri="{FF2B5EF4-FFF2-40B4-BE49-F238E27FC236}">
                  <a16:creationId xmlns:a16="http://schemas.microsoft.com/office/drawing/2014/main" id="{572F8332-C71D-7E4F-B4EE-45E5C5750193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E043DD7C-AAE1-8547-962C-760B2A18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63666F5-0E6B-804E-A1A0-23D89FC4A528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515463A8-BA1D-4244-B9B7-6A84E352B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43EB56-49E8-AE44-BE55-780C2586978D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F24BED57-A134-D84D-95EE-631C640439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479E61-D0E0-FC47-AA83-FBFCD2FF88E9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0FCE6A-00B5-2844-A484-1A2CAF593724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2E699B-F925-244C-8785-9DCF83C0FA59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38890D-7DD7-4B40-ABC5-C4401C7ABC95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C796AC-456E-ED43-A3F1-14684FCB65E9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3CF709-5BAE-B441-94D0-90AA27066AEC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8A4396-684C-3F40-AA79-13C83F584AA8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61" name="Group 62">
              <a:extLst>
                <a:ext uri="{FF2B5EF4-FFF2-40B4-BE49-F238E27FC236}">
                  <a16:creationId xmlns:a16="http://schemas.microsoft.com/office/drawing/2014/main" id="{38F367E4-1E96-284A-8A78-845E787FF844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79D2B1-F34B-B84C-AC7A-F4813F0EBFA3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1DC802-9E42-4C46-949A-239F3C326631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B4B5EAC-1706-5E4A-80CB-53559F3461A8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FFE36A-C4A2-0F41-B33E-5F61D41DDCC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38AF127B-6249-7E47-B2C7-74391A6C4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253E7B-22EB-8B4C-B2B3-B06AD4272E6F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38EF03F-A623-3841-A81F-F2424A006231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387935FC-3094-1346-B56F-91285EE53345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C2828C32-96D5-F94D-AAEC-E5293249A2F0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589252E-8EAE-B74B-A487-52E6C7F3B8DD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003F148-D3DD-4043-B81A-D0A27E16E2F5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8C9260-BB3B-3D4D-AD71-DB93D957DC61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47F5A5-D1D0-A242-AA39-36CC0F9D1F7E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CD0753B-0AC9-A941-9EC3-D7DFCE3CB43E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C57F983-ECD1-5C4B-8C11-E0021F680B2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94523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68404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(SVD) matrix factorization: finds blocks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grpSp>
        <p:nvGrpSpPr>
          <p:cNvPr id="38" name="Group 42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873500" y="4361180"/>
            <a:ext cx="584200" cy="45719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3873500" y="4457700"/>
            <a:ext cx="546100" cy="330200"/>
          </a:xfrm>
          <a:prstGeom prst="rect">
            <a:avLst/>
          </a:prstGeom>
          <a:solidFill>
            <a:srgbClr val="008000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6362700" y="4902200"/>
            <a:ext cx="101600" cy="469900"/>
          </a:xfrm>
          <a:prstGeom prst="rect">
            <a:avLst/>
          </a:prstGeom>
          <a:solidFill>
            <a:schemeClr val="tx1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8382000" y="5626100"/>
            <a:ext cx="215900" cy="127000"/>
          </a:xfrm>
          <a:prstGeom prst="rect">
            <a:avLst/>
          </a:prstGeom>
          <a:solidFill>
            <a:srgbClr val="FF33CC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860800" y="44450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791200" y="44577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7607300" y="44323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64B91E89-7F13-C242-913E-C580A6B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155AAD91-E147-2143-B898-48DF4415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656C1-2CD8-CB48-9D1D-226A48FD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2753935414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tensor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PARAFAC decomposition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8D987A-AF3D-7B47-AC90-31D11DCDFDC1}"/>
              </a:ext>
            </a:extLst>
          </p:cNvPr>
          <p:cNvGrpSpPr/>
          <p:nvPr/>
        </p:nvGrpSpPr>
        <p:grpSpPr>
          <a:xfrm>
            <a:off x="-10881" y="2936557"/>
            <a:ext cx="8600313" cy="3405208"/>
            <a:chOff x="-10881" y="2936557"/>
            <a:chExt cx="8600313" cy="3405208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0881" y="4965700"/>
              <a:ext cx="1451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customer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89639" y="5880100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product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8435176">
              <a:off x="204271" y="3926989"/>
              <a:ext cx="1604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timestamp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24669" y="2984500"/>
              <a:ext cx="10759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89407" y="2936557"/>
              <a:ext cx="103906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Apple</a:t>
              </a:r>
            </a:p>
            <a:p>
              <a:r>
                <a:rPr lang="en-US" dirty="0"/>
                <a:t>fans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41135" y="2936557"/>
              <a:ext cx="12218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647200048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tensor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PARAFAC decomposition</a:t>
            </a:r>
          </a:p>
          <a:p>
            <a:r>
              <a:rPr lang="en-US" dirty="0"/>
              <a:t>Results for who-calls-whom-when</a:t>
            </a:r>
          </a:p>
          <a:p>
            <a:pPr lvl="1"/>
            <a:r>
              <a:rPr lang="en-US" dirty="0"/>
              <a:t>4M </a:t>
            </a:r>
            <a:r>
              <a:rPr lang="en-US" dirty="0" err="1"/>
              <a:t>x</a:t>
            </a:r>
            <a:r>
              <a:rPr lang="en-US" dirty="0"/>
              <a:t> 15 days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7"/>
          <p:cNvGrpSpPr/>
          <p:nvPr/>
        </p:nvGrpSpPr>
        <p:grpSpPr>
          <a:xfrm>
            <a:off x="3873500" y="4356100"/>
            <a:ext cx="977900" cy="50799"/>
            <a:chOff x="3873500" y="4356100"/>
            <a:chExt cx="977900" cy="50799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0743" y="49530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43" y="48514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grpSp>
        <p:nvGrpSpPr>
          <p:cNvPr id="11" name="Group 38"/>
          <p:cNvGrpSpPr/>
          <p:nvPr/>
        </p:nvGrpSpPr>
        <p:grpSpPr>
          <a:xfrm rot="18634327">
            <a:off x="3582932" y="4035585"/>
            <a:ext cx="625012" cy="75847"/>
            <a:chOff x="3873500" y="4356100"/>
            <a:chExt cx="977900" cy="50799"/>
          </a:xfrm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10"/>
          <p:cNvSpPr>
            <a:spLocks noChangeArrowheads="1"/>
          </p:cNvSpPr>
          <p:nvPr/>
        </p:nvSpPr>
        <p:spPr bwMode="auto">
          <a:xfrm rot="18634327">
            <a:off x="5573952" y="4011511"/>
            <a:ext cx="625012" cy="6826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 rot="18634327">
            <a:off x="5725298" y="3997711"/>
            <a:ext cx="373384" cy="6826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 rot="18634327">
            <a:off x="7326551" y="4011510"/>
            <a:ext cx="625012" cy="68262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 rot="18634327">
            <a:off x="7559712" y="3911834"/>
            <a:ext cx="337915" cy="63664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22321" y="4965700"/>
            <a:ext cx="981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67818" y="5880100"/>
            <a:ext cx="1055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8435176">
            <a:off x="599455" y="3911600"/>
            <a:ext cx="814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84868" y="2984500"/>
            <a:ext cx="5555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??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31169" y="2936557"/>
            <a:ext cx="5555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74270" y="2936557"/>
            <a:ext cx="5555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??</a:t>
            </a:r>
          </a:p>
        </p:txBody>
      </p:sp>
      <p:grpSp>
        <p:nvGrpSpPr>
          <p:cNvPr id="12" name="Group 41"/>
          <p:cNvGrpSpPr/>
          <p:nvPr/>
        </p:nvGrpSpPr>
        <p:grpSpPr>
          <a:xfrm>
            <a:off x="1409700" y="3949700"/>
            <a:ext cx="1473200" cy="1930400"/>
            <a:chOff x="1409700" y="3949700"/>
            <a:chExt cx="1473200" cy="19304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2641600" y="5194325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573865" y="5270518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55233" y="4110567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536700" y="4262966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Parallelogram 59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V="1">
              <a:off x="2417234" y="5317069"/>
              <a:ext cx="452967" cy="42333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 bwMode="auto">
            <a:xfrm>
              <a:off x="2506131" y="5329779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277535" y="4762487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flipV="1">
              <a:off x="2188619" y="4995317"/>
              <a:ext cx="452967" cy="42333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DF70FD-0F25-D140-90CA-3DF3FD1D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E917F53-E811-274D-973A-AB118013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3B9C0-A3CA-7F43-B13C-475BA0BB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1360467443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AA2B-C79F-7D46-BE3A-8151C149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B11F-E000-DE4A-9DC4-53D18376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TA1: </a:t>
            </a:r>
            <a:r>
              <a:rPr lang="en-US" dirty="0" err="1"/>
              <a:t>Phonecall</a:t>
            </a:r>
            <a:r>
              <a:rPr lang="en-US" dirty="0"/>
              <a:t> </a:t>
            </a:r>
          </a:p>
          <a:p>
            <a:r>
              <a:rPr lang="en-US" dirty="0"/>
              <a:t>TA2: Network traffic</a:t>
            </a:r>
          </a:p>
          <a:p>
            <a:r>
              <a:rPr lang="en-US" dirty="0"/>
              <a:t>TA3: FaceBook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D10F-7682-554C-ABB0-24152F2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7E85-C239-C146-BAA5-B450F09F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DD3-F5FA-4849-B76D-23F031E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B8337E5-28E7-594C-AED5-39CCDD29FDAC}"/>
              </a:ext>
            </a:extLst>
          </p:cNvPr>
          <p:cNvSpPr/>
          <p:nvPr/>
        </p:nvSpPr>
        <p:spPr bwMode="auto">
          <a:xfrm>
            <a:off x="272845" y="164993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7395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E5569-CF53-2846-A617-71F3DCE5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8FA3F-8AA1-C245-B150-9E89B029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CF16E7-0A24-B644-8DFB-508356DA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273179478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 bwMode="auto">
          <a:xfrm>
            <a:off x="2082800" y="41148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5433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787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914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46482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37084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6079067" y="4656667"/>
            <a:ext cx="1337733" cy="829733"/>
          </a:xfrm>
          <a:custGeom>
            <a:avLst/>
            <a:gdLst>
              <a:gd name="connsiteX0" fmla="*/ 0 w 1337733"/>
              <a:gd name="connsiteY0" fmla="*/ 812800 h 829733"/>
              <a:gd name="connsiteX1" fmla="*/ 440266 w 1337733"/>
              <a:gd name="connsiteY1" fmla="*/ 118533 h 829733"/>
              <a:gd name="connsiteX2" fmla="*/ 711200 w 1337733"/>
              <a:gd name="connsiteY2" fmla="*/ 0 h 829733"/>
              <a:gd name="connsiteX3" fmla="*/ 1066800 w 1337733"/>
              <a:gd name="connsiteY3" fmla="*/ 84666 h 829733"/>
              <a:gd name="connsiteX4" fmla="*/ 1337733 w 1337733"/>
              <a:gd name="connsiteY4" fmla="*/ 829733 h 829733"/>
              <a:gd name="connsiteX5" fmla="*/ 1337733 w 1337733"/>
              <a:gd name="connsiteY5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33" h="829733">
                <a:moveTo>
                  <a:pt x="0" y="812800"/>
                </a:moveTo>
                <a:lnTo>
                  <a:pt x="440266" y="118533"/>
                </a:lnTo>
                <a:lnTo>
                  <a:pt x="711200" y="0"/>
                </a:lnTo>
                <a:lnTo>
                  <a:pt x="1066800" y="84666"/>
                </a:lnTo>
                <a:lnTo>
                  <a:pt x="1337733" y="829733"/>
                </a:lnTo>
                <a:lnTo>
                  <a:pt x="1337733" y="829733"/>
                </a:ln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DCA65-C526-5B49-A7DF-14E10B99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7FD04-F244-EB43-AD66-DFB4B70F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8A3CF19-9046-2E40-9925-79372159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373624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A0CEE760-421D-4F4A-B7FD-376960C482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JPM Exec Ed.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71B69EB-D6BD-E340-A4D9-C7FE0FD8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436634A-57EA-634C-A765-5E69F896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276B1D1-FD08-C244-ABBB-8A0D4052DA46}" type="slidenum">
              <a:rPr lang="en-US" altLang="en-US" sz="1400"/>
              <a:pPr algn="r"/>
              <a:t>15</a:t>
            </a:fld>
            <a:endParaRPr lang="en-US" altLang="en-US" sz="1400"/>
          </a:p>
        </p:txBody>
      </p:sp>
      <p:sp>
        <p:nvSpPr>
          <p:cNvPr id="23556" name="Rectangle 2050">
            <a:extLst>
              <a:ext uri="{FF2B5EF4-FFF2-40B4-BE49-F238E27FC236}">
                <a16:creationId xmlns:a16="http://schemas.microsoft.com/office/drawing/2014/main" id="{1EDCF477-044F-8146-BF77-391DDBB63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case #3: time series</a:t>
            </a:r>
          </a:p>
        </p:txBody>
      </p:sp>
      <p:sp>
        <p:nvSpPr>
          <p:cNvPr id="23557" name="Rectangle 2051">
            <a:extLst>
              <a:ext uri="{FF2B5EF4-FFF2-40B4-BE49-F238E27FC236}">
                <a16:creationId xmlns:a16="http://schemas.microsoft.com/office/drawing/2014/main" id="{A0DB68F2-809B-F746-A27B-F7132C24F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 dirty="0">
                <a:ea typeface="ＭＳ Ｐゴシック" panose="020B0600070205080204" pitchFamily="34" charset="-128"/>
              </a:rPr>
              <a:t>Given</a:t>
            </a:r>
            <a:r>
              <a:rPr lang="en-US" altLang="en-US" dirty="0">
                <a:ea typeface="ＭＳ Ｐゴシック" panose="020B0600070205080204" pitchFamily="34" charset="-128"/>
              </a:rPr>
              <a:t>: one or more sequences </a:t>
            </a:r>
          </a:p>
          <a:p>
            <a:pPr lvl="1">
              <a:buFontTx/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dirty="0">
                <a:ea typeface="ＭＳ Ｐゴシック" panose="020B0600070205080204" pitchFamily="34" charset="-128"/>
              </a:rPr>
              <a:t>, 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dirty="0">
                <a:ea typeface="ＭＳ Ｐゴシック" panose="020B0600070205080204" pitchFamily="34" charset="-128"/>
              </a:rPr>
              <a:t>,  … ,  </a:t>
            </a:r>
            <a:r>
              <a:rPr lang="en-US" altLang="en-US" b="1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,  …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b="1" i="1" dirty="0">
                <a:ea typeface="ＭＳ Ｐゴシック" panose="020B0600070205080204" pitchFamily="34" charset="-128"/>
              </a:rPr>
              <a:t>y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 y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 … , </a:t>
            </a:r>
            <a:r>
              <a:rPr lang="en-US" altLang="en-US" b="1" i="1" dirty="0" err="1">
                <a:ea typeface="ＭＳ Ｐゴシック" panose="020B0600070205080204" pitchFamily="34" charset="-128"/>
              </a:rPr>
              <a:t>y</a:t>
            </a:r>
            <a:r>
              <a:rPr lang="en-US" altLang="en-US" b="1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</a:t>
            </a:r>
            <a:r>
              <a:rPr lang="en-US" altLang="en-US" b="1" dirty="0">
                <a:ea typeface="ＭＳ Ｐゴシック" panose="020B0600070205080204" pitchFamily="34" charset="-128"/>
              </a:rPr>
              <a:t> …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… )</a:t>
            </a:r>
          </a:p>
          <a:p>
            <a:r>
              <a:rPr lang="en-US" altLang="en-US" u="sng" dirty="0">
                <a:ea typeface="ＭＳ Ｐゴシック" panose="020B0600070205080204" pitchFamily="34" charset="-128"/>
              </a:rPr>
              <a:t>Find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Forecast</a:t>
            </a:r>
            <a:r>
              <a:rPr lang="en-US" altLang="en-US" dirty="0">
                <a:ea typeface="ＭＳ Ｐゴシック" panose="020B0600070205080204" pitchFamily="34" charset="-128"/>
              </a:rPr>
              <a:t>; similar sequences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patterns; clusters; outliers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7A2DE-E075-F647-AF8F-5AC53A675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47"/>
          <a:stretch/>
        </p:blipFill>
        <p:spPr>
          <a:xfrm>
            <a:off x="5975804" y="1970313"/>
            <a:ext cx="3059792" cy="2707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FBBE6-D0AC-804D-AF24-B8D9336C945E}"/>
              </a:ext>
            </a:extLst>
          </p:cNvPr>
          <p:cNvSpPr txBox="1"/>
          <p:nvPr/>
        </p:nvSpPr>
        <p:spPr>
          <a:xfrm>
            <a:off x="5811165" y="4970823"/>
            <a:ext cx="33890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data.oecd.org</a:t>
            </a:r>
            <a:r>
              <a:rPr lang="en-US" dirty="0">
                <a:hlinkClick r:id="rId3"/>
              </a:rPr>
              <a:t>/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711835B-8729-A843-8DCB-FB37CB94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48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4107E-29DF-D648-A753-2D96B5CCED5C}"/>
              </a:ext>
            </a:extLst>
          </p:cNvPr>
          <p:cNvSpPr txBox="1"/>
          <p:nvPr/>
        </p:nvSpPr>
        <p:spPr>
          <a:xfrm>
            <a:off x="6520339" y="5603557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BCI; US+EU</a:t>
            </a:r>
          </a:p>
        </p:txBody>
      </p:sp>
    </p:spTree>
    <p:extLst>
      <p:ext uri="{BB962C8B-B14F-4D97-AF65-F5344CB8AC3E}">
        <p14:creationId xmlns:p14="http://schemas.microsoft.com/office/powerpoint/2010/main" val="2567759856"/>
      </p:ext>
    </p:ext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 bwMode="auto">
          <a:xfrm>
            <a:off x="2082800" y="41148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5433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787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914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46482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37084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6079067" y="4656667"/>
            <a:ext cx="1337733" cy="829733"/>
          </a:xfrm>
          <a:custGeom>
            <a:avLst/>
            <a:gdLst>
              <a:gd name="connsiteX0" fmla="*/ 0 w 1337733"/>
              <a:gd name="connsiteY0" fmla="*/ 812800 h 829733"/>
              <a:gd name="connsiteX1" fmla="*/ 440266 w 1337733"/>
              <a:gd name="connsiteY1" fmla="*/ 118533 h 829733"/>
              <a:gd name="connsiteX2" fmla="*/ 711200 w 1337733"/>
              <a:gd name="connsiteY2" fmla="*/ 0 h 829733"/>
              <a:gd name="connsiteX3" fmla="*/ 1066800 w 1337733"/>
              <a:gd name="connsiteY3" fmla="*/ 84666 h 829733"/>
              <a:gd name="connsiteX4" fmla="*/ 1337733 w 1337733"/>
              <a:gd name="connsiteY4" fmla="*/ 829733 h 829733"/>
              <a:gd name="connsiteX5" fmla="*/ 1337733 w 1337733"/>
              <a:gd name="connsiteY5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33" h="829733">
                <a:moveTo>
                  <a:pt x="0" y="812800"/>
                </a:moveTo>
                <a:lnTo>
                  <a:pt x="440266" y="118533"/>
                </a:lnTo>
                <a:lnTo>
                  <a:pt x="711200" y="0"/>
                </a:lnTo>
                <a:lnTo>
                  <a:pt x="1066800" y="84666"/>
                </a:lnTo>
                <a:lnTo>
                  <a:pt x="1337733" y="829733"/>
                </a:lnTo>
                <a:lnTo>
                  <a:pt x="1337733" y="829733"/>
                </a:ln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godfath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2397927"/>
            <a:ext cx="838200" cy="123427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8B3C2-E145-CC47-A737-4CBD45BE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BC77D3-C938-4F4B-B2CB-E4F31455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C834B7-E6AD-2144-A3CD-F79DDB94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2387345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 descr="migu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217" y="3136033"/>
            <a:ext cx="1339850" cy="1532591"/>
          </a:xfrm>
          <a:prstGeom prst="rect">
            <a:avLst/>
          </a:prstGeom>
        </p:spPr>
      </p:pic>
      <p:pic>
        <p:nvPicPr>
          <p:cNvPr id="33" name="Picture 32" descr="guenne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055" y="3100619"/>
            <a:ext cx="1247478" cy="1530648"/>
          </a:xfrm>
          <a:prstGeom prst="rect">
            <a:avLst/>
          </a:prstGeom>
        </p:spPr>
      </p:pic>
      <p:pic>
        <p:nvPicPr>
          <p:cNvPr id="34" name="Picture 33" descr="photo-spiros-papadimitrio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0" y="3120809"/>
            <a:ext cx="1132417" cy="154008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974D02-F5DA-3548-B746-25D96CBC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6EF3C3-F7E3-F248-AC95-E86AAE07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15AA5C9-FCAD-724E-9CBF-3D1357EE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790519"/>
            <a:ext cx="9144000" cy="209288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Miguel </a:t>
            </a:r>
            <a:r>
              <a:rPr lang="en-US" b="1" dirty="0" err="1">
                <a:solidFill>
                  <a:schemeClr val="bg1"/>
                </a:solidFill>
              </a:rPr>
              <a:t>Araujo</a:t>
            </a:r>
            <a:r>
              <a:rPr lang="en-US" dirty="0">
                <a:solidFill>
                  <a:schemeClr val="bg1"/>
                </a:solidFill>
              </a:rPr>
              <a:t>, Spiros Papadimitriou,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</a:t>
            </a:r>
            <a:r>
              <a:rPr lang="en-US" dirty="0" err="1">
                <a:solidFill>
                  <a:schemeClr val="bg1"/>
                </a:solidFill>
              </a:rPr>
              <a:t>Prithwish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Ananthram</a:t>
            </a:r>
            <a:r>
              <a:rPr lang="en-US" dirty="0">
                <a:solidFill>
                  <a:schemeClr val="bg1"/>
                </a:solidFill>
              </a:rPr>
              <a:t> Swami,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Evangelos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Papalexakis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Koutra</a:t>
            </a:r>
            <a:r>
              <a:rPr lang="en-US" dirty="0">
                <a:solidFill>
                  <a:schemeClr val="bg1"/>
                </a:solidFill>
              </a:rPr>
              <a:t>.  </a:t>
            </a:r>
            <a:r>
              <a:rPr lang="en-US" i="1" dirty="0">
                <a:solidFill>
                  <a:schemeClr val="bg1"/>
                </a:solidFill>
              </a:rPr>
              <a:t>Com2: Fast Automatic Discovery of Temporal (Comet) Communities</a:t>
            </a:r>
            <a:r>
              <a:rPr lang="en-US" dirty="0">
                <a:solidFill>
                  <a:schemeClr val="bg1"/>
                </a:solidFill>
              </a:rPr>
              <a:t>. PAKDD 2014, Tainan, Taiwan.</a:t>
            </a:r>
          </a:p>
        </p:txBody>
      </p:sp>
    </p:spTree>
    <p:extLst>
      <p:ext uri="{BB962C8B-B14F-4D97-AF65-F5344CB8AC3E}">
        <p14:creationId xmlns:p14="http://schemas.microsoft.com/office/powerpoint/2010/main" val="170018929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AA2B-C79F-7D46-BE3A-8151C149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B11F-E000-DE4A-9DC4-53D18376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TA1: </a:t>
            </a:r>
            <a:r>
              <a:rPr lang="en-US" dirty="0" err="1"/>
              <a:t>Phonecall</a:t>
            </a:r>
            <a:r>
              <a:rPr lang="en-US" dirty="0"/>
              <a:t> </a:t>
            </a:r>
          </a:p>
          <a:p>
            <a:r>
              <a:rPr lang="en-US" dirty="0"/>
              <a:t>TA2: Network traffic</a:t>
            </a:r>
          </a:p>
          <a:p>
            <a:r>
              <a:rPr lang="en-US" dirty="0"/>
              <a:t>TA3: </a:t>
            </a:r>
            <a:r>
              <a:rPr lang="en-US" dirty="0" err="1"/>
              <a:t>FaceBook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D10F-7682-554C-ABB0-24152F2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7E85-C239-C146-BAA5-B450F09F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DD3-F5FA-4849-B76D-23F031E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01E6946-4DE5-504D-A1A0-B328B59647D0}"/>
              </a:ext>
            </a:extLst>
          </p:cNvPr>
          <p:cNvSpPr/>
          <p:nvPr/>
        </p:nvSpPr>
        <p:spPr bwMode="auto">
          <a:xfrm>
            <a:off x="272845" y="222143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66800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2941"/>
            <a:ext cx="7772400" cy="120405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ParCube</a:t>
            </a:r>
            <a:r>
              <a:rPr lang="en-US" dirty="0"/>
              <a:t>: Sparse Parallelizable Tensor Decompositions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800" y="3714248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Evangelos</a:t>
            </a:r>
            <a:r>
              <a:rPr lang="en-US" sz="2200" b="1" dirty="0"/>
              <a:t> E. </a:t>
            </a:r>
            <a:r>
              <a:rPr lang="en-US" sz="2200" b="1" dirty="0" err="1"/>
              <a:t>Papalexakis</a:t>
            </a:r>
            <a:r>
              <a:rPr lang="en-US" sz="2200" dirty="0"/>
              <a:t>, Christos Faloutsos, Nikos </a:t>
            </a:r>
            <a:r>
              <a:rPr lang="en-US" sz="2200" dirty="0" err="1"/>
              <a:t>Sidiropoulos</a:t>
            </a:r>
            <a:r>
              <a:rPr lang="en-US" sz="2200" dirty="0"/>
              <a:t>, ECML/PKDD 2012</a:t>
            </a:r>
            <a:endParaRPr lang="en-US" sz="2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937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vagelis-journal-photo.png">
            <a:extLst>
              <a:ext uri="{FF2B5EF4-FFF2-40B4-BE49-F238E27FC236}">
                <a16:creationId xmlns:a16="http://schemas.microsoft.com/office/drawing/2014/main" id="{8E6DC329-B6E5-4941-894F-2DBA969A8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60" y="1962941"/>
            <a:ext cx="1325597" cy="1644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153C88-AD4D-164F-9714-C767AB23B81D}"/>
              </a:ext>
            </a:extLst>
          </p:cNvPr>
          <p:cNvSpPr txBox="1"/>
          <p:nvPr/>
        </p:nvSpPr>
        <p:spPr>
          <a:xfrm>
            <a:off x="963392" y="4913293"/>
            <a:ext cx="7217215" cy="129266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/>
              <a:t>Evangelos</a:t>
            </a:r>
            <a:r>
              <a:rPr lang="en-US" dirty="0"/>
              <a:t> E. Papalexakis</a:t>
            </a:r>
          </a:p>
          <a:p>
            <a:pPr algn="l"/>
            <a:r>
              <a:rPr lang="en-US" b="1" dirty="0"/>
              <a:t>Email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epapalex@cs.ucr.edu</a:t>
            </a:r>
            <a:endParaRPr lang="en-US" dirty="0"/>
          </a:p>
          <a:p>
            <a:pPr algn="l"/>
            <a:r>
              <a:rPr lang="en-US" b="1" dirty="0"/>
              <a:t>Web: </a:t>
            </a:r>
            <a:r>
              <a:rPr lang="en-US" dirty="0"/>
              <a:t>http://</a:t>
            </a:r>
            <a:r>
              <a:rPr lang="en-US" dirty="0" err="1"/>
              <a:t>www.cs.ucr.edu</a:t>
            </a:r>
            <a:r>
              <a:rPr lang="en-US" dirty="0"/>
              <a:t>/~</a:t>
            </a:r>
            <a:r>
              <a:rPr lang="en-US" dirty="0" err="1"/>
              <a:t>epapalex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54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96"/>
    </mc:Choice>
    <mc:Fallback xmlns="">
      <p:transition xmlns:p14="http://schemas.microsoft.com/office/powerpoint/2010/main" advTm="10596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TA2: </a:t>
            </a:r>
            <a:r>
              <a:rPr lang="en-US" cap="small" dirty="0" err="1"/>
              <a:t>Lbnl</a:t>
            </a:r>
            <a:r>
              <a:rPr lang="en-US" dirty="0"/>
              <a:t> Network Data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294187"/>
            <a:ext cx="8229600" cy="2062163"/>
          </a:xfrm>
        </p:spPr>
        <p:txBody>
          <a:bodyPr>
            <a:normAutofit/>
          </a:bodyPr>
          <a:lstStyle/>
          <a:p>
            <a:r>
              <a:rPr lang="en-US" dirty="0"/>
              <a:t>Modes: 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IP, port #</a:t>
            </a:r>
          </a:p>
          <a:p>
            <a:r>
              <a:rPr lang="en-US" b="1"/>
              <a:t>~ </a:t>
            </a:r>
            <a:r>
              <a:rPr lang="en-US" b="1" dirty="0"/>
              <a:t>Port Scanning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1008"/>
            <a:ext cx="7865618" cy="2477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6018" y="1252783"/>
            <a:ext cx="1058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0345" y="1244600"/>
            <a:ext cx="1031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dst</a:t>
            </a:r>
            <a:endParaRPr lang="en-US" dirty="0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E8E1050-3C98-7F4B-99F2-A63224E3369D}"/>
              </a:ext>
            </a:extLst>
          </p:cNvPr>
          <p:cNvCxnSpPr>
            <a:cxnSpLocks/>
          </p:cNvCxnSpPr>
          <p:nvPr/>
        </p:nvCxnSpPr>
        <p:spPr bwMode="auto">
          <a:xfrm>
            <a:off x="3797300" y="1524405"/>
            <a:ext cx="417606" cy="461503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863EB0E1-7592-6947-812B-D64C7D3A74C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345975" y="1528922"/>
            <a:ext cx="411671" cy="431586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8" name="Picture 17" descr="vagelis-journal-photo.png">
            <a:extLst>
              <a:ext uri="{FF2B5EF4-FFF2-40B4-BE49-F238E27FC236}">
                <a16:creationId xmlns:a16="http://schemas.microsoft.com/office/drawing/2014/main" id="{5016AE77-5647-EC49-95FF-BF2DC05C9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"/>
            <a:ext cx="988685" cy="12265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4D4C8-1830-8B40-ACBB-C1AD7C3F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2509367551"/>
      </p:ext>
    </p:ext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TA3: </a:t>
            </a:r>
            <a:r>
              <a:rPr lang="en-US" cap="small" dirty="0"/>
              <a:t>Facebook</a:t>
            </a:r>
            <a:r>
              <a:rPr lang="en-US" dirty="0"/>
              <a:t> Wall posts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175249"/>
            <a:ext cx="8398042" cy="1073151"/>
          </a:xfrm>
        </p:spPr>
        <p:txBody>
          <a:bodyPr>
            <a:normAutofit/>
          </a:bodyPr>
          <a:lstStyle/>
          <a:p>
            <a:r>
              <a:rPr lang="en-US" sz="2800" dirty="0"/>
              <a:t>Modes: wall-owner, poster, timestamp</a:t>
            </a:r>
          </a:p>
          <a:p>
            <a:r>
              <a:rPr lang="en-US" sz="2800" dirty="0"/>
              <a:t>Discovery: birthday-like event.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155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0" y="1607564"/>
            <a:ext cx="9275604" cy="311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6527" y="4320697"/>
            <a:ext cx="1450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 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7323" y="1277779"/>
            <a:ext cx="188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 Wall</a:t>
            </a:r>
          </a:p>
        </p:txBody>
      </p:sp>
      <p:pic>
        <p:nvPicPr>
          <p:cNvPr id="12" name="Picture 11" descr="vagelis-journal-photo.png">
            <a:extLst>
              <a:ext uri="{FF2B5EF4-FFF2-40B4-BE49-F238E27FC236}">
                <a16:creationId xmlns:a16="http://schemas.microsoft.com/office/drawing/2014/main" id="{C006EE33-E424-7C48-A0EA-AC0E89FAC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"/>
            <a:ext cx="988685" cy="1226564"/>
          </a:xfrm>
          <a:prstGeom prst="rect">
            <a:avLst/>
          </a:prstGeom>
        </p:spPr>
      </p:pic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6193F5B-74F6-1349-B4D8-065449CA3227}"/>
              </a:ext>
            </a:extLst>
          </p:cNvPr>
          <p:cNvCxnSpPr>
            <a:cxnSpLocks/>
          </p:cNvCxnSpPr>
          <p:nvPr/>
        </p:nvCxnSpPr>
        <p:spPr bwMode="auto">
          <a:xfrm>
            <a:off x="1263319" y="1619182"/>
            <a:ext cx="365602" cy="294628"/>
          </a:xfrm>
          <a:prstGeom prst="bentConnector3">
            <a:avLst>
              <a:gd name="adj1" fmla="val 99364"/>
            </a:avLst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11DDAA3E-8DAB-8441-83BF-52CE58C308B1}"/>
              </a:ext>
            </a:extLst>
          </p:cNvPr>
          <p:cNvCxnSpPr/>
          <p:nvPr/>
        </p:nvCxnSpPr>
        <p:spPr bwMode="auto">
          <a:xfrm rot="16200000" flipV="1">
            <a:off x="3598196" y="4041859"/>
            <a:ext cx="837129" cy="212990"/>
          </a:xfrm>
          <a:prstGeom prst="bentConnector3">
            <a:avLst>
              <a:gd name="adj1" fmla="val 1134"/>
            </a:avLst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630C192-D8E9-6149-8150-246BAEA49B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950" y="4286197"/>
            <a:ext cx="617455" cy="5614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EAB6E-5A78-4D44-94D8-17EF1B56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143938124"/>
      </p:ext>
    </p:ext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Recipe(s)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A: tensor factorization (~ high-mode SVD)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PARAFAC (see below)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Tucker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156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ADE13-8C90-644E-BF5E-5824979DD103}"/>
              </a:ext>
            </a:extLst>
          </p:cNvPr>
          <p:cNvGrpSpPr>
            <a:grpSpLocks noChangeAspect="1"/>
          </p:cNvGrpSpPr>
          <p:nvPr/>
        </p:nvGrpSpPr>
        <p:grpSpPr>
          <a:xfrm>
            <a:off x="332556" y="3999749"/>
            <a:ext cx="2705275" cy="1889209"/>
            <a:chOff x="2233968" y="2461116"/>
            <a:chExt cx="5423245" cy="37872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CC194F-B3EC-884C-8DA4-254501739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761727-FDC5-4B4B-874B-33671A51A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02A922-C9DE-404B-9F0A-65BCDD2B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C32A63-ECE3-E545-A498-8EA5003BB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8B6452-B237-924F-BCC5-50EAECB183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2EB4DB-017C-9B40-8AA9-80C1818FF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8DC69A-DA91-404E-91AE-DB94B1561D3A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E9582E8-4AAB-4B47-8CA9-C9AEDB1B4448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0D41A9E-7A39-334F-B6DD-C317CE787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E708C3-2BDE-F248-AC76-208EF5849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D0231E-5D96-234A-81B5-FAFC50F5F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724C9-A124-1244-9389-1AB00C365002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47462-2EA3-0B4D-8B23-D06D574C93C6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57DA9E3-F91C-7A4A-B32A-0B486C5EB4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EE2BBD3-40BC-0247-9C83-2132291828B8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DE060-EE25-454E-896B-65D144C5F2E4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87E8BB72-22B5-644A-9589-238E8C13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622DACDF-65E7-AF4C-A4A3-8112D265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298B8AE1-2317-FA44-8B3B-A3E29D8D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EC8E58C9-0830-4144-9B0E-5478001C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5EC5749-0AB2-B14F-93AA-EC12811A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0B2200-7C09-B340-8E08-D4A43317F325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C42B4152-16F9-FB49-948C-20F02492BCB2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C0BAAA01-613F-3142-9086-6EFF7D9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FC35EE-1B14-0C4F-81B4-A80C0A4EF6DE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67B9FD-41DE-224A-BB12-93CE50305DED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8C14B-0ADA-AC42-9432-AB6513F2CB1F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4EE947-A756-CA45-8A86-A3ACEC564095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75B2E6-5A7A-D64A-90A2-3C04598DAD5E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23AD30-E3FB-5E43-B688-3B09C41FD60B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7FA622-800A-9141-8A00-D6E3155E363C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672795-2E8D-3C45-B8AD-7E13117448A1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0" name="Group 38">
              <a:extLst>
                <a:ext uri="{FF2B5EF4-FFF2-40B4-BE49-F238E27FC236}">
                  <a16:creationId xmlns:a16="http://schemas.microsoft.com/office/drawing/2014/main" id="{572F8332-C71D-7E4F-B4EE-45E5C5750193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E043DD7C-AAE1-8547-962C-760B2A18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63666F5-0E6B-804E-A1A0-23D89FC4A528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515463A8-BA1D-4244-B9B7-6A84E352B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43EB56-49E8-AE44-BE55-780C2586978D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F24BED57-A134-D84D-95EE-631C640439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479E61-D0E0-FC47-AA83-FBFCD2FF88E9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0FCE6A-00B5-2844-A484-1A2CAF593724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2E699B-F925-244C-8785-9DCF83C0FA59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38890D-7DD7-4B40-ABC5-C4401C7ABC95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C796AC-456E-ED43-A3F1-14684FCB65E9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3CF709-5BAE-B441-94D0-90AA27066AEC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8A4396-684C-3F40-AA79-13C83F584AA8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61" name="Group 62">
              <a:extLst>
                <a:ext uri="{FF2B5EF4-FFF2-40B4-BE49-F238E27FC236}">
                  <a16:creationId xmlns:a16="http://schemas.microsoft.com/office/drawing/2014/main" id="{38F367E4-1E96-284A-8A78-845E787FF844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79D2B1-F34B-B84C-AC7A-F4813F0EBFA3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1DC802-9E42-4C46-949A-239F3C326631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B4B5EAC-1706-5E4A-80CB-53559F3461A8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FFE36A-C4A2-0F41-B33E-5F61D41DDCC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38AF127B-6249-7E47-B2C7-74391A6C4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253E7B-22EB-8B4C-B2B3-B06AD4272E6F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38EF03F-A623-3841-A81F-F2424A006231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387935FC-3094-1346-B56F-91285EE53345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C2828C32-96D5-F94D-AAEC-E5293249A2F0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589252E-8EAE-B74B-A487-52E6C7F3B8DD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003F148-D3DD-4043-B81A-D0A27E16E2F5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8C9260-BB3B-3D4D-AD71-DB93D957DC61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47F5A5-D1D0-A242-AA39-36CC0F9D1F7E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CD0753B-0AC9-A941-9EC3-D7DFCE3CB43E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C57F983-ECD1-5C4B-8C11-E0021F680B2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94523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49490"/>
      </p:ext>
    </p:extLst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Recipe(s)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011478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Data: in pairs    ☛ </a:t>
            </a:r>
            <a:r>
              <a:rPr lang="en-US">
                <a:ea typeface="ＭＳ Ｐゴシック" charset="-128"/>
                <a:cs typeface="ＭＳ Ｐゴシック" charset="-128"/>
              </a:rPr>
              <a:t>matrix  ☛ </a:t>
            </a:r>
            <a:r>
              <a:rPr lang="en-US" dirty="0">
                <a:ea typeface="ＭＳ Ｐゴシック" charset="-128"/>
                <a:cs typeface="ＭＳ Ｐゴシック" charset="-128"/>
              </a:rPr>
              <a:t>SVD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Data: in triplets ☛ tensor  ☛ PARAFAC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157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ADE13-8C90-644E-BF5E-5824979DD103}"/>
              </a:ext>
            </a:extLst>
          </p:cNvPr>
          <p:cNvGrpSpPr>
            <a:grpSpLocks noChangeAspect="1"/>
          </p:cNvGrpSpPr>
          <p:nvPr/>
        </p:nvGrpSpPr>
        <p:grpSpPr>
          <a:xfrm>
            <a:off x="332556" y="3999749"/>
            <a:ext cx="2705275" cy="1889209"/>
            <a:chOff x="2233968" y="2461116"/>
            <a:chExt cx="5423245" cy="37872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CC194F-B3EC-884C-8DA4-254501739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761727-FDC5-4B4B-874B-33671A51A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02A922-C9DE-404B-9F0A-65BCDD2B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C32A63-ECE3-E545-A498-8EA5003BB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8B6452-B237-924F-BCC5-50EAECB183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2EB4DB-017C-9B40-8AA9-80C1818FF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8DC69A-DA91-404E-91AE-DB94B1561D3A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E9582E8-4AAB-4B47-8CA9-C9AEDB1B4448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0D41A9E-7A39-334F-B6DD-C317CE787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E708C3-2BDE-F248-AC76-208EF5849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D0231E-5D96-234A-81B5-FAFC50F5F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724C9-A124-1244-9389-1AB00C365002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47462-2EA3-0B4D-8B23-D06D574C93C6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57DA9E3-F91C-7A4A-B32A-0B486C5EB4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EE2BBD3-40BC-0247-9C83-2132291828B8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DE060-EE25-454E-896B-65D144C5F2E4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87E8BB72-22B5-644A-9589-238E8C13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622DACDF-65E7-AF4C-A4A3-8112D265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298B8AE1-2317-FA44-8B3B-A3E29D8D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EC8E58C9-0830-4144-9B0E-5478001C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5EC5749-0AB2-B14F-93AA-EC12811A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0B2200-7C09-B340-8E08-D4A43317F325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C42B4152-16F9-FB49-948C-20F02492BCB2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C0BAAA01-613F-3142-9086-6EFF7D9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FC35EE-1B14-0C4F-81B4-A80C0A4EF6DE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67B9FD-41DE-224A-BB12-93CE50305DED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8C14B-0ADA-AC42-9432-AB6513F2CB1F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4EE947-A756-CA45-8A86-A3ACEC564095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75B2E6-5A7A-D64A-90A2-3C04598DAD5E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23AD30-E3FB-5E43-B688-3B09C41FD60B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7FA622-800A-9141-8A00-D6E3155E363C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672795-2E8D-3C45-B8AD-7E13117448A1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0" name="Group 38">
              <a:extLst>
                <a:ext uri="{FF2B5EF4-FFF2-40B4-BE49-F238E27FC236}">
                  <a16:creationId xmlns:a16="http://schemas.microsoft.com/office/drawing/2014/main" id="{572F8332-C71D-7E4F-B4EE-45E5C5750193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E043DD7C-AAE1-8547-962C-760B2A18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63666F5-0E6B-804E-A1A0-23D89FC4A528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515463A8-BA1D-4244-B9B7-6A84E352B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43EB56-49E8-AE44-BE55-780C2586978D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F24BED57-A134-D84D-95EE-631C640439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479E61-D0E0-FC47-AA83-FBFCD2FF88E9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0FCE6A-00B5-2844-A484-1A2CAF593724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2E699B-F925-244C-8785-9DCF83C0FA59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38890D-7DD7-4B40-ABC5-C4401C7ABC95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C796AC-456E-ED43-A3F1-14684FCB65E9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3CF709-5BAE-B441-94D0-90AA27066AEC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8A4396-684C-3F40-AA79-13C83F584AA8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61" name="Group 62">
              <a:extLst>
                <a:ext uri="{FF2B5EF4-FFF2-40B4-BE49-F238E27FC236}">
                  <a16:creationId xmlns:a16="http://schemas.microsoft.com/office/drawing/2014/main" id="{38F367E4-1E96-284A-8A78-845E787FF844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79D2B1-F34B-B84C-AC7A-F4813F0EBFA3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1DC802-9E42-4C46-949A-239F3C326631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B4B5EAC-1706-5E4A-80CB-53559F3461A8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FFE36A-C4A2-0F41-B33E-5F61D41DDCC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38AF127B-6249-7E47-B2C7-74391A6C4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253E7B-22EB-8B4C-B2B3-B06AD4272E6F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38EF03F-A623-3841-A81F-F2424A006231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387935FC-3094-1346-B56F-91285EE53345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C2828C32-96D5-F94D-AAEC-E5293249A2F0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589252E-8EAE-B74B-A487-52E6C7F3B8DD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003F148-D3DD-4043-B81A-D0A27E16E2F5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8C9260-BB3B-3D4D-AD71-DB93D957DC61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47F5A5-D1D0-A242-AA39-36CC0F9D1F7E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CD0753B-0AC9-A941-9EC3-D7DFCE3CB43E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C57F983-ECD1-5C4B-8C11-E0021F680B2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94523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10681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2B0C712-F78E-1746-879B-AAE6C2CC548F}"/>
              </a:ext>
            </a:extLst>
          </p:cNvPr>
          <p:cNvSpPr/>
          <p:nvPr/>
        </p:nvSpPr>
        <p:spPr bwMode="auto">
          <a:xfrm>
            <a:off x="7180470" y="1304785"/>
            <a:ext cx="1679364" cy="102096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DE5D42-B10B-254B-94D8-DF89FE5547DA}"/>
              </a:ext>
            </a:extLst>
          </p:cNvPr>
          <p:cNvSpPr/>
          <p:nvPr/>
        </p:nvSpPr>
        <p:spPr bwMode="auto">
          <a:xfrm>
            <a:off x="7215808" y="5191121"/>
            <a:ext cx="1679364" cy="83819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23F831-B7A4-0E46-84C1-D13C4BFE7947}"/>
              </a:ext>
            </a:extLst>
          </p:cNvPr>
          <p:cNvSpPr/>
          <p:nvPr/>
        </p:nvSpPr>
        <p:spPr bwMode="auto">
          <a:xfrm>
            <a:off x="7215808" y="2721428"/>
            <a:ext cx="1679364" cy="89262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C9A7E-D028-CE47-A9CA-85C95CDE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0F97-23C6-7F4C-B2CD-298446A4C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Personalized random walks for recommendations</a:t>
            </a:r>
          </a:p>
          <a:p>
            <a:endParaRPr lang="en-US" dirty="0"/>
          </a:p>
          <a:p>
            <a:r>
              <a:rPr lang="en-US" dirty="0"/>
              <a:t>(zoo) B.P. for semi-supervised</a:t>
            </a:r>
          </a:p>
          <a:p>
            <a:endParaRPr lang="en-US" dirty="0"/>
          </a:p>
          <a:p>
            <a:r>
              <a:rPr lang="en-US" dirty="0"/>
              <a:t>MANY tools for anomaly detection</a:t>
            </a:r>
          </a:p>
          <a:p>
            <a:endParaRPr lang="en-US" dirty="0"/>
          </a:p>
          <a:p>
            <a:r>
              <a:rPr lang="en-US" dirty="0"/>
              <a:t>Tensors for time-evolving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CA9D-09AA-DF44-ACBB-3E039D6D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5D56D-59E5-9943-84E5-08D96853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E382F-61EF-094A-880F-CFC37D28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AF761-9091-BF4F-BC3F-AD069F5D1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008" y="1323032"/>
            <a:ext cx="805420" cy="887605"/>
          </a:xfrm>
          <a:prstGeom prst="rect">
            <a:avLst/>
          </a:prstGeom>
        </p:spPr>
      </p:pic>
      <p:grpSp>
        <p:nvGrpSpPr>
          <p:cNvPr id="8" name="Group 14">
            <a:extLst>
              <a:ext uri="{FF2B5EF4-FFF2-40B4-BE49-F238E27FC236}">
                <a16:creationId xmlns:a16="http://schemas.microsoft.com/office/drawing/2014/main" id="{06F8AC76-881F-DD49-9DAA-FC74C807C62F}"/>
              </a:ext>
            </a:extLst>
          </p:cNvPr>
          <p:cNvGrpSpPr>
            <a:grpSpLocks noChangeAspect="1"/>
          </p:cNvGrpSpPr>
          <p:nvPr/>
        </p:nvGrpSpPr>
        <p:grpSpPr>
          <a:xfrm>
            <a:off x="7469110" y="5250128"/>
            <a:ext cx="1172760" cy="722083"/>
            <a:chOff x="1409700" y="3761003"/>
            <a:chExt cx="3441700" cy="21190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2BE0FF-6E5D-EA41-93BD-1EBD53FC1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146F57-AA39-0C4F-AB3A-A5045BFB7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70FACB-7B60-754A-A2AA-F1EBF69CCDEE}"/>
                </a:ext>
              </a:extLst>
            </p:cNvPr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40B784-9408-3945-869C-C975F0CA7F5C}"/>
                </a:ext>
              </a:extLst>
            </p:cNvPr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1F41A1-78D4-784E-ADAA-1DF34AD38504}"/>
                </a:ext>
              </a:extLst>
            </p:cNvPr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4EB792-6CA3-0E4D-9A07-61D61A40E251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id="{FC18CB54-C01F-4842-8C53-BF3F122C8EC7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D4D7CB69-9586-0144-B3D6-B948088A7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58BD05-EC16-2F4D-B958-6F027E3FDAC9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99FE5F-576A-804D-9089-7A92AED113BC}"/>
                </a:ext>
              </a:extLst>
            </p:cNvPr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23F7A324-DA45-9B4B-BE7F-71CC5D61D76B}"/>
                </a:ext>
              </a:extLst>
            </p:cNvPr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A8F88754-E22B-A14C-89E8-DCA3A6377A16}"/>
                </a:ext>
              </a:extLst>
            </p:cNvPr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id="{0FC69EEB-232D-1645-9A4C-BA79F8E879E2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CDDA5EE0-85FF-C949-81D9-5212F7C0A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62B759-EB47-4142-A81C-7E39D93CA773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7033601F-C456-FB41-8E45-A210B872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808" y="3822879"/>
            <a:ext cx="1679364" cy="11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344BC8A-0869-214E-8C20-C5DBF6A0A5CC}"/>
              </a:ext>
            </a:extLst>
          </p:cNvPr>
          <p:cNvGrpSpPr>
            <a:grpSpLocks noChangeAspect="1"/>
          </p:cNvGrpSpPr>
          <p:nvPr/>
        </p:nvGrpSpPr>
        <p:grpSpPr>
          <a:xfrm>
            <a:off x="7455172" y="2831397"/>
            <a:ext cx="1200635" cy="618963"/>
            <a:chOff x="7701643" y="4081081"/>
            <a:chExt cx="1217029" cy="6274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A2C1D18-ECA6-DC45-91CA-3288112F2E18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5E68F7-2B90-434A-9731-48137D6CE8AE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404DD0-6CB8-8B48-A1A5-A4A13323E1A1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05D0BB4-71D9-F941-BC97-40F469BB10E9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3132726-170C-6F4A-88C3-ACC9E3F05237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414DDB-D1FC-7E43-A73C-2DDA2EC88A27}"/>
                </a:ext>
              </a:extLst>
            </p:cNvPr>
            <p:cNvCxnSpPr>
              <a:cxnSpLocks/>
              <a:stCxn id="26" idx="6"/>
              <a:endCxn id="28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48B167-CFFA-714F-A644-12279680A440}"/>
                </a:ext>
              </a:extLst>
            </p:cNvPr>
            <p:cNvCxnSpPr>
              <a:stCxn id="26" idx="5"/>
              <a:endCxn id="30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6BBD57-9AF6-8748-A38D-B47C0AE97509}"/>
                </a:ext>
              </a:extLst>
            </p:cNvPr>
            <p:cNvCxnSpPr>
              <a:stCxn id="26" idx="3"/>
              <a:endCxn id="29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3E5BF2-DD5B-AD4B-8F9F-BD6EB47DB9C5}"/>
                </a:ext>
              </a:extLst>
            </p:cNvPr>
            <p:cNvCxnSpPr>
              <a:cxnSpLocks/>
              <a:stCxn id="26" idx="1"/>
              <a:endCxn id="27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95D059B-942F-BB48-96A1-C68931EA0912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3B9971E-6419-A24A-8771-F735BBE8E5F4}"/>
                </a:ext>
              </a:extLst>
            </p:cNvPr>
            <p:cNvCxnSpPr>
              <a:stCxn id="28" idx="4"/>
              <a:endCxn id="30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018555-3A90-5745-BC63-CEDD4DB8358A}"/>
                </a:ext>
              </a:extLst>
            </p:cNvPr>
            <p:cNvCxnSpPr>
              <a:stCxn id="29" idx="6"/>
              <a:endCxn id="30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5A24FE-7E8A-A543-9882-B9E061B35E3E}"/>
                </a:ext>
              </a:extLst>
            </p:cNvPr>
            <p:cNvCxnSpPr>
              <a:stCxn id="27" idx="4"/>
              <a:endCxn id="29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522FCD-C1A2-014D-AC2B-29AEF5321CA7}"/>
                </a:ext>
              </a:extLst>
            </p:cNvPr>
            <p:cNvCxnSpPr>
              <a:stCxn id="27" idx="5"/>
              <a:endCxn id="30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9E385A-E0E9-BC46-B768-F1CD5AE4CC35}"/>
                </a:ext>
              </a:extLst>
            </p:cNvPr>
            <p:cNvCxnSpPr>
              <a:stCxn id="28" idx="4"/>
              <a:endCxn id="29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A56E895-2C27-2947-A065-DD4691CB112D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AB5E5C4-872F-1E4F-8E87-C887ECC9F83F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78F5C7C-9A3C-FD46-92A9-3193EF7D6C8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945E566-CE29-2343-BEF0-2C651744F863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50AAD46-C49C-544C-8364-603079A9AA76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5F6BA1A-CEF3-7B4D-AE02-6ED79A028EA3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84D16E-C778-4948-9968-E490E1F093A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3F916E3-92A7-3E47-9429-301752D73C73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ED2F7B5-286E-C14F-B700-BC97CA35610D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33E5630-42FB-B842-827C-6B6211EB85C9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837CBE-32C3-7E44-BDEA-21A899FA174F}"/>
                </a:ext>
              </a:extLst>
            </p:cNvPr>
            <p:cNvCxnSpPr>
              <a:stCxn id="28" idx="6"/>
              <a:endCxn id="41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3344830-12BF-0041-B78D-430F5AA09D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118" y="34311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24866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C483-535E-0B42-A2A6-215AE413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4D72E-6C33-294F-9500-3EBDF11B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2B2B-81CD-0F4B-8A9C-379D2162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13BAA-6C3F-BB48-AB8B-5E7EB2B4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ACB7-43D6-354E-B3BD-6D643271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8AF28-B55B-F244-82DB-D690A4BA810E}"/>
              </a:ext>
            </a:extLst>
          </p:cNvPr>
          <p:cNvSpPr txBox="1"/>
          <p:nvPr/>
        </p:nvSpPr>
        <p:spPr>
          <a:xfrm>
            <a:off x="1275753" y="2220724"/>
            <a:ext cx="635302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+mn-lt"/>
              </a:rPr>
              <a:t>BREAK</a:t>
            </a:r>
          </a:p>
          <a:p>
            <a:r>
              <a:rPr lang="en-US" sz="3200" dirty="0">
                <a:latin typeface="+mn-lt"/>
              </a:rPr>
              <a:t>Before Part 2 (sequences/forecasting)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1B011-6320-7945-87D7-64642A686AA1}"/>
              </a:ext>
            </a:extLst>
          </p:cNvPr>
          <p:cNvSpPr txBox="1"/>
          <p:nvPr/>
        </p:nvSpPr>
        <p:spPr>
          <a:xfrm>
            <a:off x="602443" y="5410200"/>
            <a:ext cx="80715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www.cs.cmu.edu</a:t>
            </a:r>
            <a:r>
              <a:rPr lang="en-US" dirty="0">
                <a:hlinkClick r:id="rId2"/>
              </a:rPr>
              <a:t>/~</a:t>
            </a:r>
            <a:r>
              <a:rPr lang="en-US" dirty="0" err="1">
                <a:hlinkClick r:id="rId2"/>
              </a:rPr>
              <a:t>christos</a:t>
            </a:r>
            <a:r>
              <a:rPr lang="en-US" dirty="0">
                <a:hlinkClick r:id="rId2"/>
              </a:rPr>
              <a:t>/TALKS/19-10-JPM/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367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3">
            <a:extLst>
              <a:ext uri="{FF2B5EF4-FFF2-40B4-BE49-F238E27FC236}">
                <a16:creationId xmlns:a16="http://schemas.microsoft.com/office/drawing/2014/main" id="{B008DC7D-69DA-1246-AE43-079BDA9545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JPM Exec Ed.</a:t>
            </a:r>
          </a:p>
        </p:txBody>
      </p:sp>
      <p:sp>
        <p:nvSpPr>
          <p:cNvPr id="105474" name="Footer Placeholder 4">
            <a:extLst>
              <a:ext uri="{FF2B5EF4-FFF2-40B4-BE49-F238E27FC236}">
                <a16:creationId xmlns:a16="http://schemas.microsoft.com/office/drawing/2014/main" id="{7574BE84-21ED-7F4F-A8FC-3A83ADD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5475" name="Slide Number Placeholder 5">
            <a:extLst>
              <a:ext uri="{FF2B5EF4-FFF2-40B4-BE49-F238E27FC236}">
                <a16:creationId xmlns:a16="http://schemas.microsoft.com/office/drawing/2014/main" id="{E10C2DF9-2249-0246-9EC1-96223311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81401FF-48A1-8F46-B2FB-AE6771270594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14A1D065-5CCC-7247-8B89-7FE17BD94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case #3’: forecast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8AA8E1C9-5CA6-CF4C-8A97-3C51FB836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390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Goal: given a signal (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$ over time)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Find: patterns and/or compress</a:t>
            </a:r>
          </a:p>
        </p:txBody>
      </p:sp>
      <p:sp>
        <p:nvSpPr>
          <p:cNvPr id="105478" name="Rectangle 4">
            <a:extLst>
              <a:ext uri="{FF2B5EF4-FFF2-40B4-BE49-F238E27FC236}">
                <a16:creationId xmlns:a16="http://schemas.microsoft.com/office/drawing/2014/main" id="{BCB8C692-986A-DE40-BB0B-D4D33309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9" name="Rectangle 5">
            <a:extLst>
              <a:ext uri="{FF2B5EF4-FFF2-40B4-BE49-F238E27FC236}">
                <a16:creationId xmlns:a16="http://schemas.microsoft.com/office/drawing/2014/main" id="{FBF045E6-83A7-934C-A8CE-AFE0C76A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80" name="Text Box 6">
            <a:extLst>
              <a:ext uri="{FF2B5EF4-FFF2-40B4-BE49-F238E27FC236}">
                <a16:creationId xmlns:a16="http://schemas.microsoft.com/office/drawing/2014/main" id="{5B5D85F2-A339-8D4A-B209-B8EC4CBEF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105481" name="Text Box 7">
            <a:extLst>
              <a:ext uri="{FF2B5EF4-FFF2-40B4-BE49-F238E27FC236}">
                <a16:creationId xmlns:a16="http://schemas.microsoft.com/office/drawing/2014/main" id="{6594E4B6-40C1-364D-94A4-1AF49F544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355975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105482" name="Text Box 8">
            <a:extLst>
              <a:ext uri="{FF2B5EF4-FFF2-40B4-BE49-F238E27FC236}">
                <a16:creationId xmlns:a16="http://schemas.microsoft.com/office/drawing/2014/main" id="{E0F0F27D-8D8D-074E-9E59-07E6F608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3226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automobiles per hour)</a:t>
            </a:r>
          </a:p>
        </p:txBody>
      </p:sp>
      <p:graphicFrame>
        <p:nvGraphicFramePr>
          <p:cNvPr id="105483" name="Object 2">
            <a:extLst>
              <a:ext uri="{FF2B5EF4-FFF2-40B4-BE49-F238E27FC236}">
                <a16:creationId xmlns:a16="http://schemas.microsoft.com/office/drawing/2014/main" id="{17C20C7E-2C37-9F42-A8AB-1199191AF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3811588"/>
          <a:ext cx="34290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105483" name="Object 2">
                        <a:extLst>
                          <a:ext uri="{FF2B5EF4-FFF2-40B4-BE49-F238E27FC236}">
                            <a16:creationId xmlns:a16="http://schemas.microsoft.com/office/drawing/2014/main" id="{17C20C7E-2C37-9F42-A8AB-1199191AF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811588"/>
                        <a:ext cx="34290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AC0D982-A024-BC41-A435-3D8EDFE579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0" y="2660670"/>
            <a:ext cx="2059782" cy="137318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4604EC0-BE88-B242-A1EE-2816068D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48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247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A0CEE760-421D-4F4A-B7FD-376960C482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JPM Exec Ed.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71B69EB-D6BD-E340-A4D9-C7FE0FD8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436634A-57EA-634C-A765-5E69F896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276B1D1-FD08-C244-ABBB-8A0D4052DA46}" type="slidenum">
              <a:rPr lang="en-US" altLang="en-US" sz="1400"/>
              <a:pPr algn="r"/>
              <a:t>17</a:t>
            </a:fld>
            <a:endParaRPr lang="en-US" altLang="en-US" sz="1400"/>
          </a:p>
        </p:txBody>
      </p:sp>
      <p:sp>
        <p:nvSpPr>
          <p:cNvPr id="23556" name="Rectangle 2050">
            <a:extLst>
              <a:ext uri="{FF2B5EF4-FFF2-40B4-BE49-F238E27FC236}">
                <a16:creationId xmlns:a16="http://schemas.microsoft.com/office/drawing/2014/main" id="{1EDCF477-044F-8146-BF77-391DDBB63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case #3’: time series</a:t>
            </a:r>
          </a:p>
        </p:txBody>
      </p:sp>
      <p:sp>
        <p:nvSpPr>
          <p:cNvPr id="23557" name="Rectangle 2051">
            <a:extLst>
              <a:ext uri="{FF2B5EF4-FFF2-40B4-BE49-F238E27FC236}">
                <a16:creationId xmlns:a16="http://schemas.microsoft.com/office/drawing/2014/main" id="{A0DB68F2-809B-F746-A27B-F7132C24F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Forecasting / Churn: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711835B-8729-A843-8DCB-FB37CB94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A0D27-D419-9F4C-A3C1-984DEC95A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90" y="2646227"/>
            <a:ext cx="465541" cy="8125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FE21CA-FC87-B74C-A6B5-3DE164165C48}"/>
              </a:ext>
            </a:extLst>
          </p:cNvPr>
          <p:cNvGrpSpPr/>
          <p:nvPr/>
        </p:nvGrpSpPr>
        <p:grpSpPr>
          <a:xfrm>
            <a:off x="1776094" y="2539371"/>
            <a:ext cx="5590699" cy="3389313"/>
            <a:chOff x="1222851" y="2784475"/>
            <a:chExt cx="5590699" cy="3389313"/>
          </a:xfrm>
        </p:grpSpPr>
        <p:sp>
          <p:nvSpPr>
            <p:cNvPr id="17" name="Line 4">
              <a:extLst>
                <a:ext uri="{FF2B5EF4-FFF2-40B4-BE49-F238E27FC236}">
                  <a16:creationId xmlns:a16="http://schemas.microsoft.com/office/drawing/2014/main" id="{11B8FD30-4181-1647-AE90-94D12EFE4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48653F2A-3344-C744-9A4B-FF3C1F34E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FA460BAE-33FA-B242-858C-F4EF31643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AEA0A46E-2F86-1842-A904-E143C1FFD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043EBDE2-75F2-D642-B3C5-A2BAD79DB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DB70E96A-7EDE-0D41-BD77-7CF033FA4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">
              <a:extLst>
                <a:ext uri="{FF2B5EF4-FFF2-40B4-BE49-F238E27FC236}">
                  <a16:creationId xmlns:a16="http://schemas.microsoft.com/office/drawing/2014/main" id="{20D5C015-3BDB-B646-AC22-F07294813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5C400004-F5C9-794B-80C4-9C5BF1402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5239F5C5-DCDC-B84B-A46D-B91EF4307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0565F82A-7435-5E49-A353-54CD09C2D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id="{3918C1CB-60C2-A442-9F98-E9CB2F23B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id="{358C163F-4868-4C4F-8821-9B13CA456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id="{F0886D62-29A8-0D45-B87F-12546002D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7">
              <a:extLst>
                <a:ext uri="{FF2B5EF4-FFF2-40B4-BE49-F238E27FC236}">
                  <a16:creationId xmlns:a16="http://schemas.microsoft.com/office/drawing/2014/main" id="{9C651249-3037-FD44-BF03-A2BCF3B1C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8">
              <a:extLst>
                <a:ext uri="{FF2B5EF4-FFF2-40B4-BE49-F238E27FC236}">
                  <a16:creationId xmlns:a16="http://schemas.microsoft.com/office/drawing/2014/main" id="{9C2CD612-178E-DA4C-879F-8E6DA0D6D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9">
              <a:extLst>
                <a:ext uri="{FF2B5EF4-FFF2-40B4-BE49-F238E27FC236}">
                  <a16:creationId xmlns:a16="http://schemas.microsoft.com/office/drawing/2014/main" id="{18AE557D-24DD-174C-BF7C-517CEFC6E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0">
              <a:extLst>
                <a:ext uri="{FF2B5EF4-FFF2-40B4-BE49-F238E27FC236}">
                  <a16:creationId xmlns:a16="http://schemas.microsoft.com/office/drawing/2014/main" id="{CBCE0BCC-1A2B-994A-B25A-2DEB15EB2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6EE25B7C-B409-F042-9976-6EA75C7BC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3F245EC4-E5C6-9A44-BC0A-0D2DF9642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1A905CA5-E064-4C4A-9E88-82225DE84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">
              <a:extLst>
                <a:ext uri="{FF2B5EF4-FFF2-40B4-BE49-F238E27FC236}">
                  <a16:creationId xmlns:a16="http://schemas.microsoft.com/office/drawing/2014/main" id="{755CF266-975B-E54C-BD10-8A6830968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5">
              <a:extLst>
                <a:ext uri="{FF2B5EF4-FFF2-40B4-BE49-F238E27FC236}">
                  <a16:creationId xmlns:a16="http://schemas.microsoft.com/office/drawing/2014/main" id="{C53D22C7-0A26-624B-A767-013D2022A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B0BA1EE4-A489-BF4B-A766-19E629AD7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517E77A2-3547-D143-B8DD-CC4ACDA60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8">
              <a:extLst>
                <a:ext uri="{FF2B5EF4-FFF2-40B4-BE49-F238E27FC236}">
                  <a16:creationId xmlns:a16="http://schemas.microsoft.com/office/drawing/2014/main" id="{E61907A4-427A-234A-8C24-458D00456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BEA9AF7D-6B18-0248-BAEF-5EC820E5D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76E25730-4782-FC4E-83FE-DCA73DB70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B72A1AA9-E353-254B-AC1D-1B84D1AFB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32E76701-E380-FE4C-BB1D-715B0878C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3">
              <a:extLst>
                <a:ext uri="{FF2B5EF4-FFF2-40B4-BE49-F238E27FC236}">
                  <a16:creationId xmlns:a16="http://schemas.microsoft.com/office/drawing/2014/main" id="{8C04C4C1-5E33-CE4F-BE5B-76D326333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4">
              <a:extLst>
                <a:ext uri="{FF2B5EF4-FFF2-40B4-BE49-F238E27FC236}">
                  <a16:creationId xmlns:a16="http://schemas.microsoft.com/office/drawing/2014/main" id="{AC88D6E0-F9D6-7F41-A7FA-FB9921F8D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5">
              <a:extLst>
                <a:ext uri="{FF2B5EF4-FFF2-40B4-BE49-F238E27FC236}">
                  <a16:creationId xmlns:a16="http://schemas.microsoft.com/office/drawing/2014/main" id="{BFE646F2-1525-534D-8B9A-C0B16B1C7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196E9302-F8E1-DD40-B76C-62C8CDB1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8B95B7CB-4952-C944-95C8-A2A5A2B1B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B60787F9-5ED1-6A4D-8394-9F8F2CE97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2C256A5C-79D1-0B44-BF0A-35F27B251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87175D54-A7F2-E646-9384-4D00DD85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689FB55E-7632-EC4E-BED0-61C2CE55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6CAEF4C9-0BC1-2C42-9CB9-4089B3DE7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12A9B84E-7D5F-FC4C-9697-BA59FF285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8E39ADAC-FD1A-E64A-90D7-C449AEF1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5062FE9B-3B57-4B41-89F8-171CA7108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CD91C4B-1703-CC49-819E-81524EE63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64E72185-F69C-CE42-A232-CF9EEBFA7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48">
              <a:extLst>
                <a:ext uri="{FF2B5EF4-FFF2-40B4-BE49-F238E27FC236}">
                  <a16:creationId xmlns:a16="http://schemas.microsoft.com/office/drawing/2014/main" id="{BF8071B6-CCE9-6E4B-9B02-1BD489EDD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62" name="Rectangle 49">
              <a:extLst>
                <a:ext uri="{FF2B5EF4-FFF2-40B4-BE49-F238E27FC236}">
                  <a16:creationId xmlns:a16="http://schemas.microsoft.com/office/drawing/2014/main" id="{1CB2B15D-AA03-D846-8267-7688DFCC9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63" name="Rectangle 50">
              <a:extLst>
                <a:ext uri="{FF2B5EF4-FFF2-40B4-BE49-F238E27FC236}">
                  <a16:creationId xmlns:a16="http://schemas.microsoft.com/office/drawing/2014/main" id="{718E27A1-D08B-3149-92B6-7873B93E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64" name="Rectangle 51">
              <a:extLst>
                <a:ext uri="{FF2B5EF4-FFF2-40B4-BE49-F238E27FC236}">
                  <a16:creationId xmlns:a16="http://schemas.microsoft.com/office/drawing/2014/main" id="{E437A050-EA57-5341-9261-042A5A36A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65" name="Rectangle 52">
              <a:extLst>
                <a:ext uri="{FF2B5EF4-FFF2-40B4-BE49-F238E27FC236}">
                  <a16:creationId xmlns:a16="http://schemas.microsoft.com/office/drawing/2014/main" id="{D5ABFFBD-98CE-0048-AF04-C744052E5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66" name="Rectangle 53">
              <a:extLst>
                <a:ext uri="{FF2B5EF4-FFF2-40B4-BE49-F238E27FC236}">
                  <a16:creationId xmlns:a16="http://schemas.microsoft.com/office/drawing/2014/main" id="{E3C3DDF5-CB90-9A4F-ABC6-346239455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67" name="Rectangle 54">
              <a:extLst>
                <a:ext uri="{FF2B5EF4-FFF2-40B4-BE49-F238E27FC236}">
                  <a16:creationId xmlns:a16="http://schemas.microsoft.com/office/drawing/2014/main" id="{D7900495-A53A-564B-B571-3C3A0F17D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68" name="Rectangle 55">
              <a:extLst>
                <a:ext uri="{FF2B5EF4-FFF2-40B4-BE49-F238E27FC236}">
                  <a16:creationId xmlns:a16="http://schemas.microsoft.com/office/drawing/2014/main" id="{BA852FA0-A1CD-F842-87CA-41D856E34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69" name="Rectangle 56">
              <a:extLst>
                <a:ext uri="{FF2B5EF4-FFF2-40B4-BE49-F238E27FC236}">
                  <a16:creationId xmlns:a16="http://schemas.microsoft.com/office/drawing/2014/main" id="{CDECA965-008C-424B-9CF3-21299BD3F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70" name="Rectangle 57">
              <a:extLst>
                <a:ext uri="{FF2B5EF4-FFF2-40B4-BE49-F238E27FC236}">
                  <a16:creationId xmlns:a16="http://schemas.microsoft.com/office/drawing/2014/main" id="{E0BDDDE7-34A9-6A49-807A-3F7616A6E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71" name="Rectangle 58">
              <a:extLst>
                <a:ext uri="{FF2B5EF4-FFF2-40B4-BE49-F238E27FC236}">
                  <a16:creationId xmlns:a16="http://schemas.microsoft.com/office/drawing/2014/main" id="{126DE122-0B2C-7744-9712-9975B89D0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7ABDE088-3DED-3946-ABE7-647C1DF3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73" name="Rectangle 60">
              <a:extLst>
                <a:ext uri="{FF2B5EF4-FFF2-40B4-BE49-F238E27FC236}">
                  <a16:creationId xmlns:a16="http://schemas.microsoft.com/office/drawing/2014/main" id="{66968457-8FA2-8047-8811-A483A49A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74" name="Rectangle 61">
              <a:extLst>
                <a:ext uri="{FF2B5EF4-FFF2-40B4-BE49-F238E27FC236}">
                  <a16:creationId xmlns:a16="http://schemas.microsoft.com/office/drawing/2014/main" id="{DFA131AF-B51E-5045-9B87-995F63D0B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4981B742-181A-7145-B2AA-7DEF742A7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76" name="Rectangle 63">
              <a:extLst>
                <a:ext uri="{FF2B5EF4-FFF2-40B4-BE49-F238E27FC236}">
                  <a16:creationId xmlns:a16="http://schemas.microsoft.com/office/drawing/2014/main" id="{1A01B369-5648-304D-B1CF-3B3EFBF0A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795CC854-66AD-2149-AD9E-E186550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5910263"/>
              <a:ext cx="93027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500" b="1">
                  <a:solidFill>
                    <a:srgbClr val="0066FF"/>
                  </a:solidFill>
                </a:rPr>
                <a:t>Time Tick</a:t>
              </a:r>
              <a:endParaRPr lang="en-US" altLang="en-US" sz="2400"/>
            </a:p>
          </p:txBody>
        </p:sp>
        <p:sp>
          <p:nvSpPr>
            <p:cNvPr id="78" name="Rectangle 65">
              <a:extLst>
                <a:ext uri="{FF2B5EF4-FFF2-40B4-BE49-F238E27FC236}">
                  <a16:creationId xmlns:a16="http://schemas.microsoft.com/office/drawing/2014/main" id="{9A114A35-128E-6848-928F-F5518DE7FD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9567" y="3803328"/>
              <a:ext cx="173739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500" b="1" dirty="0">
                  <a:solidFill>
                    <a:srgbClr val="0066FF"/>
                  </a:solidFill>
                </a:rPr>
                <a:t>Customer activity ($)</a:t>
              </a:r>
              <a:endParaRPr lang="en-US" altLang="en-US" sz="2400" dirty="0"/>
            </a:p>
          </p:txBody>
        </p:sp>
        <p:sp>
          <p:nvSpPr>
            <p:cNvPr id="79" name="Text Box 66">
              <a:extLst>
                <a:ext uri="{FF2B5EF4-FFF2-40B4-BE49-F238E27FC236}">
                  <a16:creationId xmlns:a16="http://schemas.microsoft.com/office/drawing/2014/main" id="{BDB5FDA6-CEFF-D045-81AA-E141FE5DF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80" name="Line 67">
              <a:extLst>
                <a:ext uri="{FF2B5EF4-FFF2-40B4-BE49-F238E27FC236}">
                  <a16:creationId xmlns:a16="http://schemas.microsoft.com/office/drawing/2014/main" id="{F6A555A1-9662-A941-9C10-869EF15BE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98955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443C83B-970B-2547-A13E-0C11BA946645}"/>
              </a:ext>
            </a:extLst>
          </p:cNvPr>
          <p:cNvGrpSpPr>
            <a:grpSpLocks noChangeAspect="1"/>
          </p:cNvGrpSpPr>
          <p:nvPr/>
        </p:nvGrpSpPr>
        <p:grpSpPr>
          <a:xfrm>
            <a:off x="6942591" y="2876960"/>
            <a:ext cx="1500868" cy="1155289"/>
            <a:chOff x="2581602" y="2013941"/>
            <a:chExt cx="3573023" cy="275032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4C01160-6017-5D42-93AB-158DD156245E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429272"/>
              <a:chOff x="2581602" y="2013941"/>
              <a:chExt cx="3573023" cy="2429272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A6B19BB-F658-0D44-9847-3E54EAB8D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1602" y="2228057"/>
                <a:ext cx="812581" cy="81258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77A53A4-77AB-484C-9A53-946CAEA05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08283" y="3354111"/>
                <a:ext cx="559218" cy="668631"/>
              </a:xfrm>
              <a:prstGeom prst="rect">
                <a:avLst/>
              </a:prstGeom>
            </p:spPr>
          </p:pic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887C891-AC50-D44A-A460-FE886AF10ACF}"/>
                  </a:ext>
                </a:extLst>
              </p:cNvPr>
              <p:cNvCxnSpPr/>
              <p:nvPr/>
            </p:nvCxnSpPr>
            <p:spPr bwMode="auto">
              <a:xfrm flipV="1">
                <a:off x="3531487" y="2388137"/>
                <a:ext cx="1682770" cy="31160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66372F9-265D-DE4C-B098-A14C126A9D50}"/>
                  </a:ext>
                </a:extLst>
              </p:cNvPr>
              <p:cNvCxnSpPr/>
              <p:nvPr/>
            </p:nvCxnSpPr>
            <p:spPr bwMode="auto">
              <a:xfrm>
                <a:off x="3531487" y="2851976"/>
                <a:ext cx="1682770" cy="5020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2DEE8B1-E79B-1D4C-8655-800A0521DFC5}"/>
                  </a:ext>
                </a:extLst>
              </p:cNvPr>
              <p:cNvCxnSpPr/>
              <p:nvPr/>
            </p:nvCxnSpPr>
            <p:spPr bwMode="auto">
              <a:xfrm>
                <a:off x="3505200" y="3058586"/>
                <a:ext cx="1709057" cy="1264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583680A-1A7D-434A-9D38-DC83351524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05200" y="3839769"/>
                <a:ext cx="1735344" cy="60344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7" name="Picture 2">
                <a:extLst>
                  <a:ext uri="{FF2B5EF4-FFF2-40B4-BE49-F238E27FC236}">
                    <a16:creationId xmlns:a16="http://schemas.microsoft.com/office/drawing/2014/main" id="{1AB7334D-C386-FE4B-8338-73265F6042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0544" y="2013941"/>
                <a:ext cx="914081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See the source image">
                <a:extLst>
                  <a:ext uri="{FF2B5EF4-FFF2-40B4-BE49-F238E27FC236}">
                    <a16:creationId xmlns:a16="http://schemas.microsoft.com/office/drawing/2014/main" id="{6343F4A2-9CF5-4C46-95BE-A41CE5B63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50178" y="3023731"/>
                <a:ext cx="737766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6" descr="See the source image">
              <a:extLst>
                <a:ext uri="{FF2B5EF4-FFF2-40B4-BE49-F238E27FC236}">
                  <a16:creationId xmlns:a16="http://schemas.microsoft.com/office/drawing/2014/main" id="{E4B34A03-D2EB-1E4C-9A83-102C62DAA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363" y="3951682"/>
              <a:ext cx="812581" cy="812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229F8C2-F204-EC43-AF8C-B2AC9BCC75B6}"/>
              </a:ext>
            </a:extLst>
          </p:cNvPr>
          <p:cNvSpPr/>
          <p:nvPr/>
        </p:nvSpPr>
        <p:spPr bwMode="auto">
          <a:xfrm>
            <a:off x="261257" y="3315769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49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60FB759C-3FDA-CB49-B298-BF874FBD878A}"/>
              </a:ext>
            </a:extLst>
          </p:cNvPr>
          <p:cNvSpPr/>
          <p:nvPr/>
        </p:nvSpPr>
        <p:spPr bwMode="auto">
          <a:xfrm>
            <a:off x="473528" y="3861584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3DB6A6C-0EAB-DF4D-8CB4-FD4C754B3E21}"/>
              </a:ext>
            </a:extLst>
          </p:cNvPr>
          <p:cNvGrpSpPr/>
          <p:nvPr/>
        </p:nvGrpSpPr>
        <p:grpSpPr>
          <a:xfrm>
            <a:off x="7212077" y="3641253"/>
            <a:ext cx="1246123" cy="629593"/>
            <a:chOff x="7003143" y="5078031"/>
            <a:chExt cx="1246123" cy="62959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0EE43AF-A35C-9C44-AA90-95EFDD13FF33}"/>
                </a:ext>
              </a:extLst>
            </p:cNvPr>
            <p:cNvGrpSpPr/>
            <p:nvPr/>
          </p:nvGrpSpPr>
          <p:grpSpPr>
            <a:xfrm>
              <a:off x="7003143" y="5078031"/>
              <a:ext cx="1201114" cy="608212"/>
              <a:chOff x="7701643" y="4081081"/>
              <a:chExt cx="1201114" cy="608212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8F2F261-754D-6541-BC79-C5A2CB7E2CED}"/>
                  </a:ext>
                </a:extLst>
              </p:cNvPr>
              <p:cNvSpPr/>
              <p:nvPr/>
            </p:nvSpPr>
            <p:spPr bwMode="auto">
              <a:xfrm>
                <a:off x="7932512" y="408108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620BB64-4DA2-D543-BD69-69CF041E3A19}"/>
                  </a:ext>
                </a:extLst>
              </p:cNvPr>
              <p:cNvSpPr/>
              <p:nvPr/>
            </p:nvSpPr>
            <p:spPr bwMode="auto">
              <a:xfrm>
                <a:off x="7701643" y="4254117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E27114A-7D52-4B45-9AE5-EE703FE82A34}"/>
                  </a:ext>
                </a:extLst>
              </p:cNvPr>
              <p:cNvSpPr/>
              <p:nvPr/>
            </p:nvSpPr>
            <p:spPr bwMode="auto">
              <a:xfrm>
                <a:off x="8167630" y="425575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7979F7-92AF-6647-82F7-D5FDE9444C0F}"/>
                  </a:ext>
                </a:extLst>
              </p:cNvPr>
              <p:cNvSpPr/>
              <p:nvPr/>
            </p:nvSpPr>
            <p:spPr bwMode="auto">
              <a:xfrm>
                <a:off x="7789470" y="4621965"/>
                <a:ext cx="76200" cy="64217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6B9E891-C05D-5441-BB65-B06E369BCEC2}"/>
                  </a:ext>
                </a:extLst>
              </p:cNvPr>
              <p:cNvSpPr/>
              <p:nvPr/>
            </p:nvSpPr>
            <p:spPr bwMode="auto">
              <a:xfrm>
                <a:off x="8094070" y="462507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2A9B265-5D49-E448-80D7-C8540B9627FE}"/>
                  </a:ext>
                </a:extLst>
              </p:cNvPr>
              <p:cNvCxnSpPr>
                <a:cxnSpLocks/>
                <a:stCxn id="65" idx="6"/>
                <a:endCxn id="67" idx="1"/>
              </p:cNvCxnSpPr>
              <p:nvPr/>
            </p:nvCxnSpPr>
            <p:spPr bwMode="auto">
              <a:xfrm>
                <a:off x="8008712" y="4113190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2AF7A4C-6CED-DE46-82DA-30A14C26C9DD}"/>
                  </a:ext>
                </a:extLst>
              </p:cNvPr>
              <p:cNvCxnSpPr>
                <a:stCxn id="65" idx="5"/>
                <a:endCxn id="69" idx="1"/>
              </p:cNvCxnSpPr>
              <p:nvPr/>
            </p:nvCxnSpPr>
            <p:spPr bwMode="auto">
              <a:xfrm>
                <a:off x="7997553" y="4135894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65B7490-7036-F64B-AD1E-397145AB5CEC}"/>
                  </a:ext>
                </a:extLst>
              </p:cNvPr>
              <p:cNvCxnSpPr>
                <a:stCxn id="65" idx="3"/>
                <a:endCxn id="68" idx="7"/>
              </p:cNvCxnSpPr>
              <p:nvPr/>
            </p:nvCxnSpPr>
            <p:spPr bwMode="auto">
              <a:xfrm flipH="1">
                <a:off x="7854511" y="4135894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F09284A-C045-5B40-A9D7-D73B2FA036F5}"/>
                  </a:ext>
                </a:extLst>
              </p:cNvPr>
              <p:cNvCxnSpPr>
                <a:cxnSpLocks/>
                <a:stCxn id="65" idx="1"/>
                <a:endCxn id="66" idx="7"/>
              </p:cNvCxnSpPr>
              <p:nvPr/>
            </p:nvCxnSpPr>
            <p:spPr bwMode="auto">
              <a:xfrm flipH="1">
                <a:off x="7766684" y="4090485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64225E9-8390-D647-98E4-5EE1508ABBC6}"/>
                  </a:ext>
                </a:extLst>
              </p:cNvPr>
              <p:cNvCxnSpPr>
                <a:stCxn id="66" idx="6"/>
                <a:endCxn id="67" idx="2"/>
              </p:cNvCxnSpPr>
              <p:nvPr/>
            </p:nvCxnSpPr>
            <p:spPr bwMode="auto">
              <a:xfrm>
                <a:off x="7777843" y="4286226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C0BBA3B-B915-C04A-9DC9-7F909729ED96}"/>
                  </a:ext>
                </a:extLst>
              </p:cNvPr>
              <p:cNvCxnSpPr>
                <a:stCxn id="67" idx="4"/>
                <a:endCxn id="69" idx="0"/>
              </p:cNvCxnSpPr>
              <p:nvPr/>
            </p:nvCxnSpPr>
            <p:spPr bwMode="auto">
              <a:xfrm flipH="1">
                <a:off x="8132170" y="4319968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7E9F3C7-D7F7-7E4A-B255-129C322669F7}"/>
                  </a:ext>
                </a:extLst>
              </p:cNvPr>
              <p:cNvCxnSpPr>
                <a:stCxn id="68" idx="6"/>
                <a:endCxn id="69" idx="2"/>
              </p:cNvCxnSpPr>
              <p:nvPr/>
            </p:nvCxnSpPr>
            <p:spPr bwMode="auto">
              <a:xfrm>
                <a:off x="7865670" y="4654074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5936218-457F-354E-A830-07B1574265C7}"/>
                  </a:ext>
                </a:extLst>
              </p:cNvPr>
              <p:cNvCxnSpPr>
                <a:stCxn id="66" idx="4"/>
                <a:endCxn id="68" idx="0"/>
              </p:cNvCxnSpPr>
              <p:nvPr/>
            </p:nvCxnSpPr>
            <p:spPr bwMode="auto">
              <a:xfrm>
                <a:off x="7739743" y="4318334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2B26BB4-16FB-004F-B930-F8A5029C9B18}"/>
                  </a:ext>
                </a:extLst>
              </p:cNvPr>
              <p:cNvCxnSpPr>
                <a:stCxn id="66" idx="5"/>
                <a:endCxn id="69" idx="1"/>
              </p:cNvCxnSpPr>
              <p:nvPr/>
            </p:nvCxnSpPr>
            <p:spPr bwMode="auto">
              <a:xfrm>
                <a:off x="7766684" y="4308930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C162485-AE8C-4F40-8CF9-A1465589FFF2}"/>
                  </a:ext>
                </a:extLst>
              </p:cNvPr>
              <p:cNvCxnSpPr>
                <a:stCxn id="67" idx="4"/>
                <a:endCxn id="68" idx="7"/>
              </p:cNvCxnSpPr>
              <p:nvPr/>
            </p:nvCxnSpPr>
            <p:spPr bwMode="auto">
              <a:xfrm flipH="1">
                <a:off x="7854511" y="4319968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ADAABFD-09CE-084D-A699-C3DAF203A744}"/>
                  </a:ext>
                </a:extLst>
              </p:cNvPr>
              <p:cNvSpPr/>
              <p:nvPr/>
            </p:nvSpPr>
            <p:spPr bwMode="auto">
              <a:xfrm>
                <a:off x="8510797" y="4254117"/>
                <a:ext cx="79285" cy="72143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F84255A-F218-E946-8D11-3876E706FA10}"/>
                  </a:ext>
                </a:extLst>
              </p:cNvPr>
              <p:cNvSpPr/>
              <p:nvPr/>
            </p:nvSpPr>
            <p:spPr bwMode="auto">
              <a:xfrm>
                <a:off x="8835252" y="4254117"/>
                <a:ext cx="64907" cy="72142"/>
              </a:xfrm>
              <a:prstGeom prst="ellipse">
                <a:avLst/>
              </a:prstGeom>
              <a:solidFill>
                <a:srgbClr val="008F00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A0BD9AF-F79E-5F48-9536-3A94D60CAD99}"/>
                  </a:ext>
                </a:extLst>
              </p:cNvPr>
              <p:cNvSpPr/>
              <p:nvPr/>
            </p:nvSpPr>
            <p:spPr bwMode="auto">
              <a:xfrm>
                <a:off x="8521957" y="461885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A284376-9A1B-3847-9ACD-4C9118409444}"/>
                  </a:ext>
                </a:extLst>
              </p:cNvPr>
              <p:cNvSpPr/>
              <p:nvPr/>
            </p:nvSpPr>
            <p:spPr bwMode="auto">
              <a:xfrm>
                <a:off x="8826557" y="46219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0B9027F-9D4C-C44E-86B4-7FCCD04271A5}"/>
                  </a:ext>
                </a:extLst>
              </p:cNvPr>
              <p:cNvCxnSpPr>
                <a:cxnSpLocks/>
                <a:stCxn id="80" idx="6"/>
                <a:endCxn id="81" idx="2"/>
              </p:cNvCxnSpPr>
              <p:nvPr/>
            </p:nvCxnSpPr>
            <p:spPr bwMode="auto">
              <a:xfrm flipV="1">
                <a:off x="8590082" y="4290188"/>
                <a:ext cx="245170" cy="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D559C06-A7F5-A847-9CD1-A63D1B3CCE1C}"/>
                  </a:ext>
                </a:extLst>
              </p:cNvPr>
              <p:cNvCxnSpPr>
                <a:cxnSpLocks/>
                <a:stCxn id="81" idx="4"/>
                <a:endCxn id="83" idx="0"/>
              </p:cNvCxnSpPr>
              <p:nvPr/>
            </p:nvCxnSpPr>
            <p:spPr bwMode="auto">
              <a:xfrm flipH="1">
                <a:off x="8864657" y="4326259"/>
                <a:ext cx="3049" cy="29570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DD26BF1-3A25-6B4D-8667-88304DF0649F}"/>
                  </a:ext>
                </a:extLst>
              </p:cNvPr>
              <p:cNvCxnSpPr>
                <a:stCxn id="82" idx="6"/>
                <a:endCxn id="83" idx="2"/>
              </p:cNvCxnSpPr>
              <p:nvPr/>
            </p:nvCxnSpPr>
            <p:spPr bwMode="auto">
              <a:xfrm>
                <a:off x="8598157" y="465096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0B96ECE-080B-404D-9AE6-8219CDF9ED1E}"/>
                  </a:ext>
                </a:extLst>
              </p:cNvPr>
              <p:cNvCxnSpPr>
                <a:cxnSpLocks/>
                <a:stCxn id="80" idx="4"/>
                <a:endCxn id="82" idx="0"/>
              </p:cNvCxnSpPr>
              <p:nvPr/>
            </p:nvCxnSpPr>
            <p:spPr bwMode="auto">
              <a:xfrm>
                <a:off x="8550440" y="4326260"/>
                <a:ext cx="9617" cy="29259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ECA7898-811B-9B41-B778-168280CFFEA8}"/>
                  </a:ext>
                </a:extLst>
              </p:cNvPr>
              <p:cNvCxnSpPr>
                <a:cxnSpLocks/>
                <a:stCxn id="80" idx="5"/>
                <a:endCxn id="83" idx="1"/>
              </p:cNvCxnSpPr>
              <p:nvPr/>
            </p:nvCxnSpPr>
            <p:spPr bwMode="auto">
              <a:xfrm>
                <a:off x="8578471" y="4315695"/>
                <a:ext cx="259245" cy="31567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50F4848E-7266-0548-A0A0-2F114EB2ED12}"/>
                  </a:ext>
                </a:extLst>
              </p:cNvPr>
              <p:cNvCxnSpPr>
                <a:cxnSpLocks/>
                <a:stCxn id="81" idx="3"/>
                <a:endCxn id="82" idx="7"/>
              </p:cNvCxnSpPr>
              <p:nvPr/>
            </p:nvCxnSpPr>
            <p:spPr bwMode="auto">
              <a:xfrm flipH="1">
                <a:off x="8586998" y="4315694"/>
                <a:ext cx="257759" cy="31256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52ACA85-45BD-BA4B-8F58-29D6CA9A9AE6}"/>
                  </a:ext>
                </a:extLst>
              </p:cNvPr>
              <p:cNvCxnSpPr>
                <a:stCxn id="67" idx="6"/>
                <a:endCxn id="80" idx="2"/>
              </p:cNvCxnSpPr>
              <p:nvPr/>
            </p:nvCxnSpPr>
            <p:spPr bwMode="auto">
              <a:xfrm>
                <a:off x="8243830" y="4287860"/>
                <a:ext cx="266967" cy="232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E0B9E20-AB1F-1548-A19F-DE7587D2422F}"/>
                </a:ext>
              </a:extLst>
            </p:cNvPr>
            <p:cNvSpPr/>
            <p:nvPr/>
          </p:nvSpPr>
          <p:spPr bwMode="auto">
            <a:xfrm>
              <a:off x="8095842" y="5215057"/>
              <a:ext cx="153424" cy="163191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23A1159-4EBF-7D47-9D1F-E702935FFDFF}"/>
                </a:ext>
              </a:extLst>
            </p:cNvPr>
            <p:cNvSpPr/>
            <p:nvPr/>
          </p:nvSpPr>
          <p:spPr bwMode="auto">
            <a:xfrm>
              <a:off x="7048698" y="5544433"/>
              <a:ext cx="153424" cy="163191"/>
            </a:xfrm>
            <a:prstGeom prst="ellipse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8425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1A91-7F0B-E442-A726-67B76D6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(audience wish-list)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3FA9-54A7-DE4C-A275-ABCA0E77B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applicability to my role</a:t>
            </a:r>
            <a:r>
              <a:rPr lang="en-US" dirty="0"/>
              <a:t>’</a:t>
            </a:r>
          </a:p>
          <a:p>
            <a:pPr lvl="1"/>
            <a:endParaRPr lang="en-US" dirty="0"/>
          </a:p>
          <a:p>
            <a:r>
              <a:rPr lang="en-US" dirty="0"/>
              <a:t>‘</a:t>
            </a:r>
            <a:r>
              <a:rPr lang="en-US" i="1" dirty="0"/>
              <a:t>how math works under the hood</a:t>
            </a:r>
            <a:r>
              <a:rPr lang="en-US" dirty="0"/>
              <a:t>’</a:t>
            </a:r>
          </a:p>
          <a:p>
            <a:pPr lvl="1"/>
            <a:endParaRPr lang="en-US" dirty="0"/>
          </a:p>
          <a:p>
            <a:r>
              <a:rPr lang="en-US" dirty="0"/>
              <a:t>‘</a:t>
            </a:r>
            <a:r>
              <a:rPr lang="en-US" i="1" dirty="0"/>
              <a:t>understand key drawbacks &amp; watch-outs</a:t>
            </a:r>
            <a:r>
              <a:rPr lang="en-US" dirty="0"/>
              <a:t>’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567D-8334-FD4F-97BE-30A04189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10FB4-4F74-214A-B5DB-0E5C3913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36B09-7610-9D47-AF78-09D6786E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E3841-7A14-3040-868D-8076CADE5E7C}"/>
              </a:ext>
            </a:extLst>
          </p:cNvPr>
          <p:cNvSpPr txBox="1"/>
          <p:nvPr/>
        </p:nvSpPr>
        <p:spPr>
          <a:xfrm>
            <a:off x="602443" y="5410200"/>
            <a:ext cx="80715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www.cs.cmu.edu</a:t>
            </a:r>
            <a:r>
              <a:rPr lang="en-US" dirty="0">
                <a:hlinkClick r:id="rId2"/>
              </a:rPr>
              <a:t>/~</a:t>
            </a:r>
            <a:r>
              <a:rPr lang="en-US" dirty="0" err="1">
                <a:hlinkClick r:id="rId2"/>
              </a:rPr>
              <a:t>christos</a:t>
            </a:r>
            <a:r>
              <a:rPr lang="en-US" dirty="0">
                <a:hlinkClick r:id="rId2"/>
              </a:rPr>
              <a:t>/TALKS/19-10-JPM/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573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60FB759C-3FDA-CB49-B298-BF874FBD878A}"/>
              </a:ext>
            </a:extLst>
          </p:cNvPr>
          <p:cNvSpPr/>
          <p:nvPr/>
        </p:nvSpPr>
        <p:spPr bwMode="auto">
          <a:xfrm>
            <a:off x="473528" y="4351443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606EA3-4784-E84A-BD0E-D3A5ACE0B271}"/>
              </a:ext>
            </a:extLst>
          </p:cNvPr>
          <p:cNvGrpSpPr/>
          <p:nvPr/>
        </p:nvGrpSpPr>
        <p:grpSpPr>
          <a:xfrm>
            <a:off x="6526469" y="3429000"/>
            <a:ext cx="2333112" cy="1492765"/>
            <a:chOff x="6484711" y="2335708"/>
            <a:chExt cx="2333112" cy="1492765"/>
          </a:xfrm>
        </p:grpSpPr>
        <p:pic>
          <p:nvPicPr>
            <p:cNvPr id="10" name="Picture 4" descr="0iterations">
              <a:extLst>
                <a:ext uri="{FF2B5EF4-FFF2-40B4-BE49-F238E27FC236}">
                  <a16:creationId xmlns:a16="http://schemas.microsoft.com/office/drawing/2014/main" id="{B3B5C4E3-FC3E-4748-8EFB-7ED808F99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ADF7AF-80D3-1E44-B774-283D35351099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9428FDE-8283-4440-829B-0AF9DFEBB7C8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120DBB5-2EF8-0849-A1C9-9DB8A5205561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C502628-8D81-0243-AA76-9C0564E0185B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6DA72E3-72B5-FD48-9619-578C0046E3B4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852637C-07F6-DE4E-92CB-C91230E610EF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2C1EEDD-9824-9B46-A12D-7E0412FA24D8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18451B3-2E34-604A-A9B5-420ED3B29E06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4548BF-6725-A14C-B2FB-5B37E2B2B3CD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D34F81C-F1CC-BB45-8C96-D6BC945383DC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BB51182-9715-A94C-8053-FBB6690548A4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B0E4FEF-C05C-5D4D-AA06-655A546B6535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966B5E5-B019-B746-AB94-70563D13A6DE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F61E331-4DEC-B440-9A5A-1F10DA42E37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8A944F-C3D6-C34B-A63A-E1459C04E9A5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3EAAA5E-0AFA-A448-B0CC-B114B05E13E4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FB728EF-181C-4649-96D7-711AB7E9E8ED}"/>
                  </a:ext>
                </a:extLst>
              </p:cNvPr>
              <p:cNvCxnSpPr>
                <a:cxnSpLocks/>
                <a:stCxn id="15" idx="6"/>
                <a:endCxn id="17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6F1B99-9B2F-334E-8A9A-6DD2F21BECB6}"/>
                  </a:ext>
                </a:extLst>
              </p:cNvPr>
              <p:cNvCxnSpPr>
                <a:stCxn id="15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C1655E7-1FCD-3B45-BAE1-091BC36A192B}"/>
                  </a:ext>
                </a:extLst>
              </p:cNvPr>
              <p:cNvCxnSpPr>
                <a:stCxn id="15" idx="3"/>
                <a:endCxn id="18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A2F8B58-1808-C44C-B8D0-E7EADDD39982}"/>
                  </a:ext>
                </a:extLst>
              </p:cNvPr>
              <p:cNvCxnSpPr>
                <a:cxnSpLocks/>
                <a:stCxn id="15" idx="1"/>
                <a:endCxn id="16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6AFACD3-0BD1-724C-83DF-4F7A75B255AE}"/>
                  </a:ext>
                </a:extLst>
              </p:cNvPr>
              <p:cNvCxnSpPr>
                <a:stCxn id="16" idx="6"/>
                <a:endCxn id="17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F09AA5-B115-B746-ABC6-BAC776D53642}"/>
                  </a:ext>
                </a:extLst>
              </p:cNvPr>
              <p:cNvCxnSpPr>
                <a:stCxn id="17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32E04C6-778B-3548-BEDE-E3DBD7468E71}"/>
                  </a:ext>
                </a:extLst>
              </p:cNvPr>
              <p:cNvCxnSpPr>
                <a:stCxn id="18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CFCAF67-345E-BE4A-9A09-FF26F48FB9C2}"/>
                  </a:ext>
                </a:extLst>
              </p:cNvPr>
              <p:cNvCxnSpPr>
                <a:stCxn id="16" idx="4"/>
                <a:endCxn id="18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DE61431-B142-0848-9B6C-635EDC94F152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6062063-6AB3-D942-AF0A-1C41BD0A0386}"/>
                  </a:ext>
                </a:extLst>
              </p:cNvPr>
              <p:cNvCxnSpPr>
                <a:stCxn id="17" idx="4"/>
                <a:endCxn id="18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77A7CD-7862-9449-9A50-4955F794EA1D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8C48F1-2DB0-D542-82E6-71F3D5D65456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3309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60FB759C-3FDA-CB49-B298-BF874FBD878A}"/>
              </a:ext>
            </a:extLst>
          </p:cNvPr>
          <p:cNvSpPr/>
          <p:nvPr/>
        </p:nvSpPr>
        <p:spPr bwMode="auto">
          <a:xfrm>
            <a:off x="473528" y="4895730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502F86-E524-BE43-8058-3901DFD06D97}"/>
              </a:ext>
            </a:extLst>
          </p:cNvPr>
          <p:cNvGrpSpPr/>
          <p:nvPr/>
        </p:nvGrpSpPr>
        <p:grpSpPr>
          <a:xfrm>
            <a:off x="7257086" y="3911452"/>
            <a:ext cx="1201114" cy="1257711"/>
            <a:chOff x="7003143" y="3958632"/>
            <a:chExt cx="1201114" cy="12577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E752DF-9B1F-4C4A-8CC2-95208A4D86D4}"/>
                </a:ext>
              </a:extLst>
            </p:cNvPr>
            <p:cNvGrpSpPr/>
            <p:nvPr/>
          </p:nvGrpSpPr>
          <p:grpSpPr>
            <a:xfrm>
              <a:off x="7003143" y="4608131"/>
              <a:ext cx="1201114" cy="608212"/>
              <a:chOff x="7701643" y="4081081"/>
              <a:chExt cx="1201114" cy="60821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65CA4D-862D-7A47-B963-9D7FE5BC402C}"/>
                  </a:ext>
                </a:extLst>
              </p:cNvPr>
              <p:cNvSpPr/>
              <p:nvPr/>
            </p:nvSpPr>
            <p:spPr bwMode="auto">
              <a:xfrm>
                <a:off x="7932512" y="408108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9A3DD4E-9E9D-5B41-AE02-0C3559EAE62C}"/>
                  </a:ext>
                </a:extLst>
              </p:cNvPr>
              <p:cNvSpPr/>
              <p:nvPr/>
            </p:nvSpPr>
            <p:spPr bwMode="auto">
              <a:xfrm>
                <a:off x="7701643" y="4254117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0C047B5-26D2-8B40-A889-15EBE23CE110}"/>
                  </a:ext>
                </a:extLst>
              </p:cNvPr>
              <p:cNvSpPr/>
              <p:nvPr/>
            </p:nvSpPr>
            <p:spPr bwMode="auto">
              <a:xfrm>
                <a:off x="8167630" y="425575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DEF05A1-A4DA-0A41-AEE3-9769165D27A4}"/>
                  </a:ext>
                </a:extLst>
              </p:cNvPr>
              <p:cNvSpPr/>
              <p:nvPr/>
            </p:nvSpPr>
            <p:spPr bwMode="auto">
              <a:xfrm>
                <a:off x="7789470" y="46219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12ADC73-CD90-6E4B-B17B-26130CB346B6}"/>
                  </a:ext>
                </a:extLst>
              </p:cNvPr>
              <p:cNvSpPr/>
              <p:nvPr/>
            </p:nvSpPr>
            <p:spPr bwMode="auto">
              <a:xfrm>
                <a:off x="8094070" y="462507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EA38426-7AC2-DC43-A5D7-896EFCADDE39}"/>
                  </a:ext>
                </a:extLst>
              </p:cNvPr>
              <p:cNvCxnSpPr>
                <a:cxnSpLocks/>
                <a:stCxn id="14" idx="6"/>
                <a:endCxn id="16" idx="1"/>
              </p:cNvCxnSpPr>
              <p:nvPr/>
            </p:nvCxnSpPr>
            <p:spPr bwMode="auto">
              <a:xfrm>
                <a:off x="8008712" y="4113190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98A005B-EA08-6941-8612-25A298C039D1}"/>
                  </a:ext>
                </a:extLst>
              </p:cNvPr>
              <p:cNvCxnSpPr>
                <a:stCxn id="14" idx="5"/>
                <a:endCxn id="18" idx="1"/>
              </p:cNvCxnSpPr>
              <p:nvPr/>
            </p:nvCxnSpPr>
            <p:spPr bwMode="auto">
              <a:xfrm>
                <a:off x="7997553" y="4135894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DC4BDE1-25B3-8E4F-91EC-188BB6BE0B41}"/>
                  </a:ext>
                </a:extLst>
              </p:cNvPr>
              <p:cNvCxnSpPr>
                <a:stCxn id="14" idx="3"/>
                <a:endCxn id="17" idx="7"/>
              </p:cNvCxnSpPr>
              <p:nvPr/>
            </p:nvCxnSpPr>
            <p:spPr bwMode="auto">
              <a:xfrm flipH="1">
                <a:off x="7854511" y="4135894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419992-4E55-CE49-BF57-B209866248E3}"/>
                  </a:ext>
                </a:extLst>
              </p:cNvPr>
              <p:cNvCxnSpPr>
                <a:cxnSpLocks/>
                <a:stCxn id="14" idx="1"/>
                <a:endCxn id="15" idx="7"/>
              </p:cNvCxnSpPr>
              <p:nvPr/>
            </p:nvCxnSpPr>
            <p:spPr bwMode="auto">
              <a:xfrm flipH="1">
                <a:off x="7766684" y="4090485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7D4D413-3D53-2D42-B41B-1CE78503B3C7}"/>
                  </a:ext>
                </a:extLst>
              </p:cNvPr>
              <p:cNvCxnSpPr>
                <a:stCxn id="15" idx="6"/>
                <a:endCxn id="16" idx="2"/>
              </p:cNvCxnSpPr>
              <p:nvPr/>
            </p:nvCxnSpPr>
            <p:spPr bwMode="auto">
              <a:xfrm>
                <a:off x="7777843" y="4286226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83FCB0-D68A-E949-9A23-D75A7DAB8A14}"/>
                  </a:ext>
                </a:extLst>
              </p:cNvPr>
              <p:cNvCxnSpPr>
                <a:stCxn id="16" idx="4"/>
                <a:endCxn id="18" idx="0"/>
              </p:cNvCxnSpPr>
              <p:nvPr/>
            </p:nvCxnSpPr>
            <p:spPr bwMode="auto">
              <a:xfrm flipH="1">
                <a:off x="8132170" y="4319968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850A1D-38F3-064E-9F83-AF994C2C5FFD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7865670" y="4654074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F77DE7-F9A9-1448-8748-BB0487F65630}"/>
                  </a:ext>
                </a:extLst>
              </p:cNvPr>
              <p:cNvCxnSpPr>
                <a:stCxn id="15" idx="4"/>
                <a:endCxn id="17" idx="0"/>
              </p:cNvCxnSpPr>
              <p:nvPr/>
            </p:nvCxnSpPr>
            <p:spPr bwMode="auto">
              <a:xfrm>
                <a:off x="7739743" y="4318334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AB229F4-1F30-D34D-BB73-B751466EA266}"/>
                  </a:ext>
                </a:extLst>
              </p:cNvPr>
              <p:cNvCxnSpPr>
                <a:stCxn id="15" idx="5"/>
                <a:endCxn id="18" idx="1"/>
              </p:cNvCxnSpPr>
              <p:nvPr/>
            </p:nvCxnSpPr>
            <p:spPr bwMode="auto">
              <a:xfrm>
                <a:off x="7766684" y="4308930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FA4A28D-D901-AA41-9D6B-2C00A7A862F5}"/>
                  </a:ext>
                </a:extLst>
              </p:cNvPr>
              <p:cNvCxnSpPr>
                <a:stCxn id="16" idx="4"/>
                <a:endCxn id="17" idx="7"/>
              </p:cNvCxnSpPr>
              <p:nvPr/>
            </p:nvCxnSpPr>
            <p:spPr bwMode="auto">
              <a:xfrm flipH="1">
                <a:off x="7854511" y="4319968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6946749-2C08-CE41-84E3-0D9F1CB8BB60}"/>
                  </a:ext>
                </a:extLst>
              </p:cNvPr>
              <p:cNvSpPr/>
              <p:nvPr/>
            </p:nvSpPr>
            <p:spPr bwMode="auto">
              <a:xfrm>
                <a:off x="8510797" y="4254117"/>
                <a:ext cx="79285" cy="72143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F517282-9567-BC49-A896-6136BBECECC2}"/>
                  </a:ext>
                </a:extLst>
              </p:cNvPr>
              <p:cNvSpPr/>
              <p:nvPr/>
            </p:nvSpPr>
            <p:spPr bwMode="auto">
              <a:xfrm>
                <a:off x="8835252" y="4254117"/>
                <a:ext cx="64907" cy="72142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62E11C9-FE53-2847-8287-FBE1719AAB85}"/>
                  </a:ext>
                </a:extLst>
              </p:cNvPr>
              <p:cNvSpPr/>
              <p:nvPr/>
            </p:nvSpPr>
            <p:spPr bwMode="auto">
              <a:xfrm>
                <a:off x="8521957" y="461885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3AE1349-D3F5-5C42-893C-67ED7B6C86FC}"/>
                  </a:ext>
                </a:extLst>
              </p:cNvPr>
              <p:cNvSpPr/>
              <p:nvPr/>
            </p:nvSpPr>
            <p:spPr bwMode="auto">
              <a:xfrm>
                <a:off x="8826557" y="46219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1F154FA-60EE-6343-B156-5FD0938BFB00}"/>
                  </a:ext>
                </a:extLst>
              </p:cNvPr>
              <p:cNvCxnSpPr>
                <a:cxnSpLocks/>
                <a:stCxn id="30" idx="6"/>
                <a:endCxn id="31" idx="2"/>
              </p:cNvCxnSpPr>
              <p:nvPr/>
            </p:nvCxnSpPr>
            <p:spPr bwMode="auto">
              <a:xfrm flipV="1">
                <a:off x="8590082" y="4290188"/>
                <a:ext cx="245170" cy="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59046F9-735F-D749-9976-DBCBABBA741E}"/>
                  </a:ext>
                </a:extLst>
              </p:cNvPr>
              <p:cNvCxnSpPr>
                <a:cxnSpLocks/>
                <a:stCxn id="31" idx="4"/>
                <a:endCxn id="33" idx="0"/>
              </p:cNvCxnSpPr>
              <p:nvPr/>
            </p:nvCxnSpPr>
            <p:spPr bwMode="auto">
              <a:xfrm flipH="1">
                <a:off x="8864657" y="4326259"/>
                <a:ext cx="3049" cy="29570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1270C8-7D05-914B-867E-30E82AB357A7}"/>
                  </a:ext>
                </a:extLst>
              </p:cNvPr>
              <p:cNvCxnSpPr>
                <a:stCxn id="32" idx="6"/>
                <a:endCxn id="33" idx="2"/>
              </p:cNvCxnSpPr>
              <p:nvPr/>
            </p:nvCxnSpPr>
            <p:spPr bwMode="auto">
              <a:xfrm>
                <a:off x="8598157" y="465096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95669E7-B655-5148-9451-A6D48F5803A4}"/>
                  </a:ext>
                </a:extLst>
              </p:cNvPr>
              <p:cNvCxnSpPr>
                <a:cxnSpLocks/>
                <a:stCxn id="30" idx="4"/>
                <a:endCxn id="32" idx="0"/>
              </p:cNvCxnSpPr>
              <p:nvPr/>
            </p:nvCxnSpPr>
            <p:spPr bwMode="auto">
              <a:xfrm>
                <a:off x="8550440" y="4326260"/>
                <a:ext cx="9617" cy="29259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AD8BCBE-FA36-C249-A112-E2E624091590}"/>
                  </a:ext>
                </a:extLst>
              </p:cNvPr>
              <p:cNvCxnSpPr>
                <a:cxnSpLocks/>
                <a:stCxn id="30" idx="5"/>
                <a:endCxn id="33" idx="1"/>
              </p:cNvCxnSpPr>
              <p:nvPr/>
            </p:nvCxnSpPr>
            <p:spPr bwMode="auto">
              <a:xfrm>
                <a:off x="8578471" y="4315695"/>
                <a:ext cx="259245" cy="31567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667FF8-9F49-9E44-B02F-7441DAA727B1}"/>
                  </a:ext>
                </a:extLst>
              </p:cNvPr>
              <p:cNvCxnSpPr>
                <a:cxnSpLocks/>
                <a:stCxn id="31" idx="3"/>
                <a:endCxn id="32" idx="7"/>
              </p:cNvCxnSpPr>
              <p:nvPr/>
            </p:nvCxnSpPr>
            <p:spPr bwMode="auto">
              <a:xfrm flipH="1">
                <a:off x="8586998" y="4315694"/>
                <a:ext cx="257759" cy="31256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DD6B264-4BC1-7F48-BEBF-309AD991C8CB}"/>
                  </a:ext>
                </a:extLst>
              </p:cNvPr>
              <p:cNvCxnSpPr>
                <a:stCxn id="16" idx="6"/>
                <a:endCxn id="30" idx="2"/>
              </p:cNvCxnSpPr>
              <p:nvPr/>
            </p:nvCxnSpPr>
            <p:spPr bwMode="auto">
              <a:xfrm>
                <a:off x="8243830" y="4287860"/>
                <a:ext cx="266967" cy="232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06E0E0-3B93-554E-96C1-25C3701BCD6D}"/>
                </a:ext>
              </a:extLst>
            </p:cNvPr>
            <p:cNvSpPr txBox="1"/>
            <p:nvPr/>
          </p:nvSpPr>
          <p:spPr>
            <a:xfrm>
              <a:off x="7491723" y="3958632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?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A17A920-6CE1-4846-A9BD-4CF86FA29DFA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 flipH="1">
              <a:off x="7545331" y="4451075"/>
              <a:ext cx="140516" cy="26514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D8EE4D-8237-BC4C-9F8B-5B5EDFC065E1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>
              <a:off x="7685847" y="4451075"/>
              <a:ext cx="142452" cy="25403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671396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60FB759C-3FDA-CB49-B298-BF874FBD878A}"/>
              </a:ext>
            </a:extLst>
          </p:cNvPr>
          <p:cNvSpPr/>
          <p:nvPr/>
        </p:nvSpPr>
        <p:spPr bwMode="auto">
          <a:xfrm>
            <a:off x="473528" y="5410200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A046EC-4774-0941-BAFB-28A2A6CE3479}"/>
              </a:ext>
            </a:extLst>
          </p:cNvPr>
          <p:cNvGrpSpPr/>
          <p:nvPr/>
        </p:nvGrpSpPr>
        <p:grpSpPr>
          <a:xfrm>
            <a:off x="7283920" y="4633009"/>
            <a:ext cx="1434136" cy="1539191"/>
            <a:chOff x="7085693" y="4579645"/>
            <a:chExt cx="1434136" cy="1539191"/>
          </a:xfrm>
        </p:grpSpPr>
        <p:pic>
          <p:nvPicPr>
            <p:cNvPr id="10" name="Picture 4" descr="0iterations">
              <a:extLst>
                <a:ext uri="{FF2B5EF4-FFF2-40B4-BE49-F238E27FC236}">
                  <a16:creationId xmlns:a16="http://schemas.microsoft.com/office/drawing/2014/main" id="{ACC8E2EB-4E00-294B-8191-BD16BF59C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693" y="4579645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AF9389E-F08C-B143-9548-6718CB23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036" y="5504157"/>
              <a:ext cx="614679" cy="61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CC1B9F-0748-1640-BB57-43D14ACF511A}"/>
                </a:ext>
              </a:extLst>
            </p:cNvPr>
            <p:cNvSpPr txBox="1"/>
            <p:nvPr/>
          </p:nvSpPr>
          <p:spPr>
            <a:xfrm>
              <a:off x="8001738" y="4795679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050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443C83B-970B-2547-A13E-0C11BA946645}"/>
              </a:ext>
            </a:extLst>
          </p:cNvPr>
          <p:cNvGrpSpPr>
            <a:grpSpLocks noChangeAspect="1"/>
          </p:cNvGrpSpPr>
          <p:nvPr/>
        </p:nvGrpSpPr>
        <p:grpSpPr>
          <a:xfrm>
            <a:off x="6942591" y="2876960"/>
            <a:ext cx="1500868" cy="1155289"/>
            <a:chOff x="2581602" y="2013941"/>
            <a:chExt cx="3573023" cy="275032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4C01160-6017-5D42-93AB-158DD156245E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429272"/>
              <a:chOff x="2581602" y="2013941"/>
              <a:chExt cx="3573023" cy="2429272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A6B19BB-F658-0D44-9847-3E54EAB8D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1602" y="2228057"/>
                <a:ext cx="812581" cy="81258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77A53A4-77AB-484C-9A53-946CAEA05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08283" y="3354111"/>
                <a:ext cx="559218" cy="668631"/>
              </a:xfrm>
              <a:prstGeom prst="rect">
                <a:avLst/>
              </a:prstGeom>
            </p:spPr>
          </p:pic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887C891-AC50-D44A-A460-FE886AF10ACF}"/>
                  </a:ext>
                </a:extLst>
              </p:cNvPr>
              <p:cNvCxnSpPr/>
              <p:nvPr/>
            </p:nvCxnSpPr>
            <p:spPr bwMode="auto">
              <a:xfrm flipV="1">
                <a:off x="3531487" y="2388137"/>
                <a:ext cx="1682770" cy="31160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66372F9-265D-DE4C-B098-A14C126A9D50}"/>
                  </a:ext>
                </a:extLst>
              </p:cNvPr>
              <p:cNvCxnSpPr/>
              <p:nvPr/>
            </p:nvCxnSpPr>
            <p:spPr bwMode="auto">
              <a:xfrm>
                <a:off x="3531487" y="2851976"/>
                <a:ext cx="1682770" cy="5020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2DEE8B1-E79B-1D4C-8655-800A0521DFC5}"/>
                  </a:ext>
                </a:extLst>
              </p:cNvPr>
              <p:cNvCxnSpPr/>
              <p:nvPr/>
            </p:nvCxnSpPr>
            <p:spPr bwMode="auto">
              <a:xfrm>
                <a:off x="3505200" y="3058586"/>
                <a:ext cx="1709057" cy="1264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583680A-1A7D-434A-9D38-DC83351524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05200" y="3839769"/>
                <a:ext cx="1735344" cy="60344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7" name="Picture 2">
                <a:extLst>
                  <a:ext uri="{FF2B5EF4-FFF2-40B4-BE49-F238E27FC236}">
                    <a16:creationId xmlns:a16="http://schemas.microsoft.com/office/drawing/2014/main" id="{1AB7334D-C386-FE4B-8338-73265F6042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0544" y="2013941"/>
                <a:ext cx="914081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See the source image">
                <a:extLst>
                  <a:ext uri="{FF2B5EF4-FFF2-40B4-BE49-F238E27FC236}">
                    <a16:creationId xmlns:a16="http://schemas.microsoft.com/office/drawing/2014/main" id="{6343F4A2-9CF5-4C46-95BE-A41CE5B63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50178" y="3023731"/>
                <a:ext cx="737766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6" descr="See the source image">
              <a:extLst>
                <a:ext uri="{FF2B5EF4-FFF2-40B4-BE49-F238E27FC236}">
                  <a16:creationId xmlns:a16="http://schemas.microsoft.com/office/drawing/2014/main" id="{E4B34A03-D2EB-1E4C-9A83-102C62DAA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363" y="3951682"/>
              <a:ext cx="812581" cy="812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229F8C2-F204-EC43-AF8C-B2AC9BCC75B6}"/>
              </a:ext>
            </a:extLst>
          </p:cNvPr>
          <p:cNvSpPr/>
          <p:nvPr/>
        </p:nvSpPr>
        <p:spPr bwMode="auto">
          <a:xfrm>
            <a:off x="261257" y="3315769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50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 Use case #1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Q: What to recommend? And how?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01F0B-E6A6-4046-BBC5-55BAD9CCF64E}"/>
              </a:ext>
            </a:extLst>
          </p:cNvPr>
          <p:cNvGrpSpPr>
            <a:grpSpLocks noChangeAspect="1"/>
          </p:cNvGrpSpPr>
          <p:nvPr/>
        </p:nvGrpSpPr>
        <p:grpSpPr>
          <a:xfrm>
            <a:off x="965495" y="3363780"/>
            <a:ext cx="2029593" cy="1987540"/>
            <a:chOff x="1836342" y="2013941"/>
            <a:chExt cx="4318283" cy="42288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AFE4F8-34D2-9F40-8E31-17C1FC44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5591" y="5124590"/>
              <a:ext cx="544602" cy="81258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5DA688-B8E1-174B-BDC9-3DB587A31357}"/>
                </a:ext>
              </a:extLst>
            </p:cNvPr>
            <p:cNvSpPr txBox="1"/>
            <p:nvPr/>
          </p:nvSpPr>
          <p:spPr>
            <a:xfrm>
              <a:off x="5365718" y="4749978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13ABF0-21AF-5742-AB47-8932DC314782}"/>
                </a:ext>
              </a:extLst>
            </p:cNvPr>
            <p:cNvCxnSpPr/>
            <p:nvPr/>
          </p:nvCxnSpPr>
          <p:spPr bwMode="auto">
            <a:xfrm>
              <a:off x="3531487" y="5697080"/>
              <a:ext cx="1606570" cy="190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0C504AA-5ACB-EF4D-BF5E-0EA30B47B7AA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750322"/>
              <a:chOff x="2581602" y="2013941"/>
              <a:chExt cx="3573023" cy="275032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E0C0B9-18DA-5C40-ABAF-46210738F869}"/>
                  </a:ext>
                </a:extLst>
              </p:cNvPr>
              <p:cNvSpPr txBox="1"/>
              <p:nvPr/>
            </p:nvSpPr>
            <p:spPr>
              <a:xfrm>
                <a:off x="2606109" y="4271820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80D5F69-5E79-6249-922A-638BF129C301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429272"/>
                <a:chOff x="2581602" y="2013941"/>
                <a:chExt cx="3573023" cy="2429272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63BAB402-C43F-0642-9B55-ACEB1C996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1602" y="2228057"/>
                  <a:ext cx="812581" cy="812581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E54D3CCB-FAC0-C24A-AF61-B56F17CDB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283" y="3354111"/>
                  <a:ext cx="559218" cy="668631"/>
                </a:xfrm>
                <a:prstGeom prst="rect">
                  <a:avLst/>
                </a:prstGeom>
              </p:spPr>
            </p:pic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4806F94-C406-AE41-9AB1-0FFA0E73E8A8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31487" y="2388137"/>
                  <a:ext cx="1682770" cy="3116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5E4FA9C-C3E0-B242-BA64-6D0B1FD2843C}"/>
                    </a:ext>
                  </a:extLst>
                </p:cNvPr>
                <p:cNvCxnSpPr/>
                <p:nvPr/>
              </p:nvCxnSpPr>
              <p:spPr bwMode="auto">
                <a:xfrm>
                  <a:off x="3531487" y="2851976"/>
                  <a:ext cx="1682770" cy="5020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F4BED00-C00E-E049-AFCB-B4DC95AA965E}"/>
                    </a:ext>
                  </a:extLst>
                </p:cNvPr>
                <p:cNvCxnSpPr/>
                <p:nvPr/>
              </p:nvCxnSpPr>
              <p:spPr bwMode="auto">
                <a:xfrm>
                  <a:off x="3505200" y="3058586"/>
                  <a:ext cx="1709057" cy="1264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BF1CA0C-D7EE-CB4F-B180-26A8D33180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05200" y="3839769"/>
                  <a:ext cx="1735344" cy="60344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pic>
              <p:nvPicPr>
                <p:cNvPr id="18434" name="Picture 2">
                  <a:extLst>
                    <a:ext uri="{FF2B5EF4-FFF2-40B4-BE49-F238E27FC236}">
                      <a16:creationId xmlns:a16="http://schemas.microsoft.com/office/drawing/2014/main" id="{9388A80E-6A68-9244-9DF3-DEBBF2DABB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0544" y="2013941"/>
                  <a:ext cx="914081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36" name="Picture 4" descr="See the source image">
                  <a:extLst>
                    <a:ext uri="{FF2B5EF4-FFF2-40B4-BE49-F238E27FC236}">
                      <a16:creationId xmlns:a16="http://schemas.microsoft.com/office/drawing/2014/main" id="{BADE361A-55DF-9646-8842-8C5442032C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50178" y="3023731"/>
                  <a:ext cx="737766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438" name="Picture 6" descr="See the source image">
                <a:extLst>
                  <a:ext uri="{FF2B5EF4-FFF2-40B4-BE49-F238E27FC236}">
                    <a16:creationId xmlns:a16="http://schemas.microsoft.com/office/drawing/2014/main" id="{91F73638-1368-CD4D-9446-A38D03D46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363" y="3951682"/>
                <a:ext cx="812581" cy="81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440" name="Picture 8" descr="See the source image">
              <a:extLst>
                <a:ext uri="{FF2B5EF4-FFF2-40B4-BE49-F238E27FC236}">
                  <a16:creationId xmlns:a16="http://schemas.microsoft.com/office/drawing/2014/main" id="{70D944FE-55AA-D947-8EAF-94CEB7CD1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51" y="5341578"/>
              <a:ext cx="678593" cy="9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89EAA3-9314-7F44-A8BA-C5645FD2341C}"/>
                </a:ext>
              </a:extLst>
            </p:cNvPr>
            <p:cNvSpPr txBox="1"/>
            <p:nvPr/>
          </p:nvSpPr>
          <p:spPr>
            <a:xfrm>
              <a:off x="1836342" y="342266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??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26" name="Picture 1" descr="Orange man questions clipart">
            <a:extLst>
              <a:ext uri="{FF2B5EF4-FFF2-40B4-BE49-F238E27FC236}">
                <a16:creationId xmlns:a16="http://schemas.microsoft.com/office/drawing/2014/main" id="{979F358F-704D-624B-B060-AD086E2A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326" y="152400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66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Solution: Use case #1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Q: What to recommend? And how?</a:t>
            </a:r>
          </a:p>
          <a:p>
            <a:pPr algn="l"/>
            <a:r>
              <a:rPr lang="en-US" sz="3200" dirty="0">
                <a:latin typeface="+mn-lt"/>
              </a:rPr>
              <a:t>A1: random surfer (Personalized random walk)</a:t>
            </a:r>
          </a:p>
          <a:p>
            <a:pPr algn="l"/>
            <a:r>
              <a:rPr lang="en-US" sz="3200" dirty="0">
                <a:latin typeface="+mn-lt"/>
              </a:rPr>
              <a:t>A2: belief propagation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01F0B-E6A6-4046-BBC5-55BAD9CCF64E}"/>
              </a:ext>
            </a:extLst>
          </p:cNvPr>
          <p:cNvGrpSpPr>
            <a:grpSpLocks noChangeAspect="1"/>
          </p:cNvGrpSpPr>
          <p:nvPr/>
        </p:nvGrpSpPr>
        <p:grpSpPr>
          <a:xfrm>
            <a:off x="965495" y="3363780"/>
            <a:ext cx="2029593" cy="1987540"/>
            <a:chOff x="1836342" y="2013941"/>
            <a:chExt cx="4318283" cy="42288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AFE4F8-34D2-9F40-8E31-17C1FC44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5591" y="5124590"/>
              <a:ext cx="544602" cy="81258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5DA688-B8E1-174B-BDC9-3DB587A31357}"/>
                </a:ext>
              </a:extLst>
            </p:cNvPr>
            <p:cNvSpPr txBox="1"/>
            <p:nvPr/>
          </p:nvSpPr>
          <p:spPr>
            <a:xfrm>
              <a:off x="5365718" y="4749978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13ABF0-21AF-5742-AB47-8932DC314782}"/>
                </a:ext>
              </a:extLst>
            </p:cNvPr>
            <p:cNvCxnSpPr/>
            <p:nvPr/>
          </p:nvCxnSpPr>
          <p:spPr bwMode="auto">
            <a:xfrm>
              <a:off x="3531487" y="5697080"/>
              <a:ext cx="1606570" cy="190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0C504AA-5ACB-EF4D-BF5E-0EA30B47B7AA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750322"/>
              <a:chOff x="2581602" y="2013941"/>
              <a:chExt cx="3573023" cy="275032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E0C0B9-18DA-5C40-ABAF-46210738F869}"/>
                  </a:ext>
                </a:extLst>
              </p:cNvPr>
              <p:cNvSpPr txBox="1"/>
              <p:nvPr/>
            </p:nvSpPr>
            <p:spPr>
              <a:xfrm>
                <a:off x="2606109" y="4271820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80D5F69-5E79-6249-922A-638BF129C301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429272"/>
                <a:chOff x="2581602" y="2013941"/>
                <a:chExt cx="3573023" cy="2429272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63BAB402-C43F-0642-9B55-ACEB1C996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1602" y="2228057"/>
                  <a:ext cx="812581" cy="812581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E54D3CCB-FAC0-C24A-AF61-B56F17CDB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283" y="3354111"/>
                  <a:ext cx="559218" cy="668631"/>
                </a:xfrm>
                <a:prstGeom prst="rect">
                  <a:avLst/>
                </a:prstGeom>
              </p:spPr>
            </p:pic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4806F94-C406-AE41-9AB1-0FFA0E73E8A8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31487" y="2388137"/>
                  <a:ext cx="1682770" cy="3116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5E4FA9C-C3E0-B242-BA64-6D0B1FD2843C}"/>
                    </a:ext>
                  </a:extLst>
                </p:cNvPr>
                <p:cNvCxnSpPr/>
                <p:nvPr/>
              </p:nvCxnSpPr>
              <p:spPr bwMode="auto">
                <a:xfrm>
                  <a:off x="3531487" y="2851976"/>
                  <a:ext cx="1682770" cy="5020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F4BED00-C00E-E049-AFCB-B4DC95AA965E}"/>
                    </a:ext>
                  </a:extLst>
                </p:cNvPr>
                <p:cNvCxnSpPr/>
                <p:nvPr/>
              </p:nvCxnSpPr>
              <p:spPr bwMode="auto">
                <a:xfrm>
                  <a:off x="3505200" y="3058586"/>
                  <a:ext cx="1709057" cy="1264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BF1CA0C-D7EE-CB4F-B180-26A8D33180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05200" y="3839769"/>
                  <a:ext cx="1735344" cy="60344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pic>
              <p:nvPicPr>
                <p:cNvPr id="18434" name="Picture 2">
                  <a:extLst>
                    <a:ext uri="{FF2B5EF4-FFF2-40B4-BE49-F238E27FC236}">
                      <a16:creationId xmlns:a16="http://schemas.microsoft.com/office/drawing/2014/main" id="{9388A80E-6A68-9244-9DF3-DEBBF2DABB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0544" y="2013941"/>
                  <a:ext cx="914081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36" name="Picture 4" descr="See the source image">
                  <a:extLst>
                    <a:ext uri="{FF2B5EF4-FFF2-40B4-BE49-F238E27FC236}">
                      <a16:creationId xmlns:a16="http://schemas.microsoft.com/office/drawing/2014/main" id="{BADE361A-55DF-9646-8842-8C5442032C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50178" y="3023731"/>
                  <a:ext cx="737766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438" name="Picture 6" descr="See the source image">
                <a:extLst>
                  <a:ext uri="{FF2B5EF4-FFF2-40B4-BE49-F238E27FC236}">
                    <a16:creationId xmlns:a16="http://schemas.microsoft.com/office/drawing/2014/main" id="{91F73638-1368-CD4D-9446-A38D03D46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363" y="3951682"/>
                <a:ext cx="812581" cy="81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440" name="Picture 8" descr="See the source image">
              <a:extLst>
                <a:ext uri="{FF2B5EF4-FFF2-40B4-BE49-F238E27FC236}">
                  <a16:creationId xmlns:a16="http://schemas.microsoft.com/office/drawing/2014/main" id="{70D944FE-55AA-D947-8EAF-94CEB7CD1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51" y="5341578"/>
              <a:ext cx="678593" cy="9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89EAA3-9314-7F44-A8BA-C5645FD2341C}"/>
                </a:ext>
              </a:extLst>
            </p:cNvPr>
            <p:cNvSpPr txBox="1"/>
            <p:nvPr/>
          </p:nvSpPr>
          <p:spPr>
            <a:xfrm>
              <a:off x="1836342" y="342266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??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27" name="Picture 2" descr="Recipe Book Clip Art">
            <a:extLst>
              <a:ext uri="{FF2B5EF4-FFF2-40B4-BE49-F238E27FC236}">
                <a16:creationId xmlns:a16="http://schemas.microsoft.com/office/drawing/2014/main" id="{73A30F6C-F9A5-6445-9278-8DF96FE8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5" y="34567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600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93A8-37A9-8D46-A26B-FFC28F94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P.R.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12C42-8E51-B648-B88F-B5EE1548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2" y="1370160"/>
            <a:ext cx="7772400" cy="3680810"/>
          </a:xfrm>
        </p:spPr>
        <p:txBody>
          <a:bodyPr/>
          <a:lstStyle/>
          <a:p>
            <a:r>
              <a:rPr lang="en-US" dirty="0"/>
              <a:t>Taher H. </a:t>
            </a:r>
            <a:r>
              <a:rPr lang="en-US" dirty="0" err="1"/>
              <a:t>Haveliwala</a:t>
            </a:r>
            <a:r>
              <a:rPr lang="en-US" dirty="0"/>
              <a:t>. 2002. </a:t>
            </a:r>
            <a:r>
              <a:rPr lang="en-US" i="1" dirty="0"/>
              <a:t>Topic-sensitive PageRank.</a:t>
            </a:r>
            <a:r>
              <a:rPr lang="en-US" dirty="0"/>
              <a:t> (WWW '02). 517-526. </a:t>
            </a:r>
            <a:r>
              <a:rPr lang="en-US" dirty="0">
                <a:hlinkClick r:id="rId3"/>
              </a:rPr>
              <a:t>http://dx.doi.org/10.1145/511446.511513 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Page L., </a:t>
            </a:r>
            <a:r>
              <a:rPr lang="en-US" altLang="en-US" dirty="0" err="1">
                <a:latin typeface="Times New Roman" panose="02020603050405020304" pitchFamily="18" charset="0"/>
              </a:rPr>
              <a:t>Brin</a:t>
            </a:r>
            <a:r>
              <a:rPr lang="en-US" altLang="en-US" dirty="0">
                <a:latin typeface="Times New Roman" panose="02020603050405020304" pitchFamily="18" charset="0"/>
              </a:rPr>
              <a:t> S., </a:t>
            </a:r>
            <a:r>
              <a:rPr lang="en-US" altLang="en-US" dirty="0" err="1">
                <a:latin typeface="Times New Roman" panose="02020603050405020304" pitchFamily="18" charset="0"/>
              </a:rPr>
              <a:t>Motwani</a:t>
            </a:r>
            <a:r>
              <a:rPr lang="en-US" altLang="en-US" dirty="0">
                <a:latin typeface="Times New Roman" panose="02020603050405020304" pitchFamily="18" charset="0"/>
              </a:rPr>
              <a:t> R., and </a:t>
            </a:r>
            <a:r>
              <a:rPr lang="en-US" altLang="en-US" dirty="0" err="1">
                <a:latin typeface="Times New Roman" panose="02020603050405020304" pitchFamily="18" charset="0"/>
              </a:rPr>
              <a:t>Winograd</a:t>
            </a:r>
            <a:r>
              <a:rPr lang="en-US" altLang="en-US" dirty="0">
                <a:latin typeface="Times New Roman" panose="02020603050405020304" pitchFamily="18" charset="0"/>
              </a:rPr>
              <a:t> T. (1999). </a:t>
            </a:r>
            <a:r>
              <a:rPr lang="en-US" altLang="en-US" i="1" dirty="0">
                <a:latin typeface="Times New Roman" panose="02020603050405020304" pitchFamily="18" charset="0"/>
              </a:rPr>
              <a:t>The PageRank citation ranking: Bringing order to the web</a:t>
            </a:r>
            <a:r>
              <a:rPr lang="en-US" altLang="en-US" dirty="0">
                <a:latin typeface="Times New Roman" panose="02020603050405020304" pitchFamily="18" charset="0"/>
              </a:rPr>
              <a:t>. Technical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47C5-DF9A-8944-8B19-B1B2F0B1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7DB26-FC13-CB40-AD7B-88D2DBC7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3" descr="sergey-brin-and-larry-page">
            <a:extLst>
              <a:ext uri="{FF2B5EF4-FFF2-40B4-BE49-F238E27FC236}">
                <a16:creationId xmlns:a16="http://schemas.microsoft.com/office/drawing/2014/main" id="{122775B1-0B5B-6D4D-BECB-800D9BFA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111" y="5034581"/>
            <a:ext cx="1752601" cy="12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37A70CA1-728D-8A40-87EB-B5592995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5" y="5463570"/>
            <a:ext cx="2378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Larry Page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7F70A2B-380E-1949-A12F-5C820F7B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3" y="5379880"/>
            <a:ext cx="2155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Sergey Brin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08FBC-6C6B-C645-B0D2-991EAFA7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60464703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27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‘red tie person’ to ‘LinkedIn’?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86E7AE-CEAC-1B44-89A6-7F00E5A07582}"/>
              </a:ext>
            </a:extLst>
          </p:cNvPr>
          <p:cNvGrpSpPr>
            <a:grpSpLocks noChangeAspect="1"/>
          </p:cNvGrpSpPr>
          <p:nvPr/>
        </p:nvGrpSpPr>
        <p:grpSpPr>
          <a:xfrm>
            <a:off x="264992" y="3606016"/>
            <a:ext cx="2029593" cy="1987540"/>
            <a:chOff x="1836342" y="2013941"/>
            <a:chExt cx="4318283" cy="422881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2465CF5-1A7D-1D4D-9DAC-155270F7F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5591" y="5124590"/>
              <a:ext cx="544602" cy="81258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A5AEF9-EF98-5C42-99E0-7E6526AFD11F}"/>
                </a:ext>
              </a:extLst>
            </p:cNvPr>
            <p:cNvSpPr txBox="1"/>
            <p:nvPr/>
          </p:nvSpPr>
          <p:spPr>
            <a:xfrm>
              <a:off x="5365718" y="4749978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CE2F26D-2283-3348-8803-0A89CCE78E84}"/>
                </a:ext>
              </a:extLst>
            </p:cNvPr>
            <p:cNvCxnSpPr/>
            <p:nvPr/>
          </p:nvCxnSpPr>
          <p:spPr bwMode="auto">
            <a:xfrm>
              <a:off x="3531487" y="5697080"/>
              <a:ext cx="1606570" cy="190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CE51FCA-95BC-554F-9408-55352C576849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750322"/>
              <a:chOff x="2581602" y="2013941"/>
              <a:chExt cx="3573023" cy="275032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836AEE-5174-F44D-9547-9196C9F89503}"/>
                  </a:ext>
                </a:extLst>
              </p:cNvPr>
              <p:cNvSpPr txBox="1"/>
              <p:nvPr/>
            </p:nvSpPr>
            <p:spPr>
              <a:xfrm>
                <a:off x="2606109" y="4271820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F6F0C5F-D37C-DC4B-AC8E-E2BF164FA17E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429272"/>
                <a:chOff x="2581602" y="2013941"/>
                <a:chExt cx="3573023" cy="2429272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99FE196C-F813-F446-884C-E497D6D75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1602" y="2228057"/>
                  <a:ext cx="812581" cy="812581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A019791A-84E5-204F-8FD6-9D6DA4C087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283" y="3354111"/>
                  <a:ext cx="559218" cy="668631"/>
                </a:xfrm>
                <a:prstGeom prst="rect">
                  <a:avLst/>
                </a:prstGeom>
              </p:spPr>
            </p:pic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3D33169-4082-0748-A753-B91F5E83D184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31487" y="2388137"/>
                  <a:ext cx="1682770" cy="3116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F22A0FC-5AEB-CA40-88D7-F5F01C0C1859}"/>
                    </a:ext>
                  </a:extLst>
                </p:cNvPr>
                <p:cNvCxnSpPr/>
                <p:nvPr/>
              </p:nvCxnSpPr>
              <p:spPr bwMode="auto">
                <a:xfrm>
                  <a:off x="3531487" y="2851976"/>
                  <a:ext cx="1682770" cy="5020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EA18FF9-663F-0241-9189-1BA10760DCE4}"/>
                    </a:ext>
                  </a:extLst>
                </p:cNvPr>
                <p:cNvCxnSpPr/>
                <p:nvPr/>
              </p:nvCxnSpPr>
              <p:spPr bwMode="auto">
                <a:xfrm>
                  <a:off x="3505200" y="3058586"/>
                  <a:ext cx="1709057" cy="1264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1AC7C62-23DB-DA40-90C1-AC05DC89ACE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05200" y="3839769"/>
                  <a:ext cx="1735344" cy="60344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E81B306B-D6B9-C146-8855-D2B5BAFA6F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0544" y="2013941"/>
                  <a:ext cx="914081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4" descr="See the source image">
                  <a:extLst>
                    <a:ext uri="{FF2B5EF4-FFF2-40B4-BE49-F238E27FC236}">
                      <a16:creationId xmlns:a16="http://schemas.microsoft.com/office/drawing/2014/main" id="{78640034-3D7C-1949-90E2-E8BD3759C5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50178" y="3023731"/>
                  <a:ext cx="737766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8" name="Picture 6" descr="See the source image">
                <a:extLst>
                  <a:ext uri="{FF2B5EF4-FFF2-40B4-BE49-F238E27FC236}">
                    <a16:creationId xmlns:a16="http://schemas.microsoft.com/office/drawing/2014/main" id="{3735969E-4817-F54B-B841-AA8FDBC30B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363" y="3951682"/>
                <a:ext cx="812581" cy="81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8" descr="See the source image">
              <a:extLst>
                <a:ext uri="{FF2B5EF4-FFF2-40B4-BE49-F238E27FC236}">
                  <a16:creationId xmlns:a16="http://schemas.microsoft.com/office/drawing/2014/main" id="{961FF98A-70EF-2E45-A438-C93471940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51" y="5341578"/>
              <a:ext cx="678593" cy="9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94045E-7856-854D-9D2A-8A289D678FA0}"/>
                </a:ext>
              </a:extLst>
            </p:cNvPr>
            <p:cNvSpPr txBox="1"/>
            <p:nvPr/>
          </p:nvSpPr>
          <p:spPr>
            <a:xfrm>
              <a:off x="1836342" y="342266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??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B1B0C5-2245-5149-9308-8EB53816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452032150"/>
      </p:ext>
    </p:extLst>
  </p:cSld>
  <p:clrMapOvr>
    <a:masterClrMapping/>
  </p:clrMapOvr>
  <p:transition advTm="7778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28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‘red tie person’ to ‘LinkedIn’?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86E7AE-CEAC-1B44-89A6-7F00E5A07582}"/>
              </a:ext>
            </a:extLst>
          </p:cNvPr>
          <p:cNvGrpSpPr>
            <a:grpSpLocks noChangeAspect="1"/>
          </p:cNvGrpSpPr>
          <p:nvPr/>
        </p:nvGrpSpPr>
        <p:grpSpPr>
          <a:xfrm>
            <a:off x="264992" y="3606016"/>
            <a:ext cx="2029593" cy="1987540"/>
            <a:chOff x="1836342" y="2013941"/>
            <a:chExt cx="4318283" cy="422881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2465CF5-1A7D-1D4D-9DAC-155270F7F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5591" y="5124590"/>
              <a:ext cx="544602" cy="81258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A5AEF9-EF98-5C42-99E0-7E6526AFD11F}"/>
                </a:ext>
              </a:extLst>
            </p:cNvPr>
            <p:cNvSpPr txBox="1"/>
            <p:nvPr/>
          </p:nvSpPr>
          <p:spPr>
            <a:xfrm>
              <a:off x="5365718" y="4749978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CE2F26D-2283-3348-8803-0A89CCE78E84}"/>
                </a:ext>
              </a:extLst>
            </p:cNvPr>
            <p:cNvCxnSpPr/>
            <p:nvPr/>
          </p:nvCxnSpPr>
          <p:spPr bwMode="auto">
            <a:xfrm>
              <a:off x="3531487" y="5697080"/>
              <a:ext cx="1606570" cy="190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CE51FCA-95BC-554F-9408-55352C576849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750322"/>
              <a:chOff x="2581602" y="2013941"/>
              <a:chExt cx="3573023" cy="275032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836AEE-5174-F44D-9547-9196C9F89503}"/>
                  </a:ext>
                </a:extLst>
              </p:cNvPr>
              <p:cNvSpPr txBox="1"/>
              <p:nvPr/>
            </p:nvSpPr>
            <p:spPr>
              <a:xfrm>
                <a:off x="2606109" y="4271820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F6F0C5F-D37C-DC4B-AC8E-E2BF164FA17E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429272"/>
                <a:chOff x="2581602" y="2013941"/>
                <a:chExt cx="3573023" cy="2429272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99FE196C-F813-F446-884C-E497D6D75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1602" y="2228057"/>
                  <a:ext cx="812581" cy="812581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A019791A-84E5-204F-8FD6-9D6DA4C087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283" y="3354111"/>
                  <a:ext cx="559218" cy="668631"/>
                </a:xfrm>
                <a:prstGeom prst="rect">
                  <a:avLst/>
                </a:prstGeom>
              </p:spPr>
            </p:pic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3D33169-4082-0748-A753-B91F5E83D184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31487" y="2388137"/>
                  <a:ext cx="1682770" cy="3116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F22A0FC-5AEB-CA40-88D7-F5F01C0C1859}"/>
                    </a:ext>
                  </a:extLst>
                </p:cNvPr>
                <p:cNvCxnSpPr/>
                <p:nvPr/>
              </p:nvCxnSpPr>
              <p:spPr bwMode="auto">
                <a:xfrm>
                  <a:off x="3531487" y="2851976"/>
                  <a:ext cx="1682770" cy="5020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EA18FF9-663F-0241-9189-1BA10760DCE4}"/>
                    </a:ext>
                  </a:extLst>
                </p:cNvPr>
                <p:cNvCxnSpPr/>
                <p:nvPr/>
              </p:nvCxnSpPr>
              <p:spPr bwMode="auto">
                <a:xfrm>
                  <a:off x="3505200" y="3058586"/>
                  <a:ext cx="1709057" cy="1264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1AC7C62-23DB-DA40-90C1-AC05DC89ACE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05200" y="3839769"/>
                  <a:ext cx="1735344" cy="60344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E81B306B-D6B9-C146-8855-D2B5BAFA6F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0544" y="2013941"/>
                  <a:ext cx="914081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4" descr="See the source image">
                  <a:extLst>
                    <a:ext uri="{FF2B5EF4-FFF2-40B4-BE49-F238E27FC236}">
                      <a16:creationId xmlns:a16="http://schemas.microsoft.com/office/drawing/2014/main" id="{78640034-3D7C-1949-90E2-E8BD3759C5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50178" y="3023731"/>
                  <a:ext cx="737766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8" name="Picture 6" descr="See the source image">
                <a:extLst>
                  <a:ext uri="{FF2B5EF4-FFF2-40B4-BE49-F238E27FC236}">
                    <a16:creationId xmlns:a16="http://schemas.microsoft.com/office/drawing/2014/main" id="{3735969E-4817-F54B-B841-AA8FDBC30B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363" y="3951682"/>
                <a:ext cx="812581" cy="81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8" descr="See the source image">
              <a:extLst>
                <a:ext uri="{FF2B5EF4-FFF2-40B4-BE49-F238E27FC236}">
                  <a16:creationId xmlns:a16="http://schemas.microsoft.com/office/drawing/2014/main" id="{961FF98A-70EF-2E45-A438-C93471940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51" y="5341578"/>
              <a:ext cx="678593" cy="9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94045E-7856-854D-9D2A-8A289D678FA0}"/>
                </a:ext>
              </a:extLst>
            </p:cNvPr>
            <p:cNvSpPr txBox="1"/>
            <p:nvPr/>
          </p:nvSpPr>
          <p:spPr>
            <a:xfrm>
              <a:off x="1836342" y="342266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??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AF2E18-53D5-DC41-92D6-4E738CA2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4084568690"/>
      </p:ext>
    </p:extLst>
  </p:cSld>
  <p:clrMapOvr>
    <a:masterClrMapping/>
  </p:clrMapOvr>
  <p:transition advTm="7778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29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86E7AE-CEAC-1B44-89A6-7F00E5A07582}"/>
              </a:ext>
            </a:extLst>
          </p:cNvPr>
          <p:cNvGrpSpPr>
            <a:grpSpLocks noChangeAspect="1"/>
          </p:cNvGrpSpPr>
          <p:nvPr/>
        </p:nvGrpSpPr>
        <p:grpSpPr>
          <a:xfrm>
            <a:off x="264992" y="3606016"/>
            <a:ext cx="2029593" cy="1987540"/>
            <a:chOff x="1836342" y="2013941"/>
            <a:chExt cx="4318283" cy="422881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2465CF5-1A7D-1D4D-9DAC-155270F7F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5591" y="5124590"/>
              <a:ext cx="544602" cy="81258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A5AEF9-EF98-5C42-99E0-7E6526AFD11F}"/>
                </a:ext>
              </a:extLst>
            </p:cNvPr>
            <p:cNvSpPr txBox="1"/>
            <p:nvPr/>
          </p:nvSpPr>
          <p:spPr>
            <a:xfrm>
              <a:off x="5365718" y="4749978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CE2F26D-2283-3348-8803-0A89CCE78E84}"/>
                </a:ext>
              </a:extLst>
            </p:cNvPr>
            <p:cNvCxnSpPr/>
            <p:nvPr/>
          </p:nvCxnSpPr>
          <p:spPr bwMode="auto">
            <a:xfrm>
              <a:off x="3531487" y="5697080"/>
              <a:ext cx="1606570" cy="190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CE51FCA-95BC-554F-9408-55352C576849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750322"/>
              <a:chOff x="2581602" y="2013941"/>
              <a:chExt cx="3573023" cy="275032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836AEE-5174-F44D-9547-9196C9F89503}"/>
                  </a:ext>
                </a:extLst>
              </p:cNvPr>
              <p:cNvSpPr txBox="1"/>
              <p:nvPr/>
            </p:nvSpPr>
            <p:spPr>
              <a:xfrm>
                <a:off x="2606109" y="4271820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F6F0C5F-D37C-DC4B-AC8E-E2BF164FA17E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429272"/>
                <a:chOff x="2581602" y="2013941"/>
                <a:chExt cx="3573023" cy="2429272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99FE196C-F813-F446-884C-E497D6D75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1602" y="2228057"/>
                  <a:ext cx="812581" cy="812581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A019791A-84E5-204F-8FD6-9D6DA4C087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283" y="3354111"/>
                  <a:ext cx="559218" cy="668631"/>
                </a:xfrm>
                <a:prstGeom prst="rect">
                  <a:avLst/>
                </a:prstGeom>
              </p:spPr>
            </p:pic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3D33169-4082-0748-A753-B91F5E83D184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31487" y="2388137"/>
                  <a:ext cx="1682770" cy="3116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F22A0FC-5AEB-CA40-88D7-F5F01C0C1859}"/>
                    </a:ext>
                  </a:extLst>
                </p:cNvPr>
                <p:cNvCxnSpPr/>
                <p:nvPr/>
              </p:nvCxnSpPr>
              <p:spPr bwMode="auto">
                <a:xfrm>
                  <a:off x="3531487" y="2851976"/>
                  <a:ext cx="1682770" cy="5020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EA18FF9-663F-0241-9189-1BA10760DCE4}"/>
                    </a:ext>
                  </a:extLst>
                </p:cNvPr>
                <p:cNvCxnSpPr/>
                <p:nvPr/>
              </p:nvCxnSpPr>
              <p:spPr bwMode="auto">
                <a:xfrm>
                  <a:off x="3505200" y="3058586"/>
                  <a:ext cx="1709057" cy="1264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1AC7C62-23DB-DA40-90C1-AC05DC89ACE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05200" y="3839769"/>
                  <a:ext cx="1735344" cy="60344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E81B306B-D6B9-C146-8855-D2B5BAFA6F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0544" y="2013941"/>
                  <a:ext cx="914081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4" descr="See the source image">
                  <a:extLst>
                    <a:ext uri="{FF2B5EF4-FFF2-40B4-BE49-F238E27FC236}">
                      <a16:creationId xmlns:a16="http://schemas.microsoft.com/office/drawing/2014/main" id="{78640034-3D7C-1949-90E2-E8BD3759C5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50178" y="3023731"/>
                  <a:ext cx="737766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8" name="Picture 6" descr="See the source image">
                <a:extLst>
                  <a:ext uri="{FF2B5EF4-FFF2-40B4-BE49-F238E27FC236}">
                    <a16:creationId xmlns:a16="http://schemas.microsoft.com/office/drawing/2014/main" id="{3735969E-4817-F54B-B841-AA8FDBC30B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363" y="3951682"/>
                <a:ext cx="812581" cy="81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8" descr="See the source image">
              <a:extLst>
                <a:ext uri="{FF2B5EF4-FFF2-40B4-BE49-F238E27FC236}">
                  <a16:creationId xmlns:a16="http://schemas.microsoft.com/office/drawing/2014/main" id="{961FF98A-70EF-2E45-A438-C93471940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51" y="5341578"/>
              <a:ext cx="678593" cy="9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94045E-7856-854D-9D2A-8A289D678FA0}"/>
                </a:ext>
              </a:extLst>
            </p:cNvPr>
            <p:cNvSpPr txBox="1"/>
            <p:nvPr/>
          </p:nvSpPr>
          <p:spPr>
            <a:xfrm>
              <a:off x="1836342" y="342266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??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ABD34F-6BEF-CE49-9566-5928908F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116319825"/>
      </p:ext>
    </p:extLst>
  </p:cSld>
  <p:clrMapOvr>
    <a:masterClrMapping/>
  </p:clrMapOvr>
  <p:transition advTm="7778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1A91-7F0B-E442-A726-67B76D6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(audience wish-list)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3FA9-54A7-DE4C-A275-ABCA0E77B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applicability to my role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 use cases</a:t>
            </a:r>
          </a:p>
          <a:p>
            <a:r>
              <a:rPr lang="en-US" dirty="0"/>
              <a:t>‘</a:t>
            </a:r>
            <a:r>
              <a:rPr lang="en-US" i="1" dirty="0"/>
              <a:t>how math works under the hood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deep dives</a:t>
            </a:r>
          </a:p>
          <a:p>
            <a:r>
              <a:rPr lang="en-US" dirty="0"/>
              <a:t>‘</a:t>
            </a:r>
            <a:r>
              <a:rPr lang="en-US" i="1" dirty="0"/>
              <a:t>understand key drawbacks &amp; watch-outs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 watch-out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567D-8334-FD4F-97BE-30A04189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10FB4-4F74-214A-B5DB-0E5C3913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36B09-7610-9D47-AF78-09D6786E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CD77EE-2F92-5541-A7DC-58108D10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390" y="1804307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Diver Diver Clip Art">
            <a:extLst>
              <a:ext uri="{FF2B5EF4-FFF2-40B4-BE49-F238E27FC236}">
                <a16:creationId xmlns:a16="http://schemas.microsoft.com/office/drawing/2014/main" id="{839BEE91-713F-3842-A01A-BF7A80B08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6510" y="3002627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2B3BE63A-6E34-4342-883B-D254E5A8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390" y="4196295"/>
            <a:ext cx="865704" cy="7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CD857B-210C-8043-9959-7EA5A209059A}"/>
              </a:ext>
            </a:extLst>
          </p:cNvPr>
          <p:cNvSpPr txBox="1"/>
          <p:nvPr/>
        </p:nvSpPr>
        <p:spPr>
          <a:xfrm>
            <a:off x="602443" y="5410200"/>
            <a:ext cx="80715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www.cs.cmu.edu</a:t>
            </a:r>
            <a:r>
              <a:rPr lang="en-US" dirty="0">
                <a:hlinkClick r:id="rId5"/>
              </a:rPr>
              <a:t>/~</a:t>
            </a:r>
            <a:r>
              <a:rPr lang="en-US" dirty="0" err="1">
                <a:hlinkClick r:id="rId5"/>
              </a:rPr>
              <a:t>christos</a:t>
            </a:r>
            <a:r>
              <a:rPr lang="en-US" dirty="0">
                <a:hlinkClick r:id="rId5"/>
              </a:rPr>
              <a:t>/TALKS/19-10-JPM/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5124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30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44BC2F-93F0-5748-AA9D-70F8200D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507885018"/>
      </p:ext>
    </p:extLst>
  </p:cSld>
  <p:clrMapOvr>
    <a:masterClrMapping/>
  </p:clrMapOvr>
  <p:transition advTm="7778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31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B8050568-8450-6646-979D-834BE5685551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E3B1F-2AB0-F841-A8CA-58872F01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595296326"/>
      </p:ext>
    </p:extLst>
  </p:cSld>
  <p:clrMapOvr>
    <a:masterClrMapping/>
  </p:clrMapOvr>
  <p:transition advTm="7778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32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B8050568-8450-6646-979D-834BE5685551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FFAFE1D-6457-1E44-A0BD-23DA2D71DBD7}"/>
              </a:ext>
            </a:extLst>
          </p:cNvPr>
          <p:cNvSpPr/>
          <p:nvPr/>
        </p:nvSpPr>
        <p:spPr bwMode="auto">
          <a:xfrm>
            <a:off x="3075759" y="3676650"/>
            <a:ext cx="1848666" cy="1514475"/>
          </a:xfrm>
          <a:custGeom>
            <a:avLst/>
            <a:gdLst>
              <a:gd name="connsiteX0" fmla="*/ 1324791 w 1848666"/>
              <a:gd name="connsiteY0" fmla="*/ 238125 h 1514475"/>
              <a:gd name="connsiteX1" fmla="*/ 1372416 w 1848666"/>
              <a:gd name="connsiteY1" fmla="*/ 247650 h 1514475"/>
              <a:gd name="connsiteX2" fmla="*/ 1477191 w 1848666"/>
              <a:gd name="connsiteY2" fmla="*/ 266700 h 1514475"/>
              <a:gd name="connsiteX3" fmla="*/ 1553391 w 1848666"/>
              <a:gd name="connsiteY3" fmla="*/ 285750 h 1514475"/>
              <a:gd name="connsiteX4" fmla="*/ 1581966 w 1848666"/>
              <a:gd name="connsiteY4" fmla="*/ 295275 h 1514475"/>
              <a:gd name="connsiteX5" fmla="*/ 1648641 w 1848666"/>
              <a:gd name="connsiteY5" fmla="*/ 314325 h 1514475"/>
              <a:gd name="connsiteX6" fmla="*/ 1724841 w 1848666"/>
              <a:gd name="connsiteY6" fmla="*/ 342900 h 1514475"/>
              <a:gd name="connsiteX7" fmla="*/ 1839141 w 1848666"/>
              <a:gd name="connsiteY7" fmla="*/ 304800 h 1514475"/>
              <a:gd name="connsiteX8" fmla="*/ 1848666 w 1848666"/>
              <a:gd name="connsiteY8" fmla="*/ 266700 h 1514475"/>
              <a:gd name="connsiteX9" fmla="*/ 1810566 w 1848666"/>
              <a:gd name="connsiteY9" fmla="*/ 180975 h 1514475"/>
              <a:gd name="connsiteX10" fmla="*/ 1753416 w 1848666"/>
              <a:gd name="connsiteY10" fmla="*/ 133350 h 1514475"/>
              <a:gd name="connsiteX11" fmla="*/ 1715316 w 1848666"/>
              <a:gd name="connsiteY11" fmla="*/ 104775 h 1514475"/>
              <a:gd name="connsiteX12" fmla="*/ 1686741 w 1848666"/>
              <a:gd name="connsiteY12" fmla="*/ 95250 h 1514475"/>
              <a:gd name="connsiteX13" fmla="*/ 1610541 w 1848666"/>
              <a:gd name="connsiteY13" fmla="*/ 57150 h 1514475"/>
              <a:gd name="connsiteX14" fmla="*/ 1534341 w 1848666"/>
              <a:gd name="connsiteY14" fmla="*/ 38100 h 1514475"/>
              <a:gd name="connsiteX15" fmla="*/ 1486716 w 1848666"/>
              <a:gd name="connsiteY15" fmla="*/ 28575 h 1514475"/>
              <a:gd name="connsiteX16" fmla="*/ 1372416 w 1848666"/>
              <a:gd name="connsiteY16" fmla="*/ 9525 h 1514475"/>
              <a:gd name="connsiteX17" fmla="*/ 1105716 w 1848666"/>
              <a:gd name="connsiteY17" fmla="*/ 0 h 1514475"/>
              <a:gd name="connsiteX18" fmla="*/ 619941 w 1848666"/>
              <a:gd name="connsiteY18" fmla="*/ 9525 h 1514475"/>
              <a:gd name="connsiteX19" fmla="*/ 524691 w 1848666"/>
              <a:gd name="connsiteY19" fmla="*/ 19050 h 1514475"/>
              <a:gd name="connsiteX20" fmla="*/ 419916 w 1848666"/>
              <a:gd name="connsiteY20" fmla="*/ 47625 h 1514475"/>
              <a:gd name="connsiteX21" fmla="*/ 381816 w 1848666"/>
              <a:gd name="connsiteY21" fmla="*/ 57150 h 1514475"/>
              <a:gd name="connsiteX22" fmla="*/ 296091 w 1848666"/>
              <a:gd name="connsiteY22" fmla="*/ 95250 h 1514475"/>
              <a:gd name="connsiteX23" fmla="*/ 238941 w 1848666"/>
              <a:gd name="connsiteY23" fmla="*/ 114300 h 1514475"/>
              <a:gd name="connsiteX24" fmla="*/ 153216 w 1848666"/>
              <a:gd name="connsiteY24" fmla="*/ 142875 h 1514475"/>
              <a:gd name="connsiteX25" fmla="*/ 124641 w 1848666"/>
              <a:gd name="connsiteY25" fmla="*/ 152400 h 1514475"/>
              <a:gd name="connsiteX26" fmla="*/ 67491 w 1848666"/>
              <a:gd name="connsiteY26" fmla="*/ 180975 h 1514475"/>
              <a:gd name="connsiteX27" fmla="*/ 10341 w 1848666"/>
              <a:gd name="connsiteY27" fmla="*/ 219075 h 1514475"/>
              <a:gd name="connsiteX28" fmla="*/ 816 w 1848666"/>
              <a:gd name="connsiteY28" fmla="*/ 247650 h 1514475"/>
              <a:gd name="connsiteX29" fmla="*/ 29391 w 1848666"/>
              <a:gd name="connsiteY29" fmla="*/ 266700 h 1514475"/>
              <a:gd name="connsiteX30" fmla="*/ 124641 w 1848666"/>
              <a:gd name="connsiteY30" fmla="*/ 285750 h 1514475"/>
              <a:gd name="connsiteX31" fmla="*/ 648516 w 1848666"/>
              <a:gd name="connsiteY31" fmla="*/ 295275 h 1514475"/>
              <a:gd name="connsiteX32" fmla="*/ 677091 w 1848666"/>
              <a:gd name="connsiteY32" fmla="*/ 304800 h 1514475"/>
              <a:gd name="connsiteX33" fmla="*/ 743766 w 1848666"/>
              <a:gd name="connsiteY33" fmla="*/ 390525 h 1514475"/>
              <a:gd name="connsiteX34" fmla="*/ 800916 w 1848666"/>
              <a:gd name="connsiteY34" fmla="*/ 466725 h 1514475"/>
              <a:gd name="connsiteX35" fmla="*/ 819966 w 1848666"/>
              <a:gd name="connsiteY35" fmla="*/ 495300 h 1514475"/>
              <a:gd name="connsiteX36" fmla="*/ 848541 w 1848666"/>
              <a:gd name="connsiteY36" fmla="*/ 552450 h 1514475"/>
              <a:gd name="connsiteX37" fmla="*/ 877116 w 1848666"/>
              <a:gd name="connsiteY37" fmla="*/ 647700 h 1514475"/>
              <a:gd name="connsiteX38" fmla="*/ 886641 w 1848666"/>
              <a:gd name="connsiteY38" fmla="*/ 676275 h 1514475"/>
              <a:gd name="connsiteX39" fmla="*/ 896166 w 1848666"/>
              <a:gd name="connsiteY39" fmla="*/ 704850 h 1514475"/>
              <a:gd name="connsiteX40" fmla="*/ 905691 w 1848666"/>
              <a:gd name="connsiteY40" fmla="*/ 742950 h 1514475"/>
              <a:gd name="connsiteX41" fmla="*/ 924741 w 1848666"/>
              <a:gd name="connsiteY41" fmla="*/ 800100 h 1514475"/>
              <a:gd name="connsiteX42" fmla="*/ 934266 w 1848666"/>
              <a:gd name="connsiteY42" fmla="*/ 828675 h 1514475"/>
              <a:gd name="connsiteX43" fmla="*/ 943791 w 1848666"/>
              <a:gd name="connsiteY43" fmla="*/ 866775 h 1514475"/>
              <a:gd name="connsiteX44" fmla="*/ 943791 w 1848666"/>
              <a:gd name="connsiteY44" fmla="*/ 1409700 h 1514475"/>
              <a:gd name="connsiteX45" fmla="*/ 896166 w 1848666"/>
              <a:gd name="connsiteY45" fmla="*/ 1495425 h 1514475"/>
              <a:gd name="connsiteX46" fmla="*/ 839016 w 1848666"/>
              <a:gd name="connsiteY46" fmla="*/ 1514475 h 1514475"/>
              <a:gd name="connsiteX47" fmla="*/ 743766 w 1848666"/>
              <a:gd name="connsiteY47" fmla="*/ 1504950 h 1514475"/>
              <a:gd name="connsiteX48" fmla="*/ 667566 w 1848666"/>
              <a:gd name="connsiteY48" fmla="*/ 1485900 h 1514475"/>
              <a:gd name="connsiteX49" fmla="*/ 638991 w 1848666"/>
              <a:gd name="connsiteY49" fmla="*/ 1466850 h 1514475"/>
              <a:gd name="connsiteX50" fmla="*/ 600891 w 1848666"/>
              <a:gd name="connsiteY50" fmla="*/ 1457325 h 1514475"/>
              <a:gd name="connsiteX51" fmla="*/ 543741 w 1848666"/>
              <a:gd name="connsiteY51" fmla="*/ 1438275 h 1514475"/>
              <a:gd name="connsiteX52" fmla="*/ 486591 w 1848666"/>
              <a:gd name="connsiteY52" fmla="*/ 1419225 h 1514475"/>
              <a:gd name="connsiteX53" fmla="*/ 458016 w 1848666"/>
              <a:gd name="connsiteY53" fmla="*/ 1409700 h 1514475"/>
              <a:gd name="connsiteX54" fmla="*/ 343716 w 1848666"/>
              <a:gd name="connsiteY54" fmla="*/ 1390650 h 1514475"/>
              <a:gd name="connsiteX55" fmla="*/ 200841 w 1848666"/>
              <a:gd name="connsiteY55" fmla="*/ 139065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48666" h="1514475">
                <a:moveTo>
                  <a:pt x="1324791" y="238125"/>
                </a:moveTo>
                <a:lnTo>
                  <a:pt x="1372416" y="247650"/>
                </a:lnTo>
                <a:cubicBezTo>
                  <a:pt x="1418256" y="255985"/>
                  <a:pt x="1433496" y="256616"/>
                  <a:pt x="1477191" y="266700"/>
                </a:cubicBezTo>
                <a:cubicBezTo>
                  <a:pt x="1502702" y="272587"/>
                  <a:pt x="1528553" y="277471"/>
                  <a:pt x="1553391" y="285750"/>
                </a:cubicBezTo>
                <a:cubicBezTo>
                  <a:pt x="1562916" y="288925"/>
                  <a:pt x="1572312" y="292517"/>
                  <a:pt x="1581966" y="295275"/>
                </a:cubicBezTo>
                <a:cubicBezTo>
                  <a:pt x="1606133" y="302180"/>
                  <a:pt x="1625803" y="304537"/>
                  <a:pt x="1648641" y="314325"/>
                </a:cubicBezTo>
                <a:cubicBezTo>
                  <a:pt x="1718373" y="344210"/>
                  <a:pt x="1654597" y="325339"/>
                  <a:pt x="1724841" y="342900"/>
                </a:cubicBezTo>
                <a:cubicBezTo>
                  <a:pt x="1793260" y="336058"/>
                  <a:pt x="1816104" y="358553"/>
                  <a:pt x="1839141" y="304800"/>
                </a:cubicBezTo>
                <a:cubicBezTo>
                  <a:pt x="1844298" y="292768"/>
                  <a:pt x="1845491" y="279400"/>
                  <a:pt x="1848666" y="266700"/>
                </a:cubicBezTo>
                <a:cubicBezTo>
                  <a:pt x="1834822" y="225167"/>
                  <a:pt x="1835723" y="211164"/>
                  <a:pt x="1810566" y="180975"/>
                </a:cubicBezTo>
                <a:cubicBezTo>
                  <a:pt x="1784406" y="149583"/>
                  <a:pt x="1784267" y="155387"/>
                  <a:pt x="1753416" y="133350"/>
                </a:cubicBezTo>
                <a:cubicBezTo>
                  <a:pt x="1740498" y="124123"/>
                  <a:pt x="1729099" y="112651"/>
                  <a:pt x="1715316" y="104775"/>
                </a:cubicBezTo>
                <a:cubicBezTo>
                  <a:pt x="1706599" y="99794"/>
                  <a:pt x="1695881" y="99405"/>
                  <a:pt x="1686741" y="95250"/>
                </a:cubicBezTo>
                <a:cubicBezTo>
                  <a:pt x="1660888" y="83499"/>
                  <a:pt x="1638388" y="62719"/>
                  <a:pt x="1610541" y="57150"/>
                </a:cubicBezTo>
                <a:cubicBezTo>
                  <a:pt x="1435003" y="22042"/>
                  <a:pt x="1651497" y="67389"/>
                  <a:pt x="1534341" y="38100"/>
                </a:cubicBezTo>
                <a:cubicBezTo>
                  <a:pt x="1518635" y="34173"/>
                  <a:pt x="1502520" y="32087"/>
                  <a:pt x="1486716" y="28575"/>
                </a:cubicBezTo>
                <a:cubicBezTo>
                  <a:pt x="1432299" y="16482"/>
                  <a:pt x="1444953" y="13555"/>
                  <a:pt x="1372416" y="9525"/>
                </a:cubicBezTo>
                <a:cubicBezTo>
                  <a:pt x="1283596" y="4591"/>
                  <a:pt x="1194616" y="3175"/>
                  <a:pt x="1105716" y="0"/>
                </a:cubicBezTo>
                <a:lnTo>
                  <a:pt x="619941" y="9525"/>
                </a:lnTo>
                <a:cubicBezTo>
                  <a:pt x="588050" y="10571"/>
                  <a:pt x="556165" y="13804"/>
                  <a:pt x="524691" y="19050"/>
                </a:cubicBezTo>
                <a:cubicBezTo>
                  <a:pt x="443195" y="32633"/>
                  <a:pt x="471625" y="32851"/>
                  <a:pt x="419916" y="47625"/>
                </a:cubicBezTo>
                <a:cubicBezTo>
                  <a:pt x="407329" y="51221"/>
                  <a:pt x="394355" y="53388"/>
                  <a:pt x="381816" y="57150"/>
                </a:cubicBezTo>
                <a:cubicBezTo>
                  <a:pt x="207298" y="109505"/>
                  <a:pt x="402093" y="48138"/>
                  <a:pt x="296091" y="95250"/>
                </a:cubicBezTo>
                <a:cubicBezTo>
                  <a:pt x="277741" y="103405"/>
                  <a:pt x="257991" y="107950"/>
                  <a:pt x="238941" y="114300"/>
                </a:cubicBezTo>
                <a:lnTo>
                  <a:pt x="153216" y="142875"/>
                </a:lnTo>
                <a:cubicBezTo>
                  <a:pt x="143691" y="146050"/>
                  <a:pt x="132995" y="146831"/>
                  <a:pt x="124641" y="152400"/>
                </a:cubicBezTo>
                <a:cubicBezTo>
                  <a:pt x="-2214" y="236970"/>
                  <a:pt x="185797" y="115250"/>
                  <a:pt x="67491" y="180975"/>
                </a:cubicBezTo>
                <a:cubicBezTo>
                  <a:pt x="47477" y="192094"/>
                  <a:pt x="10341" y="219075"/>
                  <a:pt x="10341" y="219075"/>
                </a:cubicBezTo>
                <a:cubicBezTo>
                  <a:pt x="7166" y="228600"/>
                  <a:pt x="-2913" y="238328"/>
                  <a:pt x="816" y="247650"/>
                </a:cubicBezTo>
                <a:cubicBezTo>
                  <a:pt x="5068" y="258279"/>
                  <a:pt x="19152" y="261580"/>
                  <a:pt x="29391" y="266700"/>
                </a:cubicBezTo>
                <a:cubicBezTo>
                  <a:pt x="53392" y="278700"/>
                  <a:pt x="105880" y="285145"/>
                  <a:pt x="124641" y="285750"/>
                </a:cubicBezTo>
                <a:cubicBezTo>
                  <a:pt x="299204" y="291381"/>
                  <a:pt x="473891" y="292100"/>
                  <a:pt x="648516" y="295275"/>
                </a:cubicBezTo>
                <a:cubicBezTo>
                  <a:pt x="658041" y="298450"/>
                  <a:pt x="668737" y="299231"/>
                  <a:pt x="677091" y="304800"/>
                </a:cubicBezTo>
                <a:cubicBezTo>
                  <a:pt x="706176" y="324190"/>
                  <a:pt x="724843" y="365295"/>
                  <a:pt x="743766" y="390525"/>
                </a:cubicBezTo>
                <a:cubicBezTo>
                  <a:pt x="762816" y="415925"/>
                  <a:pt x="783304" y="440307"/>
                  <a:pt x="800916" y="466725"/>
                </a:cubicBezTo>
                <a:cubicBezTo>
                  <a:pt x="807266" y="476250"/>
                  <a:pt x="814846" y="485061"/>
                  <a:pt x="819966" y="495300"/>
                </a:cubicBezTo>
                <a:cubicBezTo>
                  <a:pt x="859401" y="574170"/>
                  <a:pt x="793946" y="470558"/>
                  <a:pt x="848541" y="552450"/>
                </a:cubicBezTo>
                <a:cubicBezTo>
                  <a:pt x="862936" y="610031"/>
                  <a:pt x="853926" y="578131"/>
                  <a:pt x="877116" y="647700"/>
                </a:cubicBezTo>
                <a:lnTo>
                  <a:pt x="886641" y="676275"/>
                </a:lnTo>
                <a:cubicBezTo>
                  <a:pt x="889816" y="685800"/>
                  <a:pt x="893731" y="695110"/>
                  <a:pt x="896166" y="704850"/>
                </a:cubicBezTo>
                <a:cubicBezTo>
                  <a:pt x="899341" y="717550"/>
                  <a:pt x="901929" y="730411"/>
                  <a:pt x="905691" y="742950"/>
                </a:cubicBezTo>
                <a:cubicBezTo>
                  <a:pt x="911461" y="762184"/>
                  <a:pt x="918391" y="781050"/>
                  <a:pt x="924741" y="800100"/>
                </a:cubicBezTo>
                <a:cubicBezTo>
                  <a:pt x="927916" y="809625"/>
                  <a:pt x="931831" y="818935"/>
                  <a:pt x="934266" y="828675"/>
                </a:cubicBezTo>
                <a:lnTo>
                  <a:pt x="943791" y="866775"/>
                </a:lnTo>
                <a:cubicBezTo>
                  <a:pt x="963565" y="1104064"/>
                  <a:pt x="960217" y="1015473"/>
                  <a:pt x="943791" y="1409700"/>
                </a:cubicBezTo>
                <a:cubicBezTo>
                  <a:pt x="942846" y="1432380"/>
                  <a:pt x="903760" y="1492894"/>
                  <a:pt x="896166" y="1495425"/>
                </a:cubicBezTo>
                <a:lnTo>
                  <a:pt x="839016" y="1514475"/>
                </a:lnTo>
                <a:cubicBezTo>
                  <a:pt x="807266" y="1511300"/>
                  <a:pt x="775240" y="1510196"/>
                  <a:pt x="743766" y="1504950"/>
                </a:cubicBezTo>
                <a:cubicBezTo>
                  <a:pt x="717941" y="1500646"/>
                  <a:pt x="667566" y="1485900"/>
                  <a:pt x="667566" y="1485900"/>
                </a:cubicBezTo>
                <a:cubicBezTo>
                  <a:pt x="658041" y="1479550"/>
                  <a:pt x="649513" y="1471359"/>
                  <a:pt x="638991" y="1466850"/>
                </a:cubicBezTo>
                <a:cubicBezTo>
                  <a:pt x="626959" y="1461693"/>
                  <a:pt x="613430" y="1461087"/>
                  <a:pt x="600891" y="1457325"/>
                </a:cubicBezTo>
                <a:cubicBezTo>
                  <a:pt x="581657" y="1451555"/>
                  <a:pt x="562791" y="1444625"/>
                  <a:pt x="543741" y="1438275"/>
                </a:cubicBezTo>
                <a:lnTo>
                  <a:pt x="486591" y="1419225"/>
                </a:lnTo>
                <a:cubicBezTo>
                  <a:pt x="477066" y="1416050"/>
                  <a:pt x="467861" y="1411669"/>
                  <a:pt x="458016" y="1409700"/>
                </a:cubicBezTo>
                <a:cubicBezTo>
                  <a:pt x="425963" y="1403289"/>
                  <a:pt x="374295" y="1392040"/>
                  <a:pt x="343716" y="1390650"/>
                </a:cubicBezTo>
                <a:cubicBezTo>
                  <a:pt x="296140" y="1388487"/>
                  <a:pt x="248466" y="1390650"/>
                  <a:pt x="200841" y="1390650"/>
                </a:cubicBezTo>
              </a:path>
            </a:pathLst>
          </a:custGeom>
          <a:noFill/>
          <a:ln w="254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F0610-4276-D743-A870-76740186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1537051135"/>
      </p:ext>
    </p:extLst>
  </p:cSld>
  <p:clrMapOvr>
    <a:masterClrMapping/>
  </p:clrMapOvr>
  <p:transition advTm="7778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33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045E20-D66B-D54C-8004-9675598E38C4}"/>
              </a:ext>
            </a:extLst>
          </p:cNvPr>
          <p:cNvSpPr txBox="1"/>
          <p:nvPr/>
        </p:nvSpPr>
        <p:spPr>
          <a:xfrm>
            <a:off x="5508419" y="3451940"/>
            <a:ext cx="35022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High score (A -&gt; B) if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Short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Heavy</a:t>
            </a:r>
          </a:p>
          <a:p>
            <a:pPr algn="l"/>
            <a:r>
              <a:rPr lang="en-US" dirty="0">
                <a:latin typeface="+mn-lt"/>
              </a:rPr>
              <a:t>paths A-&gt;B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F83ED7C-476F-F84B-8D0C-8723F1A355B3}"/>
              </a:ext>
            </a:extLst>
          </p:cNvPr>
          <p:cNvSpPr/>
          <p:nvPr/>
        </p:nvSpPr>
        <p:spPr bwMode="auto">
          <a:xfrm>
            <a:off x="3075759" y="3676650"/>
            <a:ext cx="1848666" cy="1514475"/>
          </a:xfrm>
          <a:custGeom>
            <a:avLst/>
            <a:gdLst>
              <a:gd name="connsiteX0" fmla="*/ 1324791 w 1848666"/>
              <a:gd name="connsiteY0" fmla="*/ 238125 h 1514475"/>
              <a:gd name="connsiteX1" fmla="*/ 1372416 w 1848666"/>
              <a:gd name="connsiteY1" fmla="*/ 247650 h 1514475"/>
              <a:gd name="connsiteX2" fmla="*/ 1477191 w 1848666"/>
              <a:gd name="connsiteY2" fmla="*/ 266700 h 1514475"/>
              <a:gd name="connsiteX3" fmla="*/ 1553391 w 1848666"/>
              <a:gd name="connsiteY3" fmla="*/ 285750 h 1514475"/>
              <a:gd name="connsiteX4" fmla="*/ 1581966 w 1848666"/>
              <a:gd name="connsiteY4" fmla="*/ 295275 h 1514475"/>
              <a:gd name="connsiteX5" fmla="*/ 1648641 w 1848666"/>
              <a:gd name="connsiteY5" fmla="*/ 314325 h 1514475"/>
              <a:gd name="connsiteX6" fmla="*/ 1724841 w 1848666"/>
              <a:gd name="connsiteY6" fmla="*/ 342900 h 1514475"/>
              <a:gd name="connsiteX7" fmla="*/ 1839141 w 1848666"/>
              <a:gd name="connsiteY7" fmla="*/ 304800 h 1514475"/>
              <a:gd name="connsiteX8" fmla="*/ 1848666 w 1848666"/>
              <a:gd name="connsiteY8" fmla="*/ 266700 h 1514475"/>
              <a:gd name="connsiteX9" fmla="*/ 1810566 w 1848666"/>
              <a:gd name="connsiteY9" fmla="*/ 180975 h 1514475"/>
              <a:gd name="connsiteX10" fmla="*/ 1753416 w 1848666"/>
              <a:gd name="connsiteY10" fmla="*/ 133350 h 1514475"/>
              <a:gd name="connsiteX11" fmla="*/ 1715316 w 1848666"/>
              <a:gd name="connsiteY11" fmla="*/ 104775 h 1514475"/>
              <a:gd name="connsiteX12" fmla="*/ 1686741 w 1848666"/>
              <a:gd name="connsiteY12" fmla="*/ 95250 h 1514475"/>
              <a:gd name="connsiteX13" fmla="*/ 1610541 w 1848666"/>
              <a:gd name="connsiteY13" fmla="*/ 57150 h 1514475"/>
              <a:gd name="connsiteX14" fmla="*/ 1534341 w 1848666"/>
              <a:gd name="connsiteY14" fmla="*/ 38100 h 1514475"/>
              <a:gd name="connsiteX15" fmla="*/ 1486716 w 1848666"/>
              <a:gd name="connsiteY15" fmla="*/ 28575 h 1514475"/>
              <a:gd name="connsiteX16" fmla="*/ 1372416 w 1848666"/>
              <a:gd name="connsiteY16" fmla="*/ 9525 h 1514475"/>
              <a:gd name="connsiteX17" fmla="*/ 1105716 w 1848666"/>
              <a:gd name="connsiteY17" fmla="*/ 0 h 1514475"/>
              <a:gd name="connsiteX18" fmla="*/ 619941 w 1848666"/>
              <a:gd name="connsiteY18" fmla="*/ 9525 h 1514475"/>
              <a:gd name="connsiteX19" fmla="*/ 524691 w 1848666"/>
              <a:gd name="connsiteY19" fmla="*/ 19050 h 1514475"/>
              <a:gd name="connsiteX20" fmla="*/ 419916 w 1848666"/>
              <a:gd name="connsiteY20" fmla="*/ 47625 h 1514475"/>
              <a:gd name="connsiteX21" fmla="*/ 381816 w 1848666"/>
              <a:gd name="connsiteY21" fmla="*/ 57150 h 1514475"/>
              <a:gd name="connsiteX22" fmla="*/ 296091 w 1848666"/>
              <a:gd name="connsiteY22" fmla="*/ 95250 h 1514475"/>
              <a:gd name="connsiteX23" fmla="*/ 238941 w 1848666"/>
              <a:gd name="connsiteY23" fmla="*/ 114300 h 1514475"/>
              <a:gd name="connsiteX24" fmla="*/ 153216 w 1848666"/>
              <a:gd name="connsiteY24" fmla="*/ 142875 h 1514475"/>
              <a:gd name="connsiteX25" fmla="*/ 124641 w 1848666"/>
              <a:gd name="connsiteY25" fmla="*/ 152400 h 1514475"/>
              <a:gd name="connsiteX26" fmla="*/ 67491 w 1848666"/>
              <a:gd name="connsiteY26" fmla="*/ 180975 h 1514475"/>
              <a:gd name="connsiteX27" fmla="*/ 10341 w 1848666"/>
              <a:gd name="connsiteY27" fmla="*/ 219075 h 1514475"/>
              <a:gd name="connsiteX28" fmla="*/ 816 w 1848666"/>
              <a:gd name="connsiteY28" fmla="*/ 247650 h 1514475"/>
              <a:gd name="connsiteX29" fmla="*/ 29391 w 1848666"/>
              <a:gd name="connsiteY29" fmla="*/ 266700 h 1514475"/>
              <a:gd name="connsiteX30" fmla="*/ 124641 w 1848666"/>
              <a:gd name="connsiteY30" fmla="*/ 285750 h 1514475"/>
              <a:gd name="connsiteX31" fmla="*/ 648516 w 1848666"/>
              <a:gd name="connsiteY31" fmla="*/ 295275 h 1514475"/>
              <a:gd name="connsiteX32" fmla="*/ 677091 w 1848666"/>
              <a:gd name="connsiteY32" fmla="*/ 304800 h 1514475"/>
              <a:gd name="connsiteX33" fmla="*/ 743766 w 1848666"/>
              <a:gd name="connsiteY33" fmla="*/ 390525 h 1514475"/>
              <a:gd name="connsiteX34" fmla="*/ 800916 w 1848666"/>
              <a:gd name="connsiteY34" fmla="*/ 466725 h 1514475"/>
              <a:gd name="connsiteX35" fmla="*/ 819966 w 1848666"/>
              <a:gd name="connsiteY35" fmla="*/ 495300 h 1514475"/>
              <a:gd name="connsiteX36" fmla="*/ 848541 w 1848666"/>
              <a:gd name="connsiteY36" fmla="*/ 552450 h 1514475"/>
              <a:gd name="connsiteX37" fmla="*/ 877116 w 1848666"/>
              <a:gd name="connsiteY37" fmla="*/ 647700 h 1514475"/>
              <a:gd name="connsiteX38" fmla="*/ 886641 w 1848666"/>
              <a:gd name="connsiteY38" fmla="*/ 676275 h 1514475"/>
              <a:gd name="connsiteX39" fmla="*/ 896166 w 1848666"/>
              <a:gd name="connsiteY39" fmla="*/ 704850 h 1514475"/>
              <a:gd name="connsiteX40" fmla="*/ 905691 w 1848666"/>
              <a:gd name="connsiteY40" fmla="*/ 742950 h 1514475"/>
              <a:gd name="connsiteX41" fmla="*/ 924741 w 1848666"/>
              <a:gd name="connsiteY41" fmla="*/ 800100 h 1514475"/>
              <a:gd name="connsiteX42" fmla="*/ 934266 w 1848666"/>
              <a:gd name="connsiteY42" fmla="*/ 828675 h 1514475"/>
              <a:gd name="connsiteX43" fmla="*/ 943791 w 1848666"/>
              <a:gd name="connsiteY43" fmla="*/ 866775 h 1514475"/>
              <a:gd name="connsiteX44" fmla="*/ 943791 w 1848666"/>
              <a:gd name="connsiteY44" fmla="*/ 1409700 h 1514475"/>
              <a:gd name="connsiteX45" fmla="*/ 896166 w 1848666"/>
              <a:gd name="connsiteY45" fmla="*/ 1495425 h 1514475"/>
              <a:gd name="connsiteX46" fmla="*/ 839016 w 1848666"/>
              <a:gd name="connsiteY46" fmla="*/ 1514475 h 1514475"/>
              <a:gd name="connsiteX47" fmla="*/ 743766 w 1848666"/>
              <a:gd name="connsiteY47" fmla="*/ 1504950 h 1514475"/>
              <a:gd name="connsiteX48" fmla="*/ 667566 w 1848666"/>
              <a:gd name="connsiteY48" fmla="*/ 1485900 h 1514475"/>
              <a:gd name="connsiteX49" fmla="*/ 638991 w 1848666"/>
              <a:gd name="connsiteY49" fmla="*/ 1466850 h 1514475"/>
              <a:gd name="connsiteX50" fmla="*/ 600891 w 1848666"/>
              <a:gd name="connsiteY50" fmla="*/ 1457325 h 1514475"/>
              <a:gd name="connsiteX51" fmla="*/ 543741 w 1848666"/>
              <a:gd name="connsiteY51" fmla="*/ 1438275 h 1514475"/>
              <a:gd name="connsiteX52" fmla="*/ 486591 w 1848666"/>
              <a:gd name="connsiteY52" fmla="*/ 1419225 h 1514475"/>
              <a:gd name="connsiteX53" fmla="*/ 458016 w 1848666"/>
              <a:gd name="connsiteY53" fmla="*/ 1409700 h 1514475"/>
              <a:gd name="connsiteX54" fmla="*/ 343716 w 1848666"/>
              <a:gd name="connsiteY54" fmla="*/ 1390650 h 1514475"/>
              <a:gd name="connsiteX55" fmla="*/ 200841 w 1848666"/>
              <a:gd name="connsiteY55" fmla="*/ 139065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48666" h="1514475">
                <a:moveTo>
                  <a:pt x="1324791" y="238125"/>
                </a:moveTo>
                <a:lnTo>
                  <a:pt x="1372416" y="247650"/>
                </a:lnTo>
                <a:cubicBezTo>
                  <a:pt x="1418256" y="255985"/>
                  <a:pt x="1433496" y="256616"/>
                  <a:pt x="1477191" y="266700"/>
                </a:cubicBezTo>
                <a:cubicBezTo>
                  <a:pt x="1502702" y="272587"/>
                  <a:pt x="1528553" y="277471"/>
                  <a:pt x="1553391" y="285750"/>
                </a:cubicBezTo>
                <a:cubicBezTo>
                  <a:pt x="1562916" y="288925"/>
                  <a:pt x="1572312" y="292517"/>
                  <a:pt x="1581966" y="295275"/>
                </a:cubicBezTo>
                <a:cubicBezTo>
                  <a:pt x="1606133" y="302180"/>
                  <a:pt x="1625803" y="304537"/>
                  <a:pt x="1648641" y="314325"/>
                </a:cubicBezTo>
                <a:cubicBezTo>
                  <a:pt x="1718373" y="344210"/>
                  <a:pt x="1654597" y="325339"/>
                  <a:pt x="1724841" y="342900"/>
                </a:cubicBezTo>
                <a:cubicBezTo>
                  <a:pt x="1793260" y="336058"/>
                  <a:pt x="1816104" y="358553"/>
                  <a:pt x="1839141" y="304800"/>
                </a:cubicBezTo>
                <a:cubicBezTo>
                  <a:pt x="1844298" y="292768"/>
                  <a:pt x="1845491" y="279400"/>
                  <a:pt x="1848666" y="266700"/>
                </a:cubicBezTo>
                <a:cubicBezTo>
                  <a:pt x="1834822" y="225167"/>
                  <a:pt x="1835723" y="211164"/>
                  <a:pt x="1810566" y="180975"/>
                </a:cubicBezTo>
                <a:cubicBezTo>
                  <a:pt x="1784406" y="149583"/>
                  <a:pt x="1784267" y="155387"/>
                  <a:pt x="1753416" y="133350"/>
                </a:cubicBezTo>
                <a:cubicBezTo>
                  <a:pt x="1740498" y="124123"/>
                  <a:pt x="1729099" y="112651"/>
                  <a:pt x="1715316" y="104775"/>
                </a:cubicBezTo>
                <a:cubicBezTo>
                  <a:pt x="1706599" y="99794"/>
                  <a:pt x="1695881" y="99405"/>
                  <a:pt x="1686741" y="95250"/>
                </a:cubicBezTo>
                <a:cubicBezTo>
                  <a:pt x="1660888" y="83499"/>
                  <a:pt x="1638388" y="62719"/>
                  <a:pt x="1610541" y="57150"/>
                </a:cubicBezTo>
                <a:cubicBezTo>
                  <a:pt x="1435003" y="22042"/>
                  <a:pt x="1651497" y="67389"/>
                  <a:pt x="1534341" y="38100"/>
                </a:cubicBezTo>
                <a:cubicBezTo>
                  <a:pt x="1518635" y="34173"/>
                  <a:pt x="1502520" y="32087"/>
                  <a:pt x="1486716" y="28575"/>
                </a:cubicBezTo>
                <a:cubicBezTo>
                  <a:pt x="1432299" y="16482"/>
                  <a:pt x="1444953" y="13555"/>
                  <a:pt x="1372416" y="9525"/>
                </a:cubicBezTo>
                <a:cubicBezTo>
                  <a:pt x="1283596" y="4591"/>
                  <a:pt x="1194616" y="3175"/>
                  <a:pt x="1105716" y="0"/>
                </a:cubicBezTo>
                <a:lnTo>
                  <a:pt x="619941" y="9525"/>
                </a:lnTo>
                <a:cubicBezTo>
                  <a:pt x="588050" y="10571"/>
                  <a:pt x="556165" y="13804"/>
                  <a:pt x="524691" y="19050"/>
                </a:cubicBezTo>
                <a:cubicBezTo>
                  <a:pt x="443195" y="32633"/>
                  <a:pt x="471625" y="32851"/>
                  <a:pt x="419916" y="47625"/>
                </a:cubicBezTo>
                <a:cubicBezTo>
                  <a:pt x="407329" y="51221"/>
                  <a:pt x="394355" y="53388"/>
                  <a:pt x="381816" y="57150"/>
                </a:cubicBezTo>
                <a:cubicBezTo>
                  <a:pt x="207298" y="109505"/>
                  <a:pt x="402093" y="48138"/>
                  <a:pt x="296091" y="95250"/>
                </a:cubicBezTo>
                <a:cubicBezTo>
                  <a:pt x="277741" y="103405"/>
                  <a:pt x="257991" y="107950"/>
                  <a:pt x="238941" y="114300"/>
                </a:cubicBezTo>
                <a:lnTo>
                  <a:pt x="153216" y="142875"/>
                </a:lnTo>
                <a:cubicBezTo>
                  <a:pt x="143691" y="146050"/>
                  <a:pt x="132995" y="146831"/>
                  <a:pt x="124641" y="152400"/>
                </a:cubicBezTo>
                <a:cubicBezTo>
                  <a:pt x="-2214" y="236970"/>
                  <a:pt x="185797" y="115250"/>
                  <a:pt x="67491" y="180975"/>
                </a:cubicBezTo>
                <a:cubicBezTo>
                  <a:pt x="47477" y="192094"/>
                  <a:pt x="10341" y="219075"/>
                  <a:pt x="10341" y="219075"/>
                </a:cubicBezTo>
                <a:cubicBezTo>
                  <a:pt x="7166" y="228600"/>
                  <a:pt x="-2913" y="238328"/>
                  <a:pt x="816" y="247650"/>
                </a:cubicBezTo>
                <a:cubicBezTo>
                  <a:pt x="5068" y="258279"/>
                  <a:pt x="19152" y="261580"/>
                  <a:pt x="29391" y="266700"/>
                </a:cubicBezTo>
                <a:cubicBezTo>
                  <a:pt x="53392" y="278700"/>
                  <a:pt x="105880" y="285145"/>
                  <a:pt x="124641" y="285750"/>
                </a:cubicBezTo>
                <a:cubicBezTo>
                  <a:pt x="299204" y="291381"/>
                  <a:pt x="473891" y="292100"/>
                  <a:pt x="648516" y="295275"/>
                </a:cubicBezTo>
                <a:cubicBezTo>
                  <a:pt x="658041" y="298450"/>
                  <a:pt x="668737" y="299231"/>
                  <a:pt x="677091" y="304800"/>
                </a:cubicBezTo>
                <a:cubicBezTo>
                  <a:pt x="706176" y="324190"/>
                  <a:pt x="724843" y="365295"/>
                  <a:pt x="743766" y="390525"/>
                </a:cubicBezTo>
                <a:cubicBezTo>
                  <a:pt x="762816" y="415925"/>
                  <a:pt x="783304" y="440307"/>
                  <a:pt x="800916" y="466725"/>
                </a:cubicBezTo>
                <a:cubicBezTo>
                  <a:pt x="807266" y="476250"/>
                  <a:pt x="814846" y="485061"/>
                  <a:pt x="819966" y="495300"/>
                </a:cubicBezTo>
                <a:cubicBezTo>
                  <a:pt x="859401" y="574170"/>
                  <a:pt x="793946" y="470558"/>
                  <a:pt x="848541" y="552450"/>
                </a:cubicBezTo>
                <a:cubicBezTo>
                  <a:pt x="862936" y="610031"/>
                  <a:pt x="853926" y="578131"/>
                  <a:pt x="877116" y="647700"/>
                </a:cubicBezTo>
                <a:lnTo>
                  <a:pt x="886641" y="676275"/>
                </a:lnTo>
                <a:cubicBezTo>
                  <a:pt x="889816" y="685800"/>
                  <a:pt x="893731" y="695110"/>
                  <a:pt x="896166" y="704850"/>
                </a:cubicBezTo>
                <a:cubicBezTo>
                  <a:pt x="899341" y="717550"/>
                  <a:pt x="901929" y="730411"/>
                  <a:pt x="905691" y="742950"/>
                </a:cubicBezTo>
                <a:cubicBezTo>
                  <a:pt x="911461" y="762184"/>
                  <a:pt x="918391" y="781050"/>
                  <a:pt x="924741" y="800100"/>
                </a:cubicBezTo>
                <a:cubicBezTo>
                  <a:pt x="927916" y="809625"/>
                  <a:pt x="931831" y="818935"/>
                  <a:pt x="934266" y="828675"/>
                </a:cubicBezTo>
                <a:lnTo>
                  <a:pt x="943791" y="866775"/>
                </a:lnTo>
                <a:cubicBezTo>
                  <a:pt x="963565" y="1104064"/>
                  <a:pt x="960217" y="1015473"/>
                  <a:pt x="943791" y="1409700"/>
                </a:cubicBezTo>
                <a:cubicBezTo>
                  <a:pt x="942846" y="1432380"/>
                  <a:pt x="903760" y="1492894"/>
                  <a:pt x="896166" y="1495425"/>
                </a:cubicBezTo>
                <a:lnTo>
                  <a:pt x="839016" y="1514475"/>
                </a:lnTo>
                <a:cubicBezTo>
                  <a:pt x="807266" y="1511300"/>
                  <a:pt x="775240" y="1510196"/>
                  <a:pt x="743766" y="1504950"/>
                </a:cubicBezTo>
                <a:cubicBezTo>
                  <a:pt x="717941" y="1500646"/>
                  <a:pt x="667566" y="1485900"/>
                  <a:pt x="667566" y="1485900"/>
                </a:cubicBezTo>
                <a:cubicBezTo>
                  <a:pt x="658041" y="1479550"/>
                  <a:pt x="649513" y="1471359"/>
                  <a:pt x="638991" y="1466850"/>
                </a:cubicBezTo>
                <a:cubicBezTo>
                  <a:pt x="626959" y="1461693"/>
                  <a:pt x="613430" y="1461087"/>
                  <a:pt x="600891" y="1457325"/>
                </a:cubicBezTo>
                <a:cubicBezTo>
                  <a:pt x="581657" y="1451555"/>
                  <a:pt x="562791" y="1444625"/>
                  <a:pt x="543741" y="1438275"/>
                </a:cubicBezTo>
                <a:lnTo>
                  <a:pt x="486591" y="1419225"/>
                </a:lnTo>
                <a:cubicBezTo>
                  <a:pt x="477066" y="1416050"/>
                  <a:pt x="467861" y="1411669"/>
                  <a:pt x="458016" y="1409700"/>
                </a:cubicBezTo>
                <a:cubicBezTo>
                  <a:pt x="425963" y="1403289"/>
                  <a:pt x="374295" y="1392040"/>
                  <a:pt x="343716" y="1390650"/>
                </a:cubicBezTo>
                <a:cubicBezTo>
                  <a:pt x="296140" y="1388487"/>
                  <a:pt x="248466" y="1390650"/>
                  <a:pt x="200841" y="1390650"/>
                </a:cubicBezTo>
              </a:path>
            </a:pathLst>
          </a:custGeom>
          <a:noFill/>
          <a:ln w="254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5B2DA55-DC1A-1643-BBF5-E7686C877C7C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824D7-7808-A449-95DA-6F928BAA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142500354"/>
      </p:ext>
    </p:extLst>
  </p:cSld>
  <p:clrMapOvr>
    <a:masterClrMapping/>
  </p:clrMapOvr>
  <p:transition advTm="7778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34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With probability </a:t>
            </a:r>
            <a:r>
              <a:rPr lang="en-US" altLang="en-US" i="1" dirty="0">
                <a:ea typeface="ＭＳ Ｐゴシック" panose="020B0600070205080204" pitchFamily="34" charset="-128"/>
              </a:rPr>
              <a:t>1-c</a:t>
            </a:r>
            <a:r>
              <a:rPr lang="en-US" altLang="en-US" dirty="0">
                <a:ea typeface="ＭＳ Ｐゴシック" panose="020B0600070205080204" pitchFamily="34" charset="-128"/>
              </a:rPr>
              <a:t>, fly-out to </a:t>
            </a:r>
            <a:r>
              <a:rPr lang="en-US" altLang="en-US" strike="sngStrike" dirty="0">
                <a:ea typeface="ＭＳ Ｐゴシック" panose="020B0600070205080204" pitchFamily="34" charset="-128"/>
              </a:rPr>
              <a:t>a random </a:t>
            </a:r>
            <a:r>
              <a:rPr lang="en-US" altLang="en-US" dirty="0">
                <a:ea typeface="ＭＳ Ｐゴシック" panose="020B0600070205080204" pitchFamily="34" charset="-128"/>
              </a:rPr>
              <a:t>node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Then, we have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= c </a:t>
            </a:r>
            <a:r>
              <a:rPr lang="en-US" altLang="en-US" b="1" dirty="0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+ 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1 =&gt;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1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66FCA5-E1C6-9747-BDBA-56EA0751A165}"/>
              </a:ext>
            </a:extLst>
          </p:cNvPr>
          <p:cNvSpPr txBox="1"/>
          <p:nvPr/>
        </p:nvSpPr>
        <p:spPr>
          <a:xfrm>
            <a:off x="6262942" y="1966261"/>
            <a:ext cx="2206053" cy="49244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your favorite</a:t>
            </a:r>
          </a:p>
        </p:txBody>
      </p: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5095A2-7BFD-FD43-9D97-78498F4AB35F}"/>
              </a:ext>
            </a:extLst>
          </p:cNvPr>
          <p:cNvSpPr/>
          <p:nvPr/>
        </p:nvSpPr>
        <p:spPr bwMode="auto">
          <a:xfrm>
            <a:off x="1055076" y="3657600"/>
            <a:ext cx="3745523" cy="508000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3D1156-6D6C-DB41-B05E-0FBBCE90BEEF}"/>
              </a:ext>
            </a:extLst>
          </p:cNvPr>
          <p:cNvCxnSpPr/>
          <p:nvPr/>
        </p:nvCxnSpPr>
        <p:spPr bwMode="auto">
          <a:xfrm flipV="1">
            <a:off x="4004268" y="3205777"/>
            <a:ext cx="361741" cy="266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3F35A-1240-0F4A-BE7E-10F45DCA180A}"/>
                  </a:ext>
                </a:extLst>
              </p:cNvPr>
              <p:cNvSpPr txBox="1"/>
              <p:nvPr/>
            </p:nvSpPr>
            <p:spPr>
              <a:xfrm>
                <a:off x="4291269" y="2764098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3F35A-1240-0F4A-BE7E-10F45DCA1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69" y="2764098"/>
                <a:ext cx="4812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DC2D09-1E6A-F544-A255-A1C41C76EF0C}"/>
              </a:ext>
            </a:extLst>
          </p:cNvPr>
          <p:cNvCxnSpPr/>
          <p:nvPr/>
        </p:nvCxnSpPr>
        <p:spPr bwMode="auto">
          <a:xfrm flipV="1">
            <a:off x="4518405" y="3719919"/>
            <a:ext cx="361741" cy="266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C474ED-86EC-9E48-A89D-32EB5F4E154C}"/>
                  </a:ext>
                </a:extLst>
              </p:cNvPr>
              <p:cNvSpPr txBox="1"/>
              <p:nvPr/>
            </p:nvSpPr>
            <p:spPr>
              <a:xfrm>
                <a:off x="4805406" y="3278240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C474ED-86EC-9E48-A89D-32EB5F4E1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06" y="3278240"/>
                <a:ext cx="4812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767765-412B-C44D-BF73-2D7C3DB248D2}"/>
                  </a:ext>
                </a:extLst>
              </p:cNvPr>
              <p:cNvSpPr txBox="1"/>
              <p:nvPr/>
            </p:nvSpPr>
            <p:spPr>
              <a:xfrm>
                <a:off x="6565743" y="3548390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767765-412B-C44D-BF73-2D7C3DB24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43" y="3548390"/>
                <a:ext cx="4812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B247687-0181-FD44-9FD8-FD7394C19D66}"/>
              </a:ext>
            </a:extLst>
          </p:cNvPr>
          <p:cNvSpPr txBox="1"/>
          <p:nvPr/>
        </p:nvSpPr>
        <p:spPr>
          <a:xfrm>
            <a:off x="5975805" y="91757"/>
            <a:ext cx="1586588" cy="49244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DETAILS</a:t>
            </a:r>
          </a:p>
        </p:txBody>
      </p:sp>
      <p:pic>
        <p:nvPicPr>
          <p:cNvPr id="37" name="Picture 4" descr="Black Diver Diver Clip Art">
            <a:extLst>
              <a:ext uri="{FF2B5EF4-FFF2-40B4-BE49-F238E27FC236}">
                <a16:creationId xmlns:a16="http://schemas.microsoft.com/office/drawing/2014/main" id="{87E28586-E0AB-534B-9629-31FD61BC5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086" y="96574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9FD3D-D31E-CD46-9186-8BF34980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369721703"/>
      </p:ext>
    </p:extLst>
  </p:cSld>
  <p:clrMapOvr>
    <a:masterClrMapping/>
  </p:clrMapOvr>
  <p:transition advTm="7778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35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compute Personalized P.R. of ‘4’, restarting from ‘2’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F404616-2F5E-1241-9E94-8CDDFD86F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44636FCC-93D1-DB41-BC21-5F7EE6EED2F7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758BC9-16F3-2547-B0BD-F24332368C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551" y="3423421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69CDB35-D7E1-4D45-BE64-993D46C144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614" y="1377563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D4C110-EA29-D946-8566-05B2100E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513922865"/>
      </p:ext>
    </p:extLst>
  </p:cSld>
  <p:clrMapOvr>
    <a:masterClrMapping/>
  </p:clrMapOvr>
  <p:transition advTm="7778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36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compute Personalized P.R. of ‘4’, restarting from ‘2’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to compute it quickly?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48926" y="4388486"/>
            <a:ext cx="1489611" cy="1363800"/>
            <a:chOff x="389" y="2239"/>
            <a:chExt cx="1705" cy="1561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2335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2239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2335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" y="2988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3151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32ECAE-69B8-5F45-BDF1-ACDF7D6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1273358152"/>
      </p:ext>
    </p:extLst>
  </p:cSld>
  <p:clrMapOvr>
    <a:masterClrMapping/>
  </p:clrMapOvr>
  <p:transition advTm="7778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37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compute Personalized P.R. of ‘4’, restarting from ‘2’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to compute it quickly?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‘Pixie’ algorithm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48926" y="4388486"/>
            <a:ext cx="1489611" cy="1363800"/>
            <a:chOff x="389" y="2239"/>
            <a:chExt cx="1705" cy="1561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2335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2239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2335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" y="2988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3151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5C3277-67CD-7747-8604-3AFC912F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769927378"/>
      </p:ext>
    </p:extLst>
  </p:cSld>
  <p:clrMapOvr>
    <a:masterClrMapping/>
  </p:clrMapOvr>
  <p:transition advTm="7778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38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Faster computation than: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504B8A-A8CC-1540-8988-D961EB8F5C62}"/>
              </a:ext>
            </a:extLst>
          </p:cNvPr>
          <p:cNvCxnSpPr/>
          <p:nvPr/>
        </p:nvCxnSpPr>
        <p:spPr bwMode="auto">
          <a:xfrm>
            <a:off x="1295400" y="2642716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B5CCB8-2B92-EC4C-9CAA-8FF53E6BF6BA}"/>
              </a:ext>
            </a:extLst>
          </p:cNvPr>
          <p:cNvCxnSpPr/>
          <p:nvPr/>
        </p:nvCxnSpPr>
        <p:spPr bwMode="auto">
          <a:xfrm>
            <a:off x="3879501" y="2658192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3C6BDF-6EAC-1842-B298-CBAC6DAFD2FA}"/>
              </a:ext>
            </a:extLst>
          </p:cNvPr>
          <p:cNvCxnSpPr/>
          <p:nvPr/>
        </p:nvCxnSpPr>
        <p:spPr bwMode="auto">
          <a:xfrm>
            <a:off x="4650712" y="2642716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E8A7E-C80D-EB43-9C15-B14F4113804E}"/>
              </a:ext>
            </a:extLst>
          </p:cNvPr>
          <p:cNvGrpSpPr/>
          <p:nvPr/>
        </p:nvGrpSpPr>
        <p:grpSpPr>
          <a:xfrm>
            <a:off x="3132880" y="4826256"/>
            <a:ext cx="838061" cy="795566"/>
            <a:chOff x="3132880" y="4826256"/>
            <a:chExt cx="838061" cy="79556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E911C3-BC98-F743-A183-32AA10634A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1860" y="4826256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2314E-9831-AB41-93EA-74E7F35178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2880" y="5166360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09D56B-D1B0-E849-A1DA-A8F8E1FBF0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8061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DF8E1D2-B180-8A49-B9AF-2B1785A68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4832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5CFFF1-D0D2-AC49-8967-A593C83756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9501" y="4990231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4" descr="Black Diver Diver Clip Art">
            <a:extLst>
              <a:ext uri="{FF2B5EF4-FFF2-40B4-BE49-F238E27FC236}">
                <a16:creationId xmlns:a16="http://schemas.microsoft.com/office/drawing/2014/main" id="{E4A116D7-15B1-1346-AF04-E77DE181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291" y="88477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97FFB-2674-B346-9920-99BD929C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530224906"/>
      </p:ext>
    </p:extLst>
  </p:cSld>
  <p:clrMapOvr>
    <a:masterClrMapping/>
  </p:clrMapOvr>
  <p:transition advTm="7778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BE42-2B57-D245-AA32-C5D8E1CA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Pixie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0523-A924-354D-8935-0FE7148E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3566"/>
            <a:ext cx="7772400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Chantat</a:t>
            </a:r>
            <a:r>
              <a:rPr lang="en-US" dirty="0"/>
              <a:t> </a:t>
            </a:r>
            <a:r>
              <a:rPr lang="en-US" dirty="0" err="1"/>
              <a:t>Eksombatchai</a:t>
            </a:r>
            <a:r>
              <a:rPr lang="en-US" dirty="0"/>
              <a:t>, Pranav Jindal, Jerry Zitao Liu, Yuchen Liu, Rahul Sharma, Charles Sugnet, Mark Ulrich, Jure Leskovec:</a:t>
            </a:r>
            <a:br>
              <a:rPr lang="en-US" dirty="0"/>
            </a:br>
            <a:r>
              <a:rPr lang="en-US" i="1" dirty="0"/>
              <a:t>Pixie: A System for Recommending 3+ Billion Items to 200+ Million Users in Real-Time</a:t>
            </a:r>
            <a:r>
              <a:rPr lang="en-US" dirty="0"/>
              <a:t>. WWW 2018: 1775-1784</a:t>
            </a:r>
          </a:p>
          <a:p>
            <a:pPr marL="0" indent="0" algn="just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dl.acm.org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citation.cfm?doid</a:t>
            </a:r>
            <a:r>
              <a:rPr lang="en-US" dirty="0">
                <a:hlinkClick r:id="rId3"/>
              </a:rPr>
              <a:t>=3178876.3186183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D7C4D-EBC2-074F-A939-D4E344EB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0EDF4-2125-B14C-8381-256347AE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BF48A-2581-7A40-9D34-51701FDDAA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88" y="1524152"/>
            <a:ext cx="1100138" cy="6188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DF36-D4EE-B244-B9CD-0C48AC02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41287069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5464629" cy="4648200"/>
          </a:xfrm>
        </p:spPr>
        <p:txBody>
          <a:bodyPr/>
          <a:lstStyle/>
          <a:p>
            <a:r>
              <a:rPr lang="en-US" dirty="0"/>
              <a:t>Problem definition / use case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deep dive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49" name="Picture 1" descr="Orange man questions clipart">
            <a:extLst>
              <a:ext uri="{FF2B5EF4-FFF2-40B4-BE49-F238E27FC236}">
                <a16:creationId xmlns:a16="http://schemas.microsoft.com/office/drawing/2014/main" id="{8EEEF0BE-8BA8-CC4D-9AEE-F734AC39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298" y="1435418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ack Diver Diver Clip Art">
            <a:extLst>
              <a:ext uri="{FF2B5EF4-FFF2-40B4-BE49-F238E27FC236}">
                <a16:creationId xmlns:a16="http://schemas.microsoft.com/office/drawing/2014/main" id="{713EE752-CB62-C343-B41D-C5106C99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288" y="3819008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87B0EC8-D62C-8E41-BFB7-E2DF465E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612" y="1524341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cipe Book Clip Art">
            <a:extLst>
              <a:ext uri="{FF2B5EF4-FFF2-40B4-BE49-F238E27FC236}">
                <a16:creationId xmlns:a16="http://schemas.microsoft.com/office/drawing/2014/main" id="{4A6B7A76-7DE2-AD44-B197-7107F869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250708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cipe Book Clip Art">
            <a:extLst>
              <a:ext uri="{FF2B5EF4-FFF2-40B4-BE49-F238E27FC236}">
                <a16:creationId xmlns:a16="http://schemas.microsoft.com/office/drawing/2014/main" id="{FE334FAD-7FF6-A440-89EF-FF1FAF8F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461294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571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JPM Exec Ed.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40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Pixie algorithm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Faster computation than: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</a:t>
            </a:r>
            <a:r>
              <a:rPr lang="en-US" altLang="en-US" b="1" dirty="0">
                <a:ea typeface="ＭＳ Ｐゴシック" panose="020B0600070205080204" pitchFamily="34" charset="-128"/>
              </a:rPr>
              <a:t>simulate</a:t>
            </a:r>
            <a:r>
              <a:rPr lang="en-US" altLang="en-US" dirty="0">
                <a:ea typeface="ＭＳ Ｐゴシック" panose="020B0600070205080204" pitchFamily="34" charset="-128"/>
              </a:rPr>
              <a:t> a few R.W.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keep visit counts   </a:t>
            </a:r>
            <a:r>
              <a:rPr lang="en-US" altLang="en-US" i="1" dirty="0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fast and nimble</a:t>
            </a: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148064-27A2-EF48-B7F2-1743B598176F}"/>
              </a:ext>
            </a:extLst>
          </p:cNvPr>
          <p:cNvGrpSpPr/>
          <p:nvPr/>
        </p:nvGrpSpPr>
        <p:grpSpPr>
          <a:xfrm>
            <a:off x="3132880" y="4826256"/>
            <a:ext cx="838061" cy="795566"/>
            <a:chOff x="3132880" y="4826256"/>
            <a:chExt cx="838061" cy="7955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1C5EB2-48E4-5C41-B101-55EF7EE02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1860" y="4826256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E7D21F-FC5E-764E-8EC5-28E2A4B892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2880" y="5166360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30E266-C8BD-E746-BEE9-C0FDDCFB03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8061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C77B17-5BDB-3D44-95C3-5642171AFA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4832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4D3ECE-124E-C149-BBE1-BF94B934C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9501" y="4990231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14A76-C59F-364C-9F5F-076AB3CB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1776945728"/>
      </p:ext>
    </p:extLst>
  </p:cSld>
  <p:clrMapOvr>
    <a:masterClrMapping/>
  </p:clrMapOvr>
  <p:transition advTm="7778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07153C3-42EF-7044-8BE1-81B3D78A61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635" y="401955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E4EBA6-953C-D849-B852-59CA492319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D77ECB-E87E-9844-A821-533CA68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2491747719"/>
      </p:ext>
    </p:extLst>
  </p:cSld>
  <p:clrMapOvr>
    <a:masterClrMapping/>
  </p:clrMapOvr>
  <p:transition advTm="51516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20D5CE-343E-1F42-903E-22F8CF0C70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3FDD0-41E5-9D4A-91B6-09AD36720E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045537-154B-2741-91A8-EA9A0869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997570044"/>
      </p:ext>
    </p:extLst>
  </p:cSld>
  <p:clrMapOvr>
    <a:masterClrMapping/>
  </p:clrMapOvr>
  <p:transition advTm="51516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2A0ED0C-467B-4946-A16C-6D8C69A2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970" y="4389755"/>
            <a:ext cx="146822" cy="18288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5CCD7-BE52-294D-9F86-20B3F50A8F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21A2F7-3579-D44D-801A-D27ABFC1C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F3F93F-635D-3F44-B9A1-674A7703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844007750"/>
      </p:ext>
    </p:extLst>
  </p:cSld>
  <p:clrMapOvr>
    <a:masterClrMapping/>
  </p:clrMapOvr>
  <p:transition advTm="51516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3AD2BCF-6ADA-AF41-9681-6ACDDF129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99D78A-38A7-4C40-A1AD-48C75EEA9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4CCAAE-885B-EA46-898D-6B28ADDE97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75BF8B-C1DD-F645-AD37-C7CD6811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2468434494"/>
      </p:ext>
    </p:extLst>
  </p:cSld>
  <p:clrMapOvr>
    <a:masterClrMapping/>
  </p:clrMapOvr>
  <p:transition advTm="51516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094" y="5181736"/>
            <a:ext cx="258390" cy="392158"/>
          </a:xfrm>
          <a:prstGeom prst="rect">
            <a:avLst/>
          </a:prstGeom>
        </p:spPr>
      </p:pic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6094BCB8-8156-AC4D-993B-54EF90EB97A1}"/>
              </a:ext>
            </a:extLst>
          </p:cNvPr>
          <p:cNvSpPr/>
          <p:nvPr/>
        </p:nvSpPr>
        <p:spPr bwMode="auto">
          <a:xfrm>
            <a:off x="5921371" y="4471987"/>
            <a:ext cx="1251857" cy="1202055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09A002-F10B-F14A-A1AE-43A3C1A08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00072-AF37-AF46-A36F-2404A3AD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594659274"/>
      </p:ext>
    </p:extLst>
  </p:cSld>
  <p:clrMapOvr>
    <a:masterClrMapping/>
  </p:clrMapOvr>
  <p:transition advTm="51516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810" y="416259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86E6C-8B07-6548-AFDA-7EE2030CC7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5FDD5D-EC4C-8046-95E9-1EC8D042D9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9124E9-13F2-7B46-96BF-18D68518A6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D285FF-2D0B-054E-89AC-E5427603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4119262745"/>
      </p:ext>
    </p:extLst>
  </p:cSld>
  <p:clrMapOvr>
    <a:masterClrMapping/>
  </p:clrMapOvr>
  <p:transition advTm="51516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JPM Exec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47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810" y="416259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86E6C-8B07-6548-AFDA-7EE2030CC7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5FDD5D-EC4C-8046-95E9-1EC8D042D9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9124E9-13F2-7B46-96BF-18D68518A6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231C6E-5F27-284C-A1B0-FE804B5FE7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324" y="5469255"/>
            <a:ext cx="333755" cy="3841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E78B63-9BE5-0F4C-BBEA-CCBFDBFAC0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414" y="4510061"/>
            <a:ext cx="333755" cy="3841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231A5A-04B0-7E4A-B9CF-0AB78B34E2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592" y="5473294"/>
            <a:ext cx="333755" cy="384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D90695-AB7F-3643-A73A-17EA6A84AC04}"/>
              </a:ext>
            </a:extLst>
          </p:cNvPr>
          <p:cNvSpPr txBox="1"/>
          <p:nvPr/>
        </p:nvSpPr>
        <p:spPr>
          <a:xfrm>
            <a:off x="6903163" y="4455925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46D7F7-D7BE-2541-895C-B921CF25F4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90" y="5258725"/>
            <a:ext cx="333755" cy="3841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B28517-8117-1444-BE18-FCF0AF095E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376" y="5252664"/>
            <a:ext cx="333755" cy="3841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9CEA90E-C6CA-DA48-B7FC-9DF558130F00}"/>
              </a:ext>
            </a:extLst>
          </p:cNvPr>
          <p:cNvSpPr txBox="1"/>
          <p:nvPr/>
        </p:nvSpPr>
        <p:spPr>
          <a:xfrm>
            <a:off x="6988656" y="5223033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7B2242-3EFD-3F48-AF1E-B6B02FBCDAA5}"/>
              </a:ext>
            </a:extLst>
          </p:cNvPr>
          <p:cNvSpPr txBox="1"/>
          <p:nvPr/>
        </p:nvSpPr>
        <p:spPr>
          <a:xfrm>
            <a:off x="8727591" y="4783613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251F88-1288-2641-852E-B86F98740426}"/>
              </a:ext>
            </a:extLst>
          </p:cNvPr>
          <p:cNvSpPr txBox="1"/>
          <p:nvPr/>
        </p:nvSpPr>
        <p:spPr>
          <a:xfrm>
            <a:off x="8266972" y="5464405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E9130-31F1-E745-8AFE-3C3B461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1505044998"/>
      </p:ext>
    </p:extLst>
  </p:cSld>
  <p:clrMapOvr>
    <a:masterClrMapping/>
  </p:clrMapOvr>
  <p:transition advTm="51516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Solution: Use case #1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Q: What to recommend? And how?</a:t>
            </a:r>
          </a:p>
          <a:p>
            <a:pPr algn="l"/>
            <a:r>
              <a:rPr lang="en-US" sz="3200" dirty="0">
                <a:latin typeface="+mn-lt"/>
              </a:rPr>
              <a:t>A1: random surfer (Personalized random walk)</a:t>
            </a:r>
          </a:p>
          <a:p>
            <a:pPr algn="l"/>
            <a:r>
              <a:rPr lang="en-US" sz="3200" dirty="0">
                <a:latin typeface="+mn-lt"/>
              </a:rPr>
              <a:t>A2: belief propagation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01F0B-E6A6-4046-BBC5-55BAD9CCF64E}"/>
              </a:ext>
            </a:extLst>
          </p:cNvPr>
          <p:cNvGrpSpPr>
            <a:grpSpLocks noChangeAspect="1"/>
          </p:cNvGrpSpPr>
          <p:nvPr/>
        </p:nvGrpSpPr>
        <p:grpSpPr>
          <a:xfrm>
            <a:off x="965495" y="3363780"/>
            <a:ext cx="2029593" cy="1987540"/>
            <a:chOff x="1836342" y="2013941"/>
            <a:chExt cx="4318283" cy="42288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AFE4F8-34D2-9F40-8E31-17C1FC44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5591" y="5124590"/>
              <a:ext cx="544602" cy="81258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5DA688-B8E1-174B-BDC9-3DB587A31357}"/>
                </a:ext>
              </a:extLst>
            </p:cNvPr>
            <p:cNvSpPr txBox="1"/>
            <p:nvPr/>
          </p:nvSpPr>
          <p:spPr>
            <a:xfrm>
              <a:off x="5365718" y="4749978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13ABF0-21AF-5742-AB47-8932DC314782}"/>
                </a:ext>
              </a:extLst>
            </p:cNvPr>
            <p:cNvCxnSpPr/>
            <p:nvPr/>
          </p:nvCxnSpPr>
          <p:spPr bwMode="auto">
            <a:xfrm>
              <a:off x="3531487" y="5697080"/>
              <a:ext cx="1606570" cy="190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0C504AA-5ACB-EF4D-BF5E-0EA30B47B7AA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750322"/>
              <a:chOff x="2581602" y="2013941"/>
              <a:chExt cx="3573023" cy="275032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E0C0B9-18DA-5C40-ABAF-46210738F869}"/>
                  </a:ext>
                </a:extLst>
              </p:cNvPr>
              <p:cNvSpPr txBox="1"/>
              <p:nvPr/>
            </p:nvSpPr>
            <p:spPr>
              <a:xfrm>
                <a:off x="2606109" y="4271820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80D5F69-5E79-6249-922A-638BF129C301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429272"/>
                <a:chOff x="2581602" y="2013941"/>
                <a:chExt cx="3573023" cy="2429272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63BAB402-C43F-0642-9B55-ACEB1C996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1602" y="2228057"/>
                  <a:ext cx="812581" cy="812581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E54D3CCB-FAC0-C24A-AF61-B56F17CDB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283" y="3354111"/>
                  <a:ext cx="559218" cy="668631"/>
                </a:xfrm>
                <a:prstGeom prst="rect">
                  <a:avLst/>
                </a:prstGeom>
              </p:spPr>
            </p:pic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4806F94-C406-AE41-9AB1-0FFA0E73E8A8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31487" y="2388137"/>
                  <a:ext cx="1682770" cy="3116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5E4FA9C-C3E0-B242-BA64-6D0B1FD2843C}"/>
                    </a:ext>
                  </a:extLst>
                </p:cNvPr>
                <p:cNvCxnSpPr/>
                <p:nvPr/>
              </p:nvCxnSpPr>
              <p:spPr bwMode="auto">
                <a:xfrm>
                  <a:off x="3531487" y="2851976"/>
                  <a:ext cx="1682770" cy="5020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F4BED00-C00E-E049-AFCB-B4DC95AA965E}"/>
                    </a:ext>
                  </a:extLst>
                </p:cNvPr>
                <p:cNvCxnSpPr/>
                <p:nvPr/>
              </p:nvCxnSpPr>
              <p:spPr bwMode="auto">
                <a:xfrm>
                  <a:off x="3505200" y="3058586"/>
                  <a:ext cx="1709057" cy="1264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BF1CA0C-D7EE-CB4F-B180-26A8D33180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05200" y="3839769"/>
                  <a:ext cx="1735344" cy="60344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pic>
              <p:nvPicPr>
                <p:cNvPr id="18434" name="Picture 2">
                  <a:extLst>
                    <a:ext uri="{FF2B5EF4-FFF2-40B4-BE49-F238E27FC236}">
                      <a16:creationId xmlns:a16="http://schemas.microsoft.com/office/drawing/2014/main" id="{9388A80E-6A68-9244-9DF3-DEBBF2DABB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0544" y="2013941"/>
                  <a:ext cx="914081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36" name="Picture 4" descr="See the source image">
                  <a:extLst>
                    <a:ext uri="{FF2B5EF4-FFF2-40B4-BE49-F238E27FC236}">
                      <a16:creationId xmlns:a16="http://schemas.microsoft.com/office/drawing/2014/main" id="{BADE361A-55DF-9646-8842-8C5442032C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50178" y="3023731"/>
                  <a:ext cx="737766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438" name="Picture 6" descr="See the source image">
                <a:extLst>
                  <a:ext uri="{FF2B5EF4-FFF2-40B4-BE49-F238E27FC236}">
                    <a16:creationId xmlns:a16="http://schemas.microsoft.com/office/drawing/2014/main" id="{91F73638-1368-CD4D-9446-A38D03D46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363" y="3951682"/>
                <a:ext cx="812581" cy="81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440" name="Picture 8" descr="See the source image">
              <a:extLst>
                <a:ext uri="{FF2B5EF4-FFF2-40B4-BE49-F238E27FC236}">
                  <a16:creationId xmlns:a16="http://schemas.microsoft.com/office/drawing/2014/main" id="{70D944FE-55AA-D947-8EAF-94CEB7CD1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51" y="5341578"/>
              <a:ext cx="678593" cy="9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89EAA3-9314-7F44-A8BA-C5645FD2341C}"/>
                </a:ext>
              </a:extLst>
            </p:cNvPr>
            <p:cNvSpPr txBox="1"/>
            <p:nvPr/>
          </p:nvSpPr>
          <p:spPr>
            <a:xfrm>
              <a:off x="1836342" y="342266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??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27" name="Picture 2" descr="Recipe Book Clip Art">
            <a:extLst>
              <a:ext uri="{FF2B5EF4-FFF2-40B4-BE49-F238E27FC236}">
                <a16:creationId xmlns:a16="http://schemas.microsoft.com/office/drawing/2014/main" id="{73A30F6C-F9A5-6445-9278-8DF96FE8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5" y="34567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7C1CE8D5-B36A-EF44-9F20-D45FACDD7992}"/>
              </a:ext>
            </a:extLst>
          </p:cNvPr>
          <p:cNvSpPr/>
          <p:nvPr/>
        </p:nvSpPr>
        <p:spPr bwMode="auto">
          <a:xfrm>
            <a:off x="63034" y="1984432"/>
            <a:ext cx="359663" cy="405018"/>
          </a:xfrm>
          <a:custGeom>
            <a:avLst/>
            <a:gdLst>
              <a:gd name="connsiteX0" fmla="*/ 282 w 359663"/>
              <a:gd name="connsiteY0" fmla="*/ 152910 h 405018"/>
              <a:gd name="connsiteX1" fmla="*/ 163568 w 359663"/>
              <a:gd name="connsiteY1" fmla="*/ 403281 h 405018"/>
              <a:gd name="connsiteX2" fmla="*/ 359511 w 359663"/>
              <a:gd name="connsiteY2" fmla="*/ 510 h 405018"/>
              <a:gd name="connsiteX3" fmla="*/ 130911 w 359663"/>
              <a:gd name="connsiteY3" fmla="*/ 316196 h 405018"/>
              <a:gd name="connsiteX4" fmla="*/ 282 w 359663"/>
              <a:gd name="connsiteY4" fmla="*/ 152910 h 4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63" h="405018">
                <a:moveTo>
                  <a:pt x="282" y="152910"/>
                </a:moveTo>
                <a:cubicBezTo>
                  <a:pt x="5725" y="167424"/>
                  <a:pt x="103697" y="428681"/>
                  <a:pt x="163568" y="403281"/>
                </a:cubicBezTo>
                <a:cubicBezTo>
                  <a:pt x="223439" y="377881"/>
                  <a:pt x="364954" y="15024"/>
                  <a:pt x="359511" y="510"/>
                </a:cubicBezTo>
                <a:cubicBezTo>
                  <a:pt x="354068" y="-14004"/>
                  <a:pt x="192597" y="285353"/>
                  <a:pt x="130911" y="316196"/>
                </a:cubicBezTo>
                <a:cubicBezTo>
                  <a:pt x="69225" y="347039"/>
                  <a:pt x="-5161" y="138396"/>
                  <a:pt x="282" y="15291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258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60FB759C-3FDA-CB49-B298-BF874FBD878A}"/>
              </a:ext>
            </a:extLst>
          </p:cNvPr>
          <p:cNvSpPr/>
          <p:nvPr/>
        </p:nvSpPr>
        <p:spPr bwMode="auto">
          <a:xfrm>
            <a:off x="473528" y="3861584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3DB6A6C-0EAB-DF4D-8CB4-FD4C754B3E21}"/>
              </a:ext>
            </a:extLst>
          </p:cNvPr>
          <p:cNvGrpSpPr/>
          <p:nvPr/>
        </p:nvGrpSpPr>
        <p:grpSpPr>
          <a:xfrm>
            <a:off x="7212077" y="3641253"/>
            <a:ext cx="1246123" cy="629593"/>
            <a:chOff x="7003143" y="5078031"/>
            <a:chExt cx="1246123" cy="62959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0EE43AF-A35C-9C44-AA90-95EFDD13FF33}"/>
                </a:ext>
              </a:extLst>
            </p:cNvPr>
            <p:cNvGrpSpPr/>
            <p:nvPr/>
          </p:nvGrpSpPr>
          <p:grpSpPr>
            <a:xfrm>
              <a:off x="7003143" y="5078031"/>
              <a:ext cx="1201114" cy="608212"/>
              <a:chOff x="7701643" y="4081081"/>
              <a:chExt cx="1201114" cy="608212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8F2F261-754D-6541-BC79-C5A2CB7E2CED}"/>
                  </a:ext>
                </a:extLst>
              </p:cNvPr>
              <p:cNvSpPr/>
              <p:nvPr/>
            </p:nvSpPr>
            <p:spPr bwMode="auto">
              <a:xfrm>
                <a:off x="7932512" y="408108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620BB64-4DA2-D543-BD69-69CF041E3A19}"/>
                  </a:ext>
                </a:extLst>
              </p:cNvPr>
              <p:cNvSpPr/>
              <p:nvPr/>
            </p:nvSpPr>
            <p:spPr bwMode="auto">
              <a:xfrm>
                <a:off x="7701643" y="4254117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E27114A-7D52-4B45-9AE5-EE703FE82A34}"/>
                  </a:ext>
                </a:extLst>
              </p:cNvPr>
              <p:cNvSpPr/>
              <p:nvPr/>
            </p:nvSpPr>
            <p:spPr bwMode="auto">
              <a:xfrm>
                <a:off x="8167630" y="425575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7979F7-92AF-6647-82F7-D5FDE9444C0F}"/>
                  </a:ext>
                </a:extLst>
              </p:cNvPr>
              <p:cNvSpPr/>
              <p:nvPr/>
            </p:nvSpPr>
            <p:spPr bwMode="auto">
              <a:xfrm>
                <a:off x="7789470" y="4621965"/>
                <a:ext cx="76200" cy="64217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6B9E891-C05D-5441-BB65-B06E369BCEC2}"/>
                  </a:ext>
                </a:extLst>
              </p:cNvPr>
              <p:cNvSpPr/>
              <p:nvPr/>
            </p:nvSpPr>
            <p:spPr bwMode="auto">
              <a:xfrm>
                <a:off x="8094070" y="462507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2A9B265-5D49-E448-80D7-C8540B9627FE}"/>
                  </a:ext>
                </a:extLst>
              </p:cNvPr>
              <p:cNvCxnSpPr>
                <a:cxnSpLocks/>
                <a:stCxn id="65" idx="6"/>
                <a:endCxn id="67" idx="1"/>
              </p:cNvCxnSpPr>
              <p:nvPr/>
            </p:nvCxnSpPr>
            <p:spPr bwMode="auto">
              <a:xfrm>
                <a:off x="8008712" y="4113190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2AF7A4C-6CED-DE46-82DA-30A14C26C9DD}"/>
                  </a:ext>
                </a:extLst>
              </p:cNvPr>
              <p:cNvCxnSpPr>
                <a:stCxn id="65" idx="5"/>
                <a:endCxn id="69" idx="1"/>
              </p:cNvCxnSpPr>
              <p:nvPr/>
            </p:nvCxnSpPr>
            <p:spPr bwMode="auto">
              <a:xfrm>
                <a:off x="7997553" y="4135894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65B7490-7036-F64B-AD1E-397145AB5CEC}"/>
                  </a:ext>
                </a:extLst>
              </p:cNvPr>
              <p:cNvCxnSpPr>
                <a:stCxn id="65" idx="3"/>
                <a:endCxn id="68" idx="7"/>
              </p:cNvCxnSpPr>
              <p:nvPr/>
            </p:nvCxnSpPr>
            <p:spPr bwMode="auto">
              <a:xfrm flipH="1">
                <a:off x="7854511" y="4135894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F09284A-C045-5B40-A9D7-D73B2FA036F5}"/>
                  </a:ext>
                </a:extLst>
              </p:cNvPr>
              <p:cNvCxnSpPr>
                <a:cxnSpLocks/>
                <a:stCxn id="65" idx="1"/>
                <a:endCxn id="66" idx="7"/>
              </p:cNvCxnSpPr>
              <p:nvPr/>
            </p:nvCxnSpPr>
            <p:spPr bwMode="auto">
              <a:xfrm flipH="1">
                <a:off x="7766684" y="4090485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64225E9-8390-D647-98E4-5EE1508ABBC6}"/>
                  </a:ext>
                </a:extLst>
              </p:cNvPr>
              <p:cNvCxnSpPr>
                <a:stCxn id="66" idx="6"/>
                <a:endCxn id="67" idx="2"/>
              </p:cNvCxnSpPr>
              <p:nvPr/>
            </p:nvCxnSpPr>
            <p:spPr bwMode="auto">
              <a:xfrm>
                <a:off x="7777843" y="4286226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C0BBA3B-B915-C04A-9DC9-7F909729ED96}"/>
                  </a:ext>
                </a:extLst>
              </p:cNvPr>
              <p:cNvCxnSpPr>
                <a:stCxn id="67" idx="4"/>
                <a:endCxn id="69" idx="0"/>
              </p:cNvCxnSpPr>
              <p:nvPr/>
            </p:nvCxnSpPr>
            <p:spPr bwMode="auto">
              <a:xfrm flipH="1">
                <a:off x="8132170" y="4319968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7E9F3C7-D7F7-7E4A-B255-129C322669F7}"/>
                  </a:ext>
                </a:extLst>
              </p:cNvPr>
              <p:cNvCxnSpPr>
                <a:stCxn id="68" idx="6"/>
                <a:endCxn id="69" idx="2"/>
              </p:cNvCxnSpPr>
              <p:nvPr/>
            </p:nvCxnSpPr>
            <p:spPr bwMode="auto">
              <a:xfrm>
                <a:off x="7865670" y="4654074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5936218-457F-354E-A830-07B1574265C7}"/>
                  </a:ext>
                </a:extLst>
              </p:cNvPr>
              <p:cNvCxnSpPr>
                <a:stCxn id="66" idx="4"/>
                <a:endCxn id="68" idx="0"/>
              </p:cNvCxnSpPr>
              <p:nvPr/>
            </p:nvCxnSpPr>
            <p:spPr bwMode="auto">
              <a:xfrm>
                <a:off x="7739743" y="4318334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2B26BB4-16FB-004F-B930-F8A5029C9B18}"/>
                  </a:ext>
                </a:extLst>
              </p:cNvPr>
              <p:cNvCxnSpPr>
                <a:stCxn id="66" idx="5"/>
                <a:endCxn id="69" idx="1"/>
              </p:cNvCxnSpPr>
              <p:nvPr/>
            </p:nvCxnSpPr>
            <p:spPr bwMode="auto">
              <a:xfrm>
                <a:off x="7766684" y="4308930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C162485-AE8C-4F40-8CF9-A1465589FFF2}"/>
                  </a:ext>
                </a:extLst>
              </p:cNvPr>
              <p:cNvCxnSpPr>
                <a:stCxn id="67" idx="4"/>
                <a:endCxn id="68" idx="7"/>
              </p:cNvCxnSpPr>
              <p:nvPr/>
            </p:nvCxnSpPr>
            <p:spPr bwMode="auto">
              <a:xfrm flipH="1">
                <a:off x="7854511" y="4319968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ADAABFD-09CE-084D-A699-C3DAF203A744}"/>
                  </a:ext>
                </a:extLst>
              </p:cNvPr>
              <p:cNvSpPr/>
              <p:nvPr/>
            </p:nvSpPr>
            <p:spPr bwMode="auto">
              <a:xfrm>
                <a:off x="8510797" y="4254117"/>
                <a:ext cx="79285" cy="72143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F84255A-F218-E946-8D11-3876E706FA10}"/>
                  </a:ext>
                </a:extLst>
              </p:cNvPr>
              <p:cNvSpPr/>
              <p:nvPr/>
            </p:nvSpPr>
            <p:spPr bwMode="auto">
              <a:xfrm>
                <a:off x="8835252" y="4254117"/>
                <a:ext cx="64907" cy="72142"/>
              </a:xfrm>
              <a:prstGeom prst="ellipse">
                <a:avLst/>
              </a:prstGeom>
              <a:solidFill>
                <a:srgbClr val="008F00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A0BD9AF-F79E-5F48-9536-3A94D60CAD99}"/>
                  </a:ext>
                </a:extLst>
              </p:cNvPr>
              <p:cNvSpPr/>
              <p:nvPr/>
            </p:nvSpPr>
            <p:spPr bwMode="auto">
              <a:xfrm>
                <a:off x="8521957" y="461885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A284376-9A1B-3847-9ACD-4C9118409444}"/>
                  </a:ext>
                </a:extLst>
              </p:cNvPr>
              <p:cNvSpPr/>
              <p:nvPr/>
            </p:nvSpPr>
            <p:spPr bwMode="auto">
              <a:xfrm>
                <a:off x="8826557" y="46219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0B9027F-9D4C-C44E-86B4-7FCCD04271A5}"/>
                  </a:ext>
                </a:extLst>
              </p:cNvPr>
              <p:cNvCxnSpPr>
                <a:cxnSpLocks/>
                <a:stCxn id="80" idx="6"/>
                <a:endCxn id="81" idx="2"/>
              </p:cNvCxnSpPr>
              <p:nvPr/>
            </p:nvCxnSpPr>
            <p:spPr bwMode="auto">
              <a:xfrm flipV="1">
                <a:off x="8590082" y="4290188"/>
                <a:ext cx="245170" cy="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D559C06-A7F5-A847-9CD1-A63D1B3CCE1C}"/>
                  </a:ext>
                </a:extLst>
              </p:cNvPr>
              <p:cNvCxnSpPr>
                <a:cxnSpLocks/>
                <a:stCxn id="81" idx="4"/>
                <a:endCxn id="83" idx="0"/>
              </p:cNvCxnSpPr>
              <p:nvPr/>
            </p:nvCxnSpPr>
            <p:spPr bwMode="auto">
              <a:xfrm flipH="1">
                <a:off x="8864657" y="4326259"/>
                <a:ext cx="3049" cy="29570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DD26BF1-3A25-6B4D-8667-88304DF0649F}"/>
                  </a:ext>
                </a:extLst>
              </p:cNvPr>
              <p:cNvCxnSpPr>
                <a:stCxn id="82" idx="6"/>
                <a:endCxn id="83" idx="2"/>
              </p:cNvCxnSpPr>
              <p:nvPr/>
            </p:nvCxnSpPr>
            <p:spPr bwMode="auto">
              <a:xfrm>
                <a:off x="8598157" y="465096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0B96ECE-080B-404D-9AE6-8219CDF9ED1E}"/>
                  </a:ext>
                </a:extLst>
              </p:cNvPr>
              <p:cNvCxnSpPr>
                <a:cxnSpLocks/>
                <a:stCxn id="80" idx="4"/>
                <a:endCxn id="82" idx="0"/>
              </p:cNvCxnSpPr>
              <p:nvPr/>
            </p:nvCxnSpPr>
            <p:spPr bwMode="auto">
              <a:xfrm>
                <a:off x="8550440" y="4326260"/>
                <a:ext cx="9617" cy="29259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ECA7898-811B-9B41-B778-168280CFFEA8}"/>
                  </a:ext>
                </a:extLst>
              </p:cNvPr>
              <p:cNvCxnSpPr>
                <a:cxnSpLocks/>
                <a:stCxn id="80" idx="5"/>
                <a:endCxn id="83" idx="1"/>
              </p:cNvCxnSpPr>
              <p:nvPr/>
            </p:nvCxnSpPr>
            <p:spPr bwMode="auto">
              <a:xfrm>
                <a:off x="8578471" y="4315695"/>
                <a:ext cx="259245" cy="31567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50F4848E-7266-0548-A0A0-2F114EB2ED12}"/>
                  </a:ext>
                </a:extLst>
              </p:cNvPr>
              <p:cNvCxnSpPr>
                <a:cxnSpLocks/>
                <a:stCxn id="81" idx="3"/>
                <a:endCxn id="82" idx="7"/>
              </p:cNvCxnSpPr>
              <p:nvPr/>
            </p:nvCxnSpPr>
            <p:spPr bwMode="auto">
              <a:xfrm flipH="1">
                <a:off x="8586998" y="4315694"/>
                <a:ext cx="257759" cy="31256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52ACA85-45BD-BA4B-8F58-29D6CA9A9AE6}"/>
                  </a:ext>
                </a:extLst>
              </p:cNvPr>
              <p:cNvCxnSpPr>
                <a:stCxn id="67" idx="6"/>
                <a:endCxn id="80" idx="2"/>
              </p:cNvCxnSpPr>
              <p:nvPr/>
            </p:nvCxnSpPr>
            <p:spPr bwMode="auto">
              <a:xfrm>
                <a:off x="8243830" y="4287860"/>
                <a:ext cx="266967" cy="232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E0B9E20-AB1F-1548-A19F-DE7587D2422F}"/>
                </a:ext>
              </a:extLst>
            </p:cNvPr>
            <p:cNvSpPr/>
            <p:nvPr/>
          </p:nvSpPr>
          <p:spPr bwMode="auto">
            <a:xfrm>
              <a:off x="8095842" y="5215057"/>
              <a:ext cx="153424" cy="163191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23A1159-4EBF-7D47-9D1F-E702935FFDFF}"/>
                </a:ext>
              </a:extLst>
            </p:cNvPr>
            <p:cNvSpPr/>
            <p:nvPr/>
          </p:nvSpPr>
          <p:spPr bwMode="auto">
            <a:xfrm>
              <a:off x="7048698" y="5544433"/>
              <a:ext cx="153424" cy="163191"/>
            </a:xfrm>
            <a:prstGeom prst="ellipse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8090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Time series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 Use case #1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Q: What to recommend? And how?</a:t>
            </a:r>
          </a:p>
        </p:txBody>
      </p:sp>
      <p:pic>
        <p:nvPicPr>
          <p:cNvPr id="26" name="Picture 1" descr="Orange man questions clipart">
            <a:extLst>
              <a:ext uri="{FF2B5EF4-FFF2-40B4-BE49-F238E27FC236}">
                <a16:creationId xmlns:a16="http://schemas.microsoft.com/office/drawing/2014/main" id="{979F358F-704D-624B-B060-AD086E2A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326" y="152400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5D7F241-D1E2-B34E-910F-E761A9F55186}"/>
              </a:ext>
            </a:extLst>
          </p:cNvPr>
          <p:cNvGrpSpPr/>
          <p:nvPr/>
        </p:nvGrpSpPr>
        <p:grpSpPr>
          <a:xfrm>
            <a:off x="965495" y="3363780"/>
            <a:ext cx="2045864" cy="2012773"/>
            <a:chOff x="965495" y="3363780"/>
            <a:chExt cx="2045864" cy="20127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9301F0B-E6A6-4046-BBC5-55BAD9CCF6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5495" y="3363780"/>
              <a:ext cx="2029593" cy="1987540"/>
              <a:chOff x="1836342" y="2013941"/>
              <a:chExt cx="4318283" cy="422881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FAFE4F8-34D2-9F40-8E31-17C1FC442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5591" y="5124590"/>
                <a:ext cx="544602" cy="812581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5DA688-B8E1-174B-BDC9-3DB587A31357}"/>
                  </a:ext>
                </a:extLst>
              </p:cNvPr>
              <p:cNvSpPr txBox="1"/>
              <p:nvPr/>
            </p:nvSpPr>
            <p:spPr>
              <a:xfrm>
                <a:off x="5365718" y="4749978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E13ABF0-21AF-5742-AB47-8932DC314782}"/>
                  </a:ext>
                </a:extLst>
              </p:cNvPr>
              <p:cNvCxnSpPr/>
              <p:nvPr/>
            </p:nvCxnSpPr>
            <p:spPr bwMode="auto">
              <a:xfrm>
                <a:off x="3531487" y="5697080"/>
                <a:ext cx="1606570" cy="1901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0C504AA-5ACB-EF4D-BF5E-0EA30B47B7AA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750322"/>
                <a:chOff x="2581602" y="2013941"/>
                <a:chExt cx="3573023" cy="2750322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9E0C0B9-18DA-5C40-ABAF-46210738F869}"/>
                    </a:ext>
                  </a:extLst>
                </p:cNvPr>
                <p:cNvSpPr txBox="1"/>
                <p:nvPr/>
              </p:nvSpPr>
              <p:spPr>
                <a:xfrm>
                  <a:off x="2606109" y="4271820"/>
                  <a:ext cx="518091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980D5F69-5E79-6249-922A-638BF129C301}"/>
                    </a:ext>
                  </a:extLst>
                </p:cNvPr>
                <p:cNvGrpSpPr/>
                <p:nvPr/>
              </p:nvGrpSpPr>
              <p:grpSpPr>
                <a:xfrm>
                  <a:off x="2581602" y="2013941"/>
                  <a:ext cx="3573023" cy="2429272"/>
                  <a:chOff x="2581602" y="2013941"/>
                  <a:chExt cx="3573023" cy="2429272"/>
                </a:xfrm>
              </p:grpSpPr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63BAB402-C43F-0642-9B55-ACEB1C996F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1602" y="2228057"/>
                    <a:ext cx="812581" cy="812581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E54D3CCB-FAC0-C24A-AF61-B56F17CDBD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08283" y="3354111"/>
                    <a:ext cx="559218" cy="668631"/>
                  </a:xfrm>
                  <a:prstGeom prst="rect">
                    <a:avLst/>
                  </a:prstGeom>
                </p:spPr>
              </p:pic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B4806F94-C406-AE41-9AB1-0FFA0E73E8A8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3531487" y="2388137"/>
                    <a:ext cx="1682770" cy="3116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E5E4FA9C-C3E0-B242-BA64-6D0B1FD2843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31487" y="2851976"/>
                    <a:ext cx="1682770" cy="50202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0F4BED00-C00E-E049-AFCB-B4DC95AA965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05200" y="3058586"/>
                    <a:ext cx="1709057" cy="126400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7BF1CA0C-D7EE-CB4F-B180-26A8D33180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505200" y="3839769"/>
                    <a:ext cx="1735344" cy="60344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pic>
                <p:nvPicPr>
                  <p:cNvPr id="18434" name="Picture 2">
                    <a:extLst>
                      <a:ext uri="{FF2B5EF4-FFF2-40B4-BE49-F238E27FC236}">
                        <a16:creationId xmlns:a16="http://schemas.microsoft.com/office/drawing/2014/main" id="{9388A80E-6A68-9244-9DF3-DEBBF2DABB2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40544" y="2013941"/>
                    <a:ext cx="914081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436" name="Picture 4" descr="See the source image">
                    <a:extLst>
                      <a:ext uri="{FF2B5EF4-FFF2-40B4-BE49-F238E27FC236}">
                        <a16:creationId xmlns:a16="http://schemas.microsoft.com/office/drawing/2014/main" id="{BADE361A-55DF-9646-8842-8C5442032C4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350178" y="3023731"/>
                    <a:ext cx="737766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8438" name="Picture 6" descr="See the source image">
                  <a:extLst>
                    <a:ext uri="{FF2B5EF4-FFF2-40B4-BE49-F238E27FC236}">
                      <a16:creationId xmlns:a16="http://schemas.microsoft.com/office/drawing/2014/main" id="{91F73638-1368-CD4D-9446-A38D03D464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5363" y="3951682"/>
                  <a:ext cx="812581" cy="8125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440" name="Picture 8" descr="See the source image">
                <a:extLst>
                  <a:ext uri="{FF2B5EF4-FFF2-40B4-BE49-F238E27FC236}">
                    <a16:creationId xmlns:a16="http://schemas.microsoft.com/office/drawing/2014/main" id="{70D944FE-55AA-D947-8EAF-94CEB7CD1A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9351" y="5341578"/>
                <a:ext cx="678593" cy="901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89EAA3-9314-7F44-A8BA-C5645FD2341C}"/>
                  </a:ext>
                </a:extLst>
              </p:cNvPr>
              <p:cNvSpPr txBox="1"/>
              <p:nvPr/>
            </p:nvSpPr>
            <p:spPr>
              <a:xfrm>
                <a:off x="1836342" y="3422666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??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A3FB29-BCDC-0048-B3B8-B4FAD33A25FC}"/>
                </a:ext>
              </a:extLst>
            </p:cNvPr>
            <p:cNvSpPr/>
            <p:nvPr/>
          </p:nvSpPr>
          <p:spPr bwMode="auto">
            <a:xfrm>
              <a:off x="2553115" y="4271793"/>
              <a:ext cx="441973" cy="384637"/>
            </a:xfrm>
            <a:prstGeom prst="rect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174DAC-EEB6-3C46-9AFF-0AA3D35D9320}"/>
                </a:ext>
              </a:extLst>
            </p:cNvPr>
            <p:cNvSpPr/>
            <p:nvPr/>
          </p:nvSpPr>
          <p:spPr bwMode="auto">
            <a:xfrm>
              <a:off x="2569386" y="4991916"/>
              <a:ext cx="441973" cy="384637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73883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pPr lvl="1"/>
            <a:r>
              <a:rPr lang="en-US" dirty="0"/>
              <a:t>Given homophily (/heterophily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67FB7F-DEAC-804A-A2E4-032016AF416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AA487A6-FE63-3747-A058-E16A050F33B9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ABE9C0-F24A-E046-BBB4-7B973579BAC6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464125-85B3-854A-B265-1699FBEC0176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3618F5-67C5-6948-8061-FD1BEA8A685B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9B8D47-6925-3F42-9FA1-6FCB4483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6D6864-BA7C-EE4A-B2E8-87B41481F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568D6B0-1B07-E040-9056-DDD9883A6C9A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BDAABC-DD04-164B-ABBD-C3D7718C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570E46-1DDC-9541-8BDB-BFF7707AC8B8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B5A158-92C6-9042-B4ED-0BAB5774AC71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8698D44-B6EB-C740-BA11-44B494AC065B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8EF7D73-545D-4E4B-8B31-E94DC8F5E57F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AC4EA9-7C72-7A4C-9811-87C3FEC599D5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0A94BD-216F-CC4D-A935-8225BDB77CB7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BE37A24-19AA-1748-ABEF-345865AF2745}"/>
                </a:ext>
              </a:extLst>
            </p:cNvPr>
            <p:cNvCxnSpPr>
              <a:cxnSpLocks/>
              <a:stCxn id="52" idx="6"/>
              <a:endCxn id="54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9C9DAF-370B-2742-911B-47835006CAE3}"/>
                </a:ext>
              </a:extLst>
            </p:cNvPr>
            <p:cNvCxnSpPr>
              <a:stCxn id="52" idx="5"/>
              <a:endCxn id="56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3E73E5-CEF5-D04A-98AA-18E53D5D750F}"/>
                </a:ext>
              </a:extLst>
            </p:cNvPr>
            <p:cNvCxnSpPr>
              <a:stCxn id="52" idx="3"/>
              <a:endCxn id="55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D7EC0A6-5F17-3A47-AD5E-916F66EF6852}"/>
                </a:ext>
              </a:extLst>
            </p:cNvPr>
            <p:cNvCxnSpPr>
              <a:cxnSpLocks/>
              <a:stCxn id="52" idx="1"/>
              <a:endCxn id="53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89DEAC9-78E4-FD4C-9F86-618EFF3B4D31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9AAABD-BE6E-8443-A085-B2DAF7FE904E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0D7CF1-50C1-5340-B9B0-D80F5F412F40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7CD719-1235-9E45-898D-2144283F15D8}"/>
                </a:ext>
              </a:extLst>
            </p:cNvPr>
            <p:cNvCxnSpPr>
              <a:stCxn id="53" idx="4"/>
              <a:endCxn id="55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790042F-1890-9E47-86D1-05A73BD5A454}"/>
                </a:ext>
              </a:extLst>
            </p:cNvPr>
            <p:cNvCxnSpPr>
              <a:stCxn id="53" idx="5"/>
              <a:endCxn id="56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96ADC7-BCBC-664C-83F4-92BE0D845422}"/>
                </a:ext>
              </a:extLst>
            </p:cNvPr>
            <p:cNvCxnSpPr>
              <a:stCxn id="54" idx="4"/>
              <a:endCxn id="55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165A97-444A-3A4E-BD3E-80217F65792A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F1747B4-586A-4140-A6C1-F98AABDBB13D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FFC5D4E-A300-984B-974F-E52E5CC4E07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41F267A-FA6D-D045-B1A0-85F4A736F060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72CA6C6-5C39-E64B-B41D-E43ACF1090A3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D491F7-F1F1-334C-85DE-F683C04C9E4F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2A4D58-3093-124A-8950-691E508CAAAE}"/>
                </a:ext>
              </a:extLst>
            </p:cNvPr>
            <p:cNvCxnSpPr>
              <a:stCxn id="69" idx="6"/>
              <a:endCxn id="70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6E225A-EF83-7648-A1B6-CD6C706035B8}"/>
                </a:ext>
              </a:extLst>
            </p:cNvPr>
            <p:cNvCxnSpPr>
              <a:cxnSpLocks/>
              <a:stCxn id="67" idx="4"/>
              <a:endCxn id="69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E6FAB7-3F55-AA4B-BA36-858FA4D5A5BE}"/>
                </a:ext>
              </a:extLst>
            </p:cNvPr>
            <p:cNvCxnSpPr>
              <a:cxnSpLocks/>
              <a:stCxn id="67" idx="5"/>
              <a:endCxn id="70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AA5A9E-FC1A-4442-8566-73550871D22E}"/>
                </a:ext>
              </a:extLst>
            </p:cNvPr>
            <p:cNvCxnSpPr>
              <a:cxnSpLocks/>
              <a:stCxn id="68" idx="3"/>
              <a:endCxn id="69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66EFFFD-1BDC-1746-8EBE-326CB93CA413}"/>
                </a:ext>
              </a:extLst>
            </p:cNvPr>
            <p:cNvCxnSpPr>
              <a:stCxn id="54" idx="6"/>
              <a:endCxn id="67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78CA3B4D-E905-0340-A9B1-4267A209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" descr="Orange man questions clipart">
            <a:extLst>
              <a:ext uri="{FF2B5EF4-FFF2-40B4-BE49-F238E27FC236}">
                <a16:creationId xmlns:a16="http://schemas.microsoft.com/office/drawing/2014/main" id="{BD36DC05-9F73-EE4B-99D5-C79C9BA7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326" y="152400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DEFCE6A3-F4B4-EA47-9289-BCAA54F328E5}"/>
              </a:ext>
            </a:extLst>
          </p:cNvPr>
          <p:cNvGrpSpPr/>
          <p:nvPr/>
        </p:nvGrpSpPr>
        <p:grpSpPr>
          <a:xfrm>
            <a:off x="5391639" y="3463520"/>
            <a:ext cx="2045864" cy="2012773"/>
            <a:chOff x="965495" y="3363780"/>
            <a:chExt cx="2045864" cy="201277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89D483-D0BB-A845-B396-8EAA0A445A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5495" y="3363780"/>
              <a:ext cx="2029593" cy="1987540"/>
              <a:chOff x="1836342" y="2013941"/>
              <a:chExt cx="4318283" cy="4228812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83055671-A719-F445-9B7B-0B71B07F3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5591" y="5124590"/>
                <a:ext cx="544602" cy="812581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AA4A2D6-31B0-0D44-9FC7-9756AC4847BE}"/>
                  </a:ext>
                </a:extLst>
              </p:cNvPr>
              <p:cNvSpPr txBox="1"/>
              <p:nvPr/>
            </p:nvSpPr>
            <p:spPr>
              <a:xfrm>
                <a:off x="5365718" y="4749978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8CB0FAF-59F5-D84A-837B-6D313F086794}"/>
                  </a:ext>
                </a:extLst>
              </p:cNvPr>
              <p:cNvCxnSpPr/>
              <p:nvPr/>
            </p:nvCxnSpPr>
            <p:spPr bwMode="auto">
              <a:xfrm>
                <a:off x="3531487" y="5697080"/>
                <a:ext cx="1606570" cy="1901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21614E7-5BCA-2245-A55E-31CCB23B514E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750322"/>
                <a:chOff x="2581602" y="2013941"/>
                <a:chExt cx="3573023" cy="2750322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4050F3B-3C14-6149-9475-55CD012921EE}"/>
                    </a:ext>
                  </a:extLst>
                </p:cNvPr>
                <p:cNvSpPr txBox="1"/>
                <p:nvPr/>
              </p:nvSpPr>
              <p:spPr>
                <a:xfrm>
                  <a:off x="2606109" y="4271820"/>
                  <a:ext cx="518091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2BAC8E2-A28B-7649-9EBD-6D08F903EEF7}"/>
                    </a:ext>
                  </a:extLst>
                </p:cNvPr>
                <p:cNvGrpSpPr/>
                <p:nvPr/>
              </p:nvGrpSpPr>
              <p:grpSpPr>
                <a:xfrm>
                  <a:off x="2581602" y="2013941"/>
                  <a:ext cx="3573023" cy="2429272"/>
                  <a:chOff x="2581602" y="2013941"/>
                  <a:chExt cx="3573023" cy="2429272"/>
                </a:xfrm>
              </p:grpSpPr>
              <p:pic>
                <p:nvPicPr>
                  <p:cNvPr id="93" name="Picture 92">
                    <a:extLst>
                      <a:ext uri="{FF2B5EF4-FFF2-40B4-BE49-F238E27FC236}">
                        <a16:creationId xmlns:a16="http://schemas.microsoft.com/office/drawing/2014/main" id="{63DBAAA3-447D-ED46-8D22-E4316D2728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1602" y="2228057"/>
                    <a:ext cx="812581" cy="812581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>
                    <a:extLst>
                      <a:ext uri="{FF2B5EF4-FFF2-40B4-BE49-F238E27FC236}">
                        <a16:creationId xmlns:a16="http://schemas.microsoft.com/office/drawing/2014/main" id="{0377BAB1-800E-AF46-9186-60342F34D3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08283" y="3354111"/>
                    <a:ext cx="559218" cy="668631"/>
                  </a:xfrm>
                  <a:prstGeom prst="rect">
                    <a:avLst/>
                  </a:prstGeom>
                </p:spPr>
              </p:pic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9FD909CF-3781-E247-91DE-FE546DD0A493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3531487" y="2388137"/>
                    <a:ext cx="1682770" cy="3116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E80EBF02-D9C1-C843-A8C4-55272D82F11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31487" y="2851976"/>
                    <a:ext cx="1682770" cy="50202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84550EFF-3146-1047-992C-4D88A167642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05200" y="3058586"/>
                    <a:ext cx="1709057" cy="126400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652F1624-046C-7942-80B0-C96C87281D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505200" y="3839769"/>
                    <a:ext cx="1735344" cy="60344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pic>
                <p:nvPicPr>
                  <p:cNvPr id="99" name="Picture 2">
                    <a:extLst>
                      <a:ext uri="{FF2B5EF4-FFF2-40B4-BE49-F238E27FC236}">
                        <a16:creationId xmlns:a16="http://schemas.microsoft.com/office/drawing/2014/main" id="{564F6ADB-5C97-4D48-A2AE-3612A209158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40544" y="2013941"/>
                    <a:ext cx="914081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" name="Picture 4" descr="See the source image">
                    <a:extLst>
                      <a:ext uri="{FF2B5EF4-FFF2-40B4-BE49-F238E27FC236}">
                        <a16:creationId xmlns:a16="http://schemas.microsoft.com/office/drawing/2014/main" id="{45C8B1F6-2683-FE4C-AF8E-80F18C3822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350178" y="3023731"/>
                    <a:ext cx="737766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92" name="Picture 6" descr="See the source image">
                  <a:extLst>
                    <a:ext uri="{FF2B5EF4-FFF2-40B4-BE49-F238E27FC236}">
                      <a16:creationId xmlns:a16="http://schemas.microsoft.com/office/drawing/2014/main" id="{A37DC936-096E-8249-8986-5B41349227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5363" y="3951682"/>
                  <a:ext cx="812581" cy="8125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8" name="Picture 8" descr="See the source image">
                <a:extLst>
                  <a:ext uri="{FF2B5EF4-FFF2-40B4-BE49-F238E27FC236}">
                    <a16:creationId xmlns:a16="http://schemas.microsoft.com/office/drawing/2014/main" id="{DCCBB8EA-311F-874F-B9C9-F2B76E96F0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9351" y="5341578"/>
                <a:ext cx="678593" cy="901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3EC1CFB-B691-8945-8CA3-A95897116F6B}"/>
                  </a:ext>
                </a:extLst>
              </p:cNvPr>
              <p:cNvSpPr txBox="1"/>
              <p:nvPr/>
            </p:nvSpPr>
            <p:spPr>
              <a:xfrm>
                <a:off x="1836342" y="3422666"/>
                <a:ext cx="502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??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181BAD0-A4E3-A344-B392-7D8230C18F16}"/>
                </a:ext>
              </a:extLst>
            </p:cNvPr>
            <p:cNvSpPr/>
            <p:nvPr/>
          </p:nvSpPr>
          <p:spPr bwMode="auto">
            <a:xfrm>
              <a:off x="2553115" y="4271793"/>
              <a:ext cx="441973" cy="384637"/>
            </a:xfrm>
            <a:prstGeom prst="rect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16670B4-6BE6-5A44-9B32-09B1ED69476C}"/>
                </a:ext>
              </a:extLst>
            </p:cNvPr>
            <p:cNvSpPr/>
            <p:nvPr/>
          </p:nvSpPr>
          <p:spPr bwMode="auto">
            <a:xfrm>
              <a:off x="2569386" y="4991916"/>
              <a:ext cx="441973" cy="384637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678695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Solution: Use case #1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Q: What to recommend? And how?</a:t>
            </a:r>
          </a:p>
          <a:p>
            <a:pPr algn="l"/>
            <a:r>
              <a:rPr lang="en-US" sz="3200" dirty="0">
                <a:latin typeface="+mn-lt"/>
              </a:rPr>
              <a:t>A1: random surfer (Personalized random walk)</a:t>
            </a:r>
          </a:p>
          <a:p>
            <a:pPr algn="l"/>
            <a:r>
              <a:rPr lang="en-US" sz="3200" dirty="0">
                <a:latin typeface="+mn-lt"/>
              </a:rPr>
              <a:t>A2: belief propagation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01F0B-E6A6-4046-BBC5-55BAD9CCF64E}"/>
              </a:ext>
            </a:extLst>
          </p:cNvPr>
          <p:cNvGrpSpPr>
            <a:grpSpLocks noChangeAspect="1"/>
          </p:cNvGrpSpPr>
          <p:nvPr/>
        </p:nvGrpSpPr>
        <p:grpSpPr>
          <a:xfrm>
            <a:off x="965495" y="3363780"/>
            <a:ext cx="2029593" cy="1987540"/>
            <a:chOff x="1836342" y="2013941"/>
            <a:chExt cx="4318283" cy="42288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AFE4F8-34D2-9F40-8E31-17C1FC44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5591" y="5124590"/>
              <a:ext cx="544602" cy="81258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5DA688-B8E1-174B-BDC9-3DB587A31357}"/>
                </a:ext>
              </a:extLst>
            </p:cNvPr>
            <p:cNvSpPr txBox="1"/>
            <p:nvPr/>
          </p:nvSpPr>
          <p:spPr>
            <a:xfrm>
              <a:off x="5365718" y="4749978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13ABF0-21AF-5742-AB47-8932DC314782}"/>
                </a:ext>
              </a:extLst>
            </p:cNvPr>
            <p:cNvCxnSpPr/>
            <p:nvPr/>
          </p:nvCxnSpPr>
          <p:spPr bwMode="auto">
            <a:xfrm>
              <a:off x="3531487" y="5697080"/>
              <a:ext cx="1606570" cy="1901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0C504AA-5ACB-EF4D-BF5E-0EA30B47B7AA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750322"/>
              <a:chOff x="2581602" y="2013941"/>
              <a:chExt cx="3573023" cy="275032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E0C0B9-18DA-5C40-ABAF-46210738F869}"/>
                  </a:ext>
                </a:extLst>
              </p:cNvPr>
              <p:cNvSpPr txBox="1"/>
              <p:nvPr/>
            </p:nvSpPr>
            <p:spPr>
              <a:xfrm>
                <a:off x="2606109" y="4271820"/>
                <a:ext cx="5180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80D5F69-5E79-6249-922A-638BF129C301}"/>
                  </a:ext>
                </a:extLst>
              </p:cNvPr>
              <p:cNvGrpSpPr/>
              <p:nvPr/>
            </p:nvGrpSpPr>
            <p:grpSpPr>
              <a:xfrm>
                <a:off x="2581602" y="2013941"/>
                <a:ext cx="3573023" cy="2429272"/>
                <a:chOff x="2581602" y="2013941"/>
                <a:chExt cx="3573023" cy="2429272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63BAB402-C43F-0642-9B55-ACEB1C996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1602" y="2228057"/>
                  <a:ext cx="812581" cy="812581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E54D3CCB-FAC0-C24A-AF61-B56F17CDB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283" y="3354111"/>
                  <a:ext cx="559218" cy="668631"/>
                </a:xfrm>
                <a:prstGeom prst="rect">
                  <a:avLst/>
                </a:prstGeom>
              </p:spPr>
            </p:pic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4806F94-C406-AE41-9AB1-0FFA0E73E8A8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31487" y="2388137"/>
                  <a:ext cx="1682770" cy="3116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5E4FA9C-C3E0-B242-BA64-6D0B1FD2843C}"/>
                    </a:ext>
                  </a:extLst>
                </p:cNvPr>
                <p:cNvCxnSpPr/>
                <p:nvPr/>
              </p:nvCxnSpPr>
              <p:spPr bwMode="auto">
                <a:xfrm>
                  <a:off x="3531487" y="2851976"/>
                  <a:ext cx="1682770" cy="5020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F4BED00-C00E-E049-AFCB-B4DC95AA965E}"/>
                    </a:ext>
                  </a:extLst>
                </p:cNvPr>
                <p:cNvCxnSpPr/>
                <p:nvPr/>
              </p:nvCxnSpPr>
              <p:spPr bwMode="auto">
                <a:xfrm>
                  <a:off x="3505200" y="3058586"/>
                  <a:ext cx="1709057" cy="126400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BF1CA0C-D7EE-CB4F-B180-26A8D33180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05200" y="3839769"/>
                  <a:ext cx="1735344" cy="60344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pic>
              <p:nvPicPr>
                <p:cNvPr id="18434" name="Picture 2">
                  <a:extLst>
                    <a:ext uri="{FF2B5EF4-FFF2-40B4-BE49-F238E27FC236}">
                      <a16:creationId xmlns:a16="http://schemas.microsoft.com/office/drawing/2014/main" id="{9388A80E-6A68-9244-9DF3-DEBBF2DABB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0544" y="2013941"/>
                  <a:ext cx="914081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36" name="Picture 4" descr="See the source image">
                  <a:extLst>
                    <a:ext uri="{FF2B5EF4-FFF2-40B4-BE49-F238E27FC236}">
                      <a16:creationId xmlns:a16="http://schemas.microsoft.com/office/drawing/2014/main" id="{BADE361A-55DF-9646-8842-8C5442032C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50178" y="3023731"/>
                  <a:ext cx="737766" cy="685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438" name="Picture 6" descr="See the source image">
                <a:extLst>
                  <a:ext uri="{FF2B5EF4-FFF2-40B4-BE49-F238E27FC236}">
                    <a16:creationId xmlns:a16="http://schemas.microsoft.com/office/drawing/2014/main" id="{91F73638-1368-CD4D-9446-A38D03D46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363" y="3951682"/>
                <a:ext cx="812581" cy="81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440" name="Picture 8" descr="See the source image">
              <a:extLst>
                <a:ext uri="{FF2B5EF4-FFF2-40B4-BE49-F238E27FC236}">
                  <a16:creationId xmlns:a16="http://schemas.microsoft.com/office/drawing/2014/main" id="{70D944FE-55AA-D947-8EAF-94CEB7CD1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51" y="5341578"/>
              <a:ext cx="678593" cy="90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89EAA3-9314-7F44-A8BA-C5645FD2341C}"/>
                </a:ext>
              </a:extLst>
            </p:cNvPr>
            <p:cNvSpPr txBox="1"/>
            <p:nvPr/>
          </p:nvSpPr>
          <p:spPr>
            <a:xfrm>
              <a:off x="1836342" y="342266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??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27" name="Picture 2" descr="Recipe Book Clip Art">
            <a:extLst>
              <a:ext uri="{FF2B5EF4-FFF2-40B4-BE49-F238E27FC236}">
                <a16:creationId xmlns:a16="http://schemas.microsoft.com/office/drawing/2014/main" id="{73A30F6C-F9A5-6445-9278-8DF96FE8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5" y="34567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E3CA2E-D757-3B48-8FBF-86A4779F6D4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566" y="2718592"/>
            <a:ext cx="1170897" cy="1290376"/>
          </a:xfrm>
          <a:prstGeom prst="rect">
            <a:avLst/>
          </a:prstGeom>
        </p:spPr>
      </p:pic>
      <p:pic>
        <p:nvPicPr>
          <p:cNvPr id="28" name="Picture 27" descr="schematic-1.png">
            <a:extLst>
              <a:ext uri="{FF2B5EF4-FFF2-40B4-BE49-F238E27FC236}">
                <a16:creationId xmlns:a16="http://schemas.microsoft.com/office/drawing/2014/main" id="{1F1F050C-1EEE-0F4F-8D05-E26F2F7676A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740" y="4259914"/>
            <a:ext cx="2325821" cy="1744366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238EAA6A-E119-624C-9EF2-2F0D29CD5869}"/>
              </a:ext>
            </a:extLst>
          </p:cNvPr>
          <p:cNvSpPr/>
          <p:nvPr/>
        </p:nvSpPr>
        <p:spPr bwMode="auto">
          <a:xfrm>
            <a:off x="63034" y="1984432"/>
            <a:ext cx="359663" cy="405018"/>
          </a:xfrm>
          <a:custGeom>
            <a:avLst/>
            <a:gdLst>
              <a:gd name="connsiteX0" fmla="*/ 282 w 359663"/>
              <a:gd name="connsiteY0" fmla="*/ 152910 h 405018"/>
              <a:gd name="connsiteX1" fmla="*/ 163568 w 359663"/>
              <a:gd name="connsiteY1" fmla="*/ 403281 h 405018"/>
              <a:gd name="connsiteX2" fmla="*/ 359511 w 359663"/>
              <a:gd name="connsiteY2" fmla="*/ 510 h 405018"/>
              <a:gd name="connsiteX3" fmla="*/ 130911 w 359663"/>
              <a:gd name="connsiteY3" fmla="*/ 316196 h 405018"/>
              <a:gd name="connsiteX4" fmla="*/ 282 w 359663"/>
              <a:gd name="connsiteY4" fmla="*/ 152910 h 4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63" h="405018">
                <a:moveTo>
                  <a:pt x="282" y="152910"/>
                </a:moveTo>
                <a:cubicBezTo>
                  <a:pt x="5725" y="167424"/>
                  <a:pt x="103697" y="428681"/>
                  <a:pt x="163568" y="403281"/>
                </a:cubicBezTo>
                <a:cubicBezTo>
                  <a:pt x="223439" y="377881"/>
                  <a:pt x="364954" y="15024"/>
                  <a:pt x="359511" y="510"/>
                </a:cubicBezTo>
                <a:cubicBezTo>
                  <a:pt x="354068" y="-14004"/>
                  <a:pt x="192597" y="285353"/>
                  <a:pt x="130911" y="316196"/>
                </a:cubicBezTo>
                <a:cubicBezTo>
                  <a:pt x="69225" y="347039"/>
                  <a:pt x="-5161" y="138396"/>
                  <a:pt x="282" y="15291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258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492" y="0"/>
            <a:ext cx="9090751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12" y="2624672"/>
            <a:ext cx="7215000" cy="1143000"/>
          </a:xfrm>
        </p:spPr>
        <p:txBody>
          <a:bodyPr/>
          <a:lstStyle/>
          <a:p>
            <a:r>
              <a:rPr lang="en-US" sz="6000" dirty="0"/>
              <a:t>Background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2000"/>
            <a:ext cx="5643041" cy="558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800BE"/>
              </a:buClr>
              <a:defRPr/>
            </a:pPr>
            <a:endParaRPr kumimoji="0" lang="en-US" sz="3200" u="none" strike="noStrike" kern="1200" cap="none" spc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1710284" y="1100676"/>
            <a:ext cx="728133" cy="4436533"/>
          </a:xfrm>
          <a:prstGeom prst="leftBracket">
            <a:avLst>
              <a:gd name="adj" fmla="val 207936"/>
            </a:avLst>
          </a:prstGeom>
          <a:ln w="698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0074" y="1361376"/>
            <a:ext cx="29322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Prof. Danai </a:t>
            </a:r>
            <a:r>
              <a:rPr lang="en-US" dirty="0" err="1"/>
              <a:t>Koutra</a:t>
            </a:r>
            <a:endParaRPr lang="en-US" dirty="0"/>
          </a:p>
          <a:p>
            <a:pPr algn="l"/>
            <a:r>
              <a:rPr lang="en-US" dirty="0"/>
              <a:t>U. Michigan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D15E3-B23E-BD4B-AB81-95948995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3158E-E37C-6841-B08C-05DF4DAB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9CE6C-7887-884D-84F9-AFEB90CF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100509917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53249" y="26998"/>
            <a:ext cx="8971538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-2263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6" y="931732"/>
            <a:ext cx="6478080" cy="5754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Iterative message-based method</a:t>
            </a:r>
          </a:p>
          <a:p>
            <a:endParaRPr lang="en-US" dirty="0"/>
          </a:p>
        </p:txBody>
      </p:sp>
      <p:grpSp>
        <p:nvGrpSpPr>
          <p:cNvPr id="8" name="Group 19"/>
          <p:cNvGrpSpPr/>
          <p:nvPr/>
        </p:nvGrpSpPr>
        <p:grpSpPr>
          <a:xfrm>
            <a:off x="3296375" y="2424669"/>
            <a:ext cx="1728216" cy="1257807"/>
            <a:chOff x="3166531" y="2624098"/>
            <a:chExt cx="1728216" cy="1257807"/>
          </a:xfrm>
        </p:grpSpPr>
        <p:sp>
          <p:nvSpPr>
            <p:cNvPr id="21" name="Oval 20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8976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7608" y="3610967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366419" y="2948961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23870" y="2161222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85875" y="4368190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84" idx="3"/>
            <a:endCxn id="27" idx="0"/>
          </p:cNvCxnSpPr>
          <p:nvPr/>
        </p:nvCxnSpPr>
        <p:spPr>
          <a:xfrm rot="5400000">
            <a:off x="5917895" y="2740711"/>
            <a:ext cx="1069425" cy="671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7"/>
            <a:endCxn id="25" idx="2"/>
          </p:cNvCxnSpPr>
          <p:nvPr/>
        </p:nvCxnSpPr>
        <p:spPr>
          <a:xfrm rot="5400000" flipH="1" flipV="1">
            <a:off x="7268686" y="1127312"/>
            <a:ext cx="927552" cy="1267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5"/>
            <a:endCxn id="78" idx="1"/>
          </p:cNvCxnSpPr>
          <p:nvPr/>
        </p:nvCxnSpPr>
        <p:spPr>
          <a:xfrm rot="16200000" flipH="1">
            <a:off x="7521059" y="2110655"/>
            <a:ext cx="487083" cy="1332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4"/>
            <a:endCxn id="51" idx="1"/>
          </p:cNvCxnSpPr>
          <p:nvPr/>
        </p:nvCxnSpPr>
        <p:spPr>
          <a:xfrm rot="16200000" flipH="1">
            <a:off x="5901658" y="4262183"/>
            <a:ext cx="1053142" cy="622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5"/>
          </p:cNvCxnSpPr>
          <p:nvPr/>
        </p:nvCxnSpPr>
        <p:spPr>
          <a:xfrm rot="5400000">
            <a:off x="7516217" y="4274149"/>
            <a:ext cx="667473" cy="1600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75118" y="5036097"/>
            <a:ext cx="438912" cy="435811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585875" y="4368624"/>
            <a:ext cx="438912" cy="435811"/>
          </a:xfrm>
          <a:prstGeom prst="ellipse">
            <a:avLst/>
          </a:prstGeom>
          <a:solidFill>
            <a:srgbClr val="35E3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97608" y="3610967"/>
            <a:ext cx="438912" cy="435811"/>
          </a:xfrm>
          <a:prstGeom prst="ellipse">
            <a:avLst/>
          </a:prstGeom>
          <a:solidFill>
            <a:srgbClr val="35E3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66419" y="2956470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725916" y="2157314"/>
            <a:ext cx="438912" cy="435811"/>
          </a:xfrm>
          <a:prstGeom prst="ellipse">
            <a:avLst/>
          </a:prstGeom>
          <a:solidFill>
            <a:srgbClr val="F75D5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675117" y="5036097"/>
            <a:ext cx="438912" cy="435811"/>
          </a:xfrm>
          <a:prstGeom prst="ellipse">
            <a:avLst/>
          </a:prstGeom>
          <a:solidFill>
            <a:srgbClr val="155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723873" y="2169554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solidFill>
            <a:srgbClr val="B7001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624" y="5247369"/>
            <a:ext cx="621792" cy="621792"/>
          </a:xfrm>
          <a:prstGeom prst="rect">
            <a:avLst/>
          </a:prstGeom>
        </p:spPr>
      </p:pic>
      <p:pic>
        <p:nvPicPr>
          <p:cNvPr id="102" name="Picture 101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555" y="5348970"/>
            <a:ext cx="621792" cy="621792"/>
          </a:xfrm>
          <a:prstGeom prst="rect">
            <a:avLst/>
          </a:prstGeom>
        </p:spPr>
      </p:pic>
      <p:pic>
        <p:nvPicPr>
          <p:cNvPr id="103" name="Picture 102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673" y="390367"/>
            <a:ext cx="621792" cy="62179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6664352" y="3435571"/>
            <a:ext cx="1702067" cy="58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round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664355" y="3435574"/>
            <a:ext cx="1833401" cy="58477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baseline="30000" dirty="0"/>
              <a:t>nd</a:t>
            </a:r>
            <a:r>
              <a:rPr lang="en-US" sz="3200" b="1" dirty="0"/>
              <a:t> round</a:t>
            </a:r>
          </a:p>
        </p:txBody>
      </p:sp>
      <p:pic>
        <p:nvPicPr>
          <p:cNvPr id="114" name="Picture 113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017" y="3219643"/>
            <a:ext cx="621792" cy="621792"/>
          </a:xfrm>
          <a:prstGeom prst="rect">
            <a:avLst/>
          </a:prstGeom>
        </p:spPr>
      </p:pic>
      <p:pic>
        <p:nvPicPr>
          <p:cNvPr id="115" name="Picture 114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257" y="457795"/>
            <a:ext cx="621792" cy="621792"/>
          </a:xfrm>
          <a:prstGeom prst="rect">
            <a:avLst/>
          </a:prstGeom>
        </p:spPr>
      </p:pic>
      <p:pic>
        <p:nvPicPr>
          <p:cNvPr id="116" name="Picture 115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763" y="1547762"/>
            <a:ext cx="621792" cy="621792"/>
          </a:xfrm>
          <a:prstGeom prst="rect">
            <a:avLst/>
          </a:prstGeom>
        </p:spPr>
      </p:pic>
      <p:pic>
        <p:nvPicPr>
          <p:cNvPr id="117" name="Picture 116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163" y="1700162"/>
            <a:ext cx="621792" cy="621792"/>
          </a:xfrm>
          <a:prstGeom prst="rect">
            <a:avLst/>
          </a:prstGeom>
        </p:spPr>
      </p:pic>
      <p:pic>
        <p:nvPicPr>
          <p:cNvPr id="118" name="Picture 117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563" y="1852562"/>
            <a:ext cx="621792" cy="621792"/>
          </a:xfrm>
          <a:prstGeom prst="rect">
            <a:avLst/>
          </a:prstGeom>
        </p:spPr>
      </p:pic>
      <p:pic>
        <p:nvPicPr>
          <p:cNvPr id="119" name="Picture 118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618" y="3384739"/>
            <a:ext cx="621792" cy="62179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596626" y="3029185"/>
            <a:ext cx="1654645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...</a:t>
            </a:r>
          </a:p>
          <a:p>
            <a:pPr algn="ctr"/>
            <a:r>
              <a:rPr lang="en-US" sz="2800" b="1" dirty="0"/>
              <a:t>until stop criterion fulfilled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316304" y="817616"/>
            <a:ext cx="6478080" cy="231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“Propagation matrix”: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Homophily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803292" y="2873163"/>
          <a:ext cx="135467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Content Placeholder 2"/>
          <p:cNvSpPr txBox="1">
            <a:spLocks/>
          </p:cNvSpPr>
          <p:nvPr/>
        </p:nvSpPr>
        <p:spPr>
          <a:xfrm>
            <a:off x="7050528" y="5315497"/>
            <a:ext cx="596900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b="1" dirty="0">
                <a:solidFill>
                  <a:srgbClr val="008000"/>
                </a:solidFill>
                <a:latin typeface="Comic Sans MS"/>
              </a:rPr>
              <a:t>PL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8543365" y="1499399"/>
            <a:ext cx="596900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Comic Sans MS"/>
              </a:rPr>
              <a:t>AI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126217" y="2714838"/>
            <a:ext cx="1319893" cy="82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class of</a:t>
            </a:r>
          </a:p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sender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285065" y="1937234"/>
            <a:ext cx="2389698" cy="82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class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receiver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3565" y="5850470"/>
            <a:ext cx="918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[Pearl ‘82][Yedidia+ ’02] … [Gonzalez+ ‘09][Chechetka+ ‘10]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4950F8-A104-C846-9B26-5422B309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88A402-EA57-5241-9700-CAA339C4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F43AEE9-1870-4249-9CCC-59E3D8E4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130138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0.00532 C -0.04271 -0.00463 -0.08507 -0.01436 -0.11545 0.00208 C -0.14566 0.01851 -0.16771 0.07314 -0.18212 0.1037 C -0.1967 0.13425 -0.2 0.15972 -0.20278 0.18518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8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2.22222E-6 C 0.0467 0.01134 0.09392 0.02291 0.12795 0.01227 C 0.1618 0.00162 0.18767 -0.04213 0.20468 -0.06435 C 0.2217 -0.08658 0.22604 -0.11042 0.2302 -0.12107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22222E-6 C -0.02101 -0.0199 -0.04201 -0.03958 -0.05191 -0.05926 C -0.0618 -0.07893 -0.06111 -0.09467 -0.0592 -0.11852 C -0.05729 -0.14236 -0.04913 -0.17245 -0.0408 -0.20231 " pathEditMode="relative" ptsTypes="aaaA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38889E-6 1.11111E-6 C -0.02171 -0.0051 -0.04341 -0.01019 -0.06476 -0.00973 C -0.08612 -0.00926 -0.11077 -0.01019 -0.12779 0.00254 C -0.1448 0.01527 -0.15591 0.0412 -0.16667 0.06666 C -0.17744 0.09213 -0.1882 0.14074 -0.19254 0.15555 " pathEditMode="relative" ptsTypes="aaaaA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61111E-6 2.96296E-6 C 0.00173 -0.02361 0.00348 -0.04699 0.00938 -0.06667 C 0.01528 -0.08634 0.01736 -0.10579 0.03525 -0.11852 C 0.05313 -0.13125 0.0849 -0.13727 0.11667 -0.14329 " pathEditMode="relative" ptsTypes="aaaA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94444E-6 -1.85185E-6 C -0.004 0.04421 -0.00781 0.08866 -0.00381 0.12083 C 0.00018 0.15301 0.00817 0.17408 0.02396 0.19259 C 0.03976 0.21111 0.06511 0.22153 0.09063 0.23195 " pathEditMode="relative" ptsTypes="aaaA">
                                      <p:cBhvr>
                                        <p:cTn id="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7 C 0.02413 -0.02825 0.04843 -0.05649 0.08142 -0.07176 C 0.1144 -0.08704 0.16996 -0.0882 0.19808 -0.09144 C 0.22621 -0.09468 0.23801 -0.09306 0.24999 -0.09144 " pathEditMode="relative" ptsTypes="aaaA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2552 -0.00879 0.05104 -0.01759 0.07604 -0.01713 C 0.10104 -0.01666 0.12813 -0.00856 0.15 0.00255 C 0.17188 0.01366 0.19202 0.02986 0.20747 0.04954 C 0.22292 0.06922 0.23282 0.09514 0.24271 0.12107 " pathEditMode="relative" ptsTypes="aaaaA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2326 0.02014 -0.04653 0.04028 -0.0592 0.05926 C -0.07187 0.07824 -0.07639 0.09375 -0.07587 0.11343 C -0.07534 0.1331 -0.06545 0.15533 -0.05555 0.17778 " pathEditMode="relative" ptsTypes="aaaA">
                                      <p:cBhvr>
                                        <p:cTn id="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0" grpId="0" animBg="1"/>
      <p:bldP spid="84" grpId="0" animBg="1"/>
      <p:bldP spid="85" grpId="0" animBg="1"/>
      <p:bldP spid="105" grpId="0" animBg="1"/>
      <p:bldP spid="106" grpId="0" animBg="1"/>
      <p:bldP spid="123" grpId="0" build="allAtOnce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600" y="-17465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633" y="91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Propagation Equations</a:t>
            </a:r>
          </a:p>
        </p:txBody>
      </p:sp>
      <p:pic>
        <p:nvPicPr>
          <p:cNvPr id="10" name="Picture 9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19" y="1828320"/>
            <a:ext cx="621792" cy="621792"/>
          </a:xfrm>
          <a:prstGeom prst="rect">
            <a:avLst/>
          </a:prstGeom>
        </p:spPr>
      </p:pic>
      <p:pic>
        <p:nvPicPr>
          <p:cNvPr id="12" name="Picture 11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9" y="1980720"/>
            <a:ext cx="621792" cy="621792"/>
          </a:xfrm>
          <a:prstGeom prst="rect">
            <a:avLst/>
          </a:prstGeom>
        </p:spPr>
      </p:pic>
      <p:pic>
        <p:nvPicPr>
          <p:cNvPr id="13" name="Picture 12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19" y="2133120"/>
            <a:ext cx="621792" cy="621792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30429" y="2766819"/>
          <a:ext cx="120227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6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6158489" y="2478646"/>
            <a:ext cx="1289304" cy="1060704"/>
            <a:chOff x="3166531" y="2624098"/>
            <a:chExt cx="1611456" cy="1257807"/>
          </a:xfrm>
        </p:grpSpPr>
        <p:sp>
          <p:nvSpPr>
            <p:cNvPr id="21" name="Oval 20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7300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86558" y="4435209"/>
            <a:ext cx="5456108" cy="655471"/>
            <a:chOff x="1486558" y="4117709"/>
            <a:chExt cx="5456108" cy="655471"/>
          </a:xfrm>
        </p:grpSpPr>
        <p:grpSp>
          <p:nvGrpSpPr>
            <p:cNvPr id="35" name="Group 57"/>
            <p:cNvGrpSpPr/>
            <p:nvPr/>
          </p:nvGrpSpPr>
          <p:grpSpPr>
            <a:xfrm>
              <a:off x="2790071" y="4247771"/>
              <a:ext cx="2405246" cy="525409"/>
              <a:chOff x="453296" y="2543812"/>
              <a:chExt cx="2405246" cy="525409"/>
            </a:xfrm>
          </p:grpSpPr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2346478" y="2543812"/>
                <a:ext cx="512064" cy="506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0800BE"/>
                  </a:buClr>
                  <a:defRPr/>
                </a:pPr>
                <a:endParaRPr lang="en-US" sz="2000" b="1" baseline="-25000" dirty="0"/>
              </a:p>
            </p:txBody>
          </p:sp>
          <p:grpSp>
            <p:nvGrpSpPr>
              <p:cNvPr id="37" name="Group 26"/>
              <p:cNvGrpSpPr/>
              <p:nvPr/>
            </p:nvGrpSpPr>
            <p:grpSpPr>
              <a:xfrm>
                <a:off x="453296" y="2557157"/>
                <a:ext cx="2387575" cy="512064"/>
                <a:chOff x="749300" y="2777596"/>
                <a:chExt cx="2568471" cy="586633"/>
              </a:xfrm>
            </p:grpSpPr>
            <p:sp>
              <p:nvSpPr>
                <p:cNvPr id="39" name="Oval 38"/>
                <p:cNvSpPr>
                  <a:spLocks/>
                </p:cNvSpPr>
                <p:nvPr/>
              </p:nvSpPr>
              <p:spPr>
                <a:xfrm>
                  <a:off x="749300" y="2777596"/>
                  <a:ext cx="550861" cy="58663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Content Placeholder 2"/>
                <p:cNvSpPr txBox="1">
                  <a:spLocks/>
                </p:cNvSpPr>
                <p:nvPr/>
              </p:nvSpPr>
              <p:spPr>
                <a:xfrm>
                  <a:off x="870522" y="2815941"/>
                  <a:ext cx="431611" cy="4825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i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ontent Placeholder 2"/>
                <p:cNvSpPr txBox="1">
                  <a:spLocks/>
                </p:cNvSpPr>
                <p:nvPr/>
              </p:nvSpPr>
              <p:spPr>
                <a:xfrm>
                  <a:off x="2886160" y="2823577"/>
                  <a:ext cx="431611" cy="482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j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8" name="Straight Connector 37"/>
              <p:cNvCxnSpPr>
                <a:stCxn id="39" idx="6"/>
                <a:endCxn id="36" idx="2"/>
              </p:cNvCxnSpPr>
              <p:nvPr/>
            </p:nvCxnSpPr>
            <p:spPr>
              <a:xfrm flipV="1">
                <a:off x="965360" y="2797211"/>
                <a:ext cx="1381118" cy="1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>
              <a:stCxn id="36" idx="6"/>
            </p:cNvCxnSpPr>
            <p:nvPr/>
          </p:nvCxnSpPr>
          <p:spPr>
            <a:xfrm flipV="1">
              <a:off x="5195317" y="4281886"/>
              <a:ext cx="495077" cy="219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</p:cNvCxnSpPr>
            <p:nvPr/>
          </p:nvCxnSpPr>
          <p:spPr>
            <a:xfrm>
              <a:off x="5195317" y="4501170"/>
              <a:ext cx="493489" cy="2720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39" idx="2"/>
            </p:cNvCxnSpPr>
            <p:nvPr/>
          </p:nvCxnSpPr>
          <p:spPr>
            <a:xfrm>
              <a:off x="2296582" y="4247771"/>
              <a:ext cx="493489" cy="2693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39" idx="2"/>
            </p:cNvCxnSpPr>
            <p:nvPr/>
          </p:nvCxnSpPr>
          <p:spPr>
            <a:xfrm>
              <a:off x="2095503" y="4501170"/>
              <a:ext cx="694568" cy="15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296582" y="4517153"/>
              <a:ext cx="493489" cy="256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890170" y="4149142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86558" y="4117709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</p:grpSp>
      <p:sp>
        <p:nvSpPr>
          <p:cNvPr id="94" name="Content Placeholder 2"/>
          <p:cNvSpPr txBox="1">
            <a:spLocks/>
          </p:cNvSpPr>
          <p:nvPr/>
        </p:nvSpPr>
        <p:spPr>
          <a:xfrm>
            <a:off x="1409698" y="1934747"/>
            <a:ext cx="7277101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800BE"/>
              </a:buClr>
            </a:pPr>
            <a:r>
              <a:rPr lang="en-US" sz="2800" dirty="0" err="1"/>
              <a:t>m</a:t>
            </a:r>
            <a:r>
              <a:rPr lang="en-US" sz="2800" noProof="0" dirty="0" err="1"/>
              <a:t>essage</a:t>
            </a:r>
            <a:r>
              <a:rPr lang="en-US" sz="2800" dirty="0"/>
              <a:t>(</a:t>
            </a:r>
            <a:r>
              <a:rPr lang="en-US" sz="2800" noProof="0" dirty="0" err="1"/>
              <a:t>i</a:t>
            </a:r>
            <a:r>
              <a:rPr lang="en-US" sz="2800" dirty="0"/>
              <a:t> −&gt; </a:t>
            </a:r>
            <a:r>
              <a:rPr lang="en-US" sz="2800" dirty="0" err="1"/>
              <a:t>j</a:t>
            </a:r>
            <a:r>
              <a:rPr lang="en-US" sz="2800" dirty="0"/>
              <a:t>) ≈ </a:t>
            </a:r>
            <a:r>
              <a:rPr lang="en-US" sz="2800" dirty="0" err="1"/>
              <a:t>belief(i</a:t>
            </a:r>
            <a:r>
              <a:rPr lang="en-US" sz="2800" dirty="0"/>
              <a:t>) </a:t>
            </a:r>
            <a:r>
              <a:rPr lang="en-US" sz="2000" dirty="0" err="1">
                <a:ea typeface="Wingdings"/>
                <a:cs typeface="Wingdings"/>
              </a:rPr>
              <a:t></a:t>
            </a:r>
            <a:r>
              <a:rPr lang="en-US" sz="2800" dirty="0"/>
              <a:t> homophily strength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918864" y="3988256"/>
            <a:ext cx="633834" cy="623830"/>
            <a:chOff x="2918864" y="3988256"/>
            <a:chExt cx="633834" cy="623830"/>
          </a:xfrm>
        </p:grpSpPr>
        <p:pic>
          <p:nvPicPr>
            <p:cNvPr id="69" name="Picture 68" descr="send-future-message-sms-email-and-tweet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8864" y="3988256"/>
              <a:ext cx="478386" cy="478386"/>
            </a:xfrm>
            <a:prstGeom prst="rect">
              <a:avLst/>
            </a:prstGeom>
          </p:spPr>
        </p:pic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3244235" y="4302901"/>
              <a:ext cx="303475" cy="30918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3397250" y="4305606"/>
              <a:ext cx="155448" cy="1554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539054" y="2427002"/>
            <a:ext cx="2108136" cy="2039640"/>
            <a:chOff x="2539054" y="2602512"/>
            <a:chExt cx="1499549" cy="1864129"/>
          </a:xfrm>
        </p:grpSpPr>
        <p:grpSp>
          <p:nvGrpSpPr>
            <p:cNvPr id="98" name="Group 97"/>
            <p:cNvGrpSpPr/>
            <p:nvPr/>
          </p:nvGrpSpPr>
          <p:grpSpPr>
            <a:xfrm>
              <a:off x="2539054" y="4155745"/>
              <a:ext cx="310896" cy="310896"/>
              <a:chOff x="1409698" y="3601974"/>
              <a:chExt cx="355969" cy="349395"/>
            </a:xfrm>
          </p:grpSpPr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ight Triangle 96"/>
              <p:cNvSpPr/>
              <p:nvPr/>
            </p:nvSpPr>
            <p:spPr>
              <a:xfrm rot="5400000">
                <a:off x="1573643" y="3601974"/>
                <a:ext cx="192024" cy="19202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>
            <a:xfrm rot="10800000" flipV="1">
              <a:off x="2790073" y="2602512"/>
              <a:ext cx="1248530" cy="12328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F18CD-DB44-3F4D-A8D1-D5377560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136C-3494-E848-A20C-20299565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BB3BE-832A-FE4D-9029-9C831FBF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3708055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18334 4.07407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865" y="0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833" y="91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Propagation Equations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17738" y="2109788"/>
          <a:ext cx="5067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4" imgW="5067300" imgH="863600" progId="Equation.3">
                  <p:embed/>
                </p:oleObj>
              </mc:Choice>
              <mc:Fallback>
                <p:oleObj name="Equation" r:id="rId4" imgW="5067300" imgH="863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109788"/>
                        <a:ext cx="50673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725309" y="2014580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64"/>
          <p:cNvGrpSpPr/>
          <p:nvPr/>
        </p:nvGrpSpPr>
        <p:grpSpPr>
          <a:xfrm>
            <a:off x="2095503" y="4542842"/>
            <a:ext cx="4847163" cy="624038"/>
            <a:chOff x="2095503" y="4149142"/>
            <a:chExt cx="4847163" cy="624038"/>
          </a:xfrm>
        </p:grpSpPr>
        <p:grpSp>
          <p:nvGrpSpPr>
            <p:cNvPr id="35" name="Group 57"/>
            <p:cNvGrpSpPr/>
            <p:nvPr/>
          </p:nvGrpSpPr>
          <p:grpSpPr>
            <a:xfrm>
              <a:off x="2790071" y="4247771"/>
              <a:ext cx="2405246" cy="525409"/>
              <a:chOff x="453296" y="2543812"/>
              <a:chExt cx="2405246" cy="525409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2346478" y="2543812"/>
                <a:ext cx="512064" cy="506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0800BE"/>
                  </a:buClr>
                  <a:defRPr/>
                </a:pPr>
                <a:endParaRPr lang="en-US" sz="2000" b="1" baseline="-25000" dirty="0"/>
              </a:p>
            </p:txBody>
          </p:sp>
          <p:grpSp>
            <p:nvGrpSpPr>
              <p:cNvPr id="44" name="Group 26"/>
              <p:cNvGrpSpPr/>
              <p:nvPr/>
            </p:nvGrpSpPr>
            <p:grpSpPr>
              <a:xfrm>
                <a:off x="453296" y="2557157"/>
                <a:ext cx="2387574" cy="512064"/>
                <a:chOff x="749300" y="2777596"/>
                <a:chExt cx="2568471" cy="586633"/>
              </a:xfrm>
            </p:grpSpPr>
            <p:sp>
              <p:nvSpPr>
                <p:cNvPr id="46" name="Oval 45"/>
                <p:cNvSpPr>
                  <a:spLocks/>
                </p:cNvSpPr>
                <p:nvPr/>
              </p:nvSpPr>
              <p:spPr>
                <a:xfrm>
                  <a:off x="749300" y="2777596"/>
                  <a:ext cx="550861" cy="58663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Content Placeholder 2"/>
                <p:cNvSpPr txBox="1">
                  <a:spLocks/>
                </p:cNvSpPr>
                <p:nvPr/>
              </p:nvSpPr>
              <p:spPr>
                <a:xfrm>
                  <a:off x="870522" y="2815941"/>
                  <a:ext cx="431611" cy="4825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i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Content Placeholder 2"/>
                <p:cNvSpPr txBox="1">
                  <a:spLocks/>
                </p:cNvSpPr>
                <p:nvPr/>
              </p:nvSpPr>
              <p:spPr>
                <a:xfrm>
                  <a:off x="2886160" y="2823577"/>
                  <a:ext cx="431611" cy="482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j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5" name="Straight Connector 44"/>
              <p:cNvCxnSpPr>
                <a:stCxn id="46" idx="6"/>
                <a:endCxn id="43" idx="2"/>
              </p:cNvCxnSpPr>
              <p:nvPr/>
            </p:nvCxnSpPr>
            <p:spPr>
              <a:xfrm flipV="1">
                <a:off x="965360" y="2797211"/>
                <a:ext cx="1381118" cy="1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>
              <a:stCxn id="43" idx="6"/>
            </p:cNvCxnSpPr>
            <p:nvPr/>
          </p:nvCxnSpPr>
          <p:spPr>
            <a:xfrm flipV="1">
              <a:off x="5195317" y="4281886"/>
              <a:ext cx="495077" cy="219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</p:cNvCxnSpPr>
            <p:nvPr/>
          </p:nvCxnSpPr>
          <p:spPr>
            <a:xfrm>
              <a:off x="5195317" y="4501170"/>
              <a:ext cx="493489" cy="2720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46" idx="2"/>
            </p:cNvCxnSpPr>
            <p:nvPr/>
          </p:nvCxnSpPr>
          <p:spPr>
            <a:xfrm>
              <a:off x="2296582" y="4247771"/>
              <a:ext cx="493489" cy="2693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6" idx="2"/>
            </p:cNvCxnSpPr>
            <p:nvPr/>
          </p:nvCxnSpPr>
          <p:spPr>
            <a:xfrm>
              <a:off x="2095503" y="4501170"/>
              <a:ext cx="694568" cy="15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296582" y="4517153"/>
              <a:ext cx="493489" cy="256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90170" y="4149142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40709" y="2417154"/>
            <a:ext cx="1625889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belief of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82282" y="2754756"/>
            <a:ext cx="1025653" cy="84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prior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belief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384800" y="2960208"/>
            <a:ext cx="2349500" cy="77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messages from neighbors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550709" y="3963387"/>
            <a:ext cx="571801" cy="611967"/>
            <a:chOff x="4169709" y="3963387"/>
            <a:chExt cx="571801" cy="611967"/>
          </a:xfrm>
        </p:grpSpPr>
        <p:pic>
          <p:nvPicPr>
            <p:cNvPr id="29" name="Picture 28" descr="send-future-message-sms-email-and-twee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9709" y="3963387"/>
              <a:ext cx="478386" cy="478386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4438035" y="4264801"/>
              <a:ext cx="303475" cy="310553"/>
              <a:chOff x="4057035" y="4429901"/>
              <a:chExt cx="303475" cy="310553"/>
            </a:xfrm>
          </p:grpSpPr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4057035" y="4429901"/>
                <a:ext cx="303475" cy="30918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4057650" y="4585006"/>
                <a:ext cx="155448" cy="15544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339394" y="3789743"/>
            <a:ext cx="588735" cy="587998"/>
            <a:chOff x="1339394" y="3789743"/>
            <a:chExt cx="588735" cy="587998"/>
          </a:xfrm>
        </p:grpSpPr>
        <p:pic>
          <p:nvPicPr>
            <p:cNvPr id="67" name="Picture 66" descr="send-future-message-sms-email-and-twee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9394" y="3789743"/>
              <a:ext cx="478386" cy="478386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1624654" y="4066845"/>
              <a:ext cx="303475" cy="310896"/>
              <a:chOff x="1409698" y="3601974"/>
              <a:chExt cx="347472" cy="349395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ight Triangle 107"/>
              <p:cNvSpPr/>
              <p:nvPr/>
            </p:nvSpPr>
            <p:spPr>
              <a:xfrm rot="5400000">
                <a:off x="1559101" y="3601974"/>
                <a:ext cx="192024" cy="19202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878017" y="4394184"/>
            <a:ext cx="566281" cy="607578"/>
            <a:chOff x="878017" y="4394184"/>
            <a:chExt cx="566281" cy="607578"/>
          </a:xfrm>
        </p:grpSpPr>
        <p:pic>
          <p:nvPicPr>
            <p:cNvPr id="63" name="Picture 62" descr="send-future-message-sms-email-and-twee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017" y="4394184"/>
              <a:ext cx="478386" cy="47838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1140823" y="4692577"/>
              <a:ext cx="303475" cy="309185"/>
              <a:chOff x="1572623" y="4717977"/>
              <a:chExt cx="303475" cy="309185"/>
            </a:xfrm>
          </p:grpSpPr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1572623" y="4717977"/>
                <a:ext cx="303475" cy="3091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1712938" y="4720682"/>
                <a:ext cx="155448" cy="1554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449517" y="5092684"/>
            <a:ext cx="617081" cy="556778"/>
            <a:chOff x="1449517" y="5092684"/>
            <a:chExt cx="617081" cy="556778"/>
          </a:xfrm>
        </p:grpSpPr>
        <p:pic>
          <p:nvPicPr>
            <p:cNvPr id="49" name="Picture 48" descr="send-future-message-sms-email-and-twee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517" y="5092684"/>
              <a:ext cx="478386" cy="478386"/>
            </a:xfrm>
            <a:prstGeom prst="rect">
              <a:avLst/>
            </a:prstGeom>
          </p:spPr>
        </p:pic>
        <p:grpSp>
          <p:nvGrpSpPr>
            <p:cNvPr id="116" name="Group 115"/>
            <p:cNvGrpSpPr/>
            <p:nvPr/>
          </p:nvGrpSpPr>
          <p:grpSpPr>
            <a:xfrm>
              <a:off x="1763123" y="5340277"/>
              <a:ext cx="303475" cy="309185"/>
              <a:chOff x="1572623" y="4717977"/>
              <a:chExt cx="303475" cy="309185"/>
            </a:xfrm>
          </p:grpSpPr>
          <p:sp>
            <p:nvSpPr>
              <p:cNvPr id="117" name="Rectangle 116"/>
              <p:cNvSpPr>
                <a:spLocks noChangeAspect="1"/>
              </p:cNvSpPr>
              <p:nvPr/>
            </p:nvSpPr>
            <p:spPr>
              <a:xfrm>
                <a:off x="1572623" y="4717977"/>
                <a:ext cx="303475" cy="3091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>
                <a:spLocks/>
              </p:cNvSpPr>
              <p:nvPr/>
            </p:nvSpPr>
            <p:spPr>
              <a:xfrm>
                <a:off x="1712938" y="4720682"/>
                <a:ext cx="155448" cy="29260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2564454" y="4104945"/>
            <a:ext cx="303475" cy="310896"/>
            <a:chOff x="2564454" y="3622345"/>
            <a:chExt cx="303475" cy="310896"/>
          </a:xfrm>
        </p:grpSpPr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2564454" y="3624056"/>
              <a:ext cx="303475" cy="30918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Triangle 98"/>
            <p:cNvSpPr/>
            <p:nvPr/>
          </p:nvSpPr>
          <p:spPr>
            <a:xfrm rot="5400000">
              <a:off x="2693362" y="3623923"/>
              <a:ext cx="170865" cy="16771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008948" y="4104132"/>
            <a:ext cx="305664" cy="315691"/>
            <a:chOff x="3059748" y="3621532"/>
            <a:chExt cx="305664" cy="315691"/>
          </a:xfrm>
        </p:grpSpPr>
        <p:grpSp>
          <p:nvGrpSpPr>
            <p:cNvPr id="125" name="Group 124"/>
            <p:cNvGrpSpPr/>
            <p:nvPr/>
          </p:nvGrpSpPr>
          <p:grpSpPr>
            <a:xfrm>
              <a:off x="3059748" y="3624061"/>
              <a:ext cx="303473" cy="313162"/>
              <a:chOff x="1409698" y="3603897"/>
              <a:chExt cx="347472" cy="351941"/>
            </a:xfrm>
          </p:grpSpPr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ight Triangle 126"/>
              <p:cNvSpPr/>
              <p:nvPr/>
            </p:nvSpPr>
            <p:spPr>
              <a:xfrm rot="10800000">
                <a:off x="1567153" y="3781141"/>
                <a:ext cx="177986" cy="174697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3198838" y="3641182"/>
              <a:ext cx="155448" cy="1554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5400000">
              <a:off x="3116865" y="3707606"/>
              <a:ext cx="17373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02939" y="3789644"/>
              <a:ext cx="162473" cy="1475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/>
          <p:cNvCxnSpPr/>
          <p:nvPr/>
        </p:nvCxnSpPr>
        <p:spPr>
          <a:xfrm rot="16200000" flipH="1">
            <a:off x="2751903" y="4544429"/>
            <a:ext cx="253509" cy="4819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Multiply 94"/>
          <p:cNvSpPr/>
          <p:nvPr/>
        </p:nvSpPr>
        <p:spPr>
          <a:xfrm>
            <a:off x="2400300" y="4348444"/>
            <a:ext cx="838199" cy="799824"/>
          </a:xfrm>
          <a:prstGeom prst="mathMultiply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B6D1-FDE1-2A41-8574-B067B7DE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1C12-8783-BE49-B014-76756CFF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61CAD-E77D-3C4D-8025-4918115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2462250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9444 0.00185 " pathEditMode="relative" ptsTypes="AA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444 0.08519 " pathEditMode="relative" ptsTypes="AA">
                                      <p:cBhvr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66667E-6 L 0.125 6.66667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11111E-6 L 0.06249 -0.05185 " pathEditMode="relative" ptsTypes="AA">
                                      <p:cBhvr>
                                        <p:cTn id="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5" grpId="0" animBg="1"/>
      <p:bldP spid="95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7865" y="0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12" y="2624672"/>
            <a:ext cx="7215000" cy="1143000"/>
          </a:xfrm>
        </p:spPr>
        <p:txBody>
          <a:bodyPr/>
          <a:lstStyle/>
          <a:p>
            <a:r>
              <a:rPr lang="en-US" sz="6000" dirty="0"/>
              <a:t>Background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2000"/>
            <a:ext cx="5643041" cy="558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800BE"/>
              </a:buClr>
              <a:defRPr/>
            </a:pPr>
            <a:endParaRPr kumimoji="0" lang="en-US" sz="3200" u="none" strike="noStrike" kern="1200" cap="none" spc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eft Bracket 9"/>
          <p:cNvSpPr/>
          <p:nvPr/>
        </p:nvSpPr>
        <p:spPr>
          <a:xfrm flipH="1">
            <a:off x="7952141" y="1222676"/>
            <a:ext cx="927083" cy="4436533"/>
          </a:xfrm>
          <a:prstGeom prst="leftBracket">
            <a:avLst>
              <a:gd name="adj" fmla="val 207936"/>
            </a:avLst>
          </a:prstGeom>
          <a:ln w="698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80958-F265-7C43-8115-DF895EBF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3837E-D412-7B40-B040-08A6FA40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777BA-9D49-4741-B20F-554DEA65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166559496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7813"/>
            <a:ext cx="9144000" cy="1854200"/>
          </a:xfrm>
          <a:ln w="57150"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Cambria"/>
              </a:rPr>
              <a:t>Unifying Guilt-by-Association Approaches: </a:t>
            </a:r>
            <a:br>
              <a:rPr lang="en-US" dirty="0">
                <a:latin typeface="Cambria"/>
              </a:rPr>
            </a:br>
            <a:r>
              <a:rPr lang="en-US" dirty="0">
                <a:latin typeface="Cambria"/>
              </a:rPr>
              <a:t>Theorems and Fast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171" y="4048500"/>
            <a:ext cx="7260276" cy="1115472"/>
          </a:xfrm>
        </p:spPr>
        <p:txBody>
          <a:bodyPr numCol="2" spcCol="548640">
            <a:normAutofit fontScale="70000" lnSpcReduction="20000"/>
          </a:bodyPr>
          <a:lstStyle/>
          <a:p>
            <a:pPr>
              <a:defRPr/>
            </a:pPr>
            <a:r>
              <a:rPr lang="en-US" b="1" dirty="0"/>
              <a:t>Danai Koutra		</a:t>
            </a:r>
            <a:endParaRPr lang="en-US" dirty="0"/>
          </a:p>
          <a:p>
            <a:pPr>
              <a:defRPr/>
            </a:pPr>
            <a:r>
              <a:rPr lang="en-US" dirty="0"/>
              <a:t>U Kang	</a:t>
            </a:r>
          </a:p>
          <a:p>
            <a:pPr>
              <a:defRPr/>
            </a:pPr>
            <a:r>
              <a:rPr lang="en-US" dirty="0"/>
              <a:t>Hsing-Kuo Kenneth Pao</a:t>
            </a:r>
          </a:p>
          <a:p>
            <a:pPr>
              <a:defRPr/>
            </a:pPr>
            <a:r>
              <a:rPr lang="en-US" dirty="0"/>
              <a:t>Tai-You Ke</a:t>
            </a:r>
          </a:p>
          <a:p>
            <a:pPr>
              <a:defRPr/>
            </a:pPr>
            <a:r>
              <a:rPr lang="en-US" dirty="0"/>
              <a:t>Duen Horng (Polo) Chau</a:t>
            </a:r>
          </a:p>
          <a:p>
            <a:pPr>
              <a:defRPr/>
            </a:pPr>
            <a:r>
              <a:rPr lang="en-US" dirty="0"/>
              <a:t>Christos Faloutsos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36638" y="5895975"/>
            <a:ext cx="7259637" cy="546100"/>
          </a:xfrm>
          <a:prstGeom prst="rect">
            <a:avLst/>
          </a:prstGeom>
        </p:spPr>
        <p:txBody>
          <a:bodyPr spcCol="548640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ECML PKDD, 5-9 September 2011, Athens, Greece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08" y="3315408"/>
            <a:ext cx="922192" cy="9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376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Problem Definition:</a:t>
            </a:r>
            <a:br>
              <a:rPr lang="en-US" dirty="0"/>
            </a:br>
            <a:r>
              <a:rPr lang="en-US" dirty="0"/>
              <a:t>G</a:t>
            </a:r>
            <a:r>
              <a:rPr lang="en-US" sz="3778" dirty="0"/>
              <a:t>B</a:t>
            </a:r>
            <a:r>
              <a:rPr lang="en-US" dirty="0"/>
              <a:t>A techniques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5443538" y="2128838"/>
            <a:ext cx="3616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Given</a:t>
            </a:r>
            <a:r>
              <a:rPr lang="en-US" sz="2800"/>
              <a:t>: Graph; &amp;	        </a:t>
            </a:r>
          </a:p>
          <a:p>
            <a:pPr algn="l"/>
            <a:r>
              <a:rPr lang="en-US" sz="2800"/>
              <a:t>   few labeled nodes</a:t>
            </a:r>
          </a:p>
          <a:p>
            <a:pPr algn="l"/>
            <a:r>
              <a:rPr lang="en-US" sz="2800" b="1"/>
              <a:t>Find</a:t>
            </a:r>
            <a:r>
              <a:rPr lang="en-US" sz="2800"/>
              <a:t>: labels of rest</a:t>
            </a:r>
          </a:p>
          <a:p>
            <a:pPr algn="l"/>
            <a:r>
              <a:rPr lang="en-US" sz="2800"/>
              <a:t>(assuming network effects)</a:t>
            </a:r>
          </a:p>
        </p:txBody>
      </p:sp>
      <p:pic>
        <p:nvPicPr>
          <p:cNvPr id="53254" name="Content Placeholder 13" descr="graph_gult_by_assoc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49" y="2074863"/>
            <a:ext cx="3784601" cy="3373437"/>
          </a:xfrm>
        </p:spPr>
      </p:pic>
      <p:sp>
        <p:nvSpPr>
          <p:cNvPr id="11" name="TextBox 10"/>
          <p:cNvSpPr txBox="1"/>
          <p:nvPr/>
        </p:nvSpPr>
        <p:spPr>
          <a:xfrm>
            <a:off x="2201334" y="1694179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0640" y="38251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37" y="2611441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0930" y="47713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EA55E-817E-D84E-828C-E8129D087EFB}"/>
              </a:ext>
            </a:extLst>
          </p:cNvPr>
          <p:cNvGrpSpPr/>
          <p:nvPr/>
        </p:nvGrpSpPr>
        <p:grpSpPr>
          <a:xfrm>
            <a:off x="5016500" y="4889500"/>
            <a:ext cx="901700" cy="901700"/>
            <a:chOff x="5016500" y="4889500"/>
            <a:chExt cx="901700" cy="9017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016500" y="52705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10200" y="49022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029200" y="56134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02300" y="48895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756400" y="51435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048500" y="5143500"/>
            <a:ext cx="292100" cy="304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048500" y="54483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6756400" y="5448300"/>
            <a:ext cx="292100" cy="304800"/>
          </a:xfrm>
          <a:prstGeom prst="rect">
            <a:avLst/>
          </a:prstGeom>
          <a:solidFill>
            <a:srgbClr val="5C5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6438900" y="52324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6832600" y="48641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6451600" y="55753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124700" y="48514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2723-752C-3F46-8872-B09B3DE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30EB-6B7F-9847-A419-0A1A6E14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8190-384B-FD42-8F51-7E29A2F9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</p:spTree>
    <p:extLst>
      <p:ext uri="{BB962C8B-B14F-4D97-AF65-F5344CB8AC3E}">
        <p14:creationId xmlns:p14="http://schemas.microsoft.com/office/powerpoint/2010/main" val="7972550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2391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Problem Definition:</a:t>
            </a:r>
            <a:br>
              <a:rPr lang="en-US" dirty="0"/>
            </a:br>
            <a:r>
              <a:rPr lang="en-US" dirty="0"/>
              <a:t>G</a:t>
            </a:r>
            <a:r>
              <a:rPr lang="en-US" sz="3778" dirty="0"/>
              <a:t>B</a:t>
            </a:r>
            <a:r>
              <a:rPr lang="en-US" dirty="0"/>
              <a:t>A techniques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5443538" y="2128838"/>
            <a:ext cx="3616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Given</a:t>
            </a:r>
            <a:r>
              <a:rPr lang="en-US" sz="2800"/>
              <a:t>: Graph; &amp;	        </a:t>
            </a:r>
          </a:p>
          <a:p>
            <a:pPr algn="l"/>
            <a:r>
              <a:rPr lang="en-US" sz="2800"/>
              <a:t>   few labeled nodes</a:t>
            </a:r>
          </a:p>
          <a:p>
            <a:pPr algn="l"/>
            <a:r>
              <a:rPr lang="en-US" sz="2800" b="1"/>
              <a:t>Find</a:t>
            </a:r>
            <a:r>
              <a:rPr lang="en-US" sz="2800"/>
              <a:t>: labels of rest</a:t>
            </a:r>
          </a:p>
          <a:p>
            <a:pPr algn="l"/>
            <a:r>
              <a:rPr lang="en-US" sz="2800"/>
              <a:t>(assuming network effects)</a:t>
            </a:r>
          </a:p>
        </p:txBody>
      </p:sp>
      <p:pic>
        <p:nvPicPr>
          <p:cNvPr id="53254" name="Content Placeholder 13" descr="graph_gult_by_assoc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49" y="2074863"/>
            <a:ext cx="3784601" cy="3373437"/>
          </a:xfrm>
        </p:spPr>
      </p:pic>
      <p:sp>
        <p:nvSpPr>
          <p:cNvPr id="11" name="TextBox 10"/>
          <p:cNvSpPr txBox="1"/>
          <p:nvPr/>
        </p:nvSpPr>
        <p:spPr>
          <a:xfrm>
            <a:off x="2201334" y="1694179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0640" y="38251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37" y="2611441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0930" y="47713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EA55E-817E-D84E-828C-E8129D087EFB}"/>
              </a:ext>
            </a:extLst>
          </p:cNvPr>
          <p:cNvGrpSpPr/>
          <p:nvPr/>
        </p:nvGrpSpPr>
        <p:grpSpPr>
          <a:xfrm>
            <a:off x="5016500" y="4889500"/>
            <a:ext cx="901700" cy="901700"/>
            <a:chOff x="5016500" y="4889500"/>
            <a:chExt cx="901700" cy="9017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016500" y="52705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10200" y="49022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029200" y="56134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02300" y="48895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756400" y="51435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048500" y="5143500"/>
            <a:ext cx="292100" cy="304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048500" y="54483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6756400" y="5448300"/>
            <a:ext cx="292100" cy="304800"/>
          </a:xfrm>
          <a:prstGeom prst="rect">
            <a:avLst/>
          </a:prstGeom>
          <a:solidFill>
            <a:srgbClr val="5C5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6438900" y="52324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6832600" y="48641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6451600" y="55753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124700" y="48514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2723-752C-3F46-8872-B09B3DE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30EB-6B7F-9847-A419-0A1A6E14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8190-384B-FD42-8F51-7E29A2F9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BF681C-69BB-DB4B-AA7E-754125A5E952}"/>
              </a:ext>
            </a:extLst>
          </p:cNvPr>
          <p:cNvGrpSpPr/>
          <p:nvPr/>
        </p:nvGrpSpPr>
        <p:grpSpPr>
          <a:xfrm>
            <a:off x="7785100" y="4876800"/>
            <a:ext cx="1193800" cy="1206500"/>
            <a:chOff x="7200900" y="1485900"/>
            <a:chExt cx="1193800" cy="12065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B72860-B550-E64C-ADD8-2B66CBA4BF8A}"/>
                </a:ext>
              </a:extLst>
            </p:cNvPr>
            <p:cNvSpPr/>
            <p:nvPr/>
          </p:nvSpPr>
          <p:spPr bwMode="auto">
            <a:xfrm>
              <a:off x="7518400" y="17780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075A1E-1ECC-274A-BE2D-E8E18AC4C1AA}"/>
                </a:ext>
              </a:extLst>
            </p:cNvPr>
            <p:cNvSpPr/>
            <p:nvPr/>
          </p:nvSpPr>
          <p:spPr bwMode="auto">
            <a:xfrm>
              <a:off x="7810500" y="17780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71C0A74-3A19-D449-A6B0-8A923B0859BD}"/>
                </a:ext>
              </a:extLst>
            </p:cNvPr>
            <p:cNvSpPr/>
            <p:nvPr/>
          </p:nvSpPr>
          <p:spPr bwMode="auto">
            <a:xfrm>
              <a:off x="7810500" y="20828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F1D76F-44A7-704A-BD0B-174182B143BC}"/>
                </a:ext>
              </a:extLst>
            </p:cNvPr>
            <p:cNvSpPr/>
            <p:nvPr/>
          </p:nvSpPr>
          <p:spPr bwMode="auto">
            <a:xfrm>
              <a:off x="7518400" y="20828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08C6EC-4B14-DA49-B102-059FE2EC4FF9}"/>
                </a:ext>
              </a:extLst>
            </p:cNvPr>
            <p:cNvSpPr/>
            <p:nvPr/>
          </p:nvSpPr>
          <p:spPr bwMode="auto">
            <a:xfrm>
              <a:off x="7200900" y="18669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CBE3856-62CF-5C4E-AD73-1463A0C9B3F2}"/>
                </a:ext>
              </a:extLst>
            </p:cNvPr>
            <p:cNvSpPr/>
            <p:nvPr/>
          </p:nvSpPr>
          <p:spPr bwMode="auto">
            <a:xfrm>
              <a:off x="7594600" y="14986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4FEA6A-95E4-1740-871A-13D38E669D50}"/>
                </a:ext>
              </a:extLst>
            </p:cNvPr>
            <p:cNvSpPr/>
            <p:nvPr/>
          </p:nvSpPr>
          <p:spPr bwMode="auto">
            <a:xfrm>
              <a:off x="7213600" y="2209800"/>
              <a:ext cx="127000" cy="139700"/>
            </a:xfrm>
            <a:prstGeom prst="ellipse">
              <a:avLst/>
            </a:prstGeom>
            <a:solidFill>
              <a:srgbClr val="FF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E7CDE25-9586-5941-B36A-787C9576F878}"/>
                </a:ext>
              </a:extLst>
            </p:cNvPr>
            <p:cNvSpPr/>
            <p:nvPr/>
          </p:nvSpPr>
          <p:spPr bwMode="auto">
            <a:xfrm>
              <a:off x="7886700" y="1485900"/>
              <a:ext cx="127000" cy="139700"/>
            </a:xfrm>
            <a:prstGeom prst="ellipse">
              <a:avLst/>
            </a:prstGeom>
            <a:solidFill>
              <a:srgbClr val="FF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602D97-C70F-C74A-B5FC-8721B107A574}"/>
                </a:ext>
              </a:extLst>
            </p:cNvPr>
            <p:cNvSpPr/>
            <p:nvPr/>
          </p:nvSpPr>
          <p:spPr bwMode="auto">
            <a:xfrm>
              <a:off x="7518400" y="2387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99C1AF-8487-4C42-AAD8-05FCB5513A4D}"/>
                </a:ext>
              </a:extLst>
            </p:cNvPr>
            <p:cNvSpPr/>
            <p:nvPr/>
          </p:nvSpPr>
          <p:spPr bwMode="auto">
            <a:xfrm>
              <a:off x="7810500" y="2387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B717308-31EA-1444-BB25-FB8C5941B200}"/>
                </a:ext>
              </a:extLst>
            </p:cNvPr>
            <p:cNvSpPr/>
            <p:nvPr/>
          </p:nvSpPr>
          <p:spPr bwMode="auto">
            <a:xfrm>
              <a:off x="8102600" y="17780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F2804F-91FF-9A4C-88A3-F2B197724A7D}"/>
                </a:ext>
              </a:extLst>
            </p:cNvPr>
            <p:cNvSpPr/>
            <p:nvPr/>
          </p:nvSpPr>
          <p:spPr bwMode="auto">
            <a:xfrm>
              <a:off x="8102600" y="2387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15EAC9-1901-0043-AE19-2A5089664637}"/>
                </a:ext>
              </a:extLst>
            </p:cNvPr>
            <p:cNvSpPr/>
            <p:nvPr/>
          </p:nvSpPr>
          <p:spPr bwMode="auto">
            <a:xfrm>
              <a:off x="8102600" y="20828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1FDCB7-FED4-2E43-B06A-2B64D550E9CC}"/>
                </a:ext>
              </a:extLst>
            </p:cNvPr>
            <p:cNvSpPr/>
            <p:nvPr/>
          </p:nvSpPr>
          <p:spPr bwMode="auto">
            <a:xfrm>
              <a:off x="8197850" y="14986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F3143C-3D30-AC48-9E00-500E2240B419}"/>
                </a:ext>
              </a:extLst>
            </p:cNvPr>
            <p:cNvSpPr/>
            <p:nvPr/>
          </p:nvSpPr>
          <p:spPr bwMode="auto">
            <a:xfrm>
              <a:off x="7213600" y="249555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437561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052"/>
            <a:ext cx="8229600" cy="1143000"/>
          </a:xfrm>
        </p:spPr>
        <p:txBody>
          <a:bodyPr/>
          <a:lstStyle/>
          <a:p>
            <a:r>
              <a:rPr lang="en-US" dirty="0"/>
              <a:t>BP  vs.  Linearized BP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27836" y="2201325"/>
            <a:ext cx="4262400" cy="2404037"/>
          </a:xfrm>
          <a:prstGeom prst="roundRect">
            <a:avLst>
              <a:gd name="adj" fmla="val 466"/>
            </a:avLst>
          </a:prstGeom>
          <a:solidFill>
            <a:srgbClr val="000090">
              <a:alpha val="13000"/>
            </a:srgb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 is approximated by</a:t>
            </a: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32918" y="2201325"/>
            <a:ext cx="4262400" cy="439200"/>
          </a:xfrm>
          <a:prstGeom prst="roundRect">
            <a:avLst>
              <a:gd name="adj" fmla="val 13249"/>
            </a:avLst>
          </a:prstGeom>
          <a:solidFill>
            <a:srgbClr val="000090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Linearized BP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30813" y="3168650"/>
          <a:ext cx="350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Equation" r:id="rId4" imgW="3505200" imgH="431800" progId="Equation.3">
                  <p:embed/>
                </p:oleObj>
              </mc:Choice>
              <mc:Fallback>
                <p:oleObj name="Equation" r:id="rId4" imgW="35052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3168650"/>
                        <a:ext cx="3505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9"/>
          <p:cNvGrpSpPr/>
          <p:nvPr/>
        </p:nvGrpSpPr>
        <p:grpSpPr>
          <a:xfrm>
            <a:off x="4850068" y="3742261"/>
            <a:ext cx="3930158" cy="748460"/>
            <a:chOff x="2189496" y="2523075"/>
            <a:chExt cx="3930158" cy="748460"/>
          </a:xfrm>
        </p:grpSpPr>
        <p:sp>
          <p:nvSpPr>
            <p:cNvPr id="10" name="Rectangle 9"/>
            <p:cNvSpPr/>
            <p:nvPr/>
          </p:nvSpPr>
          <p:spPr>
            <a:xfrm>
              <a:off x="4211296" y="2523079"/>
              <a:ext cx="802800" cy="74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1  0  1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9544" y="2540012"/>
              <a:ext cx="255600" cy="73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</a:t>
              </a:r>
            </a:p>
            <a:p>
              <a:pPr>
                <a:lnSpc>
                  <a:spcPts val="12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 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16734" y="2540015"/>
              <a:ext cx="50292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 </a:t>
              </a:r>
              <a:r>
                <a:rPr lang="en-US" sz="2200" dirty="0">
                  <a:solidFill>
                    <a:schemeClr val="tx1"/>
                  </a:solidFill>
                </a:rPr>
                <a:t>0</a:t>
              </a:r>
            </a:p>
            <a:p>
              <a:pPr>
                <a:lnSpc>
                  <a:spcPts val="1900"/>
                </a:lnSpc>
              </a:pPr>
              <a:r>
                <a:rPr lang="en-US" sz="2200" spc="-60" dirty="0">
                  <a:solidFill>
                    <a:schemeClr val="tx1"/>
                  </a:solidFill>
                </a:rPr>
                <a:t>-10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spc="-150" baseline="30000" dirty="0">
                <a:solidFill>
                  <a:schemeClr val="tx1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2200" spc="-150" dirty="0">
                  <a:solidFill>
                    <a:schemeClr val="tx1"/>
                  </a:solidFill>
                </a:rPr>
                <a:t>  </a:t>
              </a:r>
              <a:r>
                <a:rPr lang="en-US" sz="2200" spc="-60" dirty="0">
                  <a:solidFill>
                    <a:schemeClr val="tx1"/>
                  </a:solidFill>
                </a:rPr>
                <a:t>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2189496" y="2523075"/>
              <a:ext cx="801277" cy="745059"/>
              <a:chOff x="2409625" y="2523075"/>
              <a:chExt cx="801277" cy="74505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09625" y="2523075"/>
                <a:ext cx="801275" cy="745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1 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1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09626" y="2540015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5"/>
            <p:cNvGrpSpPr/>
            <p:nvPr/>
          </p:nvGrpSpPr>
          <p:grpSpPr>
            <a:xfrm>
              <a:off x="3188547" y="2523079"/>
              <a:ext cx="809569" cy="745200"/>
              <a:chOff x="3137748" y="2523079"/>
              <a:chExt cx="809569" cy="745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44517" y="2523079"/>
                <a:ext cx="802800" cy="745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d1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d2 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d3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37748" y="2540018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163880" y="5075701"/>
            <a:ext cx="1653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linear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778" y="5075701"/>
            <a:ext cx="2897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non-linear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89421" y="2201325"/>
            <a:ext cx="4482533" cy="2404800"/>
          </a:xfrm>
          <a:prstGeom prst="roundRect">
            <a:avLst>
              <a:gd name="adj" fmla="val 466"/>
            </a:avLst>
          </a:prstGeom>
          <a:solidFill>
            <a:schemeClr val="tx1">
              <a:lumMod val="85000"/>
              <a:lumOff val="15000"/>
              <a:alpha val="22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89423" y="2184393"/>
            <a:ext cx="4487614" cy="439200"/>
          </a:xfrm>
          <a:prstGeom prst="roundRect">
            <a:avLst>
              <a:gd name="adj" fmla="val 13249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Belief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Propagation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3449" y="3101430"/>
          <a:ext cx="41465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Equation" r:id="rId6" imgW="6756400" imgH="838200" progId="Equation.3">
                  <p:embed/>
                </p:oleObj>
              </mc:Choice>
              <mc:Fallback>
                <p:oleObj name="Equation" r:id="rId6" imgW="6756400" imgH="838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49" y="3101430"/>
                        <a:ext cx="41465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60" name="Object 4"/>
          <p:cNvGraphicFramePr>
            <a:graphicFrameLocks noChangeAspect="1"/>
          </p:cNvGraphicFramePr>
          <p:nvPr/>
        </p:nvGraphicFramePr>
        <p:xfrm>
          <a:off x="601129" y="4052869"/>
          <a:ext cx="2678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Equation" r:id="rId8" imgW="4699000" imgH="863600" progId="Equation.3">
                  <p:embed/>
                </p:oleObj>
              </mc:Choice>
              <mc:Fallback>
                <p:oleObj name="Equation" r:id="rId8" imgW="4699000" imgH="863600" progId="Equation.3">
                  <p:embed/>
                  <p:pic>
                    <p:nvPicPr>
                      <p:cNvPr id="633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29" y="4052869"/>
                        <a:ext cx="26781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322049" y="3602032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end-future-message-sms-email-and-twee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9" y="2640526"/>
            <a:ext cx="442800" cy="442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93526" y="1354669"/>
            <a:ext cx="2916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Our proposal: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586" y="1354669"/>
            <a:ext cx="3925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Original [</a:t>
            </a:r>
            <a:r>
              <a:rPr lang="en-US" sz="3200" b="1" dirty="0" err="1">
                <a:latin typeface="Calibri"/>
              </a:rPr>
              <a:t>Yedidia</a:t>
            </a:r>
            <a:r>
              <a:rPr lang="en-US" sz="3200" b="1" dirty="0">
                <a:latin typeface="Calibri"/>
              </a:rPr>
              <a:t>+]:</a:t>
            </a:r>
          </a:p>
        </p:txBody>
      </p:sp>
      <p:sp>
        <p:nvSpPr>
          <p:cNvPr id="31" name="Freeform 30"/>
          <p:cNvSpPr/>
          <p:nvPr/>
        </p:nvSpPr>
        <p:spPr>
          <a:xfrm>
            <a:off x="1676400" y="4656666"/>
            <a:ext cx="67733" cy="541867"/>
          </a:xfrm>
          <a:custGeom>
            <a:avLst/>
            <a:gdLst>
              <a:gd name="connsiteX0" fmla="*/ 67733 w 67733"/>
              <a:gd name="connsiteY0" fmla="*/ 541867 h 541867"/>
              <a:gd name="connsiteX1" fmla="*/ 0 w 67733"/>
              <a:gd name="connsiteY1" fmla="*/ 237067 h 541867"/>
              <a:gd name="connsiteX2" fmla="*/ 67733 w 67733"/>
              <a:gd name="connsiteY2" fmla="*/ 0 h 5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3" h="541867">
                <a:moveTo>
                  <a:pt x="67733" y="541867"/>
                </a:moveTo>
                <a:cubicBezTo>
                  <a:pt x="33866" y="434622"/>
                  <a:pt x="0" y="327378"/>
                  <a:pt x="0" y="237067"/>
                </a:cubicBezTo>
                <a:cubicBezTo>
                  <a:pt x="0" y="146756"/>
                  <a:pt x="67733" y="0"/>
                  <a:pt x="67733" y="0"/>
                </a:cubicBezTo>
              </a:path>
            </a:pathLst>
          </a:custGeom>
          <a:ln w="34925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59600" y="4622800"/>
            <a:ext cx="143934" cy="643467"/>
          </a:xfrm>
          <a:custGeom>
            <a:avLst/>
            <a:gdLst>
              <a:gd name="connsiteX0" fmla="*/ 0 w 143934"/>
              <a:gd name="connsiteY0" fmla="*/ 643467 h 643467"/>
              <a:gd name="connsiteX1" fmla="*/ 135467 w 143934"/>
              <a:gd name="connsiteY1" fmla="*/ 254000 h 643467"/>
              <a:gd name="connsiteX2" fmla="*/ 50800 w 143934"/>
              <a:gd name="connsiteY2" fmla="*/ 0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643467">
                <a:moveTo>
                  <a:pt x="0" y="643467"/>
                </a:moveTo>
                <a:cubicBezTo>
                  <a:pt x="63500" y="502355"/>
                  <a:pt x="127000" y="361244"/>
                  <a:pt x="135467" y="254000"/>
                </a:cubicBezTo>
                <a:cubicBezTo>
                  <a:pt x="143934" y="146756"/>
                  <a:pt x="50800" y="0"/>
                  <a:pt x="50800" y="0"/>
                </a:cubicBezTo>
              </a:path>
            </a:pathLst>
          </a:custGeom>
          <a:ln w="31750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1BC287E-4FCA-6243-9848-AB0725C4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29C2A7C-64D1-4F40-918A-5C7DD83E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E5E76-94AB-184F-8B29-FD3648B6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058D12-D7DA-9249-B895-0064C0BD8960}"/>
              </a:ext>
            </a:extLst>
          </p:cNvPr>
          <p:cNvSpPr/>
          <p:nvPr/>
        </p:nvSpPr>
        <p:spPr bwMode="auto">
          <a:xfrm>
            <a:off x="4771954" y="1511838"/>
            <a:ext cx="4333766" cy="4417480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C14B2-3606-A240-B97B-F3E8E7288494}"/>
              </a:ext>
            </a:extLst>
          </p:cNvPr>
          <p:cNvSpPr txBox="1"/>
          <p:nvPr/>
        </p:nvSpPr>
        <p:spPr>
          <a:xfrm>
            <a:off x="325400" y="5558044"/>
            <a:ext cx="4304383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Closed-form formula?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Convergence?</a:t>
            </a: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D293A501-7D9F-9745-AD35-39B7C5AD4033}"/>
              </a:ext>
            </a:extLst>
          </p:cNvPr>
          <p:cNvSpPr/>
          <p:nvPr/>
        </p:nvSpPr>
        <p:spPr bwMode="auto">
          <a:xfrm>
            <a:off x="1186824" y="3109731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8E14FC89-7AE2-0047-83E6-74A1AA05B672}"/>
              </a:ext>
            </a:extLst>
          </p:cNvPr>
          <p:cNvSpPr/>
          <p:nvPr/>
        </p:nvSpPr>
        <p:spPr bwMode="auto">
          <a:xfrm>
            <a:off x="1095364" y="4063180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 descr="Black Diver Diver Clip Art">
            <a:extLst>
              <a:ext uri="{FF2B5EF4-FFF2-40B4-BE49-F238E27FC236}">
                <a16:creationId xmlns:a16="http://schemas.microsoft.com/office/drawing/2014/main" id="{213F4AE7-28A9-7A48-A871-314C7369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34" y="247488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4386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052"/>
            <a:ext cx="8229600" cy="1143000"/>
          </a:xfrm>
        </p:spPr>
        <p:txBody>
          <a:bodyPr/>
          <a:lstStyle/>
          <a:p>
            <a:r>
              <a:rPr lang="en-US" dirty="0"/>
              <a:t>BP  vs.  Linearized BP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27836" y="2201325"/>
            <a:ext cx="4262400" cy="2404037"/>
          </a:xfrm>
          <a:prstGeom prst="roundRect">
            <a:avLst>
              <a:gd name="adj" fmla="val 466"/>
            </a:avLst>
          </a:prstGeom>
          <a:solidFill>
            <a:srgbClr val="000090">
              <a:alpha val="13000"/>
            </a:srgb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 is approximated by</a:t>
            </a: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32918" y="2201325"/>
            <a:ext cx="4262400" cy="439200"/>
          </a:xfrm>
          <a:prstGeom prst="roundRect">
            <a:avLst>
              <a:gd name="adj" fmla="val 13249"/>
            </a:avLst>
          </a:prstGeom>
          <a:solidFill>
            <a:srgbClr val="000090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Linearized BP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30813" y="3168650"/>
          <a:ext cx="350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4" imgW="3505200" imgH="431800" progId="Equation.3">
                  <p:embed/>
                </p:oleObj>
              </mc:Choice>
              <mc:Fallback>
                <p:oleObj name="Equation" r:id="rId4" imgW="35052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3168650"/>
                        <a:ext cx="3505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9"/>
          <p:cNvGrpSpPr/>
          <p:nvPr/>
        </p:nvGrpSpPr>
        <p:grpSpPr>
          <a:xfrm>
            <a:off x="4850068" y="3742261"/>
            <a:ext cx="3930158" cy="748460"/>
            <a:chOff x="2189496" y="2523075"/>
            <a:chExt cx="3930158" cy="748460"/>
          </a:xfrm>
        </p:grpSpPr>
        <p:sp>
          <p:nvSpPr>
            <p:cNvPr id="10" name="Rectangle 9"/>
            <p:cNvSpPr/>
            <p:nvPr/>
          </p:nvSpPr>
          <p:spPr>
            <a:xfrm>
              <a:off x="4211296" y="2523079"/>
              <a:ext cx="802800" cy="74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1  0  1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9544" y="2540012"/>
              <a:ext cx="255600" cy="73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</a:t>
              </a:r>
            </a:p>
            <a:p>
              <a:pPr>
                <a:lnSpc>
                  <a:spcPts val="12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 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16734" y="2540015"/>
              <a:ext cx="50292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 </a:t>
              </a:r>
              <a:r>
                <a:rPr lang="en-US" sz="2200" dirty="0">
                  <a:solidFill>
                    <a:schemeClr val="tx1"/>
                  </a:solidFill>
                </a:rPr>
                <a:t>0</a:t>
              </a:r>
            </a:p>
            <a:p>
              <a:pPr>
                <a:lnSpc>
                  <a:spcPts val="1900"/>
                </a:lnSpc>
              </a:pPr>
              <a:r>
                <a:rPr lang="en-US" sz="2200" spc="-60" dirty="0">
                  <a:solidFill>
                    <a:schemeClr val="tx1"/>
                  </a:solidFill>
                </a:rPr>
                <a:t>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spc="-150" baseline="30000" dirty="0">
                <a:solidFill>
                  <a:schemeClr val="tx1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2200" spc="-150" dirty="0">
                  <a:solidFill>
                    <a:schemeClr val="tx1"/>
                  </a:solidFill>
                </a:rPr>
                <a:t> </a:t>
              </a:r>
              <a:r>
                <a:rPr lang="en-US" sz="2200" spc="-60" dirty="0">
                  <a:solidFill>
                    <a:schemeClr val="tx1"/>
                  </a:solidFill>
                </a:rPr>
                <a:t>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2189496" y="2523075"/>
              <a:ext cx="801277" cy="745059"/>
              <a:chOff x="2409625" y="2523075"/>
              <a:chExt cx="801277" cy="74505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09625" y="2523075"/>
                <a:ext cx="801275" cy="745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1 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1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09626" y="2540015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5"/>
            <p:cNvGrpSpPr/>
            <p:nvPr/>
          </p:nvGrpSpPr>
          <p:grpSpPr>
            <a:xfrm>
              <a:off x="3188547" y="2523079"/>
              <a:ext cx="809569" cy="745200"/>
              <a:chOff x="3137748" y="2523079"/>
              <a:chExt cx="809569" cy="745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44517" y="2523079"/>
                <a:ext cx="802800" cy="745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d1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d2 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d3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37748" y="2540018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163880" y="5075701"/>
            <a:ext cx="1653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linear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778" y="5075701"/>
            <a:ext cx="2897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non-linear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89421" y="2201325"/>
            <a:ext cx="4482533" cy="2404800"/>
          </a:xfrm>
          <a:prstGeom prst="roundRect">
            <a:avLst>
              <a:gd name="adj" fmla="val 466"/>
            </a:avLst>
          </a:prstGeom>
          <a:solidFill>
            <a:schemeClr val="tx1">
              <a:lumMod val="85000"/>
              <a:lumOff val="15000"/>
              <a:alpha val="22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89423" y="2184393"/>
            <a:ext cx="4487614" cy="439200"/>
          </a:xfrm>
          <a:prstGeom prst="roundRect">
            <a:avLst>
              <a:gd name="adj" fmla="val 13249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Belief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Propagation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3449" y="3101430"/>
          <a:ext cx="41465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6" imgW="6756400" imgH="838200" progId="Equation.3">
                  <p:embed/>
                </p:oleObj>
              </mc:Choice>
              <mc:Fallback>
                <p:oleObj name="Equation" r:id="rId6" imgW="6756400" imgH="838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49" y="3101430"/>
                        <a:ext cx="41465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60" name="Object 4"/>
          <p:cNvGraphicFramePr>
            <a:graphicFrameLocks noChangeAspect="1"/>
          </p:cNvGraphicFramePr>
          <p:nvPr/>
        </p:nvGraphicFramePr>
        <p:xfrm>
          <a:off x="601129" y="4052869"/>
          <a:ext cx="2678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Equation" r:id="rId8" imgW="4699000" imgH="863600" progId="Equation.3">
                  <p:embed/>
                </p:oleObj>
              </mc:Choice>
              <mc:Fallback>
                <p:oleObj name="Equation" r:id="rId8" imgW="4699000" imgH="863600" progId="Equation.3">
                  <p:embed/>
                  <p:pic>
                    <p:nvPicPr>
                      <p:cNvPr id="633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29" y="4052869"/>
                        <a:ext cx="26781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322049" y="3602032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end-future-message-sms-email-and-twee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9" y="2640526"/>
            <a:ext cx="442800" cy="442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93526" y="1354669"/>
            <a:ext cx="2916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Our proposal: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586" y="1354669"/>
            <a:ext cx="3925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Original [</a:t>
            </a:r>
            <a:r>
              <a:rPr lang="en-US" sz="3200" b="1" dirty="0" err="1">
                <a:latin typeface="Calibri"/>
              </a:rPr>
              <a:t>Yedidia</a:t>
            </a:r>
            <a:r>
              <a:rPr lang="en-US" sz="3200" b="1" dirty="0">
                <a:latin typeface="Calibri"/>
              </a:rPr>
              <a:t>+]:</a:t>
            </a:r>
          </a:p>
        </p:txBody>
      </p:sp>
      <p:sp>
        <p:nvSpPr>
          <p:cNvPr id="31" name="Freeform 30"/>
          <p:cNvSpPr/>
          <p:nvPr/>
        </p:nvSpPr>
        <p:spPr>
          <a:xfrm>
            <a:off x="1676400" y="4656666"/>
            <a:ext cx="67733" cy="541867"/>
          </a:xfrm>
          <a:custGeom>
            <a:avLst/>
            <a:gdLst>
              <a:gd name="connsiteX0" fmla="*/ 67733 w 67733"/>
              <a:gd name="connsiteY0" fmla="*/ 541867 h 541867"/>
              <a:gd name="connsiteX1" fmla="*/ 0 w 67733"/>
              <a:gd name="connsiteY1" fmla="*/ 237067 h 541867"/>
              <a:gd name="connsiteX2" fmla="*/ 67733 w 67733"/>
              <a:gd name="connsiteY2" fmla="*/ 0 h 5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3" h="541867">
                <a:moveTo>
                  <a:pt x="67733" y="541867"/>
                </a:moveTo>
                <a:cubicBezTo>
                  <a:pt x="33866" y="434622"/>
                  <a:pt x="0" y="327378"/>
                  <a:pt x="0" y="237067"/>
                </a:cubicBezTo>
                <a:cubicBezTo>
                  <a:pt x="0" y="146756"/>
                  <a:pt x="67733" y="0"/>
                  <a:pt x="67733" y="0"/>
                </a:cubicBezTo>
              </a:path>
            </a:pathLst>
          </a:custGeom>
          <a:ln w="34925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59600" y="4622800"/>
            <a:ext cx="143934" cy="643467"/>
          </a:xfrm>
          <a:custGeom>
            <a:avLst/>
            <a:gdLst>
              <a:gd name="connsiteX0" fmla="*/ 0 w 143934"/>
              <a:gd name="connsiteY0" fmla="*/ 643467 h 643467"/>
              <a:gd name="connsiteX1" fmla="*/ 135467 w 143934"/>
              <a:gd name="connsiteY1" fmla="*/ 254000 h 643467"/>
              <a:gd name="connsiteX2" fmla="*/ 50800 w 143934"/>
              <a:gd name="connsiteY2" fmla="*/ 0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643467">
                <a:moveTo>
                  <a:pt x="0" y="643467"/>
                </a:moveTo>
                <a:cubicBezTo>
                  <a:pt x="63500" y="502355"/>
                  <a:pt x="127000" y="361244"/>
                  <a:pt x="135467" y="254000"/>
                </a:cubicBezTo>
                <a:cubicBezTo>
                  <a:pt x="143934" y="146756"/>
                  <a:pt x="50800" y="0"/>
                  <a:pt x="50800" y="0"/>
                </a:cubicBezTo>
              </a:path>
            </a:pathLst>
          </a:custGeom>
          <a:ln w="31750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1BC287E-4FCA-6243-9848-AB0725C4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29C2A7C-64D1-4F40-918A-5C7DD83E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E5E76-94AB-184F-8B29-FD3648B6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B79354-CC31-624B-8F16-F08F800E06FC}"/>
              </a:ext>
            </a:extLst>
          </p:cNvPr>
          <p:cNvSpPr txBox="1"/>
          <p:nvPr/>
        </p:nvSpPr>
        <p:spPr>
          <a:xfrm>
            <a:off x="325400" y="5558044"/>
            <a:ext cx="4304383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Closed-form formula?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Convergence?</a:t>
            </a: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D861E0AF-ADD5-FB41-85F9-203B5574A821}"/>
              </a:ext>
            </a:extLst>
          </p:cNvPr>
          <p:cNvSpPr/>
          <p:nvPr/>
        </p:nvSpPr>
        <p:spPr bwMode="auto">
          <a:xfrm>
            <a:off x="1186824" y="3109731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27FF5CFA-DB6E-CA44-B838-DA103B3AD700}"/>
              </a:ext>
            </a:extLst>
          </p:cNvPr>
          <p:cNvSpPr/>
          <p:nvPr/>
        </p:nvSpPr>
        <p:spPr bwMode="auto">
          <a:xfrm>
            <a:off x="1095364" y="4063180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ED718A0-FD33-974F-A8A4-3E177E176C20}"/>
              </a:ext>
            </a:extLst>
          </p:cNvPr>
          <p:cNvSpPr/>
          <p:nvPr/>
        </p:nvSpPr>
        <p:spPr bwMode="auto">
          <a:xfrm>
            <a:off x="310092" y="5981668"/>
            <a:ext cx="582074" cy="461961"/>
          </a:xfrm>
          <a:custGeom>
            <a:avLst/>
            <a:gdLst>
              <a:gd name="connsiteX0" fmla="*/ 1049 w 815691"/>
              <a:gd name="connsiteY0" fmla="*/ 301913 h 649574"/>
              <a:gd name="connsiteX1" fmla="*/ 215362 w 815691"/>
              <a:gd name="connsiteY1" fmla="*/ 644813 h 649574"/>
              <a:gd name="connsiteX2" fmla="*/ 815437 w 815691"/>
              <a:gd name="connsiteY2" fmla="*/ 1875 h 649574"/>
              <a:gd name="connsiteX3" fmla="*/ 286799 w 815691"/>
              <a:gd name="connsiteY3" fmla="*/ 444788 h 649574"/>
              <a:gd name="connsiteX4" fmla="*/ 1049 w 815691"/>
              <a:gd name="connsiteY4" fmla="*/ 301913 h 64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91" h="649574">
                <a:moveTo>
                  <a:pt x="1049" y="301913"/>
                </a:moveTo>
                <a:cubicBezTo>
                  <a:pt x="-10857" y="335251"/>
                  <a:pt x="79631" y="694819"/>
                  <a:pt x="215362" y="644813"/>
                </a:cubicBezTo>
                <a:cubicBezTo>
                  <a:pt x="351093" y="594807"/>
                  <a:pt x="803531" y="35213"/>
                  <a:pt x="815437" y="1875"/>
                </a:cubicBezTo>
                <a:cubicBezTo>
                  <a:pt x="827343" y="-31463"/>
                  <a:pt x="417768" y="390019"/>
                  <a:pt x="286799" y="444788"/>
                </a:cubicBezTo>
                <a:cubicBezTo>
                  <a:pt x="155830" y="499557"/>
                  <a:pt x="12955" y="268575"/>
                  <a:pt x="1049" y="301913"/>
                </a:cubicBezTo>
                <a:close/>
              </a:path>
            </a:pathLst>
          </a:cu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F81FD45B-A687-894C-8CF3-34139A7C6311}"/>
              </a:ext>
            </a:extLst>
          </p:cNvPr>
          <p:cNvSpPr/>
          <p:nvPr/>
        </p:nvSpPr>
        <p:spPr bwMode="auto">
          <a:xfrm>
            <a:off x="331573" y="5452463"/>
            <a:ext cx="582074" cy="461961"/>
          </a:xfrm>
          <a:custGeom>
            <a:avLst/>
            <a:gdLst>
              <a:gd name="connsiteX0" fmla="*/ 1049 w 815691"/>
              <a:gd name="connsiteY0" fmla="*/ 301913 h 649574"/>
              <a:gd name="connsiteX1" fmla="*/ 215362 w 815691"/>
              <a:gd name="connsiteY1" fmla="*/ 644813 h 649574"/>
              <a:gd name="connsiteX2" fmla="*/ 815437 w 815691"/>
              <a:gd name="connsiteY2" fmla="*/ 1875 h 649574"/>
              <a:gd name="connsiteX3" fmla="*/ 286799 w 815691"/>
              <a:gd name="connsiteY3" fmla="*/ 444788 h 649574"/>
              <a:gd name="connsiteX4" fmla="*/ 1049 w 815691"/>
              <a:gd name="connsiteY4" fmla="*/ 301913 h 64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91" h="649574">
                <a:moveTo>
                  <a:pt x="1049" y="301913"/>
                </a:moveTo>
                <a:cubicBezTo>
                  <a:pt x="-10857" y="335251"/>
                  <a:pt x="79631" y="694819"/>
                  <a:pt x="215362" y="644813"/>
                </a:cubicBezTo>
                <a:cubicBezTo>
                  <a:pt x="351093" y="594807"/>
                  <a:pt x="803531" y="35213"/>
                  <a:pt x="815437" y="1875"/>
                </a:cubicBezTo>
                <a:cubicBezTo>
                  <a:pt x="827343" y="-31463"/>
                  <a:pt x="417768" y="390019"/>
                  <a:pt x="286799" y="444788"/>
                </a:cubicBezTo>
                <a:cubicBezTo>
                  <a:pt x="155830" y="499557"/>
                  <a:pt x="12955" y="268575"/>
                  <a:pt x="1049" y="301913"/>
                </a:cubicBezTo>
                <a:close/>
              </a:path>
            </a:pathLst>
          </a:cu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" descr="Black Diver Diver Clip Art">
            <a:extLst>
              <a:ext uri="{FF2B5EF4-FFF2-40B4-BE49-F238E27FC236}">
                <a16:creationId xmlns:a16="http://schemas.microsoft.com/office/drawing/2014/main" id="{601F12D6-908C-0E41-B129-0704E885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34" y="247488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6732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Are they related?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RWR (Random Walk with Restarts)  </a:t>
            </a:r>
          </a:p>
          <a:p>
            <a:pPr lvl="1"/>
            <a:r>
              <a:rPr lang="en-US" dirty="0" err="1"/>
              <a:t>google’s</a:t>
            </a:r>
            <a:r>
              <a:rPr lang="en-US" dirty="0"/>
              <a:t> </a:t>
            </a:r>
            <a:r>
              <a:rPr lang="en-US" dirty="0" err="1"/>
              <a:t>pageRank</a:t>
            </a:r>
            <a:r>
              <a:rPr lang="en-US" dirty="0"/>
              <a:t> (‘</a:t>
            </a:r>
            <a:r>
              <a:rPr lang="en-US" i="1" dirty="0"/>
              <a:t>if my parents are important, I’m important, too</a:t>
            </a:r>
            <a:r>
              <a:rPr lang="en-US" dirty="0"/>
              <a:t>’)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SSL (Semi-supervised learning) </a:t>
            </a:r>
          </a:p>
          <a:p>
            <a:pPr lvl="1"/>
            <a:r>
              <a:rPr lang="en-US" dirty="0"/>
              <a:t>minimize the differences among neighbors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BP (Belief propagation) </a:t>
            </a:r>
          </a:p>
          <a:p>
            <a:pPr lvl="1"/>
            <a:r>
              <a:rPr lang="en-US" dirty="0"/>
              <a:t>send messages to neighbors, on what you believe about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40D41-6EB0-CC44-AEF9-4400136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60F27-80A7-2F45-A6D2-F635C6F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685B-BA2B-484B-A671-7DA2BE46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41ED396E-14CC-0A4C-8B6C-A7920EDD28A3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F1DC7-5478-7A42-B923-F44EEA4FEA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824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Are they related?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RWR (Random Walk with Restarts)  </a:t>
            </a:r>
          </a:p>
          <a:p>
            <a:pPr lvl="1"/>
            <a:r>
              <a:rPr lang="en-US" dirty="0" err="1"/>
              <a:t>google’s</a:t>
            </a:r>
            <a:r>
              <a:rPr lang="en-US" dirty="0"/>
              <a:t> </a:t>
            </a:r>
            <a:r>
              <a:rPr lang="en-US" dirty="0" err="1"/>
              <a:t>pageRank</a:t>
            </a:r>
            <a:r>
              <a:rPr lang="en-US" dirty="0"/>
              <a:t> (‘</a:t>
            </a:r>
            <a:r>
              <a:rPr lang="en-US" i="1" dirty="0"/>
              <a:t>if my parents are important, I’m important, too</a:t>
            </a:r>
            <a:r>
              <a:rPr lang="en-US" dirty="0"/>
              <a:t>’)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SSL (Semi-supervised learning) </a:t>
            </a:r>
          </a:p>
          <a:p>
            <a:pPr lvl="1"/>
            <a:r>
              <a:rPr lang="en-US" dirty="0"/>
              <a:t>minimize the differences among neighbors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BP (Belief propagation) </a:t>
            </a:r>
          </a:p>
          <a:p>
            <a:pPr lvl="1"/>
            <a:r>
              <a:rPr lang="en-US" dirty="0"/>
              <a:t>send messages to neighbors, on what you believe about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40D41-6EB0-CC44-AEF9-4400136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60F27-80A7-2F45-A6D2-F635C6F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685B-BA2B-484B-A671-7DA2BE46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41ED396E-14CC-0A4C-8B6C-A7920EDD28A3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F1DC7-5478-7A42-B923-F44EEA4FEA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757CCC99-1678-664D-8DDB-B098AF84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1" y="490538"/>
            <a:ext cx="1620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</a:rPr>
              <a:t>YES!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681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Correspondence of Methods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7063" y="1617663"/>
          <a:ext cx="8195733" cy="2072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0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Unknown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– </a:t>
                      </a:r>
                      <a:r>
                        <a:rPr lang="en-US" sz="2800" baseline="0" dirty="0">
                          <a:latin typeface="Times"/>
                        </a:rPr>
                        <a:t>   </a:t>
                      </a:r>
                      <a:r>
                        <a:rPr lang="en-US" sz="2800" dirty="0" err="1">
                          <a:latin typeface="Times"/>
                        </a:rPr>
                        <a:t>c</a:t>
                      </a:r>
                      <a:r>
                        <a:rPr lang="en-US" sz="2800" dirty="0">
                          <a:latin typeface="Times"/>
                        </a:rPr>
                        <a:t> </a:t>
                      </a:r>
                      <a:r>
                        <a:rPr lang="en-US" sz="2800" baseline="0" dirty="0">
                          <a:latin typeface="Times"/>
                        </a:rPr>
                        <a:t>  </a:t>
                      </a:r>
                      <a:r>
                        <a:rPr lang="en-US" sz="2800" dirty="0">
                          <a:latin typeface="Times"/>
                        </a:rPr>
                        <a:t> </a:t>
                      </a:r>
                      <a:r>
                        <a:rPr lang="en-US" sz="2800" b="1" u="none" dirty="0">
                          <a:uFill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uFill>
                          <a:latin typeface="Times"/>
                        </a:rPr>
                        <a:t>A</a:t>
                      </a:r>
                      <a:r>
                        <a:rPr lang="en-US" sz="2800" b="1" dirty="0">
                          <a:latin typeface="Times"/>
                        </a:rPr>
                        <a:t>D</a:t>
                      </a:r>
                      <a:r>
                        <a:rPr lang="en-US" sz="3000" baseline="30000" dirty="0">
                          <a:latin typeface="Times"/>
                        </a:rPr>
                        <a:t>-1</a:t>
                      </a:r>
                      <a:r>
                        <a:rPr lang="en-US" sz="2800" dirty="0">
                          <a:latin typeface="Times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x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(1-c)</a:t>
                      </a:r>
                      <a:r>
                        <a:rPr lang="en-US" sz="2800" b="1" dirty="0">
                          <a:latin typeface="Times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+ </a:t>
                      </a:r>
                      <a:r>
                        <a:rPr lang="en-US" sz="2800" dirty="0" err="1">
                          <a:latin typeface="Monaco"/>
                        </a:rPr>
                        <a:t>a</a:t>
                      </a:r>
                      <a:r>
                        <a:rPr lang="en-US" sz="2800" b="1" u="none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(</a:t>
                      </a:r>
                      <a:r>
                        <a:rPr lang="en-US" sz="2800" b="1" dirty="0" err="1">
                          <a:latin typeface="Times"/>
                        </a:rPr>
                        <a:t>D</a:t>
                      </a:r>
                      <a:r>
                        <a:rPr lang="en-US" sz="2800" b="1" dirty="0">
                          <a:latin typeface="Times"/>
                        </a:rPr>
                        <a:t>  </a:t>
                      </a:r>
                      <a:r>
                        <a:rPr lang="en-US" sz="2800" b="0" dirty="0">
                          <a:latin typeface="Times"/>
                        </a:rPr>
                        <a:t>-   </a:t>
                      </a:r>
                      <a:r>
                        <a:rPr lang="en-US" sz="2800" b="1" u="none" dirty="0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A)</a:t>
                      </a:r>
                      <a:r>
                        <a:rPr lang="en-US" sz="2800" dirty="0">
                          <a:latin typeface="Times"/>
                        </a:rPr>
                        <a:t>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x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y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/>
                          </a:solidFill>
                        </a:rPr>
                        <a:t>F</a:t>
                      </a:r>
                      <a:r>
                        <a:rPr lang="en-US" sz="2300" b="1" dirty="0">
                          <a:solidFill>
                            <a:schemeClr val="accent2"/>
                          </a:solidFill>
                        </a:rPr>
                        <a:t>A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</a:rPr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+ </a:t>
                      </a:r>
                      <a:r>
                        <a:rPr lang="en-US" sz="2800" dirty="0">
                          <a:latin typeface="Lucida Calligraphy"/>
                          <a:ea typeface="Osaka−等幅"/>
                        </a:rPr>
                        <a:t>a</a:t>
                      </a:r>
                      <a:r>
                        <a:rPr lang="en-US" sz="1000" baseline="0" dirty="0">
                          <a:latin typeface="Lucida Calligraphy"/>
                          <a:ea typeface="Osaka−等幅"/>
                        </a:rPr>
                        <a:t>  </a:t>
                      </a:r>
                      <a:r>
                        <a:rPr lang="en-US" sz="1000" dirty="0">
                          <a:latin typeface="Lucida Calligraphy"/>
                          <a:ea typeface="Osaka−等幅"/>
                        </a:rPr>
                        <a:t> </a:t>
                      </a:r>
                      <a:r>
                        <a:rPr lang="en-US" sz="2800" b="1" dirty="0">
                          <a:latin typeface="Times"/>
                        </a:rPr>
                        <a:t>D </a:t>
                      </a:r>
                      <a:r>
                        <a:rPr lang="en-US" sz="2800" b="1" baseline="0" dirty="0">
                          <a:latin typeface="Times"/>
                        </a:rPr>
                        <a:t> </a:t>
                      </a:r>
                      <a:r>
                        <a:rPr lang="en-US" sz="2800" dirty="0">
                          <a:latin typeface="Times"/>
                        </a:rPr>
                        <a:t>- </a:t>
                      </a:r>
                      <a:r>
                        <a:rPr lang="en-US" sz="2800" dirty="0" err="1">
                          <a:latin typeface="Times"/>
                        </a:rPr>
                        <a:t>c</a:t>
                      </a:r>
                      <a:r>
                        <a:rPr lang="en-US" sz="2800" baseline="0" dirty="0" err="1">
                          <a:latin typeface="Verdana"/>
                        </a:rPr>
                        <a:t>’</a:t>
                      </a:r>
                      <a:r>
                        <a:rPr lang="en-US" sz="2800" b="1" u="none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A</a:t>
                      </a:r>
                      <a:r>
                        <a:rPr lang="en-US" sz="2800" dirty="0">
                          <a:latin typeface="Times"/>
                        </a:rPr>
                        <a:t>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b</a:t>
                      </a:r>
                      <a:r>
                        <a:rPr lang="en-US" sz="3000" b="1" baseline="-25000" dirty="0" err="1">
                          <a:latin typeface="Times"/>
                        </a:rPr>
                        <a:t>h</a:t>
                      </a:r>
                      <a:endParaRPr lang="en-US" sz="3000" b="1" baseline="-250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baseline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latin typeface="Times"/>
                        </a:rPr>
                        <a:t>φ</a:t>
                      </a:r>
                      <a:r>
                        <a:rPr lang="en-US" sz="3000" b="1" baseline="-25000" dirty="0" err="1">
                          <a:latin typeface="Times"/>
                        </a:rPr>
                        <a:t>h</a:t>
                      </a:r>
                      <a:endParaRPr lang="en-US" sz="3000" b="1" baseline="-25000" dirty="0">
                        <a:latin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 bwMode="auto">
          <a:xfrm>
            <a:off x="4106863" y="4404416"/>
            <a:ext cx="803275" cy="744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0  1  0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1  0  1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0  1  0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053138" y="4421879"/>
            <a:ext cx="255587" cy="73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2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2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ts val="12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51800" y="4421879"/>
            <a:ext cx="255588" cy="73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0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1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000250" y="4404416"/>
            <a:ext cx="801688" cy="744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1</a:t>
            </a:r>
          </a:p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  1</a:t>
            </a:r>
          </a:p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     1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008188" y="4421879"/>
            <a:ext cx="801687" cy="727075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066971" y="4404420"/>
            <a:ext cx="809529" cy="745173"/>
            <a:chOff x="3374810" y="2523079"/>
            <a:chExt cx="809569" cy="745200"/>
          </a:xfrm>
        </p:grpSpPr>
        <p:sp>
          <p:nvSpPr>
            <p:cNvPr id="26" name="Rectangle 25"/>
            <p:cNvSpPr/>
            <p:nvPr/>
          </p:nvSpPr>
          <p:spPr>
            <a:xfrm>
              <a:off x="3381239" y="2523075"/>
              <a:ext cx="803315" cy="744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l"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d1</a:t>
              </a:r>
            </a:p>
            <a:p>
              <a:pPr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d2 </a:t>
              </a:r>
            </a:p>
            <a:p>
              <a:pPr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     d3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374889" y="2540539"/>
              <a:ext cx="801728" cy="727101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5268913" y="5174354"/>
            <a:ext cx="1792287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</a:rPr>
              <a:t>final labels/ beliefs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21538" y="5131491"/>
            <a:ext cx="1897062" cy="10652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</a:rPr>
              <a:t>prior labels/ beliefs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76650" y="5242616"/>
            <a:ext cx="1657350" cy="67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omic Sans MS"/>
              </a:rPr>
              <a:t>adjacency matrix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765550" y="2582863"/>
            <a:ext cx="3206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46550" y="3090863"/>
            <a:ext cx="27463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75138" y="3606800"/>
            <a:ext cx="2746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3EE40-40BC-9644-A7A5-AF655C72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A247C-F8E8-554B-93A9-122AFCAC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FA555-74ED-904B-894B-B0BA48F7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8DDA89-B2F2-3F45-9500-C9AB4CF23FCD}"/>
                  </a:ext>
                </a:extLst>
              </p:cNvPr>
              <p:cNvSpPr/>
              <p:nvPr/>
            </p:nvSpPr>
            <p:spPr bwMode="auto">
              <a:xfrm>
                <a:off x="710245" y="1219854"/>
                <a:ext cx="3486417" cy="477174"/>
              </a:xfrm>
              <a:prstGeom prst="roundRect">
                <a:avLst/>
              </a:prstGeom>
              <a:solidFill>
                <a:srgbClr val="D5FC79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r>
                  <a:rPr lang="en-US" altLang="en-US" sz="2400" b="1" dirty="0">
                    <a:ea typeface="ＭＳ Ｐゴシック" panose="020B0600070205080204" pitchFamily="34" charset="-128"/>
                  </a:rPr>
                  <a:t>p =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(1-c)/n 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I -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c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B] </a:t>
                </a:r>
                <a:r>
                  <a:rPr lang="en-US" altLang="en-US" sz="2400" baseline="30000" dirty="0">
                    <a:ea typeface="ＭＳ Ｐゴシック" panose="020B0600070205080204" pitchFamily="34" charset="-128"/>
                  </a:rPr>
                  <a:t>-1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𝒆</m:t>
                        </m:r>
                      </m:e>
                    </m:acc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8DDA89-B2F2-3F45-9500-C9AB4CF23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245" y="1219854"/>
                <a:ext cx="3486417" cy="477174"/>
              </a:xfrm>
              <a:prstGeom prst="roundRect">
                <a:avLst/>
              </a:prstGeom>
              <a:blipFill>
                <a:blip r:embed="rId2"/>
                <a:stretch>
                  <a:fillRect l="-727" t="-7895" b="-23684"/>
                </a:stretch>
              </a:blip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3341D332-6F65-2148-B20D-8C5E46CE193A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 descr="Black Diver Diver Clip Art">
            <a:extLst>
              <a:ext uri="{FF2B5EF4-FFF2-40B4-BE49-F238E27FC236}">
                <a16:creationId xmlns:a16="http://schemas.microsoft.com/office/drawing/2014/main" id="{9B7C4CF9-B079-B040-9B17-8287C703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074" y="51696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154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116" y="1329948"/>
            <a:ext cx="4584700" cy="4365942"/>
          </a:xfrm>
        </p:spPr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 a </a:t>
            </a:r>
            <a:r>
              <a:rPr lang="en-US" b="1" dirty="0"/>
              <a:t>heterogeneous </a:t>
            </a:r>
            <a:r>
              <a:rPr lang="en-US" dirty="0"/>
              <a:t>graph on users, products, sellers and positive/negative ratings with “seed labels”</a:t>
            </a:r>
          </a:p>
          <a:p>
            <a:r>
              <a:rPr lang="en-US" b="1" dirty="0"/>
              <a:t>Find</a:t>
            </a:r>
            <a:r>
              <a:rPr lang="en-US" dirty="0"/>
              <a:t> the top </a:t>
            </a:r>
            <a:r>
              <a:rPr lang="en-US" i="1" dirty="0"/>
              <a:t>k</a:t>
            </a:r>
            <a:r>
              <a:rPr lang="en-US" dirty="0"/>
              <a:t> most fraudulent users, products and sellers</a:t>
            </a:r>
          </a:p>
        </p:txBody>
      </p:sp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5" y="1302319"/>
            <a:ext cx="4161191" cy="312089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3D6A7A-5194-AE4C-9033-C3217359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8B831E31-EF74-0D48-8DC7-7E1F5BF3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30453-E470-7F4F-B2D2-6EADCDDB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7BBED07-D920-2144-A9F8-FBF6CDF864AD}"/>
              </a:ext>
            </a:extLst>
          </p:cNvPr>
          <p:cNvGrpSpPr>
            <a:grpSpLocks noChangeAspect="1"/>
          </p:cNvGrpSpPr>
          <p:nvPr/>
        </p:nvGrpSpPr>
        <p:grpSpPr>
          <a:xfrm>
            <a:off x="955938" y="4565716"/>
            <a:ext cx="2001058" cy="1031605"/>
            <a:chOff x="7701643" y="4081081"/>
            <a:chExt cx="1217029" cy="62741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505028D-FC8C-6940-90EA-B59382B43D44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23FFB98-6253-EE45-9AE3-22DF676D0995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E633BC8-2E0C-9943-B58E-824C310F68D7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E2F04AB-178D-0140-B55E-DD96218A5716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ADC6F7-F4C1-4041-BF3D-738B72D4FEB5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4F3E48-B511-1C4E-A732-D082E29A3DA8}"/>
                </a:ext>
              </a:extLst>
            </p:cNvPr>
            <p:cNvCxnSpPr>
              <a:cxnSpLocks/>
              <a:stCxn id="53" idx="6"/>
              <a:endCxn id="55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4DB10C-7BE5-7B4C-BBCF-67AF37F5DC01}"/>
                </a:ext>
              </a:extLst>
            </p:cNvPr>
            <p:cNvCxnSpPr>
              <a:stCxn id="53" idx="5"/>
              <a:endCxn id="57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8C93DB6-F43E-EC4A-B35D-7871F69DCE56}"/>
                </a:ext>
              </a:extLst>
            </p:cNvPr>
            <p:cNvCxnSpPr>
              <a:stCxn id="53" idx="3"/>
              <a:endCxn id="56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6DA5CF-857A-AB4E-B6F8-F844E37B51E5}"/>
                </a:ext>
              </a:extLst>
            </p:cNvPr>
            <p:cNvCxnSpPr>
              <a:cxnSpLocks/>
              <a:stCxn id="53" idx="1"/>
              <a:endCxn id="5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DC7A7D-CE6B-D140-BA18-086124A5A782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9D4F4BE-242E-6C4D-929D-AA6096069D3A}"/>
                </a:ext>
              </a:extLst>
            </p:cNvPr>
            <p:cNvCxnSpPr>
              <a:stCxn id="55" idx="4"/>
              <a:endCxn id="57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96AC020-62CC-EF4D-BC9A-E17F05D09EBB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D428E27-81C2-7145-BF6B-1FF595EA1F39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048CBA0-5825-1344-BF73-088E605ABAFC}"/>
                </a:ext>
              </a:extLst>
            </p:cNvPr>
            <p:cNvCxnSpPr>
              <a:stCxn id="54" idx="5"/>
              <a:endCxn id="57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F30BBB4-91C0-AD42-B2B8-BD1A63962271}"/>
                </a:ext>
              </a:extLst>
            </p:cNvPr>
            <p:cNvCxnSpPr>
              <a:stCxn id="55" idx="4"/>
              <a:endCxn id="56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A9BF895-3AEE-0D49-96A5-2BEE2B484483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B0402E-11F5-1B4B-B9A5-55625052DEE0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BCD725-DAA7-7E45-AF66-B4E50457D29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5EAB69F-8026-634C-A4E7-403E381309A7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74D7193-D92C-ED41-9CB7-B080ADC83EA4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8AF208C-6571-4640-83B0-51CC964D7444}"/>
                </a:ext>
              </a:extLst>
            </p:cNvPr>
            <p:cNvCxnSpPr>
              <a:cxnSpLocks/>
              <a:stCxn id="69" idx="4"/>
              <a:endCxn id="71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5AF67B2-2B3B-3E41-8E49-4C2DE45519E5}"/>
                </a:ext>
              </a:extLst>
            </p:cNvPr>
            <p:cNvCxnSpPr>
              <a:stCxn id="70" idx="6"/>
              <a:endCxn id="71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04077CE-5B5B-B04F-9C39-18730017AD8F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9EF7E5C-6F94-D340-B17C-C48092D6C0D0}"/>
                </a:ext>
              </a:extLst>
            </p:cNvPr>
            <p:cNvCxnSpPr>
              <a:cxnSpLocks/>
              <a:stCxn id="68" idx="5"/>
              <a:endCxn id="71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BBCFFCA-B499-C846-884A-FE6EB7AA636D}"/>
                </a:ext>
              </a:extLst>
            </p:cNvPr>
            <p:cNvCxnSpPr>
              <a:cxnSpLocks/>
              <a:stCxn id="69" idx="3"/>
              <a:endCxn id="70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1421BA8-056F-1541-A13D-96DCEFDF33B5}"/>
                </a:ext>
              </a:extLst>
            </p:cNvPr>
            <p:cNvCxnSpPr>
              <a:stCxn id="55" idx="6"/>
              <a:endCxn id="68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5337799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116" y="1329948"/>
            <a:ext cx="4584700" cy="4365942"/>
          </a:xfrm>
        </p:spPr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 a </a:t>
            </a:r>
            <a:r>
              <a:rPr lang="en-US" b="1" dirty="0"/>
              <a:t>heterogeneous </a:t>
            </a:r>
            <a:r>
              <a:rPr lang="en-US" dirty="0"/>
              <a:t>graph on users, products, sellers and positive/negative ratings with “seed labels”</a:t>
            </a:r>
          </a:p>
          <a:p>
            <a:r>
              <a:rPr lang="en-US" b="1" dirty="0"/>
              <a:t>Find</a:t>
            </a:r>
            <a:r>
              <a:rPr lang="en-US" dirty="0"/>
              <a:t> the top </a:t>
            </a:r>
            <a:r>
              <a:rPr lang="en-US" i="1" dirty="0"/>
              <a:t>k</a:t>
            </a:r>
            <a:r>
              <a:rPr lang="en-US" dirty="0"/>
              <a:t> most fraudulent users, products and sellers</a:t>
            </a:r>
          </a:p>
        </p:txBody>
      </p:sp>
      <p:pic>
        <p:nvPicPr>
          <p:cNvPr id="7" name="Picture 6" descr="cf2014-t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800" y="4485329"/>
            <a:ext cx="901962" cy="1091374"/>
          </a:xfrm>
          <a:prstGeom prst="rect">
            <a:avLst/>
          </a:prstGeom>
        </p:spPr>
      </p:pic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5" y="1302319"/>
            <a:ext cx="4161191" cy="3120893"/>
          </a:xfrm>
          <a:prstGeom prst="rect">
            <a:avLst/>
          </a:prstGeom>
        </p:spPr>
      </p:pic>
      <p:pic>
        <p:nvPicPr>
          <p:cNvPr id="11" name="Picture 10" descr="guenneman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642" y="4438141"/>
            <a:ext cx="937135" cy="1149859"/>
          </a:xfrm>
          <a:prstGeom prst="rect">
            <a:avLst/>
          </a:prstGeom>
        </p:spPr>
      </p:pic>
      <p:pic>
        <p:nvPicPr>
          <p:cNvPr id="12" name="Picture 11" descr="dhivya-eswaran-231x23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82" y="4441213"/>
            <a:ext cx="1086517" cy="111292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A4986-C074-CD43-9CB1-EE92BB1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1AD276-BDF0-1148-A25E-88F37625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B31F4-268F-E64C-A576-F3296511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263022634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5" y="1302319"/>
            <a:ext cx="2247375" cy="1685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041300"/>
            <a:ext cx="8483600" cy="250224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6894A-B245-8E42-A6CD-4E0ECA54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D216-EF3A-5743-891D-EE78E136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BF9FD-F975-B241-A55B-A32499A0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508A2-87AF-9E46-8BAA-10A640A1CF90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5930CB8-7201-3747-9DA2-25237E6BC21B}"/>
              </a:ext>
            </a:extLst>
          </p:cNvPr>
          <p:cNvSpPr/>
          <p:nvPr/>
        </p:nvSpPr>
        <p:spPr bwMode="auto">
          <a:xfrm>
            <a:off x="4660900" y="4787664"/>
            <a:ext cx="301244" cy="381744"/>
          </a:xfrm>
          <a:prstGeom prst="roundRect">
            <a:avLst/>
          </a:prstGeom>
          <a:solidFill>
            <a:srgbClr val="FF000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3C0055-AC1F-FA4F-B3A5-14463E65D0C8}"/>
              </a:ext>
            </a:extLst>
          </p:cNvPr>
          <p:cNvSpPr/>
          <p:nvPr/>
        </p:nvSpPr>
        <p:spPr bwMode="auto">
          <a:xfrm>
            <a:off x="2289556" y="4787664"/>
            <a:ext cx="301244" cy="381744"/>
          </a:xfrm>
          <a:prstGeom prst="roundRect">
            <a:avLst/>
          </a:prstGeom>
          <a:solidFill>
            <a:srgbClr val="FF000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Black Diver Diver Clip Art">
            <a:extLst>
              <a:ext uri="{FF2B5EF4-FFF2-40B4-BE49-F238E27FC236}">
                <a16:creationId xmlns:a16="http://schemas.microsoft.com/office/drawing/2014/main" id="{D3231CA4-6713-1D4F-8552-835E6254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3532" y="97966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8028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: features</a:t>
            </a:r>
          </a:p>
        </p:txBody>
      </p:sp>
      <p:pic>
        <p:nvPicPr>
          <p:cNvPr id="12" name="Picture 11" descr="scalability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13" y="2293975"/>
            <a:ext cx="3065173" cy="2884067"/>
          </a:xfrm>
          <a:prstGeom prst="rect">
            <a:avLst/>
          </a:prstGeom>
        </p:spPr>
      </p:pic>
      <p:pic>
        <p:nvPicPr>
          <p:cNvPr id="8" name="Picture 7" descr="prodCorrelation-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85" y="2171031"/>
            <a:ext cx="3093713" cy="3016093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238125" y="1462088"/>
            <a:ext cx="8905875" cy="8556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Fast; convergence guarantees.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785" y="5057897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Near-perfect accuracy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5716" y="5075601"/>
            <a:ext cx="297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linear in graph size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30573" y="2844800"/>
            <a:ext cx="88912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5865" y="1498600"/>
            <a:ext cx="22231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600x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  <a:p>
            <a:r>
              <a:rPr lang="en-US" dirty="0"/>
              <a:t>3x (C++)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4ED1-52B0-0A4F-A44A-D52971F4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6AFAC-FB37-FC42-9EC8-7C7889A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DEA96-8D51-E140-A339-90FCDC3F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79E-71F8-264F-9E19-2A5F30C04F6A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21219164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FE4F8-34D2-9F40-8E31-17C1FC442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591" y="5124590"/>
            <a:ext cx="544602" cy="8125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5DA688-B8E1-174B-BDC9-3DB587A31357}"/>
              </a:ext>
            </a:extLst>
          </p:cNvPr>
          <p:cNvSpPr txBox="1"/>
          <p:nvPr/>
        </p:nvSpPr>
        <p:spPr>
          <a:xfrm>
            <a:off x="5365718" y="474997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1185" y="1381074"/>
            <a:ext cx="308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Recommendation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13ABF0-21AF-5742-AB47-8932DC314782}"/>
              </a:ext>
            </a:extLst>
          </p:cNvPr>
          <p:cNvCxnSpPr/>
          <p:nvPr/>
        </p:nvCxnSpPr>
        <p:spPr bwMode="auto">
          <a:xfrm>
            <a:off x="3531487" y="5697080"/>
            <a:ext cx="1606570" cy="1901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C504AA-5ACB-EF4D-BF5E-0EA30B47B7AA}"/>
              </a:ext>
            </a:extLst>
          </p:cNvPr>
          <p:cNvGrpSpPr/>
          <p:nvPr/>
        </p:nvGrpSpPr>
        <p:grpSpPr>
          <a:xfrm>
            <a:off x="2581602" y="2013941"/>
            <a:ext cx="3573023" cy="2750322"/>
            <a:chOff x="2581602" y="2013941"/>
            <a:chExt cx="3573023" cy="27503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E0C0B9-18DA-5C40-ABAF-46210738F869}"/>
                </a:ext>
              </a:extLst>
            </p:cNvPr>
            <p:cNvSpPr txBox="1"/>
            <p:nvPr/>
          </p:nvSpPr>
          <p:spPr>
            <a:xfrm>
              <a:off x="2606109" y="4271820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80D5F69-5E79-6249-922A-638BF129C301}"/>
                </a:ext>
              </a:extLst>
            </p:cNvPr>
            <p:cNvGrpSpPr/>
            <p:nvPr/>
          </p:nvGrpSpPr>
          <p:grpSpPr>
            <a:xfrm>
              <a:off x="2581602" y="2013941"/>
              <a:ext cx="3573023" cy="2429272"/>
              <a:chOff x="2581602" y="2013941"/>
              <a:chExt cx="3573023" cy="242927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3BAB402-C43F-0642-9B55-ACEB1C996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1602" y="2228057"/>
                <a:ext cx="812581" cy="81258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54D3CCB-FAC0-C24A-AF61-B56F17CDB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08283" y="3354111"/>
                <a:ext cx="559218" cy="668631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4806F94-C406-AE41-9AB1-0FFA0E73E8A8}"/>
                  </a:ext>
                </a:extLst>
              </p:cNvPr>
              <p:cNvCxnSpPr/>
              <p:nvPr/>
            </p:nvCxnSpPr>
            <p:spPr bwMode="auto">
              <a:xfrm flipV="1">
                <a:off x="3531487" y="2388137"/>
                <a:ext cx="1682770" cy="31160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5E4FA9C-C3E0-B242-BA64-6D0B1FD2843C}"/>
                  </a:ext>
                </a:extLst>
              </p:cNvPr>
              <p:cNvCxnSpPr/>
              <p:nvPr/>
            </p:nvCxnSpPr>
            <p:spPr bwMode="auto">
              <a:xfrm>
                <a:off x="3531487" y="2851976"/>
                <a:ext cx="1682770" cy="5020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4BED00-C00E-E049-AFCB-B4DC95AA965E}"/>
                  </a:ext>
                </a:extLst>
              </p:cNvPr>
              <p:cNvCxnSpPr/>
              <p:nvPr/>
            </p:nvCxnSpPr>
            <p:spPr bwMode="auto">
              <a:xfrm>
                <a:off x="3505200" y="3058586"/>
                <a:ext cx="1709057" cy="12640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BF1CA0C-D7EE-CB4F-B180-26A8D33180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05200" y="3839769"/>
                <a:ext cx="1735344" cy="60344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18434" name="Picture 2">
                <a:extLst>
                  <a:ext uri="{FF2B5EF4-FFF2-40B4-BE49-F238E27FC236}">
                    <a16:creationId xmlns:a16="http://schemas.microsoft.com/office/drawing/2014/main" id="{9388A80E-6A68-9244-9DF3-DEBBF2DABB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0544" y="2013941"/>
                <a:ext cx="914081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36" name="Picture 4" descr="See the source image">
                <a:extLst>
                  <a:ext uri="{FF2B5EF4-FFF2-40B4-BE49-F238E27FC236}">
                    <a16:creationId xmlns:a16="http://schemas.microsoft.com/office/drawing/2014/main" id="{BADE361A-55DF-9646-8842-8C5442032C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50178" y="3023731"/>
                <a:ext cx="737766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438" name="Picture 6" descr="See the source image">
              <a:extLst>
                <a:ext uri="{FF2B5EF4-FFF2-40B4-BE49-F238E27FC236}">
                  <a16:creationId xmlns:a16="http://schemas.microsoft.com/office/drawing/2014/main" id="{91F73638-1368-CD4D-9446-A38D03D46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363" y="3951682"/>
              <a:ext cx="812581" cy="812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40" name="Picture 8" descr="See the source image">
            <a:extLst>
              <a:ext uri="{FF2B5EF4-FFF2-40B4-BE49-F238E27FC236}">
                <a16:creationId xmlns:a16="http://schemas.microsoft.com/office/drawing/2014/main" id="{70D944FE-55AA-D947-8EAF-94CEB7CD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351" y="5341578"/>
            <a:ext cx="678593" cy="9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89EAA3-9314-7F44-A8BA-C5645FD2341C}"/>
              </a:ext>
            </a:extLst>
          </p:cNvPr>
          <p:cNvSpPr txBox="1"/>
          <p:nvPr/>
        </p:nvSpPr>
        <p:spPr>
          <a:xfrm>
            <a:off x="1836342" y="342266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??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02647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 in the real world</a:t>
            </a:r>
          </a:p>
        </p:txBody>
      </p:sp>
      <p:pic>
        <p:nvPicPr>
          <p:cNvPr id="3" name="Picture 2" descr="effectiveness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3" y="1993900"/>
            <a:ext cx="3646608" cy="3390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917700"/>
            <a:ext cx="46434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/>
              <a:t>Near 100% precision on top 300 users (</a:t>
            </a:r>
            <a:r>
              <a:rPr lang="en-US" sz="2800" dirty="0" err="1"/>
              <a:t>Flipkart</a:t>
            </a:r>
            <a:r>
              <a:rPr lang="en-US" sz="2800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Flagged users: suspicious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/>
              <a:t>400 ratings in 1 sec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/>
              <a:t>5000 good ratings and no bad ratings</a:t>
            </a:r>
          </a:p>
        </p:txBody>
      </p:sp>
      <p:pic>
        <p:nvPicPr>
          <p:cNvPr id="12" name="Picture 11" descr="fk-logo_9fdd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1246560"/>
            <a:ext cx="2332788" cy="594939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9B647-F853-C644-86A1-019E6063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EE245-13D5-F544-899B-F7113A67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34B959-1F9C-3D48-872D-9C760AE0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48AEA-6182-424F-9BEB-1A716667611D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398782454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: code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238125" y="1462088"/>
            <a:ext cx="8905875" cy="8556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http://www.cs.cmu.edu/~deswaran/code/zoobp.zip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4ED1-52B0-0A4F-A44A-D52971F4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6AFAC-FB37-FC42-9EC8-7C7889A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17" name="Picture 16" descr="dhivya-eswaran-231x231.png">
            <a:extLst>
              <a:ext uri="{FF2B5EF4-FFF2-40B4-BE49-F238E27FC236}">
                <a16:creationId xmlns:a16="http://schemas.microsoft.com/office/drawing/2014/main" id="{8BD10967-C866-814A-96FF-41E197AAF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100388"/>
            <a:ext cx="1999718" cy="20483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C4E37-C41D-2D49-8632-130AE283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2E15C-8E6E-544E-A098-EECF6E5FEFDC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106959484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4129-1709-D540-8F40-9E72C264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A551F-CB06-4645-8AF7-A9481CE37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Fraud detection in PwC [KDD’09]</a:t>
            </a:r>
          </a:p>
          <a:p>
            <a:r>
              <a:rPr lang="en-US" dirty="0"/>
              <a:t>Malware detection in Symantec [SDM’11]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886BD-442F-844E-9F48-3A063EAB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66274-6D6F-2846-A1F1-456168E5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547B-4CEF-A742-A543-F02B130A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841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r>
              <a:rPr lang="en-US" dirty="0"/>
              <a:t>A: Belief Propagation (‘</a:t>
            </a:r>
            <a:r>
              <a:rPr lang="en-US" dirty="0" err="1"/>
              <a:t>zooBP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CA184-052F-2943-BB1B-76B142D13ED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042BC1-B7ED-9F49-AFD2-588BD4F7CC83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B72A0D-4EA0-E544-BBE1-E1F57566FE46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F0AEF-BB1A-3143-A110-8DA27848DB75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3B8BAA-2E90-7A4C-B769-8CA34538BCED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677969-9F6B-1A4D-A8E5-F3B6B1281A6B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45AC33-98C8-4F47-A5BB-26DD16FCB292}"/>
                </a:ext>
              </a:extLst>
            </p:cNvPr>
            <p:cNvCxnSpPr>
              <a:cxnSpLocks/>
              <a:stCxn id="12" idx="6"/>
              <a:endCxn id="16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602C3C-73F7-4847-A5B0-AC595B523FA1}"/>
                </a:ext>
              </a:extLst>
            </p:cNvPr>
            <p:cNvCxnSpPr>
              <a:stCxn id="12" idx="5"/>
              <a:endCxn id="18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9B1322-48AA-CE4F-AA13-5417064A5A18}"/>
                </a:ext>
              </a:extLst>
            </p:cNvPr>
            <p:cNvCxnSpPr>
              <a:stCxn id="12" idx="3"/>
              <a:endCxn id="17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6B82FF-6097-C94B-896A-B5E5B2E7F0B0}"/>
                </a:ext>
              </a:extLst>
            </p:cNvPr>
            <p:cNvCxnSpPr>
              <a:cxnSpLocks/>
              <a:stCxn id="12" idx="1"/>
              <a:endCxn id="1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B19514-D701-8B43-8A12-61B18A566216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FCAB64-C132-0B44-89B3-1DAAB68FE7AF}"/>
                </a:ext>
              </a:extLst>
            </p:cNvPr>
            <p:cNvCxnSpPr>
              <a:stCxn id="16" idx="4"/>
              <a:endCxn id="18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ADA0BF-37ED-624A-A59B-EC6CFD1746DD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B20E7-044E-C046-B65F-A28AFB1ECB1E}"/>
                </a:ext>
              </a:extLst>
            </p:cNvPr>
            <p:cNvCxnSpPr>
              <a:stCxn id="14" idx="4"/>
              <a:endCxn id="17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100743-3D65-3D46-A212-E44414DC25EA}"/>
                </a:ext>
              </a:extLst>
            </p:cNvPr>
            <p:cNvCxnSpPr>
              <a:stCxn id="14" idx="5"/>
              <a:endCxn id="18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4E787-6109-DD44-9D1B-B68E8D942925}"/>
                </a:ext>
              </a:extLst>
            </p:cNvPr>
            <p:cNvCxnSpPr>
              <a:stCxn id="16" idx="4"/>
              <a:endCxn id="17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42D36F-C159-1D41-9F3A-189B3210891C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8F6A98-D31E-4A40-88C3-98D530DD26E9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25DF58-EFD4-7A40-BE81-8CB9C103D87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3E5418-76C9-C44C-806E-737A3605E4E3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38D2F1-6582-5A41-8DBC-1D0573847D8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CA8015-94D1-2147-B4F7-EB8F06E532B8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C574D3-CA99-F146-A788-4BBE405F278A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E076F-97D5-F845-B375-B78F3948704F}"/>
                </a:ext>
              </a:extLst>
            </p:cNvPr>
            <p:cNvCxnSpPr>
              <a:cxnSpLocks/>
              <a:stCxn id="29" idx="4"/>
              <a:endCxn id="31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51D4E0-BF55-7349-BAB4-13FAEAA27769}"/>
                </a:ext>
              </a:extLst>
            </p:cNvPr>
            <p:cNvCxnSpPr>
              <a:cxnSpLocks/>
              <a:stCxn id="29" idx="5"/>
              <a:endCxn id="32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F3630D-5A7D-6346-B5D0-67866114AAC7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395031-8276-0E40-8E8E-D3B7FD1C0946}"/>
                </a:ext>
              </a:extLst>
            </p:cNvPr>
            <p:cNvCxnSpPr>
              <a:stCxn id="16" idx="6"/>
              <a:endCxn id="29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29FC5-E812-2D47-B0A0-811AC393483A}"/>
              </a:ext>
            </a:extLst>
          </p:cNvPr>
          <p:cNvCxnSpPr>
            <a:cxnSpLocks/>
          </p:cNvCxnSpPr>
          <p:nvPr/>
        </p:nvCxnSpPr>
        <p:spPr bwMode="auto">
          <a:xfrm>
            <a:off x="4318000" y="3200400"/>
            <a:ext cx="0" cy="29737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F28C9101-3EB7-3C4A-AAE7-08A123F9946A}"/>
              </a:ext>
            </a:extLst>
          </p:cNvPr>
          <p:cNvSpPr txBox="1">
            <a:spLocks/>
          </p:cNvSpPr>
          <p:nvPr/>
        </p:nvSpPr>
        <p:spPr bwMode="auto">
          <a:xfrm>
            <a:off x="4350832" y="3145331"/>
            <a:ext cx="4793168" cy="6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sz="2000" kern="0" dirty="0">
                <a:hlinkClick r:id="rId2"/>
              </a:rPr>
              <a:t>www.cs.cmu.edu/~deswaran/code/zoobp.zip</a:t>
            </a:r>
            <a:endParaRPr kumimoji="0" lang="en-US" sz="2000" kern="0" dirty="0"/>
          </a:p>
        </p:txBody>
      </p:sp>
      <p:pic>
        <p:nvPicPr>
          <p:cNvPr id="54" name="Picture 53" descr="schematic-1.png">
            <a:extLst>
              <a:ext uri="{FF2B5EF4-FFF2-40B4-BE49-F238E27FC236}">
                <a16:creationId xmlns:a16="http://schemas.microsoft.com/office/drawing/2014/main" id="{427DE6FD-AAD6-4C48-B3E0-DBB35A85F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66" y="3600914"/>
            <a:ext cx="3190339" cy="23927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22B589B-5CFE-9D41-9B49-6ACC4160ADB6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86BC2E-B46F-F145-A5E9-6AB08CFAA528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1832CC-48F2-9947-B75A-BBEF03258225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5FA98B-8013-8F43-90F0-EA8750CA787F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C1D356-869C-DB4F-9B64-6861BA560A75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984E93C-9CA0-1546-BAC2-51EF88A7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A24CE7-A429-D442-B04D-795984AC79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CFE9436-14FE-BC4F-BA03-CF9C841F987C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CD30912-B746-1244-A974-1166AF65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7" name="Picture 2" descr="Recipe Book Clip Art">
            <a:extLst>
              <a:ext uri="{FF2B5EF4-FFF2-40B4-BE49-F238E27FC236}">
                <a16:creationId xmlns:a16="http://schemas.microsoft.com/office/drawing/2014/main" id="{6BE621AD-32CE-B14E-8055-3FD4342C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5" y="34567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8287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pPr lvl="1"/>
            <a:r>
              <a:rPr lang="en-US" dirty="0"/>
              <a:t>P1.1: recommendation</a:t>
            </a:r>
          </a:p>
          <a:p>
            <a:pPr lvl="1"/>
            <a:r>
              <a:rPr lang="en-US" dirty="0"/>
              <a:t>P1.2: belief propagation</a:t>
            </a:r>
          </a:p>
          <a:p>
            <a:pPr lvl="1"/>
            <a:r>
              <a:rPr lang="en-US" dirty="0"/>
              <a:t>P1.3: properties/patterns in graphs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Time-evolving graphs / Tensors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60FB759C-3FDA-CB49-B298-BF874FBD878A}"/>
              </a:ext>
            </a:extLst>
          </p:cNvPr>
          <p:cNvSpPr/>
          <p:nvPr/>
        </p:nvSpPr>
        <p:spPr bwMode="auto">
          <a:xfrm>
            <a:off x="473528" y="4895730"/>
            <a:ext cx="424543" cy="273433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502F86-E524-BE43-8058-3901DFD06D97}"/>
              </a:ext>
            </a:extLst>
          </p:cNvPr>
          <p:cNvGrpSpPr/>
          <p:nvPr/>
        </p:nvGrpSpPr>
        <p:grpSpPr>
          <a:xfrm>
            <a:off x="7257086" y="3911452"/>
            <a:ext cx="1201114" cy="1257711"/>
            <a:chOff x="7003143" y="3958632"/>
            <a:chExt cx="1201114" cy="12577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E752DF-9B1F-4C4A-8CC2-95208A4D86D4}"/>
                </a:ext>
              </a:extLst>
            </p:cNvPr>
            <p:cNvGrpSpPr/>
            <p:nvPr/>
          </p:nvGrpSpPr>
          <p:grpSpPr>
            <a:xfrm>
              <a:off x="7003143" y="4608131"/>
              <a:ext cx="1201114" cy="608212"/>
              <a:chOff x="7701643" y="4081081"/>
              <a:chExt cx="1201114" cy="60821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65CA4D-862D-7A47-B963-9D7FE5BC402C}"/>
                  </a:ext>
                </a:extLst>
              </p:cNvPr>
              <p:cNvSpPr/>
              <p:nvPr/>
            </p:nvSpPr>
            <p:spPr bwMode="auto">
              <a:xfrm>
                <a:off x="7932512" y="408108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9A3DD4E-9E9D-5B41-AE02-0C3559EAE62C}"/>
                  </a:ext>
                </a:extLst>
              </p:cNvPr>
              <p:cNvSpPr/>
              <p:nvPr/>
            </p:nvSpPr>
            <p:spPr bwMode="auto">
              <a:xfrm>
                <a:off x="7701643" y="4254117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0C047B5-26D2-8B40-A889-15EBE23CE110}"/>
                  </a:ext>
                </a:extLst>
              </p:cNvPr>
              <p:cNvSpPr/>
              <p:nvPr/>
            </p:nvSpPr>
            <p:spPr bwMode="auto">
              <a:xfrm>
                <a:off x="8167630" y="4255751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DEF05A1-A4DA-0A41-AEE3-9769165D27A4}"/>
                  </a:ext>
                </a:extLst>
              </p:cNvPr>
              <p:cNvSpPr/>
              <p:nvPr/>
            </p:nvSpPr>
            <p:spPr bwMode="auto">
              <a:xfrm>
                <a:off x="7789470" y="46219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12ADC73-CD90-6E4B-B17B-26130CB346B6}"/>
                  </a:ext>
                </a:extLst>
              </p:cNvPr>
              <p:cNvSpPr/>
              <p:nvPr/>
            </p:nvSpPr>
            <p:spPr bwMode="auto">
              <a:xfrm>
                <a:off x="8094070" y="462507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EA38426-7AC2-DC43-A5D7-896EFCADDE39}"/>
                  </a:ext>
                </a:extLst>
              </p:cNvPr>
              <p:cNvCxnSpPr>
                <a:cxnSpLocks/>
                <a:stCxn id="14" idx="6"/>
                <a:endCxn id="16" idx="1"/>
              </p:cNvCxnSpPr>
              <p:nvPr/>
            </p:nvCxnSpPr>
            <p:spPr bwMode="auto">
              <a:xfrm>
                <a:off x="8008712" y="4113190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98A005B-EA08-6941-8612-25A298C039D1}"/>
                  </a:ext>
                </a:extLst>
              </p:cNvPr>
              <p:cNvCxnSpPr>
                <a:stCxn id="14" idx="5"/>
                <a:endCxn id="18" idx="1"/>
              </p:cNvCxnSpPr>
              <p:nvPr/>
            </p:nvCxnSpPr>
            <p:spPr bwMode="auto">
              <a:xfrm>
                <a:off x="7997553" y="4135894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DC4BDE1-25B3-8E4F-91EC-188BB6BE0B41}"/>
                  </a:ext>
                </a:extLst>
              </p:cNvPr>
              <p:cNvCxnSpPr>
                <a:stCxn id="14" idx="3"/>
                <a:endCxn id="17" idx="7"/>
              </p:cNvCxnSpPr>
              <p:nvPr/>
            </p:nvCxnSpPr>
            <p:spPr bwMode="auto">
              <a:xfrm flipH="1">
                <a:off x="7854511" y="4135894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419992-4E55-CE49-BF57-B209866248E3}"/>
                  </a:ext>
                </a:extLst>
              </p:cNvPr>
              <p:cNvCxnSpPr>
                <a:cxnSpLocks/>
                <a:stCxn id="14" idx="1"/>
                <a:endCxn id="15" idx="7"/>
              </p:cNvCxnSpPr>
              <p:nvPr/>
            </p:nvCxnSpPr>
            <p:spPr bwMode="auto">
              <a:xfrm flipH="1">
                <a:off x="7766684" y="4090485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7D4D413-3D53-2D42-B41B-1CE78503B3C7}"/>
                  </a:ext>
                </a:extLst>
              </p:cNvPr>
              <p:cNvCxnSpPr>
                <a:stCxn id="15" idx="6"/>
                <a:endCxn id="16" idx="2"/>
              </p:cNvCxnSpPr>
              <p:nvPr/>
            </p:nvCxnSpPr>
            <p:spPr bwMode="auto">
              <a:xfrm>
                <a:off x="7777843" y="4286226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83FCB0-D68A-E949-9A23-D75A7DAB8A14}"/>
                  </a:ext>
                </a:extLst>
              </p:cNvPr>
              <p:cNvCxnSpPr>
                <a:stCxn id="16" idx="4"/>
                <a:endCxn id="18" idx="0"/>
              </p:cNvCxnSpPr>
              <p:nvPr/>
            </p:nvCxnSpPr>
            <p:spPr bwMode="auto">
              <a:xfrm flipH="1">
                <a:off x="8132170" y="4319968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850A1D-38F3-064E-9F83-AF994C2C5FFD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7865670" y="4654074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F77DE7-F9A9-1448-8748-BB0487F65630}"/>
                  </a:ext>
                </a:extLst>
              </p:cNvPr>
              <p:cNvCxnSpPr>
                <a:stCxn id="15" idx="4"/>
                <a:endCxn id="17" idx="0"/>
              </p:cNvCxnSpPr>
              <p:nvPr/>
            </p:nvCxnSpPr>
            <p:spPr bwMode="auto">
              <a:xfrm>
                <a:off x="7739743" y="4318334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AB229F4-1F30-D34D-BB73-B751466EA266}"/>
                  </a:ext>
                </a:extLst>
              </p:cNvPr>
              <p:cNvCxnSpPr>
                <a:stCxn id="15" idx="5"/>
                <a:endCxn id="18" idx="1"/>
              </p:cNvCxnSpPr>
              <p:nvPr/>
            </p:nvCxnSpPr>
            <p:spPr bwMode="auto">
              <a:xfrm>
                <a:off x="7766684" y="4308930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FA4A28D-D901-AA41-9D6B-2C00A7A862F5}"/>
                  </a:ext>
                </a:extLst>
              </p:cNvPr>
              <p:cNvCxnSpPr>
                <a:stCxn id="16" idx="4"/>
                <a:endCxn id="17" idx="7"/>
              </p:cNvCxnSpPr>
              <p:nvPr/>
            </p:nvCxnSpPr>
            <p:spPr bwMode="auto">
              <a:xfrm flipH="1">
                <a:off x="7854511" y="4319968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6946749-2C08-CE41-84E3-0D9F1CB8BB60}"/>
                  </a:ext>
                </a:extLst>
              </p:cNvPr>
              <p:cNvSpPr/>
              <p:nvPr/>
            </p:nvSpPr>
            <p:spPr bwMode="auto">
              <a:xfrm>
                <a:off x="8510797" y="4254117"/>
                <a:ext cx="79285" cy="72143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F517282-9567-BC49-A896-6136BBECECC2}"/>
                  </a:ext>
                </a:extLst>
              </p:cNvPr>
              <p:cNvSpPr/>
              <p:nvPr/>
            </p:nvSpPr>
            <p:spPr bwMode="auto">
              <a:xfrm>
                <a:off x="8835252" y="4254117"/>
                <a:ext cx="64907" cy="72142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62E11C9-FE53-2847-8287-FBE1719AAB85}"/>
                  </a:ext>
                </a:extLst>
              </p:cNvPr>
              <p:cNvSpPr/>
              <p:nvPr/>
            </p:nvSpPr>
            <p:spPr bwMode="auto">
              <a:xfrm>
                <a:off x="8521957" y="461885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3AE1349-D3F5-5C42-893C-67ED7B6C86FC}"/>
                  </a:ext>
                </a:extLst>
              </p:cNvPr>
              <p:cNvSpPr/>
              <p:nvPr/>
            </p:nvSpPr>
            <p:spPr bwMode="auto">
              <a:xfrm>
                <a:off x="8826557" y="46219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1F154FA-60EE-6343-B156-5FD0938BFB00}"/>
                  </a:ext>
                </a:extLst>
              </p:cNvPr>
              <p:cNvCxnSpPr>
                <a:cxnSpLocks/>
                <a:stCxn id="30" idx="6"/>
                <a:endCxn id="31" idx="2"/>
              </p:cNvCxnSpPr>
              <p:nvPr/>
            </p:nvCxnSpPr>
            <p:spPr bwMode="auto">
              <a:xfrm flipV="1">
                <a:off x="8590082" y="4290188"/>
                <a:ext cx="245170" cy="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59046F9-735F-D749-9976-DBCBABBA741E}"/>
                  </a:ext>
                </a:extLst>
              </p:cNvPr>
              <p:cNvCxnSpPr>
                <a:cxnSpLocks/>
                <a:stCxn id="31" idx="4"/>
                <a:endCxn id="33" idx="0"/>
              </p:cNvCxnSpPr>
              <p:nvPr/>
            </p:nvCxnSpPr>
            <p:spPr bwMode="auto">
              <a:xfrm flipH="1">
                <a:off x="8864657" y="4326259"/>
                <a:ext cx="3049" cy="29570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1270C8-7D05-914B-867E-30E82AB357A7}"/>
                  </a:ext>
                </a:extLst>
              </p:cNvPr>
              <p:cNvCxnSpPr>
                <a:stCxn id="32" idx="6"/>
                <a:endCxn id="33" idx="2"/>
              </p:cNvCxnSpPr>
              <p:nvPr/>
            </p:nvCxnSpPr>
            <p:spPr bwMode="auto">
              <a:xfrm>
                <a:off x="8598157" y="465096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95669E7-B655-5148-9451-A6D48F5803A4}"/>
                  </a:ext>
                </a:extLst>
              </p:cNvPr>
              <p:cNvCxnSpPr>
                <a:cxnSpLocks/>
                <a:stCxn id="30" idx="4"/>
                <a:endCxn id="32" idx="0"/>
              </p:cNvCxnSpPr>
              <p:nvPr/>
            </p:nvCxnSpPr>
            <p:spPr bwMode="auto">
              <a:xfrm>
                <a:off x="8550440" y="4326260"/>
                <a:ext cx="9617" cy="29259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AD8BCBE-FA36-C249-A112-E2E624091590}"/>
                  </a:ext>
                </a:extLst>
              </p:cNvPr>
              <p:cNvCxnSpPr>
                <a:cxnSpLocks/>
                <a:stCxn id="30" idx="5"/>
                <a:endCxn id="33" idx="1"/>
              </p:cNvCxnSpPr>
              <p:nvPr/>
            </p:nvCxnSpPr>
            <p:spPr bwMode="auto">
              <a:xfrm>
                <a:off x="8578471" y="4315695"/>
                <a:ext cx="259245" cy="31567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667FF8-9F49-9E44-B02F-7441DAA727B1}"/>
                  </a:ext>
                </a:extLst>
              </p:cNvPr>
              <p:cNvCxnSpPr>
                <a:cxnSpLocks/>
                <a:stCxn id="31" idx="3"/>
                <a:endCxn id="32" idx="7"/>
              </p:cNvCxnSpPr>
              <p:nvPr/>
            </p:nvCxnSpPr>
            <p:spPr bwMode="auto">
              <a:xfrm flipH="1">
                <a:off x="8586998" y="4315694"/>
                <a:ext cx="257759" cy="31256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DD6B264-4BC1-7F48-BEBF-309AD991C8CB}"/>
                  </a:ext>
                </a:extLst>
              </p:cNvPr>
              <p:cNvCxnSpPr>
                <a:stCxn id="16" idx="6"/>
                <a:endCxn id="30" idx="2"/>
              </p:cNvCxnSpPr>
              <p:nvPr/>
            </p:nvCxnSpPr>
            <p:spPr bwMode="auto">
              <a:xfrm>
                <a:off x="8243830" y="4287860"/>
                <a:ext cx="266967" cy="232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06E0E0-3B93-554E-96C1-25C3701BCD6D}"/>
                </a:ext>
              </a:extLst>
            </p:cNvPr>
            <p:cNvSpPr txBox="1"/>
            <p:nvPr/>
          </p:nvSpPr>
          <p:spPr>
            <a:xfrm>
              <a:off x="7491723" y="3958632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?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A17A920-6CE1-4846-A9BD-4CF86FA29DFA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 flipH="1">
              <a:off x="7545331" y="4451075"/>
              <a:ext cx="140516" cy="26514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D8EE4D-8237-BC4C-9F8B-5B5EDFC065E1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>
              <a:off x="7685847" y="4451075"/>
              <a:ext cx="142452" cy="25403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1199324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F53B6908-AEFA-E24F-AF30-98F5420F01F9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0AC3A940-413D-6141-8B4B-F4B1FC1B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76424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82800"/>
            <a:ext cx="533400" cy="533400"/>
            <a:chOff x="2781300" y="2082800"/>
            <a:chExt cx="533400" cy="533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A4A28EDD-47AB-AB4A-8973-B6DCEF001306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2576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5712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DB313C-5185-8949-BE5F-3B78FE3BC7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158" y="3084216"/>
            <a:ext cx="652937" cy="765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6D7E8F-D774-3545-B95A-98BC00540E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87" y="3084216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11357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  <a:p>
            <a:pPr marL="857250" lvl="1" indent="-457200"/>
            <a:r>
              <a:rPr lang="en-US" dirty="0">
                <a:hlinkClick r:id="rId2"/>
              </a:rPr>
              <a:t>Graph500.org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DB313C-5185-8949-BE5F-3B78FE3BC7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158" y="3084216"/>
            <a:ext cx="652937" cy="765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6D7E8F-D774-3545-B95A-98BC00540E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87" y="3084216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81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AFE4F8-34D2-9F40-8E31-17C1FC442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591" y="5124590"/>
            <a:ext cx="544602" cy="8125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BAB402-C43F-0642-9B55-ACEB1C996F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602" y="2228057"/>
            <a:ext cx="812581" cy="8125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4D3CCB-FAC0-C24A-AF61-B56F17CDBD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283" y="3354111"/>
            <a:ext cx="559218" cy="6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0C0B9-18DA-5C40-ABAF-46210738F869}"/>
              </a:ext>
            </a:extLst>
          </p:cNvPr>
          <p:cNvSpPr txBox="1"/>
          <p:nvPr/>
        </p:nvSpPr>
        <p:spPr>
          <a:xfrm>
            <a:off x="2606109" y="427182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5DA688-B8E1-174B-BDC9-3DB587A31357}"/>
              </a:ext>
            </a:extLst>
          </p:cNvPr>
          <p:cNvSpPr txBox="1"/>
          <p:nvPr/>
        </p:nvSpPr>
        <p:spPr>
          <a:xfrm>
            <a:off x="5365718" y="474997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1185" y="1381074"/>
            <a:ext cx="308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Recommendation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06F94-C406-AE41-9AB1-0FFA0E73E8A8}"/>
              </a:ext>
            </a:extLst>
          </p:cNvPr>
          <p:cNvCxnSpPr/>
          <p:nvPr/>
        </p:nvCxnSpPr>
        <p:spPr bwMode="auto">
          <a:xfrm flipV="1">
            <a:off x="3531487" y="2388137"/>
            <a:ext cx="1682770" cy="3116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E4FA9C-C3E0-B242-BA64-6D0B1FD2843C}"/>
              </a:ext>
            </a:extLst>
          </p:cNvPr>
          <p:cNvCxnSpPr/>
          <p:nvPr/>
        </p:nvCxnSpPr>
        <p:spPr bwMode="auto">
          <a:xfrm>
            <a:off x="3531487" y="2851976"/>
            <a:ext cx="1682770" cy="5020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4BED00-C00E-E049-AFCB-B4DC95AA965E}"/>
              </a:ext>
            </a:extLst>
          </p:cNvPr>
          <p:cNvCxnSpPr/>
          <p:nvPr/>
        </p:nvCxnSpPr>
        <p:spPr bwMode="auto">
          <a:xfrm>
            <a:off x="3505200" y="3058586"/>
            <a:ext cx="1709057" cy="1264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F1CA0C-D7EE-CB4F-B180-26A8D3318059}"/>
              </a:ext>
            </a:extLst>
          </p:cNvPr>
          <p:cNvCxnSpPr>
            <a:cxnSpLocks/>
          </p:cNvCxnSpPr>
          <p:nvPr/>
        </p:nvCxnSpPr>
        <p:spPr bwMode="auto">
          <a:xfrm>
            <a:off x="3505200" y="3839769"/>
            <a:ext cx="1735344" cy="6034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13ABF0-21AF-5742-AB47-8932DC314782}"/>
              </a:ext>
            </a:extLst>
          </p:cNvPr>
          <p:cNvCxnSpPr/>
          <p:nvPr/>
        </p:nvCxnSpPr>
        <p:spPr bwMode="auto">
          <a:xfrm>
            <a:off x="3531487" y="5697080"/>
            <a:ext cx="1606570" cy="1901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37D834-D244-2249-AE7B-7F69C47B92F4}"/>
              </a:ext>
            </a:extLst>
          </p:cNvPr>
          <p:cNvCxnSpPr/>
          <p:nvPr/>
        </p:nvCxnSpPr>
        <p:spPr bwMode="auto">
          <a:xfrm flipV="1">
            <a:off x="3652478" y="3429000"/>
            <a:ext cx="1485579" cy="27503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388A80E-6A68-9244-9DF3-DEBBF2DA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544" y="2013941"/>
            <a:ext cx="91408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See the source image">
            <a:extLst>
              <a:ext uri="{FF2B5EF4-FFF2-40B4-BE49-F238E27FC236}">
                <a16:creationId xmlns:a16="http://schemas.microsoft.com/office/drawing/2014/main" id="{BADE361A-55DF-9646-8842-8C5442032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0178" y="3023731"/>
            <a:ext cx="73776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ee the source image">
            <a:extLst>
              <a:ext uri="{FF2B5EF4-FFF2-40B4-BE49-F238E27FC236}">
                <a16:creationId xmlns:a16="http://schemas.microsoft.com/office/drawing/2014/main" id="{91F73638-1368-CD4D-9446-A38D03D4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363" y="3951682"/>
            <a:ext cx="812581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See the source image">
            <a:extLst>
              <a:ext uri="{FF2B5EF4-FFF2-40B4-BE49-F238E27FC236}">
                <a16:creationId xmlns:a16="http://schemas.microsoft.com/office/drawing/2014/main" id="{70D944FE-55AA-D947-8EAF-94CEB7CD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351" y="5341578"/>
            <a:ext cx="678593" cy="9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A0C709-E6AE-AB42-B893-C5AC204EDE9F}"/>
              </a:ext>
            </a:extLst>
          </p:cNvPr>
          <p:cNvCxnSpPr>
            <a:cxnSpLocks/>
          </p:cNvCxnSpPr>
          <p:nvPr/>
        </p:nvCxnSpPr>
        <p:spPr bwMode="auto">
          <a:xfrm flipV="1">
            <a:off x="3616938" y="2530479"/>
            <a:ext cx="1623606" cy="102134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87D4D4-2595-214B-BD1B-3AA86ED02048}"/>
              </a:ext>
            </a:extLst>
          </p:cNvPr>
          <p:cNvSpPr txBox="1"/>
          <p:nvPr/>
        </p:nvSpPr>
        <p:spPr>
          <a:xfrm>
            <a:off x="1836342" y="342266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??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102937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5464629" cy="4648200"/>
          </a:xfrm>
        </p:spPr>
        <p:txBody>
          <a:bodyPr/>
          <a:lstStyle/>
          <a:p>
            <a:r>
              <a:rPr lang="en-US" dirty="0"/>
              <a:t>Problem definition / use case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deep dive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049" name="Picture 1" descr="Orange man questions clipart">
            <a:extLst>
              <a:ext uri="{FF2B5EF4-FFF2-40B4-BE49-F238E27FC236}">
                <a16:creationId xmlns:a16="http://schemas.microsoft.com/office/drawing/2014/main" id="{8EEEF0BE-8BA8-CC4D-9AEE-F734AC39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298" y="1435418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ack Diver Diver Clip Art">
            <a:extLst>
              <a:ext uri="{FF2B5EF4-FFF2-40B4-BE49-F238E27FC236}">
                <a16:creationId xmlns:a16="http://schemas.microsoft.com/office/drawing/2014/main" id="{713EE752-CB62-C343-B41D-C5106C99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288" y="3819008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87B0EC8-D62C-8E41-BFB7-E2DF465E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612" y="1524341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cipe Book Clip Art">
            <a:extLst>
              <a:ext uri="{FF2B5EF4-FFF2-40B4-BE49-F238E27FC236}">
                <a16:creationId xmlns:a16="http://schemas.microsoft.com/office/drawing/2014/main" id="{4A6B7A76-7DE2-AD44-B197-7107F869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250708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cipe Book Clip Art">
            <a:extLst>
              <a:ext uri="{FF2B5EF4-FFF2-40B4-BE49-F238E27FC236}">
                <a16:creationId xmlns:a16="http://schemas.microsoft.com/office/drawing/2014/main" id="{FE334FAD-7FF6-A440-89EF-FF1FAF8F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461294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9048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E2ACE6-E7FC-5840-A7F9-C1F944ACFA94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2" name="Picture 4" descr="0iterations">
              <a:extLst>
                <a:ext uri="{FF2B5EF4-FFF2-40B4-BE49-F238E27FC236}">
                  <a16:creationId xmlns:a16="http://schemas.microsoft.com/office/drawing/2014/main" id="{AC503A7F-5941-9144-BD90-9AC9833E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5B7688-4152-2042-AF3F-0DB9AF58CB77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DE08F3-7EDC-6849-A55A-2E2D86B04A6F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24D468-5EAD-314B-AE7F-55C74F55DE4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5108915-B541-5641-8321-01AC80BF43F2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B35E102-9072-944E-A539-357BEBFAFD69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6C92A27-E347-B84C-BDB0-178B4A4F48EC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434C5A6-665F-8E4F-9A45-75045AED3FF5}"/>
                  </a:ext>
                </a:extLst>
              </p:cNvPr>
              <p:cNvCxnSpPr>
                <a:stCxn id="34" idx="7"/>
                <a:endCxn id="36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BC01BE1-176D-6948-94D4-0F6445393CA3}"/>
                  </a:ext>
                </a:extLst>
              </p:cNvPr>
              <p:cNvCxnSpPr>
                <a:stCxn id="34" idx="5"/>
                <a:endCxn id="38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3C188F2-9412-DB46-B78A-57502AD36E72}"/>
                  </a:ext>
                </a:extLst>
              </p:cNvPr>
              <p:cNvCxnSpPr>
                <a:stCxn id="34" idx="3"/>
                <a:endCxn id="37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D66EAB-5E27-B044-96B8-4EBB63CBE909}"/>
                  </a:ext>
                </a:extLst>
              </p:cNvPr>
              <p:cNvCxnSpPr>
                <a:stCxn id="34" idx="1"/>
                <a:endCxn id="35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F6A2FC-804F-0A4C-92CE-D02453AE85FD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0AEF1C-7B2E-E74D-83F8-EB8184348D7E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F61BFE-26A9-A647-BD5B-AA02C5A19466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E03516-1870-5042-9DA7-1366E94721A2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EE266B-D40A-E649-A230-CEEA7CA556A1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5B4E3D-9192-2E40-A9C1-DA6203220073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30C9B5D-0E92-E04F-A4D3-BF93C6C58111}"/>
                  </a:ext>
                </a:extLst>
              </p:cNvPr>
              <p:cNvCxnSpPr>
                <a:cxnSpLocks/>
                <a:stCxn id="19" idx="6"/>
                <a:endCxn id="21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7EF1E3C-0406-CB49-8889-0091BA5364D5}"/>
                  </a:ext>
                </a:extLst>
              </p:cNvPr>
              <p:cNvCxnSpPr>
                <a:stCxn id="19" idx="5"/>
                <a:endCxn id="23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EA1793-F5D3-9340-B62E-BFEEC408C97B}"/>
                  </a:ext>
                </a:extLst>
              </p:cNvPr>
              <p:cNvCxnSpPr>
                <a:stCxn id="19" idx="3"/>
                <a:endCxn id="22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989F0CF-A15C-5A4F-829A-7E842BA90819}"/>
                  </a:ext>
                </a:extLst>
              </p:cNvPr>
              <p:cNvCxnSpPr>
                <a:cxnSpLocks/>
                <a:stCxn id="19" idx="1"/>
                <a:endCxn id="20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2518642-C8AF-574E-B82F-4DE2B7A2F47A}"/>
                  </a:ext>
                </a:extLst>
              </p:cNvPr>
              <p:cNvCxnSpPr>
                <a:stCxn id="20" idx="6"/>
                <a:endCxn id="21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40F8055-82AF-A34A-ABB6-FBF24DE2B510}"/>
                  </a:ext>
                </a:extLst>
              </p:cNvPr>
              <p:cNvCxnSpPr>
                <a:stCxn id="21" idx="4"/>
                <a:endCxn id="23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D31CE8-CB34-5248-9D6E-FB0EBBC01345}"/>
                  </a:ext>
                </a:extLst>
              </p:cNvPr>
              <p:cNvCxnSpPr>
                <a:stCxn id="22" idx="6"/>
                <a:endCxn id="23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7AA1649-E604-FA40-8E7C-51BD4BF1ED57}"/>
                  </a:ext>
                </a:extLst>
              </p:cNvPr>
              <p:cNvCxnSpPr>
                <a:stCxn id="20" idx="4"/>
                <a:endCxn id="22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DDF6BE8-108F-604D-9307-4AAEB36C7AD5}"/>
                  </a:ext>
                </a:extLst>
              </p:cNvPr>
              <p:cNvCxnSpPr>
                <a:stCxn id="20" idx="5"/>
                <a:endCxn id="23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695B3D9-D961-D144-9A06-1B11FD33280C}"/>
                  </a:ext>
                </a:extLst>
              </p:cNvPr>
              <p:cNvCxnSpPr>
                <a:stCxn id="21" idx="4"/>
                <a:endCxn id="22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7705B8-7455-8A4C-B033-5722D5E01965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B2C04-3E86-9445-8E9F-CE3352DE545E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7002AE-8CB6-EC4D-BE0D-9341EAE88D74}"/>
              </a:ext>
            </a:extLst>
          </p:cNvPr>
          <p:cNvGrpSpPr/>
          <p:nvPr/>
        </p:nvGrpSpPr>
        <p:grpSpPr>
          <a:xfrm>
            <a:off x="1528501" y="4071256"/>
            <a:ext cx="2542756" cy="1902092"/>
            <a:chOff x="1528501" y="2468926"/>
            <a:chExt cx="5212386" cy="350442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BB1553-931F-B34B-80B0-4444E1EE1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9044" y="2468926"/>
              <a:ext cx="465541" cy="8125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612D510-C200-3145-A391-608E678450EA}"/>
                </a:ext>
              </a:extLst>
            </p:cNvPr>
            <p:cNvSpPr txBox="1"/>
            <p:nvPr/>
          </p:nvSpPr>
          <p:spPr>
            <a:xfrm rot="1500338">
              <a:off x="3993104" y="2645621"/>
              <a:ext cx="1122515" cy="226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...</a:t>
              </a:r>
            </a:p>
            <a:p>
              <a:endParaRPr lang="en-US" sz="5400" b="1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AA026C8-8D70-9C4F-B596-2BAFDC17B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6615" y="4548589"/>
              <a:ext cx="544602" cy="81258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64026D3-EDF2-8F4D-8B15-ADF8F4E28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762" y="5149153"/>
              <a:ext cx="549465" cy="82419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8638C92-DAE8-F945-8710-CF751E4A1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524" y="3041000"/>
              <a:ext cx="844551" cy="84455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35E3CAE-C761-824F-A93F-22571D9BE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7719" y="2845472"/>
              <a:ext cx="812581" cy="81258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A40FA81-6A32-9546-9C3A-41AFB22F8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8501" y="4153353"/>
              <a:ext cx="559218" cy="668631"/>
            </a:xfrm>
            <a:prstGeom prst="rect">
              <a:avLst/>
            </a:prstGeom>
          </p:spPr>
        </p:pic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A57AAE9-7ED1-7A43-A3D2-A41DB704A601}"/>
                </a:ext>
              </a:extLst>
            </p:cNvPr>
            <p:cNvSpPr/>
            <p:nvPr/>
          </p:nvSpPr>
          <p:spPr bwMode="auto">
            <a:xfrm>
              <a:off x="2775857" y="3429000"/>
              <a:ext cx="2971800" cy="484948"/>
            </a:xfrm>
            <a:custGeom>
              <a:avLst/>
              <a:gdLst>
                <a:gd name="connsiteX0" fmla="*/ 0 w 2895600"/>
                <a:gd name="connsiteY0" fmla="*/ 0 h 539377"/>
                <a:gd name="connsiteX1" fmla="*/ 1469572 w 2895600"/>
                <a:gd name="connsiteY1" fmla="*/ 500743 h 539377"/>
                <a:gd name="connsiteX2" fmla="*/ 2895600 w 2895600"/>
                <a:gd name="connsiteY2" fmla="*/ 468086 h 5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600" h="539377">
                  <a:moveTo>
                    <a:pt x="0" y="0"/>
                  </a:moveTo>
                  <a:cubicBezTo>
                    <a:pt x="493486" y="211364"/>
                    <a:pt x="986972" y="422729"/>
                    <a:pt x="1469572" y="500743"/>
                  </a:cubicBezTo>
                  <a:cubicBezTo>
                    <a:pt x="1952172" y="578757"/>
                    <a:pt x="2423886" y="523421"/>
                    <a:pt x="2895600" y="46808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1252EAF-8D5A-854A-BF57-9049FA0BCAD4}"/>
                </a:ext>
              </a:extLst>
            </p:cNvPr>
            <p:cNvSpPr/>
            <p:nvPr/>
          </p:nvSpPr>
          <p:spPr bwMode="auto">
            <a:xfrm>
              <a:off x="2133600" y="3352800"/>
              <a:ext cx="1643743" cy="1088571"/>
            </a:xfrm>
            <a:custGeom>
              <a:avLst/>
              <a:gdLst>
                <a:gd name="connsiteX0" fmla="*/ 1643743 w 1643743"/>
                <a:gd name="connsiteY0" fmla="*/ 0 h 1088571"/>
                <a:gd name="connsiteX1" fmla="*/ 1001486 w 1643743"/>
                <a:gd name="connsiteY1" fmla="*/ 522514 h 1088571"/>
                <a:gd name="connsiteX2" fmla="*/ 0 w 1643743"/>
                <a:gd name="connsiteY2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743" h="1088571">
                  <a:moveTo>
                    <a:pt x="1643743" y="0"/>
                  </a:moveTo>
                  <a:cubicBezTo>
                    <a:pt x="1459593" y="170543"/>
                    <a:pt x="1275443" y="341086"/>
                    <a:pt x="1001486" y="522514"/>
                  </a:cubicBezTo>
                  <a:cubicBezTo>
                    <a:pt x="727529" y="703942"/>
                    <a:pt x="363764" y="896256"/>
                    <a:pt x="0" y="1088571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3A16AAF-65B4-DE4F-8F34-0B59A0D9CE07}"/>
                </a:ext>
              </a:extLst>
            </p:cNvPr>
            <p:cNvSpPr/>
            <p:nvPr/>
          </p:nvSpPr>
          <p:spPr bwMode="auto">
            <a:xfrm>
              <a:off x="2688771" y="2944988"/>
              <a:ext cx="707572" cy="244526"/>
            </a:xfrm>
            <a:custGeom>
              <a:avLst/>
              <a:gdLst>
                <a:gd name="connsiteX0" fmla="*/ 707572 w 707572"/>
                <a:gd name="connsiteY0" fmla="*/ 37698 h 244526"/>
                <a:gd name="connsiteX1" fmla="*/ 304800 w 707572"/>
                <a:gd name="connsiteY1" fmla="*/ 15926 h 244526"/>
                <a:gd name="connsiteX2" fmla="*/ 0 w 707572"/>
                <a:gd name="connsiteY2" fmla="*/ 244526 h 24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572" h="244526">
                  <a:moveTo>
                    <a:pt x="707572" y="37698"/>
                  </a:moveTo>
                  <a:cubicBezTo>
                    <a:pt x="565150" y="9576"/>
                    <a:pt x="422729" y="-18545"/>
                    <a:pt x="304800" y="15926"/>
                  </a:cubicBezTo>
                  <a:cubicBezTo>
                    <a:pt x="186871" y="50397"/>
                    <a:pt x="93435" y="147461"/>
                    <a:pt x="0" y="24452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B3E10C-36AA-CB4F-95DF-3723184ED8A1}"/>
                </a:ext>
              </a:extLst>
            </p:cNvPr>
            <p:cNvSpPr/>
            <p:nvPr/>
          </p:nvSpPr>
          <p:spPr bwMode="auto">
            <a:xfrm>
              <a:off x="2046514" y="3712029"/>
              <a:ext cx="206829" cy="370114"/>
            </a:xfrm>
            <a:custGeom>
              <a:avLst/>
              <a:gdLst>
                <a:gd name="connsiteX0" fmla="*/ 0 w 206829"/>
                <a:gd name="connsiteY0" fmla="*/ 370114 h 370114"/>
                <a:gd name="connsiteX1" fmla="*/ 206829 w 206829"/>
                <a:gd name="connsiteY1" fmla="*/ 0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829" h="370114">
                  <a:moveTo>
                    <a:pt x="0" y="370114"/>
                  </a:moveTo>
                  <a:lnTo>
                    <a:pt x="206829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9AD1D78-2C1B-CE46-8894-66DBD26E297A}"/>
                </a:ext>
              </a:extLst>
            </p:cNvPr>
            <p:cNvSpPr/>
            <p:nvPr/>
          </p:nvSpPr>
          <p:spPr bwMode="auto">
            <a:xfrm>
              <a:off x="4648200" y="3962400"/>
              <a:ext cx="1306286" cy="1088571"/>
            </a:xfrm>
            <a:custGeom>
              <a:avLst/>
              <a:gdLst>
                <a:gd name="connsiteX0" fmla="*/ 1306286 w 1306286"/>
                <a:gd name="connsiteY0" fmla="*/ 0 h 1088571"/>
                <a:gd name="connsiteX1" fmla="*/ 348343 w 1306286"/>
                <a:gd name="connsiteY1" fmla="*/ 457200 h 1088571"/>
                <a:gd name="connsiteX2" fmla="*/ 0 w 1306286"/>
                <a:gd name="connsiteY2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86" h="1088571">
                  <a:moveTo>
                    <a:pt x="1306286" y="0"/>
                  </a:moveTo>
                  <a:cubicBezTo>
                    <a:pt x="936171" y="137886"/>
                    <a:pt x="566057" y="275772"/>
                    <a:pt x="348343" y="457200"/>
                  </a:cubicBezTo>
                  <a:cubicBezTo>
                    <a:pt x="130629" y="638628"/>
                    <a:pt x="65314" y="863599"/>
                    <a:pt x="0" y="1088571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7006AC9-A385-AB4B-82D5-53DA859AFE7F}"/>
                </a:ext>
              </a:extLst>
            </p:cNvPr>
            <p:cNvSpPr/>
            <p:nvPr/>
          </p:nvSpPr>
          <p:spPr bwMode="auto">
            <a:xfrm>
              <a:off x="6444343" y="3853543"/>
              <a:ext cx="296544" cy="729343"/>
            </a:xfrm>
            <a:custGeom>
              <a:avLst/>
              <a:gdLst>
                <a:gd name="connsiteX0" fmla="*/ 0 w 296544"/>
                <a:gd name="connsiteY0" fmla="*/ 0 h 729343"/>
                <a:gd name="connsiteX1" fmla="*/ 293914 w 296544"/>
                <a:gd name="connsiteY1" fmla="*/ 446314 h 729343"/>
                <a:gd name="connsiteX2" fmla="*/ 119743 w 296544"/>
                <a:gd name="connsiteY2" fmla="*/ 729343 h 72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44" h="729343">
                  <a:moveTo>
                    <a:pt x="0" y="0"/>
                  </a:moveTo>
                  <a:cubicBezTo>
                    <a:pt x="136978" y="162378"/>
                    <a:pt x="273957" y="324757"/>
                    <a:pt x="293914" y="446314"/>
                  </a:cubicBezTo>
                  <a:cubicBezTo>
                    <a:pt x="313871" y="567871"/>
                    <a:pt x="216807" y="648607"/>
                    <a:pt x="119743" y="729343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0C84F41-E1E2-984C-A5ED-ABA878D7EBE2}"/>
                </a:ext>
              </a:extLst>
            </p:cNvPr>
            <p:cNvSpPr/>
            <p:nvPr/>
          </p:nvSpPr>
          <p:spPr bwMode="auto">
            <a:xfrm>
              <a:off x="5029200" y="5138057"/>
              <a:ext cx="947057" cy="239486"/>
            </a:xfrm>
            <a:custGeom>
              <a:avLst/>
              <a:gdLst>
                <a:gd name="connsiteX0" fmla="*/ 0 w 947057"/>
                <a:gd name="connsiteY0" fmla="*/ 239486 h 239486"/>
                <a:gd name="connsiteX1" fmla="*/ 947057 w 947057"/>
                <a:gd name="connsiteY1" fmla="*/ 0 h 23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057" h="239486">
                  <a:moveTo>
                    <a:pt x="0" y="239486"/>
                  </a:moveTo>
                  <a:lnTo>
                    <a:pt x="947057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570FF87-C9D4-7E44-9237-8AABB03C27E8}"/>
                </a:ext>
              </a:extLst>
            </p:cNvPr>
            <p:cNvSpPr/>
            <p:nvPr/>
          </p:nvSpPr>
          <p:spPr bwMode="auto">
            <a:xfrm>
              <a:off x="4844143" y="3995057"/>
              <a:ext cx="1219200" cy="1121229"/>
            </a:xfrm>
            <a:custGeom>
              <a:avLst/>
              <a:gdLst>
                <a:gd name="connsiteX0" fmla="*/ 0 w 1219200"/>
                <a:gd name="connsiteY0" fmla="*/ 1121229 h 1121229"/>
                <a:gd name="connsiteX1" fmla="*/ 827314 w 1219200"/>
                <a:gd name="connsiteY1" fmla="*/ 664029 h 1121229"/>
                <a:gd name="connsiteX2" fmla="*/ 1219200 w 1219200"/>
                <a:gd name="connsiteY2" fmla="*/ 0 h 112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121229">
                  <a:moveTo>
                    <a:pt x="0" y="1121229"/>
                  </a:moveTo>
                  <a:cubicBezTo>
                    <a:pt x="312057" y="986064"/>
                    <a:pt x="624114" y="850900"/>
                    <a:pt x="827314" y="664029"/>
                  </a:cubicBezTo>
                  <a:cubicBezTo>
                    <a:pt x="1030514" y="477158"/>
                    <a:pt x="1124857" y="238579"/>
                    <a:pt x="1219200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E9752DC-902D-6A47-8ED0-5BCE2B57FA6C}"/>
                </a:ext>
              </a:extLst>
            </p:cNvPr>
            <p:cNvSpPr/>
            <p:nvPr/>
          </p:nvSpPr>
          <p:spPr bwMode="auto">
            <a:xfrm>
              <a:off x="1651327" y="3407229"/>
              <a:ext cx="351644" cy="674914"/>
            </a:xfrm>
            <a:custGeom>
              <a:avLst/>
              <a:gdLst>
                <a:gd name="connsiteX0" fmla="*/ 351644 w 351644"/>
                <a:gd name="connsiteY0" fmla="*/ 0 h 674914"/>
                <a:gd name="connsiteX1" fmla="*/ 25073 w 351644"/>
                <a:gd name="connsiteY1" fmla="*/ 283028 h 674914"/>
                <a:gd name="connsiteX2" fmla="*/ 46844 w 351644"/>
                <a:gd name="connsiteY2" fmla="*/ 674914 h 6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44" h="674914">
                  <a:moveTo>
                    <a:pt x="351644" y="0"/>
                  </a:moveTo>
                  <a:cubicBezTo>
                    <a:pt x="213758" y="85271"/>
                    <a:pt x="75873" y="170542"/>
                    <a:pt x="25073" y="283028"/>
                  </a:cubicBezTo>
                  <a:cubicBezTo>
                    <a:pt x="-25727" y="395514"/>
                    <a:pt x="10558" y="535214"/>
                    <a:pt x="46844" y="674914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1" descr="Orange man questions clipart">
            <a:extLst>
              <a:ext uri="{FF2B5EF4-FFF2-40B4-BE49-F238E27FC236}">
                <a16:creationId xmlns:a16="http://schemas.microsoft.com/office/drawing/2014/main" id="{B18E20D8-9BAF-3E4C-A455-287C3D41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700" y="227102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04FF2ABE-03F1-D243-BAAE-0B5482D8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014" y="316025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826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  <p:pic>
        <p:nvPicPr>
          <p:cNvPr id="40" name="Picture 2" descr="Recipe Book Clip Art">
            <a:extLst>
              <a:ext uri="{FF2B5EF4-FFF2-40B4-BE49-F238E27FC236}">
                <a16:creationId xmlns:a16="http://schemas.microsoft.com/office/drawing/2014/main" id="{535EF8F0-2B58-F548-B84C-54102E55F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326" y="155107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126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3FEA0-B31F-2D41-96E9-1AE9BD0B1355}"/>
              </a:ext>
            </a:extLst>
          </p:cNvPr>
          <p:cNvSpPr txBox="1"/>
          <p:nvPr/>
        </p:nvSpPr>
        <p:spPr>
          <a:xfrm rot="20693058">
            <a:off x="560723" y="2195071"/>
            <a:ext cx="6192721" cy="209288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Power laws: </a:t>
            </a:r>
            <a:r>
              <a:rPr lang="en-US" sz="5400" b="1" i="1" dirty="0">
                <a:solidFill>
                  <a:schemeClr val="bg1"/>
                </a:solidFill>
              </a:rPr>
              <a:t>y ~ </a:t>
            </a:r>
            <a:r>
              <a:rPr lang="en-US" sz="5400" b="1" i="1" dirty="0" err="1">
                <a:solidFill>
                  <a:schemeClr val="bg1"/>
                </a:solidFill>
              </a:rPr>
              <a:t>x</a:t>
            </a:r>
            <a:r>
              <a:rPr lang="en-US" sz="5400" b="1" i="1" baseline="30000" dirty="0" err="1">
                <a:solidFill>
                  <a:schemeClr val="bg1"/>
                </a:solidFill>
              </a:rPr>
              <a:t>a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NOT Gaussians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</a:rPr>
              <a:t>Take logarithms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A761F8C-19F4-0F41-877C-0129678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634" y="2709620"/>
            <a:ext cx="1932820" cy="1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B4971-2615-8541-8F12-C091DE1BB5AC}"/>
              </a:ext>
            </a:extLst>
          </p:cNvPr>
          <p:cNvSpPr txBox="1"/>
          <p:nvPr/>
        </p:nvSpPr>
        <p:spPr>
          <a:xfrm>
            <a:off x="7627338" y="398930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x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BC71D-093C-A640-856F-2E18F89883FC}"/>
              </a:ext>
            </a:extLst>
          </p:cNvPr>
          <p:cNvSpPr txBox="1"/>
          <p:nvPr/>
        </p:nvSpPr>
        <p:spPr>
          <a:xfrm>
            <a:off x="6553200" y="23725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78ADB6-B415-C24F-B3D7-8D18FFEC5447}"/>
              </a:ext>
            </a:extLst>
          </p:cNvPr>
          <p:cNvCxnSpPr>
            <a:cxnSpLocks/>
          </p:cNvCxnSpPr>
          <p:nvPr/>
        </p:nvCxnSpPr>
        <p:spPr bwMode="auto">
          <a:xfrm>
            <a:off x="7627338" y="2984500"/>
            <a:ext cx="1040990" cy="5760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110398-5CA1-DB49-8667-41FB5F641EAA}"/>
              </a:ext>
            </a:extLst>
          </p:cNvPr>
          <p:cNvCxnSpPr/>
          <p:nvPr/>
        </p:nvCxnSpPr>
        <p:spPr bwMode="auto">
          <a:xfrm>
            <a:off x="8147833" y="3259052"/>
            <a:ext cx="39885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1026C2-F480-FB4B-993B-452689B575FF}"/>
              </a:ext>
            </a:extLst>
          </p:cNvPr>
          <p:cNvSpPr txBox="1"/>
          <p:nvPr/>
        </p:nvSpPr>
        <p:spPr>
          <a:xfrm>
            <a:off x="8504693" y="3146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80DD4B-CC4B-F544-8C17-CC67EBBC0149}"/>
              </a:ext>
            </a:extLst>
          </p:cNvPr>
          <p:cNvCxnSpPr/>
          <p:nvPr/>
        </p:nvCxnSpPr>
        <p:spPr bwMode="auto">
          <a:xfrm flipV="1">
            <a:off x="5740400" y="675058"/>
            <a:ext cx="558800" cy="6965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47" name="Picture 2" descr="Recipe Book Clip Art">
            <a:extLst>
              <a:ext uri="{FF2B5EF4-FFF2-40B4-BE49-F238E27FC236}">
                <a16:creationId xmlns:a16="http://schemas.microsoft.com/office/drawing/2014/main" id="{3DA7E7B4-4359-7A40-A43B-9A9991C8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326" y="155107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1460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933B694-AFB5-AA47-B14F-42857E5DC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 mining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A0825695-53E8-6444-8D31-81F3C950A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Are real graphs random?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5073F-793D-F547-93AD-36BECDCA40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034E6-A4D0-5044-85CD-0A6FEA3F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8917" name="Slide Number Placeholder 3">
            <a:extLst>
              <a:ext uri="{FF2B5EF4-FFF2-40B4-BE49-F238E27FC236}">
                <a16:creationId xmlns:a16="http://schemas.microsoft.com/office/drawing/2014/main" id="{834D1F0C-7AAC-4742-9FC4-8938BDD7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EA3DD1-A9F9-1942-9AC5-0DF4219A0AF0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84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374BB0-6222-0446-AA31-A2B1789674D9}"/>
              </a:ext>
            </a:extLst>
          </p:cNvPr>
          <p:cNvGrpSpPr/>
          <p:nvPr/>
        </p:nvGrpSpPr>
        <p:grpSpPr>
          <a:xfrm>
            <a:off x="5839243" y="2820854"/>
            <a:ext cx="2542756" cy="1902092"/>
            <a:chOff x="1528501" y="2468926"/>
            <a:chExt cx="5212386" cy="35044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3DD907-6251-5940-9FE0-A48FF47E3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9044" y="2468926"/>
              <a:ext cx="465541" cy="8125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2007B6-760B-5C4E-9F18-46FB42730F3C}"/>
                </a:ext>
              </a:extLst>
            </p:cNvPr>
            <p:cNvSpPr txBox="1"/>
            <p:nvPr/>
          </p:nvSpPr>
          <p:spPr>
            <a:xfrm rot="1500338">
              <a:off x="3993104" y="2645621"/>
              <a:ext cx="1122515" cy="226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...</a:t>
              </a:r>
            </a:p>
            <a:p>
              <a:endParaRPr lang="en-US" sz="5400" b="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F9BA06-BEAE-6B40-87F0-69656AF36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6615" y="4548589"/>
              <a:ext cx="544602" cy="8125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C008E2-06B0-9448-AC91-388170F2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762" y="5149153"/>
              <a:ext cx="549465" cy="8241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D576E0-21E3-7843-A7DE-7A68A785D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524" y="3041000"/>
              <a:ext cx="844551" cy="8445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9EBA88-567E-FF45-8103-62073DA09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7719" y="2845472"/>
              <a:ext cx="812581" cy="8125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FD4666-1EBB-2548-8764-F4DBE0BC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8501" y="4153353"/>
              <a:ext cx="559218" cy="668631"/>
            </a:xfrm>
            <a:prstGeom prst="rect">
              <a:avLst/>
            </a:prstGeom>
          </p:spPr>
        </p:pic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F686B49-6A89-284E-A66B-F4B92E3E09EA}"/>
                </a:ext>
              </a:extLst>
            </p:cNvPr>
            <p:cNvSpPr/>
            <p:nvPr/>
          </p:nvSpPr>
          <p:spPr bwMode="auto">
            <a:xfrm>
              <a:off x="2775857" y="3429000"/>
              <a:ext cx="2971800" cy="484948"/>
            </a:xfrm>
            <a:custGeom>
              <a:avLst/>
              <a:gdLst>
                <a:gd name="connsiteX0" fmla="*/ 0 w 2895600"/>
                <a:gd name="connsiteY0" fmla="*/ 0 h 539377"/>
                <a:gd name="connsiteX1" fmla="*/ 1469572 w 2895600"/>
                <a:gd name="connsiteY1" fmla="*/ 500743 h 539377"/>
                <a:gd name="connsiteX2" fmla="*/ 2895600 w 2895600"/>
                <a:gd name="connsiteY2" fmla="*/ 468086 h 5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600" h="539377">
                  <a:moveTo>
                    <a:pt x="0" y="0"/>
                  </a:moveTo>
                  <a:cubicBezTo>
                    <a:pt x="493486" y="211364"/>
                    <a:pt x="986972" y="422729"/>
                    <a:pt x="1469572" y="500743"/>
                  </a:cubicBezTo>
                  <a:cubicBezTo>
                    <a:pt x="1952172" y="578757"/>
                    <a:pt x="2423886" y="523421"/>
                    <a:pt x="2895600" y="46808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DF0644B-F1AA-A24D-8CC8-D1D146B2D58C}"/>
                </a:ext>
              </a:extLst>
            </p:cNvPr>
            <p:cNvSpPr/>
            <p:nvPr/>
          </p:nvSpPr>
          <p:spPr bwMode="auto">
            <a:xfrm>
              <a:off x="2133600" y="3352800"/>
              <a:ext cx="1643743" cy="1088571"/>
            </a:xfrm>
            <a:custGeom>
              <a:avLst/>
              <a:gdLst>
                <a:gd name="connsiteX0" fmla="*/ 1643743 w 1643743"/>
                <a:gd name="connsiteY0" fmla="*/ 0 h 1088571"/>
                <a:gd name="connsiteX1" fmla="*/ 1001486 w 1643743"/>
                <a:gd name="connsiteY1" fmla="*/ 522514 h 1088571"/>
                <a:gd name="connsiteX2" fmla="*/ 0 w 1643743"/>
                <a:gd name="connsiteY2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743" h="1088571">
                  <a:moveTo>
                    <a:pt x="1643743" y="0"/>
                  </a:moveTo>
                  <a:cubicBezTo>
                    <a:pt x="1459593" y="170543"/>
                    <a:pt x="1275443" y="341086"/>
                    <a:pt x="1001486" y="522514"/>
                  </a:cubicBezTo>
                  <a:cubicBezTo>
                    <a:pt x="727529" y="703942"/>
                    <a:pt x="363764" y="896256"/>
                    <a:pt x="0" y="1088571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9049998-3E81-EC43-BF27-CF77D28A8335}"/>
                </a:ext>
              </a:extLst>
            </p:cNvPr>
            <p:cNvSpPr/>
            <p:nvPr/>
          </p:nvSpPr>
          <p:spPr bwMode="auto">
            <a:xfrm>
              <a:off x="2688771" y="2944988"/>
              <a:ext cx="707572" cy="244526"/>
            </a:xfrm>
            <a:custGeom>
              <a:avLst/>
              <a:gdLst>
                <a:gd name="connsiteX0" fmla="*/ 707572 w 707572"/>
                <a:gd name="connsiteY0" fmla="*/ 37698 h 244526"/>
                <a:gd name="connsiteX1" fmla="*/ 304800 w 707572"/>
                <a:gd name="connsiteY1" fmla="*/ 15926 h 244526"/>
                <a:gd name="connsiteX2" fmla="*/ 0 w 707572"/>
                <a:gd name="connsiteY2" fmla="*/ 244526 h 24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572" h="244526">
                  <a:moveTo>
                    <a:pt x="707572" y="37698"/>
                  </a:moveTo>
                  <a:cubicBezTo>
                    <a:pt x="565150" y="9576"/>
                    <a:pt x="422729" y="-18545"/>
                    <a:pt x="304800" y="15926"/>
                  </a:cubicBezTo>
                  <a:cubicBezTo>
                    <a:pt x="186871" y="50397"/>
                    <a:pt x="93435" y="147461"/>
                    <a:pt x="0" y="24452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6CC4D33-BF79-C945-9604-18C637665493}"/>
                </a:ext>
              </a:extLst>
            </p:cNvPr>
            <p:cNvSpPr/>
            <p:nvPr/>
          </p:nvSpPr>
          <p:spPr bwMode="auto">
            <a:xfrm>
              <a:off x="2046514" y="3712029"/>
              <a:ext cx="206829" cy="370114"/>
            </a:xfrm>
            <a:custGeom>
              <a:avLst/>
              <a:gdLst>
                <a:gd name="connsiteX0" fmla="*/ 0 w 206829"/>
                <a:gd name="connsiteY0" fmla="*/ 370114 h 370114"/>
                <a:gd name="connsiteX1" fmla="*/ 206829 w 206829"/>
                <a:gd name="connsiteY1" fmla="*/ 0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829" h="370114">
                  <a:moveTo>
                    <a:pt x="0" y="370114"/>
                  </a:moveTo>
                  <a:lnTo>
                    <a:pt x="206829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0F80E49-2493-434F-8505-F75670513AE4}"/>
                </a:ext>
              </a:extLst>
            </p:cNvPr>
            <p:cNvSpPr/>
            <p:nvPr/>
          </p:nvSpPr>
          <p:spPr bwMode="auto">
            <a:xfrm>
              <a:off x="4648200" y="3962400"/>
              <a:ext cx="1306286" cy="1088571"/>
            </a:xfrm>
            <a:custGeom>
              <a:avLst/>
              <a:gdLst>
                <a:gd name="connsiteX0" fmla="*/ 1306286 w 1306286"/>
                <a:gd name="connsiteY0" fmla="*/ 0 h 1088571"/>
                <a:gd name="connsiteX1" fmla="*/ 348343 w 1306286"/>
                <a:gd name="connsiteY1" fmla="*/ 457200 h 1088571"/>
                <a:gd name="connsiteX2" fmla="*/ 0 w 1306286"/>
                <a:gd name="connsiteY2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86" h="1088571">
                  <a:moveTo>
                    <a:pt x="1306286" y="0"/>
                  </a:moveTo>
                  <a:cubicBezTo>
                    <a:pt x="936171" y="137886"/>
                    <a:pt x="566057" y="275772"/>
                    <a:pt x="348343" y="457200"/>
                  </a:cubicBezTo>
                  <a:cubicBezTo>
                    <a:pt x="130629" y="638628"/>
                    <a:pt x="65314" y="863599"/>
                    <a:pt x="0" y="1088571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6756E73-9EB2-9C4B-A05B-AC65774992F8}"/>
                </a:ext>
              </a:extLst>
            </p:cNvPr>
            <p:cNvSpPr/>
            <p:nvPr/>
          </p:nvSpPr>
          <p:spPr bwMode="auto">
            <a:xfrm>
              <a:off x="6444343" y="3853543"/>
              <a:ext cx="296544" cy="729343"/>
            </a:xfrm>
            <a:custGeom>
              <a:avLst/>
              <a:gdLst>
                <a:gd name="connsiteX0" fmla="*/ 0 w 296544"/>
                <a:gd name="connsiteY0" fmla="*/ 0 h 729343"/>
                <a:gd name="connsiteX1" fmla="*/ 293914 w 296544"/>
                <a:gd name="connsiteY1" fmla="*/ 446314 h 729343"/>
                <a:gd name="connsiteX2" fmla="*/ 119743 w 296544"/>
                <a:gd name="connsiteY2" fmla="*/ 729343 h 72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44" h="729343">
                  <a:moveTo>
                    <a:pt x="0" y="0"/>
                  </a:moveTo>
                  <a:cubicBezTo>
                    <a:pt x="136978" y="162378"/>
                    <a:pt x="273957" y="324757"/>
                    <a:pt x="293914" y="446314"/>
                  </a:cubicBezTo>
                  <a:cubicBezTo>
                    <a:pt x="313871" y="567871"/>
                    <a:pt x="216807" y="648607"/>
                    <a:pt x="119743" y="729343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1CA9B15-2543-294D-A727-89D9BF1CD50D}"/>
                </a:ext>
              </a:extLst>
            </p:cNvPr>
            <p:cNvSpPr/>
            <p:nvPr/>
          </p:nvSpPr>
          <p:spPr bwMode="auto">
            <a:xfrm>
              <a:off x="5029200" y="5138057"/>
              <a:ext cx="947057" cy="239486"/>
            </a:xfrm>
            <a:custGeom>
              <a:avLst/>
              <a:gdLst>
                <a:gd name="connsiteX0" fmla="*/ 0 w 947057"/>
                <a:gd name="connsiteY0" fmla="*/ 239486 h 239486"/>
                <a:gd name="connsiteX1" fmla="*/ 947057 w 947057"/>
                <a:gd name="connsiteY1" fmla="*/ 0 h 23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057" h="239486">
                  <a:moveTo>
                    <a:pt x="0" y="239486"/>
                  </a:moveTo>
                  <a:lnTo>
                    <a:pt x="947057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B3968F5-15D9-214F-A5A5-DEE7E4B4CAE6}"/>
                </a:ext>
              </a:extLst>
            </p:cNvPr>
            <p:cNvSpPr/>
            <p:nvPr/>
          </p:nvSpPr>
          <p:spPr bwMode="auto">
            <a:xfrm>
              <a:off x="4844143" y="3995057"/>
              <a:ext cx="1219200" cy="1121229"/>
            </a:xfrm>
            <a:custGeom>
              <a:avLst/>
              <a:gdLst>
                <a:gd name="connsiteX0" fmla="*/ 0 w 1219200"/>
                <a:gd name="connsiteY0" fmla="*/ 1121229 h 1121229"/>
                <a:gd name="connsiteX1" fmla="*/ 827314 w 1219200"/>
                <a:gd name="connsiteY1" fmla="*/ 664029 h 1121229"/>
                <a:gd name="connsiteX2" fmla="*/ 1219200 w 1219200"/>
                <a:gd name="connsiteY2" fmla="*/ 0 h 112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121229">
                  <a:moveTo>
                    <a:pt x="0" y="1121229"/>
                  </a:moveTo>
                  <a:cubicBezTo>
                    <a:pt x="312057" y="986064"/>
                    <a:pt x="624114" y="850900"/>
                    <a:pt x="827314" y="664029"/>
                  </a:cubicBezTo>
                  <a:cubicBezTo>
                    <a:pt x="1030514" y="477158"/>
                    <a:pt x="1124857" y="238579"/>
                    <a:pt x="1219200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F6570C9-C650-2841-84D7-0AB0F09B9070}"/>
                </a:ext>
              </a:extLst>
            </p:cNvPr>
            <p:cNvSpPr/>
            <p:nvPr/>
          </p:nvSpPr>
          <p:spPr bwMode="auto">
            <a:xfrm>
              <a:off x="1651327" y="3407229"/>
              <a:ext cx="351644" cy="674914"/>
            </a:xfrm>
            <a:custGeom>
              <a:avLst/>
              <a:gdLst>
                <a:gd name="connsiteX0" fmla="*/ 351644 w 351644"/>
                <a:gd name="connsiteY0" fmla="*/ 0 h 674914"/>
                <a:gd name="connsiteX1" fmla="*/ 25073 w 351644"/>
                <a:gd name="connsiteY1" fmla="*/ 283028 h 674914"/>
                <a:gd name="connsiteX2" fmla="*/ 46844 w 351644"/>
                <a:gd name="connsiteY2" fmla="*/ 674914 h 6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44" h="674914">
                  <a:moveTo>
                    <a:pt x="351644" y="0"/>
                  </a:moveTo>
                  <a:cubicBezTo>
                    <a:pt x="213758" y="85271"/>
                    <a:pt x="75873" y="170542"/>
                    <a:pt x="25073" y="283028"/>
                  </a:cubicBezTo>
                  <a:cubicBezTo>
                    <a:pt x="-25727" y="395514"/>
                    <a:pt x="10558" y="535214"/>
                    <a:pt x="46844" y="674914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4" descr="0iterations">
            <a:extLst>
              <a:ext uri="{FF2B5EF4-FFF2-40B4-BE49-F238E27FC236}">
                <a16:creationId xmlns:a16="http://schemas.microsoft.com/office/drawing/2014/main" id="{8E6CCD9C-47E1-F04F-99EE-3CAB57BB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7700" y="0"/>
            <a:ext cx="214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18587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A08EE-A080-6D4D-9AB5-091E4A60D2B3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37892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Laws and patterns</a:t>
            </a:r>
          </a:p>
        </p:txBody>
      </p:sp>
      <p:sp>
        <p:nvSpPr>
          <p:cNvPr id="3789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lIns="82945" tIns="41473" rIns="82945" bIns="41473"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Q: Are real graphs random?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A: NO!!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S.0: Diameter (‘6 degrees’; ‘Kevin Bacon’)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in- and out- degree distributions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 (surprising) patterns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So, let’s look at the data</a:t>
            </a:r>
          </a:p>
        </p:txBody>
      </p:sp>
      <p:sp>
        <p:nvSpPr>
          <p:cNvPr id="378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pic>
        <p:nvPicPr>
          <p:cNvPr id="7" name="Picture 4" descr="0ite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0"/>
            <a:ext cx="214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20px-Kevin_Bacon_Comic-Con_20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154" y="2313940"/>
            <a:ext cx="982980" cy="12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7635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5ACB77E1-0ABB-C641-8D29-4924BD926EE7}"/>
              </a:ext>
            </a:extLst>
          </p:cNvPr>
          <p:cNvSpPr/>
          <p:nvPr/>
        </p:nvSpPr>
        <p:spPr bwMode="auto">
          <a:xfrm>
            <a:off x="310081" y="2973142"/>
            <a:ext cx="517233" cy="37011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5387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DB7DC8F-1547-3047-A446-6E4BA616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</a:t>
            </a:r>
            <a:r>
              <a:rPr lang="en-US" altLang="ja-JP" dirty="0">
                <a:ea typeface="ＭＳ Ｐゴシック" panose="020B0600070205080204" pitchFamily="34" charset="-128"/>
              </a:rPr>
              <a:t>- rank-degree plot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C7F2BA8-1CE1-3C4B-AFDD-06781E1D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Any pattern?</a:t>
            </a:r>
          </a:p>
        </p:txBody>
      </p:sp>
      <p:pic>
        <p:nvPicPr>
          <p:cNvPr id="46094" name="Picture 19" descr="0iterations">
            <a:extLst>
              <a:ext uri="{FF2B5EF4-FFF2-40B4-BE49-F238E27FC236}">
                <a16:creationId xmlns:a16="http://schemas.microsoft.com/office/drawing/2014/main" id="{3CED7AFF-761F-8643-81BA-55CAD948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C8844-218D-9949-9546-627390490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54C7-6267-1D49-B164-0ED8D9E7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6097" name="Slide Number Placeholder 4">
            <a:extLst>
              <a:ext uri="{FF2B5EF4-FFF2-40B4-BE49-F238E27FC236}">
                <a16:creationId xmlns:a16="http://schemas.microsoft.com/office/drawing/2014/main" id="{36257E49-EA5B-4849-B7BC-469B78F8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83871-3B9A-754D-BAAC-BF88482A120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87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20955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DB7DC8F-1547-3047-A446-6E4BA616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</a:t>
            </a:r>
            <a:r>
              <a:rPr lang="en-US" altLang="ja-JP" dirty="0">
                <a:ea typeface="ＭＳ Ｐゴシック" panose="020B0600070205080204" pitchFamily="34" charset="-128"/>
              </a:rPr>
              <a:t>- rank-degree plot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C7F2BA8-1CE1-3C4B-AFDD-06781E1D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Power law in the degree distribution [SIGCOMM99]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98C74CAA-ACF9-0A4D-8F59-36BB1896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4" name="Picture 6">
            <a:extLst>
              <a:ext uri="{FF2B5EF4-FFF2-40B4-BE49-F238E27FC236}">
                <a16:creationId xmlns:a16="http://schemas.microsoft.com/office/drawing/2014/main" id="{F407B544-DC5E-2A4A-B9D7-57FBCD8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7">
            <a:extLst>
              <a:ext uri="{FF2B5EF4-FFF2-40B4-BE49-F238E27FC236}">
                <a16:creationId xmlns:a16="http://schemas.microsoft.com/office/drawing/2014/main" id="{502036E1-F443-6641-AA7B-7F78B937C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Text Box 8">
            <a:extLst>
              <a:ext uri="{FF2B5EF4-FFF2-40B4-BE49-F238E27FC236}">
                <a16:creationId xmlns:a16="http://schemas.microsoft.com/office/drawing/2014/main" id="{27C4F7F4-1D61-5640-8539-FAFEBEDD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400">
                <a:latin typeface="Times New Roman" panose="02020603050405020304" pitchFamily="18" charset="0"/>
              </a:rPr>
              <a:t>log(rank)</a:t>
            </a:r>
          </a:p>
        </p:txBody>
      </p:sp>
      <p:sp>
        <p:nvSpPr>
          <p:cNvPr id="46087" name="Text Box 9">
            <a:extLst>
              <a:ext uri="{FF2B5EF4-FFF2-40B4-BE49-F238E27FC236}">
                <a16:creationId xmlns:a16="http://schemas.microsoft.com/office/drawing/2014/main" id="{8944897C-081E-3C4A-AB74-E1F31FFF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400">
                <a:latin typeface="Times New Roman" panose="02020603050405020304" pitchFamily="18" charset="0"/>
              </a:rPr>
              <a:t>log(degree)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32879CD-D3C0-0742-B00F-E1C1B29D3ABC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6098" name="Line 11">
              <a:extLst>
                <a:ext uri="{FF2B5EF4-FFF2-40B4-BE49-F238E27FC236}">
                  <a16:creationId xmlns:a16="http://schemas.microsoft.com/office/drawing/2014/main" id="{E61EE971-E580-994B-A22D-EC4876BBA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2">
              <a:extLst>
                <a:ext uri="{FF2B5EF4-FFF2-40B4-BE49-F238E27FC236}">
                  <a16:creationId xmlns:a16="http://schemas.microsoft.com/office/drawing/2014/main" id="{3BEB4E7A-F7F1-4649-BF97-316645599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100" name="Text Box 13">
              <a:extLst>
                <a:ext uri="{FF2B5EF4-FFF2-40B4-BE49-F238E27FC236}">
                  <a16:creationId xmlns:a16="http://schemas.microsoft.com/office/drawing/2014/main" id="{4156B254-185C-014B-9E23-903265E87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0"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-0.82</a:t>
              </a:r>
            </a:p>
          </p:txBody>
        </p:sp>
      </p:grpSp>
      <p:sp>
        <p:nvSpPr>
          <p:cNvPr id="46089" name="Text Box 14">
            <a:extLst>
              <a:ext uri="{FF2B5EF4-FFF2-40B4-BE49-F238E27FC236}">
                <a16:creationId xmlns:a16="http://schemas.microsoft.com/office/drawing/2014/main" id="{2AFC80F2-D785-BE4D-BED5-AB614786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en-US" sz="2400" b="1">
                <a:latin typeface="Times New Roman" panose="02020603050405020304" pitchFamily="18" charset="0"/>
              </a:rPr>
              <a:t>internet domains</a:t>
            </a:r>
          </a:p>
        </p:txBody>
      </p:sp>
      <p:sp>
        <p:nvSpPr>
          <p:cNvPr id="46090" name="Line 15">
            <a:extLst>
              <a:ext uri="{FF2B5EF4-FFF2-40B4-BE49-F238E27FC236}">
                <a16:creationId xmlns:a16="http://schemas.microsoft.com/office/drawing/2014/main" id="{5BB48DF4-5467-EC47-92F7-8D94DA73B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6">
            <a:extLst>
              <a:ext uri="{FF2B5EF4-FFF2-40B4-BE49-F238E27FC236}">
                <a16:creationId xmlns:a16="http://schemas.microsoft.com/office/drawing/2014/main" id="{7FDEADA9-3A71-3047-8D45-44228CD1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att.com</a:t>
            </a:r>
          </a:p>
        </p:txBody>
      </p:sp>
      <p:sp>
        <p:nvSpPr>
          <p:cNvPr id="46092" name="Line 17">
            <a:extLst>
              <a:ext uri="{FF2B5EF4-FFF2-40B4-BE49-F238E27FC236}">
                <a16:creationId xmlns:a16="http://schemas.microsoft.com/office/drawing/2014/main" id="{CAB002C3-F72D-9449-B500-76C7756C1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8">
            <a:extLst>
              <a:ext uri="{FF2B5EF4-FFF2-40B4-BE49-F238E27FC236}">
                <a16:creationId xmlns:a16="http://schemas.microsoft.com/office/drawing/2014/main" id="{CE87BD65-DD29-084E-AE76-C5D922AA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ibm.com</a:t>
            </a:r>
          </a:p>
        </p:txBody>
      </p:sp>
      <p:pic>
        <p:nvPicPr>
          <p:cNvPr id="46094" name="Picture 19" descr="0iterations">
            <a:extLst>
              <a:ext uri="{FF2B5EF4-FFF2-40B4-BE49-F238E27FC236}">
                <a16:creationId xmlns:a16="http://schemas.microsoft.com/office/drawing/2014/main" id="{3CED7AFF-761F-8643-81BA-55CAD948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C8844-218D-9949-9546-627390490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54C7-6267-1D49-B164-0ED8D9E7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6097" name="Slide Number Placeholder 4">
            <a:extLst>
              <a:ext uri="{FF2B5EF4-FFF2-40B4-BE49-F238E27FC236}">
                <a16:creationId xmlns:a16="http://schemas.microsoft.com/office/drawing/2014/main" id="{36257E49-EA5B-4849-B7BC-469B78F8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83871-3B9A-754D-BAAC-BF88482A120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88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3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DB7DC8F-1547-3047-A446-6E4BA616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</a:t>
            </a:r>
            <a:r>
              <a:rPr lang="en-US" altLang="ja-JP" dirty="0">
                <a:ea typeface="ＭＳ Ｐゴシック" panose="020B0600070205080204" pitchFamily="34" charset="-128"/>
              </a:rPr>
              <a:t>- rank-degree plot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C7F2BA8-1CE1-3C4B-AFDD-06781E1D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Power law in the degree distribution [SIGCOMM99]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98C74CAA-ACF9-0A4D-8F59-36BB1896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4" name="Picture 6">
            <a:extLst>
              <a:ext uri="{FF2B5EF4-FFF2-40B4-BE49-F238E27FC236}">
                <a16:creationId xmlns:a16="http://schemas.microsoft.com/office/drawing/2014/main" id="{F407B544-DC5E-2A4A-B9D7-57FBCD8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7">
            <a:extLst>
              <a:ext uri="{FF2B5EF4-FFF2-40B4-BE49-F238E27FC236}">
                <a16:creationId xmlns:a16="http://schemas.microsoft.com/office/drawing/2014/main" id="{502036E1-F443-6641-AA7B-7F78B937C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Text Box 8">
            <a:extLst>
              <a:ext uri="{FF2B5EF4-FFF2-40B4-BE49-F238E27FC236}">
                <a16:creationId xmlns:a16="http://schemas.microsoft.com/office/drawing/2014/main" id="{27C4F7F4-1D61-5640-8539-FAFEBEDD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400">
                <a:latin typeface="Times New Roman" panose="02020603050405020304" pitchFamily="18" charset="0"/>
              </a:rPr>
              <a:t>log(rank)</a:t>
            </a:r>
          </a:p>
        </p:txBody>
      </p:sp>
      <p:sp>
        <p:nvSpPr>
          <p:cNvPr id="46087" name="Text Box 9">
            <a:extLst>
              <a:ext uri="{FF2B5EF4-FFF2-40B4-BE49-F238E27FC236}">
                <a16:creationId xmlns:a16="http://schemas.microsoft.com/office/drawing/2014/main" id="{8944897C-081E-3C4A-AB74-E1F31FFF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400">
                <a:latin typeface="Times New Roman" panose="02020603050405020304" pitchFamily="18" charset="0"/>
              </a:rPr>
              <a:t>log(degree)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32879CD-D3C0-0742-B00F-E1C1B29D3ABC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6098" name="Line 11">
              <a:extLst>
                <a:ext uri="{FF2B5EF4-FFF2-40B4-BE49-F238E27FC236}">
                  <a16:creationId xmlns:a16="http://schemas.microsoft.com/office/drawing/2014/main" id="{E61EE971-E580-994B-A22D-EC4876BBA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2">
              <a:extLst>
                <a:ext uri="{FF2B5EF4-FFF2-40B4-BE49-F238E27FC236}">
                  <a16:creationId xmlns:a16="http://schemas.microsoft.com/office/drawing/2014/main" id="{3BEB4E7A-F7F1-4649-BF97-316645599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100" name="Text Box 13">
              <a:extLst>
                <a:ext uri="{FF2B5EF4-FFF2-40B4-BE49-F238E27FC236}">
                  <a16:creationId xmlns:a16="http://schemas.microsoft.com/office/drawing/2014/main" id="{4156B254-185C-014B-9E23-903265E87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0"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-0.82</a:t>
              </a:r>
            </a:p>
          </p:txBody>
        </p:sp>
      </p:grpSp>
      <p:sp>
        <p:nvSpPr>
          <p:cNvPr id="46089" name="Text Box 14">
            <a:extLst>
              <a:ext uri="{FF2B5EF4-FFF2-40B4-BE49-F238E27FC236}">
                <a16:creationId xmlns:a16="http://schemas.microsoft.com/office/drawing/2014/main" id="{2AFC80F2-D785-BE4D-BED5-AB614786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en-US" sz="2400" b="1">
                <a:latin typeface="Times New Roman" panose="02020603050405020304" pitchFamily="18" charset="0"/>
              </a:rPr>
              <a:t>internet domains</a:t>
            </a:r>
          </a:p>
        </p:txBody>
      </p:sp>
      <p:sp>
        <p:nvSpPr>
          <p:cNvPr id="46090" name="Line 15">
            <a:extLst>
              <a:ext uri="{FF2B5EF4-FFF2-40B4-BE49-F238E27FC236}">
                <a16:creationId xmlns:a16="http://schemas.microsoft.com/office/drawing/2014/main" id="{5BB48DF4-5467-EC47-92F7-8D94DA73B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6">
            <a:extLst>
              <a:ext uri="{FF2B5EF4-FFF2-40B4-BE49-F238E27FC236}">
                <a16:creationId xmlns:a16="http://schemas.microsoft.com/office/drawing/2014/main" id="{7FDEADA9-3A71-3047-8D45-44228CD1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att.com</a:t>
            </a:r>
            <a:endParaRPr kumimoji="0" lang="en-US" altLang="en-US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2" name="Line 17">
            <a:extLst>
              <a:ext uri="{FF2B5EF4-FFF2-40B4-BE49-F238E27FC236}">
                <a16:creationId xmlns:a16="http://schemas.microsoft.com/office/drawing/2014/main" id="{CAB002C3-F72D-9449-B500-76C7756C1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8">
            <a:extLst>
              <a:ext uri="{FF2B5EF4-FFF2-40B4-BE49-F238E27FC236}">
                <a16:creationId xmlns:a16="http://schemas.microsoft.com/office/drawing/2014/main" id="{CE87BD65-DD29-084E-AE76-C5D922AA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ibm.com</a:t>
            </a:r>
          </a:p>
        </p:txBody>
      </p:sp>
      <p:pic>
        <p:nvPicPr>
          <p:cNvPr id="46094" name="Picture 19" descr="0iterations">
            <a:extLst>
              <a:ext uri="{FF2B5EF4-FFF2-40B4-BE49-F238E27FC236}">
                <a16:creationId xmlns:a16="http://schemas.microsoft.com/office/drawing/2014/main" id="{3CED7AFF-761F-8643-81BA-55CAD948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C8844-218D-9949-9546-627390490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54C7-6267-1D49-B164-0ED8D9E7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6097" name="Slide Number Placeholder 4">
            <a:extLst>
              <a:ext uri="{FF2B5EF4-FFF2-40B4-BE49-F238E27FC236}">
                <a16:creationId xmlns:a16="http://schemas.microsoft.com/office/drawing/2014/main" id="{36257E49-EA5B-4849-B7BC-469B78F8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83871-3B9A-754D-BAAC-BF88482A120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89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2A9BB5-65B7-4B45-B6DD-B668598FCE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752" y="2601787"/>
            <a:ext cx="652937" cy="765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95AE8-4E4E-0447-9819-2778898D6B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636" y="4522244"/>
            <a:ext cx="806433" cy="765601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C47E348E-BE1C-6244-8546-D8FDE0B7DFF4}"/>
              </a:ext>
            </a:extLst>
          </p:cNvPr>
          <p:cNvSpPr/>
          <p:nvPr/>
        </p:nvSpPr>
        <p:spPr bwMode="auto">
          <a:xfrm rot="20423629">
            <a:off x="4174875" y="3025023"/>
            <a:ext cx="768146" cy="346257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0A317CB-1285-C64F-BFA3-CF9C0DBA7503}"/>
              </a:ext>
            </a:extLst>
          </p:cNvPr>
          <p:cNvSpPr/>
          <p:nvPr/>
        </p:nvSpPr>
        <p:spPr bwMode="auto">
          <a:xfrm rot="7615092">
            <a:off x="2354563" y="4082960"/>
            <a:ext cx="532800" cy="346257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21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Use case #2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Anomaly detection (</a:t>
            </a:r>
            <a:r>
              <a:rPr lang="en-US">
                <a:ea typeface="ＭＳ Ｐゴシック" charset="-128"/>
                <a:cs typeface="ＭＳ Ｐゴシック" charset="-128"/>
              </a:rPr>
              <a:t>e.g., anti-money-laundering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....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3429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5198BBF-80EE-D84F-93EC-2A1915D4080B}"/>
              </a:ext>
            </a:extLst>
          </p:cNvPr>
          <p:cNvSpPr txBox="1"/>
          <p:nvPr/>
        </p:nvSpPr>
        <p:spPr>
          <a:xfrm rot="1500338">
            <a:off x="2481150" y="4734231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...</a:t>
            </a:r>
          </a:p>
          <a:p>
            <a:endParaRPr lang="en-US" sz="5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9DA414-D726-9F4D-BA75-F0F255A4CAED}"/>
              </a:ext>
            </a:extLst>
          </p:cNvPr>
          <p:cNvGrpSpPr/>
          <p:nvPr/>
        </p:nvGrpSpPr>
        <p:grpSpPr>
          <a:xfrm>
            <a:off x="1528501" y="2468926"/>
            <a:ext cx="5212386" cy="3504423"/>
            <a:chOff x="1528501" y="2468926"/>
            <a:chExt cx="5212386" cy="35044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9044" y="2468926"/>
              <a:ext cx="465541" cy="8125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1500338">
              <a:off x="4133412" y="2660312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...</a:t>
              </a:r>
            </a:p>
            <a:p>
              <a:endParaRPr lang="en-US" sz="5400" b="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AFE4F8-34D2-9F40-8E31-17C1FC44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6615" y="4548589"/>
              <a:ext cx="544602" cy="8125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D332FA-6B72-0745-B21B-2C0C8723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762" y="5149153"/>
              <a:ext cx="549465" cy="8241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33BF0C-2A00-3F4D-A670-15317D0D9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524" y="3041000"/>
              <a:ext cx="844551" cy="84455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3BAB402-C43F-0642-9B55-ACEB1C996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7719" y="2845472"/>
              <a:ext cx="812581" cy="81258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54D3CCB-FAC0-C24A-AF61-B56F17CD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8501" y="4153353"/>
              <a:ext cx="559218" cy="668631"/>
            </a:xfrm>
            <a:prstGeom prst="rect">
              <a:avLst/>
            </a:prstGeom>
          </p:spPr>
        </p:pic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DD0C2A6-4731-644A-9509-0A09865F782F}"/>
                </a:ext>
              </a:extLst>
            </p:cNvPr>
            <p:cNvSpPr/>
            <p:nvPr/>
          </p:nvSpPr>
          <p:spPr bwMode="auto">
            <a:xfrm>
              <a:off x="2775857" y="3429000"/>
              <a:ext cx="2971800" cy="484948"/>
            </a:xfrm>
            <a:custGeom>
              <a:avLst/>
              <a:gdLst>
                <a:gd name="connsiteX0" fmla="*/ 0 w 2895600"/>
                <a:gd name="connsiteY0" fmla="*/ 0 h 539377"/>
                <a:gd name="connsiteX1" fmla="*/ 1469572 w 2895600"/>
                <a:gd name="connsiteY1" fmla="*/ 500743 h 539377"/>
                <a:gd name="connsiteX2" fmla="*/ 2895600 w 2895600"/>
                <a:gd name="connsiteY2" fmla="*/ 468086 h 5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600" h="539377">
                  <a:moveTo>
                    <a:pt x="0" y="0"/>
                  </a:moveTo>
                  <a:cubicBezTo>
                    <a:pt x="493486" y="211364"/>
                    <a:pt x="986972" y="422729"/>
                    <a:pt x="1469572" y="500743"/>
                  </a:cubicBezTo>
                  <a:cubicBezTo>
                    <a:pt x="1952172" y="578757"/>
                    <a:pt x="2423886" y="523421"/>
                    <a:pt x="2895600" y="46808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53A594A-C246-4943-BFDB-03DE8E333F06}"/>
                </a:ext>
              </a:extLst>
            </p:cNvPr>
            <p:cNvSpPr/>
            <p:nvPr/>
          </p:nvSpPr>
          <p:spPr bwMode="auto">
            <a:xfrm>
              <a:off x="2133600" y="3352800"/>
              <a:ext cx="1643743" cy="1088571"/>
            </a:xfrm>
            <a:custGeom>
              <a:avLst/>
              <a:gdLst>
                <a:gd name="connsiteX0" fmla="*/ 1643743 w 1643743"/>
                <a:gd name="connsiteY0" fmla="*/ 0 h 1088571"/>
                <a:gd name="connsiteX1" fmla="*/ 1001486 w 1643743"/>
                <a:gd name="connsiteY1" fmla="*/ 522514 h 1088571"/>
                <a:gd name="connsiteX2" fmla="*/ 0 w 1643743"/>
                <a:gd name="connsiteY2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743" h="1088571">
                  <a:moveTo>
                    <a:pt x="1643743" y="0"/>
                  </a:moveTo>
                  <a:cubicBezTo>
                    <a:pt x="1459593" y="170543"/>
                    <a:pt x="1275443" y="341086"/>
                    <a:pt x="1001486" y="522514"/>
                  </a:cubicBezTo>
                  <a:cubicBezTo>
                    <a:pt x="727529" y="703942"/>
                    <a:pt x="363764" y="896256"/>
                    <a:pt x="0" y="1088571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E73C77C-EA47-AC42-A63C-0A89CAD5532B}"/>
                </a:ext>
              </a:extLst>
            </p:cNvPr>
            <p:cNvSpPr/>
            <p:nvPr/>
          </p:nvSpPr>
          <p:spPr bwMode="auto">
            <a:xfrm>
              <a:off x="2688771" y="2944988"/>
              <a:ext cx="707572" cy="244526"/>
            </a:xfrm>
            <a:custGeom>
              <a:avLst/>
              <a:gdLst>
                <a:gd name="connsiteX0" fmla="*/ 707572 w 707572"/>
                <a:gd name="connsiteY0" fmla="*/ 37698 h 244526"/>
                <a:gd name="connsiteX1" fmla="*/ 304800 w 707572"/>
                <a:gd name="connsiteY1" fmla="*/ 15926 h 244526"/>
                <a:gd name="connsiteX2" fmla="*/ 0 w 707572"/>
                <a:gd name="connsiteY2" fmla="*/ 244526 h 24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572" h="244526">
                  <a:moveTo>
                    <a:pt x="707572" y="37698"/>
                  </a:moveTo>
                  <a:cubicBezTo>
                    <a:pt x="565150" y="9576"/>
                    <a:pt x="422729" y="-18545"/>
                    <a:pt x="304800" y="15926"/>
                  </a:cubicBezTo>
                  <a:cubicBezTo>
                    <a:pt x="186871" y="50397"/>
                    <a:pt x="93435" y="147461"/>
                    <a:pt x="0" y="24452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71FCBF2-0608-FE40-B03A-A194EE4456D5}"/>
                </a:ext>
              </a:extLst>
            </p:cNvPr>
            <p:cNvSpPr/>
            <p:nvPr/>
          </p:nvSpPr>
          <p:spPr bwMode="auto">
            <a:xfrm>
              <a:off x="2046514" y="3712029"/>
              <a:ext cx="206829" cy="370114"/>
            </a:xfrm>
            <a:custGeom>
              <a:avLst/>
              <a:gdLst>
                <a:gd name="connsiteX0" fmla="*/ 0 w 206829"/>
                <a:gd name="connsiteY0" fmla="*/ 370114 h 370114"/>
                <a:gd name="connsiteX1" fmla="*/ 206829 w 206829"/>
                <a:gd name="connsiteY1" fmla="*/ 0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829" h="370114">
                  <a:moveTo>
                    <a:pt x="0" y="370114"/>
                  </a:moveTo>
                  <a:lnTo>
                    <a:pt x="206829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2B0E93D-9D5B-A64D-9139-8B1F11638EA9}"/>
                </a:ext>
              </a:extLst>
            </p:cNvPr>
            <p:cNvSpPr/>
            <p:nvPr/>
          </p:nvSpPr>
          <p:spPr bwMode="auto">
            <a:xfrm>
              <a:off x="4648200" y="3962400"/>
              <a:ext cx="1306286" cy="1088571"/>
            </a:xfrm>
            <a:custGeom>
              <a:avLst/>
              <a:gdLst>
                <a:gd name="connsiteX0" fmla="*/ 1306286 w 1306286"/>
                <a:gd name="connsiteY0" fmla="*/ 0 h 1088571"/>
                <a:gd name="connsiteX1" fmla="*/ 348343 w 1306286"/>
                <a:gd name="connsiteY1" fmla="*/ 457200 h 1088571"/>
                <a:gd name="connsiteX2" fmla="*/ 0 w 1306286"/>
                <a:gd name="connsiteY2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86" h="1088571">
                  <a:moveTo>
                    <a:pt x="1306286" y="0"/>
                  </a:moveTo>
                  <a:cubicBezTo>
                    <a:pt x="936171" y="137886"/>
                    <a:pt x="566057" y="275772"/>
                    <a:pt x="348343" y="457200"/>
                  </a:cubicBezTo>
                  <a:cubicBezTo>
                    <a:pt x="130629" y="638628"/>
                    <a:pt x="65314" y="863599"/>
                    <a:pt x="0" y="1088571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80A637D-D652-6441-8F81-43301C7ECD47}"/>
                </a:ext>
              </a:extLst>
            </p:cNvPr>
            <p:cNvSpPr/>
            <p:nvPr/>
          </p:nvSpPr>
          <p:spPr bwMode="auto">
            <a:xfrm>
              <a:off x="6444343" y="3853543"/>
              <a:ext cx="296544" cy="729343"/>
            </a:xfrm>
            <a:custGeom>
              <a:avLst/>
              <a:gdLst>
                <a:gd name="connsiteX0" fmla="*/ 0 w 296544"/>
                <a:gd name="connsiteY0" fmla="*/ 0 h 729343"/>
                <a:gd name="connsiteX1" fmla="*/ 293914 w 296544"/>
                <a:gd name="connsiteY1" fmla="*/ 446314 h 729343"/>
                <a:gd name="connsiteX2" fmla="*/ 119743 w 296544"/>
                <a:gd name="connsiteY2" fmla="*/ 729343 h 72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44" h="729343">
                  <a:moveTo>
                    <a:pt x="0" y="0"/>
                  </a:moveTo>
                  <a:cubicBezTo>
                    <a:pt x="136978" y="162378"/>
                    <a:pt x="273957" y="324757"/>
                    <a:pt x="293914" y="446314"/>
                  </a:cubicBezTo>
                  <a:cubicBezTo>
                    <a:pt x="313871" y="567871"/>
                    <a:pt x="216807" y="648607"/>
                    <a:pt x="119743" y="729343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889FAC8-8331-7046-A597-14B90BE2081F}"/>
                </a:ext>
              </a:extLst>
            </p:cNvPr>
            <p:cNvSpPr/>
            <p:nvPr/>
          </p:nvSpPr>
          <p:spPr bwMode="auto">
            <a:xfrm>
              <a:off x="5029200" y="5138057"/>
              <a:ext cx="947057" cy="239486"/>
            </a:xfrm>
            <a:custGeom>
              <a:avLst/>
              <a:gdLst>
                <a:gd name="connsiteX0" fmla="*/ 0 w 947057"/>
                <a:gd name="connsiteY0" fmla="*/ 239486 h 239486"/>
                <a:gd name="connsiteX1" fmla="*/ 947057 w 947057"/>
                <a:gd name="connsiteY1" fmla="*/ 0 h 23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057" h="239486">
                  <a:moveTo>
                    <a:pt x="0" y="239486"/>
                  </a:moveTo>
                  <a:lnTo>
                    <a:pt x="947057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E7992D4-E9C6-294E-9F7C-E4B0E367B7F9}"/>
                </a:ext>
              </a:extLst>
            </p:cNvPr>
            <p:cNvSpPr/>
            <p:nvPr/>
          </p:nvSpPr>
          <p:spPr bwMode="auto">
            <a:xfrm>
              <a:off x="4844143" y="3995057"/>
              <a:ext cx="1219200" cy="1121229"/>
            </a:xfrm>
            <a:custGeom>
              <a:avLst/>
              <a:gdLst>
                <a:gd name="connsiteX0" fmla="*/ 0 w 1219200"/>
                <a:gd name="connsiteY0" fmla="*/ 1121229 h 1121229"/>
                <a:gd name="connsiteX1" fmla="*/ 827314 w 1219200"/>
                <a:gd name="connsiteY1" fmla="*/ 664029 h 1121229"/>
                <a:gd name="connsiteX2" fmla="*/ 1219200 w 1219200"/>
                <a:gd name="connsiteY2" fmla="*/ 0 h 112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1121229">
                  <a:moveTo>
                    <a:pt x="0" y="1121229"/>
                  </a:moveTo>
                  <a:cubicBezTo>
                    <a:pt x="312057" y="986064"/>
                    <a:pt x="624114" y="850900"/>
                    <a:pt x="827314" y="664029"/>
                  </a:cubicBezTo>
                  <a:cubicBezTo>
                    <a:pt x="1030514" y="477158"/>
                    <a:pt x="1124857" y="238579"/>
                    <a:pt x="1219200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CA646B7-5B2E-9849-B0C1-8BFFFF9ECBA6}"/>
                </a:ext>
              </a:extLst>
            </p:cNvPr>
            <p:cNvSpPr/>
            <p:nvPr/>
          </p:nvSpPr>
          <p:spPr bwMode="auto">
            <a:xfrm>
              <a:off x="1651327" y="3407229"/>
              <a:ext cx="351644" cy="674914"/>
            </a:xfrm>
            <a:custGeom>
              <a:avLst/>
              <a:gdLst>
                <a:gd name="connsiteX0" fmla="*/ 351644 w 351644"/>
                <a:gd name="connsiteY0" fmla="*/ 0 h 674914"/>
                <a:gd name="connsiteX1" fmla="*/ 25073 w 351644"/>
                <a:gd name="connsiteY1" fmla="*/ 283028 h 674914"/>
                <a:gd name="connsiteX2" fmla="*/ 46844 w 351644"/>
                <a:gd name="connsiteY2" fmla="*/ 674914 h 6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44" h="674914">
                  <a:moveTo>
                    <a:pt x="351644" y="0"/>
                  </a:moveTo>
                  <a:cubicBezTo>
                    <a:pt x="213758" y="85271"/>
                    <a:pt x="75873" y="170542"/>
                    <a:pt x="25073" y="283028"/>
                  </a:cubicBezTo>
                  <a:cubicBezTo>
                    <a:pt x="-25727" y="395514"/>
                    <a:pt x="10558" y="535214"/>
                    <a:pt x="46844" y="674914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690604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DB7DC8F-1547-3047-A446-6E4BA616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</a:t>
            </a:r>
            <a:r>
              <a:rPr lang="en-US" altLang="ja-JP" dirty="0">
                <a:ea typeface="ＭＳ Ｐゴシック" panose="020B0600070205080204" pitchFamily="34" charset="-128"/>
              </a:rPr>
              <a:t>- Skewed distributions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C7F2BA8-1CE1-3C4B-AFDD-06781E1D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590300"/>
            <a:ext cx="4257675" cy="4153506"/>
          </a:xfrm>
        </p:spPr>
        <p:txBody>
          <a:bodyPr/>
          <a:lstStyle/>
          <a:p>
            <a:r>
              <a:rPr lang="en-US" altLang="en-US" sz="2800" dirty="0" err="1">
                <a:ea typeface="ＭＳ Ｐゴシック" panose="020B0600070205080204" pitchFamily="34" charset="-128"/>
              </a:rPr>
              <a:t>Zipf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80-20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Pareto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Rich-get-richer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Preferential attachment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Matthew effect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CRP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…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C8844-218D-9949-9546-627390490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54C7-6267-1D49-B164-0ED8D9E7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6097" name="Slide Number Placeholder 4">
            <a:extLst>
              <a:ext uri="{FF2B5EF4-FFF2-40B4-BE49-F238E27FC236}">
                <a16:creationId xmlns:a16="http://schemas.microsoft.com/office/drawing/2014/main" id="{36257E49-EA5B-4849-B7BC-469B78F8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83871-3B9A-754D-BAAC-BF88482A120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90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2F71FF-1E59-694A-9612-859F4BA02CC7}"/>
              </a:ext>
            </a:extLst>
          </p:cNvPr>
          <p:cNvGrpSpPr>
            <a:grpSpLocks noChangeAspect="1"/>
          </p:cNvGrpSpPr>
          <p:nvPr/>
        </p:nvGrpSpPr>
        <p:grpSpPr>
          <a:xfrm>
            <a:off x="208206" y="3690064"/>
            <a:ext cx="3939502" cy="2074856"/>
            <a:chOff x="512763" y="2601787"/>
            <a:chExt cx="5627687" cy="2963988"/>
          </a:xfrm>
        </p:grpSpPr>
        <p:sp>
          <p:nvSpPr>
            <p:cNvPr id="46083" name="Rectangle 5">
              <a:extLst>
                <a:ext uri="{FF2B5EF4-FFF2-40B4-BE49-F238E27FC236}">
                  <a16:creationId xmlns:a16="http://schemas.microsoft.com/office/drawing/2014/main" id="{98C74CAA-ACF9-0A4D-8F59-36BB18961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3352800"/>
              <a:ext cx="3332162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6084" name="Picture 6">
              <a:extLst>
                <a:ext uri="{FF2B5EF4-FFF2-40B4-BE49-F238E27FC236}">
                  <a16:creationId xmlns:a16="http://schemas.microsoft.com/office/drawing/2014/main" id="{F407B544-DC5E-2A4A-B9D7-57FBCD8C0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288" y="3352800"/>
              <a:ext cx="3332162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5" name="Rectangle 7">
              <a:extLst>
                <a:ext uri="{FF2B5EF4-FFF2-40B4-BE49-F238E27FC236}">
                  <a16:creationId xmlns:a16="http://schemas.microsoft.com/office/drawing/2014/main" id="{502036E1-F443-6641-AA7B-7F78B937C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3352800"/>
              <a:ext cx="3332162" cy="22129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" name="Group 10">
              <a:extLst>
                <a:ext uri="{FF2B5EF4-FFF2-40B4-BE49-F238E27FC236}">
                  <a16:creationId xmlns:a16="http://schemas.microsoft.com/office/drawing/2014/main" id="{832879CD-D3C0-0742-B00F-E1C1B29D3A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2788" y="3513138"/>
              <a:ext cx="2443162" cy="1419225"/>
              <a:chOff x="1824" y="1296"/>
              <a:chExt cx="2111" cy="1296"/>
            </a:xfrm>
          </p:grpSpPr>
          <p:sp>
            <p:nvSpPr>
              <p:cNvPr id="46098" name="Line 11">
                <a:extLst>
                  <a:ext uri="{FF2B5EF4-FFF2-40B4-BE49-F238E27FC236}">
                    <a16:creationId xmlns:a16="http://schemas.microsoft.com/office/drawing/2014/main" id="{E61EE971-E580-994B-A22D-EC4876BBA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4" y="1296"/>
                <a:ext cx="2064" cy="12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9" name="Line 12">
                <a:extLst>
                  <a:ext uri="{FF2B5EF4-FFF2-40B4-BE49-F238E27FC236}">
                    <a16:creationId xmlns:a16="http://schemas.microsoft.com/office/drawing/2014/main" id="{3BEB4E7A-F7F1-4649-BF97-316645599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0" name="Text Box 13">
                <a:extLst>
                  <a:ext uri="{FF2B5EF4-FFF2-40B4-BE49-F238E27FC236}">
                    <a16:creationId xmlns:a16="http://schemas.microsoft.com/office/drawing/2014/main" id="{4156B254-185C-014B-9E23-903265E87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5" y="1872"/>
                <a:ext cx="720" cy="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kumimoji="0" lang="en-US" altLang="en-US" sz="24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-0.82</a:t>
                </a:r>
              </a:p>
            </p:txBody>
          </p:sp>
        </p:grpSp>
        <p:sp>
          <p:nvSpPr>
            <p:cNvPr id="46090" name="Line 15">
              <a:extLst>
                <a:ext uri="{FF2B5EF4-FFF2-40B4-BE49-F238E27FC236}">
                  <a16:creationId xmlns:a16="http://schemas.microsoft.com/office/drawing/2014/main" id="{5BB48DF4-5467-EC47-92F7-8D94DA73B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2800" y="3352800"/>
              <a:ext cx="228600" cy="762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Text Box 16">
              <a:extLst>
                <a:ext uri="{FF2B5EF4-FFF2-40B4-BE49-F238E27FC236}">
                  <a16:creationId xmlns:a16="http://schemas.microsoft.com/office/drawing/2014/main" id="{7FDEADA9-3A71-3047-8D45-44228CD11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775" y="3017838"/>
              <a:ext cx="13208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 sz="2800" b="1" dirty="0" err="1">
                  <a:solidFill>
                    <a:srgbClr val="008000"/>
                  </a:solidFill>
                  <a:latin typeface="Times New Roman" panose="02020603050405020304" pitchFamily="18" charset="0"/>
                </a:rPr>
                <a:t>att.com</a:t>
              </a:r>
              <a:endParaRPr kumimoji="0"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2" name="Line 17">
              <a:extLst>
                <a:ext uri="{FF2B5EF4-FFF2-40B4-BE49-F238E27FC236}">
                  <a16:creationId xmlns:a16="http://schemas.microsoft.com/office/drawing/2014/main" id="{CAB002C3-F72D-9449-B500-76C7756C1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3657600"/>
              <a:ext cx="22860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Text Box 18">
              <a:extLst>
                <a:ext uri="{FF2B5EF4-FFF2-40B4-BE49-F238E27FC236}">
                  <a16:creationId xmlns:a16="http://schemas.microsoft.com/office/drawing/2014/main" id="{CE87BD65-DD29-084E-AE76-C5D922AA6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663" y="3932238"/>
              <a:ext cx="14986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 sz="2800" b="1">
                  <a:solidFill>
                    <a:srgbClr val="008000"/>
                  </a:solidFill>
                  <a:latin typeface="Times New Roman" panose="02020603050405020304" pitchFamily="18" charset="0"/>
                </a:rPr>
                <a:t>ibm.com</a:t>
              </a:r>
            </a:p>
          </p:txBody>
        </p:sp>
        <p:pic>
          <p:nvPicPr>
            <p:cNvPr id="46094" name="Picture 19" descr="0iterations">
              <a:extLst>
                <a:ext uri="{FF2B5EF4-FFF2-40B4-BE49-F238E27FC236}">
                  <a16:creationId xmlns:a16="http://schemas.microsoft.com/office/drawing/2014/main" id="{3CED7AFF-761F-8643-81BA-55CAD9487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63" y="4256088"/>
              <a:ext cx="1162050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52A9BB5-65B7-4B45-B6DD-B668598F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7752" y="2601787"/>
              <a:ext cx="652937" cy="76560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B695AE8-4E4E-0447-9819-2778898D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4636" y="4522244"/>
              <a:ext cx="806433" cy="765601"/>
            </a:xfrm>
            <a:prstGeom prst="rect">
              <a:avLst/>
            </a:prstGeom>
          </p:spPr>
        </p:pic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C47E348E-BE1C-6244-8546-D8FDE0B7DFF4}"/>
                </a:ext>
              </a:extLst>
            </p:cNvPr>
            <p:cNvSpPr/>
            <p:nvPr/>
          </p:nvSpPr>
          <p:spPr bwMode="auto">
            <a:xfrm rot="20423629">
              <a:off x="4174875" y="3025023"/>
              <a:ext cx="768146" cy="346257"/>
            </a:xfrm>
            <a:prstGeom prst="rightArrow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10A317CB-1285-C64F-BFA3-CF9C0DBA7503}"/>
                </a:ext>
              </a:extLst>
            </p:cNvPr>
            <p:cNvSpPr/>
            <p:nvPr/>
          </p:nvSpPr>
          <p:spPr bwMode="auto">
            <a:xfrm rot="7615092">
              <a:off x="2354563" y="4082960"/>
              <a:ext cx="532800" cy="346257"/>
            </a:xfrm>
            <a:prstGeom prst="rightArrow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374373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5ACB77E1-0ABB-C641-8D29-4924BD926EE7}"/>
              </a:ext>
            </a:extLst>
          </p:cNvPr>
          <p:cNvSpPr/>
          <p:nvPr/>
        </p:nvSpPr>
        <p:spPr bwMode="auto">
          <a:xfrm>
            <a:off x="310081" y="3907976"/>
            <a:ext cx="517233" cy="37011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0824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0965FEC-60C7-F84F-AD5D-CD13BA6ACD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S.3: Triangle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Law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CBCF0A66-B089-5348-BBAE-93475B362F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altLang="en-US">
                <a:ea typeface="ＭＳ Ｐゴシック" panose="020B0600070205080204" pitchFamily="34" charset="-128"/>
              </a:rPr>
              <a:t>Real social networks have a lot of triangles </a:t>
            </a:r>
          </a:p>
        </p:txBody>
      </p:sp>
      <p:grpSp>
        <p:nvGrpSpPr>
          <p:cNvPr id="58371" name="Group 5">
            <a:extLst>
              <a:ext uri="{FF2B5EF4-FFF2-40B4-BE49-F238E27FC236}">
                <a16:creationId xmlns:a16="http://schemas.microsoft.com/office/drawing/2014/main" id="{B11C063C-6D63-E245-A154-48A30B8C55CC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8375" name="Oval 4">
              <a:extLst>
                <a:ext uri="{FF2B5EF4-FFF2-40B4-BE49-F238E27FC236}">
                  <a16:creationId xmlns:a16="http://schemas.microsoft.com/office/drawing/2014/main" id="{3671A049-B428-3047-A471-158F2F176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76" name="Oval 5">
              <a:extLst>
                <a:ext uri="{FF2B5EF4-FFF2-40B4-BE49-F238E27FC236}">
                  <a16:creationId xmlns:a16="http://schemas.microsoft.com/office/drawing/2014/main" id="{4AC91EDB-C3CE-7C47-AB11-47A310557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77" name="Oval 6">
              <a:extLst>
                <a:ext uri="{FF2B5EF4-FFF2-40B4-BE49-F238E27FC236}">
                  <a16:creationId xmlns:a16="http://schemas.microsoft.com/office/drawing/2014/main" id="{DAAB11E9-6BD5-2C48-8ED7-DB1E66B09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58378" name="AutoShape 7">
              <a:extLst>
                <a:ext uri="{FF2B5EF4-FFF2-40B4-BE49-F238E27FC236}">
                  <a16:creationId xmlns:a16="http://schemas.microsoft.com/office/drawing/2014/main" id="{51045656-BB44-5C48-8837-10C9F04534FD}"/>
                </a:ext>
              </a:extLst>
            </p:cNvPr>
            <p:cNvCxnSpPr>
              <a:cxnSpLocks noChangeShapeType="1"/>
              <a:stCxn id="58375" idx="7"/>
              <a:endCxn id="58377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9" name="AutoShape 8">
              <a:extLst>
                <a:ext uri="{FF2B5EF4-FFF2-40B4-BE49-F238E27FC236}">
                  <a16:creationId xmlns:a16="http://schemas.microsoft.com/office/drawing/2014/main" id="{E757638C-0BFE-E142-B73A-444E8B3662EC}"/>
                </a:ext>
              </a:extLst>
            </p:cNvPr>
            <p:cNvCxnSpPr>
              <a:cxnSpLocks noChangeShapeType="1"/>
              <a:stCxn id="58375" idx="5"/>
              <a:endCxn id="58376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7028A-3FC5-5747-ADCA-A76E03B883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F9D9F-7060-E042-A36D-46123959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8374" name="Slide Number Placeholder 3">
            <a:extLst>
              <a:ext uri="{FF2B5EF4-FFF2-40B4-BE49-F238E27FC236}">
                <a16:creationId xmlns:a16="http://schemas.microsoft.com/office/drawing/2014/main" id="{17BED145-6098-8747-9797-0BF570F7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1D427F-BAE1-6B42-9100-2EAE61DE9B7A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92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2361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0B3ED87A-70AC-9743-B7E5-D6227BE9EB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S.3: Triangle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Law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B004A4D-72CE-3543-8D89-8188876C35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altLang="en-US" dirty="0">
                <a:ea typeface="ＭＳ Ｐゴシック" panose="020B0600070205080204" pitchFamily="34" charset="-128"/>
              </a:rPr>
              <a:t>Real social networks have a lot of triangles</a:t>
            </a:r>
          </a:p>
          <a:p>
            <a:pPr marL="819150" lvl="1" indent="-315913" defTabSz="1008063"/>
            <a:r>
              <a:rPr lang="en-US" altLang="en-US" dirty="0">
                <a:ea typeface="ＭＳ Ｐゴシック" panose="020B0600070205080204" pitchFamily="34" charset="-128"/>
              </a:rPr>
              <a:t>Friends of friends are friends </a:t>
            </a:r>
          </a:p>
          <a:p>
            <a:pPr marL="377825" indent="-377825" defTabSz="1008063"/>
            <a:r>
              <a:rPr lang="en-US" altLang="en-US" dirty="0">
                <a:ea typeface="ＭＳ Ｐゴシック" panose="020B0600070205080204" pitchFamily="34" charset="-128"/>
              </a:rPr>
              <a:t>Any patterns? 2x friends -&gt; 2x triangles ?</a:t>
            </a:r>
          </a:p>
        </p:txBody>
      </p:sp>
      <p:grpSp>
        <p:nvGrpSpPr>
          <p:cNvPr id="59395" name="Group 24">
            <a:extLst>
              <a:ext uri="{FF2B5EF4-FFF2-40B4-BE49-F238E27FC236}">
                <a16:creationId xmlns:a16="http://schemas.microsoft.com/office/drawing/2014/main" id="{5EAD238F-4321-8D45-B2DB-87B01BFFBEAE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9399" name="Oval 4">
              <a:extLst>
                <a:ext uri="{FF2B5EF4-FFF2-40B4-BE49-F238E27FC236}">
                  <a16:creationId xmlns:a16="http://schemas.microsoft.com/office/drawing/2014/main" id="{2ACCC9BB-9CAB-3541-A8C0-7E83EC5F5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0" name="Oval 5">
              <a:extLst>
                <a:ext uri="{FF2B5EF4-FFF2-40B4-BE49-F238E27FC236}">
                  <a16:creationId xmlns:a16="http://schemas.microsoft.com/office/drawing/2014/main" id="{0AEE2C9F-DBE3-3F4A-B397-1AA9C856A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1" name="Oval 6">
              <a:extLst>
                <a:ext uri="{FF2B5EF4-FFF2-40B4-BE49-F238E27FC236}">
                  <a16:creationId xmlns:a16="http://schemas.microsoft.com/office/drawing/2014/main" id="{BF70A858-175B-FB49-AD59-597EF028D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59402" name="AutoShape 7">
              <a:extLst>
                <a:ext uri="{FF2B5EF4-FFF2-40B4-BE49-F238E27FC236}">
                  <a16:creationId xmlns:a16="http://schemas.microsoft.com/office/drawing/2014/main" id="{B21DCD6D-8445-4B46-BCBB-1B9A20F6E5A8}"/>
                </a:ext>
              </a:extLst>
            </p:cNvPr>
            <p:cNvCxnSpPr>
              <a:cxnSpLocks noChangeShapeType="1"/>
              <a:stCxn id="59399" idx="7"/>
              <a:endCxn id="59401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3" name="AutoShape 8">
              <a:extLst>
                <a:ext uri="{FF2B5EF4-FFF2-40B4-BE49-F238E27FC236}">
                  <a16:creationId xmlns:a16="http://schemas.microsoft.com/office/drawing/2014/main" id="{00C984E4-9436-264A-8D2F-7AF5D79EF33F}"/>
                </a:ext>
              </a:extLst>
            </p:cNvPr>
            <p:cNvCxnSpPr>
              <a:cxnSpLocks noChangeShapeType="1"/>
              <a:stCxn id="59399" idx="5"/>
              <a:endCxn id="59400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4" name="AutoShape 23">
              <a:extLst>
                <a:ext uri="{FF2B5EF4-FFF2-40B4-BE49-F238E27FC236}">
                  <a16:creationId xmlns:a16="http://schemas.microsoft.com/office/drawing/2014/main" id="{CFC2B2A7-1262-124E-953E-69027FF7BF3B}"/>
                </a:ext>
              </a:extLst>
            </p:cNvPr>
            <p:cNvCxnSpPr>
              <a:cxnSpLocks noChangeShapeType="1"/>
              <a:stCxn id="59400" idx="0"/>
              <a:endCxn id="59401" idx="4"/>
            </p:cNvCxnSpPr>
            <p:nvPr/>
          </p:nvCxnSpPr>
          <p:spPr bwMode="auto">
            <a:xfrm flipH="1" flipV="1">
              <a:off x="5186" y="1005"/>
              <a:ext cx="106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63976-C218-014A-9049-40474EC891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F7C05-D7BF-394B-A5BC-704AD89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9398" name="Slide Number Placeholder 3">
            <a:extLst>
              <a:ext uri="{FF2B5EF4-FFF2-40B4-BE49-F238E27FC236}">
                <a16:creationId xmlns:a16="http://schemas.microsoft.com/office/drawing/2014/main" id="{8A0D91C3-847E-7643-883E-073AF8F8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85F0D4-75AA-C442-B96A-8B81062B3839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93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AAB66A02-4F2F-E04D-9DEA-1F881F5B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4990"/>
            <a:ext cx="152400" cy="1526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AE75E91-063E-914C-9ED2-8A22A7F4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423950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02050431-684B-4C43-819F-F988FF7A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662190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" name="AutoShape 7">
            <a:extLst>
              <a:ext uri="{FF2B5EF4-FFF2-40B4-BE49-F238E27FC236}">
                <a16:creationId xmlns:a16="http://schemas.microsoft.com/office/drawing/2014/main" id="{3849A3F6-1330-8A4F-B052-C85568E0F095}"/>
              </a:ext>
            </a:extLst>
          </p:cNvPr>
          <p:cNvCxnSpPr>
            <a:cxnSpLocks noChangeShapeType="1"/>
            <a:stCxn id="15" idx="7"/>
            <a:endCxn id="17" idx="3"/>
          </p:cNvCxnSpPr>
          <p:nvPr/>
        </p:nvCxnSpPr>
        <p:spPr bwMode="auto">
          <a:xfrm flipV="1">
            <a:off x="8208034" y="3791790"/>
            <a:ext cx="347932" cy="426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8">
            <a:extLst>
              <a:ext uri="{FF2B5EF4-FFF2-40B4-BE49-F238E27FC236}">
                <a16:creationId xmlns:a16="http://schemas.microsoft.com/office/drawing/2014/main" id="{E733EA03-718A-2E41-83B6-84FDD2A41D51}"/>
              </a:ext>
            </a:extLst>
          </p:cNvPr>
          <p:cNvCxnSpPr>
            <a:cxnSpLocks noChangeShapeType="1"/>
            <a:stCxn id="15" idx="5"/>
            <a:endCxn id="16" idx="2"/>
          </p:cNvCxnSpPr>
          <p:nvPr/>
        </p:nvCxnSpPr>
        <p:spPr bwMode="auto">
          <a:xfrm>
            <a:off x="8208034" y="4326030"/>
            <a:ext cx="478766" cy="174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3">
            <a:extLst>
              <a:ext uri="{FF2B5EF4-FFF2-40B4-BE49-F238E27FC236}">
                <a16:creationId xmlns:a16="http://schemas.microsoft.com/office/drawing/2014/main" id="{69AEEF49-4E46-2242-AD14-2647B5E1A82B}"/>
              </a:ext>
            </a:extLst>
          </p:cNvPr>
          <p:cNvCxnSpPr>
            <a:cxnSpLocks noChangeShapeType="1"/>
            <a:stCxn id="16" idx="0"/>
            <a:endCxn id="17" idx="4"/>
          </p:cNvCxnSpPr>
          <p:nvPr/>
        </p:nvCxnSpPr>
        <p:spPr bwMode="auto">
          <a:xfrm flipH="1" flipV="1">
            <a:off x="8610600" y="3814830"/>
            <a:ext cx="152400" cy="60912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5">
            <a:extLst>
              <a:ext uri="{FF2B5EF4-FFF2-40B4-BE49-F238E27FC236}">
                <a16:creationId xmlns:a16="http://schemas.microsoft.com/office/drawing/2014/main" id="{F13250F1-8D19-4D4F-8E1A-C9C0B79F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340" y="4939909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1A1436-9558-CF43-9E3B-16CB7963A03F}"/>
              </a:ext>
            </a:extLst>
          </p:cNvPr>
          <p:cNvCxnSpPr>
            <a:stCxn id="15" idx="4"/>
            <a:endCxn id="21" idx="1"/>
          </p:cNvCxnSpPr>
          <p:nvPr/>
        </p:nvCxnSpPr>
        <p:spPr bwMode="auto">
          <a:xfrm>
            <a:off x="8153400" y="4347630"/>
            <a:ext cx="146258" cy="61463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2686EC-9E24-C740-94C9-D1B73564A0B2}"/>
              </a:ext>
            </a:extLst>
          </p:cNvPr>
          <p:cNvCxnSpPr>
            <a:stCxn id="21" idx="6"/>
            <a:endCxn id="16" idx="3"/>
          </p:cNvCxnSpPr>
          <p:nvPr/>
        </p:nvCxnSpPr>
        <p:spPr bwMode="auto">
          <a:xfrm flipV="1">
            <a:off x="8429740" y="4554236"/>
            <a:ext cx="279378" cy="4619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63249110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0B3ED87A-70AC-9743-B7E5-D6227BE9EB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S.3: Triangle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Law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B004A4D-72CE-3543-8D89-8188876C35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altLang="en-US" dirty="0">
                <a:ea typeface="ＭＳ Ｐゴシック" panose="020B0600070205080204" pitchFamily="34" charset="-128"/>
              </a:rPr>
              <a:t>Real social networks have a lot of triangles</a:t>
            </a:r>
          </a:p>
          <a:p>
            <a:pPr marL="819150" lvl="1" indent="-315913" defTabSz="1008063"/>
            <a:r>
              <a:rPr lang="en-US" altLang="en-US" dirty="0">
                <a:ea typeface="ＭＳ Ｐゴシック" panose="020B0600070205080204" pitchFamily="34" charset="-128"/>
              </a:rPr>
              <a:t>Friends of friends are friends </a:t>
            </a:r>
          </a:p>
          <a:p>
            <a:pPr marL="377825" indent="-377825" defTabSz="1008063"/>
            <a:r>
              <a:rPr lang="en-US" altLang="en-US" dirty="0">
                <a:ea typeface="ＭＳ Ｐゴシック" panose="020B0600070205080204" pitchFamily="34" charset="-128"/>
              </a:rPr>
              <a:t>Any patterns? 2x friends -&gt; 2x triangles ?</a:t>
            </a:r>
          </a:p>
        </p:txBody>
      </p:sp>
      <p:grpSp>
        <p:nvGrpSpPr>
          <p:cNvPr id="59395" name="Group 24">
            <a:extLst>
              <a:ext uri="{FF2B5EF4-FFF2-40B4-BE49-F238E27FC236}">
                <a16:creationId xmlns:a16="http://schemas.microsoft.com/office/drawing/2014/main" id="{5EAD238F-4321-8D45-B2DB-87B01BFFBEAE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9399" name="Oval 4">
              <a:extLst>
                <a:ext uri="{FF2B5EF4-FFF2-40B4-BE49-F238E27FC236}">
                  <a16:creationId xmlns:a16="http://schemas.microsoft.com/office/drawing/2014/main" id="{2ACCC9BB-9CAB-3541-A8C0-7E83EC5F5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0" name="Oval 5">
              <a:extLst>
                <a:ext uri="{FF2B5EF4-FFF2-40B4-BE49-F238E27FC236}">
                  <a16:creationId xmlns:a16="http://schemas.microsoft.com/office/drawing/2014/main" id="{0AEE2C9F-DBE3-3F4A-B397-1AA9C856A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1" name="Oval 6">
              <a:extLst>
                <a:ext uri="{FF2B5EF4-FFF2-40B4-BE49-F238E27FC236}">
                  <a16:creationId xmlns:a16="http://schemas.microsoft.com/office/drawing/2014/main" id="{BF70A858-175B-FB49-AD59-597EF028D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59402" name="AutoShape 7">
              <a:extLst>
                <a:ext uri="{FF2B5EF4-FFF2-40B4-BE49-F238E27FC236}">
                  <a16:creationId xmlns:a16="http://schemas.microsoft.com/office/drawing/2014/main" id="{B21DCD6D-8445-4B46-BCBB-1B9A20F6E5A8}"/>
                </a:ext>
              </a:extLst>
            </p:cNvPr>
            <p:cNvCxnSpPr>
              <a:cxnSpLocks noChangeShapeType="1"/>
              <a:stCxn id="59399" idx="7"/>
              <a:endCxn id="59401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3" name="AutoShape 8">
              <a:extLst>
                <a:ext uri="{FF2B5EF4-FFF2-40B4-BE49-F238E27FC236}">
                  <a16:creationId xmlns:a16="http://schemas.microsoft.com/office/drawing/2014/main" id="{00C984E4-9436-264A-8D2F-7AF5D79EF33F}"/>
                </a:ext>
              </a:extLst>
            </p:cNvPr>
            <p:cNvCxnSpPr>
              <a:cxnSpLocks noChangeShapeType="1"/>
              <a:stCxn id="59399" idx="5"/>
              <a:endCxn id="59400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4" name="AutoShape 23">
              <a:extLst>
                <a:ext uri="{FF2B5EF4-FFF2-40B4-BE49-F238E27FC236}">
                  <a16:creationId xmlns:a16="http://schemas.microsoft.com/office/drawing/2014/main" id="{CFC2B2A7-1262-124E-953E-69027FF7BF3B}"/>
                </a:ext>
              </a:extLst>
            </p:cNvPr>
            <p:cNvCxnSpPr>
              <a:cxnSpLocks noChangeShapeType="1"/>
              <a:stCxn id="59400" idx="0"/>
              <a:endCxn id="59401" idx="4"/>
            </p:cNvCxnSpPr>
            <p:nvPr/>
          </p:nvCxnSpPr>
          <p:spPr bwMode="auto">
            <a:xfrm flipH="1" flipV="1">
              <a:off x="5186" y="1005"/>
              <a:ext cx="106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63976-C218-014A-9049-40474EC891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F7C05-D7BF-394B-A5BC-704AD89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9398" name="Slide Number Placeholder 3">
            <a:extLst>
              <a:ext uri="{FF2B5EF4-FFF2-40B4-BE49-F238E27FC236}">
                <a16:creationId xmlns:a16="http://schemas.microsoft.com/office/drawing/2014/main" id="{8A0D91C3-847E-7643-883E-073AF8F8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85F0D4-75AA-C442-B96A-8B81062B3839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AAB66A02-4F2F-E04D-9DEA-1F881F5B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4990"/>
            <a:ext cx="152400" cy="1526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AE75E91-063E-914C-9ED2-8A22A7F4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423950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02050431-684B-4C43-819F-F988FF7A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662190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" name="AutoShape 7">
            <a:extLst>
              <a:ext uri="{FF2B5EF4-FFF2-40B4-BE49-F238E27FC236}">
                <a16:creationId xmlns:a16="http://schemas.microsoft.com/office/drawing/2014/main" id="{3849A3F6-1330-8A4F-B052-C85568E0F095}"/>
              </a:ext>
            </a:extLst>
          </p:cNvPr>
          <p:cNvCxnSpPr>
            <a:cxnSpLocks noChangeShapeType="1"/>
            <a:stCxn id="15" idx="7"/>
            <a:endCxn id="17" idx="3"/>
          </p:cNvCxnSpPr>
          <p:nvPr/>
        </p:nvCxnSpPr>
        <p:spPr bwMode="auto">
          <a:xfrm flipV="1">
            <a:off x="8208034" y="3791790"/>
            <a:ext cx="347932" cy="426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8">
            <a:extLst>
              <a:ext uri="{FF2B5EF4-FFF2-40B4-BE49-F238E27FC236}">
                <a16:creationId xmlns:a16="http://schemas.microsoft.com/office/drawing/2014/main" id="{E733EA03-718A-2E41-83B6-84FDD2A41D51}"/>
              </a:ext>
            </a:extLst>
          </p:cNvPr>
          <p:cNvCxnSpPr>
            <a:cxnSpLocks noChangeShapeType="1"/>
            <a:stCxn id="15" idx="5"/>
            <a:endCxn id="16" idx="2"/>
          </p:cNvCxnSpPr>
          <p:nvPr/>
        </p:nvCxnSpPr>
        <p:spPr bwMode="auto">
          <a:xfrm>
            <a:off x="8208034" y="4326030"/>
            <a:ext cx="478766" cy="174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3">
            <a:extLst>
              <a:ext uri="{FF2B5EF4-FFF2-40B4-BE49-F238E27FC236}">
                <a16:creationId xmlns:a16="http://schemas.microsoft.com/office/drawing/2014/main" id="{69AEEF49-4E46-2242-AD14-2647B5E1A82B}"/>
              </a:ext>
            </a:extLst>
          </p:cNvPr>
          <p:cNvCxnSpPr>
            <a:cxnSpLocks noChangeShapeType="1"/>
            <a:stCxn id="16" idx="0"/>
            <a:endCxn id="17" idx="4"/>
          </p:cNvCxnSpPr>
          <p:nvPr/>
        </p:nvCxnSpPr>
        <p:spPr bwMode="auto">
          <a:xfrm flipH="1" flipV="1">
            <a:off x="8610600" y="3814830"/>
            <a:ext cx="152400" cy="60912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5">
            <a:extLst>
              <a:ext uri="{FF2B5EF4-FFF2-40B4-BE49-F238E27FC236}">
                <a16:creationId xmlns:a16="http://schemas.microsoft.com/office/drawing/2014/main" id="{F13250F1-8D19-4D4F-8E1A-C9C0B79F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340" y="4939909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1A1436-9558-CF43-9E3B-16CB7963A03F}"/>
              </a:ext>
            </a:extLst>
          </p:cNvPr>
          <p:cNvCxnSpPr>
            <a:stCxn id="15" idx="4"/>
            <a:endCxn id="21" idx="1"/>
          </p:cNvCxnSpPr>
          <p:nvPr/>
        </p:nvCxnSpPr>
        <p:spPr bwMode="auto">
          <a:xfrm>
            <a:off x="8153400" y="4347630"/>
            <a:ext cx="146258" cy="61463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2686EC-9E24-C740-94C9-D1B73564A0B2}"/>
              </a:ext>
            </a:extLst>
          </p:cNvPr>
          <p:cNvCxnSpPr>
            <a:stCxn id="21" idx="6"/>
            <a:endCxn id="16" idx="3"/>
          </p:cNvCxnSpPr>
          <p:nvPr/>
        </p:nvCxnSpPr>
        <p:spPr bwMode="auto">
          <a:xfrm flipV="1">
            <a:off x="8429740" y="4554236"/>
            <a:ext cx="279378" cy="4619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491DFD94-BC86-CC4B-87D8-F0EE93ADF1D9}"/>
              </a:ext>
            </a:extLst>
          </p:cNvPr>
          <p:cNvSpPr/>
          <p:nvPr/>
        </p:nvSpPr>
        <p:spPr bwMode="auto">
          <a:xfrm rot="19612467">
            <a:off x="5546075" y="3487266"/>
            <a:ext cx="749147" cy="381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4456F-209D-1449-8BB7-73CA906A7755}"/>
              </a:ext>
            </a:extLst>
          </p:cNvPr>
          <p:cNvSpPr txBox="1"/>
          <p:nvPr/>
        </p:nvSpPr>
        <p:spPr>
          <a:xfrm>
            <a:off x="6223290" y="3008780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3x</a:t>
            </a:r>
          </a:p>
        </p:txBody>
      </p:sp>
    </p:spTree>
    <p:extLst>
      <p:ext uri="{BB962C8B-B14F-4D97-AF65-F5344CB8AC3E}">
        <p14:creationId xmlns:p14="http://schemas.microsoft.com/office/powerpoint/2010/main" val="336820427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975E1871-A167-EF4E-A52F-7F9963430A2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Triangle Law: S.3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100" dirty="0">
                <a:ea typeface="ＭＳ Ｐゴシック" panose="020B0600070205080204" pitchFamily="34" charset="-128"/>
              </a:rPr>
              <a:t>[</a:t>
            </a:r>
            <a:r>
              <a:rPr lang="en-US" altLang="en-US" sz="3100" dirty="0" err="1">
                <a:ea typeface="ＭＳ Ｐゴシック" panose="020B0600070205080204" pitchFamily="34" charset="-128"/>
              </a:rPr>
              <a:t>Tsourakakis</a:t>
            </a:r>
            <a:r>
              <a:rPr lang="en-US" altLang="en-US" sz="3100" dirty="0">
                <a:ea typeface="ＭＳ Ｐゴシック" panose="020B0600070205080204" pitchFamily="34" charset="-128"/>
              </a:rPr>
              <a:t> ICDM 2008]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2466" name="TextBox 10">
            <a:extLst>
              <a:ext uri="{FF2B5EF4-FFF2-40B4-BE49-F238E27FC236}">
                <a16:creationId xmlns:a16="http://schemas.microsoft.com/office/drawing/2014/main" id="{B23A5F34-4BE2-6B4C-AF5C-84DDF120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2254250"/>
            <a:ext cx="6429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900">
                <a:latin typeface="Times New Roman" panose="02020603050405020304" pitchFamily="18" charset="0"/>
              </a:rPr>
              <a:t>SN</a:t>
            </a:r>
          </a:p>
        </p:txBody>
      </p:sp>
      <p:sp>
        <p:nvSpPr>
          <p:cNvPr id="62467" name="TextBox 11">
            <a:extLst>
              <a:ext uri="{FF2B5EF4-FFF2-40B4-BE49-F238E27FC236}">
                <a16:creationId xmlns:a16="http://schemas.microsoft.com/office/drawing/2014/main" id="{D36023B3-B168-D640-B107-668EE22D3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0"/>
            <a:ext cx="1306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900">
                <a:latin typeface="Times New Roman" panose="02020603050405020304" pitchFamily="18" charset="0"/>
              </a:rPr>
              <a:t>Reuters</a:t>
            </a:r>
          </a:p>
        </p:txBody>
      </p:sp>
      <p:sp>
        <p:nvSpPr>
          <p:cNvPr id="62468" name="TextBox 12">
            <a:extLst>
              <a:ext uri="{FF2B5EF4-FFF2-40B4-BE49-F238E27FC236}">
                <a16:creationId xmlns:a16="http://schemas.microsoft.com/office/drawing/2014/main" id="{0D876201-188F-E240-98E7-1DE28EB4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900">
                <a:latin typeface="Times New Roman" panose="02020603050405020304" pitchFamily="18" charset="0"/>
              </a:rPr>
              <a:t>Epinions</a:t>
            </a:r>
          </a:p>
        </p:txBody>
      </p:sp>
      <p:sp>
        <p:nvSpPr>
          <p:cNvPr id="62469" name="TextBox 13">
            <a:extLst>
              <a:ext uri="{FF2B5EF4-FFF2-40B4-BE49-F238E27FC236}">
                <a16:creationId xmlns:a16="http://schemas.microsoft.com/office/drawing/2014/main" id="{0B46DA10-6582-7F46-AB28-BF084153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24375"/>
            <a:ext cx="40989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en-US" altLang="en-US" sz="2900">
                <a:latin typeface="Times New Roman" panose="02020603050405020304" pitchFamily="18" charset="0"/>
              </a:rPr>
              <a:t>X-axis: degree</a:t>
            </a:r>
          </a:p>
          <a:p>
            <a:pPr algn="l"/>
            <a:r>
              <a:rPr kumimoji="0" lang="en-US" altLang="en-US" sz="2900">
                <a:latin typeface="Times New Roman" panose="02020603050405020304" pitchFamily="18" charset="0"/>
              </a:rPr>
              <a:t>Y-axis: mean # triangles</a:t>
            </a:r>
          </a:p>
          <a:p>
            <a:pPr algn="l"/>
            <a:r>
              <a:rPr kumimoji="0" lang="en-US" altLang="en-US" sz="2900" i="1">
                <a:latin typeface="Times New Roman" panose="02020603050405020304" pitchFamily="18" charset="0"/>
              </a:rPr>
              <a:t>n</a:t>
            </a:r>
            <a:r>
              <a:rPr kumimoji="0" lang="en-US" altLang="en-US" sz="2900">
                <a:latin typeface="Times New Roman" panose="02020603050405020304" pitchFamily="18" charset="0"/>
              </a:rPr>
              <a:t> friends -&gt; ~</a:t>
            </a:r>
            <a:r>
              <a:rPr kumimoji="0" lang="en-US" altLang="en-US" sz="2900" i="1">
                <a:latin typeface="Times New Roman" panose="02020603050405020304" pitchFamily="18" charset="0"/>
              </a:rPr>
              <a:t>n</a:t>
            </a:r>
            <a:r>
              <a:rPr kumimoji="0" lang="en-US" altLang="en-US" sz="2900" baseline="30000">
                <a:latin typeface="Times New Roman" panose="02020603050405020304" pitchFamily="18" charset="0"/>
              </a:rPr>
              <a:t>1.6</a:t>
            </a:r>
            <a:r>
              <a:rPr kumimoji="0" lang="en-US" altLang="en-US" sz="2900">
                <a:latin typeface="Times New Roman" panose="02020603050405020304" pitchFamily="18" charset="0"/>
              </a:rPr>
              <a:t> triangles</a:t>
            </a:r>
          </a:p>
        </p:txBody>
      </p:sp>
      <p:sp>
        <p:nvSpPr>
          <p:cNvPr id="62470" name="Rectangle 14">
            <a:extLst>
              <a:ext uri="{FF2B5EF4-FFF2-40B4-BE49-F238E27FC236}">
                <a16:creationId xmlns:a16="http://schemas.microsoft.com/office/drawing/2014/main" id="{495F4C7B-1CD2-6442-9A25-C6405D60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2900">
              <a:latin typeface="Times New Roman" panose="02020603050405020304" pitchFamily="18" charset="0"/>
            </a:endParaRPr>
          </a:p>
        </p:txBody>
      </p:sp>
      <p:sp>
        <p:nvSpPr>
          <p:cNvPr id="62471" name="Rectangle 15">
            <a:extLst>
              <a:ext uri="{FF2B5EF4-FFF2-40B4-BE49-F238E27FC236}">
                <a16:creationId xmlns:a16="http://schemas.microsoft.com/office/drawing/2014/main" id="{78D1AAB0-0C04-B34E-B247-1E236180B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2900">
              <a:latin typeface="Times New Roman" panose="02020603050405020304" pitchFamily="18" charset="0"/>
            </a:endParaRPr>
          </a:p>
        </p:txBody>
      </p:sp>
      <p:pic>
        <p:nvPicPr>
          <p:cNvPr id="62472" name="Content Placeholder 3" descr="dtlpEpinions.png">
            <a:extLst>
              <a:ext uri="{FF2B5EF4-FFF2-40B4-BE49-F238E27FC236}">
                <a16:creationId xmlns:a16="http://schemas.microsoft.com/office/drawing/2014/main" id="{119097DD-0B52-0045-B14F-DD69A22F75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538" y="4189413"/>
            <a:ext cx="30543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Content Placeholder 3" descr="dtplReuters.png">
            <a:extLst>
              <a:ext uri="{FF2B5EF4-FFF2-40B4-BE49-F238E27FC236}">
                <a16:creationId xmlns:a16="http://schemas.microsoft.com/office/drawing/2014/main" id="{C4DBC80D-4DFF-6642-A124-6195D65F8E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88" y="1920875"/>
            <a:ext cx="30654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Content Placeholder 3" descr="dtlpFlickr2.png">
            <a:extLst>
              <a:ext uri="{FF2B5EF4-FFF2-40B4-BE49-F238E27FC236}">
                <a16:creationId xmlns:a16="http://schemas.microsoft.com/office/drawing/2014/main" id="{22F6A204-B830-5D43-A57D-D405E047D0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338" y="1928813"/>
            <a:ext cx="30622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AA912-6F00-8849-859E-C0E5309D28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A6D01-D49A-444D-A0C0-294B3F3D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2477" name="Slide Number Placeholder 3">
            <a:extLst>
              <a:ext uri="{FF2B5EF4-FFF2-40B4-BE49-F238E27FC236}">
                <a16:creationId xmlns:a16="http://schemas.microsoft.com/office/drawing/2014/main" id="{27EAE32F-5655-EA4F-99D1-A93925FC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D6E454-7A36-E941-B3BC-14984246F9E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95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5" name="Picture 14" descr="tsourakakis">
            <a:extLst>
              <a:ext uri="{FF2B5EF4-FFF2-40B4-BE49-F238E27FC236}">
                <a16:creationId xmlns:a16="http://schemas.microsoft.com/office/drawing/2014/main" id="{4672F97D-3E58-2B4D-B5D7-27C8977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058" y="609600"/>
            <a:ext cx="109173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2887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2E4C772B-8122-3F40-A010-7DC3ACB832B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Anomalies?</a:t>
            </a:r>
          </a:p>
        </p:txBody>
      </p:sp>
      <p:sp>
        <p:nvSpPr>
          <p:cNvPr id="61450" name="Rectangle 15">
            <a:extLst>
              <a:ext uri="{FF2B5EF4-FFF2-40B4-BE49-F238E27FC236}">
                <a16:creationId xmlns:a16="http://schemas.microsoft.com/office/drawing/2014/main" id="{8158806B-23B0-FC4A-8A96-92E7C6FFB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29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544D2-BA0D-A242-8D15-C0FC6D847A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JPM Exec 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BAE60-F62D-1C4F-83C2-BB28D6DB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1456" name="Slide Number Placeholder 3">
            <a:extLst>
              <a:ext uri="{FF2B5EF4-FFF2-40B4-BE49-F238E27FC236}">
                <a16:creationId xmlns:a16="http://schemas.microsoft.com/office/drawing/2014/main" id="{F5AA2C05-2CE9-1E43-A51D-DD7AE843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F72355-CA8C-9B42-B43A-496F4EEF2BB8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96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1F6B16-69E7-4347-907C-25A0BC21B27A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75749B-0E94-9D4A-8A62-A7A45E3AE946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5769AC-B100-174A-8A35-AD0DF2D7DCD4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A062880-08B0-D74C-9B9C-F61304404E7F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A0B2C6B-004E-A640-9D4A-40C5E5669C03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9F3B5F8-10B1-F542-A2B2-F7AD5B0D8E57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81C07C-5E3E-D04D-A9F3-788D6DB1DDB6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1B09A457-361E-3549-9291-AA7F466BF327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E36FD3C-AAE1-BA47-A52E-BBF1309B8A08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27" name="Picture 26" descr="shutterstock_104520869.jpg">
                <a:extLst>
                  <a:ext uri="{FF2B5EF4-FFF2-40B4-BE49-F238E27FC236}">
                    <a16:creationId xmlns:a16="http://schemas.microsoft.com/office/drawing/2014/main" id="{6421D68F-C4D0-DE48-A616-5FF1B7EA3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438359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 dirty="0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 dirty="0">
                <a:ea typeface="ＭＳ Ｐゴシック" charset="-128"/>
                <a:cs typeface="ＭＳ Ｐゴシック" charset="-128"/>
              </a:rPr>
              <a:t>[U Kang, Brendan </a:t>
            </a:r>
            <a:r>
              <a:rPr lang="en-US" altLang="ko-KR" dirty="0" err="1">
                <a:ea typeface="ＭＳ Ｐゴシック" charset="-128"/>
                <a:cs typeface="ＭＳ Ｐゴシック" charset="-128"/>
              </a:rPr>
              <a:t>Meeder</a:t>
            </a:r>
            <a:r>
              <a:rPr lang="en-US" altLang="ko-KR" dirty="0">
                <a:ea typeface="ＭＳ Ｐゴシック" charset="-128"/>
                <a:cs typeface="ＭＳ Ｐゴシック" charset="-128"/>
              </a:rPr>
              <a:t>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97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49013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35300" y="2192868"/>
            <a:ext cx="3517900" cy="18457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3409950" y="1657350"/>
            <a:ext cx="2336800" cy="2171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289300" y="1841500"/>
            <a:ext cx="2235200" cy="9271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3302000" y="1803400"/>
            <a:ext cx="2425700" cy="1841500"/>
          </a:xfrm>
          <a:custGeom>
            <a:avLst/>
            <a:gdLst>
              <a:gd name="connsiteX0" fmla="*/ 0 w 2425700"/>
              <a:gd name="connsiteY0" fmla="*/ 1841500 h 1841500"/>
              <a:gd name="connsiteX1" fmla="*/ 63500 w 2425700"/>
              <a:gd name="connsiteY1" fmla="*/ 1828800 h 1841500"/>
              <a:gd name="connsiteX2" fmla="*/ 342900 w 2425700"/>
              <a:gd name="connsiteY2" fmla="*/ 1803400 h 1841500"/>
              <a:gd name="connsiteX3" fmla="*/ 406400 w 2425700"/>
              <a:gd name="connsiteY3" fmla="*/ 1790700 h 1841500"/>
              <a:gd name="connsiteX4" fmla="*/ 558800 w 2425700"/>
              <a:gd name="connsiteY4" fmla="*/ 1765300 h 1841500"/>
              <a:gd name="connsiteX5" fmla="*/ 622300 w 2425700"/>
              <a:gd name="connsiteY5" fmla="*/ 1739900 h 1841500"/>
              <a:gd name="connsiteX6" fmla="*/ 673100 w 2425700"/>
              <a:gd name="connsiteY6" fmla="*/ 1727200 h 1841500"/>
              <a:gd name="connsiteX7" fmla="*/ 711200 w 2425700"/>
              <a:gd name="connsiteY7" fmla="*/ 1701800 h 1841500"/>
              <a:gd name="connsiteX8" fmla="*/ 863600 w 2425700"/>
              <a:gd name="connsiteY8" fmla="*/ 1638300 h 1841500"/>
              <a:gd name="connsiteX9" fmla="*/ 901700 w 2425700"/>
              <a:gd name="connsiteY9" fmla="*/ 1612900 h 1841500"/>
              <a:gd name="connsiteX10" fmla="*/ 939800 w 2425700"/>
              <a:gd name="connsiteY10" fmla="*/ 1574800 h 1841500"/>
              <a:gd name="connsiteX11" fmla="*/ 1016000 w 2425700"/>
              <a:gd name="connsiteY11" fmla="*/ 1511300 h 1841500"/>
              <a:gd name="connsiteX12" fmla="*/ 1092200 w 2425700"/>
              <a:gd name="connsiteY12" fmla="*/ 1473200 h 1841500"/>
              <a:gd name="connsiteX13" fmla="*/ 1206500 w 2425700"/>
              <a:gd name="connsiteY13" fmla="*/ 1422400 h 1841500"/>
              <a:gd name="connsiteX14" fmla="*/ 1384300 w 2425700"/>
              <a:gd name="connsiteY14" fmla="*/ 1295400 h 1841500"/>
              <a:gd name="connsiteX15" fmla="*/ 1511300 w 2425700"/>
              <a:gd name="connsiteY15" fmla="*/ 1231900 h 1841500"/>
              <a:gd name="connsiteX16" fmla="*/ 1562100 w 2425700"/>
              <a:gd name="connsiteY16" fmla="*/ 1193800 h 1841500"/>
              <a:gd name="connsiteX17" fmla="*/ 1612900 w 2425700"/>
              <a:gd name="connsiteY17" fmla="*/ 1168400 h 1841500"/>
              <a:gd name="connsiteX18" fmla="*/ 1651000 w 2425700"/>
              <a:gd name="connsiteY18" fmla="*/ 1130300 h 1841500"/>
              <a:gd name="connsiteX19" fmla="*/ 1701800 w 2425700"/>
              <a:gd name="connsiteY19" fmla="*/ 1092200 h 1841500"/>
              <a:gd name="connsiteX20" fmla="*/ 1752600 w 2425700"/>
              <a:gd name="connsiteY20" fmla="*/ 1041400 h 1841500"/>
              <a:gd name="connsiteX21" fmla="*/ 1803400 w 2425700"/>
              <a:gd name="connsiteY21" fmla="*/ 1003300 h 1841500"/>
              <a:gd name="connsiteX22" fmla="*/ 1917700 w 2425700"/>
              <a:gd name="connsiteY22" fmla="*/ 889000 h 1841500"/>
              <a:gd name="connsiteX23" fmla="*/ 1981200 w 2425700"/>
              <a:gd name="connsiteY23" fmla="*/ 825500 h 1841500"/>
              <a:gd name="connsiteX24" fmla="*/ 2006600 w 2425700"/>
              <a:gd name="connsiteY24" fmla="*/ 787400 h 1841500"/>
              <a:gd name="connsiteX25" fmla="*/ 2057400 w 2425700"/>
              <a:gd name="connsiteY25" fmla="*/ 698500 h 1841500"/>
              <a:gd name="connsiteX26" fmla="*/ 2095500 w 2425700"/>
              <a:gd name="connsiteY26" fmla="*/ 596900 h 1841500"/>
              <a:gd name="connsiteX27" fmla="*/ 2108200 w 2425700"/>
              <a:gd name="connsiteY27" fmla="*/ 546100 h 1841500"/>
              <a:gd name="connsiteX28" fmla="*/ 2133600 w 2425700"/>
              <a:gd name="connsiteY28" fmla="*/ 482600 h 1841500"/>
              <a:gd name="connsiteX29" fmla="*/ 2146300 w 2425700"/>
              <a:gd name="connsiteY29" fmla="*/ 444500 h 1841500"/>
              <a:gd name="connsiteX30" fmla="*/ 2171700 w 2425700"/>
              <a:gd name="connsiteY30" fmla="*/ 406400 h 1841500"/>
              <a:gd name="connsiteX31" fmla="*/ 2222500 w 2425700"/>
              <a:gd name="connsiteY31" fmla="*/ 292100 h 1841500"/>
              <a:gd name="connsiteX32" fmla="*/ 2260600 w 2425700"/>
              <a:gd name="connsiteY32" fmla="*/ 266700 h 1841500"/>
              <a:gd name="connsiteX33" fmla="*/ 2286000 w 2425700"/>
              <a:gd name="connsiteY33" fmla="*/ 228600 h 1841500"/>
              <a:gd name="connsiteX34" fmla="*/ 2324100 w 2425700"/>
              <a:gd name="connsiteY34" fmla="*/ 203200 h 1841500"/>
              <a:gd name="connsiteX35" fmla="*/ 2349500 w 2425700"/>
              <a:gd name="connsiteY35" fmla="*/ 152400 h 1841500"/>
              <a:gd name="connsiteX36" fmla="*/ 2400300 w 2425700"/>
              <a:gd name="connsiteY36" fmla="*/ 76200 h 1841500"/>
              <a:gd name="connsiteX37" fmla="*/ 2425700 w 2425700"/>
              <a:gd name="connsiteY37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25700" h="1841500">
                <a:moveTo>
                  <a:pt x="0" y="1841500"/>
                </a:moveTo>
                <a:cubicBezTo>
                  <a:pt x="21167" y="1837267"/>
                  <a:pt x="42062" y="1831322"/>
                  <a:pt x="63500" y="1828800"/>
                </a:cubicBezTo>
                <a:cubicBezTo>
                  <a:pt x="231909" y="1808987"/>
                  <a:pt x="187200" y="1824160"/>
                  <a:pt x="342900" y="1803400"/>
                </a:cubicBezTo>
                <a:cubicBezTo>
                  <a:pt x="364296" y="1800547"/>
                  <a:pt x="385143" y="1794451"/>
                  <a:pt x="406400" y="1790700"/>
                </a:cubicBezTo>
                <a:lnTo>
                  <a:pt x="558800" y="1765300"/>
                </a:lnTo>
                <a:cubicBezTo>
                  <a:pt x="579967" y="1756833"/>
                  <a:pt x="600673" y="1747109"/>
                  <a:pt x="622300" y="1739900"/>
                </a:cubicBezTo>
                <a:cubicBezTo>
                  <a:pt x="638859" y="1734380"/>
                  <a:pt x="657057" y="1734076"/>
                  <a:pt x="673100" y="1727200"/>
                </a:cubicBezTo>
                <a:cubicBezTo>
                  <a:pt x="687129" y="1721187"/>
                  <a:pt x="697171" y="1707813"/>
                  <a:pt x="711200" y="1701800"/>
                </a:cubicBezTo>
                <a:cubicBezTo>
                  <a:pt x="826561" y="1652359"/>
                  <a:pt x="686021" y="1756686"/>
                  <a:pt x="863600" y="1638300"/>
                </a:cubicBezTo>
                <a:cubicBezTo>
                  <a:pt x="876300" y="1629833"/>
                  <a:pt x="889974" y="1622671"/>
                  <a:pt x="901700" y="1612900"/>
                </a:cubicBezTo>
                <a:cubicBezTo>
                  <a:pt x="915498" y="1601402"/>
                  <a:pt x="926376" y="1586732"/>
                  <a:pt x="939800" y="1574800"/>
                </a:cubicBezTo>
                <a:cubicBezTo>
                  <a:pt x="964512" y="1552834"/>
                  <a:pt x="989901" y="1531599"/>
                  <a:pt x="1016000" y="1511300"/>
                </a:cubicBezTo>
                <a:cubicBezTo>
                  <a:pt x="1081514" y="1460345"/>
                  <a:pt x="1025346" y="1506627"/>
                  <a:pt x="1092200" y="1473200"/>
                </a:cubicBezTo>
                <a:cubicBezTo>
                  <a:pt x="1202054" y="1418273"/>
                  <a:pt x="1109559" y="1446635"/>
                  <a:pt x="1206500" y="1422400"/>
                </a:cubicBezTo>
                <a:cubicBezTo>
                  <a:pt x="1246679" y="1392266"/>
                  <a:pt x="1334778" y="1323256"/>
                  <a:pt x="1384300" y="1295400"/>
                </a:cubicBezTo>
                <a:cubicBezTo>
                  <a:pt x="1425552" y="1272196"/>
                  <a:pt x="1473436" y="1260298"/>
                  <a:pt x="1511300" y="1231900"/>
                </a:cubicBezTo>
                <a:cubicBezTo>
                  <a:pt x="1528233" y="1219200"/>
                  <a:pt x="1544151" y="1205018"/>
                  <a:pt x="1562100" y="1193800"/>
                </a:cubicBezTo>
                <a:cubicBezTo>
                  <a:pt x="1578154" y="1183766"/>
                  <a:pt x="1597494" y="1179404"/>
                  <a:pt x="1612900" y="1168400"/>
                </a:cubicBezTo>
                <a:cubicBezTo>
                  <a:pt x="1627515" y="1157961"/>
                  <a:pt x="1637363" y="1141989"/>
                  <a:pt x="1651000" y="1130300"/>
                </a:cubicBezTo>
                <a:cubicBezTo>
                  <a:pt x="1667071" y="1116525"/>
                  <a:pt x="1685870" y="1106138"/>
                  <a:pt x="1701800" y="1092200"/>
                </a:cubicBezTo>
                <a:cubicBezTo>
                  <a:pt x="1719822" y="1076431"/>
                  <a:pt x="1734578" y="1057169"/>
                  <a:pt x="1752600" y="1041400"/>
                </a:cubicBezTo>
                <a:cubicBezTo>
                  <a:pt x="1768530" y="1027462"/>
                  <a:pt x="1787847" y="1017657"/>
                  <a:pt x="1803400" y="1003300"/>
                </a:cubicBezTo>
                <a:cubicBezTo>
                  <a:pt x="1842992" y="966753"/>
                  <a:pt x="1879600" y="927100"/>
                  <a:pt x="1917700" y="889000"/>
                </a:cubicBezTo>
                <a:cubicBezTo>
                  <a:pt x="1938867" y="867833"/>
                  <a:pt x="1964596" y="850407"/>
                  <a:pt x="1981200" y="825500"/>
                </a:cubicBezTo>
                <a:cubicBezTo>
                  <a:pt x="1989667" y="812800"/>
                  <a:pt x="1999027" y="800652"/>
                  <a:pt x="2006600" y="787400"/>
                </a:cubicBezTo>
                <a:cubicBezTo>
                  <a:pt x="2071052" y="674609"/>
                  <a:pt x="1995517" y="791325"/>
                  <a:pt x="2057400" y="698500"/>
                </a:cubicBezTo>
                <a:cubicBezTo>
                  <a:pt x="2089610" y="537448"/>
                  <a:pt x="2046447" y="711357"/>
                  <a:pt x="2095500" y="596900"/>
                </a:cubicBezTo>
                <a:cubicBezTo>
                  <a:pt x="2102376" y="580857"/>
                  <a:pt x="2102680" y="562659"/>
                  <a:pt x="2108200" y="546100"/>
                </a:cubicBezTo>
                <a:cubicBezTo>
                  <a:pt x="2115409" y="524473"/>
                  <a:pt x="2125595" y="503946"/>
                  <a:pt x="2133600" y="482600"/>
                </a:cubicBezTo>
                <a:cubicBezTo>
                  <a:pt x="2138300" y="470065"/>
                  <a:pt x="2140313" y="456474"/>
                  <a:pt x="2146300" y="444500"/>
                </a:cubicBezTo>
                <a:cubicBezTo>
                  <a:pt x="2153126" y="430848"/>
                  <a:pt x="2165501" y="420348"/>
                  <a:pt x="2171700" y="406400"/>
                </a:cubicBezTo>
                <a:cubicBezTo>
                  <a:pt x="2191820" y="361129"/>
                  <a:pt x="2188010" y="326590"/>
                  <a:pt x="2222500" y="292100"/>
                </a:cubicBezTo>
                <a:cubicBezTo>
                  <a:pt x="2233293" y="281307"/>
                  <a:pt x="2247900" y="275167"/>
                  <a:pt x="2260600" y="266700"/>
                </a:cubicBezTo>
                <a:cubicBezTo>
                  <a:pt x="2269067" y="254000"/>
                  <a:pt x="2275207" y="239393"/>
                  <a:pt x="2286000" y="228600"/>
                </a:cubicBezTo>
                <a:cubicBezTo>
                  <a:pt x="2296793" y="217807"/>
                  <a:pt x="2314329" y="214926"/>
                  <a:pt x="2324100" y="203200"/>
                </a:cubicBezTo>
                <a:cubicBezTo>
                  <a:pt x="2336220" y="188656"/>
                  <a:pt x="2339760" y="168634"/>
                  <a:pt x="2349500" y="152400"/>
                </a:cubicBezTo>
                <a:cubicBezTo>
                  <a:pt x="2365206" y="126223"/>
                  <a:pt x="2390647" y="105160"/>
                  <a:pt x="2400300" y="76200"/>
                </a:cubicBezTo>
                <a:lnTo>
                  <a:pt x="242570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78200" y="2936557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8883" y="2936557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7083" y="2052478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pic>
        <p:nvPicPr>
          <p:cNvPr id="19" name="Picture 13" descr="twitter-logo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ukan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732" y="6026306"/>
            <a:ext cx="626533" cy="780895"/>
          </a:xfrm>
          <a:prstGeom prst="rect">
            <a:avLst/>
          </a:prstGeom>
        </p:spPr>
      </p:pic>
      <p:pic>
        <p:nvPicPr>
          <p:cNvPr id="25" name="Picture 24" descr="mee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16" y="6057905"/>
            <a:ext cx="757758" cy="7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7970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98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Copyright (C) 2019 C. Faloutsos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49013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4" name="Picture 13" descr="twitter-logo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19285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99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JPM Exec Ed.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20" name="Picture 13" descr="twitter-logo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563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13510</TotalTime>
  <Words>7953</Words>
  <Application>Microsoft Macintosh PowerPoint</Application>
  <PresentationFormat>On-screen Show (4:3)</PresentationFormat>
  <Paragraphs>1948</Paragraphs>
  <Slides>159</Slides>
  <Notes>73</Notes>
  <HiddenSlides>0</HiddenSlides>
  <MMClips>0</MMClips>
  <ScaleCrop>false</ScaleCrop>
  <HeadingPairs>
    <vt:vector size="10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159</vt:i4>
      </vt:variant>
      <vt:variant>
        <vt:lpstr>Custom Shows</vt:lpstr>
      </vt:variant>
      <vt:variant>
        <vt:i4>1</vt:i4>
      </vt:variant>
    </vt:vector>
  </HeadingPairs>
  <TitlesOfParts>
    <vt:vector size="180" baseType="lpstr">
      <vt:lpstr>Apple Chancery</vt:lpstr>
      <vt:lpstr>Arial</vt:lpstr>
      <vt:lpstr>Arial Black</vt:lpstr>
      <vt:lpstr>Calibri</vt:lpstr>
      <vt:lpstr>Cambria</vt:lpstr>
      <vt:lpstr>Cambria Math</vt:lpstr>
      <vt:lpstr>Chalkduster</vt:lpstr>
      <vt:lpstr>Comic Sans MS</vt:lpstr>
      <vt:lpstr>Georgia</vt:lpstr>
      <vt:lpstr>Lucida Calligraphy</vt:lpstr>
      <vt:lpstr>Monaco</vt:lpstr>
      <vt:lpstr>Times</vt:lpstr>
      <vt:lpstr>Times New Roman</vt:lpstr>
      <vt:lpstr>Verdana</vt:lpstr>
      <vt:lpstr>Wingdings</vt:lpstr>
      <vt:lpstr>Zapf Dingbats</vt:lpstr>
      <vt:lpstr>template</vt:lpstr>
      <vt:lpstr>Worksheet</vt:lpstr>
      <vt:lpstr>Equation</vt:lpstr>
      <vt:lpstr>Bitmap Image</vt:lpstr>
      <vt:lpstr>Graph and Time Series Mining: Tools and Applications</vt:lpstr>
      <vt:lpstr>(audience wish-list)</vt:lpstr>
      <vt:lpstr>(audience wish-list)</vt:lpstr>
      <vt:lpstr>‘Recipe’ Structure:</vt:lpstr>
      <vt:lpstr>Roadmap</vt:lpstr>
      <vt:lpstr>Roadmap</vt:lpstr>
      <vt:lpstr>Use case #1</vt:lpstr>
      <vt:lpstr>Use case #1</vt:lpstr>
      <vt:lpstr>Use case #2</vt:lpstr>
      <vt:lpstr>Use case #2’</vt:lpstr>
      <vt:lpstr>Use case #2’’</vt:lpstr>
      <vt:lpstr>Use case #2’’’</vt:lpstr>
      <vt:lpstr>Use case #2’’’</vt:lpstr>
      <vt:lpstr>Use case #2’’’’</vt:lpstr>
      <vt:lpstr>Use case #3: time series</vt:lpstr>
      <vt:lpstr>Use case #3’: forecast</vt:lpstr>
      <vt:lpstr>Use case #3’: time series</vt:lpstr>
      <vt:lpstr>Roadmap</vt:lpstr>
      <vt:lpstr>Roadmap</vt:lpstr>
      <vt:lpstr>Roadmap</vt:lpstr>
      <vt:lpstr>Roadmap</vt:lpstr>
      <vt:lpstr>Roadmap</vt:lpstr>
      <vt:lpstr>Roadmap</vt:lpstr>
      <vt:lpstr>Problem: Use case #1</vt:lpstr>
      <vt:lpstr>Solution: Use case #1</vt:lpstr>
      <vt:lpstr>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Pixie algorithm</vt:lpstr>
      <vt:lpstr>Pixie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Solution: Use case #1</vt:lpstr>
      <vt:lpstr>Roadmap</vt:lpstr>
      <vt:lpstr>Problem: Use case #1</vt:lpstr>
      <vt:lpstr>Problem</vt:lpstr>
      <vt:lpstr>Solution: Use case #1</vt:lpstr>
      <vt:lpstr>Background</vt:lpstr>
      <vt:lpstr>Belief  Propagation</vt:lpstr>
      <vt:lpstr>Belief Propagation Equations</vt:lpstr>
      <vt:lpstr>Belief Propagation Equations</vt:lpstr>
      <vt:lpstr>Background</vt:lpstr>
      <vt:lpstr>Unifying Guilt-by-Association Approaches:  Theorems and Fast Algorithms</vt:lpstr>
      <vt:lpstr>Problem Definition: GBA techniques</vt:lpstr>
      <vt:lpstr>Problem Definition: GBA techniques</vt:lpstr>
      <vt:lpstr>BP  vs.  Linearized BP</vt:lpstr>
      <vt:lpstr>BP  vs.  Linearized BP</vt:lpstr>
      <vt:lpstr>Are they related?</vt:lpstr>
      <vt:lpstr>Are they related?</vt:lpstr>
      <vt:lpstr>Correspondence of Methods</vt:lpstr>
      <vt:lpstr>Problem: e-commerce ratings fraud</vt:lpstr>
      <vt:lpstr>Problem: e-commerce ratings fraud</vt:lpstr>
      <vt:lpstr>Problem: e-commerce ratings fraud</vt:lpstr>
      <vt:lpstr>ZooBP: features</vt:lpstr>
      <vt:lpstr>ZooBP in the real world</vt:lpstr>
      <vt:lpstr>ZooBP: code etc</vt:lpstr>
      <vt:lpstr>Used for</vt:lpstr>
      <vt:lpstr>Short answer:</vt:lpstr>
      <vt:lpstr>Roadmap</vt:lpstr>
      <vt:lpstr>Why care about patterns?</vt:lpstr>
      <vt:lpstr>Why care about patterns?</vt:lpstr>
      <vt:lpstr>Why care about patterns?</vt:lpstr>
      <vt:lpstr>Why care about patterns?</vt:lpstr>
      <vt:lpstr>Why care about patterns?</vt:lpstr>
      <vt:lpstr>‘Recipe’ Structure:</vt:lpstr>
      <vt:lpstr>Problem definition</vt:lpstr>
      <vt:lpstr>Short answer(s)</vt:lpstr>
      <vt:lpstr>Short answer(s)</vt:lpstr>
      <vt:lpstr>Graph mining</vt:lpstr>
      <vt:lpstr>Laws and patterns</vt:lpstr>
      <vt:lpstr>Short answer(s)</vt:lpstr>
      <vt:lpstr>S.1 - rank-degree plot</vt:lpstr>
      <vt:lpstr>S.1 - rank-degree plot</vt:lpstr>
      <vt:lpstr>S.1 - rank-degree plot</vt:lpstr>
      <vt:lpstr>S.1 - Skewed distributions</vt:lpstr>
      <vt:lpstr>Short answer(s)</vt:lpstr>
      <vt:lpstr>S.3: Triangle ‘Law’</vt:lpstr>
      <vt:lpstr>S.3: Triangle ‘Law’</vt:lpstr>
      <vt:lpstr>S.3: Triangle ‘Law’</vt:lpstr>
      <vt:lpstr>Triangle Law: S.3  [Tsourakakis ICDM 2008]</vt:lpstr>
      <vt:lpstr>Anomalies?</vt:lpstr>
      <vt:lpstr>Triangle counting for large graphs?</vt:lpstr>
      <vt:lpstr>Triangle counting for large graphs?</vt:lpstr>
      <vt:lpstr>Triangle counting for large graphs?</vt:lpstr>
      <vt:lpstr>Triangle counting for large graphs?</vt:lpstr>
      <vt:lpstr>Triangle counting for large graphs?</vt:lpstr>
      <vt:lpstr>Short answer(s)</vt:lpstr>
      <vt:lpstr>Generalized Iterated Matrix Vector Multiplication (GIMV)</vt:lpstr>
      <vt:lpstr>S.4: Conn. components</vt:lpstr>
      <vt:lpstr>S.4: Conn. components</vt:lpstr>
      <vt:lpstr>S.4: Conn. components</vt:lpstr>
      <vt:lpstr>S.4: Conn. components</vt:lpstr>
      <vt:lpstr>S.4: Conn. components</vt:lpstr>
      <vt:lpstr>MORE Graph Patterns</vt:lpstr>
      <vt:lpstr>MORE Graph Patterns</vt:lpstr>
      <vt:lpstr>Short answer(s)</vt:lpstr>
      <vt:lpstr>Short answer(s)</vt:lpstr>
      <vt:lpstr>Roadmap</vt:lpstr>
      <vt:lpstr>Problem</vt:lpstr>
      <vt:lpstr>Solution</vt:lpstr>
      <vt:lpstr>P1.4.1. Outliers</vt:lpstr>
      <vt:lpstr>P1.4.1. Outliers</vt:lpstr>
      <vt:lpstr>Ego-net Patterns: Which is strange?</vt:lpstr>
      <vt:lpstr>Ego-net Patterns: Which is strange?</vt:lpstr>
      <vt:lpstr>P1.4.1. Outliers</vt:lpstr>
      <vt:lpstr>Ego-net Patterns </vt:lpstr>
      <vt:lpstr>Pattern: Ego-net Power Law Density</vt:lpstr>
      <vt:lpstr>Pattern: Ego-net Power Law Density</vt:lpstr>
      <vt:lpstr>Roadmap</vt:lpstr>
      <vt:lpstr>Problem</vt:lpstr>
      <vt:lpstr>P1.4.1. How to find ‘suspicious’ groups?</vt:lpstr>
      <vt:lpstr>P1.4.1. How to find ‘suspicious’ groups?</vt:lpstr>
      <vt:lpstr>Except that:</vt:lpstr>
      <vt:lpstr>Except that:</vt:lpstr>
      <vt:lpstr>Except that:</vt:lpstr>
      <vt:lpstr>Crush intro to SVD</vt:lpstr>
      <vt:lpstr>Crush intro to SVD</vt:lpstr>
      <vt:lpstr>Crush intro to SVD</vt:lpstr>
      <vt:lpstr>Toy example – 5 blocks</vt:lpstr>
      <vt:lpstr>Toy example – 5 blocks</vt:lpstr>
      <vt:lpstr>Solution</vt:lpstr>
      <vt:lpstr>Roadmap</vt:lpstr>
      <vt:lpstr>Use case #2’’’</vt:lpstr>
      <vt:lpstr>Graphs over time -&gt; tensors!</vt:lpstr>
      <vt:lpstr>Graphs over time -&gt; tensors!</vt:lpstr>
      <vt:lpstr>Graphs over time -&gt; tensors!</vt:lpstr>
      <vt:lpstr>Graphs over time -&gt; tensors!</vt:lpstr>
      <vt:lpstr>Recipe(s)</vt:lpstr>
      <vt:lpstr>Reminder: intro to SVD</vt:lpstr>
      <vt:lpstr>Answer: tensor factorization</vt:lpstr>
      <vt:lpstr>Answer: tensor factorization</vt:lpstr>
      <vt:lpstr>Applications</vt:lpstr>
      <vt:lpstr>TA1: Anomaly detection in time-evolving graphs</vt:lpstr>
      <vt:lpstr>TA1: Anomaly detection in time-evolving graphs</vt:lpstr>
      <vt:lpstr>TA1: Anomaly detection in time-evolving graphs</vt:lpstr>
      <vt:lpstr>TA1: Anomaly detection in time-evolving graphs</vt:lpstr>
      <vt:lpstr>Applications</vt:lpstr>
      <vt:lpstr>ParCube: Sparse Parallelizable Tensor Decompositions</vt:lpstr>
      <vt:lpstr>TA2: Lbnl Network Data</vt:lpstr>
      <vt:lpstr>TA3: Facebook Wall posts</vt:lpstr>
      <vt:lpstr>Recipe(s)</vt:lpstr>
      <vt:lpstr>Recipe(s)</vt:lpstr>
      <vt:lpstr>Overall</vt:lpstr>
      <vt:lpstr>PowerPoint Presentation</vt:lpstr>
      <vt:lpstr>short version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Christos Nick Faloutsos</cp:lastModifiedBy>
  <cp:revision>2066</cp:revision>
  <cp:lastPrinted>2019-10-07T07:07:49Z</cp:lastPrinted>
  <dcterms:created xsi:type="dcterms:W3CDTF">2017-06-21T14:41:11Z</dcterms:created>
  <dcterms:modified xsi:type="dcterms:W3CDTF">2019-10-08T03:26:54Z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