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1334" r:id="rId2"/>
    <p:sldId id="2773" r:id="rId3"/>
    <p:sldId id="3139" r:id="rId4"/>
    <p:sldId id="3144" r:id="rId5"/>
    <p:sldId id="3152" r:id="rId6"/>
    <p:sldId id="3153" r:id="rId7"/>
  </p:sldIdLst>
  <p:sldSz cx="9144000" cy="6858000" type="screen4x3"/>
  <p:notesSz cx="7315200" cy="9601200"/>
  <p:custShowLst>
    <p:custShow name="short version" id="0">
      <p:sldLst>
        <p:sld r:id="rId2"/>
      </p:sldLst>
    </p:custShow>
  </p:custShow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umimoji="1" sz="2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FC79"/>
    <a:srgbClr val="FFD579"/>
    <a:srgbClr val="00FDFF"/>
    <a:srgbClr val="FFFC00"/>
    <a:srgbClr val="FF9300"/>
    <a:srgbClr val="008F00"/>
    <a:srgbClr val="FF00FF"/>
    <a:srgbClr val="000000"/>
    <a:srgbClr val="4850FF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5"/>
    <p:restoredTop sz="91497" autoAdjust="0"/>
  </p:normalViewPr>
  <p:slideViewPr>
    <p:cSldViewPr snapToGrid="0" showGuides="1">
      <p:cViewPr varScale="1">
        <p:scale>
          <a:sx n="84" d="100"/>
          <a:sy n="84" d="100"/>
        </p:scale>
        <p:origin x="176" y="3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632"/>
    </p:cViewPr>
  </p:sorterViewPr>
  <p:notesViewPr>
    <p:cSldViewPr snapToGrid="0" showGuides="1">
      <p:cViewPr varScale="1">
        <p:scale>
          <a:sx n="93" d="100"/>
          <a:sy n="93" d="100"/>
        </p:scale>
        <p:origin x="-4512" y="-104"/>
      </p:cViewPr>
      <p:guideLst>
        <p:guide orient="horz" pos="3023"/>
        <p:guide pos="23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2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t" anchorCtr="0" compatLnSpc="1">
            <a:prstTxWarp prst="textNoShape">
              <a:avLst/>
            </a:prstTxWarp>
          </a:bodyPr>
          <a:lstStyle>
            <a:lvl1pPr algn="l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2162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t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2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2250"/>
            <a:ext cx="31702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b" anchorCtr="0" compatLnSpc="1">
            <a:prstTxWarp prst="textNoShape">
              <a:avLst/>
            </a:prstTxWarp>
          </a:bodyPr>
          <a:lstStyle>
            <a:lvl1pPr algn="l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62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12250"/>
            <a:ext cx="3170237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646" tIns="47823" rIns="95646" bIns="47823" numCol="1" anchor="b" anchorCtr="0" compatLnSpc="1">
            <a:prstTxWarp prst="textNoShape">
              <a:avLst/>
            </a:prstTxWarp>
          </a:bodyPr>
          <a:lstStyle>
            <a:lvl1pPr algn="r" defTabSz="955675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fld id="{D86BE1FD-C076-8045-A813-A9CEB2290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112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4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>
            <a:lvl1pPr algn="l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8847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550" y="0"/>
            <a:ext cx="3170238" cy="484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>
            <a:lvl1pPr algn="r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87463" y="728663"/>
            <a:ext cx="4741862" cy="355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47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25963"/>
            <a:ext cx="5367338" cy="4365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847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32888"/>
            <a:ext cx="3170238" cy="484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b" anchorCtr="0" compatLnSpc="1">
            <a:prstTxWarp prst="textNoShape">
              <a:avLst/>
            </a:prstTxWarp>
          </a:bodyPr>
          <a:lstStyle>
            <a:lvl1pPr algn="l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47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550" y="9132888"/>
            <a:ext cx="3170238" cy="484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7225" tIns="48612" rIns="97225" bIns="48612" numCol="1" anchor="b" anchorCtr="0" compatLnSpc="1">
            <a:prstTxWarp prst="textNoShape">
              <a:avLst/>
            </a:prstTxWarp>
          </a:bodyPr>
          <a:lstStyle>
            <a:lvl1pPr algn="r" defTabSz="973138" eaLnBrk="0" hangingPunct="0">
              <a:defRPr kumimoji="0" sz="1300">
                <a:latin typeface="Times New Roman" charset="0"/>
              </a:defRPr>
            </a:lvl1pPr>
          </a:lstStyle>
          <a:p>
            <a:pPr>
              <a:defRPr/>
            </a:pPr>
            <a:fld id="{D7FAE81C-20DD-D146-AEB1-DC28910AA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19226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Faloutsos</a:t>
            </a:r>
          </a:p>
        </p:txBody>
      </p:sp>
      <p:sp>
        <p:nvSpPr>
          <p:cNvPr id="194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CF7FE9-157B-EF47-8D15-2C8CE684281C}" type="slidenum">
              <a:rPr lang="en-US"/>
              <a:pPr/>
              <a:t>1</a:t>
            </a:fld>
            <a:endParaRPr lang="en-US"/>
          </a:p>
        </p:txBody>
      </p:sp>
      <p:sp>
        <p:nvSpPr>
          <p:cNvPr id="194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71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Faloutsos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7FAE81C-20DD-D146-AEB1-DC28910AAC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33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377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777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8E4E0BD2-09C6-7241-AE84-9E1A8AFC8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662" y="50800"/>
            <a:ext cx="981075" cy="5048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A48663B-5D16-EE44-87D2-7270941B202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30470" y="6110832"/>
            <a:ext cx="1256030" cy="73233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B713-338D-7646-864A-97557A8D5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BDB5-533E-3145-80B6-A838220DC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48100"/>
            <a:ext cx="381000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A4DD9-C03C-EF49-8F6F-D5858AC0C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362D9-64E9-9046-8074-C7BC740C5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003C9-D139-1642-8368-6C93BF9E3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43987-7F84-BB4A-8611-CDF75B6A73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500" y="28575"/>
            <a:ext cx="981075" cy="504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CF6C79-AAEC-E946-88AA-EDD975E9524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30470" y="6110832"/>
            <a:ext cx="1256030" cy="732336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532E7-99EF-2E4B-AD85-45A0098206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0F46C-E5B9-0C42-9643-F4D6606C7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8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56CD1-EFB6-4546-BDF5-48AB55646A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5492-91F8-8542-ABB8-0E1026885B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3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5676E-2EEE-EE43-9455-E89CF47354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D3D8F-8226-C44F-8600-6FDD01531D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5950" y="0"/>
            <a:ext cx="863600" cy="274638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1">
                <a:solidFill>
                  <a:srgbClr val="990000"/>
                </a:solidFill>
                <a:latin typeface="Times New Roman" charset="0"/>
              </a:rPr>
              <a:t>CMU SCS</a:t>
            </a:r>
            <a:endParaRPr lang="en-US" sz="3200" b="1">
              <a:solidFill>
                <a:srgbClr val="990000"/>
              </a:solidFill>
              <a:latin typeface="Times New Roman" charset="0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43BB3-5CC7-8942-98DD-6DD0B51EEC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76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2376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2376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>
                <a:latin typeface="Times New Roman" charset="0"/>
              </a:defRPr>
            </a:lvl1pPr>
          </a:lstStyle>
          <a:p>
            <a:pPr>
              <a:defRPr/>
            </a:pPr>
            <a:fld id="{6629BCF2-6520-6C49-93E1-80F2FA5CF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1444625" cy="412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059" r:id="rId1"/>
    <p:sldLayoutId id="2147486060" r:id="rId2"/>
    <p:sldLayoutId id="2147486061" r:id="rId3"/>
    <p:sldLayoutId id="2147486062" r:id="rId4"/>
    <p:sldLayoutId id="2147486063" r:id="rId5"/>
    <p:sldLayoutId id="2147486064" r:id="rId6"/>
    <p:sldLayoutId id="2147486065" r:id="rId7"/>
    <p:sldLayoutId id="2147486066" r:id="rId8"/>
    <p:sldLayoutId id="2147486067" r:id="rId9"/>
    <p:sldLayoutId id="2147486068" r:id="rId10"/>
    <p:sldLayoutId id="2147486069" r:id="rId11"/>
    <p:sldLayoutId id="2147486070" r:id="rId12"/>
    <p:sldLayoutId id="2147486071" r:id="rId13"/>
    <p:sldLayoutId id="2147486072" r:id="rId14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04850" y="1379538"/>
            <a:ext cx="7772400" cy="2365375"/>
          </a:xfrm>
        </p:spPr>
        <p:txBody>
          <a:bodyPr/>
          <a:lstStyle/>
          <a:p>
            <a:r>
              <a:rPr lang="en-US" dirty="0"/>
              <a:t>Graph and Tensor Mining</a:t>
            </a:r>
            <a:br>
              <a:rPr lang="en-US" dirty="0"/>
            </a:br>
            <a:r>
              <a:rPr lang="en-US" dirty="0"/>
              <a:t>for fun and profit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2600" y="3886200"/>
            <a:ext cx="8293100" cy="1752600"/>
          </a:xfrm>
        </p:spPr>
        <p:txBody>
          <a:bodyPr/>
          <a:lstStyle/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Luna Dong, Christos Faloutsos</a:t>
            </a:r>
          </a:p>
          <a:p>
            <a:r>
              <a:rPr lang="en-US" sz="3600" i="1" dirty="0">
                <a:ea typeface="ＭＳ Ｐゴシック" charset="-128"/>
                <a:cs typeface="ＭＳ Ｐゴシック" charset="-128"/>
              </a:rPr>
              <a:t>Andrey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Kan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, Jun Ma, </a:t>
            </a:r>
            <a:r>
              <a:rPr lang="en-US" sz="3600" i="1" dirty="0" err="1">
                <a:ea typeface="ＭＳ Ｐゴシック" charset="-128"/>
                <a:cs typeface="ＭＳ Ｐゴシック" charset="-128"/>
              </a:rPr>
              <a:t>Subho</a:t>
            </a:r>
            <a:r>
              <a:rPr lang="en-US" sz="3600" i="1" dirty="0">
                <a:ea typeface="ＭＳ Ｐゴシック" charset="-128"/>
                <a:cs typeface="ＭＳ Ｐゴシック" charset="-128"/>
              </a:rPr>
              <a:t> Mukherjee</a:t>
            </a:r>
            <a:endParaRPr lang="en-US" sz="36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174496C-7A09-4A40-9896-A31C0C6C0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4276" y="5245505"/>
            <a:ext cx="896774" cy="12091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AFF027-6152-944E-A2EB-EC120996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9931" y="5245505"/>
            <a:ext cx="896774" cy="12091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3BB2E4-EB34-6743-9738-D14899AE3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8545" y="5245505"/>
            <a:ext cx="896774" cy="12091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C6FBE3-138F-BE45-96F2-800620FA5E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947" y="3069203"/>
            <a:ext cx="897632" cy="12102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EC427D-38C2-F645-A9FF-915C57F9ED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6503" y="3070360"/>
            <a:ext cx="906850" cy="1209133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marL="0" indent="0">
              <a:buNone/>
            </a:pPr>
            <a:r>
              <a:rPr lang="en-US" dirty="0">
                <a:solidFill>
                  <a:srgbClr val="008F00"/>
                </a:solidFill>
                <a:ea typeface="ＭＳ Ｐゴシック" charset="-128"/>
                <a:cs typeface="ＭＳ Ｐゴシック" charset="-128"/>
              </a:rPr>
              <a:t>[break]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Part#2: Tensors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Conclusions</a:t>
            </a: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Dong+</a:t>
            </a:r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CF61F-D18B-5946-9F36-FA97BCA712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a typeface="ＭＳ Ｐゴシック" charset="-128"/>
                <a:cs typeface="ＭＳ Ｐゴシック" charset="-128"/>
              </a:rPr>
              <a:t>Roadmap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Introduction – Motivation</a:t>
            </a:r>
          </a:p>
          <a:p>
            <a:r>
              <a:rPr lang="en-US" dirty="0">
                <a:ea typeface="ＭＳ Ｐゴシック" charset="-128"/>
                <a:cs typeface="ＭＳ Ｐゴシック" charset="-128"/>
              </a:rPr>
              <a:t>Part#1: Graphs</a:t>
            </a:r>
          </a:p>
          <a:p>
            <a:pPr lvl="1"/>
            <a:r>
              <a:rPr lang="en-US" dirty="0"/>
              <a:t>P1.1: properties/patterns in graphs</a:t>
            </a:r>
          </a:p>
          <a:p>
            <a:pPr lvl="1"/>
            <a:r>
              <a:rPr lang="en-US" dirty="0"/>
              <a:t>P1.2: node importance</a:t>
            </a:r>
          </a:p>
          <a:p>
            <a:pPr lvl="1"/>
            <a:r>
              <a:rPr lang="en-US" dirty="0"/>
              <a:t>P1.3: community detection</a:t>
            </a:r>
          </a:p>
          <a:p>
            <a:pPr lvl="1"/>
            <a:r>
              <a:rPr lang="en-US" dirty="0"/>
              <a:t>P1.4: fraud/anomaly detection</a:t>
            </a:r>
          </a:p>
          <a:p>
            <a:pPr lvl="1"/>
            <a:r>
              <a:rPr lang="en-US" dirty="0"/>
              <a:t>P1.5: belief propagation</a:t>
            </a:r>
          </a:p>
          <a:p>
            <a:pPr lvl="1"/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5" name="Date Placeholder 7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/>
              <a:t>KDD 2018</a:t>
            </a:r>
          </a:p>
        </p:txBody>
      </p:sp>
      <p:pic>
        <p:nvPicPr>
          <p:cNvPr id="8" name="Picture 7" descr="energygen-roa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4300" y="603250"/>
            <a:ext cx="2457450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623916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AF07-4743-254C-9F77-33EAF38F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‘Recipe’ Structure: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0C537-3381-1E4A-8248-FCDE8FB10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4643284" cy="4648200"/>
          </a:xfrm>
        </p:spPr>
        <p:txBody>
          <a:bodyPr/>
          <a:lstStyle/>
          <a:p>
            <a:r>
              <a:rPr lang="en-US" dirty="0"/>
              <a:t>Problem definition</a:t>
            </a:r>
          </a:p>
          <a:p>
            <a:endParaRPr lang="en-US" dirty="0"/>
          </a:p>
          <a:p>
            <a:r>
              <a:rPr lang="en-US" dirty="0"/>
              <a:t>Short answer/solution</a:t>
            </a:r>
          </a:p>
          <a:p>
            <a:endParaRPr lang="en-US" dirty="0"/>
          </a:p>
          <a:p>
            <a:r>
              <a:rPr lang="en-US" dirty="0"/>
              <a:t>LONG answer – details</a:t>
            </a:r>
          </a:p>
          <a:p>
            <a:endParaRPr lang="en-US" dirty="0"/>
          </a:p>
          <a:p>
            <a:r>
              <a:rPr lang="en-US" dirty="0"/>
              <a:t>Conclusion/short-answer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C59D-C6C3-C74A-9E71-E815CA2C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36FD2-0810-F64F-AF72-B029D727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176E-C46E-8749-BC91-A816F4BB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7580D9-BFAE-F646-A593-D45E9F52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1194619" cy="1014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40DA-0E5F-6748-B68D-21B3FE52C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439083"/>
            <a:ext cx="1194619" cy="101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67AD1-D103-C246-9843-8891DEA77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4900361"/>
            <a:ext cx="1194619" cy="10194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39C5A-1345-0B4A-8909-F4C7FA186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99" y="3556522"/>
            <a:ext cx="1194619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55719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5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7AF07-4743-254C-9F77-33EAF38F3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‘Recipe’ Structure: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0C537-3381-1E4A-8248-FCDE8FB10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447800"/>
            <a:ext cx="4643284" cy="4648200"/>
          </a:xfrm>
        </p:spPr>
        <p:txBody>
          <a:bodyPr/>
          <a:lstStyle/>
          <a:p>
            <a:r>
              <a:rPr lang="en-US" dirty="0"/>
              <a:t>Problem definition</a:t>
            </a:r>
          </a:p>
          <a:p>
            <a:endParaRPr lang="en-US" dirty="0"/>
          </a:p>
          <a:p>
            <a:r>
              <a:rPr lang="en-US" dirty="0"/>
              <a:t>Short answer/solution</a:t>
            </a:r>
          </a:p>
          <a:p>
            <a:endParaRPr lang="en-US" dirty="0"/>
          </a:p>
          <a:p>
            <a:r>
              <a:rPr lang="en-US" dirty="0"/>
              <a:t>LONG answer – details</a:t>
            </a:r>
          </a:p>
          <a:p>
            <a:endParaRPr lang="en-US" dirty="0"/>
          </a:p>
          <a:p>
            <a:r>
              <a:rPr lang="en-US" dirty="0"/>
              <a:t>Conclusion/short-answer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EC59D-C6C3-C74A-9E71-E815CA2C8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36FD2-0810-F64F-AF72-B029D7273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176E-C46E-8749-BC91-A816F4BBE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7580D9-BFAE-F646-A593-D45E9F52A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00" y="1295400"/>
            <a:ext cx="1194619" cy="101489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E940DA-0E5F-6748-B68D-21B3FE52C4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2439083"/>
            <a:ext cx="1194619" cy="10194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967AD1-D103-C246-9843-8891DEA77D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199" y="4900361"/>
            <a:ext cx="1194619" cy="10194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939C5A-1345-0B4A-8909-F4C7FA186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199" y="3556522"/>
            <a:ext cx="1194619" cy="10422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A7875C8-C5F5-3B42-BCAD-8BF63298F0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2592" y="3556521"/>
            <a:ext cx="1389604" cy="104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01012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E39CE-74B3-A242-B566-2F7E42E8D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earlier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596D90-DA3A-C34D-A7EC-56D3683CA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use green background (‘honeydew’, from the crayon palette), for foils we have shown earlier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CA9F2-8EAD-6941-A5C1-A5331EDFC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KDD 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7EE5C-3A95-A44D-ACD4-32F1AC702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Dong+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7D5188-5C7E-1F48-86C5-11D270424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B43987-7F84-BB4A-8611-CDF75B6A737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2343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template">
  <a:themeElements>
    <a:clrScheme name="template 11">
      <a:dk1>
        <a:srgbClr val="000066"/>
      </a:dk1>
      <a:lt1>
        <a:srgbClr val="FFFFFF"/>
      </a:lt1>
      <a:dk2>
        <a:srgbClr val="A50021"/>
      </a:dk2>
      <a:lt2>
        <a:srgbClr val="808080"/>
      </a:lt2>
      <a:accent1>
        <a:srgbClr val="FF3300"/>
      </a:accent1>
      <a:accent2>
        <a:srgbClr val="FF3300"/>
      </a:accent2>
      <a:accent3>
        <a:srgbClr val="FFFFFF"/>
      </a:accent3>
      <a:accent4>
        <a:srgbClr val="000056"/>
      </a:accent4>
      <a:accent5>
        <a:srgbClr val="FFADAA"/>
      </a:accent5>
      <a:accent6>
        <a:srgbClr val="E72D00"/>
      </a:accent6>
      <a:hlink>
        <a:srgbClr val="3366FF"/>
      </a:hlink>
      <a:folHlink>
        <a:srgbClr val="B2B2B2"/>
      </a:folHlink>
    </a:clrScheme>
    <a:fontScheme name="templat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solidFill>
          <a:schemeClr val="accent1"/>
        </a:solidFill>
        <a:ln w="3175" cap="flat" cmpd="sng" algn="ctr">
          <a:solidFill>
            <a:schemeClr val="tx1"/>
          </a:solidFill>
          <a:prstDash val="solid"/>
          <a:round/>
          <a:headEnd type="none" w="sm" len="sm"/>
          <a:tailEnd type="none" w="med" len="med"/>
        </a:ln>
        <a:effectLst/>
      </a:spPr>
      <a:bodyPr/>
      <a:lstStyle/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0066FF"/>
        </a:dk1>
        <a:lt1>
          <a:srgbClr val="FFFFFF"/>
        </a:lt1>
        <a:dk2>
          <a:srgbClr val="FF33CC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56DA"/>
        </a:accent4>
        <a:accent5>
          <a:srgbClr val="FFADAA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0000CC"/>
        </a:dk1>
        <a:lt1>
          <a:srgbClr val="FFFFFF"/>
        </a:lt1>
        <a:dk2>
          <a:srgbClr val="CC0000"/>
        </a:dk2>
        <a:lt2>
          <a:srgbClr val="808080"/>
        </a:lt2>
        <a:accent1>
          <a:srgbClr val="FFFFFF"/>
        </a:accent1>
        <a:accent2>
          <a:srgbClr val="FF3300"/>
        </a:accent2>
        <a:accent3>
          <a:srgbClr val="FFFFFF"/>
        </a:accent3>
        <a:accent4>
          <a:srgbClr val="0000AE"/>
        </a:accent4>
        <a:accent5>
          <a:srgbClr val="FFFFFF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0000CC"/>
        </a:dk1>
        <a:lt1>
          <a:srgbClr val="FFFFFF"/>
        </a:lt1>
        <a:dk2>
          <a:srgbClr val="CC0000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00AE"/>
        </a:accent4>
        <a:accent5>
          <a:srgbClr val="FFADAA"/>
        </a:accent5>
        <a:accent6>
          <a:srgbClr val="E72D00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000066"/>
        </a:dk1>
        <a:lt1>
          <a:srgbClr val="FFFFFF"/>
        </a:lt1>
        <a:dk2>
          <a:srgbClr val="A50021"/>
        </a:dk2>
        <a:lt2>
          <a:srgbClr val="808080"/>
        </a:lt2>
        <a:accent1>
          <a:srgbClr val="FF3300"/>
        </a:accent1>
        <a:accent2>
          <a:srgbClr val="FF3300"/>
        </a:accent2>
        <a:accent3>
          <a:srgbClr val="FFFFFF"/>
        </a:accent3>
        <a:accent4>
          <a:srgbClr val="000056"/>
        </a:accent4>
        <a:accent5>
          <a:srgbClr val="FFADAA"/>
        </a:accent5>
        <a:accent6>
          <a:srgbClr val="E72D00"/>
        </a:accent6>
        <a:hlink>
          <a:srgbClr val="33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13086</TotalTime>
  <Words>156</Words>
  <Application>Microsoft Macintosh PowerPoint</Application>
  <PresentationFormat>On-screen Show (4:3)</PresentationFormat>
  <Paragraphs>58</Paragraphs>
  <Slides>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1" baseType="lpstr">
      <vt:lpstr>ＭＳ Ｐゴシック</vt:lpstr>
      <vt:lpstr>Arial</vt:lpstr>
      <vt:lpstr>Times New Roman</vt:lpstr>
      <vt:lpstr>template</vt:lpstr>
      <vt:lpstr>Graph and Tensor Mining for fun and profit</vt:lpstr>
      <vt:lpstr>Roadmap</vt:lpstr>
      <vt:lpstr>Roadmap</vt:lpstr>
      <vt:lpstr>‘Recipe’ Structure:</vt:lpstr>
      <vt:lpstr>‘Recipe’ Structure:</vt:lpstr>
      <vt:lpstr>From earlier</vt:lpstr>
      <vt:lpstr>short version</vt:lpstr>
    </vt:vector>
  </TitlesOfParts>
  <Company>Carnegie Mellon University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Mining large graphs</dc:title>
  <dc:creator>Christos Faloutsos</dc:creator>
  <dc:description>NYU - WIN 2009_x000d_
_x000d_
</dc:description>
  <cp:lastModifiedBy>Christos Faloutsos</cp:lastModifiedBy>
  <cp:revision>2007</cp:revision>
  <cp:lastPrinted>2018-04-30T08:06:40Z</cp:lastPrinted>
  <dcterms:created xsi:type="dcterms:W3CDTF">2017-06-21T14:41:11Z</dcterms:created>
  <dcterms:modified xsi:type="dcterms:W3CDTF">2018-05-21T23:32:10Z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christos@cs.cmu.edu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C:\WINDOWS\DESKTOP\junk\salerno</vt:lpwstr>
  </property>
</Properties>
</file>