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  <p:sldMasterId id="2147486086" r:id="rId2"/>
    <p:sldMasterId id="2147486074" r:id="rId3"/>
  </p:sldMasterIdLst>
  <p:notesMasterIdLst>
    <p:notesMasterId r:id="rId59"/>
  </p:notesMasterIdLst>
  <p:handoutMasterIdLst>
    <p:handoutMasterId r:id="rId60"/>
  </p:handoutMasterIdLst>
  <p:sldIdLst>
    <p:sldId id="1334" r:id="rId4"/>
    <p:sldId id="3184" r:id="rId5"/>
    <p:sldId id="3186" r:id="rId6"/>
    <p:sldId id="3191" r:id="rId7"/>
    <p:sldId id="3209" r:id="rId8"/>
    <p:sldId id="3157" r:id="rId9"/>
    <p:sldId id="3210" r:id="rId10"/>
    <p:sldId id="3202" r:id="rId11"/>
    <p:sldId id="3211" r:id="rId12"/>
    <p:sldId id="3212" r:id="rId13"/>
    <p:sldId id="2776" r:id="rId14"/>
    <p:sldId id="2777" r:id="rId15"/>
    <p:sldId id="2778" r:id="rId16"/>
    <p:sldId id="2779" r:id="rId17"/>
    <p:sldId id="3204" r:id="rId18"/>
    <p:sldId id="2782" r:id="rId19"/>
    <p:sldId id="2783" r:id="rId20"/>
    <p:sldId id="2784" r:id="rId21"/>
    <p:sldId id="3225" r:id="rId22"/>
    <p:sldId id="3216" r:id="rId23"/>
    <p:sldId id="3217" r:id="rId24"/>
    <p:sldId id="3218" r:id="rId25"/>
    <p:sldId id="3219" r:id="rId26"/>
    <p:sldId id="309" r:id="rId27"/>
    <p:sldId id="3203" r:id="rId28"/>
    <p:sldId id="319" r:id="rId29"/>
    <p:sldId id="317" r:id="rId30"/>
    <p:sldId id="318" r:id="rId31"/>
    <p:sldId id="311" r:id="rId32"/>
    <p:sldId id="3220" r:id="rId33"/>
    <p:sldId id="3223" r:id="rId34"/>
    <p:sldId id="3194" r:id="rId35"/>
    <p:sldId id="3188" r:id="rId36"/>
    <p:sldId id="3119" r:id="rId37"/>
    <p:sldId id="3120" r:id="rId38"/>
    <p:sldId id="3121" r:id="rId39"/>
    <p:sldId id="3122" r:id="rId40"/>
    <p:sldId id="3124" r:id="rId41"/>
    <p:sldId id="3123" r:id="rId42"/>
    <p:sldId id="3125" r:id="rId43"/>
    <p:sldId id="3193" r:id="rId44"/>
    <p:sldId id="3199" r:id="rId45"/>
    <p:sldId id="2785" r:id="rId46"/>
    <p:sldId id="2786" r:id="rId47"/>
    <p:sldId id="2787" r:id="rId48"/>
    <p:sldId id="2788" r:id="rId49"/>
    <p:sldId id="3200" r:id="rId50"/>
    <p:sldId id="256" r:id="rId51"/>
    <p:sldId id="273" r:id="rId52"/>
    <p:sldId id="274" r:id="rId53"/>
    <p:sldId id="3214" r:id="rId54"/>
    <p:sldId id="3215" r:id="rId55"/>
    <p:sldId id="3206" r:id="rId56"/>
    <p:sldId id="3205" r:id="rId57"/>
    <p:sldId id="3208" r:id="rId58"/>
  </p:sldIdLst>
  <p:sldSz cx="9144000" cy="6858000" type="screen4x3"/>
  <p:notesSz cx="7315200" cy="9601200"/>
  <p:custShowLst>
    <p:custShow name="short version" id="0">
      <p:sldLst>
        <p:sld r:id="rId4"/>
      </p:sldLst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umimoji="1"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C79"/>
    <a:srgbClr val="FF00FF"/>
    <a:srgbClr val="FFD579"/>
    <a:srgbClr val="00FDFF"/>
    <a:srgbClr val="FFFC00"/>
    <a:srgbClr val="FF9300"/>
    <a:srgbClr val="008F00"/>
    <a:srgbClr val="000000"/>
    <a:srgbClr val="4850FF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2"/>
    <p:restoredTop sz="91322" autoAdjust="0"/>
  </p:normalViewPr>
  <p:slideViewPr>
    <p:cSldViewPr snapToGrid="0" showGuides="1">
      <p:cViewPr varScale="1">
        <p:scale>
          <a:sx n="98" d="100"/>
          <a:sy n="98" d="100"/>
        </p:scale>
        <p:origin x="1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4632"/>
    </p:cViewPr>
  </p:sorterViewPr>
  <p:notesViewPr>
    <p:cSldViewPr snapToGrid="0" showGuides="1">
      <p:cViewPr varScale="1">
        <p:scale>
          <a:sx n="93" d="100"/>
          <a:sy n="93" d="100"/>
        </p:scale>
        <p:origin x="-4512" y="-104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presProps" Target="pres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2162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2250"/>
            <a:ext cx="317023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l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12250"/>
            <a:ext cx="317023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46" tIns="47823" rIns="95646" bIns="47823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86BE1FD-C076-8045-A813-A9CEB2290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112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884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70238" cy="484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87463" y="728663"/>
            <a:ext cx="4741862" cy="355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4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25963"/>
            <a:ext cx="5367338" cy="4365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l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32888"/>
            <a:ext cx="3170238" cy="484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7225" tIns="48612" rIns="97225" bIns="48612" numCol="1" anchor="b" anchorCtr="0" compatLnSpc="1">
            <a:prstTxWarp prst="textNoShape">
              <a:avLst/>
            </a:prstTxWarp>
          </a:bodyPr>
          <a:lstStyle>
            <a:lvl1pPr algn="r" defTabSz="973138" eaLnBrk="0" hangingPunct="0">
              <a:defRPr kumimoji="0" sz="1300">
                <a:latin typeface="Times New Roman" charset="0"/>
              </a:defRPr>
            </a:lvl1pPr>
          </a:lstStyle>
          <a:p>
            <a:pPr>
              <a:defRPr/>
            </a:pPr>
            <a:fld id="{D7FAE81C-20DD-D146-AEB1-DC28910AAC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92260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cialnetworks.mpi-sws.org/data-wosn2009.html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4159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>
            <a:extLst>
              <a:ext uri="{FF2B5EF4-FFF2-40B4-BE49-F238E27FC236}">
                <a16:creationId xmlns:a16="http://schemas.microsoft.com/office/drawing/2014/main" id="{B84116CE-2340-EE49-BE97-98CDC73F21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87042" name="Rectangle 7">
            <a:extLst>
              <a:ext uri="{FF2B5EF4-FFF2-40B4-BE49-F238E27FC236}">
                <a16:creationId xmlns:a16="http://schemas.microsoft.com/office/drawing/2014/main" id="{87E9E39A-0C7B-F449-9384-DC60E69B3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FAF81E6-6D11-FD4C-95A2-F2E17CABF64C}" type="slidenum">
              <a:rPr kumimoji="0" lang="en-US" altLang="en-US" sz="1300"/>
              <a:pPr eaLnBrk="1" hangingPunct="1"/>
              <a:t>27</a:t>
            </a:fld>
            <a:endParaRPr kumimoji="0" lang="en-US" altLang="en-US" sz="1300"/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C7DE7C96-70BE-914A-9338-779E249E6E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4B828625-264C-7F4E-8FAF-F447420599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549936-52F0-4046-9F21-54C6609BBA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2013676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>
            <a:extLst>
              <a:ext uri="{FF2B5EF4-FFF2-40B4-BE49-F238E27FC236}">
                <a16:creationId xmlns:a16="http://schemas.microsoft.com/office/drawing/2014/main" id="{7CCE4B60-18A5-394F-A2C1-869493087F2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89090" name="Rectangle 7">
            <a:extLst>
              <a:ext uri="{FF2B5EF4-FFF2-40B4-BE49-F238E27FC236}">
                <a16:creationId xmlns:a16="http://schemas.microsoft.com/office/drawing/2014/main" id="{214F1C0A-574D-2947-AF7C-744CFBB2B0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343A35-4E35-AA40-BB1B-E242EDBBD2E8}" type="slidenum">
              <a:rPr kumimoji="0" lang="en-US" altLang="en-US" sz="1300"/>
              <a:pPr eaLnBrk="1" hangingPunct="1"/>
              <a:t>28</a:t>
            </a:fld>
            <a:endParaRPr kumimoji="0" lang="en-US" altLang="en-US" sz="13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E6A2C384-B70E-B640-B697-EFD8FF7BC2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9012" cy="3598863"/>
          </a:xfrm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A897E7A6-ED1A-6D42-95F9-DA417572B6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0D09C1-639F-DC46-8FE7-478FB5C44C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566139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EE75F9ED-728B-A14A-A715-079FF3DFC69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300"/>
              <a:t>Faloutsos</a:t>
            </a:r>
          </a:p>
        </p:txBody>
      </p:sp>
      <p:sp>
        <p:nvSpPr>
          <p:cNvPr id="83970" name="Rectangle 7">
            <a:extLst>
              <a:ext uri="{FF2B5EF4-FFF2-40B4-BE49-F238E27FC236}">
                <a16:creationId xmlns:a16="http://schemas.microsoft.com/office/drawing/2014/main" id="{603493B7-C192-D445-9BC3-4DEDDD1931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3E8A13C-0F77-D642-B9DF-BC47D9C29C9A}" type="slidenum">
              <a:rPr kumimoji="0" lang="en-US" altLang="en-US" sz="1300"/>
              <a:pPr eaLnBrk="1" hangingPunct="1"/>
              <a:t>29</a:t>
            </a:fld>
            <a:endParaRPr kumimoji="0" lang="en-US" altLang="en-US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46B8837-7ABA-3947-88C5-25B5CF618D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C4B2C861-7E89-544D-908C-C89B0168F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\cal{G}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005F1F-7FDE-2349-9280-0D75B7B7BA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15-826</a:t>
            </a:r>
          </a:p>
        </p:txBody>
      </p:sp>
    </p:spTree>
    <p:extLst>
      <p:ext uri="{BB962C8B-B14F-4D97-AF65-F5344CB8AC3E}">
        <p14:creationId xmlns:p14="http://schemas.microsoft.com/office/powerpoint/2010/main" val="3409972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80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5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41521-A65A-1A41-BB2F-D211347ADF4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204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traffic data of form (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IP, port #)</a:t>
            </a:r>
          </a:p>
          <a:p>
            <a:pPr lvl="1"/>
            <a:r>
              <a:rPr lang="en-US" dirty="0"/>
              <a:t>65170 × 65170 × 65327 tensor</a:t>
            </a:r>
          </a:p>
          <a:p>
            <a:pPr lvl="1"/>
            <a:r>
              <a:rPr lang="en-US" dirty="0"/>
              <a:t>We pick s = 5, r = 10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6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 portion of Facebook’s users</a:t>
            </a:r>
          </a:p>
          <a:p>
            <a:pPr lvl="1"/>
            <a:r>
              <a:rPr lang="en-US" dirty="0"/>
              <a:t>63890 users for 1847 days</a:t>
            </a:r>
          </a:p>
          <a:p>
            <a:pPr lvl="1"/>
            <a:r>
              <a:rPr lang="en-US" dirty="0"/>
              <a:t>Picked s = 100, r = 10</a:t>
            </a:r>
          </a:p>
          <a:p>
            <a:r>
              <a:rPr lang="en-US" dirty="0"/>
              <a:t>Data in the form (Wall owner, poster, timestamp)</a:t>
            </a:r>
          </a:p>
          <a:p>
            <a:r>
              <a:rPr lang="en-US" dirty="0"/>
              <a:t>Downloaded from </a:t>
            </a:r>
            <a:r>
              <a:rPr lang="en-US" dirty="0">
                <a:hlinkClick r:id="rId3"/>
              </a:rPr>
              <a:t>http://socialnetworks.mpi-sws.org/data-wosn2009.html</a:t>
            </a:r>
            <a:endParaRPr lang="en-US" dirty="0"/>
          </a:p>
          <a:p>
            <a:r>
              <a:rPr lang="en-US" dirty="0"/>
              <a:t>We were able to identify a </a:t>
            </a:r>
            <a:r>
              <a:rPr lang="en-US" b="1" dirty="0"/>
              <a:t>birthday-like event.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8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 traffic data of form (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IP, port #)</a:t>
            </a:r>
          </a:p>
          <a:p>
            <a:pPr lvl="1"/>
            <a:r>
              <a:rPr lang="en-US" dirty="0"/>
              <a:t>65170 × 65170 × 65327 tensor</a:t>
            </a:r>
          </a:p>
          <a:p>
            <a:pPr lvl="1"/>
            <a:r>
              <a:rPr lang="en-US" dirty="0"/>
              <a:t>We pick s = 5, r = 10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54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964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2214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22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5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820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6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053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7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113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04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C. Faloutsos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AF8BB-3EC9-384C-9F23-8ACF0BD44545}" type="slidenum">
              <a:rPr lang="en-US"/>
              <a:pPr/>
              <a:t>10</a:t>
            </a:fld>
            <a:endParaRPr lang="en-US"/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672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662" y="50800"/>
            <a:ext cx="981075" cy="504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48663B-5D16-EE44-87D2-7270941B202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403F7625-37BF-3244-8A83-D847A70A44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688" y="0"/>
          <a:ext cx="4746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3" imgW="850900" imgH="889000" progId="MSPhotoEd.3">
                  <p:embed/>
                </p:oleObj>
              </mc:Choice>
              <mc:Fallback>
                <p:oleObj name="Photo Editor Photo" r:id="rId3" imgW="850900" imgH="889000" progId="MSPhotoEd.3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403F7625-37BF-3244-8A83-D847A70A4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" y="0"/>
                        <a:ext cx="4746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8">
            <a:extLst>
              <a:ext uri="{FF2B5EF4-FFF2-40B4-BE49-F238E27FC236}">
                <a16:creationId xmlns:a16="http://schemas.microsoft.com/office/drawing/2014/main" id="{CC38363B-DD20-7D49-8277-FF9720355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dirty="0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 dirty="0">
              <a:solidFill>
                <a:srgbClr val="990000"/>
              </a:solidFill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3848100"/>
            <a:ext cx="77724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88B16C9-9383-0845-B644-12B19ACA2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69920D48-7061-1C4D-A926-253862E44D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76F3F0E5-6566-1F43-8A9C-65076346A9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1634A-0D7D-BF42-9757-520A03DCBC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01795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FAB0B-26F5-4F44-879C-3B44BDF91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DE203-46BF-F84F-8468-5AC0F356A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6941E-DA4A-A547-B6C1-9919F4003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90F0F-25BA-8646-86D9-DB63C755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B04406-2BFF-3A44-BF51-E5AF887F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33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5C86-9374-3F47-9790-E903AC3D4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F23F-7C53-F142-8409-01B6AE1A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32D4D-1251-8C45-9834-29B0AE76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A44D3-F215-D043-AD81-CCAE41A34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1334F-C1E9-EF4F-BF8A-68E39520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5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88254-2BFB-3143-8B65-2D32AB6B1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153C3-CBF2-0F4D-B917-1BD4401EB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46B32-D31B-B940-919C-A43F3734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86E52-8DFD-624B-BEB9-E94A4D80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7344A-F469-8747-80E9-B5A9CE8E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3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AC5C-AE5F-DC40-A471-D4232F42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1750B-1F9B-5E4F-94F1-17576A8C58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DE6DF-9104-A74E-92D7-DE0A7712D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0ED85D-5F2C-A542-85B0-995A9F121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9BEB-66EF-0548-B2CD-94798775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E5CFBC-9321-A349-80F8-4270845D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6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500" y="28575"/>
            <a:ext cx="981075" cy="504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F6C79-AAEC-E946-88AA-EDD975E952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0470" y="6110832"/>
            <a:ext cx="1256030" cy="732336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09878-AFA9-E54F-8E43-30D01028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08A32-3EED-1C41-A156-A996995D5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4B6E5B-042D-3B46-B979-49AFC0E83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43353C-583F-1249-989E-6BB7BC549F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C1004-23E4-7B47-B92C-0AE09123F9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08170-A3D4-0446-892D-6407E5B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0E9BCF-97C2-394A-A017-52DA30F2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FA9774-5397-8644-879D-7B9A27E3A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87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3B27-7A40-504F-B2BA-DB984A27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60C11C-A028-6F49-8D34-3021B85B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7309F-F253-FC46-AD34-DCCA260E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009D7-FAC8-DD4F-BCC3-F6DE6C48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93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3AE7E-17C6-C949-B0FA-0123837FA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74C176-26BC-8D49-A220-CA49DE49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1271C-8DF4-1147-9070-F3CF46F1A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89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1977C-AB6C-0742-A8B1-094949D1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018B5-2BB6-1443-BFF2-0A485B1DC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81B947-E858-3C48-8581-EA35377C0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009083-20FA-3545-A4F3-F0C8439EB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E080E-2BD3-844F-8688-157855AF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5285B-DBF7-E44B-BC72-8EE4B24EB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82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D2012-E358-2A45-A2BE-FF5EF5F5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6F44ED-E0E1-1A47-A42A-F7193A080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1F60C4-F1EF-8C48-A1D5-39863D99F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F4A85-B580-1D42-83FE-992CDC82E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55633F-44A6-FE4A-909B-6F367C25C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5696B-67C0-BE4D-95D7-4F0E9C71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54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1853-A743-C44F-9522-CFD551352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72B50-18B7-9040-8983-819B79762A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0F6FF-9A79-7548-BDD4-748027C37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AB51-C2F9-8E47-A9CD-B912F9ECF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0A973-6F85-EC4A-A799-F4E15452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84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E876B-F364-0949-B8CD-5354A1B41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483F0-D0A5-454F-905F-A6DCB2229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E93E2-A013-7245-941A-AD9A6283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520F9-CA69-F747-BAFC-C323E59EC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1E2C1-A1AE-F142-A100-E90173862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27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482A7-12E9-4C4F-B993-EE55CCF08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6DEAC-5D77-FF47-9A50-D34E308E7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48A6D-3C61-6C4F-82D6-4B29CBCA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B81C2-642C-1E4B-9AB7-EFD5894E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AFC8E-EDCD-3D4B-AAA2-2A96560A6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0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289D2-8E04-B849-AD4C-4A47C788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EE353-7AC4-AA40-8DF0-85E8BBE18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51EF-6857-6540-B6D3-42A4BABF9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55AF-2B58-DC4A-B43D-12A3E4B2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9A6DD-3D66-0B4C-883B-29C07122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432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9140B-D016-A747-B52F-8341F871F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B6F83-BA44-9749-94EE-1285E461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738A-38D3-D340-9B9C-E88198336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E8416-B6BF-4F4C-B177-8FE8F00D7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8D360-E060-7147-98E8-3A6371889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EFEF-F07D-B349-B45F-0C138DFD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0211E-E6F2-384D-A9E0-779E9C290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FF3BA-87C6-814E-A72F-0AD2217BC4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056FB-9B64-9D43-9E50-B0A0F92B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6CC8-8F5C-6141-9E95-EB39824C0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FB6E9D-4904-154D-A8F8-17556580E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76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8E66E-6159-504F-83F8-6A7273B9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5D24A-52B0-0844-A563-7947700F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22496-0BD6-F348-9D9C-2CECA6EC19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60FB45-6E3B-1349-8AA8-C841EC034C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7417D-EC13-E143-ACF1-936B93C42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4B3157-8AD5-D047-B861-1948FFF2D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00544-F2B7-FB49-A05C-340BA9F01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FD112E-71BA-714C-9914-F06C6734B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179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1BC58-DD10-EB46-8413-46CAE3B5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53B23-B96E-C64D-B724-F04FDED30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00845B-D951-4942-8EEA-420681C69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F06B2-BD78-2A43-8459-B26C91B9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30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55F3F-722B-2147-98A3-6BC0DED2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04591E-B9DD-B24D-8129-574D854E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4B45C-8A24-5C4D-8688-15C9111E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353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F42D7-400F-3549-90E4-988D43A7D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2ADD3-A168-8547-814A-BEB490ADD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76E65-5E5B-B64F-91FC-767C531C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CD847-0777-0842-AF5A-F7F5AE71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F1510-DE6E-9448-9C18-4BE7301E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1D197-D364-E146-893A-3D7C07517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643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2983B-0EDD-B147-9783-89051A11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0A0E42-FAA4-0C4B-BABC-420830DF6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12366F-6C9D-6E4E-B758-41543F05E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C7CA4-14F9-8042-9562-7A6D30DC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A5A9F-93A6-5A48-8C14-7EC51D8D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06B9DD-5F00-8E4A-AD87-6FBAB11E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026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3F3CC-0AC7-8A43-88FD-4120F373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88479A-07F3-6443-9270-FD04A13E4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EA8BE-34A1-254B-9A82-2C928178C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6B2AC-C735-9941-A1D3-746F40BEB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AE845-8F83-F742-98F9-24373C5BD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0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168A-189B-C84F-A392-EB77943DF5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76BB69-8503-FF4B-8138-4A0F52C26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C1376-CC43-6442-8732-6126EC1B5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E19CF-5478-C541-B6DD-F22401B1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9A648-3818-B942-849B-2E4C1114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59" r:id="rId1"/>
    <p:sldLayoutId id="2147486060" r:id="rId2"/>
    <p:sldLayoutId id="2147486061" r:id="rId3"/>
    <p:sldLayoutId id="2147486062" r:id="rId4"/>
    <p:sldLayoutId id="2147486063" r:id="rId5"/>
    <p:sldLayoutId id="2147486064" r:id="rId6"/>
    <p:sldLayoutId id="2147486065" r:id="rId7"/>
    <p:sldLayoutId id="2147486066" r:id="rId8"/>
    <p:sldLayoutId id="2147486067" r:id="rId9"/>
    <p:sldLayoutId id="2147486068" r:id="rId10"/>
    <p:sldLayoutId id="2147486069" r:id="rId11"/>
    <p:sldLayoutId id="2147486070" r:id="rId12"/>
    <p:sldLayoutId id="2147486071" r:id="rId13"/>
    <p:sldLayoutId id="2147486072" r:id="rId14"/>
    <p:sldLayoutId id="2147486073" r:id="rId15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FC3F4-FB7A-0E48-A15F-6318B1E7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B99AE-D043-BD44-8569-5A8FEA20D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AAB43-8410-6347-A903-D50C2D2AB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3E29-453F-964A-9F6C-03EAB00F205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DB116-8637-E74A-B4ED-6630F9E42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6F691-D4DB-1D48-89FF-457511FC3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91A27-B79C-044E-B546-41E74C92F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7" r:id="rId1"/>
    <p:sldLayoutId id="2147486088" r:id="rId2"/>
    <p:sldLayoutId id="2147486089" r:id="rId3"/>
    <p:sldLayoutId id="2147486090" r:id="rId4"/>
    <p:sldLayoutId id="2147486091" r:id="rId5"/>
    <p:sldLayoutId id="2147486092" r:id="rId6"/>
    <p:sldLayoutId id="2147486093" r:id="rId7"/>
    <p:sldLayoutId id="2147486094" r:id="rId8"/>
    <p:sldLayoutId id="2147486095" r:id="rId9"/>
    <p:sldLayoutId id="2147486096" r:id="rId10"/>
    <p:sldLayoutId id="21474860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9183DF-6899-1F4E-95E9-604439602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C64D7-3C66-504D-AEAA-61C8BF8D2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D03BC-A22B-F146-B969-DD5CF9F38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9BD35-5AF8-6749-BB0E-1772855EDD12}" type="datetimeFigureOut">
              <a:rPr lang="en-US" smtClean="0"/>
              <a:t>8/10/18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A95E49-F59E-F84A-A706-B770CD80B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2844F-7A26-A343-B49A-F337E97F7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4AB10-8ABB-124D-BCBA-BB33D38E6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3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5" r:id="rId1"/>
    <p:sldLayoutId id="2147486076" r:id="rId2"/>
    <p:sldLayoutId id="2147486077" r:id="rId3"/>
    <p:sldLayoutId id="2147486078" r:id="rId4"/>
    <p:sldLayoutId id="2147486079" r:id="rId5"/>
    <p:sldLayoutId id="2147486080" r:id="rId6"/>
    <p:sldLayoutId id="2147486081" r:id="rId7"/>
    <p:sldLayoutId id="2147486082" r:id="rId8"/>
    <p:sldLayoutId id="2147486083" r:id="rId9"/>
    <p:sldLayoutId id="2147486084" r:id="rId10"/>
    <p:sldLayoutId id="21474860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3.xml"/><Relationship Id="rId7" Type="http://schemas.openxmlformats.org/officeDocument/2006/relationships/image" Target="../media/image3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5.xml"/><Relationship Id="rId10" Type="http://schemas.openxmlformats.org/officeDocument/2006/relationships/image" Target="../media/image34.png"/><Relationship Id="rId4" Type="http://schemas.openxmlformats.org/officeDocument/2006/relationships/tags" Target="../tags/tag4.xml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emf"/><Relationship Id="rId3" Type="http://schemas.openxmlformats.org/officeDocument/2006/relationships/tags" Target="../tags/tag8.xml"/><Relationship Id="rId7" Type="http://schemas.openxmlformats.org/officeDocument/2006/relationships/image" Target="../media/image31.png"/><Relationship Id="rId12" Type="http://schemas.openxmlformats.org/officeDocument/2006/relationships/image" Target="../media/image36.e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10.xml"/><Relationship Id="rId10" Type="http://schemas.openxmlformats.org/officeDocument/2006/relationships/image" Target="../media/image34.png"/><Relationship Id="rId4" Type="http://schemas.openxmlformats.org/officeDocument/2006/relationships/tags" Target="../tags/tag9.xml"/><Relationship Id="rId9" Type="http://schemas.openxmlformats.org/officeDocument/2006/relationships/image" Target="../media/image33.png"/><Relationship Id="rId14" Type="http://schemas.openxmlformats.org/officeDocument/2006/relationships/image" Target="../media/image3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3.xml"/><Relationship Id="rId7" Type="http://schemas.openxmlformats.org/officeDocument/2006/relationships/image" Target="../media/image3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15.xml"/><Relationship Id="rId10" Type="http://schemas.openxmlformats.org/officeDocument/2006/relationships/image" Target="../media/image34.png"/><Relationship Id="rId4" Type="http://schemas.openxmlformats.org/officeDocument/2006/relationships/tags" Target="../tags/tag14.xml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tags" Target="../tags/tag18.xml"/><Relationship Id="rId7" Type="http://schemas.openxmlformats.org/officeDocument/2006/relationships/image" Target="../media/image3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.png"/><Relationship Id="rId5" Type="http://schemas.openxmlformats.org/officeDocument/2006/relationships/tags" Target="../tags/tag20.xml"/><Relationship Id="rId10" Type="http://schemas.openxmlformats.org/officeDocument/2006/relationships/image" Target="../media/image34.png"/><Relationship Id="rId4" Type="http://schemas.openxmlformats.org/officeDocument/2006/relationships/tags" Target="../tags/tag19.xml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3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42.emf"/><Relationship Id="rId5" Type="http://schemas.openxmlformats.org/officeDocument/2006/relationships/image" Target="../media/image39.e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5.emf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44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image" Target="../media/image46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44.png"/><Relationship Id="rId2" Type="http://schemas.openxmlformats.org/officeDocument/2006/relationships/tags" Target="../tags/tag24.xml"/><Relationship Id="rId16" Type="http://schemas.openxmlformats.org/officeDocument/2006/relationships/image" Target="../media/image34.png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32.png"/><Relationship Id="rId5" Type="http://schemas.openxmlformats.org/officeDocument/2006/relationships/tags" Target="../tags/tag27.xml"/><Relationship Id="rId15" Type="http://schemas.openxmlformats.org/officeDocument/2006/relationships/image" Target="../media/image33.png"/><Relationship Id="rId10" Type="http://schemas.openxmlformats.org/officeDocument/2006/relationships/image" Target="../media/image31.png"/><Relationship Id="rId4" Type="http://schemas.openxmlformats.org/officeDocument/2006/relationships/tags" Target="../tags/tag2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33.xml"/><Relationship Id="rId7" Type="http://schemas.openxmlformats.org/officeDocument/2006/relationships/image" Target="../media/image3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.xml"/><Relationship Id="rId10" Type="http://schemas.openxmlformats.org/officeDocument/2006/relationships/image" Target="../media/image44.png"/><Relationship Id="rId4" Type="http://schemas.openxmlformats.org/officeDocument/2006/relationships/tags" Target="../tags/tag34.xml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epapalex@cs.cmu.edu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dirty="0"/>
              <a:t>Graph and Tensor Mining</a:t>
            </a:r>
            <a:br>
              <a:rPr lang="en-US" dirty="0"/>
            </a:br>
            <a:r>
              <a:rPr lang="en-US" dirty="0"/>
              <a:t>for fun and profit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3886200"/>
            <a:ext cx="8293100" cy="1752600"/>
          </a:xfrm>
        </p:spPr>
        <p:txBody>
          <a:bodyPr/>
          <a:lstStyle/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Luna Dong, Christos Faloutsos</a:t>
            </a:r>
          </a:p>
          <a:p>
            <a:r>
              <a:rPr lang="en-US" sz="3600" i="1" dirty="0">
                <a:ea typeface="ＭＳ Ｐゴシック" charset="-128"/>
                <a:cs typeface="ＭＳ Ｐゴシック" charset="-128"/>
              </a:rPr>
              <a:t>Andrey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Kan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, Jun Ma, </a:t>
            </a:r>
            <a:r>
              <a:rPr lang="en-US" sz="3600" i="1" dirty="0" err="1">
                <a:ea typeface="ＭＳ Ｐゴシック" charset="-128"/>
                <a:cs typeface="ＭＳ Ｐゴシック" charset="-128"/>
              </a:rPr>
              <a:t>Subho</a:t>
            </a:r>
            <a:r>
              <a:rPr lang="en-US" sz="3600" i="1" dirty="0">
                <a:ea typeface="ＭＳ Ｐゴシック" charset="-128"/>
                <a:cs typeface="ＭＳ Ｐゴシック" charset="-128"/>
              </a:rPr>
              <a:t> Mukherjee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74496C-7A09-4A40-9896-A31C0C6C0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276" y="5245505"/>
            <a:ext cx="896774" cy="1209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AFF027-6152-944E-A2EB-EC1209967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931" y="5245505"/>
            <a:ext cx="896774" cy="1209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3BB2E4-EB34-6743-9738-D14899AE3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8545" y="5245505"/>
            <a:ext cx="896774" cy="1209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C6FBE3-138F-BE45-96F2-800620FA5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947" y="3069203"/>
            <a:ext cx="897632" cy="12102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C427D-38C2-F645-A9FF-915C57F9ED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6503" y="3070360"/>
            <a:ext cx="906850" cy="12091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551419" y="2506991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5093411" y="3459246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307134" y="5115692"/>
            <a:ext cx="1271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10pm, 4/3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516953" y="5683026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11pm, 4/3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1A5C8D-203C-4641-89EE-D1F3B12ED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60890" y="940351"/>
            <a:ext cx="1194619" cy="101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085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798" y="4597400"/>
            <a:ext cx="9812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smith</a:t>
            </a:r>
          </a:p>
        </p:txBody>
      </p:sp>
      <p:sp>
        <p:nvSpPr>
          <p:cNvPr id="11" name="TextBox 10"/>
          <p:cNvSpPr txBox="1"/>
          <p:nvPr/>
        </p:nvSpPr>
        <p:spPr>
          <a:xfrm rot="19955723">
            <a:off x="2099838" y="3627962"/>
            <a:ext cx="13782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johnson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676400" y="4775200"/>
            <a:ext cx="1155700" cy="1270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2425700" y="4356100"/>
            <a:ext cx="114300" cy="133350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4775200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9F0597-FC34-9E49-9AC0-572EBFBE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598B5D3-7CE2-6843-B6C5-3C5A2201D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D033F-9F43-694E-8F23-E08835EB0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221290284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438400" y="4775200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930413" y="4775203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2675468" y="4775206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1811888" y="5232400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2032014" y="5012268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2235213" y="4487348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2387613" y="5503331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2540013" y="5384803"/>
            <a:ext cx="101600" cy="114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FA3855-8377-6041-B00E-41EC3D7A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34BD21-9588-E84F-84BF-A33B730FE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2F8AC-BA3E-774A-B8F0-2C16C3348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73148859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 bwMode="auto">
          <a:xfrm>
            <a:off x="1816100" y="41910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22"/>
          <p:cNvGrpSpPr/>
          <p:nvPr/>
        </p:nvGrpSpPr>
        <p:grpSpPr>
          <a:xfrm>
            <a:off x="1811888" y="4487348"/>
            <a:ext cx="965180" cy="1130283"/>
            <a:chOff x="1811888" y="4487348"/>
            <a:chExt cx="965180" cy="1130283"/>
          </a:xfrm>
        </p:grpSpPr>
        <p:sp>
          <p:nvSpPr>
            <p:cNvPr id="12" name="Rectangle 11"/>
            <p:cNvSpPr/>
            <p:nvPr/>
          </p:nvSpPr>
          <p:spPr bwMode="auto">
            <a:xfrm>
              <a:off x="2438400" y="47752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1930413" y="47752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75468" y="4775206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811888" y="52324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032014" y="501226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2235213" y="448734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2387613" y="5503331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540013" y="53848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627" y="4216400"/>
            <a:ext cx="8332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2651" y="3860800"/>
            <a:ext cx="746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3BB1B3E-ECEC-DA4B-9BB7-0D74AEA0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D2D3B34-B918-3E45-944D-99FEFBBF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DCA5D-5998-2641-ACE7-8A2E82B1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90614254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over time -&gt; tensors!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#1:</a:t>
            </a:r>
          </a:p>
          <a:p>
            <a:pPr lvl="1"/>
            <a:r>
              <a:rPr lang="en-US" dirty="0"/>
              <a:t>Given who calls whom, and when</a:t>
            </a:r>
          </a:p>
          <a:p>
            <a:pPr lvl="1"/>
            <a:r>
              <a:rPr lang="en-US" dirty="0"/>
              <a:t>Find patterns / anomalies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171700" y="38354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981200" y="40259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1816100" y="41910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676400" y="4356100"/>
            <a:ext cx="1168400" cy="13208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34517" y="5803900"/>
            <a:ext cx="1055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1717" y="4584700"/>
            <a:ext cx="981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caller</a:t>
            </a:r>
          </a:p>
        </p:txBody>
      </p:sp>
      <p:sp>
        <p:nvSpPr>
          <p:cNvPr id="14" name="TextBox 13"/>
          <p:cNvSpPr txBox="1"/>
          <p:nvPr/>
        </p:nvSpPr>
        <p:spPr>
          <a:xfrm rot="19049385">
            <a:off x="624855" y="3759200"/>
            <a:ext cx="814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 rot="5400000" flipH="1" flipV="1">
            <a:off x="1670050" y="3829050"/>
            <a:ext cx="533400" cy="520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2813050" y="3829050"/>
            <a:ext cx="533400" cy="520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2825750" y="5124450"/>
            <a:ext cx="533400" cy="52070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8" name="Group 18"/>
          <p:cNvGrpSpPr/>
          <p:nvPr/>
        </p:nvGrpSpPr>
        <p:grpSpPr>
          <a:xfrm>
            <a:off x="1811888" y="4487348"/>
            <a:ext cx="965180" cy="1130283"/>
            <a:chOff x="1811888" y="4487348"/>
            <a:chExt cx="965180" cy="1130283"/>
          </a:xfrm>
        </p:grpSpPr>
        <p:sp>
          <p:nvSpPr>
            <p:cNvPr id="20" name="Rectangle 19"/>
            <p:cNvSpPr/>
            <p:nvPr/>
          </p:nvSpPr>
          <p:spPr bwMode="auto">
            <a:xfrm>
              <a:off x="2438400" y="47752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930413" y="47752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675468" y="4775206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1811888" y="5232400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2032014" y="501226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235213" y="4487348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2387613" y="5503331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540013" y="5384803"/>
              <a:ext cx="101600" cy="1143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1795049A-1BDA-834F-9D50-B5102811D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A41049F6-251E-4F4E-9DB2-AA888319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6F890-3252-1544-AEE4-0ADB03DFC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16392552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Recipe(s)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A: tensor factorization (~ high-mode SVD)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PARAFAC (shown here)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Tucker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ADE13-8C90-644E-BF5E-5824979DD103}"/>
              </a:ext>
            </a:extLst>
          </p:cNvPr>
          <p:cNvGrpSpPr>
            <a:grpSpLocks noChangeAspect="1"/>
          </p:cNvGrpSpPr>
          <p:nvPr/>
        </p:nvGrpSpPr>
        <p:grpSpPr>
          <a:xfrm>
            <a:off x="332556" y="3999749"/>
            <a:ext cx="2705275" cy="1889209"/>
            <a:chOff x="2233968" y="2461116"/>
            <a:chExt cx="5423245" cy="37872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CC194F-B3EC-884C-8DA4-254501739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761727-FDC5-4B4B-874B-33671A51A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02A922-C9DE-404B-9F0A-65BCDD2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32A63-ECE3-E545-A498-8EA5003BB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8B6452-B237-924F-BCC5-50EAECB18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2EB4DB-017C-9B40-8AA9-80C1818FF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8DC69A-DA91-404E-91AE-DB94B1561D3A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9582E8-4AAB-4B47-8CA9-C9AEDB1B4448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D41A9E-7A39-334F-B6DD-C317CE78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708C3-2BDE-F248-AC76-208EF5849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D0231E-5D96-234A-81B5-FAFC50F5F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724C9-A124-1244-9389-1AB00C365002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47462-2EA3-0B4D-8B23-D06D574C93C6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57DA9E3-F91C-7A4A-B32A-0B486C5EB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E2BBD3-40BC-0247-9C83-2132291828B8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DE060-EE25-454E-896B-65D144C5F2E4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7E8BB72-22B5-644A-9589-238E8C13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622DACDF-65E7-AF4C-A4A3-8112D265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298B8AE1-2317-FA44-8B3B-A3E29D8D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EC8E58C9-0830-4144-9B0E-5478001C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5EC5749-0AB2-B14F-93AA-EC12811A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0B2200-7C09-B340-8E08-D4A43317F325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C42B4152-16F9-FB49-948C-20F02492BCB2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C0BAAA01-613F-3142-9086-6EFF7D9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FC35EE-1B14-0C4F-81B4-A80C0A4EF6DE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67B9FD-41DE-224A-BB12-93CE50305DED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8C14B-0ADA-AC42-9432-AB6513F2CB1F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4EE947-A756-CA45-8A86-A3ACEC564095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75B2E6-5A7A-D64A-90A2-3C04598DAD5E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3AD30-E3FB-5E43-B688-3B09C41FD60B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7FA622-800A-9141-8A00-D6E3155E363C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672795-2E8D-3C45-B8AD-7E13117448A1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0" name="Group 38">
              <a:extLst>
                <a:ext uri="{FF2B5EF4-FFF2-40B4-BE49-F238E27FC236}">
                  <a16:creationId xmlns:a16="http://schemas.microsoft.com/office/drawing/2014/main" id="{572F8332-C71D-7E4F-B4EE-45E5C5750193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043DD7C-AAE1-8547-962C-760B2A18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3666F5-0E6B-804E-A1A0-23D89FC4A528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515463A8-BA1D-4244-B9B7-6A84E352B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43EB56-49E8-AE44-BE55-780C2586978D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24BED57-A134-D84D-95EE-631C64043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479E61-D0E0-FC47-AA83-FBFCD2FF88E9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0FCE6A-00B5-2844-A484-1A2CAF593724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E699B-F925-244C-8785-9DCF83C0FA59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38890D-7DD7-4B40-ABC5-C4401C7ABC95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C796AC-456E-ED43-A3F1-14684FCB65E9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3CF709-5BAE-B441-94D0-90AA27066AEC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8A4396-684C-3F40-AA79-13C83F584AA8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61" name="Group 62">
              <a:extLst>
                <a:ext uri="{FF2B5EF4-FFF2-40B4-BE49-F238E27FC236}">
                  <a16:creationId xmlns:a16="http://schemas.microsoft.com/office/drawing/2014/main" id="{38F367E4-1E96-284A-8A78-845E787FF844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9D2B1-F34B-B84C-AC7A-F4813F0EBFA3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DC802-9E42-4C46-949A-239F3C326631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4B5EAC-1706-5E4A-80CB-53559F3461A8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FFE36A-C4A2-0F41-B33E-5F61D41DDCC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38AF127B-6249-7E47-B2C7-74391A6C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253E7B-22EB-8B4C-B2B3-B06AD4272E6F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38EF03F-A623-3841-A81F-F2424A006231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87935FC-3094-1346-B56F-91285EE53345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C2828C32-96D5-F94D-AAEC-E5293249A2F0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589252E-8EAE-B74B-A487-52E6C7F3B8DD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003F148-D3DD-4043-B81A-D0A27E16E2F5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8C9260-BB3B-3D4D-AD71-DB93D957DC61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47F5A5-D1D0-A242-AA39-36CC0F9D1F7E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CD0753B-0AC9-A941-9EC3-D7DFCE3CB43E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C57F983-ECD1-5C4B-8C11-E0021F680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9381" y="894523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322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Recall: (SVD) matrix factorization: finds blocks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12" descr="latex-image-1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900" y="5918200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7150" y="6019800"/>
            <a:ext cx="3683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950" y="3816350"/>
            <a:ext cx="393700" cy="419100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38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873500" y="4361180"/>
            <a:ext cx="584200" cy="45719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 bwMode="auto">
          <a:xfrm>
            <a:off x="3873500" y="4457700"/>
            <a:ext cx="546100" cy="330200"/>
          </a:xfrm>
          <a:prstGeom prst="rect">
            <a:avLst/>
          </a:prstGeom>
          <a:solidFill>
            <a:srgbClr val="008000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362700" y="4902200"/>
            <a:ext cx="101600" cy="469900"/>
          </a:xfrm>
          <a:prstGeom prst="rect">
            <a:avLst/>
          </a:prstGeom>
          <a:solidFill>
            <a:schemeClr val="tx1">
              <a:alpha val="25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 bwMode="auto">
          <a:xfrm>
            <a:off x="8382000" y="5626100"/>
            <a:ext cx="215900" cy="127000"/>
          </a:xfrm>
          <a:prstGeom prst="rect">
            <a:avLst/>
          </a:prstGeom>
          <a:solidFill>
            <a:srgbClr val="FF33CC">
              <a:alpha val="25000"/>
            </a:srgb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3860800" y="44450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91200" y="44577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Rectangle 7"/>
          <p:cNvSpPr>
            <a:spLocks noChangeArrowheads="1"/>
          </p:cNvSpPr>
          <p:nvPr/>
        </p:nvSpPr>
        <p:spPr bwMode="auto">
          <a:xfrm>
            <a:off x="7607300" y="4432300"/>
            <a:ext cx="990600" cy="1422400"/>
          </a:xfrm>
          <a:prstGeom prst="rect">
            <a:avLst/>
          </a:prstGeom>
          <a:noFill/>
          <a:ln w="3175">
            <a:solidFill>
              <a:schemeClr val="tx1"/>
            </a:solidFill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64B91E89-7F13-C242-913E-C580A6B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155AAD91-E147-2143-B898-48DF4415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656C1-2CD8-CB48-9D1D-226A48FD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12704811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tensor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PARAFAC decomposition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D987A-AF3D-7B47-AC90-31D11DCDFDC1}"/>
              </a:ext>
            </a:extLst>
          </p:cNvPr>
          <p:cNvGrpSpPr/>
          <p:nvPr/>
        </p:nvGrpSpPr>
        <p:grpSpPr>
          <a:xfrm>
            <a:off x="-10881" y="2936557"/>
            <a:ext cx="8600313" cy="3405208"/>
            <a:chOff x="-10881" y="2936557"/>
            <a:chExt cx="8600313" cy="3405208"/>
          </a:xfrm>
        </p:grpSpPr>
        <p:sp>
          <p:nvSpPr>
            <p:cNvPr id="7" name="Rectangle 13"/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13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11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0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43"/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/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-10881" y="4965700"/>
              <a:ext cx="14510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customer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89639" y="5880100"/>
              <a:ext cx="12121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product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8435176">
              <a:off x="204271" y="3926989"/>
              <a:ext cx="1604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timestamp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24669" y="2984500"/>
              <a:ext cx="10759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89407" y="2936557"/>
              <a:ext cx="103906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Apple</a:t>
              </a:r>
            </a:p>
            <a:p>
              <a:r>
                <a:rPr lang="en-US" dirty="0"/>
                <a:t>fans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241135" y="2936557"/>
              <a:ext cx="122180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12" name="Group 62"/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0" name="Straight Connector 59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56" name="Rectangle 5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1C37AC5-A8EB-AB45-9F6A-E6938DB96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6B1E07FB-E9D5-E44C-8EFE-A8A7DF2C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04705-EBC0-4449-9809-84B5BC3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22890418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Answer: tensor factorization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PARAFAC decomposition</a:t>
            </a:r>
          </a:p>
          <a:p>
            <a:r>
              <a:rPr lang="en-US" dirty="0"/>
              <a:t>Results for who-calls-whom-when</a:t>
            </a:r>
          </a:p>
          <a:p>
            <a:pPr lvl="1"/>
            <a:r>
              <a:rPr lang="en-US" dirty="0"/>
              <a:t>4M </a:t>
            </a:r>
            <a:r>
              <a:rPr lang="en-US" dirty="0" err="1"/>
              <a:t>x</a:t>
            </a:r>
            <a:r>
              <a:rPr lang="en-US" dirty="0"/>
              <a:t> 15 days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37"/>
          <p:cNvGrpSpPr/>
          <p:nvPr/>
        </p:nvGrpSpPr>
        <p:grpSpPr>
          <a:xfrm>
            <a:off x="3873500" y="4356100"/>
            <a:ext cx="977900" cy="50799"/>
            <a:chOff x="3873500" y="4356100"/>
            <a:chExt cx="977900" cy="50799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=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20743" y="49530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43" y="48514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grpSp>
        <p:nvGrpSpPr>
          <p:cNvPr id="11" name="Group 38"/>
          <p:cNvGrpSpPr/>
          <p:nvPr/>
        </p:nvGrpSpPr>
        <p:grpSpPr>
          <a:xfrm rot="18634327">
            <a:off x="3582932" y="4035585"/>
            <a:ext cx="625012" cy="75847"/>
            <a:chOff x="3873500" y="4356100"/>
            <a:chExt cx="977900" cy="50799"/>
          </a:xfrm>
        </p:grpSpPr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3873500" y="4356100"/>
              <a:ext cx="977900" cy="45719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3873500" y="4361180"/>
              <a:ext cx="584200" cy="45719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10"/>
          <p:cNvSpPr>
            <a:spLocks noChangeArrowheads="1"/>
          </p:cNvSpPr>
          <p:nvPr/>
        </p:nvSpPr>
        <p:spPr bwMode="auto">
          <a:xfrm rot="18634327">
            <a:off x="5573952" y="4011511"/>
            <a:ext cx="625012" cy="68262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Rectangle 43"/>
          <p:cNvSpPr/>
          <p:nvPr/>
        </p:nvSpPr>
        <p:spPr bwMode="auto">
          <a:xfrm rot="18634327">
            <a:off x="5725298" y="3997711"/>
            <a:ext cx="373384" cy="68262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46" name="Rectangle 10"/>
          <p:cNvSpPr>
            <a:spLocks noChangeArrowheads="1"/>
          </p:cNvSpPr>
          <p:nvPr/>
        </p:nvSpPr>
        <p:spPr bwMode="auto">
          <a:xfrm rot="18634327">
            <a:off x="7326551" y="4011510"/>
            <a:ext cx="625012" cy="68262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Rectangle 46"/>
          <p:cNvSpPr/>
          <p:nvPr/>
        </p:nvSpPr>
        <p:spPr bwMode="auto">
          <a:xfrm rot="18634327">
            <a:off x="7559712" y="3911834"/>
            <a:ext cx="337915" cy="63664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22321" y="4965700"/>
            <a:ext cx="9814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caller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367818" y="5880100"/>
            <a:ext cx="105583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callee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8435176">
            <a:off x="599455" y="3911600"/>
            <a:ext cx="8145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484868" y="2984500"/>
            <a:ext cx="555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??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31169" y="2936557"/>
            <a:ext cx="555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574270" y="2936557"/>
            <a:ext cx="5555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??</a:t>
            </a:r>
          </a:p>
        </p:txBody>
      </p:sp>
      <p:grpSp>
        <p:nvGrpSpPr>
          <p:cNvPr id="12" name="Group 41"/>
          <p:cNvGrpSpPr/>
          <p:nvPr/>
        </p:nvGrpSpPr>
        <p:grpSpPr>
          <a:xfrm>
            <a:off x="1409700" y="3949700"/>
            <a:ext cx="1473200" cy="1930400"/>
            <a:chOff x="1409700" y="3949700"/>
            <a:chExt cx="1473200" cy="1930400"/>
          </a:xfrm>
        </p:grpSpPr>
        <p:sp>
          <p:nvSpPr>
            <p:cNvPr id="45" name="Rectangle 44"/>
            <p:cNvSpPr/>
            <p:nvPr/>
          </p:nvSpPr>
          <p:spPr bwMode="auto">
            <a:xfrm>
              <a:off x="2641600" y="5194325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2573865" y="5270518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655233" y="4110567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1536700" y="4262966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Parallelogram 59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Parallelogram 60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Connector 62"/>
            <p:cNvCxnSpPr/>
            <p:nvPr/>
          </p:nvCxnSpPr>
          <p:spPr bwMode="auto">
            <a:xfrm flipV="1">
              <a:off x="2417234" y="5317069"/>
              <a:ext cx="452967" cy="42333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 bwMode="auto">
            <a:xfrm>
              <a:off x="2506131" y="5329779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2277535" y="4762487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 bwMode="auto">
            <a:xfrm flipV="1">
              <a:off x="2188619" y="4995317"/>
              <a:ext cx="452967" cy="42333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ADDF70FD-0F25-D140-90CA-3DF3FD1D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E917F53-E811-274D-973A-AB118013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3B9C0-A3CA-7F43-B13C-475BA0BB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0865463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intro to SVD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≈ U 𝚺 V</a:t>
            </a:r>
            <a:r>
              <a:rPr lang="en-US" baseline="30000" dirty="0"/>
              <a:t>T</a:t>
            </a:r>
            <a:r>
              <a:rPr lang="en-US" dirty="0"/>
              <a:t> = ∑</a:t>
            </a:r>
            <a:r>
              <a:rPr lang="en-US" baseline="-25000" dirty="0" err="1"/>
              <a:t>i</a:t>
            </a:r>
            <a:r>
              <a:rPr lang="en-US" dirty="0"/>
              <a:t> 𝜎</a:t>
            </a:r>
            <a:r>
              <a:rPr lang="en-US" baseline="-25000" dirty="0" err="1"/>
              <a:t>i</a:t>
            </a:r>
            <a:r>
              <a:rPr lang="en-US" dirty="0"/>
              <a:t> </a:t>
            </a:r>
            <a:r>
              <a:rPr lang="en-US" dirty="0" err="1"/>
              <a:t>u</a:t>
            </a:r>
            <a:r>
              <a:rPr lang="en-US" baseline="-25000" dirty="0" err="1"/>
              <a:t>i</a:t>
            </a:r>
            <a:r>
              <a:rPr lang="en-US" dirty="0"/>
              <a:t> ∘ v</a:t>
            </a:r>
            <a:r>
              <a:rPr lang="en-US" baseline="-25000" dirty="0"/>
              <a:t>i</a:t>
            </a:r>
            <a:r>
              <a:rPr lang="en-US" dirty="0"/>
              <a:t> 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7416800" y="4419600"/>
            <a:ext cx="46038" cy="14224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600700" y="4419600"/>
            <a:ext cx="46038" cy="14224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657600" y="4419600"/>
            <a:ext cx="46038" cy="1422400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873500" y="4356100"/>
            <a:ext cx="977900" cy="45719"/>
          </a:xfrm>
          <a:prstGeom prst="rect">
            <a:avLst/>
          </a:prstGeom>
          <a:noFill/>
          <a:ln w="28575">
            <a:solidFill>
              <a:srgbClr val="008000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16600" y="4356100"/>
            <a:ext cx="965200" cy="4571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607300" y="4330700"/>
            <a:ext cx="977900" cy="50800"/>
          </a:xfrm>
          <a:prstGeom prst="rect">
            <a:avLst/>
          </a:prstGeom>
          <a:noFill/>
          <a:ln w="28575">
            <a:solidFill>
              <a:srgbClr val="FF33CC"/>
            </a:solidFill>
            <a:prstDash val="sysDot"/>
            <a:round/>
            <a:headEnd type="none" w="sm" len="sm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rot="16200000" flipH="1">
            <a:off x="236538" y="5138738"/>
            <a:ext cx="1471612" cy="11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" name="Straight Arrow Connector 19"/>
          <p:cNvCxnSpPr>
            <a:cxnSpLocks noChangeShapeType="1"/>
          </p:cNvCxnSpPr>
          <p:nvPr/>
        </p:nvCxnSpPr>
        <p:spPr bwMode="auto">
          <a:xfrm>
            <a:off x="1397000" y="4064000"/>
            <a:ext cx="1054100" cy="127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135485" y="4889500"/>
            <a:ext cx="814884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N </a:t>
            </a:r>
          </a:p>
          <a:p>
            <a:r>
              <a:rPr lang="en-US" dirty="0"/>
              <a:t>fans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1580928" y="3162300"/>
            <a:ext cx="8704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M</a:t>
            </a:r>
          </a:p>
          <a:p>
            <a:r>
              <a:rPr lang="en-US" dirty="0"/>
              <a:t>idols</a:t>
            </a:r>
          </a:p>
        </p:txBody>
      </p:sp>
      <p:grpSp>
        <p:nvGrpSpPr>
          <p:cNvPr id="38" name="Group 42"/>
          <p:cNvGrpSpPr/>
          <p:nvPr/>
        </p:nvGrpSpPr>
        <p:grpSpPr>
          <a:xfrm>
            <a:off x="1422400" y="4419600"/>
            <a:ext cx="990600" cy="1422400"/>
            <a:chOff x="1422400" y="4419600"/>
            <a:chExt cx="990600" cy="1422400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644900" y="4419600"/>
            <a:ext cx="76200" cy="393700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 bwMode="auto">
          <a:xfrm>
            <a:off x="3873500" y="4361180"/>
            <a:ext cx="584200" cy="45719"/>
          </a:xfrm>
          <a:prstGeom prst="rect">
            <a:avLst/>
          </a:prstGeom>
          <a:solidFill>
            <a:srgbClr val="008000"/>
          </a:solidFill>
          <a:ln w="3175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375400" y="4347633"/>
            <a:ext cx="101600" cy="46567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592232" y="4889500"/>
            <a:ext cx="71967" cy="4699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 bwMode="auto">
          <a:xfrm>
            <a:off x="7416800" y="5638800"/>
            <a:ext cx="50800" cy="114300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 bwMode="auto">
          <a:xfrm>
            <a:off x="8369300" y="4330700"/>
            <a:ext cx="220132" cy="45719"/>
          </a:xfrm>
          <a:prstGeom prst="rect">
            <a:avLst/>
          </a:prstGeom>
          <a:solidFill>
            <a:srgbClr val="FF33CC"/>
          </a:solidFill>
          <a:ln w="3175" cap="flat" cmpd="sng" algn="ctr">
            <a:solidFill>
              <a:srgbClr val="FF33CC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904657" y="2904067"/>
            <a:ext cx="217316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‘music lovers’</a:t>
            </a:r>
          </a:p>
          <a:p>
            <a:r>
              <a:rPr lang="en-US" dirty="0">
                <a:solidFill>
                  <a:srgbClr val="006600"/>
                </a:solidFill>
              </a:rPr>
              <a:t>‘singers’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6674" y="2929467"/>
            <a:ext cx="221240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‘sports lovers’</a:t>
            </a:r>
          </a:p>
          <a:p>
            <a:r>
              <a:rPr lang="en-US" dirty="0"/>
              <a:t>‘athletes’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40163" y="2912537"/>
            <a:ext cx="17845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33CC"/>
                </a:solidFill>
              </a:rPr>
              <a:t>‘citizens’</a:t>
            </a:r>
          </a:p>
          <a:p>
            <a:r>
              <a:rPr lang="en-US" dirty="0">
                <a:solidFill>
                  <a:srgbClr val="FF33CC"/>
                </a:solidFill>
              </a:rPr>
              <a:t>‘politicians’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26843" y="5029200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54610" y="4986867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25732" y="4986864"/>
            <a:ext cx="3793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36" name="Double Bracket 35"/>
          <p:cNvSpPr/>
          <p:nvPr/>
        </p:nvSpPr>
        <p:spPr bwMode="auto">
          <a:xfrm>
            <a:off x="84665" y="1439333"/>
            <a:ext cx="8890000" cy="5215467"/>
          </a:xfrm>
          <a:prstGeom prst="bracketPair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3" descr="twitter-logo_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8" y="3289300"/>
            <a:ext cx="820738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ooter Placeholder 38">
            <a:extLst>
              <a:ext uri="{FF2B5EF4-FFF2-40B4-BE49-F238E27FC236}">
                <a16:creationId xmlns:a16="http://schemas.microsoft.com/office/drawing/2014/main" id="{64B91E89-7F13-C242-913E-C580A6B7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155AAD91-E147-2143-B898-48DF44155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656C1-2CD8-CB48-9D1D-226A48FD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37EAF-C19A-A54F-9199-8DBD33AE7F11}"/>
              </a:ext>
            </a:extLst>
          </p:cNvPr>
          <p:cNvSpPr/>
          <p:nvPr/>
        </p:nvSpPr>
        <p:spPr>
          <a:xfrm>
            <a:off x="3593030" y="3835445"/>
            <a:ext cx="15295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𝜎</a:t>
            </a:r>
            <a:r>
              <a:rPr lang="en-US" baseline="-25000" dirty="0"/>
              <a:t>1</a:t>
            </a:r>
            <a:r>
              <a:rPr lang="en-US" dirty="0"/>
              <a:t> u</a:t>
            </a:r>
            <a:r>
              <a:rPr lang="en-US" baseline="-25000" dirty="0"/>
              <a:t>1</a:t>
            </a:r>
            <a:r>
              <a:rPr lang="en-US" dirty="0"/>
              <a:t> ∘ v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4805BB-1B6F-234A-B038-A0D1FF9002B8}"/>
              </a:ext>
            </a:extLst>
          </p:cNvPr>
          <p:cNvSpPr/>
          <p:nvPr/>
        </p:nvSpPr>
        <p:spPr>
          <a:xfrm>
            <a:off x="5488123" y="3868343"/>
            <a:ext cx="15295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𝜎</a:t>
            </a:r>
            <a:r>
              <a:rPr lang="en-US" baseline="-25000" dirty="0"/>
              <a:t>2</a:t>
            </a:r>
            <a:r>
              <a:rPr lang="en-US" dirty="0"/>
              <a:t> u</a:t>
            </a:r>
            <a:r>
              <a:rPr lang="en-US" baseline="-25000" dirty="0"/>
              <a:t>2</a:t>
            </a:r>
            <a:r>
              <a:rPr lang="en-US" dirty="0"/>
              <a:t> ∘ v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1CC1D75-FA3C-5341-918A-8D616A05AA82}"/>
              </a:ext>
            </a:extLst>
          </p:cNvPr>
          <p:cNvSpPr/>
          <p:nvPr/>
        </p:nvSpPr>
        <p:spPr>
          <a:xfrm>
            <a:off x="7223410" y="3835445"/>
            <a:ext cx="152958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𝜎</a:t>
            </a:r>
            <a:r>
              <a:rPr lang="en-US" baseline="-25000" dirty="0"/>
              <a:t>3</a:t>
            </a:r>
            <a:r>
              <a:rPr lang="en-US" dirty="0"/>
              <a:t> u</a:t>
            </a:r>
            <a:r>
              <a:rPr lang="en-US" baseline="-25000" dirty="0"/>
              <a:t>3</a:t>
            </a:r>
            <a:r>
              <a:rPr lang="en-US" dirty="0"/>
              <a:t> ∘ v</a:t>
            </a:r>
            <a:r>
              <a:rPr lang="en-US" baseline="-25000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68132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pPr marL="0" indent="0">
              <a:buNone/>
            </a:pPr>
            <a:r>
              <a:rPr lang="en-US" dirty="0">
                <a:solidFill>
                  <a:srgbClr val="008F00"/>
                </a:solidFill>
                <a:ea typeface="ＭＳ Ｐゴシック" charset="-128"/>
                <a:cs typeface="ＭＳ Ｐゴシック" charset="-128"/>
              </a:rPr>
              <a:t>[break]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A8A2E45E-4987-BD43-B8CB-335F5022DD11}"/>
              </a:ext>
            </a:extLst>
          </p:cNvPr>
          <p:cNvSpPr/>
          <p:nvPr/>
        </p:nvSpPr>
        <p:spPr bwMode="auto">
          <a:xfrm>
            <a:off x="272845" y="3956562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5221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26AB9-B244-F74D-B681-DB7189D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08DB-6BC1-3240-8402-1F0796AF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F7B23-8C1A-2048-AC84-C2194C39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A322746A-466A-CB43-A987-AA65D49F60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Goal: extension to &gt;=3 modes</a:t>
            </a: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00FDECD9-19E9-AA4E-B1BD-6209B1B65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265906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2000" b="1">
                <a:latin typeface="cmsy10" pitchFamily="34" charset="0"/>
                <a:cs typeface="Arial" panose="020B0604020202020204" pitchFamily="34" charset="0"/>
              </a:rPr>
              <a:t>~</a:t>
            </a:r>
          </a:p>
        </p:txBody>
      </p:sp>
      <p:grpSp>
        <p:nvGrpSpPr>
          <p:cNvPr id="45" name="Group 6">
            <a:extLst>
              <a:ext uri="{FF2B5EF4-FFF2-40B4-BE49-F238E27FC236}">
                <a16:creationId xmlns:a16="http://schemas.microsoft.com/office/drawing/2014/main" id="{93272CDF-04BC-074A-96EA-BB0F5D12ACCE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447800"/>
            <a:ext cx="2157413" cy="2332038"/>
            <a:chOff x="1632" y="768"/>
            <a:chExt cx="1359" cy="1469"/>
          </a:xfrm>
        </p:grpSpPr>
        <p:sp>
          <p:nvSpPr>
            <p:cNvPr id="46" name="Text Box 7">
              <a:extLst>
                <a:ext uri="{FF2B5EF4-FFF2-40B4-BE49-F238E27FC236}">
                  <a16:creationId xmlns:a16="http://schemas.microsoft.com/office/drawing/2014/main" id="{9D51ED7E-BB1A-8449-9F91-52C7FD045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255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</a:t>
              </a:r>
              <a:r>
                <a:rPr kumimoji="0" lang="en-US" altLang="en-US" sz="1800">
                  <a:solidFill>
                    <a:srgbClr val="FF0000"/>
                  </a:solidFill>
                  <a:cs typeface="Arial" panose="020B0604020202020204" pitchFamily="34" charset="0"/>
                </a:rPr>
                <a:t>x </a:t>
              </a:r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47" name="Text Box 8">
              <a:extLst>
                <a:ext uri="{FF2B5EF4-FFF2-40B4-BE49-F238E27FC236}">
                  <a16:creationId xmlns:a16="http://schemas.microsoft.com/office/drawing/2014/main" id="{BF12044A-D8D2-E14B-8BF2-74B4A2846B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958959">
              <a:off x="2037" y="902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  <a:r>
                <a:rPr kumimoji="0" lang="en-US" altLang="en-US" sz="1800">
                  <a:solidFill>
                    <a:srgbClr val="009900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48" name="Rectangle 9">
              <a:extLst>
                <a:ext uri="{FF2B5EF4-FFF2-40B4-BE49-F238E27FC236}">
                  <a16:creationId xmlns:a16="http://schemas.microsoft.com/office/drawing/2014/main" id="{9ECA12BD-1C44-9944-92DC-5C8C39CFD4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513"/>
              <a:ext cx="269" cy="72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49" name="Rectangle 10">
              <a:extLst>
                <a:ext uri="{FF2B5EF4-FFF2-40B4-BE49-F238E27FC236}">
                  <a16:creationId xmlns:a16="http://schemas.microsoft.com/office/drawing/2014/main" id="{85DF1D14-85D1-D34E-9000-423EC6FEB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1484"/>
              <a:ext cx="493" cy="311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chemeClr val="hlink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50" name="Text Box 11">
              <a:extLst>
                <a:ext uri="{FF2B5EF4-FFF2-40B4-BE49-F238E27FC236}">
                  <a16:creationId xmlns:a16="http://schemas.microsoft.com/office/drawing/2014/main" id="{D5E93F4F-1B6B-2D4D-B9C8-F780B3FC1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6" y="1278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51" name="Rectangle 12">
              <a:extLst>
                <a:ext uri="{FF2B5EF4-FFF2-40B4-BE49-F238E27FC236}">
                  <a16:creationId xmlns:a16="http://schemas.microsoft.com/office/drawing/2014/main" id="{A5761199-3909-3244-B92C-2DBBE63BBB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1943">
              <a:off x="2209" y="1066"/>
              <a:ext cx="498" cy="188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9900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2" name="Text Box 13">
              <a:extLst>
                <a:ext uri="{FF2B5EF4-FFF2-40B4-BE49-F238E27FC236}">
                  <a16:creationId xmlns:a16="http://schemas.microsoft.com/office/drawing/2014/main" id="{5AEAC2A9-48E1-3544-85F4-B39AF77C9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875"/>
              <a:ext cx="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53" name="Line 14">
              <a:extLst>
                <a:ext uri="{FF2B5EF4-FFF2-40B4-BE49-F238E27FC236}">
                  <a16:creationId xmlns:a16="http://schemas.microsoft.com/office/drawing/2014/main" id="{BFDED464-E65B-E345-91FB-4C5B4681F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1535"/>
              <a:ext cx="336" cy="19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54" name="Picture 15" descr="txp_fig">
              <a:extLst>
                <a:ext uri="{FF2B5EF4-FFF2-40B4-BE49-F238E27FC236}">
                  <a16:creationId xmlns:a16="http://schemas.microsoft.com/office/drawing/2014/main" id="{34CC3C05-4355-9D43-AA5A-6A45E81ADBE6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645"/>
              <a:ext cx="1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AutoShape 16">
              <a:extLst>
                <a:ext uri="{FF2B5EF4-FFF2-40B4-BE49-F238E27FC236}">
                  <a16:creationId xmlns:a16="http://schemas.microsoft.com/office/drawing/2014/main" id="{B4F2D181-9DDD-5C48-98DE-C6433241A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1453"/>
              <a:ext cx="333" cy="361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  <a:sym typeface="Symbol" pitchFamily="2" charset="2"/>
              </a:endParaRPr>
            </a:p>
          </p:txBody>
        </p:sp>
      </p:grpSp>
      <p:grpSp>
        <p:nvGrpSpPr>
          <p:cNvPr id="56" name="Group 17">
            <a:extLst>
              <a:ext uri="{FF2B5EF4-FFF2-40B4-BE49-F238E27FC236}">
                <a16:creationId xmlns:a16="http://schemas.microsoft.com/office/drawing/2014/main" id="{88F19F60-140A-4640-A34F-20A7260387F7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057400"/>
            <a:ext cx="1087438" cy="1600200"/>
            <a:chOff x="480" y="1056"/>
            <a:chExt cx="685" cy="1008"/>
          </a:xfrm>
        </p:grpSpPr>
        <p:sp>
          <p:nvSpPr>
            <p:cNvPr id="57" name="AutoShape 18">
              <a:extLst>
                <a:ext uri="{FF2B5EF4-FFF2-40B4-BE49-F238E27FC236}">
                  <a16:creationId xmlns:a16="http://schemas.microsoft.com/office/drawing/2014/main" id="{3F694CD2-B138-2D4D-85CB-C51E3BE78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70"/>
              <a:ext cx="553" cy="694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</a:endParaRPr>
            </a:p>
          </p:txBody>
        </p:sp>
        <p:pic>
          <p:nvPicPr>
            <p:cNvPr id="58" name="Picture 19" descr="txp_fig">
              <a:extLst>
                <a:ext uri="{FF2B5EF4-FFF2-40B4-BE49-F238E27FC236}">
                  <a16:creationId xmlns:a16="http://schemas.microsoft.com/office/drawing/2014/main" id="{B5F46D6A-F572-1B47-A1F2-F579967A9BD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677"/>
              <a:ext cx="15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 Box 20">
              <a:extLst>
                <a:ext uri="{FF2B5EF4-FFF2-40B4-BE49-F238E27FC236}">
                  <a16:creationId xmlns:a16="http://schemas.microsoft.com/office/drawing/2014/main" id="{E328F5F4-A632-6D42-8EA1-956B589527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56"/>
              <a:ext cx="6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grpSp>
        <p:nvGrpSpPr>
          <p:cNvPr id="60" name="Group 21">
            <a:extLst>
              <a:ext uri="{FF2B5EF4-FFF2-40B4-BE49-F238E27FC236}">
                <a16:creationId xmlns:a16="http://schemas.microsoft.com/office/drawing/2014/main" id="{F6208AC3-9C45-EC44-94FA-94801C39686C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514600"/>
            <a:ext cx="2743200" cy="990600"/>
            <a:chOff x="3360" y="1392"/>
            <a:chExt cx="1728" cy="624"/>
          </a:xfrm>
        </p:grpSpPr>
        <p:grpSp>
          <p:nvGrpSpPr>
            <p:cNvPr id="61" name="Group 22">
              <a:extLst>
                <a:ext uri="{FF2B5EF4-FFF2-40B4-BE49-F238E27FC236}">
                  <a16:creationId xmlns:a16="http://schemas.microsoft.com/office/drawing/2014/main" id="{87972518-366C-3B42-AD8D-26ECC0AD1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6" y="1392"/>
              <a:ext cx="1572" cy="624"/>
              <a:chOff x="3948" y="3216"/>
              <a:chExt cx="1572" cy="624"/>
            </a:xfrm>
          </p:grpSpPr>
          <p:sp>
            <p:nvSpPr>
              <p:cNvPr id="63" name="Rectangle 23">
                <a:extLst>
                  <a:ext uri="{FF2B5EF4-FFF2-40B4-BE49-F238E27FC236}">
                    <a16:creationId xmlns:a16="http://schemas.microsoft.com/office/drawing/2014/main" id="{200FB608-DA48-894D-88A4-F0ED1E6F1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3418"/>
                <a:ext cx="47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4" name="Rectangle 24">
                <a:extLst>
                  <a:ext uri="{FF2B5EF4-FFF2-40B4-BE49-F238E27FC236}">
                    <a16:creationId xmlns:a16="http://schemas.microsoft.com/office/drawing/2014/main" id="{8371E7A6-F903-624C-A926-9B9500F93B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35" y="3285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5" name="Text Box 25">
                <a:extLst>
                  <a:ext uri="{FF2B5EF4-FFF2-40B4-BE49-F238E27FC236}">
                    <a16:creationId xmlns:a16="http://schemas.microsoft.com/office/drawing/2014/main" id="{DB8AA2A8-9ACC-A941-ABC0-514B6444F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2" y="3332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kumimoji="0"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26">
                <a:extLst>
                  <a:ext uri="{FF2B5EF4-FFF2-40B4-BE49-F238E27FC236}">
                    <a16:creationId xmlns:a16="http://schemas.microsoft.com/office/drawing/2014/main" id="{2C5C391C-35A9-6B48-AC0F-6D8854CA3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3418"/>
                <a:ext cx="46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" name="Text Box 27">
                <a:extLst>
                  <a:ext uri="{FF2B5EF4-FFF2-40B4-BE49-F238E27FC236}">
                    <a16:creationId xmlns:a16="http://schemas.microsoft.com/office/drawing/2014/main" id="{96A0C768-4089-804A-83A8-CD47EFF79D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6" y="3312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cs typeface="Arial" panose="020B0604020202020204" pitchFamily="34" charset="0"/>
                  </a:rPr>
                  <a:t>+…+</a:t>
                </a:r>
              </a:p>
            </p:txBody>
          </p:sp>
          <p:sp>
            <p:nvSpPr>
              <p:cNvPr id="68" name="Rectangle 28">
                <a:extLst>
                  <a:ext uri="{FF2B5EF4-FFF2-40B4-BE49-F238E27FC236}">
                    <a16:creationId xmlns:a16="http://schemas.microsoft.com/office/drawing/2014/main" id="{86161AA7-B42E-3347-8D86-AFBC713E0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230" y="3081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" name="Rectangle 29">
                <a:extLst>
                  <a:ext uri="{FF2B5EF4-FFF2-40B4-BE49-F238E27FC236}">
                    <a16:creationId xmlns:a16="http://schemas.microsoft.com/office/drawing/2014/main" id="{A8D7572B-26C1-1249-B724-E4219E42E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343" y="3284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0" name="Rectangle 30">
                <a:extLst>
                  <a:ext uri="{FF2B5EF4-FFF2-40B4-BE49-F238E27FC236}">
                    <a16:creationId xmlns:a16="http://schemas.microsoft.com/office/drawing/2014/main" id="{070E31C2-3BCF-3D49-B9A7-3FDFE2E0F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5238" y="3080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71" name="Picture 31" descr="txp_fig">
                <a:extLst>
                  <a:ext uri="{FF2B5EF4-FFF2-40B4-BE49-F238E27FC236}">
                    <a16:creationId xmlns:a16="http://schemas.microsoft.com/office/drawing/2014/main" id="{42252A09-CB42-C140-BDBA-1F66FE7D0247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8" y="3288"/>
                <a:ext cx="1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2" name="Picture 32" descr="txp_fig">
                <a:extLst>
                  <a:ext uri="{FF2B5EF4-FFF2-40B4-BE49-F238E27FC236}">
                    <a16:creationId xmlns:a16="http://schemas.microsoft.com/office/drawing/2014/main" id="{A15E765D-AD10-4E45-810B-12926BAD483C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" y="3324"/>
                <a:ext cx="14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Text Box 33">
              <a:extLst>
                <a:ext uri="{FF2B5EF4-FFF2-40B4-BE49-F238E27FC236}">
                  <a16:creationId xmlns:a16="http://schemas.microsoft.com/office/drawing/2014/main" id="{69F0830E-470E-084E-A153-61FB19598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488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cs typeface="Arial" panose="020B0604020202020204" pitchFamily="34" charset="0"/>
                </a:rPr>
                <a:t>=</a:t>
              </a:r>
            </a:p>
          </p:txBody>
        </p:sp>
      </p:grpSp>
      <p:pic>
        <p:nvPicPr>
          <p:cNvPr id="73" name="Picture 34" descr="txp_fig">
            <a:extLst>
              <a:ext uri="{FF2B5EF4-FFF2-40B4-BE49-F238E27FC236}">
                <a16:creationId xmlns:a16="http://schemas.microsoft.com/office/drawing/2014/main" id="{FFAF1008-D17D-F94D-AA2E-B2B51B94650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968750"/>
            <a:ext cx="5591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74" name="TextBox 1">
            <a:extLst>
              <a:ext uri="{FF2B5EF4-FFF2-40B4-BE49-F238E27FC236}">
                <a16:creationId xmlns:a16="http://schemas.microsoft.com/office/drawing/2014/main" id="{7C6FCDF3-4957-3045-B716-57D7D0D3E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105400"/>
            <a:ext cx="44291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Example of outer product ‘o’:</a:t>
            </a:r>
          </a:p>
        </p:txBody>
      </p:sp>
    </p:spTree>
    <p:extLst>
      <p:ext uri="{BB962C8B-B14F-4D97-AF65-F5344CB8AC3E}">
        <p14:creationId xmlns:p14="http://schemas.microsoft.com/office/powerpoint/2010/main" val="2830201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26AB9-B244-F74D-B681-DB7189D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08DB-6BC1-3240-8402-1F0796AF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F7B23-8C1A-2048-AC84-C2194C39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61D9221-5FFD-E14D-8989-CBBB02B80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Goal: extension to &gt;=3 modes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129E1DC5-7AEE-3C40-B9C1-2361E67C0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265906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2000" b="1">
                <a:latin typeface="cmsy10" pitchFamily="34" charset="0"/>
                <a:cs typeface="Arial" panose="020B0604020202020204" pitchFamily="34" charset="0"/>
              </a:rPr>
              <a:t>~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E37B36CC-62B3-4144-B11B-9EF2E59BECE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447800"/>
            <a:ext cx="2157413" cy="2332038"/>
            <a:chOff x="1632" y="768"/>
            <a:chExt cx="1359" cy="1469"/>
          </a:xfrm>
        </p:grpSpPr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9B2D22B1-2746-EF44-A946-11BC21837B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255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</a:t>
              </a:r>
              <a:r>
                <a:rPr kumimoji="0" lang="en-US" altLang="en-US" sz="1800">
                  <a:solidFill>
                    <a:srgbClr val="FF0000"/>
                  </a:solidFill>
                  <a:cs typeface="Arial" panose="020B0604020202020204" pitchFamily="34" charset="0"/>
                </a:rPr>
                <a:t>x </a:t>
              </a:r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505EF01E-5FD3-8847-A070-51D1B15C7E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958959">
              <a:off x="2037" y="902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  <a:r>
                <a:rPr kumimoji="0" lang="en-US" altLang="en-US" sz="1800">
                  <a:solidFill>
                    <a:srgbClr val="009900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6049DABC-D9C0-6B4F-8DC1-51DE23FD9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513"/>
              <a:ext cx="269" cy="72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DF569DD3-9277-1C4B-81E7-AE7FE884C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1484"/>
              <a:ext cx="493" cy="311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chemeClr val="hlink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A02DAA7F-44F6-6341-A487-AD6B7D9F2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6" y="1278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710C5BBC-BF5F-9548-8EB0-DF5381434C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1943">
              <a:off x="2209" y="1066"/>
              <a:ext cx="498" cy="188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9900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6D90DE71-21AE-EE47-89C3-2E692DE088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875"/>
              <a:ext cx="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E760756C-5DE9-814D-9A77-721992D015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1535"/>
              <a:ext cx="336" cy="19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8" name="Picture 15" descr="txp_fig">
              <a:extLst>
                <a:ext uri="{FF2B5EF4-FFF2-40B4-BE49-F238E27FC236}">
                  <a16:creationId xmlns:a16="http://schemas.microsoft.com/office/drawing/2014/main" id="{3C636F9B-8E70-644F-B945-615020EEACEC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645"/>
              <a:ext cx="1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4510B86D-05A2-F04E-8B94-C35A661DB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1453"/>
              <a:ext cx="333" cy="361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  <a:sym typeface="Symbol" pitchFamily="2" charset="2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C9E386EC-628E-9742-8170-FA859562EB2F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057400"/>
            <a:ext cx="1087438" cy="1600200"/>
            <a:chOff x="480" y="1056"/>
            <a:chExt cx="685" cy="1008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45DC7244-14D4-9F49-9854-4069552F2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70"/>
              <a:ext cx="553" cy="694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19" descr="txp_fig">
              <a:extLst>
                <a:ext uri="{FF2B5EF4-FFF2-40B4-BE49-F238E27FC236}">
                  <a16:creationId xmlns:a16="http://schemas.microsoft.com/office/drawing/2014/main" id="{329783A8-3129-CF45-AFF5-CA06B28052C9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677"/>
              <a:ext cx="15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0B1FF9B0-F341-2448-9021-1CA3D275B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56"/>
              <a:ext cx="6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5D269F19-7AFA-734A-BF06-8B791CF8F7E9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514600"/>
            <a:ext cx="2743200" cy="990600"/>
            <a:chOff x="3360" y="1392"/>
            <a:chExt cx="1728" cy="624"/>
          </a:xfrm>
        </p:grpSpPr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B8482B52-DE8D-644D-B152-4622497375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6" y="1392"/>
              <a:ext cx="1572" cy="624"/>
              <a:chOff x="3948" y="3216"/>
              <a:chExt cx="1572" cy="624"/>
            </a:xfrm>
          </p:grpSpPr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E84202D5-5FC3-B743-88C8-090D76B0B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3418"/>
                <a:ext cx="47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E54D80B0-BA72-A845-BE10-89FE8054B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35" y="3285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6DDDFD4B-FE9B-0940-962A-DCA7DB2983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2" y="3332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kumimoji="0"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BF5403B7-10B0-4445-8D95-D5DCFBB12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3418"/>
                <a:ext cx="46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7980BAC9-B616-BC4A-943B-5C467C458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6" y="3312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cs typeface="Arial" panose="020B0604020202020204" pitchFamily="34" charset="0"/>
                  </a:rPr>
                  <a:t>+…+</a:t>
                </a:r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0F327CBA-BDCB-8E4C-90F6-1D964D75B4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230" y="3081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456C0E8C-4D03-384B-A3D9-07E5397CA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343" y="3284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BE5369AE-D547-BF47-8BEF-673A0A1AE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5238" y="3080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35" name="Picture 31" descr="txp_fig">
                <a:extLst>
                  <a:ext uri="{FF2B5EF4-FFF2-40B4-BE49-F238E27FC236}">
                    <a16:creationId xmlns:a16="http://schemas.microsoft.com/office/drawing/2014/main" id="{3B658A02-8264-924E-9ABB-F550DA87755F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8" y="3288"/>
                <a:ext cx="1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2" descr="txp_fig">
                <a:extLst>
                  <a:ext uri="{FF2B5EF4-FFF2-40B4-BE49-F238E27FC236}">
                    <a16:creationId xmlns:a16="http://schemas.microsoft.com/office/drawing/2014/main" id="{46C75760-10AE-D24D-AAC5-D9F7B5AC8C2E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" y="3324"/>
                <a:ext cx="14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4F44D7FD-57F7-DE4C-BB76-FBD0846009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488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cs typeface="Arial" panose="020B0604020202020204" pitchFamily="34" charset="0"/>
                </a:rPr>
                <a:t>=</a:t>
              </a:r>
            </a:p>
          </p:txBody>
        </p:sp>
      </p:grpSp>
      <p:pic>
        <p:nvPicPr>
          <p:cNvPr id="37" name="Picture 34" descr="txp_fig">
            <a:extLst>
              <a:ext uri="{FF2B5EF4-FFF2-40B4-BE49-F238E27FC236}">
                <a16:creationId xmlns:a16="http://schemas.microsoft.com/office/drawing/2014/main" id="{C4CAB77B-54E0-1D4A-9EFF-5687D2C2000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968750"/>
            <a:ext cx="5591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38" name="TextBox 1">
            <a:extLst>
              <a:ext uri="{FF2B5EF4-FFF2-40B4-BE49-F238E27FC236}">
                <a16:creationId xmlns:a16="http://schemas.microsoft.com/office/drawing/2014/main" id="{EAB4E0E6-704C-2B4E-8727-889EC90FD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65625"/>
            <a:ext cx="1992313" cy="2492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dirty="0"/>
              <a:t>Suppose </a:t>
            </a:r>
          </a:p>
          <a:p>
            <a:pPr algn="l" eaLnBrk="1" hangingPunct="1"/>
            <a:r>
              <a:rPr lang="en-US" altLang="en-US" dirty="0"/>
              <a:t>r=1</a:t>
            </a:r>
          </a:p>
          <a:p>
            <a:pPr algn="l" eaLnBrk="1" hangingPunct="1"/>
            <a:r>
              <a:rPr lang="en-US" altLang="en-US" dirty="0"/>
              <a:t>a1=(1,2,3,4)</a:t>
            </a:r>
          </a:p>
          <a:p>
            <a:pPr algn="l" eaLnBrk="1" hangingPunct="1"/>
            <a:r>
              <a:rPr lang="en-US" altLang="en-US" dirty="0"/>
              <a:t>b1=(2,2,2)</a:t>
            </a:r>
          </a:p>
          <a:p>
            <a:pPr algn="l" eaLnBrk="1" hangingPunct="1"/>
            <a:r>
              <a:rPr lang="en-US" altLang="en-US" dirty="0"/>
              <a:t>c1=(10,11)</a:t>
            </a:r>
          </a:p>
          <a:p>
            <a:pPr algn="l" eaLnBrk="1" hangingPunct="1"/>
            <a:r>
              <a:rPr lang="en-US" altLang="en-US" dirty="0">
                <a:latin typeface="Symbol" pitchFamily="2" charset="2"/>
              </a:rPr>
              <a:t>l</a:t>
            </a:r>
            <a:r>
              <a:rPr lang="en-US" altLang="en-US" dirty="0"/>
              <a:t>1=7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104CD71B-82A8-094F-BCE1-52BE100D5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4953000"/>
            <a:ext cx="17510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/>
              <a:t>X(1,1,1)=?</a:t>
            </a:r>
          </a:p>
          <a:p>
            <a:pPr algn="l" eaLnBrk="1" hangingPunct="1"/>
            <a:r>
              <a:rPr lang="en-US" altLang="en-US"/>
              <a:t>X(3,1,2)=?</a:t>
            </a:r>
          </a:p>
          <a:p>
            <a:pPr algn="l" eaLnBrk="1" hangingPunct="1"/>
            <a:r>
              <a:rPr lang="en-US" altLang="en-US"/>
              <a:t>X(5,1,1)=?</a:t>
            </a:r>
          </a:p>
        </p:txBody>
      </p:sp>
      <p:pic>
        <p:nvPicPr>
          <p:cNvPr id="40" name="Picture 5" descr="latex-image-1.pdf">
            <a:extLst>
              <a:ext uri="{FF2B5EF4-FFF2-40B4-BE49-F238E27FC236}">
                <a16:creationId xmlns:a16="http://schemas.microsoft.com/office/drawing/2014/main" id="{DE506104-66BB-7A4A-B063-A8DEE67760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429000"/>
            <a:ext cx="2444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 descr="latex-image-1.pdf">
            <a:extLst>
              <a:ext uri="{FF2B5EF4-FFF2-40B4-BE49-F238E27FC236}">
                <a16:creationId xmlns:a16="http://schemas.microsoft.com/office/drawing/2014/main" id="{3A45D10B-0186-674F-AE2D-2CA9490ECD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514600"/>
            <a:ext cx="258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 descr="latex-image-1.pdf">
            <a:extLst>
              <a:ext uri="{FF2B5EF4-FFF2-40B4-BE49-F238E27FC236}">
                <a16:creationId xmlns:a16="http://schemas.microsoft.com/office/drawing/2014/main" id="{1800FB4C-66F5-914F-91E1-9C619DAAB5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81200"/>
            <a:ext cx="228600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ctangle 8">
            <a:extLst>
              <a:ext uri="{FF2B5EF4-FFF2-40B4-BE49-F238E27FC236}">
                <a16:creationId xmlns:a16="http://schemas.microsoft.com/office/drawing/2014/main" id="{3D1BC9CC-52A7-C94A-A8B5-0D13262FC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209800"/>
            <a:ext cx="2057400" cy="1600200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88356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26AB9-B244-F74D-B681-DB7189D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08DB-6BC1-3240-8402-1F0796AF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F7B23-8C1A-2048-AC84-C2194C39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FFA004EA-F681-4E4D-9DFE-125E247F5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Goal: extension to &gt;=3 modes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C9CF2BE-EA7A-074A-A060-63140FD1C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265906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2000" b="1">
                <a:latin typeface="cmsy10" pitchFamily="34" charset="0"/>
                <a:cs typeface="Arial" panose="020B0604020202020204" pitchFamily="34" charset="0"/>
              </a:rPr>
              <a:t>~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61994C61-6B01-E845-B5B1-6B78FC01B40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447800"/>
            <a:ext cx="2157413" cy="2332038"/>
            <a:chOff x="1632" y="768"/>
            <a:chExt cx="1359" cy="1469"/>
          </a:xfrm>
        </p:grpSpPr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875C21B2-A7F2-314C-9EDE-30A23DF55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255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</a:t>
              </a:r>
              <a:r>
                <a:rPr kumimoji="0" lang="en-US" altLang="en-US" sz="1800">
                  <a:solidFill>
                    <a:srgbClr val="FF0000"/>
                  </a:solidFill>
                  <a:cs typeface="Arial" panose="020B0604020202020204" pitchFamily="34" charset="0"/>
                </a:rPr>
                <a:t>x </a:t>
              </a:r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D809431F-8FB5-3F45-81FD-AF323DCB95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958959">
              <a:off x="2037" y="902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  <a:r>
                <a:rPr kumimoji="0" lang="en-US" altLang="en-US" sz="1800">
                  <a:solidFill>
                    <a:srgbClr val="009900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BDD2A24A-894C-734A-9E04-41B987670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513"/>
              <a:ext cx="269" cy="72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C254E441-151B-3446-9163-34B319C90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1484"/>
              <a:ext cx="493" cy="311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chemeClr val="hlink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C8B6F2CE-FEAC-5140-8D82-614FE7564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6" y="1278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113B8CDC-AEC8-664E-936A-4403A43018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1943">
              <a:off x="2209" y="1066"/>
              <a:ext cx="498" cy="188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9900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71B8089F-1328-014F-ABA6-95233568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875"/>
              <a:ext cx="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FC4030D3-CF81-6D4B-8807-10704B18BF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1535"/>
              <a:ext cx="336" cy="19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8" name="Picture 15" descr="txp_fig">
              <a:extLst>
                <a:ext uri="{FF2B5EF4-FFF2-40B4-BE49-F238E27FC236}">
                  <a16:creationId xmlns:a16="http://schemas.microsoft.com/office/drawing/2014/main" id="{8813073A-1DC2-7643-BDF8-471A11DA9C5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645"/>
              <a:ext cx="1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966E7C38-C393-1C45-B36E-2DEAE8AD7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1453"/>
              <a:ext cx="333" cy="361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  <a:sym typeface="Symbol" pitchFamily="2" charset="2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3D1F44BB-760F-C744-B51C-1BD906216D8D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057400"/>
            <a:ext cx="1087438" cy="1600200"/>
            <a:chOff x="480" y="1056"/>
            <a:chExt cx="685" cy="1008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B5C14DCF-D0C2-324D-AC5F-3FFB3BB25B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70"/>
              <a:ext cx="553" cy="694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19" descr="txp_fig">
              <a:extLst>
                <a:ext uri="{FF2B5EF4-FFF2-40B4-BE49-F238E27FC236}">
                  <a16:creationId xmlns:a16="http://schemas.microsoft.com/office/drawing/2014/main" id="{08C74CAD-DDCA-2245-892A-5F800B22A7F4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677"/>
              <a:ext cx="15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AA578777-D60F-9646-95AE-959A72E13F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56"/>
              <a:ext cx="6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5EB28AE7-69EA-854B-8783-A47AA269E64E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514600"/>
            <a:ext cx="2743200" cy="990600"/>
            <a:chOff x="3360" y="1392"/>
            <a:chExt cx="1728" cy="624"/>
          </a:xfrm>
        </p:grpSpPr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8D03768D-623E-AE4F-8163-2ACD4E771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6" y="1392"/>
              <a:ext cx="1572" cy="624"/>
              <a:chOff x="3948" y="3216"/>
              <a:chExt cx="1572" cy="624"/>
            </a:xfrm>
          </p:grpSpPr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BB679832-35CE-6747-85A6-D7AE7EB5D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3418"/>
                <a:ext cx="47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45B6A882-217F-F64A-BF5E-BC0D8BF0A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35" y="3285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29D80729-4749-E74E-A416-1C8A32B5BE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2" y="3332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kumimoji="0"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9C885B1F-106E-174C-9D52-BDA3A9716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3418"/>
                <a:ext cx="46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C544A021-E705-784F-A50A-079A12D89C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6" y="3312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cs typeface="Arial" panose="020B0604020202020204" pitchFamily="34" charset="0"/>
                  </a:rPr>
                  <a:t>+…+</a:t>
                </a:r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5B84E8E0-EEDF-A946-8879-2E5FDD324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230" y="3081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2436D941-67D7-6C4C-AF0B-A9149FFA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343" y="3284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41EFFED7-C6C6-B046-B171-32E46E163E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5238" y="3080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35" name="Picture 31" descr="txp_fig">
                <a:extLst>
                  <a:ext uri="{FF2B5EF4-FFF2-40B4-BE49-F238E27FC236}">
                    <a16:creationId xmlns:a16="http://schemas.microsoft.com/office/drawing/2014/main" id="{5E1F1031-81E5-0F44-BD27-DDC2116C5C1D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8" y="3288"/>
                <a:ext cx="1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2" descr="txp_fig">
                <a:extLst>
                  <a:ext uri="{FF2B5EF4-FFF2-40B4-BE49-F238E27FC236}">
                    <a16:creationId xmlns:a16="http://schemas.microsoft.com/office/drawing/2014/main" id="{8CD489F0-6886-FA48-A6B0-DA7487A7EEC8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" y="3324"/>
                <a:ext cx="14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5675D397-38FB-4041-9B23-1CD0B2DDFE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488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cs typeface="Arial" panose="020B0604020202020204" pitchFamily="34" charset="0"/>
                </a:rPr>
                <a:t>=</a:t>
              </a:r>
            </a:p>
          </p:txBody>
        </p:sp>
      </p:grpSp>
      <p:pic>
        <p:nvPicPr>
          <p:cNvPr id="37" name="Picture 34" descr="txp_fig">
            <a:extLst>
              <a:ext uri="{FF2B5EF4-FFF2-40B4-BE49-F238E27FC236}">
                <a16:creationId xmlns:a16="http://schemas.microsoft.com/office/drawing/2014/main" id="{8CFE9C30-A767-0A4E-BC42-BD04638C680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968750"/>
            <a:ext cx="5591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38" name="TextBox 1">
            <a:extLst>
              <a:ext uri="{FF2B5EF4-FFF2-40B4-BE49-F238E27FC236}">
                <a16:creationId xmlns:a16="http://schemas.microsoft.com/office/drawing/2014/main" id="{255A3DD5-FF5E-F745-93DD-998FBEC4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65625"/>
            <a:ext cx="1992313" cy="2492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dirty="0"/>
              <a:t>Suppose </a:t>
            </a:r>
          </a:p>
          <a:p>
            <a:pPr algn="l" eaLnBrk="1" hangingPunct="1"/>
            <a:r>
              <a:rPr lang="en-US" altLang="en-US" dirty="0"/>
              <a:t>r=1</a:t>
            </a:r>
          </a:p>
          <a:p>
            <a:pPr algn="l" eaLnBrk="1" hangingPunct="1"/>
            <a:r>
              <a:rPr lang="en-US" altLang="en-US" dirty="0"/>
              <a:t>a1=(</a:t>
            </a:r>
            <a:r>
              <a:rPr lang="en-US" altLang="en-US" b="1" dirty="0"/>
              <a:t>1</a:t>
            </a:r>
            <a:r>
              <a:rPr lang="en-US" altLang="en-US" dirty="0"/>
              <a:t>,2,3,4)</a:t>
            </a:r>
          </a:p>
          <a:p>
            <a:pPr algn="l" eaLnBrk="1" hangingPunct="1"/>
            <a:r>
              <a:rPr lang="en-US" altLang="en-US" dirty="0"/>
              <a:t>b1=(</a:t>
            </a:r>
            <a:r>
              <a:rPr lang="en-US" altLang="en-US" b="1" dirty="0"/>
              <a:t>2</a:t>
            </a:r>
            <a:r>
              <a:rPr lang="en-US" altLang="en-US" dirty="0"/>
              <a:t>,2,2)</a:t>
            </a:r>
          </a:p>
          <a:p>
            <a:pPr algn="l" eaLnBrk="1" hangingPunct="1"/>
            <a:r>
              <a:rPr lang="en-US" altLang="en-US" dirty="0"/>
              <a:t>c1=(</a:t>
            </a:r>
            <a:r>
              <a:rPr lang="en-US" altLang="en-US" b="1" dirty="0"/>
              <a:t>10</a:t>
            </a:r>
            <a:r>
              <a:rPr lang="en-US" altLang="en-US" dirty="0"/>
              <a:t>,11)</a:t>
            </a:r>
          </a:p>
          <a:p>
            <a:pPr algn="l" eaLnBrk="1" hangingPunct="1"/>
            <a:r>
              <a:rPr lang="en-US" altLang="en-US" dirty="0">
                <a:latin typeface="Symbol" pitchFamily="2" charset="2"/>
              </a:rPr>
              <a:t>l</a:t>
            </a:r>
            <a:r>
              <a:rPr lang="en-US" altLang="en-US" dirty="0"/>
              <a:t>1=</a:t>
            </a:r>
            <a:r>
              <a:rPr lang="en-US" altLang="en-US" b="1" dirty="0"/>
              <a:t>7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EDE3C9E9-5DE6-FB43-AB12-7B6463713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4953000"/>
            <a:ext cx="2973387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/>
              <a:t>X(1,1,1)=7 *1*2*10</a:t>
            </a:r>
          </a:p>
          <a:p>
            <a:pPr algn="l" eaLnBrk="1" hangingPunct="1"/>
            <a:r>
              <a:rPr lang="en-US" altLang="en-US"/>
              <a:t>X(3,1,2)=?</a:t>
            </a:r>
          </a:p>
          <a:p>
            <a:pPr algn="l" eaLnBrk="1" hangingPunct="1"/>
            <a:r>
              <a:rPr lang="en-US" altLang="en-US"/>
              <a:t>X(5,1,1)=?</a:t>
            </a:r>
          </a:p>
        </p:txBody>
      </p:sp>
    </p:spTree>
    <p:extLst>
      <p:ext uri="{BB962C8B-B14F-4D97-AF65-F5344CB8AC3E}">
        <p14:creationId xmlns:p14="http://schemas.microsoft.com/office/powerpoint/2010/main" val="305340044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26AB9-B244-F74D-B681-DB7189D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08DB-6BC1-3240-8402-1F0796AF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F7B23-8C1A-2048-AC84-C2194C39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6864372E-FB75-A24A-A2D7-0FD3030CE6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Goal: extension to &gt;=3 modes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4DF7BAE5-C7C5-FC49-A31E-CF4800D59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663" y="2659063"/>
            <a:ext cx="333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2000" b="1">
                <a:latin typeface="cmsy10" pitchFamily="34" charset="0"/>
                <a:cs typeface="Arial" panose="020B0604020202020204" pitchFamily="34" charset="0"/>
              </a:rPr>
              <a:t>~</a:t>
            </a:r>
          </a:p>
        </p:txBody>
      </p:sp>
      <p:grpSp>
        <p:nvGrpSpPr>
          <p:cNvPr id="9" name="Group 6">
            <a:extLst>
              <a:ext uri="{FF2B5EF4-FFF2-40B4-BE49-F238E27FC236}">
                <a16:creationId xmlns:a16="http://schemas.microsoft.com/office/drawing/2014/main" id="{AA8F70CB-98C6-C945-B4E2-FC0274FACD68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447800"/>
            <a:ext cx="2157413" cy="2332038"/>
            <a:chOff x="1632" y="768"/>
            <a:chExt cx="1359" cy="1469"/>
          </a:xfrm>
        </p:grpSpPr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6D3A8F41-4486-A041-A027-41E5E9CD2E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255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</a:t>
              </a:r>
              <a:r>
                <a:rPr kumimoji="0" lang="en-US" altLang="en-US" sz="1800">
                  <a:solidFill>
                    <a:srgbClr val="FF0000"/>
                  </a:solidFill>
                  <a:cs typeface="Arial" panose="020B0604020202020204" pitchFamily="34" charset="0"/>
                </a:rPr>
                <a:t>x </a:t>
              </a:r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85DB2DF3-368B-8B43-ABF0-AA55E1639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958959">
              <a:off x="2037" y="902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  <a:r>
                <a:rPr kumimoji="0" lang="en-US" altLang="en-US" sz="1800">
                  <a:solidFill>
                    <a:srgbClr val="009900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9458D5B-767B-644D-BE60-BF1077A30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7" y="1513"/>
              <a:ext cx="269" cy="724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372A25CF-30D3-5B46-91DA-6946CE02E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" y="1484"/>
              <a:ext cx="493" cy="311"/>
            </a:xfrm>
            <a:prstGeom prst="rect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chemeClr val="hlink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BDADBAF5-6F42-E24C-AA0F-02376765F8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6" y="1278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solidFill>
                    <a:schemeClr val="hlink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4FF46D84-E240-F04F-9167-C5933F7AA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1943">
              <a:off x="2209" y="1066"/>
              <a:ext cx="498" cy="188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9900"/>
                  </a:solidFill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35A4E5C4-B103-C24A-9A2E-D2A476A35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875"/>
              <a:ext cx="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DDBDACC6-9A5B-EF4A-82F5-BC6638A417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3" y="1535"/>
              <a:ext cx="336" cy="19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8" name="Picture 15" descr="txp_fig">
              <a:extLst>
                <a:ext uri="{FF2B5EF4-FFF2-40B4-BE49-F238E27FC236}">
                  <a16:creationId xmlns:a16="http://schemas.microsoft.com/office/drawing/2014/main" id="{C3E68667-821B-9B49-847E-7639AEB37AD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1645"/>
              <a:ext cx="1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75D9033B-C30C-4B4D-809F-2DFA208D9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1453"/>
              <a:ext cx="333" cy="361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  <a:sym typeface="Symbol" pitchFamily="2" charset="2"/>
              </a:endParaRPr>
            </a:p>
          </p:txBody>
        </p:sp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CC7B0B1B-362D-6344-B308-A98FFE073F6B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2057400"/>
            <a:ext cx="1087438" cy="1600200"/>
            <a:chOff x="480" y="1056"/>
            <a:chExt cx="685" cy="1008"/>
          </a:xfrm>
        </p:grpSpPr>
        <p:sp>
          <p:nvSpPr>
            <p:cNvPr id="21" name="AutoShape 18">
              <a:extLst>
                <a:ext uri="{FF2B5EF4-FFF2-40B4-BE49-F238E27FC236}">
                  <a16:creationId xmlns:a16="http://schemas.microsoft.com/office/drawing/2014/main" id="{38A081E2-EF0B-2D48-88DE-269573A29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70"/>
              <a:ext cx="553" cy="694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19" descr="txp_fig">
              <a:extLst>
                <a:ext uri="{FF2B5EF4-FFF2-40B4-BE49-F238E27FC236}">
                  <a16:creationId xmlns:a16="http://schemas.microsoft.com/office/drawing/2014/main" id="{90D263B4-3983-1B44-A6CA-F8A562F5F23B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" y="1677"/>
              <a:ext cx="15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20">
              <a:extLst>
                <a:ext uri="{FF2B5EF4-FFF2-40B4-BE49-F238E27FC236}">
                  <a16:creationId xmlns:a16="http://schemas.microsoft.com/office/drawing/2014/main" id="{10EE5ACD-A0C6-3245-BA2A-CF547D38E6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056"/>
              <a:ext cx="6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</a:p>
          </p:txBody>
        </p:sp>
      </p:grpSp>
      <p:grpSp>
        <p:nvGrpSpPr>
          <p:cNvPr id="24" name="Group 21">
            <a:extLst>
              <a:ext uri="{FF2B5EF4-FFF2-40B4-BE49-F238E27FC236}">
                <a16:creationId xmlns:a16="http://schemas.microsoft.com/office/drawing/2014/main" id="{E51FA355-B313-4D4C-A0BB-BAA059AB6CF8}"/>
              </a:ext>
            </a:extLst>
          </p:cNvPr>
          <p:cNvGrpSpPr>
            <a:grpSpLocks/>
          </p:cNvGrpSpPr>
          <p:nvPr/>
        </p:nvGrpSpPr>
        <p:grpSpPr bwMode="auto">
          <a:xfrm>
            <a:off x="5334000" y="2514600"/>
            <a:ext cx="2743200" cy="990600"/>
            <a:chOff x="3360" y="1392"/>
            <a:chExt cx="1728" cy="624"/>
          </a:xfrm>
        </p:grpSpPr>
        <p:grpSp>
          <p:nvGrpSpPr>
            <p:cNvPr id="25" name="Group 22">
              <a:extLst>
                <a:ext uri="{FF2B5EF4-FFF2-40B4-BE49-F238E27FC236}">
                  <a16:creationId xmlns:a16="http://schemas.microsoft.com/office/drawing/2014/main" id="{8A11B18E-1357-9D41-ABBB-1F5CC53C1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16" y="1392"/>
              <a:ext cx="1572" cy="624"/>
              <a:chOff x="3948" y="3216"/>
              <a:chExt cx="1572" cy="624"/>
            </a:xfrm>
          </p:grpSpPr>
          <p:sp>
            <p:nvSpPr>
              <p:cNvPr id="27" name="Rectangle 23">
                <a:extLst>
                  <a:ext uri="{FF2B5EF4-FFF2-40B4-BE49-F238E27FC236}">
                    <a16:creationId xmlns:a16="http://schemas.microsoft.com/office/drawing/2014/main" id="{3DD93871-8D28-2E46-9BBA-25FF31FC67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8" y="3418"/>
                <a:ext cx="47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8" name="Rectangle 24">
                <a:extLst>
                  <a:ext uri="{FF2B5EF4-FFF2-40B4-BE49-F238E27FC236}">
                    <a16:creationId xmlns:a16="http://schemas.microsoft.com/office/drawing/2014/main" id="{59E62682-A1FD-AF4B-BC14-F75C79ECF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335" y="3285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3EA3B860-574C-A443-B04D-6FFA113B78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2" y="3332"/>
                <a:ext cx="11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kumimoji="0" lang="en-US" altLang="en-US" sz="1800"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6">
                <a:extLst>
                  <a:ext uri="{FF2B5EF4-FFF2-40B4-BE49-F238E27FC236}">
                    <a16:creationId xmlns:a16="http://schemas.microsoft.com/office/drawing/2014/main" id="{40511CB4-E2F8-1F4C-967D-204F10693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" y="3418"/>
                <a:ext cx="46" cy="422"/>
              </a:xfrm>
              <a:prstGeom prst="rect">
                <a:avLst/>
              </a:prstGeom>
              <a:noFill/>
              <a:ln w="19050" cap="sq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1" name="Text Box 27">
                <a:extLst>
                  <a:ext uri="{FF2B5EF4-FFF2-40B4-BE49-F238E27FC236}">
                    <a16:creationId xmlns:a16="http://schemas.microsoft.com/office/drawing/2014/main" id="{F3395B6B-A24C-4744-A6A8-807C82159E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6" y="3312"/>
                <a:ext cx="4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cs typeface="Arial" panose="020B0604020202020204" pitchFamily="34" charset="0"/>
                  </a:rPr>
                  <a:t>+…+</a:t>
                </a:r>
              </a:p>
            </p:txBody>
          </p:sp>
          <p:sp>
            <p:nvSpPr>
              <p:cNvPr id="32" name="Rectangle 28">
                <a:extLst>
                  <a:ext uri="{FF2B5EF4-FFF2-40B4-BE49-F238E27FC236}">
                    <a16:creationId xmlns:a16="http://schemas.microsoft.com/office/drawing/2014/main" id="{1A135BC1-A2B1-C04E-9113-C341BABEA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230" y="3081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3" name="Rectangle 29">
                <a:extLst>
                  <a:ext uri="{FF2B5EF4-FFF2-40B4-BE49-F238E27FC236}">
                    <a16:creationId xmlns:a16="http://schemas.microsoft.com/office/drawing/2014/main" id="{53E6D0E8-C25A-F348-ABA1-23D89F37E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343" y="3284"/>
                <a:ext cx="54" cy="300"/>
              </a:xfrm>
              <a:prstGeom prst="rect">
                <a:avLst/>
              </a:prstGeom>
              <a:noFill/>
              <a:ln w="19050" cap="sq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id="{BDB48E69-925D-8D41-8482-178303F45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5238" y="3080"/>
                <a:ext cx="50" cy="322"/>
              </a:xfrm>
              <a:prstGeom prst="rect">
                <a:avLst/>
              </a:prstGeom>
              <a:noFill/>
              <a:ln w="19050" cap="sq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pic>
            <p:nvPicPr>
              <p:cNvPr id="35" name="Picture 31" descr="txp_fig">
                <a:extLst>
                  <a:ext uri="{FF2B5EF4-FFF2-40B4-BE49-F238E27FC236}">
                    <a16:creationId xmlns:a16="http://schemas.microsoft.com/office/drawing/2014/main" id="{E9C81D29-C797-8847-8C2A-511BBB92190C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8" y="3288"/>
                <a:ext cx="1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6" name="Picture 32" descr="txp_fig">
                <a:extLst>
                  <a:ext uri="{FF2B5EF4-FFF2-40B4-BE49-F238E27FC236}">
                    <a16:creationId xmlns:a16="http://schemas.microsoft.com/office/drawing/2014/main" id="{FD8BFFA0-D971-C343-9646-0EDA00F7E819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8" y="3324"/>
                <a:ext cx="140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5F146C8B-38DE-FE42-B609-E911C6ABF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488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cs typeface="Arial" panose="020B0604020202020204" pitchFamily="34" charset="0"/>
                </a:rPr>
                <a:t>=</a:t>
              </a:r>
            </a:p>
          </p:txBody>
        </p:sp>
      </p:grpSp>
      <p:pic>
        <p:nvPicPr>
          <p:cNvPr id="37" name="Picture 34" descr="txp_fig">
            <a:extLst>
              <a:ext uri="{FF2B5EF4-FFF2-40B4-BE49-F238E27FC236}">
                <a16:creationId xmlns:a16="http://schemas.microsoft.com/office/drawing/2014/main" id="{DB73FE0A-5B01-3E41-B82C-20CD849839C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3968750"/>
            <a:ext cx="55911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</p:pic>
      <p:sp>
        <p:nvSpPr>
          <p:cNvPr id="38" name="TextBox 1">
            <a:extLst>
              <a:ext uri="{FF2B5EF4-FFF2-40B4-BE49-F238E27FC236}">
                <a16:creationId xmlns:a16="http://schemas.microsoft.com/office/drawing/2014/main" id="{7012FED6-BB54-3943-94F6-0DB19FE6B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365625"/>
            <a:ext cx="1992313" cy="2492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 dirty="0"/>
              <a:t>Suppose </a:t>
            </a:r>
          </a:p>
          <a:p>
            <a:pPr algn="l" eaLnBrk="1" hangingPunct="1"/>
            <a:r>
              <a:rPr lang="en-US" altLang="en-US" dirty="0"/>
              <a:t>r=1</a:t>
            </a:r>
          </a:p>
          <a:p>
            <a:pPr algn="l" eaLnBrk="1" hangingPunct="1"/>
            <a:r>
              <a:rPr lang="en-US" altLang="en-US" dirty="0"/>
              <a:t>a1=(1,2,</a:t>
            </a:r>
            <a:r>
              <a:rPr lang="en-US" altLang="en-US" b="1" dirty="0"/>
              <a:t>3</a:t>
            </a:r>
            <a:r>
              <a:rPr lang="en-US" altLang="en-US" dirty="0"/>
              <a:t>,4)</a:t>
            </a:r>
          </a:p>
          <a:p>
            <a:pPr algn="l" eaLnBrk="1" hangingPunct="1"/>
            <a:r>
              <a:rPr lang="en-US" altLang="en-US" dirty="0"/>
              <a:t>b1=(</a:t>
            </a:r>
            <a:r>
              <a:rPr lang="en-US" altLang="en-US" b="1" dirty="0"/>
              <a:t>2</a:t>
            </a:r>
            <a:r>
              <a:rPr lang="en-US" altLang="en-US" dirty="0"/>
              <a:t>,2,2)</a:t>
            </a:r>
          </a:p>
          <a:p>
            <a:pPr algn="l" eaLnBrk="1" hangingPunct="1"/>
            <a:r>
              <a:rPr lang="en-US" altLang="en-US" dirty="0"/>
              <a:t>c1=(10,</a:t>
            </a:r>
            <a:r>
              <a:rPr lang="en-US" altLang="en-US" b="1" dirty="0"/>
              <a:t>11</a:t>
            </a:r>
            <a:r>
              <a:rPr lang="en-US" altLang="en-US" dirty="0"/>
              <a:t>)</a:t>
            </a:r>
          </a:p>
          <a:p>
            <a:pPr algn="l" eaLnBrk="1" hangingPunct="1"/>
            <a:r>
              <a:rPr lang="en-US" altLang="en-US" dirty="0">
                <a:latin typeface="Symbol" pitchFamily="2" charset="2"/>
              </a:rPr>
              <a:t>l</a:t>
            </a:r>
            <a:r>
              <a:rPr lang="en-US" altLang="en-US" dirty="0"/>
              <a:t>1=</a:t>
            </a:r>
            <a:r>
              <a:rPr lang="en-US" altLang="en-US" b="1" dirty="0"/>
              <a:t>7</a:t>
            </a:r>
          </a:p>
        </p:txBody>
      </p:sp>
      <p:sp>
        <p:nvSpPr>
          <p:cNvPr id="39" name="TextBox 2">
            <a:extLst>
              <a:ext uri="{FF2B5EF4-FFF2-40B4-BE49-F238E27FC236}">
                <a16:creationId xmlns:a16="http://schemas.microsoft.com/office/drawing/2014/main" id="{CB4FF839-E8E6-5C4F-8FDA-DB18C72F6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6363" y="4953000"/>
            <a:ext cx="5319712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 eaLnBrk="1" hangingPunct="1"/>
            <a:r>
              <a:rPr lang="en-US" altLang="en-US"/>
              <a:t>X(1,1,1)=7*1*2*10</a:t>
            </a:r>
          </a:p>
          <a:p>
            <a:pPr algn="l" eaLnBrk="1" hangingPunct="1"/>
            <a:r>
              <a:rPr lang="en-US" altLang="en-US"/>
              <a:t>X(3,1,2)= 7*3*2*11</a:t>
            </a:r>
          </a:p>
          <a:p>
            <a:pPr algn="l" eaLnBrk="1" hangingPunct="1"/>
            <a:r>
              <a:rPr lang="en-US" altLang="en-US"/>
              <a:t>X(5,1,1)= N/A - TRICK QUESTION</a:t>
            </a:r>
          </a:p>
        </p:txBody>
      </p:sp>
    </p:spTree>
    <p:extLst>
      <p:ext uri="{BB962C8B-B14F-4D97-AF65-F5344CB8AC3E}">
        <p14:creationId xmlns:p14="http://schemas.microsoft.com/office/powerpoint/2010/main" val="393952925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Number Placeholder 5">
            <a:extLst>
              <a:ext uri="{FF2B5EF4-FFF2-40B4-BE49-F238E27FC236}">
                <a16:creationId xmlns:a16="http://schemas.microsoft.com/office/drawing/2014/main" id="{43E957F1-1875-4D41-B979-5BEE82FA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84C79F5-2578-AB4B-ACCE-8775CF77604B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753EF8BE-CDC7-3D43-8730-89C2631D64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Main points: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A2346A3F-B99A-C449-A3E2-CAA5B1847D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348996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2 major types of tensor decompositions: PARAFAC and Tucker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both can be solved with ``alternating least squares</a:t>
            </a:r>
            <a:r>
              <a:rPr lang="ja-JP" altLang="en-US">
                <a:ea typeface="ＭＳ Ｐゴシック" panose="020B0600070205080204" pitchFamily="34" charset="-128"/>
              </a:rPr>
              <a:t>’’</a:t>
            </a:r>
            <a:r>
              <a:rPr lang="en-US" altLang="ja-JP" dirty="0">
                <a:ea typeface="ＭＳ Ｐゴシック" panose="020B0600070205080204" pitchFamily="34" charset="-128"/>
              </a:rPr>
              <a:t> (ALS)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594AE1-AA95-8F48-B534-CA021A5F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8ABD2D-2D45-514D-8B4C-B57FF60AE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3782196067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C8DC1-985A-BD4A-A80E-C9A5B749C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‘concepts’ interact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F2390-19F1-814C-9116-2657D9F8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6A8C7-2D2C-2441-8897-99D1EE501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375A69-BA3F-AE45-8F9D-039FA43F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4756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5">
            <a:extLst>
              <a:ext uri="{FF2B5EF4-FFF2-40B4-BE49-F238E27FC236}">
                <a16:creationId xmlns:a16="http://schemas.microsoft.com/office/drawing/2014/main" id="{D54F4E91-8AF1-3D4F-B06A-A906F9DB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2F6D757-A4DB-7C48-8161-873472BC826D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7C7F44B8-50AC-144B-8547-774922D8C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Intuition – 2-mode analogue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10151A8F-E738-6A40-90C1-CDDBA00B7B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7772400" cy="19812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2-d case: co-clustering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[Dhillon et al. Information-Theoretic Co-clustering, KDD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03]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84996" name="AutoShape 4">
            <a:extLst>
              <a:ext uri="{FF2B5EF4-FFF2-40B4-BE49-F238E27FC236}">
                <a16:creationId xmlns:a16="http://schemas.microsoft.com/office/drawing/2014/main" id="{CDDCBCD0-DFB4-8D4E-A63F-0AC510BDAD40}"/>
              </a:ext>
            </a:extLst>
          </p:cNvPr>
          <p:cNvSpPr>
            <a:spLocks/>
          </p:cNvSpPr>
          <p:nvPr/>
        </p:nvSpPr>
        <p:spPr bwMode="auto">
          <a:xfrm>
            <a:off x="685800" y="381000"/>
            <a:ext cx="533400" cy="6096000"/>
          </a:xfrm>
          <a:prstGeom prst="leftBracket">
            <a:avLst>
              <a:gd name="adj" fmla="val 95238"/>
            </a:avLst>
          </a:prstGeom>
          <a:noFill/>
          <a:ln w="38100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3E317-C1E7-9B43-9B42-B38135E6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9D23BB-8148-F848-AD8A-2A79458B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345791023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3">
            <a:extLst>
              <a:ext uri="{FF2B5EF4-FFF2-40B4-BE49-F238E27FC236}">
                <a16:creationId xmlns:a16="http://schemas.microsoft.com/office/drawing/2014/main" id="{D81B717F-42A8-2743-8D04-B46F0602F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706BDC-91EA-F94B-8022-18044DF2DE82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aphicFrame>
        <p:nvGraphicFramePr>
          <p:cNvPr id="86018" name="Object 2">
            <a:extLst>
              <a:ext uri="{FF2B5EF4-FFF2-40B4-BE49-F238E27FC236}">
                <a16:creationId xmlns:a16="http://schemas.microsoft.com/office/drawing/2014/main" id="{564095D6-26F8-404B-A1D9-1DDE9D4750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304925"/>
          <a:ext cx="1947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" name="Equation" r:id="rId4" imgW="28384500" imgH="19900900" progId="Equation.3">
                  <p:embed/>
                </p:oleObj>
              </mc:Choice>
              <mc:Fallback>
                <p:oleObj name="Equation" r:id="rId4" imgW="28384500" imgH="19900900" progId="Equation.3">
                  <p:embed/>
                  <p:pic>
                    <p:nvPicPr>
                      <p:cNvPr id="86018" name="Object 2">
                        <a:extLst>
                          <a:ext uri="{FF2B5EF4-FFF2-40B4-BE49-F238E27FC236}">
                            <a16:creationId xmlns:a16="http://schemas.microsoft.com/office/drawing/2014/main" id="{564095D6-26F8-404B-A1D9-1DDE9D4750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04925"/>
                        <a:ext cx="1947863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9" name="Object 3">
            <a:extLst>
              <a:ext uri="{FF2B5EF4-FFF2-40B4-BE49-F238E27FC236}">
                <a16:creationId xmlns:a16="http://schemas.microsoft.com/office/drawing/2014/main" id="{D3FEEC18-774B-5F42-8040-24D187944E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514725"/>
          <a:ext cx="295275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" name="Equation" r:id="rId6" imgW="39789100" imgH="19900900" progId="Equation.3">
                  <p:embed/>
                </p:oleObj>
              </mc:Choice>
              <mc:Fallback>
                <p:oleObj name="Equation" r:id="rId6" imgW="39789100" imgH="19900900" progId="Equation.3">
                  <p:embed/>
                  <p:pic>
                    <p:nvPicPr>
                      <p:cNvPr id="86019" name="Object 3">
                        <a:extLst>
                          <a:ext uri="{FF2B5EF4-FFF2-40B4-BE49-F238E27FC236}">
                            <a16:creationId xmlns:a16="http://schemas.microsoft.com/office/drawing/2014/main" id="{D3FEEC18-774B-5F42-8040-24D187944E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14725"/>
                        <a:ext cx="2952750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0" name="Object 4">
            <a:extLst>
              <a:ext uri="{FF2B5EF4-FFF2-40B4-BE49-F238E27FC236}">
                <a16:creationId xmlns:a16="http://schemas.microsoft.com/office/drawing/2014/main" id="{5203BECE-C7F1-4C4C-9282-AE46E7670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3514725"/>
          <a:ext cx="982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Equation" r:id="rId8" imgW="14338300" imgH="19900900" progId="Equation.3">
                  <p:embed/>
                </p:oleObj>
              </mc:Choice>
              <mc:Fallback>
                <p:oleObj name="Equation" r:id="rId8" imgW="14338300" imgH="19900900" progId="Equation.3">
                  <p:embed/>
                  <p:pic>
                    <p:nvPicPr>
                      <p:cNvPr id="86020" name="Object 4">
                        <a:extLst>
                          <a:ext uri="{FF2B5EF4-FFF2-40B4-BE49-F238E27FC236}">
                            <a16:creationId xmlns:a16="http://schemas.microsoft.com/office/drawing/2014/main" id="{5203BECE-C7F1-4C4C-9282-AE46E767097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514725"/>
                        <a:ext cx="982662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1" name="Object 5">
            <a:extLst>
              <a:ext uri="{FF2B5EF4-FFF2-40B4-BE49-F238E27FC236}">
                <a16:creationId xmlns:a16="http://schemas.microsoft.com/office/drawing/2014/main" id="{18A3B617-1962-1B44-A192-C85199EB2A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150" y="3514725"/>
          <a:ext cx="6826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Equation" r:id="rId10" imgW="9944100" imgH="9944100" progId="Equation.3">
                  <p:embed/>
                </p:oleObj>
              </mc:Choice>
              <mc:Fallback>
                <p:oleObj name="Equation" r:id="rId10" imgW="9944100" imgH="9944100" progId="Equation.3">
                  <p:embed/>
                  <p:pic>
                    <p:nvPicPr>
                      <p:cNvPr id="86021" name="Object 5">
                        <a:extLst>
                          <a:ext uri="{FF2B5EF4-FFF2-40B4-BE49-F238E27FC236}">
                            <a16:creationId xmlns:a16="http://schemas.microsoft.com/office/drawing/2014/main" id="{18A3B617-1962-1B44-A192-C85199EB2A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3514725"/>
                        <a:ext cx="6826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22" name="Object 6">
            <a:extLst>
              <a:ext uri="{FF2B5EF4-FFF2-40B4-BE49-F238E27FC236}">
                <a16:creationId xmlns:a16="http://schemas.microsoft.com/office/drawing/2014/main" id="{34291263-447D-9E40-BCFE-5A633CE560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0350" y="3590925"/>
          <a:ext cx="259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Equation" r:id="rId12" imgW="37744400" imgH="6438900" progId="Equation.3">
                  <p:embed/>
                </p:oleObj>
              </mc:Choice>
              <mc:Fallback>
                <p:oleObj name="Equation" r:id="rId12" imgW="37744400" imgH="6438900" progId="Equation.3">
                  <p:embed/>
                  <p:pic>
                    <p:nvPicPr>
                      <p:cNvPr id="86022" name="Object 6">
                        <a:extLst>
                          <a:ext uri="{FF2B5EF4-FFF2-40B4-BE49-F238E27FC236}">
                            <a16:creationId xmlns:a16="http://schemas.microsoft.com/office/drawing/2014/main" id="{34291263-447D-9E40-BCFE-5A633CE560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590925"/>
                        <a:ext cx="2590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3" name="Text Box 7">
            <a:extLst>
              <a:ext uri="{FF2B5EF4-FFF2-40B4-BE49-F238E27FC236}">
                <a16:creationId xmlns:a16="http://schemas.microsoft.com/office/drawing/2014/main" id="{09E2ABEF-3A9D-A848-90F0-FA0D578EA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203700"/>
            <a:ext cx="422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86024" name="Text Box 8">
            <a:extLst>
              <a:ext uri="{FF2B5EF4-FFF2-40B4-BE49-F238E27FC236}">
                <a16:creationId xmlns:a16="http://schemas.microsoft.com/office/drawing/2014/main" id="{274C4309-9654-1B46-92C9-98DE1C3B9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1917700"/>
            <a:ext cx="42227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86025" name="Text Box 9">
            <a:extLst>
              <a:ext uri="{FF2B5EF4-FFF2-40B4-BE49-F238E27FC236}">
                <a16:creationId xmlns:a16="http://schemas.microsoft.com/office/drawing/2014/main" id="{3691FEEB-77C5-464D-9D11-477E1164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5725" y="850900"/>
            <a:ext cx="34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86026" name="Text Box 10">
            <a:extLst>
              <a:ext uri="{FF2B5EF4-FFF2-40B4-BE49-F238E27FC236}">
                <a16:creationId xmlns:a16="http://schemas.microsoft.com/office/drawing/2014/main" id="{A8FD76E5-C62B-AE4D-A3D0-75572120B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25" y="3136900"/>
            <a:ext cx="3492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86027" name="Text Box 11">
            <a:extLst>
              <a:ext uri="{FF2B5EF4-FFF2-40B4-BE49-F238E27FC236}">
                <a16:creationId xmlns:a16="http://schemas.microsoft.com/office/drawing/2014/main" id="{D5A5E8DB-8DA8-0247-9613-3AE8B9330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8" y="3136900"/>
            <a:ext cx="276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86028" name="Text Box 12">
            <a:extLst>
              <a:ext uri="{FF2B5EF4-FFF2-40B4-BE49-F238E27FC236}">
                <a16:creationId xmlns:a16="http://schemas.microsoft.com/office/drawing/2014/main" id="{ADCA46F0-B8A0-3347-8910-A0B0577FC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8" y="3746500"/>
            <a:ext cx="33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86029" name="Text Box 13">
            <a:extLst>
              <a:ext uri="{FF2B5EF4-FFF2-40B4-BE49-F238E27FC236}">
                <a16:creationId xmlns:a16="http://schemas.microsoft.com/office/drawing/2014/main" id="{E01E2B2F-FDAB-C94C-8A37-BF65D5A31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925" y="3060700"/>
            <a:ext cx="33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86030" name="Text Box 14">
            <a:extLst>
              <a:ext uri="{FF2B5EF4-FFF2-40B4-BE49-F238E27FC236}">
                <a16:creationId xmlns:a16="http://schemas.microsoft.com/office/drawing/2014/main" id="{4DC455D1-3BD6-3B4E-A663-05D82BA0A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594100"/>
            <a:ext cx="2762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i="1"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86031" name="Line 15">
            <a:extLst>
              <a:ext uri="{FF2B5EF4-FFF2-40B4-BE49-F238E27FC236}">
                <a16:creationId xmlns:a16="http://schemas.microsoft.com/office/drawing/2014/main" id="{EE3B9E76-5D2B-9D44-AF8B-182963566D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200525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Line 16">
            <a:extLst>
              <a:ext uri="{FF2B5EF4-FFF2-40B4-BE49-F238E27FC236}">
                <a16:creationId xmlns:a16="http://schemas.microsoft.com/office/drawing/2014/main" id="{25D44596-164C-8540-9688-8A04D79DD9E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10125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17">
            <a:extLst>
              <a:ext uri="{FF2B5EF4-FFF2-40B4-BE49-F238E27FC236}">
                <a16:creationId xmlns:a16="http://schemas.microsoft.com/office/drawing/2014/main" id="{F841659E-C07C-7449-A87B-6D442BEA4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667125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18">
            <a:extLst>
              <a:ext uri="{FF2B5EF4-FFF2-40B4-BE49-F238E27FC236}">
                <a16:creationId xmlns:a16="http://schemas.microsoft.com/office/drawing/2014/main" id="{B16C264D-5DA2-8E46-A400-762F3EC94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77152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5" name="Line 19">
            <a:extLst>
              <a:ext uri="{FF2B5EF4-FFF2-40B4-BE49-F238E27FC236}">
                <a16:creationId xmlns:a16="http://schemas.microsoft.com/office/drawing/2014/main" id="{466D9C33-4944-5145-802E-C6EA89460A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00125"/>
            <a:ext cx="685800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6" name="Line 20">
            <a:extLst>
              <a:ext uri="{FF2B5EF4-FFF2-40B4-BE49-F238E27FC236}">
                <a16:creationId xmlns:a16="http://schemas.microsoft.com/office/drawing/2014/main" id="{A36E6A1C-CCF6-5A4A-B18B-BCC34F4AC35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38112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7" name="Line 21">
            <a:extLst>
              <a:ext uri="{FF2B5EF4-FFF2-40B4-BE49-F238E27FC236}">
                <a16:creationId xmlns:a16="http://schemas.microsoft.com/office/drawing/2014/main" id="{5931E667-3E19-894C-AB55-836B023693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066925"/>
            <a:ext cx="0" cy="5334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8" name="Line 22">
            <a:extLst>
              <a:ext uri="{FF2B5EF4-FFF2-40B4-BE49-F238E27FC236}">
                <a16:creationId xmlns:a16="http://schemas.microsoft.com/office/drawing/2014/main" id="{6651A8D3-B493-0646-9774-AC14350D3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676525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9" name="Text Box 23">
            <a:extLst>
              <a:ext uri="{FF2B5EF4-FFF2-40B4-BE49-F238E27FC236}">
                <a16:creationId xmlns:a16="http://schemas.microsoft.com/office/drawing/2014/main" id="{DD1E8D2E-89D2-214C-9011-3771E96A0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0100" y="148650"/>
            <a:ext cx="43284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 err="1"/>
              <a:t>eg</a:t>
            </a:r>
            <a:r>
              <a:rPr lang="en-US" altLang="en-US" sz="3200" dirty="0"/>
              <a:t>, terms x documents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80304-FDA8-B947-91E7-AA159C64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2673C-CB2E-CB4F-8481-DA38252E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221491470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3">
            <a:extLst>
              <a:ext uri="{FF2B5EF4-FFF2-40B4-BE49-F238E27FC236}">
                <a16:creationId xmlns:a16="http://schemas.microsoft.com/office/drawing/2014/main" id="{BB597993-1171-964A-82B7-407E4F219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73E2AA-E594-A04A-A69B-2F0459D02C09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graphicFrame>
        <p:nvGraphicFramePr>
          <p:cNvPr id="88066" name="Object 2">
            <a:extLst>
              <a:ext uri="{FF2B5EF4-FFF2-40B4-BE49-F238E27FC236}">
                <a16:creationId xmlns:a16="http://schemas.microsoft.com/office/drawing/2014/main" id="{61BFAA86-0108-864A-86E6-D440BC20B1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1323975"/>
          <a:ext cx="1947863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" name="Equation" r:id="rId4" imgW="28384500" imgH="19900900" progId="Equation.3">
                  <p:embed/>
                </p:oleObj>
              </mc:Choice>
              <mc:Fallback>
                <p:oleObj name="Equation" r:id="rId4" imgW="28384500" imgH="19900900" progId="Equation.3">
                  <p:embed/>
                  <p:pic>
                    <p:nvPicPr>
                      <p:cNvPr id="88066" name="Object 2">
                        <a:extLst>
                          <a:ext uri="{FF2B5EF4-FFF2-40B4-BE49-F238E27FC236}">
                            <a16:creationId xmlns:a16="http://schemas.microsoft.com/office/drawing/2014/main" id="{61BFAA86-0108-864A-86E6-D440BC20B1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323975"/>
                        <a:ext cx="1947863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7" name="Object 3">
            <a:extLst>
              <a:ext uri="{FF2B5EF4-FFF2-40B4-BE49-F238E27FC236}">
                <a16:creationId xmlns:a16="http://schemas.microsoft.com/office/drawing/2014/main" id="{06368B25-DE42-3A4C-9178-0563B71B6A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533775"/>
          <a:ext cx="2952750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6" imgW="39789100" imgH="19900900" progId="Equation.3">
                  <p:embed/>
                </p:oleObj>
              </mc:Choice>
              <mc:Fallback>
                <p:oleObj name="Equation" r:id="rId6" imgW="39789100" imgH="19900900" progId="Equation.3">
                  <p:embed/>
                  <p:pic>
                    <p:nvPicPr>
                      <p:cNvPr id="88067" name="Object 3">
                        <a:extLst>
                          <a:ext uri="{FF2B5EF4-FFF2-40B4-BE49-F238E27FC236}">
                            <a16:creationId xmlns:a16="http://schemas.microsoft.com/office/drawing/2014/main" id="{06368B25-DE42-3A4C-9178-0563B71B6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533775"/>
                        <a:ext cx="2952750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8" name="Object 4">
            <a:extLst>
              <a:ext uri="{FF2B5EF4-FFF2-40B4-BE49-F238E27FC236}">
                <a16:creationId xmlns:a16="http://schemas.microsoft.com/office/drawing/2014/main" id="{3C6C4E68-3C49-8A43-A722-43AE2EEB9E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2938" y="3533775"/>
          <a:ext cx="982662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" name="Equation" r:id="rId8" imgW="14338300" imgH="19900900" progId="Equation.3">
                  <p:embed/>
                </p:oleObj>
              </mc:Choice>
              <mc:Fallback>
                <p:oleObj name="Equation" r:id="rId8" imgW="14338300" imgH="19900900" progId="Equation.3">
                  <p:embed/>
                  <p:pic>
                    <p:nvPicPr>
                      <p:cNvPr id="88068" name="Object 4">
                        <a:extLst>
                          <a:ext uri="{FF2B5EF4-FFF2-40B4-BE49-F238E27FC236}">
                            <a16:creationId xmlns:a16="http://schemas.microsoft.com/office/drawing/2014/main" id="{3C6C4E68-3C49-8A43-A722-43AE2EEB9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3533775"/>
                        <a:ext cx="982662" cy="189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69" name="Object 5">
            <a:extLst>
              <a:ext uri="{FF2B5EF4-FFF2-40B4-BE49-F238E27FC236}">
                <a16:creationId xmlns:a16="http://schemas.microsoft.com/office/drawing/2014/main" id="{333C0A37-27FD-C044-8700-6AE401903F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2150" y="3533775"/>
          <a:ext cx="682625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1" name="Equation" r:id="rId10" imgW="9944100" imgH="9944100" progId="Equation.3">
                  <p:embed/>
                </p:oleObj>
              </mc:Choice>
              <mc:Fallback>
                <p:oleObj name="Equation" r:id="rId10" imgW="9944100" imgH="9944100" progId="Equation.3">
                  <p:embed/>
                  <p:pic>
                    <p:nvPicPr>
                      <p:cNvPr id="88069" name="Object 5">
                        <a:extLst>
                          <a:ext uri="{FF2B5EF4-FFF2-40B4-BE49-F238E27FC236}">
                            <a16:creationId xmlns:a16="http://schemas.microsoft.com/office/drawing/2014/main" id="{333C0A37-27FD-C044-8700-6AE401903F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150" y="3533775"/>
                        <a:ext cx="682625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070" name="Object 6">
            <a:extLst>
              <a:ext uri="{FF2B5EF4-FFF2-40B4-BE49-F238E27FC236}">
                <a16:creationId xmlns:a16="http://schemas.microsoft.com/office/drawing/2014/main" id="{0F20B619-2698-024E-BA8A-E2C1536EF9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00350" y="3609975"/>
          <a:ext cx="2590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2" name="Equation" r:id="rId12" imgW="37744400" imgH="6438900" progId="Equation.3">
                  <p:embed/>
                </p:oleObj>
              </mc:Choice>
              <mc:Fallback>
                <p:oleObj name="Equation" r:id="rId12" imgW="37744400" imgH="6438900" progId="Equation.3">
                  <p:embed/>
                  <p:pic>
                    <p:nvPicPr>
                      <p:cNvPr id="88070" name="Object 6">
                        <a:extLst>
                          <a:ext uri="{FF2B5EF4-FFF2-40B4-BE49-F238E27FC236}">
                            <a16:creationId xmlns:a16="http://schemas.microsoft.com/office/drawing/2014/main" id="{0F20B619-2698-024E-BA8A-E2C1536EF9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3609975"/>
                        <a:ext cx="2590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1" name="Line 7">
            <a:extLst>
              <a:ext uri="{FF2B5EF4-FFF2-40B4-BE49-F238E27FC236}">
                <a16:creationId xmlns:a16="http://schemas.microsoft.com/office/drawing/2014/main" id="{20D3017E-4ECB-A54B-84E1-A131599A6D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219575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2" name="Line 8">
            <a:extLst>
              <a:ext uri="{FF2B5EF4-FFF2-40B4-BE49-F238E27FC236}">
                <a16:creationId xmlns:a16="http://schemas.microsoft.com/office/drawing/2014/main" id="{55882A55-97C7-5A4F-B463-1628118339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829175"/>
            <a:ext cx="2667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3" name="Line 9">
            <a:extLst>
              <a:ext uri="{FF2B5EF4-FFF2-40B4-BE49-F238E27FC236}">
                <a16:creationId xmlns:a16="http://schemas.microsoft.com/office/drawing/2014/main" id="{AAE09893-F615-0847-8232-9A251DC642B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3686175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4" name="Line 10">
            <a:extLst>
              <a:ext uri="{FF2B5EF4-FFF2-40B4-BE49-F238E27FC236}">
                <a16:creationId xmlns:a16="http://schemas.microsoft.com/office/drawing/2014/main" id="{E3F9B325-120B-E841-B1DB-56A798289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790575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Line 11">
            <a:extLst>
              <a:ext uri="{FF2B5EF4-FFF2-40B4-BE49-F238E27FC236}">
                <a16:creationId xmlns:a16="http://schemas.microsoft.com/office/drawing/2014/main" id="{8801D665-B6D0-8345-B47D-D021FE0F5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1019175"/>
            <a:ext cx="685800" cy="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Line 12">
            <a:extLst>
              <a:ext uri="{FF2B5EF4-FFF2-40B4-BE49-F238E27FC236}">
                <a16:creationId xmlns:a16="http://schemas.microsoft.com/office/drawing/2014/main" id="{C407FB81-2A9E-3B45-BC36-04F1B863B6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14001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7" name="Line 13">
            <a:extLst>
              <a:ext uri="{FF2B5EF4-FFF2-40B4-BE49-F238E27FC236}">
                <a16:creationId xmlns:a16="http://schemas.microsoft.com/office/drawing/2014/main" id="{8096E28D-09C1-0C41-9EF5-6B97823CD8B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085975"/>
            <a:ext cx="0" cy="533400"/>
          </a:xfrm>
          <a:prstGeom prst="line">
            <a:avLst/>
          </a:prstGeom>
          <a:noFill/>
          <a:ln w="28575">
            <a:solidFill>
              <a:srgbClr val="669900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8" name="Line 14">
            <a:extLst>
              <a:ext uri="{FF2B5EF4-FFF2-40B4-BE49-F238E27FC236}">
                <a16:creationId xmlns:a16="http://schemas.microsoft.com/office/drawing/2014/main" id="{CAC53F61-59A4-1543-A22F-D9E33B5F4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695575"/>
            <a:ext cx="0" cy="3810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Text Box 16">
            <a:extLst>
              <a:ext uri="{FF2B5EF4-FFF2-40B4-BE49-F238E27FC236}">
                <a16:creationId xmlns:a16="http://schemas.microsoft.com/office/drawing/2014/main" id="{2FF88563-2938-4B4B-BB3D-CA39C6818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4600575"/>
            <a:ext cx="1655763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doc x</a:t>
            </a:r>
          </a:p>
          <a:p>
            <a:pPr eaLnBrk="1" hangingPunct="1"/>
            <a:r>
              <a:rPr lang="en-US" altLang="en-US"/>
              <a:t>doc group</a:t>
            </a:r>
          </a:p>
        </p:txBody>
      </p:sp>
      <p:sp>
        <p:nvSpPr>
          <p:cNvPr id="88081" name="Text Box 17">
            <a:extLst>
              <a:ext uri="{FF2B5EF4-FFF2-40B4-BE49-F238E27FC236}">
                <a16:creationId xmlns:a16="http://schemas.microsoft.com/office/drawing/2014/main" id="{14F0E01C-1F38-6943-8524-FA280D9AC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238375"/>
            <a:ext cx="2039937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term group x</a:t>
            </a:r>
          </a:p>
          <a:p>
            <a:pPr eaLnBrk="1" hangingPunct="1"/>
            <a:r>
              <a:rPr lang="en-US" altLang="en-US">
                <a:solidFill>
                  <a:schemeClr val="hlink"/>
                </a:solidFill>
              </a:rPr>
              <a:t>doc. group</a:t>
            </a:r>
          </a:p>
        </p:txBody>
      </p:sp>
      <p:sp>
        <p:nvSpPr>
          <p:cNvPr id="88082" name="Line 18">
            <a:extLst>
              <a:ext uri="{FF2B5EF4-FFF2-40B4-BE49-F238E27FC236}">
                <a16:creationId xmlns:a16="http://schemas.microsoft.com/office/drawing/2014/main" id="{21E61B95-166B-F248-AE71-8D64D8EF73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152775"/>
            <a:ext cx="228600" cy="304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Text Box 19">
            <a:extLst>
              <a:ext uri="{FF2B5EF4-FFF2-40B4-BE49-F238E27FC236}">
                <a16:creationId xmlns:a16="http://schemas.microsoft.com/office/drawing/2014/main" id="{B2B99748-5072-6A45-91F0-DCFD8F8FD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23975"/>
            <a:ext cx="18367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med. terms</a:t>
            </a:r>
          </a:p>
        </p:txBody>
      </p:sp>
      <p:sp>
        <p:nvSpPr>
          <p:cNvPr id="88084" name="Text Box 20">
            <a:extLst>
              <a:ext uri="{FF2B5EF4-FFF2-40B4-BE49-F238E27FC236}">
                <a16:creationId xmlns:a16="http://schemas.microsoft.com/office/drawing/2014/main" id="{B7971A4A-0AAD-9A42-8F13-DFEC5F632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09775"/>
            <a:ext cx="1431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9900"/>
                </a:solidFill>
              </a:rPr>
              <a:t>cs terms</a:t>
            </a:r>
          </a:p>
        </p:txBody>
      </p:sp>
      <p:sp>
        <p:nvSpPr>
          <p:cNvPr id="88085" name="Text Box 21">
            <a:extLst>
              <a:ext uri="{FF2B5EF4-FFF2-40B4-BE49-F238E27FC236}">
                <a16:creationId xmlns:a16="http://schemas.microsoft.com/office/drawing/2014/main" id="{3057B456-3644-CE48-BD70-2FA383BBB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543175"/>
            <a:ext cx="2368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common terms</a:t>
            </a:r>
          </a:p>
        </p:txBody>
      </p:sp>
      <p:sp>
        <p:nvSpPr>
          <p:cNvPr id="88086" name="Text Box 22">
            <a:extLst>
              <a:ext uri="{FF2B5EF4-FFF2-40B4-BE49-F238E27FC236}">
                <a16:creationId xmlns:a16="http://schemas.microsoft.com/office/drawing/2014/main" id="{91858B6C-0CB6-294C-B957-E2D41A4D2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165100"/>
            <a:ext cx="15446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/>
              <a:t>med. doc</a:t>
            </a:r>
          </a:p>
        </p:txBody>
      </p:sp>
      <p:sp>
        <p:nvSpPr>
          <p:cNvPr id="88087" name="Text Box 23">
            <a:extLst>
              <a:ext uri="{FF2B5EF4-FFF2-40B4-BE49-F238E27FC236}">
                <a16:creationId xmlns:a16="http://schemas.microsoft.com/office/drawing/2014/main" id="{F7466152-FF0F-F446-8FA1-003C62BC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393700"/>
            <a:ext cx="11398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 type="none" w="sm" len="sm"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669900"/>
                </a:solidFill>
              </a:rPr>
              <a:t>cs doc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A884B-F965-404C-8496-960CCB82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6AED69-1EC0-BD40-ACCA-A0EA9D47E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88079" name="Text Box 15">
            <a:extLst>
              <a:ext uri="{FF2B5EF4-FFF2-40B4-BE49-F238E27FC236}">
                <a16:creationId xmlns:a16="http://schemas.microsoft.com/office/drawing/2014/main" id="{AB45CB8A-B826-B948-B44F-BD88AC1CA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19775"/>
            <a:ext cx="1800225" cy="88582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/>
              <a:t>term x</a:t>
            </a:r>
          </a:p>
          <a:p>
            <a:pPr eaLnBrk="1" hangingPunct="1"/>
            <a:r>
              <a:rPr lang="en-US" altLang="en-US" dirty="0"/>
              <a:t>term-group</a:t>
            </a:r>
          </a:p>
        </p:txBody>
      </p:sp>
    </p:spTree>
    <p:extLst>
      <p:ext uri="{BB962C8B-B14F-4D97-AF65-F5344CB8AC3E}">
        <p14:creationId xmlns:p14="http://schemas.microsoft.com/office/powerpoint/2010/main" val="9335004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7">
            <a:extLst>
              <a:ext uri="{FF2B5EF4-FFF2-40B4-BE49-F238E27FC236}">
                <a16:creationId xmlns:a16="http://schemas.microsoft.com/office/drawing/2014/main" id="{820935B7-6F45-BF48-9833-FE68FA8EE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59A9FF-AE1E-8841-94B4-855B35E70171}" type="slidenum">
              <a:rPr lang="en-US" altLang="en-US" sz="180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1CE7629A-F15B-D94E-BDFB-ED765D0E2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3" y="1143000"/>
            <a:ext cx="3916362" cy="2746375"/>
          </a:xfrm>
          <a:prstGeom prst="rect">
            <a:avLst/>
          </a:prstGeom>
          <a:solidFill>
            <a:srgbClr val="FFFFFF">
              <a:alpha val="67842"/>
            </a:srgbClr>
          </a:solidFill>
          <a:ln w="12700" cap="sq">
            <a:solidFill>
              <a:schemeClr val="bg2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13B78AE-DE8F-DE4C-AB5D-C9D443A93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altLang="en-US" sz="4100">
                <a:ea typeface="ＭＳ Ｐゴシック" panose="020B0600070205080204" pitchFamily="34" charset="-128"/>
              </a:rPr>
              <a:t>Tucker Decomposition - intuition</a:t>
            </a:r>
          </a:p>
        </p:txBody>
      </p:sp>
      <p:grpSp>
        <p:nvGrpSpPr>
          <p:cNvPr id="82948" name="Group 8">
            <a:extLst>
              <a:ext uri="{FF2B5EF4-FFF2-40B4-BE49-F238E27FC236}">
                <a16:creationId xmlns:a16="http://schemas.microsoft.com/office/drawing/2014/main" id="{47411958-B7AD-2D45-B6C9-1961D0FBF274}"/>
              </a:ext>
            </a:extLst>
          </p:cNvPr>
          <p:cNvGrpSpPr>
            <a:grpSpLocks/>
          </p:cNvGrpSpPr>
          <p:nvPr/>
        </p:nvGrpSpPr>
        <p:grpSpPr bwMode="auto">
          <a:xfrm>
            <a:off x="609600" y="1143000"/>
            <a:ext cx="3452813" cy="2549525"/>
            <a:chOff x="768" y="2400"/>
            <a:chExt cx="2175" cy="1606"/>
          </a:xfrm>
        </p:grpSpPr>
        <p:sp>
          <p:nvSpPr>
            <p:cNvPr id="82953" name="AutoShape 9">
              <a:extLst>
                <a:ext uri="{FF2B5EF4-FFF2-40B4-BE49-F238E27FC236}">
                  <a16:creationId xmlns:a16="http://schemas.microsoft.com/office/drawing/2014/main" id="{0608F10A-9245-5848-BACA-3801D04D9B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" y="3191"/>
              <a:ext cx="627" cy="815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</a:endParaRPr>
            </a:p>
          </p:txBody>
        </p:sp>
        <p:sp>
          <p:nvSpPr>
            <p:cNvPr id="82954" name="Text Box 10">
              <a:extLst>
                <a:ext uri="{FF2B5EF4-FFF2-40B4-BE49-F238E27FC236}">
                  <a16:creationId xmlns:a16="http://schemas.microsoft.com/office/drawing/2014/main" id="{FF472846-507D-6A4E-8A38-C72E285D4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8" y="2924"/>
              <a:ext cx="68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chemeClr val="hlink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</a:p>
          </p:txBody>
        </p:sp>
        <p:pic>
          <p:nvPicPr>
            <p:cNvPr id="82955" name="Picture 11" descr="txp_fig">
              <a:extLst>
                <a:ext uri="{FF2B5EF4-FFF2-40B4-BE49-F238E27FC236}">
                  <a16:creationId xmlns:a16="http://schemas.microsoft.com/office/drawing/2014/main" id="{F2AA9EDB-D97C-2145-B22E-EE031263DAC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" y="3584"/>
              <a:ext cx="149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56" name="Group 12">
              <a:extLst>
                <a:ext uri="{FF2B5EF4-FFF2-40B4-BE49-F238E27FC236}">
                  <a16:creationId xmlns:a16="http://schemas.microsoft.com/office/drawing/2014/main" id="{E7D125D0-DCDE-0643-994D-B58007D9E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4" y="2400"/>
              <a:ext cx="1489" cy="1552"/>
              <a:chOff x="1454" y="2400"/>
              <a:chExt cx="1489" cy="1552"/>
            </a:xfrm>
          </p:grpSpPr>
          <p:sp>
            <p:nvSpPr>
              <p:cNvPr id="82957" name="Text Box 13">
                <a:extLst>
                  <a:ext uri="{FF2B5EF4-FFF2-40B4-BE49-F238E27FC236}">
                    <a16:creationId xmlns:a16="http://schemas.microsoft.com/office/drawing/2014/main" id="{9BB9AD62-370D-4C4B-9CE0-C2F6E43DEA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4" y="3245"/>
                <a:ext cx="21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2000" b="1">
                    <a:latin typeface="cmsy10" pitchFamily="34" charset="0"/>
                    <a:cs typeface="Arial" panose="020B0604020202020204" pitchFamily="34" charset="0"/>
                  </a:rPr>
                  <a:t>~</a:t>
                </a:r>
              </a:p>
            </p:txBody>
          </p:sp>
          <p:sp>
            <p:nvSpPr>
              <p:cNvPr id="82958" name="Rectangle 14">
                <a:extLst>
                  <a:ext uri="{FF2B5EF4-FFF2-40B4-BE49-F238E27FC236}">
                    <a16:creationId xmlns:a16="http://schemas.microsoft.com/office/drawing/2014/main" id="{D993A1F8-C7EC-D748-BC36-ECA1B28B7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" y="3228"/>
                <a:ext cx="269" cy="724"/>
              </a:xfrm>
              <a:prstGeom prst="rect">
                <a:avLst/>
              </a:prstGeom>
              <a:noFill/>
              <a:ln w="1905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959" name="Text Box 15">
                <a:extLst>
                  <a:ext uri="{FF2B5EF4-FFF2-40B4-BE49-F238E27FC236}">
                    <a16:creationId xmlns:a16="http://schemas.microsoft.com/office/drawing/2014/main" id="{B9AC89D0-4BDC-3E4C-BBBD-4D3346707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4" y="2970"/>
                <a:ext cx="4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rgbClr val="FF0000"/>
                    </a:solidFill>
                    <a:latin typeface="cmmi10" pitchFamily="34" charset="0"/>
                    <a:cs typeface="Arial" panose="020B0604020202020204" pitchFamily="34" charset="0"/>
                  </a:rPr>
                  <a:t>I</a:t>
                </a:r>
                <a:r>
                  <a:rPr kumimoji="0" lang="en-US" altLang="en-US" sz="1800"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1800">
                    <a:solidFill>
                      <a:srgbClr val="FF0000"/>
                    </a:solidFill>
                    <a:cs typeface="Arial" panose="020B0604020202020204" pitchFamily="34" charset="0"/>
                  </a:rPr>
                  <a:t>x </a:t>
                </a:r>
                <a:r>
                  <a:rPr kumimoji="0" lang="en-US" altLang="en-US" sz="1800">
                    <a:solidFill>
                      <a:srgbClr val="FF0000"/>
                    </a:solidFill>
                    <a:latin typeface="cmmi10" pitchFamily="34" charset="0"/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82960" name="Rectangle 16">
                <a:extLst>
                  <a:ext uri="{FF2B5EF4-FFF2-40B4-BE49-F238E27FC236}">
                    <a16:creationId xmlns:a16="http://schemas.microsoft.com/office/drawing/2014/main" id="{99DDAA60-0100-C74A-8DD4-F6C206FFE5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50" y="3199"/>
                <a:ext cx="493" cy="311"/>
              </a:xfrm>
              <a:prstGeom prst="rect">
                <a:avLst/>
              </a:prstGeom>
              <a:noFill/>
              <a:ln w="19050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 b="1">
                    <a:solidFill>
                      <a:schemeClr val="hlink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2961" name="Text Box 17">
                <a:extLst>
                  <a:ext uri="{FF2B5EF4-FFF2-40B4-BE49-F238E27FC236}">
                    <a16:creationId xmlns:a16="http://schemas.microsoft.com/office/drawing/2014/main" id="{770A383C-65A2-A64C-B428-5E2EE7665A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78" y="2993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chemeClr val="hlink"/>
                    </a:solidFill>
                    <a:latin typeface="cmmi10" pitchFamily="34" charset="0"/>
                    <a:cs typeface="Arial" panose="020B0604020202020204" pitchFamily="34" charset="0"/>
                  </a:rPr>
                  <a:t>J</a:t>
                </a:r>
                <a:r>
                  <a:rPr kumimoji="0" lang="en-US" altLang="en-US" sz="1800">
                    <a:solidFill>
                      <a:schemeClr val="hlink"/>
                    </a:solidFill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chemeClr val="hlink"/>
                    </a:solidFill>
                    <a:latin typeface="cmmi10" pitchFamily="34" charset="0"/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82962" name="Rectangle 18">
                <a:extLst>
                  <a:ext uri="{FF2B5EF4-FFF2-40B4-BE49-F238E27FC236}">
                    <a16:creationId xmlns:a16="http://schemas.microsoft.com/office/drawing/2014/main" id="{CEDC98D4-D3C6-2A47-BE32-EB3838886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2961943">
                <a:off x="2161" y="2685"/>
                <a:ext cx="498" cy="188"/>
              </a:xfrm>
              <a:prstGeom prst="rect">
                <a:avLst/>
              </a:prstGeom>
              <a:noFill/>
              <a:ln w="19050">
                <a:solidFill>
                  <a:srgbClr val="0099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 b="1">
                    <a:solidFill>
                      <a:srgbClr val="009900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82963" name="AutoShape 19">
                <a:extLst>
                  <a:ext uri="{FF2B5EF4-FFF2-40B4-BE49-F238E27FC236}">
                    <a16:creationId xmlns:a16="http://schemas.microsoft.com/office/drawing/2014/main" id="{20138E50-CC45-624F-91F4-69873B68F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" y="3191"/>
                <a:ext cx="278" cy="386"/>
              </a:xfrm>
              <a:prstGeom prst="cube">
                <a:avLst>
                  <a:gd name="adj" fmla="val 25000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kumimoji="0" lang="en-US" altLang="en-US" sz="1800">
                  <a:latin typeface="Magneto" pitchFamily="82" charset="0"/>
                  <a:cs typeface="Arial" panose="020B0604020202020204" pitchFamily="34" charset="0"/>
                  <a:sym typeface="Symbol" pitchFamily="2" charset="2"/>
                </a:endParaRPr>
              </a:p>
            </p:txBody>
          </p:sp>
          <p:sp>
            <p:nvSpPr>
              <p:cNvPr id="82964" name="Text Box 20">
                <a:extLst>
                  <a:ext uri="{FF2B5EF4-FFF2-40B4-BE49-F238E27FC236}">
                    <a16:creationId xmlns:a16="http://schemas.microsoft.com/office/drawing/2014/main" id="{1E779FA0-9E91-CA47-A928-3EF47FFA38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2958959">
                <a:off x="2000" y="2521"/>
                <a:ext cx="47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rgbClr val="009900"/>
                    </a:solidFill>
                    <a:latin typeface="cmmi10" pitchFamily="34" charset="0"/>
                    <a:cs typeface="Arial" panose="020B0604020202020204" pitchFamily="34" charset="0"/>
                  </a:rPr>
                  <a:t>K</a:t>
                </a:r>
                <a:r>
                  <a:rPr kumimoji="0" lang="en-US" altLang="en-US" sz="1800">
                    <a:solidFill>
                      <a:srgbClr val="009900"/>
                    </a:solidFill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rgbClr val="009900"/>
                    </a:solidFill>
                    <a:latin typeface="cmmi10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82965" name="Text Box 21">
                <a:extLst>
                  <a:ext uri="{FF2B5EF4-FFF2-40B4-BE49-F238E27FC236}">
                    <a16:creationId xmlns:a16="http://schemas.microsoft.com/office/drawing/2014/main" id="{1C090AE1-B46D-3742-81DA-D0E181E3DB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42" y="3590"/>
                <a:ext cx="70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0" lang="en-US" altLang="en-US" sz="1800">
                    <a:solidFill>
                      <a:srgbClr val="FF0000"/>
                    </a:solidFill>
                    <a:latin typeface="cmmi10" pitchFamily="34" charset="0"/>
                    <a:cs typeface="Arial" panose="020B0604020202020204" pitchFamily="34" charset="0"/>
                  </a:rPr>
                  <a:t>R</a:t>
                </a:r>
                <a:r>
                  <a:rPr kumimoji="0" lang="en-US" altLang="en-US" sz="1800"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chemeClr val="hlink"/>
                    </a:solidFill>
                    <a:latin typeface="cmmi10" pitchFamily="34" charset="0"/>
                    <a:cs typeface="Arial" panose="020B0604020202020204" pitchFamily="34" charset="0"/>
                  </a:rPr>
                  <a:t>S</a:t>
                </a:r>
                <a:r>
                  <a:rPr kumimoji="0" lang="en-US" altLang="en-US" sz="1800">
                    <a:cs typeface="Arial" panose="020B0604020202020204" pitchFamily="34" charset="0"/>
                  </a:rPr>
                  <a:t> x </a:t>
                </a:r>
                <a:r>
                  <a:rPr kumimoji="0" lang="en-US" altLang="en-US" sz="1800">
                    <a:solidFill>
                      <a:srgbClr val="009900"/>
                    </a:solidFill>
                    <a:latin typeface="cmmi10" pitchFamily="34" charset="0"/>
                    <a:cs typeface="Arial" panose="020B0604020202020204" pitchFamily="34" charset="0"/>
                  </a:rPr>
                  <a:t>T</a:t>
                </a:r>
              </a:p>
            </p:txBody>
          </p:sp>
          <p:pic>
            <p:nvPicPr>
              <p:cNvPr id="82966" name="Picture 22" descr="txp_fig">
                <a:extLst>
                  <a:ext uri="{FF2B5EF4-FFF2-40B4-BE49-F238E27FC236}">
                    <a16:creationId xmlns:a16="http://schemas.microsoft.com/office/drawing/2014/main" id="{C20AAEA7-BA41-DD4E-8452-3A5F23A895C8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3" y="3334"/>
                <a:ext cx="112" cy="1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2949" name="Rectangle 30">
            <a:extLst>
              <a:ext uri="{FF2B5EF4-FFF2-40B4-BE49-F238E27FC236}">
                <a16:creationId xmlns:a16="http://schemas.microsoft.com/office/drawing/2014/main" id="{56D1CBDC-EBF6-744E-B666-CE0D377FD42B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>
          <a:xfrm>
            <a:off x="685800" y="3848100"/>
            <a:ext cx="7772400" cy="2628900"/>
          </a:xfrm>
        </p:spPr>
        <p:txBody>
          <a:bodyPr/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author </a:t>
            </a:r>
            <a:r>
              <a:rPr lang="en-US" altLang="en-US" sz="2000" dirty="0">
                <a:ea typeface="ＭＳ Ｐゴシック" panose="020B0600070205080204" pitchFamily="34" charset="-128"/>
              </a:rPr>
              <a:t>✕</a:t>
            </a:r>
            <a:r>
              <a:rPr lang="en-US" altLang="en-US" sz="2800" dirty="0">
                <a:ea typeface="ＭＳ Ｐゴシック" panose="020B0600070205080204" pitchFamily="34" charset="-128"/>
              </a:rPr>
              <a:t> keyword </a:t>
            </a:r>
            <a:r>
              <a:rPr lang="en-US" altLang="en-US" sz="2000" dirty="0">
                <a:ea typeface="ＭＳ Ｐゴシック" panose="020B0600070205080204" pitchFamily="34" charset="-128"/>
              </a:rPr>
              <a:t>✕</a:t>
            </a:r>
            <a:r>
              <a:rPr lang="en-US" altLang="en-US" sz="2800" dirty="0">
                <a:ea typeface="ＭＳ Ｐゴシック" panose="020B0600070205080204" pitchFamily="34" charset="-128"/>
              </a:rPr>
              <a:t> conference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A: author </a:t>
            </a:r>
            <a:r>
              <a:rPr lang="en-US" altLang="en-US" sz="2000" dirty="0">
                <a:ea typeface="ＭＳ Ｐゴシック" panose="020B0600070205080204" pitchFamily="34" charset="-128"/>
              </a:rPr>
              <a:t>✕</a:t>
            </a:r>
            <a:r>
              <a:rPr lang="en-US" altLang="en-US" sz="2800" dirty="0">
                <a:ea typeface="ＭＳ Ｐゴシック" panose="020B0600070205080204" pitchFamily="34" charset="-128"/>
              </a:rPr>
              <a:t> author-group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B: keyword </a:t>
            </a:r>
            <a:r>
              <a:rPr lang="en-US" altLang="en-US" sz="2000" dirty="0">
                <a:ea typeface="ＭＳ Ｐゴシック" panose="020B0600070205080204" pitchFamily="34" charset="-128"/>
              </a:rPr>
              <a:t>✕</a:t>
            </a:r>
            <a:r>
              <a:rPr lang="en-US" altLang="en-US" sz="2800" dirty="0">
                <a:ea typeface="ＭＳ Ｐゴシック" panose="020B0600070205080204" pitchFamily="34" charset="-128"/>
              </a:rPr>
              <a:t> keyword-group</a:t>
            </a:r>
          </a:p>
          <a:p>
            <a:r>
              <a:rPr lang="en-US" altLang="en-US" sz="2800" dirty="0">
                <a:ea typeface="ＭＳ Ｐゴシック" panose="020B0600070205080204" pitchFamily="34" charset="-128"/>
              </a:rPr>
              <a:t>C: conf. </a:t>
            </a:r>
            <a:r>
              <a:rPr lang="en-US" altLang="en-US" sz="2000" dirty="0">
                <a:ea typeface="ＭＳ Ｐゴシック" panose="020B0600070205080204" pitchFamily="34" charset="-128"/>
              </a:rPr>
              <a:t>✕</a:t>
            </a:r>
            <a:r>
              <a:rPr lang="en-US" altLang="en-US" sz="28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conf</a:t>
            </a:r>
            <a:r>
              <a:rPr lang="en-US" altLang="en-US" sz="2800" dirty="0">
                <a:ea typeface="ＭＳ Ｐゴシック" panose="020B0600070205080204" pitchFamily="34" charset="-128"/>
              </a:rPr>
              <a:t>-group</a:t>
            </a:r>
          </a:p>
          <a:p>
            <a:r>
              <a:rPr lang="en-US" altLang="en-US" sz="2800" b="1" dirty="0">
                <a:latin typeface="French Script MT" pitchFamily="66" charset="0"/>
                <a:ea typeface="ＭＳ Ｐゴシック" panose="020B0600070205080204" pitchFamily="34" charset="-128"/>
              </a:rPr>
              <a:t> </a:t>
            </a:r>
            <a:r>
              <a:rPr lang="en-US" altLang="en-US" sz="2800" dirty="0">
                <a:ea typeface="ＭＳ Ｐゴシック" panose="020B0600070205080204" pitchFamily="34" charset="-128"/>
              </a:rPr>
              <a:t>: how groups relate to each other</a:t>
            </a:r>
          </a:p>
        </p:txBody>
      </p:sp>
      <p:pic>
        <p:nvPicPr>
          <p:cNvPr id="82950" name="Picture 22" descr="latex-image-1.pdf">
            <a:extLst>
              <a:ext uri="{FF2B5EF4-FFF2-40B4-BE49-F238E27FC236}">
                <a16:creationId xmlns:a16="http://schemas.microsoft.com/office/drawing/2014/main" id="{5E31E67C-8C2E-F148-9D1C-20BF7E572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989638"/>
            <a:ext cx="263525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Box 21">
            <a:extLst>
              <a:ext uri="{FF2B5EF4-FFF2-40B4-BE49-F238E27FC236}">
                <a16:creationId xmlns:a16="http://schemas.microsoft.com/office/drawing/2014/main" id="{5BAC34F1-C75B-8F45-8FDD-825294D11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1088" y="5603875"/>
            <a:ext cx="29829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2"/>
                </a:solidFill>
              </a:rPr>
              <a:t>Needs elaboration!</a:t>
            </a:r>
          </a:p>
        </p:txBody>
      </p:sp>
      <p:cxnSp>
        <p:nvCxnSpPr>
          <p:cNvPr id="82952" name="Straight Arrow Connector 23">
            <a:extLst>
              <a:ext uri="{FF2B5EF4-FFF2-40B4-BE49-F238E27FC236}">
                <a16:creationId xmlns:a16="http://schemas.microsoft.com/office/drawing/2014/main" id="{AE1A02A3-DB41-1247-8ABE-CED4DCD8DEF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6096000" y="6096000"/>
            <a:ext cx="457200" cy="152400"/>
          </a:xfrm>
          <a:prstGeom prst="straightConnector1">
            <a:avLst/>
          </a:prstGeom>
          <a:noFill/>
          <a:ln w="28575">
            <a:solidFill>
              <a:srgbClr val="A50021"/>
            </a:solidFill>
            <a:round/>
            <a:headEnd type="none" w="sm" len="sm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1F6D1D-1633-F345-9E0D-7E0BD26E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EA40C8-9C13-DC43-A29C-19107091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</p:spTree>
    <p:extLst>
      <p:ext uri="{BB962C8B-B14F-4D97-AF65-F5344CB8AC3E}">
        <p14:creationId xmlns:p14="http://schemas.microsoft.com/office/powerpoint/2010/main" val="16454645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PARAFAC, HAR)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P2.2: Embeddings &amp; mining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P2.3</a:t>
            </a:r>
            <a:r>
              <a:rPr lang="en-US">
                <a:ea typeface="ＭＳ Ｐゴシック" charset="-128"/>
                <a:cs typeface="ＭＳ Ｐゴシック" charset="-128"/>
              </a:rPr>
              <a:t>: Inference</a:t>
            </a:r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Conclusions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3956562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66827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26AB9-B244-F74D-B681-DB7189D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08DB-6BC1-3240-8402-1F0796AF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F7B23-8C1A-2048-AC84-C2194C39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079860DE-C060-7F4D-9F76-5863C5BEEB6A}"/>
              </a:ext>
            </a:extLst>
          </p:cNvPr>
          <p:cNvGrpSpPr>
            <a:grpSpLocks/>
          </p:cNvGrpSpPr>
          <p:nvPr/>
        </p:nvGrpSpPr>
        <p:grpSpPr bwMode="auto">
          <a:xfrm>
            <a:off x="5715000" y="3429000"/>
            <a:ext cx="2667000" cy="2743200"/>
            <a:chOff x="3847" y="2352"/>
            <a:chExt cx="1680" cy="172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FDA9E62B-CF24-F84A-8FB2-14D8A5728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7" y="2352"/>
              <a:ext cx="1680" cy="1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228A4AED-8E1D-1746-9C5A-480AD55AC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25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83AD36D7-EC49-A442-BE10-166206506A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3228"/>
              <a:ext cx="269" cy="724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FF0000"/>
                  </a:solidFill>
                  <a:cs typeface="Arial" panose="020B0604020202020204" pitchFamily="34" charset="0"/>
                </a:rPr>
                <a:t>U</a:t>
              </a:r>
            </a:p>
          </p:txBody>
        </p:sp>
        <p:sp>
          <p:nvSpPr>
            <p:cNvPr id="11" name="Text Box 6">
              <a:extLst>
                <a:ext uri="{FF2B5EF4-FFF2-40B4-BE49-F238E27FC236}">
                  <a16:creationId xmlns:a16="http://schemas.microsoft.com/office/drawing/2014/main" id="{0CCACC76-951B-8F44-BF82-A25E7293E4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1" y="2970"/>
              <a:ext cx="4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altLang="en-US" sz="1800">
                  <a:cs typeface="Arial" panose="020B0604020202020204" pitchFamily="34" charset="0"/>
                </a:rPr>
                <a:t> </a:t>
              </a:r>
              <a:r>
                <a:rPr kumimoji="0" lang="en-US" altLang="en-US" sz="1800">
                  <a:solidFill>
                    <a:srgbClr val="FF0000"/>
                  </a:solidFill>
                  <a:cs typeface="Arial" panose="020B0604020202020204" pitchFamily="34" charset="0"/>
                </a:rPr>
                <a:t>x </a:t>
              </a:r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D38B1AA1-DCB3-4E45-967F-FC6094983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" y="3199"/>
              <a:ext cx="493" cy="311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00FF"/>
                  </a:solidFill>
                  <a:cs typeface="Arial" panose="020B0604020202020204" pitchFamily="34" charset="0"/>
                </a:rPr>
                <a:t>V</a:t>
              </a:r>
            </a:p>
          </p:txBody>
        </p:sp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86EC4A48-184D-1742-85C6-35F172075D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5" y="2993"/>
              <a:ext cx="4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00FF"/>
                  </a:solidFill>
                  <a:latin typeface="cmmi10" pitchFamily="34" charset="0"/>
                  <a:cs typeface="Arial" panose="020B0604020202020204" pitchFamily="34" charset="0"/>
                </a:rPr>
                <a:t>J</a:t>
              </a:r>
              <a:r>
                <a:rPr kumimoji="0" lang="en-US" altLang="en-US" sz="1800">
                  <a:solidFill>
                    <a:srgbClr val="0000FF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00FF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07C54D8-68C1-9542-AE77-BC9C9BB020C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961943">
              <a:off x="4638" y="2685"/>
              <a:ext cx="498" cy="188"/>
            </a:xfrm>
            <a:prstGeom prst="rect">
              <a:avLst/>
            </a:prstGeom>
            <a:noFill/>
            <a:ln w="19050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 b="1">
                  <a:solidFill>
                    <a:srgbClr val="009900"/>
                  </a:solidFill>
                  <a:cs typeface="Arial" panose="020B0604020202020204" pitchFamily="34" charset="0"/>
                </a:rPr>
                <a:t>W</a:t>
              </a: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58CEB1BD-8840-004C-A97A-F0E9D7AA0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958959">
              <a:off x="4466" y="2521"/>
              <a:ext cx="4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K</a:t>
              </a:r>
              <a:r>
                <a:rPr kumimoji="0" lang="en-US" altLang="en-US" sz="1800">
                  <a:solidFill>
                    <a:srgbClr val="009900"/>
                  </a:solidFill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E348BABD-FAEE-0F40-9FA8-E3E6DE2AF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7" y="3590"/>
              <a:ext cx="7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0" lang="en-US" altLang="en-US" sz="1800">
                  <a:solidFill>
                    <a:srgbClr val="FF00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00FF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  <a:r>
                <a:rPr kumimoji="0" lang="en-US" altLang="en-US" sz="1800">
                  <a:cs typeface="Arial" panose="020B0604020202020204" pitchFamily="34" charset="0"/>
                </a:rPr>
                <a:t> x </a:t>
              </a:r>
              <a:r>
                <a:rPr kumimoji="0" lang="en-US" altLang="en-US" sz="1800">
                  <a:solidFill>
                    <a:srgbClr val="009900"/>
                  </a:solidFill>
                  <a:latin typeface="cmmi10" pitchFamily="34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0B61E69B-C13D-C045-9BE5-C4E01BF70A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3250"/>
              <a:ext cx="336" cy="192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pic>
          <p:nvPicPr>
            <p:cNvPr id="18" name="Picture 13" descr="txp_fig">
              <a:extLst>
                <a:ext uri="{FF2B5EF4-FFF2-40B4-BE49-F238E27FC236}">
                  <a16:creationId xmlns:a16="http://schemas.microsoft.com/office/drawing/2014/main" id="{54CCE5AB-FA2A-7B41-AED2-42EF06CB1B4F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3360"/>
              <a:ext cx="106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AutoShape 14">
              <a:extLst>
                <a:ext uri="{FF2B5EF4-FFF2-40B4-BE49-F238E27FC236}">
                  <a16:creationId xmlns:a16="http://schemas.microsoft.com/office/drawing/2014/main" id="{E9483C23-A1EA-3A46-B39A-27773EE88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3168"/>
              <a:ext cx="333" cy="361"/>
            </a:xfrm>
            <a:prstGeom prst="cube">
              <a:avLst>
                <a:gd name="adj" fmla="val 25000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kumimoji="0" lang="en-US" altLang="en-US" sz="1800">
                <a:latin typeface="Magneto" pitchFamily="82" charset="0"/>
                <a:cs typeface="Arial" panose="020B0604020202020204" pitchFamily="34" charset="0"/>
                <a:sym typeface="Symbol" pitchFamily="2" charset="2"/>
              </a:endParaRPr>
            </a:p>
          </p:txBody>
        </p:sp>
      </p:grpSp>
      <p:sp>
        <p:nvSpPr>
          <p:cNvPr id="20" name="Rectangle 15">
            <a:extLst>
              <a:ext uri="{FF2B5EF4-FFF2-40B4-BE49-F238E27FC236}">
                <a16:creationId xmlns:a16="http://schemas.microsoft.com/office/drawing/2014/main" id="{DAFE2E09-66A8-B14E-85BC-6F7F3E02F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en-US" sz="3600">
                <a:ea typeface="ＭＳ Ｐゴシック" panose="020B0600070205080204" pitchFamily="34" charset="-128"/>
              </a:rPr>
              <a:t>Specially Structured Tensors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8835ABE-2E7F-EF48-8602-07EF8C2F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47800"/>
            <a:ext cx="3810000" cy="4648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kumimoji="0" lang="en-US" altLang="en-US" kern="0" dirty="0">
                <a:ea typeface="ＭＳ Ｐゴシック" panose="020B0600070205080204" pitchFamily="34" charset="-128"/>
              </a:rPr>
              <a:t>Tucker Tensor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D7F80FC3-9214-8840-8AB3-6C2F0DCCEEDA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1447800"/>
            <a:ext cx="3810000" cy="4648200"/>
          </a:xfrm>
          <a:prstGeom prst="rect">
            <a:avLst/>
          </a:prstGeo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kumimoji="0" lang="en-US" altLang="en-US" kern="0">
                <a:ea typeface="ＭＳ Ｐゴシック" panose="020B0600070205080204" pitchFamily="34" charset="-128"/>
              </a:rPr>
              <a:t>Kruskal Tensor</a:t>
            </a: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7030040C-0B4A-3D47-AD5D-086D97E9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41875"/>
            <a:ext cx="877888" cy="1101725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</a:endParaRPr>
          </a:p>
        </p:txBody>
      </p:sp>
      <p:pic>
        <p:nvPicPr>
          <p:cNvPr id="24" name="Picture 19" descr="txp_fig">
            <a:extLst>
              <a:ext uri="{FF2B5EF4-FFF2-40B4-BE49-F238E27FC236}">
                <a16:creationId xmlns:a16="http://schemas.microsoft.com/office/drawing/2014/main" id="{E643248B-97E3-E44D-999C-69665D73BD1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329238"/>
            <a:ext cx="2460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0">
            <a:extLst>
              <a:ext uri="{FF2B5EF4-FFF2-40B4-BE49-F238E27FC236}">
                <a16:creationId xmlns:a16="http://schemas.microsoft.com/office/drawing/2014/main" id="{DFA381B8-B12E-ED49-BF0D-0C587EF7D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760913"/>
            <a:ext cx="995362" cy="1293812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C285E383-BF0E-C74C-95D2-6F7B2A9A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3705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cs typeface="Arial" panose="020B0604020202020204" pitchFamily="34" charset="0"/>
              </a:rPr>
              <a:t>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27" name="Picture 22" descr="txp_fig">
            <a:extLst>
              <a:ext uri="{FF2B5EF4-FFF2-40B4-BE49-F238E27FC236}">
                <a16:creationId xmlns:a16="http://schemas.microsoft.com/office/drawing/2014/main" id="{D24B762A-7675-FA46-87C7-D3FFC326DFF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5384800"/>
            <a:ext cx="2365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3">
            <a:extLst>
              <a:ext uri="{FF2B5EF4-FFF2-40B4-BE49-F238E27FC236}">
                <a16:creationId xmlns:a16="http://schemas.microsoft.com/office/drawing/2014/main" id="{E56885B4-9305-8142-BFE5-B3A9B468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85457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B897B07-E8BF-8A4B-8B87-4698E3FC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819650"/>
            <a:ext cx="427037" cy="1149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33D5B59E-B428-564E-AB95-327E044DB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0075"/>
            <a:ext cx="69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x </a:t>
            </a:r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5254185-7254-564B-884F-B89D71B62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773613"/>
            <a:ext cx="782638" cy="4937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V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3F966F84-3783-A74C-9F21-771DEF58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44465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solidFill>
                  <a:srgbClr val="0000FF"/>
                </a:solidFill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DA18EF43-00D0-F545-AA1B-51D781A570FA}"/>
              </a:ext>
            </a:extLst>
          </p:cNvPr>
          <p:cNvSpPr>
            <a:spLocks noChangeArrowheads="1"/>
          </p:cNvSpPr>
          <p:nvPr/>
        </p:nvSpPr>
        <p:spPr bwMode="auto">
          <a:xfrm rot="-2961943">
            <a:off x="3049587" y="3957638"/>
            <a:ext cx="790575" cy="2984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009900"/>
                </a:solidFill>
                <a:cs typeface="Arial" panose="020B0604020202020204" pitchFamily="34" charset="0"/>
              </a:rPr>
              <a:t>W</a:t>
            </a:r>
          </a:p>
        </p:txBody>
      </p:sp>
      <p:sp>
        <p:nvSpPr>
          <p:cNvPr id="34" name="AutoShape 29">
            <a:extLst>
              <a:ext uri="{FF2B5EF4-FFF2-40B4-BE49-F238E27FC236}">
                <a16:creationId xmlns:a16="http://schemas.microsoft.com/office/drawing/2014/main" id="{3AC947A2-7C43-BE4D-ABA8-2708B7E0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4760913"/>
            <a:ext cx="441325" cy="612775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14EEC057-A19F-DF42-AAF1-523B4BEC92DA}"/>
              </a:ext>
            </a:extLst>
          </p:cNvPr>
          <p:cNvSpPr txBox="1">
            <a:spLocks noChangeArrowheads="1"/>
          </p:cNvSpPr>
          <p:nvPr/>
        </p:nvSpPr>
        <p:spPr bwMode="auto">
          <a:xfrm rot="-2958959">
            <a:off x="2793206" y="3698082"/>
            <a:ext cx="75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  <a:r>
              <a:rPr kumimoji="0" lang="en-US" altLang="en-US" sz="1800">
                <a:solidFill>
                  <a:srgbClr val="009900"/>
                </a:solidFill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C50BD9EC-7D10-2E46-82C1-9B6AE5155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5394325"/>
            <a:ext cx="1112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R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37" name="Picture 32" descr="txp_fig">
            <a:extLst>
              <a:ext uri="{FF2B5EF4-FFF2-40B4-BE49-F238E27FC236}">
                <a16:creationId xmlns:a16="http://schemas.microsoft.com/office/drawing/2014/main" id="{5B6A0527-2F54-8644-9217-A8E67CECC60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987925"/>
            <a:ext cx="1778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3" descr="txp_fig">
            <a:extLst>
              <a:ext uri="{FF2B5EF4-FFF2-40B4-BE49-F238E27FC236}">
                <a16:creationId xmlns:a16="http://schemas.microsoft.com/office/drawing/2014/main" id="{93057752-7FDE-1049-B3CE-B8D11F14D7F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09800"/>
            <a:ext cx="33099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4" descr="txp_fig">
            <a:extLst>
              <a:ext uri="{FF2B5EF4-FFF2-40B4-BE49-F238E27FC236}">
                <a16:creationId xmlns:a16="http://schemas.microsoft.com/office/drawing/2014/main" id="{D075AD1D-3D9E-4646-B7E0-B448082ADCB6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63788"/>
            <a:ext cx="25130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5">
            <a:extLst>
              <a:ext uri="{FF2B5EF4-FFF2-40B4-BE49-F238E27FC236}">
                <a16:creationId xmlns:a16="http://schemas.microsoft.com/office/drawing/2014/main" id="{B7B09E19-61E5-CF4E-AB2C-269D175D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</a:p>
        </p:txBody>
      </p:sp>
      <p:grpSp>
        <p:nvGrpSpPr>
          <p:cNvPr id="41" name="Group 36">
            <a:extLst>
              <a:ext uri="{FF2B5EF4-FFF2-40B4-BE49-F238E27FC236}">
                <a16:creationId xmlns:a16="http://schemas.microsoft.com/office/drawing/2014/main" id="{3A030A3A-543A-AD47-83EF-9C1C14D667C8}"/>
              </a:ext>
            </a:extLst>
          </p:cNvPr>
          <p:cNvGrpSpPr>
            <a:grpSpLocks/>
          </p:cNvGrpSpPr>
          <p:nvPr/>
        </p:nvGrpSpPr>
        <p:grpSpPr bwMode="auto">
          <a:xfrm>
            <a:off x="3009900" y="3041650"/>
            <a:ext cx="1073150" cy="533400"/>
            <a:chOff x="2160" y="2016"/>
            <a:chExt cx="676" cy="336"/>
          </a:xfrm>
        </p:grpSpPr>
        <p:sp>
          <p:nvSpPr>
            <p:cNvPr id="42" name="AutoShape 37">
              <a:extLst>
                <a:ext uri="{FF2B5EF4-FFF2-40B4-BE49-F238E27FC236}">
                  <a16:creationId xmlns:a16="http://schemas.microsoft.com/office/drawing/2014/main" id="{06BB2128-94CB-EA4A-966B-83D94A8E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0" y="2016"/>
              <a:ext cx="144" cy="336"/>
            </a:xfrm>
            <a:prstGeom prst="rightBrace">
              <a:avLst>
                <a:gd name="adj1" fmla="val 19444"/>
                <a:gd name="adj2" fmla="val 50000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3" name="Text Box 38">
              <a:extLst>
                <a:ext uri="{FF2B5EF4-FFF2-40B4-BE49-F238E27FC236}">
                  <a16:creationId xmlns:a16="http://schemas.microsoft.com/office/drawing/2014/main" id="{7AE55DCC-1494-0948-BE11-21CF36B346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2040"/>
              <a:ext cx="5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40000"/>
                </a:spcBef>
                <a:buClr>
                  <a:schemeClr val="accent2"/>
                </a:buClr>
              </a:pPr>
              <a:r>
                <a:rPr kumimoji="0" lang="en-US" altLang="en-US" sz="1400">
                  <a:solidFill>
                    <a:schemeClr val="folHlink"/>
                  </a:solidFill>
                </a:rPr>
                <a:t>Our </a:t>
              </a:r>
              <a:br>
                <a:rPr kumimoji="0" lang="en-US" altLang="en-US" sz="1400">
                  <a:solidFill>
                    <a:schemeClr val="folHlink"/>
                  </a:solidFill>
                </a:rPr>
              </a:br>
              <a:r>
                <a:rPr kumimoji="0" lang="en-US" altLang="en-US" sz="1400">
                  <a:solidFill>
                    <a:schemeClr val="folHlink"/>
                  </a:solidFill>
                </a:rPr>
                <a:t>Notation</a:t>
              </a:r>
            </a:p>
          </p:txBody>
        </p:sp>
      </p:grpSp>
      <p:grpSp>
        <p:nvGrpSpPr>
          <p:cNvPr id="44" name="Group 39">
            <a:extLst>
              <a:ext uri="{FF2B5EF4-FFF2-40B4-BE49-F238E27FC236}">
                <a16:creationId xmlns:a16="http://schemas.microsoft.com/office/drawing/2014/main" id="{2663A58E-6871-4A4E-8161-D6F35A6FBDFD}"/>
              </a:ext>
            </a:extLst>
          </p:cNvPr>
          <p:cNvGrpSpPr>
            <a:grpSpLocks/>
          </p:cNvGrpSpPr>
          <p:nvPr/>
        </p:nvGrpSpPr>
        <p:grpSpPr bwMode="auto">
          <a:xfrm>
            <a:off x="7053263" y="2743200"/>
            <a:ext cx="1073150" cy="533400"/>
            <a:chOff x="4704" y="1776"/>
            <a:chExt cx="676" cy="336"/>
          </a:xfrm>
        </p:grpSpPr>
        <p:sp>
          <p:nvSpPr>
            <p:cNvPr id="45" name="AutoShape 40">
              <a:extLst>
                <a:ext uri="{FF2B5EF4-FFF2-40B4-BE49-F238E27FC236}">
                  <a16:creationId xmlns:a16="http://schemas.microsoft.com/office/drawing/2014/main" id="{7AB4E420-ADB9-884D-9A32-4858A5E95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776"/>
              <a:ext cx="144" cy="336"/>
            </a:xfrm>
            <a:prstGeom prst="rightBrace">
              <a:avLst>
                <a:gd name="adj1" fmla="val 19444"/>
                <a:gd name="adj2" fmla="val 50000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Text Box 41">
              <a:extLst>
                <a:ext uri="{FF2B5EF4-FFF2-40B4-BE49-F238E27FC236}">
                  <a16:creationId xmlns:a16="http://schemas.microsoft.com/office/drawing/2014/main" id="{0B8268F2-E933-704D-BE89-2584EAFF59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8" y="1800"/>
              <a:ext cx="532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40000"/>
                </a:spcBef>
                <a:buClr>
                  <a:schemeClr val="accent2"/>
                </a:buClr>
              </a:pPr>
              <a:r>
                <a:rPr kumimoji="0" lang="en-US" altLang="en-US" sz="1400">
                  <a:solidFill>
                    <a:schemeClr val="folHlink"/>
                  </a:solidFill>
                </a:rPr>
                <a:t>Our </a:t>
              </a:r>
              <a:br>
                <a:rPr kumimoji="0" lang="en-US" altLang="en-US" sz="1400">
                  <a:solidFill>
                    <a:schemeClr val="folHlink"/>
                  </a:solidFill>
                </a:rPr>
              </a:br>
              <a:r>
                <a:rPr kumimoji="0" lang="en-US" altLang="en-US" sz="1400">
                  <a:solidFill>
                    <a:schemeClr val="folHlink"/>
                  </a:solidFill>
                </a:rPr>
                <a:t>Notation</a:t>
              </a:r>
            </a:p>
          </p:txBody>
        </p:sp>
      </p:grpSp>
      <p:grpSp>
        <p:nvGrpSpPr>
          <p:cNvPr id="47" name="Group 42">
            <a:extLst>
              <a:ext uri="{FF2B5EF4-FFF2-40B4-BE49-F238E27FC236}">
                <a16:creationId xmlns:a16="http://schemas.microsoft.com/office/drawing/2014/main" id="{823BC773-1C41-6146-B3A7-57F928BA3C64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352800"/>
            <a:ext cx="2819400" cy="2667000"/>
            <a:chOff x="3792" y="2304"/>
            <a:chExt cx="1776" cy="1776"/>
          </a:xfrm>
        </p:grpSpPr>
        <p:sp>
          <p:nvSpPr>
            <p:cNvPr id="48" name="Rectangle 43">
              <a:extLst>
                <a:ext uri="{FF2B5EF4-FFF2-40B4-BE49-F238E27FC236}">
                  <a16:creationId xmlns:a16="http://schemas.microsoft.com/office/drawing/2014/main" id="{AE268038-69EB-C246-9EAD-4769EBB0E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04"/>
              <a:ext cx="1632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49" name="Group 44">
              <a:extLst>
                <a:ext uri="{FF2B5EF4-FFF2-40B4-BE49-F238E27FC236}">
                  <a16:creationId xmlns:a16="http://schemas.microsoft.com/office/drawing/2014/main" id="{2FDC0920-C45B-D545-B262-83AE65E458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003"/>
              <a:ext cx="1728" cy="964"/>
              <a:chOff x="3792" y="3003"/>
              <a:chExt cx="1728" cy="964"/>
            </a:xfrm>
          </p:grpSpPr>
          <p:grpSp>
            <p:nvGrpSpPr>
              <p:cNvPr id="50" name="Group 45">
                <a:extLst>
                  <a:ext uri="{FF2B5EF4-FFF2-40B4-BE49-F238E27FC236}">
                    <a16:creationId xmlns:a16="http://schemas.microsoft.com/office/drawing/2014/main" id="{092BABCA-63FB-A144-947C-7CD0EBEF3B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129"/>
                <a:ext cx="1728" cy="711"/>
                <a:chOff x="3792" y="3081"/>
                <a:chExt cx="1728" cy="711"/>
              </a:xfrm>
            </p:grpSpPr>
            <p:sp>
              <p:nvSpPr>
                <p:cNvPr id="57" name="Rectangle 46">
                  <a:extLst>
                    <a:ext uri="{FF2B5EF4-FFF2-40B4-BE49-F238E27FC236}">
                      <a16:creationId xmlns:a16="http://schemas.microsoft.com/office/drawing/2014/main" id="{49D3A4AF-AB8A-6D45-9537-00028BCA6C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2" y="3081"/>
                  <a:ext cx="116" cy="1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40000"/>
                    </a:spcBef>
                    <a:buClr>
                      <a:schemeClr val="accent2"/>
                    </a:buClr>
                  </a:pPr>
                  <a:endParaRPr kumimoji="0" lang="en-US" altLang="en-US" sz="1400"/>
                </a:p>
              </p:txBody>
            </p:sp>
            <p:grpSp>
              <p:nvGrpSpPr>
                <p:cNvPr id="58" name="Group 47">
                  <a:extLst>
                    <a:ext uri="{FF2B5EF4-FFF2-40B4-BE49-F238E27FC236}">
                      <a16:creationId xmlns:a16="http://schemas.microsoft.com/office/drawing/2014/main" id="{4CA3E567-0F7B-2747-815E-5353074702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8" y="3168"/>
                  <a:ext cx="1572" cy="624"/>
                  <a:chOff x="3948" y="3168"/>
                  <a:chExt cx="1572" cy="624"/>
                </a:xfrm>
              </p:grpSpPr>
              <p:sp>
                <p:nvSpPr>
                  <p:cNvPr id="60" name="Rectangle 48">
                    <a:extLst>
                      <a:ext uri="{FF2B5EF4-FFF2-40B4-BE49-F238E27FC236}">
                        <a16:creationId xmlns:a16="http://schemas.microsoft.com/office/drawing/2014/main" id="{480A59FF-0D21-134F-A7F5-B9DFA8837A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3370"/>
                    <a:ext cx="47" cy="4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1" name="Rectangle 49">
                    <a:extLst>
                      <a:ext uri="{FF2B5EF4-FFF2-40B4-BE49-F238E27FC236}">
                        <a16:creationId xmlns:a16="http://schemas.microsoft.com/office/drawing/2014/main" id="{18B0A748-F972-3D49-AE42-00A0FA9F184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35" y="3237"/>
                    <a:ext cx="54" cy="300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2" name="Text Box 50">
                    <a:extLst>
                      <a:ext uri="{FF2B5EF4-FFF2-40B4-BE49-F238E27FC236}">
                        <a16:creationId xmlns:a16="http://schemas.microsoft.com/office/drawing/2014/main" id="{D047D655-2C42-3148-99A3-88649EF35B2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2" y="3284"/>
                    <a:ext cx="116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kumimoji="0"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3" name="Rectangle 51">
                    <a:extLst>
                      <a:ext uri="{FF2B5EF4-FFF2-40B4-BE49-F238E27FC236}">
                        <a16:creationId xmlns:a16="http://schemas.microsoft.com/office/drawing/2014/main" id="{C907F306-DA63-DE43-8AE1-1E8DE92A3C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5" y="3370"/>
                    <a:ext cx="46" cy="4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4" name="Text Box 52">
                    <a:extLst>
                      <a:ext uri="{FF2B5EF4-FFF2-40B4-BE49-F238E27FC236}">
                        <a16:creationId xmlns:a16="http://schemas.microsoft.com/office/drawing/2014/main" id="{363520F9-1774-AE46-B966-72F8397F5D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6" y="3264"/>
                    <a:ext cx="428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kumimoji="0" lang="en-US" altLang="en-US" sz="1800">
                        <a:cs typeface="Arial" panose="020B0604020202020204" pitchFamily="34" charset="0"/>
                      </a:rPr>
                      <a:t>+…+</a:t>
                    </a:r>
                  </a:p>
                </p:txBody>
              </p:sp>
              <p:sp>
                <p:nvSpPr>
                  <p:cNvPr id="65" name="Rectangle 53">
                    <a:extLst>
                      <a:ext uri="{FF2B5EF4-FFF2-40B4-BE49-F238E27FC236}">
                        <a16:creationId xmlns:a16="http://schemas.microsoft.com/office/drawing/2014/main" id="{9EF2DC7E-457B-D747-84F0-7BEC7AF4651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4230" y="3033"/>
                    <a:ext cx="50" cy="3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99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6" name="Rectangle 54">
                    <a:extLst>
                      <a:ext uri="{FF2B5EF4-FFF2-40B4-BE49-F238E27FC236}">
                        <a16:creationId xmlns:a16="http://schemas.microsoft.com/office/drawing/2014/main" id="{6A35006D-56D1-6947-8691-5275F96FB8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343" y="3236"/>
                    <a:ext cx="54" cy="300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67" name="Rectangle 55">
                    <a:extLst>
                      <a:ext uri="{FF2B5EF4-FFF2-40B4-BE49-F238E27FC236}">
                        <a16:creationId xmlns:a16="http://schemas.microsoft.com/office/drawing/2014/main" id="{F1500363-DAE6-A84F-840E-C45B0A2150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238" y="3032"/>
                    <a:ext cx="50" cy="3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99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pic>
                <p:nvPicPr>
                  <p:cNvPr id="68" name="Picture 56" descr="txp_fig">
                    <a:extLst>
                      <a:ext uri="{FF2B5EF4-FFF2-40B4-BE49-F238E27FC236}">
                        <a16:creationId xmlns:a16="http://schemas.microsoft.com/office/drawing/2014/main" id="{614C1AE5-A022-D04B-966F-904F75CB4066}"/>
                      </a:ext>
                    </a:extLst>
                  </p:cNvPr>
                  <p:cNvPicPr>
                    <a:picLocks noChangeAspect="1" noChangeArrowheads="1"/>
                  </p:cNvPicPr>
                  <p:nvPr>
                    <p:custDataLst>
                      <p:tags r:id="rId6"/>
                    </p:custDataLst>
                  </p:nvPr>
                </p:nvPicPr>
                <p:blipFill>
                  <a:blip r:embed="rId1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48" y="3240"/>
                    <a:ext cx="117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69" name="Picture 57" descr="txp_fig">
                    <a:extLst>
                      <a:ext uri="{FF2B5EF4-FFF2-40B4-BE49-F238E27FC236}">
                        <a16:creationId xmlns:a16="http://schemas.microsoft.com/office/drawing/2014/main" id="{3094B56A-EA77-D748-9986-F133AE61ED57}"/>
                      </a:ext>
                    </a:extLst>
                  </p:cNvPr>
                  <p:cNvPicPr>
                    <a:picLocks noChangeAspect="1" noChangeArrowheads="1"/>
                  </p:cNvPicPr>
                  <p:nvPr>
                    <p:custDataLst>
                      <p:tags r:id="rId7"/>
                    </p:custDataLst>
                  </p:nvPr>
                </p:nvPicPr>
                <p:blipFill>
                  <a:blip r:embed="rId16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8" y="3276"/>
                    <a:ext cx="140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9" name="Text Box 58">
                  <a:extLst>
                    <a:ext uri="{FF2B5EF4-FFF2-40B4-BE49-F238E27FC236}">
                      <a16:creationId xmlns:a16="http://schemas.microsoft.com/office/drawing/2014/main" id="{EF4F822A-3317-4D4A-A93E-7030846D24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" y="3264"/>
                  <a:ext cx="200" cy="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kumimoji="0" lang="en-US" altLang="en-US" sz="1800"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  <p:sp>
            <p:nvSpPr>
              <p:cNvPr id="51" name="Text Box 59">
                <a:extLst>
                  <a:ext uri="{FF2B5EF4-FFF2-40B4-BE49-F238E27FC236}">
                    <a16:creationId xmlns:a16="http://schemas.microsoft.com/office/drawing/2014/main" id="{6039E2B1-7A39-594E-A1E6-C1994BA41B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3792"/>
                <a:ext cx="21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u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52" name="Text Box 60">
                <a:extLst>
                  <a:ext uri="{FF2B5EF4-FFF2-40B4-BE49-F238E27FC236}">
                    <a16:creationId xmlns:a16="http://schemas.microsoft.com/office/drawing/2014/main" id="{FB575EFA-8A67-204C-9BEC-3EBEF4C3F3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3792"/>
                <a:ext cx="23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u</a:t>
                </a:r>
                <a:r>
                  <a:rPr kumimoji="0" lang="en-US" altLang="en-US" sz="1400" baseline="-25000"/>
                  <a:t>R</a:t>
                </a:r>
              </a:p>
            </p:txBody>
          </p:sp>
          <p:sp>
            <p:nvSpPr>
              <p:cNvPr id="53" name="Text Box 61">
                <a:extLst>
                  <a:ext uri="{FF2B5EF4-FFF2-40B4-BE49-F238E27FC236}">
                    <a16:creationId xmlns:a16="http://schemas.microsoft.com/office/drawing/2014/main" id="{CCE80D58-B04B-214D-9471-E5DE244F25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3456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v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54" name="Text Box 62">
                <a:extLst>
                  <a:ext uri="{FF2B5EF4-FFF2-40B4-BE49-F238E27FC236}">
                    <a16:creationId xmlns:a16="http://schemas.microsoft.com/office/drawing/2014/main" id="{713047F9-79D7-DB42-8090-B9DB769300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23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w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55" name="Text Box 63">
                <a:extLst>
                  <a:ext uri="{FF2B5EF4-FFF2-40B4-BE49-F238E27FC236}">
                    <a16:creationId xmlns:a16="http://schemas.microsoft.com/office/drawing/2014/main" id="{AA003EC5-9341-A141-B3F2-796DAECE66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3456"/>
                <a:ext cx="22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v</a:t>
                </a:r>
                <a:r>
                  <a:rPr kumimoji="0" lang="en-US" altLang="en-US" sz="1400" baseline="-25000"/>
                  <a:t>R</a:t>
                </a:r>
              </a:p>
            </p:txBody>
          </p:sp>
          <p:sp>
            <p:nvSpPr>
              <p:cNvPr id="56" name="Text Box 64">
                <a:extLst>
                  <a:ext uri="{FF2B5EF4-FFF2-40B4-BE49-F238E27FC236}">
                    <a16:creationId xmlns:a16="http://schemas.microsoft.com/office/drawing/2014/main" id="{35777B5C-9502-A74C-B3AE-DA13816B4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3003"/>
                <a:ext cx="24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w</a:t>
                </a:r>
                <a:r>
                  <a:rPr kumimoji="0" lang="en-US" altLang="en-US" sz="1400" baseline="-25000"/>
                  <a:t>R</a:t>
                </a:r>
              </a:p>
            </p:txBody>
          </p:sp>
        </p:grpSp>
      </p:grpSp>
      <p:sp>
        <p:nvSpPr>
          <p:cNvPr id="70" name="Line 65">
            <a:extLst>
              <a:ext uri="{FF2B5EF4-FFF2-40B4-BE49-F238E27FC236}">
                <a16:creationId xmlns:a16="http://schemas.microsoft.com/office/drawing/2014/main" id="{78761D2E-D659-7F4F-BFFA-9EBBFFFA6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7438" y="3962400"/>
            <a:ext cx="609600" cy="76200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71" name="Text Box 66">
            <a:extLst>
              <a:ext uri="{FF2B5EF4-FFF2-40B4-BE49-F238E27FC236}">
                <a16:creationId xmlns:a16="http://schemas.microsoft.com/office/drawing/2014/main" id="{72C937AB-1E36-F94A-8E98-6BDA707AA3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657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kumimoji="0" lang="ja-JP" altLang="en-US" sz="1800">
                <a:solidFill>
                  <a:schemeClr val="folHlink"/>
                </a:solidFill>
                <a:latin typeface="Comic Sans MS" panose="030F0902030302020204" pitchFamily="66" charset="0"/>
              </a:rPr>
              <a:t>“</a:t>
            </a:r>
            <a:r>
              <a:rPr kumimoji="0" lang="en-US" altLang="ja-JP" sz="1800">
                <a:solidFill>
                  <a:schemeClr val="folHlink"/>
                </a:solidFill>
                <a:latin typeface="Comic Sans MS" panose="030F0902030302020204" pitchFamily="66" charset="0"/>
              </a:rPr>
              <a:t>core</a:t>
            </a:r>
            <a:r>
              <a:rPr kumimoji="0" lang="ja-JP" altLang="en-US" sz="1800">
                <a:solidFill>
                  <a:schemeClr val="folHlink"/>
                </a:solidFill>
                <a:latin typeface="Comic Sans MS" panose="030F0902030302020204" pitchFamily="66" charset="0"/>
              </a:rPr>
              <a:t>”</a:t>
            </a:r>
            <a:endParaRPr kumimoji="0" lang="en-US" altLang="en-US" sz="1800">
              <a:solidFill>
                <a:schemeClr val="folHlink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0877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42">
            <a:extLst>
              <a:ext uri="{FF2B5EF4-FFF2-40B4-BE49-F238E27FC236}">
                <a16:creationId xmlns:a16="http://schemas.microsoft.com/office/drawing/2014/main" id="{076DE4F0-0453-8340-B0EE-8E9DCD3B8DAE}"/>
              </a:ext>
            </a:extLst>
          </p:cNvPr>
          <p:cNvGrpSpPr>
            <a:grpSpLocks/>
          </p:cNvGrpSpPr>
          <p:nvPr/>
        </p:nvGrpSpPr>
        <p:grpSpPr bwMode="auto">
          <a:xfrm>
            <a:off x="5562600" y="3352800"/>
            <a:ext cx="2819400" cy="2667000"/>
            <a:chOff x="3792" y="2304"/>
            <a:chExt cx="1776" cy="1776"/>
          </a:xfrm>
        </p:grpSpPr>
        <p:sp>
          <p:nvSpPr>
            <p:cNvPr id="73" name="Rectangle 43">
              <a:extLst>
                <a:ext uri="{FF2B5EF4-FFF2-40B4-BE49-F238E27FC236}">
                  <a16:creationId xmlns:a16="http://schemas.microsoft.com/office/drawing/2014/main" id="{4F06D96D-7004-834F-89A3-010E1A66A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04"/>
              <a:ext cx="1632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4" name="Group 44">
              <a:extLst>
                <a:ext uri="{FF2B5EF4-FFF2-40B4-BE49-F238E27FC236}">
                  <a16:creationId xmlns:a16="http://schemas.microsoft.com/office/drawing/2014/main" id="{83D2EE04-7FD7-214A-8A3A-6A9B72AEB7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3003"/>
              <a:ext cx="1728" cy="964"/>
              <a:chOff x="3792" y="3003"/>
              <a:chExt cx="1728" cy="964"/>
            </a:xfrm>
          </p:grpSpPr>
          <p:grpSp>
            <p:nvGrpSpPr>
              <p:cNvPr id="75" name="Group 45">
                <a:extLst>
                  <a:ext uri="{FF2B5EF4-FFF2-40B4-BE49-F238E27FC236}">
                    <a16:creationId xmlns:a16="http://schemas.microsoft.com/office/drawing/2014/main" id="{18082C68-0E91-2443-8B7A-64466BD04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92" y="3129"/>
                <a:ext cx="1728" cy="711"/>
                <a:chOff x="3792" y="3081"/>
                <a:chExt cx="1728" cy="711"/>
              </a:xfrm>
            </p:grpSpPr>
            <p:sp>
              <p:nvSpPr>
                <p:cNvPr id="82" name="Rectangle 46">
                  <a:extLst>
                    <a:ext uri="{FF2B5EF4-FFF2-40B4-BE49-F238E27FC236}">
                      <a16:creationId xmlns:a16="http://schemas.microsoft.com/office/drawing/2014/main" id="{9119C476-0E6F-1A4B-9F80-0F6182B23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22" y="3081"/>
                  <a:ext cx="116" cy="17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cap="sq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lnSpc>
                      <a:spcPct val="80000"/>
                    </a:lnSpc>
                    <a:spcBef>
                      <a:spcPct val="40000"/>
                    </a:spcBef>
                    <a:buClr>
                      <a:schemeClr val="accent2"/>
                    </a:buClr>
                  </a:pPr>
                  <a:endParaRPr kumimoji="0" lang="en-US" altLang="en-US" sz="1400"/>
                </a:p>
              </p:txBody>
            </p:sp>
            <p:grpSp>
              <p:nvGrpSpPr>
                <p:cNvPr id="83" name="Group 47">
                  <a:extLst>
                    <a:ext uri="{FF2B5EF4-FFF2-40B4-BE49-F238E27FC236}">
                      <a16:creationId xmlns:a16="http://schemas.microsoft.com/office/drawing/2014/main" id="{22DD4748-D979-4947-9316-4646C47A8F0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948" y="3168"/>
                  <a:ext cx="1572" cy="624"/>
                  <a:chOff x="3948" y="3168"/>
                  <a:chExt cx="1572" cy="624"/>
                </a:xfrm>
              </p:grpSpPr>
              <p:sp>
                <p:nvSpPr>
                  <p:cNvPr id="85" name="Rectangle 48">
                    <a:extLst>
                      <a:ext uri="{FF2B5EF4-FFF2-40B4-BE49-F238E27FC236}">
                        <a16:creationId xmlns:a16="http://schemas.microsoft.com/office/drawing/2014/main" id="{66BB282B-BA40-084D-A52B-7F1EDCFCC39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18" y="3370"/>
                    <a:ext cx="47" cy="4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6" name="Rectangle 49">
                    <a:extLst>
                      <a:ext uri="{FF2B5EF4-FFF2-40B4-BE49-F238E27FC236}">
                        <a16:creationId xmlns:a16="http://schemas.microsoft.com/office/drawing/2014/main" id="{1467B45C-167D-E046-839D-2447E24CB5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335" y="3237"/>
                    <a:ext cx="54" cy="300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7" name="Text Box 50">
                    <a:extLst>
                      <a:ext uri="{FF2B5EF4-FFF2-40B4-BE49-F238E27FC236}">
                        <a16:creationId xmlns:a16="http://schemas.microsoft.com/office/drawing/2014/main" id="{0CF1E093-C649-0A41-B2FD-D9B1DCD2D9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2" y="3284"/>
                    <a:ext cx="116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kumimoji="0" lang="en-US" altLang="en-US" sz="1800"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Rectangle 51">
                    <a:extLst>
                      <a:ext uri="{FF2B5EF4-FFF2-40B4-BE49-F238E27FC236}">
                        <a16:creationId xmlns:a16="http://schemas.microsoft.com/office/drawing/2014/main" id="{CFF4EA7F-A291-6148-9105-6C29481A447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075" y="3370"/>
                    <a:ext cx="46" cy="4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FF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89" name="Text Box 52">
                    <a:extLst>
                      <a:ext uri="{FF2B5EF4-FFF2-40B4-BE49-F238E27FC236}">
                        <a16:creationId xmlns:a16="http://schemas.microsoft.com/office/drawing/2014/main" id="{B7B3F5D8-5DFC-0847-A6B2-204D26674A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16" y="3264"/>
                    <a:ext cx="428" cy="2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r>
                      <a:rPr kumimoji="0" lang="en-US" altLang="en-US" sz="1800">
                        <a:cs typeface="Arial" panose="020B0604020202020204" pitchFamily="34" charset="0"/>
                      </a:rPr>
                      <a:t>+…+</a:t>
                    </a:r>
                  </a:p>
                </p:txBody>
              </p:sp>
              <p:sp>
                <p:nvSpPr>
                  <p:cNvPr id="90" name="Rectangle 53">
                    <a:extLst>
                      <a:ext uri="{FF2B5EF4-FFF2-40B4-BE49-F238E27FC236}">
                        <a16:creationId xmlns:a16="http://schemas.microsoft.com/office/drawing/2014/main" id="{6338D47C-A30A-EA4F-B25D-E65F78AF96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4230" y="3033"/>
                    <a:ext cx="50" cy="3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99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1" name="Rectangle 54">
                    <a:extLst>
                      <a:ext uri="{FF2B5EF4-FFF2-40B4-BE49-F238E27FC236}">
                        <a16:creationId xmlns:a16="http://schemas.microsoft.com/office/drawing/2014/main" id="{478769EA-B26E-B947-AB52-595D5FA837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5343" y="3236"/>
                    <a:ext cx="54" cy="300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00FF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sp>
                <p:nvSpPr>
                  <p:cNvPr id="92" name="Rectangle 55">
                    <a:extLst>
                      <a:ext uri="{FF2B5EF4-FFF2-40B4-BE49-F238E27FC236}">
                        <a16:creationId xmlns:a16="http://schemas.microsoft.com/office/drawing/2014/main" id="{E70D5280-CC75-DC4A-8799-5BD0FFFEEE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2700000">
                    <a:off x="5238" y="3032"/>
                    <a:ext cx="50" cy="322"/>
                  </a:xfrm>
                  <a:prstGeom prst="rect">
                    <a:avLst/>
                  </a:prstGeom>
                  <a:noFill/>
                  <a:ln w="19050" cap="sq">
                    <a:solidFill>
                      <a:srgbClr val="0099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>
                    <a:lvl1pPr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 eaLnBrk="0" hangingPunct="0"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6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  <p:pic>
                <p:nvPicPr>
                  <p:cNvPr id="93" name="Picture 56" descr="txp_fig">
                    <a:extLst>
                      <a:ext uri="{FF2B5EF4-FFF2-40B4-BE49-F238E27FC236}">
                        <a16:creationId xmlns:a16="http://schemas.microsoft.com/office/drawing/2014/main" id="{BDEB9664-A5AB-1E42-9651-0630DB5143AD}"/>
                      </a:ext>
                    </a:extLst>
                  </p:cNvPr>
                  <p:cNvPicPr>
                    <a:picLocks noChangeAspect="1" noChangeArrowheads="1"/>
                  </p:cNvPicPr>
                  <p:nvPr>
                    <p:custDataLst>
                      <p:tags r:id="rId4"/>
                    </p:custDataLst>
                  </p:nvPr>
                </p:nvPicPr>
                <p:blipFill>
                  <a:blip r:embed="rId7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48" y="3240"/>
                    <a:ext cx="117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94" name="Picture 57" descr="txp_fig">
                    <a:extLst>
                      <a:ext uri="{FF2B5EF4-FFF2-40B4-BE49-F238E27FC236}">
                        <a16:creationId xmlns:a16="http://schemas.microsoft.com/office/drawing/2014/main" id="{0127A529-89D2-A546-9219-F4B0C64B50AF}"/>
                      </a:ext>
                    </a:extLst>
                  </p:cNvPr>
                  <p:cNvPicPr>
                    <a:picLocks noChangeAspect="1" noChangeArrowheads="1"/>
                  </p:cNvPicPr>
                  <p:nvPr>
                    <p:custDataLst>
                      <p:tags r:id="rId5"/>
                    </p:custDataLst>
                  </p:nvPr>
                </p:nvPicPr>
                <p:blipFill>
                  <a:blip r:embed="rId8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98" y="3276"/>
                    <a:ext cx="140" cy="10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38100" cap="sq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84" name="Text Box 58">
                  <a:extLst>
                    <a:ext uri="{FF2B5EF4-FFF2-40B4-BE49-F238E27FC236}">
                      <a16:creationId xmlns:a16="http://schemas.microsoft.com/office/drawing/2014/main" id="{D98FF8B1-472F-494C-B3D9-4BCA86131E1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2" y="3264"/>
                  <a:ext cx="200" cy="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6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kumimoji="0" lang="en-US" altLang="en-US" sz="1800">
                      <a:cs typeface="Arial" panose="020B0604020202020204" pitchFamily="34" charset="0"/>
                    </a:rPr>
                    <a:t>=</a:t>
                  </a:r>
                </a:p>
              </p:txBody>
            </p:sp>
          </p:grpSp>
          <p:sp>
            <p:nvSpPr>
              <p:cNvPr id="76" name="Text Box 59">
                <a:extLst>
                  <a:ext uri="{FF2B5EF4-FFF2-40B4-BE49-F238E27FC236}">
                    <a16:creationId xmlns:a16="http://schemas.microsoft.com/office/drawing/2014/main" id="{154E2292-C230-7145-B403-225CA9CA6B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3792"/>
                <a:ext cx="218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u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77" name="Text Box 60">
                <a:extLst>
                  <a:ext uri="{FF2B5EF4-FFF2-40B4-BE49-F238E27FC236}">
                    <a16:creationId xmlns:a16="http://schemas.microsoft.com/office/drawing/2014/main" id="{36CE8C90-38E5-9446-BBAC-85E39DACE1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88" y="3792"/>
                <a:ext cx="23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u</a:t>
                </a:r>
                <a:r>
                  <a:rPr kumimoji="0" lang="en-US" altLang="en-US" sz="1400" baseline="-25000"/>
                  <a:t>R</a:t>
                </a:r>
              </a:p>
            </p:txBody>
          </p:sp>
          <p:sp>
            <p:nvSpPr>
              <p:cNvPr id="78" name="Text Box 61">
                <a:extLst>
                  <a:ext uri="{FF2B5EF4-FFF2-40B4-BE49-F238E27FC236}">
                    <a16:creationId xmlns:a16="http://schemas.microsoft.com/office/drawing/2014/main" id="{D3749027-E57C-5D4E-9251-C42564492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4" y="3456"/>
                <a:ext cx="212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v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79" name="Text Box 62">
                <a:extLst>
                  <a:ext uri="{FF2B5EF4-FFF2-40B4-BE49-F238E27FC236}">
                    <a16:creationId xmlns:a16="http://schemas.microsoft.com/office/drawing/2014/main" id="{73247C7A-C365-A84B-8245-9182121E7E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80" y="3024"/>
                <a:ext cx="237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w</a:t>
                </a:r>
                <a:r>
                  <a:rPr kumimoji="0" lang="en-US" altLang="en-US" sz="1400" baseline="-25000"/>
                  <a:t>1</a:t>
                </a:r>
              </a:p>
            </p:txBody>
          </p:sp>
          <p:sp>
            <p:nvSpPr>
              <p:cNvPr id="80" name="Text Box 63">
                <a:extLst>
                  <a:ext uri="{FF2B5EF4-FFF2-40B4-BE49-F238E27FC236}">
                    <a16:creationId xmlns:a16="http://schemas.microsoft.com/office/drawing/2014/main" id="{EA21F747-97E6-5E4F-B6EC-C4A97CE116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0" y="3456"/>
                <a:ext cx="224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v</a:t>
                </a:r>
                <a:r>
                  <a:rPr kumimoji="0" lang="en-US" altLang="en-US" sz="1400" baseline="-25000"/>
                  <a:t>R</a:t>
                </a:r>
              </a:p>
            </p:txBody>
          </p:sp>
          <p:sp>
            <p:nvSpPr>
              <p:cNvPr id="81" name="Text Box 64">
                <a:extLst>
                  <a:ext uri="{FF2B5EF4-FFF2-40B4-BE49-F238E27FC236}">
                    <a16:creationId xmlns:a16="http://schemas.microsoft.com/office/drawing/2014/main" id="{398744BB-EBFB-4745-B0A6-F679E353B69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92" y="3003"/>
                <a:ext cx="249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l" eaLnBrk="1" hangingPunct="1">
                  <a:lnSpc>
                    <a:spcPct val="80000"/>
                  </a:lnSpc>
                  <a:spcBef>
                    <a:spcPct val="40000"/>
                  </a:spcBef>
                  <a:buClr>
                    <a:schemeClr val="accent2"/>
                  </a:buClr>
                </a:pPr>
                <a:r>
                  <a:rPr kumimoji="0" lang="en-US" altLang="en-US" sz="1400"/>
                  <a:t>w</a:t>
                </a:r>
                <a:r>
                  <a:rPr kumimoji="0" lang="en-US" altLang="en-US" sz="1400" baseline="-25000"/>
                  <a:t>R</a:t>
                </a:r>
              </a:p>
            </p:txBody>
          </p:sp>
        </p:grp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26AB9-B244-F74D-B681-DB7189D09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508DB-6BC1-3240-8402-1F0796AF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F7B23-8C1A-2048-AC84-C2194C398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DAFE2E09-66A8-B14E-85BC-6F7F3E02FA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Tucker vs. PARAFAC Decompositions</a:t>
            </a:r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08835ABE-2E7F-EF48-8602-07EF8C2FF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03" y="1447800"/>
            <a:ext cx="4391297" cy="46482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kumimoji="0" lang="en-US" altLang="en-US" kern="0" dirty="0">
                <a:ea typeface="ＭＳ Ｐゴシック" panose="020B0600070205080204" pitchFamily="34" charset="-128"/>
              </a:rPr>
              <a:t>Tucker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Variable transformation in each mode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Core G may be dense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U, V, W generally orthonormal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Not unique</a:t>
            </a:r>
          </a:p>
        </p:txBody>
      </p:sp>
      <p:sp>
        <p:nvSpPr>
          <p:cNvPr id="22" name="Rectangle 17">
            <a:extLst>
              <a:ext uri="{FF2B5EF4-FFF2-40B4-BE49-F238E27FC236}">
                <a16:creationId xmlns:a16="http://schemas.microsoft.com/office/drawing/2014/main" id="{D7F80FC3-9214-8840-8AB3-6C2F0DCCEEDA}"/>
              </a:ext>
            </a:extLst>
          </p:cNvPr>
          <p:cNvSpPr txBox="1">
            <a:spLocks noChangeArrowheads="1"/>
          </p:cNvSpPr>
          <p:nvPr/>
        </p:nvSpPr>
        <p:spPr>
          <a:xfrm>
            <a:off x="4648200" y="1447800"/>
            <a:ext cx="3810000" cy="4648200"/>
          </a:xfrm>
          <a:prstGeom prst="rect">
            <a:avLst/>
          </a:prstGeom>
          <a:ln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9pPr>
          </a:lstStyle>
          <a:p>
            <a:r>
              <a:rPr kumimoji="0" lang="en-US" altLang="en-US" kern="0" dirty="0">
                <a:ea typeface="ＭＳ Ｐゴシック" panose="020B0600070205080204" pitchFamily="34" charset="-128"/>
              </a:rPr>
              <a:t>PARAFAC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Sum of rank-1 components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No core, i.e., </a:t>
            </a:r>
            <a:r>
              <a:rPr kumimoji="0" lang="en-US" altLang="en-US" sz="2000" kern="0" dirty="0" err="1">
                <a:ea typeface="ＭＳ Ｐゴシック" panose="020B0600070205080204" pitchFamily="34" charset="-128"/>
              </a:rPr>
              <a:t>superdiagonal</a:t>
            </a:r>
            <a:r>
              <a:rPr kumimoji="0" lang="en-US" altLang="en-US" sz="2000" kern="0" dirty="0">
                <a:ea typeface="ＭＳ Ｐゴシック" panose="020B0600070205080204" pitchFamily="34" charset="-128"/>
              </a:rPr>
              <a:t> core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U,V,W may have linearly dependent columns</a:t>
            </a:r>
          </a:p>
          <a:p>
            <a:pPr lvl="1"/>
            <a:r>
              <a:rPr kumimoji="0" lang="en-US" altLang="en-US" sz="2000" kern="0" dirty="0">
                <a:ea typeface="ＭＳ Ｐゴシック" panose="020B0600070205080204" pitchFamily="34" charset="-128"/>
              </a:rPr>
              <a:t>Generally unique</a:t>
            </a: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id="{7030040C-0B4A-3D47-AD5D-086D97E9A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41875"/>
            <a:ext cx="877888" cy="1101725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</a:endParaRPr>
          </a:p>
        </p:txBody>
      </p:sp>
      <p:pic>
        <p:nvPicPr>
          <p:cNvPr id="24" name="Picture 19" descr="txp_fig">
            <a:extLst>
              <a:ext uri="{FF2B5EF4-FFF2-40B4-BE49-F238E27FC236}">
                <a16:creationId xmlns:a16="http://schemas.microsoft.com/office/drawing/2014/main" id="{E643248B-97E3-E44D-999C-69665D73BD1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5329238"/>
            <a:ext cx="2460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AutoShape 20">
            <a:extLst>
              <a:ext uri="{FF2B5EF4-FFF2-40B4-BE49-F238E27FC236}">
                <a16:creationId xmlns:a16="http://schemas.microsoft.com/office/drawing/2014/main" id="{DFA381B8-B12E-ED49-BF0D-0C587EF7D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013" y="4760913"/>
            <a:ext cx="995362" cy="1293812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C285E383-BF0E-C74C-95D2-6F7B2A9A9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33705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cs typeface="Arial" panose="020B0604020202020204" pitchFamily="34" charset="0"/>
              </a:rPr>
              <a:t>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</a:p>
        </p:txBody>
      </p:sp>
      <p:pic>
        <p:nvPicPr>
          <p:cNvPr id="27" name="Picture 22" descr="txp_fig">
            <a:extLst>
              <a:ext uri="{FF2B5EF4-FFF2-40B4-BE49-F238E27FC236}">
                <a16:creationId xmlns:a16="http://schemas.microsoft.com/office/drawing/2014/main" id="{D24B762A-7675-FA46-87C7-D3FFC326DFF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5384800"/>
            <a:ext cx="2365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23">
            <a:extLst>
              <a:ext uri="{FF2B5EF4-FFF2-40B4-BE49-F238E27FC236}">
                <a16:creationId xmlns:a16="http://schemas.microsoft.com/office/drawing/2014/main" id="{E56885B4-9305-8142-BFE5-B3A9B4681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163" y="4854575"/>
            <a:ext cx="317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cs typeface="Arial" panose="020B0604020202020204" pitchFamily="34" charset="0"/>
              </a:rPr>
              <a:t>=</a:t>
            </a: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B897B07-E8BF-8A4B-8B87-4698E3FC1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4819650"/>
            <a:ext cx="427037" cy="11493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</a:p>
        </p:txBody>
      </p:sp>
      <p:sp>
        <p:nvSpPr>
          <p:cNvPr id="30" name="Text Box 25">
            <a:extLst>
              <a:ext uri="{FF2B5EF4-FFF2-40B4-BE49-F238E27FC236}">
                <a16:creationId xmlns:a16="http://schemas.microsoft.com/office/drawing/2014/main" id="{33D5B59E-B428-564E-AB95-327E044DB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410075"/>
            <a:ext cx="69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</a:t>
            </a:r>
            <a:r>
              <a:rPr kumimoji="0" lang="en-US" altLang="en-US" sz="1800">
                <a:solidFill>
                  <a:srgbClr val="FF0000"/>
                </a:solidFill>
                <a:cs typeface="Arial" panose="020B0604020202020204" pitchFamily="34" charset="0"/>
              </a:rPr>
              <a:t>x </a:t>
            </a:r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B5254185-7254-564B-884F-B89D71B62F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375" y="4773613"/>
            <a:ext cx="782638" cy="4937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0000FF"/>
                </a:solidFill>
                <a:cs typeface="Arial" panose="020B0604020202020204" pitchFamily="34" charset="0"/>
              </a:rPr>
              <a:t>V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3F966F84-3783-A74C-9F21-771DEF584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2825" y="44465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solidFill>
                  <a:srgbClr val="0000FF"/>
                </a:solidFill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DA18EF43-00D0-F545-AA1B-51D781A570FA}"/>
              </a:ext>
            </a:extLst>
          </p:cNvPr>
          <p:cNvSpPr>
            <a:spLocks noChangeArrowheads="1"/>
          </p:cNvSpPr>
          <p:nvPr/>
        </p:nvSpPr>
        <p:spPr bwMode="auto">
          <a:xfrm rot="-2961943">
            <a:off x="3049587" y="3957638"/>
            <a:ext cx="790575" cy="298450"/>
          </a:xfrm>
          <a:prstGeom prst="rect">
            <a:avLst/>
          </a:prstGeom>
          <a:noFill/>
          <a:ln w="19050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 b="1">
                <a:solidFill>
                  <a:srgbClr val="009900"/>
                </a:solidFill>
                <a:cs typeface="Arial" panose="020B0604020202020204" pitchFamily="34" charset="0"/>
              </a:rPr>
              <a:t>W</a:t>
            </a:r>
          </a:p>
        </p:txBody>
      </p:sp>
      <p:sp>
        <p:nvSpPr>
          <p:cNvPr id="34" name="AutoShape 29">
            <a:extLst>
              <a:ext uri="{FF2B5EF4-FFF2-40B4-BE49-F238E27FC236}">
                <a16:creationId xmlns:a16="http://schemas.microsoft.com/office/drawing/2014/main" id="{3AC947A2-7C43-BE4D-ABA8-2708B7E0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5" y="4760913"/>
            <a:ext cx="441325" cy="612775"/>
          </a:xfrm>
          <a:prstGeom prst="cube">
            <a:avLst>
              <a:gd name="adj" fmla="val 25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kumimoji="0" lang="en-US" altLang="en-US" sz="1800">
              <a:latin typeface="Magneto" pitchFamily="82" charset="0"/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14EEC057-A19F-DF42-AAF1-523B4BEC92DA}"/>
              </a:ext>
            </a:extLst>
          </p:cNvPr>
          <p:cNvSpPr txBox="1">
            <a:spLocks noChangeArrowheads="1"/>
          </p:cNvSpPr>
          <p:nvPr/>
        </p:nvSpPr>
        <p:spPr bwMode="auto">
          <a:xfrm rot="-2958959">
            <a:off x="2793206" y="3698082"/>
            <a:ext cx="7524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  <a:r>
              <a:rPr kumimoji="0" lang="en-US" altLang="en-US" sz="1800">
                <a:solidFill>
                  <a:srgbClr val="009900"/>
                </a:solidFill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C50BD9EC-7D10-2E46-82C1-9B6AE5155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1925" y="5394325"/>
            <a:ext cx="11128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R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S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T</a:t>
            </a:r>
          </a:p>
        </p:txBody>
      </p:sp>
      <p:pic>
        <p:nvPicPr>
          <p:cNvPr id="37" name="Picture 32" descr="txp_fig">
            <a:extLst>
              <a:ext uri="{FF2B5EF4-FFF2-40B4-BE49-F238E27FC236}">
                <a16:creationId xmlns:a16="http://schemas.microsoft.com/office/drawing/2014/main" id="{5B6A0527-2F54-8644-9217-A8E67CECC60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38" y="4987925"/>
            <a:ext cx="177800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35">
            <a:extLst>
              <a:ext uri="{FF2B5EF4-FFF2-40B4-BE49-F238E27FC236}">
                <a16:creationId xmlns:a16="http://schemas.microsoft.com/office/drawing/2014/main" id="{B7B09E19-61E5-CF4E-AB2C-269D175D5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43400"/>
            <a:ext cx="10874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0" lang="en-US" altLang="en-US" sz="1800">
                <a:solidFill>
                  <a:srgbClr val="FF0000"/>
                </a:solidFill>
                <a:latin typeface="cmmi10" pitchFamily="34" charset="0"/>
                <a:cs typeface="Arial" panose="020B0604020202020204" pitchFamily="34" charset="0"/>
              </a:rPr>
              <a:t>I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00FF"/>
                </a:solidFill>
                <a:latin typeface="cmmi10" pitchFamily="34" charset="0"/>
                <a:cs typeface="Arial" panose="020B0604020202020204" pitchFamily="34" charset="0"/>
              </a:rPr>
              <a:t>J</a:t>
            </a:r>
            <a:r>
              <a:rPr kumimoji="0" lang="en-US" altLang="en-US" sz="1800">
                <a:cs typeface="Arial" panose="020B0604020202020204" pitchFamily="34" charset="0"/>
              </a:rPr>
              <a:t> x </a:t>
            </a:r>
            <a:r>
              <a:rPr kumimoji="0" lang="en-US" altLang="en-US" sz="1800">
                <a:solidFill>
                  <a:srgbClr val="009900"/>
                </a:solidFill>
                <a:latin typeface="cmmi10" pitchFamily="34" charset="0"/>
                <a:cs typeface="Arial" panose="020B0604020202020204" pitchFamily="34" charset="0"/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619945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Motivation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Decompositions (PARAFAC, Tucker)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Node/Edge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Applications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5256734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16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096E-BCD9-F345-91FD-94C25AC26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important node, &amp; predicate?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3766A-2FDA-814D-B106-6A6BB7C8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67C92-EC0E-DD4E-A3AE-12B50DE5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93A08-344B-254C-B834-4BA39CAF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02BB95-43DB-0C43-89ED-AE64BC0BE5D3}"/>
              </a:ext>
            </a:extLst>
          </p:cNvPr>
          <p:cNvGrpSpPr/>
          <p:nvPr/>
        </p:nvGrpSpPr>
        <p:grpSpPr>
          <a:xfrm>
            <a:off x="1394981" y="1695483"/>
            <a:ext cx="6880547" cy="4400517"/>
            <a:chOff x="518681" y="1956254"/>
            <a:chExt cx="6880547" cy="440051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D1F2518-C371-934F-982A-087DFC227429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19E2DA8-A7E9-1648-AD00-DF70EB43119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8297EC2-CE24-2743-9615-922A72A26D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C08BE7-BB3D-8F41-9C02-D72B8E7C0941}"/>
                </a:ext>
              </a:extLst>
            </p:cNvPr>
            <p:cNvSpPr txBox="1"/>
            <p:nvPr/>
          </p:nvSpPr>
          <p:spPr>
            <a:xfrm rot="5400000">
              <a:off x="2743109" y="2213799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999E85-A5D6-BC42-A569-4342C3568C7E}"/>
                </a:ext>
              </a:extLst>
            </p:cNvPr>
            <p:cNvSpPr txBox="1"/>
            <p:nvPr/>
          </p:nvSpPr>
          <p:spPr>
            <a:xfrm rot="5400000">
              <a:off x="5960807" y="3429428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839BC33-A0CE-6846-A837-59D25B74CF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549F9E-250C-3948-84D1-81646751A8CD}"/>
                </a:ext>
              </a:extLst>
            </p:cNvPr>
            <p:cNvSpPr txBox="1"/>
            <p:nvPr/>
          </p:nvSpPr>
          <p:spPr>
            <a:xfrm>
              <a:off x="4624514" y="4173763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20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FF8BBD-9F40-5C4A-B20E-6FECBEEB9B1C}"/>
                </a:ext>
              </a:extLst>
            </p:cNvPr>
            <p:cNvSpPr txBox="1"/>
            <p:nvPr/>
          </p:nvSpPr>
          <p:spPr>
            <a:xfrm>
              <a:off x="1995250" y="3269260"/>
              <a:ext cx="726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4AF26-D80F-B94F-9FFC-3E543CB412AD}"/>
                </a:ext>
              </a:extLst>
            </p:cNvPr>
            <p:cNvSpPr txBox="1"/>
            <p:nvPr/>
          </p:nvSpPr>
          <p:spPr>
            <a:xfrm>
              <a:off x="4393935" y="2117447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8C7E393-4DD0-FD42-915E-DB6DEC54F966}"/>
                </a:ext>
              </a:extLst>
            </p:cNvPr>
            <p:cNvSpPr txBox="1"/>
            <p:nvPr/>
          </p:nvSpPr>
          <p:spPr>
            <a:xfrm>
              <a:off x="4699449" y="577209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544871B-58FF-694B-8FF4-442FB22E5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FCA8341-B703-FF40-8F87-3C16C5E8E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0B8B171-9FAF-4C45-BD90-850A89CFB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8075E-C37F-FD4C-8715-4F9042364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2D85EE1-2136-7D4F-A7E6-FA806D778094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320BF6D-1DA6-7844-AEA8-2B80F32E52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C632219-D6A2-EE42-B96D-F9FA94F644C2}"/>
                </a:ext>
              </a:extLst>
            </p:cNvPr>
            <p:cNvSpPr txBox="1"/>
            <p:nvPr/>
          </p:nvSpPr>
          <p:spPr>
            <a:xfrm rot="5400000">
              <a:off x="2769177" y="491835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5F1E97-1F9B-1F49-8367-8874F8120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602C1C7-1E2D-3B4B-BD24-AE46333E3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3DA86BD-E4D1-6F49-9E64-ECA72F6F6331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868F20B-C52A-0448-A954-6934E4266C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5F2CF2-920D-B44E-8F02-4DE7DA16B19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0D3388-C651-9747-B257-C3F58845E020}"/>
                </a:ext>
              </a:extLst>
            </p:cNvPr>
            <p:cNvSpPr txBox="1"/>
            <p:nvPr/>
          </p:nvSpPr>
          <p:spPr>
            <a:xfrm>
              <a:off x="1485822" y="4956398"/>
              <a:ext cx="1034257" cy="400110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60208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1864328" y="1805832"/>
            <a:ext cx="280219" cy="651067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 bwMode="auto">
          <a:xfrm>
            <a:off x="4611329" y="1810135"/>
            <a:ext cx="1809136" cy="697093"/>
          </a:xfrm>
          <a:prstGeom prst="rect">
            <a:avLst/>
          </a:prstGeom>
          <a:solidFill>
            <a:srgbClr val="FFFF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HITS, PageRank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1264" y="2959158"/>
            <a:ext cx="6369715" cy="1358234"/>
            <a:chOff x="4589842" y="2438400"/>
            <a:chExt cx="4151036" cy="1288026"/>
          </a:xfrm>
        </p:grpSpPr>
        <p:sp>
          <p:nvSpPr>
            <p:cNvPr id="8" name="TextBox 7"/>
            <p:cNvSpPr txBox="1"/>
            <p:nvPr/>
          </p:nvSpPr>
          <p:spPr>
            <a:xfrm>
              <a:off x="4589842" y="2514918"/>
              <a:ext cx="2164598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  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rgbClr val="008F00"/>
                  </a:solidFill>
                </a:rPr>
                <a:t>h</a:t>
              </a:r>
              <a:endParaRPr lang="en-US" baseline="-25000" dirty="0">
                <a:solidFill>
                  <a:srgbClr val="008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5356" y="3071869"/>
              <a:ext cx="2078895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8F00"/>
                  </a:solidFill>
                </a:rPr>
                <a:t>h </a:t>
              </a:r>
              <a:r>
                <a:rPr lang="en-US" sz="3200" dirty="0"/>
                <a:t>=    A</a:t>
              </a:r>
              <a:r>
                <a:rPr lang="en-US" sz="3200" baseline="30000" dirty="0"/>
                <a:t> </a:t>
              </a:r>
              <a:r>
                <a:rPr lang="en-US" sz="3200" dirty="0"/>
                <a:t>   D</a:t>
              </a:r>
              <a:r>
                <a:rPr lang="en-US" sz="3200" baseline="-25000" dirty="0"/>
                <a:t>in</a:t>
              </a:r>
              <a:r>
                <a:rPr lang="en-US" sz="3200" baseline="30000" dirty="0"/>
                <a:t>-1</a:t>
              </a:r>
              <a:r>
                <a:rPr lang="en-US" sz="3200" dirty="0"/>
                <a:t> 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611329" y="2438400"/>
              <a:ext cx="3460955" cy="1288026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8367252" y="265801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 bwMode="auto">
            <a:xfrm>
              <a:off x="8367252" y="3234235"/>
              <a:ext cx="373626" cy="260041"/>
            </a:xfrm>
            <a:prstGeom prst="lef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64335" y="4662948"/>
            <a:ext cx="6386645" cy="1340648"/>
            <a:chOff x="4578808" y="2438400"/>
            <a:chExt cx="4162070" cy="1288026"/>
          </a:xfrm>
        </p:grpSpPr>
        <p:sp>
          <p:nvSpPr>
            <p:cNvPr id="14" name="TextBox 13"/>
            <p:cNvSpPr txBox="1"/>
            <p:nvPr/>
          </p:nvSpPr>
          <p:spPr>
            <a:xfrm>
              <a:off x="4584324" y="2514918"/>
              <a:ext cx="2090429" cy="56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  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rgbClr val="008F00"/>
                  </a:solidFill>
                </a:rPr>
                <a:t>h</a:t>
              </a:r>
              <a:endParaRPr lang="en-US" baseline="-25000" dirty="0">
                <a:solidFill>
                  <a:srgbClr val="008F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78808" y="3071869"/>
              <a:ext cx="2078896" cy="561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8F00"/>
                  </a:solidFill>
                </a:rPr>
                <a:t>h </a:t>
              </a:r>
              <a:r>
                <a:rPr lang="en-US" sz="3200" dirty="0"/>
                <a:t>=    A</a:t>
              </a:r>
              <a:r>
                <a:rPr lang="en-US" sz="3200" baseline="30000" dirty="0"/>
                <a:t> </a:t>
              </a:r>
              <a:r>
                <a:rPr lang="en-US" sz="3200" dirty="0"/>
                <a:t>   D</a:t>
              </a:r>
              <a:r>
                <a:rPr lang="en-US" sz="3200" baseline="-25000" dirty="0"/>
                <a:t>in</a:t>
              </a:r>
              <a:r>
                <a:rPr lang="en-US" sz="3200" baseline="30000" dirty="0"/>
                <a:t>-1</a:t>
              </a:r>
              <a:r>
                <a:rPr lang="en-US" sz="3200" dirty="0"/>
                <a:t> 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611329" y="2438400"/>
              <a:ext cx="3460955" cy="1288026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 bwMode="auto">
            <a:xfrm>
              <a:off x="8367252" y="265801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 Arrow 17"/>
            <p:cNvSpPr/>
            <p:nvPr/>
          </p:nvSpPr>
          <p:spPr bwMode="auto">
            <a:xfrm>
              <a:off x="8367252" y="3234235"/>
              <a:ext cx="373626" cy="260041"/>
            </a:xfrm>
            <a:prstGeom prst="lef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18474" y="3427100"/>
            <a:ext cx="1261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SALSA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18474" y="4966340"/>
            <a:ext cx="9444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HITS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2851079" y="4739466"/>
            <a:ext cx="943900" cy="584775"/>
          </a:xfrm>
          <a:prstGeom prst="rect">
            <a:avLst/>
          </a:prstGeom>
          <a:solidFill>
            <a:schemeClr val="bg1">
              <a:alpha val="85000"/>
            </a:schemeClr>
          </a:solidFill>
          <a:ln w="31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2840080" y="5347219"/>
            <a:ext cx="963644" cy="539615"/>
          </a:xfrm>
          <a:prstGeom prst="rect">
            <a:avLst/>
          </a:prstGeom>
          <a:solidFill>
            <a:schemeClr val="bg1">
              <a:alpha val="85000"/>
            </a:schemeClr>
          </a:solidFill>
          <a:ln w="3175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51467" y="1735026"/>
            <a:ext cx="6399513" cy="955094"/>
            <a:chOff x="1315943" y="1627584"/>
            <a:chExt cx="4170453" cy="733488"/>
          </a:xfrm>
        </p:grpSpPr>
        <p:sp>
          <p:nvSpPr>
            <p:cNvPr id="24" name="TextBox 23"/>
            <p:cNvSpPr txBox="1"/>
            <p:nvPr/>
          </p:nvSpPr>
          <p:spPr>
            <a:xfrm>
              <a:off x="1315943" y="1675670"/>
              <a:ext cx="3493392" cy="449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</a:t>
              </a:r>
              <a:r>
                <a:rPr lang="en-US" sz="3200" i="1" dirty="0"/>
                <a:t>c</a:t>
              </a:r>
              <a:r>
                <a:rPr lang="en-US" sz="3200" dirty="0"/>
                <a:t>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+ </a:t>
              </a:r>
              <a:r>
                <a:rPr lang="en-US" sz="3200" i="1" dirty="0"/>
                <a:t>(1-c)/N </a:t>
              </a:r>
              <a:r>
                <a:rPr lang="en-US" sz="3200" dirty="0"/>
                <a:t>1</a:t>
              </a:r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1356849" y="1627584"/>
              <a:ext cx="3460955" cy="733488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 bwMode="auto">
            <a:xfrm>
              <a:off x="5112771" y="187899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718474" y="1969663"/>
            <a:ext cx="6479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PR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6062129" y="1878959"/>
            <a:ext cx="234002" cy="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2175932" y="1797640"/>
            <a:ext cx="541866" cy="410943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695987-1081-0A40-A44E-3EA0359592D0}"/>
              </a:ext>
            </a:extLst>
          </p:cNvPr>
          <p:cNvSpPr txBox="1"/>
          <p:nvPr/>
        </p:nvSpPr>
        <p:spPr>
          <a:xfrm rot="20499661">
            <a:off x="-17559" y="620255"/>
            <a:ext cx="3778599" cy="523220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Reminders from P1.2</a:t>
            </a:r>
          </a:p>
        </p:txBody>
      </p:sp>
    </p:spTree>
    <p:extLst>
      <p:ext uri="{BB962C8B-B14F-4D97-AF65-F5344CB8AC3E}">
        <p14:creationId xmlns:p14="http://schemas.microsoft.com/office/powerpoint/2010/main" val="3596483489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H.A.R.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1264" y="4364629"/>
            <a:ext cx="6369715" cy="1358234"/>
            <a:chOff x="4589842" y="2438400"/>
            <a:chExt cx="4151036" cy="1288026"/>
          </a:xfrm>
        </p:grpSpPr>
        <p:sp>
          <p:nvSpPr>
            <p:cNvPr id="8" name="TextBox 7"/>
            <p:cNvSpPr txBox="1"/>
            <p:nvPr/>
          </p:nvSpPr>
          <p:spPr>
            <a:xfrm>
              <a:off x="4589842" y="2514918"/>
              <a:ext cx="2164598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  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rgbClr val="008F00"/>
                  </a:solidFill>
                </a:rPr>
                <a:t>h</a:t>
              </a:r>
              <a:endParaRPr lang="en-US" baseline="-25000" dirty="0">
                <a:solidFill>
                  <a:srgbClr val="008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5356" y="3071869"/>
              <a:ext cx="2078895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8F00"/>
                  </a:solidFill>
                </a:rPr>
                <a:t>h </a:t>
              </a:r>
              <a:r>
                <a:rPr lang="en-US" sz="3200" dirty="0"/>
                <a:t>=    A</a:t>
              </a:r>
              <a:r>
                <a:rPr lang="en-US" sz="3200" baseline="30000" dirty="0"/>
                <a:t> </a:t>
              </a:r>
              <a:r>
                <a:rPr lang="en-US" sz="3200" dirty="0"/>
                <a:t>   D</a:t>
              </a:r>
              <a:r>
                <a:rPr lang="en-US" sz="3200" baseline="-25000" dirty="0"/>
                <a:t>in</a:t>
              </a:r>
              <a:r>
                <a:rPr lang="en-US" sz="3200" baseline="30000" dirty="0"/>
                <a:t>-1</a:t>
              </a:r>
              <a:r>
                <a:rPr lang="en-US" sz="3200" dirty="0"/>
                <a:t> 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611329" y="2438400"/>
              <a:ext cx="3460955" cy="1288026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8367252" y="265801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 bwMode="auto">
            <a:xfrm>
              <a:off x="8367252" y="3234235"/>
              <a:ext cx="373626" cy="260041"/>
            </a:xfrm>
            <a:prstGeom prst="lef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27258" y="4814908"/>
            <a:ext cx="1261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SALSA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157188" y="452316"/>
            <a:ext cx="1290980" cy="1276858"/>
            <a:chOff x="301152" y="1271860"/>
            <a:chExt cx="2581748" cy="2553506"/>
          </a:xfrm>
        </p:grpSpPr>
        <p:sp>
          <p:nvSpPr>
            <p:cNvPr id="31" name="TextBox 30"/>
            <p:cNvSpPr txBox="1"/>
            <p:nvPr/>
          </p:nvSpPr>
          <p:spPr>
            <a:xfrm>
              <a:off x="301152" y="2562978"/>
              <a:ext cx="833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subject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8435176">
              <a:off x="844300" y="1416772"/>
              <a:ext cx="65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pred</a:t>
              </a:r>
              <a:r>
                <a:rPr lang="en-US" sz="1800" dirty="0"/>
                <a:t>.</a:t>
              </a:r>
            </a:p>
          </p:txBody>
        </p:sp>
        <p:grpSp>
          <p:nvGrpSpPr>
            <p:cNvPr id="34" name="Group 62"/>
            <p:cNvGrpSpPr/>
            <p:nvPr/>
          </p:nvGrpSpPr>
          <p:grpSpPr>
            <a:xfrm>
              <a:off x="1409700" y="1530959"/>
              <a:ext cx="1473200" cy="1930400"/>
              <a:chOff x="1409700" y="3949700"/>
              <a:chExt cx="1473200" cy="19304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9" name="TextBox 48"/>
            <p:cNvSpPr txBox="1"/>
            <p:nvPr/>
          </p:nvSpPr>
          <p:spPr>
            <a:xfrm>
              <a:off x="1580249" y="3486812"/>
              <a:ext cx="731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object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03157" y="738522"/>
            <a:ext cx="437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89725" y="1804894"/>
            <a:ext cx="3998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1</a:t>
            </a:r>
            <a:r>
              <a:rPr lang="en-US" sz="3200" dirty="0"/>
              <a:t>         </a:t>
            </a:r>
            <a:r>
              <a:rPr lang="en-US" sz="3200" dirty="0">
                <a:solidFill>
                  <a:srgbClr val="008F00"/>
                </a:solidFill>
              </a:rPr>
              <a:t>h   </a:t>
            </a:r>
            <a:r>
              <a:rPr lang="mr-IN" sz="3200" dirty="0">
                <a:solidFill>
                  <a:srgbClr val="008F00"/>
                </a:solidFill>
              </a:rPr>
              <a:t>…</a:t>
            </a:r>
            <a:endParaRPr lang="en-US" baseline="-25000" dirty="0">
              <a:solidFill>
                <a:srgbClr val="FF93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8206" y="2421571"/>
            <a:ext cx="4030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/>
              <a:t>=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2</a:t>
            </a:r>
            <a:r>
              <a:rPr lang="en-US" sz="3200" dirty="0"/>
              <a:t>   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mr-IN" sz="3200" dirty="0">
                <a:solidFill>
                  <a:srgbClr val="FF9300"/>
                </a:solidFill>
              </a:rPr>
              <a:t>…</a:t>
            </a:r>
            <a:endParaRPr lang="en-US" sz="3200" dirty="0">
              <a:solidFill>
                <a:srgbClr val="FF9300"/>
              </a:solidFill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6999513" y="1963338"/>
            <a:ext cx="574648" cy="255398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 bwMode="auto">
          <a:xfrm>
            <a:off x="6999513" y="2601349"/>
            <a:ext cx="574650" cy="287927"/>
          </a:xfrm>
          <a:prstGeom prst="lef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214236" y="3023201"/>
            <a:ext cx="183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9300"/>
                </a:solidFill>
              </a:rPr>
              <a:t>r  </a:t>
            </a:r>
            <a:r>
              <a:rPr lang="en-US" sz="3200" dirty="0"/>
              <a:t>= </a:t>
            </a:r>
            <a:r>
              <a:rPr lang="mr-IN" sz="3200" dirty="0"/>
              <a:t>……</a:t>
            </a:r>
            <a:r>
              <a:rPr lang="en-US" sz="3200" dirty="0"/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8443" y="5876762"/>
            <a:ext cx="51981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FF9300"/>
                </a:solidFill>
              </a:rPr>
              <a:t>Relevance vector</a:t>
            </a:r>
            <a:r>
              <a:rPr lang="en-US" sz="2400" dirty="0"/>
              <a:t>: Importance of each  predicate-type</a:t>
            </a:r>
          </a:p>
        </p:txBody>
      </p:sp>
      <p:sp>
        <p:nvSpPr>
          <p:cNvPr id="57" name="Freeform 56"/>
          <p:cNvSpPr/>
          <p:nvPr/>
        </p:nvSpPr>
        <p:spPr bwMode="auto">
          <a:xfrm>
            <a:off x="156246" y="3346515"/>
            <a:ext cx="1060294" cy="2385691"/>
          </a:xfrm>
          <a:custGeom>
            <a:avLst/>
            <a:gdLst>
              <a:gd name="connsiteX0" fmla="*/ 237044 w 1060294"/>
              <a:gd name="connsiteY0" fmla="*/ 2385691 h 2385691"/>
              <a:gd name="connsiteX1" fmla="*/ 40399 w 1060294"/>
              <a:gd name="connsiteY1" fmla="*/ 1068169 h 2385691"/>
              <a:gd name="connsiteX2" fmla="*/ 935135 w 1060294"/>
              <a:gd name="connsiteY2" fmla="*/ 104608 h 2385691"/>
              <a:gd name="connsiteX3" fmla="*/ 1053122 w 1060294"/>
              <a:gd name="connsiteY3" fmla="*/ 25950 h 238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0294" h="2385691">
                <a:moveTo>
                  <a:pt x="237044" y="2385691"/>
                </a:moveTo>
                <a:cubicBezTo>
                  <a:pt x="80547" y="1917020"/>
                  <a:pt x="-75949" y="1448349"/>
                  <a:pt x="40399" y="1068169"/>
                </a:cubicBezTo>
                <a:cubicBezTo>
                  <a:pt x="156747" y="687989"/>
                  <a:pt x="766348" y="278311"/>
                  <a:pt x="935135" y="104608"/>
                </a:cubicBezTo>
                <a:cubicBezTo>
                  <a:pt x="1103922" y="-69095"/>
                  <a:pt x="1053122" y="25950"/>
                  <a:pt x="1053122" y="25950"/>
                </a:cubicBezTo>
              </a:path>
            </a:pathLst>
          </a:custGeom>
          <a:noFill/>
          <a:ln w="3175" cap="flat" cmpd="sng" algn="ctr">
            <a:solidFill>
              <a:srgbClr val="FF93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3230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H.A.R.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1264" y="4364629"/>
            <a:ext cx="6369715" cy="1358234"/>
            <a:chOff x="4589842" y="2438400"/>
            <a:chExt cx="4151036" cy="1288026"/>
          </a:xfrm>
        </p:grpSpPr>
        <p:sp>
          <p:nvSpPr>
            <p:cNvPr id="8" name="TextBox 7"/>
            <p:cNvSpPr txBox="1"/>
            <p:nvPr/>
          </p:nvSpPr>
          <p:spPr>
            <a:xfrm>
              <a:off x="4589842" y="2514918"/>
              <a:ext cx="2164598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  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rgbClr val="008F00"/>
                  </a:solidFill>
                </a:rPr>
                <a:t>h</a:t>
              </a:r>
              <a:endParaRPr lang="en-US" baseline="-25000" dirty="0">
                <a:solidFill>
                  <a:srgbClr val="008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5356" y="3071869"/>
              <a:ext cx="2078895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8F00"/>
                  </a:solidFill>
                </a:rPr>
                <a:t>h </a:t>
              </a:r>
              <a:r>
                <a:rPr lang="en-US" sz="3200" dirty="0"/>
                <a:t>=    A</a:t>
              </a:r>
              <a:r>
                <a:rPr lang="en-US" sz="3200" baseline="30000" dirty="0"/>
                <a:t> </a:t>
              </a:r>
              <a:r>
                <a:rPr lang="en-US" sz="3200" dirty="0"/>
                <a:t>   D</a:t>
              </a:r>
              <a:r>
                <a:rPr lang="en-US" sz="3200" baseline="-25000" dirty="0"/>
                <a:t>in</a:t>
              </a:r>
              <a:r>
                <a:rPr lang="en-US" sz="3200" baseline="30000" dirty="0"/>
                <a:t>-1</a:t>
              </a:r>
              <a:r>
                <a:rPr lang="en-US" sz="3200" dirty="0"/>
                <a:t> 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611329" y="2438400"/>
              <a:ext cx="3460955" cy="1288026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8367252" y="265801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 bwMode="auto">
            <a:xfrm>
              <a:off x="8367252" y="3234235"/>
              <a:ext cx="373626" cy="260041"/>
            </a:xfrm>
            <a:prstGeom prst="lef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27258" y="4814908"/>
            <a:ext cx="1261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SALSA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157188" y="452316"/>
            <a:ext cx="1290980" cy="1276858"/>
            <a:chOff x="301152" y="1271860"/>
            <a:chExt cx="2581748" cy="2553506"/>
          </a:xfrm>
        </p:grpSpPr>
        <p:sp>
          <p:nvSpPr>
            <p:cNvPr id="31" name="TextBox 30"/>
            <p:cNvSpPr txBox="1"/>
            <p:nvPr/>
          </p:nvSpPr>
          <p:spPr>
            <a:xfrm>
              <a:off x="301152" y="2562978"/>
              <a:ext cx="833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subject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8435176">
              <a:off x="844300" y="1416772"/>
              <a:ext cx="65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pred</a:t>
              </a:r>
              <a:r>
                <a:rPr lang="en-US" sz="1800" dirty="0"/>
                <a:t>.</a:t>
              </a:r>
            </a:p>
          </p:txBody>
        </p:sp>
        <p:grpSp>
          <p:nvGrpSpPr>
            <p:cNvPr id="34" name="Group 62"/>
            <p:cNvGrpSpPr/>
            <p:nvPr/>
          </p:nvGrpSpPr>
          <p:grpSpPr>
            <a:xfrm>
              <a:off x="1409700" y="1530959"/>
              <a:ext cx="1473200" cy="1930400"/>
              <a:chOff x="1409700" y="3949700"/>
              <a:chExt cx="1473200" cy="19304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9" name="TextBox 48"/>
            <p:cNvSpPr txBox="1"/>
            <p:nvPr/>
          </p:nvSpPr>
          <p:spPr>
            <a:xfrm>
              <a:off x="1580249" y="3486812"/>
              <a:ext cx="731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object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03157" y="738522"/>
            <a:ext cx="437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89725" y="1804894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1</a:t>
            </a:r>
            <a:r>
              <a:rPr lang="en-US" sz="3200" dirty="0"/>
              <a:t>         </a:t>
            </a:r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</a:t>
            </a:r>
            <a:endParaRPr lang="en-US" baseline="-25000" dirty="0">
              <a:solidFill>
                <a:srgbClr val="FF93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8206" y="2421571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/>
              <a:t>=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2</a:t>
            </a:r>
            <a:r>
              <a:rPr lang="en-US" sz="3200" dirty="0"/>
              <a:t>   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</a:t>
            </a:r>
          </a:p>
        </p:txBody>
      </p:sp>
      <p:sp>
        <p:nvSpPr>
          <p:cNvPr id="54" name="Right Arrow 53"/>
          <p:cNvSpPr/>
          <p:nvPr/>
        </p:nvSpPr>
        <p:spPr bwMode="auto">
          <a:xfrm>
            <a:off x="6999513" y="1963338"/>
            <a:ext cx="574648" cy="255398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 bwMode="auto">
          <a:xfrm>
            <a:off x="6999513" y="2601349"/>
            <a:ext cx="574650" cy="287927"/>
          </a:xfrm>
          <a:prstGeom prst="lef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214236" y="3023201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9300"/>
                </a:solidFill>
              </a:rPr>
              <a:t>r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3</a:t>
            </a:r>
            <a:r>
              <a:rPr lang="en-US" sz="3200" dirty="0"/>
              <a:t>   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BCF82CB-C3C3-F245-BB63-0157443E8BF2}"/>
              </a:ext>
            </a:extLst>
          </p:cNvPr>
          <p:cNvSpPr txBox="1"/>
          <p:nvPr/>
        </p:nvSpPr>
        <p:spPr>
          <a:xfrm>
            <a:off x="7779213" y="2126531"/>
            <a:ext cx="8883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HAR</a:t>
            </a:r>
          </a:p>
        </p:txBody>
      </p:sp>
    </p:spTree>
    <p:extLst>
      <p:ext uri="{BB962C8B-B14F-4D97-AF65-F5344CB8AC3E}">
        <p14:creationId xmlns:p14="http://schemas.microsoft.com/office/powerpoint/2010/main" val="30031910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H.A.R.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157188" y="452316"/>
            <a:ext cx="1290980" cy="1276858"/>
            <a:chOff x="301152" y="1271860"/>
            <a:chExt cx="2581748" cy="2553506"/>
          </a:xfrm>
        </p:grpSpPr>
        <p:sp>
          <p:nvSpPr>
            <p:cNvPr id="31" name="TextBox 30"/>
            <p:cNvSpPr txBox="1"/>
            <p:nvPr/>
          </p:nvSpPr>
          <p:spPr>
            <a:xfrm>
              <a:off x="301152" y="2562978"/>
              <a:ext cx="833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subject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8435176">
              <a:off x="844300" y="1416772"/>
              <a:ext cx="65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pred</a:t>
              </a:r>
              <a:r>
                <a:rPr lang="en-US" sz="1800" dirty="0"/>
                <a:t>.</a:t>
              </a:r>
            </a:p>
          </p:txBody>
        </p:sp>
        <p:grpSp>
          <p:nvGrpSpPr>
            <p:cNvPr id="34" name="Group 62"/>
            <p:cNvGrpSpPr/>
            <p:nvPr/>
          </p:nvGrpSpPr>
          <p:grpSpPr>
            <a:xfrm>
              <a:off x="1409700" y="1530959"/>
              <a:ext cx="1473200" cy="1930400"/>
              <a:chOff x="1409700" y="3949700"/>
              <a:chExt cx="1473200" cy="19304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9" name="TextBox 48"/>
            <p:cNvSpPr txBox="1"/>
            <p:nvPr/>
          </p:nvSpPr>
          <p:spPr>
            <a:xfrm>
              <a:off x="1580249" y="3486812"/>
              <a:ext cx="731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object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03157" y="738522"/>
            <a:ext cx="437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89725" y="1804894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1</a:t>
            </a:r>
            <a:r>
              <a:rPr lang="en-US" sz="3200" dirty="0"/>
              <a:t>         </a:t>
            </a:r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</a:t>
            </a:r>
            <a:endParaRPr lang="en-US" baseline="-25000" dirty="0">
              <a:solidFill>
                <a:srgbClr val="FF9300"/>
              </a:solidFill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6999513" y="1963338"/>
            <a:ext cx="574648" cy="255398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 bwMode="auto">
          <a:xfrm>
            <a:off x="2064776" y="4345858"/>
            <a:ext cx="206477" cy="206477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 bwMode="auto">
          <a:xfrm>
            <a:off x="2064776" y="5297129"/>
            <a:ext cx="206477" cy="206477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 bwMode="auto">
          <a:xfrm>
            <a:off x="3116827" y="4650659"/>
            <a:ext cx="206477" cy="206477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 bwMode="auto">
          <a:xfrm>
            <a:off x="2061089" y="3879257"/>
            <a:ext cx="206477" cy="206477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 bwMode="auto">
          <a:xfrm>
            <a:off x="2064776" y="4857136"/>
            <a:ext cx="206477" cy="206477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57" idx="6"/>
            <a:endCxn id="53" idx="1"/>
          </p:cNvCxnSpPr>
          <p:nvPr/>
        </p:nvCxnSpPr>
        <p:spPr bwMode="auto">
          <a:xfrm>
            <a:off x="2267566" y="3982496"/>
            <a:ext cx="879499" cy="698401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rgbClr val="FF9300"/>
            </a:solidFill>
            <a:prstDash val="sysDash"/>
            <a:round/>
            <a:headEnd type="none" w="sm" len="sm"/>
            <a:tailEnd type="triangle"/>
          </a:ln>
          <a:effectLst/>
        </p:spPr>
      </p:cxnSp>
      <p:cxnSp>
        <p:nvCxnSpPr>
          <p:cNvPr id="16" name="Curved Connector 15"/>
          <p:cNvCxnSpPr>
            <a:stCxn id="50" idx="6"/>
            <a:endCxn id="53" idx="4"/>
          </p:cNvCxnSpPr>
          <p:nvPr/>
        </p:nvCxnSpPr>
        <p:spPr bwMode="auto">
          <a:xfrm flipV="1">
            <a:off x="2271253" y="4857136"/>
            <a:ext cx="948813" cy="543232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982067" y="4472846"/>
            <a:ext cx="13742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gun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457" y="527038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TCruise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" y="481998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KMG</a:t>
            </a:r>
            <a:endParaRPr lang="en-US" dirty="0"/>
          </a:p>
        </p:txBody>
      </p:sp>
      <p:cxnSp>
        <p:nvCxnSpPr>
          <p:cNvPr id="24" name="Curved Connector 23"/>
          <p:cNvCxnSpPr>
            <a:stCxn id="58" idx="5"/>
            <a:endCxn id="53" idx="2"/>
          </p:cNvCxnSpPr>
          <p:nvPr/>
        </p:nvCxnSpPr>
        <p:spPr bwMode="auto">
          <a:xfrm rot="5400000" flipH="1" flipV="1">
            <a:off x="2539182" y="4455731"/>
            <a:ext cx="279477" cy="875812"/>
          </a:xfrm>
          <a:prstGeom prst="curvedConnector4">
            <a:avLst>
              <a:gd name="adj1" fmla="val -81796"/>
              <a:gd name="adj2" fmla="val 51726"/>
            </a:avLst>
          </a:prstGeom>
          <a:solidFill>
            <a:schemeClr val="accent1"/>
          </a:solidFill>
          <a:ln w="25400" cap="flat" cmpd="sng" algn="ctr">
            <a:solidFill>
              <a:srgbClr val="FF9300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5427406" y="5487629"/>
            <a:ext cx="806246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9300"/>
            </a:solidFill>
            <a:prstDash val="sysDash"/>
            <a:round/>
            <a:headEnd type="none" w="sm" len="sm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6465428" y="5202510"/>
            <a:ext cx="18004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Sound rec.</a:t>
            </a:r>
          </a:p>
        </p:txBody>
      </p:sp>
      <p:sp>
        <p:nvSpPr>
          <p:cNvPr id="60" name="Freeform 59"/>
          <p:cNvSpPr/>
          <p:nvPr/>
        </p:nvSpPr>
        <p:spPr bwMode="auto">
          <a:xfrm>
            <a:off x="5447071" y="5791057"/>
            <a:ext cx="757084" cy="147627"/>
          </a:xfrm>
          <a:custGeom>
            <a:avLst/>
            <a:gdLst>
              <a:gd name="connsiteX0" fmla="*/ 0 w 757084"/>
              <a:gd name="connsiteY0" fmla="*/ 147627 h 147627"/>
              <a:gd name="connsiteX1" fmla="*/ 383458 w 757084"/>
              <a:gd name="connsiteY1" fmla="*/ 143 h 147627"/>
              <a:gd name="connsiteX2" fmla="*/ 757084 w 757084"/>
              <a:gd name="connsiteY2" fmla="*/ 118130 h 147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7084" h="147627">
                <a:moveTo>
                  <a:pt x="0" y="147627"/>
                </a:moveTo>
                <a:cubicBezTo>
                  <a:pt x="128638" y="76343"/>
                  <a:pt x="257277" y="5059"/>
                  <a:pt x="383458" y="143"/>
                </a:cubicBezTo>
                <a:cubicBezTo>
                  <a:pt x="509639" y="-4773"/>
                  <a:pt x="757084" y="118130"/>
                  <a:pt x="757084" y="118130"/>
                </a:cubicBezTo>
              </a:path>
            </a:pathLst>
          </a:custGeom>
          <a:noFill/>
          <a:ln w="31750" cap="flat" cmpd="sng" algn="ctr">
            <a:solidFill>
              <a:srgbClr val="FF93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105405" y="3853992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smith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553200" y="5642166"/>
            <a:ext cx="14093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Actor_in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 bwMode="auto">
          <a:xfrm>
            <a:off x="1353208" y="3887861"/>
            <a:ext cx="196176" cy="197076"/>
          </a:xfrm>
          <a:prstGeom prst="ellipse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 bwMode="auto">
          <a:xfrm>
            <a:off x="1701615" y="3887861"/>
            <a:ext cx="196176" cy="197076"/>
          </a:xfrm>
          <a:prstGeom prst="ellipse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 bwMode="auto">
          <a:xfrm>
            <a:off x="1734912" y="4891179"/>
            <a:ext cx="196176" cy="197076"/>
          </a:xfrm>
          <a:prstGeom prst="ellipse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 bwMode="auto">
          <a:xfrm>
            <a:off x="1405048" y="5350193"/>
            <a:ext cx="196176" cy="197076"/>
          </a:xfrm>
          <a:prstGeom prst="ellipse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 bwMode="auto">
          <a:xfrm>
            <a:off x="1734912" y="5343586"/>
            <a:ext cx="196176" cy="197076"/>
          </a:xfrm>
          <a:prstGeom prst="ellipse">
            <a:avLst/>
          </a:prstGeom>
          <a:solidFill>
            <a:srgbClr val="008F00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 bwMode="auto">
          <a:xfrm>
            <a:off x="3436240" y="4645032"/>
            <a:ext cx="196176" cy="197076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 bwMode="auto">
          <a:xfrm>
            <a:off x="3441158" y="4931259"/>
            <a:ext cx="196176" cy="197076"/>
          </a:xfrm>
          <a:prstGeom prst="ellipse">
            <a:avLst/>
          </a:prstGeom>
          <a:solidFill>
            <a:schemeClr val="tx2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3349020" y="4018426"/>
            <a:ext cx="3706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72" name="TextBox 71"/>
          <p:cNvSpPr txBox="1"/>
          <p:nvPr/>
        </p:nvSpPr>
        <p:spPr>
          <a:xfrm flipH="1">
            <a:off x="4232787" y="2508485"/>
            <a:ext cx="46408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High </a:t>
            </a:r>
            <a:r>
              <a:rPr lang="en-US" dirty="0">
                <a:solidFill>
                  <a:schemeClr val="tx2"/>
                </a:solidFill>
              </a:rPr>
              <a:t>authority</a:t>
            </a:r>
            <a:r>
              <a:rPr lang="en-US" dirty="0"/>
              <a:t>: if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High </a:t>
            </a:r>
            <a:r>
              <a:rPr lang="en-US" dirty="0">
                <a:solidFill>
                  <a:srgbClr val="008F00"/>
                </a:solidFill>
              </a:rPr>
              <a:t>hubs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/>
              <a:t>Through heavy </a:t>
            </a:r>
            <a:r>
              <a:rPr lang="en-US" dirty="0">
                <a:solidFill>
                  <a:srgbClr val="FF9300"/>
                </a:solidFill>
              </a:rPr>
              <a:t>predicates</a:t>
            </a:r>
          </a:p>
        </p:txBody>
      </p:sp>
    </p:spTree>
    <p:extLst>
      <p:ext uri="{BB962C8B-B14F-4D97-AF65-F5344CB8AC3E}">
        <p14:creationId xmlns:p14="http://schemas.microsoft.com/office/powerpoint/2010/main" val="319697985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H.A.R.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181264" y="4364629"/>
            <a:ext cx="6369715" cy="1358234"/>
            <a:chOff x="4589842" y="2438400"/>
            <a:chExt cx="4151036" cy="1288026"/>
          </a:xfrm>
        </p:grpSpPr>
        <p:sp>
          <p:nvSpPr>
            <p:cNvPr id="8" name="TextBox 7"/>
            <p:cNvSpPr txBox="1"/>
            <p:nvPr/>
          </p:nvSpPr>
          <p:spPr>
            <a:xfrm>
              <a:off x="4589842" y="2514918"/>
              <a:ext cx="2164598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chemeClr val="tx2"/>
                  </a:solidFill>
                </a:rPr>
                <a:t>a</a:t>
              </a:r>
              <a:r>
                <a:rPr lang="en-US" sz="3200" dirty="0">
                  <a:solidFill>
                    <a:srgbClr val="008F00"/>
                  </a:solidFill>
                </a:rPr>
                <a:t> </a:t>
              </a:r>
              <a:r>
                <a:rPr lang="en-US" sz="3200" dirty="0"/>
                <a:t>=    A</a:t>
              </a:r>
              <a:r>
                <a:rPr lang="en-US" sz="3200" baseline="30000" dirty="0"/>
                <a:t>T</a:t>
              </a:r>
              <a:r>
                <a:rPr lang="en-US" sz="3200" dirty="0"/>
                <a:t>  D</a:t>
              </a:r>
              <a:r>
                <a:rPr lang="en-US" sz="3200" baseline="-25000" dirty="0"/>
                <a:t>out</a:t>
              </a:r>
              <a:r>
                <a:rPr lang="en-US" sz="3200" baseline="30000" dirty="0"/>
                <a:t>-1</a:t>
              </a:r>
              <a:r>
                <a:rPr lang="en-US" sz="3200" dirty="0"/>
                <a:t>  </a:t>
              </a:r>
              <a:r>
                <a:rPr lang="en-US" sz="3200" dirty="0">
                  <a:solidFill>
                    <a:srgbClr val="008F00"/>
                  </a:solidFill>
                </a:rPr>
                <a:t>h</a:t>
              </a:r>
              <a:endParaRPr lang="en-US" baseline="-25000" dirty="0">
                <a:solidFill>
                  <a:srgbClr val="008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95356" y="3071869"/>
              <a:ext cx="2078895" cy="554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dirty="0">
                  <a:solidFill>
                    <a:srgbClr val="008F00"/>
                  </a:solidFill>
                </a:rPr>
                <a:t>h </a:t>
              </a:r>
              <a:r>
                <a:rPr lang="en-US" sz="3200" dirty="0"/>
                <a:t>=    A</a:t>
              </a:r>
              <a:r>
                <a:rPr lang="en-US" sz="3200" baseline="30000" dirty="0"/>
                <a:t> </a:t>
              </a:r>
              <a:r>
                <a:rPr lang="en-US" sz="3200" dirty="0"/>
                <a:t>   D</a:t>
              </a:r>
              <a:r>
                <a:rPr lang="en-US" sz="3200" baseline="-25000" dirty="0"/>
                <a:t>in</a:t>
              </a:r>
              <a:r>
                <a:rPr lang="en-US" sz="3200" baseline="30000" dirty="0"/>
                <a:t>-1</a:t>
              </a:r>
              <a:r>
                <a:rPr lang="en-US" sz="3200" dirty="0"/>
                <a:t>   </a:t>
              </a:r>
              <a:r>
                <a:rPr lang="en-US" sz="3200" dirty="0">
                  <a:solidFill>
                    <a:schemeClr val="tx2"/>
                  </a:solidFill>
                </a:rPr>
                <a:t>a</a:t>
              </a:r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4611329" y="2438400"/>
              <a:ext cx="3460955" cy="1288026"/>
            </a:xfrm>
            <a:prstGeom prst="roundRect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 bwMode="auto">
            <a:xfrm>
              <a:off x="8367252" y="2658017"/>
              <a:ext cx="373625" cy="230662"/>
            </a:xfrm>
            <a:prstGeom prst="righ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 Arrow 11"/>
            <p:cNvSpPr/>
            <p:nvPr/>
          </p:nvSpPr>
          <p:spPr bwMode="auto">
            <a:xfrm>
              <a:off x="8367252" y="3234235"/>
              <a:ext cx="373626" cy="260041"/>
            </a:xfrm>
            <a:prstGeom prst="leftArrow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827258" y="4814908"/>
            <a:ext cx="1261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SALSA</a:t>
            </a:r>
          </a:p>
        </p:txBody>
      </p:sp>
      <p:grpSp>
        <p:nvGrpSpPr>
          <p:cNvPr id="23" name="Group 22"/>
          <p:cNvGrpSpPr>
            <a:grpSpLocks noChangeAspect="1"/>
          </p:cNvGrpSpPr>
          <p:nvPr/>
        </p:nvGrpSpPr>
        <p:grpSpPr>
          <a:xfrm>
            <a:off x="7157188" y="452316"/>
            <a:ext cx="1290980" cy="1276858"/>
            <a:chOff x="301152" y="1271860"/>
            <a:chExt cx="2581748" cy="2553506"/>
          </a:xfrm>
        </p:grpSpPr>
        <p:sp>
          <p:nvSpPr>
            <p:cNvPr id="31" name="TextBox 30"/>
            <p:cNvSpPr txBox="1"/>
            <p:nvPr/>
          </p:nvSpPr>
          <p:spPr>
            <a:xfrm>
              <a:off x="301152" y="2562978"/>
              <a:ext cx="8338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subject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8435176">
              <a:off x="844300" y="1416772"/>
              <a:ext cx="6591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pred</a:t>
              </a:r>
              <a:r>
                <a:rPr lang="en-US" sz="1800" dirty="0"/>
                <a:t>.</a:t>
              </a:r>
            </a:p>
          </p:txBody>
        </p:sp>
        <p:grpSp>
          <p:nvGrpSpPr>
            <p:cNvPr id="34" name="Group 62"/>
            <p:cNvGrpSpPr/>
            <p:nvPr/>
          </p:nvGrpSpPr>
          <p:grpSpPr>
            <a:xfrm>
              <a:off x="1409700" y="1530959"/>
              <a:ext cx="1473200" cy="1930400"/>
              <a:chOff x="1409700" y="3949700"/>
              <a:chExt cx="1473200" cy="1930400"/>
            </a:xfrm>
          </p:grpSpPr>
          <p:sp>
            <p:nvSpPr>
              <p:cNvPr id="35" name="Rectangle 34"/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46" name="Rectangle 45"/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47"/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49" name="TextBox 48"/>
            <p:cNvSpPr txBox="1"/>
            <p:nvPr/>
          </p:nvSpPr>
          <p:spPr>
            <a:xfrm>
              <a:off x="1580249" y="3486812"/>
              <a:ext cx="731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object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603157" y="738522"/>
            <a:ext cx="43794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89725" y="1804894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1</a:t>
            </a:r>
            <a:r>
              <a:rPr lang="en-US" sz="3200" dirty="0"/>
              <a:t>         </a:t>
            </a:r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</a:t>
            </a:r>
            <a:endParaRPr lang="en-US" baseline="-25000" dirty="0">
              <a:solidFill>
                <a:srgbClr val="FF93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98206" y="2421571"/>
            <a:ext cx="3756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/>
              <a:t>=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2</a:t>
            </a:r>
            <a:r>
              <a:rPr lang="en-US" sz="3200" dirty="0"/>
              <a:t>   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</a:t>
            </a:r>
          </a:p>
        </p:txBody>
      </p:sp>
      <p:sp>
        <p:nvSpPr>
          <p:cNvPr id="54" name="Right Arrow 53"/>
          <p:cNvSpPr/>
          <p:nvPr/>
        </p:nvSpPr>
        <p:spPr bwMode="auto">
          <a:xfrm>
            <a:off x="6999513" y="1963338"/>
            <a:ext cx="574648" cy="255398"/>
          </a:xfrm>
          <a:prstGeom prst="righ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Left Arrow 54"/>
          <p:cNvSpPr/>
          <p:nvPr/>
        </p:nvSpPr>
        <p:spPr bwMode="auto">
          <a:xfrm>
            <a:off x="6999513" y="2601349"/>
            <a:ext cx="574650" cy="287927"/>
          </a:xfrm>
          <a:prstGeom prst="left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214236" y="3023201"/>
            <a:ext cx="3821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9300"/>
                </a:solidFill>
              </a:rPr>
              <a:t>r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3</a:t>
            </a:r>
            <a:r>
              <a:rPr lang="en-US" sz="3200" dirty="0"/>
              <a:t>   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</a:t>
            </a:r>
            <a:r>
              <a:rPr lang="en-US" sz="3200" dirty="0"/>
              <a:t>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97B63D-E475-D84E-9607-12D9765AF648}"/>
              </a:ext>
            </a:extLst>
          </p:cNvPr>
          <p:cNvSpPr txBox="1"/>
          <p:nvPr/>
        </p:nvSpPr>
        <p:spPr>
          <a:xfrm>
            <a:off x="7779213" y="2126531"/>
            <a:ext cx="88838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/>
              <a:t>HAR</a:t>
            </a:r>
          </a:p>
        </p:txBody>
      </p:sp>
    </p:spTree>
    <p:extLst>
      <p:ext uri="{BB962C8B-B14F-4D97-AF65-F5344CB8AC3E}">
        <p14:creationId xmlns:p14="http://schemas.microsoft.com/office/powerpoint/2010/main" val="406532302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H.A.R.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all predicates are equally important:</a:t>
            </a:r>
          </a:p>
          <a:p>
            <a:pPr lvl="1"/>
            <a:r>
              <a:rPr lang="en-US" dirty="0"/>
              <a:t>H.A.R.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SALSA</a:t>
            </a:r>
          </a:p>
          <a:p>
            <a:r>
              <a:rPr lang="en-US" dirty="0"/>
              <a:t>HAR can become ‘personalized’: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9725" y="3466547"/>
            <a:ext cx="564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3200" dirty="0"/>
              <a:t>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1</a:t>
            </a:r>
            <a:r>
              <a:rPr lang="en-US" sz="3200" dirty="0"/>
              <a:t>      </a:t>
            </a:r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+ (1-c) a</a:t>
            </a:r>
            <a:r>
              <a:rPr lang="en-US" sz="3200" baseline="-25000" dirty="0">
                <a:solidFill>
                  <a:schemeClr val="tx1">
                    <a:lumMod val="50000"/>
                  </a:schemeClr>
                </a:solidFill>
              </a:rPr>
              <a:t>0</a:t>
            </a:r>
            <a:endParaRPr lang="en-US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206" y="4083224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/>
              <a:t>= 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3200" dirty="0"/>
              <a:t>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2</a:t>
            </a:r>
            <a:r>
              <a:rPr lang="en-US" sz="3200" dirty="0"/>
              <a:t>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+ (1-c) h</a:t>
            </a:r>
            <a:r>
              <a:rPr lang="en-US" sz="3200" baseline="-25000" dirty="0">
                <a:solidFill>
                  <a:schemeClr val="tx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236" y="4684854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9300"/>
                </a:solidFill>
              </a:rPr>
              <a:t>r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c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3</a:t>
            </a:r>
            <a:r>
              <a:rPr lang="en-US" sz="3200" dirty="0"/>
              <a:t>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</a:t>
            </a:r>
            <a:r>
              <a:rPr lang="en-US" sz="3200" dirty="0"/>
              <a:t> 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h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+ (1-c) r</a:t>
            </a:r>
            <a:r>
              <a:rPr lang="en-US" sz="3200" baseline="-25000" dirty="0">
                <a:solidFill>
                  <a:schemeClr val="tx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192594" y="3323303"/>
            <a:ext cx="530941" cy="2271252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4911213" y="3323303"/>
            <a:ext cx="1919800" cy="2084439"/>
          </a:xfrm>
          <a:prstGeom prst="rect">
            <a:avLst/>
          </a:prstGeom>
          <a:solidFill>
            <a:schemeClr val="bg1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05578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(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dfn</a:t>
            </a:r>
            <a:r>
              <a:rPr lang="en-US" dirty="0">
                <a:ea typeface="ＭＳ Ｐゴシック" charset="-128"/>
                <a:cs typeface="ＭＳ Ｐゴシック" charset="-128"/>
              </a:rPr>
              <a:t>, PARAFAC, HAR)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Motivation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Decompositions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Node/Edge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Applications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1077914" y="4403823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177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911213" y="3323303"/>
            <a:ext cx="1919800" cy="2084439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192594" y="3323303"/>
            <a:ext cx="530941" cy="2271252"/>
          </a:xfrm>
          <a:prstGeom prst="rect">
            <a:avLst/>
          </a:prstGeom>
          <a:solidFill>
            <a:srgbClr val="FFFF00"/>
          </a:solidFill>
          <a:ln w="317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 H.A.R.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all predicates are equally important:</a:t>
            </a:r>
          </a:p>
          <a:p>
            <a:pPr lvl="1"/>
            <a:r>
              <a:rPr lang="en-US" dirty="0"/>
              <a:t>H.A.R. -&gt; SALSA</a:t>
            </a:r>
          </a:p>
          <a:p>
            <a:r>
              <a:rPr lang="en-US" dirty="0"/>
              <a:t>HAR can become ‘personalized’: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89725" y="3466547"/>
            <a:ext cx="56412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</a:rPr>
              <a:t>a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3200" dirty="0"/>
              <a:t>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1</a:t>
            </a:r>
            <a:r>
              <a:rPr lang="en-US" sz="3200" dirty="0"/>
              <a:t>      </a:t>
            </a:r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+ (1-c) a</a:t>
            </a:r>
            <a:r>
              <a:rPr lang="en-US" sz="3200" baseline="-25000" dirty="0">
                <a:solidFill>
                  <a:schemeClr val="tx1">
                    <a:lumMod val="50000"/>
                  </a:schemeClr>
                </a:solidFill>
              </a:rPr>
              <a:t>0</a:t>
            </a:r>
            <a:endParaRPr lang="en-US" baseline="-25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8206" y="4083224"/>
            <a:ext cx="5650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8F00"/>
                </a:solidFill>
              </a:rPr>
              <a:t>h </a:t>
            </a:r>
            <a:r>
              <a:rPr lang="en-US" sz="3200" dirty="0"/>
              <a:t>= 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sz="3200" dirty="0"/>
              <a:t> 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2</a:t>
            </a:r>
            <a:r>
              <a:rPr lang="en-US" sz="3200" dirty="0"/>
              <a:t>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FF9300"/>
                </a:solidFill>
              </a:rPr>
              <a:t>r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+ (1-c) h</a:t>
            </a:r>
            <a:r>
              <a:rPr lang="en-US" sz="3200" baseline="-25000" dirty="0">
                <a:solidFill>
                  <a:schemeClr val="tx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4236" y="4684854"/>
            <a:ext cx="5716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FF9300"/>
                </a:solidFill>
              </a:rPr>
              <a:t>r</a:t>
            </a:r>
            <a:r>
              <a:rPr lang="en-US" sz="3200" dirty="0">
                <a:solidFill>
                  <a:srgbClr val="008F00"/>
                </a:solidFill>
              </a:rPr>
              <a:t> </a:t>
            </a:r>
            <a:r>
              <a:rPr lang="en-US" sz="3200" dirty="0"/>
              <a:t>=     c  </a:t>
            </a:r>
            <a:r>
              <a:rPr lang="en-US" sz="3200" dirty="0">
                <a:latin typeface="Apple Chancery" charset="0"/>
                <a:ea typeface="Apple Chancery" charset="0"/>
                <a:cs typeface="Apple Chancery" charset="0"/>
              </a:rPr>
              <a:t>T</a:t>
            </a:r>
            <a:r>
              <a:rPr lang="en-US" sz="3200" baseline="-25000" dirty="0">
                <a:latin typeface="Apple Chancery" charset="0"/>
                <a:ea typeface="Apple Chancery" charset="0"/>
                <a:cs typeface="Apple Chancery" charset="0"/>
              </a:rPr>
              <a:t>3</a:t>
            </a:r>
            <a:r>
              <a:rPr lang="en-US" sz="3200" dirty="0"/>
              <a:t>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 </a:t>
            </a:r>
            <a:r>
              <a:rPr lang="en-US" sz="3200" dirty="0"/>
              <a:t>   </a:t>
            </a:r>
            <a:r>
              <a:rPr lang="en-US" sz="3200" dirty="0">
                <a:solidFill>
                  <a:schemeClr val="tx2"/>
                </a:solidFill>
              </a:rPr>
              <a:t>a </a:t>
            </a:r>
            <a:r>
              <a:rPr lang="en-US" sz="3200" dirty="0">
                <a:latin typeface="Apple Symbols" charset="0"/>
                <a:ea typeface="Apple Symbols" charset="0"/>
                <a:cs typeface="Apple Symbols" charset="0"/>
              </a:rPr>
              <a:t> 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>
                <a:solidFill>
                  <a:srgbClr val="008F00"/>
                </a:solidFill>
              </a:rPr>
              <a:t>h   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+ (1-c) r</a:t>
            </a:r>
            <a:r>
              <a:rPr lang="en-US" sz="3200" baseline="-25000" dirty="0">
                <a:solidFill>
                  <a:schemeClr val="tx1">
                    <a:lumMod val="50000"/>
                  </a:schemeClr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1691253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Motivation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Decompositions (PARAFAC, Tucker)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Node/edge importance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Applications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571393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8570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AA2B-C79F-7D46-BE3A-8151C149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11F-E000-DE4A-9DC4-53D18376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TA1: </a:t>
            </a:r>
            <a:r>
              <a:rPr lang="en-US" dirty="0" err="1"/>
              <a:t>Phonecall</a:t>
            </a:r>
            <a:r>
              <a:rPr lang="en-US" dirty="0"/>
              <a:t> </a:t>
            </a:r>
          </a:p>
          <a:p>
            <a:r>
              <a:rPr lang="en-US" dirty="0"/>
              <a:t>TA2: Network traffic</a:t>
            </a:r>
          </a:p>
          <a:p>
            <a:r>
              <a:rPr lang="en-US" dirty="0"/>
              <a:t>TA3: </a:t>
            </a:r>
            <a:r>
              <a:rPr lang="en-US" dirty="0" err="1"/>
              <a:t>FaceBook</a:t>
            </a:r>
            <a:endParaRPr lang="en-US" dirty="0"/>
          </a:p>
          <a:p>
            <a:r>
              <a:rPr lang="en-US" dirty="0"/>
              <a:t>TA4: KG Search/Annotation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D10F-7682-554C-ABB0-24152F2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7E85-C239-C146-BAA5-B450F09F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DD3-F5FA-4849-B76D-23F031E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4B8337E5-28E7-594C-AED5-39CCDD29FDAC}"/>
              </a:ext>
            </a:extLst>
          </p:cNvPr>
          <p:cNvSpPr/>
          <p:nvPr/>
        </p:nvSpPr>
        <p:spPr bwMode="auto">
          <a:xfrm>
            <a:off x="272845" y="164993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9558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BE5569-CF53-2846-A617-71F3DCE5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D8FA3F-8AA1-C245-B150-9E89B029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CF16E7-0A24-B644-8DFB-508356DA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2046647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 bwMode="auto">
          <a:xfrm>
            <a:off x="2082800" y="41148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5433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787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914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6482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37084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6079067" y="4656667"/>
            <a:ext cx="1337733" cy="829733"/>
          </a:xfrm>
          <a:custGeom>
            <a:avLst/>
            <a:gdLst>
              <a:gd name="connsiteX0" fmla="*/ 0 w 1337733"/>
              <a:gd name="connsiteY0" fmla="*/ 812800 h 829733"/>
              <a:gd name="connsiteX1" fmla="*/ 440266 w 1337733"/>
              <a:gd name="connsiteY1" fmla="*/ 118533 h 829733"/>
              <a:gd name="connsiteX2" fmla="*/ 711200 w 1337733"/>
              <a:gd name="connsiteY2" fmla="*/ 0 h 829733"/>
              <a:gd name="connsiteX3" fmla="*/ 1066800 w 1337733"/>
              <a:gd name="connsiteY3" fmla="*/ 84666 h 829733"/>
              <a:gd name="connsiteX4" fmla="*/ 1337733 w 1337733"/>
              <a:gd name="connsiteY4" fmla="*/ 829733 h 829733"/>
              <a:gd name="connsiteX5" fmla="*/ 1337733 w 1337733"/>
              <a:gd name="connsiteY5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3" h="829733">
                <a:moveTo>
                  <a:pt x="0" y="812800"/>
                </a:moveTo>
                <a:lnTo>
                  <a:pt x="440266" y="118533"/>
                </a:lnTo>
                <a:lnTo>
                  <a:pt x="711200" y="0"/>
                </a:lnTo>
                <a:lnTo>
                  <a:pt x="1066800" y="84666"/>
                </a:lnTo>
                <a:lnTo>
                  <a:pt x="1337733" y="829733"/>
                </a:lnTo>
                <a:lnTo>
                  <a:pt x="1337733" y="829733"/>
                </a:ln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5DCA65-C526-5B49-A7DF-14E10B99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7FD04-F244-EB43-AD66-DFB4B70FE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8A3CF19-9046-2E40-9925-79372159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758573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pic>
        <p:nvPicPr>
          <p:cNvPr id="3074" name="Picture 2" descr="C:\Users\maraujo\Dropbox\acomp_heavy5sta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852" y="3659656"/>
            <a:ext cx="2762684" cy="207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aujo\Dropbox\bcomp_heavy5sta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064" y="3647840"/>
            <a:ext cx="2794191" cy="20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araujo\Dropbox\ccomp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8452" y="3864769"/>
            <a:ext cx="33528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52688" y="3298074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1 caller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1169" y="329807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5 receivers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2421" y="329807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4 days of activity</a:t>
            </a:r>
            <a:endParaRPr lang="en-US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 bwMode="auto">
          <a:xfrm>
            <a:off x="2082800" y="41148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35433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4787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914900" y="41402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 bwMode="auto">
          <a:xfrm>
            <a:off x="46482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 bwMode="auto">
          <a:xfrm>
            <a:off x="3708400" y="4127500"/>
            <a:ext cx="58419" cy="1130300"/>
          </a:xfrm>
          <a:prstGeom prst="rect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 bwMode="auto">
          <a:xfrm>
            <a:off x="6079067" y="4656667"/>
            <a:ext cx="1337733" cy="829733"/>
          </a:xfrm>
          <a:custGeom>
            <a:avLst/>
            <a:gdLst>
              <a:gd name="connsiteX0" fmla="*/ 0 w 1337733"/>
              <a:gd name="connsiteY0" fmla="*/ 812800 h 829733"/>
              <a:gd name="connsiteX1" fmla="*/ 440266 w 1337733"/>
              <a:gd name="connsiteY1" fmla="*/ 118533 h 829733"/>
              <a:gd name="connsiteX2" fmla="*/ 711200 w 1337733"/>
              <a:gd name="connsiteY2" fmla="*/ 0 h 829733"/>
              <a:gd name="connsiteX3" fmla="*/ 1066800 w 1337733"/>
              <a:gd name="connsiteY3" fmla="*/ 84666 h 829733"/>
              <a:gd name="connsiteX4" fmla="*/ 1337733 w 1337733"/>
              <a:gd name="connsiteY4" fmla="*/ 829733 h 829733"/>
              <a:gd name="connsiteX5" fmla="*/ 1337733 w 1337733"/>
              <a:gd name="connsiteY5" fmla="*/ 829733 h 82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7733" h="829733">
                <a:moveTo>
                  <a:pt x="0" y="812800"/>
                </a:moveTo>
                <a:lnTo>
                  <a:pt x="440266" y="118533"/>
                </a:lnTo>
                <a:lnTo>
                  <a:pt x="711200" y="0"/>
                </a:lnTo>
                <a:lnTo>
                  <a:pt x="1066800" y="84666"/>
                </a:lnTo>
                <a:lnTo>
                  <a:pt x="1337733" y="829733"/>
                </a:lnTo>
                <a:lnTo>
                  <a:pt x="1337733" y="829733"/>
                </a:lnTo>
              </a:path>
            </a:pathLst>
          </a:custGeom>
          <a:noFill/>
          <a:ln w="76200" cap="flat" cmpd="sng" algn="ctr">
            <a:solidFill>
              <a:srgbClr val="FF66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godfath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0" y="2397927"/>
            <a:ext cx="838200" cy="123427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B8B3C2-E145-CC47-A737-4CBD45BE7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BC77D3-C938-4F4B-B2CB-E4F314550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2C834B7-E6AD-2144-A3CD-F79DDB94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32296353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762" y="328613"/>
            <a:ext cx="6835919" cy="682625"/>
          </a:xfrm>
        </p:spPr>
        <p:txBody>
          <a:bodyPr/>
          <a:lstStyle/>
          <a:p>
            <a:r>
              <a:rPr lang="en-US" dirty="0"/>
              <a:t>TA1: Anomaly detection in time-evolving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018809"/>
          </a:xfrm>
        </p:spPr>
        <p:txBody>
          <a:bodyPr/>
          <a:lstStyle/>
          <a:p>
            <a:r>
              <a:rPr lang="pt-PT" dirty="0"/>
              <a:t>Anomalous communities in phone call data:</a:t>
            </a:r>
            <a:endParaRPr lang="en-US" dirty="0"/>
          </a:p>
          <a:p>
            <a:pPr lvl="1"/>
            <a:r>
              <a:rPr lang="pt-PT" dirty="0"/>
              <a:t>European country, 4M clients, data over 2 weeks</a:t>
            </a:r>
          </a:p>
          <a:p>
            <a:pPr lvl="1"/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endParaRPr lang="pt-PT" dirty="0"/>
          </a:p>
          <a:p>
            <a:pPr marL="457200" lvl="1" indent="0">
              <a:buNone/>
            </a:pPr>
            <a:r>
              <a:rPr lang="pt-PT" dirty="0"/>
              <a:t>~200 calls to EACH receiver on EACH day!</a:t>
            </a:r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>
          <a:xfrm>
            <a:off x="7423150" y="611403"/>
            <a:ext cx="1720850" cy="1059549"/>
            <a:chOff x="1409700" y="3761003"/>
            <a:chExt cx="3441700" cy="2119097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422400" y="4419600"/>
              <a:ext cx="990600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435100" y="4432300"/>
              <a:ext cx="6096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2082800" y="4940300"/>
              <a:ext cx="101600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2184400" y="5626100"/>
              <a:ext cx="215900" cy="1270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37"/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29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3026844" y="4445001"/>
              <a:ext cx="379382" cy="492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4" name="Parallelogram 23"/>
            <p:cNvSpPr/>
            <p:nvPr/>
          </p:nvSpPr>
          <p:spPr bwMode="auto">
            <a:xfrm>
              <a:off x="1409700" y="3949700"/>
              <a:ext cx="1473200" cy="431800"/>
            </a:xfrm>
            <a:prstGeom prst="parallelogram">
              <a:avLst>
                <a:gd name="adj" fmla="val 95588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Parallelogram 24"/>
            <p:cNvSpPr/>
            <p:nvPr/>
          </p:nvSpPr>
          <p:spPr bwMode="auto">
            <a:xfrm rot="5400000" flipV="1">
              <a:off x="1689100" y="4699000"/>
              <a:ext cx="1917700" cy="444500"/>
            </a:xfrm>
            <a:prstGeom prst="parallelogram">
              <a:avLst>
                <a:gd name="adj" fmla="val 98007"/>
              </a:avLst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38"/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2" name="Picture 31" descr="migue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5217" y="3136033"/>
            <a:ext cx="1339850" cy="1532591"/>
          </a:xfrm>
          <a:prstGeom prst="rect">
            <a:avLst/>
          </a:prstGeom>
        </p:spPr>
      </p:pic>
      <p:pic>
        <p:nvPicPr>
          <p:cNvPr id="33" name="Picture 32" descr="guenne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5055" y="3100619"/>
            <a:ext cx="1247478" cy="1530648"/>
          </a:xfrm>
          <a:prstGeom prst="rect">
            <a:avLst/>
          </a:prstGeom>
        </p:spPr>
      </p:pic>
      <p:pic>
        <p:nvPicPr>
          <p:cNvPr id="34" name="Picture 33" descr="photo-spiros-papadimitriou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8250" y="3120809"/>
            <a:ext cx="1132417" cy="154008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974D02-F5DA-3548-B746-25D96CBCB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6EF3C3-F7E3-F248-AC95-E86AAE07F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15AA5C9-FCAD-724E-9CBF-3D1357EE9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4790519"/>
            <a:ext cx="9144000" cy="2092881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bg1"/>
                </a:solidFill>
              </a:rPr>
              <a:t>Miguel </a:t>
            </a:r>
            <a:r>
              <a:rPr lang="en-US" b="1" dirty="0" err="1">
                <a:solidFill>
                  <a:schemeClr val="bg1"/>
                </a:solidFill>
              </a:rPr>
              <a:t>Araujo</a:t>
            </a:r>
            <a:r>
              <a:rPr lang="en-US" dirty="0">
                <a:solidFill>
                  <a:schemeClr val="bg1"/>
                </a:solidFill>
              </a:rPr>
              <a:t>, Spiros Papadimitriou, Stephan </a:t>
            </a:r>
            <a:r>
              <a:rPr lang="en-US" dirty="0" err="1">
                <a:solidFill>
                  <a:schemeClr val="bg1"/>
                </a:solidFill>
              </a:rPr>
              <a:t>Günnemann</a:t>
            </a:r>
            <a:r>
              <a:rPr lang="en-US" dirty="0">
                <a:solidFill>
                  <a:schemeClr val="bg1"/>
                </a:solidFill>
              </a:rPr>
              <a:t>, Christos Faloutsos, </a:t>
            </a:r>
            <a:r>
              <a:rPr lang="en-US" dirty="0" err="1">
                <a:solidFill>
                  <a:schemeClr val="bg1"/>
                </a:solidFill>
              </a:rPr>
              <a:t>Prithwish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Basu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Ananthram</a:t>
            </a:r>
            <a:r>
              <a:rPr lang="en-US" dirty="0">
                <a:solidFill>
                  <a:schemeClr val="bg1"/>
                </a:solidFill>
              </a:rPr>
              <a:t> Swami,</a:t>
            </a:r>
          </a:p>
          <a:p>
            <a:pPr algn="just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Evangelos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Papalexakis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Koutra</a:t>
            </a:r>
            <a:r>
              <a:rPr lang="en-US" dirty="0">
                <a:solidFill>
                  <a:schemeClr val="bg1"/>
                </a:solidFill>
              </a:rPr>
              <a:t>.  </a:t>
            </a:r>
            <a:r>
              <a:rPr lang="en-US" i="1" dirty="0">
                <a:solidFill>
                  <a:schemeClr val="bg1"/>
                </a:solidFill>
              </a:rPr>
              <a:t>Com2: Fast Automatic Discovery of Temporal (Comet) Communities</a:t>
            </a:r>
            <a:r>
              <a:rPr lang="en-US" dirty="0">
                <a:solidFill>
                  <a:schemeClr val="bg1"/>
                </a:solidFill>
              </a:rPr>
              <a:t>. PAKDD 2014, Tainan, Taiwan.</a:t>
            </a:r>
          </a:p>
        </p:txBody>
      </p:sp>
    </p:spTree>
    <p:extLst>
      <p:ext uri="{BB962C8B-B14F-4D97-AF65-F5344CB8AC3E}">
        <p14:creationId xmlns:p14="http://schemas.microsoft.com/office/powerpoint/2010/main" val="40777322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AA2B-C79F-7D46-BE3A-8151C149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11F-E000-DE4A-9DC4-53D18376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TA1: </a:t>
            </a:r>
            <a:r>
              <a:rPr lang="en-US" dirty="0" err="1"/>
              <a:t>Phonecall</a:t>
            </a:r>
            <a:r>
              <a:rPr lang="en-US" dirty="0"/>
              <a:t> </a:t>
            </a:r>
          </a:p>
          <a:p>
            <a:r>
              <a:rPr lang="en-US" dirty="0"/>
              <a:t>TA2: Network traffic</a:t>
            </a:r>
          </a:p>
          <a:p>
            <a:r>
              <a:rPr lang="en-US" dirty="0"/>
              <a:t>TA3: </a:t>
            </a:r>
            <a:r>
              <a:rPr lang="en-US" dirty="0" err="1"/>
              <a:t>FaceBook</a:t>
            </a:r>
            <a:endParaRPr lang="en-US" dirty="0"/>
          </a:p>
          <a:p>
            <a:r>
              <a:rPr lang="en-US" dirty="0"/>
              <a:t>TA4: KG Search/Annotation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D10F-7682-554C-ABB0-24152F2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7E85-C239-C146-BAA5-B450F09F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DD3-F5FA-4849-B76D-23F031E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01E6946-4DE5-504D-A1A0-B328B59647D0}"/>
              </a:ext>
            </a:extLst>
          </p:cNvPr>
          <p:cNvSpPr/>
          <p:nvPr/>
        </p:nvSpPr>
        <p:spPr bwMode="auto">
          <a:xfrm>
            <a:off x="272845" y="2221435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383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2941"/>
            <a:ext cx="7772400" cy="120405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ParCube</a:t>
            </a:r>
            <a:r>
              <a:rPr lang="en-US" dirty="0"/>
              <a:t>: Sparse Parallelizable Tensor Decompositions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8800" y="3714248"/>
            <a:ext cx="781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/>
              <a:t>Evangelos</a:t>
            </a:r>
            <a:r>
              <a:rPr lang="en-US" sz="2200" b="1" dirty="0"/>
              <a:t> E. </a:t>
            </a:r>
            <a:r>
              <a:rPr lang="en-US" sz="2200" b="1" dirty="0" err="1"/>
              <a:t>Papalexakis</a:t>
            </a:r>
            <a:r>
              <a:rPr lang="en-US" sz="2200" dirty="0"/>
              <a:t>, Christos Faloutsos, Nikos </a:t>
            </a:r>
            <a:r>
              <a:rPr lang="en-US" sz="2200" dirty="0" err="1"/>
              <a:t>Sidiropoulos</a:t>
            </a:r>
            <a:r>
              <a:rPr lang="en-US" sz="2200" dirty="0"/>
              <a:t>, ECML/PKDD 2012</a:t>
            </a:r>
            <a:endParaRPr lang="en-US" sz="22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937000" y="431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vagelis-journal-photo.png">
            <a:extLst>
              <a:ext uri="{FF2B5EF4-FFF2-40B4-BE49-F238E27FC236}">
                <a16:creationId xmlns:a16="http://schemas.microsoft.com/office/drawing/2014/main" id="{8E6DC329-B6E5-4941-894F-2DBA969A8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60" y="1962941"/>
            <a:ext cx="1325597" cy="1644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153C88-AD4D-164F-9714-C767AB23B81D}"/>
              </a:ext>
            </a:extLst>
          </p:cNvPr>
          <p:cNvSpPr txBox="1"/>
          <p:nvPr/>
        </p:nvSpPr>
        <p:spPr>
          <a:xfrm>
            <a:off x="963392" y="4913293"/>
            <a:ext cx="7217215" cy="129266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 err="1"/>
              <a:t>Evangelos</a:t>
            </a:r>
            <a:r>
              <a:rPr lang="en-US" dirty="0"/>
              <a:t> E. Papalexakis</a:t>
            </a:r>
          </a:p>
          <a:p>
            <a:pPr algn="l"/>
            <a:r>
              <a:rPr lang="en-US" b="1" dirty="0"/>
              <a:t>Email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epapalex@cs.ucr.edu</a:t>
            </a:r>
            <a:endParaRPr lang="en-US" dirty="0"/>
          </a:p>
          <a:p>
            <a:pPr algn="l"/>
            <a:r>
              <a:rPr lang="en-US" b="1" dirty="0"/>
              <a:t>Web: </a:t>
            </a:r>
            <a:r>
              <a:rPr lang="en-US" dirty="0"/>
              <a:t>http://</a:t>
            </a:r>
            <a:r>
              <a:rPr lang="en-US" dirty="0" err="1"/>
              <a:t>www.cs.ucr.edu</a:t>
            </a:r>
            <a:r>
              <a:rPr lang="en-US" dirty="0"/>
              <a:t>/~</a:t>
            </a:r>
            <a:r>
              <a:rPr lang="en-US" dirty="0" err="1"/>
              <a:t>epapalex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0954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596"/>
    </mc:Choice>
    <mc:Fallback xmlns="">
      <p:transition xmlns:p14="http://schemas.microsoft.com/office/powerpoint/2010/main" advTm="10596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TA2: </a:t>
            </a:r>
            <a:r>
              <a:rPr lang="en-US" cap="small" dirty="0" err="1"/>
              <a:t>Lbnl</a:t>
            </a:r>
            <a:r>
              <a:rPr lang="en-US" dirty="0"/>
              <a:t> Network Data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4294187"/>
            <a:ext cx="8229600" cy="2062163"/>
          </a:xfrm>
        </p:spPr>
        <p:txBody>
          <a:bodyPr>
            <a:normAutofit/>
          </a:bodyPr>
          <a:lstStyle/>
          <a:p>
            <a:r>
              <a:rPr lang="en-US" dirty="0"/>
              <a:t>Modes: </a:t>
            </a:r>
            <a:r>
              <a:rPr lang="en-US" dirty="0" err="1"/>
              <a:t>src</a:t>
            </a:r>
            <a:r>
              <a:rPr lang="en-US" dirty="0"/>
              <a:t> IP, </a:t>
            </a:r>
            <a:r>
              <a:rPr lang="en-US" dirty="0" err="1"/>
              <a:t>dst</a:t>
            </a:r>
            <a:r>
              <a:rPr lang="en-US" dirty="0"/>
              <a:t> IP, port #</a:t>
            </a:r>
          </a:p>
          <a:p>
            <a:r>
              <a:rPr lang="en-US" b="1"/>
              <a:t>~ </a:t>
            </a:r>
            <a:r>
              <a:rPr lang="en-US" b="1" dirty="0"/>
              <a:t>Port Scanning Attack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Dong+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1008"/>
            <a:ext cx="7865618" cy="24778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6018" y="1252783"/>
            <a:ext cx="10585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src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70345" y="1244600"/>
            <a:ext cx="1031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</a:t>
            </a:r>
            <a:r>
              <a:rPr lang="en-US" dirty="0" err="1"/>
              <a:t>dst</a:t>
            </a:r>
            <a:endParaRPr lang="en-US" dirty="0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4E8E1050-3C98-7F4B-99F2-A63224E3369D}"/>
              </a:ext>
            </a:extLst>
          </p:cNvPr>
          <p:cNvCxnSpPr>
            <a:cxnSpLocks/>
          </p:cNvCxnSpPr>
          <p:nvPr/>
        </p:nvCxnSpPr>
        <p:spPr bwMode="auto">
          <a:xfrm>
            <a:off x="3797300" y="1524405"/>
            <a:ext cx="417606" cy="461503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863EB0E1-7592-6947-812B-D64C7D3A74C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4345975" y="1528922"/>
            <a:ext cx="411671" cy="431586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18" name="Picture 17" descr="vagelis-journal-photo.png">
            <a:extLst>
              <a:ext uri="{FF2B5EF4-FFF2-40B4-BE49-F238E27FC236}">
                <a16:creationId xmlns:a16="http://schemas.microsoft.com/office/drawing/2014/main" id="{5016AE77-5647-EC49-95FF-BF2DC05C9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"/>
            <a:ext cx="988685" cy="122656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4D4C8-1830-8B40-ACBB-C1AD7C3F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242765377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Tensors, e.g.,  Time-evolving graphs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551419" y="2506991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5093411" y="3459246"/>
            <a:ext cx="1180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3am, 4/1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307134" y="5115692"/>
            <a:ext cx="1271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10pm, 4/3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516953" y="5683026"/>
            <a:ext cx="1249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11pm, 4/3</a:t>
            </a:r>
          </a:p>
        </p:txBody>
      </p:sp>
    </p:spTree>
    <p:extLst>
      <p:ext uri="{BB962C8B-B14F-4D97-AF65-F5344CB8AC3E}">
        <p14:creationId xmlns:p14="http://schemas.microsoft.com/office/powerpoint/2010/main" val="21860531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TA3: </a:t>
            </a:r>
            <a:r>
              <a:rPr lang="en-US" cap="small" dirty="0"/>
              <a:t>Facebook</a:t>
            </a:r>
            <a:r>
              <a:rPr lang="en-US" dirty="0"/>
              <a:t> Wall posts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175249"/>
            <a:ext cx="8398042" cy="1073151"/>
          </a:xfrm>
        </p:spPr>
        <p:txBody>
          <a:bodyPr>
            <a:normAutofit/>
          </a:bodyPr>
          <a:lstStyle/>
          <a:p>
            <a:r>
              <a:rPr lang="en-US" sz="2800" dirty="0"/>
              <a:t>Modes: wall-owner, poster, timestamp</a:t>
            </a:r>
          </a:p>
          <a:p>
            <a:r>
              <a:rPr lang="en-US" sz="2800" dirty="0"/>
              <a:t>Discovery: birthday-like event.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Dong+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20" y="1607564"/>
            <a:ext cx="9275604" cy="311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46527" y="4320697"/>
            <a:ext cx="14509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 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257323" y="1277779"/>
            <a:ext cx="188624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1 Wall</a:t>
            </a:r>
          </a:p>
        </p:txBody>
      </p:sp>
      <p:pic>
        <p:nvPicPr>
          <p:cNvPr id="12" name="Picture 11" descr="vagelis-journal-photo.png">
            <a:extLst>
              <a:ext uri="{FF2B5EF4-FFF2-40B4-BE49-F238E27FC236}">
                <a16:creationId xmlns:a16="http://schemas.microsoft.com/office/drawing/2014/main" id="{C006EE33-E424-7C48-A0EA-AC0E89FACF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0" y="1"/>
            <a:ext cx="988685" cy="1226564"/>
          </a:xfrm>
          <a:prstGeom prst="rect">
            <a:avLst/>
          </a:prstGeom>
        </p:spPr>
      </p:pic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36193F5B-74F6-1349-B4D8-065449CA3227}"/>
              </a:ext>
            </a:extLst>
          </p:cNvPr>
          <p:cNvCxnSpPr>
            <a:cxnSpLocks/>
          </p:cNvCxnSpPr>
          <p:nvPr/>
        </p:nvCxnSpPr>
        <p:spPr bwMode="auto">
          <a:xfrm>
            <a:off x="1263319" y="1619182"/>
            <a:ext cx="365602" cy="294628"/>
          </a:xfrm>
          <a:prstGeom prst="bentConnector3">
            <a:avLst>
              <a:gd name="adj1" fmla="val 99364"/>
            </a:avLst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11DDAA3E-8DAB-8441-83BF-52CE58C308B1}"/>
              </a:ext>
            </a:extLst>
          </p:cNvPr>
          <p:cNvCxnSpPr/>
          <p:nvPr/>
        </p:nvCxnSpPr>
        <p:spPr bwMode="auto">
          <a:xfrm rot="16200000" flipV="1">
            <a:off x="3598196" y="4041859"/>
            <a:ext cx="837129" cy="212990"/>
          </a:xfrm>
          <a:prstGeom prst="bentConnector3">
            <a:avLst>
              <a:gd name="adj1" fmla="val 1134"/>
            </a:avLst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E630C192-D8E9-6149-8150-246BAEA49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950" y="4286197"/>
            <a:ext cx="617455" cy="56144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EAB6E-5A78-4D44-94D8-17EF1B56D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</p:spTree>
    <p:extLst>
      <p:ext uri="{BB962C8B-B14F-4D97-AF65-F5344CB8AC3E}">
        <p14:creationId xmlns:p14="http://schemas.microsoft.com/office/powerpoint/2010/main" val="770651854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AA2B-C79F-7D46-BE3A-8151C1499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5B11F-E000-DE4A-9DC4-53D183767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TA1: </a:t>
            </a:r>
            <a:r>
              <a:rPr lang="en-US" dirty="0" err="1"/>
              <a:t>Phonecall</a:t>
            </a:r>
            <a:r>
              <a:rPr lang="en-US" dirty="0"/>
              <a:t> </a:t>
            </a:r>
          </a:p>
          <a:p>
            <a:r>
              <a:rPr lang="en-US" dirty="0"/>
              <a:t>TA2: Network traffic</a:t>
            </a:r>
          </a:p>
          <a:p>
            <a:r>
              <a:rPr lang="en-US" dirty="0"/>
              <a:t>TA3: </a:t>
            </a:r>
            <a:r>
              <a:rPr lang="en-US" dirty="0" err="1"/>
              <a:t>FaceBook</a:t>
            </a:r>
            <a:endParaRPr lang="en-US" dirty="0"/>
          </a:p>
          <a:p>
            <a:r>
              <a:rPr lang="en-US" dirty="0"/>
              <a:t>TA4: KG Search/Annotation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8ED10F-7682-554C-ABB0-24152F221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7E85-C239-C146-BAA5-B450F09FB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12DD3-F5FA-4849-B76D-23F031EB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701E6946-4DE5-504D-A1A0-B328B59647D0}"/>
              </a:ext>
            </a:extLst>
          </p:cNvPr>
          <p:cNvSpPr/>
          <p:nvPr/>
        </p:nvSpPr>
        <p:spPr bwMode="auto">
          <a:xfrm>
            <a:off x="272845" y="3388083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544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TA4: KG Search &amp; Annotation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150069"/>
            <a:ext cx="8229600" cy="1206281"/>
          </a:xfrm>
        </p:spPr>
        <p:txBody>
          <a:bodyPr>
            <a:normAutofit fontScale="92500"/>
          </a:bodyPr>
          <a:lstStyle/>
          <a:p>
            <a:r>
              <a:rPr lang="en-US" dirty="0"/>
              <a:t>When searching “Spielberg”, which one to return?</a:t>
            </a:r>
          </a:p>
          <a:p>
            <a:r>
              <a:rPr lang="en-US" dirty="0"/>
              <a:t>Which actors/directors for more annotation?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Dong+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6BB73A-582F-4420-9A14-CB10A2B2E5E8}" type="slidenum">
              <a:rPr lang="en-US" smtClean="0"/>
              <a:t>52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64D4C8-1830-8B40-ACBB-C1AD7C3F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4F696F-9823-C04B-82C5-6176E64DC236}"/>
              </a:ext>
            </a:extLst>
          </p:cNvPr>
          <p:cNvGrpSpPr/>
          <p:nvPr/>
        </p:nvGrpSpPr>
        <p:grpSpPr>
          <a:xfrm>
            <a:off x="924910" y="1472762"/>
            <a:ext cx="5448245" cy="3499945"/>
            <a:chOff x="518681" y="1956254"/>
            <a:chExt cx="6880547" cy="44005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76C169-D8EE-1D4F-A3EB-7B2ED20C435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15547" y="5371132"/>
              <a:ext cx="1525219" cy="424383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6497BD-9BE8-0B43-BA5A-37C028F3050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09144" y="4360805"/>
              <a:ext cx="1612013" cy="74952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BA4800D-CA58-8B40-BA23-955C7D5D2C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93935" y="2486661"/>
              <a:ext cx="1527222" cy="1881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96B5650-4D5F-5745-AAFE-46909D8A7C66}"/>
                </a:ext>
              </a:extLst>
            </p:cNvPr>
            <p:cNvSpPr txBox="1"/>
            <p:nvPr/>
          </p:nvSpPr>
          <p:spPr>
            <a:xfrm rot="5400000">
              <a:off x="2743109" y="2213799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80BDF2-382C-8346-893E-AA7FC149D94A}"/>
                </a:ext>
              </a:extLst>
            </p:cNvPr>
            <p:cNvSpPr txBox="1"/>
            <p:nvPr/>
          </p:nvSpPr>
          <p:spPr>
            <a:xfrm rot="5400000">
              <a:off x="5960807" y="3429428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28272A0-AB52-5049-9300-BC3D592F447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28003" y="5004407"/>
              <a:ext cx="1612763" cy="15271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CDB79C2-3583-5743-8E8F-3BBD7D25013D}"/>
                </a:ext>
              </a:extLst>
            </p:cNvPr>
            <p:cNvSpPr txBox="1"/>
            <p:nvPr/>
          </p:nvSpPr>
          <p:spPr>
            <a:xfrm>
              <a:off x="4624514" y="4173763"/>
              <a:ext cx="11480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solidFill>
                    <a:srgbClr val="008F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Acted_in</a:t>
              </a:r>
              <a:endParaRPr lang="en-US" sz="20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0369A3-54C5-6445-B123-80BD8BD6AD77}"/>
                </a:ext>
              </a:extLst>
            </p:cNvPr>
            <p:cNvSpPr txBox="1"/>
            <p:nvPr/>
          </p:nvSpPr>
          <p:spPr>
            <a:xfrm>
              <a:off x="1995250" y="3269260"/>
              <a:ext cx="726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930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dates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53204A-CBBF-1349-947A-B6F0046D0AED}"/>
                </a:ext>
              </a:extLst>
            </p:cNvPr>
            <p:cNvSpPr txBox="1"/>
            <p:nvPr/>
          </p:nvSpPr>
          <p:spPr>
            <a:xfrm>
              <a:off x="4393935" y="2117447"/>
              <a:ext cx="10118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7030A0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directed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3C7A634-BB91-214D-B33E-6669CF467EB9}"/>
                </a:ext>
              </a:extLst>
            </p:cNvPr>
            <p:cNvSpPr txBox="1"/>
            <p:nvPr/>
          </p:nvSpPr>
          <p:spPr>
            <a:xfrm>
              <a:off x="4699449" y="5772090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produced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61BC2A2-32C6-BD44-960C-C70879F1B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5997" y="4989129"/>
              <a:ext cx="1044755" cy="103931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6E7487B-1EF7-C749-A173-6C92FC3DB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747" y="1956254"/>
              <a:ext cx="1029644" cy="656398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5B82258-B7A0-974A-850F-09DEFC238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1586" y="4744196"/>
              <a:ext cx="942327" cy="62693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878B848-DE66-7540-8F5F-F271C1F2A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56538" y="3526229"/>
              <a:ext cx="989951" cy="1045566"/>
            </a:xfrm>
            <a:prstGeom prst="rect">
              <a:avLst/>
            </a:prstGeom>
          </p:spPr>
        </p:pic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0337222-928A-1048-A94F-EA684A8E1513}"/>
                </a:ext>
              </a:extLst>
            </p:cNvPr>
            <p:cNvSpPr/>
            <p:nvPr/>
          </p:nvSpPr>
          <p:spPr bwMode="auto">
            <a:xfrm>
              <a:off x="2415451" y="3462063"/>
              <a:ext cx="285857" cy="711699"/>
            </a:xfrm>
            <a:custGeom>
              <a:avLst/>
              <a:gdLst>
                <a:gd name="connsiteX0" fmla="*/ 457634 w 529071"/>
                <a:gd name="connsiteY0" fmla="*/ 1143000 h 1143000"/>
                <a:gd name="connsiteX1" fmla="*/ 434 w 529071"/>
                <a:gd name="connsiteY1" fmla="*/ 642938 h 1143000"/>
                <a:gd name="connsiteX2" fmla="*/ 529071 w 529071"/>
                <a:gd name="connsiteY2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9071" h="1143000">
                  <a:moveTo>
                    <a:pt x="457634" y="1143000"/>
                  </a:moveTo>
                  <a:cubicBezTo>
                    <a:pt x="223081" y="988219"/>
                    <a:pt x="-11472" y="833438"/>
                    <a:pt x="434" y="642938"/>
                  </a:cubicBezTo>
                  <a:cubicBezTo>
                    <a:pt x="12340" y="452438"/>
                    <a:pt x="270705" y="226219"/>
                    <a:pt x="529071" y="0"/>
                  </a:cubicBezTo>
                </a:path>
              </a:pathLst>
            </a:custGeom>
            <a:noFill/>
            <a:ln w="3175" cap="flat" cmpd="sng" algn="ctr">
              <a:solidFill>
                <a:srgbClr val="FF93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0D16D5-C872-6B40-B87A-9A3A9693C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80509" y="2278660"/>
              <a:ext cx="990600" cy="9906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DD9FA0-CD68-344D-8ADF-2B256F0723B9}"/>
                </a:ext>
              </a:extLst>
            </p:cNvPr>
            <p:cNvSpPr txBox="1"/>
            <p:nvPr/>
          </p:nvSpPr>
          <p:spPr>
            <a:xfrm rot="5400000">
              <a:off x="2769177" y="491835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B4D67F3-6857-374C-B200-FA15C0F6E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8681" y="4005181"/>
              <a:ext cx="732859" cy="42994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AF37DC3-2C97-7440-8840-B0662C5E2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681" y="2276184"/>
              <a:ext cx="797345" cy="797345"/>
            </a:xfrm>
            <a:prstGeom prst="rect">
              <a:avLst/>
            </a:prstGeom>
          </p:spPr>
        </p:pic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C56A73D-1F8C-144C-9A58-363A28D013C8}"/>
                </a:ext>
              </a:extLst>
            </p:cNvPr>
            <p:cNvCxnSpPr/>
            <p:nvPr/>
          </p:nvCxnSpPr>
          <p:spPr bwMode="auto">
            <a:xfrm flipV="1">
              <a:off x="1591151" y="2344306"/>
              <a:ext cx="967228" cy="17325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610038D-F1AA-4B42-9F8D-FEEBF530DD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52310" y="2833864"/>
              <a:ext cx="1343437" cy="227646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08AE381-2EA2-9A40-92D5-E2BAB1C2062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11636" y="4347014"/>
              <a:ext cx="1296330" cy="8811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00FDFF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304DD3-E297-BD42-946D-72D0C6A0FCF1}"/>
                </a:ext>
              </a:extLst>
            </p:cNvPr>
            <p:cNvSpPr txBox="1"/>
            <p:nvPr/>
          </p:nvSpPr>
          <p:spPr>
            <a:xfrm>
              <a:off x="1485822" y="4956398"/>
              <a:ext cx="1034257" cy="400110"/>
            </a:xfrm>
            <a:prstGeom prst="rect">
              <a:avLst/>
            </a:prstGeom>
            <a:solidFill>
              <a:srgbClr val="00FD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latin typeface="Apple Chancery" panose="03020702040506060504" pitchFamily="66" charset="-79"/>
                  <a:cs typeface="Apple Chancery" panose="03020702040506060504" pitchFamily="66" charset="-79"/>
                </a:rPr>
                <a:t>born_in</a:t>
              </a:r>
              <a:endParaRPr lang="en-US" sz="2000" b="1" dirty="0">
                <a:latin typeface="Apple Chancery" panose="03020702040506060504" pitchFamily="66" charset="-79"/>
                <a:cs typeface="Apple Chancery" panose="03020702040506060504" pitchFamily="66" charset="-79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8A9E691-4105-5E4C-87B8-2D918F8497F7}"/>
              </a:ext>
            </a:extLst>
          </p:cNvPr>
          <p:cNvSpPr txBox="1"/>
          <p:nvPr/>
        </p:nvSpPr>
        <p:spPr>
          <a:xfrm>
            <a:off x="6311406" y="1919157"/>
            <a:ext cx="237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Box office: 1.03B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A8D543-1002-454F-8932-7C9E19F5960B}"/>
              </a:ext>
            </a:extLst>
          </p:cNvPr>
          <p:cNvSpPr txBox="1"/>
          <p:nvPr/>
        </p:nvSpPr>
        <p:spPr>
          <a:xfrm>
            <a:off x="6303097" y="4098208"/>
            <a:ext cx="2375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/>
              <a:t>Box office: 446.1M</a:t>
            </a:r>
          </a:p>
        </p:txBody>
      </p:sp>
    </p:spTree>
    <p:extLst>
      <p:ext uri="{BB962C8B-B14F-4D97-AF65-F5344CB8AC3E}">
        <p14:creationId xmlns:p14="http://schemas.microsoft.com/office/powerpoint/2010/main" val="1320598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E15CE-ABD6-9C4E-8B48-E72BCCC6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(P2.1)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A4AA1-7D67-2C45-876D-FE36700AE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Tensor analysis finds latent variables (market-segments, lockstep-groups,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Deviations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anomalies</a:t>
            </a:r>
          </a:p>
          <a:p>
            <a:r>
              <a:rPr lang="en-US" dirty="0"/>
              <a:t>Extends SVD/factorization, to higher-modes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003B4-4905-7F4C-83A1-7A681613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D649F-F1F2-F945-AA52-3AEFD7FC2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38614-245F-994E-9B83-B09E8717A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026B08-82C9-3E4A-8B87-1BB8ADA79FD2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8" name="Rectangle 13">
              <a:extLst>
                <a:ext uri="{FF2B5EF4-FFF2-40B4-BE49-F238E27FC236}">
                  <a16:creationId xmlns:a16="http://schemas.microsoft.com/office/drawing/2014/main" id="{D832CA6F-3C7C-E144-9B5B-38A612FC8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14">
              <a:extLst>
                <a:ext uri="{FF2B5EF4-FFF2-40B4-BE49-F238E27FC236}">
                  <a16:creationId xmlns:a16="http://schemas.microsoft.com/office/drawing/2014/main" id="{C9EC759A-04C5-7F46-8AE5-17A95231B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1FEA6E6D-5C83-524C-8B0E-A2AC9A3C4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CA68AF-B29B-F648-8909-3D709E63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4E81EB4C-C9B2-174D-9DDD-D54BA5E0E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5E03C99-DEF7-F541-ADA4-CB8C0CE2DB78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7">
              <a:extLst>
                <a:ext uri="{FF2B5EF4-FFF2-40B4-BE49-F238E27FC236}">
                  <a16:creationId xmlns:a16="http://schemas.microsoft.com/office/drawing/2014/main" id="{BF70DFFB-8BF9-7246-A4E7-4C3DC9C24D86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50" name="Rectangle 10">
                <a:extLst>
                  <a:ext uri="{FF2B5EF4-FFF2-40B4-BE49-F238E27FC236}">
                    <a16:creationId xmlns:a16="http://schemas.microsoft.com/office/drawing/2014/main" id="{5D6AF7D2-124A-7D4B-99A2-AB3499CA4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86CAA50-FFB2-C740-8EEB-F220A6028B6C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A4EC84C-F875-1643-9AB7-0BF5BD284CEA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A348080-42D9-194E-A750-C44A4613C502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9FD5D7-F397-F446-8620-131049A17A70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FB92CB1-1102-7C4B-AAE5-417DB786564A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A7F76D-7A22-BB46-8652-A090DD5CA9F4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91692D-668B-3744-A1EE-C625A03CB661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8923B06-DB68-3948-930F-DABC11D3A44C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22" name="Group 38">
              <a:extLst>
                <a:ext uri="{FF2B5EF4-FFF2-40B4-BE49-F238E27FC236}">
                  <a16:creationId xmlns:a16="http://schemas.microsoft.com/office/drawing/2014/main" id="{96068C0A-C7AB-FB44-8AB6-C3CF05678A75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48" name="Rectangle 10">
                <a:extLst>
                  <a:ext uri="{FF2B5EF4-FFF2-40B4-BE49-F238E27FC236}">
                    <a16:creationId xmlns:a16="http://schemas.microsoft.com/office/drawing/2014/main" id="{4078A71B-EF73-8C42-A2D2-8811124F5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8DB0744-E618-5543-A975-6CEB11017C77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10">
              <a:extLst>
                <a:ext uri="{FF2B5EF4-FFF2-40B4-BE49-F238E27FC236}">
                  <a16:creationId xmlns:a16="http://schemas.microsoft.com/office/drawing/2014/main" id="{0819CD4E-2B17-C04A-9991-F8D4B9FA457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9ED2350-A252-5B42-938C-343234AB0FAA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DFFA780A-0E43-D349-8B1F-0DFDF25FB2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A4FF28-CFA8-1542-9518-90B3A72268DA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84788BB-E265-CF43-B4AC-0DB7B4A372DA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A9B7C7A-4653-8244-B147-8705635C98B2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E29833-6A2A-FA4A-83E7-925AF3682364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7948C56-FB3C-C14A-9F7F-CF26DBBD9631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13EF06-67F1-AF45-9C6B-4870F46DC7F5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D31DCEA-216B-E84F-91E4-E70AF1523E0C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33" name="Group 62">
              <a:extLst>
                <a:ext uri="{FF2B5EF4-FFF2-40B4-BE49-F238E27FC236}">
                  <a16:creationId xmlns:a16="http://schemas.microsoft.com/office/drawing/2014/main" id="{47D31E56-AA10-344C-92F7-786595F66F4B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19BBADE-B568-AD46-94EC-1AC83B5BDBC1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67F0D772-3E62-1B40-8A60-B1541DAAA974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EA65828-4BF3-EA4A-9B3C-981A67238414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8650D3-9387-E74F-8004-DC0BE43F247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7">
                <a:extLst>
                  <a:ext uri="{FF2B5EF4-FFF2-40B4-BE49-F238E27FC236}">
                    <a16:creationId xmlns:a16="http://schemas.microsoft.com/office/drawing/2014/main" id="{8120C9F5-15DE-A140-BD95-B514096221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D433A26B-F723-DD46-A4F8-87127480D7AA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70CD3F8-ECFA-7C49-AAC1-5A6BB8E8FDE5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Parallelogram 40">
                <a:extLst>
                  <a:ext uri="{FF2B5EF4-FFF2-40B4-BE49-F238E27FC236}">
                    <a16:creationId xmlns:a16="http://schemas.microsoft.com/office/drawing/2014/main" id="{9D874887-1F91-7443-9B35-471B8B27FA70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arallelogram 41">
                <a:extLst>
                  <a:ext uri="{FF2B5EF4-FFF2-40B4-BE49-F238E27FC236}">
                    <a16:creationId xmlns:a16="http://schemas.microsoft.com/office/drawing/2014/main" id="{9CA4025F-1571-CC48-9000-D8ECEB33CA95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DF2DD6D-B7DD-4343-B43F-0820B59DC77B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F93D1C99-A987-FF4D-BEF0-3FA46FEAC5FF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7657312-0C75-2543-B869-470E7D38690F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4F43197-BD54-B744-9877-B3DC6CB4EB29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4BBB279-9F28-7C4E-B0B3-5835C84EEC0A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41517271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Recipe(s)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A: tensor factorization (~ high-mode SVD)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PARAFAC (see below)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Tucker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ADE13-8C90-644E-BF5E-5824979DD103}"/>
              </a:ext>
            </a:extLst>
          </p:cNvPr>
          <p:cNvGrpSpPr>
            <a:grpSpLocks noChangeAspect="1"/>
          </p:cNvGrpSpPr>
          <p:nvPr/>
        </p:nvGrpSpPr>
        <p:grpSpPr>
          <a:xfrm>
            <a:off x="332556" y="3999749"/>
            <a:ext cx="2705275" cy="1889209"/>
            <a:chOff x="2233968" y="2461116"/>
            <a:chExt cx="5423245" cy="37872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CC194F-B3EC-884C-8DA4-254501739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761727-FDC5-4B4B-874B-33671A51A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02A922-C9DE-404B-9F0A-65BCDD2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32A63-ECE3-E545-A498-8EA5003BB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8B6452-B237-924F-BCC5-50EAECB18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2EB4DB-017C-9B40-8AA9-80C1818FF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8DC69A-DA91-404E-91AE-DB94B1561D3A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9582E8-4AAB-4B47-8CA9-C9AEDB1B4448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D41A9E-7A39-334F-B6DD-C317CE78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708C3-2BDE-F248-AC76-208EF5849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D0231E-5D96-234A-81B5-FAFC50F5F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724C9-A124-1244-9389-1AB00C365002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47462-2EA3-0B4D-8B23-D06D574C93C6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57DA9E3-F91C-7A4A-B32A-0B486C5EB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E2BBD3-40BC-0247-9C83-2132291828B8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DE060-EE25-454E-896B-65D144C5F2E4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7E8BB72-22B5-644A-9589-238E8C13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622DACDF-65E7-AF4C-A4A3-8112D265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298B8AE1-2317-FA44-8B3B-A3E29D8D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EC8E58C9-0830-4144-9B0E-5478001C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5EC5749-0AB2-B14F-93AA-EC12811A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0B2200-7C09-B340-8E08-D4A43317F325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C42B4152-16F9-FB49-948C-20F02492BCB2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C0BAAA01-613F-3142-9086-6EFF7D9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FC35EE-1B14-0C4F-81B4-A80C0A4EF6DE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67B9FD-41DE-224A-BB12-93CE50305DED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8C14B-0ADA-AC42-9432-AB6513F2CB1F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4EE947-A756-CA45-8A86-A3ACEC564095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75B2E6-5A7A-D64A-90A2-3C04598DAD5E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3AD30-E3FB-5E43-B688-3B09C41FD60B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7FA622-800A-9141-8A00-D6E3155E363C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672795-2E8D-3C45-B8AD-7E13117448A1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0" name="Group 38">
              <a:extLst>
                <a:ext uri="{FF2B5EF4-FFF2-40B4-BE49-F238E27FC236}">
                  <a16:creationId xmlns:a16="http://schemas.microsoft.com/office/drawing/2014/main" id="{572F8332-C71D-7E4F-B4EE-45E5C5750193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043DD7C-AAE1-8547-962C-760B2A18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3666F5-0E6B-804E-A1A0-23D89FC4A528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515463A8-BA1D-4244-B9B7-6A84E352B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43EB56-49E8-AE44-BE55-780C2586978D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24BED57-A134-D84D-95EE-631C64043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479E61-D0E0-FC47-AA83-FBFCD2FF88E9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0FCE6A-00B5-2844-A484-1A2CAF593724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E699B-F925-244C-8785-9DCF83C0FA59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38890D-7DD7-4B40-ABC5-C4401C7ABC95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C796AC-456E-ED43-A3F1-14684FCB65E9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3CF709-5BAE-B441-94D0-90AA27066AEC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8A4396-684C-3F40-AA79-13C83F584AA8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61" name="Group 62">
              <a:extLst>
                <a:ext uri="{FF2B5EF4-FFF2-40B4-BE49-F238E27FC236}">
                  <a16:creationId xmlns:a16="http://schemas.microsoft.com/office/drawing/2014/main" id="{38F367E4-1E96-284A-8A78-845E787FF844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9D2B1-F34B-B84C-AC7A-F4813F0EBFA3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DC802-9E42-4C46-949A-239F3C326631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4B5EAC-1706-5E4A-80CB-53559F3461A8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FFE36A-C4A2-0F41-B33E-5F61D41DDCC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38AF127B-6249-7E47-B2C7-74391A6C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253E7B-22EB-8B4C-B2B3-B06AD4272E6F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38EF03F-A623-3841-A81F-F2424A006231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87935FC-3094-1346-B56F-91285EE53345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C2828C32-96D5-F94D-AAEC-E5293249A2F0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589252E-8EAE-B74B-A487-52E6C7F3B8DD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003F148-D3DD-4043-B81A-D0A27E16E2F5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8C9260-BB3B-3D4D-AD71-DB93D957DC61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47F5A5-D1D0-A242-AA39-36CC0F9D1F7E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CD0753B-0AC9-A941-9EC3-D7DFCE3CB43E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C57F983-ECD1-5C4B-8C11-E0021F680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9381" y="894523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89242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Recipe(s)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011478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Data: in pairs    ☛ </a:t>
            </a:r>
            <a:r>
              <a:rPr lang="en-US">
                <a:ea typeface="ＭＳ Ｐゴシック" charset="-128"/>
                <a:cs typeface="ＭＳ Ｐゴシック" charset="-128"/>
              </a:rPr>
              <a:t>matrix  ☛ </a:t>
            </a:r>
            <a:r>
              <a:rPr lang="en-US" dirty="0">
                <a:ea typeface="ＭＳ Ｐゴシック" charset="-128"/>
                <a:cs typeface="ＭＳ Ｐゴシック" charset="-128"/>
              </a:rPr>
              <a:t>SVD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Data: in triplets ☛ tensor  ☛ PARAFAC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1ADE13-8C90-644E-BF5E-5824979DD103}"/>
              </a:ext>
            </a:extLst>
          </p:cNvPr>
          <p:cNvGrpSpPr>
            <a:grpSpLocks noChangeAspect="1"/>
          </p:cNvGrpSpPr>
          <p:nvPr/>
        </p:nvGrpSpPr>
        <p:grpSpPr>
          <a:xfrm>
            <a:off x="332556" y="3999749"/>
            <a:ext cx="2705275" cy="1889209"/>
            <a:chOff x="2233968" y="2461116"/>
            <a:chExt cx="5423245" cy="378728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5CC194F-B3EC-884C-8DA4-254501739C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33968" y="2461116"/>
              <a:ext cx="5423245" cy="3787284"/>
              <a:chOff x="51332" y="2384916"/>
              <a:chExt cx="5423245" cy="3787284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E761727-FDC5-4B4B-874B-33671A51A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151" y="2596055"/>
                <a:ext cx="680811" cy="812581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002A922-C9DE-404B-9F0A-65BCDD2B7F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3151" y="3653658"/>
                <a:ext cx="544602" cy="812581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A5C32A63-ECE3-E545-A498-8EA5003BB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62681" y="5359619"/>
                <a:ext cx="465541" cy="812581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98B6452-B237-924F-BCC5-50EAECB183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91255" y="2804042"/>
                <a:ext cx="1435801" cy="233449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E2EB4DB-017C-9B40-8AA9-80C1818FF97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2238703" y="2963919"/>
                <a:ext cx="1488353" cy="1114096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E68DC69A-DA91-404E-91AE-DB94B1561D3A}"/>
                  </a:ext>
                </a:extLst>
              </p:cNvPr>
              <p:cNvCxnSpPr/>
              <p:nvPr/>
            </p:nvCxnSpPr>
            <p:spPr bwMode="auto">
              <a:xfrm>
                <a:off x="2291255" y="3233463"/>
                <a:ext cx="1447266" cy="1800662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CE9582E8-4AAB-4B47-8CA9-C9AEDB1B4448}"/>
                  </a:ext>
                </a:extLst>
              </p:cNvPr>
              <p:cNvCxnSpPr/>
              <p:nvPr/>
            </p:nvCxnSpPr>
            <p:spPr bwMode="auto">
              <a:xfrm flipV="1">
                <a:off x="2194664" y="5213131"/>
                <a:ext cx="1532392" cy="515007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0D41A9E-7A39-334F-B6DD-C317CE7873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2786" y="4035801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BE708C3-2BDE-F248-AC76-208EF58496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8616" y="2384916"/>
                <a:ext cx="838253" cy="83825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AD0231E-5D96-234A-81B5-FAFC50F5F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40583" y="5045560"/>
                <a:ext cx="756893" cy="756893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E8724C9-A124-1244-9389-1AB00C365002}"/>
                  </a:ext>
                </a:extLst>
              </p:cNvPr>
              <p:cNvSpPr txBox="1"/>
              <p:nvPr/>
            </p:nvSpPr>
            <p:spPr>
              <a:xfrm rot="5400000">
                <a:off x="724069" y="3678935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…</a:t>
                </a:r>
              </a:p>
              <a:p>
                <a:endParaRPr lang="en-US" sz="5400" b="1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647462-2EA3-0B4D-8B23-D06D574C93C6}"/>
                  </a:ext>
                </a:extLst>
              </p:cNvPr>
              <p:cNvSpPr txBox="1"/>
              <p:nvPr/>
            </p:nvSpPr>
            <p:spPr>
              <a:xfrm rot="5400000">
                <a:off x="3679325" y="2382440"/>
                <a:ext cx="1122516" cy="246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000" b="1" dirty="0"/>
                  <a:t>…</a:t>
                </a:r>
              </a:p>
              <a:p>
                <a:endParaRPr lang="en-US" sz="5400" b="1" dirty="0"/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757DA9E3-F91C-7A4A-B32A-0B486C5EB45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222656" y="4268949"/>
                <a:ext cx="1763423" cy="0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E9B87F-C0F7-A844-9BF8-6293B771124E}"/>
                </a:ext>
              </a:extLst>
            </p:cNvPr>
            <p:cNvSpPr txBox="1"/>
            <p:nvPr/>
          </p:nvSpPr>
          <p:spPr>
            <a:xfrm>
              <a:off x="4381165" y="2506991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5BF012-D1CE-D64B-90C9-FEFBAEC3EA7E}"/>
                </a:ext>
              </a:extLst>
            </p:cNvPr>
            <p:cNvSpPr txBox="1"/>
            <p:nvPr/>
          </p:nvSpPr>
          <p:spPr>
            <a:xfrm>
              <a:off x="4923155" y="3459247"/>
              <a:ext cx="1520641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3am, 4/1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1C730EA-3F99-224D-9FE0-B678AAE24430}"/>
                </a:ext>
              </a:extLst>
            </p:cNvPr>
            <p:cNvSpPr txBox="1"/>
            <p:nvPr/>
          </p:nvSpPr>
          <p:spPr>
            <a:xfrm>
              <a:off x="4103830" y="5115692"/>
              <a:ext cx="1678106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10pm, 4/3</a:t>
              </a: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EE2BBD3-40BC-0247-9C83-2132291828B8}"/>
                </a:ext>
              </a:extLst>
            </p:cNvPr>
            <p:cNvSpPr/>
            <p:nvPr/>
          </p:nvSpPr>
          <p:spPr bwMode="auto">
            <a:xfrm>
              <a:off x="4386263" y="5800726"/>
              <a:ext cx="1633537" cy="312960"/>
            </a:xfrm>
            <a:custGeom>
              <a:avLst/>
              <a:gdLst>
                <a:gd name="connsiteX0" fmla="*/ 0 w 1671637"/>
                <a:gd name="connsiteY0" fmla="*/ 300038 h 429581"/>
                <a:gd name="connsiteX1" fmla="*/ 1143000 w 1671637"/>
                <a:gd name="connsiteY1" fmla="*/ 414338 h 429581"/>
                <a:gd name="connsiteX2" fmla="*/ 1671637 w 1671637"/>
                <a:gd name="connsiteY2" fmla="*/ 0 h 429581"/>
                <a:gd name="connsiteX3" fmla="*/ 1671637 w 1671637"/>
                <a:gd name="connsiteY3" fmla="*/ 0 h 429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1637" h="429581">
                  <a:moveTo>
                    <a:pt x="0" y="300038"/>
                  </a:moveTo>
                  <a:cubicBezTo>
                    <a:pt x="432197" y="382191"/>
                    <a:pt x="864394" y="464344"/>
                    <a:pt x="1143000" y="414338"/>
                  </a:cubicBezTo>
                  <a:cubicBezTo>
                    <a:pt x="1421606" y="364332"/>
                    <a:pt x="1671637" y="0"/>
                    <a:pt x="1671637" y="0"/>
                  </a:cubicBezTo>
                  <a:lnTo>
                    <a:pt x="1671637" y="0"/>
                  </a:lnTo>
                </a:path>
              </a:pathLst>
            </a:cu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2A71219-C3D6-5446-8E07-D3ABBC56C063}"/>
                </a:ext>
              </a:extLst>
            </p:cNvPr>
            <p:cNvSpPr txBox="1"/>
            <p:nvPr/>
          </p:nvSpPr>
          <p:spPr>
            <a:xfrm>
              <a:off x="4316892" y="5683026"/>
              <a:ext cx="1649182" cy="5552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  <a:latin typeface="Apple Chancery" panose="03020702040506060504" pitchFamily="66" charset="-79"/>
                  <a:cs typeface="Apple Chancery" panose="03020702040506060504" pitchFamily="66" charset="-79"/>
                </a:rPr>
                <a:t>11pm, 4/3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DDE060-EE25-454E-896B-65D144C5F2E4}"/>
              </a:ext>
            </a:extLst>
          </p:cNvPr>
          <p:cNvGrpSpPr>
            <a:grpSpLocks noChangeAspect="1"/>
          </p:cNvGrpSpPr>
          <p:nvPr/>
        </p:nvGrpSpPr>
        <p:grpSpPr>
          <a:xfrm>
            <a:off x="3160040" y="3824509"/>
            <a:ext cx="5260780" cy="2193269"/>
            <a:chOff x="-512022" y="2680870"/>
            <a:chExt cx="9227537" cy="3847048"/>
          </a:xfrm>
        </p:grpSpPr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id="{87E8BB72-22B5-644A-9589-238E8C132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68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622DACDF-65E7-AF4C-A4A3-8112D2650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700" y="4419600"/>
              <a:ext cx="46038" cy="14224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Rectangle 15">
              <a:extLst>
                <a:ext uri="{FF2B5EF4-FFF2-40B4-BE49-F238E27FC236}">
                  <a16:creationId xmlns:a16="http://schemas.microsoft.com/office/drawing/2014/main" id="{298B8AE1-2317-FA44-8B3B-A3E29D8DEB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7600" y="4419600"/>
              <a:ext cx="46038" cy="1422400"/>
            </a:xfrm>
            <a:prstGeom prst="rect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EC8E58C9-0830-4144-9B0E-5478001CD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6600" y="4356100"/>
              <a:ext cx="965200" cy="4571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Rectangle 10">
              <a:extLst>
                <a:ext uri="{FF2B5EF4-FFF2-40B4-BE49-F238E27FC236}">
                  <a16:creationId xmlns:a16="http://schemas.microsoft.com/office/drawing/2014/main" id="{05EC5749-0AB2-B14F-93AA-EC12811A0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300" y="4330700"/>
              <a:ext cx="977900" cy="50800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0B2200-7C09-B340-8E08-D4A43317F325}"/>
                </a:ext>
              </a:extLst>
            </p:cNvPr>
            <p:cNvSpPr/>
            <p:nvPr/>
          </p:nvSpPr>
          <p:spPr bwMode="auto">
            <a:xfrm>
              <a:off x="3644900" y="4419600"/>
              <a:ext cx="76200" cy="393700"/>
            </a:xfrm>
            <a:prstGeom prst="rect">
              <a:avLst/>
            </a:prstGeom>
            <a:solidFill>
              <a:srgbClr val="008000"/>
            </a:solidFill>
            <a:ln w="3175" cap="flat" cmpd="sng" algn="ctr">
              <a:solidFill>
                <a:srgbClr val="008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37">
              <a:extLst>
                <a:ext uri="{FF2B5EF4-FFF2-40B4-BE49-F238E27FC236}">
                  <a16:creationId xmlns:a16="http://schemas.microsoft.com/office/drawing/2014/main" id="{C42B4152-16F9-FB49-948C-20F02492BCB2}"/>
                </a:ext>
              </a:extLst>
            </p:cNvPr>
            <p:cNvGrpSpPr/>
            <p:nvPr/>
          </p:nvGrpSpPr>
          <p:grpSpPr>
            <a:xfrm>
              <a:off x="3873500" y="4356100"/>
              <a:ext cx="977900" cy="50799"/>
              <a:chOff x="3873500" y="4356100"/>
              <a:chExt cx="977900" cy="50799"/>
            </a:xfrm>
          </p:grpSpPr>
          <p:sp>
            <p:nvSpPr>
              <p:cNvPr id="78" name="Rectangle 10">
                <a:extLst>
                  <a:ext uri="{FF2B5EF4-FFF2-40B4-BE49-F238E27FC236}">
                    <a16:creationId xmlns:a16="http://schemas.microsoft.com/office/drawing/2014/main" id="{C0BAAA01-613F-3142-9086-6EFF7D90E4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8FC35EE-1B14-0C4F-81B4-A80C0A4EF6DE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C67B9FD-41DE-224A-BB12-93CE50305DED}"/>
                </a:ext>
              </a:extLst>
            </p:cNvPr>
            <p:cNvSpPr/>
            <p:nvPr/>
          </p:nvSpPr>
          <p:spPr bwMode="auto">
            <a:xfrm>
              <a:off x="6375400" y="4347633"/>
              <a:ext cx="101600" cy="46567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78C14B-0ADA-AC42-9432-AB6513F2CB1F}"/>
                </a:ext>
              </a:extLst>
            </p:cNvPr>
            <p:cNvSpPr/>
            <p:nvPr/>
          </p:nvSpPr>
          <p:spPr bwMode="auto">
            <a:xfrm>
              <a:off x="5592232" y="4889500"/>
              <a:ext cx="71967" cy="469900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D4EE947-A756-CA45-8A86-A3ACEC564095}"/>
                </a:ext>
              </a:extLst>
            </p:cNvPr>
            <p:cNvSpPr/>
            <p:nvPr/>
          </p:nvSpPr>
          <p:spPr bwMode="auto">
            <a:xfrm>
              <a:off x="7416800" y="5638800"/>
              <a:ext cx="50800" cy="114300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575B2E6-5A7A-D64A-90A2-3C04598DAD5E}"/>
                </a:ext>
              </a:extLst>
            </p:cNvPr>
            <p:cNvSpPr/>
            <p:nvPr/>
          </p:nvSpPr>
          <p:spPr bwMode="auto">
            <a:xfrm>
              <a:off x="8369300" y="4330700"/>
              <a:ext cx="220132" cy="45719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F23AD30-E3FB-5E43-B688-3B09C41FD60B}"/>
                </a:ext>
              </a:extLst>
            </p:cNvPr>
            <p:cNvSpPr txBox="1"/>
            <p:nvPr/>
          </p:nvSpPr>
          <p:spPr>
            <a:xfrm>
              <a:off x="3026843" y="50292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=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A7FA622-800A-9141-8A00-D6E3155E363C}"/>
                </a:ext>
              </a:extLst>
            </p:cNvPr>
            <p:cNvSpPr txBox="1"/>
            <p:nvPr/>
          </p:nvSpPr>
          <p:spPr>
            <a:xfrm>
              <a:off x="5020743" y="49530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3672795-2E8D-3C45-B8AD-7E13117448A1}"/>
                </a:ext>
              </a:extLst>
            </p:cNvPr>
            <p:cNvSpPr txBox="1"/>
            <p:nvPr/>
          </p:nvSpPr>
          <p:spPr>
            <a:xfrm>
              <a:off x="6925743" y="4851400"/>
              <a:ext cx="37938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grpSp>
          <p:nvGrpSpPr>
            <p:cNvPr id="50" name="Group 38">
              <a:extLst>
                <a:ext uri="{FF2B5EF4-FFF2-40B4-BE49-F238E27FC236}">
                  <a16:creationId xmlns:a16="http://schemas.microsoft.com/office/drawing/2014/main" id="{572F8332-C71D-7E4F-B4EE-45E5C5750193}"/>
                </a:ext>
              </a:extLst>
            </p:cNvPr>
            <p:cNvGrpSpPr/>
            <p:nvPr/>
          </p:nvGrpSpPr>
          <p:grpSpPr>
            <a:xfrm rot="18634327">
              <a:off x="3582932" y="4035585"/>
              <a:ext cx="625012" cy="75847"/>
              <a:chOff x="3873500" y="4356100"/>
              <a:chExt cx="977900" cy="50799"/>
            </a:xfrm>
          </p:grpSpPr>
          <p:sp>
            <p:nvSpPr>
              <p:cNvPr id="76" name="Rectangle 10">
                <a:extLst>
                  <a:ext uri="{FF2B5EF4-FFF2-40B4-BE49-F238E27FC236}">
                    <a16:creationId xmlns:a16="http://schemas.microsoft.com/office/drawing/2014/main" id="{E043DD7C-AAE1-8547-962C-760B2A18D9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3500" y="4356100"/>
                <a:ext cx="977900" cy="45719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  <a:prstDash val="sysDot"/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563666F5-0E6B-804E-A1A0-23D89FC4A528}"/>
                  </a:ext>
                </a:extLst>
              </p:cNvPr>
              <p:cNvSpPr/>
              <p:nvPr/>
            </p:nvSpPr>
            <p:spPr bwMode="auto">
              <a:xfrm>
                <a:off x="3873500" y="4361180"/>
                <a:ext cx="584200" cy="45719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515463A8-BA1D-4244-B9B7-6A84E352BD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5573952" y="4011511"/>
              <a:ext cx="625012" cy="68262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743EB56-49E8-AE44-BE55-780C2586978D}"/>
                </a:ext>
              </a:extLst>
            </p:cNvPr>
            <p:cNvSpPr/>
            <p:nvPr/>
          </p:nvSpPr>
          <p:spPr bwMode="auto">
            <a:xfrm rot="18634327">
              <a:off x="5725298" y="3997711"/>
              <a:ext cx="373384" cy="68262"/>
            </a:xfrm>
            <a:prstGeom prst="rect">
              <a:avLst/>
            </a:prstGeom>
            <a:solidFill>
              <a:schemeClr val="tx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Rectangle 10">
              <a:extLst>
                <a:ext uri="{FF2B5EF4-FFF2-40B4-BE49-F238E27FC236}">
                  <a16:creationId xmlns:a16="http://schemas.microsoft.com/office/drawing/2014/main" id="{F24BED57-A134-D84D-95EE-631C640439D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634327">
              <a:off x="7326551" y="4011510"/>
              <a:ext cx="625012" cy="68262"/>
            </a:xfrm>
            <a:prstGeom prst="rect">
              <a:avLst/>
            </a:prstGeom>
            <a:noFill/>
            <a:ln w="28575">
              <a:solidFill>
                <a:srgbClr val="FF33CC"/>
              </a:solidFill>
              <a:prstDash val="sysDot"/>
              <a:round/>
              <a:headEnd type="none" w="sm" len="sm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0479E61-D0E0-FC47-AA83-FBFCD2FF88E9}"/>
                </a:ext>
              </a:extLst>
            </p:cNvPr>
            <p:cNvSpPr/>
            <p:nvPr/>
          </p:nvSpPr>
          <p:spPr bwMode="auto">
            <a:xfrm rot="18634327">
              <a:off x="7559712" y="3911834"/>
              <a:ext cx="337915" cy="63664"/>
            </a:xfrm>
            <a:prstGeom prst="rect">
              <a:avLst/>
            </a:prstGeom>
            <a:solidFill>
              <a:srgbClr val="FF33CC"/>
            </a:solidFill>
            <a:ln w="3175" cap="flat" cmpd="sng" algn="ctr">
              <a:solidFill>
                <a:srgbClr val="FF33CC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0FCE6A-00B5-2844-A484-1A2CAF593724}"/>
                </a:ext>
              </a:extLst>
            </p:cNvPr>
            <p:cNvSpPr txBox="1"/>
            <p:nvPr/>
          </p:nvSpPr>
          <p:spPr>
            <a:xfrm>
              <a:off x="-512022" y="4965701"/>
              <a:ext cx="1988439" cy="6478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customer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2E699B-F925-244C-8785-9DCF83C0FA59}"/>
                </a:ext>
              </a:extLst>
            </p:cNvPr>
            <p:cNvSpPr txBox="1"/>
            <p:nvPr/>
          </p:nvSpPr>
          <p:spPr>
            <a:xfrm>
              <a:off x="1058971" y="5880100"/>
              <a:ext cx="1673528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product</a:t>
              </a:r>
              <a:endParaRPr lang="en-US" sz="2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B38890D-7DD7-4B40-ABC5-C4401C7ABC95}"/>
                </a:ext>
              </a:extLst>
            </p:cNvPr>
            <p:cNvSpPr txBox="1"/>
            <p:nvPr/>
          </p:nvSpPr>
          <p:spPr>
            <a:xfrm rot="18435176">
              <a:off x="-88705" y="3833913"/>
              <a:ext cx="2190882" cy="6478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timestamp</a:t>
              </a:r>
              <a:endParaRPr lang="en-US" sz="2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7C796AC-456E-ED43-A3F1-14684FCB65E9}"/>
                </a:ext>
              </a:extLst>
            </p:cNvPr>
            <p:cNvSpPr txBox="1"/>
            <p:nvPr/>
          </p:nvSpPr>
          <p:spPr>
            <a:xfrm>
              <a:off x="3000382" y="2984500"/>
              <a:ext cx="1524509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8000"/>
                  </a:solidFill>
                </a:rPr>
                <a:t>shoes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E3CF709-5BAE-B441-94D0-90AA27066AEC}"/>
                </a:ext>
              </a:extLst>
            </p:cNvPr>
            <p:cNvSpPr txBox="1"/>
            <p:nvPr/>
          </p:nvSpPr>
          <p:spPr>
            <a:xfrm>
              <a:off x="5170586" y="2680870"/>
              <a:ext cx="1476709" cy="1241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Apple</a:t>
              </a:r>
            </a:p>
            <a:p>
              <a:r>
                <a:rPr lang="en-US" sz="2000" dirty="0"/>
                <a:t>fans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D8A4396-684C-3F40-AA79-13C83F584AA8}"/>
                </a:ext>
              </a:extLst>
            </p:cNvPr>
            <p:cNvSpPr txBox="1"/>
            <p:nvPr/>
          </p:nvSpPr>
          <p:spPr>
            <a:xfrm>
              <a:off x="6988565" y="2936557"/>
              <a:ext cx="1726950" cy="701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33CC"/>
                  </a:solidFill>
                </a:rPr>
                <a:t>jewelry</a:t>
              </a:r>
            </a:p>
          </p:txBody>
        </p:sp>
        <p:grpSp>
          <p:nvGrpSpPr>
            <p:cNvPr id="61" name="Group 62">
              <a:extLst>
                <a:ext uri="{FF2B5EF4-FFF2-40B4-BE49-F238E27FC236}">
                  <a16:creationId xmlns:a16="http://schemas.microsoft.com/office/drawing/2014/main" id="{38F367E4-1E96-284A-8A78-845E787FF844}"/>
                </a:ext>
              </a:extLst>
            </p:cNvPr>
            <p:cNvGrpSpPr/>
            <p:nvPr/>
          </p:nvGrpSpPr>
          <p:grpSpPr>
            <a:xfrm>
              <a:off x="1409700" y="3949700"/>
              <a:ext cx="1473200" cy="1930400"/>
              <a:chOff x="1409700" y="3949700"/>
              <a:chExt cx="1473200" cy="1930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2B79D2B1-F34B-B84C-AC7A-F4813F0EBFA3}"/>
                  </a:ext>
                </a:extLst>
              </p:cNvPr>
              <p:cNvSpPr/>
              <p:nvPr/>
            </p:nvSpPr>
            <p:spPr bwMode="auto">
              <a:xfrm>
                <a:off x="2641600" y="5194325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2E1DC802-9E42-4C46-949A-239F3C326631}"/>
                  </a:ext>
                </a:extLst>
              </p:cNvPr>
              <p:cNvSpPr/>
              <p:nvPr/>
            </p:nvSpPr>
            <p:spPr bwMode="auto">
              <a:xfrm>
                <a:off x="2573865" y="5270518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3B4B5EAC-1706-5E4A-80CB-53559F3461A8}"/>
                  </a:ext>
                </a:extLst>
              </p:cNvPr>
              <p:cNvSpPr/>
              <p:nvPr/>
            </p:nvSpPr>
            <p:spPr bwMode="auto">
              <a:xfrm>
                <a:off x="1655233" y="4110567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6FFE36A-C4A2-0F41-B33E-5F61D41DDCCE}"/>
                  </a:ext>
                </a:extLst>
              </p:cNvPr>
              <p:cNvSpPr/>
              <p:nvPr/>
            </p:nvSpPr>
            <p:spPr bwMode="auto">
              <a:xfrm>
                <a:off x="1536700" y="4262966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7">
                <a:extLst>
                  <a:ext uri="{FF2B5EF4-FFF2-40B4-BE49-F238E27FC236}">
                    <a16:creationId xmlns:a16="http://schemas.microsoft.com/office/drawing/2014/main" id="{38AF127B-6249-7E47-B2C7-74391A6C4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400" y="4419600"/>
                <a:ext cx="990600" cy="1422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253E7B-22EB-8B4C-B2B3-B06AD4272E6F}"/>
                  </a:ext>
                </a:extLst>
              </p:cNvPr>
              <p:cNvSpPr/>
              <p:nvPr/>
            </p:nvSpPr>
            <p:spPr bwMode="auto">
              <a:xfrm>
                <a:off x="2082800" y="4940300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38EF03F-A623-3841-A81F-F2424A006231}"/>
                  </a:ext>
                </a:extLst>
              </p:cNvPr>
              <p:cNvSpPr/>
              <p:nvPr/>
            </p:nvSpPr>
            <p:spPr bwMode="auto">
              <a:xfrm>
                <a:off x="2184400" y="5626100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>
                    <a:alpha val="50000"/>
                  </a:schemeClr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Parallelogram 68">
                <a:extLst>
                  <a:ext uri="{FF2B5EF4-FFF2-40B4-BE49-F238E27FC236}">
                    <a16:creationId xmlns:a16="http://schemas.microsoft.com/office/drawing/2014/main" id="{387935FC-3094-1346-B56F-91285EE53345}"/>
                  </a:ext>
                </a:extLst>
              </p:cNvPr>
              <p:cNvSpPr/>
              <p:nvPr/>
            </p:nvSpPr>
            <p:spPr bwMode="auto">
              <a:xfrm>
                <a:off x="1409700" y="3949700"/>
                <a:ext cx="1473200" cy="431800"/>
              </a:xfrm>
              <a:prstGeom prst="parallelogram">
                <a:avLst>
                  <a:gd name="adj" fmla="val 95588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Parallelogram 69">
                <a:extLst>
                  <a:ext uri="{FF2B5EF4-FFF2-40B4-BE49-F238E27FC236}">
                    <a16:creationId xmlns:a16="http://schemas.microsoft.com/office/drawing/2014/main" id="{C2828C32-96D5-F94D-AAEC-E5293249A2F0}"/>
                  </a:ext>
                </a:extLst>
              </p:cNvPr>
              <p:cNvSpPr/>
              <p:nvPr/>
            </p:nvSpPr>
            <p:spPr bwMode="auto">
              <a:xfrm rot="5400000" flipV="1">
                <a:off x="1689100" y="4699000"/>
                <a:ext cx="1917700" cy="444500"/>
              </a:xfrm>
              <a:prstGeom prst="parallelogram">
                <a:avLst>
                  <a:gd name="adj" fmla="val 98007"/>
                </a:avLst>
              </a:prstGeom>
              <a:noFill/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3589252E-8EAE-B74B-A487-52E6C7F3B8DD}"/>
                  </a:ext>
                </a:extLst>
              </p:cNvPr>
              <p:cNvSpPr/>
              <p:nvPr/>
            </p:nvSpPr>
            <p:spPr bwMode="auto">
              <a:xfrm>
                <a:off x="1435100" y="4432300"/>
                <a:ext cx="609600" cy="393700"/>
              </a:xfrm>
              <a:prstGeom prst="rect">
                <a:avLst/>
              </a:prstGeom>
              <a:solidFill>
                <a:srgbClr val="008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2003F148-D3DD-4043-B81A-D0A27E16E2F5}"/>
                  </a:ext>
                </a:extLst>
              </p:cNvPr>
              <p:cNvCxnSpPr/>
              <p:nvPr/>
            </p:nvCxnSpPr>
            <p:spPr bwMode="auto">
              <a:xfrm flipV="1">
                <a:off x="2417234" y="5317069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F8C9260-BB3B-3D4D-AD71-DB93D957DC61}"/>
                  </a:ext>
                </a:extLst>
              </p:cNvPr>
              <p:cNvSpPr/>
              <p:nvPr/>
            </p:nvSpPr>
            <p:spPr bwMode="auto">
              <a:xfrm>
                <a:off x="2506131" y="5329779"/>
                <a:ext cx="215900" cy="127000"/>
              </a:xfrm>
              <a:prstGeom prst="rect">
                <a:avLst/>
              </a:prstGeom>
              <a:solidFill>
                <a:srgbClr val="FF33CC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747F5A5-D1D0-A242-AA39-36CC0F9D1F7E}"/>
                  </a:ext>
                </a:extLst>
              </p:cNvPr>
              <p:cNvSpPr/>
              <p:nvPr/>
            </p:nvSpPr>
            <p:spPr bwMode="auto">
              <a:xfrm>
                <a:off x="2277535" y="4762487"/>
                <a:ext cx="101600" cy="469900"/>
              </a:xfrm>
              <a:prstGeom prst="rect">
                <a:avLst/>
              </a:prstGeom>
              <a:solidFill>
                <a:schemeClr val="tx1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CD0753B-0AC9-A941-9EC3-D7DFCE3CB43E}"/>
                  </a:ext>
                </a:extLst>
              </p:cNvPr>
              <p:cNvCxnSpPr/>
              <p:nvPr/>
            </p:nvCxnSpPr>
            <p:spPr bwMode="auto">
              <a:xfrm flipV="1">
                <a:off x="2188619" y="4995317"/>
                <a:ext cx="452967" cy="423333"/>
              </a:xfrm>
              <a:prstGeom prst="line">
                <a:avLst/>
              </a:prstGeom>
              <a:solidFill>
                <a:schemeClr val="accent1"/>
              </a:solidFill>
              <a:ln w="3175" cap="flat" cmpd="sng" algn="ctr">
                <a:solidFill>
                  <a:schemeClr val="tx1"/>
                </a:solidFill>
                <a:prstDash val="sysDot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C57F983-ECD1-5C4B-8C11-E0021F680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9381" y="894523"/>
            <a:ext cx="1194619" cy="101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920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Tensors, e.g., 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MultiView</a:t>
            </a:r>
            <a:r>
              <a:rPr lang="en-US" dirty="0">
                <a:ea typeface="ＭＳ Ｐゴシック" charset="-128"/>
                <a:cs typeface="ＭＳ Ｐゴシック" charset="-128"/>
              </a:rPr>
              <a:t> Graph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suspicious? Groups?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5CC194F-B3EC-884C-8DA4-254501739CC9}"/>
              </a:ext>
            </a:extLst>
          </p:cNvPr>
          <p:cNvGrpSpPr/>
          <p:nvPr/>
        </p:nvGrpSpPr>
        <p:grpSpPr>
          <a:xfrm>
            <a:off x="2590800" y="2461116"/>
            <a:ext cx="4709582" cy="3787284"/>
            <a:chOff x="408164" y="2384916"/>
            <a:chExt cx="4709582" cy="3787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E761727-FDC5-4B4B-874B-33671A51A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151" y="2596055"/>
              <a:ext cx="680811" cy="81258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002A922-C9DE-404B-9F0A-65BCDD2B7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3151" y="3653658"/>
              <a:ext cx="544602" cy="81258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5C32A63-ECE3-E545-A498-8EA5003BB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2681" y="5359619"/>
              <a:ext cx="465541" cy="81258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98B6452-B237-924F-BCC5-50EAECB1837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91255" y="2804042"/>
              <a:ext cx="1435801" cy="233449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E2EB4DB-017C-9B40-8AA9-80C1818FF97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238703" y="2963919"/>
              <a:ext cx="1488353" cy="1114096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68DC69A-DA91-404E-91AE-DB94B1561D3A}"/>
                </a:ext>
              </a:extLst>
            </p:cNvPr>
            <p:cNvCxnSpPr/>
            <p:nvPr/>
          </p:nvCxnSpPr>
          <p:spPr bwMode="auto">
            <a:xfrm>
              <a:off x="2291255" y="3233463"/>
              <a:ext cx="1447266" cy="1800662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E9582E8-4AAB-4B47-8CA9-C9AEDB1B4448}"/>
                </a:ext>
              </a:extLst>
            </p:cNvPr>
            <p:cNvCxnSpPr/>
            <p:nvPr/>
          </p:nvCxnSpPr>
          <p:spPr bwMode="auto">
            <a:xfrm flipV="1">
              <a:off x="2194664" y="5213131"/>
              <a:ext cx="1532392" cy="515007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D41A9E-7A39-334F-B6DD-C317CE787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32786" y="4035801"/>
              <a:ext cx="838253" cy="8382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BE708C3-2BDE-F248-AC76-208EF5849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88616" y="2384916"/>
              <a:ext cx="838253" cy="83825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AD0231E-5D96-234A-81B5-FAFC50F5F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240583" y="5045560"/>
              <a:ext cx="756893" cy="75689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8724C9-A124-1244-9389-1AB00C365002}"/>
                </a:ext>
              </a:extLst>
            </p:cNvPr>
            <p:cNvSpPr txBox="1"/>
            <p:nvPr/>
          </p:nvSpPr>
          <p:spPr>
            <a:xfrm rot="5400000">
              <a:off x="724069" y="4035766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647462-2EA3-0B4D-8B23-D06D574C93C6}"/>
                </a:ext>
              </a:extLst>
            </p:cNvPr>
            <p:cNvSpPr txBox="1"/>
            <p:nvPr/>
          </p:nvSpPr>
          <p:spPr>
            <a:xfrm rot="5400000">
              <a:off x="3679325" y="2739271"/>
              <a:ext cx="11225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/>
                <a:t>…</a:t>
              </a:r>
            </a:p>
            <a:p>
              <a:endParaRPr lang="en-US" sz="5400" b="1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57DA9E3-F91C-7A4A-B32A-0B486C5EB45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22656" y="4268949"/>
              <a:ext cx="176342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rgbClr val="008F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823930" y="2506991"/>
            <a:ext cx="63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likes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5341074" y="3459246"/>
            <a:ext cx="68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buys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479458" y="5115692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reviews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AEE2BBD3-40BC-0247-9C83-2132291828B8}"/>
              </a:ext>
            </a:extLst>
          </p:cNvPr>
          <p:cNvSpPr/>
          <p:nvPr/>
        </p:nvSpPr>
        <p:spPr bwMode="auto">
          <a:xfrm>
            <a:off x="4386263" y="5800726"/>
            <a:ext cx="1633537" cy="312960"/>
          </a:xfrm>
          <a:custGeom>
            <a:avLst/>
            <a:gdLst>
              <a:gd name="connsiteX0" fmla="*/ 0 w 1671637"/>
              <a:gd name="connsiteY0" fmla="*/ 300038 h 429581"/>
              <a:gd name="connsiteX1" fmla="*/ 1143000 w 1671637"/>
              <a:gd name="connsiteY1" fmla="*/ 414338 h 429581"/>
              <a:gd name="connsiteX2" fmla="*/ 1671637 w 1671637"/>
              <a:gd name="connsiteY2" fmla="*/ 0 h 429581"/>
              <a:gd name="connsiteX3" fmla="*/ 1671637 w 1671637"/>
              <a:gd name="connsiteY3" fmla="*/ 0 h 429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1637" h="429581">
                <a:moveTo>
                  <a:pt x="0" y="300038"/>
                </a:moveTo>
                <a:cubicBezTo>
                  <a:pt x="432197" y="382191"/>
                  <a:pt x="864394" y="464344"/>
                  <a:pt x="1143000" y="414338"/>
                </a:cubicBezTo>
                <a:cubicBezTo>
                  <a:pt x="1421606" y="364332"/>
                  <a:pt x="1671637" y="0"/>
                  <a:pt x="1671637" y="0"/>
                </a:cubicBezTo>
                <a:lnTo>
                  <a:pt x="1671637" y="0"/>
                </a:lnTo>
              </a:path>
            </a:pathLst>
          </a:custGeom>
          <a:noFill/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799081" y="5683026"/>
            <a:ext cx="6848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buys</a:t>
            </a:r>
          </a:p>
        </p:txBody>
      </p:sp>
    </p:spTree>
    <p:extLst>
      <p:ext uri="{BB962C8B-B14F-4D97-AF65-F5344CB8AC3E}">
        <p14:creationId xmlns:p14="http://schemas.microsoft.com/office/powerpoint/2010/main" val="10831483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07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191500" cy="642228"/>
          </a:xfrm>
        </p:spPr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Tensors, e.g.,  Knowledge Graph</a:t>
            </a:r>
          </a:p>
        </p:txBody>
      </p:sp>
      <p:sp>
        <p:nvSpPr>
          <p:cNvPr id="26629" name="Rectangle 3085"/>
          <p:cNvSpPr>
            <a:spLocks noGrp="1" noChangeArrowheads="1"/>
          </p:cNvSpPr>
          <p:nvPr>
            <p:ph type="body" idx="1"/>
          </p:nvPr>
        </p:nvSpPr>
        <p:spPr>
          <a:xfrm>
            <a:off x="279400" y="1447800"/>
            <a:ext cx="8597900" cy="4648200"/>
          </a:xfrm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What is ‘normal’? Forecast? Spot errors?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B0BF259-2A16-5C47-BC1A-8864DB55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Dong+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2E47C-EED9-4449-A3C3-5E4BBA00F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2EB4DB-017C-9B40-8AA9-80C1818FF977}"/>
              </a:ext>
            </a:extLst>
          </p:cNvPr>
          <p:cNvCxnSpPr>
            <a:cxnSpLocks/>
          </p:cNvCxnSpPr>
          <p:nvPr/>
        </p:nvCxnSpPr>
        <p:spPr bwMode="auto">
          <a:xfrm flipV="1">
            <a:off x="4415547" y="5371132"/>
            <a:ext cx="1525219" cy="424383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2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8DC69A-DA91-404E-91AE-DB94B1561D3A}"/>
              </a:ext>
            </a:extLst>
          </p:cNvPr>
          <p:cNvCxnSpPr>
            <a:cxnSpLocks/>
          </p:cNvCxnSpPr>
          <p:nvPr/>
        </p:nvCxnSpPr>
        <p:spPr bwMode="auto">
          <a:xfrm>
            <a:off x="4309144" y="4360805"/>
            <a:ext cx="1612013" cy="7495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9582E8-4AAB-4B47-8CA9-C9AEDB1B4448}"/>
              </a:ext>
            </a:extLst>
          </p:cNvPr>
          <p:cNvCxnSpPr>
            <a:cxnSpLocks/>
          </p:cNvCxnSpPr>
          <p:nvPr/>
        </p:nvCxnSpPr>
        <p:spPr bwMode="auto">
          <a:xfrm>
            <a:off x="4393935" y="2486661"/>
            <a:ext cx="1527222" cy="188196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8724C9-A124-1244-9389-1AB00C365002}"/>
              </a:ext>
            </a:extLst>
          </p:cNvPr>
          <p:cNvSpPr txBox="1"/>
          <p:nvPr/>
        </p:nvSpPr>
        <p:spPr>
          <a:xfrm rot="5400000">
            <a:off x="2743109" y="2213799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…</a:t>
            </a:r>
          </a:p>
          <a:p>
            <a:endParaRPr lang="en-US" sz="5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647462-2EA3-0B4D-8B23-D06D574C93C6}"/>
              </a:ext>
            </a:extLst>
          </p:cNvPr>
          <p:cNvSpPr txBox="1"/>
          <p:nvPr/>
        </p:nvSpPr>
        <p:spPr>
          <a:xfrm rot="5400000">
            <a:off x="5960807" y="3429428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…</a:t>
            </a:r>
          </a:p>
          <a:p>
            <a:endParaRPr lang="en-US" sz="5400" b="1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57DA9E3-F91C-7A4A-B32A-0B486C5EB454}"/>
              </a:ext>
            </a:extLst>
          </p:cNvPr>
          <p:cNvCxnSpPr>
            <a:cxnSpLocks/>
          </p:cNvCxnSpPr>
          <p:nvPr/>
        </p:nvCxnSpPr>
        <p:spPr bwMode="auto">
          <a:xfrm>
            <a:off x="4328003" y="5004407"/>
            <a:ext cx="1612763" cy="152717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FE9B87F-C0F7-A844-9BF8-6293B771124E}"/>
              </a:ext>
            </a:extLst>
          </p:cNvPr>
          <p:cNvSpPr txBox="1"/>
          <p:nvPr/>
        </p:nvSpPr>
        <p:spPr>
          <a:xfrm>
            <a:off x="4624514" y="4173763"/>
            <a:ext cx="1148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8F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Acted_in</a:t>
            </a:r>
            <a:endParaRPr lang="en-US" sz="2000" b="1" dirty="0">
              <a:solidFill>
                <a:srgbClr val="008F00"/>
              </a:solidFill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5BF012-D1CE-D64B-90C9-FEFBAEC3EA7E}"/>
              </a:ext>
            </a:extLst>
          </p:cNvPr>
          <p:cNvSpPr txBox="1"/>
          <p:nvPr/>
        </p:nvSpPr>
        <p:spPr>
          <a:xfrm>
            <a:off x="1995250" y="3269260"/>
            <a:ext cx="726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930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dates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C730EA-3F99-224D-9FE0-B678AAE24430}"/>
              </a:ext>
            </a:extLst>
          </p:cNvPr>
          <p:cNvSpPr txBox="1"/>
          <p:nvPr/>
        </p:nvSpPr>
        <p:spPr>
          <a:xfrm>
            <a:off x="4393935" y="2117447"/>
            <a:ext cx="1011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directed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B8BC4E-6393-AE46-A706-790F543B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A71219-C3D6-5446-8E07-D3ABBC56C063}"/>
              </a:ext>
            </a:extLst>
          </p:cNvPr>
          <p:cNvSpPr txBox="1"/>
          <p:nvPr/>
        </p:nvSpPr>
        <p:spPr>
          <a:xfrm>
            <a:off x="4699449" y="577209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pple Chancery" panose="03020702040506060504" pitchFamily="66" charset="-79"/>
                <a:cs typeface="Apple Chancery" panose="03020702040506060504" pitchFamily="66" charset="-79"/>
              </a:rPr>
              <a:t>produced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1DF798-2E4A-CA4A-8AE1-B73A0F8D0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997" y="4989129"/>
            <a:ext cx="1044755" cy="10393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6D88B56-0A59-114D-AF7B-32DD1E3A5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747" y="1956254"/>
            <a:ext cx="1029644" cy="6563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E6721B9-E493-3549-AC36-5B7089D90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586" y="4744196"/>
            <a:ext cx="942327" cy="62693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89A14F9-A9A7-734C-B778-96395A3D8F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6538" y="3526229"/>
            <a:ext cx="989951" cy="1045566"/>
          </a:xfrm>
          <a:prstGeom prst="rect">
            <a:avLst/>
          </a:prstGeom>
        </p:spPr>
      </p:pic>
      <p:sp>
        <p:nvSpPr>
          <p:cNvPr id="45" name="Freeform 44">
            <a:extLst>
              <a:ext uri="{FF2B5EF4-FFF2-40B4-BE49-F238E27FC236}">
                <a16:creationId xmlns:a16="http://schemas.microsoft.com/office/drawing/2014/main" id="{23927D8B-CEE8-D745-B317-7C8EC23A6A0B}"/>
              </a:ext>
            </a:extLst>
          </p:cNvPr>
          <p:cNvSpPr/>
          <p:nvPr/>
        </p:nvSpPr>
        <p:spPr bwMode="auto">
          <a:xfrm>
            <a:off x="2415451" y="3462063"/>
            <a:ext cx="285857" cy="711699"/>
          </a:xfrm>
          <a:custGeom>
            <a:avLst/>
            <a:gdLst>
              <a:gd name="connsiteX0" fmla="*/ 457634 w 529071"/>
              <a:gd name="connsiteY0" fmla="*/ 1143000 h 1143000"/>
              <a:gd name="connsiteX1" fmla="*/ 434 w 529071"/>
              <a:gd name="connsiteY1" fmla="*/ 642938 h 1143000"/>
              <a:gd name="connsiteX2" fmla="*/ 529071 w 529071"/>
              <a:gd name="connsiteY2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71" h="1143000">
                <a:moveTo>
                  <a:pt x="457634" y="1143000"/>
                </a:moveTo>
                <a:cubicBezTo>
                  <a:pt x="223081" y="988219"/>
                  <a:pt x="-11472" y="833438"/>
                  <a:pt x="434" y="642938"/>
                </a:cubicBezTo>
                <a:cubicBezTo>
                  <a:pt x="12340" y="452438"/>
                  <a:pt x="270705" y="226219"/>
                  <a:pt x="529071" y="0"/>
                </a:cubicBezTo>
              </a:path>
            </a:pathLst>
          </a:custGeom>
          <a:noFill/>
          <a:ln w="3175" cap="flat" cmpd="sng" algn="ctr">
            <a:solidFill>
              <a:srgbClr val="FF93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48D8C7E-71B5-3F45-BBC9-F952CFC6F3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0509" y="2278660"/>
            <a:ext cx="990600" cy="9906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CD01FCC7-D510-E142-A0E4-51707444B4A0}"/>
              </a:ext>
            </a:extLst>
          </p:cNvPr>
          <p:cNvSpPr txBox="1"/>
          <p:nvPr/>
        </p:nvSpPr>
        <p:spPr>
          <a:xfrm rot="5400000">
            <a:off x="2769177" y="4918351"/>
            <a:ext cx="1122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…</a:t>
            </a:r>
          </a:p>
          <a:p>
            <a:endParaRPr lang="en-US" sz="5400" b="1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A569DB23-F30E-4E44-ACB8-9A416A3A3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81" y="4005181"/>
            <a:ext cx="732859" cy="42994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FCAE047B-776B-1D40-8B96-39AD35EC3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681" y="2276184"/>
            <a:ext cx="797345" cy="797345"/>
          </a:xfrm>
          <a:prstGeom prst="rect">
            <a:avLst/>
          </a:prstGeom>
        </p:spPr>
      </p:pic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3D38565-67A8-B84E-A876-84B3F83EDD91}"/>
              </a:ext>
            </a:extLst>
          </p:cNvPr>
          <p:cNvCxnSpPr/>
          <p:nvPr/>
        </p:nvCxnSpPr>
        <p:spPr bwMode="auto">
          <a:xfrm flipV="1">
            <a:off x="1591151" y="2344306"/>
            <a:ext cx="967228" cy="1732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DFF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CACBCDB-9358-8540-B789-4E3D8C5B96A1}"/>
              </a:ext>
            </a:extLst>
          </p:cNvPr>
          <p:cNvCxnSpPr>
            <a:cxnSpLocks/>
          </p:cNvCxnSpPr>
          <p:nvPr/>
        </p:nvCxnSpPr>
        <p:spPr bwMode="auto">
          <a:xfrm>
            <a:off x="1552310" y="2833864"/>
            <a:ext cx="1343437" cy="227646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DFF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DF894A7-FF40-954B-A376-9D2286EA6E04}"/>
              </a:ext>
            </a:extLst>
          </p:cNvPr>
          <p:cNvCxnSpPr>
            <a:cxnSpLocks/>
          </p:cNvCxnSpPr>
          <p:nvPr/>
        </p:nvCxnSpPr>
        <p:spPr bwMode="auto">
          <a:xfrm>
            <a:off x="1511636" y="4347014"/>
            <a:ext cx="1296330" cy="881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FDFF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D368CFAD-F28E-214F-8134-BBACC488F461}"/>
              </a:ext>
            </a:extLst>
          </p:cNvPr>
          <p:cNvSpPr txBox="1"/>
          <p:nvPr/>
        </p:nvSpPr>
        <p:spPr>
          <a:xfrm>
            <a:off x="1485822" y="4956398"/>
            <a:ext cx="1034257" cy="400110"/>
          </a:xfrm>
          <a:prstGeom prst="rect">
            <a:avLst/>
          </a:prstGeom>
          <a:solidFill>
            <a:srgbClr val="00FDFF"/>
          </a:solidFill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pple Chancery" panose="03020702040506060504" pitchFamily="66" charset="-79"/>
                <a:cs typeface="Apple Chancery" panose="03020702040506060504" pitchFamily="66" charset="-79"/>
              </a:rPr>
              <a:t>born_in</a:t>
            </a:r>
            <a:endParaRPr lang="en-US" sz="2000" b="1" dirty="0">
              <a:latin typeface="Apple Chancery" panose="03020702040506060504" pitchFamily="66" charset="-79"/>
              <a:cs typeface="Apple Chancery" panose="03020702040506060504" pitchFamily="66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9613300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Dong+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a typeface="ＭＳ Ｐゴシック" charset="-128"/>
                <a:cs typeface="ＭＳ Ｐゴシック" charset="-128"/>
              </a:rPr>
              <a:t>Roadmap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Introduction – Motivation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Part#1: Graphs</a:t>
            </a: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Part#2: Tensors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P2.1: Basics 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Motivation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Decompositions (PARAFAC, 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Tucker</a:t>
            </a:r>
            <a:r>
              <a:rPr lang="en-US" dirty="0">
                <a:ea typeface="ＭＳ Ｐゴシック" charset="-128"/>
                <a:cs typeface="ＭＳ Ｐゴシック" charset="-128"/>
              </a:rPr>
              <a:t>)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Algorithms</a:t>
            </a:r>
          </a:p>
          <a:p>
            <a:pPr lvl="2"/>
            <a:r>
              <a:rPr lang="en-US" dirty="0">
                <a:ea typeface="ＭＳ Ｐゴシック" charset="-128"/>
                <a:cs typeface="ＭＳ Ｐゴシック" charset="-128"/>
              </a:rPr>
              <a:t>Applications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KDD 2018</a:t>
            </a:r>
          </a:p>
        </p:txBody>
      </p:sp>
      <p:pic>
        <p:nvPicPr>
          <p:cNvPr id="8" name="Picture 7" descr="energygen-road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603250"/>
            <a:ext cx="24574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4B113DF8-8E11-A343-A74F-9DAF6D4F5546}"/>
              </a:ext>
            </a:extLst>
          </p:cNvPr>
          <p:cNvSpPr/>
          <p:nvPr/>
        </p:nvSpPr>
        <p:spPr bwMode="auto">
          <a:xfrm>
            <a:off x="272845" y="4819412"/>
            <a:ext cx="412955" cy="252428"/>
          </a:xfrm>
          <a:prstGeom prst="rightArrow">
            <a:avLst/>
          </a:prstGeom>
          <a:solidFill>
            <a:schemeClr val="tx2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23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7AF07-4743-254C-9F77-33EAF38F3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‘Recipe’ Structure: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0C537-3381-1E4A-8248-FCDE8FB1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4643284" cy="4648200"/>
          </a:xfrm>
        </p:spPr>
        <p:txBody>
          <a:bodyPr/>
          <a:lstStyle/>
          <a:p>
            <a:r>
              <a:rPr lang="en-US" dirty="0"/>
              <a:t>Problem definition</a:t>
            </a:r>
          </a:p>
          <a:p>
            <a:endParaRPr lang="en-US" dirty="0"/>
          </a:p>
          <a:p>
            <a:r>
              <a:rPr lang="en-US" dirty="0"/>
              <a:t>Short answer/solution</a:t>
            </a:r>
          </a:p>
          <a:p>
            <a:endParaRPr lang="en-US" dirty="0"/>
          </a:p>
          <a:p>
            <a:r>
              <a:rPr lang="en-US" dirty="0"/>
              <a:t>LONG answer – details</a:t>
            </a:r>
          </a:p>
          <a:p>
            <a:endParaRPr lang="en-US" dirty="0"/>
          </a:p>
          <a:p>
            <a:r>
              <a:rPr lang="en-US" dirty="0"/>
              <a:t>Conclusion/short-answer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EC59D-C6C3-C74A-9E71-E815CA2C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KDD 2018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36FD2-0810-F64F-AF72-B029D7273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Dong+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4176E-C46E-8749-BC91-A816F4BB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580D9-BFAE-F646-A593-D45E9F5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295400"/>
            <a:ext cx="1194619" cy="1014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940DA-0E5F-6748-B68D-21B3FE52C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439083"/>
            <a:ext cx="1194619" cy="10194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1967AD1-D103-C246-9843-8891DEA7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199" y="4900361"/>
            <a:ext cx="1194619" cy="10194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939C5A-1345-0B4A-8909-F4C7FA1868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199" y="3556522"/>
            <a:ext cx="1194619" cy="10422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8A8DC4D-66E2-C145-8C81-49341D255B72}"/>
              </a:ext>
            </a:extLst>
          </p:cNvPr>
          <p:cNvSpPr txBox="1"/>
          <p:nvPr/>
        </p:nvSpPr>
        <p:spPr>
          <a:xfrm rot="19500000">
            <a:off x="679170" y="3428854"/>
            <a:ext cx="5493099" cy="1200329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Differences from techniques for graphs</a:t>
            </a:r>
          </a:p>
        </p:txBody>
      </p:sp>
    </p:spTree>
    <p:extLst>
      <p:ext uri="{BB962C8B-B14F-4D97-AF65-F5344CB8AC3E}">
        <p14:creationId xmlns:p14="http://schemas.microsoft.com/office/powerpoint/2010/main" val="30365060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T{X} &#13;&#10;\approx \TOp{\mathbf{\lambda}}{\M{A},\M{B},\M{C}}&#13;&#10;=&#13;&#10;\sum_{r} &#13;&#10;\lambda_r \; \MC{A}{r} \circ \MC{B}{r} \circ \MC{C}{r}&#13;&#10;\end{displaymath}&#13;&#10;\end{document}&#13;&#10;"/>
  <p:tag name="FILENAME" val="txp_fig"/>
  <p:tag name="FORMAT" val="png256"/>
  <p:tag name="RES" val="1200"/>
  <p:tag name="BLEND" val="0"/>
  <p:tag name="TRANSPARENT" val="1"/>
  <p:tag name="TBUG" val="0"/>
  <p:tag name="ALLOWFS" val="0"/>
  <p:tag name="MAGNIFICATION" val="1269"/>
  <p:tag name="ORIGWIDTH" val="347"/>
  <p:tag name="PICTUREFILESIZE" val="2820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definecolor{green}{rgb}{0,0.6,0}&#13;&#10;\input{input-packages}&#13;&#10;\input{input-definitions}&#13;&#10;\begin{document}&#13;&#10;\begin{displaymath}&#13;&#10;\V{\lambda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12"/>
  <p:tag name="PICTUREFILESIZE" val="180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T{X} &#13;&#10;\approx \TOp{\mathbf{\lambda}}{\M{A},\M{B},\M{C}}&#13;&#10;=&#13;&#10;\sum_{r} &#13;&#10;\lambda_r \; \MC{A}{r} \circ \MC{B}{r} \circ \MC{C}{r}&#13;&#10;\end{displaymath}&#13;&#10;\end{document}&#13;&#10;"/>
  <p:tag name="FILENAME" val="txp_fig"/>
  <p:tag name="FORMAT" val="png256"/>
  <p:tag name="RES" val="1200"/>
  <p:tag name="BLEND" val="0"/>
  <p:tag name="TRANSPARENT" val="1"/>
  <p:tag name="TBUG" val="0"/>
  <p:tag name="ALLOWFS" val="0"/>
  <p:tag name="MAGNIFICATION" val="1269"/>
  <p:tag name="ORIGWIDTH" val="347"/>
  <p:tag name="PICTUREFILESIZE" val="2820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1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4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R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315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definecolor{green}{rgb}{0,0.6,0}&#13;&#10;\input{input-packages}&#13;&#10;\input{input-definitions}&#13;&#10;\begin{document}&#13;&#10;\begin{displaymath}&#13;&#10;\V{\lambda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12"/>
  <p:tag name="PICTUREFILESIZE" val="180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T{X} &#13;&#10;\approx \TOp{\mathbf{\lambda}}{\M{A},\M{B},\M{C}}&#13;&#10;=&#13;&#10;\sum_{r} &#13;&#10;\lambda_r \; \MC{A}{r} \circ \MC{B}{r} \circ \MC{C}{r}&#13;&#10;\end{displaymath}&#13;&#10;\end{document}&#13;&#10;"/>
  <p:tag name="FILENAME" val="txp_fig"/>
  <p:tag name="FORMAT" val="png256"/>
  <p:tag name="RES" val="1200"/>
  <p:tag name="BLEND" val="0"/>
  <p:tag name="TRANSPARENT" val="1"/>
  <p:tag name="TBUG" val="0"/>
  <p:tag name="ALLOWFS" val="0"/>
  <p:tag name="MAGNIFICATION" val="1269"/>
  <p:tag name="ORIGWIDTH" val="347"/>
  <p:tag name="PICTUREFILESIZE" val="282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1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44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R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31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1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44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definecolor{green}{rgb}{0,0.6,0}&#13;&#10;\input{input-packages}&#13;&#10;\input{input-definitions}&#13;&#10;\begin{document}&#13;&#10;\begin{displaymath}&#13;&#10;\V{\lambda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12"/>
  <p:tag name="PICTUREFILESIZE" val="18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G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15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G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15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3;&#10;\usepackage{color}&#13;&#10;\definecolor{olive}{rgb}{0.4,0.4,0.2}&#13;&#10;\definecolor{dkblue}{rgb}{0.2,0.2,0.6}&#13;&#10;\input{input-packages}&#13;&#10;\input{input-definitions}&#13;&#10;\begin{document}&#13;&#10;\begin{displaymath}&#13;&#10;\begin{split}&#13;&#10;\T{X} &#13;&#10;&amp; = \T{G} \Xn{1} \M{U} \Xn{2} \M{V} \Xn{3} \M{W}\\&#13;&#10;&amp; = \sum_{r} \sum_{s} \sum_{t} \TE{G}{rst} \; \MC{U}{r} \circ \MC{V}{s} \circ \MC{W}{t}\\&#13;&#10;&amp; \equiv \TOp{\T{G}}{\M{U}, \M{V}, \M{W}}&#13;&#10;\end{split}&#13;&#10;\end{displaymath}&#13;&#10;\end{document}&#13;&#10;"/>
  <p:tag name="FILENAME" val="txp_fig"/>
  <p:tag name="FORMAT" val="png16m"/>
  <p:tag name="RES" val="1200"/>
  <p:tag name="BLEND" val="0"/>
  <p:tag name="TRANSPARENT" val="1"/>
  <p:tag name="TBUG" val="0"/>
  <p:tag name="ALLOWFS" val="0"/>
  <p:tag name="MAGNIFICATION" val="938"/>
  <p:tag name="ORIGWIDTH" val="278"/>
  <p:tag name="PICTUREFILESIZE" val="600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input{input-packages}&#13;&#10;\input{input-definitions}&#13;&#10;\begin{document}&#13;&#10;\begin{displaymath}&#13;&#10;\begin{split}&#13;&#10;\T{X} &#13;&#10;&amp; = \sum_{r} \VE{\lambda}{r} \; \MC{U}{r} \circ \MC{V}{r} \circ \MC{W}{r}\\&#13;&#10;&amp; \equiv \TOp{\V{\lambda}}{\M{U}, \M{V}, \M{W}}&#13;&#10;\end{split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211"/>
  <p:tag name="PICTUREFILESIZE" val="3073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1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44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R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31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R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315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definecolor{green}{rgb}{0,0.6,0}&#13;&#10;\input{input-packages}&#13;&#10;\input{input-definitions}&#13;&#10;\begin{document}&#13;&#10;\begin{displaymath}&#13;&#10;\V{\lambda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12"/>
  <p:tag name="PICTUREFILESIZE" val="18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G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2"/>
  <p:tag name="PICTUREFILESIZE" val="215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1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44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R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31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2,0.2,0.6}&#13;&#10;\definecolor{green}{rgb}{0,0.6,0}&#13;&#10;\input{input-packages}&#13;&#10;\input{input-definitions}&#13;&#10;\begin{document}&#13;&#10;\begin{displaymath}&#13;&#10;\V{\lambda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16m"/>
  <p:tag name="ORIGWIDTH" val="12"/>
  <p:tag name="PICTUREFILESIZE" val="18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T{X} &#13;&#10;\approx \TOp{\mathbf{\lambda}}{\M{A},\M{B},\M{C}}&#13;&#10;=&#13;&#10;\sum_{r} &#13;&#10;\lambda_r \; \MC{A}{r} \circ \MC{B}{r} \circ \MC{C}{r}&#13;&#10;\end{displaymath}&#13;&#10;\end{document}&#13;&#10;"/>
  <p:tag name="FILENAME" val="txp_fig"/>
  <p:tag name="FORMAT" val="png256"/>
  <p:tag name="RES" val="1200"/>
  <p:tag name="BLEND" val="0"/>
  <p:tag name="TRANSPARENT" val="1"/>
  <p:tag name="TBUG" val="0"/>
  <p:tag name="ALLOWFS" val="0"/>
  <p:tag name="MAGNIFICATION" val="1269"/>
  <p:tag name="ORIGWIDTH" val="347"/>
  <p:tag name="PICTUREFILESIZE" val="2820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1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1"/>
  <p:tag name="PICTUREFILESIZE" val="244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definecolor{olive}{rgb}{0.4,0.4,0.2}&#13;&#10;\definecolor{dkblue}{rgb}{0.0,0.2,0.8}&#13;&#10;\input{input-packages}&#13;&#10;\input{input-definitions}&#13;&#10;\begin{document}&#13;&#10;\begin{displaymath}&#13;&#10;\lambda_R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66"/>
  <p:tag name="BOXHEIGHT" val="323"/>
  <p:tag name="BOXFONT" val="10"/>
  <p:tag name="BOXWRAP" val="False"/>
  <p:tag name="WORKAROUNDTRANSPARENCYBUG" val="False"/>
  <p:tag name="ALLOWFONTSUBSTITUTION" val="False"/>
  <p:tag name="BITMAPFORMAT" val="png256"/>
  <p:tag name="ORIGWIDTH" val="25"/>
  <p:tag name="PICTUREFILESIZE" val="315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{color}&#13;&#10;\newcommand{\LinkWith}[3]{#1 \stackrel{#3}{\rightarrow} #2}&#13;&#10;\definecolor{olive}{rgb}{0.4,0.4,0.2}&#13;&#10;\definecolor{dkblue}{rgb}{0.0,0.2,0.8}&#13;&#10;\input{input-packages}&#13;&#10;\input{input-definitions}&#13;&#10;\begin{document}&#13;&#10;\begin{displaymath}&#13;&#10;\T{X}&#13;&#10;\end{displaymath}&#13;&#10;\end{document}&#13;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2"/>
  <p:tag name="BOXHEIGHT" val="537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646"/>
</p:tagLst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27024</TotalTime>
  <Words>2438</Words>
  <Application>Microsoft Macintosh PowerPoint</Application>
  <PresentationFormat>On-screen Show (4:3)</PresentationFormat>
  <Paragraphs>837</Paragraphs>
  <Slides>55</Slides>
  <Notes>21</Notes>
  <HiddenSlides>0</HiddenSlides>
  <MMClips>0</MMClips>
  <ScaleCrop>false</ScaleCrop>
  <HeadingPairs>
    <vt:vector size="10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  <vt:variant>
        <vt:lpstr>Custom Shows</vt:lpstr>
      </vt:variant>
      <vt:variant>
        <vt:i4>1</vt:i4>
      </vt:variant>
    </vt:vector>
  </HeadingPairs>
  <TitlesOfParts>
    <vt:vector size="75" baseType="lpstr">
      <vt:lpstr>ＭＳ Ｐゴシック</vt:lpstr>
      <vt:lpstr>Apple Chancery</vt:lpstr>
      <vt:lpstr>Apple Symbols</vt:lpstr>
      <vt:lpstr>Arial</vt:lpstr>
      <vt:lpstr>Calibri</vt:lpstr>
      <vt:lpstr>Calibri Light</vt:lpstr>
      <vt:lpstr>cmmi10</vt:lpstr>
      <vt:lpstr>cmsy10</vt:lpstr>
      <vt:lpstr>Comic Sans MS</vt:lpstr>
      <vt:lpstr>French Script MT</vt:lpstr>
      <vt:lpstr>Magneto</vt:lpstr>
      <vt:lpstr>Symbol</vt:lpstr>
      <vt:lpstr>Times New Roman</vt:lpstr>
      <vt:lpstr>Wingdings</vt:lpstr>
      <vt:lpstr>template</vt:lpstr>
      <vt:lpstr>1_Custom Design</vt:lpstr>
      <vt:lpstr>Custom Design</vt:lpstr>
      <vt:lpstr>Photo Editor Photo</vt:lpstr>
      <vt:lpstr>Equation</vt:lpstr>
      <vt:lpstr>Graph and Tensor Mining for fun and profit</vt:lpstr>
      <vt:lpstr>Roadmap</vt:lpstr>
      <vt:lpstr>Roadmap</vt:lpstr>
      <vt:lpstr>Roadmap</vt:lpstr>
      <vt:lpstr>Tensors, e.g.,  Time-evolving graphs</vt:lpstr>
      <vt:lpstr>Tensors, e.g.,  MultiView Graph</vt:lpstr>
      <vt:lpstr>Tensors, e.g.,  Knowledge Graph</vt:lpstr>
      <vt:lpstr>Roadmap</vt:lpstr>
      <vt:lpstr>‘Recipe’ Structure:</vt:lpstr>
      <vt:lpstr>Problem dfn</vt:lpstr>
      <vt:lpstr>Graphs over time -&gt; tensors!</vt:lpstr>
      <vt:lpstr>Graphs over time -&gt; tensors!</vt:lpstr>
      <vt:lpstr>Graphs over time -&gt; tensors!</vt:lpstr>
      <vt:lpstr>Graphs over time -&gt; tensors!</vt:lpstr>
      <vt:lpstr>Recipe(s)</vt:lpstr>
      <vt:lpstr>Reminder: intro to SVD</vt:lpstr>
      <vt:lpstr>Answer: tensor factorization</vt:lpstr>
      <vt:lpstr>Answer: tensor factorization</vt:lpstr>
      <vt:lpstr>Reminder: intro to SVD</vt:lpstr>
      <vt:lpstr>Goal: extension to &gt;=3 modes</vt:lpstr>
      <vt:lpstr>Goal: extension to &gt;=3 modes</vt:lpstr>
      <vt:lpstr>Goal: extension to &gt;=3 modes</vt:lpstr>
      <vt:lpstr>Goal: extension to &gt;=3 modes</vt:lpstr>
      <vt:lpstr>Main points:</vt:lpstr>
      <vt:lpstr>What if ‘concepts’ interact</vt:lpstr>
      <vt:lpstr>Intuition – 2-mode analogue</vt:lpstr>
      <vt:lpstr>PowerPoint Presentation</vt:lpstr>
      <vt:lpstr>PowerPoint Presentation</vt:lpstr>
      <vt:lpstr>Tucker Decomposition - intuition</vt:lpstr>
      <vt:lpstr>Specially Structured Tensors</vt:lpstr>
      <vt:lpstr>Tucker vs. PARAFAC Decompositions</vt:lpstr>
      <vt:lpstr>Roadmap</vt:lpstr>
      <vt:lpstr>Most important node, &amp; predicate?</vt:lpstr>
      <vt:lpstr>Vs HITS, PageRank</vt:lpstr>
      <vt:lpstr>Vs H.A.R.</vt:lpstr>
      <vt:lpstr>Vs H.A.R.</vt:lpstr>
      <vt:lpstr>Vs H.A.R.</vt:lpstr>
      <vt:lpstr>Vs H.A.R.</vt:lpstr>
      <vt:lpstr>Vs H.A.R.</vt:lpstr>
      <vt:lpstr>Vs H.A.R.</vt:lpstr>
      <vt:lpstr>Roadmap</vt:lpstr>
      <vt:lpstr>Applications</vt:lpstr>
      <vt:lpstr>TA1: Anomaly detection in time-evolving graphs</vt:lpstr>
      <vt:lpstr>TA1: Anomaly detection in time-evolving graphs</vt:lpstr>
      <vt:lpstr>TA1: Anomaly detection in time-evolving graphs</vt:lpstr>
      <vt:lpstr>TA1: Anomaly detection in time-evolving graphs</vt:lpstr>
      <vt:lpstr>Applications</vt:lpstr>
      <vt:lpstr>ParCube: Sparse Parallelizable Tensor Decompositions</vt:lpstr>
      <vt:lpstr>TA2: Lbnl Network Data</vt:lpstr>
      <vt:lpstr>TA3: Facebook Wall posts</vt:lpstr>
      <vt:lpstr>Applications</vt:lpstr>
      <vt:lpstr>TA4: KG Search &amp; Annotation</vt:lpstr>
      <vt:lpstr>Conclusions (P2.1)</vt:lpstr>
      <vt:lpstr>Recipe(s)</vt:lpstr>
      <vt:lpstr>Recipe(s)</vt:lpstr>
      <vt:lpstr>short version</vt:lpstr>
    </vt:vector>
  </TitlesOfParts>
  <Company>Carnegie Mellon University</Company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Mining large graphs</dc:title>
  <dc:creator>Christos Faloutsos</dc:creator>
  <dc:description>NYU - WIN 2009_x000d_
_x000d_
</dc:description>
  <cp:lastModifiedBy>Microsoft Office User</cp:lastModifiedBy>
  <cp:revision>2032</cp:revision>
  <cp:lastPrinted>2018-04-30T08:06:40Z</cp:lastPrinted>
  <dcterms:created xsi:type="dcterms:W3CDTF">2017-06-21T14:41:11Z</dcterms:created>
  <dcterms:modified xsi:type="dcterms:W3CDTF">2018-08-14T23:28:49Z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