
<file path=[Content_Types].xml><?xml version="1.0" encoding="utf-8"?>
<Types xmlns="http://schemas.openxmlformats.org/package/2006/content-types">
  <Override PartName="/ppt/slideMasters/slideMaster1.xml" ContentType="application/vnd.openxmlformats-officedocument.presentationml.slideMaster+xml"/>
  <Override PartName="/ppt/slides/slide41.xml" ContentType="application/vnd.openxmlformats-officedocument.presentationml.slide+xml"/>
  <Override PartName="/ppt/slideLayouts/slideLayout4.xml" ContentType="application/vnd.openxmlformats-officedocument.presentationml.slideLayout+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slides/slide127.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136.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122.xml" ContentType="application/vnd.openxmlformats-officedocument.presentationml.slide+xml"/>
  <Override PartName="/ppt/slides/slide23.xml" ContentType="application/vnd.openxmlformats-officedocument.presentationml.slide+xml"/>
  <Override PartName="/ppt/slides/slide1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41.xml" ContentType="application/vnd.openxmlformats-officedocument.presentationml.slide+xml"/>
  <Override PartName="/ppt/slides/slide42.xml" ContentType="application/vnd.openxmlformats-officedocument.presentationml.slide+xml"/>
  <Override PartName="/ppt/slideLayouts/slideLayout5.xml" ContentType="application/vnd.openxmlformats-officedocument.presentationml.slideLayout+xml"/>
  <Override PartName="/ppt/notesSlides/notesSlide17.xml" ContentType="application/vnd.openxmlformats-officedocument.presentationml.notes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s/slide128.xml" ContentType="application/vnd.openxmlformats-officedocument.presentationml.slide+xml"/>
  <Override PartName="/ppt/slides/slide61.xml" ContentType="application/vnd.openxmlformats-officedocument.presentationml.slide+xml"/>
  <Override PartName="/ppt/slides/slide29.xml" ContentType="application/vnd.openxmlformats-officedocument.presentationml.slide+xml"/>
  <Override PartName="/ppt/slideLayouts/slideLayout10.xml" ContentType="application/vnd.openxmlformats-officedocument.presentationml.slideLayout+xml"/>
  <Override PartName="/ppt/slides/slide137.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docProps/custom.xml" ContentType="application/vnd.openxmlformats-officedocument.custom-properties+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1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s/slide142.xml" ContentType="application/vnd.openxmlformats-officedocument.presentationml.slide+xml"/>
  <Override PartName="/ppt/slides/slide43.xml" ContentType="application/vnd.openxmlformats-officedocument.presentationml.slide+xml"/>
  <Override PartName="/ppt/tableStyles.xml" ContentType="application/vnd.openxmlformats-officedocument.presentationml.tableStyles+xml"/>
  <Override PartName="/ppt/slideLayouts/slideLayout6.xml" ContentType="application/vnd.openxmlformats-officedocument.presentationml.slideLayout+xml"/>
  <Override PartName="/ppt/slides/slide119.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Default Extension="wdp" ContentType="image/vnd.ms-photo"/>
  <Override PartName="/ppt/notesSlides/notesSlide37.xml" ContentType="application/vnd.openxmlformats-officedocument.presentationml.notesSlide+xml"/>
  <Override PartName="/ppt/slides/slide138.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14.xml" ContentType="application/vnd.openxmlformats-officedocument.presentationml.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124.xml" ContentType="application/vnd.openxmlformats-officedocument.presentationml.slide+xml"/>
  <Override PartName="/ppt/slides/slide25.xml" ContentType="application/vnd.openxmlformats-officedocument.presentationml.slide+xml"/>
  <Override PartName="/ppt/slides/slide133.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slides/slide129.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139.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Default Extension="rels" ContentType="application/vnd.openxmlformats-package.relationships+xml"/>
  <Override PartName="/ppt/slides/slide134.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embeddings/oleObject5.bin" ContentType="application/vnd.openxmlformats-officedocument.oleObject"/>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126.xml" ContentType="application/vnd.openxmlformats-officedocument.presentationml.slide+xml"/>
  <Override PartName="/ppt/slides/slide27.xml" ContentType="application/vnd.openxmlformats-officedocument.presentationml.slide+xml"/>
  <Override PartName="/ppt/slides/slide135.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121.xml" ContentType="application/vnd.openxmlformats-officedocument.presentationml.slide+xml"/>
  <Override PartName="/ppt/embeddings/oleObject6.bin" ContentType="application/vnd.openxmlformats-officedocument.oleObject"/>
  <Override PartName="/ppt/slides/slide22.xml" ContentType="application/vnd.openxmlformats-officedocument.presentationml.slide+xml"/>
  <Override PartName="/ppt/slides/slide130.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notesSlides/notesSlide30.xml" ContentType="application/vnd.openxmlformats-officedocument.presentationml.notesSlide+xml"/>
  <Override PartName="/ppt/slides/slide107.xml" ContentType="application/vnd.openxmlformats-officedocument.presentationml.slide+xml"/>
  <Override PartName="/ppt/slides/slide1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56" r:id="rId1"/>
  </p:sldMasterIdLst>
  <p:notesMasterIdLst>
    <p:notesMasterId r:id="rId144"/>
  </p:notesMasterIdLst>
  <p:handoutMasterIdLst>
    <p:handoutMasterId r:id="rId145"/>
  </p:handoutMasterIdLst>
  <p:sldIdLst>
    <p:sldId id="1334" r:id="rId2"/>
    <p:sldId id="2577" r:id="rId3"/>
    <p:sldId id="2578" r:id="rId4"/>
    <p:sldId id="2625" r:id="rId5"/>
    <p:sldId id="2588" r:id="rId6"/>
    <p:sldId id="2587" r:id="rId7"/>
    <p:sldId id="1523" r:id="rId8"/>
    <p:sldId id="2593" r:id="rId9"/>
    <p:sldId id="2783" r:id="rId10"/>
    <p:sldId id="2641" r:id="rId11"/>
    <p:sldId id="2442" r:id="rId12"/>
    <p:sldId id="1515" r:id="rId13"/>
    <p:sldId id="1507" r:id="rId14"/>
    <p:sldId id="1454" r:id="rId15"/>
    <p:sldId id="2091" r:id="rId16"/>
    <p:sldId id="2305" r:id="rId17"/>
    <p:sldId id="2306" r:id="rId18"/>
    <p:sldId id="2644" r:id="rId19"/>
    <p:sldId id="2647" r:id="rId20"/>
    <p:sldId id="2508" r:id="rId21"/>
    <p:sldId id="2307" r:id="rId22"/>
    <p:sldId id="2631" r:id="rId23"/>
    <p:sldId id="2785" r:id="rId24"/>
    <p:sldId id="2787" r:id="rId25"/>
    <p:sldId id="2786" r:id="rId26"/>
    <p:sldId id="2788" r:id="rId27"/>
    <p:sldId id="1663" r:id="rId28"/>
    <p:sldId id="2648" r:id="rId29"/>
    <p:sldId id="1769" r:id="rId30"/>
    <p:sldId id="1770" r:id="rId31"/>
    <p:sldId id="1774" r:id="rId32"/>
    <p:sldId id="1776" r:id="rId33"/>
    <p:sldId id="2279" r:id="rId34"/>
    <p:sldId id="2140" r:id="rId35"/>
    <p:sldId id="2273" r:id="rId36"/>
    <p:sldId id="2182" r:id="rId37"/>
    <p:sldId id="2782" r:id="rId38"/>
    <p:sldId id="2181" r:id="rId39"/>
    <p:sldId id="2374" r:id="rId40"/>
    <p:sldId id="2373" r:id="rId41"/>
    <p:sldId id="2594" r:id="rId42"/>
    <p:sldId id="2627" r:id="rId43"/>
    <p:sldId id="2643" r:id="rId44"/>
    <p:sldId id="2634" r:id="rId45"/>
    <p:sldId id="2640" r:id="rId46"/>
    <p:sldId id="2639" r:id="rId47"/>
    <p:sldId id="2636" r:id="rId48"/>
    <p:sldId id="2637" r:id="rId49"/>
    <p:sldId id="2638" r:id="rId50"/>
    <p:sldId id="2791" r:id="rId51"/>
    <p:sldId id="2772" r:id="rId52"/>
    <p:sldId id="2768" r:id="rId53"/>
    <p:sldId id="2771" r:id="rId54"/>
    <p:sldId id="2812" r:id="rId55"/>
    <p:sldId id="2803" r:id="rId56"/>
    <p:sldId id="2817" r:id="rId57"/>
    <p:sldId id="2804" r:id="rId58"/>
    <p:sldId id="2805" r:id="rId59"/>
    <p:sldId id="2818" r:id="rId60"/>
    <p:sldId id="2819" r:id="rId61"/>
    <p:sldId id="2820" r:id="rId62"/>
    <p:sldId id="2821" r:id="rId63"/>
    <p:sldId id="2822" r:id="rId64"/>
    <p:sldId id="2806" r:id="rId65"/>
    <p:sldId id="2808" r:id="rId66"/>
    <p:sldId id="2809" r:id="rId67"/>
    <p:sldId id="2816" r:id="rId68"/>
    <p:sldId id="2813" r:id="rId69"/>
    <p:sldId id="2815" r:id="rId70"/>
    <p:sldId id="2814" r:id="rId71"/>
    <p:sldId id="2810" r:id="rId72"/>
    <p:sldId id="2811" r:id="rId73"/>
    <p:sldId id="2773" r:id="rId74"/>
    <p:sldId id="2750" r:id="rId75"/>
    <p:sldId id="2751" r:id="rId76"/>
    <p:sldId id="2752" r:id="rId77"/>
    <p:sldId id="2753" r:id="rId78"/>
    <p:sldId id="2754" r:id="rId79"/>
    <p:sldId id="2774" r:id="rId80"/>
    <p:sldId id="2756" r:id="rId81"/>
    <p:sldId id="2757" r:id="rId82"/>
    <p:sldId id="2758" r:id="rId83"/>
    <p:sldId id="2759" r:id="rId84"/>
    <p:sldId id="2781" r:id="rId85"/>
    <p:sldId id="2776" r:id="rId86"/>
    <p:sldId id="2777" r:id="rId87"/>
    <p:sldId id="2778" r:id="rId88"/>
    <p:sldId id="2779" r:id="rId89"/>
    <p:sldId id="2780" r:id="rId90"/>
    <p:sldId id="2775" r:id="rId91"/>
    <p:sldId id="2761" r:id="rId92"/>
    <p:sldId id="2762" r:id="rId93"/>
    <p:sldId id="2763" r:id="rId94"/>
    <p:sldId id="2764" r:id="rId95"/>
    <p:sldId id="2765" r:id="rId96"/>
    <p:sldId id="2766" r:id="rId97"/>
    <p:sldId id="2767" r:id="rId98"/>
    <p:sldId id="2540" r:id="rId99"/>
    <p:sldId id="2649" r:id="rId100"/>
    <p:sldId id="2650" r:id="rId101"/>
    <p:sldId id="2651" r:id="rId102"/>
    <p:sldId id="2652" r:id="rId103"/>
    <p:sldId id="2653" r:id="rId104"/>
    <p:sldId id="2654" r:id="rId105"/>
    <p:sldId id="2655" r:id="rId106"/>
    <p:sldId id="2656" r:id="rId107"/>
    <p:sldId id="2657" r:id="rId108"/>
    <p:sldId id="2658" r:id="rId109"/>
    <p:sldId id="2659" r:id="rId110"/>
    <p:sldId id="2660" r:id="rId111"/>
    <p:sldId id="2661" r:id="rId112"/>
    <p:sldId id="2662" r:id="rId113"/>
    <p:sldId id="2663" r:id="rId114"/>
    <p:sldId id="2664" r:id="rId115"/>
    <p:sldId id="2665" r:id="rId116"/>
    <p:sldId id="2666" r:id="rId117"/>
    <p:sldId id="2667" r:id="rId118"/>
    <p:sldId id="2668" r:id="rId119"/>
    <p:sldId id="2669" r:id="rId120"/>
    <p:sldId id="2670" r:id="rId121"/>
    <p:sldId id="2671" r:id="rId122"/>
    <p:sldId id="2672" r:id="rId123"/>
    <p:sldId id="2673" r:id="rId124"/>
    <p:sldId id="2674" r:id="rId125"/>
    <p:sldId id="2675" r:id="rId126"/>
    <p:sldId id="2679" r:id="rId127"/>
    <p:sldId id="2680" r:id="rId128"/>
    <p:sldId id="2681" r:id="rId129"/>
    <p:sldId id="2682" r:id="rId130"/>
    <p:sldId id="2715" r:id="rId131"/>
    <p:sldId id="2734" r:id="rId132"/>
    <p:sldId id="2735" r:id="rId133"/>
    <p:sldId id="2736" r:id="rId134"/>
    <p:sldId id="2737" r:id="rId135"/>
    <p:sldId id="2718" r:id="rId136"/>
    <p:sldId id="2719" r:id="rId137"/>
    <p:sldId id="2721" r:id="rId138"/>
    <p:sldId id="2722" r:id="rId139"/>
    <p:sldId id="2723" r:id="rId140"/>
    <p:sldId id="2725" r:id="rId141"/>
    <p:sldId id="2726" r:id="rId142"/>
    <p:sldId id="2727" r:id="rId143"/>
  </p:sldIdLst>
  <p:sldSz cx="9144000" cy="6858000" type="screen4x3"/>
  <p:notesSz cx="7315200" cy="9601200"/>
  <p:custShowLst>
    <p:custShow name="short version" id="0">
      <p:sldLst>
        <p:sld r:id="rId2"/>
      </p:sldLst>
    </p:custShow>
  </p:custShowLst>
  <p:defaultTextStyle>
    <a:defPPr>
      <a:defRPr lang="en-US"/>
    </a:defPPr>
    <a:lvl1pPr algn="ctr" rtl="0" fontAlgn="base">
      <a:spcBef>
        <a:spcPct val="0"/>
      </a:spcBef>
      <a:spcAft>
        <a:spcPct val="0"/>
      </a:spcAft>
      <a:defRPr kumimoji="1" sz="2600" kern="1200">
        <a:solidFill>
          <a:schemeClr val="tx1"/>
        </a:solidFill>
        <a:latin typeface="Arial" charset="0"/>
        <a:ea typeface="+mn-ea"/>
        <a:cs typeface="+mn-cs"/>
      </a:defRPr>
    </a:lvl1pPr>
    <a:lvl2pPr marL="457200" algn="ctr" rtl="0" fontAlgn="base">
      <a:spcBef>
        <a:spcPct val="0"/>
      </a:spcBef>
      <a:spcAft>
        <a:spcPct val="0"/>
      </a:spcAft>
      <a:defRPr kumimoji="1" sz="2600" kern="1200">
        <a:solidFill>
          <a:schemeClr val="tx1"/>
        </a:solidFill>
        <a:latin typeface="Arial" charset="0"/>
        <a:ea typeface="+mn-ea"/>
        <a:cs typeface="+mn-cs"/>
      </a:defRPr>
    </a:lvl2pPr>
    <a:lvl3pPr marL="914400" algn="ctr" rtl="0" fontAlgn="base">
      <a:spcBef>
        <a:spcPct val="0"/>
      </a:spcBef>
      <a:spcAft>
        <a:spcPct val="0"/>
      </a:spcAft>
      <a:defRPr kumimoji="1" sz="2600" kern="1200">
        <a:solidFill>
          <a:schemeClr val="tx1"/>
        </a:solidFill>
        <a:latin typeface="Arial" charset="0"/>
        <a:ea typeface="+mn-ea"/>
        <a:cs typeface="+mn-cs"/>
      </a:defRPr>
    </a:lvl3pPr>
    <a:lvl4pPr marL="1371600" algn="ctr" rtl="0" fontAlgn="base">
      <a:spcBef>
        <a:spcPct val="0"/>
      </a:spcBef>
      <a:spcAft>
        <a:spcPct val="0"/>
      </a:spcAft>
      <a:defRPr kumimoji="1" sz="2600" kern="1200">
        <a:solidFill>
          <a:schemeClr val="tx1"/>
        </a:solidFill>
        <a:latin typeface="Arial" charset="0"/>
        <a:ea typeface="+mn-ea"/>
        <a:cs typeface="+mn-cs"/>
      </a:defRPr>
    </a:lvl4pPr>
    <a:lvl5pPr marL="1828800" algn="ctr" rtl="0" fontAlgn="base">
      <a:spcBef>
        <a:spcPct val="0"/>
      </a:spcBef>
      <a:spcAft>
        <a:spcPct val="0"/>
      </a:spcAft>
      <a:defRPr kumimoji="1" sz="2600" kern="1200">
        <a:solidFill>
          <a:schemeClr val="tx1"/>
        </a:solidFill>
        <a:latin typeface="Arial" charset="0"/>
        <a:ea typeface="+mn-ea"/>
        <a:cs typeface="+mn-cs"/>
      </a:defRPr>
    </a:lvl5pPr>
    <a:lvl6pPr marL="2286000" algn="l" defTabSz="457200" rtl="0" eaLnBrk="1" latinLnBrk="0" hangingPunct="1">
      <a:defRPr kumimoji="1" sz="2600" kern="1200">
        <a:solidFill>
          <a:schemeClr val="tx1"/>
        </a:solidFill>
        <a:latin typeface="Arial" charset="0"/>
        <a:ea typeface="+mn-ea"/>
        <a:cs typeface="+mn-cs"/>
      </a:defRPr>
    </a:lvl6pPr>
    <a:lvl7pPr marL="2743200" algn="l" defTabSz="457200" rtl="0" eaLnBrk="1" latinLnBrk="0" hangingPunct="1">
      <a:defRPr kumimoji="1" sz="2600" kern="1200">
        <a:solidFill>
          <a:schemeClr val="tx1"/>
        </a:solidFill>
        <a:latin typeface="Arial" charset="0"/>
        <a:ea typeface="+mn-ea"/>
        <a:cs typeface="+mn-cs"/>
      </a:defRPr>
    </a:lvl7pPr>
    <a:lvl8pPr marL="3200400" algn="l" defTabSz="457200" rtl="0" eaLnBrk="1" latinLnBrk="0" hangingPunct="1">
      <a:defRPr kumimoji="1" sz="2600" kern="1200">
        <a:solidFill>
          <a:schemeClr val="tx1"/>
        </a:solidFill>
        <a:latin typeface="Arial" charset="0"/>
        <a:ea typeface="+mn-ea"/>
        <a:cs typeface="+mn-cs"/>
      </a:defRPr>
    </a:lvl8pPr>
    <a:lvl9pPr marL="3657600" algn="l" defTabSz="457200" rtl="0" eaLnBrk="1" latinLnBrk="0" hangingPunct="1">
      <a:defRPr kumimoji="1" sz="2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808000"/>
    <a:srgbClr val="FF8000"/>
    <a:srgbClr val="008080"/>
    <a:srgbClr val="FFCC66"/>
    <a:srgbClr val="FFFF66"/>
    <a:srgbClr val="800080"/>
    <a:srgbClr val="66CCFF"/>
    <a:srgbClr val="0066FF"/>
    <a:srgbClr val="33CC33"/>
    <a:srgbClr val="00FF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howGuides="1">
      <p:cViewPr>
        <p:scale>
          <a:sx n="100" d="100"/>
          <a:sy n="100" d="100"/>
        </p:scale>
        <p:origin x="-1128"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920"/>
    </p:cViewPr>
  </p:sorterViewPr>
  <p:notesViewPr>
    <p:cSldViewPr snapToGrid="0" showGuides="1">
      <p:cViewPr varScale="1">
        <p:scale>
          <a:sx n="93" d="100"/>
          <a:sy n="93" d="100"/>
        </p:scale>
        <p:origin x="-4512" y="-104"/>
      </p:cViewPr>
      <p:guideLst>
        <p:guide orient="horz" pos="3023"/>
        <p:guide pos="2303"/>
      </p:guideLst>
    </p:cSldViewPr>
  </p:notes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notesMaster" Target="notesMasters/notesMaster1.xml"/><Relationship Id="rId145" Type="http://schemas.openxmlformats.org/officeDocument/2006/relationships/handoutMaster" Target="handoutMasters/handout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62690" name="Rectangle 2"/>
          <p:cNvSpPr>
            <a:spLocks noGrp="1" noChangeArrowheads="1"/>
          </p:cNvSpPr>
          <p:nvPr>
            <p:ph type="hdr" sz="quarter"/>
          </p:nvPr>
        </p:nvSpPr>
        <p:spPr bwMode="auto">
          <a:xfrm>
            <a:off x="0" y="0"/>
            <a:ext cx="3170238" cy="471488"/>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algn="l" defTabSz="955675" eaLnBrk="0" hangingPunct="0">
              <a:defRPr kumimoji="0" sz="1300">
                <a:latin typeface="Times New Roman" charset="0"/>
              </a:defRPr>
            </a:lvl1pPr>
          </a:lstStyle>
          <a:p>
            <a:pPr>
              <a:defRPr/>
            </a:pPr>
            <a:r>
              <a:rPr lang="en-US"/>
              <a:t>Faloutsos</a:t>
            </a:r>
          </a:p>
        </p:txBody>
      </p:sp>
      <p:sp>
        <p:nvSpPr>
          <p:cNvPr id="2162691" name="Rectangle 3"/>
          <p:cNvSpPr>
            <a:spLocks noGrp="1" noChangeArrowheads="1"/>
          </p:cNvSpPr>
          <p:nvPr>
            <p:ph type="dt" sz="quarter" idx="1"/>
          </p:nvPr>
        </p:nvSpPr>
        <p:spPr bwMode="auto">
          <a:xfrm>
            <a:off x="4144963" y="0"/>
            <a:ext cx="3170237" cy="471488"/>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algn="r" defTabSz="955675" eaLnBrk="0" hangingPunct="0">
              <a:defRPr kumimoji="0" sz="1300">
                <a:latin typeface="Times New Roman" charset="0"/>
              </a:defRPr>
            </a:lvl1pPr>
          </a:lstStyle>
          <a:p>
            <a:pPr>
              <a:defRPr/>
            </a:pPr>
            <a:endParaRPr lang="en-US"/>
          </a:p>
        </p:txBody>
      </p:sp>
      <p:sp>
        <p:nvSpPr>
          <p:cNvPr id="2162692" name="Rectangle 4"/>
          <p:cNvSpPr>
            <a:spLocks noGrp="1" noChangeArrowheads="1"/>
          </p:cNvSpPr>
          <p:nvPr>
            <p:ph type="ftr" sz="quarter" idx="2"/>
          </p:nvPr>
        </p:nvSpPr>
        <p:spPr bwMode="auto">
          <a:xfrm>
            <a:off x="0" y="9112250"/>
            <a:ext cx="3170238" cy="471488"/>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algn="l" defTabSz="955675" eaLnBrk="0" hangingPunct="0">
              <a:defRPr kumimoji="0" sz="1300">
                <a:latin typeface="Times New Roman" charset="0"/>
              </a:defRPr>
            </a:lvl1pPr>
          </a:lstStyle>
          <a:p>
            <a:pPr>
              <a:defRPr/>
            </a:pPr>
            <a:endParaRPr lang="en-US"/>
          </a:p>
        </p:txBody>
      </p:sp>
      <p:sp>
        <p:nvSpPr>
          <p:cNvPr id="2162693" name="Rectangle 5"/>
          <p:cNvSpPr>
            <a:spLocks noGrp="1" noChangeArrowheads="1"/>
          </p:cNvSpPr>
          <p:nvPr>
            <p:ph type="sldNum" sz="quarter" idx="3"/>
          </p:nvPr>
        </p:nvSpPr>
        <p:spPr bwMode="auto">
          <a:xfrm>
            <a:off x="4144963" y="9112250"/>
            <a:ext cx="3170237" cy="471488"/>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algn="r" defTabSz="955675" eaLnBrk="0" hangingPunct="0">
              <a:defRPr kumimoji="0" sz="1300">
                <a:latin typeface="Times New Roman" charset="0"/>
              </a:defRPr>
            </a:lvl1pPr>
          </a:lstStyle>
          <a:p>
            <a:pPr>
              <a:defRPr/>
            </a:pPr>
            <a:fld id="{D86BE1FD-C076-8045-A813-A9CEB22909F1}"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7311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hdr" sz="quarter"/>
          </p:nvPr>
        </p:nvSpPr>
        <p:spPr bwMode="auto">
          <a:xfrm>
            <a:off x="0" y="0"/>
            <a:ext cx="3170238" cy="484188"/>
          </a:xfrm>
          <a:prstGeom prst="rect">
            <a:avLst/>
          </a:prstGeom>
          <a:noFill/>
          <a:ln w="12700">
            <a:noFill/>
            <a:miter lim="800000"/>
            <a:headEnd type="none" w="sm" len="sm"/>
            <a:tailEnd type="none" w="sm" len="sm"/>
          </a:ln>
          <a:effectLst/>
        </p:spPr>
        <p:txBody>
          <a:bodyPr vert="horz" wrap="none" lIns="97225" tIns="48612" rIns="97225" bIns="48612" numCol="1" anchor="ctr" anchorCtr="0" compatLnSpc="1">
            <a:prstTxWarp prst="textNoShape">
              <a:avLst/>
            </a:prstTxWarp>
          </a:bodyPr>
          <a:lstStyle>
            <a:lvl1pPr algn="l" defTabSz="973138" eaLnBrk="0" hangingPunct="0">
              <a:defRPr kumimoji="0" sz="1300">
                <a:latin typeface="Times New Roman" charset="0"/>
              </a:defRPr>
            </a:lvl1pPr>
          </a:lstStyle>
          <a:p>
            <a:pPr>
              <a:defRPr/>
            </a:pPr>
            <a:r>
              <a:rPr lang="en-US"/>
              <a:t>Faloutsos</a:t>
            </a:r>
          </a:p>
        </p:txBody>
      </p:sp>
      <p:sp>
        <p:nvSpPr>
          <p:cNvPr id="884739" name="Rectangle 3"/>
          <p:cNvSpPr>
            <a:spLocks noGrp="1" noChangeArrowheads="1"/>
          </p:cNvSpPr>
          <p:nvPr>
            <p:ph type="dt" idx="1"/>
          </p:nvPr>
        </p:nvSpPr>
        <p:spPr bwMode="auto">
          <a:xfrm>
            <a:off x="4146550" y="0"/>
            <a:ext cx="3170238" cy="484188"/>
          </a:xfrm>
          <a:prstGeom prst="rect">
            <a:avLst/>
          </a:prstGeom>
          <a:noFill/>
          <a:ln w="12700">
            <a:noFill/>
            <a:miter lim="800000"/>
            <a:headEnd type="none" w="sm" len="sm"/>
            <a:tailEnd type="none" w="sm" len="sm"/>
          </a:ln>
          <a:effectLst/>
        </p:spPr>
        <p:txBody>
          <a:bodyPr vert="horz" wrap="none" lIns="97225" tIns="48612" rIns="97225" bIns="48612" numCol="1" anchor="ctr" anchorCtr="0" compatLnSpc="1">
            <a:prstTxWarp prst="textNoShape">
              <a:avLst/>
            </a:prstTxWarp>
          </a:bodyPr>
          <a:lstStyle>
            <a:lvl1pPr algn="r" defTabSz="973138" eaLnBrk="0" hangingPunct="0">
              <a:defRPr kumimoji="0" sz="13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87463" y="728663"/>
            <a:ext cx="4741862" cy="3556000"/>
          </a:xfrm>
          <a:prstGeom prst="rect">
            <a:avLst/>
          </a:prstGeom>
          <a:noFill/>
          <a:ln w="9525">
            <a:solidFill>
              <a:srgbClr val="000000"/>
            </a:solidFill>
            <a:miter lim="800000"/>
            <a:headEnd/>
            <a:tailEnd/>
          </a:ln>
        </p:spPr>
      </p:sp>
      <p:sp>
        <p:nvSpPr>
          <p:cNvPr id="884741" name="Rectangle 5"/>
          <p:cNvSpPr>
            <a:spLocks noGrp="1" noChangeArrowheads="1"/>
          </p:cNvSpPr>
          <p:nvPr>
            <p:ph type="body" sz="quarter" idx="3"/>
          </p:nvPr>
        </p:nvSpPr>
        <p:spPr bwMode="auto">
          <a:xfrm>
            <a:off x="974725" y="4525963"/>
            <a:ext cx="5367338" cy="4365625"/>
          </a:xfrm>
          <a:prstGeom prst="rect">
            <a:avLst/>
          </a:prstGeom>
          <a:noFill/>
          <a:ln w="12700">
            <a:noFill/>
            <a:miter lim="800000"/>
            <a:headEnd type="none" w="sm" len="sm"/>
            <a:tailEnd type="none" w="sm" len="sm"/>
          </a:ln>
          <a:effectLst/>
        </p:spPr>
        <p:txBody>
          <a:bodyPr vert="horz" wrap="none" lIns="97225" tIns="48612" rIns="97225" bIns="48612"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4742" name="Rectangle 6"/>
          <p:cNvSpPr>
            <a:spLocks noGrp="1" noChangeArrowheads="1"/>
          </p:cNvSpPr>
          <p:nvPr>
            <p:ph type="ftr" sz="quarter" idx="4"/>
          </p:nvPr>
        </p:nvSpPr>
        <p:spPr bwMode="auto">
          <a:xfrm>
            <a:off x="0" y="9132888"/>
            <a:ext cx="3170238" cy="484187"/>
          </a:xfrm>
          <a:prstGeom prst="rect">
            <a:avLst/>
          </a:prstGeom>
          <a:noFill/>
          <a:ln w="12700">
            <a:noFill/>
            <a:miter lim="800000"/>
            <a:headEnd type="none" w="sm" len="sm"/>
            <a:tailEnd type="none" w="sm" len="sm"/>
          </a:ln>
          <a:effectLst/>
        </p:spPr>
        <p:txBody>
          <a:bodyPr vert="horz" wrap="none" lIns="97225" tIns="48612" rIns="97225" bIns="48612" numCol="1" anchor="b" anchorCtr="0" compatLnSpc="1">
            <a:prstTxWarp prst="textNoShape">
              <a:avLst/>
            </a:prstTxWarp>
          </a:bodyPr>
          <a:lstStyle>
            <a:lvl1pPr algn="l" defTabSz="973138" eaLnBrk="0" hangingPunct="0">
              <a:defRPr kumimoji="0" sz="1300">
                <a:latin typeface="Times New Roman" charset="0"/>
              </a:defRPr>
            </a:lvl1pPr>
          </a:lstStyle>
          <a:p>
            <a:pPr>
              <a:defRPr/>
            </a:pPr>
            <a:endParaRPr lang="en-US"/>
          </a:p>
        </p:txBody>
      </p:sp>
      <p:sp>
        <p:nvSpPr>
          <p:cNvPr id="884743" name="Rectangle 7"/>
          <p:cNvSpPr>
            <a:spLocks noGrp="1" noChangeArrowheads="1"/>
          </p:cNvSpPr>
          <p:nvPr>
            <p:ph type="sldNum" sz="quarter" idx="5"/>
          </p:nvPr>
        </p:nvSpPr>
        <p:spPr bwMode="auto">
          <a:xfrm>
            <a:off x="4146550" y="9132888"/>
            <a:ext cx="3170238" cy="484187"/>
          </a:xfrm>
          <a:prstGeom prst="rect">
            <a:avLst/>
          </a:prstGeom>
          <a:noFill/>
          <a:ln w="12700">
            <a:noFill/>
            <a:miter lim="800000"/>
            <a:headEnd type="none" w="sm" len="sm"/>
            <a:tailEnd type="none" w="sm" len="sm"/>
          </a:ln>
          <a:effectLst/>
        </p:spPr>
        <p:txBody>
          <a:bodyPr vert="horz" wrap="none" lIns="97225" tIns="48612" rIns="97225" bIns="48612" numCol="1" anchor="b" anchorCtr="0" compatLnSpc="1">
            <a:prstTxWarp prst="textNoShape">
              <a:avLst/>
            </a:prstTxWarp>
          </a:bodyPr>
          <a:lstStyle>
            <a:lvl1pPr algn="r" defTabSz="973138" eaLnBrk="0" hangingPunct="0">
              <a:defRPr kumimoji="0" sz="1300">
                <a:latin typeface="Times New Roman" charset="0"/>
              </a:defRPr>
            </a:lvl1pPr>
          </a:lstStyle>
          <a:p>
            <a:pPr>
              <a:defRPr/>
            </a:pPr>
            <a:fld id="{D7FAE81C-20DD-D146-AEB1-DC28910AACE1}"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819226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a:noFill/>
        </p:spPr>
        <p:txBody>
          <a:bodyPr/>
          <a:lstStyle/>
          <a:p>
            <a:r>
              <a:rPr lang="en-US" smtClean="0"/>
              <a:t>Faloutsos</a:t>
            </a:r>
          </a:p>
        </p:txBody>
      </p:sp>
      <p:sp>
        <p:nvSpPr>
          <p:cNvPr id="19459" name="Rectangle 7"/>
          <p:cNvSpPr>
            <a:spLocks noGrp="1" noChangeArrowheads="1"/>
          </p:cNvSpPr>
          <p:nvPr>
            <p:ph type="sldNum" sz="quarter" idx="5"/>
          </p:nvPr>
        </p:nvSpPr>
        <p:spPr>
          <a:noFill/>
        </p:spPr>
        <p:txBody>
          <a:bodyPr/>
          <a:lstStyle/>
          <a:p>
            <a:fld id="{CBCF7FE9-157B-EF47-8D15-2C8CE684281C}" type="slidenum">
              <a:rPr lang="en-US"/>
              <a:pPr/>
              <a:t>1</a:t>
            </a:fld>
            <a:endParaRPr lang="en-US"/>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p:spPr>
        <p:txBody>
          <a:bodyPr/>
          <a:lstStyle/>
          <a:p>
            <a:r>
              <a:rPr lang="en-US" smtClean="0"/>
              <a:t>Faloutsos</a:t>
            </a:r>
          </a:p>
        </p:txBody>
      </p:sp>
      <p:sp>
        <p:nvSpPr>
          <p:cNvPr id="40963" name="Rectangle 7"/>
          <p:cNvSpPr>
            <a:spLocks noGrp="1" noChangeArrowheads="1"/>
          </p:cNvSpPr>
          <p:nvPr>
            <p:ph type="sldNum" sz="quarter" idx="5"/>
          </p:nvPr>
        </p:nvSpPr>
        <p:spPr>
          <a:noFill/>
        </p:spPr>
        <p:txBody>
          <a:bodyPr/>
          <a:lstStyle/>
          <a:p>
            <a:fld id="{2CCB4DA7-4295-CD42-B6B9-A91A3F76167D}" type="slidenum">
              <a:rPr lang="en-US"/>
              <a:pPr/>
              <a:t>14</a:t>
            </a:fld>
            <a:endParaRPr lang="en-US"/>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15</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16</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17</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18</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19</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20</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21</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61444" name="Header Placeholder 3"/>
          <p:cNvSpPr>
            <a:spLocks noGrp="1"/>
          </p:cNvSpPr>
          <p:nvPr>
            <p:ph type="hdr" sz="quarter"/>
          </p:nvPr>
        </p:nvSpPr>
        <p:spPr>
          <a:noFill/>
        </p:spPr>
        <p:txBody>
          <a:bodyPr/>
          <a:lstStyle/>
          <a:p>
            <a:r>
              <a:rPr lang="en-US" smtClean="0"/>
              <a:t>Faloutsos</a:t>
            </a:r>
          </a:p>
        </p:txBody>
      </p:sp>
      <p:sp>
        <p:nvSpPr>
          <p:cNvPr id="61445" name="Slide Number Placeholder 4"/>
          <p:cNvSpPr>
            <a:spLocks noGrp="1"/>
          </p:cNvSpPr>
          <p:nvPr>
            <p:ph type="sldNum" sz="quarter" idx="5"/>
          </p:nvPr>
        </p:nvSpPr>
        <p:spPr>
          <a:noFill/>
        </p:spPr>
        <p:txBody>
          <a:bodyPr/>
          <a:lstStyle/>
          <a:p>
            <a:fld id="{56EA59A6-42D8-9346-8ABD-038C3B5664D4}" type="slidenum">
              <a:rPr lang="en-US" smtClean="0"/>
              <a:pPr/>
              <a:t>32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61444" name="Header Placeholder 3"/>
          <p:cNvSpPr>
            <a:spLocks noGrp="1"/>
          </p:cNvSpPr>
          <p:nvPr>
            <p:ph type="hdr" sz="quarter"/>
          </p:nvPr>
        </p:nvSpPr>
        <p:spPr>
          <a:noFill/>
        </p:spPr>
        <p:txBody>
          <a:bodyPr/>
          <a:lstStyle/>
          <a:p>
            <a:r>
              <a:rPr lang="en-US" smtClean="0"/>
              <a:t>Faloutsos</a:t>
            </a:r>
          </a:p>
        </p:txBody>
      </p:sp>
      <p:sp>
        <p:nvSpPr>
          <p:cNvPr id="61445" name="Slide Number Placeholder 4"/>
          <p:cNvSpPr>
            <a:spLocks noGrp="1"/>
          </p:cNvSpPr>
          <p:nvPr>
            <p:ph type="sldNum" sz="quarter" idx="5"/>
          </p:nvPr>
        </p:nvSpPr>
        <p:spPr>
          <a:noFill/>
        </p:spPr>
        <p:txBody>
          <a:bodyPr/>
          <a:lstStyle/>
          <a:p>
            <a:fld id="{56EA59A6-42D8-9346-8ABD-038C3B5664D4}" type="slidenum">
              <a:rPr lang="en-US" smtClean="0"/>
              <a:pPr/>
              <a:t>33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Faloutsos</a:t>
            </a:r>
            <a:endParaRPr lang="en-US"/>
          </a:p>
        </p:txBody>
      </p:sp>
      <p:sp>
        <p:nvSpPr>
          <p:cNvPr id="5" name="Slide Number Placeholder 4"/>
          <p:cNvSpPr>
            <a:spLocks noGrp="1"/>
          </p:cNvSpPr>
          <p:nvPr>
            <p:ph type="sldNum" sz="quarter" idx="11"/>
          </p:nvPr>
        </p:nvSpPr>
        <p:spPr/>
        <p:txBody>
          <a:bodyPr/>
          <a:lstStyle/>
          <a:p>
            <a:pPr>
              <a:defRPr/>
            </a:pPr>
            <a:fld id="{D7FAE81C-20DD-D146-AEB1-DC28910AACE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Warming Hearts of Rockland</a:t>
            </a:r>
          </a:p>
          <a:p>
            <a:r>
              <a:rPr lang="en-US" dirty="0" smtClean="0"/>
              <a:t>Beast</a:t>
            </a:r>
            <a:r>
              <a:rPr lang="en-US" baseline="0" dirty="0" smtClean="0"/>
              <a:t> – 1.5 million followers</a:t>
            </a:r>
          </a:p>
          <a:p>
            <a:r>
              <a:rPr lang="en-US" baseline="0" dirty="0" smtClean="0"/>
              <a:t>Not real bad pages or data</a:t>
            </a:r>
            <a:endParaRPr lang="en-US" dirty="0"/>
          </a:p>
        </p:txBody>
      </p:sp>
      <p:sp>
        <p:nvSpPr>
          <p:cNvPr id="4" name="Slide Number Placeholder 3"/>
          <p:cNvSpPr>
            <a:spLocks noGrp="1"/>
          </p:cNvSpPr>
          <p:nvPr>
            <p:ph type="sldNum" sz="quarter" idx="10"/>
          </p:nvPr>
        </p:nvSpPr>
        <p:spPr/>
        <p:txBody>
          <a:bodyPr/>
          <a:lstStyle/>
          <a:p>
            <a:fld id="{8083EFB0-E4C9-D74F-A128-B1C9C2345392}" type="slidenum">
              <a:rPr lang="en-US" smtClean="0"/>
              <a:pPr/>
              <a:t>44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3327059"/>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Warming Hearts of Rockland</a:t>
            </a:r>
          </a:p>
          <a:p>
            <a:r>
              <a:rPr lang="en-US" dirty="0" smtClean="0"/>
              <a:t>Beast</a:t>
            </a:r>
            <a:r>
              <a:rPr lang="en-US" baseline="0" dirty="0" smtClean="0"/>
              <a:t> – 1.5 million followers</a:t>
            </a:r>
          </a:p>
          <a:p>
            <a:r>
              <a:rPr lang="en-US" baseline="0" dirty="0" smtClean="0"/>
              <a:t>Not real bad pages or data</a:t>
            </a:r>
            <a:endParaRPr lang="en-US" dirty="0"/>
          </a:p>
        </p:txBody>
      </p:sp>
      <p:sp>
        <p:nvSpPr>
          <p:cNvPr id="4" name="Slide Number Placeholder 3"/>
          <p:cNvSpPr>
            <a:spLocks noGrp="1"/>
          </p:cNvSpPr>
          <p:nvPr>
            <p:ph type="sldNum" sz="quarter" idx="10"/>
          </p:nvPr>
        </p:nvSpPr>
        <p:spPr/>
        <p:txBody>
          <a:bodyPr/>
          <a:lstStyle/>
          <a:p>
            <a:fld id="{8083EFB0-E4C9-D74F-A128-B1C9C2345392}" type="slidenum">
              <a:rPr lang="en-US" smtClean="0"/>
              <a:pPr/>
              <a:t>45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3327059"/>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Warming Hearts of Rockland</a:t>
            </a:r>
          </a:p>
          <a:p>
            <a:r>
              <a:rPr lang="en-US" dirty="0" smtClean="0"/>
              <a:t>Beast</a:t>
            </a:r>
            <a:r>
              <a:rPr lang="en-US" baseline="0" dirty="0" smtClean="0"/>
              <a:t> – 1.5 million followers</a:t>
            </a:r>
          </a:p>
          <a:p>
            <a:r>
              <a:rPr lang="en-US" baseline="0" dirty="0" smtClean="0"/>
              <a:t>Not real bad pages or data</a:t>
            </a:r>
            <a:endParaRPr lang="en-US" dirty="0"/>
          </a:p>
        </p:txBody>
      </p:sp>
      <p:sp>
        <p:nvSpPr>
          <p:cNvPr id="4" name="Slide Number Placeholder 3"/>
          <p:cNvSpPr>
            <a:spLocks noGrp="1"/>
          </p:cNvSpPr>
          <p:nvPr>
            <p:ph type="sldNum" sz="quarter" idx="10"/>
          </p:nvPr>
        </p:nvSpPr>
        <p:spPr/>
        <p:txBody>
          <a:bodyPr/>
          <a:lstStyle/>
          <a:p>
            <a:fld id="{8083EFB0-E4C9-D74F-A128-B1C9C2345392}" type="slidenum">
              <a:rPr lang="en-US" smtClean="0"/>
              <a:pPr/>
              <a:t>46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3327059"/>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3EFB0-E4C9-D74F-A128-B1C9C2345392}" type="slidenum">
              <a:rPr lang="en-US" smtClean="0"/>
              <a:pPr/>
              <a:t>48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2067476"/>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3EFB0-E4C9-D74F-A128-B1C9C2345392}" type="slidenum">
              <a:rPr lang="en-US" smtClean="0"/>
              <a:pPr/>
              <a:t>49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2067476"/>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3EFB0-E4C9-D74F-A128-B1C9C2345392}" type="slidenum">
              <a:rPr lang="en-US" smtClean="0"/>
              <a:pPr/>
              <a:t>50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2067476"/>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endParaRPr lang="en-US" smtClean="0"/>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52</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endParaRPr lang="en-US" smtClean="0"/>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53</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r>
              <a:rPr lang="en-US" dirty="0" smtClean="0">
                <a:latin typeface="Times New Roman" charset="0"/>
                <a:ea typeface="ＭＳ Ｐゴシック" charset="-128"/>
                <a:cs typeface="ＭＳ Ｐゴシック" charset="-128"/>
              </a:rPr>
              <a:t>Social</a:t>
            </a:r>
            <a:r>
              <a:rPr lang="en-US" baseline="0" dirty="0" smtClean="0">
                <a:latin typeface="Times New Roman" charset="0"/>
                <a:ea typeface="ＭＳ Ｐゴシック" charset="-128"/>
                <a:cs typeface="ＭＳ Ｐゴシック" charset="-128"/>
              </a:rPr>
              <a:t> networks with popularity incentives are plagued by the problem of link fraud, involving “</a:t>
            </a:r>
            <a:r>
              <a:rPr lang="en-US" baseline="0" dirty="0" err="1" smtClean="0">
                <a:latin typeface="Times New Roman" charset="0"/>
                <a:ea typeface="ＭＳ Ｐゴシック" charset="-128"/>
                <a:cs typeface="ＭＳ Ｐゴシック" charset="-128"/>
              </a:rPr>
              <a:t>bot</a:t>
            </a:r>
            <a:r>
              <a:rPr lang="en-US" baseline="0" dirty="0" smtClean="0">
                <a:latin typeface="Times New Roman" charset="0"/>
                <a:ea typeface="ＭＳ Ｐゴシック" charset="-128"/>
                <a:cs typeface="ＭＳ Ｐゴシック" charset="-128"/>
              </a:rPr>
              <a:t>” accounts falsely increasing popularity of a person or organization.  These bots form cliques and bipartite cores in the graph structure.  Several works have targeted the detection of large cases of fraud using spectral approaches like SVD, but fail to detect smaller, stealthier attacks due to computational restrictions on latent feature computation.  Our approach, called </a:t>
            </a:r>
            <a:r>
              <a:rPr lang="en-US" baseline="0" dirty="0" err="1" smtClean="0">
                <a:latin typeface="Times New Roman" charset="0"/>
                <a:ea typeface="ＭＳ Ｐゴシック" charset="-128"/>
                <a:cs typeface="ＭＳ Ｐゴシック" charset="-128"/>
              </a:rPr>
              <a:t>fBox</a:t>
            </a:r>
            <a:r>
              <a:rPr lang="en-US" baseline="0" dirty="0" smtClean="0">
                <a:latin typeface="Times New Roman" charset="0"/>
                <a:ea typeface="ＭＳ Ｐゴシック" charset="-128"/>
                <a:cs typeface="ＭＳ Ｐゴシック" charset="-128"/>
              </a:rPr>
              <a:t>, leverages the </a:t>
            </a:r>
            <a:r>
              <a:rPr lang="en-US" i="1" baseline="0" dirty="0" smtClean="0">
                <a:latin typeface="Times New Roman" charset="0"/>
                <a:ea typeface="ＭＳ Ｐゴシック" charset="-128"/>
                <a:cs typeface="ＭＳ Ｐゴシック" charset="-128"/>
              </a:rPr>
              <a:t>reconstruction </a:t>
            </a:r>
            <a:r>
              <a:rPr lang="en-US" i="0" baseline="0" dirty="0" smtClean="0">
                <a:latin typeface="Times New Roman" charset="0"/>
                <a:ea typeface="ＭＳ Ｐゴシック" charset="-128"/>
                <a:cs typeface="ＭＳ Ｐゴシック" charset="-128"/>
              </a:rPr>
              <a:t>or </a:t>
            </a:r>
            <a:r>
              <a:rPr lang="en-US" i="1" baseline="0" dirty="0" smtClean="0">
                <a:latin typeface="Times New Roman" charset="0"/>
                <a:ea typeface="ＭＳ Ｐゴシック" charset="-128"/>
                <a:cs typeface="ＭＳ Ｐゴシック" charset="-128"/>
              </a:rPr>
              <a:t>projection</a:t>
            </a:r>
            <a:r>
              <a:rPr lang="en-US" i="0" baseline="0" dirty="0" smtClean="0">
                <a:latin typeface="Times New Roman" charset="0"/>
                <a:ea typeface="ＭＳ Ｐゴシック" charset="-128"/>
                <a:cs typeface="ＭＳ Ｐゴシック" charset="-128"/>
              </a:rPr>
              <a:t>  </a:t>
            </a:r>
            <a:r>
              <a:rPr lang="en-US" i="1" baseline="0" dirty="0" smtClean="0">
                <a:latin typeface="Times New Roman" charset="0"/>
                <a:ea typeface="ＭＳ Ｐゴシック" charset="-128"/>
                <a:cs typeface="ＭＳ Ｐゴシック" charset="-128"/>
              </a:rPr>
              <a:t>error</a:t>
            </a:r>
            <a:r>
              <a:rPr lang="en-US" i="0" baseline="0" dirty="0" smtClean="0">
                <a:latin typeface="Times New Roman" charset="0"/>
                <a:ea typeface="ＭＳ Ｐゴシック" charset="-128"/>
                <a:cs typeface="ＭＳ Ｐゴシック" charset="-128"/>
              </a:rPr>
              <a:t> between latent, SVD representation and original graph representation to find anomalous </a:t>
            </a:r>
            <a:r>
              <a:rPr lang="en-US" i="0" baseline="0" dirty="0" err="1" smtClean="0">
                <a:latin typeface="Times New Roman" charset="0"/>
                <a:ea typeface="ＭＳ Ｐゴシック" charset="-128"/>
                <a:cs typeface="ＭＳ Ｐゴシック" charset="-128"/>
              </a:rPr>
              <a:t>bot</a:t>
            </a:r>
            <a:r>
              <a:rPr lang="en-US" i="0" baseline="0" dirty="0" smtClean="0">
                <a:latin typeface="Times New Roman" charset="0"/>
                <a:ea typeface="ＭＳ Ｐゴシック" charset="-128"/>
                <a:cs typeface="ＭＳ Ｐゴシック" charset="-128"/>
              </a:rPr>
              <a:t> accounts with high precision.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B00B7-2CB2-48FE-A3F1-2A60E94AF18C}" type="slidenum">
              <a:rPr lang="en-US" smtClean="0"/>
              <a:pPr/>
              <a:t>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1503724"/>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F879ABD-28CE-4F4D-A211-0452AF7458CE}" type="slidenum">
              <a:rPr lang="en-US"/>
              <a:pPr/>
              <a:t>80</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w="9525"/>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3</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Slide Image Placeholder 1"/>
          <p:cNvSpPr>
            <a:spLocks noGrp="1" noRot="1" noChangeAspect="1"/>
          </p:cNvSpPr>
          <p:nvPr>
            <p:ph type="sldImg"/>
          </p:nvPr>
        </p:nvSpPr>
        <p:spPr>
          <a:ln/>
        </p:spPr>
      </p:sp>
      <p:sp>
        <p:nvSpPr>
          <p:cNvPr id="173059" name="Notes Placeholder 2"/>
          <p:cNvSpPr>
            <a:spLocks noGrp="1"/>
          </p:cNvSpPr>
          <p:nvPr>
            <p:ph type="body" idx="1"/>
          </p:nvPr>
        </p:nvSpPr>
        <p:spPr>
          <a:noFill/>
          <a:ln w="9525"/>
        </p:spPr>
        <p:txBody>
          <a:bodyPr/>
          <a:lstStyle/>
          <a:p>
            <a:r>
              <a:rPr lang="en-US">
                <a:latin typeface="Times New Roman" charset="0"/>
                <a:ea typeface="ＭＳ Ｐゴシック" charset="-128"/>
                <a:cs typeface="ＭＳ Ｐゴシック" charset="-128"/>
              </a:rPr>
              <a:t>As of today, has grown to more than three times</a:t>
            </a:r>
          </a:p>
        </p:txBody>
      </p:sp>
      <p:sp>
        <p:nvSpPr>
          <p:cNvPr id="173060" name="Slide Number Placeholder 3"/>
          <p:cNvSpPr>
            <a:spLocks noGrp="1"/>
          </p:cNvSpPr>
          <p:nvPr>
            <p:ph type="sldNum" sz="quarter" idx="5"/>
          </p:nvPr>
        </p:nvSpPr>
        <p:spPr>
          <a:noFill/>
        </p:spPr>
        <p:txBody>
          <a:bodyPr/>
          <a:lstStyle/>
          <a:p>
            <a:fld id="{38C75B3F-0D5E-4143-8442-7ED8987584BE}" type="slidenum">
              <a:rPr lang="en-US"/>
              <a:pPr/>
              <a:t>81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Slide Image Placeholder 1"/>
          <p:cNvSpPr>
            <a:spLocks noGrp="1" noRot="1" noChangeAspect="1"/>
          </p:cNvSpPr>
          <p:nvPr>
            <p:ph type="sldImg"/>
          </p:nvPr>
        </p:nvSpPr>
        <p:spPr>
          <a:ln/>
        </p:spPr>
      </p:sp>
      <p:sp>
        <p:nvSpPr>
          <p:cNvPr id="176131" name="Notes Placeholder 2"/>
          <p:cNvSpPr>
            <a:spLocks noGrp="1"/>
          </p:cNvSpPr>
          <p:nvPr>
            <p:ph type="body" idx="1"/>
          </p:nvPr>
        </p:nvSpPr>
        <p:spPr>
          <a:noFill/>
          <a:ln w="9525"/>
        </p:spPr>
        <p:txBody>
          <a:bodyPr/>
          <a:lstStyle/>
          <a:p>
            <a:pPr defTabSz="482600" eaLnBrk="1" hangingPunct="1">
              <a:lnSpc>
                <a:spcPct val="80000"/>
              </a:lnSpc>
            </a:pPr>
            <a:r>
              <a:rPr lang="en-US" sz="900">
                <a:solidFill>
                  <a:schemeClr val="bg1"/>
                </a:solidFill>
                <a:latin typeface="Calibri" charset="0"/>
                <a:ea typeface="Calibri" charset="0"/>
                <a:cs typeface="Calibri" charset="0"/>
              </a:rPr>
              <a:t>for files reported by four or more machines</a:t>
            </a:r>
            <a:endParaRPr lang="en-US" sz="1800">
              <a:solidFill>
                <a:schemeClr val="bg1"/>
              </a:solidFill>
              <a:latin typeface="Calibri" charset="0"/>
              <a:ea typeface="Calibri" charset="0"/>
              <a:cs typeface="Calibri" charset="0"/>
            </a:endParaRPr>
          </a:p>
          <a:p>
            <a:pPr defTabSz="482600">
              <a:lnSpc>
                <a:spcPct val="80000"/>
              </a:lnSpc>
            </a:pPr>
            <a:endParaRPr lang="en-US" sz="800">
              <a:latin typeface="Times New Roman" charset="0"/>
              <a:ea typeface="ＭＳ Ｐゴシック" charset="-128"/>
              <a:cs typeface="ＭＳ Ｐゴシック" charset="-128"/>
            </a:endParaRPr>
          </a:p>
        </p:txBody>
      </p:sp>
      <p:sp>
        <p:nvSpPr>
          <p:cNvPr id="176132" name="Slide Number Placeholder 3"/>
          <p:cNvSpPr>
            <a:spLocks noGrp="1"/>
          </p:cNvSpPr>
          <p:nvPr>
            <p:ph type="sldNum" sz="quarter" idx="5"/>
          </p:nvPr>
        </p:nvSpPr>
        <p:spPr>
          <a:noFill/>
        </p:spPr>
        <p:txBody>
          <a:bodyPr/>
          <a:lstStyle/>
          <a:p>
            <a:pPr defTabSz="971550"/>
            <a:fld id="{99CC8713-BBB6-FA40-A2A6-A4112081DD89}" type="slidenum">
              <a:rPr lang="en-US"/>
              <a:pPr defTabSz="971550"/>
              <a:t>83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w="9525"/>
        </p:spPr>
        <p:txBody>
          <a:bodyPr/>
          <a:lstStyle/>
          <a:p>
            <a:pPr>
              <a:spcBef>
                <a:spcPct val="0"/>
              </a:spcBef>
            </a:pPr>
            <a:endParaRPr lang="en-US"/>
          </a:p>
        </p:txBody>
      </p:sp>
      <p:sp>
        <p:nvSpPr>
          <p:cNvPr id="27652" name="Slide Number Placeholder 3"/>
          <p:cNvSpPr>
            <a:spLocks noGrp="1"/>
          </p:cNvSpPr>
          <p:nvPr>
            <p:ph type="sldNum" sz="quarter" idx="5"/>
          </p:nvPr>
        </p:nvSpPr>
        <p:spPr>
          <a:noFill/>
        </p:spPr>
        <p:txBody>
          <a:bodyPr/>
          <a:lstStyle/>
          <a:p>
            <a:fld id="{B73E344D-AC61-F645-8DB7-46D6064589AA}" type="slidenum">
              <a:rPr lang="en-US"/>
              <a:pPr/>
              <a:t>85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w="9525"/>
        </p:spPr>
        <p:txBody>
          <a:bodyPr/>
          <a:lstStyle/>
          <a:p>
            <a:pPr>
              <a:spcBef>
                <a:spcPct val="0"/>
              </a:spcBef>
            </a:pPr>
            <a:endParaRPr lang="en-US"/>
          </a:p>
        </p:txBody>
      </p:sp>
      <p:sp>
        <p:nvSpPr>
          <p:cNvPr id="29700" name="Slide Number Placeholder 3"/>
          <p:cNvSpPr>
            <a:spLocks noGrp="1"/>
          </p:cNvSpPr>
          <p:nvPr>
            <p:ph type="sldNum" sz="quarter" idx="5"/>
          </p:nvPr>
        </p:nvSpPr>
        <p:spPr>
          <a:noFill/>
        </p:spPr>
        <p:txBody>
          <a:bodyPr/>
          <a:lstStyle/>
          <a:p>
            <a:fld id="{238346EE-D98E-6142-8AA1-A1246F1591C2}" type="slidenum">
              <a:rPr lang="en-US"/>
              <a:pPr/>
              <a:t>86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w="9525"/>
        </p:spPr>
        <p:txBody>
          <a:bodyPr/>
          <a:lstStyle/>
          <a:p>
            <a:pPr>
              <a:spcBef>
                <a:spcPct val="0"/>
              </a:spcBef>
            </a:pPr>
            <a:endParaRPr lang="en-US"/>
          </a:p>
        </p:txBody>
      </p:sp>
      <p:sp>
        <p:nvSpPr>
          <p:cNvPr id="31748" name="Slide Number Placeholder 3"/>
          <p:cNvSpPr>
            <a:spLocks noGrp="1"/>
          </p:cNvSpPr>
          <p:nvPr>
            <p:ph type="sldNum" sz="quarter" idx="5"/>
          </p:nvPr>
        </p:nvSpPr>
        <p:spPr>
          <a:noFill/>
        </p:spPr>
        <p:txBody>
          <a:bodyPr/>
          <a:lstStyle/>
          <a:p>
            <a:fld id="{3BC5DC1E-D6B7-7949-8699-22EEF375C5C6}" type="slidenum">
              <a:rPr lang="en-US"/>
              <a:pPr/>
              <a:t>87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w="9525"/>
        </p:spPr>
        <p:txBody>
          <a:bodyPr/>
          <a:lstStyle/>
          <a:p>
            <a:r>
              <a:rPr lang="en-US" smtClean="0">
                <a:latin typeface="Times New Roman" charset="0"/>
                <a:ea typeface="ＭＳ Ｐゴシック" charset="-128"/>
                <a:cs typeface="ＭＳ Ｐゴシック" charset="-128"/>
              </a:rPr>
              <a:t>Work in collaboration with National Taiwan University</a:t>
            </a:r>
          </a:p>
        </p:txBody>
      </p:sp>
      <p:sp>
        <p:nvSpPr>
          <p:cNvPr id="52228" name="Slide Number Placeholder 3"/>
          <p:cNvSpPr>
            <a:spLocks noGrp="1"/>
          </p:cNvSpPr>
          <p:nvPr>
            <p:ph type="sldNum" sz="quarter" idx="5"/>
          </p:nvPr>
        </p:nvSpPr>
        <p:spPr>
          <a:noFill/>
        </p:spPr>
        <p:txBody>
          <a:bodyPr/>
          <a:lstStyle/>
          <a:p>
            <a:fld id="{3074EA66-1EFB-D34B-8E58-99D2CB32E0A1}" type="slidenum">
              <a:rPr lang="en-US" smtClean="0"/>
              <a:pPr/>
              <a:t>91</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w="9525"/>
        </p:spPr>
        <p:txBody>
          <a:bodyPr/>
          <a:lstStyle/>
          <a:p>
            <a:r>
              <a:rPr lang="en-US" smtClean="0">
                <a:latin typeface="Times New Roman" charset="0"/>
                <a:ea typeface="ＭＳ Ｐゴシック" charset="-128"/>
                <a:cs typeface="ＭＳ Ｐゴシック" charset="-128"/>
              </a:rPr>
              <a:t>Classification problem where we assume that neighboring nodes are </a:t>
            </a:r>
            <a:r>
              <a:rPr lang="en-US" b="1" smtClean="0">
                <a:latin typeface="Times New Roman" charset="0"/>
                <a:ea typeface="ＭＳ Ｐゴシック" charset="-128"/>
                <a:cs typeface="ＭＳ Ｐゴシック" charset="-128"/>
              </a:rPr>
              <a:t>related</a:t>
            </a:r>
          </a:p>
          <a:p>
            <a:r>
              <a:rPr lang="en-US" b="1" smtClean="0">
                <a:latin typeface="Times New Roman" charset="0"/>
                <a:ea typeface="ＭＳ Ｐゴシック" charset="-128"/>
                <a:cs typeface="ＭＳ Ｐゴシック" charset="-128"/>
              </a:rPr>
              <a:t>Network effects – birds of a feather flock together</a:t>
            </a:r>
          </a:p>
        </p:txBody>
      </p:sp>
      <p:sp>
        <p:nvSpPr>
          <p:cNvPr id="54276" name="Slide Number Placeholder 3"/>
          <p:cNvSpPr>
            <a:spLocks noGrp="1"/>
          </p:cNvSpPr>
          <p:nvPr>
            <p:ph type="sldNum" sz="quarter" idx="5"/>
          </p:nvPr>
        </p:nvSpPr>
        <p:spPr>
          <a:noFill/>
        </p:spPr>
        <p:txBody>
          <a:bodyPr/>
          <a:lstStyle/>
          <a:p>
            <a:fld id="{AD6E5CC2-3DC5-0140-872A-383FEEADB92A}" type="slidenum">
              <a:rPr lang="en-US" smtClean="0"/>
              <a:pPr/>
              <a:t>92</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w="9525"/>
        </p:spPr>
        <p:txBody>
          <a:bodyPr/>
          <a:lstStyle/>
          <a:p>
            <a:r>
              <a:rPr lang="en-US" smtClean="0">
                <a:latin typeface="Times New Roman" charset="0"/>
                <a:ea typeface="ＭＳ Ｐゴシック" charset="-128"/>
                <a:cs typeface="ＭＳ Ｐゴシック" charset="-128"/>
              </a:rPr>
              <a:t>Kronecker graphs</a:t>
            </a:r>
          </a:p>
        </p:txBody>
      </p:sp>
      <p:sp>
        <p:nvSpPr>
          <p:cNvPr id="61444" name="Slide Number Placeholder 3"/>
          <p:cNvSpPr>
            <a:spLocks noGrp="1"/>
          </p:cNvSpPr>
          <p:nvPr>
            <p:ph type="sldNum" sz="quarter" idx="5"/>
          </p:nvPr>
        </p:nvSpPr>
        <p:spPr>
          <a:noFill/>
        </p:spPr>
        <p:txBody>
          <a:bodyPr/>
          <a:lstStyle/>
          <a:p>
            <a:fld id="{75BB7CB7-D247-DE4B-BB54-BC369614C200}" type="slidenum">
              <a:rPr lang="en-US" smtClean="0"/>
              <a:pPr/>
              <a:t>96</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0098" name="Slide Image Placeholder 1"/>
          <p:cNvSpPr>
            <a:spLocks noGrp="1" noRot="1" noChangeAspect="1"/>
          </p:cNvSpPr>
          <p:nvPr>
            <p:ph type="sldImg"/>
          </p:nvPr>
        </p:nvSpPr>
        <p:spPr>
          <a:ln/>
        </p:spPr>
      </p:sp>
      <p:sp>
        <p:nvSpPr>
          <p:cNvPr id="260099"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60100" name="Header Placeholder 3"/>
          <p:cNvSpPr>
            <a:spLocks noGrp="1"/>
          </p:cNvSpPr>
          <p:nvPr>
            <p:ph type="hdr" sz="quarter"/>
          </p:nvPr>
        </p:nvSpPr>
        <p:spPr>
          <a:noFill/>
        </p:spPr>
        <p:txBody>
          <a:bodyPr/>
          <a:lstStyle/>
          <a:p>
            <a:r>
              <a:rPr lang="en-US" smtClean="0"/>
              <a:t>Faloutsos et al</a:t>
            </a:r>
          </a:p>
        </p:txBody>
      </p:sp>
      <p:sp>
        <p:nvSpPr>
          <p:cNvPr id="260101" name="Date Placeholder 4"/>
          <p:cNvSpPr>
            <a:spLocks noGrp="1"/>
          </p:cNvSpPr>
          <p:nvPr>
            <p:ph type="dt" sz="quarter" idx="1"/>
          </p:nvPr>
        </p:nvSpPr>
        <p:spPr>
          <a:noFill/>
        </p:spPr>
        <p:txBody>
          <a:bodyPr/>
          <a:lstStyle/>
          <a:p>
            <a:fld id="{6D38D273-E09B-A444-98FA-3F679B15186E}" type="datetime1">
              <a:rPr lang="en-US" smtClean="0"/>
              <a:pPr/>
              <a:t>6/19/15</a:t>
            </a:fld>
            <a:endParaRPr lang="en-US" smtClean="0"/>
          </a:p>
        </p:txBody>
      </p:sp>
      <p:sp>
        <p:nvSpPr>
          <p:cNvPr id="260102" name="Slide Number Placeholder 5"/>
          <p:cNvSpPr>
            <a:spLocks noGrp="1"/>
          </p:cNvSpPr>
          <p:nvPr>
            <p:ph type="sldNum" sz="quarter" idx="5"/>
          </p:nvPr>
        </p:nvSpPr>
        <p:spPr>
          <a:noFill/>
        </p:spPr>
        <p:txBody>
          <a:bodyPr/>
          <a:lstStyle/>
          <a:p>
            <a:fld id="{CFD20FB9-378C-F043-843C-480363C51D11}" type="slidenum">
              <a:rPr lang="en-US" smtClean="0"/>
              <a:pPr/>
              <a:t>136</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0098" name="Slide Image Placeholder 1"/>
          <p:cNvSpPr>
            <a:spLocks noGrp="1" noRot="1" noChangeAspect="1"/>
          </p:cNvSpPr>
          <p:nvPr>
            <p:ph type="sldImg"/>
          </p:nvPr>
        </p:nvSpPr>
        <p:spPr>
          <a:ln/>
        </p:spPr>
      </p:sp>
      <p:sp>
        <p:nvSpPr>
          <p:cNvPr id="260099"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60100" name="Header Placeholder 3"/>
          <p:cNvSpPr>
            <a:spLocks noGrp="1"/>
          </p:cNvSpPr>
          <p:nvPr>
            <p:ph type="hdr" sz="quarter"/>
          </p:nvPr>
        </p:nvSpPr>
        <p:spPr>
          <a:noFill/>
        </p:spPr>
        <p:txBody>
          <a:bodyPr/>
          <a:lstStyle/>
          <a:p>
            <a:r>
              <a:rPr lang="en-US" smtClean="0"/>
              <a:t>Faloutsos et al</a:t>
            </a:r>
          </a:p>
        </p:txBody>
      </p:sp>
      <p:sp>
        <p:nvSpPr>
          <p:cNvPr id="260101" name="Date Placeholder 4"/>
          <p:cNvSpPr>
            <a:spLocks noGrp="1"/>
          </p:cNvSpPr>
          <p:nvPr>
            <p:ph type="dt" sz="quarter" idx="1"/>
          </p:nvPr>
        </p:nvSpPr>
        <p:spPr>
          <a:noFill/>
        </p:spPr>
        <p:txBody>
          <a:bodyPr/>
          <a:lstStyle/>
          <a:p>
            <a:fld id="{6D38D273-E09B-A444-98FA-3F679B15186E}" type="datetime1">
              <a:rPr lang="en-US" smtClean="0"/>
              <a:pPr/>
              <a:t>6/19/15</a:t>
            </a:fld>
            <a:endParaRPr lang="en-US" smtClean="0"/>
          </a:p>
        </p:txBody>
      </p:sp>
      <p:sp>
        <p:nvSpPr>
          <p:cNvPr id="260102" name="Slide Number Placeholder 5"/>
          <p:cNvSpPr>
            <a:spLocks noGrp="1"/>
          </p:cNvSpPr>
          <p:nvPr>
            <p:ph type="sldNum" sz="quarter" idx="5"/>
          </p:nvPr>
        </p:nvSpPr>
        <p:spPr>
          <a:noFill/>
        </p:spPr>
        <p:txBody>
          <a:bodyPr/>
          <a:lstStyle/>
          <a:p>
            <a:fld id="{CFD20FB9-378C-F043-843C-480363C51D11}" type="slidenum">
              <a:rPr lang="en-US" smtClean="0"/>
              <a:pPr/>
              <a:t>137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4</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p:spPr>
        <p:txBody>
          <a:bodyPr/>
          <a:lstStyle/>
          <a:p>
            <a:r>
              <a:rPr lang="en-US" smtClean="0"/>
              <a:t>Faloutsos</a:t>
            </a:r>
          </a:p>
        </p:txBody>
      </p:sp>
      <p:sp>
        <p:nvSpPr>
          <p:cNvPr id="243715" name="Rectangle 7"/>
          <p:cNvSpPr>
            <a:spLocks noGrp="1" noChangeArrowheads="1"/>
          </p:cNvSpPr>
          <p:nvPr>
            <p:ph type="sldNum" sz="quarter" idx="5"/>
          </p:nvPr>
        </p:nvSpPr>
        <p:spPr>
          <a:noFill/>
        </p:spPr>
        <p:txBody>
          <a:bodyPr/>
          <a:lstStyle/>
          <a:p>
            <a:fld id="{13F4AF96-83CD-E240-AA07-0D9B42AC04AC}" type="slidenum">
              <a:rPr lang="en-US"/>
              <a:pPr/>
              <a:t>138</a:t>
            </a:fld>
            <a:endParaRPr lang="en-US"/>
          </a:p>
        </p:txBody>
      </p:sp>
      <p:sp>
        <p:nvSpPr>
          <p:cNvPr id="243716" name="Rectangle 2"/>
          <p:cNvSpPr>
            <a:spLocks noGrp="1" noRot="1" noChangeAspect="1" noChangeArrowheads="1" noTextEdit="1"/>
          </p:cNvSpPr>
          <p:nvPr>
            <p:ph type="sldImg"/>
          </p:nvPr>
        </p:nvSpPr>
        <p:spPr>
          <a:ln/>
        </p:spPr>
      </p:sp>
      <p:sp>
        <p:nvSpPr>
          <p:cNvPr id="243717"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p:spPr>
        <p:txBody>
          <a:bodyPr/>
          <a:lstStyle/>
          <a:p>
            <a:r>
              <a:rPr lang="en-US" smtClean="0"/>
              <a:t>Faloutsos</a:t>
            </a:r>
          </a:p>
        </p:txBody>
      </p:sp>
      <p:sp>
        <p:nvSpPr>
          <p:cNvPr id="243715" name="Rectangle 7"/>
          <p:cNvSpPr>
            <a:spLocks noGrp="1" noChangeArrowheads="1"/>
          </p:cNvSpPr>
          <p:nvPr>
            <p:ph type="sldNum" sz="quarter" idx="5"/>
          </p:nvPr>
        </p:nvSpPr>
        <p:spPr>
          <a:noFill/>
        </p:spPr>
        <p:txBody>
          <a:bodyPr/>
          <a:lstStyle/>
          <a:p>
            <a:fld id="{13F4AF96-83CD-E240-AA07-0D9B42AC04AC}" type="slidenum">
              <a:rPr lang="en-US"/>
              <a:pPr/>
              <a:t>139</a:t>
            </a:fld>
            <a:endParaRPr lang="en-US"/>
          </a:p>
        </p:txBody>
      </p:sp>
      <p:sp>
        <p:nvSpPr>
          <p:cNvPr id="243716" name="Rectangle 2"/>
          <p:cNvSpPr>
            <a:spLocks noGrp="1" noRot="1" noChangeAspect="1" noChangeArrowheads="1" noTextEdit="1"/>
          </p:cNvSpPr>
          <p:nvPr>
            <p:ph type="sldImg"/>
          </p:nvPr>
        </p:nvSpPr>
        <p:spPr>
          <a:ln/>
        </p:spPr>
      </p:sp>
      <p:sp>
        <p:nvSpPr>
          <p:cNvPr id="243717"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Slide Image Placeholder 1"/>
          <p:cNvSpPr>
            <a:spLocks noGrp="1" noRot="1" noChangeAspect="1"/>
          </p:cNvSpPr>
          <p:nvPr>
            <p:ph type="sldImg"/>
          </p:nvPr>
        </p:nvSpPr>
        <p:spPr>
          <a:ln/>
        </p:spPr>
      </p:sp>
      <p:sp>
        <p:nvSpPr>
          <p:cNvPr id="245763"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45764" name="Header Placeholder 3"/>
          <p:cNvSpPr>
            <a:spLocks noGrp="1"/>
          </p:cNvSpPr>
          <p:nvPr>
            <p:ph type="hdr" sz="quarter"/>
          </p:nvPr>
        </p:nvSpPr>
        <p:spPr>
          <a:noFill/>
        </p:spPr>
        <p:txBody>
          <a:bodyPr/>
          <a:lstStyle/>
          <a:p>
            <a:r>
              <a:rPr lang="en-US" smtClean="0"/>
              <a:t>Faloutsos</a:t>
            </a:r>
          </a:p>
        </p:txBody>
      </p:sp>
      <p:sp>
        <p:nvSpPr>
          <p:cNvPr id="245765" name="Slide Number Placeholder 4"/>
          <p:cNvSpPr>
            <a:spLocks noGrp="1"/>
          </p:cNvSpPr>
          <p:nvPr>
            <p:ph type="sldNum" sz="quarter" idx="5"/>
          </p:nvPr>
        </p:nvSpPr>
        <p:spPr>
          <a:noFill/>
        </p:spPr>
        <p:txBody>
          <a:bodyPr/>
          <a:lstStyle/>
          <a:p>
            <a:fld id="{F3EEA55A-0C62-764F-92F0-5F28AF6AD5BF}" type="slidenum">
              <a:rPr lang="en-US" smtClean="0"/>
              <a:pPr/>
              <a:t>140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5</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6</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p:spPr>
        <p:txBody>
          <a:bodyPr/>
          <a:lstStyle/>
          <a:p>
            <a:r>
              <a:rPr lang="en-US" smtClean="0"/>
              <a:t>Faloutsos</a:t>
            </a:r>
          </a:p>
        </p:txBody>
      </p:sp>
      <p:sp>
        <p:nvSpPr>
          <p:cNvPr id="27651" name="Rectangle 7"/>
          <p:cNvSpPr>
            <a:spLocks noGrp="1" noChangeArrowheads="1"/>
          </p:cNvSpPr>
          <p:nvPr>
            <p:ph type="sldNum" sz="quarter" idx="5"/>
          </p:nvPr>
        </p:nvSpPr>
        <p:spPr>
          <a:noFill/>
        </p:spPr>
        <p:txBody>
          <a:bodyPr/>
          <a:lstStyle/>
          <a:p>
            <a:fld id="{02DAF8BB-3EC9-384C-9F23-8ACF0BD44545}" type="slidenum">
              <a:rPr lang="en-US"/>
              <a:pPr/>
              <a:t>7</a:t>
            </a:fld>
            <a:endParaRPr lang="en-US"/>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a:noFill/>
        </p:spPr>
        <p:txBody>
          <a:bodyPr/>
          <a:lstStyle/>
          <a:p>
            <a:r>
              <a:rPr lang="en-US" smtClean="0"/>
              <a:t>Faloutsos</a:t>
            </a:r>
          </a:p>
        </p:txBody>
      </p:sp>
      <p:sp>
        <p:nvSpPr>
          <p:cNvPr id="36867" name="Rectangle 7"/>
          <p:cNvSpPr>
            <a:spLocks noGrp="1" noChangeArrowheads="1"/>
          </p:cNvSpPr>
          <p:nvPr>
            <p:ph type="sldNum" sz="quarter" idx="5"/>
          </p:nvPr>
        </p:nvSpPr>
        <p:spPr>
          <a:noFill/>
        </p:spPr>
        <p:txBody>
          <a:bodyPr/>
          <a:lstStyle/>
          <a:p>
            <a:fld id="{3550CC08-7055-4F45-B2E9-0B444CD8AEE8}" type="slidenum">
              <a:rPr lang="en-US"/>
              <a:pPr/>
              <a:t>12</a:t>
            </a:fld>
            <a:endParaRPr lang="en-US"/>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Faloutsos</a:t>
            </a:r>
          </a:p>
        </p:txBody>
      </p:sp>
      <p:sp>
        <p:nvSpPr>
          <p:cNvPr id="38915" name="Rectangle 7"/>
          <p:cNvSpPr>
            <a:spLocks noGrp="1" noChangeArrowheads="1"/>
          </p:cNvSpPr>
          <p:nvPr>
            <p:ph type="sldNum" sz="quarter" idx="5"/>
          </p:nvPr>
        </p:nvSpPr>
        <p:spPr>
          <a:noFill/>
        </p:spPr>
        <p:txBody>
          <a:bodyPr/>
          <a:lstStyle/>
          <a:p>
            <a:fld id="{B5811B55-871C-984F-86A0-805305D6DC69}" type="slidenum">
              <a:rPr lang="en-US"/>
              <a:pPr/>
              <a:t>13</a:t>
            </a:fld>
            <a:endParaRPr lang="en-US"/>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37773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3777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4"/>
          <p:cNvSpPr>
            <a:spLocks noGrp="1" noChangeArrowheads="1"/>
          </p:cNvSpPr>
          <p:nvPr>
            <p:ph type="dt" sz="half" idx="10"/>
          </p:nvPr>
        </p:nvSpPr>
        <p:spPr>
          <a:xfrm>
            <a:off x="457200" y="6245225"/>
            <a:ext cx="2133600" cy="476250"/>
          </a:xfrm>
        </p:spPr>
        <p:txBody>
          <a:bodyPr/>
          <a:lstStyle>
            <a:lvl1pPr>
              <a:defRPr smtClean="0"/>
            </a:lvl1pPr>
          </a:lstStyle>
          <a:p>
            <a:pPr>
              <a:defRPr/>
            </a:pPr>
            <a:r>
              <a:rPr lang="en-US" smtClean="0"/>
              <a:t>Twitter</a:t>
            </a:r>
            <a:endParaRPr lang="en-US"/>
          </a:p>
        </p:txBody>
      </p:sp>
      <p:sp>
        <p:nvSpPr>
          <p:cNvPr id="7" name="Rectangle 5"/>
          <p:cNvSpPr>
            <a:spLocks noGrp="1" noChangeArrowheads="1"/>
          </p:cNvSpPr>
          <p:nvPr>
            <p:ph type="ftr" sz="quarter" idx="11"/>
          </p:nvPr>
        </p:nvSpPr>
        <p:spPr>
          <a:xfrm>
            <a:off x="3124200" y="6245225"/>
            <a:ext cx="2895600" cy="476250"/>
          </a:xfrm>
        </p:spPr>
        <p:txBody>
          <a:bodyPr/>
          <a:lstStyle>
            <a:lvl1pPr>
              <a:defRPr smtClean="0"/>
            </a:lvl1pPr>
          </a:lstStyle>
          <a:p>
            <a:pPr>
              <a:defRPr/>
            </a:pPr>
            <a:r>
              <a:rPr lang="en-US" smtClean="0"/>
              <a:t>(c) 2015, C. Faloutsos</a:t>
            </a: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sz="1400"/>
            </a:lvl1pPr>
          </a:lstStyle>
          <a:p>
            <a:pPr>
              <a:defRPr/>
            </a:pPr>
            <a:fld id="{8E4E0BD2-09C6-7241-AE84-9E1A8AFC88B0}"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1CAEB713-338D-7646-864A-97557A8D5F4D}"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122FBDB5-533E-3145-80B6-A838220DC005}"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TwoObj" preserve="1">
  <p:cSld name="Title, Text, and 2 Content">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7" name="Picture 9"/>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685800" y="6096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9"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10" name="Rectangle 6"/>
          <p:cNvSpPr>
            <a:spLocks noGrp="1" noChangeArrowheads="1"/>
          </p:cNvSpPr>
          <p:nvPr>
            <p:ph type="sldNum" sz="quarter" idx="12"/>
          </p:nvPr>
        </p:nvSpPr>
        <p:spPr/>
        <p:txBody>
          <a:bodyPr/>
          <a:lstStyle>
            <a:lvl1pPr>
              <a:defRPr/>
            </a:lvl1pPr>
          </a:lstStyle>
          <a:p>
            <a:pPr>
              <a:defRPr/>
            </a:pPr>
            <a:fld id="{667A4DD9-C03C-EF49-8F6F-D5858AC0C9FA}"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clipArtAndTx" preserve="1">
  <p:cSld name="Title, Clip Art and Text">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685800" y="609600"/>
            <a:ext cx="7772400" cy="685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447800"/>
            <a:ext cx="3810000" cy="4648200"/>
          </a:xfrm>
        </p:spPr>
        <p:txBody>
          <a:bodyPr/>
          <a:lstStyle/>
          <a:p>
            <a:pPr lvl="0"/>
            <a:endParaRPr lang="en-US" noProof="0" dirty="0" smtClean="0"/>
          </a:p>
        </p:txBody>
      </p:sp>
      <p:sp>
        <p:nvSpPr>
          <p:cNvPr id="4" name="Text Placeholder 3"/>
          <p:cNvSpPr>
            <a:spLocks noGrp="1"/>
          </p:cNvSpPr>
          <p:nvPr>
            <p:ph type="body" sz="half" idx="2"/>
          </p:nvPr>
        </p:nvSpPr>
        <p:spPr>
          <a:xfrm>
            <a:off x="46482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156362D9-64E9-9046-8074-C7BC740C5BB7}"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AndObj" preserve="1">
  <p:cSld name="Title, Text, and Content">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685800" y="6096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8BA003C9-D139-1642-8368-6C93BF9E34FE}"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F9B43987-7F84-BB4A-8611-CDF75B6A737D}"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D6D532E7-99EF-2E4B-AD85-45A00982062B}"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5C90F46C-E5B9-0C42-9643-F4D6606C7F1B}"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8"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10"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11" name="Rectangle 6"/>
          <p:cNvSpPr>
            <a:spLocks noGrp="1" noChangeArrowheads="1"/>
          </p:cNvSpPr>
          <p:nvPr>
            <p:ph type="sldNum" sz="quarter" idx="12"/>
          </p:nvPr>
        </p:nvSpPr>
        <p:spPr/>
        <p:txBody>
          <a:bodyPr/>
          <a:lstStyle>
            <a:lvl1pPr>
              <a:defRPr/>
            </a:lvl1pPr>
          </a:lstStyle>
          <a:p>
            <a:pPr>
              <a:defRPr/>
            </a:pPr>
            <a:fld id="{BAC56CD1-EFB6-4546-BDF5-48AB55646A40}"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4"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103C5492-91F8-8542-ABB8-0E1026885B85}"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3"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4" name="Rectangle 4"/>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7A65676E-2EEE-EE43-9455-E89CF47354F6}"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C9CD3D8F-8226-C44F-8600-6FDD01531D07}"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Twitter</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2015,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63143BB3-5CC7-8942-98DD-6DD0B51EECB5}"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6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Times New Roman" charset="0"/>
              </a:defRPr>
            </a:lvl1pPr>
          </a:lstStyle>
          <a:p>
            <a:pPr>
              <a:defRPr/>
            </a:pPr>
            <a:r>
              <a:rPr lang="en-US" smtClean="0"/>
              <a:t>Twitter</a:t>
            </a:r>
            <a:endParaRPr lang="en-US"/>
          </a:p>
        </p:txBody>
      </p:sp>
      <p:sp>
        <p:nvSpPr>
          <p:cNvPr id="2376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charset="0"/>
              </a:defRPr>
            </a:lvl1pPr>
          </a:lstStyle>
          <a:p>
            <a:pPr>
              <a:defRPr/>
            </a:pPr>
            <a:r>
              <a:rPr lang="en-US" smtClean="0"/>
              <a:t>(c) 2015, C. Faloutsos</a:t>
            </a:r>
            <a:endParaRPr lang="en-US"/>
          </a:p>
        </p:txBody>
      </p:sp>
      <p:sp>
        <p:nvSpPr>
          <p:cNvPr id="2376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latin typeface="Times New Roman" charset="0"/>
              </a:defRPr>
            </a:lvl1pPr>
          </a:lstStyle>
          <a:p>
            <a:pPr>
              <a:defRPr/>
            </a:pPr>
            <a:fld id="{6629BCF2-6520-6C49-93E1-80F2FA5CFBA4}" type="slidenum">
              <a:rPr lang="en-US"/>
              <a:pPr>
                <a:defRPr/>
              </a:pPr>
              <a:t>‹#›</a:t>
            </a:fld>
            <a:endParaRPr lang="en-US"/>
          </a:p>
        </p:txBody>
      </p:sp>
      <p:pic>
        <p:nvPicPr>
          <p:cNvPr id="1031" name="Picture 10"/>
          <p:cNvPicPr>
            <a:picLocks noChangeAspect="1" noChangeArrowheads="1"/>
          </p:cNvPicPr>
          <p:nvPr userDrawn="1"/>
        </p:nvPicPr>
        <p:blipFill>
          <a:blip r:embed="rId16"/>
          <a:srcRect/>
          <a:stretch>
            <a:fillRect/>
          </a:stretch>
        </p:blipFill>
        <p:spPr bwMode="auto">
          <a:xfrm>
            <a:off x="0" y="0"/>
            <a:ext cx="1444625" cy="412750"/>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6059" r:id="rId1"/>
    <p:sldLayoutId id="2147486060" r:id="rId2"/>
    <p:sldLayoutId id="2147486061" r:id="rId3"/>
    <p:sldLayoutId id="2147486062" r:id="rId4"/>
    <p:sldLayoutId id="2147486063" r:id="rId5"/>
    <p:sldLayoutId id="2147486064" r:id="rId6"/>
    <p:sldLayoutId id="2147486065" r:id="rId7"/>
    <p:sldLayoutId id="2147486066" r:id="rId8"/>
    <p:sldLayoutId id="2147486067" r:id="rId9"/>
    <p:sldLayoutId id="2147486068" r:id="rId10"/>
    <p:sldLayoutId id="2147486069" r:id="rId11"/>
    <p:sldLayoutId id="2147486070" r:id="rId12"/>
    <p:sldLayoutId id="2147486071" r:id="rId13"/>
    <p:sldLayoutId id="2147486072" r:id="rId14"/>
  </p:sldLayoutIdLst>
  <p:transition/>
  <p:hf hdr="0"/>
  <p:txStyles>
    <p:titleStyle>
      <a:lvl1pPr algn="ctr" rtl="0" eaLnBrk="0" fontAlgn="base" hangingPunct="0">
        <a:spcBef>
          <a:spcPct val="0"/>
        </a:spcBef>
        <a:spcAft>
          <a:spcPct val="0"/>
        </a:spcAft>
        <a:defRPr sz="40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000" b="1">
          <a:solidFill>
            <a:schemeClr val="tx2"/>
          </a:solidFill>
          <a:latin typeface="Times New Roman" pitchFamily="-112" charset="0"/>
        </a:defRPr>
      </a:lvl6pPr>
      <a:lvl7pPr marL="914400" algn="ctr" rtl="0" eaLnBrk="0" fontAlgn="base" hangingPunct="0">
        <a:spcBef>
          <a:spcPct val="0"/>
        </a:spcBef>
        <a:spcAft>
          <a:spcPct val="0"/>
        </a:spcAft>
        <a:defRPr sz="4000" b="1">
          <a:solidFill>
            <a:schemeClr val="tx2"/>
          </a:solidFill>
          <a:latin typeface="Times New Roman" pitchFamily="-112" charset="0"/>
        </a:defRPr>
      </a:lvl7pPr>
      <a:lvl8pPr marL="1371600" algn="ctr" rtl="0" eaLnBrk="0" fontAlgn="base" hangingPunct="0">
        <a:spcBef>
          <a:spcPct val="0"/>
        </a:spcBef>
        <a:spcAft>
          <a:spcPct val="0"/>
        </a:spcAft>
        <a:defRPr sz="4000" b="1">
          <a:solidFill>
            <a:schemeClr val="tx2"/>
          </a:solidFill>
          <a:latin typeface="Times New Roman" pitchFamily="-112" charset="0"/>
        </a:defRPr>
      </a:lvl8pPr>
      <a:lvl9pPr marL="1828800" algn="ctr" rtl="0" eaLnBrk="0" fontAlgn="base" hangingPunct="0">
        <a:spcBef>
          <a:spcPct val="0"/>
        </a:spcBef>
        <a:spcAft>
          <a:spcPct val="0"/>
        </a:spcAft>
        <a:defRPr sz="4000" b="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22.emf"/><Relationship Id="rId6" Type="http://schemas.openxmlformats.org/officeDocument/2006/relationships/hyperlink" Target="http://www.cs.cmu.edu/afs/cs/project/theo-73/www/science2008/data.html" TargetMode="External"/><Relationship Id="rId7"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image" Target="../media/image11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22.emf"/><Relationship Id="rId1" Type="http://schemas.openxmlformats.org/officeDocument/2006/relationships/slideLayout" Target="../slideLayouts/slideLayout2.xml"/><Relationship Id="rId2" Type="http://schemas.openxmlformats.org/officeDocument/2006/relationships/image" Target="../media/image119.emf"/></Relationships>
</file>

<file path=ppt/slides/_rels/slide121.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image" Target="../media/image121.emf"/><Relationship Id="rId5" Type="http://schemas.openxmlformats.org/officeDocument/2006/relationships/image" Target="../media/image120.emf"/><Relationship Id="rId6" Type="http://schemas.openxmlformats.org/officeDocument/2006/relationships/image" Target="../media/image122.emf"/><Relationship Id="rId1" Type="http://schemas.openxmlformats.org/officeDocument/2006/relationships/slideLayout" Target="../slideLayouts/slideLayout2.xml"/><Relationship Id="rId2" Type="http://schemas.openxmlformats.org/officeDocument/2006/relationships/image" Target="../media/image119.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emf"/></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5"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image" Target="../media/image125.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2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emf"/><Relationship Id="rId3" Type="http://schemas.openxmlformats.org/officeDocument/2006/relationships/image" Target="../media/image13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emf"/><Relationship Id="rId3" Type="http://schemas.openxmlformats.org/officeDocument/2006/relationships/image" Target="../media/image133.png"/></Relationships>
</file>

<file path=ppt/slides/_rels/slide133.x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36.emf"/><Relationship Id="rId5" Type="http://schemas.openxmlformats.org/officeDocument/2006/relationships/image" Target="../media/image137.png"/><Relationship Id="rId6" Type="http://schemas.openxmlformats.org/officeDocument/2006/relationships/image" Target="../media/image131.emf"/><Relationship Id="rId7" Type="http://schemas.openxmlformats.org/officeDocument/2006/relationships/image" Target="../media/image138.emf"/><Relationship Id="rId8" Type="http://schemas.openxmlformats.org/officeDocument/2006/relationships/image" Target="../media/image139.emf"/><Relationship Id="rId9" Type="http://schemas.openxmlformats.org/officeDocument/2006/relationships/image" Target="../media/image140.emf"/><Relationship Id="rId10" Type="http://schemas.openxmlformats.org/officeDocument/2006/relationships/image" Target="../media/image141.emf"/><Relationship Id="rId11" Type="http://schemas.openxmlformats.org/officeDocument/2006/relationships/image" Target="../media/image142.emf"/><Relationship Id="rId1" Type="http://schemas.openxmlformats.org/officeDocument/2006/relationships/slideLayout" Target="../slideLayouts/slideLayout2.xml"/><Relationship Id="rId2" Type="http://schemas.openxmlformats.org/officeDocument/2006/relationships/image" Target="../media/image134.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5" Type="http://schemas.openxmlformats.org/officeDocument/2006/relationships/image" Target="../media/image145.jpeg"/><Relationship Id="rId6" Type="http://schemas.openxmlformats.org/officeDocument/2006/relationships/image" Target="../media/image146.jpeg"/><Relationship Id="rId7" Type="http://schemas.openxmlformats.org/officeDocument/2006/relationships/image" Target="../media/image147.jpeg"/><Relationship Id="rId8" Type="http://schemas.openxmlformats.org/officeDocument/2006/relationships/image" Target="../media/image148.jpeg"/><Relationship Id="rId9" Type="http://schemas.openxmlformats.org/officeDocument/2006/relationships/image" Target="../media/image149.jpeg"/><Relationship Id="rId10"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37.xml.rels><?xml version="1.0" encoding="UTF-8" standalone="yes"?>
<Relationships xmlns="http://schemas.openxmlformats.org/package/2006/relationships"><Relationship Id="rId11" Type="http://schemas.openxmlformats.org/officeDocument/2006/relationships/image" Target="../media/image153.png"/><Relationship Id="rId12" Type="http://schemas.openxmlformats.org/officeDocument/2006/relationships/image" Target="../media/image116.jpeg"/><Relationship Id="rId13"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0.png"/><Relationship Id="rId4" Type="http://schemas.openxmlformats.org/officeDocument/2006/relationships/image" Target="../media/image151.jpeg"/><Relationship Id="rId5" Type="http://schemas.openxmlformats.org/officeDocument/2006/relationships/image" Target="../media/image45.jpeg"/><Relationship Id="rId6" Type="http://schemas.openxmlformats.org/officeDocument/2006/relationships/image" Target="../media/image126.png"/><Relationship Id="rId7" Type="http://schemas.openxmlformats.org/officeDocument/2006/relationships/image" Target="../media/image152.jpeg"/><Relationship Id="rId8" Type="http://schemas.openxmlformats.org/officeDocument/2006/relationships/image" Target="../media/image6.jpeg"/><Relationship Id="rId9" Type="http://schemas.openxmlformats.org/officeDocument/2006/relationships/image" Target="../media/image67.jpeg"/><Relationship Id="rId10" Type="http://schemas.openxmlformats.org/officeDocument/2006/relationships/image" Target="../media/image5.jpeg"/></Relationships>
</file>

<file path=ppt/slides/_rels/slide13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154.png"/><Relationship Id="rId6"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25.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6.jpeg"/><Relationship Id="rId5" Type="http://schemas.openxmlformats.org/officeDocument/2006/relationships/image" Target="../media/image38.jpeg"/><Relationship Id="rId6" Type="http://schemas.openxmlformats.org/officeDocument/2006/relationships/image" Target="../media/image125.em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42.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6.jpeg"/><Relationship Id="rId5" Type="http://schemas.openxmlformats.org/officeDocument/2006/relationships/image" Target="../media/image38.jpeg"/><Relationship Id="rId6" Type="http://schemas.openxmlformats.org/officeDocument/2006/relationships/image" Target="../media/image125.em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4.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4.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8.jpeg"/><Relationship Id="rId5" Type="http://schemas.openxmlformats.org/officeDocument/2006/relationships/image" Target="../media/image6.jpeg"/><Relationship Id="rId6"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morganclaypool.com/doi/abs/10.2200/S00449ED1V01Y201209DMK006" TargetMode="External"/><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4" Type="http://schemas.microsoft.com/office/2007/relationships/hdphoto" Target="../media/hdphoto1.wdp"/><Relationship Id="rId15" Type="http://schemas.openxmlformats.org/officeDocument/2006/relationships/image" Target="../media/image53.png"/><Relationship Id="rId16" Type="http://schemas.openxmlformats.org/officeDocument/2006/relationships/image" Target="../media/image54.jpeg"/><Relationship Id="rId17" Type="http://schemas.openxmlformats.org/officeDocument/2006/relationships/image" Target="../media/image55.jpeg"/><Relationship Id="rId18" Type="http://schemas.openxmlformats.org/officeDocument/2006/relationships/image" Target="../media/image56.png"/><Relationship Id="rId19" Type="http://schemas.openxmlformats.org/officeDocument/2006/relationships/image" Target="../media/image57.gif"/><Relationship Id="rId1" Type="http://schemas.openxmlformats.org/officeDocument/2006/relationships/slideLayout" Target="../slideLayouts/slideLayout2.xml"/><Relationship Id="rId2" Type="http://schemas.openxmlformats.org/officeDocument/2006/relationships/image" Target="../media/image46.wmf"/><Relationship Id="rId3" Type="http://schemas.openxmlformats.org/officeDocument/2006/relationships/image" Target="../media/image47.jpeg"/><Relationship Id="rId4" Type="http://schemas.openxmlformats.org/officeDocument/2006/relationships/image" Target="../media/image48.emf"/><Relationship Id="rId5" Type="http://schemas.openxmlformats.org/officeDocument/2006/relationships/image" Target="../media/image49.wmf"/><Relationship Id="rId6" Type="http://schemas.openxmlformats.org/officeDocument/2006/relationships/image" Target="../media/image50.wmf"/><Relationship Id="rId7" Type="http://schemas.openxmlformats.org/officeDocument/2006/relationships/image" Target="../media/image51.wmf"/><Relationship Id="rId8" Type="http://schemas.openxmlformats.org/officeDocument/2006/relationships/image" Target="../media/image52.png"/></Relationships>
</file>

<file path=ppt/slides/_rels/slide44.xml.rels><?xml version="1.0" encoding="UTF-8" standalone="yes"?>
<Relationships xmlns="http://schemas.openxmlformats.org/package/2006/relationships"><Relationship Id="rId11" Type="http://schemas.openxmlformats.org/officeDocument/2006/relationships/image" Target="../media/image52.png"/><Relationship Id="rId14" Type="http://schemas.microsoft.com/office/2007/relationships/hdphoto" Target="../media/hdphoto1.wdp"/><Relationship Id="rId15" Type="http://schemas.openxmlformats.org/officeDocument/2006/relationships/image" Target="../media/image53.png"/><Relationship Id="rId16" Type="http://schemas.openxmlformats.org/officeDocument/2006/relationships/image" Target="../media/image54.jpeg"/><Relationship Id="rId17" Type="http://schemas.openxmlformats.org/officeDocument/2006/relationships/image" Target="../media/image55.jpeg"/><Relationship Id="rId18" Type="http://schemas.openxmlformats.org/officeDocument/2006/relationships/image" Target="../media/image56.png"/><Relationship Id="rId19" Type="http://schemas.openxmlformats.org/officeDocument/2006/relationships/image" Target="../media/image57.gif"/><Relationship Id="rId20"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8.emf"/><Relationship Id="rId4" Type="http://schemas.openxmlformats.org/officeDocument/2006/relationships/image" Target="../media/image50.wmf"/><Relationship Id="rId5" Type="http://schemas.openxmlformats.org/officeDocument/2006/relationships/image" Target="../media/image59.tiff"/><Relationship Id="rId6" Type="http://schemas.openxmlformats.org/officeDocument/2006/relationships/image" Target="../media/image46.wmf"/><Relationship Id="rId7" Type="http://schemas.openxmlformats.org/officeDocument/2006/relationships/image" Target="../media/image47.jpeg"/><Relationship Id="rId8" Type="http://schemas.openxmlformats.org/officeDocument/2006/relationships/image" Target="../media/image48.emf"/><Relationship Id="rId9" Type="http://schemas.openxmlformats.org/officeDocument/2006/relationships/image" Target="../media/image49.wmf"/><Relationship Id="rId10" Type="http://schemas.openxmlformats.org/officeDocument/2006/relationships/image" Target="../media/image51.wmf"/></Relationships>
</file>

<file path=ppt/slides/_rels/slide45.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51.wmf"/><Relationship Id="rId13" Type="http://schemas.openxmlformats.org/officeDocument/2006/relationships/image" Target="../media/image52.png"/><Relationship Id="rId14" Type="http://schemas.microsoft.com/office/2007/relationships/hdphoto" Target="../media/hdphoto1.wdp"/><Relationship Id="rId15" Type="http://schemas.openxmlformats.org/officeDocument/2006/relationships/image" Target="../media/image53.png"/><Relationship Id="rId16" Type="http://schemas.openxmlformats.org/officeDocument/2006/relationships/image" Target="../media/image54.jpeg"/><Relationship Id="rId17" Type="http://schemas.openxmlformats.org/officeDocument/2006/relationships/image" Target="../media/image55.jpeg"/><Relationship Id="rId18" Type="http://schemas.openxmlformats.org/officeDocument/2006/relationships/image" Target="../media/image56.png"/><Relationship Id="rId19" Type="http://schemas.openxmlformats.org/officeDocument/2006/relationships/image" Target="../media/image57.gi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wmf"/><Relationship Id="rId4" Type="http://schemas.openxmlformats.org/officeDocument/2006/relationships/image" Target="../media/image47.jpeg"/><Relationship Id="rId5" Type="http://schemas.openxmlformats.org/officeDocument/2006/relationships/image" Target="../media/image48.emf"/><Relationship Id="rId6" Type="http://schemas.openxmlformats.org/officeDocument/2006/relationships/image" Target="../media/image49.wmf"/><Relationship Id="rId7" Type="http://schemas.openxmlformats.org/officeDocument/2006/relationships/image" Target="../media/image50.wmf"/><Relationship Id="rId8" Type="http://schemas.openxmlformats.org/officeDocument/2006/relationships/image" Target="../media/image58.emf"/><Relationship Id="rId9" Type="http://schemas.openxmlformats.org/officeDocument/2006/relationships/image" Target="../media/image61.emf"/><Relationship Id="rId10" Type="http://schemas.openxmlformats.org/officeDocument/2006/relationships/image" Target="../media/image59.tiff"/></Relationships>
</file>

<file path=ppt/slides/_rels/slide46.xml.rels><?xml version="1.0" encoding="UTF-8" standalone="yes"?>
<Relationships xmlns="http://schemas.openxmlformats.org/package/2006/relationships"><Relationship Id="rId11" Type="http://schemas.openxmlformats.org/officeDocument/2006/relationships/image" Target="../media/image51.wmf"/><Relationship Id="rId12" Type="http://schemas.openxmlformats.org/officeDocument/2006/relationships/image" Target="../media/image52.png"/><Relationship Id="rId14" Type="http://schemas.microsoft.com/office/2007/relationships/hdphoto" Target="../media/hdphoto1.wdp"/><Relationship Id="rId15" Type="http://schemas.openxmlformats.org/officeDocument/2006/relationships/image" Target="../media/image53.png"/><Relationship Id="rId16" Type="http://schemas.openxmlformats.org/officeDocument/2006/relationships/image" Target="../media/image54.jpeg"/><Relationship Id="rId17" Type="http://schemas.openxmlformats.org/officeDocument/2006/relationships/image" Target="../media/image55.jpeg"/><Relationship Id="rId18" Type="http://schemas.openxmlformats.org/officeDocument/2006/relationships/image" Target="../media/image56.png"/><Relationship Id="rId19" Type="http://schemas.openxmlformats.org/officeDocument/2006/relationships/image" Target="../media/image57.gif"/><Relationship Id="rId20"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wmf"/><Relationship Id="rId4" Type="http://schemas.openxmlformats.org/officeDocument/2006/relationships/image" Target="../media/image47.jpeg"/><Relationship Id="rId5" Type="http://schemas.openxmlformats.org/officeDocument/2006/relationships/image" Target="../media/image48.emf"/><Relationship Id="rId6" Type="http://schemas.openxmlformats.org/officeDocument/2006/relationships/image" Target="../media/image49.wmf"/><Relationship Id="rId7" Type="http://schemas.openxmlformats.org/officeDocument/2006/relationships/image" Target="../media/image50.wmf"/><Relationship Id="rId8" Type="http://schemas.openxmlformats.org/officeDocument/2006/relationships/image" Target="../media/image58.emf"/><Relationship Id="rId9" Type="http://schemas.openxmlformats.org/officeDocument/2006/relationships/image" Target="../media/image61.emf"/><Relationship Id="rId10" Type="http://schemas.openxmlformats.org/officeDocument/2006/relationships/image" Target="../media/image59.tiff"/></Relationships>
</file>

<file path=ppt/slides/_rels/slide47.xml.rels><?xml version="1.0" encoding="UTF-8" standalone="yes"?>
<Relationships xmlns="http://schemas.openxmlformats.org/package/2006/relationships"><Relationship Id="rId11" Type="http://schemas.openxmlformats.org/officeDocument/2006/relationships/image" Target="../media/image55.jpeg"/><Relationship Id="rId12" Type="http://schemas.openxmlformats.org/officeDocument/2006/relationships/image" Target="../media/image56.png"/><Relationship Id="rId13" Type="http://schemas.openxmlformats.org/officeDocument/2006/relationships/image" Target="../media/image52.png"/><Relationship Id="rId15" Type="http://schemas.microsoft.com/office/2007/relationships/hdphoto" Target="../media/hdphoto3.wdp"/><Relationship Id="rId16" Type="http://schemas.openxmlformats.org/officeDocument/2006/relationships/image" Target="../media/image57.gif"/><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46.wmf"/><Relationship Id="rId6" Type="http://schemas.openxmlformats.org/officeDocument/2006/relationships/image" Target="../media/image53.png"/><Relationship Id="rId7" Type="http://schemas.openxmlformats.org/officeDocument/2006/relationships/image" Target="../media/image59.tiff"/><Relationship Id="rId8" Type="http://schemas.openxmlformats.org/officeDocument/2006/relationships/image" Target="../media/image51.wmf"/><Relationship Id="rId9" Type="http://schemas.openxmlformats.org/officeDocument/2006/relationships/image" Target="../media/image47.jpeg"/><Relationship Id="rId10"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2.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6.png"/><Relationship Id="rId5" Type="http://schemas.openxmlformats.org/officeDocument/2006/relationships/image" Target="../media/image68.png"/><Relationship Id="rId6"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oleObject" Target="../embeddings/oleObject3.bin"/><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45.jpeg"/><Relationship Id="rId11" Type="http://schemas.openxmlformats.org/officeDocument/2006/relationships/image" Target="../media/image67.jpe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7.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oswinds.csd.auth.gr/project/NDSYNC" TargetMode="External"/><Relationship Id="rId4" Type="http://schemas.openxmlformats.org/officeDocument/2006/relationships/image" Target="../media/image83.jpeg"/><Relationship Id="rId5" Type="http://schemas.openxmlformats.org/officeDocument/2006/relationships/oleObject" Target="../embeddings/oleObject4.bin"/><Relationship Id="rId6" Type="http://schemas.openxmlformats.org/officeDocument/2006/relationships/image" Target="../media/image72.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oleObject" Target="../embeddings/oleObject5.bin"/><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4.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hyperlink" Target="http://oswinds.csd.auth.gr/project/RTSCOPE" TargetMode="External"/><Relationship Id="rId4" Type="http://schemas.openxmlformats.org/officeDocument/2006/relationships/image" Target="../media/image83.jpeg"/><Relationship Id="rId5" Type="http://schemas.openxmlformats.org/officeDocument/2006/relationships/oleObject" Target="../embeddings/oleObject6.bin"/><Relationship Id="rId6" Type="http://schemas.openxmlformats.org/officeDocument/2006/relationships/image" Target="../media/image7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jpeg"/><Relationship Id="rId3" Type="http://schemas.openxmlformats.org/officeDocument/2006/relationships/image" Target="../media/image8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 Id="rId3" Type="http://schemas.openxmlformats.org/officeDocument/2006/relationships/image" Target="../media/image10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04850" y="1379538"/>
            <a:ext cx="7772400" cy="2365375"/>
          </a:xfrm>
        </p:spPr>
        <p:txBody>
          <a:bodyPr/>
          <a:lstStyle/>
          <a:p>
            <a:r>
              <a:rPr lang="en-US" sz="4400" dirty="0" smtClean="0">
                <a:ea typeface="ＭＳ Ｐゴシック" charset="-128"/>
                <a:cs typeface="ＭＳ Ｐゴシック" charset="-128"/>
              </a:rPr>
              <a:t>Mining Large Graphs:</a:t>
            </a:r>
            <a:br>
              <a:rPr lang="en-US" sz="4400" dirty="0" smtClean="0">
                <a:ea typeface="ＭＳ Ｐゴシック" charset="-128"/>
                <a:cs typeface="ＭＳ Ｐゴシック" charset="-128"/>
              </a:rPr>
            </a:br>
            <a:r>
              <a:rPr lang="en-US" dirty="0" smtClean="0"/>
              <a:t>Patterns, Fraud Detection, and Algorithms</a:t>
            </a:r>
            <a:endParaRPr lang="en-US" dirty="0" smtClean="0">
              <a:ea typeface="ＭＳ Ｐゴシック" charset="-128"/>
              <a:cs typeface="ＭＳ Ｐゴシック" charset="-128"/>
            </a:endParaRPr>
          </a:p>
        </p:txBody>
      </p:sp>
      <p:sp>
        <p:nvSpPr>
          <p:cNvPr id="18435" name="Rectangle 3"/>
          <p:cNvSpPr>
            <a:spLocks noGrp="1" noChangeArrowheads="1"/>
          </p:cNvSpPr>
          <p:nvPr>
            <p:ph type="subTitle" idx="1"/>
          </p:nvPr>
        </p:nvSpPr>
        <p:spPr/>
        <p:txBody>
          <a:bodyPr/>
          <a:lstStyle/>
          <a:p>
            <a:r>
              <a:rPr lang="en-US" sz="3600" i="1">
                <a:ea typeface="ＭＳ Ｐゴシック" charset="-128"/>
                <a:cs typeface="ＭＳ Ｐゴシック" charset="-128"/>
              </a:rPr>
              <a:t>Christos Faloutsos</a:t>
            </a:r>
            <a:endParaRPr lang="en-US" sz="3600">
              <a:ea typeface="ＭＳ Ｐゴシック" charset="-128"/>
              <a:cs typeface="ＭＳ Ｐゴシック" charset="-128"/>
            </a:endParaRPr>
          </a:p>
          <a:p>
            <a:r>
              <a:rPr lang="en-US" sz="3600">
                <a:ea typeface="ＭＳ Ｐゴシック" charset="-128"/>
                <a:cs typeface="ＭＳ Ｐゴシック" charset="-128"/>
              </a:rPr>
              <a:t>CMU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10</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a:t>
            </a:r>
            <a:r>
              <a:rPr lang="en-US" dirty="0" smtClean="0">
                <a:ea typeface="ＭＳ Ｐゴシック" charset="-128"/>
                <a:cs typeface="ＭＳ Ｐゴシック" charset="-128"/>
              </a:rPr>
              <a:t> &amp; fraud detection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27013" y="2733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100</a:t>
            </a:fld>
            <a:endParaRPr lang="en-US"/>
          </a:p>
        </p:txBody>
      </p:sp>
      <p:sp>
        <p:nvSpPr>
          <p:cNvPr id="7" name="TextBox 6"/>
          <p:cNvSpPr txBox="1"/>
          <p:nvPr/>
        </p:nvSpPr>
        <p:spPr>
          <a:xfrm>
            <a:off x="944054" y="2151727"/>
            <a:ext cx="7255913" cy="3785652"/>
          </a:xfrm>
          <a:prstGeom prst="rect">
            <a:avLst/>
          </a:prstGeom>
          <a:solidFill>
            <a:schemeClr val="tx2"/>
          </a:solidFill>
        </p:spPr>
        <p:txBody>
          <a:bodyPr wrap="none" rtlCol="0">
            <a:spAutoFit/>
          </a:bodyPr>
          <a:lstStyle/>
          <a:p>
            <a:r>
              <a:rPr lang="en-US" sz="8000" dirty="0" smtClean="0">
                <a:solidFill>
                  <a:schemeClr val="bg1"/>
                </a:solidFill>
              </a:rPr>
              <a:t>Part 2:</a:t>
            </a:r>
          </a:p>
          <a:p>
            <a:r>
              <a:rPr lang="en-US" sz="8000" dirty="0" smtClean="0">
                <a:solidFill>
                  <a:schemeClr val="bg1"/>
                </a:solidFill>
              </a:rPr>
              <a:t>Time evolving </a:t>
            </a:r>
          </a:p>
          <a:p>
            <a:r>
              <a:rPr lang="en-US" sz="8000" dirty="0" smtClean="0">
                <a:solidFill>
                  <a:schemeClr val="bg1"/>
                </a:solidFill>
              </a:rPr>
              <a:t>graphs; tensors</a:t>
            </a:r>
            <a:endParaRPr lang="en-US" sz="8000" dirty="0">
              <a:solidFill>
                <a:schemeClr val="bg1"/>
              </a:solidFill>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101</a:t>
            </a:fld>
            <a:endParaRPr lang="en-US" dirty="0"/>
          </a:p>
        </p:txBody>
      </p:sp>
      <p:sp>
        <p:nvSpPr>
          <p:cNvPr id="7" name="Rectangle 6"/>
          <p:cNvSpPr/>
          <p:nvPr/>
        </p:nvSpPr>
        <p:spPr bwMode="auto">
          <a:xfrm>
            <a:off x="1676400" y="4356100"/>
            <a:ext cx="1168400" cy="1320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TextBox 8"/>
          <p:cNvSpPr txBox="1"/>
          <p:nvPr/>
        </p:nvSpPr>
        <p:spPr>
          <a:xfrm>
            <a:off x="274798" y="4597400"/>
            <a:ext cx="981271" cy="492443"/>
          </a:xfrm>
          <a:prstGeom prst="rect">
            <a:avLst/>
          </a:prstGeom>
          <a:noFill/>
        </p:spPr>
        <p:txBody>
          <a:bodyPr wrap="none" rtlCol="0">
            <a:spAutoFit/>
          </a:bodyPr>
          <a:lstStyle/>
          <a:p>
            <a:r>
              <a:rPr lang="en-US" dirty="0" smtClean="0"/>
              <a:t>smith</a:t>
            </a:r>
            <a:endParaRPr lang="en-US" dirty="0"/>
          </a:p>
        </p:txBody>
      </p:sp>
      <p:sp>
        <p:nvSpPr>
          <p:cNvPr id="11" name="TextBox 10"/>
          <p:cNvSpPr txBox="1"/>
          <p:nvPr/>
        </p:nvSpPr>
        <p:spPr>
          <a:xfrm rot="19955723">
            <a:off x="2099838" y="3627962"/>
            <a:ext cx="1378277" cy="492443"/>
          </a:xfrm>
          <a:prstGeom prst="rect">
            <a:avLst/>
          </a:prstGeom>
          <a:noFill/>
        </p:spPr>
        <p:txBody>
          <a:bodyPr wrap="none" rtlCol="0">
            <a:spAutoFit/>
          </a:bodyPr>
          <a:lstStyle/>
          <a:p>
            <a:r>
              <a:rPr lang="en-US" dirty="0" err="1" smtClean="0"/>
              <a:t>johnson</a:t>
            </a:r>
            <a:endParaRPr lang="en-US" dirty="0"/>
          </a:p>
        </p:txBody>
      </p:sp>
      <p:sp>
        <p:nvSpPr>
          <p:cNvPr id="12" name="Rectangle 11"/>
          <p:cNvSpPr/>
          <p:nvPr/>
        </p:nvSpPr>
        <p:spPr bwMode="auto">
          <a:xfrm>
            <a:off x="1676400" y="4775200"/>
            <a:ext cx="1155700" cy="127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2425700" y="4356100"/>
            <a:ext cx="114300" cy="13335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102</a:t>
            </a:fld>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Rectangle 11"/>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1930413" y="47752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675468" y="4775206"/>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Rectangle 14"/>
          <p:cNvSpPr/>
          <p:nvPr/>
        </p:nvSpPr>
        <p:spPr bwMode="auto">
          <a:xfrm>
            <a:off x="1811888" y="52324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Rectangle 15"/>
          <p:cNvSpPr/>
          <p:nvPr/>
        </p:nvSpPr>
        <p:spPr bwMode="auto">
          <a:xfrm>
            <a:off x="2032014" y="501226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Rectangle 16"/>
          <p:cNvSpPr/>
          <p:nvPr/>
        </p:nvSpPr>
        <p:spPr bwMode="auto">
          <a:xfrm>
            <a:off x="2235213" y="448734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2387613" y="5503331"/>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540013" y="53848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ectangle 19"/>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103</a:t>
            </a:fld>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8" name="Group 22"/>
          <p:cNvGrpSpPr/>
          <p:nvPr/>
        </p:nvGrpSpPr>
        <p:grpSpPr>
          <a:xfrm>
            <a:off x="1811888" y="4487348"/>
            <a:ext cx="965180" cy="1130283"/>
            <a:chOff x="1811888" y="4487348"/>
            <a:chExt cx="965180" cy="1130283"/>
          </a:xfrm>
        </p:grpSpPr>
        <p:sp>
          <p:nvSpPr>
            <p:cNvPr id="12" name="Rectangle 11"/>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1930413" y="47752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675468" y="4775206"/>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Rectangle 14"/>
            <p:cNvSpPr/>
            <p:nvPr/>
          </p:nvSpPr>
          <p:spPr bwMode="auto">
            <a:xfrm>
              <a:off x="1811888" y="52324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Rectangle 15"/>
            <p:cNvSpPr/>
            <p:nvPr/>
          </p:nvSpPr>
          <p:spPr bwMode="auto">
            <a:xfrm>
              <a:off x="2032014" y="501226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Rectangle 16"/>
            <p:cNvSpPr/>
            <p:nvPr/>
          </p:nvSpPr>
          <p:spPr bwMode="auto">
            <a:xfrm>
              <a:off x="2235213" y="448734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2387613" y="5503331"/>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540013" y="53848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sp>
        <p:nvSpPr>
          <p:cNvPr id="21" name="TextBox 20"/>
          <p:cNvSpPr txBox="1"/>
          <p:nvPr/>
        </p:nvSpPr>
        <p:spPr>
          <a:xfrm>
            <a:off x="200627" y="4216400"/>
            <a:ext cx="833281" cy="492443"/>
          </a:xfrm>
          <a:prstGeom prst="rect">
            <a:avLst/>
          </a:prstGeom>
          <a:noFill/>
        </p:spPr>
        <p:txBody>
          <a:bodyPr wrap="none" rtlCol="0">
            <a:spAutoFit/>
          </a:bodyPr>
          <a:lstStyle/>
          <a:p>
            <a:r>
              <a:rPr lang="en-US" dirty="0" smtClean="0"/>
              <a:t>Mon</a:t>
            </a:r>
            <a:endParaRPr lang="en-US" dirty="0"/>
          </a:p>
        </p:txBody>
      </p:sp>
      <p:sp>
        <p:nvSpPr>
          <p:cNvPr id="22" name="TextBox 21"/>
          <p:cNvSpPr txBox="1"/>
          <p:nvPr/>
        </p:nvSpPr>
        <p:spPr>
          <a:xfrm>
            <a:off x="802651" y="3860800"/>
            <a:ext cx="746832" cy="492443"/>
          </a:xfrm>
          <a:prstGeom prst="rect">
            <a:avLst/>
          </a:prstGeom>
          <a:noFill/>
        </p:spPr>
        <p:txBody>
          <a:bodyPr wrap="none" rtlCol="0">
            <a:spAutoFit/>
          </a:bodyPr>
          <a:lstStyle/>
          <a:p>
            <a:r>
              <a:rPr lang="en-US" dirty="0" smtClean="0"/>
              <a:t>Tue</a:t>
            </a:r>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104</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634517" y="5803900"/>
            <a:ext cx="1055835" cy="492443"/>
          </a:xfrm>
          <a:prstGeom prst="rect">
            <a:avLst/>
          </a:prstGeom>
          <a:noFill/>
        </p:spPr>
        <p:txBody>
          <a:bodyPr wrap="none" rtlCol="0">
            <a:spAutoFit/>
          </a:bodyPr>
          <a:lstStyle/>
          <a:p>
            <a:r>
              <a:rPr lang="en-US" dirty="0" err="1" smtClean="0"/>
              <a:t>callee</a:t>
            </a:r>
            <a:endParaRPr lang="en-US" dirty="0"/>
          </a:p>
        </p:txBody>
      </p:sp>
      <p:sp>
        <p:nvSpPr>
          <p:cNvPr id="13" name="TextBox 12"/>
          <p:cNvSpPr txBox="1"/>
          <p:nvPr/>
        </p:nvSpPr>
        <p:spPr>
          <a:xfrm>
            <a:off x="401717" y="4584700"/>
            <a:ext cx="981434" cy="492443"/>
          </a:xfrm>
          <a:prstGeom prst="rect">
            <a:avLst/>
          </a:prstGeom>
          <a:noFill/>
        </p:spPr>
        <p:txBody>
          <a:bodyPr wrap="none" rtlCol="0">
            <a:spAutoFit/>
          </a:bodyPr>
          <a:lstStyle/>
          <a:p>
            <a:r>
              <a:rPr lang="en-US" dirty="0" smtClean="0"/>
              <a:t>caller</a:t>
            </a:r>
            <a:endParaRPr lang="en-US" dirty="0"/>
          </a:p>
        </p:txBody>
      </p:sp>
      <p:sp>
        <p:nvSpPr>
          <p:cNvPr id="14" name="TextBox 13"/>
          <p:cNvSpPr txBox="1"/>
          <p:nvPr/>
        </p:nvSpPr>
        <p:spPr>
          <a:xfrm rot="19049385">
            <a:off x="624855" y="3759200"/>
            <a:ext cx="814558" cy="492443"/>
          </a:xfrm>
          <a:prstGeom prst="rect">
            <a:avLst/>
          </a:prstGeom>
          <a:noFill/>
        </p:spPr>
        <p:txBody>
          <a:bodyPr wrap="none" rtlCol="0">
            <a:spAutoFit/>
          </a:bodyPr>
          <a:lstStyle/>
          <a:p>
            <a:r>
              <a:rPr lang="en-US" dirty="0" smtClean="0"/>
              <a:t>time</a:t>
            </a:r>
            <a:endParaRPr lang="en-US" dirty="0"/>
          </a:p>
        </p:txBody>
      </p:sp>
      <p:cxnSp>
        <p:nvCxnSpPr>
          <p:cNvPr id="16" name="Straight Connector 15"/>
          <p:cNvCxnSpPr/>
          <p:nvPr/>
        </p:nvCxnSpPr>
        <p:spPr bwMode="auto">
          <a:xfrm rot="5400000" flipH="1" flipV="1">
            <a:off x="1670050" y="3829050"/>
            <a:ext cx="533400" cy="52070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7" name="Straight Connector 16"/>
          <p:cNvCxnSpPr/>
          <p:nvPr/>
        </p:nvCxnSpPr>
        <p:spPr bwMode="auto">
          <a:xfrm rot="5400000" flipH="1" flipV="1">
            <a:off x="2813050" y="3829050"/>
            <a:ext cx="533400" cy="52070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rot="5400000" flipH="1" flipV="1">
            <a:off x="2825750" y="5124450"/>
            <a:ext cx="533400" cy="520700"/>
          </a:xfrm>
          <a:prstGeom prst="line">
            <a:avLst/>
          </a:prstGeom>
          <a:solidFill>
            <a:schemeClr val="accent1"/>
          </a:solidFill>
          <a:ln w="3175" cap="flat" cmpd="sng" algn="ctr">
            <a:solidFill>
              <a:schemeClr val="tx1"/>
            </a:solidFill>
            <a:prstDash val="solid"/>
            <a:round/>
            <a:headEnd type="none" w="sm" len="sm"/>
            <a:tailEnd type="none" w="med" len="med"/>
          </a:ln>
          <a:effectLst/>
        </p:spPr>
      </p:cxnSp>
      <p:grpSp>
        <p:nvGrpSpPr>
          <p:cNvPr id="8" name="Group 18"/>
          <p:cNvGrpSpPr/>
          <p:nvPr/>
        </p:nvGrpSpPr>
        <p:grpSpPr>
          <a:xfrm>
            <a:off x="1811888" y="4487348"/>
            <a:ext cx="965180" cy="1130283"/>
            <a:chOff x="1811888" y="4487348"/>
            <a:chExt cx="965180" cy="1130283"/>
          </a:xfrm>
        </p:grpSpPr>
        <p:sp>
          <p:nvSpPr>
            <p:cNvPr id="20" name="Rectangle 19"/>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1930413" y="47752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2" name="Rectangle 21"/>
            <p:cNvSpPr/>
            <p:nvPr/>
          </p:nvSpPr>
          <p:spPr bwMode="auto">
            <a:xfrm>
              <a:off x="2675468" y="4775206"/>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Rectangle 22"/>
            <p:cNvSpPr/>
            <p:nvPr/>
          </p:nvSpPr>
          <p:spPr bwMode="auto">
            <a:xfrm>
              <a:off x="1811888" y="52324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4" name="Rectangle 23"/>
            <p:cNvSpPr/>
            <p:nvPr/>
          </p:nvSpPr>
          <p:spPr bwMode="auto">
            <a:xfrm>
              <a:off x="2032014" y="501226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Rectangle 24"/>
            <p:cNvSpPr/>
            <p:nvPr/>
          </p:nvSpPr>
          <p:spPr bwMode="auto">
            <a:xfrm>
              <a:off x="2235213" y="448734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6" name="Rectangle 25"/>
            <p:cNvSpPr/>
            <p:nvPr/>
          </p:nvSpPr>
          <p:spPr bwMode="auto">
            <a:xfrm>
              <a:off x="2387613" y="5503331"/>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2540013" y="53848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author-keyword-date</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105</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449329" y="5803900"/>
            <a:ext cx="1426217" cy="492443"/>
          </a:xfrm>
          <a:prstGeom prst="rect">
            <a:avLst/>
          </a:prstGeom>
          <a:noFill/>
        </p:spPr>
        <p:txBody>
          <a:bodyPr wrap="none" rtlCol="0">
            <a:spAutoFit/>
          </a:bodyPr>
          <a:lstStyle/>
          <a:p>
            <a:r>
              <a:rPr lang="en-US" dirty="0" smtClean="0"/>
              <a:t>keyword</a:t>
            </a:r>
            <a:endParaRPr lang="en-US" dirty="0"/>
          </a:p>
        </p:txBody>
      </p:sp>
      <p:sp>
        <p:nvSpPr>
          <p:cNvPr id="13" name="TextBox 12"/>
          <p:cNvSpPr txBox="1"/>
          <p:nvPr/>
        </p:nvSpPr>
        <p:spPr>
          <a:xfrm>
            <a:off x="325615" y="4584700"/>
            <a:ext cx="1133644" cy="492443"/>
          </a:xfrm>
          <a:prstGeom prst="rect">
            <a:avLst/>
          </a:prstGeom>
          <a:noFill/>
        </p:spPr>
        <p:txBody>
          <a:bodyPr wrap="none" rtlCol="0">
            <a:spAutoFit/>
          </a:bodyPr>
          <a:lstStyle/>
          <a:p>
            <a:r>
              <a:rPr lang="en-US" dirty="0" smtClean="0"/>
              <a:t>author</a:t>
            </a:r>
            <a:endParaRPr lang="en-US" dirty="0"/>
          </a:p>
        </p:txBody>
      </p:sp>
      <p:sp>
        <p:nvSpPr>
          <p:cNvPr id="14" name="TextBox 13"/>
          <p:cNvSpPr txBox="1"/>
          <p:nvPr/>
        </p:nvSpPr>
        <p:spPr>
          <a:xfrm rot="19049385">
            <a:off x="615333" y="3759200"/>
            <a:ext cx="833607" cy="492443"/>
          </a:xfrm>
          <a:prstGeom prst="rect">
            <a:avLst/>
          </a:prstGeom>
          <a:noFill/>
        </p:spPr>
        <p:txBody>
          <a:bodyPr wrap="none" rtlCol="0">
            <a:spAutoFit/>
          </a:bodyPr>
          <a:lstStyle/>
          <a:p>
            <a:r>
              <a:rPr lang="en-US" dirty="0" smtClean="0"/>
              <a:t>date</a:t>
            </a:r>
            <a:endParaRPr lang="en-US" dirty="0"/>
          </a:p>
        </p:txBody>
      </p:sp>
      <p:sp>
        <p:nvSpPr>
          <p:cNvPr id="15" name="TextBox 14"/>
          <p:cNvSpPr txBox="1"/>
          <p:nvPr/>
        </p:nvSpPr>
        <p:spPr>
          <a:xfrm>
            <a:off x="4387161" y="3894666"/>
            <a:ext cx="4550620" cy="1200329"/>
          </a:xfrm>
          <a:prstGeom prst="rect">
            <a:avLst/>
          </a:prstGeom>
          <a:noFill/>
        </p:spPr>
        <p:txBody>
          <a:bodyPr wrap="none" rtlCol="0">
            <a:spAutoFit/>
          </a:bodyPr>
          <a:lstStyle/>
          <a:p>
            <a:pPr algn="just"/>
            <a:r>
              <a:rPr lang="en-US" sz="3600" dirty="0" smtClean="0">
                <a:solidFill>
                  <a:schemeClr val="tx2"/>
                </a:solidFill>
              </a:rPr>
              <a:t>MANY </a:t>
            </a:r>
            <a:r>
              <a:rPr lang="en-US" sz="3600" dirty="0" smtClean="0"/>
              <a:t>more settings,</a:t>
            </a:r>
          </a:p>
          <a:p>
            <a:pPr algn="just"/>
            <a:r>
              <a:rPr lang="en-US" sz="3600" dirty="0" smtClean="0"/>
              <a:t>with &gt;2 ‘modes’</a:t>
            </a:r>
            <a:endParaRPr lang="en-US" sz="3600"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subject – verb – object facts</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106</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625238" y="5803900"/>
            <a:ext cx="1074395" cy="492443"/>
          </a:xfrm>
          <a:prstGeom prst="rect">
            <a:avLst/>
          </a:prstGeom>
          <a:noFill/>
        </p:spPr>
        <p:txBody>
          <a:bodyPr wrap="none" rtlCol="0">
            <a:spAutoFit/>
          </a:bodyPr>
          <a:lstStyle/>
          <a:p>
            <a:r>
              <a:rPr lang="en-US" dirty="0" smtClean="0"/>
              <a:t>object</a:t>
            </a:r>
            <a:endParaRPr lang="en-US" dirty="0"/>
          </a:p>
        </p:txBody>
      </p:sp>
      <p:sp>
        <p:nvSpPr>
          <p:cNvPr id="13" name="TextBox 12"/>
          <p:cNvSpPr txBox="1"/>
          <p:nvPr/>
        </p:nvSpPr>
        <p:spPr>
          <a:xfrm>
            <a:off x="271882" y="4584700"/>
            <a:ext cx="1241107" cy="492443"/>
          </a:xfrm>
          <a:prstGeom prst="rect">
            <a:avLst/>
          </a:prstGeom>
          <a:noFill/>
        </p:spPr>
        <p:txBody>
          <a:bodyPr wrap="none" rtlCol="0">
            <a:spAutoFit/>
          </a:bodyPr>
          <a:lstStyle/>
          <a:p>
            <a:r>
              <a:rPr lang="en-US" dirty="0" smtClean="0"/>
              <a:t>subject</a:t>
            </a:r>
            <a:endParaRPr lang="en-US" dirty="0"/>
          </a:p>
        </p:txBody>
      </p:sp>
      <p:sp>
        <p:nvSpPr>
          <p:cNvPr id="14" name="TextBox 13"/>
          <p:cNvSpPr txBox="1"/>
          <p:nvPr/>
        </p:nvSpPr>
        <p:spPr>
          <a:xfrm rot="19049385">
            <a:off x="609083" y="3759200"/>
            <a:ext cx="846105" cy="492443"/>
          </a:xfrm>
          <a:prstGeom prst="rect">
            <a:avLst/>
          </a:prstGeom>
          <a:noFill/>
        </p:spPr>
        <p:txBody>
          <a:bodyPr wrap="none" rtlCol="0">
            <a:spAutoFit/>
          </a:bodyPr>
          <a:lstStyle/>
          <a:p>
            <a:r>
              <a:rPr lang="en-US" dirty="0" smtClean="0"/>
              <a:t>verb</a:t>
            </a:r>
            <a:endParaRPr lang="en-US" dirty="0"/>
          </a:p>
        </p:txBody>
      </p:sp>
      <p:sp>
        <p:nvSpPr>
          <p:cNvPr id="15" name="TextBox 14"/>
          <p:cNvSpPr txBox="1"/>
          <p:nvPr/>
        </p:nvSpPr>
        <p:spPr>
          <a:xfrm>
            <a:off x="4387161" y="3894666"/>
            <a:ext cx="4550620" cy="1200329"/>
          </a:xfrm>
          <a:prstGeom prst="rect">
            <a:avLst/>
          </a:prstGeom>
          <a:noFill/>
        </p:spPr>
        <p:txBody>
          <a:bodyPr wrap="none" rtlCol="0">
            <a:spAutoFit/>
          </a:bodyPr>
          <a:lstStyle/>
          <a:p>
            <a:pPr algn="just"/>
            <a:r>
              <a:rPr lang="en-US" sz="3600" dirty="0" smtClean="0">
                <a:solidFill>
                  <a:schemeClr val="tx2"/>
                </a:solidFill>
              </a:rPr>
              <a:t>MANY </a:t>
            </a:r>
            <a:r>
              <a:rPr lang="en-US" sz="3600" dirty="0" smtClean="0"/>
              <a:t>more settings,</a:t>
            </a:r>
          </a:p>
          <a:p>
            <a:pPr algn="just"/>
            <a:r>
              <a:rPr lang="en-US" sz="3600" dirty="0" smtClean="0"/>
              <a:t>with &gt;2 ‘modes’</a:t>
            </a:r>
            <a:endParaRPr lang="en-US" sz="3600"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&lt;triplets&gt;</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107</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560362" y="5803900"/>
            <a:ext cx="1204151" cy="492443"/>
          </a:xfrm>
          <a:prstGeom prst="rect">
            <a:avLst/>
          </a:prstGeom>
          <a:noFill/>
        </p:spPr>
        <p:txBody>
          <a:bodyPr wrap="none" rtlCol="0">
            <a:spAutoFit/>
          </a:bodyPr>
          <a:lstStyle/>
          <a:p>
            <a:r>
              <a:rPr lang="en-US" dirty="0" smtClean="0"/>
              <a:t>mode2</a:t>
            </a:r>
            <a:endParaRPr lang="en-US" dirty="0"/>
          </a:p>
        </p:txBody>
      </p:sp>
      <p:sp>
        <p:nvSpPr>
          <p:cNvPr id="13" name="TextBox 12"/>
          <p:cNvSpPr txBox="1"/>
          <p:nvPr/>
        </p:nvSpPr>
        <p:spPr>
          <a:xfrm>
            <a:off x="290362" y="4584700"/>
            <a:ext cx="1204151" cy="492443"/>
          </a:xfrm>
          <a:prstGeom prst="rect">
            <a:avLst/>
          </a:prstGeom>
          <a:noFill/>
        </p:spPr>
        <p:txBody>
          <a:bodyPr wrap="none" rtlCol="0">
            <a:spAutoFit/>
          </a:bodyPr>
          <a:lstStyle/>
          <a:p>
            <a:r>
              <a:rPr lang="en-US" dirty="0" smtClean="0"/>
              <a:t>mode1</a:t>
            </a:r>
            <a:endParaRPr lang="en-US" dirty="0"/>
          </a:p>
        </p:txBody>
      </p:sp>
      <p:sp>
        <p:nvSpPr>
          <p:cNvPr id="14" name="TextBox 13"/>
          <p:cNvSpPr txBox="1"/>
          <p:nvPr/>
        </p:nvSpPr>
        <p:spPr>
          <a:xfrm rot="19049385">
            <a:off x="430062" y="3759200"/>
            <a:ext cx="1204151" cy="492443"/>
          </a:xfrm>
          <a:prstGeom prst="rect">
            <a:avLst/>
          </a:prstGeom>
          <a:noFill/>
        </p:spPr>
        <p:txBody>
          <a:bodyPr wrap="none" rtlCol="0">
            <a:spAutoFit/>
          </a:bodyPr>
          <a:lstStyle/>
          <a:p>
            <a:r>
              <a:rPr lang="en-US" dirty="0" smtClean="0"/>
              <a:t>mode3</a:t>
            </a:r>
            <a:endParaRPr lang="en-US" dirty="0"/>
          </a:p>
        </p:txBody>
      </p:sp>
      <p:sp>
        <p:nvSpPr>
          <p:cNvPr id="15" name="TextBox 14"/>
          <p:cNvSpPr txBox="1"/>
          <p:nvPr/>
        </p:nvSpPr>
        <p:spPr>
          <a:xfrm>
            <a:off x="4387161" y="3894666"/>
            <a:ext cx="4550620" cy="1754327"/>
          </a:xfrm>
          <a:prstGeom prst="rect">
            <a:avLst/>
          </a:prstGeom>
          <a:noFill/>
        </p:spPr>
        <p:txBody>
          <a:bodyPr wrap="none" rtlCol="0">
            <a:spAutoFit/>
          </a:bodyPr>
          <a:lstStyle/>
          <a:p>
            <a:pPr algn="just"/>
            <a:r>
              <a:rPr lang="en-US" sz="3600" dirty="0" smtClean="0">
                <a:solidFill>
                  <a:schemeClr val="tx2"/>
                </a:solidFill>
              </a:rPr>
              <a:t>MANY </a:t>
            </a:r>
            <a:r>
              <a:rPr lang="en-US" sz="3600" dirty="0" smtClean="0"/>
              <a:t>more settings,</a:t>
            </a:r>
          </a:p>
          <a:p>
            <a:pPr algn="just"/>
            <a:r>
              <a:rPr lang="en-US" sz="3600" dirty="0" smtClean="0"/>
              <a:t>with &gt;2 ‘modes’</a:t>
            </a:r>
          </a:p>
          <a:p>
            <a:pPr algn="just"/>
            <a:r>
              <a:rPr lang="en-US" sz="3600" dirty="0" smtClean="0"/>
              <a:t>(and 4, 5, etc modes)</a:t>
            </a:r>
            <a:endParaRPr lang="en-US" sz="3600"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&amp; side info</a:t>
            </a:r>
            <a:endParaRPr lang="en-US" dirty="0"/>
          </a:p>
        </p:txBody>
      </p:sp>
      <p:sp>
        <p:nvSpPr>
          <p:cNvPr id="3" name="Content Placeholder 2"/>
          <p:cNvSpPr>
            <a:spLocks noGrp="1"/>
          </p:cNvSpPr>
          <p:nvPr>
            <p:ph idx="1"/>
          </p:nvPr>
        </p:nvSpPr>
        <p:spPr/>
        <p:txBody>
          <a:bodyPr/>
          <a:lstStyle/>
          <a:p>
            <a:r>
              <a:rPr lang="en-US" dirty="0" smtClean="0"/>
              <a:t>Problem #2.2: coupled (</a:t>
            </a:r>
            <a:r>
              <a:rPr lang="en-US" dirty="0" err="1" smtClean="0"/>
              <a:t>eg</a:t>
            </a:r>
            <a:r>
              <a:rPr lang="en-US" dirty="0" smtClean="0"/>
              <a:t>., side info)</a:t>
            </a:r>
          </a:p>
          <a:p>
            <a:pPr lvl="1"/>
            <a:r>
              <a:rPr lang="en-US" dirty="0" smtClean="0"/>
              <a:t>Given subject – verb – object facts</a:t>
            </a:r>
          </a:p>
          <a:p>
            <a:pPr lvl="2"/>
            <a:r>
              <a:rPr lang="en-US" dirty="0" smtClean="0"/>
              <a:t>And </a:t>
            </a:r>
            <a:r>
              <a:rPr lang="en-US" dirty="0" err="1" smtClean="0"/>
              <a:t>voxel</a:t>
            </a:r>
            <a:r>
              <a:rPr lang="en-US" dirty="0" smtClean="0"/>
              <a:t>-activity for each subject-word</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108</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625238" y="5803900"/>
            <a:ext cx="1074395" cy="492443"/>
          </a:xfrm>
          <a:prstGeom prst="rect">
            <a:avLst/>
          </a:prstGeom>
          <a:noFill/>
        </p:spPr>
        <p:txBody>
          <a:bodyPr wrap="none" rtlCol="0">
            <a:spAutoFit/>
          </a:bodyPr>
          <a:lstStyle/>
          <a:p>
            <a:r>
              <a:rPr lang="en-US" dirty="0" smtClean="0"/>
              <a:t>object</a:t>
            </a:r>
            <a:endParaRPr lang="en-US" dirty="0"/>
          </a:p>
        </p:txBody>
      </p:sp>
      <p:sp>
        <p:nvSpPr>
          <p:cNvPr id="13" name="TextBox 12"/>
          <p:cNvSpPr txBox="1"/>
          <p:nvPr/>
        </p:nvSpPr>
        <p:spPr>
          <a:xfrm>
            <a:off x="271882" y="4584700"/>
            <a:ext cx="1241107" cy="492443"/>
          </a:xfrm>
          <a:prstGeom prst="rect">
            <a:avLst/>
          </a:prstGeom>
          <a:noFill/>
        </p:spPr>
        <p:txBody>
          <a:bodyPr wrap="none" rtlCol="0">
            <a:spAutoFit/>
          </a:bodyPr>
          <a:lstStyle/>
          <a:p>
            <a:r>
              <a:rPr lang="en-US" dirty="0" smtClean="0"/>
              <a:t>subject</a:t>
            </a:r>
            <a:endParaRPr lang="en-US" dirty="0"/>
          </a:p>
        </p:txBody>
      </p:sp>
      <p:sp>
        <p:nvSpPr>
          <p:cNvPr id="14" name="TextBox 13"/>
          <p:cNvSpPr txBox="1"/>
          <p:nvPr/>
        </p:nvSpPr>
        <p:spPr>
          <a:xfrm rot="19049385">
            <a:off x="609083" y="3759200"/>
            <a:ext cx="846105" cy="492443"/>
          </a:xfrm>
          <a:prstGeom prst="rect">
            <a:avLst/>
          </a:prstGeom>
          <a:noFill/>
        </p:spPr>
        <p:txBody>
          <a:bodyPr wrap="none" rtlCol="0">
            <a:spAutoFit/>
          </a:bodyPr>
          <a:lstStyle/>
          <a:p>
            <a:r>
              <a:rPr lang="en-US" dirty="0" smtClean="0"/>
              <a:t>verb</a:t>
            </a:r>
            <a:endParaRPr lang="en-US" dirty="0"/>
          </a:p>
        </p:txBody>
      </p:sp>
      <p:sp>
        <p:nvSpPr>
          <p:cNvPr id="15" name="Rectangle 14"/>
          <p:cNvSpPr/>
          <p:nvPr/>
        </p:nvSpPr>
        <p:spPr bwMode="auto">
          <a:xfrm>
            <a:off x="4914900" y="4356100"/>
            <a:ext cx="25146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TextBox 15"/>
          <p:cNvSpPr txBox="1"/>
          <p:nvPr/>
        </p:nvSpPr>
        <p:spPr>
          <a:xfrm>
            <a:off x="4892484" y="5816600"/>
            <a:ext cx="2871111" cy="492443"/>
          </a:xfrm>
          <a:prstGeom prst="rect">
            <a:avLst/>
          </a:prstGeom>
          <a:noFill/>
        </p:spPr>
        <p:txBody>
          <a:bodyPr wrap="none" rtlCol="0">
            <a:spAutoFit/>
          </a:bodyPr>
          <a:lstStyle/>
          <a:p>
            <a:r>
              <a:rPr lang="en-US" dirty="0" err="1" smtClean="0"/>
              <a:t>fMRI</a:t>
            </a:r>
            <a:r>
              <a:rPr lang="en-US" dirty="0" smtClean="0"/>
              <a:t> </a:t>
            </a:r>
            <a:r>
              <a:rPr lang="en-US" dirty="0" err="1" smtClean="0"/>
              <a:t>voxel</a:t>
            </a:r>
            <a:r>
              <a:rPr lang="en-US" dirty="0" smtClean="0"/>
              <a:t> activity</a:t>
            </a:r>
            <a:endParaRPr lang="en-US" dirty="0"/>
          </a:p>
        </p:txBody>
      </p:sp>
      <p:sp>
        <p:nvSpPr>
          <p:cNvPr id="17" name="Rectangle 16"/>
          <p:cNvSpPr/>
          <p:nvPr/>
        </p:nvSpPr>
        <p:spPr bwMode="auto">
          <a:xfrm>
            <a:off x="4914900" y="4356100"/>
            <a:ext cx="63500" cy="13208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1676400" y="4381500"/>
            <a:ext cx="63500" cy="13208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TextBox 18"/>
          <p:cNvSpPr txBox="1"/>
          <p:nvPr/>
        </p:nvSpPr>
        <p:spPr>
          <a:xfrm>
            <a:off x="0" y="6348624"/>
            <a:ext cx="3121017" cy="492443"/>
          </a:xfrm>
          <a:prstGeom prst="rect">
            <a:avLst/>
          </a:prstGeom>
          <a:solidFill>
            <a:schemeClr val="bg1"/>
          </a:solidFill>
        </p:spPr>
        <p:txBody>
          <a:bodyPr wrap="none" rtlCol="0">
            <a:spAutoFit/>
          </a:bodyPr>
          <a:lstStyle/>
          <a:p>
            <a:r>
              <a:rPr lang="en-US" dirty="0" smtClean="0"/>
              <a:t>`apple tastes sweet’</a:t>
            </a:r>
            <a:endParaRPr lang="en-US"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&amp; side info</a:t>
            </a:r>
            <a:endParaRPr lang="en-US" dirty="0"/>
          </a:p>
        </p:txBody>
      </p:sp>
      <p:sp>
        <p:nvSpPr>
          <p:cNvPr id="3" name="Content Placeholder 2"/>
          <p:cNvSpPr>
            <a:spLocks noGrp="1"/>
          </p:cNvSpPr>
          <p:nvPr>
            <p:ph idx="1"/>
          </p:nvPr>
        </p:nvSpPr>
        <p:spPr/>
        <p:txBody>
          <a:bodyPr/>
          <a:lstStyle/>
          <a:p>
            <a:r>
              <a:rPr lang="en-US" dirty="0" smtClean="0"/>
              <a:t>Problem #2.2: coupled (</a:t>
            </a:r>
            <a:r>
              <a:rPr lang="en-US" dirty="0" err="1" smtClean="0"/>
              <a:t>eg</a:t>
            </a:r>
            <a:r>
              <a:rPr lang="en-US" dirty="0" smtClean="0"/>
              <a:t>., side info)</a:t>
            </a:r>
          </a:p>
          <a:p>
            <a:pPr lvl="1"/>
            <a:r>
              <a:rPr lang="en-US" dirty="0" smtClean="0"/>
              <a:t>Given subject – verb – object facts</a:t>
            </a:r>
          </a:p>
          <a:p>
            <a:pPr lvl="2"/>
            <a:r>
              <a:rPr lang="en-US" dirty="0" smtClean="0"/>
              <a:t>And </a:t>
            </a:r>
            <a:r>
              <a:rPr lang="en-US" dirty="0" err="1" smtClean="0"/>
              <a:t>voxel</a:t>
            </a:r>
            <a:r>
              <a:rPr lang="en-US" dirty="0" smtClean="0"/>
              <a:t>-activity for each subject-word</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109</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565735" y="5922431"/>
            <a:ext cx="1193406" cy="492443"/>
          </a:xfrm>
          <a:prstGeom prst="rect">
            <a:avLst/>
          </a:prstGeom>
          <a:noFill/>
        </p:spPr>
        <p:txBody>
          <a:bodyPr wrap="none" rtlCol="0">
            <a:spAutoFit/>
          </a:bodyPr>
          <a:lstStyle/>
          <a:p>
            <a:r>
              <a:rPr lang="en-US" dirty="0" smtClean="0"/>
              <a:t>‘sweet’</a:t>
            </a:r>
            <a:endParaRPr lang="en-US" dirty="0"/>
          </a:p>
        </p:txBody>
      </p:sp>
      <p:sp>
        <p:nvSpPr>
          <p:cNvPr id="13" name="TextBox 12"/>
          <p:cNvSpPr txBox="1"/>
          <p:nvPr/>
        </p:nvSpPr>
        <p:spPr>
          <a:xfrm>
            <a:off x="121112" y="4584700"/>
            <a:ext cx="1136261" cy="492443"/>
          </a:xfrm>
          <a:prstGeom prst="rect">
            <a:avLst/>
          </a:prstGeom>
          <a:noFill/>
        </p:spPr>
        <p:txBody>
          <a:bodyPr wrap="none" rtlCol="0">
            <a:spAutoFit/>
          </a:bodyPr>
          <a:lstStyle/>
          <a:p>
            <a:r>
              <a:rPr lang="en-US" dirty="0" smtClean="0"/>
              <a:t>‘apple’</a:t>
            </a:r>
            <a:endParaRPr lang="en-US" dirty="0"/>
          </a:p>
        </p:txBody>
      </p:sp>
      <p:sp>
        <p:nvSpPr>
          <p:cNvPr id="14" name="TextBox 13"/>
          <p:cNvSpPr txBox="1"/>
          <p:nvPr/>
        </p:nvSpPr>
        <p:spPr>
          <a:xfrm rot="19049385">
            <a:off x="407676" y="3759200"/>
            <a:ext cx="1248922" cy="492443"/>
          </a:xfrm>
          <a:prstGeom prst="rect">
            <a:avLst/>
          </a:prstGeom>
          <a:noFill/>
        </p:spPr>
        <p:txBody>
          <a:bodyPr wrap="none" rtlCol="0">
            <a:spAutoFit/>
          </a:bodyPr>
          <a:lstStyle/>
          <a:p>
            <a:r>
              <a:rPr lang="en-US" dirty="0" smtClean="0"/>
              <a:t>`tastes’</a:t>
            </a:r>
            <a:endParaRPr lang="en-US" dirty="0"/>
          </a:p>
        </p:txBody>
      </p:sp>
      <p:sp>
        <p:nvSpPr>
          <p:cNvPr id="15" name="Rectangle 14"/>
          <p:cNvSpPr/>
          <p:nvPr/>
        </p:nvSpPr>
        <p:spPr bwMode="auto">
          <a:xfrm>
            <a:off x="4914900" y="4356100"/>
            <a:ext cx="25146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TextBox 15"/>
          <p:cNvSpPr txBox="1"/>
          <p:nvPr/>
        </p:nvSpPr>
        <p:spPr>
          <a:xfrm>
            <a:off x="4892484" y="5816600"/>
            <a:ext cx="2871111" cy="492443"/>
          </a:xfrm>
          <a:prstGeom prst="rect">
            <a:avLst/>
          </a:prstGeom>
          <a:noFill/>
        </p:spPr>
        <p:txBody>
          <a:bodyPr wrap="none" rtlCol="0">
            <a:spAutoFit/>
          </a:bodyPr>
          <a:lstStyle/>
          <a:p>
            <a:r>
              <a:rPr lang="en-US" dirty="0" err="1" smtClean="0"/>
              <a:t>fMRI</a:t>
            </a:r>
            <a:r>
              <a:rPr lang="en-US" dirty="0" smtClean="0"/>
              <a:t> </a:t>
            </a:r>
            <a:r>
              <a:rPr lang="en-US" dirty="0" err="1" smtClean="0"/>
              <a:t>voxel</a:t>
            </a:r>
            <a:r>
              <a:rPr lang="en-US" dirty="0" smtClean="0"/>
              <a:t> activity</a:t>
            </a:r>
            <a:endParaRPr lang="en-US" dirty="0"/>
          </a:p>
        </p:txBody>
      </p:sp>
      <p:sp>
        <p:nvSpPr>
          <p:cNvPr id="17" name="Rectangle 16"/>
          <p:cNvSpPr/>
          <p:nvPr/>
        </p:nvSpPr>
        <p:spPr bwMode="auto">
          <a:xfrm>
            <a:off x="4914900" y="4356100"/>
            <a:ext cx="63500" cy="13208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1676400" y="4381500"/>
            <a:ext cx="63500" cy="13208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TextBox 18"/>
          <p:cNvSpPr txBox="1"/>
          <p:nvPr/>
        </p:nvSpPr>
        <p:spPr>
          <a:xfrm>
            <a:off x="0" y="6352857"/>
            <a:ext cx="3121017" cy="492443"/>
          </a:xfrm>
          <a:prstGeom prst="rect">
            <a:avLst/>
          </a:prstGeom>
          <a:solidFill>
            <a:schemeClr val="bg1"/>
          </a:solidFill>
        </p:spPr>
        <p:txBody>
          <a:bodyPr wrap="none" rtlCol="0">
            <a:spAutoFit/>
          </a:bodyPr>
          <a:lstStyle/>
          <a:p>
            <a:r>
              <a:rPr lang="en-US" dirty="0" smtClean="0"/>
              <a:t>`apple tastes sweet’</a:t>
            </a:r>
            <a:endParaRPr lang="en-US" dirty="0"/>
          </a:p>
        </p:txBody>
      </p:sp>
      <p:sp>
        <p:nvSpPr>
          <p:cNvPr id="20" name="TextBox 19"/>
          <p:cNvSpPr txBox="1"/>
          <p:nvPr/>
        </p:nvSpPr>
        <p:spPr>
          <a:xfrm>
            <a:off x="3558514" y="4584703"/>
            <a:ext cx="1136261" cy="492443"/>
          </a:xfrm>
          <a:prstGeom prst="rect">
            <a:avLst/>
          </a:prstGeom>
          <a:noFill/>
        </p:spPr>
        <p:txBody>
          <a:bodyPr wrap="none" rtlCol="0">
            <a:spAutoFit/>
          </a:bodyPr>
          <a:lstStyle/>
          <a:p>
            <a:r>
              <a:rPr lang="en-US" dirty="0" smtClean="0"/>
              <a:t>‘apple’</a:t>
            </a:r>
            <a:endParaRPr lang="en-US" dirty="0"/>
          </a:p>
        </p:txBody>
      </p:sp>
      <p:cxnSp>
        <p:nvCxnSpPr>
          <p:cNvPr id="22" name="Straight Arrow Connector 21"/>
          <p:cNvCxnSpPr/>
          <p:nvPr/>
        </p:nvCxnSpPr>
        <p:spPr bwMode="auto">
          <a:xfrm>
            <a:off x="1168400" y="4842933"/>
            <a:ext cx="440267"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3" name="Straight Arrow Connector 22"/>
          <p:cNvCxnSpPr/>
          <p:nvPr/>
        </p:nvCxnSpPr>
        <p:spPr bwMode="auto">
          <a:xfrm>
            <a:off x="1388533" y="4047066"/>
            <a:ext cx="440267"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4" name="Straight Arrow Connector 23"/>
          <p:cNvCxnSpPr/>
          <p:nvPr/>
        </p:nvCxnSpPr>
        <p:spPr bwMode="auto">
          <a:xfrm rot="5400000" flipH="1" flipV="1">
            <a:off x="2091267" y="5884331"/>
            <a:ext cx="3556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6" name="Straight Arrow Connector 25"/>
          <p:cNvCxnSpPr/>
          <p:nvPr/>
        </p:nvCxnSpPr>
        <p:spPr bwMode="auto">
          <a:xfrm>
            <a:off x="4610100" y="4847167"/>
            <a:ext cx="270933" cy="12700"/>
          </a:xfrm>
          <a:prstGeom prst="straightConnector1">
            <a:avLst/>
          </a:prstGeom>
          <a:solidFill>
            <a:schemeClr val="accent1"/>
          </a:solidFill>
          <a:ln w="3175" cap="flat" cmpd="sng" algn="ctr">
            <a:solidFill>
              <a:schemeClr val="tx1"/>
            </a:solidFill>
            <a:prstDash val="solid"/>
            <a:round/>
            <a:headEnd type="none" w="sm" len="sm"/>
            <a:tailEnd type="arrow"/>
          </a:ln>
          <a:effectLst/>
        </p:spPr>
      </p:cxnSp>
      <p:sp>
        <p:nvSpPr>
          <p:cNvPr id="31" name="Rectangle 30"/>
          <p:cNvSpPr/>
          <p:nvPr/>
        </p:nvSpPr>
        <p:spPr bwMode="auto">
          <a:xfrm>
            <a:off x="4953000" y="4806950"/>
            <a:ext cx="2473325" cy="8255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2" name="Rectangle 31"/>
          <p:cNvSpPr/>
          <p:nvPr/>
        </p:nvSpPr>
        <p:spPr bwMode="auto">
          <a:xfrm>
            <a:off x="6035675" y="4806950"/>
            <a:ext cx="76200" cy="762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3" name="Rectangle 32"/>
          <p:cNvSpPr/>
          <p:nvPr/>
        </p:nvSpPr>
        <p:spPr bwMode="auto">
          <a:xfrm>
            <a:off x="6264275" y="4806950"/>
            <a:ext cx="76200" cy="76200"/>
          </a:xfrm>
          <a:prstGeom prst="rect">
            <a:avLst/>
          </a:prstGeom>
          <a:solidFill>
            <a:schemeClr val="tx1">
              <a:lumMod val="20000"/>
              <a:lumOff val="8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4" name="Rectangle 33"/>
          <p:cNvSpPr/>
          <p:nvPr/>
        </p:nvSpPr>
        <p:spPr bwMode="auto">
          <a:xfrm>
            <a:off x="6111875" y="4806950"/>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6" name="Rectangle 35"/>
          <p:cNvSpPr/>
          <p:nvPr/>
        </p:nvSpPr>
        <p:spPr bwMode="auto">
          <a:xfrm>
            <a:off x="6188075" y="4806950"/>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7" name="Rectangle 36"/>
          <p:cNvSpPr/>
          <p:nvPr/>
        </p:nvSpPr>
        <p:spPr bwMode="auto">
          <a:xfrm>
            <a:off x="5959475" y="4806950"/>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8" name="Rectangle 37"/>
          <p:cNvSpPr/>
          <p:nvPr/>
        </p:nvSpPr>
        <p:spPr bwMode="auto">
          <a:xfrm>
            <a:off x="6877050" y="4810125"/>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3" name="Rectangle 42"/>
          <p:cNvSpPr/>
          <p:nvPr/>
        </p:nvSpPr>
        <p:spPr bwMode="auto">
          <a:xfrm>
            <a:off x="6731000" y="4810125"/>
            <a:ext cx="76200" cy="762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4" name="Rectangle 43"/>
          <p:cNvSpPr/>
          <p:nvPr/>
        </p:nvSpPr>
        <p:spPr bwMode="auto">
          <a:xfrm>
            <a:off x="6807200" y="4810125"/>
            <a:ext cx="76200" cy="762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5" name="Rectangle 44"/>
          <p:cNvSpPr/>
          <p:nvPr/>
        </p:nvSpPr>
        <p:spPr bwMode="auto">
          <a:xfrm>
            <a:off x="6953250" y="4810125"/>
            <a:ext cx="76200" cy="762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6" name="Rectangle 45"/>
          <p:cNvSpPr/>
          <p:nvPr/>
        </p:nvSpPr>
        <p:spPr bwMode="auto">
          <a:xfrm>
            <a:off x="7029450" y="4810125"/>
            <a:ext cx="76200" cy="762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9" name="Rectangle 48"/>
          <p:cNvSpPr/>
          <p:nvPr/>
        </p:nvSpPr>
        <p:spPr bwMode="auto">
          <a:xfrm>
            <a:off x="5883275" y="4806950"/>
            <a:ext cx="76200" cy="76200"/>
          </a:xfrm>
          <a:prstGeom prst="rect">
            <a:avLst/>
          </a:prstGeom>
          <a:solidFill>
            <a:schemeClr val="tx1">
              <a:lumMod val="20000"/>
              <a:lumOff val="8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0" name="Rectangle 49"/>
          <p:cNvSpPr/>
          <p:nvPr/>
        </p:nvSpPr>
        <p:spPr bwMode="auto">
          <a:xfrm>
            <a:off x="6654800" y="4810125"/>
            <a:ext cx="76200" cy="762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8" name="Group 55"/>
          <p:cNvGrpSpPr/>
          <p:nvPr/>
        </p:nvGrpSpPr>
        <p:grpSpPr>
          <a:xfrm>
            <a:off x="7102475" y="4810125"/>
            <a:ext cx="228600" cy="76200"/>
            <a:chOff x="6880225" y="4968875"/>
            <a:chExt cx="228600" cy="76200"/>
          </a:xfrm>
        </p:grpSpPr>
        <p:sp>
          <p:nvSpPr>
            <p:cNvPr id="51" name="Rectangle 50"/>
            <p:cNvSpPr/>
            <p:nvPr/>
          </p:nvSpPr>
          <p:spPr bwMode="auto">
            <a:xfrm>
              <a:off x="7032625" y="4968875"/>
              <a:ext cx="76200" cy="76200"/>
            </a:xfrm>
            <a:prstGeom prst="rect">
              <a:avLst/>
            </a:prstGeom>
            <a:solidFill>
              <a:schemeClr val="tx1">
                <a:lumMod val="20000"/>
                <a:lumOff val="8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2" name="Rectangle 51"/>
            <p:cNvSpPr/>
            <p:nvPr/>
          </p:nvSpPr>
          <p:spPr bwMode="auto">
            <a:xfrm>
              <a:off x="6880225" y="4968875"/>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3" name="Rectangle 52"/>
            <p:cNvSpPr/>
            <p:nvPr/>
          </p:nvSpPr>
          <p:spPr bwMode="auto">
            <a:xfrm>
              <a:off x="6956425" y="4968875"/>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sp>
        <p:nvSpPr>
          <p:cNvPr id="54" name="Rectangle 53"/>
          <p:cNvSpPr/>
          <p:nvPr/>
        </p:nvSpPr>
        <p:spPr bwMode="auto">
          <a:xfrm>
            <a:off x="6578600" y="4810125"/>
            <a:ext cx="76200" cy="762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6502400" y="4810125"/>
            <a:ext cx="76200" cy="76200"/>
          </a:xfrm>
          <a:prstGeom prst="rect">
            <a:avLst/>
          </a:prstGeom>
          <a:solidFill>
            <a:schemeClr val="tx1">
              <a:lumMod val="20000"/>
              <a:lumOff val="8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11</a:t>
            </a:fld>
            <a:endParaRPr lang="en-US"/>
          </a:p>
        </p:txBody>
      </p:sp>
      <p:sp>
        <p:nvSpPr>
          <p:cNvPr id="7" name="TextBox 6"/>
          <p:cNvSpPr txBox="1"/>
          <p:nvPr/>
        </p:nvSpPr>
        <p:spPr>
          <a:xfrm>
            <a:off x="1086065" y="2151727"/>
            <a:ext cx="6971880" cy="3785652"/>
          </a:xfrm>
          <a:prstGeom prst="rect">
            <a:avLst/>
          </a:prstGeom>
          <a:solidFill>
            <a:schemeClr val="tx2"/>
          </a:solidFill>
        </p:spPr>
        <p:txBody>
          <a:bodyPr wrap="none" rtlCol="0">
            <a:spAutoFit/>
          </a:bodyPr>
          <a:lstStyle/>
          <a:p>
            <a:r>
              <a:rPr lang="en-US" sz="8000" dirty="0" smtClean="0">
                <a:solidFill>
                  <a:schemeClr val="bg1"/>
                </a:solidFill>
              </a:rPr>
              <a:t>Part 1:</a:t>
            </a:r>
          </a:p>
          <a:p>
            <a:r>
              <a:rPr lang="en-US" sz="8000" dirty="0" smtClean="0">
                <a:solidFill>
                  <a:schemeClr val="bg1"/>
                </a:solidFill>
              </a:rPr>
              <a:t>Patterns, &amp; </a:t>
            </a:r>
          </a:p>
          <a:p>
            <a:r>
              <a:rPr lang="en-US" sz="8000" dirty="0" smtClean="0">
                <a:solidFill>
                  <a:schemeClr val="bg1"/>
                </a:solidFill>
              </a:rPr>
              <a:t>fraud detection</a:t>
            </a:r>
            <a:endParaRPr lang="en-US" sz="8000" dirty="0">
              <a:solidFill>
                <a:schemeClr val="bg1"/>
              </a:solidFill>
            </a:endParaRPr>
          </a:p>
        </p:txBody>
      </p:sp>
      <p:pic>
        <p:nvPicPr>
          <p:cNvPr id="8" name="Picture 4" descr="0iterations"/>
          <p:cNvPicPr>
            <a:picLocks noChangeAspect="1" noChangeArrowheads="1"/>
          </p:cNvPicPr>
          <p:nvPr/>
        </p:nvPicPr>
        <p:blipFill>
          <a:blip r:embed="rId2"/>
          <a:srcRect/>
          <a:stretch>
            <a:fillRect/>
          </a:stretch>
        </p:blipFill>
        <p:spPr bwMode="auto">
          <a:xfrm>
            <a:off x="7416800" y="498456"/>
            <a:ext cx="1104900" cy="12160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110</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pPr lvl="1"/>
            <a:r>
              <a:rPr lang="en-US" dirty="0" smtClean="0">
                <a:ea typeface="ＭＳ Ｐゴシック" charset="-128"/>
                <a:cs typeface="ＭＳ Ｐゴシック" charset="-128"/>
              </a:rPr>
              <a:t>P2.1: time-evolving graphs</a:t>
            </a:r>
          </a:p>
          <a:p>
            <a:pPr lvl="1"/>
            <a:r>
              <a:rPr lang="en-US" dirty="0" smtClean="0">
                <a:ea typeface="ＭＳ Ｐゴシック" charset="-128"/>
                <a:cs typeface="ＭＳ Ｐゴシック" charset="-128"/>
              </a:rPr>
              <a:t>P2.2: with side information (‘coupled’ M.T.F.)</a:t>
            </a:r>
          </a:p>
          <a:p>
            <a:pPr lvl="1"/>
            <a:r>
              <a:rPr lang="en-US" dirty="0" smtClean="0">
                <a:ea typeface="ＭＳ Ｐゴシック" charset="-128"/>
                <a:cs typeface="ＭＳ Ｐゴシック" charset="-128"/>
              </a:rPr>
              <a:t>Speed</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3283743"/>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to both: tensor factorization</a:t>
            </a:r>
            <a:endParaRPr lang="en-US" dirty="0"/>
          </a:p>
        </p:txBody>
      </p:sp>
      <p:sp>
        <p:nvSpPr>
          <p:cNvPr id="3" name="Content Placeholder 2"/>
          <p:cNvSpPr>
            <a:spLocks noGrp="1"/>
          </p:cNvSpPr>
          <p:nvPr>
            <p:ph idx="1"/>
          </p:nvPr>
        </p:nvSpPr>
        <p:spPr/>
        <p:txBody>
          <a:bodyPr/>
          <a:lstStyle/>
          <a:p>
            <a:r>
              <a:rPr lang="en-US" dirty="0" smtClean="0"/>
              <a:t>Recall: (SVD) matrix factorization: finds blocks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111</a:t>
            </a:fld>
            <a:endParaRPr lang="en-US"/>
          </a:p>
        </p:txBody>
      </p:sp>
      <p:sp>
        <p:nvSpPr>
          <p:cNvPr id="7" name="Rectangle 13"/>
          <p:cNvSpPr>
            <a:spLocks noChangeArrowheads="1"/>
          </p:cNvSpPr>
          <p:nvPr/>
        </p:nvSpPr>
        <p:spPr bwMode="auto">
          <a:xfrm>
            <a:off x="7416800" y="4419600"/>
            <a:ext cx="46038" cy="14224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8" name="Rectangle 14"/>
          <p:cNvSpPr>
            <a:spLocks noChangeArrowheads="1"/>
          </p:cNvSpPr>
          <p:nvPr/>
        </p:nvSpPr>
        <p:spPr bwMode="auto">
          <a:xfrm>
            <a:off x="5600700" y="4419600"/>
            <a:ext cx="46038" cy="1422400"/>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9"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pic>
        <p:nvPicPr>
          <p:cNvPr id="10" name="Picture 12" descr="latex-image-1.pdf"/>
          <p:cNvPicPr>
            <a:picLocks noChangeAspect="1"/>
          </p:cNvPicPr>
          <p:nvPr/>
        </p:nvPicPr>
        <p:blipFill>
          <a:blip r:embed="rId2"/>
          <a:srcRect/>
          <a:stretch>
            <a:fillRect/>
          </a:stretch>
        </p:blipFill>
        <p:spPr bwMode="auto">
          <a:xfrm>
            <a:off x="3517900" y="5918200"/>
            <a:ext cx="406400" cy="406400"/>
          </a:xfrm>
          <a:prstGeom prst="rect">
            <a:avLst/>
          </a:prstGeom>
          <a:noFill/>
          <a:ln w="9525">
            <a:noFill/>
            <a:miter lim="800000"/>
            <a:headEnd/>
            <a:tailEnd/>
          </a:ln>
        </p:spPr>
      </p:pic>
      <p:pic>
        <p:nvPicPr>
          <p:cNvPr id="11" name="Picture 16" descr="latex-image-1.pdf"/>
          <p:cNvPicPr>
            <a:picLocks noChangeAspect="1"/>
          </p:cNvPicPr>
          <p:nvPr/>
        </p:nvPicPr>
        <p:blipFill>
          <a:blip r:embed="rId3"/>
          <a:srcRect/>
          <a:stretch>
            <a:fillRect/>
          </a:stretch>
        </p:blipFill>
        <p:spPr bwMode="auto">
          <a:xfrm>
            <a:off x="7677150" y="6019800"/>
            <a:ext cx="368300" cy="406400"/>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4806950" y="3816350"/>
            <a:ext cx="393700" cy="419100"/>
          </a:xfrm>
          <a:prstGeom prst="rect">
            <a:avLst/>
          </a:prstGeom>
        </p:spPr>
      </p:pic>
      <p:sp>
        <p:nvSpPr>
          <p:cNvPr id="1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4" name="Rectangle 10"/>
          <p:cNvSpPr>
            <a:spLocks noChangeArrowheads="1"/>
          </p:cNvSpPr>
          <p:nvPr/>
        </p:nvSpPr>
        <p:spPr bwMode="auto">
          <a:xfrm>
            <a:off x="5816600" y="4356100"/>
            <a:ext cx="965200" cy="45719"/>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15" name="Rectangle 10"/>
          <p:cNvSpPr>
            <a:spLocks noChangeArrowheads="1"/>
          </p:cNvSpPr>
          <p:nvPr/>
        </p:nvSpPr>
        <p:spPr bwMode="auto">
          <a:xfrm>
            <a:off x="7607300" y="4330700"/>
            <a:ext cx="977900" cy="508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16" name="Rectangle 7"/>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cxnSp>
        <p:nvCxnSpPr>
          <p:cNvPr id="17" name="Straight Arrow Connector 16"/>
          <p:cNvCxnSpPr>
            <a:cxnSpLocks noChangeShapeType="1"/>
          </p:cNvCxnSpPr>
          <p:nvPr/>
        </p:nvCxnSpPr>
        <p:spPr bwMode="auto">
          <a:xfrm rot="16200000" flipH="1">
            <a:off x="236538" y="5138738"/>
            <a:ext cx="1471612" cy="11112"/>
          </a:xfrm>
          <a:prstGeom prst="straightConnector1">
            <a:avLst/>
          </a:prstGeom>
          <a:noFill/>
          <a:ln w="28575">
            <a:solidFill>
              <a:schemeClr val="tx1"/>
            </a:solidFill>
            <a:round/>
            <a:headEnd type="arrow" w="med" len="med"/>
            <a:tailEnd type="arrow" w="med" len="med"/>
          </a:ln>
        </p:spPr>
      </p:cxnSp>
      <p:cxnSp>
        <p:nvCxnSpPr>
          <p:cNvPr id="18" name="Straight Arrow Connector 19"/>
          <p:cNvCxnSpPr>
            <a:cxnSpLocks noChangeShapeType="1"/>
          </p:cNvCxnSpPr>
          <p:nvPr/>
        </p:nvCxnSpPr>
        <p:spPr bwMode="auto">
          <a:xfrm>
            <a:off x="1397000" y="4064000"/>
            <a:ext cx="1054100" cy="12700"/>
          </a:xfrm>
          <a:prstGeom prst="straightConnector1">
            <a:avLst/>
          </a:prstGeom>
          <a:noFill/>
          <a:ln w="28575">
            <a:solidFill>
              <a:schemeClr val="tx1"/>
            </a:solidFill>
            <a:round/>
            <a:headEnd type="arrow" w="med" len="med"/>
            <a:tailEnd type="arrow" w="med" len="med"/>
          </a:ln>
        </p:spPr>
      </p:cxnSp>
      <p:sp>
        <p:nvSpPr>
          <p:cNvPr id="19" name="TextBox 20"/>
          <p:cNvSpPr txBox="1">
            <a:spLocks noChangeArrowheads="1"/>
          </p:cNvSpPr>
          <p:nvPr/>
        </p:nvSpPr>
        <p:spPr bwMode="auto">
          <a:xfrm>
            <a:off x="42930" y="4889500"/>
            <a:ext cx="999993" cy="892552"/>
          </a:xfrm>
          <a:prstGeom prst="rect">
            <a:avLst/>
          </a:prstGeom>
          <a:noFill/>
          <a:ln w="9525">
            <a:noFill/>
            <a:miter lim="800000"/>
            <a:headEnd/>
            <a:tailEnd/>
          </a:ln>
        </p:spPr>
        <p:txBody>
          <a:bodyPr wrap="none">
            <a:prstTxWarp prst="textNoShape">
              <a:avLst/>
            </a:prstTxWarp>
            <a:spAutoFit/>
          </a:bodyPr>
          <a:lstStyle/>
          <a:p>
            <a:r>
              <a:rPr lang="en-US" dirty="0" smtClean="0"/>
              <a:t>N </a:t>
            </a:r>
          </a:p>
          <a:p>
            <a:r>
              <a:rPr lang="en-US" dirty="0" smtClean="0"/>
              <a:t>users</a:t>
            </a:r>
            <a:endParaRPr lang="en-US" dirty="0"/>
          </a:p>
        </p:txBody>
      </p:sp>
      <p:sp>
        <p:nvSpPr>
          <p:cNvPr id="20" name="TextBox 21"/>
          <p:cNvSpPr txBox="1">
            <a:spLocks noChangeArrowheads="1"/>
          </p:cNvSpPr>
          <p:nvPr/>
        </p:nvSpPr>
        <p:spPr bwMode="auto">
          <a:xfrm>
            <a:off x="1284378" y="3162300"/>
            <a:ext cx="1463499" cy="892552"/>
          </a:xfrm>
          <a:prstGeom prst="rect">
            <a:avLst/>
          </a:prstGeom>
          <a:noFill/>
          <a:ln w="9525">
            <a:noFill/>
            <a:miter lim="800000"/>
            <a:headEnd/>
            <a:tailEnd/>
          </a:ln>
        </p:spPr>
        <p:txBody>
          <a:bodyPr wrap="none">
            <a:prstTxWarp prst="textNoShape">
              <a:avLst/>
            </a:prstTxWarp>
            <a:spAutoFit/>
          </a:bodyPr>
          <a:lstStyle/>
          <a:p>
            <a:r>
              <a:rPr lang="en-US" dirty="0" smtClean="0"/>
              <a:t>M</a:t>
            </a:r>
          </a:p>
          <a:p>
            <a:r>
              <a:rPr lang="en-US" dirty="0" smtClean="0"/>
              <a:t>products</a:t>
            </a:r>
            <a:endParaRPr lang="en-US" dirty="0"/>
          </a:p>
        </p:txBody>
      </p:sp>
      <p:sp>
        <p:nvSpPr>
          <p:cNvPr id="21" name="Rectangle 20"/>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22" name="Rectangle 21"/>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Rectangle 22"/>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4" name="Rectangle 2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25" name="Rectangle 2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26" name="Rectangle 25"/>
          <p:cNvSpPr/>
          <p:nvPr/>
        </p:nvSpPr>
        <p:spPr bwMode="auto">
          <a:xfrm>
            <a:off x="6375400" y="4347633"/>
            <a:ext cx="101600" cy="46567"/>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5592232" y="4889500"/>
            <a:ext cx="71967"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416800" y="5638800"/>
            <a:ext cx="50800" cy="1143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8369300" y="4330700"/>
            <a:ext cx="220132" cy="45719"/>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30" name="TextBox 29"/>
          <p:cNvSpPr txBox="1"/>
          <p:nvPr/>
        </p:nvSpPr>
        <p:spPr>
          <a:xfrm>
            <a:off x="2941531" y="2904067"/>
            <a:ext cx="2099415" cy="892552"/>
          </a:xfrm>
          <a:prstGeom prst="rect">
            <a:avLst/>
          </a:prstGeom>
          <a:noFill/>
        </p:spPr>
        <p:txBody>
          <a:bodyPr wrap="none" rtlCol="0">
            <a:spAutoFit/>
          </a:bodyPr>
          <a:lstStyle/>
          <a:p>
            <a:r>
              <a:rPr lang="en-US" dirty="0" smtClean="0">
                <a:solidFill>
                  <a:srgbClr val="006600"/>
                </a:solidFill>
              </a:rPr>
              <a:t>‘meat-eaters’</a:t>
            </a:r>
          </a:p>
          <a:p>
            <a:r>
              <a:rPr lang="en-US" dirty="0" smtClean="0">
                <a:solidFill>
                  <a:srgbClr val="006600"/>
                </a:solidFill>
              </a:rPr>
              <a:t>‘steaks’</a:t>
            </a:r>
            <a:endParaRPr lang="en-US" dirty="0">
              <a:solidFill>
                <a:srgbClr val="006600"/>
              </a:solidFill>
            </a:endParaRPr>
          </a:p>
        </p:txBody>
      </p:sp>
      <p:sp>
        <p:nvSpPr>
          <p:cNvPr id="31" name="TextBox 30"/>
          <p:cNvSpPr txBox="1"/>
          <p:nvPr/>
        </p:nvSpPr>
        <p:spPr>
          <a:xfrm>
            <a:off x="5030759" y="2929467"/>
            <a:ext cx="2044224" cy="892552"/>
          </a:xfrm>
          <a:prstGeom prst="rect">
            <a:avLst/>
          </a:prstGeom>
          <a:noFill/>
        </p:spPr>
        <p:txBody>
          <a:bodyPr wrap="none" rtlCol="0">
            <a:spAutoFit/>
          </a:bodyPr>
          <a:lstStyle/>
          <a:p>
            <a:r>
              <a:rPr lang="en-US" dirty="0" smtClean="0"/>
              <a:t>‘vegetarians’</a:t>
            </a:r>
          </a:p>
          <a:p>
            <a:r>
              <a:rPr lang="en-US" dirty="0" smtClean="0"/>
              <a:t>‘plants’</a:t>
            </a:r>
            <a:endParaRPr lang="en-US" dirty="0"/>
          </a:p>
        </p:txBody>
      </p:sp>
      <p:sp>
        <p:nvSpPr>
          <p:cNvPr id="32" name="TextBox 31"/>
          <p:cNvSpPr txBox="1"/>
          <p:nvPr/>
        </p:nvSpPr>
        <p:spPr>
          <a:xfrm>
            <a:off x="7206955" y="2912537"/>
            <a:ext cx="1450963" cy="892552"/>
          </a:xfrm>
          <a:prstGeom prst="rect">
            <a:avLst/>
          </a:prstGeom>
          <a:noFill/>
        </p:spPr>
        <p:txBody>
          <a:bodyPr wrap="none" rtlCol="0">
            <a:spAutoFit/>
          </a:bodyPr>
          <a:lstStyle/>
          <a:p>
            <a:r>
              <a:rPr lang="en-US" dirty="0" smtClean="0">
                <a:solidFill>
                  <a:srgbClr val="FF33CC"/>
                </a:solidFill>
              </a:rPr>
              <a:t>‘kids’</a:t>
            </a:r>
          </a:p>
          <a:p>
            <a:r>
              <a:rPr lang="en-US" dirty="0" smtClean="0">
                <a:solidFill>
                  <a:srgbClr val="FF33CC"/>
                </a:solidFill>
              </a:rPr>
              <a:t>‘cookies’</a:t>
            </a:r>
            <a:endParaRPr lang="en-US" dirty="0">
              <a:solidFill>
                <a:srgbClr val="FF33CC"/>
              </a:solidFill>
            </a:endParaRPr>
          </a:p>
        </p:txBody>
      </p:sp>
      <p:sp>
        <p:nvSpPr>
          <p:cNvPr id="33" name="TextBox 32"/>
          <p:cNvSpPr txBox="1"/>
          <p:nvPr/>
        </p:nvSpPr>
        <p:spPr>
          <a:xfrm>
            <a:off x="3026843" y="5029200"/>
            <a:ext cx="379381" cy="492443"/>
          </a:xfrm>
          <a:prstGeom prst="rect">
            <a:avLst/>
          </a:prstGeom>
          <a:noFill/>
        </p:spPr>
        <p:txBody>
          <a:bodyPr wrap="none" rtlCol="0">
            <a:spAutoFit/>
          </a:bodyPr>
          <a:lstStyle/>
          <a:p>
            <a:r>
              <a:rPr lang="en-US" dirty="0" smtClean="0"/>
              <a:t>~</a:t>
            </a:r>
            <a:endParaRPr lang="en-US" dirty="0"/>
          </a:p>
        </p:txBody>
      </p:sp>
      <p:sp>
        <p:nvSpPr>
          <p:cNvPr id="34" name="TextBox 33"/>
          <p:cNvSpPr txBox="1"/>
          <p:nvPr/>
        </p:nvSpPr>
        <p:spPr>
          <a:xfrm>
            <a:off x="5054610" y="4986867"/>
            <a:ext cx="379381" cy="492443"/>
          </a:xfrm>
          <a:prstGeom prst="rect">
            <a:avLst/>
          </a:prstGeom>
          <a:noFill/>
        </p:spPr>
        <p:txBody>
          <a:bodyPr wrap="none" rtlCol="0">
            <a:spAutoFit/>
          </a:bodyPr>
          <a:lstStyle/>
          <a:p>
            <a:r>
              <a:rPr lang="en-US" dirty="0" smtClean="0"/>
              <a:t>+</a:t>
            </a:r>
            <a:endParaRPr lang="en-US" dirty="0"/>
          </a:p>
        </p:txBody>
      </p:sp>
      <p:sp>
        <p:nvSpPr>
          <p:cNvPr id="35" name="TextBox 34"/>
          <p:cNvSpPr txBox="1"/>
          <p:nvPr/>
        </p:nvSpPr>
        <p:spPr>
          <a:xfrm>
            <a:off x="6925732" y="4986864"/>
            <a:ext cx="379381" cy="492443"/>
          </a:xfrm>
          <a:prstGeom prst="rect">
            <a:avLst/>
          </a:prstGeom>
          <a:noFill/>
        </p:spPr>
        <p:txBody>
          <a:bodyPr wrap="none" rtlCol="0">
            <a:spAutoFit/>
          </a:bodyPr>
          <a:lstStyle/>
          <a:p>
            <a:r>
              <a:rPr lang="en-US" dirty="0" smtClean="0"/>
              <a:t>+</a:t>
            </a:r>
            <a:endParaRPr lang="en-US" dirty="0"/>
          </a:p>
        </p:txBody>
      </p:sp>
      <p:sp>
        <p:nvSpPr>
          <p:cNvPr id="36" name="Double Bracket 35"/>
          <p:cNvSpPr/>
          <p:nvPr/>
        </p:nvSpPr>
        <p:spPr bwMode="auto">
          <a:xfrm>
            <a:off x="84665" y="1439333"/>
            <a:ext cx="8890000" cy="5215467"/>
          </a:xfrm>
          <a:prstGeom prst="bracketPair">
            <a:avLst/>
          </a:prstGeom>
          <a:noFill/>
          <a:ln w="762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7" name="Rectangle 36"/>
          <p:cNvSpPr/>
          <p:nvPr/>
        </p:nvSpPr>
        <p:spPr bwMode="auto">
          <a:xfrm>
            <a:off x="3873500" y="4457700"/>
            <a:ext cx="546100" cy="330200"/>
          </a:xfrm>
          <a:prstGeom prst="rect">
            <a:avLst/>
          </a:prstGeom>
          <a:solidFill>
            <a:srgbClr val="008000">
              <a:alpha val="25000"/>
            </a:srgbClr>
          </a:solidFill>
          <a:ln w="3175" cap="flat" cmpd="sng" algn="ctr">
            <a:noFill/>
            <a:prstDash val="solid"/>
            <a:round/>
            <a:headEnd type="none" w="sm" len="sm"/>
            <a:tailEnd type="none" w="med" len="med"/>
          </a:ln>
          <a:effectLst/>
        </p:spPr>
        <p:txBody>
          <a:bodyPr rtlCol="0" anchor="ctr"/>
          <a:lstStyle/>
          <a:p>
            <a:pPr algn="ctr"/>
            <a:endParaRPr lang="en-US"/>
          </a:p>
        </p:txBody>
      </p:sp>
      <p:sp>
        <p:nvSpPr>
          <p:cNvPr id="40" name="Rectangle 39"/>
          <p:cNvSpPr/>
          <p:nvPr/>
        </p:nvSpPr>
        <p:spPr bwMode="auto">
          <a:xfrm>
            <a:off x="6362700" y="4902200"/>
            <a:ext cx="101600" cy="469900"/>
          </a:xfrm>
          <a:prstGeom prst="rect">
            <a:avLst/>
          </a:prstGeom>
          <a:solidFill>
            <a:schemeClr val="tx1">
              <a:alpha val="25000"/>
            </a:schemeClr>
          </a:solidFill>
          <a:ln w="3175" cap="flat" cmpd="sng" algn="ctr">
            <a:noFill/>
            <a:prstDash val="solid"/>
            <a:round/>
            <a:headEnd type="none" w="sm" len="sm"/>
            <a:tailEnd type="none" w="med" len="med"/>
          </a:ln>
          <a:effectLst/>
        </p:spPr>
        <p:txBody>
          <a:bodyPr rtlCol="0" anchor="ctr"/>
          <a:lstStyle/>
          <a:p>
            <a:pPr algn="ctr"/>
            <a:endParaRPr lang="en-US"/>
          </a:p>
        </p:txBody>
      </p:sp>
      <p:sp>
        <p:nvSpPr>
          <p:cNvPr id="41" name="Rectangle 40"/>
          <p:cNvSpPr/>
          <p:nvPr/>
        </p:nvSpPr>
        <p:spPr bwMode="auto">
          <a:xfrm>
            <a:off x="8382000" y="5626100"/>
            <a:ext cx="215900" cy="127000"/>
          </a:xfrm>
          <a:prstGeom prst="rect">
            <a:avLst/>
          </a:prstGeom>
          <a:solidFill>
            <a:srgbClr val="FF33CC">
              <a:alpha val="25000"/>
            </a:srgbClr>
          </a:solidFill>
          <a:ln w="3175" cap="flat" cmpd="sng" algn="ctr">
            <a:noFill/>
            <a:prstDash val="solid"/>
            <a:round/>
            <a:headEnd type="none" w="sm" len="sm"/>
            <a:tailEnd type="none" w="med" len="med"/>
          </a:ln>
          <a:effectLst/>
        </p:spPr>
        <p:txBody>
          <a:bodyPr rtlCol="0" anchor="ctr"/>
          <a:lstStyle/>
          <a:p>
            <a:pPr algn="ctr"/>
            <a:endParaRPr lang="en-US"/>
          </a:p>
        </p:txBody>
      </p:sp>
      <p:sp>
        <p:nvSpPr>
          <p:cNvPr id="44" name="Rectangle 7"/>
          <p:cNvSpPr>
            <a:spLocks noChangeArrowheads="1"/>
          </p:cNvSpPr>
          <p:nvPr/>
        </p:nvSpPr>
        <p:spPr bwMode="auto">
          <a:xfrm>
            <a:off x="3860800" y="4445000"/>
            <a:ext cx="990600" cy="1422400"/>
          </a:xfrm>
          <a:prstGeom prst="rect">
            <a:avLst/>
          </a:prstGeom>
          <a:noFill/>
          <a:ln w="31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45" name="Rectangle 7"/>
          <p:cNvSpPr>
            <a:spLocks noChangeArrowheads="1"/>
          </p:cNvSpPr>
          <p:nvPr/>
        </p:nvSpPr>
        <p:spPr bwMode="auto">
          <a:xfrm>
            <a:off x="5791200" y="4457700"/>
            <a:ext cx="990600" cy="1422400"/>
          </a:xfrm>
          <a:prstGeom prst="rect">
            <a:avLst/>
          </a:prstGeom>
          <a:noFill/>
          <a:ln w="31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46" name="Rectangle 7"/>
          <p:cNvSpPr>
            <a:spLocks noChangeArrowheads="1"/>
          </p:cNvSpPr>
          <p:nvPr/>
        </p:nvSpPr>
        <p:spPr bwMode="auto">
          <a:xfrm>
            <a:off x="7607300" y="4432300"/>
            <a:ext cx="990600" cy="1422400"/>
          </a:xfrm>
          <a:prstGeom prst="rect">
            <a:avLst/>
          </a:prstGeom>
          <a:noFill/>
          <a:ln w="3175">
            <a:solidFill>
              <a:schemeClr val="tx1"/>
            </a:solidFill>
            <a:round/>
            <a:headEnd type="none" w="sm" len="sm"/>
            <a:tailEnd type="triangle" w="med" len="me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to both: tensor factorization</a:t>
            </a:r>
            <a:endParaRPr lang="en-US" dirty="0"/>
          </a:p>
        </p:txBody>
      </p:sp>
      <p:sp>
        <p:nvSpPr>
          <p:cNvPr id="3" name="Content Placeholder 2"/>
          <p:cNvSpPr>
            <a:spLocks noGrp="1"/>
          </p:cNvSpPr>
          <p:nvPr>
            <p:ph idx="1"/>
          </p:nvPr>
        </p:nvSpPr>
        <p:spPr/>
        <p:txBody>
          <a:bodyPr/>
          <a:lstStyle/>
          <a:p>
            <a:r>
              <a:rPr lang="en-US" dirty="0" smtClean="0"/>
              <a:t>PARAFAC decomposition</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112</a:t>
            </a:fld>
            <a:endParaRPr lang="en-US"/>
          </a:p>
        </p:txBody>
      </p:sp>
      <p:sp>
        <p:nvSpPr>
          <p:cNvPr id="7" name="Rectangle 13"/>
          <p:cNvSpPr>
            <a:spLocks noChangeArrowheads="1"/>
          </p:cNvSpPr>
          <p:nvPr/>
        </p:nvSpPr>
        <p:spPr bwMode="auto">
          <a:xfrm>
            <a:off x="7416800" y="4419600"/>
            <a:ext cx="46038" cy="14224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8" name="Rectangle 14"/>
          <p:cNvSpPr>
            <a:spLocks noChangeArrowheads="1"/>
          </p:cNvSpPr>
          <p:nvPr/>
        </p:nvSpPr>
        <p:spPr bwMode="auto">
          <a:xfrm>
            <a:off x="5600700" y="4419600"/>
            <a:ext cx="46038" cy="1422400"/>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9"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4" name="Rectangle 10"/>
          <p:cNvSpPr>
            <a:spLocks noChangeArrowheads="1"/>
          </p:cNvSpPr>
          <p:nvPr/>
        </p:nvSpPr>
        <p:spPr bwMode="auto">
          <a:xfrm>
            <a:off x="5816600" y="4356100"/>
            <a:ext cx="965200" cy="45719"/>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15" name="Rectangle 10"/>
          <p:cNvSpPr>
            <a:spLocks noChangeArrowheads="1"/>
          </p:cNvSpPr>
          <p:nvPr/>
        </p:nvSpPr>
        <p:spPr bwMode="auto">
          <a:xfrm>
            <a:off x="7607300" y="4330700"/>
            <a:ext cx="977900" cy="508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24" name="Rectangle 2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1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5" name="Rectangle 2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6" name="Rectangle 25"/>
          <p:cNvSpPr/>
          <p:nvPr/>
        </p:nvSpPr>
        <p:spPr bwMode="auto">
          <a:xfrm>
            <a:off x="6375400" y="4347633"/>
            <a:ext cx="101600" cy="46567"/>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5592232" y="4889500"/>
            <a:ext cx="71967"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416800" y="5638800"/>
            <a:ext cx="50800" cy="1143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8369300" y="4330700"/>
            <a:ext cx="220132" cy="45719"/>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33" name="TextBox 32"/>
          <p:cNvSpPr txBox="1"/>
          <p:nvPr/>
        </p:nvSpPr>
        <p:spPr>
          <a:xfrm>
            <a:off x="3026843" y="5029200"/>
            <a:ext cx="379381" cy="492443"/>
          </a:xfrm>
          <a:prstGeom prst="rect">
            <a:avLst/>
          </a:prstGeom>
          <a:noFill/>
        </p:spPr>
        <p:txBody>
          <a:bodyPr wrap="none" rtlCol="0">
            <a:spAutoFit/>
          </a:bodyPr>
          <a:lstStyle/>
          <a:p>
            <a:r>
              <a:rPr lang="en-US" dirty="0" smtClean="0"/>
              <a:t>=</a:t>
            </a:r>
            <a:endParaRPr lang="en-US" dirty="0"/>
          </a:p>
        </p:txBody>
      </p:sp>
      <p:sp>
        <p:nvSpPr>
          <p:cNvPr id="34" name="TextBox 33"/>
          <p:cNvSpPr txBox="1"/>
          <p:nvPr/>
        </p:nvSpPr>
        <p:spPr>
          <a:xfrm>
            <a:off x="5020743" y="4953000"/>
            <a:ext cx="379381" cy="492443"/>
          </a:xfrm>
          <a:prstGeom prst="rect">
            <a:avLst/>
          </a:prstGeom>
          <a:noFill/>
        </p:spPr>
        <p:txBody>
          <a:bodyPr wrap="none" rtlCol="0">
            <a:spAutoFit/>
          </a:bodyPr>
          <a:lstStyle/>
          <a:p>
            <a:r>
              <a:rPr lang="en-US" dirty="0" smtClean="0"/>
              <a:t>+</a:t>
            </a:r>
            <a:endParaRPr lang="en-US" dirty="0"/>
          </a:p>
        </p:txBody>
      </p:sp>
      <p:sp>
        <p:nvSpPr>
          <p:cNvPr id="35" name="TextBox 34"/>
          <p:cNvSpPr txBox="1"/>
          <p:nvPr/>
        </p:nvSpPr>
        <p:spPr>
          <a:xfrm>
            <a:off x="6925743" y="4851400"/>
            <a:ext cx="379381" cy="492443"/>
          </a:xfrm>
          <a:prstGeom prst="rect">
            <a:avLst/>
          </a:prstGeom>
          <a:noFill/>
        </p:spPr>
        <p:txBody>
          <a:bodyPr wrap="none" rtlCol="0">
            <a:spAutoFit/>
          </a:bodyPr>
          <a:lstStyle/>
          <a:p>
            <a:r>
              <a:rPr lang="en-US" dirty="0" smtClean="0"/>
              <a:t>+</a:t>
            </a:r>
            <a:endParaRPr lang="en-US" dirty="0"/>
          </a:p>
        </p:txBody>
      </p:sp>
      <p:grpSp>
        <p:nvGrpSpPr>
          <p:cNvPr id="11" name="Group 38"/>
          <p:cNvGrpSpPr/>
          <p:nvPr/>
        </p:nvGrpSpPr>
        <p:grpSpPr>
          <a:xfrm rot="18634327">
            <a:off x="3582932" y="4035585"/>
            <a:ext cx="625012" cy="75847"/>
            <a:chOff x="3873500" y="4356100"/>
            <a:chExt cx="977900" cy="50799"/>
          </a:xfrm>
        </p:grpSpPr>
        <p:sp>
          <p:nvSpPr>
            <p:cNvPr id="4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1" name="Rectangle 4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3" name="Rectangle 10"/>
          <p:cNvSpPr>
            <a:spLocks noChangeArrowheads="1"/>
          </p:cNvSpPr>
          <p:nvPr/>
        </p:nvSpPr>
        <p:spPr bwMode="auto">
          <a:xfrm rot="18634327">
            <a:off x="5573952" y="4011511"/>
            <a:ext cx="625012" cy="68262"/>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44" name="Rectangle 43"/>
          <p:cNvSpPr/>
          <p:nvPr/>
        </p:nvSpPr>
        <p:spPr bwMode="auto">
          <a:xfrm rot="18634327">
            <a:off x="5725298" y="3997711"/>
            <a:ext cx="373384" cy="68262"/>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46" name="Rectangle 10"/>
          <p:cNvSpPr>
            <a:spLocks noChangeArrowheads="1"/>
          </p:cNvSpPr>
          <p:nvPr/>
        </p:nvSpPr>
        <p:spPr bwMode="auto">
          <a:xfrm rot="18634327">
            <a:off x="7326551" y="4011510"/>
            <a:ext cx="625012" cy="68262"/>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47" name="Rectangle 46"/>
          <p:cNvSpPr/>
          <p:nvPr/>
        </p:nvSpPr>
        <p:spPr bwMode="auto">
          <a:xfrm rot="18634327">
            <a:off x="7559712" y="3911834"/>
            <a:ext cx="337915" cy="63664"/>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endParaRPr lang="en-US"/>
          </a:p>
        </p:txBody>
      </p:sp>
      <p:sp>
        <p:nvSpPr>
          <p:cNvPr id="48" name="TextBox 47"/>
          <p:cNvSpPr txBox="1"/>
          <p:nvPr/>
        </p:nvSpPr>
        <p:spPr>
          <a:xfrm>
            <a:off x="-7517" y="4965700"/>
            <a:ext cx="1241107" cy="492443"/>
          </a:xfrm>
          <a:prstGeom prst="rect">
            <a:avLst/>
          </a:prstGeom>
          <a:noFill/>
        </p:spPr>
        <p:txBody>
          <a:bodyPr wrap="none" rtlCol="0">
            <a:spAutoFit/>
          </a:bodyPr>
          <a:lstStyle/>
          <a:p>
            <a:r>
              <a:rPr lang="en-US" dirty="0" smtClean="0"/>
              <a:t>subject</a:t>
            </a:r>
            <a:endParaRPr lang="en-US" dirty="0"/>
          </a:p>
        </p:txBody>
      </p:sp>
      <p:sp>
        <p:nvSpPr>
          <p:cNvPr id="49" name="TextBox 48"/>
          <p:cNvSpPr txBox="1"/>
          <p:nvPr/>
        </p:nvSpPr>
        <p:spPr>
          <a:xfrm>
            <a:off x="1358537" y="5880100"/>
            <a:ext cx="1074395" cy="492443"/>
          </a:xfrm>
          <a:prstGeom prst="rect">
            <a:avLst/>
          </a:prstGeom>
          <a:noFill/>
        </p:spPr>
        <p:txBody>
          <a:bodyPr wrap="none" rtlCol="0">
            <a:spAutoFit/>
          </a:bodyPr>
          <a:lstStyle/>
          <a:p>
            <a:r>
              <a:rPr lang="en-US" dirty="0" smtClean="0"/>
              <a:t>object</a:t>
            </a:r>
            <a:endParaRPr lang="en-US" dirty="0"/>
          </a:p>
        </p:txBody>
      </p:sp>
      <p:sp>
        <p:nvSpPr>
          <p:cNvPr id="50" name="TextBox 49"/>
          <p:cNvSpPr txBox="1"/>
          <p:nvPr/>
        </p:nvSpPr>
        <p:spPr>
          <a:xfrm rot="18435176">
            <a:off x="583682" y="3911600"/>
            <a:ext cx="846105" cy="492443"/>
          </a:xfrm>
          <a:prstGeom prst="rect">
            <a:avLst/>
          </a:prstGeom>
          <a:noFill/>
        </p:spPr>
        <p:txBody>
          <a:bodyPr wrap="none" rtlCol="0">
            <a:spAutoFit/>
          </a:bodyPr>
          <a:lstStyle/>
          <a:p>
            <a:r>
              <a:rPr lang="en-US" dirty="0" smtClean="0"/>
              <a:t>verb</a:t>
            </a:r>
            <a:endParaRPr lang="en-US" dirty="0"/>
          </a:p>
        </p:txBody>
      </p:sp>
      <p:sp>
        <p:nvSpPr>
          <p:cNvPr id="51" name="TextBox 50"/>
          <p:cNvSpPr txBox="1"/>
          <p:nvPr/>
        </p:nvSpPr>
        <p:spPr>
          <a:xfrm>
            <a:off x="2938250" y="2984500"/>
            <a:ext cx="1648771" cy="492443"/>
          </a:xfrm>
          <a:prstGeom prst="rect">
            <a:avLst/>
          </a:prstGeom>
          <a:noFill/>
        </p:spPr>
        <p:txBody>
          <a:bodyPr wrap="none" rtlCol="0">
            <a:spAutoFit/>
          </a:bodyPr>
          <a:lstStyle/>
          <a:p>
            <a:r>
              <a:rPr lang="en-US" dirty="0" smtClean="0">
                <a:solidFill>
                  <a:srgbClr val="008000"/>
                </a:solidFill>
              </a:rPr>
              <a:t>politicians</a:t>
            </a:r>
            <a:endParaRPr lang="en-US" dirty="0">
              <a:solidFill>
                <a:srgbClr val="008000"/>
              </a:solidFill>
            </a:endParaRPr>
          </a:p>
        </p:txBody>
      </p:sp>
      <p:sp>
        <p:nvSpPr>
          <p:cNvPr id="52" name="TextBox 51"/>
          <p:cNvSpPr txBox="1"/>
          <p:nvPr/>
        </p:nvSpPr>
        <p:spPr>
          <a:xfrm>
            <a:off x="5371983" y="2936557"/>
            <a:ext cx="1073907" cy="492443"/>
          </a:xfrm>
          <a:prstGeom prst="rect">
            <a:avLst/>
          </a:prstGeom>
          <a:noFill/>
        </p:spPr>
        <p:txBody>
          <a:bodyPr wrap="none" rtlCol="0">
            <a:spAutoFit/>
          </a:bodyPr>
          <a:lstStyle/>
          <a:p>
            <a:r>
              <a:rPr lang="en-US" dirty="0" smtClean="0"/>
              <a:t>artists</a:t>
            </a:r>
            <a:endParaRPr lang="en-US" dirty="0"/>
          </a:p>
        </p:txBody>
      </p:sp>
      <p:sp>
        <p:nvSpPr>
          <p:cNvPr id="53" name="TextBox 52"/>
          <p:cNvSpPr txBox="1"/>
          <p:nvPr/>
        </p:nvSpPr>
        <p:spPr>
          <a:xfrm>
            <a:off x="7175805" y="2936557"/>
            <a:ext cx="1352466" cy="492443"/>
          </a:xfrm>
          <a:prstGeom prst="rect">
            <a:avLst/>
          </a:prstGeom>
          <a:noFill/>
        </p:spPr>
        <p:txBody>
          <a:bodyPr wrap="none" rtlCol="0">
            <a:spAutoFit/>
          </a:bodyPr>
          <a:lstStyle/>
          <a:p>
            <a:r>
              <a:rPr lang="en-US" dirty="0" smtClean="0">
                <a:solidFill>
                  <a:srgbClr val="FF33CC"/>
                </a:solidFill>
              </a:rPr>
              <a:t>athletes</a:t>
            </a:r>
            <a:endParaRPr lang="en-US" dirty="0">
              <a:solidFill>
                <a:srgbClr val="FF33CC"/>
              </a:solidFill>
            </a:endParaRPr>
          </a:p>
        </p:txBody>
      </p:sp>
      <p:grpSp>
        <p:nvGrpSpPr>
          <p:cNvPr id="12" name="Group 62"/>
          <p:cNvGrpSpPr/>
          <p:nvPr/>
        </p:nvGrpSpPr>
        <p:grpSpPr>
          <a:xfrm>
            <a:off x="1409700" y="3949700"/>
            <a:ext cx="1473200" cy="1930400"/>
            <a:chOff x="1409700" y="3949700"/>
            <a:chExt cx="1473200" cy="1930400"/>
          </a:xfrm>
        </p:grpSpPr>
        <p:sp>
          <p:nvSpPr>
            <p:cNvPr id="58" name="Rectangle 57"/>
            <p:cNvSpPr/>
            <p:nvPr/>
          </p:nvSpPr>
          <p:spPr bwMode="auto">
            <a:xfrm>
              <a:off x="2641600" y="5194325"/>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7" name="Rectangle 56"/>
            <p:cNvSpPr/>
            <p:nvPr/>
          </p:nvSpPr>
          <p:spPr bwMode="auto">
            <a:xfrm>
              <a:off x="2573865" y="5270518"/>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1655233" y="4110567"/>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1536700" y="4262966"/>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Rectangle 7"/>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22" name="Rectangle 21"/>
            <p:cNvSpPr/>
            <p:nvPr/>
          </p:nvSpPr>
          <p:spPr bwMode="auto">
            <a:xfrm>
              <a:off x="2082800" y="4940300"/>
              <a:ext cx="101600" cy="469900"/>
            </a:xfrm>
            <a:prstGeom prst="rect">
              <a:avLst/>
            </a:prstGeom>
            <a:solidFill>
              <a:schemeClr val="tx1"/>
            </a:solidFill>
            <a:ln w="3175" cap="flat" cmpd="sng" algn="ctr">
              <a:solidFill>
                <a:schemeClr val="tx1">
                  <a:alpha val="50000"/>
                </a:schemeClr>
              </a:solidFill>
              <a:prstDash val="solid"/>
              <a:round/>
              <a:headEnd type="none" w="sm" len="sm"/>
              <a:tailEnd type="none" w="med" len="med"/>
            </a:ln>
            <a:effectLst/>
          </p:spPr>
          <p:txBody>
            <a:bodyPr rtlCol="0" anchor="ctr"/>
            <a:lstStyle/>
            <a:p>
              <a:pPr algn="ctr"/>
              <a:endParaRPr lang="en-US"/>
            </a:p>
          </p:txBody>
        </p:sp>
        <p:sp>
          <p:nvSpPr>
            <p:cNvPr id="23" name="Rectangle 22"/>
            <p:cNvSpPr/>
            <p:nvPr/>
          </p:nvSpPr>
          <p:spPr bwMode="auto">
            <a:xfrm>
              <a:off x="2184400" y="5626100"/>
              <a:ext cx="215900" cy="127000"/>
            </a:xfrm>
            <a:prstGeom prst="rect">
              <a:avLst/>
            </a:prstGeom>
            <a:solidFill>
              <a:srgbClr val="FF33CC"/>
            </a:solidFill>
            <a:ln w="3175" cap="flat" cmpd="sng" algn="ctr">
              <a:solidFill>
                <a:schemeClr val="tx1">
                  <a:alpha val="50000"/>
                </a:schemeClr>
              </a:solidFill>
              <a:prstDash val="solid"/>
              <a:round/>
              <a:headEnd type="none" w="sm" len="sm"/>
              <a:tailEnd type="none" w="med" len="med"/>
            </a:ln>
            <a:effectLst/>
          </p:spPr>
          <p:txBody>
            <a:bodyPr rtlCol="0" anchor="ctr"/>
            <a:lstStyle/>
            <a:p>
              <a:pPr algn="ctr"/>
              <a:endParaRPr lang="en-US"/>
            </a:p>
          </p:txBody>
        </p:sp>
        <p:sp>
          <p:nvSpPr>
            <p:cNvPr id="36" name="Parallelogram 35"/>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7" name="Parallelogram 36"/>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1435100" y="4432300"/>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60" name="Straight Connector 59"/>
            <p:cNvCxnSpPr/>
            <p:nvPr/>
          </p:nvCxnSpPr>
          <p:spPr bwMode="auto">
            <a:xfrm flipV="1">
              <a:off x="2417234" y="5317069"/>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sp>
          <p:nvSpPr>
            <p:cNvPr id="56" name="Rectangle 55"/>
            <p:cNvSpPr/>
            <p:nvPr/>
          </p:nvSpPr>
          <p:spPr bwMode="auto">
            <a:xfrm>
              <a:off x="2506131" y="5329779"/>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1" name="Rectangle 60"/>
            <p:cNvSpPr/>
            <p:nvPr/>
          </p:nvSpPr>
          <p:spPr bwMode="auto">
            <a:xfrm>
              <a:off x="2277535" y="4762487"/>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dirty="0"/>
            </a:p>
          </p:txBody>
        </p:sp>
        <p:cxnSp>
          <p:nvCxnSpPr>
            <p:cNvPr id="62" name="Straight Connector 61"/>
            <p:cNvCxnSpPr/>
            <p:nvPr/>
          </p:nvCxnSpPr>
          <p:spPr bwMode="auto">
            <a:xfrm flipV="1">
              <a:off x="2188619" y="4995317"/>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tensor factorization</a:t>
            </a:r>
            <a:endParaRPr lang="en-US" dirty="0"/>
          </a:p>
        </p:txBody>
      </p:sp>
      <p:sp>
        <p:nvSpPr>
          <p:cNvPr id="3" name="Content Placeholder 2"/>
          <p:cNvSpPr>
            <a:spLocks noGrp="1"/>
          </p:cNvSpPr>
          <p:nvPr>
            <p:ph idx="1"/>
          </p:nvPr>
        </p:nvSpPr>
        <p:spPr/>
        <p:txBody>
          <a:bodyPr/>
          <a:lstStyle/>
          <a:p>
            <a:r>
              <a:rPr lang="en-US" dirty="0" smtClean="0"/>
              <a:t>PARAFAC decomposition</a:t>
            </a:r>
          </a:p>
          <a:p>
            <a:r>
              <a:rPr lang="en-US" dirty="0" smtClean="0"/>
              <a:t>Results for who-calls-whom-when</a:t>
            </a:r>
          </a:p>
          <a:p>
            <a:pPr lvl="1"/>
            <a:r>
              <a:rPr lang="en-US" dirty="0" smtClean="0"/>
              <a:t>4M </a:t>
            </a:r>
            <a:r>
              <a:rPr lang="en-US" dirty="0" err="1" smtClean="0"/>
              <a:t>x</a:t>
            </a:r>
            <a:r>
              <a:rPr lang="en-US" dirty="0" smtClean="0"/>
              <a:t> 15 days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113</a:t>
            </a:fld>
            <a:endParaRPr lang="en-US"/>
          </a:p>
        </p:txBody>
      </p:sp>
      <p:sp>
        <p:nvSpPr>
          <p:cNvPr id="7" name="Rectangle 13"/>
          <p:cNvSpPr>
            <a:spLocks noChangeArrowheads="1"/>
          </p:cNvSpPr>
          <p:nvPr/>
        </p:nvSpPr>
        <p:spPr bwMode="auto">
          <a:xfrm>
            <a:off x="7416800" y="4419600"/>
            <a:ext cx="46038" cy="14224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8" name="Rectangle 14"/>
          <p:cNvSpPr>
            <a:spLocks noChangeArrowheads="1"/>
          </p:cNvSpPr>
          <p:nvPr/>
        </p:nvSpPr>
        <p:spPr bwMode="auto">
          <a:xfrm>
            <a:off x="5600700" y="4419600"/>
            <a:ext cx="46038" cy="1422400"/>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9"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4" name="Rectangle 10"/>
          <p:cNvSpPr>
            <a:spLocks noChangeArrowheads="1"/>
          </p:cNvSpPr>
          <p:nvPr/>
        </p:nvSpPr>
        <p:spPr bwMode="auto">
          <a:xfrm>
            <a:off x="5816600" y="4356100"/>
            <a:ext cx="965200" cy="45719"/>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15" name="Rectangle 10"/>
          <p:cNvSpPr>
            <a:spLocks noChangeArrowheads="1"/>
          </p:cNvSpPr>
          <p:nvPr/>
        </p:nvSpPr>
        <p:spPr bwMode="auto">
          <a:xfrm>
            <a:off x="7607300" y="4330700"/>
            <a:ext cx="977900" cy="508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24" name="Rectangle 2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1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5" name="Rectangle 2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6" name="Rectangle 25"/>
          <p:cNvSpPr/>
          <p:nvPr/>
        </p:nvSpPr>
        <p:spPr bwMode="auto">
          <a:xfrm>
            <a:off x="6375400" y="4347633"/>
            <a:ext cx="101600" cy="46567"/>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5592232" y="4889500"/>
            <a:ext cx="71967"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416800" y="5638800"/>
            <a:ext cx="50800" cy="1143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8369300" y="4330700"/>
            <a:ext cx="220132" cy="45719"/>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33" name="TextBox 32"/>
          <p:cNvSpPr txBox="1"/>
          <p:nvPr/>
        </p:nvSpPr>
        <p:spPr>
          <a:xfrm>
            <a:off x="3026843" y="5029200"/>
            <a:ext cx="379381" cy="492443"/>
          </a:xfrm>
          <a:prstGeom prst="rect">
            <a:avLst/>
          </a:prstGeom>
          <a:noFill/>
        </p:spPr>
        <p:txBody>
          <a:bodyPr wrap="none" rtlCol="0">
            <a:spAutoFit/>
          </a:bodyPr>
          <a:lstStyle/>
          <a:p>
            <a:r>
              <a:rPr lang="en-US" dirty="0" smtClean="0"/>
              <a:t>=</a:t>
            </a:r>
            <a:endParaRPr lang="en-US" dirty="0"/>
          </a:p>
        </p:txBody>
      </p:sp>
      <p:sp>
        <p:nvSpPr>
          <p:cNvPr id="34" name="TextBox 33"/>
          <p:cNvSpPr txBox="1"/>
          <p:nvPr/>
        </p:nvSpPr>
        <p:spPr>
          <a:xfrm>
            <a:off x="5020743" y="4953000"/>
            <a:ext cx="379381" cy="492443"/>
          </a:xfrm>
          <a:prstGeom prst="rect">
            <a:avLst/>
          </a:prstGeom>
          <a:noFill/>
        </p:spPr>
        <p:txBody>
          <a:bodyPr wrap="none" rtlCol="0">
            <a:spAutoFit/>
          </a:bodyPr>
          <a:lstStyle/>
          <a:p>
            <a:r>
              <a:rPr lang="en-US" dirty="0" smtClean="0"/>
              <a:t>+</a:t>
            </a:r>
            <a:endParaRPr lang="en-US" dirty="0"/>
          </a:p>
        </p:txBody>
      </p:sp>
      <p:sp>
        <p:nvSpPr>
          <p:cNvPr id="35" name="TextBox 34"/>
          <p:cNvSpPr txBox="1"/>
          <p:nvPr/>
        </p:nvSpPr>
        <p:spPr>
          <a:xfrm>
            <a:off x="6925743" y="4851400"/>
            <a:ext cx="379381" cy="492443"/>
          </a:xfrm>
          <a:prstGeom prst="rect">
            <a:avLst/>
          </a:prstGeom>
          <a:noFill/>
        </p:spPr>
        <p:txBody>
          <a:bodyPr wrap="none" rtlCol="0">
            <a:spAutoFit/>
          </a:bodyPr>
          <a:lstStyle/>
          <a:p>
            <a:r>
              <a:rPr lang="en-US" dirty="0" smtClean="0"/>
              <a:t>+</a:t>
            </a:r>
            <a:endParaRPr lang="en-US" dirty="0"/>
          </a:p>
        </p:txBody>
      </p:sp>
      <p:grpSp>
        <p:nvGrpSpPr>
          <p:cNvPr id="11" name="Group 38"/>
          <p:cNvGrpSpPr/>
          <p:nvPr/>
        </p:nvGrpSpPr>
        <p:grpSpPr>
          <a:xfrm rot="18634327">
            <a:off x="3582932" y="4035585"/>
            <a:ext cx="625012" cy="75847"/>
            <a:chOff x="3873500" y="4356100"/>
            <a:chExt cx="977900" cy="50799"/>
          </a:xfrm>
        </p:grpSpPr>
        <p:sp>
          <p:nvSpPr>
            <p:cNvPr id="4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1" name="Rectangle 4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3" name="Rectangle 10"/>
          <p:cNvSpPr>
            <a:spLocks noChangeArrowheads="1"/>
          </p:cNvSpPr>
          <p:nvPr/>
        </p:nvSpPr>
        <p:spPr bwMode="auto">
          <a:xfrm rot="18634327">
            <a:off x="5573952" y="4011511"/>
            <a:ext cx="625012" cy="68262"/>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44" name="Rectangle 43"/>
          <p:cNvSpPr/>
          <p:nvPr/>
        </p:nvSpPr>
        <p:spPr bwMode="auto">
          <a:xfrm rot="18634327">
            <a:off x="5725298" y="3997711"/>
            <a:ext cx="373384" cy="68262"/>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46" name="Rectangle 10"/>
          <p:cNvSpPr>
            <a:spLocks noChangeArrowheads="1"/>
          </p:cNvSpPr>
          <p:nvPr/>
        </p:nvSpPr>
        <p:spPr bwMode="auto">
          <a:xfrm rot="18634327">
            <a:off x="7326551" y="4011510"/>
            <a:ext cx="625012" cy="68262"/>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47" name="Rectangle 46"/>
          <p:cNvSpPr/>
          <p:nvPr/>
        </p:nvSpPr>
        <p:spPr bwMode="auto">
          <a:xfrm rot="18634327">
            <a:off x="7559712" y="3911834"/>
            <a:ext cx="337915" cy="63664"/>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endParaRPr lang="en-US"/>
          </a:p>
        </p:txBody>
      </p:sp>
      <p:sp>
        <p:nvSpPr>
          <p:cNvPr id="48" name="TextBox 47"/>
          <p:cNvSpPr txBox="1"/>
          <p:nvPr/>
        </p:nvSpPr>
        <p:spPr>
          <a:xfrm>
            <a:off x="122321" y="4965700"/>
            <a:ext cx="981434" cy="492443"/>
          </a:xfrm>
          <a:prstGeom prst="rect">
            <a:avLst/>
          </a:prstGeom>
          <a:noFill/>
        </p:spPr>
        <p:txBody>
          <a:bodyPr wrap="none" rtlCol="0">
            <a:spAutoFit/>
          </a:bodyPr>
          <a:lstStyle/>
          <a:p>
            <a:r>
              <a:rPr lang="en-US" dirty="0" smtClean="0"/>
              <a:t>caller</a:t>
            </a:r>
            <a:endParaRPr lang="en-US" dirty="0"/>
          </a:p>
        </p:txBody>
      </p:sp>
      <p:sp>
        <p:nvSpPr>
          <p:cNvPr id="49" name="TextBox 48"/>
          <p:cNvSpPr txBox="1"/>
          <p:nvPr/>
        </p:nvSpPr>
        <p:spPr>
          <a:xfrm>
            <a:off x="1367818" y="5880100"/>
            <a:ext cx="1055835" cy="492443"/>
          </a:xfrm>
          <a:prstGeom prst="rect">
            <a:avLst/>
          </a:prstGeom>
          <a:noFill/>
        </p:spPr>
        <p:txBody>
          <a:bodyPr wrap="none" rtlCol="0">
            <a:spAutoFit/>
          </a:bodyPr>
          <a:lstStyle/>
          <a:p>
            <a:r>
              <a:rPr lang="en-US" dirty="0" err="1" smtClean="0"/>
              <a:t>callee</a:t>
            </a:r>
            <a:endParaRPr lang="en-US" dirty="0"/>
          </a:p>
        </p:txBody>
      </p:sp>
      <p:sp>
        <p:nvSpPr>
          <p:cNvPr id="50" name="TextBox 49"/>
          <p:cNvSpPr txBox="1"/>
          <p:nvPr/>
        </p:nvSpPr>
        <p:spPr>
          <a:xfrm rot="18435176">
            <a:off x="599455" y="3911600"/>
            <a:ext cx="814558" cy="492443"/>
          </a:xfrm>
          <a:prstGeom prst="rect">
            <a:avLst/>
          </a:prstGeom>
          <a:noFill/>
        </p:spPr>
        <p:txBody>
          <a:bodyPr wrap="none" rtlCol="0">
            <a:spAutoFit/>
          </a:bodyPr>
          <a:lstStyle/>
          <a:p>
            <a:r>
              <a:rPr lang="en-US" dirty="0" smtClean="0"/>
              <a:t>time</a:t>
            </a:r>
            <a:endParaRPr lang="en-US" dirty="0"/>
          </a:p>
        </p:txBody>
      </p:sp>
      <p:sp>
        <p:nvSpPr>
          <p:cNvPr id="51" name="TextBox 50"/>
          <p:cNvSpPr txBox="1"/>
          <p:nvPr/>
        </p:nvSpPr>
        <p:spPr>
          <a:xfrm>
            <a:off x="3484868" y="2984500"/>
            <a:ext cx="555536" cy="492443"/>
          </a:xfrm>
          <a:prstGeom prst="rect">
            <a:avLst/>
          </a:prstGeom>
          <a:noFill/>
        </p:spPr>
        <p:txBody>
          <a:bodyPr wrap="none" rtlCol="0">
            <a:spAutoFit/>
          </a:bodyPr>
          <a:lstStyle/>
          <a:p>
            <a:r>
              <a:rPr lang="en-US" dirty="0" smtClean="0">
                <a:solidFill>
                  <a:srgbClr val="008000"/>
                </a:solidFill>
              </a:rPr>
              <a:t>??</a:t>
            </a:r>
            <a:endParaRPr lang="en-US" dirty="0">
              <a:solidFill>
                <a:srgbClr val="008000"/>
              </a:solidFill>
            </a:endParaRPr>
          </a:p>
        </p:txBody>
      </p:sp>
      <p:sp>
        <p:nvSpPr>
          <p:cNvPr id="52" name="TextBox 51"/>
          <p:cNvSpPr txBox="1"/>
          <p:nvPr/>
        </p:nvSpPr>
        <p:spPr>
          <a:xfrm>
            <a:off x="5631169" y="2936557"/>
            <a:ext cx="555536" cy="492443"/>
          </a:xfrm>
          <a:prstGeom prst="rect">
            <a:avLst/>
          </a:prstGeom>
          <a:noFill/>
        </p:spPr>
        <p:txBody>
          <a:bodyPr wrap="none" rtlCol="0">
            <a:spAutoFit/>
          </a:bodyPr>
          <a:lstStyle/>
          <a:p>
            <a:r>
              <a:rPr lang="en-US" dirty="0" smtClean="0"/>
              <a:t>??</a:t>
            </a:r>
            <a:endParaRPr lang="en-US" dirty="0"/>
          </a:p>
        </p:txBody>
      </p:sp>
      <p:sp>
        <p:nvSpPr>
          <p:cNvPr id="53" name="TextBox 52"/>
          <p:cNvSpPr txBox="1"/>
          <p:nvPr/>
        </p:nvSpPr>
        <p:spPr>
          <a:xfrm>
            <a:off x="7574270" y="2936557"/>
            <a:ext cx="555536" cy="492443"/>
          </a:xfrm>
          <a:prstGeom prst="rect">
            <a:avLst/>
          </a:prstGeom>
          <a:noFill/>
        </p:spPr>
        <p:txBody>
          <a:bodyPr wrap="none" rtlCol="0">
            <a:spAutoFit/>
          </a:bodyPr>
          <a:lstStyle/>
          <a:p>
            <a:r>
              <a:rPr lang="en-US" dirty="0" smtClean="0">
                <a:solidFill>
                  <a:srgbClr val="FF33CC"/>
                </a:solidFill>
              </a:rPr>
              <a:t>??</a:t>
            </a:r>
            <a:endParaRPr lang="en-US" dirty="0">
              <a:solidFill>
                <a:srgbClr val="FF33CC"/>
              </a:solidFill>
            </a:endParaRPr>
          </a:p>
        </p:txBody>
      </p:sp>
      <p:grpSp>
        <p:nvGrpSpPr>
          <p:cNvPr id="12" name="Group 41"/>
          <p:cNvGrpSpPr/>
          <p:nvPr/>
        </p:nvGrpSpPr>
        <p:grpSpPr>
          <a:xfrm>
            <a:off x="1409700" y="3949700"/>
            <a:ext cx="1473200" cy="1930400"/>
            <a:chOff x="1409700" y="3949700"/>
            <a:chExt cx="1473200" cy="1930400"/>
          </a:xfrm>
        </p:grpSpPr>
        <p:sp>
          <p:nvSpPr>
            <p:cNvPr id="45" name="Rectangle 44"/>
            <p:cNvSpPr/>
            <p:nvPr/>
          </p:nvSpPr>
          <p:spPr bwMode="auto">
            <a:xfrm>
              <a:off x="2641600" y="5194325"/>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2573865" y="5270518"/>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1655233" y="4110567"/>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6" name="Rectangle 55"/>
            <p:cNvSpPr/>
            <p:nvPr/>
          </p:nvSpPr>
          <p:spPr bwMode="auto">
            <a:xfrm>
              <a:off x="1536700" y="4262966"/>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7" name="Rectangle 7"/>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58" name="Rectangle 57"/>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59" name="Rectangle 58"/>
            <p:cNvSpPr/>
            <p:nvPr/>
          </p:nvSpPr>
          <p:spPr bwMode="auto">
            <a:xfrm>
              <a:off x="2184400" y="5626100"/>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60" name="Parallelogram 59"/>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1" name="Parallelogram 60"/>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2" name="Rectangle 61"/>
            <p:cNvSpPr/>
            <p:nvPr/>
          </p:nvSpPr>
          <p:spPr bwMode="auto">
            <a:xfrm>
              <a:off x="1435100" y="4432300"/>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63" name="Straight Connector 62"/>
            <p:cNvCxnSpPr/>
            <p:nvPr/>
          </p:nvCxnSpPr>
          <p:spPr bwMode="auto">
            <a:xfrm flipV="1">
              <a:off x="2417234" y="5317069"/>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sp>
          <p:nvSpPr>
            <p:cNvPr id="64" name="Rectangle 63"/>
            <p:cNvSpPr/>
            <p:nvPr/>
          </p:nvSpPr>
          <p:spPr bwMode="auto">
            <a:xfrm>
              <a:off x="2506131" y="5329779"/>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5" name="Rectangle 64"/>
            <p:cNvSpPr/>
            <p:nvPr/>
          </p:nvSpPr>
          <p:spPr bwMode="auto">
            <a:xfrm>
              <a:off x="2277535" y="4762487"/>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dirty="0"/>
            </a:p>
          </p:txBody>
        </p:sp>
        <p:cxnSp>
          <p:nvCxnSpPr>
            <p:cNvPr id="66" name="Straight Connector 65"/>
            <p:cNvCxnSpPr/>
            <p:nvPr/>
          </p:nvCxnSpPr>
          <p:spPr bwMode="auto">
            <a:xfrm flipV="1">
              <a:off x="2188619" y="4995317"/>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8762" y="328613"/>
            <a:ext cx="6835919" cy="682625"/>
          </a:xfrm>
        </p:spPr>
        <p:txBody>
          <a:bodyPr/>
          <a:lstStyle/>
          <a:p>
            <a:r>
              <a:rPr lang="en-US" dirty="0"/>
              <a:t>Anomaly detection in time-evolving graphs</a:t>
            </a:r>
          </a:p>
        </p:txBody>
      </p:sp>
      <p:sp>
        <p:nvSpPr>
          <p:cNvPr id="3" name="Content Placeholder 2"/>
          <p:cNvSpPr>
            <a:spLocks noGrp="1"/>
          </p:cNvSpPr>
          <p:nvPr>
            <p:ph idx="1"/>
          </p:nvPr>
        </p:nvSpPr>
        <p:spPr>
          <a:xfrm>
            <a:off x="457200" y="1600199"/>
            <a:ext cx="8229600" cy="5018809"/>
          </a:xfrm>
        </p:spPr>
        <p:txBody>
          <a:bodyPr/>
          <a:lstStyle/>
          <a:p>
            <a:r>
              <a:rPr lang="pt-PT" dirty="0" smtClean="0"/>
              <a:t>Anomalous communities in phone call data:</a:t>
            </a:r>
            <a:endParaRPr lang="en-US" dirty="0" smtClean="0"/>
          </a:p>
          <a:p>
            <a:pPr lvl="1"/>
            <a:r>
              <a:rPr lang="pt-PT" dirty="0" smtClean="0"/>
              <a:t>European country, 4M clients, data over 2 weeks</a:t>
            </a:r>
          </a:p>
          <a:p>
            <a:pPr lvl="1"/>
            <a:endParaRPr lang="pt-PT" dirty="0"/>
          </a:p>
          <a:p>
            <a:pPr marL="457200" lvl="1" indent="0">
              <a:buNone/>
            </a:pPr>
            <a:endParaRPr lang="pt-PT" dirty="0" smtClean="0"/>
          </a:p>
          <a:p>
            <a:pPr marL="457200" lvl="1" indent="0">
              <a:buNone/>
            </a:pPr>
            <a:endParaRPr lang="pt-PT" dirty="0"/>
          </a:p>
          <a:p>
            <a:pPr marL="457200" lvl="1" indent="0">
              <a:buNone/>
            </a:pPr>
            <a:endParaRPr lang="pt-PT" dirty="0" smtClean="0"/>
          </a:p>
          <a:p>
            <a:pPr marL="457200" lvl="1" indent="0">
              <a:buNone/>
            </a:pPr>
            <a:endParaRPr lang="pt-PT" dirty="0" smtClean="0"/>
          </a:p>
          <a:p>
            <a:pPr marL="457200" lvl="1" indent="0">
              <a:buNone/>
            </a:pPr>
            <a:endParaRPr lang="pt-PT" dirty="0" smtClean="0"/>
          </a:p>
          <a:p>
            <a:pPr marL="457200" lvl="1" indent="0">
              <a:buNone/>
            </a:pPr>
            <a:r>
              <a:rPr lang="pt-PT" dirty="0"/>
              <a:t>~</a:t>
            </a:r>
            <a:r>
              <a:rPr lang="pt-PT" dirty="0" smtClean="0"/>
              <a:t>200 calls to EACH receiver on EACH day!</a:t>
            </a:r>
            <a:endParaRPr lang="pt-PT" dirty="0"/>
          </a:p>
        </p:txBody>
      </p:sp>
      <p:pic>
        <p:nvPicPr>
          <p:cNvPr id="3074" name="Picture 2" descr="C:\Users\maraujo\Dropbox\acomp_heavy5star.pn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1852" y="3659656"/>
            <a:ext cx="2762684" cy="207201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5" name="Picture 3" descr="C:\Users\maraujo\Dropbox\bcomp_heavy5star.pn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99064" y="3647840"/>
            <a:ext cx="2794191" cy="209564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6" name="Picture 4" descr="C:\Users\maraujo\Dropbox\ccomp_1.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18452" y="3864769"/>
            <a:ext cx="3352800" cy="18669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1152688" y="3298074"/>
            <a:ext cx="928459"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1 caller</a:t>
            </a:r>
            <a:endParaRPr lang="en-US" dirty="0">
              <a:solidFill>
                <a:prstClr val="black"/>
              </a:solidFill>
              <a:latin typeface="Arial" charset="0"/>
              <a:ea typeface="ＭＳ Ｐゴシック" charset="0"/>
            </a:endParaRPr>
          </a:p>
        </p:txBody>
      </p:sp>
      <p:sp>
        <p:nvSpPr>
          <p:cNvPr id="10" name="TextBox 9"/>
          <p:cNvSpPr txBox="1"/>
          <p:nvPr/>
        </p:nvSpPr>
        <p:spPr>
          <a:xfrm>
            <a:off x="3741169" y="3298074"/>
            <a:ext cx="1313180"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5 receivers</a:t>
            </a:r>
            <a:endParaRPr lang="en-US" dirty="0">
              <a:solidFill>
                <a:prstClr val="black"/>
              </a:solidFill>
              <a:latin typeface="Arial" charset="0"/>
              <a:ea typeface="ＭＳ Ｐゴシック" charset="0"/>
            </a:endParaRPr>
          </a:p>
        </p:txBody>
      </p:sp>
      <p:sp>
        <p:nvSpPr>
          <p:cNvPr id="11" name="TextBox 10"/>
          <p:cNvSpPr txBox="1"/>
          <p:nvPr/>
        </p:nvSpPr>
        <p:spPr>
          <a:xfrm>
            <a:off x="6362421" y="3298074"/>
            <a:ext cx="1890261"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4 days of activity</a:t>
            </a:r>
            <a:endParaRPr lang="en-US" dirty="0">
              <a:solidFill>
                <a:prstClr val="black"/>
              </a:solidFill>
              <a:latin typeface="Arial" charset="0"/>
              <a:ea typeface="ＭＳ Ｐゴシック" charset="0"/>
            </a:endParaRPr>
          </a:p>
        </p:txBody>
      </p:sp>
      <p:sp>
        <p:nvSpPr>
          <p:cNvPr id="12" name="Date Placeholder 11"/>
          <p:cNvSpPr>
            <a:spLocks noGrp="1"/>
          </p:cNvSpPr>
          <p:nvPr>
            <p:ph type="dt" sz="half" idx="10"/>
          </p:nvPr>
        </p:nvSpPr>
        <p:spPr/>
        <p:txBody>
          <a:bodyPr/>
          <a:lstStyle/>
          <a:p>
            <a:pPr>
              <a:defRPr/>
            </a:pPr>
            <a:r>
              <a:rPr lang="en-US" smtClean="0"/>
              <a:t>Twitter</a:t>
            </a:r>
            <a:endParaRPr lang="en-US"/>
          </a:p>
        </p:txBody>
      </p:sp>
      <p:sp>
        <p:nvSpPr>
          <p:cNvPr id="13" name="Slide Number Placeholder 12"/>
          <p:cNvSpPr>
            <a:spLocks noGrp="1"/>
          </p:cNvSpPr>
          <p:nvPr>
            <p:ph type="sldNum" sz="quarter" idx="12"/>
          </p:nvPr>
        </p:nvSpPr>
        <p:spPr/>
        <p:txBody>
          <a:bodyPr/>
          <a:lstStyle/>
          <a:p>
            <a:pPr>
              <a:defRPr/>
            </a:pPr>
            <a:fld id="{F9B43987-7F84-BB4A-8611-CDF75B6A737D}" type="slidenum">
              <a:rPr lang="en-US" smtClean="0"/>
              <a:pPr>
                <a:defRPr/>
              </a:pPr>
              <a:t>114</a:t>
            </a:fld>
            <a:endParaRPr lang="en-US"/>
          </a:p>
        </p:txBody>
      </p:sp>
      <p:sp>
        <p:nvSpPr>
          <p:cNvPr id="14" name="Footer Placeholder 13"/>
          <p:cNvSpPr>
            <a:spLocks noGrp="1"/>
          </p:cNvSpPr>
          <p:nvPr>
            <p:ph type="ftr" sz="quarter" idx="11"/>
          </p:nvPr>
        </p:nvSpPr>
        <p:spPr/>
        <p:txBody>
          <a:bodyPr/>
          <a:lstStyle/>
          <a:p>
            <a:pPr>
              <a:defRPr/>
            </a:pPr>
            <a:r>
              <a:rPr lang="en-US" smtClean="0"/>
              <a:t>(c) 2015, C. Faloutsos</a:t>
            </a:r>
            <a:endParaRPr lang="en-US"/>
          </a:p>
        </p:txBody>
      </p:sp>
      <p:grpSp>
        <p:nvGrpSpPr>
          <p:cNvPr id="4" name="Group 14"/>
          <p:cNvGrpSpPr>
            <a:grpSpLocks noChangeAspect="1"/>
          </p:cNvGrpSpPr>
          <p:nvPr/>
        </p:nvGrpSpPr>
        <p:grpSpPr>
          <a:xfrm>
            <a:off x="7423150" y="611403"/>
            <a:ext cx="1720850" cy="1059549"/>
            <a:chOff x="1409700" y="3761003"/>
            <a:chExt cx="3441700" cy="2119097"/>
          </a:xfrm>
        </p:grpSpPr>
        <p:sp>
          <p:nvSpPr>
            <p:cNvPr id="16"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7" name="Rectangle 1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8" name="Rectangle 1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Rectangle 1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6" name="Group 37"/>
            <p:cNvGrpSpPr/>
            <p:nvPr/>
          </p:nvGrpSpPr>
          <p:grpSpPr>
            <a:xfrm>
              <a:off x="3873500" y="4356100"/>
              <a:ext cx="977900" cy="50799"/>
              <a:chOff x="3873500" y="4356100"/>
              <a:chExt cx="977900" cy="50799"/>
            </a:xfrm>
          </p:grpSpPr>
          <p:sp>
            <p:nvSpPr>
              <p:cNvPr id="2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0" name="Rectangle 2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3" name="TextBox 2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24" name="Parallelogram 2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Parallelogram 2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7" name="Group 38"/>
            <p:cNvGrpSpPr/>
            <p:nvPr/>
          </p:nvGrpSpPr>
          <p:grpSpPr>
            <a:xfrm rot="18634327">
              <a:off x="3582932" y="4035585"/>
              <a:ext cx="625012" cy="75847"/>
              <a:chOff x="3873500" y="4356100"/>
              <a:chExt cx="977900" cy="50799"/>
            </a:xfrm>
          </p:grpSpPr>
          <p:sp>
            <p:nvSpPr>
              <p:cNvPr id="2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8" name="Rectangle 2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38918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8762" y="328613"/>
            <a:ext cx="6835919" cy="682625"/>
          </a:xfrm>
        </p:spPr>
        <p:txBody>
          <a:bodyPr/>
          <a:lstStyle/>
          <a:p>
            <a:r>
              <a:rPr lang="en-US" dirty="0"/>
              <a:t>Anomaly detection in time-evolving graphs</a:t>
            </a:r>
          </a:p>
        </p:txBody>
      </p:sp>
      <p:sp>
        <p:nvSpPr>
          <p:cNvPr id="3" name="Content Placeholder 2"/>
          <p:cNvSpPr>
            <a:spLocks noGrp="1"/>
          </p:cNvSpPr>
          <p:nvPr>
            <p:ph idx="1"/>
          </p:nvPr>
        </p:nvSpPr>
        <p:spPr>
          <a:xfrm>
            <a:off x="457200" y="1600199"/>
            <a:ext cx="8229600" cy="5018809"/>
          </a:xfrm>
        </p:spPr>
        <p:txBody>
          <a:bodyPr/>
          <a:lstStyle/>
          <a:p>
            <a:r>
              <a:rPr lang="pt-PT" dirty="0" smtClean="0"/>
              <a:t>Anomalous communities in phone call data:</a:t>
            </a:r>
            <a:endParaRPr lang="en-US" dirty="0" smtClean="0"/>
          </a:p>
          <a:p>
            <a:pPr lvl="1"/>
            <a:r>
              <a:rPr lang="pt-PT" dirty="0" smtClean="0"/>
              <a:t>European country, 4M clients, data over 2 weeks</a:t>
            </a:r>
          </a:p>
          <a:p>
            <a:pPr lvl="1"/>
            <a:endParaRPr lang="pt-PT" dirty="0"/>
          </a:p>
          <a:p>
            <a:pPr marL="457200" lvl="1" indent="0">
              <a:buNone/>
            </a:pPr>
            <a:endParaRPr lang="pt-PT" dirty="0" smtClean="0"/>
          </a:p>
          <a:p>
            <a:pPr marL="457200" lvl="1" indent="0">
              <a:buNone/>
            </a:pPr>
            <a:endParaRPr lang="pt-PT" dirty="0"/>
          </a:p>
          <a:p>
            <a:pPr marL="457200" lvl="1" indent="0">
              <a:buNone/>
            </a:pPr>
            <a:endParaRPr lang="pt-PT" dirty="0" smtClean="0"/>
          </a:p>
          <a:p>
            <a:pPr marL="457200" lvl="1" indent="0">
              <a:buNone/>
            </a:pPr>
            <a:endParaRPr lang="pt-PT" dirty="0" smtClean="0"/>
          </a:p>
          <a:p>
            <a:pPr marL="457200" lvl="1" indent="0">
              <a:buNone/>
            </a:pPr>
            <a:endParaRPr lang="pt-PT" dirty="0" smtClean="0"/>
          </a:p>
          <a:p>
            <a:pPr marL="457200" lvl="1" indent="0">
              <a:buNone/>
            </a:pPr>
            <a:r>
              <a:rPr lang="pt-PT" dirty="0"/>
              <a:t>~</a:t>
            </a:r>
            <a:r>
              <a:rPr lang="pt-PT" dirty="0" smtClean="0"/>
              <a:t>200 calls to EACH receiver on EACH day!</a:t>
            </a:r>
            <a:endParaRPr lang="pt-PT" dirty="0"/>
          </a:p>
        </p:txBody>
      </p:sp>
      <p:pic>
        <p:nvPicPr>
          <p:cNvPr id="3074" name="Picture 2" descr="C:\Users\maraujo\Dropbox\acomp_heavy5star.pn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1852" y="3659656"/>
            <a:ext cx="2762684" cy="207201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5" name="Picture 3" descr="C:\Users\maraujo\Dropbox\bcomp_heavy5star.pn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99064" y="3647840"/>
            <a:ext cx="2794191" cy="209564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6" name="Picture 4" descr="C:\Users\maraujo\Dropbox\ccomp_1.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18452" y="3864769"/>
            <a:ext cx="3352800" cy="18669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1152688" y="3298074"/>
            <a:ext cx="928459"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1 caller</a:t>
            </a:r>
            <a:endParaRPr lang="en-US" dirty="0">
              <a:solidFill>
                <a:prstClr val="black"/>
              </a:solidFill>
              <a:latin typeface="Arial" charset="0"/>
              <a:ea typeface="ＭＳ Ｐゴシック" charset="0"/>
            </a:endParaRPr>
          </a:p>
        </p:txBody>
      </p:sp>
      <p:sp>
        <p:nvSpPr>
          <p:cNvPr id="10" name="TextBox 9"/>
          <p:cNvSpPr txBox="1"/>
          <p:nvPr/>
        </p:nvSpPr>
        <p:spPr>
          <a:xfrm>
            <a:off x="3741169" y="3298074"/>
            <a:ext cx="1313180"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5 receivers</a:t>
            </a:r>
            <a:endParaRPr lang="en-US" dirty="0">
              <a:solidFill>
                <a:prstClr val="black"/>
              </a:solidFill>
              <a:latin typeface="Arial" charset="0"/>
              <a:ea typeface="ＭＳ Ｐゴシック" charset="0"/>
            </a:endParaRPr>
          </a:p>
        </p:txBody>
      </p:sp>
      <p:sp>
        <p:nvSpPr>
          <p:cNvPr id="11" name="TextBox 10"/>
          <p:cNvSpPr txBox="1"/>
          <p:nvPr/>
        </p:nvSpPr>
        <p:spPr>
          <a:xfrm>
            <a:off x="6362421" y="3298074"/>
            <a:ext cx="1890261"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4 days of activity</a:t>
            </a:r>
            <a:endParaRPr lang="en-US" dirty="0">
              <a:solidFill>
                <a:prstClr val="black"/>
              </a:solidFill>
              <a:latin typeface="Arial" charset="0"/>
              <a:ea typeface="ＭＳ Ｐゴシック" charset="0"/>
            </a:endParaRPr>
          </a:p>
        </p:txBody>
      </p:sp>
      <p:sp>
        <p:nvSpPr>
          <p:cNvPr id="12" name="Date Placeholder 11"/>
          <p:cNvSpPr>
            <a:spLocks noGrp="1"/>
          </p:cNvSpPr>
          <p:nvPr>
            <p:ph type="dt" sz="half" idx="10"/>
          </p:nvPr>
        </p:nvSpPr>
        <p:spPr/>
        <p:txBody>
          <a:bodyPr/>
          <a:lstStyle/>
          <a:p>
            <a:pPr>
              <a:defRPr/>
            </a:pPr>
            <a:r>
              <a:rPr lang="en-US" smtClean="0"/>
              <a:t>Twitter</a:t>
            </a:r>
            <a:endParaRPr lang="en-US"/>
          </a:p>
        </p:txBody>
      </p:sp>
      <p:sp>
        <p:nvSpPr>
          <p:cNvPr id="13" name="Slide Number Placeholder 12"/>
          <p:cNvSpPr>
            <a:spLocks noGrp="1"/>
          </p:cNvSpPr>
          <p:nvPr>
            <p:ph type="sldNum" sz="quarter" idx="12"/>
          </p:nvPr>
        </p:nvSpPr>
        <p:spPr/>
        <p:txBody>
          <a:bodyPr/>
          <a:lstStyle/>
          <a:p>
            <a:pPr>
              <a:defRPr/>
            </a:pPr>
            <a:fld id="{F9B43987-7F84-BB4A-8611-CDF75B6A737D}" type="slidenum">
              <a:rPr lang="en-US" smtClean="0"/>
              <a:pPr>
                <a:defRPr/>
              </a:pPr>
              <a:t>115</a:t>
            </a:fld>
            <a:endParaRPr lang="en-US"/>
          </a:p>
        </p:txBody>
      </p:sp>
      <p:sp>
        <p:nvSpPr>
          <p:cNvPr id="14" name="Footer Placeholder 13"/>
          <p:cNvSpPr>
            <a:spLocks noGrp="1"/>
          </p:cNvSpPr>
          <p:nvPr>
            <p:ph type="ftr" sz="quarter" idx="11"/>
          </p:nvPr>
        </p:nvSpPr>
        <p:spPr/>
        <p:txBody>
          <a:bodyPr/>
          <a:lstStyle/>
          <a:p>
            <a:pPr>
              <a:defRPr/>
            </a:pPr>
            <a:r>
              <a:rPr lang="en-US" smtClean="0"/>
              <a:t>(c) 2015, C. Faloutsos</a:t>
            </a:r>
            <a:endParaRPr lang="en-US"/>
          </a:p>
        </p:txBody>
      </p:sp>
      <p:grpSp>
        <p:nvGrpSpPr>
          <p:cNvPr id="4" name="Group 14"/>
          <p:cNvGrpSpPr>
            <a:grpSpLocks noChangeAspect="1"/>
          </p:cNvGrpSpPr>
          <p:nvPr/>
        </p:nvGrpSpPr>
        <p:grpSpPr>
          <a:xfrm>
            <a:off x="7423150" y="611403"/>
            <a:ext cx="1720850" cy="1059549"/>
            <a:chOff x="1409700" y="3761003"/>
            <a:chExt cx="3441700" cy="2119097"/>
          </a:xfrm>
        </p:grpSpPr>
        <p:sp>
          <p:nvSpPr>
            <p:cNvPr id="16"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7" name="Rectangle 1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8" name="Rectangle 1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Rectangle 1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6" name="Group 37"/>
            <p:cNvGrpSpPr/>
            <p:nvPr/>
          </p:nvGrpSpPr>
          <p:grpSpPr>
            <a:xfrm>
              <a:off x="3873500" y="4356100"/>
              <a:ext cx="977900" cy="50799"/>
              <a:chOff x="3873500" y="4356100"/>
              <a:chExt cx="977900" cy="50799"/>
            </a:xfrm>
          </p:grpSpPr>
          <p:sp>
            <p:nvSpPr>
              <p:cNvPr id="2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0" name="Rectangle 2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3" name="TextBox 2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24" name="Parallelogram 2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Parallelogram 2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7" name="Group 38"/>
            <p:cNvGrpSpPr/>
            <p:nvPr/>
          </p:nvGrpSpPr>
          <p:grpSpPr>
            <a:xfrm rot="18634327">
              <a:off x="3582932" y="4035585"/>
              <a:ext cx="625012" cy="75847"/>
              <a:chOff x="3873500" y="4356100"/>
              <a:chExt cx="977900" cy="50799"/>
            </a:xfrm>
          </p:grpSpPr>
          <p:sp>
            <p:nvSpPr>
              <p:cNvPr id="2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8" name="Rectangle 2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
        <p:nvSpPr>
          <p:cNvPr id="31" name="Rectangle 30"/>
          <p:cNvSpPr/>
          <p:nvPr/>
        </p:nvSpPr>
        <p:spPr bwMode="auto">
          <a:xfrm>
            <a:off x="2082800" y="41148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2" name="Rectangle 31"/>
          <p:cNvSpPr/>
          <p:nvPr/>
        </p:nvSpPr>
        <p:spPr bwMode="auto">
          <a:xfrm>
            <a:off x="35433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3" name="Rectangle 32"/>
          <p:cNvSpPr/>
          <p:nvPr/>
        </p:nvSpPr>
        <p:spPr bwMode="auto">
          <a:xfrm>
            <a:off x="4787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4" name="Rectangle 33"/>
          <p:cNvSpPr/>
          <p:nvPr/>
        </p:nvSpPr>
        <p:spPr bwMode="auto">
          <a:xfrm>
            <a:off x="4914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5" name="Rectangle 34"/>
          <p:cNvSpPr/>
          <p:nvPr/>
        </p:nvSpPr>
        <p:spPr bwMode="auto">
          <a:xfrm>
            <a:off x="46482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6" name="Rectangle 35"/>
          <p:cNvSpPr/>
          <p:nvPr/>
        </p:nvSpPr>
        <p:spPr bwMode="auto">
          <a:xfrm>
            <a:off x="37084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9" name="Freeform 38"/>
          <p:cNvSpPr/>
          <p:nvPr/>
        </p:nvSpPr>
        <p:spPr bwMode="auto">
          <a:xfrm>
            <a:off x="6079067" y="4656667"/>
            <a:ext cx="1337733" cy="829733"/>
          </a:xfrm>
          <a:custGeom>
            <a:avLst/>
            <a:gdLst>
              <a:gd name="connsiteX0" fmla="*/ 0 w 1337733"/>
              <a:gd name="connsiteY0" fmla="*/ 812800 h 829733"/>
              <a:gd name="connsiteX1" fmla="*/ 440266 w 1337733"/>
              <a:gd name="connsiteY1" fmla="*/ 118533 h 829733"/>
              <a:gd name="connsiteX2" fmla="*/ 711200 w 1337733"/>
              <a:gd name="connsiteY2" fmla="*/ 0 h 829733"/>
              <a:gd name="connsiteX3" fmla="*/ 1066800 w 1337733"/>
              <a:gd name="connsiteY3" fmla="*/ 84666 h 829733"/>
              <a:gd name="connsiteX4" fmla="*/ 1337733 w 1337733"/>
              <a:gd name="connsiteY4" fmla="*/ 829733 h 829733"/>
              <a:gd name="connsiteX5" fmla="*/ 1337733 w 1337733"/>
              <a:gd name="connsiteY5" fmla="*/ 829733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733" h="829733">
                <a:moveTo>
                  <a:pt x="0" y="812800"/>
                </a:moveTo>
                <a:lnTo>
                  <a:pt x="440266" y="118533"/>
                </a:lnTo>
                <a:lnTo>
                  <a:pt x="711200" y="0"/>
                </a:lnTo>
                <a:lnTo>
                  <a:pt x="1066800" y="84666"/>
                </a:lnTo>
                <a:lnTo>
                  <a:pt x="1337733" y="829733"/>
                </a:lnTo>
                <a:lnTo>
                  <a:pt x="1337733" y="829733"/>
                </a:lnTo>
              </a:path>
            </a:pathLst>
          </a:custGeom>
          <a:noFill/>
          <a:ln w="76200" cap="flat" cmpd="sng" algn="ctr">
            <a:solidFill>
              <a:srgbClr val="FF6600"/>
            </a:solidFill>
            <a:prstDash val="solid"/>
            <a:round/>
            <a:headEnd type="none" w="sm" len="sm"/>
            <a:tailEnd type="none" w="med" len="med"/>
          </a:ln>
          <a:effectLst/>
        </p:spPr>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38918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8762" y="328613"/>
            <a:ext cx="6835919" cy="682625"/>
          </a:xfrm>
        </p:spPr>
        <p:txBody>
          <a:bodyPr/>
          <a:lstStyle/>
          <a:p>
            <a:r>
              <a:rPr lang="en-US" dirty="0"/>
              <a:t>Anomaly detection in time-evolving graphs</a:t>
            </a:r>
          </a:p>
        </p:txBody>
      </p:sp>
      <p:sp>
        <p:nvSpPr>
          <p:cNvPr id="3" name="Content Placeholder 2"/>
          <p:cNvSpPr>
            <a:spLocks noGrp="1"/>
          </p:cNvSpPr>
          <p:nvPr>
            <p:ph idx="1"/>
          </p:nvPr>
        </p:nvSpPr>
        <p:spPr>
          <a:xfrm>
            <a:off x="457200" y="1600199"/>
            <a:ext cx="8229600" cy="5018809"/>
          </a:xfrm>
        </p:spPr>
        <p:txBody>
          <a:bodyPr/>
          <a:lstStyle/>
          <a:p>
            <a:r>
              <a:rPr lang="pt-PT" dirty="0" smtClean="0"/>
              <a:t>Anomalous communities in phone call data:</a:t>
            </a:r>
            <a:endParaRPr lang="en-US" dirty="0" smtClean="0"/>
          </a:p>
          <a:p>
            <a:pPr lvl="1"/>
            <a:r>
              <a:rPr lang="pt-PT" dirty="0" smtClean="0"/>
              <a:t>European country, 4M clients, data over 2 weeks</a:t>
            </a:r>
          </a:p>
          <a:p>
            <a:pPr lvl="1"/>
            <a:endParaRPr lang="pt-PT" dirty="0"/>
          </a:p>
          <a:p>
            <a:pPr marL="457200" lvl="1" indent="0">
              <a:buNone/>
            </a:pPr>
            <a:endParaRPr lang="pt-PT" dirty="0" smtClean="0"/>
          </a:p>
          <a:p>
            <a:pPr marL="457200" lvl="1" indent="0">
              <a:buNone/>
            </a:pPr>
            <a:endParaRPr lang="pt-PT" dirty="0"/>
          </a:p>
          <a:p>
            <a:pPr marL="457200" lvl="1" indent="0">
              <a:buNone/>
            </a:pPr>
            <a:endParaRPr lang="pt-PT" dirty="0" smtClean="0"/>
          </a:p>
          <a:p>
            <a:pPr marL="457200" lvl="1" indent="0">
              <a:buNone/>
            </a:pPr>
            <a:endParaRPr lang="pt-PT" dirty="0" smtClean="0"/>
          </a:p>
          <a:p>
            <a:pPr marL="457200" lvl="1" indent="0">
              <a:buNone/>
            </a:pPr>
            <a:endParaRPr lang="pt-PT" dirty="0" smtClean="0"/>
          </a:p>
          <a:p>
            <a:pPr marL="457200" lvl="1" indent="0">
              <a:buNone/>
            </a:pPr>
            <a:r>
              <a:rPr lang="pt-PT" dirty="0"/>
              <a:t>~</a:t>
            </a:r>
            <a:r>
              <a:rPr lang="pt-PT" dirty="0" smtClean="0"/>
              <a:t>200 calls to EACH receiver on EACH day!</a:t>
            </a:r>
            <a:endParaRPr lang="pt-PT" dirty="0"/>
          </a:p>
        </p:txBody>
      </p:sp>
      <p:pic>
        <p:nvPicPr>
          <p:cNvPr id="3074" name="Picture 2" descr="C:\Users\maraujo\Dropbox\acomp_heavy5star.pn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1852" y="3659656"/>
            <a:ext cx="2762684" cy="207201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5" name="Picture 3" descr="C:\Users\maraujo\Dropbox\bcomp_heavy5star.pn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99064" y="3647840"/>
            <a:ext cx="2794191" cy="209564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076" name="Picture 4" descr="C:\Users\maraujo\Dropbox\ccomp_1.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18452" y="3864769"/>
            <a:ext cx="3352800" cy="18669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2" name="Date Placeholder 11"/>
          <p:cNvSpPr>
            <a:spLocks noGrp="1"/>
          </p:cNvSpPr>
          <p:nvPr>
            <p:ph type="dt" sz="half" idx="10"/>
          </p:nvPr>
        </p:nvSpPr>
        <p:spPr/>
        <p:txBody>
          <a:bodyPr/>
          <a:lstStyle/>
          <a:p>
            <a:pPr>
              <a:defRPr/>
            </a:pPr>
            <a:r>
              <a:rPr lang="en-US" smtClean="0"/>
              <a:t>Twitter</a:t>
            </a:r>
            <a:endParaRPr lang="en-US"/>
          </a:p>
        </p:txBody>
      </p:sp>
      <p:sp>
        <p:nvSpPr>
          <p:cNvPr id="13" name="Slide Number Placeholder 12"/>
          <p:cNvSpPr>
            <a:spLocks noGrp="1"/>
          </p:cNvSpPr>
          <p:nvPr>
            <p:ph type="sldNum" sz="quarter" idx="12"/>
          </p:nvPr>
        </p:nvSpPr>
        <p:spPr/>
        <p:txBody>
          <a:bodyPr/>
          <a:lstStyle/>
          <a:p>
            <a:pPr>
              <a:defRPr/>
            </a:pPr>
            <a:fld id="{F9B43987-7F84-BB4A-8611-CDF75B6A737D}" type="slidenum">
              <a:rPr lang="en-US" smtClean="0"/>
              <a:pPr>
                <a:defRPr/>
              </a:pPr>
              <a:t>116</a:t>
            </a:fld>
            <a:endParaRPr lang="en-US"/>
          </a:p>
        </p:txBody>
      </p:sp>
      <p:sp>
        <p:nvSpPr>
          <p:cNvPr id="14" name="Footer Placeholder 13"/>
          <p:cNvSpPr>
            <a:spLocks noGrp="1"/>
          </p:cNvSpPr>
          <p:nvPr>
            <p:ph type="ftr" sz="quarter" idx="11"/>
          </p:nvPr>
        </p:nvSpPr>
        <p:spPr/>
        <p:txBody>
          <a:bodyPr/>
          <a:lstStyle/>
          <a:p>
            <a:pPr>
              <a:defRPr/>
            </a:pPr>
            <a:r>
              <a:rPr lang="en-US" smtClean="0"/>
              <a:t>(c) 2015, C. Faloutsos</a:t>
            </a:r>
            <a:endParaRPr lang="en-US"/>
          </a:p>
        </p:txBody>
      </p:sp>
      <p:grpSp>
        <p:nvGrpSpPr>
          <p:cNvPr id="4" name="Group 14"/>
          <p:cNvGrpSpPr>
            <a:grpSpLocks noChangeAspect="1"/>
          </p:cNvGrpSpPr>
          <p:nvPr/>
        </p:nvGrpSpPr>
        <p:grpSpPr>
          <a:xfrm>
            <a:off x="7423150" y="611403"/>
            <a:ext cx="1720850" cy="1059549"/>
            <a:chOff x="1409700" y="3761003"/>
            <a:chExt cx="3441700" cy="2119097"/>
          </a:xfrm>
        </p:grpSpPr>
        <p:sp>
          <p:nvSpPr>
            <p:cNvPr id="16"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7" name="Rectangle 1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8" name="Rectangle 1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Rectangle 1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5" name="Group 37"/>
            <p:cNvGrpSpPr/>
            <p:nvPr/>
          </p:nvGrpSpPr>
          <p:grpSpPr>
            <a:xfrm>
              <a:off x="3873500" y="4356100"/>
              <a:ext cx="977900" cy="50799"/>
              <a:chOff x="3873500" y="4356100"/>
              <a:chExt cx="977900" cy="50799"/>
            </a:xfrm>
          </p:grpSpPr>
          <p:sp>
            <p:nvSpPr>
              <p:cNvPr id="2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0" name="Rectangle 2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3" name="TextBox 2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24" name="Parallelogram 2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Parallelogram 2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6" name="Group 38"/>
            <p:cNvGrpSpPr/>
            <p:nvPr/>
          </p:nvGrpSpPr>
          <p:grpSpPr>
            <a:xfrm rot="18634327">
              <a:off x="3582932" y="4035585"/>
              <a:ext cx="625012" cy="75847"/>
              <a:chOff x="3873500" y="4356100"/>
              <a:chExt cx="977900" cy="50799"/>
            </a:xfrm>
          </p:grpSpPr>
          <p:sp>
            <p:nvSpPr>
              <p:cNvPr id="2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8" name="Rectangle 2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
        <p:nvSpPr>
          <p:cNvPr id="31" name="TextBox 30"/>
          <p:cNvSpPr txBox="1"/>
          <p:nvPr/>
        </p:nvSpPr>
        <p:spPr>
          <a:xfrm>
            <a:off x="0" y="4790519"/>
            <a:ext cx="9144000" cy="2092881"/>
          </a:xfrm>
          <a:prstGeom prst="rect">
            <a:avLst/>
          </a:prstGeom>
          <a:solidFill>
            <a:srgbClr val="FF6600"/>
          </a:solidFill>
        </p:spPr>
        <p:txBody>
          <a:bodyPr wrap="square" rtlCol="0">
            <a:spAutoFit/>
          </a:bodyPr>
          <a:lstStyle/>
          <a:p>
            <a:pPr algn="just"/>
            <a:r>
              <a:rPr lang="en-US" b="1" dirty="0" smtClean="0">
                <a:solidFill>
                  <a:schemeClr val="bg1"/>
                </a:solidFill>
              </a:rPr>
              <a:t>Miguel </a:t>
            </a:r>
            <a:r>
              <a:rPr lang="en-US" b="1" dirty="0" err="1" smtClean="0">
                <a:solidFill>
                  <a:schemeClr val="bg1"/>
                </a:solidFill>
              </a:rPr>
              <a:t>Araujo</a:t>
            </a:r>
            <a:r>
              <a:rPr lang="en-US" dirty="0" smtClean="0">
                <a:solidFill>
                  <a:schemeClr val="bg1"/>
                </a:solidFill>
              </a:rPr>
              <a:t>, Spiros Papadimitriou, Stephan </a:t>
            </a:r>
            <a:r>
              <a:rPr lang="en-US" dirty="0" err="1" smtClean="0">
                <a:solidFill>
                  <a:schemeClr val="bg1"/>
                </a:solidFill>
              </a:rPr>
              <a:t>Günnemann</a:t>
            </a:r>
            <a:r>
              <a:rPr lang="en-US" dirty="0" smtClean="0">
                <a:solidFill>
                  <a:schemeClr val="bg1"/>
                </a:solidFill>
              </a:rPr>
              <a:t>, Christos Faloutsos, </a:t>
            </a:r>
            <a:r>
              <a:rPr lang="en-US" dirty="0" err="1" smtClean="0">
                <a:solidFill>
                  <a:schemeClr val="bg1"/>
                </a:solidFill>
              </a:rPr>
              <a:t>Prithwish</a:t>
            </a:r>
            <a:r>
              <a:rPr lang="en-US" dirty="0" smtClean="0">
                <a:solidFill>
                  <a:schemeClr val="bg1"/>
                </a:solidFill>
              </a:rPr>
              <a:t> </a:t>
            </a:r>
            <a:r>
              <a:rPr lang="en-US" dirty="0" err="1" smtClean="0">
                <a:solidFill>
                  <a:schemeClr val="bg1"/>
                </a:solidFill>
              </a:rPr>
              <a:t>Basu</a:t>
            </a:r>
            <a:r>
              <a:rPr lang="en-US" dirty="0" smtClean="0">
                <a:solidFill>
                  <a:schemeClr val="bg1"/>
                </a:solidFill>
              </a:rPr>
              <a:t>, </a:t>
            </a:r>
            <a:r>
              <a:rPr lang="en-US" dirty="0" err="1" smtClean="0">
                <a:solidFill>
                  <a:schemeClr val="bg1"/>
                </a:solidFill>
              </a:rPr>
              <a:t>Ananthram</a:t>
            </a:r>
            <a:r>
              <a:rPr lang="en-US" dirty="0" smtClean="0">
                <a:solidFill>
                  <a:schemeClr val="bg1"/>
                </a:solidFill>
              </a:rPr>
              <a:t> Swami,</a:t>
            </a:r>
          </a:p>
          <a:p>
            <a:pPr algn="just"/>
            <a:r>
              <a:rPr lang="en-US" dirty="0" smtClean="0">
                <a:solidFill>
                  <a:schemeClr val="bg1"/>
                </a:solidFill>
              </a:rPr>
              <a:t> </a:t>
            </a:r>
            <a:r>
              <a:rPr lang="en-US" dirty="0" err="1" smtClean="0">
                <a:solidFill>
                  <a:schemeClr val="bg1"/>
                </a:solidFill>
              </a:rPr>
              <a:t>Evangelos</a:t>
            </a:r>
            <a:r>
              <a:rPr lang="en-US" dirty="0" smtClean="0">
                <a:solidFill>
                  <a:schemeClr val="bg1"/>
                </a:solidFill>
              </a:rPr>
              <a:t> </a:t>
            </a:r>
            <a:r>
              <a:rPr lang="en-US" dirty="0" err="1" smtClean="0">
                <a:solidFill>
                  <a:schemeClr val="bg1"/>
                </a:solidFill>
              </a:rPr>
              <a:t>Papalexakis</a:t>
            </a:r>
            <a:r>
              <a:rPr lang="en-US" dirty="0" smtClean="0">
                <a:solidFill>
                  <a:schemeClr val="bg1"/>
                </a:solidFill>
              </a:rPr>
              <a:t>, </a:t>
            </a:r>
            <a:r>
              <a:rPr lang="en-US" dirty="0" err="1" smtClean="0">
                <a:solidFill>
                  <a:schemeClr val="bg1"/>
                </a:solidFill>
              </a:rPr>
              <a:t>Danai</a:t>
            </a:r>
            <a:r>
              <a:rPr lang="en-US" dirty="0" smtClean="0">
                <a:solidFill>
                  <a:schemeClr val="bg1"/>
                </a:solidFill>
              </a:rPr>
              <a:t> </a:t>
            </a:r>
            <a:r>
              <a:rPr lang="en-US" dirty="0" err="1" smtClean="0">
                <a:solidFill>
                  <a:schemeClr val="bg1"/>
                </a:solidFill>
              </a:rPr>
              <a:t>Koutra</a:t>
            </a:r>
            <a:r>
              <a:rPr lang="en-US" dirty="0" smtClean="0">
                <a:solidFill>
                  <a:schemeClr val="bg1"/>
                </a:solidFill>
              </a:rPr>
              <a:t>.  </a:t>
            </a:r>
            <a:r>
              <a:rPr lang="en-US" i="1" dirty="0" smtClean="0">
                <a:solidFill>
                  <a:schemeClr val="bg1"/>
                </a:solidFill>
              </a:rPr>
              <a:t>Com2: Fast Automatic Discovery of Temporal (Comet) Communities</a:t>
            </a:r>
            <a:r>
              <a:rPr lang="en-US" dirty="0" smtClean="0">
                <a:solidFill>
                  <a:schemeClr val="bg1"/>
                </a:solidFill>
              </a:rPr>
              <a:t>. PAKDD 2014, Tainan, Taiwan.</a:t>
            </a:r>
            <a:endParaRPr lang="en-US" dirty="0">
              <a:solidFill>
                <a:schemeClr val="bg1"/>
              </a:solidFill>
            </a:endParaRPr>
          </a:p>
        </p:txBody>
      </p:sp>
      <p:pic>
        <p:nvPicPr>
          <p:cNvPr id="32" name="Picture 31" descr="miguel.jpg"/>
          <p:cNvPicPr>
            <a:picLocks noChangeAspect="1"/>
          </p:cNvPicPr>
          <p:nvPr/>
        </p:nvPicPr>
        <p:blipFill>
          <a:blip r:embed="rId5"/>
          <a:srcRect b="14211"/>
          <a:stretch>
            <a:fillRect/>
          </a:stretch>
        </p:blipFill>
        <p:spPr>
          <a:xfrm>
            <a:off x="675217" y="3136033"/>
            <a:ext cx="1339850" cy="1532591"/>
          </a:xfrm>
          <a:prstGeom prst="rect">
            <a:avLst/>
          </a:prstGeom>
        </p:spPr>
      </p:pic>
      <p:pic>
        <p:nvPicPr>
          <p:cNvPr id="33" name="Picture 32" descr="guennemann.jpg"/>
          <p:cNvPicPr>
            <a:picLocks noChangeAspect="1"/>
          </p:cNvPicPr>
          <p:nvPr/>
        </p:nvPicPr>
        <p:blipFill>
          <a:blip r:embed="rId6"/>
          <a:stretch>
            <a:fillRect/>
          </a:stretch>
        </p:blipFill>
        <p:spPr>
          <a:xfrm>
            <a:off x="6745055" y="3100619"/>
            <a:ext cx="1247478" cy="1530648"/>
          </a:xfrm>
          <a:prstGeom prst="rect">
            <a:avLst/>
          </a:prstGeom>
        </p:spPr>
      </p:pic>
      <p:pic>
        <p:nvPicPr>
          <p:cNvPr id="34" name="Picture 33" descr="photo-spiros-papadimitriou.png"/>
          <p:cNvPicPr>
            <a:picLocks noChangeAspect="1"/>
          </p:cNvPicPr>
          <p:nvPr/>
        </p:nvPicPr>
        <p:blipFill>
          <a:blip r:embed="rId7"/>
          <a:stretch>
            <a:fillRect/>
          </a:stretch>
        </p:blipFill>
        <p:spPr>
          <a:xfrm>
            <a:off x="3778250" y="3120809"/>
            <a:ext cx="1132417" cy="154008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38918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117</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pPr lvl="1"/>
            <a:r>
              <a:rPr lang="en-US" dirty="0" smtClean="0">
                <a:ea typeface="ＭＳ Ｐゴシック" charset="-128"/>
                <a:cs typeface="ＭＳ Ｐゴシック" charset="-128"/>
              </a:rPr>
              <a:t>P2.1: Discoveries @ </a:t>
            </a:r>
            <a:r>
              <a:rPr lang="en-US" dirty="0" err="1" smtClean="0">
                <a:ea typeface="ＭＳ Ｐゴシック" charset="-128"/>
                <a:cs typeface="ＭＳ Ｐゴシック" charset="-128"/>
              </a:rPr>
              <a:t>phonecall</a:t>
            </a:r>
            <a:r>
              <a:rPr lang="en-US" dirty="0" smtClean="0">
                <a:ea typeface="ＭＳ Ｐゴシック" charset="-128"/>
                <a:cs typeface="ＭＳ Ｐゴシック" charset="-128"/>
              </a:rPr>
              <a:t> network</a:t>
            </a:r>
          </a:p>
          <a:p>
            <a:pPr lvl="1"/>
            <a:r>
              <a:rPr lang="en-US" dirty="0" smtClean="0">
                <a:ea typeface="ＭＳ Ｐゴシック" charset="-128"/>
                <a:cs typeface="ＭＳ Ｐゴシック" charset="-128"/>
              </a:rPr>
              <a:t>P2.2: Discoveries in  </a:t>
            </a:r>
            <a:r>
              <a:rPr lang="en-US" dirty="0" err="1" smtClean="0">
                <a:ea typeface="ＭＳ Ｐゴシック" charset="-128"/>
                <a:cs typeface="ＭＳ Ｐゴシック" charset="-128"/>
              </a:rPr>
              <a:t>neuro</a:t>
            </a:r>
            <a:r>
              <a:rPr lang="en-US" dirty="0" smtClean="0">
                <a:ea typeface="ＭＳ Ｐゴシック" charset="-128"/>
                <a:cs typeface="ＭＳ Ｐゴシック" charset="-128"/>
              </a:rPr>
              <a:t>-semantics</a:t>
            </a:r>
          </a:p>
          <a:p>
            <a:pPr lvl="1"/>
            <a:r>
              <a:rPr lang="en-US" dirty="0" smtClean="0">
                <a:ea typeface="ＭＳ Ｐゴシック" charset="-128"/>
                <a:cs typeface="ＭＳ Ｐゴシック" charset="-128"/>
              </a:rPr>
              <a:t>Speed</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3918743"/>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Coupled Matrix-Tensor Factorization (CMTF)</a:t>
            </a:r>
            <a:endParaRPr lang="en-US" dirty="0"/>
          </a:p>
        </p:txBody>
      </p:sp>
      <p:sp>
        <p:nvSpPr>
          <p:cNvPr id="6" name="Cube 5"/>
          <p:cNvSpPr/>
          <p:nvPr/>
        </p:nvSpPr>
        <p:spPr>
          <a:xfrm>
            <a:off x="2580247" y="2211493"/>
            <a:ext cx="1613110" cy="1656795"/>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875897" y="2620218"/>
            <a:ext cx="806853" cy="12469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Y</a:t>
            </a:r>
            <a:endParaRPr lang="en-US" b="1" baseline="-25000" dirty="0"/>
          </a:p>
        </p:txBody>
      </p:sp>
      <p:sp>
        <p:nvSpPr>
          <p:cNvPr id="15" name="Rectangle 14"/>
          <p:cNvSpPr/>
          <p:nvPr/>
        </p:nvSpPr>
        <p:spPr>
          <a:xfrm>
            <a:off x="1094871" y="4706762"/>
            <a:ext cx="109487" cy="12480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p:cNvSpPr/>
          <p:nvPr/>
        </p:nvSpPr>
        <p:spPr>
          <a:xfrm rot="5400000">
            <a:off x="1617347" y="4133359"/>
            <a:ext cx="115712" cy="802494"/>
          </a:xfrm>
          <a:prstGeom prst="rect">
            <a:avLst/>
          </a:prstGeom>
          <a:solidFill>
            <a:srgbClr val="FFFF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90574" y="4706762"/>
            <a:ext cx="109487" cy="12480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p:cNvSpPr txBox="1"/>
          <p:nvPr/>
        </p:nvSpPr>
        <p:spPr>
          <a:xfrm>
            <a:off x="3065640" y="3058136"/>
            <a:ext cx="540136" cy="369332"/>
          </a:xfrm>
          <a:prstGeom prst="rect">
            <a:avLst/>
          </a:prstGeom>
          <a:noFill/>
        </p:spPr>
        <p:txBody>
          <a:bodyPr wrap="square" rtlCol="0">
            <a:spAutoFit/>
          </a:bodyPr>
          <a:lstStyle/>
          <a:p>
            <a:r>
              <a:rPr lang="en-US" b="1" u="sng" dirty="0" smtClean="0"/>
              <a:t>X</a:t>
            </a:r>
            <a:endParaRPr lang="en-US" b="1" u="sng" dirty="0"/>
          </a:p>
        </p:txBody>
      </p:sp>
      <p:sp>
        <p:nvSpPr>
          <p:cNvPr id="4" name="Right Arrow 3"/>
          <p:cNvSpPr/>
          <p:nvPr/>
        </p:nvSpPr>
        <p:spPr>
          <a:xfrm>
            <a:off x="4299194" y="3058137"/>
            <a:ext cx="481743" cy="27005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Curved Right Arrow 10"/>
          <p:cNvSpPr/>
          <p:nvPr/>
        </p:nvSpPr>
        <p:spPr>
          <a:xfrm>
            <a:off x="380015" y="3427468"/>
            <a:ext cx="408568" cy="1116695"/>
          </a:xfrm>
          <a:prstGeom prst="curv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1" name="Rectangle 20"/>
          <p:cNvSpPr/>
          <p:nvPr/>
        </p:nvSpPr>
        <p:spPr>
          <a:xfrm>
            <a:off x="4941519" y="2620218"/>
            <a:ext cx="109487" cy="12480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p:cNvSpPr/>
          <p:nvPr/>
        </p:nvSpPr>
        <p:spPr>
          <a:xfrm rot="5400000">
            <a:off x="5645595" y="1972100"/>
            <a:ext cx="116777" cy="115405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Rectangle 23"/>
          <p:cNvSpPr/>
          <p:nvPr/>
        </p:nvSpPr>
        <p:spPr>
          <a:xfrm>
            <a:off x="6509953" y="2620218"/>
            <a:ext cx="109487" cy="12480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p:cNvSpPr/>
          <p:nvPr/>
        </p:nvSpPr>
        <p:spPr>
          <a:xfrm rot="5400000">
            <a:off x="7201329" y="1972100"/>
            <a:ext cx="116777" cy="115405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extBox 27"/>
          <p:cNvSpPr txBox="1"/>
          <p:nvPr/>
        </p:nvSpPr>
        <p:spPr>
          <a:xfrm>
            <a:off x="4897877" y="3943790"/>
            <a:ext cx="622389" cy="492443"/>
          </a:xfrm>
          <a:prstGeom prst="rect">
            <a:avLst/>
          </a:prstGeom>
          <a:noFill/>
        </p:spPr>
        <p:txBody>
          <a:bodyPr wrap="square" rtlCol="0">
            <a:spAutoFit/>
          </a:bodyPr>
          <a:lstStyle/>
          <a:p>
            <a:r>
              <a:rPr lang="en-US" b="1" dirty="0" smtClean="0"/>
              <a:t>a</a:t>
            </a:r>
            <a:r>
              <a:rPr lang="en-US" baseline="-25000" dirty="0" smtClean="0"/>
              <a:t>1</a:t>
            </a:r>
            <a:endParaRPr lang="en-US" baseline="-25000" dirty="0"/>
          </a:p>
        </p:txBody>
      </p:sp>
      <p:sp>
        <p:nvSpPr>
          <p:cNvPr id="29" name="TextBox 28"/>
          <p:cNvSpPr txBox="1"/>
          <p:nvPr/>
        </p:nvSpPr>
        <p:spPr>
          <a:xfrm>
            <a:off x="6394002" y="3943789"/>
            <a:ext cx="717997" cy="509677"/>
          </a:xfrm>
          <a:prstGeom prst="rect">
            <a:avLst/>
          </a:prstGeom>
          <a:noFill/>
        </p:spPr>
        <p:txBody>
          <a:bodyPr wrap="square" rtlCol="0">
            <a:spAutoFit/>
          </a:bodyPr>
          <a:lstStyle/>
          <a:p>
            <a:r>
              <a:rPr lang="en-US" b="1" dirty="0" err="1" smtClean="0"/>
              <a:t>a</a:t>
            </a:r>
            <a:r>
              <a:rPr lang="en-US" baseline="-25000" dirty="0" err="1"/>
              <a:t>F</a:t>
            </a:r>
            <a:endParaRPr lang="en-US" baseline="-25000" dirty="0"/>
          </a:p>
        </p:txBody>
      </p:sp>
      <p:sp>
        <p:nvSpPr>
          <p:cNvPr id="30" name="TextBox 29"/>
          <p:cNvSpPr txBox="1"/>
          <p:nvPr/>
        </p:nvSpPr>
        <p:spPr>
          <a:xfrm>
            <a:off x="5362194" y="2688804"/>
            <a:ext cx="886205" cy="511595"/>
          </a:xfrm>
          <a:prstGeom prst="rect">
            <a:avLst/>
          </a:prstGeom>
          <a:noFill/>
        </p:spPr>
        <p:txBody>
          <a:bodyPr wrap="square" rtlCol="0">
            <a:spAutoFit/>
          </a:bodyPr>
          <a:lstStyle/>
          <a:p>
            <a:r>
              <a:rPr lang="en-US" b="1" dirty="0"/>
              <a:t>b</a:t>
            </a:r>
            <a:r>
              <a:rPr lang="en-US" baseline="-25000" dirty="0" smtClean="0"/>
              <a:t>1</a:t>
            </a:r>
            <a:endParaRPr lang="en-US" baseline="-25000" dirty="0"/>
          </a:p>
        </p:txBody>
      </p:sp>
      <p:sp>
        <p:nvSpPr>
          <p:cNvPr id="31" name="TextBox 30"/>
          <p:cNvSpPr txBox="1"/>
          <p:nvPr/>
        </p:nvSpPr>
        <p:spPr>
          <a:xfrm>
            <a:off x="6933075" y="2688804"/>
            <a:ext cx="822392" cy="511595"/>
          </a:xfrm>
          <a:prstGeom prst="rect">
            <a:avLst/>
          </a:prstGeom>
          <a:noFill/>
        </p:spPr>
        <p:txBody>
          <a:bodyPr wrap="square" rtlCol="0">
            <a:spAutoFit/>
          </a:bodyPr>
          <a:lstStyle/>
          <a:p>
            <a:r>
              <a:rPr lang="en-US" b="1" dirty="0" err="1" smtClean="0"/>
              <a:t>b</a:t>
            </a:r>
            <a:r>
              <a:rPr lang="en-US" baseline="-25000" dirty="0" err="1"/>
              <a:t>F</a:t>
            </a:r>
            <a:endParaRPr lang="en-US" baseline="-25000" dirty="0"/>
          </a:p>
        </p:txBody>
      </p:sp>
      <p:sp>
        <p:nvSpPr>
          <p:cNvPr id="32" name="TextBox 31"/>
          <p:cNvSpPr txBox="1"/>
          <p:nvPr/>
        </p:nvSpPr>
        <p:spPr>
          <a:xfrm>
            <a:off x="5105326" y="1457106"/>
            <a:ext cx="702808" cy="490231"/>
          </a:xfrm>
          <a:prstGeom prst="rect">
            <a:avLst/>
          </a:prstGeom>
          <a:noFill/>
        </p:spPr>
        <p:txBody>
          <a:bodyPr wrap="square" rtlCol="0">
            <a:spAutoFit/>
          </a:bodyPr>
          <a:lstStyle/>
          <a:p>
            <a:r>
              <a:rPr lang="en-US" b="1" dirty="0"/>
              <a:t>c</a:t>
            </a:r>
            <a:r>
              <a:rPr lang="en-US" baseline="-25000" dirty="0" smtClean="0"/>
              <a:t>1</a:t>
            </a:r>
            <a:endParaRPr lang="en-US" baseline="-25000" dirty="0"/>
          </a:p>
        </p:txBody>
      </p:sp>
      <p:sp>
        <p:nvSpPr>
          <p:cNvPr id="33" name="TextBox 32"/>
          <p:cNvSpPr txBox="1"/>
          <p:nvPr/>
        </p:nvSpPr>
        <p:spPr>
          <a:xfrm>
            <a:off x="6619439" y="1483252"/>
            <a:ext cx="814293" cy="492443"/>
          </a:xfrm>
          <a:prstGeom prst="rect">
            <a:avLst/>
          </a:prstGeom>
          <a:noFill/>
        </p:spPr>
        <p:txBody>
          <a:bodyPr wrap="square" rtlCol="0">
            <a:spAutoFit/>
          </a:bodyPr>
          <a:lstStyle/>
          <a:p>
            <a:r>
              <a:rPr lang="en-US" b="1" dirty="0" err="1" smtClean="0"/>
              <a:t>c</a:t>
            </a:r>
            <a:r>
              <a:rPr lang="en-US" baseline="-25000" dirty="0" err="1"/>
              <a:t>F</a:t>
            </a:r>
            <a:endParaRPr lang="en-US" baseline="-25000" dirty="0"/>
          </a:p>
        </p:txBody>
      </p:sp>
      <p:sp>
        <p:nvSpPr>
          <p:cNvPr id="34" name="TextBox 33"/>
          <p:cNvSpPr txBox="1"/>
          <p:nvPr/>
        </p:nvSpPr>
        <p:spPr>
          <a:xfrm>
            <a:off x="1058987" y="5809733"/>
            <a:ext cx="668212" cy="492443"/>
          </a:xfrm>
          <a:prstGeom prst="rect">
            <a:avLst/>
          </a:prstGeom>
          <a:noFill/>
        </p:spPr>
        <p:txBody>
          <a:bodyPr wrap="square" rtlCol="0">
            <a:spAutoFit/>
          </a:bodyPr>
          <a:lstStyle/>
          <a:p>
            <a:r>
              <a:rPr lang="en-US" b="1" dirty="0" smtClean="0"/>
              <a:t>a</a:t>
            </a:r>
            <a:r>
              <a:rPr lang="en-US" baseline="-25000" dirty="0" smtClean="0"/>
              <a:t>1</a:t>
            </a:r>
            <a:endParaRPr lang="en-US" baseline="-25000" dirty="0"/>
          </a:p>
        </p:txBody>
      </p:sp>
      <p:sp>
        <p:nvSpPr>
          <p:cNvPr id="35" name="TextBox 34"/>
          <p:cNvSpPr txBox="1"/>
          <p:nvPr/>
        </p:nvSpPr>
        <p:spPr>
          <a:xfrm>
            <a:off x="2656710" y="5792799"/>
            <a:ext cx="729954" cy="492443"/>
          </a:xfrm>
          <a:prstGeom prst="rect">
            <a:avLst/>
          </a:prstGeom>
          <a:noFill/>
        </p:spPr>
        <p:txBody>
          <a:bodyPr wrap="square" rtlCol="0">
            <a:spAutoFit/>
          </a:bodyPr>
          <a:lstStyle/>
          <a:p>
            <a:r>
              <a:rPr lang="en-US" b="1" dirty="0" err="1" smtClean="0"/>
              <a:t>a</a:t>
            </a:r>
            <a:r>
              <a:rPr lang="en-US" baseline="-25000" dirty="0" err="1"/>
              <a:t>F</a:t>
            </a:r>
            <a:endParaRPr lang="en-US" baseline="-25000" dirty="0"/>
          </a:p>
        </p:txBody>
      </p:sp>
      <p:sp>
        <p:nvSpPr>
          <p:cNvPr id="36" name="TextBox 35"/>
          <p:cNvSpPr txBox="1"/>
          <p:nvPr/>
        </p:nvSpPr>
        <p:spPr>
          <a:xfrm>
            <a:off x="1600785" y="4785319"/>
            <a:ext cx="668282" cy="492443"/>
          </a:xfrm>
          <a:prstGeom prst="rect">
            <a:avLst/>
          </a:prstGeom>
          <a:noFill/>
        </p:spPr>
        <p:txBody>
          <a:bodyPr wrap="square" rtlCol="0">
            <a:spAutoFit/>
          </a:bodyPr>
          <a:lstStyle/>
          <a:p>
            <a:r>
              <a:rPr lang="en-US" b="1" dirty="0" smtClean="0"/>
              <a:t>d</a:t>
            </a:r>
            <a:r>
              <a:rPr lang="en-US" baseline="-25000" dirty="0" smtClean="0"/>
              <a:t>1</a:t>
            </a:r>
            <a:endParaRPr lang="en-US" baseline="-25000" dirty="0"/>
          </a:p>
        </p:txBody>
      </p:sp>
      <p:sp>
        <p:nvSpPr>
          <p:cNvPr id="37" name="TextBox 36"/>
          <p:cNvSpPr txBox="1"/>
          <p:nvPr/>
        </p:nvSpPr>
        <p:spPr>
          <a:xfrm>
            <a:off x="3171665" y="4785319"/>
            <a:ext cx="604468" cy="492443"/>
          </a:xfrm>
          <a:prstGeom prst="rect">
            <a:avLst/>
          </a:prstGeom>
          <a:noFill/>
        </p:spPr>
        <p:txBody>
          <a:bodyPr wrap="square" rtlCol="0">
            <a:spAutoFit/>
          </a:bodyPr>
          <a:lstStyle/>
          <a:p>
            <a:r>
              <a:rPr lang="en-US" b="1" dirty="0" err="1"/>
              <a:t>d</a:t>
            </a:r>
            <a:r>
              <a:rPr lang="en-US" baseline="-25000" dirty="0" err="1" smtClean="0"/>
              <a:t>F</a:t>
            </a:r>
            <a:endParaRPr lang="en-US" baseline="-25000" dirty="0"/>
          </a:p>
        </p:txBody>
      </p:sp>
      <p:sp>
        <p:nvSpPr>
          <p:cNvPr id="39" name="Date Placeholder 38"/>
          <p:cNvSpPr>
            <a:spLocks noGrp="1"/>
          </p:cNvSpPr>
          <p:nvPr>
            <p:ph type="dt" sz="half" idx="10"/>
          </p:nvPr>
        </p:nvSpPr>
        <p:spPr/>
        <p:txBody>
          <a:bodyPr/>
          <a:lstStyle/>
          <a:p>
            <a:pPr>
              <a:defRPr/>
            </a:pPr>
            <a:r>
              <a:rPr lang="en-US" smtClean="0"/>
              <a:t>Twitter</a:t>
            </a:r>
            <a:endParaRPr lang="en-US"/>
          </a:p>
        </p:txBody>
      </p:sp>
      <p:sp>
        <p:nvSpPr>
          <p:cNvPr id="40" name="Slide Number Placeholder 39"/>
          <p:cNvSpPr>
            <a:spLocks noGrp="1"/>
          </p:cNvSpPr>
          <p:nvPr>
            <p:ph type="sldNum" sz="quarter" idx="12"/>
          </p:nvPr>
        </p:nvSpPr>
        <p:spPr/>
        <p:txBody>
          <a:bodyPr/>
          <a:lstStyle/>
          <a:p>
            <a:pPr>
              <a:defRPr/>
            </a:pPr>
            <a:fld id="{F9B43987-7F84-BB4A-8611-CDF75B6A737D}" type="slidenum">
              <a:rPr lang="en-US" smtClean="0"/>
              <a:pPr>
                <a:defRPr/>
              </a:pPr>
              <a:t>118</a:t>
            </a:fld>
            <a:endParaRPr lang="en-US"/>
          </a:p>
        </p:txBody>
      </p:sp>
      <p:sp>
        <p:nvSpPr>
          <p:cNvPr id="41" name="Footer Placeholder 40"/>
          <p:cNvSpPr>
            <a:spLocks noGrp="1"/>
          </p:cNvSpPr>
          <p:nvPr>
            <p:ph type="ftr" sz="quarter" idx="11"/>
          </p:nvPr>
        </p:nvSpPr>
        <p:spPr/>
        <p:txBody>
          <a:bodyPr/>
          <a:lstStyle/>
          <a:p>
            <a:pPr>
              <a:defRPr/>
            </a:pPr>
            <a:r>
              <a:rPr lang="en-US" smtClean="0"/>
              <a:t>(c) 2015, C. Faloutsos</a:t>
            </a:r>
            <a:endParaRPr lang="en-US"/>
          </a:p>
        </p:txBody>
      </p:sp>
      <p:sp>
        <p:nvSpPr>
          <p:cNvPr id="42" name="Rectangle 41"/>
          <p:cNvSpPr/>
          <p:nvPr/>
        </p:nvSpPr>
        <p:spPr>
          <a:xfrm rot="5400000">
            <a:off x="3230247" y="4133359"/>
            <a:ext cx="115712" cy="802494"/>
          </a:xfrm>
          <a:prstGeom prst="rect">
            <a:avLst/>
          </a:prstGeom>
          <a:solidFill>
            <a:srgbClr val="FFFF0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52" name="Elbow Connector 51"/>
          <p:cNvCxnSpPr/>
          <p:nvPr/>
        </p:nvCxnSpPr>
        <p:spPr bwMode="auto">
          <a:xfrm flipV="1">
            <a:off x="3996267" y="4673600"/>
            <a:ext cx="2675466" cy="1371593"/>
          </a:xfrm>
          <a:prstGeom prst="bentConnector3">
            <a:avLst>
              <a:gd name="adj1" fmla="val 100633"/>
            </a:avLst>
          </a:prstGeom>
          <a:solidFill>
            <a:schemeClr val="accent1"/>
          </a:solidFill>
          <a:ln w="3175" cap="flat" cmpd="sng" algn="ctr">
            <a:solidFill>
              <a:schemeClr val="tx1"/>
            </a:solidFill>
            <a:prstDash val="solid"/>
            <a:round/>
            <a:headEnd type="arrow"/>
            <a:tailEnd type="arrow"/>
          </a:ln>
          <a:effectLst/>
        </p:spPr>
      </p:cxnSp>
      <p:sp>
        <p:nvSpPr>
          <p:cNvPr id="58" name="Rectangle 57"/>
          <p:cNvSpPr/>
          <p:nvPr/>
        </p:nvSpPr>
        <p:spPr>
          <a:xfrm rot="2714787">
            <a:off x="5185190" y="1925213"/>
            <a:ext cx="116905" cy="573062"/>
          </a:xfrm>
          <a:prstGeom prst="rect">
            <a:avLst/>
          </a:prstGeom>
          <a:solidFill>
            <a:srgbClr val="008000"/>
          </a:solidFill>
          <a:ln>
            <a:solidFill>
              <a:srgbClr val="008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Rectangle 58"/>
          <p:cNvSpPr/>
          <p:nvPr/>
        </p:nvSpPr>
        <p:spPr>
          <a:xfrm rot="2714787">
            <a:off x="6747290" y="1912513"/>
            <a:ext cx="116905" cy="573062"/>
          </a:xfrm>
          <a:prstGeom prst="rect">
            <a:avLst/>
          </a:prstGeom>
          <a:solidFill>
            <a:srgbClr val="008000"/>
          </a:solidFill>
          <a:ln>
            <a:solidFill>
              <a:srgbClr val="008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TextBox 59"/>
          <p:cNvSpPr txBox="1"/>
          <p:nvPr/>
        </p:nvSpPr>
        <p:spPr>
          <a:xfrm>
            <a:off x="6087543" y="3048000"/>
            <a:ext cx="379381" cy="492443"/>
          </a:xfrm>
          <a:prstGeom prst="rect">
            <a:avLst/>
          </a:prstGeom>
          <a:noFill/>
        </p:spPr>
        <p:txBody>
          <a:bodyPr wrap="none" rtlCol="0">
            <a:spAutoFit/>
          </a:bodyPr>
          <a:lstStyle/>
          <a:p>
            <a:r>
              <a:rPr lang="en-US" dirty="0" smtClean="0"/>
              <a:t>+</a:t>
            </a:r>
            <a:endParaRPr lang="en-US" dirty="0"/>
          </a:p>
        </p:txBody>
      </p:sp>
      <p:sp>
        <p:nvSpPr>
          <p:cNvPr id="61" name="TextBox 60"/>
          <p:cNvSpPr txBox="1"/>
          <p:nvPr/>
        </p:nvSpPr>
        <p:spPr>
          <a:xfrm>
            <a:off x="2252143" y="5118100"/>
            <a:ext cx="379381" cy="492443"/>
          </a:xfrm>
          <a:prstGeom prst="rect">
            <a:avLst/>
          </a:prstGeom>
          <a:noFill/>
        </p:spPr>
        <p:txBody>
          <a:bodyPr wrap="none" rtlCol="0">
            <a:spAutoFit/>
          </a:bodyPr>
          <a:lstStyle/>
          <a:p>
            <a:r>
              <a:rPr lang="en-US" dirty="0" smtClean="0"/>
              <a:t>+</a:t>
            </a:r>
            <a:endParaRPr lang="en-US" dirty="0"/>
          </a:p>
        </p:txBody>
      </p:sp>
      <p:cxnSp>
        <p:nvCxnSpPr>
          <p:cNvPr id="63" name="Straight Connector 62"/>
          <p:cNvCxnSpPr/>
          <p:nvPr/>
        </p:nvCxnSpPr>
        <p:spPr bwMode="auto">
          <a:xfrm flipV="1">
            <a:off x="1778000" y="2622550"/>
            <a:ext cx="628650" cy="6350"/>
          </a:xfrm>
          <a:prstGeom prst="line">
            <a:avLst/>
          </a:prstGeom>
          <a:solidFill>
            <a:schemeClr val="accent1"/>
          </a:solidFill>
          <a:ln w="3175" cap="flat" cmpd="sng" algn="ctr">
            <a:solidFill>
              <a:schemeClr val="tx1"/>
            </a:solidFill>
            <a:prstDash val="dash"/>
            <a:round/>
            <a:headEnd type="none" w="sm" len="sm"/>
            <a:tailEnd type="none" w="med" len="med"/>
          </a:ln>
          <a:effectLst/>
        </p:spPr>
      </p:cxnSp>
      <p:cxnSp>
        <p:nvCxnSpPr>
          <p:cNvPr id="67" name="Straight Connector 66"/>
          <p:cNvCxnSpPr/>
          <p:nvPr/>
        </p:nvCxnSpPr>
        <p:spPr bwMode="auto">
          <a:xfrm flipV="1">
            <a:off x="1778000" y="3860800"/>
            <a:ext cx="628650" cy="6350"/>
          </a:xfrm>
          <a:prstGeom prst="line">
            <a:avLst/>
          </a:prstGeom>
          <a:solidFill>
            <a:schemeClr val="accent1"/>
          </a:solidFill>
          <a:ln w="3175" cap="flat" cmpd="sng" algn="ctr">
            <a:solidFill>
              <a:schemeClr val="tx1"/>
            </a:solidFill>
            <a:prstDash val="dash"/>
            <a:round/>
            <a:headEnd type="none" w="sm" len="sm"/>
            <a:tailEnd type="none" w="med" len="med"/>
          </a:ln>
          <a:effec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9081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8672"/>
            <a:ext cx="7772400" cy="685800"/>
          </a:xfrm>
        </p:spPr>
        <p:txBody>
          <a:bodyPr/>
          <a:lstStyle/>
          <a:p>
            <a:r>
              <a:rPr lang="en-US" dirty="0" err="1" smtClean="0"/>
              <a:t>Neuro</a:t>
            </a:r>
            <a:r>
              <a:rPr lang="en-US" dirty="0" smtClean="0"/>
              <a:t>-semantics</a:t>
            </a:r>
            <a:endParaRPr lang="en-US" dirty="0"/>
          </a:p>
        </p:txBody>
      </p:sp>
      <p:sp>
        <p:nvSpPr>
          <p:cNvPr id="6" name="TextBox 5"/>
          <p:cNvSpPr txBox="1"/>
          <p:nvPr/>
        </p:nvSpPr>
        <p:spPr>
          <a:xfrm>
            <a:off x="5503553" y="4290904"/>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2"/>
          <a:stretch>
            <a:fillRect/>
          </a:stretch>
        </p:blipFill>
        <p:spPr>
          <a:xfrm>
            <a:off x="3815664" y="995168"/>
            <a:ext cx="4871136" cy="2238089"/>
          </a:xfrm>
          <a:prstGeom prst="rect">
            <a:avLst/>
          </a:prstGeom>
        </p:spPr>
      </p:pic>
      <p:pic>
        <p:nvPicPr>
          <p:cNvPr id="11" name="Picture 10"/>
          <p:cNvPicPr>
            <a:picLocks noChangeAspect="1"/>
          </p:cNvPicPr>
          <p:nvPr/>
        </p:nvPicPr>
        <p:blipFill>
          <a:blip r:embed="rId3"/>
          <a:stretch>
            <a:fillRect/>
          </a:stretch>
        </p:blipFill>
        <p:spPr>
          <a:xfrm>
            <a:off x="5367864" y="3233257"/>
            <a:ext cx="520577" cy="635280"/>
          </a:xfrm>
          <a:prstGeom prst="rect">
            <a:avLst/>
          </a:prstGeom>
        </p:spPr>
      </p:pic>
      <p:pic>
        <p:nvPicPr>
          <p:cNvPr id="15" name="Picture 14"/>
          <p:cNvPicPr>
            <a:picLocks noChangeAspect="1"/>
          </p:cNvPicPr>
          <p:nvPr/>
        </p:nvPicPr>
        <p:blipFill>
          <a:blip r:embed="rId4"/>
          <a:stretch>
            <a:fillRect/>
          </a:stretch>
        </p:blipFill>
        <p:spPr>
          <a:xfrm>
            <a:off x="4222506" y="3245957"/>
            <a:ext cx="510926" cy="614843"/>
          </a:xfrm>
          <a:prstGeom prst="rect">
            <a:avLst/>
          </a:prstGeom>
        </p:spPr>
      </p:pic>
      <p:sp>
        <p:nvSpPr>
          <p:cNvPr id="25" name="TextBox 24"/>
          <p:cNvSpPr txBox="1"/>
          <p:nvPr/>
        </p:nvSpPr>
        <p:spPr>
          <a:xfrm>
            <a:off x="149394" y="1112591"/>
            <a:ext cx="3649571" cy="2954655"/>
          </a:xfrm>
          <a:prstGeom prst="rect">
            <a:avLst/>
          </a:prstGeom>
          <a:noFill/>
        </p:spPr>
        <p:txBody>
          <a:bodyPr wrap="square" rtlCol="0">
            <a:spAutoFit/>
          </a:bodyPr>
          <a:lstStyle/>
          <a:p>
            <a:pPr marL="285750" indent="-285750" algn="l">
              <a:buFont typeface="Arial"/>
              <a:buChar char="•"/>
            </a:pPr>
            <a:r>
              <a:rPr lang="en-US" sz="2800" b="1" dirty="0" smtClean="0"/>
              <a:t>Brain Scan Data</a:t>
            </a:r>
            <a:r>
              <a:rPr lang="en-US" b="1" baseline="30000" dirty="0" smtClean="0"/>
              <a:t>*</a:t>
            </a:r>
            <a:endParaRPr lang="en-US" b="1" baseline="30000" dirty="0"/>
          </a:p>
          <a:p>
            <a:pPr marL="742950" lvl="1" indent="-285750" algn="l">
              <a:buFont typeface="Arial"/>
              <a:buChar char="•"/>
            </a:pPr>
            <a:r>
              <a:rPr lang="en-US" dirty="0" smtClean="0"/>
              <a:t>9 persons</a:t>
            </a:r>
          </a:p>
          <a:p>
            <a:pPr marL="742950" lvl="1" indent="-285750" algn="l">
              <a:buFont typeface="Arial"/>
              <a:buChar char="•"/>
            </a:pPr>
            <a:r>
              <a:rPr lang="en-US" dirty="0" smtClean="0"/>
              <a:t>60 nouns</a:t>
            </a:r>
          </a:p>
          <a:p>
            <a:pPr marL="285750" indent="-285750" algn="l">
              <a:buFont typeface="Arial"/>
              <a:buChar char="•"/>
            </a:pPr>
            <a:r>
              <a:rPr lang="en-US" sz="2800" b="1" dirty="0" smtClean="0"/>
              <a:t>Questions</a:t>
            </a:r>
          </a:p>
          <a:p>
            <a:pPr marL="742950" lvl="1" indent="-285750" algn="l">
              <a:buFont typeface="Arial"/>
              <a:buChar char="•"/>
            </a:pPr>
            <a:r>
              <a:rPr lang="en-US" dirty="0" smtClean="0"/>
              <a:t>218 questions</a:t>
            </a:r>
          </a:p>
          <a:p>
            <a:pPr marL="742950" lvl="1" indent="-285750" algn="l">
              <a:buFont typeface="Arial"/>
              <a:buChar char="•"/>
            </a:pPr>
            <a:r>
              <a:rPr lang="en-US" dirty="0" smtClean="0"/>
              <a:t>‘is it alive?’, ‘can you eat it?’</a:t>
            </a:r>
          </a:p>
        </p:txBody>
      </p:sp>
      <p:pic>
        <p:nvPicPr>
          <p:cNvPr id="38" name="Picture 37"/>
          <p:cNvPicPr>
            <a:picLocks noChangeAspect="1"/>
          </p:cNvPicPr>
          <p:nvPr/>
        </p:nvPicPr>
        <p:blipFill>
          <a:blip r:embed="rId5"/>
          <a:stretch>
            <a:fillRect/>
          </a:stretch>
        </p:blipFill>
        <p:spPr>
          <a:xfrm>
            <a:off x="6519330" y="3216323"/>
            <a:ext cx="527940" cy="644266"/>
          </a:xfrm>
          <a:prstGeom prst="rect">
            <a:avLst/>
          </a:prstGeom>
        </p:spPr>
      </p:pic>
      <p:sp>
        <p:nvSpPr>
          <p:cNvPr id="36" name="Date Placeholder 35"/>
          <p:cNvSpPr>
            <a:spLocks noGrp="1"/>
          </p:cNvSpPr>
          <p:nvPr>
            <p:ph type="dt" sz="half" idx="10"/>
          </p:nvPr>
        </p:nvSpPr>
        <p:spPr/>
        <p:txBody>
          <a:bodyPr/>
          <a:lstStyle/>
          <a:p>
            <a:pPr>
              <a:defRPr/>
            </a:pPr>
            <a:r>
              <a:rPr lang="en-US" smtClean="0"/>
              <a:t>Twitter</a:t>
            </a:r>
            <a:endParaRPr lang="en-US"/>
          </a:p>
        </p:txBody>
      </p:sp>
      <p:sp>
        <p:nvSpPr>
          <p:cNvPr id="40" name="Slide Number Placeholder 39"/>
          <p:cNvSpPr>
            <a:spLocks noGrp="1"/>
          </p:cNvSpPr>
          <p:nvPr>
            <p:ph type="sldNum" sz="quarter" idx="12"/>
          </p:nvPr>
        </p:nvSpPr>
        <p:spPr/>
        <p:txBody>
          <a:bodyPr/>
          <a:lstStyle/>
          <a:p>
            <a:pPr>
              <a:defRPr/>
            </a:pPr>
            <a:fld id="{F9B43987-7F84-BB4A-8611-CDF75B6A737D}" type="slidenum">
              <a:rPr lang="en-US" smtClean="0"/>
              <a:pPr>
                <a:defRPr/>
              </a:pPr>
              <a:t>119</a:t>
            </a:fld>
            <a:endParaRPr lang="en-US"/>
          </a:p>
        </p:txBody>
      </p:sp>
      <p:sp>
        <p:nvSpPr>
          <p:cNvPr id="41" name="Footer Placeholder 40"/>
          <p:cNvSpPr>
            <a:spLocks noGrp="1"/>
          </p:cNvSpPr>
          <p:nvPr>
            <p:ph type="ftr" sz="quarter" idx="11"/>
          </p:nvPr>
        </p:nvSpPr>
        <p:spPr/>
        <p:txBody>
          <a:bodyPr/>
          <a:lstStyle/>
          <a:p>
            <a:pPr>
              <a:defRPr/>
            </a:pPr>
            <a:r>
              <a:rPr lang="en-US" smtClean="0"/>
              <a:t>(c) 2015, C. Faloutsos</a:t>
            </a:r>
            <a:endParaRPr lang="en-US" dirty="0"/>
          </a:p>
        </p:txBody>
      </p:sp>
      <p:sp>
        <p:nvSpPr>
          <p:cNvPr id="37" name="TextBox 36"/>
          <p:cNvSpPr txBox="1"/>
          <p:nvPr/>
        </p:nvSpPr>
        <p:spPr>
          <a:xfrm>
            <a:off x="1" y="5584645"/>
            <a:ext cx="9144000" cy="1261884"/>
          </a:xfrm>
          <a:prstGeom prst="rect">
            <a:avLst/>
          </a:prstGeom>
          <a:solidFill>
            <a:srgbClr val="FF6600"/>
          </a:solidFill>
        </p:spPr>
        <p:txBody>
          <a:bodyPr wrap="square" rtlCol="0">
            <a:spAutoFit/>
          </a:bodyPr>
          <a:lstStyle/>
          <a:p>
            <a:pPr algn="just"/>
            <a:r>
              <a:rPr lang="en-US" sz="2800" dirty="0" smtClean="0">
                <a:solidFill>
                  <a:schemeClr val="bg1"/>
                </a:solidFill>
              </a:rPr>
              <a:t>*Mitchell et al. </a:t>
            </a:r>
            <a:r>
              <a:rPr lang="en-US" sz="2800" i="1" dirty="0" smtClean="0">
                <a:solidFill>
                  <a:schemeClr val="bg1"/>
                </a:solidFill>
              </a:rPr>
              <a:t>Predicting </a:t>
            </a:r>
            <a:r>
              <a:rPr lang="en-US" sz="2800" i="1" dirty="0">
                <a:solidFill>
                  <a:schemeClr val="bg1"/>
                </a:solidFill>
              </a:rPr>
              <a:t>human brain activity associated with the meanings of nouns</a:t>
            </a:r>
            <a:r>
              <a:rPr lang="en-US" sz="2800" dirty="0">
                <a:solidFill>
                  <a:schemeClr val="bg1"/>
                </a:solidFill>
              </a:rPr>
              <a:t>. </a:t>
            </a:r>
            <a:r>
              <a:rPr lang="en-US" sz="2800" dirty="0" smtClean="0">
                <a:solidFill>
                  <a:schemeClr val="bg1"/>
                </a:solidFill>
              </a:rPr>
              <a:t>Science,2008. Data@ </a:t>
            </a:r>
            <a:r>
              <a:rPr lang="en-US" sz="2000" dirty="0" smtClean="0">
                <a:solidFill>
                  <a:schemeClr val="bg1"/>
                </a:solidFill>
                <a:hlinkClick r:id="rId6"/>
              </a:rPr>
              <a:t>www.cs.cmu.edu</a:t>
            </a:r>
            <a:r>
              <a:rPr lang="en-US" sz="2000" dirty="0">
                <a:solidFill>
                  <a:schemeClr val="bg1"/>
                </a:solidFill>
                <a:hlinkClick r:id="rId6"/>
              </a:rPr>
              <a:t>/afs/cs/project/theo-73/www/science2008/</a:t>
            </a:r>
            <a:r>
              <a:rPr lang="en-US" sz="2000" dirty="0" smtClean="0">
                <a:solidFill>
                  <a:schemeClr val="bg1"/>
                </a:solidFill>
                <a:hlinkClick r:id="rId6"/>
              </a:rPr>
              <a:t>data.html</a:t>
            </a:r>
            <a:r>
              <a:rPr lang="en-US" sz="2000" dirty="0" smtClean="0">
                <a:solidFill>
                  <a:schemeClr val="bg1"/>
                </a:solidFill>
              </a:rPr>
              <a:t> </a:t>
            </a:r>
            <a:endParaRPr lang="en-US" sz="1200" dirty="0">
              <a:solidFill>
                <a:schemeClr val="bg1"/>
              </a:solidFill>
            </a:endParaRPr>
          </a:p>
        </p:txBody>
      </p:sp>
      <p:pic>
        <p:nvPicPr>
          <p:cNvPr id="43" name="Picture 42" descr="Tom_Provence_July2010_v2_lowres.jpg"/>
          <p:cNvPicPr>
            <a:picLocks noChangeAspect="1"/>
          </p:cNvPicPr>
          <p:nvPr/>
        </p:nvPicPr>
        <p:blipFill>
          <a:blip r:embed="rId7"/>
          <a:srcRect l="29364" t="4938" r="29364" b="9877"/>
          <a:stretch>
            <a:fillRect/>
          </a:stretch>
        </p:blipFill>
        <p:spPr>
          <a:xfrm>
            <a:off x="523302" y="4419165"/>
            <a:ext cx="814431" cy="99896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2043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p:spPr>
        <p:txBody>
          <a:bodyPr/>
          <a:lstStyle/>
          <a:p>
            <a:r>
              <a:rPr lang="en-US" smtClean="0"/>
              <a:t>(c) 2015, C. Faloutsos</a:t>
            </a:r>
            <a:endParaRPr lang="en-US"/>
          </a:p>
        </p:txBody>
      </p:sp>
      <p:sp>
        <p:nvSpPr>
          <p:cNvPr id="35843" name="Slide Number Placeholder 5"/>
          <p:cNvSpPr>
            <a:spLocks noGrp="1"/>
          </p:cNvSpPr>
          <p:nvPr>
            <p:ph type="sldNum" sz="quarter" idx="12"/>
          </p:nvPr>
        </p:nvSpPr>
        <p:spPr>
          <a:noFill/>
        </p:spPr>
        <p:txBody>
          <a:bodyPr/>
          <a:lstStyle/>
          <a:p>
            <a:fld id="{A4D17841-406E-D14E-825E-C760596570ED}" type="slidenum">
              <a:rPr lang="en-US" smtClean="0"/>
              <a:pPr/>
              <a:t>12</a:t>
            </a:fld>
            <a:endParaRPr lang="en-US" smtClean="0"/>
          </a:p>
        </p:txBody>
      </p:sp>
      <p:sp>
        <p:nvSpPr>
          <p:cNvPr id="35844" name="Rectangle 2"/>
          <p:cNvSpPr>
            <a:spLocks noGrp="1" noChangeArrowheads="1"/>
          </p:cNvSpPr>
          <p:nvPr>
            <p:ph type="title"/>
          </p:nvPr>
        </p:nvSpPr>
        <p:spPr/>
        <p:txBody>
          <a:bodyPr/>
          <a:lstStyle/>
          <a:p>
            <a:r>
              <a:rPr lang="en-US" dirty="0" smtClean="0">
                <a:ea typeface="ＭＳ Ｐゴシック" charset="-128"/>
                <a:cs typeface="ＭＳ Ｐゴシック" charset="-128"/>
              </a:rPr>
              <a:t>Laws and patterns</a:t>
            </a:r>
            <a:endParaRPr lang="en-US" dirty="0">
              <a:ea typeface="ＭＳ Ｐゴシック" charset="-128"/>
              <a:cs typeface="ＭＳ Ｐゴシック" charset="-128"/>
            </a:endParaRPr>
          </a:p>
        </p:txBody>
      </p:sp>
      <p:sp>
        <p:nvSpPr>
          <p:cNvPr id="35845" name="Rectangle 3"/>
          <p:cNvSpPr>
            <a:spLocks noGrp="1" noChangeArrowheads="1"/>
          </p:cNvSpPr>
          <p:nvPr>
            <p:ph type="body" idx="1"/>
          </p:nvPr>
        </p:nvSpPr>
        <p:spPr/>
        <p:txBody>
          <a:bodyPr/>
          <a:lstStyle/>
          <a:p>
            <a:r>
              <a:rPr lang="en-US" dirty="0" smtClean="0">
                <a:ea typeface="ＭＳ Ｐゴシック" charset="-128"/>
                <a:cs typeface="ＭＳ Ｐゴシック" charset="-128"/>
              </a:rPr>
              <a:t>Q1: Are </a:t>
            </a:r>
            <a:r>
              <a:rPr lang="en-US" dirty="0">
                <a:ea typeface="ＭＳ Ｐゴシック" charset="-128"/>
                <a:cs typeface="ＭＳ Ｐゴシック" charset="-128"/>
              </a:rPr>
              <a:t>real graphs random?</a:t>
            </a:r>
          </a:p>
        </p:txBody>
      </p:sp>
      <p:sp>
        <p:nvSpPr>
          <p:cNvPr id="35846" name="Date Placeholder 6"/>
          <p:cNvSpPr>
            <a:spLocks noGrp="1"/>
          </p:cNvSpPr>
          <p:nvPr>
            <p:ph type="dt" sz="quarter" idx="10"/>
          </p:nvPr>
        </p:nvSpPr>
        <p:spPr>
          <a:noFill/>
        </p:spPr>
        <p:txBody>
          <a:bodyPr/>
          <a:lstStyle/>
          <a:p>
            <a:r>
              <a:rPr lang="en-US" smtClean="0"/>
              <a:t>Twitter</a:t>
            </a:r>
            <a:endParaRPr lang="en-US"/>
          </a:p>
        </p:txBody>
      </p:sp>
      <p:pic>
        <p:nvPicPr>
          <p:cNvPr id="7" name="Picture 4" descr="0iterations"/>
          <p:cNvPicPr>
            <a:picLocks noChangeAspect="1" noChangeArrowheads="1"/>
          </p:cNvPicPr>
          <p:nvPr/>
        </p:nvPicPr>
        <p:blipFill>
          <a:blip r:embed="rId3"/>
          <a:srcRect/>
          <a:stretch>
            <a:fillRect/>
          </a:stretch>
        </p:blipFill>
        <p:spPr bwMode="auto">
          <a:xfrm>
            <a:off x="6997700" y="0"/>
            <a:ext cx="2146300"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8672"/>
            <a:ext cx="7772400" cy="685800"/>
          </a:xfrm>
        </p:spPr>
        <p:txBody>
          <a:bodyPr/>
          <a:lstStyle/>
          <a:p>
            <a:r>
              <a:rPr lang="en-US" dirty="0" err="1" smtClean="0"/>
              <a:t>Neuro</a:t>
            </a:r>
            <a:r>
              <a:rPr lang="en-US" dirty="0" smtClean="0"/>
              <a:t>-semantics</a:t>
            </a:r>
            <a:endParaRPr lang="en-US" dirty="0"/>
          </a:p>
        </p:txBody>
      </p:sp>
      <p:sp>
        <p:nvSpPr>
          <p:cNvPr id="6" name="TextBox 5"/>
          <p:cNvSpPr txBox="1"/>
          <p:nvPr/>
        </p:nvSpPr>
        <p:spPr>
          <a:xfrm>
            <a:off x="5503553" y="4290904"/>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2"/>
          <a:stretch>
            <a:fillRect/>
          </a:stretch>
        </p:blipFill>
        <p:spPr>
          <a:xfrm>
            <a:off x="3815664" y="995168"/>
            <a:ext cx="4871136" cy="2238089"/>
          </a:xfrm>
          <a:prstGeom prst="rect">
            <a:avLst/>
          </a:prstGeom>
        </p:spPr>
      </p:pic>
      <p:sp>
        <p:nvSpPr>
          <p:cNvPr id="25" name="TextBox 24"/>
          <p:cNvSpPr txBox="1"/>
          <p:nvPr/>
        </p:nvSpPr>
        <p:spPr>
          <a:xfrm>
            <a:off x="149394" y="1112591"/>
            <a:ext cx="3649571" cy="2954655"/>
          </a:xfrm>
          <a:prstGeom prst="rect">
            <a:avLst/>
          </a:prstGeom>
          <a:noFill/>
        </p:spPr>
        <p:txBody>
          <a:bodyPr wrap="square" rtlCol="0">
            <a:spAutoFit/>
          </a:bodyPr>
          <a:lstStyle/>
          <a:p>
            <a:pPr marL="285750" indent="-285750" algn="l">
              <a:buFont typeface="Arial"/>
              <a:buChar char="•"/>
            </a:pPr>
            <a:r>
              <a:rPr lang="en-US" sz="2800" b="1" dirty="0" smtClean="0"/>
              <a:t>Brain Scan Data</a:t>
            </a:r>
            <a:r>
              <a:rPr lang="en-US" b="1" baseline="30000" dirty="0" smtClean="0"/>
              <a:t>*</a:t>
            </a:r>
            <a:endParaRPr lang="en-US" b="1" baseline="30000" dirty="0"/>
          </a:p>
          <a:p>
            <a:pPr marL="742950" lvl="1" indent="-285750" algn="l">
              <a:buFont typeface="Arial"/>
              <a:buChar char="•"/>
            </a:pPr>
            <a:r>
              <a:rPr lang="en-US" dirty="0" smtClean="0"/>
              <a:t>9 persons</a:t>
            </a:r>
          </a:p>
          <a:p>
            <a:pPr marL="742950" lvl="1" indent="-285750" algn="l">
              <a:buFont typeface="Arial"/>
              <a:buChar char="•"/>
            </a:pPr>
            <a:r>
              <a:rPr lang="en-US" dirty="0" smtClean="0"/>
              <a:t>60 nouns</a:t>
            </a:r>
          </a:p>
          <a:p>
            <a:pPr marL="285750" indent="-285750" algn="l">
              <a:buFont typeface="Arial"/>
              <a:buChar char="•"/>
            </a:pPr>
            <a:r>
              <a:rPr lang="en-US" sz="2800" b="1" dirty="0" smtClean="0"/>
              <a:t>Questions</a:t>
            </a:r>
          </a:p>
          <a:p>
            <a:pPr marL="742950" lvl="1" indent="-285750" algn="l">
              <a:buFont typeface="Arial"/>
              <a:buChar char="•"/>
            </a:pPr>
            <a:r>
              <a:rPr lang="en-US" dirty="0" smtClean="0"/>
              <a:t>218 questions</a:t>
            </a:r>
          </a:p>
          <a:p>
            <a:pPr marL="742950" lvl="1" indent="-285750" algn="l">
              <a:buFont typeface="Arial"/>
              <a:buChar char="•"/>
            </a:pPr>
            <a:r>
              <a:rPr lang="en-US" dirty="0" smtClean="0"/>
              <a:t>‘is it alive?’, ‘can you eat it?’</a:t>
            </a:r>
          </a:p>
        </p:txBody>
      </p:sp>
      <p:sp>
        <p:nvSpPr>
          <p:cNvPr id="36" name="Date Placeholder 35"/>
          <p:cNvSpPr>
            <a:spLocks noGrp="1"/>
          </p:cNvSpPr>
          <p:nvPr>
            <p:ph type="dt" sz="half" idx="10"/>
          </p:nvPr>
        </p:nvSpPr>
        <p:spPr/>
        <p:txBody>
          <a:bodyPr/>
          <a:lstStyle/>
          <a:p>
            <a:pPr>
              <a:defRPr/>
            </a:pPr>
            <a:r>
              <a:rPr lang="en-US" smtClean="0"/>
              <a:t>Twitter</a:t>
            </a:r>
            <a:endParaRPr lang="en-US"/>
          </a:p>
        </p:txBody>
      </p:sp>
      <p:sp>
        <p:nvSpPr>
          <p:cNvPr id="40" name="Slide Number Placeholder 39"/>
          <p:cNvSpPr>
            <a:spLocks noGrp="1"/>
          </p:cNvSpPr>
          <p:nvPr>
            <p:ph type="sldNum" sz="quarter" idx="12"/>
          </p:nvPr>
        </p:nvSpPr>
        <p:spPr/>
        <p:txBody>
          <a:bodyPr/>
          <a:lstStyle/>
          <a:p>
            <a:pPr>
              <a:defRPr/>
            </a:pPr>
            <a:fld id="{F9B43987-7F84-BB4A-8611-CDF75B6A737D}" type="slidenum">
              <a:rPr lang="en-US" smtClean="0"/>
              <a:pPr>
                <a:defRPr/>
              </a:pPr>
              <a:t>120</a:t>
            </a:fld>
            <a:endParaRPr lang="en-US"/>
          </a:p>
        </p:txBody>
      </p:sp>
      <p:sp>
        <p:nvSpPr>
          <p:cNvPr id="41" name="Footer Placeholder 40"/>
          <p:cNvSpPr>
            <a:spLocks noGrp="1"/>
          </p:cNvSpPr>
          <p:nvPr>
            <p:ph type="ftr" sz="quarter" idx="11"/>
          </p:nvPr>
        </p:nvSpPr>
        <p:spPr/>
        <p:txBody>
          <a:bodyPr/>
          <a:lstStyle/>
          <a:p>
            <a:pPr>
              <a:defRPr/>
            </a:pPr>
            <a:r>
              <a:rPr lang="en-US" smtClean="0"/>
              <a:t>(c) 2015, C. Faloutsos</a:t>
            </a:r>
            <a:endParaRPr lang="en-US" dirty="0"/>
          </a:p>
        </p:txBody>
      </p:sp>
      <p:sp>
        <p:nvSpPr>
          <p:cNvPr id="16" name="TextBox 15"/>
          <p:cNvSpPr txBox="1"/>
          <p:nvPr/>
        </p:nvSpPr>
        <p:spPr>
          <a:xfrm>
            <a:off x="176655" y="4199466"/>
            <a:ext cx="2244809" cy="584776"/>
          </a:xfrm>
          <a:prstGeom prst="rect">
            <a:avLst/>
          </a:prstGeom>
          <a:noFill/>
        </p:spPr>
        <p:txBody>
          <a:bodyPr wrap="square" rtlCol="0">
            <a:spAutoFit/>
          </a:bodyPr>
          <a:lstStyle/>
          <a:p>
            <a:pPr algn="just"/>
            <a:r>
              <a:rPr lang="en-US" sz="3200" b="1" dirty="0" smtClean="0">
                <a:solidFill>
                  <a:schemeClr val="tx2"/>
                </a:solidFill>
              </a:rPr>
              <a:t>Patterns?</a:t>
            </a:r>
            <a:endParaRPr lang="en-US" sz="3200" b="1" dirty="0">
              <a:solidFill>
                <a:schemeClr val="tx2"/>
              </a:solidFill>
            </a:endParaRPr>
          </a:p>
        </p:txBody>
      </p:sp>
      <p:pic>
        <p:nvPicPr>
          <p:cNvPr id="17" name="Picture 16"/>
          <p:cNvPicPr>
            <a:picLocks noChangeAspect="1"/>
          </p:cNvPicPr>
          <p:nvPr/>
        </p:nvPicPr>
        <p:blipFill>
          <a:blip r:embed="rId3"/>
          <a:stretch>
            <a:fillRect/>
          </a:stretch>
        </p:blipFill>
        <p:spPr>
          <a:xfrm>
            <a:off x="5367864" y="3233257"/>
            <a:ext cx="520577" cy="635280"/>
          </a:xfrm>
          <a:prstGeom prst="rect">
            <a:avLst/>
          </a:prstGeom>
        </p:spPr>
      </p:pic>
      <p:pic>
        <p:nvPicPr>
          <p:cNvPr id="18" name="Picture 17"/>
          <p:cNvPicPr>
            <a:picLocks noChangeAspect="1"/>
          </p:cNvPicPr>
          <p:nvPr/>
        </p:nvPicPr>
        <p:blipFill>
          <a:blip r:embed="rId4"/>
          <a:stretch>
            <a:fillRect/>
          </a:stretch>
        </p:blipFill>
        <p:spPr>
          <a:xfrm>
            <a:off x="4222506" y="3245957"/>
            <a:ext cx="510926" cy="614843"/>
          </a:xfrm>
          <a:prstGeom prst="rect">
            <a:avLst/>
          </a:prstGeom>
        </p:spPr>
      </p:pic>
      <p:pic>
        <p:nvPicPr>
          <p:cNvPr id="19" name="Picture 18"/>
          <p:cNvPicPr>
            <a:picLocks noChangeAspect="1"/>
          </p:cNvPicPr>
          <p:nvPr/>
        </p:nvPicPr>
        <p:blipFill>
          <a:blip r:embed="rId5"/>
          <a:stretch>
            <a:fillRect/>
          </a:stretch>
        </p:blipFill>
        <p:spPr>
          <a:xfrm>
            <a:off x="6519330" y="3216323"/>
            <a:ext cx="527940" cy="64426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20437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8672"/>
            <a:ext cx="7772400" cy="685800"/>
          </a:xfrm>
        </p:spPr>
        <p:txBody>
          <a:bodyPr/>
          <a:lstStyle/>
          <a:p>
            <a:r>
              <a:rPr lang="en-US" dirty="0" err="1" smtClean="0"/>
              <a:t>Neuro</a:t>
            </a:r>
            <a:r>
              <a:rPr lang="en-US" dirty="0" smtClean="0"/>
              <a:t>-semantics</a:t>
            </a:r>
            <a:endParaRPr lang="en-US" dirty="0"/>
          </a:p>
        </p:txBody>
      </p:sp>
      <p:sp>
        <p:nvSpPr>
          <p:cNvPr id="6" name="TextBox 5"/>
          <p:cNvSpPr txBox="1"/>
          <p:nvPr/>
        </p:nvSpPr>
        <p:spPr>
          <a:xfrm>
            <a:off x="5503553" y="4290904"/>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2"/>
          <a:stretch>
            <a:fillRect/>
          </a:stretch>
        </p:blipFill>
        <p:spPr>
          <a:xfrm>
            <a:off x="3815664" y="995168"/>
            <a:ext cx="4871136" cy="2238089"/>
          </a:xfrm>
          <a:prstGeom prst="rect">
            <a:avLst/>
          </a:prstGeom>
        </p:spPr>
      </p:pic>
      <p:sp>
        <p:nvSpPr>
          <p:cNvPr id="25" name="TextBox 24"/>
          <p:cNvSpPr txBox="1"/>
          <p:nvPr/>
        </p:nvSpPr>
        <p:spPr>
          <a:xfrm>
            <a:off x="149394" y="1112591"/>
            <a:ext cx="3649571" cy="2954655"/>
          </a:xfrm>
          <a:prstGeom prst="rect">
            <a:avLst/>
          </a:prstGeom>
          <a:noFill/>
        </p:spPr>
        <p:txBody>
          <a:bodyPr wrap="square" rtlCol="0">
            <a:spAutoFit/>
          </a:bodyPr>
          <a:lstStyle/>
          <a:p>
            <a:pPr marL="285750" indent="-285750" algn="l">
              <a:buFont typeface="Arial"/>
              <a:buChar char="•"/>
            </a:pPr>
            <a:r>
              <a:rPr lang="en-US" sz="2800" b="1" dirty="0" smtClean="0"/>
              <a:t>Brain Scan Data</a:t>
            </a:r>
            <a:r>
              <a:rPr lang="en-US" b="1" baseline="30000" dirty="0" smtClean="0"/>
              <a:t>*</a:t>
            </a:r>
            <a:endParaRPr lang="en-US" b="1" baseline="30000" dirty="0"/>
          </a:p>
          <a:p>
            <a:pPr marL="742950" lvl="1" indent="-285750" algn="l">
              <a:buFont typeface="Arial"/>
              <a:buChar char="•"/>
            </a:pPr>
            <a:r>
              <a:rPr lang="en-US" dirty="0" smtClean="0"/>
              <a:t>9 persons</a:t>
            </a:r>
          </a:p>
          <a:p>
            <a:pPr marL="742950" lvl="1" indent="-285750" algn="l">
              <a:buFont typeface="Arial"/>
              <a:buChar char="•"/>
            </a:pPr>
            <a:r>
              <a:rPr lang="en-US" dirty="0" smtClean="0"/>
              <a:t>60 nouns</a:t>
            </a:r>
          </a:p>
          <a:p>
            <a:pPr marL="285750" indent="-285750" algn="l">
              <a:buFont typeface="Arial"/>
              <a:buChar char="•"/>
            </a:pPr>
            <a:r>
              <a:rPr lang="en-US" sz="2800" b="1" dirty="0" smtClean="0"/>
              <a:t>Questions</a:t>
            </a:r>
          </a:p>
          <a:p>
            <a:pPr marL="742950" lvl="1" indent="-285750" algn="l">
              <a:buFont typeface="Arial"/>
              <a:buChar char="•"/>
            </a:pPr>
            <a:r>
              <a:rPr lang="en-US" dirty="0" smtClean="0"/>
              <a:t>218 questions</a:t>
            </a:r>
          </a:p>
          <a:p>
            <a:pPr marL="742950" lvl="1" indent="-285750" algn="l">
              <a:buFont typeface="Arial"/>
              <a:buChar char="•"/>
            </a:pPr>
            <a:r>
              <a:rPr lang="en-US" dirty="0" smtClean="0"/>
              <a:t>‘is it alive?’, ‘can you eat it?’</a:t>
            </a:r>
          </a:p>
        </p:txBody>
      </p:sp>
      <p:pic>
        <p:nvPicPr>
          <p:cNvPr id="26" name="Picture 25"/>
          <p:cNvPicPr>
            <a:picLocks noChangeAspect="1"/>
          </p:cNvPicPr>
          <p:nvPr/>
        </p:nvPicPr>
        <p:blipFill>
          <a:blip r:embed="rId3"/>
          <a:stretch>
            <a:fillRect/>
          </a:stretch>
        </p:blipFill>
        <p:spPr>
          <a:xfrm rot="16200000">
            <a:off x="6747301" y="4257408"/>
            <a:ext cx="185469" cy="1225151"/>
          </a:xfrm>
          <a:prstGeom prst="rect">
            <a:avLst/>
          </a:prstGeom>
        </p:spPr>
      </p:pic>
      <p:pic>
        <p:nvPicPr>
          <p:cNvPr id="27" name="Picture 26"/>
          <p:cNvPicPr>
            <a:picLocks noChangeAspect="1"/>
          </p:cNvPicPr>
          <p:nvPr/>
        </p:nvPicPr>
        <p:blipFill>
          <a:blip r:embed="rId4"/>
          <a:stretch>
            <a:fillRect/>
          </a:stretch>
        </p:blipFill>
        <p:spPr>
          <a:xfrm rot="16200000">
            <a:off x="6736346" y="4492887"/>
            <a:ext cx="207386" cy="1225155"/>
          </a:xfrm>
          <a:prstGeom prst="rect">
            <a:avLst/>
          </a:prstGeom>
        </p:spPr>
      </p:pic>
      <p:sp>
        <p:nvSpPr>
          <p:cNvPr id="28" name="Cube 27"/>
          <p:cNvSpPr/>
          <p:nvPr/>
        </p:nvSpPr>
        <p:spPr>
          <a:xfrm>
            <a:off x="6227460" y="4372375"/>
            <a:ext cx="1613110" cy="1656795"/>
          </a:xfrm>
          <a:prstGeom prst="cub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9" name="Picture 28"/>
          <p:cNvPicPr>
            <a:picLocks noChangeAspect="1"/>
          </p:cNvPicPr>
          <p:nvPr/>
        </p:nvPicPr>
        <p:blipFill>
          <a:blip r:embed="rId3"/>
          <a:stretch>
            <a:fillRect/>
          </a:stretch>
        </p:blipFill>
        <p:spPr>
          <a:xfrm rot="16200000">
            <a:off x="6747295" y="5001871"/>
            <a:ext cx="185469" cy="1225151"/>
          </a:xfrm>
          <a:prstGeom prst="rect">
            <a:avLst/>
          </a:prstGeom>
        </p:spPr>
      </p:pic>
      <p:pic>
        <p:nvPicPr>
          <p:cNvPr id="30" name="Picture 29"/>
          <p:cNvPicPr>
            <a:picLocks noChangeAspect="1"/>
          </p:cNvPicPr>
          <p:nvPr/>
        </p:nvPicPr>
        <p:blipFill>
          <a:blip r:embed="rId4"/>
          <a:stretch>
            <a:fillRect/>
          </a:stretch>
        </p:blipFill>
        <p:spPr>
          <a:xfrm rot="16200000">
            <a:off x="6736341" y="5237350"/>
            <a:ext cx="207386" cy="1225155"/>
          </a:xfrm>
          <a:prstGeom prst="rect">
            <a:avLst/>
          </a:prstGeom>
        </p:spPr>
      </p:pic>
      <p:sp>
        <p:nvSpPr>
          <p:cNvPr id="31" name="TextBox 30"/>
          <p:cNvSpPr txBox="1"/>
          <p:nvPr/>
        </p:nvSpPr>
        <p:spPr>
          <a:xfrm rot="5400000">
            <a:off x="6683449" y="5194759"/>
            <a:ext cx="399285" cy="369332"/>
          </a:xfrm>
          <a:prstGeom prst="rect">
            <a:avLst/>
          </a:prstGeom>
          <a:noFill/>
        </p:spPr>
        <p:txBody>
          <a:bodyPr wrap="square" rtlCol="0">
            <a:spAutoFit/>
          </a:bodyPr>
          <a:lstStyle/>
          <a:p>
            <a:r>
              <a:rPr lang="en-US" dirty="0" smtClean="0"/>
              <a:t>…</a:t>
            </a:r>
            <a:endParaRPr lang="en-US" dirty="0"/>
          </a:p>
        </p:txBody>
      </p:sp>
      <p:sp>
        <p:nvSpPr>
          <p:cNvPr id="32" name="TextBox 31"/>
          <p:cNvSpPr txBox="1"/>
          <p:nvPr/>
        </p:nvSpPr>
        <p:spPr>
          <a:xfrm>
            <a:off x="2552423" y="4680150"/>
            <a:ext cx="864640" cy="338554"/>
          </a:xfrm>
          <a:prstGeom prst="rect">
            <a:avLst/>
          </a:prstGeom>
          <a:noFill/>
        </p:spPr>
        <p:txBody>
          <a:bodyPr wrap="none" rtlCol="0">
            <a:spAutoFit/>
          </a:bodyPr>
          <a:lstStyle/>
          <a:p>
            <a:r>
              <a:rPr lang="en-US" sz="1600" dirty="0" smtClean="0"/>
              <a:t>airplane</a:t>
            </a:r>
            <a:endParaRPr lang="en-US" sz="1600" dirty="0"/>
          </a:p>
        </p:txBody>
      </p:sp>
      <p:sp>
        <p:nvSpPr>
          <p:cNvPr id="33" name="TextBox 32"/>
          <p:cNvSpPr txBox="1"/>
          <p:nvPr/>
        </p:nvSpPr>
        <p:spPr>
          <a:xfrm>
            <a:off x="2611726" y="5036990"/>
            <a:ext cx="497252" cy="338554"/>
          </a:xfrm>
          <a:prstGeom prst="rect">
            <a:avLst/>
          </a:prstGeom>
          <a:noFill/>
        </p:spPr>
        <p:txBody>
          <a:bodyPr wrap="none" rtlCol="0">
            <a:spAutoFit/>
          </a:bodyPr>
          <a:lstStyle/>
          <a:p>
            <a:r>
              <a:rPr lang="en-US" sz="1600" dirty="0" smtClean="0"/>
              <a:t>dog</a:t>
            </a:r>
            <a:endParaRPr lang="en-US" sz="1600" dirty="0"/>
          </a:p>
        </p:txBody>
      </p:sp>
      <p:sp>
        <p:nvSpPr>
          <p:cNvPr id="34" name="TextBox 33"/>
          <p:cNvSpPr txBox="1"/>
          <p:nvPr/>
        </p:nvSpPr>
        <p:spPr>
          <a:xfrm rot="18843007">
            <a:off x="7579350" y="5648556"/>
            <a:ext cx="928459" cy="369332"/>
          </a:xfrm>
          <a:prstGeom prst="rect">
            <a:avLst/>
          </a:prstGeom>
          <a:noFill/>
        </p:spPr>
        <p:txBody>
          <a:bodyPr wrap="none" rtlCol="0">
            <a:spAutoFit/>
          </a:bodyPr>
          <a:lstStyle/>
          <a:p>
            <a:r>
              <a:rPr lang="en-US" dirty="0" smtClean="0"/>
              <a:t>persons</a:t>
            </a:r>
            <a:endParaRPr lang="en-US" dirty="0"/>
          </a:p>
        </p:txBody>
      </p:sp>
      <p:sp>
        <p:nvSpPr>
          <p:cNvPr id="35" name="TextBox 34"/>
          <p:cNvSpPr txBox="1"/>
          <p:nvPr/>
        </p:nvSpPr>
        <p:spPr>
          <a:xfrm rot="16200000">
            <a:off x="5285449" y="5463630"/>
            <a:ext cx="761747" cy="369332"/>
          </a:xfrm>
          <a:prstGeom prst="rect">
            <a:avLst/>
          </a:prstGeom>
          <a:noFill/>
        </p:spPr>
        <p:txBody>
          <a:bodyPr wrap="none" rtlCol="0">
            <a:spAutoFit/>
          </a:bodyPr>
          <a:lstStyle/>
          <a:p>
            <a:r>
              <a:rPr lang="en-US" dirty="0" smtClean="0"/>
              <a:t>nouns</a:t>
            </a:r>
            <a:endParaRPr lang="en-US" dirty="0"/>
          </a:p>
        </p:txBody>
      </p:sp>
      <p:sp>
        <p:nvSpPr>
          <p:cNvPr id="4" name="Rectangle 3"/>
          <p:cNvSpPr/>
          <p:nvPr/>
        </p:nvSpPr>
        <p:spPr>
          <a:xfrm>
            <a:off x="4079680" y="4726449"/>
            <a:ext cx="763253" cy="11763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TextBox 23"/>
          <p:cNvSpPr txBox="1"/>
          <p:nvPr/>
        </p:nvSpPr>
        <p:spPr>
          <a:xfrm>
            <a:off x="4185846" y="4254689"/>
            <a:ext cx="1095172" cy="369332"/>
          </a:xfrm>
          <a:prstGeom prst="rect">
            <a:avLst/>
          </a:prstGeom>
          <a:noFill/>
        </p:spPr>
        <p:txBody>
          <a:bodyPr wrap="none" rtlCol="0">
            <a:spAutoFit/>
          </a:bodyPr>
          <a:lstStyle/>
          <a:p>
            <a:r>
              <a:rPr lang="en-US" dirty="0" smtClean="0"/>
              <a:t>questions</a:t>
            </a:r>
            <a:endParaRPr lang="en-US" dirty="0"/>
          </a:p>
        </p:txBody>
      </p:sp>
      <p:sp>
        <p:nvSpPr>
          <p:cNvPr id="39" name="TextBox 38"/>
          <p:cNvSpPr txBox="1"/>
          <p:nvPr/>
        </p:nvSpPr>
        <p:spPr>
          <a:xfrm>
            <a:off x="6558386" y="5965752"/>
            <a:ext cx="774571" cy="369332"/>
          </a:xfrm>
          <a:prstGeom prst="rect">
            <a:avLst/>
          </a:prstGeom>
          <a:noFill/>
        </p:spPr>
        <p:txBody>
          <a:bodyPr wrap="none" rtlCol="0">
            <a:spAutoFit/>
          </a:bodyPr>
          <a:lstStyle/>
          <a:p>
            <a:r>
              <a:rPr lang="en-US" dirty="0" smtClean="0"/>
              <a:t>voxels</a:t>
            </a:r>
            <a:endParaRPr lang="en-US" dirty="0"/>
          </a:p>
        </p:txBody>
      </p:sp>
      <p:sp>
        <p:nvSpPr>
          <p:cNvPr id="36" name="Date Placeholder 35"/>
          <p:cNvSpPr>
            <a:spLocks noGrp="1"/>
          </p:cNvSpPr>
          <p:nvPr>
            <p:ph type="dt" sz="half" idx="10"/>
          </p:nvPr>
        </p:nvSpPr>
        <p:spPr/>
        <p:txBody>
          <a:bodyPr/>
          <a:lstStyle/>
          <a:p>
            <a:pPr>
              <a:defRPr/>
            </a:pPr>
            <a:r>
              <a:rPr lang="en-US" smtClean="0"/>
              <a:t>Twitter</a:t>
            </a:r>
            <a:endParaRPr lang="en-US"/>
          </a:p>
        </p:txBody>
      </p:sp>
      <p:sp>
        <p:nvSpPr>
          <p:cNvPr id="40" name="Slide Number Placeholder 39"/>
          <p:cNvSpPr>
            <a:spLocks noGrp="1"/>
          </p:cNvSpPr>
          <p:nvPr>
            <p:ph type="sldNum" sz="quarter" idx="12"/>
          </p:nvPr>
        </p:nvSpPr>
        <p:spPr/>
        <p:txBody>
          <a:bodyPr/>
          <a:lstStyle/>
          <a:p>
            <a:pPr>
              <a:defRPr/>
            </a:pPr>
            <a:fld id="{F9B43987-7F84-BB4A-8611-CDF75B6A737D}" type="slidenum">
              <a:rPr lang="en-US" smtClean="0"/>
              <a:pPr>
                <a:defRPr/>
              </a:pPr>
              <a:t>121</a:t>
            </a:fld>
            <a:endParaRPr lang="en-US"/>
          </a:p>
        </p:txBody>
      </p:sp>
      <p:sp>
        <p:nvSpPr>
          <p:cNvPr id="41" name="Footer Placeholder 40"/>
          <p:cNvSpPr>
            <a:spLocks noGrp="1"/>
          </p:cNvSpPr>
          <p:nvPr>
            <p:ph type="ftr" sz="quarter" idx="11"/>
          </p:nvPr>
        </p:nvSpPr>
        <p:spPr/>
        <p:txBody>
          <a:bodyPr/>
          <a:lstStyle/>
          <a:p>
            <a:pPr>
              <a:defRPr/>
            </a:pPr>
            <a:r>
              <a:rPr lang="en-US" smtClean="0"/>
              <a:t>(c) 2015, C. Faloutsos</a:t>
            </a:r>
            <a:endParaRPr lang="en-US"/>
          </a:p>
        </p:txBody>
      </p:sp>
      <p:cxnSp>
        <p:nvCxnSpPr>
          <p:cNvPr id="43" name="Straight Arrow Connector 42"/>
          <p:cNvCxnSpPr/>
          <p:nvPr/>
        </p:nvCxnSpPr>
        <p:spPr bwMode="auto">
          <a:xfrm>
            <a:off x="3549650" y="4895850"/>
            <a:ext cx="4318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44" name="Straight Arrow Connector 43"/>
          <p:cNvCxnSpPr/>
          <p:nvPr/>
        </p:nvCxnSpPr>
        <p:spPr bwMode="auto">
          <a:xfrm>
            <a:off x="3549650" y="5213350"/>
            <a:ext cx="4318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sp>
        <p:nvSpPr>
          <p:cNvPr id="45" name="TextBox 44"/>
          <p:cNvSpPr txBox="1"/>
          <p:nvPr/>
        </p:nvSpPr>
        <p:spPr>
          <a:xfrm>
            <a:off x="176655" y="4199466"/>
            <a:ext cx="2244809" cy="584776"/>
          </a:xfrm>
          <a:prstGeom prst="rect">
            <a:avLst/>
          </a:prstGeom>
          <a:noFill/>
        </p:spPr>
        <p:txBody>
          <a:bodyPr wrap="square" rtlCol="0">
            <a:spAutoFit/>
          </a:bodyPr>
          <a:lstStyle/>
          <a:p>
            <a:pPr algn="just"/>
            <a:r>
              <a:rPr lang="en-US" sz="3200" b="1" dirty="0" smtClean="0">
                <a:solidFill>
                  <a:schemeClr val="tx2"/>
                </a:solidFill>
              </a:rPr>
              <a:t>Patterns?</a:t>
            </a:r>
            <a:endParaRPr lang="en-US" sz="3200" b="1" dirty="0">
              <a:solidFill>
                <a:schemeClr val="tx2"/>
              </a:solidFill>
            </a:endParaRPr>
          </a:p>
        </p:txBody>
      </p:sp>
      <p:pic>
        <p:nvPicPr>
          <p:cNvPr id="46" name="Picture 45"/>
          <p:cNvPicPr>
            <a:picLocks noChangeAspect="1"/>
          </p:cNvPicPr>
          <p:nvPr/>
        </p:nvPicPr>
        <p:blipFill>
          <a:blip r:embed="rId5"/>
          <a:stretch>
            <a:fillRect/>
          </a:stretch>
        </p:blipFill>
        <p:spPr>
          <a:xfrm>
            <a:off x="5367864" y="3233257"/>
            <a:ext cx="520577" cy="635280"/>
          </a:xfrm>
          <a:prstGeom prst="rect">
            <a:avLst/>
          </a:prstGeom>
        </p:spPr>
      </p:pic>
      <p:pic>
        <p:nvPicPr>
          <p:cNvPr id="47" name="Picture 46"/>
          <p:cNvPicPr>
            <a:picLocks noChangeAspect="1"/>
          </p:cNvPicPr>
          <p:nvPr/>
        </p:nvPicPr>
        <p:blipFill>
          <a:blip r:embed="rId4"/>
          <a:stretch>
            <a:fillRect/>
          </a:stretch>
        </p:blipFill>
        <p:spPr>
          <a:xfrm>
            <a:off x="4222506" y="3245957"/>
            <a:ext cx="510926" cy="614843"/>
          </a:xfrm>
          <a:prstGeom prst="rect">
            <a:avLst/>
          </a:prstGeom>
        </p:spPr>
      </p:pic>
      <p:pic>
        <p:nvPicPr>
          <p:cNvPr id="48" name="Picture 47"/>
          <p:cNvPicPr>
            <a:picLocks noChangeAspect="1"/>
          </p:cNvPicPr>
          <p:nvPr/>
        </p:nvPicPr>
        <p:blipFill>
          <a:blip r:embed="rId6"/>
          <a:stretch>
            <a:fillRect/>
          </a:stretch>
        </p:blipFill>
        <p:spPr>
          <a:xfrm>
            <a:off x="6519330" y="3216323"/>
            <a:ext cx="527940" cy="64426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20437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28"/>
            <a:ext cx="8229600" cy="1143000"/>
          </a:xfrm>
        </p:spPr>
        <p:txBody>
          <a:bodyPr/>
          <a:lstStyle/>
          <a:p>
            <a:r>
              <a:rPr lang="en-US" dirty="0" err="1" smtClean="0"/>
              <a:t>Neuro</a:t>
            </a:r>
            <a:r>
              <a:rPr lang="en-US" dirty="0" smtClean="0"/>
              <a:t>-semantics</a:t>
            </a:r>
            <a:endParaRPr lang="en-US" dirty="0"/>
          </a:p>
        </p:txBody>
      </p:sp>
      <p:pic>
        <p:nvPicPr>
          <p:cNvPr id="4" name="Picture 3"/>
          <p:cNvPicPr>
            <a:picLocks noChangeAspect="1"/>
          </p:cNvPicPr>
          <p:nvPr/>
        </p:nvPicPr>
        <p:blipFill>
          <a:blip r:embed="rId2"/>
          <a:stretch>
            <a:fillRect/>
          </a:stretch>
        </p:blipFill>
        <p:spPr>
          <a:xfrm>
            <a:off x="149393" y="1562100"/>
            <a:ext cx="8968633" cy="4127500"/>
          </a:xfrm>
          <a:prstGeom prst="rect">
            <a:avLst/>
          </a:prstGeom>
        </p:spPr>
      </p:pic>
      <p:sp>
        <p:nvSpPr>
          <p:cNvPr id="3" name="Slide Number Placeholder 2"/>
          <p:cNvSpPr>
            <a:spLocks noGrp="1"/>
          </p:cNvSpPr>
          <p:nvPr>
            <p:ph type="sldNum" sz="quarter" idx="12"/>
          </p:nvPr>
        </p:nvSpPr>
        <p:spPr/>
        <p:txBody>
          <a:bodyPr/>
          <a:lstStyle/>
          <a:p>
            <a:fld id="{3F14F0D0-2497-AA41-8120-223B9214FF61}" type="slidenum">
              <a:rPr lang="en-US" smtClean="0"/>
              <a:pPr/>
              <a:t>122</a:t>
            </a:fld>
            <a:endParaRPr lang="en-US"/>
          </a:p>
        </p:txBody>
      </p:sp>
      <p:sp>
        <p:nvSpPr>
          <p:cNvPr id="5" name="Date Placeholder 4"/>
          <p:cNvSpPr>
            <a:spLocks noGrp="1"/>
          </p:cNvSpPr>
          <p:nvPr>
            <p:ph type="dt" sz="half" idx="10"/>
          </p:nvPr>
        </p:nvSpPr>
        <p:spPr/>
        <p:txBody>
          <a:bodyPr/>
          <a:lstStyle/>
          <a:p>
            <a:pPr>
              <a:defRPr/>
            </a:pPr>
            <a:r>
              <a:rPr lang="en-US" smtClean="0"/>
              <a:t>Twitter</a:t>
            </a:r>
            <a:endParaRPr lang="en-US"/>
          </a:p>
        </p:txBody>
      </p:sp>
      <p:sp>
        <p:nvSpPr>
          <p:cNvPr id="6" name="Footer Placeholder 5"/>
          <p:cNvSpPr>
            <a:spLocks noGrp="1"/>
          </p:cNvSpPr>
          <p:nvPr>
            <p:ph type="ftr" sz="quarter" idx="11"/>
          </p:nvPr>
        </p:nvSpPr>
        <p:spPr/>
        <p:txBody>
          <a:bodyPr/>
          <a:lstStyle/>
          <a:p>
            <a:pPr>
              <a:defRPr/>
            </a:pPr>
            <a:r>
              <a:rPr lang="en-US" smtClean="0"/>
              <a:t>(c) 2015, C. Faloutsos</a:t>
            </a:r>
            <a:endParaRPr lang="en-US"/>
          </a:p>
        </p:txBody>
      </p:sp>
      <p:grpSp>
        <p:nvGrpSpPr>
          <p:cNvPr id="39" name="Group 38"/>
          <p:cNvGrpSpPr>
            <a:grpSpLocks noChangeAspect="1"/>
          </p:cNvGrpSpPr>
          <p:nvPr/>
        </p:nvGrpSpPr>
        <p:grpSpPr>
          <a:xfrm>
            <a:off x="6728887" y="205012"/>
            <a:ext cx="1720850" cy="1059549"/>
            <a:chOff x="1409700" y="3761003"/>
            <a:chExt cx="3441700" cy="2119097"/>
          </a:xfrm>
        </p:grpSpPr>
        <p:sp>
          <p:nvSpPr>
            <p:cNvPr id="40" name="Rectangle 39"/>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1" name="Rectangle 40"/>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42" name="Rectangle 41"/>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43" name="Rectangle 42"/>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4" name="Rectangle 43"/>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45" name="Rectangle 44"/>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46" name="Group 37"/>
            <p:cNvGrpSpPr/>
            <p:nvPr/>
          </p:nvGrpSpPr>
          <p:grpSpPr>
            <a:xfrm>
              <a:off x="3873500" y="4356100"/>
              <a:ext cx="977900" cy="50799"/>
              <a:chOff x="3873500" y="4356100"/>
              <a:chExt cx="977900" cy="50799"/>
            </a:xfrm>
          </p:grpSpPr>
          <p:sp>
            <p:nvSpPr>
              <p:cNvPr id="5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4" name="Rectangle 53"/>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7" name="TextBox 46"/>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48" name="Parallelogram 47"/>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9" name="Parallelogram 48"/>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50" name="Group 38"/>
            <p:cNvGrpSpPr/>
            <p:nvPr/>
          </p:nvGrpSpPr>
          <p:grpSpPr>
            <a:xfrm rot="18634327">
              <a:off x="3582932" y="4035585"/>
              <a:ext cx="625012" cy="75847"/>
              <a:chOff x="3873500" y="4356100"/>
              <a:chExt cx="977900" cy="50799"/>
            </a:xfrm>
          </p:grpSpPr>
          <p:sp>
            <p:nvSpPr>
              <p:cNvPr id="51"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2" name="Rectangle 51"/>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795306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28"/>
            <a:ext cx="8229600" cy="1143000"/>
          </a:xfrm>
        </p:spPr>
        <p:txBody>
          <a:bodyPr/>
          <a:lstStyle/>
          <a:p>
            <a:r>
              <a:rPr lang="en-US" dirty="0" err="1" smtClean="0"/>
              <a:t>Neuro</a:t>
            </a:r>
            <a:r>
              <a:rPr lang="en-US" dirty="0" smtClean="0"/>
              <a:t>-semantics</a:t>
            </a:r>
            <a:endParaRPr lang="en-US" dirty="0"/>
          </a:p>
        </p:txBody>
      </p:sp>
      <p:sp>
        <p:nvSpPr>
          <p:cNvPr id="3" name="Slide Number Placeholder 2"/>
          <p:cNvSpPr>
            <a:spLocks noGrp="1"/>
          </p:cNvSpPr>
          <p:nvPr>
            <p:ph type="sldNum" sz="quarter" idx="12"/>
          </p:nvPr>
        </p:nvSpPr>
        <p:spPr/>
        <p:txBody>
          <a:bodyPr/>
          <a:lstStyle/>
          <a:p>
            <a:fld id="{3F14F0D0-2497-AA41-8120-223B9214FF61}" type="slidenum">
              <a:rPr lang="en-US" smtClean="0"/>
              <a:pPr/>
              <a:t>123</a:t>
            </a:fld>
            <a:endParaRPr lang="en-US"/>
          </a:p>
        </p:txBody>
      </p:sp>
      <p:sp>
        <p:nvSpPr>
          <p:cNvPr id="5" name="Date Placeholder 4"/>
          <p:cNvSpPr>
            <a:spLocks noGrp="1"/>
          </p:cNvSpPr>
          <p:nvPr>
            <p:ph type="dt" sz="half" idx="10"/>
          </p:nvPr>
        </p:nvSpPr>
        <p:spPr/>
        <p:txBody>
          <a:bodyPr/>
          <a:lstStyle/>
          <a:p>
            <a:pPr>
              <a:defRPr/>
            </a:pPr>
            <a:r>
              <a:rPr lang="en-US" smtClean="0"/>
              <a:t>Twitter</a:t>
            </a:r>
            <a:endParaRPr lang="en-US"/>
          </a:p>
        </p:txBody>
      </p:sp>
      <p:sp>
        <p:nvSpPr>
          <p:cNvPr id="6" name="Footer Placeholder 5"/>
          <p:cNvSpPr>
            <a:spLocks noGrp="1"/>
          </p:cNvSpPr>
          <p:nvPr>
            <p:ph type="ftr" sz="quarter" idx="11"/>
          </p:nvPr>
        </p:nvSpPr>
        <p:spPr/>
        <p:txBody>
          <a:bodyPr/>
          <a:lstStyle/>
          <a:p>
            <a:pPr>
              <a:defRPr/>
            </a:pPr>
            <a:r>
              <a:rPr lang="en-US" smtClean="0"/>
              <a:t>(c) 2015, C. Faloutsos</a:t>
            </a:r>
            <a:endParaRPr lang="en-US"/>
          </a:p>
        </p:txBody>
      </p:sp>
      <p:pic>
        <p:nvPicPr>
          <p:cNvPr id="4" name="Picture 3"/>
          <p:cNvPicPr>
            <a:picLocks noChangeAspect="1"/>
          </p:cNvPicPr>
          <p:nvPr/>
        </p:nvPicPr>
        <p:blipFill>
          <a:blip r:embed="rId2"/>
          <a:srcRect l="46452" r="24774"/>
          <a:stretch>
            <a:fillRect/>
          </a:stretch>
        </p:blipFill>
        <p:spPr>
          <a:xfrm>
            <a:off x="3265587" y="1000383"/>
            <a:ext cx="3524700" cy="5637465"/>
          </a:xfrm>
          <a:prstGeom prst="rect">
            <a:avLst/>
          </a:prstGeom>
          <a:solidFill>
            <a:schemeClr val="bg1"/>
          </a:solidFill>
        </p:spPr>
      </p:pic>
      <p:sp>
        <p:nvSpPr>
          <p:cNvPr id="7" name="TextBox 6"/>
          <p:cNvSpPr txBox="1"/>
          <p:nvPr/>
        </p:nvSpPr>
        <p:spPr>
          <a:xfrm>
            <a:off x="23701" y="1388533"/>
            <a:ext cx="3354604" cy="1077218"/>
          </a:xfrm>
          <a:prstGeom prst="rect">
            <a:avLst/>
          </a:prstGeom>
          <a:noFill/>
        </p:spPr>
        <p:txBody>
          <a:bodyPr wrap="none" rtlCol="0">
            <a:spAutoFit/>
          </a:bodyPr>
          <a:lstStyle/>
          <a:p>
            <a:r>
              <a:rPr lang="en-US" sz="3200" b="1" dirty="0" smtClean="0">
                <a:solidFill>
                  <a:srgbClr val="A50021"/>
                </a:solidFill>
              </a:rPr>
              <a:t>Small items -&gt;</a:t>
            </a:r>
          </a:p>
          <a:p>
            <a:r>
              <a:rPr lang="en-US" sz="3200" b="1" dirty="0" err="1" smtClean="0">
                <a:solidFill>
                  <a:srgbClr val="A50021"/>
                </a:solidFill>
              </a:rPr>
              <a:t>Premotor</a:t>
            </a:r>
            <a:r>
              <a:rPr lang="en-US" sz="3200" b="1" dirty="0" smtClean="0">
                <a:solidFill>
                  <a:srgbClr val="A50021"/>
                </a:solidFill>
              </a:rPr>
              <a:t> cortex</a:t>
            </a:r>
            <a:endParaRPr lang="en-US" sz="3200" b="1" dirty="0">
              <a:solidFill>
                <a:srgbClr val="A50021"/>
              </a:solidFill>
            </a:endParaRPr>
          </a:p>
        </p:txBody>
      </p:sp>
      <p:grpSp>
        <p:nvGrpSpPr>
          <p:cNvPr id="8" name="Group 7"/>
          <p:cNvGrpSpPr>
            <a:grpSpLocks noChangeAspect="1"/>
          </p:cNvGrpSpPr>
          <p:nvPr/>
        </p:nvGrpSpPr>
        <p:grpSpPr>
          <a:xfrm>
            <a:off x="6728887" y="205012"/>
            <a:ext cx="1720850" cy="1059549"/>
            <a:chOff x="1409700" y="3761003"/>
            <a:chExt cx="3441700" cy="2119097"/>
          </a:xfrm>
        </p:grpSpPr>
        <p:sp>
          <p:nvSpPr>
            <p:cNvPr id="9" name="Rectangle 8"/>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0" name="Rectangle 9"/>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1" name="Rectangle 10"/>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2" name="Rectangle 11"/>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5" name="Group 37"/>
            <p:cNvGrpSpPr/>
            <p:nvPr/>
          </p:nvGrpSpPr>
          <p:grpSpPr>
            <a:xfrm>
              <a:off x="3873500" y="4356100"/>
              <a:ext cx="977900" cy="50799"/>
              <a:chOff x="3873500" y="4356100"/>
              <a:chExt cx="977900" cy="50799"/>
            </a:xfrm>
          </p:grpSpPr>
          <p:sp>
            <p:nvSpPr>
              <p:cNvPr id="22"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3" name="Rectangle 22"/>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16" name="TextBox 15"/>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17" name="Parallelogram 16"/>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Parallelogram 17"/>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19" name="Group 38"/>
            <p:cNvGrpSpPr/>
            <p:nvPr/>
          </p:nvGrpSpPr>
          <p:grpSpPr>
            <a:xfrm rot="18634327">
              <a:off x="3582932" y="4035585"/>
              <a:ext cx="625012" cy="75847"/>
              <a:chOff x="3873500" y="4356100"/>
              <a:chExt cx="977900" cy="50799"/>
            </a:xfrm>
          </p:grpSpPr>
          <p:sp>
            <p:nvSpPr>
              <p:cNvPr id="2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1" name="Rectangle 2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795306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28"/>
            <a:ext cx="8229600" cy="1143000"/>
          </a:xfrm>
        </p:spPr>
        <p:txBody>
          <a:bodyPr/>
          <a:lstStyle/>
          <a:p>
            <a:r>
              <a:rPr lang="en-US" dirty="0" err="1" smtClean="0"/>
              <a:t>Neuro</a:t>
            </a:r>
            <a:r>
              <a:rPr lang="en-US" dirty="0" smtClean="0"/>
              <a:t>-semantics</a:t>
            </a:r>
            <a:endParaRPr lang="en-US" dirty="0"/>
          </a:p>
        </p:txBody>
      </p:sp>
      <p:sp>
        <p:nvSpPr>
          <p:cNvPr id="3" name="Slide Number Placeholder 2"/>
          <p:cNvSpPr>
            <a:spLocks noGrp="1"/>
          </p:cNvSpPr>
          <p:nvPr>
            <p:ph type="sldNum" sz="quarter" idx="12"/>
          </p:nvPr>
        </p:nvSpPr>
        <p:spPr/>
        <p:txBody>
          <a:bodyPr/>
          <a:lstStyle/>
          <a:p>
            <a:fld id="{3F14F0D0-2497-AA41-8120-223B9214FF61}" type="slidenum">
              <a:rPr lang="en-US" smtClean="0"/>
              <a:pPr/>
              <a:t>124</a:t>
            </a:fld>
            <a:endParaRPr lang="en-US"/>
          </a:p>
        </p:txBody>
      </p:sp>
      <p:sp>
        <p:nvSpPr>
          <p:cNvPr id="5" name="Date Placeholder 4"/>
          <p:cNvSpPr>
            <a:spLocks noGrp="1"/>
          </p:cNvSpPr>
          <p:nvPr>
            <p:ph type="dt" sz="half" idx="10"/>
          </p:nvPr>
        </p:nvSpPr>
        <p:spPr/>
        <p:txBody>
          <a:bodyPr/>
          <a:lstStyle/>
          <a:p>
            <a:pPr>
              <a:defRPr/>
            </a:pPr>
            <a:r>
              <a:rPr lang="en-US" smtClean="0"/>
              <a:t>Twitter</a:t>
            </a:r>
            <a:endParaRPr lang="en-US"/>
          </a:p>
        </p:txBody>
      </p:sp>
      <p:sp>
        <p:nvSpPr>
          <p:cNvPr id="6" name="Footer Placeholder 5"/>
          <p:cNvSpPr>
            <a:spLocks noGrp="1"/>
          </p:cNvSpPr>
          <p:nvPr>
            <p:ph type="ftr" sz="quarter" idx="11"/>
          </p:nvPr>
        </p:nvSpPr>
        <p:spPr/>
        <p:txBody>
          <a:bodyPr/>
          <a:lstStyle/>
          <a:p>
            <a:pPr>
              <a:defRPr/>
            </a:pPr>
            <a:r>
              <a:rPr lang="en-US" smtClean="0"/>
              <a:t>(c) 2015, C. Faloutsos</a:t>
            </a:r>
            <a:endParaRPr lang="en-US"/>
          </a:p>
        </p:txBody>
      </p:sp>
      <p:pic>
        <p:nvPicPr>
          <p:cNvPr id="4" name="Picture 3"/>
          <p:cNvPicPr>
            <a:picLocks noChangeAspect="1"/>
          </p:cNvPicPr>
          <p:nvPr/>
        </p:nvPicPr>
        <p:blipFill>
          <a:blip r:embed="rId2"/>
          <a:srcRect l="46452" r="24774"/>
          <a:stretch>
            <a:fillRect/>
          </a:stretch>
        </p:blipFill>
        <p:spPr>
          <a:xfrm>
            <a:off x="4800502" y="1067458"/>
            <a:ext cx="1397098" cy="2234542"/>
          </a:xfrm>
          <a:prstGeom prst="rect">
            <a:avLst/>
          </a:prstGeom>
          <a:solidFill>
            <a:schemeClr val="bg1"/>
          </a:solidFill>
        </p:spPr>
      </p:pic>
      <p:sp>
        <p:nvSpPr>
          <p:cNvPr id="8" name="TextBox 7"/>
          <p:cNvSpPr txBox="1"/>
          <p:nvPr/>
        </p:nvSpPr>
        <p:spPr>
          <a:xfrm>
            <a:off x="0" y="5188444"/>
            <a:ext cx="9144000" cy="1692771"/>
          </a:xfrm>
          <a:prstGeom prst="rect">
            <a:avLst/>
          </a:prstGeom>
          <a:solidFill>
            <a:srgbClr val="FF6600"/>
          </a:solidFill>
        </p:spPr>
        <p:txBody>
          <a:bodyPr wrap="square" rtlCol="0">
            <a:spAutoFit/>
          </a:bodyPr>
          <a:lstStyle/>
          <a:p>
            <a:pPr algn="just"/>
            <a:r>
              <a:rPr lang="en-US" dirty="0" err="1" smtClean="0">
                <a:solidFill>
                  <a:schemeClr val="bg1"/>
                </a:solidFill>
              </a:rPr>
              <a:t>Evangelos</a:t>
            </a:r>
            <a:r>
              <a:rPr lang="en-US" dirty="0" smtClean="0">
                <a:solidFill>
                  <a:schemeClr val="bg1"/>
                </a:solidFill>
              </a:rPr>
              <a:t> </a:t>
            </a:r>
            <a:r>
              <a:rPr lang="en-US" dirty="0" err="1" smtClean="0">
                <a:solidFill>
                  <a:schemeClr val="bg1"/>
                </a:solidFill>
              </a:rPr>
              <a:t>Papalexakis</a:t>
            </a:r>
            <a:r>
              <a:rPr lang="en-US" dirty="0" smtClean="0">
                <a:solidFill>
                  <a:schemeClr val="bg1"/>
                </a:solidFill>
              </a:rPr>
              <a:t>, Tom Mitchell, Nicholas </a:t>
            </a:r>
            <a:r>
              <a:rPr lang="en-US" dirty="0" err="1" smtClean="0">
                <a:solidFill>
                  <a:schemeClr val="bg1"/>
                </a:solidFill>
              </a:rPr>
              <a:t>Sidiropoulos</a:t>
            </a:r>
            <a:r>
              <a:rPr lang="en-US" dirty="0" smtClean="0">
                <a:solidFill>
                  <a:schemeClr val="bg1"/>
                </a:solidFill>
              </a:rPr>
              <a:t>, </a:t>
            </a:r>
          </a:p>
          <a:p>
            <a:pPr algn="just"/>
            <a:r>
              <a:rPr lang="en-US" dirty="0" smtClean="0">
                <a:solidFill>
                  <a:schemeClr val="bg1"/>
                </a:solidFill>
              </a:rPr>
              <a:t>Christos </a:t>
            </a:r>
            <a:r>
              <a:rPr lang="en-US" dirty="0" err="1" smtClean="0">
                <a:solidFill>
                  <a:schemeClr val="bg1"/>
                </a:solidFill>
              </a:rPr>
              <a:t>Faloutsos</a:t>
            </a:r>
            <a:r>
              <a:rPr lang="en-US" dirty="0" smtClean="0">
                <a:solidFill>
                  <a:schemeClr val="bg1"/>
                </a:solidFill>
              </a:rPr>
              <a:t>, </a:t>
            </a:r>
            <a:r>
              <a:rPr lang="en-US" dirty="0" err="1" smtClean="0">
                <a:solidFill>
                  <a:schemeClr val="bg1"/>
                </a:solidFill>
              </a:rPr>
              <a:t>Partha</a:t>
            </a:r>
            <a:r>
              <a:rPr lang="en-US" dirty="0" smtClean="0">
                <a:solidFill>
                  <a:schemeClr val="bg1"/>
                </a:solidFill>
              </a:rPr>
              <a:t> </a:t>
            </a:r>
            <a:r>
              <a:rPr lang="en-US" dirty="0" err="1" smtClean="0">
                <a:solidFill>
                  <a:schemeClr val="bg1"/>
                </a:solidFill>
              </a:rPr>
              <a:t>Pratim</a:t>
            </a:r>
            <a:r>
              <a:rPr lang="en-US" dirty="0" smtClean="0">
                <a:solidFill>
                  <a:schemeClr val="bg1"/>
                </a:solidFill>
              </a:rPr>
              <a:t> </a:t>
            </a:r>
            <a:r>
              <a:rPr lang="en-US" dirty="0" err="1" smtClean="0">
                <a:solidFill>
                  <a:schemeClr val="bg1"/>
                </a:solidFill>
              </a:rPr>
              <a:t>Talukdar</a:t>
            </a:r>
            <a:r>
              <a:rPr lang="en-US" dirty="0" smtClean="0">
                <a:solidFill>
                  <a:schemeClr val="bg1"/>
                </a:solidFill>
              </a:rPr>
              <a:t>, Brian Murphy, </a:t>
            </a:r>
            <a:r>
              <a:rPr lang="en-US" i="1" dirty="0" smtClean="0">
                <a:solidFill>
                  <a:schemeClr val="bg1"/>
                </a:solidFill>
              </a:rPr>
              <a:t>Turbo-SMT: Accelerating Coupled Sparse Matrix-Tensor  Factorizations by 200x</a:t>
            </a:r>
            <a:r>
              <a:rPr lang="en-US" dirty="0" smtClean="0">
                <a:solidFill>
                  <a:schemeClr val="bg1"/>
                </a:solidFill>
              </a:rPr>
              <a:t>, SDM 2014</a:t>
            </a:r>
            <a:endParaRPr lang="en-US" dirty="0">
              <a:solidFill>
                <a:schemeClr val="bg1"/>
              </a:solidFill>
            </a:endParaRPr>
          </a:p>
        </p:txBody>
      </p:sp>
      <p:sp>
        <p:nvSpPr>
          <p:cNvPr id="9" name="TextBox 8"/>
          <p:cNvSpPr txBox="1"/>
          <p:nvPr/>
        </p:nvSpPr>
        <p:spPr>
          <a:xfrm>
            <a:off x="23701" y="1388533"/>
            <a:ext cx="3354604" cy="1077218"/>
          </a:xfrm>
          <a:prstGeom prst="rect">
            <a:avLst/>
          </a:prstGeom>
          <a:noFill/>
        </p:spPr>
        <p:txBody>
          <a:bodyPr wrap="none" rtlCol="0">
            <a:spAutoFit/>
          </a:bodyPr>
          <a:lstStyle/>
          <a:p>
            <a:r>
              <a:rPr lang="en-US" sz="3200" b="1" dirty="0" smtClean="0">
                <a:solidFill>
                  <a:srgbClr val="A50021"/>
                </a:solidFill>
              </a:rPr>
              <a:t>Small items -&gt;</a:t>
            </a:r>
          </a:p>
          <a:p>
            <a:r>
              <a:rPr lang="en-US" sz="3200" b="1" dirty="0" err="1" smtClean="0">
                <a:solidFill>
                  <a:srgbClr val="A50021"/>
                </a:solidFill>
              </a:rPr>
              <a:t>Premotor</a:t>
            </a:r>
            <a:r>
              <a:rPr lang="en-US" sz="3200" b="1" dirty="0" smtClean="0">
                <a:solidFill>
                  <a:srgbClr val="A50021"/>
                </a:solidFill>
              </a:rPr>
              <a:t> cortex</a:t>
            </a:r>
            <a:endParaRPr lang="en-US" sz="3200" b="1" dirty="0">
              <a:solidFill>
                <a:srgbClr val="A50021"/>
              </a:solidFill>
            </a:endParaRPr>
          </a:p>
        </p:txBody>
      </p:sp>
      <p:pic>
        <p:nvPicPr>
          <p:cNvPr id="10" name="Picture 9" descr="vagelis.jpg"/>
          <p:cNvPicPr>
            <a:picLocks noChangeAspect="1"/>
          </p:cNvPicPr>
          <p:nvPr/>
        </p:nvPicPr>
        <p:blipFill>
          <a:blip r:embed="rId3"/>
          <a:stretch>
            <a:fillRect/>
          </a:stretch>
        </p:blipFill>
        <p:spPr>
          <a:xfrm>
            <a:off x="914400" y="3595370"/>
            <a:ext cx="1189452" cy="1475636"/>
          </a:xfrm>
          <a:prstGeom prst="rect">
            <a:avLst/>
          </a:prstGeom>
        </p:spPr>
      </p:pic>
      <p:pic>
        <p:nvPicPr>
          <p:cNvPr id="11" name="Picture 10" descr="nikos_sidiropoulos.jpg"/>
          <p:cNvPicPr>
            <a:picLocks noChangeAspect="1"/>
          </p:cNvPicPr>
          <p:nvPr/>
        </p:nvPicPr>
        <p:blipFill>
          <a:blip r:embed="rId4"/>
          <a:stretch>
            <a:fillRect/>
          </a:stretch>
        </p:blipFill>
        <p:spPr>
          <a:xfrm>
            <a:off x="6824131" y="3650189"/>
            <a:ext cx="931333" cy="1362075"/>
          </a:xfrm>
          <a:prstGeom prst="rect">
            <a:avLst/>
          </a:prstGeom>
        </p:spPr>
      </p:pic>
      <p:pic>
        <p:nvPicPr>
          <p:cNvPr id="12" name="Picture 11" descr="Tom_Provence_July2010_v2_lowres.jpg"/>
          <p:cNvPicPr>
            <a:picLocks noChangeAspect="1"/>
          </p:cNvPicPr>
          <p:nvPr/>
        </p:nvPicPr>
        <p:blipFill>
          <a:blip r:embed="rId5"/>
          <a:srcRect l="29364" t="4938" r="29364" b="9877"/>
          <a:stretch>
            <a:fillRect/>
          </a:stretch>
        </p:blipFill>
        <p:spPr>
          <a:xfrm>
            <a:off x="4197836" y="3606800"/>
            <a:ext cx="1200622" cy="14726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795306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125</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pPr lvl="1"/>
            <a:r>
              <a:rPr lang="en-US" dirty="0" smtClean="0">
                <a:ea typeface="ＭＳ Ｐゴシック" charset="-128"/>
                <a:cs typeface="ＭＳ Ｐゴシック" charset="-128"/>
              </a:rPr>
              <a:t>P2.1: Discoveries @ </a:t>
            </a:r>
            <a:r>
              <a:rPr lang="en-US" dirty="0" err="1" smtClean="0">
                <a:ea typeface="ＭＳ Ｐゴシック" charset="-128"/>
                <a:cs typeface="ＭＳ Ｐゴシック" charset="-128"/>
              </a:rPr>
              <a:t>phonecall</a:t>
            </a:r>
            <a:r>
              <a:rPr lang="en-US" dirty="0" smtClean="0">
                <a:ea typeface="ＭＳ Ｐゴシック" charset="-128"/>
                <a:cs typeface="ＭＳ Ｐゴシック" charset="-128"/>
              </a:rPr>
              <a:t> network</a:t>
            </a:r>
          </a:p>
          <a:p>
            <a:pPr lvl="1"/>
            <a:r>
              <a:rPr lang="en-US" dirty="0" smtClean="0">
                <a:ea typeface="ＭＳ Ｐゴシック" charset="-128"/>
                <a:cs typeface="ＭＳ Ｐゴシック" charset="-128"/>
              </a:rPr>
              <a:t>P2.2: Discoveries in  </a:t>
            </a:r>
            <a:r>
              <a:rPr lang="en-US" dirty="0" err="1" smtClean="0">
                <a:ea typeface="ＭＳ Ｐゴシック" charset="-128"/>
                <a:cs typeface="ＭＳ Ｐゴシック" charset="-128"/>
              </a:rPr>
              <a:t>neuro</a:t>
            </a:r>
            <a:r>
              <a:rPr lang="en-US" dirty="0" smtClean="0">
                <a:ea typeface="ＭＳ Ｐゴシック" charset="-128"/>
                <a:cs typeface="ＭＳ Ｐゴシック" charset="-128"/>
              </a:rPr>
              <a:t>-semantics</a:t>
            </a:r>
          </a:p>
          <a:p>
            <a:pPr lvl="1"/>
            <a:r>
              <a:rPr lang="en-US" dirty="0" smtClean="0">
                <a:ea typeface="ＭＳ Ｐゴシック" charset="-128"/>
                <a:cs typeface="ＭＳ Ｐゴシック" charset="-128"/>
              </a:rPr>
              <a:t>Scalability &amp; Speed</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65113" y="4414043"/>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277813"/>
            <a:ext cx="8229600" cy="1139825"/>
          </a:xfrm>
          <a:prstGeom prst="rect">
            <a:avLst/>
          </a:prstGeom>
        </p:spPr>
        <p:txBody>
          <a:bodyPr/>
          <a:lstStyle>
            <a:lvl1pPr algn="ctr" rtl="0" eaLnBrk="0" fontAlgn="base" latinLnBrk="1" hangingPunct="0">
              <a:spcBef>
                <a:spcPct val="0"/>
              </a:spcBef>
              <a:spcAft>
                <a:spcPct val="0"/>
              </a:spcAft>
              <a:defRPr kumimoji="1" sz="4200" b="1">
                <a:solidFill>
                  <a:srgbClr val="A50021"/>
                </a:solidFill>
                <a:latin typeface="Times New Roman" pitchFamily="18" charset="0"/>
                <a:ea typeface="+mj-ea"/>
                <a:cs typeface="Times New Roman" pitchFamily="18" charset="0"/>
              </a:defRPr>
            </a:lvl1pPr>
            <a:lvl2pPr algn="ctr" rtl="0" eaLnBrk="0" fontAlgn="base" latinLnBrk="1" hangingPunct="0">
              <a:spcBef>
                <a:spcPct val="0"/>
              </a:spcBef>
              <a:spcAft>
                <a:spcPct val="0"/>
              </a:spcAft>
              <a:defRPr kumimoji="1" sz="4200" b="1">
                <a:solidFill>
                  <a:srgbClr val="A50021"/>
                </a:solidFill>
                <a:latin typeface="Arial" charset="0"/>
                <a:ea typeface="굴림" pitchFamily="50" charset="-127"/>
              </a:defRPr>
            </a:lvl2pPr>
            <a:lvl3pPr algn="ctr" rtl="0" eaLnBrk="0" fontAlgn="base" latinLnBrk="1" hangingPunct="0">
              <a:spcBef>
                <a:spcPct val="0"/>
              </a:spcBef>
              <a:spcAft>
                <a:spcPct val="0"/>
              </a:spcAft>
              <a:defRPr kumimoji="1" sz="4200" b="1">
                <a:solidFill>
                  <a:srgbClr val="A50021"/>
                </a:solidFill>
                <a:latin typeface="Arial" charset="0"/>
                <a:ea typeface="굴림" pitchFamily="50" charset="-127"/>
              </a:defRPr>
            </a:lvl3pPr>
            <a:lvl4pPr algn="ctr" rtl="0" eaLnBrk="0" fontAlgn="base" latinLnBrk="1" hangingPunct="0">
              <a:spcBef>
                <a:spcPct val="0"/>
              </a:spcBef>
              <a:spcAft>
                <a:spcPct val="0"/>
              </a:spcAft>
              <a:defRPr kumimoji="1" sz="4200" b="1">
                <a:solidFill>
                  <a:srgbClr val="A50021"/>
                </a:solidFill>
                <a:latin typeface="Arial" charset="0"/>
                <a:ea typeface="굴림" pitchFamily="50" charset="-127"/>
              </a:defRPr>
            </a:lvl4pPr>
            <a:lvl5pPr algn="ctr" rtl="0" eaLnBrk="0" fontAlgn="base" latinLnBrk="1" hangingPunct="0">
              <a:spcBef>
                <a:spcPct val="0"/>
              </a:spcBef>
              <a:spcAft>
                <a:spcPct val="0"/>
              </a:spcAft>
              <a:defRPr kumimoji="1" sz="4200" b="1">
                <a:solidFill>
                  <a:srgbClr val="A50021"/>
                </a:solidFill>
                <a:latin typeface="Arial" charset="0"/>
                <a:ea typeface="굴림" pitchFamily="50" charset="-127"/>
              </a:defRPr>
            </a:lvl5pPr>
            <a:lvl6pPr marL="457200" algn="ctr" rtl="0" fontAlgn="base" latinLnBrk="1">
              <a:spcBef>
                <a:spcPct val="0"/>
              </a:spcBef>
              <a:spcAft>
                <a:spcPct val="0"/>
              </a:spcAft>
              <a:defRPr kumimoji="1" sz="4200" b="1">
                <a:solidFill>
                  <a:srgbClr val="A50021"/>
                </a:solidFill>
                <a:latin typeface="Arial" charset="0"/>
                <a:ea typeface="굴림" pitchFamily="50" charset="-127"/>
              </a:defRPr>
            </a:lvl6pPr>
            <a:lvl7pPr marL="914400" algn="ctr" rtl="0" fontAlgn="base" latinLnBrk="1">
              <a:spcBef>
                <a:spcPct val="0"/>
              </a:spcBef>
              <a:spcAft>
                <a:spcPct val="0"/>
              </a:spcAft>
              <a:defRPr kumimoji="1" sz="4200" b="1">
                <a:solidFill>
                  <a:srgbClr val="A50021"/>
                </a:solidFill>
                <a:latin typeface="Arial" charset="0"/>
                <a:ea typeface="굴림" pitchFamily="50" charset="-127"/>
              </a:defRPr>
            </a:lvl7pPr>
            <a:lvl8pPr marL="1371600" algn="ctr" rtl="0" fontAlgn="base" latinLnBrk="1">
              <a:spcBef>
                <a:spcPct val="0"/>
              </a:spcBef>
              <a:spcAft>
                <a:spcPct val="0"/>
              </a:spcAft>
              <a:defRPr kumimoji="1" sz="4200" b="1">
                <a:solidFill>
                  <a:srgbClr val="A50021"/>
                </a:solidFill>
                <a:latin typeface="Arial" charset="0"/>
                <a:ea typeface="굴림" pitchFamily="50" charset="-127"/>
              </a:defRPr>
            </a:lvl8pPr>
            <a:lvl9pPr marL="1828800" algn="ctr" rtl="0" fontAlgn="base" latinLnBrk="1">
              <a:spcBef>
                <a:spcPct val="0"/>
              </a:spcBef>
              <a:spcAft>
                <a:spcPct val="0"/>
              </a:spcAft>
              <a:defRPr kumimoji="1" sz="4200" b="1">
                <a:solidFill>
                  <a:srgbClr val="A50021"/>
                </a:solidFill>
                <a:latin typeface="Arial" charset="0"/>
                <a:ea typeface="굴림" pitchFamily="50" charset="-127"/>
              </a:defRPr>
            </a:lvl9pPr>
          </a:lstStyle>
          <a:p>
            <a:pPr eaLnBrk="1" hangingPunct="1"/>
            <a:r>
              <a:rPr lang="en-US" altLang="ko-KR" dirty="0" smtClean="0"/>
              <a:t>Q: spilling to the disk?</a:t>
            </a:r>
          </a:p>
        </p:txBody>
      </p:sp>
      <p:sp>
        <p:nvSpPr>
          <p:cNvPr id="4" name="Rectangle 3"/>
          <p:cNvSpPr txBox="1">
            <a:spLocks noChangeArrowheads="1"/>
          </p:cNvSpPr>
          <p:nvPr/>
        </p:nvSpPr>
        <p:spPr>
          <a:xfrm>
            <a:off x="457200" y="1600200"/>
            <a:ext cx="8420100" cy="4800600"/>
          </a:xfrm>
          <a:prstGeom prst="rect">
            <a:avLst/>
          </a:prstGeom>
          <a:noFill/>
        </p:spPr>
        <p:txBody>
          <a:bodyPr lIns="90000" tIns="46800" rIns="90000" bIns="46800"/>
          <a:lstStyle>
            <a:lvl1pPr marL="342900" indent="-342900" algn="l" rtl="0" eaLnBrk="0" fontAlgn="base" latinLnBrk="1" hangingPunct="0">
              <a:spcBef>
                <a:spcPct val="20000"/>
              </a:spcBef>
              <a:spcAft>
                <a:spcPct val="0"/>
              </a:spcAft>
              <a:buClr>
                <a:srgbClr val="002060"/>
              </a:buClr>
              <a:buSzPct val="65000"/>
              <a:buFont typeface="Wingdings" pitchFamily="2" charset="2"/>
              <a:buChar char="n"/>
              <a:defRPr kumimoji="1" sz="3000">
                <a:solidFill>
                  <a:schemeClr val="tx1"/>
                </a:solidFill>
                <a:latin typeface="Times New Roman" pitchFamily="18" charset="0"/>
                <a:ea typeface="+mn-ea"/>
                <a:cs typeface="Times New Roman" pitchFamily="18" charset="0"/>
              </a:defRPr>
            </a:lvl1pPr>
            <a:lvl2pPr marL="669925" indent="-325438" algn="l" rtl="0" eaLnBrk="0" fontAlgn="base" latinLnBrk="1" hangingPunct="0">
              <a:spcBef>
                <a:spcPct val="20000"/>
              </a:spcBef>
              <a:spcAft>
                <a:spcPct val="0"/>
              </a:spcAft>
              <a:buClr>
                <a:schemeClr val="accent2"/>
              </a:buClr>
              <a:buSzPct val="60000"/>
              <a:buFont typeface="Wingdings" pitchFamily="2" charset="2"/>
              <a:buChar char="q"/>
              <a:defRPr kumimoji="1" sz="2600">
                <a:solidFill>
                  <a:schemeClr val="tx1"/>
                </a:solidFill>
                <a:latin typeface="Times New Roman" pitchFamily="18" charset="0"/>
                <a:ea typeface="+mn-ea"/>
                <a:cs typeface="Times New Roman" pitchFamily="18" charset="0"/>
              </a:defRPr>
            </a:lvl2pPr>
            <a:lvl3pPr marL="1022350" indent="-350838" algn="l" rtl="0" eaLnBrk="0" fontAlgn="base" latinLnBrk="1" hangingPunct="0">
              <a:spcBef>
                <a:spcPct val="20000"/>
              </a:spcBef>
              <a:spcAft>
                <a:spcPct val="0"/>
              </a:spcAft>
              <a:buClr>
                <a:srgbClr val="002060"/>
              </a:buClr>
              <a:buSzPct val="65000"/>
              <a:buFont typeface="Wingdings" pitchFamily="2" charset="2"/>
              <a:buChar char="n"/>
              <a:defRPr kumimoji="1" sz="2200">
                <a:solidFill>
                  <a:schemeClr val="tx1"/>
                </a:solidFill>
                <a:latin typeface="Times New Roman" pitchFamily="18" charset="0"/>
                <a:ea typeface="+mn-ea"/>
                <a:cs typeface="Times New Roman" pitchFamily="18" charset="0"/>
              </a:defRPr>
            </a:lvl3pPr>
            <a:lvl4pPr marL="1339850" indent="-315913" algn="l" rtl="0" eaLnBrk="0" fontAlgn="base" latinLnBrk="1" hangingPunct="0">
              <a:spcBef>
                <a:spcPct val="20000"/>
              </a:spcBef>
              <a:spcAft>
                <a:spcPct val="0"/>
              </a:spcAft>
              <a:buClr>
                <a:schemeClr val="accent2"/>
              </a:buClr>
              <a:buSzPct val="70000"/>
              <a:buFont typeface="Wingdings" pitchFamily="2" charset="2"/>
              <a:buChar char="q"/>
              <a:defRPr kumimoji="1" sz="2000">
                <a:solidFill>
                  <a:schemeClr val="tx1"/>
                </a:solidFill>
                <a:latin typeface="Times New Roman" pitchFamily="18" charset="0"/>
                <a:ea typeface="+mn-ea"/>
                <a:cs typeface="Times New Roman" pitchFamily="18" charset="0"/>
              </a:defRPr>
            </a:lvl4pPr>
            <a:lvl5pPr marL="1681163" indent="-339725" algn="l" rtl="0" eaLnBrk="0" fontAlgn="base" latinLnBrk="1" hangingPunct="0">
              <a:spcBef>
                <a:spcPct val="20000"/>
              </a:spcBef>
              <a:spcAft>
                <a:spcPct val="0"/>
              </a:spcAft>
              <a:buClr>
                <a:srgbClr val="002060"/>
              </a:buClr>
              <a:buSzPct val="75000"/>
              <a:buFont typeface="Wingdings" pitchFamily="2" charset="2"/>
              <a:buChar char="§"/>
              <a:defRPr kumimoji="1" sz="2000">
                <a:solidFill>
                  <a:schemeClr val="tx1"/>
                </a:solidFill>
                <a:latin typeface="Times New Roman" pitchFamily="18" charset="0"/>
                <a:ea typeface="+mn-ea"/>
                <a:cs typeface="Times New Roman" pitchFamily="18" charset="0"/>
              </a:defRPr>
            </a:lvl5pPr>
            <a:lvl6pPr marL="21383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a:lstStyle>
          <a:p>
            <a:pPr lvl="1" eaLnBrk="1" hangingPunct="1">
              <a:buClrTx/>
              <a:buNone/>
            </a:pPr>
            <a:r>
              <a:rPr lang="en-US" altLang="ko-KR" sz="3200" dirty="0" smtClean="0"/>
              <a:t>Reminder: tensor (</a:t>
            </a:r>
            <a:r>
              <a:rPr lang="en-US" altLang="ko-KR" sz="3200" dirty="0" err="1" smtClean="0"/>
              <a:t>eg</a:t>
            </a:r>
            <a:r>
              <a:rPr lang="en-US" altLang="ko-KR" sz="3200" dirty="0" smtClean="0"/>
              <a:t>., Subject-verb-object)</a:t>
            </a:r>
          </a:p>
          <a:p>
            <a:pPr lvl="1" eaLnBrk="1" hangingPunct="1">
              <a:buClrTx/>
              <a:buNone/>
            </a:pPr>
            <a:r>
              <a:rPr lang="en-US" altLang="ko-KR" sz="3200" dirty="0" smtClean="0"/>
              <a:t>144M non-zeros</a:t>
            </a:r>
            <a:r>
              <a:rPr lang="en-US" altLang="ko-KR" sz="2800" dirty="0" smtClean="0"/>
              <a:t> </a:t>
            </a:r>
            <a:endParaRPr lang="en-US" altLang="ko-KR" sz="2800" dirty="0"/>
          </a:p>
        </p:txBody>
      </p:sp>
      <p:pic>
        <p:nvPicPr>
          <p:cNvPr id="11"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9502" y="3060575"/>
            <a:ext cx="3390900" cy="29465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7" name="TextBox 16"/>
          <p:cNvSpPr txBox="1"/>
          <p:nvPr/>
        </p:nvSpPr>
        <p:spPr>
          <a:xfrm>
            <a:off x="5113867" y="3352357"/>
            <a:ext cx="3826933" cy="1569660"/>
          </a:xfrm>
          <a:prstGeom prst="rect">
            <a:avLst/>
          </a:prstGeom>
          <a:noFill/>
        </p:spPr>
        <p:txBody>
          <a:bodyPr wrap="square" rtlCol="0">
            <a:spAutoFit/>
          </a:bodyPr>
          <a:lstStyle/>
          <a:p>
            <a:r>
              <a:rPr lang="en-US" altLang="ko-KR" sz="3200" dirty="0" smtClean="0">
                <a:latin typeface="Times New Roman" pitchFamily="18" charset="0"/>
                <a:cs typeface="Times New Roman" pitchFamily="18" charset="0"/>
              </a:rPr>
              <a:t>NELL (Never Ending Language Learner) @CMU </a:t>
            </a:r>
          </a:p>
        </p:txBody>
      </p:sp>
      <p:sp>
        <p:nvSpPr>
          <p:cNvPr id="9" name="Date Placeholder 8"/>
          <p:cNvSpPr>
            <a:spLocks noGrp="1"/>
          </p:cNvSpPr>
          <p:nvPr>
            <p:ph type="dt" sz="half" idx="10"/>
          </p:nvPr>
        </p:nvSpPr>
        <p:spPr/>
        <p:txBody>
          <a:bodyPr/>
          <a:lstStyle/>
          <a:p>
            <a:pPr>
              <a:defRPr/>
            </a:pPr>
            <a:r>
              <a:rPr lang="en-US" smtClean="0"/>
              <a:t>Twitter</a:t>
            </a:r>
            <a:endParaRPr lang="en-US"/>
          </a:p>
        </p:txBody>
      </p:sp>
      <p:sp>
        <p:nvSpPr>
          <p:cNvPr id="10" name="Slide Number Placeholder 9"/>
          <p:cNvSpPr>
            <a:spLocks noGrp="1"/>
          </p:cNvSpPr>
          <p:nvPr>
            <p:ph type="sldNum" sz="quarter" idx="12"/>
          </p:nvPr>
        </p:nvSpPr>
        <p:spPr/>
        <p:txBody>
          <a:bodyPr/>
          <a:lstStyle/>
          <a:p>
            <a:pPr>
              <a:defRPr/>
            </a:pPr>
            <a:fld id="{7A65676E-2EEE-EE43-9455-E89CF47354F6}" type="slidenum">
              <a:rPr lang="en-US" smtClean="0"/>
              <a:pPr>
                <a:defRPr/>
              </a:pPr>
              <a:t>126</a:t>
            </a:fld>
            <a:endParaRPr lang="en-US"/>
          </a:p>
        </p:txBody>
      </p:sp>
      <p:sp>
        <p:nvSpPr>
          <p:cNvPr id="15" name="Footer Placeholder 14"/>
          <p:cNvSpPr>
            <a:spLocks noGrp="1"/>
          </p:cNvSpPr>
          <p:nvPr>
            <p:ph type="ftr" sz="quarter" idx="11"/>
          </p:nvPr>
        </p:nvSpPr>
        <p:spPr/>
        <p:txBody>
          <a:bodyPr/>
          <a:lstStyle/>
          <a:p>
            <a:pPr>
              <a:defRPr/>
            </a:pPr>
            <a:r>
              <a:rPr lang="en-US" smtClean="0"/>
              <a:t>(c) 2015, C. Faloutsos</a:t>
            </a:r>
            <a:endParaRPr lang="en-US"/>
          </a:p>
        </p:txBody>
      </p:sp>
      <p:sp>
        <p:nvSpPr>
          <p:cNvPr id="12" name="TextBox 11"/>
          <p:cNvSpPr txBox="1"/>
          <p:nvPr/>
        </p:nvSpPr>
        <p:spPr>
          <a:xfrm>
            <a:off x="21347" y="3877736"/>
            <a:ext cx="959918" cy="584776"/>
          </a:xfrm>
          <a:prstGeom prst="rect">
            <a:avLst/>
          </a:prstGeom>
          <a:noFill/>
        </p:spPr>
        <p:txBody>
          <a:bodyPr wrap="none" rtlCol="0">
            <a:spAutoFit/>
          </a:bodyPr>
          <a:lstStyle/>
          <a:p>
            <a:r>
              <a:rPr lang="en-US" sz="3200" dirty="0" smtClean="0">
                <a:latin typeface="+mn-lt"/>
              </a:rPr>
              <a:t>26M</a:t>
            </a:r>
          </a:p>
        </p:txBody>
      </p:sp>
      <p:sp>
        <p:nvSpPr>
          <p:cNvPr id="13" name="TextBox 12"/>
          <p:cNvSpPr txBox="1"/>
          <p:nvPr/>
        </p:nvSpPr>
        <p:spPr>
          <a:xfrm>
            <a:off x="1900949" y="5418668"/>
            <a:ext cx="959918" cy="584776"/>
          </a:xfrm>
          <a:prstGeom prst="rect">
            <a:avLst/>
          </a:prstGeom>
          <a:noFill/>
        </p:spPr>
        <p:txBody>
          <a:bodyPr wrap="none" rtlCol="0">
            <a:spAutoFit/>
          </a:bodyPr>
          <a:lstStyle/>
          <a:p>
            <a:r>
              <a:rPr lang="en-US" sz="3200" dirty="0" smtClean="0">
                <a:latin typeface="+mn-lt"/>
              </a:rPr>
              <a:t>26M</a:t>
            </a:r>
            <a:endParaRPr lang="en-US" sz="3200" dirty="0">
              <a:latin typeface="+mn-lt"/>
            </a:endParaRPr>
          </a:p>
        </p:txBody>
      </p:sp>
      <p:sp>
        <p:nvSpPr>
          <p:cNvPr id="14" name="TextBox 13"/>
          <p:cNvSpPr txBox="1"/>
          <p:nvPr/>
        </p:nvSpPr>
        <p:spPr>
          <a:xfrm>
            <a:off x="851082" y="2997200"/>
            <a:ext cx="959918" cy="584776"/>
          </a:xfrm>
          <a:prstGeom prst="rect">
            <a:avLst/>
          </a:prstGeom>
          <a:noFill/>
        </p:spPr>
        <p:txBody>
          <a:bodyPr wrap="none" rtlCol="0">
            <a:spAutoFit/>
          </a:bodyPr>
          <a:lstStyle/>
          <a:p>
            <a:r>
              <a:rPr lang="en-US" sz="3200" dirty="0" smtClean="0">
                <a:latin typeface="+mn-lt"/>
              </a:rPr>
              <a:t>48M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8997219"/>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277813"/>
            <a:ext cx="8229600" cy="1139825"/>
          </a:xfrm>
          <a:prstGeom prst="rect">
            <a:avLst/>
          </a:prstGeom>
        </p:spPr>
        <p:txBody>
          <a:bodyPr/>
          <a:lstStyle>
            <a:lvl1pPr algn="ctr" rtl="0" eaLnBrk="0" fontAlgn="base" latinLnBrk="1" hangingPunct="0">
              <a:spcBef>
                <a:spcPct val="0"/>
              </a:spcBef>
              <a:spcAft>
                <a:spcPct val="0"/>
              </a:spcAft>
              <a:defRPr kumimoji="1" sz="4200" b="1">
                <a:solidFill>
                  <a:srgbClr val="A50021"/>
                </a:solidFill>
                <a:latin typeface="Times New Roman" pitchFamily="18" charset="0"/>
                <a:ea typeface="+mj-ea"/>
                <a:cs typeface="Times New Roman" pitchFamily="18" charset="0"/>
              </a:defRPr>
            </a:lvl1pPr>
            <a:lvl2pPr algn="ctr" rtl="0" eaLnBrk="0" fontAlgn="base" latinLnBrk="1" hangingPunct="0">
              <a:spcBef>
                <a:spcPct val="0"/>
              </a:spcBef>
              <a:spcAft>
                <a:spcPct val="0"/>
              </a:spcAft>
              <a:defRPr kumimoji="1" sz="4200" b="1">
                <a:solidFill>
                  <a:srgbClr val="A50021"/>
                </a:solidFill>
                <a:latin typeface="Arial" charset="0"/>
                <a:ea typeface="굴림" pitchFamily="50" charset="-127"/>
              </a:defRPr>
            </a:lvl2pPr>
            <a:lvl3pPr algn="ctr" rtl="0" eaLnBrk="0" fontAlgn="base" latinLnBrk="1" hangingPunct="0">
              <a:spcBef>
                <a:spcPct val="0"/>
              </a:spcBef>
              <a:spcAft>
                <a:spcPct val="0"/>
              </a:spcAft>
              <a:defRPr kumimoji="1" sz="4200" b="1">
                <a:solidFill>
                  <a:srgbClr val="A50021"/>
                </a:solidFill>
                <a:latin typeface="Arial" charset="0"/>
                <a:ea typeface="굴림" pitchFamily="50" charset="-127"/>
              </a:defRPr>
            </a:lvl3pPr>
            <a:lvl4pPr algn="ctr" rtl="0" eaLnBrk="0" fontAlgn="base" latinLnBrk="1" hangingPunct="0">
              <a:spcBef>
                <a:spcPct val="0"/>
              </a:spcBef>
              <a:spcAft>
                <a:spcPct val="0"/>
              </a:spcAft>
              <a:defRPr kumimoji="1" sz="4200" b="1">
                <a:solidFill>
                  <a:srgbClr val="A50021"/>
                </a:solidFill>
                <a:latin typeface="Arial" charset="0"/>
                <a:ea typeface="굴림" pitchFamily="50" charset="-127"/>
              </a:defRPr>
            </a:lvl4pPr>
            <a:lvl5pPr algn="ctr" rtl="0" eaLnBrk="0" fontAlgn="base" latinLnBrk="1" hangingPunct="0">
              <a:spcBef>
                <a:spcPct val="0"/>
              </a:spcBef>
              <a:spcAft>
                <a:spcPct val="0"/>
              </a:spcAft>
              <a:defRPr kumimoji="1" sz="4200" b="1">
                <a:solidFill>
                  <a:srgbClr val="A50021"/>
                </a:solidFill>
                <a:latin typeface="Arial" charset="0"/>
                <a:ea typeface="굴림" pitchFamily="50" charset="-127"/>
              </a:defRPr>
            </a:lvl5pPr>
            <a:lvl6pPr marL="457200" algn="ctr" rtl="0" fontAlgn="base" latinLnBrk="1">
              <a:spcBef>
                <a:spcPct val="0"/>
              </a:spcBef>
              <a:spcAft>
                <a:spcPct val="0"/>
              </a:spcAft>
              <a:defRPr kumimoji="1" sz="4200" b="1">
                <a:solidFill>
                  <a:srgbClr val="A50021"/>
                </a:solidFill>
                <a:latin typeface="Arial" charset="0"/>
                <a:ea typeface="굴림" pitchFamily="50" charset="-127"/>
              </a:defRPr>
            </a:lvl6pPr>
            <a:lvl7pPr marL="914400" algn="ctr" rtl="0" fontAlgn="base" latinLnBrk="1">
              <a:spcBef>
                <a:spcPct val="0"/>
              </a:spcBef>
              <a:spcAft>
                <a:spcPct val="0"/>
              </a:spcAft>
              <a:defRPr kumimoji="1" sz="4200" b="1">
                <a:solidFill>
                  <a:srgbClr val="A50021"/>
                </a:solidFill>
                <a:latin typeface="Arial" charset="0"/>
                <a:ea typeface="굴림" pitchFamily="50" charset="-127"/>
              </a:defRPr>
            </a:lvl7pPr>
            <a:lvl8pPr marL="1371600" algn="ctr" rtl="0" fontAlgn="base" latinLnBrk="1">
              <a:spcBef>
                <a:spcPct val="0"/>
              </a:spcBef>
              <a:spcAft>
                <a:spcPct val="0"/>
              </a:spcAft>
              <a:defRPr kumimoji="1" sz="4200" b="1">
                <a:solidFill>
                  <a:srgbClr val="A50021"/>
                </a:solidFill>
                <a:latin typeface="Arial" charset="0"/>
                <a:ea typeface="굴림" pitchFamily="50" charset="-127"/>
              </a:defRPr>
            </a:lvl8pPr>
            <a:lvl9pPr marL="1828800" algn="ctr" rtl="0" fontAlgn="base" latinLnBrk="1">
              <a:spcBef>
                <a:spcPct val="0"/>
              </a:spcBef>
              <a:spcAft>
                <a:spcPct val="0"/>
              </a:spcAft>
              <a:defRPr kumimoji="1" sz="4200" b="1">
                <a:solidFill>
                  <a:srgbClr val="A50021"/>
                </a:solidFill>
                <a:latin typeface="Arial" charset="0"/>
                <a:ea typeface="굴림" pitchFamily="50" charset="-127"/>
              </a:defRPr>
            </a:lvl9pPr>
          </a:lstStyle>
          <a:p>
            <a:pPr eaLnBrk="1" hangingPunct="1"/>
            <a:r>
              <a:rPr lang="en-US" altLang="ko-KR" dirty="0" smtClean="0"/>
              <a:t>A: </a:t>
            </a:r>
            <a:r>
              <a:rPr lang="en-US" altLang="ko-KR" dirty="0" err="1" smtClean="0"/>
              <a:t>GigaTensor</a:t>
            </a:r>
            <a:endParaRPr lang="en-US" altLang="ko-KR" dirty="0" smtClean="0"/>
          </a:p>
        </p:txBody>
      </p:sp>
      <p:sp>
        <p:nvSpPr>
          <p:cNvPr id="4" name="Rectangle 3"/>
          <p:cNvSpPr txBox="1">
            <a:spLocks noChangeArrowheads="1"/>
          </p:cNvSpPr>
          <p:nvPr/>
        </p:nvSpPr>
        <p:spPr>
          <a:xfrm>
            <a:off x="457200" y="1600200"/>
            <a:ext cx="8420100" cy="4800600"/>
          </a:xfrm>
          <a:prstGeom prst="rect">
            <a:avLst/>
          </a:prstGeom>
          <a:noFill/>
        </p:spPr>
        <p:txBody>
          <a:bodyPr lIns="90000" tIns="46800" rIns="90000" bIns="46800"/>
          <a:lstStyle>
            <a:lvl1pPr marL="342900" indent="-342900" algn="l" rtl="0" eaLnBrk="0" fontAlgn="base" latinLnBrk="1" hangingPunct="0">
              <a:spcBef>
                <a:spcPct val="20000"/>
              </a:spcBef>
              <a:spcAft>
                <a:spcPct val="0"/>
              </a:spcAft>
              <a:buClr>
                <a:srgbClr val="002060"/>
              </a:buClr>
              <a:buSzPct val="65000"/>
              <a:buFont typeface="Wingdings" pitchFamily="2" charset="2"/>
              <a:buChar char="n"/>
              <a:defRPr kumimoji="1" sz="3000">
                <a:solidFill>
                  <a:schemeClr val="tx1"/>
                </a:solidFill>
                <a:latin typeface="Times New Roman" pitchFamily="18" charset="0"/>
                <a:ea typeface="+mn-ea"/>
                <a:cs typeface="Times New Roman" pitchFamily="18" charset="0"/>
              </a:defRPr>
            </a:lvl1pPr>
            <a:lvl2pPr marL="669925" indent="-325438" algn="l" rtl="0" eaLnBrk="0" fontAlgn="base" latinLnBrk="1" hangingPunct="0">
              <a:spcBef>
                <a:spcPct val="20000"/>
              </a:spcBef>
              <a:spcAft>
                <a:spcPct val="0"/>
              </a:spcAft>
              <a:buClr>
                <a:schemeClr val="accent2"/>
              </a:buClr>
              <a:buSzPct val="60000"/>
              <a:buFont typeface="Wingdings" pitchFamily="2" charset="2"/>
              <a:buChar char="q"/>
              <a:defRPr kumimoji="1" sz="2600">
                <a:solidFill>
                  <a:schemeClr val="tx1"/>
                </a:solidFill>
                <a:latin typeface="Times New Roman" pitchFamily="18" charset="0"/>
                <a:ea typeface="+mn-ea"/>
                <a:cs typeface="Times New Roman" pitchFamily="18" charset="0"/>
              </a:defRPr>
            </a:lvl2pPr>
            <a:lvl3pPr marL="1022350" indent="-350838" algn="l" rtl="0" eaLnBrk="0" fontAlgn="base" latinLnBrk="1" hangingPunct="0">
              <a:spcBef>
                <a:spcPct val="20000"/>
              </a:spcBef>
              <a:spcAft>
                <a:spcPct val="0"/>
              </a:spcAft>
              <a:buClr>
                <a:srgbClr val="002060"/>
              </a:buClr>
              <a:buSzPct val="65000"/>
              <a:buFont typeface="Wingdings" pitchFamily="2" charset="2"/>
              <a:buChar char="n"/>
              <a:defRPr kumimoji="1" sz="2200">
                <a:solidFill>
                  <a:schemeClr val="tx1"/>
                </a:solidFill>
                <a:latin typeface="Times New Roman" pitchFamily="18" charset="0"/>
                <a:ea typeface="+mn-ea"/>
                <a:cs typeface="Times New Roman" pitchFamily="18" charset="0"/>
              </a:defRPr>
            </a:lvl3pPr>
            <a:lvl4pPr marL="1339850" indent="-315913" algn="l" rtl="0" eaLnBrk="0" fontAlgn="base" latinLnBrk="1" hangingPunct="0">
              <a:spcBef>
                <a:spcPct val="20000"/>
              </a:spcBef>
              <a:spcAft>
                <a:spcPct val="0"/>
              </a:spcAft>
              <a:buClr>
                <a:schemeClr val="accent2"/>
              </a:buClr>
              <a:buSzPct val="70000"/>
              <a:buFont typeface="Wingdings" pitchFamily="2" charset="2"/>
              <a:buChar char="q"/>
              <a:defRPr kumimoji="1" sz="2000">
                <a:solidFill>
                  <a:schemeClr val="tx1"/>
                </a:solidFill>
                <a:latin typeface="Times New Roman" pitchFamily="18" charset="0"/>
                <a:ea typeface="+mn-ea"/>
                <a:cs typeface="Times New Roman" pitchFamily="18" charset="0"/>
              </a:defRPr>
            </a:lvl4pPr>
            <a:lvl5pPr marL="1681163" indent="-339725" algn="l" rtl="0" eaLnBrk="0" fontAlgn="base" latinLnBrk="1" hangingPunct="0">
              <a:spcBef>
                <a:spcPct val="20000"/>
              </a:spcBef>
              <a:spcAft>
                <a:spcPct val="0"/>
              </a:spcAft>
              <a:buClr>
                <a:srgbClr val="002060"/>
              </a:buClr>
              <a:buSzPct val="75000"/>
              <a:buFont typeface="Wingdings" pitchFamily="2" charset="2"/>
              <a:buChar char="§"/>
              <a:defRPr kumimoji="1" sz="2000">
                <a:solidFill>
                  <a:schemeClr val="tx1"/>
                </a:solidFill>
                <a:latin typeface="Times New Roman" pitchFamily="18" charset="0"/>
                <a:ea typeface="+mn-ea"/>
                <a:cs typeface="Times New Roman" pitchFamily="18" charset="0"/>
              </a:defRPr>
            </a:lvl5pPr>
            <a:lvl6pPr marL="21383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latinLnBrk="1">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a:lstStyle>
          <a:p>
            <a:pPr lvl="1" eaLnBrk="1" hangingPunct="1">
              <a:buClrTx/>
              <a:buNone/>
            </a:pPr>
            <a:r>
              <a:rPr lang="en-US" altLang="ko-KR" sz="3200" dirty="0" smtClean="0"/>
              <a:t>Reminder: tensor (</a:t>
            </a:r>
            <a:r>
              <a:rPr lang="en-US" altLang="ko-KR" sz="3200" dirty="0" err="1" smtClean="0"/>
              <a:t>eg</a:t>
            </a:r>
            <a:r>
              <a:rPr lang="en-US" altLang="ko-KR" sz="3200" dirty="0" smtClean="0"/>
              <a:t>., Subject-verb-object)</a:t>
            </a:r>
          </a:p>
          <a:p>
            <a:pPr lvl="1" eaLnBrk="1" hangingPunct="1">
              <a:buClrTx/>
              <a:buNone/>
            </a:pPr>
            <a:r>
              <a:rPr lang="en-US" altLang="ko-KR" sz="3200" dirty="0" smtClean="0"/>
              <a:t>26M </a:t>
            </a:r>
            <a:r>
              <a:rPr lang="en-US" altLang="ko-KR" sz="3200" dirty="0" err="1" smtClean="0"/>
              <a:t>x</a:t>
            </a:r>
            <a:r>
              <a:rPr lang="en-US" altLang="ko-KR" sz="3200" dirty="0" smtClean="0"/>
              <a:t> 48M </a:t>
            </a:r>
            <a:r>
              <a:rPr lang="en-US" altLang="ko-KR" sz="3200" dirty="0" err="1" smtClean="0"/>
              <a:t>x</a:t>
            </a:r>
            <a:r>
              <a:rPr lang="en-US" altLang="ko-KR" sz="3200" dirty="0" smtClean="0"/>
              <a:t> 26M, 144M non-zeros</a:t>
            </a:r>
            <a:r>
              <a:rPr lang="en-US" altLang="ko-KR" sz="2800" dirty="0" smtClean="0"/>
              <a:t> </a:t>
            </a:r>
            <a:endParaRPr lang="en-US" altLang="ko-KR" sz="2800" dirty="0"/>
          </a:p>
        </p:txBody>
      </p:sp>
      <p:sp>
        <p:nvSpPr>
          <p:cNvPr id="17" name="TextBox 16"/>
          <p:cNvSpPr txBox="1"/>
          <p:nvPr/>
        </p:nvSpPr>
        <p:spPr>
          <a:xfrm>
            <a:off x="5113867" y="3352357"/>
            <a:ext cx="3826933" cy="1569660"/>
          </a:xfrm>
          <a:prstGeom prst="rect">
            <a:avLst/>
          </a:prstGeom>
          <a:noFill/>
        </p:spPr>
        <p:txBody>
          <a:bodyPr wrap="square" rtlCol="0">
            <a:spAutoFit/>
          </a:bodyPr>
          <a:lstStyle/>
          <a:p>
            <a:r>
              <a:rPr lang="en-US" altLang="ko-KR" sz="3200" dirty="0" smtClean="0">
                <a:latin typeface="Times New Roman" pitchFamily="18" charset="0"/>
                <a:cs typeface="Times New Roman" pitchFamily="18" charset="0"/>
              </a:rPr>
              <a:t>NELL (Never Ending Language </a:t>
            </a:r>
            <a:r>
              <a:rPr lang="en-US" altLang="ko-KR" sz="3200" dirty="0" err="1" smtClean="0">
                <a:latin typeface="Times New Roman" pitchFamily="18" charset="0"/>
                <a:cs typeface="Times New Roman" pitchFamily="18" charset="0"/>
              </a:rPr>
              <a:t>Learner)@CMU</a:t>
            </a:r>
            <a:r>
              <a:rPr lang="en-US" altLang="ko-KR" sz="3200" dirty="0" smtClean="0">
                <a:latin typeface="Times New Roman" pitchFamily="18" charset="0"/>
                <a:cs typeface="Times New Roman" pitchFamily="18" charset="0"/>
              </a:rPr>
              <a:t> </a:t>
            </a:r>
          </a:p>
        </p:txBody>
      </p:sp>
      <p:sp>
        <p:nvSpPr>
          <p:cNvPr id="9" name="Date Placeholder 8"/>
          <p:cNvSpPr>
            <a:spLocks noGrp="1"/>
          </p:cNvSpPr>
          <p:nvPr>
            <p:ph type="dt" sz="half" idx="10"/>
          </p:nvPr>
        </p:nvSpPr>
        <p:spPr/>
        <p:txBody>
          <a:bodyPr/>
          <a:lstStyle/>
          <a:p>
            <a:pPr>
              <a:defRPr/>
            </a:pPr>
            <a:r>
              <a:rPr lang="en-US" smtClean="0"/>
              <a:t>Twitter</a:t>
            </a:r>
            <a:endParaRPr lang="en-US"/>
          </a:p>
        </p:txBody>
      </p:sp>
      <p:sp>
        <p:nvSpPr>
          <p:cNvPr id="10" name="Slide Number Placeholder 9"/>
          <p:cNvSpPr>
            <a:spLocks noGrp="1"/>
          </p:cNvSpPr>
          <p:nvPr>
            <p:ph type="sldNum" sz="quarter" idx="12"/>
          </p:nvPr>
        </p:nvSpPr>
        <p:spPr/>
        <p:txBody>
          <a:bodyPr/>
          <a:lstStyle/>
          <a:p>
            <a:pPr>
              <a:defRPr/>
            </a:pPr>
            <a:fld id="{7A65676E-2EEE-EE43-9455-E89CF47354F6}" type="slidenum">
              <a:rPr lang="en-US" smtClean="0"/>
              <a:pPr>
                <a:defRPr/>
              </a:pPr>
              <a:t>127</a:t>
            </a:fld>
            <a:endParaRPr lang="en-US"/>
          </a:p>
        </p:txBody>
      </p:sp>
      <p:sp>
        <p:nvSpPr>
          <p:cNvPr id="15" name="Footer Placeholder 14"/>
          <p:cNvSpPr>
            <a:spLocks noGrp="1"/>
          </p:cNvSpPr>
          <p:nvPr>
            <p:ph type="ftr" sz="quarter" idx="11"/>
          </p:nvPr>
        </p:nvSpPr>
        <p:spPr/>
        <p:txBody>
          <a:bodyPr/>
          <a:lstStyle/>
          <a:p>
            <a:pPr>
              <a:defRPr/>
            </a:pPr>
            <a:r>
              <a:rPr lang="en-US" smtClean="0"/>
              <a:t>(c) 2015, C. Faloutsos</a:t>
            </a:r>
            <a:endParaRPr lang="en-US"/>
          </a:p>
        </p:txBody>
      </p:sp>
      <p:sp>
        <p:nvSpPr>
          <p:cNvPr id="12" name="TextBox 11"/>
          <p:cNvSpPr txBox="1"/>
          <p:nvPr/>
        </p:nvSpPr>
        <p:spPr>
          <a:xfrm>
            <a:off x="0" y="5565338"/>
            <a:ext cx="9144000" cy="1292662"/>
          </a:xfrm>
          <a:prstGeom prst="rect">
            <a:avLst/>
          </a:prstGeom>
          <a:solidFill>
            <a:srgbClr val="FF6600"/>
          </a:solidFill>
        </p:spPr>
        <p:txBody>
          <a:bodyPr wrap="square" rtlCol="0">
            <a:spAutoFit/>
          </a:bodyPr>
          <a:lstStyle/>
          <a:p>
            <a:pPr algn="just"/>
            <a:r>
              <a:rPr lang="en-US" dirty="0" smtClean="0">
                <a:solidFill>
                  <a:srgbClr val="FFFFFF"/>
                </a:solidFill>
              </a:rPr>
              <a:t>U Kang, </a:t>
            </a:r>
            <a:r>
              <a:rPr lang="en-US" dirty="0" err="1" smtClean="0">
                <a:solidFill>
                  <a:srgbClr val="FFFFFF"/>
                </a:solidFill>
              </a:rPr>
              <a:t>Evangelos</a:t>
            </a:r>
            <a:r>
              <a:rPr lang="en-US" dirty="0" smtClean="0">
                <a:solidFill>
                  <a:srgbClr val="FFFFFF"/>
                </a:solidFill>
              </a:rPr>
              <a:t> E. </a:t>
            </a:r>
            <a:r>
              <a:rPr lang="en-US" dirty="0" err="1" smtClean="0">
                <a:solidFill>
                  <a:srgbClr val="FFFFFF"/>
                </a:solidFill>
              </a:rPr>
              <a:t>Papalexakis</a:t>
            </a:r>
            <a:r>
              <a:rPr lang="en-US" dirty="0" smtClean="0">
                <a:solidFill>
                  <a:srgbClr val="FFFFFF"/>
                </a:solidFill>
              </a:rPr>
              <a:t>, </a:t>
            </a:r>
            <a:r>
              <a:rPr lang="en-US" dirty="0" err="1" smtClean="0">
                <a:solidFill>
                  <a:srgbClr val="FFFFFF"/>
                </a:solidFill>
              </a:rPr>
              <a:t>Abhay</a:t>
            </a:r>
            <a:r>
              <a:rPr lang="en-US" dirty="0" smtClean="0">
                <a:solidFill>
                  <a:srgbClr val="FFFFFF"/>
                </a:solidFill>
              </a:rPr>
              <a:t> </a:t>
            </a:r>
            <a:r>
              <a:rPr lang="en-US" dirty="0" err="1" smtClean="0">
                <a:solidFill>
                  <a:srgbClr val="FFFFFF"/>
                </a:solidFill>
              </a:rPr>
              <a:t>Harpale</a:t>
            </a:r>
            <a:r>
              <a:rPr lang="en-US" dirty="0" smtClean="0">
                <a:solidFill>
                  <a:srgbClr val="FFFFFF"/>
                </a:solidFill>
              </a:rPr>
              <a:t>, Christos </a:t>
            </a:r>
            <a:r>
              <a:rPr lang="en-US" dirty="0" err="1" smtClean="0">
                <a:solidFill>
                  <a:srgbClr val="FFFFFF"/>
                </a:solidFill>
              </a:rPr>
              <a:t>Faloutsos</a:t>
            </a:r>
            <a:r>
              <a:rPr lang="en-US" dirty="0" smtClean="0">
                <a:solidFill>
                  <a:srgbClr val="FFFFFF"/>
                </a:solidFill>
              </a:rPr>
              <a:t>, </a:t>
            </a:r>
            <a:r>
              <a:rPr lang="en-US" i="1" dirty="0" err="1" smtClean="0">
                <a:solidFill>
                  <a:srgbClr val="FFFFFF"/>
                </a:solidFill>
              </a:rPr>
              <a:t>GigaTensor</a:t>
            </a:r>
            <a:r>
              <a:rPr lang="en-US" i="1" dirty="0" smtClean="0">
                <a:solidFill>
                  <a:srgbClr val="FFFFFF"/>
                </a:solidFill>
              </a:rPr>
              <a:t>: Scaling Tensor Analysis Up By 100 Times - Algorithms and Discoveries</a:t>
            </a:r>
            <a:r>
              <a:rPr lang="en-US" dirty="0" smtClean="0">
                <a:solidFill>
                  <a:srgbClr val="FFFFFF"/>
                </a:solidFill>
              </a:rPr>
              <a:t>, KDD’12</a:t>
            </a:r>
          </a:p>
        </p:txBody>
      </p:sp>
      <p:pic>
        <p:nvPicPr>
          <p:cNvPr id="13"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29161" y="3043641"/>
            <a:ext cx="1661390" cy="144369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4" name="Picture 13" descr="vagelis.jpg"/>
          <p:cNvPicPr>
            <a:picLocks noChangeAspect="1"/>
          </p:cNvPicPr>
          <p:nvPr/>
        </p:nvPicPr>
        <p:blipFill>
          <a:blip r:embed="rId3"/>
          <a:stretch>
            <a:fillRect/>
          </a:stretch>
        </p:blipFill>
        <p:spPr>
          <a:xfrm>
            <a:off x="2178050" y="4288366"/>
            <a:ext cx="941801" cy="1168400"/>
          </a:xfrm>
          <a:prstGeom prst="rect">
            <a:avLst/>
          </a:prstGeom>
        </p:spPr>
      </p:pic>
      <p:pic>
        <p:nvPicPr>
          <p:cNvPr id="11" name="Picture 10" descr="ukang.jpg"/>
          <p:cNvPicPr>
            <a:picLocks noChangeAspect="1"/>
          </p:cNvPicPr>
          <p:nvPr/>
        </p:nvPicPr>
        <p:blipFill>
          <a:blip r:embed="rId4"/>
          <a:stretch>
            <a:fillRect/>
          </a:stretch>
        </p:blipFill>
        <p:spPr>
          <a:xfrm>
            <a:off x="349780" y="4267199"/>
            <a:ext cx="912812" cy="113770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8997219"/>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ko-KR" dirty="0" smtClean="0"/>
              <a:t>A: </a:t>
            </a:r>
            <a:r>
              <a:rPr lang="en-US" altLang="ko-KR" dirty="0" err="1" smtClean="0"/>
              <a:t>GigaTensor</a:t>
            </a:r>
            <a:endParaRPr lang="en-US" altLang="ko-KR" dirty="0" smtClean="0"/>
          </a:p>
        </p:txBody>
      </p:sp>
      <p:sp>
        <p:nvSpPr>
          <p:cNvPr id="12291" name="Rectangle 3"/>
          <p:cNvSpPr>
            <a:spLocks noGrp="1" noChangeArrowheads="1"/>
          </p:cNvSpPr>
          <p:nvPr>
            <p:ph type="body" idx="1"/>
          </p:nvPr>
        </p:nvSpPr>
        <p:spPr>
          <a:xfrm>
            <a:off x="457200" y="1600200"/>
            <a:ext cx="8229600" cy="4724400"/>
          </a:xfrm>
          <a:noFill/>
        </p:spPr>
        <p:txBody>
          <a:bodyPr/>
          <a:lstStyle/>
          <a:p>
            <a:r>
              <a:rPr lang="en-US" altLang="ko-KR" sz="3200" dirty="0" err="1" smtClean="0"/>
              <a:t>GigaTensor</a:t>
            </a:r>
            <a:r>
              <a:rPr lang="en-US" altLang="ko-KR" sz="3200" dirty="0" smtClean="0"/>
              <a:t> solves </a:t>
            </a:r>
            <a:r>
              <a:rPr lang="en-US" altLang="ko-KR" sz="3200" b="1" i="1" dirty="0" smtClean="0"/>
              <a:t>100x</a:t>
            </a:r>
            <a:r>
              <a:rPr lang="en-US" altLang="ko-KR" sz="3200" dirty="0" smtClean="0"/>
              <a:t> larger problem</a:t>
            </a:r>
          </a:p>
        </p:txBody>
      </p:sp>
      <p:sp>
        <p:nvSpPr>
          <p:cNvPr id="8" name="TextBox 7"/>
          <p:cNvSpPr txBox="1"/>
          <p:nvPr/>
        </p:nvSpPr>
        <p:spPr>
          <a:xfrm>
            <a:off x="7010400" y="4102631"/>
            <a:ext cx="1981200" cy="1384995"/>
          </a:xfrm>
          <a:prstGeom prst="rect">
            <a:avLst/>
          </a:prstGeom>
          <a:noFill/>
        </p:spPr>
        <p:txBody>
          <a:bodyPr wrap="square" rtlCol="0">
            <a:spAutoFit/>
          </a:bodyPr>
          <a:lstStyle/>
          <a:p>
            <a:r>
              <a:rPr lang="en-US" altLang="ko-KR" sz="2800" dirty="0" smtClean="0">
                <a:latin typeface="Times New Roman" pitchFamily="18" charset="0"/>
                <a:cs typeface="Times New Roman" pitchFamily="18" charset="0"/>
              </a:rPr>
              <a:t>Number of </a:t>
            </a:r>
          </a:p>
          <a:p>
            <a:r>
              <a:rPr lang="en-US" altLang="ko-KR" sz="2800" dirty="0" smtClean="0">
                <a:latin typeface="Times New Roman" pitchFamily="18" charset="0"/>
                <a:cs typeface="Times New Roman" pitchFamily="18" charset="0"/>
              </a:rPr>
              <a:t>nonzero</a:t>
            </a:r>
          </a:p>
          <a:p>
            <a:r>
              <a:rPr lang="en-US" altLang="ko-KR" sz="2800" dirty="0" smtClean="0">
                <a:latin typeface="Times New Roman" pitchFamily="18" charset="0"/>
                <a:cs typeface="Times New Roman" pitchFamily="18" charset="0"/>
              </a:rPr>
              <a:t>= I / 50</a:t>
            </a:r>
            <a:endParaRPr lang="ko-KR" altLang="en-US" sz="2800" b="1"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6538" y="2499369"/>
            <a:ext cx="1474872" cy="12816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6714942" y="2881106"/>
            <a:ext cx="838200" cy="338554"/>
          </a:xfrm>
          <a:prstGeom prst="rect">
            <a:avLst/>
          </a:prstGeom>
          <a:solidFill>
            <a:schemeClr val="bg1"/>
          </a:solidFill>
        </p:spPr>
        <p:txBody>
          <a:bodyPr wrap="square" rtlCol="0">
            <a:spAutoFit/>
          </a:bodyPr>
          <a:lstStyle/>
          <a:p>
            <a:pPr algn="r"/>
            <a:r>
              <a:rPr lang="en-US" altLang="ko-KR" dirty="0" smtClean="0">
                <a:solidFill>
                  <a:srgbClr val="FF0000"/>
                </a:solidFill>
                <a:latin typeface="Times New Roman" pitchFamily="18" charset="0"/>
                <a:cs typeface="Times New Roman" pitchFamily="18" charset="0"/>
              </a:rPr>
              <a:t>(J)</a:t>
            </a:r>
            <a:endParaRPr lang="ko-KR" altLang="en-US" dirty="0">
              <a:solidFill>
                <a:srgbClr val="FF0000"/>
              </a:solidFill>
              <a:latin typeface="Times New Roman" pitchFamily="18" charset="0"/>
              <a:cs typeface="Times New Roman" pitchFamily="18" charset="0"/>
            </a:endParaRPr>
          </a:p>
        </p:txBody>
      </p:sp>
      <p:sp>
        <p:nvSpPr>
          <p:cNvPr id="10" name="TextBox 9"/>
          <p:cNvSpPr txBox="1"/>
          <p:nvPr/>
        </p:nvSpPr>
        <p:spPr>
          <a:xfrm>
            <a:off x="7550156" y="3530990"/>
            <a:ext cx="688786" cy="338554"/>
          </a:xfrm>
          <a:prstGeom prst="rect">
            <a:avLst/>
          </a:prstGeom>
          <a:solidFill>
            <a:schemeClr val="bg1"/>
          </a:solidFill>
        </p:spPr>
        <p:txBody>
          <a:bodyPr wrap="square" rtlCol="0">
            <a:spAutoFit/>
          </a:bodyPr>
          <a:lstStyle/>
          <a:p>
            <a:pPr algn="ctr"/>
            <a:r>
              <a:rPr lang="en-US" altLang="ko-KR" dirty="0" smtClean="0">
                <a:solidFill>
                  <a:srgbClr val="0000FF"/>
                </a:solidFill>
                <a:latin typeface="Times New Roman" pitchFamily="18" charset="0"/>
                <a:cs typeface="Times New Roman" pitchFamily="18" charset="0"/>
              </a:rPr>
              <a:t>(I)</a:t>
            </a:r>
            <a:endParaRPr lang="ko-KR" altLang="en-US" dirty="0">
              <a:solidFill>
                <a:srgbClr val="0000FF"/>
              </a:solidFill>
              <a:latin typeface="Times New Roman" pitchFamily="18" charset="0"/>
              <a:cs typeface="Times New Roman" pitchFamily="18" charset="0"/>
            </a:endParaRPr>
          </a:p>
        </p:txBody>
      </p:sp>
      <p:sp>
        <p:nvSpPr>
          <p:cNvPr id="11" name="TextBox 10"/>
          <p:cNvSpPr txBox="1"/>
          <p:nvPr/>
        </p:nvSpPr>
        <p:spPr>
          <a:xfrm>
            <a:off x="6606932" y="2391812"/>
            <a:ext cx="970726" cy="338554"/>
          </a:xfrm>
          <a:prstGeom prst="rect">
            <a:avLst/>
          </a:prstGeom>
          <a:solidFill>
            <a:schemeClr val="bg1"/>
          </a:solidFill>
        </p:spPr>
        <p:txBody>
          <a:bodyPr wrap="square" rtlCol="0">
            <a:spAutoFit/>
          </a:bodyPr>
          <a:lstStyle/>
          <a:p>
            <a:pPr algn="r"/>
            <a:r>
              <a:rPr lang="en-US" altLang="ko-KR" dirty="0" smtClean="0">
                <a:solidFill>
                  <a:srgbClr val="00FF00"/>
                </a:solidFill>
                <a:latin typeface="Times New Roman" pitchFamily="18" charset="0"/>
                <a:cs typeface="Times New Roman" pitchFamily="18" charset="0"/>
              </a:rPr>
              <a:t>(K)</a:t>
            </a:r>
            <a:endParaRPr lang="ko-KR" altLang="en-US" dirty="0">
              <a:solidFill>
                <a:srgbClr val="00FF00"/>
              </a:solidFill>
              <a:latin typeface="Times New Roman" pitchFamily="18" charset="0"/>
              <a:cs typeface="Times New Roman" pitchFamily="18" charset="0"/>
            </a:endParaRPr>
          </a:p>
        </p:txBody>
      </p:sp>
      <p:sp>
        <p:nvSpPr>
          <p:cNvPr id="12" name="직사각형 11"/>
          <p:cNvSpPr/>
          <p:nvPr/>
        </p:nvSpPr>
        <p:spPr bwMode="auto">
          <a:xfrm>
            <a:off x="7473956" y="2437556"/>
            <a:ext cx="137630" cy="262354"/>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600" b="0" i="0" u="none" strike="noStrike" cap="none" normalizeH="0" baseline="0" smtClean="0">
              <a:ln>
                <a:noFill/>
              </a:ln>
              <a:solidFill>
                <a:schemeClr val="tx1"/>
              </a:solidFill>
              <a:effectLst/>
              <a:latin typeface="Arial" charset="0"/>
              <a:ea typeface="굴림" pitchFamily="50" charset="-127"/>
            </a:endParaRPr>
          </a:p>
        </p:txBody>
      </p:sp>
      <p:grpSp>
        <p:nvGrpSpPr>
          <p:cNvPr id="2" name="그룹 1"/>
          <p:cNvGrpSpPr/>
          <p:nvPr/>
        </p:nvGrpSpPr>
        <p:grpSpPr>
          <a:xfrm>
            <a:off x="819150" y="2699910"/>
            <a:ext cx="5105400" cy="3652666"/>
            <a:chOff x="819150" y="2699910"/>
            <a:chExt cx="5105400" cy="3652666"/>
          </a:xfrm>
        </p:grpSpPr>
        <p:pic>
          <p:nvPicPr>
            <p:cNvPr id="13"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9150" y="2699910"/>
              <a:ext cx="5105400" cy="365266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3" name="직사각형 22"/>
            <p:cNvSpPr/>
            <p:nvPr/>
          </p:nvSpPr>
          <p:spPr bwMode="auto">
            <a:xfrm>
              <a:off x="3048000" y="5237163"/>
              <a:ext cx="2590800" cy="4572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600" b="0" i="0" u="none" strike="noStrike" cap="none" normalizeH="0" baseline="0" smtClean="0">
                <a:ln>
                  <a:noFill/>
                </a:ln>
                <a:solidFill>
                  <a:schemeClr val="tx1"/>
                </a:solidFill>
                <a:effectLst/>
                <a:latin typeface="Arial" charset="0"/>
                <a:ea typeface="굴림" pitchFamily="50" charset="-127"/>
              </a:endParaRPr>
            </a:p>
          </p:txBody>
        </p:sp>
        <p:sp>
          <p:nvSpPr>
            <p:cNvPr id="27" name="Text Box 14"/>
            <p:cNvSpPr txBox="1">
              <a:spLocks noChangeArrowheads="1"/>
            </p:cNvSpPr>
            <p:nvPr/>
          </p:nvSpPr>
          <p:spPr bwMode="auto">
            <a:xfrm>
              <a:off x="1897380" y="3136575"/>
              <a:ext cx="1711302" cy="4616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dirty="0" err="1" smtClean="0">
                  <a:latin typeface="Times New Roman" pitchFamily="18" charset="0"/>
                  <a:cs typeface="Times New Roman" pitchFamily="18" charset="0"/>
                </a:rPr>
                <a:t>GigaTensor</a:t>
              </a:r>
              <a:endParaRPr lang="en-US" altLang="ko-KR" sz="2400" b="1" dirty="0">
                <a:latin typeface="Times New Roman" pitchFamily="18" charset="0"/>
                <a:cs typeface="Times New Roman" pitchFamily="18" charset="0"/>
              </a:endParaRPr>
            </a:p>
          </p:txBody>
        </p:sp>
        <p:cxnSp>
          <p:nvCxnSpPr>
            <p:cNvPr id="29" name="직선 화살표 연결선 28"/>
            <p:cNvCxnSpPr/>
            <p:nvPr/>
          </p:nvCxnSpPr>
          <p:spPr>
            <a:xfrm flipH="1" flipV="1">
              <a:off x="3563294" y="3430748"/>
              <a:ext cx="128860" cy="202909"/>
            </a:xfrm>
            <a:prstGeom prst="straightConnector1">
              <a:avLst/>
            </a:prstGeom>
            <a:ln w="38100">
              <a:solidFill>
                <a:srgbClr val="FF0000"/>
              </a:solidFill>
              <a:prstDash val="solid"/>
              <a:headEnd type="arrow" w="med" len="sm"/>
              <a:tailEnd type="none"/>
            </a:ln>
          </p:spPr>
          <p:style>
            <a:lnRef idx="1">
              <a:schemeClr val="accent1"/>
            </a:lnRef>
            <a:fillRef idx="0">
              <a:schemeClr val="accent1"/>
            </a:fillRef>
            <a:effectRef idx="0">
              <a:schemeClr val="accent1"/>
            </a:effectRef>
            <a:fontRef idx="minor">
              <a:schemeClr val="tx1"/>
            </a:fontRef>
          </p:style>
        </p:cxnSp>
        <p:sp>
          <p:nvSpPr>
            <p:cNvPr id="31" name="Text Box 14"/>
            <p:cNvSpPr txBox="1">
              <a:spLocks noChangeArrowheads="1"/>
            </p:cNvSpPr>
            <p:nvPr/>
          </p:nvSpPr>
          <p:spPr bwMode="auto">
            <a:xfrm rot="19755083">
              <a:off x="1612551" y="4281373"/>
              <a:ext cx="1079719" cy="4616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dirty="0" smtClean="0">
                  <a:latin typeface="Times New Roman" pitchFamily="18" charset="0"/>
                  <a:cs typeface="Times New Roman" pitchFamily="18" charset="0"/>
                </a:rPr>
                <a:t>Tensor</a:t>
              </a:r>
              <a:endParaRPr lang="en-US" altLang="ko-KR" sz="2400" b="1" dirty="0">
                <a:latin typeface="Times New Roman" pitchFamily="18" charset="0"/>
                <a:cs typeface="Times New Roman" pitchFamily="18" charset="0"/>
              </a:endParaRPr>
            </a:p>
          </p:txBody>
        </p:sp>
        <p:cxnSp>
          <p:nvCxnSpPr>
            <p:cNvPr id="32" name="직선 화살표 연결선 31"/>
            <p:cNvCxnSpPr/>
            <p:nvPr/>
          </p:nvCxnSpPr>
          <p:spPr>
            <a:xfrm flipH="1" flipV="1">
              <a:off x="2895600" y="4526243"/>
              <a:ext cx="190917" cy="126545"/>
            </a:xfrm>
            <a:prstGeom prst="straightConnector1">
              <a:avLst/>
            </a:prstGeom>
            <a:ln w="38100">
              <a:solidFill>
                <a:srgbClr val="FF0000"/>
              </a:solidFill>
              <a:prstDash val="solid"/>
              <a:headEnd type="arrow" w="med" len="sm"/>
              <a:tailEnd type="none"/>
            </a:ln>
          </p:spPr>
          <p:style>
            <a:lnRef idx="1">
              <a:schemeClr val="accent1"/>
            </a:lnRef>
            <a:fillRef idx="0">
              <a:schemeClr val="accent1"/>
            </a:fillRef>
            <a:effectRef idx="0">
              <a:schemeClr val="accent1"/>
            </a:effectRef>
            <a:fontRef idx="minor">
              <a:schemeClr val="tx1"/>
            </a:fontRef>
          </p:style>
        </p:cxnSp>
        <p:sp>
          <p:nvSpPr>
            <p:cNvPr id="33" name="Text Box 14"/>
            <p:cNvSpPr txBox="1">
              <a:spLocks noChangeArrowheads="1"/>
            </p:cNvSpPr>
            <p:nvPr/>
          </p:nvSpPr>
          <p:spPr bwMode="auto">
            <a:xfrm rot="19755083">
              <a:off x="1741817" y="4481923"/>
              <a:ext cx="1233607" cy="4616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dirty="0" smtClean="0">
                  <a:latin typeface="Times New Roman" pitchFamily="18" charset="0"/>
                  <a:cs typeface="Times New Roman" pitchFamily="18" charset="0"/>
                </a:rPr>
                <a:t>Toolbox</a:t>
              </a:r>
              <a:endParaRPr lang="en-US" altLang="ko-KR" sz="2400" b="1" dirty="0">
                <a:latin typeface="Times New Roman" pitchFamily="18" charset="0"/>
                <a:cs typeface="Times New Roman" pitchFamily="18" charset="0"/>
              </a:endParaRPr>
            </a:p>
          </p:txBody>
        </p:sp>
        <p:sp>
          <p:nvSpPr>
            <p:cNvPr id="14" name="Text Box 14"/>
            <p:cNvSpPr txBox="1">
              <a:spLocks noChangeArrowheads="1"/>
            </p:cNvSpPr>
            <p:nvPr/>
          </p:nvSpPr>
          <p:spPr bwMode="auto">
            <a:xfrm>
              <a:off x="3581400" y="4345453"/>
              <a:ext cx="997389" cy="4616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i="1" dirty="0">
                  <a:latin typeface="Times New Roman" pitchFamily="18" charset="0"/>
                  <a:cs typeface="Times New Roman" pitchFamily="18" charset="0"/>
                </a:rPr>
                <a:t>Out of</a:t>
              </a:r>
            </a:p>
          </p:txBody>
        </p:sp>
        <p:sp>
          <p:nvSpPr>
            <p:cNvPr id="15" name="Text Box 14"/>
            <p:cNvSpPr txBox="1">
              <a:spLocks noChangeArrowheads="1"/>
            </p:cNvSpPr>
            <p:nvPr/>
          </p:nvSpPr>
          <p:spPr bwMode="auto">
            <a:xfrm>
              <a:off x="3581400" y="4619232"/>
              <a:ext cx="1244251" cy="4616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i="1" dirty="0">
                  <a:latin typeface="Times New Roman" pitchFamily="18" charset="0"/>
                  <a:cs typeface="Times New Roman" pitchFamily="18" charset="0"/>
                </a:rPr>
                <a:t>Memory</a:t>
              </a:r>
            </a:p>
          </p:txBody>
        </p:sp>
        <p:cxnSp>
          <p:nvCxnSpPr>
            <p:cNvPr id="16" name="직선 연결선 15"/>
            <p:cNvCxnSpPr/>
            <p:nvPr/>
          </p:nvCxnSpPr>
          <p:spPr>
            <a:xfrm flipV="1">
              <a:off x="4099225" y="3810988"/>
              <a:ext cx="0" cy="2286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p:nvPr/>
          </p:nvCxnSpPr>
          <p:spPr>
            <a:xfrm>
              <a:off x="4099225" y="3925288"/>
              <a:ext cx="1646710" cy="4603"/>
            </a:xfrm>
            <a:prstGeom prst="straightConnector1">
              <a:avLst/>
            </a:prstGeom>
            <a:ln w="38100">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 Box 14"/>
            <p:cNvSpPr txBox="1">
              <a:spLocks noChangeArrowheads="1"/>
            </p:cNvSpPr>
            <p:nvPr/>
          </p:nvSpPr>
          <p:spPr bwMode="auto">
            <a:xfrm>
              <a:off x="4446759" y="3820180"/>
              <a:ext cx="902811" cy="52322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800" b="1" i="1" dirty="0">
                  <a:latin typeface="Times New Roman" pitchFamily="18" charset="0"/>
                  <a:cs typeface="Times New Roman" pitchFamily="18" charset="0"/>
                </a:rPr>
                <a:t>100x</a:t>
              </a:r>
            </a:p>
          </p:txBody>
        </p:sp>
        <p:cxnSp>
          <p:nvCxnSpPr>
            <p:cNvPr id="19" name="직선 연결선 18"/>
            <p:cNvCxnSpPr/>
            <p:nvPr/>
          </p:nvCxnSpPr>
          <p:spPr>
            <a:xfrm flipV="1">
              <a:off x="5745935" y="3814163"/>
              <a:ext cx="0" cy="2286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flipH="1">
              <a:off x="4082252" y="4191000"/>
              <a:ext cx="7920" cy="255156"/>
            </a:xfrm>
            <a:prstGeom prst="straightConnector1">
              <a:avLst/>
            </a:prstGeom>
            <a:ln w="38100">
              <a:solidFill>
                <a:srgbClr val="FF0000"/>
              </a:solidFill>
              <a:prstDash val="solid"/>
              <a:headEnd type="arrow" w="med" len="sm"/>
              <a:tailEnd type="none"/>
            </a:ln>
          </p:spPr>
          <p:style>
            <a:lnRef idx="1">
              <a:schemeClr val="accent1"/>
            </a:lnRef>
            <a:fillRef idx="0">
              <a:schemeClr val="accent1"/>
            </a:fillRef>
            <a:effectRef idx="0">
              <a:schemeClr val="accent1"/>
            </a:effectRef>
            <a:fontRef idx="minor">
              <a:schemeClr val="tx1"/>
            </a:fontRef>
          </p:style>
        </p:cxnSp>
      </p:grpSp>
      <p:sp>
        <p:nvSpPr>
          <p:cNvPr id="25" name="Date Placeholder 24"/>
          <p:cNvSpPr>
            <a:spLocks noGrp="1"/>
          </p:cNvSpPr>
          <p:nvPr>
            <p:ph type="dt" sz="half" idx="10"/>
          </p:nvPr>
        </p:nvSpPr>
        <p:spPr/>
        <p:txBody>
          <a:bodyPr/>
          <a:lstStyle/>
          <a:p>
            <a:pPr>
              <a:defRPr/>
            </a:pPr>
            <a:r>
              <a:rPr lang="en-US" smtClean="0"/>
              <a:t>Twitter</a:t>
            </a:r>
            <a:endParaRPr lang="en-US"/>
          </a:p>
        </p:txBody>
      </p:sp>
      <p:sp>
        <p:nvSpPr>
          <p:cNvPr id="26" name="Slide Number Placeholder 25"/>
          <p:cNvSpPr>
            <a:spLocks noGrp="1"/>
          </p:cNvSpPr>
          <p:nvPr>
            <p:ph type="sldNum" sz="quarter" idx="12"/>
          </p:nvPr>
        </p:nvSpPr>
        <p:spPr/>
        <p:txBody>
          <a:bodyPr/>
          <a:lstStyle/>
          <a:p>
            <a:pPr>
              <a:defRPr/>
            </a:pPr>
            <a:fld id="{F9B43987-7F84-BB4A-8611-CDF75B6A737D}" type="slidenum">
              <a:rPr lang="en-US" smtClean="0"/>
              <a:pPr>
                <a:defRPr/>
              </a:pPr>
              <a:t>128</a:t>
            </a:fld>
            <a:endParaRPr lang="en-US"/>
          </a:p>
        </p:txBody>
      </p:sp>
      <p:sp>
        <p:nvSpPr>
          <p:cNvPr id="28" name="Footer Placeholder 27"/>
          <p:cNvSpPr>
            <a:spLocks noGrp="1"/>
          </p:cNvSpPr>
          <p:nvPr>
            <p:ph type="ftr" sz="quarter" idx="11"/>
          </p:nvPr>
        </p:nvSpPr>
        <p:spPr/>
        <p:txBody>
          <a:bodyPr/>
          <a:lstStyle/>
          <a:p>
            <a:pPr>
              <a:defRPr/>
            </a:pPr>
            <a:r>
              <a:rPr lang="en-US" smtClean="0"/>
              <a:t>(c) 2015, C. Faloutsos</a:t>
            </a:r>
            <a:endParaRPr lang="en-US"/>
          </a:p>
        </p:txBody>
      </p:sp>
      <p:pic>
        <p:nvPicPr>
          <p:cNvPr id="30" name="Picture 5" descr="hadoop-logo"/>
          <p:cNvPicPr>
            <a:picLocks noChangeAspect="1" noChangeArrowheads="1"/>
          </p:cNvPicPr>
          <p:nvPr/>
        </p:nvPicPr>
        <p:blipFill>
          <a:blip r:embed="rId4"/>
          <a:srcRect/>
          <a:stretch>
            <a:fillRect/>
          </a:stretch>
        </p:blipFill>
        <p:spPr bwMode="auto">
          <a:xfrm>
            <a:off x="860425" y="2189163"/>
            <a:ext cx="1835150" cy="433387"/>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8362272"/>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ko-KR" smtClean="0"/>
              <a:t>Part 2</a:t>
            </a:r>
            <a:r>
              <a:rPr lang="en-US" altLang="ko-KR" dirty="0" smtClean="0"/>
              <a:t>: Conclusions</a:t>
            </a:r>
          </a:p>
        </p:txBody>
      </p:sp>
      <p:sp>
        <p:nvSpPr>
          <p:cNvPr id="12291" name="Rectangle 3"/>
          <p:cNvSpPr>
            <a:spLocks noGrp="1" noChangeArrowheads="1"/>
          </p:cNvSpPr>
          <p:nvPr>
            <p:ph type="body" idx="1"/>
          </p:nvPr>
        </p:nvSpPr>
        <p:spPr>
          <a:xfrm>
            <a:off x="457200" y="1600200"/>
            <a:ext cx="8229600" cy="4724400"/>
          </a:xfrm>
          <a:noFill/>
        </p:spPr>
        <p:txBody>
          <a:bodyPr/>
          <a:lstStyle/>
          <a:p>
            <a:r>
              <a:rPr lang="en-US" altLang="ko-KR" dirty="0" smtClean="0"/>
              <a:t>Time-evolving / heterogeneous graphs -&gt; tensors</a:t>
            </a:r>
          </a:p>
          <a:p>
            <a:r>
              <a:rPr lang="en-US" altLang="ko-KR" sz="3200" dirty="0" smtClean="0"/>
              <a:t>PARAFAC finds patterns</a:t>
            </a:r>
          </a:p>
          <a:p>
            <a:r>
              <a:rPr lang="en-US" altLang="ko-KR" dirty="0" err="1" smtClean="0"/>
              <a:t>GigaTensor</a:t>
            </a:r>
            <a:r>
              <a:rPr lang="en-US" altLang="ko-KR" dirty="0" smtClean="0"/>
              <a:t> -&gt; fast &amp; scalable</a:t>
            </a:r>
            <a:endParaRPr lang="en-US" altLang="ko-KR" sz="3200" dirty="0" smtClean="0"/>
          </a:p>
        </p:txBody>
      </p:sp>
      <p:sp>
        <p:nvSpPr>
          <p:cNvPr id="25" name="Date Placeholder 24"/>
          <p:cNvSpPr>
            <a:spLocks noGrp="1"/>
          </p:cNvSpPr>
          <p:nvPr>
            <p:ph type="dt" sz="half" idx="10"/>
          </p:nvPr>
        </p:nvSpPr>
        <p:spPr/>
        <p:txBody>
          <a:bodyPr/>
          <a:lstStyle/>
          <a:p>
            <a:pPr>
              <a:defRPr/>
            </a:pPr>
            <a:r>
              <a:rPr lang="en-US" smtClean="0"/>
              <a:t>Twitter</a:t>
            </a:r>
            <a:endParaRPr lang="en-US"/>
          </a:p>
        </p:txBody>
      </p:sp>
      <p:sp>
        <p:nvSpPr>
          <p:cNvPr id="26" name="Slide Number Placeholder 25"/>
          <p:cNvSpPr>
            <a:spLocks noGrp="1"/>
          </p:cNvSpPr>
          <p:nvPr>
            <p:ph type="sldNum" sz="quarter" idx="12"/>
          </p:nvPr>
        </p:nvSpPr>
        <p:spPr/>
        <p:txBody>
          <a:bodyPr/>
          <a:lstStyle/>
          <a:p>
            <a:pPr>
              <a:defRPr/>
            </a:pPr>
            <a:fld id="{F9B43987-7F84-BB4A-8611-CDF75B6A737D}" type="slidenum">
              <a:rPr lang="en-US" smtClean="0"/>
              <a:pPr>
                <a:defRPr/>
              </a:pPr>
              <a:t>129</a:t>
            </a:fld>
            <a:endParaRPr lang="en-US"/>
          </a:p>
        </p:txBody>
      </p:sp>
      <p:sp>
        <p:nvSpPr>
          <p:cNvPr id="28" name="Footer Placeholder 27"/>
          <p:cNvSpPr>
            <a:spLocks noGrp="1"/>
          </p:cNvSpPr>
          <p:nvPr>
            <p:ph type="ftr" sz="quarter" idx="11"/>
          </p:nvPr>
        </p:nvSpPr>
        <p:spPr/>
        <p:txBody>
          <a:bodyPr/>
          <a:lstStyle/>
          <a:p>
            <a:pPr>
              <a:defRPr/>
            </a:pPr>
            <a:r>
              <a:rPr lang="en-US" smtClean="0"/>
              <a:t>(c) 2015, C. Faloutsos</a:t>
            </a:r>
            <a:endParaRPr lang="en-US"/>
          </a:p>
        </p:txBody>
      </p:sp>
      <p:pic>
        <p:nvPicPr>
          <p:cNvPr id="34" name="Picture 33"/>
          <p:cNvPicPr>
            <a:picLocks noChangeAspect="1"/>
          </p:cNvPicPr>
          <p:nvPr/>
        </p:nvPicPr>
        <p:blipFill>
          <a:blip r:embed="rId2"/>
          <a:srcRect l="46452" r="24774"/>
          <a:stretch>
            <a:fillRect/>
          </a:stretch>
        </p:blipFill>
        <p:spPr>
          <a:xfrm>
            <a:off x="3739720" y="4250285"/>
            <a:ext cx="1630416" cy="2607715"/>
          </a:xfrm>
          <a:prstGeom prst="rect">
            <a:avLst/>
          </a:prstGeom>
          <a:solidFill>
            <a:schemeClr val="bg1"/>
          </a:solidFill>
        </p:spPr>
      </p:pic>
      <p:grpSp>
        <p:nvGrpSpPr>
          <p:cNvPr id="2" name="Group 34"/>
          <p:cNvGrpSpPr>
            <a:grpSpLocks noChangeAspect="1"/>
          </p:cNvGrpSpPr>
          <p:nvPr/>
        </p:nvGrpSpPr>
        <p:grpSpPr>
          <a:xfrm>
            <a:off x="819149" y="4404469"/>
            <a:ext cx="1720850" cy="1059549"/>
            <a:chOff x="1409700" y="3761003"/>
            <a:chExt cx="3441700" cy="2119097"/>
          </a:xfrm>
        </p:grpSpPr>
        <p:sp>
          <p:nvSpPr>
            <p:cNvPr id="36" name="Rectangle 3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7" name="Rectangle 3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38" name="Rectangle 3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39" name="Rectangle 3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0" name="Rectangle 3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41" name="Rectangle 4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3" name="Group 37"/>
            <p:cNvGrpSpPr/>
            <p:nvPr/>
          </p:nvGrpSpPr>
          <p:grpSpPr>
            <a:xfrm>
              <a:off x="3873500" y="4356100"/>
              <a:ext cx="977900" cy="50799"/>
              <a:chOff x="3873500" y="4356100"/>
              <a:chExt cx="977900" cy="50799"/>
            </a:xfrm>
          </p:grpSpPr>
          <p:sp>
            <p:nvSpPr>
              <p:cNvPr id="4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0" name="Rectangle 4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3" name="TextBox 4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44" name="Parallelogram 4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5" name="Parallelogram 4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4" name="Group 38"/>
            <p:cNvGrpSpPr/>
            <p:nvPr/>
          </p:nvGrpSpPr>
          <p:grpSpPr>
            <a:xfrm rot="18634327">
              <a:off x="3582932" y="4035585"/>
              <a:ext cx="625012" cy="75847"/>
              <a:chOff x="3873500" y="4356100"/>
              <a:chExt cx="977900" cy="50799"/>
            </a:xfrm>
          </p:grpSpPr>
          <p:sp>
            <p:nvSpPr>
              <p:cNvPr id="4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8" name="Rectangle 4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836227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p>
            <a:r>
              <a:rPr lang="en-US" smtClean="0"/>
              <a:t>(c) 2015, C. Faloutsos</a:t>
            </a:r>
            <a:endParaRPr lang="en-US"/>
          </a:p>
        </p:txBody>
      </p:sp>
      <p:sp>
        <p:nvSpPr>
          <p:cNvPr id="37891" name="Slide Number Placeholder 5"/>
          <p:cNvSpPr>
            <a:spLocks noGrp="1"/>
          </p:cNvSpPr>
          <p:nvPr>
            <p:ph type="sldNum" sz="quarter" idx="12"/>
          </p:nvPr>
        </p:nvSpPr>
        <p:spPr>
          <a:noFill/>
        </p:spPr>
        <p:txBody>
          <a:bodyPr/>
          <a:lstStyle/>
          <a:p>
            <a:fld id="{065A08EE-A080-6D4D-9AB5-091E4A60D2B3}" type="slidenum">
              <a:rPr lang="en-US" smtClean="0"/>
              <a:pPr/>
              <a:t>13</a:t>
            </a:fld>
            <a:endParaRPr lang="en-US" smtClean="0"/>
          </a:p>
        </p:txBody>
      </p:sp>
      <p:sp>
        <p:nvSpPr>
          <p:cNvPr id="37892" name="Rectangle 1026"/>
          <p:cNvSpPr>
            <a:spLocks noGrp="1" noChangeArrowheads="1"/>
          </p:cNvSpPr>
          <p:nvPr>
            <p:ph type="title"/>
          </p:nvPr>
        </p:nvSpPr>
        <p:spPr/>
        <p:txBody>
          <a:bodyPr lIns="82945" tIns="41473" rIns="82945" bIns="41473" anchor="t"/>
          <a:lstStyle/>
          <a:p>
            <a:r>
              <a:rPr lang="en-US">
                <a:ea typeface="ＭＳ Ｐゴシック" charset="-128"/>
                <a:cs typeface="ＭＳ Ｐゴシック" charset="-128"/>
              </a:rPr>
              <a:t>Laws and patterns</a:t>
            </a:r>
          </a:p>
        </p:txBody>
      </p:sp>
      <p:sp>
        <p:nvSpPr>
          <p:cNvPr id="37893" name="Rectangle 1027"/>
          <p:cNvSpPr>
            <a:spLocks noGrp="1" noChangeArrowheads="1"/>
          </p:cNvSpPr>
          <p:nvPr>
            <p:ph type="body" idx="1"/>
          </p:nvPr>
        </p:nvSpPr>
        <p:spPr/>
        <p:txBody>
          <a:bodyPr lIns="82945" tIns="41473" rIns="82945" bIns="41473"/>
          <a:lstStyle/>
          <a:p>
            <a:pPr>
              <a:lnSpc>
                <a:spcPct val="90000"/>
              </a:lnSpc>
            </a:pPr>
            <a:r>
              <a:rPr lang="en-US" dirty="0" smtClean="0">
                <a:ea typeface="ＭＳ Ｐゴシック" charset="-128"/>
                <a:cs typeface="ＭＳ Ｐゴシック" charset="-128"/>
              </a:rPr>
              <a:t>Q1: Are </a:t>
            </a:r>
            <a:r>
              <a:rPr lang="en-US" dirty="0">
                <a:ea typeface="ＭＳ Ｐゴシック" charset="-128"/>
                <a:cs typeface="ＭＳ Ｐゴシック" charset="-128"/>
              </a:rPr>
              <a:t>real graphs random?</a:t>
            </a:r>
          </a:p>
          <a:p>
            <a:pPr>
              <a:lnSpc>
                <a:spcPct val="90000"/>
              </a:lnSpc>
            </a:pPr>
            <a:r>
              <a:rPr lang="en-US" dirty="0" smtClean="0">
                <a:ea typeface="ＭＳ Ｐゴシック" charset="-128"/>
                <a:cs typeface="ＭＳ Ｐゴシック" charset="-128"/>
              </a:rPr>
              <a:t>A1: </a:t>
            </a:r>
            <a:r>
              <a:rPr lang="en-US" dirty="0">
                <a:ea typeface="ＭＳ Ｐゴシック" charset="-128"/>
                <a:cs typeface="ＭＳ Ｐゴシック" charset="-128"/>
              </a:rPr>
              <a:t>NO!!</a:t>
            </a:r>
          </a:p>
          <a:p>
            <a:pPr lvl="1">
              <a:lnSpc>
                <a:spcPct val="90000"/>
              </a:lnSpc>
            </a:pPr>
            <a:r>
              <a:rPr lang="en-US" dirty="0" smtClean="0"/>
              <a:t>Diameter (‘6 degrees’; ‘Kevin Bacon’)</a:t>
            </a:r>
          </a:p>
          <a:p>
            <a:pPr lvl="1">
              <a:lnSpc>
                <a:spcPct val="90000"/>
              </a:lnSpc>
            </a:pPr>
            <a:r>
              <a:rPr lang="en-US" dirty="0"/>
              <a:t>in- and out- degree distributions</a:t>
            </a:r>
          </a:p>
          <a:p>
            <a:pPr lvl="1">
              <a:lnSpc>
                <a:spcPct val="90000"/>
              </a:lnSpc>
            </a:pPr>
            <a:r>
              <a:rPr lang="en-US" dirty="0"/>
              <a:t>other (surprising) </a:t>
            </a:r>
            <a:r>
              <a:rPr lang="en-US" dirty="0" smtClean="0"/>
              <a:t>patterns</a:t>
            </a:r>
          </a:p>
          <a:p>
            <a:pPr>
              <a:lnSpc>
                <a:spcPct val="90000"/>
              </a:lnSpc>
            </a:pPr>
            <a:r>
              <a:rPr lang="en-US" dirty="0">
                <a:ea typeface="ＭＳ Ｐゴシック" charset="-128"/>
                <a:cs typeface="ＭＳ Ｐゴシック" charset="-128"/>
              </a:rPr>
              <a:t>So, let’s look at the data</a:t>
            </a:r>
          </a:p>
        </p:txBody>
      </p:sp>
      <p:sp>
        <p:nvSpPr>
          <p:cNvPr id="37894" name="Date Placeholder 6"/>
          <p:cNvSpPr>
            <a:spLocks noGrp="1"/>
          </p:cNvSpPr>
          <p:nvPr>
            <p:ph type="dt" sz="quarter" idx="10"/>
          </p:nvPr>
        </p:nvSpPr>
        <p:spPr>
          <a:noFill/>
        </p:spPr>
        <p:txBody>
          <a:bodyPr/>
          <a:lstStyle/>
          <a:p>
            <a:r>
              <a:rPr lang="en-US" smtClean="0"/>
              <a:t>Twitter</a:t>
            </a:r>
            <a:endParaRPr lang="en-US"/>
          </a:p>
        </p:txBody>
      </p:sp>
      <p:pic>
        <p:nvPicPr>
          <p:cNvPr id="7" name="Picture 4" descr="0iterations"/>
          <p:cNvPicPr>
            <a:picLocks noChangeAspect="1" noChangeArrowheads="1"/>
          </p:cNvPicPr>
          <p:nvPr/>
        </p:nvPicPr>
        <p:blipFill>
          <a:blip r:embed="rId3"/>
          <a:srcRect/>
          <a:stretch>
            <a:fillRect/>
          </a:stretch>
        </p:blipFill>
        <p:spPr bwMode="auto">
          <a:xfrm>
            <a:off x="6997700" y="0"/>
            <a:ext cx="2146300" cy="2362200"/>
          </a:xfrm>
          <a:prstGeom prst="rect">
            <a:avLst/>
          </a:prstGeom>
          <a:noFill/>
          <a:ln w="9525">
            <a:noFill/>
            <a:miter lim="800000"/>
            <a:headEnd/>
            <a:tailEnd/>
          </a:ln>
        </p:spPr>
      </p:pic>
      <p:pic>
        <p:nvPicPr>
          <p:cNvPr id="8" name="Picture 7" descr="220px-Kevin_Bacon_Comic-Con_2012.jpg"/>
          <p:cNvPicPr>
            <a:picLocks noChangeAspect="1"/>
          </p:cNvPicPr>
          <p:nvPr/>
        </p:nvPicPr>
        <p:blipFill>
          <a:blip r:embed="rId4"/>
          <a:stretch>
            <a:fillRect/>
          </a:stretch>
        </p:blipFill>
        <p:spPr>
          <a:xfrm>
            <a:off x="7640320" y="2313940"/>
            <a:ext cx="982980" cy="1295746"/>
          </a:xfrm>
          <a:prstGeom prst="rect">
            <a:avLst/>
          </a:prstGeom>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130</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Cascades and immunization</a:t>
            </a:r>
          </a:p>
          <a:p>
            <a:r>
              <a:rPr lang="en-US" dirty="0" smtClean="0">
                <a:ea typeface="ＭＳ Ｐゴシック" charset="-128"/>
                <a:cs typeface="ＭＳ Ｐゴシック" charset="-128"/>
              </a:rPr>
              <a:t>Future directions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4608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a:xfrm>
            <a:off x="457200" y="1367762"/>
            <a:ext cx="8229600" cy="2253025"/>
          </a:xfrm>
        </p:spPr>
        <p:txBody>
          <a:bodyPr>
            <a:normAutofit/>
          </a:bodyPr>
          <a:lstStyle/>
          <a:p>
            <a:r>
              <a:rPr lang="en-US" dirty="0" smtClean="0"/>
              <a:t>You see a word (“</a:t>
            </a:r>
            <a:r>
              <a:rPr lang="en-US" b="1" i="1" dirty="0" smtClean="0"/>
              <a:t>apple</a:t>
            </a:r>
            <a:r>
              <a:rPr lang="en-US" dirty="0" smtClean="0"/>
              <a:t>”)</a:t>
            </a:r>
          </a:p>
          <a:p>
            <a:r>
              <a:rPr lang="en-US" dirty="0" smtClean="0"/>
              <a:t>You try to answer a question (“</a:t>
            </a:r>
            <a:r>
              <a:rPr lang="en-US" b="1" i="1" dirty="0" smtClean="0"/>
              <a:t>Is it edible?</a:t>
            </a:r>
            <a:r>
              <a:rPr lang="en-US" dirty="0" smtClean="0"/>
              <a:t>”)</a:t>
            </a:r>
          </a:p>
          <a:p>
            <a:r>
              <a:rPr lang="en-US" dirty="0" smtClean="0"/>
              <a:t>How do different parts of your brain communicate ? (‘Functional Connectivity’)</a:t>
            </a:r>
            <a:endParaRPr lang="en-US" dirty="0"/>
          </a:p>
        </p:txBody>
      </p:sp>
      <p:sp>
        <p:nvSpPr>
          <p:cNvPr id="4" name="Footer Placeholder 3"/>
          <p:cNvSpPr>
            <a:spLocks noGrp="1"/>
          </p:cNvSpPr>
          <p:nvPr>
            <p:ph type="ftr" sz="quarter" idx="11"/>
          </p:nvPr>
        </p:nvSpPr>
        <p:spPr/>
        <p:txBody>
          <a:bodyPr/>
          <a:lstStyle/>
          <a:p>
            <a:r>
              <a:rPr lang="en-US" smtClean="0"/>
              <a:t>(c) 2015, C. Faloutsos</a:t>
            </a:r>
            <a:endParaRPr lang="en-US" dirty="0"/>
          </a:p>
        </p:txBody>
      </p:sp>
      <p:grpSp>
        <p:nvGrpSpPr>
          <p:cNvPr id="23" name="Group 22"/>
          <p:cNvGrpSpPr/>
          <p:nvPr/>
        </p:nvGrpSpPr>
        <p:grpSpPr>
          <a:xfrm>
            <a:off x="2407043" y="3548547"/>
            <a:ext cx="6421603" cy="2609383"/>
            <a:chOff x="1374130" y="3548547"/>
            <a:chExt cx="6421603" cy="2609383"/>
          </a:xfrm>
        </p:grpSpPr>
        <p:grpSp>
          <p:nvGrpSpPr>
            <p:cNvPr id="6" name="Group 5"/>
            <p:cNvGrpSpPr/>
            <p:nvPr/>
          </p:nvGrpSpPr>
          <p:grpSpPr>
            <a:xfrm>
              <a:off x="1374130" y="3548547"/>
              <a:ext cx="6421603" cy="2609383"/>
              <a:chOff x="857566" y="1971061"/>
              <a:chExt cx="6421603" cy="2609383"/>
            </a:xfrm>
          </p:grpSpPr>
          <p:grpSp>
            <p:nvGrpSpPr>
              <p:cNvPr id="7" name="Group 12"/>
              <p:cNvGrpSpPr/>
              <p:nvPr/>
            </p:nvGrpSpPr>
            <p:grpSpPr>
              <a:xfrm>
                <a:off x="4230244" y="1971061"/>
                <a:ext cx="3048925" cy="2609383"/>
                <a:chOff x="2871269" y="2418410"/>
                <a:chExt cx="3048925" cy="2609383"/>
              </a:xfrm>
            </p:grpSpPr>
            <p:pic>
              <p:nvPicPr>
                <p:cNvPr id="8" name="Picture 7"/>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2871269" y="2567964"/>
                  <a:ext cx="3048925" cy="2459829"/>
                </a:xfrm>
                <a:prstGeom prst="rect">
                  <a:avLst/>
                </a:prstGeom>
              </p:spPr>
            </p:pic>
            <p:sp>
              <p:nvSpPr>
                <p:cNvPr id="9" name="Rectangle 8"/>
                <p:cNvSpPr/>
                <p:nvPr/>
              </p:nvSpPr>
              <p:spPr>
                <a:xfrm>
                  <a:off x="3689541" y="2418410"/>
                  <a:ext cx="1389995" cy="26093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3141292" y="3492713"/>
                  <a:ext cx="384307" cy="7663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5217246" y="3362210"/>
                  <a:ext cx="384307" cy="7663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12" name="Picture 11"/>
              <p:cNvPicPr>
                <a:picLocks noChangeAspect="1"/>
              </p:cNvPicPr>
              <p:nvPr/>
            </p:nvPicPr>
            <p:blipFill>
              <a:blip r:embed="rId3"/>
              <a:stretch>
                <a:fillRect/>
              </a:stretch>
            </p:blipFill>
            <p:spPr>
              <a:xfrm>
                <a:off x="857566" y="2703231"/>
                <a:ext cx="1772558" cy="1108482"/>
              </a:xfrm>
              <a:prstGeom prst="rect">
                <a:avLst/>
              </a:prstGeom>
            </p:spPr>
          </p:pic>
          <p:sp>
            <p:nvSpPr>
              <p:cNvPr id="5" name="TextBox 4"/>
              <p:cNvSpPr txBox="1"/>
              <p:nvPr/>
            </p:nvSpPr>
            <p:spPr>
              <a:xfrm>
                <a:off x="5426744" y="2399033"/>
                <a:ext cx="398592" cy="646331"/>
              </a:xfrm>
              <a:prstGeom prst="rect">
                <a:avLst/>
              </a:prstGeom>
              <a:noFill/>
            </p:spPr>
            <p:txBody>
              <a:bodyPr wrap="none" rtlCol="0">
                <a:spAutoFit/>
              </a:bodyPr>
              <a:lstStyle/>
              <a:p>
                <a:r>
                  <a:rPr lang="en-US" sz="3600" b="1" dirty="0" smtClean="0"/>
                  <a:t>?</a:t>
                </a:r>
                <a:endParaRPr lang="en-US" sz="3600" b="1" dirty="0"/>
              </a:p>
            </p:txBody>
          </p:sp>
          <p:sp>
            <p:nvSpPr>
              <p:cNvPr id="14" name="TextBox 13"/>
              <p:cNvSpPr txBox="1"/>
              <p:nvPr/>
            </p:nvSpPr>
            <p:spPr>
              <a:xfrm>
                <a:off x="4459660" y="3076223"/>
                <a:ext cx="398592" cy="646331"/>
              </a:xfrm>
              <a:prstGeom prst="rect">
                <a:avLst/>
              </a:prstGeom>
              <a:noFill/>
            </p:spPr>
            <p:txBody>
              <a:bodyPr wrap="none" rtlCol="0">
                <a:spAutoFit/>
              </a:bodyPr>
              <a:lstStyle/>
              <a:p>
                <a:r>
                  <a:rPr lang="en-US" sz="3600" b="1" dirty="0" smtClean="0"/>
                  <a:t>?</a:t>
                </a:r>
                <a:endParaRPr lang="en-US" sz="3600" b="1" dirty="0"/>
              </a:p>
            </p:txBody>
          </p:sp>
          <p:sp>
            <p:nvSpPr>
              <p:cNvPr id="15" name="TextBox 14"/>
              <p:cNvSpPr txBox="1"/>
              <p:nvPr/>
            </p:nvSpPr>
            <p:spPr>
              <a:xfrm>
                <a:off x="6614045" y="3034879"/>
                <a:ext cx="398592" cy="646331"/>
              </a:xfrm>
              <a:prstGeom prst="rect">
                <a:avLst/>
              </a:prstGeom>
              <a:noFill/>
            </p:spPr>
            <p:txBody>
              <a:bodyPr wrap="none" rtlCol="0">
                <a:spAutoFit/>
              </a:bodyPr>
              <a:lstStyle/>
              <a:p>
                <a:r>
                  <a:rPr lang="en-US" sz="3600" b="1" dirty="0" smtClean="0"/>
                  <a:t>?</a:t>
                </a:r>
                <a:endParaRPr lang="en-US" sz="3600" b="1" dirty="0"/>
              </a:p>
            </p:txBody>
          </p:sp>
          <p:sp>
            <p:nvSpPr>
              <p:cNvPr id="16" name="TextBox 15"/>
              <p:cNvSpPr txBox="1"/>
              <p:nvPr/>
            </p:nvSpPr>
            <p:spPr>
              <a:xfrm>
                <a:off x="5578481" y="3673585"/>
                <a:ext cx="398592" cy="646331"/>
              </a:xfrm>
              <a:prstGeom prst="rect">
                <a:avLst/>
              </a:prstGeom>
              <a:noFill/>
            </p:spPr>
            <p:txBody>
              <a:bodyPr wrap="none" rtlCol="0">
                <a:spAutoFit/>
              </a:bodyPr>
              <a:lstStyle/>
              <a:p>
                <a:r>
                  <a:rPr lang="en-US" sz="3600" b="1" dirty="0" smtClean="0"/>
                  <a:t>?</a:t>
                </a:r>
                <a:endParaRPr lang="en-US" sz="3600" b="1" dirty="0"/>
              </a:p>
            </p:txBody>
          </p:sp>
          <p:sp>
            <p:nvSpPr>
              <p:cNvPr id="17" name="TextBox 16"/>
              <p:cNvSpPr txBox="1"/>
              <p:nvPr/>
            </p:nvSpPr>
            <p:spPr>
              <a:xfrm>
                <a:off x="5577818" y="3027254"/>
                <a:ext cx="398592" cy="646331"/>
              </a:xfrm>
              <a:prstGeom prst="rect">
                <a:avLst/>
              </a:prstGeom>
              <a:noFill/>
            </p:spPr>
            <p:txBody>
              <a:bodyPr wrap="none" rtlCol="0">
                <a:spAutoFit/>
              </a:bodyPr>
              <a:lstStyle/>
              <a:p>
                <a:r>
                  <a:rPr lang="en-US" sz="3600" b="1" dirty="0" smtClean="0"/>
                  <a:t>?</a:t>
                </a:r>
                <a:endParaRPr lang="en-US" sz="3600" b="1" dirty="0"/>
              </a:p>
            </p:txBody>
          </p:sp>
        </p:grpSp>
        <p:cxnSp>
          <p:nvCxnSpPr>
            <p:cNvPr id="21" name="Straight Arrow Connector 20"/>
            <p:cNvCxnSpPr/>
            <p:nvPr/>
          </p:nvCxnSpPr>
          <p:spPr>
            <a:xfrm flipV="1">
              <a:off x="5316473" y="4189495"/>
              <a:ext cx="1553937" cy="912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V="1">
              <a:off x="5354297" y="4280717"/>
              <a:ext cx="1516113" cy="11084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9" name="Date Placeholder 18"/>
          <p:cNvSpPr>
            <a:spLocks noGrp="1"/>
          </p:cNvSpPr>
          <p:nvPr>
            <p:ph type="dt" sz="half" idx="10"/>
          </p:nvPr>
        </p:nvSpPr>
        <p:spPr/>
        <p:txBody>
          <a:bodyPr/>
          <a:lstStyle/>
          <a:p>
            <a:pPr>
              <a:defRPr/>
            </a:pPr>
            <a:r>
              <a:rPr lang="en-US" smtClean="0"/>
              <a:t>Twitter</a:t>
            </a:r>
            <a:endParaRPr lang="en-US"/>
          </a:p>
        </p:txBody>
      </p:sp>
      <p:sp>
        <p:nvSpPr>
          <p:cNvPr id="20" name="Slide Number Placeholder 19"/>
          <p:cNvSpPr>
            <a:spLocks noGrp="1"/>
          </p:cNvSpPr>
          <p:nvPr>
            <p:ph type="sldNum" sz="quarter" idx="12"/>
          </p:nvPr>
        </p:nvSpPr>
        <p:spPr/>
        <p:txBody>
          <a:bodyPr/>
          <a:lstStyle/>
          <a:p>
            <a:pPr>
              <a:defRPr/>
            </a:pPr>
            <a:fld id="{F9B43987-7F84-BB4A-8611-CDF75B6A737D}" type="slidenum">
              <a:rPr lang="en-US" smtClean="0"/>
              <a:pPr>
                <a:defRPr/>
              </a:pPr>
              <a:t>131</a:t>
            </a:fld>
            <a:endParaRPr lang="en-US"/>
          </a:p>
        </p:txBody>
      </p:sp>
      <p:sp>
        <p:nvSpPr>
          <p:cNvPr id="24" name="TextBox 23"/>
          <p:cNvSpPr txBox="1"/>
          <p:nvPr/>
        </p:nvSpPr>
        <p:spPr>
          <a:xfrm>
            <a:off x="201150" y="4250267"/>
            <a:ext cx="1272491" cy="492443"/>
          </a:xfrm>
          <a:prstGeom prst="rect">
            <a:avLst/>
          </a:prstGeom>
          <a:noFill/>
          <a:ln>
            <a:solidFill>
              <a:schemeClr val="tx1"/>
            </a:solidFill>
          </a:ln>
        </p:spPr>
        <p:txBody>
          <a:bodyPr wrap="none" rtlCol="0">
            <a:spAutoFit/>
          </a:bodyPr>
          <a:lstStyle/>
          <a:p>
            <a:r>
              <a:rPr lang="en-US" dirty="0" smtClean="0"/>
              <a:t>APPLE</a:t>
            </a:r>
            <a:endParaRPr lang="en-US" dirty="0"/>
          </a:p>
        </p:txBody>
      </p:sp>
      <p:sp>
        <p:nvSpPr>
          <p:cNvPr id="25" name="TextBox 24"/>
          <p:cNvSpPr txBox="1"/>
          <p:nvPr/>
        </p:nvSpPr>
        <p:spPr>
          <a:xfrm>
            <a:off x="59332" y="4876791"/>
            <a:ext cx="1556135" cy="492443"/>
          </a:xfrm>
          <a:prstGeom prst="rect">
            <a:avLst/>
          </a:prstGeom>
          <a:noFill/>
          <a:ln>
            <a:solidFill>
              <a:schemeClr val="tx1"/>
            </a:solidFill>
          </a:ln>
        </p:spPr>
        <p:txBody>
          <a:bodyPr wrap="none" rtlCol="0">
            <a:spAutoFit/>
          </a:bodyPr>
          <a:lstStyle/>
          <a:p>
            <a:r>
              <a:rPr lang="en-US" dirty="0" smtClean="0"/>
              <a:t>EDIBLE?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6276255"/>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smtClean="0"/>
              <a:t>Understand the human brain</a:t>
            </a:r>
          </a:p>
          <a:p>
            <a:r>
              <a:rPr lang="en-US" dirty="0" smtClean="0"/>
              <a:t>Detect learning disorders at an early age</a:t>
            </a:r>
          </a:p>
          <a:p>
            <a:r>
              <a:rPr lang="en-US" dirty="0" smtClean="0"/>
              <a:t>Build better robots</a:t>
            </a:r>
          </a:p>
          <a:p>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 2015, C. Faloutsos</a:t>
            </a:r>
            <a:endParaRPr lang="en-US" dirty="0"/>
          </a:p>
        </p:txBody>
      </p:sp>
      <p:grpSp>
        <p:nvGrpSpPr>
          <p:cNvPr id="5" name="Group 4"/>
          <p:cNvGrpSpPr>
            <a:grpSpLocks noChangeAspect="1"/>
          </p:cNvGrpSpPr>
          <p:nvPr/>
        </p:nvGrpSpPr>
        <p:grpSpPr>
          <a:xfrm>
            <a:off x="7084159" y="793886"/>
            <a:ext cx="1602641" cy="1371600"/>
            <a:chOff x="4230244" y="1971061"/>
            <a:chExt cx="3048925" cy="2609383"/>
          </a:xfrm>
        </p:grpSpPr>
        <p:grpSp>
          <p:nvGrpSpPr>
            <p:cNvPr id="6" name="Group 5"/>
            <p:cNvGrpSpPr/>
            <p:nvPr/>
          </p:nvGrpSpPr>
          <p:grpSpPr>
            <a:xfrm>
              <a:off x="4230244" y="1971061"/>
              <a:ext cx="3048925" cy="2609383"/>
              <a:chOff x="2871269" y="2418410"/>
              <a:chExt cx="3048925" cy="2609383"/>
            </a:xfrm>
          </p:grpSpPr>
          <p:pic>
            <p:nvPicPr>
              <p:cNvPr id="13" name="Picture 12"/>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2871269" y="2567964"/>
                <a:ext cx="3048925" cy="2459829"/>
              </a:xfrm>
              <a:prstGeom prst="rect">
                <a:avLst/>
              </a:prstGeom>
            </p:spPr>
          </p:pic>
          <p:sp>
            <p:nvSpPr>
              <p:cNvPr id="14" name="Rectangle 13"/>
              <p:cNvSpPr/>
              <p:nvPr/>
            </p:nvSpPr>
            <p:spPr>
              <a:xfrm>
                <a:off x="3689541" y="2418410"/>
                <a:ext cx="1389995" cy="26093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3141292" y="3492713"/>
                <a:ext cx="384307" cy="7663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5217246" y="3362210"/>
                <a:ext cx="384307" cy="7663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8" name="TextBox 7"/>
            <p:cNvSpPr txBox="1"/>
            <p:nvPr/>
          </p:nvSpPr>
          <p:spPr>
            <a:xfrm>
              <a:off x="5426744" y="2399033"/>
              <a:ext cx="622636" cy="878289"/>
            </a:xfrm>
            <a:prstGeom prst="rect">
              <a:avLst/>
            </a:prstGeom>
            <a:noFill/>
          </p:spPr>
          <p:txBody>
            <a:bodyPr wrap="none" rtlCol="0">
              <a:spAutoFit/>
            </a:bodyPr>
            <a:lstStyle/>
            <a:p>
              <a:r>
                <a:rPr lang="en-US" sz="2400" b="1" dirty="0" smtClean="0"/>
                <a:t>?</a:t>
              </a:r>
              <a:endParaRPr lang="en-US" sz="2400" b="1" dirty="0"/>
            </a:p>
          </p:txBody>
        </p:sp>
        <p:sp>
          <p:nvSpPr>
            <p:cNvPr id="9" name="TextBox 8"/>
            <p:cNvSpPr txBox="1"/>
            <p:nvPr/>
          </p:nvSpPr>
          <p:spPr>
            <a:xfrm>
              <a:off x="4459661" y="3076223"/>
              <a:ext cx="622636" cy="878289"/>
            </a:xfrm>
            <a:prstGeom prst="rect">
              <a:avLst/>
            </a:prstGeom>
            <a:noFill/>
          </p:spPr>
          <p:txBody>
            <a:bodyPr wrap="none" rtlCol="0">
              <a:spAutoFit/>
            </a:bodyPr>
            <a:lstStyle/>
            <a:p>
              <a:r>
                <a:rPr lang="en-US" sz="2400" b="1" dirty="0" smtClean="0"/>
                <a:t>?</a:t>
              </a:r>
              <a:endParaRPr lang="en-US" sz="2400" b="1" dirty="0"/>
            </a:p>
          </p:txBody>
        </p:sp>
        <p:sp>
          <p:nvSpPr>
            <p:cNvPr id="10" name="TextBox 9"/>
            <p:cNvSpPr txBox="1"/>
            <p:nvPr/>
          </p:nvSpPr>
          <p:spPr>
            <a:xfrm>
              <a:off x="6614044" y="3034879"/>
              <a:ext cx="622636" cy="878289"/>
            </a:xfrm>
            <a:prstGeom prst="rect">
              <a:avLst/>
            </a:prstGeom>
            <a:noFill/>
          </p:spPr>
          <p:txBody>
            <a:bodyPr wrap="none" rtlCol="0">
              <a:spAutoFit/>
            </a:bodyPr>
            <a:lstStyle/>
            <a:p>
              <a:r>
                <a:rPr lang="en-US" sz="2400" b="1" dirty="0" smtClean="0"/>
                <a:t>?</a:t>
              </a:r>
              <a:endParaRPr lang="en-US" sz="2400" b="1" dirty="0"/>
            </a:p>
          </p:txBody>
        </p:sp>
        <p:sp>
          <p:nvSpPr>
            <p:cNvPr id="11" name="TextBox 10"/>
            <p:cNvSpPr txBox="1"/>
            <p:nvPr/>
          </p:nvSpPr>
          <p:spPr>
            <a:xfrm>
              <a:off x="5578481" y="3673584"/>
              <a:ext cx="622636" cy="878288"/>
            </a:xfrm>
            <a:prstGeom prst="rect">
              <a:avLst/>
            </a:prstGeom>
            <a:noFill/>
          </p:spPr>
          <p:txBody>
            <a:bodyPr wrap="none" rtlCol="0">
              <a:spAutoFit/>
            </a:bodyPr>
            <a:lstStyle/>
            <a:p>
              <a:r>
                <a:rPr lang="en-US" sz="2400" b="1" dirty="0" smtClean="0"/>
                <a:t>?</a:t>
              </a:r>
              <a:endParaRPr lang="en-US" sz="2400" b="1" dirty="0"/>
            </a:p>
          </p:txBody>
        </p:sp>
        <p:sp>
          <p:nvSpPr>
            <p:cNvPr id="12" name="TextBox 11"/>
            <p:cNvSpPr txBox="1"/>
            <p:nvPr/>
          </p:nvSpPr>
          <p:spPr>
            <a:xfrm>
              <a:off x="5577819" y="3027254"/>
              <a:ext cx="622636" cy="878289"/>
            </a:xfrm>
            <a:prstGeom prst="rect">
              <a:avLst/>
            </a:prstGeom>
            <a:noFill/>
          </p:spPr>
          <p:txBody>
            <a:bodyPr wrap="none" rtlCol="0">
              <a:spAutoFit/>
            </a:bodyPr>
            <a:lstStyle/>
            <a:p>
              <a:r>
                <a:rPr lang="en-US" sz="2400" b="1" dirty="0" smtClean="0"/>
                <a:t>?</a:t>
              </a:r>
              <a:endParaRPr lang="en-US" sz="2400" b="1" dirty="0"/>
            </a:p>
          </p:txBody>
        </p:sp>
      </p:grpSp>
      <p:pic>
        <p:nvPicPr>
          <p:cNvPr id="7" name="Picture 6"/>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8120694" y="2673476"/>
            <a:ext cx="758952" cy="914400"/>
          </a:xfrm>
          <a:prstGeom prst="rect">
            <a:avLst/>
          </a:prstGeom>
        </p:spPr>
      </p:pic>
      <p:sp>
        <p:nvSpPr>
          <p:cNvPr id="17" name="Date Placeholder 16"/>
          <p:cNvSpPr>
            <a:spLocks noGrp="1"/>
          </p:cNvSpPr>
          <p:nvPr>
            <p:ph type="dt" sz="half" idx="10"/>
          </p:nvPr>
        </p:nvSpPr>
        <p:spPr/>
        <p:txBody>
          <a:bodyPr/>
          <a:lstStyle/>
          <a:p>
            <a:pPr>
              <a:defRPr/>
            </a:pPr>
            <a:r>
              <a:rPr lang="en-US" smtClean="0"/>
              <a:t>Twitter</a:t>
            </a:r>
            <a:endParaRPr lang="en-US"/>
          </a:p>
        </p:txBody>
      </p:sp>
      <p:sp>
        <p:nvSpPr>
          <p:cNvPr id="18" name="Slide Number Placeholder 17"/>
          <p:cNvSpPr>
            <a:spLocks noGrp="1"/>
          </p:cNvSpPr>
          <p:nvPr>
            <p:ph type="sldNum" sz="quarter" idx="12"/>
          </p:nvPr>
        </p:nvSpPr>
        <p:spPr/>
        <p:txBody>
          <a:bodyPr/>
          <a:lstStyle/>
          <a:p>
            <a:pPr>
              <a:defRPr/>
            </a:pPr>
            <a:fld id="{F9B43987-7F84-BB4A-8611-CDF75B6A737D}" type="slidenum">
              <a:rPr lang="en-US" smtClean="0"/>
              <a:pPr>
                <a:defRPr/>
              </a:pPr>
              <a:t>132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0984636"/>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Eye (Over)View</a:t>
            </a:r>
            <a:endParaRPr lang="en-US" dirty="0"/>
          </a:p>
        </p:txBody>
      </p:sp>
      <p:sp>
        <p:nvSpPr>
          <p:cNvPr id="4" name="Footer Placeholder 3"/>
          <p:cNvSpPr>
            <a:spLocks noGrp="1"/>
          </p:cNvSpPr>
          <p:nvPr>
            <p:ph type="ftr" sz="quarter" idx="11"/>
          </p:nvPr>
        </p:nvSpPr>
        <p:spPr/>
        <p:txBody>
          <a:bodyPr/>
          <a:lstStyle/>
          <a:p>
            <a:r>
              <a:rPr lang="en-US" smtClean="0"/>
              <a:t>(c) 2015, C. Faloutsos</a:t>
            </a:r>
            <a:endParaRPr lang="en-US" dirty="0"/>
          </a:p>
        </p:txBody>
      </p:sp>
      <p:grpSp>
        <p:nvGrpSpPr>
          <p:cNvPr id="3" name="Group 87"/>
          <p:cNvGrpSpPr/>
          <p:nvPr/>
        </p:nvGrpSpPr>
        <p:grpSpPr>
          <a:xfrm>
            <a:off x="512246" y="1233375"/>
            <a:ext cx="8058419" cy="4665145"/>
            <a:chOff x="-13858" y="5161"/>
            <a:chExt cx="8519067" cy="5334919"/>
          </a:xfrm>
        </p:grpSpPr>
        <p:sp>
          <p:nvSpPr>
            <p:cNvPr id="89" name="TextBox 88"/>
            <p:cNvSpPr txBox="1"/>
            <p:nvPr/>
          </p:nvSpPr>
          <p:spPr>
            <a:xfrm>
              <a:off x="150038" y="5161"/>
              <a:ext cx="1079718" cy="400110"/>
            </a:xfrm>
            <a:prstGeom prst="rect">
              <a:avLst/>
            </a:prstGeom>
            <a:noFill/>
          </p:spPr>
          <p:txBody>
            <a:bodyPr wrap="none" rtlCol="0">
              <a:spAutoFit/>
            </a:bodyPr>
            <a:lstStyle/>
            <a:p>
              <a:r>
                <a:rPr lang="en-US" sz="2000" b="1" i="1" dirty="0" smtClean="0">
                  <a:latin typeface="Times"/>
                  <a:cs typeface="Times"/>
                </a:rPr>
                <a:t>“apple”</a:t>
              </a:r>
              <a:endParaRPr lang="en-US" b="1" i="1" dirty="0">
                <a:latin typeface="Times"/>
                <a:cs typeface="Times"/>
              </a:endParaRPr>
            </a:p>
          </p:txBody>
        </p:sp>
        <p:pic>
          <p:nvPicPr>
            <p:cNvPr id="90" name="Picture 89"/>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64977" y="1919610"/>
              <a:ext cx="1257022" cy="1081800"/>
            </a:xfrm>
            <a:prstGeom prst="rect">
              <a:avLst/>
            </a:prstGeom>
          </p:spPr>
        </p:pic>
        <p:pic>
          <p:nvPicPr>
            <p:cNvPr id="91" name="Picture 90"/>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64977" y="2974747"/>
              <a:ext cx="1257022" cy="1058946"/>
            </a:xfrm>
            <a:prstGeom prst="rect">
              <a:avLst/>
            </a:prstGeom>
          </p:spPr>
        </p:pic>
        <p:pic>
          <p:nvPicPr>
            <p:cNvPr id="92" name="Picture 91"/>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89897" y="4244534"/>
              <a:ext cx="1282022" cy="1095546"/>
            </a:xfrm>
            <a:prstGeom prst="rect">
              <a:avLst/>
            </a:prstGeom>
          </p:spPr>
        </p:pic>
        <p:sp>
          <p:nvSpPr>
            <p:cNvPr id="93" name="TextBox 92"/>
            <p:cNvSpPr txBox="1"/>
            <p:nvPr/>
          </p:nvSpPr>
          <p:spPr>
            <a:xfrm>
              <a:off x="879387" y="2064693"/>
              <a:ext cx="723275" cy="307777"/>
            </a:xfrm>
            <a:prstGeom prst="rect">
              <a:avLst/>
            </a:prstGeom>
            <a:noFill/>
          </p:spPr>
          <p:txBody>
            <a:bodyPr wrap="none" rtlCol="0">
              <a:spAutoFit/>
            </a:bodyPr>
            <a:lstStyle/>
            <a:p>
              <a:r>
                <a:rPr lang="en-US" sz="1400" b="1" dirty="0" smtClean="0">
                  <a:latin typeface="Times"/>
                  <a:cs typeface="Times"/>
                </a:rPr>
                <a:t>voxel 1</a:t>
              </a:r>
              <a:endParaRPr lang="en-US" sz="1400" b="1" dirty="0">
                <a:latin typeface="Times"/>
                <a:cs typeface="Times"/>
              </a:endParaRPr>
            </a:p>
          </p:txBody>
        </p:sp>
        <p:sp>
          <p:nvSpPr>
            <p:cNvPr id="94" name="TextBox 93"/>
            <p:cNvSpPr txBox="1"/>
            <p:nvPr/>
          </p:nvSpPr>
          <p:spPr>
            <a:xfrm>
              <a:off x="879387" y="3056551"/>
              <a:ext cx="718190" cy="307777"/>
            </a:xfrm>
            <a:prstGeom prst="rect">
              <a:avLst/>
            </a:prstGeom>
            <a:noFill/>
          </p:spPr>
          <p:txBody>
            <a:bodyPr wrap="none" rtlCol="0">
              <a:spAutoFit/>
            </a:bodyPr>
            <a:lstStyle/>
            <a:p>
              <a:r>
                <a:rPr lang="en-US" sz="1400" b="1" dirty="0" smtClean="0">
                  <a:latin typeface="Times"/>
                  <a:cs typeface="Times"/>
                </a:rPr>
                <a:t>voxel 2</a:t>
              </a:r>
              <a:endParaRPr lang="en-US" sz="1400" b="1" dirty="0">
                <a:latin typeface="Times"/>
                <a:cs typeface="Times"/>
              </a:endParaRPr>
            </a:p>
          </p:txBody>
        </p:sp>
        <p:sp>
          <p:nvSpPr>
            <p:cNvPr id="95" name="TextBox 94"/>
            <p:cNvSpPr txBox="1"/>
            <p:nvPr/>
          </p:nvSpPr>
          <p:spPr>
            <a:xfrm>
              <a:off x="1143323" y="4447783"/>
              <a:ext cx="897727" cy="307777"/>
            </a:xfrm>
            <a:prstGeom prst="rect">
              <a:avLst/>
            </a:prstGeom>
            <a:noFill/>
          </p:spPr>
          <p:txBody>
            <a:bodyPr wrap="none" rtlCol="0">
              <a:spAutoFit/>
            </a:bodyPr>
            <a:lstStyle/>
            <a:p>
              <a:r>
                <a:rPr lang="en-US" sz="1400" b="1" dirty="0" smtClean="0">
                  <a:latin typeface="Times"/>
                  <a:cs typeface="Times"/>
                </a:rPr>
                <a:t>voxel 306</a:t>
              </a:r>
              <a:endParaRPr lang="en-US" sz="1400" b="1" dirty="0">
                <a:latin typeface="Times"/>
                <a:cs typeface="Times"/>
              </a:endParaRPr>
            </a:p>
          </p:txBody>
        </p:sp>
        <p:pic>
          <p:nvPicPr>
            <p:cNvPr id="96" name="Picture 95"/>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1551925" y="873141"/>
              <a:ext cx="943694" cy="638381"/>
            </a:xfrm>
            <a:prstGeom prst="rect">
              <a:avLst/>
            </a:prstGeom>
          </p:spPr>
        </p:pic>
        <p:pic>
          <p:nvPicPr>
            <p:cNvPr id="97" name="Picture 96"/>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19581" y="1000925"/>
              <a:ext cx="943694" cy="638381"/>
            </a:xfrm>
            <a:prstGeom prst="rect">
              <a:avLst/>
            </a:prstGeom>
          </p:spPr>
        </p:pic>
        <p:cxnSp>
          <p:nvCxnSpPr>
            <p:cNvPr id="98" name="Straight Arrow Connector 97"/>
            <p:cNvCxnSpPr/>
            <p:nvPr/>
          </p:nvCxnSpPr>
          <p:spPr>
            <a:xfrm>
              <a:off x="1170044" y="1639306"/>
              <a:ext cx="0" cy="28030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9" name="TextBox 98"/>
            <p:cNvSpPr txBox="1"/>
            <p:nvPr/>
          </p:nvSpPr>
          <p:spPr>
            <a:xfrm>
              <a:off x="-13858" y="1423143"/>
              <a:ext cx="919842" cy="461665"/>
            </a:xfrm>
            <a:prstGeom prst="rect">
              <a:avLst/>
            </a:prstGeom>
            <a:noFill/>
          </p:spPr>
          <p:txBody>
            <a:bodyPr wrap="none" rtlCol="0">
              <a:spAutoFit/>
            </a:bodyPr>
            <a:lstStyle/>
            <a:p>
              <a:r>
                <a:rPr lang="en-US" sz="2400" b="1" dirty="0" smtClean="0">
                  <a:latin typeface="Times"/>
                  <a:cs typeface="Times"/>
                </a:rPr>
                <a:t>MEG</a:t>
              </a:r>
            </a:p>
          </p:txBody>
        </p:sp>
        <p:pic>
          <p:nvPicPr>
            <p:cNvPr id="100" name="Picture 99"/>
            <p:cNvPicPr>
              <a:picLocks noChangeAspect="1"/>
            </p:cNvPicPr>
            <p:nvPr/>
          </p:nvPicPr>
          <p:blipFill>
            <a:blip r:embed="rId6"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684260" y="919810"/>
              <a:ext cx="3223214" cy="2812986"/>
            </a:xfrm>
            <a:prstGeom prst="rect">
              <a:avLst/>
            </a:prstGeom>
          </p:spPr>
        </p:pic>
        <p:sp>
          <p:nvSpPr>
            <p:cNvPr id="101" name="TextBox 100"/>
            <p:cNvSpPr txBox="1"/>
            <p:nvPr/>
          </p:nvSpPr>
          <p:spPr>
            <a:xfrm>
              <a:off x="3435203" y="573633"/>
              <a:ext cx="1526555" cy="707886"/>
            </a:xfrm>
            <a:prstGeom prst="rect">
              <a:avLst/>
            </a:prstGeom>
            <a:noFill/>
          </p:spPr>
          <p:txBody>
            <a:bodyPr wrap="none" rtlCol="0">
              <a:spAutoFit/>
            </a:bodyPr>
            <a:lstStyle/>
            <a:p>
              <a:r>
                <a:rPr lang="en-US" sz="2000" b="1" dirty="0" smtClean="0">
                  <a:latin typeface="Times"/>
                  <a:cs typeface="Times"/>
                </a:rPr>
                <a:t>Frontal lobe</a:t>
              </a:r>
            </a:p>
            <a:p>
              <a:r>
                <a:rPr lang="en-US" sz="2000" dirty="0" smtClean="0">
                  <a:latin typeface="Times"/>
                  <a:cs typeface="Times"/>
                </a:rPr>
                <a:t>(attention)</a:t>
              </a:r>
              <a:endParaRPr lang="en-US" sz="2000" dirty="0">
                <a:latin typeface="Times"/>
                <a:cs typeface="Times"/>
              </a:endParaRPr>
            </a:p>
          </p:txBody>
        </p:sp>
        <p:sp>
          <p:nvSpPr>
            <p:cNvPr id="102" name="TextBox 101"/>
            <p:cNvSpPr txBox="1"/>
            <p:nvPr/>
          </p:nvSpPr>
          <p:spPr>
            <a:xfrm>
              <a:off x="6094249" y="460519"/>
              <a:ext cx="1573518" cy="707886"/>
            </a:xfrm>
            <a:prstGeom prst="rect">
              <a:avLst/>
            </a:prstGeom>
            <a:noFill/>
          </p:spPr>
          <p:txBody>
            <a:bodyPr wrap="none" rtlCol="0">
              <a:spAutoFit/>
            </a:bodyPr>
            <a:lstStyle/>
            <a:p>
              <a:r>
                <a:rPr lang="en-US" sz="2000" b="1" dirty="0" smtClean="0">
                  <a:latin typeface="Times"/>
                  <a:cs typeface="Times"/>
                </a:rPr>
                <a:t>Parietal lobe</a:t>
              </a:r>
            </a:p>
            <a:p>
              <a:r>
                <a:rPr lang="en-US" sz="2000" dirty="0" smtClean="0">
                  <a:latin typeface="Times"/>
                  <a:cs typeface="Times"/>
                </a:rPr>
                <a:t>(movement)</a:t>
              </a:r>
              <a:endParaRPr lang="en-US" sz="2000" dirty="0">
                <a:latin typeface="Times"/>
                <a:cs typeface="Times"/>
              </a:endParaRPr>
            </a:p>
          </p:txBody>
        </p:sp>
        <p:sp>
          <p:nvSpPr>
            <p:cNvPr id="103" name="TextBox 102"/>
            <p:cNvSpPr txBox="1"/>
            <p:nvPr/>
          </p:nvSpPr>
          <p:spPr>
            <a:xfrm>
              <a:off x="3096503" y="3339696"/>
              <a:ext cx="1764000" cy="707886"/>
            </a:xfrm>
            <a:prstGeom prst="rect">
              <a:avLst/>
            </a:prstGeom>
            <a:noFill/>
          </p:spPr>
          <p:txBody>
            <a:bodyPr wrap="none" rtlCol="0">
              <a:spAutoFit/>
            </a:bodyPr>
            <a:lstStyle/>
            <a:p>
              <a:r>
                <a:rPr lang="en-US" sz="2000" b="1" dirty="0" smtClean="0">
                  <a:latin typeface="Times"/>
                  <a:cs typeface="Times"/>
                </a:rPr>
                <a:t>Temporal lobe</a:t>
              </a:r>
            </a:p>
            <a:p>
              <a:r>
                <a:rPr lang="en-US" sz="2000" dirty="0" smtClean="0">
                  <a:latin typeface="Times"/>
                  <a:cs typeface="Times"/>
                </a:rPr>
                <a:t>(language)</a:t>
              </a:r>
              <a:endParaRPr lang="en-US" sz="2000" dirty="0">
                <a:latin typeface="Times"/>
                <a:cs typeface="Times"/>
              </a:endParaRPr>
            </a:p>
          </p:txBody>
        </p:sp>
        <p:sp>
          <p:nvSpPr>
            <p:cNvPr id="104" name="TextBox 103"/>
            <p:cNvSpPr txBox="1"/>
            <p:nvPr/>
          </p:nvSpPr>
          <p:spPr>
            <a:xfrm>
              <a:off x="6803201" y="2702608"/>
              <a:ext cx="1702008" cy="707886"/>
            </a:xfrm>
            <a:prstGeom prst="rect">
              <a:avLst/>
            </a:prstGeom>
            <a:noFill/>
          </p:spPr>
          <p:txBody>
            <a:bodyPr wrap="none" rtlCol="0">
              <a:spAutoFit/>
            </a:bodyPr>
            <a:lstStyle/>
            <a:p>
              <a:r>
                <a:rPr lang="en-US" sz="2000" b="1" dirty="0" smtClean="0">
                  <a:latin typeface="Times"/>
                  <a:cs typeface="Times"/>
                </a:rPr>
                <a:t>Occipital lobe</a:t>
              </a:r>
            </a:p>
            <a:p>
              <a:r>
                <a:rPr lang="en-US" sz="2000" dirty="0" smtClean="0">
                  <a:latin typeface="Times"/>
                  <a:cs typeface="Times"/>
                </a:rPr>
                <a:t>(vision)</a:t>
              </a:r>
              <a:endParaRPr lang="en-US" sz="2000" dirty="0">
                <a:latin typeface="Times"/>
                <a:cs typeface="Times"/>
              </a:endParaRPr>
            </a:p>
          </p:txBody>
        </p:sp>
        <p:sp>
          <p:nvSpPr>
            <p:cNvPr id="105" name="TextBox 104"/>
            <p:cNvSpPr txBox="1"/>
            <p:nvPr/>
          </p:nvSpPr>
          <p:spPr>
            <a:xfrm>
              <a:off x="1048085" y="5161"/>
              <a:ext cx="2297875" cy="400110"/>
            </a:xfrm>
            <a:prstGeom prst="rect">
              <a:avLst/>
            </a:prstGeom>
            <a:noFill/>
          </p:spPr>
          <p:txBody>
            <a:bodyPr wrap="none" rtlCol="0">
              <a:spAutoFit/>
            </a:bodyPr>
            <a:lstStyle/>
            <a:p>
              <a:r>
                <a:rPr lang="en-US" sz="2000" b="1" i="1" dirty="0" smtClean="0">
                  <a:latin typeface="Times"/>
                  <a:cs typeface="Times"/>
                </a:rPr>
                <a:t>“Is it edible?” (y/n)</a:t>
              </a:r>
              <a:endParaRPr lang="en-US" sz="2000" b="1" i="1" dirty="0">
                <a:latin typeface="Times"/>
                <a:cs typeface="Times"/>
              </a:endParaRPr>
            </a:p>
          </p:txBody>
        </p:sp>
        <p:pic>
          <p:nvPicPr>
            <p:cNvPr id="106" name="Picture 105"/>
            <p:cNvPicPr>
              <a:picLocks noChangeAspect="1"/>
            </p:cNvPicPr>
            <p:nvPr/>
          </p:nvPicPr>
          <p:blipFill>
            <a:blip r:embed="rId7"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3684260" y="4206162"/>
              <a:ext cx="1318185" cy="1021936"/>
            </a:xfrm>
            <a:prstGeom prst="rect">
              <a:avLst/>
            </a:prstGeom>
          </p:spPr>
        </p:pic>
        <p:pic>
          <p:nvPicPr>
            <p:cNvPr id="107" name="Picture 106"/>
            <p:cNvPicPr>
              <a:picLocks/>
            </p:cNvPicPr>
            <p:nvPr/>
          </p:nvPicPr>
          <p:blipFill>
            <a:blip r:embed="rId8"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5002445" y="4203970"/>
              <a:ext cx="1325880" cy="1024129"/>
            </a:xfrm>
            <a:prstGeom prst="rect">
              <a:avLst/>
            </a:prstGeom>
          </p:spPr>
        </p:pic>
        <p:pic>
          <p:nvPicPr>
            <p:cNvPr id="108" name="Picture 107"/>
            <p:cNvPicPr>
              <a:picLocks/>
            </p:cNvPicPr>
            <p:nvPr/>
          </p:nvPicPr>
          <p:blipFill>
            <a:blip r:embed="rId9"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6687434" y="4192163"/>
              <a:ext cx="1325880" cy="1024129"/>
            </a:xfrm>
            <a:prstGeom prst="rect">
              <a:avLst/>
            </a:prstGeom>
          </p:spPr>
        </p:pic>
        <p:pic>
          <p:nvPicPr>
            <p:cNvPr id="109" name="Picture 108"/>
            <p:cNvPicPr>
              <a:picLocks noChangeAspect="1"/>
            </p:cNvPicPr>
            <p:nvPr/>
          </p:nvPicPr>
          <p:blipFill>
            <a:blip r:embed="rId10"/>
            <a:stretch>
              <a:fillRect/>
            </a:stretch>
          </p:blipFill>
          <p:spPr>
            <a:xfrm>
              <a:off x="7152555" y="3537646"/>
              <a:ext cx="1003300" cy="520700"/>
            </a:xfrm>
            <a:prstGeom prst="rect">
              <a:avLst/>
            </a:prstGeom>
          </p:spPr>
        </p:pic>
        <p:pic>
          <p:nvPicPr>
            <p:cNvPr id="110" name="Picture 109"/>
            <p:cNvPicPr>
              <a:picLocks noChangeAspect="1"/>
            </p:cNvPicPr>
            <p:nvPr/>
          </p:nvPicPr>
          <p:blipFill>
            <a:blip r:embed="rId11"/>
            <a:stretch>
              <a:fillRect/>
            </a:stretch>
          </p:blipFill>
          <p:spPr>
            <a:xfrm>
              <a:off x="2506922" y="2838545"/>
              <a:ext cx="1015440" cy="300871"/>
            </a:xfrm>
            <a:prstGeom prst="rect">
              <a:avLst/>
            </a:prstGeom>
          </p:spPr>
        </p:pic>
        <p:sp>
          <p:nvSpPr>
            <p:cNvPr id="111" name="Bent-Up Arrow 110"/>
            <p:cNvSpPr/>
            <p:nvPr/>
          </p:nvSpPr>
          <p:spPr>
            <a:xfrm rot="5400000">
              <a:off x="2566906" y="3494580"/>
              <a:ext cx="1192974" cy="717937"/>
            </a:xfrm>
            <a:prstGeom prst="ben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2" name="Bent-Up Arrow 111"/>
            <p:cNvSpPr/>
            <p:nvPr/>
          </p:nvSpPr>
          <p:spPr>
            <a:xfrm rot="5400000" flipH="1">
              <a:off x="2499547" y="1749571"/>
              <a:ext cx="1281317" cy="717937"/>
            </a:xfrm>
            <a:prstGeom prst="ben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Right Arrow 112"/>
            <p:cNvSpPr/>
            <p:nvPr/>
          </p:nvSpPr>
          <p:spPr>
            <a:xfrm>
              <a:off x="1983091" y="2813617"/>
              <a:ext cx="460210" cy="37558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4" name="TextBox 113"/>
            <p:cNvSpPr txBox="1"/>
            <p:nvPr/>
          </p:nvSpPr>
          <p:spPr>
            <a:xfrm rot="19827112" flipV="1">
              <a:off x="1456233" y="1163644"/>
              <a:ext cx="411920" cy="400110"/>
            </a:xfrm>
            <a:prstGeom prst="rect">
              <a:avLst/>
            </a:prstGeom>
            <a:noFill/>
          </p:spPr>
          <p:txBody>
            <a:bodyPr wrap="square" rtlCol="0">
              <a:spAutoFit/>
            </a:bodyPr>
            <a:lstStyle/>
            <a:p>
              <a:r>
                <a:rPr lang="en-US" sz="2000" b="1" dirty="0" smtClean="0"/>
                <a:t>…</a:t>
              </a:r>
              <a:endParaRPr lang="en-US" sz="2000" b="1" dirty="0"/>
            </a:p>
          </p:txBody>
        </p:sp>
        <p:sp>
          <p:nvSpPr>
            <p:cNvPr id="115" name="TextBox 114"/>
            <p:cNvSpPr txBox="1"/>
            <p:nvPr/>
          </p:nvSpPr>
          <p:spPr>
            <a:xfrm>
              <a:off x="164252" y="311337"/>
              <a:ext cx="1051289" cy="400110"/>
            </a:xfrm>
            <a:prstGeom prst="rect">
              <a:avLst/>
            </a:prstGeom>
            <a:noFill/>
          </p:spPr>
          <p:txBody>
            <a:bodyPr wrap="none" rtlCol="0">
              <a:spAutoFit/>
            </a:bodyPr>
            <a:lstStyle/>
            <a:p>
              <a:r>
                <a:rPr lang="en-US" sz="2000" b="1" i="1" dirty="0" smtClean="0">
                  <a:latin typeface="Times"/>
                  <a:cs typeface="Times"/>
                </a:rPr>
                <a:t>“knife”</a:t>
              </a:r>
              <a:endParaRPr lang="en-US" b="1" i="1" dirty="0">
                <a:latin typeface="Times"/>
                <a:cs typeface="Times"/>
              </a:endParaRPr>
            </a:p>
          </p:txBody>
        </p:sp>
        <p:sp>
          <p:nvSpPr>
            <p:cNvPr id="116" name="TextBox 115"/>
            <p:cNvSpPr txBox="1"/>
            <p:nvPr/>
          </p:nvSpPr>
          <p:spPr>
            <a:xfrm>
              <a:off x="1033938" y="311337"/>
              <a:ext cx="2818725" cy="400110"/>
            </a:xfrm>
            <a:prstGeom prst="rect">
              <a:avLst/>
            </a:prstGeom>
            <a:noFill/>
          </p:spPr>
          <p:txBody>
            <a:bodyPr wrap="none" rtlCol="0">
              <a:spAutoFit/>
            </a:bodyPr>
            <a:lstStyle/>
            <a:p>
              <a:r>
                <a:rPr lang="en-US" sz="2000" b="1" i="1" dirty="0" smtClean="0">
                  <a:latin typeface="Times"/>
                  <a:cs typeface="Times"/>
                </a:rPr>
                <a:t>“Can it hurt you?” (y/n)</a:t>
              </a:r>
              <a:endParaRPr lang="en-US" sz="2000" b="1" i="1" dirty="0">
                <a:latin typeface="Times"/>
                <a:cs typeface="Times"/>
              </a:endParaRPr>
            </a:p>
          </p:txBody>
        </p:sp>
        <p:sp>
          <p:nvSpPr>
            <p:cNvPr id="117" name="TextBox 116"/>
            <p:cNvSpPr txBox="1"/>
            <p:nvPr/>
          </p:nvSpPr>
          <p:spPr>
            <a:xfrm rot="5400000">
              <a:off x="451359" y="728983"/>
              <a:ext cx="348886" cy="369332"/>
            </a:xfrm>
            <a:prstGeom prst="rect">
              <a:avLst/>
            </a:prstGeom>
            <a:noFill/>
          </p:spPr>
          <p:txBody>
            <a:bodyPr wrap="none" rtlCol="0">
              <a:spAutoFit/>
            </a:bodyPr>
            <a:lstStyle/>
            <a:p>
              <a:r>
                <a:rPr lang="en-US" b="1" dirty="0" smtClean="0"/>
                <a:t>…</a:t>
              </a:r>
              <a:endParaRPr lang="en-US" b="1" dirty="0"/>
            </a:p>
          </p:txBody>
        </p:sp>
        <p:sp>
          <p:nvSpPr>
            <p:cNvPr id="118" name="TextBox 117"/>
            <p:cNvSpPr txBox="1"/>
            <p:nvPr/>
          </p:nvSpPr>
          <p:spPr>
            <a:xfrm rot="5400000">
              <a:off x="2434098" y="735144"/>
              <a:ext cx="348886" cy="369332"/>
            </a:xfrm>
            <a:prstGeom prst="rect">
              <a:avLst/>
            </a:prstGeom>
            <a:noFill/>
          </p:spPr>
          <p:txBody>
            <a:bodyPr wrap="none" rtlCol="0">
              <a:spAutoFit/>
            </a:bodyPr>
            <a:lstStyle/>
            <a:p>
              <a:r>
                <a:rPr lang="en-US" b="1" dirty="0" smtClean="0"/>
                <a:t>…</a:t>
              </a:r>
              <a:endParaRPr lang="en-US" b="1" dirty="0"/>
            </a:p>
          </p:txBody>
        </p:sp>
        <p:cxnSp>
          <p:nvCxnSpPr>
            <p:cNvPr id="119" name="Straight Arrow Connector 118"/>
            <p:cNvCxnSpPr/>
            <p:nvPr/>
          </p:nvCxnSpPr>
          <p:spPr>
            <a:xfrm>
              <a:off x="1143323" y="656546"/>
              <a:ext cx="0" cy="2632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0" name="Straight Arrow Connector 119"/>
            <p:cNvCxnSpPr/>
            <p:nvPr/>
          </p:nvCxnSpPr>
          <p:spPr>
            <a:xfrm>
              <a:off x="2211157" y="646982"/>
              <a:ext cx="0" cy="2632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1" name="Straight Arrow Connector 120"/>
            <p:cNvCxnSpPr/>
            <p:nvPr/>
          </p:nvCxnSpPr>
          <p:spPr>
            <a:xfrm>
              <a:off x="2241576" y="1511522"/>
              <a:ext cx="0" cy="40225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2" name="TextBox 121"/>
            <p:cNvSpPr txBox="1"/>
            <p:nvPr/>
          </p:nvSpPr>
          <p:spPr>
            <a:xfrm rot="5400000">
              <a:off x="1192816" y="3963174"/>
              <a:ext cx="348886" cy="369332"/>
            </a:xfrm>
            <a:prstGeom prst="rect">
              <a:avLst/>
            </a:prstGeom>
            <a:noFill/>
          </p:spPr>
          <p:txBody>
            <a:bodyPr wrap="none" rtlCol="0">
              <a:spAutoFit/>
            </a:bodyPr>
            <a:lstStyle/>
            <a:p>
              <a:r>
                <a:rPr lang="en-US" b="1" dirty="0" smtClean="0"/>
                <a:t>…</a:t>
              </a:r>
              <a:endParaRPr lang="en-US" b="1" dirty="0"/>
            </a:p>
          </p:txBody>
        </p:sp>
        <p:sp>
          <p:nvSpPr>
            <p:cNvPr id="123" name="TextBox 122"/>
            <p:cNvSpPr txBox="1"/>
            <p:nvPr/>
          </p:nvSpPr>
          <p:spPr>
            <a:xfrm>
              <a:off x="6338548" y="4422554"/>
              <a:ext cx="348886" cy="369332"/>
            </a:xfrm>
            <a:prstGeom prst="rect">
              <a:avLst/>
            </a:prstGeom>
            <a:noFill/>
          </p:spPr>
          <p:txBody>
            <a:bodyPr wrap="none" rtlCol="0">
              <a:spAutoFit/>
            </a:bodyPr>
            <a:lstStyle/>
            <a:p>
              <a:r>
                <a:rPr lang="en-US" b="1" dirty="0" smtClean="0"/>
                <a:t>…</a:t>
              </a:r>
              <a:endParaRPr lang="en-US" b="1" dirty="0"/>
            </a:p>
          </p:txBody>
        </p:sp>
        <p:sp>
          <p:nvSpPr>
            <p:cNvPr id="124" name="TextBox 123"/>
            <p:cNvSpPr txBox="1"/>
            <p:nvPr/>
          </p:nvSpPr>
          <p:spPr>
            <a:xfrm>
              <a:off x="2036714" y="2065656"/>
              <a:ext cx="348886" cy="369332"/>
            </a:xfrm>
            <a:prstGeom prst="rect">
              <a:avLst/>
            </a:prstGeom>
            <a:noFill/>
          </p:spPr>
          <p:txBody>
            <a:bodyPr wrap="none" rtlCol="0">
              <a:spAutoFit/>
            </a:bodyPr>
            <a:lstStyle/>
            <a:p>
              <a:r>
                <a:rPr lang="en-US" b="1" dirty="0" smtClean="0"/>
                <a:t>…</a:t>
              </a:r>
              <a:endParaRPr lang="en-US" b="1" dirty="0"/>
            </a:p>
          </p:txBody>
        </p:sp>
      </p:grpSp>
      <p:sp>
        <p:nvSpPr>
          <p:cNvPr id="41" name="Date Placeholder 40"/>
          <p:cNvSpPr>
            <a:spLocks noGrp="1"/>
          </p:cNvSpPr>
          <p:nvPr>
            <p:ph type="dt" sz="half" idx="10"/>
          </p:nvPr>
        </p:nvSpPr>
        <p:spPr/>
        <p:txBody>
          <a:bodyPr/>
          <a:lstStyle/>
          <a:p>
            <a:pPr>
              <a:defRPr/>
            </a:pPr>
            <a:r>
              <a:rPr lang="en-US" smtClean="0"/>
              <a:t>Twitter</a:t>
            </a:r>
            <a:endParaRPr lang="en-US"/>
          </a:p>
        </p:txBody>
      </p:sp>
      <p:sp>
        <p:nvSpPr>
          <p:cNvPr id="42" name="Slide Number Placeholder 41"/>
          <p:cNvSpPr>
            <a:spLocks noGrp="1"/>
          </p:cNvSpPr>
          <p:nvPr>
            <p:ph type="sldNum" sz="quarter" idx="12"/>
          </p:nvPr>
        </p:nvSpPr>
        <p:spPr/>
        <p:txBody>
          <a:bodyPr/>
          <a:lstStyle/>
          <a:p>
            <a:pPr>
              <a:defRPr/>
            </a:pPr>
            <a:fld id="{F9B43987-7F84-BB4A-8611-CDF75B6A737D}" type="slidenum">
              <a:rPr lang="en-US" smtClean="0"/>
              <a:pPr>
                <a:defRPr/>
              </a:pPr>
              <a:t>133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4696979"/>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answer:</a:t>
            </a:r>
            <a:endParaRPr lang="en-US" dirty="0"/>
          </a:p>
        </p:txBody>
      </p:sp>
      <p:sp>
        <p:nvSpPr>
          <p:cNvPr id="3" name="Content Placeholder 2"/>
          <p:cNvSpPr>
            <a:spLocks noGrp="1"/>
          </p:cNvSpPr>
          <p:nvPr>
            <p:ph idx="1"/>
          </p:nvPr>
        </p:nvSpPr>
        <p:spPr/>
        <p:txBody>
          <a:bodyPr/>
          <a:lstStyle/>
          <a:p>
            <a:r>
              <a:rPr lang="en-US" dirty="0" smtClean="0"/>
              <a:t>‘system identification’ from control theory (</a:t>
            </a:r>
            <a:r>
              <a:rPr lang="en-US" dirty="0" err="1" smtClean="0"/>
              <a:t>O(n</a:t>
            </a:r>
            <a:r>
              <a:rPr lang="en-US" dirty="0" smtClean="0"/>
              <a:t>**3))</a:t>
            </a:r>
          </a:p>
          <a:p>
            <a:r>
              <a:rPr lang="en-US" dirty="0" smtClean="0"/>
              <a:t>(and lowering of the expectations: ‘good-</a:t>
            </a:r>
            <a:r>
              <a:rPr lang="en-US" b="1" dirty="0" smtClean="0"/>
              <a:t>enough </a:t>
            </a:r>
            <a:r>
              <a:rPr lang="en-US" dirty="0" smtClean="0"/>
              <a:t>brain model’)</a:t>
            </a:r>
            <a:endParaRPr lang="en-US" dirty="0"/>
          </a:p>
        </p:txBody>
      </p:sp>
      <p:sp>
        <p:nvSpPr>
          <p:cNvPr id="4" name="Footer Placeholder 3"/>
          <p:cNvSpPr>
            <a:spLocks noGrp="1"/>
          </p:cNvSpPr>
          <p:nvPr>
            <p:ph type="ftr" sz="quarter" idx="11"/>
          </p:nvPr>
        </p:nvSpPr>
        <p:spPr/>
        <p:txBody>
          <a:bodyPr/>
          <a:lstStyle/>
          <a:p>
            <a:r>
              <a:rPr lang="en-US" smtClean="0"/>
              <a:t>(c) 2015, C. Faloutsos</a:t>
            </a:r>
            <a:endParaRPr lang="en-US" dirty="0"/>
          </a:p>
        </p:txBody>
      </p:sp>
      <p:sp>
        <p:nvSpPr>
          <p:cNvPr id="17" name="Date Placeholder 16"/>
          <p:cNvSpPr>
            <a:spLocks noGrp="1"/>
          </p:cNvSpPr>
          <p:nvPr>
            <p:ph type="dt" sz="half" idx="10"/>
          </p:nvPr>
        </p:nvSpPr>
        <p:spPr/>
        <p:txBody>
          <a:bodyPr/>
          <a:lstStyle/>
          <a:p>
            <a:pPr>
              <a:defRPr/>
            </a:pPr>
            <a:r>
              <a:rPr lang="en-US" smtClean="0"/>
              <a:t>Twitter</a:t>
            </a:r>
            <a:endParaRPr lang="en-US"/>
          </a:p>
        </p:txBody>
      </p:sp>
      <p:sp>
        <p:nvSpPr>
          <p:cNvPr id="18" name="Slide Number Placeholder 17"/>
          <p:cNvSpPr>
            <a:spLocks noGrp="1"/>
          </p:cNvSpPr>
          <p:nvPr>
            <p:ph type="sldNum" sz="quarter" idx="12"/>
          </p:nvPr>
        </p:nvSpPr>
        <p:spPr/>
        <p:txBody>
          <a:bodyPr/>
          <a:lstStyle/>
          <a:p>
            <a:pPr>
              <a:defRPr/>
            </a:pPr>
            <a:fld id="{F9B43987-7F84-BB4A-8611-CDF75B6A737D}" type="slidenum">
              <a:rPr lang="en-US" smtClean="0"/>
              <a:pPr>
                <a:defRPr/>
              </a:pPr>
              <a:t>134</a:t>
            </a:fld>
            <a:endParaRPr lang="en-US"/>
          </a:p>
        </p:txBody>
      </p:sp>
      <p:sp>
        <p:nvSpPr>
          <p:cNvPr id="19" name="TextBox 18"/>
          <p:cNvSpPr txBox="1"/>
          <p:nvPr/>
        </p:nvSpPr>
        <p:spPr>
          <a:xfrm>
            <a:off x="0" y="5300122"/>
            <a:ext cx="9144000" cy="1569660"/>
          </a:xfrm>
          <a:prstGeom prst="rect">
            <a:avLst/>
          </a:prstGeom>
          <a:solidFill>
            <a:srgbClr val="FF6600"/>
          </a:solidFill>
        </p:spPr>
        <p:txBody>
          <a:bodyPr wrap="square" rtlCol="0">
            <a:spAutoFit/>
          </a:bodyPr>
          <a:lstStyle/>
          <a:p>
            <a:pPr algn="just"/>
            <a:r>
              <a:rPr lang="en-US" sz="2400" b="1" dirty="0" smtClean="0">
                <a:solidFill>
                  <a:schemeClr val="bg1"/>
                </a:solidFill>
              </a:rPr>
              <a:t>E. </a:t>
            </a:r>
            <a:r>
              <a:rPr lang="en-US" sz="2400" b="1" dirty="0" err="1" smtClean="0">
                <a:solidFill>
                  <a:schemeClr val="bg1"/>
                </a:solidFill>
              </a:rPr>
              <a:t>Papalexakis</a:t>
            </a:r>
            <a:r>
              <a:rPr lang="en-US" sz="2400" b="1" dirty="0" smtClean="0">
                <a:solidFill>
                  <a:schemeClr val="bg1"/>
                </a:solidFill>
              </a:rPr>
              <a:t>, A. </a:t>
            </a:r>
            <a:r>
              <a:rPr lang="en-US" sz="2400" b="1" dirty="0" err="1" smtClean="0">
                <a:solidFill>
                  <a:schemeClr val="bg1"/>
                </a:solidFill>
              </a:rPr>
              <a:t>Fyshe</a:t>
            </a:r>
            <a:r>
              <a:rPr lang="en-US" sz="2400" b="1" dirty="0" smtClean="0">
                <a:solidFill>
                  <a:schemeClr val="bg1"/>
                </a:solidFill>
              </a:rPr>
              <a:t>, N. </a:t>
            </a:r>
            <a:r>
              <a:rPr lang="en-US" sz="2400" b="1" dirty="0" err="1" smtClean="0">
                <a:solidFill>
                  <a:schemeClr val="bg1"/>
                </a:solidFill>
              </a:rPr>
              <a:t>Sidiropoulos</a:t>
            </a:r>
            <a:r>
              <a:rPr lang="en-US" sz="2400" b="1" dirty="0" smtClean="0">
                <a:solidFill>
                  <a:schemeClr val="bg1"/>
                </a:solidFill>
              </a:rPr>
              <a:t>, P. </a:t>
            </a:r>
            <a:r>
              <a:rPr lang="en-US" sz="2400" b="1" dirty="0" err="1" smtClean="0">
                <a:solidFill>
                  <a:schemeClr val="bg1"/>
                </a:solidFill>
              </a:rPr>
              <a:t>Talukdar</a:t>
            </a:r>
            <a:r>
              <a:rPr lang="en-US" sz="2400" b="1" dirty="0" smtClean="0">
                <a:solidFill>
                  <a:schemeClr val="bg1"/>
                </a:solidFill>
              </a:rPr>
              <a:t>, T. Mitchell, C. </a:t>
            </a:r>
            <a:r>
              <a:rPr lang="en-US" sz="2400" b="1" dirty="0" err="1" smtClean="0">
                <a:solidFill>
                  <a:schemeClr val="bg1"/>
                </a:solidFill>
              </a:rPr>
              <a:t>Faloutsos</a:t>
            </a:r>
            <a:r>
              <a:rPr lang="en-US" sz="2400" b="1" dirty="0" smtClean="0">
                <a:solidFill>
                  <a:schemeClr val="bg1"/>
                </a:solidFill>
              </a:rPr>
              <a:t>, </a:t>
            </a:r>
            <a:r>
              <a:rPr lang="en-US" sz="2400" b="1" i="1" dirty="0" smtClean="0">
                <a:solidFill>
                  <a:schemeClr val="bg1"/>
                </a:solidFill>
              </a:rPr>
              <a:t>Good-Enough Brain Model: Challenges, Algorithms and Discoveries in Multi-Subject Experiments</a:t>
            </a:r>
            <a:r>
              <a:rPr lang="en-US" sz="2400" b="1" dirty="0" smtClean="0">
                <a:solidFill>
                  <a:schemeClr val="bg1"/>
                </a:solidFill>
              </a:rPr>
              <a:t>, KDD 2014</a:t>
            </a:r>
            <a:endParaRPr lang="en-US" sz="2400" b="1" dirty="0">
              <a:solidFill>
                <a:schemeClr val="bg1"/>
              </a:solidFill>
            </a:endParaRPr>
          </a:p>
        </p:txBody>
      </p:sp>
      <p:pic>
        <p:nvPicPr>
          <p:cNvPr id="20" name="Picture 19" descr="vagelis.jpg"/>
          <p:cNvPicPr>
            <a:picLocks noChangeAspect="1"/>
          </p:cNvPicPr>
          <p:nvPr/>
        </p:nvPicPr>
        <p:blipFill>
          <a:blip r:embed="rId2"/>
          <a:stretch>
            <a:fillRect/>
          </a:stretch>
        </p:blipFill>
        <p:spPr>
          <a:xfrm>
            <a:off x="558807" y="3954177"/>
            <a:ext cx="982125" cy="121842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0984636"/>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135</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Cascades and immunization</a:t>
            </a:r>
          </a:p>
          <a:p>
            <a:r>
              <a:rPr lang="en-US" dirty="0" smtClean="0">
                <a:ea typeface="ＭＳ Ｐゴシック" charset="-128"/>
                <a:cs typeface="ＭＳ Ｐゴシック" charset="-128"/>
              </a:rPr>
              <a:t>Future directions</a:t>
            </a:r>
          </a:p>
          <a:p>
            <a:r>
              <a:rPr lang="en-US" dirty="0" smtClean="0">
                <a:ea typeface="ＭＳ Ｐゴシック" charset="-128"/>
                <a:cs typeface="ＭＳ Ｐゴシック" charset="-128"/>
              </a:rPr>
              <a:t>Acknowledgements and Conclusions</a:t>
            </a:r>
          </a:p>
        </p:txBody>
      </p:sp>
      <p:sp>
        <p:nvSpPr>
          <p:cNvPr id="22534" name="AutoShape 4"/>
          <p:cNvSpPr>
            <a:spLocks noChangeArrowheads="1"/>
          </p:cNvSpPr>
          <p:nvPr/>
        </p:nvSpPr>
        <p:spPr bwMode="auto">
          <a:xfrm>
            <a:off x="201613" y="5053530"/>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Footer Placeholder 4"/>
          <p:cNvSpPr>
            <a:spLocks noGrp="1"/>
          </p:cNvSpPr>
          <p:nvPr>
            <p:ph type="ftr" sz="quarter" idx="11"/>
          </p:nvPr>
        </p:nvSpPr>
        <p:spPr>
          <a:noFill/>
        </p:spPr>
        <p:txBody>
          <a:bodyPr/>
          <a:lstStyle/>
          <a:p>
            <a:r>
              <a:rPr lang="en-US" smtClean="0"/>
              <a:t>(c) 2015, C. Faloutsos</a:t>
            </a:r>
            <a:endParaRPr lang="en-US"/>
          </a:p>
        </p:txBody>
      </p:sp>
      <p:sp>
        <p:nvSpPr>
          <p:cNvPr id="259075" name="Slide Number Placeholder 5"/>
          <p:cNvSpPr>
            <a:spLocks noGrp="1"/>
          </p:cNvSpPr>
          <p:nvPr>
            <p:ph type="sldNum" sz="quarter" idx="12"/>
          </p:nvPr>
        </p:nvSpPr>
        <p:spPr>
          <a:noFill/>
        </p:spPr>
        <p:txBody>
          <a:bodyPr/>
          <a:lstStyle/>
          <a:p>
            <a:fld id="{26337C36-4169-E34D-8EA6-104720BA7F78}" type="slidenum">
              <a:rPr lang="en-US" smtClean="0"/>
              <a:pPr/>
              <a:t>136</a:t>
            </a:fld>
            <a:endParaRPr lang="en-US" smtClean="0"/>
          </a:p>
        </p:txBody>
      </p:sp>
      <p:sp>
        <p:nvSpPr>
          <p:cNvPr id="259076" name="Rectangle 2"/>
          <p:cNvSpPr>
            <a:spLocks noGrp="1" noChangeArrowheads="1"/>
          </p:cNvSpPr>
          <p:nvPr>
            <p:ph type="title"/>
          </p:nvPr>
        </p:nvSpPr>
        <p:spPr>
          <a:xfrm>
            <a:off x="685800" y="304800"/>
            <a:ext cx="7772400" cy="685800"/>
          </a:xfrm>
        </p:spPr>
        <p:txBody>
          <a:bodyPr/>
          <a:lstStyle/>
          <a:p>
            <a:r>
              <a:rPr lang="en-US" sz="4400" dirty="0" smtClean="0">
                <a:ea typeface="ＭＳ Ｐゴシック" charset="-128"/>
                <a:cs typeface="ＭＳ Ｐゴシック" charset="-128"/>
              </a:rPr>
              <a:t>Thanks</a:t>
            </a:r>
            <a:endParaRPr lang="en-US" sz="3600" dirty="0" smtClean="0">
              <a:ea typeface="ＭＳ Ｐゴシック" charset="-128"/>
              <a:cs typeface="ＭＳ Ｐゴシック" charset="-128"/>
            </a:endParaRPr>
          </a:p>
        </p:txBody>
      </p:sp>
      <p:sp>
        <p:nvSpPr>
          <p:cNvPr id="259090" name="Date Placeholder 22"/>
          <p:cNvSpPr>
            <a:spLocks noGrp="1"/>
          </p:cNvSpPr>
          <p:nvPr>
            <p:ph type="dt" sz="quarter" idx="10"/>
          </p:nvPr>
        </p:nvSpPr>
        <p:spPr>
          <a:noFill/>
        </p:spPr>
        <p:txBody>
          <a:bodyPr/>
          <a:lstStyle/>
          <a:p>
            <a:r>
              <a:rPr lang="en-US" smtClean="0"/>
              <a:t>Twitter</a:t>
            </a:r>
            <a:endParaRPr lang="en-US"/>
          </a:p>
        </p:txBody>
      </p:sp>
      <p:sp>
        <p:nvSpPr>
          <p:cNvPr id="26" name="Text Box 5"/>
          <p:cNvSpPr txBox="1">
            <a:spLocks noChangeArrowheads="1"/>
          </p:cNvSpPr>
          <p:nvPr/>
        </p:nvSpPr>
        <p:spPr bwMode="auto">
          <a:xfrm>
            <a:off x="0" y="5226050"/>
            <a:ext cx="9144000" cy="1631950"/>
          </a:xfrm>
          <a:prstGeom prst="rect">
            <a:avLst/>
          </a:prstGeom>
          <a:solidFill>
            <a:schemeClr val="accent4">
              <a:lumMod val="10000"/>
              <a:lumOff val="90000"/>
            </a:schemeClr>
          </a:solidFill>
          <a:ln w="28575">
            <a:noFill/>
            <a:miter lim="800000"/>
            <a:headEnd type="none" w="sm" len="sm"/>
            <a:tailEnd/>
          </a:ln>
        </p:spPr>
        <p:txBody>
          <a:bodyPr>
            <a:prstTxWarp prst="textNoShape">
              <a:avLst/>
            </a:prstTxWarp>
            <a:spAutoFit/>
          </a:bodyPr>
          <a:lstStyle/>
          <a:p>
            <a:pPr algn="l">
              <a:defRPr/>
            </a:pPr>
            <a:r>
              <a:rPr kumimoji="0" lang="en-US" sz="3600" dirty="0">
                <a:latin typeface="Times New Roman" charset="0"/>
              </a:rPr>
              <a:t>Thanks to: </a:t>
            </a:r>
            <a:r>
              <a:rPr kumimoji="0" lang="en-US" sz="3200" dirty="0">
                <a:latin typeface="Times New Roman" charset="0"/>
              </a:rPr>
              <a:t>NSF IIS-0705359, IIS-0534205, </a:t>
            </a:r>
          </a:p>
          <a:p>
            <a:pPr algn="l">
              <a:defRPr/>
            </a:pPr>
            <a:r>
              <a:rPr kumimoji="0" lang="en-US" sz="3200" dirty="0">
                <a:latin typeface="Times New Roman" charset="0"/>
              </a:rPr>
              <a:t>CTA-INARC</a:t>
            </a:r>
            <a:r>
              <a:rPr kumimoji="0" lang="en-US" sz="2800" dirty="0">
                <a:latin typeface="Times New Roman" charset="0"/>
              </a:rPr>
              <a:t>; </a:t>
            </a:r>
            <a:r>
              <a:rPr kumimoji="0" lang="en-US" sz="3200" dirty="0">
                <a:latin typeface="Times New Roman" charset="0"/>
              </a:rPr>
              <a:t>Yahoo (M45), LLNL, IBM, SPRINT, Google, INTEL, HP, </a:t>
            </a:r>
            <a:r>
              <a:rPr kumimoji="0" lang="en-US" sz="3200" dirty="0" err="1">
                <a:latin typeface="Times New Roman" charset="0"/>
              </a:rPr>
              <a:t>iLab</a:t>
            </a:r>
            <a:endParaRPr kumimoji="0" lang="en-US" sz="3200" dirty="0">
              <a:latin typeface="Times New Roman" charset="0"/>
            </a:endParaRPr>
          </a:p>
        </p:txBody>
      </p:sp>
      <p:sp>
        <p:nvSpPr>
          <p:cNvPr id="10" name="TextBox 9"/>
          <p:cNvSpPr txBox="1"/>
          <p:nvPr/>
        </p:nvSpPr>
        <p:spPr>
          <a:xfrm>
            <a:off x="60966" y="4127500"/>
            <a:ext cx="9083034" cy="892552"/>
          </a:xfrm>
          <a:prstGeom prst="rect">
            <a:avLst/>
          </a:prstGeom>
          <a:noFill/>
        </p:spPr>
        <p:txBody>
          <a:bodyPr wrap="square" rtlCol="0">
            <a:spAutoFit/>
          </a:bodyPr>
          <a:lstStyle/>
          <a:p>
            <a:pPr algn="l"/>
            <a:r>
              <a:rPr lang="en-US" i="1" dirty="0" smtClean="0"/>
              <a:t>Disclaimer: All opinions are mine; not necessarily reflecting the opinions of the funding agencies</a:t>
            </a:r>
            <a:endParaRPr lang="en-US" i="1" dirty="0"/>
          </a:p>
        </p:txBody>
      </p:sp>
      <p:pic>
        <p:nvPicPr>
          <p:cNvPr id="12" name="Picture 8" descr="http://t0.gstatic.com/images?q=tbn:ANd9GcQwW9RUUz_lvl3egp8FAlbWHHU3Wy5q-UydlG30DVwo5lUBYlm-"/>
          <p:cNvPicPr>
            <a:picLocks noChangeAspect="1" noChangeArrowheads="1"/>
          </p:cNvPicPr>
          <p:nvPr/>
        </p:nvPicPr>
        <p:blipFill>
          <a:blip r:embed="rId3"/>
          <a:srcRect/>
          <a:stretch>
            <a:fillRect/>
          </a:stretch>
        </p:blipFill>
        <p:spPr bwMode="auto">
          <a:xfrm>
            <a:off x="495300" y="2146300"/>
            <a:ext cx="1282700" cy="1282700"/>
          </a:xfrm>
          <a:prstGeom prst="rect">
            <a:avLst/>
          </a:prstGeom>
          <a:noFill/>
          <a:ln w="9525">
            <a:noFill/>
            <a:miter lim="800000"/>
            <a:headEnd/>
            <a:tailEnd/>
          </a:ln>
        </p:spPr>
      </p:pic>
      <p:pic>
        <p:nvPicPr>
          <p:cNvPr id="13" name="Picture 2" descr="http://t0.gstatic.com/images?q=tbn:ANd9GcQpH156shFzSx1HmAKxsBrk_sUtGWXvGLHm6T2QYpOnRxkrEmDtwQ"/>
          <p:cNvPicPr>
            <a:picLocks noChangeAspect="1" noChangeArrowheads="1"/>
          </p:cNvPicPr>
          <p:nvPr/>
        </p:nvPicPr>
        <p:blipFill>
          <a:blip r:embed="rId4"/>
          <a:srcRect/>
          <a:stretch>
            <a:fillRect/>
          </a:stretch>
        </p:blipFill>
        <p:spPr bwMode="auto">
          <a:xfrm>
            <a:off x="482601" y="1181101"/>
            <a:ext cx="1003300" cy="1003300"/>
          </a:xfrm>
          <a:prstGeom prst="rect">
            <a:avLst/>
          </a:prstGeom>
          <a:noFill/>
          <a:ln w="9525">
            <a:noFill/>
            <a:miter lim="800000"/>
            <a:headEnd/>
            <a:tailEnd/>
          </a:ln>
        </p:spPr>
      </p:pic>
      <p:pic>
        <p:nvPicPr>
          <p:cNvPr id="14" name="Picture 4" descr="http://t3.gstatic.com/images?q=tbn:ANd9GcTng4xTWHY93yuRDj-Bedx1eiVD1y21bFp2PJksa0lvz_EEgRCT"/>
          <p:cNvPicPr>
            <a:picLocks noChangeAspect="1" noChangeArrowheads="1"/>
          </p:cNvPicPr>
          <p:nvPr/>
        </p:nvPicPr>
        <p:blipFill>
          <a:blip r:embed="rId5"/>
          <a:srcRect/>
          <a:stretch>
            <a:fillRect/>
          </a:stretch>
        </p:blipFill>
        <p:spPr bwMode="auto">
          <a:xfrm>
            <a:off x="3200400" y="1231900"/>
            <a:ext cx="725786" cy="939800"/>
          </a:xfrm>
          <a:prstGeom prst="rect">
            <a:avLst/>
          </a:prstGeom>
          <a:noFill/>
          <a:ln w="9525">
            <a:noFill/>
            <a:miter lim="800000"/>
            <a:headEnd/>
            <a:tailEnd/>
          </a:ln>
        </p:spPr>
      </p:pic>
      <p:pic>
        <p:nvPicPr>
          <p:cNvPr id="15" name="Picture 6" descr="http://t3.gstatic.com/images?q=tbn:ANd9GcRyhsRNATG9Oqs9nIruJrm_NKgmSXntnuDzccqbfYZXSEOGlU7Sdg"/>
          <p:cNvPicPr>
            <a:picLocks noChangeAspect="1" noChangeArrowheads="1"/>
          </p:cNvPicPr>
          <p:nvPr/>
        </p:nvPicPr>
        <p:blipFill>
          <a:blip r:embed="rId6"/>
          <a:srcRect/>
          <a:stretch>
            <a:fillRect/>
          </a:stretch>
        </p:blipFill>
        <p:spPr bwMode="auto">
          <a:xfrm>
            <a:off x="1841500" y="1346200"/>
            <a:ext cx="1219200" cy="667684"/>
          </a:xfrm>
          <a:prstGeom prst="rect">
            <a:avLst/>
          </a:prstGeom>
          <a:noFill/>
          <a:ln w="9525">
            <a:noFill/>
            <a:miter lim="800000"/>
            <a:headEnd/>
            <a:tailEnd/>
          </a:ln>
        </p:spPr>
      </p:pic>
      <p:pic>
        <p:nvPicPr>
          <p:cNvPr id="16" name="Picture 8" descr="http://t0.gstatic.com/images?q=tbn:ANd9GcSNeH3e6ds0bO1wz-uyNnvXZK8hcSs_GDAZuIi5zZzLBk_Rje8U-g"/>
          <p:cNvPicPr>
            <a:picLocks noChangeAspect="1" noChangeArrowheads="1"/>
          </p:cNvPicPr>
          <p:nvPr/>
        </p:nvPicPr>
        <p:blipFill>
          <a:blip r:embed="rId7"/>
          <a:srcRect/>
          <a:stretch>
            <a:fillRect/>
          </a:stretch>
        </p:blipFill>
        <p:spPr bwMode="auto">
          <a:xfrm>
            <a:off x="5664200" y="1395408"/>
            <a:ext cx="1485900" cy="738192"/>
          </a:xfrm>
          <a:prstGeom prst="rect">
            <a:avLst/>
          </a:prstGeom>
          <a:noFill/>
          <a:ln w="9525">
            <a:noFill/>
            <a:miter lim="800000"/>
            <a:headEnd/>
            <a:tailEnd/>
          </a:ln>
        </p:spPr>
      </p:pic>
      <p:pic>
        <p:nvPicPr>
          <p:cNvPr id="17" name="Picture 12" descr="http://t0.gstatic.com/images?q=tbn:ANd9GcTwsTT-JitD4771zdQJllgCbZvgmetUu28V59auEze3ysUMA5hb"/>
          <p:cNvPicPr>
            <a:picLocks noChangeAspect="1" noChangeArrowheads="1"/>
          </p:cNvPicPr>
          <p:nvPr/>
        </p:nvPicPr>
        <p:blipFill>
          <a:blip r:embed="rId8"/>
          <a:srcRect/>
          <a:stretch>
            <a:fillRect/>
          </a:stretch>
        </p:blipFill>
        <p:spPr bwMode="auto">
          <a:xfrm>
            <a:off x="4292600" y="1419225"/>
            <a:ext cx="1137476" cy="600075"/>
          </a:xfrm>
          <a:prstGeom prst="rect">
            <a:avLst/>
          </a:prstGeom>
          <a:noFill/>
          <a:ln w="9525">
            <a:noFill/>
            <a:miter lim="800000"/>
            <a:headEnd/>
            <a:tailEnd/>
          </a:ln>
        </p:spPr>
      </p:pic>
      <p:pic>
        <p:nvPicPr>
          <p:cNvPr id="18" name="Picture 12" descr="http://t1.gstatic.com/images?q=tbn:ANd9GcSR3_6yIokeQSlPL-KSrCEEZj_lZw4UJspnJMK1dfzAlXRQoa_K"/>
          <p:cNvPicPr>
            <a:picLocks noChangeAspect="1" noChangeArrowheads="1"/>
          </p:cNvPicPr>
          <p:nvPr/>
        </p:nvPicPr>
        <p:blipFill>
          <a:blip r:embed="rId9"/>
          <a:srcRect/>
          <a:stretch>
            <a:fillRect/>
          </a:stretch>
        </p:blipFill>
        <p:spPr bwMode="auto">
          <a:xfrm>
            <a:off x="7493000" y="1527180"/>
            <a:ext cx="1328850" cy="314320"/>
          </a:xfrm>
          <a:prstGeom prst="rect">
            <a:avLst/>
          </a:prstGeom>
          <a:noFill/>
          <a:ln w="9525">
            <a:noFill/>
            <a:miter lim="800000"/>
            <a:headEnd/>
            <a:tailEnd/>
          </a:ln>
        </p:spPr>
      </p:pic>
      <p:pic>
        <p:nvPicPr>
          <p:cNvPr id="19" name="Picture 18" descr="8_google_logo_by_ruth_kedar.jpg"/>
          <p:cNvPicPr>
            <a:picLocks noChangeAspect="1"/>
          </p:cNvPicPr>
          <p:nvPr/>
        </p:nvPicPr>
        <p:blipFill>
          <a:blip r:embed="rId10"/>
          <a:stretch>
            <a:fillRect/>
          </a:stretch>
        </p:blipFill>
        <p:spPr>
          <a:xfrm>
            <a:off x="2362199" y="2413001"/>
            <a:ext cx="1868129" cy="1016000"/>
          </a:xfrm>
          <a:prstGeom prst="rect">
            <a:avLst/>
          </a:prstGeom>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Footer Placeholder 4"/>
          <p:cNvSpPr>
            <a:spLocks noGrp="1"/>
          </p:cNvSpPr>
          <p:nvPr>
            <p:ph type="ftr" sz="quarter" idx="11"/>
          </p:nvPr>
        </p:nvSpPr>
        <p:spPr>
          <a:noFill/>
        </p:spPr>
        <p:txBody>
          <a:bodyPr/>
          <a:lstStyle/>
          <a:p>
            <a:r>
              <a:rPr lang="en-US" smtClean="0"/>
              <a:t>(c) 2015, C. Faloutsos</a:t>
            </a:r>
            <a:endParaRPr lang="en-US"/>
          </a:p>
        </p:txBody>
      </p:sp>
      <p:sp>
        <p:nvSpPr>
          <p:cNvPr id="259075" name="Slide Number Placeholder 5"/>
          <p:cNvSpPr>
            <a:spLocks noGrp="1"/>
          </p:cNvSpPr>
          <p:nvPr>
            <p:ph type="sldNum" sz="quarter" idx="12"/>
          </p:nvPr>
        </p:nvSpPr>
        <p:spPr>
          <a:noFill/>
        </p:spPr>
        <p:txBody>
          <a:bodyPr/>
          <a:lstStyle/>
          <a:p>
            <a:fld id="{26337C36-4169-E34D-8EA6-104720BA7F78}" type="slidenum">
              <a:rPr lang="en-US" smtClean="0"/>
              <a:pPr/>
              <a:t>137</a:t>
            </a:fld>
            <a:endParaRPr lang="en-US" smtClean="0"/>
          </a:p>
        </p:txBody>
      </p:sp>
      <p:sp>
        <p:nvSpPr>
          <p:cNvPr id="259076" name="Rectangle 2"/>
          <p:cNvSpPr>
            <a:spLocks noGrp="1" noChangeArrowheads="1"/>
          </p:cNvSpPr>
          <p:nvPr>
            <p:ph type="title"/>
          </p:nvPr>
        </p:nvSpPr>
        <p:spPr>
          <a:xfrm>
            <a:off x="685800" y="304800"/>
            <a:ext cx="7772400" cy="685800"/>
          </a:xfrm>
        </p:spPr>
        <p:txBody>
          <a:bodyPr/>
          <a:lstStyle/>
          <a:p>
            <a:r>
              <a:rPr lang="en-US" sz="4400" dirty="0" smtClean="0">
                <a:ea typeface="ＭＳ Ｐゴシック" charset="-128"/>
                <a:cs typeface="ＭＳ Ｐゴシック" charset="-128"/>
              </a:rPr>
              <a:t>Cast</a:t>
            </a:r>
            <a:endParaRPr lang="en-US" sz="3600" dirty="0" smtClean="0">
              <a:ea typeface="ＭＳ Ｐゴシック" charset="-128"/>
              <a:cs typeface="ＭＳ Ｐゴシック" charset="-128"/>
            </a:endParaRPr>
          </a:p>
        </p:txBody>
      </p:sp>
      <p:pic>
        <p:nvPicPr>
          <p:cNvPr id="259078" name="Picture 5"/>
          <p:cNvPicPr>
            <a:picLocks noChangeAspect="1" noChangeArrowheads="1"/>
          </p:cNvPicPr>
          <p:nvPr/>
        </p:nvPicPr>
        <p:blipFill>
          <a:blip r:embed="rId3"/>
          <a:srcRect l="10345" t="14426" r="6897"/>
          <a:stretch>
            <a:fillRect/>
          </a:stretch>
        </p:blipFill>
        <p:spPr bwMode="auto">
          <a:xfrm>
            <a:off x="368300" y="1308100"/>
            <a:ext cx="1116571" cy="1104900"/>
          </a:xfrm>
          <a:prstGeom prst="rect">
            <a:avLst/>
          </a:prstGeom>
          <a:noFill/>
          <a:ln w="9525">
            <a:noFill/>
            <a:miter lim="800000"/>
            <a:headEnd/>
            <a:tailEnd/>
          </a:ln>
        </p:spPr>
      </p:pic>
      <p:sp>
        <p:nvSpPr>
          <p:cNvPr id="259082" name="TextBox 12"/>
          <p:cNvSpPr txBox="1">
            <a:spLocks noChangeArrowheads="1"/>
          </p:cNvSpPr>
          <p:nvPr/>
        </p:nvSpPr>
        <p:spPr bwMode="auto">
          <a:xfrm>
            <a:off x="203200" y="2616200"/>
            <a:ext cx="1309688" cy="892175"/>
          </a:xfrm>
          <a:prstGeom prst="rect">
            <a:avLst/>
          </a:prstGeom>
          <a:noFill/>
          <a:ln w="9525">
            <a:noFill/>
            <a:miter lim="800000"/>
            <a:headEnd/>
            <a:tailEnd/>
          </a:ln>
        </p:spPr>
        <p:txBody>
          <a:bodyPr wrap="none">
            <a:prstTxWarp prst="textNoShape">
              <a:avLst/>
            </a:prstTxWarp>
            <a:spAutoFit/>
          </a:bodyPr>
          <a:lstStyle/>
          <a:p>
            <a:r>
              <a:rPr lang="en-US" dirty="0" err="1"/>
              <a:t>Akoglu</a:t>
            </a:r>
            <a:r>
              <a:rPr lang="en-US" dirty="0"/>
              <a:t>, </a:t>
            </a:r>
          </a:p>
          <a:p>
            <a:r>
              <a:rPr lang="en-US" dirty="0"/>
              <a:t>Leman</a:t>
            </a:r>
          </a:p>
        </p:txBody>
      </p:sp>
      <p:sp>
        <p:nvSpPr>
          <p:cNvPr id="259083" name="TextBox 13"/>
          <p:cNvSpPr txBox="1">
            <a:spLocks noChangeArrowheads="1"/>
          </p:cNvSpPr>
          <p:nvPr/>
        </p:nvSpPr>
        <p:spPr bwMode="auto">
          <a:xfrm>
            <a:off x="5788025" y="2628900"/>
            <a:ext cx="1074738" cy="892175"/>
          </a:xfrm>
          <a:prstGeom prst="rect">
            <a:avLst/>
          </a:prstGeom>
          <a:noFill/>
          <a:ln w="9525">
            <a:noFill/>
            <a:miter lim="800000"/>
            <a:headEnd/>
            <a:tailEnd/>
          </a:ln>
        </p:spPr>
        <p:txBody>
          <a:bodyPr wrap="none">
            <a:prstTxWarp prst="textNoShape">
              <a:avLst/>
            </a:prstTxWarp>
            <a:spAutoFit/>
          </a:bodyPr>
          <a:lstStyle/>
          <a:p>
            <a:r>
              <a:rPr lang="en-US" dirty="0" err="1"/>
              <a:t>Chau</a:t>
            </a:r>
            <a:r>
              <a:rPr lang="en-US" dirty="0"/>
              <a:t>, </a:t>
            </a:r>
          </a:p>
          <a:p>
            <a:r>
              <a:rPr lang="en-US" dirty="0"/>
              <a:t>Polo</a:t>
            </a:r>
          </a:p>
        </p:txBody>
      </p:sp>
      <p:sp>
        <p:nvSpPr>
          <p:cNvPr id="259084" name="TextBox 14"/>
          <p:cNvSpPr txBox="1">
            <a:spLocks noChangeArrowheads="1"/>
          </p:cNvSpPr>
          <p:nvPr/>
        </p:nvSpPr>
        <p:spPr bwMode="auto">
          <a:xfrm>
            <a:off x="7478713" y="2728913"/>
            <a:ext cx="1019175" cy="369887"/>
          </a:xfrm>
          <a:prstGeom prst="rect">
            <a:avLst/>
          </a:prstGeom>
          <a:noFill/>
          <a:ln w="9525">
            <a:noFill/>
            <a:miter lim="800000"/>
            <a:headEnd/>
            <a:tailEnd/>
          </a:ln>
        </p:spPr>
        <p:txBody>
          <a:bodyPr wrap="none">
            <a:prstTxWarp prst="textNoShape">
              <a:avLst/>
            </a:prstTxWarp>
            <a:spAutoFit/>
          </a:bodyPr>
          <a:lstStyle/>
          <a:p>
            <a:r>
              <a:rPr lang="en-US" dirty="0"/>
              <a:t>Kang, U</a:t>
            </a:r>
          </a:p>
        </p:txBody>
      </p:sp>
      <p:pic>
        <p:nvPicPr>
          <p:cNvPr id="259088" name="Picture 6" descr="aditya.jpg"/>
          <p:cNvPicPr>
            <a:picLocks noChangeAspect="1"/>
          </p:cNvPicPr>
          <p:nvPr/>
        </p:nvPicPr>
        <p:blipFill>
          <a:blip r:embed="rId4"/>
          <a:srcRect/>
          <a:stretch>
            <a:fillRect/>
          </a:stretch>
        </p:blipFill>
        <p:spPr bwMode="auto">
          <a:xfrm>
            <a:off x="4318000" y="3921955"/>
            <a:ext cx="965200" cy="1145345"/>
          </a:xfrm>
          <a:prstGeom prst="rect">
            <a:avLst/>
          </a:prstGeom>
          <a:noFill/>
          <a:ln w="9525">
            <a:noFill/>
            <a:miter lim="800000"/>
            <a:headEnd/>
            <a:tailEnd/>
          </a:ln>
        </p:spPr>
      </p:pic>
      <p:sp>
        <p:nvSpPr>
          <p:cNvPr id="259089" name="TextBox 14"/>
          <p:cNvSpPr txBox="1">
            <a:spLocks noChangeArrowheads="1"/>
          </p:cNvSpPr>
          <p:nvPr/>
        </p:nvSpPr>
        <p:spPr bwMode="auto">
          <a:xfrm>
            <a:off x="3954463" y="5292725"/>
            <a:ext cx="1500187" cy="892175"/>
          </a:xfrm>
          <a:prstGeom prst="rect">
            <a:avLst/>
          </a:prstGeom>
          <a:noFill/>
          <a:ln w="9525">
            <a:noFill/>
            <a:miter lim="800000"/>
            <a:headEnd/>
            <a:tailEnd/>
          </a:ln>
        </p:spPr>
        <p:txBody>
          <a:bodyPr wrap="none">
            <a:prstTxWarp prst="textNoShape">
              <a:avLst/>
            </a:prstTxWarp>
            <a:spAutoFit/>
          </a:bodyPr>
          <a:lstStyle/>
          <a:p>
            <a:r>
              <a:rPr lang="en-US" dirty="0" err="1"/>
              <a:t>Prakash</a:t>
            </a:r>
            <a:r>
              <a:rPr lang="en-US" dirty="0"/>
              <a:t>,</a:t>
            </a:r>
          </a:p>
          <a:p>
            <a:r>
              <a:rPr lang="en-US" dirty="0" err="1"/>
              <a:t>Aditya</a:t>
            </a:r>
            <a:endParaRPr lang="en-US" dirty="0"/>
          </a:p>
        </p:txBody>
      </p:sp>
      <p:sp>
        <p:nvSpPr>
          <p:cNvPr id="259090" name="Date Placeholder 22"/>
          <p:cNvSpPr>
            <a:spLocks noGrp="1"/>
          </p:cNvSpPr>
          <p:nvPr>
            <p:ph type="dt" sz="quarter" idx="10"/>
          </p:nvPr>
        </p:nvSpPr>
        <p:spPr>
          <a:noFill/>
        </p:spPr>
        <p:txBody>
          <a:bodyPr/>
          <a:lstStyle/>
          <a:p>
            <a:r>
              <a:rPr lang="en-US" smtClean="0"/>
              <a:t>Twitter</a:t>
            </a:r>
            <a:endParaRPr lang="en-US"/>
          </a:p>
        </p:txBody>
      </p:sp>
      <p:sp>
        <p:nvSpPr>
          <p:cNvPr id="259094" name="TextBox 30"/>
          <p:cNvSpPr txBox="1">
            <a:spLocks noChangeArrowheads="1"/>
          </p:cNvSpPr>
          <p:nvPr/>
        </p:nvSpPr>
        <p:spPr bwMode="auto">
          <a:xfrm>
            <a:off x="398463" y="5122863"/>
            <a:ext cx="1258887" cy="892175"/>
          </a:xfrm>
          <a:prstGeom prst="rect">
            <a:avLst/>
          </a:prstGeom>
          <a:noFill/>
          <a:ln w="9525">
            <a:noFill/>
            <a:miter lim="800000"/>
            <a:headEnd/>
            <a:tailEnd/>
          </a:ln>
        </p:spPr>
        <p:txBody>
          <a:bodyPr wrap="none">
            <a:prstTxWarp prst="textNoShape">
              <a:avLst/>
            </a:prstTxWarp>
            <a:spAutoFit/>
          </a:bodyPr>
          <a:lstStyle/>
          <a:p>
            <a:r>
              <a:rPr lang="en-US" dirty="0" err="1"/>
              <a:t>Koutra</a:t>
            </a:r>
            <a:r>
              <a:rPr lang="en-US" dirty="0"/>
              <a:t>,</a:t>
            </a:r>
          </a:p>
          <a:p>
            <a:r>
              <a:rPr lang="en-US" dirty="0" err="1" smtClean="0"/>
              <a:t>Danai</a:t>
            </a:r>
            <a:endParaRPr lang="en-US" dirty="0"/>
          </a:p>
        </p:txBody>
      </p:sp>
      <p:pic>
        <p:nvPicPr>
          <p:cNvPr id="24" name="Picture 23" descr="alex_beutel_small.jpg"/>
          <p:cNvPicPr>
            <a:picLocks noChangeAspect="1"/>
          </p:cNvPicPr>
          <p:nvPr/>
        </p:nvPicPr>
        <p:blipFill>
          <a:blip r:embed="rId5"/>
          <a:stretch>
            <a:fillRect/>
          </a:stretch>
        </p:blipFill>
        <p:spPr>
          <a:xfrm>
            <a:off x="4105275" y="1317840"/>
            <a:ext cx="933450" cy="1139610"/>
          </a:xfrm>
          <a:prstGeom prst="rect">
            <a:avLst/>
          </a:prstGeom>
        </p:spPr>
      </p:pic>
      <p:pic>
        <p:nvPicPr>
          <p:cNvPr id="25" name="Picture 24" descr="vagelis.jpg"/>
          <p:cNvPicPr>
            <a:picLocks noChangeAspect="1"/>
          </p:cNvPicPr>
          <p:nvPr/>
        </p:nvPicPr>
        <p:blipFill>
          <a:blip r:embed="rId6"/>
          <a:stretch>
            <a:fillRect/>
          </a:stretch>
        </p:blipFill>
        <p:spPr>
          <a:xfrm>
            <a:off x="6242050" y="3898900"/>
            <a:ext cx="941801" cy="1168400"/>
          </a:xfrm>
          <a:prstGeom prst="rect">
            <a:avLst/>
          </a:prstGeom>
        </p:spPr>
      </p:pic>
      <p:sp>
        <p:nvSpPr>
          <p:cNvPr id="27" name="TextBox 12"/>
          <p:cNvSpPr txBox="1">
            <a:spLocks noChangeArrowheads="1"/>
          </p:cNvSpPr>
          <p:nvPr/>
        </p:nvSpPr>
        <p:spPr bwMode="auto">
          <a:xfrm>
            <a:off x="3875713" y="2705100"/>
            <a:ext cx="1222711" cy="892552"/>
          </a:xfrm>
          <a:prstGeom prst="rect">
            <a:avLst/>
          </a:prstGeom>
          <a:noFill/>
          <a:ln w="9525">
            <a:noFill/>
            <a:miter lim="800000"/>
            <a:headEnd/>
            <a:tailEnd/>
          </a:ln>
        </p:spPr>
        <p:txBody>
          <a:bodyPr wrap="none">
            <a:prstTxWarp prst="textNoShape">
              <a:avLst/>
            </a:prstTxWarp>
            <a:spAutoFit/>
          </a:bodyPr>
          <a:lstStyle/>
          <a:p>
            <a:r>
              <a:rPr lang="en-US" dirty="0" err="1" smtClean="0"/>
              <a:t>Beutel</a:t>
            </a:r>
            <a:r>
              <a:rPr lang="en-US" dirty="0" smtClean="0"/>
              <a:t>,</a:t>
            </a:r>
          </a:p>
          <a:p>
            <a:r>
              <a:rPr lang="en-US" dirty="0" smtClean="0"/>
              <a:t>Alex</a:t>
            </a:r>
            <a:endParaRPr lang="en-US" dirty="0"/>
          </a:p>
        </p:txBody>
      </p:sp>
      <p:sp>
        <p:nvSpPr>
          <p:cNvPr id="28" name="TextBox 12"/>
          <p:cNvSpPr txBox="1">
            <a:spLocks noChangeArrowheads="1"/>
          </p:cNvSpPr>
          <p:nvPr/>
        </p:nvSpPr>
        <p:spPr bwMode="auto">
          <a:xfrm>
            <a:off x="5611667" y="5295900"/>
            <a:ext cx="2075157" cy="892552"/>
          </a:xfrm>
          <a:prstGeom prst="rect">
            <a:avLst/>
          </a:prstGeom>
          <a:noFill/>
          <a:ln w="9525">
            <a:noFill/>
            <a:miter lim="800000"/>
            <a:headEnd/>
            <a:tailEnd/>
          </a:ln>
        </p:spPr>
        <p:txBody>
          <a:bodyPr wrap="none">
            <a:prstTxWarp prst="textNoShape">
              <a:avLst/>
            </a:prstTxWarp>
            <a:spAutoFit/>
          </a:bodyPr>
          <a:lstStyle/>
          <a:p>
            <a:r>
              <a:rPr lang="en-US" dirty="0" err="1" smtClean="0"/>
              <a:t>Papalexakis</a:t>
            </a:r>
            <a:r>
              <a:rPr lang="en-US" dirty="0" smtClean="0"/>
              <a:t>,</a:t>
            </a:r>
          </a:p>
          <a:p>
            <a:r>
              <a:rPr lang="en-US" dirty="0" err="1" smtClean="0"/>
              <a:t>Vagelis</a:t>
            </a:r>
            <a:endParaRPr lang="en-US" dirty="0"/>
          </a:p>
        </p:txBody>
      </p:sp>
      <p:pic>
        <p:nvPicPr>
          <p:cNvPr id="26" name="Picture 25" descr="polo_blue2.jpg"/>
          <p:cNvPicPr>
            <a:picLocks noChangeAspect="1"/>
          </p:cNvPicPr>
          <p:nvPr/>
        </p:nvPicPr>
        <p:blipFill>
          <a:blip r:embed="rId7"/>
          <a:stretch>
            <a:fillRect/>
          </a:stretch>
        </p:blipFill>
        <p:spPr>
          <a:xfrm>
            <a:off x="5859399" y="1308100"/>
            <a:ext cx="868426" cy="1142666"/>
          </a:xfrm>
          <a:prstGeom prst="rect">
            <a:avLst/>
          </a:prstGeom>
        </p:spPr>
      </p:pic>
      <p:pic>
        <p:nvPicPr>
          <p:cNvPr id="29" name="Picture 28" descr="ukang.jpg"/>
          <p:cNvPicPr>
            <a:picLocks noChangeAspect="1"/>
          </p:cNvPicPr>
          <p:nvPr/>
        </p:nvPicPr>
        <p:blipFill>
          <a:blip r:embed="rId8"/>
          <a:stretch>
            <a:fillRect/>
          </a:stretch>
        </p:blipFill>
        <p:spPr>
          <a:xfrm>
            <a:off x="7529514" y="1320800"/>
            <a:ext cx="912812" cy="1137707"/>
          </a:xfrm>
          <a:prstGeom prst="rect">
            <a:avLst/>
          </a:prstGeom>
        </p:spPr>
      </p:pic>
      <p:pic>
        <p:nvPicPr>
          <p:cNvPr id="30" name="Picture 29" descr="neil_shah.jpg"/>
          <p:cNvPicPr>
            <a:picLocks noChangeAspect="1"/>
          </p:cNvPicPr>
          <p:nvPr/>
        </p:nvPicPr>
        <p:blipFill>
          <a:blip r:embed="rId9"/>
          <a:stretch>
            <a:fillRect/>
          </a:stretch>
        </p:blipFill>
        <p:spPr>
          <a:xfrm>
            <a:off x="7924800" y="3898900"/>
            <a:ext cx="901700" cy="1202267"/>
          </a:xfrm>
          <a:prstGeom prst="rect">
            <a:avLst/>
          </a:prstGeom>
        </p:spPr>
      </p:pic>
      <p:sp>
        <p:nvSpPr>
          <p:cNvPr id="31" name="TextBox 30"/>
          <p:cNvSpPr txBox="1"/>
          <p:nvPr/>
        </p:nvSpPr>
        <p:spPr>
          <a:xfrm>
            <a:off x="7844735" y="5295900"/>
            <a:ext cx="1055998" cy="892552"/>
          </a:xfrm>
          <a:prstGeom prst="rect">
            <a:avLst/>
          </a:prstGeom>
          <a:noFill/>
        </p:spPr>
        <p:txBody>
          <a:bodyPr wrap="none" rtlCol="0">
            <a:spAutoFit/>
          </a:bodyPr>
          <a:lstStyle/>
          <a:p>
            <a:r>
              <a:rPr lang="en-US" dirty="0" smtClean="0"/>
              <a:t>Shah,</a:t>
            </a:r>
          </a:p>
          <a:p>
            <a:r>
              <a:rPr lang="en-US" dirty="0" smtClean="0"/>
              <a:t>Neil</a:t>
            </a:r>
            <a:endParaRPr lang="en-US" dirty="0"/>
          </a:p>
        </p:txBody>
      </p:sp>
      <p:pic>
        <p:nvPicPr>
          <p:cNvPr id="33" name="Picture 32" descr="jayyoonlee.jpg"/>
          <p:cNvPicPr>
            <a:picLocks noChangeAspect="1"/>
          </p:cNvPicPr>
          <p:nvPr/>
        </p:nvPicPr>
        <p:blipFill>
          <a:blip r:embed="rId10"/>
          <a:srcRect l="15228" r="10152" b="10152"/>
          <a:stretch>
            <a:fillRect/>
          </a:stretch>
        </p:blipFill>
        <p:spPr>
          <a:xfrm>
            <a:off x="2369829" y="3874532"/>
            <a:ext cx="1021578" cy="1230055"/>
          </a:xfrm>
          <a:prstGeom prst="rect">
            <a:avLst/>
          </a:prstGeom>
        </p:spPr>
      </p:pic>
      <p:sp>
        <p:nvSpPr>
          <p:cNvPr id="34" name="TextBox 33"/>
          <p:cNvSpPr txBox="1"/>
          <p:nvPr/>
        </p:nvSpPr>
        <p:spPr>
          <a:xfrm>
            <a:off x="2168022" y="5283200"/>
            <a:ext cx="1538227" cy="892552"/>
          </a:xfrm>
          <a:prstGeom prst="rect">
            <a:avLst/>
          </a:prstGeom>
          <a:noFill/>
        </p:spPr>
        <p:txBody>
          <a:bodyPr wrap="none" rtlCol="0">
            <a:spAutoFit/>
          </a:bodyPr>
          <a:lstStyle/>
          <a:p>
            <a:r>
              <a:rPr lang="en-US" dirty="0" smtClean="0"/>
              <a:t>Lee,</a:t>
            </a:r>
          </a:p>
          <a:p>
            <a:r>
              <a:rPr lang="en-US" dirty="0" smtClean="0"/>
              <a:t>Jay Yoon</a:t>
            </a:r>
            <a:endParaRPr lang="en-US" dirty="0"/>
          </a:p>
        </p:txBody>
      </p:sp>
      <p:pic>
        <p:nvPicPr>
          <p:cNvPr id="35" name="Picture 34" descr="661px-Graduation_hat.svg.png"/>
          <p:cNvPicPr>
            <a:picLocks noChangeAspect="1"/>
          </p:cNvPicPr>
          <p:nvPr/>
        </p:nvPicPr>
        <p:blipFill>
          <a:blip r:embed="rId11"/>
          <a:stretch>
            <a:fillRect/>
          </a:stretch>
        </p:blipFill>
        <p:spPr>
          <a:xfrm flipH="1">
            <a:off x="495767" y="926098"/>
            <a:ext cx="755523" cy="317754"/>
          </a:xfrm>
          <a:prstGeom prst="rect">
            <a:avLst/>
          </a:prstGeom>
        </p:spPr>
      </p:pic>
      <p:pic>
        <p:nvPicPr>
          <p:cNvPr id="38" name="Picture 37" descr="661px-Graduation_hat.svg.png"/>
          <p:cNvPicPr>
            <a:picLocks noChangeAspect="1"/>
          </p:cNvPicPr>
          <p:nvPr/>
        </p:nvPicPr>
        <p:blipFill>
          <a:blip r:embed="rId11"/>
          <a:stretch>
            <a:fillRect/>
          </a:stretch>
        </p:blipFill>
        <p:spPr>
          <a:xfrm flipH="1">
            <a:off x="4421952" y="3594100"/>
            <a:ext cx="757295" cy="318499"/>
          </a:xfrm>
          <a:prstGeom prst="rect">
            <a:avLst/>
          </a:prstGeom>
        </p:spPr>
      </p:pic>
      <p:pic>
        <p:nvPicPr>
          <p:cNvPr id="41" name="Picture 40" descr="miguel.jpg"/>
          <p:cNvPicPr>
            <a:picLocks noChangeAspect="1"/>
          </p:cNvPicPr>
          <p:nvPr/>
        </p:nvPicPr>
        <p:blipFill>
          <a:blip r:embed="rId12"/>
          <a:srcRect b="14211"/>
          <a:stretch>
            <a:fillRect/>
          </a:stretch>
        </p:blipFill>
        <p:spPr>
          <a:xfrm>
            <a:off x="2317750" y="1320800"/>
            <a:ext cx="1076325" cy="1231157"/>
          </a:xfrm>
          <a:prstGeom prst="rect">
            <a:avLst/>
          </a:prstGeom>
        </p:spPr>
      </p:pic>
      <p:sp>
        <p:nvSpPr>
          <p:cNvPr id="42" name="TextBox 41"/>
          <p:cNvSpPr txBox="1"/>
          <p:nvPr/>
        </p:nvSpPr>
        <p:spPr>
          <a:xfrm>
            <a:off x="2157769" y="2705100"/>
            <a:ext cx="1253931" cy="892552"/>
          </a:xfrm>
          <a:prstGeom prst="rect">
            <a:avLst/>
          </a:prstGeom>
          <a:noFill/>
        </p:spPr>
        <p:txBody>
          <a:bodyPr wrap="none" rtlCol="0">
            <a:spAutoFit/>
          </a:bodyPr>
          <a:lstStyle/>
          <a:p>
            <a:r>
              <a:rPr lang="en-US" dirty="0" err="1" smtClean="0"/>
              <a:t>Araujo</a:t>
            </a:r>
            <a:r>
              <a:rPr lang="en-US" dirty="0" smtClean="0"/>
              <a:t>,</a:t>
            </a:r>
          </a:p>
          <a:p>
            <a:r>
              <a:rPr lang="en-US" dirty="0" smtClean="0"/>
              <a:t>Miguel</a:t>
            </a:r>
            <a:endParaRPr lang="en-US" dirty="0"/>
          </a:p>
        </p:txBody>
      </p:sp>
      <p:pic>
        <p:nvPicPr>
          <p:cNvPr id="40" name="Picture 39" descr="661px-Graduation_hat.svg.png"/>
          <p:cNvPicPr>
            <a:picLocks noChangeAspect="1"/>
          </p:cNvPicPr>
          <p:nvPr/>
        </p:nvPicPr>
        <p:blipFill>
          <a:blip r:embed="rId11"/>
          <a:stretch>
            <a:fillRect/>
          </a:stretch>
        </p:blipFill>
        <p:spPr>
          <a:xfrm flipH="1">
            <a:off x="5931367" y="959965"/>
            <a:ext cx="755523" cy="317754"/>
          </a:xfrm>
          <a:prstGeom prst="rect">
            <a:avLst/>
          </a:prstGeom>
        </p:spPr>
      </p:pic>
      <p:pic>
        <p:nvPicPr>
          <p:cNvPr id="43" name="Picture 42" descr="661px-Graduation_hat.svg.png"/>
          <p:cNvPicPr>
            <a:picLocks noChangeAspect="1"/>
          </p:cNvPicPr>
          <p:nvPr/>
        </p:nvPicPr>
        <p:blipFill>
          <a:blip r:embed="rId11"/>
          <a:stretch>
            <a:fillRect/>
          </a:stretch>
        </p:blipFill>
        <p:spPr>
          <a:xfrm flipH="1">
            <a:off x="7607767" y="959965"/>
            <a:ext cx="755523" cy="317754"/>
          </a:xfrm>
          <a:prstGeom prst="rect">
            <a:avLst/>
          </a:prstGeom>
        </p:spPr>
      </p:pic>
      <p:pic>
        <p:nvPicPr>
          <p:cNvPr id="32" name="Picture 31" descr="danai.jpg"/>
          <p:cNvPicPr>
            <a:picLocks noChangeAspect="1"/>
          </p:cNvPicPr>
          <p:nvPr/>
        </p:nvPicPr>
        <p:blipFill>
          <a:blip r:embed="rId13"/>
          <a:stretch>
            <a:fillRect/>
          </a:stretch>
        </p:blipFill>
        <p:spPr>
          <a:xfrm>
            <a:off x="406400" y="3937000"/>
            <a:ext cx="1054100" cy="1054100"/>
          </a:xfrm>
          <a:prstGeom prst="rect">
            <a:avLst/>
          </a:prstGeom>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Footer Placeholder 4"/>
          <p:cNvSpPr>
            <a:spLocks noGrp="1"/>
          </p:cNvSpPr>
          <p:nvPr>
            <p:ph type="ftr" sz="quarter" idx="11"/>
          </p:nvPr>
        </p:nvSpPr>
        <p:spPr>
          <a:noFill/>
        </p:spPr>
        <p:txBody>
          <a:bodyPr/>
          <a:lstStyle/>
          <a:p>
            <a:r>
              <a:rPr lang="en-US" smtClean="0"/>
              <a:t>(c) 2015, C. Faloutsos</a:t>
            </a:r>
            <a:endParaRPr lang="en-US"/>
          </a:p>
        </p:txBody>
      </p:sp>
      <p:sp>
        <p:nvSpPr>
          <p:cNvPr id="242691" name="Slide Number Placeholder 5"/>
          <p:cNvSpPr>
            <a:spLocks noGrp="1"/>
          </p:cNvSpPr>
          <p:nvPr>
            <p:ph type="sldNum" sz="quarter" idx="12"/>
          </p:nvPr>
        </p:nvSpPr>
        <p:spPr>
          <a:noFill/>
        </p:spPr>
        <p:txBody>
          <a:bodyPr/>
          <a:lstStyle/>
          <a:p>
            <a:fld id="{356DA69E-4F80-CD45-87D2-1F9372FA5381}" type="slidenum">
              <a:rPr lang="en-US" smtClean="0"/>
              <a:pPr/>
              <a:t>138</a:t>
            </a:fld>
            <a:endParaRPr lang="en-US" smtClean="0"/>
          </a:p>
        </p:txBody>
      </p:sp>
      <p:sp>
        <p:nvSpPr>
          <p:cNvPr id="242692" name="Rectangle 2"/>
          <p:cNvSpPr>
            <a:spLocks noGrp="1" noChangeArrowheads="1"/>
          </p:cNvSpPr>
          <p:nvPr>
            <p:ph type="title"/>
          </p:nvPr>
        </p:nvSpPr>
        <p:spPr/>
        <p:txBody>
          <a:bodyPr/>
          <a:lstStyle/>
          <a:p>
            <a:r>
              <a:rPr lang="en-US" dirty="0" smtClean="0">
                <a:ea typeface="ＭＳ Ｐゴシック" charset="-128"/>
                <a:cs typeface="ＭＳ Ｐゴシック" charset="-128"/>
              </a:rPr>
              <a:t>CONCLUSION#1 – Big data</a:t>
            </a:r>
            <a:endParaRPr lang="en-US" dirty="0">
              <a:ea typeface="ＭＳ Ｐゴシック" charset="-128"/>
              <a:cs typeface="ＭＳ Ｐゴシック" charset="-128"/>
            </a:endParaRPr>
          </a:p>
        </p:txBody>
      </p:sp>
      <p:sp>
        <p:nvSpPr>
          <p:cNvPr id="242693" name="Rectangle 3"/>
          <p:cNvSpPr>
            <a:spLocks noGrp="1" noChangeArrowheads="1"/>
          </p:cNvSpPr>
          <p:nvPr>
            <p:ph type="body" idx="1"/>
          </p:nvPr>
        </p:nvSpPr>
        <p:spPr>
          <a:xfrm>
            <a:off x="685800" y="1501775"/>
            <a:ext cx="7780338" cy="4305300"/>
          </a:xfrm>
        </p:spPr>
        <p:txBody>
          <a:bodyPr/>
          <a:lstStyle/>
          <a:p>
            <a:pPr>
              <a:lnSpc>
                <a:spcPct val="90000"/>
              </a:lnSpc>
              <a:spcBef>
                <a:spcPct val="50000"/>
              </a:spcBef>
            </a:pPr>
            <a:r>
              <a:rPr lang="en-US" b="1" dirty="0" smtClean="0">
                <a:ea typeface="ＭＳ Ｐゴシック" charset="-128"/>
                <a:cs typeface="ＭＳ Ｐゴシック" charset="-128"/>
              </a:rPr>
              <a:t>Patterns          Anomalies</a:t>
            </a:r>
          </a:p>
          <a:p>
            <a:pPr>
              <a:lnSpc>
                <a:spcPct val="90000"/>
              </a:lnSpc>
              <a:spcBef>
                <a:spcPct val="50000"/>
              </a:spcBef>
            </a:pPr>
            <a:r>
              <a:rPr lang="en-US" b="1" dirty="0" smtClean="0">
                <a:ea typeface="ＭＳ Ｐゴシック" charset="-128"/>
                <a:cs typeface="ＭＳ Ｐゴシック" charset="-128"/>
              </a:rPr>
              <a:t>Large </a:t>
            </a:r>
            <a:r>
              <a:rPr lang="en-US" dirty="0" smtClean="0">
                <a:ea typeface="ＭＳ Ｐゴシック" charset="-128"/>
                <a:cs typeface="ＭＳ Ｐゴシック" charset="-128"/>
              </a:rPr>
              <a:t>datasets reveal patterns/outliers that are invisible otherwise</a:t>
            </a:r>
          </a:p>
        </p:txBody>
      </p:sp>
      <p:sp>
        <p:nvSpPr>
          <p:cNvPr id="242694" name="Date Placeholder 6"/>
          <p:cNvSpPr>
            <a:spLocks noGrp="1"/>
          </p:cNvSpPr>
          <p:nvPr>
            <p:ph type="dt" sz="quarter" idx="10"/>
          </p:nvPr>
        </p:nvSpPr>
        <p:spPr>
          <a:noFill/>
        </p:spPr>
        <p:txBody>
          <a:bodyPr/>
          <a:lstStyle/>
          <a:p>
            <a:r>
              <a:rPr lang="en-US" smtClean="0"/>
              <a:t>Twitter</a:t>
            </a:r>
            <a:endParaRPr lang="en-US"/>
          </a:p>
        </p:txBody>
      </p:sp>
      <p:pic>
        <p:nvPicPr>
          <p:cNvPr id="8" name="Picture 7"/>
          <p:cNvPicPr>
            <a:picLocks noChangeAspect="1" noChangeArrowheads="1"/>
          </p:cNvPicPr>
          <p:nvPr/>
        </p:nvPicPr>
        <p:blipFill>
          <a:blip r:embed="rId3"/>
          <a:srcRect/>
          <a:stretch>
            <a:fillRect/>
          </a:stretch>
        </p:blipFill>
        <p:spPr bwMode="auto">
          <a:xfrm>
            <a:off x="2582886" y="3136900"/>
            <a:ext cx="4335255" cy="3124199"/>
          </a:xfrm>
          <a:prstGeom prst="rect">
            <a:avLst/>
          </a:prstGeom>
          <a:noFill/>
          <a:ln w="28575">
            <a:noFill/>
            <a:miter lim="800000"/>
            <a:headEnd type="none" w="sm" len="sm"/>
            <a:tailEnd/>
          </a:ln>
        </p:spPr>
      </p:pic>
      <p:pic>
        <p:nvPicPr>
          <p:cNvPr id="9" name="Picture 8" descr="M45url.jpg"/>
          <p:cNvPicPr>
            <a:picLocks noChangeAspect="1"/>
          </p:cNvPicPr>
          <p:nvPr/>
        </p:nvPicPr>
        <p:blipFill>
          <a:blip r:embed="rId4"/>
          <a:stretch>
            <a:fillRect/>
          </a:stretch>
        </p:blipFill>
        <p:spPr>
          <a:xfrm>
            <a:off x="1308100" y="3378200"/>
            <a:ext cx="1104900" cy="736600"/>
          </a:xfrm>
          <a:prstGeom prst="rect">
            <a:avLst/>
          </a:prstGeom>
        </p:spPr>
      </p:pic>
      <p:pic>
        <p:nvPicPr>
          <p:cNvPr id="10" name="Picture 9" descr="hadoop.png"/>
          <p:cNvPicPr>
            <a:picLocks noChangeAspect="1"/>
          </p:cNvPicPr>
          <p:nvPr/>
        </p:nvPicPr>
        <p:blipFill>
          <a:blip r:embed="rId5"/>
          <a:stretch>
            <a:fillRect/>
          </a:stretch>
        </p:blipFill>
        <p:spPr>
          <a:xfrm>
            <a:off x="603250" y="4229100"/>
            <a:ext cx="711200" cy="711200"/>
          </a:xfrm>
          <a:prstGeom prst="rect">
            <a:avLst/>
          </a:prstGeom>
        </p:spPr>
      </p:pic>
      <p:grpSp>
        <p:nvGrpSpPr>
          <p:cNvPr id="2" name="Group 10"/>
          <p:cNvGrpSpPr/>
          <p:nvPr/>
        </p:nvGrpSpPr>
        <p:grpSpPr>
          <a:xfrm>
            <a:off x="1675618" y="4915695"/>
            <a:ext cx="638770" cy="647700"/>
            <a:chOff x="2259818" y="2591595"/>
            <a:chExt cx="638770" cy="647700"/>
          </a:xfrm>
        </p:grpSpPr>
        <p:cxnSp>
          <p:nvCxnSpPr>
            <p:cNvPr id="12" name="Straight Arrow Connector 11"/>
            <p:cNvCxnSpPr/>
            <p:nvPr/>
          </p:nvCxnSpPr>
          <p:spPr bwMode="auto">
            <a:xfrm rot="5400000" flipH="1" flipV="1">
              <a:off x="1936564" y="2914849"/>
              <a:ext cx="647700" cy="1191"/>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cxnSp>
          <p:nvCxnSpPr>
            <p:cNvPr id="13" name="Straight Arrow Connector 12"/>
            <p:cNvCxnSpPr/>
            <p:nvPr/>
          </p:nvCxnSpPr>
          <p:spPr bwMode="auto">
            <a:xfrm rot="5400000" flipH="1" flipV="1">
              <a:off x="2246127" y="3014861"/>
              <a:ext cx="257175" cy="171450"/>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14" name="Straight Arrow Connector 13"/>
            <p:cNvCxnSpPr/>
            <p:nvPr/>
          </p:nvCxnSpPr>
          <p:spPr bwMode="auto">
            <a:xfrm flipV="1">
              <a:off x="2298514" y="2838649"/>
              <a:ext cx="542924" cy="390525"/>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15" name="Straight Arrow Connector 14"/>
            <p:cNvCxnSpPr/>
            <p:nvPr/>
          </p:nvCxnSpPr>
          <p:spPr bwMode="auto">
            <a:xfrm flipV="1">
              <a:off x="2260414" y="3219649"/>
              <a:ext cx="638174" cy="9525"/>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grpSp>
      <p:grpSp>
        <p:nvGrpSpPr>
          <p:cNvPr id="26" name="Group 25"/>
          <p:cNvGrpSpPr/>
          <p:nvPr/>
        </p:nvGrpSpPr>
        <p:grpSpPr>
          <a:xfrm>
            <a:off x="7658100" y="1409700"/>
            <a:ext cx="990600" cy="927100"/>
            <a:chOff x="6032500" y="1625600"/>
            <a:chExt cx="546100" cy="571500"/>
          </a:xfrm>
        </p:grpSpPr>
        <p:sp>
          <p:nvSpPr>
            <p:cNvPr id="17" name="Oval 16"/>
            <p:cNvSpPr/>
            <p:nvPr/>
          </p:nvSpPr>
          <p:spPr bwMode="auto">
            <a:xfrm>
              <a:off x="6032500" y="16383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Oval 17"/>
            <p:cNvSpPr/>
            <p:nvPr/>
          </p:nvSpPr>
          <p:spPr bwMode="auto">
            <a:xfrm>
              <a:off x="6184900" y="17907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Oval 18"/>
            <p:cNvSpPr/>
            <p:nvPr/>
          </p:nvSpPr>
          <p:spPr bwMode="auto">
            <a:xfrm>
              <a:off x="6337300" y="19431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Oval 19"/>
            <p:cNvSpPr/>
            <p:nvPr/>
          </p:nvSpPr>
          <p:spPr bwMode="auto">
            <a:xfrm>
              <a:off x="6489700" y="20955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Oval 20"/>
            <p:cNvSpPr/>
            <p:nvPr/>
          </p:nvSpPr>
          <p:spPr bwMode="auto">
            <a:xfrm>
              <a:off x="6350000" y="17653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22" name="Straight Connector 21"/>
            <p:cNvCxnSpPr/>
            <p:nvPr/>
          </p:nvCxnSpPr>
          <p:spPr bwMode="auto">
            <a:xfrm rot="16200000" flipH="1">
              <a:off x="6019800" y="1638300"/>
              <a:ext cx="571500" cy="546100"/>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pic>
        <p:nvPicPr>
          <p:cNvPr id="25" name="Picture 24" descr="shutterstock_104520869.jpg"/>
          <p:cNvPicPr>
            <a:picLocks noChangeAspect="1"/>
          </p:cNvPicPr>
          <p:nvPr/>
        </p:nvPicPr>
        <p:blipFill>
          <a:blip r:embed="rId6"/>
          <a:stretch>
            <a:fillRect/>
          </a:stretch>
        </p:blipFill>
        <p:spPr>
          <a:xfrm>
            <a:off x="2654300" y="1489948"/>
            <a:ext cx="850900" cy="569040"/>
          </a:xfrm>
          <a:prstGeom prst="rect">
            <a:avLst/>
          </a:prstGeom>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Footer Placeholder 4"/>
          <p:cNvSpPr>
            <a:spLocks noGrp="1"/>
          </p:cNvSpPr>
          <p:nvPr>
            <p:ph type="ftr" sz="quarter" idx="11"/>
          </p:nvPr>
        </p:nvSpPr>
        <p:spPr>
          <a:noFill/>
        </p:spPr>
        <p:txBody>
          <a:bodyPr/>
          <a:lstStyle/>
          <a:p>
            <a:r>
              <a:rPr lang="en-US" smtClean="0"/>
              <a:t>(c) 2015, C. Faloutsos</a:t>
            </a:r>
            <a:endParaRPr lang="en-US"/>
          </a:p>
        </p:txBody>
      </p:sp>
      <p:sp>
        <p:nvSpPr>
          <p:cNvPr id="242691" name="Slide Number Placeholder 5"/>
          <p:cNvSpPr>
            <a:spLocks noGrp="1"/>
          </p:cNvSpPr>
          <p:nvPr>
            <p:ph type="sldNum" sz="quarter" idx="12"/>
          </p:nvPr>
        </p:nvSpPr>
        <p:spPr>
          <a:noFill/>
        </p:spPr>
        <p:txBody>
          <a:bodyPr/>
          <a:lstStyle/>
          <a:p>
            <a:fld id="{356DA69E-4F80-CD45-87D2-1F9372FA5381}" type="slidenum">
              <a:rPr lang="en-US" smtClean="0"/>
              <a:pPr/>
              <a:t>139</a:t>
            </a:fld>
            <a:endParaRPr lang="en-US" smtClean="0"/>
          </a:p>
        </p:txBody>
      </p:sp>
      <p:sp>
        <p:nvSpPr>
          <p:cNvPr id="242692" name="Rectangle 2"/>
          <p:cNvSpPr>
            <a:spLocks noGrp="1" noChangeArrowheads="1"/>
          </p:cNvSpPr>
          <p:nvPr>
            <p:ph type="title"/>
          </p:nvPr>
        </p:nvSpPr>
        <p:spPr/>
        <p:txBody>
          <a:bodyPr/>
          <a:lstStyle/>
          <a:p>
            <a:r>
              <a:rPr lang="en-US" dirty="0" smtClean="0">
                <a:ea typeface="ＭＳ Ｐゴシック" charset="-128"/>
                <a:cs typeface="ＭＳ Ｐゴシック" charset="-128"/>
              </a:rPr>
              <a:t>CONCLUSION#2 – tensors</a:t>
            </a:r>
            <a:endParaRPr lang="en-US" dirty="0">
              <a:ea typeface="ＭＳ Ｐゴシック" charset="-128"/>
              <a:cs typeface="ＭＳ Ｐゴシック" charset="-128"/>
            </a:endParaRPr>
          </a:p>
        </p:txBody>
      </p:sp>
      <p:sp>
        <p:nvSpPr>
          <p:cNvPr id="242693" name="Rectangle 3"/>
          <p:cNvSpPr>
            <a:spLocks noGrp="1" noChangeArrowheads="1"/>
          </p:cNvSpPr>
          <p:nvPr>
            <p:ph type="body" idx="1"/>
          </p:nvPr>
        </p:nvSpPr>
        <p:spPr>
          <a:xfrm>
            <a:off x="685800" y="1679575"/>
            <a:ext cx="7780338" cy="4305300"/>
          </a:xfrm>
        </p:spPr>
        <p:txBody>
          <a:bodyPr/>
          <a:lstStyle/>
          <a:p>
            <a:pPr>
              <a:lnSpc>
                <a:spcPct val="90000"/>
              </a:lnSpc>
              <a:spcBef>
                <a:spcPct val="50000"/>
              </a:spcBef>
            </a:pPr>
            <a:r>
              <a:rPr lang="en-US" dirty="0" smtClean="0">
                <a:ea typeface="ＭＳ Ｐゴシック" charset="-128"/>
                <a:cs typeface="ＭＳ Ｐゴシック" charset="-128"/>
              </a:rPr>
              <a:t>powerful tool</a:t>
            </a:r>
          </a:p>
        </p:txBody>
      </p:sp>
      <p:sp>
        <p:nvSpPr>
          <p:cNvPr id="242694" name="Date Placeholder 6"/>
          <p:cNvSpPr>
            <a:spLocks noGrp="1"/>
          </p:cNvSpPr>
          <p:nvPr>
            <p:ph type="dt" sz="quarter" idx="10"/>
          </p:nvPr>
        </p:nvSpPr>
        <p:spPr>
          <a:noFill/>
        </p:spPr>
        <p:txBody>
          <a:bodyPr/>
          <a:lstStyle/>
          <a:p>
            <a:r>
              <a:rPr lang="en-US" smtClean="0"/>
              <a:t>Twitter</a:t>
            </a:r>
            <a:endParaRPr lang="en-US"/>
          </a:p>
        </p:txBody>
      </p:sp>
      <p:pic>
        <p:nvPicPr>
          <p:cNvPr id="23" name="Picture 22"/>
          <p:cNvPicPr>
            <a:picLocks noChangeAspect="1"/>
          </p:cNvPicPr>
          <p:nvPr/>
        </p:nvPicPr>
        <p:blipFill>
          <a:blip r:embed="rId3"/>
          <a:srcRect l="46452" r="24774"/>
          <a:stretch>
            <a:fillRect/>
          </a:stretch>
        </p:blipFill>
        <p:spPr>
          <a:xfrm>
            <a:off x="3883691" y="2019300"/>
            <a:ext cx="2580596" cy="4127500"/>
          </a:xfrm>
          <a:prstGeom prst="rect">
            <a:avLst/>
          </a:prstGeom>
        </p:spPr>
      </p:pic>
      <p:grpSp>
        <p:nvGrpSpPr>
          <p:cNvPr id="2" name="Group 7"/>
          <p:cNvGrpSpPr>
            <a:grpSpLocks noChangeAspect="1"/>
          </p:cNvGrpSpPr>
          <p:nvPr/>
        </p:nvGrpSpPr>
        <p:grpSpPr>
          <a:xfrm>
            <a:off x="819149" y="4404469"/>
            <a:ext cx="1720850" cy="1059549"/>
            <a:chOff x="1409700" y="3761003"/>
            <a:chExt cx="3441700" cy="2119097"/>
          </a:xfrm>
        </p:grpSpPr>
        <p:sp>
          <p:nvSpPr>
            <p:cNvPr id="9" name="Rectangle 8"/>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0" name="Rectangle 9"/>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1" name="Rectangle 10"/>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2" name="Rectangle 11"/>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3" name="Group 37"/>
            <p:cNvGrpSpPr/>
            <p:nvPr/>
          </p:nvGrpSpPr>
          <p:grpSpPr>
            <a:xfrm>
              <a:off x="3873500" y="4356100"/>
              <a:ext cx="977900" cy="50799"/>
              <a:chOff x="3873500" y="4356100"/>
              <a:chExt cx="977900" cy="50799"/>
            </a:xfrm>
          </p:grpSpPr>
          <p:sp>
            <p:nvSpPr>
              <p:cNvPr id="22"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4" name="Rectangle 23"/>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16" name="TextBox 15"/>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17" name="Parallelogram 16"/>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Parallelogram 17"/>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4" name="Group 38"/>
            <p:cNvGrpSpPr/>
            <p:nvPr/>
          </p:nvGrpSpPr>
          <p:grpSpPr>
            <a:xfrm rot="18634327">
              <a:off x="3582932" y="4035585"/>
              <a:ext cx="625012" cy="75847"/>
              <a:chOff x="3873500" y="4356100"/>
              <a:chExt cx="977900" cy="50799"/>
            </a:xfrm>
          </p:grpSpPr>
          <p:sp>
            <p:nvSpPr>
              <p:cNvPr id="2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1" name="Rectangle 2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p:spPr>
        <p:txBody>
          <a:bodyPr/>
          <a:lstStyle/>
          <a:p>
            <a:r>
              <a:rPr lang="en-US" smtClean="0"/>
              <a:t>(c) 2015, C. Faloutsos</a:t>
            </a:r>
            <a:endParaRPr lang="en-US"/>
          </a:p>
        </p:txBody>
      </p:sp>
      <p:sp>
        <p:nvSpPr>
          <p:cNvPr id="39939" name="Slide Number Placeholder 5"/>
          <p:cNvSpPr>
            <a:spLocks noGrp="1"/>
          </p:cNvSpPr>
          <p:nvPr>
            <p:ph type="sldNum" sz="quarter" idx="12"/>
          </p:nvPr>
        </p:nvSpPr>
        <p:spPr>
          <a:noFill/>
        </p:spPr>
        <p:txBody>
          <a:bodyPr/>
          <a:lstStyle/>
          <a:p>
            <a:fld id="{069C784A-EC89-5143-A16D-FFB2819ACE7F}" type="slidenum">
              <a:rPr lang="en-US" smtClean="0"/>
              <a:pPr/>
              <a:t>14</a:t>
            </a:fld>
            <a:endParaRPr lang="en-US" smtClean="0"/>
          </a:p>
        </p:txBody>
      </p:sp>
      <p:sp>
        <p:nvSpPr>
          <p:cNvPr id="39940"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39941" name="Rectangle 3"/>
          <p:cNvSpPr>
            <a:spLocks noGrp="1" noChangeArrowheads="1"/>
          </p:cNvSpPr>
          <p:nvPr>
            <p:ph type="body" idx="1"/>
          </p:nvPr>
        </p:nvSpPr>
        <p:spPr>
          <a:xfrm>
            <a:off x="609600" y="1600200"/>
            <a:ext cx="7848600" cy="838200"/>
          </a:xfrm>
        </p:spPr>
        <p:txBody>
          <a:bodyPr/>
          <a:lstStyle/>
          <a:p>
            <a:r>
              <a:rPr lang="en-US" sz="2800" dirty="0">
                <a:ea typeface="ＭＳ Ｐゴシック" charset="-128"/>
                <a:cs typeface="ＭＳ Ｐゴシック" charset="-128"/>
              </a:rPr>
              <a:t>Power law in the degree distribution </a:t>
            </a:r>
            <a:r>
              <a:rPr lang="en-US" sz="2800" dirty="0" smtClean="0">
                <a:ea typeface="ＭＳ Ｐゴシック" charset="-128"/>
                <a:cs typeface="ＭＳ Ｐゴシック" charset="-128"/>
              </a:rPr>
              <a:t>[Faloutsos </a:t>
            </a:r>
            <a:r>
              <a:rPr lang="en-US" sz="2800" dirty="0" err="1" smtClean="0">
                <a:ea typeface="ＭＳ Ｐゴシック" charset="-128"/>
                <a:cs typeface="ＭＳ Ｐゴシック" charset="-128"/>
              </a:rPr>
              <a:t>x</a:t>
            </a:r>
            <a:r>
              <a:rPr lang="en-US" sz="2800" dirty="0" smtClean="0">
                <a:ea typeface="ＭＳ Ｐゴシック" charset="-128"/>
                <a:cs typeface="ＭＳ Ｐゴシック" charset="-128"/>
              </a:rPr>
              <a:t> 3 SIGCOMM99</a:t>
            </a:r>
            <a:r>
              <a:rPr lang="en-US" sz="2800" dirty="0">
                <a:ea typeface="ＭＳ Ｐゴシック" charset="-128"/>
                <a:cs typeface="ＭＳ Ｐゴシック" charset="-128"/>
              </a:rPr>
              <a:t>]</a:t>
            </a:r>
          </a:p>
        </p:txBody>
      </p:sp>
      <p:sp>
        <p:nvSpPr>
          <p:cNvPr id="39942"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39943"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39944"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39945"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39946"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sp>
        <p:nvSpPr>
          <p:cNvPr id="39947"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39948"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39949"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39950"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39951"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39952"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39953" name="Date Placeholder 21"/>
          <p:cNvSpPr>
            <a:spLocks noGrp="1"/>
          </p:cNvSpPr>
          <p:nvPr>
            <p:ph type="dt" sz="quarter" idx="10"/>
          </p:nvPr>
        </p:nvSpPr>
        <p:spPr>
          <a:noFill/>
        </p:spPr>
        <p:txBody>
          <a:bodyPr/>
          <a:lstStyle/>
          <a:p>
            <a:r>
              <a:rPr lang="en-US" smtClean="0"/>
              <a:t>Twitter</a:t>
            </a:r>
            <a:endParaRPr lang="en-US"/>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8" name="Footer Placeholder 4"/>
          <p:cNvSpPr>
            <a:spLocks noGrp="1"/>
          </p:cNvSpPr>
          <p:nvPr>
            <p:ph type="ftr" sz="quarter" idx="11"/>
          </p:nvPr>
        </p:nvSpPr>
        <p:spPr>
          <a:noFill/>
        </p:spPr>
        <p:txBody>
          <a:bodyPr/>
          <a:lstStyle/>
          <a:p>
            <a:r>
              <a:rPr lang="en-US" smtClean="0"/>
              <a:t>(c) 2015, C. Faloutsos</a:t>
            </a:r>
            <a:endParaRPr lang="en-US"/>
          </a:p>
        </p:txBody>
      </p:sp>
      <p:sp>
        <p:nvSpPr>
          <p:cNvPr id="244739" name="Slide Number Placeholder 5"/>
          <p:cNvSpPr>
            <a:spLocks noGrp="1"/>
          </p:cNvSpPr>
          <p:nvPr>
            <p:ph type="sldNum" sz="quarter" idx="12"/>
          </p:nvPr>
        </p:nvSpPr>
        <p:spPr>
          <a:noFill/>
        </p:spPr>
        <p:txBody>
          <a:bodyPr/>
          <a:lstStyle/>
          <a:p>
            <a:fld id="{3479E3C9-2890-A94B-9998-18433A6C6FC5}" type="slidenum">
              <a:rPr lang="en-US" smtClean="0"/>
              <a:pPr/>
              <a:t>140</a:t>
            </a:fld>
            <a:endParaRPr lang="en-US" smtClean="0"/>
          </a:p>
        </p:txBody>
      </p:sp>
      <p:sp>
        <p:nvSpPr>
          <p:cNvPr id="244740" name="Rectangle 2"/>
          <p:cNvSpPr>
            <a:spLocks noGrp="1" noChangeArrowheads="1"/>
          </p:cNvSpPr>
          <p:nvPr>
            <p:ph type="title"/>
          </p:nvPr>
        </p:nvSpPr>
        <p:spPr/>
        <p:txBody>
          <a:bodyPr/>
          <a:lstStyle/>
          <a:p>
            <a:r>
              <a:rPr lang="en-US">
                <a:ea typeface="ＭＳ Ｐゴシック" charset="-128"/>
                <a:cs typeface="ＭＳ Ｐゴシック" charset="-128"/>
              </a:rPr>
              <a:t>References</a:t>
            </a:r>
            <a:endParaRPr lang="en-US" sz="3600">
              <a:ea typeface="ＭＳ Ｐゴシック" charset="-128"/>
              <a:cs typeface="ＭＳ Ｐゴシック" charset="-128"/>
            </a:endParaRPr>
          </a:p>
        </p:txBody>
      </p:sp>
      <p:sp>
        <p:nvSpPr>
          <p:cNvPr id="244741" name="Rectangle 3"/>
          <p:cNvSpPr>
            <a:spLocks noGrp="1" noChangeArrowheads="1"/>
          </p:cNvSpPr>
          <p:nvPr>
            <p:ph type="body" idx="1"/>
          </p:nvPr>
        </p:nvSpPr>
        <p:spPr>
          <a:xfrm>
            <a:off x="685800" y="1447800"/>
            <a:ext cx="8458200" cy="4648200"/>
          </a:xfrm>
        </p:spPr>
        <p:txBody>
          <a:bodyPr/>
          <a:lstStyle/>
          <a:p>
            <a:r>
              <a:rPr lang="en-US" sz="2800" dirty="0" smtClean="0">
                <a:ea typeface="ＭＳ Ｐゴシック" charset="-128"/>
                <a:cs typeface="ＭＳ Ｐゴシック" charset="-128"/>
              </a:rPr>
              <a:t>D. </a:t>
            </a:r>
            <a:r>
              <a:rPr lang="en-US" sz="2800" dirty="0" err="1" smtClean="0">
                <a:ea typeface="ＭＳ Ｐゴシック" charset="-128"/>
                <a:cs typeface="ＭＳ Ｐゴシック" charset="-128"/>
              </a:rPr>
              <a:t>Chakrabarti</a:t>
            </a:r>
            <a:r>
              <a:rPr lang="en-US" sz="2800" dirty="0" smtClean="0">
                <a:ea typeface="ＭＳ Ｐゴシック" charset="-128"/>
                <a:cs typeface="ＭＳ Ｐゴシック" charset="-128"/>
              </a:rPr>
              <a:t>, C. </a:t>
            </a:r>
            <a:r>
              <a:rPr lang="en-US" sz="2800" dirty="0" err="1" smtClean="0">
                <a:ea typeface="ＭＳ Ｐゴシック" charset="-128"/>
                <a:cs typeface="ＭＳ Ｐゴシック" charset="-128"/>
              </a:rPr>
              <a:t>Faloutsos</a:t>
            </a:r>
            <a:r>
              <a:rPr lang="en-US" sz="2800" dirty="0" smtClean="0">
                <a:ea typeface="ＭＳ Ｐゴシック" charset="-128"/>
                <a:cs typeface="ＭＳ Ｐゴシック" charset="-128"/>
              </a:rPr>
              <a:t>: </a:t>
            </a:r>
            <a:r>
              <a:rPr lang="en-US" sz="2800" i="1" dirty="0" smtClean="0">
                <a:ea typeface="ＭＳ Ｐゴシック" charset="-128"/>
                <a:cs typeface="ＭＳ Ｐゴシック" charset="-128"/>
              </a:rPr>
              <a:t>Graph Mining – Laws, Tools and Case Studies</a:t>
            </a:r>
            <a:r>
              <a:rPr lang="en-US" sz="2800" dirty="0" smtClean="0">
                <a:ea typeface="ＭＳ Ｐゴシック" charset="-128"/>
                <a:cs typeface="ＭＳ Ｐゴシック" charset="-128"/>
              </a:rPr>
              <a:t>, Morgan Claypool 2012</a:t>
            </a:r>
          </a:p>
          <a:p>
            <a:r>
              <a:rPr lang="en-US" sz="2800" dirty="0" smtClean="0">
                <a:ea typeface="ＭＳ Ｐゴシック" charset="-128"/>
                <a:cs typeface="ＭＳ Ｐゴシック" charset="-128"/>
              </a:rPr>
              <a:t>http://www.morganclaypool.com/doi/abs/10.2200/S00449ED1V01Y201209DMK006</a:t>
            </a:r>
          </a:p>
          <a:p>
            <a:endParaRPr lang="en-US" sz="2800" dirty="0" smtClean="0">
              <a:ea typeface="ＭＳ Ｐゴシック" charset="-128"/>
              <a:cs typeface="ＭＳ Ｐゴシック" charset="-128"/>
            </a:endParaRPr>
          </a:p>
        </p:txBody>
      </p:sp>
      <p:sp>
        <p:nvSpPr>
          <p:cNvPr id="244742" name="Date Placeholder 6"/>
          <p:cNvSpPr>
            <a:spLocks noGrp="1"/>
          </p:cNvSpPr>
          <p:nvPr>
            <p:ph type="dt" sz="quarter" idx="10"/>
          </p:nvPr>
        </p:nvSpPr>
        <p:spPr>
          <a:noFill/>
        </p:spPr>
        <p:txBody>
          <a:bodyPr/>
          <a:lstStyle/>
          <a:p>
            <a:r>
              <a:rPr lang="en-US" smtClean="0"/>
              <a:t>Twitter</a:t>
            </a:r>
            <a:endParaRPr lang="en-US"/>
          </a:p>
        </p:txBody>
      </p:sp>
      <p:pic>
        <p:nvPicPr>
          <p:cNvPr id="7" name="Picture 6" descr="41Bkb1jRAYL.jpg"/>
          <p:cNvPicPr>
            <a:picLocks noChangeAspect="1"/>
          </p:cNvPicPr>
          <p:nvPr/>
        </p:nvPicPr>
        <p:blipFill>
          <a:blip r:embed="rId3"/>
          <a:stretch>
            <a:fillRect/>
          </a:stretch>
        </p:blipFill>
        <p:spPr>
          <a:xfrm>
            <a:off x="5679694" y="3386708"/>
            <a:ext cx="2245106" cy="2785491"/>
          </a:xfrm>
          <a:prstGeom prst="rect">
            <a:avLst/>
          </a:prstGeom>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p:txBody>
          <a:bodyPr/>
          <a:lstStyle/>
          <a:p>
            <a:pPr>
              <a:buNone/>
            </a:pPr>
            <a:r>
              <a:rPr lang="en-US" sz="4000" b="1" dirty="0" smtClean="0">
                <a:solidFill>
                  <a:schemeClr val="tx2"/>
                </a:solidFill>
              </a:rPr>
              <a:t>Cross-</a:t>
            </a:r>
            <a:r>
              <a:rPr lang="en-US" sz="4000" b="1" dirty="0" err="1" smtClean="0">
                <a:solidFill>
                  <a:schemeClr val="tx2"/>
                </a:solidFill>
              </a:rPr>
              <a:t>disciplinarity</a:t>
            </a:r>
            <a:endParaRPr lang="en-US" sz="4000" b="1" dirty="0" smtClean="0">
              <a:solidFill>
                <a:schemeClr val="tx2"/>
              </a:solidFill>
            </a:endParaRP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141</a:t>
            </a:fld>
            <a:endParaRPr lang="en-US"/>
          </a:p>
        </p:txBody>
      </p:sp>
      <p:pic>
        <p:nvPicPr>
          <p:cNvPr id="7" name="Picture 6"/>
          <p:cNvPicPr>
            <a:picLocks noChangeAspect="1" noChangeArrowheads="1"/>
          </p:cNvPicPr>
          <p:nvPr/>
        </p:nvPicPr>
        <p:blipFill>
          <a:blip r:embed="rId2"/>
          <a:srcRect/>
          <a:stretch>
            <a:fillRect/>
          </a:stretch>
        </p:blipFill>
        <p:spPr bwMode="auto">
          <a:xfrm>
            <a:off x="1909757" y="3949703"/>
            <a:ext cx="2432051" cy="1752584"/>
          </a:xfrm>
          <a:prstGeom prst="rect">
            <a:avLst/>
          </a:prstGeom>
          <a:noFill/>
          <a:ln w="28575">
            <a:noFill/>
            <a:miter lim="800000"/>
            <a:headEnd type="none" w="sm" len="sm"/>
            <a:tailEnd/>
          </a:ln>
        </p:spPr>
      </p:pic>
      <p:pic>
        <p:nvPicPr>
          <p:cNvPr id="22" name="Picture 21" descr="hadoop.png"/>
          <p:cNvPicPr>
            <a:picLocks noChangeAspect="1"/>
          </p:cNvPicPr>
          <p:nvPr/>
        </p:nvPicPr>
        <p:blipFill>
          <a:blip r:embed="rId3"/>
          <a:stretch>
            <a:fillRect/>
          </a:stretch>
        </p:blipFill>
        <p:spPr>
          <a:xfrm>
            <a:off x="3143220" y="2476500"/>
            <a:ext cx="711200" cy="711200"/>
          </a:xfrm>
          <a:prstGeom prst="rect">
            <a:avLst/>
          </a:prstGeom>
        </p:spPr>
      </p:pic>
      <p:pic>
        <p:nvPicPr>
          <p:cNvPr id="23" name="Picture 22" descr="medical-symbol.jpg"/>
          <p:cNvPicPr>
            <a:picLocks noChangeAspect="1"/>
          </p:cNvPicPr>
          <p:nvPr/>
        </p:nvPicPr>
        <p:blipFill>
          <a:blip r:embed="rId4"/>
          <a:stretch>
            <a:fillRect/>
          </a:stretch>
        </p:blipFill>
        <p:spPr>
          <a:xfrm>
            <a:off x="7048471" y="2565400"/>
            <a:ext cx="754962" cy="749300"/>
          </a:xfrm>
          <a:prstGeom prst="rect">
            <a:avLst/>
          </a:prstGeom>
        </p:spPr>
      </p:pic>
      <p:grpSp>
        <p:nvGrpSpPr>
          <p:cNvPr id="8" name="Group 40"/>
          <p:cNvGrpSpPr/>
          <p:nvPr/>
        </p:nvGrpSpPr>
        <p:grpSpPr>
          <a:xfrm>
            <a:off x="4240988" y="2540795"/>
            <a:ext cx="638770" cy="647700"/>
            <a:chOff x="2259818" y="2591595"/>
            <a:chExt cx="638770" cy="647700"/>
          </a:xfrm>
        </p:grpSpPr>
        <p:cxnSp>
          <p:nvCxnSpPr>
            <p:cNvPr id="25" name="Straight Arrow Connector 24"/>
            <p:cNvCxnSpPr/>
            <p:nvPr/>
          </p:nvCxnSpPr>
          <p:spPr bwMode="auto">
            <a:xfrm rot="5400000" flipH="1" flipV="1">
              <a:off x="1936564" y="2914849"/>
              <a:ext cx="647700" cy="1191"/>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cxnSp>
          <p:nvCxnSpPr>
            <p:cNvPr id="31" name="Straight Arrow Connector 30"/>
            <p:cNvCxnSpPr/>
            <p:nvPr/>
          </p:nvCxnSpPr>
          <p:spPr bwMode="auto">
            <a:xfrm rot="5400000" flipH="1" flipV="1">
              <a:off x="2246127" y="3014861"/>
              <a:ext cx="257175" cy="171450"/>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33" name="Straight Arrow Connector 32"/>
            <p:cNvCxnSpPr/>
            <p:nvPr/>
          </p:nvCxnSpPr>
          <p:spPr bwMode="auto">
            <a:xfrm flipV="1">
              <a:off x="2298514" y="2838649"/>
              <a:ext cx="542924" cy="390525"/>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35" name="Straight Arrow Connector 34"/>
            <p:cNvCxnSpPr/>
            <p:nvPr/>
          </p:nvCxnSpPr>
          <p:spPr bwMode="auto">
            <a:xfrm flipV="1">
              <a:off x="2260414" y="3219649"/>
              <a:ext cx="638174" cy="9525"/>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grpSp>
      <p:sp>
        <p:nvSpPr>
          <p:cNvPr id="30" name="Rectangle 29"/>
          <p:cNvSpPr/>
          <p:nvPr/>
        </p:nvSpPr>
        <p:spPr bwMode="auto">
          <a:xfrm>
            <a:off x="1841470" y="3657600"/>
            <a:ext cx="2603500" cy="21463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40" name="Picture 39" descr="M45url.jpg"/>
          <p:cNvPicPr>
            <a:picLocks noChangeAspect="1"/>
          </p:cNvPicPr>
          <p:nvPr/>
        </p:nvPicPr>
        <p:blipFill>
          <a:blip r:embed="rId5"/>
          <a:stretch>
            <a:fillRect/>
          </a:stretch>
        </p:blipFill>
        <p:spPr>
          <a:xfrm>
            <a:off x="1917670" y="2518832"/>
            <a:ext cx="965200" cy="643467"/>
          </a:xfrm>
          <a:prstGeom prst="rect">
            <a:avLst/>
          </a:prstGeom>
        </p:spPr>
      </p:pic>
      <p:sp>
        <p:nvSpPr>
          <p:cNvPr id="89" name="Up-Down Arrow 88"/>
          <p:cNvSpPr>
            <a:spLocks noChangeAspect="1"/>
          </p:cNvSpPr>
          <p:nvPr/>
        </p:nvSpPr>
        <p:spPr bwMode="auto">
          <a:xfrm>
            <a:off x="33273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0" name="Up-Down Arrow 89"/>
          <p:cNvSpPr>
            <a:spLocks noChangeAspect="1"/>
          </p:cNvSpPr>
          <p:nvPr/>
        </p:nvSpPr>
        <p:spPr bwMode="auto">
          <a:xfrm rot="19685920">
            <a:off x="2640645" y="3308349"/>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1" name="Up-Down Arrow 90"/>
          <p:cNvSpPr>
            <a:spLocks noChangeAspect="1"/>
          </p:cNvSpPr>
          <p:nvPr/>
        </p:nvSpPr>
        <p:spPr bwMode="auto">
          <a:xfrm rot="2377343">
            <a:off x="4108344" y="3308351"/>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2" name="Up-Down Arrow 91"/>
          <p:cNvSpPr>
            <a:spLocks noChangeAspect="1"/>
          </p:cNvSpPr>
          <p:nvPr/>
        </p:nvSpPr>
        <p:spPr bwMode="auto">
          <a:xfrm>
            <a:off x="57403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4" name="Up-Down Arrow 93"/>
          <p:cNvSpPr>
            <a:spLocks noChangeAspect="1"/>
          </p:cNvSpPr>
          <p:nvPr/>
        </p:nvSpPr>
        <p:spPr bwMode="auto">
          <a:xfrm rot="2377343">
            <a:off x="711824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46" name="Up-Down Arrow 45"/>
          <p:cNvSpPr>
            <a:spLocks noChangeAspect="1"/>
          </p:cNvSpPr>
          <p:nvPr/>
        </p:nvSpPr>
        <p:spPr bwMode="auto">
          <a:xfrm rot="19685920">
            <a:off x="4736148"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pic>
        <p:nvPicPr>
          <p:cNvPr id="47" name="Picture 46"/>
          <p:cNvPicPr>
            <a:picLocks noChangeAspect="1"/>
          </p:cNvPicPr>
          <p:nvPr/>
        </p:nvPicPr>
        <p:blipFill>
          <a:blip r:embed="rId6"/>
          <a:srcRect l="46452" t="50704" r="24774"/>
          <a:stretch>
            <a:fillRect/>
          </a:stretch>
        </p:blipFill>
        <p:spPr>
          <a:xfrm>
            <a:off x="4747260" y="3684440"/>
            <a:ext cx="2720309" cy="2144860"/>
          </a:xfrm>
          <a:prstGeom prst="rect">
            <a:avLst/>
          </a:prstGeom>
        </p:spPr>
      </p:pic>
      <p:sp>
        <p:nvSpPr>
          <p:cNvPr id="48" name="Rectangle 47"/>
          <p:cNvSpPr/>
          <p:nvPr/>
        </p:nvSpPr>
        <p:spPr bwMode="auto">
          <a:xfrm>
            <a:off x="4952970" y="3657600"/>
            <a:ext cx="2603500" cy="21463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9" name="Group 48"/>
          <p:cNvGrpSpPr>
            <a:grpSpLocks noChangeAspect="1"/>
          </p:cNvGrpSpPr>
          <p:nvPr/>
        </p:nvGrpSpPr>
        <p:grpSpPr>
          <a:xfrm>
            <a:off x="5518127" y="2440210"/>
            <a:ext cx="1239012" cy="762875"/>
            <a:chOff x="1409700" y="3761003"/>
            <a:chExt cx="3441700" cy="2119097"/>
          </a:xfrm>
        </p:grpSpPr>
        <p:sp>
          <p:nvSpPr>
            <p:cNvPr id="50" name="Rectangle 49"/>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1" name="Rectangle 50"/>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52" name="Rectangle 51"/>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53" name="Rectangle 52"/>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6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64" name="Rectangle 63"/>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57" name="TextBox 56"/>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58" name="Parallelogram 57"/>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9" name="Parallelogram 58"/>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11" name="Group 38"/>
            <p:cNvGrpSpPr/>
            <p:nvPr/>
          </p:nvGrpSpPr>
          <p:grpSpPr>
            <a:xfrm rot="18634327">
              <a:off x="3582932" y="4035585"/>
              <a:ext cx="625012" cy="75847"/>
              <a:chOff x="3873500" y="4356100"/>
              <a:chExt cx="977900" cy="50799"/>
            </a:xfrm>
          </p:grpSpPr>
          <p:sp>
            <p:nvSpPr>
              <p:cNvPr id="61"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62" name="Rectangle 61"/>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TAKE HOME MESSAGE:</a:t>
            </a:r>
            <a:endParaRPr lang="en-US" dirty="0">
              <a:solidFill>
                <a:srgbClr val="FFFFFF"/>
              </a:solidFill>
            </a:endParaRPr>
          </a:p>
        </p:txBody>
      </p:sp>
      <p:sp>
        <p:nvSpPr>
          <p:cNvPr id="3" name="Content Placeholder 2"/>
          <p:cNvSpPr>
            <a:spLocks noGrp="1"/>
          </p:cNvSpPr>
          <p:nvPr>
            <p:ph idx="1"/>
          </p:nvPr>
        </p:nvSpPr>
        <p:spPr/>
        <p:txBody>
          <a:bodyPr/>
          <a:lstStyle/>
          <a:p>
            <a:pPr>
              <a:buNone/>
            </a:pPr>
            <a:r>
              <a:rPr lang="en-US" sz="4000" b="1" dirty="0" smtClean="0">
                <a:solidFill>
                  <a:schemeClr val="tx2"/>
                </a:solidFill>
              </a:rPr>
              <a:t>Cross-</a:t>
            </a:r>
            <a:r>
              <a:rPr lang="en-US" sz="4000" b="1" dirty="0" err="1" smtClean="0">
                <a:solidFill>
                  <a:schemeClr val="tx2"/>
                </a:solidFill>
              </a:rPr>
              <a:t>disciplinarity</a:t>
            </a:r>
            <a:endParaRPr lang="en-US" sz="4000" b="1" dirty="0" smtClean="0">
              <a:solidFill>
                <a:schemeClr val="tx2"/>
              </a:solidFill>
            </a:endParaRP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142</a:t>
            </a:fld>
            <a:endParaRPr lang="en-US"/>
          </a:p>
        </p:txBody>
      </p:sp>
      <p:sp>
        <p:nvSpPr>
          <p:cNvPr id="56" name="TextBox 55"/>
          <p:cNvSpPr txBox="1"/>
          <p:nvPr/>
        </p:nvSpPr>
        <p:spPr>
          <a:xfrm>
            <a:off x="2740490" y="508000"/>
            <a:ext cx="3610634" cy="923330"/>
          </a:xfrm>
          <a:prstGeom prst="rect">
            <a:avLst/>
          </a:prstGeom>
          <a:solidFill>
            <a:schemeClr val="tx2"/>
          </a:solidFill>
        </p:spPr>
        <p:txBody>
          <a:bodyPr wrap="none" rtlCol="0">
            <a:spAutoFit/>
          </a:bodyPr>
          <a:lstStyle/>
          <a:p>
            <a:r>
              <a:rPr lang="en-US" sz="5400" dirty="0" smtClean="0">
                <a:solidFill>
                  <a:srgbClr val="FFFFFF"/>
                </a:solidFill>
              </a:rPr>
              <a:t>Thank you! </a:t>
            </a:r>
            <a:endParaRPr lang="en-US" sz="5400" dirty="0">
              <a:solidFill>
                <a:srgbClr val="FFFFFF"/>
              </a:solidFill>
            </a:endParaRPr>
          </a:p>
        </p:txBody>
      </p:sp>
      <p:pic>
        <p:nvPicPr>
          <p:cNvPr id="60" name="Picture 59"/>
          <p:cNvPicPr>
            <a:picLocks noChangeAspect="1" noChangeArrowheads="1"/>
          </p:cNvPicPr>
          <p:nvPr/>
        </p:nvPicPr>
        <p:blipFill>
          <a:blip r:embed="rId2"/>
          <a:srcRect/>
          <a:stretch>
            <a:fillRect/>
          </a:stretch>
        </p:blipFill>
        <p:spPr bwMode="auto">
          <a:xfrm>
            <a:off x="1909757" y="3949703"/>
            <a:ext cx="2432051" cy="1752584"/>
          </a:xfrm>
          <a:prstGeom prst="rect">
            <a:avLst/>
          </a:prstGeom>
          <a:noFill/>
          <a:ln w="28575">
            <a:noFill/>
            <a:miter lim="800000"/>
            <a:headEnd type="none" w="sm" len="sm"/>
            <a:tailEnd/>
          </a:ln>
        </p:spPr>
      </p:pic>
      <p:pic>
        <p:nvPicPr>
          <p:cNvPr id="65" name="Picture 64" descr="hadoop.png"/>
          <p:cNvPicPr>
            <a:picLocks noChangeAspect="1"/>
          </p:cNvPicPr>
          <p:nvPr/>
        </p:nvPicPr>
        <p:blipFill>
          <a:blip r:embed="rId3"/>
          <a:stretch>
            <a:fillRect/>
          </a:stretch>
        </p:blipFill>
        <p:spPr>
          <a:xfrm>
            <a:off x="3143220" y="2476500"/>
            <a:ext cx="711200" cy="711200"/>
          </a:xfrm>
          <a:prstGeom prst="rect">
            <a:avLst/>
          </a:prstGeom>
        </p:spPr>
      </p:pic>
      <p:pic>
        <p:nvPicPr>
          <p:cNvPr id="66" name="Picture 65" descr="medical-symbol.jpg"/>
          <p:cNvPicPr>
            <a:picLocks noChangeAspect="1"/>
          </p:cNvPicPr>
          <p:nvPr/>
        </p:nvPicPr>
        <p:blipFill>
          <a:blip r:embed="rId4"/>
          <a:stretch>
            <a:fillRect/>
          </a:stretch>
        </p:blipFill>
        <p:spPr>
          <a:xfrm>
            <a:off x="7048471" y="2565400"/>
            <a:ext cx="754962" cy="749300"/>
          </a:xfrm>
          <a:prstGeom prst="rect">
            <a:avLst/>
          </a:prstGeom>
        </p:spPr>
      </p:pic>
      <p:grpSp>
        <p:nvGrpSpPr>
          <p:cNvPr id="67" name="Group 40"/>
          <p:cNvGrpSpPr/>
          <p:nvPr/>
        </p:nvGrpSpPr>
        <p:grpSpPr>
          <a:xfrm>
            <a:off x="4240988" y="2540795"/>
            <a:ext cx="638770" cy="647700"/>
            <a:chOff x="2259818" y="2591595"/>
            <a:chExt cx="638770" cy="647700"/>
          </a:xfrm>
        </p:grpSpPr>
        <p:cxnSp>
          <p:nvCxnSpPr>
            <p:cNvPr id="68" name="Straight Arrow Connector 67"/>
            <p:cNvCxnSpPr/>
            <p:nvPr/>
          </p:nvCxnSpPr>
          <p:spPr bwMode="auto">
            <a:xfrm rot="5400000" flipH="1" flipV="1">
              <a:off x="1936564" y="2914849"/>
              <a:ext cx="647700" cy="1191"/>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cxnSp>
          <p:nvCxnSpPr>
            <p:cNvPr id="69" name="Straight Arrow Connector 68"/>
            <p:cNvCxnSpPr/>
            <p:nvPr/>
          </p:nvCxnSpPr>
          <p:spPr bwMode="auto">
            <a:xfrm rot="5400000" flipH="1" flipV="1">
              <a:off x="2246127" y="3014861"/>
              <a:ext cx="257175" cy="171450"/>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70" name="Straight Arrow Connector 69"/>
            <p:cNvCxnSpPr/>
            <p:nvPr/>
          </p:nvCxnSpPr>
          <p:spPr bwMode="auto">
            <a:xfrm flipV="1">
              <a:off x="2298514" y="2838649"/>
              <a:ext cx="542924" cy="390525"/>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71" name="Straight Arrow Connector 70"/>
            <p:cNvCxnSpPr/>
            <p:nvPr/>
          </p:nvCxnSpPr>
          <p:spPr bwMode="auto">
            <a:xfrm flipV="1">
              <a:off x="2260414" y="3219649"/>
              <a:ext cx="638174" cy="9525"/>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grpSp>
      <p:sp>
        <p:nvSpPr>
          <p:cNvPr id="72" name="Rectangle 71"/>
          <p:cNvSpPr/>
          <p:nvPr/>
        </p:nvSpPr>
        <p:spPr bwMode="auto">
          <a:xfrm>
            <a:off x="1841470" y="3657600"/>
            <a:ext cx="2603500" cy="21463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73" name="Picture 72" descr="M45url.jpg"/>
          <p:cNvPicPr>
            <a:picLocks noChangeAspect="1"/>
          </p:cNvPicPr>
          <p:nvPr/>
        </p:nvPicPr>
        <p:blipFill>
          <a:blip r:embed="rId5"/>
          <a:stretch>
            <a:fillRect/>
          </a:stretch>
        </p:blipFill>
        <p:spPr>
          <a:xfrm>
            <a:off x="1917670" y="2518832"/>
            <a:ext cx="965200" cy="643467"/>
          </a:xfrm>
          <a:prstGeom prst="rect">
            <a:avLst/>
          </a:prstGeom>
        </p:spPr>
      </p:pic>
      <p:sp>
        <p:nvSpPr>
          <p:cNvPr id="74" name="Up-Down Arrow 73"/>
          <p:cNvSpPr>
            <a:spLocks noChangeAspect="1"/>
          </p:cNvSpPr>
          <p:nvPr/>
        </p:nvSpPr>
        <p:spPr bwMode="auto">
          <a:xfrm>
            <a:off x="33273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75" name="Up-Down Arrow 74"/>
          <p:cNvSpPr>
            <a:spLocks noChangeAspect="1"/>
          </p:cNvSpPr>
          <p:nvPr/>
        </p:nvSpPr>
        <p:spPr bwMode="auto">
          <a:xfrm rot="19685920">
            <a:off x="2640645" y="3308349"/>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76" name="Up-Down Arrow 75"/>
          <p:cNvSpPr>
            <a:spLocks noChangeAspect="1"/>
          </p:cNvSpPr>
          <p:nvPr/>
        </p:nvSpPr>
        <p:spPr bwMode="auto">
          <a:xfrm rot="2377343">
            <a:off x="4108344" y="3308351"/>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77" name="Up-Down Arrow 76"/>
          <p:cNvSpPr>
            <a:spLocks noChangeAspect="1"/>
          </p:cNvSpPr>
          <p:nvPr/>
        </p:nvSpPr>
        <p:spPr bwMode="auto">
          <a:xfrm>
            <a:off x="57403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79" name="Up-Down Arrow 78"/>
          <p:cNvSpPr>
            <a:spLocks noChangeAspect="1"/>
          </p:cNvSpPr>
          <p:nvPr/>
        </p:nvSpPr>
        <p:spPr bwMode="auto">
          <a:xfrm rot="2377343">
            <a:off x="711824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80" name="Up-Down Arrow 79"/>
          <p:cNvSpPr>
            <a:spLocks noChangeAspect="1"/>
          </p:cNvSpPr>
          <p:nvPr/>
        </p:nvSpPr>
        <p:spPr bwMode="auto">
          <a:xfrm rot="19685920">
            <a:off x="4736148"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pic>
        <p:nvPicPr>
          <p:cNvPr id="81" name="Picture 80"/>
          <p:cNvPicPr>
            <a:picLocks noChangeAspect="1"/>
          </p:cNvPicPr>
          <p:nvPr/>
        </p:nvPicPr>
        <p:blipFill>
          <a:blip r:embed="rId6"/>
          <a:srcRect l="46452" t="50704" r="24774"/>
          <a:stretch>
            <a:fillRect/>
          </a:stretch>
        </p:blipFill>
        <p:spPr>
          <a:xfrm>
            <a:off x="4747260" y="3684440"/>
            <a:ext cx="2720309" cy="2144860"/>
          </a:xfrm>
          <a:prstGeom prst="rect">
            <a:avLst/>
          </a:prstGeom>
        </p:spPr>
      </p:pic>
      <p:sp>
        <p:nvSpPr>
          <p:cNvPr id="82" name="Rectangle 81"/>
          <p:cNvSpPr/>
          <p:nvPr/>
        </p:nvSpPr>
        <p:spPr bwMode="auto">
          <a:xfrm>
            <a:off x="4952970" y="3657600"/>
            <a:ext cx="2603500" cy="21463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83" name="Group 48"/>
          <p:cNvGrpSpPr>
            <a:grpSpLocks noChangeAspect="1"/>
          </p:cNvGrpSpPr>
          <p:nvPr/>
        </p:nvGrpSpPr>
        <p:grpSpPr>
          <a:xfrm>
            <a:off x="5518127" y="2440210"/>
            <a:ext cx="1239012" cy="762875"/>
            <a:chOff x="1409700" y="3761003"/>
            <a:chExt cx="3441700" cy="2119097"/>
          </a:xfrm>
        </p:grpSpPr>
        <p:sp>
          <p:nvSpPr>
            <p:cNvPr id="84" name="Rectangle 83"/>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85" name="Rectangle 84"/>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86" name="Rectangle 85"/>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87" name="Rectangle 86"/>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88" name="Rectangle 87"/>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96" name="Rectangle 95"/>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99" name="Group 37"/>
            <p:cNvGrpSpPr/>
            <p:nvPr/>
          </p:nvGrpSpPr>
          <p:grpSpPr>
            <a:xfrm>
              <a:off x="3873500" y="4356100"/>
              <a:ext cx="977900" cy="50799"/>
              <a:chOff x="3873500" y="4356100"/>
              <a:chExt cx="977900" cy="50799"/>
            </a:xfrm>
          </p:grpSpPr>
          <p:sp>
            <p:nvSpPr>
              <p:cNvPr id="106"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07" name="Rectangle 106"/>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100" name="TextBox 99"/>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101" name="Parallelogram 100"/>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2" name="Parallelogram 101"/>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103" name="Group 38"/>
            <p:cNvGrpSpPr/>
            <p:nvPr/>
          </p:nvGrpSpPr>
          <p:grpSpPr>
            <a:xfrm rot="18634327">
              <a:off x="3582932" y="4035585"/>
              <a:ext cx="625012" cy="75847"/>
              <a:chOff x="3873500" y="4356100"/>
              <a:chExt cx="977900" cy="50799"/>
            </a:xfrm>
          </p:grpSpPr>
          <p:sp>
            <p:nvSpPr>
              <p:cNvPr id="104"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05" name="Rectangle 10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15</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7848600" cy="838200"/>
          </a:xfrm>
        </p:spPr>
        <p:txBody>
          <a:bodyPr/>
          <a:lstStyle/>
          <a:p>
            <a:r>
              <a:rPr lang="en-US" sz="2800" dirty="0">
                <a:ea typeface="ＭＳ Ｐゴシック" charset="-128"/>
                <a:cs typeface="ＭＳ Ｐゴシック" charset="-128"/>
              </a:rPr>
              <a:t>Power law in the degree distribution </a:t>
            </a:r>
            <a:r>
              <a:rPr lang="en-US" sz="2800" dirty="0" smtClean="0">
                <a:ea typeface="ＭＳ Ｐゴシック" charset="-128"/>
                <a:cs typeface="ＭＳ Ｐゴシック" charset="-128"/>
              </a:rPr>
              <a:t>[Faloutsos </a:t>
            </a:r>
            <a:r>
              <a:rPr lang="en-US" sz="2800" dirty="0" err="1" smtClean="0">
                <a:ea typeface="ＭＳ Ｐゴシック" charset="-128"/>
                <a:cs typeface="ＭＳ Ｐゴシック" charset="-128"/>
              </a:rPr>
              <a:t>x</a:t>
            </a:r>
            <a:r>
              <a:rPr lang="en-US" sz="2800" dirty="0" smtClean="0">
                <a:ea typeface="ＭＳ Ｐゴシック" charset="-128"/>
                <a:cs typeface="ＭＳ Ｐゴシック" charset="-128"/>
              </a:rPr>
              <a:t> 3 SIGCOMM99</a:t>
            </a:r>
            <a:r>
              <a:rPr lang="en-US" sz="2800" dirty="0">
                <a:ea typeface="ＭＳ Ｐゴシック" charset="-128"/>
                <a:cs typeface="ＭＳ Ｐゴシック" charset="-128"/>
              </a:rPr>
              <a:t>]</a:t>
            </a: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41995"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16</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7848600" cy="838200"/>
          </a:xfrm>
        </p:spPr>
        <p:txBody>
          <a:bodyPr/>
          <a:lstStyle/>
          <a:p>
            <a:r>
              <a:rPr lang="en-US" sz="2800" dirty="0" smtClean="0">
                <a:ea typeface="ＭＳ Ｐゴシック" charset="-128"/>
                <a:cs typeface="ＭＳ Ｐゴシック" charset="-128"/>
              </a:rPr>
              <a:t>Q: So what?</a:t>
            </a:r>
            <a:endParaRPr lang="en-US" sz="2800" dirty="0">
              <a:ea typeface="ＭＳ Ｐゴシック" charset="-128"/>
              <a:cs typeface="ＭＳ Ｐゴシック" charset="-128"/>
            </a:endParaRP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2"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
        <p:nvSpPr>
          <p:cNvPr id="22" name="Right Bracket 21"/>
          <p:cNvSpPr/>
          <p:nvPr/>
        </p:nvSpPr>
        <p:spPr bwMode="auto">
          <a:xfrm flipH="1">
            <a:off x="299719" y="723900"/>
            <a:ext cx="259081" cy="5499100"/>
          </a:xfrm>
          <a:prstGeom prst="rightBracke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4" name="Freeform 23"/>
          <p:cNvSpPr/>
          <p:nvPr/>
        </p:nvSpPr>
        <p:spPr bwMode="auto">
          <a:xfrm>
            <a:off x="3327400" y="4432301"/>
            <a:ext cx="2349500" cy="571500"/>
          </a:xfrm>
          <a:custGeom>
            <a:avLst/>
            <a:gdLst>
              <a:gd name="connsiteX0" fmla="*/ 0 w 1765300"/>
              <a:gd name="connsiteY0" fmla="*/ 35983 h 709083"/>
              <a:gd name="connsiteX1" fmla="*/ 1447800 w 1765300"/>
              <a:gd name="connsiteY1" fmla="*/ 112183 h 709083"/>
              <a:gd name="connsiteX2" fmla="*/ 1765300 w 1765300"/>
              <a:gd name="connsiteY2" fmla="*/ 709083 h 709083"/>
            </a:gdLst>
            <a:ahLst/>
            <a:cxnLst>
              <a:cxn ang="0">
                <a:pos x="connsiteX0" y="connsiteY0"/>
              </a:cxn>
              <a:cxn ang="0">
                <a:pos x="connsiteX1" y="connsiteY1"/>
              </a:cxn>
              <a:cxn ang="0">
                <a:pos x="connsiteX2" y="connsiteY2"/>
              </a:cxn>
            </a:cxnLst>
            <a:rect l="l" t="t" r="r" b="b"/>
            <a:pathLst>
              <a:path w="1765300" h="709083">
                <a:moveTo>
                  <a:pt x="0" y="35983"/>
                </a:moveTo>
                <a:cubicBezTo>
                  <a:pt x="576791" y="17991"/>
                  <a:pt x="1153583" y="0"/>
                  <a:pt x="1447800" y="112183"/>
                </a:cubicBezTo>
                <a:cubicBezTo>
                  <a:pt x="1742017" y="224366"/>
                  <a:pt x="1765300" y="709083"/>
                  <a:pt x="1765300" y="709083"/>
                </a:cubicBezTo>
              </a:path>
            </a:pathLst>
          </a:custGeom>
          <a:noFill/>
          <a:ln w="25400" cap="flat" cmpd="sng" algn="ctr">
            <a:solidFill>
              <a:schemeClr val="tx1"/>
            </a:solidFill>
            <a:prstDash val="lgDash"/>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17</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8331200" cy="838200"/>
          </a:xfrm>
        </p:spPr>
        <p:txBody>
          <a:bodyPr/>
          <a:lstStyle/>
          <a:p>
            <a:r>
              <a:rPr lang="en-US" sz="2800" dirty="0" smtClean="0">
                <a:ea typeface="ＭＳ Ｐゴシック" charset="-128"/>
                <a:cs typeface="ＭＳ Ｐゴシック" charset="-128"/>
              </a:rPr>
              <a:t>Q: So what?</a:t>
            </a:r>
          </a:p>
          <a:p>
            <a:r>
              <a:rPr lang="en-US" sz="2800" dirty="0" smtClean="0">
                <a:ea typeface="ＭＳ Ｐゴシック" charset="-128"/>
                <a:cs typeface="ＭＳ Ｐゴシック" charset="-128"/>
              </a:rPr>
              <a:t>A1: # of two-step-away pairs:</a:t>
            </a:r>
            <a:endParaRPr lang="en-US" sz="2800" dirty="0">
              <a:ea typeface="ＭＳ Ｐゴシック" charset="-128"/>
              <a:cs typeface="ＭＳ Ｐゴシック" charset="-128"/>
            </a:endParaRP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2"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
        <p:nvSpPr>
          <p:cNvPr id="24" name="Right Bracket 23"/>
          <p:cNvSpPr/>
          <p:nvPr/>
        </p:nvSpPr>
        <p:spPr bwMode="auto">
          <a:xfrm>
            <a:off x="8610600" y="609600"/>
            <a:ext cx="381000" cy="5499100"/>
          </a:xfrm>
          <a:prstGeom prst="rightBracke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Freeform 22"/>
          <p:cNvSpPr/>
          <p:nvPr/>
        </p:nvSpPr>
        <p:spPr bwMode="auto">
          <a:xfrm>
            <a:off x="3327400" y="4432301"/>
            <a:ext cx="2349500" cy="571500"/>
          </a:xfrm>
          <a:custGeom>
            <a:avLst/>
            <a:gdLst>
              <a:gd name="connsiteX0" fmla="*/ 0 w 1765300"/>
              <a:gd name="connsiteY0" fmla="*/ 35983 h 709083"/>
              <a:gd name="connsiteX1" fmla="*/ 1447800 w 1765300"/>
              <a:gd name="connsiteY1" fmla="*/ 112183 h 709083"/>
              <a:gd name="connsiteX2" fmla="*/ 1765300 w 1765300"/>
              <a:gd name="connsiteY2" fmla="*/ 709083 h 709083"/>
            </a:gdLst>
            <a:ahLst/>
            <a:cxnLst>
              <a:cxn ang="0">
                <a:pos x="connsiteX0" y="connsiteY0"/>
              </a:cxn>
              <a:cxn ang="0">
                <a:pos x="connsiteX1" y="connsiteY1"/>
              </a:cxn>
              <a:cxn ang="0">
                <a:pos x="connsiteX2" y="connsiteY2"/>
              </a:cxn>
            </a:cxnLst>
            <a:rect l="l" t="t" r="r" b="b"/>
            <a:pathLst>
              <a:path w="1765300" h="709083">
                <a:moveTo>
                  <a:pt x="0" y="35983"/>
                </a:moveTo>
                <a:cubicBezTo>
                  <a:pt x="576791" y="17991"/>
                  <a:pt x="1153583" y="0"/>
                  <a:pt x="1447800" y="112183"/>
                </a:cubicBezTo>
                <a:cubicBezTo>
                  <a:pt x="1742017" y="224366"/>
                  <a:pt x="1765300" y="709083"/>
                  <a:pt x="1765300" y="709083"/>
                </a:cubicBezTo>
              </a:path>
            </a:pathLst>
          </a:custGeom>
          <a:noFill/>
          <a:ln w="25400" cap="flat" cmpd="sng" algn="ctr">
            <a:solidFill>
              <a:schemeClr val="tx1"/>
            </a:solidFill>
            <a:prstDash val="lgDash"/>
            <a:round/>
            <a:headEnd type="none" w="sm" len="sm"/>
            <a:tailEnd type="none" w="med" len="med"/>
          </a:ln>
          <a:effectLst/>
        </p:spPr>
        <p:txBody>
          <a:bodyPr rtlCol="0" anchor="ctr"/>
          <a:lstStyle/>
          <a:p>
            <a:pPr algn="ctr"/>
            <a:endParaRPr lang="en-US"/>
          </a:p>
        </p:txBody>
      </p:sp>
      <p:sp>
        <p:nvSpPr>
          <p:cNvPr id="27" name="TextBox 26"/>
          <p:cNvSpPr txBox="1"/>
          <p:nvPr/>
        </p:nvSpPr>
        <p:spPr>
          <a:xfrm rot="20921139">
            <a:off x="2688669" y="1562100"/>
            <a:ext cx="4122267" cy="492443"/>
          </a:xfrm>
          <a:prstGeom prst="rect">
            <a:avLst/>
          </a:prstGeom>
          <a:noFill/>
        </p:spPr>
        <p:txBody>
          <a:bodyPr wrap="none" rtlCol="0">
            <a:spAutoFit/>
          </a:bodyPr>
          <a:lstStyle/>
          <a:p>
            <a:r>
              <a:rPr lang="en-US" dirty="0" smtClean="0"/>
              <a:t>= friends of friends (F.O.F.)</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18</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8331200" cy="838200"/>
          </a:xfrm>
        </p:spPr>
        <p:txBody>
          <a:bodyPr/>
          <a:lstStyle/>
          <a:p>
            <a:r>
              <a:rPr lang="en-US" sz="2800" dirty="0" smtClean="0">
                <a:ea typeface="ＭＳ Ｐゴシック" charset="-128"/>
                <a:cs typeface="ＭＳ Ｐゴシック" charset="-128"/>
              </a:rPr>
              <a:t>Q: So what?</a:t>
            </a:r>
          </a:p>
          <a:p>
            <a:r>
              <a:rPr lang="en-US" sz="2800" dirty="0" smtClean="0">
                <a:ea typeface="ＭＳ Ｐゴシック" charset="-128"/>
                <a:cs typeface="ＭＳ Ｐゴシック" charset="-128"/>
              </a:rPr>
              <a:t>A1: # of two-step-away pairs: 100^2 * N= 10 Trillion</a:t>
            </a:r>
            <a:endParaRPr lang="en-US" sz="2800" dirty="0">
              <a:ea typeface="ＭＳ Ｐゴシック" charset="-128"/>
              <a:cs typeface="ＭＳ Ｐゴシック" charset="-128"/>
            </a:endParaRP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2"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
        <p:nvSpPr>
          <p:cNvPr id="24" name="Right Bracket 23"/>
          <p:cNvSpPr/>
          <p:nvPr/>
        </p:nvSpPr>
        <p:spPr bwMode="auto">
          <a:xfrm>
            <a:off x="8610600" y="609600"/>
            <a:ext cx="381000" cy="5499100"/>
          </a:xfrm>
          <a:prstGeom prst="rightBracke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Freeform 22"/>
          <p:cNvSpPr/>
          <p:nvPr/>
        </p:nvSpPr>
        <p:spPr bwMode="auto">
          <a:xfrm>
            <a:off x="3327400" y="4432301"/>
            <a:ext cx="2349500" cy="571500"/>
          </a:xfrm>
          <a:custGeom>
            <a:avLst/>
            <a:gdLst>
              <a:gd name="connsiteX0" fmla="*/ 0 w 1765300"/>
              <a:gd name="connsiteY0" fmla="*/ 35983 h 709083"/>
              <a:gd name="connsiteX1" fmla="*/ 1447800 w 1765300"/>
              <a:gd name="connsiteY1" fmla="*/ 112183 h 709083"/>
              <a:gd name="connsiteX2" fmla="*/ 1765300 w 1765300"/>
              <a:gd name="connsiteY2" fmla="*/ 709083 h 709083"/>
            </a:gdLst>
            <a:ahLst/>
            <a:cxnLst>
              <a:cxn ang="0">
                <a:pos x="connsiteX0" y="connsiteY0"/>
              </a:cxn>
              <a:cxn ang="0">
                <a:pos x="connsiteX1" y="connsiteY1"/>
              </a:cxn>
              <a:cxn ang="0">
                <a:pos x="connsiteX2" y="connsiteY2"/>
              </a:cxn>
            </a:cxnLst>
            <a:rect l="l" t="t" r="r" b="b"/>
            <a:pathLst>
              <a:path w="1765300" h="709083">
                <a:moveTo>
                  <a:pt x="0" y="35983"/>
                </a:moveTo>
                <a:cubicBezTo>
                  <a:pt x="576791" y="17991"/>
                  <a:pt x="1153583" y="0"/>
                  <a:pt x="1447800" y="112183"/>
                </a:cubicBezTo>
                <a:cubicBezTo>
                  <a:pt x="1742017" y="224366"/>
                  <a:pt x="1765300" y="709083"/>
                  <a:pt x="1765300" y="709083"/>
                </a:cubicBezTo>
              </a:path>
            </a:pathLst>
          </a:custGeom>
          <a:noFill/>
          <a:ln w="25400" cap="flat" cmpd="sng" algn="ctr">
            <a:solidFill>
              <a:schemeClr val="tx1"/>
            </a:solidFill>
            <a:prstDash val="lgDash"/>
            <a:round/>
            <a:headEnd type="none" w="sm" len="sm"/>
            <a:tailEnd type="none" w="med" len="med"/>
          </a:ln>
          <a:effectLst/>
        </p:spPr>
        <p:txBody>
          <a:bodyPr rtlCol="0" anchor="ctr"/>
          <a:lstStyle/>
          <a:p>
            <a:pPr algn="ctr"/>
            <a:endParaRPr lang="en-US"/>
          </a:p>
        </p:txBody>
      </p:sp>
      <p:sp>
        <p:nvSpPr>
          <p:cNvPr id="27" name="TextBox 26"/>
          <p:cNvSpPr txBox="1"/>
          <p:nvPr/>
        </p:nvSpPr>
        <p:spPr>
          <a:xfrm rot="20921139">
            <a:off x="2688669" y="1562100"/>
            <a:ext cx="4122267" cy="492443"/>
          </a:xfrm>
          <a:prstGeom prst="rect">
            <a:avLst/>
          </a:prstGeom>
          <a:noFill/>
        </p:spPr>
        <p:txBody>
          <a:bodyPr wrap="none" rtlCol="0">
            <a:spAutoFit/>
          </a:bodyPr>
          <a:lstStyle/>
          <a:p>
            <a:r>
              <a:rPr lang="en-US" dirty="0" smtClean="0"/>
              <a:t>= friends of friends (F.O.F.)</a:t>
            </a:r>
            <a:endParaRPr lang="en-US" dirty="0"/>
          </a:p>
        </p:txBody>
      </p:sp>
      <p:pic>
        <p:nvPicPr>
          <p:cNvPr id="25" name="Picture 24" descr="adding-a-hard-disk-1-1.jpg"/>
          <p:cNvPicPr>
            <a:picLocks noChangeAspect="1"/>
          </p:cNvPicPr>
          <p:nvPr/>
        </p:nvPicPr>
        <p:blipFill>
          <a:blip r:embed="rId5"/>
          <a:stretch>
            <a:fillRect/>
          </a:stretch>
        </p:blipFill>
        <p:spPr>
          <a:xfrm>
            <a:off x="6515101" y="2681915"/>
            <a:ext cx="1080864" cy="1077285"/>
          </a:xfrm>
          <a:prstGeom prst="rect">
            <a:avLst/>
          </a:prstGeom>
        </p:spPr>
      </p:pic>
      <p:pic>
        <p:nvPicPr>
          <p:cNvPr id="28" name="Picture 27" descr="adding-a-hard-disk-1-1.jpg"/>
          <p:cNvPicPr>
            <a:picLocks noChangeAspect="1"/>
          </p:cNvPicPr>
          <p:nvPr/>
        </p:nvPicPr>
        <p:blipFill>
          <a:blip r:embed="rId5"/>
          <a:stretch>
            <a:fillRect/>
          </a:stretch>
        </p:blipFill>
        <p:spPr>
          <a:xfrm>
            <a:off x="7683496" y="2715782"/>
            <a:ext cx="1080864" cy="1077285"/>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19</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8331200" cy="838200"/>
          </a:xfrm>
        </p:spPr>
        <p:txBody>
          <a:bodyPr/>
          <a:lstStyle/>
          <a:p>
            <a:r>
              <a:rPr lang="en-US" sz="2800" dirty="0" smtClean="0">
                <a:ea typeface="ＭＳ Ｐゴシック" charset="-128"/>
                <a:cs typeface="ＭＳ Ｐゴシック" charset="-128"/>
              </a:rPr>
              <a:t>Q: So what?</a:t>
            </a:r>
          </a:p>
          <a:p>
            <a:r>
              <a:rPr lang="en-US" sz="2800" dirty="0" smtClean="0">
                <a:ea typeface="ＭＳ Ｐゴシック" charset="-128"/>
                <a:cs typeface="ＭＳ Ｐゴシック" charset="-128"/>
              </a:rPr>
              <a:t>A1: # of two-step-away pairs: 100^2 * N= 10 Trillion</a:t>
            </a:r>
            <a:endParaRPr lang="en-US" sz="2800" dirty="0">
              <a:ea typeface="ＭＳ Ｐゴシック" charset="-128"/>
              <a:cs typeface="ＭＳ Ｐゴシック" charset="-128"/>
            </a:endParaRP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2"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
        <p:nvSpPr>
          <p:cNvPr id="24" name="Right Bracket 23"/>
          <p:cNvSpPr/>
          <p:nvPr/>
        </p:nvSpPr>
        <p:spPr bwMode="auto">
          <a:xfrm>
            <a:off x="8610600" y="609600"/>
            <a:ext cx="381000" cy="5499100"/>
          </a:xfrm>
          <a:prstGeom prst="rightBracke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Freeform 22"/>
          <p:cNvSpPr/>
          <p:nvPr/>
        </p:nvSpPr>
        <p:spPr bwMode="auto">
          <a:xfrm>
            <a:off x="3327400" y="4432301"/>
            <a:ext cx="2349500" cy="571500"/>
          </a:xfrm>
          <a:custGeom>
            <a:avLst/>
            <a:gdLst>
              <a:gd name="connsiteX0" fmla="*/ 0 w 1765300"/>
              <a:gd name="connsiteY0" fmla="*/ 35983 h 709083"/>
              <a:gd name="connsiteX1" fmla="*/ 1447800 w 1765300"/>
              <a:gd name="connsiteY1" fmla="*/ 112183 h 709083"/>
              <a:gd name="connsiteX2" fmla="*/ 1765300 w 1765300"/>
              <a:gd name="connsiteY2" fmla="*/ 709083 h 709083"/>
            </a:gdLst>
            <a:ahLst/>
            <a:cxnLst>
              <a:cxn ang="0">
                <a:pos x="connsiteX0" y="connsiteY0"/>
              </a:cxn>
              <a:cxn ang="0">
                <a:pos x="connsiteX1" y="connsiteY1"/>
              </a:cxn>
              <a:cxn ang="0">
                <a:pos x="connsiteX2" y="connsiteY2"/>
              </a:cxn>
            </a:cxnLst>
            <a:rect l="l" t="t" r="r" b="b"/>
            <a:pathLst>
              <a:path w="1765300" h="709083">
                <a:moveTo>
                  <a:pt x="0" y="35983"/>
                </a:moveTo>
                <a:cubicBezTo>
                  <a:pt x="576791" y="17991"/>
                  <a:pt x="1153583" y="0"/>
                  <a:pt x="1447800" y="112183"/>
                </a:cubicBezTo>
                <a:cubicBezTo>
                  <a:pt x="1742017" y="224366"/>
                  <a:pt x="1765300" y="709083"/>
                  <a:pt x="1765300" y="709083"/>
                </a:cubicBezTo>
              </a:path>
            </a:pathLst>
          </a:custGeom>
          <a:noFill/>
          <a:ln w="25400" cap="flat" cmpd="sng" algn="ctr">
            <a:solidFill>
              <a:schemeClr val="tx1"/>
            </a:solidFill>
            <a:prstDash val="lgDash"/>
            <a:round/>
            <a:headEnd type="none" w="sm" len="sm"/>
            <a:tailEnd type="none" w="med" len="med"/>
          </a:ln>
          <a:effectLst/>
        </p:spPr>
        <p:txBody>
          <a:bodyPr rtlCol="0" anchor="ctr"/>
          <a:lstStyle/>
          <a:p>
            <a:pPr algn="ctr"/>
            <a:endParaRPr lang="en-US"/>
          </a:p>
        </p:txBody>
      </p:sp>
      <p:sp>
        <p:nvSpPr>
          <p:cNvPr id="27" name="TextBox 26"/>
          <p:cNvSpPr txBox="1"/>
          <p:nvPr/>
        </p:nvSpPr>
        <p:spPr>
          <a:xfrm rot="20921139">
            <a:off x="2688669" y="1562100"/>
            <a:ext cx="4122267" cy="492443"/>
          </a:xfrm>
          <a:prstGeom prst="rect">
            <a:avLst/>
          </a:prstGeom>
          <a:noFill/>
        </p:spPr>
        <p:txBody>
          <a:bodyPr wrap="none" rtlCol="0">
            <a:spAutoFit/>
          </a:bodyPr>
          <a:lstStyle/>
          <a:p>
            <a:r>
              <a:rPr lang="en-US" dirty="0" smtClean="0"/>
              <a:t>= friends of friends (F.O.F.)</a:t>
            </a:r>
            <a:endParaRPr lang="en-US" dirty="0"/>
          </a:p>
        </p:txBody>
      </p:sp>
      <p:pic>
        <p:nvPicPr>
          <p:cNvPr id="25" name="Picture 24" descr="adding-a-hard-disk-1-1.jpg"/>
          <p:cNvPicPr>
            <a:picLocks noChangeAspect="1"/>
          </p:cNvPicPr>
          <p:nvPr/>
        </p:nvPicPr>
        <p:blipFill>
          <a:blip r:embed="rId5"/>
          <a:stretch>
            <a:fillRect/>
          </a:stretch>
        </p:blipFill>
        <p:spPr>
          <a:xfrm>
            <a:off x="6515101" y="2681915"/>
            <a:ext cx="1080864" cy="1077285"/>
          </a:xfrm>
          <a:prstGeom prst="rect">
            <a:avLst/>
          </a:prstGeom>
        </p:spPr>
      </p:pic>
      <p:pic>
        <p:nvPicPr>
          <p:cNvPr id="28" name="Picture 27" descr="adding-a-hard-disk-1-1.jpg"/>
          <p:cNvPicPr>
            <a:picLocks noChangeAspect="1"/>
          </p:cNvPicPr>
          <p:nvPr/>
        </p:nvPicPr>
        <p:blipFill>
          <a:blip r:embed="rId5"/>
          <a:stretch>
            <a:fillRect/>
          </a:stretch>
        </p:blipFill>
        <p:spPr>
          <a:xfrm>
            <a:off x="7683496" y="2715782"/>
            <a:ext cx="1080864" cy="1077285"/>
          </a:xfrm>
          <a:prstGeom prst="rect">
            <a:avLst/>
          </a:prstGeom>
        </p:spPr>
      </p:pic>
      <p:sp>
        <p:nvSpPr>
          <p:cNvPr id="29" name="Multiply 28"/>
          <p:cNvSpPr/>
          <p:nvPr/>
        </p:nvSpPr>
        <p:spPr bwMode="auto">
          <a:xfrm>
            <a:off x="5554148" y="1676400"/>
            <a:ext cx="2523052" cy="2048933"/>
          </a:xfrm>
          <a:prstGeom prst="mathMultiply">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2</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16414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3"/>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20</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8331200" cy="838200"/>
          </a:xfrm>
        </p:spPr>
        <p:txBody>
          <a:bodyPr/>
          <a:lstStyle/>
          <a:p>
            <a:r>
              <a:rPr lang="en-US" sz="2800" dirty="0" smtClean="0">
                <a:ea typeface="ＭＳ Ｐゴシック" charset="-128"/>
                <a:cs typeface="ＭＳ Ｐゴシック" charset="-128"/>
              </a:rPr>
              <a:t>Q: So what?</a:t>
            </a:r>
          </a:p>
          <a:p>
            <a:r>
              <a:rPr lang="en-US" sz="2800" dirty="0" smtClean="0">
                <a:ea typeface="ＭＳ Ｐゴシック" charset="-128"/>
                <a:cs typeface="ＭＳ Ｐゴシック" charset="-128"/>
              </a:rPr>
              <a:t>A1: # of two-step-away pairs: </a:t>
            </a:r>
            <a:r>
              <a:rPr lang="en-US" sz="2800" dirty="0" err="1" smtClean="0">
                <a:ea typeface="ＭＳ Ｐゴシック" charset="-128"/>
                <a:cs typeface="ＭＳ Ｐゴシック" charset="-128"/>
              </a:rPr>
              <a:t>O(d_max</a:t>
            </a:r>
            <a:r>
              <a:rPr lang="en-US" sz="2800" dirty="0" smtClean="0">
                <a:ea typeface="ＭＳ Ｐゴシック" charset="-128"/>
                <a:cs typeface="ＭＳ Ｐゴシック" charset="-128"/>
              </a:rPr>
              <a:t> ^2) ~ 10M^2</a:t>
            </a:r>
            <a:endParaRPr lang="en-US" sz="2800" dirty="0">
              <a:ea typeface="ＭＳ Ｐゴシック" charset="-128"/>
              <a:cs typeface="ＭＳ Ｐゴシック" charset="-128"/>
            </a:endParaRP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2"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
        <p:nvSpPr>
          <p:cNvPr id="22" name="TextBox 21"/>
          <p:cNvSpPr txBox="1"/>
          <p:nvPr/>
        </p:nvSpPr>
        <p:spPr>
          <a:xfrm>
            <a:off x="6540286" y="3136900"/>
            <a:ext cx="2445702" cy="892552"/>
          </a:xfrm>
          <a:prstGeom prst="rect">
            <a:avLst/>
          </a:prstGeom>
          <a:noFill/>
        </p:spPr>
        <p:txBody>
          <a:bodyPr wrap="none" rtlCol="0">
            <a:spAutoFit/>
          </a:bodyPr>
          <a:lstStyle/>
          <a:p>
            <a:r>
              <a:rPr lang="en-US" dirty="0" smtClean="0"/>
              <a:t>~0.8PB -&gt;</a:t>
            </a:r>
          </a:p>
          <a:p>
            <a:r>
              <a:rPr lang="en-US" dirty="0" smtClean="0"/>
              <a:t>a data center(!)</a:t>
            </a:r>
            <a:endParaRPr lang="en-US" dirty="0"/>
          </a:p>
        </p:txBody>
      </p:sp>
      <p:sp>
        <p:nvSpPr>
          <p:cNvPr id="23" name="Down Arrow 22"/>
          <p:cNvSpPr/>
          <p:nvPr/>
        </p:nvSpPr>
        <p:spPr bwMode="auto">
          <a:xfrm>
            <a:off x="7899400" y="2705100"/>
            <a:ext cx="292100" cy="406400"/>
          </a:xfrm>
          <a:prstGeom prst="downArrow">
            <a:avLst/>
          </a:prstGeom>
          <a:noFill/>
          <a:ln w="28575" cap="flat" cmpd="sng" algn="ctr">
            <a:solidFill>
              <a:schemeClr val="tx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24" name="Right Bracket 23"/>
          <p:cNvSpPr/>
          <p:nvPr/>
        </p:nvSpPr>
        <p:spPr bwMode="auto">
          <a:xfrm>
            <a:off x="8610600" y="609600"/>
            <a:ext cx="381000" cy="5499100"/>
          </a:xfrm>
          <a:prstGeom prst="rightBracke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26" name="Picture 25" descr="dco_showcase.jpg"/>
          <p:cNvPicPr>
            <a:picLocks noChangeAspect="1"/>
          </p:cNvPicPr>
          <p:nvPr/>
        </p:nvPicPr>
        <p:blipFill>
          <a:blip r:embed="rId5"/>
          <a:stretch>
            <a:fillRect/>
          </a:stretch>
        </p:blipFill>
        <p:spPr>
          <a:xfrm>
            <a:off x="6212162" y="4089400"/>
            <a:ext cx="2690538" cy="1784350"/>
          </a:xfrm>
          <a:prstGeom prst="rect">
            <a:avLst/>
          </a:prstGeom>
        </p:spPr>
      </p:pic>
      <p:sp>
        <p:nvSpPr>
          <p:cNvPr id="27" name="Freeform 26"/>
          <p:cNvSpPr/>
          <p:nvPr/>
        </p:nvSpPr>
        <p:spPr bwMode="auto">
          <a:xfrm>
            <a:off x="3327400" y="4432301"/>
            <a:ext cx="2349500" cy="571500"/>
          </a:xfrm>
          <a:custGeom>
            <a:avLst/>
            <a:gdLst>
              <a:gd name="connsiteX0" fmla="*/ 0 w 1765300"/>
              <a:gd name="connsiteY0" fmla="*/ 35983 h 709083"/>
              <a:gd name="connsiteX1" fmla="*/ 1447800 w 1765300"/>
              <a:gd name="connsiteY1" fmla="*/ 112183 h 709083"/>
              <a:gd name="connsiteX2" fmla="*/ 1765300 w 1765300"/>
              <a:gd name="connsiteY2" fmla="*/ 709083 h 709083"/>
            </a:gdLst>
            <a:ahLst/>
            <a:cxnLst>
              <a:cxn ang="0">
                <a:pos x="connsiteX0" y="connsiteY0"/>
              </a:cxn>
              <a:cxn ang="0">
                <a:pos x="connsiteX1" y="connsiteY1"/>
              </a:cxn>
              <a:cxn ang="0">
                <a:pos x="connsiteX2" y="connsiteY2"/>
              </a:cxn>
            </a:cxnLst>
            <a:rect l="l" t="t" r="r" b="b"/>
            <a:pathLst>
              <a:path w="1765300" h="709083">
                <a:moveTo>
                  <a:pt x="0" y="35983"/>
                </a:moveTo>
                <a:cubicBezTo>
                  <a:pt x="576791" y="17991"/>
                  <a:pt x="1153583" y="0"/>
                  <a:pt x="1447800" y="112183"/>
                </a:cubicBezTo>
                <a:cubicBezTo>
                  <a:pt x="1742017" y="224366"/>
                  <a:pt x="1765300" y="709083"/>
                  <a:pt x="1765300" y="709083"/>
                </a:cubicBezTo>
              </a:path>
            </a:pathLst>
          </a:custGeom>
          <a:noFill/>
          <a:ln w="25400" cap="flat" cmpd="sng" algn="ctr">
            <a:solidFill>
              <a:schemeClr val="tx1"/>
            </a:solidFill>
            <a:prstDash val="lgDash"/>
            <a:round/>
            <a:headEnd type="none" w="sm" len="sm"/>
            <a:tailEnd type="none" w="med" len="med"/>
          </a:ln>
          <a:effectLst/>
        </p:spPr>
        <p:txBody>
          <a:bodyPr rtlCol="0" anchor="ctr"/>
          <a:lstStyle/>
          <a:p>
            <a:pPr algn="ctr"/>
            <a:endParaRPr lang="en-US"/>
          </a:p>
        </p:txBody>
      </p:sp>
      <p:sp>
        <p:nvSpPr>
          <p:cNvPr id="28" name="TextBox 27"/>
          <p:cNvSpPr txBox="1"/>
          <p:nvPr/>
        </p:nvSpPr>
        <p:spPr>
          <a:xfrm>
            <a:off x="5719006" y="6045200"/>
            <a:ext cx="2208658" cy="492443"/>
          </a:xfrm>
          <a:prstGeom prst="rect">
            <a:avLst/>
          </a:prstGeom>
          <a:noFill/>
        </p:spPr>
        <p:txBody>
          <a:bodyPr wrap="none" rtlCol="0">
            <a:spAutoFit/>
          </a:bodyPr>
          <a:lstStyle/>
          <a:p>
            <a:r>
              <a:rPr lang="en-US" dirty="0" smtClean="0"/>
              <a:t>DCO @ CMU</a:t>
            </a:r>
            <a:endParaRPr lang="en-US" dirty="0"/>
          </a:p>
        </p:txBody>
      </p:sp>
      <p:sp>
        <p:nvSpPr>
          <p:cNvPr id="29" name="TextBox 28"/>
          <p:cNvSpPr txBox="1"/>
          <p:nvPr/>
        </p:nvSpPr>
        <p:spPr>
          <a:xfrm>
            <a:off x="5642041" y="190500"/>
            <a:ext cx="2921393" cy="584776"/>
          </a:xfrm>
          <a:prstGeom prst="rect">
            <a:avLst/>
          </a:prstGeom>
          <a:noFill/>
        </p:spPr>
        <p:txBody>
          <a:bodyPr wrap="none" rtlCol="0">
            <a:spAutoFit/>
          </a:bodyPr>
          <a:lstStyle/>
          <a:p>
            <a:r>
              <a:rPr lang="en-US" sz="3200" b="1" dirty="0" smtClean="0">
                <a:solidFill>
                  <a:srgbClr val="006600"/>
                </a:solidFill>
              </a:rPr>
              <a:t>Gaussian trap</a:t>
            </a:r>
            <a:endParaRPr lang="en-US" sz="3200" b="1" dirty="0">
              <a:solidFill>
                <a:srgbClr val="006600"/>
              </a:solidFill>
            </a:endParaRPr>
          </a:p>
        </p:txBody>
      </p:sp>
      <p:sp>
        <p:nvSpPr>
          <p:cNvPr id="30" name="TextBox 29"/>
          <p:cNvSpPr txBox="1"/>
          <p:nvPr/>
        </p:nvSpPr>
        <p:spPr>
          <a:xfrm rot="20921139">
            <a:off x="2688669" y="1562100"/>
            <a:ext cx="4122267" cy="492443"/>
          </a:xfrm>
          <a:prstGeom prst="rect">
            <a:avLst/>
          </a:prstGeom>
          <a:noFill/>
        </p:spPr>
        <p:txBody>
          <a:bodyPr wrap="none" rtlCol="0">
            <a:spAutoFit/>
          </a:bodyPr>
          <a:lstStyle/>
          <a:p>
            <a:r>
              <a:rPr lang="en-US" dirty="0" smtClean="0"/>
              <a:t>= friends of friends (F.O.F.)</a:t>
            </a:r>
            <a:endParaRPr lang="en-US" dirty="0"/>
          </a:p>
        </p:txBody>
      </p:sp>
      <p:pic>
        <p:nvPicPr>
          <p:cNvPr id="31" name="Picture 30" descr="adding-a-hard-disk-1-1.jpg"/>
          <p:cNvPicPr>
            <a:picLocks noChangeAspect="1"/>
          </p:cNvPicPr>
          <p:nvPr/>
        </p:nvPicPr>
        <p:blipFill>
          <a:blip r:embed="rId6"/>
          <a:stretch>
            <a:fillRect/>
          </a:stretch>
        </p:blipFill>
        <p:spPr>
          <a:xfrm>
            <a:off x="7920568" y="766598"/>
            <a:ext cx="749299" cy="746818"/>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2015,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21</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8331200" cy="838200"/>
          </a:xfrm>
        </p:spPr>
        <p:txBody>
          <a:bodyPr/>
          <a:lstStyle/>
          <a:p>
            <a:r>
              <a:rPr lang="en-US" sz="2800" dirty="0" smtClean="0">
                <a:ea typeface="ＭＳ Ｐゴシック" charset="-128"/>
                <a:cs typeface="ＭＳ Ｐゴシック" charset="-128"/>
              </a:rPr>
              <a:t>Q: So what?</a:t>
            </a:r>
          </a:p>
          <a:p>
            <a:r>
              <a:rPr lang="en-US" sz="2800" dirty="0" smtClean="0">
                <a:ea typeface="ＭＳ Ｐゴシック" charset="-128"/>
                <a:cs typeface="ＭＳ Ｐゴシック" charset="-128"/>
              </a:rPr>
              <a:t>A1: # of two-step-away pairs: </a:t>
            </a:r>
            <a:r>
              <a:rPr lang="en-US" sz="2800" dirty="0" err="1" smtClean="0">
                <a:ea typeface="ＭＳ Ｐゴシック" charset="-128"/>
                <a:cs typeface="ＭＳ Ｐゴシック" charset="-128"/>
              </a:rPr>
              <a:t>O(d_max</a:t>
            </a:r>
            <a:r>
              <a:rPr lang="en-US" sz="2800" dirty="0" smtClean="0">
                <a:ea typeface="ＭＳ Ｐゴシック" charset="-128"/>
                <a:cs typeface="ＭＳ Ｐゴシック" charset="-128"/>
              </a:rPr>
              <a:t> ^2) ~ 10M^2</a:t>
            </a:r>
            <a:endParaRPr lang="en-US" sz="2800" dirty="0">
              <a:ea typeface="ＭＳ Ｐゴシック" charset="-128"/>
              <a:cs typeface="ＭＳ Ｐゴシック" charset="-128"/>
            </a:endParaRP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2"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Twitter</a:t>
            </a:r>
            <a:endParaRPr lang="en-US"/>
          </a:p>
        </p:txBody>
      </p:sp>
      <p:sp>
        <p:nvSpPr>
          <p:cNvPr id="22" name="TextBox 21"/>
          <p:cNvSpPr txBox="1"/>
          <p:nvPr/>
        </p:nvSpPr>
        <p:spPr>
          <a:xfrm>
            <a:off x="6540286" y="3136900"/>
            <a:ext cx="2445702" cy="892552"/>
          </a:xfrm>
          <a:prstGeom prst="rect">
            <a:avLst/>
          </a:prstGeom>
          <a:noFill/>
        </p:spPr>
        <p:txBody>
          <a:bodyPr wrap="none" rtlCol="0">
            <a:spAutoFit/>
          </a:bodyPr>
          <a:lstStyle/>
          <a:p>
            <a:r>
              <a:rPr lang="en-US" dirty="0" smtClean="0"/>
              <a:t>~0.8PB -&gt;</a:t>
            </a:r>
          </a:p>
          <a:p>
            <a:r>
              <a:rPr lang="en-US" dirty="0" smtClean="0"/>
              <a:t>a data center(!)</a:t>
            </a:r>
            <a:endParaRPr lang="en-US" dirty="0"/>
          </a:p>
        </p:txBody>
      </p:sp>
      <p:sp>
        <p:nvSpPr>
          <p:cNvPr id="23" name="Down Arrow 22"/>
          <p:cNvSpPr/>
          <p:nvPr/>
        </p:nvSpPr>
        <p:spPr bwMode="auto">
          <a:xfrm>
            <a:off x="7899400" y="2705100"/>
            <a:ext cx="292100" cy="406400"/>
          </a:xfrm>
          <a:prstGeom prst="downArrow">
            <a:avLst/>
          </a:prstGeom>
          <a:noFill/>
          <a:ln w="28575" cap="flat" cmpd="sng" algn="ctr">
            <a:solidFill>
              <a:schemeClr val="tx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24" name="Right Bracket 23"/>
          <p:cNvSpPr/>
          <p:nvPr/>
        </p:nvSpPr>
        <p:spPr bwMode="auto">
          <a:xfrm>
            <a:off x="8610600" y="609600"/>
            <a:ext cx="381000" cy="5499100"/>
          </a:xfrm>
          <a:prstGeom prst="rightBracke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26" name="Picture 25" descr="dco_showcase.jpg"/>
          <p:cNvPicPr>
            <a:picLocks noChangeAspect="1"/>
          </p:cNvPicPr>
          <p:nvPr/>
        </p:nvPicPr>
        <p:blipFill>
          <a:blip r:embed="rId5"/>
          <a:stretch>
            <a:fillRect/>
          </a:stretch>
        </p:blipFill>
        <p:spPr>
          <a:xfrm>
            <a:off x="6212162" y="4089400"/>
            <a:ext cx="2690538" cy="1784350"/>
          </a:xfrm>
          <a:prstGeom prst="rect">
            <a:avLst/>
          </a:prstGeom>
        </p:spPr>
      </p:pic>
      <p:sp>
        <p:nvSpPr>
          <p:cNvPr id="27" name="Freeform 26"/>
          <p:cNvSpPr/>
          <p:nvPr/>
        </p:nvSpPr>
        <p:spPr bwMode="auto">
          <a:xfrm>
            <a:off x="3327400" y="4432301"/>
            <a:ext cx="2349500" cy="571500"/>
          </a:xfrm>
          <a:custGeom>
            <a:avLst/>
            <a:gdLst>
              <a:gd name="connsiteX0" fmla="*/ 0 w 1765300"/>
              <a:gd name="connsiteY0" fmla="*/ 35983 h 709083"/>
              <a:gd name="connsiteX1" fmla="*/ 1447800 w 1765300"/>
              <a:gd name="connsiteY1" fmla="*/ 112183 h 709083"/>
              <a:gd name="connsiteX2" fmla="*/ 1765300 w 1765300"/>
              <a:gd name="connsiteY2" fmla="*/ 709083 h 709083"/>
            </a:gdLst>
            <a:ahLst/>
            <a:cxnLst>
              <a:cxn ang="0">
                <a:pos x="connsiteX0" y="connsiteY0"/>
              </a:cxn>
              <a:cxn ang="0">
                <a:pos x="connsiteX1" y="connsiteY1"/>
              </a:cxn>
              <a:cxn ang="0">
                <a:pos x="connsiteX2" y="connsiteY2"/>
              </a:cxn>
            </a:cxnLst>
            <a:rect l="l" t="t" r="r" b="b"/>
            <a:pathLst>
              <a:path w="1765300" h="709083">
                <a:moveTo>
                  <a:pt x="0" y="35983"/>
                </a:moveTo>
                <a:cubicBezTo>
                  <a:pt x="576791" y="17991"/>
                  <a:pt x="1153583" y="0"/>
                  <a:pt x="1447800" y="112183"/>
                </a:cubicBezTo>
                <a:cubicBezTo>
                  <a:pt x="1742017" y="224366"/>
                  <a:pt x="1765300" y="709083"/>
                  <a:pt x="1765300" y="709083"/>
                </a:cubicBezTo>
              </a:path>
            </a:pathLst>
          </a:custGeom>
          <a:noFill/>
          <a:ln w="25400" cap="flat" cmpd="sng" algn="ctr">
            <a:solidFill>
              <a:schemeClr val="tx1"/>
            </a:solidFill>
            <a:prstDash val="lgDash"/>
            <a:round/>
            <a:headEnd type="none" w="sm" len="sm"/>
            <a:tailEnd type="none" w="med" len="med"/>
          </a:ln>
          <a:effectLst/>
        </p:spPr>
        <p:txBody>
          <a:bodyPr rtlCol="0" anchor="ctr"/>
          <a:lstStyle/>
          <a:p>
            <a:pPr algn="ctr"/>
            <a:endParaRPr lang="en-US"/>
          </a:p>
        </p:txBody>
      </p:sp>
      <p:sp>
        <p:nvSpPr>
          <p:cNvPr id="25" name="TextBox 24"/>
          <p:cNvSpPr txBox="1"/>
          <p:nvPr/>
        </p:nvSpPr>
        <p:spPr>
          <a:xfrm rot="20032905">
            <a:off x="975529" y="2489200"/>
            <a:ext cx="6234624" cy="1938992"/>
          </a:xfrm>
          <a:prstGeom prst="rect">
            <a:avLst/>
          </a:prstGeom>
          <a:solidFill>
            <a:schemeClr val="bg1"/>
          </a:solidFill>
        </p:spPr>
        <p:txBody>
          <a:bodyPr wrap="none" rtlCol="0">
            <a:spAutoFit/>
          </a:bodyPr>
          <a:lstStyle/>
          <a:p>
            <a:r>
              <a:rPr lang="en-US" sz="6000" b="1" dirty="0" smtClean="0">
                <a:solidFill>
                  <a:schemeClr val="tx2"/>
                </a:solidFill>
              </a:rPr>
              <a:t>Such patterns -&gt;</a:t>
            </a:r>
          </a:p>
          <a:p>
            <a:r>
              <a:rPr lang="en-US" sz="6000" b="1" dirty="0" smtClean="0">
                <a:solidFill>
                  <a:schemeClr val="tx2"/>
                </a:solidFill>
              </a:rPr>
              <a:t>New algorithms</a:t>
            </a:r>
            <a:endParaRPr lang="en-US" sz="6000" b="1" dirty="0">
              <a:solidFill>
                <a:schemeClr val="tx2"/>
              </a:solidFill>
            </a:endParaRPr>
          </a:p>
        </p:txBody>
      </p:sp>
      <p:sp>
        <p:nvSpPr>
          <p:cNvPr id="28" name="TextBox 27"/>
          <p:cNvSpPr txBox="1"/>
          <p:nvPr/>
        </p:nvSpPr>
        <p:spPr>
          <a:xfrm>
            <a:off x="5642043" y="190500"/>
            <a:ext cx="2921393" cy="584776"/>
          </a:xfrm>
          <a:prstGeom prst="rect">
            <a:avLst/>
          </a:prstGeom>
          <a:noFill/>
        </p:spPr>
        <p:txBody>
          <a:bodyPr wrap="none" rtlCol="0">
            <a:spAutoFit/>
          </a:bodyPr>
          <a:lstStyle/>
          <a:p>
            <a:r>
              <a:rPr lang="en-US" sz="3200" b="1" dirty="0" smtClean="0">
                <a:solidFill>
                  <a:srgbClr val="006600"/>
                </a:solidFill>
              </a:rPr>
              <a:t>Gaussian trap</a:t>
            </a:r>
            <a:endParaRPr lang="en-US" sz="3200" b="1" dirty="0">
              <a:solidFill>
                <a:srgbClr val="006600"/>
              </a:solidFill>
            </a:endParaRPr>
          </a:p>
        </p:txBody>
      </p:sp>
      <p:pic>
        <p:nvPicPr>
          <p:cNvPr id="29" name="Picture 28" descr="adding-a-hard-disk-1-1.jpg"/>
          <p:cNvPicPr>
            <a:picLocks noChangeAspect="1"/>
          </p:cNvPicPr>
          <p:nvPr/>
        </p:nvPicPr>
        <p:blipFill>
          <a:blip r:embed="rId6"/>
          <a:stretch>
            <a:fillRect/>
          </a:stretch>
        </p:blipFill>
        <p:spPr>
          <a:xfrm>
            <a:off x="7920568" y="766598"/>
            <a:ext cx="749299" cy="746818"/>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big-data:</a:t>
            </a:r>
            <a:endParaRPr lang="en-US" dirty="0"/>
          </a:p>
        </p:txBody>
      </p:sp>
      <p:sp>
        <p:nvSpPr>
          <p:cNvPr id="3" name="Content Placeholder 2"/>
          <p:cNvSpPr>
            <a:spLocks noGrp="1"/>
          </p:cNvSpPr>
          <p:nvPr>
            <p:ph idx="1"/>
          </p:nvPr>
        </p:nvSpPr>
        <p:spPr/>
        <p:txBody>
          <a:bodyPr/>
          <a:lstStyle/>
          <a:p>
            <a:r>
              <a:rPr lang="en-US" dirty="0" smtClean="0"/>
              <a:t>O(</a:t>
            </a:r>
            <a:r>
              <a:rPr lang="en-US" i="1" dirty="0" smtClean="0"/>
              <a:t>N</a:t>
            </a:r>
            <a:r>
              <a:rPr lang="en-US" i="1" baseline="30000" dirty="0" smtClean="0"/>
              <a:t>2</a:t>
            </a:r>
            <a:r>
              <a:rPr lang="en-US" dirty="0" smtClean="0"/>
              <a:t>) algorithms are ~intractable  - N=1B</a:t>
            </a:r>
          </a:p>
          <a:p>
            <a:pPr lvl="1">
              <a:buNone/>
            </a:pPr>
            <a:endParaRPr lang="en-US" dirty="0" smtClean="0"/>
          </a:p>
          <a:p>
            <a:pPr lvl="1">
              <a:buNone/>
            </a:pPr>
            <a:endParaRPr lang="en-US" dirty="0" smtClean="0"/>
          </a:p>
          <a:p>
            <a:r>
              <a:rPr lang="en-US" i="1" dirty="0" smtClean="0"/>
              <a:t>N</a:t>
            </a:r>
            <a:r>
              <a:rPr lang="en-US" i="1" baseline="30000" dirty="0" smtClean="0"/>
              <a:t>2</a:t>
            </a:r>
            <a:r>
              <a:rPr lang="en-US" dirty="0" smtClean="0"/>
              <a:t> seconds = 31B years (&gt;2x age of universe)</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22</a:t>
            </a:fld>
            <a:endParaRPr lang="en-US"/>
          </a:p>
        </p:txBody>
      </p:sp>
      <p:sp>
        <p:nvSpPr>
          <p:cNvPr id="8" name="Double Bracket 7"/>
          <p:cNvSpPr/>
          <p:nvPr/>
        </p:nvSpPr>
        <p:spPr bwMode="auto">
          <a:xfrm>
            <a:off x="330200" y="558800"/>
            <a:ext cx="8483600" cy="5651500"/>
          </a:xfrm>
          <a:prstGeom prst="bracketPair">
            <a:avLst/>
          </a:prstGeom>
          <a:noFill/>
          <a:ln w="381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3081867" y="4487333"/>
            <a:ext cx="1540933" cy="1524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1" name="Straight Connector 10"/>
          <p:cNvCxnSpPr/>
          <p:nvPr/>
        </p:nvCxnSpPr>
        <p:spPr bwMode="auto">
          <a:xfrm rot="16200000" flipH="1">
            <a:off x="2459303" y="5246952"/>
            <a:ext cx="1518973" cy="132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2" name="Straight Connector 11"/>
          <p:cNvCxnSpPr/>
          <p:nvPr/>
        </p:nvCxnSpPr>
        <p:spPr bwMode="auto">
          <a:xfrm rot="5400000">
            <a:off x="2606676" y="5248274"/>
            <a:ext cx="1524000" cy="6352"/>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p:nvPr/>
        </p:nvCxnSpPr>
        <p:spPr bwMode="auto">
          <a:xfrm rot="5400000">
            <a:off x="3729819" y="5252503"/>
            <a:ext cx="1516334" cy="292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p:nvPr/>
        </p:nvCxnSpPr>
        <p:spPr bwMode="auto">
          <a:xfrm flipV="1">
            <a:off x="3073400" y="4635501"/>
            <a:ext cx="1543050" cy="6349"/>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a:off x="3073400" y="4787900"/>
            <a:ext cx="1555750" cy="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9" name="Straight Connector 18"/>
          <p:cNvCxnSpPr/>
          <p:nvPr/>
        </p:nvCxnSpPr>
        <p:spPr bwMode="auto">
          <a:xfrm flipV="1">
            <a:off x="3086100" y="5892800"/>
            <a:ext cx="1536700" cy="635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21" name="Straight Arrow Connector 20"/>
          <p:cNvCxnSpPr/>
          <p:nvPr/>
        </p:nvCxnSpPr>
        <p:spPr bwMode="auto">
          <a:xfrm rot="5400000">
            <a:off x="1838325" y="5248275"/>
            <a:ext cx="1524000" cy="6350"/>
          </a:xfrm>
          <a:prstGeom prst="straightConnector1">
            <a:avLst/>
          </a:prstGeom>
          <a:solidFill>
            <a:schemeClr val="accent1"/>
          </a:solidFill>
          <a:ln w="3175" cap="flat" cmpd="sng" algn="ctr">
            <a:solidFill>
              <a:schemeClr val="tx1"/>
            </a:solidFill>
            <a:prstDash val="solid"/>
            <a:round/>
            <a:headEnd type="arrow"/>
            <a:tailEnd type="arrow"/>
          </a:ln>
          <a:effectLst/>
        </p:spPr>
      </p:cxnSp>
      <p:cxnSp>
        <p:nvCxnSpPr>
          <p:cNvPr id="23" name="Straight Arrow Connector 22"/>
          <p:cNvCxnSpPr/>
          <p:nvPr/>
        </p:nvCxnSpPr>
        <p:spPr bwMode="auto">
          <a:xfrm>
            <a:off x="3079750" y="4210050"/>
            <a:ext cx="1555750" cy="6350"/>
          </a:xfrm>
          <a:prstGeom prst="straightConnector1">
            <a:avLst/>
          </a:prstGeom>
          <a:solidFill>
            <a:schemeClr val="accent1"/>
          </a:solidFill>
          <a:ln w="3175" cap="flat" cmpd="sng" algn="ctr">
            <a:solidFill>
              <a:schemeClr val="tx1"/>
            </a:solidFill>
            <a:prstDash val="solid"/>
            <a:round/>
            <a:headEnd type="arrow"/>
            <a:tailEnd type="arrow"/>
          </a:ln>
          <a:effectLst/>
        </p:spPr>
      </p:cxnSp>
      <p:sp>
        <p:nvSpPr>
          <p:cNvPr id="24" name="TextBox 23"/>
          <p:cNvSpPr txBox="1"/>
          <p:nvPr/>
        </p:nvSpPr>
        <p:spPr>
          <a:xfrm>
            <a:off x="1853488" y="4940300"/>
            <a:ext cx="592492" cy="492443"/>
          </a:xfrm>
          <a:prstGeom prst="rect">
            <a:avLst/>
          </a:prstGeom>
          <a:noFill/>
        </p:spPr>
        <p:txBody>
          <a:bodyPr wrap="none" rtlCol="0">
            <a:spAutoFit/>
          </a:bodyPr>
          <a:lstStyle/>
          <a:p>
            <a:r>
              <a:rPr lang="en-US" dirty="0" smtClean="0"/>
              <a:t>1B</a:t>
            </a:r>
            <a:endParaRPr lang="en-US" dirty="0"/>
          </a:p>
        </p:txBody>
      </p:sp>
      <p:sp>
        <p:nvSpPr>
          <p:cNvPr id="25" name="TextBox 24"/>
          <p:cNvSpPr txBox="1"/>
          <p:nvPr/>
        </p:nvSpPr>
        <p:spPr>
          <a:xfrm>
            <a:off x="3599738" y="3740150"/>
            <a:ext cx="592492" cy="492443"/>
          </a:xfrm>
          <a:prstGeom prst="rect">
            <a:avLst/>
          </a:prstGeom>
          <a:noFill/>
        </p:spPr>
        <p:txBody>
          <a:bodyPr wrap="none" rtlCol="0">
            <a:spAutoFit/>
          </a:bodyPr>
          <a:lstStyle/>
          <a:p>
            <a:r>
              <a:rPr lang="en-US" dirty="0" smtClean="0"/>
              <a:t>1B</a:t>
            </a:r>
            <a:endParaRPr lang="en-US" dirty="0"/>
          </a:p>
        </p:txBody>
      </p:sp>
      <p:pic>
        <p:nvPicPr>
          <p:cNvPr id="20" name="Picture 19" descr="ic434_mtm800 horsehead medula.jpg"/>
          <p:cNvPicPr>
            <a:picLocks noChangeAspect="1"/>
          </p:cNvPicPr>
          <p:nvPr/>
        </p:nvPicPr>
        <p:blipFill>
          <a:blip r:embed="rId2"/>
          <a:stretch>
            <a:fillRect/>
          </a:stretch>
        </p:blipFill>
        <p:spPr>
          <a:xfrm>
            <a:off x="6036732" y="3683002"/>
            <a:ext cx="2294468" cy="2294468"/>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big-data:</a:t>
            </a:r>
            <a:endParaRPr lang="en-US" dirty="0"/>
          </a:p>
        </p:txBody>
      </p:sp>
      <p:sp>
        <p:nvSpPr>
          <p:cNvPr id="3" name="Content Placeholder 2"/>
          <p:cNvSpPr>
            <a:spLocks noGrp="1"/>
          </p:cNvSpPr>
          <p:nvPr>
            <p:ph idx="1"/>
          </p:nvPr>
        </p:nvSpPr>
        <p:spPr/>
        <p:txBody>
          <a:bodyPr/>
          <a:lstStyle/>
          <a:p>
            <a:r>
              <a:rPr lang="en-US" dirty="0" smtClean="0"/>
              <a:t>O(</a:t>
            </a:r>
            <a:r>
              <a:rPr lang="en-US" i="1" dirty="0" smtClean="0"/>
              <a:t>N</a:t>
            </a:r>
            <a:r>
              <a:rPr lang="en-US" i="1" baseline="30000" dirty="0" smtClean="0"/>
              <a:t>2</a:t>
            </a:r>
            <a:r>
              <a:rPr lang="en-US" dirty="0" smtClean="0"/>
              <a:t>) algorithms are ~intractable  - N=1B</a:t>
            </a:r>
          </a:p>
          <a:p>
            <a:pPr lvl="1">
              <a:buNone/>
            </a:pPr>
            <a:endParaRPr lang="en-US" dirty="0" smtClean="0"/>
          </a:p>
          <a:p>
            <a:pPr lvl="1">
              <a:buNone/>
            </a:pPr>
            <a:endParaRPr lang="en-US" dirty="0" smtClean="0"/>
          </a:p>
          <a:p>
            <a:r>
              <a:rPr lang="en-US" i="1" dirty="0" smtClean="0"/>
              <a:t>N</a:t>
            </a:r>
            <a:r>
              <a:rPr lang="en-US" i="1" baseline="30000" dirty="0" smtClean="0"/>
              <a:t>2</a:t>
            </a:r>
            <a:r>
              <a:rPr lang="en-US" dirty="0" smtClean="0"/>
              <a:t> seconds = 31B years</a:t>
            </a:r>
          </a:p>
          <a:p>
            <a:r>
              <a:rPr lang="en-US" dirty="0" smtClean="0"/>
              <a:t>1,000 machines</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23</a:t>
            </a:fld>
            <a:endParaRPr lang="en-US"/>
          </a:p>
        </p:txBody>
      </p:sp>
      <p:sp>
        <p:nvSpPr>
          <p:cNvPr id="8" name="Double Bracket 7"/>
          <p:cNvSpPr/>
          <p:nvPr/>
        </p:nvSpPr>
        <p:spPr bwMode="auto">
          <a:xfrm>
            <a:off x="330200" y="558800"/>
            <a:ext cx="8483600" cy="5651500"/>
          </a:xfrm>
          <a:prstGeom prst="bracketPair">
            <a:avLst/>
          </a:prstGeom>
          <a:noFill/>
          <a:ln w="381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3081867" y="4487333"/>
            <a:ext cx="1540933" cy="1524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1" name="Straight Connector 10"/>
          <p:cNvCxnSpPr/>
          <p:nvPr/>
        </p:nvCxnSpPr>
        <p:spPr bwMode="auto">
          <a:xfrm rot="16200000" flipH="1">
            <a:off x="2459303" y="5246952"/>
            <a:ext cx="1518973" cy="132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2" name="Straight Connector 11"/>
          <p:cNvCxnSpPr/>
          <p:nvPr/>
        </p:nvCxnSpPr>
        <p:spPr bwMode="auto">
          <a:xfrm rot="5400000">
            <a:off x="2606676" y="5248274"/>
            <a:ext cx="1524000" cy="6352"/>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p:nvPr/>
        </p:nvCxnSpPr>
        <p:spPr bwMode="auto">
          <a:xfrm rot="5400000">
            <a:off x="3729819" y="5252503"/>
            <a:ext cx="1516334" cy="292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p:nvPr/>
        </p:nvCxnSpPr>
        <p:spPr bwMode="auto">
          <a:xfrm flipV="1">
            <a:off x="3073400" y="4635501"/>
            <a:ext cx="1543050" cy="6349"/>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a:off x="3073400" y="4787900"/>
            <a:ext cx="1555750" cy="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9" name="Straight Connector 18"/>
          <p:cNvCxnSpPr/>
          <p:nvPr/>
        </p:nvCxnSpPr>
        <p:spPr bwMode="auto">
          <a:xfrm flipV="1">
            <a:off x="3086100" y="5892800"/>
            <a:ext cx="1536700" cy="635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21" name="Straight Arrow Connector 20"/>
          <p:cNvCxnSpPr/>
          <p:nvPr/>
        </p:nvCxnSpPr>
        <p:spPr bwMode="auto">
          <a:xfrm rot="5400000">
            <a:off x="1838325" y="5248275"/>
            <a:ext cx="1524000" cy="6350"/>
          </a:xfrm>
          <a:prstGeom prst="straightConnector1">
            <a:avLst/>
          </a:prstGeom>
          <a:solidFill>
            <a:schemeClr val="accent1"/>
          </a:solidFill>
          <a:ln w="3175" cap="flat" cmpd="sng" algn="ctr">
            <a:solidFill>
              <a:schemeClr val="tx1"/>
            </a:solidFill>
            <a:prstDash val="solid"/>
            <a:round/>
            <a:headEnd type="arrow"/>
            <a:tailEnd type="arrow"/>
          </a:ln>
          <a:effectLst/>
        </p:spPr>
      </p:cxnSp>
      <p:sp>
        <p:nvSpPr>
          <p:cNvPr id="24" name="TextBox 23"/>
          <p:cNvSpPr txBox="1"/>
          <p:nvPr/>
        </p:nvSpPr>
        <p:spPr>
          <a:xfrm>
            <a:off x="1853488" y="4940300"/>
            <a:ext cx="592492" cy="492443"/>
          </a:xfrm>
          <a:prstGeom prst="rect">
            <a:avLst/>
          </a:prstGeom>
          <a:noFill/>
        </p:spPr>
        <p:txBody>
          <a:bodyPr wrap="none" rtlCol="0">
            <a:spAutoFit/>
          </a:bodyPr>
          <a:lstStyle/>
          <a:p>
            <a:r>
              <a:rPr lang="en-US" dirty="0" smtClean="0"/>
              <a:t>1B</a:t>
            </a:r>
            <a:endParaRPr lang="en-US" dirty="0"/>
          </a:p>
        </p:txBody>
      </p:sp>
      <p:pic>
        <p:nvPicPr>
          <p:cNvPr id="22" name="Picture 21" descr="dco_showcase.jpg"/>
          <p:cNvPicPr>
            <a:picLocks noChangeAspect="1"/>
          </p:cNvPicPr>
          <p:nvPr/>
        </p:nvPicPr>
        <p:blipFill>
          <a:blip r:embed="rId2"/>
          <a:stretch>
            <a:fillRect/>
          </a:stretch>
        </p:blipFill>
        <p:spPr>
          <a:xfrm>
            <a:off x="6262962" y="4064000"/>
            <a:ext cx="2154345" cy="1428750"/>
          </a:xfrm>
          <a:prstGeom prst="rect">
            <a:avLst/>
          </a:prstGeom>
        </p:spPr>
      </p:pic>
      <p:cxnSp>
        <p:nvCxnSpPr>
          <p:cNvPr id="27" name="Straight Arrow Connector 26"/>
          <p:cNvCxnSpPr/>
          <p:nvPr/>
        </p:nvCxnSpPr>
        <p:spPr bwMode="auto">
          <a:xfrm flipV="1">
            <a:off x="3302000" y="3035300"/>
            <a:ext cx="698500" cy="609600"/>
          </a:xfrm>
          <a:prstGeom prst="straightConnector1">
            <a:avLst/>
          </a:prstGeom>
          <a:solidFill>
            <a:schemeClr val="accent1"/>
          </a:solidFill>
          <a:ln w="50800" cap="flat" cmpd="sng" algn="ctr">
            <a:solidFill>
              <a:schemeClr val="tx2"/>
            </a:solidFill>
            <a:prstDash val="solid"/>
            <a:round/>
            <a:headEnd type="none" w="sm" len="sm"/>
            <a:tailEnd type="arrow"/>
          </a:ln>
          <a:effectLst/>
        </p:spPr>
      </p:cxnSp>
      <p:sp>
        <p:nvSpPr>
          <p:cNvPr id="28" name="TextBox 27"/>
          <p:cNvSpPr txBox="1"/>
          <p:nvPr/>
        </p:nvSpPr>
        <p:spPr>
          <a:xfrm>
            <a:off x="3866694" y="2603500"/>
            <a:ext cx="833281" cy="492443"/>
          </a:xfrm>
          <a:prstGeom prst="rect">
            <a:avLst/>
          </a:prstGeom>
          <a:noFill/>
        </p:spPr>
        <p:txBody>
          <a:bodyPr wrap="none" rtlCol="0">
            <a:spAutoFit/>
          </a:bodyPr>
          <a:lstStyle/>
          <a:p>
            <a:r>
              <a:rPr lang="en-US" dirty="0" smtClean="0"/>
              <a:t>31M</a:t>
            </a:r>
            <a:endParaRPr lang="en-US" dirty="0"/>
          </a:p>
        </p:txBody>
      </p:sp>
      <p:pic>
        <p:nvPicPr>
          <p:cNvPr id="29" name="Picture 28" descr="1257868337article-teachable-art-img1.jpg"/>
          <p:cNvPicPr>
            <a:picLocks noChangeAspect="1"/>
          </p:cNvPicPr>
          <p:nvPr/>
        </p:nvPicPr>
        <p:blipFill>
          <a:blip r:embed="rId3"/>
          <a:stretch>
            <a:fillRect/>
          </a:stretch>
        </p:blipFill>
        <p:spPr>
          <a:xfrm>
            <a:off x="6311900" y="2437278"/>
            <a:ext cx="2006600" cy="1334622"/>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big-data:</a:t>
            </a:r>
            <a:endParaRPr lang="en-US" dirty="0"/>
          </a:p>
        </p:txBody>
      </p:sp>
      <p:sp>
        <p:nvSpPr>
          <p:cNvPr id="3" name="Content Placeholder 2"/>
          <p:cNvSpPr>
            <a:spLocks noGrp="1"/>
          </p:cNvSpPr>
          <p:nvPr>
            <p:ph idx="1"/>
          </p:nvPr>
        </p:nvSpPr>
        <p:spPr/>
        <p:txBody>
          <a:bodyPr/>
          <a:lstStyle/>
          <a:p>
            <a:r>
              <a:rPr lang="en-US" dirty="0" smtClean="0"/>
              <a:t>O(</a:t>
            </a:r>
            <a:r>
              <a:rPr lang="en-US" i="1" dirty="0" smtClean="0"/>
              <a:t>N</a:t>
            </a:r>
            <a:r>
              <a:rPr lang="en-US" i="1" baseline="30000" dirty="0" smtClean="0"/>
              <a:t>2</a:t>
            </a:r>
            <a:r>
              <a:rPr lang="en-US" dirty="0" smtClean="0"/>
              <a:t>) algorithms are ~intractable  - N=1B</a:t>
            </a:r>
          </a:p>
          <a:p>
            <a:pPr lvl="1">
              <a:buNone/>
            </a:pPr>
            <a:endParaRPr lang="en-US" dirty="0" smtClean="0"/>
          </a:p>
          <a:p>
            <a:pPr lvl="1">
              <a:buNone/>
            </a:pPr>
            <a:endParaRPr lang="en-US" dirty="0" smtClean="0"/>
          </a:p>
          <a:p>
            <a:r>
              <a:rPr lang="en-US" i="1" dirty="0" smtClean="0"/>
              <a:t>N</a:t>
            </a:r>
            <a:r>
              <a:rPr lang="en-US" i="1" baseline="30000" dirty="0" smtClean="0"/>
              <a:t>2</a:t>
            </a:r>
            <a:r>
              <a:rPr lang="en-US" dirty="0" smtClean="0"/>
              <a:t> seconds = 31B years</a:t>
            </a:r>
          </a:p>
          <a:p>
            <a:r>
              <a:rPr lang="en-US" dirty="0" smtClean="0"/>
              <a:t>1M machines</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24</a:t>
            </a:fld>
            <a:endParaRPr lang="en-US"/>
          </a:p>
        </p:txBody>
      </p:sp>
      <p:sp>
        <p:nvSpPr>
          <p:cNvPr id="8" name="Double Bracket 7"/>
          <p:cNvSpPr/>
          <p:nvPr/>
        </p:nvSpPr>
        <p:spPr bwMode="auto">
          <a:xfrm>
            <a:off x="330200" y="558800"/>
            <a:ext cx="8483600" cy="5651500"/>
          </a:xfrm>
          <a:prstGeom prst="bracketPair">
            <a:avLst/>
          </a:prstGeom>
          <a:noFill/>
          <a:ln w="381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3081867" y="4487333"/>
            <a:ext cx="1540933" cy="1524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1" name="Straight Connector 10"/>
          <p:cNvCxnSpPr/>
          <p:nvPr/>
        </p:nvCxnSpPr>
        <p:spPr bwMode="auto">
          <a:xfrm rot="16200000" flipH="1">
            <a:off x="2459303" y="5246952"/>
            <a:ext cx="1518973" cy="132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2" name="Straight Connector 11"/>
          <p:cNvCxnSpPr/>
          <p:nvPr/>
        </p:nvCxnSpPr>
        <p:spPr bwMode="auto">
          <a:xfrm rot="5400000">
            <a:off x="2606676" y="5248274"/>
            <a:ext cx="1524000" cy="6352"/>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p:nvPr/>
        </p:nvCxnSpPr>
        <p:spPr bwMode="auto">
          <a:xfrm rot="5400000">
            <a:off x="3729819" y="5252503"/>
            <a:ext cx="1516334" cy="292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p:nvPr/>
        </p:nvCxnSpPr>
        <p:spPr bwMode="auto">
          <a:xfrm flipV="1">
            <a:off x="3073400" y="4635501"/>
            <a:ext cx="1543050" cy="6349"/>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a:off x="3073400" y="4787900"/>
            <a:ext cx="1555750" cy="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9" name="Straight Connector 18"/>
          <p:cNvCxnSpPr/>
          <p:nvPr/>
        </p:nvCxnSpPr>
        <p:spPr bwMode="auto">
          <a:xfrm flipV="1">
            <a:off x="3086100" y="5892800"/>
            <a:ext cx="1536700" cy="635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21" name="Straight Arrow Connector 20"/>
          <p:cNvCxnSpPr/>
          <p:nvPr/>
        </p:nvCxnSpPr>
        <p:spPr bwMode="auto">
          <a:xfrm rot="5400000">
            <a:off x="1838325" y="5248275"/>
            <a:ext cx="1524000" cy="6350"/>
          </a:xfrm>
          <a:prstGeom prst="straightConnector1">
            <a:avLst/>
          </a:prstGeom>
          <a:solidFill>
            <a:schemeClr val="accent1"/>
          </a:solidFill>
          <a:ln w="3175" cap="flat" cmpd="sng" algn="ctr">
            <a:solidFill>
              <a:schemeClr val="tx1"/>
            </a:solidFill>
            <a:prstDash val="solid"/>
            <a:round/>
            <a:headEnd type="arrow"/>
            <a:tailEnd type="arrow"/>
          </a:ln>
          <a:effectLst/>
        </p:spPr>
      </p:cxnSp>
      <p:sp>
        <p:nvSpPr>
          <p:cNvPr id="24" name="TextBox 23"/>
          <p:cNvSpPr txBox="1"/>
          <p:nvPr/>
        </p:nvSpPr>
        <p:spPr>
          <a:xfrm>
            <a:off x="1853488" y="4940300"/>
            <a:ext cx="592492" cy="492443"/>
          </a:xfrm>
          <a:prstGeom prst="rect">
            <a:avLst/>
          </a:prstGeom>
          <a:noFill/>
        </p:spPr>
        <p:txBody>
          <a:bodyPr wrap="none" rtlCol="0">
            <a:spAutoFit/>
          </a:bodyPr>
          <a:lstStyle/>
          <a:p>
            <a:r>
              <a:rPr lang="en-US" dirty="0" smtClean="0"/>
              <a:t>1B</a:t>
            </a:r>
            <a:endParaRPr lang="en-US" dirty="0"/>
          </a:p>
        </p:txBody>
      </p:sp>
      <p:cxnSp>
        <p:nvCxnSpPr>
          <p:cNvPr id="27" name="Straight Arrow Connector 26"/>
          <p:cNvCxnSpPr/>
          <p:nvPr/>
        </p:nvCxnSpPr>
        <p:spPr bwMode="auto">
          <a:xfrm flipV="1">
            <a:off x="3302000" y="3035300"/>
            <a:ext cx="698500" cy="609600"/>
          </a:xfrm>
          <a:prstGeom prst="straightConnector1">
            <a:avLst/>
          </a:prstGeom>
          <a:solidFill>
            <a:schemeClr val="accent1"/>
          </a:solidFill>
          <a:ln w="50800" cap="flat" cmpd="sng" algn="ctr">
            <a:solidFill>
              <a:schemeClr val="tx2"/>
            </a:solidFill>
            <a:prstDash val="solid"/>
            <a:round/>
            <a:headEnd type="none" w="sm" len="sm"/>
            <a:tailEnd type="arrow"/>
          </a:ln>
          <a:effectLst/>
        </p:spPr>
      </p:cxnSp>
      <p:sp>
        <p:nvSpPr>
          <p:cNvPr id="28" name="TextBox 27"/>
          <p:cNvSpPr txBox="1"/>
          <p:nvPr/>
        </p:nvSpPr>
        <p:spPr>
          <a:xfrm>
            <a:off x="3894371" y="2603500"/>
            <a:ext cx="777927" cy="492443"/>
          </a:xfrm>
          <a:prstGeom prst="rect">
            <a:avLst/>
          </a:prstGeom>
          <a:noFill/>
        </p:spPr>
        <p:txBody>
          <a:bodyPr wrap="none" rtlCol="0">
            <a:spAutoFit/>
          </a:bodyPr>
          <a:lstStyle/>
          <a:p>
            <a:r>
              <a:rPr lang="en-US" dirty="0" smtClean="0"/>
              <a:t>31K</a:t>
            </a:r>
            <a:endParaRPr lang="en-US" dirty="0"/>
          </a:p>
        </p:txBody>
      </p:sp>
      <p:pic>
        <p:nvPicPr>
          <p:cNvPr id="23" name="Picture 22" descr="datacenter_0.png"/>
          <p:cNvPicPr>
            <a:picLocks noChangeAspect="1"/>
          </p:cNvPicPr>
          <p:nvPr/>
        </p:nvPicPr>
        <p:blipFill>
          <a:blip r:embed="rId2"/>
          <a:stretch>
            <a:fillRect/>
          </a:stretch>
        </p:blipFill>
        <p:spPr>
          <a:xfrm>
            <a:off x="6394026" y="4254500"/>
            <a:ext cx="2178473" cy="1054100"/>
          </a:xfrm>
          <a:prstGeom prst="rect">
            <a:avLst/>
          </a:prstGeom>
        </p:spPr>
      </p:pic>
      <p:pic>
        <p:nvPicPr>
          <p:cNvPr id="26" name="Content Placeholder 15" descr="Yahoologo.JPG"/>
          <p:cNvPicPr>
            <a:picLocks noChangeAspect="1"/>
          </p:cNvPicPr>
          <p:nvPr/>
        </p:nvPicPr>
        <p:blipFill>
          <a:blip r:embed="rId3"/>
          <a:srcRect/>
          <a:stretch>
            <a:fillRect/>
          </a:stretch>
        </p:blipFill>
        <p:spPr bwMode="auto">
          <a:xfrm>
            <a:off x="7315200" y="5549900"/>
            <a:ext cx="688451" cy="413074"/>
          </a:xfrm>
          <a:prstGeom prst="rect">
            <a:avLst/>
          </a:prstGeom>
          <a:noFill/>
          <a:ln w="9525">
            <a:noFill/>
            <a:miter lim="800000"/>
            <a:headEnd/>
            <a:tailEnd/>
          </a:ln>
        </p:spPr>
      </p:pic>
      <p:pic>
        <p:nvPicPr>
          <p:cNvPr id="30" name="Picture 29" descr="8_google_logo_by_ruth_kedar.jpg"/>
          <p:cNvPicPr>
            <a:picLocks noChangeAspect="1"/>
          </p:cNvPicPr>
          <p:nvPr/>
        </p:nvPicPr>
        <p:blipFill>
          <a:blip r:embed="rId4"/>
          <a:srcRect l="6316" t="20903" r="7579" b="20903"/>
          <a:stretch>
            <a:fillRect/>
          </a:stretch>
        </p:blipFill>
        <p:spPr>
          <a:xfrm>
            <a:off x="5693294" y="5444773"/>
            <a:ext cx="1608546" cy="591254"/>
          </a:xfrm>
          <a:prstGeom prst="rect">
            <a:avLst/>
          </a:prstGeom>
        </p:spPr>
      </p:pic>
      <p:pic>
        <p:nvPicPr>
          <p:cNvPr id="31" name="Picture 30" descr="1024px-Mamut_NDH_2.JPG"/>
          <p:cNvPicPr>
            <a:picLocks noChangeAspect="1"/>
          </p:cNvPicPr>
          <p:nvPr/>
        </p:nvPicPr>
        <p:blipFill>
          <a:blip r:embed="rId5"/>
          <a:stretch>
            <a:fillRect/>
          </a:stretch>
        </p:blipFill>
        <p:spPr>
          <a:xfrm>
            <a:off x="6388101" y="2282503"/>
            <a:ext cx="2184400" cy="1724347"/>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big-data:</a:t>
            </a:r>
            <a:endParaRPr lang="en-US" dirty="0"/>
          </a:p>
        </p:txBody>
      </p:sp>
      <p:sp>
        <p:nvSpPr>
          <p:cNvPr id="3" name="Content Placeholder 2"/>
          <p:cNvSpPr>
            <a:spLocks noGrp="1"/>
          </p:cNvSpPr>
          <p:nvPr>
            <p:ph idx="1"/>
          </p:nvPr>
        </p:nvSpPr>
        <p:spPr/>
        <p:txBody>
          <a:bodyPr/>
          <a:lstStyle/>
          <a:p>
            <a:r>
              <a:rPr lang="en-US" dirty="0" smtClean="0"/>
              <a:t>O(</a:t>
            </a:r>
            <a:r>
              <a:rPr lang="en-US" i="1" dirty="0" smtClean="0"/>
              <a:t>N</a:t>
            </a:r>
            <a:r>
              <a:rPr lang="en-US" i="1" baseline="30000" dirty="0" smtClean="0"/>
              <a:t>2</a:t>
            </a:r>
            <a:r>
              <a:rPr lang="en-US" dirty="0" smtClean="0"/>
              <a:t>) algorithms are ~intractable  - N=1B</a:t>
            </a:r>
          </a:p>
          <a:p>
            <a:pPr lvl="1">
              <a:buNone/>
            </a:pPr>
            <a:endParaRPr lang="en-US" dirty="0" smtClean="0"/>
          </a:p>
          <a:p>
            <a:pPr lvl="1">
              <a:buNone/>
            </a:pPr>
            <a:endParaRPr lang="en-US" dirty="0" smtClean="0"/>
          </a:p>
          <a:p>
            <a:r>
              <a:rPr lang="en-US" i="1" dirty="0" smtClean="0"/>
              <a:t>N</a:t>
            </a:r>
            <a:r>
              <a:rPr lang="en-US" i="1" baseline="30000" dirty="0" smtClean="0"/>
              <a:t>2</a:t>
            </a:r>
            <a:r>
              <a:rPr lang="en-US" dirty="0" smtClean="0"/>
              <a:t> seconds = 31B years</a:t>
            </a:r>
          </a:p>
          <a:p>
            <a:r>
              <a:rPr lang="en-US" dirty="0" smtClean="0"/>
              <a:t>10B machines ~ $10Trillion</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25</a:t>
            </a:fld>
            <a:endParaRPr lang="en-US"/>
          </a:p>
        </p:txBody>
      </p:sp>
      <p:sp>
        <p:nvSpPr>
          <p:cNvPr id="8" name="Double Bracket 7"/>
          <p:cNvSpPr/>
          <p:nvPr/>
        </p:nvSpPr>
        <p:spPr bwMode="auto">
          <a:xfrm>
            <a:off x="330200" y="558800"/>
            <a:ext cx="8483600" cy="5651500"/>
          </a:xfrm>
          <a:prstGeom prst="bracketPair">
            <a:avLst/>
          </a:prstGeom>
          <a:noFill/>
          <a:ln w="381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3081867" y="4487333"/>
            <a:ext cx="1540933" cy="1524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1" name="Straight Connector 10"/>
          <p:cNvCxnSpPr/>
          <p:nvPr/>
        </p:nvCxnSpPr>
        <p:spPr bwMode="auto">
          <a:xfrm rot="16200000" flipH="1">
            <a:off x="2459303" y="5246952"/>
            <a:ext cx="1518973" cy="132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2" name="Straight Connector 11"/>
          <p:cNvCxnSpPr/>
          <p:nvPr/>
        </p:nvCxnSpPr>
        <p:spPr bwMode="auto">
          <a:xfrm rot="5400000">
            <a:off x="2606676" y="5248274"/>
            <a:ext cx="1524000" cy="6352"/>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p:nvPr/>
        </p:nvCxnSpPr>
        <p:spPr bwMode="auto">
          <a:xfrm rot="5400000">
            <a:off x="3729819" y="5252503"/>
            <a:ext cx="1516334" cy="292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p:nvPr/>
        </p:nvCxnSpPr>
        <p:spPr bwMode="auto">
          <a:xfrm flipV="1">
            <a:off x="3073400" y="4635501"/>
            <a:ext cx="1543050" cy="6349"/>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a:off x="3073400" y="4787900"/>
            <a:ext cx="1555750" cy="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9" name="Straight Connector 18"/>
          <p:cNvCxnSpPr/>
          <p:nvPr/>
        </p:nvCxnSpPr>
        <p:spPr bwMode="auto">
          <a:xfrm flipV="1">
            <a:off x="3086100" y="5892800"/>
            <a:ext cx="1536700" cy="635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21" name="Straight Arrow Connector 20"/>
          <p:cNvCxnSpPr/>
          <p:nvPr/>
        </p:nvCxnSpPr>
        <p:spPr bwMode="auto">
          <a:xfrm rot="5400000">
            <a:off x="1838325" y="5248275"/>
            <a:ext cx="1524000" cy="6350"/>
          </a:xfrm>
          <a:prstGeom prst="straightConnector1">
            <a:avLst/>
          </a:prstGeom>
          <a:solidFill>
            <a:schemeClr val="accent1"/>
          </a:solidFill>
          <a:ln w="3175" cap="flat" cmpd="sng" algn="ctr">
            <a:solidFill>
              <a:schemeClr val="tx1"/>
            </a:solidFill>
            <a:prstDash val="solid"/>
            <a:round/>
            <a:headEnd type="arrow"/>
            <a:tailEnd type="arrow"/>
          </a:ln>
          <a:effectLst/>
        </p:spPr>
      </p:cxnSp>
      <p:sp>
        <p:nvSpPr>
          <p:cNvPr id="24" name="TextBox 23"/>
          <p:cNvSpPr txBox="1"/>
          <p:nvPr/>
        </p:nvSpPr>
        <p:spPr>
          <a:xfrm>
            <a:off x="1853488" y="4940300"/>
            <a:ext cx="592492" cy="492443"/>
          </a:xfrm>
          <a:prstGeom prst="rect">
            <a:avLst/>
          </a:prstGeom>
          <a:noFill/>
        </p:spPr>
        <p:txBody>
          <a:bodyPr wrap="none" rtlCol="0">
            <a:spAutoFit/>
          </a:bodyPr>
          <a:lstStyle/>
          <a:p>
            <a:r>
              <a:rPr lang="en-US" dirty="0" smtClean="0"/>
              <a:t>1B</a:t>
            </a:r>
            <a:endParaRPr lang="en-US" dirty="0"/>
          </a:p>
        </p:txBody>
      </p:sp>
      <p:cxnSp>
        <p:nvCxnSpPr>
          <p:cNvPr id="27" name="Straight Arrow Connector 26"/>
          <p:cNvCxnSpPr/>
          <p:nvPr/>
        </p:nvCxnSpPr>
        <p:spPr bwMode="auto">
          <a:xfrm flipV="1">
            <a:off x="3302000" y="3035300"/>
            <a:ext cx="698500" cy="609600"/>
          </a:xfrm>
          <a:prstGeom prst="straightConnector1">
            <a:avLst/>
          </a:prstGeom>
          <a:solidFill>
            <a:schemeClr val="accent1"/>
          </a:solidFill>
          <a:ln w="50800" cap="flat" cmpd="sng" algn="ctr">
            <a:solidFill>
              <a:schemeClr val="tx2"/>
            </a:solidFill>
            <a:prstDash val="solid"/>
            <a:round/>
            <a:headEnd type="none" w="sm" len="sm"/>
            <a:tailEnd type="arrow"/>
          </a:ln>
          <a:effectLst/>
        </p:spPr>
      </p:cxnSp>
      <p:sp>
        <p:nvSpPr>
          <p:cNvPr id="28" name="TextBox 27"/>
          <p:cNvSpPr txBox="1"/>
          <p:nvPr/>
        </p:nvSpPr>
        <p:spPr>
          <a:xfrm>
            <a:off x="4098283" y="2603500"/>
            <a:ext cx="370101" cy="492443"/>
          </a:xfrm>
          <a:prstGeom prst="rect">
            <a:avLst/>
          </a:prstGeom>
          <a:noFill/>
        </p:spPr>
        <p:txBody>
          <a:bodyPr wrap="none" rtlCol="0">
            <a:spAutoFit/>
          </a:bodyPr>
          <a:lstStyle/>
          <a:p>
            <a:r>
              <a:rPr lang="en-US" dirty="0" smtClean="0"/>
              <a:t>3</a:t>
            </a:r>
            <a:endParaRPr lang="en-US" dirty="0"/>
          </a:p>
        </p:txBody>
      </p:sp>
      <p:pic>
        <p:nvPicPr>
          <p:cNvPr id="32" name="Picture 31" descr="usa.png"/>
          <p:cNvPicPr>
            <a:picLocks noChangeAspect="1"/>
          </p:cNvPicPr>
          <p:nvPr/>
        </p:nvPicPr>
        <p:blipFill>
          <a:blip r:embed="rId2"/>
          <a:stretch>
            <a:fillRect/>
          </a:stretch>
        </p:blipFill>
        <p:spPr>
          <a:xfrm>
            <a:off x="6477000" y="4483100"/>
            <a:ext cx="1768929" cy="1320800"/>
          </a:xfrm>
          <a:prstGeom prst="rect">
            <a:avLst/>
          </a:prstGeom>
        </p:spPr>
      </p:pic>
      <p:pic>
        <p:nvPicPr>
          <p:cNvPr id="33" name="Picture 32" descr="pToA6jGpc.gif"/>
          <p:cNvPicPr>
            <a:picLocks noChangeAspect="1"/>
          </p:cNvPicPr>
          <p:nvPr/>
        </p:nvPicPr>
        <p:blipFill>
          <a:blip r:embed="rId3"/>
          <a:stretch>
            <a:fillRect/>
          </a:stretch>
        </p:blipFill>
        <p:spPr>
          <a:xfrm>
            <a:off x="6934200" y="3101975"/>
            <a:ext cx="1017096" cy="654049"/>
          </a:xfrm>
          <a:prstGeom prst="rect">
            <a:avLst/>
          </a:prstGeom>
        </p:spPr>
      </p:pic>
      <p:pic>
        <p:nvPicPr>
          <p:cNvPr id="34" name="Picture 33" descr="4c9agpGdi.jpeg"/>
          <p:cNvPicPr>
            <a:picLocks noChangeAspect="1"/>
          </p:cNvPicPr>
          <p:nvPr/>
        </p:nvPicPr>
        <p:blipFill>
          <a:blip r:embed="rId4"/>
          <a:srcRect l="22723" t="9747" r="22723" b="9747"/>
          <a:stretch>
            <a:fillRect/>
          </a:stretch>
        </p:blipFill>
        <p:spPr>
          <a:xfrm>
            <a:off x="5721837" y="4533899"/>
            <a:ext cx="563161" cy="830269"/>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big-data:</a:t>
            </a:r>
            <a:endParaRPr lang="en-US" dirty="0"/>
          </a:p>
        </p:txBody>
      </p:sp>
      <p:sp>
        <p:nvSpPr>
          <p:cNvPr id="3" name="Content Placeholder 2"/>
          <p:cNvSpPr>
            <a:spLocks noGrp="1"/>
          </p:cNvSpPr>
          <p:nvPr>
            <p:ph idx="1"/>
          </p:nvPr>
        </p:nvSpPr>
        <p:spPr/>
        <p:txBody>
          <a:bodyPr/>
          <a:lstStyle/>
          <a:p>
            <a:r>
              <a:rPr lang="en-US" dirty="0" smtClean="0"/>
              <a:t>O(</a:t>
            </a:r>
            <a:r>
              <a:rPr lang="en-US" i="1" dirty="0" smtClean="0"/>
              <a:t>N</a:t>
            </a:r>
            <a:r>
              <a:rPr lang="en-US" i="1" baseline="30000" dirty="0" smtClean="0"/>
              <a:t>2</a:t>
            </a:r>
            <a:r>
              <a:rPr lang="en-US" dirty="0" smtClean="0"/>
              <a:t>) algorithms are ~intractable  - N=1B</a:t>
            </a:r>
          </a:p>
          <a:p>
            <a:pPr lvl="1">
              <a:buNone/>
            </a:pPr>
            <a:endParaRPr lang="en-US" dirty="0" smtClean="0"/>
          </a:p>
          <a:p>
            <a:pPr lvl="1">
              <a:buNone/>
            </a:pPr>
            <a:endParaRPr lang="en-US" dirty="0" smtClean="0"/>
          </a:p>
          <a:p>
            <a:r>
              <a:rPr lang="en-US" i="1" dirty="0" smtClean="0"/>
              <a:t>N</a:t>
            </a:r>
            <a:r>
              <a:rPr lang="en-US" i="1" baseline="30000" dirty="0" smtClean="0"/>
              <a:t>2</a:t>
            </a:r>
            <a:r>
              <a:rPr lang="en-US" dirty="0" smtClean="0"/>
              <a:t> seconds = 31B years</a:t>
            </a:r>
          </a:p>
          <a:p>
            <a:r>
              <a:rPr lang="en-US" dirty="0" smtClean="0"/>
              <a:t>10B machines ~ $10Trillion</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26</a:t>
            </a:fld>
            <a:endParaRPr lang="en-US"/>
          </a:p>
        </p:txBody>
      </p:sp>
      <p:sp>
        <p:nvSpPr>
          <p:cNvPr id="8" name="Double Bracket 7"/>
          <p:cNvSpPr/>
          <p:nvPr/>
        </p:nvSpPr>
        <p:spPr bwMode="auto">
          <a:xfrm>
            <a:off x="330200" y="558800"/>
            <a:ext cx="8483600" cy="5651500"/>
          </a:xfrm>
          <a:prstGeom prst="bracketPair">
            <a:avLst/>
          </a:prstGeom>
          <a:noFill/>
          <a:ln w="381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3081867" y="4487333"/>
            <a:ext cx="1540933" cy="1524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1" name="Straight Connector 10"/>
          <p:cNvCxnSpPr/>
          <p:nvPr/>
        </p:nvCxnSpPr>
        <p:spPr bwMode="auto">
          <a:xfrm rot="16200000" flipH="1">
            <a:off x="2459303" y="5246952"/>
            <a:ext cx="1518973" cy="132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2" name="Straight Connector 11"/>
          <p:cNvCxnSpPr/>
          <p:nvPr/>
        </p:nvCxnSpPr>
        <p:spPr bwMode="auto">
          <a:xfrm rot="5400000">
            <a:off x="2606676" y="5248274"/>
            <a:ext cx="1524000" cy="6352"/>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p:nvPr/>
        </p:nvCxnSpPr>
        <p:spPr bwMode="auto">
          <a:xfrm rot="5400000">
            <a:off x="3729819" y="5252503"/>
            <a:ext cx="1516334" cy="292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p:nvPr/>
        </p:nvCxnSpPr>
        <p:spPr bwMode="auto">
          <a:xfrm flipV="1">
            <a:off x="3073400" y="4635501"/>
            <a:ext cx="1543050" cy="6349"/>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a:off x="3073400" y="4787900"/>
            <a:ext cx="1555750" cy="1"/>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9" name="Straight Connector 18"/>
          <p:cNvCxnSpPr/>
          <p:nvPr/>
        </p:nvCxnSpPr>
        <p:spPr bwMode="auto">
          <a:xfrm flipV="1">
            <a:off x="3086100" y="5892800"/>
            <a:ext cx="1536700" cy="635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21" name="Straight Arrow Connector 20"/>
          <p:cNvCxnSpPr/>
          <p:nvPr/>
        </p:nvCxnSpPr>
        <p:spPr bwMode="auto">
          <a:xfrm rot="5400000">
            <a:off x="1838325" y="5248275"/>
            <a:ext cx="1524000" cy="6350"/>
          </a:xfrm>
          <a:prstGeom prst="straightConnector1">
            <a:avLst/>
          </a:prstGeom>
          <a:solidFill>
            <a:schemeClr val="accent1"/>
          </a:solidFill>
          <a:ln w="3175" cap="flat" cmpd="sng" algn="ctr">
            <a:solidFill>
              <a:schemeClr val="tx1"/>
            </a:solidFill>
            <a:prstDash val="solid"/>
            <a:round/>
            <a:headEnd type="arrow"/>
            <a:tailEnd type="arrow"/>
          </a:ln>
          <a:effectLst/>
        </p:spPr>
      </p:cxnSp>
      <p:sp>
        <p:nvSpPr>
          <p:cNvPr id="24" name="TextBox 23"/>
          <p:cNvSpPr txBox="1"/>
          <p:nvPr/>
        </p:nvSpPr>
        <p:spPr>
          <a:xfrm>
            <a:off x="1853488" y="4940300"/>
            <a:ext cx="592492" cy="492443"/>
          </a:xfrm>
          <a:prstGeom prst="rect">
            <a:avLst/>
          </a:prstGeom>
          <a:noFill/>
        </p:spPr>
        <p:txBody>
          <a:bodyPr wrap="none" rtlCol="0">
            <a:spAutoFit/>
          </a:bodyPr>
          <a:lstStyle/>
          <a:p>
            <a:r>
              <a:rPr lang="en-US" dirty="0" smtClean="0"/>
              <a:t>1B</a:t>
            </a:r>
            <a:endParaRPr lang="en-US" dirty="0"/>
          </a:p>
        </p:txBody>
      </p:sp>
      <p:cxnSp>
        <p:nvCxnSpPr>
          <p:cNvPr id="27" name="Straight Arrow Connector 26"/>
          <p:cNvCxnSpPr/>
          <p:nvPr/>
        </p:nvCxnSpPr>
        <p:spPr bwMode="auto">
          <a:xfrm flipV="1">
            <a:off x="3302000" y="3035300"/>
            <a:ext cx="698500" cy="609600"/>
          </a:xfrm>
          <a:prstGeom prst="straightConnector1">
            <a:avLst/>
          </a:prstGeom>
          <a:solidFill>
            <a:schemeClr val="accent1"/>
          </a:solidFill>
          <a:ln w="50800" cap="flat" cmpd="sng" algn="ctr">
            <a:solidFill>
              <a:schemeClr val="tx2"/>
            </a:solidFill>
            <a:prstDash val="solid"/>
            <a:round/>
            <a:headEnd type="none" w="sm" len="sm"/>
            <a:tailEnd type="arrow"/>
          </a:ln>
          <a:effectLst/>
        </p:spPr>
      </p:cxnSp>
      <p:sp>
        <p:nvSpPr>
          <p:cNvPr id="28" name="TextBox 27"/>
          <p:cNvSpPr txBox="1"/>
          <p:nvPr/>
        </p:nvSpPr>
        <p:spPr>
          <a:xfrm>
            <a:off x="4098283" y="2603500"/>
            <a:ext cx="370101" cy="492443"/>
          </a:xfrm>
          <a:prstGeom prst="rect">
            <a:avLst/>
          </a:prstGeom>
          <a:noFill/>
        </p:spPr>
        <p:txBody>
          <a:bodyPr wrap="none" rtlCol="0">
            <a:spAutoFit/>
          </a:bodyPr>
          <a:lstStyle/>
          <a:p>
            <a:r>
              <a:rPr lang="en-US" dirty="0" smtClean="0"/>
              <a:t>3</a:t>
            </a:r>
            <a:endParaRPr lang="en-US" dirty="0"/>
          </a:p>
        </p:txBody>
      </p:sp>
      <p:pic>
        <p:nvPicPr>
          <p:cNvPr id="32" name="Picture 31" descr="usa.png"/>
          <p:cNvPicPr>
            <a:picLocks noChangeAspect="1"/>
          </p:cNvPicPr>
          <p:nvPr/>
        </p:nvPicPr>
        <p:blipFill>
          <a:blip r:embed="rId2"/>
          <a:stretch>
            <a:fillRect/>
          </a:stretch>
        </p:blipFill>
        <p:spPr>
          <a:xfrm>
            <a:off x="6477000" y="4483100"/>
            <a:ext cx="1768929" cy="1320800"/>
          </a:xfrm>
          <a:prstGeom prst="rect">
            <a:avLst/>
          </a:prstGeom>
        </p:spPr>
      </p:pic>
      <p:pic>
        <p:nvPicPr>
          <p:cNvPr id="33" name="Picture 32" descr="pToA6jGpc.gif"/>
          <p:cNvPicPr>
            <a:picLocks noChangeAspect="1"/>
          </p:cNvPicPr>
          <p:nvPr/>
        </p:nvPicPr>
        <p:blipFill>
          <a:blip r:embed="rId3"/>
          <a:stretch>
            <a:fillRect/>
          </a:stretch>
        </p:blipFill>
        <p:spPr>
          <a:xfrm>
            <a:off x="6934200" y="3101975"/>
            <a:ext cx="1017096" cy="654049"/>
          </a:xfrm>
          <a:prstGeom prst="rect">
            <a:avLst/>
          </a:prstGeom>
        </p:spPr>
      </p:pic>
      <p:pic>
        <p:nvPicPr>
          <p:cNvPr id="34" name="Picture 33" descr="4c9agpGdi.jpeg"/>
          <p:cNvPicPr>
            <a:picLocks noChangeAspect="1"/>
          </p:cNvPicPr>
          <p:nvPr/>
        </p:nvPicPr>
        <p:blipFill>
          <a:blip r:embed="rId4"/>
          <a:srcRect l="22723" t="9747" r="22723" b="9747"/>
          <a:stretch>
            <a:fillRect/>
          </a:stretch>
        </p:blipFill>
        <p:spPr>
          <a:xfrm>
            <a:off x="5721837" y="4533899"/>
            <a:ext cx="563161" cy="830269"/>
          </a:xfrm>
          <a:prstGeom prst="rect">
            <a:avLst/>
          </a:prstGeom>
        </p:spPr>
      </p:pic>
      <p:sp>
        <p:nvSpPr>
          <p:cNvPr id="22" name="TextBox 21"/>
          <p:cNvSpPr txBox="1"/>
          <p:nvPr/>
        </p:nvSpPr>
        <p:spPr>
          <a:xfrm>
            <a:off x="1106673" y="2057400"/>
            <a:ext cx="6930653" cy="646331"/>
          </a:xfrm>
          <a:prstGeom prst="rect">
            <a:avLst/>
          </a:prstGeom>
          <a:solidFill>
            <a:srgbClr val="800000"/>
          </a:solidFill>
        </p:spPr>
        <p:txBody>
          <a:bodyPr wrap="none" rtlCol="0">
            <a:spAutoFit/>
          </a:bodyPr>
          <a:lstStyle/>
          <a:p>
            <a:r>
              <a:rPr lang="en-US" sz="3600" b="1" dirty="0" smtClean="0">
                <a:solidFill>
                  <a:schemeClr val="bg1"/>
                </a:solidFill>
              </a:rPr>
              <a:t>And parallelism might not help</a:t>
            </a:r>
            <a:endParaRPr lang="en-US" sz="3600" b="1" dirty="0">
              <a:solidFill>
                <a:schemeClr val="bg1"/>
              </a:solidFill>
            </a:endParaRPr>
          </a:p>
        </p:txBody>
      </p:sp>
      <p:sp>
        <p:nvSpPr>
          <p:cNvPr id="25" name="Rectangle 24"/>
          <p:cNvSpPr/>
          <p:nvPr/>
        </p:nvSpPr>
        <p:spPr bwMode="auto">
          <a:xfrm>
            <a:off x="698500" y="2717800"/>
            <a:ext cx="7734300" cy="3302000"/>
          </a:xfrm>
          <a:prstGeom prst="rect">
            <a:avLst/>
          </a:prstGeom>
          <a:solidFill>
            <a:schemeClr val="bg1">
              <a:alpha val="8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p:spPr>
        <p:txBody>
          <a:bodyPr/>
          <a:lstStyle/>
          <a:p>
            <a:r>
              <a:rPr lang="en-US" smtClean="0"/>
              <a:t>(c) 2015, C. Faloutsos</a:t>
            </a:r>
            <a:endParaRPr lang="en-US"/>
          </a:p>
        </p:txBody>
      </p:sp>
      <p:sp>
        <p:nvSpPr>
          <p:cNvPr id="44035" name="Slide Number Placeholder 5"/>
          <p:cNvSpPr>
            <a:spLocks noGrp="1"/>
          </p:cNvSpPr>
          <p:nvPr>
            <p:ph type="sldNum" sz="quarter" idx="12"/>
          </p:nvPr>
        </p:nvSpPr>
        <p:spPr>
          <a:noFill/>
        </p:spPr>
        <p:txBody>
          <a:bodyPr/>
          <a:lstStyle/>
          <a:p>
            <a:fld id="{938E90AD-1D27-B747-B1F1-E3CE8C748898}" type="slidenum">
              <a:rPr lang="en-US" smtClean="0"/>
              <a:pPr/>
              <a:t>27</a:t>
            </a:fld>
            <a:endParaRPr lang="en-US" smtClean="0"/>
          </a:p>
        </p:txBody>
      </p:sp>
      <p:sp>
        <p:nvSpPr>
          <p:cNvPr id="44036" name="Rectangle 2"/>
          <p:cNvSpPr>
            <a:spLocks noGrp="1" noChangeArrowheads="1"/>
          </p:cNvSpPr>
          <p:nvPr>
            <p:ph type="title"/>
          </p:nvPr>
        </p:nvSpPr>
        <p:spPr>
          <a:xfrm>
            <a:off x="381000" y="228600"/>
            <a:ext cx="8458200" cy="1143000"/>
          </a:xfrm>
        </p:spPr>
        <p:txBody>
          <a:bodyPr/>
          <a:lstStyle/>
          <a:p>
            <a:r>
              <a:rPr lang="en-US">
                <a:ea typeface="ＭＳ Ｐゴシック" charset="-128"/>
                <a:cs typeface="ＭＳ Ｐゴシック" charset="-128"/>
              </a:rPr>
              <a:t>Solution# S.2: Eigen Exponent </a:t>
            </a:r>
            <a:r>
              <a:rPr lang="en-US" i="1">
                <a:ea typeface="ＭＳ Ｐゴシック" charset="-128"/>
                <a:cs typeface="ＭＳ Ｐゴシック" charset="-128"/>
              </a:rPr>
              <a:t>E</a:t>
            </a:r>
            <a:endParaRPr lang="en-US">
              <a:ea typeface="ＭＳ Ｐゴシック" charset="-128"/>
              <a:cs typeface="ＭＳ Ｐゴシック" charset="-128"/>
            </a:endParaRPr>
          </a:p>
        </p:txBody>
      </p:sp>
      <p:sp>
        <p:nvSpPr>
          <p:cNvPr id="44037" name="Rectangle 3"/>
          <p:cNvSpPr>
            <a:spLocks noGrp="1" noChangeArrowheads="1"/>
          </p:cNvSpPr>
          <p:nvPr>
            <p:ph type="body" idx="1"/>
          </p:nvPr>
        </p:nvSpPr>
        <p:spPr>
          <a:xfrm>
            <a:off x="1047750" y="5481638"/>
            <a:ext cx="7769225" cy="884237"/>
          </a:xfrm>
        </p:spPr>
        <p:txBody>
          <a:bodyPr/>
          <a:lstStyle/>
          <a:p>
            <a:pPr>
              <a:lnSpc>
                <a:spcPct val="90000"/>
              </a:lnSpc>
            </a:pPr>
            <a:r>
              <a:rPr lang="en-US" sz="2800" dirty="0">
                <a:ea typeface="ＭＳ Ｐゴシック" charset="-128"/>
                <a:cs typeface="ＭＳ Ｐゴシック" charset="-128"/>
              </a:rPr>
              <a:t>A2: power law in the </a:t>
            </a:r>
            <a:r>
              <a:rPr lang="en-US" sz="2800" dirty="0" err="1">
                <a:ea typeface="ＭＳ Ｐゴシック" charset="-128"/>
                <a:cs typeface="ＭＳ Ｐゴシック" charset="-128"/>
              </a:rPr>
              <a:t>eigenvalues</a:t>
            </a:r>
            <a:r>
              <a:rPr lang="en-US" sz="2800" dirty="0">
                <a:ea typeface="ＭＳ Ｐゴシック" charset="-128"/>
                <a:cs typeface="ＭＳ Ｐゴシック" charset="-128"/>
              </a:rPr>
              <a:t> of the adjacency </a:t>
            </a:r>
            <a:r>
              <a:rPr lang="en-US" sz="2800" dirty="0" smtClean="0">
                <a:ea typeface="ＭＳ Ｐゴシック" charset="-128"/>
                <a:cs typeface="ＭＳ Ｐゴシック" charset="-128"/>
              </a:rPr>
              <a:t>matrix (‘</a:t>
            </a:r>
            <a:r>
              <a:rPr lang="en-US" sz="2800" dirty="0" err="1" smtClean="0">
                <a:latin typeface="American Typewriter"/>
                <a:ea typeface="ＭＳ Ｐゴシック" charset="-128"/>
                <a:cs typeface="American Typewriter"/>
              </a:rPr>
              <a:t>eig</a:t>
            </a:r>
            <a:r>
              <a:rPr lang="en-US" sz="2800" dirty="0" smtClean="0">
                <a:latin typeface="American Typewriter"/>
                <a:ea typeface="ＭＳ Ｐゴシック" charset="-128"/>
                <a:cs typeface="American Typewriter"/>
              </a:rPr>
              <a:t>()</a:t>
            </a:r>
            <a:r>
              <a:rPr lang="en-US" sz="2800" dirty="0" smtClean="0">
                <a:ea typeface="ＭＳ Ｐゴシック" charset="-128"/>
                <a:cs typeface="ＭＳ Ｐゴシック" charset="-128"/>
              </a:rPr>
              <a:t>’)</a:t>
            </a:r>
            <a:endParaRPr lang="en-US" sz="2800" dirty="0">
              <a:ea typeface="ＭＳ Ｐゴシック" charset="-128"/>
              <a:cs typeface="ＭＳ Ｐゴシック" charset="-128"/>
            </a:endParaRPr>
          </a:p>
        </p:txBody>
      </p:sp>
      <p:sp>
        <p:nvSpPr>
          <p:cNvPr id="44038" name="Text Box 4"/>
          <p:cNvSpPr txBox="1">
            <a:spLocks noChangeArrowheads="1"/>
          </p:cNvSpPr>
          <p:nvPr/>
        </p:nvSpPr>
        <p:spPr bwMode="auto">
          <a:xfrm>
            <a:off x="6834188" y="2860675"/>
            <a:ext cx="1363662" cy="457200"/>
          </a:xfrm>
          <a:prstGeom prst="rect">
            <a:avLst/>
          </a:prstGeom>
          <a:noFill/>
          <a:ln w="9525">
            <a:noFill/>
            <a:miter lim="800000"/>
            <a:headEnd/>
            <a:tailEnd/>
          </a:ln>
        </p:spPr>
        <p:txBody>
          <a:bodyPr wrap="none">
            <a:prstTxWarp prst="textNoShape">
              <a:avLst/>
            </a:prstTxWarp>
            <a:spAutoFit/>
          </a:bodyPr>
          <a:lstStyle/>
          <a:p>
            <a:pPr>
              <a:spcBef>
                <a:spcPct val="20000"/>
              </a:spcBef>
            </a:pPr>
            <a:r>
              <a:rPr kumimoji="0" lang="en-US" sz="2400" i="1">
                <a:solidFill>
                  <a:srgbClr val="FF0000"/>
                </a:solidFill>
                <a:latin typeface="Times New Roman" charset="0"/>
              </a:rPr>
              <a:t>E = -0.48</a:t>
            </a:r>
          </a:p>
        </p:txBody>
      </p:sp>
      <p:sp>
        <p:nvSpPr>
          <p:cNvPr id="44039" name="Text Box 5"/>
          <p:cNvSpPr txBox="1">
            <a:spLocks noChangeArrowheads="1"/>
          </p:cNvSpPr>
          <p:nvPr/>
        </p:nvSpPr>
        <p:spPr bwMode="auto">
          <a:xfrm>
            <a:off x="6597650" y="2241550"/>
            <a:ext cx="2317750" cy="457200"/>
          </a:xfrm>
          <a:prstGeom prst="rect">
            <a:avLst/>
          </a:prstGeom>
          <a:noFill/>
          <a:ln w="9525">
            <a:noFill/>
            <a:miter lim="800000"/>
            <a:headEnd/>
            <a:tailEnd/>
          </a:ln>
        </p:spPr>
        <p:txBody>
          <a:bodyPr wrap="none">
            <a:prstTxWarp prst="textNoShape">
              <a:avLst/>
            </a:prstTxWarp>
            <a:spAutoFit/>
          </a:bodyPr>
          <a:lstStyle/>
          <a:p>
            <a:pPr>
              <a:spcBef>
                <a:spcPct val="20000"/>
              </a:spcBef>
            </a:pPr>
            <a:r>
              <a:rPr kumimoji="0" lang="en-US" sz="2400">
                <a:latin typeface="Times New Roman" charset="0"/>
              </a:rPr>
              <a:t>Exponent = slope</a:t>
            </a:r>
            <a:endParaRPr kumimoji="0" lang="en-US" sz="2400" i="1">
              <a:latin typeface="Times New Roman" charset="0"/>
            </a:endParaRPr>
          </a:p>
        </p:txBody>
      </p:sp>
      <p:sp>
        <p:nvSpPr>
          <p:cNvPr id="44040" name="Text Box 6"/>
          <p:cNvSpPr txBox="1">
            <a:spLocks noChangeArrowheads="1"/>
          </p:cNvSpPr>
          <p:nvPr/>
        </p:nvSpPr>
        <p:spPr bwMode="auto">
          <a:xfrm>
            <a:off x="685800" y="1524000"/>
            <a:ext cx="1443038" cy="366713"/>
          </a:xfrm>
          <a:prstGeom prst="rect">
            <a:avLst/>
          </a:prstGeom>
          <a:noFill/>
          <a:ln w="9525">
            <a:noFill/>
            <a:miter lim="800000"/>
            <a:headEnd/>
            <a:tailEnd/>
          </a:ln>
        </p:spPr>
        <p:txBody>
          <a:bodyPr wrap="none">
            <a:prstTxWarp prst="textNoShape">
              <a:avLst/>
            </a:prstTxWarp>
            <a:spAutoFit/>
          </a:bodyPr>
          <a:lstStyle/>
          <a:p>
            <a:pPr>
              <a:lnSpc>
                <a:spcPct val="90000"/>
              </a:lnSpc>
              <a:spcBef>
                <a:spcPct val="20000"/>
              </a:spcBef>
            </a:pPr>
            <a:r>
              <a:rPr kumimoji="0" lang="en-US" sz="2000"/>
              <a:t>Eigenvalue</a:t>
            </a:r>
          </a:p>
        </p:txBody>
      </p:sp>
      <p:sp>
        <p:nvSpPr>
          <p:cNvPr id="44041" name="Text Box 7"/>
          <p:cNvSpPr txBox="1">
            <a:spLocks noChangeArrowheads="1"/>
          </p:cNvSpPr>
          <p:nvPr/>
        </p:nvSpPr>
        <p:spPr bwMode="auto">
          <a:xfrm>
            <a:off x="3352800" y="4967288"/>
            <a:ext cx="3671888" cy="366712"/>
          </a:xfrm>
          <a:prstGeom prst="rect">
            <a:avLst/>
          </a:prstGeom>
          <a:noFill/>
          <a:ln w="9525">
            <a:noFill/>
            <a:miter lim="800000"/>
            <a:headEnd/>
            <a:tailEnd/>
          </a:ln>
        </p:spPr>
        <p:txBody>
          <a:bodyPr wrap="none">
            <a:prstTxWarp prst="textNoShape">
              <a:avLst/>
            </a:prstTxWarp>
            <a:spAutoFit/>
          </a:bodyPr>
          <a:lstStyle/>
          <a:p>
            <a:pPr algn="l">
              <a:lnSpc>
                <a:spcPct val="90000"/>
              </a:lnSpc>
              <a:spcBef>
                <a:spcPct val="20000"/>
              </a:spcBef>
            </a:pPr>
            <a:r>
              <a:rPr kumimoji="0" lang="en-US" sz="2000"/>
              <a:t>Rank of decreasing eigenvalue</a:t>
            </a:r>
          </a:p>
        </p:txBody>
      </p:sp>
      <p:pic>
        <p:nvPicPr>
          <p:cNvPr id="44043" name="Picture 9"/>
          <p:cNvPicPr>
            <a:picLocks noChangeAspect="1" noChangeArrowheads="1"/>
          </p:cNvPicPr>
          <p:nvPr/>
        </p:nvPicPr>
        <p:blipFill>
          <a:blip r:embed="rId2"/>
          <a:srcRect/>
          <a:stretch>
            <a:fillRect/>
          </a:stretch>
        </p:blipFill>
        <p:spPr bwMode="auto">
          <a:xfrm>
            <a:off x="1752600" y="1828800"/>
            <a:ext cx="4191000" cy="3084513"/>
          </a:xfrm>
          <a:prstGeom prst="rect">
            <a:avLst/>
          </a:prstGeom>
          <a:noFill/>
          <a:ln w="9525">
            <a:noFill/>
            <a:miter lim="800000"/>
            <a:headEnd/>
            <a:tailEnd/>
          </a:ln>
        </p:spPr>
      </p:pic>
      <p:sp>
        <p:nvSpPr>
          <p:cNvPr id="44044" name="Date Placeholder 12"/>
          <p:cNvSpPr>
            <a:spLocks noGrp="1"/>
          </p:cNvSpPr>
          <p:nvPr>
            <p:ph type="dt" sz="quarter" idx="10"/>
          </p:nvPr>
        </p:nvSpPr>
        <p:spPr>
          <a:noFill/>
        </p:spPr>
        <p:txBody>
          <a:bodyPr/>
          <a:lstStyle/>
          <a:p>
            <a:r>
              <a:rPr lang="en-US" smtClean="0"/>
              <a:t>Twitter</a:t>
            </a:r>
            <a:endParaRPr lang="en-US"/>
          </a:p>
        </p:txBody>
      </p:sp>
      <p:grpSp>
        <p:nvGrpSpPr>
          <p:cNvPr id="15" name="Group 14"/>
          <p:cNvGrpSpPr/>
          <p:nvPr/>
        </p:nvGrpSpPr>
        <p:grpSpPr>
          <a:xfrm>
            <a:off x="0" y="4038600"/>
            <a:ext cx="1968500" cy="1257300"/>
            <a:chOff x="0" y="4038600"/>
            <a:chExt cx="1968500" cy="1257300"/>
          </a:xfrm>
        </p:grpSpPr>
        <p:sp>
          <p:nvSpPr>
            <p:cNvPr id="13" name="TextBox 12"/>
            <p:cNvSpPr txBox="1"/>
            <p:nvPr/>
          </p:nvSpPr>
          <p:spPr>
            <a:xfrm>
              <a:off x="227933" y="4305300"/>
              <a:ext cx="1532203" cy="492443"/>
            </a:xfrm>
            <a:prstGeom prst="rect">
              <a:avLst/>
            </a:prstGeom>
            <a:noFill/>
          </p:spPr>
          <p:txBody>
            <a:bodyPr wrap="none" rtlCol="0">
              <a:spAutoFit/>
            </a:bodyPr>
            <a:lstStyle/>
            <a:p>
              <a:r>
                <a:rPr lang="en-US" b="1" dirty="0" smtClean="0"/>
                <a:t>A </a:t>
              </a:r>
              <a:r>
                <a:rPr lang="en-US" b="1" dirty="0" err="1" smtClean="0"/>
                <a:t>x</a:t>
              </a:r>
              <a:r>
                <a:rPr lang="en-US" dirty="0" smtClean="0"/>
                <a:t> = </a:t>
              </a:r>
              <a:r>
                <a:rPr lang="en-US" dirty="0" err="1" smtClean="0">
                  <a:latin typeface="Symbol"/>
                </a:rPr>
                <a:t>l</a:t>
              </a:r>
              <a:r>
                <a:rPr lang="en-US" dirty="0" smtClean="0"/>
                <a:t> </a:t>
              </a:r>
              <a:r>
                <a:rPr lang="en-US" b="1" dirty="0" err="1" smtClean="0"/>
                <a:t>x</a:t>
              </a:r>
              <a:endParaRPr lang="en-US" b="1" dirty="0"/>
            </a:p>
          </p:txBody>
        </p:sp>
        <p:sp>
          <p:nvSpPr>
            <p:cNvPr id="14" name="Cloud Callout 13"/>
            <p:cNvSpPr/>
            <p:nvPr/>
          </p:nvSpPr>
          <p:spPr bwMode="auto">
            <a:xfrm>
              <a:off x="0" y="4038600"/>
              <a:ext cx="1968500" cy="1257300"/>
            </a:xfrm>
            <a:prstGeom prst="cloudCallou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pic>
        <p:nvPicPr>
          <p:cNvPr id="16" name="Picture 4" descr="0iterations"/>
          <p:cNvPicPr>
            <a:picLocks noChangeAspect="1" noChangeArrowheads="1"/>
          </p:cNvPicPr>
          <p:nvPr/>
        </p:nvPicPr>
        <p:blipFill>
          <a:blip r:embed="rId3"/>
          <a:srcRect/>
          <a:stretch>
            <a:fillRect/>
          </a:stretch>
        </p:blipFill>
        <p:spPr bwMode="auto">
          <a:xfrm>
            <a:off x="8280400" y="0"/>
            <a:ext cx="863600" cy="9504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28</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 Degree; Triangles</a:t>
            </a:r>
          </a:p>
          <a:p>
            <a:pPr lvl="1"/>
            <a:r>
              <a:rPr lang="en-US" dirty="0" smtClean="0">
                <a:ea typeface="ＭＳ Ｐゴシック" charset="-128"/>
                <a:cs typeface="ＭＳ Ｐゴシック" charset="-128"/>
              </a:rPr>
              <a:t>Anomaly/fraud detection</a:t>
            </a:r>
          </a:p>
          <a:p>
            <a:pPr lvl="1"/>
            <a:r>
              <a:rPr lang="en-US" dirty="0" smtClean="0">
                <a:ea typeface="ＭＳ Ｐゴシック" charset="-128"/>
                <a:cs typeface="ＭＳ Ｐゴシック" charset="-128"/>
              </a:rPr>
              <a:t>Graph understanding</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27013" y="2733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Footer Placeholder 2"/>
          <p:cNvSpPr>
            <a:spLocks noGrp="1"/>
          </p:cNvSpPr>
          <p:nvPr>
            <p:ph type="ftr" sz="quarter" idx="11"/>
          </p:nvPr>
        </p:nvSpPr>
        <p:spPr>
          <a:noFill/>
        </p:spPr>
        <p:txBody>
          <a:bodyPr/>
          <a:lstStyle/>
          <a:p>
            <a:r>
              <a:rPr lang="en-US" smtClean="0"/>
              <a:t>(c) 2015, C. Faloutsos</a:t>
            </a:r>
            <a:endParaRPr lang="en-US"/>
          </a:p>
        </p:txBody>
      </p:sp>
      <p:sp>
        <p:nvSpPr>
          <p:cNvPr id="54275" name="Slide Number Placeholder 3"/>
          <p:cNvSpPr>
            <a:spLocks noGrp="1"/>
          </p:cNvSpPr>
          <p:nvPr>
            <p:ph type="sldNum" sz="quarter" idx="12"/>
          </p:nvPr>
        </p:nvSpPr>
        <p:spPr>
          <a:noFill/>
        </p:spPr>
        <p:txBody>
          <a:bodyPr/>
          <a:lstStyle/>
          <a:p>
            <a:fld id="{2451714B-BC3F-6F4E-8531-B2EA01BCC33E}" type="slidenum">
              <a:rPr lang="en-US" smtClean="0"/>
              <a:pPr/>
              <a:t>29</a:t>
            </a:fld>
            <a:endParaRPr lang="en-US" smtClean="0"/>
          </a:p>
        </p:txBody>
      </p:sp>
      <p:sp>
        <p:nvSpPr>
          <p:cNvPr id="54276" name="Rectangle 2"/>
          <p:cNvSpPr>
            <a:spLocks noGrp="1" noChangeArrowheads="1"/>
          </p:cNvSpPr>
          <p:nvPr>
            <p:ph type="title" idx="4294967295"/>
          </p:nvPr>
        </p:nvSpPr>
        <p:spPr/>
        <p:txBody>
          <a:bodyPr lIns="91430" tIns="45715" rIns="91430" bIns="45715"/>
          <a:lstStyle/>
          <a:p>
            <a:pPr defTabSz="1008063"/>
            <a:r>
              <a:rPr lang="en-US">
                <a:ea typeface="ＭＳ Ｐゴシック" charset="-128"/>
                <a:cs typeface="ＭＳ Ｐゴシック" charset="-128"/>
              </a:rPr>
              <a:t>Solution# S.3: Triangle ‘Laws’</a:t>
            </a:r>
          </a:p>
        </p:txBody>
      </p:sp>
      <p:sp>
        <p:nvSpPr>
          <p:cNvPr id="54277" name="Rectangle 3"/>
          <p:cNvSpPr>
            <a:spLocks noGrp="1" noChangeArrowheads="1"/>
          </p:cNvSpPr>
          <p:nvPr>
            <p:ph type="body" idx="4294967295"/>
          </p:nvPr>
        </p:nvSpPr>
        <p:spPr>
          <a:xfrm>
            <a:off x="685800" y="2287588"/>
            <a:ext cx="7772400" cy="4113212"/>
          </a:xfrm>
        </p:spPr>
        <p:txBody>
          <a:bodyPr lIns="91430" tIns="45715" rIns="91430" bIns="45715"/>
          <a:lstStyle/>
          <a:p>
            <a:pPr marL="377825" indent="-377825" defTabSz="1008063"/>
            <a:r>
              <a:rPr lang="en-US">
                <a:ea typeface="ＭＳ Ｐゴシック" charset="-128"/>
                <a:cs typeface="ＭＳ Ｐゴシック" charset="-128"/>
              </a:rPr>
              <a:t>Real social networks have a lot of triangles </a:t>
            </a:r>
          </a:p>
        </p:txBody>
      </p:sp>
      <p:grpSp>
        <p:nvGrpSpPr>
          <p:cNvPr id="54278" name="Group 5"/>
          <p:cNvGrpSpPr>
            <a:grpSpLocks/>
          </p:cNvGrpSpPr>
          <p:nvPr/>
        </p:nvGrpSpPr>
        <p:grpSpPr bwMode="auto">
          <a:xfrm>
            <a:off x="6934200" y="1295400"/>
            <a:ext cx="762000" cy="914400"/>
            <a:chOff x="4815" y="899"/>
            <a:chExt cx="530" cy="635"/>
          </a:xfrm>
        </p:grpSpPr>
        <p:sp>
          <p:nvSpPr>
            <p:cNvPr id="54280" name="Oval 4"/>
            <p:cNvSpPr>
              <a:spLocks noChangeArrowheads="1"/>
            </p:cNvSpPr>
            <p:nvPr/>
          </p:nvSpPr>
          <p:spPr bwMode="auto">
            <a:xfrm>
              <a:off x="4815" y="126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4281" name="Oval 5"/>
            <p:cNvSpPr>
              <a:spLocks noChangeArrowheads="1"/>
            </p:cNvSpPr>
            <p:nvPr/>
          </p:nvSpPr>
          <p:spPr bwMode="auto">
            <a:xfrm>
              <a:off x="5239" y="1428"/>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4282" name="Oval 6"/>
            <p:cNvSpPr>
              <a:spLocks noChangeArrowheads="1"/>
            </p:cNvSpPr>
            <p:nvPr/>
          </p:nvSpPr>
          <p:spPr bwMode="auto">
            <a:xfrm>
              <a:off x="5133" y="89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54283" name="AutoShape 7"/>
            <p:cNvCxnSpPr>
              <a:cxnSpLocks noChangeShapeType="1"/>
              <a:stCxn id="54280" idx="7"/>
              <a:endCxn id="54282" idx="3"/>
            </p:cNvCxnSpPr>
            <p:nvPr/>
          </p:nvCxnSpPr>
          <p:spPr bwMode="auto">
            <a:xfrm flipV="1">
              <a:off x="4906" y="989"/>
              <a:ext cx="242" cy="296"/>
            </a:xfrm>
            <a:prstGeom prst="straightConnector1">
              <a:avLst/>
            </a:prstGeom>
            <a:noFill/>
            <a:ln w="9525">
              <a:solidFill>
                <a:schemeClr val="tx1"/>
              </a:solidFill>
              <a:round/>
              <a:headEnd/>
              <a:tailEnd/>
            </a:ln>
          </p:spPr>
        </p:cxnSp>
        <p:cxnSp>
          <p:nvCxnSpPr>
            <p:cNvPr id="54284" name="AutoShape 8"/>
            <p:cNvCxnSpPr>
              <a:cxnSpLocks noChangeShapeType="1"/>
              <a:stCxn id="54280" idx="5"/>
              <a:endCxn id="54281" idx="2"/>
            </p:cNvCxnSpPr>
            <p:nvPr/>
          </p:nvCxnSpPr>
          <p:spPr bwMode="auto">
            <a:xfrm>
              <a:off x="4906" y="1360"/>
              <a:ext cx="333" cy="121"/>
            </a:xfrm>
            <a:prstGeom prst="straightConnector1">
              <a:avLst/>
            </a:prstGeom>
            <a:noFill/>
            <a:ln w="9525">
              <a:solidFill>
                <a:schemeClr val="tx1"/>
              </a:solidFill>
              <a:round/>
              <a:headEnd/>
              <a:tailEnd/>
            </a:ln>
          </p:spPr>
        </p:cxnSp>
      </p:grpSp>
      <p:sp>
        <p:nvSpPr>
          <p:cNvPr id="54279" name="Date Placeholder 12"/>
          <p:cNvSpPr>
            <a:spLocks noGrp="1"/>
          </p:cNvSpPr>
          <p:nvPr>
            <p:ph type="dt" sz="quarter" idx="10"/>
          </p:nvPr>
        </p:nvSpPr>
        <p:spPr>
          <a:noFill/>
        </p:spPr>
        <p:txBody>
          <a:bodyPr/>
          <a:lstStyle/>
          <a:p>
            <a:r>
              <a:rPr lang="en-US" smtClean="0"/>
              <a:t>Twitter</a:t>
            </a: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2015,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3</a:t>
            </a:fld>
            <a:endParaRPr lang="en-US" smtClean="0"/>
          </a:p>
        </p:txBody>
      </p:sp>
      <p:sp>
        <p:nvSpPr>
          <p:cNvPr id="23556" name="Rectangle 1026"/>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3563" name="Date Placeholder 13"/>
          <p:cNvSpPr>
            <a:spLocks noGrp="1"/>
          </p:cNvSpPr>
          <p:nvPr>
            <p:ph type="dt" sz="quarter" idx="10"/>
          </p:nvPr>
        </p:nvSpPr>
        <p:spPr>
          <a:noFill/>
        </p:spPr>
        <p:txBody>
          <a:bodyPr/>
          <a:lstStyle/>
          <a:p>
            <a:r>
              <a:rPr lang="en-US" smtClean="0"/>
              <a:t>Twitter</a:t>
            </a:r>
            <a:endParaRPr lang="en-US"/>
          </a:p>
        </p:txBody>
      </p:sp>
      <p:pic>
        <p:nvPicPr>
          <p:cNvPr id="7" name="Picture 6" descr="www-logo-1198.png"/>
          <p:cNvPicPr>
            <a:picLocks noChangeAspect="1"/>
          </p:cNvPicPr>
          <p:nvPr/>
        </p:nvPicPr>
        <p:blipFill>
          <a:blip r:embed="rId3"/>
          <a:stretch>
            <a:fillRect/>
          </a:stretch>
        </p:blipFill>
        <p:spPr>
          <a:xfrm>
            <a:off x="508000" y="2006600"/>
            <a:ext cx="2311400" cy="2311400"/>
          </a:xfrm>
          <a:prstGeom prst="rect">
            <a:avLst/>
          </a:prstGeom>
        </p:spPr>
      </p:pic>
      <p:sp>
        <p:nvSpPr>
          <p:cNvPr id="10" name="TextBox 9"/>
          <p:cNvSpPr txBox="1"/>
          <p:nvPr/>
        </p:nvSpPr>
        <p:spPr>
          <a:xfrm>
            <a:off x="5178508" y="4025900"/>
            <a:ext cx="3492863" cy="1292662"/>
          </a:xfrm>
          <a:prstGeom prst="rect">
            <a:avLst/>
          </a:prstGeom>
          <a:noFill/>
        </p:spPr>
        <p:txBody>
          <a:bodyPr wrap="none" rtlCol="0">
            <a:spAutoFit/>
          </a:bodyPr>
          <a:lstStyle/>
          <a:p>
            <a:pPr algn="l"/>
            <a:r>
              <a:rPr lang="en-US" dirty="0" smtClean="0"/>
              <a:t>~1B nodes (web sites)</a:t>
            </a:r>
          </a:p>
          <a:p>
            <a:pPr algn="l"/>
            <a:r>
              <a:rPr lang="en-US" dirty="0" smtClean="0"/>
              <a:t>~6B edges (http links)</a:t>
            </a:r>
          </a:p>
          <a:p>
            <a:pPr algn="l"/>
            <a:r>
              <a:rPr lang="en-US" dirty="0" smtClean="0"/>
              <a:t>‘</a:t>
            </a:r>
            <a:r>
              <a:rPr lang="en-US" dirty="0" err="1" smtClean="0"/>
              <a:t>YahooWeb</a:t>
            </a:r>
            <a:r>
              <a:rPr lang="en-US" dirty="0" smtClean="0"/>
              <a:t> graph’</a:t>
            </a:r>
            <a:endParaRPr lang="en-US" dirty="0"/>
          </a:p>
        </p:txBody>
      </p:sp>
      <p:sp>
        <p:nvSpPr>
          <p:cNvPr id="11" name="Content Placeholder 10"/>
          <p:cNvSpPr>
            <a:spLocks noGrp="1"/>
          </p:cNvSpPr>
          <p:nvPr>
            <p:ph sz="half"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Footer Placeholder 2"/>
          <p:cNvSpPr>
            <a:spLocks noGrp="1"/>
          </p:cNvSpPr>
          <p:nvPr>
            <p:ph type="ftr" sz="quarter" idx="11"/>
          </p:nvPr>
        </p:nvSpPr>
        <p:spPr>
          <a:noFill/>
        </p:spPr>
        <p:txBody>
          <a:bodyPr/>
          <a:lstStyle/>
          <a:p>
            <a:r>
              <a:rPr lang="en-US" smtClean="0"/>
              <a:t>(c) 2015, C. Faloutsos</a:t>
            </a:r>
            <a:endParaRPr lang="en-US"/>
          </a:p>
        </p:txBody>
      </p:sp>
      <p:sp>
        <p:nvSpPr>
          <p:cNvPr id="55299" name="Slide Number Placeholder 3"/>
          <p:cNvSpPr>
            <a:spLocks noGrp="1"/>
          </p:cNvSpPr>
          <p:nvPr>
            <p:ph type="sldNum" sz="quarter" idx="12"/>
          </p:nvPr>
        </p:nvSpPr>
        <p:spPr>
          <a:noFill/>
        </p:spPr>
        <p:txBody>
          <a:bodyPr/>
          <a:lstStyle/>
          <a:p>
            <a:fld id="{9415AACC-7530-BE4D-ADEC-13BEB7C6F690}" type="slidenum">
              <a:rPr lang="en-US" smtClean="0"/>
              <a:pPr/>
              <a:t>30</a:t>
            </a:fld>
            <a:endParaRPr lang="en-US" smtClean="0"/>
          </a:p>
        </p:txBody>
      </p:sp>
      <p:sp>
        <p:nvSpPr>
          <p:cNvPr id="55300" name="Rectangle 2"/>
          <p:cNvSpPr>
            <a:spLocks noGrp="1" noChangeArrowheads="1"/>
          </p:cNvSpPr>
          <p:nvPr>
            <p:ph type="title" idx="4294967295"/>
          </p:nvPr>
        </p:nvSpPr>
        <p:spPr/>
        <p:txBody>
          <a:bodyPr lIns="91430" tIns="45715" rIns="91430" bIns="45715"/>
          <a:lstStyle/>
          <a:p>
            <a:pPr defTabSz="1008063"/>
            <a:r>
              <a:rPr lang="en-US" smtClean="0">
                <a:ea typeface="ＭＳ Ｐゴシック" charset="-128"/>
                <a:cs typeface="ＭＳ Ｐゴシック" charset="-128"/>
              </a:rPr>
              <a:t>Solution# S.3: Triangle ‘Laws’</a:t>
            </a:r>
          </a:p>
        </p:txBody>
      </p:sp>
      <p:sp>
        <p:nvSpPr>
          <p:cNvPr id="55301" name="Rectangle 3"/>
          <p:cNvSpPr>
            <a:spLocks noGrp="1" noChangeArrowheads="1"/>
          </p:cNvSpPr>
          <p:nvPr>
            <p:ph type="body" idx="4294967295"/>
          </p:nvPr>
        </p:nvSpPr>
        <p:spPr>
          <a:xfrm>
            <a:off x="685800" y="2287588"/>
            <a:ext cx="7772400" cy="4113212"/>
          </a:xfrm>
        </p:spPr>
        <p:txBody>
          <a:bodyPr lIns="91430" tIns="45715" rIns="91430" bIns="45715"/>
          <a:lstStyle/>
          <a:p>
            <a:pPr marL="377825" indent="-377825" defTabSz="1008063"/>
            <a:r>
              <a:rPr lang="en-US" dirty="0">
                <a:ea typeface="ＭＳ Ｐゴシック" charset="-128"/>
                <a:cs typeface="ＭＳ Ｐゴシック" charset="-128"/>
              </a:rPr>
              <a:t>Real social networks have a lot of triangles</a:t>
            </a:r>
          </a:p>
          <a:p>
            <a:pPr marL="819150" lvl="1" indent="-315913" defTabSz="1008063"/>
            <a:r>
              <a:rPr lang="en-US" dirty="0"/>
              <a:t>Friends of friends are friends </a:t>
            </a:r>
          </a:p>
          <a:p>
            <a:pPr marL="377825" indent="-377825" defTabSz="1008063"/>
            <a:r>
              <a:rPr lang="en-US" dirty="0">
                <a:ea typeface="ＭＳ Ｐゴシック" charset="-128"/>
                <a:cs typeface="ＭＳ Ｐゴシック" charset="-128"/>
              </a:rPr>
              <a:t>Any patterns</a:t>
            </a:r>
            <a:r>
              <a:rPr lang="en-US" dirty="0" smtClean="0">
                <a:ea typeface="ＭＳ Ｐゴシック" charset="-128"/>
                <a:cs typeface="ＭＳ Ｐゴシック" charset="-128"/>
              </a:rPr>
              <a:t>?</a:t>
            </a:r>
          </a:p>
          <a:p>
            <a:pPr marL="777875" lvl="1" indent="-377825" defTabSz="1008063"/>
            <a:r>
              <a:rPr lang="en-US" dirty="0" smtClean="0">
                <a:ea typeface="ＭＳ Ｐゴシック" charset="-128"/>
                <a:cs typeface="ＭＳ Ｐゴシック" charset="-128"/>
              </a:rPr>
              <a:t>2x the friends, 2x the triangles ?</a:t>
            </a:r>
            <a:endParaRPr lang="en-US" dirty="0">
              <a:ea typeface="ＭＳ Ｐゴシック" charset="-128"/>
              <a:cs typeface="ＭＳ Ｐゴシック" charset="-128"/>
            </a:endParaRPr>
          </a:p>
        </p:txBody>
      </p:sp>
      <p:grpSp>
        <p:nvGrpSpPr>
          <p:cNvPr id="55302" name="Group 24"/>
          <p:cNvGrpSpPr>
            <a:grpSpLocks/>
          </p:cNvGrpSpPr>
          <p:nvPr/>
        </p:nvGrpSpPr>
        <p:grpSpPr bwMode="auto">
          <a:xfrm>
            <a:off x="6934200" y="1295400"/>
            <a:ext cx="762000" cy="914400"/>
            <a:chOff x="4815" y="899"/>
            <a:chExt cx="530" cy="635"/>
          </a:xfrm>
        </p:grpSpPr>
        <p:sp>
          <p:nvSpPr>
            <p:cNvPr id="55304" name="Oval 4"/>
            <p:cNvSpPr>
              <a:spLocks noChangeArrowheads="1"/>
            </p:cNvSpPr>
            <p:nvPr/>
          </p:nvSpPr>
          <p:spPr bwMode="auto">
            <a:xfrm>
              <a:off x="4815" y="126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5305" name="Oval 5"/>
            <p:cNvSpPr>
              <a:spLocks noChangeArrowheads="1"/>
            </p:cNvSpPr>
            <p:nvPr/>
          </p:nvSpPr>
          <p:spPr bwMode="auto">
            <a:xfrm>
              <a:off x="5239" y="1428"/>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5306" name="Oval 6"/>
            <p:cNvSpPr>
              <a:spLocks noChangeArrowheads="1"/>
            </p:cNvSpPr>
            <p:nvPr/>
          </p:nvSpPr>
          <p:spPr bwMode="auto">
            <a:xfrm>
              <a:off x="5133" y="89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55307" name="AutoShape 7"/>
            <p:cNvCxnSpPr>
              <a:cxnSpLocks noChangeShapeType="1"/>
              <a:stCxn id="55304" idx="7"/>
              <a:endCxn id="55306" idx="3"/>
            </p:cNvCxnSpPr>
            <p:nvPr/>
          </p:nvCxnSpPr>
          <p:spPr bwMode="auto">
            <a:xfrm flipV="1">
              <a:off x="4906" y="989"/>
              <a:ext cx="242" cy="296"/>
            </a:xfrm>
            <a:prstGeom prst="straightConnector1">
              <a:avLst/>
            </a:prstGeom>
            <a:noFill/>
            <a:ln w="9525">
              <a:solidFill>
                <a:schemeClr val="tx1"/>
              </a:solidFill>
              <a:round/>
              <a:headEnd/>
              <a:tailEnd/>
            </a:ln>
          </p:spPr>
        </p:cxnSp>
        <p:cxnSp>
          <p:nvCxnSpPr>
            <p:cNvPr id="55308" name="AutoShape 8"/>
            <p:cNvCxnSpPr>
              <a:cxnSpLocks noChangeShapeType="1"/>
              <a:stCxn id="55304" idx="5"/>
              <a:endCxn id="55305" idx="2"/>
            </p:cNvCxnSpPr>
            <p:nvPr/>
          </p:nvCxnSpPr>
          <p:spPr bwMode="auto">
            <a:xfrm>
              <a:off x="4906" y="1360"/>
              <a:ext cx="333" cy="121"/>
            </a:xfrm>
            <a:prstGeom prst="straightConnector1">
              <a:avLst/>
            </a:prstGeom>
            <a:noFill/>
            <a:ln w="9525">
              <a:solidFill>
                <a:schemeClr val="tx1"/>
              </a:solidFill>
              <a:round/>
              <a:headEnd/>
              <a:tailEnd/>
            </a:ln>
          </p:spPr>
        </p:cxnSp>
        <p:cxnSp>
          <p:nvCxnSpPr>
            <p:cNvPr id="55309" name="AutoShape 23"/>
            <p:cNvCxnSpPr>
              <a:cxnSpLocks noChangeShapeType="1"/>
              <a:stCxn id="55305" idx="0"/>
              <a:endCxn id="55306" idx="4"/>
            </p:cNvCxnSpPr>
            <p:nvPr/>
          </p:nvCxnSpPr>
          <p:spPr bwMode="auto">
            <a:xfrm flipH="1" flipV="1">
              <a:off x="5186" y="1005"/>
              <a:ext cx="106" cy="423"/>
            </a:xfrm>
            <a:prstGeom prst="straightConnector1">
              <a:avLst/>
            </a:prstGeom>
            <a:noFill/>
            <a:ln w="12700">
              <a:solidFill>
                <a:schemeClr val="tx1"/>
              </a:solidFill>
              <a:round/>
              <a:headEnd type="none" w="sm" len="sm"/>
              <a:tailEnd/>
            </a:ln>
          </p:spPr>
        </p:cxnSp>
      </p:grpSp>
      <p:sp>
        <p:nvSpPr>
          <p:cNvPr id="55303" name="Date Placeholder 13"/>
          <p:cNvSpPr>
            <a:spLocks noGrp="1"/>
          </p:cNvSpPr>
          <p:nvPr>
            <p:ph type="dt" sz="quarter" idx="10"/>
          </p:nvPr>
        </p:nvSpPr>
        <p:spPr>
          <a:noFill/>
        </p:spPr>
        <p:txBody>
          <a:bodyPr/>
          <a:lstStyle/>
          <a:p>
            <a:r>
              <a:rPr lang="en-US" smtClean="0"/>
              <a:t>Twitter</a:t>
            </a:r>
            <a:endParaRPr lang="en-US"/>
          </a:p>
        </p:txBody>
      </p:sp>
      <p:grpSp>
        <p:nvGrpSpPr>
          <p:cNvPr id="14" name="Group 17"/>
          <p:cNvGrpSpPr>
            <a:grpSpLocks/>
          </p:cNvGrpSpPr>
          <p:nvPr/>
        </p:nvGrpSpPr>
        <p:grpSpPr bwMode="auto">
          <a:xfrm>
            <a:off x="8102600" y="3830638"/>
            <a:ext cx="652463" cy="906462"/>
            <a:chOff x="6934200" y="3995738"/>
            <a:chExt cx="652463" cy="906462"/>
          </a:xfrm>
        </p:grpSpPr>
        <p:sp>
          <p:nvSpPr>
            <p:cNvPr id="15" name="Oval 4"/>
            <p:cNvSpPr>
              <a:spLocks noChangeArrowheads="1"/>
            </p:cNvSpPr>
            <p:nvPr/>
          </p:nvSpPr>
          <p:spPr bwMode="auto">
            <a:xfrm>
              <a:off x="6934200" y="4386263"/>
              <a:ext cx="130175" cy="111125"/>
            </a:xfrm>
            <a:prstGeom prst="ellipse">
              <a:avLst/>
            </a:prstGeom>
            <a:solidFill>
              <a:schemeClr val="tx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6" name="Oval 5"/>
            <p:cNvSpPr>
              <a:spLocks noChangeArrowheads="1"/>
            </p:cNvSpPr>
            <p:nvPr/>
          </p:nvSpPr>
          <p:spPr bwMode="auto">
            <a:xfrm>
              <a:off x="7456488" y="4552950"/>
              <a:ext cx="130175" cy="112713"/>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7" name="Oval 6"/>
            <p:cNvSpPr>
              <a:spLocks noChangeArrowheads="1"/>
            </p:cNvSpPr>
            <p:nvPr/>
          </p:nvSpPr>
          <p:spPr bwMode="auto">
            <a:xfrm>
              <a:off x="7324725" y="3995738"/>
              <a:ext cx="131763" cy="112712"/>
            </a:xfrm>
            <a:prstGeom prst="ellipse">
              <a:avLst/>
            </a:prstGeom>
            <a:no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18" name="AutoShape 7"/>
            <p:cNvCxnSpPr>
              <a:cxnSpLocks noChangeShapeType="1"/>
              <a:stCxn id="15" idx="7"/>
              <a:endCxn id="17" idx="3"/>
            </p:cNvCxnSpPr>
            <p:nvPr/>
          </p:nvCxnSpPr>
          <p:spPr bwMode="auto">
            <a:xfrm flipV="1">
              <a:off x="7046913" y="4090988"/>
              <a:ext cx="296862" cy="311150"/>
            </a:xfrm>
            <a:prstGeom prst="straightConnector1">
              <a:avLst/>
            </a:prstGeom>
            <a:noFill/>
            <a:ln w="9525">
              <a:solidFill>
                <a:schemeClr val="tx1"/>
              </a:solidFill>
              <a:round/>
              <a:headEnd/>
              <a:tailEnd/>
            </a:ln>
          </p:spPr>
        </p:cxnSp>
        <p:cxnSp>
          <p:nvCxnSpPr>
            <p:cNvPr id="19" name="AutoShape 8"/>
            <p:cNvCxnSpPr>
              <a:cxnSpLocks noChangeShapeType="1"/>
              <a:stCxn id="15" idx="5"/>
              <a:endCxn id="16" idx="2"/>
            </p:cNvCxnSpPr>
            <p:nvPr/>
          </p:nvCxnSpPr>
          <p:spPr bwMode="auto">
            <a:xfrm>
              <a:off x="7046913" y="4481513"/>
              <a:ext cx="409575" cy="127000"/>
            </a:xfrm>
            <a:prstGeom prst="straightConnector1">
              <a:avLst/>
            </a:prstGeom>
            <a:noFill/>
            <a:ln w="12700">
              <a:solidFill>
                <a:schemeClr val="tx1"/>
              </a:solidFill>
              <a:round/>
              <a:headEnd type="none" w="sm" len="sm"/>
              <a:tailEnd/>
            </a:ln>
          </p:spPr>
        </p:cxnSp>
        <p:cxnSp>
          <p:nvCxnSpPr>
            <p:cNvPr id="20" name="AutoShape 23"/>
            <p:cNvCxnSpPr>
              <a:cxnSpLocks noChangeShapeType="1"/>
              <a:stCxn id="16" idx="0"/>
              <a:endCxn id="17" idx="4"/>
            </p:cNvCxnSpPr>
            <p:nvPr/>
          </p:nvCxnSpPr>
          <p:spPr bwMode="auto">
            <a:xfrm flipH="1" flipV="1">
              <a:off x="7389813" y="4108450"/>
              <a:ext cx="131762" cy="444500"/>
            </a:xfrm>
            <a:prstGeom prst="straightConnector1">
              <a:avLst/>
            </a:prstGeom>
            <a:noFill/>
            <a:ln w="12700">
              <a:solidFill>
                <a:schemeClr val="tx1"/>
              </a:solidFill>
              <a:round/>
              <a:headEnd type="none" w="sm" len="sm"/>
              <a:tailEnd/>
            </a:ln>
          </p:spPr>
        </p:cxnSp>
        <p:sp>
          <p:nvSpPr>
            <p:cNvPr id="21" name="Oval 5"/>
            <p:cNvSpPr>
              <a:spLocks noChangeArrowheads="1"/>
            </p:cNvSpPr>
            <p:nvPr/>
          </p:nvSpPr>
          <p:spPr bwMode="auto">
            <a:xfrm>
              <a:off x="6999288" y="4791075"/>
              <a:ext cx="130175" cy="111125"/>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22" name="Straight Connector 24"/>
            <p:cNvCxnSpPr>
              <a:cxnSpLocks noChangeShapeType="1"/>
              <a:stCxn id="15" idx="4"/>
              <a:endCxn id="21" idx="1"/>
            </p:cNvCxnSpPr>
            <p:nvPr/>
          </p:nvCxnSpPr>
          <p:spPr bwMode="auto">
            <a:xfrm rot="16200000" flipH="1">
              <a:off x="6854032" y="4642644"/>
              <a:ext cx="309562" cy="19050"/>
            </a:xfrm>
            <a:prstGeom prst="line">
              <a:avLst/>
            </a:prstGeom>
            <a:noFill/>
            <a:ln w="12700">
              <a:solidFill>
                <a:schemeClr val="tx1"/>
              </a:solidFill>
              <a:round/>
              <a:headEnd type="none" w="sm" len="sm"/>
              <a:tailEnd/>
            </a:ln>
          </p:spPr>
        </p:cxnSp>
        <p:cxnSp>
          <p:nvCxnSpPr>
            <p:cNvPr id="23" name="Straight Connector 29"/>
            <p:cNvCxnSpPr>
              <a:cxnSpLocks noChangeShapeType="1"/>
              <a:stCxn id="21" idx="7"/>
              <a:endCxn id="16" idx="3"/>
            </p:cNvCxnSpPr>
            <p:nvPr/>
          </p:nvCxnSpPr>
          <p:spPr bwMode="auto">
            <a:xfrm rot="5400000" flipH="1" flipV="1">
              <a:off x="7213601" y="4545012"/>
              <a:ext cx="158750" cy="365125"/>
            </a:xfrm>
            <a:prstGeom prst="line">
              <a:avLst/>
            </a:prstGeom>
            <a:noFill/>
            <a:ln w="12700">
              <a:solidFill>
                <a:schemeClr val="tx1"/>
              </a:solidFill>
              <a:round/>
              <a:headEnd type="none" w="sm" len="sm"/>
              <a:tailEnd/>
            </a:ln>
          </p:spPr>
        </p:cxn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Footer Placeholder 2"/>
          <p:cNvSpPr>
            <a:spLocks noGrp="1"/>
          </p:cNvSpPr>
          <p:nvPr>
            <p:ph type="ftr" sz="quarter" idx="11"/>
          </p:nvPr>
        </p:nvSpPr>
        <p:spPr>
          <a:noFill/>
        </p:spPr>
        <p:txBody>
          <a:bodyPr/>
          <a:lstStyle/>
          <a:p>
            <a:r>
              <a:rPr lang="en-US" smtClean="0"/>
              <a:t>(c) 2015, C. Faloutsos</a:t>
            </a:r>
            <a:endParaRPr lang="en-US"/>
          </a:p>
        </p:txBody>
      </p:sp>
      <p:sp>
        <p:nvSpPr>
          <p:cNvPr id="58371" name="Slide Number Placeholder 3"/>
          <p:cNvSpPr>
            <a:spLocks noGrp="1"/>
          </p:cNvSpPr>
          <p:nvPr>
            <p:ph type="sldNum" sz="quarter" idx="12"/>
          </p:nvPr>
        </p:nvSpPr>
        <p:spPr>
          <a:noFill/>
        </p:spPr>
        <p:txBody>
          <a:bodyPr/>
          <a:lstStyle/>
          <a:p>
            <a:fld id="{1C96C7ED-A341-6146-85B3-5EF9CAF2F7A5}" type="slidenum">
              <a:rPr lang="en-US" smtClean="0"/>
              <a:pPr/>
              <a:t>31</a:t>
            </a:fld>
            <a:endParaRPr lang="en-US" smtClean="0"/>
          </a:p>
        </p:txBody>
      </p:sp>
      <p:sp>
        <p:nvSpPr>
          <p:cNvPr id="58372" name="Title 1"/>
          <p:cNvSpPr>
            <a:spLocks noGrp="1"/>
          </p:cNvSpPr>
          <p:nvPr>
            <p:ph type="title" idx="4294967295"/>
          </p:nvPr>
        </p:nvSpPr>
        <p:spPr/>
        <p:txBody>
          <a:bodyPr lIns="91430" tIns="45715" rIns="91430" bIns="45715"/>
          <a:lstStyle/>
          <a:p>
            <a:pPr defTabSz="1008063"/>
            <a:r>
              <a:rPr lang="en-US" dirty="0">
                <a:ea typeface="ＭＳ Ｐゴシック" charset="-128"/>
                <a:cs typeface="ＭＳ Ｐゴシック" charset="-128"/>
              </a:rPr>
              <a:t>Triangle Law: #S</a:t>
            </a:r>
            <a:r>
              <a:rPr lang="en-US" dirty="0" smtClean="0">
                <a:ea typeface="ＭＳ Ｐゴシック" charset="-128"/>
                <a:cs typeface="ＭＳ Ｐゴシック" charset="-128"/>
              </a:rPr>
              <a:t>.3 </a:t>
            </a:r>
            <a:r>
              <a:rPr lang="en-US" dirty="0">
                <a:ea typeface="ＭＳ Ｐゴシック" charset="-128"/>
                <a:cs typeface="ＭＳ Ｐゴシック" charset="-128"/>
              </a:rPr>
              <a:t/>
            </a:r>
            <a:br>
              <a:rPr lang="en-US" dirty="0">
                <a:ea typeface="ＭＳ Ｐゴシック" charset="-128"/>
                <a:cs typeface="ＭＳ Ｐゴシック" charset="-128"/>
              </a:rPr>
            </a:br>
            <a:r>
              <a:rPr lang="en-US" sz="3100" dirty="0">
                <a:ea typeface="ＭＳ Ｐゴシック" charset="-128"/>
                <a:cs typeface="ＭＳ Ｐゴシック" charset="-128"/>
              </a:rPr>
              <a:t>[</a:t>
            </a:r>
            <a:r>
              <a:rPr lang="en-US" sz="3100" dirty="0" err="1">
                <a:ea typeface="ＭＳ Ｐゴシック" charset="-128"/>
                <a:cs typeface="ＭＳ Ｐゴシック" charset="-128"/>
              </a:rPr>
              <a:t>Tsourakakis</a:t>
            </a:r>
            <a:r>
              <a:rPr lang="en-US" sz="3100" dirty="0">
                <a:ea typeface="ＭＳ Ｐゴシック" charset="-128"/>
                <a:cs typeface="ＭＳ Ｐゴシック" charset="-128"/>
              </a:rPr>
              <a:t> ICDM 2008]</a:t>
            </a:r>
            <a:endParaRPr lang="en-US" dirty="0">
              <a:ea typeface="ＭＳ Ｐゴシック" charset="-128"/>
              <a:cs typeface="ＭＳ Ｐゴシック" charset="-128"/>
            </a:endParaRPr>
          </a:p>
        </p:txBody>
      </p:sp>
      <p:sp>
        <p:nvSpPr>
          <p:cNvPr id="58373" name="TextBox 10"/>
          <p:cNvSpPr txBox="1">
            <a:spLocks noChangeArrowheads="1"/>
          </p:cNvSpPr>
          <p:nvPr/>
        </p:nvSpPr>
        <p:spPr bwMode="auto">
          <a:xfrm>
            <a:off x="8221663" y="2254250"/>
            <a:ext cx="642937" cy="530225"/>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kumimoji="0" lang="en-US" sz="2900">
                <a:latin typeface="Times New Roman" charset="0"/>
              </a:rPr>
              <a:t>SN</a:t>
            </a:r>
          </a:p>
        </p:txBody>
      </p:sp>
      <p:sp>
        <p:nvSpPr>
          <p:cNvPr id="58374" name="TextBox 11"/>
          <p:cNvSpPr txBox="1">
            <a:spLocks noChangeArrowheads="1"/>
          </p:cNvSpPr>
          <p:nvPr/>
        </p:nvSpPr>
        <p:spPr bwMode="auto">
          <a:xfrm>
            <a:off x="0" y="2254250"/>
            <a:ext cx="1306513" cy="530225"/>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kumimoji="0" lang="en-US" sz="2900">
                <a:latin typeface="Times New Roman" charset="0"/>
              </a:rPr>
              <a:t>Reuters</a:t>
            </a:r>
          </a:p>
        </p:txBody>
      </p:sp>
      <p:sp>
        <p:nvSpPr>
          <p:cNvPr id="58375" name="TextBox 12"/>
          <p:cNvSpPr txBox="1">
            <a:spLocks noChangeArrowheads="1"/>
          </p:cNvSpPr>
          <p:nvPr/>
        </p:nvSpPr>
        <p:spPr bwMode="auto">
          <a:xfrm>
            <a:off x="-26988" y="4741863"/>
            <a:ext cx="1490663" cy="530225"/>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kumimoji="0" lang="en-US" sz="2900">
                <a:latin typeface="Times New Roman" charset="0"/>
              </a:rPr>
              <a:t>Epinions</a:t>
            </a:r>
          </a:p>
        </p:txBody>
      </p:sp>
      <p:sp>
        <p:nvSpPr>
          <p:cNvPr id="58376" name="TextBox 13"/>
          <p:cNvSpPr txBox="1">
            <a:spLocks noChangeArrowheads="1"/>
          </p:cNvSpPr>
          <p:nvPr/>
        </p:nvSpPr>
        <p:spPr bwMode="auto">
          <a:xfrm>
            <a:off x="5181600" y="4524375"/>
            <a:ext cx="4098925" cy="1422400"/>
          </a:xfrm>
          <a:prstGeom prst="rect">
            <a:avLst/>
          </a:prstGeom>
          <a:noFill/>
          <a:ln w="9525">
            <a:noFill/>
            <a:miter lim="800000"/>
            <a:headEnd/>
            <a:tailEnd/>
          </a:ln>
        </p:spPr>
        <p:txBody>
          <a:bodyPr wrap="none" lIns="82945" tIns="41473" rIns="82945" bIns="41473">
            <a:prstTxWarp prst="textNoShape">
              <a:avLst/>
            </a:prstTxWarp>
            <a:spAutoFit/>
          </a:bodyPr>
          <a:lstStyle/>
          <a:p>
            <a:pPr algn="l" defTabSz="828675" eaLnBrk="0" hangingPunct="0"/>
            <a:r>
              <a:rPr kumimoji="0" lang="en-US" sz="2900">
                <a:latin typeface="Times New Roman" charset="0"/>
              </a:rPr>
              <a:t>X-axis: degree</a:t>
            </a:r>
          </a:p>
          <a:p>
            <a:pPr algn="l" defTabSz="828675" eaLnBrk="0" hangingPunct="0"/>
            <a:r>
              <a:rPr kumimoji="0" lang="en-US" sz="2900">
                <a:latin typeface="Times New Roman" charset="0"/>
              </a:rPr>
              <a:t>Y-axis: mean # triangles</a:t>
            </a:r>
          </a:p>
          <a:p>
            <a:pPr algn="l" defTabSz="828675" eaLnBrk="0" hangingPunct="0"/>
            <a:r>
              <a:rPr kumimoji="0" lang="en-US" sz="2900" i="1">
                <a:latin typeface="Times New Roman" charset="0"/>
              </a:rPr>
              <a:t>n</a:t>
            </a:r>
            <a:r>
              <a:rPr kumimoji="0" lang="en-US" sz="2900">
                <a:latin typeface="Times New Roman" charset="0"/>
              </a:rPr>
              <a:t> friends -&gt; ~</a:t>
            </a:r>
            <a:r>
              <a:rPr kumimoji="0" lang="en-US" sz="2900" i="1">
                <a:latin typeface="Times New Roman" charset="0"/>
              </a:rPr>
              <a:t>n</a:t>
            </a:r>
            <a:r>
              <a:rPr kumimoji="0" lang="en-US" sz="2900" baseline="30000">
                <a:latin typeface="Times New Roman" charset="0"/>
              </a:rPr>
              <a:t>1.6</a:t>
            </a:r>
            <a:r>
              <a:rPr kumimoji="0" lang="en-US" sz="2900">
                <a:latin typeface="Times New Roman" charset="0"/>
              </a:rPr>
              <a:t> triangles</a:t>
            </a:r>
          </a:p>
        </p:txBody>
      </p:sp>
      <p:sp>
        <p:nvSpPr>
          <p:cNvPr id="58377" name="Rectangle 14"/>
          <p:cNvSpPr>
            <a:spLocks noChangeArrowheads="1"/>
          </p:cNvSpPr>
          <p:nvPr/>
        </p:nvSpPr>
        <p:spPr bwMode="auto">
          <a:xfrm>
            <a:off x="2498725" y="3843338"/>
            <a:ext cx="898525" cy="346075"/>
          </a:xfrm>
          <a:prstGeom prst="rect">
            <a:avLst/>
          </a:prstGeom>
          <a:solidFill>
            <a:schemeClr val="bg1"/>
          </a:solidFill>
          <a:ln w="28575">
            <a:noFill/>
            <a:round/>
            <a:headEnd type="none" w="sm" len="sm"/>
            <a:tailEnd type="triangle" w="med" len="med"/>
          </a:ln>
        </p:spPr>
        <p:txBody>
          <a:bodyPr wrap="none" lIns="82945" tIns="41473" rIns="82945" bIns="41473" anchor="ctr">
            <a:prstTxWarp prst="textNoShape">
              <a:avLst/>
            </a:prstTxWarp>
          </a:bodyPr>
          <a:lstStyle/>
          <a:p>
            <a:pPr defTabSz="828675" eaLnBrk="0" hangingPunct="0"/>
            <a:endParaRPr kumimoji="0" lang="en-US" sz="2900">
              <a:latin typeface="Times New Roman" charset="0"/>
            </a:endParaRPr>
          </a:p>
        </p:txBody>
      </p:sp>
      <p:sp>
        <p:nvSpPr>
          <p:cNvPr id="58378" name="Rectangle 15"/>
          <p:cNvSpPr>
            <a:spLocks noChangeArrowheads="1"/>
          </p:cNvSpPr>
          <p:nvPr/>
        </p:nvSpPr>
        <p:spPr bwMode="auto">
          <a:xfrm>
            <a:off x="2498725" y="6400800"/>
            <a:ext cx="898525" cy="346075"/>
          </a:xfrm>
          <a:prstGeom prst="rect">
            <a:avLst/>
          </a:prstGeom>
          <a:solidFill>
            <a:schemeClr val="bg1"/>
          </a:solidFill>
          <a:ln w="28575">
            <a:noFill/>
            <a:round/>
            <a:headEnd type="none" w="sm" len="sm"/>
            <a:tailEnd type="triangle" w="med" len="med"/>
          </a:ln>
        </p:spPr>
        <p:txBody>
          <a:bodyPr wrap="none" lIns="82945" tIns="41473" rIns="82945" bIns="41473" anchor="ctr">
            <a:prstTxWarp prst="textNoShape">
              <a:avLst/>
            </a:prstTxWarp>
          </a:bodyPr>
          <a:lstStyle/>
          <a:p>
            <a:pPr defTabSz="828675" eaLnBrk="0" hangingPunct="0"/>
            <a:endParaRPr kumimoji="0" lang="en-US" sz="2900">
              <a:latin typeface="Times New Roman" charset="0"/>
            </a:endParaRPr>
          </a:p>
        </p:txBody>
      </p:sp>
      <p:pic>
        <p:nvPicPr>
          <p:cNvPr id="58379" name="Content Placeholder 3" descr="dtlpEpinions.png"/>
          <p:cNvPicPr>
            <a:picLocks noChangeAspect="1"/>
          </p:cNvPicPr>
          <p:nvPr/>
        </p:nvPicPr>
        <p:blipFill>
          <a:blip r:embed="rId2"/>
          <a:srcRect/>
          <a:stretch>
            <a:fillRect/>
          </a:stretch>
        </p:blipFill>
        <p:spPr bwMode="auto">
          <a:xfrm>
            <a:off x="1379538" y="4037013"/>
            <a:ext cx="3054350" cy="2268537"/>
          </a:xfrm>
          <a:prstGeom prst="rect">
            <a:avLst/>
          </a:prstGeom>
          <a:noFill/>
          <a:ln w="9525">
            <a:noFill/>
            <a:miter lim="800000"/>
            <a:headEnd/>
            <a:tailEnd/>
          </a:ln>
        </p:spPr>
      </p:pic>
      <p:pic>
        <p:nvPicPr>
          <p:cNvPr id="58380" name="Content Placeholder 3" descr="dtplReuters.png"/>
          <p:cNvPicPr>
            <a:picLocks noChangeAspect="1"/>
          </p:cNvPicPr>
          <p:nvPr/>
        </p:nvPicPr>
        <p:blipFill>
          <a:blip r:embed="rId3"/>
          <a:srcRect/>
          <a:stretch>
            <a:fillRect/>
          </a:stretch>
        </p:blipFill>
        <p:spPr bwMode="auto">
          <a:xfrm>
            <a:off x="1373188" y="1768475"/>
            <a:ext cx="3065462" cy="2268538"/>
          </a:xfrm>
          <a:prstGeom prst="rect">
            <a:avLst/>
          </a:prstGeom>
          <a:noFill/>
          <a:ln w="9525">
            <a:noFill/>
            <a:miter lim="800000"/>
            <a:headEnd/>
            <a:tailEnd/>
          </a:ln>
        </p:spPr>
      </p:pic>
      <p:pic>
        <p:nvPicPr>
          <p:cNvPr id="58381" name="Content Placeholder 3" descr="dtlpFlickr2.png"/>
          <p:cNvPicPr>
            <a:picLocks noChangeAspect="1"/>
          </p:cNvPicPr>
          <p:nvPr/>
        </p:nvPicPr>
        <p:blipFill>
          <a:blip r:embed="rId4"/>
          <a:srcRect/>
          <a:stretch>
            <a:fillRect/>
          </a:stretch>
        </p:blipFill>
        <p:spPr bwMode="auto">
          <a:xfrm>
            <a:off x="4986338" y="1776413"/>
            <a:ext cx="3062287" cy="2260600"/>
          </a:xfrm>
          <a:prstGeom prst="rect">
            <a:avLst/>
          </a:prstGeom>
          <a:noFill/>
          <a:ln w="9525">
            <a:noFill/>
            <a:miter lim="800000"/>
            <a:headEnd/>
            <a:tailEnd/>
          </a:ln>
        </p:spPr>
      </p:pic>
      <p:sp>
        <p:nvSpPr>
          <p:cNvPr id="58382" name="Date Placeholder 14"/>
          <p:cNvSpPr>
            <a:spLocks noGrp="1"/>
          </p:cNvSpPr>
          <p:nvPr>
            <p:ph type="dt" sz="quarter" idx="10"/>
          </p:nvPr>
        </p:nvSpPr>
        <p:spPr>
          <a:noFill/>
        </p:spPr>
        <p:txBody>
          <a:bodyPr/>
          <a:lstStyle/>
          <a:p>
            <a:r>
              <a:rPr lang="en-US" smtClean="0"/>
              <a:t>Twitter</a:t>
            </a:r>
            <a:endParaRPr lang="en-US"/>
          </a:p>
        </p:txBody>
      </p:sp>
      <p:grpSp>
        <p:nvGrpSpPr>
          <p:cNvPr id="15" name="Group 17"/>
          <p:cNvGrpSpPr>
            <a:grpSpLocks/>
          </p:cNvGrpSpPr>
          <p:nvPr/>
        </p:nvGrpSpPr>
        <p:grpSpPr bwMode="auto">
          <a:xfrm>
            <a:off x="8102600" y="3830638"/>
            <a:ext cx="652463" cy="906462"/>
            <a:chOff x="6934200" y="3995738"/>
            <a:chExt cx="652463" cy="906462"/>
          </a:xfrm>
        </p:grpSpPr>
        <p:sp>
          <p:nvSpPr>
            <p:cNvPr id="16" name="Oval 4"/>
            <p:cNvSpPr>
              <a:spLocks noChangeArrowheads="1"/>
            </p:cNvSpPr>
            <p:nvPr/>
          </p:nvSpPr>
          <p:spPr bwMode="auto">
            <a:xfrm>
              <a:off x="6934200" y="4386263"/>
              <a:ext cx="130175" cy="111125"/>
            </a:xfrm>
            <a:prstGeom prst="ellipse">
              <a:avLst/>
            </a:prstGeom>
            <a:solidFill>
              <a:schemeClr val="tx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7" name="Oval 5"/>
            <p:cNvSpPr>
              <a:spLocks noChangeArrowheads="1"/>
            </p:cNvSpPr>
            <p:nvPr/>
          </p:nvSpPr>
          <p:spPr bwMode="auto">
            <a:xfrm>
              <a:off x="7456488" y="4552950"/>
              <a:ext cx="130175" cy="112713"/>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8" name="Oval 6"/>
            <p:cNvSpPr>
              <a:spLocks noChangeArrowheads="1"/>
            </p:cNvSpPr>
            <p:nvPr/>
          </p:nvSpPr>
          <p:spPr bwMode="auto">
            <a:xfrm>
              <a:off x="7324725" y="3995738"/>
              <a:ext cx="131763" cy="112712"/>
            </a:xfrm>
            <a:prstGeom prst="ellipse">
              <a:avLst/>
            </a:prstGeom>
            <a:no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19" name="AutoShape 7"/>
            <p:cNvCxnSpPr>
              <a:cxnSpLocks noChangeShapeType="1"/>
              <a:stCxn id="16" idx="7"/>
              <a:endCxn id="18" idx="3"/>
            </p:cNvCxnSpPr>
            <p:nvPr/>
          </p:nvCxnSpPr>
          <p:spPr bwMode="auto">
            <a:xfrm flipV="1">
              <a:off x="7046913" y="4090988"/>
              <a:ext cx="296862" cy="311150"/>
            </a:xfrm>
            <a:prstGeom prst="straightConnector1">
              <a:avLst/>
            </a:prstGeom>
            <a:noFill/>
            <a:ln w="9525">
              <a:solidFill>
                <a:schemeClr val="tx1"/>
              </a:solidFill>
              <a:round/>
              <a:headEnd/>
              <a:tailEnd/>
            </a:ln>
          </p:spPr>
        </p:cxnSp>
        <p:cxnSp>
          <p:nvCxnSpPr>
            <p:cNvPr id="20" name="AutoShape 8"/>
            <p:cNvCxnSpPr>
              <a:cxnSpLocks noChangeShapeType="1"/>
              <a:stCxn id="16" idx="5"/>
              <a:endCxn id="17" idx="2"/>
            </p:cNvCxnSpPr>
            <p:nvPr/>
          </p:nvCxnSpPr>
          <p:spPr bwMode="auto">
            <a:xfrm>
              <a:off x="7046913" y="4481513"/>
              <a:ext cx="409575" cy="127000"/>
            </a:xfrm>
            <a:prstGeom prst="straightConnector1">
              <a:avLst/>
            </a:prstGeom>
            <a:noFill/>
            <a:ln w="12700">
              <a:solidFill>
                <a:schemeClr val="tx1"/>
              </a:solidFill>
              <a:round/>
              <a:headEnd type="none" w="sm" len="sm"/>
              <a:tailEnd/>
            </a:ln>
          </p:spPr>
        </p:cxnSp>
        <p:cxnSp>
          <p:nvCxnSpPr>
            <p:cNvPr id="21" name="AutoShape 23"/>
            <p:cNvCxnSpPr>
              <a:cxnSpLocks noChangeShapeType="1"/>
              <a:stCxn id="17" idx="0"/>
              <a:endCxn id="18" idx="4"/>
            </p:cNvCxnSpPr>
            <p:nvPr/>
          </p:nvCxnSpPr>
          <p:spPr bwMode="auto">
            <a:xfrm flipH="1" flipV="1">
              <a:off x="7389813" y="4108450"/>
              <a:ext cx="131762" cy="444500"/>
            </a:xfrm>
            <a:prstGeom prst="straightConnector1">
              <a:avLst/>
            </a:prstGeom>
            <a:noFill/>
            <a:ln w="12700">
              <a:solidFill>
                <a:schemeClr val="tx1"/>
              </a:solidFill>
              <a:round/>
              <a:headEnd type="none" w="sm" len="sm"/>
              <a:tailEnd/>
            </a:ln>
          </p:spPr>
        </p:cxnSp>
        <p:sp>
          <p:nvSpPr>
            <p:cNvPr id="22" name="Oval 5"/>
            <p:cNvSpPr>
              <a:spLocks noChangeArrowheads="1"/>
            </p:cNvSpPr>
            <p:nvPr/>
          </p:nvSpPr>
          <p:spPr bwMode="auto">
            <a:xfrm>
              <a:off x="6999288" y="4791075"/>
              <a:ext cx="130175" cy="111125"/>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23" name="Straight Connector 24"/>
            <p:cNvCxnSpPr>
              <a:cxnSpLocks noChangeShapeType="1"/>
              <a:stCxn id="16" idx="4"/>
              <a:endCxn id="22" idx="1"/>
            </p:cNvCxnSpPr>
            <p:nvPr/>
          </p:nvCxnSpPr>
          <p:spPr bwMode="auto">
            <a:xfrm rot="16200000" flipH="1">
              <a:off x="6854032" y="4642644"/>
              <a:ext cx="309562" cy="19050"/>
            </a:xfrm>
            <a:prstGeom prst="line">
              <a:avLst/>
            </a:prstGeom>
            <a:noFill/>
            <a:ln w="12700">
              <a:solidFill>
                <a:schemeClr val="tx1"/>
              </a:solidFill>
              <a:round/>
              <a:headEnd type="none" w="sm" len="sm"/>
              <a:tailEnd/>
            </a:ln>
          </p:spPr>
        </p:cxnSp>
        <p:cxnSp>
          <p:nvCxnSpPr>
            <p:cNvPr id="24" name="Straight Connector 29"/>
            <p:cNvCxnSpPr>
              <a:cxnSpLocks noChangeShapeType="1"/>
              <a:stCxn id="22" idx="7"/>
              <a:endCxn id="17" idx="3"/>
            </p:cNvCxnSpPr>
            <p:nvPr/>
          </p:nvCxnSpPr>
          <p:spPr bwMode="auto">
            <a:xfrm rot="5400000" flipH="1" flipV="1">
              <a:off x="7213601" y="4545012"/>
              <a:ext cx="158750" cy="365125"/>
            </a:xfrm>
            <a:prstGeom prst="line">
              <a:avLst/>
            </a:prstGeom>
            <a:noFill/>
            <a:ln w="12700">
              <a:solidFill>
                <a:schemeClr val="tx1"/>
              </a:solidFill>
              <a:round/>
              <a:headEnd type="none" w="sm" len="sm"/>
              <a:tailEnd/>
            </a:ln>
          </p:spPr>
        </p:cxnSp>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Footer Placeholder 2"/>
          <p:cNvSpPr>
            <a:spLocks noGrp="1"/>
          </p:cNvSpPr>
          <p:nvPr>
            <p:ph type="ftr" sz="quarter" idx="11"/>
          </p:nvPr>
        </p:nvSpPr>
        <p:spPr>
          <a:noFill/>
        </p:spPr>
        <p:txBody>
          <a:bodyPr/>
          <a:lstStyle/>
          <a:p>
            <a:r>
              <a:rPr lang="en-US" smtClean="0"/>
              <a:t>(c) 2015, C. Faloutsos</a:t>
            </a:r>
            <a:endParaRPr lang="en-US"/>
          </a:p>
        </p:txBody>
      </p:sp>
      <p:sp>
        <p:nvSpPr>
          <p:cNvPr id="60419" name="Slide Number Placeholder 3"/>
          <p:cNvSpPr>
            <a:spLocks noGrp="1"/>
          </p:cNvSpPr>
          <p:nvPr>
            <p:ph type="sldNum" sz="quarter" idx="12"/>
          </p:nvPr>
        </p:nvSpPr>
        <p:spPr>
          <a:noFill/>
        </p:spPr>
        <p:txBody>
          <a:bodyPr/>
          <a:lstStyle/>
          <a:p>
            <a:fld id="{D48F7A8F-3904-2045-92F0-2B6732850E7B}" type="slidenum">
              <a:rPr lang="en-US" smtClean="0"/>
              <a:pPr/>
              <a:t>32</a:t>
            </a:fld>
            <a:endParaRPr lang="en-US" smtClean="0"/>
          </a:p>
        </p:txBody>
      </p:sp>
      <p:sp>
        <p:nvSpPr>
          <p:cNvPr id="60420" name="Title 1"/>
          <p:cNvSpPr>
            <a:spLocks noGrp="1"/>
          </p:cNvSpPr>
          <p:nvPr>
            <p:ph type="title" idx="4294967295"/>
          </p:nvPr>
        </p:nvSpPr>
        <p:spPr>
          <a:xfrm>
            <a:off x="685800" y="609600"/>
            <a:ext cx="8102600" cy="1143000"/>
          </a:xfrm>
        </p:spPr>
        <p:txBody>
          <a:bodyPr lIns="91430" tIns="45715" rIns="91430" bIns="45715"/>
          <a:lstStyle/>
          <a:p>
            <a:pPr defTabSz="1008063"/>
            <a:r>
              <a:rPr lang="en-US" sz="4300">
                <a:ea typeface="ＭＳ Ｐゴシック" charset="-128"/>
                <a:cs typeface="ＭＳ Ｐゴシック" charset="-128"/>
              </a:rPr>
              <a:t>Triangle Law: Computations </a:t>
            </a:r>
            <a:br>
              <a:rPr lang="en-US" sz="4300">
                <a:ea typeface="ＭＳ Ｐゴシック" charset="-128"/>
                <a:cs typeface="ＭＳ Ｐゴシック" charset="-128"/>
              </a:rPr>
            </a:br>
            <a:r>
              <a:rPr lang="en-US" sz="3100">
                <a:ea typeface="ＭＳ Ｐゴシック" charset="-128"/>
                <a:cs typeface="ＭＳ Ｐゴシック" charset="-128"/>
              </a:rPr>
              <a:t>[Tsourakakis ICDM 2008]</a:t>
            </a:r>
            <a:endParaRPr lang="en-US" sz="4300">
              <a:ea typeface="ＭＳ Ｐゴシック" charset="-128"/>
              <a:cs typeface="ＭＳ Ｐゴシック" charset="-128"/>
            </a:endParaRPr>
          </a:p>
        </p:txBody>
      </p:sp>
      <p:sp>
        <p:nvSpPr>
          <p:cNvPr id="60421" name="Rectangle 14"/>
          <p:cNvSpPr>
            <a:spLocks noChangeArrowheads="1"/>
          </p:cNvSpPr>
          <p:nvPr/>
        </p:nvSpPr>
        <p:spPr bwMode="auto">
          <a:xfrm>
            <a:off x="2498725" y="3843338"/>
            <a:ext cx="898525" cy="346075"/>
          </a:xfrm>
          <a:prstGeom prst="rect">
            <a:avLst/>
          </a:prstGeom>
          <a:solidFill>
            <a:schemeClr val="bg1"/>
          </a:solidFill>
          <a:ln w="28575">
            <a:noFill/>
            <a:round/>
            <a:headEnd type="none" w="sm" len="sm"/>
            <a:tailEnd type="triangle" w="med" len="med"/>
          </a:ln>
        </p:spPr>
        <p:txBody>
          <a:bodyPr wrap="none" lIns="82945" tIns="41473" rIns="82945" bIns="41473" anchor="ctr">
            <a:prstTxWarp prst="textNoShape">
              <a:avLst/>
            </a:prstTxWarp>
          </a:bodyPr>
          <a:lstStyle/>
          <a:p>
            <a:pPr defTabSz="828675" eaLnBrk="0" hangingPunct="0"/>
            <a:endParaRPr kumimoji="0" lang="en-US" sz="2900">
              <a:latin typeface="Times New Roman" charset="0"/>
            </a:endParaRPr>
          </a:p>
        </p:txBody>
      </p:sp>
      <p:sp>
        <p:nvSpPr>
          <p:cNvPr id="60422" name="Text Box 6"/>
          <p:cNvSpPr txBox="1">
            <a:spLocks noChangeArrowheads="1"/>
          </p:cNvSpPr>
          <p:nvPr/>
        </p:nvSpPr>
        <p:spPr bwMode="auto">
          <a:xfrm>
            <a:off x="336550" y="2484438"/>
            <a:ext cx="8807450" cy="2115081"/>
          </a:xfrm>
          <a:prstGeom prst="rect">
            <a:avLst/>
          </a:prstGeom>
          <a:noFill/>
          <a:ln w="28575">
            <a:noFill/>
            <a:miter lim="800000"/>
            <a:headEnd type="none" w="sm" len="sm"/>
            <a:tailEnd/>
          </a:ln>
        </p:spPr>
        <p:txBody>
          <a:bodyPr wrap="square" lIns="82945" tIns="41473" rIns="82945" bIns="41473">
            <a:prstTxWarp prst="textNoShape">
              <a:avLst/>
            </a:prstTxWarp>
            <a:spAutoFit/>
          </a:bodyPr>
          <a:lstStyle/>
          <a:p>
            <a:pPr algn="l" defTabSz="828675" eaLnBrk="0" hangingPunct="0"/>
            <a:r>
              <a:rPr kumimoji="0" lang="en-US" sz="3300" dirty="0">
                <a:latin typeface="Times New Roman" charset="0"/>
              </a:rPr>
              <a:t>But: triangles are expensive to compute</a:t>
            </a:r>
          </a:p>
          <a:p>
            <a:pPr algn="l" defTabSz="828675" eaLnBrk="0" hangingPunct="0"/>
            <a:r>
              <a:rPr kumimoji="0" lang="en-US" sz="3300" dirty="0">
                <a:latin typeface="Times New Roman" charset="0"/>
              </a:rPr>
              <a:t>	(3-way join; several approx. </a:t>
            </a:r>
            <a:r>
              <a:rPr kumimoji="0" lang="en-US" sz="3300" dirty="0" err="1">
                <a:latin typeface="Times New Roman" charset="0"/>
              </a:rPr>
              <a:t>algos</a:t>
            </a:r>
            <a:r>
              <a:rPr kumimoji="0" lang="en-US" sz="3300" dirty="0" smtClean="0">
                <a:latin typeface="Times New Roman" charset="0"/>
              </a:rPr>
              <a:t>) – O(d</a:t>
            </a:r>
            <a:r>
              <a:rPr kumimoji="0" lang="en-US" sz="3300" baseline="-25000" dirty="0" smtClean="0">
                <a:latin typeface="Times New Roman" charset="0"/>
              </a:rPr>
              <a:t>max</a:t>
            </a:r>
            <a:r>
              <a:rPr kumimoji="0" lang="en-US" sz="3300" baseline="30000" dirty="0" smtClean="0">
                <a:latin typeface="Times New Roman" charset="0"/>
              </a:rPr>
              <a:t>2</a:t>
            </a:r>
            <a:r>
              <a:rPr kumimoji="0" lang="en-US" sz="3300" dirty="0" smtClean="0">
                <a:latin typeface="Times New Roman" charset="0"/>
              </a:rPr>
              <a:t>)</a:t>
            </a:r>
            <a:endParaRPr kumimoji="0" lang="en-US" sz="3300" dirty="0">
              <a:latin typeface="Times New Roman" charset="0"/>
            </a:endParaRPr>
          </a:p>
          <a:p>
            <a:pPr algn="l" defTabSz="828675" eaLnBrk="0" hangingPunct="0"/>
            <a:r>
              <a:rPr kumimoji="0" lang="en-US" sz="3300" dirty="0">
                <a:latin typeface="Times New Roman" charset="0"/>
              </a:rPr>
              <a:t>Q: Can we do that quickly?</a:t>
            </a:r>
          </a:p>
          <a:p>
            <a:pPr algn="l" defTabSz="828675" eaLnBrk="0" hangingPunct="0"/>
            <a:r>
              <a:rPr kumimoji="0" lang="en-US" sz="3300" dirty="0">
                <a:latin typeface="Times New Roman" charset="0"/>
              </a:rPr>
              <a:t>A</a:t>
            </a:r>
            <a:r>
              <a:rPr kumimoji="0" lang="en-US" sz="3300" dirty="0" smtClean="0">
                <a:latin typeface="Times New Roman" charset="0"/>
              </a:rPr>
              <a:t>:</a:t>
            </a:r>
            <a:endParaRPr kumimoji="0" lang="en-US" sz="3300" dirty="0">
              <a:latin typeface="Times New Roman" charset="0"/>
            </a:endParaRPr>
          </a:p>
        </p:txBody>
      </p:sp>
      <p:sp>
        <p:nvSpPr>
          <p:cNvPr id="60423" name="AutoShape 8"/>
          <p:cNvSpPr>
            <a:spLocks noChangeArrowheads="1"/>
          </p:cNvSpPr>
          <p:nvPr/>
        </p:nvSpPr>
        <p:spPr bwMode="auto">
          <a:xfrm>
            <a:off x="6688681" y="0"/>
            <a:ext cx="1727200" cy="828675"/>
          </a:xfrm>
          <a:prstGeom prst="irregularSeal1">
            <a:avLst/>
          </a:prstGeom>
          <a:solidFill>
            <a:schemeClr val="tx2"/>
          </a:solidFill>
          <a:ln w="28575">
            <a:solidFill>
              <a:schemeClr val="tx2"/>
            </a:solidFill>
            <a:miter lim="800000"/>
            <a:headEnd type="none" w="sm" len="sm"/>
            <a:tailEnd/>
          </a:ln>
        </p:spPr>
        <p:txBody>
          <a:bodyPr wrap="none" anchor="ctr">
            <a:prstTxWarp prst="textNoShape">
              <a:avLst/>
            </a:prstTxWarp>
          </a:bodyPr>
          <a:lstStyle/>
          <a:p>
            <a:r>
              <a:rPr lang="en-US" dirty="0">
                <a:solidFill>
                  <a:schemeClr val="bg1"/>
                </a:solidFill>
              </a:rPr>
              <a:t>details</a:t>
            </a:r>
          </a:p>
        </p:txBody>
      </p:sp>
      <p:sp>
        <p:nvSpPr>
          <p:cNvPr id="60424" name="Date Placeholder 8"/>
          <p:cNvSpPr>
            <a:spLocks noGrp="1"/>
          </p:cNvSpPr>
          <p:nvPr>
            <p:ph type="dt" sz="quarter" idx="10"/>
          </p:nvPr>
        </p:nvSpPr>
        <p:spPr>
          <a:noFill/>
        </p:spPr>
        <p:txBody>
          <a:bodyPr/>
          <a:lstStyle/>
          <a:p>
            <a:r>
              <a:rPr lang="en-US" smtClean="0"/>
              <a:t>Twitter</a:t>
            </a:r>
            <a:endParaRPr lang="en-US"/>
          </a:p>
        </p:txBody>
      </p:sp>
      <p:pic>
        <p:nvPicPr>
          <p:cNvPr id="9" name="Picture 8" descr="dco_showcase.jpg"/>
          <p:cNvPicPr>
            <a:picLocks noChangeAspect="1"/>
          </p:cNvPicPr>
          <p:nvPr/>
        </p:nvPicPr>
        <p:blipFill>
          <a:blip r:embed="rId3"/>
          <a:stretch>
            <a:fillRect/>
          </a:stretch>
        </p:blipFill>
        <p:spPr>
          <a:xfrm>
            <a:off x="7317062" y="1854200"/>
            <a:ext cx="1570278" cy="10414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Footer Placeholder 2"/>
          <p:cNvSpPr>
            <a:spLocks noGrp="1"/>
          </p:cNvSpPr>
          <p:nvPr>
            <p:ph type="ftr" sz="quarter" idx="11"/>
          </p:nvPr>
        </p:nvSpPr>
        <p:spPr>
          <a:noFill/>
        </p:spPr>
        <p:txBody>
          <a:bodyPr/>
          <a:lstStyle/>
          <a:p>
            <a:r>
              <a:rPr lang="en-US" smtClean="0"/>
              <a:t>(c) 2015, C. Faloutsos</a:t>
            </a:r>
            <a:endParaRPr lang="en-US"/>
          </a:p>
        </p:txBody>
      </p:sp>
      <p:sp>
        <p:nvSpPr>
          <p:cNvPr id="60419" name="Slide Number Placeholder 3"/>
          <p:cNvSpPr>
            <a:spLocks noGrp="1"/>
          </p:cNvSpPr>
          <p:nvPr>
            <p:ph type="sldNum" sz="quarter" idx="12"/>
          </p:nvPr>
        </p:nvSpPr>
        <p:spPr>
          <a:noFill/>
        </p:spPr>
        <p:txBody>
          <a:bodyPr/>
          <a:lstStyle/>
          <a:p>
            <a:fld id="{D48F7A8F-3904-2045-92F0-2B6732850E7B}" type="slidenum">
              <a:rPr lang="en-US" smtClean="0"/>
              <a:pPr/>
              <a:t>33</a:t>
            </a:fld>
            <a:endParaRPr lang="en-US" smtClean="0"/>
          </a:p>
        </p:txBody>
      </p:sp>
      <p:sp>
        <p:nvSpPr>
          <p:cNvPr id="60420" name="Title 1"/>
          <p:cNvSpPr>
            <a:spLocks noGrp="1"/>
          </p:cNvSpPr>
          <p:nvPr>
            <p:ph type="title" idx="4294967295"/>
          </p:nvPr>
        </p:nvSpPr>
        <p:spPr>
          <a:xfrm>
            <a:off x="685800" y="609600"/>
            <a:ext cx="8102600" cy="1143000"/>
          </a:xfrm>
        </p:spPr>
        <p:txBody>
          <a:bodyPr lIns="91430" tIns="45715" rIns="91430" bIns="45715"/>
          <a:lstStyle/>
          <a:p>
            <a:pPr defTabSz="1008063"/>
            <a:r>
              <a:rPr lang="en-US" sz="4300">
                <a:ea typeface="ＭＳ Ｐゴシック" charset="-128"/>
                <a:cs typeface="ＭＳ Ｐゴシック" charset="-128"/>
              </a:rPr>
              <a:t>Triangle Law: Computations </a:t>
            </a:r>
            <a:br>
              <a:rPr lang="en-US" sz="4300">
                <a:ea typeface="ＭＳ Ｐゴシック" charset="-128"/>
                <a:cs typeface="ＭＳ Ｐゴシック" charset="-128"/>
              </a:rPr>
            </a:br>
            <a:r>
              <a:rPr lang="en-US" sz="3100">
                <a:ea typeface="ＭＳ Ｐゴシック" charset="-128"/>
                <a:cs typeface="ＭＳ Ｐゴシック" charset="-128"/>
              </a:rPr>
              <a:t>[Tsourakakis ICDM 2008]</a:t>
            </a:r>
            <a:endParaRPr lang="en-US" sz="4300">
              <a:ea typeface="ＭＳ Ｐゴシック" charset="-128"/>
              <a:cs typeface="ＭＳ Ｐゴシック" charset="-128"/>
            </a:endParaRPr>
          </a:p>
        </p:txBody>
      </p:sp>
      <p:sp>
        <p:nvSpPr>
          <p:cNvPr id="60421" name="Rectangle 14"/>
          <p:cNvSpPr>
            <a:spLocks noChangeArrowheads="1"/>
          </p:cNvSpPr>
          <p:nvPr/>
        </p:nvSpPr>
        <p:spPr bwMode="auto">
          <a:xfrm>
            <a:off x="2498725" y="3843338"/>
            <a:ext cx="898525" cy="346075"/>
          </a:xfrm>
          <a:prstGeom prst="rect">
            <a:avLst/>
          </a:prstGeom>
          <a:solidFill>
            <a:schemeClr val="bg1"/>
          </a:solidFill>
          <a:ln w="28575">
            <a:noFill/>
            <a:round/>
            <a:headEnd type="none" w="sm" len="sm"/>
            <a:tailEnd type="triangle" w="med" len="med"/>
          </a:ln>
        </p:spPr>
        <p:txBody>
          <a:bodyPr wrap="none" lIns="82945" tIns="41473" rIns="82945" bIns="41473" anchor="ctr">
            <a:prstTxWarp prst="textNoShape">
              <a:avLst/>
            </a:prstTxWarp>
          </a:bodyPr>
          <a:lstStyle/>
          <a:p>
            <a:pPr defTabSz="828675" eaLnBrk="0" hangingPunct="0"/>
            <a:endParaRPr kumimoji="0" lang="en-US" sz="2900">
              <a:latin typeface="Times New Roman" charset="0"/>
            </a:endParaRPr>
          </a:p>
        </p:txBody>
      </p:sp>
      <p:sp>
        <p:nvSpPr>
          <p:cNvPr id="60422" name="Text Box 6"/>
          <p:cNvSpPr txBox="1">
            <a:spLocks noChangeArrowheads="1"/>
          </p:cNvSpPr>
          <p:nvPr/>
        </p:nvSpPr>
        <p:spPr bwMode="auto">
          <a:xfrm>
            <a:off x="336550" y="2484438"/>
            <a:ext cx="8807450" cy="4146407"/>
          </a:xfrm>
          <a:prstGeom prst="rect">
            <a:avLst/>
          </a:prstGeom>
          <a:noFill/>
          <a:ln w="28575">
            <a:noFill/>
            <a:miter lim="800000"/>
            <a:headEnd type="none" w="sm" len="sm"/>
            <a:tailEnd/>
          </a:ln>
        </p:spPr>
        <p:txBody>
          <a:bodyPr wrap="square" lIns="82945" tIns="41473" rIns="82945" bIns="41473">
            <a:prstTxWarp prst="textNoShape">
              <a:avLst/>
            </a:prstTxWarp>
            <a:spAutoFit/>
          </a:bodyPr>
          <a:lstStyle/>
          <a:p>
            <a:pPr algn="l" defTabSz="828675" eaLnBrk="0" hangingPunct="0"/>
            <a:r>
              <a:rPr kumimoji="0" lang="en-US" sz="3300" dirty="0">
                <a:latin typeface="Times New Roman" charset="0"/>
              </a:rPr>
              <a:t>But: triangles are expensive to compute</a:t>
            </a:r>
          </a:p>
          <a:p>
            <a:pPr algn="l" defTabSz="828675" eaLnBrk="0" hangingPunct="0"/>
            <a:r>
              <a:rPr kumimoji="0" lang="en-US" sz="3300" dirty="0">
                <a:latin typeface="Times New Roman" charset="0"/>
              </a:rPr>
              <a:t>	(3-way join; several approx. </a:t>
            </a:r>
            <a:r>
              <a:rPr kumimoji="0" lang="en-US" sz="3300" dirty="0" err="1">
                <a:latin typeface="Times New Roman" charset="0"/>
              </a:rPr>
              <a:t>algos</a:t>
            </a:r>
            <a:r>
              <a:rPr kumimoji="0" lang="en-US" sz="3300" dirty="0" smtClean="0">
                <a:latin typeface="Times New Roman" charset="0"/>
              </a:rPr>
              <a:t>) – O(d</a:t>
            </a:r>
            <a:r>
              <a:rPr kumimoji="0" lang="en-US" sz="3300" baseline="-25000" dirty="0" smtClean="0">
                <a:latin typeface="Times New Roman" charset="0"/>
              </a:rPr>
              <a:t>max</a:t>
            </a:r>
            <a:r>
              <a:rPr kumimoji="0" lang="en-US" sz="3300" baseline="30000" dirty="0" smtClean="0">
                <a:latin typeface="Times New Roman" charset="0"/>
              </a:rPr>
              <a:t>2</a:t>
            </a:r>
            <a:r>
              <a:rPr kumimoji="0" lang="en-US" sz="3300" dirty="0" smtClean="0">
                <a:latin typeface="Times New Roman" charset="0"/>
              </a:rPr>
              <a:t>)</a:t>
            </a:r>
            <a:endParaRPr kumimoji="0" lang="en-US" sz="3300" dirty="0">
              <a:latin typeface="Times New Roman" charset="0"/>
            </a:endParaRPr>
          </a:p>
          <a:p>
            <a:pPr algn="l" defTabSz="828675" eaLnBrk="0" hangingPunct="0"/>
            <a:r>
              <a:rPr kumimoji="0" lang="en-US" sz="3300" dirty="0">
                <a:latin typeface="Times New Roman" charset="0"/>
              </a:rPr>
              <a:t>Q: Can we do that quickly?</a:t>
            </a:r>
          </a:p>
          <a:p>
            <a:pPr algn="l" defTabSz="828675" eaLnBrk="0" hangingPunct="0"/>
            <a:r>
              <a:rPr kumimoji="0" lang="en-US" sz="3300" dirty="0">
                <a:latin typeface="Times New Roman" charset="0"/>
              </a:rPr>
              <a:t>A: Yes!</a:t>
            </a:r>
          </a:p>
          <a:p>
            <a:pPr algn="l" defTabSz="828675" eaLnBrk="0" hangingPunct="0"/>
            <a:r>
              <a:rPr kumimoji="0" lang="en-US" sz="3300" dirty="0">
                <a:latin typeface="Times New Roman" charset="0"/>
              </a:rPr>
              <a:t>	</a:t>
            </a:r>
            <a:r>
              <a:rPr kumimoji="0" lang="en-US" sz="3300" b="1" dirty="0">
                <a:latin typeface="Times New Roman" charset="0"/>
              </a:rPr>
              <a:t>#triangles = 1/6 Sum ( </a:t>
            </a:r>
            <a:r>
              <a:rPr kumimoji="0" lang="en-US" sz="3300" b="1" dirty="0">
                <a:latin typeface="Symbol" charset="2"/>
              </a:rPr>
              <a:t>l</a:t>
            </a:r>
            <a:r>
              <a:rPr kumimoji="0" lang="en-US" sz="3300" b="1" baseline="-25000" dirty="0">
                <a:latin typeface="Times New Roman" charset="0"/>
              </a:rPr>
              <a:t>i</a:t>
            </a:r>
            <a:r>
              <a:rPr kumimoji="0" lang="en-US" sz="3300" b="1" baseline="30000" dirty="0">
                <a:latin typeface="Times New Roman" charset="0"/>
              </a:rPr>
              <a:t>3</a:t>
            </a:r>
            <a:r>
              <a:rPr kumimoji="0" lang="en-US" sz="3300" b="1" dirty="0">
                <a:latin typeface="Times New Roman" charset="0"/>
              </a:rPr>
              <a:t> )</a:t>
            </a:r>
          </a:p>
          <a:p>
            <a:pPr algn="l" defTabSz="828675" eaLnBrk="0" hangingPunct="0"/>
            <a:r>
              <a:rPr kumimoji="0" lang="en-US" sz="3300" dirty="0">
                <a:latin typeface="Times New Roman" charset="0"/>
              </a:rPr>
              <a:t>      (and, because of </a:t>
            </a:r>
            <a:r>
              <a:rPr kumimoji="0" lang="en-US" sz="3300" dirty="0" err="1">
                <a:latin typeface="Times New Roman" charset="0"/>
              </a:rPr>
              <a:t>skewness</a:t>
            </a:r>
            <a:r>
              <a:rPr kumimoji="0" lang="en-US" sz="3300" dirty="0">
                <a:latin typeface="Times New Roman" charset="0"/>
              </a:rPr>
              <a:t> (S2) , </a:t>
            </a:r>
          </a:p>
          <a:p>
            <a:pPr algn="l" defTabSz="828675" eaLnBrk="0" hangingPunct="0"/>
            <a:r>
              <a:rPr kumimoji="0" lang="en-US" sz="3300" dirty="0">
                <a:latin typeface="Times New Roman" charset="0"/>
              </a:rPr>
              <a:t>	we only need the top few eigenvalues</a:t>
            </a:r>
            <a:r>
              <a:rPr kumimoji="0" lang="en-US" sz="3300" dirty="0" smtClean="0">
                <a:latin typeface="Times New Roman" charset="0"/>
              </a:rPr>
              <a:t>! - O(E)</a:t>
            </a:r>
            <a:endParaRPr kumimoji="0" lang="en-US" sz="3300" dirty="0">
              <a:latin typeface="Times New Roman" charset="0"/>
            </a:endParaRPr>
          </a:p>
          <a:p>
            <a:pPr algn="l" defTabSz="828675" eaLnBrk="0" hangingPunct="0"/>
            <a:endParaRPr kumimoji="0" lang="en-US" sz="3300" dirty="0">
              <a:latin typeface="Times New Roman" charset="0"/>
            </a:endParaRPr>
          </a:p>
        </p:txBody>
      </p:sp>
      <p:sp>
        <p:nvSpPr>
          <p:cNvPr id="60424" name="Date Placeholder 8"/>
          <p:cNvSpPr>
            <a:spLocks noGrp="1"/>
          </p:cNvSpPr>
          <p:nvPr>
            <p:ph type="dt" sz="quarter" idx="10"/>
          </p:nvPr>
        </p:nvSpPr>
        <p:spPr>
          <a:noFill/>
        </p:spPr>
        <p:txBody>
          <a:bodyPr/>
          <a:lstStyle/>
          <a:p>
            <a:r>
              <a:rPr lang="en-US" smtClean="0"/>
              <a:t>Twitter</a:t>
            </a:r>
            <a:endParaRPr lang="en-US"/>
          </a:p>
        </p:txBody>
      </p:sp>
      <p:pic>
        <p:nvPicPr>
          <p:cNvPr id="9" name="Picture 8" descr="dco_showcase.jpg"/>
          <p:cNvPicPr>
            <a:picLocks noChangeAspect="1"/>
          </p:cNvPicPr>
          <p:nvPr/>
        </p:nvPicPr>
        <p:blipFill>
          <a:blip r:embed="rId3"/>
          <a:stretch>
            <a:fillRect/>
          </a:stretch>
        </p:blipFill>
        <p:spPr>
          <a:xfrm>
            <a:off x="7317062" y="1854200"/>
            <a:ext cx="1570278" cy="1041400"/>
          </a:xfrm>
          <a:prstGeom prst="rect">
            <a:avLst/>
          </a:prstGeom>
        </p:spPr>
      </p:pic>
      <p:grpSp>
        <p:nvGrpSpPr>
          <p:cNvPr id="10" name="Group 9"/>
          <p:cNvGrpSpPr>
            <a:grpSpLocks noChangeAspect="1"/>
          </p:cNvGrpSpPr>
          <p:nvPr/>
        </p:nvGrpSpPr>
        <p:grpSpPr>
          <a:xfrm>
            <a:off x="6870713" y="3784613"/>
            <a:ext cx="1476375" cy="942975"/>
            <a:chOff x="0" y="4038600"/>
            <a:chExt cx="1968500" cy="1257300"/>
          </a:xfrm>
        </p:grpSpPr>
        <p:sp>
          <p:nvSpPr>
            <p:cNvPr id="11" name="TextBox 10"/>
            <p:cNvSpPr txBox="1"/>
            <p:nvPr/>
          </p:nvSpPr>
          <p:spPr>
            <a:xfrm>
              <a:off x="178427" y="4305299"/>
              <a:ext cx="1631216" cy="533480"/>
            </a:xfrm>
            <a:prstGeom prst="rect">
              <a:avLst/>
            </a:prstGeom>
            <a:noFill/>
          </p:spPr>
          <p:txBody>
            <a:bodyPr wrap="none" rtlCol="0">
              <a:spAutoFit/>
            </a:bodyPr>
            <a:lstStyle/>
            <a:p>
              <a:r>
                <a:rPr lang="en-US" sz="2000" b="1" dirty="0" smtClean="0"/>
                <a:t>A </a:t>
              </a:r>
              <a:r>
                <a:rPr lang="en-US" sz="2000" b="1" dirty="0" err="1" smtClean="0"/>
                <a:t>x</a:t>
              </a:r>
              <a:r>
                <a:rPr lang="en-US" sz="2000" dirty="0" smtClean="0"/>
                <a:t> = </a:t>
              </a:r>
              <a:r>
                <a:rPr lang="en-US" sz="2000" dirty="0" err="1" smtClean="0">
                  <a:latin typeface="Symbol"/>
                </a:rPr>
                <a:t>l</a:t>
              </a:r>
              <a:r>
                <a:rPr lang="en-US" sz="2000" dirty="0" smtClean="0"/>
                <a:t> </a:t>
              </a:r>
              <a:r>
                <a:rPr lang="en-US" sz="2000" b="1" dirty="0" err="1" smtClean="0"/>
                <a:t>x</a:t>
              </a:r>
              <a:endParaRPr lang="en-US" sz="2000" b="1" dirty="0"/>
            </a:p>
          </p:txBody>
        </p:sp>
        <p:sp>
          <p:nvSpPr>
            <p:cNvPr id="12" name="Cloud Callout 11"/>
            <p:cNvSpPr/>
            <p:nvPr/>
          </p:nvSpPr>
          <p:spPr bwMode="auto">
            <a:xfrm>
              <a:off x="0" y="4038600"/>
              <a:ext cx="1968500" cy="1257300"/>
            </a:xfrm>
            <a:prstGeom prst="cloudCallou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sp>
        <p:nvSpPr>
          <p:cNvPr id="13" name="AutoShape 8"/>
          <p:cNvSpPr>
            <a:spLocks noChangeArrowheads="1"/>
          </p:cNvSpPr>
          <p:nvPr/>
        </p:nvSpPr>
        <p:spPr bwMode="auto">
          <a:xfrm>
            <a:off x="6688681" y="0"/>
            <a:ext cx="1727200" cy="828675"/>
          </a:xfrm>
          <a:prstGeom prst="irregularSeal1">
            <a:avLst/>
          </a:prstGeom>
          <a:solidFill>
            <a:schemeClr val="tx2"/>
          </a:solidFill>
          <a:ln w="28575">
            <a:solidFill>
              <a:schemeClr val="tx2"/>
            </a:solidFill>
            <a:miter lim="800000"/>
            <a:headEnd type="none" w="sm" len="sm"/>
            <a:tailEnd/>
          </a:ln>
        </p:spPr>
        <p:txBody>
          <a:bodyPr wrap="none" anchor="ctr">
            <a:prstTxWarp prst="textNoShape">
              <a:avLst/>
            </a:prstTxWarp>
          </a:bodyPr>
          <a:lstStyle/>
          <a:p>
            <a:r>
              <a:rPr lang="en-US" dirty="0">
                <a:solidFill>
                  <a:schemeClr val="bg1"/>
                </a:solidFill>
              </a:rPr>
              <a:t>details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612002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lgn="ctr">
              <a:buFontTx/>
              <a:buNone/>
            </a:pPr>
            <a:r>
              <a:rPr lang="en-US" altLang="ko-KR" dirty="0">
                <a:ea typeface="ＭＳ Ｐゴシック" charset="-128"/>
                <a:cs typeface="ＭＳ Ｐゴシック" charset="-128"/>
              </a:rPr>
              <a:t>Anomalous nodes in Twitter(~ 3 billion edges)</a:t>
            </a:r>
          </a:p>
          <a:p>
            <a:pPr algn="ctr">
              <a:buFontTx/>
              <a:buNone/>
            </a:pPr>
            <a:r>
              <a:rPr lang="en-US" altLang="ko-KR" dirty="0">
                <a:ea typeface="ＭＳ Ｐゴシック" charset="-128"/>
                <a:cs typeface="ＭＳ Ｐゴシック" charset="-128"/>
              </a:rPr>
              <a:t>[U Kang, Brendan </a:t>
            </a:r>
            <a:r>
              <a:rPr lang="en-US" altLang="ko-KR" dirty="0" err="1">
                <a:ea typeface="ＭＳ Ｐゴシック" charset="-128"/>
                <a:cs typeface="ＭＳ Ｐゴシック" charset="-128"/>
              </a:rPr>
              <a:t>Meeder</a:t>
            </a:r>
            <a:r>
              <a:rPr lang="en-US" altLang="ko-KR" dirty="0">
                <a:ea typeface="ＭＳ Ｐゴシック" charset="-128"/>
                <a:cs typeface="ＭＳ Ｐゴシック" charset="-128"/>
              </a:rPr>
              <a:t>,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34</a:t>
            </a:fld>
            <a:endParaRPr lang="en-US" altLang="ko-KR" sz="1800">
              <a:latin typeface="Times New Roman" charset="0"/>
            </a:endParaRPr>
          </a:p>
        </p:txBody>
      </p:sp>
      <p:pic>
        <p:nvPicPr>
          <p:cNvPr id="65541" name="Picture 7"/>
          <p:cNvPicPr>
            <a:picLocks noChangeAspect="1" noChangeArrowheads="1"/>
          </p:cNvPicPr>
          <p:nvPr/>
        </p:nvPicPr>
        <p:blipFill>
          <a:blip r:embed="rId2"/>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Twitter</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34</a:t>
            </a:fld>
            <a:endParaRPr lang="en-US" smtClean="0"/>
          </a:p>
        </p:txBody>
      </p:sp>
      <p:sp>
        <p:nvSpPr>
          <p:cNvPr id="65544" name="Footer Placeholder 7"/>
          <p:cNvSpPr>
            <a:spLocks noGrp="1"/>
          </p:cNvSpPr>
          <p:nvPr>
            <p:ph type="ftr" sz="quarter" idx="11"/>
          </p:nvPr>
        </p:nvSpPr>
        <p:spPr>
          <a:noFill/>
        </p:spPr>
        <p:txBody>
          <a:bodyPr/>
          <a:lstStyle/>
          <a:p>
            <a:r>
              <a:rPr lang="en-US" smtClean="0"/>
              <a:t>(c) 2015, C. Faloutsos</a:t>
            </a:r>
            <a:endParaRPr lang="en-US"/>
          </a:p>
        </p:txBody>
      </p:sp>
      <p:sp>
        <p:nvSpPr>
          <p:cNvPr id="9" name="Rectangle 8"/>
          <p:cNvSpPr/>
          <p:nvPr/>
        </p:nvSpPr>
        <p:spPr bwMode="auto">
          <a:xfrm>
            <a:off x="3200400" y="149013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13" name="Rectangle 12"/>
          <p:cNvSpPr/>
          <p:nvPr/>
        </p:nvSpPr>
        <p:spPr bwMode="auto">
          <a:xfrm>
            <a:off x="3035300" y="2120900"/>
            <a:ext cx="3962400" cy="1917700"/>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dirty="0">
              <a:ln>
                <a:noFill/>
              </a:ln>
              <a:solidFill>
                <a:schemeClr val="tx1"/>
              </a:solidFill>
              <a:effectLst/>
              <a:latin typeface="Arial" pitchFamily="-112" charset="0"/>
            </a:endParaRPr>
          </a:p>
        </p:txBody>
      </p:sp>
      <p:cxnSp>
        <p:nvCxnSpPr>
          <p:cNvPr id="15" name="Straight Connector 14"/>
          <p:cNvCxnSpPr/>
          <p:nvPr/>
        </p:nvCxnSpPr>
        <p:spPr bwMode="auto">
          <a:xfrm rot="5400000" flipH="1" flipV="1">
            <a:off x="3409950" y="1657350"/>
            <a:ext cx="2336800" cy="217170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7" name="Straight Connector 16"/>
          <p:cNvCxnSpPr/>
          <p:nvPr/>
        </p:nvCxnSpPr>
        <p:spPr bwMode="auto">
          <a:xfrm flipV="1">
            <a:off x="3289300" y="1841500"/>
            <a:ext cx="2235200" cy="927100"/>
          </a:xfrm>
          <a:prstGeom prst="line">
            <a:avLst/>
          </a:prstGeom>
          <a:solidFill>
            <a:schemeClr val="accent1"/>
          </a:solidFill>
          <a:ln w="3175" cap="flat" cmpd="sng" algn="ctr">
            <a:solidFill>
              <a:schemeClr val="tx1"/>
            </a:solidFill>
            <a:prstDash val="solid"/>
            <a:round/>
            <a:headEnd type="none" w="sm" len="sm"/>
            <a:tailEnd type="none" w="med" len="med"/>
          </a:ln>
          <a:effectLst/>
        </p:spPr>
      </p:cxnSp>
      <p:sp>
        <p:nvSpPr>
          <p:cNvPr id="20" name="Freeform 19"/>
          <p:cNvSpPr/>
          <p:nvPr/>
        </p:nvSpPr>
        <p:spPr bwMode="auto">
          <a:xfrm>
            <a:off x="3302000" y="1803400"/>
            <a:ext cx="2425700" cy="1841500"/>
          </a:xfrm>
          <a:custGeom>
            <a:avLst/>
            <a:gdLst>
              <a:gd name="connsiteX0" fmla="*/ 0 w 2425700"/>
              <a:gd name="connsiteY0" fmla="*/ 1841500 h 1841500"/>
              <a:gd name="connsiteX1" fmla="*/ 63500 w 2425700"/>
              <a:gd name="connsiteY1" fmla="*/ 1828800 h 1841500"/>
              <a:gd name="connsiteX2" fmla="*/ 342900 w 2425700"/>
              <a:gd name="connsiteY2" fmla="*/ 1803400 h 1841500"/>
              <a:gd name="connsiteX3" fmla="*/ 406400 w 2425700"/>
              <a:gd name="connsiteY3" fmla="*/ 1790700 h 1841500"/>
              <a:gd name="connsiteX4" fmla="*/ 558800 w 2425700"/>
              <a:gd name="connsiteY4" fmla="*/ 1765300 h 1841500"/>
              <a:gd name="connsiteX5" fmla="*/ 622300 w 2425700"/>
              <a:gd name="connsiteY5" fmla="*/ 1739900 h 1841500"/>
              <a:gd name="connsiteX6" fmla="*/ 673100 w 2425700"/>
              <a:gd name="connsiteY6" fmla="*/ 1727200 h 1841500"/>
              <a:gd name="connsiteX7" fmla="*/ 711200 w 2425700"/>
              <a:gd name="connsiteY7" fmla="*/ 1701800 h 1841500"/>
              <a:gd name="connsiteX8" fmla="*/ 863600 w 2425700"/>
              <a:gd name="connsiteY8" fmla="*/ 1638300 h 1841500"/>
              <a:gd name="connsiteX9" fmla="*/ 901700 w 2425700"/>
              <a:gd name="connsiteY9" fmla="*/ 1612900 h 1841500"/>
              <a:gd name="connsiteX10" fmla="*/ 939800 w 2425700"/>
              <a:gd name="connsiteY10" fmla="*/ 1574800 h 1841500"/>
              <a:gd name="connsiteX11" fmla="*/ 1016000 w 2425700"/>
              <a:gd name="connsiteY11" fmla="*/ 1511300 h 1841500"/>
              <a:gd name="connsiteX12" fmla="*/ 1092200 w 2425700"/>
              <a:gd name="connsiteY12" fmla="*/ 1473200 h 1841500"/>
              <a:gd name="connsiteX13" fmla="*/ 1206500 w 2425700"/>
              <a:gd name="connsiteY13" fmla="*/ 1422400 h 1841500"/>
              <a:gd name="connsiteX14" fmla="*/ 1384300 w 2425700"/>
              <a:gd name="connsiteY14" fmla="*/ 1295400 h 1841500"/>
              <a:gd name="connsiteX15" fmla="*/ 1511300 w 2425700"/>
              <a:gd name="connsiteY15" fmla="*/ 1231900 h 1841500"/>
              <a:gd name="connsiteX16" fmla="*/ 1562100 w 2425700"/>
              <a:gd name="connsiteY16" fmla="*/ 1193800 h 1841500"/>
              <a:gd name="connsiteX17" fmla="*/ 1612900 w 2425700"/>
              <a:gd name="connsiteY17" fmla="*/ 1168400 h 1841500"/>
              <a:gd name="connsiteX18" fmla="*/ 1651000 w 2425700"/>
              <a:gd name="connsiteY18" fmla="*/ 1130300 h 1841500"/>
              <a:gd name="connsiteX19" fmla="*/ 1701800 w 2425700"/>
              <a:gd name="connsiteY19" fmla="*/ 1092200 h 1841500"/>
              <a:gd name="connsiteX20" fmla="*/ 1752600 w 2425700"/>
              <a:gd name="connsiteY20" fmla="*/ 1041400 h 1841500"/>
              <a:gd name="connsiteX21" fmla="*/ 1803400 w 2425700"/>
              <a:gd name="connsiteY21" fmla="*/ 1003300 h 1841500"/>
              <a:gd name="connsiteX22" fmla="*/ 1917700 w 2425700"/>
              <a:gd name="connsiteY22" fmla="*/ 889000 h 1841500"/>
              <a:gd name="connsiteX23" fmla="*/ 1981200 w 2425700"/>
              <a:gd name="connsiteY23" fmla="*/ 825500 h 1841500"/>
              <a:gd name="connsiteX24" fmla="*/ 2006600 w 2425700"/>
              <a:gd name="connsiteY24" fmla="*/ 787400 h 1841500"/>
              <a:gd name="connsiteX25" fmla="*/ 2057400 w 2425700"/>
              <a:gd name="connsiteY25" fmla="*/ 698500 h 1841500"/>
              <a:gd name="connsiteX26" fmla="*/ 2095500 w 2425700"/>
              <a:gd name="connsiteY26" fmla="*/ 596900 h 1841500"/>
              <a:gd name="connsiteX27" fmla="*/ 2108200 w 2425700"/>
              <a:gd name="connsiteY27" fmla="*/ 546100 h 1841500"/>
              <a:gd name="connsiteX28" fmla="*/ 2133600 w 2425700"/>
              <a:gd name="connsiteY28" fmla="*/ 482600 h 1841500"/>
              <a:gd name="connsiteX29" fmla="*/ 2146300 w 2425700"/>
              <a:gd name="connsiteY29" fmla="*/ 444500 h 1841500"/>
              <a:gd name="connsiteX30" fmla="*/ 2171700 w 2425700"/>
              <a:gd name="connsiteY30" fmla="*/ 406400 h 1841500"/>
              <a:gd name="connsiteX31" fmla="*/ 2222500 w 2425700"/>
              <a:gd name="connsiteY31" fmla="*/ 292100 h 1841500"/>
              <a:gd name="connsiteX32" fmla="*/ 2260600 w 2425700"/>
              <a:gd name="connsiteY32" fmla="*/ 266700 h 1841500"/>
              <a:gd name="connsiteX33" fmla="*/ 2286000 w 2425700"/>
              <a:gd name="connsiteY33" fmla="*/ 228600 h 1841500"/>
              <a:gd name="connsiteX34" fmla="*/ 2324100 w 2425700"/>
              <a:gd name="connsiteY34" fmla="*/ 203200 h 1841500"/>
              <a:gd name="connsiteX35" fmla="*/ 2349500 w 2425700"/>
              <a:gd name="connsiteY35" fmla="*/ 152400 h 1841500"/>
              <a:gd name="connsiteX36" fmla="*/ 2400300 w 2425700"/>
              <a:gd name="connsiteY36" fmla="*/ 76200 h 1841500"/>
              <a:gd name="connsiteX37" fmla="*/ 2425700 w 2425700"/>
              <a:gd name="connsiteY37"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5700" h="1841500">
                <a:moveTo>
                  <a:pt x="0" y="1841500"/>
                </a:moveTo>
                <a:cubicBezTo>
                  <a:pt x="21167" y="1837267"/>
                  <a:pt x="42062" y="1831322"/>
                  <a:pt x="63500" y="1828800"/>
                </a:cubicBezTo>
                <a:cubicBezTo>
                  <a:pt x="231909" y="1808987"/>
                  <a:pt x="187200" y="1824160"/>
                  <a:pt x="342900" y="1803400"/>
                </a:cubicBezTo>
                <a:cubicBezTo>
                  <a:pt x="364296" y="1800547"/>
                  <a:pt x="385143" y="1794451"/>
                  <a:pt x="406400" y="1790700"/>
                </a:cubicBezTo>
                <a:lnTo>
                  <a:pt x="558800" y="1765300"/>
                </a:lnTo>
                <a:cubicBezTo>
                  <a:pt x="579967" y="1756833"/>
                  <a:pt x="600673" y="1747109"/>
                  <a:pt x="622300" y="1739900"/>
                </a:cubicBezTo>
                <a:cubicBezTo>
                  <a:pt x="638859" y="1734380"/>
                  <a:pt x="657057" y="1734076"/>
                  <a:pt x="673100" y="1727200"/>
                </a:cubicBezTo>
                <a:cubicBezTo>
                  <a:pt x="687129" y="1721187"/>
                  <a:pt x="697171" y="1707813"/>
                  <a:pt x="711200" y="1701800"/>
                </a:cubicBezTo>
                <a:cubicBezTo>
                  <a:pt x="826561" y="1652359"/>
                  <a:pt x="686021" y="1756686"/>
                  <a:pt x="863600" y="1638300"/>
                </a:cubicBezTo>
                <a:cubicBezTo>
                  <a:pt x="876300" y="1629833"/>
                  <a:pt x="889974" y="1622671"/>
                  <a:pt x="901700" y="1612900"/>
                </a:cubicBezTo>
                <a:cubicBezTo>
                  <a:pt x="915498" y="1601402"/>
                  <a:pt x="926376" y="1586732"/>
                  <a:pt x="939800" y="1574800"/>
                </a:cubicBezTo>
                <a:cubicBezTo>
                  <a:pt x="964512" y="1552834"/>
                  <a:pt x="989901" y="1531599"/>
                  <a:pt x="1016000" y="1511300"/>
                </a:cubicBezTo>
                <a:cubicBezTo>
                  <a:pt x="1081514" y="1460345"/>
                  <a:pt x="1025346" y="1506627"/>
                  <a:pt x="1092200" y="1473200"/>
                </a:cubicBezTo>
                <a:cubicBezTo>
                  <a:pt x="1202054" y="1418273"/>
                  <a:pt x="1109559" y="1446635"/>
                  <a:pt x="1206500" y="1422400"/>
                </a:cubicBezTo>
                <a:cubicBezTo>
                  <a:pt x="1246679" y="1392266"/>
                  <a:pt x="1334778" y="1323256"/>
                  <a:pt x="1384300" y="1295400"/>
                </a:cubicBezTo>
                <a:cubicBezTo>
                  <a:pt x="1425552" y="1272196"/>
                  <a:pt x="1473436" y="1260298"/>
                  <a:pt x="1511300" y="1231900"/>
                </a:cubicBezTo>
                <a:cubicBezTo>
                  <a:pt x="1528233" y="1219200"/>
                  <a:pt x="1544151" y="1205018"/>
                  <a:pt x="1562100" y="1193800"/>
                </a:cubicBezTo>
                <a:cubicBezTo>
                  <a:pt x="1578154" y="1183766"/>
                  <a:pt x="1597494" y="1179404"/>
                  <a:pt x="1612900" y="1168400"/>
                </a:cubicBezTo>
                <a:cubicBezTo>
                  <a:pt x="1627515" y="1157961"/>
                  <a:pt x="1637363" y="1141989"/>
                  <a:pt x="1651000" y="1130300"/>
                </a:cubicBezTo>
                <a:cubicBezTo>
                  <a:pt x="1667071" y="1116525"/>
                  <a:pt x="1685870" y="1106138"/>
                  <a:pt x="1701800" y="1092200"/>
                </a:cubicBezTo>
                <a:cubicBezTo>
                  <a:pt x="1719822" y="1076431"/>
                  <a:pt x="1734578" y="1057169"/>
                  <a:pt x="1752600" y="1041400"/>
                </a:cubicBezTo>
                <a:cubicBezTo>
                  <a:pt x="1768530" y="1027462"/>
                  <a:pt x="1787847" y="1017657"/>
                  <a:pt x="1803400" y="1003300"/>
                </a:cubicBezTo>
                <a:cubicBezTo>
                  <a:pt x="1842992" y="966753"/>
                  <a:pt x="1879600" y="927100"/>
                  <a:pt x="1917700" y="889000"/>
                </a:cubicBezTo>
                <a:cubicBezTo>
                  <a:pt x="1938867" y="867833"/>
                  <a:pt x="1964596" y="850407"/>
                  <a:pt x="1981200" y="825500"/>
                </a:cubicBezTo>
                <a:cubicBezTo>
                  <a:pt x="1989667" y="812800"/>
                  <a:pt x="1999027" y="800652"/>
                  <a:pt x="2006600" y="787400"/>
                </a:cubicBezTo>
                <a:cubicBezTo>
                  <a:pt x="2071052" y="674609"/>
                  <a:pt x="1995517" y="791325"/>
                  <a:pt x="2057400" y="698500"/>
                </a:cubicBezTo>
                <a:cubicBezTo>
                  <a:pt x="2089610" y="537448"/>
                  <a:pt x="2046447" y="711357"/>
                  <a:pt x="2095500" y="596900"/>
                </a:cubicBezTo>
                <a:cubicBezTo>
                  <a:pt x="2102376" y="580857"/>
                  <a:pt x="2102680" y="562659"/>
                  <a:pt x="2108200" y="546100"/>
                </a:cubicBezTo>
                <a:cubicBezTo>
                  <a:pt x="2115409" y="524473"/>
                  <a:pt x="2125595" y="503946"/>
                  <a:pt x="2133600" y="482600"/>
                </a:cubicBezTo>
                <a:cubicBezTo>
                  <a:pt x="2138300" y="470065"/>
                  <a:pt x="2140313" y="456474"/>
                  <a:pt x="2146300" y="444500"/>
                </a:cubicBezTo>
                <a:cubicBezTo>
                  <a:pt x="2153126" y="430848"/>
                  <a:pt x="2165501" y="420348"/>
                  <a:pt x="2171700" y="406400"/>
                </a:cubicBezTo>
                <a:cubicBezTo>
                  <a:pt x="2191820" y="361129"/>
                  <a:pt x="2188010" y="326590"/>
                  <a:pt x="2222500" y="292100"/>
                </a:cubicBezTo>
                <a:cubicBezTo>
                  <a:pt x="2233293" y="281307"/>
                  <a:pt x="2247900" y="275167"/>
                  <a:pt x="2260600" y="266700"/>
                </a:cubicBezTo>
                <a:cubicBezTo>
                  <a:pt x="2269067" y="254000"/>
                  <a:pt x="2275207" y="239393"/>
                  <a:pt x="2286000" y="228600"/>
                </a:cubicBezTo>
                <a:cubicBezTo>
                  <a:pt x="2296793" y="217807"/>
                  <a:pt x="2314329" y="214926"/>
                  <a:pt x="2324100" y="203200"/>
                </a:cubicBezTo>
                <a:cubicBezTo>
                  <a:pt x="2336220" y="188656"/>
                  <a:pt x="2339760" y="168634"/>
                  <a:pt x="2349500" y="152400"/>
                </a:cubicBezTo>
                <a:cubicBezTo>
                  <a:pt x="2365206" y="126223"/>
                  <a:pt x="2390647" y="105160"/>
                  <a:pt x="2400300" y="76200"/>
                </a:cubicBezTo>
                <a:lnTo>
                  <a:pt x="2425700" y="0"/>
                </a:lnTo>
              </a:path>
            </a:pathLst>
          </a:cu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TextBox 20"/>
          <p:cNvSpPr txBox="1"/>
          <p:nvPr/>
        </p:nvSpPr>
        <p:spPr>
          <a:xfrm>
            <a:off x="3378200" y="2936557"/>
            <a:ext cx="370101" cy="492443"/>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5088883" y="2936557"/>
            <a:ext cx="370101" cy="492443"/>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3387083" y="2052478"/>
            <a:ext cx="370101" cy="492443"/>
          </a:xfrm>
          <a:prstGeom prst="rect">
            <a:avLst/>
          </a:prstGeom>
          <a:noFill/>
        </p:spPr>
        <p:txBody>
          <a:bodyPr wrap="none" rtlCol="0">
            <a:spAutoFit/>
          </a:bodyPr>
          <a:lstStyle/>
          <a:p>
            <a:r>
              <a:rPr lang="en-US" dirty="0" smtClean="0"/>
              <a:t>?</a:t>
            </a:r>
            <a:endParaRPr lang="en-US" dirty="0"/>
          </a:p>
        </p:txBody>
      </p:sp>
      <p:pic>
        <p:nvPicPr>
          <p:cNvPr id="18" name="Picture 17" descr="M45url.jpg"/>
          <p:cNvPicPr>
            <a:picLocks noChangeAspect="1"/>
          </p:cNvPicPr>
          <p:nvPr/>
        </p:nvPicPr>
        <p:blipFill>
          <a:blip r:embed="rId3"/>
          <a:stretch>
            <a:fillRect/>
          </a:stretch>
        </p:blipFill>
        <p:spPr>
          <a:xfrm>
            <a:off x="368300" y="3721100"/>
            <a:ext cx="1676400" cy="1117600"/>
          </a:xfrm>
          <a:prstGeom prst="rect">
            <a:avLst/>
          </a:prstGeom>
        </p:spPr>
      </p:pic>
      <p:pic>
        <p:nvPicPr>
          <p:cNvPr id="19" name="Picture 13" descr="twitter-logo_1.jpg"/>
          <p:cNvPicPr>
            <a:picLocks noChangeAspect="1"/>
          </p:cNvPicPr>
          <p:nvPr/>
        </p:nvPicPr>
        <p:blipFill>
          <a:blip r:embed="rId4"/>
          <a:srcRect/>
          <a:stretch>
            <a:fillRect/>
          </a:stretch>
        </p:blipFill>
        <p:spPr bwMode="auto">
          <a:xfrm>
            <a:off x="8085138" y="3784600"/>
            <a:ext cx="820738" cy="820738"/>
          </a:xfrm>
          <a:prstGeom prst="rect">
            <a:avLst/>
          </a:prstGeom>
          <a:noFill/>
          <a:ln w="9525">
            <a:noFill/>
            <a:miter lim="800000"/>
            <a:headEnd/>
            <a:tailEnd/>
          </a:ln>
        </p:spPr>
      </p:pic>
      <p:pic>
        <p:nvPicPr>
          <p:cNvPr id="24" name="Picture 23" descr="ukang.jpg"/>
          <p:cNvPicPr>
            <a:picLocks noChangeAspect="1"/>
          </p:cNvPicPr>
          <p:nvPr/>
        </p:nvPicPr>
        <p:blipFill>
          <a:blip r:embed="rId5"/>
          <a:stretch>
            <a:fillRect/>
          </a:stretch>
        </p:blipFill>
        <p:spPr>
          <a:xfrm>
            <a:off x="2099732" y="6026306"/>
            <a:ext cx="626533" cy="780895"/>
          </a:xfrm>
          <a:prstGeom prst="rect">
            <a:avLst/>
          </a:prstGeom>
        </p:spPr>
      </p:pic>
      <p:pic>
        <p:nvPicPr>
          <p:cNvPr id="25" name="Picture 24" descr="meeder.jpg"/>
          <p:cNvPicPr>
            <a:picLocks noChangeAspect="1"/>
          </p:cNvPicPr>
          <p:nvPr/>
        </p:nvPicPr>
        <p:blipFill>
          <a:blip r:embed="rId6"/>
          <a:stretch>
            <a:fillRect/>
          </a:stretch>
        </p:blipFill>
        <p:spPr>
          <a:xfrm>
            <a:off x="2933716" y="6057905"/>
            <a:ext cx="757758" cy="757758"/>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35</a:t>
            </a:fld>
            <a:endParaRPr lang="en-US" altLang="ko-KR" sz="1800">
              <a:latin typeface="Times New Roman" charset="0"/>
            </a:endParaRPr>
          </a:p>
        </p:txBody>
      </p:sp>
      <p:pic>
        <p:nvPicPr>
          <p:cNvPr id="65541" name="Picture 7"/>
          <p:cNvPicPr>
            <a:picLocks noChangeAspect="1" noChangeArrowheads="1"/>
          </p:cNvPicPr>
          <p:nvPr/>
        </p:nvPicPr>
        <p:blipFill>
          <a:blip r:embed="rId2"/>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Twitter</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35</a:t>
            </a:fld>
            <a:endParaRPr lang="en-US" smtClean="0"/>
          </a:p>
        </p:txBody>
      </p:sp>
      <p:sp>
        <p:nvSpPr>
          <p:cNvPr id="65544" name="Footer Placeholder 7"/>
          <p:cNvSpPr>
            <a:spLocks noGrp="1"/>
          </p:cNvSpPr>
          <p:nvPr>
            <p:ph type="ftr" sz="quarter" idx="11"/>
          </p:nvPr>
        </p:nvSpPr>
        <p:spPr>
          <a:noFill/>
        </p:spPr>
        <p:txBody>
          <a:bodyPr/>
          <a:lstStyle/>
          <a:p>
            <a:r>
              <a:rPr lang="en-US" smtClean="0"/>
              <a:t>(c) 2015, C. Faloutsos</a:t>
            </a:r>
            <a:endParaRPr lang="en-US"/>
          </a:p>
        </p:txBody>
      </p:sp>
      <p:sp>
        <p:nvSpPr>
          <p:cNvPr id="9" name="Rectangle 8"/>
          <p:cNvSpPr/>
          <p:nvPr/>
        </p:nvSpPr>
        <p:spPr bwMode="auto">
          <a:xfrm>
            <a:off x="3200400" y="149013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2" name="Straight Connector 11"/>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pic>
        <p:nvPicPr>
          <p:cNvPr id="13" name="Picture 12" descr="M45url.jpg"/>
          <p:cNvPicPr>
            <a:picLocks noChangeAspect="1"/>
          </p:cNvPicPr>
          <p:nvPr/>
        </p:nvPicPr>
        <p:blipFill>
          <a:blip r:embed="rId3"/>
          <a:stretch>
            <a:fillRect/>
          </a:stretch>
        </p:blipFill>
        <p:spPr>
          <a:xfrm>
            <a:off x="368300" y="3721100"/>
            <a:ext cx="1676400" cy="1117600"/>
          </a:xfrm>
          <a:prstGeom prst="rect">
            <a:avLst/>
          </a:prstGeom>
        </p:spPr>
      </p:pic>
      <p:pic>
        <p:nvPicPr>
          <p:cNvPr id="14" name="Picture 13" descr="twitter-logo_1.jpg"/>
          <p:cNvPicPr>
            <a:picLocks noChangeAspect="1"/>
          </p:cNvPicPr>
          <p:nvPr/>
        </p:nvPicPr>
        <p:blipFill>
          <a:blip r:embed="rId4"/>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36</a:t>
            </a:fld>
            <a:endParaRPr lang="en-US" altLang="ko-KR" sz="1800">
              <a:latin typeface="Times New Roman" charset="0"/>
            </a:endParaRPr>
          </a:p>
        </p:txBody>
      </p:sp>
      <p:pic>
        <p:nvPicPr>
          <p:cNvPr id="65541" name="Picture 7"/>
          <p:cNvPicPr>
            <a:picLocks noChangeAspect="1" noChangeArrowheads="1"/>
          </p:cNvPicPr>
          <p:nvPr/>
        </p:nvPicPr>
        <p:blipFill>
          <a:blip r:embed="rId2"/>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Twitter</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36</a:t>
            </a:fld>
            <a:endParaRPr lang="en-US" smtClean="0"/>
          </a:p>
        </p:txBody>
      </p:sp>
      <p:sp>
        <p:nvSpPr>
          <p:cNvPr id="65544" name="Footer Placeholder 7"/>
          <p:cNvSpPr>
            <a:spLocks noGrp="1"/>
          </p:cNvSpPr>
          <p:nvPr>
            <p:ph type="ftr" sz="quarter" idx="11"/>
          </p:nvPr>
        </p:nvSpPr>
        <p:spPr>
          <a:noFill/>
        </p:spPr>
        <p:txBody>
          <a:bodyPr/>
          <a:lstStyle/>
          <a:p>
            <a:r>
              <a:rPr lang="en-US" smtClean="0"/>
              <a:t>(c) 2015, C. Faloutsos</a:t>
            </a:r>
            <a:endParaRPr lang="en-US"/>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1" name="Straight Connector 10"/>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pic>
        <p:nvPicPr>
          <p:cNvPr id="19" name="Picture 18" descr="M45url.jpg"/>
          <p:cNvPicPr>
            <a:picLocks noChangeAspect="1"/>
          </p:cNvPicPr>
          <p:nvPr/>
        </p:nvPicPr>
        <p:blipFill>
          <a:blip r:embed="rId3"/>
          <a:stretch>
            <a:fillRect/>
          </a:stretch>
        </p:blipFill>
        <p:spPr>
          <a:xfrm>
            <a:off x="368300" y="3721100"/>
            <a:ext cx="1676400" cy="1117600"/>
          </a:xfrm>
          <a:prstGeom prst="rect">
            <a:avLst/>
          </a:prstGeom>
        </p:spPr>
      </p:pic>
      <p:pic>
        <p:nvPicPr>
          <p:cNvPr id="20" name="Picture 13" descr="twitter-logo_1.jpg"/>
          <p:cNvPicPr>
            <a:picLocks noChangeAspect="1"/>
          </p:cNvPicPr>
          <p:nvPr/>
        </p:nvPicPr>
        <p:blipFill>
          <a:blip r:embed="rId4"/>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37</a:t>
            </a:fld>
            <a:endParaRPr lang="en-US" altLang="ko-KR" sz="1800">
              <a:latin typeface="Times New Roman" charset="0"/>
            </a:endParaRPr>
          </a:p>
        </p:txBody>
      </p:sp>
      <p:pic>
        <p:nvPicPr>
          <p:cNvPr id="65541" name="Picture 7"/>
          <p:cNvPicPr>
            <a:picLocks noChangeAspect="1" noChangeArrowheads="1"/>
          </p:cNvPicPr>
          <p:nvPr/>
        </p:nvPicPr>
        <p:blipFill>
          <a:blip r:embed="rId2"/>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Twitter</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37</a:t>
            </a:fld>
            <a:endParaRPr lang="en-US" smtClean="0"/>
          </a:p>
        </p:txBody>
      </p:sp>
      <p:sp>
        <p:nvSpPr>
          <p:cNvPr id="65544" name="Footer Placeholder 7"/>
          <p:cNvSpPr>
            <a:spLocks noGrp="1"/>
          </p:cNvSpPr>
          <p:nvPr>
            <p:ph type="ftr" sz="quarter" idx="11"/>
          </p:nvPr>
        </p:nvSpPr>
        <p:spPr>
          <a:noFill/>
        </p:spPr>
        <p:txBody>
          <a:bodyPr/>
          <a:lstStyle/>
          <a:p>
            <a:r>
              <a:rPr lang="en-US" smtClean="0"/>
              <a:t>(c) 2015, C. Faloutsos</a:t>
            </a:r>
            <a:endParaRPr lang="en-US"/>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1" name="Straight Connector 10"/>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grpSp>
        <p:nvGrpSpPr>
          <p:cNvPr id="2" name="Group 11"/>
          <p:cNvGrpSpPr/>
          <p:nvPr/>
        </p:nvGrpSpPr>
        <p:grpSpPr>
          <a:xfrm>
            <a:off x="863600" y="1693332"/>
            <a:ext cx="541867" cy="558801"/>
            <a:chOff x="863600" y="1693332"/>
            <a:chExt cx="541867" cy="558801"/>
          </a:xfrm>
        </p:grpSpPr>
        <p:sp>
          <p:nvSpPr>
            <p:cNvPr id="13" name="Regular Pentagon 12"/>
            <p:cNvSpPr/>
            <p:nvPr/>
          </p:nvSpPr>
          <p:spPr bwMode="auto">
            <a:xfrm>
              <a:off x="863600" y="1693333"/>
              <a:ext cx="541867" cy="558800"/>
            </a:xfrm>
            <a:prstGeom prst="pentagon">
              <a:avLst/>
            </a:prstGeom>
            <a:noFill/>
            <a:ln w="28575" cap="flat" cmpd="sng" algn="ctr">
              <a:solidFill>
                <a:schemeClr val="tx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4" name="Straight Connector 13"/>
            <p:cNvCxnSpPr>
              <a:stCxn id="13" idx="1"/>
              <a:endCxn id="13" idx="4"/>
            </p:cNvCxnSpPr>
            <p:nvPr/>
          </p:nvCxnSpPr>
          <p:spPr bwMode="auto">
            <a:xfrm rot="10800000" flipH="1" flipV="1">
              <a:off x="863601" y="1906774"/>
              <a:ext cx="438378" cy="345357"/>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a:stCxn id="13" idx="1"/>
              <a:endCxn id="13" idx="5"/>
            </p:cNvCxnSpPr>
            <p:nvPr/>
          </p:nvCxnSpPr>
          <p:spPr bwMode="auto">
            <a:xfrm rot="10800000" flipH="1">
              <a:off x="863600" y="1906775"/>
              <a:ext cx="541865" cy="158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6" name="Straight Connector 15"/>
            <p:cNvCxnSpPr>
              <a:stCxn id="13" idx="0"/>
              <a:endCxn id="13" idx="2"/>
            </p:cNvCxnSpPr>
            <p:nvPr/>
          </p:nvCxnSpPr>
          <p:spPr bwMode="auto">
            <a:xfrm rot="16200000" flipH="1" flipV="1">
              <a:off x="771411" y="1889009"/>
              <a:ext cx="558799" cy="167446"/>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7" name="Straight Connector 16"/>
            <p:cNvCxnSpPr>
              <a:stCxn id="13" idx="0"/>
              <a:endCxn id="13" idx="4"/>
            </p:cNvCxnSpPr>
            <p:nvPr/>
          </p:nvCxnSpPr>
          <p:spPr bwMode="auto">
            <a:xfrm rot="16200000" flipH="1">
              <a:off x="938856" y="1889010"/>
              <a:ext cx="558799" cy="167445"/>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a:stCxn id="13" idx="2"/>
              <a:endCxn id="13" idx="5"/>
            </p:cNvCxnSpPr>
            <p:nvPr/>
          </p:nvCxnSpPr>
          <p:spPr bwMode="auto">
            <a:xfrm rot="5400000" flipH="1" flipV="1">
              <a:off x="1013598" y="1860265"/>
              <a:ext cx="345357" cy="438378"/>
            </a:xfrm>
            <a:prstGeom prst="line">
              <a:avLst/>
            </a:prstGeom>
            <a:solidFill>
              <a:schemeClr val="accent1"/>
            </a:solidFill>
            <a:ln w="3175" cap="flat" cmpd="sng" algn="ctr">
              <a:solidFill>
                <a:schemeClr val="tx1"/>
              </a:solidFill>
              <a:prstDash val="solid"/>
              <a:round/>
              <a:headEnd type="none" w="sm" len="sm"/>
              <a:tailEnd type="none" w="med" len="med"/>
            </a:ln>
            <a:effectLst/>
          </p:spPr>
        </p:cxnSp>
      </p:grpSp>
      <p:pic>
        <p:nvPicPr>
          <p:cNvPr id="19" name="Picture 18" descr="M45url.jpg"/>
          <p:cNvPicPr>
            <a:picLocks noChangeAspect="1"/>
          </p:cNvPicPr>
          <p:nvPr/>
        </p:nvPicPr>
        <p:blipFill>
          <a:blip r:embed="rId3"/>
          <a:stretch>
            <a:fillRect/>
          </a:stretch>
        </p:blipFill>
        <p:spPr>
          <a:xfrm>
            <a:off x="368300" y="3721100"/>
            <a:ext cx="1676400" cy="1117600"/>
          </a:xfrm>
          <a:prstGeom prst="rect">
            <a:avLst/>
          </a:prstGeom>
        </p:spPr>
      </p:pic>
      <p:pic>
        <p:nvPicPr>
          <p:cNvPr id="20" name="Picture 13" descr="twitter-logo_1.jpg"/>
          <p:cNvPicPr>
            <a:picLocks noChangeAspect="1"/>
          </p:cNvPicPr>
          <p:nvPr/>
        </p:nvPicPr>
        <p:blipFill>
          <a:blip r:embed="rId4"/>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38</a:t>
            </a:fld>
            <a:endParaRPr lang="en-US" altLang="ko-KR" sz="1800">
              <a:latin typeface="Times New Roman" charset="0"/>
            </a:endParaRPr>
          </a:p>
        </p:txBody>
      </p:sp>
      <p:pic>
        <p:nvPicPr>
          <p:cNvPr id="65541" name="Picture 7"/>
          <p:cNvPicPr>
            <a:picLocks noChangeAspect="1" noChangeArrowheads="1"/>
          </p:cNvPicPr>
          <p:nvPr/>
        </p:nvPicPr>
        <p:blipFill>
          <a:blip r:embed="rId2"/>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Twitter</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38</a:t>
            </a:fld>
            <a:endParaRPr lang="en-US" smtClean="0"/>
          </a:p>
        </p:txBody>
      </p:sp>
      <p:sp>
        <p:nvSpPr>
          <p:cNvPr id="65544" name="Footer Placeholder 7"/>
          <p:cNvSpPr>
            <a:spLocks noGrp="1"/>
          </p:cNvSpPr>
          <p:nvPr>
            <p:ph type="ftr" sz="quarter" idx="11"/>
          </p:nvPr>
        </p:nvSpPr>
        <p:spPr>
          <a:noFill/>
        </p:spPr>
        <p:txBody>
          <a:bodyPr/>
          <a:lstStyle/>
          <a:p>
            <a:r>
              <a:rPr lang="en-US" smtClean="0"/>
              <a:t>(c) 2015, C. Faloutsos</a:t>
            </a:r>
            <a:endParaRPr lang="en-US"/>
          </a:p>
        </p:txBody>
      </p:sp>
      <p:cxnSp>
        <p:nvCxnSpPr>
          <p:cNvPr id="9" name="Straight Connector 8"/>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grpSp>
        <p:nvGrpSpPr>
          <p:cNvPr id="10" name="Group 9"/>
          <p:cNvGrpSpPr/>
          <p:nvPr/>
        </p:nvGrpSpPr>
        <p:grpSpPr>
          <a:xfrm>
            <a:off x="863600" y="1693332"/>
            <a:ext cx="541867" cy="558801"/>
            <a:chOff x="863600" y="1693332"/>
            <a:chExt cx="541867" cy="558801"/>
          </a:xfrm>
        </p:grpSpPr>
        <p:sp>
          <p:nvSpPr>
            <p:cNvPr id="11" name="Regular Pentagon 10"/>
            <p:cNvSpPr/>
            <p:nvPr/>
          </p:nvSpPr>
          <p:spPr bwMode="auto">
            <a:xfrm>
              <a:off x="863600" y="1693333"/>
              <a:ext cx="541867" cy="558800"/>
            </a:xfrm>
            <a:prstGeom prst="pentagon">
              <a:avLst/>
            </a:prstGeom>
            <a:noFill/>
            <a:ln w="28575" cap="flat" cmpd="sng" algn="ctr">
              <a:solidFill>
                <a:schemeClr val="tx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2" name="Straight Connector 11"/>
            <p:cNvCxnSpPr>
              <a:stCxn id="11" idx="1"/>
              <a:endCxn id="11" idx="4"/>
            </p:cNvCxnSpPr>
            <p:nvPr/>
          </p:nvCxnSpPr>
          <p:spPr bwMode="auto">
            <a:xfrm rot="10800000" flipH="1" flipV="1">
              <a:off x="863601" y="1906774"/>
              <a:ext cx="438378" cy="345357"/>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a:stCxn id="11" idx="1"/>
              <a:endCxn id="11" idx="5"/>
            </p:cNvCxnSpPr>
            <p:nvPr/>
          </p:nvCxnSpPr>
          <p:spPr bwMode="auto">
            <a:xfrm rot="10800000" flipH="1">
              <a:off x="863600" y="1906775"/>
              <a:ext cx="541865" cy="158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4" name="Straight Connector 13"/>
            <p:cNvCxnSpPr>
              <a:stCxn id="11" idx="0"/>
              <a:endCxn id="11" idx="2"/>
            </p:cNvCxnSpPr>
            <p:nvPr/>
          </p:nvCxnSpPr>
          <p:spPr bwMode="auto">
            <a:xfrm rot="16200000" flipH="1" flipV="1">
              <a:off x="771411" y="1889009"/>
              <a:ext cx="558799" cy="167446"/>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a:stCxn id="11" idx="0"/>
              <a:endCxn id="11" idx="4"/>
            </p:cNvCxnSpPr>
            <p:nvPr/>
          </p:nvCxnSpPr>
          <p:spPr bwMode="auto">
            <a:xfrm rot="16200000" flipH="1">
              <a:off x="938856" y="1889010"/>
              <a:ext cx="558799" cy="167445"/>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6" name="Straight Connector 15"/>
            <p:cNvCxnSpPr>
              <a:stCxn id="11" idx="2"/>
              <a:endCxn id="11" idx="5"/>
            </p:cNvCxnSpPr>
            <p:nvPr/>
          </p:nvCxnSpPr>
          <p:spPr bwMode="auto">
            <a:xfrm rot="5400000" flipH="1" flipV="1">
              <a:off x="1013598" y="1860265"/>
              <a:ext cx="345357" cy="438378"/>
            </a:xfrm>
            <a:prstGeom prst="line">
              <a:avLst/>
            </a:prstGeom>
            <a:solidFill>
              <a:schemeClr val="accent1"/>
            </a:solidFill>
            <a:ln w="3175" cap="flat" cmpd="sng" algn="ctr">
              <a:solidFill>
                <a:schemeClr val="tx1"/>
              </a:solidFill>
              <a:prstDash val="solid"/>
              <a:round/>
              <a:headEnd type="none" w="sm" len="sm"/>
              <a:tailEnd type="none" w="med" len="med"/>
            </a:ln>
            <a:effectLst/>
          </p:spPr>
        </p:cxnSp>
      </p:grpSp>
      <p:pic>
        <p:nvPicPr>
          <p:cNvPr id="17" name="Picture 16" descr="M45url.jpg"/>
          <p:cNvPicPr>
            <a:picLocks noChangeAspect="1"/>
          </p:cNvPicPr>
          <p:nvPr/>
        </p:nvPicPr>
        <p:blipFill>
          <a:blip r:embed="rId3"/>
          <a:stretch>
            <a:fillRect/>
          </a:stretch>
        </p:blipFill>
        <p:spPr>
          <a:xfrm>
            <a:off x="368300" y="3721100"/>
            <a:ext cx="1676400" cy="1117600"/>
          </a:xfrm>
          <a:prstGeom prst="rect">
            <a:avLst/>
          </a:prstGeom>
        </p:spPr>
      </p:pic>
      <p:pic>
        <p:nvPicPr>
          <p:cNvPr id="18" name="Picture 13" descr="twitter-logo_1.jpg"/>
          <p:cNvPicPr>
            <a:picLocks noChangeAspect="1"/>
          </p:cNvPicPr>
          <p:nvPr/>
        </p:nvPicPr>
        <p:blipFill>
          <a:blip r:embed="rId4"/>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520700"/>
            <a:ext cx="7772400" cy="685800"/>
          </a:xfrm>
        </p:spPr>
        <p:txBody>
          <a:bodyPr/>
          <a:lstStyle/>
          <a:p>
            <a:pPr algn="l" eaLnBrk="1" hangingPunct="1"/>
            <a:r>
              <a:rPr lang="en-US" dirty="0" smtClean="0">
                <a:solidFill>
                  <a:srgbClr val="A50021"/>
                </a:solidFill>
              </a:rPr>
              <a:t>MORE Graph Patterns</a:t>
            </a:r>
            <a:endParaRPr lang="en-US" dirty="0">
              <a:solidFill>
                <a:srgbClr val="A50021"/>
              </a:solidFill>
            </a:endParaRPr>
          </a:p>
        </p:txBody>
      </p:sp>
      <p:sp>
        <p:nvSpPr>
          <p:cNvPr id="4" name="Date Placeholder 3"/>
          <p:cNvSpPr>
            <a:spLocks noGrp="1"/>
          </p:cNvSpPr>
          <p:nvPr>
            <p:ph type="dt" sz="quarter" idx="10"/>
          </p:nvPr>
        </p:nvSpPr>
        <p:spPr/>
        <p:txBody>
          <a:bodyPr/>
          <a:lstStyle/>
          <a:p>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dirty="0"/>
          </a:p>
        </p:txBody>
      </p:sp>
      <p:sp>
        <p:nvSpPr>
          <p:cNvPr id="6" name="Slide Number Placeholder 5"/>
          <p:cNvSpPr>
            <a:spLocks noGrp="1"/>
          </p:cNvSpPr>
          <p:nvPr>
            <p:ph type="sldNum" sz="quarter" idx="12"/>
          </p:nvPr>
        </p:nvSpPr>
        <p:spPr/>
        <p:txBody>
          <a:bodyPr/>
          <a:lstStyle/>
          <a:p>
            <a:fld id="{3473F805-5B2F-1D45-B29B-98B97BB8183B}" type="slidenum">
              <a:rPr lang="en-US"/>
              <a:pPr/>
              <a:t>39</a:t>
            </a:fld>
            <a:endParaRPr lang="en-US"/>
          </a:p>
        </p:txBody>
      </p:sp>
      <p:pic>
        <p:nvPicPr>
          <p:cNvPr id="9222" name="Picture 6" descr="Picture3.png"/>
          <p:cNvPicPr>
            <a:picLocks noChangeAspect="1"/>
          </p:cNvPicPr>
          <p:nvPr/>
        </p:nvPicPr>
        <p:blipFill>
          <a:blip r:embed="rId2"/>
          <a:srcRect/>
          <a:stretch>
            <a:fillRect/>
          </a:stretch>
        </p:blipFill>
        <p:spPr bwMode="auto">
          <a:xfrm>
            <a:off x="234950" y="1060450"/>
            <a:ext cx="8832850" cy="5340350"/>
          </a:xfrm>
          <a:prstGeom prst="rect">
            <a:avLst/>
          </a:prstGeom>
          <a:noFill/>
          <a:ln w="9525">
            <a:noFill/>
            <a:miter lim="800000"/>
            <a:headEnd/>
            <a:tailEnd/>
          </a:ln>
        </p:spPr>
      </p:pic>
      <p:sp>
        <p:nvSpPr>
          <p:cNvPr id="8" name="TextBox 7"/>
          <p:cNvSpPr txBox="1"/>
          <p:nvPr/>
        </p:nvSpPr>
        <p:spPr>
          <a:xfrm>
            <a:off x="878867" y="2298700"/>
            <a:ext cx="662135" cy="769441"/>
          </a:xfrm>
          <a:prstGeom prst="rect">
            <a:avLst/>
          </a:prstGeom>
          <a:noFill/>
        </p:spPr>
        <p:txBody>
          <a:bodyPr wrap="none" rtlCol="0">
            <a:spAutoFit/>
          </a:bodyPr>
          <a:lstStyle/>
          <a:p>
            <a:r>
              <a:rPr lang="en-US" sz="4400" b="1" dirty="0" smtClean="0">
                <a:solidFill>
                  <a:srgbClr val="008000"/>
                </a:solidFill>
                <a:latin typeface="Zapf Dingbats"/>
                <a:ea typeface="Zapf Dingbats"/>
                <a:cs typeface="Zapf Dingbats"/>
              </a:rPr>
              <a:t>✔</a:t>
            </a:r>
            <a:endParaRPr lang="en-US" b="1" dirty="0">
              <a:solidFill>
                <a:srgbClr val="008000"/>
              </a:solidFill>
            </a:endParaRPr>
          </a:p>
        </p:txBody>
      </p:sp>
      <p:sp>
        <p:nvSpPr>
          <p:cNvPr id="9" name="TextBox 8"/>
          <p:cNvSpPr txBox="1"/>
          <p:nvPr/>
        </p:nvSpPr>
        <p:spPr>
          <a:xfrm>
            <a:off x="891567" y="1993900"/>
            <a:ext cx="662135" cy="769441"/>
          </a:xfrm>
          <a:prstGeom prst="rect">
            <a:avLst/>
          </a:prstGeom>
          <a:noFill/>
        </p:spPr>
        <p:txBody>
          <a:bodyPr wrap="none" rtlCol="0">
            <a:spAutoFit/>
          </a:bodyPr>
          <a:lstStyle/>
          <a:p>
            <a:r>
              <a:rPr lang="en-US" sz="4400" b="1" dirty="0" smtClean="0">
                <a:solidFill>
                  <a:srgbClr val="008000"/>
                </a:solidFill>
                <a:latin typeface="Zapf Dingbats"/>
                <a:ea typeface="Zapf Dingbats"/>
                <a:cs typeface="Zapf Dingbats"/>
              </a:rPr>
              <a:t>✔</a:t>
            </a:r>
            <a:endParaRPr lang="en-US" b="1" dirty="0">
              <a:solidFill>
                <a:srgbClr val="008000"/>
              </a:solidFill>
            </a:endParaRPr>
          </a:p>
        </p:txBody>
      </p:sp>
      <p:sp>
        <p:nvSpPr>
          <p:cNvPr id="10" name="TextBox 9"/>
          <p:cNvSpPr txBox="1"/>
          <p:nvPr/>
        </p:nvSpPr>
        <p:spPr>
          <a:xfrm>
            <a:off x="891567" y="1435100"/>
            <a:ext cx="662135" cy="769441"/>
          </a:xfrm>
          <a:prstGeom prst="rect">
            <a:avLst/>
          </a:prstGeom>
          <a:noFill/>
        </p:spPr>
        <p:txBody>
          <a:bodyPr wrap="none" rtlCol="0">
            <a:spAutoFit/>
          </a:bodyPr>
          <a:lstStyle/>
          <a:p>
            <a:r>
              <a:rPr lang="en-US" sz="4400" b="1" dirty="0" smtClean="0">
                <a:solidFill>
                  <a:srgbClr val="008000"/>
                </a:solidFill>
                <a:latin typeface="Zapf Dingbats"/>
                <a:ea typeface="Zapf Dingbats"/>
                <a:cs typeface="Zapf Dingbats"/>
              </a:rPr>
              <a:t>✔</a:t>
            </a:r>
            <a:endParaRPr lang="en-US" b="1" dirty="0">
              <a:solidFill>
                <a:srgbClr val="008000"/>
              </a:solidFill>
            </a:endParaRPr>
          </a:p>
        </p:txBody>
      </p:sp>
      <p:sp>
        <p:nvSpPr>
          <p:cNvPr id="13" name="TextBox 12"/>
          <p:cNvSpPr txBox="1"/>
          <p:nvPr/>
        </p:nvSpPr>
        <p:spPr>
          <a:xfrm>
            <a:off x="0" y="5965448"/>
            <a:ext cx="9144000" cy="892552"/>
          </a:xfrm>
          <a:prstGeom prst="rect">
            <a:avLst/>
          </a:prstGeom>
          <a:solidFill>
            <a:srgbClr val="FF6600"/>
          </a:solidFill>
        </p:spPr>
        <p:txBody>
          <a:bodyPr wrap="square" rtlCol="0">
            <a:spAutoFit/>
          </a:bodyPr>
          <a:lstStyle/>
          <a:p>
            <a:pPr algn="l"/>
            <a:r>
              <a:rPr lang="en-US" i="1" dirty="0" smtClean="0">
                <a:solidFill>
                  <a:schemeClr val="bg1"/>
                </a:solidFill>
              </a:rPr>
              <a:t>RTG: A Recursive Realistic Graph Generator using Random Typing</a:t>
            </a:r>
            <a:r>
              <a:rPr lang="en-US" dirty="0" smtClean="0">
                <a:solidFill>
                  <a:schemeClr val="bg1"/>
                </a:solidFill>
              </a:rPr>
              <a:t> Leman </a:t>
            </a:r>
            <a:r>
              <a:rPr lang="en-US" dirty="0" err="1" smtClean="0">
                <a:solidFill>
                  <a:schemeClr val="bg1"/>
                </a:solidFill>
              </a:rPr>
              <a:t>Akoglu</a:t>
            </a:r>
            <a:r>
              <a:rPr lang="en-US" dirty="0" smtClean="0">
                <a:solidFill>
                  <a:schemeClr val="bg1"/>
                </a:solidFill>
              </a:rPr>
              <a:t> and Christos </a:t>
            </a:r>
            <a:r>
              <a:rPr lang="en-US" dirty="0" err="1" smtClean="0">
                <a:solidFill>
                  <a:schemeClr val="bg1"/>
                </a:solidFill>
              </a:rPr>
              <a:t>Faloutsos</a:t>
            </a:r>
            <a:r>
              <a:rPr lang="en-US" dirty="0" smtClean="0">
                <a:solidFill>
                  <a:schemeClr val="bg1"/>
                </a:solidFill>
              </a:rPr>
              <a:t>. </a:t>
            </a:r>
            <a:r>
              <a:rPr lang="en-US" i="1" dirty="0" smtClean="0">
                <a:solidFill>
                  <a:schemeClr val="bg1"/>
                </a:solidFill>
              </a:rPr>
              <a:t>PKDD</a:t>
            </a:r>
            <a:r>
              <a:rPr lang="en-US" dirty="0" smtClean="0">
                <a:solidFill>
                  <a:schemeClr val="bg1"/>
                </a:solidFill>
              </a:rPr>
              <a:t>’09.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2015,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4</a:t>
            </a:fld>
            <a:endParaRPr lang="en-US" smtClean="0"/>
          </a:p>
        </p:txBody>
      </p:sp>
      <p:sp>
        <p:nvSpPr>
          <p:cNvPr id="23556" name="Rectangle 1026"/>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3563" name="Date Placeholder 13"/>
          <p:cNvSpPr>
            <a:spLocks noGrp="1"/>
          </p:cNvSpPr>
          <p:nvPr>
            <p:ph type="dt" sz="quarter" idx="10"/>
          </p:nvPr>
        </p:nvSpPr>
        <p:spPr>
          <a:noFill/>
        </p:spPr>
        <p:txBody>
          <a:bodyPr/>
          <a:lstStyle/>
          <a:p>
            <a:r>
              <a:rPr lang="en-US" smtClean="0"/>
              <a:t>Twitter</a:t>
            </a:r>
            <a:endParaRPr lang="en-US"/>
          </a:p>
        </p:txBody>
      </p:sp>
      <p:pic>
        <p:nvPicPr>
          <p:cNvPr id="7" name="Picture 6" descr="www-logo-1198.png"/>
          <p:cNvPicPr>
            <a:picLocks noChangeAspect="1"/>
          </p:cNvPicPr>
          <p:nvPr/>
        </p:nvPicPr>
        <p:blipFill>
          <a:blip r:embed="rId3"/>
          <a:stretch>
            <a:fillRect/>
          </a:stretch>
        </p:blipFill>
        <p:spPr>
          <a:xfrm>
            <a:off x="508000" y="2006600"/>
            <a:ext cx="2311400" cy="2311400"/>
          </a:xfrm>
          <a:prstGeom prst="rect">
            <a:avLst/>
          </a:prstGeom>
        </p:spPr>
      </p:pic>
      <p:sp>
        <p:nvSpPr>
          <p:cNvPr id="9" name="TextBox 8"/>
          <p:cNvSpPr txBox="1"/>
          <p:nvPr/>
        </p:nvSpPr>
        <p:spPr>
          <a:xfrm>
            <a:off x="0" y="5575300"/>
            <a:ext cx="9144000" cy="1292662"/>
          </a:xfrm>
          <a:prstGeom prst="rect">
            <a:avLst/>
          </a:prstGeom>
          <a:solidFill>
            <a:srgbClr val="FF6600"/>
          </a:solidFill>
        </p:spPr>
        <p:txBody>
          <a:bodyPr wrap="square" rtlCol="0">
            <a:spAutoFit/>
          </a:bodyPr>
          <a:lstStyle/>
          <a:p>
            <a:pPr algn="just"/>
            <a:r>
              <a:rPr lang="en-US" dirty="0" smtClean="0">
                <a:solidFill>
                  <a:schemeClr val="bg1"/>
                </a:solidFill>
              </a:rPr>
              <a:t>U Kang, Jay-Yoon Lee, </a:t>
            </a:r>
            <a:r>
              <a:rPr lang="en-US" dirty="0" err="1" smtClean="0">
                <a:solidFill>
                  <a:schemeClr val="bg1"/>
                </a:solidFill>
              </a:rPr>
              <a:t>Danai</a:t>
            </a:r>
            <a:r>
              <a:rPr lang="en-US" dirty="0" smtClean="0">
                <a:solidFill>
                  <a:schemeClr val="bg1"/>
                </a:solidFill>
              </a:rPr>
              <a:t> </a:t>
            </a:r>
            <a:r>
              <a:rPr lang="en-US" dirty="0" err="1" smtClean="0">
                <a:solidFill>
                  <a:schemeClr val="bg1"/>
                </a:solidFill>
              </a:rPr>
              <a:t>Koutra</a:t>
            </a:r>
            <a:r>
              <a:rPr lang="en-US" dirty="0" smtClean="0">
                <a:solidFill>
                  <a:schemeClr val="bg1"/>
                </a:solidFill>
              </a:rPr>
              <a:t>, and Christos </a:t>
            </a:r>
            <a:r>
              <a:rPr lang="en-US" dirty="0" err="1" smtClean="0">
                <a:solidFill>
                  <a:schemeClr val="bg1"/>
                </a:solidFill>
              </a:rPr>
              <a:t>Faloutsos</a:t>
            </a:r>
            <a:r>
              <a:rPr lang="en-US" dirty="0" smtClean="0">
                <a:solidFill>
                  <a:schemeClr val="bg1"/>
                </a:solidFill>
              </a:rPr>
              <a:t>.</a:t>
            </a:r>
            <a:r>
              <a:rPr lang="en-US" i="1" dirty="0" smtClean="0">
                <a:solidFill>
                  <a:schemeClr val="bg1"/>
                </a:solidFill>
              </a:rPr>
              <a:t> Net-Ray: Visualizing and Mining Billion-Scale Graphs</a:t>
            </a:r>
            <a:r>
              <a:rPr lang="en-US" dirty="0" smtClean="0">
                <a:solidFill>
                  <a:schemeClr val="bg1"/>
                </a:solidFill>
              </a:rPr>
              <a:t> PAKDD 2014, Tainan, Taiwan. </a:t>
            </a:r>
            <a:endParaRPr lang="en-US" dirty="0">
              <a:solidFill>
                <a:schemeClr val="bg1"/>
              </a:solidFill>
            </a:endParaRPr>
          </a:p>
        </p:txBody>
      </p:sp>
      <p:sp>
        <p:nvSpPr>
          <p:cNvPr id="10" name="TextBox 9"/>
          <p:cNvSpPr txBox="1"/>
          <p:nvPr/>
        </p:nvSpPr>
        <p:spPr>
          <a:xfrm>
            <a:off x="5178508" y="4025900"/>
            <a:ext cx="3492863" cy="1292662"/>
          </a:xfrm>
          <a:prstGeom prst="rect">
            <a:avLst/>
          </a:prstGeom>
          <a:noFill/>
        </p:spPr>
        <p:txBody>
          <a:bodyPr wrap="none" rtlCol="0">
            <a:spAutoFit/>
          </a:bodyPr>
          <a:lstStyle/>
          <a:p>
            <a:pPr algn="l"/>
            <a:r>
              <a:rPr lang="en-US" dirty="0" smtClean="0"/>
              <a:t>~1B nodes (web sites)</a:t>
            </a:r>
          </a:p>
          <a:p>
            <a:pPr algn="l"/>
            <a:r>
              <a:rPr lang="en-US" dirty="0" smtClean="0"/>
              <a:t>~6B edges (http links)</a:t>
            </a:r>
          </a:p>
          <a:p>
            <a:pPr algn="l"/>
            <a:r>
              <a:rPr lang="en-US" dirty="0" smtClean="0"/>
              <a:t>‘</a:t>
            </a:r>
            <a:r>
              <a:rPr lang="en-US" dirty="0" err="1" smtClean="0"/>
              <a:t>YahooWeb</a:t>
            </a:r>
            <a:r>
              <a:rPr lang="en-US" dirty="0" smtClean="0"/>
              <a:t> graph’</a:t>
            </a:r>
            <a:endParaRPr lang="en-US" dirty="0"/>
          </a:p>
        </p:txBody>
      </p:sp>
      <p:pic>
        <p:nvPicPr>
          <p:cNvPr id="11" name="Picture 10" descr="danae.jpg"/>
          <p:cNvPicPr>
            <a:picLocks noChangeAspect="1"/>
          </p:cNvPicPr>
          <p:nvPr/>
        </p:nvPicPr>
        <p:blipFill>
          <a:blip r:embed="rId4"/>
          <a:stretch>
            <a:fillRect/>
          </a:stretch>
        </p:blipFill>
        <p:spPr>
          <a:xfrm>
            <a:off x="3733800" y="4484449"/>
            <a:ext cx="927100" cy="990838"/>
          </a:xfrm>
          <a:prstGeom prst="rect">
            <a:avLst/>
          </a:prstGeom>
        </p:spPr>
      </p:pic>
      <p:pic>
        <p:nvPicPr>
          <p:cNvPr id="12" name="Picture 11" descr="jayyoonlee.jpg"/>
          <p:cNvPicPr>
            <a:picLocks noChangeAspect="1"/>
          </p:cNvPicPr>
          <p:nvPr/>
        </p:nvPicPr>
        <p:blipFill>
          <a:blip r:embed="rId5"/>
          <a:srcRect l="15228" r="10152" b="10152"/>
          <a:stretch>
            <a:fillRect/>
          </a:stretch>
        </p:blipFill>
        <p:spPr>
          <a:xfrm>
            <a:off x="2369829" y="4546600"/>
            <a:ext cx="769294" cy="926287"/>
          </a:xfrm>
          <a:prstGeom prst="rect">
            <a:avLst/>
          </a:prstGeom>
        </p:spPr>
      </p:pic>
      <p:pic>
        <p:nvPicPr>
          <p:cNvPr id="13" name="Picture 12" descr="ukang.jpg"/>
          <p:cNvPicPr>
            <a:picLocks noChangeAspect="1"/>
          </p:cNvPicPr>
          <p:nvPr/>
        </p:nvPicPr>
        <p:blipFill>
          <a:blip r:embed="rId6"/>
          <a:stretch>
            <a:fillRect/>
          </a:stretch>
        </p:blipFill>
        <p:spPr>
          <a:xfrm>
            <a:off x="798514" y="4494605"/>
            <a:ext cx="801686" cy="999202"/>
          </a:xfrm>
          <a:prstGeom prst="rect">
            <a:avLst/>
          </a:prstGeom>
        </p:spPr>
      </p:pic>
      <p:pic>
        <p:nvPicPr>
          <p:cNvPr id="15" name="Content Placeholder 14" descr="netray2.jpg"/>
          <p:cNvPicPr>
            <a:picLocks noGrp="1" noChangeAspect="1"/>
          </p:cNvPicPr>
          <p:nvPr>
            <p:ph sz="half" idx="1"/>
          </p:nvPr>
        </p:nvPicPr>
        <p:blipFill>
          <a:blip r:embed="rId7"/>
          <a:srcRect t="-49845" b="-49845"/>
          <a:stretch>
            <a:fillRect/>
          </a:stretch>
        </p:blipFill>
        <p:spPr>
          <a:xfrm>
            <a:off x="4648200" y="296333"/>
            <a:ext cx="3810000" cy="4648200"/>
          </a:xfr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520700"/>
            <a:ext cx="7772400" cy="685800"/>
          </a:xfrm>
        </p:spPr>
        <p:txBody>
          <a:bodyPr/>
          <a:lstStyle/>
          <a:p>
            <a:pPr algn="l" eaLnBrk="1" hangingPunct="1"/>
            <a:r>
              <a:rPr lang="en-US" dirty="0" smtClean="0">
                <a:solidFill>
                  <a:srgbClr val="A50021"/>
                </a:solidFill>
              </a:rPr>
              <a:t>MORE Graph Patterns</a:t>
            </a:r>
            <a:endParaRPr lang="en-US" dirty="0">
              <a:solidFill>
                <a:srgbClr val="A50021"/>
              </a:solidFill>
            </a:endParaRPr>
          </a:p>
        </p:txBody>
      </p:sp>
      <p:sp>
        <p:nvSpPr>
          <p:cNvPr id="4" name="Date Placeholder 3"/>
          <p:cNvSpPr>
            <a:spLocks noGrp="1"/>
          </p:cNvSpPr>
          <p:nvPr>
            <p:ph type="dt" sz="quarter" idx="10"/>
          </p:nvPr>
        </p:nvSpPr>
        <p:spPr/>
        <p:txBody>
          <a:bodyPr/>
          <a:lstStyle/>
          <a:p>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dirty="0"/>
          </a:p>
        </p:txBody>
      </p:sp>
      <p:sp>
        <p:nvSpPr>
          <p:cNvPr id="6" name="Slide Number Placeholder 5"/>
          <p:cNvSpPr>
            <a:spLocks noGrp="1"/>
          </p:cNvSpPr>
          <p:nvPr>
            <p:ph type="sldNum" sz="quarter" idx="12"/>
          </p:nvPr>
        </p:nvSpPr>
        <p:spPr/>
        <p:txBody>
          <a:bodyPr/>
          <a:lstStyle/>
          <a:p>
            <a:fld id="{3473F805-5B2F-1D45-B29B-98B97BB8183B}" type="slidenum">
              <a:rPr lang="en-US"/>
              <a:pPr/>
              <a:t>40</a:t>
            </a:fld>
            <a:endParaRPr lang="en-US"/>
          </a:p>
        </p:txBody>
      </p:sp>
      <p:pic>
        <p:nvPicPr>
          <p:cNvPr id="9222" name="Picture 6" descr="Picture3.png"/>
          <p:cNvPicPr>
            <a:picLocks noChangeAspect="1"/>
          </p:cNvPicPr>
          <p:nvPr/>
        </p:nvPicPr>
        <p:blipFill>
          <a:blip r:embed="rId2"/>
          <a:srcRect/>
          <a:stretch>
            <a:fillRect/>
          </a:stretch>
        </p:blipFill>
        <p:spPr bwMode="auto">
          <a:xfrm>
            <a:off x="361950" y="1276350"/>
            <a:ext cx="2649755" cy="1601922"/>
          </a:xfrm>
          <a:prstGeom prst="rect">
            <a:avLst/>
          </a:prstGeom>
          <a:noFill/>
          <a:ln w="9525">
            <a:noFill/>
            <a:miter lim="800000"/>
            <a:headEnd/>
            <a:tailEnd/>
          </a:ln>
        </p:spPr>
      </p:pic>
      <p:sp>
        <p:nvSpPr>
          <p:cNvPr id="7" name="TextBox 6"/>
          <p:cNvSpPr txBox="1"/>
          <p:nvPr/>
        </p:nvSpPr>
        <p:spPr>
          <a:xfrm>
            <a:off x="263832" y="3035300"/>
            <a:ext cx="5921068" cy="2554545"/>
          </a:xfrm>
          <a:prstGeom prst="rect">
            <a:avLst/>
          </a:prstGeom>
          <a:noFill/>
        </p:spPr>
        <p:txBody>
          <a:bodyPr wrap="square" rtlCol="0">
            <a:spAutoFit/>
          </a:bodyPr>
          <a:lstStyle/>
          <a:p>
            <a:pPr algn="l">
              <a:buFont typeface="Arial"/>
              <a:buChar char="•"/>
            </a:pPr>
            <a:r>
              <a:rPr lang="en-US" sz="2000" dirty="0" smtClean="0"/>
              <a:t> Mary McGlohon, Leman Akoglu, Christos Faloutsos. </a:t>
            </a:r>
            <a:r>
              <a:rPr lang="en-US" sz="2000" i="1" dirty="0" smtClean="0"/>
              <a:t>Statistical Properties of Social Networks. </a:t>
            </a:r>
            <a:r>
              <a:rPr lang="en-US" sz="2000" dirty="0" smtClean="0"/>
              <a:t>in "Social Network Data Analytics” (Ed.: </a:t>
            </a:r>
            <a:r>
              <a:rPr lang="en-US" sz="2000" dirty="0" err="1" smtClean="0"/>
              <a:t>Charu</a:t>
            </a:r>
            <a:r>
              <a:rPr lang="en-US" sz="2000" dirty="0" smtClean="0"/>
              <a:t> </a:t>
            </a:r>
            <a:r>
              <a:rPr lang="en-US" sz="2000" dirty="0" err="1" smtClean="0"/>
              <a:t>Aggarwal</a:t>
            </a:r>
            <a:r>
              <a:rPr lang="en-US" sz="2000" dirty="0" smtClean="0"/>
              <a:t>)</a:t>
            </a:r>
          </a:p>
          <a:p>
            <a:pPr algn="l">
              <a:buFont typeface="Arial"/>
              <a:buChar char="•"/>
            </a:pPr>
            <a:endParaRPr lang="en-US" sz="2000" dirty="0" smtClean="0"/>
          </a:p>
          <a:p>
            <a:pPr algn="l">
              <a:buFont typeface="Arial"/>
              <a:buChar char="•"/>
            </a:pPr>
            <a:r>
              <a:rPr lang="en-US" sz="2000" dirty="0" smtClean="0"/>
              <a:t> Deepayan Chakrabarti and Christos Faloutsos, </a:t>
            </a:r>
            <a:r>
              <a:rPr lang="en-US" sz="2000" i="1" dirty="0" smtClean="0">
                <a:hlinkClick r:id="rId3"/>
              </a:rPr>
              <a:t>Graph Mining: Laws, Tools, and Case Studies</a:t>
            </a:r>
            <a:r>
              <a:rPr lang="en-US" sz="2000" dirty="0" smtClean="0">
                <a:hlinkClick r:id="rId3"/>
              </a:rPr>
              <a:t> </a:t>
            </a:r>
            <a:r>
              <a:rPr lang="en-US" sz="2000" dirty="0" smtClean="0"/>
              <a:t>Oct. 2012, Morgan Claypool. </a:t>
            </a:r>
          </a:p>
        </p:txBody>
      </p:sp>
      <p:pic>
        <p:nvPicPr>
          <p:cNvPr id="8" name="Picture 7" descr="book-gm.jpg"/>
          <p:cNvPicPr>
            <a:picLocks noChangeAspect="1"/>
          </p:cNvPicPr>
          <p:nvPr/>
        </p:nvPicPr>
        <p:blipFill>
          <a:blip r:embed="rId4"/>
          <a:stretch>
            <a:fillRect/>
          </a:stretch>
        </p:blipFill>
        <p:spPr>
          <a:xfrm>
            <a:off x="7475747" y="4362646"/>
            <a:ext cx="1363453" cy="1693665"/>
          </a:xfrm>
          <a:prstGeom prst="rect">
            <a:avLst/>
          </a:prstGeom>
        </p:spPr>
      </p:pic>
      <p:pic>
        <p:nvPicPr>
          <p:cNvPr id="9" name="Picture 6"/>
          <p:cNvPicPr>
            <a:picLocks noChangeAspect="1" noChangeArrowheads="1"/>
          </p:cNvPicPr>
          <p:nvPr/>
        </p:nvPicPr>
        <p:blipFill>
          <a:blip r:embed="rId5"/>
          <a:srcRect/>
          <a:stretch>
            <a:fillRect/>
          </a:stretch>
        </p:blipFill>
        <p:spPr bwMode="auto">
          <a:xfrm>
            <a:off x="6273800" y="2770477"/>
            <a:ext cx="927100" cy="909961"/>
          </a:xfrm>
          <a:prstGeom prst="rect">
            <a:avLst/>
          </a:prstGeom>
          <a:noFill/>
          <a:ln w="9525">
            <a:noFill/>
            <a:miter lim="800000"/>
            <a:headEnd/>
            <a:tailEnd/>
          </a:ln>
        </p:spPr>
      </p:pic>
      <p:pic>
        <p:nvPicPr>
          <p:cNvPr id="10" name="Picture 9" descr="leman.png"/>
          <p:cNvPicPr>
            <a:picLocks noChangeAspect="1"/>
          </p:cNvPicPr>
          <p:nvPr/>
        </p:nvPicPr>
        <p:blipFill>
          <a:blip r:embed="rId6"/>
          <a:srcRect l="19869" r="29803" b="40003"/>
          <a:stretch>
            <a:fillRect/>
          </a:stretch>
        </p:blipFill>
        <p:spPr>
          <a:xfrm>
            <a:off x="7712638" y="2781330"/>
            <a:ext cx="761388" cy="901670"/>
          </a:xfrm>
          <a:prstGeom prst="rect">
            <a:avLst/>
          </a:prstGeom>
        </p:spPr>
      </p:pic>
      <p:pic>
        <p:nvPicPr>
          <p:cNvPr id="11" name="Picture 10" descr="deepayface.jpg"/>
          <p:cNvPicPr>
            <a:picLocks noChangeAspect="1"/>
          </p:cNvPicPr>
          <p:nvPr/>
        </p:nvPicPr>
        <p:blipFill>
          <a:blip r:embed="rId7"/>
          <a:stretch>
            <a:fillRect/>
          </a:stretch>
        </p:blipFill>
        <p:spPr>
          <a:xfrm>
            <a:off x="6206422" y="4362450"/>
            <a:ext cx="994477" cy="109855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41</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32797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grpSp>
        <p:nvGrpSpPr>
          <p:cNvPr id="9" name="Group 21"/>
          <p:cNvGrpSpPr/>
          <p:nvPr/>
        </p:nvGrpSpPr>
        <p:grpSpPr>
          <a:xfrm>
            <a:off x="4883342" y="3627080"/>
            <a:ext cx="4057796" cy="569040"/>
            <a:chOff x="3448242" y="2036048"/>
            <a:chExt cx="4057796" cy="569040"/>
          </a:xfrm>
        </p:grpSpPr>
        <p:sp>
          <p:nvSpPr>
            <p:cNvPr id="10" name="TextBox 9"/>
            <p:cNvSpPr txBox="1"/>
            <p:nvPr/>
          </p:nvSpPr>
          <p:spPr>
            <a:xfrm>
              <a:off x="3448242" y="2095500"/>
              <a:ext cx="4057796" cy="492443"/>
            </a:xfrm>
            <a:prstGeom prst="rect">
              <a:avLst/>
            </a:prstGeom>
            <a:noFill/>
          </p:spPr>
          <p:txBody>
            <a:bodyPr wrap="none" rtlCol="0">
              <a:spAutoFit/>
            </a:bodyPr>
            <a:lstStyle/>
            <a:p>
              <a:r>
                <a:rPr lang="en-US" dirty="0" smtClean="0">
                  <a:solidFill>
                    <a:schemeClr val="tx2"/>
                  </a:solidFill>
                </a:rPr>
                <a:t>Patterns            anomalies</a:t>
              </a:r>
              <a:endParaRPr lang="en-US" dirty="0">
                <a:solidFill>
                  <a:schemeClr val="tx2"/>
                </a:solidFill>
              </a:endParaRPr>
            </a:p>
          </p:txBody>
        </p:sp>
        <p:pic>
          <p:nvPicPr>
            <p:cNvPr id="11" name="Picture 10" descr="shutterstock_104520869.jpg"/>
            <p:cNvPicPr>
              <a:picLocks noChangeAspect="1"/>
            </p:cNvPicPr>
            <p:nvPr/>
          </p:nvPicPr>
          <p:blipFill>
            <a:blip r:embed="rId3"/>
            <a:stretch>
              <a:fillRect/>
            </a:stretch>
          </p:blipFill>
          <p:spPr>
            <a:xfrm>
              <a:off x="4927600" y="2036048"/>
              <a:ext cx="850900" cy="569040"/>
            </a:xfrm>
            <a:prstGeom prst="rect">
              <a:avLst/>
            </a:prstGeom>
          </p:spPr>
        </p:pic>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Fraud</a:t>
            </a:r>
            <a:endParaRPr lang="en-US" dirty="0"/>
          </a:p>
        </p:txBody>
      </p:sp>
      <p:sp>
        <p:nvSpPr>
          <p:cNvPr id="3" name="Content Placeholder 2"/>
          <p:cNvSpPr>
            <a:spLocks noGrp="1"/>
          </p:cNvSpPr>
          <p:nvPr>
            <p:ph idx="1"/>
          </p:nvPr>
        </p:nvSpPr>
        <p:spPr>
          <a:xfrm>
            <a:off x="685800" y="1447800"/>
            <a:ext cx="5537200" cy="4648200"/>
          </a:xfrm>
        </p:spPr>
        <p:txBody>
          <a:bodyPr/>
          <a:lstStyle/>
          <a:p>
            <a:r>
              <a:rPr lang="en-US" dirty="0" smtClean="0"/>
              <a:t>Given</a:t>
            </a:r>
          </a:p>
          <a:p>
            <a:pPr lvl="1"/>
            <a:r>
              <a:rPr lang="en-US" dirty="0" smtClean="0"/>
              <a:t>Who ‘likes’ what page, and when</a:t>
            </a:r>
          </a:p>
          <a:p>
            <a:r>
              <a:rPr lang="en-US" dirty="0" smtClean="0"/>
              <a:t>Find</a:t>
            </a:r>
          </a:p>
          <a:p>
            <a:pPr lvl="1"/>
            <a:r>
              <a:rPr lang="en-US" dirty="0" smtClean="0"/>
              <a:t>Suspicious users and suspicious products</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42</a:t>
            </a:fld>
            <a:endParaRPr lang="en-US"/>
          </a:p>
        </p:txBody>
      </p:sp>
      <p:sp>
        <p:nvSpPr>
          <p:cNvPr id="7" name="TextBox 6"/>
          <p:cNvSpPr txBox="1"/>
          <p:nvPr/>
        </p:nvSpPr>
        <p:spPr>
          <a:xfrm>
            <a:off x="0" y="5165229"/>
            <a:ext cx="9144000" cy="1692771"/>
          </a:xfrm>
          <a:prstGeom prst="rect">
            <a:avLst/>
          </a:prstGeom>
          <a:solidFill>
            <a:srgbClr val="FF6600"/>
          </a:solidFill>
        </p:spPr>
        <p:txBody>
          <a:bodyPr wrap="square" rtlCol="0">
            <a:spAutoFit/>
          </a:bodyPr>
          <a:lstStyle/>
          <a:p>
            <a:pPr algn="just"/>
            <a:r>
              <a:rPr lang="en-US" b="1" dirty="0" smtClean="0">
                <a:solidFill>
                  <a:schemeClr val="bg1"/>
                </a:solidFill>
              </a:rPr>
              <a:t>CopyCatch: Stopping Group Attacks by Spotting Lockstep Behavior in Social Networks,</a:t>
            </a:r>
            <a:r>
              <a:rPr lang="en-US" dirty="0" smtClean="0">
                <a:solidFill>
                  <a:schemeClr val="bg1"/>
                </a:solidFill>
              </a:rPr>
              <a:t> Alex </a:t>
            </a:r>
            <a:r>
              <a:rPr lang="en-US" dirty="0" err="1" smtClean="0">
                <a:solidFill>
                  <a:schemeClr val="bg1"/>
                </a:solidFill>
              </a:rPr>
              <a:t>Beutel</a:t>
            </a:r>
            <a:r>
              <a:rPr lang="en-US" dirty="0" smtClean="0">
                <a:solidFill>
                  <a:schemeClr val="bg1"/>
                </a:solidFill>
              </a:rPr>
              <a:t>, </a:t>
            </a:r>
            <a:r>
              <a:rPr lang="en-US" dirty="0" err="1" smtClean="0">
                <a:solidFill>
                  <a:schemeClr val="bg1"/>
                </a:solidFill>
              </a:rPr>
              <a:t>Wanhong</a:t>
            </a:r>
            <a:r>
              <a:rPr lang="en-US" dirty="0" smtClean="0">
                <a:solidFill>
                  <a:schemeClr val="bg1"/>
                </a:solidFill>
              </a:rPr>
              <a:t> </a:t>
            </a:r>
            <a:r>
              <a:rPr lang="en-US" dirty="0" err="1" smtClean="0">
                <a:solidFill>
                  <a:schemeClr val="bg1"/>
                </a:solidFill>
              </a:rPr>
              <a:t>Xu</a:t>
            </a:r>
            <a:r>
              <a:rPr lang="en-US" dirty="0" smtClean="0">
                <a:solidFill>
                  <a:schemeClr val="bg1"/>
                </a:solidFill>
              </a:rPr>
              <a:t>, </a:t>
            </a:r>
            <a:r>
              <a:rPr lang="en-US" dirty="0" err="1" smtClean="0">
                <a:solidFill>
                  <a:schemeClr val="bg1"/>
                </a:solidFill>
              </a:rPr>
              <a:t>Venkatesan</a:t>
            </a:r>
            <a:r>
              <a:rPr lang="en-US" dirty="0" smtClean="0">
                <a:solidFill>
                  <a:schemeClr val="bg1"/>
                </a:solidFill>
              </a:rPr>
              <a:t> </a:t>
            </a:r>
            <a:r>
              <a:rPr lang="en-US" dirty="0" err="1" smtClean="0">
                <a:solidFill>
                  <a:schemeClr val="bg1"/>
                </a:solidFill>
              </a:rPr>
              <a:t>Guruswami</a:t>
            </a:r>
            <a:r>
              <a:rPr lang="en-US" dirty="0" smtClean="0">
                <a:solidFill>
                  <a:schemeClr val="bg1"/>
                </a:solidFill>
              </a:rPr>
              <a:t>, Christopher </a:t>
            </a:r>
            <a:r>
              <a:rPr lang="en-US" dirty="0" err="1" smtClean="0">
                <a:solidFill>
                  <a:schemeClr val="bg1"/>
                </a:solidFill>
              </a:rPr>
              <a:t>Palow</a:t>
            </a:r>
            <a:r>
              <a:rPr lang="en-US" dirty="0" smtClean="0">
                <a:solidFill>
                  <a:schemeClr val="bg1"/>
                </a:solidFill>
              </a:rPr>
              <a:t>, Christos Faloutsos </a:t>
            </a:r>
            <a:r>
              <a:rPr lang="en-US" i="1" dirty="0" smtClean="0">
                <a:solidFill>
                  <a:schemeClr val="bg1"/>
                </a:solidFill>
              </a:rPr>
              <a:t>WWW, 2013.</a:t>
            </a:r>
            <a:endParaRPr lang="en-US" dirty="0">
              <a:solidFill>
                <a:schemeClr val="bg1"/>
              </a:solidFill>
            </a:endParaRPr>
          </a:p>
        </p:txBody>
      </p:sp>
      <p:pic>
        <p:nvPicPr>
          <p:cNvPr id="29" name="Picture 28" descr="alex_beutel_small.jpg"/>
          <p:cNvPicPr>
            <a:picLocks noChangeAspect="1"/>
          </p:cNvPicPr>
          <p:nvPr/>
        </p:nvPicPr>
        <p:blipFill>
          <a:blip r:embed="rId2"/>
          <a:stretch>
            <a:fillRect/>
          </a:stretch>
        </p:blipFill>
        <p:spPr>
          <a:xfrm>
            <a:off x="7664450" y="3797300"/>
            <a:ext cx="1035050" cy="126365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Fraud</a:t>
            </a:r>
            <a:endParaRPr lang="en-US" dirty="0"/>
          </a:p>
        </p:txBody>
      </p:sp>
      <p:sp>
        <p:nvSpPr>
          <p:cNvPr id="3" name="Content Placeholder 2"/>
          <p:cNvSpPr>
            <a:spLocks noGrp="1"/>
          </p:cNvSpPr>
          <p:nvPr>
            <p:ph idx="1"/>
          </p:nvPr>
        </p:nvSpPr>
        <p:spPr>
          <a:xfrm>
            <a:off x="685800" y="1447800"/>
            <a:ext cx="5537200" cy="4648200"/>
          </a:xfrm>
        </p:spPr>
        <p:txBody>
          <a:bodyPr/>
          <a:lstStyle/>
          <a:p>
            <a:r>
              <a:rPr lang="en-US" dirty="0" smtClean="0"/>
              <a:t>Given</a:t>
            </a:r>
          </a:p>
          <a:p>
            <a:pPr lvl="1"/>
            <a:r>
              <a:rPr lang="en-US" dirty="0" smtClean="0"/>
              <a:t>Who ‘likes’ what page, and when</a:t>
            </a:r>
          </a:p>
          <a:p>
            <a:r>
              <a:rPr lang="en-US" dirty="0" smtClean="0"/>
              <a:t>Find</a:t>
            </a:r>
          </a:p>
          <a:p>
            <a:pPr lvl="1"/>
            <a:r>
              <a:rPr lang="en-US" dirty="0" smtClean="0"/>
              <a:t>Suspicious users and suspicious products</a:t>
            </a:r>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43</a:t>
            </a:fld>
            <a:endParaRPr lang="en-US"/>
          </a:p>
        </p:txBody>
      </p:sp>
      <p:sp>
        <p:nvSpPr>
          <p:cNvPr id="7" name="TextBox 6"/>
          <p:cNvSpPr txBox="1"/>
          <p:nvPr/>
        </p:nvSpPr>
        <p:spPr>
          <a:xfrm>
            <a:off x="0" y="5165229"/>
            <a:ext cx="9144000" cy="1692771"/>
          </a:xfrm>
          <a:prstGeom prst="rect">
            <a:avLst/>
          </a:prstGeom>
          <a:solidFill>
            <a:srgbClr val="FF6600"/>
          </a:solidFill>
        </p:spPr>
        <p:txBody>
          <a:bodyPr wrap="square" rtlCol="0">
            <a:spAutoFit/>
          </a:bodyPr>
          <a:lstStyle/>
          <a:p>
            <a:pPr algn="just"/>
            <a:r>
              <a:rPr lang="en-US" b="1" dirty="0" smtClean="0">
                <a:solidFill>
                  <a:schemeClr val="bg1"/>
                </a:solidFill>
              </a:rPr>
              <a:t>CopyCatch: Stopping Group Attacks by Spotting Lockstep Behavior in Social Networks,</a:t>
            </a:r>
            <a:r>
              <a:rPr lang="en-US" dirty="0" smtClean="0">
                <a:solidFill>
                  <a:schemeClr val="bg1"/>
                </a:solidFill>
              </a:rPr>
              <a:t> Alex </a:t>
            </a:r>
            <a:r>
              <a:rPr lang="en-US" dirty="0" err="1" smtClean="0">
                <a:solidFill>
                  <a:schemeClr val="bg1"/>
                </a:solidFill>
              </a:rPr>
              <a:t>Beutel</a:t>
            </a:r>
            <a:r>
              <a:rPr lang="en-US" dirty="0" smtClean="0">
                <a:solidFill>
                  <a:schemeClr val="bg1"/>
                </a:solidFill>
              </a:rPr>
              <a:t>, </a:t>
            </a:r>
            <a:r>
              <a:rPr lang="en-US" dirty="0" err="1" smtClean="0">
                <a:solidFill>
                  <a:schemeClr val="bg1"/>
                </a:solidFill>
              </a:rPr>
              <a:t>Wanhong</a:t>
            </a:r>
            <a:r>
              <a:rPr lang="en-US" dirty="0" smtClean="0">
                <a:solidFill>
                  <a:schemeClr val="bg1"/>
                </a:solidFill>
              </a:rPr>
              <a:t> </a:t>
            </a:r>
            <a:r>
              <a:rPr lang="en-US" dirty="0" err="1" smtClean="0">
                <a:solidFill>
                  <a:schemeClr val="bg1"/>
                </a:solidFill>
              </a:rPr>
              <a:t>Xu</a:t>
            </a:r>
            <a:r>
              <a:rPr lang="en-US" dirty="0" smtClean="0">
                <a:solidFill>
                  <a:schemeClr val="bg1"/>
                </a:solidFill>
              </a:rPr>
              <a:t>, </a:t>
            </a:r>
            <a:r>
              <a:rPr lang="en-US" dirty="0" err="1" smtClean="0">
                <a:solidFill>
                  <a:schemeClr val="bg1"/>
                </a:solidFill>
              </a:rPr>
              <a:t>Venkatesan</a:t>
            </a:r>
            <a:r>
              <a:rPr lang="en-US" dirty="0" smtClean="0">
                <a:solidFill>
                  <a:schemeClr val="bg1"/>
                </a:solidFill>
              </a:rPr>
              <a:t> </a:t>
            </a:r>
            <a:r>
              <a:rPr lang="en-US" dirty="0" err="1" smtClean="0">
                <a:solidFill>
                  <a:schemeClr val="bg1"/>
                </a:solidFill>
              </a:rPr>
              <a:t>Guruswami</a:t>
            </a:r>
            <a:r>
              <a:rPr lang="en-US" dirty="0" smtClean="0">
                <a:solidFill>
                  <a:schemeClr val="bg1"/>
                </a:solidFill>
              </a:rPr>
              <a:t>, Christopher </a:t>
            </a:r>
            <a:r>
              <a:rPr lang="en-US" dirty="0" err="1" smtClean="0">
                <a:solidFill>
                  <a:schemeClr val="bg1"/>
                </a:solidFill>
              </a:rPr>
              <a:t>Palow</a:t>
            </a:r>
            <a:r>
              <a:rPr lang="en-US" dirty="0" smtClean="0">
                <a:solidFill>
                  <a:schemeClr val="bg1"/>
                </a:solidFill>
              </a:rPr>
              <a:t>, Christos Faloutsos </a:t>
            </a:r>
            <a:r>
              <a:rPr lang="en-US" i="1" dirty="0" smtClean="0">
                <a:solidFill>
                  <a:schemeClr val="bg1"/>
                </a:solidFill>
              </a:rPr>
              <a:t>WWW, 2013.</a:t>
            </a:r>
            <a:endParaRPr lang="en-US" dirty="0">
              <a:solidFill>
                <a:schemeClr val="bg1"/>
              </a:solidFill>
            </a:endParaRPr>
          </a:p>
        </p:txBody>
      </p:sp>
      <p:grpSp>
        <p:nvGrpSpPr>
          <p:cNvPr id="8" name="Group 27"/>
          <p:cNvGrpSpPr/>
          <p:nvPr/>
        </p:nvGrpSpPr>
        <p:grpSpPr>
          <a:xfrm>
            <a:off x="6711553" y="534194"/>
            <a:ext cx="1928813" cy="4114800"/>
            <a:chOff x="6444853" y="661194"/>
            <a:chExt cx="1928813" cy="4114800"/>
          </a:xfrm>
        </p:grpSpPr>
        <p:pic>
          <p:nvPicPr>
            <p:cNvPr id="9" name="Picture 8" descr="profile.wmf"/>
            <p:cNvPicPr>
              <a:picLocks noChangeAspect="1"/>
            </p:cNvPicPr>
            <p:nvPr/>
          </p:nvPicPr>
          <p:blipFill>
            <a:blip r:embed="rId2"/>
            <a:stretch>
              <a:fillRect/>
            </a:stretch>
          </p:blipFill>
          <p:spPr>
            <a:xfrm>
              <a:off x="6498431" y="3643566"/>
              <a:ext cx="168865" cy="190168"/>
            </a:xfrm>
            <a:prstGeom prst="rect">
              <a:avLst/>
            </a:prstGeom>
            <a:effectLst>
              <a:outerShdw dist="38100" dir="2700000">
                <a:srgbClr val="000000">
                  <a:alpha val="5000"/>
                </a:srgbClr>
              </a:outerShdw>
            </a:effectLst>
          </p:spPr>
        </p:pic>
        <p:pic>
          <p:nvPicPr>
            <p:cNvPr id="10" name="Picture 9" descr="me.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44853" y="3618706"/>
              <a:ext cx="232172" cy="278606"/>
            </a:xfrm>
            <a:prstGeom prst="rect">
              <a:avLst/>
            </a:prstGeom>
          </p:spPr>
        </p:pic>
        <p:pic>
          <p:nvPicPr>
            <p:cNvPr id="11" name="Picture 10" descr="bipartite-graph-eps-converted-to.pd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59165" y="961231"/>
              <a:ext cx="1380225" cy="3814763"/>
            </a:xfrm>
            <a:prstGeom prst="rect">
              <a:avLst/>
            </a:prstGeom>
            <a:effectLst>
              <a:outerShdw blurRad="50800" dist="38100" dir="2700000" algn="tl" rotWithShape="0">
                <a:srgbClr val="000000">
                  <a:alpha val="20000"/>
                </a:srgbClr>
              </a:outerShdw>
            </a:effectLst>
          </p:spPr>
        </p:pic>
        <p:pic>
          <p:nvPicPr>
            <p:cNvPr id="12" name="Picture 11" descr="people.wmf"/>
            <p:cNvPicPr>
              <a:picLocks noChangeAspect="1"/>
            </p:cNvPicPr>
            <p:nvPr/>
          </p:nvPicPr>
          <p:blipFill>
            <a:blip r:embed="rId5"/>
            <a:stretch>
              <a:fillRect/>
            </a:stretch>
          </p:blipFill>
          <p:spPr>
            <a:xfrm>
              <a:off x="6659165" y="661194"/>
              <a:ext cx="267891" cy="235443"/>
            </a:xfrm>
            <a:prstGeom prst="rect">
              <a:avLst/>
            </a:prstGeom>
            <a:effectLst>
              <a:outerShdw dist="38100" dir="2700000">
                <a:srgbClr val="000000">
                  <a:alpha val="5000"/>
                </a:srgbClr>
              </a:outerShdw>
            </a:effectLst>
          </p:spPr>
        </p:pic>
        <p:pic>
          <p:nvPicPr>
            <p:cNvPr id="13" name="Picture 12" descr="pages.wmf"/>
            <p:cNvPicPr>
              <a:picLocks noChangeAspect="1"/>
            </p:cNvPicPr>
            <p:nvPr/>
          </p:nvPicPr>
          <p:blipFill>
            <a:blip r:embed="rId6"/>
            <a:stretch>
              <a:fillRect/>
            </a:stretch>
          </p:blipFill>
          <p:spPr>
            <a:xfrm>
              <a:off x="7784306" y="661194"/>
              <a:ext cx="228175" cy="305231"/>
            </a:xfrm>
            <a:prstGeom prst="rect">
              <a:avLst/>
            </a:prstGeom>
            <a:effectLst>
              <a:outerShdw dist="38100" dir="2700000">
                <a:srgbClr val="000000">
                  <a:alpha val="5000"/>
                </a:srgbClr>
              </a:outerShdw>
            </a:effectLst>
          </p:spPr>
        </p:pic>
        <p:pic>
          <p:nvPicPr>
            <p:cNvPr id="15" name="Picture 14" descr="like.wmf"/>
            <p:cNvPicPr>
              <a:picLocks noChangeAspect="1"/>
            </p:cNvPicPr>
            <p:nvPr/>
          </p:nvPicPr>
          <p:blipFill>
            <a:blip r:embed="rId7"/>
            <a:stretch>
              <a:fillRect/>
            </a:stretch>
          </p:blipFill>
          <p:spPr>
            <a:xfrm>
              <a:off x="7248525" y="4068763"/>
              <a:ext cx="214313" cy="219843"/>
            </a:xfrm>
            <a:prstGeom prst="rect">
              <a:avLst/>
            </a:prstGeom>
            <a:effectLst>
              <a:outerShdw dist="38100" dir="2700000">
                <a:srgbClr val="000000">
                  <a:alpha val="5000"/>
                </a:srgbClr>
              </a:outerShdw>
            </a:effectLst>
          </p:spPr>
        </p:pic>
        <p:sp>
          <p:nvSpPr>
            <p:cNvPr id="16" name="TextBox 15"/>
            <p:cNvSpPr txBox="1"/>
            <p:nvPr/>
          </p:nvSpPr>
          <p:spPr>
            <a:xfrm>
              <a:off x="7058182" y="4261644"/>
              <a:ext cx="558951" cy="285358"/>
            </a:xfrm>
            <a:prstGeom prst="rect">
              <a:avLst/>
            </a:prstGeom>
            <a:noFill/>
          </p:spPr>
          <p:txBody>
            <a:bodyPr wrap="none" lIns="69238" tIns="34619" rIns="69238" bIns="34619" rtlCol="0">
              <a:spAutoFit/>
            </a:bodyPr>
            <a:lstStyle/>
            <a:p>
              <a:r>
                <a:rPr lang="en-US" sz="1400" dirty="0" smtClean="0"/>
                <a:t>Likes</a:t>
              </a:r>
              <a:endParaRPr lang="en-US" sz="1400" dirty="0"/>
            </a:p>
          </p:txBody>
        </p:sp>
        <p:pic>
          <p:nvPicPr>
            <p:cNvPr id="17" name="Picture 16" descr="profile.wmf"/>
            <p:cNvPicPr>
              <a:picLocks noChangeAspect="1"/>
            </p:cNvPicPr>
            <p:nvPr/>
          </p:nvPicPr>
          <p:blipFill>
            <a:blip r:embed="rId2"/>
            <a:stretch>
              <a:fillRect/>
            </a:stretch>
          </p:blipFill>
          <p:spPr>
            <a:xfrm>
              <a:off x="6498431" y="1591310"/>
              <a:ext cx="168865" cy="190168"/>
            </a:xfrm>
            <a:prstGeom prst="rect">
              <a:avLst/>
            </a:prstGeom>
            <a:effectLst>
              <a:outerShdw dist="38100" dir="2700000">
                <a:srgbClr val="000000">
                  <a:alpha val="5000"/>
                </a:srgbClr>
              </a:outerShdw>
            </a:effectLst>
          </p:spPr>
        </p:pic>
        <p:pic>
          <p:nvPicPr>
            <p:cNvPr id="18" name="Picture 17" descr="profile.wmf"/>
            <p:cNvPicPr>
              <a:picLocks noChangeAspect="1"/>
            </p:cNvPicPr>
            <p:nvPr/>
          </p:nvPicPr>
          <p:blipFill>
            <a:blip r:embed="rId2"/>
            <a:stretch>
              <a:fillRect/>
            </a:stretch>
          </p:blipFill>
          <p:spPr>
            <a:xfrm>
              <a:off x="6490301" y="2271251"/>
              <a:ext cx="168865" cy="190168"/>
            </a:xfrm>
            <a:prstGeom prst="rect">
              <a:avLst/>
            </a:prstGeom>
            <a:effectLst>
              <a:outerShdw dist="38100" dir="2700000">
                <a:srgbClr val="000000">
                  <a:alpha val="5000"/>
                </a:srgbClr>
              </a:outerShdw>
            </a:effectLst>
          </p:spPr>
        </p:pic>
        <p:pic>
          <p:nvPicPr>
            <p:cNvPr id="19" name="Picture 18" descr="profile.wmf"/>
            <p:cNvPicPr>
              <a:picLocks noChangeAspect="1"/>
            </p:cNvPicPr>
            <p:nvPr/>
          </p:nvPicPr>
          <p:blipFill>
            <a:blip r:embed="rId2"/>
            <a:stretch>
              <a:fillRect/>
            </a:stretch>
          </p:blipFill>
          <p:spPr>
            <a:xfrm>
              <a:off x="6498431" y="2956909"/>
              <a:ext cx="168865" cy="190168"/>
            </a:xfrm>
            <a:prstGeom prst="rect">
              <a:avLst/>
            </a:prstGeom>
            <a:effectLst>
              <a:outerShdw dist="38100" dir="2700000">
                <a:srgbClr val="000000">
                  <a:alpha val="5000"/>
                </a:srgbClr>
              </a:outerShdw>
            </a:effectLst>
          </p:spPr>
        </p:pic>
        <p:pic>
          <p:nvPicPr>
            <p:cNvPr id="20" name="Picture 19" descr="profile.wmf"/>
            <p:cNvPicPr>
              <a:picLocks noChangeAspect="1"/>
            </p:cNvPicPr>
            <p:nvPr/>
          </p:nvPicPr>
          <p:blipFill>
            <a:blip r:embed="rId2"/>
            <a:stretch>
              <a:fillRect/>
            </a:stretch>
          </p:blipFill>
          <p:spPr>
            <a:xfrm>
              <a:off x="6498431" y="4499959"/>
              <a:ext cx="168865" cy="190168"/>
            </a:xfrm>
            <a:prstGeom prst="rect">
              <a:avLst/>
            </a:prstGeom>
            <a:effectLst>
              <a:outerShdw dist="38100" dir="2700000">
                <a:srgbClr val="000000">
                  <a:alpha val="5000"/>
                </a:srgbClr>
              </a:outerShdw>
            </a:effectLst>
          </p:spPr>
        </p:pic>
        <p:pic>
          <p:nvPicPr>
            <p:cNvPr id="21" name="Picture 20"/>
            <p:cNvPicPr>
              <a:picLocks noChangeAspect="1"/>
            </p:cNvPicPr>
            <p:nvPr/>
          </p:nvPicPr>
          <p:blipFill>
            <a:blip r:embed="rId8">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14">
                      <a14:imgEffect>
                        <a14:backgroundRemoval t="815" b="97011" l="1057" r="99446"/>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998619" y="1947069"/>
              <a:ext cx="375047" cy="166704"/>
            </a:xfrm>
            <a:prstGeom prst="rect">
              <a:avLst/>
            </a:prstGeom>
          </p:spPr>
        </p:pic>
        <p:pic>
          <p:nvPicPr>
            <p:cNvPr id="22" name="Picture 21"/>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065363" y="3104356"/>
              <a:ext cx="308303" cy="496619"/>
            </a:xfrm>
            <a:prstGeom prst="rect">
              <a:avLst/>
            </a:prstGeom>
          </p:spPr>
        </p:pic>
        <p:pic>
          <p:nvPicPr>
            <p:cNvPr id="23" name="Picture 22" descr="388941_232718990122208_1510912199_n.jpg"/>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070056" y="3940175"/>
              <a:ext cx="250031" cy="295837"/>
            </a:xfrm>
            <a:prstGeom prst="rect">
              <a:avLst/>
            </a:prstGeom>
          </p:spPr>
        </p:pic>
        <p:pic>
          <p:nvPicPr>
            <p:cNvPr id="24" name="Picture 23" descr="307630_289732801053580_1277133049_n.jpg"/>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061127" y="4347783"/>
              <a:ext cx="258961" cy="428211"/>
            </a:xfrm>
            <a:prstGeom prst="rect">
              <a:avLst/>
            </a:prstGeom>
          </p:spPr>
        </p:pic>
        <p:pic>
          <p:nvPicPr>
            <p:cNvPr id="25" name="Picture 24" descr="Duke_Blue_Devils_logo.svg.png"/>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045329" y="1175544"/>
              <a:ext cx="274759" cy="278606"/>
            </a:xfrm>
            <a:prstGeom prst="rect">
              <a:avLst/>
            </a:prstGeom>
          </p:spPr>
        </p:pic>
        <p:pic>
          <p:nvPicPr>
            <p:cNvPr id="26" name="Picture 25" descr="spy_vs_spy.gif"/>
            <p:cNvPicPr>
              <a:picLocks noChangeAspect="1"/>
            </p:cNvPicPr>
            <p:nvPr/>
          </p:nvPicPr>
          <p:blipFill>
            <a:blip r:embed="rId19"/>
            <a:stretch>
              <a:fillRect/>
            </a:stretch>
          </p:blipFill>
          <p:spPr>
            <a:xfrm>
              <a:off x="7962900" y="2540000"/>
              <a:ext cx="375095" cy="314708"/>
            </a:xfrm>
            <a:prstGeom prst="rect">
              <a:avLst/>
            </a:prstGeom>
          </p:spPr>
        </p:pic>
      </p:gr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53641" y="1092994"/>
            <a:ext cx="7079059"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marL="0" indent="0" eaLnBrk="1" hangingPunct="1">
              <a:buNone/>
            </a:pPr>
            <a:r>
              <a:rPr lang="en-US" dirty="0" smtClean="0">
                <a:latin typeface="Vista Sans OT Medium" charset="0"/>
                <a:ea typeface="ヒラギノ角ゴ ProN W6" charset="0"/>
                <a:cs typeface="ヒラギノ角ゴ ProN W6" charset="0"/>
              </a:rPr>
              <a:t>Our intuition</a:t>
            </a:r>
          </a:p>
          <a:p>
            <a:pPr lvl="1" eaLnBrk="1" hangingPunct="1"/>
            <a:r>
              <a:rPr lang="en-US" dirty="0" smtClean="0">
                <a:solidFill>
                  <a:srgbClr val="CF7843"/>
                </a:solidFill>
                <a:latin typeface="Vista Sans OT Reg" charset="0"/>
                <a:ea typeface="ヒラギノ角ゴ ProN W3" charset="0"/>
                <a:cs typeface="ヒラギノ角ゴ ProN W3" charset="0"/>
              </a:rPr>
              <a:t>Lockstep behavior: </a:t>
            </a:r>
            <a:r>
              <a:rPr lang="en-US" dirty="0" smtClean="0">
                <a:solidFill>
                  <a:srgbClr val="953235"/>
                </a:solidFill>
                <a:latin typeface="Vista Sans OT Reg" charset="0"/>
                <a:ea typeface="ヒラギノ角ゴ ProN W3" charset="0"/>
                <a:cs typeface="ヒラギノ角ゴ ProN W3" charset="0"/>
              </a:rPr>
              <a:t>Same Likes, same time</a:t>
            </a:r>
          </a:p>
        </p:txBody>
      </p:sp>
      <p:sp>
        <p:nvSpPr>
          <p:cNvPr id="22530" name="Rectangle 1"/>
          <p:cNvSpPr>
            <a:spLocks noGrp="1" noChangeArrowheads="1"/>
          </p:cNvSpPr>
          <p:nvPr>
            <p:ph type="title"/>
          </p:nvPr>
        </p:nvSpPr>
        <p:spPr/>
        <p:txBody>
          <a:bodyPr/>
          <a:lstStyle/>
          <a:p>
            <a:pPr eaLnBrk="1" hangingPunct="1"/>
            <a:r>
              <a:rPr lang="en-US" dirty="0" smtClean="0">
                <a:latin typeface="Vista Sans OT Medium" charset="0"/>
                <a:ea typeface="ヒラギノ角ゴ ProN W6" charset="0"/>
                <a:cs typeface="ヒラギノ角ゴ ProN W6" charset="0"/>
              </a:rPr>
              <a:t>Graph Patterns and Lockstep Behavior</a:t>
            </a:r>
            <a:endParaRPr lang="en-US" dirty="0">
              <a:latin typeface="Vista Sans OT Medium" charset="0"/>
              <a:ea typeface="ヒラギノ角ゴ ProN W6" charset="0"/>
              <a:cs typeface="ヒラギノ角ゴ ProN W6" charset="0"/>
            </a:endParaRPr>
          </a:p>
        </p:txBody>
      </p:sp>
      <p:pic>
        <p:nvPicPr>
          <p:cNvPr id="3" name="Picture 2" descr="unorganized-eps-converted-to.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36031" y="2721769"/>
            <a:ext cx="3214688" cy="2700338"/>
          </a:xfrm>
          <a:prstGeom prst="rect">
            <a:avLst/>
          </a:prstGeom>
          <a:effectLst/>
        </p:spPr>
      </p:pic>
      <p:pic>
        <p:nvPicPr>
          <p:cNvPr id="11" name="Picture 10" descr="pages.wmf"/>
          <p:cNvPicPr>
            <a:picLocks noChangeAspect="1"/>
          </p:cNvPicPr>
          <p:nvPr/>
        </p:nvPicPr>
        <p:blipFill>
          <a:blip r:embed="rId4"/>
          <a:stretch>
            <a:fillRect/>
          </a:stretch>
        </p:blipFill>
        <p:spPr>
          <a:xfrm>
            <a:off x="4411266" y="5036344"/>
            <a:ext cx="228175" cy="305231"/>
          </a:xfrm>
          <a:prstGeom prst="rect">
            <a:avLst/>
          </a:prstGeom>
          <a:effectLst>
            <a:outerShdw dist="38100" dir="2700000">
              <a:srgbClr val="000000">
                <a:alpha val="5000"/>
              </a:srgbClr>
            </a:outerShdw>
          </a:effectLst>
        </p:spPr>
      </p:pic>
      <p:pic>
        <p:nvPicPr>
          <p:cNvPr id="13" name="Picture 12" descr="calendar.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840266" y="5614988"/>
            <a:ext cx="1017984" cy="980967"/>
          </a:xfrm>
          <a:prstGeom prst="rect">
            <a:avLst/>
          </a:prstGeom>
          <a:effectLst>
            <a:outerShdw blurRad="50800" dist="38100" dir="2700000" algn="tl" rotWithShape="0">
              <a:srgbClr val="000000">
                <a:alpha val="20000"/>
              </a:srgbClr>
            </a:outerShdw>
          </a:effectLst>
        </p:spPr>
      </p:pic>
      <p:sp>
        <p:nvSpPr>
          <p:cNvPr id="16" name="Rectangle 15"/>
          <p:cNvSpPr/>
          <p:nvPr/>
        </p:nvSpPr>
        <p:spPr bwMode="auto">
          <a:xfrm>
            <a:off x="7840266" y="5894451"/>
            <a:ext cx="1017984" cy="138875"/>
          </a:xfrm>
          <a:prstGeom prst="rect">
            <a:avLst/>
          </a:prstGeom>
          <a:gradFill flip="none" rotWithShape="1">
            <a:gsLst>
              <a:gs pos="0">
                <a:srgbClr val="953235">
                  <a:alpha val="64000"/>
                </a:srgbClr>
              </a:gs>
              <a:gs pos="100000">
                <a:srgbClr val="D59B3A">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2" name="Rectangle 21"/>
          <p:cNvSpPr/>
          <p:nvPr/>
        </p:nvSpPr>
        <p:spPr bwMode="auto">
          <a:xfrm>
            <a:off x="7840266" y="6033325"/>
            <a:ext cx="1017984" cy="138875"/>
          </a:xfrm>
          <a:prstGeom prst="rect">
            <a:avLst/>
          </a:prstGeom>
          <a:gradFill flip="none" rotWithShape="1">
            <a:gsLst>
              <a:gs pos="0">
                <a:srgbClr val="D59B3A">
                  <a:alpha val="64000"/>
                </a:srgbClr>
              </a:gs>
              <a:gs pos="100000">
                <a:srgbClr val="5A8039">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3" name="Rectangle 22"/>
          <p:cNvSpPr/>
          <p:nvPr/>
        </p:nvSpPr>
        <p:spPr bwMode="auto">
          <a:xfrm>
            <a:off x="7840266" y="6172200"/>
            <a:ext cx="1017984" cy="138875"/>
          </a:xfrm>
          <a:prstGeom prst="rect">
            <a:avLst/>
          </a:prstGeom>
          <a:gradFill flip="none" rotWithShape="1">
            <a:gsLst>
              <a:gs pos="0">
                <a:srgbClr val="5A8039">
                  <a:alpha val="64000"/>
                </a:srgbClr>
              </a:gs>
              <a:gs pos="100000">
                <a:srgbClr val="314B6F">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5" name="Rectangle 24"/>
          <p:cNvSpPr/>
          <p:nvPr/>
        </p:nvSpPr>
        <p:spPr bwMode="auto">
          <a:xfrm>
            <a:off x="7840266" y="6311074"/>
            <a:ext cx="1017984" cy="138875"/>
          </a:xfrm>
          <a:prstGeom prst="rect">
            <a:avLst/>
          </a:prstGeom>
          <a:gradFill flip="none" rotWithShape="1">
            <a:gsLst>
              <a:gs pos="0">
                <a:srgbClr val="314B6F">
                  <a:alpha val="64000"/>
                </a:srgbClr>
              </a:gs>
              <a:gs pos="100000">
                <a:srgbClr val="712E4C">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6" name="Rectangle 25"/>
          <p:cNvSpPr/>
          <p:nvPr/>
        </p:nvSpPr>
        <p:spPr bwMode="auto">
          <a:xfrm>
            <a:off x="7840266" y="6449949"/>
            <a:ext cx="482203" cy="138875"/>
          </a:xfrm>
          <a:prstGeom prst="rect">
            <a:avLst/>
          </a:prstGeom>
          <a:gradFill flip="none" rotWithShape="1">
            <a:gsLst>
              <a:gs pos="0">
                <a:srgbClr val="712E4C">
                  <a:alpha val="64000"/>
                </a:srgbClr>
              </a:gs>
              <a:gs pos="100000">
                <a:srgbClr val="953235">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47" name="Group 46"/>
          <p:cNvGrpSpPr/>
          <p:nvPr/>
        </p:nvGrpSpPr>
        <p:grpSpPr>
          <a:xfrm>
            <a:off x="767953" y="2464594"/>
            <a:ext cx="2250282" cy="4114800"/>
            <a:chOff x="767953" y="2464594"/>
            <a:chExt cx="2250282" cy="4114800"/>
          </a:xfrm>
        </p:grpSpPr>
        <p:pic>
          <p:nvPicPr>
            <p:cNvPr id="32" name="Picture 31" descr="profile.wmf"/>
            <p:cNvPicPr>
              <a:picLocks noChangeAspect="1"/>
            </p:cNvPicPr>
            <p:nvPr/>
          </p:nvPicPr>
          <p:blipFill>
            <a:blip r:embed="rId6"/>
            <a:stretch>
              <a:fillRect/>
            </a:stretch>
          </p:blipFill>
          <p:spPr>
            <a:xfrm>
              <a:off x="821531" y="5446966"/>
              <a:ext cx="168865" cy="190168"/>
            </a:xfrm>
            <a:prstGeom prst="rect">
              <a:avLst/>
            </a:prstGeom>
            <a:effectLst>
              <a:outerShdw dist="38100" dir="2700000">
                <a:srgbClr val="000000">
                  <a:alpha val="5000"/>
                </a:srgbClr>
              </a:outerShdw>
            </a:effectLst>
          </p:spPr>
        </p:pic>
        <p:pic>
          <p:nvPicPr>
            <p:cNvPr id="42" name="Picture 41" descr="me.jp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7953" y="5422106"/>
              <a:ext cx="232172" cy="278606"/>
            </a:xfrm>
            <a:prstGeom prst="rect">
              <a:avLst/>
            </a:prstGeom>
          </p:spPr>
        </p:pic>
        <p:pic>
          <p:nvPicPr>
            <p:cNvPr id="2" name="Picture 1" descr="bipartite-graph-eps-converted-to.pdf"/>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82265" y="2764631"/>
              <a:ext cx="1380225" cy="3814763"/>
            </a:xfrm>
            <a:prstGeom prst="rect">
              <a:avLst/>
            </a:prstGeom>
            <a:effectLst>
              <a:outerShdw blurRad="50800" dist="38100" dir="2700000" algn="tl" rotWithShape="0">
                <a:srgbClr val="000000">
                  <a:alpha val="20000"/>
                </a:srgbClr>
              </a:outerShdw>
            </a:effectLst>
          </p:spPr>
        </p:pic>
        <p:pic>
          <p:nvPicPr>
            <p:cNvPr id="5" name="Picture 4" descr="people.wmf"/>
            <p:cNvPicPr>
              <a:picLocks noChangeAspect="1"/>
            </p:cNvPicPr>
            <p:nvPr/>
          </p:nvPicPr>
          <p:blipFill>
            <a:blip r:embed="rId9"/>
            <a:stretch>
              <a:fillRect/>
            </a:stretch>
          </p:blipFill>
          <p:spPr>
            <a:xfrm>
              <a:off x="982265" y="2464594"/>
              <a:ext cx="267891" cy="235443"/>
            </a:xfrm>
            <a:prstGeom prst="rect">
              <a:avLst/>
            </a:prstGeom>
            <a:effectLst>
              <a:outerShdw dist="38100" dir="2700000">
                <a:srgbClr val="000000">
                  <a:alpha val="5000"/>
                </a:srgbClr>
              </a:outerShdw>
            </a:effectLst>
          </p:spPr>
        </p:pic>
        <p:pic>
          <p:nvPicPr>
            <p:cNvPr id="6" name="Picture 5" descr="pages.wmf"/>
            <p:cNvPicPr>
              <a:picLocks noChangeAspect="1"/>
            </p:cNvPicPr>
            <p:nvPr/>
          </p:nvPicPr>
          <p:blipFill>
            <a:blip r:embed="rId4"/>
            <a:stretch>
              <a:fillRect/>
            </a:stretch>
          </p:blipFill>
          <p:spPr>
            <a:xfrm>
              <a:off x="2107406" y="2464594"/>
              <a:ext cx="228175" cy="305231"/>
            </a:xfrm>
            <a:prstGeom prst="rect">
              <a:avLst/>
            </a:prstGeom>
            <a:effectLst>
              <a:outerShdw dist="38100" dir="2700000">
                <a:srgbClr val="000000">
                  <a:alpha val="5000"/>
                </a:srgbClr>
              </a:outerShdw>
            </a:effectLst>
          </p:spPr>
        </p:pic>
        <p:pic>
          <p:nvPicPr>
            <p:cNvPr id="9" name="Picture 8" descr="people.wmf"/>
            <p:cNvPicPr>
              <a:picLocks noChangeAspect="1"/>
            </p:cNvPicPr>
            <p:nvPr/>
          </p:nvPicPr>
          <p:blipFill>
            <a:blip r:embed="rId9"/>
            <a:stretch>
              <a:fillRect/>
            </a:stretch>
          </p:blipFill>
          <p:spPr>
            <a:xfrm>
              <a:off x="2750344" y="3236119"/>
              <a:ext cx="267891" cy="235443"/>
            </a:xfrm>
            <a:prstGeom prst="rect">
              <a:avLst/>
            </a:prstGeom>
            <a:effectLst>
              <a:outerShdw dist="38100" dir="2700000">
                <a:srgbClr val="000000">
                  <a:alpha val="5000"/>
                </a:srgbClr>
              </a:outerShdw>
            </a:effectLst>
          </p:spPr>
        </p:pic>
        <p:pic>
          <p:nvPicPr>
            <p:cNvPr id="27" name="Picture 26" descr="like.wmf"/>
            <p:cNvPicPr>
              <a:picLocks noChangeAspect="1"/>
            </p:cNvPicPr>
            <p:nvPr/>
          </p:nvPicPr>
          <p:blipFill>
            <a:blip r:embed="rId10"/>
            <a:stretch>
              <a:fillRect/>
            </a:stretch>
          </p:blipFill>
          <p:spPr>
            <a:xfrm>
              <a:off x="1571625" y="5872163"/>
              <a:ext cx="214313" cy="219843"/>
            </a:xfrm>
            <a:prstGeom prst="rect">
              <a:avLst/>
            </a:prstGeom>
            <a:effectLst>
              <a:outerShdw dist="38100" dir="2700000">
                <a:srgbClr val="000000">
                  <a:alpha val="5000"/>
                </a:srgbClr>
              </a:outerShdw>
            </a:effectLst>
          </p:spPr>
        </p:pic>
        <p:sp>
          <p:nvSpPr>
            <p:cNvPr id="19" name="TextBox 18"/>
            <p:cNvSpPr txBox="1"/>
            <p:nvPr/>
          </p:nvSpPr>
          <p:spPr>
            <a:xfrm>
              <a:off x="1381282" y="6065044"/>
              <a:ext cx="558951" cy="285358"/>
            </a:xfrm>
            <a:prstGeom prst="rect">
              <a:avLst/>
            </a:prstGeom>
            <a:noFill/>
          </p:spPr>
          <p:txBody>
            <a:bodyPr wrap="none" lIns="69238" tIns="34619" rIns="69238" bIns="34619" rtlCol="0">
              <a:spAutoFit/>
            </a:bodyPr>
            <a:lstStyle/>
            <a:p>
              <a:r>
                <a:rPr lang="en-US" sz="1400" dirty="0" smtClean="0"/>
                <a:t>Likes</a:t>
              </a:r>
              <a:endParaRPr lang="en-US" sz="1400" dirty="0"/>
            </a:p>
          </p:txBody>
        </p:sp>
        <p:pic>
          <p:nvPicPr>
            <p:cNvPr id="29" name="Picture 28" descr="profile.wmf"/>
            <p:cNvPicPr>
              <a:picLocks noChangeAspect="1"/>
            </p:cNvPicPr>
            <p:nvPr/>
          </p:nvPicPr>
          <p:blipFill>
            <a:blip r:embed="rId6"/>
            <a:stretch>
              <a:fillRect/>
            </a:stretch>
          </p:blipFill>
          <p:spPr>
            <a:xfrm>
              <a:off x="821531" y="3394710"/>
              <a:ext cx="168865" cy="190168"/>
            </a:xfrm>
            <a:prstGeom prst="rect">
              <a:avLst/>
            </a:prstGeom>
            <a:effectLst>
              <a:outerShdw dist="38100" dir="2700000">
                <a:srgbClr val="000000">
                  <a:alpha val="5000"/>
                </a:srgbClr>
              </a:outerShdw>
            </a:effectLst>
          </p:spPr>
        </p:pic>
        <p:pic>
          <p:nvPicPr>
            <p:cNvPr id="30" name="Picture 29" descr="profile.wmf"/>
            <p:cNvPicPr>
              <a:picLocks noChangeAspect="1"/>
            </p:cNvPicPr>
            <p:nvPr/>
          </p:nvPicPr>
          <p:blipFill>
            <a:blip r:embed="rId6"/>
            <a:stretch>
              <a:fillRect/>
            </a:stretch>
          </p:blipFill>
          <p:spPr>
            <a:xfrm>
              <a:off x="813401" y="4074651"/>
              <a:ext cx="168865" cy="190168"/>
            </a:xfrm>
            <a:prstGeom prst="rect">
              <a:avLst/>
            </a:prstGeom>
            <a:effectLst>
              <a:outerShdw dist="38100" dir="2700000">
                <a:srgbClr val="000000">
                  <a:alpha val="5000"/>
                </a:srgbClr>
              </a:outerShdw>
            </a:effectLst>
          </p:spPr>
        </p:pic>
        <p:pic>
          <p:nvPicPr>
            <p:cNvPr id="31" name="Picture 30" descr="profile.wmf"/>
            <p:cNvPicPr>
              <a:picLocks noChangeAspect="1"/>
            </p:cNvPicPr>
            <p:nvPr/>
          </p:nvPicPr>
          <p:blipFill>
            <a:blip r:embed="rId6"/>
            <a:stretch>
              <a:fillRect/>
            </a:stretch>
          </p:blipFill>
          <p:spPr>
            <a:xfrm>
              <a:off x="821531" y="4760309"/>
              <a:ext cx="168865" cy="190168"/>
            </a:xfrm>
            <a:prstGeom prst="rect">
              <a:avLst/>
            </a:prstGeom>
            <a:effectLst>
              <a:outerShdw dist="38100" dir="2700000">
                <a:srgbClr val="000000">
                  <a:alpha val="5000"/>
                </a:srgbClr>
              </a:outerShdw>
            </a:effectLst>
          </p:spPr>
        </p:pic>
        <p:pic>
          <p:nvPicPr>
            <p:cNvPr id="33" name="Picture 32" descr="profile.wmf"/>
            <p:cNvPicPr>
              <a:picLocks noChangeAspect="1"/>
            </p:cNvPicPr>
            <p:nvPr/>
          </p:nvPicPr>
          <p:blipFill>
            <a:blip r:embed="rId6"/>
            <a:stretch>
              <a:fillRect/>
            </a:stretch>
          </p:blipFill>
          <p:spPr>
            <a:xfrm>
              <a:off x="821531" y="6303359"/>
              <a:ext cx="168865" cy="190168"/>
            </a:xfrm>
            <a:prstGeom prst="rect">
              <a:avLst/>
            </a:prstGeom>
            <a:effectLst>
              <a:outerShdw dist="38100" dir="2700000">
                <a:srgbClr val="000000">
                  <a:alpha val="5000"/>
                </a:srgbClr>
              </a:outerShdw>
            </a:effectLst>
          </p:spPr>
        </p:pic>
        <p:pic>
          <p:nvPicPr>
            <p:cNvPr id="34" name="Picture 33"/>
            <p:cNvPicPr>
              <a:picLocks noChangeAspect="1"/>
            </p:cNvPicPr>
            <p:nvPr/>
          </p:nvPicPr>
          <p:blipFill>
            <a:blip r:embed="rId11">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14">
                      <a14:imgEffect>
                        <a14:backgroundRemoval t="815" b="97011" l="1057" r="99446"/>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21719" y="3750469"/>
              <a:ext cx="375047" cy="166704"/>
            </a:xfrm>
            <a:prstGeom prst="rect">
              <a:avLst/>
            </a:prstGeom>
          </p:spPr>
        </p:pic>
        <p:pic>
          <p:nvPicPr>
            <p:cNvPr id="36" name="Picture 35"/>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88463" y="4907756"/>
              <a:ext cx="308303" cy="496619"/>
            </a:xfrm>
            <a:prstGeom prst="rect">
              <a:avLst/>
            </a:prstGeom>
          </p:spPr>
        </p:pic>
        <p:pic>
          <p:nvPicPr>
            <p:cNvPr id="28" name="Picture 27" descr="388941_232718990122208_1510912199_n.jpg"/>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93156" y="5743575"/>
              <a:ext cx="250031" cy="295837"/>
            </a:xfrm>
            <a:prstGeom prst="rect">
              <a:avLst/>
            </a:prstGeom>
          </p:spPr>
        </p:pic>
        <p:pic>
          <p:nvPicPr>
            <p:cNvPr id="40" name="Picture 39" descr="307630_289732801053580_1277133049_n.jpg"/>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84227" y="6151183"/>
              <a:ext cx="258961" cy="428211"/>
            </a:xfrm>
            <a:prstGeom prst="rect">
              <a:avLst/>
            </a:prstGeom>
          </p:spPr>
        </p:pic>
        <p:pic>
          <p:nvPicPr>
            <p:cNvPr id="55" name="Picture 54" descr="Duke_Blue_Devils_logo.svg.png"/>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68429" y="2978944"/>
              <a:ext cx="274759" cy="278606"/>
            </a:xfrm>
            <a:prstGeom prst="rect">
              <a:avLst/>
            </a:prstGeom>
          </p:spPr>
        </p:pic>
        <p:pic>
          <p:nvPicPr>
            <p:cNvPr id="41" name="Picture 40" descr="spy_vs_spy.gif"/>
            <p:cNvPicPr>
              <a:picLocks noChangeAspect="1"/>
            </p:cNvPicPr>
            <p:nvPr/>
          </p:nvPicPr>
          <p:blipFill>
            <a:blip r:embed="rId19"/>
            <a:stretch>
              <a:fillRect/>
            </a:stretch>
          </p:blipFill>
          <p:spPr>
            <a:xfrm>
              <a:off x="2286000" y="4343400"/>
              <a:ext cx="375095" cy="314708"/>
            </a:xfrm>
            <a:prstGeom prst="rect">
              <a:avLst/>
            </a:prstGeom>
          </p:spPr>
        </p:pic>
      </p:grpSp>
      <p:pic>
        <p:nvPicPr>
          <p:cNvPr id="46" name="Picture 45" descr="4EDD26A9-09F0-4576-8E1A-2736D6C9FDF1_mw1024_n_s.jpg"/>
          <p:cNvPicPr>
            <a:picLocks noChangeAspect="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3333"/>
          <a:stretch>
            <a:fillRect/>
          </a:stretch>
        </p:blipFill>
        <p:spPr>
          <a:xfrm>
            <a:off x="6500812" y="941328"/>
            <a:ext cx="1982391" cy="892086"/>
          </a:xfrm>
          <a:prstGeom prst="rect">
            <a:avLst/>
          </a:prstGeom>
          <a:ln w="50800">
            <a:solidFill>
              <a:srgbClr val="FFFFFF"/>
            </a:solidFill>
          </a:ln>
          <a:effectLst>
            <a:outerShdw blurRad="50800" dist="38100" dir="2700000" algn="tl" rotWithShape="0">
              <a:srgbClr val="000000">
                <a:alpha val="20000"/>
              </a:srgbClr>
            </a:outerShdw>
          </a:effectLst>
        </p:spPr>
      </p:pic>
      <p:sp>
        <p:nvSpPr>
          <p:cNvPr id="35" name="Date Placeholder 34"/>
          <p:cNvSpPr>
            <a:spLocks noGrp="1"/>
          </p:cNvSpPr>
          <p:nvPr>
            <p:ph type="dt" sz="half" idx="10"/>
          </p:nvPr>
        </p:nvSpPr>
        <p:spPr/>
        <p:txBody>
          <a:bodyPr/>
          <a:lstStyle/>
          <a:p>
            <a:pPr>
              <a:defRPr/>
            </a:pPr>
            <a:r>
              <a:rPr lang="en-US" smtClean="0"/>
              <a:t>Twitter</a:t>
            </a:r>
            <a:endParaRPr lang="en-US"/>
          </a:p>
        </p:txBody>
      </p:sp>
      <p:sp>
        <p:nvSpPr>
          <p:cNvPr id="37" name="Slide Number Placeholder 36"/>
          <p:cNvSpPr>
            <a:spLocks noGrp="1"/>
          </p:cNvSpPr>
          <p:nvPr>
            <p:ph type="sldNum" sz="quarter" idx="12"/>
          </p:nvPr>
        </p:nvSpPr>
        <p:spPr/>
        <p:txBody>
          <a:bodyPr/>
          <a:lstStyle/>
          <a:p>
            <a:pPr>
              <a:defRPr/>
            </a:pPr>
            <a:fld id="{F9B43987-7F84-BB4A-8611-CDF75B6A737D}" type="slidenum">
              <a:rPr lang="en-US" smtClean="0"/>
              <a:pPr>
                <a:defRPr/>
              </a:pPr>
              <a:t>44</a:t>
            </a:fld>
            <a:endParaRPr lang="en-US"/>
          </a:p>
        </p:txBody>
      </p:sp>
      <p:sp>
        <p:nvSpPr>
          <p:cNvPr id="38" name="Footer Placeholder 37"/>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627891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53641" y="1092994"/>
            <a:ext cx="7815659"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marL="0" indent="0" eaLnBrk="1" hangingPunct="1">
              <a:buNone/>
            </a:pPr>
            <a:r>
              <a:rPr lang="en-US" dirty="0" smtClean="0">
                <a:latin typeface="Vista Sans OT Medium" charset="0"/>
                <a:ea typeface="ヒラギノ角ゴ ProN W6" charset="0"/>
                <a:cs typeface="ヒラギノ角ゴ ProN W6" charset="0"/>
              </a:rPr>
              <a:t>Our intuition</a:t>
            </a:r>
          </a:p>
          <a:p>
            <a:pPr lvl="1" eaLnBrk="1" hangingPunct="1"/>
            <a:r>
              <a:rPr lang="en-US" dirty="0" smtClean="0">
                <a:solidFill>
                  <a:srgbClr val="CF7843"/>
                </a:solidFill>
                <a:latin typeface="Vista Sans OT Reg" charset="0"/>
                <a:ea typeface="ヒラギノ角ゴ ProN W3" charset="0"/>
                <a:cs typeface="ヒラギノ角ゴ ProN W3" charset="0"/>
              </a:rPr>
              <a:t>Lockstep behavior: </a:t>
            </a:r>
            <a:r>
              <a:rPr lang="en-US" dirty="0" smtClean="0">
                <a:solidFill>
                  <a:srgbClr val="953235"/>
                </a:solidFill>
                <a:latin typeface="Vista Sans OT Reg" charset="0"/>
                <a:ea typeface="ヒラギノ角ゴ ProN W3" charset="0"/>
                <a:cs typeface="ヒラギノ角ゴ ProN W3" charset="0"/>
              </a:rPr>
              <a:t>Same Likes, same time</a:t>
            </a:r>
          </a:p>
        </p:txBody>
      </p:sp>
      <p:pic>
        <p:nvPicPr>
          <p:cNvPr id="32" name="Picture 31" descr="profile.wmf"/>
          <p:cNvPicPr>
            <a:picLocks noChangeAspect="1"/>
          </p:cNvPicPr>
          <p:nvPr/>
        </p:nvPicPr>
        <p:blipFill>
          <a:blip r:embed="rId3"/>
          <a:stretch>
            <a:fillRect/>
          </a:stretch>
        </p:blipFill>
        <p:spPr>
          <a:xfrm>
            <a:off x="821531" y="5446966"/>
            <a:ext cx="168865" cy="190168"/>
          </a:xfrm>
          <a:prstGeom prst="rect">
            <a:avLst/>
          </a:prstGeom>
          <a:effectLst>
            <a:outerShdw dist="38100" dir="2700000">
              <a:srgbClr val="000000">
                <a:alpha val="5000"/>
              </a:srgbClr>
            </a:outerShdw>
          </a:effectLst>
        </p:spPr>
      </p:pic>
      <p:pic>
        <p:nvPicPr>
          <p:cNvPr id="42" name="Picture 41" descr="me.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7953" y="5422106"/>
            <a:ext cx="232172" cy="278606"/>
          </a:xfrm>
          <a:prstGeom prst="rect">
            <a:avLst/>
          </a:prstGeom>
        </p:spPr>
      </p:pic>
      <p:sp>
        <p:nvSpPr>
          <p:cNvPr id="22530" name="Rectangle 1"/>
          <p:cNvSpPr>
            <a:spLocks noGrp="1" noChangeArrowheads="1"/>
          </p:cNvSpPr>
          <p:nvPr>
            <p:ph type="title"/>
          </p:nvPr>
        </p:nvSpPr>
        <p:spPr/>
        <p:txBody>
          <a:bodyPr/>
          <a:lstStyle/>
          <a:p>
            <a:pPr eaLnBrk="1" hangingPunct="1"/>
            <a:r>
              <a:rPr lang="en-US" dirty="0" smtClean="0">
                <a:latin typeface="Vista Sans OT Medium" charset="0"/>
                <a:ea typeface="ヒラギノ角ゴ ProN W6" charset="0"/>
                <a:cs typeface="ヒラギノ角ゴ ProN W6" charset="0"/>
              </a:rPr>
              <a:t>Graph Patterns and Lockstep Behavior</a:t>
            </a:r>
            <a:endParaRPr lang="en-US" dirty="0">
              <a:latin typeface="Vista Sans OT Medium" charset="0"/>
              <a:ea typeface="ヒラギノ角ゴ ProN W6" charset="0"/>
              <a:cs typeface="ヒラギノ角ゴ ProN W6" charset="0"/>
            </a:endParaRPr>
          </a:p>
        </p:txBody>
      </p:sp>
      <p:pic>
        <p:nvPicPr>
          <p:cNvPr id="2" name="Picture 1" descr="bipartite-graph-eps-converted-to.pd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82265" y="2764631"/>
            <a:ext cx="1380225" cy="3814763"/>
          </a:xfrm>
          <a:prstGeom prst="rect">
            <a:avLst/>
          </a:prstGeom>
          <a:effectLst>
            <a:outerShdw blurRad="50800" dist="38100" dir="2700000" algn="tl" rotWithShape="0">
              <a:srgbClr val="000000">
                <a:alpha val="20000"/>
              </a:srgbClr>
            </a:outerShdw>
          </a:effectLst>
        </p:spPr>
      </p:pic>
      <p:pic>
        <p:nvPicPr>
          <p:cNvPr id="5" name="Picture 4" descr="people.wmf"/>
          <p:cNvPicPr>
            <a:picLocks noChangeAspect="1"/>
          </p:cNvPicPr>
          <p:nvPr/>
        </p:nvPicPr>
        <p:blipFill>
          <a:blip r:embed="rId6"/>
          <a:stretch>
            <a:fillRect/>
          </a:stretch>
        </p:blipFill>
        <p:spPr>
          <a:xfrm>
            <a:off x="982265" y="2464594"/>
            <a:ext cx="267891" cy="235443"/>
          </a:xfrm>
          <a:prstGeom prst="rect">
            <a:avLst/>
          </a:prstGeom>
          <a:effectLst>
            <a:outerShdw dist="38100" dir="2700000">
              <a:srgbClr val="000000">
                <a:alpha val="5000"/>
              </a:srgbClr>
            </a:outerShdw>
          </a:effectLst>
        </p:spPr>
      </p:pic>
      <p:pic>
        <p:nvPicPr>
          <p:cNvPr id="6" name="Picture 5" descr="pages.wmf"/>
          <p:cNvPicPr>
            <a:picLocks noChangeAspect="1"/>
          </p:cNvPicPr>
          <p:nvPr/>
        </p:nvPicPr>
        <p:blipFill>
          <a:blip r:embed="rId7"/>
          <a:stretch>
            <a:fillRect/>
          </a:stretch>
        </p:blipFill>
        <p:spPr>
          <a:xfrm>
            <a:off x="2107406" y="2464594"/>
            <a:ext cx="228175" cy="305231"/>
          </a:xfrm>
          <a:prstGeom prst="rect">
            <a:avLst/>
          </a:prstGeom>
          <a:effectLst>
            <a:outerShdw dist="38100" dir="2700000">
              <a:srgbClr val="000000">
                <a:alpha val="5000"/>
              </a:srgbClr>
            </a:outerShdw>
          </a:effectLst>
        </p:spPr>
      </p:pic>
      <p:pic>
        <p:nvPicPr>
          <p:cNvPr id="3" name="Picture 2" descr="unorganized-eps-converted-to.pdf"/>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36031" y="2721769"/>
            <a:ext cx="3214688" cy="2700338"/>
          </a:xfrm>
          <a:prstGeom prst="rect">
            <a:avLst/>
          </a:prstGeom>
          <a:effectLst/>
        </p:spPr>
      </p:pic>
      <p:pic>
        <p:nvPicPr>
          <p:cNvPr id="4" name="Picture 3" descr="organized-eps-converted-to.pdf"/>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50719" y="2657475"/>
            <a:ext cx="3214688" cy="2700338"/>
          </a:xfrm>
          <a:prstGeom prst="rect">
            <a:avLst/>
          </a:prstGeom>
        </p:spPr>
      </p:pic>
      <p:pic>
        <p:nvPicPr>
          <p:cNvPr id="9" name="Picture 8" descr="people.wmf"/>
          <p:cNvPicPr>
            <a:picLocks noChangeAspect="1"/>
          </p:cNvPicPr>
          <p:nvPr/>
        </p:nvPicPr>
        <p:blipFill>
          <a:blip r:embed="rId6"/>
          <a:stretch>
            <a:fillRect/>
          </a:stretch>
        </p:blipFill>
        <p:spPr>
          <a:xfrm>
            <a:off x="2750344" y="3236119"/>
            <a:ext cx="267891" cy="235443"/>
          </a:xfrm>
          <a:prstGeom prst="rect">
            <a:avLst/>
          </a:prstGeom>
          <a:effectLst>
            <a:outerShdw dist="38100" dir="2700000">
              <a:srgbClr val="000000">
                <a:alpha val="5000"/>
              </a:srgbClr>
            </a:outerShdw>
          </a:effectLst>
        </p:spPr>
      </p:pic>
      <p:pic>
        <p:nvPicPr>
          <p:cNvPr id="10" name="Picture 9" descr="people.wmf"/>
          <p:cNvPicPr>
            <a:picLocks noChangeAspect="1"/>
          </p:cNvPicPr>
          <p:nvPr/>
        </p:nvPicPr>
        <p:blipFill>
          <a:blip r:embed="rId6"/>
          <a:stretch>
            <a:fillRect/>
          </a:stretch>
        </p:blipFill>
        <p:spPr>
          <a:xfrm>
            <a:off x="5911453" y="3171825"/>
            <a:ext cx="267891" cy="235443"/>
          </a:xfrm>
          <a:prstGeom prst="rect">
            <a:avLst/>
          </a:prstGeom>
          <a:effectLst>
            <a:outerShdw dist="38100" dir="2700000">
              <a:srgbClr val="000000">
                <a:alpha val="5000"/>
              </a:srgbClr>
            </a:outerShdw>
          </a:effectLst>
        </p:spPr>
      </p:pic>
      <p:pic>
        <p:nvPicPr>
          <p:cNvPr id="11" name="Picture 10" descr="pages.wmf"/>
          <p:cNvPicPr>
            <a:picLocks noChangeAspect="1"/>
          </p:cNvPicPr>
          <p:nvPr/>
        </p:nvPicPr>
        <p:blipFill>
          <a:blip r:embed="rId7"/>
          <a:stretch>
            <a:fillRect/>
          </a:stretch>
        </p:blipFill>
        <p:spPr>
          <a:xfrm>
            <a:off x="4411266" y="5036344"/>
            <a:ext cx="228175" cy="305231"/>
          </a:xfrm>
          <a:prstGeom prst="rect">
            <a:avLst/>
          </a:prstGeom>
          <a:effectLst>
            <a:outerShdw dist="38100" dir="2700000">
              <a:srgbClr val="000000">
                <a:alpha val="5000"/>
              </a:srgbClr>
            </a:outerShdw>
          </a:effectLst>
        </p:spPr>
      </p:pic>
      <p:pic>
        <p:nvPicPr>
          <p:cNvPr id="12" name="Picture 11" descr="pages.wmf"/>
          <p:cNvPicPr>
            <a:picLocks noChangeAspect="1"/>
          </p:cNvPicPr>
          <p:nvPr/>
        </p:nvPicPr>
        <p:blipFill>
          <a:blip r:embed="rId7"/>
          <a:stretch>
            <a:fillRect/>
          </a:stretch>
        </p:blipFill>
        <p:spPr>
          <a:xfrm>
            <a:off x="7840266" y="4972050"/>
            <a:ext cx="228175" cy="305231"/>
          </a:xfrm>
          <a:prstGeom prst="rect">
            <a:avLst/>
          </a:prstGeom>
          <a:effectLst>
            <a:outerShdw dist="38100" dir="2700000">
              <a:srgbClr val="000000">
                <a:alpha val="5000"/>
              </a:srgbClr>
            </a:outerShdw>
          </a:effectLst>
        </p:spPr>
      </p:pic>
      <p:sp>
        <p:nvSpPr>
          <p:cNvPr id="14" name="Rectangle 13"/>
          <p:cNvSpPr/>
          <p:nvPr/>
        </p:nvSpPr>
        <p:spPr bwMode="auto">
          <a:xfrm>
            <a:off x="6447234" y="3686175"/>
            <a:ext cx="321469" cy="321469"/>
          </a:xfrm>
          <a:prstGeom prst="rect">
            <a:avLst/>
          </a:prstGeom>
          <a:solidFill>
            <a:srgbClr val="E4B9BA">
              <a:alpha val="50000"/>
            </a:srgbClr>
          </a:solidFill>
          <a:ln w="3175" cap="flat" cmpd="sng" algn="ctr">
            <a:solidFill>
              <a:srgbClr val="953235"/>
            </a:solidFill>
            <a:prstDash val="solid"/>
            <a:round/>
            <a:headEnd type="arrow" w="med" len="med"/>
            <a:tailEnd type="none" w="med" len="med"/>
          </a:ln>
          <a:effectLst>
            <a:outerShdw blurRad="50800" dist="38100" dir="2700000" algn="tl" rotWithShape="0">
              <a:srgbClr val="000000">
                <a:alpha val="20000"/>
              </a:srgbClr>
            </a:outerShdw>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3" name="Picture 12" descr="calendar.tiff"/>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840266" y="5614988"/>
            <a:ext cx="1017984" cy="980967"/>
          </a:xfrm>
          <a:prstGeom prst="rect">
            <a:avLst/>
          </a:prstGeom>
          <a:effectLst>
            <a:outerShdw blurRad="50800" dist="38100" dir="2700000" algn="tl" rotWithShape="0">
              <a:srgbClr val="000000">
                <a:alpha val="20000"/>
              </a:srgbClr>
            </a:outerShdw>
          </a:effectLst>
        </p:spPr>
      </p:pic>
      <p:sp>
        <p:nvSpPr>
          <p:cNvPr id="16" name="Rectangle 15"/>
          <p:cNvSpPr/>
          <p:nvPr/>
        </p:nvSpPr>
        <p:spPr bwMode="auto">
          <a:xfrm>
            <a:off x="7840266" y="5894451"/>
            <a:ext cx="1017984" cy="138875"/>
          </a:xfrm>
          <a:prstGeom prst="rect">
            <a:avLst/>
          </a:prstGeom>
          <a:gradFill flip="none" rotWithShape="1">
            <a:gsLst>
              <a:gs pos="0">
                <a:srgbClr val="953235">
                  <a:alpha val="64000"/>
                </a:srgbClr>
              </a:gs>
              <a:gs pos="100000">
                <a:srgbClr val="D59B3A">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2" name="Rectangle 21"/>
          <p:cNvSpPr/>
          <p:nvPr/>
        </p:nvSpPr>
        <p:spPr bwMode="auto">
          <a:xfrm>
            <a:off x="7840266" y="6033325"/>
            <a:ext cx="1017984" cy="138875"/>
          </a:xfrm>
          <a:prstGeom prst="rect">
            <a:avLst/>
          </a:prstGeom>
          <a:gradFill flip="none" rotWithShape="1">
            <a:gsLst>
              <a:gs pos="0">
                <a:srgbClr val="D59B3A">
                  <a:alpha val="64000"/>
                </a:srgbClr>
              </a:gs>
              <a:gs pos="100000">
                <a:srgbClr val="5A8039">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3" name="Rectangle 22"/>
          <p:cNvSpPr/>
          <p:nvPr/>
        </p:nvSpPr>
        <p:spPr bwMode="auto">
          <a:xfrm>
            <a:off x="7840266" y="6172200"/>
            <a:ext cx="1017984" cy="138875"/>
          </a:xfrm>
          <a:prstGeom prst="rect">
            <a:avLst/>
          </a:prstGeom>
          <a:gradFill flip="none" rotWithShape="1">
            <a:gsLst>
              <a:gs pos="0">
                <a:srgbClr val="5A8039">
                  <a:alpha val="64000"/>
                </a:srgbClr>
              </a:gs>
              <a:gs pos="100000">
                <a:srgbClr val="314B6F">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5" name="Rectangle 24"/>
          <p:cNvSpPr/>
          <p:nvPr/>
        </p:nvSpPr>
        <p:spPr bwMode="auto">
          <a:xfrm>
            <a:off x="7840266" y="6311074"/>
            <a:ext cx="1017984" cy="138875"/>
          </a:xfrm>
          <a:prstGeom prst="rect">
            <a:avLst/>
          </a:prstGeom>
          <a:gradFill flip="none" rotWithShape="1">
            <a:gsLst>
              <a:gs pos="0">
                <a:srgbClr val="314B6F">
                  <a:alpha val="64000"/>
                </a:srgbClr>
              </a:gs>
              <a:gs pos="100000">
                <a:srgbClr val="712E4C">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6" name="Rectangle 25"/>
          <p:cNvSpPr/>
          <p:nvPr/>
        </p:nvSpPr>
        <p:spPr bwMode="auto">
          <a:xfrm>
            <a:off x="7840266" y="6449949"/>
            <a:ext cx="482203" cy="138875"/>
          </a:xfrm>
          <a:prstGeom prst="rect">
            <a:avLst/>
          </a:prstGeom>
          <a:gradFill flip="none" rotWithShape="1">
            <a:gsLst>
              <a:gs pos="0">
                <a:srgbClr val="712E4C">
                  <a:alpha val="64000"/>
                </a:srgbClr>
              </a:gs>
              <a:gs pos="100000">
                <a:srgbClr val="953235">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8" name="Picture 17" descr="4EDD26A9-09F0-4576-8E1A-2736D6C9FDF1_mw1024_n_s.jpg"/>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3333"/>
          <a:stretch>
            <a:fillRect/>
          </a:stretch>
        </p:blipFill>
        <p:spPr>
          <a:xfrm>
            <a:off x="6500812" y="941328"/>
            <a:ext cx="1982391" cy="892086"/>
          </a:xfrm>
          <a:prstGeom prst="rect">
            <a:avLst/>
          </a:prstGeom>
          <a:ln w="50800">
            <a:solidFill>
              <a:srgbClr val="FFFFFF"/>
            </a:solidFill>
          </a:ln>
          <a:effectLst>
            <a:outerShdw blurRad="50800" dist="38100" dir="2700000" algn="tl" rotWithShape="0">
              <a:srgbClr val="000000">
                <a:alpha val="20000"/>
              </a:srgbClr>
            </a:outerShdw>
          </a:effectLst>
        </p:spPr>
      </p:pic>
      <p:pic>
        <p:nvPicPr>
          <p:cNvPr id="27" name="Picture 26" descr="like.wmf"/>
          <p:cNvPicPr>
            <a:picLocks noChangeAspect="1"/>
          </p:cNvPicPr>
          <p:nvPr/>
        </p:nvPicPr>
        <p:blipFill>
          <a:blip r:embed="rId12"/>
          <a:stretch>
            <a:fillRect/>
          </a:stretch>
        </p:blipFill>
        <p:spPr>
          <a:xfrm>
            <a:off x="1571625" y="5872163"/>
            <a:ext cx="214313" cy="219843"/>
          </a:xfrm>
          <a:prstGeom prst="rect">
            <a:avLst/>
          </a:prstGeom>
          <a:effectLst>
            <a:outerShdw dist="38100" dir="2700000">
              <a:srgbClr val="000000">
                <a:alpha val="5000"/>
              </a:srgbClr>
            </a:outerShdw>
          </a:effectLst>
        </p:spPr>
      </p:pic>
      <p:sp>
        <p:nvSpPr>
          <p:cNvPr id="19" name="TextBox 18"/>
          <p:cNvSpPr txBox="1"/>
          <p:nvPr/>
        </p:nvSpPr>
        <p:spPr>
          <a:xfrm>
            <a:off x="1381282" y="6065044"/>
            <a:ext cx="558951" cy="285358"/>
          </a:xfrm>
          <a:prstGeom prst="rect">
            <a:avLst/>
          </a:prstGeom>
          <a:noFill/>
        </p:spPr>
        <p:txBody>
          <a:bodyPr wrap="none" lIns="69238" tIns="34619" rIns="69238" bIns="34619" rtlCol="0">
            <a:spAutoFit/>
          </a:bodyPr>
          <a:lstStyle/>
          <a:p>
            <a:r>
              <a:rPr lang="en-US" sz="1400" dirty="0" smtClean="0"/>
              <a:t>Likes</a:t>
            </a:r>
            <a:endParaRPr lang="en-US" sz="1400" dirty="0"/>
          </a:p>
        </p:txBody>
      </p:sp>
      <p:pic>
        <p:nvPicPr>
          <p:cNvPr id="29" name="Picture 28" descr="profile.wmf"/>
          <p:cNvPicPr>
            <a:picLocks noChangeAspect="1"/>
          </p:cNvPicPr>
          <p:nvPr/>
        </p:nvPicPr>
        <p:blipFill>
          <a:blip r:embed="rId3"/>
          <a:stretch>
            <a:fillRect/>
          </a:stretch>
        </p:blipFill>
        <p:spPr>
          <a:xfrm>
            <a:off x="821531" y="3394710"/>
            <a:ext cx="168865" cy="190168"/>
          </a:xfrm>
          <a:prstGeom prst="rect">
            <a:avLst/>
          </a:prstGeom>
          <a:effectLst>
            <a:outerShdw dist="38100" dir="2700000">
              <a:srgbClr val="000000">
                <a:alpha val="5000"/>
              </a:srgbClr>
            </a:outerShdw>
          </a:effectLst>
        </p:spPr>
      </p:pic>
      <p:pic>
        <p:nvPicPr>
          <p:cNvPr id="30" name="Picture 29" descr="profile.wmf"/>
          <p:cNvPicPr>
            <a:picLocks noChangeAspect="1"/>
          </p:cNvPicPr>
          <p:nvPr/>
        </p:nvPicPr>
        <p:blipFill>
          <a:blip r:embed="rId3"/>
          <a:stretch>
            <a:fillRect/>
          </a:stretch>
        </p:blipFill>
        <p:spPr>
          <a:xfrm>
            <a:off x="813401" y="4074651"/>
            <a:ext cx="168865" cy="190168"/>
          </a:xfrm>
          <a:prstGeom prst="rect">
            <a:avLst/>
          </a:prstGeom>
          <a:effectLst>
            <a:outerShdw dist="38100" dir="2700000">
              <a:srgbClr val="000000">
                <a:alpha val="5000"/>
              </a:srgbClr>
            </a:outerShdw>
          </a:effectLst>
        </p:spPr>
      </p:pic>
      <p:pic>
        <p:nvPicPr>
          <p:cNvPr id="31" name="Picture 30" descr="profile.wmf"/>
          <p:cNvPicPr>
            <a:picLocks noChangeAspect="1"/>
          </p:cNvPicPr>
          <p:nvPr/>
        </p:nvPicPr>
        <p:blipFill>
          <a:blip r:embed="rId3"/>
          <a:stretch>
            <a:fillRect/>
          </a:stretch>
        </p:blipFill>
        <p:spPr>
          <a:xfrm>
            <a:off x="821531" y="4760309"/>
            <a:ext cx="168865" cy="190168"/>
          </a:xfrm>
          <a:prstGeom prst="rect">
            <a:avLst/>
          </a:prstGeom>
          <a:effectLst>
            <a:outerShdw dist="38100" dir="2700000">
              <a:srgbClr val="000000">
                <a:alpha val="5000"/>
              </a:srgbClr>
            </a:outerShdw>
          </a:effectLst>
        </p:spPr>
      </p:pic>
      <p:pic>
        <p:nvPicPr>
          <p:cNvPr id="33" name="Picture 32" descr="profile.wmf"/>
          <p:cNvPicPr>
            <a:picLocks noChangeAspect="1"/>
          </p:cNvPicPr>
          <p:nvPr/>
        </p:nvPicPr>
        <p:blipFill>
          <a:blip r:embed="rId3"/>
          <a:stretch>
            <a:fillRect/>
          </a:stretch>
        </p:blipFill>
        <p:spPr>
          <a:xfrm>
            <a:off x="821531" y="6303359"/>
            <a:ext cx="168865" cy="190168"/>
          </a:xfrm>
          <a:prstGeom prst="rect">
            <a:avLst/>
          </a:prstGeom>
          <a:effectLst>
            <a:outerShdw dist="38100" dir="2700000">
              <a:srgbClr val="000000">
                <a:alpha val="5000"/>
              </a:srgbClr>
            </a:outerShdw>
          </a:effectLst>
        </p:spPr>
      </p:pic>
      <p:pic>
        <p:nvPicPr>
          <p:cNvPr id="34" name="Picture 33"/>
          <p:cNvPicPr>
            <a:picLocks noChangeAspect="1"/>
          </p:cNvPicPr>
          <p:nvPr/>
        </p:nvPicPr>
        <p:blipFill>
          <a:blip r:embed="rId13">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14">
                    <a14:imgEffect>
                      <a14:backgroundRemoval t="815" b="97011" l="1057" r="99446"/>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21719" y="3750469"/>
            <a:ext cx="375047" cy="166704"/>
          </a:xfrm>
          <a:prstGeom prst="rect">
            <a:avLst/>
          </a:prstGeom>
        </p:spPr>
      </p:pic>
      <p:pic>
        <p:nvPicPr>
          <p:cNvPr id="36" name="Picture 35"/>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88463" y="4907756"/>
            <a:ext cx="308303" cy="496619"/>
          </a:xfrm>
          <a:prstGeom prst="rect">
            <a:avLst/>
          </a:prstGeom>
        </p:spPr>
      </p:pic>
      <p:pic>
        <p:nvPicPr>
          <p:cNvPr id="28" name="Picture 27" descr="388941_232718990122208_1510912199_n.jpg"/>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93156" y="5743575"/>
            <a:ext cx="250031" cy="295837"/>
          </a:xfrm>
          <a:prstGeom prst="rect">
            <a:avLst/>
          </a:prstGeom>
        </p:spPr>
      </p:pic>
      <p:pic>
        <p:nvPicPr>
          <p:cNvPr id="40" name="Picture 39" descr="307630_289732801053580_1277133049_n.jpg"/>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84227" y="6151183"/>
            <a:ext cx="258961" cy="428211"/>
          </a:xfrm>
          <a:prstGeom prst="rect">
            <a:avLst/>
          </a:prstGeom>
        </p:spPr>
      </p:pic>
      <p:pic>
        <p:nvPicPr>
          <p:cNvPr id="55" name="Picture 54" descr="Duke_Blue_Devils_logo.svg.png"/>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68429" y="2978944"/>
            <a:ext cx="274759" cy="278606"/>
          </a:xfrm>
          <a:prstGeom prst="rect">
            <a:avLst/>
          </a:prstGeom>
        </p:spPr>
      </p:pic>
      <p:pic>
        <p:nvPicPr>
          <p:cNvPr id="41" name="Picture 40" descr="spy_vs_spy.gif"/>
          <p:cNvPicPr>
            <a:picLocks noChangeAspect="1"/>
          </p:cNvPicPr>
          <p:nvPr/>
        </p:nvPicPr>
        <p:blipFill>
          <a:blip r:embed="rId19"/>
          <a:stretch>
            <a:fillRect/>
          </a:stretch>
        </p:blipFill>
        <p:spPr>
          <a:xfrm>
            <a:off x="2286000" y="4343400"/>
            <a:ext cx="375095" cy="314708"/>
          </a:xfrm>
          <a:prstGeom prst="rect">
            <a:avLst/>
          </a:prstGeom>
        </p:spPr>
      </p:pic>
      <p:sp>
        <p:nvSpPr>
          <p:cNvPr id="35" name="Date Placeholder 34"/>
          <p:cNvSpPr>
            <a:spLocks noGrp="1"/>
          </p:cNvSpPr>
          <p:nvPr>
            <p:ph type="dt" sz="half" idx="10"/>
          </p:nvPr>
        </p:nvSpPr>
        <p:spPr/>
        <p:txBody>
          <a:bodyPr/>
          <a:lstStyle/>
          <a:p>
            <a:pPr>
              <a:defRPr/>
            </a:pPr>
            <a:r>
              <a:rPr lang="en-US" smtClean="0"/>
              <a:t>Twitter</a:t>
            </a:r>
            <a:endParaRPr lang="en-US"/>
          </a:p>
        </p:txBody>
      </p:sp>
      <p:sp>
        <p:nvSpPr>
          <p:cNvPr id="37" name="Slide Number Placeholder 36"/>
          <p:cNvSpPr>
            <a:spLocks noGrp="1"/>
          </p:cNvSpPr>
          <p:nvPr>
            <p:ph type="sldNum" sz="quarter" idx="12"/>
          </p:nvPr>
        </p:nvSpPr>
        <p:spPr/>
        <p:txBody>
          <a:bodyPr/>
          <a:lstStyle/>
          <a:p>
            <a:pPr>
              <a:defRPr/>
            </a:pPr>
            <a:fld id="{F9B43987-7F84-BB4A-8611-CDF75B6A737D}" type="slidenum">
              <a:rPr lang="en-US" smtClean="0"/>
              <a:pPr>
                <a:defRPr/>
              </a:pPr>
              <a:t>45</a:t>
            </a:fld>
            <a:endParaRPr lang="en-US"/>
          </a:p>
        </p:txBody>
      </p:sp>
      <p:sp>
        <p:nvSpPr>
          <p:cNvPr id="38" name="Footer Placeholder 37"/>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627891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53641" y="1092994"/>
            <a:ext cx="7498159"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marL="0" indent="0" eaLnBrk="1" hangingPunct="1">
              <a:buNone/>
            </a:pPr>
            <a:r>
              <a:rPr lang="en-US" dirty="0" smtClean="0">
                <a:latin typeface="Vista Sans OT Medium" charset="0"/>
                <a:ea typeface="ヒラギノ角ゴ ProN W6" charset="0"/>
                <a:cs typeface="ヒラギノ角ゴ ProN W6" charset="0"/>
              </a:rPr>
              <a:t>Our intuition</a:t>
            </a:r>
          </a:p>
          <a:p>
            <a:pPr lvl="1" eaLnBrk="1" hangingPunct="1"/>
            <a:r>
              <a:rPr lang="en-US" dirty="0" smtClean="0">
                <a:solidFill>
                  <a:srgbClr val="CF7843"/>
                </a:solidFill>
                <a:latin typeface="Vista Sans OT Reg" charset="0"/>
                <a:ea typeface="ヒラギノ角ゴ ProN W3" charset="0"/>
                <a:cs typeface="ヒラギノ角ゴ ProN W3" charset="0"/>
              </a:rPr>
              <a:t>Lockstep behavior: </a:t>
            </a:r>
            <a:r>
              <a:rPr lang="en-US" dirty="0" smtClean="0">
                <a:solidFill>
                  <a:srgbClr val="953235"/>
                </a:solidFill>
                <a:latin typeface="Vista Sans OT Reg" charset="0"/>
                <a:ea typeface="ヒラギノ角ゴ ProN W3" charset="0"/>
                <a:cs typeface="ヒラギノ角ゴ ProN W3" charset="0"/>
              </a:rPr>
              <a:t>Same Likes, same time</a:t>
            </a:r>
          </a:p>
        </p:txBody>
      </p:sp>
      <p:sp>
        <p:nvSpPr>
          <p:cNvPr id="8" name="Rectangle 7"/>
          <p:cNvSpPr/>
          <p:nvPr/>
        </p:nvSpPr>
        <p:spPr bwMode="auto">
          <a:xfrm>
            <a:off x="660797" y="3283479"/>
            <a:ext cx="2035969" cy="2121694"/>
          </a:xfrm>
          <a:prstGeom prst="rect">
            <a:avLst/>
          </a:prstGeom>
          <a:solidFill>
            <a:srgbClr val="E4B9BA">
              <a:alpha val="38000"/>
            </a:srgbClr>
          </a:solidFill>
          <a:ln w="25400" cap="flat" cmpd="sng" algn="ctr">
            <a:solidFill>
              <a:srgbClr val="953235"/>
            </a:solidFill>
            <a:prstDash val="solid"/>
            <a:round/>
            <a:headEnd type="arrow" w="med" len="med"/>
            <a:tailEnd type="none" w="med" len="med"/>
          </a:ln>
          <a:effectLst>
            <a:outerShdw blurRad="50800" dist="38100" dir="2700000" algn="tl" rotWithShape="0">
              <a:srgbClr val="000000">
                <a:alpha val="20000"/>
              </a:srgbClr>
            </a:outerShdw>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32" name="Picture 31" descr="profile.wmf"/>
          <p:cNvPicPr>
            <a:picLocks noChangeAspect="1"/>
          </p:cNvPicPr>
          <p:nvPr/>
        </p:nvPicPr>
        <p:blipFill>
          <a:blip r:embed="rId3"/>
          <a:stretch>
            <a:fillRect/>
          </a:stretch>
        </p:blipFill>
        <p:spPr>
          <a:xfrm>
            <a:off x="821531" y="5430033"/>
            <a:ext cx="168865" cy="190168"/>
          </a:xfrm>
          <a:prstGeom prst="rect">
            <a:avLst/>
          </a:prstGeom>
          <a:effectLst>
            <a:outerShdw dist="38100" dir="2700000">
              <a:srgbClr val="000000">
                <a:alpha val="5000"/>
              </a:srgbClr>
            </a:outerShdw>
          </a:effectLst>
        </p:spPr>
      </p:pic>
      <p:pic>
        <p:nvPicPr>
          <p:cNvPr id="42" name="Picture 41" descr="me.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7953" y="5405173"/>
            <a:ext cx="232172" cy="278606"/>
          </a:xfrm>
          <a:prstGeom prst="rect">
            <a:avLst/>
          </a:prstGeom>
        </p:spPr>
      </p:pic>
      <p:sp>
        <p:nvSpPr>
          <p:cNvPr id="22530" name="Rectangle 1"/>
          <p:cNvSpPr>
            <a:spLocks noGrp="1" noChangeArrowheads="1"/>
          </p:cNvSpPr>
          <p:nvPr>
            <p:ph type="title"/>
          </p:nvPr>
        </p:nvSpPr>
        <p:spPr/>
        <p:txBody>
          <a:bodyPr/>
          <a:lstStyle/>
          <a:p>
            <a:pPr eaLnBrk="1" hangingPunct="1"/>
            <a:r>
              <a:rPr lang="en-US" dirty="0" smtClean="0">
                <a:latin typeface="Vista Sans OT Medium" charset="0"/>
                <a:ea typeface="ヒラギノ角ゴ ProN W6" charset="0"/>
                <a:cs typeface="ヒラギノ角ゴ ProN W6" charset="0"/>
              </a:rPr>
              <a:t>Graph Patterns and Lockstep Behavior</a:t>
            </a:r>
            <a:endParaRPr lang="en-US" dirty="0">
              <a:latin typeface="Vista Sans OT Medium" charset="0"/>
              <a:ea typeface="ヒラギノ角ゴ ProN W6" charset="0"/>
              <a:cs typeface="ヒラギノ角ゴ ProN W6" charset="0"/>
            </a:endParaRPr>
          </a:p>
        </p:txBody>
      </p:sp>
      <p:pic>
        <p:nvPicPr>
          <p:cNvPr id="2" name="Picture 1" descr="bipartite-graph-eps-converted-to.pd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82265" y="2747698"/>
            <a:ext cx="1380225" cy="3814763"/>
          </a:xfrm>
          <a:prstGeom prst="rect">
            <a:avLst/>
          </a:prstGeom>
          <a:effectLst>
            <a:outerShdw blurRad="50800" dist="38100" dir="2700000" algn="tl" rotWithShape="0">
              <a:srgbClr val="000000">
                <a:alpha val="20000"/>
              </a:srgbClr>
            </a:outerShdw>
          </a:effectLst>
        </p:spPr>
      </p:pic>
      <p:pic>
        <p:nvPicPr>
          <p:cNvPr id="5" name="Picture 4" descr="people.wmf"/>
          <p:cNvPicPr>
            <a:picLocks noChangeAspect="1"/>
          </p:cNvPicPr>
          <p:nvPr/>
        </p:nvPicPr>
        <p:blipFill>
          <a:blip r:embed="rId6"/>
          <a:stretch>
            <a:fillRect/>
          </a:stretch>
        </p:blipFill>
        <p:spPr>
          <a:xfrm>
            <a:off x="982265" y="2447661"/>
            <a:ext cx="267891" cy="235443"/>
          </a:xfrm>
          <a:prstGeom prst="rect">
            <a:avLst/>
          </a:prstGeom>
          <a:effectLst>
            <a:outerShdw dist="38100" dir="2700000">
              <a:srgbClr val="000000">
                <a:alpha val="5000"/>
              </a:srgbClr>
            </a:outerShdw>
          </a:effectLst>
        </p:spPr>
      </p:pic>
      <p:pic>
        <p:nvPicPr>
          <p:cNvPr id="6" name="Picture 5" descr="pages.wmf"/>
          <p:cNvPicPr>
            <a:picLocks noChangeAspect="1"/>
          </p:cNvPicPr>
          <p:nvPr/>
        </p:nvPicPr>
        <p:blipFill>
          <a:blip r:embed="rId7"/>
          <a:stretch>
            <a:fillRect/>
          </a:stretch>
        </p:blipFill>
        <p:spPr>
          <a:xfrm>
            <a:off x="2107406" y="2447661"/>
            <a:ext cx="228175" cy="305231"/>
          </a:xfrm>
          <a:prstGeom prst="rect">
            <a:avLst/>
          </a:prstGeom>
          <a:effectLst>
            <a:outerShdw dist="38100" dir="2700000">
              <a:srgbClr val="000000">
                <a:alpha val="5000"/>
              </a:srgbClr>
            </a:outerShdw>
          </a:effectLst>
        </p:spPr>
      </p:pic>
      <p:pic>
        <p:nvPicPr>
          <p:cNvPr id="3" name="Picture 2" descr="unorganized-eps-converted-to.pdf"/>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36031" y="2704836"/>
            <a:ext cx="3214688" cy="2700338"/>
          </a:xfrm>
          <a:prstGeom prst="rect">
            <a:avLst/>
          </a:prstGeom>
          <a:effectLst/>
        </p:spPr>
      </p:pic>
      <p:pic>
        <p:nvPicPr>
          <p:cNvPr id="4" name="Picture 3" descr="organized-eps-converted-to.pdf"/>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50719" y="2640542"/>
            <a:ext cx="3214688" cy="2700338"/>
          </a:xfrm>
          <a:prstGeom prst="rect">
            <a:avLst/>
          </a:prstGeom>
        </p:spPr>
      </p:pic>
      <p:pic>
        <p:nvPicPr>
          <p:cNvPr id="9" name="Picture 8" descr="people.wmf"/>
          <p:cNvPicPr>
            <a:picLocks noChangeAspect="1"/>
          </p:cNvPicPr>
          <p:nvPr/>
        </p:nvPicPr>
        <p:blipFill>
          <a:blip r:embed="rId6"/>
          <a:stretch>
            <a:fillRect/>
          </a:stretch>
        </p:blipFill>
        <p:spPr>
          <a:xfrm>
            <a:off x="2750344" y="3219186"/>
            <a:ext cx="267891" cy="235443"/>
          </a:xfrm>
          <a:prstGeom prst="rect">
            <a:avLst/>
          </a:prstGeom>
          <a:effectLst>
            <a:outerShdw dist="38100" dir="2700000">
              <a:srgbClr val="000000">
                <a:alpha val="5000"/>
              </a:srgbClr>
            </a:outerShdw>
          </a:effectLst>
        </p:spPr>
      </p:pic>
      <p:pic>
        <p:nvPicPr>
          <p:cNvPr id="10" name="Picture 9" descr="people.wmf"/>
          <p:cNvPicPr>
            <a:picLocks noChangeAspect="1"/>
          </p:cNvPicPr>
          <p:nvPr/>
        </p:nvPicPr>
        <p:blipFill>
          <a:blip r:embed="rId6"/>
          <a:stretch>
            <a:fillRect/>
          </a:stretch>
        </p:blipFill>
        <p:spPr>
          <a:xfrm>
            <a:off x="5911453" y="3154892"/>
            <a:ext cx="267891" cy="235443"/>
          </a:xfrm>
          <a:prstGeom prst="rect">
            <a:avLst/>
          </a:prstGeom>
          <a:effectLst>
            <a:outerShdw dist="38100" dir="2700000">
              <a:srgbClr val="000000">
                <a:alpha val="5000"/>
              </a:srgbClr>
            </a:outerShdw>
          </a:effectLst>
        </p:spPr>
      </p:pic>
      <p:pic>
        <p:nvPicPr>
          <p:cNvPr id="11" name="Picture 10" descr="pages.wmf"/>
          <p:cNvPicPr>
            <a:picLocks noChangeAspect="1"/>
          </p:cNvPicPr>
          <p:nvPr/>
        </p:nvPicPr>
        <p:blipFill>
          <a:blip r:embed="rId7"/>
          <a:stretch>
            <a:fillRect/>
          </a:stretch>
        </p:blipFill>
        <p:spPr>
          <a:xfrm>
            <a:off x="4411266" y="5019411"/>
            <a:ext cx="228175" cy="305231"/>
          </a:xfrm>
          <a:prstGeom prst="rect">
            <a:avLst/>
          </a:prstGeom>
          <a:effectLst>
            <a:outerShdw dist="38100" dir="2700000">
              <a:srgbClr val="000000">
                <a:alpha val="5000"/>
              </a:srgbClr>
            </a:outerShdw>
          </a:effectLst>
        </p:spPr>
      </p:pic>
      <p:pic>
        <p:nvPicPr>
          <p:cNvPr id="12" name="Picture 11" descr="pages.wmf"/>
          <p:cNvPicPr>
            <a:picLocks noChangeAspect="1"/>
          </p:cNvPicPr>
          <p:nvPr/>
        </p:nvPicPr>
        <p:blipFill>
          <a:blip r:embed="rId7"/>
          <a:stretch>
            <a:fillRect/>
          </a:stretch>
        </p:blipFill>
        <p:spPr>
          <a:xfrm>
            <a:off x="7840266" y="4955117"/>
            <a:ext cx="228175" cy="305231"/>
          </a:xfrm>
          <a:prstGeom prst="rect">
            <a:avLst/>
          </a:prstGeom>
          <a:effectLst>
            <a:outerShdw dist="38100" dir="2700000">
              <a:srgbClr val="000000">
                <a:alpha val="5000"/>
              </a:srgbClr>
            </a:outerShdw>
          </a:effectLst>
        </p:spPr>
      </p:pic>
      <p:sp>
        <p:nvSpPr>
          <p:cNvPr id="14" name="Rectangle 13"/>
          <p:cNvSpPr/>
          <p:nvPr/>
        </p:nvSpPr>
        <p:spPr bwMode="auto">
          <a:xfrm>
            <a:off x="6447234" y="3669242"/>
            <a:ext cx="321469" cy="321469"/>
          </a:xfrm>
          <a:prstGeom prst="rect">
            <a:avLst/>
          </a:prstGeom>
          <a:solidFill>
            <a:srgbClr val="E4B9BA">
              <a:alpha val="50000"/>
            </a:srgbClr>
          </a:solidFill>
          <a:ln w="3175" cap="flat" cmpd="sng" algn="ctr">
            <a:solidFill>
              <a:srgbClr val="953235"/>
            </a:solidFill>
            <a:prstDash val="solid"/>
            <a:round/>
            <a:headEnd type="arrow" w="med" len="med"/>
            <a:tailEnd type="none" w="med" len="med"/>
          </a:ln>
          <a:effectLst>
            <a:outerShdw blurRad="50800" dist="38100" dir="2700000" algn="tl" rotWithShape="0">
              <a:srgbClr val="000000">
                <a:alpha val="20000"/>
              </a:srgbClr>
            </a:outerShdw>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cxnSp>
        <p:nvCxnSpPr>
          <p:cNvPr id="15" name="Straight Arrow Connector 14"/>
          <p:cNvCxnSpPr/>
          <p:nvPr/>
        </p:nvCxnSpPr>
        <p:spPr bwMode="auto">
          <a:xfrm flipH="1" flipV="1">
            <a:off x="2696766" y="5276586"/>
            <a:ext cx="1768078" cy="1028700"/>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17" name="Straight Arrow Connector 16"/>
          <p:cNvCxnSpPr>
            <a:stCxn id="24" idx="0"/>
          </p:cNvCxnSpPr>
          <p:nvPr/>
        </p:nvCxnSpPr>
        <p:spPr bwMode="auto">
          <a:xfrm rot="5400000" flipH="1" flipV="1">
            <a:off x="4424098" y="4228572"/>
            <a:ext cx="2314574" cy="1838855"/>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20" name="Straight Arrow Connector 19"/>
          <p:cNvCxnSpPr/>
          <p:nvPr/>
        </p:nvCxnSpPr>
        <p:spPr bwMode="auto">
          <a:xfrm flipV="1">
            <a:off x="5429250" y="3862123"/>
            <a:ext cx="1875234" cy="2378869"/>
          </a:xfrm>
          <a:prstGeom prst="straightConnector1">
            <a:avLst/>
          </a:prstGeom>
          <a:solidFill>
            <a:srgbClr val="F0C423"/>
          </a:solidFill>
          <a:ln w="25400" cap="flat" cmpd="sng" algn="ctr">
            <a:solidFill>
              <a:srgbClr val="953235"/>
            </a:solidFill>
            <a:prstDash val="solid"/>
            <a:round/>
            <a:headEnd type="none" w="med" len="med"/>
            <a:tailEnd type="arrow"/>
          </a:ln>
          <a:effectLst/>
        </p:spPr>
      </p:cxnSp>
      <p:sp>
        <p:nvSpPr>
          <p:cNvPr id="24" name="TextBox 23"/>
          <p:cNvSpPr txBox="1"/>
          <p:nvPr/>
        </p:nvSpPr>
        <p:spPr>
          <a:xfrm>
            <a:off x="3308921" y="6305286"/>
            <a:ext cx="2706073" cy="300747"/>
          </a:xfrm>
          <a:prstGeom prst="rect">
            <a:avLst/>
          </a:prstGeom>
          <a:noFill/>
        </p:spPr>
        <p:txBody>
          <a:bodyPr wrap="none" lIns="69238" tIns="34619" rIns="69238" bIns="34619" rtlCol="0">
            <a:spAutoFit/>
          </a:bodyPr>
          <a:lstStyle/>
          <a:p>
            <a:r>
              <a:rPr lang="en-US" sz="1500" dirty="0" smtClean="0">
                <a:solidFill>
                  <a:srgbClr val="953235"/>
                </a:solidFill>
              </a:rPr>
              <a:t>Suspicious Lockstep Behavior</a:t>
            </a:r>
            <a:endParaRPr lang="en-US" sz="1500" dirty="0">
              <a:solidFill>
                <a:srgbClr val="953235"/>
              </a:solidFill>
            </a:endParaRPr>
          </a:p>
        </p:txBody>
      </p:sp>
      <p:pic>
        <p:nvPicPr>
          <p:cNvPr id="13" name="Picture 12" descr="calendar.tiff"/>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840266" y="5598055"/>
            <a:ext cx="1017984" cy="980967"/>
          </a:xfrm>
          <a:prstGeom prst="rect">
            <a:avLst/>
          </a:prstGeom>
          <a:effectLst>
            <a:outerShdw blurRad="50800" dist="38100" dir="2700000" algn="tl" rotWithShape="0">
              <a:srgbClr val="000000">
                <a:alpha val="20000"/>
              </a:srgbClr>
            </a:outerShdw>
          </a:effectLst>
        </p:spPr>
      </p:pic>
      <p:sp>
        <p:nvSpPr>
          <p:cNvPr id="16" name="Rectangle 15"/>
          <p:cNvSpPr/>
          <p:nvPr/>
        </p:nvSpPr>
        <p:spPr bwMode="auto">
          <a:xfrm>
            <a:off x="7840266" y="5877518"/>
            <a:ext cx="1017984" cy="138875"/>
          </a:xfrm>
          <a:prstGeom prst="rect">
            <a:avLst/>
          </a:prstGeom>
          <a:gradFill flip="none" rotWithShape="1">
            <a:gsLst>
              <a:gs pos="0">
                <a:srgbClr val="953235">
                  <a:alpha val="64000"/>
                </a:srgbClr>
              </a:gs>
              <a:gs pos="100000">
                <a:srgbClr val="D59B3A">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2" name="Rectangle 21"/>
          <p:cNvSpPr/>
          <p:nvPr/>
        </p:nvSpPr>
        <p:spPr bwMode="auto">
          <a:xfrm>
            <a:off x="7840266" y="6016392"/>
            <a:ext cx="1017984" cy="138875"/>
          </a:xfrm>
          <a:prstGeom prst="rect">
            <a:avLst/>
          </a:prstGeom>
          <a:gradFill flip="none" rotWithShape="1">
            <a:gsLst>
              <a:gs pos="0">
                <a:srgbClr val="D59B3A">
                  <a:alpha val="64000"/>
                </a:srgbClr>
              </a:gs>
              <a:gs pos="100000">
                <a:srgbClr val="5A8039">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3" name="Rectangle 22"/>
          <p:cNvSpPr/>
          <p:nvPr/>
        </p:nvSpPr>
        <p:spPr bwMode="auto">
          <a:xfrm>
            <a:off x="7840266" y="6155267"/>
            <a:ext cx="1017984" cy="138875"/>
          </a:xfrm>
          <a:prstGeom prst="rect">
            <a:avLst/>
          </a:prstGeom>
          <a:gradFill flip="none" rotWithShape="1">
            <a:gsLst>
              <a:gs pos="0">
                <a:srgbClr val="5A8039">
                  <a:alpha val="64000"/>
                </a:srgbClr>
              </a:gs>
              <a:gs pos="100000">
                <a:srgbClr val="314B6F">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5" name="Rectangle 24"/>
          <p:cNvSpPr/>
          <p:nvPr/>
        </p:nvSpPr>
        <p:spPr bwMode="auto">
          <a:xfrm>
            <a:off x="7840266" y="6294141"/>
            <a:ext cx="1017984" cy="138875"/>
          </a:xfrm>
          <a:prstGeom prst="rect">
            <a:avLst/>
          </a:prstGeom>
          <a:gradFill flip="none" rotWithShape="1">
            <a:gsLst>
              <a:gs pos="0">
                <a:srgbClr val="314B6F">
                  <a:alpha val="64000"/>
                </a:srgbClr>
              </a:gs>
              <a:gs pos="100000">
                <a:srgbClr val="712E4C">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6" name="Rectangle 25"/>
          <p:cNvSpPr/>
          <p:nvPr/>
        </p:nvSpPr>
        <p:spPr bwMode="auto">
          <a:xfrm>
            <a:off x="7840266" y="6433016"/>
            <a:ext cx="482203" cy="138875"/>
          </a:xfrm>
          <a:prstGeom prst="rect">
            <a:avLst/>
          </a:prstGeom>
          <a:gradFill flip="none" rotWithShape="1">
            <a:gsLst>
              <a:gs pos="0">
                <a:srgbClr val="712E4C">
                  <a:alpha val="64000"/>
                </a:srgbClr>
              </a:gs>
              <a:gs pos="100000">
                <a:srgbClr val="953235">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27" name="Picture 26" descr="like.wmf"/>
          <p:cNvPicPr>
            <a:picLocks noChangeAspect="1"/>
          </p:cNvPicPr>
          <p:nvPr/>
        </p:nvPicPr>
        <p:blipFill>
          <a:blip r:embed="rId11"/>
          <a:stretch>
            <a:fillRect/>
          </a:stretch>
        </p:blipFill>
        <p:spPr>
          <a:xfrm>
            <a:off x="1571625" y="5855230"/>
            <a:ext cx="214313" cy="219843"/>
          </a:xfrm>
          <a:prstGeom prst="rect">
            <a:avLst/>
          </a:prstGeom>
          <a:effectLst>
            <a:outerShdw dist="38100" dir="2700000">
              <a:srgbClr val="000000">
                <a:alpha val="5000"/>
              </a:srgbClr>
            </a:outerShdw>
          </a:effectLst>
        </p:spPr>
      </p:pic>
      <p:sp>
        <p:nvSpPr>
          <p:cNvPr id="19" name="TextBox 18"/>
          <p:cNvSpPr txBox="1"/>
          <p:nvPr/>
        </p:nvSpPr>
        <p:spPr>
          <a:xfrm>
            <a:off x="1381282" y="6048111"/>
            <a:ext cx="558951" cy="285358"/>
          </a:xfrm>
          <a:prstGeom prst="rect">
            <a:avLst/>
          </a:prstGeom>
          <a:noFill/>
        </p:spPr>
        <p:txBody>
          <a:bodyPr wrap="none" lIns="69238" tIns="34619" rIns="69238" bIns="34619" rtlCol="0">
            <a:spAutoFit/>
          </a:bodyPr>
          <a:lstStyle/>
          <a:p>
            <a:r>
              <a:rPr lang="en-US" sz="1400" dirty="0" smtClean="0"/>
              <a:t>Likes</a:t>
            </a:r>
            <a:endParaRPr lang="en-US" sz="1400" dirty="0"/>
          </a:p>
        </p:txBody>
      </p:sp>
      <p:pic>
        <p:nvPicPr>
          <p:cNvPr id="29" name="Picture 28" descr="profile.wmf"/>
          <p:cNvPicPr>
            <a:picLocks noChangeAspect="1"/>
          </p:cNvPicPr>
          <p:nvPr/>
        </p:nvPicPr>
        <p:blipFill>
          <a:blip r:embed="rId3"/>
          <a:stretch>
            <a:fillRect/>
          </a:stretch>
        </p:blipFill>
        <p:spPr>
          <a:xfrm>
            <a:off x="821531" y="3377777"/>
            <a:ext cx="168865" cy="190168"/>
          </a:xfrm>
          <a:prstGeom prst="rect">
            <a:avLst/>
          </a:prstGeom>
          <a:effectLst>
            <a:outerShdw dist="38100" dir="2700000">
              <a:srgbClr val="000000">
                <a:alpha val="5000"/>
              </a:srgbClr>
            </a:outerShdw>
          </a:effectLst>
        </p:spPr>
      </p:pic>
      <p:pic>
        <p:nvPicPr>
          <p:cNvPr id="30" name="Picture 29" descr="profile.wmf"/>
          <p:cNvPicPr>
            <a:picLocks noChangeAspect="1"/>
          </p:cNvPicPr>
          <p:nvPr/>
        </p:nvPicPr>
        <p:blipFill>
          <a:blip r:embed="rId3"/>
          <a:stretch>
            <a:fillRect/>
          </a:stretch>
        </p:blipFill>
        <p:spPr>
          <a:xfrm>
            <a:off x="813401" y="4057718"/>
            <a:ext cx="168865" cy="190168"/>
          </a:xfrm>
          <a:prstGeom prst="rect">
            <a:avLst/>
          </a:prstGeom>
          <a:effectLst>
            <a:outerShdw dist="38100" dir="2700000">
              <a:srgbClr val="000000">
                <a:alpha val="5000"/>
              </a:srgbClr>
            </a:outerShdw>
          </a:effectLst>
        </p:spPr>
      </p:pic>
      <p:pic>
        <p:nvPicPr>
          <p:cNvPr id="31" name="Picture 30" descr="profile.wmf"/>
          <p:cNvPicPr>
            <a:picLocks noChangeAspect="1"/>
          </p:cNvPicPr>
          <p:nvPr/>
        </p:nvPicPr>
        <p:blipFill>
          <a:blip r:embed="rId3"/>
          <a:stretch>
            <a:fillRect/>
          </a:stretch>
        </p:blipFill>
        <p:spPr>
          <a:xfrm>
            <a:off x="821531" y="4743376"/>
            <a:ext cx="168865" cy="190168"/>
          </a:xfrm>
          <a:prstGeom prst="rect">
            <a:avLst/>
          </a:prstGeom>
          <a:effectLst>
            <a:outerShdw dist="38100" dir="2700000">
              <a:srgbClr val="000000">
                <a:alpha val="5000"/>
              </a:srgbClr>
            </a:outerShdw>
          </a:effectLst>
        </p:spPr>
      </p:pic>
      <p:pic>
        <p:nvPicPr>
          <p:cNvPr id="33" name="Picture 32" descr="profile.wmf"/>
          <p:cNvPicPr>
            <a:picLocks noChangeAspect="1"/>
          </p:cNvPicPr>
          <p:nvPr/>
        </p:nvPicPr>
        <p:blipFill>
          <a:blip r:embed="rId3"/>
          <a:stretch>
            <a:fillRect/>
          </a:stretch>
        </p:blipFill>
        <p:spPr>
          <a:xfrm>
            <a:off x="821531" y="6286426"/>
            <a:ext cx="168865" cy="190168"/>
          </a:xfrm>
          <a:prstGeom prst="rect">
            <a:avLst/>
          </a:prstGeom>
          <a:effectLst>
            <a:outerShdw dist="38100" dir="2700000">
              <a:srgbClr val="000000">
                <a:alpha val="5000"/>
              </a:srgbClr>
            </a:outerShdw>
          </a:effectLst>
        </p:spPr>
      </p:pic>
      <p:pic>
        <p:nvPicPr>
          <p:cNvPr id="34" name="Picture 33"/>
          <p:cNvPicPr>
            <a:picLocks noChangeAspect="1"/>
          </p:cNvPicPr>
          <p:nvPr/>
        </p:nvPicPr>
        <p:blipFill>
          <a:blip r:embed="rId1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14">
                    <a14:imgEffect>
                      <a14:backgroundRemoval t="815" b="97011" l="1057" r="99446"/>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21719" y="3733536"/>
            <a:ext cx="375047" cy="166704"/>
          </a:xfrm>
          <a:prstGeom prst="rect">
            <a:avLst/>
          </a:prstGeom>
        </p:spPr>
      </p:pic>
      <p:pic>
        <p:nvPicPr>
          <p:cNvPr id="36" name="Picture 35"/>
          <p:cNvPicPr>
            <a:picLocks noChangeAspect="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88463" y="4890823"/>
            <a:ext cx="308303" cy="496619"/>
          </a:xfrm>
          <a:prstGeom prst="rect">
            <a:avLst/>
          </a:prstGeom>
        </p:spPr>
      </p:pic>
      <p:pic>
        <p:nvPicPr>
          <p:cNvPr id="28" name="Picture 27" descr="388941_232718990122208_1510912199_n.jpg"/>
          <p:cNvPicPr>
            <a:picLocks noChangeAspect="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93156" y="5726642"/>
            <a:ext cx="250031" cy="295837"/>
          </a:xfrm>
          <a:prstGeom prst="rect">
            <a:avLst/>
          </a:prstGeom>
        </p:spPr>
      </p:pic>
      <p:pic>
        <p:nvPicPr>
          <p:cNvPr id="40" name="Picture 39" descr="307630_289732801053580_1277133049_n.jpg"/>
          <p:cNvPicPr>
            <a:picLocks noChangeAspect="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84227" y="6134250"/>
            <a:ext cx="258961" cy="428211"/>
          </a:xfrm>
          <a:prstGeom prst="rect">
            <a:avLst/>
          </a:prstGeom>
        </p:spPr>
      </p:pic>
      <p:pic>
        <p:nvPicPr>
          <p:cNvPr id="55" name="Picture 54" descr="Duke_Blue_Devils_logo.svg.png"/>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68429" y="2962011"/>
            <a:ext cx="274759" cy="278606"/>
          </a:xfrm>
          <a:prstGeom prst="rect">
            <a:avLst/>
          </a:prstGeom>
        </p:spPr>
      </p:pic>
      <p:pic>
        <p:nvPicPr>
          <p:cNvPr id="41" name="Picture 40" descr="spy_vs_spy.gif"/>
          <p:cNvPicPr>
            <a:picLocks noChangeAspect="1"/>
          </p:cNvPicPr>
          <p:nvPr/>
        </p:nvPicPr>
        <p:blipFill>
          <a:blip r:embed="rId19"/>
          <a:stretch>
            <a:fillRect/>
          </a:stretch>
        </p:blipFill>
        <p:spPr>
          <a:xfrm>
            <a:off x="2286000" y="4326467"/>
            <a:ext cx="375095" cy="314708"/>
          </a:xfrm>
          <a:prstGeom prst="rect">
            <a:avLst/>
          </a:prstGeom>
        </p:spPr>
      </p:pic>
      <p:pic>
        <p:nvPicPr>
          <p:cNvPr id="43" name="Picture 42" descr="4EDD26A9-09F0-4576-8E1A-2736D6C9FDF1_mw1024_n_s.jpg"/>
          <p:cNvPicPr>
            <a:picLocks noChangeAspect="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3333"/>
          <a:stretch>
            <a:fillRect/>
          </a:stretch>
        </p:blipFill>
        <p:spPr>
          <a:xfrm>
            <a:off x="6500812" y="941328"/>
            <a:ext cx="1982391" cy="892086"/>
          </a:xfrm>
          <a:prstGeom prst="rect">
            <a:avLst/>
          </a:prstGeom>
          <a:ln w="50800">
            <a:solidFill>
              <a:srgbClr val="FFFFFF"/>
            </a:solidFill>
          </a:ln>
          <a:effectLst>
            <a:outerShdw blurRad="50800" dist="38100" dir="2700000" algn="tl" rotWithShape="0">
              <a:srgbClr val="000000">
                <a:alpha val="20000"/>
              </a:srgbClr>
            </a:outerShdw>
          </a:effectLst>
        </p:spPr>
      </p:pic>
      <p:sp>
        <p:nvSpPr>
          <p:cNvPr id="44" name="Date Placeholder 43"/>
          <p:cNvSpPr>
            <a:spLocks noGrp="1"/>
          </p:cNvSpPr>
          <p:nvPr>
            <p:ph type="dt" sz="half" idx="10"/>
          </p:nvPr>
        </p:nvSpPr>
        <p:spPr>
          <a:xfrm>
            <a:off x="685800" y="6231467"/>
            <a:ext cx="1905000" cy="457200"/>
          </a:xfrm>
        </p:spPr>
        <p:txBody>
          <a:bodyPr/>
          <a:lstStyle/>
          <a:p>
            <a:pPr>
              <a:defRPr/>
            </a:pPr>
            <a:r>
              <a:rPr lang="en-US" smtClean="0"/>
              <a:t>Twitter</a:t>
            </a:r>
            <a:endParaRPr lang="en-US"/>
          </a:p>
        </p:txBody>
      </p:sp>
      <p:sp>
        <p:nvSpPr>
          <p:cNvPr id="45" name="Slide Number Placeholder 44"/>
          <p:cNvSpPr>
            <a:spLocks noGrp="1"/>
          </p:cNvSpPr>
          <p:nvPr>
            <p:ph type="sldNum" sz="quarter" idx="12"/>
          </p:nvPr>
        </p:nvSpPr>
        <p:spPr>
          <a:xfrm>
            <a:off x="6553200" y="6231467"/>
            <a:ext cx="1905000" cy="457200"/>
          </a:xfrm>
        </p:spPr>
        <p:txBody>
          <a:bodyPr/>
          <a:lstStyle/>
          <a:p>
            <a:pPr>
              <a:defRPr/>
            </a:pPr>
            <a:fld id="{F9B43987-7F84-BB4A-8611-CDF75B6A737D}" type="slidenum">
              <a:rPr lang="en-US" smtClean="0"/>
              <a:pPr>
                <a:defRPr/>
              </a:pPr>
              <a:t>46</a:t>
            </a:fld>
            <a:endParaRPr lang="en-US"/>
          </a:p>
        </p:txBody>
      </p:sp>
      <p:sp>
        <p:nvSpPr>
          <p:cNvPr id="46" name="Footer Placeholder 45"/>
          <p:cNvSpPr>
            <a:spLocks noGrp="1"/>
          </p:cNvSpPr>
          <p:nvPr>
            <p:ph type="ftr" sz="quarter" idx="11"/>
          </p:nvPr>
        </p:nvSpPr>
        <p:spPr>
          <a:xfrm>
            <a:off x="3124200" y="6231467"/>
            <a:ext cx="2895600" cy="457200"/>
          </a:xfrm>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627891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25413" y="372538"/>
            <a:ext cx="6104451" cy="685800"/>
          </a:xfrm>
        </p:spPr>
        <p:txBody>
          <a:bodyPr/>
          <a:lstStyle/>
          <a:p>
            <a:pPr eaLnBrk="1" hangingPunct="1"/>
            <a:r>
              <a:rPr lang="en-US" dirty="0" err="1" smtClean="0">
                <a:latin typeface="Vista Sans OT Medium" charset="0"/>
                <a:ea typeface="ヒラギノ角ゴ ProN W6" charset="0"/>
                <a:cs typeface="ヒラギノ角ゴ ProN W6" charset="0"/>
              </a:rPr>
              <a:t>MapReduce</a:t>
            </a:r>
            <a:r>
              <a:rPr lang="en-US" dirty="0" smtClean="0">
                <a:latin typeface="Vista Sans OT Medium" charset="0"/>
                <a:ea typeface="ヒラギノ角ゴ ProN W6" charset="0"/>
                <a:cs typeface="ヒラギノ角ゴ ProN W6" charset="0"/>
              </a:rPr>
              <a:t> Overview</a:t>
            </a:r>
            <a:endParaRPr lang="en-US" dirty="0">
              <a:latin typeface="Vista Sans OT Medium" charset="0"/>
              <a:ea typeface="ヒラギノ角ゴ ProN W6" charset="0"/>
              <a:cs typeface="ヒラギノ角ゴ ProN W6" charset="0"/>
            </a:endParaRPr>
          </a:p>
        </p:txBody>
      </p:sp>
      <p:sp>
        <p:nvSpPr>
          <p:cNvPr id="7" name="Rectangle 2"/>
          <p:cNvSpPr txBox="1">
            <a:spLocks noChangeArrowheads="1"/>
          </p:cNvSpPr>
          <p:nvPr/>
        </p:nvSpPr>
        <p:spPr bwMode="auto">
          <a:xfrm>
            <a:off x="553641" y="1092994"/>
            <a:ext cx="4607719"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lvl="1" eaLnBrk="1" hangingPunct="1"/>
            <a:r>
              <a:rPr lang="en-US" dirty="0" smtClean="0">
                <a:latin typeface="Vista Sans OT Reg" charset="0"/>
                <a:ea typeface="ヒラギノ角ゴ ProN W3" charset="0"/>
                <a:cs typeface="ヒラギノ角ゴ ProN W3" charset="0"/>
              </a:rPr>
              <a:t>Use </a:t>
            </a:r>
            <a:r>
              <a:rPr lang="en-US" dirty="0" err="1" smtClean="0">
                <a:latin typeface="Vista Sans OT Reg" charset="0"/>
                <a:ea typeface="ヒラギノ角ゴ ProN W3" charset="0"/>
                <a:cs typeface="ヒラギノ角ゴ ProN W3" charset="0"/>
              </a:rPr>
              <a:t>Hadoop</a:t>
            </a:r>
            <a:r>
              <a:rPr lang="en-US" dirty="0" smtClean="0">
                <a:latin typeface="Vista Sans OT Reg" charset="0"/>
                <a:ea typeface="ヒラギノ角ゴ ProN W3" charset="0"/>
                <a:cs typeface="ヒラギノ角ゴ ProN W3" charset="0"/>
              </a:rPr>
              <a:t> to search for many clusters in parallel:</a:t>
            </a:r>
          </a:p>
          <a:p>
            <a:pPr marL="572178" lvl="2" indent="-389466" eaLnBrk="1" hangingPunct="1">
              <a:buFont typeface="+mj-lt"/>
              <a:buAutoNum type="arabicPeriod"/>
            </a:pPr>
            <a:r>
              <a:rPr lang="en-US" dirty="0" smtClean="0">
                <a:solidFill>
                  <a:srgbClr val="5A8039"/>
                </a:solidFill>
                <a:latin typeface="Vista Sans OT Reg" charset="0"/>
                <a:ea typeface="ヒラギノ角ゴ ProN W3" charset="0"/>
                <a:cs typeface="ヒラギノ角ゴ ProN W3" charset="0"/>
              </a:rPr>
              <a:t>Start</a:t>
            </a:r>
            <a:r>
              <a:rPr lang="en-US" dirty="0" smtClean="0">
                <a:latin typeface="Vista Sans OT Reg" charset="0"/>
                <a:ea typeface="ヒラギノ角ゴ ProN W3" charset="0"/>
                <a:cs typeface="ヒラギノ角ゴ ProN W3" charset="0"/>
              </a:rPr>
              <a:t> with randomly seed</a:t>
            </a:r>
          </a:p>
          <a:p>
            <a:pPr marL="572178" lvl="2" indent="-389466" eaLnBrk="1" hangingPunct="1">
              <a:buFont typeface="+mj-lt"/>
              <a:buAutoNum type="arabicPeriod"/>
            </a:pPr>
            <a:r>
              <a:rPr lang="en-US" dirty="0" smtClean="0">
                <a:solidFill>
                  <a:srgbClr val="5A8039"/>
                </a:solidFill>
                <a:latin typeface="Vista Sans OT Reg" charset="0"/>
                <a:ea typeface="ヒラギノ角ゴ ProN W3" charset="0"/>
                <a:cs typeface="ヒラギノ角ゴ ProN W3" charset="0"/>
              </a:rPr>
              <a:t>Update</a:t>
            </a:r>
            <a:r>
              <a:rPr lang="en-US" dirty="0" smtClean="0">
                <a:latin typeface="Vista Sans OT Reg" charset="0"/>
                <a:ea typeface="ヒラギノ角ゴ ProN W3" charset="0"/>
                <a:cs typeface="ヒラギノ角ゴ ProN W3" charset="0"/>
              </a:rPr>
              <a:t> set of Pages and center Like times for each cluster</a:t>
            </a:r>
          </a:p>
          <a:p>
            <a:pPr marL="572178" lvl="2" indent="-389466" eaLnBrk="1" hangingPunct="1">
              <a:buFont typeface="+mj-lt"/>
              <a:buAutoNum type="arabicPeriod"/>
            </a:pPr>
            <a:r>
              <a:rPr lang="en-US" dirty="0" smtClean="0">
                <a:solidFill>
                  <a:srgbClr val="5A8039"/>
                </a:solidFill>
                <a:latin typeface="Vista Sans OT Reg" charset="0"/>
                <a:ea typeface="ヒラギノ角ゴ ProN W3" charset="0"/>
                <a:cs typeface="ヒラギノ角ゴ ProN W3" charset="0"/>
              </a:rPr>
              <a:t>Repeat</a:t>
            </a:r>
            <a:r>
              <a:rPr lang="en-US" dirty="0" smtClean="0">
                <a:solidFill>
                  <a:srgbClr val="314B6F"/>
                </a:solidFill>
                <a:latin typeface="Vista Sans OT Reg" charset="0"/>
                <a:ea typeface="ヒラギノ角ゴ ProN W3" charset="0"/>
                <a:cs typeface="ヒラギノ角ゴ ProN W3" charset="0"/>
              </a:rPr>
              <a:t> </a:t>
            </a:r>
            <a:r>
              <a:rPr lang="en-US" dirty="0" smtClean="0">
                <a:latin typeface="Vista Sans OT Reg" charset="0"/>
                <a:ea typeface="ヒラギノ角ゴ ProN W3" charset="0"/>
                <a:cs typeface="ヒラギノ角ゴ ProN W3" charset="0"/>
              </a:rPr>
              <a:t>until convergence</a:t>
            </a:r>
          </a:p>
        </p:txBody>
      </p:sp>
      <p:pic>
        <p:nvPicPr>
          <p:cNvPr id="4" name="Picture 3" descr="bipartite-graph-eps-converted-to.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018609" y="857251"/>
            <a:ext cx="2035969" cy="5627155"/>
          </a:xfrm>
          <a:prstGeom prst="rect">
            <a:avLst/>
          </a:prstGeom>
        </p:spPr>
      </p:pic>
      <p:pic>
        <p:nvPicPr>
          <p:cNvPr id="5" name="Picture 4" descr="people.wmf"/>
          <p:cNvPicPr>
            <a:picLocks noChangeAspect="1"/>
          </p:cNvPicPr>
          <p:nvPr/>
        </p:nvPicPr>
        <p:blipFill>
          <a:blip r:embed="rId3"/>
          <a:stretch>
            <a:fillRect/>
          </a:stretch>
        </p:blipFill>
        <p:spPr>
          <a:xfrm>
            <a:off x="6072187" y="600075"/>
            <a:ext cx="267891" cy="235443"/>
          </a:xfrm>
          <a:prstGeom prst="rect">
            <a:avLst/>
          </a:prstGeom>
          <a:effectLst>
            <a:outerShdw dist="38100" dir="2700000">
              <a:srgbClr val="000000">
                <a:alpha val="5000"/>
              </a:srgbClr>
            </a:outerShdw>
          </a:effectLst>
        </p:spPr>
      </p:pic>
      <p:pic>
        <p:nvPicPr>
          <p:cNvPr id="6" name="Picture 5" descr="pages.wmf"/>
          <p:cNvPicPr>
            <a:picLocks noChangeAspect="1"/>
          </p:cNvPicPr>
          <p:nvPr/>
        </p:nvPicPr>
        <p:blipFill>
          <a:blip r:embed="rId4"/>
          <a:stretch>
            <a:fillRect/>
          </a:stretch>
        </p:blipFill>
        <p:spPr>
          <a:xfrm>
            <a:off x="7733110" y="535782"/>
            <a:ext cx="228175" cy="305231"/>
          </a:xfrm>
          <a:prstGeom prst="rect">
            <a:avLst/>
          </a:prstGeom>
          <a:effectLst>
            <a:outerShdw dist="38100" dir="2700000">
              <a:srgbClr val="000000">
                <a:alpha val="5000"/>
              </a:srgbClr>
            </a:outerShdw>
          </a:effectLst>
        </p:spPr>
      </p:pic>
      <p:pic>
        <p:nvPicPr>
          <p:cNvPr id="8" name="Picture 7" descr="profile.wmf"/>
          <p:cNvPicPr>
            <a:picLocks noChangeAspect="1"/>
          </p:cNvPicPr>
          <p:nvPr/>
        </p:nvPicPr>
        <p:blipFill>
          <a:blip r:embed="rId5"/>
          <a:stretch>
            <a:fillRect/>
          </a:stretch>
        </p:blipFill>
        <p:spPr>
          <a:xfrm>
            <a:off x="5750719" y="6065044"/>
            <a:ext cx="267891" cy="301686"/>
          </a:xfrm>
          <a:prstGeom prst="rect">
            <a:avLst/>
          </a:prstGeom>
          <a:effectLst>
            <a:outerShdw dist="38100" dir="2700000">
              <a:srgbClr val="000000">
                <a:alpha val="5000"/>
              </a:srgbClr>
            </a:outerShdw>
          </a:effectLst>
        </p:spPr>
      </p:pic>
      <p:pic>
        <p:nvPicPr>
          <p:cNvPr id="10" name="Picture 9" descr="profile.wmf"/>
          <p:cNvPicPr>
            <a:picLocks noChangeAspect="1"/>
          </p:cNvPicPr>
          <p:nvPr/>
        </p:nvPicPr>
        <p:blipFill>
          <a:blip r:embed="rId5"/>
          <a:stretch>
            <a:fillRect/>
          </a:stretch>
        </p:blipFill>
        <p:spPr>
          <a:xfrm>
            <a:off x="5750719" y="3814763"/>
            <a:ext cx="267891" cy="301686"/>
          </a:xfrm>
          <a:prstGeom prst="rect">
            <a:avLst/>
          </a:prstGeom>
          <a:effectLst>
            <a:outerShdw dist="38100" dir="2700000">
              <a:srgbClr val="000000">
                <a:alpha val="5000"/>
              </a:srgbClr>
            </a:outerShdw>
          </a:effectLst>
        </p:spPr>
      </p:pic>
      <p:pic>
        <p:nvPicPr>
          <p:cNvPr id="11" name="Picture 10" descr="profile.wmf"/>
          <p:cNvPicPr>
            <a:picLocks noChangeAspect="1"/>
          </p:cNvPicPr>
          <p:nvPr/>
        </p:nvPicPr>
        <p:blipFill>
          <a:blip r:embed="rId5"/>
          <a:stretch>
            <a:fillRect/>
          </a:stretch>
        </p:blipFill>
        <p:spPr>
          <a:xfrm>
            <a:off x="5750719" y="2786063"/>
            <a:ext cx="267891" cy="301686"/>
          </a:xfrm>
          <a:prstGeom prst="rect">
            <a:avLst/>
          </a:prstGeom>
          <a:effectLst>
            <a:outerShdw dist="38100" dir="2700000">
              <a:srgbClr val="000000">
                <a:alpha val="5000"/>
              </a:srgbClr>
            </a:outerShdw>
          </a:effectLst>
        </p:spPr>
      </p:pic>
      <p:pic>
        <p:nvPicPr>
          <p:cNvPr id="12" name="Picture 11" descr="profile.wmf"/>
          <p:cNvPicPr>
            <a:picLocks noChangeAspect="1"/>
          </p:cNvPicPr>
          <p:nvPr/>
        </p:nvPicPr>
        <p:blipFill>
          <a:blip r:embed="rId5"/>
          <a:stretch>
            <a:fillRect/>
          </a:stretch>
        </p:blipFill>
        <p:spPr>
          <a:xfrm>
            <a:off x="5750719" y="1821656"/>
            <a:ext cx="267891" cy="301686"/>
          </a:xfrm>
          <a:prstGeom prst="rect">
            <a:avLst/>
          </a:prstGeom>
          <a:effectLst>
            <a:outerShdw dist="38100" dir="2700000">
              <a:srgbClr val="000000">
                <a:alpha val="5000"/>
              </a:srgbClr>
            </a:outerShdw>
          </a:effectLst>
        </p:spPr>
      </p:pic>
      <p:pic>
        <p:nvPicPr>
          <p:cNvPr id="15" name="Picture 14"/>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50588" y="4264819"/>
            <a:ext cx="332615" cy="535781"/>
          </a:xfrm>
          <a:prstGeom prst="rect">
            <a:avLst/>
          </a:prstGeom>
        </p:spPr>
      </p:pic>
      <p:sp>
        <p:nvSpPr>
          <p:cNvPr id="17" name="Rectangle 16"/>
          <p:cNvSpPr/>
          <p:nvPr/>
        </p:nvSpPr>
        <p:spPr bwMode="auto">
          <a:xfrm>
            <a:off x="7679531" y="2143125"/>
            <a:ext cx="375047" cy="2576894"/>
          </a:xfrm>
          <a:prstGeom prst="rect">
            <a:avLst/>
          </a:prstGeom>
          <a:solidFill>
            <a:srgbClr val="E4B9BA">
              <a:alpha val="67000"/>
            </a:srgbClr>
          </a:solidFill>
          <a:ln w="25400" cap="flat" cmpd="sng" algn="ctr">
            <a:solidFill>
              <a:srgbClr val="712E4C"/>
            </a:solid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6" name="Rectangle 15"/>
          <p:cNvSpPr/>
          <p:nvPr/>
        </p:nvSpPr>
        <p:spPr bwMode="auto">
          <a:xfrm>
            <a:off x="6018609" y="1693069"/>
            <a:ext cx="375047" cy="3536156"/>
          </a:xfrm>
          <a:prstGeom prst="rect">
            <a:avLst/>
          </a:prstGeom>
          <a:solidFill>
            <a:srgbClr val="E4B9BA">
              <a:alpha val="67000"/>
            </a:srgbClr>
          </a:solidFill>
          <a:ln w="25400" cap="flat" cmpd="sng" algn="ctr">
            <a:solidFill>
              <a:srgbClr val="712E4C"/>
            </a:solid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Rectangle 1"/>
          <p:cNvSpPr/>
          <p:nvPr/>
        </p:nvSpPr>
        <p:spPr bwMode="auto">
          <a:xfrm>
            <a:off x="7679531" y="3236119"/>
            <a:ext cx="375047" cy="455200"/>
          </a:xfrm>
          <a:prstGeom prst="rect">
            <a:avLst/>
          </a:prstGeom>
          <a:solidFill>
            <a:srgbClr val="E4B9BA">
              <a:alpha val="67000"/>
            </a:srgbClr>
          </a:solidFill>
          <a:ln w="25400" cap="flat" cmpd="sng" algn="ctr">
            <a:solidFill>
              <a:srgbClr val="712E4C"/>
            </a:solid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cxnSp>
        <p:nvCxnSpPr>
          <p:cNvPr id="18" name="Straight Arrow Connector 17"/>
          <p:cNvCxnSpPr/>
          <p:nvPr/>
        </p:nvCxnSpPr>
        <p:spPr bwMode="auto">
          <a:xfrm flipH="1" flipV="1">
            <a:off x="6554390" y="2207419"/>
            <a:ext cx="1125141" cy="1285875"/>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20" name="Straight Arrow Connector 19"/>
          <p:cNvCxnSpPr/>
          <p:nvPr/>
        </p:nvCxnSpPr>
        <p:spPr bwMode="auto">
          <a:xfrm flipH="1" flipV="1">
            <a:off x="6447234" y="3107531"/>
            <a:ext cx="1232297" cy="385763"/>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23" name="Straight Arrow Connector 22"/>
          <p:cNvCxnSpPr/>
          <p:nvPr/>
        </p:nvCxnSpPr>
        <p:spPr bwMode="auto">
          <a:xfrm flipH="1">
            <a:off x="6447234" y="3621881"/>
            <a:ext cx="1232297" cy="385763"/>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25" name="Straight Arrow Connector 24"/>
          <p:cNvCxnSpPr/>
          <p:nvPr/>
        </p:nvCxnSpPr>
        <p:spPr bwMode="auto">
          <a:xfrm flipH="1">
            <a:off x="6393656" y="3686175"/>
            <a:ext cx="1285875" cy="1157288"/>
          </a:xfrm>
          <a:prstGeom prst="straightConnector1">
            <a:avLst/>
          </a:prstGeom>
          <a:solidFill>
            <a:srgbClr val="F0C423"/>
          </a:solidFill>
          <a:ln w="25400" cap="flat" cmpd="sng" algn="ctr">
            <a:solidFill>
              <a:srgbClr val="953235"/>
            </a:solidFill>
            <a:prstDash val="solid"/>
            <a:round/>
            <a:headEnd type="none" w="med" len="med"/>
            <a:tailEnd type="arrow"/>
          </a:ln>
          <a:effectLst/>
        </p:spPr>
      </p:cxnSp>
      <p:pic>
        <p:nvPicPr>
          <p:cNvPr id="27" name="Picture 26" descr="calendar.tiff"/>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57688" y="5550694"/>
            <a:ext cx="1017984" cy="980967"/>
          </a:xfrm>
          <a:prstGeom prst="rect">
            <a:avLst/>
          </a:prstGeom>
        </p:spPr>
      </p:pic>
      <p:sp>
        <p:nvSpPr>
          <p:cNvPr id="28" name="Rectangle 27"/>
          <p:cNvSpPr/>
          <p:nvPr/>
        </p:nvSpPr>
        <p:spPr bwMode="auto">
          <a:xfrm>
            <a:off x="4357688" y="5830157"/>
            <a:ext cx="1017984" cy="138875"/>
          </a:xfrm>
          <a:prstGeom prst="rect">
            <a:avLst/>
          </a:prstGeom>
          <a:gradFill flip="none" rotWithShape="1">
            <a:gsLst>
              <a:gs pos="0">
                <a:srgbClr val="953235">
                  <a:alpha val="64000"/>
                </a:srgbClr>
              </a:gs>
              <a:gs pos="100000">
                <a:srgbClr val="D59B3A">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9" name="Rectangle 28"/>
          <p:cNvSpPr/>
          <p:nvPr/>
        </p:nvSpPr>
        <p:spPr bwMode="auto">
          <a:xfrm>
            <a:off x="4357688" y="5969032"/>
            <a:ext cx="1017984" cy="138875"/>
          </a:xfrm>
          <a:prstGeom prst="rect">
            <a:avLst/>
          </a:prstGeom>
          <a:gradFill flip="none" rotWithShape="1">
            <a:gsLst>
              <a:gs pos="0">
                <a:srgbClr val="D59B3A">
                  <a:alpha val="64000"/>
                </a:srgbClr>
              </a:gs>
              <a:gs pos="100000">
                <a:srgbClr val="5A8039">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0" name="Rectangle 29"/>
          <p:cNvSpPr/>
          <p:nvPr/>
        </p:nvSpPr>
        <p:spPr bwMode="auto">
          <a:xfrm>
            <a:off x="4357688" y="6107906"/>
            <a:ext cx="1017984" cy="138875"/>
          </a:xfrm>
          <a:prstGeom prst="rect">
            <a:avLst/>
          </a:prstGeom>
          <a:gradFill flip="none" rotWithShape="1">
            <a:gsLst>
              <a:gs pos="0">
                <a:srgbClr val="5A8039">
                  <a:alpha val="64000"/>
                </a:srgbClr>
              </a:gs>
              <a:gs pos="100000">
                <a:srgbClr val="314B6F">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1" name="Rectangle 30"/>
          <p:cNvSpPr/>
          <p:nvPr/>
        </p:nvSpPr>
        <p:spPr bwMode="auto">
          <a:xfrm>
            <a:off x="4357688" y="6246781"/>
            <a:ext cx="1017984" cy="138875"/>
          </a:xfrm>
          <a:prstGeom prst="rect">
            <a:avLst/>
          </a:prstGeom>
          <a:gradFill flip="none" rotWithShape="1">
            <a:gsLst>
              <a:gs pos="0">
                <a:srgbClr val="314B6F">
                  <a:alpha val="64000"/>
                </a:srgbClr>
              </a:gs>
              <a:gs pos="100000">
                <a:srgbClr val="712E4C">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2" name="Rectangle 31"/>
          <p:cNvSpPr/>
          <p:nvPr/>
        </p:nvSpPr>
        <p:spPr bwMode="auto">
          <a:xfrm>
            <a:off x="4357688" y="6385655"/>
            <a:ext cx="482203" cy="138875"/>
          </a:xfrm>
          <a:prstGeom prst="rect">
            <a:avLst/>
          </a:prstGeom>
          <a:gradFill flip="none" rotWithShape="1">
            <a:gsLst>
              <a:gs pos="0">
                <a:srgbClr val="712E4C">
                  <a:alpha val="64000"/>
                </a:srgbClr>
              </a:gs>
              <a:gs pos="100000">
                <a:srgbClr val="953235">
                  <a:alpha val="64000"/>
                </a:srgbClr>
              </a:gs>
            </a:gsLst>
            <a:lin ang="0" scaled="1"/>
            <a:tileRect/>
          </a:gradFill>
          <a:ln w="25400" cap="flat" cmpd="sng" algn="ctr">
            <a:no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cxnSp>
        <p:nvCxnSpPr>
          <p:cNvPr id="35" name="Straight Arrow Connector 34"/>
          <p:cNvCxnSpPr/>
          <p:nvPr/>
        </p:nvCxnSpPr>
        <p:spPr bwMode="auto">
          <a:xfrm>
            <a:off x="6447234" y="2014538"/>
            <a:ext cx="1232297" cy="450056"/>
          </a:xfrm>
          <a:prstGeom prst="straightConnector1">
            <a:avLst/>
          </a:prstGeom>
          <a:solidFill>
            <a:srgbClr val="F0C423"/>
          </a:solidFill>
          <a:ln w="25400" cap="flat" cmpd="sng" algn="ctr">
            <a:solidFill>
              <a:srgbClr val="953235"/>
            </a:solidFill>
            <a:prstDash val="solid"/>
            <a:round/>
            <a:headEnd type="arrow" w="med" len="med"/>
            <a:tailEnd type="none"/>
          </a:ln>
          <a:effectLst/>
        </p:spPr>
      </p:cxnSp>
      <p:cxnSp>
        <p:nvCxnSpPr>
          <p:cNvPr id="38" name="Straight Arrow Connector 37"/>
          <p:cNvCxnSpPr/>
          <p:nvPr/>
        </p:nvCxnSpPr>
        <p:spPr bwMode="auto">
          <a:xfrm>
            <a:off x="6393656" y="2914650"/>
            <a:ext cx="1232297" cy="450056"/>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39" name="Straight Arrow Connector 38"/>
          <p:cNvCxnSpPr/>
          <p:nvPr/>
        </p:nvCxnSpPr>
        <p:spPr bwMode="auto">
          <a:xfrm>
            <a:off x="6393656" y="3621881"/>
            <a:ext cx="1232297" cy="578644"/>
          </a:xfrm>
          <a:prstGeom prst="straightConnector1">
            <a:avLst/>
          </a:prstGeom>
          <a:solidFill>
            <a:srgbClr val="F0C423"/>
          </a:solidFill>
          <a:ln w="25400" cap="flat" cmpd="sng" algn="ctr">
            <a:solidFill>
              <a:srgbClr val="953235"/>
            </a:solidFill>
            <a:prstDash val="solid"/>
            <a:round/>
            <a:headEnd type="none" w="med" len="med"/>
            <a:tailEnd type="arrow"/>
          </a:ln>
          <a:effectLst/>
        </p:spPr>
      </p:cxnSp>
      <p:sp>
        <p:nvSpPr>
          <p:cNvPr id="40" name="Rectangle 39"/>
          <p:cNvSpPr/>
          <p:nvPr/>
        </p:nvSpPr>
        <p:spPr bwMode="auto">
          <a:xfrm>
            <a:off x="6018609" y="1693069"/>
            <a:ext cx="375047" cy="2576894"/>
          </a:xfrm>
          <a:prstGeom prst="rect">
            <a:avLst/>
          </a:prstGeom>
          <a:solidFill>
            <a:srgbClr val="E4B9BA">
              <a:alpha val="67000"/>
            </a:srgbClr>
          </a:solidFill>
          <a:ln w="25400" cap="flat" cmpd="sng" algn="ctr">
            <a:solidFill>
              <a:srgbClr val="712E4C"/>
            </a:solidFill>
            <a:prstDash val="solid"/>
            <a:round/>
            <a:headEnd type="arrow" w="med" len="med"/>
            <a:tailEnd type="none" w="med" len="med"/>
          </a:ln>
          <a:effectLst/>
        </p:spPr>
        <p:txBody>
          <a:bodyPr vert="horz" wrap="square" lIns="69238" tIns="34619" rIns="69238" bIns="34619" numCol="1" rtlCol="0" anchor="t" anchorCtr="0" compatLnSpc="1">
            <a:prstTxWarp prst="textNoShape">
              <a:avLst/>
            </a:prstTxWarp>
          </a:bodyPr>
          <a:lstStyle/>
          <a:p>
            <a:pPr algn="l" defTabSz="692384">
              <a:lnSpc>
                <a:spcPct val="90000"/>
              </a:lnSpc>
            </a:pPr>
            <a:endParaRPr kumimoji="0" lang="en-US" sz="140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cxnSp>
        <p:nvCxnSpPr>
          <p:cNvPr id="41" name="Straight Arrow Connector 40"/>
          <p:cNvCxnSpPr/>
          <p:nvPr/>
        </p:nvCxnSpPr>
        <p:spPr bwMode="auto">
          <a:xfrm>
            <a:off x="6393656" y="2143125"/>
            <a:ext cx="1232297" cy="642938"/>
          </a:xfrm>
          <a:prstGeom prst="straightConnector1">
            <a:avLst/>
          </a:prstGeom>
          <a:solidFill>
            <a:srgbClr val="F0C423"/>
          </a:solidFill>
          <a:ln w="25400" cap="flat" cmpd="sng" algn="ctr">
            <a:solidFill>
              <a:srgbClr val="953235"/>
            </a:solidFill>
            <a:prstDash val="solid"/>
            <a:round/>
            <a:headEnd type="none" w="med" len="med"/>
            <a:tailEnd type="arrow"/>
          </a:ln>
          <a:effectLst/>
        </p:spPr>
      </p:cxnSp>
      <p:cxnSp>
        <p:nvCxnSpPr>
          <p:cNvPr id="42" name="Straight Arrow Connector 41"/>
          <p:cNvCxnSpPr/>
          <p:nvPr/>
        </p:nvCxnSpPr>
        <p:spPr bwMode="auto">
          <a:xfrm>
            <a:off x="6447234" y="3107531"/>
            <a:ext cx="1232297" cy="450056"/>
          </a:xfrm>
          <a:prstGeom prst="straightConnector1">
            <a:avLst/>
          </a:prstGeom>
          <a:solidFill>
            <a:srgbClr val="F0C423"/>
          </a:solidFill>
          <a:ln w="25400" cap="flat" cmpd="sng" algn="ctr">
            <a:solidFill>
              <a:srgbClr val="953235"/>
            </a:solidFill>
            <a:prstDash val="solid"/>
            <a:round/>
            <a:headEnd type="arrow" w="med" len="med"/>
            <a:tailEnd type="none"/>
          </a:ln>
          <a:effectLst/>
        </p:spPr>
      </p:cxnSp>
      <p:cxnSp>
        <p:nvCxnSpPr>
          <p:cNvPr id="43" name="Straight Arrow Connector 42"/>
          <p:cNvCxnSpPr/>
          <p:nvPr/>
        </p:nvCxnSpPr>
        <p:spPr bwMode="auto">
          <a:xfrm>
            <a:off x="6447234" y="3879056"/>
            <a:ext cx="1232297" cy="450056"/>
          </a:xfrm>
          <a:prstGeom prst="straightConnector1">
            <a:avLst/>
          </a:prstGeom>
          <a:solidFill>
            <a:srgbClr val="F0C423"/>
          </a:solidFill>
          <a:ln w="25400" cap="flat" cmpd="sng" algn="ctr">
            <a:solidFill>
              <a:srgbClr val="953235"/>
            </a:solidFill>
            <a:prstDash val="solid"/>
            <a:round/>
            <a:headEnd type="arrow" w="med" len="med"/>
            <a:tailEnd type="none"/>
          </a:ln>
          <a:effectLst/>
        </p:spPr>
      </p:cxnSp>
      <p:pic>
        <p:nvPicPr>
          <p:cNvPr id="44" name="Picture 43" descr="like.wmf"/>
          <p:cNvPicPr>
            <a:picLocks noChangeAspect="1"/>
          </p:cNvPicPr>
          <p:nvPr/>
        </p:nvPicPr>
        <p:blipFill>
          <a:blip r:embed="rId8"/>
          <a:stretch>
            <a:fillRect/>
          </a:stretch>
        </p:blipFill>
        <p:spPr>
          <a:xfrm>
            <a:off x="6822281" y="5440772"/>
            <a:ext cx="321469" cy="329765"/>
          </a:xfrm>
          <a:prstGeom prst="rect">
            <a:avLst/>
          </a:prstGeom>
          <a:effectLst>
            <a:outerShdw dist="38100" dir="2700000">
              <a:srgbClr val="000000">
                <a:alpha val="5000"/>
              </a:srgbClr>
            </a:outerShdw>
          </a:effectLst>
        </p:spPr>
      </p:pic>
      <p:sp>
        <p:nvSpPr>
          <p:cNvPr id="45" name="TextBox 44"/>
          <p:cNvSpPr txBox="1"/>
          <p:nvPr/>
        </p:nvSpPr>
        <p:spPr>
          <a:xfrm>
            <a:off x="6691098" y="5743575"/>
            <a:ext cx="588888" cy="300747"/>
          </a:xfrm>
          <a:prstGeom prst="rect">
            <a:avLst/>
          </a:prstGeom>
          <a:noFill/>
        </p:spPr>
        <p:txBody>
          <a:bodyPr wrap="none" lIns="69238" tIns="34619" rIns="69238" bIns="34619" rtlCol="0">
            <a:spAutoFit/>
          </a:bodyPr>
          <a:lstStyle/>
          <a:p>
            <a:r>
              <a:rPr lang="en-US" sz="1500" dirty="0" smtClean="0"/>
              <a:t>Likes</a:t>
            </a:r>
            <a:endParaRPr lang="en-US" sz="1500" dirty="0"/>
          </a:p>
        </p:txBody>
      </p:sp>
      <p:pic>
        <p:nvPicPr>
          <p:cNvPr id="59" name="Picture 58" descr="me.jpg"/>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97141" y="4843463"/>
            <a:ext cx="285750" cy="342900"/>
          </a:xfrm>
          <a:prstGeom prst="rect">
            <a:avLst/>
          </a:prstGeom>
        </p:spPr>
      </p:pic>
      <p:pic>
        <p:nvPicPr>
          <p:cNvPr id="60" name="Picture 59" descr="388941_232718990122208_1510912199_n.jpg"/>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08156" y="5235526"/>
            <a:ext cx="375047" cy="443756"/>
          </a:xfrm>
          <a:prstGeom prst="rect">
            <a:avLst/>
          </a:prstGeom>
        </p:spPr>
      </p:pic>
      <p:pic>
        <p:nvPicPr>
          <p:cNvPr id="61" name="Picture 60" descr="307630_289732801053580_1277133049_n.jpg"/>
          <p:cNvPicPr>
            <a:picLocks noChangeAspect="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08156" y="5872163"/>
            <a:ext cx="375047" cy="620167"/>
          </a:xfrm>
          <a:prstGeom prst="rect">
            <a:avLst/>
          </a:prstGeom>
        </p:spPr>
      </p:pic>
      <p:pic>
        <p:nvPicPr>
          <p:cNvPr id="62" name="Picture 61"/>
          <p:cNvPicPr>
            <a:picLocks noChangeAspect="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61734" y="1236443"/>
            <a:ext cx="386914" cy="392332"/>
          </a:xfrm>
          <a:prstGeom prst="rect">
            <a:avLst/>
          </a:prstGeom>
        </p:spPr>
      </p:pic>
      <p:pic>
        <p:nvPicPr>
          <p:cNvPr id="63" name="Picture 62"/>
          <p:cNvPicPr>
            <a:picLocks noChangeAspect="1"/>
          </p:cNvPicPr>
          <p:nvPr/>
        </p:nvPicPr>
        <p:blipFill>
          <a:blip r:embed="rId13">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15">
                    <a14:imgEffect>
                      <a14:backgroundRemoval t="815" b="97011" l="1057" r="99446"/>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08156" y="2271713"/>
            <a:ext cx="519694" cy="230998"/>
          </a:xfrm>
          <a:prstGeom prst="rect">
            <a:avLst/>
          </a:prstGeom>
        </p:spPr>
      </p:pic>
      <p:pic>
        <p:nvPicPr>
          <p:cNvPr id="46" name="Picture 45" descr="spy_vs_spy.gif"/>
          <p:cNvPicPr>
            <a:picLocks noChangeAspect="1"/>
          </p:cNvPicPr>
          <p:nvPr/>
        </p:nvPicPr>
        <p:blipFill>
          <a:blip r:embed="rId16"/>
          <a:stretch>
            <a:fillRect/>
          </a:stretch>
        </p:blipFill>
        <p:spPr>
          <a:xfrm>
            <a:off x="8140700" y="3215891"/>
            <a:ext cx="508000" cy="426217"/>
          </a:xfrm>
          <a:prstGeom prst="rect">
            <a:avLst/>
          </a:prstGeom>
        </p:spPr>
      </p:pic>
      <p:sp>
        <p:nvSpPr>
          <p:cNvPr id="47" name="Date Placeholder 46"/>
          <p:cNvSpPr>
            <a:spLocks noGrp="1"/>
          </p:cNvSpPr>
          <p:nvPr>
            <p:ph type="dt" sz="half" idx="10"/>
          </p:nvPr>
        </p:nvSpPr>
        <p:spPr/>
        <p:txBody>
          <a:bodyPr/>
          <a:lstStyle/>
          <a:p>
            <a:pPr>
              <a:defRPr/>
            </a:pPr>
            <a:r>
              <a:rPr lang="en-US" smtClean="0"/>
              <a:t>Twitter</a:t>
            </a:r>
            <a:endParaRPr lang="en-US"/>
          </a:p>
        </p:txBody>
      </p:sp>
      <p:sp>
        <p:nvSpPr>
          <p:cNvPr id="48" name="Slide Number Placeholder 47"/>
          <p:cNvSpPr>
            <a:spLocks noGrp="1"/>
          </p:cNvSpPr>
          <p:nvPr>
            <p:ph type="sldNum" sz="quarter" idx="12"/>
          </p:nvPr>
        </p:nvSpPr>
        <p:spPr/>
        <p:txBody>
          <a:bodyPr/>
          <a:lstStyle/>
          <a:p>
            <a:pPr>
              <a:defRPr/>
            </a:pPr>
            <a:fld id="{F9B43987-7F84-BB4A-8611-CDF75B6A737D}" type="slidenum">
              <a:rPr lang="en-US" smtClean="0"/>
              <a:pPr>
                <a:defRPr/>
              </a:pPr>
              <a:t>47</a:t>
            </a:fld>
            <a:endParaRPr lang="en-US"/>
          </a:p>
        </p:txBody>
      </p:sp>
      <p:sp>
        <p:nvSpPr>
          <p:cNvPr id="49" name="Footer Placeholder 48"/>
          <p:cNvSpPr>
            <a:spLocks noGrp="1"/>
          </p:cNvSpPr>
          <p:nvPr>
            <p:ph type="ftr" sz="quarter" idx="11"/>
          </p:nvPr>
        </p:nvSpPr>
        <p:spPr/>
        <p:txBody>
          <a:bodyPr/>
          <a:lstStyle/>
          <a:p>
            <a:pPr>
              <a:defRPr/>
            </a:pPr>
            <a:r>
              <a:rPr lang="en-US" smtClean="0"/>
              <a:t>(c) 2015, C. Faloutsos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1157087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par>
                                <p:cTn id="13" presetID="2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par>
                                <p:cTn id="16" presetID="22" presetClass="entr" presetSubtype="2"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2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xit" presetSubtype="0" fill="hold" grpId="1" nodeType="after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10" presetClass="exit" presetSubtype="0" fill="hold" grpId="1" nodeType="after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8"/>
                                        </p:tgtEl>
                                      </p:cBhvr>
                                    </p:animEffect>
                                    <p:set>
                                      <p:cBhvr>
                                        <p:cTn id="63" dur="1" fill="hold">
                                          <p:stCondLst>
                                            <p:cond delay="499"/>
                                          </p:stCondLst>
                                        </p:cTn>
                                        <p:tgtEl>
                                          <p:spTgt spid="3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right)">
                                      <p:cBhvr>
                                        <p:cTn id="74" dur="500"/>
                                        <p:tgtEl>
                                          <p:spTgt spid="43"/>
                                        </p:tgtEl>
                                      </p:cBhvr>
                                    </p:animEffect>
                                  </p:childTnLst>
                                </p:cTn>
                              </p:par>
                              <p:par>
                                <p:cTn id="75" presetID="22" presetClass="entr" presetSubtype="2"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right)">
                                      <p:cBhvr>
                                        <p:cTn id="77" dur="500"/>
                                        <p:tgtEl>
                                          <p:spTgt spid="42"/>
                                        </p:tgtEl>
                                      </p:cBhvr>
                                    </p:animEffect>
                                  </p:childTnLst>
                                </p:cTn>
                              </p:par>
                              <p:par>
                                <p:cTn id="78" presetID="22" presetClass="entr" presetSubtype="2"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right)">
                                      <p:cBhvr>
                                        <p:cTn id="80" dur="500"/>
                                        <p:tgtEl>
                                          <p:spTgt spid="35"/>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par>
                          <p:cTn id="85" fill="hold">
                            <p:stCondLst>
                              <p:cond delay="1000"/>
                            </p:stCondLst>
                            <p:childTnLst>
                              <p:par>
                                <p:cTn id="86" presetID="10" presetClass="exit" presetSubtype="0" fill="hold" nodeType="after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2" grpId="0" animBg="1"/>
      <p:bldP spid="2" grpId="1" animBg="1"/>
      <p:bldP spid="40"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p:txBody>
          <a:bodyPr/>
          <a:lstStyle/>
          <a:p>
            <a:pPr eaLnBrk="1" hangingPunct="1"/>
            <a:r>
              <a:rPr lang="en-US" dirty="0" smtClean="0">
                <a:latin typeface="Vista Sans OT Medium" charset="0"/>
                <a:ea typeface="ヒラギノ角ゴ ProN W6" charset="0"/>
                <a:cs typeface="ヒラギノ角ゴ ProN W6" charset="0"/>
              </a:rPr>
              <a:t>Deployment at Facebook</a:t>
            </a:r>
            <a:endParaRPr lang="en-US" dirty="0">
              <a:latin typeface="Vista Sans OT Medium" charset="0"/>
              <a:ea typeface="ヒラギノ角ゴ ProN W6" charset="0"/>
              <a:cs typeface="ヒラギノ角ゴ ProN W6" charset="0"/>
            </a:endParaRPr>
          </a:p>
        </p:txBody>
      </p:sp>
      <p:sp>
        <p:nvSpPr>
          <p:cNvPr id="7" name="Rectangle 2"/>
          <p:cNvSpPr txBox="1">
            <a:spLocks noChangeArrowheads="1"/>
          </p:cNvSpPr>
          <p:nvPr/>
        </p:nvSpPr>
        <p:spPr bwMode="auto">
          <a:xfrm>
            <a:off x="553641" y="1092994"/>
            <a:ext cx="8251031"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lvl="1" eaLnBrk="1" hangingPunct="1"/>
            <a:endParaRPr lang="en-US" sz="900" dirty="0" smtClean="0">
              <a:latin typeface="Vista Sans OT Reg" charset="0"/>
              <a:ea typeface="ヒラギノ角ゴ ProN W3" charset="0"/>
              <a:cs typeface="ヒラギノ角ゴ ProN W3" charset="0"/>
            </a:endParaRPr>
          </a:p>
          <a:p>
            <a:pPr lvl="1" eaLnBrk="1" hangingPunct="1"/>
            <a:r>
              <a:rPr lang="en-US" i="1" dirty="0" err="1" smtClean="0">
                <a:latin typeface="Vista Sans OT Reg" charset="0"/>
                <a:ea typeface="ヒラギノ角ゴ ProN W3" charset="0"/>
                <a:cs typeface="ヒラギノ角ゴ ProN W3" charset="0"/>
              </a:rPr>
              <a:t>CopyCatch</a:t>
            </a:r>
            <a:r>
              <a:rPr lang="en-US" i="1" dirty="0" smtClean="0">
                <a:latin typeface="Vista Sans OT Reg" charset="0"/>
                <a:ea typeface="ヒラギノ角ゴ ProN W3" charset="0"/>
                <a:cs typeface="ヒラギノ角ゴ ProN W3" charset="0"/>
              </a:rPr>
              <a:t> </a:t>
            </a:r>
            <a:r>
              <a:rPr lang="en-US" dirty="0" smtClean="0">
                <a:latin typeface="Vista Sans OT Reg" charset="0"/>
                <a:ea typeface="ヒラギノ角ゴ ProN W3" charset="0"/>
                <a:cs typeface="ヒラギノ角ゴ ProN W3" charset="0"/>
              </a:rPr>
              <a:t>runs regularly (along with many other security mechanisms, and a large Site Integrity team)</a:t>
            </a:r>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000" b="17143"/>
          <a:stretch>
            <a:fillRect/>
          </a:stretch>
        </p:blipFill>
        <p:spPr>
          <a:xfrm>
            <a:off x="2684517" y="3362325"/>
            <a:ext cx="3556058" cy="2690232"/>
          </a:xfrm>
          <a:prstGeom prst="rect">
            <a:avLst/>
          </a:prstGeom>
          <a:solidFill>
            <a:srgbClr val="FFFFFF"/>
          </a:solidFill>
          <a:ln w="101600">
            <a:solidFill>
              <a:srgbClr val="FFFFFF"/>
            </a:solidFill>
          </a:ln>
          <a:effectLst>
            <a:outerShdw blurRad="50800" dist="38100" dir="2700000" algn="tl" rotWithShape="0">
              <a:srgbClr val="000000">
                <a:alpha val="20000"/>
              </a:srgbClr>
            </a:outerShdw>
          </a:effectLst>
        </p:spPr>
      </p:pic>
      <p:sp>
        <p:nvSpPr>
          <p:cNvPr id="2" name="TextBox 1"/>
          <p:cNvSpPr txBox="1"/>
          <p:nvPr/>
        </p:nvSpPr>
        <p:spPr>
          <a:xfrm>
            <a:off x="1764157" y="2958976"/>
            <a:ext cx="5615686" cy="470024"/>
          </a:xfrm>
          <a:prstGeom prst="rect">
            <a:avLst/>
          </a:prstGeom>
          <a:noFill/>
        </p:spPr>
        <p:txBody>
          <a:bodyPr wrap="none" lIns="69238" tIns="34619" rIns="69238" bIns="34619" rtlCol="0">
            <a:spAutoFit/>
          </a:bodyPr>
          <a:lstStyle/>
          <a:p>
            <a:r>
              <a:rPr lang="en-US" dirty="0" smtClean="0"/>
              <a:t>3 months of </a:t>
            </a:r>
            <a:r>
              <a:rPr lang="en-US" i="1" dirty="0" err="1" smtClean="0"/>
              <a:t>CopyCatch</a:t>
            </a:r>
            <a:r>
              <a:rPr lang="en-US" i="1" dirty="0" smtClean="0"/>
              <a:t> </a:t>
            </a:r>
            <a:r>
              <a:rPr lang="en-US" dirty="0" smtClean="0"/>
              <a:t>@ </a:t>
            </a:r>
            <a:r>
              <a:rPr lang="en-US" dirty="0" err="1" smtClean="0"/>
              <a:t>Facebook</a:t>
            </a:r>
            <a:endParaRPr lang="en-US" dirty="0"/>
          </a:p>
        </p:txBody>
      </p:sp>
      <p:sp>
        <p:nvSpPr>
          <p:cNvPr id="6" name="TextBox 5"/>
          <p:cNvSpPr txBox="1"/>
          <p:nvPr/>
        </p:nvSpPr>
        <p:spPr>
          <a:xfrm>
            <a:off x="653940" y="3826939"/>
            <a:ext cx="1416774" cy="1077218"/>
          </a:xfrm>
          <a:prstGeom prst="rect">
            <a:avLst/>
          </a:prstGeom>
          <a:noFill/>
        </p:spPr>
        <p:txBody>
          <a:bodyPr wrap="none" rtlCol="0">
            <a:spAutoFit/>
          </a:bodyPr>
          <a:lstStyle/>
          <a:p>
            <a:r>
              <a:rPr lang="en-US" sz="3200" dirty="0" smtClean="0"/>
              <a:t>#users</a:t>
            </a:r>
          </a:p>
          <a:p>
            <a:r>
              <a:rPr lang="en-US" sz="3200" dirty="0" smtClean="0"/>
              <a:t>caught</a:t>
            </a:r>
            <a:endParaRPr lang="en-US" sz="3200" dirty="0"/>
          </a:p>
        </p:txBody>
      </p:sp>
      <p:sp>
        <p:nvSpPr>
          <p:cNvPr id="8" name="TextBox 7"/>
          <p:cNvSpPr txBox="1"/>
          <p:nvPr/>
        </p:nvSpPr>
        <p:spPr>
          <a:xfrm>
            <a:off x="6470374" y="6146805"/>
            <a:ext cx="959918" cy="584776"/>
          </a:xfrm>
          <a:prstGeom prst="rect">
            <a:avLst/>
          </a:prstGeom>
          <a:noFill/>
        </p:spPr>
        <p:txBody>
          <a:bodyPr wrap="none" rtlCol="0">
            <a:spAutoFit/>
          </a:bodyPr>
          <a:lstStyle/>
          <a:p>
            <a:r>
              <a:rPr lang="en-US" sz="3200" dirty="0" smtClean="0"/>
              <a:t>time</a:t>
            </a:r>
            <a:endParaRPr lang="en-US" sz="3200" dirty="0"/>
          </a:p>
        </p:txBody>
      </p:sp>
      <p:sp>
        <p:nvSpPr>
          <p:cNvPr id="9" name="Date Placeholder 8"/>
          <p:cNvSpPr>
            <a:spLocks noGrp="1"/>
          </p:cNvSpPr>
          <p:nvPr>
            <p:ph type="dt" sz="half" idx="10"/>
          </p:nvPr>
        </p:nvSpPr>
        <p:spPr/>
        <p:txBody>
          <a:bodyPr/>
          <a:lstStyle/>
          <a:p>
            <a:pPr>
              <a:defRPr/>
            </a:pPr>
            <a:r>
              <a:rPr lang="en-US" smtClean="0"/>
              <a:t>Twitter</a:t>
            </a:r>
            <a:endParaRPr lang="en-US"/>
          </a:p>
        </p:txBody>
      </p:sp>
      <p:sp>
        <p:nvSpPr>
          <p:cNvPr id="10" name="Slide Number Placeholder 9"/>
          <p:cNvSpPr>
            <a:spLocks noGrp="1"/>
          </p:cNvSpPr>
          <p:nvPr>
            <p:ph type="sldNum" sz="quarter" idx="12"/>
          </p:nvPr>
        </p:nvSpPr>
        <p:spPr/>
        <p:txBody>
          <a:bodyPr/>
          <a:lstStyle/>
          <a:p>
            <a:pPr>
              <a:defRPr/>
            </a:pPr>
            <a:fld id="{F9B43987-7F84-BB4A-8611-CDF75B6A737D}" type="slidenum">
              <a:rPr lang="en-US" smtClean="0"/>
              <a:pPr>
                <a:defRPr/>
              </a:pPr>
              <a:t>48</a:t>
            </a:fld>
            <a:endParaRPr lang="en-US"/>
          </a:p>
        </p:txBody>
      </p:sp>
      <p:sp>
        <p:nvSpPr>
          <p:cNvPr id="11" name="Footer Placeholder 10"/>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2503753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p:txBody>
          <a:bodyPr/>
          <a:lstStyle/>
          <a:p>
            <a:pPr eaLnBrk="1" hangingPunct="1"/>
            <a:r>
              <a:rPr lang="en-US" dirty="0" smtClean="0">
                <a:latin typeface="Vista Sans OT Medium" charset="0"/>
                <a:ea typeface="ヒラギノ角ゴ ProN W6" charset="0"/>
                <a:cs typeface="ヒラギノ角ゴ ProN W6" charset="0"/>
              </a:rPr>
              <a:t>Deployment at Facebook</a:t>
            </a:r>
            <a:endParaRPr lang="en-US" dirty="0">
              <a:latin typeface="Vista Sans OT Medium" charset="0"/>
              <a:ea typeface="ヒラギノ角ゴ ProN W6" charset="0"/>
              <a:cs typeface="ヒラギノ角ゴ ProN W6" charset="0"/>
            </a:endParaRPr>
          </a:p>
        </p:txBody>
      </p:sp>
      <p:sp>
        <p:nvSpPr>
          <p:cNvPr id="7" name="Rectangle 2"/>
          <p:cNvSpPr txBox="1">
            <a:spLocks noChangeArrowheads="1"/>
          </p:cNvSpPr>
          <p:nvPr/>
        </p:nvSpPr>
        <p:spPr bwMode="auto">
          <a:xfrm>
            <a:off x="553641" y="1092994"/>
            <a:ext cx="8251031"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marL="0" indent="0" eaLnBrk="1" hangingPunct="1">
              <a:buNone/>
            </a:pPr>
            <a:endParaRPr lang="en-US" dirty="0">
              <a:latin typeface="Vista Sans OT Reg" charset="0"/>
              <a:ea typeface="ヒラギノ角ゴ ProN W3" charset="0"/>
              <a:cs typeface="ヒラギノ角ゴ ProN W3" charset="0"/>
            </a:endParaRPr>
          </a:p>
        </p:txBody>
      </p:sp>
      <p:graphicFrame>
        <p:nvGraphicFramePr>
          <p:cNvPr id="6" name="Object 2"/>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6840842"/>
              </p:ext>
            </p:extLst>
          </p:nvPr>
        </p:nvGraphicFramePr>
        <p:xfrm>
          <a:off x="258961" y="1579037"/>
          <a:ext cx="6865739" cy="4002162"/>
        </p:xfrm>
        <a:graphic>
          <a:graphicData uri="http://schemas.openxmlformats.org/presentationml/2006/ole">
            <p:oleObj spid="_x0000_s138242" name="Chart" r:id="rId4" imgW="12471400" imgH="7010400" progId="MSGraph.Chart.8">
              <p:embed/>
            </p:oleObj>
          </a:graphicData>
        </a:graphic>
      </p:graphicFrame>
      <p:sp>
        <p:nvSpPr>
          <p:cNvPr id="3" name="TextBox 2"/>
          <p:cNvSpPr txBox="1"/>
          <p:nvPr/>
        </p:nvSpPr>
        <p:spPr>
          <a:xfrm>
            <a:off x="451373" y="5466297"/>
            <a:ext cx="5904102" cy="870133"/>
          </a:xfrm>
          <a:prstGeom prst="rect">
            <a:avLst/>
          </a:prstGeom>
          <a:noFill/>
        </p:spPr>
        <p:txBody>
          <a:bodyPr wrap="none" lIns="69238" tIns="34619" rIns="69238" bIns="34619" rtlCol="0">
            <a:spAutoFit/>
          </a:bodyPr>
          <a:lstStyle/>
          <a:p>
            <a:pPr marL="0" lvl="1"/>
            <a:r>
              <a:rPr lang="en-US" dirty="0"/>
              <a:t>Manually </a:t>
            </a:r>
            <a:r>
              <a:rPr lang="en-US" dirty="0" smtClean="0"/>
              <a:t>labeled </a:t>
            </a:r>
            <a:r>
              <a:rPr lang="en-US" dirty="0"/>
              <a:t>22 randomly selected</a:t>
            </a:r>
            <a:r>
              <a:rPr lang="en-US" dirty="0" smtClean="0"/>
              <a:t> </a:t>
            </a:r>
          </a:p>
          <a:p>
            <a:pPr marL="0" lvl="1"/>
            <a:r>
              <a:rPr lang="en-US" i="1" dirty="0" smtClean="0"/>
              <a:t>clusters</a:t>
            </a:r>
            <a:r>
              <a:rPr lang="en-US" dirty="0" smtClean="0"/>
              <a:t> </a:t>
            </a:r>
            <a:r>
              <a:rPr lang="en-US" dirty="0"/>
              <a:t>from February </a:t>
            </a:r>
            <a:r>
              <a:rPr lang="en-US" dirty="0" smtClean="0"/>
              <a:t>2013</a:t>
            </a:r>
            <a:endParaRPr lang="en-US" dirty="0"/>
          </a:p>
        </p:txBody>
      </p:sp>
      <p:sp>
        <p:nvSpPr>
          <p:cNvPr id="17" name="TextBox 16"/>
          <p:cNvSpPr txBox="1"/>
          <p:nvPr/>
        </p:nvSpPr>
        <p:spPr>
          <a:xfrm>
            <a:off x="2386573" y="1443574"/>
            <a:ext cx="1710725" cy="492443"/>
          </a:xfrm>
          <a:prstGeom prst="rect">
            <a:avLst/>
          </a:prstGeom>
          <a:noFill/>
        </p:spPr>
        <p:txBody>
          <a:bodyPr wrap="none" rtlCol="0">
            <a:spAutoFit/>
          </a:bodyPr>
          <a:lstStyle/>
          <a:p>
            <a:r>
              <a:rPr lang="en-US" b="1" dirty="0" smtClean="0">
                <a:solidFill>
                  <a:srgbClr val="008080"/>
                </a:solidFill>
              </a:rPr>
              <a:t>Fake acct</a:t>
            </a:r>
            <a:endParaRPr lang="en-US" b="1" dirty="0">
              <a:solidFill>
                <a:srgbClr val="008080"/>
              </a:solidFill>
            </a:endParaRPr>
          </a:p>
        </p:txBody>
      </p:sp>
      <p:sp>
        <p:nvSpPr>
          <p:cNvPr id="10" name="Arc 9"/>
          <p:cNvSpPr/>
          <p:nvPr/>
        </p:nvSpPr>
        <p:spPr bwMode="auto">
          <a:xfrm>
            <a:off x="660400" y="2015072"/>
            <a:ext cx="3420532" cy="3386667"/>
          </a:xfrm>
          <a:prstGeom prst="arc">
            <a:avLst>
              <a:gd name="adj1" fmla="val 16284013"/>
              <a:gd name="adj2" fmla="val 21126637"/>
            </a:avLst>
          </a:prstGeom>
          <a:noFill/>
          <a:ln w="50800" cap="flat" cmpd="sng" algn="ctr">
            <a:solidFill>
              <a:srgbClr val="008080"/>
            </a:solidFill>
            <a:prstDash val="solid"/>
            <a:round/>
            <a:headEnd type="triangle" w="sm" len="sm"/>
            <a:tailEnd type="triangle" w="med" len="med"/>
          </a:ln>
          <a:effectLst/>
        </p:spPr>
        <p:txBody>
          <a:bodyPr rtlCol="0" anchor="ctr"/>
          <a:lstStyle/>
          <a:p>
            <a:pPr algn="ctr"/>
            <a:endParaRPr lang="en-US"/>
          </a:p>
        </p:txBody>
      </p:sp>
      <p:sp>
        <p:nvSpPr>
          <p:cNvPr id="9" name="Date Placeholder 8"/>
          <p:cNvSpPr>
            <a:spLocks noGrp="1"/>
          </p:cNvSpPr>
          <p:nvPr>
            <p:ph type="dt" sz="half" idx="10"/>
          </p:nvPr>
        </p:nvSpPr>
        <p:spPr/>
        <p:txBody>
          <a:bodyPr/>
          <a:lstStyle/>
          <a:p>
            <a:pPr>
              <a:defRPr/>
            </a:pPr>
            <a:r>
              <a:rPr lang="en-US" smtClean="0"/>
              <a:t>Twitter</a:t>
            </a:r>
            <a:endParaRPr lang="en-US"/>
          </a:p>
        </p:txBody>
      </p:sp>
      <p:sp>
        <p:nvSpPr>
          <p:cNvPr id="11" name="Slide Number Placeholder 10"/>
          <p:cNvSpPr>
            <a:spLocks noGrp="1"/>
          </p:cNvSpPr>
          <p:nvPr>
            <p:ph type="sldNum" sz="quarter" idx="12"/>
          </p:nvPr>
        </p:nvSpPr>
        <p:spPr/>
        <p:txBody>
          <a:bodyPr/>
          <a:lstStyle/>
          <a:p>
            <a:pPr>
              <a:defRPr/>
            </a:pPr>
            <a:fld id="{F9B43987-7F84-BB4A-8611-CDF75B6A737D}" type="slidenum">
              <a:rPr lang="en-US" smtClean="0"/>
              <a:pPr>
                <a:defRPr/>
              </a:pPr>
              <a:t>49</a:t>
            </a:fld>
            <a:endParaRPr lang="en-US"/>
          </a:p>
        </p:txBody>
      </p:sp>
      <p:sp>
        <p:nvSpPr>
          <p:cNvPr id="12" name="Footer Placeholder 11"/>
          <p:cNvSpPr>
            <a:spLocks noGrp="1"/>
          </p:cNvSpPr>
          <p:nvPr>
            <p:ph type="ftr" sz="quarter" idx="11"/>
          </p:nvPr>
        </p:nvSpPr>
        <p:spPr/>
        <p:txBody>
          <a:bodyPr/>
          <a:lstStyle/>
          <a:p>
            <a:pPr>
              <a:defRPr/>
            </a:pPr>
            <a:r>
              <a:rPr lang="en-US" smtClean="0"/>
              <a:t>(c) 2015, C. Faloutsos</a:t>
            </a:r>
            <a:endParaRPr lang="en-US"/>
          </a:p>
        </p:txBody>
      </p:sp>
      <p:sp>
        <p:nvSpPr>
          <p:cNvPr id="13" name="Rectangle 12"/>
          <p:cNvSpPr/>
          <p:nvPr/>
        </p:nvSpPr>
        <p:spPr bwMode="auto">
          <a:xfrm>
            <a:off x="4127500" y="1638300"/>
            <a:ext cx="3289300" cy="1397000"/>
          </a:xfrm>
          <a:prstGeom prst="rect">
            <a:avLst/>
          </a:prstGeom>
          <a:solidFill>
            <a:schemeClr val="bg1"/>
          </a:solidFill>
          <a:ln w="3175" cap="flat" cmpd="sng" algn="ctr">
            <a:solidFill>
              <a:schemeClr val="bg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336800" y="1485900"/>
            <a:ext cx="2006600" cy="368300"/>
          </a:xfrm>
          <a:prstGeom prst="rect">
            <a:avLst/>
          </a:prstGeom>
          <a:solidFill>
            <a:schemeClr val="bg1"/>
          </a:solidFill>
          <a:ln w="3175" cap="flat" cmpd="sng" algn="ctr">
            <a:solidFill>
              <a:schemeClr val="bg1"/>
            </a:solidFill>
            <a:prstDash val="solid"/>
            <a:round/>
            <a:headEnd type="none" w="sm" len="sm"/>
            <a:tailEnd type="none" w="med" len="med"/>
          </a:ln>
          <a:effectLst/>
        </p:spPr>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574758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2015,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5</a:t>
            </a:fld>
            <a:endParaRPr lang="en-US" smtClean="0"/>
          </a:p>
        </p:txBody>
      </p:sp>
      <p:sp>
        <p:nvSpPr>
          <p:cNvPr id="23556" name="Rectangle 1026"/>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3561" name="Text Box 1033"/>
          <p:cNvSpPr txBox="1">
            <a:spLocks noChangeArrowheads="1"/>
          </p:cNvSpPr>
          <p:nvPr/>
        </p:nvSpPr>
        <p:spPr bwMode="auto">
          <a:xfrm>
            <a:off x="241300" y="2501900"/>
            <a:ext cx="4838700" cy="584739"/>
          </a:xfrm>
          <a:prstGeom prst="rect">
            <a:avLst/>
          </a:prstGeom>
          <a:noFill/>
          <a:ln w="9525">
            <a:noFill/>
            <a:miter lim="800000"/>
            <a:headEnd/>
            <a:tailEnd/>
          </a:ln>
        </p:spPr>
        <p:txBody>
          <a:bodyPr wrap="square" lIns="91400" tIns="45702" rIns="91400" bIns="45702">
            <a:prstTxWarp prst="textNoShape">
              <a:avLst/>
            </a:prstTxWarp>
            <a:spAutoFit/>
          </a:bodyPr>
          <a:lstStyle/>
          <a:p>
            <a:pPr algn="l">
              <a:spcBef>
                <a:spcPct val="50000"/>
              </a:spcBef>
            </a:pPr>
            <a:r>
              <a:rPr kumimoji="0" lang="en-US" sz="3200" dirty="0" smtClean="0"/>
              <a:t>&gt;$10B; ~1B users</a:t>
            </a:r>
            <a:endParaRPr kumimoji="0" lang="en-US" sz="3200" dirty="0"/>
          </a:p>
        </p:txBody>
      </p:sp>
      <p:sp>
        <p:nvSpPr>
          <p:cNvPr id="23563" name="Date Placeholder 13"/>
          <p:cNvSpPr>
            <a:spLocks noGrp="1"/>
          </p:cNvSpPr>
          <p:nvPr>
            <p:ph type="dt" sz="quarter" idx="10"/>
          </p:nvPr>
        </p:nvSpPr>
        <p:spPr>
          <a:noFill/>
        </p:spPr>
        <p:txBody>
          <a:bodyPr/>
          <a:lstStyle/>
          <a:p>
            <a:r>
              <a:rPr lang="en-US" smtClean="0"/>
              <a:t>Twitter</a:t>
            </a:r>
            <a:endParaRPr lang="en-US"/>
          </a:p>
        </p:txBody>
      </p:sp>
      <p:pic>
        <p:nvPicPr>
          <p:cNvPr id="23564" name="Picture 13" descr="twitter-logo_1.jpg"/>
          <p:cNvPicPr>
            <a:picLocks noChangeAspect="1"/>
          </p:cNvPicPr>
          <p:nvPr/>
        </p:nvPicPr>
        <p:blipFill>
          <a:blip r:embed="rId3"/>
          <a:srcRect/>
          <a:stretch>
            <a:fillRect/>
          </a:stretch>
        </p:blipFill>
        <p:spPr bwMode="auto">
          <a:xfrm>
            <a:off x="3796506" y="1493838"/>
            <a:ext cx="1041400" cy="1041400"/>
          </a:xfrm>
          <a:prstGeom prst="rect">
            <a:avLst/>
          </a:prstGeom>
          <a:noFill/>
          <a:ln w="9525">
            <a:noFill/>
            <a:miter lim="800000"/>
            <a:headEnd/>
            <a:tailEnd/>
          </a:ln>
        </p:spPr>
      </p:pic>
      <p:pic>
        <p:nvPicPr>
          <p:cNvPr id="23565" name="Picture 14" descr="linkedin-logo1.jpg"/>
          <p:cNvPicPr>
            <a:picLocks noChangeAspect="1"/>
          </p:cNvPicPr>
          <p:nvPr/>
        </p:nvPicPr>
        <p:blipFill>
          <a:blip r:embed="rId4"/>
          <a:srcRect/>
          <a:stretch>
            <a:fillRect/>
          </a:stretch>
        </p:blipFill>
        <p:spPr bwMode="auto">
          <a:xfrm>
            <a:off x="1633538" y="1536700"/>
            <a:ext cx="2003425" cy="612775"/>
          </a:xfrm>
          <a:prstGeom prst="rect">
            <a:avLst/>
          </a:prstGeom>
          <a:noFill/>
          <a:ln w="9525">
            <a:noFill/>
            <a:miter lim="800000"/>
            <a:headEnd/>
            <a:tailEnd/>
          </a:ln>
        </p:spPr>
      </p:pic>
      <p:pic>
        <p:nvPicPr>
          <p:cNvPr id="23566" name="Picture 15" descr="Facebook-icon.png"/>
          <p:cNvPicPr>
            <a:picLocks noChangeAspect="1"/>
          </p:cNvPicPr>
          <p:nvPr/>
        </p:nvPicPr>
        <p:blipFill>
          <a:blip r:embed="rId5"/>
          <a:srcRect/>
          <a:stretch>
            <a:fillRect/>
          </a:stretch>
        </p:blipFill>
        <p:spPr bwMode="auto">
          <a:xfrm>
            <a:off x="427831" y="1503363"/>
            <a:ext cx="998537" cy="998537"/>
          </a:xfrm>
          <a:prstGeom prst="rect">
            <a:avLst/>
          </a:prstGeom>
          <a:noFill/>
          <a:ln w="9525">
            <a:noFill/>
            <a:miter lim="800000"/>
            <a:headEnd/>
            <a:tailEnd/>
          </a:ln>
        </p:spPr>
      </p:pic>
      <p:pic>
        <p:nvPicPr>
          <p:cNvPr id="16" name="Content Placeholder 15" descr="Yahoologo.JPG"/>
          <p:cNvPicPr>
            <a:picLocks noGrp="1" noChangeAspect="1"/>
          </p:cNvPicPr>
          <p:nvPr>
            <p:ph sz="half" idx="2"/>
          </p:nvPr>
        </p:nvPicPr>
        <p:blipFill>
          <a:blip r:embed="rId6"/>
          <a:srcRect/>
          <a:stretch>
            <a:fillRect/>
          </a:stretch>
        </p:blipFill>
        <p:spPr>
          <a:xfrm>
            <a:off x="6172200" y="1644343"/>
            <a:ext cx="1207541" cy="724531"/>
          </a:xfrm>
        </p:spPr>
      </p:pic>
      <p:pic>
        <p:nvPicPr>
          <p:cNvPr id="17" name="Picture 16" descr="gplus.jpg"/>
          <p:cNvPicPr>
            <a:picLocks noChangeAspect="1"/>
          </p:cNvPicPr>
          <p:nvPr/>
        </p:nvPicPr>
        <p:blipFill>
          <a:blip r:embed="rId7"/>
          <a:stretch>
            <a:fillRect/>
          </a:stretch>
        </p:blipFill>
        <p:spPr>
          <a:xfrm>
            <a:off x="4963318" y="1536700"/>
            <a:ext cx="952500" cy="952500"/>
          </a:xfrm>
          <a:prstGeom prst="rect">
            <a:avLst/>
          </a:prstGeom>
        </p:spPr>
      </p:pic>
      <p:pic>
        <p:nvPicPr>
          <p:cNvPr id="18" name="Picture 17" descr="safe_image.pn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00200" y="3225800"/>
            <a:ext cx="5924843" cy="2954883"/>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p:txBody>
          <a:bodyPr/>
          <a:lstStyle/>
          <a:p>
            <a:pPr eaLnBrk="1" hangingPunct="1"/>
            <a:r>
              <a:rPr lang="en-US" dirty="0" smtClean="0">
                <a:latin typeface="Vista Sans OT Medium" charset="0"/>
                <a:ea typeface="ヒラギノ角ゴ ProN W6" charset="0"/>
                <a:cs typeface="ヒラギノ角ゴ ProN W6" charset="0"/>
              </a:rPr>
              <a:t>Deployment at Facebook</a:t>
            </a:r>
            <a:endParaRPr lang="en-US" dirty="0">
              <a:latin typeface="Vista Sans OT Medium" charset="0"/>
              <a:ea typeface="ヒラギノ角ゴ ProN W6" charset="0"/>
              <a:cs typeface="ヒラギノ角ゴ ProN W6" charset="0"/>
            </a:endParaRPr>
          </a:p>
        </p:txBody>
      </p:sp>
      <p:sp>
        <p:nvSpPr>
          <p:cNvPr id="7" name="Rectangle 2"/>
          <p:cNvSpPr txBox="1">
            <a:spLocks noChangeArrowheads="1"/>
          </p:cNvSpPr>
          <p:nvPr/>
        </p:nvSpPr>
        <p:spPr bwMode="auto">
          <a:xfrm>
            <a:off x="553641" y="1092994"/>
            <a:ext cx="8251031" cy="5111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300"/>
              </a:spcBef>
              <a:spcAft>
                <a:spcPct val="0"/>
              </a:spcAft>
              <a:buChar char="•"/>
              <a:defRPr sz="3400">
                <a:solidFill>
                  <a:srgbClr val="7183B2"/>
                </a:solidFill>
                <a:latin typeface="+mn-lt"/>
                <a:ea typeface="+mn-ea"/>
                <a:cs typeface="+mn-cs"/>
                <a:sym typeface="Vista Sans OT Medium" charset="0"/>
              </a:defRPr>
            </a:lvl1pPr>
            <a:lvl2pPr marL="214313" indent="-214313" algn="l" rtl="0" eaLnBrk="0" fontAlgn="base" hangingPunct="0">
              <a:lnSpc>
                <a:spcPct val="110000"/>
              </a:lnSpc>
              <a:spcBef>
                <a:spcPts val="1700"/>
              </a:spcBef>
              <a:spcAft>
                <a:spcPct val="0"/>
              </a:spcAft>
              <a:buClr>
                <a:srgbClr val="415995"/>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2pPr>
            <a:lvl3pPr marL="479425" indent="-238125" algn="l" rtl="0" eaLnBrk="0" fontAlgn="base" hangingPunct="0">
              <a:lnSpc>
                <a:spcPct val="110000"/>
              </a:lnSpc>
              <a:spcBef>
                <a:spcPts val="1400"/>
              </a:spcBef>
              <a:spcAft>
                <a:spcPct val="0"/>
              </a:spcAft>
              <a:buClr>
                <a:srgbClr val="888888"/>
              </a:buClr>
              <a:buSzPct val="64000"/>
              <a:buFont typeface="Lucida Grande" charset="0"/>
              <a:buChar char="▪"/>
              <a:defRPr sz="2800">
                <a:solidFill>
                  <a:schemeClr val="tx1"/>
                </a:solidFill>
                <a:latin typeface="Vista Sans OT Reg" pitchFamily="-65" charset="0"/>
                <a:ea typeface="ヒラギノ角ゴ ProN W3" pitchFamily="-65" charset="-128"/>
                <a:cs typeface="ヒラギノ角ゴ ProN W3" pitchFamily="-65" charset="-128"/>
                <a:sym typeface="Vista Sans OT Reg" charset="0"/>
              </a:defRPr>
            </a:lvl3pPr>
            <a:lvl4pPr marL="687388" indent="-174625" algn="l" rtl="0" eaLnBrk="0" fontAlgn="base" hangingPunct="0">
              <a:lnSpc>
                <a:spcPct val="110000"/>
              </a:lnSpc>
              <a:spcBef>
                <a:spcPts val="1400"/>
              </a:spcBef>
              <a:spcAft>
                <a:spcPct val="0"/>
              </a:spcAft>
              <a:buClr>
                <a:srgbClr val="888888"/>
              </a:buClr>
              <a:buSzPct val="5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4pPr>
            <a:lvl5pPr marL="925513" indent="-180975" algn="l" rtl="0" eaLnBrk="0" fontAlgn="base" hangingPunct="0">
              <a:lnSpc>
                <a:spcPct val="110000"/>
              </a:lnSpc>
              <a:spcBef>
                <a:spcPts val="1400"/>
              </a:spcBef>
              <a:spcAft>
                <a:spcPct val="0"/>
              </a:spcAft>
              <a:buClr>
                <a:srgbClr val="888888"/>
              </a:buClr>
              <a:buSzPct val="44000"/>
              <a:buFont typeface="Lucida Grande"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charset="0"/>
              </a:defRPr>
            </a:lvl5pPr>
            <a:lvl6pPr marL="13827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6pPr>
            <a:lvl7pPr marL="18399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7pPr>
            <a:lvl8pPr marL="22971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8pPr>
            <a:lvl9pPr marL="2754313" indent="-180975" algn="l" rtl="0" fontAlgn="base">
              <a:lnSpc>
                <a:spcPct val="110000"/>
              </a:lnSpc>
              <a:spcBef>
                <a:spcPts val="1400"/>
              </a:spcBef>
              <a:spcAft>
                <a:spcPct val="0"/>
              </a:spcAft>
              <a:buClr>
                <a:srgbClr val="888888"/>
              </a:buClr>
              <a:buSzPct val="44000"/>
              <a:buFont typeface="Lucida Grande" pitchFamily="-65" charset="0"/>
              <a:buChar char="▪"/>
              <a:defRPr sz="2600">
                <a:solidFill>
                  <a:schemeClr val="tx1"/>
                </a:solidFill>
                <a:latin typeface="Vista Sans OT Reg" pitchFamily="-65" charset="0"/>
                <a:ea typeface="ヒラギノ角ゴ ProN W3" pitchFamily="-65" charset="-128"/>
                <a:cs typeface="ヒラギノ角ゴ ProN W3" pitchFamily="-65" charset="-128"/>
                <a:sym typeface="Vista Sans OT Reg" pitchFamily="-65" charset="0"/>
              </a:defRPr>
            </a:lvl9pPr>
          </a:lstStyle>
          <a:p>
            <a:pPr marL="0" indent="0" eaLnBrk="1" hangingPunct="1">
              <a:buNone/>
            </a:pPr>
            <a:endParaRPr lang="en-US" dirty="0">
              <a:latin typeface="Vista Sans OT Reg" charset="0"/>
              <a:ea typeface="ヒラギノ角ゴ ProN W3" charset="0"/>
              <a:cs typeface="ヒラギノ角ゴ ProN W3" charset="0"/>
            </a:endParaRPr>
          </a:p>
        </p:txBody>
      </p:sp>
      <p:graphicFrame>
        <p:nvGraphicFramePr>
          <p:cNvPr id="6" name="Object 2"/>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6840842"/>
              </p:ext>
            </p:extLst>
          </p:nvPr>
        </p:nvGraphicFramePr>
        <p:xfrm>
          <a:off x="258961" y="1579037"/>
          <a:ext cx="6865739" cy="4002162"/>
        </p:xfrm>
        <a:graphic>
          <a:graphicData uri="http://schemas.openxmlformats.org/presentationml/2006/ole">
            <p:oleObj spid="_x0000_s231426" name="Chart" r:id="rId4" imgW="12471400" imgH="7010400" progId="MSGraph.Chart.8">
              <p:embed/>
            </p:oleObj>
          </a:graphicData>
        </a:graphic>
      </p:graphicFrame>
      <p:sp>
        <p:nvSpPr>
          <p:cNvPr id="3" name="TextBox 2"/>
          <p:cNvSpPr txBox="1"/>
          <p:nvPr/>
        </p:nvSpPr>
        <p:spPr>
          <a:xfrm>
            <a:off x="451373" y="5466297"/>
            <a:ext cx="5904102" cy="870133"/>
          </a:xfrm>
          <a:prstGeom prst="rect">
            <a:avLst/>
          </a:prstGeom>
          <a:noFill/>
        </p:spPr>
        <p:txBody>
          <a:bodyPr wrap="none" lIns="69238" tIns="34619" rIns="69238" bIns="34619" rtlCol="0">
            <a:spAutoFit/>
          </a:bodyPr>
          <a:lstStyle/>
          <a:p>
            <a:pPr marL="0" lvl="1"/>
            <a:r>
              <a:rPr lang="en-US" dirty="0"/>
              <a:t>Manually </a:t>
            </a:r>
            <a:r>
              <a:rPr lang="en-US" dirty="0" smtClean="0"/>
              <a:t>labeled </a:t>
            </a:r>
            <a:r>
              <a:rPr lang="en-US" dirty="0"/>
              <a:t>22 randomly selected</a:t>
            </a:r>
            <a:r>
              <a:rPr lang="en-US" dirty="0" smtClean="0"/>
              <a:t> </a:t>
            </a:r>
          </a:p>
          <a:p>
            <a:pPr marL="0" lvl="1"/>
            <a:r>
              <a:rPr lang="en-US" i="1" dirty="0" smtClean="0"/>
              <a:t>clusters</a:t>
            </a:r>
            <a:r>
              <a:rPr lang="en-US" dirty="0" smtClean="0"/>
              <a:t> </a:t>
            </a:r>
            <a:r>
              <a:rPr lang="en-US" dirty="0"/>
              <a:t>from February </a:t>
            </a:r>
            <a:r>
              <a:rPr lang="en-US" dirty="0" smtClean="0"/>
              <a:t>2013</a:t>
            </a:r>
            <a:endParaRPr lang="en-US" dirty="0"/>
          </a:p>
        </p:txBody>
      </p:sp>
      <p:sp>
        <p:nvSpPr>
          <p:cNvPr id="2" name="TextBox 1"/>
          <p:cNvSpPr txBox="1"/>
          <p:nvPr/>
        </p:nvSpPr>
        <p:spPr>
          <a:xfrm>
            <a:off x="4113837" y="3906838"/>
            <a:ext cx="4753233" cy="870133"/>
          </a:xfrm>
          <a:prstGeom prst="rect">
            <a:avLst/>
          </a:prstGeom>
          <a:noFill/>
        </p:spPr>
        <p:txBody>
          <a:bodyPr wrap="none" lIns="69238" tIns="34619" rIns="69238" bIns="34619" rtlCol="0">
            <a:spAutoFit/>
          </a:bodyPr>
          <a:lstStyle/>
          <a:p>
            <a:pPr algn="ctr"/>
            <a:r>
              <a:rPr lang="en-US" dirty="0" smtClean="0"/>
              <a:t>Most clusters (77%) come from </a:t>
            </a:r>
          </a:p>
          <a:p>
            <a:pPr algn="ctr"/>
            <a:r>
              <a:rPr lang="en-US" b="1" dirty="0" smtClean="0">
                <a:solidFill>
                  <a:srgbClr val="A50021"/>
                </a:solidFill>
              </a:rPr>
              <a:t>real </a:t>
            </a:r>
            <a:r>
              <a:rPr lang="en-US" dirty="0" smtClean="0"/>
              <a:t>but </a:t>
            </a:r>
            <a:r>
              <a:rPr lang="en-US" b="1" dirty="0" smtClean="0">
                <a:solidFill>
                  <a:srgbClr val="A50021"/>
                </a:solidFill>
              </a:rPr>
              <a:t>compromised</a:t>
            </a:r>
            <a:r>
              <a:rPr lang="en-US" dirty="0" smtClean="0"/>
              <a:t> users</a:t>
            </a:r>
            <a:endParaRPr lang="en-US" dirty="0"/>
          </a:p>
        </p:txBody>
      </p:sp>
      <p:sp>
        <p:nvSpPr>
          <p:cNvPr id="17" name="TextBox 16"/>
          <p:cNvSpPr txBox="1"/>
          <p:nvPr/>
        </p:nvSpPr>
        <p:spPr>
          <a:xfrm>
            <a:off x="2386573" y="1443574"/>
            <a:ext cx="1710725" cy="492443"/>
          </a:xfrm>
          <a:prstGeom prst="rect">
            <a:avLst/>
          </a:prstGeom>
          <a:noFill/>
        </p:spPr>
        <p:txBody>
          <a:bodyPr wrap="none" rtlCol="0">
            <a:spAutoFit/>
          </a:bodyPr>
          <a:lstStyle/>
          <a:p>
            <a:r>
              <a:rPr lang="en-US" b="1" dirty="0" smtClean="0">
                <a:solidFill>
                  <a:srgbClr val="008080"/>
                </a:solidFill>
              </a:rPr>
              <a:t>Fake acct</a:t>
            </a:r>
            <a:endParaRPr lang="en-US" b="1" dirty="0">
              <a:solidFill>
                <a:srgbClr val="008080"/>
              </a:solidFill>
            </a:endParaRPr>
          </a:p>
        </p:txBody>
      </p:sp>
      <p:sp>
        <p:nvSpPr>
          <p:cNvPr id="10" name="Arc 9"/>
          <p:cNvSpPr/>
          <p:nvPr/>
        </p:nvSpPr>
        <p:spPr bwMode="auto">
          <a:xfrm>
            <a:off x="660400" y="2015072"/>
            <a:ext cx="3420532" cy="3386667"/>
          </a:xfrm>
          <a:prstGeom prst="arc">
            <a:avLst>
              <a:gd name="adj1" fmla="val 16284013"/>
              <a:gd name="adj2" fmla="val 21126637"/>
            </a:avLst>
          </a:prstGeom>
          <a:noFill/>
          <a:ln w="50800" cap="flat" cmpd="sng" algn="ctr">
            <a:solidFill>
              <a:srgbClr val="008080"/>
            </a:solidFill>
            <a:prstDash val="solid"/>
            <a:round/>
            <a:headEnd type="triangle" w="sm" len="sm"/>
            <a:tailEnd type="triangle" w="med" len="med"/>
          </a:ln>
          <a:effectLst/>
        </p:spPr>
        <p:txBody>
          <a:bodyPr rtlCol="0" anchor="ctr"/>
          <a:lstStyle/>
          <a:p>
            <a:pPr algn="ctr"/>
            <a:endParaRPr lang="en-US"/>
          </a:p>
        </p:txBody>
      </p:sp>
      <p:sp>
        <p:nvSpPr>
          <p:cNvPr id="9" name="Date Placeholder 8"/>
          <p:cNvSpPr>
            <a:spLocks noGrp="1"/>
          </p:cNvSpPr>
          <p:nvPr>
            <p:ph type="dt" sz="half" idx="10"/>
          </p:nvPr>
        </p:nvSpPr>
        <p:spPr/>
        <p:txBody>
          <a:bodyPr/>
          <a:lstStyle/>
          <a:p>
            <a:pPr>
              <a:defRPr/>
            </a:pPr>
            <a:r>
              <a:rPr lang="en-US" smtClean="0"/>
              <a:t>Twitter</a:t>
            </a:r>
            <a:endParaRPr lang="en-US"/>
          </a:p>
        </p:txBody>
      </p:sp>
      <p:sp>
        <p:nvSpPr>
          <p:cNvPr id="11" name="Slide Number Placeholder 10"/>
          <p:cNvSpPr>
            <a:spLocks noGrp="1"/>
          </p:cNvSpPr>
          <p:nvPr>
            <p:ph type="sldNum" sz="quarter" idx="12"/>
          </p:nvPr>
        </p:nvSpPr>
        <p:spPr/>
        <p:txBody>
          <a:bodyPr/>
          <a:lstStyle/>
          <a:p>
            <a:pPr>
              <a:defRPr/>
            </a:pPr>
            <a:fld id="{F9B43987-7F84-BB4A-8611-CDF75B6A737D}" type="slidenum">
              <a:rPr lang="en-US" smtClean="0"/>
              <a:pPr>
                <a:defRPr/>
              </a:pPr>
              <a:t>50</a:t>
            </a:fld>
            <a:endParaRPr lang="en-US"/>
          </a:p>
        </p:txBody>
      </p:sp>
      <p:sp>
        <p:nvSpPr>
          <p:cNvPr id="12" name="Footer Placeholder 11"/>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574758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100">
        <p:fade/>
      </p:transition>
    </mc:Choice>
    <mc:Fallback>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51</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1560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2015,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52</a:t>
            </a:fld>
            <a:endParaRPr lang="en-US" smtClean="0"/>
          </a:p>
        </p:txBody>
      </p:sp>
      <p:sp>
        <p:nvSpPr>
          <p:cNvPr id="23556" name="Rectangle 1026"/>
          <p:cNvSpPr>
            <a:spLocks noGrp="1" noChangeArrowheads="1"/>
          </p:cNvSpPr>
          <p:nvPr>
            <p:ph type="title"/>
          </p:nvPr>
        </p:nvSpPr>
        <p:spPr>
          <a:xfrm>
            <a:off x="292100" y="266700"/>
            <a:ext cx="8458200" cy="685800"/>
          </a:xfrm>
        </p:spPr>
        <p:txBody>
          <a:bodyPr lIns="82945" tIns="41473" rIns="82945" bIns="41473" anchor="t"/>
          <a:lstStyle/>
          <a:p>
            <a:pPr defTabSz="912813"/>
            <a:r>
              <a:rPr lang="en-US" dirty="0" smtClean="0">
                <a:ea typeface="ＭＳ Ｐゴシック" charset="-128"/>
                <a:cs typeface="ＭＳ Ｐゴシック" charset="-128"/>
              </a:rPr>
              <a:t>Problem: Social Network Link Fraud</a:t>
            </a:r>
            <a:br>
              <a:rPr lang="en-US" dirty="0" smtClean="0">
                <a:ea typeface="ＭＳ Ｐゴシック" charset="-128"/>
                <a:cs typeface="ＭＳ Ｐゴシック" charset="-128"/>
              </a:rPr>
            </a:br>
            <a:endParaRPr lang="en-US" dirty="0">
              <a:ea typeface="ＭＳ Ｐゴシック" charset="-128"/>
              <a:cs typeface="ＭＳ Ｐゴシック" charset="-128"/>
            </a:endParaRPr>
          </a:p>
        </p:txBody>
      </p:sp>
      <p:sp>
        <p:nvSpPr>
          <p:cNvPr id="23563" name="Date Placeholder 13"/>
          <p:cNvSpPr>
            <a:spLocks noGrp="1"/>
          </p:cNvSpPr>
          <p:nvPr>
            <p:ph type="dt" sz="quarter" idx="10"/>
          </p:nvPr>
        </p:nvSpPr>
        <p:spPr>
          <a:noFill/>
        </p:spPr>
        <p:txBody>
          <a:bodyPr/>
          <a:lstStyle/>
          <a:p>
            <a:r>
              <a:rPr lang="en-US" smtClean="0"/>
              <a:t>Twitter</a:t>
            </a:r>
            <a:endParaRPr lang="en-US"/>
          </a:p>
        </p:txBody>
      </p:sp>
      <p:sp>
        <p:nvSpPr>
          <p:cNvPr id="26" name="TextBox 25"/>
          <p:cNvSpPr txBox="1"/>
          <p:nvPr/>
        </p:nvSpPr>
        <p:spPr>
          <a:xfrm>
            <a:off x="-38100" y="965200"/>
            <a:ext cx="9207500" cy="492443"/>
          </a:xfrm>
          <a:prstGeom prst="rect">
            <a:avLst/>
          </a:prstGeom>
          <a:noFill/>
        </p:spPr>
        <p:txBody>
          <a:bodyPr wrap="square" rtlCol="0">
            <a:spAutoFit/>
          </a:bodyPr>
          <a:lstStyle/>
          <a:p>
            <a:r>
              <a:rPr lang="en-US" dirty="0" smtClean="0">
                <a:ea typeface="ＭＳ Ｐゴシック" charset="-128"/>
                <a:cs typeface="ＭＳ Ｐゴシック" charset="-128"/>
              </a:rPr>
              <a:t>Target: find “stealthy” attackers missed by other algorithms</a:t>
            </a:r>
            <a:endParaRPr lang="en-US" dirty="0"/>
          </a:p>
        </p:txBody>
      </p:sp>
      <p:grpSp>
        <p:nvGrpSpPr>
          <p:cNvPr id="74" name="Group 73"/>
          <p:cNvGrpSpPr>
            <a:grpSpLocks noChangeAspect="1"/>
          </p:cNvGrpSpPr>
          <p:nvPr/>
        </p:nvGrpSpPr>
        <p:grpSpPr>
          <a:xfrm>
            <a:off x="517537" y="1640830"/>
            <a:ext cx="2319335" cy="952016"/>
            <a:chOff x="111126" y="1526522"/>
            <a:chExt cx="4638674" cy="1904032"/>
          </a:xfrm>
        </p:grpSpPr>
        <p:pic>
          <p:nvPicPr>
            <p:cNvPr id="27" name="Picture 1"/>
            <p:cNvPicPr>
              <a:picLocks noChangeAspect="1" noChangeArrowheads="1"/>
            </p:cNvPicPr>
            <p:nvPr/>
          </p:nvPicPr>
          <p:blipFill>
            <a:blip r:embed="rId3"/>
            <a:srcRect/>
            <a:stretch>
              <a:fillRect/>
            </a:stretch>
          </p:blipFill>
          <p:spPr bwMode="auto">
            <a:xfrm>
              <a:off x="1168401" y="1619251"/>
              <a:ext cx="2097322" cy="1517649"/>
            </a:xfrm>
            <a:prstGeom prst="rect">
              <a:avLst/>
            </a:prstGeom>
            <a:noFill/>
            <a:ln w="9525" cap="flat">
              <a:noFill/>
              <a:round/>
              <a:headEnd/>
              <a:tailEnd/>
            </a:ln>
            <a:effectLst/>
          </p:spPr>
        </p:pic>
        <p:grpSp>
          <p:nvGrpSpPr>
            <p:cNvPr id="2" name="Group 28"/>
            <p:cNvGrpSpPr>
              <a:grpSpLocks/>
            </p:cNvGrpSpPr>
            <p:nvPr/>
          </p:nvGrpSpPr>
          <p:grpSpPr bwMode="auto">
            <a:xfrm>
              <a:off x="111126" y="1526522"/>
              <a:ext cx="1154733" cy="1904032"/>
              <a:chOff x="326" y="1216"/>
              <a:chExt cx="1209" cy="2375"/>
            </a:xfrm>
          </p:grpSpPr>
          <p:pic>
            <p:nvPicPr>
              <p:cNvPr id="31" name="Picture 4"/>
              <p:cNvPicPr>
                <a:picLocks noChangeAspect="1" noChangeArrowheads="1"/>
              </p:cNvPicPr>
              <p:nvPr/>
            </p:nvPicPr>
            <p:blipFill>
              <a:blip r:embed="rId4"/>
              <a:srcRect/>
              <a:stretch>
                <a:fillRect/>
              </a:stretch>
            </p:blipFill>
            <p:spPr bwMode="auto">
              <a:xfrm>
                <a:off x="326" y="1216"/>
                <a:ext cx="444" cy="519"/>
              </a:xfrm>
              <a:prstGeom prst="rect">
                <a:avLst/>
              </a:prstGeom>
              <a:noFill/>
              <a:ln w="9525" cap="flat">
                <a:noFill/>
                <a:round/>
                <a:headEnd/>
                <a:tailEnd/>
              </a:ln>
              <a:effectLst/>
            </p:spPr>
          </p:pic>
          <p:pic>
            <p:nvPicPr>
              <p:cNvPr id="32" name="Picture 5"/>
              <p:cNvPicPr>
                <a:picLocks noChangeAspect="1" noChangeArrowheads="1"/>
              </p:cNvPicPr>
              <p:nvPr/>
            </p:nvPicPr>
            <p:blipFill>
              <a:blip r:embed="rId4"/>
              <a:srcRect/>
              <a:stretch>
                <a:fillRect/>
              </a:stretch>
            </p:blipFill>
            <p:spPr bwMode="auto">
              <a:xfrm>
                <a:off x="326" y="1708"/>
                <a:ext cx="444" cy="519"/>
              </a:xfrm>
              <a:prstGeom prst="rect">
                <a:avLst/>
              </a:prstGeom>
              <a:noFill/>
              <a:ln w="9525" cap="flat">
                <a:noFill/>
                <a:round/>
                <a:headEnd/>
                <a:tailEnd/>
              </a:ln>
              <a:effectLst/>
            </p:spPr>
          </p:pic>
          <p:pic>
            <p:nvPicPr>
              <p:cNvPr id="33" name="Picture 6"/>
              <p:cNvPicPr>
                <a:picLocks noChangeAspect="1" noChangeArrowheads="1"/>
              </p:cNvPicPr>
              <p:nvPr/>
            </p:nvPicPr>
            <p:blipFill>
              <a:blip r:embed="rId4"/>
              <a:srcRect/>
              <a:stretch>
                <a:fillRect/>
              </a:stretch>
            </p:blipFill>
            <p:spPr bwMode="auto">
              <a:xfrm>
                <a:off x="326" y="2172"/>
                <a:ext cx="444" cy="519"/>
              </a:xfrm>
              <a:prstGeom prst="rect">
                <a:avLst/>
              </a:prstGeom>
              <a:noFill/>
              <a:ln w="9525" cap="flat">
                <a:noFill/>
                <a:round/>
                <a:headEnd/>
                <a:tailEnd/>
              </a:ln>
              <a:effectLst/>
            </p:spPr>
          </p:pic>
          <p:pic>
            <p:nvPicPr>
              <p:cNvPr id="34" name="Picture 7"/>
              <p:cNvPicPr>
                <a:picLocks noChangeAspect="1" noChangeArrowheads="1"/>
              </p:cNvPicPr>
              <p:nvPr/>
            </p:nvPicPr>
            <p:blipFill>
              <a:blip r:embed="rId4"/>
              <a:srcRect/>
              <a:stretch>
                <a:fillRect/>
              </a:stretch>
            </p:blipFill>
            <p:spPr bwMode="auto">
              <a:xfrm>
                <a:off x="326" y="2635"/>
                <a:ext cx="444" cy="519"/>
              </a:xfrm>
              <a:prstGeom prst="rect">
                <a:avLst/>
              </a:prstGeom>
              <a:noFill/>
              <a:ln w="9525" cap="flat">
                <a:noFill/>
                <a:round/>
                <a:headEnd/>
                <a:tailEnd/>
              </a:ln>
              <a:effectLst/>
            </p:spPr>
          </p:pic>
          <p:pic>
            <p:nvPicPr>
              <p:cNvPr id="35" name="Picture 8"/>
              <p:cNvPicPr>
                <a:picLocks noChangeAspect="1" noChangeArrowheads="1"/>
              </p:cNvPicPr>
              <p:nvPr/>
            </p:nvPicPr>
            <p:blipFill>
              <a:blip r:embed="rId4"/>
              <a:srcRect/>
              <a:stretch>
                <a:fillRect/>
              </a:stretch>
            </p:blipFill>
            <p:spPr bwMode="auto">
              <a:xfrm>
                <a:off x="326" y="3072"/>
                <a:ext cx="444" cy="519"/>
              </a:xfrm>
              <a:prstGeom prst="rect">
                <a:avLst/>
              </a:prstGeom>
              <a:noFill/>
              <a:ln w="9525" cap="flat">
                <a:noFill/>
                <a:round/>
                <a:headEnd/>
                <a:tailEnd/>
              </a:ln>
              <a:effectLst/>
            </p:spPr>
          </p:pic>
          <p:sp>
            <p:nvSpPr>
              <p:cNvPr id="36" name="Line 9"/>
              <p:cNvSpPr>
                <a:spLocks noChangeShapeType="1"/>
              </p:cNvSpPr>
              <p:nvPr/>
            </p:nvSpPr>
            <p:spPr bwMode="auto">
              <a:xfrm>
                <a:off x="640" y="1410"/>
                <a:ext cx="837" cy="367"/>
              </a:xfrm>
              <a:prstGeom prst="line">
                <a:avLst/>
              </a:prstGeom>
              <a:noFill/>
              <a:ln w="9525" cap="flat">
                <a:solidFill>
                  <a:srgbClr val="7E0021"/>
                </a:solidFill>
                <a:round/>
                <a:headEnd/>
                <a:tailEnd type="triangle" w="med" len="med"/>
              </a:ln>
              <a:effectLst/>
            </p:spPr>
            <p:txBody>
              <a:bodyPr/>
              <a:lstStyle/>
              <a:p>
                <a:endParaRPr lang="en-US"/>
              </a:p>
            </p:txBody>
          </p:sp>
          <p:sp>
            <p:nvSpPr>
              <p:cNvPr id="37" name="Line 10"/>
              <p:cNvSpPr>
                <a:spLocks noChangeShapeType="1"/>
              </p:cNvSpPr>
              <p:nvPr/>
            </p:nvSpPr>
            <p:spPr bwMode="auto">
              <a:xfrm>
                <a:off x="640" y="1479"/>
                <a:ext cx="837" cy="1277"/>
              </a:xfrm>
              <a:prstGeom prst="line">
                <a:avLst/>
              </a:prstGeom>
              <a:noFill/>
              <a:ln w="9525" cap="flat">
                <a:solidFill>
                  <a:srgbClr val="7E0021"/>
                </a:solidFill>
                <a:round/>
                <a:headEnd/>
                <a:tailEnd type="triangle" w="med" len="med"/>
              </a:ln>
              <a:effectLst/>
            </p:spPr>
            <p:txBody>
              <a:bodyPr/>
              <a:lstStyle/>
              <a:p>
                <a:endParaRPr lang="en-US"/>
              </a:p>
            </p:txBody>
          </p:sp>
          <p:sp>
            <p:nvSpPr>
              <p:cNvPr id="38" name="Line 11"/>
              <p:cNvSpPr>
                <a:spLocks noChangeShapeType="1"/>
              </p:cNvSpPr>
              <p:nvPr/>
            </p:nvSpPr>
            <p:spPr bwMode="auto">
              <a:xfrm flipV="1">
                <a:off x="640" y="1835"/>
                <a:ext cx="779" cy="60"/>
              </a:xfrm>
              <a:prstGeom prst="line">
                <a:avLst/>
              </a:prstGeom>
              <a:noFill/>
              <a:ln w="9525" cap="flat">
                <a:solidFill>
                  <a:srgbClr val="7E0021"/>
                </a:solidFill>
                <a:round/>
                <a:headEnd/>
                <a:tailEnd type="triangle" w="med" len="med"/>
              </a:ln>
              <a:effectLst/>
            </p:spPr>
            <p:txBody>
              <a:bodyPr/>
              <a:lstStyle/>
              <a:p>
                <a:endParaRPr lang="en-US"/>
              </a:p>
            </p:txBody>
          </p:sp>
          <p:sp>
            <p:nvSpPr>
              <p:cNvPr id="39" name="Line 12"/>
              <p:cNvSpPr>
                <a:spLocks noChangeShapeType="1"/>
              </p:cNvSpPr>
              <p:nvPr/>
            </p:nvSpPr>
            <p:spPr bwMode="auto">
              <a:xfrm>
                <a:off x="640" y="1965"/>
                <a:ext cx="837" cy="850"/>
              </a:xfrm>
              <a:prstGeom prst="line">
                <a:avLst/>
              </a:prstGeom>
              <a:noFill/>
              <a:ln w="9525" cap="flat">
                <a:solidFill>
                  <a:srgbClr val="7E0021"/>
                </a:solidFill>
                <a:round/>
                <a:headEnd/>
                <a:tailEnd type="triangle" w="med" len="med"/>
              </a:ln>
              <a:effectLst/>
            </p:spPr>
            <p:txBody>
              <a:bodyPr/>
              <a:lstStyle/>
              <a:p>
                <a:endParaRPr lang="en-US"/>
              </a:p>
            </p:txBody>
          </p:sp>
          <p:sp>
            <p:nvSpPr>
              <p:cNvPr id="40" name="Line 13"/>
              <p:cNvSpPr>
                <a:spLocks noChangeShapeType="1"/>
              </p:cNvSpPr>
              <p:nvPr/>
            </p:nvSpPr>
            <p:spPr bwMode="auto">
              <a:xfrm flipV="1">
                <a:off x="640" y="1894"/>
                <a:ext cx="779" cy="486"/>
              </a:xfrm>
              <a:prstGeom prst="line">
                <a:avLst/>
              </a:prstGeom>
              <a:noFill/>
              <a:ln w="9525" cap="flat">
                <a:solidFill>
                  <a:srgbClr val="7E0021"/>
                </a:solidFill>
                <a:round/>
                <a:headEnd/>
                <a:tailEnd type="triangle" w="med" len="med"/>
              </a:ln>
              <a:effectLst/>
            </p:spPr>
            <p:txBody>
              <a:bodyPr/>
              <a:lstStyle/>
              <a:p>
                <a:endParaRPr lang="en-US"/>
              </a:p>
            </p:txBody>
          </p:sp>
          <p:sp>
            <p:nvSpPr>
              <p:cNvPr id="41" name="Line 14"/>
              <p:cNvSpPr>
                <a:spLocks noChangeShapeType="1"/>
              </p:cNvSpPr>
              <p:nvPr/>
            </p:nvSpPr>
            <p:spPr bwMode="auto">
              <a:xfrm>
                <a:off x="640" y="2380"/>
                <a:ext cx="837" cy="491"/>
              </a:xfrm>
              <a:prstGeom prst="line">
                <a:avLst/>
              </a:prstGeom>
              <a:noFill/>
              <a:ln w="9525" cap="flat">
                <a:solidFill>
                  <a:srgbClr val="7E0021"/>
                </a:solidFill>
                <a:round/>
                <a:headEnd/>
                <a:tailEnd type="triangle" w="med" len="med"/>
              </a:ln>
              <a:effectLst/>
            </p:spPr>
            <p:txBody>
              <a:bodyPr/>
              <a:lstStyle/>
              <a:p>
                <a:endParaRPr lang="en-US"/>
              </a:p>
            </p:txBody>
          </p:sp>
          <p:sp>
            <p:nvSpPr>
              <p:cNvPr id="42" name="Line 15"/>
              <p:cNvSpPr>
                <a:spLocks noChangeShapeType="1"/>
              </p:cNvSpPr>
              <p:nvPr/>
            </p:nvSpPr>
            <p:spPr bwMode="auto">
              <a:xfrm flipV="1">
                <a:off x="640" y="1950"/>
                <a:ext cx="779" cy="846"/>
              </a:xfrm>
              <a:prstGeom prst="line">
                <a:avLst/>
              </a:prstGeom>
              <a:noFill/>
              <a:ln w="9525" cap="flat">
                <a:solidFill>
                  <a:srgbClr val="7E0021"/>
                </a:solidFill>
                <a:round/>
                <a:headEnd/>
                <a:tailEnd type="triangle" w="med" len="med"/>
              </a:ln>
              <a:effectLst/>
            </p:spPr>
            <p:txBody>
              <a:bodyPr/>
              <a:lstStyle/>
              <a:p>
                <a:endParaRPr lang="en-US"/>
              </a:p>
            </p:txBody>
          </p:sp>
          <p:sp>
            <p:nvSpPr>
              <p:cNvPr id="43" name="Line 16"/>
              <p:cNvSpPr>
                <a:spLocks noChangeShapeType="1"/>
              </p:cNvSpPr>
              <p:nvPr/>
            </p:nvSpPr>
            <p:spPr bwMode="auto">
              <a:xfrm>
                <a:off x="640" y="2796"/>
                <a:ext cx="895" cy="133"/>
              </a:xfrm>
              <a:prstGeom prst="line">
                <a:avLst/>
              </a:prstGeom>
              <a:noFill/>
              <a:ln w="9525" cap="flat">
                <a:solidFill>
                  <a:srgbClr val="7E0021"/>
                </a:solidFill>
                <a:round/>
                <a:headEnd/>
                <a:tailEnd type="triangle" w="med" len="med"/>
              </a:ln>
              <a:effectLst/>
            </p:spPr>
            <p:txBody>
              <a:bodyPr/>
              <a:lstStyle/>
              <a:p>
                <a:endParaRPr lang="en-US"/>
              </a:p>
            </p:txBody>
          </p:sp>
          <p:sp>
            <p:nvSpPr>
              <p:cNvPr id="44" name="Line 17"/>
              <p:cNvSpPr>
                <a:spLocks noChangeShapeType="1"/>
              </p:cNvSpPr>
              <p:nvPr/>
            </p:nvSpPr>
            <p:spPr bwMode="auto">
              <a:xfrm flipV="1">
                <a:off x="640" y="2065"/>
                <a:ext cx="779" cy="1216"/>
              </a:xfrm>
              <a:prstGeom prst="line">
                <a:avLst/>
              </a:prstGeom>
              <a:noFill/>
              <a:ln w="9525" cap="flat">
                <a:solidFill>
                  <a:srgbClr val="7E0021"/>
                </a:solidFill>
                <a:round/>
                <a:headEnd/>
                <a:tailEnd type="triangle" w="med" len="med"/>
              </a:ln>
              <a:effectLst/>
            </p:spPr>
            <p:txBody>
              <a:bodyPr/>
              <a:lstStyle/>
              <a:p>
                <a:endParaRPr lang="en-US"/>
              </a:p>
            </p:txBody>
          </p:sp>
          <p:sp>
            <p:nvSpPr>
              <p:cNvPr id="45" name="Line 18"/>
              <p:cNvSpPr>
                <a:spLocks noChangeShapeType="1"/>
              </p:cNvSpPr>
              <p:nvPr/>
            </p:nvSpPr>
            <p:spPr bwMode="auto">
              <a:xfrm flipV="1">
                <a:off x="640" y="2987"/>
                <a:ext cx="895" cy="294"/>
              </a:xfrm>
              <a:prstGeom prst="line">
                <a:avLst/>
              </a:prstGeom>
              <a:noFill/>
              <a:ln w="9525" cap="flat">
                <a:solidFill>
                  <a:srgbClr val="7E0021"/>
                </a:solidFill>
                <a:round/>
                <a:headEnd/>
                <a:tailEnd type="triangle" w="med" len="med"/>
              </a:ln>
              <a:effectLst/>
            </p:spPr>
            <p:txBody>
              <a:bodyPr/>
              <a:lstStyle/>
              <a:p>
                <a:endParaRPr lang="en-US"/>
              </a:p>
            </p:txBody>
          </p:sp>
        </p:grpSp>
        <p:grpSp>
          <p:nvGrpSpPr>
            <p:cNvPr id="3" name="Group 46"/>
            <p:cNvGrpSpPr>
              <a:grpSpLocks/>
            </p:cNvGrpSpPr>
            <p:nvPr/>
          </p:nvGrpSpPr>
          <p:grpSpPr bwMode="auto">
            <a:xfrm>
              <a:off x="3240720" y="1672579"/>
              <a:ext cx="1509080" cy="1426221"/>
              <a:chOff x="3953" y="1310"/>
              <a:chExt cx="1580" cy="1779"/>
            </a:xfrm>
          </p:grpSpPr>
          <p:pic>
            <p:nvPicPr>
              <p:cNvPr id="49" name="Picture 22"/>
              <p:cNvPicPr>
                <a:picLocks noChangeAspect="1" noChangeArrowheads="1"/>
              </p:cNvPicPr>
              <p:nvPr/>
            </p:nvPicPr>
            <p:blipFill>
              <a:blip r:embed="rId4"/>
              <a:srcRect/>
              <a:stretch>
                <a:fillRect/>
              </a:stretch>
            </p:blipFill>
            <p:spPr bwMode="auto">
              <a:xfrm>
                <a:off x="4258" y="1926"/>
                <a:ext cx="444" cy="519"/>
              </a:xfrm>
              <a:prstGeom prst="rect">
                <a:avLst/>
              </a:prstGeom>
              <a:noFill/>
              <a:ln w="9525" cap="flat">
                <a:noFill/>
                <a:round/>
                <a:headEnd/>
                <a:tailEnd/>
              </a:ln>
              <a:effectLst/>
            </p:spPr>
          </p:pic>
          <p:pic>
            <p:nvPicPr>
              <p:cNvPr id="50" name="Picture 23"/>
              <p:cNvPicPr>
                <a:picLocks noChangeAspect="1" noChangeArrowheads="1"/>
              </p:cNvPicPr>
              <p:nvPr/>
            </p:nvPicPr>
            <p:blipFill>
              <a:blip r:embed="rId4"/>
              <a:srcRect/>
              <a:stretch>
                <a:fillRect/>
              </a:stretch>
            </p:blipFill>
            <p:spPr bwMode="auto">
              <a:xfrm>
                <a:off x="5089" y="1919"/>
                <a:ext cx="444" cy="519"/>
              </a:xfrm>
              <a:prstGeom prst="rect">
                <a:avLst/>
              </a:prstGeom>
              <a:noFill/>
              <a:ln w="9525" cap="flat">
                <a:noFill/>
                <a:round/>
                <a:headEnd/>
                <a:tailEnd/>
              </a:ln>
              <a:effectLst/>
            </p:spPr>
          </p:pic>
          <p:pic>
            <p:nvPicPr>
              <p:cNvPr id="51" name="Picture 24"/>
              <p:cNvPicPr>
                <a:picLocks noChangeAspect="1" noChangeArrowheads="1"/>
              </p:cNvPicPr>
              <p:nvPr/>
            </p:nvPicPr>
            <p:blipFill>
              <a:blip r:embed="rId4"/>
              <a:srcRect/>
              <a:stretch>
                <a:fillRect/>
              </a:stretch>
            </p:blipFill>
            <p:spPr bwMode="auto">
              <a:xfrm>
                <a:off x="4273" y="2555"/>
                <a:ext cx="444" cy="519"/>
              </a:xfrm>
              <a:prstGeom prst="rect">
                <a:avLst/>
              </a:prstGeom>
              <a:noFill/>
              <a:ln w="9525" cap="flat">
                <a:noFill/>
                <a:round/>
                <a:headEnd/>
                <a:tailEnd/>
              </a:ln>
              <a:effectLst/>
            </p:spPr>
          </p:pic>
          <p:pic>
            <p:nvPicPr>
              <p:cNvPr id="52" name="Picture 25"/>
              <p:cNvPicPr>
                <a:picLocks noChangeAspect="1" noChangeArrowheads="1"/>
              </p:cNvPicPr>
              <p:nvPr/>
            </p:nvPicPr>
            <p:blipFill>
              <a:blip r:embed="rId4"/>
              <a:srcRect/>
              <a:stretch>
                <a:fillRect/>
              </a:stretch>
            </p:blipFill>
            <p:spPr bwMode="auto">
              <a:xfrm>
                <a:off x="5062" y="2570"/>
                <a:ext cx="444" cy="519"/>
              </a:xfrm>
              <a:prstGeom prst="rect">
                <a:avLst/>
              </a:prstGeom>
              <a:noFill/>
              <a:ln w="9525" cap="flat">
                <a:noFill/>
                <a:round/>
                <a:headEnd/>
                <a:tailEnd/>
              </a:ln>
              <a:effectLst/>
            </p:spPr>
          </p:pic>
          <p:pic>
            <p:nvPicPr>
              <p:cNvPr id="53" name="Picture 26"/>
              <p:cNvPicPr>
                <a:picLocks noChangeAspect="1" noChangeArrowheads="1"/>
              </p:cNvPicPr>
              <p:nvPr/>
            </p:nvPicPr>
            <p:blipFill>
              <a:blip r:embed="rId4"/>
              <a:srcRect/>
              <a:stretch>
                <a:fillRect/>
              </a:stretch>
            </p:blipFill>
            <p:spPr bwMode="auto">
              <a:xfrm>
                <a:off x="4667" y="1310"/>
                <a:ext cx="444" cy="519"/>
              </a:xfrm>
              <a:prstGeom prst="rect">
                <a:avLst/>
              </a:prstGeom>
              <a:noFill/>
              <a:ln w="9525" cap="flat">
                <a:noFill/>
                <a:round/>
                <a:headEnd/>
                <a:tailEnd/>
              </a:ln>
              <a:effectLst/>
            </p:spPr>
          </p:pic>
          <p:sp>
            <p:nvSpPr>
              <p:cNvPr id="54" name="Line 27"/>
              <p:cNvSpPr>
                <a:spLocks noChangeShapeType="1"/>
              </p:cNvSpPr>
              <p:nvPr/>
            </p:nvSpPr>
            <p:spPr bwMode="auto">
              <a:xfrm flipV="1">
                <a:off x="4519" y="1759"/>
                <a:ext cx="236" cy="167"/>
              </a:xfrm>
              <a:prstGeom prst="line">
                <a:avLst/>
              </a:prstGeom>
              <a:noFill/>
              <a:ln w="9525" cap="flat">
                <a:solidFill>
                  <a:srgbClr val="000000"/>
                </a:solidFill>
                <a:round/>
                <a:headEnd/>
                <a:tailEnd/>
              </a:ln>
              <a:effectLst/>
            </p:spPr>
            <p:txBody>
              <a:bodyPr/>
              <a:lstStyle/>
              <a:p>
                <a:endParaRPr lang="en-US"/>
              </a:p>
            </p:txBody>
          </p:sp>
          <p:sp>
            <p:nvSpPr>
              <p:cNvPr id="55" name="Line 28"/>
              <p:cNvSpPr>
                <a:spLocks noChangeShapeType="1"/>
              </p:cNvSpPr>
              <p:nvPr/>
            </p:nvSpPr>
            <p:spPr bwMode="auto">
              <a:xfrm>
                <a:off x="4578" y="2107"/>
                <a:ext cx="652" cy="0"/>
              </a:xfrm>
              <a:prstGeom prst="line">
                <a:avLst/>
              </a:prstGeom>
              <a:noFill/>
              <a:ln w="9525" cap="flat">
                <a:solidFill>
                  <a:srgbClr val="000000"/>
                </a:solidFill>
                <a:round/>
                <a:headEnd/>
                <a:tailEnd/>
              </a:ln>
              <a:effectLst/>
            </p:spPr>
            <p:txBody>
              <a:bodyPr/>
              <a:lstStyle/>
              <a:p>
                <a:endParaRPr lang="en-US"/>
              </a:p>
            </p:txBody>
          </p:sp>
          <p:sp>
            <p:nvSpPr>
              <p:cNvPr id="56" name="Line 29"/>
              <p:cNvSpPr>
                <a:spLocks noChangeShapeType="1"/>
              </p:cNvSpPr>
              <p:nvPr/>
            </p:nvSpPr>
            <p:spPr bwMode="auto">
              <a:xfrm>
                <a:off x="4578" y="2245"/>
                <a:ext cx="629" cy="415"/>
              </a:xfrm>
              <a:prstGeom prst="line">
                <a:avLst/>
              </a:prstGeom>
              <a:noFill/>
              <a:ln w="9525" cap="flat">
                <a:solidFill>
                  <a:srgbClr val="000000"/>
                </a:solidFill>
                <a:round/>
                <a:headEnd/>
                <a:tailEnd/>
              </a:ln>
              <a:effectLst/>
            </p:spPr>
            <p:txBody>
              <a:bodyPr/>
              <a:lstStyle/>
              <a:p>
                <a:endParaRPr lang="en-US"/>
              </a:p>
            </p:txBody>
          </p:sp>
          <p:sp>
            <p:nvSpPr>
              <p:cNvPr id="57" name="Line 30"/>
              <p:cNvSpPr>
                <a:spLocks noChangeShapeType="1"/>
              </p:cNvSpPr>
              <p:nvPr/>
            </p:nvSpPr>
            <p:spPr bwMode="auto">
              <a:xfrm>
                <a:off x="4519" y="2419"/>
                <a:ext cx="0" cy="136"/>
              </a:xfrm>
              <a:prstGeom prst="line">
                <a:avLst/>
              </a:prstGeom>
              <a:noFill/>
              <a:ln w="9525" cap="flat">
                <a:solidFill>
                  <a:srgbClr val="000000"/>
                </a:solidFill>
                <a:round/>
                <a:headEnd/>
                <a:tailEnd/>
              </a:ln>
              <a:effectLst/>
            </p:spPr>
            <p:txBody>
              <a:bodyPr/>
              <a:lstStyle/>
              <a:p>
                <a:endParaRPr lang="en-US"/>
              </a:p>
            </p:txBody>
          </p:sp>
          <p:sp>
            <p:nvSpPr>
              <p:cNvPr id="58" name="Line 31"/>
              <p:cNvSpPr>
                <a:spLocks noChangeShapeType="1"/>
              </p:cNvSpPr>
              <p:nvPr/>
            </p:nvSpPr>
            <p:spPr bwMode="auto">
              <a:xfrm>
                <a:off x="4994" y="1760"/>
                <a:ext cx="236" cy="207"/>
              </a:xfrm>
              <a:prstGeom prst="line">
                <a:avLst/>
              </a:prstGeom>
              <a:noFill/>
              <a:ln w="9525" cap="flat">
                <a:solidFill>
                  <a:srgbClr val="000000"/>
                </a:solidFill>
                <a:round/>
                <a:headEnd/>
                <a:tailEnd/>
              </a:ln>
              <a:effectLst/>
            </p:spPr>
            <p:txBody>
              <a:bodyPr/>
              <a:lstStyle/>
              <a:p>
                <a:endParaRPr lang="en-US"/>
              </a:p>
            </p:txBody>
          </p:sp>
          <p:sp>
            <p:nvSpPr>
              <p:cNvPr id="59" name="Line 32"/>
              <p:cNvSpPr>
                <a:spLocks noChangeShapeType="1"/>
              </p:cNvSpPr>
              <p:nvPr/>
            </p:nvSpPr>
            <p:spPr bwMode="auto">
              <a:xfrm>
                <a:off x="4638" y="2731"/>
                <a:ext cx="534" cy="0"/>
              </a:xfrm>
              <a:prstGeom prst="line">
                <a:avLst/>
              </a:prstGeom>
              <a:noFill/>
              <a:ln w="9525" cap="flat">
                <a:solidFill>
                  <a:srgbClr val="000000"/>
                </a:solidFill>
                <a:round/>
                <a:headEnd/>
                <a:tailEnd/>
              </a:ln>
              <a:effectLst/>
            </p:spPr>
            <p:txBody>
              <a:bodyPr/>
              <a:lstStyle/>
              <a:p>
                <a:endParaRPr lang="en-US"/>
              </a:p>
            </p:txBody>
          </p:sp>
          <p:sp>
            <p:nvSpPr>
              <p:cNvPr id="60" name="Line 33"/>
              <p:cNvSpPr>
                <a:spLocks noChangeShapeType="1"/>
              </p:cNvSpPr>
              <p:nvPr/>
            </p:nvSpPr>
            <p:spPr bwMode="auto">
              <a:xfrm flipV="1">
                <a:off x="4614" y="2272"/>
                <a:ext cx="534" cy="417"/>
              </a:xfrm>
              <a:prstGeom prst="line">
                <a:avLst/>
              </a:prstGeom>
              <a:noFill/>
              <a:ln w="9525" cap="flat">
                <a:solidFill>
                  <a:srgbClr val="000000"/>
                </a:solidFill>
                <a:round/>
                <a:headEnd/>
                <a:tailEnd/>
              </a:ln>
              <a:effectLst/>
            </p:spPr>
            <p:txBody>
              <a:bodyPr/>
              <a:lstStyle/>
              <a:p>
                <a:endParaRPr lang="en-US"/>
              </a:p>
            </p:txBody>
          </p:sp>
          <p:sp>
            <p:nvSpPr>
              <p:cNvPr id="61" name="Line 34"/>
              <p:cNvSpPr>
                <a:spLocks noChangeShapeType="1"/>
              </p:cNvSpPr>
              <p:nvPr/>
            </p:nvSpPr>
            <p:spPr bwMode="auto">
              <a:xfrm>
                <a:off x="5291" y="2439"/>
                <a:ext cx="0" cy="130"/>
              </a:xfrm>
              <a:prstGeom prst="line">
                <a:avLst/>
              </a:prstGeom>
              <a:noFill/>
              <a:ln w="9525" cap="flat">
                <a:solidFill>
                  <a:srgbClr val="000000"/>
                </a:solidFill>
                <a:round/>
                <a:headEnd/>
                <a:tailEnd/>
              </a:ln>
              <a:effectLst/>
            </p:spPr>
            <p:txBody>
              <a:bodyPr/>
              <a:lstStyle/>
              <a:p>
                <a:endParaRPr lang="en-US"/>
              </a:p>
            </p:txBody>
          </p:sp>
          <p:sp>
            <p:nvSpPr>
              <p:cNvPr id="62" name="Line 35"/>
              <p:cNvSpPr>
                <a:spLocks noChangeShapeType="1"/>
              </p:cNvSpPr>
              <p:nvPr/>
            </p:nvSpPr>
            <p:spPr bwMode="auto">
              <a:xfrm flipV="1">
                <a:off x="4578" y="1829"/>
                <a:ext cx="236" cy="726"/>
              </a:xfrm>
              <a:prstGeom prst="line">
                <a:avLst/>
              </a:prstGeom>
              <a:noFill/>
              <a:ln w="9525" cap="flat">
                <a:solidFill>
                  <a:srgbClr val="000000"/>
                </a:solidFill>
                <a:round/>
                <a:headEnd/>
                <a:tailEnd/>
              </a:ln>
              <a:effectLst/>
            </p:spPr>
            <p:txBody>
              <a:bodyPr/>
              <a:lstStyle/>
              <a:p>
                <a:endParaRPr lang="en-US"/>
              </a:p>
            </p:txBody>
          </p:sp>
          <p:sp>
            <p:nvSpPr>
              <p:cNvPr id="63" name="Line 36"/>
              <p:cNvSpPr>
                <a:spLocks noChangeShapeType="1"/>
              </p:cNvSpPr>
              <p:nvPr/>
            </p:nvSpPr>
            <p:spPr bwMode="auto">
              <a:xfrm>
                <a:off x="4875" y="1830"/>
                <a:ext cx="355" cy="761"/>
              </a:xfrm>
              <a:prstGeom prst="line">
                <a:avLst/>
              </a:prstGeom>
              <a:noFill/>
              <a:ln w="9525" cap="flat">
                <a:solidFill>
                  <a:srgbClr val="000000"/>
                </a:solidFill>
                <a:round/>
                <a:headEnd/>
                <a:tailEnd/>
              </a:ln>
              <a:effectLst/>
            </p:spPr>
            <p:txBody>
              <a:bodyPr/>
              <a:lstStyle/>
              <a:p>
                <a:endParaRPr lang="en-US"/>
              </a:p>
            </p:txBody>
          </p:sp>
          <p:sp>
            <p:nvSpPr>
              <p:cNvPr id="64" name="Line 37"/>
              <p:cNvSpPr>
                <a:spLocks noChangeShapeType="1"/>
              </p:cNvSpPr>
              <p:nvPr/>
            </p:nvSpPr>
            <p:spPr bwMode="auto">
              <a:xfrm flipH="1">
                <a:off x="3953" y="1687"/>
                <a:ext cx="714" cy="551"/>
              </a:xfrm>
              <a:prstGeom prst="line">
                <a:avLst/>
              </a:prstGeom>
              <a:noFill/>
              <a:ln w="9525" cap="flat">
                <a:solidFill>
                  <a:srgbClr val="7E0021"/>
                </a:solidFill>
                <a:round/>
                <a:headEnd/>
                <a:tailEnd type="triangle" w="med" len="med"/>
              </a:ln>
              <a:effectLst/>
            </p:spPr>
            <p:txBody>
              <a:bodyPr/>
              <a:lstStyle/>
              <a:p>
                <a:endParaRPr lang="en-US"/>
              </a:p>
            </p:txBody>
          </p:sp>
          <p:sp>
            <p:nvSpPr>
              <p:cNvPr id="65" name="Line 38"/>
              <p:cNvSpPr>
                <a:spLocks noChangeShapeType="1"/>
              </p:cNvSpPr>
              <p:nvPr/>
            </p:nvSpPr>
            <p:spPr bwMode="auto">
              <a:xfrm flipH="1">
                <a:off x="4011" y="2354"/>
                <a:ext cx="289" cy="25"/>
              </a:xfrm>
              <a:prstGeom prst="line">
                <a:avLst/>
              </a:prstGeom>
              <a:noFill/>
              <a:ln w="9525" cap="flat">
                <a:solidFill>
                  <a:srgbClr val="7E0021"/>
                </a:solidFill>
                <a:round/>
                <a:headEnd/>
                <a:tailEnd type="triangle" w="med" len="med"/>
              </a:ln>
              <a:effectLst/>
            </p:spPr>
            <p:txBody>
              <a:bodyPr/>
              <a:lstStyle/>
              <a:p>
                <a:endParaRPr lang="en-US"/>
              </a:p>
            </p:txBody>
          </p:sp>
          <p:sp>
            <p:nvSpPr>
              <p:cNvPr id="66" name="Line 39"/>
              <p:cNvSpPr>
                <a:spLocks noChangeShapeType="1"/>
              </p:cNvSpPr>
              <p:nvPr/>
            </p:nvSpPr>
            <p:spPr bwMode="auto">
              <a:xfrm flipH="1" flipV="1">
                <a:off x="4011" y="2571"/>
                <a:ext cx="370" cy="270"/>
              </a:xfrm>
              <a:prstGeom prst="line">
                <a:avLst/>
              </a:prstGeom>
              <a:noFill/>
              <a:ln w="9525" cap="flat">
                <a:solidFill>
                  <a:srgbClr val="7E0021"/>
                </a:solidFill>
                <a:round/>
                <a:headEnd/>
                <a:tailEnd type="triangle" w="med" len="med"/>
              </a:ln>
              <a:effectLst/>
            </p:spPr>
            <p:txBody>
              <a:bodyPr/>
              <a:lstStyle/>
              <a:p>
                <a:endParaRPr lang="en-US"/>
              </a:p>
            </p:txBody>
          </p:sp>
          <p:sp>
            <p:nvSpPr>
              <p:cNvPr id="67" name="Line 40"/>
              <p:cNvSpPr>
                <a:spLocks noChangeShapeType="1"/>
              </p:cNvSpPr>
              <p:nvPr/>
            </p:nvSpPr>
            <p:spPr bwMode="auto">
              <a:xfrm flipH="1" flipV="1">
                <a:off x="4011" y="2469"/>
                <a:ext cx="1161" cy="220"/>
              </a:xfrm>
              <a:prstGeom prst="line">
                <a:avLst/>
              </a:prstGeom>
              <a:noFill/>
              <a:ln w="9525" cap="flat">
                <a:solidFill>
                  <a:srgbClr val="7E0021"/>
                </a:solidFill>
                <a:round/>
                <a:headEnd/>
                <a:tailEnd type="triangle" w="med" len="med"/>
              </a:ln>
              <a:effectLst/>
            </p:spPr>
            <p:txBody>
              <a:bodyPr/>
              <a:lstStyle/>
              <a:p>
                <a:endParaRPr lang="en-US"/>
              </a:p>
            </p:txBody>
          </p:sp>
          <p:sp>
            <p:nvSpPr>
              <p:cNvPr id="68" name="Line 41"/>
              <p:cNvSpPr>
                <a:spLocks noChangeShapeType="1"/>
              </p:cNvSpPr>
              <p:nvPr/>
            </p:nvSpPr>
            <p:spPr bwMode="auto">
              <a:xfrm flipH="1">
                <a:off x="4011" y="2021"/>
                <a:ext cx="1221" cy="244"/>
              </a:xfrm>
              <a:prstGeom prst="line">
                <a:avLst/>
              </a:prstGeom>
              <a:noFill/>
              <a:ln w="9525" cap="flat">
                <a:solidFill>
                  <a:srgbClr val="7E0021"/>
                </a:solidFill>
                <a:round/>
                <a:headEnd/>
                <a:tailEnd type="triangle" w="med" len="med"/>
              </a:ln>
              <a:effectLst/>
            </p:spPr>
            <p:txBody>
              <a:bodyPr/>
              <a:lstStyle/>
              <a:p>
                <a:endParaRPr lang="en-US"/>
              </a:p>
            </p:txBody>
          </p:sp>
        </p:grpSp>
      </p:grpSp>
      <p:sp>
        <p:nvSpPr>
          <p:cNvPr id="69" name="TextBox 68"/>
          <p:cNvSpPr txBox="1"/>
          <p:nvPr/>
        </p:nvSpPr>
        <p:spPr>
          <a:xfrm>
            <a:off x="3009900" y="1752600"/>
            <a:ext cx="1905000" cy="492443"/>
          </a:xfrm>
          <a:prstGeom prst="rect">
            <a:avLst/>
          </a:prstGeom>
          <a:noFill/>
        </p:spPr>
        <p:txBody>
          <a:bodyPr wrap="square" rtlCol="0">
            <a:spAutoFit/>
          </a:bodyPr>
          <a:lstStyle/>
          <a:p>
            <a:pPr algn="l"/>
            <a:r>
              <a:rPr lang="en-US" dirty="0" smtClean="0"/>
              <a:t>Clique</a:t>
            </a:r>
            <a:endParaRPr lang="en-US" dirty="0"/>
          </a:p>
        </p:txBody>
      </p:sp>
      <p:pic>
        <p:nvPicPr>
          <p:cNvPr id="70" name="Picture 1"/>
          <p:cNvPicPr>
            <a:picLocks noChangeAspect="1" noChangeArrowheads="1"/>
          </p:cNvPicPr>
          <p:nvPr/>
        </p:nvPicPr>
        <p:blipFill>
          <a:blip r:embed="rId5"/>
          <a:srcRect/>
          <a:stretch>
            <a:fillRect/>
          </a:stretch>
        </p:blipFill>
        <p:spPr bwMode="auto">
          <a:xfrm>
            <a:off x="2425699" y="2755900"/>
            <a:ext cx="6564229" cy="3429000"/>
          </a:xfrm>
          <a:prstGeom prst="rect">
            <a:avLst/>
          </a:prstGeom>
          <a:noFill/>
          <a:ln w="9525" cap="flat">
            <a:noFill/>
            <a:round/>
            <a:headEnd/>
            <a:tailEnd/>
          </a:ln>
          <a:effectLst/>
        </p:spPr>
      </p:pic>
      <p:sp>
        <p:nvSpPr>
          <p:cNvPr id="77" name="TextBox 76"/>
          <p:cNvSpPr txBox="1"/>
          <p:nvPr/>
        </p:nvSpPr>
        <p:spPr>
          <a:xfrm>
            <a:off x="252026" y="2730500"/>
            <a:ext cx="1407820" cy="892552"/>
          </a:xfrm>
          <a:prstGeom prst="rect">
            <a:avLst/>
          </a:prstGeom>
          <a:noFill/>
        </p:spPr>
        <p:txBody>
          <a:bodyPr wrap="none" rtlCol="0">
            <a:spAutoFit/>
          </a:bodyPr>
          <a:lstStyle/>
          <a:p>
            <a:r>
              <a:rPr lang="en-US" dirty="0" smtClean="0"/>
              <a:t>Bipartite</a:t>
            </a:r>
          </a:p>
          <a:p>
            <a:r>
              <a:rPr lang="en-US" dirty="0" smtClean="0"/>
              <a:t>core</a:t>
            </a:r>
            <a:endParaRPr lang="en-US" dirty="0"/>
          </a:p>
        </p:txBody>
      </p:sp>
      <p:sp>
        <p:nvSpPr>
          <p:cNvPr id="71" name="TextBox 70"/>
          <p:cNvSpPr txBox="1"/>
          <p:nvPr/>
        </p:nvSpPr>
        <p:spPr>
          <a:xfrm>
            <a:off x="5602061" y="1778000"/>
            <a:ext cx="2112440" cy="892552"/>
          </a:xfrm>
          <a:prstGeom prst="rect">
            <a:avLst/>
          </a:prstGeom>
          <a:noFill/>
        </p:spPr>
        <p:txBody>
          <a:bodyPr wrap="none" rtlCol="0">
            <a:spAutoFit/>
          </a:bodyPr>
          <a:lstStyle/>
          <a:p>
            <a:r>
              <a:rPr lang="en-US" dirty="0" smtClean="0"/>
              <a:t>41.7M nodes</a:t>
            </a:r>
          </a:p>
          <a:p>
            <a:r>
              <a:rPr lang="en-US" dirty="0" smtClean="0"/>
              <a:t>1.5B edges</a:t>
            </a:r>
            <a:endParaRPr lang="en-US" dirty="0"/>
          </a:p>
        </p:txBody>
      </p:sp>
      <p:pic>
        <p:nvPicPr>
          <p:cNvPr id="72" name="Picture 13" descr="twitter-logo_1.jpg"/>
          <p:cNvPicPr>
            <a:picLocks noChangeAspect="1"/>
          </p:cNvPicPr>
          <p:nvPr/>
        </p:nvPicPr>
        <p:blipFill>
          <a:blip r:embed="rId6"/>
          <a:srcRect/>
          <a:stretch>
            <a:fillRect/>
          </a:stretch>
        </p:blipFill>
        <p:spPr bwMode="auto">
          <a:xfrm>
            <a:off x="8089106" y="1854200"/>
            <a:ext cx="757238" cy="757238"/>
          </a:xfrm>
          <a:prstGeom prst="rect">
            <a:avLst/>
          </a:prstGeom>
          <a:noFill/>
          <a:ln w="9525">
            <a:noFill/>
            <a:miter lim="800000"/>
            <a:headEnd/>
            <a:tailEnd/>
          </a:ln>
        </p:spPr>
      </p:pic>
      <p:cxnSp>
        <p:nvCxnSpPr>
          <p:cNvPr id="75" name="Straight Connector 74"/>
          <p:cNvCxnSpPr/>
          <p:nvPr/>
        </p:nvCxnSpPr>
        <p:spPr bwMode="auto">
          <a:xfrm flipV="1">
            <a:off x="3759200" y="3162300"/>
            <a:ext cx="1549400" cy="127000"/>
          </a:xfrm>
          <a:prstGeom prst="line">
            <a:avLst/>
          </a:prstGeom>
          <a:solidFill>
            <a:schemeClr val="accent1"/>
          </a:solidFill>
          <a:ln w="50800" cap="flat" cmpd="sng" algn="ctr">
            <a:solidFill>
              <a:schemeClr val="tx2"/>
            </a:solidFill>
            <a:prstDash val="solid"/>
            <a:round/>
            <a:headEnd type="none" w="sm" len="sm"/>
            <a:tailEnd type="none" w="med" len="med"/>
          </a:ln>
          <a:effectLst/>
        </p:spPr>
      </p:cxn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2015,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53</a:t>
            </a:fld>
            <a:endParaRPr lang="en-US" smtClean="0"/>
          </a:p>
        </p:txBody>
      </p:sp>
      <p:sp>
        <p:nvSpPr>
          <p:cNvPr id="23556" name="Rectangle 1026"/>
          <p:cNvSpPr>
            <a:spLocks noGrp="1" noChangeArrowheads="1"/>
          </p:cNvSpPr>
          <p:nvPr>
            <p:ph type="title"/>
          </p:nvPr>
        </p:nvSpPr>
        <p:spPr>
          <a:xfrm>
            <a:off x="292100" y="266700"/>
            <a:ext cx="8458200" cy="685800"/>
          </a:xfrm>
        </p:spPr>
        <p:txBody>
          <a:bodyPr lIns="82945" tIns="41473" rIns="82945" bIns="41473" anchor="t"/>
          <a:lstStyle/>
          <a:p>
            <a:pPr defTabSz="912813"/>
            <a:r>
              <a:rPr lang="en-US" dirty="0" smtClean="0">
                <a:ea typeface="ＭＳ Ｐゴシック" charset="-128"/>
                <a:cs typeface="ＭＳ Ｐゴシック" charset="-128"/>
              </a:rPr>
              <a:t>Problem: Social Network Link Fraud</a:t>
            </a:r>
            <a:br>
              <a:rPr lang="en-US" dirty="0" smtClean="0">
                <a:ea typeface="ＭＳ Ｐゴシック" charset="-128"/>
                <a:cs typeface="ＭＳ Ｐゴシック" charset="-128"/>
              </a:rPr>
            </a:br>
            <a:endParaRPr lang="en-US" dirty="0">
              <a:ea typeface="ＭＳ Ｐゴシック" charset="-128"/>
              <a:cs typeface="ＭＳ Ｐゴシック" charset="-128"/>
            </a:endParaRPr>
          </a:p>
        </p:txBody>
      </p:sp>
      <p:sp>
        <p:nvSpPr>
          <p:cNvPr id="23563" name="Date Placeholder 13"/>
          <p:cNvSpPr>
            <a:spLocks noGrp="1"/>
          </p:cNvSpPr>
          <p:nvPr>
            <p:ph type="dt" sz="quarter" idx="10"/>
          </p:nvPr>
        </p:nvSpPr>
        <p:spPr>
          <a:noFill/>
        </p:spPr>
        <p:txBody>
          <a:bodyPr/>
          <a:lstStyle/>
          <a:p>
            <a:r>
              <a:rPr lang="en-US" smtClean="0"/>
              <a:t>Twitter</a:t>
            </a:r>
            <a:endParaRPr lang="en-US"/>
          </a:p>
        </p:txBody>
      </p:sp>
      <p:sp>
        <p:nvSpPr>
          <p:cNvPr id="9" name="TextBox 8"/>
          <p:cNvSpPr txBox="1"/>
          <p:nvPr/>
        </p:nvSpPr>
        <p:spPr>
          <a:xfrm>
            <a:off x="0" y="5575300"/>
            <a:ext cx="9144000" cy="1292662"/>
          </a:xfrm>
          <a:prstGeom prst="rect">
            <a:avLst/>
          </a:prstGeom>
          <a:solidFill>
            <a:srgbClr val="FF6600"/>
          </a:solidFill>
        </p:spPr>
        <p:txBody>
          <a:bodyPr wrap="square" rtlCol="0">
            <a:spAutoFit/>
          </a:bodyPr>
          <a:lstStyle/>
          <a:p>
            <a:pPr algn="just"/>
            <a:r>
              <a:rPr lang="en-US" dirty="0" smtClean="0">
                <a:solidFill>
                  <a:schemeClr val="bg1"/>
                </a:solidFill>
              </a:rPr>
              <a:t>Neil Shah, Alex </a:t>
            </a:r>
            <a:r>
              <a:rPr lang="en-US" dirty="0" err="1" smtClean="0">
                <a:solidFill>
                  <a:schemeClr val="bg1"/>
                </a:solidFill>
              </a:rPr>
              <a:t>Beutel</a:t>
            </a:r>
            <a:r>
              <a:rPr lang="en-US" dirty="0" smtClean="0">
                <a:solidFill>
                  <a:schemeClr val="bg1"/>
                </a:solidFill>
              </a:rPr>
              <a:t>, Brian Gallagher and Christos </a:t>
            </a:r>
            <a:r>
              <a:rPr lang="en-US" dirty="0" err="1" smtClean="0">
                <a:solidFill>
                  <a:schemeClr val="bg1"/>
                </a:solidFill>
              </a:rPr>
              <a:t>Faloutsos</a:t>
            </a:r>
            <a:r>
              <a:rPr lang="en-US" dirty="0" smtClean="0">
                <a:solidFill>
                  <a:schemeClr val="bg1"/>
                </a:solidFill>
              </a:rPr>
              <a:t>.</a:t>
            </a:r>
            <a:r>
              <a:rPr lang="en-US" i="1" dirty="0" smtClean="0">
                <a:solidFill>
                  <a:schemeClr val="bg1"/>
                </a:solidFill>
              </a:rPr>
              <a:t> Spotting Suspicious Link Behavior with </a:t>
            </a:r>
            <a:r>
              <a:rPr lang="en-US" i="1" dirty="0" err="1" smtClean="0">
                <a:solidFill>
                  <a:schemeClr val="bg1"/>
                </a:solidFill>
              </a:rPr>
              <a:t>fBox</a:t>
            </a:r>
            <a:r>
              <a:rPr lang="en-US" i="1" dirty="0" smtClean="0">
                <a:solidFill>
                  <a:schemeClr val="bg1"/>
                </a:solidFill>
              </a:rPr>
              <a:t>: An Adversarial Perspective.</a:t>
            </a:r>
            <a:r>
              <a:rPr lang="en-US" dirty="0" smtClean="0">
                <a:solidFill>
                  <a:schemeClr val="bg1"/>
                </a:solidFill>
              </a:rPr>
              <a:t> ICDM 2014, Shenzhen, China. </a:t>
            </a:r>
            <a:endParaRPr lang="en-US" dirty="0">
              <a:solidFill>
                <a:schemeClr val="bg1"/>
              </a:solidFill>
            </a:endParaRPr>
          </a:p>
        </p:txBody>
      </p:sp>
      <p:pic>
        <p:nvPicPr>
          <p:cNvPr id="16" name="Content Placeholder 15" descr="headshot.JPG"/>
          <p:cNvPicPr>
            <a:picLocks noGrp="1" noChangeAspect="1"/>
          </p:cNvPicPr>
          <p:nvPr>
            <p:ph sz="half" idx="1"/>
          </p:nvPr>
        </p:nvPicPr>
        <p:blipFill>
          <a:blip r:embed="rId3"/>
          <a:stretch>
            <a:fillRect/>
          </a:stretch>
        </p:blipFill>
        <p:spPr>
          <a:xfrm>
            <a:off x="34925" y="4533900"/>
            <a:ext cx="761238" cy="1014984"/>
          </a:xfrm>
        </p:spPr>
      </p:pic>
      <p:sp>
        <p:nvSpPr>
          <p:cNvPr id="26" name="TextBox 25"/>
          <p:cNvSpPr txBox="1"/>
          <p:nvPr/>
        </p:nvSpPr>
        <p:spPr>
          <a:xfrm>
            <a:off x="-38100" y="965200"/>
            <a:ext cx="9207500" cy="492443"/>
          </a:xfrm>
          <a:prstGeom prst="rect">
            <a:avLst/>
          </a:prstGeom>
          <a:noFill/>
        </p:spPr>
        <p:txBody>
          <a:bodyPr wrap="square" rtlCol="0">
            <a:spAutoFit/>
          </a:bodyPr>
          <a:lstStyle/>
          <a:p>
            <a:r>
              <a:rPr lang="en-US" dirty="0" smtClean="0">
                <a:ea typeface="ＭＳ Ｐゴシック" charset="-128"/>
                <a:cs typeface="ＭＳ Ｐゴシック" charset="-128"/>
              </a:rPr>
              <a:t>Target: find “stealthy” attackers missed by other algorithms</a:t>
            </a:r>
            <a:endParaRPr lang="en-US" dirty="0"/>
          </a:p>
        </p:txBody>
      </p:sp>
      <p:pic>
        <p:nvPicPr>
          <p:cNvPr id="70" name="Picture 1"/>
          <p:cNvPicPr>
            <a:picLocks noChangeAspect="1" noChangeArrowheads="1"/>
          </p:cNvPicPr>
          <p:nvPr/>
        </p:nvPicPr>
        <p:blipFill>
          <a:blip r:embed="rId4"/>
          <a:srcRect/>
          <a:stretch>
            <a:fillRect/>
          </a:stretch>
        </p:blipFill>
        <p:spPr bwMode="auto">
          <a:xfrm>
            <a:off x="5740400" y="1651039"/>
            <a:ext cx="3403600" cy="1777961"/>
          </a:xfrm>
          <a:prstGeom prst="rect">
            <a:avLst/>
          </a:prstGeom>
          <a:noFill/>
          <a:ln w="9525" cap="flat">
            <a:noFill/>
            <a:round/>
            <a:headEnd/>
            <a:tailEnd/>
          </a:ln>
          <a:effectLst/>
        </p:spPr>
      </p:pic>
      <p:sp>
        <p:nvSpPr>
          <p:cNvPr id="72" name="TextBox 71"/>
          <p:cNvSpPr txBox="1"/>
          <p:nvPr/>
        </p:nvSpPr>
        <p:spPr>
          <a:xfrm>
            <a:off x="2692400" y="3810000"/>
            <a:ext cx="6248400" cy="892552"/>
          </a:xfrm>
          <a:prstGeom prst="rect">
            <a:avLst/>
          </a:prstGeom>
          <a:noFill/>
        </p:spPr>
        <p:txBody>
          <a:bodyPr wrap="square" rtlCol="0">
            <a:spAutoFit/>
          </a:bodyPr>
          <a:lstStyle/>
          <a:p>
            <a:pPr algn="l"/>
            <a:r>
              <a:rPr lang="en-US" b="1" dirty="0" smtClean="0">
                <a:ea typeface="ＭＳ Ｐゴシック" charset="-128"/>
                <a:cs typeface="ＭＳ Ｐゴシック" charset="-128"/>
              </a:rPr>
              <a:t>Takeaway: </a:t>
            </a:r>
            <a:r>
              <a:rPr lang="en-US" dirty="0" smtClean="0">
                <a:ea typeface="ＭＳ Ｐゴシック" charset="-128"/>
                <a:cs typeface="ＭＳ Ｐゴシック" charset="-128"/>
              </a:rPr>
              <a:t>use</a:t>
            </a:r>
            <a:r>
              <a:rPr lang="en-US" i="1" dirty="0" smtClean="0">
                <a:ea typeface="ＭＳ Ｐゴシック" charset="-128"/>
                <a:cs typeface="ＭＳ Ｐゴシック" charset="-128"/>
              </a:rPr>
              <a:t> reconstruction error </a:t>
            </a:r>
            <a:r>
              <a:rPr lang="en-US" dirty="0" smtClean="0">
                <a:ea typeface="ＭＳ Ｐゴシック" charset="-128"/>
                <a:cs typeface="ＭＳ Ｐゴシック" charset="-128"/>
              </a:rPr>
              <a:t>between true/latent representation!</a:t>
            </a:r>
            <a:endParaRPr lang="en-US" dirty="0"/>
          </a:p>
        </p:txBody>
      </p:sp>
      <p:pic>
        <p:nvPicPr>
          <p:cNvPr id="73" name="Picture 1"/>
          <p:cNvPicPr>
            <a:picLocks noChangeAspect="1" noChangeArrowheads="1"/>
          </p:cNvPicPr>
          <p:nvPr/>
        </p:nvPicPr>
        <p:blipFill>
          <a:blip r:embed="rId5"/>
          <a:srcRect/>
          <a:stretch>
            <a:fillRect/>
          </a:stretch>
        </p:blipFill>
        <p:spPr bwMode="auto">
          <a:xfrm>
            <a:off x="0" y="1549400"/>
            <a:ext cx="5619435" cy="2260600"/>
          </a:xfrm>
          <a:prstGeom prst="rect">
            <a:avLst/>
          </a:prstGeom>
          <a:noFill/>
          <a:ln w="9525" cap="flat">
            <a:noFill/>
            <a:round/>
            <a:headEnd/>
            <a:tailEnd/>
          </a:ln>
          <a:effectLst/>
        </p:spPr>
      </p:pic>
      <p:cxnSp>
        <p:nvCxnSpPr>
          <p:cNvPr id="75" name="Straight Arrow Connector 74"/>
          <p:cNvCxnSpPr>
            <a:stCxn id="76" idx="2"/>
          </p:cNvCxnSpPr>
          <p:nvPr/>
        </p:nvCxnSpPr>
        <p:spPr bwMode="auto">
          <a:xfrm rot="10800000">
            <a:off x="4572000" y="2806700"/>
            <a:ext cx="1308100" cy="6350"/>
          </a:xfrm>
          <a:prstGeom prst="straightConnector1">
            <a:avLst/>
          </a:prstGeom>
          <a:solidFill>
            <a:schemeClr val="accent1"/>
          </a:solidFill>
          <a:ln w="3175" cap="flat" cmpd="sng" algn="ctr">
            <a:solidFill>
              <a:schemeClr val="tx1"/>
            </a:solidFill>
            <a:prstDash val="solid"/>
            <a:round/>
            <a:headEnd type="none" w="sm" len="sm"/>
            <a:tailEnd type="arrow"/>
          </a:ln>
          <a:effectLst/>
        </p:spPr>
      </p:cxnSp>
      <p:sp>
        <p:nvSpPr>
          <p:cNvPr id="76" name="Oval 75"/>
          <p:cNvSpPr/>
          <p:nvPr/>
        </p:nvSpPr>
        <p:spPr bwMode="auto">
          <a:xfrm>
            <a:off x="5880100" y="2578100"/>
            <a:ext cx="1397000" cy="4699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14" name="Picture 13" descr="alex_beutel_small.jpg"/>
          <p:cNvPicPr>
            <a:picLocks noChangeAspect="1"/>
          </p:cNvPicPr>
          <p:nvPr/>
        </p:nvPicPr>
        <p:blipFill>
          <a:blip r:embed="rId6"/>
          <a:stretch>
            <a:fillRect/>
          </a:stretch>
        </p:blipFill>
        <p:spPr>
          <a:xfrm>
            <a:off x="1797050" y="4536392"/>
            <a:ext cx="793750" cy="969057"/>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54</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More case studies on twitter</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6894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01775"/>
            <a:ext cx="7990656" cy="1927225"/>
          </a:xfrm>
        </p:spPr>
        <p:txBody>
          <a:bodyPr/>
          <a:lstStyle/>
          <a:p>
            <a:r>
              <a:rPr lang="en-US" sz="3600" dirty="0"/>
              <a:t>ND-SYNC: Detecting Synchronized Fraud Activities</a:t>
            </a:r>
          </a:p>
        </p:txBody>
      </p:sp>
      <p:sp>
        <p:nvSpPr>
          <p:cNvPr id="6" name="Subtitle 5"/>
          <p:cNvSpPr>
            <a:spLocks noGrp="1"/>
          </p:cNvSpPr>
          <p:nvPr>
            <p:ph type="subTitle" idx="1"/>
          </p:nvPr>
        </p:nvSpPr>
        <p:spPr>
          <a:xfrm>
            <a:off x="685800" y="4246116"/>
            <a:ext cx="7918648" cy="1752600"/>
          </a:xfrm>
        </p:spPr>
        <p:txBody>
          <a:bodyPr>
            <a:normAutofit/>
          </a:bodyPr>
          <a:lstStyle/>
          <a:p>
            <a:pPr>
              <a:spcAft>
                <a:spcPts val="600"/>
              </a:spcAft>
            </a:pPr>
            <a:r>
              <a:rPr lang="en-US" sz="2600" b="1" dirty="0"/>
              <a:t>Maria Giatsoglou</a:t>
            </a:r>
            <a:r>
              <a:rPr lang="en-US" sz="2600" baseline="30000" dirty="0"/>
              <a:t>1</a:t>
            </a:r>
            <a:r>
              <a:rPr lang="en-US" sz="2600" dirty="0"/>
              <a:t>, </a:t>
            </a:r>
            <a:r>
              <a:rPr lang="en-US" sz="2600" dirty="0" err="1"/>
              <a:t>Despoina</a:t>
            </a:r>
            <a:r>
              <a:rPr lang="en-US" sz="2600" dirty="0"/>
              <a:t> Chatzakou</a:t>
            </a:r>
            <a:r>
              <a:rPr lang="en-US" sz="2600" baseline="30000" dirty="0"/>
              <a:t>1</a:t>
            </a:r>
            <a:r>
              <a:rPr lang="en-US" sz="2600" dirty="0"/>
              <a:t>, Neil Shah</a:t>
            </a:r>
            <a:r>
              <a:rPr lang="en-US" sz="2600" baseline="30000" dirty="0"/>
              <a:t>2</a:t>
            </a:r>
            <a:r>
              <a:rPr lang="en-US" sz="2600" dirty="0" smtClean="0"/>
              <a:t>, Alex Beutel</a:t>
            </a:r>
            <a:r>
              <a:rPr lang="en-US" sz="2600" baseline="30000" dirty="0"/>
              <a:t>2</a:t>
            </a:r>
            <a:r>
              <a:rPr lang="en-US" sz="2600" dirty="0" smtClean="0"/>
              <a:t>, Christos </a:t>
            </a:r>
            <a:r>
              <a:rPr lang="en-US" sz="2600" dirty="0"/>
              <a:t>Faloutsos</a:t>
            </a:r>
            <a:r>
              <a:rPr lang="en-US" sz="2600" baseline="30000" dirty="0"/>
              <a:t>2</a:t>
            </a:r>
            <a:r>
              <a:rPr lang="en-US" sz="2600" dirty="0"/>
              <a:t>, </a:t>
            </a:r>
            <a:r>
              <a:rPr lang="en-US" sz="2600" dirty="0" smtClean="0"/>
              <a:t>Athena </a:t>
            </a:r>
            <a:r>
              <a:rPr lang="en-US" sz="2600" dirty="0"/>
              <a:t>Vakali</a:t>
            </a:r>
            <a:r>
              <a:rPr lang="en-US" sz="2600" baseline="30000" dirty="0"/>
              <a:t>1</a:t>
            </a:r>
          </a:p>
          <a:p>
            <a:pPr marL="177800" indent="-177800"/>
            <a:r>
              <a:rPr lang="en-US" sz="2100" baseline="30000" dirty="0"/>
              <a:t>1</a:t>
            </a:r>
            <a:r>
              <a:rPr lang="en-US" dirty="0" smtClean="0"/>
              <a:t> </a:t>
            </a:r>
            <a:r>
              <a:rPr lang="en-US" sz="2100" dirty="0" smtClean="0"/>
              <a:t>Aristotle Univ. of </a:t>
            </a:r>
            <a:r>
              <a:rPr lang="en-US" sz="2100" dirty="0"/>
              <a:t>Thessaloniki, </a:t>
            </a:r>
            <a:r>
              <a:rPr lang="en-US" sz="2100" dirty="0" smtClean="0"/>
              <a:t>Greece        2 CMU</a:t>
            </a:r>
          </a:p>
        </p:txBody>
      </p:sp>
      <p:sp>
        <p:nvSpPr>
          <p:cNvPr id="7" name="AutoShape 2" descr="Inline image&#10;      2"/>
          <p:cNvSpPr>
            <a:spLocks noChangeAspect="1" noChangeArrowheads="1"/>
          </p:cNvSpPr>
          <p:nvPr/>
        </p:nvSpPr>
        <p:spPr bwMode="auto">
          <a:xfrm>
            <a:off x="155575" y="-144463"/>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sp>
        <p:nvSpPr>
          <p:cNvPr id="8" name="AutoShape 5" descr="Αποτέλεσμα εικόνας για απθ logo"/>
          <p:cNvSpPr>
            <a:spLocks noChangeAspect="1" noChangeArrowheads="1"/>
          </p:cNvSpPr>
          <p:nvPr/>
        </p:nvSpPr>
        <p:spPr bwMode="auto">
          <a:xfrm>
            <a:off x="307975" y="7937"/>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92934"/>
              </a:solidFill>
            </a:endParaRPr>
          </a:p>
        </p:txBody>
      </p:sp>
      <p:pic>
        <p:nvPicPr>
          <p:cNvPr id="1030" name="Picture 6"/>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375" y="415377"/>
            <a:ext cx="857193" cy="8754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971600" y="560709"/>
            <a:ext cx="3090900" cy="523220"/>
          </a:xfrm>
          <a:prstGeom prst="rect">
            <a:avLst/>
          </a:prstGeom>
          <a:noFill/>
        </p:spPr>
        <p:txBody>
          <a:bodyPr wrap="square" rtlCol="0">
            <a:spAutoFit/>
          </a:bodyPr>
          <a:lstStyle/>
          <a:p>
            <a:r>
              <a:rPr lang="en-US" sz="1400" b="1" dirty="0">
                <a:solidFill>
                  <a:srgbClr val="669900"/>
                </a:solidFill>
                <a:latin typeface="Cambria"/>
              </a:rPr>
              <a:t>Informatics Department</a:t>
            </a:r>
          </a:p>
          <a:p>
            <a:r>
              <a:rPr lang="en-US" sz="1400" b="1" dirty="0">
                <a:solidFill>
                  <a:srgbClr val="669900"/>
                </a:solidFill>
                <a:latin typeface="Cambria"/>
              </a:rPr>
              <a:t>Aristotle University of Thessaloniki</a:t>
            </a:r>
          </a:p>
        </p:txBody>
      </p:sp>
      <p:sp>
        <p:nvSpPr>
          <p:cNvPr id="12" name="Text Box 6"/>
          <p:cNvSpPr txBox="1">
            <a:spLocks noChangeArrowheads="1"/>
          </p:cNvSpPr>
          <p:nvPr/>
        </p:nvSpPr>
        <p:spPr bwMode="auto">
          <a:xfrm>
            <a:off x="6588224" y="484422"/>
            <a:ext cx="2446140" cy="523220"/>
          </a:xfrm>
          <a:prstGeom prst="rect">
            <a:avLst/>
          </a:prstGeom>
          <a:noFill/>
          <a:ln w="9525">
            <a:noFill/>
            <a:miter lim="800000"/>
            <a:headEnd/>
            <a:tailEnd/>
          </a:ln>
          <a:effectLst/>
        </p:spPr>
        <p:txBody>
          <a:bodyPr wrap="none">
            <a:prstTxWarp prst="textNoShape">
              <a:avLst/>
            </a:prstTxWarp>
            <a:spAutoFit/>
          </a:bodyPr>
          <a:lstStyle/>
          <a:p>
            <a:r>
              <a:rPr lang="en-US" sz="1400" b="1" dirty="0">
                <a:solidFill>
                  <a:srgbClr val="910000"/>
                </a:solidFill>
                <a:latin typeface="Cambria"/>
              </a:rPr>
              <a:t>School of Computer Science</a:t>
            </a:r>
          </a:p>
          <a:p>
            <a:r>
              <a:rPr lang="en-US" sz="1400" b="1" dirty="0">
                <a:solidFill>
                  <a:srgbClr val="910000"/>
                </a:solidFill>
                <a:latin typeface="Cambria"/>
              </a:rPr>
              <a:t>Carnegie Mellon University</a:t>
            </a:r>
          </a:p>
        </p:txBody>
      </p:sp>
      <p:graphicFrame>
        <p:nvGraphicFramePr>
          <p:cNvPr id="13" name="Object 5"/>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4480661"/>
              </p:ext>
            </p:extLst>
          </p:nvPr>
        </p:nvGraphicFramePr>
        <p:xfrm>
          <a:off x="5953128" y="434523"/>
          <a:ext cx="546852" cy="573119"/>
        </p:xfrm>
        <a:graphic>
          <a:graphicData uri="http://schemas.openxmlformats.org/presentationml/2006/ole">
            <p:oleObj spid="_x0000_s338946" name="Photo Editor Photo" r:id="rId4" imgW="638264" imgH="666667" progId="">
              <p:embed/>
            </p:oleObj>
          </a:graphicData>
        </a:graphic>
      </p:graphicFrame>
      <p:pic>
        <p:nvPicPr>
          <p:cNvPr id="1033" name="Picture 9" descr="https://knowledgepit.fedcsis.org/pluginfile.php/1620/course/summary/logo%20PAKDD.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09923" y="6165304"/>
            <a:ext cx="1624441" cy="5996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26" descr="C:\Users\mgiatsog\AppData\Local\Temp\Rar$DIa0.264\logo.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95934" y="397054"/>
            <a:ext cx="1828194" cy="9437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p:cNvPicPr>
            <a:picLocks noChangeAspect="1"/>
          </p:cNvPicPr>
          <p:nvPr/>
        </p:nvPicPr>
        <p:blipFill>
          <a:blip r:embed="rId7"/>
          <a:stretch>
            <a:fillRect/>
          </a:stretch>
        </p:blipFill>
        <p:spPr>
          <a:xfrm>
            <a:off x="6159500" y="5740400"/>
            <a:ext cx="952500" cy="952500"/>
          </a:xfrm>
          <a:prstGeom prst="rect">
            <a:avLst/>
          </a:prstGeom>
        </p:spPr>
      </p:pic>
      <p:pic>
        <p:nvPicPr>
          <p:cNvPr id="16" name="Picture 15"/>
          <p:cNvPicPr>
            <a:picLocks noChangeAspect="1"/>
          </p:cNvPicPr>
          <p:nvPr/>
        </p:nvPicPr>
        <p:blipFill>
          <a:blip r:embed="rId8"/>
          <a:stretch>
            <a:fillRect/>
          </a:stretch>
        </p:blipFill>
        <p:spPr>
          <a:xfrm>
            <a:off x="1384300" y="3028950"/>
            <a:ext cx="1270000" cy="1206500"/>
          </a:xfrm>
          <a:prstGeom prst="rect">
            <a:avLst/>
          </a:prstGeom>
        </p:spPr>
      </p:pic>
      <p:pic>
        <p:nvPicPr>
          <p:cNvPr id="17" name="Picture 16"/>
          <p:cNvPicPr>
            <a:picLocks noChangeAspect="1"/>
          </p:cNvPicPr>
          <p:nvPr/>
        </p:nvPicPr>
        <p:blipFill>
          <a:blip r:embed="rId9"/>
          <a:stretch>
            <a:fillRect/>
          </a:stretch>
        </p:blipFill>
        <p:spPr>
          <a:xfrm>
            <a:off x="3937000" y="3035300"/>
            <a:ext cx="1270000" cy="1219200"/>
          </a:xfrm>
          <a:prstGeom prst="rect">
            <a:avLst/>
          </a:prstGeom>
        </p:spPr>
      </p:pic>
      <p:pic>
        <p:nvPicPr>
          <p:cNvPr id="18" name="Picture 17" descr="alex_beutel_small.jpg"/>
          <p:cNvPicPr>
            <a:picLocks noChangeAspect="1"/>
          </p:cNvPicPr>
          <p:nvPr/>
        </p:nvPicPr>
        <p:blipFill>
          <a:blip r:embed="rId10"/>
          <a:stretch>
            <a:fillRect/>
          </a:stretch>
        </p:blipFill>
        <p:spPr>
          <a:xfrm>
            <a:off x="1644650" y="5738024"/>
            <a:ext cx="844550" cy="1031076"/>
          </a:xfrm>
          <a:prstGeom prst="rect">
            <a:avLst/>
          </a:prstGeom>
        </p:spPr>
      </p:pic>
      <p:pic>
        <p:nvPicPr>
          <p:cNvPr id="19" name="Content Placeholder 15" descr="headshot.JPG"/>
          <p:cNvPicPr>
            <a:picLocks noChangeAspect="1"/>
          </p:cNvPicPr>
          <p:nvPr/>
        </p:nvPicPr>
        <p:blipFill>
          <a:blip r:embed="rId11"/>
          <a:stretch>
            <a:fillRect/>
          </a:stretch>
        </p:blipFill>
        <p:spPr bwMode="auto">
          <a:xfrm>
            <a:off x="7096125" y="3124200"/>
            <a:ext cx="761238" cy="1014984"/>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1277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summarization patterns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56</a:t>
            </a:fld>
            <a:endParaRPr lang="en-US"/>
          </a:p>
        </p:txBody>
      </p:sp>
      <p:cxnSp>
        <p:nvCxnSpPr>
          <p:cNvPr id="8" name="Straight Arrow Connector 7"/>
          <p:cNvCxnSpPr/>
          <p:nvPr/>
        </p:nvCxnSpPr>
        <p:spPr bwMode="auto">
          <a:xfrm flipV="1">
            <a:off x="1028700" y="4025900"/>
            <a:ext cx="7366000" cy="12700"/>
          </a:xfrm>
          <a:prstGeom prst="straightConnector1">
            <a:avLst/>
          </a:prstGeom>
          <a:solidFill>
            <a:schemeClr val="accent1"/>
          </a:solidFill>
          <a:ln w="3175" cap="flat" cmpd="sng" algn="ctr">
            <a:solidFill>
              <a:schemeClr val="tx1"/>
            </a:solidFill>
            <a:prstDash val="solid"/>
            <a:round/>
            <a:headEnd type="none" w="sm" len="sm"/>
            <a:tailEnd type="arrow"/>
          </a:ln>
          <a:effectLst/>
        </p:spPr>
      </p:cxnSp>
      <p:sp>
        <p:nvSpPr>
          <p:cNvPr id="9" name="TextBox 8"/>
          <p:cNvSpPr txBox="1"/>
          <p:nvPr/>
        </p:nvSpPr>
        <p:spPr>
          <a:xfrm>
            <a:off x="7533654" y="4826000"/>
            <a:ext cx="814558" cy="492443"/>
          </a:xfrm>
          <a:prstGeom prst="rect">
            <a:avLst/>
          </a:prstGeom>
          <a:noFill/>
        </p:spPr>
        <p:txBody>
          <a:bodyPr wrap="none" rtlCol="0">
            <a:spAutoFit/>
          </a:bodyPr>
          <a:lstStyle/>
          <a:p>
            <a:r>
              <a:rPr lang="en-US" dirty="0" smtClean="0"/>
              <a:t>time</a:t>
            </a:r>
            <a:endParaRPr lang="en-US" dirty="0"/>
          </a:p>
        </p:txBody>
      </p:sp>
      <p:sp>
        <p:nvSpPr>
          <p:cNvPr id="11" name="Up Arrow 10"/>
          <p:cNvSpPr/>
          <p:nvPr/>
        </p:nvSpPr>
        <p:spPr bwMode="auto">
          <a:xfrm>
            <a:off x="1524000" y="4305300"/>
            <a:ext cx="342900" cy="469900"/>
          </a:xfrm>
          <a:prstGeom prst="upArrow">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758276" y="5194300"/>
            <a:ext cx="2173329" cy="892552"/>
          </a:xfrm>
          <a:prstGeom prst="rect">
            <a:avLst/>
          </a:prstGeom>
          <a:noFill/>
        </p:spPr>
        <p:txBody>
          <a:bodyPr wrap="none" rtlCol="0">
            <a:spAutoFit/>
          </a:bodyPr>
          <a:lstStyle/>
          <a:p>
            <a:r>
              <a:rPr lang="en-US" dirty="0" smtClean="0"/>
              <a:t>‘smith’ tweets </a:t>
            </a:r>
          </a:p>
          <a:p>
            <a:r>
              <a:rPr lang="en-US" dirty="0" smtClean="0"/>
              <a:t>something</a:t>
            </a:r>
            <a:endParaRPr lang="en-US" dirty="0"/>
          </a:p>
        </p:txBody>
      </p:sp>
      <p:cxnSp>
        <p:nvCxnSpPr>
          <p:cNvPr id="14" name="Straight Arrow Connector 13"/>
          <p:cNvCxnSpPr/>
          <p:nvPr/>
        </p:nvCxnSpPr>
        <p:spPr bwMode="auto">
          <a:xfrm rot="5400000" flipH="1" flipV="1">
            <a:off x="26479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5" name="Straight Arrow Connector 14"/>
          <p:cNvCxnSpPr/>
          <p:nvPr/>
        </p:nvCxnSpPr>
        <p:spPr bwMode="auto">
          <a:xfrm rot="5400000" flipH="1" flipV="1">
            <a:off x="29146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rot="5400000" flipH="1" flipV="1">
            <a:off x="6661150" y="37274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7" name="Straight Arrow Connector 16"/>
          <p:cNvCxnSpPr/>
          <p:nvPr/>
        </p:nvCxnSpPr>
        <p:spPr bwMode="auto">
          <a:xfrm rot="5400000" flipH="1" flipV="1">
            <a:off x="56324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8" name="Straight Arrow Connector 17"/>
          <p:cNvCxnSpPr/>
          <p:nvPr/>
        </p:nvCxnSpPr>
        <p:spPr bwMode="auto">
          <a:xfrm rot="5400000" flipH="1" flipV="1">
            <a:off x="51244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9" name="Straight Arrow Connector 18"/>
          <p:cNvCxnSpPr/>
          <p:nvPr/>
        </p:nvCxnSpPr>
        <p:spPr bwMode="auto">
          <a:xfrm rot="5400000" flipH="1" flipV="1">
            <a:off x="4692650" y="37274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0" name="Straight Arrow Connector 19"/>
          <p:cNvCxnSpPr/>
          <p:nvPr/>
        </p:nvCxnSpPr>
        <p:spPr bwMode="auto">
          <a:xfrm rot="5400000" flipH="1" flipV="1">
            <a:off x="41973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2" name="Straight Arrow Connector 21"/>
          <p:cNvCxnSpPr/>
          <p:nvPr/>
        </p:nvCxnSpPr>
        <p:spPr bwMode="auto">
          <a:xfrm>
            <a:off x="1663700" y="3200400"/>
            <a:ext cx="1041400" cy="12700"/>
          </a:xfrm>
          <a:prstGeom prst="straightConnector1">
            <a:avLst/>
          </a:prstGeom>
          <a:solidFill>
            <a:schemeClr val="accent1"/>
          </a:solidFill>
          <a:ln w="3175" cap="flat" cmpd="sng" algn="ctr">
            <a:solidFill>
              <a:schemeClr val="tx2"/>
            </a:solidFill>
            <a:prstDash val="solid"/>
            <a:round/>
            <a:headEnd type="arrow"/>
            <a:tailEnd type="arrow"/>
          </a:ln>
          <a:effectLst/>
        </p:spPr>
      </p:cxnSp>
      <p:sp>
        <p:nvSpPr>
          <p:cNvPr id="23" name="TextBox 22"/>
          <p:cNvSpPr txBox="1"/>
          <p:nvPr/>
        </p:nvSpPr>
        <p:spPr>
          <a:xfrm>
            <a:off x="1217808" y="2146300"/>
            <a:ext cx="1686054" cy="892552"/>
          </a:xfrm>
          <a:prstGeom prst="rect">
            <a:avLst/>
          </a:prstGeom>
          <a:noFill/>
        </p:spPr>
        <p:txBody>
          <a:bodyPr wrap="none" rtlCol="0">
            <a:spAutoFit/>
          </a:bodyPr>
          <a:lstStyle/>
          <a:p>
            <a:r>
              <a:rPr lang="en-US" dirty="0" smtClean="0">
                <a:solidFill>
                  <a:srgbClr val="A50021"/>
                </a:solidFill>
              </a:rPr>
              <a:t>Response</a:t>
            </a:r>
          </a:p>
          <a:p>
            <a:r>
              <a:rPr lang="en-US" dirty="0" smtClean="0">
                <a:solidFill>
                  <a:srgbClr val="A50021"/>
                </a:solidFill>
              </a:rPr>
              <a:t>time</a:t>
            </a:r>
            <a:endParaRPr lang="en-US" dirty="0">
              <a:solidFill>
                <a:srgbClr val="A50021"/>
              </a:solidFill>
            </a:endParaRPr>
          </a:p>
        </p:txBody>
      </p:sp>
      <p:sp>
        <p:nvSpPr>
          <p:cNvPr id="24" name="TextBox 23"/>
          <p:cNvSpPr txBox="1"/>
          <p:nvPr/>
        </p:nvSpPr>
        <p:spPr>
          <a:xfrm>
            <a:off x="2124425" y="4212848"/>
            <a:ext cx="2082621" cy="892552"/>
          </a:xfrm>
          <a:prstGeom prst="rect">
            <a:avLst/>
          </a:prstGeom>
          <a:noFill/>
        </p:spPr>
        <p:txBody>
          <a:bodyPr wrap="none" rtlCol="0">
            <a:spAutoFit/>
          </a:bodyPr>
          <a:lstStyle/>
          <a:p>
            <a:r>
              <a:rPr lang="en-US" dirty="0" smtClean="0"/>
              <a:t>First follower</a:t>
            </a:r>
          </a:p>
          <a:p>
            <a:r>
              <a:rPr lang="en-US" dirty="0" err="1" smtClean="0"/>
              <a:t>retweets</a:t>
            </a:r>
            <a:endParaRPr lang="en-US" dirty="0"/>
          </a:p>
        </p:txBody>
      </p:sp>
      <p:sp>
        <p:nvSpPr>
          <p:cNvPr id="25" name="TextBox 24"/>
          <p:cNvSpPr txBox="1"/>
          <p:nvPr/>
        </p:nvSpPr>
        <p:spPr>
          <a:xfrm>
            <a:off x="5439249" y="4327148"/>
            <a:ext cx="2056973" cy="892552"/>
          </a:xfrm>
          <a:prstGeom prst="rect">
            <a:avLst/>
          </a:prstGeom>
          <a:noFill/>
        </p:spPr>
        <p:txBody>
          <a:bodyPr wrap="none" rtlCol="0">
            <a:spAutoFit/>
          </a:bodyPr>
          <a:lstStyle/>
          <a:p>
            <a:r>
              <a:rPr lang="en-US" dirty="0" smtClean="0"/>
              <a:t>Last follower</a:t>
            </a:r>
          </a:p>
          <a:p>
            <a:r>
              <a:rPr lang="en-US" dirty="0" err="1" smtClean="0"/>
              <a:t>retweets</a:t>
            </a:r>
            <a:endParaRPr lang="en-US" dirty="0"/>
          </a:p>
        </p:txBody>
      </p:sp>
      <p:cxnSp>
        <p:nvCxnSpPr>
          <p:cNvPr id="26" name="Straight Arrow Connector 25"/>
          <p:cNvCxnSpPr/>
          <p:nvPr/>
        </p:nvCxnSpPr>
        <p:spPr bwMode="auto">
          <a:xfrm>
            <a:off x="5194300" y="3340100"/>
            <a:ext cx="584200" cy="1588"/>
          </a:xfrm>
          <a:prstGeom prst="straightConnector1">
            <a:avLst/>
          </a:prstGeom>
          <a:solidFill>
            <a:schemeClr val="accent1"/>
          </a:solidFill>
          <a:ln w="3175" cap="flat" cmpd="sng" algn="ctr">
            <a:solidFill>
              <a:schemeClr val="tx2"/>
            </a:solidFill>
            <a:prstDash val="solid"/>
            <a:round/>
            <a:headEnd type="arrow"/>
            <a:tailEnd type="arrow"/>
          </a:ln>
          <a:effectLst/>
        </p:spPr>
      </p:cxnSp>
      <p:sp>
        <p:nvSpPr>
          <p:cNvPr id="28" name="TextBox 27"/>
          <p:cNvSpPr txBox="1"/>
          <p:nvPr/>
        </p:nvSpPr>
        <p:spPr>
          <a:xfrm>
            <a:off x="4950338" y="2705100"/>
            <a:ext cx="672592" cy="492443"/>
          </a:xfrm>
          <a:prstGeom prst="rect">
            <a:avLst/>
          </a:prstGeom>
          <a:noFill/>
        </p:spPr>
        <p:txBody>
          <a:bodyPr wrap="none" rtlCol="0">
            <a:spAutoFit/>
          </a:bodyPr>
          <a:lstStyle/>
          <a:p>
            <a:r>
              <a:rPr lang="en-US" dirty="0" smtClean="0">
                <a:solidFill>
                  <a:schemeClr val="tx2"/>
                </a:solidFill>
              </a:rPr>
              <a:t>IAT</a:t>
            </a:r>
            <a:endParaRPr lang="en-US" dirty="0">
              <a:solidFill>
                <a:schemeClr val="tx2"/>
              </a:solidFill>
            </a:endParaRPr>
          </a:p>
        </p:txBody>
      </p:sp>
      <p:cxnSp>
        <p:nvCxnSpPr>
          <p:cNvPr id="30" name="Straight Arrow Connector 29"/>
          <p:cNvCxnSpPr/>
          <p:nvPr/>
        </p:nvCxnSpPr>
        <p:spPr bwMode="auto">
          <a:xfrm flipV="1">
            <a:off x="1524000" y="1612900"/>
            <a:ext cx="5308600" cy="12700"/>
          </a:xfrm>
          <a:prstGeom prst="straightConnector1">
            <a:avLst/>
          </a:prstGeom>
          <a:solidFill>
            <a:schemeClr val="accent1"/>
          </a:solidFill>
          <a:ln w="3175" cap="flat" cmpd="sng" algn="ctr">
            <a:solidFill>
              <a:schemeClr val="tx2"/>
            </a:solidFill>
            <a:prstDash val="solid"/>
            <a:round/>
            <a:headEnd type="arrow"/>
            <a:tailEnd type="arrow"/>
          </a:ln>
          <a:effectLst/>
        </p:spPr>
      </p:cxnSp>
      <p:sp>
        <p:nvSpPr>
          <p:cNvPr id="32" name="TextBox 31"/>
          <p:cNvSpPr txBox="1"/>
          <p:nvPr/>
        </p:nvSpPr>
        <p:spPr>
          <a:xfrm>
            <a:off x="3375082" y="1803400"/>
            <a:ext cx="1333906" cy="492443"/>
          </a:xfrm>
          <a:prstGeom prst="rect">
            <a:avLst/>
          </a:prstGeom>
          <a:noFill/>
        </p:spPr>
        <p:txBody>
          <a:bodyPr wrap="none" rtlCol="0">
            <a:spAutoFit/>
          </a:bodyPr>
          <a:lstStyle/>
          <a:p>
            <a:r>
              <a:rPr lang="en-US" dirty="0" smtClean="0">
                <a:solidFill>
                  <a:srgbClr val="A50021"/>
                </a:solidFill>
              </a:rPr>
              <a:t>lifespan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Features for retweet </a:t>
            </a:r>
            <a:r>
              <a:rPr lang="en-US" dirty="0" smtClean="0"/>
              <a:t>threads</a:t>
            </a:r>
            <a:endParaRPr lang="en-US" dirty="0"/>
          </a:p>
        </p:txBody>
      </p:sp>
      <p:sp>
        <p:nvSpPr>
          <p:cNvPr id="3" name="Content Placeholder 2"/>
          <p:cNvSpPr>
            <a:spLocks noGrp="1"/>
          </p:cNvSpPr>
          <p:nvPr>
            <p:ph idx="1"/>
          </p:nvPr>
        </p:nvSpPr>
        <p:spPr>
          <a:xfrm>
            <a:off x="251520" y="1346200"/>
            <a:ext cx="8640960" cy="5257800"/>
          </a:xfrm>
        </p:spPr>
        <p:txBody>
          <a:bodyPr>
            <a:normAutofit fontScale="77500" lnSpcReduction="20000"/>
          </a:bodyPr>
          <a:lstStyle/>
          <a:p>
            <a:pPr marL="0" indent="0">
              <a:lnSpc>
                <a:spcPts val="4400"/>
              </a:lnSpc>
              <a:buNone/>
            </a:pPr>
            <a:r>
              <a:rPr lang="en-US" b="1" dirty="0" err="1" smtClean="0">
                <a:solidFill>
                  <a:srgbClr val="FF0000"/>
                </a:solidFill>
              </a:rPr>
              <a:t>Retweets</a:t>
            </a:r>
            <a:r>
              <a:rPr lang="en-US" b="1" dirty="0" smtClean="0">
                <a:solidFill>
                  <a:srgbClr val="FF0000"/>
                </a:solidFill>
              </a:rPr>
              <a:t>:</a:t>
            </a:r>
            <a:r>
              <a:rPr lang="en-US" dirty="0" smtClean="0">
                <a:solidFill>
                  <a:srgbClr val="FF0000"/>
                </a:solidFill>
              </a:rPr>
              <a:t>  </a:t>
            </a:r>
            <a:r>
              <a:rPr lang="en-US" dirty="0" smtClean="0"/>
              <a:t># </a:t>
            </a:r>
            <a:r>
              <a:rPr lang="en-US" dirty="0" err="1" smtClean="0"/>
              <a:t>retweets</a:t>
            </a:r>
            <a:endParaRPr lang="en-US" dirty="0"/>
          </a:p>
          <a:p>
            <a:pPr marL="0" indent="0">
              <a:lnSpc>
                <a:spcPts val="4400"/>
              </a:lnSpc>
              <a:buNone/>
            </a:pPr>
            <a:r>
              <a:rPr lang="en-US" b="1" dirty="0">
                <a:solidFill>
                  <a:srgbClr val="00B050"/>
                </a:solidFill>
              </a:rPr>
              <a:t>Response </a:t>
            </a:r>
            <a:r>
              <a:rPr lang="en-US" b="1" dirty="0" smtClean="0">
                <a:solidFill>
                  <a:srgbClr val="00B050"/>
                </a:solidFill>
              </a:rPr>
              <a:t>time:</a:t>
            </a:r>
            <a:r>
              <a:rPr lang="en-US" b="1" dirty="0" smtClean="0"/>
              <a:t>  </a:t>
            </a:r>
            <a:r>
              <a:rPr lang="en-US" dirty="0" smtClean="0"/>
              <a:t>tweet’s posting          first </a:t>
            </a:r>
            <a:r>
              <a:rPr lang="en-US" dirty="0"/>
              <a:t>retweet</a:t>
            </a:r>
          </a:p>
          <a:p>
            <a:pPr marL="0" indent="0">
              <a:lnSpc>
                <a:spcPts val="4400"/>
              </a:lnSpc>
              <a:buNone/>
            </a:pPr>
            <a:r>
              <a:rPr lang="en-US" b="1" dirty="0" smtClean="0">
                <a:solidFill>
                  <a:srgbClr val="FF0000"/>
                </a:solidFill>
              </a:rPr>
              <a:t>Lifespan:</a:t>
            </a:r>
            <a:r>
              <a:rPr lang="en-US" dirty="0" smtClean="0"/>
              <a:t>  first         last </a:t>
            </a:r>
            <a:r>
              <a:rPr lang="en-US" dirty="0"/>
              <a:t>(</a:t>
            </a:r>
            <a:r>
              <a:rPr lang="en-US" dirty="0" smtClean="0"/>
              <a:t>observed) retweet </a:t>
            </a:r>
            <a:r>
              <a:rPr lang="en-US" dirty="0"/>
              <a:t>constrained to 3 </a:t>
            </a:r>
            <a:r>
              <a:rPr lang="en-US" dirty="0" smtClean="0"/>
              <a:t>weeks</a:t>
            </a:r>
            <a:endParaRPr lang="en-US" dirty="0"/>
          </a:p>
          <a:p>
            <a:pPr marL="0" indent="0">
              <a:lnSpc>
                <a:spcPts val="4400"/>
              </a:lnSpc>
              <a:buNone/>
            </a:pPr>
            <a:r>
              <a:rPr lang="en-US" b="1" dirty="0">
                <a:solidFill>
                  <a:srgbClr val="00B050"/>
                </a:solidFill>
              </a:rPr>
              <a:t>RT-Q3 response time:</a:t>
            </a:r>
            <a:r>
              <a:rPr lang="en-US" b="1" dirty="0" smtClean="0"/>
              <a:t>  </a:t>
            </a:r>
            <a:r>
              <a:rPr lang="en-US" dirty="0" smtClean="0"/>
              <a:t>tweet’s </a:t>
            </a:r>
            <a:r>
              <a:rPr lang="en-US" dirty="0"/>
              <a:t>posting </a:t>
            </a:r>
            <a:r>
              <a:rPr lang="en-US" dirty="0" smtClean="0"/>
              <a:t>        first ¾ of </a:t>
            </a:r>
            <a:r>
              <a:rPr lang="en-US" dirty="0" err="1" smtClean="0"/>
              <a:t>retweets</a:t>
            </a:r>
            <a:endParaRPr lang="en-US" dirty="0"/>
          </a:p>
          <a:p>
            <a:pPr marL="0" indent="0">
              <a:lnSpc>
                <a:spcPts val="4400"/>
              </a:lnSpc>
              <a:buNone/>
            </a:pPr>
            <a:r>
              <a:rPr lang="en-US" b="1" dirty="0">
                <a:solidFill>
                  <a:srgbClr val="FF0000"/>
                </a:solidFill>
              </a:rPr>
              <a:t>RT-Q2 response time: </a:t>
            </a:r>
            <a:r>
              <a:rPr lang="en-US" b="1" dirty="0" smtClean="0">
                <a:solidFill>
                  <a:srgbClr val="FF0000"/>
                </a:solidFill>
              </a:rPr>
              <a:t> </a:t>
            </a:r>
            <a:r>
              <a:rPr lang="en-US" dirty="0" smtClean="0"/>
              <a:t>tweet’s </a:t>
            </a:r>
            <a:r>
              <a:rPr lang="en-US" dirty="0"/>
              <a:t>posting </a:t>
            </a:r>
            <a:r>
              <a:rPr lang="en-US" dirty="0" smtClean="0"/>
              <a:t>         first ½ of </a:t>
            </a:r>
            <a:r>
              <a:rPr lang="en-US" dirty="0" err="1" smtClean="0"/>
              <a:t>retweets</a:t>
            </a:r>
            <a:endParaRPr lang="en-US" dirty="0"/>
          </a:p>
          <a:p>
            <a:pPr marL="0" indent="0">
              <a:lnSpc>
                <a:spcPts val="4400"/>
              </a:lnSpc>
              <a:buNone/>
            </a:pPr>
            <a:r>
              <a:rPr lang="en-US" b="1" dirty="0" err="1">
                <a:solidFill>
                  <a:srgbClr val="00B050"/>
                </a:solidFill>
              </a:rPr>
              <a:t>Arr</a:t>
            </a:r>
            <a:r>
              <a:rPr lang="en-US" b="1" dirty="0">
                <a:solidFill>
                  <a:srgbClr val="00B050"/>
                </a:solidFill>
              </a:rPr>
              <a:t>-MAD: </a:t>
            </a:r>
            <a:r>
              <a:rPr lang="en-US" b="1" dirty="0" smtClean="0">
                <a:solidFill>
                  <a:srgbClr val="00B050"/>
                </a:solidFill>
              </a:rPr>
              <a:t> </a:t>
            </a:r>
            <a:r>
              <a:rPr lang="en-US" dirty="0" smtClean="0"/>
              <a:t>mean </a:t>
            </a:r>
            <a:r>
              <a:rPr lang="en-US" dirty="0"/>
              <a:t>absolute deviation of </a:t>
            </a:r>
            <a:r>
              <a:rPr lang="en-US" dirty="0" smtClean="0"/>
              <a:t>RTs </a:t>
            </a:r>
            <a:r>
              <a:rPr lang="en-US" dirty="0"/>
              <a:t>inter-arrival times</a:t>
            </a:r>
          </a:p>
          <a:p>
            <a:pPr marL="0" indent="0">
              <a:lnSpc>
                <a:spcPts val="4400"/>
              </a:lnSpc>
              <a:buNone/>
            </a:pPr>
            <a:r>
              <a:rPr lang="en-US" b="1" dirty="0" err="1">
                <a:solidFill>
                  <a:srgbClr val="FF0000"/>
                </a:solidFill>
              </a:rPr>
              <a:t>Arr</a:t>
            </a:r>
            <a:r>
              <a:rPr lang="en-US" b="1" dirty="0">
                <a:solidFill>
                  <a:srgbClr val="FF0000"/>
                </a:solidFill>
              </a:rPr>
              <a:t>-IQR:</a:t>
            </a:r>
            <a:r>
              <a:rPr lang="en-US" dirty="0">
                <a:solidFill>
                  <a:srgbClr val="FF0000"/>
                </a:solidFill>
              </a:rPr>
              <a:t> </a:t>
            </a:r>
            <a:r>
              <a:rPr lang="en-US" dirty="0" smtClean="0">
                <a:solidFill>
                  <a:srgbClr val="FF0000"/>
                </a:solidFill>
              </a:rPr>
              <a:t> </a:t>
            </a:r>
            <a:r>
              <a:rPr lang="en-US" dirty="0" smtClean="0"/>
              <a:t>inter-</a:t>
            </a:r>
            <a:r>
              <a:rPr lang="en-US" dirty="0" err="1" smtClean="0"/>
              <a:t>quantile</a:t>
            </a:r>
            <a:r>
              <a:rPr lang="en-US" dirty="0" smtClean="0"/>
              <a:t> </a:t>
            </a:r>
            <a:r>
              <a:rPr lang="en-US" dirty="0"/>
              <a:t>range of </a:t>
            </a:r>
            <a:r>
              <a:rPr lang="en-US" dirty="0" smtClean="0"/>
              <a:t>RTs </a:t>
            </a:r>
            <a:r>
              <a:rPr lang="en-US" dirty="0"/>
              <a:t>inter-arrival times</a:t>
            </a:r>
          </a:p>
        </p:txBody>
      </p:sp>
      <p:sp>
        <p:nvSpPr>
          <p:cNvPr id="4" name="Date Placeholder 3"/>
          <p:cNvSpPr>
            <a:spLocks noGrp="1"/>
          </p:cNvSpPr>
          <p:nvPr>
            <p:ph type="dt" sz="half" idx="10"/>
          </p:nvPr>
        </p:nvSpPr>
        <p:spPr/>
        <p:txBody>
          <a:bodyPr/>
          <a:lstStyle/>
          <a:p>
            <a:r>
              <a:rPr lang="en-US" smtClean="0"/>
              <a:t>Twitter</a:t>
            </a:r>
            <a:endParaRPr lang="en-US"/>
          </a:p>
        </p:txBody>
      </p:sp>
      <p:sp>
        <p:nvSpPr>
          <p:cNvPr id="5" name="Slide Number Placeholder 4"/>
          <p:cNvSpPr>
            <a:spLocks noGrp="1"/>
          </p:cNvSpPr>
          <p:nvPr>
            <p:ph type="sldNum" sz="quarter" idx="12"/>
          </p:nvPr>
        </p:nvSpPr>
        <p:spPr/>
        <p:txBody>
          <a:bodyPr/>
          <a:lstStyle/>
          <a:p>
            <a:fld id="{15283F8B-6185-411C-8850-E6F075D238C1}" type="slidenum">
              <a:rPr lang="en-US" smtClean="0"/>
              <a:pPr/>
              <a:t>57</a:t>
            </a:fld>
            <a:endParaRPr lang="en-US"/>
          </a:p>
        </p:txBody>
      </p:sp>
      <p:grpSp>
        <p:nvGrpSpPr>
          <p:cNvPr id="6" name="Group 6"/>
          <p:cNvGrpSpPr/>
          <p:nvPr/>
        </p:nvGrpSpPr>
        <p:grpSpPr>
          <a:xfrm>
            <a:off x="2339752" y="2811682"/>
            <a:ext cx="504056" cy="531620"/>
            <a:chOff x="2051720" y="2573344"/>
            <a:chExt cx="648072" cy="711640"/>
          </a:xfrm>
        </p:grpSpPr>
        <p:sp>
          <p:nvSpPr>
            <p:cNvPr id="9" name="Right Arrow 8"/>
            <p:cNvSpPr/>
            <p:nvPr/>
          </p:nvSpPr>
          <p:spPr>
            <a:xfrm>
              <a:off x="2051720" y="2924944"/>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images.clipartpanda.com/clock-clip-art-clock-clip-art-9.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2168" y="2573344"/>
              <a:ext cx="423608" cy="4236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7" name="Group 11"/>
          <p:cNvGrpSpPr/>
          <p:nvPr/>
        </p:nvGrpSpPr>
        <p:grpSpPr>
          <a:xfrm>
            <a:off x="4572000" y="2177300"/>
            <a:ext cx="504056" cy="531620"/>
            <a:chOff x="2051720" y="2573344"/>
            <a:chExt cx="648072" cy="711640"/>
          </a:xfrm>
        </p:grpSpPr>
        <p:sp>
          <p:nvSpPr>
            <p:cNvPr id="13" name="Right Arrow 12"/>
            <p:cNvSpPr/>
            <p:nvPr/>
          </p:nvSpPr>
          <p:spPr>
            <a:xfrm>
              <a:off x="2051720" y="2924944"/>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http://images.clipartpanda.com/clock-clip-art-clock-clip-art-9.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2168" y="2573344"/>
              <a:ext cx="423608" cy="4236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8" name="Group 14"/>
          <p:cNvGrpSpPr/>
          <p:nvPr/>
        </p:nvGrpSpPr>
        <p:grpSpPr>
          <a:xfrm>
            <a:off x="5364088" y="3429000"/>
            <a:ext cx="504056" cy="531620"/>
            <a:chOff x="2051720" y="2573344"/>
            <a:chExt cx="648072" cy="711640"/>
          </a:xfrm>
        </p:grpSpPr>
        <p:sp>
          <p:nvSpPr>
            <p:cNvPr id="16" name="Right Arrow 15"/>
            <p:cNvSpPr/>
            <p:nvPr/>
          </p:nvSpPr>
          <p:spPr>
            <a:xfrm>
              <a:off x="2051720" y="2924944"/>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descr="http://images.clipartpanda.com/clock-clip-art-clock-clip-art-9.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2168" y="2573344"/>
              <a:ext cx="423608" cy="4236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11" name="Group 17"/>
          <p:cNvGrpSpPr/>
          <p:nvPr/>
        </p:nvGrpSpPr>
        <p:grpSpPr>
          <a:xfrm>
            <a:off x="5364088" y="4077072"/>
            <a:ext cx="504056" cy="531620"/>
            <a:chOff x="2051720" y="2573344"/>
            <a:chExt cx="648072" cy="711640"/>
          </a:xfrm>
        </p:grpSpPr>
        <p:sp>
          <p:nvSpPr>
            <p:cNvPr id="19" name="Right Arrow 18"/>
            <p:cNvSpPr/>
            <p:nvPr/>
          </p:nvSpPr>
          <p:spPr>
            <a:xfrm>
              <a:off x="2051720" y="2924944"/>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descr="http://images.clipartpanda.com/clock-clip-art-clock-clip-art-9.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2168" y="2573344"/>
              <a:ext cx="423608" cy="4236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18" name="Footer Placeholder 17"/>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84567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579296" cy="990600"/>
          </a:xfrm>
        </p:spPr>
        <p:txBody>
          <a:bodyPr>
            <a:normAutofit fontScale="90000"/>
          </a:bodyPr>
          <a:lstStyle/>
          <a:p>
            <a:r>
              <a:rPr lang="en-US" dirty="0" err="1" smtClean="0"/>
              <a:t>Microclusters</a:t>
            </a:r>
            <a:r>
              <a:rPr lang="en-US" dirty="0" smtClean="0"/>
              <a:t> of fraudulent retweet threads</a:t>
            </a:r>
            <a:endParaRPr lang="en-US" dirty="0"/>
          </a:p>
        </p:txBody>
      </p:sp>
      <p:sp>
        <p:nvSpPr>
          <p:cNvPr id="4" name="Date Placeholder 3"/>
          <p:cNvSpPr>
            <a:spLocks noGrp="1"/>
          </p:cNvSpPr>
          <p:nvPr>
            <p:ph type="dt" sz="half" idx="10"/>
          </p:nvPr>
        </p:nvSpPr>
        <p:spPr/>
        <p:txBody>
          <a:bodyPr/>
          <a:lstStyle/>
          <a:p>
            <a:r>
              <a:rPr lang="en-US" smtClean="0"/>
              <a:t>Twitter</a:t>
            </a:r>
            <a:endParaRPr lang="en-US" dirty="0"/>
          </a:p>
        </p:txBody>
      </p:sp>
      <p:sp>
        <p:nvSpPr>
          <p:cNvPr id="5" name="Slide Number Placeholder 4"/>
          <p:cNvSpPr>
            <a:spLocks noGrp="1"/>
          </p:cNvSpPr>
          <p:nvPr>
            <p:ph type="sldNum" sz="quarter" idx="12"/>
          </p:nvPr>
        </p:nvSpPr>
        <p:spPr/>
        <p:txBody>
          <a:bodyPr/>
          <a:lstStyle/>
          <a:p>
            <a:fld id="{15283F8B-6185-411C-8850-E6F075D238C1}" type="slidenum">
              <a:rPr lang="en-US" smtClean="0"/>
              <a:pPr/>
              <a:t>58</a:t>
            </a:fld>
            <a:endParaRPr lang="en-US"/>
          </a:p>
        </p:txBody>
      </p:sp>
      <p:pic>
        <p:nvPicPr>
          <p:cNvPr id="8196" name="Picture 4"/>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6512" y="1556793"/>
            <a:ext cx="2290597" cy="232280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8" name="Rectangle 17"/>
          <p:cNvSpPr/>
          <p:nvPr/>
        </p:nvSpPr>
        <p:spPr>
          <a:xfrm>
            <a:off x="7647386" y="1628800"/>
            <a:ext cx="1496614" cy="646331"/>
          </a:xfrm>
          <a:prstGeom prst="rect">
            <a:avLst/>
          </a:prstGeom>
        </p:spPr>
        <p:txBody>
          <a:bodyPr wrap="square">
            <a:spAutoFit/>
          </a:bodyPr>
          <a:lstStyle/>
          <a:p>
            <a:pPr algn="ctr"/>
            <a:r>
              <a:rPr lang="en-US" dirty="0" smtClean="0"/>
              <a:t>2D feature subspaces</a:t>
            </a:r>
            <a:endParaRPr lang="en-US" dirty="0"/>
          </a:p>
        </p:txBody>
      </p:sp>
      <p:sp>
        <p:nvSpPr>
          <p:cNvPr id="17" name="Footer Placeholder 16"/>
          <p:cNvSpPr>
            <a:spLocks noGrp="1"/>
          </p:cNvSpPr>
          <p:nvPr>
            <p:ph type="ftr" sz="quarter" idx="11"/>
          </p:nvPr>
        </p:nvSpPr>
        <p:spPr/>
        <p:txBody>
          <a:bodyPr/>
          <a:lstStyle/>
          <a:p>
            <a:pPr>
              <a:defRPr/>
            </a:pPr>
            <a:r>
              <a:rPr lang="en-US" smtClean="0"/>
              <a:t>(c) 2015, C. Faloutsos</a:t>
            </a:r>
            <a:endParaRPr lang="en-US"/>
          </a:p>
        </p:txBody>
      </p:sp>
      <p:sp>
        <p:nvSpPr>
          <p:cNvPr id="19" name="Content Placeholder 18"/>
          <p:cNvSpPr>
            <a:spLocks noGrp="1"/>
          </p:cNvSpPr>
          <p:nvPr>
            <p:ph idx="1"/>
          </p:nvPr>
        </p:nvSpPr>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47480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579296" cy="990600"/>
          </a:xfrm>
        </p:spPr>
        <p:txBody>
          <a:bodyPr>
            <a:normAutofit fontScale="90000"/>
          </a:bodyPr>
          <a:lstStyle/>
          <a:p>
            <a:r>
              <a:rPr lang="en-US" dirty="0" err="1" smtClean="0"/>
              <a:t>Microclusters</a:t>
            </a:r>
            <a:r>
              <a:rPr lang="en-US" dirty="0" smtClean="0"/>
              <a:t> of fraudulent retweet threads</a:t>
            </a:r>
            <a:endParaRPr lang="en-US" dirty="0"/>
          </a:p>
        </p:txBody>
      </p:sp>
      <p:sp>
        <p:nvSpPr>
          <p:cNvPr id="4" name="Date Placeholder 3"/>
          <p:cNvSpPr>
            <a:spLocks noGrp="1"/>
          </p:cNvSpPr>
          <p:nvPr>
            <p:ph type="dt" sz="half" idx="10"/>
          </p:nvPr>
        </p:nvSpPr>
        <p:spPr/>
        <p:txBody>
          <a:bodyPr/>
          <a:lstStyle/>
          <a:p>
            <a:r>
              <a:rPr lang="en-US" smtClean="0"/>
              <a:t>Twitter</a:t>
            </a:r>
            <a:endParaRPr lang="en-US" dirty="0"/>
          </a:p>
        </p:txBody>
      </p:sp>
      <p:sp>
        <p:nvSpPr>
          <p:cNvPr id="5" name="Slide Number Placeholder 4"/>
          <p:cNvSpPr>
            <a:spLocks noGrp="1"/>
          </p:cNvSpPr>
          <p:nvPr>
            <p:ph type="sldNum" sz="quarter" idx="12"/>
          </p:nvPr>
        </p:nvSpPr>
        <p:spPr/>
        <p:txBody>
          <a:bodyPr/>
          <a:lstStyle/>
          <a:p>
            <a:fld id="{15283F8B-6185-411C-8850-E6F075D238C1}" type="slidenum">
              <a:rPr lang="en-US" smtClean="0"/>
              <a:pPr/>
              <a:t>59</a:t>
            </a:fld>
            <a:endParaRPr lang="en-US"/>
          </a:p>
        </p:txBody>
      </p:sp>
      <p:pic>
        <p:nvPicPr>
          <p:cNvPr id="8194" name="Picture 2"/>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1559179"/>
            <a:ext cx="2232248" cy="232041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5" name="Picture 3"/>
          <p:cNvPicPr>
            <a:picLocks noGrp="1" noChangeAspect="1" noChangeArrowheads="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84410" y="1556792"/>
            <a:ext cx="2246317" cy="232280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6512" y="1556793"/>
            <a:ext cx="2290597" cy="232280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Oval 5"/>
          <p:cNvSpPr/>
          <p:nvPr/>
        </p:nvSpPr>
        <p:spPr>
          <a:xfrm>
            <a:off x="5225776" y="3284983"/>
            <a:ext cx="1938512" cy="59461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400000">
            <a:off x="6818820" y="2910371"/>
            <a:ext cx="330893"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21121" y="3429000"/>
            <a:ext cx="1622879" cy="1200329"/>
          </a:xfrm>
          <a:prstGeom prst="rect">
            <a:avLst/>
          </a:prstGeom>
        </p:spPr>
        <p:txBody>
          <a:bodyPr wrap="square">
            <a:spAutoFit/>
          </a:bodyPr>
          <a:lstStyle/>
          <a:p>
            <a:pPr algn="ctr"/>
            <a:r>
              <a:rPr lang="en-US" dirty="0" smtClean="0">
                <a:solidFill>
                  <a:srgbClr val="FF0000"/>
                </a:solidFill>
              </a:rPr>
              <a:t>high synchronicity for </a:t>
            </a:r>
            <a:r>
              <a:rPr lang="en-US" dirty="0" err="1" smtClean="0">
                <a:solidFill>
                  <a:srgbClr val="FF0000"/>
                </a:solidFill>
              </a:rPr>
              <a:t>RTFraudsters</a:t>
            </a:r>
            <a:endParaRPr lang="en-US" dirty="0">
              <a:solidFill>
                <a:srgbClr val="FF0000"/>
              </a:solidFill>
            </a:endParaRPr>
          </a:p>
        </p:txBody>
      </p:sp>
      <p:sp>
        <p:nvSpPr>
          <p:cNvPr id="18" name="Rectangle 17"/>
          <p:cNvSpPr/>
          <p:nvPr/>
        </p:nvSpPr>
        <p:spPr>
          <a:xfrm>
            <a:off x="7647386" y="1628800"/>
            <a:ext cx="1496614" cy="646331"/>
          </a:xfrm>
          <a:prstGeom prst="rect">
            <a:avLst/>
          </a:prstGeom>
        </p:spPr>
        <p:txBody>
          <a:bodyPr wrap="square">
            <a:spAutoFit/>
          </a:bodyPr>
          <a:lstStyle/>
          <a:p>
            <a:pPr algn="ctr"/>
            <a:r>
              <a:rPr lang="en-US" dirty="0" smtClean="0"/>
              <a:t>2D feature subspaces</a:t>
            </a:r>
            <a:endParaRPr lang="en-US" dirty="0"/>
          </a:p>
        </p:txBody>
      </p:sp>
      <p:sp>
        <p:nvSpPr>
          <p:cNvPr id="17" name="Footer Placeholder 16"/>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4748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2015,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6</a:t>
            </a:fld>
            <a:endParaRPr lang="en-US" smtClean="0"/>
          </a:p>
        </p:txBody>
      </p:sp>
      <p:sp>
        <p:nvSpPr>
          <p:cNvPr id="23556" name="Rectangle 1026"/>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pic>
        <p:nvPicPr>
          <p:cNvPr id="23557" name="Picture 1027" descr="Picture3"/>
          <p:cNvPicPr>
            <a:picLocks noGrp="1" noChangeAspect="1" noChangeArrowheads="1"/>
          </p:cNvPicPr>
          <p:nvPr>
            <p:ph sz="half" idx="1"/>
          </p:nvPr>
        </p:nvPicPr>
        <p:blipFill>
          <a:blip r:embed="rId3"/>
          <a:srcRect/>
          <a:stretch>
            <a:fillRect/>
          </a:stretch>
        </p:blipFill>
        <p:spPr>
          <a:xfrm>
            <a:off x="1117600" y="1804988"/>
            <a:ext cx="3079751" cy="2312754"/>
          </a:xfrm>
        </p:spPr>
      </p:pic>
      <p:pic>
        <p:nvPicPr>
          <p:cNvPr id="23558" name="Picture 1028" descr="food_web"/>
          <p:cNvPicPr>
            <a:picLocks noChangeAspect="1" noChangeArrowheads="1"/>
          </p:cNvPicPr>
          <p:nvPr/>
        </p:nvPicPr>
        <p:blipFill>
          <a:blip r:embed="rId4"/>
          <a:srcRect/>
          <a:stretch>
            <a:fillRect/>
          </a:stretch>
        </p:blipFill>
        <p:spPr bwMode="auto">
          <a:xfrm>
            <a:off x="5059960" y="1797050"/>
            <a:ext cx="3142653" cy="2355850"/>
          </a:xfrm>
          <a:prstGeom prst="rect">
            <a:avLst/>
          </a:prstGeom>
          <a:noFill/>
          <a:ln w="9525">
            <a:noFill/>
            <a:miter lim="800000"/>
            <a:headEnd/>
            <a:tailEnd/>
          </a:ln>
        </p:spPr>
      </p:pic>
      <p:sp>
        <p:nvSpPr>
          <p:cNvPr id="23559" name="Text Box 1030"/>
          <p:cNvSpPr txBox="1">
            <a:spLocks noChangeArrowheads="1"/>
          </p:cNvSpPr>
          <p:nvPr/>
        </p:nvSpPr>
        <p:spPr bwMode="auto">
          <a:xfrm>
            <a:off x="1174750" y="4703763"/>
            <a:ext cx="2825750" cy="954071"/>
          </a:xfrm>
          <a:prstGeom prst="rect">
            <a:avLst/>
          </a:prstGeom>
          <a:noFill/>
          <a:ln w="9525">
            <a:noFill/>
            <a:miter lim="800000"/>
            <a:headEnd/>
            <a:tailEnd/>
          </a:ln>
        </p:spPr>
        <p:txBody>
          <a:bodyPr wrap="square" lIns="91400" tIns="45702" rIns="91400" bIns="45702">
            <a:prstTxWarp prst="textNoShape">
              <a:avLst/>
            </a:prstTxWarp>
            <a:spAutoFit/>
          </a:bodyPr>
          <a:lstStyle/>
          <a:p>
            <a:pPr>
              <a:spcBef>
                <a:spcPct val="50000"/>
              </a:spcBef>
            </a:pPr>
            <a:r>
              <a:rPr kumimoji="0" lang="en-US" sz="2800" dirty="0"/>
              <a:t>Internet Map [lumeta.com]</a:t>
            </a:r>
          </a:p>
        </p:txBody>
      </p:sp>
      <p:sp>
        <p:nvSpPr>
          <p:cNvPr id="23560" name="Text Box 1031"/>
          <p:cNvSpPr txBox="1">
            <a:spLocks noChangeArrowheads="1"/>
          </p:cNvSpPr>
          <p:nvPr/>
        </p:nvSpPr>
        <p:spPr bwMode="auto">
          <a:xfrm>
            <a:off x="5278438" y="4699000"/>
            <a:ext cx="2697162" cy="954071"/>
          </a:xfrm>
          <a:prstGeom prst="rect">
            <a:avLst/>
          </a:prstGeom>
          <a:noFill/>
          <a:ln w="9525">
            <a:noFill/>
            <a:miter lim="800000"/>
            <a:headEnd/>
            <a:tailEnd/>
          </a:ln>
        </p:spPr>
        <p:txBody>
          <a:bodyPr wrap="square" lIns="91400" tIns="45702" rIns="91400" bIns="45702">
            <a:prstTxWarp prst="textNoShape">
              <a:avLst/>
            </a:prstTxWarp>
            <a:spAutoFit/>
          </a:bodyPr>
          <a:lstStyle/>
          <a:p>
            <a:pPr>
              <a:spcBef>
                <a:spcPct val="50000"/>
              </a:spcBef>
            </a:pPr>
            <a:r>
              <a:rPr kumimoji="0" lang="en-US" sz="2800" dirty="0"/>
              <a:t>Food Web [Martinez ’91]</a:t>
            </a:r>
          </a:p>
        </p:txBody>
      </p:sp>
      <p:sp>
        <p:nvSpPr>
          <p:cNvPr id="23563" name="Date Placeholder 13"/>
          <p:cNvSpPr>
            <a:spLocks noGrp="1"/>
          </p:cNvSpPr>
          <p:nvPr>
            <p:ph type="dt" sz="quarter" idx="10"/>
          </p:nvPr>
        </p:nvSpPr>
        <p:spPr>
          <a:noFill/>
        </p:spPr>
        <p:txBody>
          <a:bodyPr/>
          <a:lstStyle/>
          <a:p>
            <a:r>
              <a:rPr lang="en-US" smtClean="0"/>
              <a:t>Twitter</a:t>
            </a:r>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579296" cy="990600"/>
          </a:xfrm>
        </p:spPr>
        <p:txBody>
          <a:bodyPr>
            <a:normAutofit fontScale="90000"/>
          </a:bodyPr>
          <a:lstStyle/>
          <a:p>
            <a:r>
              <a:rPr lang="en-US" dirty="0" err="1" smtClean="0"/>
              <a:t>Microclusters</a:t>
            </a:r>
            <a:r>
              <a:rPr lang="en-US" dirty="0" smtClean="0"/>
              <a:t> of fraudulent retweet threads</a:t>
            </a:r>
            <a:endParaRPr lang="en-US" dirty="0"/>
          </a:p>
        </p:txBody>
      </p:sp>
      <p:sp>
        <p:nvSpPr>
          <p:cNvPr id="4" name="Date Placeholder 3"/>
          <p:cNvSpPr>
            <a:spLocks noGrp="1"/>
          </p:cNvSpPr>
          <p:nvPr>
            <p:ph type="dt" sz="half" idx="10"/>
          </p:nvPr>
        </p:nvSpPr>
        <p:spPr/>
        <p:txBody>
          <a:bodyPr/>
          <a:lstStyle/>
          <a:p>
            <a:r>
              <a:rPr lang="en-US" smtClean="0"/>
              <a:t>Twitter</a:t>
            </a:r>
            <a:endParaRPr lang="en-US" dirty="0"/>
          </a:p>
        </p:txBody>
      </p:sp>
      <p:sp>
        <p:nvSpPr>
          <p:cNvPr id="5" name="Slide Number Placeholder 4"/>
          <p:cNvSpPr>
            <a:spLocks noGrp="1"/>
          </p:cNvSpPr>
          <p:nvPr>
            <p:ph type="sldNum" sz="quarter" idx="12"/>
          </p:nvPr>
        </p:nvSpPr>
        <p:spPr/>
        <p:txBody>
          <a:bodyPr/>
          <a:lstStyle/>
          <a:p>
            <a:fld id="{15283F8B-6185-411C-8850-E6F075D238C1}" type="slidenum">
              <a:rPr lang="en-US" smtClean="0"/>
              <a:pPr/>
              <a:t>60</a:t>
            </a:fld>
            <a:endParaRPr lang="en-US"/>
          </a:p>
        </p:txBody>
      </p:sp>
      <p:pic>
        <p:nvPicPr>
          <p:cNvPr id="8199" name="Picture 7"/>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0813" y="4202541"/>
            <a:ext cx="2296296" cy="2312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Oval 13"/>
          <p:cNvSpPr/>
          <p:nvPr/>
        </p:nvSpPr>
        <p:spPr>
          <a:xfrm rot="5400000">
            <a:off x="6170750" y="5891845"/>
            <a:ext cx="330893"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5400000">
            <a:off x="5580112" y="4725146"/>
            <a:ext cx="504057"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647386" y="1628800"/>
            <a:ext cx="1496614" cy="646331"/>
          </a:xfrm>
          <a:prstGeom prst="rect">
            <a:avLst/>
          </a:prstGeom>
        </p:spPr>
        <p:txBody>
          <a:bodyPr wrap="square">
            <a:spAutoFit/>
          </a:bodyPr>
          <a:lstStyle/>
          <a:p>
            <a:pPr algn="ctr"/>
            <a:r>
              <a:rPr lang="en-US" dirty="0" smtClean="0"/>
              <a:t>2D feature subspaces</a:t>
            </a:r>
            <a:endParaRPr lang="en-US" dirty="0"/>
          </a:p>
        </p:txBody>
      </p:sp>
      <p:sp>
        <p:nvSpPr>
          <p:cNvPr id="17" name="Footer Placeholder 16"/>
          <p:cNvSpPr>
            <a:spLocks noGrp="1"/>
          </p:cNvSpPr>
          <p:nvPr>
            <p:ph type="ftr" sz="quarter" idx="11"/>
          </p:nvPr>
        </p:nvSpPr>
        <p:spPr/>
        <p:txBody>
          <a:bodyPr/>
          <a:lstStyle/>
          <a:p>
            <a:pPr>
              <a:defRPr/>
            </a:pPr>
            <a:r>
              <a:rPr lang="en-US" smtClean="0"/>
              <a:t>(c) 2015, C. Faloutsos</a:t>
            </a:r>
            <a:endParaRPr lang="en-US"/>
          </a:p>
        </p:txBody>
      </p:sp>
      <p:sp>
        <p:nvSpPr>
          <p:cNvPr id="19" name="Content Placeholder 18"/>
          <p:cNvSpPr>
            <a:spLocks noGrp="1"/>
          </p:cNvSpPr>
          <p:nvPr>
            <p:ph idx="1"/>
          </p:nvPr>
        </p:nvSpPr>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47480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579296" cy="990600"/>
          </a:xfrm>
        </p:spPr>
        <p:txBody>
          <a:bodyPr>
            <a:normAutofit fontScale="90000"/>
          </a:bodyPr>
          <a:lstStyle/>
          <a:p>
            <a:r>
              <a:rPr lang="en-US" dirty="0" err="1" smtClean="0"/>
              <a:t>Microclusters</a:t>
            </a:r>
            <a:r>
              <a:rPr lang="en-US" dirty="0" smtClean="0"/>
              <a:t> of fraudulent retweet threads</a:t>
            </a:r>
            <a:endParaRPr lang="en-US" dirty="0"/>
          </a:p>
        </p:txBody>
      </p:sp>
      <p:sp>
        <p:nvSpPr>
          <p:cNvPr id="4" name="Date Placeholder 3"/>
          <p:cNvSpPr>
            <a:spLocks noGrp="1"/>
          </p:cNvSpPr>
          <p:nvPr>
            <p:ph type="dt" sz="half" idx="10"/>
          </p:nvPr>
        </p:nvSpPr>
        <p:spPr/>
        <p:txBody>
          <a:bodyPr/>
          <a:lstStyle/>
          <a:p>
            <a:r>
              <a:rPr lang="en-US" smtClean="0"/>
              <a:t>Twitter</a:t>
            </a:r>
            <a:endParaRPr lang="en-US" dirty="0"/>
          </a:p>
        </p:txBody>
      </p:sp>
      <p:sp>
        <p:nvSpPr>
          <p:cNvPr id="5" name="Slide Number Placeholder 4"/>
          <p:cNvSpPr>
            <a:spLocks noGrp="1"/>
          </p:cNvSpPr>
          <p:nvPr>
            <p:ph type="sldNum" sz="quarter" idx="12"/>
          </p:nvPr>
        </p:nvSpPr>
        <p:spPr/>
        <p:txBody>
          <a:bodyPr/>
          <a:lstStyle/>
          <a:p>
            <a:fld id="{15283F8B-6185-411C-8850-E6F075D238C1}" type="slidenum">
              <a:rPr lang="en-US" smtClean="0"/>
              <a:pPr/>
              <a:t>61</a:t>
            </a:fld>
            <a:endParaRPr lang="en-US"/>
          </a:p>
        </p:txBody>
      </p:sp>
      <p:pic>
        <p:nvPicPr>
          <p:cNvPr id="8197" name="Picture 5"/>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293" y="4202541"/>
            <a:ext cx="2219467" cy="232280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66579" y="4202542"/>
            <a:ext cx="2281979" cy="232280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0813" y="4202541"/>
            <a:ext cx="2296296" cy="2312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Oval 13"/>
          <p:cNvSpPr/>
          <p:nvPr/>
        </p:nvSpPr>
        <p:spPr>
          <a:xfrm rot="5400000">
            <a:off x="6170750" y="5891845"/>
            <a:ext cx="330893"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5400000">
            <a:off x="5580112" y="4725146"/>
            <a:ext cx="504057"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21121" y="3429000"/>
            <a:ext cx="1622879" cy="1200329"/>
          </a:xfrm>
          <a:prstGeom prst="rect">
            <a:avLst/>
          </a:prstGeom>
        </p:spPr>
        <p:txBody>
          <a:bodyPr wrap="square">
            <a:spAutoFit/>
          </a:bodyPr>
          <a:lstStyle/>
          <a:p>
            <a:pPr algn="ctr"/>
            <a:r>
              <a:rPr lang="en-US" dirty="0" smtClean="0">
                <a:solidFill>
                  <a:srgbClr val="FF0000"/>
                </a:solidFill>
              </a:rPr>
              <a:t>high synchronicity for </a:t>
            </a:r>
            <a:r>
              <a:rPr lang="en-US" dirty="0" err="1" smtClean="0">
                <a:solidFill>
                  <a:srgbClr val="FF0000"/>
                </a:solidFill>
              </a:rPr>
              <a:t>RTFraudsters</a:t>
            </a:r>
            <a:endParaRPr lang="en-US" dirty="0">
              <a:solidFill>
                <a:srgbClr val="FF0000"/>
              </a:solidFill>
            </a:endParaRPr>
          </a:p>
        </p:txBody>
      </p:sp>
      <p:sp>
        <p:nvSpPr>
          <p:cNvPr id="18" name="Rectangle 17"/>
          <p:cNvSpPr/>
          <p:nvPr/>
        </p:nvSpPr>
        <p:spPr>
          <a:xfrm>
            <a:off x="7647386" y="1628800"/>
            <a:ext cx="1496614" cy="646331"/>
          </a:xfrm>
          <a:prstGeom prst="rect">
            <a:avLst/>
          </a:prstGeom>
        </p:spPr>
        <p:txBody>
          <a:bodyPr wrap="square">
            <a:spAutoFit/>
          </a:bodyPr>
          <a:lstStyle/>
          <a:p>
            <a:pPr algn="ctr"/>
            <a:r>
              <a:rPr lang="en-US" dirty="0" smtClean="0"/>
              <a:t>2D feature subspaces</a:t>
            </a:r>
            <a:endParaRPr lang="en-US" dirty="0"/>
          </a:p>
        </p:txBody>
      </p:sp>
      <p:sp>
        <p:nvSpPr>
          <p:cNvPr id="17" name="Footer Placeholder 16"/>
          <p:cNvSpPr>
            <a:spLocks noGrp="1"/>
          </p:cNvSpPr>
          <p:nvPr>
            <p:ph type="ftr" sz="quarter" idx="11"/>
          </p:nvPr>
        </p:nvSpPr>
        <p:spPr/>
        <p:txBody>
          <a:bodyPr/>
          <a:lstStyle/>
          <a:p>
            <a:pPr>
              <a:defRPr/>
            </a:pPr>
            <a:r>
              <a:rPr lang="en-US" smtClean="0"/>
              <a:t>(c) 2015, C. Faloutsos</a:t>
            </a:r>
            <a:endParaRPr lang="en-US"/>
          </a:p>
        </p:txBody>
      </p:sp>
      <p:sp>
        <p:nvSpPr>
          <p:cNvPr id="19" name="Content Placeholder 18"/>
          <p:cNvSpPr>
            <a:spLocks noGrp="1"/>
          </p:cNvSpPr>
          <p:nvPr>
            <p:ph idx="1"/>
          </p:nvPr>
        </p:nvSpPr>
        <p:spPr/>
        <p:txBody>
          <a:bodyPr/>
          <a:lstStyle/>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47480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579296" cy="990600"/>
          </a:xfrm>
        </p:spPr>
        <p:txBody>
          <a:bodyPr>
            <a:normAutofit fontScale="90000"/>
          </a:bodyPr>
          <a:lstStyle/>
          <a:p>
            <a:r>
              <a:rPr lang="en-US" dirty="0" err="1" smtClean="0"/>
              <a:t>Microclusters</a:t>
            </a:r>
            <a:r>
              <a:rPr lang="en-US" dirty="0" smtClean="0"/>
              <a:t> of fraudulent retweet threads</a:t>
            </a:r>
            <a:endParaRPr lang="en-US" dirty="0"/>
          </a:p>
        </p:txBody>
      </p:sp>
      <p:sp>
        <p:nvSpPr>
          <p:cNvPr id="4" name="Date Placeholder 3"/>
          <p:cNvSpPr>
            <a:spLocks noGrp="1"/>
          </p:cNvSpPr>
          <p:nvPr>
            <p:ph type="dt" sz="half" idx="10"/>
          </p:nvPr>
        </p:nvSpPr>
        <p:spPr/>
        <p:txBody>
          <a:bodyPr/>
          <a:lstStyle/>
          <a:p>
            <a:r>
              <a:rPr lang="en-US" smtClean="0"/>
              <a:t>Twitter</a:t>
            </a:r>
            <a:endParaRPr lang="en-US" dirty="0"/>
          </a:p>
        </p:txBody>
      </p:sp>
      <p:sp>
        <p:nvSpPr>
          <p:cNvPr id="5" name="Slide Number Placeholder 4"/>
          <p:cNvSpPr>
            <a:spLocks noGrp="1"/>
          </p:cNvSpPr>
          <p:nvPr>
            <p:ph type="sldNum" sz="quarter" idx="12"/>
          </p:nvPr>
        </p:nvSpPr>
        <p:spPr/>
        <p:txBody>
          <a:bodyPr/>
          <a:lstStyle/>
          <a:p>
            <a:fld id="{15283F8B-6185-411C-8850-E6F075D238C1}" type="slidenum">
              <a:rPr lang="en-US" smtClean="0"/>
              <a:pPr/>
              <a:t>62</a:t>
            </a:fld>
            <a:endParaRPr lang="en-US"/>
          </a:p>
        </p:txBody>
      </p:sp>
      <p:pic>
        <p:nvPicPr>
          <p:cNvPr id="8194"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9512" y="1559179"/>
            <a:ext cx="2232248" cy="232041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195" name="Picture 3"/>
          <p:cNvPicPr>
            <a:picLocks noGrp="1" noChangeAspect="1" noChangeArrowheads="1"/>
          </p:cNvPicPr>
          <p:nvPr>
            <p:ph idx="1"/>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84410" y="1556792"/>
            <a:ext cx="2246317" cy="232280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46512" y="1556793"/>
            <a:ext cx="2290597" cy="232280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2293" y="4202541"/>
            <a:ext cx="2219467" cy="232280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66579" y="4202542"/>
            <a:ext cx="2281979" cy="232280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40813" y="4202541"/>
            <a:ext cx="2296296" cy="2312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 name="Oval 5"/>
          <p:cNvSpPr/>
          <p:nvPr/>
        </p:nvSpPr>
        <p:spPr>
          <a:xfrm>
            <a:off x="5225776" y="3284983"/>
            <a:ext cx="1938512" cy="59461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400000">
            <a:off x="6818820" y="2910371"/>
            <a:ext cx="330893"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6170750" y="5891845"/>
            <a:ext cx="330893"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5400000">
            <a:off x="5580112" y="4725146"/>
            <a:ext cx="504057"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21121" y="3429000"/>
            <a:ext cx="1622879" cy="1200329"/>
          </a:xfrm>
          <a:prstGeom prst="rect">
            <a:avLst/>
          </a:prstGeom>
        </p:spPr>
        <p:txBody>
          <a:bodyPr wrap="square">
            <a:spAutoFit/>
          </a:bodyPr>
          <a:lstStyle/>
          <a:p>
            <a:pPr algn="ctr"/>
            <a:r>
              <a:rPr lang="en-US" dirty="0" smtClean="0">
                <a:solidFill>
                  <a:srgbClr val="FF0000"/>
                </a:solidFill>
              </a:rPr>
              <a:t>high synchronicity for </a:t>
            </a:r>
            <a:r>
              <a:rPr lang="en-US" dirty="0" err="1" smtClean="0">
                <a:solidFill>
                  <a:srgbClr val="FF0000"/>
                </a:solidFill>
              </a:rPr>
              <a:t>RTFraudsters</a:t>
            </a:r>
            <a:endParaRPr lang="en-US" dirty="0">
              <a:solidFill>
                <a:srgbClr val="FF0000"/>
              </a:solidFill>
            </a:endParaRPr>
          </a:p>
        </p:txBody>
      </p:sp>
      <p:sp>
        <p:nvSpPr>
          <p:cNvPr id="18" name="Rectangle 17"/>
          <p:cNvSpPr/>
          <p:nvPr/>
        </p:nvSpPr>
        <p:spPr>
          <a:xfrm>
            <a:off x="7647386" y="1628800"/>
            <a:ext cx="1496614" cy="646331"/>
          </a:xfrm>
          <a:prstGeom prst="rect">
            <a:avLst/>
          </a:prstGeom>
        </p:spPr>
        <p:txBody>
          <a:bodyPr wrap="square">
            <a:spAutoFit/>
          </a:bodyPr>
          <a:lstStyle/>
          <a:p>
            <a:pPr algn="ctr"/>
            <a:r>
              <a:rPr lang="en-US" dirty="0" smtClean="0"/>
              <a:t>2D feature subspaces</a:t>
            </a:r>
            <a:endParaRPr lang="en-US" dirty="0"/>
          </a:p>
        </p:txBody>
      </p:sp>
      <p:sp>
        <p:nvSpPr>
          <p:cNvPr id="17" name="TextBox 16"/>
          <p:cNvSpPr txBox="1"/>
          <p:nvPr/>
        </p:nvSpPr>
        <p:spPr>
          <a:xfrm rot="20029364">
            <a:off x="558449" y="3136900"/>
            <a:ext cx="7246583" cy="923330"/>
          </a:xfrm>
          <a:prstGeom prst="rect">
            <a:avLst/>
          </a:prstGeom>
          <a:solidFill>
            <a:schemeClr val="tx2"/>
          </a:solidFill>
        </p:spPr>
        <p:txBody>
          <a:bodyPr wrap="none" rtlCol="0">
            <a:spAutoFit/>
          </a:bodyPr>
          <a:lstStyle/>
          <a:p>
            <a:r>
              <a:rPr lang="en-US" sz="5400" dirty="0" smtClean="0">
                <a:solidFill>
                  <a:schemeClr val="bg1"/>
                </a:solidFill>
              </a:rPr>
              <a:t>Micro-clusters ~ fraud?</a:t>
            </a:r>
            <a:endParaRPr lang="en-US" sz="5400" dirty="0">
              <a:solidFill>
                <a:schemeClr val="bg1"/>
              </a:solidFill>
            </a:endParaRPr>
          </a:p>
        </p:txBody>
      </p:sp>
      <p:sp>
        <p:nvSpPr>
          <p:cNvPr id="19" name="Footer Placeholder 18"/>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47480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a:t>
            </a:r>
            <a:endParaRPr lang="en-US" dirty="0"/>
          </a:p>
        </p:txBody>
      </p:sp>
      <p:sp>
        <p:nvSpPr>
          <p:cNvPr id="3" name="Content Placeholder 2"/>
          <p:cNvSpPr>
            <a:spLocks noGrp="1"/>
          </p:cNvSpPr>
          <p:nvPr>
            <p:ph idx="1"/>
          </p:nvPr>
        </p:nvSpPr>
        <p:spPr/>
        <p:txBody>
          <a:bodyPr/>
          <a:lstStyle/>
          <a:p>
            <a:r>
              <a:rPr lang="en-US" dirty="0" smtClean="0"/>
              <a:t>Paper has </a:t>
            </a:r>
            <a:r>
              <a:rPr lang="en-US" dirty="0" err="1" smtClean="0"/>
              <a:t>algo</a:t>
            </a:r>
            <a:r>
              <a:rPr lang="en-US" dirty="0" smtClean="0"/>
              <a:t> on how to find micro-clusters </a:t>
            </a:r>
            <a:r>
              <a:rPr lang="en-US" smtClean="0"/>
              <a:t>in medium-</a:t>
            </a:r>
            <a:r>
              <a:rPr lang="en-US" dirty="0" smtClean="0"/>
              <a:t>dim spaces.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63</a:t>
            </a:fld>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Data, at</a:t>
            </a:r>
            <a:endParaRPr lang="en-US" dirty="0"/>
          </a:p>
        </p:txBody>
      </p:sp>
      <p:sp>
        <p:nvSpPr>
          <p:cNvPr id="14" name="TextBox 13"/>
          <p:cNvSpPr txBox="1"/>
          <p:nvPr/>
        </p:nvSpPr>
        <p:spPr>
          <a:xfrm>
            <a:off x="1551257" y="2012647"/>
            <a:ext cx="6070893" cy="830997"/>
          </a:xfrm>
          <a:prstGeom prst="rect">
            <a:avLst/>
          </a:prstGeom>
          <a:noFill/>
        </p:spPr>
        <p:txBody>
          <a:bodyPr wrap="none" rtlCol="0">
            <a:spAutoFit/>
          </a:bodyPr>
          <a:lstStyle/>
          <a:p>
            <a:pPr algn="ctr"/>
            <a:r>
              <a:rPr lang="en-US" sz="2400" dirty="0" smtClean="0"/>
              <a:t>Download </a:t>
            </a:r>
            <a:r>
              <a:rPr lang="en-US" sz="2400" b="1" dirty="0" smtClean="0"/>
              <a:t>dataset</a:t>
            </a:r>
            <a:r>
              <a:rPr lang="en-US" sz="2400" dirty="0" smtClean="0"/>
              <a:t> at:</a:t>
            </a:r>
          </a:p>
          <a:p>
            <a:pPr algn="ctr"/>
            <a:r>
              <a:rPr lang="en-US" sz="2400" dirty="0" smtClean="0">
                <a:hlinkClick r:id="rId3"/>
              </a:rPr>
              <a:t>http://oswinds.csd.auth.gr/project/NDSYNC</a:t>
            </a:r>
            <a:endParaRPr lang="en-US" sz="2400" dirty="0"/>
          </a:p>
        </p:txBody>
      </p:sp>
      <p:sp>
        <p:nvSpPr>
          <p:cNvPr id="19" name="Slide Number Placeholder 18"/>
          <p:cNvSpPr>
            <a:spLocks noGrp="1"/>
          </p:cNvSpPr>
          <p:nvPr>
            <p:ph type="sldNum" sz="quarter" idx="12"/>
          </p:nvPr>
        </p:nvSpPr>
        <p:spPr/>
        <p:txBody>
          <a:bodyPr/>
          <a:lstStyle/>
          <a:p>
            <a:fld id="{3F14F0D0-2497-AA41-8120-223B9214FF61}" type="slidenum">
              <a:rPr lang="en-US" smtClean="0"/>
              <a:pPr/>
              <a:t>64</a:t>
            </a:fld>
            <a:endParaRPr lang="en-US"/>
          </a:p>
        </p:txBody>
      </p:sp>
      <p:sp>
        <p:nvSpPr>
          <p:cNvPr id="20" name="Date Placeholder 3"/>
          <p:cNvSpPr>
            <a:spLocks noGrp="1"/>
          </p:cNvSpPr>
          <p:nvPr>
            <p:ph type="dt" sz="half" idx="10"/>
          </p:nvPr>
        </p:nvSpPr>
        <p:spPr>
          <a:xfrm>
            <a:off x="457200" y="18288"/>
            <a:ext cx="2895600" cy="329184"/>
          </a:xfrm>
        </p:spPr>
        <p:txBody>
          <a:bodyPr/>
          <a:lstStyle/>
          <a:p>
            <a:r>
              <a:rPr lang="en-US" smtClean="0"/>
              <a:t>Twitter</a:t>
            </a:r>
            <a:endParaRPr lang="en-US"/>
          </a:p>
        </p:txBody>
      </p:sp>
      <p:pic>
        <p:nvPicPr>
          <p:cNvPr id="22" name="Picture 6"/>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43808" y="3501008"/>
            <a:ext cx="857193" cy="8754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aphicFrame>
        <p:nvGraphicFramePr>
          <p:cNvPr id="23" name="Object 5"/>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9312287"/>
              </p:ext>
            </p:extLst>
          </p:nvPr>
        </p:nvGraphicFramePr>
        <p:xfrm>
          <a:off x="5825348" y="3575961"/>
          <a:ext cx="546852" cy="573119"/>
        </p:xfrm>
        <a:graphic>
          <a:graphicData uri="http://schemas.openxmlformats.org/presentationml/2006/ole">
            <p:oleObj spid="_x0000_s342018" name="Photo Editor Photo" r:id="rId5" imgW="638264" imgH="666667" progId="">
              <p:embed/>
            </p:oleObj>
          </a:graphicData>
        </a:graphic>
      </p:graphicFrame>
      <p:pic>
        <p:nvPicPr>
          <p:cNvPr id="12314" name="Picture 26" descr="C:\Users\mgiatsog\AppData\Local\Temp\Rar$DIa0.264\logo.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23926" y="3466871"/>
            <a:ext cx="1828194" cy="9437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Footer Placeholder 8"/>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28743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501775"/>
            <a:ext cx="7990656" cy="1927225"/>
          </a:xfrm>
        </p:spPr>
        <p:txBody>
          <a:bodyPr/>
          <a:lstStyle/>
          <a:p>
            <a:r>
              <a:rPr lang="en-US" sz="4000" dirty="0"/>
              <a:t>Retweeting activity on Twitter: Signs of Deception</a:t>
            </a:r>
          </a:p>
        </p:txBody>
      </p:sp>
      <p:sp>
        <p:nvSpPr>
          <p:cNvPr id="6" name="Subtitle 5"/>
          <p:cNvSpPr>
            <a:spLocks noGrp="1"/>
          </p:cNvSpPr>
          <p:nvPr>
            <p:ph type="subTitle" idx="1"/>
          </p:nvPr>
        </p:nvSpPr>
        <p:spPr>
          <a:xfrm>
            <a:off x="685800" y="4284216"/>
            <a:ext cx="7918648" cy="1752600"/>
          </a:xfrm>
        </p:spPr>
        <p:txBody>
          <a:bodyPr>
            <a:normAutofit/>
          </a:bodyPr>
          <a:lstStyle/>
          <a:p>
            <a:pPr>
              <a:spcAft>
                <a:spcPts val="600"/>
              </a:spcAft>
            </a:pPr>
            <a:r>
              <a:rPr lang="en-US" sz="2600" b="1" dirty="0"/>
              <a:t>Maria Giatsoglou</a:t>
            </a:r>
            <a:r>
              <a:rPr lang="en-US" sz="2600" baseline="30000" dirty="0"/>
              <a:t>1</a:t>
            </a:r>
            <a:r>
              <a:rPr lang="en-US" sz="2600" dirty="0"/>
              <a:t>, </a:t>
            </a:r>
            <a:r>
              <a:rPr lang="en-US" sz="2600" dirty="0" err="1"/>
              <a:t>Despoina</a:t>
            </a:r>
            <a:r>
              <a:rPr lang="en-US" sz="2600" dirty="0"/>
              <a:t> Chatzakou</a:t>
            </a:r>
            <a:r>
              <a:rPr lang="en-US" sz="2600" baseline="30000" dirty="0"/>
              <a:t>1</a:t>
            </a:r>
            <a:r>
              <a:rPr lang="en-US" sz="2600" dirty="0"/>
              <a:t>, Neil Shah</a:t>
            </a:r>
            <a:r>
              <a:rPr lang="en-US" sz="2600" baseline="30000" dirty="0"/>
              <a:t>2</a:t>
            </a:r>
            <a:r>
              <a:rPr lang="en-US" sz="2600" dirty="0"/>
              <a:t>, Christos Faloutsos</a:t>
            </a:r>
            <a:r>
              <a:rPr lang="en-US" sz="2600" baseline="30000" dirty="0"/>
              <a:t>2</a:t>
            </a:r>
            <a:r>
              <a:rPr lang="en-US" sz="2600" dirty="0"/>
              <a:t>, </a:t>
            </a:r>
            <a:r>
              <a:rPr lang="en-US" sz="2600" dirty="0" smtClean="0"/>
              <a:t>Athena </a:t>
            </a:r>
            <a:r>
              <a:rPr lang="en-US" sz="2600" dirty="0"/>
              <a:t>Vakali</a:t>
            </a:r>
            <a:r>
              <a:rPr lang="en-US" sz="2600" baseline="30000" dirty="0"/>
              <a:t>1</a:t>
            </a:r>
          </a:p>
          <a:p>
            <a:pPr marL="177800" indent="-177800"/>
            <a:r>
              <a:rPr lang="en-US" sz="2100" baseline="30000" dirty="0"/>
              <a:t>1</a:t>
            </a:r>
            <a:r>
              <a:rPr lang="en-US" dirty="0" smtClean="0"/>
              <a:t> </a:t>
            </a:r>
            <a:r>
              <a:rPr lang="en-US" sz="2100" dirty="0" smtClean="0"/>
              <a:t>Aristotle Univ. of </a:t>
            </a:r>
            <a:r>
              <a:rPr lang="en-US" sz="2100" dirty="0"/>
              <a:t>Thessaloniki, </a:t>
            </a:r>
            <a:r>
              <a:rPr lang="en-US" sz="2100" dirty="0" smtClean="0"/>
              <a:t>Greece        </a:t>
            </a:r>
            <a:r>
              <a:rPr lang="en-US" sz="2100" baseline="30000" dirty="0" smtClean="0"/>
              <a:t>2</a:t>
            </a:r>
            <a:r>
              <a:rPr lang="en-US" dirty="0" smtClean="0"/>
              <a:t> </a:t>
            </a:r>
            <a:r>
              <a:rPr lang="en-US" sz="2100" dirty="0" smtClean="0"/>
              <a:t>CMU</a:t>
            </a:r>
            <a:endParaRPr lang="en-US" sz="2100" dirty="0"/>
          </a:p>
        </p:txBody>
      </p:sp>
      <p:sp>
        <p:nvSpPr>
          <p:cNvPr id="7" name="AutoShape 2" descr="Inline image&#10;      2"/>
          <p:cNvSpPr>
            <a:spLocks noChangeAspect="1" noChangeArrowheads="1"/>
          </p:cNvSpPr>
          <p:nvPr/>
        </p:nvSpPr>
        <p:spPr bwMode="auto">
          <a:xfrm>
            <a:off x="155575" y="-144463"/>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Αποτέλεσμα εικόνας για απθ logo"/>
          <p:cNvSpPr>
            <a:spLocks noChangeAspect="1" noChangeArrowheads="1"/>
          </p:cNvSpPr>
          <p:nvPr/>
        </p:nvSpPr>
        <p:spPr bwMode="auto">
          <a:xfrm>
            <a:off x="307975" y="7937"/>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375" y="415377"/>
            <a:ext cx="857193" cy="8754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971600" y="560709"/>
            <a:ext cx="3090900" cy="523220"/>
          </a:xfrm>
          <a:prstGeom prst="rect">
            <a:avLst/>
          </a:prstGeom>
          <a:noFill/>
        </p:spPr>
        <p:txBody>
          <a:bodyPr wrap="square" rtlCol="0">
            <a:spAutoFit/>
          </a:bodyPr>
          <a:lstStyle/>
          <a:p>
            <a:r>
              <a:rPr lang="en-US" sz="1400" b="1" dirty="0" smtClean="0">
                <a:solidFill>
                  <a:srgbClr val="669900"/>
                </a:solidFill>
                <a:latin typeface="Cambria"/>
              </a:rPr>
              <a:t>Informatics Department</a:t>
            </a:r>
            <a:endParaRPr lang="en-US" sz="1400" b="1" dirty="0">
              <a:solidFill>
                <a:srgbClr val="669900"/>
              </a:solidFill>
              <a:latin typeface="Cambria"/>
            </a:endParaRPr>
          </a:p>
          <a:p>
            <a:r>
              <a:rPr lang="en-US" sz="1400" b="1" dirty="0">
                <a:solidFill>
                  <a:srgbClr val="669900"/>
                </a:solidFill>
                <a:latin typeface="Cambria"/>
              </a:rPr>
              <a:t>Aristotle University of Thessaloniki</a:t>
            </a:r>
          </a:p>
        </p:txBody>
      </p:sp>
      <p:sp>
        <p:nvSpPr>
          <p:cNvPr id="12" name="Text Box 6"/>
          <p:cNvSpPr txBox="1">
            <a:spLocks noChangeArrowheads="1"/>
          </p:cNvSpPr>
          <p:nvPr/>
        </p:nvSpPr>
        <p:spPr bwMode="auto">
          <a:xfrm>
            <a:off x="6588224" y="484422"/>
            <a:ext cx="2446140" cy="523220"/>
          </a:xfrm>
          <a:prstGeom prst="rect">
            <a:avLst/>
          </a:prstGeom>
          <a:noFill/>
          <a:ln w="9525">
            <a:noFill/>
            <a:miter lim="800000"/>
            <a:headEnd/>
            <a:tailEnd/>
          </a:ln>
          <a:effectLst/>
        </p:spPr>
        <p:txBody>
          <a:bodyPr wrap="none">
            <a:prstTxWarp prst="textNoShape">
              <a:avLst/>
            </a:prstTxWarp>
            <a:spAutoFit/>
          </a:bodyPr>
          <a:lstStyle/>
          <a:p>
            <a:r>
              <a:rPr lang="en-US" sz="1400" b="1" dirty="0">
                <a:solidFill>
                  <a:srgbClr val="910000"/>
                </a:solidFill>
                <a:latin typeface="Cambria"/>
              </a:rPr>
              <a:t>School of Computer Science</a:t>
            </a:r>
          </a:p>
          <a:p>
            <a:r>
              <a:rPr lang="en-US" sz="1400" b="1" dirty="0">
                <a:solidFill>
                  <a:srgbClr val="910000"/>
                </a:solidFill>
                <a:latin typeface="Cambria"/>
              </a:rPr>
              <a:t>Carnegie </a:t>
            </a:r>
            <a:r>
              <a:rPr lang="en-US" sz="1400" b="1" dirty="0" smtClean="0">
                <a:solidFill>
                  <a:srgbClr val="910000"/>
                </a:solidFill>
                <a:latin typeface="Cambria"/>
              </a:rPr>
              <a:t>Mellon University</a:t>
            </a:r>
            <a:endParaRPr lang="en-US" sz="1400" b="1" dirty="0">
              <a:solidFill>
                <a:srgbClr val="910000"/>
              </a:solidFill>
              <a:latin typeface="Cambria"/>
            </a:endParaRPr>
          </a:p>
        </p:txBody>
      </p:sp>
      <p:graphicFrame>
        <p:nvGraphicFramePr>
          <p:cNvPr id="13" name="Object 5"/>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178742"/>
              </p:ext>
            </p:extLst>
          </p:nvPr>
        </p:nvGraphicFramePr>
        <p:xfrm>
          <a:off x="5953128" y="434523"/>
          <a:ext cx="546852" cy="573119"/>
        </p:xfrm>
        <a:graphic>
          <a:graphicData uri="http://schemas.openxmlformats.org/presentationml/2006/ole">
            <p:oleObj spid="_x0000_s344066" name="Photo Editor Photo" r:id="rId4" imgW="638264" imgH="666667" progId="">
              <p:embed/>
            </p:oleObj>
          </a:graphicData>
        </a:graphic>
      </p:graphicFrame>
      <p:pic>
        <p:nvPicPr>
          <p:cNvPr id="1033" name="Picture 9" descr="https://knowledgepit.fedcsis.org/pluginfile.php/1620/course/summary/logo%20PAKDD.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09923" y="6165304"/>
            <a:ext cx="1624441" cy="5996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26" descr="C:\Users\mgiatsog\AppData\Local\Temp\Rar$DIa0.264\logo.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95934" y="397054"/>
            <a:ext cx="1828194" cy="9437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p:cNvPicPr>
            <a:picLocks noChangeAspect="1"/>
          </p:cNvPicPr>
          <p:nvPr/>
        </p:nvPicPr>
        <p:blipFill>
          <a:blip r:embed="rId7"/>
          <a:stretch>
            <a:fillRect/>
          </a:stretch>
        </p:blipFill>
        <p:spPr>
          <a:xfrm>
            <a:off x="1384300" y="3028950"/>
            <a:ext cx="1270000" cy="12065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76324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Connectivity in retweet networks</a:t>
            </a:r>
            <a:endParaRPr lang="en-US" sz="3200" dirty="0"/>
          </a:p>
        </p:txBody>
      </p:sp>
      <p:sp>
        <p:nvSpPr>
          <p:cNvPr id="4" name="Date Placeholder 3"/>
          <p:cNvSpPr>
            <a:spLocks noGrp="1"/>
          </p:cNvSpPr>
          <p:nvPr>
            <p:ph type="dt" sz="half" idx="10"/>
          </p:nvPr>
        </p:nvSpPr>
        <p:spPr/>
        <p:txBody>
          <a:bodyPr/>
          <a:lstStyle/>
          <a:p>
            <a:r>
              <a:rPr lang="en-US" smtClean="0"/>
              <a:t>Twitter</a:t>
            </a:r>
            <a:endParaRPr lang="en-US"/>
          </a:p>
        </p:txBody>
      </p:sp>
      <p:sp>
        <p:nvSpPr>
          <p:cNvPr id="5" name="Slide Number Placeholder 4"/>
          <p:cNvSpPr>
            <a:spLocks noGrp="1"/>
          </p:cNvSpPr>
          <p:nvPr>
            <p:ph type="sldNum" sz="quarter" idx="12"/>
          </p:nvPr>
        </p:nvSpPr>
        <p:spPr/>
        <p:txBody>
          <a:bodyPr/>
          <a:lstStyle/>
          <a:p>
            <a:fld id="{15283F8B-6185-411C-8850-E6F075D238C1}" type="slidenum">
              <a:rPr lang="en-US" smtClean="0"/>
              <a:pPr/>
              <a:t>66</a:t>
            </a:fld>
            <a:endParaRPr lang="en-US"/>
          </a:p>
        </p:txBody>
      </p:sp>
      <p:grpSp>
        <p:nvGrpSpPr>
          <p:cNvPr id="3" name="Group 6"/>
          <p:cNvGrpSpPr/>
          <p:nvPr/>
        </p:nvGrpSpPr>
        <p:grpSpPr>
          <a:xfrm>
            <a:off x="623462" y="1412776"/>
            <a:ext cx="7620946" cy="3153371"/>
            <a:chOff x="623462" y="1484784"/>
            <a:chExt cx="7620946" cy="3153371"/>
          </a:xfrm>
        </p:grpSpPr>
        <p:pic>
          <p:nvPicPr>
            <p:cNvPr id="1126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3462" y="1484784"/>
              <a:ext cx="7620946" cy="27363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Rectangle 5"/>
            <p:cNvSpPr/>
            <p:nvPr/>
          </p:nvSpPr>
          <p:spPr>
            <a:xfrm>
              <a:off x="1043608" y="4268823"/>
              <a:ext cx="1073755" cy="369332"/>
            </a:xfrm>
            <a:prstGeom prst="rect">
              <a:avLst/>
            </a:prstGeom>
          </p:spPr>
          <p:txBody>
            <a:bodyPr wrap="none">
              <a:spAutoFit/>
            </a:bodyPr>
            <a:lstStyle/>
            <a:p>
              <a:r>
                <a:rPr lang="en-US" b="1" dirty="0" smtClean="0">
                  <a:solidFill>
                    <a:srgbClr val="669900"/>
                  </a:solidFill>
                </a:rPr>
                <a:t>MP user</a:t>
              </a:r>
              <a:endParaRPr lang="en-US" b="1" dirty="0">
                <a:solidFill>
                  <a:srgbClr val="669900"/>
                </a:solidFill>
              </a:endParaRPr>
            </a:p>
          </p:txBody>
        </p:sp>
        <p:sp>
          <p:nvSpPr>
            <p:cNvPr id="8" name="Rectangle 7"/>
            <p:cNvSpPr/>
            <p:nvPr/>
          </p:nvSpPr>
          <p:spPr>
            <a:xfrm>
              <a:off x="4180364" y="4268823"/>
              <a:ext cx="1052532" cy="369332"/>
            </a:xfrm>
            <a:prstGeom prst="rect">
              <a:avLst/>
            </a:prstGeom>
          </p:spPr>
          <p:txBody>
            <a:bodyPr wrap="none">
              <a:spAutoFit/>
            </a:bodyPr>
            <a:lstStyle/>
            <a:p>
              <a:r>
                <a:rPr lang="en-US" b="1" dirty="0">
                  <a:solidFill>
                    <a:srgbClr val="669900"/>
                  </a:solidFill>
                </a:rPr>
                <a:t>HP user</a:t>
              </a:r>
            </a:p>
          </p:txBody>
        </p:sp>
        <p:sp>
          <p:nvSpPr>
            <p:cNvPr id="9" name="Rectangle 8"/>
            <p:cNvSpPr/>
            <p:nvPr/>
          </p:nvSpPr>
          <p:spPr>
            <a:xfrm>
              <a:off x="6732240" y="4268823"/>
              <a:ext cx="1043876" cy="369332"/>
            </a:xfrm>
            <a:prstGeom prst="rect">
              <a:avLst/>
            </a:prstGeom>
          </p:spPr>
          <p:txBody>
            <a:bodyPr wrap="none">
              <a:spAutoFit/>
            </a:bodyPr>
            <a:lstStyle/>
            <a:p>
              <a:r>
                <a:rPr lang="en-US" b="1" dirty="0" smtClean="0">
                  <a:solidFill>
                    <a:srgbClr val="FF0000"/>
                  </a:solidFill>
                </a:rPr>
                <a:t>FD user</a:t>
              </a:r>
              <a:endParaRPr lang="en-US" b="1" dirty="0">
                <a:solidFill>
                  <a:srgbClr val="FF0000"/>
                </a:solidFill>
              </a:endParaRPr>
            </a:p>
          </p:txBody>
        </p:sp>
      </p:grpSp>
      <p:sp>
        <p:nvSpPr>
          <p:cNvPr id="12" name="Rounded Rectangle 11"/>
          <p:cNvSpPr/>
          <p:nvPr/>
        </p:nvSpPr>
        <p:spPr>
          <a:xfrm>
            <a:off x="395536" y="4941168"/>
            <a:ext cx="4038399" cy="1584176"/>
          </a:xfrm>
          <a:prstGeom prst="round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r>
              <a:rPr lang="en-US" sz="2200" dirty="0" smtClean="0"/>
              <a:t>Very </a:t>
            </a:r>
            <a:r>
              <a:rPr lang="en-US" sz="2200" dirty="0" smtClean="0">
                <a:solidFill>
                  <a:srgbClr val="FF0000"/>
                </a:solidFill>
              </a:rPr>
              <a:t>dense</a:t>
            </a:r>
            <a:r>
              <a:rPr lang="en-US" sz="2200" dirty="0" smtClean="0"/>
              <a:t> “R” networks are indicative of </a:t>
            </a:r>
            <a:r>
              <a:rPr lang="en-US" sz="2200" dirty="0" smtClean="0">
                <a:solidFill>
                  <a:srgbClr val="FF0000"/>
                </a:solidFill>
              </a:rPr>
              <a:t>fraudulent</a:t>
            </a:r>
            <a:r>
              <a:rPr lang="en-US" sz="2200" dirty="0" smtClean="0"/>
              <a:t> activity</a:t>
            </a:r>
            <a:endParaRPr lang="en-US" sz="2200" dirty="0"/>
          </a:p>
        </p:txBody>
      </p:sp>
      <p:sp>
        <p:nvSpPr>
          <p:cNvPr id="13" name="Rounded Rectangle 12"/>
          <p:cNvSpPr/>
          <p:nvPr/>
        </p:nvSpPr>
        <p:spPr>
          <a:xfrm>
            <a:off x="4860032" y="4941168"/>
            <a:ext cx="3960440" cy="1584176"/>
          </a:xfrm>
          <a:prstGeom prst="round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r>
              <a:rPr lang="en-US" sz="2200" b="1" dirty="0" smtClean="0"/>
              <a:t>TRIANGLES </a:t>
            </a:r>
            <a:r>
              <a:rPr lang="en-US" sz="2200" dirty="0" smtClean="0"/>
              <a:t>and </a:t>
            </a:r>
            <a:r>
              <a:rPr lang="en-US" sz="2200" b="1" dirty="0" smtClean="0"/>
              <a:t>DEGREES</a:t>
            </a:r>
            <a:r>
              <a:rPr lang="en-US" sz="2200" dirty="0" smtClean="0"/>
              <a:t> patterns reveal fake retweet threads</a:t>
            </a:r>
            <a:endParaRPr lang="en-US" sz="2200" dirty="0"/>
          </a:p>
        </p:txBody>
      </p:sp>
      <p:sp>
        <p:nvSpPr>
          <p:cNvPr id="14" name="Footer Placeholder 13"/>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52738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summarization patterns</a:t>
            </a:r>
            <a:endParaRPr lang="en-US" dirty="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67</a:t>
            </a:fld>
            <a:endParaRPr lang="en-US"/>
          </a:p>
        </p:txBody>
      </p:sp>
      <p:cxnSp>
        <p:nvCxnSpPr>
          <p:cNvPr id="8" name="Straight Arrow Connector 7"/>
          <p:cNvCxnSpPr/>
          <p:nvPr/>
        </p:nvCxnSpPr>
        <p:spPr bwMode="auto">
          <a:xfrm flipV="1">
            <a:off x="1028700" y="4025900"/>
            <a:ext cx="7366000" cy="12700"/>
          </a:xfrm>
          <a:prstGeom prst="straightConnector1">
            <a:avLst/>
          </a:prstGeom>
          <a:solidFill>
            <a:schemeClr val="accent1"/>
          </a:solidFill>
          <a:ln w="3175" cap="flat" cmpd="sng" algn="ctr">
            <a:solidFill>
              <a:schemeClr val="tx1"/>
            </a:solidFill>
            <a:prstDash val="solid"/>
            <a:round/>
            <a:headEnd type="none" w="sm" len="sm"/>
            <a:tailEnd type="arrow"/>
          </a:ln>
          <a:effectLst/>
        </p:spPr>
      </p:cxnSp>
      <p:sp>
        <p:nvSpPr>
          <p:cNvPr id="9" name="TextBox 8"/>
          <p:cNvSpPr txBox="1"/>
          <p:nvPr/>
        </p:nvSpPr>
        <p:spPr>
          <a:xfrm>
            <a:off x="7533654" y="4826000"/>
            <a:ext cx="814558" cy="492443"/>
          </a:xfrm>
          <a:prstGeom prst="rect">
            <a:avLst/>
          </a:prstGeom>
          <a:noFill/>
        </p:spPr>
        <p:txBody>
          <a:bodyPr wrap="none" rtlCol="0">
            <a:spAutoFit/>
          </a:bodyPr>
          <a:lstStyle/>
          <a:p>
            <a:r>
              <a:rPr lang="en-US" dirty="0" smtClean="0"/>
              <a:t>time</a:t>
            </a:r>
            <a:endParaRPr lang="en-US" dirty="0"/>
          </a:p>
        </p:txBody>
      </p:sp>
      <p:sp>
        <p:nvSpPr>
          <p:cNvPr id="11" name="Up Arrow 10"/>
          <p:cNvSpPr/>
          <p:nvPr/>
        </p:nvSpPr>
        <p:spPr bwMode="auto">
          <a:xfrm>
            <a:off x="1524000" y="4305300"/>
            <a:ext cx="342900" cy="469900"/>
          </a:xfrm>
          <a:prstGeom prst="upArrow">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758276" y="5194300"/>
            <a:ext cx="2173329" cy="892552"/>
          </a:xfrm>
          <a:prstGeom prst="rect">
            <a:avLst/>
          </a:prstGeom>
          <a:noFill/>
        </p:spPr>
        <p:txBody>
          <a:bodyPr wrap="none" rtlCol="0">
            <a:spAutoFit/>
          </a:bodyPr>
          <a:lstStyle/>
          <a:p>
            <a:r>
              <a:rPr lang="en-US" dirty="0" smtClean="0"/>
              <a:t>‘smith’ tweets </a:t>
            </a:r>
          </a:p>
          <a:p>
            <a:r>
              <a:rPr lang="en-US" dirty="0" smtClean="0"/>
              <a:t>something</a:t>
            </a:r>
            <a:endParaRPr lang="en-US" dirty="0"/>
          </a:p>
        </p:txBody>
      </p:sp>
      <p:cxnSp>
        <p:nvCxnSpPr>
          <p:cNvPr id="14" name="Straight Arrow Connector 13"/>
          <p:cNvCxnSpPr/>
          <p:nvPr/>
        </p:nvCxnSpPr>
        <p:spPr bwMode="auto">
          <a:xfrm rot="5400000" flipH="1" flipV="1">
            <a:off x="26479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5" name="Straight Arrow Connector 14"/>
          <p:cNvCxnSpPr/>
          <p:nvPr/>
        </p:nvCxnSpPr>
        <p:spPr bwMode="auto">
          <a:xfrm rot="5400000" flipH="1" flipV="1">
            <a:off x="29146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rot="5400000" flipH="1" flipV="1">
            <a:off x="6661150" y="37274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7" name="Straight Arrow Connector 16"/>
          <p:cNvCxnSpPr/>
          <p:nvPr/>
        </p:nvCxnSpPr>
        <p:spPr bwMode="auto">
          <a:xfrm rot="5400000" flipH="1" flipV="1">
            <a:off x="56324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8" name="Straight Arrow Connector 17"/>
          <p:cNvCxnSpPr/>
          <p:nvPr/>
        </p:nvCxnSpPr>
        <p:spPr bwMode="auto">
          <a:xfrm rot="5400000" flipH="1" flipV="1">
            <a:off x="51244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19" name="Straight Arrow Connector 18"/>
          <p:cNvCxnSpPr/>
          <p:nvPr/>
        </p:nvCxnSpPr>
        <p:spPr bwMode="auto">
          <a:xfrm rot="5400000" flipH="1" flipV="1">
            <a:off x="4692650" y="37274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0" name="Straight Arrow Connector 19"/>
          <p:cNvCxnSpPr/>
          <p:nvPr/>
        </p:nvCxnSpPr>
        <p:spPr bwMode="auto">
          <a:xfrm rot="5400000" flipH="1" flipV="1">
            <a:off x="4197350" y="3740150"/>
            <a:ext cx="215900" cy="1588"/>
          </a:xfrm>
          <a:prstGeom prst="straightConnector1">
            <a:avLst/>
          </a:prstGeom>
          <a:solidFill>
            <a:schemeClr val="accent1"/>
          </a:solidFill>
          <a:ln w="3175" cap="flat" cmpd="sng" algn="ctr">
            <a:solidFill>
              <a:schemeClr val="tx1"/>
            </a:solidFill>
            <a:prstDash val="solid"/>
            <a:round/>
            <a:headEnd type="none" w="sm" len="sm"/>
            <a:tailEnd type="arrow"/>
          </a:ln>
          <a:effectLst/>
        </p:spPr>
      </p:cxnSp>
      <p:cxnSp>
        <p:nvCxnSpPr>
          <p:cNvPr id="22" name="Straight Arrow Connector 21"/>
          <p:cNvCxnSpPr/>
          <p:nvPr/>
        </p:nvCxnSpPr>
        <p:spPr bwMode="auto">
          <a:xfrm>
            <a:off x="1663700" y="3200400"/>
            <a:ext cx="1041400" cy="12700"/>
          </a:xfrm>
          <a:prstGeom prst="straightConnector1">
            <a:avLst/>
          </a:prstGeom>
          <a:solidFill>
            <a:schemeClr val="accent1"/>
          </a:solidFill>
          <a:ln w="3175" cap="flat" cmpd="sng" algn="ctr">
            <a:solidFill>
              <a:schemeClr val="tx2"/>
            </a:solidFill>
            <a:prstDash val="solid"/>
            <a:round/>
            <a:headEnd type="arrow"/>
            <a:tailEnd type="arrow"/>
          </a:ln>
          <a:effectLst/>
        </p:spPr>
      </p:cxnSp>
      <p:sp>
        <p:nvSpPr>
          <p:cNvPr id="23" name="TextBox 22"/>
          <p:cNvSpPr txBox="1"/>
          <p:nvPr/>
        </p:nvSpPr>
        <p:spPr>
          <a:xfrm>
            <a:off x="1217808" y="2146300"/>
            <a:ext cx="1686054" cy="892552"/>
          </a:xfrm>
          <a:prstGeom prst="rect">
            <a:avLst/>
          </a:prstGeom>
          <a:noFill/>
        </p:spPr>
        <p:txBody>
          <a:bodyPr wrap="none" rtlCol="0">
            <a:spAutoFit/>
          </a:bodyPr>
          <a:lstStyle/>
          <a:p>
            <a:r>
              <a:rPr lang="en-US" dirty="0" smtClean="0">
                <a:solidFill>
                  <a:srgbClr val="A50021"/>
                </a:solidFill>
              </a:rPr>
              <a:t>Response</a:t>
            </a:r>
          </a:p>
          <a:p>
            <a:r>
              <a:rPr lang="en-US" dirty="0" smtClean="0">
                <a:solidFill>
                  <a:srgbClr val="A50021"/>
                </a:solidFill>
              </a:rPr>
              <a:t>time</a:t>
            </a:r>
            <a:endParaRPr lang="en-US" dirty="0">
              <a:solidFill>
                <a:srgbClr val="A50021"/>
              </a:solidFill>
            </a:endParaRPr>
          </a:p>
        </p:txBody>
      </p:sp>
      <p:sp>
        <p:nvSpPr>
          <p:cNvPr id="24" name="TextBox 23"/>
          <p:cNvSpPr txBox="1"/>
          <p:nvPr/>
        </p:nvSpPr>
        <p:spPr>
          <a:xfrm>
            <a:off x="2124425" y="4212848"/>
            <a:ext cx="2082621" cy="892552"/>
          </a:xfrm>
          <a:prstGeom prst="rect">
            <a:avLst/>
          </a:prstGeom>
          <a:noFill/>
        </p:spPr>
        <p:txBody>
          <a:bodyPr wrap="none" rtlCol="0">
            <a:spAutoFit/>
          </a:bodyPr>
          <a:lstStyle/>
          <a:p>
            <a:r>
              <a:rPr lang="en-US" dirty="0" smtClean="0"/>
              <a:t>First follower</a:t>
            </a:r>
          </a:p>
          <a:p>
            <a:r>
              <a:rPr lang="en-US" dirty="0" err="1" smtClean="0"/>
              <a:t>retweets</a:t>
            </a:r>
            <a:endParaRPr lang="en-US" dirty="0"/>
          </a:p>
        </p:txBody>
      </p:sp>
      <p:sp>
        <p:nvSpPr>
          <p:cNvPr id="25" name="TextBox 24"/>
          <p:cNvSpPr txBox="1"/>
          <p:nvPr/>
        </p:nvSpPr>
        <p:spPr>
          <a:xfrm>
            <a:off x="5439249" y="4327148"/>
            <a:ext cx="2056973" cy="892552"/>
          </a:xfrm>
          <a:prstGeom prst="rect">
            <a:avLst/>
          </a:prstGeom>
          <a:noFill/>
        </p:spPr>
        <p:txBody>
          <a:bodyPr wrap="none" rtlCol="0">
            <a:spAutoFit/>
          </a:bodyPr>
          <a:lstStyle/>
          <a:p>
            <a:r>
              <a:rPr lang="en-US" dirty="0" smtClean="0"/>
              <a:t>Last follower</a:t>
            </a:r>
          </a:p>
          <a:p>
            <a:r>
              <a:rPr lang="en-US" dirty="0" err="1" smtClean="0"/>
              <a:t>retweets</a:t>
            </a:r>
            <a:endParaRPr lang="en-US" dirty="0"/>
          </a:p>
        </p:txBody>
      </p:sp>
      <p:cxnSp>
        <p:nvCxnSpPr>
          <p:cNvPr id="26" name="Straight Arrow Connector 25"/>
          <p:cNvCxnSpPr/>
          <p:nvPr/>
        </p:nvCxnSpPr>
        <p:spPr bwMode="auto">
          <a:xfrm>
            <a:off x="5194300" y="3340100"/>
            <a:ext cx="584200" cy="1588"/>
          </a:xfrm>
          <a:prstGeom prst="straightConnector1">
            <a:avLst/>
          </a:prstGeom>
          <a:solidFill>
            <a:schemeClr val="accent1"/>
          </a:solidFill>
          <a:ln w="3175" cap="flat" cmpd="sng" algn="ctr">
            <a:solidFill>
              <a:schemeClr val="tx2"/>
            </a:solidFill>
            <a:prstDash val="solid"/>
            <a:round/>
            <a:headEnd type="arrow"/>
            <a:tailEnd type="arrow"/>
          </a:ln>
          <a:effectLst/>
        </p:spPr>
      </p:cxnSp>
      <p:sp>
        <p:nvSpPr>
          <p:cNvPr id="28" name="TextBox 27"/>
          <p:cNvSpPr txBox="1"/>
          <p:nvPr/>
        </p:nvSpPr>
        <p:spPr>
          <a:xfrm>
            <a:off x="4950338" y="2705100"/>
            <a:ext cx="672592" cy="492443"/>
          </a:xfrm>
          <a:prstGeom prst="rect">
            <a:avLst/>
          </a:prstGeom>
          <a:noFill/>
        </p:spPr>
        <p:txBody>
          <a:bodyPr wrap="none" rtlCol="0">
            <a:spAutoFit/>
          </a:bodyPr>
          <a:lstStyle/>
          <a:p>
            <a:r>
              <a:rPr lang="en-US" dirty="0" smtClean="0">
                <a:solidFill>
                  <a:schemeClr val="tx2"/>
                </a:solidFill>
              </a:rPr>
              <a:t>IAT</a:t>
            </a:r>
            <a:endParaRPr lang="en-US" dirty="0">
              <a:solidFill>
                <a:schemeClr val="tx2"/>
              </a:solidFill>
            </a:endParaRPr>
          </a:p>
        </p:txBody>
      </p:sp>
      <p:cxnSp>
        <p:nvCxnSpPr>
          <p:cNvPr id="30" name="Straight Arrow Connector 29"/>
          <p:cNvCxnSpPr/>
          <p:nvPr/>
        </p:nvCxnSpPr>
        <p:spPr bwMode="auto">
          <a:xfrm flipV="1">
            <a:off x="1524000" y="1612900"/>
            <a:ext cx="5308600" cy="12700"/>
          </a:xfrm>
          <a:prstGeom prst="straightConnector1">
            <a:avLst/>
          </a:prstGeom>
          <a:solidFill>
            <a:schemeClr val="accent1"/>
          </a:solidFill>
          <a:ln w="3175" cap="flat" cmpd="sng" algn="ctr">
            <a:solidFill>
              <a:schemeClr val="tx2"/>
            </a:solidFill>
            <a:prstDash val="solid"/>
            <a:round/>
            <a:headEnd type="arrow"/>
            <a:tailEnd type="arrow"/>
          </a:ln>
          <a:effectLst/>
        </p:spPr>
      </p:cxnSp>
      <p:sp>
        <p:nvSpPr>
          <p:cNvPr id="32" name="TextBox 31"/>
          <p:cNvSpPr txBox="1"/>
          <p:nvPr/>
        </p:nvSpPr>
        <p:spPr>
          <a:xfrm>
            <a:off x="3375082" y="1803400"/>
            <a:ext cx="1333906" cy="492443"/>
          </a:xfrm>
          <a:prstGeom prst="rect">
            <a:avLst/>
          </a:prstGeom>
          <a:noFill/>
        </p:spPr>
        <p:txBody>
          <a:bodyPr wrap="none" rtlCol="0">
            <a:spAutoFit/>
          </a:bodyPr>
          <a:lstStyle/>
          <a:p>
            <a:r>
              <a:rPr lang="en-US" dirty="0" smtClean="0">
                <a:solidFill>
                  <a:srgbClr val="A50021"/>
                </a:solidFill>
              </a:rPr>
              <a:t>lifespan</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Summarization - </a:t>
            </a:r>
            <a:r>
              <a:rPr lang="en-US" dirty="0" smtClean="0"/>
              <a:t>Patterns</a:t>
            </a:r>
            <a:endParaRPr lang="en-US" dirty="0"/>
          </a:p>
        </p:txBody>
      </p:sp>
      <p:sp>
        <p:nvSpPr>
          <p:cNvPr id="4" name="Date Placeholder 3"/>
          <p:cNvSpPr>
            <a:spLocks noGrp="1"/>
          </p:cNvSpPr>
          <p:nvPr>
            <p:ph type="dt" sz="half" idx="10"/>
          </p:nvPr>
        </p:nvSpPr>
        <p:spPr/>
        <p:txBody>
          <a:bodyPr/>
          <a:lstStyle/>
          <a:p>
            <a:r>
              <a:rPr lang="en-US" smtClean="0"/>
              <a:t>Twitter</a:t>
            </a:r>
            <a:endParaRPr lang="en-US"/>
          </a:p>
        </p:txBody>
      </p:sp>
      <p:sp>
        <p:nvSpPr>
          <p:cNvPr id="5" name="Slide Number Placeholder 4"/>
          <p:cNvSpPr>
            <a:spLocks noGrp="1"/>
          </p:cNvSpPr>
          <p:nvPr>
            <p:ph type="sldNum" sz="quarter" idx="12"/>
          </p:nvPr>
        </p:nvSpPr>
        <p:spPr/>
        <p:txBody>
          <a:bodyPr/>
          <a:lstStyle/>
          <a:p>
            <a:fld id="{15283F8B-6185-411C-8850-E6F075D238C1}" type="slidenum">
              <a:rPr lang="en-US" smtClean="0"/>
              <a:pPr/>
              <a:t>68</a:t>
            </a:fld>
            <a:endParaRPr lang="en-US"/>
          </a:p>
        </p:txBody>
      </p:sp>
      <p:pic>
        <p:nvPicPr>
          <p:cNvPr id="10242"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50186"/>
          <a:stretch>
            <a:fillRect/>
          </a:stretch>
        </p:blipFill>
        <p:spPr bwMode="auto">
          <a:xfrm>
            <a:off x="2019300" y="1548159"/>
            <a:ext cx="5854700" cy="424900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 name="Rectangle 5"/>
          <p:cNvSpPr/>
          <p:nvPr/>
        </p:nvSpPr>
        <p:spPr>
          <a:xfrm>
            <a:off x="3030364" y="6303104"/>
            <a:ext cx="2647200" cy="369332"/>
          </a:xfrm>
          <a:prstGeom prst="rect">
            <a:avLst/>
          </a:prstGeom>
        </p:spPr>
        <p:txBody>
          <a:bodyPr wrap="none">
            <a:spAutoFit/>
          </a:bodyPr>
          <a:lstStyle/>
          <a:p>
            <a:r>
              <a:rPr lang="en-US" b="1" dirty="0" smtClean="0">
                <a:solidFill>
                  <a:srgbClr val="0000FF"/>
                </a:solidFill>
              </a:rPr>
              <a:t>HP</a:t>
            </a:r>
            <a:r>
              <a:rPr lang="en-US" b="1" dirty="0" smtClean="0"/>
              <a:t> </a:t>
            </a:r>
            <a:r>
              <a:rPr lang="en-US" dirty="0" smtClean="0"/>
              <a:t>,</a:t>
            </a:r>
            <a:r>
              <a:rPr lang="en-US" b="1" dirty="0" smtClean="0"/>
              <a:t> </a:t>
            </a:r>
            <a:r>
              <a:rPr lang="en-US" b="1" dirty="0" smtClean="0">
                <a:solidFill>
                  <a:srgbClr val="33CC33"/>
                </a:solidFill>
              </a:rPr>
              <a:t>MP</a:t>
            </a:r>
            <a:r>
              <a:rPr lang="en-US" b="1" dirty="0" smtClean="0"/>
              <a:t> </a:t>
            </a:r>
            <a:r>
              <a:rPr lang="en-US" dirty="0" smtClean="0"/>
              <a:t>,</a:t>
            </a:r>
            <a:r>
              <a:rPr lang="en-US" b="1" dirty="0" smtClean="0"/>
              <a:t> </a:t>
            </a:r>
            <a:r>
              <a:rPr lang="en-US" b="1" dirty="0" smtClean="0">
                <a:solidFill>
                  <a:srgbClr val="00FFFF"/>
                </a:solidFill>
              </a:rPr>
              <a:t>LP</a:t>
            </a:r>
            <a:r>
              <a:rPr lang="en-US" b="1" dirty="0" smtClean="0"/>
              <a:t> </a:t>
            </a:r>
            <a:r>
              <a:rPr lang="en-US" dirty="0" smtClean="0"/>
              <a:t>, </a:t>
            </a:r>
            <a:r>
              <a:rPr lang="en-US" b="1" dirty="0" smtClean="0">
                <a:solidFill>
                  <a:srgbClr val="FF0000"/>
                </a:solidFill>
              </a:rPr>
              <a:t>FD</a:t>
            </a:r>
            <a:r>
              <a:rPr lang="en-US" b="1" dirty="0" smtClean="0"/>
              <a:t> </a:t>
            </a:r>
            <a:r>
              <a:rPr lang="en-US" dirty="0" smtClean="0"/>
              <a:t>users</a:t>
            </a:r>
            <a:endParaRPr lang="en-US" dirty="0"/>
          </a:p>
        </p:txBody>
      </p:sp>
      <p:sp>
        <p:nvSpPr>
          <p:cNvPr id="7" name="Oval 6"/>
          <p:cNvSpPr/>
          <p:nvPr/>
        </p:nvSpPr>
        <p:spPr>
          <a:xfrm>
            <a:off x="3062660" y="1836068"/>
            <a:ext cx="2880320" cy="1008112"/>
          </a:xfrm>
          <a:prstGeom prst="ellips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85220" y="2105665"/>
            <a:ext cx="1200970" cy="276999"/>
          </a:xfrm>
          <a:prstGeom prst="rect">
            <a:avLst/>
          </a:prstGeom>
        </p:spPr>
        <p:txBody>
          <a:bodyPr wrap="none">
            <a:spAutoFit/>
          </a:bodyPr>
          <a:lstStyle/>
          <a:p>
            <a:r>
              <a:rPr lang="en-US" sz="1200" b="1" dirty="0" smtClean="0"/>
              <a:t>ENTHUSIASM</a:t>
            </a:r>
            <a:endParaRPr lang="en-US" sz="1200" dirty="0"/>
          </a:p>
        </p:txBody>
      </p:sp>
      <p:sp>
        <p:nvSpPr>
          <p:cNvPr id="13" name="TextBox 12"/>
          <p:cNvSpPr txBox="1"/>
          <p:nvPr/>
        </p:nvSpPr>
        <p:spPr>
          <a:xfrm>
            <a:off x="6203245" y="5588000"/>
            <a:ext cx="2408582" cy="492443"/>
          </a:xfrm>
          <a:prstGeom prst="rect">
            <a:avLst/>
          </a:prstGeom>
          <a:noFill/>
        </p:spPr>
        <p:txBody>
          <a:bodyPr wrap="none" rtlCol="0">
            <a:spAutoFit/>
          </a:bodyPr>
          <a:lstStyle/>
          <a:p>
            <a:r>
              <a:rPr lang="en-US" dirty="0" smtClean="0"/>
              <a:t>Response time</a:t>
            </a:r>
            <a:endParaRPr lang="en-US" dirty="0"/>
          </a:p>
        </p:txBody>
      </p:sp>
      <p:sp>
        <p:nvSpPr>
          <p:cNvPr id="14" name="TextBox 13"/>
          <p:cNvSpPr txBox="1"/>
          <p:nvPr/>
        </p:nvSpPr>
        <p:spPr>
          <a:xfrm>
            <a:off x="179594" y="2184400"/>
            <a:ext cx="1908282" cy="892552"/>
          </a:xfrm>
          <a:prstGeom prst="rect">
            <a:avLst/>
          </a:prstGeom>
          <a:noFill/>
        </p:spPr>
        <p:txBody>
          <a:bodyPr wrap="none" rtlCol="0">
            <a:spAutoFit/>
          </a:bodyPr>
          <a:lstStyle/>
          <a:p>
            <a:r>
              <a:rPr lang="en-US" dirty="0" smtClean="0"/>
              <a:t>% activated</a:t>
            </a:r>
          </a:p>
          <a:p>
            <a:r>
              <a:rPr lang="en-US" dirty="0" smtClean="0"/>
              <a:t>followers</a:t>
            </a:r>
            <a:endParaRPr lang="en-US" dirty="0"/>
          </a:p>
        </p:txBody>
      </p:sp>
      <p:sp>
        <p:nvSpPr>
          <p:cNvPr id="15" name="Footer Placeholder 14"/>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47485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Summarization - </a:t>
            </a:r>
            <a:r>
              <a:rPr lang="en-US" dirty="0" smtClean="0"/>
              <a:t>Patterns</a:t>
            </a:r>
            <a:endParaRPr lang="en-US" dirty="0"/>
          </a:p>
        </p:txBody>
      </p:sp>
      <p:sp>
        <p:nvSpPr>
          <p:cNvPr id="4" name="Date Placeholder 3"/>
          <p:cNvSpPr>
            <a:spLocks noGrp="1"/>
          </p:cNvSpPr>
          <p:nvPr>
            <p:ph type="dt" sz="half" idx="10"/>
          </p:nvPr>
        </p:nvSpPr>
        <p:spPr/>
        <p:txBody>
          <a:bodyPr/>
          <a:lstStyle/>
          <a:p>
            <a:r>
              <a:rPr lang="en-US" smtClean="0"/>
              <a:t>Twitter</a:t>
            </a:r>
            <a:endParaRPr lang="en-US"/>
          </a:p>
        </p:txBody>
      </p:sp>
      <p:sp>
        <p:nvSpPr>
          <p:cNvPr id="5" name="Slide Number Placeholder 4"/>
          <p:cNvSpPr>
            <a:spLocks noGrp="1"/>
          </p:cNvSpPr>
          <p:nvPr>
            <p:ph type="sldNum" sz="quarter" idx="12"/>
          </p:nvPr>
        </p:nvSpPr>
        <p:spPr/>
        <p:txBody>
          <a:bodyPr/>
          <a:lstStyle/>
          <a:p>
            <a:fld id="{15283F8B-6185-411C-8850-E6F075D238C1}" type="slidenum">
              <a:rPr lang="en-US" smtClean="0"/>
              <a:pPr/>
              <a:t>69</a:t>
            </a:fld>
            <a:endParaRPr lang="en-US"/>
          </a:p>
        </p:txBody>
      </p:sp>
      <p:pic>
        <p:nvPicPr>
          <p:cNvPr id="10242"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186"/>
          <a:stretch>
            <a:fillRect/>
          </a:stretch>
        </p:blipFill>
        <p:spPr bwMode="auto">
          <a:xfrm>
            <a:off x="1778001" y="1256059"/>
            <a:ext cx="6368848" cy="4622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 name="Rectangle 5"/>
          <p:cNvSpPr/>
          <p:nvPr/>
        </p:nvSpPr>
        <p:spPr>
          <a:xfrm>
            <a:off x="3246264" y="5884004"/>
            <a:ext cx="2647200" cy="369332"/>
          </a:xfrm>
          <a:prstGeom prst="rect">
            <a:avLst/>
          </a:prstGeom>
        </p:spPr>
        <p:txBody>
          <a:bodyPr wrap="none">
            <a:spAutoFit/>
          </a:bodyPr>
          <a:lstStyle/>
          <a:p>
            <a:r>
              <a:rPr lang="en-US" b="1" dirty="0" smtClean="0">
                <a:solidFill>
                  <a:srgbClr val="0000FF"/>
                </a:solidFill>
              </a:rPr>
              <a:t>HP</a:t>
            </a:r>
            <a:r>
              <a:rPr lang="en-US" b="1" dirty="0" smtClean="0"/>
              <a:t> </a:t>
            </a:r>
            <a:r>
              <a:rPr lang="en-US" dirty="0" smtClean="0"/>
              <a:t>,</a:t>
            </a:r>
            <a:r>
              <a:rPr lang="en-US" b="1" dirty="0" smtClean="0"/>
              <a:t> </a:t>
            </a:r>
            <a:r>
              <a:rPr lang="en-US" b="1" dirty="0" smtClean="0">
                <a:solidFill>
                  <a:srgbClr val="33CC33"/>
                </a:solidFill>
              </a:rPr>
              <a:t>MP</a:t>
            </a:r>
            <a:r>
              <a:rPr lang="en-US" b="1" dirty="0" smtClean="0"/>
              <a:t> </a:t>
            </a:r>
            <a:r>
              <a:rPr lang="en-US" dirty="0" smtClean="0"/>
              <a:t>,</a:t>
            </a:r>
            <a:r>
              <a:rPr lang="en-US" b="1" dirty="0" smtClean="0"/>
              <a:t> </a:t>
            </a:r>
            <a:r>
              <a:rPr lang="en-US" b="1" dirty="0" smtClean="0">
                <a:solidFill>
                  <a:srgbClr val="00FFFF"/>
                </a:solidFill>
              </a:rPr>
              <a:t>LP</a:t>
            </a:r>
            <a:r>
              <a:rPr lang="en-US" b="1" dirty="0" smtClean="0"/>
              <a:t> </a:t>
            </a:r>
            <a:r>
              <a:rPr lang="en-US" dirty="0" smtClean="0"/>
              <a:t>, </a:t>
            </a:r>
            <a:r>
              <a:rPr lang="en-US" b="1" dirty="0" smtClean="0">
                <a:solidFill>
                  <a:srgbClr val="FF0000"/>
                </a:solidFill>
              </a:rPr>
              <a:t>FD</a:t>
            </a:r>
            <a:r>
              <a:rPr lang="en-US" b="1" dirty="0" smtClean="0"/>
              <a:t> </a:t>
            </a:r>
            <a:r>
              <a:rPr lang="en-US" dirty="0" smtClean="0"/>
              <a:t>users</a:t>
            </a:r>
            <a:endParaRPr lang="en-US" dirty="0"/>
          </a:p>
        </p:txBody>
      </p:sp>
      <p:sp>
        <p:nvSpPr>
          <p:cNvPr id="11" name="Rectangle 10"/>
          <p:cNvSpPr/>
          <p:nvPr/>
        </p:nvSpPr>
        <p:spPr>
          <a:xfrm>
            <a:off x="3037748" y="4697457"/>
            <a:ext cx="1293944" cy="276999"/>
          </a:xfrm>
          <a:prstGeom prst="rect">
            <a:avLst/>
          </a:prstGeom>
        </p:spPr>
        <p:txBody>
          <a:bodyPr wrap="none">
            <a:spAutoFit/>
          </a:bodyPr>
          <a:lstStyle/>
          <a:p>
            <a:r>
              <a:rPr lang="en-US" sz="1200" b="1" dirty="0" smtClean="0"/>
              <a:t>MACHINE-GUN</a:t>
            </a:r>
            <a:endParaRPr lang="en-US" sz="1200" dirty="0"/>
          </a:p>
        </p:txBody>
      </p:sp>
      <p:sp>
        <p:nvSpPr>
          <p:cNvPr id="19" name="Oval 18"/>
          <p:cNvSpPr/>
          <p:nvPr/>
        </p:nvSpPr>
        <p:spPr>
          <a:xfrm>
            <a:off x="3150096" y="5143748"/>
            <a:ext cx="3898404" cy="422756"/>
          </a:xfrm>
          <a:prstGeom prst="ellips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5576" y="2374900"/>
            <a:ext cx="1580719" cy="892552"/>
          </a:xfrm>
          <a:prstGeom prst="rect">
            <a:avLst/>
          </a:prstGeom>
          <a:noFill/>
        </p:spPr>
        <p:txBody>
          <a:bodyPr wrap="none" rtlCol="0">
            <a:spAutoFit/>
          </a:bodyPr>
          <a:lstStyle/>
          <a:p>
            <a:r>
              <a:rPr lang="en-US" dirty="0" smtClean="0"/>
              <a:t>‘variance’</a:t>
            </a:r>
          </a:p>
          <a:p>
            <a:r>
              <a:rPr lang="en-US" dirty="0" smtClean="0"/>
              <a:t>Of IAT</a:t>
            </a:r>
          </a:p>
        </p:txBody>
      </p:sp>
      <p:sp>
        <p:nvSpPr>
          <p:cNvPr id="14" name="TextBox 13"/>
          <p:cNvSpPr txBox="1"/>
          <p:nvPr/>
        </p:nvSpPr>
        <p:spPr>
          <a:xfrm>
            <a:off x="7096182" y="5753100"/>
            <a:ext cx="1333906" cy="492443"/>
          </a:xfrm>
          <a:prstGeom prst="rect">
            <a:avLst/>
          </a:prstGeom>
          <a:noFill/>
        </p:spPr>
        <p:txBody>
          <a:bodyPr wrap="none" rtlCol="0">
            <a:spAutoFit/>
          </a:bodyPr>
          <a:lstStyle/>
          <a:p>
            <a:r>
              <a:rPr lang="en-US" dirty="0" smtClean="0"/>
              <a:t>lifespan</a:t>
            </a:r>
            <a:endParaRPr lang="en-US" dirty="0"/>
          </a:p>
        </p:txBody>
      </p:sp>
      <p:sp>
        <p:nvSpPr>
          <p:cNvPr id="15" name="Footer Placeholder 14"/>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4748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p:spPr>
        <p:txBody>
          <a:bodyPr/>
          <a:lstStyle/>
          <a:p>
            <a:r>
              <a:rPr lang="en-US" smtClean="0"/>
              <a:t>(c) 2015, C. Faloutsos</a:t>
            </a:r>
            <a:endParaRPr lang="en-US"/>
          </a:p>
        </p:txBody>
      </p:sp>
      <p:sp>
        <p:nvSpPr>
          <p:cNvPr id="26627" name="Slide Number Placeholder 5"/>
          <p:cNvSpPr>
            <a:spLocks noGrp="1"/>
          </p:cNvSpPr>
          <p:nvPr>
            <p:ph type="sldNum" sz="quarter" idx="12"/>
          </p:nvPr>
        </p:nvSpPr>
        <p:spPr>
          <a:noFill/>
        </p:spPr>
        <p:txBody>
          <a:bodyPr/>
          <a:lstStyle/>
          <a:p>
            <a:fld id="{57A6DEDC-4910-6445-9788-302D49B9B976}" type="slidenum">
              <a:rPr lang="en-US" smtClean="0"/>
              <a:pPr/>
              <a:t>7</a:t>
            </a:fld>
            <a:endParaRPr lang="en-US" smtClean="0"/>
          </a:p>
        </p:txBody>
      </p:sp>
      <p:sp>
        <p:nvSpPr>
          <p:cNvPr id="26628" name="Rectangle 3074"/>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6629" name="Rectangle 3085"/>
          <p:cNvSpPr>
            <a:spLocks noGrp="1" noChangeArrowheads="1"/>
          </p:cNvSpPr>
          <p:nvPr>
            <p:ph type="body" idx="1"/>
          </p:nvPr>
        </p:nvSpPr>
        <p:spPr>
          <a:xfrm>
            <a:off x="279400" y="1447800"/>
            <a:ext cx="8597900" cy="4648200"/>
          </a:xfrm>
        </p:spPr>
        <p:txBody>
          <a:bodyPr/>
          <a:lstStyle/>
          <a:p>
            <a:r>
              <a:rPr lang="en-US" dirty="0" smtClean="0">
                <a:ea typeface="ＭＳ Ｐゴシック" charset="-128"/>
                <a:cs typeface="ＭＳ Ｐゴシック" charset="-128"/>
              </a:rPr>
              <a:t>web-log (‘blog’) news propagation</a:t>
            </a:r>
          </a:p>
          <a:p>
            <a:r>
              <a:rPr lang="en-US" dirty="0" smtClean="0">
                <a:ea typeface="ＭＳ Ｐゴシック" charset="-128"/>
                <a:cs typeface="ＭＳ Ｐゴシック" charset="-128"/>
              </a:rPr>
              <a:t>computer network security: email/IP traffic and anomaly detection</a:t>
            </a:r>
          </a:p>
          <a:p>
            <a:r>
              <a:rPr lang="en-US" dirty="0" smtClean="0">
                <a:ea typeface="ＭＳ Ｐゴシック" charset="-128"/>
                <a:cs typeface="ＭＳ Ｐゴシック" charset="-128"/>
              </a:rPr>
              <a:t>Recommendation systems</a:t>
            </a:r>
          </a:p>
          <a:p>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Many-to-many db relationship -&gt; graph</a:t>
            </a:r>
          </a:p>
        </p:txBody>
      </p:sp>
      <p:sp>
        <p:nvSpPr>
          <p:cNvPr id="26630" name="Date Placeholder 6"/>
          <p:cNvSpPr>
            <a:spLocks noGrp="1"/>
          </p:cNvSpPr>
          <p:nvPr>
            <p:ph type="dt" sz="quarter" idx="10"/>
          </p:nvPr>
        </p:nvSpPr>
        <p:spPr>
          <a:noFill/>
        </p:spPr>
        <p:txBody>
          <a:bodyPr/>
          <a:lstStyle/>
          <a:p>
            <a:r>
              <a:rPr lang="en-US" smtClean="0"/>
              <a:t>Twitter</a:t>
            </a:r>
            <a:endParaRPr lang="en-US"/>
          </a:p>
        </p:txBody>
      </p:sp>
      <p:pic>
        <p:nvPicPr>
          <p:cNvPr id="7" name="Picture 6" descr="netflix.jpg"/>
          <p:cNvPicPr>
            <a:picLocks noChangeAspect="1"/>
          </p:cNvPicPr>
          <p:nvPr/>
        </p:nvPicPr>
        <p:blipFill>
          <a:blip r:embed="rId3"/>
          <a:stretch>
            <a:fillRect/>
          </a:stretch>
        </p:blipFill>
        <p:spPr>
          <a:xfrm>
            <a:off x="7340600" y="3137965"/>
            <a:ext cx="1193800" cy="582070"/>
          </a:xfrm>
          <a:prstGeom prst="rect">
            <a:avLst/>
          </a:prstGeom>
        </p:spPr>
      </p:pic>
      <p:pic>
        <p:nvPicPr>
          <p:cNvPr id="8" name="Picture 7" descr="ylogo_new.png"/>
          <p:cNvPicPr>
            <a:picLocks noChangeAspect="1"/>
          </p:cNvPicPr>
          <p:nvPr/>
        </p:nvPicPr>
        <p:blipFill>
          <a:blip r:embed="rId4"/>
          <a:stretch>
            <a:fillRect/>
          </a:stretch>
        </p:blipFill>
        <p:spPr>
          <a:xfrm>
            <a:off x="6489700" y="1619250"/>
            <a:ext cx="2654300" cy="368300"/>
          </a:xfrm>
          <a:prstGeom prst="rect">
            <a:avLst/>
          </a:prstGeom>
          <a:solidFill>
            <a:srgbClr val="66CCFF"/>
          </a:solid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Summarization - </a:t>
            </a:r>
            <a:r>
              <a:rPr lang="en-US" dirty="0" smtClean="0"/>
              <a:t>Patterns</a:t>
            </a:r>
            <a:endParaRPr lang="en-US" dirty="0"/>
          </a:p>
        </p:txBody>
      </p:sp>
      <p:sp>
        <p:nvSpPr>
          <p:cNvPr id="3" name="Content Placeholder 2"/>
          <p:cNvSpPr>
            <a:spLocks noGrp="1"/>
          </p:cNvSpPr>
          <p:nvPr>
            <p:ph idx="1"/>
          </p:nvPr>
        </p:nvSpPr>
        <p:spPr>
          <a:xfrm>
            <a:off x="457200" y="4897908"/>
            <a:ext cx="8229600" cy="1915468"/>
          </a:xfrm>
        </p:spPr>
        <p:txBody>
          <a:bodyPr>
            <a:normAutofit fontScale="70000" lnSpcReduction="20000"/>
          </a:bodyPr>
          <a:lstStyle/>
          <a:p>
            <a:r>
              <a:rPr lang="en-US" b="1" dirty="0" smtClean="0"/>
              <a:t>ENTHUSIASM:</a:t>
            </a:r>
            <a:r>
              <a:rPr lang="en-US" dirty="0" smtClean="0"/>
              <a:t> High </a:t>
            </a:r>
            <a:r>
              <a:rPr lang="en-US" dirty="0"/>
              <a:t>infection probability </a:t>
            </a:r>
            <a:r>
              <a:rPr lang="en-US" dirty="0" smtClean="0"/>
              <a:t>for followers </a:t>
            </a:r>
            <a:r>
              <a:rPr lang="en-US" dirty="0"/>
              <a:t>of fraudulent </a:t>
            </a:r>
            <a:r>
              <a:rPr lang="en-US" dirty="0" err="1" smtClean="0"/>
              <a:t>retweeters</a:t>
            </a:r>
            <a:endParaRPr lang="en-US" dirty="0"/>
          </a:p>
          <a:p>
            <a:r>
              <a:rPr lang="en-US" b="1" dirty="0" smtClean="0"/>
              <a:t>MACHINE-GUN:</a:t>
            </a:r>
            <a:r>
              <a:rPr lang="en-US" dirty="0" smtClean="0"/>
              <a:t> </a:t>
            </a:r>
            <a:r>
              <a:rPr lang="en-US" dirty="0"/>
              <a:t>Fraudsters retweet all at once, or with similar </a:t>
            </a:r>
            <a:r>
              <a:rPr lang="en-US" dirty="0" err="1" smtClean="0"/>
              <a:t>timedelay</a:t>
            </a:r>
            <a:endParaRPr lang="en-US" dirty="0" smtClean="0"/>
          </a:p>
          <a:p>
            <a:r>
              <a:rPr lang="en-US" b="1" dirty="0" smtClean="0"/>
              <a:t>REPETITION:</a:t>
            </a:r>
            <a:r>
              <a:rPr lang="en-US" dirty="0" smtClean="0"/>
              <a:t> </a:t>
            </a:r>
            <a:r>
              <a:rPr lang="en-US" dirty="0"/>
              <a:t>Groups of fake retweet threads </a:t>
            </a:r>
            <a:r>
              <a:rPr lang="en-US" dirty="0" smtClean="0"/>
              <a:t>form </a:t>
            </a:r>
            <a:r>
              <a:rPr lang="en-US" dirty="0" err="1" smtClean="0"/>
              <a:t>microclusters</a:t>
            </a:r>
            <a:r>
              <a:rPr lang="en-US" dirty="0" smtClean="0"/>
              <a:t> due to similar response </a:t>
            </a:r>
            <a:r>
              <a:rPr lang="en-US" dirty="0"/>
              <a:t>time, </a:t>
            </a:r>
            <a:r>
              <a:rPr lang="en-US" dirty="0" err="1"/>
              <a:t>Arr</a:t>
            </a:r>
            <a:r>
              <a:rPr lang="en-US" dirty="0"/>
              <a:t>-IQR and activated followers </a:t>
            </a:r>
            <a:r>
              <a:rPr lang="en-US" dirty="0" smtClean="0"/>
              <a:t>ratio</a:t>
            </a:r>
            <a:endParaRPr lang="en-US" dirty="0"/>
          </a:p>
        </p:txBody>
      </p:sp>
      <p:sp>
        <p:nvSpPr>
          <p:cNvPr id="4" name="Date Placeholder 3"/>
          <p:cNvSpPr>
            <a:spLocks noGrp="1"/>
          </p:cNvSpPr>
          <p:nvPr>
            <p:ph type="dt" sz="half" idx="10"/>
          </p:nvPr>
        </p:nvSpPr>
        <p:spPr/>
        <p:txBody>
          <a:bodyPr/>
          <a:lstStyle/>
          <a:p>
            <a:r>
              <a:rPr lang="en-US" smtClean="0"/>
              <a:t>Twitter</a:t>
            </a:r>
            <a:endParaRPr lang="en-US"/>
          </a:p>
        </p:txBody>
      </p:sp>
      <p:sp>
        <p:nvSpPr>
          <p:cNvPr id="5" name="Slide Number Placeholder 4"/>
          <p:cNvSpPr>
            <a:spLocks noGrp="1"/>
          </p:cNvSpPr>
          <p:nvPr>
            <p:ph type="sldNum" sz="quarter" idx="12"/>
          </p:nvPr>
        </p:nvSpPr>
        <p:spPr/>
        <p:txBody>
          <a:bodyPr/>
          <a:lstStyle/>
          <a:p>
            <a:fld id="{15283F8B-6185-411C-8850-E6F075D238C1}" type="slidenum">
              <a:rPr lang="en-US" smtClean="0"/>
              <a:pPr/>
              <a:t>70</a:t>
            </a:fld>
            <a:endParaRPr lang="en-US"/>
          </a:p>
        </p:txBody>
      </p:sp>
      <p:pic>
        <p:nvPicPr>
          <p:cNvPr id="10242"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268760"/>
            <a:ext cx="8908848" cy="322076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 name="Rectangle 5"/>
          <p:cNvSpPr/>
          <p:nvPr/>
        </p:nvSpPr>
        <p:spPr>
          <a:xfrm>
            <a:off x="3347864" y="4283804"/>
            <a:ext cx="2647200" cy="369332"/>
          </a:xfrm>
          <a:prstGeom prst="rect">
            <a:avLst/>
          </a:prstGeom>
        </p:spPr>
        <p:txBody>
          <a:bodyPr wrap="none">
            <a:spAutoFit/>
          </a:bodyPr>
          <a:lstStyle/>
          <a:p>
            <a:r>
              <a:rPr lang="en-US" b="1" dirty="0" smtClean="0">
                <a:solidFill>
                  <a:srgbClr val="0000FF"/>
                </a:solidFill>
              </a:rPr>
              <a:t>HP</a:t>
            </a:r>
            <a:r>
              <a:rPr lang="en-US" b="1" dirty="0" smtClean="0"/>
              <a:t> </a:t>
            </a:r>
            <a:r>
              <a:rPr lang="en-US" dirty="0" smtClean="0"/>
              <a:t>,</a:t>
            </a:r>
            <a:r>
              <a:rPr lang="en-US" b="1" dirty="0" smtClean="0"/>
              <a:t> </a:t>
            </a:r>
            <a:r>
              <a:rPr lang="en-US" b="1" dirty="0" smtClean="0">
                <a:solidFill>
                  <a:srgbClr val="33CC33"/>
                </a:solidFill>
              </a:rPr>
              <a:t>MP</a:t>
            </a:r>
            <a:r>
              <a:rPr lang="en-US" b="1" dirty="0" smtClean="0"/>
              <a:t> </a:t>
            </a:r>
            <a:r>
              <a:rPr lang="en-US" dirty="0" smtClean="0"/>
              <a:t>,</a:t>
            </a:r>
            <a:r>
              <a:rPr lang="en-US" b="1" dirty="0" smtClean="0"/>
              <a:t> </a:t>
            </a:r>
            <a:r>
              <a:rPr lang="en-US" b="1" dirty="0" smtClean="0">
                <a:solidFill>
                  <a:srgbClr val="00FFFF"/>
                </a:solidFill>
              </a:rPr>
              <a:t>LP</a:t>
            </a:r>
            <a:r>
              <a:rPr lang="en-US" b="1" dirty="0" smtClean="0"/>
              <a:t> </a:t>
            </a:r>
            <a:r>
              <a:rPr lang="en-US" dirty="0" smtClean="0"/>
              <a:t>, </a:t>
            </a:r>
            <a:r>
              <a:rPr lang="en-US" b="1" dirty="0" smtClean="0">
                <a:solidFill>
                  <a:srgbClr val="FF0000"/>
                </a:solidFill>
              </a:rPr>
              <a:t>FD</a:t>
            </a:r>
            <a:r>
              <a:rPr lang="en-US" b="1" dirty="0" smtClean="0"/>
              <a:t> </a:t>
            </a:r>
            <a:r>
              <a:rPr lang="en-US" dirty="0" smtClean="0"/>
              <a:t>users</a:t>
            </a:r>
            <a:endParaRPr lang="en-US" dirty="0"/>
          </a:p>
        </p:txBody>
      </p:sp>
      <p:sp>
        <p:nvSpPr>
          <p:cNvPr id="7" name="Oval 6"/>
          <p:cNvSpPr/>
          <p:nvPr/>
        </p:nvSpPr>
        <p:spPr>
          <a:xfrm>
            <a:off x="611560" y="1340768"/>
            <a:ext cx="2880320" cy="1008112"/>
          </a:xfrm>
          <a:prstGeom prst="ellips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1720" y="1927865"/>
            <a:ext cx="1200970" cy="276999"/>
          </a:xfrm>
          <a:prstGeom prst="rect">
            <a:avLst/>
          </a:prstGeom>
        </p:spPr>
        <p:txBody>
          <a:bodyPr wrap="none">
            <a:spAutoFit/>
          </a:bodyPr>
          <a:lstStyle/>
          <a:p>
            <a:r>
              <a:rPr lang="en-US" sz="1200" b="1" dirty="0" smtClean="0"/>
              <a:t>ENTHUSIASM</a:t>
            </a:r>
            <a:endParaRPr lang="en-US" sz="1200" dirty="0"/>
          </a:p>
        </p:txBody>
      </p:sp>
      <p:sp>
        <p:nvSpPr>
          <p:cNvPr id="11" name="Rectangle 10"/>
          <p:cNvSpPr/>
          <p:nvPr/>
        </p:nvSpPr>
        <p:spPr>
          <a:xfrm>
            <a:off x="5006248" y="3656057"/>
            <a:ext cx="1293944" cy="276999"/>
          </a:xfrm>
          <a:prstGeom prst="rect">
            <a:avLst/>
          </a:prstGeom>
        </p:spPr>
        <p:txBody>
          <a:bodyPr wrap="none">
            <a:spAutoFit/>
          </a:bodyPr>
          <a:lstStyle/>
          <a:p>
            <a:r>
              <a:rPr lang="en-US" sz="1200" b="1" dirty="0" smtClean="0"/>
              <a:t>MACHINE-GUN</a:t>
            </a:r>
            <a:endParaRPr lang="en-US" sz="1200" dirty="0"/>
          </a:p>
        </p:txBody>
      </p:sp>
      <p:sp>
        <p:nvSpPr>
          <p:cNvPr id="19" name="Oval 18"/>
          <p:cNvSpPr/>
          <p:nvPr/>
        </p:nvSpPr>
        <p:spPr>
          <a:xfrm>
            <a:off x="5436096" y="3861048"/>
            <a:ext cx="2880320" cy="422756"/>
          </a:xfrm>
          <a:prstGeom prst="ellips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1"/>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47485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Disparity based on </a:t>
            </a:r>
            <a:r>
              <a:rPr lang="en-US" dirty="0" err="1" smtClean="0"/>
              <a:t>RTGen</a:t>
            </a:r>
            <a:endParaRPr lang="en-US" dirty="0"/>
          </a:p>
        </p:txBody>
      </p:sp>
      <p:sp>
        <p:nvSpPr>
          <p:cNvPr id="3" name="Content Placeholder 2"/>
          <p:cNvSpPr>
            <a:spLocks noGrp="1"/>
          </p:cNvSpPr>
          <p:nvPr>
            <p:ph idx="1"/>
          </p:nvPr>
        </p:nvSpPr>
        <p:spPr>
          <a:xfrm>
            <a:off x="457200" y="4709420"/>
            <a:ext cx="8229600" cy="1887932"/>
          </a:xfrm>
        </p:spPr>
        <p:txBody>
          <a:bodyPr/>
          <a:lstStyle/>
          <a:p>
            <a:r>
              <a:rPr lang="en-US" dirty="0" smtClean="0"/>
              <a:t>100 simulations for 10 honest and 10 fraudulent users.</a:t>
            </a:r>
          </a:p>
          <a:p>
            <a:r>
              <a:rPr lang="en-US" dirty="0" smtClean="0"/>
              <a:t>Averaged disparity per author and </a:t>
            </a:r>
            <a:r>
              <a:rPr lang="en-US" i="1" dirty="0" smtClean="0"/>
              <a:t>k</a:t>
            </a:r>
            <a:r>
              <a:rPr lang="en-US" dirty="0" smtClean="0"/>
              <a:t>-sized retweet thread</a:t>
            </a:r>
            <a:endParaRPr lang="en-US" dirty="0"/>
          </a:p>
        </p:txBody>
      </p:sp>
      <p:sp>
        <p:nvSpPr>
          <p:cNvPr id="4" name="Date Placeholder 3"/>
          <p:cNvSpPr>
            <a:spLocks noGrp="1"/>
          </p:cNvSpPr>
          <p:nvPr>
            <p:ph type="dt" sz="half" idx="10"/>
          </p:nvPr>
        </p:nvSpPr>
        <p:spPr/>
        <p:txBody>
          <a:bodyPr/>
          <a:lstStyle/>
          <a:p>
            <a:r>
              <a:rPr lang="en-US" smtClean="0"/>
              <a:t>Twitter</a:t>
            </a:r>
            <a:endParaRPr lang="en-US"/>
          </a:p>
        </p:txBody>
      </p:sp>
      <p:sp>
        <p:nvSpPr>
          <p:cNvPr id="5" name="Slide Number Placeholder 4"/>
          <p:cNvSpPr>
            <a:spLocks noGrp="1"/>
          </p:cNvSpPr>
          <p:nvPr>
            <p:ph type="sldNum" sz="quarter" idx="12"/>
          </p:nvPr>
        </p:nvSpPr>
        <p:spPr/>
        <p:txBody>
          <a:bodyPr/>
          <a:lstStyle/>
          <a:p>
            <a:fld id="{15283F8B-6185-411C-8850-E6F075D238C1}" type="slidenum">
              <a:rPr lang="en-US" smtClean="0"/>
              <a:pPr/>
              <a:t>71</a:t>
            </a:fld>
            <a:endParaRPr lang="en-US"/>
          </a:p>
        </p:txBody>
      </p:sp>
      <p:pic>
        <p:nvPicPr>
          <p:cNvPr id="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0038" y="1412776"/>
            <a:ext cx="8543925" cy="3238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Oval 7"/>
          <p:cNvSpPr/>
          <p:nvPr/>
        </p:nvSpPr>
        <p:spPr>
          <a:xfrm rot="19957145">
            <a:off x="1001919" y="3368939"/>
            <a:ext cx="3351944" cy="476006"/>
          </a:xfrm>
          <a:prstGeom prst="ellipse">
            <a:avLst/>
          </a:prstGeom>
          <a:noFill/>
          <a:ln>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96520" y="4094294"/>
            <a:ext cx="3351944" cy="238003"/>
          </a:xfrm>
          <a:prstGeom prst="ellipse">
            <a:avLst/>
          </a:prstGeom>
          <a:noFill/>
          <a:ln>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urved Connector 9"/>
          <p:cNvCxnSpPr/>
          <p:nvPr/>
        </p:nvCxnSpPr>
        <p:spPr>
          <a:xfrm rot="5400000" flipH="1" flipV="1">
            <a:off x="467546" y="4293099"/>
            <a:ext cx="1296142" cy="864093"/>
          </a:xfrm>
          <a:prstGeom prst="curvedConnector3">
            <a:avLst>
              <a:gd name="adj1" fmla="val 140704"/>
            </a:avLst>
          </a:prstGeom>
          <a:ln w="1905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6200000" flipV="1">
            <a:off x="7698246" y="4611030"/>
            <a:ext cx="1300579" cy="223795"/>
          </a:xfrm>
          <a:prstGeom prst="curvedConnector3">
            <a:avLst>
              <a:gd name="adj1" fmla="val 134003"/>
            </a:avLst>
          </a:prstGeom>
          <a:ln w="1905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7" name="Group 29"/>
          <p:cNvGrpSpPr/>
          <p:nvPr/>
        </p:nvGrpSpPr>
        <p:grpSpPr>
          <a:xfrm>
            <a:off x="282301" y="2678780"/>
            <a:ext cx="8436695" cy="613228"/>
            <a:chOff x="599801" y="5912116"/>
            <a:chExt cx="8436695" cy="613228"/>
          </a:xfrm>
        </p:grpSpPr>
        <p:sp>
          <p:nvSpPr>
            <p:cNvPr id="28" name="Rectangle 27"/>
            <p:cNvSpPr/>
            <p:nvPr/>
          </p:nvSpPr>
          <p:spPr>
            <a:xfrm>
              <a:off x="599801" y="5978024"/>
              <a:ext cx="8436695" cy="430887"/>
            </a:xfrm>
            <a:prstGeom prst="rect">
              <a:avLst/>
            </a:prstGeom>
          </p:spPr>
          <p:txBody>
            <a:bodyPr wrap="square">
              <a:spAutoFit/>
            </a:bodyPr>
            <a:lstStyle/>
            <a:p>
              <a:r>
                <a:rPr lang="en-US" sz="2200" dirty="0" err="1" smtClean="0"/>
                <a:t>RTGen</a:t>
              </a:r>
              <a:r>
                <a:rPr lang="en-US" sz="2200" dirty="0" smtClean="0"/>
                <a:t> closely emulates </a:t>
              </a:r>
              <a:r>
                <a:rPr lang="en-US" sz="2200" dirty="0" err="1" smtClean="0"/>
                <a:t>retweeting</a:t>
              </a:r>
              <a:r>
                <a:rPr lang="en-US" sz="2200" dirty="0" smtClean="0"/>
                <a:t> honest and fraudulent activity </a:t>
              </a:r>
              <a:endParaRPr lang="en-US" sz="2200" dirty="0"/>
            </a:p>
          </p:txBody>
        </p:sp>
        <p:sp>
          <p:nvSpPr>
            <p:cNvPr id="29" name="Rounded Rectangle 28"/>
            <p:cNvSpPr/>
            <p:nvPr/>
          </p:nvSpPr>
          <p:spPr>
            <a:xfrm>
              <a:off x="611560" y="5912116"/>
              <a:ext cx="8424936" cy="613228"/>
            </a:xfrm>
            <a:prstGeom prst="roundRect">
              <a:avLst/>
            </a:prstGeom>
            <a:noFill/>
            <a:ln w="3175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200" dirty="0">
                <a:solidFill>
                  <a:schemeClr val="tx1"/>
                </a:solidFill>
              </a:endParaRPr>
            </a:p>
          </p:txBody>
        </p:sp>
      </p:grpSp>
      <p:sp>
        <p:nvSpPr>
          <p:cNvPr id="14" name="Footer Placeholder 13"/>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350116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Data and code:</a:t>
            </a:r>
            <a:endParaRPr lang="en-US" dirty="0"/>
          </a:p>
        </p:txBody>
      </p:sp>
      <p:sp>
        <p:nvSpPr>
          <p:cNvPr id="14" name="TextBox 13"/>
          <p:cNvSpPr txBox="1"/>
          <p:nvPr/>
        </p:nvSpPr>
        <p:spPr>
          <a:xfrm>
            <a:off x="1286570" y="2012647"/>
            <a:ext cx="6600268" cy="1200329"/>
          </a:xfrm>
          <a:prstGeom prst="rect">
            <a:avLst/>
          </a:prstGeom>
          <a:noFill/>
        </p:spPr>
        <p:txBody>
          <a:bodyPr wrap="none" rtlCol="0">
            <a:spAutoFit/>
          </a:bodyPr>
          <a:lstStyle/>
          <a:p>
            <a:pPr algn="ctr"/>
            <a:r>
              <a:rPr lang="en-US" sz="2400" dirty="0" smtClean="0"/>
              <a:t>Download </a:t>
            </a:r>
            <a:r>
              <a:rPr lang="en-US" sz="2400" b="1" dirty="0" smtClean="0"/>
              <a:t>code</a:t>
            </a:r>
            <a:r>
              <a:rPr lang="en-US" sz="2400" dirty="0" smtClean="0"/>
              <a:t> and </a:t>
            </a:r>
            <a:r>
              <a:rPr lang="en-US" sz="2400" b="1" dirty="0" smtClean="0"/>
              <a:t>dataset</a:t>
            </a:r>
            <a:r>
              <a:rPr lang="en-US" sz="2400" dirty="0" smtClean="0"/>
              <a:t> at:</a:t>
            </a:r>
          </a:p>
          <a:p>
            <a:pPr algn="ctr"/>
            <a:r>
              <a:rPr lang="en-US" sz="2400" dirty="0" smtClean="0">
                <a:hlinkClick r:id="rId3"/>
              </a:rPr>
              <a:t>http://oswinds.csd.auth.gr/project/RTSCOPE</a:t>
            </a:r>
            <a:endParaRPr lang="en-US" sz="2400" dirty="0" smtClean="0"/>
          </a:p>
          <a:p>
            <a:endParaRPr lang="en-US" sz="2400" dirty="0"/>
          </a:p>
        </p:txBody>
      </p:sp>
      <p:sp>
        <p:nvSpPr>
          <p:cNvPr id="19" name="Slide Number Placeholder 18"/>
          <p:cNvSpPr>
            <a:spLocks noGrp="1"/>
          </p:cNvSpPr>
          <p:nvPr>
            <p:ph type="sldNum" sz="quarter" idx="12"/>
          </p:nvPr>
        </p:nvSpPr>
        <p:spPr/>
        <p:txBody>
          <a:bodyPr/>
          <a:lstStyle/>
          <a:p>
            <a:fld id="{3F14F0D0-2497-AA41-8120-223B9214FF61}" type="slidenum">
              <a:rPr lang="en-US" smtClean="0"/>
              <a:pPr/>
              <a:t>72</a:t>
            </a:fld>
            <a:endParaRPr lang="en-US"/>
          </a:p>
        </p:txBody>
      </p:sp>
      <p:sp>
        <p:nvSpPr>
          <p:cNvPr id="20" name="Date Placeholder 3"/>
          <p:cNvSpPr>
            <a:spLocks noGrp="1"/>
          </p:cNvSpPr>
          <p:nvPr>
            <p:ph type="dt" sz="half" idx="10"/>
          </p:nvPr>
        </p:nvSpPr>
        <p:spPr>
          <a:xfrm>
            <a:off x="457200" y="18288"/>
            <a:ext cx="2895600" cy="329184"/>
          </a:xfrm>
        </p:spPr>
        <p:txBody>
          <a:bodyPr/>
          <a:lstStyle/>
          <a:p>
            <a:r>
              <a:rPr lang="en-US" smtClean="0"/>
              <a:t>Twitter</a:t>
            </a:r>
            <a:endParaRPr lang="en-US"/>
          </a:p>
        </p:txBody>
      </p:sp>
      <p:pic>
        <p:nvPicPr>
          <p:cNvPr id="22" name="Picture 6"/>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43808" y="3501008"/>
            <a:ext cx="857193" cy="8754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aphicFrame>
        <p:nvGraphicFramePr>
          <p:cNvPr id="23" name="Object 5"/>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9692785"/>
              </p:ext>
            </p:extLst>
          </p:nvPr>
        </p:nvGraphicFramePr>
        <p:xfrm>
          <a:off x="5825348" y="3575961"/>
          <a:ext cx="546852" cy="573119"/>
        </p:xfrm>
        <a:graphic>
          <a:graphicData uri="http://schemas.openxmlformats.org/presentationml/2006/ole">
            <p:oleObj spid="_x0000_s348162" name="Photo Editor Photo" r:id="rId5" imgW="638264" imgH="666667" progId="">
              <p:embed/>
            </p:oleObj>
          </a:graphicData>
        </a:graphic>
      </p:graphicFrame>
      <p:pic>
        <p:nvPicPr>
          <p:cNvPr id="12314" name="Picture 26" descr="C:\Users\mgiatsog\AppData\Local\Temp\Rar$DIa0.264\logo.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23926" y="3466871"/>
            <a:ext cx="1828194" cy="9437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Footer Placeholder 8"/>
          <p:cNvSpPr>
            <a:spLocks noGrp="1"/>
          </p:cNvSpPr>
          <p:nvPr>
            <p:ph type="ftr" sz="quarter" idx="11"/>
          </p:nvPr>
        </p:nvSpPr>
        <p:spPr/>
        <p:txBody>
          <a:bodyPr/>
          <a:lstStyle/>
          <a:p>
            <a:pPr>
              <a:defRPr/>
            </a:pPr>
            <a:r>
              <a:rPr lang="en-US" smtClean="0"/>
              <a:t>(c) 2015, C. Faloutsos</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43906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73</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638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Date Placeholder 4"/>
          <p:cNvSpPr>
            <a:spLocks noGrp="1"/>
          </p:cNvSpPr>
          <p:nvPr>
            <p:ph type="dt" sz="quarter" idx="10"/>
          </p:nvPr>
        </p:nvSpPr>
        <p:spPr>
          <a:noFill/>
        </p:spPr>
        <p:txBody>
          <a:bodyPr/>
          <a:lstStyle/>
          <a:p>
            <a:r>
              <a:rPr lang="en-US" smtClean="0"/>
              <a:t>Twitter</a:t>
            </a:r>
          </a:p>
        </p:txBody>
      </p:sp>
      <p:sp>
        <p:nvSpPr>
          <p:cNvPr id="163843" name="Footer Placeholder 5"/>
          <p:cNvSpPr>
            <a:spLocks noGrp="1"/>
          </p:cNvSpPr>
          <p:nvPr>
            <p:ph type="ftr" sz="quarter" idx="11"/>
          </p:nvPr>
        </p:nvSpPr>
        <p:spPr>
          <a:noFill/>
        </p:spPr>
        <p:txBody>
          <a:bodyPr/>
          <a:lstStyle/>
          <a:p>
            <a:r>
              <a:rPr lang="en-US" smtClean="0"/>
              <a:t>(c) 2015, C. Faloutsos</a:t>
            </a:r>
          </a:p>
        </p:txBody>
      </p:sp>
      <p:sp>
        <p:nvSpPr>
          <p:cNvPr id="163844" name="Slide Number Placeholder 6"/>
          <p:cNvSpPr>
            <a:spLocks noGrp="1"/>
          </p:cNvSpPr>
          <p:nvPr>
            <p:ph type="sldNum" sz="quarter" idx="12"/>
          </p:nvPr>
        </p:nvSpPr>
        <p:spPr>
          <a:noFill/>
        </p:spPr>
        <p:txBody>
          <a:bodyPr/>
          <a:lstStyle/>
          <a:p>
            <a:fld id="{4202A971-C76B-D444-94C9-DE59694F25E4}" type="slidenum">
              <a:rPr lang="en-US"/>
              <a:pPr/>
              <a:t>74</a:t>
            </a:fld>
            <a:endParaRPr lang="en-US"/>
          </a:p>
        </p:txBody>
      </p:sp>
      <p:sp>
        <p:nvSpPr>
          <p:cNvPr id="163845" name="Rectangle 2"/>
          <p:cNvSpPr>
            <a:spLocks noGrp="1" noChangeArrowheads="1"/>
          </p:cNvSpPr>
          <p:nvPr>
            <p:ph type="title"/>
          </p:nvPr>
        </p:nvSpPr>
        <p:spPr/>
        <p:txBody>
          <a:bodyPr/>
          <a:lstStyle/>
          <a:p>
            <a:r>
              <a:rPr lang="en-US">
                <a:ea typeface="ＭＳ Ｐゴシック" charset="-128"/>
                <a:cs typeface="ＭＳ Ｐゴシック" charset="-128"/>
              </a:rPr>
              <a:t>E-bay Fraud detection</a:t>
            </a:r>
          </a:p>
        </p:txBody>
      </p:sp>
      <p:pic>
        <p:nvPicPr>
          <p:cNvPr id="163846" name="Picture 50" descr="polo"/>
          <p:cNvPicPr preferRelativeResize="0">
            <a:picLocks noGrp="1" noChangeAspect="1" noChangeArrowheads="1"/>
          </p:cNvPicPr>
          <p:nvPr>
            <p:ph sz="half" idx="1"/>
          </p:nvPr>
        </p:nvPicPr>
        <p:blipFill>
          <a:blip r:embed="rId2"/>
          <a:srcRect/>
          <a:stretch>
            <a:fillRect/>
          </a:stretch>
        </p:blipFill>
        <p:spPr>
          <a:xfrm>
            <a:off x="733425" y="1636713"/>
            <a:ext cx="912813" cy="1212850"/>
          </a:xfrm>
          <a:noFill/>
        </p:spPr>
      </p:pic>
      <p:sp>
        <p:nvSpPr>
          <p:cNvPr id="163847" name="Oval 6"/>
          <p:cNvSpPr>
            <a:spLocks noChangeArrowheads="1"/>
          </p:cNvSpPr>
          <p:nvPr/>
        </p:nvSpPr>
        <p:spPr bwMode="auto">
          <a:xfrm>
            <a:off x="5122863" y="3063875"/>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48" name="Oval 7"/>
          <p:cNvSpPr>
            <a:spLocks noChangeArrowheads="1"/>
          </p:cNvSpPr>
          <p:nvPr/>
        </p:nvSpPr>
        <p:spPr bwMode="auto">
          <a:xfrm>
            <a:off x="6654800" y="30686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49" name="Oval 8"/>
          <p:cNvSpPr>
            <a:spLocks noChangeArrowheads="1"/>
          </p:cNvSpPr>
          <p:nvPr/>
        </p:nvSpPr>
        <p:spPr bwMode="auto">
          <a:xfrm>
            <a:off x="7400925"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0" name="Oval 9"/>
          <p:cNvSpPr>
            <a:spLocks noChangeArrowheads="1"/>
          </p:cNvSpPr>
          <p:nvPr/>
        </p:nvSpPr>
        <p:spPr bwMode="auto">
          <a:xfrm>
            <a:off x="5892800"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1" name="Oval 11"/>
          <p:cNvSpPr>
            <a:spLocks noChangeArrowheads="1"/>
          </p:cNvSpPr>
          <p:nvPr/>
        </p:nvSpPr>
        <p:spPr bwMode="auto">
          <a:xfrm>
            <a:off x="4818063" y="40592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2" name="Oval 12"/>
          <p:cNvSpPr>
            <a:spLocks noChangeArrowheads="1"/>
          </p:cNvSpPr>
          <p:nvPr/>
        </p:nvSpPr>
        <p:spPr bwMode="auto">
          <a:xfrm>
            <a:off x="6350000" y="40640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3" name="Oval 13"/>
          <p:cNvSpPr>
            <a:spLocks noChangeArrowheads="1"/>
          </p:cNvSpPr>
          <p:nvPr/>
        </p:nvSpPr>
        <p:spPr bwMode="auto">
          <a:xfrm>
            <a:off x="7096125"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4" name="Oval 14"/>
          <p:cNvSpPr>
            <a:spLocks noChangeArrowheads="1"/>
          </p:cNvSpPr>
          <p:nvPr/>
        </p:nvSpPr>
        <p:spPr bwMode="auto">
          <a:xfrm>
            <a:off x="5588000"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5" name="Oval 15"/>
          <p:cNvSpPr>
            <a:spLocks noChangeArrowheads="1"/>
          </p:cNvSpPr>
          <p:nvPr/>
        </p:nvSpPr>
        <p:spPr bwMode="auto">
          <a:xfrm>
            <a:off x="7962900" y="40528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6" name="Oval 16"/>
          <p:cNvSpPr>
            <a:spLocks noChangeArrowheads="1"/>
          </p:cNvSpPr>
          <p:nvPr/>
        </p:nvSpPr>
        <p:spPr bwMode="auto">
          <a:xfrm>
            <a:off x="4556125" y="50546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7" name="Oval 17"/>
          <p:cNvSpPr>
            <a:spLocks noChangeArrowheads="1"/>
          </p:cNvSpPr>
          <p:nvPr/>
        </p:nvSpPr>
        <p:spPr bwMode="auto">
          <a:xfrm>
            <a:off x="6088063" y="505936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8" name="Oval 18"/>
          <p:cNvSpPr>
            <a:spLocks noChangeArrowheads="1"/>
          </p:cNvSpPr>
          <p:nvPr/>
        </p:nvSpPr>
        <p:spPr bwMode="auto">
          <a:xfrm>
            <a:off x="6834188"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9" name="Oval 19"/>
          <p:cNvSpPr>
            <a:spLocks noChangeArrowheads="1"/>
          </p:cNvSpPr>
          <p:nvPr/>
        </p:nvSpPr>
        <p:spPr bwMode="auto">
          <a:xfrm>
            <a:off x="5326063"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60" name="Oval 20"/>
          <p:cNvSpPr>
            <a:spLocks noChangeArrowheads="1"/>
          </p:cNvSpPr>
          <p:nvPr/>
        </p:nvSpPr>
        <p:spPr bwMode="auto">
          <a:xfrm>
            <a:off x="7700963" y="50482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61" name="Oval 21"/>
          <p:cNvSpPr>
            <a:spLocks noChangeArrowheads="1"/>
          </p:cNvSpPr>
          <p:nvPr/>
        </p:nvSpPr>
        <p:spPr bwMode="auto">
          <a:xfrm>
            <a:off x="8539163" y="50434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163862" name="AutoShape 22"/>
          <p:cNvCxnSpPr>
            <a:cxnSpLocks noChangeShapeType="1"/>
            <a:stCxn id="163847" idx="4"/>
            <a:endCxn id="163851"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3863" name="AutoShape 23"/>
          <p:cNvCxnSpPr>
            <a:cxnSpLocks noChangeShapeType="1"/>
            <a:stCxn id="163847" idx="4"/>
            <a:endCxn id="163854"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3864" name="AutoShape 24"/>
          <p:cNvCxnSpPr>
            <a:cxnSpLocks noChangeShapeType="1"/>
            <a:stCxn id="163847" idx="5"/>
            <a:endCxn id="163852"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3865" name="AutoShape 25"/>
          <p:cNvCxnSpPr>
            <a:cxnSpLocks noChangeShapeType="1"/>
            <a:stCxn id="163847" idx="6"/>
            <a:endCxn id="163853"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3866" name="AutoShape 26"/>
          <p:cNvCxnSpPr>
            <a:cxnSpLocks noChangeShapeType="1"/>
            <a:stCxn id="163847" idx="6"/>
            <a:endCxn id="163855"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3867" name="AutoShape 27"/>
          <p:cNvCxnSpPr>
            <a:cxnSpLocks noChangeShapeType="1"/>
            <a:stCxn id="163850" idx="4"/>
            <a:endCxn id="163854"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3868" name="AutoShape 28"/>
          <p:cNvCxnSpPr>
            <a:cxnSpLocks noChangeShapeType="1"/>
            <a:stCxn id="163850" idx="3"/>
            <a:endCxn id="163851"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3869" name="AutoShape 29"/>
          <p:cNvCxnSpPr>
            <a:cxnSpLocks noChangeShapeType="1"/>
            <a:stCxn id="163848" idx="3"/>
            <a:endCxn id="163851"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3870" name="AutoShape 30"/>
          <p:cNvCxnSpPr>
            <a:cxnSpLocks noChangeShapeType="1"/>
            <a:stCxn id="163849" idx="3"/>
            <a:endCxn id="163851"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3871" name="AutoShape 31"/>
          <p:cNvCxnSpPr>
            <a:cxnSpLocks noChangeShapeType="1"/>
            <a:stCxn id="163849" idx="5"/>
            <a:endCxn id="163855"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3872" name="AutoShape 32"/>
          <p:cNvCxnSpPr>
            <a:cxnSpLocks noChangeShapeType="1"/>
            <a:stCxn id="163849" idx="4"/>
            <a:endCxn id="163853"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3873" name="AutoShape 33"/>
          <p:cNvCxnSpPr>
            <a:cxnSpLocks noChangeShapeType="1"/>
            <a:stCxn id="163849" idx="3"/>
            <a:endCxn id="163852"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3874" name="AutoShape 34"/>
          <p:cNvCxnSpPr>
            <a:cxnSpLocks noChangeShapeType="1"/>
            <a:stCxn id="163848" idx="4"/>
            <a:endCxn id="163854"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3875" name="AutoShape 35"/>
          <p:cNvCxnSpPr>
            <a:cxnSpLocks noChangeShapeType="1"/>
            <a:stCxn id="163848" idx="4"/>
            <a:endCxn id="163852"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3876" name="AutoShape 36"/>
          <p:cNvCxnSpPr>
            <a:cxnSpLocks noChangeShapeType="1"/>
            <a:stCxn id="163848" idx="4"/>
            <a:endCxn id="163853"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3877" name="AutoShape 37"/>
          <p:cNvCxnSpPr>
            <a:cxnSpLocks noChangeShapeType="1"/>
            <a:stCxn id="163848" idx="5"/>
            <a:endCxn id="163855"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3878" name="AutoShape 38"/>
          <p:cNvCxnSpPr>
            <a:cxnSpLocks noChangeShapeType="1"/>
            <a:stCxn id="163850" idx="5"/>
            <a:endCxn id="163852"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3879" name="AutoShape 39"/>
          <p:cNvCxnSpPr>
            <a:cxnSpLocks noChangeShapeType="1"/>
            <a:stCxn id="163850" idx="6"/>
            <a:endCxn id="163853"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3880" name="AutoShape 40"/>
          <p:cNvCxnSpPr>
            <a:cxnSpLocks noChangeShapeType="1"/>
            <a:stCxn id="163850" idx="6"/>
            <a:endCxn id="163855"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3881" name="AutoShape 41"/>
          <p:cNvCxnSpPr>
            <a:cxnSpLocks noChangeShapeType="1"/>
            <a:stCxn id="163851" idx="4"/>
            <a:endCxn id="163856"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3882" name="AutoShape 42"/>
          <p:cNvCxnSpPr>
            <a:cxnSpLocks noChangeShapeType="1"/>
            <a:stCxn id="163854" idx="4"/>
            <a:endCxn id="163857"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3883" name="AutoShape 43"/>
          <p:cNvCxnSpPr>
            <a:cxnSpLocks noChangeShapeType="1"/>
            <a:stCxn id="163853" idx="4"/>
            <a:endCxn id="163858"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3884" name="AutoShape 44"/>
          <p:cNvCxnSpPr>
            <a:cxnSpLocks noChangeShapeType="1"/>
            <a:stCxn id="163852" idx="4"/>
            <a:endCxn id="163860"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3885" name="AutoShape 46"/>
          <p:cNvCxnSpPr>
            <a:cxnSpLocks noChangeShapeType="1"/>
            <a:stCxn id="163855" idx="4"/>
            <a:endCxn id="163860"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3886" name="AutoShape 47"/>
          <p:cNvCxnSpPr>
            <a:cxnSpLocks noChangeShapeType="1"/>
            <a:stCxn id="163856" idx="4"/>
            <a:endCxn id="163859"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3887" name="AutoShape 48"/>
          <p:cNvCxnSpPr>
            <a:cxnSpLocks noChangeShapeType="1"/>
            <a:stCxn id="163857" idx="5"/>
            <a:endCxn id="163861"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sp>
        <p:nvSpPr>
          <p:cNvPr id="163888" name="Text Box 51"/>
          <p:cNvSpPr txBox="1">
            <a:spLocks noChangeArrowheads="1"/>
          </p:cNvSpPr>
          <p:nvPr/>
        </p:nvSpPr>
        <p:spPr bwMode="auto">
          <a:xfrm>
            <a:off x="277813" y="3205163"/>
            <a:ext cx="4062412" cy="1570037"/>
          </a:xfrm>
          <a:prstGeom prst="rect">
            <a:avLst/>
          </a:prstGeom>
          <a:noFill/>
          <a:ln w="9525">
            <a:noFill/>
            <a:miter lim="800000"/>
            <a:headEnd/>
            <a:tailEnd/>
          </a:ln>
        </p:spPr>
        <p:txBody>
          <a:bodyPr wrap="none">
            <a:prstTxWarp prst="textNoShape">
              <a:avLst/>
            </a:prstTxWarp>
            <a:spAutoFit/>
          </a:bodyPr>
          <a:lstStyle/>
          <a:p>
            <a:pPr algn="l" eaLnBrk="0" hangingPunct="0"/>
            <a:r>
              <a:rPr kumimoji="0" lang="en-US" sz="3200">
                <a:latin typeface="Times New Roman" charset="0"/>
              </a:rPr>
              <a:t>w/ Polo Chau &amp;</a:t>
            </a:r>
          </a:p>
          <a:p>
            <a:pPr algn="l" eaLnBrk="0" hangingPunct="0"/>
            <a:r>
              <a:rPr kumimoji="0" lang="en-US" sz="3200">
                <a:latin typeface="Times New Roman" charset="0"/>
              </a:rPr>
              <a:t>Shashank Pandit, CMU</a:t>
            </a:r>
          </a:p>
          <a:p>
            <a:pPr algn="l" eaLnBrk="0" hangingPunct="0"/>
            <a:r>
              <a:rPr kumimoji="0" lang="en-US" sz="3200">
                <a:latin typeface="Times New Roman" charset="0"/>
              </a:rPr>
              <a:t>[www’07]</a:t>
            </a:r>
          </a:p>
        </p:txBody>
      </p:sp>
      <p:pic>
        <p:nvPicPr>
          <p:cNvPr id="163889" name="Picture 52" descr="Shashank_closeup2"/>
          <p:cNvPicPr preferRelativeResize="0">
            <a:picLocks noGrp="1" noChangeAspect="1" noChangeArrowheads="1"/>
          </p:cNvPicPr>
          <p:nvPr>
            <p:ph sz="half" idx="2"/>
          </p:nvPr>
        </p:nvPicPr>
        <p:blipFill>
          <a:blip r:embed="rId3"/>
          <a:srcRect l="5273" r="17578"/>
          <a:stretch>
            <a:fillRect/>
          </a:stretch>
        </p:blipFill>
        <p:spPr>
          <a:xfrm>
            <a:off x="2035175" y="1790700"/>
            <a:ext cx="1173163" cy="1087438"/>
          </a:xfrm>
          <a:no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Date Placeholder 4"/>
          <p:cNvSpPr>
            <a:spLocks noGrp="1"/>
          </p:cNvSpPr>
          <p:nvPr>
            <p:ph type="dt" sz="quarter" idx="10"/>
          </p:nvPr>
        </p:nvSpPr>
        <p:spPr>
          <a:noFill/>
        </p:spPr>
        <p:txBody>
          <a:bodyPr/>
          <a:lstStyle/>
          <a:p>
            <a:r>
              <a:rPr lang="en-US" smtClean="0"/>
              <a:t>Twitter</a:t>
            </a:r>
          </a:p>
        </p:txBody>
      </p:sp>
      <p:sp>
        <p:nvSpPr>
          <p:cNvPr id="164867" name="Footer Placeholder 5"/>
          <p:cNvSpPr>
            <a:spLocks noGrp="1"/>
          </p:cNvSpPr>
          <p:nvPr>
            <p:ph type="ftr" sz="quarter" idx="11"/>
          </p:nvPr>
        </p:nvSpPr>
        <p:spPr>
          <a:noFill/>
        </p:spPr>
        <p:txBody>
          <a:bodyPr/>
          <a:lstStyle/>
          <a:p>
            <a:r>
              <a:rPr lang="en-US" smtClean="0"/>
              <a:t>(c) 2015, C. Faloutsos</a:t>
            </a:r>
          </a:p>
        </p:txBody>
      </p:sp>
      <p:sp>
        <p:nvSpPr>
          <p:cNvPr id="164868" name="Slide Number Placeholder 6"/>
          <p:cNvSpPr>
            <a:spLocks noGrp="1"/>
          </p:cNvSpPr>
          <p:nvPr>
            <p:ph type="sldNum" sz="quarter" idx="12"/>
          </p:nvPr>
        </p:nvSpPr>
        <p:spPr>
          <a:noFill/>
        </p:spPr>
        <p:txBody>
          <a:bodyPr/>
          <a:lstStyle/>
          <a:p>
            <a:fld id="{9ACBDC9A-A0B1-644E-B05A-3D61A2432305}" type="slidenum">
              <a:rPr lang="en-US"/>
              <a:pPr/>
              <a:t>75</a:t>
            </a:fld>
            <a:endParaRPr lang="en-US"/>
          </a:p>
        </p:txBody>
      </p:sp>
      <p:sp>
        <p:nvSpPr>
          <p:cNvPr id="164869" name="Rectangle 2"/>
          <p:cNvSpPr>
            <a:spLocks noGrp="1" noChangeArrowheads="1"/>
          </p:cNvSpPr>
          <p:nvPr>
            <p:ph type="title"/>
          </p:nvPr>
        </p:nvSpPr>
        <p:spPr/>
        <p:txBody>
          <a:bodyPr/>
          <a:lstStyle/>
          <a:p>
            <a:r>
              <a:rPr lang="en-US">
                <a:ea typeface="ＭＳ Ｐゴシック" charset="-128"/>
                <a:cs typeface="ＭＳ Ｐゴシック" charset="-128"/>
              </a:rPr>
              <a:t>E-bay Fraud detection</a:t>
            </a:r>
          </a:p>
        </p:txBody>
      </p:sp>
      <p:sp>
        <p:nvSpPr>
          <p:cNvPr id="164870" name="Oval 6"/>
          <p:cNvSpPr>
            <a:spLocks noChangeArrowheads="1"/>
          </p:cNvSpPr>
          <p:nvPr/>
        </p:nvSpPr>
        <p:spPr bwMode="auto">
          <a:xfrm>
            <a:off x="5122863" y="3063875"/>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1" name="Oval 7"/>
          <p:cNvSpPr>
            <a:spLocks noChangeArrowheads="1"/>
          </p:cNvSpPr>
          <p:nvPr/>
        </p:nvSpPr>
        <p:spPr bwMode="auto">
          <a:xfrm>
            <a:off x="6654800" y="30686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2" name="Oval 8"/>
          <p:cNvSpPr>
            <a:spLocks noChangeArrowheads="1"/>
          </p:cNvSpPr>
          <p:nvPr/>
        </p:nvSpPr>
        <p:spPr bwMode="auto">
          <a:xfrm>
            <a:off x="7400925"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3" name="Oval 9"/>
          <p:cNvSpPr>
            <a:spLocks noChangeArrowheads="1"/>
          </p:cNvSpPr>
          <p:nvPr/>
        </p:nvSpPr>
        <p:spPr bwMode="auto">
          <a:xfrm>
            <a:off x="5892800"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4" name="Oval 11"/>
          <p:cNvSpPr>
            <a:spLocks noChangeArrowheads="1"/>
          </p:cNvSpPr>
          <p:nvPr/>
        </p:nvSpPr>
        <p:spPr bwMode="auto">
          <a:xfrm>
            <a:off x="4818063" y="40592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5" name="Oval 12"/>
          <p:cNvSpPr>
            <a:spLocks noChangeArrowheads="1"/>
          </p:cNvSpPr>
          <p:nvPr/>
        </p:nvSpPr>
        <p:spPr bwMode="auto">
          <a:xfrm>
            <a:off x="6350000" y="40640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6" name="Oval 13"/>
          <p:cNvSpPr>
            <a:spLocks noChangeArrowheads="1"/>
          </p:cNvSpPr>
          <p:nvPr/>
        </p:nvSpPr>
        <p:spPr bwMode="auto">
          <a:xfrm>
            <a:off x="7096125"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7" name="Oval 14"/>
          <p:cNvSpPr>
            <a:spLocks noChangeArrowheads="1"/>
          </p:cNvSpPr>
          <p:nvPr/>
        </p:nvSpPr>
        <p:spPr bwMode="auto">
          <a:xfrm>
            <a:off x="5588000"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8" name="Oval 15"/>
          <p:cNvSpPr>
            <a:spLocks noChangeArrowheads="1"/>
          </p:cNvSpPr>
          <p:nvPr/>
        </p:nvSpPr>
        <p:spPr bwMode="auto">
          <a:xfrm>
            <a:off x="7962900" y="40528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9" name="Oval 16"/>
          <p:cNvSpPr>
            <a:spLocks noChangeArrowheads="1"/>
          </p:cNvSpPr>
          <p:nvPr/>
        </p:nvSpPr>
        <p:spPr bwMode="auto">
          <a:xfrm>
            <a:off x="4556125" y="50546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0" name="Oval 17"/>
          <p:cNvSpPr>
            <a:spLocks noChangeArrowheads="1"/>
          </p:cNvSpPr>
          <p:nvPr/>
        </p:nvSpPr>
        <p:spPr bwMode="auto">
          <a:xfrm>
            <a:off x="6088063" y="505936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1" name="Oval 18"/>
          <p:cNvSpPr>
            <a:spLocks noChangeArrowheads="1"/>
          </p:cNvSpPr>
          <p:nvPr/>
        </p:nvSpPr>
        <p:spPr bwMode="auto">
          <a:xfrm>
            <a:off x="6834188"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2" name="Oval 19"/>
          <p:cNvSpPr>
            <a:spLocks noChangeArrowheads="1"/>
          </p:cNvSpPr>
          <p:nvPr/>
        </p:nvSpPr>
        <p:spPr bwMode="auto">
          <a:xfrm>
            <a:off x="5326063"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3" name="Oval 20"/>
          <p:cNvSpPr>
            <a:spLocks noChangeArrowheads="1"/>
          </p:cNvSpPr>
          <p:nvPr/>
        </p:nvSpPr>
        <p:spPr bwMode="auto">
          <a:xfrm>
            <a:off x="7700963" y="50482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4" name="Oval 21"/>
          <p:cNvSpPr>
            <a:spLocks noChangeArrowheads="1"/>
          </p:cNvSpPr>
          <p:nvPr/>
        </p:nvSpPr>
        <p:spPr bwMode="auto">
          <a:xfrm>
            <a:off x="8539163" y="50434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164885" name="AutoShape 22"/>
          <p:cNvCxnSpPr>
            <a:cxnSpLocks noChangeShapeType="1"/>
            <a:stCxn id="164870" idx="4"/>
            <a:endCxn id="164874"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4886" name="AutoShape 23"/>
          <p:cNvCxnSpPr>
            <a:cxnSpLocks noChangeShapeType="1"/>
            <a:stCxn id="164870" idx="4"/>
            <a:endCxn id="164877"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4887" name="AutoShape 24"/>
          <p:cNvCxnSpPr>
            <a:cxnSpLocks noChangeShapeType="1"/>
            <a:stCxn id="164870" idx="5"/>
            <a:endCxn id="164875"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4888" name="AutoShape 25"/>
          <p:cNvCxnSpPr>
            <a:cxnSpLocks noChangeShapeType="1"/>
            <a:stCxn id="164870" idx="6"/>
            <a:endCxn id="164876"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4889" name="AutoShape 26"/>
          <p:cNvCxnSpPr>
            <a:cxnSpLocks noChangeShapeType="1"/>
            <a:stCxn id="164870" idx="6"/>
            <a:endCxn id="164878"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4890" name="AutoShape 27"/>
          <p:cNvCxnSpPr>
            <a:cxnSpLocks noChangeShapeType="1"/>
            <a:stCxn id="164873" idx="4"/>
            <a:endCxn id="164877"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4891" name="AutoShape 28"/>
          <p:cNvCxnSpPr>
            <a:cxnSpLocks noChangeShapeType="1"/>
            <a:stCxn id="164873" idx="3"/>
            <a:endCxn id="164874"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4892" name="AutoShape 29"/>
          <p:cNvCxnSpPr>
            <a:cxnSpLocks noChangeShapeType="1"/>
            <a:stCxn id="164871" idx="3"/>
            <a:endCxn id="164874"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4893" name="AutoShape 30"/>
          <p:cNvCxnSpPr>
            <a:cxnSpLocks noChangeShapeType="1"/>
            <a:stCxn id="164872" idx="3"/>
            <a:endCxn id="164874"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4894" name="AutoShape 31"/>
          <p:cNvCxnSpPr>
            <a:cxnSpLocks noChangeShapeType="1"/>
            <a:stCxn id="164872" idx="5"/>
            <a:endCxn id="164878"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4895" name="AutoShape 32"/>
          <p:cNvCxnSpPr>
            <a:cxnSpLocks noChangeShapeType="1"/>
            <a:stCxn id="164872" idx="4"/>
            <a:endCxn id="164876"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4896" name="AutoShape 33"/>
          <p:cNvCxnSpPr>
            <a:cxnSpLocks noChangeShapeType="1"/>
            <a:stCxn id="164872" idx="3"/>
            <a:endCxn id="164875"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4897" name="AutoShape 34"/>
          <p:cNvCxnSpPr>
            <a:cxnSpLocks noChangeShapeType="1"/>
            <a:stCxn id="164871" idx="4"/>
            <a:endCxn id="164877"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4898" name="AutoShape 35"/>
          <p:cNvCxnSpPr>
            <a:cxnSpLocks noChangeShapeType="1"/>
            <a:stCxn id="164871" idx="4"/>
            <a:endCxn id="164875"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4899" name="AutoShape 36"/>
          <p:cNvCxnSpPr>
            <a:cxnSpLocks noChangeShapeType="1"/>
            <a:stCxn id="164871" idx="4"/>
            <a:endCxn id="164876"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4900" name="AutoShape 37"/>
          <p:cNvCxnSpPr>
            <a:cxnSpLocks noChangeShapeType="1"/>
            <a:stCxn id="164871" idx="5"/>
            <a:endCxn id="164878"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4901" name="AutoShape 38"/>
          <p:cNvCxnSpPr>
            <a:cxnSpLocks noChangeShapeType="1"/>
            <a:stCxn id="164873" idx="5"/>
            <a:endCxn id="164875"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4902" name="AutoShape 39"/>
          <p:cNvCxnSpPr>
            <a:cxnSpLocks noChangeShapeType="1"/>
            <a:stCxn id="164873" idx="6"/>
            <a:endCxn id="164876"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4903" name="AutoShape 40"/>
          <p:cNvCxnSpPr>
            <a:cxnSpLocks noChangeShapeType="1"/>
            <a:stCxn id="164873" idx="6"/>
            <a:endCxn id="164878"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4904" name="AutoShape 41"/>
          <p:cNvCxnSpPr>
            <a:cxnSpLocks noChangeShapeType="1"/>
            <a:stCxn id="164874" idx="4"/>
            <a:endCxn id="164879"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4905" name="AutoShape 42"/>
          <p:cNvCxnSpPr>
            <a:cxnSpLocks noChangeShapeType="1"/>
            <a:stCxn id="164877" idx="4"/>
            <a:endCxn id="164880"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4906" name="AutoShape 43"/>
          <p:cNvCxnSpPr>
            <a:cxnSpLocks noChangeShapeType="1"/>
            <a:stCxn id="164876" idx="4"/>
            <a:endCxn id="164881"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4907" name="AutoShape 44"/>
          <p:cNvCxnSpPr>
            <a:cxnSpLocks noChangeShapeType="1"/>
            <a:stCxn id="164875" idx="4"/>
            <a:endCxn id="164883"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4908" name="AutoShape 46"/>
          <p:cNvCxnSpPr>
            <a:cxnSpLocks noChangeShapeType="1"/>
            <a:stCxn id="164878" idx="4"/>
            <a:endCxn id="164883"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4909" name="AutoShape 47"/>
          <p:cNvCxnSpPr>
            <a:cxnSpLocks noChangeShapeType="1"/>
            <a:stCxn id="164879" idx="4"/>
            <a:endCxn id="164882"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4910" name="AutoShape 48"/>
          <p:cNvCxnSpPr>
            <a:cxnSpLocks noChangeShapeType="1"/>
            <a:stCxn id="164880" idx="5"/>
            <a:endCxn id="164884"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sp>
        <p:nvSpPr>
          <p:cNvPr id="52" name="Right Arrow 51"/>
          <p:cNvSpPr/>
          <p:nvPr/>
        </p:nvSpPr>
        <p:spPr bwMode="auto">
          <a:xfrm>
            <a:off x="4351338" y="2928938"/>
            <a:ext cx="538162" cy="450850"/>
          </a:xfrm>
          <a:prstGeom prst="rightArrow">
            <a:avLst/>
          </a:prstGeom>
          <a:solidFill>
            <a:schemeClr val="accent6"/>
          </a:solidFill>
          <a:ln w="28575" cap="flat" cmpd="sng" algn="ctr">
            <a:solidFill>
              <a:schemeClr val="accent6"/>
            </a:solidFill>
            <a:prstDash val="solid"/>
            <a:round/>
            <a:headEnd type="none" w="sm" len="sm"/>
            <a:tailEnd type="triangle" w="med" len="med"/>
          </a:ln>
          <a:effectLst/>
        </p:spPr>
        <p:txBody>
          <a:bodyPr wrap="none" anchor="ctr">
            <a:prstTxWarp prst="textNoShape">
              <a:avLst/>
            </a:prstTxWarp>
          </a:bodyPr>
          <a:lstStyle/>
          <a:p>
            <a:pPr>
              <a:defRPr/>
            </a:pPr>
            <a:endParaRPr lang="en-US">
              <a:latin typeface="Arial" pitchFamily="-112"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Date Placeholder 4"/>
          <p:cNvSpPr>
            <a:spLocks noGrp="1"/>
          </p:cNvSpPr>
          <p:nvPr>
            <p:ph type="dt" sz="quarter" idx="10"/>
          </p:nvPr>
        </p:nvSpPr>
        <p:spPr>
          <a:noFill/>
        </p:spPr>
        <p:txBody>
          <a:bodyPr/>
          <a:lstStyle/>
          <a:p>
            <a:r>
              <a:rPr lang="en-US" smtClean="0"/>
              <a:t>Twitter</a:t>
            </a:r>
          </a:p>
        </p:txBody>
      </p:sp>
      <p:sp>
        <p:nvSpPr>
          <p:cNvPr id="165891" name="Footer Placeholder 5"/>
          <p:cNvSpPr>
            <a:spLocks noGrp="1"/>
          </p:cNvSpPr>
          <p:nvPr>
            <p:ph type="ftr" sz="quarter" idx="11"/>
          </p:nvPr>
        </p:nvSpPr>
        <p:spPr>
          <a:noFill/>
        </p:spPr>
        <p:txBody>
          <a:bodyPr/>
          <a:lstStyle/>
          <a:p>
            <a:r>
              <a:rPr lang="en-US" smtClean="0"/>
              <a:t>(c) 2015, C. Faloutsos</a:t>
            </a:r>
          </a:p>
        </p:txBody>
      </p:sp>
      <p:sp>
        <p:nvSpPr>
          <p:cNvPr id="165892" name="Slide Number Placeholder 6"/>
          <p:cNvSpPr>
            <a:spLocks noGrp="1"/>
          </p:cNvSpPr>
          <p:nvPr>
            <p:ph type="sldNum" sz="quarter" idx="12"/>
          </p:nvPr>
        </p:nvSpPr>
        <p:spPr>
          <a:noFill/>
        </p:spPr>
        <p:txBody>
          <a:bodyPr/>
          <a:lstStyle/>
          <a:p>
            <a:fld id="{ADA93272-75D9-4F40-96B3-FD34EE44235B}" type="slidenum">
              <a:rPr lang="en-US"/>
              <a:pPr/>
              <a:t>76</a:t>
            </a:fld>
            <a:endParaRPr lang="en-US"/>
          </a:p>
        </p:txBody>
      </p:sp>
      <p:sp>
        <p:nvSpPr>
          <p:cNvPr id="165893" name="Rectangle 2"/>
          <p:cNvSpPr>
            <a:spLocks noGrp="1" noChangeArrowheads="1"/>
          </p:cNvSpPr>
          <p:nvPr>
            <p:ph type="title"/>
          </p:nvPr>
        </p:nvSpPr>
        <p:spPr/>
        <p:txBody>
          <a:bodyPr/>
          <a:lstStyle/>
          <a:p>
            <a:r>
              <a:rPr lang="en-US">
                <a:ea typeface="ＭＳ Ｐゴシック" charset="-128"/>
                <a:cs typeface="ＭＳ Ｐゴシック" charset="-128"/>
              </a:rPr>
              <a:t>E-bay Fraud detection</a:t>
            </a:r>
          </a:p>
        </p:txBody>
      </p:sp>
      <p:sp>
        <p:nvSpPr>
          <p:cNvPr id="165894" name="Oval 6"/>
          <p:cNvSpPr>
            <a:spLocks noChangeArrowheads="1"/>
          </p:cNvSpPr>
          <p:nvPr/>
        </p:nvSpPr>
        <p:spPr bwMode="auto">
          <a:xfrm>
            <a:off x="5122863" y="3063875"/>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5" name="Oval 7"/>
          <p:cNvSpPr>
            <a:spLocks noChangeArrowheads="1"/>
          </p:cNvSpPr>
          <p:nvPr/>
        </p:nvSpPr>
        <p:spPr bwMode="auto">
          <a:xfrm>
            <a:off x="6654800" y="30686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6" name="Oval 8"/>
          <p:cNvSpPr>
            <a:spLocks noChangeArrowheads="1"/>
          </p:cNvSpPr>
          <p:nvPr/>
        </p:nvSpPr>
        <p:spPr bwMode="auto">
          <a:xfrm>
            <a:off x="7400925"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7" name="Oval 9"/>
          <p:cNvSpPr>
            <a:spLocks noChangeArrowheads="1"/>
          </p:cNvSpPr>
          <p:nvPr/>
        </p:nvSpPr>
        <p:spPr bwMode="auto">
          <a:xfrm>
            <a:off x="5892800"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8" name="Oval 11"/>
          <p:cNvSpPr>
            <a:spLocks noChangeArrowheads="1"/>
          </p:cNvSpPr>
          <p:nvPr/>
        </p:nvSpPr>
        <p:spPr bwMode="auto">
          <a:xfrm>
            <a:off x="4818063" y="40592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9" name="Oval 12"/>
          <p:cNvSpPr>
            <a:spLocks noChangeArrowheads="1"/>
          </p:cNvSpPr>
          <p:nvPr/>
        </p:nvSpPr>
        <p:spPr bwMode="auto">
          <a:xfrm>
            <a:off x="6350000" y="40640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0" name="Oval 13"/>
          <p:cNvSpPr>
            <a:spLocks noChangeArrowheads="1"/>
          </p:cNvSpPr>
          <p:nvPr/>
        </p:nvSpPr>
        <p:spPr bwMode="auto">
          <a:xfrm>
            <a:off x="7096125"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1" name="Oval 14"/>
          <p:cNvSpPr>
            <a:spLocks noChangeArrowheads="1"/>
          </p:cNvSpPr>
          <p:nvPr/>
        </p:nvSpPr>
        <p:spPr bwMode="auto">
          <a:xfrm>
            <a:off x="5588000"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2" name="Oval 15"/>
          <p:cNvSpPr>
            <a:spLocks noChangeArrowheads="1"/>
          </p:cNvSpPr>
          <p:nvPr/>
        </p:nvSpPr>
        <p:spPr bwMode="auto">
          <a:xfrm>
            <a:off x="7962900" y="40528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3" name="Oval 16"/>
          <p:cNvSpPr>
            <a:spLocks noChangeArrowheads="1"/>
          </p:cNvSpPr>
          <p:nvPr/>
        </p:nvSpPr>
        <p:spPr bwMode="auto">
          <a:xfrm>
            <a:off x="4556125" y="50546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4" name="Oval 17"/>
          <p:cNvSpPr>
            <a:spLocks noChangeArrowheads="1"/>
          </p:cNvSpPr>
          <p:nvPr/>
        </p:nvSpPr>
        <p:spPr bwMode="auto">
          <a:xfrm>
            <a:off x="6088063" y="505936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5" name="Oval 18"/>
          <p:cNvSpPr>
            <a:spLocks noChangeArrowheads="1"/>
          </p:cNvSpPr>
          <p:nvPr/>
        </p:nvSpPr>
        <p:spPr bwMode="auto">
          <a:xfrm>
            <a:off x="6834188"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6" name="Oval 19"/>
          <p:cNvSpPr>
            <a:spLocks noChangeArrowheads="1"/>
          </p:cNvSpPr>
          <p:nvPr/>
        </p:nvSpPr>
        <p:spPr bwMode="auto">
          <a:xfrm>
            <a:off x="5326063"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7" name="Oval 20"/>
          <p:cNvSpPr>
            <a:spLocks noChangeArrowheads="1"/>
          </p:cNvSpPr>
          <p:nvPr/>
        </p:nvSpPr>
        <p:spPr bwMode="auto">
          <a:xfrm>
            <a:off x="7700963" y="50482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8" name="Oval 21"/>
          <p:cNvSpPr>
            <a:spLocks noChangeArrowheads="1"/>
          </p:cNvSpPr>
          <p:nvPr/>
        </p:nvSpPr>
        <p:spPr bwMode="auto">
          <a:xfrm>
            <a:off x="8539163" y="50434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165909" name="AutoShape 22"/>
          <p:cNvCxnSpPr>
            <a:cxnSpLocks noChangeShapeType="1"/>
            <a:stCxn id="165894" idx="4"/>
            <a:endCxn id="165898"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5910" name="AutoShape 23"/>
          <p:cNvCxnSpPr>
            <a:cxnSpLocks noChangeShapeType="1"/>
            <a:stCxn id="165894" idx="4"/>
            <a:endCxn id="165901"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5911" name="AutoShape 24"/>
          <p:cNvCxnSpPr>
            <a:cxnSpLocks noChangeShapeType="1"/>
            <a:stCxn id="165894" idx="5"/>
            <a:endCxn id="165899"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5912" name="AutoShape 25"/>
          <p:cNvCxnSpPr>
            <a:cxnSpLocks noChangeShapeType="1"/>
            <a:stCxn id="165894" idx="6"/>
            <a:endCxn id="165900"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5913" name="AutoShape 26"/>
          <p:cNvCxnSpPr>
            <a:cxnSpLocks noChangeShapeType="1"/>
            <a:stCxn id="165894" idx="6"/>
            <a:endCxn id="165902"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5914" name="AutoShape 27"/>
          <p:cNvCxnSpPr>
            <a:cxnSpLocks noChangeShapeType="1"/>
            <a:stCxn id="165897" idx="4"/>
            <a:endCxn id="165901"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5915" name="AutoShape 28"/>
          <p:cNvCxnSpPr>
            <a:cxnSpLocks noChangeShapeType="1"/>
            <a:stCxn id="165897" idx="3"/>
            <a:endCxn id="165898"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5916" name="AutoShape 29"/>
          <p:cNvCxnSpPr>
            <a:cxnSpLocks noChangeShapeType="1"/>
            <a:stCxn id="165895" idx="3"/>
            <a:endCxn id="165898"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5917" name="AutoShape 30"/>
          <p:cNvCxnSpPr>
            <a:cxnSpLocks noChangeShapeType="1"/>
            <a:stCxn id="165896" idx="3"/>
            <a:endCxn id="165898"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5918" name="AutoShape 31"/>
          <p:cNvCxnSpPr>
            <a:cxnSpLocks noChangeShapeType="1"/>
            <a:stCxn id="165896" idx="5"/>
            <a:endCxn id="165902"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5919" name="AutoShape 32"/>
          <p:cNvCxnSpPr>
            <a:cxnSpLocks noChangeShapeType="1"/>
            <a:stCxn id="165896" idx="4"/>
            <a:endCxn id="165900"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5920" name="AutoShape 33"/>
          <p:cNvCxnSpPr>
            <a:cxnSpLocks noChangeShapeType="1"/>
            <a:stCxn id="165896" idx="3"/>
            <a:endCxn id="165899"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5921" name="AutoShape 34"/>
          <p:cNvCxnSpPr>
            <a:cxnSpLocks noChangeShapeType="1"/>
            <a:stCxn id="165895" idx="4"/>
            <a:endCxn id="165901"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5922" name="AutoShape 35"/>
          <p:cNvCxnSpPr>
            <a:cxnSpLocks noChangeShapeType="1"/>
            <a:stCxn id="165895" idx="4"/>
            <a:endCxn id="165899"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5923" name="AutoShape 36"/>
          <p:cNvCxnSpPr>
            <a:cxnSpLocks noChangeShapeType="1"/>
            <a:stCxn id="165895" idx="4"/>
            <a:endCxn id="165900"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5924" name="AutoShape 37"/>
          <p:cNvCxnSpPr>
            <a:cxnSpLocks noChangeShapeType="1"/>
            <a:stCxn id="165895" idx="5"/>
            <a:endCxn id="165902"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5925" name="AutoShape 38"/>
          <p:cNvCxnSpPr>
            <a:cxnSpLocks noChangeShapeType="1"/>
            <a:stCxn id="165897" idx="5"/>
            <a:endCxn id="165899"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5926" name="AutoShape 39"/>
          <p:cNvCxnSpPr>
            <a:cxnSpLocks noChangeShapeType="1"/>
            <a:stCxn id="165897" idx="6"/>
            <a:endCxn id="165900"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5927" name="AutoShape 40"/>
          <p:cNvCxnSpPr>
            <a:cxnSpLocks noChangeShapeType="1"/>
            <a:stCxn id="165897" idx="6"/>
            <a:endCxn id="165902"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5928" name="AutoShape 41"/>
          <p:cNvCxnSpPr>
            <a:cxnSpLocks noChangeShapeType="1"/>
            <a:stCxn id="165898" idx="4"/>
            <a:endCxn id="165903"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5929" name="AutoShape 42"/>
          <p:cNvCxnSpPr>
            <a:cxnSpLocks noChangeShapeType="1"/>
            <a:stCxn id="165901" idx="4"/>
            <a:endCxn id="165904"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5930" name="AutoShape 43"/>
          <p:cNvCxnSpPr>
            <a:cxnSpLocks noChangeShapeType="1"/>
            <a:stCxn id="165900" idx="4"/>
            <a:endCxn id="165905"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5931" name="AutoShape 44"/>
          <p:cNvCxnSpPr>
            <a:cxnSpLocks noChangeShapeType="1"/>
            <a:stCxn id="165899" idx="4"/>
            <a:endCxn id="165907"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5932" name="AutoShape 46"/>
          <p:cNvCxnSpPr>
            <a:cxnSpLocks noChangeShapeType="1"/>
            <a:stCxn id="165902" idx="4"/>
            <a:endCxn id="165907"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5933" name="AutoShape 47"/>
          <p:cNvCxnSpPr>
            <a:cxnSpLocks noChangeShapeType="1"/>
            <a:stCxn id="165903" idx="4"/>
            <a:endCxn id="165906"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5934" name="AutoShape 48"/>
          <p:cNvCxnSpPr>
            <a:cxnSpLocks noChangeShapeType="1"/>
            <a:stCxn id="165904" idx="5"/>
            <a:endCxn id="165908"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sp>
        <p:nvSpPr>
          <p:cNvPr id="52" name="Right Arrow 51"/>
          <p:cNvSpPr/>
          <p:nvPr/>
        </p:nvSpPr>
        <p:spPr bwMode="auto">
          <a:xfrm>
            <a:off x="3792538" y="4927600"/>
            <a:ext cx="538162" cy="450850"/>
          </a:xfrm>
          <a:prstGeom prst="rightArrow">
            <a:avLst/>
          </a:prstGeom>
          <a:solidFill>
            <a:schemeClr val="accent6"/>
          </a:solidFill>
          <a:ln w="28575" cap="flat" cmpd="sng" algn="ctr">
            <a:solidFill>
              <a:schemeClr val="accent6"/>
            </a:solidFill>
            <a:prstDash val="solid"/>
            <a:round/>
            <a:headEnd type="none" w="sm" len="sm"/>
            <a:tailEnd type="triangle" w="med" len="med"/>
          </a:ln>
          <a:effectLst/>
        </p:spPr>
        <p:txBody>
          <a:bodyPr wrap="none" anchor="ctr">
            <a:prstTxWarp prst="textNoShape">
              <a:avLst/>
            </a:prstTxWarp>
          </a:bodyPr>
          <a:lstStyle/>
          <a:p>
            <a:pPr>
              <a:defRPr/>
            </a:pPr>
            <a:endParaRPr lang="en-US">
              <a:latin typeface="Arial" pitchFamily="-112"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Date Placeholder 3"/>
          <p:cNvSpPr>
            <a:spLocks noGrp="1"/>
          </p:cNvSpPr>
          <p:nvPr>
            <p:ph type="dt" sz="quarter" idx="10"/>
          </p:nvPr>
        </p:nvSpPr>
        <p:spPr>
          <a:noFill/>
        </p:spPr>
        <p:txBody>
          <a:bodyPr/>
          <a:lstStyle/>
          <a:p>
            <a:r>
              <a:rPr lang="en-US" smtClean="0"/>
              <a:t>Twitter</a:t>
            </a:r>
          </a:p>
        </p:txBody>
      </p:sp>
      <p:sp>
        <p:nvSpPr>
          <p:cNvPr id="166915" name="Footer Placeholder 4"/>
          <p:cNvSpPr>
            <a:spLocks noGrp="1"/>
          </p:cNvSpPr>
          <p:nvPr>
            <p:ph type="ftr" sz="quarter" idx="11"/>
          </p:nvPr>
        </p:nvSpPr>
        <p:spPr>
          <a:noFill/>
        </p:spPr>
        <p:txBody>
          <a:bodyPr/>
          <a:lstStyle/>
          <a:p>
            <a:r>
              <a:rPr lang="en-US" smtClean="0"/>
              <a:t>(c) 2015, C. Faloutsos</a:t>
            </a:r>
          </a:p>
        </p:txBody>
      </p:sp>
      <p:sp>
        <p:nvSpPr>
          <p:cNvPr id="166916" name="Slide Number Placeholder 5"/>
          <p:cNvSpPr>
            <a:spLocks noGrp="1"/>
          </p:cNvSpPr>
          <p:nvPr>
            <p:ph type="sldNum" sz="quarter" idx="12"/>
          </p:nvPr>
        </p:nvSpPr>
        <p:spPr>
          <a:noFill/>
        </p:spPr>
        <p:txBody>
          <a:bodyPr/>
          <a:lstStyle/>
          <a:p>
            <a:fld id="{EBA09C5E-1DE9-0B42-A431-62E8CFE2A03B}" type="slidenum">
              <a:rPr lang="en-US"/>
              <a:pPr/>
              <a:t>77</a:t>
            </a:fld>
            <a:endParaRPr lang="en-US"/>
          </a:p>
        </p:txBody>
      </p:sp>
      <p:sp>
        <p:nvSpPr>
          <p:cNvPr id="166917" name="Rectangle 2"/>
          <p:cNvSpPr>
            <a:spLocks noGrp="1" noChangeArrowheads="1"/>
          </p:cNvSpPr>
          <p:nvPr>
            <p:ph type="title"/>
          </p:nvPr>
        </p:nvSpPr>
        <p:spPr/>
        <p:txBody>
          <a:bodyPr/>
          <a:lstStyle/>
          <a:p>
            <a:r>
              <a:rPr lang="en-US" sz="3600">
                <a:ea typeface="ＭＳ Ｐゴシック" charset="-128"/>
                <a:cs typeface="ＭＳ Ｐゴシック" charset="-128"/>
              </a:rPr>
              <a:t>E-bay Fraud detection - NetProbe</a:t>
            </a:r>
          </a:p>
        </p:txBody>
      </p:sp>
      <p:pic>
        <p:nvPicPr>
          <p:cNvPr id="166918" name="Picture 3" descr="netprobe_screenshot_v1"/>
          <p:cNvPicPr>
            <a:picLocks noGrp="1" noChangeAspect="1" noChangeArrowheads="1"/>
          </p:cNvPicPr>
          <p:nvPr>
            <p:ph idx="1"/>
          </p:nvPr>
        </p:nvPicPr>
        <p:blipFill>
          <a:blip r:embed="rId2"/>
          <a:srcRect/>
          <a:stretch>
            <a:fillRect/>
          </a:stretch>
        </p:blipFill>
        <p:spPr>
          <a:xfrm>
            <a:off x="735013" y="1922463"/>
            <a:ext cx="3057525" cy="4114800"/>
          </a:xfrm>
          <a:noFill/>
        </p:spPr>
      </p:pic>
      <p:sp>
        <p:nvSpPr>
          <p:cNvPr id="166919" name="Oval 4"/>
          <p:cNvSpPr>
            <a:spLocks noChangeArrowheads="1"/>
          </p:cNvSpPr>
          <p:nvPr/>
        </p:nvSpPr>
        <p:spPr bwMode="auto">
          <a:xfrm>
            <a:off x="5122863" y="3063875"/>
            <a:ext cx="203200" cy="188913"/>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0" name="Oval 5"/>
          <p:cNvSpPr>
            <a:spLocks noChangeArrowheads="1"/>
          </p:cNvSpPr>
          <p:nvPr/>
        </p:nvSpPr>
        <p:spPr bwMode="auto">
          <a:xfrm>
            <a:off x="6654800" y="3068638"/>
            <a:ext cx="203200" cy="188912"/>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1" name="Oval 6"/>
          <p:cNvSpPr>
            <a:spLocks noChangeArrowheads="1"/>
          </p:cNvSpPr>
          <p:nvPr/>
        </p:nvSpPr>
        <p:spPr bwMode="auto">
          <a:xfrm>
            <a:off x="7400925" y="3062288"/>
            <a:ext cx="203200" cy="188912"/>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2" name="Oval 7"/>
          <p:cNvSpPr>
            <a:spLocks noChangeArrowheads="1"/>
          </p:cNvSpPr>
          <p:nvPr/>
        </p:nvSpPr>
        <p:spPr bwMode="auto">
          <a:xfrm>
            <a:off x="5892800" y="3062288"/>
            <a:ext cx="203200" cy="188912"/>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3" name="Oval 8"/>
          <p:cNvSpPr>
            <a:spLocks noChangeArrowheads="1"/>
          </p:cNvSpPr>
          <p:nvPr/>
        </p:nvSpPr>
        <p:spPr bwMode="auto">
          <a:xfrm>
            <a:off x="4818063" y="4059238"/>
            <a:ext cx="203200" cy="188912"/>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4" name="Oval 9"/>
          <p:cNvSpPr>
            <a:spLocks noChangeArrowheads="1"/>
          </p:cNvSpPr>
          <p:nvPr/>
        </p:nvSpPr>
        <p:spPr bwMode="auto">
          <a:xfrm>
            <a:off x="6350000" y="4064000"/>
            <a:ext cx="203200" cy="188913"/>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5" name="Oval 10"/>
          <p:cNvSpPr>
            <a:spLocks noChangeArrowheads="1"/>
          </p:cNvSpPr>
          <p:nvPr/>
        </p:nvSpPr>
        <p:spPr bwMode="auto">
          <a:xfrm>
            <a:off x="7096125" y="4057650"/>
            <a:ext cx="203200" cy="188913"/>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6" name="Oval 11"/>
          <p:cNvSpPr>
            <a:spLocks noChangeArrowheads="1"/>
          </p:cNvSpPr>
          <p:nvPr/>
        </p:nvSpPr>
        <p:spPr bwMode="auto">
          <a:xfrm>
            <a:off x="5588000" y="4057650"/>
            <a:ext cx="203200" cy="188913"/>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7" name="Oval 12"/>
          <p:cNvSpPr>
            <a:spLocks noChangeArrowheads="1"/>
          </p:cNvSpPr>
          <p:nvPr/>
        </p:nvSpPr>
        <p:spPr bwMode="auto">
          <a:xfrm>
            <a:off x="7962900" y="4052888"/>
            <a:ext cx="203200" cy="188912"/>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8" name="Oval 13"/>
          <p:cNvSpPr>
            <a:spLocks noChangeArrowheads="1"/>
          </p:cNvSpPr>
          <p:nvPr/>
        </p:nvSpPr>
        <p:spPr bwMode="auto">
          <a:xfrm>
            <a:off x="4556125" y="5054600"/>
            <a:ext cx="203200" cy="188913"/>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29" name="Oval 14"/>
          <p:cNvSpPr>
            <a:spLocks noChangeArrowheads="1"/>
          </p:cNvSpPr>
          <p:nvPr/>
        </p:nvSpPr>
        <p:spPr bwMode="auto">
          <a:xfrm>
            <a:off x="6088063" y="5059363"/>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0" name="Oval 15"/>
          <p:cNvSpPr>
            <a:spLocks noChangeArrowheads="1"/>
          </p:cNvSpPr>
          <p:nvPr/>
        </p:nvSpPr>
        <p:spPr bwMode="auto">
          <a:xfrm>
            <a:off x="6834188" y="5053013"/>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1" name="Oval 16"/>
          <p:cNvSpPr>
            <a:spLocks noChangeArrowheads="1"/>
          </p:cNvSpPr>
          <p:nvPr/>
        </p:nvSpPr>
        <p:spPr bwMode="auto">
          <a:xfrm>
            <a:off x="5326063" y="5053013"/>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2" name="Oval 17"/>
          <p:cNvSpPr>
            <a:spLocks noChangeArrowheads="1"/>
          </p:cNvSpPr>
          <p:nvPr/>
        </p:nvSpPr>
        <p:spPr bwMode="auto">
          <a:xfrm>
            <a:off x="7700963" y="5048250"/>
            <a:ext cx="203200" cy="188913"/>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3" name="Oval 18"/>
          <p:cNvSpPr>
            <a:spLocks noChangeArrowheads="1"/>
          </p:cNvSpPr>
          <p:nvPr/>
        </p:nvSpPr>
        <p:spPr bwMode="auto">
          <a:xfrm>
            <a:off x="8539163" y="5043488"/>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cxnSp>
        <p:nvCxnSpPr>
          <p:cNvPr id="166934" name="AutoShape 19"/>
          <p:cNvCxnSpPr>
            <a:cxnSpLocks noChangeShapeType="1"/>
            <a:stCxn id="166919" idx="4"/>
            <a:endCxn id="166923"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6935" name="AutoShape 20"/>
          <p:cNvCxnSpPr>
            <a:cxnSpLocks noChangeShapeType="1"/>
            <a:stCxn id="166919" idx="4"/>
            <a:endCxn id="166926"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6936" name="AutoShape 21"/>
          <p:cNvCxnSpPr>
            <a:cxnSpLocks noChangeShapeType="1"/>
            <a:stCxn id="166919" idx="5"/>
            <a:endCxn id="166924"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6937" name="AutoShape 22"/>
          <p:cNvCxnSpPr>
            <a:cxnSpLocks noChangeShapeType="1"/>
            <a:stCxn id="166919" idx="6"/>
            <a:endCxn id="166925"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6938" name="AutoShape 23"/>
          <p:cNvCxnSpPr>
            <a:cxnSpLocks noChangeShapeType="1"/>
            <a:stCxn id="166919" idx="6"/>
            <a:endCxn id="166927"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6939" name="AutoShape 24"/>
          <p:cNvCxnSpPr>
            <a:cxnSpLocks noChangeShapeType="1"/>
            <a:stCxn id="166922" idx="4"/>
            <a:endCxn id="166926"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6940" name="AutoShape 25"/>
          <p:cNvCxnSpPr>
            <a:cxnSpLocks noChangeShapeType="1"/>
            <a:stCxn id="166922" idx="3"/>
            <a:endCxn id="166923"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6941" name="AutoShape 26"/>
          <p:cNvCxnSpPr>
            <a:cxnSpLocks noChangeShapeType="1"/>
            <a:stCxn id="166920" idx="3"/>
            <a:endCxn id="166923"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6942" name="AutoShape 27"/>
          <p:cNvCxnSpPr>
            <a:cxnSpLocks noChangeShapeType="1"/>
            <a:stCxn id="166921" idx="3"/>
            <a:endCxn id="166923"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6943" name="AutoShape 28"/>
          <p:cNvCxnSpPr>
            <a:cxnSpLocks noChangeShapeType="1"/>
            <a:stCxn id="166921" idx="5"/>
            <a:endCxn id="166927"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6944" name="AutoShape 29"/>
          <p:cNvCxnSpPr>
            <a:cxnSpLocks noChangeShapeType="1"/>
            <a:stCxn id="166921" idx="4"/>
            <a:endCxn id="166925"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6945" name="AutoShape 30"/>
          <p:cNvCxnSpPr>
            <a:cxnSpLocks noChangeShapeType="1"/>
            <a:stCxn id="166921" idx="3"/>
            <a:endCxn id="166924"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6946" name="AutoShape 31"/>
          <p:cNvCxnSpPr>
            <a:cxnSpLocks noChangeShapeType="1"/>
            <a:stCxn id="166920" idx="4"/>
            <a:endCxn id="166926"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6947" name="AutoShape 32"/>
          <p:cNvCxnSpPr>
            <a:cxnSpLocks noChangeShapeType="1"/>
            <a:stCxn id="166920" idx="4"/>
            <a:endCxn id="166924"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6948" name="AutoShape 33"/>
          <p:cNvCxnSpPr>
            <a:cxnSpLocks noChangeShapeType="1"/>
            <a:stCxn id="166920" idx="4"/>
            <a:endCxn id="166925"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6949" name="AutoShape 34"/>
          <p:cNvCxnSpPr>
            <a:cxnSpLocks noChangeShapeType="1"/>
            <a:stCxn id="166920" idx="5"/>
            <a:endCxn id="166927"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6950" name="AutoShape 35"/>
          <p:cNvCxnSpPr>
            <a:cxnSpLocks noChangeShapeType="1"/>
            <a:stCxn id="166922" idx="5"/>
            <a:endCxn id="166924"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6951" name="AutoShape 36"/>
          <p:cNvCxnSpPr>
            <a:cxnSpLocks noChangeShapeType="1"/>
            <a:stCxn id="166922" idx="6"/>
            <a:endCxn id="166925"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6952" name="AutoShape 37"/>
          <p:cNvCxnSpPr>
            <a:cxnSpLocks noChangeShapeType="1"/>
            <a:stCxn id="166922" idx="6"/>
            <a:endCxn id="166927"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6953" name="AutoShape 38"/>
          <p:cNvCxnSpPr>
            <a:cxnSpLocks noChangeShapeType="1"/>
            <a:stCxn id="166923" idx="4"/>
            <a:endCxn id="166928"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6954" name="AutoShape 39"/>
          <p:cNvCxnSpPr>
            <a:cxnSpLocks noChangeShapeType="1"/>
            <a:stCxn id="166926" idx="4"/>
            <a:endCxn id="166929"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6955" name="AutoShape 40"/>
          <p:cNvCxnSpPr>
            <a:cxnSpLocks noChangeShapeType="1"/>
            <a:stCxn id="166925" idx="4"/>
            <a:endCxn id="166930"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6956" name="AutoShape 41"/>
          <p:cNvCxnSpPr>
            <a:cxnSpLocks noChangeShapeType="1"/>
            <a:stCxn id="166924" idx="4"/>
            <a:endCxn id="166932"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6957" name="AutoShape 42"/>
          <p:cNvCxnSpPr>
            <a:cxnSpLocks noChangeShapeType="1"/>
            <a:stCxn id="166927" idx="4"/>
            <a:endCxn id="166932"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6958" name="AutoShape 43"/>
          <p:cNvCxnSpPr>
            <a:cxnSpLocks noChangeShapeType="1"/>
            <a:stCxn id="166928" idx="4"/>
            <a:endCxn id="166931"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6959" name="AutoShape 44"/>
          <p:cNvCxnSpPr>
            <a:cxnSpLocks noChangeShapeType="1"/>
            <a:stCxn id="166929" idx="5"/>
            <a:endCxn id="166933"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grpSp>
        <p:nvGrpSpPr>
          <p:cNvPr id="64" name="Group 63"/>
          <p:cNvGrpSpPr/>
          <p:nvPr/>
        </p:nvGrpSpPr>
        <p:grpSpPr>
          <a:xfrm>
            <a:off x="7200900" y="1485900"/>
            <a:ext cx="1193800" cy="1206500"/>
            <a:chOff x="7200900" y="1485900"/>
            <a:chExt cx="1193800" cy="1206500"/>
          </a:xfrm>
        </p:grpSpPr>
        <p:sp>
          <p:nvSpPr>
            <p:cNvPr id="49" name="Rectangle 48"/>
            <p:cNvSpPr/>
            <p:nvPr/>
          </p:nvSpPr>
          <p:spPr bwMode="auto">
            <a:xfrm>
              <a:off x="7518400" y="17780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50" name="Rectangle 49"/>
            <p:cNvSpPr/>
            <p:nvPr/>
          </p:nvSpPr>
          <p:spPr bwMode="auto">
            <a:xfrm>
              <a:off x="7810500" y="17780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1" name="Rectangle 50"/>
            <p:cNvSpPr/>
            <p:nvPr/>
          </p:nvSpPr>
          <p:spPr bwMode="auto">
            <a:xfrm>
              <a:off x="7810500" y="20828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2" name="Rectangle 51"/>
            <p:cNvSpPr/>
            <p:nvPr/>
          </p:nvSpPr>
          <p:spPr bwMode="auto">
            <a:xfrm>
              <a:off x="7518400" y="2082800"/>
              <a:ext cx="292100" cy="304800"/>
            </a:xfrm>
            <a:prstGeom prst="rect">
              <a:avLst/>
            </a:prstGeom>
            <a:solidFill>
              <a:srgbClr val="5C5CFF"/>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3" name="Oval 52"/>
            <p:cNvSpPr/>
            <p:nvPr/>
          </p:nvSpPr>
          <p:spPr bwMode="auto">
            <a:xfrm>
              <a:off x="7200900" y="18669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54" name="Oval 53"/>
            <p:cNvSpPr/>
            <p:nvPr/>
          </p:nvSpPr>
          <p:spPr bwMode="auto">
            <a:xfrm>
              <a:off x="7594600" y="14986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55" name="Oval 54"/>
            <p:cNvSpPr/>
            <p:nvPr/>
          </p:nvSpPr>
          <p:spPr bwMode="auto">
            <a:xfrm>
              <a:off x="7213600" y="2209800"/>
              <a:ext cx="127000" cy="139700"/>
            </a:xfrm>
            <a:prstGeom prst="ellipse">
              <a:avLst/>
            </a:prstGeom>
            <a:solidFill>
              <a:srgbClr val="FF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56" name="Oval 55"/>
            <p:cNvSpPr/>
            <p:nvPr/>
          </p:nvSpPr>
          <p:spPr bwMode="auto">
            <a:xfrm>
              <a:off x="7886700" y="1485900"/>
              <a:ext cx="127000" cy="139700"/>
            </a:xfrm>
            <a:prstGeom prst="ellipse">
              <a:avLst/>
            </a:prstGeom>
            <a:solidFill>
              <a:srgbClr val="FF8000"/>
            </a:solidFill>
            <a:ln w="3175" cap="flat" cmpd="sng" algn="ctr">
              <a:noFill/>
              <a:prstDash val="solid"/>
              <a:round/>
              <a:headEnd type="none" w="sm" len="sm"/>
              <a:tailEnd type="none" w="med" len="med"/>
            </a:ln>
            <a:effectLst/>
          </p:spPr>
          <p:txBody>
            <a:bodyPr rtlCol="0" anchor="ctr"/>
            <a:lstStyle/>
            <a:p>
              <a:endParaRPr lang="en-US"/>
            </a:p>
          </p:txBody>
        </p:sp>
        <p:sp>
          <p:nvSpPr>
            <p:cNvPr id="57" name="Rectangle 56"/>
            <p:cNvSpPr/>
            <p:nvPr/>
          </p:nvSpPr>
          <p:spPr bwMode="auto">
            <a:xfrm>
              <a:off x="7518400" y="2387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8" name="Rectangle 57"/>
            <p:cNvSpPr/>
            <p:nvPr/>
          </p:nvSpPr>
          <p:spPr bwMode="auto">
            <a:xfrm>
              <a:off x="7810500" y="23876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59" name="Rectangle 58"/>
            <p:cNvSpPr/>
            <p:nvPr/>
          </p:nvSpPr>
          <p:spPr bwMode="auto">
            <a:xfrm>
              <a:off x="8102600" y="17780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0" name="Rectangle 59"/>
            <p:cNvSpPr/>
            <p:nvPr/>
          </p:nvSpPr>
          <p:spPr bwMode="auto">
            <a:xfrm>
              <a:off x="8102600" y="2387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1" name="Rectangle 60"/>
            <p:cNvSpPr/>
            <p:nvPr/>
          </p:nvSpPr>
          <p:spPr bwMode="auto">
            <a:xfrm>
              <a:off x="8102600" y="20828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62" name="Oval 61"/>
            <p:cNvSpPr/>
            <p:nvPr/>
          </p:nvSpPr>
          <p:spPr bwMode="auto">
            <a:xfrm>
              <a:off x="8197850" y="14986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pPr algn="ctr"/>
              <a:endParaRPr lang="en-US"/>
            </a:p>
          </p:txBody>
        </p:sp>
        <p:sp>
          <p:nvSpPr>
            <p:cNvPr id="63" name="Oval 62"/>
            <p:cNvSpPr/>
            <p:nvPr/>
          </p:nvSpPr>
          <p:spPr bwMode="auto">
            <a:xfrm>
              <a:off x="7213600" y="249555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smtClean="0">
                <a:ea typeface="ＭＳ Ｐゴシック" charset="-128"/>
                <a:cs typeface="ＭＳ Ｐゴシック" charset="-128"/>
              </a:rPr>
              <a:t>Popular press</a:t>
            </a:r>
          </a:p>
        </p:txBody>
      </p:sp>
      <p:sp>
        <p:nvSpPr>
          <p:cNvPr id="167939" name="Content Placeholder 2"/>
          <p:cNvSpPr>
            <a:spLocks noGrp="1"/>
          </p:cNvSpPr>
          <p:nvPr>
            <p:ph idx="1"/>
          </p:nvPr>
        </p:nvSpPr>
        <p:spPr/>
        <p:txBody>
          <a:bodyPr/>
          <a:lstStyle/>
          <a:p>
            <a:pPr>
              <a:buFontTx/>
              <a:buNone/>
            </a:pPr>
            <a:endParaRPr lang="en-US"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pPr>
              <a:buFontTx/>
              <a:buNone/>
            </a:pPr>
            <a:r>
              <a:rPr lang="en-US" dirty="0" smtClean="0">
                <a:ea typeface="ＭＳ Ｐゴシック" charset="-128"/>
                <a:cs typeface="ＭＳ Ｐゴシック" charset="-128"/>
              </a:rPr>
              <a:t>And less desirable attention:</a:t>
            </a:r>
          </a:p>
          <a:p>
            <a:r>
              <a:rPr lang="en-US" dirty="0" smtClean="0">
                <a:ea typeface="ＭＳ Ｐゴシック" charset="-128"/>
                <a:cs typeface="ＭＳ Ｐゴシック" charset="-128"/>
              </a:rPr>
              <a:t>E-mail from ‘Belgium police’ (‘copy of your code?’)</a:t>
            </a:r>
          </a:p>
        </p:txBody>
      </p:sp>
      <p:sp>
        <p:nvSpPr>
          <p:cNvPr id="167940" name="Date Placeholder 3"/>
          <p:cNvSpPr>
            <a:spLocks noGrp="1"/>
          </p:cNvSpPr>
          <p:nvPr>
            <p:ph type="dt" sz="quarter" idx="10"/>
          </p:nvPr>
        </p:nvSpPr>
        <p:spPr>
          <a:noFill/>
        </p:spPr>
        <p:txBody>
          <a:bodyPr/>
          <a:lstStyle/>
          <a:p>
            <a:r>
              <a:rPr lang="en-US" smtClean="0"/>
              <a:t>Twitter</a:t>
            </a:r>
          </a:p>
        </p:txBody>
      </p:sp>
      <p:sp>
        <p:nvSpPr>
          <p:cNvPr id="167941" name="Footer Placeholder 4"/>
          <p:cNvSpPr>
            <a:spLocks noGrp="1"/>
          </p:cNvSpPr>
          <p:nvPr>
            <p:ph type="ftr" sz="quarter" idx="11"/>
          </p:nvPr>
        </p:nvSpPr>
        <p:spPr>
          <a:noFill/>
        </p:spPr>
        <p:txBody>
          <a:bodyPr/>
          <a:lstStyle/>
          <a:p>
            <a:r>
              <a:rPr lang="en-US" smtClean="0"/>
              <a:t>(c) 2015, C. Faloutsos</a:t>
            </a:r>
          </a:p>
        </p:txBody>
      </p:sp>
      <p:sp>
        <p:nvSpPr>
          <p:cNvPr id="167942" name="Slide Number Placeholder 5"/>
          <p:cNvSpPr>
            <a:spLocks noGrp="1"/>
          </p:cNvSpPr>
          <p:nvPr>
            <p:ph type="sldNum" sz="quarter" idx="12"/>
          </p:nvPr>
        </p:nvSpPr>
        <p:spPr>
          <a:noFill/>
        </p:spPr>
        <p:txBody>
          <a:bodyPr/>
          <a:lstStyle/>
          <a:p>
            <a:fld id="{3E556D7B-08FB-824C-A18E-1E237A701D29}" type="slidenum">
              <a:rPr lang="en-US" smtClean="0"/>
              <a:pPr/>
              <a:t>78</a:t>
            </a:fld>
            <a:endParaRPr lang="en-US" smtClean="0"/>
          </a:p>
        </p:txBody>
      </p:sp>
      <p:pic>
        <p:nvPicPr>
          <p:cNvPr id="167943" name="Picture 6" descr="washpo.jpg"/>
          <p:cNvPicPr>
            <a:picLocks noChangeAspect="1"/>
          </p:cNvPicPr>
          <p:nvPr/>
        </p:nvPicPr>
        <p:blipFill>
          <a:blip r:embed="rId2"/>
          <a:srcRect t="38251" b="38251"/>
          <a:stretch>
            <a:fillRect/>
          </a:stretch>
        </p:blipFill>
        <p:spPr bwMode="auto">
          <a:xfrm>
            <a:off x="896938" y="2201863"/>
            <a:ext cx="3906837" cy="919162"/>
          </a:xfrm>
          <a:prstGeom prst="rect">
            <a:avLst/>
          </a:prstGeom>
          <a:noFill/>
          <a:ln w="9525">
            <a:noFill/>
            <a:miter lim="800000"/>
            <a:headEnd/>
            <a:tailEnd/>
          </a:ln>
        </p:spPr>
      </p:pic>
      <p:pic>
        <p:nvPicPr>
          <p:cNvPr id="167944" name="Picture 7" descr="USA-Today-Logo.bmp"/>
          <p:cNvPicPr>
            <a:picLocks noChangeAspect="1"/>
          </p:cNvPicPr>
          <p:nvPr/>
        </p:nvPicPr>
        <p:blipFill>
          <a:blip r:embed="rId3"/>
          <a:srcRect/>
          <a:stretch>
            <a:fillRect/>
          </a:stretch>
        </p:blipFill>
        <p:spPr bwMode="auto">
          <a:xfrm>
            <a:off x="914400" y="1506538"/>
            <a:ext cx="1100138" cy="690562"/>
          </a:xfrm>
          <a:prstGeom prst="rect">
            <a:avLst/>
          </a:prstGeom>
          <a:noFill/>
          <a:ln w="9525">
            <a:noFill/>
            <a:miter lim="800000"/>
            <a:headEnd/>
            <a:tailEnd/>
          </a:ln>
        </p:spPr>
      </p:pic>
      <p:pic>
        <p:nvPicPr>
          <p:cNvPr id="167945" name="Picture 8" descr="la_times.jpg"/>
          <p:cNvPicPr>
            <a:picLocks noChangeAspect="1"/>
          </p:cNvPicPr>
          <p:nvPr/>
        </p:nvPicPr>
        <p:blipFill>
          <a:blip r:embed="rId4"/>
          <a:srcRect l="9924" t="37653" r="9924" b="40341"/>
          <a:stretch>
            <a:fillRect/>
          </a:stretch>
        </p:blipFill>
        <p:spPr bwMode="auto">
          <a:xfrm>
            <a:off x="731838" y="3105150"/>
            <a:ext cx="3960812" cy="50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79</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 antivirus app</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638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problems</a:t>
            </a:r>
            <a:endParaRPr lang="en-US" dirty="0"/>
          </a:p>
        </p:txBody>
      </p:sp>
      <p:sp>
        <p:nvSpPr>
          <p:cNvPr id="3" name="Content Placeholder 2"/>
          <p:cNvSpPr>
            <a:spLocks noGrp="1"/>
          </p:cNvSpPr>
          <p:nvPr>
            <p:ph idx="1"/>
          </p:nvPr>
        </p:nvSpPr>
        <p:spPr/>
        <p:txBody>
          <a:bodyPr/>
          <a:lstStyle/>
          <a:p>
            <a:r>
              <a:rPr lang="en-US" dirty="0" smtClean="0"/>
              <a:t>P1: patterns? Fraud detection?</a:t>
            </a:r>
          </a:p>
          <a:p>
            <a:endParaRPr lang="en-US" dirty="0" smtClean="0"/>
          </a:p>
          <a:p>
            <a:r>
              <a:rPr lang="en-US" dirty="0" smtClean="0"/>
              <a:t>P2: patterns in time-evolving graphs / tensors</a:t>
            </a:r>
          </a:p>
          <a:p>
            <a:endParaRPr lang="en-US" dirty="0" smtClean="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8</a:t>
            </a:fld>
            <a:endParaRPr lang="en-US"/>
          </a:p>
        </p:txBody>
      </p:sp>
      <p:pic>
        <p:nvPicPr>
          <p:cNvPr id="7" name="Picture 4" descr="0iterations"/>
          <p:cNvPicPr>
            <a:picLocks noChangeAspect="1" noChangeArrowheads="1"/>
          </p:cNvPicPr>
          <p:nvPr/>
        </p:nvPicPr>
        <p:blipFill>
          <a:blip r:embed="rId2"/>
          <a:srcRect/>
          <a:stretch>
            <a:fillRect/>
          </a:stretch>
        </p:blipFill>
        <p:spPr bwMode="auto">
          <a:xfrm>
            <a:off x="7683500" y="1158856"/>
            <a:ext cx="1104900" cy="1216044"/>
          </a:xfrm>
          <a:prstGeom prst="rect">
            <a:avLst/>
          </a:prstGeom>
          <a:noFill/>
          <a:ln w="9525">
            <a:noFill/>
            <a:miter lim="800000"/>
            <a:headEnd/>
            <a:tailEnd/>
          </a:ln>
        </p:spPr>
      </p:pic>
      <p:pic>
        <p:nvPicPr>
          <p:cNvPr id="9" name="Picture 8"/>
          <p:cNvPicPr>
            <a:picLocks noChangeAspect="1"/>
          </p:cNvPicPr>
          <p:nvPr/>
        </p:nvPicPr>
        <p:blipFill>
          <a:blip r:embed="rId3"/>
          <a:srcRect l="15442" t="19200" r="71421" b="9600"/>
          <a:stretch>
            <a:fillRect/>
          </a:stretch>
        </p:blipFill>
        <p:spPr>
          <a:xfrm rot="16200000">
            <a:off x="4986028" y="3301852"/>
            <a:ext cx="757607" cy="825648"/>
          </a:xfrm>
          <a:prstGeom prst="rect">
            <a:avLst/>
          </a:prstGeom>
        </p:spPr>
      </p:pic>
      <p:sp>
        <p:nvSpPr>
          <p:cNvPr id="60" name="TextBox 59"/>
          <p:cNvSpPr txBox="1"/>
          <p:nvPr/>
        </p:nvSpPr>
        <p:spPr>
          <a:xfrm>
            <a:off x="5531627" y="4055534"/>
            <a:ext cx="620745" cy="369332"/>
          </a:xfrm>
          <a:prstGeom prst="rect">
            <a:avLst/>
          </a:prstGeom>
          <a:noFill/>
        </p:spPr>
        <p:txBody>
          <a:bodyPr wrap="none" rtlCol="0">
            <a:spAutoFit/>
          </a:bodyPr>
          <a:lstStyle/>
          <a:p>
            <a:r>
              <a:rPr lang="en-US" sz="1800" dirty="0" smtClean="0"/>
              <a:t>time</a:t>
            </a:r>
            <a:endParaRPr lang="en-US" dirty="0"/>
          </a:p>
        </p:txBody>
      </p:sp>
      <p:sp>
        <p:nvSpPr>
          <p:cNvPr id="61" name="TextBox 60"/>
          <p:cNvSpPr txBox="1"/>
          <p:nvPr/>
        </p:nvSpPr>
        <p:spPr>
          <a:xfrm rot="1259942">
            <a:off x="4370316" y="3945468"/>
            <a:ext cx="877501" cy="369332"/>
          </a:xfrm>
          <a:prstGeom prst="rect">
            <a:avLst/>
          </a:prstGeom>
          <a:noFill/>
        </p:spPr>
        <p:txBody>
          <a:bodyPr wrap="none" rtlCol="0">
            <a:spAutoFit/>
          </a:bodyPr>
          <a:lstStyle/>
          <a:p>
            <a:r>
              <a:rPr lang="en-US" sz="1800" dirty="0" smtClean="0"/>
              <a:t>source</a:t>
            </a:r>
            <a:endParaRPr lang="en-US" dirty="0"/>
          </a:p>
        </p:txBody>
      </p:sp>
      <p:sp>
        <p:nvSpPr>
          <p:cNvPr id="62" name="TextBox 61"/>
          <p:cNvSpPr txBox="1"/>
          <p:nvPr/>
        </p:nvSpPr>
        <p:spPr>
          <a:xfrm>
            <a:off x="3359849" y="3460589"/>
            <a:ext cx="1425240" cy="400110"/>
          </a:xfrm>
          <a:prstGeom prst="rect">
            <a:avLst/>
          </a:prstGeom>
          <a:noFill/>
        </p:spPr>
        <p:txBody>
          <a:bodyPr wrap="none" rtlCol="0">
            <a:spAutoFit/>
          </a:bodyPr>
          <a:lstStyle/>
          <a:p>
            <a:r>
              <a:rPr lang="en-US" sz="2000" dirty="0" smtClean="0"/>
              <a:t>destination</a:t>
            </a:r>
            <a:endParaRPr lang="en-US" dirty="0"/>
          </a:p>
        </p:txBody>
      </p:sp>
      <p:sp>
        <p:nvSpPr>
          <p:cNvPr id="63" name="Rectangle 62"/>
          <p:cNvSpPr/>
          <p:nvPr/>
        </p:nvSpPr>
        <p:spPr bwMode="auto">
          <a:xfrm>
            <a:off x="5308600" y="3683000"/>
            <a:ext cx="247650" cy="171450"/>
          </a:xfrm>
          <a:prstGeom prst="rect">
            <a:avLst/>
          </a:prstGeom>
          <a:solidFill>
            <a:schemeClr val="bg1"/>
          </a:solidFill>
          <a:ln w="3175" cap="flat" cmpd="sng" algn="ctr">
            <a:solidFill>
              <a:schemeClr val="bg1"/>
            </a:solidFill>
            <a:prstDash val="solid"/>
            <a:round/>
            <a:headEnd type="none" w="sm" len="sm"/>
            <a:tailEnd type="none" w="med" len="med"/>
          </a:ln>
          <a:effectLst/>
        </p:spPr>
        <p:txBody>
          <a:bodyPr rtlCol="0" anchor="ctr"/>
          <a:lstStyle/>
          <a:p>
            <a:pPr algn="ctr"/>
            <a:endParaRPr lang="en-US"/>
          </a:p>
        </p:txBody>
      </p:sp>
      <p:sp>
        <p:nvSpPr>
          <p:cNvPr id="13" name="Oval 12"/>
          <p:cNvSpPr/>
          <p:nvPr/>
        </p:nvSpPr>
        <p:spPr bwMode="auto">
          <a:xfrm>
            <a:off x="2781300" y="2082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Oval 13"/>
          <p:cNvSpPr/>
          <p:nvPr/>
        </p:nvSpPr>
        <p:spPr bwMode="auto">
          <a:xfrm>
            <a:off x="2933700" y="22352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Oval 14"/>
          <p:cNvSpPr/>
          <p:nvPr/>
        </p:nvSpPr>
        <p:spPr bwMode="auto">
          <a:xfrm>
            <a:off x="3086100" y="23876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Oval 15"/>
          <p:cNvSpPr/>
          <p:nvPr/>
        </p:nvSpPr>
        <p:spPr bwMode="auto">
          <a:xfrm>
            <a:off x="3238500" y="25400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Oval 16"/>
          <p:cNvSpPr/>
          <p:nvPr/>
        </p:nvSpPr>
        <p:spPr bwMode="auto">
          <a:xfrm>
            <a:off x="3098800" y="2209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69986" name="Picture 12"/>
          <p:cNvPicPr>
            <a:picLocks noChangeAspect="1" noChangeArrowheads="1"/>
          </p:cNvPicPr>
          <p:nvPr/>
        </p:nvPicPr>
        <p:blipFill>
          <a:blip r:embed="rId3"/>
          <a:srcRect/>
          <a:stretch>
            <a:fillRect/>
          </a:stretch>
        </p:blipFill>
        <p:spPr bwMode="auto">
          <a:xfrm>
            <a:off x="3251200" y="2801938"/>
            <a:ext cx="809625" cy="1082675"/>
          </a:xfrm>
          <a:prstGeom prst="rect">
            <a:avLst/>
          </a:prstGeom>
          <a:noFill/>
          <a:ln w="9525">
            <a:noFill/>
            <a:miter lim="800000"/>
            <a:headEnd/>
            <a:tailEnd/>
          </a:ln>
        </p:spPr>
      </p:pic>
      <p:pic>
        <p:nvPicPr>
          <p:cNvPr id="169987" name="Picture 16"/>
          <p:cNvPicPr>
            <a:picLocks noChangeAspect="1" noChangeArrowheads="1"/>
          </p:cNvPicPr>
          <p:nvPr/>
        </p:nvPicPr>
        <p:blipFill>
          <a:blip r:embed="rId4"/>
          <a:srcRect/>
          <a:stretch>
            <a:fillRect/>
          </a:stretch>
        </p:blipFill>
        <p:spPr bwMode="auto">
          <a:xfrm>
            <a:off x="4992688" y="4732338"/>
            <a:ext cx="796925" cy="1128712"/>
          </a:xfrm>
          <a:prstGeom prst="rect">
            <a:avLst/>
          </a:prstGeom>
          <a:noFill/>
          <a:ln w="9525">
            <a:noFill/>
            <a:miter lim="800000"/>
            <a:headEnd/>
            <a:tailEnd/>
          </a:ln>
        </p:spPr>
      </p:pic>
      <p:pic>
        <p:nvPicPr>
          <p:cNvPr id="169988" name="Picture 22"/>
          <p:cNvPicPr>
            <a:picLocks noChangeAspect="1" noChangeArrowheads="1"/>
          </p:cNvPicPr>
          <p:nvPr/>
        </p:nvPicPr>
        <p:blipFill>
          <a:blip r:embed="rId5"/>
          <a:srcRect l="1627" t="1724" b="1724"/>
          <a:stretch>
            <a:fillRect/>
          </a:stretch>
        </p:blipFill>
        <p:spPr bwMode="auto">
          <a:xfrm>
            <a:off x="1905000" y="4757738"/>
            <a:ext cx="768350" cy="1066800"/>
          </a:xfrm>
          <a:prstGeom prst="rect">
            <a:avLst/>
          </a:prstGeom>
          <a:noFill/>
          <a:ln w="9525">
            <a:noFill/>
            <a:miter lim="800000"/>
            <a:headEnd/>
            <a:tailEnd/>
          </a:ln>
        </p:spPr>
      </p:pic>
      <p:pic>
        <p:nvPicPr>
          <p:cNvPr id="169989" name="Picture 21"/>
          <p:cNvPicPr>
            <a:picLocks noChangeAspect="1" noChangeArrowheads="1"/>
          </p:cNvPicPr>
          <p:nvPr/>
        </p:nvPicPr>
        <p:blipFill>
          <a:blip r:embed="rId6"/>
          <a:srcRect l="1627" t="2875"/>
          <a:stretch>
            <a:fillRect/>
          </a:stretch>
        </p:blipFill>
        <p:spPr bwMode="auto">
          <a:xfrm>
            <a:off x="6124575" y="2776538"/>
            <a:ext cx="768350" cy="1073150"/>
          </a:xfrm>
          <a:prstGeom prst="rect">
            <a:avLst/>
          </a:prstGeom>
          <a:noFill/>
          <a:ln w="9525">
            <a:noFill/>
            <a:miter lim="800000"/>
            <a:headEnd/>
            <a:tailEnd/>
          </a:ln>
        </p:spPr>
      </p:pic>
      <p:pic>
        <p:nvPicPr>
          <p:cNvPr id="169990" name="Picture 2"/>
          <p:cNvPicPr>
            <a:picLocks noChangeAspect="1" noChangeArrowheads="1"/>
          </p:cNvPicPr>
          <p:nvPr/>
        </p:nvPicPr>
        <p:blipFill>
          <a:blip r:embed="rId7"/>
          <a:srcRect r="10075" b="12236"/>
          <a:stretch>
            <a:fillRect/>
          </a:stretch>
        </p:blipFill>
        <p:spPr bwMode="auto">
          <a:xfrm>
            <a:off x="711200" y="2789238"/>
            <a:ext cx="838200" cy="1089025"/>
          </a:xfrm>
          <a:prstGeom prst="rect">
            <a:avLst/>
          </a:prstGeom>
          <a:noFill/>
          <a:ln w="9525">
            <a:noFill/>
            <a:miter lim="800000"/>
            <a:headEnd/>
            <a:tailEnd/>
          </a:ln>
        </p:spPr>
      </p:pic>
      <p:sp>
        <p:nvSpPr>
          <p:cNvPr id="169991" name="Rectangle 19"/>
          <p:cNvSpPr>
            <a:spLocks noChangeArrowheads="1"/>
          </p:cNvSpPr>
          <p:nvPr/>
        </p:nvSpPr>
        <p:spPr bwMode="auto">
          <a:xfrm>
            <a:off x="641350" y="3862388"/>
            <a:ext cx="2608263" cy="768350"/>
          </a:xfrm>
          <a:prstGeom prst="rect">
            <a:avLst/>
          </a:prstGeom>
          <a:noFill/>
          <a:ln w="9525">
            <a:noFill/>
            <a:miter lim="800000"/>
            <a:headEnd/>
            <a:tailEnd/>
          </a:ln>
        </p:spPr>
        <p:txBody>
          <a:bodyPr wrap="none">
            <a:prstTxWarp prst="textNoShape">
              <a:avLst/>
            </a:prstTxWarp>
            <a:spAutoFit/>
          </a:bodyPr>
          <a:lstStyle/>
          <a:p>
            <a:pPr algn="l"/>
            <a:r>
              <a:rPr lang="en-US" sz="2400" b="1" dirty="0">
                <a:solidFill>
                  <a:srgbClr val="000066"/>
                </a:solidFill>
                <a:latin typeface="Calibri" charset="0"/>
                <a:ea typeface="Calibri" charset="0"/>
                <a:cs typeface="Calibri" charset="0"/>
              </a:rPr>
              <a:t>Polo Chau</a:t>
            </a:r>
          </a:p>
          <a:p>
            <a:pPr algn="l"/>
            <a:r>
              <a:rPr lang="en-US" sz="2000" dirty="0">
                <a:solidFill>
                  <a:srgbClr val="000066"/>
                </a:solidFill>
                <a:latin typeface="Calibri" charset="0"/>
                <a:ea typeface="Calibri" charset="0"/>
                <a:cs typeface="Calibri" charset="0"/>
              </a:rPr>
              <a:t>Machine Learning Dept</a:t>
            </a:r>
            <a:endParaRPr lang="en-US" sz="2000" b="1" dirty="0">
              <a:solidFill>
                <a:srgbClr val="000066"/>
              </a:solidFill>
              <a:latin typeface="Calibri" charset="0"/>
              <a:ea typeface="Calibri" charset="0"/>
              <a:cs typeface="Calibri" charset="0"/>
            </a:endParaRPr>
          </a:p>
        </p:txBody>
      </p:sp>
      <p:sp>
        <p:nvSpPr>
          <p:cNvPr id="169992" name="Rectangle 20"/>
          <p:cNvSpPr>
            <a:spLocks noChangeArrowheads="1"/>
          </p:cNvSpPr>
          <p:nvPr/>
        </p:nvSpPr>
        <p:spPr bwMode="auto">
          <a:xfrm>
            <a:off x="3271838" y="3862388"/>
            <a:ext cx="2636837" cy="768350"/>
          </a:xfrm>
          <a:prstGeom prst="rect">
            <a:avLst/>
          </a:prstGeom>
          <a:noFill/>
          <a:ln w="9525">
            <a:noFill/>
            <a:miter lim="800000"/>
            <a:headEnd/>
            <a:tailEnd/>
          </a:ln>
        </p:spPr>
        <p:txBody>
          <a:bodyPr wrap="none">
            <a:prstTxWarp prst="textNoShape">
              <a:avLst/>
            </a:prstTxWarp>
            <a:spAutoFit/>
          </a:bodyPr>
          <a:lstStyle/>
          <a:p>
            <a:pPr algn="l"/>
            <a:r>
              <a:rPr lang="en-US" sz="2400" b="1" dirty="0">
                <a:solidFill>
                  <a:srgbClr val="000066"/>
                </a:solidFill>
                <a:latin typeface="Calibri" charset="0"/>
                <a:ea typeface="Calibri" charset="0"/>
                <a:cs typeface="Calibri" charset="0"/>
              </a:rPr>
              <a:t>Carey </a:t>
            </a:r>
            <a:r>
              <a:rPr lang="en-US" sz="2400" b="1" dirty="0" err="1">
                <a:solidFill>
                  <a:srgbClr val="000066"/>
                </a:solidFill>
                <a:latin typeface="Calibri" charset="0"/>
                <a:ea typeface="Calibri" charset="0"/>
                <a:cs typeface="Calibri" charset="0"/>
              </a:rPr>
              <a:t>Nachenberg</a:t>
            </a:r>
            <a:endParaRPr lang="en-US" sz="2400" b="1" dirty="0">
              <a:solidFill>
                <a:srgbClr val="000066"/>
              </a:solidFill>
              <a:latin typeface="Calibri" charset="0"/>
              <a:ea typeface="Calibri" charset="0"/>
              <a:cs typeface="Calibri" charset="0"/>
            </a:endParaRPr>
          </a:p>
          <a:p>
            <a:pPr algn="l"/>
            <a:r>
              <a:rPr lang="en-US" sz="2000" dirty="0">
                <a:solidFill>
                  <a:srgbClr val="000066"/>
                </a:solidFill>
                <a:latin typeface="Calibri" charset="0"/>
                <a:ea typeface="Calibri" charset="0"/>
                <a:cs typeface="Calibri" charset="0"/>
              </a:rPr>
              <a:t>Vice President &amp; Fellow</a:t>
            </a:r>
          </a:p>
        </p:txBody>
      </p:sp>
      <p:sp>
        <p:nvSpPr>
          <p:cNvPr id="169993" name="Rectangle 21"/>
          <p:cNvSpPr>
            <a:spLocks noChangeArrowheads="1"/>
          </p:cNvSpPr>
          <p:nvPr/>
        </p:nvSpPr>
        <p:spPr bwMode="auto">
          <a:xfrm>
            <a:off x="6062663" y="3862388"/>
            <a:ext cx="3048000" cy="768350"/>
          </a:xfrm>
          <a:prstGeom prst="rect">
            <a:avLst/>
          </a:prstGeom>
          <a:noFill/>
          <a:ln w="9525">
            <a:noFill/>
            <a:miter lim="800000"/>
            <a:headEnd/>
            <a:tailEnd/>
          </a:ln>
        </p:spPr>
        <p:txBody>
          <a:bodyPr wrap="none">
            <a:prstTxWarp prst="textNoShape">
              <a:avLst/>
            </a:prstTxWarp>
            <a:spAutoFit/>
          </a:bodyPr>
          <a:lstStyle/>
          <a:p>
            <a:pPr algn="l"/>
            <a:r>
              <a:rPr lang="en-US" sz="2400" b="1" dirty="0">
                <a:solidFill>
                  <a:srgbClr val="000066"/>
                </a:solidFill>
                <a:latin typeface="Calibri" charset="0"/>
                <a:ea typeface="Calibri" charset="0"/>
                <a:cs typeface="Calibri" charset="0"/>
              </a:rPr>
              <a:t>Jeffrey Wilhelm</a:t>
            </a:r>
          </a:p>
          <a:p>
            <a:pPr algn="l"/>
            <a:r>
              <a:rPr lang="en-US" sz="2000" dirty="0">
                <a:solidFill>
                  <a:srgbClr val="000066"/>
                </a:solidFill>
                <a:latin typeface="Calibri" charset="0"/>
                <a:ea typeface="Calibri" charset="0"/>
                <a:cs typeface="Calibri" charset="0"/>
              </a:rPr>
              <a:t>Principal Software Engineer</a:t>
            </a:r>
          </a:p>
        </p:txBody>
      </p:sp>
      <p:sp>
        <p:nvSpPr>
          <p:cNvPr id="169994" name="Rectangle 22"/>
          <p:cNvSpPr>
            <a:spLocks noChangeArrowheads="1"/>
          </p:cNvSpPr>
          <p:nvPr/>
        </p:nvSpPr>
        <p:spPr bwMode="auto">
          <a:xfrm>
            <a:off x="1838325" y="5789613"/>
            <a:ext cx="2095500" cy="768350"/>
          </a:xfrm>
          <a:prstGeom prst="rect">
            <a:avLst/>
          </a:prstGeom>
          <a:noFill/>
          <a:ln w="9525">
            <a:noFill/>
            <a:miter lim="800000"/>
            <a:headEnd/>
            <a:tailEnd/>
          </a:ln>
        </p:spPr>
        <p:txBody>
          <a:bodyPr wrap="none">
            <a:prstTxWarp prst="textNoShape">
              <a:avLst/>
            </a:prstTxWarp>
            <a:spAutoFit/>
          </a:bodyPr>
          <a:lstStyle/>
          <a:p>
            <a:pPr algn="l"/>
            <a:r>
              <a:rPr lang="en-US" sz="2400" b="1" dirty="0">
                <a:solidFill>
                  <a:srgbClr val="000066"/>
                </a:solidFill>
                <a:latin typeface="Calibri" charset="0"/>
                <a:ea typeface="Calibri" charset="0"/>
                <a:cs typeface="Calibri" charset="0"/>
              </a:rPr>
              <a:t>Adam Wright</a:t>
            </a:r>
          </a:p>
          <a:p>
            <a:pPr algn="l"/>
            <a:r>
              <a:rPr lang="en-US" sz="2000" dirty="0">
                <a:solidFill>
                  <a:srgbClr val="000066"/>
                </a:solidFill>
                <a:latin typeface="Calibri" charset="0"/>
                <a:ea typeface="Calibri" charset="0"/>
                <a:cs typeface="Calibri" charset="0"/>
              </a:rPr>
              <a:t>Software Engineer</a:t>
            </a:r>
          </a:p>
        </p:txBody>
      </p:sp>
      <p:sp>
        <p:nvSpPr>
          <p:cNvPr id="169995" name="Rectangle 23"/>
          <p:cNvSpPr>
            <a:spLocks noChangeArrowheads="1"/>
          </p:cNvSpPr>
          <p:nvPr/>
        </p:nvSpPr>
        <p:spPr bwMode="auto">
          <a:xfrm>
            <a:off x="4900613" y="5789613"/>
            <a:ext cx="3155950" cy="768350"/>
          </a:xfrm>
          <a:prstGeom prst="rect">
            <a:avLst/>
          </a:prstGeom>
          <a:noFill/>
          <a:ln w="9525">
            <a:noFill/>
            <a:miter lim="800000"/>
            <a:headEnd/>
            <a:tailEnd/>
          </a:ln>
        </p:spPr>
        <p:txBody>
          <a:bodyPr wrap="none">
            <a:prstTxWarp prst="textNoShape">
              <a:avLst/>
            </a:prstTxWarp>
            <a:spAutoFit/>
          </a:bodyPr>
          <a:lstStyle/>
          <a:p>
            <a:pPr algn="l"/>
            <a:r>
              <a:rPr lang="en-US" sz="2400" b="1" dirty="0">
                <a:solidFill>
                  <a:srgbClr val="000066"/>
                </a:solidFill>
                <a:latin typeface="Calibri" charset="0"/>
                <a:ea typeface="Calibri" charset="0"/>
                <a:cs typeface="Calibri" charset="0"/>
              </a:rPr>
              <a:t>Prof. Christos Faloutsos</a:t>
            </a:r>
          </a:p>
          <a:p>
            <a:pPr algn="l"/>
            <a:r>
              <a:rPr lang="en-US" sz="2000" dirty="0">
                <a:solidFill>
                  <a:srgbClr val="000066"/>
                </a:solidFill>
                <a:latin typeface="Calibri" charset="0"/>
                <a:ea typeface="Calibri" charset="0"/>
                <a:cs typeface="Calibri" charset="0"/>
              </a:rPr>
              <a:t>Computer Science Dept</a:t>
            </a:r>
          </a:p>
        </p:txBody>
      </p:sp>
      <p:sp>
        <p:nvSpPr>
          <p:cNvPr id="31" name="Rectangle 2"/>
          <p:cNvSpPr>
            <a:spLocks noGrp="1" noChangeArrowheads="1"/>
          </p:cNvSpPr>
          <p:nvPr>
            <p:ph type="ctrTitle"/>
          </p:nvPr>
        </p:nvSpPr>
        <p:spPr>
          <a:xfrm>
            <a:off x="381000" y="711200"/>
            <a:ext cx="8382000" cy="1384300"/>
          </a:xfrm>
        </p:spPr>
        <p:txBody>
          <a:bodyPr>
            <a:normAutofit fontScale="90000"/>
          </a:bodyPr>
          <a:lstStyle/>
          <a:p>
            <a:pPr algn="l">
              <a:defRPr/>
            </a:pPr>
            <a:r>
              <a:rPr lang="en-US" sz="4800" dirty="0" smtClean="0">
                <a:solidFill>
                  <a:schemeClr val="tx1"/>
                </a:solidFill>
                <a:latin typeface="Calibri"/>
                <a:cs typeface="Calibri"/>
              </a:rPr>
              <a:t>Polonium: </a:t>
            </a:r>
            <a:r>
              <a:rPr lang="en-US" b="0" dirty="0" err="1" smtClean="0">
                <a:solidFill>
                  <a:schemeClr val="tx1"/>
                </a:solidFill>
                <a:latin typeface="Calibri"/>
                <a:cs typeface="Calibri"/>
              </a:rPr>
              <a:t>Tera</a:t>
            </a:r>
            <a:r>
              <a:rPr lang="en-US" b="0" dirty="0" smtClean="0">
                <a:solidFill>
                  <a:schemeClr val="tx1"/>
                </a:solidFill>
                <a:latin typeface="Calibri"/>
                <a:cs typeface="Calibri"/>
              </a:rPr>
              <a:t>-Scale Graph Mining and Inference for Malware Detection</a:t>
            </a:r>
          </a:p>
        </p:txBody>
      </p:sp>
      <p:sp>
        <p:nvSpPr>
          <p:cNvPr id="32" name="Rectangle 31"/>
          <p:cNvSpPr/>
          <p:nvPr/>
        </p:nvSpPr>
        <p:spPr>
          <a:xfrm rot="538071">
            <a:off x="6423025" y="363538"/>
            <a:ext cx="2393950" cy="461962"/>
          </a:xfrm>
          <a:prstGeom prst="rect">
            <a:avLst/>
          </a:prstGeom>
          <a:solidFill>
            <a:srgbClr val="800000"/>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sz="2400">
                <a:solidFill>
                  <a:srgbClr val="FFFFFF"/>
                </a:solidFill>
                <a:latin typeface="Calibri" charset="0"/>
                <a:ea typeface="ＭＳ Ｐゴシック" charset="0"/>
                <a:cs typeface="Calibri" charset="0"/>
              </a:rPr>
              <a:t>PATENT PENDING</a:t>
            </a:r>
          </a:p>
        </p:txBody>
      </p:sp>
      <p:pic>
        <p:nvPicPr>
          <p:cNvPr id="169998" name="Picture 32"/>
          <p:cNvPicPr>
            <a:picLocks noChangeAspect="1"/>
          </p:cNvPicPr>
          <p:nvPr/>
        </p:nvPicPr>
        <p:blipFill>
          <a:blip r:embed="rId8">
            <a:clrChange>
              <a:clrFrom>
                <a:srgbClr val="FFFFFF"/>
              </a:clrFrom>
              <a:clrTo>
                <a:srgbClr val="FFFFFF">
                  <a:alpha val="0"/>
                </a:srgbClr>
              </a:clrTo>
            </a:clrChange>
          </a:blip>
          <a:srcRect t="22649" b="24229"/>
          <a:stretch>
            <a:fillRect/>
          </a:stretch>
        </p:blipFill>
        <p:spPr bwMode="auto">
          <a:xfrm>
            <a:off x="6965950" y="3448050"/>
            <a:ext cx="1384300" cy="442913"/>
          </a:xfrm>
          <a:prstGeom prst="rect">
            <a:avLst/>
          </a:prstGeom>
          <a:noFill/>
          <a:ln w="9525">
            <a:noFill/>
            <a:miter lim="800000"/>
            <a:headEnd/>
            <a:tailEnd/>
          </a:ln>
        </p:spPr>
      </p:pic>
      <p:pic>
        <p:nvPicPr>
          <p:cNvPr id="169999" name="Picture 33"/>
          <p:cNvPicPr>
            <a:picLocks noChangeAspect="1"/>
          </p:cNvPicPr>
          <p:nvPr/>
        </p:nvPicPr>
        <p:blipFill>
          <a:blip r:embed="rId8">
            <a:clrChange>
              <a:clrFrom>
                <a:srgbClr val="FFFFFF"/>
              </a:clrFrom>
              <a:clrTo>
                <a:srgbClr val="FFFFFF">
                  <a:alpha val="0"/>
                </a:srgbClr>
              </a:clrTo>
            </a:clrChange>
          </a:blip>
          <a:srcRect t="22649" b="24229"/>
          <a:stretch>
            <a:fillRect/>
          </a:stretch>
        </p:blipFill>
        <p:spPr bwMode="auto">
          <a:xfrm>
            <a:off x="4140200" y="3487738"/>
            <a:ext cx="1384300" cy="442912"/>
          </a:xfrm>
          <a:prstGeom prst="rect">
            <a:avLst/>
          </a:prstGeom>
          <a:noFill/>
          <a:ln w="9525">
            <a:noFill/>
            <a:miter lim="800000"/>
            <a:headEnd/>
            <a:tailEnd/>
          </a:ln>
        </p:spPr>
      </p:pic>
      <p:pic>
        <p:nvPicPr>
          <p:cNvPr id="170000" name="Picture 34"/>
          <p:cNvPicPr>
            <a:picLocks noChangeAspect="1"/>
          </p:cNvPicPr>
          <p:nvPr/>
        </p:nvPicPr>
        <p:blipFill>
          <a:blip r:embed="rId8">
            <a:clrChange>
              <a:clrFrom>
                <a:srgbClr val="FFFFFF"/>
              </a:clrFrom>
              <a:clrTo>
                <a:srgbClr val="FFFFFF">
                  <a:alpha val="0"/>
                </a:srgbClr>
              </a:clrTo>
            </a:clrChange>
          </a:blip>
          <a:srcRect t="22649" b="24229"/>
          <a:stretch>
            <a:fillRect/>
          </a:stretch>
        </p:blipFill>
        <p:spPr bwMode="auto">
          <a:xfrm>
            <a:off x="2760663" y="5403850"/>
            <a:ext cx="1384300" cy="442913"/>
          </a:xfrm>
          <a:prstGeom prst="rect">
            <a:avLst/>
          </a:prstGeom>
          <a:noFill/>
          <a:ln w="9525">
            <a:noFill/>
            <a:miter lim="800000"/>
            <a:headEnd/>
            <a:tailEnd/>
          </a:ln>
        </p:spPr>
      </p:pic>
      <p:sp>
        <p:nvSpPr>
          <p:cNvPr id="170001" name="Rectangle 35"/>
          <p:cNvSpPr>
            <a:spLocks noChangeArrowheads="1"/>
          </p:cNvSpPr>
          <p:nvPr/>
        </p:nvSpPr>
        <p:spPr bwMode="auto">
          <a:xfrm>
            <a:off x="398463" y="2044700"/>
            <a:ext cx="3819525" cy="461963"/>
          </a:xfrm>
          <a:prstGeom prst="rect">
            <a:avLst/>
          </a:prstGeom>
          <a:noFill/>
          <a:ln w="9525">
            <a:noFill/>
            <a:miter lim="800000"/>
            <a:headEnd/>
            <a:tailEnd/>
          </a:ln>
        </p:spPr>
        <p:txBody>
          <a:bodyPr wrap="none">
            <a:prstTxWarp prst="textNoShape">
              <a:avLst/>
            </a:prstTxWarp>
            <a:spAutoFit/>
          </a:bodyPr>
          <a:lstStyle/>
          <a:p>
            <a:pPr algn="l"/>
            <a:r>
              <a:rPr lang="en-US" sz="2400" i="1" dirty="0">
                <a:solidFill>
                  <a:srgbClr val="000066"/>
                </a:solidFill>
                <a:ea typeface="Calibri" charset="0"/>
                <a:cs typeface="Calibri" charset="0"/>
              </a:rPr>
              <a:t>SDM 2011, Mesa, Arizona</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eaLnBrk="1" hangingPunct="1"/>
            <a:r>
              <a:rPr lang="en-US" dirty="0">
                <a:solidFill>
                  <a:srgbClr val="A50021"/>
                </a:solidFill>
                <a:latin typeface="Calibri" charset="0"/>
                <a:ea typeface="Calibri" charset="0"/>
                <a:cs typeface="Calibri" charset="0"/>
              </a:rPr>
              <a:t>Polonium: The Data</a:t>
            </a:r>
          </a:p>
        </p:txBody>
      </p:sp>
      <p:sp>
        <p:nvSpPr>
          <p:cNvPr id="7" name="Content Placeholder 6"/>
          <p:cNvSpPr>
            <a:spLocks noGrp="1"/>
          </p:cNvSpPr>
          <p:nvPr>
            <p:ph sz="half" idx="2"/>
          </p:nvPr>
        </p:nvSpPr>
        <p:spPr>
          <a:xfrm>
            <a:off x="3276600" y="1447800"/>
            <a:ext cx="5638800" cy="4525963"/>
          </a:xfrm>
        </p:spPr>
        <p:txBody>
          <a:bodyPr/>
          <a:lstStyle/>
          <a:p>
            <a:pPr marL="0" indent="0">
              <a:buFontTx/>
              <a:buNone/>
            </a:pPr>
            <a:r>
              <a:rPr lang="en-US" sz="2400" dirty="0">
                <a:solidFill>
                  <a:srgbClr val="AD2200"/>
                </a:solidFill>
                <a:latin typeface="Calibri" charset="0"/>
                <a:ea typeface="Calibri" charset="0"/>
                <a:cs typeface="Calibri" charset="0"/>
              </a:rPr>
              <a:t>60+ terabytes </a:t>
            </a:r>
            <a:r>
              <a:rPr lang="en-US" sz="2400" dirty="0">
                <a:solidFill>
                  <a:srgbClr val="000066"/>
                </a:solidFill>
                <a:latin typeface="Calibri" charset="0"/>
                <a:ea typeface="Calibri" charset="0"/>
                <a:cs typeface="Calibri" charset="0"/>
              </a:rPr>
              <a:t>of data</a:t>
            </a:r>
            <a:r>
              <a:rPr lang="en-US" sz="2400" b="1" dirty="0">
                <a:solidFill>
                  <a:srgbClr val="000066"/>
                </a:solidFill>
                <a:latin typeface="Calibri" charset="0"/>
                <a:ea typeface="Calibri" charset="0"/>
                <a:cs typeface="Calibri" charset="0"/>
              </a:rPr>
              <a:t> </a:t>
            </a:r>
            <a:r>
              <a:rPr lang="en-US" sz="2400" i="1" dirty="0">
                <a:solidFill>
                  <a:srgbClr val="000066"/>
                </a:solidFill>
                <a:latin typeface="Calibri" charset="0"/>
                <a:ea typeface="Calibri" charset="0"/>
                <a:cs typeface="Calibri" charset="0"/>
              </a:rPr>
              <a:t>anonymously </a:t>
            </a:r>
            <a:r>
              <a:rPr lang="en-US" sz="2400" dirty="0">
                <a:solidFill>
                  <a:srgbClr val="000066"/>
                </a:solidFill>
                <a:latin typeface="Calibri" charset="0"/>
                <a:ea typeface="Calibri" charset="0"/>
                <a:cs typeface="Calibri" charset="0"/>
              </a:rPr>
              <a:t>contributed</a:t>
            </a:r>
            <a:r>
              <a:rPr lang="en-US" sz="2400" b="1" dirty="0">
                <a:solidFill>
                  <a:srgbClr val="000066"/>
                </a:solidFill>
                <a:latin typeface="Calibri" charset="0"/>
                <a:ea typeface="Calibri" charset="0"/>
                <a:cs typeface="Calibri" charset="0"/>
              </a:rPr>
              <a:t> </a:t>
            </a:r>
            <a:r>
              <a:rPr lang="en-US" sz="2400" dirty="0">
                <a:solidFill>
                  <a:srgbClr val="000066"/>
                </a:solidFill>
                <a:latin typeface="Calibri" charset="0"/>
                <a:ea typeface="Calibri" charset="0"/>
                <a:cs typeface="Calibri" charset="0"/>
              </a:rPr>
              <a:t>by participants of worldwide </a:t>
            </a:r>
            <a:r>
              <a:rPr lang="en-US" sz="2400" i="1" dirty="0">
                <a:solidFill>
                  <a:srgbClr val="000066"/>
                </a:solidFill>
                <a:latin typeface="Calibri" charset="0"/>
                <a:ea typeface="Calibri" charset="0"/>
                <a:cs typeface="Calibri" charset="0"/>
              </a:rPr>
              <a:t>Norton Community Watch </a:t>
            </a:r>
            <a:r>
              <a:rPr lang="en-US" sz="2400" dirty="0">
                <a:solidFill>
                  <a:srgbClr val="000066"/>
                </a:solidFill>
                <a:latin typeface="Calibri" charset="0"/>
                <a:ea typeface="Calibri" charset="0"/>
                <a:cs typeface="Calibri" charset="0"/>
              </a:rPr>
              <a:t>program </a:t>
            </a:r>
          </a:p>
          <a:p>
            <a:pPr marL="400050" lvl="1" indent="0">
              <a:buFontTx/>
              <a:buNone/>
            </a:pPr>
            <a:r>
              <a:rPr lang="en-US" dirty="0">
                <a:solidFill>
                  <a:srgbClr val="AD2200"/>
                </a:solidFill>
                <a:latin typeface="Calibri" charset="0"/>
                <a:ea typeface="Calibri" charset="0"/>
                <a:cs typeface="Calibri" charset="0"/>
              </a:rPr>
              <a:t>50+ million </a:t>
            </a:r>
            <a:r>
              <a:rPr lang="en-US" dirty="0">
                <a:solidFill>
                  <a:srgbClr val="000066"/>
                </a:solidFill>
                <a:latin typeface="Calibri" charset="0"/>
                <a:ea typeface="Calibri" charset="0"/>
                <a:cs typeface="Calibri" charset="0"/>
              </a:rPr>
              <a:t>machines</a:t>
            </a:r>
          </a:p>
          <a:p>
            <a:pPr marL="400050" lvl="1" indent="0">
              <a:buFontTx/>
              <a:buNone/>
            </a:pPr>
            <a:r>
              <a:rPr lang="en-US" dirty="0">
                <a:solidFill>
                  <a:srgbClr val="AD2200"/>
                </a:solidFill>
                <a:latin typeface="Calibri" charset="0"/>
                <a:ea typeface="Calibri" charset="0"/>
                <a:cs typeface="Calibri" charset="0"/>
              </a:rPr>
              <a:t>900+ million </a:t>
            </a:r>
            <a:r>
              <a:rPr lang="en-US" dirty="0">
                <a:solidFill>
                  <a:srgbClr val="000066"/>
                </a:solidFill>
                <a:latin typeface="Calibri" charset="0"/>
                <a:ea typeface="Calibri" charset="0"/>
                <a:cs typeface="Calibri" charset="0"/>
              </a:rPr>
              <a:t>executable files</a:t>
            </a:r>
          </a:p>
          <a:p>
            <a:pPr marL="0" indent="0">
              <a:buFontTx/>
              <a:buNone/>
            </a:pPr>
            <a:endParaRPr lang="en-US" sz="2400" dirty="0">
              <a:latin typeface="Calibri" charset="0"/>
              <a:ea typeface="Calibri" charset="0"/>
              <a:cs typeface="Calibri" charset="0"/>
            </a:endParaRPr>
          </a:p>
          <a:p>
            <a:pPr marL="0" indent="0">
              <a:buFontTx/>
              <a:buNone/>
            </a:pPr>
            <a:r>
              <a:rPr lang="en-US" sz="2400" dirty="0">
                <a:solidFill>
                  <a:srgbClr val="000066"/>
                </a:solidFill>
                <a:latin typeface="Calibri" charset="0"/>
                <a:ea typeface="Calibri" charset="0"/>
                <a:cs typeface="Calibri" charset="0"/>
              </a:rPr>
              <a:t>Constructed</a:t>
            </a:r>
            <a:r>
              <a:rPr lang="en-US" sz="2400" dirty="0">
                <a:solidFill>
                  <a:srgbClr val="000000"/>
                </a:solidFill>
                <a:latin typeface="Calibri" charset="0"/>
                <a:ea typeface="Calibri" charset="0"/>
                <a:cs typeface="Calibri" charset="0"/>
              </a:rPr>
              <a:t> </a:t>
            </a:r>
            <a:r>
              <a:rPr lang="en-US" sz="2400" dirty="0">
                <a:solidFill>
                  <a:srgbClr val="000066"/>
                </a:solidFill>
                <a:latin typeface="Calibri" charset="0"/>
                <a:ea typeface="Calibri" charset="0"/>
                <a:cs typeface="Calibri" charset="0"/>
              </a:rPr>
              <a:t>a machine-file bipartite graph (0.2 TB+)</a:t>
            </a:r>
          </a:p>
          <a:p>
            <a:pPr marL="400050" lvl="2" indent="0">
              <a:buFontTx/>
              <a:buNone/>
            </a:pPr>
            <a:r>
              <a:rPr lang="en-US" sz="2400" dirty="0">
                <a:solidFill>
                  <a:srgbClr val="AD2200"/>
                </a:solidFill>
                <a:latin typeface="Calibri" charset="0"/>
                <a:ea typeface="Calibri" charset="0"/>
                <a:cs typeface="Calibri" charset="0"/>
              </a:rPr>
              <a:t>1 billion </a:t>
            </a:r>
            <a:r>
              <a:rPr lang="en-US" sz="2400" dirty="0">
                <a:solidFill>
                  <a:srgbClr val="000066"/>
                </a:solidFill>
                <a:latin typeface="Calibri" charset="0"/>
                <a:ea typeface="Calibri" charset="0"/>
                <a:cs typeface="Calibri" charset="0"/>
              </a:rPr>
              <a:t>nodes (machines and files)</a:t>
            </a:r>
          </a:p>
          <a:p>
            <a:pPr marL="400050" lvl="2" indent="0">
              <a:buFontTx/>
              <a:buNone/>
            </a:pPr>
            <a:r>
              <a:rPr lang="en-US" sz="2400" dirty="0">
                <a:solidFill>
                  <a:srgbClr val="AD2200"/>
                </a:solidFill>
                <a:latin typeface="Calibri" charset="0"/>
                <a:ea typeface="Calibri" charset="0"/>
                <a:cs typeface="Calibri" charset="0"/>
              </a:rPr>
              <a:t>37 billion </a:t>
            </a:r>
            <a:r>
              <a:rPr lang="en-US" sz="2400" dirty="0">
                <a:solidFill>
                  <a:srgbClr val="000066"/>
                </a:solidFill>
                <a:latin typeface="Calibri" charset="0"/>
                <a:ea typeface="Calibri" charset="0"/>
                <a:cs typeface="Calibri" charset="0"/>
              </a:rPr>
              <a:t>edges</a:t>
            </a:r>
          </a:p>
          <a:p>
            <a:pPr marL="0" indent="0">
              <a:buFontTx/>
              <a:buNone/>
            </a:pPr>
            <a:endParaRPr lang="en-US" sz="2400" dirty="0">
              <a:latin typeface="Calibri" charset="0"/>
              <a:ea typeface="Calibri" charset="0"/>
              <a:cs typeface="Calibri" charset="0"/>
            </a:endParaRPr>
          </a:p>
        </p:txBody>
      </p:sp>
      <p:pic>
        <p:nvPicPr>
          <p:cNvPr id="172036" name="Picture 5" descr="raw_data.png"/>
          <p:cNvPicPr>
            <a:picLocks noChangeAspect="1"/>
          </p:cNvPicPr>
          <p:nvPr/>
        </p:nvPicPr>
        <p:blipFill>
          <a:blip r:embed="rId3"/>
          <a:srcRect/>
          <a:stretch>
            <a:fillRect/>
          </a:stretch>
        </p:blipFill>
        <p:spPr bwMode="auto">
          <a:xfrm>
            <a:off x="533400" y="1371600"/>
            <a:ext cx="2479675" cy="2514600"/>
          </a:xfrm>
          <a:prstGeom prst="rect">
            <a:avLst/>
          </a:prstGeom>
          <a:noFill/>
          <a:ln w="9525">
            <a:noFill/>
            <a:miter lim="800000"/>
            <a:headEnd/>
            <a:tailEnd/>
          </a:ln>
        </p:spPr>
      </p:pic>
      <p:pic>
        <p:nvPicPr>
          <p:cNvPr id="8" name="Content Placeholder 7" descr="algorithma.png"/>
          <p:cNvPicPr>
            <a:picLocks noChangeAspect="1"/>
          </p:cNvPicPr>
          <p:nvPr/>
        </p:nvPicPr>
        <p:blipFill>
          <a:blip r:embed="rId4"/>
          <a:srcRect/>
          <a:stretch>
            <a:fillRect/>
          </a:stretch>
        </p:blipFill>
        <p:spPr bwMode="auto">
          <a:xfrm>
            <a:off x="457200" y="4038600"/>
            <a:ext cx="2713038" cy="1676400"/>
          </a:xfrm>
          <a:prstGeom prst="rect">
            <a:avLst/>
          </a:prstGeom>
          <a:noFill/>
          <a:ln w="9525">
            <a:noFill/>
            <a:miter lim="800000"/>
            <a:headEnd/>
            <a:tailEnd/>
          </a:ln>
        </p:spPr>
      </p:pic>
      <p:sp>
        <p:nvSpPr>
          <p:cNvPr id="172038" name="Date Placeholder 5"/>
          <p:cNvSpPr>
            <a:spLocks noGrp="1"/>
          </p:cNvSpPr>
          <p:nvPr>
            <p:ph type="dt" sz="quarter" idx="10"/>
          </p:nvPr>
        </p:nvSpPr>
        <p:spPr>
          <a:noFill/>
        </p:spPr>
        <p:txBody>
          <a:bodyPr/>
          <a:lstStyle/>
          <a:p>
            <a:r>
              <a:rPr lang="en-US" smtClean="0"/>
              <a:t>Twitter</a:t>
            </a:r>
          </a:p>
        </p:txBody>
      </p:sp>
      <p:sp>
        <p:nvSpPr>
          <p:cNvPr id="172039" name="Slide Number Placeholder 8"/>
          <p:cNvSpPr>
            <a:spLocks noGrp="1"/>
          </p:cNvSpPr>
          <p:nvPr>
            <p:ph type="sldNum" sz="quarter" idx="12"/>
          </p:nvPr>
        </p:nvSpPr>
        <p:spPr>
          <a:noFill/>
        </p:spPr>
        <p:txBody>
          <a:bodyPr/>
          <a:lstStyle/>
          <a:p>
            <a:fld id="{24765963-D0F7-AB4C-B7AF-4AAE01A4BFA8}" type="slidenum">
              <a:rPr lang="en-US" smtClean="0"/>
              <a:pPr/>
              <a:t>81</a:t>
            </a:fld>
            <a:endParaRPr lang="en-US" smtClean="0"/>
          </a:p>
        </p:txBody>
      </p:sp>
      <p:sp>
        <p:nvSpPr>
          <p:cNvPr id="172040" name="Footer Placeholder 9"/>
          <p:cNvSpPr>
            <a:spLocks noGrp="1"/>
          </p:cNvSpPr>
          <p:nvPr>
            <p:ph type="ftr" sz="quarter" idx="11"/>
          </p:nvPr>
        </p:nvSpPr>
        <p:spPr>
          <a:noFill/>
        </p:spPr>
        <p:txBody>
          <a:bodyPr/>
          <a:lstStyle/>
          <a:p>
            <a:r>
              <a:rPr lang="en-US" smtClean="0"/>
              <a:t>(c) 2015, C. Faloutsos</a:t>
            </a:r>
          </a:p>
        </p:txBody>
      </p:sp>
      <p:sp>
        <p:nvSpPr>
          <p:cNvPr id="9" name="Snip and Round Single Corner Rectangle 8"/>
          <p:cNvSpPr/>
          <p:nvPr/>
        </p:nvSpPr>
        <p:spPr bwMode="auto">
          <a:xfrm>
            <a:off x="999066" y="1490133"/>
            <a:ext cx="148167" cy="207433"/>
          </a:xfrm>
          <a:prstGeom prst="snipRoundRect">
            <a:avLst/>
          </a:prstGeom>
          <a:solidFill>
            <a:srgbClr val="808000"/>
          </a:solidFill>
          <a:ln w="3175" cap="flat" cmpd="sng" algn="ctr">
            <a:solidFill>
              <a:srgbClr val="808000"/>
            </a:solidFill>
            <a:prstDash val="solid"/>
            <a:round/>
            <a:headEnd type="none" w="sm" len="sm"/>
            <a:tailEnd type="none" w="med" len="med"/>
          </a:ln>
          <a:effectLst/>
        </p:spPr>
        <p:txBody>
          <a:bodyPr rtlCol="0" anchor="ctr"/>
          <a:lstStyle/>
          <a:p>
            <a:pPr algn="ctr"/>
            <a:r>
              <a:rPr lang="en-US" dirty="0" smtClean="0"/>
              <a:t>Ç√</a:t>
            </a:r>
            <a:endParaRPr lang="en-US" dirty="0"/>
          </a:p>
        </p:txBody>
      </p:sp>
      <p:sp>
        <p:nvSpPr>
          <p:cNvPr id="10" name="Snip and Round Single Corner Rectangle 9"/>
          <p:cNvSpPr/>
          <p:nvPr/>
        </p:nvSpPr>
        <p:spPr bwMode="auto">
          <a:xfrm>
            <a:off x="1253066" y="1915583"/>
            <a:ext cx="148167" cy="207433"/>
          </a:xfrm>
          <a:prstGeom prst="snipRoundRect">
            <a:avLst/>
          </a:prstGeom>
          <a:solidFill>
            <a:srgbClr val="808000"/>
          </a:solidFill>
          <a:ln w="3175" cap="flat" cmpd="sng" algn="ctr">
            <a:solidFill>
              <a:srgbClr val="808000"/>
            </a:solidFill>
            <a:prstDash val="solid"/>
            <a:round/>
            <a:headEnd type="none" w="sm" len="sm"/>
            <a:tailEnd type="none" w="med" len="med"/>
          </a:ln>
          <a:effectLst/>
        </p:spPr>
        <p:txBody>
          <a:bodyPr rtlCol="0" anchor="ctr"/>
          <a:lstStyle/>
          <a:p>
            <a:pPr algn="ctr"/>
            <a:r>
              <a:rPr lang="en-US" dirty="0" smtClean="0"/>
              <a:t>Ç√</a:t>
            </a:r>
            <a:endParaRPr lang="en-US" dirty="0"/>
          </a:p>
        </p:txBody>
      </p:sp>
      <p:sp>
        <p:nvSpPr>
          <p:cNvPr id="11" name="Snip and Round Single Corner Rectangle 10"/>
          <p:cNvSpPr/>
          <p:nvPr/>
        </p:nvSpPr>
        <p:spPr bwMode="auto">
          <a:xfrm>
            <a:off x="1526116" y="2785533"/>
            <a:ext cx="148167" cy="207433"/>
          </a:xfrm>
          <a:prstGeom prst="snipRoundRect">
            <a:avLst/>
          </a:prstGeom>
          <a:solidFill>
            <a:schemeClr val="accent1">
              <a:lumMod val="75000"/>
            </a:schemeClr>
          </a:solidFill>
          <a:ln w="3175" cap="flat" cmpd="sng" algn="ctr">
            <a:solidFill>
              <a:schemeClr val="accent1">
                <a:lumMod val="75000"/>
              </a:schemeClr>
            </a:solidFill>
            <a:prstDash val="solid"/>
            <a:round/>
            <a:headEnd type="none" w="sm" len="sm"/>
            <a:tailEnd type="none" w="med" len="med"/>
          </a:ln>
          <a:effectLst/>
        </p:spPr>
        <p:txBody>
          <a:bodyPr rtlCol="0" anchor="ctr"/>
          <a:lstStyle/>
          <a:p>
            <a:pPr algn="ctr"/>
            <a:r>
              <a:rPr lang="en-US" dirty="0" smtClean="0"/>
              <a:t>Ç√</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74082" name="Title 7"/>
          <p:cNvSpPr>
            <a:spLocks noGrp="1"/>
          </p:cNvSpPr>
          <p:nvPr>
            <p:ph type="title"/>
          </p:nvPr>
        </p:nvSpPr>
        <p:spPr/>
        <p:txBody>
          <a:bodyPr/>
          <a:lstStyle/>
          <a:p>
            <a:r>
              <a:rPr lang="en-US" dirty="0">
                <a:solidFill>
                  <a:srgbClr val="A50021"/>
                </a:solidFill>
                <a:latin typeface="Calibri" charset="0"/>
                <a:ea typeface="Calibri" charset="0"/>
                <a:cs typeface="Calibri" charset="0"/>
              </a:rPr>
              <a:t>Polonium: Key Ideas</a:t>
            </a:r>
          </a:p>
        </p:txBody>
      </p:sp>
      <p:sp>
        <p:nvSpPr>
          <p:cNvPr id="174083" name="Content Placeholder 8"/>
          <p:cNvSpPr>
            <a:spLocks noGrp="1"/>
          </p:cNvSpPr>
          <p:nvPr>
            <p:ph idx="1"/>
          </p:nvPr>
        </p:nvSpPr>
        <p:spPr/>
        <p:txBody>
          <a:bodyPr/>
          <a:lstStyle/>
          <a:p>
            <a:r>
              <a:rPr lang="en-US" dirty="0">
                <a:solidFill>
                  <a:srgbClr val="000066"/>
                </a:solidFill>
                <a:latin typeface="Calibri" charset="0"/>
                <a:ea typeface="Calibri" charset="0"/>
                <a:cs typeface="Calibri" charset="0"/>
              </a:rPr>
              <a:t>Use </a:t>
            </a:r>
            <a:r>
              <a:rPr lang="en-US" dirty="0">
                <a:solidFill>
                  <a:schemeClr val="tx2"/>
                </a:solidFill>
                <a:latin typeface="Calibri" charset="0"/>
                <a:ea typeface="Calibri" charset="0"/>
                <a:cs typeface="Calibri" charset="0"/>
              </a:rPr>
              <a:t>Belief Propagation </a:t>
            </a:r>
            <a:r>
              <a:rPr lang="en-US" dirty="0">
                <a:solidFill>
                  <a:srgbClr val="000066"/>
                </a:solidFill>
                <a:latin typeface="Calibri" charset="0"/>
                <a:ea typeface="Calibri" charset="0"/>
                <a:cs typeface="Calibri" charset="0"/>
              </a:rPr>
              <a:t>to propagate domain knowledge in machine-file graph to detect malware</a:t>
            </a:r>
          </a:p>
          <a:p>
            <a:r>
              <a:rPr lang="en-US" dirty="0">
                <a:solidFill>
                  <a:srgbClr val="000066"/>
                </a:solidFill>
                <a:latin typeface="Calibri" charset="0"/>
                <a:ea typeface="Calibri" charset="0"/>
                <a:cs typeface="Calibri" charset="0"/>
              </a:rPr>
              <a:t>Use “</a:t>
            </a:r>
            <a:r>
              <a:rPr lang="en-US" dirty="0">
                <a:solidFill>
                  <a:schemeClr val="tx2"/>
                </a:solidFill>
                <a:latin typeface="Calibri" charset="0"/>
                <a:ea typeface="Calibri" charset="0"/>
                <a:cs typeface="Calibri" charset="0"/>
              </a:rPr>
              <a:t>guilt-by-association</a:t>
            </a:r>
            <a:r>
              <a:rPr lang="en-US" dirty="0">
                <a:solidFill>
                  <a:srgbClr val="000066"/>
                </a:solidFill>
                <a:latin typeface="Calibri" charset="0"/>
                <a:ea typeface="Calibri" charset="0"/>
                <a:cs typeface="Calibri" charset="0"/>
              </a:rPr>
              <a:t>” (i.e., </a:t>
            </a:r>
            <a:r>
              <a:rPr lang="en-US" dirty="0" err="1">
                <a:solidFill>
                  <a:srgbClr val="000066"/>
                </a:solidFill>
                <a:latin typeface="Calibri" charset="0"/>
                <a:ea typeface="Calibri" charset="0"/>
                <a:cs typeface="Calibri" charset="0"/>
              </a:rPr>
              <a:t>homophily</a:t>
            </a:r>
            <a:r>
              <a:rPr lang="en-US" dirty="0">
                <a:solidFill>
                  <a:srgbClr val="000066"/>
                </a:solidFill>
                <a:latin typeface="Calibri" charset="0"/>
                <a:ea typeface="Calibri" charset="0"/>
                <a:cs typeface="Calibri" charset="0"/>
              </a:rPr>
              <a:t>)</a:t>
            </a:r>
          </a:p>
          <a:p>
            <a:pPr lvl="1"/>
            <a:r>
              <a:rPr lang="en-US" dirty="0">
                <a:solidFill>
                  <a:srgbClr val="000066"/>
                </a:solidFill>
                <a:latin typeface="Calibri" charset="0"/>
                <a:ea typeface="Calibri" charset="0"/>
                <a:cs typeface="Calibri" charset="0"/>
              </a:rPr>
              <a:t>E.g., files that appear on machines with many bad files are more likely to be bad</a:t>
            </a:r>
          </a:p>
          <a:p>
            <a:r>
              <a:rPr lang="en-US" dirty="0">
                <a:solidFill>
                  <a:srgbClr val="000066"/>
                </a:solidFill>
                <a:latin typeface="Calibri" charset="0"/>
                <a:ea typeface="Calibri" charset="0"/>
                <a:cs typeface="Calibri" charset="0"/>
              </a:rPr>
              <a:t>Scalability</a:t>
            </a:r>
            <a:r>
              <a:rPr lang="en-US" b="1" dirty="0">
                <a:solidFill>
                  <a:srgbClr val="000066"/>
                </a:solidFill>
                <a:latin typeface="Calibri" charset="0"/>
                <a:ea typeface="Calibri" charset="0"/>
                <a:cs typeface="Calibri" charset="0"/>
              </a:rPr>
              <a:t>: </a:t>
            </a:r>
            <a:r>
              <a:rPr lang="en-US" dirty="0">
                <a:solidFill>
                  <a:srgbClr val="000066"/>
                </a:solidFill>
                <a:latin typeface="Calibri" charset="0"/>
                <a:ea typeface="Calibri" charset="0"/>
                <a:cs typeface="Calibri" charset="0"/>
              </a:rPr>
              <a:t>handles 37 billion-edge graph</a:t>
            </a:r>
          </a:p>
          <a:p>
            <a:endParaRPr lang="en-US" dirty="0">
              <a:solidFill>
                <a:srgbClr val="000000"/>
              </a:solidFill>
              <a:latin typeface="Calibri" charset="0"/>
              <a:ea typeface="Calibri" charset="0"/>
              <a:cs typeface="Calibri" charset="0"/>
            </a:endParaRPr>
          </a:p>
        </p:txBody>
      </p:sp>
      <p:sp>
        <p:nvSpPr>
          <p:cNvPr id="174084" name="Date Placeholder 3"/>
          <p:cNvSpPr>
            <a:spLocks noGrp="1"/>
          </p:cNvSpPr>
          <p:nvPr>
            <p:ph type="dt" sz="quarter" idx="10"/>
          </p:nvPr>
        </p:nvSpPr>
        <p:spPr>
          <a:noFill/>
        </p:spPr>
        <p:txBody>
          <a:bodyPr/>
          <a:lstStyle/>
          <a:p>
            <a:r>
              <a:rPr lang="en-US" smtClean="0"/>
              <a:t>Twitter</a:t>
            </a:r>
          </a:p>
        </p:txBody>
      </p:sp>
      <p:sp>
        <p:nvSpPr>
          <p:cNvPr id="174085" name="Slide Number Placeholder 4"/>
          <p:cNvSpPr>
            <a:spLocks noGrp="1"/>
          </p:cNvSpPr>
          <p:nvPr>
            <p:ph type="sldNum" sz="quarter" idx="12"/>
          </p:nvPr>
        </p:nvSpPr>
        <p:spPr>
          <a:noFill/>
        </p:spPr>
        <p:txBody>
          <a:bodyPr/>
          <a:lstStyle/>
          <a:p>
            <a:fld id="{A62CD436-1657-D241-A540-0002F4BE2DC1}" type="slidenum">
              <a:rPr lang="en-US" smtClean="0"/>
              <a:pPr/>
              <a:t>82</a:t>
            </a:fld>
            <a:endParaRPr lang="en-US" smtClean="0"/>
          </a:p>
        </p:txBody>
      </p:sp>
      <p:sp>
        <p:nvSpPr>
          <p:cNvPr id="174086" name="Footer Placeholder 5"/>
          <p:cNvSpPr>
            <a:spLocks noGrp="1"/>
          </p:cNvSpPr>
          <p:nvPr>
            <p:ph type="ftr" sz="quarter" idx="11"/>
          </p:nvPr>
        </p:nvSpPr>
        <p:spPr>
          <a:noFill/>
        </p:spPr>
        <p:txBody>
          <a:bodyPr/>
          <a:lstStyle/>
          <a:p>
            <a:r>
              <a:rPr lang="en-US" smtClean="0"/>
              <a:t>(c) 2015, C. Faloutsos</a:t>
            </a:r>
          </a:p>
        </p:txBody>
      </p:sp>
      <p:pic>
        <p:nvPicPr>
          <p:cNvPr id="7" name="Content Placeholder 7" descr="algorithma.png"/>
          <p:cNvPicPr>
            <a:picLocks noChangeAspect="1"/>
          </p:cNvPicPr>
          <p:nvPr/>
        </p:nvPicPr>
        <p:blipFill>
          <a:blip r:embed="rId2"/>
          <a:srcRect/>
          <a:stretch>
            <a:fillRect/>
          </a:stretch>
        </p:blipFill>
        <p:spPr bwMode="auto">
          <a:xfrm>
            <a:off x="457200" y="5351463"/>
            <a:ext cx="2124075" cy="1311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75106" name="Picture 3"/>
          <p:cNvPicPr>
            <a:picLocks noGrp="1" noChangeAspect="1" noChangeArrowheads="1"/>
          </p:cNvPicPr>
          <p:nvPr>
            <p:ph idx="1"/>
          </p:nvPr>
        </p:nvPicPr>
        <p:blipFill>
          <a:blip r:embed="rId3"/>
          <a:srcRect l="7394" b="7906"/>
          <a:stretch>
            <a:fillRect/>
          </a:stretch>
        </p:blipFill>
        <p:spPr>
          <a:xfrm>
            <a:off x="3121025" y="1238250"/>
            <a:ext cx="4667250" cy="4635500"/>
          </a:xfrm>
        </p:spPr>
      </p:pic>
      <p:sp>
        <p:nvSpPr>
          <p:cNvPr id="15" name="Rectangle 14"/>
          <p:cNvSpPr/>
          <p:nvPr/>
        </p:nvSpPr>
        <p:spPr>
          <a:xfrm>
            <a:off x="3749675" y="2051050"/>
            <a:ext cx="1066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000000"/>
              </a:solidFill>
              <a:latin typeface="Calibri"/>
              <a:cs typeface="Calibri"/>
            </a:endParaRPr>
          </a:p>
        </p:txBody>
      </p:sp>
      <p:sp>
        <p:nvSpPr>
          <p:cNvPr id="175108" name="Title 1"/>
          <p:cNvSpPr>
            <a:spLocks noGrp="1"/>
          </p:cNvSpPr>
          <p:nvPr>
            <p:ph type="title"/>
          </p:nvPr>
        </p:nvSpPr>
        <p:spPr/>
        <p:txBody>
          <a:bodyPr/>
          <a:lstStyle/>
          <a:p>
            <a:r>
              <a:rPr lang="en-US" sz="3600" dirty="0">
                <a:solidFill>
                  <a:srgbClr val="A50021"/>
                </a:solidFill>
                <a:latin typeface="Calibri" charset="0"/>
                <a:ea typeface="Calibri" charset="0"/>
                <a:cs typeface="Calibri" charset="0"/>
              </a:rPr>
              <a:t>Polonium: One-Interaction Results</a:t>
            </a:r>
            <a:endParaRPr lang="en-US" sz="3200" b="0" dirty="0">
              <a:solidFill>
                <a:srgbClr val="A50021"/>
              </a:solidFill>
              <a:latin typeface="Calibri" charset="0"/>
              <a:ea typeface="Calibri" charset="0"/>
              <a:cs typeface="Calibri" charset="0"/>
            </a:endParaRPr>
          </a:p>
        </p:txBody>
      </p:sp>
      <p:sp>
        <p:nvSpPr>
          <p:cNvPr id="175109" name="Rectangle 9"/>
          <p:cNvSpPr>
            <a:spLocks noChangeArrowheads="1"/>
          </p:cNvSpPr>
          <p:nvPr/>
        </p:nvSpPr>
        <p:spPr bwMode="auto">
          <a:xfrm>
            <a:off x="3851275" y="1911350"/>
            <a:ext cx="4249738" cy="955675"/>
          </a:xfrm>
          <a:prstGeom prst="rect">
            <a:avLst/>
          </a:prstGeom>
          <a:noFill/>
          <a:ln w="9525">
            <a:noFill/>
            <a:miter lim="800000"/>
            <a:headEnd/>
            <a:tailEnd/>
          </a:ln>
        </p:spPr>
        <p:txBody>
          <a:bodyPr>
            <a:prstTxWarp prst="textNoShape">
              <a:avLst/>
            </a:prstTxWarp>
            <a:spAutoFit/>
          </a:bodyPr>
          <a:lstStyle/>
          <a:p>
            <a:pPr algn="l"/>
            <a:r>
              <a:rPr lang="en-US" sz="2800" b="1" dirty="0">
                <a:solidFill>
                  <a:srgbClr val="A50021"/>
                </a:solidFill>
                <a:latin typeface="Calibri" charset="0"/>
                <a:ea typeface="Calibri" charset="0"/>
                <a:cs typeface="Calibri" charset="0"/>
              </a:rPr>
              <a:t>84.9% </a:t>
            </a:r>
            <a:r>
              <a:rPr lang="en-US" sz="2800" dirty="0">
                <a:latin typeface="Calibri" charset="0"/>
                <a:ea typeface="Calibri" charset="0"/>
                <a:cs typeface="Calibri" charset="0"/>
              </a:rPr>
              <a:t>True Positive Rate</a:t>
            </a:r>
            <a:br>
              <a:rPr lang="en-US" sz="2800" dirty="0">
                <a:latin typeface="Calibri" charset="0"/>
                <a:ea typeface="Calibri" charset="0"/>
                <a:cs typeface="Calibri" charset="0"/>
              </a:rPr>
            </a:br>
            <a:r>
              <a:rPr lang="en-US" sz="2800" b="1" dirty="0">
                <a:latin typeface="Calibri" charset="0"/>
                <a:ea typeface="Calibri" charset="0"/>
                <a:cs typeface="Calibri" charset="0"/>
              </a:rPr>
              <a:t>1% </a:t>
            </a:r>
            <a:r>
              <a:rPr lang="en-US" sz="2800" dirty="0">
                <a:latin typeface="Calibri" charset="0"/>
                <a:ea typeface="Calibri" charset="0"/>
                <a:cs typeface="Calibri" charset="0"/>
              </a:rPr>
              <a:t>False Positive Rate</a:t>
            </a:r>
          </a:p>
        </p:txBody>
      </p:sp>
      <p:cxnSp>
        <p:nvCxnSpPr>
          <p:cNvPr id="17" name="Straight Connector 16"/>
          <p:cNvCxnSpPr/>
          <p:nvPr/>
        </p:nvCxnSpPr>
        <p:spPr>
          <a:xfrm>
            <a:off x="3521075" y="5499100"/>
            <a:ext cx="3962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a:off x="1539875" y="3521075"/>
            <a:ext cx="3962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5112" name="Rectangle 19"/>
          <p:cNvSpPr>
            <a:spLocks noChangeArrowheads="1"/>
          </p:cNvSpPr>
          <p:nvPr/>
        </p:nvSpPr>
        <p:spPr bwMode="auto">
          <a:xfrm>
            <a:off x="266700" y="3059113"/>
            <a:ext cx="2852738" cy="1570037"/>
          </a:xfrm>
          <a:prstGeom prst="rect">
            <a:avLst/>
          </a:prstGeom>
          <a:noFill/>
          <a:ln w="9525">
            <a:noFill/>
            <a:miter lim="800000"/>
            <a:headEnd/>
            <a:tailEnd/>
          </a:ln>
        </p:spPr>
        <p:txBody>
          <a:bodyPr wrap="none">
            <a:prstTxWarp prst="textNoShape">
              <a:avLst/>
            </a:prstTxWarp>
            <a:spAutoFit/>
          </a:bodyPr>
          <a:lstStyle/>
          <a:p>
            <a:r>
              <a:rPr lang="en-US" sz="2400" b="1" dirty="0">
                <a:solidFill>
                  <a:srgbClr val="000066"/>
                </a:solidFill>
                <a:ea typeface="Calibri" charset="0"/>
                <a:cs typeface="Calibri" charset="0"/>
              </a:rPr>
              <a:t>True Positive Rate</a:t>
            </a:r>
          </a:p>
          <a:p>
            <a:r>
              <a:rPr lang="en-US" sz="2400" dirty="0">
                <a:solidFill>
                  <a:srgbClr val="000066"/>
                </a:solidFill>
                <a:latin typeface="Calibri" charset="0"/>
                <a:ea typeface="Calibri" charset="0"/>
                <a:cs typeface="Calibri" charset="0"/>
              </a:rPr>
              <a:t>% of malware </a:t>
            </a:r>
            <a:br>
              <a:rPr lang="en-US" sz="2400" dirty="0">
                <a:solidFill>
                  <a:srgbClr val="000066"/>
                </a:solidFill>
                <a:latin typeface="Calibri" charset="0"/>
                <a:ea typeface="Calibri" charset="0"/>
                <a:cs typeface="Calibri" charset="0"/>
              </a:rPr>
            </a:br>
            <a:r>
              <a:rPr lang="en-US" sz="2400" dirty="0">
                <a:solidFill>
                  <a:srgbClr val="000066"/>
                </a:solidFill>
                <a:latin typeface="Calibri" charset="0"/>
                <a:ea typeface="Calibri" charset="0"/>
                <a:cs typeface="Calibri" charset="0"/>
              </a:rPr>
              <a:t>correctly identified</a:t>
            </a:r>
          </a:p>
          <a:p>
            <a:endParaRPr lang="en-US" sz="2400" b="1" dirty="0">
              <a:solidFill>
                <a:srgbClr val="000000"/>
              </a:solidFill>
              <a:ea typeface="Calibri" charset="0"/>
              <a:cs typeface="Calibri" charset="0"/>
            </a:endParaRPr>
          </a:p>
        </p:txBody>
      </p:sp>
      <p:cxnSp>
        <p:nvCxnSpPr>
          <p:cNvPr id="6" name="Straight Connector 5"/>
          <p:cNvCxnSpPr/>
          <p:nvPr/>
        </p:nvCxnSpPr>
        <p:spPr>
          <a:xfrm>
            <a:off x="3521075" y="5513388"/>
            <a:ext cx="3962400" cy="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9963" y="1576388"/>
            <a:ext cx="12700" cy="396240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5116" name="Slide Number Placeholder 2"/>
          <p:cNvSpPr>
            <a:spLocks noGrp="1"/>
          </p:cNvSpPr>
          <p:nvPr>
            <p:ph type="sldNum" sz="quarter" idx="12"/>
          </p:nvPr>
        </p:nvSpPr>
        <p:spPr>
          <a:noFill/>
        </p:spPr>
        <p:txBody>
          <a:bodyPr/>
          <a:lstStyle/>
          <a:p>
            <a:fld id="{08456C0B-8522-B247-AA02-E5B388F1CE59}" type="slidenum">
              <a:rPr lang="en-US"/>
              <a:pPr/>
              <a:t>83</a:t>
            </a:fld>
            <a:endParaRPr lang="en-US"/>
          </a:p>
        </p:txBody>
      </p:sp>
      <p:sp>
        <p:nvSpPr>
          <p:cNvPr id="175117" name="TextBox 3"/>
          <p:cNvSpPr txBox="1">
            <a:spLocks noChangeArrowheads="1"/>
          </p:cNvSpPr>
          <p:nvPr/>
        </p:nvSpPr>
        <p:spPr bwMode="auto">
          <a:xfrm>
            <a:off x="3552825" y="1247775"/>
            <a:ext cx="1014413" cy="522288"/>
          </a:xfrm>
          <a:prstGeom prst="rect">
            <a:avLst/>
          </a:prstGeom>
          <a:noFill/>
          <a:ln w="9525">
            <a:noFill/>
            <a:miter lim="800000"/>
            <a:headEnd/>
            <a:tailEnd/>
          </a:ln>
        </p:spPr>
        <p:txBody>
          <a:bodyPr>
            <a:prstTxWarp prst="textNoShape">
              <a:avLst/>
            </a:prstTxWarp>
            <a:spAutoFit/>
          </a:bodyPr>
          <a:lstStyle/>
          <a:p>
            <a:r>
              <a:rPr lang="en-US" sz="2800" dirty="0">
                <a:solidFill>
                  <a:schemeClr val="accent2"/>
                </a:solidFill>
                <a:latin typeface="Calibri" charset="0"/>
                <a:ea typeface="Calibri" charset="0"/>
                <a:cs typeface="Calibri" charset="0"/>
              </a:rPr>
              <a:t>Ideal</a:t>
            </a:r>
          </a:p>
        </p:txBody>
      </p:sp>
      <p:sp>
        <p:nvSpPr>
          <p:cNvPr id="5" name="Oval 4"/>
          <p:cNvSpPr/>
          <p:nvPr/>
        </p:nvSpPr>
        <p:spPr>
          <a:xfrm>
            <a:off x="3459163" y="1562100"/>
            <a:ext cx="117475" cy="117475"/>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endParaRPr lang="en-US" dirty="0">
              <a:solidFill>
                <a:schemeClr val="accent2"/>
              </a:solidFill>
            </a:endParaRPr>
          </a:p>
        </p:txBody>
      </p:sp>
      <p:sp>
        <p:nvSpPr>
          <p:cNvPr id="19" name="Oval 18"/>
          <p:cNvSpPr/>
          <p:nvPr/>
        </p:nvSpPr>
        <p:spPr>
          <a:xfrm>
            <a:off x="3522663" y="2139950"/>
            <a:ext cx="153987" cy="153988"/>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endParaRPr lang="en-US">
              <a:solidFill>
                <a:srgbClr val="A50021"/>
              </a:solidFill>
            </a:endParaRPr>
          </a:p>
        </p:txBody>
      </p:sp>
      <p:sp>
        <p:nvSpPr>
          <p:cNvPr id="175120" name="Date Placeholder 19"/>
          <p:cNvSpPr>
            <a:spLocks noGrp="1"/>
          </p:cNvSpPr>
          <p:nvPr>
            <p:ph type="dt" sz="quarter" idx="10"/>
          </p:nvPr>
        </p:nvSpPr>
        <p:spPr>
          <a:noFill/>
        </p:spPr>
        <p:txBody>
          <a:bodyPr/>
          <a:lstStyle/>
          <a:p>
            <a:r>
              <a:rPr lang="en-US" smtClean="0"/>
              <a:t>Twitter</a:t>
            </a:r>
          </a:p>
        </p:txBody>
      </p:sp>
      <p:sp>
        <p:nvSpPr>
          <p:cNvPr id="175121" name="Footer Placeholder 20"/>
          <p:cNvSpPr>
            <a:spLocks noGrp="1"/>
          </p:cNvSpPr>
          <p:nvPr>
            <p:ph type="ftr" sz="quarter" idx="11"/>
          </p:nvPr>
        </p:nvSpPr>
        <p:spPr>
          <a:noFill/>
        </p:spPr>
        <p:txBody>
          <a:bodyPr/>
          <a:lstStyle/>
          <a:p>
            <a:r>
              <a:rPr lang="en-US" smtClean="0"/>
              <a:t>(c) 2015, C. Faloutsos</a:t>
            </a:r>
            <a:endParaRPr lang="en-US" dirty="0" smtClean="0"/>
          </a:p>
        </p:txBody>
      </p:sp>
      <p:sp>
        <p:nvSpPr>
          <p:cNvPr id="175113" name="Rectangle 21"/>
          <p:cNvSpPr>
            <a:spLocks noChangeArrowheads="1"/>
          </p:cNvSpPr>
          <p:nvPr/>
        </p:nvSpPr>
        <p:spPr bwMode="auto">
          <a:xfrm>
            <a:off x="2420938" y="5862638"/>
            <a:ext cx="6303962" cy="830997"/>
          </a:xfrm>
          <a:prstGeom prst="rect">
            <a:avLst/>
          </a:prstGeom>
          <a:solidFill>
            <a:schemeClr val="bg1"/>
          </a:solidFill>
          <a:ln w="9525">
            <a:noFill/>
            <a:miter lim="800000"/>
            <a:headEnd/>
            <a:tailEnd/>
          </a:ln>
        </p:spPr>
        <p:txBody>
          <a:bodyPr wrap="square">
            <a:prstTxWarp prst="textNoShape">
              <a:avLst/>
            </a:prstTxWarp>
            <a:spAutoFit/>
          </a:bodyPr>
          <a:lstStyle/>
          <a:p>
            <a:r>
              <a:rPr lang="en-US" sz="2400" b="1" dirty="0">
                <a:solidFill>
                  <a:srgbClr val="000066"/>
                </a:solidFill>
                <a:ea typeface="Calibri" charset="0"/>
                <a:cs typeface="Calibri" charset="0"/>
              </a:rPr>
              <a:t>False Positive Rate</a:t>
            </a:r>
          </a:p>
          <a:p>
            <a:r>
              <a:rPr lang="en-US" sz="2400" dirty="0">
                <a:solidFill>
                  <a:srgbClr val="000066"/>
                </a:solidFill>
                <a:latin typeface="Calibri" charset="0"/>
                <a:ea typeface="Calibri" charset="0"/>
                <a:cs typeface="Calibri" charset="0"/>
              </a:rPr>
              <a:t>% of non-malware wrongly labeled as </a:t>
            </a:r>
            <a:r>
              <a:rPr lang="en-US" sz="2400" dirty="0" smtClean="0">
                <a:solidFill>
                  <a:srgbClr val="000066"/>
                </a:solidFill>
                <a:latin typeface="Calibri" charset="0"/>
                <a:ea typeface="Calibri" charset="0"/>
                <a:cs typeface="Calibri" charset="0"/>
              </a:rPr>
              <a:t>malware</a:t>
            </a:r>
            <a:endParaRPr lang="en-US" sz="2400" dirty="0">
              <a:solidFill>
                <a:srgbClr val="000066"/>
              </a:solidFill>
              <a:latin typeface="Calibri" charset="0"/>
              <a:ea typeface="Calibri" charset="0"/>
              <a:cs typeface="Calibri"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84</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 financial fraud</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638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368300"/>
            <a:ext cx="8229600" cy="1066800"/>
          </a:xfrm>
        </p:spPr>
        <p:txBody>
          <a:bodyPr/>
          <a:lstStyle/>
          <a:p>
            <a:r>
              <a:rPr lang="en-US" smtClean="0"/>
              <a:t>Network Effect Tools: SNARE</a:t>
            </a:r>
          </a:p>
        </p:txBody>
      </p:sp>
      <p:sp>
        <p:nvSpPr>
          <p:cNvPr id="26627" name="Slide Number Placeholder 3"/>
          <p:cNvSpPr>
            <a:spLocks noGrp="1"/>
          </p:cNvSpPr>
          <p:nvPr>
            <p:ph type="sldNum" sz="quarter" idx="12"/>
          </p:nvPr>
        </p:nvSpPr>
        <p:spPr>
          <a:xfrm>
            <a:off x="8174038" y="6569075"/>
            <a:ext cx="762000" cy="365125"/>
          </a:xfrm>
          <a:noFill/>
        </p:spPr>
        <p:txBody>
          <a:bodyPr/>
          <a:lstStyle/>
          <a:p>
            <a:fld id="{36E4FF93-B2A6-BA4F-8256-CC3DE76E7B2F}" type="slidenum">
              <a:rPr lang="en-US"/>
              <a:pPr/>
              <a:t>85</a:t>
            </a:fld>
            <a:endParaRPr lang="en-US"/>
          </a:p>
        </p:txBody>
      </p:sp>
      <p:sp>
        <p:nvSpPr>
          <p:cNvPr id="6" name="Content Placeholder 5"/>
          <p:cNvSpPr>
            <a:spLocks noGrp="1"/>
          </p:cNvSpPr>
          <p:nvPr>
            <p:ph idx="1"/>
          </p:nvPr>
        </p:nvSpPr>
        <p:spPr>
          <a:xfrm>
            <a:off x="457200" y="1474788"/>
            <a:ext cx="8242300" cy="709612"/>
          </a:xfrm>
        </p:spPr>
        <p:txBody>
          <a:bodyPr>
            <a:normAutofit fontScale="92500" lnSpcReduction="20000"/>
          </a:bodyPr>
          <a:lstStyle/>
          <a:p>
            <a:pPr>
              <a:defRPr/>
            </a:pPr>
            <a:r>
              <a:rPr lang="en-US" sz="2600" dirty="0" smtClean="0"/>
              <a:t>Some accounts are sort-of-suspicious – how to combine weak signals?</a:t>
            </a:r>
            <a:endParaRPr lang="en-US" sz="2600" dirty="0"/>
          </a:p>
        </p:txBody>
      </p:sp>
      <p:grpSp>
        <p:nvGrpSpPr>
          <p:cNvPr id="2" name="Group 17"/>
          <p:cNvGrpSpPr>
            <a:grpSpLocks/>
          </p:cNvGrpSpPr>
          <p:nvPr/>
        </p:nvGrpSpPr>
        <p:grpSpPr bwMode="auto">
          <a:xfrm>
            <a:off x="609600" y="2178050"/>
            <a:ext cx="3844925" cy="2816225"/>
            <a:chOff x="609600" y="3630420"/>
            <a:chExt cx="3844922" cy="2816100"/>
          </a:xfrm>
        </p:grpSpPr>
        <p:pic>
          <p:nvPicPr>
            <p:cNvPr id="26635" name="Picture 6" descr="network-flagged2.png"/>
            <p:cNvPicPr>
              <a:picLocks noChangeAspect="1"/>
            </p:cNvPicPr>
            <p:nvPr/>
          </p:nvPicPr>
          <p:blipFill>
            <a:blip r:embed="rId3"/>
            <a:srcRect/>
            <a:stretch>
              <a:fillRect/>
            </a:stretch>
          </p:blipFill>
          <p:spPr bwMode="auto">
            <a:xfrm>
              <a:off x="609600" y="3999752"/>
              <a:ext cx="3844922" cy="2446768"/>
            </a:xfrm>
            <a:prstGeom prst="rect">
              <a:avLst/>
            </a:prstGeom>
            <a:noFill/>
            <a:ln w="9525">
              <a:noFill/>
              <a:miter lim="800000"/>
              <a:headEnd/>
              <a:tailEnd/>
            </a:ln>
          </p:spPr>
        </p:pic>
        <p:sp>
          <p:nvSpPr>
            <p:cNvPr id="26636" name="TextBox 8"/>
            <p:cNvSpPr txBox="1">
              <a:spLocks noChangeArrowheads="1"/>
            </p:cNvSpPr>
            <p:nvPr/>
          </p:nvSpPr>
          <p:spPr bwMode="auto">
            <a:xfrm>
              <a:off x="1905000" y="3630420"/>
              <a:ext cx="1093118" cy="461665"/>
            </a:xfrm>
            <a:prstGeom prst="rect">
              <a:avLst/>
            </a:prstGeom>
            <a:noFill/>
            <a:ln w="9525">
              <a:noFill/>
              <a:miter lim="800000"/>
              <a:headEnd/>
              <a:tailEnd/>
            </a:ln>
          </p:spPr>
          <p:txBody>
            <a:bodyPr wrap="none">
              <a:prstTxWarp prst="textNoShape">
                <a:avLst/>
              </a:prstTxWarp>
              <a:spAutoFit/>
            </a:bodyPr>
            <a:lstStyle/>
            <a:p>
              <a:r>
                <a:rPr lang="en-US" sz="2400">
                  <a:latin typeface="Trebuchet MS" charset="0"/>
                </a:rPr>
                <a:t>Before</a:t>
              </a:r>
            </a:p>
          </p:txBody>
        </p:sp>
      </p:grpSp>
      <p:sp>
        <p:nvSpPr>
          <p:cNvPr id="26630" name="Date Placeholder 24"/>
          <p:cNvSpPr>
            <a:spLocks noGrp="1"/>
          </p:cNvSpPr>
          <p:nvPr>
            <p:ph type="dt" sz="quarter" idx="10"/>
          </p:nvPr>
        </p:nvSpPr>
        <p:spPr>
          <a:noFill/>
        </p:spPr>
        <p:txBody>
          <a:bodyPr/>
          <a:lstStyle/>
          <a:p>
            <a:r>
              <a:rPr lang="en-US" smtClean="0"/>
              <a:t>Twitter</a:t>
            </a:r>
            <a:endParaRPr lang="en-US"/>
          </a:p>
        </p:txBody>
      </p:sp>
      <p:sp>
        <p:nvSpPr>
          <p:cNvPr id="26631" name="Footer Placeholder 25"/>
          <p:cNvSpPr>
            <a:spLocks noGrp="1"/>
          </p:cNvSpPr>
          <p:nvPr>
            <p:ph type="ftr" sz="quarter" idx="11"/>
          </p:nvPr>
        </p:nvSpPr>
        <p:spPr>
          <a:noFill/>
        </p:spPr>
        <p:txBody>
          <a:bodyPr/>
          <a:lstStyle/>
          <a:p>
            <a:r>
              <a:rPr lang="en-US" smtClean="0"/>
              <a:t>(c) 2015, C. Faloutsos</a:t>
            </a:r>
            <a:endParaRPr lang="en-US"/>
          </a:p>
        </p:txBody>
      </p:sp>
      <p:sp>
        <p:nvSpPr>
          <p:cNvPr id="28" name="Rectangle 27"/>
          <p:cNvSpPr/>
          <p:nvPr/>
        </p:nvSpPr>
        <p:spPr>
          <a:xfrm rot="10800000">
            <a:off x="266700" y="2851729"/>
            <a:ext cx="304800" cy="2103868"/>
          </a:xfrm>
          <a:prstGeom prst="rect">
            <a:avLst/>
          </a:prstGeom>
          <a:gradFill flip="none" rotWithShape="1">
            <a:gsLst>
              <a:gs pos="0">
                <a:srgbClr val="FF0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endParaRPr lang="en-US">
              <a:solidFill>
                <a:srgbClr val="FFFFFF"/>
              </a:solidFil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368300"/>
            <a:ext cx="8229600" cy="1066800"/>
          </a:xfrm>
        </p:spPr>
        <p:txBody>
          <a:bodyPr/>
          <a:lstStyle/>
          <a:p>
            <a:r>
              <a:rPr lang="en-US" smtClean="0"/>
              <a:t>Network Effect Tools: SNARE</a:t>
            </a:r>
          </a:p>
        </p:txBody>
      </p:sp>
      <p:sp>
        <p:nvSpPr>
          <p:cNvPr id="28675" name="Slide Number Placeholder 3"/>
          <p:cNvSpPr>
            <a:spLocks noGrp="1"/>
          </p:cNvSpPr>
          <p:nvPr>
            <p:ph type="sldNum" sz="quarter" idx="12"/>
          </p:nvPr>
        </p:nvSpPr>
        <p:spPr>
          <a:xfrm>
            <a:off x="8174038" y="6569075"/>
            <a:ext cx="762000" cy="365125"/>
          </a:xfrm>
          <a:noFill/>
        </p:spPr>
        <p:txBody>
          <a:bodyPr/>
          <a:lstStyle/>
          <a:p>
            <a:fld id="{80A6EDB7-54BF-FA40-963B-702F325ACC43}" type="slidenum">
              <a:rPr lang="en-US"/>
              <a:pPr/>
              <a:t>86</a:t>
            </a:fld>
            <a:endParaRPr lang="en-US"/>
          </a:p>
        </p:txBody>
      </p:sp>
      <p:sp>
        <p:nvSpPr>
          <p:cNvPr id="6" name="Content Placeholder 5"/>
          <p:cNvSpPr>
            <a:spLocks noGrp="1"/>
          </p:cNvSpPr>
          <p:nvPr>
            <p:ph idx="1"/>
          </p:nvPr>
        </p:nvSpPr>
        <p:spPr>
          <a:xfrm>
            <a:off x="457200" y="1474788"/>
            <a:ext cx="8242300" cy="709612"/>
          </a:xfrm>
        </p:spPr>
        <p:txBody>
          <a:bodyPr/>
          <a:lstStyle/>
          <a:p>
            <a:r>
              <a:rPr lang="en-US" sz="2600" smtClean="0"/>
              <a:t>A: Belief Propagation</a:t>
            </a:r>
            <a:r>
              <a:rPr lang="en-US" sz="2400" smtClean="0"/>
              <a:t>.</a:t>
            </a:r>
          </a:p>
          <a:p>
            <a:endParaRPr lang="en-US" sz="2600" smtClean="0"/>
          </a:p>
        </p:txBody>
      </p:sp>
      <p:grpSp>
        <p:nvGrpSpPr>
          <p:cNvPr id="2" name="Group 17"/>
          <p:cNvGrpSpPr>
            <a:grpSpLocks/>
          </p:cNvGrpSpPr>
          <p:nvPr/>
        </p:nvGrpSpPr>
        <p:grpSpPr bwMode="auto">
          <a:xfrm>
            <a:off x="609600" y="2178050"/>
            <a:ext cx="3844925" cy="2816225"/>
            <a:chOff x="609600" y="3630420"/>
            <a:chExt cx="3844922" cy="2816100"/>
          </a:xfrm>
        </p:grpSpPr>
        <p:pic>
          <p:nvPicPr>
            <p:cNvPr id="28691" name="Picture 6" descr="network-flagged2.png"/>
            <p:cNvPicPr>
              <a:picLocks noChangeAspect="1"/>
            </p:cNvPicPr>
            <p:nvPr/>
          </p:nvPicPr>
          <p:blipFill>
            <a:blip r:embed="rId3"/>
            <a:srcRect/>
            <a:stretch>
              <a:fillRect/>
            </a:stretch>
          </p:blipFill>
          <p:spPr bwMode="auto">
            <a:xfrm>
              <a:off x="609600" y="3999752"/>
              <a:ext cx="3844922" cy="2446768"/>
            </a:xfrm>
            <a:prstGeom prst="rect">
              <a:avLst/>
            </a:prstGeom>
            <a:noFill/>
            <a:ln w="9525">
              <a:noFill/>
              <a:miter lim="800000"/>
              <a:headEnd/>
              <a:tailEnd/>
            </a:ln>
          </p:spPr>
        </p:pic>
        <p:sp>
          <p:nvSpPr>
            <p:cNvPr id="28692" name="TextBox 8"/>
            <p:cNvSpPr txBox="1">
              <a:spLocks noChangeArrowheads="1"/>
            </p:cNvSpPr>
            <p:nvPr/>
          </p:nvSpPr>
          <p:spPr bwMode="auto">
            <a:xfrm>
              <a:off x="1905000" y="3630420"/>
              <a:ext cx="1093118" cy="461665"/>
            </a:xfrm>
            <a:prstGeom prst="rect">
              <a:avLst/>
            </a:prstGeom>
            <a:noFill/>
            <a:ln w="9525">
              <a:noFill/>
              <a:miter lim="800000"/>
              <a:headEnd/>
              <a:tailEnd/>
            </a:ln>
          </p:spPr>
          <p:txBody>
            <a:bodyPr wrap="none">
              <a:prstTxWarp prst="textNoShape">
                <a:avLst/>
              </a:prstTxWarp>
              <a:spAutoFit/>
            </a:bodyPr>
            <a:lstStyle/>
            <a:p>
              <a:r>
                <a:rPr lang="en-US" sz="2400">
                  <a:latin typeface="Trebuchet MS" charset="0"/>
                </a:rPr>
                <a:t>Before</a:t>
              </a:r>
            </a:p>
          </p:txBody>
        </p:sp>
      </p:grpSp>
      <p:grpSp>
        <p:nvGrpSpPr>
          <p:cNvPr id="3" name="Group 30"/>
          <p:cNvGrpSpPr>
            <a:grpSpLocks/>
          </p:cNvGrpSpPr>
          <p:nvPr/>
        </p:nvGrpSpPr>
        <p:grpSpPr bwMode="auto">
          <a:xfrm>
            <a:off x="2971800" y="2651125"/>
            <a:ext cx="685800" cy="1014413"/>
            <a:chOff x="2971801" y="4092084"/>
            <a:chExt cx="685800" cy="1013319"/>
          </a:xfrm>
        </p:grpSpPr>
        <p:cxnSp>
          <p:nvCxnSpPr>
            <p:cNvPr id="22" name="Straight Arrow Connector 21"/>
            <p:cNvCxnSpPr/>
            <p:nvPr/>
          </p:nvCxnSpPr>
          <p:spPr>
            <a:xfrm rot="5400000">
              <a:off x="2693659" y="4370226"/>
              <a:ext cx="861083" cy="304800"/>
            </a:xfrm>
            <a:prstGeom prst="straightConnector1">
              <a:avLst/>
            </a:prstGeom>
            <a:ln w="317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3048001" y="4718471"/>
              <a:ext cx="457200" cy="344115"/>
            </a:xfrm>
            <a:prstGeom prst="straightConnector1">
              <a:avLst/>
            </a:prstGeom>
            <a:ln w="317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3124201" y="5105403"/>
              <a:ext cx="533400" cy="0"/>
            </a:xfrm>
            <a:prstGeom prst="straightConnector1">
              <a:avLst/>
            </a:prstGeom>
            <a:ln w="317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4" name="Group 31"/>
          <p:cNvGrpSpPr>
            <a:grpSpLocks/>
          </p:cNvGrpSpPr>
          <p:nvPr/>
        </p:nvGrpSpPr>
        <p:grpSpPr bwMode="auto">
          <a:xfrm>
            <a:off x="3048000" y="2651125"/>
            <a:ext cx="685800" cy="1014413"/>
            <a:chOff x="2971801" y="4092084"/>
            <a:chExt cx="685800" cy="1013319"/>
          </a:xfrm>
        </p:grpSpPr>
        <p:cxnSp>
          <p:nvCxnSpPr>
            <p:cNvPr id="33" name="Straight Arrow Connector 32"/>
            <p:cNvCxnSpPr/>
            <p:nvPr/>
          </p:nvCxnSpPr>
          <p:spPr>
            <a:xfrm rot="5400000">
              <a:off x="2693659" y="4370226"/>
              <a:ext cx="861083" cy="304800"/>
            </a:xfrm>
            <a:prstGeom prst="straightConnector1">
              <a:avLst/>
            </a:prstGeom>
            <a:ln w="31750" cap="flat" cmpd="sng" algn="ctr">
              <a:solidFill>
                <a:srgbClr val="008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0800000" flipV="1">
              <a:off x="3048001" y="4718471"/>
              <a:ext cx="457200" cy="344115"/>
            </a:xfrm>
            <a:prstGeom prst="straightConnector1">
              <a:avLst/>
            </a:prstGeom>
            <a:ln w="31750" cap="flat" cmpd="sng" algn="ctr">
              <a:solidFill>
                <a:srgbClr val="008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0800000">
              <a:off x="3124201" y="5105403"/>
              <a:ext cx="533400" cy="0"/>
            </a:xfrm>
            <a:prstGeom prst="straightConnector1">
              <a:avLst/>
            </a:prstGeom>
            <a:ln w="31750" cap="flat" cmpd="sng" algn="ctr">
              <a:solidFill>
                <a:srgbClr val="008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8680" name="Date Placeholder 24"/>
          <p:cNvSpPr>
            <a:spLocks noGrp="1"/>
          </p:cNvSpPr>
          <p:nvPr>
            <p:ph type="dt" sz="quarter" idx="10"/>
          </p:nvPr>
        </p:nvSpPr>
        <p:spPr>
          <a:noFill/>
        </p:spPr>
        <p:txBody>
          <a:bodyPr/>
          <a:lstStyle/>
          <a:p>
            <a:r>
              <a:rPr lang="en-US" smtClean="0"/>
              <a:t>Twitter</a:t>
            </a:r>
            <a:endParaRPr lang="en-US"/>
          </a:p>
        </p:txBody>
      </p:sp>
      <p:sp>
        <p:nvSpPr>
          <p:cNvPr id="28681" name="Footer Placeholder 25"/>
          <p:cNvSpPr>
            <a:spLocks noGrp="1"/>
          </p:cNvSpPr>
          <p:nvPr>
            <p:ph type="ftr" sz="quarter" idx="11"/>
          </p:nvPr>
        </p:nvSpPr>
        <p:spPr>
          <a:noFill/>
        </p:spPr>
        <p:txBody>
          <a:bodyPr/>
          <a:lstStyle/>
          <a:p>
            <a:r>
              <a:rPr lang="en-US" smtClean="0"/>
              <a:t>(c) 2015, C. Faloutsos</a:t>
            </a:r>
            <a:endParaRPr lang="en-US"/>
          </a:p>
        </p:txBody>
      </p:sp>
      <p:sp>
        <p:nvSpPr>
          <p:cNvPr id="28" name="Rectangle 27"/>
          <p:cNvSpPr/>
          <p:nvPr/>
        </p:nvSpPr>
        <p:spPr>
          <a:xfrm rot="10800000">
            <a:off x="266700" y="2851729"/>
            <a:ext cx="304800" cy="2103868"/>
          </a:xfrm>
          <a:prstGeom prst="rect">
            <a:avLst/>
          </a:prstGeom>
          <a:gradFill flip="none" rotWithShape="1">
            <a:gsLst>
              <a:gs pos="0">
                <a:srgbClr val="FF0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endParaRPr lang="en-US">
              <a:solidFill>
                <a:srgbClr val="FFFFFF"/>
              </a:solidFil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368300"/>
            <a:ext cx="8229600" cy="1066800"/>
          </a:xfrm>
        </p:spPr>
        <p:txBody>
          <a:bodyPr/>
          <a:lstStyle/>
          <a:p>
            <a:r>
              <a:rPr lang="en-US" smtClean="0"/>
              <a:t>Network Effect Tools: SNARE</a:t>
            </a:r>
          </a:p>
        </p:txBody>
      </p:sp>
      <p:sp>
        <p:nvSpPr>
          <p:cNvPr id="30723" name="Slide Number Placeholder 3"/>
          <p:cNvSpPr>
            <a:spLocks noGrp="1"/>
          </p:cNvSpPr>
          <p:nvPr>
            <p:ph type="sldNum" sz="quarter" idx="12"/>
          </p:nvPr>
        </p:nvSpPr>
        <p:spPr>
          <a:xfrm>
            <a:off x="8174038" y="6569075"/>
            <a:ext cx="762000" cy="365125"/>
          </a:xfrm>
          <a:noFill/>
        </p:spPr>
        <p:txBody>
          <a:bodyPr/>
          <a:lstStyle/>
          <a:p>
            <a:fld id="{C8BDBA5E-4F63-B745-9D3C-CBC3222281EA}" type="slidenum">
              <a:rPr lang="en-US"/>
              <a:pPr/>
              <a:t>87</a:t>
            </a:fld>
            <a:endParaRPr lang="en-US"/>
          </a:p>
        </p:txBody>
      </p:sp>
      <p:sp>
        <p:nvSpPr>
          <p:cNvPr id="6" name="Content Placeholder 5"/>
          <p:cNvSpPr>
            <a:spLocks noGrp="1"/>
          </p:cNvSpPr>
          <p:nvPr>
            <p:ph idx="1"/>
          </p:nvPr>
        </p:nvSpPr>
        <p:spPr>
          <a:xfrm>
            <a:off x="457200" y="1474788"/>
            <a:ext cx="8242300" cy="709612"/>
          </a:xfrm>
        </p:spPr>
        <p:txBody>
          <a:bodyPr/>
          <a:lstStyle/>
          <a:p>
            <a:r>
              <a:rPr lang="en-US" sz="2600" smtClean="0"/>
              <a:t>A: Belief Propagation</a:t>
            </a:r>
            <a:r>
              <a:rPr lang="en-US" sz="2400" smtClean="0"/>
              <a:t>.</a:t>
            </a:r>
          </a:p>
          <a:p>
            <a:endParaRPr lang="en-US" sz="2600" smtClean="0"/>
          </a:p>
        </p:txBody>
      </p:sp>
      <p:grpSp>
        <p:nvGrpSpPr>
          <p:cNvPr id="2" name="Group 16"/>
          <p:cNvGrpSpPr>
            <a:grpSpLocks/>
          </p:cNvGrpSpPr>
          <p:nvPr/>
        </p:nvGrpSpPr>
        <p:grpSpPr bwMode="auto">
          <a:xfrm>
            <a:off x="5410200" y="2343150"/>
            <a:ext cx="3733800" cy="2592388"/>
            <a:chOff x="5410200" y="3782820"/>
            <a:chExt cx="3733800" cy="2592987"/>
          </a:xfrm>
        </p:grpSpPr>
        <p:pic>
          <p:nvPicPr>
            <p:cNvPr id="30743" name="Picture 7" descr="network-propagated2.png"/>
            <p:cNvPicPr>
              <a:picLocks noChangeAspect="1"/>
            </p:cNvPicPr>
            <p:nvPr/>
          </p:nvPicPr>
          <p:blipFill>
            <a:blip r:embed="rId3"/>
            <a:srcRect/>
            <a:stretch>
              <a:fillRect/>
            </a:stretch>
          </p:blipFill>
          <p:spPr bwMode="auto">
            <a:xfrm>
              <a:off x="5410200" y="3999752"/>
              <a:ext cx="3733800" cy="2376055"/>
            </a:xfrm>
            <a:prstGeom prst="rect">
              <a:avLst/>
            </a:prstGeom>
            <a:noFill/>
            <a:ln w="9525">
              <a:noFill/>
              <a:miter lim="800000"/>
              <a:headEnd/>
              <a:tailEnd/>
            </a:ln>
          </p:spPr>
        </p:pic>
        <p:sp>
          <p:nvSpPr>
            <p:cNvPr id="30744" name="TextBox 9"/>
            <p:cNvSpPr txBox="1">
              <a:spLocks noChangeArrowheads="1"/>
            </p:cNvSpPr>
            <p:nvPr/>
          </p:nvSpPr>
          <p:spPr bwMode="auto">
            <a:xfrm>
              <a:off x="6845793" y="3782820"/>
              <a:ext cx="889987" cy="461665"/>
            </a:xfrm>
            <a:prstGeom prst="rect">
              <a:avLst/>
            </a:prstGeom>
            <a:noFill/>
            <a:ln w="9525">
              <a:noFill/>
              <a:miter lim="800000"/>
              <a:headEnd/>
              <a:tailEnd/>
            </a:ln>
          </p:spPr>
          <p:txBody>
            <a:bodyPr wrap="none">
              <a:prstTxWarp prst="textNoShape">
                <a:avLst/>
              </a:prstTxWarp>
              <a:spAutoFit/>
            </a:bodyPr>
            <a:lstStyle/>
            <a:p>
              <a:r>
                <a:rPr lang="en-US" sz="2400">
                  <a:solidFill>
                    <a:srgbClr val="0000CC"/>
                  </a:solidFill>
                  <a:latin typeface="Trebuchet MS" charset="0"/>
                </a:rPr>
                <a:t>After</a:t>
              </a:r>
            </a:p>
          </p:txBody>
        </p:sp>
      </p:grpSp>
      <p:grpSp>
        <p:nvGrpSpPr>
          <p:cNvPr id="3" name="Group 17"/>
          <p:cNvGrpSpPr>
            <a:grpSpLocks/>
          </p:cNvGrpSpPr>
          <p:nvPr/>
        </p:nvGrpSpPr>
        <p:grpSpPr bwMode="auto">
          <a:xfrm>
            <a:off x="609600" y="2178050"/>
            <a:ext cx="3844925" cy="2816225"/>
            <a:chOff x="609600" y="3630420"/>
            <a:chExt cx="3844922" cy="2816100"/>
          </a:xfrm>
        </p:grpSpPr>
        <p:pic>
          <p:nvPicPr>
            <p:cNvPr id="30741" name="Picture 6" descr="network-flagged2.png"/>
            <p:cNvPicPr>
              <a:picLocks noChangeAspect="1"/>
            </p:cNvPicPr>
            <p:nvPr/>
          </p:nvPicPr>
          <p:blipFill>
            <a:blip r:embed="rId4"/>
            <a:srcRect/>
            <a:stretch>
              <a:fillRect/>
            </a:stretch>
          </p:blipFill>
          <p:spPr bwMode="auto">
            <a:xfrm>
              <a:off x="609600" y="3999752"/>
              <a:ext cx="3844922" cy="2446768"/>
            </a:xfrm>
            <a:prstGeom prst="rect">
              <a:avLst/>
            </a:prstGeom>
            <a:noFill/>
            <a:ln w="9525">
              <a:noFill/>
              <a:miter lim="800000"/>
              <a:headEnd/>
              <a:tailEnd/>
            </a:ln>
          </p:spPr>
        </p:pic>
        <p:sp>
          <p:nvSpPr>
            <p:cNvPr id="30742" name="TextBox 8"/>
            <p:cNvSpPr txBox="1">
              <a:spLocks noChangeArrowheads="1"/>
            </p:cNvSpPr>
            <p:nvPr/>
          </p:nvSpPr>
          <p:spPr bwMode="auto">
            <a:xfrm>
              <a:off x="1905000" y="3630420"/>
              <a:ext cx="1093118" cy="461665"/>
            </a:xfrm>
            <a:prstGeom prst="rect">
              <a:avLst/>
            </a:prstGeom>
            <a:noFill/>
            <a:ln w="9525">
              <a:noFill/>
              <a:miter lim="800000"/>
              <a:headEnd/>
              <a:tailEnd/>
            </a:ln>
          </p:spPr>
          <p:txBody>
            <a:bodyPr wrap="none">
              <a:prstTxWarp prst="textNoShape">
                <a:avLst/>
              </a:prstTxWarp>
              <a:spAutoFit/>
            </a:bodyPr>
            <a:lstStyle/>
            <a:p>
              <a:r>
                <a:rPr lang="en-US" sz="2400">
                  <a:latin typeface="Trebuchet MS" charset="0"/>
                </a:rPr>
                <a:t>Before</a:t>
              </a:r>
            </a:p>
          </p:txBody>
        </p:sp>
      </p:grpSp>
      <p:grpSp>
        <p:nvGrpSpPr>
          <p:cNvPr id="4" name="Group 30"/>
          <p:cNvGrpSpPr>
            <a:grpSpLocks/>
          </p:cNvGrpSpPr>
          <p:nvPr/>
        </p:nvGrpSpPr>
        <p:grpSpPr bwMode="auto">
          <a:xfrm>
            <a:off x="2971800" y="2651125"/>
            <a:ext cx="685800" cy="1014413"/>
            <a:chOff x="2971801" y="4092084"/>
            <a:chExt cx="685800" cy="1013319"/>
          </a:xfrm>
        </p:grpSpPr>
        <p:cxnSp>
          <p:nvCxnSpPr>
            <p:cNvPr id="22" name="Straight Arrow Connector 21"/>
            <p:cNvCxnSpPr/>
            <p:nvPr/>
          </p:nvCxnSpPr>
          <p:spPr>
            <a:xfrm rot="5400000">
              <a:off x="2693659" y="4370226"/>
              <a:ext cx="861083" cy="304800"/>
            </a:xfrm>
            <a:prstGeom prst="straightConnector1">
              <a:avLst/>
            </a:prstGeom>
            <a:ln w="317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V="1">
              <a:off x="3048001" y="4718471"/>
              <a:ext cx="457200" cy="344115"/>
            </a:xfrm>
            <a:prstGeom prst="straightConnector1">
              <a:avLst/>
            </a:prstGeom>
            <a:ln w="317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3124201" y="5105403"/>
              <a:ext cx="533400" cy="0"/>
            </a:xfrm>
            <a:prstGeom prst="straightConnector1">
              <a:avLst/>
            </a:prstGeom>
            <a:ln w="317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5" name="Group 31"/>
          <p:cNvGrpSpPr>
            <a:grpSpLocks/>
          </p:cNvGrpSpPr>
          <p:nvPr/>
        </p:nvGrpSpPr>
        <p:grpSpPr bwMode="auto">
          <a:xfrm>
            <a:off x="3048000" y="2651125"/>
            <a:ext cx="685800" cy="1014413"/>
            <a:chOff x="2971801" y="4092084"/>
            <a:chExt cx="685800" cy="1013319"/>
          </a:xfrm>
        </p:grpSpPr>
        <p:cxnSp>
          <p:nvCxnSpPr>
            <p:cNvPr id="33" name="Straight Arrow Connector 32"/>
            <p:cNvCxnSpPr/>
            <p:nvPr/>
          </p:nvCxnSpPr>
          <p:spPr>
            <a:xfrm rot="5400000">
              <a:off x="2693659" y="4370226"/>
              <a:ext cx="861083" cy="304800"/>
            </a:xfrm>
            <a:prstGeom prst="straightConnector1">
              <a:avLst/>
            </a:prstGeom>
            <a:ln w="31750" cap="flat" cmpd="sng" algn="ctr">
              <a:solidFill>
                <a:srgbClr val="008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0800000" flipV="1">
              <a:off x="3048001" y="4718471"/>
              <a:ext cx="457200" cy="344115"/>
            </a:xfrm>
            <a:prstGeom prst="straightConnector1">
              <a:avLst/>
            </a:prstGeom>
            <a:ln w="31750" cap="flat" cmpd="sng" algn="ctr">
              <a:solidFill>
                <a:srgbClr val="008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0800000">
              <a:off x="3124201" y="5105403"/>
              <a:ext cx="533400" cy="0"/>
            </a:xfrm>
            <a:prstGeom prst="straightConnector1">
              <a:avLst/>
            </a:prstGeom>
            <a:ln w="31750" cap="flat" cmpd="sng" algn="ctr">
              <a:solidFill>
                <a:srgbClr val="008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0729" name="Date Placeholder 24"/>
          <p:cNvSpPr>
            <a:spLocks noGrp="1"/>
          </p:cNvSpPr>
          <p:nvPr>
            <p:ph type="dt" sz="quarter" idx="10"/>
          </p:nvPr>
        </p:nvSpPr>
        <p:spPr>
          <a:noFill/>
        </p:spPr>
        <p:txBody>
          <a:bodyPr/>
          <a:lstStyle/>
          <a:p>
            <a:r>
              <a:rPr lang="en-US" smtClean="0"/>
              <a:t>Twitter</a:t>
            </a:r>
            <a:endParaRPr lang="en-US"/>
          </a:p>
        </p:txBody>
      </p:sp>
      <p:sp>
        <p:nvSpPr>
          <p:cNvPr id="30730" name="Footer Placeholder 25"/>
          <p:cNvSpPr>
            <a:spLocks noGrp="1"/>
          </p:cNvSpPr>
          <p:nvPr>
            <p:ph type="ftr" sz="quarter" idx="11"/>
          </p:nvPr>
        </p:nvSpPr>
        <p:spPr>
          <a:noFill/>
        </p:spPr>
        <p:txBody>
          <a:bodyPr/>
          <a:lstStyle/>
          <a:p>
            <a:r>
              <a:rPr lang="en-US" smtClean="0"/>
              <a:t>(c) 2015, C. Faloutsos</a:t>
            </a:r>
            <a:endParaRPr lang="en-US"/>
          </a:p>
        </p:txBody>
      </p:sp>
      <p:sp>
        <p:nvSpPr>
          <p:cNvPr id="28" name="Rectangle 27"/>
          <p:cNvSpPr/>
          <p:nvPr/>
        </p:nvSpPr>
        <p:spPr>
          <a:xfrm rot="10800000">
            <a:off x="266700" y="2851729"/>
            <a:ext cx="304800" cy="2103868"/>
          </a:xfrm>
          <a:prstGeom prst="rect">
            <a:avLst/>
          </a:prstGeom>
          <a:gradFill flip="none" rotWithShape="1">
            <a:gsLst>
              <a:gs pos="0">
                <a:srgbClr val="FF0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endParaRPr lang="en-US">
              <a:solidFill>
                <a:srgbClr val="FFFFFF"/>
              </a:solidFill>
              <a:ea typeface="ＭＳ Ｐゴシック" charset="-128"/>
              <a:cs typeface="ＭＳ Ｐゴシック" charset="-128"/>
            </a:endParaRPr>
          </a:p>
        </p:txBody>
      </p:sp>
      <p:sp>
        <p:nvSpPr>
          <p:cNvPr id="30734" name="TextBox 22"/>
          <p:cNvSpPr txBox="1">
            <a:spLocks noChangeArrowheads="1"/>
          </p:cNvSpPr>
          <p:nvPr/>
        </p:nvSpPr>
        <p:spPr bwMode="auto">
          <a:xfrm>
            <a:off x="0" y="5657850"/>
            <a:ext cx="9144000" cy="1200150"/>
          </a:xfrm>
          <a:prstGeom prst="rect">
            <a:avLst/>
          </a:prstGeom>
          <a:solidFill>
            <a:srgbClr val="FF6600"/>
          </a:solidFill>
          <a:ln w="9525">
            <a:noFill/>
            <a:miter lim="800000"/>
            <a:headEnd/>
            <a:tailEnd/>
          </a:ln>
        </p:spPr>
        <p:txBody>
          <a:bodyPr>
            <a:prstTxWarp prst="textNoShape">
              <a:avLst/>
            </a:prstTxWarp>
            <a:spAutoFit/>
          </a:bodyPr>
          <a:lstStyle/>
          <a:p>
            <a:pPr algn="just"/>
            <a:r>
              <a:rPr lang="en-US" sz="2400" dirty="0">
                <a:solidFill>
                  <a:schemeClr val="bg1"/>
                </a:solidFill>
              </a:rPr>
              <a:t>Mary McGlohon, Stephen Bay, Markus G. </a:t>
            </a:r>
            <a:r>
              <a:rPr lang="en-US" sz="2400" dirty="0" err="1">
                <a:solidFill>
                  <a:schemeClr val="bg1"/>
                </a:solidFill>
              </a:rPr>
              <a:t>Anderle</a:t>
            </a:r>
            <a:r>
              <a:rPr lang="en-US" sz="2400" dirty="0">
                <a:solidFill>
                  <a:schemeClr val="bg1"/>
                </a:solidFill>
              </a:rPr>
              <a:t>, David M. </a:t>
            </a:r>
            <a:r>
              <a:rPr lang="en-US" sz="2400" dirty="0" err="1">
                <a:solidFill>
                  <a:schemeClr val="bg1"/>
                </a:solidFill>
              </a:rPr>
              <a:t>Steier</a:t>
            </a:r>
            <a:r>
              <a:rPr lang="en-US" sz="2400" dirty="0">
                <a:solidFill>
                  <a:schemeClr val="bg1"/>
                </a:solidFill>
              </a:rPr>
              <a:t>, Christos Faloutsos: </a:t>
            </a:r>
            <a:r>
              <a:rPr lang="en-US" sz="2400" i="1" dirty="0">
                <a:solidFill>
                  <a:schemeClr val="bg1"/>
                </a:solidFill>
              </a:rPr>
              <a:t>SNARE: a link analytic system for graph labeling</a:t>
            </a:r>
            <a:r>
              <a:rPr lang="en-US" sz="2400" i="1" dirty="0" smtClean="0">
                <a:solidFill>
                  <a:schemeClr val="bg1"/>
                </a:solidFill>
              </a:rPr>
              <a:t> and </a:t>
            </a:r>
            <a:r>
              <a:rPr lang="en-US" sz="2400" i="1" dirty="0">
                <a:solidFill>
                  <a:schemeClr val="bg1"/>
                </a:solidFill>
              </a:rPr>
              <a:t>risk detection</a:t>
            </a:r>
            <a:r>
              <a:rPr lang="en-US" sz="2400" dirty="0">
                <a:solidFill>
                  <a:schemeClr val="bg1"/>
                </a:solidFill>
              </a:rPr>
              <a:t>. KDD 2009: 1265-1274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368300"/>
            <a:ext cx="8229600" cy="1066800"/>
          </a:xfrm>
        </p:spPr>
        <p:txBody>
          <a:bodyPr/>
          <a:lstStyle/>
          <a:p>
            <a:r>
              <a:rPr lang="en-US" smtClean="0"/>
              <a:t>Network Effect Tools: SNARE</a:t>
            </a:r>
          </a:p>
        </p:txBody>
      </p:sp>
      <p:sp>
        <p:nvSpPr>
          <p:cNvPr id="32771" name="Slide Number Placeholder 3"/>
          <p:cNvSpPr>
            <a:spLocks noGrp="1"/>
          </p:cNvSpPr>
          <p:nvPr>
            <p:ph type="sldNum" sz="quarter" idx="12"/>
          </p:nvPr>
        </p:nvSpPr>
        <p:spPr>
          <a:noFill/>
        </p:spPr>
        <p:txBody>
          <a:bodyPr/>
          <a:lstStyle/>
          <a:p>
            <a:fld id="{FA9D4058-C308-454F-BD8F-FE18A141E1FA}" type="slidenum">
              <a:rPr lang="en-US"/>
              <a:pPr/>
              <a:t>88</a:t>
            </a:fld>
            <a:endParaRPr lang="en-US"/>
          </a:p>
        </p:txBody>
      </p:sp>
      <p:sp>
        <p:nvSpPr>
          <p:cNvPr id="6" name="Content Placeholder 5"/>
          <p:cNvSpPr>
            <a:spLocks noGrp="1"/>
          </p:cNvSpPr>
          <p:nvPr>
            <p:ph idx="1"/>
          </p:nvPr>
        </p:nvSpPr>
        <p:spPr>
          <a:xfrm>
            <a:off x="457200" y="1474788"/>
            <a:ext cx="8229600" cy="2030412"/>
          </a:xfrm>
        </p:spPr>
        <p:txBody>
          <a:bodyPr/>
          <a:lstStyle/>
          <a:p>
            <a:r>
              <a:rPr lang="en-US"/>
              <a:t>Produces improvement over simply using flags</a:t>
            </a:r>
          </a:p>
          <a:p>
            <a:pPr lvl="1"/>
            <a:r>
              <a:rPr lang="en-US"/>
              <a:t>Up to 6.5 lift</a:t>
            </a:r>
          </a:p>
          <a:p>
            <a:pPr lvl="1"/>
            <a:r>
              <a:rPr lang="en-US"/>
              <a:t>Improvement especially for low false positive rate</a:t>
            </a:r>
          </a:p>
          <a:p>
            <a:pPr lvl="1"/>
            <a:endParaRPr lang="en-US"/>
          </a:p>
          <a:p>
            <a:endParaRPr lang="en-US"/>
          </a:p>
        </p:txBody>
      </p:sp>
      <p:pic>
        <p:nvPicPr>
          <p:cNvPr id="32773" name="Content Placeholder 4" descr="ROC-RV-0109.png"/>
          <p:cNvPicPr>
            <a:picLocks noChangeAspect="1"/>
          </p:cNvPicPr>
          <p:nvPr/>
        </p:nvPicPr>
        <p:blipFill>
          <a:blip r:embed="rId2"/>
          <a:srcRect l="-21365" r="-21365"/>
          <a:stretch>
            <a:fillRect/>
          </a:stretch>
        </p:blipFill>
        <p:spPr bwMode="auto">
          <a:xfrm>
            <a:off x="1905000" y="3914775"/>
            <a:ext cx="4953000" cy="2603500"/>
          </a:xfrm>
          <a:prstGeom prst="rect">
            <a:avLst/>
          </a:prstGeom>
          <a:noFill/>
          <a:ln w="9525">
            <a:noFill/>
            <a:miter lim="800000"/>
            <a:headEnd/>
            <a:tailEnd/>
          </a:ln>
        </p:spPr>
      </p:pic>
      <p:sp>
        <p:nvSpPr>
          <p:cNvPr id="32775" name="TextBox 9"/>
          <p:cNvSpPr txBox="1">
            <a:spLocks noChangeArrowheads="1"/>
          </p:cNvSpPr>
          <p:nvPr/>
        </p:nvSpPr>
        <p:spPr bwMode="auto">
          <a:xfrm>
            <a:off x="1219200" y="4719638"/>
            <a:ext cx="1752600" cy="1200150"/>
          </a:xfrm>
          <a:prstGeom prst="rect">
            <a:avLst/>
          </a:prstGeom>
          <a:solidFill>
            <a:schemeClr val="bg1"/>
          </a:solidFill>
          <a:ln w="9525">
            <a:noFill/>
            <a:miter lim="800000"/>
            <a:headEnd/>
            <a:tailEnd/>
          </a:ln>
        </p:spPr>
        <p:txBody>
          <a:bodyPr>
            <a:prstTxWarp prst="textNoShape">
              <a:avLst/>
            </a:prstTxWarp>
            <a:spAutoFit/>
          </a:bodyPr>
          <a:lstStyle/>
          <a:p>
            <a:pPr algn="r"/>
            <a:r>
              <a:rPr lang="en-US" sz="2400">
                <a:latin typeface="Trebuchet MS" charset="0"/>
              </a:rPr>
              <a:t>True positive rate</a:t>
            </a:r>
          </a:p>
        </p:txBody>
      </p:sp>
      <p:sp>
        <p:nvSpPr>
          <p:cNvPr id="32776" name="TextBox 10"/>
          <p:cNvSpPr txBox="1">
            <a:spLocks noChangeArrowheads="1"/>
          </p:cNvSpPr>
          <p:nvPr/>
        </p:nvSpPr>
        <p:spPr bwMode="auto">
          <a:xfrm>
            <a:off x="2522538" y="3576638"/>
            <a:ext cx="5651500" cy="461962"/>
          </a:xfrm>
          <a:prstGeom prst="rect">
            <a:avLst/>
          </a:prstGeom>
          <a:noFill/>
          <a:ln w="9525">
            <a:noFill/>
            <a:miter lim="800000"/>
            <a:headEnd/>
            <a:tailEnd/>
          </a:ln>
        </p:spPr>
        <p:txBody>
          <a:bodyPr wrap="none">
            <a:prstTxWarp prst="textNoShape">
              <a:avLst/>
            </a:prstTxWarp>
            <a:spAutoFit/>
          </a:bodyPr>
          <a:lstStyle/>
          <a:p>
            <a:r>
              <a:rPr lang="en-US" sz="2400" b="1">
                <a:latin typeface="Trebuchet MS" charset="0"/>
              </a:rPr>
              <a:t>Results for accounts data (ROC Curve)</a:t>
            </a:r>
          </a:p>
        </p:txBody>
      </p:sp>
      <p:sp>
        <p:nvSpPr>
          <p:cNvPr id="12" name="Right Arrow Callout 11"/>
          <p:cNvSpPr/>
          <p:nvPr/>
        </p:nvSpPr>
        <p:spPr>
          <a:xfrm>
            <a:off x="1371600" y="3935413"/>
            <a:ext cx="1752600" cy="420687"/>
          </a:xfrm>
          <a:prstGeom prst="rightArrowCallou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dirty="0">
                <a:solidFill>
                  <a:srgbClr val="FFFFFF"/>
                </a:solidFill>
                <a:ea typeface="ＭＳ Ｐゴシック" charset="-128"/>
                <a:cs typeface="ＭＳ Ｐゴシック" charset="-128"/>
              </a:rPr>
              <a:t>Ideal</a:t>
            </a:r>
          </a:p>
        </p:txBody>
      </p:sp>
      <p:sp>
        <p:nvSpPr>
          <p:cNvPr id="14" name="Rectangle 13"/>
          <p:cNvSpPr/>
          <p:nvPr/>
        </p:nvSpPr>
        <p:spPr>
          <a:xfrm>
            <a:off x="4876800" y="5710238"/>
            <a:ext cx="838200" cy="461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endParaRPr lang="en-US">
              <a:solidFill>
                <a:srgbClr val="FFFFFF"/>
              </a:solidFill>
              <a:ea typeface="ＭＳ Ｐゴシック" charset="-128"/>
              <a:cs typeface="ＭＳ Ｐゴシック" charset="-128"/>
            </a:endParaRPr>
          </a:p>
        </p:txBody>
      </p:sp>
      <p:sp>
        <p:nvSpPr>
          <p:cNvPr id="32779" name="TextBox 14"/>
          <p:cNvSpPr txBox="1">
            <a:spLocks noChangeArrowheads="1"/>
          </p:cNvSpPr>
          <p:nvPr/>
        </p:nvSpPr>
        <p:spPr bwMode="auto">
          <a:xfrm>
            <a:off x="3735388" y="4545013"/>
            <a:ext cx="836612" cy="369887"/>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Trebuchet MS" charset="0"/>
              </a:rPr>
              <a:t>SNARE</a:t>
            </a:r>
          </a:p>
        </p:txBody>
      </p:sp>
      <p:sp>
        <p:nvSpPr>
          <p:cNvPr id="32780" name="TextBox 15"/>
          <p:cNvSpPr txBox="1">
            <a:spLocks noChangeArrowheads="1"/>
          </p:cNvSpPr>
          <p:nvPr/>
        </p:nvSpPr>
        <p:spPr bwMode="auto">
          <a:xfrm>
            <a:off x="6311900" y="4672013"/>
            <a:ext cx="2400300" cy="1077912"/>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Trebuchet MS" charset="0"/>
              </a:rPr>
              <a:t>Baseline (flags only)</a:t>
            </a:r>
          </a:p>
        </p:txBody>
      </p:sp>
      <p:sp>
        <p:nvSpPr>
          <p:cNvPr id="32781" name="Date Placeholder 12"/>
          <p:cNvSpPr>
            <a:spLocks noGrp="1"/>
          </p:cNvSpPr>
          <p:nvPr>
            <p:ph type="dt" sz="quarter" idx="10"/>
          </p:nvPr>
        </p:nvSpPr>
        <p:spPr>
          <a:noFill/>
        </p:spPr>
        <p:txBody>
          <a:bodyPr/>
          <a:lstStyle/>
          <a:p>
            <a:r>
              <a:rPr lang="en-US" smtClean="0"/>
              <a:t>Twitter</a:t>
            </a:r>
            <a:endParaRPr lang="en-US"/>
          </a:p>
        </p:txBody>
      </p:sp>
      <p:sp>
        <p:nvSpPr>
          <p:cNvPr id="32782" name="Footer Placeholder 14"/>
          <p:cNvSpPr>
            <a:spLocks noGrp="1"/>
          </p:cNvSpPr>
          <p:nvPr>
            <p:ph type="ftr" sz="quarter" idx="11"/>
          </p:nvPr>
        </p:nvSpPr>
        <p:spPr>
          <a:xfrm>
            <a:off x="3124200" y="6248400"/>
            <a:ext cx="2895600" cy="457200"/>
          </a:xfrm>
          <a:solidFill>
            <a:schemeClr val="bg1"/>
          </a:solidFill>
        </p:spPr>
        <p:txBody>
          <a:bodyPr/>
          <a:lstStyle/>
          <a:p>
            <a:r>
              <a:rPr lang="en-US" smtClean="0"/>
              <a:t>(c) 2015, C. Faloutsos</a:t>
            </a:r>
            <a:endParaRPr lang="en-US" dirty="0"/>
          </a:p>
        </p:txBody>
      </p:sp>
      <p:sp>
        <p:nvSpPr>
          <p:cNvPr id="32774" name="TextBox 7"/>
          <p:cNvSpPr txBox="1">
            <a:spLocks noChangeArrowheads="1"/>
          </p:cNvSpPr>
          <p:nvPr/>
        </p:nvSpPr>
        <p:spPr bwMode="auto">
          <a:xfrm>
            <a:off x="3124200" y="6307138"/>
            <a:ext cx="2725738" cy="461962"/>
          </a:xfrm>
          <a:prstGeom prst="rect">
            <a:avLst/>
          </a:prstGeom>
          <a:solidFill>
            <a:schemeClr val="bg1"/>
          </a:solidFill>
          <a:ln w="9525">
            <a:noFill/>
            <a:miter lim="800000"/>
            <a:headEnd/>
            <a:tailEnd/>
          </a:ln>
        </p:spPr>
        <p:txBody>
          <a:bodyPr wrap="none">
            <a:prstTxWarp prst="textNoShape">
              <a:avLst/>
            </a:prstTxWarp>
            <a:spAutoFit/>
          </a:bodyPr>
          <a:lstStyle/>
          <a:p>
            <a:r>
              <a:rPr lang="en-US" sz="2400">
                <a:latin typeface="Trebuchet MS" charset="0"/>
              </a:rPr>
              <a:t>False positive rate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368300"/>
            <a:ext cx="8229600" cy="1066800"/>
          </a:xfrm>
        </p:spPr>
        <p:txBody>
          <a:bodyPr/>
          <a:lstStyle/>
          <a:p>
            <a:r>
              <a:rPr lang="en-US" smtClean="0"/>
              <a:t>Network Effect Tools: SNARE</a:t>
            </a:r>
          </a:p>
        </p:txBody>
      </p:sp>
      <p:sp>
        <p:nvSpPr>
          <p:cNvPr id="33795" name="Slide Number Placeholder 3"/>
          <p:cNvSpPr>
            <a:spLocks noGrp="1"/>
          </p:cNvSpPr>
          <p:nvPr>
            <p:ph type="sldNum" sz="quarter" idx="12"/>
          </p:nvPr>
        </p:nvSpPr>
        <p:spPr>
          <a:noFill/>
        </p:spPr>
        <p:txBody>
          <a:bodyPr/>
          <a:lstStyle/>
          <a:p>
            <a:fld id="{8803B10C-9D9C-1E43-9A2D-4F51AFDE4881}" type="slidenum">
              <a:rPr lang="en-US"/>
              <a:pPr/>
              <a:t>89</a:t>
            </a:fld>
            <a:endParaRPr lang="en-US"/>
          </a:p>
        </p:txBody>
      </p:sp>
      <p:sp>
        <p:nvSpPr>
          <p:cNvPr id="6" name="Content Placeholder 5"/>
          <p:cNvSpPr>
            <a:spLocks noGrp="1"/>
          </p:cNvSpPr>
          <p:nvPr>
            <p:ph idx="1"/>
          </p:nvPr>
        </p:nvSpPr>
        <p:spPr>
          <a:xfrm>
            <a:off x="457200" y="1474788"/>
            <a:ext cx="8229600" cy="2944812"/>
          </a:xfrm>
        </p:spPr>
        <p:txBody>
          <a:bodyPr/>
          <a:lstStyle/>
          <a:p>
            <a:r>
              <a:rPr lang="en-US" dirty="0">
                <a:solidFill>
                  <a:schemeClr val="tx2"/>
                </a:solidFill>
              </a:rPr>
              <a:t>Accurate</a:t>
            </a:r>
            <a:r>
              <a:rPr lang="en-US" dirty="0"/>
              <a:t>- Produces large improvement over simply using flags</a:t>
            </a:r>
          </a:p>
          <a:p>
            <a:r>
              <a:rPr lang="en-US" dirty="0">
                <a:solidFill>
                  <a:srgbClr val="A50021"/>
                </a:solidFill>
              </a:rPr>
              <a:t>Flexible</a:t>
            </a:r>
            <a:r>
              <a:rPr lang="en-US" dirty="0"/>
              <a:t>- Can be applied to other domains</a:t>
            </a:r>
          </a:p>
          <a:p>
            <a:r>
              <a:rPr lang="en-US" dirty="0">
                <a:solidFill>
                  <a:srgbClr val="A50021"/>
                </a:solidFill>
              </a:rPr>
              <a:t>Scalable</a:t>
            </a:r>
            <a:r>
              <a:rPr lang="en-US" dirty="0"/>
              <a:t>- One iteration BP runs in linear time (# edges)</a:t>
            </a:r>
          </a:p>
          <a:p>
            <a:r>
              <a:rPr lang="en-US" dirty="0">
                <a:solidFill>
                  <a:srgbClr val="A50021"/>
                </a:solidFill>
              </a:rPr>
              <a:t>Robust</a:t>
            </a:r>
            <a:r>
              <a:rPr lang="en-US" dirty="0"/>
              <a:t>- Works on large range of parameters</a:t>
            </a:r>
          </a:p>
          <a:p>
            <a:pPr lvl="1"/>
            <a:endParaRPr lang="en-US" dirty="0"/>
          </a:p>
          <a:p>
            <a:pPr lvl="1"/>
            <a:endParaRPr lang="en-US" dirty="0"/>
          </a:p>
          <a:p>
            <a:endParaRPr lang="en-US" dirty="0"/>
          </a:p>
        </p:txBody>
      </p:sp>
      <p:sp>
        <p:nvSpPr>
          <p:cNvPr id="33797" name="Date Placeholder 4"/>
          <p:cNvSpPr>
            <a:spLocks noGrp="1"/>
          </p:cNvSpPr>
          <p:nvPr>
            <p:ph type="dt" sz="quarter" idx="10"/>
          </p:nvPr>
        </p:nvSpPr>
        <p:spPr>
          <a:noFill/>
        </p:spPr>
        <p:txBody>
          <a:bodyPr/>
          <a:lstStyle/>
          <a:p>
            <a:r>
              <a:rPr lang="en-US" smtClean="0"/>
              <a:t>Twitter</a:t>
            </a:r>
            <a:endParaRPr lang="en-US"/>
          </a:p>
        </p:txBody>
      </p:sp>
      <p:sp>
        <p:nvSpPr>
          <p:cNvPr id="33798" name="Footer Placeholder 6"/>
          <p:cNvSpPr>
            <a:spLocks noGrp="1"/>
          </p:cNvSpPr>
          <p:nvPr>
            <p:ph type="ftr" sz="quarter" idx="11"/>
          </p:nvPr>
        </p:nvSpPr>
        <p:spPr>
          <a:noFill/>
        </p:spPr>
        <p:txBody>
          <a:bodyPr/>
          <a:lstStyle/>
          <a:p>
            <a:r>
              <a:rPr lang="en-US" smtClean="0"/>
              <a:t>(c) 2015, C. Faloutsos</a:t>
            </a:r>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problems</a:t>
            </a:r>
            <a:endParaRPr lang="en-US" dirty="0"/>
          </a:p>
        </p:txBody>
      </p:sp>
      <p:sp>
        <p:nvSpPr>
          <p:cNvPr id="3" name="Content Placeholder 2"/>
          <p:cNvSpPr>
            <a:spLocks noGrp="1"/>
          </p:cNvSpPr>
          <p:nvPr>
            <p:ph idx="1"/>
          </p:nvPr>
        </p:nvSpPr>
        <p:spPr/>
        <p:txBody>
          <a:bodyPr/>
          <a:lstStyle/>
          <a:p>
            <a:r>
              <a:rPr lang="en-US" dirty="0" smtClean="0"/>
              <a:t>P1: patterns? Fraud detection?</a:t>
            </a:r>
          </a:p>
          <a:p>
            <a:endParaRPr lang="en-US" dirty="0" smtClean="0"/>
          </a:p>
          <a:p>
            <a:r>
              <a:rPr lang="en-US" dirty="0" smtClean="0"/>
              <a:t>P2: patterns in time-evolving graphs / tensors</a:t>
            </a:r>
          </a:p>
          <a:p>
            <a:endParaRPr lang="en-US" dirty="0" smtClean="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9</a:t>
            </a:fld>
            <a:endParaRPr lang="en-US"/>
          </a:p>
        </p:txBody>
      </p:sp>
      <p:pic>
        <p:nvPicPr>
          <p:cNvPr id="7" name="Picture 4" descr="0iterations"/>
          <p:cNvPicPr>
            <a:picLocks noChangeAspect="1" noChangeArrowheads="1"/>
          </p:cNvPicPr>
          <p:nvPr/>
        </p:nvPicPr>
        <p:blipFill>
          <a:blip r:embed="rId2"/>
          <a:srcRect/>
          <a:stretch>
            <a:fillRect/>
          </a:stretch>
        </p:blipFill>
        <p:spPr bwMode="auto">
          <a:xfrm>
            <a:off x="7683500" y="1158856"/>
            <a:ext cx="1104900" cy="1216044"/>
          </a:xfrm>
          <a:prstGeom prst="rect">
            <a:avLst/>
          </a:prstGeom>
          <a:noFill/>
          <a:ln w="9525">
            <a:noFill/>
            <a:miter lim="800000"/>
            <a:headEnd/>
            <a:tailEnd/>
          </a:ln>
        </p:spPr>
      </p:pic>
      <p:pic>
        <p:nvPicPr>
          <p:cNvPr id="9" name="Picture 8"/>
          <p:cNvPicPr>
            <a:picLocks noChangeAspect="1"/>
          </p:cNvPicPr>
          <p:nvPr/>
        </p:nvPicPr>
        <p:blipFill>
          <a:blip r:embed="rId3"/>
          <a:srcRect l="15442" t="19200" r="71421" b="9600"/>
          <a:stretch>
            <a:fillRect/>
          </a:stretch>
        </p:blipFill>
        <p:spPr>
          <a:xfrm rot="16200000">
            <a:off x="4986028" y="3301852"/>
            <a:ext cx="757607" cy="825648"/>
          </a:xfrm>
          <a:prstGeom prst="rect">
            <a:avLst/>
          </a:prstGeom>
        </p:spPr>
      </p:pic>
      <p:sp>
        <p:nvSpPr>
          <p:cNvPr id="60" name="TextBox 59"/>
          <p:cNvSpPr txBox="1"/>
          <p:nvPr/>
        </p:nvSpPr>
        <p:spPr>
          <a:xfrm>
            <a:off x="5531627" y="4055534"/>
            <a:ext cx="620745" cy="369332"/>
          </a:xfrm>
          <a:prstGeom prst="rect">
            <a:avLst/>
          </a:prstGeom>
          <a:noFill/>
        </p:spPr>
        <p:txBody>
          <a:bodyPr wrap="none" rtlCol="0">
            <a:spAutoFit/>
          </a:bodyPr>
          <a:lstStyle/>
          <a:p>
            <a:r>
              <a:rPr lang="en-US" sz="1800" dirty="0" smtClean="0"/>
              <a:t>time</a:t>
            </a:r>
            <a:endParaRPr lang="en-US" dirty="0"/>
          </a:p>
        </p:txBody>
      </p:sp>
      <p:sp>
        <p:nvSpPr>
          <p:cNvPr id="61" name="TextBox 60"/>
          <p:cNvSpPr txBox="1"/>
          <p:nvPr/>
        </p:nvSpPr>
        <p:spPr>
          <a:xfrm rot="1259942">
            <a:off x="4370316" y="3945468"/>
            <a:ext cx="877501" cy="369332"/>
          </a:xfrm>
          <a:prstGeom prst="rect">
            <a:avLst/>
          </a:prstGeom>
          <a:noFill/>
        </p:spPr>
        <p:txBody>
          <a:bodyPr wrap="none" rtlCol="0">
            <a:spAutoFit/>
          </a:bodyPr>
          <a:lstStyle/>
          <a:p>
            <a:r>
              <a:rPr lang="en-US" sz="1800" dirty="0" smtClean="0"/>
              <a:t>source</a:t>
            </a:r>
            <a:endParaRPr lang="en-US" dirty="0"/>
          </a:p>
        </p:txBody>
      </p:sp>
      <p:sp>
        <p:nvSpPr>
          <p:cNvPr id="62" name="TextBox 61"/>
          <p:cNvSpPr txBox="1"/>
          <p:nvPr/>
        </p:nvSpPr>
        <p:spPr>
          <a:xfrm>
            <a:off x="3359849" y="3460589"/>
            <a:ext cx="1425240" cy="400110"/>
          </a:xfrm>
          <a:prstGeom prst="rect">
            <a:avLst/>
          </a:prstGeom>
          <a:noFill/>
        </p:spPr>
        <p:txBody>
          <a:bodyPr wrap="none" rtlCol="0">
            <a:spAutoFit/>
          </a:bodyPr>
          <a:lstStyle/>
          <a:p>
            <a:r>
              <a:rPr lang="en-US" sz="2000" dirty="0" smtClean="0"/>
              <a:t>destination</a:t>
            </a:r>
            <a:endParaRPr lang="en-US" dirty="0"/>
          </a:p>
        </p:txBody>
      </p:sp>
      <p:sp>
        <p:nvSpPr>
          <p:cNvPr id="63" name="Rectangle 62"/>
          <p:cNvSpPr/>
          <p:nvPr/>
        </p:nvSpPr>
        <p:spPr bwMode="auto">
          <a:xfrm>
            <a:off x="5308600" y="3683000"/>
            <a:ext cx="247650" cy="171450"/>
          </a:xfrm>
          <a:prstGeom prst="rect">
            <a:avLst/>
          </a:prstGeom>
          <a:solidFill>
            <a:schemeClr val="bg1"/>
          </a:solidFill>
          <a:ln w="3175" cap="flat" cmpd="sng" algn="ctr">
            <a:solidFill>
              <a:schemeClr val="bg1"/>
            </a:solidFill>
            <a:prstDash val="solid"/>
            <a:round/>
            <a:headEnd type="none" w="sm" len="sm"/>
            <a:tailEnd type="none" w="med" len="med"/>
          </a:ln>
          <a:effectLst/>
        </p:spPr>
        <p:txBody>
          <a:bodyPr rtlCol="0" anchor="ctr"/>
          <a:lstStyle/>
          <a:p>
            <a:pPr algn="ctr"/>
            <a:endParaRPr lang="en-US"/>
          </a:p>
        </p:txBody>
      </p:sp>
      <p:grpSp>
        <p:nvGrpSpPr>
          <p:cNvPr id="22" name="Group 21"/>
          <p:cNvGrpSpPr/>
          <p:nvPr/>
        </p:nvGrpSpPr>
        <p:grpSpPr>
          <a:xfrm>
            <a:off x="2781300" y="2036048"/>
            <a:ext cx="4724738" cy="605552"/>
            <a:chOff x="2781300" y="2036048"/>
            <a:chExt cx="4724738" cy="605552"/>
          </a:xfrm>
        </p:grpSpPr>
        <p:sp>
          <p:nvSpPr>
            <p:cNvPr id="13" name="Oval 12"/>
            <p:cNvSpPr/>
            <p:nvPr/>
          </p:nvSpPr>
          <p:spPr bwMode="auto">
            <a:xfrm>
              <a:off x="2781300" y="2082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Oval 13"/>
            <p:cNvSpPr/>
            <p:nvPr/>
          </p:nvSpPr>
          <p:spPr bwMode="auto">
            <a:xfrm>
              <a:off x="2933700" y="22352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Oval 14"/>
            <p:cNvSpPr/>
            <p:nvPr/>
          </p:nvSpPr>
          <p:spPr bwMode="auto">
            <a:xfrm>
              <a:off x="3086100" y="23876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Oval 15"/>
            <p:cNvSpPr/>
            <p:nvPr/>
          </p:nvSpPr>
          <p:spPr bwMode="auto">
            <a:xfrm>
              <a:off x="3238500" y="25400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Oval 16"/>
            <p:cNvSpPr/>
            <p:nvPr/>
          </p:nvSpPr>
          <p:spPr bwMode="auto">
            <a:xfrm>
              <a:off x="3098800" y="2209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9" name="Straight Connector 18"/>
            <p:cNvCxnSpPr/>
            <p:nvPr/>
          </p:nvCxnSpPr>
          <p:spPr bwMode="auto">
            <a:xfrm rot="16200000" flipH="1">
              <a:off x="2768600" y="2082800"/>
              <a:ext cx="571500" cy="546100"/>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nvGrpSpPr>
            <p:cNvPr id="8" name="Group 21"/>
            <p:cNvGrpSpPr/>
            <p:nvPr/>
          </p:nvGrpSpPr>
          <p:grpSpPr>
            <a:xfrm>
              <a:off x="3448242" y="2036048"/>
              <a:ext cx="4057796" cy="569040"/>
              <a:chOff x="3448242" y="2036048"/>
              <a:chExt cx="4057796" cy="569040"/>
            </a:xfrm>
          </p:grpSpPr>
          <p:sp>
            <p:nvSpPr>
              <p:cNvPr id="21" name="TextBox 20"/>
              <p:cNvSpPr txBox="1"/>
              <p:nvPr/>
            </p:nvSpPr>
            <p:spPr>
              <a:xfrm>
                <a:off x="3448242" y="2095500"/>
                <a:ext cx="4057796" cy="492443"/>
              </a:xfrm>
              <a:prstGeom prst="rect">
                <a:avLst/>
              </a:prstGeom>
              <a:noFill/>
            </p:spPr>
            <p:txBody>
              <a:bodyPr wrap="none" rtlCol="0">
                <a:spAutoFit/>
              </a:bodyPr>
              <a:lstStyle/>
              <a:p>
                <a:r>
                  <a:rPr lang="en-US" dirty="0" smtClean="0">
                    <a:solidFill>
                      <a:schemeClr val="tx2"/>
                    </a:solidFill>
                  </a:rPr>
                  <a:t>Patterns            anomalies</a:t>
                </a:r>
                <a:endParaRPr lang="en-US" dirty="0">
                  <a:solidFill>
                    <a:schemeClr val="tx2"/>
                  </a:solidFill>
                </a:endParaRPr>
              </a:p>
            </p:txBody>
          </p:sp>
          <p:pic>
            <p:nvPicPr>
              <p:cNvPr id="20" name="Picture 19" descr="shutterstock_104520869.jpg"/>
              <p:cNvPicPr>
                <a:picLocks noChangeAspect="1"/>
              </p:cNvPicPr>
              <p:nvPr/>
            </p:nvPicPr>
            <p:blipFill>
              <a:blip r:embed="rId4"/>
              <a:stretch>
                <a:fillRect/>
              </a:stretch>
            </p:blipFill>
            <p:spPr>
              <a:xfrm>
                <a:off x="4927600" y="2036048"/>
                <a:ext cx="850900" cy="569040"/>
              </a:xfrm>
              <a:prstGeom prst="rect">
                <a:avLst/>
              </a:prstGeom>
            </p:spPr>
          </p:pic>
        </p:grpSp>
      </p:gr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90</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 fast computation &amp; unification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638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47813"/>
            <a:ext cx="9144000" cy="1854200"/>
          </a:xfrm>
          <a:ln w="57150"/>
        </p:spPr>
        <p:txBody>
          <a:bodyPr>
            <a:normAutofit fontScale="90000"/>
          </a:bodyPr>
          <a:lstStyle/>
          <a:p>
            <a:pPr>
              <a:defRPr/>
            </a:pPr>
            <a:r>
              <a:rPr lang="en-US" dirty="0" smtClean="0">
                <a:latin typeface="Cambria"/>
              </a:rPr>
              <a:t>Unifying Guilt-by-Association Approaches: </a:t>
            </a:r>
            <a:br>
              <a:rPr lang="en-US" dirty="0" smtClean="0">
                <a:latin typeface="Cambria"/>
              </a:rPr>
            </a:br>
            <a:r>
              <a:rPr lang="en-US" dirty="0" smtClean="0">
                <a:latin typeface="Cambria"/>
              </a:rPr>
              <a:t>Theorems and Fast Algorithms</a:t>
            </a:r>
            <a:endParaRPr lang="en-US" dirty="0">
              <a:latin typeface="Cambria"/>
            </a:endParaRPr>
          </a:p>
        </p:txBody>
      </p:sp>
      <p:sp>
        <p:nvSpPr>
          <p:cNvPr id="3" name="Subtitle 2"/>
          <p:cNvSpPr>
            <a:spLocks noGrp="1"/>
          </p:cNvSpPr>
          <p:nvPr>
            <p:ph type="subTitle" idx="1"/>
          </p:nvPr>
        </p:nvSpPr>
        <p:spPr>
          <a:xfrm>
            <a:off x="961171" y="4048500"/>
            <a:ext cx="7260276" cy="1115472"/>
          </a:xfrm>
        </p:spPr>
        <p:txBody>
          <a:bodyPr numCol="2" spcCol="548640">
            <a:normAutofit fontScale="70000" lnSpcReduction="20000"/>
          </a:bodyPr>
          <a:lstStyle/>
          <a:p>
            <a:pPr>
              <a:defRPr/>
            </a:pPr>
            <a:r>
              <a:rPr lang="en-US" b="1" dirty="0" smtClean="0"/>
              <a:t>Danai Koutra		</a:t>
            </a:r>
            <a:endParaRPr lang="en-US" dirty="0" smtClean="0"/>
          </a:p>
          <a:p>
            <a:pPr>
              <a:defRPr/>
            </a:pPr>
            <a:r>
              <a:rPr lang="en-US" dirty="0" smtClean="0"/>
              <a:t>U Kang	</a:t>
            </a:r>
          </a:p>
          <a:p>
            <a:pPr>
              <a:defRPr/>
            </a:pPr>
            <a:r>
              <a:rPr lang="en-US" dirty="0" smtClean="0"/>
              <a:t>Hsing-Kuo Kenneth Pao</a:t>
            </a:r>
          </a:p>
          <a:p>
            <a:pPr>
              <a:defRPr/>
            </a:pPr>
            <a:r>
              <a:rPr lang="en-US" dirty="0" smtClean="0"/>
              <a:t>Tai-You Ke</a:t>
            </a:r>
          </a:p>
          <a:p>
            <a:pPr>
              <a:defRPr/>
            </a:pPr>
            <a:r>
              <a:rPr lang="en-US" dirty="0" smtClean="0"/>
              <a:t>Duen Horng (Polo) Chau</a:t>
            </a:r>
          </a:p>
          <a:p>
            <a:pPr>
              <a:defRPr/>
            </a:pPr>
            <a:r>
              <a:rPr lang="en-US" dirty="0" smtClean="0"/>
              <a:t>Christos Faloutsos</a:t>
            </a:r>
            <a:endParaRPr lang="en-US" dirty="0"/>
          </a:p>
        </p:txBody>
      </p:sp>
      <p:sp>
        <p:nvSpPr>
          <p:cNvPr id="4" name="Subtitle 2"/>
          <p:cNvSpPr txBox="1">
            <a:spLocks/>
          </p:cNvSpPr>
          <p:nvPr/>
        </p:nvSpPr>
        <p:spPr>
          <a:xfrm>
            <a:off x="1036638" y="5895975"/>
            <a:ext cx="7259637" cy="546100"/>
          </a:xfrm>
          <a:prstGeom prst="rect">
            <a:avLst/>
          </a:prstGeom>
        </p:spPr>
        <p:txBody>
          <a:bodyPr spcCol="548640">
            <a:normAutofit/>
          </a:bodyPr>
          <a:lstStyle/>
          <a:p>
            <a:pPr defTabSz="457200" fontAlgn="auto">
              <a:spcBef>
                <a:spcPct val="20000"/>
              </a:spcBef>
              <a:spcAft>
                <a:spcPts val="0"/>
              </a:spcAft>
              <a:buFont typeface="Arial"/>
              <a:buNone/>
              <a:defRPr/>
            </a:pPr>
            <a:r>
              <a:rPr kumimoji="0" lang="en-US" sz="2400" i="1" dirty="0">
                <a:solidFill>
                  <a:schemeClr val="tx1">
                    <a:lumMod val="95000"/>
                    <a:lumOff val="5000"/>
                  </a:schemeClr>
                </a:solidFill>
                <a:latin typeface="+mn-lt"/>
              </a:rPr>
              <a:t>ECML PKDD, 5-9 September 2011, Athens, Greece</a:t>
            </a:r>
          </a:p>
        </p:txBody>
      </p:sp>
      <p:pic>
        <p:nvPicPr>
          <p:cNvPr id="5" name="Picture 4" descr="danai.jpg"/>
          <p:cNvPicPr>
            <a:picLocks noChangeAspect="1"/>
          </p:cNvPicPr>
          <p:nvPr/>
        </p:nvPicPr>
        <p:blipFill>
          <a:blip r:embed="rId3"/>
          <a:stretch>
            <a:fillRect/>
          </a:stretch>
        </p:blipFill>
        <p:spPr>
          <a:xfrm>
            <a:off x="304800" y="3429000"/>
            <a:ext cx="889000" cy="889000"/>
          </a:xfrm>
          <a:prstGeom prst="rect">
            <a:avLst/>
          </a:prstGeom>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pPr>
              <a:defRPr/>
            </a:pPr>
            <a:r>
              <a:rPr lang="en-US" dirty="0" smtClean="0"/>
              <a:t>Problem Definition:</a:t>
            </a:r>
            <a:br>
              <a:rPr lang="en-US" dirty="0" smtClean="0"/>
            </a:br>
            <a:r>
              <a:rPr lang="en-US" dirty="0" smtClean="0"/>
              <a:t>G</a:t>
            </a:r>
            <a:r>
              <a:rPr lang="en-US" sz="3778" dirty="0" smtClean="0"/>
              <a:t>B</a:t>
            </a:r>
            <a:r>
              <a:rPr lang="en-US" dirty="0" smtClean="0"/>
              <a:t>A techniques</a:t>
            </a:r>
            <a:endParaRPr lang="en-US" dirty="0"/>
          </a:p>
        </p:txBody>
      </p:sp>
      <p:sp>
        <p:nvSpPr>
          <p:cNvPr id="53251" name="Footer Placeholder 8"/>
          <p:cNvSpPr>
            <a:spLocks noGrp="1"/>
          </p:cNvSpPr>
          <p:nvPr>
            <p:ph type="ftr" sz="quarter" idx="11"/>
          </p:nvPr>
        </p:nvSpPr>
        <p:spPr>
          <a:noFill/>
        </p:spPr>
        <p:txBody>
          <a:bodyPr/>
          <a:lstStyle/>
          <a:p>
            <a:r>
              <a:rPr lang="en-US" smtClean="0"/>
              <a:t>(c) 2015, C. Faloutsos</a:t>
            </a:r>
          </a:p>
        </p:txBody>
      </p:sp>
      <p:sp>
        <p:nvSpPr>
          <p:cNvPr id="53252" name="Slide Number Placeholder 7"/>
          <p:cNvSpPr>
            <a:spLocks noGrp="1"/>
          </p:cNvSpPr>
          <p:nvPr>
            <p:ph type="sldNum" sz="quarter" idx="12"/>
          </p:nvPr>
        </p:nvSpPr>
        <p:spPr>
          <a:noFill/>
        </p:spPr>
        <p:txBody>
          <a:bodyPr/>
          <a:lstStyle/>
          <a:p>
            <a:fld id="{E0966FEF-20F4-1045-BB12-F963D80569D1}" type="slidenum">
              <a:rPr lang="en-US" smtClean="0"/>
              <a:pPr/>
              <a:t>92</a:t>
            </a:fld>
            <a:endParaRPr lang="en-US" smtClean="0"/>
          </a:p>
        </p:txBody>
      </p:sp>
      <p:sp>
        <p:nvSpPr>
          <p:cNvPr id="53253" name="TextBox 6"/>
          <p:cNvSpPr txBox="1">
            <a:spLocks noChangeArrowheads="1"/>
          </p:cNvSpPr>
          <p:nvPr/>
        </p:nvSpPr>
        <p:spPr bwMode="auto">
          <a:xfrm>
            <a:off x="5443538" y="2128838"/>
            <a:ext cx="3616325" cy="2246312"/>
          </a:xfrm>
          <a:prstGeom prst="rect">
            <a:avLst/>
          </a:prstGeom>
          <a:noFill/>
          <a:ln w="9525">
            <a:noFill/>
            <a:miter lim="800000"/>
            <a:headEnd/>
            <a:tailEnd/>
          </a:ln>
        </p:spPr>
        <p:txBody>
          <a:bodyPr>
            <a:prstTxWarp prst="textNoShape">
              <a:avLst/>
            </a:prstTxWarp>
            <a:spAutoFit/>
          </a:bodyPr>
          <a:lstStyle/>
          <a:p>
            <a:pPr algn="l"/>
            <a:r>
              <a:rPr lang="en-US" sz="2800" b="1"/>
              <a:t>Given</a:t>
            </a:r>
            <a:r>
              <a:rPr lang="en-US" sz="2800"/>
              <a:t>: Graph; &amp;	        </a:t>
            </a:r>
          </a:p>
          <a:p>
            <a:pPr algn="l"/>
            <a:r>
              <a:rPr lang="en-US" sz="2800"/>
              <a:t>   few labeled nodes</a:t>
            </a:r>
          </a:p>
          <a:p>
            <a:pPr algn="l"/>
            <a:r>
              <a:rPr lang="en-US" sz="2800" b="1"/>
              <a:t>Find</a:t>
            </a:r>
            <a:r>
              <a:rPr lang="en-US" sz="2800"/>
              <a:t>: labels of rest</a:t>
            </a:r>
          </a:p>
          <a:p>
            <a:pPr algn="l"/>
            <a:r>
              <a:rPr lang="en-US" sz="2800"/>
              <a:t>(assuming network effects)</a:t>
            </a:r>
          </a:p>
        </p:txBody>
      </p:sp>
      <p:pic>
        <p:nvPicPr>
          <p:cNvPr id="53254" name="Content Placeholder 13" descr="graph_gult_by_assoc.png"/>
          <p:cNvPicPr>
            <a:picLocks noGrp="1" noChangeAspect="1"/>
          </p:cNvPicPr>
          <p:nvPr>
            <p:ph idx="1"/>
          </p:nvPr>
        </p:nvPicPr>
        <p:blipFill>
          <a:blip r:embed="rId3"/>
          <a:srcRect l="22217" t="2664" r="18387" b="957"/>
          <a:stretch>
            <a:fillRect/>
          </a:stretch>
        </p:blipFill>
        <p:spPr>
          <a:xfrm>
            <a:off x="342900" y="1762125"/>
            <a:ext cx="5137150" cy="3740150"/>
          </a:xfrm>
        </p:spPr>
      </p:pic>
      <p:sp>
        <p:nvSpPr>
          <p:cNvPr id="11" name="TextBox 10"/>
          <p:cNvSpPr txBox="1"/>
          <p:nvPr/>
        </p:nvSpPr>
        <p:spPr>
          <a:xfrm>
            <a:off x="2201334" y="1694179"/>
            <a:ext cx="636293" cy="646331"/>
          </a:xfrm>
          <a:prstGeom prst="rect">
            <a:avLst/>
          </a:prstGeom>
          <a:noFill/>
        </p:spPr>
        <p:txBody>
          <a:bodyPr>
            <a:spAutoFit/>
          </a:bodyPr>
          <a:lstStyle/>
          <a:p>
            <a:pPr>
              <a:defRPr/>
            </a:pPr>
            <a:r>
              <a:rPr lang="en-US" sz="3600" b="1" dirty="0">
                <a:ln w="15875">
                  <a:solidFill>
                    <a:schemeClr val="bg1">
                      <a:lumMod val="65000"/>
                    </a:schemeClr>
                  </a:solidFill>
                </a:ln>
                <a:solidFill>
                  <a:schemeClr val="tx1">
                    <a:lumMod val="50000"/>
                    <a:lumOff val="50000"/>
                  </a:schemeClr>
                </a:solidFill>
                <a:latin typeface="Arial Black"/>
              </a:rPr>
              <a:t>?</a:t>
            </a:r>
          </a:p>
        </p:txBody>
      </p:sp>
      <p:sp>
        <p:nvSpPr>
          <p:cNvPr id="12" name="TextBox 11"/>
          <p:cNvSpPr txBox="1"/>
          <p:nvPr/>
        </p:nvSpPr>
        <p:spPr>
          <a:xfrm>
            <a:off x="4460640" y="3825115"/>
            <a:ext cx="636293" cy="646331"/>
          </a:xfrm>
          <a:prstGeom prst="rect">
            <a:avLst/>
          </a:prstGeom>
          <a:noFill/>
        </p:spPr>
        <p:txBody>
          <a:bodyPr>
            <a:spAutoFit/>
          </a:bodyPr>
          <a:lstStyle/>
          <a:p>
            <a:pPr>
              <a:defRPr/>
            </a:pPr>
            <a:r>
              <a:rPr lang="en-US" sz="3600" b="1" dirty="0">
                <a:ln w="15875">
                  <a:solidFill>
                    <a:schemeClr val="bg1">
                      <a:lumMod val="65000"/>
                    </a:schemeClr>
                  </a:solidFill>
                </a:ln>
                <a:solidFill>
                  <a:schemeClr val="tx1">
                    <a:lumMod val="50000"/>
                    <a:lumOff val="50000"/>
                  </a:schemeClr>
                </a:solidFill>
                <a:latin typeface="Arial Black"/>
              </a:rPr>
              <a:t>?</a:t>
            </a:r>
          </a:p>
        </p:txBody>
      </p:sp>
      <p:sp>
        <p:nvSpPr>
          <p:cNvPr id="13" name="TextBox 12"/>
          <p:cNvSpPr txBox="1"/>
          <p:nvPr/>
        </p:nvSpPr>
        <p:spPr>
          <a:xfrm>
            <a:off x="904637" y="2611441"/>
            <a:ext cx="636293" cy="646331"/>
          </a:xfrm>
          <a:prstGeom prst="rect">
            <a:avLst/>
          </a:prstGeom>
          <a:noFill/>
        </p:spPr>
        <p:txBody>
          <a:bodyPr>
            <a:spAutoFit/>
          </a:bodyPr>
          <a:lstStyle/>
          <a:p>
            <a:pPr>
              <a:defRPr/>
            </a:pPr>
            <a:r>
              <a:rPr lang="en-US" sz="3600" b="1" dirty="0">
                <a:ln w="15875">
                  <a:solidFill>
                    <a:schemeClr val="bg1">
                      <a:lumMod val="65000"/>
                    </a:schemeClr>
                  </a:solidFill>
                </a:ln>
                <a:solidFill>
                  <a:schemeClr val="tx1">
                    <a:lumMod val="50000"/>
                    <a:lumOff val="50000"/>
                  </a:schemeClr>
                </a:solidFill>
                <a:latin typeface="Arial Black"/>
              </a:rPr>
              <a:t>?</a:t>
            </a:r>
          </a:p>
        </p:txBody>
      </p:sp>
      <p:sp>
        <p:nvSpPr>
          <p:cNvPr id="15" name="TextBox 14"/>
          <p:cNvSpPr txBox="1"/>
          <p:nvPr/>
        </p:nvSpPr>
        <p:spPr>
          <a:xfrm>
            <a:off x="1540930" y="4771315"/>
            <a:ext cx="636293" cy="646331"/>
          </a:xfrm>
          <a:prstGeom prst="rect">
            <a:avLst/>
          </a:prstGeom>
          <a:noFill/>
        </p:spPr>
        <p:txBody>
          <a:bodyPr>
            <a:spAutoFit/>
          </a:bodyPr>
          <a:lstStyle/>
          <a:p>
            <a:pPr>
              <a:defRPr/>
            </a:pPr>
            <a:r>
              <a:rPr lang="en-US" sz="3600" b="1" dirty="0">
                <a:ln w="15875">
                  <a:solidFill>
                    <a:schemeClr val="bg1">
                      <a:lumMod val="65000"/>
                    </a:schemeClr>
                  </a:solidFill>
                </a:ln>
                <a:solidFill>
                  <a:schemeClr val="tx1">
                    <a:lumMod val="50000"/>
                    <a:lumOff val="50000"/>
                  </a:schemeClr>
                </a:solidFill>
                <a:latin typeface="Arial Black"/>
              </a:rPr>
              <a:t>?</a:t>
            </a:r>
          </a:p>
        </p:txBody>
      </p:sp>
      <p:sp>
        <p:nvSpPr>
          <p:cNvPr id="53264" name="Date Placeholder 15"/>
          <p:cNvSpPr>
            <a:spLocks noGrp="1"/>
          </p:cNvSpPr>
          <p:nvPr>
            <p:ph type="dt" sz="quarter" idx="10"/>
          </p:nvPr>
        </p:nvSpPr>
        <p:spPr>
          <a:noFill/>
        </p:spPr>
        <p:txBody>
          <a:bodyPr/>
          <a:lstStyle/>
          <a:p>
            <a:r>
              <a:rPr lang="en-US" smtClean="0"/>
              <a:t>Twitter</a:t>
            </a:r>
          </a:p>
        </p:txBody>
      </p:sp>
      <p:sp>
        <p:nvSpPr>
          <p:cNvPr id="16" name="Rectangle 15"/>
          <p:cNvSpPr/>
          <p:nvPr/>
        </p:nvSpPr>
        <p:spPr bwMode="auto">
          <a:xfrm>
            <a:off x="5334000" y="51816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Rectangle 16"/>
          <p:cNvSpPr/>
          <p:nvPr/>
        </p:nvSpPr>
        <p:spPr bwMode="auto">
          <a:xfrm>
            <a:off x="5626100" y="5181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5626100" y="5486400"/>
            <a:ext cx="292100" cy="304800"/>
          </a:xfrm>
          <a:prstGeom prst="rect">
            <a:avLst/>
          </a:prstGeom>
          <a:solidFill>
            <a:srgbClr val="5C5CFF"/>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5334000" y="54864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Oval 19"/>
          <p:cNvSpPr/>
          <p:nvPr/>
        </p:nvSpPr>
        <p:spPr bwMode="auto">
          <a:xfrm>
            <a:off x="5016500" y="52705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21" name="Oval 20"/>
          <p:cNvSpPr/>
          <p:nvPr/>
        </p:nvSpPr>
        <p:spPr bwMode="auto">
          <a:xfrm>
            <a:off x="5410200" y="49022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22" name="Oval 21"/>
          <p:cNvSpPr/>
          <p:nvPr/>
        </p:nvSpPr>
        <p:spPr bwMode="auto">
          <a:xfrm>
            <a:off x="5029200" y="56134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sp>
        <p:nvSpPr>
          <p:cNvPr id="23" name="Oval 22"/>
          <p:cNvSpPr/>
          <p:nvPr/>
        </p:nvSpPr>
        <p:spPr bwMode="auto">
          <a:xfrm>
            <a:off x="5702300" y="48895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sp>
        <p:nvSpPr>
          <p:cNvPr id="26" name="Rectangle 25"/>
          <p:cNvSpPr/>
          <p:nvPr/>
        </p:nvSpPr>
        <p:spPr bwMode="auto">
          <a:xfrm>
            <a:off x="6756400" y="51435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7048500" y="51435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048500" y="54483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6756400" y="5448300"/>
            <a:ext cx="292100" cy="304800"/>
          </a:xfrm>
          <a:prstGeom prst="rect">
            <a:avLst/>
          </a:prstGeom>
          <a:solidFill>
            <a:srgbClr val="5C5CFF"/>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0" name="Oval 29"/>
          <p:cNvSpPr/>
          <p:nvPr/>
        </p:nvSpPr>
        <p:spPr bwMode="auto">
          <a:xfrm>
            <a:off x="6438900" y="52324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31" name="Oval 30"/>
          <p:cNvSpPr/>
          <p:nvPr/>
        </p:nvSpPr>
        <p:spPr bwMode="auto">
          <a:xfrm>
            <a:off x="6832600" y="48641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32" name="Oval 31"/>
          <p:cNvSpPr/>
          <p:nvPr/>
        </p:nvSpPr>
        <p:spPr bwMode="auto">
          <a:xfrm>
            <a:off x="6451600" y="55753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sp>
        <p:nvSpPr>
          <p:cNvPr id="33" name="Oval 32"/>
          <p:cNvSpPr/>
          <p:nvPr/>
        </p:nvSpPr>
        <p:spPr bwMode="auto">
          <a:xfrm>
            <a:off x="7124700" y="48514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grpSp>
        <p:nvGrpSpPr>
          <p:cNvPr id="35" name="Group 34"/>
          <p:cNvGrpSpPr/>
          <p:nvPr/>
        </p:nvGrpSpPr>
        <p:grpSpPr>
          <a:xfrm>
            <a:off x="7785100" y="4876800"/>
            <a:ext cx="1193800" cy="1206500"/>
            <a:chOff x="7200900" y="1485900"/>
            <a:chExt cx="1193800" cy="1206500"/>
          </a:xfrm>
        </p:grpSpPr>
        <p:sp>
          <p:nvSpPr>
            <p:cNvPr id="36" name="Rectangle 35"/>
            <p:cNvSpPr/>
            <p:nvPr/>
          </p:nvSpPr>
          <p:spPr bwMode="auto">
            <a:xfrm>
              <a:off x="7518400" y="17780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37" name="Rectangle 36"/>
            <p:cNvSpPr/>
            <p:nvPr/>
          </p:nvSpPr>
          <p:spPr bwMode="auto">
            <a:xfrm>
              <a:off x="7810500" y="17780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8" name="Rectangle 37"/>
            <p:cNvSpPr/>
            <p:nvPr/>
          </p:nvSpPr>
          <p:spPr bwMode="auto">
            <a:xfrm>
              <a:off x="7810500" y="20828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9" name="Rectangle 38"/>
            <p:cNvSpPr/>
            <p:nvPr/>
          </p:nvSpPr>
          <p:spPr bwMode="auto">
            <a:xfrm>
              <a:off x="7518400" y="2082800"/>
              <a:ext cx="292100" cy="304800"/>
            </a:xfrm>
            <a:prstGeom prst="rect">
              <a:avLst/>
            </a:prstGeom>
            <a:solidFill>
              <a:srgbClr val="5C5CFF"/>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0" name="Oval 39"/>
            <p:cNvSpPr/>
            <p:nvPr/>
          </p:nvSpPr>
          <p:spPr bwMode="auto">
            <a:xfrm>
              <a:off x="7200900" y="18669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41" name="Oval 40"/>
            <p:cNvSpPr/>
            <p:nvPr/>
          </p:nvSpPr>
          <p:spPr bwMode="auto">
            <a:xfrm>
              <a:off x="7594600" y="14986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42" name="Oval 41"/>
            <p:cNvSpPr/>
            <p:nvPr/>
          </p:nvSpPr>
          <p:spPr bwMode="auto">
            <a:xfrm>
              <a:off x="7213600" y="2209800"/>
              <a:ext cx="127000" cy="139700"/>
            </a:xfrm>
            <a:prstGeom prst="ellipse">
              <a:avLst/>
            </a:prstGeom>
            <a:solidFill>
              <a:srgbClr val="FF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43" name="Oval 42"/>
            <p:cNvSpPr/>
            <p:nvPr/>
          </p:nvSpPr>
          <p:spPr bwMode="auto">
            <a:xfrm>
              <a:off x="7886700" y="1485900"/>
              <a:ext cx="127000" cy="139700"/>
            </a:xfrm>
            <a:prstGeom prst="ellipse">
              <a:avLst/>
            </a:prstGeom>
            <a:solidFill>
              <a:srgbClr val="FF8000"/>
            </a:solidFill>
            <a:ln w="3175" cap="flat" cmpd="sng" algn="ctr">
              <a:noFill/>
              <a:prstDash val="solid"/>
              <a:round/>
              <a:headEnd type="none" w="sm" len="sm"/>
              <a:tailEnd type="none" w="med" len="med"/>
            </a:ln>
            <a:effectLst/>
          </p:spPr>
          <p:txBody>
            <a:bodyPr rtlCol="0" anchor="ctr"/>
            <a:lstStyle/>
            <a:p>
              <a:endParaRPr lang="en-US"/>
            </a:p>
          </p:txBody>
        </p:sp>
        <p:sp>
          <p:nvSpPr>
            <p:cNvPr id="44" name="Rectangle 43"/>
            <p:cNvSpPr/>
            <p:nvPr/>
          </p:nvSpPr>
          <p:spPr bwMode="auto">
            <a:xfrm>
              <a:off x="7518400" y="2387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5" name="Rectangle 44"/>
            <p:cNvSpPr/>
            <p:nvPr/>
          </p:nvSpPr>
          <p:spPr bwMode="auto">
            <a:xfrm>
              <a:off x="7810500" y="23876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46" name="Rectangle 45"/>
            <p:cNvSpPr/>
            <p:nvPr/>
          </p:nvSpPr>
          <p:spPr bwMode="auto">
            <a:xfrm>
              <a:off x="8102600" y="17780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7" name="Rectangle 46"/>
            <p:cNvSpPr/>
            <p:nvPr/>
          </p:nvSpPr>
          <p:spPr bwMode="auto">
            <a:xfrm>
              <a:off x="8102600" y="2387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8" name="Rectangle 47"/>
            <p:cNvSpPr/>
            <p:nvPr/>
          </p:nvSpPr>
          <p:spPr bwMode="auto">
            <a:xfrm>
              <a:off x="8102600" y="20828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49" name="Oval 48"/>
            <p:cNvSpPr/>
            <p:nvPr/>
          </p:nvSpPr>
          <p:spPr bwMode="auto">
            <a:xfrm>
              <a:off x="8197850" y="14986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pPr algn="ctr"/>
              <a:endParaRPr lang="en-US"/>
            </a:p>
          </p:txBody>
        </p:sp>
        <p:sp>
          <p:nvSpPr>
            <p:cNvPr id="50" name="Oval 49"/>
            <p:cNvSpPr/>
            <p:nvPr/>
          </p:nvSpPr>
          <p:spPr bwMode="auto">
            <a:xfrm>
              <a:off x="7213600" y="249555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grpSp>
      <p:sp>
        <p:nvSpPr>
          <p:cNvPr id="51" name="Double Bracket 50"/>
          <p:cNvSpPr/>
          <p:nvPr/>
        </p:nvSpPr>
        <p:spPr bwMode="auto">
          <a:xfrm>
            <a:off x="7683500" y="4787900"/>
            <a:ext cx="1422400" cy="1460500"/>
          </a:xfrm>
          <a:prstGeom prst="bracketPair">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after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par>
                                <p:cTn id="7" presetID="35" presetClass="emph" presetSubtype="0" repeatCount="4000" fill="hold" nodeType="withEffect">
                                  <p:stCondLst>
                                    <p:cond delay="0"/>
                                  </p:stCondLst>
                                  <p:childTnLst>
                                    <p:anim calcmode="discrete" valueType="str">
                                      <p:cBhvr>
                                        <p:cTn id="8" dur="1000" fill="hold"/>
                                        <p:tgtEl>
                                          <p:spTgt spid="11"/>
                                        </p:tgtEl>
                                        <p:attrNameLst>
                                          <p:attrName>style.visibility</p:attrName>
                                        </p:attrNameLst>
                                      </p:cBhvr>
                                      <p:tavLst>
                                        <p:tav tm="0">
                                          <p:val>
                                            <p:strVal val="hidden"/>
                                          </p:val>
                                        </p:tav>
                                        <p:tav tm="50000">
                                          <p:val>
                                            <p:strVal val="visible"/>
                                          </p:val>
                                        </p:tav>
                                      </p:tavLst>
                                    </p:anim>
                                  </p:childTnLst>
                                </p:cTn>
                              </p:par>
                              <p:par>
                                <p:cTn id="9" presetID="35" presetClass="emph" presetSubtype="0" repeatCount="4000" fill="hold" nodeType="withEffect">
                                  <p:stCondLst>
                                    <p:cond delay="0"/>
                                  </p:stCondLst>
                                  <p:childTnLst>
                                    <p:anim calcmode="discrete" valueType="str">
                                      <p:cBhvr>
                                        <p:cTn id="10" dur="1000" fill="hold"/>
                                        <p:tgtEl>
                                          <p:spTgt spid="12"/>
                                        </p:tgtEl>
                                        <p:attrNameLst>
                                          <p:attrName>style.visibility</p:attrName>
                                        </p:attrNameLst>
                                      </p:cBhvr>
                                      <p:tavLst>
                                        <p:tav tm="0">
                                          <p:val>
                                            <p:strVal val="hidden"/>
                                          </p:val>
                                        </p:tav>
                                        <p:tav tm="50000">
                                          <p:val>
                                            <p:strVal val="visible"/>
                                          </p:val>
                                        </p:tav>
                                      </p:tavLst>
                                    </p:anim>
                                  </p:childTnLst>
                                </p:cTn>
                              </p:par>
                              <p:par>
                                <p:cTn id="11" presetID="35" presetClass="emph" presetSubtype="0" repeatCount="4000" fill="hold" nodeType="withEffect">
                                  <p:stCondLst>
                                    <p:cond delay="0"/>
                                  </p:stCondLst>
                                  <p:childTnLst>
                                    <p:anim calcmode="discrete" valueType="str">
                                      <p:cBhvr>
                                        <p:cTn id="1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charset="-128"/>
                <a:cs typeface="ＭＳ Ｐゴシック" charset="-128"/>
              </a:rPr>
              <a:t>Are they related?</a:t>
            </a:r>
          </a:p>
        </p:txBody>
      </p:sp>
      <p:sp>
        <p:nvSpPr>
          <p:cNvPr id="57347" name="Content Placeholder 2"/>
          <p:cNvSpPr>
            <a:spLocks noGrp="1"/>
          </p:cNvSpPr>
          <p:nvPr>
            <p:ph idx="1"/>
          </p:nvPr>
        </p:nvSpPr>
        <p:spPr/>
        <p:txBody>
          <a:bodyPr/>
          <a:lstStyle/>
          <a:p>
            <a:r>
              <a:rPr lang="en-US" smtClean="0">
                <a:ea typeface="ＭＳ Ｐゴシック" charset="-128"/>
                <a:cs typeface="ＭＳ Ｐゴシック" charset="-128"/>
              </a:rPr>
              <a:t>RWR (Random Walk with Restarts)  </a:t>
            </a:r>
          </a:p>
          <a:p>
            <a:pPr lvl="1"/>
            <a:r>
              <a:rPr lang="en-US" smtClean="0"/>
              <a:t>google’s pageRank (‘</a:t>
            </a:r>
            <a:r>
              <a:rPr lang="en-US" i="1" smtClean="0"/>
              <a:t>if my friends are important, I’m important, too</a:t>
            </a:r>
            <a:r>
              <a:rPr lang="en-US" smtClean="0"/>
              <a:t>’)</a:t>
            </a:r>
          </a:p>
          <a:p>
            <a:r>
              <a:rPr lang="en-US" smtClean="0">
                <a:ea typeface="ＭＳ Ｐゴシック" charset="-128"/>
                <a:cs typeface="ＭＳ Ｐゴシック" charset="-128"/>
              </a:rPr>
              <a:t>SSL (Semi-supervised learning) </a:t>
            </a:r>
          </a:p>
          <a:p>
            <a:pPr lvl="1"/>
            <a:r>
              <a:rPr lang="en-US" smtClean="0"/>
              <a:t>minimize the differences among neighbors</a:t>
            </a:r>
          </a:p>
          <a:p>
            <a:r>
              <a:rPr lang="en-US" smtClean="0">
                <a:ea typeface="ＭＳ Ｐゴシック" charset="-128"/>
                <a:cs typeface="ＭＳ Ｐゴシック" charset="-128"/>
              </a:rPr>
              <a:t>BP (Belief propagation) </a:t>
            </a:r>
          </a:p>
          <a:p>
            <a:pPr lvl="1"/>
            <a:r>
              <a:rPr lang="en-US" smtClean="0"/>
              <a:t>send messages to neighbors, on what you believe about them</a:t>
            </a:r>
          </a:p>
        </p:txBody>
      </p:sp>
      <p:sp>
        <p:nvSpPr>
          <p:cNvPr id="57348" name="Date Placeholder 3"/>
          <p:cNvSpPr>
            <a:spLocks noGrp="1"/>
          </p:cNvSpPr>
          <p:nvPr>
            <p:ph type="dt" sz="quarter" idx="10"/>
          </p:nvPr>
        </p:nvSpPr>
        <p:spPr>
          <a:noFill/>
        </p:spPr>
        <p:txBody>
          <a:bodyPr/>
          <a:lstStyle/>
          <a:p>
            <a:r>
              <a:rPr lang="en-US" smtClean="0"/>
              <a:t>Twitter</a:t>
            </a:r>
          </a:p>
        </p:txBody>
      </p:sp>
      <p:sp>
        <p:nvSpPr>
          <p:cNvPr id="57349" name="Footer Placeholder 4"/>
          <p:cNvSpPr>
            <a:spLocks noGrp="1"/>
          </p:cNvSpPr>
          <p:nvPr>
            <p:ph type="ftr" sz="quarter" idx="11"/>
          </p:nvPr>
        </p:nvSpPr>
        <p:spPr>
          <a:noFill/>
        </p:spPr>
        <p:txBody>
          <a:bodyPr/>
          <a:lstStyle/>
          <a:p>
            <a:r>
              <a:rPr lang="en-US" smtClean="0"/>
              <a:t>(c) 2015, C. Faloutsos</a:t>
            </a:r>
          </a:p>
        </p:txBody>
      </p:sp>
      <p:sp>
        <p:nvSpPr>
          <p:cNvPr id="57350" name="Slide Number Placeholder 5"/>
          <p:cNvSpPr>
            <a:spLocks noGrp="1"/>
          </p:cNvSpPr>
          <p:nvPr>
            <p:ph type="sldNum" sz="quarter" idx="12"/>
          </p:nvPr>
        </p:nvSpPr>
        <p:spPr>
          <a:noFill/>
        </p:spPr>
        <p:txBody>
          <a:bodyPr/>
          <a:lstStyle/>
          <a:p>
            <a:fld id="{F3EB5B35-6DB0-374D-BD72-1F2FCB99CA1A}" type="slidenum">
              <a:rPr lang="en-US" smtClean="0"/>
              <a:pPr/>
              <a:t>93</a:t>
            </a:fld>
            <a:endParaRPr lang="en-US" smtClean="0"/>
          </a:p>
        </p:txBody>
      </p:sp>
      <p:pic>
        <p:nvPicPr>
          <p:cNvPr id="7" name="Picture 6" descr="8_google_logo_by_ruth_kedar.jpg"/>
          <p:cNvPicPr>
            <a:picLocks noChangeAspect="1"/>
          </p:cNvPicPr>
          <p:nvPr/>
        </p:nvPicPr>
        <p:blipFill>
          <a:blip r:embed="rId2"/>
          <a:stretch>
            <a:fillRect/>
          </a:stretch>
        </p:blipFill>
        <p:spPr>
          <a:xfrm>
            <a:off x="7275871" y="1954019"/>
            <a:ext cx="1474429" cy="801882"/>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ea typeface="ＭＳ Ｐゴシック" charset="-128"/>
                <a:cs typeface="ＭＳ Ｐゴシック" charset="-128"/>
              </a:rPr>
              <a:t>Are they related?</a:t>
            </a:r>
          </a:p>
        </p:txBody>
      </p:sp>
      <p:sp>
        <p:nvSpPr>
          <p:cNvPr id="58371" name="Content Placeholder 2"/>
          <p:cNvSpPr>
            <a:spLocks noGrp="1"/>
          </p:cNvSpPr>
          <p:nvPr>
            <p:ph idx="1"/>
          </p:nvPr>
        </p:nvSpPr>
        <p:spPr/>
        <p:txBody>
          <a:bodyPr/>
          <a:lstStyle/>
          <a:p>
            <a:r>
              <a:rPr lang="en-US" smtClean="0">
                <a:ea typeface="ＭＳ Ｐゴシック" charset="-128"/>
                <a:cs typeface="ＭＳ Ｐゴシック" charset="-128"/>
              </a:rPr>
              <a:t>RWR (Random Walk with Restarts)  </a:t>
            </a:r>
          </a:p>
          <a:p>
            <a:pPr lvl="1"/>
            <a:r>
              <a:rPr lang="en-US" smtClean="0"/>
              <a:t>google’s pageRank (‘</a:t>
            </a:r>
            <a:r>
              <a:rPr lang="en-US" i="1" smtClean="0"/>
              <a:t>if my friends are important, I’m important, too</a:t>
            </a:r>
            <a:r>
              <a:rPr lang="en-US" smtClean="0"/>
              <a:t>’)</a:t>
            </a:r>
          </a:p>
          <a:p>
            <a:r>
              <a:rPr lang="en-US" smtClean="0">
                <a:ea typeface="ＭＳ Ｐゴシック" charset="-128"/>
                <a:cs typeface="ＭＳ Ｐゴシック" charset="-128"/>
              </a:rPr>
              <a:t>SSL (Semi-supervised learning) </a:t>
            </a:r>
          </a:p>
          <a:p>
            <a:pPr lvl="1"/>
            <a:r>
              <a:rPr lang="en-US" smtClean="0"/>
              <a:t>minimize the differences among neighbors</a:t>
            </a:r>
          </a:p>
          <a:p>
            <a:r>
              <a:rPr lang="en-US" smtClean="0">
                <a:ea typeface="ＭＳ Ｐゴシック" charset="-128"/>
                <a:cs typeface="ＭＳ Ｐゴシック" charset="-128"/>
              </a:rPr>
              <a:t>BP (Belief propagation) </a:t>
            </a:r>
          </a:p>
          <a:p>
            <a:pPr lvl="1"/>
            <a:r>
              <a:rPr lang="en-US" smtClean="0"/>
              <a:t>send messages to neighbors, on what you believe about them</a:t>
            </a:r>
          </a:p>
        </p:txBody>
      </p:sp>
      <p:sp>
        <p:nvSpPr>
          <p:cNvPr id="58372" name="Date Placeholder 3"/>
          <p:cNvSpPr>
            <a:spLocks noGrp="1"/>
          </p:cNvSpPr>
          <p:nvPr>
            <p:ph type="dt" sz="quarter" idx="10"/>
          </p:nvPr>
        </p:nvSpPr>
        <p:spPr>
          <a:noFill/>
        </p:spPr>
        <p:txBody>
          <a:bodyPr/>
          <a:lstStyle/>
          <a:p>
            <a:r>
              <a:rPr lang="en-US" smtClean="0"/>
              <a:t>Twitter</a:t>
            </a:r>
          </a:p>
        </p:txBody>
      </p:sp>
      <p:sp>
        <p:nvSpPr>
          <p:cNvPr id="58373" name="Footer Placeholder 4"/>
          <p:cNvSpPr>
            <a:spLocks noGrp="1"/>
          </p:cNvSpPr>
          <p:nvPr>
            <p:ph type="ftr" sz="quarter" idx="11"/>
          </p:nvPr>
        </p:nvSpPr>
        <p:spPr>
          <a:noFill/>
        </p:spPr>
        <p:txBody>
          <a:bodyPr/>
          <a:lstStyle/>
          <a:p>
            <a:r>
              <a:rPr lang="en-US" smtClean="0"/>
              <a:t>(c) 2015, C. Faloutsos</a:t>
            </a:r>
          </a:p>
        </p:txBody>
      </p:sp>
      <p:sp>
        <p:nvSpPr>
          <p:cNvPr id="58374" name="Slide Number Placeholder 5"/>
          <p:cNvSpPr>
            <a:spLocks noGrp="1"/>
          </p:cNvSpPr>
          <p:nvPr>
            <p:ph type="sldNum" sz="quarter" idx="12"/>
          </p:nvPr>
        </p:nvSpPr>
        <p:spPr>
          <a:noFill/>
        </p:spPr>
        <p:txBody>
          <a:bodyPr/>
          <a:lstStyle/>
          <a:p>
            <a:fld id="{10B396C8-5766-DD48-965A-5D1AD0F51CA0}" type="slidenum">
              <a:rPr lang="en-US" smtClean="0"/>
              <a:pPr/>
              <a:t>94</a:t>
            </a:fld>
            <a:endParaRPr lang="en-US" smtClean="0"/>
          </a:p>
        </p:txBody>
      </p:sp>
      <p:sp>
        <p:nvSpPr>
          <p:cNvPr id="58375" name="TextBox 6"/>
          <p:cNvSpPr txBox="1">
            <a:spLocks noChangeArrowheads="1"/>
          </p:cNvSpPr>
          <p:nvPr/>
        </p:nvSpPr>
        <p:spPr bwMode="auto">
          <a:xfrm>
            <a:off x="6969125" y="490538"/>
            <a:ext cx="1620838" cy="831850"/>
          </a:xfrm>
          <a:prstGeom prst="rect">
            <a:avLst/>
          </a:prstGeom>
          <a:noFill/>
          <a:ln w="9525">
            <a:noFill/>
            <a:miter lim="800000"/>
            <a:headEnd/>
            <a:tailEnd/>
          </a:ln>
        </p:spPr>
        <p:txBody>
          <a:bodyPr wrap="none">
            <a:prstTxWarp prst="textNoShape">
              <a:avLst/>
            </a:prstTxWarp>
            <a:spAutoFit/>
          </a:bodyPr>
          <a:lstStyle/>
          <a:p>
            <a:r>
              <a:rPr lang="en-US" sz="4800" b="1">
                <a:solidFill>
                  <a:srgbClr val="008000"/>
                </a:solidFill>
              </a:rPr>
              <a:t>YES!</a:t>
            </a:r>
            <a:endParaRPr lang="en-US" sz="3200">
              <a:solidFill>
                <a:srgbClr val="008000"/>
              </a:solidFill>
            </a:endParaRPr>
          </a:p>
        </p:txBody>
      </p:sp>
      <p:pic>
        <p:nvPicPr>
          <p:cNvPr id="8" name="Picture 7" descr="8_google_logo_by_ruth_kedar.jpg"/>
          <p:cNvPicPr>
            <a:picLocks noChangeAspect="1"/>
          </p:cNvPicPr>
          <p:nvPr/>
        </p:nvPicPr>
        <p:blipFill>
          <a:blip r:embed="rId2"/>
          <a:stretch>
            <a:fillRect/>
          </a:stretch>
        </p:blipFill>
        <p:spPr>
          <a:xfrm>
            <a:off x="7275871" y="1954019"/>
            <a:ext cx="1474429" cy="801882"/>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Correspondence of Methods</a:t>
            </a:r>
            <a:endParaRPr lang="en-US" dirty="0"/>
          </a:p>
        </p:txBody>
      </p:sp>
      <p:sp>
        <p:nvSpPr>
          <p:cNvPr id="59395" name="Footer Placeholder 19"/>
          <p:cNvSpPr>
            <a:spLocks noGrp="1"/>
          </p:cNvSpPr>
          <p:nvPr>
            <p:ph type="ftr" sz="quarter" idx="11"/>
          </p:nvPr>
        </p:nvSpPr>
        <p:spPr>
          <a:noFill/>
        </p:spPr>
        <p:txBody>
          <a:bodyPr/>
          <a:lstStyle/>
          <a:p>
            <a:r>
              <a:rPr lang="en-US" smtClean="0"/>
              <a:t>(c) 2015, C. Faloutsos</a:t>
            </a:r>
          </a:p>
        </p:txBody>
      </p:sp>
      <p:sp>
        <p:nvSpPr>
          <p:cNvPr id="59396" name="Slide Number Placeholder 18"/>
          <p:cNvSpPr>
            <a:spLocks noGrp="1"/>
          </p:cNvSpPr>
          <p:nvPr>
            <p:ph type="sldNum" sz="quarter" idx="12"/>
          </p:nvPr>
        </p:nvSpPr>
        <p:spPr>
          <a:noFill/>
        </p:spPr>
        <p:txBody>
          <a:bodyPr/>
          <a:lstStyle/>
          <a:p>
            <a:fld id="{9C1280CD-E2FD-F44D-AF1A-62310D52BAC7}" type="slidenum">
              <a:rPr lang="en-US" smtClean="0"/>
              <a:pPr/>
              <a:t>95</a:t>
            </a:fld>
            <a:endParaRPr lang="en-US" smtClean="0"/>
          </a:p>
        </p:txBody>
      </p:sp>
      <p:graphicFrame>
        <p:nvGraphicFramePr>
          <p:cNvPr id="5" name="Table 4"/>
          <p:cNvGraphicFramePr>
            <a:graphicFrameLocks noGrp="1"/>
          </p:cNvGraphicFramePr>
          <p:nvPr/>
        </p:nvGraphicFramePr>
        <p:xfrm>
          <a:off x="627063" y="1617663"/>
          <a:ext cx="8195733" cy="2072639"/>
        </p:xfrm>
        <a:graphic>
          <a:graphicData uri="http://schemas.openxmlformats.org/drawingml/2006/table">
            <a:tbl>
              <a:tblPr firstRow="1" bandRow="1">
                <a:tableStyleId>{9D7B26C5-4107-4FEC-AEDC-1716B250A1EF}</a:tableStyleId>
              </a:tblPr>
              <a:tblGrid>
                <a:gridCol w="1405470"/>
                <a:gridCol w="2912533"/>
                <a:gridCol w="423334"/>
                <a:gridCol w="1659466"/>
                <a:gridCol w="508000"/>
                <a:gridCol w="1286930"/>
              </a:tblGrid>
              <a:tr h="370840">
                <a:tc>
                  <a:txBody>
                    <a:bodyPr/>
                    <a:lstStyle/>
                    <a:p>
                      <a:pPr algn="ctr"/>
                      <a:r>
                        <a:rPr lang="en-US" sz="2800" dirty="0" smtClean="0"/>
                        <a:t>Method</a:t>
                      </a:r>
                      <a:endParaRPr lang="en-US" sz="2800" dirty="0"/>
                    </a:p>
                  </a:txBody>
                  <a:tcPr/>
                </a:tc>
                <a:tc>
                  <a:txBody>
                    <a:bodyPr/>
                    <a:lstStyle/>
                    <a:p>
                      <a:pPr algn="ctr"/>
                      <a:r>
                        <a:rPr lang="en-US" sz="2800" dirty="0" smtClean="0"/>
                        <a:t>Matrix</a:t>
                      </a:r>
                      <a:endParaRPr lang="en-US" sz="2800" dirty="0"/>
                    </a:p>
                  </a:txBody>
                  <a:tcPr/>
                </a:tc>
                <a:tc>
                  <a:txBody>
                    <a:bodyPr/>
                    <a:lstStyle/>
                    <a:p>
                      <a:pPr algn="ctr"/>
                      <a:endParaRPr lang="en-US" sz="2800" dirty="0"/>
                    </a:p>
                  </a:txBody>
                  <a:tcPr/>
                </a:tc>
                <a:tc>
                  <a:txBody>
                    <a:bodyPr/>
                    <a:lstStyle/>
                    <a:p>
                      <a:pPr algn="ctr"/>
                      <a:r>
                        <a:rPr lang="en-US" sz="2800" dirty="0" smtClean="0"/>
                        <a:t>Unknown</a:t>
                      </a:r>
                      <a:endParaRPr lang="en-US" sz="2800" dirty="0"/>
                    </a:p>
                  </a:txBody>
                  <a:tcPr/>
                </a:tc>
                <a:tc>
                  <a:txBody>
                    <a:bodyPr/>
                    <a:lstStyle/>
                    <a:p>
                      <a:pPr algn="ctr"/>
                      <a:endParaRPr lang="en-US" sz="2800" dirty="0"/>
                    </a:p>
                  </a:txBody>
                  <a:tcPr/>
                </a:tc>
                <a:tc>
                  <a:txBody>
                    <a:bodyPr/>
                    <a:lstStyle/>
                    <a:p>
                      <a:pPr algn="ctr"/>
                      <a:r>
                        <a:rPr lang="en-US" sz="2800" dirty="0" smtClean="0"/>
                        <a:t>known</a:t>
                      </a:r>
                      <a:endParaRPr lang="en-US" sz="2800" dirty="0"/>
                    </a:p>
                  </a:txBody>
                  <a:tcPr/>
                </a:tc>
              </a:tr>
              <a:tr h="370840">
                <a:tc>
                  <a:txBody>
                    <a:bodyPr/>
                    <a:lstStyle/>
                    <a:p>
                      <a:pPr algn="ctr"/>
                      <a:r>
                        <a:rPr lang="en-US" sz="2800" b="1" dirty="0" smtClean="0"/>
                        <a:t>RWR</a:t>
                      </a:r>
                      <a:endParaRPr lang="en-US" sz="2800" b="1" dirty="0"/>
                    </a:p>
                  </a:txBody>
                  <a:tcPr/>
                </a:tc>
                <a:tc>
                  <a:txBody>
                    <a:bodyPr/>
                    <a:lstStyle/>
                    <a:p>
                      <a:pPr algn="ctr"/>
                      <a:r>
                        <a:rPr lang="en-US" sz="2800" dirty="0" smtClean="0">
                          <a:latin typeface="Times"/>
                        </a:rPr>
                        <a:t>[</a:t>
                      </a:r>
                      <a:r>
                        <a:rPr lang="en-US" sz="2800" b="1" dirty="0" smtClean="0">
                          <a:latin typeface="Times"/>
                        </a:rPr>
                        <a:t>I  </a:t>
                      </a:r>
                      <a:r>
                        <a:rPr lang="en-US" sz="2800" dirty="0" smtClean="0">
                          <a:latin typeface="Times"/>
                        </a:rPr>
                        <a:t>– </a:t>
                      </a:r>
                      <a:r>
                        <a:rPr lang="en-US" sz="2800" baseline="0" dirty="0" smtClean="0">
                          <a:latin typeface="Times"/>
                        </a:rPr>
                        <a:t>   </a:t>
                      </a:r>
                      <a:r>
                        <a:rPr lang="en-US" sz="2800" dirty="0" err="1" smtClean="0">
                          <a:latin typeface="Times"/>
                        </a:rPr>
                        <a:t>c</a:t>
                      </a:r>
                      <a:r>
                        <a:rPr lang="en-US" sz="2800" dirty="0" smtClean="0">
                          <a:latin typeface="Times"/>
                        </a:rPr>
                        <a:t> </a:t>
                      </a:r>
                      <a:r>
                        <a:rPr lang="en-US" sz="2800" baseline="0" dirty="0" smtClean="0">
                          <a:latin typeface="Times"/>
                        </a:rPr>
                        <a:t>  </a:t>
                      </a:r>
                      <a:r>
                        <a:rPr lang="en-US" sz="2800" dirty="0" smtClean="0">
                          <a:latin typeface="Times"/>
                        </a:rPr>
                        <a:t> </a:t>
                      </a:r>
                      <a:r>
                        <a:rPr lang="en-US" sz="2800" b="1" u="none" dirty="0" smtClean="0">
                          <a:uFill>
                            <a:solidFill>
                              <a:schemeClr val="tx2">
                                <a:lumMod val="60000"/>
                                <a:lumOff val="40000"/>
                              </a:schemeClr>
                            </a:solidFill>
                          </a:uFill>
                          <a:latin typeface="Times"/>
                        </a:rPr>
                        <a:t>A</a:t>
                      </a:r>
                      <a:r>
                        <a:rPr lang="en-US" sz="2800" b="1" dirty="0" smtClean="0">
                          <a:latin typeface="Times"/>
                        </a:rPr>
                        <a:t>D</a:t>
                      </a:r>
                      <a:r>
                        <a:rPr lang="en-US" sz="3000" baseline="30000" dirty="0" smtClean="0">
                          <a:latin typeface="Times"/>
                        </a:rPr>
                        <a:t>-1</a:t>
                      </a:r>
                      <a:r>
                        <a:rPr lang="en-US" sz="2800" dirty="0" smtClean="0">
                          <a:latin typeface="Times"/>
                        </a:rPr>
                        <a:t>]</a:t>
                      </a:r>
                      <a:endParaRPr lang="en-US" sz="2800" dirty="0">
                        <a:latin typeface="Times"/>
                      </a:endParaRPr>
                    </a:p>
                  </a:txBody>
                  <a:tcPr/>
                </a:tc>
                <a:tc>
                  <a:txBody>
                    <a:bodyPr/>
                    <a:lstStyle/>
                    <a:p>
                      <a:pPr algn="ctr"/>
                      <a:r>
                        <a:rPr lang="en-US" sz="2800" dirty="0" smtClean="0">
                          <a:latin typeface="Times"/>
                        </a:rPr>
                        <a:t>×</a:t>
                      </a:r>
                      <a:endParaRPr lang="en-US" sz="2800" dirty="0">
                        <a:latin typeface="Times"/>
                      </a:endParaRPr>
                    </a:p>
                  </a:txBody>
                  <a:tcPr/>
                </a:tc>
                <a:tc>
                  <a:txBody>
                    <a:bodyPr/>
                    <a:lstStyle/>
                    <a:p>
                      <a:pPr algn="ctr"/>
                      <a:r>
                        <a:rPr lang="en-US" sz="2800" b="1" dirty="0" err="1" smtClean="0">
                          <a:latin typeface="Times"/>
                        </a:rPr>
                        <a:t>x</a:t>
                      </a:r>
                      <a:endParaRPr lang="en-US" sz="2800" b="1" dirty="0">
                        <a:latin typeface="Times"/>
                      </a:endParaRPr>
                    </a:p>
                  </a:txBody>
                  <a:tcPr/>
                </a:tc>
                <a:tc>
                  <a:txBody>
                    <a:bodyPr/>
                    <a:lstStyle/>
                    <a:p>
                      <a:pPr algn="ctr"/>
                      <a:r>
                        <a:rPr lang="en-US" sz="2800" b="0" i="0" dirty="0" smtClean="0">
                          <a:latin typeface="Times"/>
                        </a:rPr>
                        <a:t>=</a:t>
                      </a:r>
                      <a:endParaRPr lang="en-US" sz="2800" b="0" i="0" dirty="0">
                        <a:latin typeface="Times"/>
                      </a:endParaRPr>
                    </a:p>
                  </a:txBody>
                  <a:tcPr/>
                </a:tc>
                <a:tc>
                  <a:txBody>
                    <a:bodyPr/>
                    <a:lstStyle/>
                    <a:p>
                      <a:pPr algn="ctr"/>
                      <a:r>
                        <a:rPr lang="en-US" sz="2800" dirty="0" smtClean="0">
                          <a:latin typeface="Times"/>
                        </a:rPr>
                        <a:t>(1-c)</a:t>
                      </a:r>
                      <a:r>
                        <a:rPr lang="en-US" sz="2800" b="1" dirty="0" smtClean="0">
                          <a:latin typeface="Times"/>
                        </a:rPr>
                        <a:t>y</a:t>
                      </a:r>
                      <a:endParaRPr lang="en-US" sz="2800" b="1" dirty="0">
                        <a:latin typeface="Times"/>
                      </a:endParaRPr>
                    </a:p>
                  </a:txBody>
                  <a:tcPr/>
                </a:tc>
              </a:tr>
              <a:tr h="370840">
                <a:tc>
                  <a:txBody>
                    <a:bodyPr/>
                    <a:lstStyle/>
                    <a:p>
                      <a:pPr algn="ctr"/>
                      <a:r>
                        <a:rPr lang="en-US" sz="2800" b="1" dirty="0" smtClean="0"/>
                        <a:t>SSL</a:t>
                      </a:r>
                      <a:endParaRPr lang="en-US" sz="2800" b="1" dirty="0"/>
                    </a:p>
                  </a:txBody>
                  <a:tcPr/>
                </a:tc>
                <a:tc>
                  <a:txBody>
                    <a:bodyPr/>
                    <a:lstStyle/>
                    <a:p>
                      <a:pPr algn="ctr"/>
                      <a:r>
                        <a:rPr lang="en-US" sz="2800" dirty="0" smtClean="0">
                          <a:latin typeface="Times"/>
                        </a:rPr>
                        <a:t>[</a:t>
                      </a:r>
                      <a:r>
                        <a:rPr lang="en-US" sz="2800" b="1" dirty="0" smtClean="0">
                          <a:latin typeface="Times"/>
                        </a:rPr>
                        <a:t>I  </a:t>
                      </a:r>
                      <a:r>
                        <a:rPr lang="en-US" sz="2800" dirty="0" smtClean="0">
                          <a:latin typeface="Times"/>
                        </a:rPr>
                        <a:t>+ </a:t>
                      </a:r>
                      <a:r>
                        <a:rPr lang="en-US" sz="2800" dirty="0" err="1" smtClean="0">
                          <a:latin typeface="Monaco"/>
                        </a:rPr>
                        <a:t>a</a:t>
                      </a:r>
                      <a:r>
                        <a:rPr lang="en-US" sz="2800" b="1" u="none" dirty="0" err="1" smtClean="0">
                          <a:uFill>
                            <a:solidFill>
                              <a:srgbClr val="FF0000"/>
                            </a:solidFill>
                          </a:uFill>
                          <a:latin typeface="Times"/>
                        </a:rPr>
                        <a:t>(</a:t>
                      </a:r>
                      <a:r>
                        <a:rPr lang="en-US" sz="2800" b="1" dirty="0" err="1" smtClean="0">
                          <a:latin typeface="Times"/>
                        </a:rPr>
                        <a:t>D</a:t>
                      </a:r>
                      <a:r>
                        <a:rPr lang="en-US" sz="2800" b="1" dirty="0" smtClean="0">
                          <a:latin typeface="Times"/>
                        </a:rPr>
                        <a:t>  </a:t>
                      </a:r>
                      <a:r>
                        <a:rPr lang="en-US" sz="2800" b="0" dirty="0" smtClean="0">
                          <a:latin typeface="Times"/>
                        </a:rPr>
                        <a:t>-   </a:t>
                      </a:r>
                      <a:r>
                        <a:rPr lang="en-US" sz="2800" b="1" u="none" dirty="0" smtClean="0">
                          <a:uFill>
                            <a:solidFill>
                              <a:srgbClr val="FF0000"/>
                            </a:solidFill>
                          </a:uFill>
                          <a:latin typeface="Times"/>
                        </a:rPr>
                        <a:t>A)</a:t>
                      </a:r>
                      <a:r>
                        <a:rPr lang="en-US" sz="2800" dirty="0" smtClean="0">
                          <a:latin typeface="Times"/>
                        </a:rPr>
                        <a:t>] </a:t>
                      </a:r>
                      <a:endParaRPr lang="en-US" sz="2800" dirty="0">
                        <a:latin typeface="Times"/>
                      </a:endParaRPr>
                    </a:p>
                  </a:txBody>
                  <a:tcPr/>
                </a:tc>
                <a:tc>
                  <a:txBody>
                    <a:bodyPr/>
                    <a:lstStyle/>
                    <a:p>
                      <a:pPr algn="ctr"/>
                      <a:r>
                        <a:rPr lang="en-US" sz="2800" dirty="0" smtClean="0">
                          <a:latin typeface="Times"/>
                        </a:rPr>
                        <a:t>×</a:t>
                      </a:r>
                      <a:endParaRPr lang="en-US" sz="2800" dirty="0">
                        <a:latin typeface="Times"/>
                      </a:endParaRPr>
                    </a:p>
                  </a:txBody>
                  <a:tcPr/>
                </a:tc>
                <a:tc>
                  <a:txBody>
                    <a:bodyPr/>
                    <a:lstStyle/>
                    <a:p>
                      <a:pPr algn="ctr"/>
                      <a:r>
                        <a:rPr lang="en-US" sz="2800" b="1" dirty="0" err="1" smtClean="0">
                          <a:latin typeface="Times"/>
                        </a:rPr>
                        <a:t>x</a:t>
                      </a:r>
                      <a:endParaRPr lang="en-US" sz="2800" b="1" dirty="0">
                        <a:latin typeface="Times"/>
                      </a:endParaRPr>
                    </a:p>
                  </a:txBody>
                  <a:tcPr/>
                </a:tc>
                <a:tc>
                  <a:txBody>
                    <a:bodyPr/>
                    <a:lstStyle/>
                    <a:p>
                      <a:pPr algn="ctr"/>
                      <a:r>
                        <a:rPr lang="en-US" sz="2800" b="0" i="0" dirty="0" smtClean="0">
                          <a:latin typeface="Times"/>
                        </a:rPr>
                        <a:t>=</a:t>
                      </a:r>
                      <a:endParaRPr lang="en-US" sz="2800" b="0" i="0" dirty="0">
                        <a:latin typeface="Times"/>
                      </a:endParaRPr>
                    </a:p>
                  </a:txBody>
                  <a:tcPr/>
                </a:tc>
                <a:tc>
                  <a:txBody>
                    <a:bodyPr/>
                    <a:lstStyle/>
                    <a:p>
                      <a:pPr algn="ctr"/>
                      <a:r>
                        <a:rPr lang="en-US" sz="2800" b="1" dirty="0" err="1" smtClean="0">
                          <a:latin typeface="Times"/>
                        </a:rPr>
                        <a:t>y</a:t>
                      </a:r>
                      <a:endParaRPr lang="en-US" sz="2800" b="1" dirty="0">
                        <a:latin typeface="Times"/>
                      </a:endParaRPr>
                    </a:p>
                  </a:txBody>
                  <a:tcPr/>
                </a:tc>
              </a:tr>
              <a:tr h="370840">
                <a:tc>
                  <a:txBody>
                    <a:bodyPr/>
                    <a:lstStyle/>
                    <a:p>
                      <a:pPr algn="ctr"/>
                      <a:r>
                        <a:rPr lang="en-US" sz="2800" b="1" dirty="0" smtClean="0">
                          <a:solidFill>
                            <a:schemeClr val="accent2"/>
                          </a:solidFill>
                        </a:rPr>
                        <a:t>F</a:t>
                      </a:r>
                      <a:r>
                        <a:rPr lang="en-US" sz="2300" b="1" dirty="0" smtClean="0">
                          <a:solidFill>
                            <a:schemeClr val="accent2"/>
                          </a:solidFill>
                        </a:rPr>
                        <a:t>A</a:t>
                      </a:r>
                      <a:r>
                        <a:rPr lang="en-US" sz="2800" b="1" dirty="0" smtClean="0">
                          <a:solidFill>
                            <a:schemeClr val="accent2"/>
                          </a:solidFill>
                        </a:rPr>
                        <a:t>BP</a:t>
                      </a:r>
                      <a:endParaRPr lang="en-US" sz="2800" b="1" dirty="0">
                        <a:solidFill>
                          <a:schemeClr val="accent2"/>
                        </a:solidFill>
                      </a:endParaRPr>
                    </a:p>
                  </a:txBody>
                  <a:tcPr/>
                </a:tc>
                <a:tc>
                  <a:txBody>
                    <a:bodyPr/>
                    <a:lstStyle/>
                    <a:p>
                      <a:pPr algn="ctr"/>
                      <a:r>
                        <a:rPr lang="en-US" sz="2800" dirty="0" smtClean="0">
                          <a:latin typeface="Times"/>
                        </a:rPr>
                        <a:t>[</a:t>
                      </a:r>
                      <a:r>
                        <a:rPr lang="en-US" sz="2800" b="1" dirty="0" smtClean="0">
                          <a:latin typeface="Times"/>
                        </a:rPr>
                        <a:t>I  </a:t>
                      </a:r>
                      <a:r>
                        <a:rPr lang="en-US" sz="2800" dirty="0" smtClean="0">
                          <a:latin typeface="Times"/>
                        </a:rPr>
                        <a:t>+ </a:t>
                      </a:r>
                      <a:r>
                        <a:rPr lang="en-US" sz="2800" dirty="0" smtClean="0">
                          <a:latin typeface="Lucida Calligraphy"/>
                          <a:ea typeface="Osaka−等幅"/>
                        </a:rPr>
                        <a:t>a</a:t>
                      </a:r>
                      <a:r>
                        <a:rPr lang="en-US" sz="1000" baseline="0" dirty="0" smtClean="0">
                          <a:latin typeface="Lucida Calligraphy"/>
                          <a:ea typeface="Osaka−等幅"/>
                        </a:rPr>
                        <a:t>  </a:t>
                      </a:r>
                      <a:r>
                        <a:rPr lang="en-US" sz="1000" dirty="0" smtClean="0">
                          <a:latin typeface="Lucida Calligraphy"/>
                          <a:ea typeface="Osaka−等幅"/>
                        </a:rPr>
                        <a:t> </a:t>
                      </a:r>
                      <a:r>
                        <a:rPr lang="en-US" sz="2800" b="1" dirty="0" smtClean="0">
                          <a:latin typeface="Times"/>
                        </a:rPr>
                        <a:t>D </a:t>
                      </a:r>
                      <a:r>
                        <a:rPr lang="en-US" sz="2800" b="1" baseline="0" dirty="0" smtClean="0">
                          <a:latin typeface="Times"/>
                        </a:rPr>
                        <a:t> </a:t>
                      </a:r>
                      <a:r>
                        <a:rPr lang="en-US" sz="2800" dirty="0" smtClean="0">
                          <a:latin typeface="Times"/>
                        </a:rPr>
                        <a:t>- </a:t>
                      </a:r>
                      <a:r>
                        <a:rPr lang="en-US" sz="2800" dirty="0" err="1" smtClean="0">
                          <a:latin typeface="Times"/>
                        </a:rPr>
                        <a:t>c</a:t>
                      </a:r>
                      <a:r>
                        <a:rPr lang="en-US" sz="2800" baseline="0" dirty="0" err="1" smtClean="0">
                          <a:latin typeface="Verdana"/>
                        </a:rPr>
                        <a:t>’</a:t>
                      </a:r>
                      <a:r>
                        <a:rPr lang="en-US" sz="2800" b="1" u="none" dirty="0" err="1" smtClean="0">
                          <a:uFill>
                            <a:solidFill>
                              <a:srgbClr val="FF0000"/>
                            </a:solidFill>
                          </a:uFill>
                          <a:latin typeface="Times"/>
                        </a:rPr>
                        <a:t>A</a:t>
                      </a:r>
                      <a:r>
                        <a:rPr lang="en-US" sz="2800" dirty="0" smtClean="0">
                          <a:latin typeface="Times"/>
                        </a:rPr>
                        <a:t>] </a:t>
                      </a:r>
                      <a:endParaRPr lang="en-US" sz="2800" dirty="0">
                        <a:latin typeface="Times"/>
                      </a:endParaRPr>
                    </a:p>
                  </a:txBody>
                  <a:tcPr/>
                </a:tc>
                <a:tc>
                  <a:txBody>
                    <a:bodyPr/>
                    <a:lstStyle/>
                    <a:p>
                      <a:pPr algn="ctr"/>
                      <a:r>
                        <a:rPr lang="en-US" sz="2800" dirty="0" smtClean="0">
                          <a:latin typeface="Times"/>
                        </a:rPr>
                        <a:t>×</a:t>
                      </a:r>
                      <a:endParaRPr lang="en-US" sz="2800" dirty="0">
                        <a:latin typeface="Times"/>
                      </a:endParaRPr>
                    </a:p>
                  </a:txBody>
                  <a:tcPr/>
                </a:tc>
                <a:tc>
                  <a:txBody>
                    <a:bodyPr/>
                    <a:lstStyle/>
                    <a:p>
                      <a:pPr algn="ctr"/>
                      <a:r>
                        <a:rPr lang="en-US" sz="2800" b="1" dirty="0" err="1" smtClean="0">
                          <a:latin typeface="Times"/>
                        </a:rPr>
                        <a:t>b</a:t>
                      </a:r>
                      <a:r>
                        <a:rPr lang="en-US" sz="3000" b="1" baseline="-25000" dirty="0" err="1" smtClean="0">
                          <a:latin typeface="Times"/>
                        </a:rPr>
                        <a:t>h</a:t>
                      </a:r>
                      <a:endParaRPr lang="en-US" sz="3000" b="1" baseline="-25000" dirty="0">
                        <a:latin typeface="Times"/>
                      </a:endParaRPr>
                    </a:p>
                  </a:txBody>
                  <a:tcPr/>
                </a:tc>
                <a:tc>
                  <a:txBody>
                    <a:bodyPr/>
                    <a:lstStyle/>
                    <a:p>
                      <a:pPr algn="ctr"/>
                      <a:r>
                        <a:rPr lang="en-US" sz="2800" b="0" i="0" baseline="0" dirty="0" smtClean="0">
                          <a:latin typeface="Times"/>
                        </a:rPr>
                        <a:t>=</a:t>
                      </a:r>
                      <a:endParaRPr lang="en-US" sz="2800" b="0" i="0" baseline="0" dirty="0">
                        <a:latin typeface="Times"/>
                      </a:endParaRPr>
                    </a:p>
                  </a:txBody>
                  <a:tcPr/>
                </a:tc>
                <a:tc>
                  <a:txBody>
                    <a:bodyPr/>
                    <a:lstStyle/>
                    <a:p>
                      <a:pPr algn="ctr"/>
                      <a:r>
                        <a:rPr lang="el-GR" sz="2800" b="1" dirty="0" smtClean="0">
                          <a:latin typeface="Times"/>
                        </a:rPr>
                        <a:t>φ</a:t>
                      </a:r>
                      <a:r>
                        <a:rPr lang="en-US" sz="3000" b="1" baseline="-25000" dirty="0" err="1" smtClean="0">
                          <a:latin typeface="Times"/>
                        </a:rPr>
                        <a:t>h</a:t>
                      </a:r>
                      <a:endParaRPr lang="en-US" sz="3000" b="1" baseline="-25000" dirty="0">
                        <a:latin typeface="Times"/>
                      </a:endParaRPr>
                    </a:p>
                  </a:txBody>
                  <a:tcPr/>
                </a:tc>
              </a:tr>
            </a:tbl>
          </a:graphicData>
        </a:graphic>
      </p:graphicFrame>
      <p:sp>
        <p:nvSpPr>
          <p:cNvPr id="21" name="Rectangle 20"/>
          <p:cNvSpPr/>
          <p:nvPr/>
        </p:nvSpPr>
        <p:spPr bwMode="auto">
          <a:xfrm>
            <a:off x="4106863" y="4006850"/>
            <a:ext cx="803275" cy="74453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a:lstStyle/>
          <a:p>
            <a:pPr>
              <a:lnSpc>
                <a:spcPts val="1900"/>
              </a:lnSpc>
              <a:defRPr/>
            </a:pPr>
            <a:r>
              <a:rPr lang="en-US" sz="2400" dirty="0">
                <a:solidFill>
                  <a:schemeClr val="tx1"/>
                </a:solidFill>
              </a:rPr>
              <a:t>0  1  0</a:t>
            </a:r>
          </a:p>
          <a:p>
            <a:pPr>
              <a:lnSpc>
                <a:spcPts val="1900"/>
              </a:lnSpc>
              <a:defRPr/>
            </a:pPr>
            <a:r>
              <a:rPr lang="en-US" sz="2400" dirty="0">
                <a:solidFill>
                  <a:schemeClr val="tx1"/>
                </a:solidFill>
              </a:rPr>
              <a:t>1  0  1</a:t>
            </a:r>
          </a:p>
          <a:p>
            <a:pPr>
              <a:lnSpc>
                <a:spcPts val="1900"/>
              </a:lnSpc>
              <a:defRPr/>
            </a:pPr>
            <a:r>
              <a:rPr lang="en-US" sz="2400" dirty="0">
                <a:solidFill>
                  <a:schemeClr val="tx1"/>
                </a:solidFill>
              </a:rPr>
              <a:t>0  1  0</a:t>
            </a:r>
          </a:p>
        </p:txBody>
      </p:sp>
      <p:sp>
        <p:nvSpPr>
          <p:cNvPr id="22" name="Rectangle 21"/>
          <p:cNvSpPr/>
          <p:nvPr/>
        </p:nvSpPr>
        <p:spPr bwMode="auto">
          <a:xfrm>
            <a:off x="6053138" y="4024313"/>
            <a:ext cx="255587" cy="7302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a:lstStyle/>
          <a:p>
            <a:pPr>
              <a:lnSpc>
                <a:spcPts val="1200"/>
              </a:lnSpc>
              <a:defRPr/>
            </a:pPr>
            <a:r>
              <a:rPr lang="en-US" sz="2400" dirty="0">
                <a:solidFill>
                  <a:schemeClr val="tx1"/>
                </a:solidFill>
              </a:rPr>
              <a:t> </a:t>
            </a:r>
          </a:p>
          <a:p>
            <a:pPr>
              <a:lnSpc>
                <a:spcPts val="1200"/>
              </a:lnSpc>
              <a:defRPr/>
            </a:pPr>
            <a:r>
              <a:rPr lang="en-US" sz="2400" dirty="0">
                <a:solidFill>
                  <a:schemeClr val="tx1"/>
                </a:solidFill>
              </a:rPr>
              <a:t>  </a:t>
            </a:r>
          </a:p>
          <a:p>
            <a:pPr>
              <a:lnSpc>
                <a:spcPts val="1200"/>
              </a:lnSpc>
              <a:defRPr/>
            </a:pPr>
            <a:r>
              <a:rPr lang="en-US" sz="2400" b="1" dirty="0">
                <a:solidFill>
                  <a:schemeClr val="tx1"/>
                </a:solidFill>
              </a:rPr>
              <a:t> ?</a:t>
            </a:r>
          </a:p>
        </p:txBody>
      </p:sp>
      <p:sp>
        <p:nvSpPr>
          <p:cNvPr id="23" name="Rectangle 22"/>
          <p:cNvSpPr/>
          <p:nvPr/>
        </p:nvSpPr>
        <p:spPr bwMode="auto">
          <a:xfrm>
            <a:off x="8051800" y="4024313"/>
            <a:ext cx="255588" cy="7302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a:lstStyle/>
          <a:p>
            <a:pPr>
              <a:lnSpc>
                <a:spcPts val="1900"/>
              </a:lnSpc>
              <a:defRPr/>
            </a:pPr>
            <a:r>
              <a:rPr lang="en-US" sz="2400" dirty="0">
                <a:solidFill>
                  <a:schemeClr val="tx1"/>
                </a:solidFill>
              </a:rPr>
              <a:t> 0</a:t>
            </a:r>
          </a:p>
          <a:p>
            <a:pPr>
              <a:lnSpc>
                <a:spcPts val="1900"/>
              </a:lnSpc>
              <a:defRPr/>
            </a:pPr>
            <a:r>
              <a:rPr lang="en-US" sz="2400" dirty="0">
                <a:solidFill>
                  <a:schemeClr val="tx1"/>
                </a:solidFill>
              </a:rPr>
              <a:t> 1</a:t>
            </a:r>
          </a:p>
          <a:p>
            <a:pPr>
              <a:lnSpc>
                <a:spcPts val="1900"/>
              </a:lnSpc>
              <a:defRPr/>
            </a:pPr>
            <a:r>
              <a:rPr lang="en-US" sz="2400" dirty="0">
                <a:solidFill>
                  <a:schemeClr val="tx1"/>
                </a:solidFill>
              </a:rPr>
              <a:t> 1</a:t>
            </a:r>
          </a:p>
        </p:txBody>
      </p:sp>
      <p:sp>
        <p:nvSpPr>
          <p:cNvPr id="28" name="Rectangle 27"/>
          <p:cNvSpPr/>
          <p:nvPr/>
        </p:nvSpPr>
        <p:spPr bwMode="auto">
          <a:xfrm>
            <a:off x="2000250" y="4006850"/>
            <a:ext cx="801688" cy="74453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a:lstStyle/>
          <a:p>
            <a:pPr algn="l">
              <a:lnSpc>
                <a:spcPts val="1780"/>
              </a:lnSpc>
              <a:defRPr/>
            </a:pPr>
            <a:r>
              <a:rPr lang="en-US" sz="2400" dirty="0" smtClean="0">
                <a:solidFill>
                  <a:schemeClr val="tx1"/>
                </a:solidFill>
              </a:rPr>
              <a:t>1</a:t>
            </a:r>
            <a:endParaRPr lang="en-US" sz="2400" dirty="0">
              <a:solidFill>
                <a:schemeClr val="tx1"/>
              </a:solidFill>
            </a:endParaRPr>
          </a:p>
          <a:p>
            <a:pPr algn="l">
              <a:lnSpc>
                <a:spcPts val="1780"/>
              </a:lnSpc>
              <a:defRPr/>
            </a:pPr>
            <a:r>
              <a:rPr lang="en-US" sz="2400" dirty="0" smtClean="0">
                <a:solidFill>
                  <a:schemeClr val="tx1"/>
                </a:solidFill>
              </a:rPr>
              <a:t>    1</a:t>
            </a:r>
          </a:p>
          <a:p>
            <a:pPr algn="l">
              <a:lnSpc>
                <a:spcPts val="1780"/>
              </a:lnSpc>
              <a:defRPr/>
            </a:pPr>
            <a:r>
              <a:rPr lang="en-US" sz="2400" dirty="0" smtClean="0">
                <a:solidFill>
                  <a:schemeClr val="tx1"/>
                </a:solidFill>
              </a:rPr>
              <a:t>       1</a:t>
            </a:r>
            <a:endParaRPr lang="en-US" sz="2400" dirty="0">
              <a:solidFill>
                <a:schemeClr val="tx1"/>
              </a:solidFill>
            </a:endParaRPr>
          </a:p>
        </p:txBody>
      </p:sp>
      <p:cxnSp>
        <p:nvCxnSpPr>
          <p:cNvPr id="29" name="Straight Connector 28"/>
          <p:cNvCxnSpPr/>
          <p:nvPr/>
        </p:nvCxnSpPr>
        <p:spPr bwMode="auto">
          <a:xfrm>
            <a:off x="2008188" y="4024313"/>
            <a:ext cx="801687" cy="727075"/>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grpSp>
        <p:nvGrpSpPr>
          <p:cNvPr id="6" name="Group 35"/>
          <p:cNvGrpSpPr>
            <a:grpSpLocks/>
          </p:cNvGrpSpPr>
          <p:nvPr/>
        </p:nvGrpSpPr>
        <p:grpSpPr bwMode="auto">
          <a:xfrm>
            <a:off x="3066971" y="4006854"/>
            <a:ext cx="809529" cy="745173"/>
            <a:chOff x="3374810" y="2523079"/>
            <a:chExt cx="809569" cy="745200"/>
          </a:xfrm>
        </p:grpSpPr>
        <p:sp>
          <p:nvSpPr>
            <p:cNvPr id="26" name="Rectangle 25"/>
            <p:cNvSpPr/>
            <p:nvPr/>
          </p:nvSpPr>
          <p:spPr>
            <a:xfrm>
              <a:off x="3381239" y="2523075"/>
              <a:ext cx="803315" cy="74456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a:lstStyle/>
            <a:p>
              <a:pPr algn="l">
                <a:lnSpc>
                  <a:spcPts val="1880"/>
                </a:lnSpc>
                <a:defRPr/>
              </a:pPr>
              <a:r>
                <a:rPr lang="en-US" sz="2400" dirty="0" smtClean="0">
                  <a:solidFill>
                    <a:schemeClr val="tx1"/>
                  </a:solidFill>
                </a:rPr>
                <a:t>d1</a:t>
              </a:r>
              <a:endParaRPr lang="en-US" sz="2400" dirty="0">
                <a:solidFill>
                  <a:schemeClr val="tx1"/>
                </a:solidFill>
              </a:endParaRPr>
            </a:p>
            <a:p>
              <a:pPr>
                <a:lnSpc>
                  <a:spcPts val="1880"/>
                </a:lnSpc>
                <a:defRPr/>
              </a:pPr>
              <a:r>
                <a:rPr lang="en-US" sz="2400" dirty="0" smtClean="0">
                  <a:solidFill>
                    <a:schemeClr val="tx1"/>
                  </a:solidFill>
                </a:rPr>
                <a:t> d2 </a:t>
              </a:r>
              <a:endParaRPr lang="en-US" sz="2400" dirty="0">
                <a:solidFill>
                  <a:schemeClr val="tx1"/>
                </a:solidFill>
              </a:endParaRPr>
            </a:p>
            <a:p>
              <a:pPr>
                <a:lnSpc>
                  <a:spcPts val="1880"/>
                </a:lnSpc>
                <a:defRPr/>
              </a:pPr>
              <a:r>
                <a:rPr lang="en-US" sz="2400" dirty="0">
                  <a:solidFill>
                    <a:schemeClr val="tx1"/>
                  </a:solidFill>
                </a:rPr>
                <a:t>  </a:t>
              </a:r>
              <a:r>
                <a:rPr lang="en-US" sz="2400" dirty="0" smtClean="0">
                  <a:solidFill>
                    <a:schemeClr val="tx1"/>
                  </a:solidFill>
                </a:rPr>
                <a:t>    </a:t>
              </a:r>
              <a:r>
                <a:rPr lang="en-US" sz="2400" dirty="0">
                  <a:solidFill>
                    <a:schemeClr val="tx1"/>
                  </a:solidFill>
                </a:rPr>
                <a:t>d3</a:t>
              </a:r>
            </a:p>
          </p:txBody>
        </p:sp>
        <p:cxnSp>
          <p:nvCxnSpPr>
            <p:cNvPr id="27" name="Straight Connector 26"/>
            <p:cNvCxnSpPr/>
            <p:nvPr/>
          </p:nvCxnSpPr>
          <p:spPr>
            <a:xfrm>
              <a:off x="3374889" y="2540539"/>
              <a:ext cx="801728" cy="72710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a:off x="5268913" y="4776788"/>
            <a:ext cx="1792287" cy="9810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dirty="0">
                <a:solidFill>
                  <a:srgbClr val="0000FF"/>
                </a:solidFill>
                <a:latin typeface="Comic Sans MS"/>
              </a:rPr>
              <a:t>final labels/ beliefs</a:t>
            </a:r>
          </a:p>
        </p:txBody>
      </p:sp>
      <p:sp>
        <p:nvSpPr>
          <p:cNvPr id="32" name="Rectangle 31"/>
          <p:cNvSpPr/>
          <p:nvPr/>
        </p:nvSpPr>
        <p:spPr>
          <a:xfrm>
            <a:off x="7221538" y="4733925"/>
            <a:ext cx="1897062" cy="1065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dirty="0">
                <a:solidFill>
                  <a:srgbClr val="0000FF"/>
                </a:solidFill>
                <a:latin typeface="Comic Sans MS"/>
              </a:rPr>
              <a:t>prior labels/ beliefs</a:t>
            </a:r>
          </a:p>
        </p:txBody>
      </p:sp>
      <p:sp>
        <p:nvSpPr>
          <p:cNvPr id="33" name="Rectangle 32"/>
          <p:cNvSpPr/>
          <p:nvPr/>
        </p:nvSpPr>
        <p:spPr>
          <a:xfrm>
            <a:off x="3676650" y="4845050"/>
            <a:ext cx="1657350" cy="676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dirty="0">
                <a:solidFill>
                  <a:srgbClr val="0000FF"/>
                </a:solidFill>
                <a:uFill>
                  <a:solidFill>
                    <a:srgbClr val="FF0000"/>
                  </a:solidFill>
                </a:uFill>
                <a:latin typeface="Comic Sans MS"/>
              </a:rPr>
              <a:t>adjacency matrix</a:t>
            </a:r>
          </a:p>
        </p:txBody>
      </p:sp>
      <p:cxnSp>
        <p:nvCxnSpPr>
          <p:cNvPr id="35" name="Straight Connector 34"/>
          <p:cNvCxnSpPr/>
          <p:nvPr/>
        </p:nvCxnSpPr>
        <p:spPr>
          <a:xfrm>
            <a:off x="3765550" y="2582863"/>
            <a:ext cx="320675"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146550" y="3090863"/>
            <a:ext cx="27463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75138" y="3606800"/>
            <a:ext cx="27463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9432" name="Date Placeholder 23"/>
          <p:cNvSpPr>
            <a:spLocks noGrp="1"/>
          </p:cNvSpPr>
          <p:nvPr>
            <p:ph type="dt" sz="quarter" idx="10"/>
          </p:nvPr>
        </p:nvSpPr>
        <p:spPr>
          <a:noFill/>
        </p:spPr>
        <p:txBody>
          <a:bodyPr/>
          <a:lstStyle/>
          <a:p>
            <a:r>
              <a:rPr lang="en-US" smtClean="0"/>
              <a:t>Twitter</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0418" name="Title 1"/>
          <p:cNvSpPr>
            <a:spLocks noGrp="1"/>
          </p:cNvSpPr>
          <p:nvPr>
            <p:ph type="title"/>
          </p:nvPr>
        </p:nvSpPr>
        <p:spPr>
          <a:xfrm>
            <a:off x="169863" y="-61913"/>
            <a:ext cx="8229600" cy="1143001"/>
          </a:xfrm>
        </p:spPr>
        <p:txBody>
          <a:bodyPr/>
          <a:lstStyle/>
          <a:p>
            <a:r>
              <a:rPr lang="en-US" smtClean="0">
                <a:ea typeface="ＭＳ Ｐゴシック" charset="-128"/>
                <a:cs typeface="ＭＳ Ｐゴシック" charset="-128"/>
              </a:rPr>
              <a:t>Results: Scalability </a:t>
            </a:r>
          </a:p>
        </p:txBody>
      </p:sp>
      <p:pic>
        <p:nvPicPr>
          <p:cNvPr id="60419" name="Content Placeholder 4" descr="kronecker_runtime_vs_edges.pdf"/>
          <p:cNvPicPr>
            <a:picLocks noGrp="1" noChangeAspect="1"/>
          </p:cNvPicPr>
          <p:nvPr>
            <p:ph idx="1"/>
          </p:nvPr>
        </p:nvPicPr>
        <p:blipFill>
          <a:blip r:embed="rId3"/>
          <a:srcRect t="-3006" b="-3006"/>
          <a:stretch>
            <a:fillRect/>
          </a:stretch>
        </p:blipFill>
        <p:spPr>
          <a:xfrm>
            <a:off x="1296988" y="855663"/>
            <a:ext cx="6800850" cy="3932237"/>
          </a:xfrm>
        </p:spPr>
      </p:pic>
      <p:sp>
        <p:nvSpPr>
          <p:cNvPr id="60420" name="Footer Placeholder 10"/>
          <p:cNvSpPr>
            <a:spLocks noGrp="1"/>
          </p:cNvSpPr>
          <p:nvPr>
            <p:ph type="ftr" sz="quarter" idx="11"/>
          </p:nvPr>
        </p:nvSpPr>
        <p:spPr>
          <a:noFill/>
        </p:spPr>
        <p:txBody>
          <a:bodyPr/>
          <a:lstStyle/>
          <a:p>
            <a:r>
              <a:rPr lang="en-US" smtClean="0"/>
              <a:t>(c) 2015, C. Faloutsos</a:t>
            </a:r>
          </a:p>
        </p:txBody>
      </p:sp>
      <p:sp>
        <p:nvSpPr>
          <p:cNvPr id="60421" name="Slide Number Placeholder 9"/>
          <p:cNvSpPr>
            <a:spLocks noGrp="1"/>
          </p:cNvSpPr>
          <p:nvPr>
            <p:ph type="sldNum" sz="quarter" idx="12"/>
          </p:nvPr>
        </p:nvSpPr>
        <p:spPr>
          <a:noFill/>
        </p:spPr>
        <p:txBody>
          <a:bodyPr/>
          <a:lstStyle/>
          <a:p>
            <a:fld id="{6B3DAE1B-FFF2-4B4D-8EE9-60E6DABC47EA}" type="slidenum">
              <a:rPr lang="en-US" smtClean="0"/>
              <a:pPr/>
              <a:t>96</a:t>
            </a:fld>
            <a:endParaRPr lang="en-US" smtClean="0"/>
          </a:p>
        </p:txBody>
      </p:sp>
      <p:sp>
        <p:nvSpPr>
          <p:cNvPr id="4" name="Rounded Rectangle 3"/>
          <p:cNvSpPr/>
          <p:nvPr/>
        </p:nvSpPr>
        <p:spPr>
          <a:xfrm>
            <a:off x="1531938" y="5334000"/>
            <a:ext cx="6548437" cy="685800"/>
          </a:xfrm>
          <a:prstGeom prst="roundRect">
            <a:avLst/>
          </a:prstGeom>
          <a:noFill/>
          <a:ln w="57150" cmpd="thickThi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nchorCtr="1"/>
          <a:lstStyle/>
          <a:p>
            <a:pPr>
              <a:defRPr/>
            </a:pPr>
            <a:r>
              <a:rPr lang="en-US" sz="3000" dirty="0">
                <a:solidFill>
                  <a:schemeClr val="tx1"/>
                </a:solidFill>
              </a:rPr>
              <a:t>F</a:t>
            </a:r>
            <a:r>
              <a:rPr lang="en-US" sz="2700" dirty="0">
                <a:solidFill>
                  <a:schemeClr val="tx1"/>
                </a:solidFill>
              </a:rPr>
              <a:t>A</a:t>
            </a:r>
            <a:r>
              <a:rPr lang="en-US" sz="3000" dirty="0">
                <a:solidFill>
                  <a:schemeClr val="tx1"/>
                </a:solidFill>
              </a:rPr>
              <a:t>BP is </a:t>
            </a:r>
            <a:r>
              <a:rPr lang="en-US" sz="3000" b="1" dirty="0">
                <a:solidFill>
                  <a:schemeClr val="tx1"/>
                </a:solidFill>
              </a:rPr>
              <a:t>linear </a:t>
            </a:r>
            <a:r>
              <a:rPr lang="en-US" sz="3000" dirty="0">
                <a:solidFill>
                  <a:schemeClr val="tx1"/>
                </a:solidFill>
              </a:rPr>
              <a:t>on the number of edges.</a:t>
            </a:r>
          </a:p>
        </p:txBody>
      </p:sp>
      <p:pic>
        <p:nvPicPr>
          <p:cNvPr id="6" name="Picture 5" descr="hadoop.jpg"/>
          <p:cNvPicPr>
            <a:picLocks noChangeAspect="1"/>
          </p:cNvPicPr>
          <p:nvPr/>
        </p:nvPicPr>
        <p:blipFill>
          <a:blip r:embed="rId4"/>
          <a:srcRect l="3600" r="3600" b="13091"/>
          <a:stretch>
            <a:fillRect/>
          </a:stretch>
        </p:blipFill>
        <p:spPr>
          <a:xfrm>
            <a:off x="7110034" y="658959"/>
            <a:ext cx="2036552" cy="524501"/>
          </a:xfrm>
          <a:prstGeom prst="rect">
            <a:avLst/>
          </a:prstGeom>
          <a:scene3d>
            <a:camera prst="orthographicFront">
              <a:rot lat="0" lon="0" rev="19799999"/>
            </a:camera>
            <a:lightRig rig="threePt" dir="t"/>
          </a:scene3d>
        </p:spPr>
      </p:pic>
      <p:grpSp>
        <p:nvGrpSpPr>
          <p:cNvPr id="2" name="Group 11"/>
          <p:cNvGrpSpPr>
            <a:grpSpLocks/>
          </p:cNvGrpSpPr>
          <p:nvPr/>
        </p:nvGrpSpPr>
        <p:grpSpPr bwMode="auto">
          <a:xfrm>
            <a:off x="1347788" y="1497013"/>
            <a:ext cx="5784850" cy="3282950"/>
            <a:chOff x="1348419" y="1497518"/>
            <a:chExt cx="5784746" cy="3281720"/>
          </a:xfrm>
        </p:grpSpPr>
        <p:sp>
          <p:nvSpPr>
            <p:cNvPr id="7" name="Rectangle 6"/>
            <p:cNvSpPr/>
            <p:nvPr/>
          </p:nvSpPr>
          <p:spPr>
            <a:xfrm>
              <a:off x="3147024" y="4341252"/>
              <a:ext cx="3986141" cy="4379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b="1" dirty="0">
                  <a:solidFill>
                    <a:schemeClr val="tx1"/>
                  </a:solidFill>
                </a:rPr>
                <a:t># of edges (Kronecker graphs)</a:t>
              </a:r>
              <a:endParaRPr lang="en-US" sz="2400" b="1" baseline="-25000" dirty="0">
                <a:solidFill>
                  <a:schemeClr val="tx1"/>
                </a:solidFill>
              </a:endParaRPr>
            </a:p>
          </p:txBody>
        </p:sp>
        <p:sp>
          <p:nvSpPr>
            <p:cNvPr id="8" name="Rectangle 7"/>
            <p:cNvSpPr/>
            <p:nvPr/>
          </p:nvSpPr>
          <p:spPr>
            <a:xfrm>
              <a:off x="1348419" y="1497518"/>
              <a:ext cx="299779" cy="19881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anchor="ctr"/>
            <a:lstStyle/>
            <a:p>
              <a:pPr>
                <a:defRPr/>
              </a:pPr>
              <a:r>
                <a:rPr lang="en-US" sz="2400" b="1" dirty="0">
                  <a:solidFill>
                    <a:schemeClr val="tx1"/>
                  </a:solidFill>
                </a:rPr>
                <a:t>runtime (min)</a:t>
              </a:r>
            </a:p>
          </p:txBody>
        </p:sp>
      </p:grpSp>
      <p:sp>
        <p:nvSpPr>
          <p:cNvPr id="60425" name="Date Placeholder 10"/>
          <p:cNvSpPr>
            <a:spLocks noGrp="1"/>
          </p:cNvSpPr>
          <p:nvPr>
            <p:ph type="dt" sz="quarter" idx="10"/>
          </p:nvPr>
        </p:nvSpPr>
        <p:spPr>
          <a:noFill/>
        </p:spPr>
        <p:txBody>
          <a:bodyPr/>
          <a:lstStyle/>
          <a:p>
            <a:r>
              <a:rPr lang="en-US" smtClean="0"/>
              <a:t>Twitter</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185738" y="-44450"/>
            <a:ext cx="8229600" cy="1143000"/>
          </a:xfrm>
        </p:spPr>
        <p:txBody>
          <a:bodyPr/>
          <a:lstStyle/>
          <a:p>
            <a:r>
              <a:rPr lang="en-US" dirty="0" smtClean="0">
                <a:ea typeface="ＭＳ Ｐゴシック" charset="-128"/>
                <a:cs typeface="ＭＳ Ｐゴシック" charset="-128"/>
              </a:rPr>
              <a:t>Results: Parallelism </a:t>
            </a:r>
          </a:p>
        </p:txBody>
      </p:sp>
      <p:sp>
        <p:nvSpPr>
          <p:cNvPr id="62467" name="Footer Placeholder 19"/>
          <p:cNvSpPr>
            <a:spLocks noGrp="1"/>
          </p:cNvSpPr>
          <p:nvPr>
            <p:ph type="ftr" sz="quarter" idx="11"/>
          </p:nvPr>
        </p:nvSpPr>
        <p:spPr>
          <a:noFill/>
        </p:spPr>
        <p:txBody>
          <a:bodyPr/>
          <a:lstStyle/>
          <a:p>
            <a:r>
              <a:rPr lang="en-US" smtClean="0"/>
              <a:t>(c) 2015, C. Faloutsos</a:t>
            </a:r>
          </a:p>
        </p:txBody>
      </p:sp>
      <p:sp>
        <p:nvSpPr>
          <p:cNvPr id="62468" name="Slide Number Placeholder 18"/>
          <p:cNvSpPr>
            <a:spLocks noGrp="1"/>
          </p:cNvSpPr>
          <p:nvPr>
            <p:ph type="sldNum" sz="quarter" idx="12"/>
          </p:nvPr>
        </p:nvSpPr>
        <p:spPr>
          <a:noFill/>
        </p:spPr>
        <p:txBody>
          <a:bodyPr/>
          <a:lstStyle/>
          <a:p>
            <a:fld id="{3126B3F1-7BDA-DB42-A7F8-EB73B4D8100E}" type="slidenum">
              <a:rPr lang="en-US" smtClean="0"/>
              <a:pPr/>
              <a:t>97</a:t>
            </a:fld>
            <a:endParaRPr lang="en-US" smtClean="0"/>
          </a:p>
        </p:txBody>
      </p:sp>
      <p:sp>
        <p:nvSpPr>
          <p:cNvPr id="9" name="Rounded Rectangle 8"/>
          <p:cNvSpPr/>
          <p:nvPr/>
        </p:nvSpPr>
        <p:spPr>
          <a:xfrm>
            <a:off x="1252538" y="4554538"/>
            <a:ext cx="6680200" cy="1481137"/>
          </a:xfrm>
          <a:prstGeom prst="roundRect">
            <a:avLst/>
          </a:prstGeom>
          <a:noFill/>
          <a:ln w="57150" cmpd="thickThi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3000" dirty="0">
                <a:solidFill>
                  <a:schemeClr val="tx1"/>
                </a:solidFill>
              </a:rPr>
              <a:t>F</a:t>
            </a:r>
            <a:r>
              <a:rPr lang="en-US" sz="2500" dirty="0">
                <a:solidFill>
                  <a:schemeClr val="tx1"/>
                </a:solidFill>
              </a:rPr>
              <a:t>A</a:t>
            </a:r>
            <a:r>
              <a:rPr lang="en-US" sz="3000" dirty="0">
                <a:solidFill>
                  <a:schemeClr val="tx1"/>
                </a:solidFill>
              </a:rPr>
              <a:t>BP </a:t>
            </a:r>
            <a:r>
              <a:rPr lang="en-US" sz="3000" b="1" dirty="0">
                <a:solidFill>
                  <a:schemeClr val="tx1"/>
                </a:solidFill>
              </a:rPr>
              <a:t>~2x faster</a:t>
            </a:r>
            <a:r>
              <a:rPr lang="en-US" sz="3000" dirty="0">
                <a:solidFill>
                  <a:schemeClr val="tx1"/>
                </a:solidFill>
              </a:rPr>
              <a:t> </a:t>
            </a:r>
          </a:p>
          <a:p>
            <a:pPr>
              <a:defRPr/>
            </a:pPr>
            <a:r>
              <a:rPr lang="en-US" sz="3000" dirty="0">
                <a:solidFill>
                  <a:schemeClr val="tx1"/>
                </a:solidFill>
              </a:rPr>
              <a:t>&amp; wins/ties on </a:t>
            </a:r>
            <a:r>
              <a:rPr lang="en-US" sz="3000" b="1" dirty="0">
                <a:solidFill>
                  <a:schemeClr val="tx1"/>
                </a:solidFill>
              </a:rPr>
              <a:t>accuracy.</a:t>
            </a:r>
          </a:p>
        </p:txBody>
      </p:sp>
      <p:pic>
        <p:nvPicPr>
          <p:cNvPr id="11" name="Picture 10" descr="hadoop.jpg"/>
          <p:cNvPicPr>
            <a:picLocks noChangeAspect="1"/>
          </p:cNvPicPr>
          <p:nvPr/>
        </p:nvPicPr>
        <p:blipFill>
          <a:blip r:embed="rId2"/>
          <a:srcRect l="3600" r="3600" b="13091"/>
          <a:stretch>
            <a:fillRect/>
          </a:stretch>
        </p:blipFill>
        <p:spPr>
          <a:xfrm>
            <a:off x="7347109" y="515030"/>
            <a:ext cx="1898495" cy="488945"/>
          </a:xfrm>
          <a:prstGeom prst="rect">
            <a:avLst/>
          </a:prstGeom>
          <a:scene3d>
            <a:camera prst="orthographicFront">
              <a:rot lat="0" lon="0" rev="19799999"/>
            </a:camera>
            <a:lightRig rig="threePt" dir="t"/>
          </a:scene3d>
        </p:spPr>
      </p:pic>
      <p:grpSp>
        <p:nvGrpSpPr>
          <p:cNvPr id="2" name="Group 24"/>
          <p:cNvGrpSpPr>
            <a:grpSpLocks/>
          </p:cNvGrpSpPr>
          <p:nvPr/>
        </p:nvGrpSpPr>
        <p:grpSpPr bwMode="auto">
          <a:xfrm>
            <a:off x="2092325" y="1833563"/>
            <a:ext cx="4384675" cy="2408237"/>
            <a:chOff x="382496" y="3797317"/>
            <a:chExt cx="4384354" cy="2408006"/>
          </a:xfrm>
        </p:grpSpPr>
        <p:pic>
          <p:nvPicPr>
            <p:cNvPr id="62474" name="Picture 7" descr="acc_vs_time_tr90p.pdf"/>
            <p:cNvPicPr>
              <a:picLocks noChangeAspect="1"/>
            </p:cNvPicPr>
            <p:nvPr/>
          </p:nvPicPr>
          <p:blipFill>
            <a:blip r:embed="rId3"/>
            <a:srcRect/>
            <a:stretch>
              <a:fillRect/>
            </a:stretch>
          </p:blipFill>
          <p:spPr bwMode="auto">
            <a:xfrm>
              <a:off x="382496" y="3800451"/>
              <a:ext cx="4384354" cy="2404872"/>
            </a:xfrm>
            <a:prstGeom prst="rect">
              <a:avLst/>
            </a:prstGeom>
            <a:noFill/>
            <a:ln w="9525">
              <a:noFill/>
              <a:miter lim="800000"/>
              <a:headEnd/>
              <a:tailEnd/>
            </a:ln>
          </p:spPr>
        </p:pic>
        <p:grpSp>
          <p:nvGrpSpPr>
            <p:cNvPr id="3" name="Group 17"/>
            <p:cNvGrpSpPr>
              <a:grpSpLocks/>
            </p:cNvGrpSpPr>
            <p:nvPr/>
          </p:nvGrpSpPr>
          <p:grpSpPr bwMode="auto">
            <a:xfrm>
              <a:off x="388455" y="3797317"/>
              <a:ext cx="4038855" cy="2396061"/>
              <a:chOff x="388455" y="3797317"/>
              <a:chExt cx="4038855" cy="2396061"/>
            </a:xfrm>
          </p:grpSpPr>
          <p:sp>
            <p:nvSpPr>
              <p:cNvPr id="14" name="Rectangle 13"/>
              <p:cNvSpPr/>
              <p:nvPr/>
            </p:nvSpPr>
            <p:spPr>
              <a:xfrm>
                <a:off x="1074596" y="5929124"/>
                <a:ext cx="3352554" cy="263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b="1" dirty="0">
                    <a:solidFill>
                      <a:schemeClr val="tx1"/>
                    </a:solidFill>
                  </a:rPr>
                  <a:t>runtime (min)</a:t>
                </a:r>
                <a:endParaRPr lang="en-US" sz="2400" b="1" baseline="-25000" dirty="0">
                  <a:solidFill>
                    <a:schemeClr val="tx1"/>
                  </a:solidFill>
                </a:endParaRPr>
              </a:p>
            </p:txBody>
          </p:sp>
          <p:sp>
            <p:nvSpPr>
              <p:cNvPr id="15" name="Rectangle 14"/>
              <p:cNvSpPr/>
              <p:nvPr/>
            </p:nvSpPr>
            <p:spPr>
              <a:xfrm>
                <a:off x="388455" y="3797317"/>
                <a:ext cx="215114" cy="19881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anchor="ctr"/>
              <a:lstStyle/>
              <a:p>
                <a:pPr>
                  <a:defRPr/>
                </a:pPr>
                <a:r>
                  <a:rPr lang="en-US" sz="2400" b="1" dirty="0">
                    <a:solidFill>
                      <a:schemeClr val="tx1"/>
                    </a:solidFill>
                  </a:rPr>
                  <a:t>% accuracy</a:t>
                </a:r>
              </a:p>
            </p:txBody>
          </p:sp>
        </p:grpSp>
      </p:grpSp>
      <p:sp>
        <p:nvSpPr>
          <p:cNvPr id="62472" name="Content Placeholder 20"/>
          <p:cNvSpPr>
            <a:spLocks noGrp="1"/>
          </p:cNvSpPr>
          <p:nvPr>
            <p:ph idx="1"/>
          </p:nvPr>
        </p:nvSpPr>
        <p:spPr/>
        <p:txBody>
          <a:bodyPr/>
          <a:lstStyle/>
          <a:p>
            <a:endParaRPr lang="en-US">
              <a:ea typeface="ＭＳ Ｐゴシック" charset="-128"/>
              <a:cs typeface="ＭＳ Ｐゴシック" charset="-128"/>
            </a:endParaRPr>
          </a:p>
        </p:txBody>
      </p:sp>
      <p:sp>
        <p:nvSpPr>
          <p:cNvPr id="62473" name="Date Placeholder 12"/>
          <p:cNvSpPr>
            <a:spLocks noGrp="1"/>
          </p:cNvSpPr>
          <p:nvPr>
            <p:ph type="dt" sz="quarter" idx="10"/>
          </p:nvPr>
        </p:nvSpPr>
        <p:spPr>
          <a:noFill/>
        </p:spPr>
        <p:txBody>
          <a:bodyPr/>
          <a:lstStyle/>
          <a:p>
            <a:r>
              <a:rPr lang="en-US" smtClean="0"/>
              <a:t>Twitter</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Part#1</a:t>
            </a:r>
            <a:endParaRPr lang="en-US" dirty="0"/>
          </a:p>
        </p:txBody>
      </p:sp>
      <p:sp>
        <p:nvSpPr>
          <p:cNvPr id="3" name="Content Placeholder 2"/>
          <p:cNvSpPr>
            <a:spLocks noGrp="1"/>
          </p:cNvSpPr>
          <p:nvPr>
            <p:ph idx="1"/>
          </p:nvPr>
        </p:nvSpPr>
        <p:spPr/>
        <p:txBody>
          <a:bodyPr/>
          <a:lstStyle/>
          <a:p>
            <a:r>
              <a:rPr lang="en-US" dirty="0" smtClean="0"/>
              <a:t>*many* patterns in real graphs</a:t>
            </a:r>
          </a:p>
          <a:p>
            <a:pPr lvl="1"/>
            <a:r>
              <a:rPr lang="en-US" dirty="0" smtClean="0"/>
              <a:t>Power-laws everywhere</a:t>
            </a:r>
          </a:p>
          <a:p>
            <a:pPr lvl="1"/>
            <a:r>
              <a:rPr lang="en-US" dirty="0" smtClean="0">
                <a:solidFill>
                  <a:srgbClr val="006600"/>
                </a:solidFill>
              </a:rPr>
              <a:t>Gaussian trap</a:t>
            </a:r>
          </a:p>
          <a:p>
            <a:pPr lvl="2"/>
            <a:r>
              <a:rPr lang="en-US" dirty="0" smtClean="0">
                <a:solidFill>
                  <a:srgbClr val="006600"/>
                </a:solidFill>
              </a:rPr>
              <a:t>Avg &lt;&lt; Max</a:t>
            </a:r>
          </a:p>
          <a:p>
            <a:pPr lvl="1"/>
            <a:r>
              <a:rPr lang="en-US" dirty="0" smtClean="0"/>
              <a:t>Long (and growing) list of tools for anomaly/fraud detection</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Twitter</a:t>
            </a:r>
            <a:endParaRPr lang="en-US"/>
          </a:p>
        </p:txBody>
      </p:sp>
      <p:sp>
        <p:nvSpPr>
          <p:cNvPr id="5" name="Footer Placeholder 4"/>
          <p:cNvSpPr>
            <a:spLocks noGrp="1"/>
          </p:cNvSpPr>
          <p:nvPr>
            <p:ph type="ftr" sz="quarter" idx="11"/>
          </p:nvPr>
        </p:nvSpPr>
        <p:spPr/>
        <p:txBody>
          <a:bodyPr/>
          <a:lstStyle/>
          <a:p>
            <a:pPr>
              <a:defRPr/>
            </a:pPr>
            <a:r>
              <a:rPr lang="en-US" smtClean="0"/>
              <a:t>(c) 2015,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98</a:t>
            </a:fld>
            <a:endParaRPr lang="en-US"/>
          </a:p>
        </p:txBody>
      </p:sp>
      <p:pic>
        <p:nvPicPr>
          <p:cNvPr id="7" name="Picture 6" descr="dco_showcase.jpg"/>
          <p:cNvPicPr>
            <a:picLocks noChangeAspect="1"/>
          </p:cNvPicPr>
          <p:nvPr/>
        </p:nvPicPr>
        <p:blipFill>
          <a:blip r:embed="rId2"/>
          <a:stretch>
            <a:fillRect/>
          </a:stretch>
        </p:blipFill>
        <p:spPr>
          <a:xfrm>
            <a:off x="6707196" y="2183518"/>
            <a:ext cx="1878004" cy="1245482"/>
          </a:xfrm>
          <a:prstGeom prst="rect">
            <a:avLst/>
          </a:prstGeom>
        </p:spPr>
      </p:pic>
      <p:grpSp>
        <p:nvGrpSpPr>
          <p:cNvPr id="8" name="Group 21"/>
          <p:cNvGrpSpPr/>
          <p:nvPr/>
        </p:nvGrpSpPr>
        <p:grpSpPr>
          <a:xfrm>
            <a:off x="996804" y="4991100"/>
            <a:ext cx="5696096" cy="779820"/>
            <a:chOff x="3448242" y="2036048"/>
            <a:chExt cx="4057796" cy="569040"/>
          </a:xfrm>
        </p:grpSpPr>
        <p:sp>
          <p:nvSpPr>
            <p:cNvPr id="9" name="TextBox 8"/>
            <p:cNvSpPr txBox="1"/>
            <p:nvPr/>
          </p:nvSpPr>
          <p:spPr>
            <a:xfrm>
              <a:off x="3448242" y="2095501"/>
              <a:ext cx="4057796" cy="426715"/>
            </a:xfrm>
            <a:prstGeom prst="rect">
              <a:avLst/>
            </a:prstGeom>
            <a:noFill/>
          </p:spPr>
          <p:txBody>
            <a:bodyPr wrap="square" rtlCol="0">
              <a:spAutoFit/>
            </a:bodyPr>
            <a:lstStyle/>
            <a:p>
              <a:r>
                <a:rPr lang="en-US" sz="3200" dirty="0" smtClean="0">
                  <a:solidFill>
                    <a:schemeClr val="tx2"/>
                  </a:solidFill>
                </a:rPr>
                <a:t>Patterns            anomalies</a:t>
              </a:r>
              <a:endParaRPr lang="en-US" dirty="0">
                <a:solidFill>
                  <a:schemeClr val="tx2"/>
                </a:solidFill>
              </a:endParaRPr>
            </a:p>
          </p:txBody>
        </p:sp>
        <p:pic>
          <p:nvPicPr>
            <p:cNvPr id="10" name="Picture 9" descr="shutterstock_104520869.jpg"/>
            <p:cNvPicPr>
              <a:picLocks noChangeAspect="1"/>
            </p:cNvPicPr>
            <p:nvPr/>
          </p:nvPicPr>
          <p:blipFill>
            <a:blip r:embed="rId3"/>
            <a:stretch>
              <a:fillRect/>
            </a:stretch>
          </p:blipFill>
          <p:spPr>
            <a:xfrm>
              <a:off x="4927600" y="2036048"/>
              <a:ext cx="850900" cy="569040"/>
            </a:xfrm>
            <a:prstGeom prst="rect">
              <a:avLst/>
            </a:prstGeom>
          </p:spPr>
        </p:pic>
      </p:gr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2015,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99</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pPr lvl="1"/>
            <a:r>
              <a:rPr lang="en-US" dirty="0" smtClean="0">
                <a:ea typeface="ＭＳ Ｐゴシック" charset="-128"/>
                <a:cs typeface="ＭＳ Ｐゴシック" charset="-128"/>
              </a:rPr>
              <a:t>P2.1: time-evolving graphs</a:t>
            </a:r>
          </a:p>
          <a:p>
            <a:pPr lvl="1"/>
            <a:r>
              <a:rPr lang="en-US" dirty="0" smtClean="0">
                <a:ea typeface="ＭＳ Ｐゴシック" charset="-128"/>
                <a:cs typeface="ＭＳ Ｐゴシック" charset="-128"/>
              </a:rPr>
              <a:t>P2.2: with side information (‘coupled’ M.T.F.)</a:t>
            </a:r>
          </a:p>
          <a:p>
            <a:pPr lvl="1"/>
            <a:r>
              <a:rPr lang="en-US" dirty="0" smtClean="0">
                <a:ea typeface="ＭＳ Ｐゴシック" charset="-128"/>
                <a:cs typeface="ＭＳ Ｐゴシック" charset="-128"/>
              </a:rPr>
              <a:t>Speed</a:t>
            </a:r>
          </a:p>
          <a:p>
            <a:r>
              <a:rPr lang="en-US" dirty="0" smtClean="0">
                <a:ea typeface="ＭＳ Ｐゴシック" charset="-128"/>
                <a:cs typeface="ＭＳ Ｐゴシック" charset="-128"/>
              </a:rPr>
              <a:t>Part#3: Cascades and immunization</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3283743"/>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Twitter</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plate">
  <a:themeElements>
    <a:clrScheme name="template 11">
      <a:dk1>
        <a:srgbClr val="000066"/>
      </a:dk1>
      <a:lt1>
        <a:srgbClr val="FFFFFF"/>
      </a:lt1>
      <a:dk2>
        <a:srgbClr val="A50021"/>
      </a:dk2>
      <a:lt2>
        <a:srgbClr val="808080"/>
      </a:lt2>
      <a:accent1>
        <a:srgbClr val="FF3300"/>
      </a:accent1>
      <a:accent2>
        <a:srgbClr val="FF3300"/>
      </a:accent2>
      <a:accent3>
        <a:srgbClr val="FFFFFF"/>
      </a:accent3>
      <a:accent4>
        <a:srgbClr val="000056"/>
      </a:accent4>
      <a:accent5>
        <a:srgbClr val="FFADAA"/>
      </a:accent5>
      <a:accent6>
        <a:srgbClr val="E72D00"/>
      </a:accent6>
      <a:hlink>
        <a:srgbClr val="3366FF"/>
      </a:hlink>
      <a:folHlink>
        <a:srgbClr val="B2B2B2"/>
      </a:folHlink>
    </a:clrScheme>
    <a:fontScheme nam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 cap="flat" cmpd="sng" algn="ctr">
          <a:solidFill>
            <a:schemeClr val="tx1"/>
          </a:solidFill>
          <a:prstDash val="solid"/>
          <a:round/>
          <a:headEnd type="none" w="sm" len="sm"/>
          <a:tailEnd type="none" w="med" len="med"/>
        </a:ln>
        <a:effectLst/>
      </a:spPr>
      <a:bodyPr rtlCol="0" anchor="ctr"/>
      <a:lstStyle>
        <a:defPPr algn="ctr">
          <a:defRPr/>
        </a:defPPr>
      </a:lstStyle>
    </a:spDef>
    <a:lnDef>
      <a:spPr bwMode="auto">
        <a:solidFill>
          <a:schemeClr val="accent1"/>
        </a:solidFill>
        <a:ln w="3175" cap="flat" cmpd="sng" algn="ctr">
          <a:solidFill>
            <a:schemeClr val="tx1"/>
          </a:solidFill>
          <a:prstDash val="solid"/>
          <a:round/>
          <a:headEnd type="none" w="sm" len="sm"/>
          <a:tailEnd type="none" w="med" len="med"/>
        </a:ln>
        <a:effectLst/>
      </a:spPr>
      <a:bodyPr/>
      <a:lstStyle/>
    </a:lnDef>
  </a:objectDefaults>
  <a:extraClrSchemeLst>
    <a:extraClrScheme>
      <a:clrScheme nam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late 8">
        <a:dk1>
          <a:srgbClr val="0066FF"/>
        </a:dk1>
        <a:lt1>
          <a:srgbClr val="FFFFFF"/>
        </a:lt1>
        <a:dk2>
          <a:srgbClr val="FF33CC"/>
        </a:dk2>
        <a:lt2>
          <a:srgbClr val="808080"/>
        </a:lt2>
        <a:accent1>
          <a:srgbClr val="FF3300"/>
        </a:accent1>
        <a:accent2>
          <a:srgbClr val="FF3300"/>
        </a:accent2>
        <a:accent3>
          <a:srgbClr val="FFFFFF"/>
        </a:accent3>
        <a:accent4>
          <a:srgbClr val="0056DA"/>
        </a:accent4>
        <a:accent5>
          <a:srgbClr val="FFADAA"/>
        </a:accent5>
        <a:accent6>
          <a:srgbClr val="E72D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template 9">
        <a:dk1>
          <a:srgbClr val="0000CC"/>
        </a:dk1>
        <a:lt1>
          <a:srgbClr val="FFFFFF"/>
        </a:lt1>
        <a:dk2>
          <a:srgbClr val="CC0000"/>
        </a:dk2>
        <a:lt2>
          <a:srgbClr val="808080"/>
        </a:lt2>
        <a:accent1>
          <a:srgbClr val="FFFFFF"/>
        </a:accent1>
        <a:accent2>
          <a:srgbClr val="FF3300"/>
        </a:accent2>
        <a:accent3>
          <a:srgbClr val="FFFFFF"/>
        </a:accent3>
        <a:accent4>
          <a:srgbClr val="0000AE"/>
        </a:accent4>
        <a:accent5>
          <a:srgbClr val="FFFFFF"/>
        </a:accent5>
        <a:accent6>
          <a:srgbClr val="E72D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template 10">
        <a:dk1>
          <a:srgbClr val="0000CC"/>
        </a:dk1>
        <a:lt1>
          <a:srgbClr val="FFFFFF"/>
        </a:lt1>
        <a:dk2>
          <a:srgbClr val="CC0000"/>
        </a:dk2>
        <a:lt2>
          <a:srgbClr val="808080"/>
        </a:lt2>
        <a:accent1>
          <a:srgbClr val="FF3300"/>
        </a:accent1>
        <a:accent2>
          <a:srgbClr val="FF3300"/>
        </a:accent2>
        <a:accent3>
          <a:srgbClr val="FFFFFF"/>
        </a:accent3>
        <a:accent4>
          <a:srgbClr val="0000AE"/>
        </a:accent4>
        <a:accent5>
          <a:srgbClr val="FFADAA"/>
        </a:accent5>
        <a:accent6>
          <a:srgbClr val="E72D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template 11">
        <a:dk1>
          <a:srgbClr val="000066"/>
        </a:dk1>
        <a:lt1>
          <a:srgbClr val="FFFFFF"/>
        </a:lt1>
        <a:dk2>
          <a:srgbClr val="A50021"/>
        </a:dk2>
        <a:lt2>
          <a:srgbClr val="808080"/>
        </a:lt2>
        <a:accent1>
          <a:srgbClr val="FF3300"/>
        </a:accent1>
        <a:accent2>
          <a:srgbClr val="FF3300"/>
        </a:accent2>
        <a:accent3>
          <a:srgbClr val="FFFFFF"/>
        </a:accent3>
        <a:accent4>
          <a:srgbClr val="000056"/>
        </a:accent4>
        <a:accent5>
          <a:srgbClr val="FFADAA"/>
        </a:accent5>
        <a:accent6>
          <a:srgbClr val="E72D00"/>
        </a:accent6>
        <a:hlink>
          <a:srgbClr val="3366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12075</TotalTime>
  <Words>6480</Words>
  <Application>Microsoft Macintosh PowerPoint</Application>
  <PresentationFormat>On-screen Show (4:3)</PresentationFormat>
  <Paragraphs>1561</Paragraphs>
  <Slides>142</Slides>
  <Notes>42</Notes>
  <HiddenSlides>32</HiddenSlides>
  <MMClips>0</MMClips>
  <ScaleCrop>false</ScaleCrop>
  <HeadingPairs>
    <vt:vector size="8" baseType="variant">
      <vt:variant>
        <vt:lpstr>Design Template</vt:lpstr>
      </vt:variant>
      <vt:variant>
        <vt:i4>1</vt:i4>
      </vt:variant>
      <vt:variant>
        <vt:lpstr>Embedded OLE Servers</vt:lpstr>
      </vt:variant>
      <vt:variant>
        <vt:i4>2</vt:i4>
      </vt:variant>
      <vt:variant>
        <vt:lpstr>Slide Titles</vt:lpstr>
      </vt:variant>
      <vt:variant>
        <vt:i4>142</vt:i4>
      </vt:variant>
      <vt:variant>
        <vt:lpstr>Custom Shows</vt:lpstr>
      </vt:variant>
      <vt:variant>
        <vt:i4>1</vt:i4>
      </vt:variant>
    </vt:vector>
  </HeadingPairs>
  <TitlesOfParts>
    <vt:vector size="146" baseType="lpstr">
      <vt:lpstr>template</vt:lpstr>
      <vt:lpstr>Chart</vt:lpstr>
      <vt:lpstr>Photo Editor Photo</vt:lpstr>
      <vt:lpstr>Mining Large Graphs: Patterns, Fraud Detection, and Algorithms</vt:lpstr>
      <vt:lpstr>Roadmap</vt:lpstr>
      <vt:lpstr>Graphs - why should we care?</vt:lpstr>
      <vt:lpstr>Graphs - why should we care?</vt:lpstr>
      <vt:lpstr>Graphs - why should we care?</vt:lpstr>
      <vt:lpstr>Graphs - why should we care?</vt:lpstr>
      <vt:lpstr>Graphs - why should we care?</vt:lpstr>
      <vt:lpstr>Motivating problems</vt:lpstr>
      <vt:lpstr>Motivating problems</vt:lpstr>
      <vt:lpstr>Roadmap</vt:lpstr>
      <vt:lpstr>Slide 11</vt:lpstr>
      <vt:lpstr>Laws and patterns</vt:lpstr>
      <vt:lpstr>Laws and patterns</vt:lpstr>
      <vt:lpstr>Solution# S.1</vt:lpstr>
      <vt:lpstr>Solution# S.1</vt:lpstr>
      <vt:lpstr>Solution# S.1</vt:lpstr>
      <vt:lpstr>Solution# S.1</vt:lpstr>
      <vt:lpstr>Solution# S.1</vt:lpstr>
      <vt:lpstr>Solution# S.1</vt:lpstr>
      <vt:lpstr>Solution# S.1</vt:lpstr>
      <vt:lpstr>Solution# S.1</vt:lpstr>
      <vt:lpstr>Observation – big-data:</vt:lpstr>
      <vt:lpstr>Observation – big-data:</vt:lpstr>
      <vt:lpstr>Observation – big-data:</vt:lpstr>
      <vt:lpstr>Observation – big-data:</vt:lpstr>
      <vt:lpstr>Observation – big-data:</vt:lpstr>
      <vt:lpstr>Solution# S.2: Eigen Exponent E</vt:lpstr>
      <vt:lpstr>Roadmap</vt:lpstr>
      <vt:lpstr>Solution# S.3: Triangle ‘Laws’</vt:lpstr>
      <vt:lpstr>Solution# S.3: Triangle ‘Laws’</vt:lpstr>
      <vt:lpstr>Triangle Law: #S.3  [Tsourakakis ICDM 2008]</vt:lpstr>
      <vt:lpstr>Triangle Law: Computations  [Tsourakakis ICDM 2008]</vt:lpstr>
      <vt:lpstr>Triangle Law: Computations  [Tsourakakis ICDM 2008]</vt:lpstr>
      <vt:lpstr>Triangle counting for large graphs?</vt:lpstr>
      <vt:lpstr>Triangle counting for large graphs?</vt:lpstr>
      <vt:lpstr>Triangle counting for large graphs?</vt:lpstr>
      <vt:lpstr>Triangle counting for large graphs?</vt:lpstr>
      <vt:lpstr>Triangle counting for large graphs?</vt:lpstr>
      <vt:lpstr>MORE Graph Patterns</vt:lpstr>
      <vt:lpstr>MORE Graph Patterns</vt:lpstr>
      <vt:lpstr>Roadmap</vt:lpstr>
      <vt:lpstr>Fraud</vt:lpstr>
      <vt:lpstr>Fraud</vt:lpstr>
      <vt:lpstr>Graph Patterns and Lockstep Behavior</vt:lpstr>
      <vt:lpstr>Graph Patterns and Lockstep Behavior</vt:lpstr>
      <vt:lpstr>Graph Patterns and Lockstep Behavior</vt:lpstr>
      <vt:lpstr>MapReduce Overview</vt:lpstr>
      <vt:lpstr>Deployment at Facebook</vt:lpstr>
      <vt:lpstr>Deployment at Facebook</vt:lpstr>
      <vt:lpstr>Deployment at Facebook</vt:lpstr>
      <vt:lpstr>Roadmap</vt:lpstr>
      <vt:lpstr>Problem: Social Network Link Fraud </vt:lpstr>
      <vt:lpstr>Problem: Social Network Link Fraud </vt:lpstr>
      <vt:lpstr>Roadmap</vt:lpstr>
      <vt:lpstr>ND-SYNC: Detecting Synchronized Fraud Activities</vt:lpstr>
      <vt:lpstr>Activity summarization patterns</vt:lpstr>
      <vt:lpstr>Features for retweet threads</vt:lpstr>
      <vt:lpstr>Microclusters of fraudulent retweet threads</vt:lpstr>
      <vt:lpstr>Microclusters of fraudulent retweet threads</vt:lpstr>
      <vt:lpstr>Microclusters of fraudulent retweet threads</vt:lpstr>
      <vt:lpstr>Microclusters of fraudulent retweet threads</vt:lpstr>
      <vt:lpstr>Microclusters of fraudulent retweet threads</vt:lpstr>
      <vt:lpstr>(Details )</vt:lpstr>
      <vt:lpstr>Data, at</vt:lpstr>
      <vt:lpstr>Retweeting activity on Twitter: Signs of Deception</vt:lpstr>
      <vt:lpstr>Connectivity in retweet networks</vt:lpstr>
      <vt:lpstr>Activity summarization patterns</vt:lpstr>
      <vt:lpstr>Activity Summarization - Patterns</vt:lpstr>
      <vt:lpstr>Activity Summarization - Patterns</vt:lpstr>
      <vt:lpstr>Activity Summarization - Patterns</vt:lpstr>
      <vt:lpstr>Disparity based on RTGen</vt:lpstr>
      <vt:lpstr>Data and code:</vt:lpstr>
      <vt:lpstr>Roadmap</vt:lpstr>
      <vt:lpstr>E-bay Fraud detection</vt:lpstr>
      <vt:lpstr>E-bay Fraud detection</vt:lpstr>
      <vt:lpstr>E-bay Fraud detection</vt:lpstr>
      <vt:lpstr>E-bay Fraud detection - NetProbe</vt:lpstr>
      <vt:lpstr>Popular press</vt:lpstr>
      <vt:lpstr>Roadmap</vt:lpstr>
      <vt:lpstr>Polonium: Tera-Scale Graph Mining and Inference for Malware Detection</vt:lpstr>
      <vt:lpstr>Polonium: The Data</vt:lpstr>
      <vt:lpstr>Polonium: Key Ideas</vt:lpstr>
      <vt:lpstr>Polonium: One-Interaction Results</vt:lpstr>
      <vt:lpstr>Roadmap</vt:lpstr>
      <vt:lpstr>Network Effect Tools: SNARE</vt:lpstr>
      <vt:lpstr>Network Effect Tools: SNARE</vt:lpstr>
      <vt:lpstr>Network Effect Tools: SNARE</vt:lpstr>
      <vt:lpstr>Network Effect Tools: SNARE</vt:lpstr>
      <vt:lpstr>Network Effect Tools: SNARE</vt:lpstr>
      <vt:lpstr>Roadmap</vt:lpstr>
      <vt:lpstr>Unifying Guilt-by-Association Approaches:  Theorems and Fast Algorithms</vt:lpstr>
      <vt:lpstr>Problem Definition: GBA techniques</vt:lpstr>
      <vt:lpstr>Are they related?</vt:lpstr>
      <vt:lpstr>Are they related?</vt:lpstr>
      <vt:lpstr>Correspondence of Methods</vt:lpstr>
      <vt:lpstr>Results: Scalability </vt:lpstr>
      <vt:lpstr>Results: Parallelism </vt:lpstr>
      <vt:lpstr>Summary of Part#1</vt:lpstr>
      <vt:lpstr>Roadmap</vt:lpstr>
      <vt:lpstr>Slide 100</vt:lpstr>
      <vt:lpstr>Graphs over time -&gt; tensors!</vt:lpstr>
      <vt:lpstr>Graphs over time -&gt; tensors!</vt:lpstr>
      <vt:lpstr>Graphs over time -&gt; tensors!</vt:lpstr>
      <vt:lpstr>Graphs over time -&gt; tensors!</vt:lpstr>
      <vt:lpstr>Graphs over time -&gt; tensors!</vt:lpstr>
      <vt:lpstr>Graphs over time -&gt; tensors!</vt:lpstr>
      <vt:lpstr>Graphs over time -&gt; tensors!</vt:lpstr>
      <vt:lpstr>Graphs &amp; side info</vt:lpstr>
      <vt:lpstr>Graphs &amp; side info</vt:lpstr>
      <vt:lpstr>Roadmap</vt:lpstr>
      <vt:lpstr>Answer to both: tensor factorization</vt:lpstr>
      <vt:lpstr>Answer to both: tensor factorization</vt:lpstr>
      <vt:lpstr>Answer: tensor factorization</vt:lpstr>
      <vt:lpstr>Anomaly detection in time-evolving graphs</vt:lpstr>
      <vt:lpstr>Anomaly detection in time-evolving graphs</vt:lpstr>
      <vt:lpstr>Anomaly detection in time-evolving graphs</vt:lpstr>
      <vt:lpstr>Roadmap</vt:lpstr>
      <vt:lpstr>Coupled Matrix-Tensor Factorization (CMTF)</vt:lpstr>
      <vt:lpstr>Neuro-semantics</vt:lpstr>
      <vt:lpstr>Neuro-semantics</vt:lpstr>
      <vt:lpstr>Neuro-semantics</vt:lpstr>
      <vt:lpstr>Neuro-semantics</vt:lpstr>
      <vt:lpstr>Neuro-semantics</vt:lpstr>
      <vt:lpstr>Neuro-semantics</vt:lpstr>
      <vt:lpstr>Roadmap</vt:lpstr>
      <vt:lpstr>Slide 126</vt:lpstr>
      <vt:lpstr>Slide 127</vt:lpstr>
      <vt:lpstr>A: GigaTensor</vt:lpstr>
      <vt:lpstr>Part 2: Conclusions</vt:lpstr>
      <vt:lpstr>Roadmap</vt:lpstr>
      <vt:lpstr>What?</vt:lpstr>
      <vt:lpstr>Why?</vt:lpstr>
      <vt:lpstr>Bird’s Eye (Over)View</vt:lpstr>
      <vt:lpstr>High level answer:</vt:lpstr>
      <vt:lpstr>Roadmap</vt:lpstr>
      <vt:lpstr>Thanks</vt:lpstr>
      <vt:lpstr>Cast</vt:lpstr>
      <vt:lpstr>CONCLUSION#1 – Big data</vt:lpstr>
      <vt:lpstr>CONCLUSION#2 – tensors</vt:lpstr>
      <vt:lpstr>References</vt:lpstr>
      <vt:lpstr>TAKE HOME MESSAGE:</vt:lpstr>
      <vt:lpstr>TAKE HOME MESSAGE:</vt:lpstr>
      <vt:lpstr>short version</vt:lpstr>
    </vt:vector>
  </TitlesOfParts>
  <Company>Carnegie Mellon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large graphs</dc:title>
  <dc:creator>Christos Faloutsos</dc:creator>
  <dc:description>NYU - WIN 2009_x000d_
_x000d_
</dc:description>
  <cp:lastModifiedBy>Christos Faloutsos</cp:lastModifiedBy>
  <cp:revision>1783</cp:revision>
  <cp:lastPrinted>2002-08-06T04:22:41Z</cp:lastPrinted>
  <dcterms:created xsi:type="dcterms:W3CDTF">2015-06-19T17:33:25Z</dcterms:created>
  <dcterms:modified xsi:type="dcterms:W3CDTF">2015-06-19T17:40:22Z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christos@cs.cmu.edu</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3</vt:i4>
  </property>
  <property fmtid="{D5CDD505-2E9C-101B-9397-08002B2CF9AE}" pid="21" name="OutputDir">
    <vt:lpwstr>C:\WINDOWS\DESKTOP\junk\salerno</vt:lpwstr>
  </property>
</Properties>
</file>