
<file path=[Content_Types].xml><?xml version="1.0" encoding="utf-8"?>
<Types xmlns="http://schemas.openxmlformats.org/package/2006/content-types">
  <Override PartName="/ppt/slides/slide30.xml" ContentType="application/vnd.openxmlformats-officedocument.presentationml.slide+xml"/>
  <Override PartName="/ppt/slides/slide88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24.xml" ContentType="application/vnd.openxmlformats-officedocument.presentationml.slide+xml"/>
  <Override PartName="/ppt/slides/slide72.xml" ContentType="application/vnd.openxmlformats-officedocument.presentationml.slide+xml"/>
  <Override PartName="/ppt/slides/slide134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66.xml" ContentType="application/vnd.openxmlformats-officedocument.presentationml.slide+xml"/>
  <Override PartName="/ppt/slides/slide128.xml" ContentType="application/vnd.openxmlformats-officedocument.presentationml.slide+xml"/>
  <Override PartName="/ppt/slides/slide50.xml" ContentType="application/vnd.openxmlformats-officedocument.presentationml.slide+xml"/>
  <Override PartName="/ppt/slides/slide112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86.xml" ContentType="application/vnd.openxmlformats-officedocument.presentationml.slide+xml"/>
  <Override PartName="/ppt/slides/slide22.xml" ContentType="application/vnd.openxmlformats-officedocument.presentationml.slide+xml"/>
  <Override PartName="/ppt/slides/slide132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64.xml" ContentType="application/vnd.openxmlformats-officedocument.presentationml.slide+xml"/>
  <Override PartName="/ppt/slides/slide126.xml" ContentType="application/vnd.openxmlformats-officedocument.presentationml.slide+xml"/>
  <Default Extension="xml" ContentType="application/xml"/>
  <Override PartName="/ppt/slides/slide11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84.xml" ContentType="application/vnd.openxmlformats-officedocument.presentationml.slide+xml"/>
  <Override PartName="/ppt/slides/slide20.xml" ContentType="application/vnd.openxmlformats-officedocument.presentationml.slide+xml"/>
  <Override PartName="/ppt/notesSlides/notesSlide59.xml" ContentType="application/vnd.openxmlformats-officedocument.presentationml.notesSlide+xml"/>
  <Override PartName="/ppt/slides/slide130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62.xml" ContentType="application/vnd.openxmlformats-officedocument.presentationml.slide+xml"/>
  <Override PartName="/ppt/slides/slide124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40.xml" ContentType="application/vnd.openxmlformats-officedocument.presentationml.slide+xml"/>
  <Override PartName="/ppt/slides/slide102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Default Extension="jpeg" ContentType="image/jpeg"/>
  <Override PartName="/ppt/notesSlides/notesSlide63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57.xml" ContentType="application/vnd.openxmlformats-officedocument.presentationml.notesSlide+xml"/>
  <Override PartName="/docProps/app.xml" ContentType="application/vnd.openxmlformats-officedocument.extended-properties+xml"/>
  <Override PartName="/ppt/slides/slide109.xml" ContentType="application/vnd.openxmlformats-officedocument.presentationml.slide+xml"/>
  <Override PartName="/ppt/slides/slide60.xml" ContentType="application/vnd.openxmlformats-officedocument.presentationml.slide+xml"/>
  <Override PartName="/ppt/slides/slide122.xml" ContentType="application/vnd.openxmlformats-officedocument.presentationml.slide+xml"/>
  <Override PartName="/ppt/notesSlides/notesSlide41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100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notesSlides/notesSlide61.xml" ContentType="application/vnd.openxmlformats-officedocument.presentationml.notesSlide+xml"/>
  <Override PartName="/ppt/slides/slide80.xml" ContentType="application/vnd.openxmlformats-officedocument.presentationml.slide+xml"/>
  <Override PartName="/ppt/slides/slide129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107.xml" ContentType="application/vnd.openxmlformats-officedocument.presentationml.slide+xml"/>
  <Override PartName="/ppt/slides/slide1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s/slide39.xml" ContentType="application/vnd.openxmlformats-officedocument.presentationml.slide+xml"/>
  <Override PartName="/ppt/notesSlides/notesSlide3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Slides/notesSlide3.xml" ContentType="application/vnd.openxmlformats-officedocument.presentationml.notesSlide+xml"/>
  <Override PartName="/ppt/slides/slide94.xml" ContentType="application/vnd.openxmlformats-officedocument.presentationml.slide+xml"/>
  <Override PartName="/ppt/notesSlides/notesSlide75.xml" ContentType="application/vnd.openxmlformats-officedocument.presentationml.notes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59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105.xml" ContentType="application/vnd.openxmlformats-officedocument.presentationml.slide+xml"/>
  <Override PartName="/ppt/notesSlides/notesSlide1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37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79.xml" ContentType="application/vnd.openxmlformats-officedocument.presentationml.slide+xml"/>
  <Override PartName="/ppt/slides/slide9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notesSlides/notesSlide73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57.xml" ContentType="application/vnd.openxmlformats-officedocument.presentationml.slide+xml"/>
  <Override PartName="/ppt/slides/slide70.xml" ContentType="application/vnd.openxmlformats-officedocument.presentationml.slide+xml"/>
  <Override PartName="/ppt/slides/slide119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77.xml" ContentType="application/vnd.openxmlformats-officedocument.presentationml.slide+xml"/>
  <Override PartName="/ppt/slides/slide90.xml" ContentType="application/vnd.openxmlformats-officedocument.presentationml.slide+xml"/>
  <Override PartName="/ppt/slides/slide139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notesSlides/notesSlide71.xml" ContentType="application/vnd.openxmlformats-officedocument.presentationml.notesSlide+xml"/>
  <Override PartName="/ppt/notesSlides/notesSlide36.xml" ContentType="application/vnd.openxmlformats-officedocument.presentationml.notesSlide+xml"/>
  <Override PartName="/ppt/slides/slide117.xml" ContentType="application/vnd.openxmlformats-officedocument.presentationml.slide+xml"/>
  <Override PartName="/ppt/slides/slide55.xml" ContentType="application/vnd.openxmlformats-officedocument.presentationml.slide+xml"/>
  <Override PartName="/ppt/slides/slide49.xml" ContentType="application/vnd.openxmlformats-officedocument.presentationml.slide+xml"/>
  <Override PartName="/ppt/slides/slide97.xml" ContentType="application/vnd.openxmlformats-officedocument.presentationml.slide+xml"/>
  <Override PartName="/ppt/theme/theme3.xml" ContentType="application/vnd.openxmlformats-officedocument.theme+xml"/>
  <Override PartName="/ppt/notesSlides/notesSlide14.xml" ContentType="application/vnd.openxmlformats-officedocument.presentationml.notesSlide+xml"/>
  <Override PartName="/ppt/slides/slide33.xml" ContentType="application/vnd.openxmlformats-officedocument.presentationml.slide+xml"/>
  <Override PartName="/ppt/viewProps.xml" ContentType="application/vnd.openxmlformats-officedocument.presentationml.viewProps+xml"/>
  <Override PartName="/ppt/slides/slide27.xml" ContentType="application/vnd.openxmlformats-officedocument.presentationml.slide+xml"/>
  <Override PartName="/ppt/slides/slide75.xml" ContentType="application/vnd.openxmlformats-officedocument.presentationml.slide+xml"/>
  <Override PartName="/ppt/slides/slide137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69.xml" ContentType="application/vnd.openxmlformats-officedocument.presentationml.slide+xml"/>
  <Override PartName="/ppt/slides/slide53.xml" ContentType="application/vnd.openxmlformats-officedocument.presentationml.slide+xml"/>
  <Override PartName="/ppt/slides/slide115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47.xml" ContentType="application/vnd.openxmlformats-officedocument.presentationml.slide+xml"/>
  <Override PartName="/ppt/theme/theme1.xml" ContentType="application/vnd.openxmlformats-officedocument.theme+xml"/>
  <Override PartName="/ppt/notesSlides/notesSlide12.xml" ContentType="application/vnd.openxmlformats-officedocument.presentationml.notesSlide+xml"/>
  <Override PartName="/ppt/slides/slide31.xml" ContentType="application/vnd.openxmlformats-officedocument.presentationml.slide+xml"/>
  <Override PartName="/ppt/slides/slide89.xml" ContentType="application/vnd.openxmlformats-officedocument.presentationml.slide+xml"/>
  <Override PartName="/ppt/slides/slide25.xml" ContentType="application/vnd.openxmlformats-officedocument.presentationml.slide+xml"/>
  <Override PartName="/ppt/slides/slide73.xml" ContentType="application/vnd.openxmlformats-officedocument.presentationml.slide+xml"/>
  <Override PartName="/ppt/slides/slide135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67.xml" ContentType="application/vnd.openxmlformats-officedocument.presentationml.slide+xml"/>
  <Override PartName="/ppt/slides/slide51.xml" ContentType="application/vnd.openxmlformats-officedocument.presentationml.slide+xml"/>
  <Override PartName="/ppt/slides/slide113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68.xml" ContentType="application/vnd.openxmlformats-officedocument.presentationml.notesSlide+xml"/>
  <Override PartName="/ppt/slides/slide87.xml" ContentType="application/vnd.openxmlformats-officedocument.presentationml.slide+xml"/>
  <Override PartName="/ppt/slides/slide23.xml" ContentType="application/vnd.openxmlformats-officedocument.presentationml.slide+xml"/>
  <Override PartName="/ppt/slides/slide133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127.xml" ContentType="application/vnd.openxmlformats-officedocument.presentationml.slide+xml"/>
  <Override PartName="/ppt/slides/slide65.xml" ContentType="application/vnd.openxmlformats-officedocument.presentationml.slide+xml"/>
  <Override PartName="/ppt/slides/slide1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66.xml" ContentType="application/vnd.openxmlformats-officedocument.presentationml.notesSlide+xml"/>
  <Override PartName="/ppt/slides/slide85.xml" ContentType="application/vnd.openxmlformats-officedocument.presentationml.slide+xml"/>
  <Override PartName="/docProps/custom.xml" ContentType="application/vnd.openxmlformats-officedocument.custom-properties+xml"/>
  <Override PartName="/ppt/slides/slide21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44.xml" ContentType="application/vnd.openxmlformats-officedocument.presentationml.notesSlide+xml"/>
  <Override PartName="/ppt/slides/slide63.xml" ContentType="application/vnd.openxmlformats-officedocument.presentationml.slide+xml"/>
  <Override PartName="/ppt/slides/slide125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41.xml" ContentType="application/vnd.openxmlformats-officedocument.presentationml.slide+xml"/>
  <Override PartName="/ppt/slides/slide103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64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58.xml" ContentType="application/vnd.openxmlformats-officedocument.presentationml.notesSlide+xml"/>
  <Override PartName="/ppt/notesSlides/notesSlide42.xml" ContentType="application/vnd.openxmlformats-officedocument.presentationml.notesSlide+xml"/>
  <Override PartName="/ppt/slides/slide61.xml" ContentType="application/vnd.openxmlformats-officedocument.presentationml.slide+xml"/>
  <Override PartName="/ppt/slides/slide12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10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81.xml" ContentType="application/vnd.openxmlformats-officedocument.presentationml.slide+xml"/>
  <Override PartName="/ppt/notesSlides/notesSlide56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108.xml" ContentType="application/vnd.openxmlformats-officedocument.presentationml.slide+xml"/>
  <Override PartName="/ppt/slides/slide121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95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notesSlides/notesSlide60.xml" ContentType="application/vnd.openxmlformats-officedocument.presentationml.notesSlide+xml"/>
  <Default Extension="vml" ContentType="application/vnd.openxmlformats-officedocument.vmlDrawing"/>
  <Override PartName="/ppt/notesSlides/notesSlide54.xml" ContentType="application/vnd.openxmlformats-officedocument.presentationml.notesSlide+xml"/>
  <Override PartName="/ppt/slides/slide106.xml" ContentType="application/vnd.openxmlformats-officedocument.presentationml.slide+xml"/>
  <Override PartName="/ppt/tableStyles.xml" ContentType="application/vnd.openxmlformats-officedocument.presentationml.tableStyles+xml"/>
  <Override PartName="/ppt/embeddings/oleObject1.bin" ContentType="application/vnd.openxmlformats-officedocument.oleObject"/>
  <Override PartName="/ppt/notesSlides/notesSlide1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8.xml" ContentType="application/vnd.openxmlformats-officedocument.presentationml.slide+xml"/>
  <Override PartName="/ppt/notesSlides/notesSlide32.xml" ContentType="application/vnd.openxmlformats-officedocument.presentationml.notesSlide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slides/slide93.xml" ContentType="application/vnd.openxmlformats-officedocument.presentationml.slide+xml"/>
  <Override PartName="/ppt/notesSlides/notesSlide74.xml" ContentType="application/vnd.openxmlformats-officedocument.presentationml.notes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58.xml" ContentType="application/vnd.openxmlformats-officedocument.presentationml.slide+xml"/>
  <Override PartName="/ppt/slides/slide71.xml" ContentType="application/vnd.openxmlformats-officedocument.presentationml.slide+xml"/>
  <Override PartName="/ppt/notesSlides/notesSlide52.xml" ContentType="application/vnd.openxmlformats-officedocument.presentationml.notesSlide+xml"/>
  <Override PartName="/ppt/slides/slide10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36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78.xml" ContentType="application/vnd.openxmlformats-officedocument.presentationml.slide+xml"/>
  <Override PartName="/ppt/slides/slide91.xml" ContentType="application/vnd.openxmlformats-officedocument.presentationml.slide+xml"/>
  <Override PartName="/ppt/notesSlides/notesSlide72.xml" ContentType="application/vnd.openxmlformats-officedocument.presentationml.notes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56.xml" ContentType="application/vnd.openxmlformats-officedocument.presentationml.slide+xml"/>
  <Override PartName="/ppt/slides/slide118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76.xml" ContentType="application/vnd.openxmlformats-officedocument.presentationml.slide+xml"/>
  <Override PartName="/ppt/slides/slide138.xml" ContentType="application/vnd.openxmlformats-officedocument.presentationml.slide+xml"/>
  <Override PartName="/ppt/notesSlides/notesSlide70.xml" ContentType="application/vnd.openxmlformats-officedocument.presentationml.notesSlide+xml"/>
  <Default Extension="png" ContentType="image/png"/>
  <Override PartName="/ppt/slides/slide12.xml" ContentType="application/vnd.openxmlformats-officedocument.presentationml.slide+xml"/>
  <Default Extension="wmf" ContentType="image/x-wmf"/>
  <Override PartName="/ppt/slides/slide54.xml" ContentType="application/vnd.openxmlformats-officedocument.presentationml.slide+xml"/>
  <Override PartName="/ppt/slides/slide116.xml" ContentType="application/vnd.openxmlformats-officedocument.presentationml.slide+xml"/>
  <Default Extension="rels" ContentType="application/vnd.openxmlformats-package.relationships+xml"/>
  <Override PartName="/ppt/notesSlides/notesSlide29.xml" ContentType="application/vnd.openxmlformats-officedocument.presentationml.notesSlide+xml"/>
  <Override PartName="/ppt/slides/slide48.xml" ContentType="application/vnd.openxmlformats-officedocument.presentationml.slide+xml"/>
  <Override PartName="/ppt/slides/slide96.xml" ContentType="application/vnd.openxmlformats-officedocument.presentationml.slide+xml"/>
  <Override PartName="/ppt/theme/theme2.xml" ContentType="application/vnd.openxmlformats-officedocument.theme+xml"/>
  <Override PartName="/ppt/notesSlides/notesSlide13.xml" ContentType="application/vnd.openxmlformats-officedocument.presentationml.notes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136.xml" ContentType="application/vnd.openxmlformats-officedocument.presentationml.slide+xml"/>
  <Override PartName="/ppt/slides/slide74.xml" ContentType="application/vnd.openxmlformats-officedocument.presentationml.slide+xml"/>
  <Override PartName="/ppt/slides/slide10.xml" ContentType="application/vnd.openxmlformats-officedocument.presentationml.slide+xml"/>
  <Override PartName="/ppt/slides/slide68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52.xml" ContentType="application/vnd.openxmlformats-officedocument.presentationml.slide+xml"/>
  <Override PartName="/ppt/slides/slide114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56" r:id="rId1"/>
  </p:sldMasterIdLst>
  <p:notesMasterIdLst>
    <p:notesMasterId r:id="rId141"/>
  </p:notesMasterIdLst>
  <p:handoutMasterIdLst>
    <p:handoutMasterId r:id="rId142"/>
  </p:handoutMasterIdLst>
  <p:sldIdLst>
    <p:sldId id="1334" r:id="rId2"/>
    <p:sldId id="2180" r:id="rId3"/>
    <p:sldId id="1928" r:id="rId4"/>
    <p:sldId id="1747" r:id="rId5"/>
    <p:sldId id="1470" r:id="rId6"/>
    <p:sldId id="1662" r:id="rId7"/>
    <p:sldId id="1523" r:id="rId8"/>
    <p:sldId id="1906" r:id="rId9"/>
    <p:sldId id="1452" r:id="rId10"/>
    <p:sldId id="1922" r:id="rId11"/>
    <p:sldId id="2081" r:id="rId12"/>
    <p:sldId id="1515" r:id="rId13"/>
    <p:sldId id="1507" r:id="rId14"/>
    <p:sldId id="1454" r:id="rId15"/>
    <p:sldId id="2091" r:id="rId16"/>
    <p:sldId id="1663" r:id="rId17"/>
    <p:sldId id="1720" r:id="rId18"/>
    <p:sldId id="1461" r:id="rId19"/>
    <p:sldId id="1463" r:id="rId20"/>
    <p:sldId id="1465" r:id="rId21"/>
    <p:sldId id="2074" r:id="rId22"/>
    <p:sldId id="1907" r:id="rId23"/>
    <p:sldId id="1769" r:id="rId24"/>
    <p:sldId id="1770" r:id="rId25"/>
    <p:sldId id="1773" r:id="rId26"/>
    <p:sldId id="2075" r:id="rId27"/>
    <p:sldId id="1774" r:id="rId28"/>
    <p:sldId id="1775" r:id="rId29"/>
    <p:sldId id="1776" r:id="rId30"/>
    <p:sldId id="1777" r:id="rId31"/>
    <p:sldId id="2139" r:id="rId32"/>
    <p:sldId id="2140" r:id="rId33"/>
    <p:sldId id="1962" r:id="rId34"/>
    <p:sldId id="2014" r:id="rId35"/>
    <p:sldId id="2017" r:id="rId36"/>
    <p:sldId id="2087" r:id="rId37"/>
    <p:sldId id="2088" r:id="rId38"/>
    <p:sldId id="2131" r:id="rId39"/>
    <p:sldId id="2018" r:id="rId40"/>
    <p:sldId id="2019" r:id="rId41"/>
    <p:sldId id="2015" r:id="rId42"/>
    <p:sldId id="2016" r:id="rId43"/>
    <p:sldId id="2084" r:id="rId44"/>
    <p:sldId id="2089" r:id="rId45"/>
    <p:sldId id="2020" r:id="rId46"/>
    <p:sldId id="2013" r:id="rId47"/>
    <p:sldId id="2181" r:id="rId48"/>
    <p:sldId id="1909" r:id="rId49"/>
    <p:sldId id="1750" r:id="rId50"/>
    <p:sldId id="1752" r:id="rId51"/>
    <p:sldId id="1794" r:id="rId52"/>
    <p:sldId id="2076" r:id="rId53"/>
    <p:sldId id="1912" r:id="rId54"/>
    <p:sldId id="1506" r:id="rId55"/>
    <p:sldId id="1491" r:id="rId56"/>
    <p:sldId id="1517" r:id="rId57"/>
    <p:sldId id="1495" r:id="rId58"/>
    <p:sldId id="1499" r:id="rId59"/>
    <p:sldId id="1500" r:id="rId60"/>
    <p:sldId id="1503" r:id="rId61"/>
    <p:sldId id="1913" r:id="rId62"/>
    <p:sldId id="1779" r:id="rId63"/>
    <p:sldId id="1782" r:id="rId64"/>
    <p:sldId id="2092" r:id="rId65"/>
    <p:sldId id="2107" r:id="rId66"/>
    <p:sldId id="1783" r:id="rId67"/>
    <p:sldId id="1760" r:id="rId68"/>
    <p:sldId id="1762" r:id="rId69"/>
    <p:sldId id="2142" r:id="rId70"/>
    <p:sldId id="2143" r:id="rId71"/>
    <p:sldId id="2090" r:id="rId72"/>
    <p:sldId id="2095" r:id="rId73"/>
    <p:sldId id="2096" r:id="rId74"/>
    <p:sldId id="2099" r:id="rId75"/>
    <p:sldId id="2097" r:id="rId76"/>
    <p:sldId id="2098" r:id="rId77"/>
    <p:sldId id="2167" r:id="rId78"/>
    <p:sldId id="1917" r:id="rId79"/>
    <p:sldId id="1994" r:id="rId80"/>
    <p:sldId id="2003" r:id="rId81"/>
    <p:sldId id="1999" r:id="rId82"/>
    <p:sldId id="2002" r:id="rId83"/>
    <p:sldId id="1995" r:id="rId84"/>
    <p:sldId id="2133" r:id="rId85"/>
    <p:sldId id="2073" r:id="rId86"/>
    <p:sldId id="2134" r:id="rId87"/>
    <p:sldId id="2108" r:id="rId88"/>
    <p:sldId id="2157" r:id="rId89"/>
    <p:sldId id="2160" r:id="rId90"/>
    <p:sldId id="2161" r:id="rId91"/>
    <p:sldId id="2158" r:id="rId92"/>
    <p:sldId id="2159" r:id="rId93"/>
    <p:sldId id="2179" r:id="rId94"/>
    <p:sldId id="2171" r:id="rId95"/>
    <p:sldId id="2172" r:id="rId96"/>
    <p:sldId id="2173" r:id="rId97"/>
    <p:sldId id="2174" r:id="rId98"/>
    <p:sldId id="2178" r:id="rId99"/>
    <p:sldId id="2175" r:id="rId100"/>
    <p:sldId id="2176" r:id="rId101"/>
    <p:sldId id="2177" r:id="rId102"/>
    <p:sldId id="2109" r:id="rId103"/>
    <p:sldId id="2100" r:id="rId104"/>
    <p:sldId id="1929" r:id="rId105"/>
    <p:sldId id="1930" r:id="rId106"/>
    <p:sldId id="1931" r:id="rId107"/>
    <p:sldId id="2093" r:id="rId108"/>
    <p:sldId id="2083" r:id="rId109"/>
    <p:sldId id="2094" r:id="rId110"/>
    <p:sldId id="2103" r:id="rId111"/>
    <p:sldId id="1933" r:id="rId112"/>
    <p:sldId id="1934" r:id="rId113"/>
    <p:sldId id="2104" r:id="rId114"/>
    <p:sldId id="2135" r:id="rId115"/>
    <p:sldId id="2105" r:id="rId116"/>
    <p:sldId id="1935" r:id="rId117"/>
    <p:sldId id="1936" r:id="rId118"/>
    <p:sldId id="1937" r:id="rId119"/>
    <p:sldId id="1938" r:id="rId120"/>
    <p:sldId id="1939" r:id="rId121"/>
    <p:sldId id="2106" r:id="rId122"/>
    <p:sldId id="2077" r:id="rId123"/>
    <p:sldId id="2082" r:id="rId124"/>
    <p:sldId id="1940" r:id="rId125"/>
    <p:sldId id="1941" r:id="rId126"/>
    <p:sldId id="2021" r:id="rId127"/>
    <p:sldId id="2058" r:id="rId128"/>
    <p:sldId id="2005" r:id="rId129"/>
    <p:sldId id="2006" r:id="rId130"/>
    <p:sldId id="2007" r:id="rId131"/>
    <p:sldId id="2066" r:id="rId132"/>
    <p:sldId id="2069" r:id="rId133"/>
    <p:sldId id="2008" r:id="rId134"/>
    <p:sldId id="2009" r:id="rId135"/>
    <p:sldId id="2011" r:id="rId136"/>
    <p:sldId id="2063" r:id="rId137"/>
    <p:sldId id="2065" r:id="rId138"/>
    <p:sldId id="2071" r:id="rId139"/>
    <p:sldId id="1955" r:id="rId140"/>
  </p:sldIdLst>
  <p:sldSz cx="9144000" cy="6858000" type="screen4x3"/>
  <p:notesSz cx="7315200" cy="9601200"/>
  <p:custShowLst>
    <p:custShow name="short version" id="0">
      <p:sldLst>
        <p:sld r:id="rId2"/>
      </p:sldLst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0066FF"/>
    <a:srgbClr val="33CC33"/>
    <a:srgbClr val="00FF00"/>
    <a:srgbClr val="006600"/>
    <a:srgbClr val="FFFF00"/>
    <a:srgbClr val="FF33CC"/>
    <a:srgbClr val="00FFFF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-3304" y="-1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-4512" y="-104"/>
      </p:cViewPr>
      <p:guideLst>
        <p:guide orient="horz" pos="3023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40" Type="http://schemas.openxmlformats.org/officeDocument/2006/relationships/slide" Target="slides/slide139.xml"/><Relationship Id="rId141" Type="http://schemas.openxmlformats.org/officeDocument/2006/relationships/notesMaster" Target="notesMasters/notesMaster1.xml"/><Relationship Id="rId142" Type="http://schemas.openxmlformats.org/officeDocument/2006/relationships/handoutMaster" Target="handoutMasters/handoutMaster1.xml"/><Relationship Id="rId143" Type="http://schemas.openxmlformats.org/officeDocument/2006/relationships/printerSettings" Target="printerSettings/printerSettings1.bin"/><Relationship Id="rId144" Type="http://schemas.openxmlformats.org/officeDocument/2006/relationships/presProps" Target="presProps.xml"/><Relationship Id="rId145" Type="http://schemas.openxmlformats.org/officeDocument/2006/relationships/viewProps" Target="viewProps.xml"/><Relationship Id="rId146" Type="http://schemas.openxmlformats.org/officeDocument/2006/relationships/theme" Target="theme/theme1.xml"/><Relationship Id="rId14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F69E5692-E1D4-154A-A3F0-63FB56689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87463" y="72866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25963"/>
            <a:ext cx="5367338" cy="436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7ACF2764-3269-584C-BF5C-DCB9CEC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EA6D4-EB83-574D-B5D4-D1157A3A7FEC}" type="slidenum">
              <a:rPr lang="en-US"/>
              <a:pPr/>
              <a:t>1</a:t>
            </a:fld>
            <a:endParaRPr lang="en-US"/>
          </a:p>
        </p:txBody>
      </p:sp>
      <p:sp>
        <p:nvSpPr>
          <p:cNvPr id="1946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B9CBC1-24F2-4841-9371-0D2BAB781F28}" type="slidenum">
              <a:rPr lang="en-US"/>
              <a:pPr/>
              <a:t>14</a:t>
            </a:fld>
            <a:endParaRPr lang="en-US"/>
          </a:p>
        </p:txBody>
      </p:sp>
      <p:sp>
        <p:nvSpPr>
          <p:cNvPr id="4198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345B7-AF2E-0D48-9722-F49A94041402}" type="slidenum">
              <a:rPr lang="en-US"/>
              <a:pPr/>
              <a:t>15</a:t>
            </a:fld>
            <a:endParaRPr lang="en-US"/>
          </a:p>
        </p:txBody>
      </p:sp>
      <p:sp>
        <p:nvSpPr>
          <p:cNvPr id="4403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7BBE3-A970-254E-8A5E-6192A85F6403}" type="slidenum">
              <a:rPr lang="en-US"/>
              <a:pPr/>
              <a:t>18</a:t>
            </a:fld>
            <a:endParaRPr lang="en-US"/>
          </a:p>
        </p:txBody>
      </p:sp>
      <p:sp>
        <p:nvSpPr>
          <p:cNvPr id="4813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3450F-F0E6-5C40-A1FC-9E38F8CDA9F9}" type="slidenum">
              <a:rPr lang="en-US"/>
              <a:pPr/>
              <a:t>19</a:t>
            </a:fld>
            <a:endParaRPr lang="en-US"/>
          </a:p>
        </p:txBody>
      </p:sp>
      <p:sp>
        <p:nvSpPr>
          <p:cNvPr id="5018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25721-5C5E-544C-BE31-A725B73DF252}" type="slidenum">
              <a:rPr lang="en-US"/>
              <a:pPr/>
              <a:t>20</a:t>
            </a:fld>
            <a:endParaRPr lang="en-US"/>
          </a:p>
        </p:txBody>
      </p:sp>
      <p:sp>
        <p:nvSpPr>
          <p:cNvPr id="5222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6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E0EDF-F104-5248-B744-05AF14516239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FF424-6243-CD43-9F08-3AD894A1215D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686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82CE0-D4AC-9D4A-991D-452B321B5BEA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F4B7F-D7C5-6746-BCAE-E0EB64583B3D}" type="slidenum">
              <a:rPr lang="en-GB"/>
              <a:pPr/>
              <a:t>34</a:t>
            </a:fld>
            <a:endParaRPr lang="en-GB"/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1233488" y="719138"/>
            <a:ext cx="4851400" cy="3602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869" tIns="47435" rIns="94869" bIns="4743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0" name="Text Box 2"/>
          <p:cNvSpPr>
            <a:spLocks noChangeArrowheads="1"/>
          </p:cNvSpPr>
          <p:nvPr>
            <p:ph type="body"/>
          </p:nvPr>
        </p:nvSpPr>
        <p:spPr>
          <a:xfrm>
            <a:off x="731838" y="4562475"/>
            <a:ext cx="5837237" cy="4402138"/>
          </a:xfrm>
          <a:noFill/>
          <a:ln w="9525"/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A = U \Sigma U^T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77D5E-21AB-D34D-A492-C364259336E5}" type="slidenum">
              <a:rPr lang="en-GB"/>
              <a:pPr/>
              <a:t>35</a:t>
            </a:fld>
            <a:endParaRPr lang="en-GB"/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1233488" y="719138"/>
            <a:ext cx="4851400" cy="3602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869" tIns="47435" rIns="94869" bIns="4743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8" name="Text Box 2"/>
          <p:cNvSpPr>
            <a:spLocks noChangeArrowheads="1"/>
          </p:cNvSpPr>
          <p:nvPr>
            <p:ph type="body"/>
          </p:nvPr>
        </p:nvSpPr>
        <p:spPr>
          <a:xfrm>
            <a:off x="731838" y="4562475"/>
            <a:ext cx="5837237" cy="4402138"/>
          </a:xfrm>
          <a:noFill/>
          <a:ln w="9525"/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A = U \Sigma U^T</a:t>
            </a:r>
          </a:p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\vec{u}_1</a:t>
            </a:r>
          </a:p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\vec{u}_i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 et al</a:t>
            </a: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ECB367A-097A-BF47-8A25-93F95389DBF6}" type="datetime1">
              <a:rPr lang="en-US" smtClean="0"/>
              <a:pPr/>
              <a:t>8/1/12</a:t>
            </a:fld>
            <a:endParaRPr lang="en-US" smtClean="0"/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F32C0-E633-304A-AF1C-5CFB3400DD0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F06D58-A457-7745-A3C1-B1FC044F8A1A}" type="slidenum">
              <a:rPr lang="en-GB"/>
              <a:pPr/>
              <a:t>36</a:t>
            </a:fld>
            <a:endParaRPr lang="en-GB"/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1233488" y="719138"/>
            <a:ext cx="4851400" cy="3602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869" tIns="47435" rIns="94869" bIns="4743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6" name="Text Box 2"/>
          <p:cNvSpPr>
            <a:spLocks noChangeArrowheads="1"/>
          </p:cNvSpPr>
          <p:nvPr>
            <p:ph type="body"/>
          </p:nvPr>
        </p:nvSpPr>
        <p:spPr>
          <a:xfrm>
            <a:off x="731838" y="4562475"/>
            <a:ext cx="5837237" cy="4402138"/>
          </a:xfrm>
          <a:noFill/>
          <a:ln w="9525"/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A = U \Sigma U^T</a:t>
            </a:r>
          </a:p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\vec{u}_1</a:t>
            </a:r>
          </a:p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\vec{u}_i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C8CCF-948D-3248-A097-B9CED49F25EA}" type="slidenum">
              <a:rPr lang="en-GB"/>
              <a:pPr/>
              <a:t>37</a:t>
            </a:fld>
            <a:endParaRPr lang="en-GB"/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1233488" y="719138"/>
            <a:ext cx="4851400" cy="3602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869" tIns="47435" rIns="94869" bIns="4743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4" name="Text Box 2"/>
          <p:cNvSpPr>
            <a:spLocks noChangeArrowheads="1"/>
          </p:cNvSpPr>
          <p:nvPr>
            <p:ph type="body"/>
          </p:nvPr>
        </p:nvSpPr>
        <p:spPr>
          <a:xfrm>
            <a:off x="731838" y="4562475"/>
            <a:ext cx="5837237" cy="4402138"/>
          </a:xfrm>
          <a:noFill/>
          <a:ln w="9525"/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A = U \Sigma U^T</a:t>
            </a:r>
          </a:p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\vec{u}_1</a:t>
            </a:r>
          </a:p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\vec{u}_i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50A31-CFCE-6841-808B-20EF2581AE67}" type="slidenum">
              <a:rPr lang="en-GB"/>
              <a:pPr/>
              <a:t>38</a:t>
            </a:fld>
            <a:endParaRPr lang="en-GB"/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233488" y="719138"/>
            <a:ext cx="4851400" cy="3602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869" tIns="47435" rIns="94869" bIns="4743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2" name="Text Box 2"/>
          <p:cNvSpPr>
            <a:spLocks noChangeArrowheads="1"/>
          </p:cNvSpPr>
          <p:nvPr>
            <p:ph type="body"/>
          </p:nvPr>
        </p:nvSpPr>
        <p:spPr>
          <a:xfrm>
            <a:off x="731838" y="4562475"/>
            <a:ext cx="5837237" cy="4402138"/>
          </a:xfrm>
          <a:noFill/>
          <a:ln w="9525"/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A = U \Sigma U^T</a:t>
            </a:r>
          </a:p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\vec{u}_1</a:t>
            </a:r>
          </a:p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\vec{u}_i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9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45900-068A-1942-BBAD-8856C4C4B67B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AD655-B8ED-F74B-A9A5-067E9A2B57B4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0BC9C-8FBC-5B49-988C-A1DF200ACEA8}" type="slidenum">
              <a:rPr lang="en-GB"/>
              <a:pPr/>
              <a:t>41</a:t>
            </a:fld>
            <a:endParaRPr lang="en-GB"/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1233488" y="719138"/>
            <a:ext cx="4851400" cy="3602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869" tIns="47435" rIns="94869" bIns="4743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6" name="Text Box 2"/>
          <p:cNvSpPr>
            <a:spLocks noChangeArrowheads="1"/>
          </p:cNvSpPr>
          <p:nvPr>
            <p:ph type="body"/>
          </p:nvPr>
        </p:nvSpPr>
        <p:spPr>
          <a:xfrm>
            <a:off x="731838" y="4562475"/>
            <a:ext cx="5837237" cy="4402138"/>
          </a:xfrm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E9F57A-8D67-EA46-A4AF-41778AA40F2F}" type="slidenum">
              <a:rPr lang="en-GB"/>
              <a:pPr/>
              <a:t>42</a:t>
            </a:fld>
            <a:endParaRPr lang="en-GB"/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1233488" y="719138"/>
            <a:ext cx="4851400" cy="3602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869" tIns="47435" rIns="94869" bIns="4743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4" name="Text Box 2"/>
          <p:cNvSpPr>
            <a:spLocks noChangeArrowheads="1"/>
          </p:cNvSpPr>
          <p:nvPr>
            <p:ph type="body"/>
          </p:nvPr>
        </p:nvSpPr>
        <p:spPr>
          <a:xfrm>
            <a:off x="731838" y="4562475"/>
            <a:ext cx="5837237" cy="4402138"/>
          </a:xfrm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95F04-1C2E-8841-98FB-0DE5224803F4}" type="slidenum">
              <a:rPr lang="en-GB"/>
              <a:pPr/>
              <a:t>43</a:t>
            </a:fld>
            <a:endParaRPr lang="en-GB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233488" y="719138"/>
            <a:ext cx="4851400" cy="3602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869" tIns="47435" rIns="94869" bIns="4743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Text Box 2"/>
          <p:cNvSpPr>
            <a:spLocks noChangeArrowheads="1"/>
          </p:cNvSpPr>
          <p:nvPr>
            <p:ph type="body"/>
          </p:nvPr>
        </p:nvSpPr>
        <p:spPr>
          <a:xfrm>
            <a:off x="731838" y="4562475"/>
            <a:ext cx="5837237" cy="4402138"/>
          </a:xfrm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B79634-6AB9-CF47-B1A6-3812CF802292}" type="slidenum">
              <a:rPr lang="en-GB"/>
              <a:pPr/>
              <a:t>44</a:t>
            </a:fld>
            <a:endParaRPr lang="en-GB"/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233488" y="719138"/>
            <a:ext cx="4851400" cy="3602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869" tIns="47435" rIns="94869" bIns="4743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0" name="Text Box 2"/>
          <p:cNvSpPr>
            <a:spLocks noChangeArrowheads="1"/>
          </p:cNvSpPr>
          <p:nvPr>
            <p:ph type="body"/>
          </p:nvPr>
        </p:nvSpPr>
        <p:spPr>
          <a:xfrm>
            <a:off x="731838" y="4562475"/>
            <a:ext cx="5837237" cy="4402138"/>
          </a:xfrm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44875-1D87-F247-A919-29E57F358B88}" type="slidenum">
              <a:rPr lang="en-GB"/>
              <a:pPr/>
              <a:t>45</a:t>
            </a:fld>
            <a:endParaRPr lang="en-GB"/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1233488" y="719138"/>
            <a:ext cx="4851400" cy="3602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869" tIns="47435" rIns="94869" bIns="4743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Text Box 2"/>
          <p:cNvSpPr>
            <a:spLocks noChangeArrowheads="1"/>
          </p:cNvSpPr>
          <p:nvPr>
            <p:ph type="body"/>
          </p:nvPr>
        </p:nvSpPr>
        <p:spPr>
          <a:xfrm>
            <a:off x="731838" y="4562475"/>
            <a:ext cx="5837237" cy="4402138"/>
          </a:xfrm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9F851-6EF5-6A41-B3E1-BE284CEF7E84}" type="slidenum">
              <a:rPr lang="en-US"/>
              <a:pPr/>
              <a:t>5</a:t>
            </a:fld>
            <a:endParaRPr lang="en-US"/>
          </a:p>
        </p:txBody>
      </p:sp>
      <p:sp>
        <p:nvSpPr>
          <p:cNvPr id="2560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01E51-0699-0C4F-822D-13BC5DE9CC49}" type="slidenum">
              <a:rPr lang="en-GB"/>
              <a:pPr/>
              <a:t>46</a:t>
            </a:fld>
            <a:endParaRPr lang="en-GB"/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1233488" y="719138"/>
            <a:ext cx="4851400" cy="3602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869" tIns="47435" rIns="94869" bIns="4743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6" name="Text Box 2"/>
          <p:cNvSpPr>
            <a:spLocks noChangeArrowheads="1"/>
          </p:cNvSpPr>
          <p:nvPr>
            <p:ph type="body"/>
          </p:nvPr>
        </p:nvSpPr>
        <p:spPr>
          <a:xfrm>
            <a:off x="731838" y="4562475"/>
            <a:ext cx="5837237" cy="4402138"/>
          </a:xfrm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5DC3A-E546-D24D-81BC-16ED4210D916}" type="slidenum">
              <a:rPr lang="en-GB"/>
              <a:pPr/>
              <a:t>47</a:t>
            </a:fld>
            <a:endParaRPr lang="en-GB"/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1233488" y="719138"/>
            <a:ext cx="4851400" cy="3602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869" tIns="47435" rIns="94869" bIns="4743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4" name="Text Box 2"/>
          <p:cNvSpPr>
            <a:spLocks noChangeArrowheads="1"/>
          </p:cNvSpPr>
          <p:nvPr>
            <p:ph type="body"/>
          </p:nvPr>
        </p:nvSpPr>
        <p:spPr>
          <a:xfrm>
            <a:off x="731838" y="4562475"/>
            <a:ext cx="5837237" cy="4402138"/>
          </a:xfrm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933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993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B7A75-A5BE-724C-9DB7-DC46300C752F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13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013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7222BD-FDB5-9941-A551-7C3981FFDA21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342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034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51F3-E137-5D46-9C9D-7CC5E804B5B8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547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054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1D530-20CA-F54B-82A6-B112B98A51BB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75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075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BA6E2E-FA41-5846-A484-DFA371E26A60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957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095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61CD0-125D-E745-B047-0A5292C751C9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116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8841F-E311-BE47-877D-3FF54D107DE2}" type="slidenum">
              <a:rPr lang="en-US"/>
              <a:pPr/>
              <a:t>54</a:t>
            </a:fld>
            <a:endParaRPr lang="en-US"/>
          </a:p>
        </p:txBody>
      </p:sp>
      <p:sp>
        <p:nvSpPr>
          <p:cNvPr id="11162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136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B4405-6D55-CA41-99C4-2B0C93F36E8B}" type="slidenum">
              <a:rPr lang="en-US"/>
              <a:pPr/>
              <a:t>55</a:t>
            </a:fld>
            <a:endParaRPr lang="en-US"/>
          </a:p>
        </p:txBody>
      </p:sp>
      <p:sp>
        <p:nvSpPr>
          <p:cNvPr id="11366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Diameter first, DPL second</a:t>
            </a:r>
          </a:p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Check diameter formulas</a:t>
            </a:r>
          </a:p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As the network grows the distances between nodes slowly grow</a:t>
            </a:r>
          </a:p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D3670-5ACE-CC4C-9205-0CBF5A74DEFB}" type="slidenum">
              <a:rPr lang="en-US"/>
              <a:pPr/>
              <a:t>7</a:t>
            </a:fld>
            <a:endParaRPr lang="en-US"/>
          </a:p>
        </p:txBody>
      </p:sp>
      <p:sp>
        <p:nvSpPr>
          <p:cNvPr id="2867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157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654F8-1EE1-7E48-8893-315F759D2307}" type="slidenum">
              <a:rPr lang="en-US"/>
              <a:pPr/>
              <a:t>56</a:t>
            </a:fld>
            <a:endParaRPr lang="en-US"/>
          </a:p>
        </p:txBody>
      </p:sp>
      <p:sp>
        <p:nvSpPr>
          <p:cNvPr id="11571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177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0C0D7-F9A3-3941-B2BE-B083E5B62953}" type="slidenum">
              <a:rPr lang="en-US"/>
              <a:pPr/>
              <a:t>57</a:t>
            </a:fld>
            <a:endParaRPr lang="en-US"/>
          </a:p>
        </p:txBody>
      </p:sp>
      <p:sp>
        <p:nvSpPr>
          <p:cNvPr id="11776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198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DCF22-3D43-9F42-BDD7-32CF1CC38CEC}" type="slidenum">
              <a:rPr lang="en-US"/>
              <a:pPr/>
              <a:t>58</a:t>
            </a:fld>
            <a:endParaRPr lang="en-US"/>
          </a:p>
        </p:txBody>
      </p:sp>
      <p:sp>
        <p:nvSpPr>
          <p:cNvPr id="11981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218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259498-7DB4-104C-9678-EC9D8CFE67F2}" type="slidenum">
              <a:rPr lang="en-US"/>
              <a:pPr/>
              <a:t>59</a:t>
            </a:fld>
            <a:endParaRPr lang="en-US"/>
          </a:p>
        </p:txBody>
      </p:sp>
      <p:sp>
        <p:nvSpPr>
          <p:cNvPr id="12186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239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BE658-18E4-3240-AEA3-73E148FAB0D7}" type="slidenum">
              <a:rPr lang="en-US"/>
              <a:pPr/>
              <a:t>60</a:t>
            </a:fld>
            <a:endParaRPr lang="en-US"/>
          </a:p>
        </p:txBody>
      </p:sp>
      <p:sp>
        <p:nvSpPr>
          <p:cNvPr id="12390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331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F9060-4D5A-BE49-8CF5-B0C82E58B5B7}" type="slidenum">
              <a:rPr lang="en-US"/>
              <a:pPr/>
              <a:t>68</a:t>
            </a:fld>
            <a:endParaRPr lang="en-US"/>
          </a:p>
        </p:txBody>
      </p:sp>
      <p:sp>
        <p:nvSpPr>
          <p:cNvPr id="13312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46" tIns="47823" rIns="95646" bIns="47823" anchor="b">
            <a:prstTxWarp prst="textNoShape">
              <a:avLst/>
            </a:prstTxWarp>
          </a:bodyPr>
          <a:lstStyle/>
          <a:p>
            <a:pPr algn="r" defTabSz="955675"/>
            <a:fld id="{9EB45977-33F3-EF42-B246-AF5098240E7D}" type="slidenum">
              <a:rPr kumimoji="0" lang="en-US" sz="1300"/>
              <a:pPr algn="r" defTabSz="955675"/>
              <a:t>68</a:t>
            </a:fld>
            <a:endParaRPr kumimoji="0" lang="en-US" sz="1300"/>
          </a:p>
        </p:txBody>
      </p:sp>
      <p:sp>
        <p:nvSpPr>
          <p:cNvPr id="133125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646" tIns="47823" rIns="95646" bIns="47823" anchor="ctr">
            <a:prstTxWarp prst="textNoShape">
              <a:avLst/>
            </a:prstTxWarp>
          </a:bodyPr>
          <a:lstStyle/>
          <a:p>
            <a:pPr algn="l" defTabSz="955675"/>
            <a:endParaRPr kumimoji="0" lang="en-US" sz="1900"/>
          </a:p>
        </p:txBody>
      </p:sp>
      <p:sp>
        <p:nvSpPr>
          <p:cNvPr id="133126" name="Rectangle 3"/>
          <p:cNvSpPr>
            <a:spLocks noChangeArrowheads="1"/>
          </p:cNvSpPr>
          <p:nvPr>
            <p:ph type="body"/>
          </p:nvPr>
        </p:nvSpPr>
        <p:spPr>
          <a:xfrm>
            <a:off x="731838" y="4559300"/>
            <a:ext cx="5851525" cy="4319588"/>
          </a:xfrm>
          <a:noFill/>
          <a:ln w="9525"/>
        </p:spPr>
        <p:txBody>
          <a:bodyPr lIns="95646" tIns="47823" rIns="95646" bIns="47823"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351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8C92F-ECF7-8F4B-BF76-7B729EB59203}" type="slidenum">
              <a:rPr lang="en-US"/>
              <a:pPr/>
              <a:t>69</a:t>
            </a:fld>
            <a:endParaRPr lang="en-US"/>
          </a:p>
        </p:txBody>
      </p:sp>
      <p:sp>
        <p:nvSpPr>
          <p:cNvPr id="13517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46" tIns="47823" rIns="95646" bIns="47823" anchor="b">
            <a:prstTxWarp prst="textNoShape">
              <a:avLst/>
            </a:prstTxWarp>
          </a:bodyPr>
          <a:lstStyle/>
          <a:p>
            <a:pPr algn="r" defTabSz="955675"/>
            <a:fld id="{968107D0-97D4-8D4A-B699-53C2A128AA5A}" type="slidenum">
              <a:rPr kumimoji="0" lang="en-US" sz="1300"/>
              <a:pPr algn="r" defTabSz="955675"/>
              <a:t>69</a:t>
            </a:fld>
            <a:endParaRPr kumimoji="0" lang="en-US" sz="1300"/>
          </a:p>
        </p:txBody>
      </p:sp>
      <p:sp>
        <p:nvSpPr>
          <p:cNvPr id="135173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646" tIns="47823" rIns="95646" bIns="47823" anchor="ctr">
            <a:prstTxWarp prst="textNoShape">
              <a:avLst/>
            </a:prstTxWarp>
          </a:bodyPr>
          <a:lstStyle/>
          <a:p>
            <a:pPr algn="l" defTabSz="955675"/>
            <a:endParaRPr kumimoji="0" lang="en-US" sz="1900"/>
          </a:p>
        </p:txBody>
      </p:sp>
      <p:sp>
        <p:nvSpPr>
          <p:cNvPr id="135174" name="Rectangle 3"/>
          <p:cNvSpPr>
            <a:spLocks noChangeArrowheads="1"/>
          </p:cNvSpPr>
          <p:nvPr>
            <p:ph type="body"/>
          </p:nvPr>
        </p:nvSpPr>
        <p:spPr>
          <a:xfrm>
            <a:off x="731838" y="4559300"/>
            <a:ext cx="5851525" cy="4319588"/>
          </a:xfrm>
          <a:noFill/>
          <a:ln w="9525"/>
        </p:spPr>
        <p:txBody>
          <a:bodyPr lIns="95646" tIns="47823" rIns="95646" bIns="47823"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37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7F470-DEB4-794C-8F7B-9331B364C831}" type="slidenum">
              <a:rPr lang="en-US"/>
              <a:pPr/>
              <a:t>70</a:t>
            </a:fld>
            <a:endParaRPr lang="en-US"/>
          </a:p>
        </p:txBody>
      </p:sp>
      <p:sp>
        <p:nvSpPr>
          <p:cNvPr id="13722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46" tIns="47823" rIns="95646" bIns="47823" anchor="b">
            <a:prstTxWarp prst="textNoShape">
              <a:avLst/>
            </a:prstTxWarp>
          </a:bodyPr>
          <a:lstStyle/>
          <a:p>
            <a:pPr algn="r" defTabSz="955675"/>
            <a:fld id="{E021A60D-0680-D54F-840E-82985CFBD7A2}" type="slidenum">
              <a:rPr kumimoji="0" lang="en-US" sz="1300"/>
              <a:pPr algn="r" defTabSz="955675"/>
              <a:t>70</a:t>
            </a:fld>
            <a:endParaRPr kumimoji="0" lang="en-US" sz="1300"/>
          </a:p>
        </p:txBody>
      </p:sp>
      <p:sp>
        <p:nvSpPr>
          <p:cNvPr id="137221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646" tIns="47823" rIns="95646" bIns="47823" anchor="ctr">
            <a:prstTxWarp prst="textNoShape">
              <a:avLst/>
            </a:prstTxWarp>
          </a:bodyPr>
          <a:lstStyle/>
          <a:p>
            <a:pPr algn="l" defTabSz="955675"/>
            <a:endParaRPr kumimoji="0" lang="en-US" sz="1900"/>
          </a:p>
        </p:txBody>
      </p:sp>
      <p:sp>
        <p:nvSpPr>
          <p:cNvPr id="137222" name="Rectangle 3"/>
          <p:cNvSpPr>
            <a:spLocks noChangeArrowheads="1"/>
          </p:cNvSpPr>
          <p:nvPr>
            <p:ph type="body"/>
          </p:nvPr>
        </p:nvSpPr>
        <p:spPr>
          <a:xfrm>
            <a:off x="731838" y="4559300"/>
            <a:ext cx="5851525" cy="4319588"/>
          </a:xfrm>
          <a:noFill/>
          <a:ln w="9525"/>
        </p:spPr>
        <p:txBody>
          <a:bodyPr lIns="95646" tIns="47823" rIns="95646" bIns="47823"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029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402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AB43F-6584-B94E-84C8-67116D57A17D}" type="slidenum">
              <a:rPr lang="en-US" smtClean="0"/>
              <a:pPr/>
              <a:t>72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8CAC8A-7D9C-E240-BA05-489B736E46C0}" type="slidenum">
              <a:rPr lang="en-US"/>
              <a:pPr/>
              <a:t>76</a:t>
            </a:fld>
            <a:endParaRPr lang="en-US"/>
          </a:p>
        </p:txBody>
      </p:sp>
      <p:sp>
        <p:nvSpPr>
          <p:cNvPr id="145411" name="Text Box 1"/>
          <p:cNvSpPr>
            <a:spLocks noChangeArrowheads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/>
        </p:spPr>
      </p:sp>
      <p:sp>
        <p:nvSpPr>
          <p:cNvPr id="145412" name="Text Box 2"/>
          <p:cNvSpPr>
            <a:spLocks noChangeArrowheads="1"/>
          </p:cNvSpPr>
          <p:nvPr>
            <p:ph type="body" idx="1"/>
          </p:nvPr>
        </p:nvSpPr>
        <p:spPr>
          <a:xfrm>
            <a:off x="731838" y="4559300"/>
            <a:ext cx="5853112" cy="4233863"/>
          </a:xfrm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2437E-602B-9E48-9474-4A8AD72CE7EC}" type="slidenum">
              <a:rPr lang="en-US"/>
              <a:pPr/>
              <a:t>9</a:t>
            </a:fld>
            <a:endParaRPr lang="en-US"/>
          </a:p>
        </p:txBody>
      </p:sp>
      <p:sp>
        <p:nvSpPr>
          <p:cNvPr id="3174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 algn="r"/>
            <a:fld id="{DB945B9C-5F7D-5B4D-B9A1-45FE19E44704}" type="slidenum">
              <a:rPr lang="en-US" sz="1300"/>
              <a:pPr algn="r"/>
              <a:t>81</a:t>
            </a:fld>
            <a:endParaRPr lang="en-US" sz="1300"/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 algn="r"/>
            <a:fld id="{263BBD1E-AFDD-A148-BEC3-7CCA28DC38FD}" type="slidenum">
              <a:rPr lang="en-US" sz="1300"/>
              <a:pPr algn="r"/>
              <a:t>82</a:t>
            </a:fld>
            <a:endParaRPr lang="en-US" sz="1300"/>
          </a:p>
        </p:txBody>
      </p:sp>
      <p:sp>
        <p:nvSpPr>
          <p:cNvPr id="1536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SOME OLD RULES</a:t>
            </a: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 algn="r"/>
            <a:fld id="{7A1A36E7-D4AC-E24F-857F-756308EE57AA}" type="slidenum">
              <a:rPr lang="en-US" sz="1300"/>
              <a:pPr algn="r"/>
              <a:t>83</a:t>
            </a:fld>
            <a:endParaRPr lang="en-US" sz="13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SOME OLD RULES</a:t>
            </a:r>
          </a:p>
        </p:txBody>
      </p:sp>
      <p:sp>
        <p:nvSpPr>
          <p:cNvPr id="157700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 algn="r"/>
            <a:fld id="{ABB06F7E-7842-3A49-A288-0804CEF279A5}" type="slidenum">
              <a:rPr lang="en-US" sz="1300"/>
              <a:pPr algn="r"/>
              <a:t>84</a:t>
            </a:fld>
            <a:endParaRPr lang="en-US" sz="13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SOME OLD RULES</a:t>
            </a:r>
          </a:p>
        </p:txBody>
      </p:sp>
      <p:sp>
        <p:nvSpPr>
          <p:cNvPr id="159748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 algn="r"/>
            <a:fld id="{AE48713F-F83A-BB4E-9BB9-07300A888732}" type="slidenum">
              <a:rPr lang="en-US" sz="1300"/>
              <a:pPr algn="r"/>
              <a:t>85</a:t>
            </a:fld>
            <a:endParaRPr lang="en-US" sz="13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SOME OLD RULES</a:t>
            </a:r>
          </a:p>
        </p:txBody>
      </p:sp>
      <p:sp>
        <p:nvSpPr>
          <p:cNvPr id="161796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 algn="r"/>
            <a:fld id="{0F06BFA5-89B5-8146-9A8A-ACB9A1D75EB1}" type="slidenum">
              <a:rPr lang="en-US" sz="1300"/>
              <a:pPr algn="r"/>
              <a:t>86</a:t>
            </a:fld>
            <a:endParaRPr lang="en-US" sz="13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79ABD-28CE-4F4D-A211-0452AF7458CE}" type="slidenum">
              <a:rPr lang="en-US"/>
              <a:pPr/>
              <a:t>94</a:t>
            </a:fld>
            <a:endParaRPr lang="en-US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As of today, has grown to more than three times</a:t>
            </a: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75B3F-0D5E-4143-8442-7ED8987584BE}" type="slidenum">
              <a:rPr lang="en-US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defTabSz="482600" eaLnBrk="1" hangingPunct="1">
              <a:lnSpc>
                <a:spcPct val="80000"/>
              </a:lnSpc>
            </a:pPr>
            <a:r>
              <a:rPr lang="en-US" sz="9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for files reported by four or more machines</a:t>
            </a:r>
            <a:endParaRPr lang="en-US" sz="180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482600">
              <a:lnSpc>
                <a:spcPct val="80000"/>
              </a:lnSpc>
            </a:pPr>
            <a:endParaRPr lang="en-US" sz="8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1550"/>
            <a:fld id="{99CC8713-BBB6-FA40-A2A6-A4112081DD89}" type="slidenum">
              <a:rPr lang="en-US"/>
              <a:pPr defTabSz="971550"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920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Faloutsos</a:t>
            </a:r>
          </a:p>
        </p:txBody>
      </p:sp>
      <p:sp>
        <p:nvSpPr>
          <p:cNvPr id="1792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6B911E-7F81-3B47-BFF3-062C60CF3BDD}" type="slidenum">
              <a:rPr lang="en-US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B1ABF-C312-2849-8888-39F574DDB204}" type="slidenum">
              <a:rPr lang="en-US"/>
              <a:pPr/>
              <a:t>10</a:t>
            </a:fld>
            <a:endParaRPr lang="en-US"/>
          </a:p>
        </p:txBody>
      </p:sp>
      <p:sp>
        <p:nvSpPr>
          <p:cNvPr id="3379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12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Faloutsos</a:t>
            </a:r>
          </a:p>
        </p:txBody>
      </p:sp>
      <p:sp>
        <p:nvSpPr>
          <p:cNvPr id="1812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7F66AF-8DE2-1344-B90A-984762516E6E}" type="slidenum">
              <a:rPr lang="en-US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Black node is what user is familiar. Graph is citation network (node:aritlce, edge: citation relationship)</a:t>
            </a:r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6E96E-D89A-ED4B-BD8D-FAD4C8B3DC87}" type="slidenum">
              <a:rPr lang="en-US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186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A8EE2-5ACB-614E-9FCF-B12D27603BF5}" type="slidenum">
              <a:rPr lang="en-US"/>
              <a:pPr/>
              <a:t>103</a:t>
            </a:fld>
            <a:endParaRPr lang="en-US"/>
          </a:p>
        </p:txBody>
      </p:sp>
      <p:sp>
        <p:nvSpPr>
          <p:cNvPr id="186372" name="Header Placeholder 1"/>
          <p:cNvSpPr txBox="1">
            <a:spLocks noGrp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5" tIns="49518" rIns="99035" bIns="49518">
            <a:prstTxWarp prst="textNoShape">
              <a:avLst/>
            </a:prstTxWarp>
          </a:bodyPr>
          <a:lstStyle/>
          <a:p>
            <a:pPr algn="l" defTabSz="989013"/>
            <a:r>
              <a:rPr kumimoji="0" lang="en-US" sz="1300"/>
              <a:t>Faloutsos et al</a:t>
            </a:r>
          </a:p>
        </p:txBody>
      </p:sp>
      <p:sp>
        <p:nvSpPr>
          <p:cNvPr id="186373" name="Date Placeholder 2"/>
          <p:cNvSpPr txBox="1">
            <a:spLocks noGrp="1"/>
          </p:cNvSpPr>
          <p:nvPr/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5" tIns="49518" rIns="99035" bIns="49518">
            <a:prstTxWarp prst="textNoShape">
              <a:avLst/>
            </a:prstTxWarp>
          </a:bodyPr>
          <a:lstStyle/>
          <a:p>
            <a:pPr algn="r" defTabSz="989013"/>
            <a:fld id="{8F944AD4-93F1-7745-B542-1C1A5DF31819}" type="datetime1">
              <a:rPr kumimoji="0" lang="en-US" sz="1300"/>
              <a:pPr algn="r" defTabSz="989013"/>
              <a:t>8/1/12</a:t>
            </a:fld>
            <a:endParaRPr kumimoji="0" lang="en-US" sz="1300"/>
          </a:p>
        </p:txBody>
      </p:sp>
      <p:sp>
        <p:nvSpPr>
          <p:cNvPr id="186374" name="Slide Number Placeholder 6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5" tIns="49518" rIns="99035" bIns="49518" anchor="b">
            <a:prstTxWarp prst="textNoShape">
              <a:avLst/>
            </a:prstTxWarp>
          </a:bodyPr>
          <a:lstStyle/>
          <a:p>
            <a:pPr algn="r" defTabSz="989013"/>
            <a:fld id="{1E8F4E54-B607-9048-B229-C521AA3CB252}" type="slidenum">
              <a:rPr kumimoji="0" lang="en-US" sz="1300"/>
              <a:pPr algn="r" defTabSz="989013"/>
              <a:t>103</a:t>
            </a:fld>
            <a:endParaRPr kumimoji="0" lang="en-US" sz="1300"/>
          </a:p>
        </p:txBody>
      </p:sp>
      <p:sp>
        <p:nvSpPr>
          <p:cNvPr id="18637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86376" name="Rectangle 3"/>
          <p:cNvSpPr>
            <a:spLocks noGrp="1"/>
          </p:cNvSpPr>
          <p:nvPr>
            <p:ph type="body" idx="1"/>
          </p:nvPr>
        </p:nvSpPr>
        <p:spPr>
          <a:xfrm>
            <a:off x="974725" y="6115050"/>
            <a:ext cx="2574925" cy="1212850"/>
          </a:xfrm>
          <a:noFill/>
          <a:ln w="9525"/>
        </p:spPr>
        <p:txBody>
          <a:bodyPr wrap="square" lIns="99035" tIns="49518" rIns="99035" bIns="49518" anchor="t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Header Placeholder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 et al</a:t>
            </a:r>
          </a:p>
        </p:txBody>
      </p:sp>
      <p:sp>
        <p:nvSpPr>
          <p:cNvPr id="188419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E13A1D4-2DD4-8042-886B-067A74B21923}" type="datetime1">
              <a:rPr lang="en-US"/>
              <a:pPr/>
              <a:t>8/1/12</a:t>
            </a:fld>
            <a:endParaRPr lang="en-US"/>
          </a:p>
        </p:txBody>
      </p:sp>
      <p:sp>
        <p:nvSpPr>
          <p:cNvPr id="18842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7B684-4394-E841-A46F-C2AEF28F84A0}" type="slidenum">
              <a:rPr lang="en-US"/>
              <a:pPr/>
              <a:t>104</a:t>
            </a:fld>
            <a:endParaRPr lang="en-US"/>
          </a:p>
        </p:txBody>
      </p:sp>
      <p:sp>
        <p:nvSpPr>
          <p:cNvPr id="1884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2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8423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 algn="r"/>
            <a:fld id="{167B2384-6509-F144-BB87-47F70F62EC24}" type="slidenum">
              <a:rPr lang="en-US" sz="1300">
                <a:latin typeface="Calibri" charset="0"/>
              </a:rPr>
              <a:pPr algn="r"/>
              <a:t>104</a:t>
            </a:fld>
            <a:endParaRPr lang="en-US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149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914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BA2DA-B749-D442-BB05-34FECC28E859}" type="slidenum">
              <a:rPr lang="en-US" smtClean="0"/>
              <a:pPr/>
              <a:t>106</a:t>
            </a:fld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35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935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EA550-03AB-F74C-9AA3-BAEEA0B9288B}" type="slidenum">
              <a:rPr lang="en-US" smtClean="0"/>
              <a:pPr/>
              <a:t>107</a:t>
            </a:fld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Header Placeholder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 et al</a:t>
            </a:r>
          </a:p>
        </p:txBody>
      </p:sp>
      <p:sp>
        <p:nvSpPr>
          <p:cNvPr id="204803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B26E844-7C02-1F4D-8588-C6FFBF260650}" type="datetime1">
              <a:rPr lang="en-US"/>
              <a:pPr/>
              <a:t>8/1/12</a:t>
            </a:fld>
            <a:endParaRPr lang="en-US"/>
          </a:p>
        </p:txBody>
      </p:sp>
      <p:sp>
        <p:nvSpPr>
          <p:cNvPr id="20480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4973A-53A7-0A4F-82E3-0C2C4EB43995}" type="slidenum">
              <a:rPr lang="en-US"/>
              <a:pPr/>
              <a:t>117</a:t>
            </a:fld>
            <a:endParaRPr lang="en-US"/>
          </a:p>
        </p:txBody>
      </p:sp>
      <p:sp>
        <p:nvSpPr>
          <p:cNvPr id="2048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0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 algn="r"/>
            <a:fld id="{6F0A41D0-D2BC-AA48-8CA9-651E32DE9C2E}" type="slidenum">
              <a:rPr lang="en-US" sz="1300">
                <a:latin typeface="Calibri" charset="0"/>
              </a:rPr>
              <a:pPr algn="r"/>
              <a:t>117</a:t>
            </a:fld>
            <a:endParaRPr lang="en-US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68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2068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96C47-209D-8F4F-93A6-977C6FF49409}" type="slidenum">
              <a:rPr lang="en-US" smtClean="0"/>
              <a:pPr/>
              <a:t>118</a:t>
            </a:fld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2181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F7B8DF-FB17-A44E-A507-4E4036C51BF0}" type="slidenum">
              <a:rPr lang="en-US"/>
              <a:pPr/>
              <a:t>128</a:t>
            </a:fld>
            <a:endParaRPr lang="en-US"/>
          </a:p>
        </p:txBody>
      </p:sp>
      <p:sp>
        <p:nvSpPr>
          <p:cNvPr id="21811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2201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B98BA-0021-0A41-B52E-FB5CFFEBFE60}" type="slidenum">
              <a:rPr lang="en-US"/>
              <a:pPr/>
              <a:t>129</a:t>
            </a:fld>
            <a:endParaRPr lang="en-US"/>
          </a:p>
        </p:txBody>
      </p:sp>
      <p:sp>
        <p:nvSpPr>
          <p:cNvPr id="22016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FFAAD-0DC0-A948-9416-F8ECCBFAFF7C}" type="slidenum">
              <a:rPr lang="en-US"/>
              <a:pPr/>
              <a:t>11</a:t>
            </a:fld>
            <a:endParaRPr lang="en-US"/>
          </a:p>
        </p:txBody>
      </p:sp>
      <p:sp>
        <p:nvSpPr>
          <p:cNvPr id="3584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22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2222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008CB-B35F-214A-A666-C13962340CCF}" type="slidenum">
              <a:rPr lang="en-US" smtClean="0"/>
              <a:pPr/>
              <a:t>130</a:t>
            </a:fld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42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2242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A2C1E-51A6-5446-A367-FE2340577776}" type="slidenum">
              <a:rPr lang="en-US" smtClean="0"/>
              <a:pPr/>
              <a:t>131</a:t>
            </a:fld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63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2263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016263-227B-EC4E-8E51-563BFDF60804}" type="slidenum">
              <a:rPr lang="en-US" smtClean="0"/>
              <a:pPr/>
              <a:t>132</a:t>
            </a:fld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24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2324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28DA9-795C-824D-ADA1-664394674215}" type="slidenum">
              <a:rPr lang="en-US" smtClean="0"/>
              <a:pPr/>
              <a:t>137</a:t>
            </a:fld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45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2345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9FCD2-938C-6C44-833D-432A5B116F34}" type="slidenum">
              <a:rPr lang="en-US" smtClean="0"/>
              <a:pPr/>
              <a:t>138</a:t>
            </a:fld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65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 et al</a:t>
            </a:r>
          </a:p>
        </p:txBody>
      </p:sp>
      <p:sp>
        <p:nvSpPr>
          <p:cNvPr id="23654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766AE69-11C4-2A46-91F3-29B223A306D0}" type="datetime1">
              <a:rPr lang="en-US" smtClean="0"/>
              <a:pPr/>
              <a:t>8/1/12</a:t>
            </a:fld>
            <a:endParaRPr lang="en-US" smtClean="0"/>
          </a:p>
        </p:txBody>
      </p:sp>
      <p:sp>
        <p:nvSpPr>
          <p:cNvPr id="2365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9396E-6521-1E4C-BF9A-8CEE798E2ECE}" type="slidenum">
              <a:rPr lang="en-US" smtClean="0"/>
              <a:pPr/>
              <a:t>139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CBBA74-00AA-3344-8DD0-270E51F560CC}" type="slidenum">
              <a:rPr lang="en-US"/>
              <a:pPr/>
              <a:t>12</a:t>
            </a:fld>
            <a:endParaRPr lang="en-US"/>
          </a:p>
        </p:txBody>
      </p:sp>
      <p:sp>
        <p:nvSpPr>
          <p:cNvPr id="3789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D3929-4A6E-0A49-B6ED-EAB7B83D36B9}" type="slidenum">
              <a:rPr lang="en-US"/>
              <a:pPr/>
              <a:t>13</a:t>
            </a:fld>
            <a:endParaRPr lang="en-US"/>
          </a:p>
        </p:txBody>
      </p:sp>
      <p:sp>
        <p:nvSpPr>
          <p:cNvPr id="3994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Taiwan, Aug'12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A03FFBD-B882-AA46-84A9-FF6D99C5A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Taiwan, Aug'12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5C7A-5CC1-AA45-B6B2-88D86255C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Taiwan, Aug'12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295B6-EBD8-1D48-B7A4-8CB49EAB7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Taiwan, Aug'12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23404-15CF-B946-9573-437D737BE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Taiwan, Aug'12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501F-F0E2-B542-ACEF-202CA7CB2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Taiwan, Aug'12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5DC16-CB36-CE49-953A-456F214B9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Taiwan, Aug'12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BE450-1EFC-FB45-85C7-F3D032BE4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Taiwan, Aug'12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715DB-E8AE-D34C-9B9A-E04CC261C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Taiwan, Aug'12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B3CF1-026B-6642-9BFD-EE217DD5E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Taiwan, Aug'12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F3F2-99BD-1945-A57B-A140150BE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Taiwan, Aug'12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76A2-D45D-A444-8C25-4DF9BA53E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Taiwan, Aug'12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E8B2-C098-4848-8E5A-CB77F3418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Taiwan, Aug'12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8FDAF-7074-B047-8BB1-F235AA4AF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Taiwan, Aug'12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048A8-F7F8-A347-8F04-668CDDA22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Taiwan, Aug'12</a:t>
            </a:r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>
              <a:defRPr/>
            </a:pPr>
            <a:fld id="{D03DFE44-654B-0B44-9300-B6B49DE76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43" r:id="rId1"/>
    <p:sldLayoutId id="2147486144" r:id="rId2"/>
    <p:sldLayoutId id="2147486145" r:id="rId3"/>
    <p:sldLayoutId id="2147486146" r:id="rId4"/>
    <p:sldLayoutId id="2147486147" r:id="rId5"/>
    <p:sldLayoutId id="2147486148" r:id="rId6"/>
    <p:sldLayoutId id="2147486149" r:id="rId7"/>
    <p:sldLayoutId id="2147486150" r:id="rId8"/>
    <p:sldLayoutId id="2147486151" r:id="rId9"/>
    <p:sldLayoutId id="2147486152" r:id="rId10"/>
    <p:sldLayoutId id="2147486153" r:id="rId11"/>
    <p:sldLayoutId id="2147486154" r:id="rId12"/>
    <p:sldLayoutId id="2147486155" r:id="rId13"/>
    <p:sldLayoutId id="2147486156" r:id="rId14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82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hadoop.apache.org/" TargetMode="External"/><Relationship Id="rId4" Type="http://schemas.openxmlformats.org/officeDocument/2006/relationships/image" Target="../media/image83.jpeg"/><Relationship Id="rId5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e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86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86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8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ukang/papers/PegasusICDM2009.pdf" TargetMode="External"/><Relationship Id="rId4" Type="http://schemas.openxmlformats.org/officeDocument/2006/relationships/hyperlink" Target="http://www.cs.umbc.edu/ICDM09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65.jpeg"/><Relationship Id="rId7" Type="http://schemas.openxmlformats.org/officeDocument/2006/relationships/image" Target="../media/image85.jpeg"/><Relationship Id="rId8" Type="http://schemas.openxmlformats.org/officeDocument/2006/relationships/image" Target="../media/image91.png"/><Relationship Id="rId9" Type="http://schemas.openxmlformats.org/officeDocument/2006/relationships/image" Target="../media/image24.jpeg"/><Relationship Id="rId10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pegasus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wmf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nd.edu/~networks/HumanDynamics_20Oct05/correspondence_patterns.pdf" TargetMode="External"/><Relationship Id="rId3" Type="http://schemas.openxmlformats.org/officeDocument/2006/relationships/image" Target="../media/image44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5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jpeg"/><Relationship Id="rId3" Type="http://schemas.openxmlformats.org/officeDocument/2006/relationships/image" Target="../media/image66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79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72.png"/><Relationship Id="rId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850" y="1379538"/>
            <a:ext cx="7772400" cy="2365375"/>
          </a:xfrm>
        </p:spPr>
        <p:txBody>
          <a:bodyPr/>
          <a:lstStyle/>
          <a:p>
            <a:r>
              <a:rPr lang="en-US" sz="4400" dirty="0" smtClean="0">
                <a:ea typeface="ＭＳ Ｐゴシック" charset="-128"/>
                <a:cs typeface="ＭＳ Ｐゴシック" charset="-128"/>
              </a:rPr>
              <a:t>Mining Billion-Node </a:t>
            </a:r>
            <a:r>
              <a:rPr lang="en-US" sz="4400" dirty="0" smtClean="0">
                <a:ea typeface="ＭＳ Ｐゴシック" charset="-128"/>
                <a:cs typeface="ＭＳ Ｐゴシック" charset="-128"/>
              </a:rPr>
              <a:t>Graphs:</a:t>
            </a:r>
            <a:br>
              <a:rPr lang="en-US" sz="4400" dirty="0" smtClean="0">
                <a:ea typeface="ＭＳ Ｐゴシック" charset="-128"/>
                <a:cs typeface="ＭＳ Ｐゴシック" charset="-128"/>
              </a:rPr>
            </a:br>
            <a:r>
              <a:rPr lang="en-US" sz="4400" dirty="0" smtClean="0">
                <a:ea typeface="ＭＳ Ｐゴシック" charset="-128"/>
                <a:cs typeface="ＭＳ Ｐゴシック" charset="-128"/>
              </a:rPr>
              <a:t>Patterns </a:t>
            </a:r>
            <a:r>
              <a:rPr lang="en-US" sz="4400" smtClean="0">
                <a:ea typeface="ＭＳ Ｐゴシック" charset="-128"/>
                <a:cs typeface="ＭＳ Ｐゴシック" charset="-128"/>
              </a:rPr>
              <a:t>and Algorithms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i="1">
                <a:ea typeface="ＭＳ Ｐゴシック" charset="-128"/>
                <a:cs typeface="ＭＳ Ｐゴシック" charset="-128"/>
              </a:rPr>
              <a:t>Christos Faloutsos</a:t>
            </a:r>
            <a:endParaRPr lang="en-US" sz="3600">
              <a:ea typeface="ＭＳ Ｐゴシック" charset="-128"/>
              <a:cs typeface="ＭＳ Ｐゴシック" charset="-128"/>
            </a:endParaRPr>
          </a:p>
          <a:p>
            <a:r>
              <a:rPr lang="en-US" sz="3600">
                <a:ea typeface="ＭＳ Ｐゴシック" charset="-128"/>
                <a:cs typeface="ＭＳ Ｐゴシック" charset="-128"/>
              </a:rPr>
              <a:t>CMU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327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524749-2B2F-D042-8F5B-6488B994B0D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Problem #1 - network and graph mining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19400" y="1981200"/>
            <a:ext cx="6019800" cy="4114800"/>
          </a:xfrm>
        </p:spPr>
        <p:txBody>
          <a:bodyPr/>
          <a:lstStyle/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What does the Internet look like?</a:t>
            </a: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What does FaceBook look like?</a:t>
            </a:r>
          </a:p>
          <a:p>
            <a:endParaRPr lang="en-US" sz="2800" smtClean="0">
              <a:ea typeface="ＭＳ Ｐゴシック" charset="-128"/>
              <a:cs typeface="ＭＳ Ｐゴシック" charset="-128"/>
            </a:endParaRP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What is ‘</a:t>
            </a:r>
            <a:r>
              <a:rPr lang="en-US" sz="280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normal</a:t>
            </a:r>
            <a:r>
              <a:rPr lang="en-US" sz="2800" smtClean="0">
                <a:ea typeface="ＭＳ Ｐゴシック" charset="-128"/>
                <a:cs typeface="ＭＳ Ｐゴシック" charset="-128"/>
              </a:rPr>
              <a:t>’/‘</a:t>
            </a:r>
            <a:r>
              <a:rPr lang="en-US" sz="280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abnormal</a:t>
            </a:r>
            <a:r>
              <a:rPr lang="en-US" sz="2800" smtClean="0">
                <a:ea typeface="ＭＳ Ｐゴシック" charset="-128"/>
                <a:cs typeface="ＭＳ Ｐゴシック" charset="-128"/>
              </a:rPr>
              <a:t>’?</a:t>
            </a: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which patterns/laws hold?</a:t>
            </a:r>
          </a:p>
          <a:p>
            <a:pPr lvl="1"/>
            <a:r>
              <a:rPr lang="en-US" sz="2400" smtClean="0">
                <a:ea typeface="ＭＳ Ｐゴシック" charset="-128"/>
                <a:cs typeface="ＭＳ Ｐゴシック" charset="-128"/>
              </a:rPr>
              <a:t>To spot </a:t>
            </a:r>
            <a:r>
              <a:rPr lang="en-US" sz="2400" b="1" smtClean="0">
                <a:ea typeface="ＭＳ Ｐゴシック" charset="-128"/>
                <a:cs typeface="ＭＳ Ｐゴシック" charset="-128"/>
              </a:rPr>
              <a:t>anomalies </a:t>
            </a:r>
            <a:r>
              <a:rPr lang="en-US" sz="2400" smtClean="0">
                <a:ea typeface="ＭＳ Ｐゴシック" charset="-128"/>
                <a:cs typeface="ＭＳ Ｐゴシック" charset="-128"/>
              </a:rPr>
              <a:t>(rarities), we have to discover </a:t>
            </a:r>
            <a:r>
              <a:rPr lang="en-US" sz="2400" b="1" smtClean="0">
                <a:ea typeface="ＭＳ Ｐゴシック" charset="-128"/>
                <a:cs typeface="ＭＳ Ｐゴシック" charset="-128"/>
              </a:rPr>
              <a:t>patterns</a:t>
            </a:r>
          </a:p>
        </p:txBody>
      </p:sp>
      <p:pic>
        <p:nvPicPr>
          <p:cNvPr id="32774" name="Picture 4" descr="0iter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133600"/>
            <a:ext cx="2146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Oval 15"/>
          <p:cNvSpPr>
            <a:spLocks noChangeArrowheads="1"/>
          </p:cNvSpPr>
          <p:nvPr/>
        </p:nvSpPr>
        <p:spPr bwMode="auto">
          <a:xfrm>
            <a:off x="1038225" y="5233988"/>
            <a:ext cx="153988" cy="15398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Oval 19"/>
          <p:cNvSpPr>
            <a:spLocks noChangeArrowheads="1"/>
          </p:cNvSpPr>
          <p:nvPr/>
        </p:nvSpPr>
        <p:spPr bwMode="auto">
          <a:xfrm>
            <a:off x="1647825" y="5843588"/>
            <a:ext cx="153988" cy="15398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7" name="Oval 20"/>
          <p:cNvSpPr>
            <a:spLocks noChangeArrowheads="1"/>
          </p:cNvSpPr>
          <p:nvPr/>
        </p:nvSpPr>
        <p:spPr bwMode="auto">
          <a:xfrm>
            <a:off x="1781175" y="5284788"/>
            <a:ext cx="153988" cy="15398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Date Placeholder 1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Main Ideas of Apolo</a:t>
            </a:r>
          </a:p>
        </p:txBody>
      </p:sp>
      <p:sp>
        <p:nvSpPr>
          <p:cNvPr id="180227" name="Content Placeholder 8"/>
          <p:cNvSpPr>
            <a:spLocks noGrp="1"/>
          </p:cNvSpPr>
          <p:nvPr>
            <p:ph idx="1"/>
          </p:nvPr>
        </p:nvSpPr>
        <p:spPr>
          <a:xfrm>
            <a:off x="546100" y="1447800"/>
            <a:ext cx="8064500" cy="4648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Provides a </a:t>
            </a:r>
            <a:r>
              <a:rPr lang="en-US" sz="280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mixed-initiative </a:t>
            </a:r>
            <a:r>
              <a:rPr lang="en-US" sz="2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approach (ML + HCI) to help users </a:t>
            </a:r>
            <a:r>
              <a:rPr lang="en-US" sz="2800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interactively </a:t>
            </a:r>
            <a:r>
              <a:rPr lang="en-US" sz="2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explore large graphs</a:t>
            </a:r>
          </a:p>
          <a:p>
            <a:pPr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Users start with </a:t>
            </a:r>
            <a:r>
              <a:rPr lang="en-US" sz="2800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small</a:t>
            </a:r>
            <a:r>
              <a:rPr lang="en-US" sz="2800">
                <a:solidFill>
                  <a:srgbClr val="FF33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subgraph, then iteratively expand:</a:t>
            </a:r>
          </a:p>
          <a:p>
            <a:pPr lvl="1">
              <a:spcAft>
                <a:spcPts val="1200"/>
              </a:spcAft>
              <a:buFont typeface="Times New Roman" charset="0"/>
              <a:buAutoNum type="arabicPeriod"/>
            </a:pPr>
            <a: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User specifies </a:t>
            </a:r>
            <a:r>
              <a:rPr lang="en-US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exemplars</a:t>
            </a:r>
          </a:p>
          <a:p>
            <a:pPr lvl="1">
              <a:spcAft>
                <a:spcPts val="1200"/>
              </a:spcAft>
              <a:buFont typeface="Times New Roman" charset="0"/>
              <a:buAutoNum type="arabicPeriod"/>
            </a:pPr>
            <a:r>
              <a:rPr lang="en-US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Belief Propagation </a:t>
            </a:r>
            <a: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to find other relevant nodes</a:t>
            </a:r>
          </a:p>
          <a:p>
            <a:pPr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User study showed Apolo outperformed Google Scholar in making sense of citation network data</a:t>
            </a:r>
          </a:p>
        </p:txBody>
      </p:sp>
      <p:sp>
        <p:nvSpPr>
          <p:cNvPr id="1802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802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A6A5A7-C6A7-F04B-BC63-E25EC7E56003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18023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7" descr="C:\Users\Polo\Desktop\polo_papers\shiftr\chi2011\fullpaper\FIG\scenario_final_without_marking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584200"/>
            <a:ext cx="8915400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206500" y="914400"/>
            <a:ext cx="7696200" cy="5761038"/>
            <a:chOff x="1206500" y="914400"/>
            <a:chExt cx="7696200" cy="5760542"/>
          </a:xfrm>
        </p:grpSpPr>
        <p:cxnSp>
          <p:nvCxnSpPr>
            <p:cNvPr id="182279" name="Straight Arrow Connector 6"/>
            <p:cNvCxnSpPr>
              <a:cxnSpLocks noChangeShapeType="1"/>
              <a:stCxn id="182283" idx="0"/>
              <a:endCxn id="182281" idx="5"/>
            </p:cNvCxnSpPr>
            <p:nvPr/>
          </p:nvCxnSpPr>
          <p:spPr bwMode="auto">
            <a:xfrm rot="16200000" flipV="1">
              <a:off x="1893346" y="5341397"/>
              <a:ext cx="532927" cy="51908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/>
            </a:ln>
          </p:spPr>
        </p:cxnSp>
        <p:cxnSp>
          <p:nvCxnSpPr>
            <p:cNvPr id="182280" name="Straight Arrow Connector 10"/>
            <p:cNvCxnSpPr>
              <a:cxnSpLocks noChangeShapeType="1"/>
              <a:stCxn id="182283" idx="0"/>
              <a:endCxn id="182282" idx="3"/>
            </p:cNvCxnSpPr>
            <p:nvPr/>
          </p:nvCxnSpPr>
          <p:spPr bwMode="auto">
            <a:xfrm rot="5400000" flipH="1" flipV="1">
              <a:off x="4502056" y="3231949"/>
              <a:ext cx="552747" cy="4718159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/>
            </a:ln>
          </p:spPr>
        </p:cxnSp>
        <p:sp>
          <p:nvSpPr>
            <p:cNvPr id="182281" name="Oval 13"/>
            <p:cNvSpPr>
              <a:spLocks noChangeArrowheads="1"/>
            </p:cNvSpPr>
            <p:nvPr/>
          </p:nvSpPr>
          <p:spPr bwMode="auto">
            <a:xfrm>
              <a:off x="1206500" y="4152900"/>
              <a:ext cx="812800" cy="13843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282" name="Oval 14"/>
            <p:cNvSpPr>
              <a:spLocks noChangeArrowheads="1"/>
            </p:cNvSpPr>
            <p:nvPr/>
          </p:nvSpPr>
          <p:spPr bwMode="auto">
            <a:xfrm>
              <a:off x="6985000" y="4165600"/>
              <a:ext cx="1041400" cy="13462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283" name="TextBox 18"/>
            <p:cNvSpPr txBox="1">
              <a:spLocks noChangeArrowheads="1"/>
            </p:cNvSpPr>
            <p:nvPr/>
          </p:nvSpPr>
          <p:spPr bwMode="auto">
            <a:xfrm>
              <a:off x="1524000" y="5867401"/>
              <a:ext cx="17907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Exemplars</a:t>
              </a:r>
            </a:p>
          </p:txBody>
        </p:sp>
        <p:sp>
          <p:nvSpPr>
            <p:cNvPr id="182284" name="Oval 26"/>
            <p:cNvSpPr>
              <a:spLocks noChangeArrowheads="1"/>
            </p:cNvSpPr>
            <p:nvPr/>
          </p:nvSpPr>
          <p:spPr bwMode="auto">
            <a:xfrm>
              <a:off x="1320800" y="914400"/>
              <a:ext cx="558800" cy="13843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285" name="Oval 27"/>
            <p:cNvSpPr>
              <a:spLocks noChangeArrowheads="1"/>
            </p:cNvSpPr>
            <p:nvPr/>
          </p:nvSpPr>
          <p:spPr bwMode="auto">
            <a:xfrm>
              <a:off x="7086600" y="1422400"/>
              <a:ext cx="1079500" cy="13335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82286" name="Straight Arrow Connector 28"/>
            <p:cNvCxnSpPr>
              <a:cxnSpLocks noChangeShapeType="1"/>
              <a:stCxn id="182283" idx="0"/>
              <a:endCxn id="182285" idx="3"/>
            </p:cNvCxnSpPr>
            <p:nvPr/>
          </p:nvCxnSpPr>
          <p:spPr bwMode="auto">
            <a:xfrm rot="5400000" flipH="1" flipV="1">
              <a:off x="3178625" y="1801338"/>
              <a:ext cx="3306788" cy="4825339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/>
            </a:ln>
          </p:spPr>
        </p:cxnSp>
        <p:cxnSp>
          <p:nvCxnSpPr>
            <p:cNvPr id="182287" name="Straight Arrow Connector 31"/>
            <p:cNvCxnSpPr>
              <a:cxnSpLocks noChangeShapeType="1"/>
              <a:stCxn id="182283" idx="0"/>
              <a:endCxn id="182284" idx="4"/>
            </p:cNvCxnSpPr>
            <p:nvPr/>
          </p:nvCxnSpPr>
          <p:spPr bwMode="auto">
            <a:xfrm rot="16200000" flipV="1">
              <a:off x="225425" y="3673476"/>
              <a:ext cx="3568701" cy="81915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/>
            </a:ln>
          </p:spPr>
        </p:cxnSp>
        <p:sp>
          <p:nvSpPr>
            <p:cNvPr id="182288" name="Rectangle 45"/>
            <p:cNvSpPr>
              <a:spLocks noChangeArrowheads="1"/>
            </p:cNvSpPr>
            <p:nvPr/>
          </p:nvSpPr>
          <p:spPr bwMode="auto">
            <a:xfrm>
              <a:off x="4000500" y="5659279"/>
              <a:ext cx="49022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Rest of the nodes are considered relevant (by BP); relevance indicated by color saturation.</a:t>
              </a:r>
            </a:p>
            <a:p>
              <a:pPr algn="l"/>
              <a:r>
                <a:rPr lang="en-US" sz="20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Note that BP supports multiple groups </a:t>
              </a:r>
              <a:endParaRPr lang="en-US" sz="2000">
                <a:solidFill>
                  <a:srgbClr val="000000"/>
                </a:solidFill>
                <a:ea typeface="Calibri" charset="0"/>
                <a:cs typeface="Calibri" charset="0"/>
              </a:endParaRPr>
            </a:p>
          </p:txBody>
        </p:sp>
      </p:grpSp>
      <p:sp>
        <p:nvSpPr>
          <p:cNvPr id="182276" name="Date Placeholder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82277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51C4E6-0C6F-1341-92EC-59E2C4845015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182278" name="Footer Placeholder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84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6BD4E3-A664-ED49-83E2-F78D43467DA1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184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184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Problem#1: Patterns in graphs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Problem#2: Tools</a:t>
            </a:r>
          </a:p>
          <a:p>
            <a:pPr lvl="1"/>
            <a:r>
              <a:rPr lang="en-US">
                <a:ea typeface="ＭＳ Ｐゴシック" charset="-128"/>
                <a:cs typeface="ＭＳ Ｐゴシック" charset="-128"/>
              </a:rPr>
              <a:t>OddBall (anomaly detection)</a:t>
            </a:r>
          </a:p>
          <a:p>
            <a:pPr lvl="1"/>
            <a:r>
              <a:rPr lang="en-US">
                <a:ea typeface="ＭＳ Ｐゴシック" charset="-128"/>
                <a:cs typeface="ＭＳ Ｐゴシック" charset="-128"/>
              </a:rPr>
              <a:t>Belief propagation</a:t>
            </a:r>
          </a:p>
          <a:p>
            <a:pPr lvl="1"/>
            <a:r>
              <a:rPr lang="en-US">
                <a:ea typeface="ＭＳ Ｐゴシック" charset="-128"/>
                <a:cs typeface="ＭＳ Ｐゴシック" charset="-128"/>
              </a:rPr>
              <a:t>Immunization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Problem#3: Scalability -PEGASUS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184326" name="AutoShape 4"/>
          <p:cNvSpPr>
            <a:spLocks noChangeArrowheads="1"/>
          </p:cNvSpPr>
          <p:nvPr/>
        </p:nvSpPr>
        <p:spPr bwMode="auto">
          <a:xfrm>
            <a:off x="350838" y="4913313"/>
            <a:ext cx="377825" cy="290512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27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853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36E5C4-4D66-2347-8333-A6BB5E9C3421}" type="slidenum">
              <a:rPr lang="en-US"/>
              <a:pPr/>
              <a:t>103</a:t>
            </a:fld>
            <a:endParaRPr lang="en-US"/>
          </a:p>
        </p:txBody>
      </p:sp>
      <p:sp>
        <p:nvSpPr>
          <p:cNvPr id="1853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Scalability</a:t>
            </a:r>
          </a:p>
        </p:txBody>
      </p:sp>
      <p:sp>
        <p:nvSpPr>
          <p:cNvPr id="1853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975600" cy="4300538"/>
          </a:xfrm>
        </p:spPr>
        <p:txBody>
          <a:bodyPr/>
          <a:lstStyle/>
          <a:p>
            <a:r>
              <a:rPr lang="en-US" sz="2800">
                <a:ea typeface="ＭＳ Ｐゴシック" charset="-128"/>
                <a:cs typeface="ＭＳ Ｐゴシック" charset="-128"/>
              </a:rPr>
              <a:t> Google: &gt; 450,000 processors in clusters of ~2000 processors each [</a:t>
            </a:r>
            <a:r>
              <a:rPr lang="en-US" sz="2400">
                <a:ea typeface="ＭＳ Ｐゴシック" charset="-128"/>
                <a:cs typeface="ＭＳ Ｐゴシック" charset="-128"/>
              </a:rPr>
              <a:t>Barroso, Dean, Hölzle,</a:t>
            </a:r>
            <a:r>
              <a:rPr lang="en-US" sz="2400" i="1">
                <a:ea typeface="ＭＳ Ｐゴシック" charset="-128"/>
                <a:cs typeface="ＭＳ Ｐゴシック" charset="-128"/>
              </a:rPr>
              <a:t> “Web Search for a Planet: The Google Cluster Architecture” </a:t>
            </a:r>
            <a:r>
              <a:rPr lang="en-US" sz="2400">
                <a:ea typeface="ＭＳ Ｐゴシック" charset="-128"/>
                <a:cs typeface="ＭＳ Ｐゴシック" charset="-128"/>
              </a:rPr>
              <a:t>IEEE Micro 2003</a:t>
            </a:r>
            <a:r>
              <a:rPr lang="en-US" sz="2800">
                <a:ea typeface="ＭＳ Ｐゴシック" charset="-128"/>
                <a:cs typeface="ＭＳ Ｐゴシック" charset="-128"/>
              </a:rPr>
              <a:t>]</a:t>
            </a:r>
          </a:p>
          <a:p>
            <a:r>
              <a:rPr lang="en-US" sz="2800">
                <a:ea typeface="ＭＳ Ｐゴシック" charset="-128"/>
                <a:cs typeface="ＭＳ Ｐゴシック" charset="-128"/>
              </a:rPr>
              <a:t>Yahoo: 5Pb of data [Fayyad, KDD’07]</a:t>
            </a:r>
          </a:p>
          <a:p>
            <a:r>
              <a:rPr lang="en-US" sz="2800">
                <a:ea typeface="ＭＳ Ｐゴシック" charset="-128"/>
                <a:cs typeface="ＭＳ Ｐゴシック" charset="-128"/>
              </a:rPr>
              <a:t>Problem: machine failures, on a daily basis</a:t>
            </a:r>
          </a:p>
          <a:p>
            <a:r>
              <a:rPr lang="en-US" sz="2800">
                <a:ea typeface="ＭＳ Ｐゴシック" charset="-128"/>
                <a:cs typeface="ＭＳ Ｐゴシック" charset="-128"/>
              </a:rPr>
              <a:t>How to parallelize data mining tasks, then?</a:t>
            </a:r>
          </a:p>
          <a:p>
            <a:r>
              <a:rPr lang="en-US" sz="2800">
                <a:ea typeface="ＭＳ Ｐゴシック" charset="-128"/>
                <a:cs typeface="ＭＳ Ｐゴシック" charset="-128"/>
              </a:rPr>
              <a:t>A: map/reduce – hadoop (open-source clone)  </a:t>
            </a:r>
            <a:r>
              <a:rPr lang="en-US" sz="2400"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http://hadoop.apache.org/</a:t>
            </a:r>
            <a:endParaRPr lang="en-US" sz="2400"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sz="2800">
              <a:ea typeface="ＭＳ Ｐゴシック" charset="-128"/>
              <a:cs typeface="ＭＳ Ｐゴシック" charset="-128"/>
            </a:endParaRPr>
          </a:p>
          <a:p>
            <a:endParaRPr lang="en-US" sz="280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5351" name="Picture 5" descr="hadoop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1225" y="5630863"/>
            <a:ext cx="18351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1738" y="196850"/>
            <a:ext cx="1592262" cy="1198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873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F23C79-FA16-0942-AB50-5DB248AD2D7F}" type="slidenum">
              <a:rPr lang="en-US" smtClean="0"/>
              <a:pPr/>
              <a:t>104</a:t>
            </a:fld>
            <a:endParaRPr lang="en-US" smtClean="0"/>
          </a:p>
        </p:txBody>
      </p:sp>
      <p:graphicFrame>
        <p:nvGraphicFramePr>
          <p:cNvPr id="52226" name="Group 2"/>
          <p:cNvGraphicFramePr>
            <a:graphicFrameLocks noGrp="1"/>
          </p:cNvGraphicFramePr>
          <p:nvPr/>
        </p:nvGraphicFramePr>
        <p:xfrm>
          <a:off x="990600" y="1641475"/>
          <a:ext cx="7239000" cy="4297363"/>
        </p:xfrm>
        <a:graphic>
          <a:graphicData uri="http://schemas.openxmlformats.org/drawingml/2006/table">
            <a:tbl>
              <a:tblPr/>
              <a:tblGrid>
                <a:gridCol w="2413000"/>
                <a:gridCol w="2413000"/>
                <a:gridCol w="2413000"/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Centralized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Hadoop/PEGASUS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Degree Distr.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  <a:sym typeface="Wingdings" charset="2"/>
                        </a:rPr>
                        <a:t>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Pagerank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Diameter/ANF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HERE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Conn. Comp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HERE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Triangles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done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HERE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Visualization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started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187430" name="Rectangle 3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>
                <a:ea typeface="ＭＳ Ｐゴシック" charset="-128"/>
                <a:cs typeface="ＭＳ Ｐゴシック" charset="-128"/>
              </a:rPr>
              <a:t>Outline – Algorithms &amp; results</a:t>
            </a:r>
          </a:p>
        </p:txBody>
      </p:sp>
      <p:sp>
        <p:nvSpPr>
          <p:cNvPr id="187431" name="AutoShape 38"/>
          <p:cNvSpPr>
            <a:spLocks noChangeArrowheads="1"/>
          </p:cNvSpPr>
          <p:nvPr/>
        </p:nvSpPr>
        <p:spPr bwMode="auto">
          <a:xfrm flipV="1">
            <a:off x="381000" y="3733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432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HADI for diameter estimation</a:t>
            </a:r>
          </a:p>
        </p:txBody>
      </p:sp>
      <p:sp>
        <p:nvSpPr>
          <p:cNvPr id="189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i="1" smtClean="0">
                <a:ea typeface="ＭＳ Ｐゴシック" charset="-128"/>
                <a:cs typeface="ＭＳ Ｐゴシック" charset="-128"/>
              </a:rPr>
              <a:t>Radius Plots for Mining Tera-byte Scale Graphs </a:t>
            </a:r>
            <a:r>
              <a:rPr lang="en-US" altLang="ko-KR" b="1" smtClean="0">
                <a:ea typeface="ＭＳ Ｐゴシック" charset="-128"/>
                <a:cs typeface="ＭＳ Ｐゴシック" charset="-128"/>
              </a:rPr>
              <a:t>U Kang</a:t>
            </a:r>
            <a:r>
              <a:rPr lang="en-US" altLang="ko-KR" smtClean="0">
                <a:ea typeface="ＭＳ Ｐゴシック" charset="-128"/>
                <a:cs typeface="ＭＳ Ｐゴシック" charset="-128"/>
              </a:rPr>
              <a:t>, Charalampos Tsourakakis, Ana Paula Appel, Christos Faloutsos, Jure Leskovec, SDM’10</a:t>
            </a:r>
          </a:p>
          <a:p>
            <a:r>
              <a:rPr lang="en-US" altLang="ko-KR" smtClean="0">
                <a:ea typeface="ＭＳ Ｐゴシック" charset="-128"/>
                <a:cs typeface="ＭＳ Ｐゴシック" charset="-128"/>
              </a:rPr>
              <a:t>Naively: diameter needs </a:t>
            </a:r>
            <a:r>
              <a:rPr lang="en-US" altLang="ko-KR" b="1" smtClean="0">
                <a:ea typeface="ＭＳ Ｐゴシック" charset="-128"/>
                <a:cs typeface="ＭＳ Ｐゴシック" charset="-128"/>
              </a:rPr>
              <a:t>O(N**2)</a:t>
            </a:r>
            <a:r>
              <a:rPr lang="en-US" altLang="ko-KR" smtClean="0">
                <a:ea typeface="ＭＳ Ｐゴシック" charset="-128"/>
                <a:cs typeface="ＭＳ Ｐゴシック" charset="-128"/>
              </a:rPr>
              <a:t> space and up to O(N**3) time – </a:t>
            </a:r>
            <a:r>
              <a:rPr lang="en-US" altLang="ko-KR" b="1" smtClean="0">
                <a:ea typeface="ＭＳ Ｐゴシック" charset="-128"/>
                <a:cs typeface="ＭＳ Ｐゴシック" charset="-128"/>
              </a:rPr>
              <a:t>prohibitive </a:t>
            </a:r>
            <a:r>
              <a:rPr lang="en-US" altLang="ko-KR" smtClean="0">
                <a:ea typeface="ＭＳ Ｐゴシック" charset="-128"/>
                <a:cs typeface="ＭＳ Ｐゴシック" charset="-128"/>
              </a:rPr>
              <a:t>(N~1B)</a:t>
            </a:r>
          </a:p>
          <a:p>
            <a:r>
              <a:rPr lang="en-US" altLang="ko-KR" smtClean="0">
                <a:ea typeface="ＭＳ Ｐゴシック" charset="-128"/>
                <a:cs typeface="ＭＳ Ｐゴシック" charset="-128"/>
              </a:rPr>
              <a:t>Our HADI: linear on E (~10B)</a:t>
            </a:r>
          </a:p>
          <a:p>
            <a:pPr lvl="1"/>
            <a:r>
              <a:rPr lang="en-US" altLang="ko-KR" smtClean="0"/>
              <a:t>Near-linear scalability wrt # machines</a:t>
            </a:r>
          </a:p>
          <a:p>
            <a:pPr lvl="1"/>
            <a:r>
              <a:rPr lang="en-US" altLang="ko-KR" smtClean="0"/>
              <a:t>Several optimizations -&gt; 5x faster</a:t>
            </a: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94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894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A58B7F-F294-3F4F-B5DC-C7B62D980A42}" type="slidenum">
              <a:rPr lang="en-US" smtClean="0"/>
              <a:pPr/>
              <a:t>105</a:t>
            </a:fld>
            <a:endParaRPr lang="en-US" smtClean="0"/>
          </a:p>
        </p:txBody>
      </p:sp>
      <p:pic>
        <p:nvPicPr>
          <p:cNvPr id="189446" name="Picture 6" descr="uka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6863" y="0"/>
            <a:ext cx="12271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7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AutoShape 11"/>
          <p:cNvSpPr>
            <a:spLocks noChangeArrowheads="1"/>
          </p:cNvSpPr>
          <p:nvPr/>
        </p:nvSpPr>
        <p:spPr bwMode="auto">
          <a:xfrm>
            <a:off x="477838" y="5181600"/>
            <a:ext cx="3276600" cy="838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rIns="0" anchor="ctr">
            <a:prstTxWarp prst="textNoShape">
              <a:avLst/>
            </a:prstTxWarp>
          </a:bodyPr>
          <a:lstStyle/>
          <a:p>
            <a:pPr algn="l"/>
            <a:endParaRPr lang="en-US" altLang="ko-KR" sz="2800">
              <a:solidFill>
                <a:srgbClr val="000000"/>
              </a:solidFill>
            </a:endParaRPr>
          </a:p>
        </p:txBody>
      </p:sp>
      <p:pic>
        <p:nvPicPr>
          <p:cNvPr id="190467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57200"/>
            <a:ext cx="597535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05000" y="533400"/>
            <a:ext cx="51816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????</a:t>
            </a:r>
          </a:p>
        </p:txBody>
      </p:sp>
      <p:sp>
        <p:nvSpPr>
          <p:cNvPr id="5" name="Freeform 4"/>
          <p:cNvSpPr/>
          <p:nvPr/>
        </p:nvSpPr>
        <p:spPr>
          <a:xfrm>
            <a:off x="3614738" y="831850"/>
            <a:ext cx="2862262" cy="2927350"/>
          </a:xfrm>
          <a:custGeom>
            <a:avLst/>
            <a:gdLst>
              <a:gd name="connsiteX0" fmla="*/ 0 w 2861733"/>
              <a:gd name="connsiteY0" fmla="*/ 2841977 h 2926644"/>
              <a:gd name="connsiteX1" fmla="*/ 1286933 w 2861733"/>
              <a:gd name="connsiteY1" fmla="*/ 14111 h 2926644"/>
              <a:gd name="connsiteX2" fmla="*/ 2861733 w 2861733"/>
              <a:gd name="connsiteY2" fmla="*/ 2926644 h 292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1733" h="2926644">
                <a:moveTo>
                  <a:pt x="0" y="2841977"/>
                </a:moveTo>
                <a:cubicBezTo>
                  <a:pt x="404989" y="1420988"/>
                  <a:pt x="809978" y="0"/>
                  <a:pt x="1286933" y="14111"/>
                </a:cubicBezTo>
                <a:cubicBezTo>
                  <a:pt x="1763889" y="28222"/>
                  <a:pt x="2312811" y="1477433"/>
                  <a:pt x="2861733" y="2926644"/>
                </a:cubicBezTo>
              </a:path>
            </a:pathLst>
          </a:cu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457701" y="1485900"/>
            <a:ext cx="8382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471" name="TextBox 9"/>
          <p:cNvSpPr txBox="1">
            <a:spLocks noChangeArrowheads="1"/>
          </p:cNvSpPr>
          <p:nvPr/>
        </p:nvSpPr>
        <p:spPr bwMode="auto">
          <a:xfrm>
            <a:off x="4152900" y="2743200"/>
            <a:ext cx="30813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19+ [Barabasi+]</a:t>
            </a:r>
          </a:p>
        </p:txBody>
      </p:sp>
      <p:sp>
        <p:nvSpPr>
          <p:cNvPr id="190472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5B75BA-84C4-924A-AA9D-41ECBAAEAADE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190473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90474" name="TextBox 13"/>
          <p:cNvSpPr txBox="1">
            <a:spLocks noChangeArrowheads="1"/>
          </p:cNvSpPr>
          <p:nvPr/>
        </p:nvSpPr>
        <p:spPr bwMode="auto">
          <a:xfrm>
            <a:off x="6934200" y="4419600"/>
            <a:ext cx="1462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Radius</a:t>
            </a:r>
          </a:p>
        </p:txBody>
      </p:sp>
      <p:sp>
        <p:nvSpPr>
          <p:cNvPr id="190475" name="TextBox 14"/>
          <p:cNvSpPr txBox="1">
            <a:spLocks noChangeArrowheads="1"/>
          </p:cNvSpPr>
          <p:nvPr/>
        </p:nvSpPr>
        <p:spPr bwMode="auto">
          <a:xfrm>
            <a:off x="0" y="838200"/>
            <a:ext cx="1279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Count</a:t>
            </a:r>
          </a:p>
        </p:txBody>
      </p:sp>
      <p:sp>
        <p:nvSpPr>
          <p:cNvPr id="190476" name="Date Placeholder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90477" name="TextBox 13"/>
          <p:cNvSpPr txBox="1">
            <a:spLocks noChangeArrowheads="1"/>
          </p:cNvSpPr>
          <p:nvPr/>
        </p:nvSpPr>
        <p:spPr bwMode="auto">
          <a:xfrm>
            <a:off x="4070350" y="3454400"/>
            <a:ext cx="2965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~1999, ~1M nodes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AutoShape 11"/>
          <p:cNvSpPr>
            <a:spLocks noChangeArrowheads="1"/>
          </p:cNvSpPr>
          <p:nvPr/>
        </p:nvSpPr>
        <p:spPr bwMode="auto">
          <a:xfrm>
            <a:off x="477838" y="5181600"/>
            <a:ext cx="3276600" cy="838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rIns="0" anchor="ctr">
            <a:prstTxWarp prst="textNoShape">
              <a:avLst/>
            </a:prstTxWarp>
          </a:bodyPr>
          <a:lstStyle/>
          <a:p>
            <a:pPr algn="l"/>
            <a:r>
              <a:rPr lang="en-US" altLang="ko-KR" sz="2800">
                <a:solidFill>
                  <a:srgbClr val="000000"/>
                </a:solidFill>
              </a:rPr>
              <a:t>YahooWeb graph  (120Gb, 1.4B nodes, 6.6 B edges)</a:t>
            </a:r>
          </a:p>
          <a:p>
            <a:pPr algn="l">
              <a:buFont typeface="Arial" charset="0"/>
              <a:buChar char="•"/>
            </a:pPr>
            <a:r>
              <a:rPr lang="en-US" altLang="ko-KR" sz="2800">
                <a:solidFill>
                  <a:srgbClr val="000000"/>
                </a:solidFill>
              </a:rPr>
              <a:t> Largest publicly available graph ever studied.</a:t>
            </a:r>
          </a:p>
        </p:txBody>
      </p:sp>
      <p:pic>
        <p:nvPicPr>
          <p:cNvPr id="192515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57200"/>
            <a:ext cx="597535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05000" y="533400"/>
            <a:ext cx="51816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????</a:t>
            </a:r>
          </a:p>
        </p:txBody>
      </p:sp>
      <p:sp>
        <p:nvSpPr>
          <p:cNvPr id="5" name="Freeform 4"/>
          <p:cNvSpPr/>
          <p:nvPr/>
        </p:nvSpPr>
        <p:spPr>
          <a:xfrm>
            <a:off x="3614738" y="831850"/>
            <a:ext cx="2862262" cy="2927350"/>
          </a:xfrm>
          <a:custGeom>
            <a:avLst/>
            <a:gdLst>
              <a:gd name="connsiteX0" fmla="*/ 0 w 2861733"/>
              <a:gd name="connsiteY0" fmla="*/ 2841977 h 2926644"/>
              <a:gd name="connsiteX1" fmla="*/ 1286933 w 2861733"/>
              <a:gd name="connsiteY1" fmla="*/ 14111 h 2926644"/>
              <a:gd name="connsiteX2" fmla="*/ 2861733 w 2861733"/>
              <a:gd name="connsiteY2" fmla="*/ 2926644 h 292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1733" h="2926644">
                <a:moveTo>
                  <a:pt x="0" y="2841977"/>
                </a:moveTo>
                <a:cubicBezTo>
                  <a:pt x="404989" y="1420988"/>
                  <a:pt x="809978" y="0"/>
                  <a:pt x="1286933" y="14111"/>
                </a:cubicBezTo>
                <a:cubicBezTo>
                  <a:pt x="1763889" y="28222"/>
                  <a:pt x="2312811" y="1477433"/>
                  <a:pt x="2861733" y="2926644"/>
                </a:cubicBezTo>
              </a:path>
            </a:pathLst>
          </a:cu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457701" y="1485900"/>
            <a:ext cx="8382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519" name="TextBox 9"/>
          <p:cNvSpPr txBox="1">
            <a:spLocks noChangeArrowheads="1"/>
          </p:cNvSpPr>
          <p:nvPr/>
        </p:nvSpPr>
        <p:spPr bwMode="auto">
          <a:xfrm>
            <a:off x="4152900" y="2743200"/>
            <a:ext cx="30813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19+ [Barabasi+]</a:t>
            </a:r>
          </a:p>
        </p:txBody>
      </p:sp>
      <p:sp>
        <p:nvSpPr>
          <p:cNvPr id="192520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9A4D0E-49E5-D742-9387-EE7057029CFA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192521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92522" name="TextBox 13"/>
          <p:cNvSpPr txBox="1">
            <a:spLocks noChangeArrowheads="1"/>
          </p:cNvSpPr>
          <p:nvPr/>
        </p:nvSpPr>
        <p:spPr bwMode="auto">
          <a:xfrm>
            <a:off x="6934200" y="4419600"/>
            <a:ext cx="1462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Radius</a:t>
            </a:r>
          </a:p>
        </p:txBody>
      </p:sp>
      <p:sp>
        <p:nvSpPr>
          <p:cNvPr id="192523" name="TextBox 14"/>
          <p:cNvSpPr txBox="1">
            <a:spLocks noChangeArrowheads="1"/>
          </p:cNvSpPr>
          <p:nvPr/>
        </p:nvSpPr>
        <p:spPr bwMode="auto">
          <a:xfrm>
            <a:off x="0" y="838200"/>
            <a:ext cx="1279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Count</a:t>
            </a:r>
          </a:p>
        </p:txBody>
      </p:sp>
      <p:sp>
        <p:nvSpPr>
          <p:cNvPr id="192524" name="Date Placeholder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92525" name="TextBox 5"/>
          <p:cNvSpPr txBox="1">
            <a:spLocks noChangeArrowheads="1"/>
          </p:cNvSpPr>
          <p:nvPr/>
        </p:nvSpPr>
        <p:spPr bwMode="auto">
          <a:xfrm>
            <a:off x="6057900" y="6223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??</a:t>
            </a:r>
          </a:p>
        </p:txBody>
      </p:sp>
      <p:cxnSp>
        <p:nvCxnSpPr>
          <p:cNvPr id="192526" name="Straight Arrow Connector 14"/>
          <p:cNvCxnSpPr>
            <a:cxnSpLocks noChangeShapeType="1"/>
          </p:cNvCxnSpPr>
          <p:nvPr/>
        </p:nvCxnSpPr>
        <p:spPr bwMode="auto">
          <a:xfrm>
            <a:off x="5435600" y="774700"/>
            <a:ext cx="546100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192527" name="TextBox 15"/>
          <p:cNvSpPr txBox="1">
            <a:spLocks noChangeArrowheads="1"/>
          </p:cNvSpPr>
          <p:nvPr/>
        </p:nvSpPr>
        <p:spPr bwMode="auto">
          <a:xfrm>
            <a:off x="4070350" y="3454400"/>
            <a:ext cx="2965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~1999, ~1M nodes</a:t>
            </a:r>
          </a:p>
        </p:txBody>
      </p:sp>
      <p:sp>
        <p:nvSpPr>
          <p:cNvPr id="192528" name="Oval 15"/>
          <p:cNvSpPr>
            <a:spLocks noChangeArrowheads="1"/>
          </p:cNvSpPr>
          <p:nvPr/>
        </p:nvSpPr>
        <p:spPr bwMode="auto">
          <a:xfrm>
            <a:off x="5245100" y="3390900"/>
            <a:ext cx="762000" cy="6604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  <a:p>
            <a:r>
              <a:rPr lang="en-US"/>
              <a:t/>
            </a:r>
          </a:p>
        </p:txBody>
      </p:sp>
      <p:sp>
        <p:nvSpPr>
          <p:cNvPr id="192529" name="Oval 16"/>
          <p:cNvSpPr>
            <a:spLocks noChangeArrowheads="1"/>
          </p:cNvSpPr>
          <p:nvPr/>
        </p:nvSpPr>
        <p:spPr bwMode="auto">
          <a:xfrm>
            <a:off x="4775200" y="5041900"/>
            <a:ext cx="939800" cy="6604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  <a:p>
            <a:r>
              <a:rPr lang="en-US"/>
              <a:t/>
            </a:r>
          </a:p>
        </p:txBody>
      </p:sp>
      <p:cxnSp>
        <p:nvCxnSpPr>
          <p:cNvPr id="192530" name="Straight Arrow Connector 18"/>
          <p:cNvCxnSpPr>
            <a:cxnSpLocks noChangeShapeType="1"/>
            <a:stCxn id="192529" idx="0"/>
            <a:endCxn id="192528" idx="4"/>
          </p:cNvCxnSpPr>
          <p:nvPr/>
        </p:nvCxnSpPr>
        <p:spPr bwMode="auto">
          <a:xfrm rot="5400000" flipH="1" flipV="1">
            <a:off x="4940300" y="4356100"/>
            <a:ext cx="990600" cy="3810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AutoShape 11"/>
          <p:cNvSpPr>
            <a:spLocks noChangeArrowheads="1"/>
          </p:cNvSpPr>
          <p:nvPr/>
        </p:nvSpPr>
        <p:spPr bwMode="auto">
          <a:xfrm>
            <a:off x="477838" y="5181600"/>
            <a:ext cx="3276600" cy="838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rIns="0" anchor="ctr">
            <a:prstTxWarp prst="textNoShape">
              <a:avLst/>
            </a:prstTxWarp>
          </a:bodyPr>
          <a:lstStyle/>
          <a:p>
            <a:pPr algn="l"/>
            <a:r>
              <a:rPr lang="en-US" altLang="ko-KR" sz="2800">
                <a:solidFill>
                  <a:srgbClr val="000000"/>
                </a:solidFill>
              </a:rPr>
              <a:t>YahooWeb graph  (120Gb, 1.4B nodes, 6.6 B edges)</a:t>
            </a:r>
          </a:p>
          <a:p>
            <a:pPr algn="l">
              <a:buFont typeface="Arial" charset="0"/>
              <a:buChar char="•"/>
            </a:pPr>
            <a:r>
              <a:rPr lang="en-US" altLang="ko-KR" sz="2800">
                <a:solidFill>
                  <a:srgbClr val="000000"/>
                </a:solidFill>
              </a:rPr>
              <a:t> Largest publicly available graph ever studied.</a:t>
            </a:r>
          </a:p>
        </p:txBody>
      </p:sp>
      <p:pic>
        <p:nvPicPr>
          <p:cNvPr id="194563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597535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05000" y="533400"/>
            <a:ext cx="51816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????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457701" y="1485900"/>
            <a:ext cx="8382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566" name="TextBox 9"/>
          <p:cNvSpPr txBox="1">
            <a:spLocks noChangeArrowheads="1"/>
          </p:cNvSpPr>
          <p:nvPr/>
        </p:nvSpPr>
        <p:spPr bwMode="auto">
          <a:xfrm>
            <a:off x="4038600" y="2743200"/>
            <a:ext cx="33099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19+? [Barabasi+]</a:t>
            </a:r>
          </a:p>
        </p:txBody>
      </p:sp>
      <p:sp>
        <p:nvSpPr>
          <p:cNvPr id="194567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A7BEA0-4E68-9841-A5F6-4F7F56367A72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194568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94569" name="TextBox 13"/>
          <p:cNvSpPr txBox="1">
            <a:spLocks noChangeArrowheads="1"/>
          </p:cNvSpPr>
          <p:nvPr/>
        </p:nvSpPr>
        <p:spPr bwMode="auto">
          <a:xfrm>
            <a:off x="6934200" y="4419600"/>
            <a:ext cx="1462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Radius</a:t>
            </a:r>
          </a:p>
        </p:txBody>
      </p:sp>
      <p:sp>
        <p:nvSpPr>
          <p:cNvPr id="194570" name="TextBox 14"/>
          <p:cNvSpPr txBox="1">
            <a:spLocks noChangeArrowheads="1"/>
          </p:cNvSpPr>
          <p:nvPr/>
        </p:nvSpPr>
        <p:spPr bwMode="auto">
          <a:xfrm>
            <a:off x="0" y="838200"/>
            <a:ext cx="1279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Count</a:t>
            </a:r>
          </a:p>
        </p:txBody>
      </p:sp>
      <p:sp>
        <p:nvSpPr>
          <p:cNvPr id="194571" name="Date Placeholder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759201" y="1473200"/>
            <a:ext cx="838200" cy="3175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4573" name="TextBox 14"/>
          <p:cNvSpPr txBox="1">
            <a:spLocks noChangeArrowheads="1"/>
          </p:cNvSpPr>
          <p:nvPr/>
        </p:nvSpPr>
        <p:spPr bwMode="auto">
          <a:xfrm>
            <a:off x="3378200" y="1816100"/>
            <a:ext cx="13700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14 (dir.)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2882901" y="1498600"/>
            <a:ext cx="838200" cy="3175"/>
          </a:xfrm>
          <a:prstGeom prst="straightConnector1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4575" name="TextBox 16"/>
          <p:cNvSpPr txBox="1">
            <a:spLocks noChangeArrowheads="1"/>
          </p:cNvSpPr>
          <p:nvPr/>
        </p:nvSpPr>
        <p:spPr bwMode="auto">
          <a:xfrm>
            <a:off x="2552700" y="2336800"/>
            <a:ext cx="17875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~7 (undir.)</a:t>
            </a:r>
          </a:p>
        </p:txBody>
      </p:sp>
      <p:cxnSp>
        <p:nvCxnSpPr>
          <p:cNvPr id="194576" name="Straight Arrow Connector 14"/>
          <p:cNvCxnSpPr>
            <a:cxnSpLocks noChangeShapeType="1"/>
          </p:cNvCxnSpPr>
          <p:nvPr/>
        </p:nvCxnSpPr>
        <p:spPr bwMode="auto">
          <a:xfrm>
            <a:off x="5435600" y="774700"/>
            <a:ext cx="546100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94577" name="Straight Arrow Connector 14"/>
          <p:cNvCxnSpPr>
            <a:cxnSpLocks noChangeShapeType="1"/>
          </p:cNvCxnSpPr>
          <p:nvPr/>
        </p:nvCxnSpPr>
        <p:spPr bwMode="auto">
          <a:xfrm rot="10800000">
            <a:off x="4368800" y="774700"/>
            <a:ext cx="584200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20" name="&quot;No&quot; Symbol 19"/>
          <p:cNvSpPr>
            <a:spLocks noChangeAspect="1"/>
          </p:cNvSpPr>
          <p:nvPr/>
        </p:nvSpPr>
        <p:spPr bwMode="auto">
          <a:xfrm>
            <a:off x="5522913" y="628650"/>
            <a:ext cx="287337" cy="279400"/>
          </a:xfrm>
          <a:prstGeom prst="noSmoking">
            <a:avLst/>
          </a:prstGeom>
          <a:solidFill>
            <a:schemeClr val="accent6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AutoShape 11"/>
          <p:cNvSpPr>
            <a:spLocks noChangeArrowheads="1"/>
          </p:cNvSpPr>
          <p:nvPr/>
        </p:nvSpPr>
        <p:spPr bwMode="auto">
          <a:xfrm>
            <a:off x="477838" y="5181600"/>
            <a:ext cx="3276600" cy="838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rIns="0" anchor="ctr">
            <a:prstTxWarp prst="textNoShape">
              <a:avLst/>
            </a:prstTxWarp>
          </a:bodyPr>
          <a:lstStyle/>
          <a:p>
            <a:pPr algn="l"/>
            <a:r>
              <a:rPr lang="en-US" altLang="ko-KR" sz="2800">
                <a:solidFill>
                  <a:srgbClr val="000000"/>
                </a:solidFill>
              </a:rPr>
              <a:t>YahooWeb graph  (120Gb, 1.4B nodes, 6.6 B edges)</a:t>
            </a:r>
          </a:p>
          <a:p>
            <a:pPr algn="l">
              <a:buFont typeface="Arial" charset="0"/>
              <a:buChar char="•"/>
            </a:pPr>
            <a:r>
              <a:rPr lang="en-US" altLang="ko-KR" sz="2800">
                <a:solidFill>
                  <a:srgbClr val="000000"/>
                </a:solidFill>
              </a:rPr>
              <a:t>7 degrees of separation (!)</a:t>
            </a:r>
          </a:p>
          <a:p>
            <a:pPr algn="l">
              <a:buFont typeface="Arial" charset="0"/>
              <a:buChar char="•"/>
            </a:pPr>
            <a:r>
              <a:rPr lang="en-US" altLang="ko-KR" sz="2800">
                <a:solidFill>
                  <a:srgbClr val="000000"/>
                </a:solidFill>
              </a:rPr>
              <a:t>Diameter: shrunk</a:t>
            </a:r>
          </a:p>
        </p:txBody>
      </p:sp>
      <p:pic>
        <p:nvPicPr>
          <p:cNvPr id="195587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597535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05000" y="533400"/>
            <a:ext cx="51816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????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457701" y="1485900"/>
            <a:ext cx="8382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590" name="TextBox 9"/>
          <p:cNvSpPr txBox="1">
            <a:spLocks noChangeArrowheads="1"/>
          </p:cNvSpPr>
          <p:nvPr/>
        </p:nvSpPr>
        <p:spPr bwMode="auto">
          <a:xfrm>
            <a:off x="4038600" y="2743200"/>
            <a:ext cx="33099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19+? [Barabasi+]</a:t>
            </a:r>
          </a:p>
        </p:txBody>
      </p:sp>
      <p:sp>
        <p:nvSpPr>
          <p:cNvPr id="195591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63D108-6FF9-334A-AA2A-FECEB66984B7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195592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95593" name="TextBox 13"/>
          <p:cNvSpPr txBox="1">
            <a:spLocks noChangeArrowheads="1"/>
          </p:cNvSpPr>
          <p:nvPr/>
        </p:nvSpPr>
        <p:spPr bwMode="auto">
          <a:xfrm>
            <a:off x="6934200" y="4419600"/>
            <a:ext cx="1462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Radius</a:t>
            </a:r>
          </a:p>
        </p:txBody>
      </p:sp>
      <p:sp>
        <p:nvSpPr>
          <p:cNvPr id="195594" name="TextBox 14"/>
          <p:cNvSpPr txBox="1">
            <a:spLocks noChangeArrowheads="1"/>
          </p:cNvSpPr>
          <p:nvPr/>
        </p:nvSpPr>
        <p:spPr bwMode="auto">
          <a:xfrm>
            <a:off x="0" y="838200"/>
            <a:ext cx="1279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Count</a:t>
            </a:r>
          </a:p>
        </p:txBody>
      </p:sp>
      <p:sp>
        <p:nvSpPr>
          <p:cNvPr id="195595" name="Date Placeholder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759201" y="1473200"/>
            <a:ext cx="838200" cy="3175"/>
          </a:xfrm>
          <a:prstGeom prst="straightConnector1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5597" name="TextBox 14"/>
          <p:cNvSpPr txBox="1">
            <a:spLocks noChangeArrowheads="1"/>
          </p:cNvSpPr>
          <p:nvPr/>
        </p:nvSpPr>
        <p:spPr bwMode="auto">
          <a:xfrm>
            <a:off x="3378200" y="1816100"/>
            <a:ext cx="13700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14 (dir.)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2882901" y="1498600"/>
            <a:ext cx="838200" cy="3175"/>
          </a:xfrm>
          <a:prstGeom prst="straightConnector1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5599" name="TextBox 16"/>
          <p:cNvSpPr txBox="1">
            <a:spLocks noChangeArrowheads="1"/>
          </p:cNvSpPr>
          <p:nvPr/>
        </p:nvSpPr>
        <p:spPr bwMode="auto">
          <a:xfrm>
            <a:off x="2552700" y="2336800"/>
            <a:ext cx="17875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~7 (undir.)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348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7FA487-CFA9-0941-AD36-9E75CEE7CE9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Problem #1 - network and graph mining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19400" y="1981200"/>
            <a:ext cx="6019800" cy="4114800"/>
          </a:xfrm>
        </p:spPr>
        <p:txBody>
          <a:bodyPr/>
          <a:lstStyle/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What does the Internet look like?</a:t>
            </a: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What does FaceBook look like?</a:t>
            </a:r>
          </a:p>
          <a:p>
            <a:endParaRPr lang="en-US" sz="2800" smtClean="0">
              <a:ea typeface="ＭＳ Ｐゴシック" charset="-128"/>
              <a:cs typeface="ＭＳ Ｐゴシック" charset="-128"/>
            </a:endParaRP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What is ‘</a:t>
            </a:r>
            <a:r>
              <a:rPr lang="en-US" sz="280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normal</a:t>
            </a:r>
            <a:r>
              <a:rPr lang="en-US" sz="2800" smtClean="0">
                <a:ea typeface="ＭＳ Ｐゴシック" charset="-128"/>
                <a:cs typeface="ＭＳ Ｐゴシック" charset="-128"/>
              </a:rPr>
              <a:t>’/‘</a:t>
            </a:r>
            <a:r>
              <a:rPr lang="en-US" sz="280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abnormal</a:t>
            </a:r>
            <a:r>
              <a:rPr lang="en-US" sz="2800" smtClean="0">
                <a:ea typeface="ＭＳ Ｐゴシック" charset="-128"/>
                <a:cs typeface="ＭＳ Ｐゴシック" charset="-128"/>
              </a:rPr>
              <a:t>’?</a:t>
            </a: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which patterns/laws hold?</a:t>
            </a:r>
          </a:p>
          <a:p>
            <a:pPr lvl="1"/>
            <a:r>
              <a:rPr lang="en-US" sz="2400" smtClean="0">
                <a:ea typeface="ＭＳ Ｐゴシック" charset="-128"/>
                <a:cs typeface="ＭＳ Ｐゴシック" charset="-128"/>
              </a:rPr>
              <a:t>To spot </a:t>
            </a:r>
            <a:r>
              <a:rPr lang="en-US" sz="2400" b="1" smtClean="0">
                <a:ea typeface="ＭＳ Ｐゴシック" charset="-128"/>
                <a:cs typeface="ＭＳ Ｐゴシック" charset="-128"/>
              </a:rPr>
              <a:t>anomalies </a:t>
            </a:r>
            <a:r>
              <a:rPr lang="en-US" sz="2400" smtClean="0">
                <a:ea typeface="ＭＳ Ｐゴシック" charset="-128"/>
                <a:cs typeface="ＭＳ Ｐゴシック" charset="-128"/>
              </a:rPr>
              <a:t>(rarities), we have to discover </a:t>
            </a:r>
            <a:r>
              <a:rPr lang="en-US" sz="2400" b="1" smtClean="0">
                <a:ea typeface="ＭＳ Ｐゴシック" charset="-128"/>
                <a:cs typeface="ＭＳ Ｐゴシック" charset="-128"/>
              </a:rPr>
              <a:t>patterns</a:t>
            </a:r>
          </a:p>
          <a:p>
            <a:pPr lvl="1"/>
            <a:r>
              <a:rPr lang="en-US" sz="2400" b="1" smtClean="0">
                <a:ea typeface="ＭＳ Ｐゴシック" charset="-128"/>
                <a:cs typeface="ＭＳ Ｐゴシック" charset="-128"/>
              </a:rPr>
              <a:t>Large </a:t>
            </a:r>
            <a:r>
              <a:rPr lang="en-US" sz="2400" smtClean="0">
                <a:ea typeface="ＭＳ Ｐゴシック" charset="-128"/>
                <a:cs typeface="ＭＳ Ｐゴシック" charset="-128"/>
              </a:rPr>
              <a:t>datasets reveal patterns/anomalies that may be invisible otherwise…</a:t>
            </a:r>
          </a:p>
        </p:txBody>
      </p:sp>
      <p:pic>
        <p:nvPicPr>
          <p:cNvPr id="34822" name="Picture 4" descr="0iter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133600"/>
            <a:ext cx="2146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Oval 15"/>
          <p:cNvSpPr>
            <a:spLocks noChangeArrowheads="1"/>
          </p:cNvSpPr>
          <p:nvPr/>
        </p:nvSpPr>
        <p:spPr bwMode="auto">
          <a:xfrm>
            <a:off x="1038225" y="5233988"/>
            <a:ext cx="153988" cy="15398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Oval 16"/>
          <p:cNvSpPr>
            <a:spLocks noChangeArrowheads="1"/>
          </p:cNvSpPr>
          <p:nvPr/>
        </p:nvSpPr>
        <p:spPr bwMode="auto">
          <a:xfrm>
            <a:off x="1190625" y="5386388"/>
            <a:ext cx="153988" cy="15398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5" name="Oval 17"/>
          <p:cNvSpPr>
            <a:spLocks noChangeArrowheads="1"/>
          </p:cNvSpPr>
          <p:nvPr/>
        </p:nvSpPr>
        <p:spPr bwMode="auto">
          <a:xfrm>
            <a:off x="1343025" y="5538788"/>
            <a:ext cx="153988" cy="15398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6" name="Oval 18"/>
          <p:cNvSpPr>
            <a:spLocks noChangeArrowheads="1"/>
          </p:cNvSpPr>
          <p:nvPr/>
        </p:nvSpPr>
        <p:spPr bwMode="auto">
          <a:xfrm>
            <a:off x="1495425" y="5691188"/>
            <a:ext cx="153988" cy="15398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7" name="Oval 19"/>
          <p:cNvSpPr>
            <a:spLocks noChangeArrowheads="1"/>
          </p:cNvSpPr>
          <p:nvPr/>
        </p:nvSpPr>
        <p:spPr bwMode="auto">
          <a:xfrm>
            <a:off x="1647825" y="5843588"/>
            <a:ext cx="153988" cy="15398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8" name="Oval 20"/>
          <p:cNvSpPr>
            <a:spLocks noChangeArrowheads="1"/>
          </p:cNvSpPr>
          <p:nvPr/>
        </p:nvSpPr>
        <p:spPr bwMode="auto">
          <a:xfrm>
            <a:off x="1781175" y="5284788"/>
            <a:ext cx="153988" cy="153987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4829" name="Straight Connector 22"/>
          <p:cNvCxnSpPr>
            <a:cxnSpLocks noChangeShapeType="1"/>
          </p:cNvCxnSpPr>
          <p:nvPr/>
        </p:nvCxnSpPr>
        <p:spPr bwMode="auto">
          <a:xfrm>
            <a:off x="795338" y="5022850"/>
            <a:ext cx="1116012" cy="107791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</p:spPr>
      </p:cxnSp>
      <p:sp>
        <p:nvSpPr>
          <p:cNvPr id="34830" name="Date Placeholder 1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AutoShape 11"/>
          <p:cNvSpPr>
            <a:spLocks noChangeArrowheads="1"/>
          </p:cNvSpPr>
          <p:nvPr/>
        </p:nvSpPr>
        <p:spPr bwMode="auto">
          <a:xfrm>
            <a:off x="477838" y="5181600"/>
            <a:ext cx="3276600" cy="838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rIns="0" anchor="ctr">
            <a:prstTxWarp prst="textNoShape">
              <a:avLst/>
            </a:prstTxWarp>
          </a:bodyPr>
          <a:lstStyle/>
          <a:p>
            <a:pPr algn="l"/>
            <a:r>
              <a:rPr lang="en-US" altLang="ko-KR" sz="2800">
                <a:solidFill>
                  <a:srgbClr val="000000"/>
                </a:solidFill>
              </a:rPr>
              <a:t>YahooWeb graph  (120Gb, 1.4B nodes, 6.6 B edges)</a:t>
            </a:r>
          </a:p>
          <a:p>
            <a:pPr algn="l"/>
            <a:r>
              <a:rPr lang="en-US" altLang="ko-KR" sz="2800">
                <a:solidFill>
                  <a:srgbClr val="000000"/>
                </a:solidFill>
              </a:rPr>
              <a:t>Q: Shape?</a:t>
            </a:r>
          </a:p>
        </p:txBody>
      </p:sp>
      <p:pic>
        <p:nvPicPr>
          <p:cNvPr id="196611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597535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05000" y="533400"/>
            <a:ext cx="51816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????</a:t>
            </a:r>
          </a:p>
        </p:txBody>
      </p:sp>
      <p:sp>
        <p:nvSpPr>
          <p:cNvPr id="196613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671204-82CD-C944-8F78-37FF9B120C10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196614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96615" name="TextBox 13"/>
          <p:cNvSpPr txBox="1">
            <a:spLocks noChangeArrowheads="1"/>
          </p:cNvSpPr>
          <p:nvPr/>
        </p:nvSpPr>
        <p:spPr bwMode="auto">
          <a:xfrm>
            <a:off x="6934200" y="4419600"/>
            <a:ext cx="1462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Radius</a:t>
            </a:r>
          </a:p>
        </p:txBody>
      </p:sp>
      <p:sp>
        <p:nvSpPr>
          <p:cNvPr id="196616" name="TextBox 14"/>
          <p:cNvSpPr txBox="1">
            <a:spLocks noChangeArrowheads="1"/>
          </p:cNvSpPr>
          <p:nvPr/>
        </p:nvSpPr>
        <p:spPr bwMode="auto">
          <a:xfrm>
            <a:off x="0" y="838200"/>
            <a:ext cx="1279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Count</a:t>
            </a:r>
          </a:p>
        </p:txBody>
      </p:sp>
      <p:sp>
        <p:nvSpPr>
          <p:cNvPr id="196617" name="Date Placeholder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2882901" y="1498600"/>
            <a:ext cx="838200" cy="3175"/>
          </a:xfrm>
          <a:prstGeom prst="straightConnector1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6619" name="TextBox 16"/>
          <p:cNvSpPr txBox="1">
            <a:spLocks noChangeArrowheads="1"/>
          </p:cNvSpPr>
          <p:nvPr/>
        </p:nvSpPr>
        <p:spPr bwMode="auto">
          <a:xfrm>
            <a:off x="2552700" y="2336800"/>
            <a:ext cx="17875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~7 (undir.)</a:t>
            </a:r>
          </a:p>
        </p:txBody>
      </p:sp>
      <p:sp>
        <p:nvSpPr>
          <p:cNvPr id="196620" name="Freeform 23"/>
          <p:cNvSpPr>
            <a:spLocks noChangeArrowheads="1"/>
          </p:cNvSpPr>
          <p:nvPr/>
        </p:nvSpPr>
        <p:spPr bwMode="auto">
          <a:xfrm>
            <a:off x="2324100" y="419100"/>
            <a:ext cx="2921000" cy="3225800"/>
          </a:xfrm>
          <a:custGeom>
            <a:avLst/>
            <a:gdLst>
              <a:gd name="T0" fmla="*/ 0 w 1562100"/>
              <a:gd name="T1" fmla="*/ 8463286 h 3162300"/>
              <a:gd name="T2" fmla="*/ 2147483647 w 1562100"/>
              <a:gd name="T3" fmla="*/ 71416 h 3162300"/>
              <a:gd name="T4" fmla="*/ 2147483647 w 1562100"/>
              <a:gd name="T5" fmla="*/ 8891811 h 3162300"/>
              <a:gd name="T6" fmla="*/ 0 60000 65536"/>
              <a:gd name="T7" fmla="*/ 0 60000 65536"/>
              <a:gd name="T8" fmla="*/ 0 60000 65536"/>
              <a:gd name="T9" fmla="*/ 0 w 1562100"/>
              <a:gd name="T10" fmla="*/ 0 h 3162300"/>
              <a:gd name="T11" fmla="*/ 1562100 w 1562100"/>
              <a:gd name="T12" fmla="*/ 3162300 h 3162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2100" h="3162300">
                <a:moveTo>
                  <a:pt x="0" y="3009900"/>
                </a:moveTo>
                <a:cubicBezTo>
                  <a:pt x="117475" y="1504950"/>
                  <a:pt x="234950" y="0"/>
                  <a:pt x="495300" y="25400"/>
                </a:cubicBezTo>
                <a:cubicBezTo>
                  <a:pt x="755650" y="50800"/>
                  <a:pt x="1562100" y="3162300"/>
                  <a:pt x="1562100" y="316230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ash"/>
            <a:round/>
            <a:headEnd type="none" w="sm" len="sm"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597535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DDCED4-94C8-CE4F-B7AD-469F0F320F59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19763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97637" name="AutoShape 11"/>
          <p:cNvSpPr>
            <a:spLocks noChangeArrowheads="1"/>
          </p:cNvSpPr>
          <p:nvPr/>
        </p:nvSpPr>
        <p:spPr bwMode="auto">
          <a:xfrm>
            <a:off x="574675" y="5200650"/>
            <a:ext cx="3276600" cy="838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rIns="0" anchor="ctr">
            <a:prstTxWarp prst="textNoShape">
              <a:avLst/>
            </a:prstTxWarp>
          </a:bodyPr>
          <a:lstStyle/>
          <a:p>
            <a:pPr algn="l"/>
            <a:r>
              <a:rPr lang="en-US" altLang="ko-KR" sz="2800">
                <a:solidFill>
                  <a:srgbClr val="000000"/>
                </a:solidFill>
              </a:rPr>
              <a:t>YahooWeb graph  (120Gb, 1.4B nodes, 6.6 B edges)</a:t>
            </a:r>
          </a:p>
          <a:p>
            <a:pPr algn="l">
              <a:buFont typeface="Arial" charset="0"/>
              <a:buChar char="•"/>
            </a:pPr>
            <a:r>
              <a:rPr lang="en-US" altLang="ko-KR" sz="2800">
                <a:solidFill>
                  <a:srgbClr val="000000"/>
                </a:solidFill>
              </a:rPr>
              <a:t> effective diameter: surprisingly small.</a:t>
            </a:r>
          </a:p>
          <a:p>
            <a:pPr algn="l">
              <a:buFont typeface="Arial" charset="0"/>
              <a:buChar char="•"/>
            </a:pPr>
            <a:r>
              <a:rPr lang="en-US" altLang="ko-KR" sz="2800">
                <a:solidFill>
                  <a:srgbClr val="000000"/>
                </a:solidFill>
              </a:rPr>
              <a:t> Multi-modality (?!)</a:t>
            </a:r>
          </a:p>
        </p:txBody>
      </p:sp>
      <p:sp>
        <p:nvSpPr>
          <p:cNvPr id="197638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AutoShape 29"/>
          <p:cNvSpPr>
            <a:spLocks noChangeArrowheads="1"/>
          </p:cNvSpPr>
          <p:nvPr/>
        </p:nvSpPr>
        <p:spPr bwMode="auto">
          <a:xfrm>
            <a:off x="1295400" y="5181600"/>
            <a:ext cx="3276600" cy="838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rIns="0" anchor="ctr">
            <a:prstTxWarp prst="textNoShape">
              <a:avLst/>
            </a:prstTxWarp>
          </a:bodyPr>
          <a:lstStyle/>
          <a:p>
            <a:r>
              <a:rPr lang="en-US" altLang="ko-KR" sz="2800">
                <a:solidFill>
                  <a:srgbClr val="000000"/>
                </a:solidFill>
              </a:rPr>
              <a:t>Radius Plot of </a:t>
            </a:r>
            <a:r>
              <a:rPr lang="en-US" altLang="ko-KR" sz="2800" b="1">
                <a:solidFill>
                  <a:srgbClr val="000000"/>
                </a:solidFill>
              </a:rPr>
              <a:t>GCC </a:t>
            </a:r>
            <a:r>
              <a:rPr lang="en-US" altLang="ko-KR" sz="2800">
                <a:solidFill>
                  <a:srgbClr val="000000"/>
                </a:solidFill>
              </a:rPr>
              <a:t>of YahooWeb.</a:t>
            </a:r>
          </a:p>
        </p:txBody>
      </p:sp>
      <p:sp>
        <p:nvSpPr>
          <p:cNvPr id="1986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7918D2-F138-4E42-852E-C4ABF733A5C0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19866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pic>
        <p:nvPicPr>
          <p:cNvPr id="198661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3400"/>
            <a:ext cx="60198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2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3224213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37B42A-B661-2F4C-9112-C703D20715FC}" type="slidenum">
              <a:rPr lang="en-US" smtClean="0"/>
              <a:pPr/>
              <a:t>113</a:t>
            </a:fld>
            <a:endParaRPr lang="en-US" smtClean="0"/>
          </a:p>
        </p:txBody>
      </p:sp>
      <p:sp>
        <p:nvSpPr>
          <p:cNvPr id="19968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99685" name="AutoShape 11"/>
          <p:cNvSpPr>
            <a:spLocks noChangeArrowheads="1"/>
          </p:cNvSpPr>
          <p:nvPr/>
        </p:nvSpPr>
        <p:spPr bwMode="auto">
          <a:xfrm>
            <a:off x="574675" y="5200650"/>
            <a:ext cx="3276600" cy="838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rIns="0" anchor="ctr">
            <a:prstTxWarp prst="textNoShape">
              <a:avLst/>
            </a:prstTxWarp>
          </a:bodyPr>
          <a:lstStyle/>
          <a:p>
            <a:pPr algn="l"/>
            <a:r>
              <a:rPr lang="en-US" altLang="ko-KR" sz="2800">
                <a:solidFill>
                  <a:srgbClr val="000000"/>
                </a:solidFill>
              </a:rPr>
              <a:t>YahooWeb graph  (120Gb, 1.4B nodes, 6.6 B edges)</a:t>
            </a:r>
          </a:p>
          <a:p>
            <a:pPr algn="l">
              <a:buFont typeface="Arial" charset="0"/>
              <a:buChar char="•"/>
            </a:pPr>
            <a:r>
              <a:rPr lang="en-US" altLang="ko-KR" sz="2800">
                <a:solidFill>
                  <a:srgbClr val="000000"/>
                </a:solidFill>
              </a:rPr>
              <a:t> effective diameter: surprisingly small.</a:t>
            </a:r>
          </a:p>
          <a:p>
            <a:pPr algn="l">
              <a:buFont typeface="Arial" charset="0"/>
              <a:buChar char="•"/>
            </a:pPr>
            <a:r>
              <a:rPr lang="en-US" altLang="ko-KR" sz="2800">
                <a:solidFill>
                  <a:srgbClr val="000000"/>
                </a:solidFill>
              </a:rPr>
              <a:t> Multi-modality: probably mixture of cores .</a:t>
            </a:r>
          </a:p>
        </p:txBody>
      </p:sp>
      <p:sp>
        <p:nvSpPr>
          <p:cNvPr id="199686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3224213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1403A4-CE2F-4C40-91BD-A0831864F76B}" type="slidenum">
              <a:rPr lang="en-US" smtClean="0"/>
              <a:pPr/>
              <a:t>114</a:t>
            </a:fld>
            <a:endParaRPr lang="en-US" smtClean="0"/>
          </a:p>
        </p:txBody>
      </p:sp>
      <p:sp>
        <p:nvSpPr>
          <p:cNvPr id="20070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00709" name="AutoShape 11"/>
          <p:cNvSpPr>
            <a:spLocks noChangeArrowheads="1"/>
          </p:cNvSpPr>
          <p:nvPr/>
        </p:nvSpPr>
        <p:spPr bwMode="auto">
          <a:xfrm>
            <a:off x="574675" y="5200650"/>
            <a:ext cx="3276600" cy="838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rIns="0" anchor="ctr">
            <a:prstTxWarp prst="textNoShape">
              <a:avLst/>
            </a:prstTxWarp>
          </a:bodyPr>
          <a:lstStyle/>
          <a:p>
            <a:pPr algn="l"/>
            <a:r>
              <a:rPr lang="en-US" altLang="ko-KR" sz="2800">
                <a:solidFill>
                  <a:srgbClr val="000000"/>
                </a:solidFill>
              </a:rPr>
              <a:t>YahooWeb graph  (120Gb, 1.4B nodes, 6.6 B edges)</a:t>
            </a:r>
          </a:p>
          <a:p>
            <a:pPr algn="l">
              <a:buFont typeface="Arial" charset="0"/>
              <a:buChar char="•"/>
            </a:pPr>
            <a:r>
              <a:rPr lang="en-US" altLang="ko-KR" sz="2800">
                <a:solidFill>
                  <a:srgbClr val="000000"/>
                </a:solidFill>
              </a:rPr>
              <a:t> effective diameter: surprisingly small.</a:t>
            </a:r>
          </a:p>
          <a:p>
            <a:pPr algn="l">
              <a:buFont typeface="Arial" charset="0"/>
              <a:buChar char="•"/>
            </a:pPr>
            <a:r>
              <a:rPr lang="en-US" altLang="ko-KR" sz="2800">
                <a:solidFill>
                  <a:srgbClr val="000000"/>
                </a:solidFill>
              </a:rPr>
              <a:t> Multi-modality: probably mixture of cores .</a:t>
            </a:r>
          </a:p>
        </p:txBody>
      </p:sp>
      <p:sp>
        <p:nvSpPr>
          <p:cNvPr id="200710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200711" name="Freeform 7"/>
          <p:cNvSpPr>
            <a:spLocks noChangeArrowheads="1"/>
          </p:cNvSpPr>
          <p:nvPr/>
        </p:nvSpPr>
        <p:spPr bwMode="auto">
          <a:xfrm>
            <a:off x="6069013" y="1485900"/>
            <a:ext cx="865187" cy="1103313"/>
          </a:xfrm>
          <a:custGeom>
            <a:avLst/>
            <a:gdLst>
              <a:gd name="T0" fmla="*/ 395955 w 865717"/>
              <a:gd name="T1" fmla="*/ 44723097 h 963083"/>
              <a:gd name="T2" fmla="*/ 14358 w 865717"/>
              <a:gd name="T3" fmla="*/ 357788909 h 963083"/>
              <a:gd name="T4" fmla="*/ 309789 w 865717"/>
              <a:gd name="T5" fmla="*/ 581407464 h 963083"/>
              <a:gd name="T6" fmla="*/ 211314 w 865717"/>
              <a:gd name="T7" fmla="*/ 909381511 h 963083"/>
              <a:gd name="T8" fmla="*/ 482121 w 865717"/>
              <a:gd name="T9" fmla="*/ 894473327 h 963083"/>
              <a:gd name="T10" fmla="*/ 617526 w 865717"/>
              <a:gd name="T11" fmla="*/ 1103183244 h 963083"/>
              <a:gd name="T12" fmla="*/ 789858 w 865717"/>
              <a:gd name="T13" fmla="*/ 730486911 h 963083"/>
              <a:gd name="T14" fmla="*/ 506740 w 865717"/>
              <a:gd name="T15" fmla="*/ 626131586 h 963083"/>
              <a:gd name="T16" fmla="*/ 826787 w 865717"/>
              <a:gd name="T17" fmla="*/ 387604275 h 963083"/>
              <a:gd name="T18" fmla="*/ 432885 w 865717"/>
              <a:gd name="T19" fmla="*/ 283251059 h 963083"/>
              <a:gd name="T20" fmla="*/ 765240 w 865717"/>
              <a:gd name="T21" fmla="*/ 89447553 h 963083"/>
              <a:gd name="T22" fmla="*/ 395955 w 865717"/>
              <a:gd name="T23" fmla="*/ 44723097 h 9630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5717"/>
              <a:gd name="T37" fmla="*/ 0 h 963083"/>
              <a:gd name="T38" fmla="*/ 865717 w 865717"/>
              <a:gd name="T39" fmla="*/ 963083 h 96308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5717" h="963083">
                <a:moveTo>
                  <a:pt x="408517" y="38100"/>
                </a:moveTo>
                <a:cubicBezTo>
                  <a:pt x="279400" y="76200"/>
                  <a:pt x="29634" y="228600"/>
                  <a:pt x="14817" y="304800"/>
                </a:cubicBezTo>
                <a:cubicBezTo>
                  <a:pt x="0" y="381000"/>
                  <a:pt x="285750" y="416983"/>
                  <a:pt x="319617" y="495300"/>
                </a:cubicBezTo>
                <a:cubicBezTo>
                  <a:pt x="353484" y="573617"/>
                  <a:pt x="188384" y="730250"/>
                  <a:pt x="218017" y="774700"/>
                </a:cubicBezTo>
                <a:cubicBezTo>
                  <a:pt x="247650" y="819150"/>
                  <a:pt x="427567" y="734483"/>
                  <a:pt x="497417" y="762000"/>
                </a:cubicBezTo>
                <a:cubicBezTo>
                  <a:pt x="567267" y="789517"/>
                  <a:pt x="584200" y="963083"/>
                  <a:pt x="637117" y="939800"/>
                </a:cubicBezTo>
                <a:cubicBezTo>
                  <a:pt x="690034" y="916517"/>
                  <a:pt x="833967" y="690033"/>
                  <a:pt x="814917" y="622300"/>
                </a:cubicBezTo>
                <a:cubicBezTo>
                  <a:pt x="795867" y="554567"/>
                  <a:pt x="516467" y="582083"/>
                  <a:pt x="522817" y="533400"/>
                </a:cubicBezTo>
                <a:cubicBezTo>
                  <a:pt x="529167" y="484717"/>
                  <a:pt x="865717" y="378883"/>
                  <a:pt x="853017" y="330200"/>
                </a:cubicBezTo>
                <a:cubicBezTo>
                  <a:pt x="840317" y="281517"/>
                  <a:pt x="457200" y="283633"/>
                  <a:pt x="446617" y="241300"/>
                </a:cubicBezTo>
                <a:cubicBezTo>
                  <a:pt x="436034" y="198967"/>
                  <a:pt x="795867" y="110067"/>
                  <a:pt x="789517" y="76200"/>
                </a:cubicBezTo>
                <a:cubicBezTo>
                  <a:pt x="783167" y="42333"/>
                  <a:pt x="537634" y="0"/>
                  <a:pt x="408517" y="3810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712" name="TextBox 8"/>
          <p:cNvSpPr txBox="1">
            <a:spLocks noChangeArrowheads="1"/>
          </p:cNvSpPr>
          <p:nvPr/>
        </p:nvSpPr>
        <p:spPr bwMode="auto">
          <a:xfrm>
            <a:off x="5978525" y="914400"/>
            <a:ext cx="647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EN</a:t>
            </a:r>
          </a:p>
        </p:txBody>
      </p:sp>
      <p:sp>
        <p:nvSpPr>
          <p:cNvPr id="200713" name="Freeform 9"/>
          <p:cNvSpPr>
            <a:spLocks noChangeArrowheads="1"/>
          </p:cNvSpPr>
          <p:nvPr/>
        </p:nvSpPr>
        <p:spPr bwMode="auto">
          <a:xfrm>
            <a:off x="7618413" y="673100"/>
            <a:ext cx="611187" cy="723900"/>
          </a:xfrm>
          <a:custGeom>
            <a:avLst/>
            <a:gdLst>
              <a:gd name="T0" fmla="*/ 1 w 865717"/>
              <a:gd name="T1" fmla="*/ 2 h 963083"/>
              <a:gd name="T2" fmla="*/ 1 w 865717"/>
              <a:gd name="T3" fmla="*/ 2 h 963083"/>
              <a:gd name="T4" fmla="*/ 1 w 865717"/>
              <a:gd name="T5" fmla="*/ 2 h 963083"/>
              <a:gd name="T6" fmla="*/ 1 w 865717"/>
              <a:gd name="T7" fmla="*/ 2 h 963083"/>
              <a:gd name="T8" fmla="*/ 1 w 865717"/>
              <a:gd name="T9" fmla="*/ 2 h 963083"/>
              <a:gd name="T10" fmla="*/ 1 w 865717"/>
              <a:gd name="T11" fmla="*/ 2 h 963083"/>
              <a:gd name="T12" fmla="*/ 1 w 865717"/>
              <a:gd name="T13" fmla="*/ 2 h 963083"/>
              <a:gd name="T14" fmla="*/ 1 w 865717"/>
              <a:gd name="T15" fmla="*/ 2 h 963083"/>
              <a:gd name="T16" fmla="*/ 1 w 865717"/>
              <a:gd name="T17" fmla="*/ 2 h 963083"/>
              <a:gd name="T18" fmla="*/ 1 w 865717"/>
              <a:gd name="T19" fmla="*/ 2 h 963083"/>
              <a:gd name="T20" fmla="*/ 1 w 865717"/>
              <a:gd name="T21" fmla="*/ 2 h 963083"/>
              <a:gd name="T22" fmla="*/ 1 w 865717"/>
              <a:gd name="T23" fmla="*/ 2 h 9630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5717"/>
              <a:gd name="T37" fmla="*/ 0 h 963083"/>
              <a:gd name="T38" fmla="*/ 865717 w 865717"/>
              <a:gd name="T39" fmla="*/ 963083 h 96308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5717" h="963083">
                <a:moveTo>
                  <a:pt x="408517" y="38100"/>
                </a:moveTo>
                <a:cubicBezTo>
                  <a:pt x="279400" y="76200"/>
                  <a:pt x="29634" y="228600"/>
                  <a:pt x="14817" y="304800"/>
                </a:cubicBezTo>
                <a:cubicBezTo>
                  <a:pt x="0" y="381000"/>
                  <a:pt x="285750" y="416983"/>
                  <a:pt x="319617" y="495300"/>
                </a:cubicBezTo>
                <a:cubicBezTo>
                  <a:pt x="353484" y="573617"/>
                  <a:pt x="188384" y="730250"/>
                  <a:pt x="218017" y="774700"/>
                </a:cubicBezTo>
                <a:cubicBezTo>
                  <a:pt x="247650" y="819150"/>
                  <a:pt x="427567" y="734483"/>
                  <a:pt x="497417" y="762000"/>
                </a:cubicBezTo>
                <a:cubicBezTo>
                  <a:pt x="567267" y="789517"/>
                  <a:pt x="584200" y="963083"/>
                  <a:pt x="637117" y="939800"/>
                </a:cubicBezTo>
                <a:cubicBezTo>
                  <a:pt x="690034" y="916517"/>
                  <a:pt x="833967" y="690033"/>
                  <a:pt x="814917" y="622300"/>
                </a:cubicBezTo>
                <a:cubicBezTo>
                  <a:pt x="795867" y="554567"/>
                  <a:pt x="516467" y="582083"/>
                  <a:pt x="522817" y="533400"/>
                </a:cubicBezTo>
                <a:cubicBezTo>
                  <a:pt x="529167" y="484717"/>
                  <a:pt x="865717" y="378883"/>
                  <a:pt x="853017" y="330200"/>
                </a:cubicBezTo>
                <a:cubicBezTo>
                  <a:pt x="840317" y="281517"/>
                  <a:pt x="457200" y="283633"/>
                  <a:pt x="446617" y="241300"/>
                </a:cubicBezTo>
                <a:cubicBezTo>
                  <a:pt x="436034" y="198967"/>
                  <a:pt x="795867" y="110067"/>
                  <a:pt x="789517" y="76200"/>
                </a:cubicBezTo>
                <a:cubicBezTo>
                  <a:pt x="783167" y="42333"/>
                  <a:pt x="537634" y="0"/>
                  <a:pt x="408517" y="3810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714" name="Freeform 10"/>
          <p:cNvSpPr>
            <a:spLocks noChangeArrowheads="1"/>
          </p:cNvSpPr>
          <p:nvPr/>
        </p:nvSpPr>
        <p:spPr bwMode="auto">
          <a:xfrm>
            <a:off x="7796213" y="1854200"/>
            <a:ext cx="420687" cy="609600"/>
          </a:xfrm>
          <a:custGeom>
            <a:avLst/>
            <a:gdLst>
              <a:gd name="T0" fmla="*/ 0 w 865717"/>
              <a:gd name="T1" fmla="*/ 1 h 963083"/>
              <a:gd name="T2" fmla="*/ 0 w 865717"/>
              <a:gd name="T3" fmla="*/ 1 h 963083"/>
              <a:gd name="T4" fmla="*/ 0 w 865717"/>
              <a:gd name="T5" fmla="*/ 1 h 963083"/>
              <a:gd name="T6" fmla="*/ 0 w 865717"/>
              <a:gd name="T7" fmla="*/ 1 h 963083"/>
              <a:gd name="T8" fmla="*/ 0 w 865717"/>
              <a:gd name="T9" fmla="*/ 1 h 963083"/>
              <a:gd name="T10" fmla="*/ 0 w 865717"/>
              <a:gd name="T11" fmla="*/ 1 h 963083"/>
              <a:gd name="T12" fmla="*/ 0 w 865717"/>
              <a:gd name="T13" fmla="*/ 1 h 963083"/>
              <a:gd name="T14" fmla="*/ 0 w 865717"/>
              <a:gd name="T15" fmla="*/ 1 h 963083"/>
              <a:gd name="T16" fmla="*/ 0 w 865717"/>
              <a:gd name="T17" fmla="*/ 1 h 963083"/>
              <a:gd name="T18" fmla="*/ 0 w 865717"/>
              <a:gd name="T19" fmla="*/ 1 h 963083"/>
              <a:gd name="T20" fmla="*/ 0 w 865717"/>
              <a:gd name="T21" fmla="*/ 1 h 963083"/>
              <a:gd name="T22" fmla="*/ 0 w 865717"/>
              <a:gd name="T23" fmla="*/ 1 h 9630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5717"/>
              <a:gd name="T37" fmla="*/ 0 h 963083"/>
              <a:gd name="T38" fmla="*/ 865717 w 865717"/>
              <a:gd name="T39" fmla="*/ 963083 h 96308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5717" h="963083">
                <a:moveTo>
                  <a:pt x="408517" y="38100"/>
                </a:moveTo>
                <a:cubicBezTo>
                  <a:pt x="279400" y="76200"/>
                  <a:pt x="29634" y="228600"/>
                  <a:pt x="14817" y="304800"/>
                </a:cubicBezTo>
                <a:cubicBezTo>
                  <a:pt x="0" y="381000"/>
                  <a:pt x="285750" y="416983"/>
                  <a:pt x="319617" y="495300"/>
                </a:cubicBezTo>
                <a:cubicBezTo>
                  <a:pt x="353484" y="573617"/>
                  <a:pt x="188384" y="730250"/>
                  <a:pt x="218017" y="774700"/>
                </a:cubicBezTo>
                <a:cubicBezTo>
                  <a:pt x="247650" y="819150"/>
                  <a:pt x="427567" y="734483"/>
                  <a:pt x="497417" y="762000"/>
                </a:cubicBezTo>
                <a:cubicBezTo>
                  <a:pt x="567267" y="789517"/>
                  <a:pt x="584200" y="963083"/>
                  <a:pt x="637117" y="939800"/>
                </a:cubicBezTo>
                <a:cubicBezTo>
                  <a:pt x="690034" y="916517"/>
                  <a:pt x="833967" y="690033"/>
                  <a:pt x="814917" y="622300"/>
                </a:cubicBezTo>
                <a:cubicBezTo>
                  <a:pt x="795867" y="554567"/>
                  <a:pt x="516467" y="582083"/>
                  <a:pt x="522817" y="533400"/>
                </a:cubicBezTo>
                <a:cubicBezTo>
                  <a:pt x="529167" y="484717"/>
                  <a:pt x="865717" y="378883"/>
                  <a:pt x="853017" y="330200"/>
                </a:cubicBezTo>
                <a:cubicBezTo>
                  <a:pt x="840317" y="281517"/>
                  <a:pt x="457200" y="283633"/>
                  <a:pt x="446617" y="241300"/>
                </a:cubicBezTo>
                <a:cubicBezTo>
                  <a:pt x="436034" y="198967"/>
                  <a:pt x="795867" y="110067"/>
                  <a:pt x="789517" y="76200"/>
                </a:cubicBezTo>
                <a:cubicBezTo>
                  <a:pt x="783167" y="42333"/>
                  <a:pt x="537634" y="0"/>
                  <a:pt x="408517" y="3810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0715" name="Straight Arrow Connector 12"/>
          <p:cNvCxnSpPr>
            <a:cxnSpLocks noChangeShapeType="1"/>
          </p:cNvCxnSpPr>
          <p:nvPr/>
        </p:nvCxnSpPr>
        <p:spPr bwMode="auto">
          <a:xfrm rot="16200000" flipH="1">
            <a:off x="5340350" y="1860550"/>
            <a:ext cx="1054100" cy="685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00716" name="TextBox 13"/>
          <p:cNvSpPr txBox="1">
            <a:spLocks noChangeArrowheads="1"/>
          </p:cNvSpPr>
          <p:nvPr/>
        </p:nvSpPr>
        <p:spPr bwMode="auto">
          <a:xfrm>
            <a:off x="5168900" y="2286000"/>
            <a:ext cx="565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~7</a:t>
            </a:r>
          </a:p>
        </p:txBody>
      </p:sp>
      <p:sp>
        <p:nvSpPr>
          <p:cNvPr id="200717" name="TextBox 14"/>
          <p:cNvSpPr txBox="1">
            <a:spLocks noChangeArrowheads="1"/>
          </p:cNvSpPr>
          <p:nvPr/>
        </p:nvSpPr>
        <p:spPr bwMode="auto">
          <a:xfrm>
            <a:off x="4964113" y="304800"/>
            <a:ext cx="18891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Conjecture:</a:t>
            </a:r>
          </a:p>
        </p:txBody>
      </p:sp>
      <p:sp>
        <p:nvSpPr>
          <p:cNvPr id="200718" name="TextBox 15"/>
          <p:cNvSpPr txBox="1">
            <a:spLocks noChangeArrowheads="1"/>
          </p:cNvSpPr>
          <p:nvPr/>
        </p:nvSpPr>
        <p:spPr bwMode="auto">
          <a:xfrm>
            <a:off x="8302625" y="723900"/>
            <a:ext cx="647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</a:t>
            </a:r>
          </a:p>
        </p:txBody>
      </p:sp>
      <p:sp>
        <p:nvSpPr>
          <p:cNvPr id="200719" name="TextBox 16"/>
          <p:cNvSpPr txBox="1">
            <a:spLocks noChangeArrowheads="1"/>
          </p:cNvSpPr>
          <p:nvPr/>
        </p:nvSpPr>
        <p:spPr bwMode="auto">
          <a:xfrm>
            <a:off x="8239125" y="1917700"/>
            <a:ext cx="647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3224213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B4413F-ABDC-724F-A65A-8BC47AFFF82C}" type="slidenum">
              <a:rPr lang="en-US" smtClean="0"/>
              <a:pPr/>
              <a:t>115</a:t>
            </a:fld>
            <a:endParaRPr lang="en-US" smtClean="0"/>
          </a:p>
        </p:txBody>
      </p:sp>
      <p:sp>
        <p:nvSpPr>
          <p:cNvPr id="201732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01733" name="AutoShape 11"/>
          <p:cNvSpPr>
            <a:spLocks noChangeArrowheads="1"/>
          </p:cNvSpPr>
          <p:nvPr/>
        </p:nvSpPr>
        <p:spPr bwMode="auto">
          <a:xfrm>
            <a:off x="574675" y="5200650"/>
            <a:ext cx="3276600" cy="838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rIns="0" anchor="ctr">
            <a:prstTxWarp prst="textNoShape">
              <a:avLst/>
            </a:prstTxWarp>
          </a:bodyPr>
          <a:lstStyle/>
          <a:p>
            <a:pPr algn="l"/>
            <a:r>
              <a:rPr lang="en-US" altLang="ko-KR" sz="2800">
                <a:solidFill>
                  <a:srgbClr val="000000"/>
                </a:solidFill>
              </a:rPr>
              <a:t>YahooWeb graph  (120Gb, 1.4B nodes, 6.6 B edges)</a:t>
            </a:r>
          </a:p>
          <a:p>
            <a:pPr algn="l">
              <a:buFont typeface="Arial" charset="0"/>
              <a:buChar char="•"/>
            </a:pPr>
            <a:r>
              <a:rPr lang="en-US" altLang="ko-KR" sz="2800">
                <a:solidFill>
                  <a:srgbClr val="000000"/>
                </a:solidFill>
              </a:rPr>
              <a:t> effective diameter: surprisingly small.</a:t>
            </a:r>
          </a:p>
          <a:p>
            <a:pPr algn="l">
              <a:buFont typeface="Arial" charset="0"/>
              <a:buChar char="•"/>
            </a:pPr>
            <a:r>
              <a:rPr lang="en-US" altLang="ko-KR" sz="2800">
                <a:solidFill>
                  <a:srgbClr val="000000"/>
                </a:solidFill>
              </a:rPr>
              <a:t> Multi-modality: probably mixture of cores .</a:t>
            </a:r>
          </a:p>
        </p:txBody>
      </p:sp>
      <p:sp>
        <p:nvSpPr>
          <p:cNvPr id="201734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201735" name="Freeform 7"/>
          <p:cNvSpPr>
            <a:spLocks noChangeArrowheads="1"/>
          </p:cNvSpPr>
          <p:nvPr/>
        </p:nvSpPr>
        <p:spPr bwMode="auto">
          <a:xfrm>
            <a:off x="6069013" y="1485900"/>
            <a:ext cx="865187" cy="1103313"/>
          </a:xfrm>
          <a:custGeom>
            <a:avLst/>
            <a:gdLst>
              <a:gd name="T0" fmla="*/ 395955 w 865717"/>
              <a:gd name="T1" fmla="*/ 44723097 h 963083"/>
              <a:gd name="T2" fmla="*/ 14358 w 865717"/>
              <a:gd name="T3" fmla="*/ 357788909 h 963083"/>
              <a:gd name="T4" fmla="*/ 309789 w 865717"/>
              <a:gd name="T5" fmla="*/ 581407464 h 963083"/>
              <a:gd name="T6" fmla="*/ 211314 w 865717"/>
              <a:gd name="T7" fmla="*/ 909381511 h 963083"/>
              <a:gd name="T8" fmla="*/ 482121 w 865717"/>
              <a:gd name="T9" fmla="*/ 894473327 h 963083"/>
              <a:gd name="T10" fmla="*/ 617526 w 865717"/>
              <a:gd name="T11" fmla="*/ 1103183244 h 963083"/>
              <a:gd name="T12" fmla="*/ 789858 w 865717"/>
              <a:gd name="T13" fmla="*/ 730486911 h 963083"/>
              <a:gd name="T14" fmla="*/ 506740 w 865717"/>
              <a:gd name="T15" fmla="*/ 626131586 h 963083"/>
              <a:gd name="T16" fmla="*/ 826787 w 865717"/>
              <a:gd name="T17" fmla="*/ 387604275 h 963083"/>
              <a:gd name="T18" fmla="*/ 432885 w 865717"/>
              <a:gd name="T19" fmla="*/ 283251059 h 963083"/>
              <a:gd name="T20" fmla="*/ 765240 w 865717"/>
              <a:gd name="T21" fmla="*/ 89447553 h 963083"/>
              <a:gd name="T22" fmla="*/ 395955 w 865717"/>
              <a:gd name="T23" fmla="*/ 44723097 h 9630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5717"/>
              <a:gd name="T37" fmla="*/ 0 h 963083"/>
              <a:gd name="T38" fmla="*/ 865717 w 865717"/>
              <a:gd name="T39" fmla="*/ 963083 h 96308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5717" h="963083">
                <a:moveTo>
                  <a:pt x="408517" y="38100"/>
                </a:moveTo>
                <a:cubicBezTo>
                  <a:pt x="279400" y="76200"/>
                  <a:pt x="29634" y="228600"/>
                  <a:pt x="14817" y="304800"/>
                </a:cubicBezTo>
                <a:cubicBezTo>
                  <a:pt x="0" y="381000"/>
                  <a:pt x="285750" y="416983"/>
                  <a:pt x="319617" y="495300"/>
                </a:cubicBezTo>
                <a:cubicBezTo>
                  <a:pt x="353484" y="573617"/>
                  <a:pt x="188384" y="730250"/>
                  <a:pt x="218017" y="774700"/>
                </a:cubicBezTo>
                <a:cubicBezTo>
                  <a:pt x="247650" y="819150"/>
                  <a:pt x="427567" y="734483"/>
                  <a:pt x="497417" y="762000"/>
                </a:cubicBezTo>
                <a:cubicBezTo>
                  <a:pt x="567267" y="789517"/>
                  <a:pt x="584200" y="963083"/>
                  <a:pt x="637117" y="939800"/>
                </a:cubicBezTo>
                <a:cubicBezTo>
                  <a:pt x="690034" y="916517"/>
                  <a:pt x="833967" y="690033"/>
                  <a:pt x="814917" y="622300"/>
                </a:cubicBezTo>
                <a:cubicBezTo>
                  <a:pt x="795867" y="554567"/>
                  <a:pt x="516467" y="582083"/>
                  <a:pt x="522817" y="533400"/>
                </a:cubicBezTo>
                <a:cubicBezTo>
                  <a:pt x="529167" y="484717"/>
                  <a:pt x="865717" y="378883"/>
                  <a:pt x="853017" y="330200"/>
                </a:cubicBezTo>
                <a:cubicBezTo>
                  <a:pt x="840317" y="281517"/>
                  <a:pt x="457200" y="283633"/>
                  <a:pt x="446617" y="241300"/>
                </a:cubicBezTo>
                <a:cubicBezTo>
                  <a:pt x="436034" y="198967"/>
                  <a:pt x="795867" y="110067"/>
                  <a:pt x="789517" y="76200"/>
                </a:cubicBezTo>
                <a:cubicBezTo>
                  <a:pt x="783167" y="42333"/>
                  <a:pt x="537634" y="0"/>
                  <a:pt x="408517" y="3810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736" name="Freeform 9"/>
          <p:cNvSpPr>
            <a:spLocks noChangeArrowheads="1"/>
          </p:cNvSpPr>
          <p:nvPr/>
        </p:nvSpPr>
        <p:spPr bwMode="auto">
          <a:xfrm>
            <a:off x="7618413" y="673100"/>
            <a:ext cx="611187" cy="723900"/>
          </a:xfrm>
          <a:custGeom>
            <a:avLst/>
            <a:gdLst>
              <a:gd name="T0" fmla="*/ 1 w 865717"/>
              <a:gd name="T1" fmla="*/ 2 h 963083"/>
              <a:gd name="T2" fmla="*/ 1 w 865717"/>
              <a:gd name="T3" fmla="*/ 2 h 963083"/>
              <a:gd name="T4" fmla="*/ 1 w 865717"/>
              <a:gd name="T5" fmla="*/ 2 h 963083"/>
              <a:gd name="T6" fmla="*/ 1 w 865717"/>
              <a:gd name="T7" fmla="*/ 2 h 963083"/>
              <a:gd name="T8" fmla="*/ 1 w 865717"/>
              <a:gd name="T9" fmla="*/ 2 h 963083"/>
              <a:gd name="T10" fmla="*/ 1 w 865717"/>
              <a:gd name="T11" fmla="*/ 2 h 963083"/>
              <a:gd name="T12" fmla="*/ 1 w 865717"/>
              <a:gd name="T13" fmla="*/ 2 h 963083"/>
              <a:gd name="T14" fmla="*/ 1 w 865717"/>
              <a:gd name="T15" fmla="*/ 2 h 963083"/>
              <a:gd name="T16" fmla="*/ 1 w 865717"/>
              <a:gd name="T17" fmla="*/ 2 h 963083"/>
              <a:gd name="T18" fmla="*/ 1 w 865717"/>
              <a:gd name="T19" fmla="*/ 2 h 963083"/>
              <a:gd name="T20" fmla="*/ 1 w 865717"/>
              <a:gd name="T21" fmla="*/ 2 h 963083"/>
              <a:gd name="T22" fmla="*/ 1 w 865717"/>
              <a:gd name="T23" fmla="*/ 2 h 9630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5717"/>
              <a:gd name="T37" fmla="*/ 0 h 963083"/>
              <a:gd name="T38" fmla="*/ 865717 w 865717"/>
              <a:gd name="T39" fmla="*/ 963083 h 96308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5717" h="963083">
                <a:moveTo>
                  <a:pt x="408517" y="38100"/>
                </a:moveTo>
                <a:cubicBezTo>
                  <a:pt x="279400" y="76200"/>
                  <a:pt x="29634" y="228600"/>
                  <a:pt x="14817" y="304800"/>
                </a:cubicBezTo>
                <a:cubicBezTo>
                  <a:pt x="0" y="381000"/>
                  <a:pt x="285750" y="416983"/>
                  <a:pt x="319617" y="495300"/>
                </a:cubicBezTo>
                <a:cubicBezTo>
                  <a:pt x="353484" y="573617"/>
                  <a:pt x="188384" y="730250"/>
                  <a:pt x="218017" y="774700"/>
                </a:cubicBezTo>
                <a:cubicBezTo>
                  <a:pt x="247650" y="819150"/>
                  <a:pt x="427567" y="734483"/>
                  <a:pt x="497417" y="762000"/>
                </a:cubicBezTo>
                <a:cubicBezTo>
                  <a:pt x="567267" y="789517"/>
                  <a:pt x="584200" y="963083"/>
                  <a:pt x="637117" y="939800"/>
                </a:cubicBezTo>
                <a:cubicBezTo>
                  <a:pt x="690034" y="916517"/>
                  <a:pt x="833967" y="690033"/>
                  <a:pt x="814917" y="622300"/>
                </a:cubicBezTo>
                <a:cubicBezTo>
                  <a:pt x="795867" y="554567"/>
                  <a:pt x="516467" y="582083"/>
                  <a:pt x="522817" y="533400"/>
                </a:cubicBezTo>
                <a:cubicBezTo>
                  <a:pt x="529167" y="484717"/>
                  <a:pt x="865717" y="378883"/>
                  <a:pt x="853017" y="330200"/>
                </a:cubicBezTo>
                <a:cubicBezTo>
                  <a:pt x="840317" y="281517"/>
                  <a:pt x="457200" y="283633"/>
                  <a:pt x="446617" y="241300"/>
                </a:cubicBezTo>
                <a:cubicBezTo>
                  <a:pt x="436034" y="198967"/>
                  <a:pt x="795867" y="110067"/>
                  <a:pt x="789517" y="76200"/>
                </a:cubicBezTo>
                <a:cubicBezTo>
                  <a:pt x="783167" y="42333"/>
                  <a:pt x="537634" y="0"/>
                  <a:pt x="408517" y="3810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737" name="Freeform 10"/>
          <p:cNvSpPr>
            <a:spLocks noChangeArrowheads="1"/>
          </p:cNvSpPr>
          <p:nvPr/>
        </p:nvSpPr>
        <p:spPr bwMode="auto">
          <a:xfrm>
            <a:off x="7796213" y="1854200"/>
            <a:ext cx="420687" cy="609600"/>
          </a:xfrm>
          <a:custGeom>
            <a:avLst/>
            <a:gdLst>
              <a:gd name="T0" fmla="*/ 0 w 865717"/>
              <a:gd name="T1" fmla="*/ 1 h 963083"/>
              <a:gd name="T2" fmla="*/ 0 w 865717"/>
              <a:gd name="T3" fmla="*/ 1 h 963083"/>
              <a:gd name="T4" fmla="*/ 0 w 865717"/>
              <a:gd name="T5" fmla="*/ 1 h 963083"/>
              <a:gd name="T6" fmla="*/ 0 w 865717"/>
              <a:gd name="T7" fmla="*/ 1 h 963083"/>
              <a:gd name="T8" fmla="*/ 0 w 865717"/>
              <a:gd name="T9" fmla="*/ 1 h 963083"/>
              <a:gd name="T10" fmla="*/ 0 w 865717"/>
              <a:gd name="T11" fmla="*/ 1 h 963083"/>
              <a:gd name="T12" fmla="*/ 0 w 865717"/>
              <a:gd name="T13" fmla="*/ 1 h 963083"/>
              <a:gd name="T14" fmla="*/ 0 w 865717"/>
              <a:gd name="T15" fmla="*/ 1 h 963083"/>
              <a:gd name="T16" fmla="*/ 0 w 865717"/>
              <a:gd name="T17" fmla="*/ 1 h 963083"/>
              <a:gd name="T18" fmla="*/ 0 w 865717"/>
              <a:gd name="T19" fmla="*/ 1 h 963083"/>
              <a:gd name="T20" fmla="*/ 0 w 865717"/>
              <a:gd name="T21" fmla="*/ 1 h 963083"/>
              <a:gd name="T22" fmla="*/ 0 w 865717"/>
              <a:gd name="T23" fmla="*/ 1 h 9630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5717"/>
              <a:gd name="T37" fmla="*/ 0 h 963083"/>
              <a:gd name="T38" fmla="*/ 865717 w 865717"/>
              <a:gd name="T39" fmla="*/ 963083 h 96308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5717" h="963083">
                <a:moveTo>
                  <a:pt x="408517" y="38100"/>
                </a:moveTo>
                <a:cubicBezTo>
                  <a:pt x="279400" y="76200"/>
                  <a:pt x="29634" y="228600"/>
                  <a:pt x="14817" y="304800"/>
                </a:cubicBezTo>
                <a:cubicBezTo>
                  <a:pt x="0" y="381000"/>
                  <a:pt x="285750" y="416983"/>
                  <a:pt x="319617" y="495300"/>
                </a:cubicBezTo>
                <a:cubicBezTo>
                  <a:pt x="353484" y="573617"/>
                  <a:pt x="188384" y="730250"/>
                  <a:pt x="218017" y="774700"/>
                </a:cubicBezTo>
                <a:cubicBezTo>
                  <a:pt x="247650" y="819150"/>
                  <a:pt x="427567" y="734483"/>
                  <a:pt x="497417" y="762000"/>
                </a:cubicBezTo>
                <a:cubicBezTo>
                  <a:pt x="567267" y="789517"/>
                  <a:pt x="584200" y="963083"/>
                  <a:pt x="637117" y="939800"/>
                </a:cubicBezTo>
                <a:cubicBezTo>
                  <a:pt x="690034" y="916517"/>
                  <a:pt x="833967" y="690033"/>
                  <a:pt x="814917" y="622300"/>
                </a:cubicBezTo>
                <a:cubicBezTo>
                  <a:pt x="795867" y="554567"/>
                  <a:pt x="516467" y="582083"/>
                  <a:pt x="522817" y="533400"/>
                </a:cubicBezTo>
                <a:cubicBezTo>
                  <a:pt x="529167" y="484717"/>
                  <a:pt x="865717" y="378883"/>
                  <a:pt x="853017" y="330200"/>
                </a:cubicBezTo>
                <a:cubicBezTo>
                  <a:pt x="840317" y="281517"/>
                  <a:pt x="457200" y="283633"/>
                  <a:pt x="446617" y="241300"/>
                </a:cubicBezTo>
                <a:cubicBezTo>
                  <a:pt x="436034" y="198967"/>
                  <a:pt x="795867" y="110067"/>
                  <a:pt x="789517" y="76200"/>
                </a:cubicBezTo>
                <a:cubicBezTo>
                  <a:pt x="783167" y="42333"/>
                  <a:pt x="537634" y="0"/>
                  <a:pt x="408517" y="3810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1738" name="Straight Arrow Connector 12"/>
          <p:cNvCxnSpPr>
            <a:cxnSpLocks noChangeShapeType="1"/>
          </p:cNvCxnSpPr>
          <p:nvPr/>
        </p:nvCxnSpPr>
        <p:spPr bwMode="auto">
          <a:xfrm rot="16200000" flipH="1">
            <a:off x="5340350" y="1860550"/>
            <a:ext cx="1054100" cy="685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01739" name="TextBox 13"/>
          <p:cNvSpPr txBox="1">
            <a:spLocks noChangeArrowheads="1"/>
          </p:cNvSpPr>
          <p:nvPr/>
        </p:nvSpPr>
        <p:spPr bwMode="auto">
          <a:xfrm>
            <a:off x="5168900" y="2286000"/>
            <a:ext cx="565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~7</a:t>
            </a:r>
          </a:p>
        </p:txBody>
      </p:sp>
      <p:sp>
        <p:nvSpPr>
          <p:cNvPr id="201740" name="TextBox 14"/>
          <p:cNvSpPr txBox="1">
            <a:spLocks noChangeArrowheads="1"/>
          </p:cNvSpPr>
          <p:nvPr/>
        </p:nvSpPr>
        <p:spPr bwMode="auto">
          <a:xfrm>
            <a:off x="4964113" y="304800"/>
            <a:ext cx="18891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Conjecture:</a:t>
            </a:r>
          </a:p>
        </p:txBody>
      </p:sp>
      <p:cxnSp>
        <p:nvCxnSpPr>
          <p:cNvPr id="201741" name="Straight Connector 18"/>
          <p:cNvCxnSpPr>
            <a:cxnSpLocks noChangeShapeType="1"/>
            <a:stCxn id="201735" idx="10"/>
            <a:endCxn id="201736" idx="1"/>
          </p:cNvCxnSpPr>
          <p:nvPr/>
        </p:nvCxnSpPr>
        <p:spPr bwMode="auto">
          <a:xfrm flipV="1">
            <a:off x="6858000" y="901700"/>
            <a:ext cx="769938" cy="67151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201742" name="Straight Connector 20"/>
          <p:cNvCxnSpPr>
            <a:cxnSpLocks noChangeShapeType="1"/>
            <a:stCxn id="201735" idx="8"/>
            <a:endCxn id="201736" idx="3"/>
          </p:cNvCxnSpPr>
          <p:nvPr/>
        </p:nvCxnSpPr>
        <p:spPr bwMode="auto">
          <a:xfrm flipV="1">
            <a:off x="6921500" y="1255713"/>
            <a:ext cx="850900" cy="6080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201743" name="Straight Connector 26"/>
          <p:cNvCxnSpPr>
            <a:cxnSpLocks noChangeShapeType="1"/>
            <a:endCxn id="201736" idx="5"/>
          </p:cNvCxnSpPr>
          <p:nvPr/>
        </p:nvCxnSpPr>
        <p:spPr bwMode="auto">
          <a:xfrm rot="5400000" flipH="1" flipV="1">
            <a:off x="7820025" y="1566863"/>
            <a:ext cx="434975" cy="603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AutoShape 9"/>
          <p:cNvSpPr>
            <a:spLocks noChangeArrowheads="1"/>
          </p:cNvSpPr>
          <p:nvPr/>
        </p:nvSpPr>
        <p:spPr bwMode="auto">
          <a:xfrm>
            <a:off x="800100" y="5257800"/>
            <a:ext cx="8115300" cy="609600"/>
          </a:xfrm>
          <a:prstGeom prst="roundRect">
            <a:avLst>
              <a:gd name="adj" fmla="val 559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US" altLang="ko-KR" sz="2800">
                <a:solidFill>
                  <a:srgbClr val="000000"/>
                </a:solidFill>
              </a:rPr>
              <a:t>Running time -  Kronecker and Erdos-Renyi </a:t>
            </a:r>
          </a:p>
          <a:p>
            <a:r>
              <a:rPr lang="en-US" altLang="ko-KR" sz="2800">
                <a:solidFill>
                  <a:srgbClr val="000000"/>
                </a:solidFill>
              </a:rPr>
              <a:t>Graphs with billions edges.</a:t>
            </a:r>
          </a:p>
        </p:txBody>
      </p:sp>
      <p:pic>
        <p:nvPicPr>
          <p:cNvPr id="202755" name="Picture 1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594360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6" name="AutoShape 7"/>
          <p:cNvSpPr>
            <a:spLocks noChangeArrowheads="1"/>
          </p:cNvSpPr>
          <p:nvPr/>
        </p:nvSpPr>
        <p:spPr bwMode="auto">
          <a:xfrm>
            <a:off x="7416800" y="0"/>
            <a:ext cx="1727200" cy="828675"/>
          </a:xfrm>
          <a:prstGeom prst="irregularSeal1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bg1"/>
                </a:solidFill>
              </a:rPr>
              <a:t>details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037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9F740A-A0BC-6348-8F50-CFB0D1514E23}" type="slidenum">
              <a:rPr lang="en-US" smtClean="0"/>
              <a:pPr/>
              <a:t>117</a:t>
            </a:fld>
            <a:endParaRPr lang="en-US" smtClean="0"/>
          </a:p>
        </p:txBody>
      </p:sp>
      <p:graphicFrame>
        <p:nvGraphicFramePr>
          <p:cNvPr id="52226" name="Group 2"/>
          <p:cNvGraphicFramePr>
            <a:graphicFrameLocks noGrp="1"/>
          </p:cNvGraphicFramePr>
          <p:nvPr/>
        </p:nvGraphicFramePr>
        <p:xfrm>
          <a:off x="957263" y="1624013"/>
          <a:ext cx="7221537" cy="4297362"/>
        </p:xfrm>
        <a:graphic>
          <a:graphicData uri="http://schemas.openxmlformats.org/drawingml/2006/table">
            <a:tbl>
              <a:tblPr/>
              <a:tblGrid>
                <a:gridCol w="2407356"/>
                <a:gridCol w="2407356"/>
                <a:gridCol w="2407356"/>
              </a:tblGrid>
              <a:tr h="774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Centralized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Hadoop/PEGASUS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47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Degree Distr.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  <a:sym typeface="Wingdings" charset="2"/>
                        </a:rPr>
                        <a:t>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47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Pagerank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247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Diameter/ANF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HERE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47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Conn. Comp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HERE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247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Triangles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HERE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46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Visualization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started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03814" name="Rectangle 3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>
                <a:ea typeface="ＭＳ Ｐゴシック" charset="-128"/>
                <a:cs typeface="ＭＳ Ｐゴシック" charset="-128"/>
              </a:rPr>
              <a:t>Outline – Algorithms &amp; results</a:t>
            </a:r>
          </a:p>
        </p:txBody>
      </p:sp>
      <p:sp>
        <p:nvSpPr>
          <p:cNvPr id="203815" name="AutoShape 38"/>
          <p:cNvSpPr>
            <a:spLocks noChangeArrowheads="1"/>
          </p:cNvSpPr>
          <p:nvPr/>
        </p:nvSpPr>
        <p:spPr bwMode="auto">
          <a:xfrm flipV="1">
            <a:off x="381000" y="4343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816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Generalized Iterated Matrix Vector Multiplication (GIMV)</a:t>
            </a:r>
          </a:p>
        </p:txBody>
      </p:sp>
      <p:sp>
        <p:nvSpPr>
          <p:cNvPr id="20582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0155FD-98AD-F141-A247-2B480803CC49}" type="slidenum">
              <a:rPr lang="en-US" smtClean="0"/>
              <a:pPr/>
              <a:t>118</a:t>
            </a:fld>
            <a:endParaRPr lang="en-US" smtClean="0"/>
          </a:p>
        </p:txBody>
      </p:sp>
      <p:sp>
        <p:nvSpPr>
          <p:cNvPr id="205829" name="TextBox 7"/>
          <p:cNvSpPr txBox="1">
            <a:spLocks noChangeArrowheads="1"/>
          </p:cNvSpPr>
          <p:nvPr/>
        </p:nvSpPr>
        <p:spPr bwMode="auto">
          <a:xfrm>
            <a:off x="609600" y="2590800"/>
            <a:ext cx="818991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i="1">
                <a:hlinkClick r:id="rId3"/>
              </a:rPr>
              <a:t>PEGASUS: A Peta-Scale Graph Mining </a:t>
            </a:r>
          </a:p>
          <a:p>
            <a:pPr algn="l"/>
            <a:r>
              <a:rPr lang="en-US" sz="3200" i="1">
                <a:hlinkClick r:id="rId3"/>
              </a:rPr>
              <a:t>System - Implementation and Observations</a:t>
            </a:r>
            <a:r>
              <a:rPr lang="en-US" sz="3200"/>
              <a:t>. </a:t>
            </a:r>
            <a:br>
              <a:rPr lang="en-US" sz="3200"/>
            </a:br>
            <a:r>
              <a:rPr lang="en-US" sz="3200"/>
              <a:t>U Kang, Charalampos E. Tsourakakis, </a:t>
            </a:r>
          </a:p>
          <a:p>
            <a:pPr algn="l"/>
            <a:r>
              <a:rPr lang="en-US" sz="3200"/>
              <a:t>and Christos Faloutsos. </a:t>
            </a:r>
            <a:br>
              <a:rPr lang="en-US" sz="3200"/>
            </a:br>
            <a:r>
              <a:rPr lang="en-US" sz="3200"/>
              <a:t>(</a:t>
            </a:r>
            <a:r>
              <a:rPr lang="en-US" sz="3200">
                <a:hlinkClick r:id="rId4"/>
              </a:rPr>
              <a:t>ICDM</a:t>
            </a:r>
            <a:r>
              <a:rPr lang="en-US" sz="3200"/>
              <a:t>) 2009, Miami, Florida, USA. </a:t>
            </a:r>
            <a:br>
              <a:rPr lang="en-US" sz="3200"/>
            </a:br>
            <a:r>
              <a:rPr lang="en-US" sz="3200"/>
              <a:t>Best Application Paper (runner-up)</a:t>
            </a:r>
            <a:r>
              <a:rPr lang="en-US" sz="3200" b="1"/>
              <a:t>.</a:t>
            </a:r>
            <a:r>
              <a:rPr lang="en-US" sz="3200"/>
              <a:t> </a:t>
            </a:r>
          </a:p>
        </p:txBody>
      </p:sp>
      <p:sp>
        <p:nvSpPr>
          <p:cNvPr id="205830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Generalized Iterated Matrix Vector Multiplication (GIMV)</a:t>
            </a:r>
          </a:p>
        </p:txBody>
      </p:sp>
      <p:sp>
        <p:nvSpPr>
          <p:cNvPr id="20787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C50424-CDBB-8C45-A122-CA780E02E5D1}" type="slidenum">
              <a:rPr lang="en-US" smtClean="0"/>
              <a:pPr/>
              <a:t>119</a:t>
            </a:fld>
            <a:endParaRPr lang="en-US" smtClean="0"/>
          </a:p>
        </p:txBody>
      </p:sp>
      <p:sp>
        <p:nvSpPr>
          <p:cNvPr id="207877" name="TextBox 7"/>
          <p:cNvSpPr txBox="1">
            <a:spLocks noChangeArrowheads="1"/>
          </p:cNvSpPr>
          <p:nvPr/>
        </p:nvSpPr>
        <p:spPr bwMode="auto">
          <a:xfrm>
            <a:off x="609600" y="2590800"/>
            <a:ext cx="47625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3200"/>
              <a:t> PageRank</a:t>
            </a:r>
          </a:p>
          <a:p>
            <a:pPr algn="l">
              <a:buFont typeface="Arial" charset="0"/>
              <a:buChar char="•"/>
            </a:pPr>
            <a:r>
              <a:rPr lang="en-US" sz="3200"/>
              <a:t> proximity (RWR)</a:t>
            </a:r>
          </a:p>
          <a:p>
            <a:pPr algn="l">
              <a:buFont typeface="Arial" charset="0"/>
              <a:buChar char="•"/>
            </a:pPr>
            <a:r>
              <a:rPr lang="en-US" sz="3200"/>
              <a:t> Diameter</a:t>
            </a:r>
          </a:p>
          <a:p>
            <a:pPr algn="l">
              <a:buFont typeface="Arial" charset="0"/>
              <a:buChar char="•"/>
            </a:pPr>
            <a:r>
              <a:rPr lang="en-US" sz="3200"/>
              <a:t> Connected components</a:t>
            </a:r>
          </a:p>
          <a:p>
            <a:pPr algn="l">
              <a:buFont typeface="Arial" charset="0"/>
              <a:buChar char="•"/>
            </a:pPr>
            <a:r>
              <a:rPr lang="en-US" sz="3200"/>
              <a:t> (eigenvectors, </a:t>
            </a:r>
          </a:p>
          <a:p>
            <a:pPr algn="l">
              <a:buFont typeface="Arial" charset="0"/>
              <a:buChar char="•"/>
            </a:pPr>
            <a:r>
              <a:rPr lang="en-US" sz="3200"/>
              <a:t>  Belief Prop. </a:t>
            </a:r>
          </a:p>
          <a:p>
            <a:pPr algn="l">
              <a:buFont typeface="Arial" charset="0"/>
              <a:buChar char="•"/>
            </a:pPr>
            <a:r>
              <a:rPr lang="en-US" sz="3200"/>
              <a:t>  … )</a:t>
            </a:r>
          </a:p>
        </p:txBody>
      </p:sp>
      <p:sp>
        <p:nvSpPr>
          <p:cNvPr id="9" name="Right Brace 8"/>
          <p:cNvSpPr/>
          <p:nvPr/>
        </p:nvSpPr>
        <p:spPr>
          <a:xfrm>
            <a:off x="5334000" y="2514600"/>
            <a:ext cx="609600" cy="3352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7879" name="TextBox 9"/>
          <p:cNvSpPr txBox="1">
            <a:spLocks noChangeArrowheads="1"/>
          </p:cNvSpPr>
          <p:nvPr/>
        </p:nvSpPr>
        <p:spPr bwMode="auto">
          <a:xfrm>
            <a:off x="6172200" y="3124200"/>
            <a:ext cx="28781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Matrix – vector</a:t>
            </a:r>
          </a:p>
          <a:p>
            <a:r>
              <a:rPr lang="en-US" sz="3200">
                <a:solidFill>
                  <a:schemeClr val="tx2"/>
                </a:solidFill>
              </a:rPr>
              <a:t>Multiplication</a:t>
            </a:r>
          </a:p>
          <a:p>
            <a:r>
              <a:rPr lang="en-US" sz="3200">
                <a:solidFill>
                  <a:schemeClr val="tx2"/>
                </a:solidFill>
              </a:rPr>
              <a:t>(iterated)</a:t>
            </a:r>
          </a:p>
        </p:txBody>
      </p:sp>
      <p:sp>
        <p:nvSpPr>
          <p:cNvPr id="207880" name="Date Placeholder 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207881" name="AutoShape 7"/>
          <p:cNvSpPr>
            <a:spLocks noChangeArrowheads="1"/>
          </p:cNvSpPr>
          <p:nvPr/>
        </p:nvSpPr>
        <p:spPr bwMode="auto">
          <a:xfrm>
            <a:off x="7416800" y="0"/>
            <a:ext cx="1727200" cy="828675"/>
          </a:xfrm>
          <a:prstGeom prst="irregularSeal1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bg1"/>
                </a:solidFill>
              </a:rPr>
              <a:t>details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3A9B95-4E5C-A140-9F66-1A25A2FAF45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Graph mining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Are real graphs random?</a:t>
            </a:r>
          </a:p>
        </p:txBody>
      </p:sp>
      <p:sp>
        <p:nvSpPr>
          <p:cNvPr id="36870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8338" y="6197600"/>
            <a:ext cx="1905000" cy="457200"/>
          </a:xfrm>
          <a:noFill/>
        </p:spPr>
        <p:txBody>
          <a:bodyPr/>
          <a:lstStyle/>
          <a:p>
            <a:fld id="{6B5046A3-8646-434B-9E61-41CEC4328FC1}" type="slidenum">
              <a:rPr lang="en-US" altLang="ko-KR"/>
              <a:pPr/>
              <a:t>120</a:t>
            </a:fld>
            <a:endParaRPr lang="en-US" altLang="ko-KR"/>
          </a:p>
        </p:txBody>
      </p:sp>
      <p:pic>
        <p:nvPicPr>
          <p:cNvPr id="2088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09800"/>
            <a:ext cx="56388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Example: GIM-V At Work</a:t>
            </a:r>
          </a:p>
        </p:txBody>
      </p:sp>
      <p:sp>
        <p:nvSpPr>
          <p:cNvPr id="2089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Connected Components – 4 observations:</a:t>
            </a:r>
          </a:p>
        </p:txBody>
      </p:sp>
      <p:sp>
        <p:nvSpPr>
          <p:cNvPr id="208902" name="Text Box 5"/>
          <p:cNvSpPr txBox="1">
            <a:spLocks noChangeArrowheads="1"/>
          </p:cNvSpPr>
          <p:nvPr/>
        </p:nvSpPr>
        <p:spPr bwMode="auto">
          <a:xfrm>
            <a:off x="4406900" y="5876925"/>
            <a:ext cx="7778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ko-KR" sz="2400"/>
              <a:t>Size</a:t>
            </a:r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1600200" y="36576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4" name="Text Box 6"/>
          <p:cNvSpPr txBox="1">
            <a:spLocks noChangeArrowheads="1"/>
          </p:cNvSpPr>
          <p:nvPr/>
        </p:nvSpPr>
        <p:spPr bwMode="auto">
          <a:xfrm>
            <a:off x="685800" y="2362200"/>
            <a:ext cx="9985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ko-KR" sz="2400"/>
              <a:t>Count</a:t>
            </a:r>
          </a:p>
        </p:txBody>
      </p:sp>
      <p:sp>
        <p:nvSpPr>
          <p:cNvPr id="208905" name="Rectangle 8"/>
          <p:cNvSpPr>
            <a:spLocks noChangeArrowheads="1"/>
          </p:cNvSpPr>
          <p:nvPr/>
        </p:nvSpPr>
        <p:spPr bwMode="auto">
          <a:xfrm>
            <a:off x="1219200" y="3276600"/>
            <a:ext cx="685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6" name="Rectangle 13"/>
          <p:cNvSpPr>
            <a:spLocks noChangeArrowheads="1"/>
          </p:cNvSpPr>
          <p:nvPr/>
        </p:nvSpPr>
        <p:spPr bwMode="auto">
          <a:xfrm>
            <a:off x="4210050" y="4067175"/>
            <a:ext cx="914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7" name="Rectangle 15"/>
          <p:cNvSpPr>
            <a:spLocks noChangeArrowheads="1"/>
          </p:cNvSpPr>
          <p:nvPr/>
        </p:nvSpPr>
        <p:spPr bwMode="auto">
          <a:xfrm>
            <a:off x="3933825" y="4191000"/>
            <a:ext cx="257175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8" name="Rectangle 16"/>
          <p:cNvSpPr>
            <a:spLocks noChangeArrowheads="1"/>
          </p:cNvSpPr>
          <p:nvPr/>
        </p:nvSpPr>
        <p:spPr bwMode="auto">
          <a:xfrm>
            <a:off x="4086225" y="4419600"/>
            <a:ext cx="257175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9" name="Footer Placeholder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08910" name="Date Placeholder 14"/>
          <p:cNvSpPr>
            <a:spLocks noGrp="1"/>
          </p:cNvSpPr>
          <p:nvPr>
            <p:ph type="dt" sz="quarter" idx="10"/>
          </p:nvPr>
        </p:nvSpPr>
        <p:spPr>
          <a:xfrm>
            <a:off x="685800" y="6230938"/>
            <a:ext cx="1905000" cy="457200"/>
          </a:xfrm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8338" y="6197600"/>
            <a:ext cx="1905000" cy="457200"/>
          </a:xfrm>
          <a:noFill/>
        </p:spPr>
        <p:txBody>
          <a:bodyPr/>
          <a:lstStyle/>
          <a:p>
            <a:fld id="{1E390216-D50D-4A4B-9AD2-F041D8131B0D}" type="slidenum">
              <a:rPr lang="en-US" altLang="ko-KR"/>
              <a:pPr/>
              <a:t>121</a:t>
            </a:fld>
            <a:endParaRPr lang="en-US" altLang="ko-KR"/>
          </a:p>
        </p:txBody>
      </p:sp>
      <p:pic>
        <p:nvPicPr>
          <p:cNvPr id="2099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09800"/>
            <a:ext cx="56388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Example: GIM-V At Work</a:t>
            </a:r>
          </a:p>
        </p:txBody>
      </p:sp>
      <p:sp>
        <p:nvSpPr>
          <p:cNvPr id="2099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Connected Components</a:t>
            </a:r>
          </a:p>
        </p:txBody>
      </p:sp>
      <p:sp>
        <p:nvSpPr>
          <p:cNvPr id="209926" name="Text Box 5"/>
          <p:cNvSpPr txBox="1">
            <a:spLocks noChangeArrowheads="1"/>
          </p:cNvSpPr>
          <p:nvPr/>
        </p:nvSpPr>
        <p:spPr bwMode="auto">
          <a:xfrm>
            <a:off x="4406900" y="5876925"/>
            <a:ext cx="7778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ko-KR" sz="2400"/>
              <a:t>Size</a:t>
            </a:r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1600200" y="36576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928" name="Text Box 6"/>
          <p:cNvSpPr txBox="1">
            <a:spLocks noChangeArrowheads="1"/>
          </p:cNvSpPr>
          <p:nvPr/>
        </p:nvSpPr>
        <p:spPr bwMode="auto">
          <a:xfrm>
            <a:off x="685800" y="2362200"/>
            <a:ext cx="9985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ko-KR" sz="2400"/>
              <a:t>Count</a:t>
            </a:r>
          </a:p>
        </p:txBody>
      </p:sp>
      <p:sp>
        <p:nvSpPr>
          <p:cNvPr id="209929" name="Rectangle 8"/>
          <p:cNvSpPr>
            <a:spLocks noChangeArrowheads="1"/>
          </p:cNvSpPr>
          <p:nvPr/>
        </p:nvSpPr>
        <p:spPr bwMode="auto">
          <a:xfrm>
            <a:off x="1219200" y="3276600"/>
            <a:ext cx="685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930" name="Rectangle 13"/>
          <p:cNvSpPr>
            <a:spLocks noChangeArrowheads="1"/>
          </p:cNvSpPr>
          <p:nvPr/>
        </p:nvSpPr>
        <p:spPr bwMode="auto">
          <a:xfrm>
            <a:off x="4210050" y="4067175"/>
            <a:ext cx="914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931" name="Rectangle 15"/>
          <p:cNvSpPr>
            <a:spLocks noChangeArrowheads="1"/>
          </p:cNvSpPr>
          <p:nvPr/>
        </p:nvSpPr>
        <p:spPr bwMode="auto">
          <a:xfrm>
            <a:off x="3933825" y="4191000"/>
            <a:ext cx="257175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932" name="Rectangle 16"/>
          <p:cNvSpPr>
            <a:spLocks noChangeArrowheads="1"/>
          </p:cNvSpPr>
          <p:nvPr/>
        </p:nvSpPr>
        <p:spPr bwMode="auto">
          <a:xfrm>
            <a:off x="4086225" y="4419600"/>
            <a:ext cx="257175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933" name="Footer Placeholder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09934" name="Date Placeholder 14"/>
          <p:cNvSpPr>
            <a:spLocks noGrp="1"/>
          </p:cNvSpPr>
          <p:nvPr>
            <p:ph type="dt" sz="quarter" idx="10"/>
          </p:nvPr>
        </p:nvSpPr>
        <p:spPr>
          <a:xfrm>
            <a:off x="685800" y="6230938"/>
            <a:ext cx="1905000" cy="457200"/>
          </a:xfrm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209935" name="TextBox 14"/>
          <p:cNvSpPr txBox="1">
            <a:spLocks noChangeArrowheads="1"/>
          </p:cNvSpPr>
          <p:nvPr/>
        </p:nvSpPr>
        <p:spPr bwMode="auto">
          <a:xfrm>
            <a:off x="7313613" y="3771900"/>
            <a:ext cx="15573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1) 10K x </a:t>
            </a:r>
          </a:p>
          <a:p>
            <a:pPr algn="l"/>
            <a:r>
              <a:rPr lang="en-US"/>
              <a:t>larger</a:t>
            </a:r>
          </a:p>
          <a:p>
            <a:pPr algn="l"/>
            <a:r>
              <a:rPr lang="en-US"/>
              <a:t>than next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8338" y="6197600"/>
            <a:ext cx="1905000" cy="457200"/>
          </a:xfrm>
          <a:noFill/>
        </p:spPr>
        <p:txBody>
          <a:bodyPr/>
          <a:lstStyle/>
          <a:p>
            <a:fld id="{A74E7004-AE97-594F-9BEE-E91D9DE4633C}" type="slidenum">
              <a:rPr lang="en-US" altLang="ko-KR"/>
              <a:pPr/>
              <a:t>122</a:t>
            </a:fld>
            <a:endParaRPr lang="en-US" altLang="ko-KR"/>
          </a:p>
        </p:txBody>
      </p:sp>
      <p:pic>
        <p:nvPicPr>
          <p:cNvPr id="2109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09800"/>
            <a:ext cx="56388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Example: GIM-V At Work</a:t>
            </a:r>
          </a:p>
        </p:txBody>
      </p:sp>
      <p:sp>
        <p:nvSpPr>
          <p:cNvPr id="2109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Connected Components</a:t>
            </a:r>
          </a:p>
        </p:txBody>
      </p:sp>
      <p:sp>
        <p:nvSpPr>
          <p:cNvPr id="210950" name="Text Box 5"/>
          <p:cNvSpPr txBox="1">
            <a:spLocks noChangeArrowheads="1"/>
          </p:cNvSpPr>
          <p:nvPr/>
        </p:nvSpPr>
        <p:spPr bwMode="auto">
          <a:xfrm>
            <a:off x="4406900" y="5876925"/>
            <a:ext cx="7778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ko-KR" sz="2400"/>
              <a:t>Size</a:t>
            </a:r>
          </a:p>
        </p:txBody>
      </p:sp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1600200" y="36576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952" name="Text Box 6"/>
          <p:cNvSpPr txBox="1">
            <a:spLocks noChangeArrowheads="1"/>
          </p:cNvSpPr>
          <p:nvPr/>
        </p:nvSpPr>
        <p:spPr bwMode="auto">
          <a:xfrm>
            <a:off x="685800" y="2362200"/>
            <a:ext cx="9985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ko-KR" sz="2400"/>
              <a:t>Count</a:t>
            </a:r>
          </a:p>
        </p:txBody>
      </p:sp>
      <p:sp>
        <p:nvSpPr>
          <p:cNvPr id="210953" name="Rectangle 8"/>
          <p:cNvSpPr>
            <a:spLocks noChangeArrowheads="1"/>
          </p:cNvSpPr>
          <p:nvPr/>
        </p:nvSpPr>
        <p:spPr bwMode="auto">
          <a:xfrm>
            <a:off x="1219200" y="3276600"/>
            <a:ext cx="685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954" name="Rectangle 13"/>
          <p:cNvSpPr>
            <a:spLocks noChangeArrowheads="1"/>
          </p:cNvSpPr>
          <p:nvPr/>
        </p:nvSpPr>
        <p:spPr bwMode="auto">
          <a:xfrm>
            <a:off x="4210050" y="4067175"/>
            <a:ext cx="914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955" name="Rectangle 15"/>
          <p:cNvSpPr>
            <a:spLocks noChangeArrowheads="1"/>
          </p:cNvSpPr>
          <p:nvPr/>
        </p:nvSpPr>
        <p:spPr bwMode="auto">
          <a:xfrm>
            <a:off x="3933825" y="4191000"/>
            <a:ext cx="257175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956" name="Rectangle 16"/>
          <p:cNvSpPr>
            <a:spLocks noChangeArrowheads="1"/>
          </p:cNvSpPr>
          <p:nvPr/>
        </p:nvSpPr>
        <p:spPr bwMode="auto">
          <a:xfrm>
            <a:off x="4086225" y="4419600"/>
            <a:ext cx="257175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957" name="Footer Placeholder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10958" name="Date Placeholder 14"/>
          <p:cNvSpPr>
            <a:spLocks noGrp="1"/>
          </p:cNvSpPr>
          <p:nvPr>
            <p:ph type="dt" sz="quarter" idx="10"/>
          </p:nvPr>
        </p:nvSpPr>
        <p:spPr>
          <a:xfrm>
            <a:off x="685800" y="6230938"/>
            <a:ext cx="1905000" cy="457200"/>
          </a:xfrm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210959" name="Oval 14"/>
          <p:cNvSpPr>
            <a:spLocks noChangeArrowheads="1"/>
          </p:cNvSpPr>
          <p:nvPr/>
        </p:nvSpPr>
        <p:spPr bwMode="auto">
          <a:xfrm>
            <a:off x="2349500" y="2298700"/>
            <a:ext cx="292100" cy="2667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960" name="TextBox 16"/>
          <p:cNvSpPr txBox="1">
            <a:spLocks noChangeArrowheads="1"/>
          </p:cNvSpPr>
          <p:nvPr/>
        </p:nvSpPr>
        <p:spPr bwMode="auto">
          <a:xfrm>
            <a:off x="215900" y="3060700"/>
            <a:ext cx="1519238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008000"/>
                </a:solidFill>
              </a:rPr>
              <a:t>2) ~0.7B </a:t>
            </a:r>
          </a:p>
          <a:p>
            <a:pPr algn="l"/>
            <a:r>
              <a:rPr lang="en-US">
                <a:solidFill>
                  <a:srgbClr val="008000"/>
                </a:solidFill>
              </a:rPr>
              <a:t>singleton</a:t>
            </a:r>
          </a:p>
          <a:p>
            <a:pPr algn="l"/>
            <a:r>
              <a:rPr lang="en-US">
                <a:solidFill>
                  <a:srgbClr val="008000"/>
                </a:solidFill>
              </a:rPr>
              <a:t> nodes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8338" y="6197600"/>
            <a:ext cx="1905000" cy="457200"/>
          </a:xfrm>
          <a:noFill/>
        </p:spPr>
        <p:txBody>
          <a:bodyPr/>
          <a:lstStyle/>
          <a:p>
            <a:fld id="{4623E039-2A8C-6942-8893-5E31803A5E4A}" type="slidenum">
              <a:rPr lang="en-US" altLang="ko-KR"/>
              <a:pPr/>
              <a:t>123</a:t>
            </a:fld>
            <a:endParaRPr lang="en-US" altLang="ko-KR"/>
          </a:p>
        </p:txBody>
      </p:sp>
      <p:pic>
        <p:nvPicPr>
          <p:cNvPr id="2119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09800"/>
            <a:ext cx="56388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Example: GIM-V At Work</a:t>
            </a:r>
          </a:p>
        </p:txBody>
      </p:sp>
      <p:sp>
        <p:nvSpPr>
          <p:cNvPr id="2119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Connected Components</a:t>
            </a:r>
          </a:p>
        </p:txBody>
      </p:sp>
      <p:sp>
        <p:nvSpPr>
          <p:cNvPr id="211974" name="Text Box 5"/>
          <p:cNvSpPr txBox="1">
            <a:spLocks noChangeArrowheads="1"/>
          </p:cNvSpPr>
          <p:nvPr/>
        </p:nvSpPr>
        <p:spPr bwMode="auto">
          <a:xfrm>
            <a:off x="4406900" y="5876925"/>
            <a:ext cx="7778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ko-KR" sz="2400"/>
              <a:t>Size</a:t>
            </a:r>
          </a:p>
        </p:txBody>
      </p:sp>
      <p:sp>
        <p:nvSpPr>
          <p:cNvPr id="211975" name="Rectangle 7"/>
          <p:cNvSpPr>
            <a:spLocks noChangeArrowheads="1"/>
          </p:cNvSpPr>
          <p:nvPr/>
        </p:nvSpPr>
        <p:spPr bwMode="auto">
          <a:xfrm>
            <a:off x="1600200" y="36576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76" name="Text Box 6"/>
          <p:cNvSpPr txBox="1">
            <a:spLocks noChangeArrowheads="1"/>
          </p:cNvSpPr>
          <p:nvPr/>
        </p:nvSpPr>
        <p:spPr bwMode="auto">
          <a:xfrm>
            <a:off x="685800" y="2362200"/>
            <a:ext cx="9985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ko-KR" sz="2400"/>
              <a:t>Count</a:t>
            </a:r>
          </a:p>
        </p:txBody>
      </p:sp>
      <p:sp>
        <p:nvSpPr>
          <p:cNvPr id="211977" name="Rectangle 8"/>
          <p:cNvSpPr>
            <a:spLocks noChangeArrowheads="1"/>
          </p:cNvSpPr>
          <p:nvPr/>
        </p:nvSpPr>
        <p:spPr bwMode="auto">
          <a:xfrm>
            <a:off x="1219200" y="3276600"/>
            <a:ext cx="685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78" name="Rectangle 13"/>
          <p:cNvSpPr>
            <a:spLocks noChangeArrowheads="1"/>
          </p:cNvSpPr>
          <p:nvPr/>
        </p:nvSpPr>
        <p:spPr bwMode="auto">
          <a:xfrm>
            <a:off x="4210050" y="4067175"/>
            <a:ext cx="914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79" name="Rectangle 15"/>
          <p:cNvSpPr>
            <a:spLocks noChangeArrowheads="1"/>
          </p:cNvSpPr>
          <p:nvPr/>
        </p:nvSpPr>
        <p:spPr bwMode="auto">
          <a:xfrm>
            <a:off x="3933825" y="4191000"/>
            <a:ext cx="257175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0" name="Rectangle 16"/>
          <p:cNvSpPr>
            <a:spLocks noChangeArrowheads="1"/>
          </p:cNvSpPr>
          <p:nvPr/>
        </p:nvSpPr>
        <p:spPr bwMode="auto">
          <a:xfrm>
            <a:off x="4086225" y="4419600"/>
            <a:ext cx="257175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1" name="Footer Placeholder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11982" name="Date Placeholder 14"/>
          <p:cNvSpPr>
            <a:spLocks noGrp="1"/>
          </p:cNvSpPr>
          <p:nvPr>
            <p:ph type="dt" sz="quarter" idx="10"/>
          </p:nvPr>
        </p:nvSpPr>
        <p:spPr>
          <a:xfrm>
            <a:off x="685800" y="6230938"/>
            <a:ext cx="1905000" cy="457200"/>
          </a:xfrm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cxnSp>
        <p:nvCxnSpPr>
          <p:cNvPr id="211983" name="Straight Connector 17"/>
          <p:cNvCxnSpPr>
            <a:cxnSpLocks noChangeShapeType="1"/>
          </p:cNvCxnSpPr>
          <p:nvPr/>
        </p:nvCxnSpPr>
        <p:spPr bwMode="auto">
          <a:xfrm rot="16200000" flipH="1">
            <a:off x="2330450" y="3816350"/>
            <a:ext cx="1879600" cy="1308100"/>
          </a:xfrm>
          <a:prstGeom prst="line">
            <a:avLst/>
          </a:prstGeom>
          <a:noFill/>
          <a:ln w="88900">
            <a:solidFill>
              <a:schemeClr val="tx2"/>
            </a:solidFill>
            <a:round/>
            <a:headEnd type="none" w="sm" len="sm"/>
            <a:tailEnd/>
          </a:ln>
        </p:spPr>
      </p:cxnSp>
      <p:sp>
        <p:nvSpPr>
          <p:cNvPr id="211984" name="TextBox 15"/>
          <p:cNvSpPr txBox="1">
            <a:spLocks noChangeArrowheads="1"/>
          </p:cNvSpPr>
          <p:nvPr/>
        </p:nvSpPr>
        <p:spPr bwMode="auto">
          <a:xfrm>
            <a:off x="-22225" y="4025900"/>
            <a:ext cx="1778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3) SLOPE!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70738" y="6146800"/>
            <a:ext cx="1905000" cy="457200"/>
          </a:xfrm>
          <a:noFill/>
        </p:spPr>
        <p:txBody>
          <a:bodyPr/>
          <a:lstStyle/>
          <a:p>
            <a:fld id="{8AD40D48-C206-994D-B8CE-73F4238DFEA7}" type="slidenum">
              <a:rPr lang="en-US" altLang="ko-KR"/>
              <a:pPr/>
              <a:t>124</a:t>
            </a:fld>
            <a:endParaRPr lang="en-US" altLang="ko-KR"/>
          </a:p>
        </p:txBody>
      </p:sp>
      <p:pic>
        <p:nvPicPr>
          <p:cNvPr id="2129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09800"/>
            <a:ext cx="56388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Example: GIM-V At Work</a:t>
            </a:r>
          </a:p>
        </p:txBody>
      </p:sp>
      <p:sp>
        <p:nvSpPr>
          <p:cNvPr id="2129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Connected Components</a:t>
            </a:r>
          </a:p>
        </p:txBody>
      </p:sp>
      <p:sp>
        <p:nvSpPr>
          <p:cNvPr id="212998" name="Text Box 5"/>
          <p:cNvSpPr txBox="1">
            <a:spLocks noChangeArrowheads="1"/>
          </p:cNvSpPr>
          <p:nvPr/>
        </p:nvSpPr>
        <p:spPr bwMode="auto">
          <a:xfrm>
            <a:off x="4406900" y="5876925"/>
            <a:ext cx="7778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ko-KR" sz="2400"/>
              <a:t>Size</a:t>
            </a:r>
          </a:p>
        </p:txBody>
      </p:sp>
      <p:sp>
        <p:nvSpPr>
          <p:cNvPr id="212999" name="Rectangle 7"/>
          <p:cNvSpPr>
            <a:spLocks noChangeArrowheads="1"/>
          </p:cNvSpPr>
          <p:nvPr/>
        </p:nvSpPr>
        <p:spPr bwMode="auto">
          <a:xfrm>
            <a:off x="1600200" y="36576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000" name="Text Box 6"/>
          <p:cNvSpPr txBox="1">
            <a:spLocks noChangeArrowheads="1"/>
          </p:cNvSpPr>
          <p:nvPr/>
        </p:nvSpPr>
        <p:spPr bwMode="auto">
          <a:xfrm>
            <a:off x="685800" y="2362200"/>
            <a:ext cx="9985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ko-KR" sz="2400"/>
              <a:t>Count</a:t>
            </a:r>
          </a:p>
        </p:txBody>
      </p:sp>
      <p:sp>
        <p:nvSpPr>
          <p:cNvPr id="213001" name="Rectangle 8"/>
          <p:cNvSpPr>
            <a:spLocks noChangeArrowheads="1"/>
          </p:cNvSpPr>
          <p:nvPr/>
        </p:nvSpPr>
        <p:spPr bwMode="auto">
          <a:xfrm>
            <a:off x="1219200" y="3276600"/>
            <a:ext cx="685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002" name="Text Box 11"/>
          <p:cNvSpPr txBox="1">
            <a:spLocks noChangeArrowheads="1"/>
          </p:cNvSpPr>
          <p:nvPr/>
        </p:nvSpPr>
        <p:spPr bwMode="auto">
          <a:xfrm>
            <a:off x="3276600" y="2687638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ko-KR" sz="2000"/>
              <a:t>300-size cmpt</a:t>
            </a:r>
          </a:p>
          <a:p>
            <a:r>
              <a:rPr lang="en-US" altLang="ko-KR" sz="2000"/>
              <a:t>X 500.</a:t>
            </a:r>
          </a:p>
          <a:p>
            <a:r>
              <a:rPr lang="en-US" altLang="ko-KR" sz="2000"/>
              <a:t>Why?</a:t>
            </a:r>
          </a:p>
        </p:txBody>
      </p:sp>
      <p:sp>
        <p:nvSpPr>
          <p:cNvPr id="213003" name="Rectangle 13"/>
          <p:cNvSpPr>
            <a:spLocks noChangeArrowheads="1"/>
          </p:cNvSpPr>
          <p:nvPr/>
        </p:nvSpPr>
        <p:spPr bwMode="auto">
          <a:xfrm>
            <a:off x="4210050" y="4067175"/>
            <a:ext cx="914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4191000" y="3441700"/>
            <a:ext cx="190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ko-KR" sz="2000"/>
              <a:t>1100-size cmpt</a:t>
            </a:r>
          </a:p>
          <a:p>
            <a:r>
              <a:rPr lang="en-US" altLang="ko-KR" sz="2000"/>
              <a:t>X 65.</a:t>
            </a:r>
          </a:p>
          <a:p>
            <a:r>
              <a:rPr lang="en-US" altLang="ko-KR" sz="2000"/>
              <a:t>Why?</a:t>
            </a:r>
          </a:p>
        </p:txBody>
      </p:sp>
      <p:sp>
        <p:nvSpPr>
          <p:cNvPr id="213005" name="Line 14"/>
          <p:cNvSpPr>
            <a:spLocks noChangeShapeType="1"/>
          </p:cNvSpPr>
          <p:nvPr/>
        </p:nvSpPr>
        <p:spPr bwMode="auto">
          <a:xfrm>
            <a:off x="3733800" y="4038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006" name="Rectangle 15"/>
          <p:cNvSpPr>
            <a:spLocks noChangeArrowheads="1"/>
          </p:cNvSpPr>
          <p:nvPr/>
        </p:nvSpPr>
        <p:spPr bwMode="auto">
          <a:xfrm>
            <a:off x="3933825" y="4191000"/>
            <a:ext cx="257175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007" name="Rectangle 16"/>
          <p:cNvSpPr>
            <a:spLocks noChangeArrowheads="1"/>
          </p:cNvSpPr>
          <p:nvPr/>
        </p:nvSpPr>
        <p:spPr bwMode="auto">
          <a:xfrm>
            <a:off x="4086225" y="4419600"/>
            <a:ext cx="257175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008" name="Line 17"/>
          <p:cNvSpPr>
            <a:spLocks noChangeShapeType="1"/>
          </p:cNvSpPr>
          <p:nvPr/>
        </p:nvSpPr>
        <p:spPr bwMode="auto">
          <a:xfrm flipH="1">
            <a:off x="4267200" y="4419600"/>
            <a:ext cx="228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009" name="Footer Placeholder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13010" name="Date Placeholder 18"/>
          <p:cNvSpPr>
            <a:spLocks noGrp="1"/>
          </p:cNvSpPr>
          <p:nvPr>
            <p:ph type="dt" sz="quarter" idx="10"/>
          </p:nvPr>
        </p:nvSpPr>
        <p:spPr>
          <a:xfrm>
            <a:off x="601663" y="6230938"/>
            <a:ext cx="1905000" cy="457200"/>
          </a:xfrm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cxnSp>
        <p:nvCxnSpPr>
          <p:cNvPr id="213011" name="Straight Connector 18"/>
          <p:cNvCxnSpPr>
            <a:cxnSpLocks noChangeShapeType="1"/>
          </p:cNvCxnSpPr>
          <p:nvPr/>
        </p:nvCxnSpPr>
        <p:spPr bwMode="auto">
          <a:xfrm rot="16200000" flipH="1">
            <a:off x="2330450" y="3816350"/>
            <a:ext cx="1879600" cy="1308100"/>
          </a:xfrm>
          <a:prstGeom prst="line">
            <a:avLst/>
          </a:prstGeom>
          <a:noFill/>
          <a:ln w="88900">
            <a:solidFill>
              <a:schemeClr val="tx2"/>
            </a:solidFill>
            <a:round/>
            <a:headEnd type="none" w="sm" len="sm"/>
            <a:tailEnd/>
          </a:ln>
        </p:spPr>
      </p:cxnSp>
      <p:sp>
        <p:nvSpPr>
          <p:cNvPr id="213012" name="TextBox 19"/>
          <p:cNvSpPr txBox="1">
            <a:spLocks noChangeArrowheads="1"/>
          </p:cNvSpPr>
          <p:nvPr/>
        </p:nvSpPr>
        <p:spPr bwMode="auto">
          <a:xfrm>
            <a:off x="249238" y="5003800"/>
            <a:ext cx="1666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4) Spikes!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180138"/>
            <a:ext cx="1905000" cy="457200"/>
          </a:xfrm>
          <a:noFill/>
        </p:spPr>
        <p:txBody>
          <a:bodyPr/>
          <a:lstStyle/>
          <a:p>
            <a:fld id="{30F3420D-C385-CF48-AB70-992AB2D1D690}" type="slidenum">
              <a:rPr lang="en-US" altLang="ko-KR"/>
              <a:pPr/>
              <a:t>125</a:t>
            </a:fld>
            <a:endParaRPr lang="en-US" altLang="ko-KR" sz="1400"/>
          </a:p>
        </p:txBody>
      </p:sp>
      <p:pic>
        <p:nvPicPr>
          <p:cNvPr id="2140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09800"/>
            <a:ext cx="56388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Example: GIM-V At Work</a:t>
            </a:r>
          </a:p>
        </p:txBody>
      </p:sp>
      <p:sp>
        <p:nvSpPr>
          <p:cNvPr id="2140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Connected Components</a:t>
            </a:r>
          </a:p>
        </p:txBody>
      </p:sp>
      <p:sp>
        <p:nvSpPr>
          <p:cNvPr id="214022" name="Text Box 5"/>
          <p:cNvSpPr txBox="1">
            <a:spLocks noChangeArrowheads="1"/>
          </p:cNvSpPr>
          <p:nvPr/>
        </p:nvSpPr>
        <p:spPr bwMode="auto">
          <a:xfrm>
            <a:off x="4406900" y="5876925"/>
            <a:ext cx="7778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ko-KR" sz="2400"/>
              <a:t>Size</a:t>
            </a:r>
          </a:p>
        </p:txBody>
      </p:sp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1600200" y="36576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024" name="Text Box 6"/>
          <p:cNvSpPr txBox="1">
            <a:spLocks noChangeArrowheads="1"/>
          </p:cNvSpPr>
          <p:nvPr/>
        </p:nvSpPr>
        <p:spPr bwMode="auto">
          <a:xfrm>
            <a:off x="685800" y="2362200"/>
            <a:ext cx="9985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ko-KR" sz="2400"/>
              <a:t>Count</a:t>
            </a:r>
          </a:p>
        </p:txBody>
      </p:sp>
      <p:sp>
        <p:nvSpPr>
          <p:cNvPr id="214025" name="Rectangle 8"/>
          <p:cNvSpPr>
            <a:spLocks noChangeArrowheads="1"/>
          </p:cNvSpPr>
          <p:nvPr/>
        </p:nvSpPr>
        <p:spPr bwMode="auto">
          <a:xfrm>
            <a:off x="1219200" y="3276600"/>
            <a:ext cx="685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026" name="Rectangle 13"/>
          <p:cNvSpPr>
            <a:spLocks noChangeArrowheads="1"/>
          </p:cNvSpPr>
          <p:nvPr/>
        </p:nvSpPr>
        <p:spPr bwMode="auto">
          <a:xfrm>
            <a:off x="4210050" y="4067175"/>
            <a:ext cx="914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027" name="Text Box 12"/>
          <p:cNvSpPr txBox="1">
            <a:spLocks noChangeArrowheads="1"/>
          </p:cNvSpPr>
          <p:nvPr/>
        </p:nvSpPr>
        <p:spPr bwMode="auto">
          <a:xfrm>
            <a:off x="4191000" y="3200400"/>
            <a:ext cx="2563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ko-KR" sz="2000"/>
              <a:t>suspicious</a:t>
            </a:r>
          </a:p>
          <a:p>
            <a:r>
              <a:rPr lang="en-US" altLang="ko-KR" sz="2000"/>
              <a:t>financial-advice sites</a:t>
            </a:r>
          </a:p>
          <a:p>
            <a:r>
              <a:rPr lang="en-US" altLang="ko-KR" sz="2000"/>
              <a:t>(not existing now)</a:t>
            </a:r>
          </a:p>
        </p:txBody>
      </p:sp>
      <p:sp>
        <p:nvSpPr>
          <p:cNvPr id="214028" name="Line 14"/>
          <p:cNvSpPr>
            <a:spLocks noChangeShapeType="1"/>
          </p:cNvSpPr>
          <p:nvPr/>
        </p:nvSpPr>
        <p:spPr bwMode="auto">
          <a:xfrm>
            <a:off x="3733800" y="4038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029" name="Rectangle 15"/>
          <p:cNvSpPr>
            <a:spLocks noChangeArrowheads="1"/>
          </p:cNvSpPr>
          <p:nvPr/>
        </p:nvSpPr>
        <p:spPr bwMode="auto">
          <a:xfrm>
            <a:off x="3933825" y="4191000"/>
            <a:ext cx="257175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030" name="Rectangle 16"/>
          <p:cNvSpPr>
            <a:spLocks noChangeArrowheads="1"/>
          </p:cNvSpPr>
          <p:nvPr/>
        </p:nvSpPr>
        <p:spPr bwMode="auto">
          <a:xfrm>
            <a:off x="4086225" y="4419600"/>
            <a:ext cx="257175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031" name="Line 17"/>
          <p:cNvSpPr>
            <a:spLocks noChangeShapeType="1"/>
          </p:cNvSpPr>
          <p:nvPr/>
        </p:nvSpPr>
        <p:spPr bwMode="auto">
          <a:xfrm flipH="1">
            <a:off x="4267200" y="4419600"/>
            <a:ext cx="228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032" name="Footer Placeholder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14033" name="Date Placeholder 17"/>
          <p:cNvSpPr>
            <a:spLocks noGrp="1"/>
          </p:cNvSpPr>
          <p:nvPr>
            <p:ph type="dt" sz="quarter" idx="10"/>
          </p:nvPr>
        </p:nvSpPr>
        <p:spPr>
          <a:xfrm>
            <a:off x="381000" y="6215063"/>
            <a:ext cx="1905000" cy="457200"/>
          </a:xfrm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cxnSp>
        <p:nvCxnSpPr>
          <p:cNvPr id="214034" name="Straight Connector 17"/>
          <p:cNvCxnSpPr>
            <a:cxnSpLocks noChangeShapeType="1"/>
          </p:cNvCxnSpPr>
          <p:nvPr/>
        </p:nvCxnSpPr>
        <p:spPr bwMode="auto">
          <a:xfrm rot="16200000" flipH="1">
            <a:off x="2330450" y="3816350"/>
            <a:ext cx="1879600" cy="1308100"/>
          </a:xfrm>
          <a:prstGeom prst="line">
            <a:avLst/>
          </a:prstGeom>
          <a:noFill/>
          <a:ln w="88900">
            <a:solidFill>
              <a:schemeClr val="tx2"/>
            </a:solidFill>
            <a:round/>
            <a:headEnd type="none" w="sm" len="sm"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04063" y="6164263"/>
            <a:ext cx="1905000" cy="457200"/>
          </a:xfrm>
          <a:noFill/>
        </p:spPr>
        <p:txBody>
          <a:bodyPr/>
          <a:lstStyle/>
          <a:p>
            <a:fld id="{FBA7DF37-F84A-144C-B59A-B0A3C52A9C38}" type="slidenum">
              <a:rPr lang="en-US" altLang="ko-KR"/>
              <a:pPr/>
              <a:t>126</a:t>
            </a:fld>
            <a:endParaRPr lang="en-US" altLang="ko-KR"/>
          </a:p>
        </p:txBody>
      </p:sp>
      <p:sp>
        <p:nvSpPr>
          <p:cNvPr id="2150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8300"/>
            <a:ext cx="7772400" cy="685800"/>
          </a:xfrm>
        </p:spPr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GIM-V At Work</a:t>
            </a:r>
          </a:p>
        </p:txBody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648200"/>
          </a:xfrm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Connected Components over Time</a:t>
            </a:r>
          </a:p>
          <a:p>
            <a:r>
              <a:rPr lang="en-US" altLang="ko-KR" b="1">
                <a:ea typeface="굴림" charset="-127"/>
                <a:cs typeface="굴림" charset="-127"/>
              </a:rPr>
              <a:t>LinkedIn: 7.5M nodes and 58M edges</a:t>
            </a:r>
          </a:p>
          <a:p>
            <a:endParaRPr lang="en-US" altLang="ko-KR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1504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0"/>
            <a:ext cx="4999038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6" name="Text Box 7"/>
          <p:cNvSpPr txBox="1">
            <a:spLocks noChangeArrowheads="1"/>
          </p:cNvSpPr>
          <p:nvPr/>
        </p:nvSpPr>
        <p:spPr bwMode="auto">
          <a:xfrm>
            <a:off x="6324600" y="3886200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ko-KR"/>
              <a:t>Stable tail slope</a:t>
            </a:r>
          </a:p>
          <a:p>
            <a:r>
              <a:rPr lang="en-US" altLang="ko-KR"/>
              <a:t>after the gelling point</a:t>
            </a:r>
          </a:p>
        </p:txBody>
      </p:sp>
      <p:sp>
        <p:nvSpPr>
          <p:cNvPr id="215047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15048" name="Date Placeholder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160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D9FAD6-6E1D-1C47-8302-B34DF41B9118}" type="slidenum">
              <a:rPr lang="en-US" smtClean="0"/>
              <a:pPr/>
              <a:t>127</a:t>
            </a:fld>
            <a:endParaRPr lang="en-US" smtClean="0"/>
          </a:p>
        </p:txBody>
      </p:sp>
      <p:sp>
        <p:nvSpPr>
          <p:cNvPr id="216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2160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Problem#1: Patterns in graphs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Problem#2: Tools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Problem#3: Scalability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16070" name="AutoShape 4"/>
          <p:cNvSpPr>
            <a:spLocks noChangeArrowheads="1"/>
          </p:cNvSpPr>
          <p:nvPr/>
        </p:nvSpPr>
        <p:spPr bwMode="auto">
          <a:xfrm>
            <a:off x="304800" y="3962400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071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17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9CC700-EB6E-734D-950C-A8DA62591E4A}" type="slidenum">
              <a:rPr lang="en-US" smtClean="0"/>
              <a:pPr/>
              <a:t>128</a:t>
            </a:fld>
            <a:endParaRPr lang="en-US" smtClean="0"/>
          </a:p>
        </p:txBody>
      </p:sp>
      <p:sp>
        <p:nvSpPr>
          <p:cNvPr id="217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OVERALL CONCLUSIONS – low level:</a:t>
            </a:r>
          </a:p>
        </p:txBody>
      </p:sp>
      <p:sp>
        <p:nvSpPr>
          <p:cNvPr id="217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1650"/>
            <a:ext cx="7772400" cy="4648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ea typeface="ＭＳ Ｐゴシック" charset="-128"/>
                <a:cs typeface="ＭＳ Ｐゴシック" charset="-128"/>
              </a:rPr>
              <a:t>Several new </a:t>
            </a:r>
            <a:r>
              <a:rPr lang="en-US" b="1">
                <a:ea typeface="ＭＳ Ｐゴシック" charset="-128"/>
                <a:cs typeface="ＭＳ Ｐゴシック" charset="-128"/>
              </a:rPr>
              <a:t>patterns </a:t>
            </a:r>
            <a:r>
              <a:rPr lang="en-US">
                <a:ea typeface="ＭＳ Ｐゴシック" charset="-128"/>
                <a:cs typeface="ＭＳ Ｐゴシック" charset="-128"/>
              </a:rPr>
              <a:t>(fortification, triangle-laws, conn. components, etc)</a:t>
            </a:r>
          </a:p>
          <a:p>
            <a:pPr>
              <a:spcBef>
                <a:spcPct val="50000"/>
              </a:spcBef>
            </a:pPr>
            <a:r>
              <a:rPr lang="en-US">
                <a:ea typeface="ＭＳ Ｐゴシック" charset="-128"/>
                <a:cs typeface="ＭＳ Ｐゴシック" charset="-128"/>
              </a:rPr>
              <a:t>New </a:t>
            </a:r>
            <a:r>
              <a:rPr lang="en-US" b="1">
                <a:ea typeface="ＭＳ Ｐゴシック" charset="-128"/>
                <a:cs typeface="ＭＳ Ｐゴシック" charset="-128"/>
              </a:rPr>
              <a:t>tools</a:t>
            </a:r>
            <a:r>
              <a:rPr lang="en-US">
                <a:ea typeface="ＭＳ Ｐゴシック" charset="-128"/>
                <a:cs typeface="ＭＳ Ｐゴシック" charset="-128"/>
              </a:rPr>
              <a:t>:</a:t>
            </a:r>
          </a:p>
          <a:p>
            <a:pPr lvl="1">
              <a:spcBef>
                <a:spcPct val="50000"/>
              </a:spcBef>
            </a:pPr>
            <a:r>
              <a:rPr lang="en-US">
                <a:ea typeface="ＭＳ Ｐゴシック" charset="-128"/>
                <a:cs typeface="ＭＳ Ｐゴシック" charset="-128"/>
              </a:rPr>
              <a:t>anomaly detection (OddBall), belief propagation, immunization</a:t>
            </a:r>
          </a:p>
          <a:p>
            <a:pPr>
              <a:spcBef>
                <a:spcPct val="50000"/>
              </a:spcBef>
            </a:pPr>
            <a:r>
              <a:rPr lang="en-US" b="1">
                <a:ea typeface="ＭＳ Ｐゴシック" charset="-128"/>
                <a:cs typeface="ＭＳ Ｐゴシック" charset="-128"/>
              </a:rPr>
              <a:t>Scalability</a:t>
            </a:r>
            <a:r>
              <a:rPr lang="en-US">
                <a:ea typeface="ＭＳ Ｐゴシック" charset="-128"/>
                <a:cs typeface="ＭＳ Ｐゴシック" charset="-128"/>
              </a:rPr>
              <a:t>: PEGASUS / hadoop</a:t>
            </a:r>
          </a:p>
        </p:txBody>
      </p:sp>
      <p:sp>
        <p:nvSpPr>
          <p:cNvPr id="217094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191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8C6F9B-AF40-1649-ADFE-004500C5FC0B}" type="slidenum">
              <a:rPr lang="en-US" smtClean="0"/>
              <a:pPr/>
              <a:t>129</a:t>
            </a:fld>
            <a:endParaRPr lang="en-US" smtClean="0"/>
          </a:p>
        </p:txBody>
      </p:sp>
      <p:sp>
        <p:nvSpPr>
          <p:cNvPr id="2191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OVERALL CONCLUSIONS – high level</a:t>
            </a:r>
          </a:p>
        </p:txBody>
      </p:sp>
      <p:sp>
        <p:nvSpPr>
          <p:cNvPr id="219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9575"/>
            <a:ext cx="7780338" cy="43053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smtClean="0">
                <a:ea typeface="ＭＳ Ｐゴシック" charset="-128"/>
                <a:cs typeface="ＭＳ Ｐゴシック" charset="-128"/>
              </a:rPr>
              <a:t>BIG DATA: Large 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datasets reveal patterns/outliers that are invisible otherwise</a:t>
            </a:r>
          </a:p>
        </p:txBody>
      </p:sp>
      <p:sp>
        <p:nvSpPr>
          <p:cNvPr id="219142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pic>
        <p:nvPicPr>
          <p:cNvPr id="219143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7338" y="2892425"/>
            <a:ext cx="365760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DBCE87-A414-1844-9878-82810496653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6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Laws and patterns</a:t>
            </a:r>
          </a:p>
        </p:txBody>
      </p:sp>
      <p:sp>
        <p:nvSpPr>
          <p:cNvPr id="3891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 lIns="82945" tIns="41473" rIns="82945" bIns="41473"/>
          <a:lstStyle/>
          <a:p>
            <a:pPr>
              <a:lnSpc>
                <a:spcPct val="9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Are real graphs random?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A: NO!!</a:t>
            </a:r>
          </a:p>
          <a:p>
            <a:pPr lvl="1">
              <a:lnSpc>
                <a:spcPct val="90000"/>
              </a:lnSpc>
            </a:pPr>
            <a:r>
              <a:rPr lang="en-US"/>
              <a:t>Diameter</a:t>
            </a:r>
          </a:p>
          <a:p>
            <a:pPr lvl="1">
              <a:lnSpc>
                <a:spcPct val="90000"/>
              </a:lnSpc>
            </a:pPr>
            <a:r>
              <a:rPr lang="en-US"/>
              <a:t>in- and out- degree distributions</a:t>
            </a:r>
          </a:p>
          <a:p>
            <a:pPr lvl="1">
              <a:lnSpc>
                <a:spcPct val="90000"/>
              </a:lnSpc>
            </a:pPr>
            <a:r>
              <a:rPr lang="en-US"/>
              <a:t>other (surprising) patterns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So, let’s look at the data</a:t>
            </a:r>
          </a:p>
        </p:txBody>
      </p:sp>
      <p:sp>
        <p:nvSpPr>
          <p:cNvPr id="38918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21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0A4E19-A963-3444-B129-ACB037AD60EE}" type="slidenum">
              <a:rPr lang="en-US" smtClean="0"/>
              <a:pPr/>
              <a:t>130</a:t>
            </a:fld>
            <a:endParaRPr lang="en-US" smtClean="0"/>
          </a:p>
        </p:txBody>
      </p:sp>
      <p:sp>
        <p:nvSpPr>
          <p:cNvPr id="221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References</a:t>
            </a:r>
            <a:endParaRPr lang="en-US" sz="3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1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458200" cy="4648200"/>
          </a:xfrm>
        </p:spPr>
        <p:txBody>
          <a:bodyPr/>
          <a:lstStyle/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Leman Akoglu, Christos Faloutsos: </a:t>
            </a:r>
            <a:r>
              <a:rPr lang="en-US" sz="2800" i="1" smtClean="0">
                <a:ea typeface="ＭＳ Ｐゴシック" charset="-128"/>
                <a:cs typeface="ＭＳ Ｐゴシック" charset="-128"/>
              </a:rPr>
              <a:t>RTG: A Recursive Realistic Graph Generator Using Random Typing</a:t>
            </a:r>
            <a:r>
              <a:rPr lang="en-US" sz="2800" smtClean="0">
                <a:ea typeface="ＭＳ Ｐゴシック" charset="-128"/>
                <a:cs typeface="ＭＳ Ｐゴシック" charset="-128"/>
              </a:rPr>
              <a:t>. ECML/PKDD (1) 2009: 13-28</a:t>
            </a:r>
          </a:p>
          <a:p>
            <a:endParaRPr lang="en-US" sz="2800" smtClean="0">
              <a:ea typeface="ＭＳ Ｐゴシック" charset="-128"/>
              <a:cs typeface="ＭＳ Ｐゴシック" charset="-128"/>
            </a:endParaRP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Deepayan Chakrabarti, Christos Faloutsos: </a:t>
            </a:r>
            <a:r>
              <a:rPr lang="en-US" sz="2800" i="1" smtClean="0">
                <a:ea typeface="ＭＳ Ｐゴシック" charset="-128"/>
                <a:cs typeface="ＭＳ Ｐゴシック" charset="-128"/>
              </a:rPr>
              <a:t>Graph mining: Laws, generators, and algorithms</a:t>
            </a:r>
            <a:r>
              <a:rPr lang="en-US" sz="2800" smtClean="0">
                <a:ea typeface="ＭＳ Ｐゴシック" charset="-128"/>
                <a:cs typeface="ＭＳ Ｐゴシック" charset="-128"/>
              </a:rPr>
              <a:t>. ACM Comput. Surv. 38(1): (2006)</a:t>
            </a:r>
          </a:p>
          <a:p>
            <a:endParaRPr lang="en-US" sz="280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1190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232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E1F731-DB07-D542-A550-0463BDD9F955}" type="slidenum">
              <a:rPr lang="en-US" smtClean="0"/>
              <a:pPr/>
              <a:t>131</a:t>
            </a:fld>
            <a:endParaRPr lang="en-US" smtClean="0"/>
          </a:p>
        </p:txBody>
      </p:sp>
      <p:sp>
        <p:nvSpPr>
          <p:cNvPr id="223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References</a:t>
            </a:r>
            <a:endParaRPr lang="en-US" sz="3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3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458200" cy="4648200"/>
          </a:xfrm>
        </p:spPr>
        <p:txBody>
          <a:bodyPr/>
          <a:lstStyle/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Deepayan Chakrabarti, Yang Wang, Chenxi Wang, Jure Leskovec, Christos Faloutsos: </a:t>
            </a:r>
            <a:r>
              <a:rPr lang="en-US" sz="2800" i="1" smtClean="0">
                <a:ea typeface="ＭＳ Ｐゴシック" charset="-128"/>
                <a:cs typeface="ＭＳ Ｐゴシック" charset="-128"/>
              </a:rPr>
              <a:t>Epidemic thresholds in real networks.</a:t>
            </a:r>
            <a:r>
              <a:rPr lang="en-US" sz="2800" smtClean="0">
                <a:ea typeface="ＭＳ Ｐゴシック" charset="-128"/>
                <a:cs typeface="ＭＳ Ｐゴシック" charset="-128"/>
              </a:rPr>
              <a:t> ACM Trans. Inf. Syst. Secur. 10(4): (2008)</a:t>
            </a:r>
          </a:p>
          <a:p>
            <a:endParaRPr lang="en-US" sz="2800" smtClean="0">
              <a:ea typeface="ＭＳ Ｐゴシック" charset="-128"/>
              <a:cs typeface="ＭＳ Ｐゴシック" charset="-128"/>
            </a:endParaRP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Deepayan Chakrabarti, Jure Leskovec, Christos Faloutsos, Samuel Madden, Carlos Guestrin, Michalis Faloutsos: </a:t>
            </a:r>
            <a:r>
              <a:rPr lang="en-US" sz="2800" i="1" smtClean="0">
                <a:ea typeface="ＭＳ Ｐゴシック" charset="-128"/>
                <a:cs typeface="ＭＳ Ｐゴシック" charset="-128"/>
              </a:rPr>
              <a:t>Information Survival Threshold in Sensor and P2P Networks</a:t>
            </a:r>
            <a:r>
              <a:rPr lang="en-US" sz="2800" smtClean="0">
                <a:ea typeface="ＭＳ Ｐゴシック" charset="-128"/>
                <a:cs typeface="ＭＳ Ｐゴシック" charset="-128"/>
              </a:rPr>
              <a:t>. INFOCOM 2007: 1316-1324</a:t>
            </a:r>
          </a:p>
          <a:p>
            <a:endParaRPr lang="en-US" sz="280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3238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252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04EAFE-2F30-7B40-B086-8777FC90736C}" type="slidenum">
              <a:rPr lang="en-US" smtClean="0"/>
              <a:pPr/>
              <a:t>132</a:t>
            </a:fld>
            <a:endParaRPr lang="en-US" smtClean="0"/>
          </a:p>
        </p:txBody>
      </p:sp>
      <p:sp>
        <p:nvSpPr>
          <p:cNvPr id="2252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References</a:t>
            </a:r>
            <a:endParaRPr lang="en-US" sz="3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458200" cy="4648200"/>
          </a:xfrm>
        </p:spPr>
        <p:txBody>
          <a:bodyPr/>
          <a:lstStyle/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Christos Faloutsos, Tamara G. Kolda, Jimeng Sun: </a:t>
            </a:r>
            <a:r>
              <a:rPr lang="en-US" sz="2800" i="1" smtClean="0">
                <a:ea typeface="ＭＳ Ｐゴシック" charset="-128"/>
                <a:cs typeface="ＭＳ Ｐゴシック" charset="-128"/>
              </a:rPr>
              <a:t>Mining large graphs and streams using matrix and tensor tools</a:t>
            </a:r>
            <a:r>
              <a:rPr lang="en-US" sz="2800" smtClean="0">
                <a:ea typeface="ＭＳ Ｐゴシック" charset="-128"/>
                <a:cs typeface="ＭＳ Ｐゴシック" charset="-128"/>
              </a:rPr>
              <a:t>. Tutorial, SIGMOD Conference 2007: 1174</a:t>
            </a:r>
          </a:p>
          <a:p>
            <a:endParaRPr lang="en-US" sz="2800" smtClean="0">
              <a:ea typeface="ＭＳ Ｐゴシック" charset="-128"/>
              <a:cs typeface="ＭＳ Ｐゴシック" charset="-128"/>
            </a:endParaRPr>
          </a:p>
          <a:p>
            <a:endParaRPr lang="en-US" sz="280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286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273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1B3FFB-F203-B94D-9259-D4E15990A130}" type="slidenum">
              <a:rPr lang="en-US" smtClean="0"/>
              <a:pPr/>
              <a:t>133</a:t>
            </a:fld>
            <a:endParaRPr lang="en-US" smtClean="0"/>
          </a:p>
        </p:txBody>
      </p:sp>
      <p:sp>
        <p:nvSpPr>
          <p:cNvPr id="2273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References</a:t>
            </a:r>
            <a:endParaRPr lang="en-US" sz="3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73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458200" cy="4648200"/>
          </a:xfrm>
        </p:spPr>
        <p:txBody>
          <a:bodyPr/>
          <a:lstStyle/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T. G. Kolda and J. Sun. </a:t>
            </a:r>
            <a:r>
              <a:rPr lang="en-US" sz="2800" i="1" smtClean="0">
                <a:ea typeface="ＭＳ Ｐゴシック" charset="-128"/>
                <a:cs typeface="ＭＳ Ｐゴシック" charset="-128"/>
              </a:rPr>
              <a:t>Scalable Tensor Decompositions for Multi-aspect Data Mining</a:t>
            </a:r>
            <a:r>
              <a:rPr lang="en-US" sz="2800" smtClean="0">
                <a:ea typeface="ＭＳ Ｐゴシック" charset="-128"/>
                <a:cs typeface="ＭＳ Ｐゴシック" charset="-128"/>
              </a:rPr>
              <a:t>. In: ICDM 2008, pp. 363-372, December 2008.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227334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283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F78D9F-299D-E64E-AD13-5E1F41F1834C}" type="slidenum">
              <a:rPr lang="en-US" smtClean="0"/>
              <a:pPr/>
              <a:t>134</a:t>
            </a:fld>
            <a:endParaRPr lang="en-US" smtClean="0"/>
          </a:p>
        </p:txBody>
      </p:sp>
      <p:sp>
        <p:nvSpPr>
          <p:cNvPr id="228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References</a:t>
            </a:r>
            <a:endParaRPr lang="en-US" sz="3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8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47800"/>
            <a:ext cx="84582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ea typeface="ＭＳ Ｐゴシック" charset="-128"/>
                <a:cs typeface="ＭＳ Ｐゴシック" charset="-128"/>
              </a:rPr>
              <a:t>Jure Leskovec, Jon Kleinberg and Christos Faloutsos </a:t>
            </a:r>
            <a:r>
              <a:rPr lang="en-US" sz="2800" i="1" smtClean="0">
                <a:ea typeface="ＭＳ Ｐゴシック" charset="-128"/>
                <a:cs typeface="ＭＳ Ｐゴシック" charset="-128"/>
              </a:rPr>
              <a:t>Graphs over Time: Densification Laws, Shrinking Diameters and Possible Explanations</a:t>
            </a:r>
            <a:r>
              <a:rPr lang="en-US" sz="2800" smtClean="0">
                <a:ea typeface="ＭＳ Ｐゴシック" charset="-128"/>
                <a:cs typeface="ＭＳ Ｐゴシック" charset="-128"/>
              </a:rPr>
              <a:t>, KDD 2005 (Best Research paper award).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a typeface="ＭＳ Ｐゴシック" charset="-128"/>
                <a:cs typeface="ＭＳ Ｐゴシック" charset="-128"/>
              </a:rPr>
              <a:t>Jure Leskovec, Deepayan Chakrabarti, Jon M. Kleinberg, Christos Faloutsos: </a:t>
            </a:r>
            <a:r>
              <a:rPr lang="en-US" sz="2800" i="1" smtClean="0">
                <a:ea typeface="ＭＳ Ｐゴシック" charset="-128"/>
                <a:cs typeface="ＭＳ Ｐゴシック" charset="-128"/>
              </a:rPr>
              <a:t>Realistic, Mathematically Tractable Graph Generation and Evolution, Using Kronecker Multiplication</a:t>
            </a:r>
            <a:r>
              <a:rPr lang="en-US" sz="2800" smtClean="0">
                <a:ea typeface="ＭＳ Ｐゴシック" charset="-128"/>
                <a:cs typeface="ＭＳ Ｐゴシック" charset="-128"/>
              </a:rPr>
              <a:t>. PKDD 2005: 133-145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smtClean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8358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293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1074EC-F3D1-FB48-88AD-44FDC15DB20E}" type="slidenum">
              <a:rPr lang="en-US" smtClean="0"/>
              <a:pPr/>
              <a:t>135</a:t>
            </a:fld>
            <a:endParaRPr lang="en-US" smtClean="0"/>
          </a:p>
        </p:txBody>
      </p:sp>
      <p:sp>
        <p:nvSpPr>
          <p:cNvPr id="2293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References</a:t>
            </a:r>
          </a:p>
        </p:txBody>
      </p:sp>
      <p:sp>
        <p:nvSpPr>
          <p:cNvPr id="2293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ea typeface="ＭＳ Ｐゴシック" charset="-128"/>
                <a:cs typeface="ＭＳ Ｐゴシック" charset="-128"/>
              </a:rPr>
              <a:t>Jimeng Sun, Yinglian Xie, Hui Zhang, Christos Faloutsos. </a:t>
            </a:r>
            <a:r>
              <a:rPr lang="en-US" sz="2800" i="1">
                <a:ea typeface="ＭＳ Ｐゴシック" charset="-128"/>
                <a:cs typeface="ＭＳ Ｐゴシック" charset="-128"/>
              </a:rPr>
              <a:t>Less is More: Compact Matrix Decomposition for Large Sparse Graphs</a:t>
            </a:r>
            <a:r>
              <a:rPr lang="en-US" sz="2800">
                <a:ea typeface="ＭＳ Ｐゴシック" charset="-128"/>
                <a:cs typeface="ＭＳ Ｐゴシック" charset="-128"/>
              </a:rPr>
              <a:t>, SDM, Minneapolis, Minnesota, Apr 2007. </a:t>
            </a:r>
          </a:p>
          <a:p>
            <a:r>
              <a:rPr lang="en-US" sz="2800">
                <a:ea typeface="ＭＳ Ｐゴシック" charset="-128"/>
                <a:cs typeface="ＭＳ Ｐゴシック" charset="-128"/>
              </a:rPr>
              <a:t>Jimeng Sun, Spiros Papadimitriou, Philip S. Yu, and Christos Faloutsos, </a:t>
            </a:r>
            <a:r>
              <a:rPr lang="en-US" sz="2800" i="1">
                <a:ea typeface="ＭＳ Ｐゴシック" charset="-128"/>
                <a:cs typeface="ＭＳ Ｐゴシック" charset="-128"/>
              </a:rPr>
              <a:t>GraphScope: Parameter-free Mining of Large Time-evolving Graphs</a:t>
            </a:r>
            <a:r>
              <a:rPr lang="en-US" sz="2800">
                <a:ea typeface="ＭＳ Ｐゴシック" charset="-128"/>
                <a:cs typeface="ＭＳ Ｐゴシック" charset="-128"/>
              </a:rPr>
              <a:t> ACM SIGKDD Conference, San Jose, CA, August 2007 </a:t>
            </a:r>
          </a:p>
        </p:txBody>
      </p:sp>
      <p:sp>
        <p:nvSpPr>
          <p:cNvPr id="229382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References</a:t>
            </a:r>
          </a:p>
        </p:txBody>
      </p:sp>
      <p:sp>
        <p:nvSpPr>
          <p:cNvPr id="230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Jimeng Sun, Dacheng Tao, Christos Faloutsos: </a:t>
            </a:r>
            <a:r>
              <a:rPr lang="en-US" i="1" smtClean="0">
                <a:ea typeface="ＭＳ Ｐゴシック" charset="-128"/>
                <a:cs typeface="ＭＳ Ｐゴシック" charset="-128"/>
              </a:rPr>
              <a:t>Beyond streams and graphs: dynamic tensor analysis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. KDD 2006: 374-383</a:t>
            </a:r>
          </a:p>
          <a:p>
            <a:pPr>
              <a:buFontTx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04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2304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304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42DBB5-A858-D341-85E8-912FE8308573}" type="slidenum">
              <a:rPr lang="en-US" smtClean="0"/>
              <a:pPr/>
              <a:t>136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314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175A36-690A-5F4A-88AA-4C2ECDF13900}" type="slidenum">
              <a:rPr lang="en-US" smtClean="0"/>
              <a:pPr/>
              <a:t>137</a:t>
            </a:fld>
            <a:endParaRPr lang="en-US" smtClean="0"/>
          </a:p>
        </p:txBody>
      </p:sp>
      <p:sp>
        <p:nvSpPr>
          <p:cNvPr id="2314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References</a:t>
            </a:r>
            <a:endParaRPr lang="en-US" sz="3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70800" cy="4648200"/>
          </a:xfrm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Hanghang Tong, Christos Faloutsos, and Jia-Yu Pan, </a:t>
            </a:r>
            <a:r>
              <a:rPr lang="en-US" i="1">
                <a:ea typeface="ＭＳ Ｐゴシック" charset="-128"/>
                <a:cs typeface="ＭＳ Ｐゴシック" charset="-128"/>
              </a:rPr>
              <a:t>Fast Random Walk with Restart and Its Applications</a:t>
            </a:r>
            <a:r>
              <a:rPr lang="en-US">
                <a:ea typeface="ＭＳ Ｐゴシック" charset="-128"/>
                <a:cs typeface="ＭＳ Ｐゴシック" charset="-128"/>
              </a:rPr>
              <a:t>, ICDM 2006, Hong Kong.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Hanghang Tong, Christos Faloutsos, </a:t>
            </a:r>
            <a:r>
              <a:rPr lang="en-US" i="1">
                <a:ea typeface="ＭＳ Ｐゴシック" charset="-128"/>
                <a:cs typeface="ＭＳ Ｐゴシック" charset="-128"/>
              </a:rPr>
              <a:t>Center-Piece Subgraphs: Problem Definition and Fast Solutions</a:t>
            </a:r>
            <a:r>
              <a:rPr lang="en-US">
                <a:ea typeface="ＭＳ Ｐゴシック" charset="-128"/>
                <a:cs typeface="ＭＳ Ｐゴシック" charset="-128"/>
              </a:rPr>
              <a:t>, KDD 2006, Philadelphia, PA</a:t>
            </a:r>
          </a:p>
        </p:txBody>
      </p:sp>
      <p:sp>
        <p:nvSpPr>
          <p:cNvPr id="231430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334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C316E8-4887-0D49-9ED2-B97A237B6DD6}" type="slidenum">
              <a:rPr lang="en-US" smtClean="0"/>
              <a:pPr/>
              <a:t>138</a:t>
            </a:fld>
            <a:endParaRPr lang="en-US" smtClean="0"/>
          </a:p>
        </p:txBody>
      </p:sp>
      <p:sp>
        <p:nvSpPr>
          <p:cNvPr id="2334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References</a:t>
            </a:r>
            <a:endParaRPr lang="en-US" sz="3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3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85100" cy="4648200"/>
          </a:xfrm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Hanghang Tong, Christos Faloutsos, Brian Gallagher, Tina Eliassi-Rad: Fast best-effort pattern matching in large attributed graphs. KDD 2007: 737-746</a:t>
            </a:r>
          </a:p>
          <a:p>
            <a:endParaRPr lang="en-US" sz="280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3478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355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552F0E-7472-F04F-BDDA-3608B136A08C}" type="slidenum">
              <a:rPr lang="en-US" smtClean="0"/>
              <a:pPr/>
              <a:t>139</a:t>
            </a:fld>
            <a:endParaRPr lang="en-US" smtClean="0"/>
          </a:p>
        </p:txBody>
      </p:sp>
      <p:sp>
        <p:nvSpPr>
          <p:cNvPr id="2355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4400" smtClean="0">
                <a:ea typeface="ＭＳ Ｐゴシック" charset="-128"/>
                <a:cs typeface="ＭＳ Ｐゴシック" charset="-128"/>
              </a:rPr>
              <a:t>Project info</a:t>
            </a:r>
            <a:endParaRPr lang="en-US" sz="360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35525" name="Picture 5" descr="pegasus_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8213" y="1346200"/>
            <a:ext cx="1271587" cy="536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pic>
        <p:nvPicPr>
          <p:cNvPr id="235526" name="Picture 5"/>
          <p:cNvPicPr>
            <a:picLocks noChangeAspect="1" noChangeArrowheads="1"/>
          </p:cNvPicPr>
          <p:nvPr/>
        </p:nvPicPr>
        <p:blipFill>
          <a:blip r:embed="rId4"/>
          <a:srcRect l="10345" t="14426" r="6897"/>
          <a:stretch>
            <a:fillRect/>
          </a:stretch>
        </p:blipFill>
        <p:spPr bwMode="auto">
          <a:xfrm>
            <a:off x="342900" y="2997200"/>
            <a:ext cx="9112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6700" y="2971800"/>
            <a:ext cx="94456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8" name="Picture 10" descr="pol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9400" y="2997200"/>
            <a:ext cx="688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9" name="Picture 11" descr="ukang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33663" y="2997200"/>
            <a:ext cx="981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0" name="TextBox 12"/>
          <p:cNvSpPr txBox="1">
            <a:spLocks noChangeArrowheads="1"/>
          </p:cNvSpPr>
          <p:nvPr/>
        </p:nvSpPr>
        <p:spPr bwMode="auto">
          <a:xfrm>
            <a:off x="50800" y="4013200"/>
            <a:ext cx="13096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Akoglu, </a:t>
            </a:r>
          </a:p>
          <a:p>
            <a:r>
              <a:rPr lang="en-US"/>
              <a:t>Leman</a:t>
            </a:r>
          </a:p>
        </p:txBody>
      </p:sp>
      <p:sp>
        <p:nvSpPr>
          <p:cNvPr id="235531" name="TextBox 13"/>
          <p:cNvSpPr txBox="1">
            <a:spLocks noChangeArrowheads="1"/>
          </p:cNvSpPr>
          <p:nvPr/>
        </p:nvSpPr>
        <p:spPr bwMode="auto">
          <a:xfrm>
            <a:off x="1371600" y="2108200"/>
            <a:ext cx="10747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Chau, </a:t>
            </a:r>
          </a:p>
          <a:p>
            <a:r>
              <a:rPr lang="en-US"/>
              <a:t>Polo</a:t>
            </a:r>
          </a:p>
        </p:txBody>
      </p:sp>
      <p:sp>
        <p:nvSpPr>
          <p:cNvPr id="235532" name="TextBox 14"/>
          <p:cNvSpPr txBox="1">
            <a:spLocks noChangeArrowheads="1"/>
          </p:cNvSpPr>
          <p:nvPr/>
        </p:nvSpPr>
        <p:spPr bwMode="auto">
          <a:xfrm>
            <a:off x="2579688" y="4087813"/>
            <a:ext cx="1019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Kang, U</a:t>
            </a:r>
          </a:p>
        </p:txBody>
      </p:sp>
      <p:sp>
        <p:nvSpPr>
          <p:cNvPr id="235533" name="TextBox 15"/>
          <p:cNvSpPr txBox="1">
            <a:spLocks noChangeArrowheads="1"/>
          </p:cNvSpPr>
          <p:nvPr/>
        </p:nvSpPr>
        <p:spPr bwMode="auto">
          <a:xfrm>
            <a:off x="4957763" y="4081463"/>
            <a:ext cx="17970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McGlohon, </a:t>
            </a:r>
          </a:p>
          <a:p>
            <a:r>
              <a:rPr lang="en-US">
                <a:solidFill>
                  <a:srgbClr val="000066"/>
                </a:solidFill>
              </a:rPr>
              <a:t>Mary</a:t>
            </a:r>
          </a:p>
        </p:txBody>
      </p:sp>
      <p:pic>
        <p:nvPicPr>
          <p:cNvPr id="23553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3213" y="2997200"/>
            <a:ext cx="8191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5" name="TextBox 16"/>
          <p:cNvSpPr txBox="1">
            <a:spLocks noChangeArrowheads="1"/>
          </p:cNvSpPr>
          <p:nvPr/>
        </p:nvSpPr>
        <p:spPr bwMode="auto">
          <a:xfrm>
            <a:off x="7419975" y="4089400"/>
            <a:ext cx="17240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Tong, </a:t>
            </a:r>
          </a:p>
          <a:p>
            <a:r>
              <a:rPr lang="en-US">
                <a:solidFill>
                  <a:srgbClr val="000066"/>
                </a:solidFill>
              </a:rPr>
              <a:t>Hanghang</a:t>
            </a:r>
          </a:p>
        </p:txBody>
      </p:sp>
      <p:pic>
        <p:nvPicPr>
          <p:cNvPr id="235536" name="Picture 6" descr="aditya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92900" y="2952750"/>
            <a:ext cx="80803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7" name="TextBox 14"/>
          <p:cNvSpPr txBox="1">
            <a:spLocks noChangeArrowheads="1"/>
          </p:cNvSpPr>
          <p:nvPr/>
        </p:nvSpPr>
        <p:spPr bwMode="auto">
          <a:xfrm>
            <a:off x="6227763" y="1962150"/>
            <a:ext cx="15001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Prakash,</a:t>
            </a:r>
          </a:p>
          <a:p>
            <a:r>
              <a:rPr lang="en-US"/>
              <a:t>Aditya</a:t>
            </a:r>
          </a:p>
        </p:txBody>
      </p:sp>
      <p:sp>
        <p:nvSpPr>
          <p:cNvPr id="235538" name="Date Placeholder 2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0" y="5226050"/>
            <a:ext cx="9144000" cy="163195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28575">
            <a:noFill/>
            <a:miter lim="800000"/>
            <a:headEnd type="none" w="sm" len="sm"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kumimoji="0" lang="en-US" sz="3600">
                <a:latin typeface="Times New Roman" charset="0"/>
              </a:rPr>
              <a:t>Thanks to: </a:t>
            </a:r>
            <a:r>
              <a:rPr kumimoji="0" lang="en-US" sz="3200">
                <a:latin typeface="Times New Roman" charset="0"/>
              </a:rPr>
              <a:t>NSF IIS-0705359, IIS-0534205, </a:t>
            </a:r>
          </a:p>
          <a:p>
            <a:pPr algn="l">
              <a:defRPr/>
            </a:pPr>
            <a:r>
              <a:rPr kumimoji="0" lang="en-US" sz="3200">
                <a:latin typeface="Times New Roman" charset="0"/>
              </a:rPr>
              <a:t>CTA-INARC</a:t>
            </a:r>
            <a:r>
              <a:rPr kumimoji="0" lang="en-US" sz="2800">
                <a:latin typeface="Times New Roman" charset="0"/>
              </a:rPr>
              <a:t>; </a:t>
            </a:r>
            <a:r>
              <a:rPr kumimoji="0" lang="en-US" sz="3200">
                <a:latin typeface="Times New Roman" charset="0"/>
              </a:rPr>
              <a:t>Yahoo (M45), LLNL, IBM, SPRINT, Google, INTEL, HP, iLab</a:t>
            </a:r>
          </a:p>
        </p:txBody>
      </p:sp>
      <p:sp>
        <p:nvSpPr>
          <p:cNvPr id="235540" name="Content Placeholder 22"/>
          <p:cNvSpPr>
            <a:spLocks noGrp="1"/>
          </p:cNvSpPr>
          <p:nvPr>
            <p:ph idx="1"/>
          </p:nvPr>
        </p:nvSpPr>
        <p:spPr>
          <a:xfrm>
            <a:off x="1058863" y="1193800"/>
            <a:ext cx="60198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latin typeface="Andale Mono" charset="0"/>
                <a:ea typeface="Andale Mono" charset="0"/>
                <a:cs typeface="Andale Mono" charset="0"/>
              </a:rPr>
              <a:t>www.cs.cmu.edu/~pegasus</a:t>
            </a:r>
          </a:p>
        </p:txBody>
      </p:sp>
      <p:pic>
        <p:nvPicPr>
          <p:cNvPr id="235541" name="Picture 29" descr="danae.jpg"/>
          <p:cNvPicPr>
            <a:picLocks noChangeAspect="1"/>
          </p:cNvPicPr>
          <p:nvPr/>
        </p:nvPicPr>
        <p:blipFill>
          <a:blip r:embed="rId10"/>
          <a:srcRect l="17999" t="11227" r="12000" b="11227"/>
          <a:stretch>
            <a:fillRect/>
          </a:stretch>
        </p:blipFill>
        <p:spPr bwMode="auto">
          <a:xfrm>
            <a:off x="4016375" y="2971800"/>
            <a:ext cx="87788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2" name="TextBox 30"/>
          <p:cNvSpPr txBox="1">
            <a:spLocks noChangeArrowheads="1"/>
          </p:cNvSpPr>
          <p:nvPr/>
        </p:nvSpPr>
        <p:spPr bwMode="auto">
          <a:xfrm>
            <a:off x="3814763" y="1998663"/>
            <a:ext cx="12588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Koutra,</a:t>
            </a:r>
          </a:p>
          <a:p>
            <a:r>
              <a:rPr lang="en-US"/>
              <a:t>Danae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FC21C8-58D4-CF44-BD77-9FEE8E1E689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Solution# S.1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838200"/>
          </a:xfrm>
        </p:spPr>
        <p:txBody>
          <a:bodyPr/>
          <a:lstStyle/>
          <a:p>
            <a:r>
              <a:rPr lang="en-US" sz="2800">
                <a:ea typeface="ＭＳ Ｐゴシック" charset="-128"/>
                <a:cs typeface="ＭＳ Ｐゴシック" charset="-128"/>
              </a:rPr>
              <a:t>Power law in the degree distribution [SIGCOMM99]</a:t>
            </a: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9" name="Text Box 8"/>
          <p:cNvSpPr txBox="1">
            <a:spLocks noChangeArrowheads="1"/>
          </p:cNvSpPr>
          <p:nvPr/>
        </p:nvSpPr>
        <p:spPr bwMode="auto">
          <a:xfrm>
            <a:off x="6002338" y="5062538"/>
            <a:ext cx="1317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sz="2400">
                <a:latin typeface="Times New Roman" charset="0"/>
              </a:rPr>
              <a:t>log(rank)</a:t>
            </a:r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1406525" y="3389313"/>
            <a:ext cx="1587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400">
                <a:latin typeface="Times New Roman" charset="0"/>
              </a:rPr>
              <a:t>log(degree)</a:t>
            </a:r>
          </a:p>
        </p:txBody>
      </p:sp>
      <p:sp>
        <p:nvSpPr>
          <p:cNvPr id="40971" name="Text Box 14"/>
          <p:cNvSpPr txBox="1">
            <a:spLocks noChangeArrowheads="1"/>
          </p:cNvSpPr>
          <p:nvPr/>
        </p:nvSpPr>
        <p:spPr bwMode="auto">
          <a:xfrm>
            <a:off x="2701925" y="2514600"/>
            <a:ext cx="2971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kumimoji="0" lang="en-US" sz="2400" b="1">
                <a:latin typeface="Times New Roman" charset="0"/>
              </a:rPr>
              <a:t>internet domains</a:t>
            </a:r>
          </a:p>
        </p:txBody>
      </p:sp>
      <p:sp>
        <p:nvSpPr>
          <p:cNvPr id="40972" name="Line 15"/>
          <p:cNvSpPr>
            <a:spLocks noChangeShapeType="1"/>
          </p:cNvSpPr>
          <p:nvPr/>
        </p:nvSpPr>
        <p:spPr bwMode="auto">
          <a:xfrm flipH="1">
            <a:off x="3352800" y="3352800"/>
            <a:ext cx="2286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3" name="Text Box 16"/>
          <p:cNvSpPr txBox="1">
            <a:spLocks noChangeArrowheads="1"/>
          </p:cNvSpPr>
          <p:nvPr/>
        </p:nvSpPr>
        <p:spPr bwMode="auto">
          <a:xfrm>
            <a:off x="3660775" y="3017838"/>
            <a:ext cx="1320800" cy="5191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800" b="1">
                <a:solidFill>
                  <a:srgbClr val="008000"/>
                </a:solidFill>
                <a:latin typeface="Times New Roman" charset="0"/>
              </a:rPr>
              <a:t>att.com</a:t>
            </a:r>
          </a:p>
        </p:txBody>
      </p:sp>
      <p:sp>
        <p:nvSpPr>
          <p:cNvPr id="40974" name="Line 17"/>
          <p:cNvSpPr>
            <a:spLocks noChangeShapeType="1"/>
          </p:cNvSpPr>
          <p:nvPr/>
        </p:nvSpPr>
        <p:spPr bwMode="auto">
          <a:xfrm flipV="1">
            <a:off x="3124200" y="3657600"/>
            <a:ext cx="22860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5" name="Text Box 18"/>
          <p:cNvSpPr txBox="1">
            <a:spLocks noChangeArrowheads="1"/>
          </p:cNvSpPr>
          <p:nvPr/>
        </p:nvSpPr>
        <p:spPr bwMode="auto">
          <a:xfrm>
            <a:off x="1871663" y="3932238"/>
            <a:ext cx="1498600" cy="5191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800" b="1">
                <a:solidFill>
                  <a:srgbClr val="008000"/>
                </a:solidFill>
                <a:latin typeface="Times New Roman" charset="0"/>
              </a:rPr>
              <a:t>ibm.com</a:t>
            </a:r>
          </a:p>
        </p:txBody>
      </p:sp>
      <p:pic>
        <p:nvPicPr>
          <p:cNvPr id="40976" name="Picture 19" descr="0iterati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63" y="4256088"/>
            <a:ext cx="11620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7" name="Date Placeholder 2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45F8A7-EEB3-374A-A3B6-73D639449C7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Solution# S.1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838200"/>
          </a:xfrm>
        </p:spPr>
        <p:txBody>
          <a:bodyPr/>
          <a:lstStyle/>
          <a:p>
            <a:r>
              <a:rPr lang="en-US" sz="2800">
                <a:ea typeface="ＭＳ Ｐゴシック" charset="-128"/>
                <a:cs typeface="ＭＳ Ｐゴシック" charset="-128"/>
              </a:rPr>
              <a:t>Power law in the degree distribution [SIGCOMM99]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Rectangle 7"/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6002338" y="5062538"/>
            <a:ext cx="1317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sz="2400">
                <a:latin typeface="Times New Roman" charset="0"/>
              </a:rPr>
              <a:t>log(rank)</a:t>
            </a:r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1406525" y="3389313"/>
            <a:ext cx="1587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400">
                <a:latin typeface="Times New Roman" charset="0"/>
              </a:rPr>
              <a:t>log(degree)</a:t>
            </a:r>
          </a:p>
        </p:txBody>
      </p:sp>
      <p:grpSp>
        <p:nvGrpSpPr>
          <p:cNvPr id="43019" name="Group 10"/>
          <p:cNvGrpSpPr>
            <a:grpSpLocks/>
          </p:cNvGrpSpPr>
          <p:nvPr/>
        </p:nvGrpSpPr>
        <p:grpSpPr bwMode="auto">
          <a:xfrm>
            <a:off x="3252788" y="3513138"/>
            <a:ext cx="2443162" cy="1419225"/>
            <a:chOff x="1824" y="1296"/>
            <a:chExt cx="2111" cy="1296"/>
          </a:xfrm>
        </p:grpSpPr>
        <p:sp>
          <p:nvSpPr>
            <p:cNvPr id="43027" name="Line 11"/>
            <p:cNvSpPr>
              <a:spLocks noChangeShapeType="1"/>
            </p:cNvSpPr>
            <p:nvPr/>
          </p:nvSpPr>
          <p:spPr bwMode="auto">
            <a:xfrm flipH="1" flipV="1">
              <a:off x="1824" y="1296"/>
              <a:ext cx="2064" cy="1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8" name="Line 12"/>
            <p:cNvSpPr>
              <a:spLocks noChangeShapeType="1"/>
            </p:cNvSpPr>
            <p:nvPr/>
          </p:nvSpPr>
          <p:spPr bwMode="auto">
            <a:xfrm>
              <a:off x="2736" y="1824"/>
              <a:ext cx="33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3029" name="Text Box 13"/>
            <p:cNvSpPr txBox="1">
              <a:spLocks noChangeArrowheads="1"/>
            </p:cNvSpPr>
            <p:nvPr/>
          </p:nvSpPr>
          <p:spPr bwMode="auto">
            <a:xfrm>
              <a:off x="3215" y="1872"/>
              <a:ext cx="720" cy="41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kumimoji="0" lang="en-US" sz="2400" b="1">
                  <a:solidFill>
                    <a:srgbClr val="FF3300"/>
                  </a:solidFill>
                  <a:latin typeface="Times New Roman" charset="0"/>
                </a:rPr>
                <a:t>-0.82</a:t>
              </a:r>
            </a:p>
          </p:txBody>
        </p:sp>
      </p:grpSp>
      <p:sp>
        <p:nvSpPr>
          <p:cNvPr id="43020" name="Text Box 14"/>
          <p:cNvSpPr txBox="1">
            <a:spLocks noChangeArrowheads="1"/>
          </p:cNvSpPr>
          <p:nvPr/>
        </p:nvSpPr>
        <p:spPr bwMode="auto">
          <a:xfrm>
            <a:off x="2701925" y="2514600"/>
            <a:ext cx="2971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kumimoji="0" lang="en-US" sz="2400" b="1">
                <a:latin typeface="Times New Roman" charset="0"/>
              </a:rPr>
              <a:t>internet domains</a:t>
            </a:r>
          </a:p>
        </p:txBody>
      </p:sp>
      <p:sp>
        <p:nvSpPr>
          <p:cNvPr id="43021" name="Line 15"/>
          <p:cNvSpPr>
            <a:spLocks noChangeShapeType="1"/>
          </p:cNvSpPr>
          <p:nvPr/>
        </p:nvSpPr>
        <p:spPr bwMode="auto">
          <a:xfrm flipH="1">
            <a:off x="3352800" y="3352800"/>
            <a:ext cx="2286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Text Box 16"/>
          <p:cNvSpPr txBox="1">
            <a:spLocks noChangeArrowheads="1"/>
          </p:cNvSpPr>
          <p:nvPr/>
        </p:nvSpPr>
        <p:spPr bwMode="auto">
          <a:xfrm>
            <a:off x="3660775" y="3017838"/>
            <a:ext cx="1320800" cy="5191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800" b="1">
                <a:solidFill>
                  <a:srgbClr val="008000"/>
                </a:solidFill>
                <a:latin typeface="Times New Roman" charset="0"/>
              </a:rPr>
              <a:t>att.com</a:t>
            </a:r>
          </a:p>
        </p:txBody>
      </p:sp>
      <p:sp>
        <p:nvSpPr>
          <p:cNvPr id="43023" name="Line 17"/>
          <p:cNvSpPr>
            <a:spLocks noChangeShapeType="1"/>
          </p:cNvSpPr>
          <p:nvPr/>
        </p:nvSpPr>
        <p:spPr bwMode="auto">
          <a:xfrm flipV="1">
            <a:off x="3124200" y="3657600"/>
            <a:ext cx="22860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Text Box 18"/>
          <p:cNvSpPr txBox="1">
            <a:spLocks noChangeArrowheads="1"/>
          </p:cNvSpPr>
          <p:nvPr/>
        </p:nvSpPr>
        <p:spPr bwMode="auto">
          <a:xfrm>
            <a:off x="1871663" y="3932238"/>
            <a:ext cx="1498600" cy="5191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800" b="1">
                <a:solidFill>
                  <a:srgbClr val="008000"/>
                </a:solidFill>
                <a:latin typeface="Times New Roman" charset="0"/>
              </a:rPr>
              <a:t>ibm.com</a:t>
            </a:r>
          </a:p>
        </p:txBody>
      </p:sp>
      <p:pic>
        <p:nvPicPr>
          <p:cNvPr id="43025" name="Picture 19" descr="0iterati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63" y="4256088"/>
            <a:ext cx="11620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6" name="Date Placeholder 2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ABA99-EE86-7648-A8DF-102354859F9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Solution# S.2: Eigen Exponent </a:t>
            </a:r>
            <a:r>
              <a:rPr lang="en-US" i="1">
                <a:ea typeface="ＭＳ Ｐゴシック" charset="-128"/>
                <a:cs typeface="ＭＳ Ｐゴシック" charset="-128"/>
              </a:rPr>
              <a:t>E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5481638"/>
            <a:ext cx="7769225" cy="884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ea typeface="ＭＳ Ｐゴシック" charset="-128"/>
                <a:cs typeface="ＭＳ Ｐゴシック" charset="-128"/>
              </a:rPr>
              <a:t>A2: power law in the eigenvalues of the adjacency matrix</a:t>
            </a:r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6834188" y="2860675"/>
            <a:ext cx="1363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sz="2400" i="1">
                <a:solidFill>
                  <a:srgbClr val="FF0000"/>
                </a:solidFill>
                <a:latin typeface="Times New Roman" charset="0"/>
              </a:rPr>
              <a:t>E = -0.48</a:t>
            </a: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6597650" y="2241550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sz="2400">
                <a:latin typeface="Times New Roman" charset="0"/>
              </a:rPr>
              <a:t>Exponent = slope</a:t>
            </a:r>
            <a:endParaRPr kumimoji="0" lang="en-US" sz="2400" i="1">
              <a:latin typeface="Times New Roman" charset="0"/>
            </a:endParaRPr>
          </a:p>
        </p:txBody>
      </p:sp>
      <p:sp>
        <p:nvSpPr>
          <p:cNvPr id="45064" name="Text Box 6"/>
          <p:cNvSpPr txBox="1">
            <a:spLocks noChangeArrowheads="1"/>
          </p:cNvSpPr>
          <p:nvPr/>
        </p:nvSpPr>
        <p:spPr bwMode="auto">
          <a:xfrm>
            <a:off x="685800" y="1524000"/>
            <a:ext cx="1443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sz="2000"/>
              <a:t>Eigenvalue</a:t>
            </a:r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3352800" y="4967288"/>
            <a:ext cx="367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kumimoji="0" lang="en-US" sz="2000"/>
              <a:t>Rank of decreasing eigenvalue</a:t>
            </a:r>
          </a:p>
        </p:txBody>
      </p:sp>
      <p:sp>
        <p:nvSpPr>
          <p:cNvPr id="45066" name="Text Box 8"/>
          <p:cNvSpPr txBox="1">
            <a:spLocks noChangeArrowheads="1"/>
          </p:cNvSpPr>
          <p:nvPr/>
        </p:nvSpPr>
        <p:spPr bwMode="auto">
          <a:xfrm>
            <a:off x="6951663" y="3760788"/>
            <a:ext cx="1524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kumimoji="0" lang="en-US" sz="2400"/>
              <a:t>May 2001</a:t>
            </a:r>
          </a:p>
        </p:txBody>
      </p:sp>
      <p:pic>
        <p:nvPicPr>
          <p:cNvPr id="4506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828800"/>
            <a:ext cx="41910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8" name="Date Placeholder 1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3BB761-2BD2-004B-A17F-27409C07941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Solution# S.2: Eigen Exponent </a:t>
            </a:r>
            <a:r>
              <a:rPr lang="en-US" i="1">
                <a:ea typeface="ＭＳ Ｐゴシック" charset="-128"/>
                <a:cs typeface="ＭＳ Ｐゴシック" charset="-128"/>
              </a:rPr>
              <a:t>E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6338" y="5481638"/>
            <a:ext cx="7769225" cy="884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ea typeface="ＭＳ Ｐゴシック" charset="-128"/>
                <a:cs typeface="ＭＳ Ｐゴシック" charset="-128"/>
              </a:rPr>
              <a:t>[Mihail, Papadimitriou ’02]: slope is ½ of rank exponent</a:t>
            </a: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6834188" y="2860675"/>
            <a:ext cx="1363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sz="2400" i="1">
                <a:solidFill>
                  <a:srgbClr val="FF0000"/>
                </a:solidFill>
                <a:latin typeface="Times New Roman" charset="0"/>
              </a:rPr>
              <a:t>E = -0.48</a:t>
            </a:r>
          </a:p>
        </p:txBody>
      </p:sp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6597650" y="2241550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sz="2400">
                <a:latin typeface="Times New Roman" charset="0"/>
              </a:rPr>
              <a:t>Exponent = slope</a:t>
            </a:r>
            <a:endParaRPr kumimoji="0" lang="en-US" sz="2400" i="1">
              <a:latin typeface="Times New Roman" charset="0"/>
            </a:endParaRPr>
          </a:p>
        </p:txBody>
      </p:sp>
      <p:sp>
        <p:nvSpPr>
          <p:cNvPr id="46088" name="Text Box 6"/>
          <p:cNvSpPr txBox="1">
            <a:spLocks noChangeArrowheads="1"/>
          </p:cNvSpPr>
          <p:nvPr/>
        </p:nvSpPr>
        <p:spPr bwMode="auto">
          <a:xfrm>
            <a:off x="685800" y="1524000"/>
            <a:ext cx="1443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sz="2000"/>
              <a:t>Eigenvalue</a:t>
            </a:r>
          </a:p>
        </p:txBody>
      </p:sp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3352800" y="4967288"/>
            <a:ext cx="367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kumimoji="0" lang="en-US" sz="2000"/>
              <a:t>Rank of decreasing eigenvalue</a:t>
            </a:r>
          </a:p>
        </p:txBody>
      </p:sp>
      <p:sp>
        <p:nvSpPr>
          <p:cNvPr id="46090" name="Text Box 8"/>
          <p:cNvSpPr txBox="1">
            <a:spLocks noChangeArrowheads="1"/>
          </p:cNvSpPr>
          <p:nvPr/>
        </p:nvSpPr>
        <p:spPr bwMode="auto">
          <a:xfrm>
            <a:off x="6951663" y="3760788"/>
            <a:ext cx="1524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kumimoji="0" lang="en-US" sz="2400"/>
              <a:t>May 2001</a:t>
            </a:r>
          </a:p>
        </p:txBody>
      </p:sp>
      <p:pic>
        <p:nvPicPr>
          <p:cNvPr id="4609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828800"/>
            <a:ext cx="41910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Date Placeholder 1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02E8C9-5044-8043-A805-22E2ED2A72F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But: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How about graphs from other domains?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10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392851-20E7-BF4B-9EA7-A873A7EF3CF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More power laws: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web hit counts [w/ A. Montgomery]</a:t>
            </a:r>
          </a:p>
        </p:txBody>
      </p:sp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6538" y="2895600"/>
            <a:ext cx="3841750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3871913" y="2986088"/>
            <a:ext cx="2228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400">
                <a:latin typeface="Times New Roman" charset="0"/>
              </a:rPr>
              <a:t>Web Site Traffic</a:t>
            </a:r>
          </a:p>
        </p:txBody>
      </p:sp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5330825" y="5738813"/>
            <a:ext cx="2714625" cy="461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400">
                <a:latin typeface="Times New Roman" charset="0"/>
                <a:ea typeface="新細明體" charset="-120"/>
                <a:cs typeface="新細明體" charset="-120"/>
              </a:rPr>
              <a:t>in-degree (log scale)</a:t>
            </a:r>
          </a:p>
        </p:txBody>
      </p:sp>
      <p:sp>
        <p:nvSpPr>
          <p:cNvPr id="49161" name="Text Box 8"/>
          <p:cNvSpPr txBox="1">
            <a:spLocks noChangeArrowheads="1"/>
          </p:cNvSpPr>
          <p:nvPr/>
        </p:nvSpPr>
        <p:spPr bwMode="auto">
          <a:xfrm>
            <a:off x="1774825" y="3422650"/>
            <a:ext cx="1474788" cy="830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400">
                <a:latin typeface="Times New Roman" charset="0"/>
                <a:ea typeface="新細明體" charset="-120"/>
                <a:cs typeface="新細明體" charset="-120"/>
              </a:rPr>
              <a:t>Count</a:t>
            </a:r>
          </a:p>
          <a:p>
            <a:pPr eaLnBrk="0" hangingPunct="0"/>
            <a:r>
              <a:rPr kumimoji="0" lang="en-US" sz="2400">
                <a:latin typeface="Times New Roman" charset="0"/>
                <a:ea typeface="新細明體" charset="-120"/>
                <a:cs typeface="新細明體" charset="-120"/>
              </a:rPr>
              <a:t>(log scale)</a:t>
            </a:r>
          </a:p>
        </p:txBody>
      </p:sp>
      <p:sp>
        <p:nvSpPr>
          <p:cNvPr id="49162" name="Line 9"/>
          <p:cNvSpPr>
            <a:spLocks noChangeShapeType="1"/>
          </p:cNvSpPr>
          <p:nvPr/>
        </p:nvSpPr>
        <p:spPr bwMode="auto">
          <a:xfrm>
            <a:off x="3900488" y="3902075"/>
            <a:ext cx="701675" cy="11731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63" name="Text Box 10"/>
          <p:cNvSpPr txBox="1">
            <a:spLocks noChangeArrowheads="1"/>
          </p:cNvSpPr>
          <p:nvPr/>
        </p:nvSpPr>
        <p:spPr bwMode="auto">
          <a:xfrm>
            <a:off x="4249738" y="4090988"/>
            <a:ext cx="7080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400">
                <a:solidFill>
                  <a:schemeClr val="tx2"/>
                </a:solidFill>
                <a:latin typeface="Times New Roman" charset="0"/>
                <a:ea typeface="新細明體" charset="-120"/>
                <a:cs typeface="新細明體" charset="-120"/>
              </a:rPr>
              <a:t>Zipf</a:t>
            </a:r>
            <a:endParaRPr kumimoji="0" lang="en-US" sz="2400">
              <a:latin typeface="Times New Roman" charset="0"/>
              <a:ea typeface="新細明體" charset="-120"/>
              <a:cs typeface="新細明體" charset="-120"/>
            </a:endParaRPr>
          </a:p>
        </p:txBody>
      </p:sp>
      <p:grpSp>
        <p:nvGrpSpPr>
          <p:cNvPr id="49164" name="Group 11"/>
          <p:cNvGrpSpPr>
            <a:grpSpLocks/>
          </p:cNvGrpSpPr>
          <p:nvPr/>
        </p:nvGrpSpPr>
        <p:grpSpPr bwMode="auto">
          <a:xfrm>
            <a:off x="6759575" y="2362200"/>
            <a:ext cx="2003425" cy="3124200"/>
            <a:chOff x="4258" y="1488"/>
            <a:chExt cx="1262" cy="1968"/>
          </a:xfrm>
        </p:grpSpPr>
        <p:sp>
          <p:nvSpPr>
            <p:cNvPr id="49168" name="Oval 12"/>
            <p:cNvSpPr>
              <a:spLocks noChangeArrowheads="1"/>
            </p:cNvSpPr>
            <p:nvPr/>
          </p:nvSpPr>
          <p:spPr bwMode="auto">
            <a:xfrm>
              <a:off x="4560" y="206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9169" name="Oval 13"/>
            <p:cNvSpPr>
              <a:spLocks noChangeArrowheads="1"/>
            </p:cNvSpPr>
            <p:nvPr/>
          </p:nvSpPr>
          <p:spPr bwMode="auto">
            <a:xfrm>
              <a:off x="4560" y="278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9170" name="Oval 14"/>
            <p:cNvSpPr>
              <a:spLocks noChangeArrowheads="1"/>
            </p:cNvSpPr>
            <p:nvPr/>
          </p:nvSpPr>
          <p:spPr bwMode="auto">
            <a:xfrm>
              <a:off x="4560" y="2448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9171" name="Oval 15"/>
            <p:cNvSpPr>
              <a:spLocks noChangeArrowheads="1"/>
            </p:cNvSpPr>
            <p:nvPr/>
          </p:nvSpPr>
          <p:spPr bwMode="auto">
            <a:xfrm>
              <a:off x="5376" y="1488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9172" name="Oval 16"/>
            <p:cNvSpPr>
              <a:spLocks noChangeArrowheads="1"/>
            </p:cNvSpPr>
            <p:nvPr/>
          </p:nvSpPr>
          <p:spPr bwMode="auto">
            <a:xfrm>
              <a:off x="5376" y="182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9173" name="Oval 17"/>
            <p:cNvSpPr>
              <a:spLocks noChangeArrowheads="1"/>
            </p:cNvSpPr>
            <p:nvPr/>
          </p:nvSpPr>
          <p:spPr bwMode="auto">
            <a:xfrm>
              <a:off x="5376" y="2160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9174" name="Oval 18"/>
            <p:cNvSpPr>
              <a:spLocks noChangeArrowheads="1"/>
            </p:cNvSpPr>
            <p:nvPr/>
          </p:nvSpPr>
          <p:spPr bwMode="auto">
            <a:xfrm>
              <a:off x="5376" y="2592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9175" name="Oval 19"/>
            <p:cNvSpPr>
              <a:spLocks noChangeArrowheads="1"/>
            </p:cNvSpPr>
            <p:nvPr/>
          </p:nvSpPr>
          <p:spPr bwMode="auto">
            <a:xfrm>
              <a:off x="5376" y="2976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49176" name="AutoShape 20"/>
            <p:cNvCxnSpPr>
              <a:cxnSpLocks noChangeShapeType="1"/>
              <a:stCxn id="49168" idx="6"/>
              <a:endCxn id="49172" idx="2"/>
            </p:cNvCxnSpPr>
            <p:nvPr/>
          </p:nvCxnSpPr>
          <p:spPr bwMode="auto">
            <a:xfrm flipV="1">
              <a:off x="4668" y="1872"/>
              <a:ext cx="696" cy="2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177" name="AutoShape 21"/>
            <p:cNvCxnSpPr>
              <a:cxnSpLocks noChangeShapeType="1"/>
              <a:stCxn id="49168" idx="6"/>
              <a:endCxn id="49173" idx="2"/>
            </p:cNvCxnSpPr>
            <p:nvPr/>
          </p:nvCxnSpPr>
          <p:spPr bwMode="auto">
            <a:xfrm>
              <a:off x="4668" y="2112"/>
              <a:ext cx="696" cy="9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178" name="AutoShape 22"/>
            <p:cNvCxnSpPr>
              <a:cxnSpLocks noChangeShapeType="1"/>
              <a:stCxn id="49170" idx="6"/>
              <a:endCxn id="49173" idx="2"/>
            </p:cNvCxnSpPr>
            <p:nvPr/>
          </p:nvCxnSpPr>
          <p:spPr bwMode="auto">
            <a:xfrm flipV="1">
              <a:off x="4668" y="2208"/>
              <a:ext cx="696" cy="2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179" name="AutoShape 23"/>
            <p:cNvCxnSpPr>
              <a:cxnSpLocks noChangeShapeType="1"/>
              <a:stCxn id="49169" idx="6"/>
              <a:endCxn id="49173" idx="2"/>
            </p:cNvCxnSpPr>
            <p:nvPr/>
          </p:nvCxnSpPr>
          <p:spPr bwMode="auto">
            <a:xfrm flipV="1">
              <a:off x="4668" y="2208"/>
              <a:ext cx="696" cy="62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9180" name="Text Box 24"/>
            <p:cNvSpPr txBox="1">
              <a:spLocks noChangeArrowheads="1"/>
            </p:cNvSpPr>
            <p:nvPr/>
          </p:nvSpPr>
          <p:spPr bwMode="auto">
            <a:xfrm>
              <a:off x="4258" y="3024"/>
              <a:ext cx="511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0" lang="en-US" sz="2400">
                  <a:latin typeface="Times New Roman" charset="0"/>
                </a:rPr>
                <a:t>users</a:t>
              </a:r>
            </a:p>
          </p:txBody>
        </p:sp>
        <p:sp>
          <p:nvSpPr>
            <p:cNvPr id="49181" name="Text Box 25"/>
            <p:cNvSpPr txBox="1">
              <a:spLocks noChangeArrowheads="1"/>
            </p:cNvSpPr>
            <p:nvPr/>
          </p:nvSpPr>
          <p:spPr bwMode="auto">
            <a:xfrm>
              <a:off x="5063" y="3168"/>
              <a:ext cx="45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0" lang="en-US" sz="2400">
                  <a:latin typeface="Times New Roman" charset="0"/>
                </a:rPr>
                <a:t>sites</a:t>
              </a:r>
            </a:p>
          </p:txBody>
        </p:sp>
      </p:grpSp>
      <p:sp>
        <p:nvSpPr>
          <p:cNvPr id="49165" name="Line 27"/>
          <p:cNvSpPr>
            <a:spLocks noChangeShapeType="1"/>
          </p:cNvSpPr>
          <p:nvPr/>
        </p:nvSpPr>
        <p:spPr bwMode="auto">
          <a:xfrm flipH="1">
            <a:off x="5411788" y="5051425"/>
            <a:ext cx="114300" cy="51911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Text Box 28"/>
          <p:cNvSpPr txBox="1">
            <a:spLocks noChangeArrowheads="1"/>
          </p:cNvSpPr>
          <p:nvPr/>
        </p:nvSpPr>
        <p:spPr bwMode="auto">
          <a:xfrm>
            <a:off x="4759325" y="4510088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400">
                <a:solidFill>
                  <a:srgbClr val="006600"/>
                </a:solidFill>
                <a:latin typeface="Times New Roman" charset="0"/>
              </a:rPr>
              <a:t>``ebay’’</a:t>
            </a:r>
            <a:endParaRPr kumimoji="0" lang="en-US" sz="3200">
              <a:latin typeface="Times New Roman" charset="0"/>
            </a:endParaRPr>
          </a:p>
        </p:txBody>
      </p:sp>
      <p:sp>
        <p:nvSpPr>
          <p:cNvPr id="49167" name="Date Placeholder 2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Thank you!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Dr. Ching-Hao (Eric) Mao</a:t>
            </a: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Prof. Kenneth Pao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0CBA2B-7723-3642-8160-31EB3B4E397D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2048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3463" y="1676400"/>
            <a:ext cx="21923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512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026A4E-637F-9048-9037-379FA610C20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epinions.com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>
                <a:ea typeface="ＭＳ Ｐゴシック" charset="-128"/>
                <a:cs typeface="ＭＳ Ｐゴシック" charset="-128"/>
              </a:rPr>
              <a:t>who-trusts-whom [Richardson + Domingos, KDD 2001]</a:t>
            </a:r>
          </a:p>
        </p:txBody>
      </p:sp>
      <p:pic>
        <p:nvPicPr>
          <p:cNvPr id="51206" name="Picture 4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2263775"/>
            <a:ext cx="3810000" cy="3016250"/>
          </a:xfrm>
          <a:noFill/>
        </p:spPr>
      </p:pic>
      <p:sp>
        <p:nvSpPr>
          <p:cNvPr id="51207" name="Text Box 5"/>
          <p:cNvSpPr txBox="1">
            <a:spLocks noChangeArrowheads="1"/>
          </p:cNvSpPr>
          <p:nvPr/>
        </p:nvSpPr>
        <p:spPr bwMode="auto">
          <a:xfrm>
            <a:off x="1914525" y="5638800"/>
            <a:ext cx="1663700" cy="4572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kumimoji="0" lang="en-US" sz="2400">
                <a:latin typeface="Times New Roman" charset="0"/>
              </a:rPr>
              <a:t>(out) degree</a:t>
            </a:r>
          </a:p>
        </p:txBody>
      </p:sp>
      <p:sp>
        <p:nvSpPr>
          <p:cNvPr id="51208" name="Text Box 6"/>
          <p:cNvSpPr txBox="1">
            <a:spLocks noChangeArrowheads="1"/>
          </p:cNvSpPr>
          <p:nvPr/>
        </p:nvSpPr>
        <p:spPr bwMode="auto">
          <a:xfrm>
            <a:off x="600075" y="1981200"/>
            <a:ext cx="860425" cy="4572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kumimoji="0" lang="en-US" sz="2400">
                <a:latin typeface="Times New Roman" charset="0"/>
              </a:rPr>
              <a:t>count</a:t>
            </a:r>
          </a:p>
        </p:txBody>
      </p:sp>
      <p:sp>
        <p:nvSpPr>
          <p:cNvPr id="51209" name="Line 7"/>
          <p:cNvSpPr>
            <a:spLocks noChangeShapeType="1"/>
          </p:cNvSpPr>
          <p:nvPr/>
        </p:nvSpPr>
        <p:spPr bwMode="auto">
          <a:xfrm flipH="1">
            <a:off x="3781425" y="4605338"/>
            <a:ext cx="790575" cy="27305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0" name="Text Box 8"/>
          <p:cNvSpPr txBox="1">
            <a:spLocks noChangeArrowheads="1"/>
          </p:cNvSpPr>
          <p:nvPr/>
        </p:nvSpPr>
        <p:spPr bwMode="auto">
          <a:xfrm>
            <a:off x="4572000" y="4335463"/>
            <a:ext cx="305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400">
                <a:solidFill>
                  <a:srgbClr val="006600"/>
                </a:solidFill>
                <a:latin typeface="Times New Roman" charset="0"/>
              </a:rPr>
              <a:t>trusts-2000-people user</a:t>
            </a:r>
          </a:p>
        </p:txBody>
      </p:sp>
      <p:sp>
        <p:nvSpPr>
          <p:cNvPr id="51211" name="Date Placeholder 1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And numerous more</a:t>
            </a:r>
          </a:p>
        </p:txBody>
      </p:sp>
      <p:sp>
        <p:nvSpPr>
          <p:cNvPr id="53251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# of sexual contacts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Income [Pareto] –’80-20 distribution’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Duration of downloads [Bestavros+]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Duration of UNIX jobs (‘mice and elephants’)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Size of files of a user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…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‘Black swans’</a:t>
            </a: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5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5325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532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1DC9C0-12BD-F14E-AAB3-FDF7B37070E0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D4A106-7DD3-0B45-B676-D75231EC728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Problem#1: Patterns in graphs</a:t>
            </a:r>
          </a:p>
          <a:p>
            <a:pPr lvl="1"/>
            <a:r>
              <a:rPr lang="en-US"/>
              <a:t>Static graphs </a:t>
            </a:r>
          </a:p>
          <a:p>
            <a:pPr lvl="2"/>
            <a:r>
              <a:rPr lang="en-US">
                <a:ea typeface="ＭＳ Ｐゴシック" charset="-128"/>
              </a:rPr>
              <a:t>degree, diameter, eigen, </a:t>
            </a:r>
          </a:p>
          <a:p>
            <a:pPr lvl="2"/>
            <a:r>
              <a:rPr lang="en-US">
                <a:ea typeface="ＭＳ Ｐゴシック" charset="-128"/>
              </a:rPr>
              <a:t>triangles</a:t>
            </a:r>
          </a:p>
          <a:p>
            <a:pPr lvl="2"/>
            <a:r>
              <a:rPr lang="en-US">
                <a:ea typeface="ＭＳ Ｐゴシック" charset="-128"/>
              </a:rPr>
              <a:t>cliques</a:t>
            </a:r>
          </a:p>
          <a:p>
            <a:pPr lvl="1"/>
            <a:r>
              <a:rPr lang="en-US"/>
              <a:t>Weighted graphs</a:t>
            </a:r>
          </a:p>
          <a:p>
            <a:pPr lvl="1"/>
            <a:r>
              <a:rPr lang="en-US"/>
              <a:t>Time evolving graphs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Problem#2: Tools</a:t>
            </a:r>
          </a:p>
        </p:txBody>
      </p:sp>
      <p:sp>
        <p:nvSpPr>
          <p:cNvPr id="54278" name="AutoShape 4"/>
          <p:cNvSpPr>
            <a:spLocks noChangeArrowheads="1"/>
          </p:cNvSpPr>
          <p:nvPr/>
        </p:nvSpPr>
        <p:spPr bwMode="auto">
          <a:xfrm>
            <a:off x="323850" y="3644900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90A2C2-7CEE-0645-B748-967B30C9AB0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0" tIns="45715" rIns="91430" bIns="45715"/>
          <a:lstStyle/>
          <a:p>
            <a:pPr defTabSz="1008063"/>
            <a:r>
              <a:rPr lang="en-US">
                <a:ea typeface="ＭＳ Ｐゴシック" charset="-128"/>
                <a:cs typeface="ＭＳ Ｐゴシック" charset="-128"/>
              </a:rPr>
              <a:t>Solution# S.3: Triangle ‘Laws’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87588"/>
            <a:ext cx="7772400" cy="4113212"/>
          </a:xfrm>
        </p:spPr>
        <p:txBody>
          <a:bodyPr lIns="91430" tIns="45715" rIns="91430" bIns="45715"/>
          <a:lstStyle/>
          <a:p>
            <a:pPr marL="377825" indent="-377825" defTabSz="1008063"/>
            <a:r>
              <a:rPr lang="en-US">
                <a:ea typeface="ＭＳ Ｐゴシック" charset="-128"/>
                <a:cs typeface="ＭＳ Ｐゴシック" charset="-128"/>
              </a:rPr>
              <a:t>Real social networks have a lot of triangles </a:t>
            </a:r>
          </a:p>
        </p:txBody>
      </p:sp>
      <p:grpSp>
        <p:nvGrpSpPr>
          <p:cNvPr id="55302" name="Group 5"/>
          <p:cNvGrpSpPr>
            <a:grpSpLocks/>
          </p:cNvGrpSpPr>
          <p:nvPr/>
        </p:nvGrpSpPr>
        <p:grpSpPr bwMode="auto">
          <a:xfrm>
            <a:off x="6934200" y="1295400"/>
            <a:ext cx="762000" cy="914400"/>
            <a:chOff x="4815" y="899"/>
            <a:chExt cx="530" cy="635"/>
          </a:xfrm>
        </p:grpSpPr>
        <p:sp>
          <p:nvSpPr>
            <p:cNvPr id="55304" name="Oval 4"/>
            <p:cNvSpPr>
              <a:spLocks noChangeArrowheads="1"/>
            </p:cNvSpPr>
            <p:nvPr/>
          </p:nvSpPr>
          <p:spPr bwMode="auto">
            <a:xfrm>
              <a:off x="4815" y="1269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05" name="Oval 5"/>
            <p:cNvSpPr>
              <a:spLocks noChangeArrowheads="1"/>
            </p:cNvSpPr>
            <p:nvPr/>
          </p:nvSpPr>
          <p:spPr bwMode="auto">
            <a:xfrm>
              <a:off x="5239" y="1428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06" name="Oval 6"/>
            <p:cNvSpPr>
              <a:spLocks noChangeArrowheads="1"/>
            </p:cNvSpPr>
            <p:nvPr/>
          </p:nvSpPr>
          <p:spPr bwMode="auto">
            <a:xfrm>
              <a:off x="5133" y="899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5307" name="AutoShape 7"/>
            <p:cNvCxnSpPr>
              <a:cxnSpLocks noChangeShapeType="1"/>
              <a:stCxn id="55304" idx="7"/>
              <a:endCxn id="55306" idx="3"/>
            </p:cNvCxnSpPr>
            <p:nvPr/>
          </p:nvCxnSpPr>
          <p:spPr bwMode="auto">
            <a:xfrm flipV="1">
              <a:off x="4906" y="989"/>
              <a:ext cx="242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5308" name="AutoShape 8"/>
            <p:cNvCxnSpPr>
              <a:cxnSpLocks noChangeShapeType="1"/>
              <a:stCxn id="55304" idx="5"/>
              <a:endCxn id="55305" idx="2"/>
            </p:cNvCxnSpPr>
            <p:nvPr/>
          </p:nvCxnSpPr>
          <p:spPr bwMode="auto">
            <a:xfrm>
              <a:off x="4906" y="1360"/>
              <a:ext cx="333" cy="1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5303" name="Date Placeholder 1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76BAD7-8D37-F74D-9AB8-93F47D74763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0" tIns="45715" rIns="91430" bIns="45715"/>
          <a:lstStyle/>
          <a:p>
            <a:pPr defTabSz="1008063"/>
            <a:r>
              <a:rPr lang="en-US" smtClean="0">
                <a:ea typeface="ＭＳ Ｐゴシック" charset="-128"/>
                <a:cs typeface="ＭＳ Ｐゴシック" charset="-128"/>
              </a:rPr>
              <a:t>Solution# S.3: Triangle ‘Laws’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87588"/>
            <a:ext cx="7772400" cy="4113212"/>
          </a:xfrm>
        </p:spPr>
        <p:txBody>
          <a:bodyPr lIns="91430" tIns="45715" rIns="91430" bIns="45715"/>
          <a:lstStyle/>
          <a:p>
            <a:pPr marL="377825" indent="-377825" defTabSz="1008063"/>
            <a:r>
              <a:rPr lang="en-US">
                <a:ea typeface="ＭＳ Ｐゴシック" charset="-128"/>
                <a:cs typeface="ＭＳ Ｐゴシック" charset="-128"/>
              </a:rPr>
              <a:t>Real social networks have a lot of triangles</a:t>
            </a:r>
          </a:p>
          <a:p>
            <a:pPr marL="819150" lvl="1" indent="-315913" defTabSz="1008063"/>
            <a:r>
              <a:rPr lang="en-US"/>
              <a:t>Friends of friends are friends </a:t>
            </a:r>
          </a:p>
          <a:p>
            <a:pPr marL="377825" indent="-377825" defTabSz="1008063"/>
            <a:r>
              <a:rPr lang="en-US">
                <a:ea typeface="ＭＳ Ｐゴシック" charset="-128"/>
                <a:cs typeface="ＭＳ Ｐゴシック" charset="-128"/>
              </a:rPr>
              <a:t>Any patterns?</a:t>
            </a:r>
          </a:p>
        </p:txBody>
      </p:sp>
      <p:grpSp>
        <p:nvGrpSpPr>
          <p:cNvPr id="56326" name="Group 24"/>
          <p:cNvGrpSpPr>
            <a:grpSpLocks/>
          </p:cNvGrpSpPr>
          <p:nvPr/>
        </p:nvGrpSpPr>
        <p:grpSpPr bwMode="auto">
          <a:xfrm>
            <a:off x="6934200" y="1295400"/>
            <a:ext cx="762000" cy="914400"/>
            <a:chOff x="4815" y="899"/>
            <a:chExt cx="530" cy="635"/>
          </a:xfrm>
        </p:grpSpPr>
        <p:sp>
          <p:nvSpPr>
            <p:cNvPr id="56328" name="Oval 4"/>
            <p:cNvSpPr>
              <a:spLocks noChangeArrowheads="1"/>
            </p:cNvSpPr>
            <p:nvPr/>
          </p:nvSpPr>
          <p:spPr bwMode="auto">
            <a:xfrm>
              <a:off x="4815" y="1269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29" name="Oval 5"/>
            <p:cNvSpPr>
              <a:spLocks noChangeArrowheads="1"/>
            </p:cNvSpPr>
            <p:nvPr/>
          </p:nvSpPr>
          <p:spPr bwMode="auto">
            <a:xfrm>
              <a:off x="5239" y="1428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0" name="Oval 6"/>
            <p:cNvSpPr>
              <a:spLocks noChangeArrowheads="1"/>
            </p:cNvSpPr>
            <p:nvPr/>
          </p:nvSpPr>
          <p:spPr bwMode="auto">
            <a:xfrm>
              <a:off x="5133" y="899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6331" name="AutoShape 7"/>
            <p:cNvCxnSpPr>
              <a:cxnSpLocks noChangeShapeType="1"/>
              <a:stCxn id="56328" idx="7"/>
              <a:endCxn id="56330" idx="3"/>
            </p:cNvCxnSpPr>
            <p:nvPr/>
          </p:nvCxnSpPr>
          <p:spPr bwMode="auto">
            <a:xfrm flipV="1">
              <a:off x="4906" y="989"/>
              <a:ext cx="242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6332" name="AutoShape 8"/>
            <p:cNvCxnSpPr>
              <a:cxnSpLocks noChangeShapeType="1"/>
              <a:stCxn id="56328" idx="5"/>
              <a:endCxn id="56329" idx="2"/>
            </p:cNvCxnSpPr>
            <p:nvPr/>
          </p:nvCxnSpPr>
          <p:spPr bwMode="auto">
            <a:xfrm>
              <a:off x="4906" y="1360"/>
              <a:ext cx="333" cy="1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6333" name="AutoShape 23"/>
            <p:cNvCxnSpPr>
              <a:cxnSpLocks noChangeShapeType="1"/>
              <a:stCxn id="56329" idx="0"/>
              <a:endCxn id="56330" idx="4"/>
            </p:cNvCxnSpPr>
            <p:nvPr/>
          </p:nvCxnSpPr>
          <p:spPr bwMode="auto">
            <a:xfrm flipH="1" flipV="1">
              <a:off x="5186" y="1005"/>
              <a:ext cx="106" cy="4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</p:cxnSp>
      </p:grpSp>
      <p:sp>
        <p:nvSpPr>
          <p:cNvPr id="56327" name="Date Placeholder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34E5C2-049E-4341-AFB0-E742BFCA107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7348" name="Title 1"/>
          <p:cNvSpPr>
            <a:spLocks noGrp="1"/>
          </p:cNvSpPr>
          <p:nvPr>
            <p:ph type="title" idx="4294967295"/>
          </p:nvPr>
        </p:nvSpPr>
        <p:spPr/>
        <p:txBody>
          <a:bodyPr lIns="91430" tIns="45715" rIns="91430" bIns="45715"/>
          <a:lstStyle/>
          <a:p>
            <a:pPr defTabSz="1008063"/>
            <a:r>
              <a:rPr lang="en-US">
                <a:ea typeface="ＭＳ Ｐゴシック" charset="-128"/>
                <a:cs typeface="ＭＳ Ｐゴシック" charset="-128"/>
              </a:rPr>
              <a:t>Triangle Law: #S.3 </a:t>
            </a:r>
            <a:br>
              <a:rPr lang="en-US">
                <a:ea typeface="ＭＳ Ｐゴシック" charset="-128"/>
                <a:cs typeface="ＭＳ Ｐゴシック" charset="-128"/>
              </a:rPr>
            </a:br>
            <a:r>
              <a:rPr lang="en-US" sz="3100">
                <a:ea typeface="ＭＳ Ｐゴシック" charset="-128"/>
                <a:cs typeface="ＭＳ Ｐゴシック" charset="-128"/>
              </a:rPr>
              <a:t>[Tsourakakis ICDM 2008]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2"/>
          <a:srcRect t="4388"/>
          <a:stretch>
            <a:fillRect/>
          </a:stretch>
        </p:blipFill>
        <p:spPr bwMode="auto">
          <a:xfrm>
            <a:off x="1231900" y="1838325"/>
            <a:ext cx="3409950" cy="21701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pic>
        <p:nvPicPr>
          <p:cNvPr id="57350" name="Picture 3"/>
          <p:cNvPicPr>
            <a:picLocks noChangeAspect="1" noChangeArrowheads="1"/>
          </p:cNvPicPr>
          <p:nvPr/>
        </p:nvPicPr>
        <p:blipFill>
          <a:blip r:embed="rId3"/>
          <a:srcRect t="2808"/>
          <a:stretch>
            <a:fillRect/>
          </a:stretch>
        </p:blipFill>
        <p:spPr bwMode="auto">
          <a:xfrm>
            <a:off x="4918075" y="1838325"/>
            <a:ext cx="3368675" cy="215582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pic>
        <p:nvPicPr>
          <p:cNvPr id="57351" name="Picture 4"/>
          <p:cNvPicPr>
            <a:picLocks noChangeAspect="1" noChangeArrowheads="1"/>
          </p:cNvPicPr>
          <p:nvPr/>
        </p:nvPicPr>
        <p:blipFill>
          <a:blip r:embed="rId4"/>
          <a:srcRect t="5394"/>
          <a:stretch>
            <a:fillRect/>
          </a:stretch>
        </p:blipFill>
        <p:spPr bwMode="auto">
          <a:xfrm>
            <a:off x="1231900" y="4341813"/>
            <a:ext cx="3409950" cy="21828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sp>
        <p:nvSpPr>
          <p:cNvPr id="57352" name="TextBox 10"/>
          <p:cNvSpPr txBox="1">
            <a:spLocks noChangeArrowheads="1"/>
          </p:cNvSpPr>
          <p:nvPr/>
        </p:nvSpPr>
        <p:spPr bwMode="auto">
          <a:xfrm>
            <a:off x="8221663" y="2254250"/>
            <a:ext cx="9128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kumimoji="0" lang="en-US" sz="2900">
                <a:latin typeface="Times New Roman" charset="0"/>
              </a:rPr>
              <a:t>ASN</a:t>
            </a:r>
          </a:p>
        </p:txBody>
      </p:sp>
      <p:sp>
        <p:nvSpPr>
          <p:cNvPr id="57353" name="TextBox 11"/>
          <p:cNvSpPr txBox="1">
            <a:spLocks noChangeArrowheads="1"/>
          </p:cNvSpPr>
          <p:nvPr/>
        </p:nvSpPr>
        <p:spPr bwMode="auto">
          <a:xfrm>
            <a:off x="0" y="2254250"/>
            <a:ext cx="14890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kumimoji="0" lang="en-US" sz="2900">
                <a:latin typeface="Times New Roman" charset="0"/>
              </a:rPr>
              <a:t>HEP-TH</a:t>
            </a:r>
          </a:p>
        </p:txBody>
      </p:sp>
      <p:sp>
        <p:nvSpPr>
          <p:cNvPr id="57354" name="TextBox 12"/>
          <p:cNvSpPr txBox="1">
            <a:spLocks noChangeArrowheads="1"/>
          </p:cNvSpPr>
          <p:nvPr/>
        </p:nvSpPr>
        <p:spPr bwMode="auto">
          <a:xfrm>
            <a:off x="-26988" y="4741863"/>
            <a:ext cx="14906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kumimoji="0" lang="en-US" sz="2900">
                <a:latin typeface="Times New Roman" charset="0"/>
              </a:rPr>
              <a:t>Epinions</a:t>
            </a:r>
          </a:p>
        </p:txBody>
      </p:sp>
      <p:sp>
        <p:nvSpPr>
          <p:cNvPr id="57355" name="TextBox 13"/>
          <p:cNvSpPr txBox="1">
            <a:spLocks noChangeArrowheads="1"/>
          </p:cNvSpPr>
          <p:nvPr/>
        </p:nvSpPr>
        <p:spPr bwMode="auto">
          <a:xfrm>
            <a:off x="4859338" y="4824413"/>
            <a:ext cx="40100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l" defTabSz="828675" eaLnBrk="0" hangingPunct="0"/>
            <a:r>
              <a:rPr kumimoji="0" lang="en-US" sz="2900">
                <a:latin typeface="Times New Roman" charset="0"/>
              </a:rPr>
              <a:t>X-axis: # of  participating</a:t>
            </a:r>
          </a:p>
          <a:p>
            <a:pPr algn="l" defTabSz="828675" eaLnBrk="0" hangingPunct="0"/>
            <a:r>
              <a:rPr kumimoji="0" lang="en-US" sz="2900">
                <a:latin typeface="Times New Roman" charset="0"/>
              </a:rPr>
              <a:t>triangles</a:t>
            </a:r>
          </a:p>
          <a:p>
            <a:pPr algn="l" defTabSz="828675" eaLnBrk="0" hangingPunct="0"/>
            <a:r>
              <a:rPr kumimoji="0" lang="en-US" sz="2900">
                <a:latin typeface="Times New Roman" charset="0"/>
              </a:rPr>
              <a:t>Y: count (~ pdf)</a:t>
            </a:r>
          </a:p>
        </p:txBody>
      </p:sp>
      <p:sp>
        <p:nvSpPr>
          <p:cNvPr id="57356" name="Rectangle 14"/>
          <p:cNvSpPr>
            <a:spLocks noChangeArrowheads="1"/>
          </p:cNvSpPr>
          <p:nvPr/>
        </p:nvSpPr>
        <p:spPr bwMode="auto">
          <a:xfrm>
            <a:off x="2498725" y="3843338"/>
            <a:ext cx="898525" cy="346075"/>
          </a:xfrm>
          <a:prstGeom prst="rect">
            <a:avLst/>
          </a:prstGeom>
          <a:solidFill>
            <a:schemeClr val="bg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defTabSz="828675" eaLnBrk="0" hangingPunct="0"/>
            <a:endParaRPr kumimoji="0" lang="en-US" sz="2900">
              <a:latin typeface="Times New Roman" charset="0"/>
            </a:endParaRPr>
          </a:p>
        </p:txBody>
      </p:sp>
      <p:sp>
        <p:nvSpPr>
          <p:cNvPr id="57357" name="Rectangle 15"/>
          <p:cNvSpPr>
            <a:spLocks noChangeArrowheads="1"/>
          </p:cNvSpPr>
          <p:nvPr/>
        </p:nvSpPr>
        <p:spPr bwMode="auto">
          <a:xfrm>
            <a:off x="2498725" y="6400800"/>
            <a:ext cx="898525" cy="346075"/>
          </a:xfrm>
          <a:prstGeom prst="rect">
            <a:avLst/>
          </a:prstGeom>
          <a:solidFill>
            <a:schemeClr val="bg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defTabSz="828675" eaLnBrk="0" hangingPunct="0"/>
            <a:endParaRPr kumimoji="0" lang="en-US" sz="2900">
              <a:latin typeface="Times New Roman" charset="0"/>
            </a:endParaRPr>
          </a:p>
        </p:txBody>
      </p:sp>
      <p:pic>
        <p:nvPicPr>
          <p:cNvPr id="57358" name="Picture 14" descr="tsourakakis"/>
          <p:cNvPicPr>
            <a:picLocks noChangeAspect="1" noChangeArrowheads="1"/>
          </p:cNvPicPr>
          <p:nvPr/>
        </p:nvPicPr>
        <p:blipFill>
          <a:blip r:embed="rId5"/>
          <a:srcRect l="16843" t="8421" r="16843" b="16843"/>
          <a:stretch>
            <a:fillRect/>
          </a:stretch>
        </p:blipFill>
        <p:spPr bwMode="auto">
          <a:xfrm>
            <a:off x="7613650" y="457200"/>
            <a:ext cx="122713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9" name="Date Placeholder 1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grpSp>
        <p:nvGrpSpPr>
          <p:cNvPr id="57360" name="Group 24"/>
          <p:cNvGrpSpPr>
            <a:grpSpLocks/>
          </p:cNvGrpSpPr>
          <p:nvPr/>
        </p:nvGrpSpPr>
        <p:grpSpPr bwMode="auto">
          <a:xfrm>
            <a:off x="6934200" y="3995738"/>
            <a:ext cx="652463" cy="906462"/>
            <a:chOff x="6934200" y="3995738"/>
            <a:chExt cx="652463" cy="906462"/>
          </a:xfrm>
        </p:grpSpPr>
        <p:sp>
          <p:nvSpPr>
            <p:cNvPr id="57361" name="Oval 4"/>
            <p:cNvSpPr>
              <a:spLocks noChangeArrowheads="1"/>
            </p:cNvSpPr>
            <p:nvPr/>
          </p:nvSpPr>
          <p:spPr bwMode="auto">
            <a:xfrm>
              <a:off x="6934200" y="4386263"/>
              <a:ext cx="130175" cy="1111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2" name="Oval 5"/>
            <p:cNvSpPr>
              <a:spLocks noChangeArrowheads="1"/>
            </p:cNvSpPr>
            <p:nvPr/>
          </p:nvSpPr>
          <p:spPr bwMode="auto">
            <a:xfrm>
              <a:off x="7456488" y="4552950"/>
              <a:ext cx="130175" cy="1127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3" name="Oval 6"/>
            <p:cNvSpPr>
              <a:spLocks noChangeArrowheads="1"/>
            </p:cNvSpPr>
            <p:nvPr/>
          </p:nvSpPr>
          <p:spPr bwMode="auto">
            <a:xfrm>
              <a:off x="7324725" y="3995738"/>
              <a:ext cx="131763" cy="11271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7364" name="AutoShape 7"/>
            <p:cNvCxnSpPr>
              <a:cxnSpLocks noChangeShapeType="1"/>
              <a:stCxn id="57361" idx="7"/>
              <a:endCxn id="57363" idx="3"/>
            </p:cNvCxnSpPr>
            <p:nvPr/>
          </p:nvCxnSpPr>
          <p:spPr bwMode="auto">
            <a:xfrm flipV="1">
              <a:off x="7046913" y="4090988"/>
              <a:ext cx="296862" cy="311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7365" name="AutoShape 8"/>
            <p:cNvCxnSpPr>
              <a:cxnSpLocks noChangeShapeType="1"/>
              <a:stCxn id="57361" idx="5"/>
              <a:endCxn id="57362" idx="2"/>
            </p:cNvCxnSpPr>
            <p:nvPr/>
          </p:nvCxnSpPr>
          <p:spPr bwMode="auto">
            <a:xfrm>
              <a:off x="7046913" y="4481513"/>
              <a:ext cx="409575" cy="127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57366" name="AutoShape 23"/>
            <p:cNvCxnSpPr>
              <a:cxnSpLocks noChangeShapeType="1"/>
              <a:stCxn id="57362" idx="0"/>
              <a:endCxn id="57363" idx="4"/>
            </p:cNvCxnSpPr>
            <p:nvPr/>
          </p:nvCxnSpPr>
          <p:spPr bwMode="auto">
            <a:xfrm flipH="1" flipV="1">
              <a:off x="7389813" y="4108450"/>
              <a:ext cx="131762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sp>
          <p:nvSpPr>
            <p:cNvPr id="57367" name="Oval 5"/>
            <p:cNvSpPr>
              <a:spLocks noChangeArrowheads="1"/>
            </p:cNvSpPr>
            <p:nvPr/>
          </p:nvSpPr>
          <p:spPr bwMode="auto">
            <a:xfrm>
              <a:off x="6999288" y="4791075"/>
              <a:ext cx="130175" cy="1111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7368" name="Straight Connector 24"/>
            <p:cNvCxnSpPr>
              <a:cxnSpLocks noChangeShapeType="1"/>
              <a:stCxn id="57361" idx="4"/>
              <a:endCxn id="57367" idx="1"/>
            </p:cNvCxnSpPr>
            <p:nvPr/>
          </p:nvCxnSpPr>
          <p:spPr bwMode="auto">
            <a:xfrm rot="16200000" flipH="1">
              <a:off x="6854032" y="4642644"/>
              <a:ext cx="309562" cy="19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57369" name="Straight Connector 29"/>
            <p:cNvCxnSpPr>
              <a:cxnSpLocks noChangeShapeType="1"/>
              <a:stCxn id="57367" idx="7"/>
              <a:endCxn id="57362" idx="3"/>
            </p:cNvCxnSpPr>
            <p:nvPr/>
          </p:nvCxnSpPr>
          <p:spPr bwMode="auto">
            <a:xfrm rot="5400000" flipH="1" flipV="1">
              <a:off x="7213601" y="4545012"/>
              <a:ext cx="158750" cy="365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F01548-1119-E74C-9DB9-CCF5EB2BA73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8372" name="Title 1"/>
          <p:cNvSpPr>
            <a:spLocks noGrp="1"/>
          </p:cNvSpPr>
          <p:nvPr>
            <p:ph type="title" idx="4294967295"/>
          </p:nvPr>
        </p:nvSpPr>
        <p:spPr/>
        <p:txBody>
          <a:bodyPr lIns="91430" tIns="45715" rIns="91430" bIns="45715"/>
          <a:lstStyle/>
          <a:p>
            <a:pPr defTabSz="1008063"/>
            <a:r>
              <a:rPr lang="en-US">
                <a:ea typeface="ＭＳ Ｐゴシック" charset="-128"/>
                <a:cs typeface="ＭＳ Ｐゴシック" charset="-128"/>
              </a:rPr>
              <a:t>Triangle Law: #S.3 </a:t>
            </a:r>
            <a:br>
              <a:rPr lang="en-US">
                <a:ea typeface="ＭＳ Ｐゴシック" charset="-128"/>
                <a:cs typeface="ＭＳ Ｐゴシック" charset="-128"/>
              </a:rPr>
            </a:br>
            <a:r>
              <a:rPr lang="en-US" sz="3100">
                <a:ea typeface="ＭＳ Ｐゴシック" charset="-128"/>
                <a:cs typeface="ＭＳ Ｐゴシック" charset="-128"/>
              </a:rPr>
              <a:t>[Tsourakakis ICDM 2008]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/>
          <a:srcRect t="4388"/>
          <a:stretch>
            <a:fillRect/>
          </a:stretch>
        </p:blipFill>
        <p:spPr bwMode="auto">
          <a:xfrm>
            <a:off x="1231900" y="1838325"/>
            <a:ext cx="3409950" cy="21701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pic>
        <p:nvPicPr>
          <p:cNvPr id="58374" name="Picture 3"/>
          <p:cNvPicPr>
            <a:picLocks noChangeAspect="1" noChangeArrowheads="1"/>
          </p:cNvPicPr>
          <p:nvPr/>
        </p:nvPicPr>
        <p:blipFill>
          <a:blip r:embed="rId3"/>
          <a:srcRect t="2808"/>
          <a:stretch>
            <a:fillRect/>
          </a:stretch>
        </p:blipFill>
        <p:spPr bwMode="auto">
          <a:xfrm>
            <a:off x="4918075" y="1838325"/>
            <a:ext cx="3368675" cy="215582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pic>
        <p:nvPicPr>
          <p:cNvPr id="58375" name="Picture 4"/>
          <p:cNvPicPr>
            <a:picLocks noChangeAspect="1" noChangeArrowheads="1"/>
          </p:cNvPicPr>
          <p:nvPr/>
        </p:nvPicPr>
        <p:blipFill>
          <a:blip r:embed="rId4"/>
          <a:srcRect t="5394"/>
          <a:stretch>
            <a:fillRect/>
          </a:stretch>
        </p:blipFill>
        <p:spPr bwMode="auto">
          <a:xfrm>
            <a:off x="1231900" y="4341813"/>
            <a:ext cx="3409950" cy="21828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sp>
        <p:nvSpPr>
          <p:cNvPr id="58376" name="TextBox 10"/>
          <p:cNvSpPr txBox="1">
            <a:spLocks noChangeArrowheads="1"/>
          </p:cNvSpPr>
          <p:nvPr/>
        </p:nvSpPr>
        <p:spPr bwMode="auto">
          <a:xfrm>
            <a:off x="8221663" y="2254250"/>
            <a:ext cx="9128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kumimoji="0" lang="en-US" sz="2900">
                <a:latin typeface="Times New Roman" charset="0"/>
              </a:rPr>
              <a:t>ASN</a:t>
            </a:r>
          </a:p>
        </p:txBody>
      </p:sp>
      <p:sp>
        <p:nvSpPr>
          <p:cNvPr id="58377" name="TextBox 11"/>
          <p:cNvSpPr txBox="1">
            <a:spLocks noChangeArrowheads="1"/>
          </p:cNvSpPr>
          <p:nvPr/>
        </p:nvSpPr>
        <p:spPr bwMode="auto">
          <a:xfrm>
            <a:off x="0" y="2254250"/>
            <a:ext cx="14890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kumimoji="0" lang="en-US" sz="2900">
                <a:latin typeface="Times New Roman" charset="0"/>
              </a:rPr>
              <a:t>HEP-TH</a:t>
            </a:r>
          </a:p>
        </p:txBody>
      </p:sp>
      <p:sp>
        <p:nvSpPr>
          <p:cNvPr id="58378" name="TextBox 12"/>
          <p:cNvSpPr txBox="1">
            <a:spLocks noChangeArrowheads="1"/>
          </p:cNvSpPr>
          <p:nvPr/>
        </p:nvSpPr>
        <p:spPr bwMode="auto">
          <a:xfrm>
            <a:off x="-26988" y="4741863"/>
            <a:ext cx="14906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kumimoji="0" lang="en-US" sz="2900">
                <a:latin typeface="Times New Roman" charset="0"/>
              </a:rPr>
              <a:t>Epinions</a:t>
            </a:r>
          </a:p>
        </p:txBody>
      </p:sp>
      <p:sp>
        <p:nvSpPr>
          <p:cNvPr id="58379" name="Rectangle 14"/>
          <p:cNvSpPr>
            <a:spLocks noChangeArrowheads="1"/>
          </p:cNvSpPr>
          <p:nvPr/>
        </p:nvSpPr>
        <p:spPr bwMode="auto">
          <a:xfrm>
            <a:off x="2498725" y="3843338"/>
            <a:ext cx="898525" cy="346075"/>
          </a:xfrm>
          <a:prstGeom prst="rect">
            <a:avLst/>
          </a:prstGeom>
          <a:solidFill>
            <a:schemeClr val="bg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defTabSz="828675" eaLnBrk="0" hangingPunct="0"/>
            <a:endParaRPr kumimoji="0" lang="en-US" sz="2900">
              <a:latin typeface="Times New Roman" charset="0"/>
            </a:endParaRPr>
          </a:p>
        </p:txBody>
      </p:sp>
      <p:sp>
        <p:nvSpPr>
          <p:cNvPr id="58380" name="Rectangle 15"/>
          <p:cNvSpPr>
            <a:spLocks noChangeArrowheads="1"/>
          </p:cNvSpPr>
          <p:nvPr/>
        </p:nvSpPr>
        <p:spPr bwMode="auto">
          <a:xfrm>
            <a:off x="2498725" y="6400800"/>
            <a:ext cx="898525" cy="346075"/>
          </a:xfrm>
          <a:prstGeom prst="rect">
            <a:avLst/>
          </a:prstGeom>
          <a:solidFill>
            <a:schemeClr val="bg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defTabSz="828675" eaLnBrk="0" hangingPunct="0"/>
            <a:endParaRPr kumimoji="0" lang="en-US" sz="2900">
              <a:latin typeface="Times New Roman" charset="0"/>
            </a:endParaRPr>
          </a:p>
        </p:txBody>
      </p:sp>
      <p:pic>
        <p:nvPicPr>
          <p:cNvPr id="58381" name="Picture 14" descr="tsourakakis"/>
          <p:cNvPicPr>
            <a:picLocks noChangeAspect="1" noChangeArrowheads="1"/>
          </p:cNvPicPr>
          <p:nvPr/>
        </p:nvPicPr>
        <p:blipFill>
          <a:blip r:embed="rId5"/>
          <a:srcRect l="16843" t="8421" r="16843" b="16843"/>
          <a:stretch>
            <a:fillRect/>
          </a:stretch>
        </p:blipFill>
        <p:spPr bwMode="auto">
          <a:xfrm>
            <a:off x="7613650" y="457200"/>
            <a:ext cx="122713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2" name="Date Placeholder 1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58383" name="Oval 15"/>
          <p:cNvSpPr>
            <a:spLocks noChangeArrowheads="1"/>
          </p:cNvSpPr>
          <p:nvPr/>
        </p:nvSpPr>
        <p:spPr bwMode="auto">
          <a:xfrm>
            <a:off x="4097338" y="3589338"/>
            <a:ext cx="271462" cy="271462"/>
          </a:xfrm>
          <a:prstGeom prst="ellips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4" name="Oval 16"/>
          <p:cNvSpPr>
            <a:spLocks noChangeArrowheads="1"/>
          </p:cNvSpPr>
          <p:nvPr/>
        </p:nvSpPr>
        <p:spPr bwMode="auto">
          <a:xfrm>
            <a:off x="1328738" y="2103438"/>
            <a:ext cx="271462" cy="271462"/>
          </a:xfrm>
          <a:prstGeom prst="ellipse">
            <a:avLst/>
          </a:prstGeom>
          <a:noFill/>
          <a:ln w="50800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5" name="TextBox 13"/>
          <p:cNvSpPr txBox="1">
            <a:spLocks noChangeArrowheads="1"/>
          </p:cNvSpPr>
          <p:nvPr/>
        </p:nvSpPr>
        <p:spPr bwMode="auto">
          <a:xfrm>
            <a:off x="4859338" y="4824413"/>
            <a:ext cx="40100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l" defTabSz="828675" eaLnBrk="0" hangingPunct="0"/>
            <a:r>
              <a:rPr kumimoji="0" lang="en-US" sz="2900">
                <a:latin typeface="Times New Roman" charset="0"/>
              </a:rPr>
              <a:t>X-axis: # of  participating</a:t>
            </a:r>
          </a:p>
          <a:p>
            <a:pPr algn="l" defTabSz="828675" eaLnBrk="0" hangingPunct="0"/>
            <a:r>
              <a:rPr kumimoji="0" lang="en-US" sz="2900">
                <a:latin typeface="Times New Roman" charset="0"/>
              </a:rPr>
              <a:t>triangles</a:t>
            </a:r>
          </a:p>
          <a:p>
            <a:pPr algn="l" defTabSz="828675" eaLnBrk="0" hangingPunct="0"/>
            <a:r>
              <a:rPr kumimoji="0" lang="en-US" sz="2900">
                <a:latin typeface="Times New Roman" charset="0"/>
              </a:rPr>
              <a:t>Y: count (~ pdf)</a:t>
            </a:r>
          </a:p>
        </p:txBody>
      </p:sp>
      <p:grpSp>
        <p:nvGrpSpPr>
          <p:cNvPr id="58386" name="Group 17"/>
          <p:cNvGrpSpPr>
            <a:grpSpLocks/>
          </p:cNvGrpSpPr>
          <p:nvPr/>
        </p:nvGrpSpPr>
        <p:grpSpPr bwMode="auto">
          <a:xfrm>
            <a:off x="6934200" y="3995738"/>
            <a:ext cx="652463" cy="906462"/>
            <a:chOff x="6934200" y="3995738"/>
            <a:chExt cx="652463" cy="906462"/>
          </a:xfrm>
        </p:grpSpPr>
        <p:sp>
          <p:nvSpPr>
            <p:cNvPr id="58387" name="Oval 4"/>
            <p:cNvSpPr>
              <a:spLocks noChangeArrowheads="1"/>
            </p:cNvSpPr>
            <p:nvPr/>
          </p:nvSpPr>
          <p:spPr bwMode="auto">
            <a:xfrm>
              <a:off x="6934200" y="4386263"/>
              <a:ext cx="130175" cy="1111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8" name="Oval 5"/>
            <p:cNvSpPr>
              <a:spLocks noChangeArrowheads="1"/>
            </p:cNvSpPr>
            <p:nvPr/>
          </p:nvSpPr>
          <p:spPr bwMode="auto">
            <a:xfrm>
              <a:off x="7456488" y="4552950"/>
              <a:ext cx="130175" cy="1127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9" name="Oval 6"/>
            <p:cNvSpPr>
              <a:spLocks noChangeArrowheads="1"/>
            </p:cNvSpPr>
            <p:nvPr/>
          </p:nvSpPr>
          <p:spPr bwMode="auto">
            <a:xfrm>
              <a:off x="7324725" y="3995738"/>
              <a:ext cx="131763" cy="11271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8390" name="AutoShape 7"/>
            <p:cNvCxnSpPr>
              <a:cxnSpLocks noChangeShapeType="1"/>
              <a:stCxn id="58387" idx="7"/>
              <a:endCxn id="58389" idx="3"/>
            </p:cNvCxnSpPr>
            <p:nvPr/>
          </p:nvCxnSpPr>
          <p:spPr bwMode="auto">
            <a:xfrm flipV="1">
              <a:off x="7046913" y="4090988"/>
              <a:ext cx="296862" cy="311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91" name="AutoShape 8"/>
            <p:cNvCxnSpPr>
              <a:cxnSpLocks noChangeShapeType="1"/>
              <a:stCxn id="58387" idx="5"/>
              <a:endCxn id="58388" idx="2"/>
            </p:cNvCxnSpPr>
            <p:nvPr/>
          </p:nvCxnSpPr>
          <p:spPr bwMode="auto">
            <a:xfrm>
              <a:off x="7046913" y="4481513"/>
              <a:ext cx="409575" cy="127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58392" name="AutoShape 23"/>
            <p:cNvCxnSpPr>
              <a:cxnSpLocks noChangeShapeType="1"/>
              <a:stCxn id="58388" idx="0"/>
              <a:endCxn id="58389" idx="4"/>
            </p:cNvCxnSpPr>
            <p:nvPr/>
          </p:nvCxnSpPr>
          <p:spPr bwMode="auto">
            <a:xfrm flipH="1" flipV="1">
              <a:off x="7389813" y="4108450"/>
              <a:ext cx="131762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sp>
          <p:nvSpPr>
            <p:cNvPr id="58393" name="Oval 5"/>
            <p:cNvSpPr>
              <a:spLocks noChangeArrowheads="1"/>
            </p:cNvSpPr>
            <p:nvPr/>
          </p:nvSpPr>
          <p:spPr bwMode="auto">
            <a:xfrm>
              <a:off x="6999288" y="4791075"/>
              <a:ext cx="130175" cy="1111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8394" name="Straight Connector 24"/>
            <p:cNvCxnSpPr>
              <a:cxnSpLocks noChangeShapeType="1"/>
              <a:stCxn id="58387" idx="4"/>
              <a:endCxn id="58393" idx="1"/>
            </p:cNvCxnSpPr>
            <p:nvPr/>
          </p:nvCxnSpPr>
          <p:spPr bwMode="auto">
            <a:xfrm rot="16200000" flipH="1">
              <a:off x="6854032" y="4642644"/>
              <a:ext cx="309562" cy="19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58395" name="Straight Connector 29"/>
            <p:cNvCxnSpPr>
              <a:cxnSpLocks noChangeShapeType="1"/>
              <a:stCxn id="58393" idx="7"/>
              <a:endCxn id="58388" idx="3"/>
            </p:cNvCxnSpPr>
            <p:nvPr/>
          </p:nvCxnSpPr>
          <p:spPr bwMode="auto">
            <a:xfrm rot="5400000" flipH="1" flipV="1">
              <a:off x="7213601" y="4545012"/>
              <a:ext cx="158750" cy="365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BEB869-964C-9347-9C95-A80567F5531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9396" name="Title 1"/>
          <p:cNvSpPr>
            <a:spLocks noGrp="1"/>
          </p:cNvSpPr>
          <p:nvPr>
            <p:ph type="title" idx="4294967295"/>
          </p:nvPr>
        </p:nvSpPr>
        <p:spPr/>
        <p:txBody>
          <a:bodyPr lIns="91430" tIns="45715" rIns="91430" bIns="45715"/>
          <a:lstStyle/>
          <a:p>
            <a:pPr defTabSz="1008063"/>
            <a:r>
              <a:rPr lang="en-US">
                <a:ea typeface="ＭＳ Ｐゴシック" charset="-128"/>
                <a:cs typeface="ＭＳ Ｐゴシック" charset="-128"/>
              </a:rPr>
              <a:t>Triangle Law: #S.4 </a:t>
            </a:r>
            <a:br>
              <a:rPr lang="en-US">
                <a:ea typeface="ＭＳ Ｐゴシック" charset="-128"/>
                <a:cs typeface="ＭＳ Ｐゴシック" charset="-128"/>
              </a:rPr>
            </a:br>
            <a:r>
              <a:rPr lang="en-US" sz="3100">
                <a:ea typeface="ＭＳ Ｐゴシック" charset="-128"/>
                <a:cs typeface="ＭＳ Ｐゴシック" charset="-128"/>
              </a:rPr>
              <a:t>[Tsourakakis ICDM 2008]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397" name="TextBox 10"/>
          <p:cNvSpPr txBox="1">
            <a:spLocks noChangeArrowheads="1"/>
          </p:cNvSpPr>
          <p:nvPr/>
        </p:nvSpPr>
        <p:spPr bwMode="auto">
          <a:xfrm>
            <a:off x="8221663" y="2254250"/>
            <a:ext cx="6429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kumimoji="0" lang="en-US" sz="2900">
                <a:latin typeface="Times New Roman" charset="0"/>
              </a:rPr>
              <a:t>SN</a:t>
            </a:r>
          </a:p>
        </p:txBody>
      </p:sp>
      <p:sp>
        <p:nvSpPr>
          <p:cNvPr id="59398" name="TextBox 11"/>
          <p:cNvSpPr txBox="1">
            <a:spLocks noChangeArrowheads="1"/>
          </p:cNvSpPr>
          <p:nvPr/>
        </p:nvSpPr>
        <p:spPr bwMode="auto">
          <a:xfrm>
            <a:off x="0" y="2254250"/>
            <a:ext cx="130651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kumimoji="0" lang="en-US" sz="2900">
                <a:latin typeface="Times New Roman" charset="0"/>
              </a:rPr>
              <a:t>Reuters</a:t>
            </a:r>
          </a:p>
        </p:txBody>
      </p:sp>
      <p:sp>
        <p:nvSpPr>
          <p:cNvPr id="59399" name="TextBox 12"/>
          <p:cNvSpPr txBox="1">
            <a:spLocks noChangeArrowheads="1"/>
          </p:cNvSpPr>
          <p:nvPr/>
        </p:nvSpPr>
        <p:spPr bwMode="auto">
          <a:xfrm>
            <a:off x="-26988" y="4741863"/>
            <a:ext cx="14906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kumimoji="0" lang="en-US" sz="2900">
                <a:latin typeface="Times New Roman" charset="0"/>
              </a:rPr>
              <a:t>Epinions</a:t>
            </a:r>
          </a:p>
        </p:txBody>
      </p:sp>
      <p:sp>
        <p:nvSpPr>
          <p:cNvPr id="59400" name="TextBox 13"/>
          <p:cNvSpPr txBox="1">
            <a:spLocks noChangeArrowheads="1"/>
          </p:cNvSpPr>
          <p:nvPr/>
        </p:nvSpPr>
        <p:spPr bwMode="auto">
          <a:xfrm>
            <a:off x="5181600" y="4524375"/>
            <a:ext cx="40989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l" defTabSz="828675" eaLnBrk="0" hangingPunct="0"/>
            <a:r>
              <a:rPr kumimoji="0" lang="en-US" sz="2900">
                <a:latin typeface="Times New Roman" charset="0"/>
              </a:rPr>
              <a:t>X-axis: degree</a:t>
            </a:r>
          </a:p>
          <a:p>
            <a:pPr algn="l" defTabSz="828675" eaLnBrk="0" hangingPunct="0"/>
            <a:r>
              <a:rPr kumimoji="0" lang="en-US" sz="2900">
                <a:latin typeface="Times New Roman" charset="0"/>
              </a:rPr>
              <a:t>Y-axis: mean # triangles</a:t>
            </a:r>
          </a:p>
          <a:p>
            <a:pPr algn="l" defTabSz="828675" eaLnBrk="0" hangingPunct="0"/>
            <a:r>
              <a:rPr kumimoji="0" lang="en-US" sz="2900" i="1">
                <a:latin typeface="Times New Roman" charset="0"/>
              </a:rPr>
              <a:t>n</a:t>
            </a:r>
            <a:r>
              <a:rPr kumimoji="0" lang="en-US" sz="2900">
                <a:latin typeface="Times New Roman" charset="0"/>
              </a:rPr>
              <a:t> friends -&gt; ~</a:t>
            </a:r>
            <a:r>
              <a:rPr kumimoji="0" lang="en-US" sz="2900" i="1">
                <a:latin typeface="Times New Roman" charset="0"/>
              </a:rPr>
              <a:t>n</a:t>
            </a:r>
            <a:r>
              <a:rPr kumimoji="0" lang="en-US" sz="2900" baseline="30000">
                <a:latin typeface="Times New Roman" charset="0"/>
              </a:rPr>
              <a:t>1.6</a:t>
            </a:r>
            <a:r>
              <a:rPr kumimoji="0" lang="en-US" sz="2900">
                <a:latin typeface="Times New Roman" charset="0"/>
              </a:rPr>
              <a:t> triangles</a:t>
            </a:r>
          </a:p>
        </p:txBody>
      </p:sp>
      <p:sp>
        <p:nvSpPr>
          <p:cNvPr id="59401" name="Rectangle 14"/>
          <p:cNvSpPr>
            <a:spLocks noChangeArrowheads="1"/>
          </p:cNvSpPr>
          <p:nvPr/>
        </p:nvSpPr>
        <p:spPr bwMode="auto">
          <a:xfrm>
            <a:off x="2498725" y="3843338"/>
            <a:ext cx="898525" cy="346075"/>
          </a:xfrm>
          <a:prstGeom prst="rect">
            <a:avLst/>
          </a:prstGeom>
          <a:solidFill>
            <a:schemeClr val="bg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defTabSz="828675" eaLnBrk="0" hangingPunct="0"/>
            <a:endParaRPr kumimoji="0" lang="en-US" sz="2900">
              <a:latin typeface="Times New Roman" charset="0"/>
            </a:endParaRPr>
          </a:p>
        </p:txBody>
      </p:sp>
      <p:sp>
        <p:nvSpPr>
          <p:cNvPr id="59402" name="Rectangle 15"/>
          <p:cNvSpPr>
            <a:spLocks noChangeArrowheads="1"/>
          </p:cNvSpPr>
          <p:nvPr/>
        </p:nvSpPr>
        <p:spPr bwMode="auto">
          <a:xfrm>
            <a:off x="2498725" y="6400800"/>
            <a:ext cx="898525" cy="346075"/>
          </a:xfrm>
          <a:prstGeom prst="rect">
            <a:avLst/>
          </a:prstGeom>
          <a:solidFill>
            <a:schemeClr val="bg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defTabSz="828675" eaLnBrk="0" hangingPunct="0"/>
            <a:endParaRPr kumimoji="0" lang="en-US" sz="2900">
              <a:latin typeface="Times New Roman" charset="0"/>
            </a:endParaRPr>
          </a:p>
        </p:txBody>
      </p:sp>
      <p:pic>
        <p:nvPicPr>
          <p:cNvPr id="59403" name="Content Placeholder 3" descr="dtlpEpinion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9538" y="4189413"/>
            <a:ext cx="305435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4" name="Content Placeholder 3" descr="dtplReuter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3188" y="1920875"/>
            <a:ext cx="3065462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5" name="Content Placeholder 3" descr="dtlpFlickr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6338" y="1928813"/>
            <a:ext cx="3062287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6" name="Date Placeholder 1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43EA57-8AF0-BD44-877F-205C0A59ED1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0420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102600" cy="1143000"/>
          </a:xfrm>
        </p:spPr>
        <p:txBody>
          <a:bodyPr lIns="91430" tIns="45715" rIns="91430" bIns="45715"/>
          <a:lstStyle/>
          <a:p>
            <a:pPr defTabSz="1008063"/>
            <a:r>
              <a:rPr lang="en-US" sz="4300">
                <a:ea typeface="ＭＳ Ｐゴシック" charset="-128"/>
                <a:cs typeface="ＭＳ Ｐゴシック" charset="-128"/>
              </a:rPr>
              <a:t>Triangle Law: Computations </a:t>
            </a:r>
            <a:br>
              <a:rPr lang="en-US" sz="4300">
                <a:ea typeface="ＭＳ Ｐゴシック" charset="-128"/>
                <a:cs typeface="ＭＳ Ｐゴシック" charset="-128"/>
              </a:rPr>
            </a:br>
            <a:r>
              <a:rPr lang="en-US" sz="3100">
                <a:ea typeface="ＭＳ Ｐゴシック" charset="-128"/>
                <a:cs typeface="ＭＳ Ｐゴシック" charset="-128"/>
              </a:rPr>
              <a:t>[Tsourakakis ICDM 2008]</a:t>
            </a:r>
            <a:endParaRPr lang="en-US" sz="43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21" name="Rectangle 14"/>
          <p:cNvSpPr>
            <a:spLocks noChangeArrowheads="1"/>
          </p:cNvSpPr>
          <p:nvPr/>
        </p:nvSpPr>
        <p:spPr bwMode="auto">
          <a:xfrm>
            <a:off x="2498725" y="3843338"/>
            <a:ext cx="898525" cy="346075"/>
          </a:xfrm>
          <a:prstGeom prst="rect">
            <a:avLst/>
          </a:prstGeom>
          <a:solidFill>
            <a:schemeClr val="bg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defTabSz="828675" eaLnBrk="0" hangingPunct="0"/>
            <a:endParaRPr kumimoji="0" lang="en-US" sz="2900">
              <a:latin typeface="Times New Roman" charset="0"/>
            </a:endParaRPr>
          </a:p>
        </p:txBody>
      </p:sp>
      <p:sp>
        <p:nvSpPr>
          <p:cNvPr id="60422" name="Text Box 9"/>
          <p:cNvSpPr txBox="1">
            <a:spLocks noChangeArrowheads="1"/>
          </p:cNvSpPr>
          <p:nvPr/>
        </p:nvSpPr>
        <p:spPr bwMode="auto">
          <a:xfrm>
            <a:off x="336550" y="2484438"/>
            <a:ext cx="6791325" cy="20764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l" defTabSz="828675" eaLnBrk="0" hangingPunct="0"/>
            <a:r>
              <a:rPr kumimoji="0" lang="en-US" sz="3300">
                <a:latin typeface="Times New Roman" charset="0"/>
              </a:rPr>
              <a:t>But: triangles are expensive to compute</a:t>
            </a:r>
          </a:p>
          <a:p>
            <a:pPr algn="l" defTabSz="828675" eaLnBrk="0" hangingPunct="0"/>
            <a:r>
              <a:rPr kumimoji="0" lang="en-US" sz="3300">
                <a:latin typeface="Times New Roman" charset="0"/>
              </a:rPr>
              <a:t>	(3-way join; several approx. algos)</a:t>
            </a:r>
          </a:p>
          <a:p>
            <a:pPr algn="l" defTabSz="828675" eaLnBrk="0" hangingPunct="0"/>
            <a:r>
              <a:rPr kumimoji="0" lang="en-US" sz="3300">
                <a:latin typeface="Times New Roman" charset="0"/>
              </a:rPr>
              <a:t>Q: Can we do that quickly?</a:t>
            </a:r>
          </a:p>
          <a:p>
            <a:pPr algn="l" defTabSz="828675" eaLnBrk="0" hangingPunct="0"/>
            <a:endParaRPr kumimoji="0" lang="en-US" sz="3300">
              <a:latin typeface="Times New Roman" charset="0"/>
            </a:endParaRPr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7416800" y="0"/>
            <a:ext cx="1727200" cy="828675"/>
          </a:xfrm>
          <a:prstGeom prst="irregularSeal1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bg1"/>
                </a:solidFill>
              </a:rPr>
              <a:t>details</a:t>
            </a:r>
          </a:p>
        </p:txBody>
      </p:sp>
      <p:sp>
        <p:nvSpPr>
          <p:cNvPr id="60424" name="Date Placeholder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6DE78B-3EA5-E744-95AF-4C613A60768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1444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102600" cy="1143000"/>
          </a:xfrm>
        </p:spPr>
        <p:txBody>
          <a:bodyPr lIns="91430" tIns="45715" rIns="91430" bIns="45715"/>
          <a:lstStyle/>
          <a:p>
            <a:pPr defTabSz="1008063"/>
            <a:r>
              <a:rPr lang="en-US" sz="4300">
                <a:ea typeface="ＭＳ Ｐゴシック" charset="-128"/>
                <a:cs typeface="ＭＳ Ｐゴシック" charset="-128"/>
              </a:rPr>
              <a:t>Triangle Law: Computations </a:t>
            </a:r>
            <a:br>
              <a:rPr lang="en-US" sz="4300">
                <a:ea typeface="ＭＳ Ｐゴシック" charset="-128"/>
                <a:cs typeface="ＭＳ Ｐゴシック" charset="-128"/>
              </a:rPr>
            </a:br>
            <a:r>
              <a:rPr lang="en-US" sz="3100">
                <a:ea typeface="ＭＳ Ｐゴシック" charset="-128"/>
                <a:cs typeface="ＭＳ Ｐゴシック" charset="-128"/>
              </a:rPr>
              <a:t>[Tsourakakis ICDM 2008]</a:t>
            </a:r>
            <a:endParaRPr lang="en-US" sz="43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445" name="Rectangle 14"/>
          <p:cNvSpPr>
            <a:spLocks noChangeArrowheads="1"/>
          </p:cNvSpPr>
          <p:nvPr/>
        </p:nvSpPr>
        <p:spPr bwMode="auto">
          <a:xfrm>
            <a:off x="2498725" y="3843338"/>
            <a:ext cx="898525" cy="346075"/>
          </a:xfrm>
          <a:prstGeom prst="rect">
            <a:avLst/>
          </a:prstGeom>
          <a:solidFill>
            <a:schemeClr val="bg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defTabSz="828675" eaLnBrk="0" hangingPunct="0"/>
            <a:endParaRPr kumimoji="0" lang="en-US" sz="2900">
              <a:latin typeface="Times New Roman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36550" y="2484438"/>
            <a:ext cx="8451850" cy="41465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l" defTabSz="828675" eaLnBrk="0" hangingPunct="0"/>
            <a:r>
              <a:rPr kumimoji="0" lang="en-US" sz="3300">
                <a:latin typeface="Times New Roman" charset="0"/>
              </a:rPr>
              <a:t>But: triangles are expensive to compute</a:t>
            </a:r>
          </a:p>
          <a:p>
            <a:pPr algn="l" defTabSz="828675" eaLnBrk="0" hangingPunct="0"/>
            <a:r>
              <a:rPr kumimoji="0" lang="en-US" sz="3300">
                <a:latin typeface="Times New Roman" charset="0"/>
              </a:rPr>
              <a:t>	(3-way join; several approx. algos)</a:t>
            </a:r>
          </a:p>
          <a:p>
            <a:pPr algn="l" defTabSz="828675" eaLnBrk="0" hangingPunct="0"/>
            <a:r>
              <a:rPr kumimoji="0" lang="en-US" sz="3300">
                <a:latin typeface="Times New Roman" charset="0"/>
              </a:rPr>
              <a:t>Q: Can we do that quickly?</a:t>
            </a:r>
          </a:p>
          <a:p>
            <a:pPr algn="l" defTabSz="828675" eaLnBrk="0" hangingPunct="0"/>
            <a:r>
              <a:rPr kumimoji="0" lang="en-US" sz="3300">
                <a:latin typeface="Times New Roman" charset="0"/>
              </a:rPr>
              <a:t>A: Yes!</a:t>
            </a:r>
          </a:p>
          <a:p>
            <a:pPr algn="l" defTabSz="828675" eaLnBrk="0" hangingPunct="0"/>
            <a:r>
              <a:rPr kumimoji="0" lang="en-US" sz="3300">
                <a:latin typeface="Times New Roman" charset="0"/>
              </a:rPr>
              <a:t>	</a:t>
            </a:r>
            <a:r>
              <a:rPr kumimoji="0" lang="en-US" sz="3300" b="1">
                <a:latin typeface="Times New Roman" charset="0"/>
              </a:rPr>
              <a:t>#triangles = 1/6 Sum ( </a:t>
            </a:r>
            <a:r>
              <a:rPr kumimoji="0" lang="en-US" sz="3300" b="1">
                <a:latin typeface="Symbol" charset="2"/>
              </a:rPr>
              <a:t>l</a:t>
            </a:r>
            <a:r>
              <a:rPr kumimoji="0" lang="en-US" sz="3300" b="1" baseline="-25000">
                <a:latin typeface="Times New Roman" charset="0"/>
              </a:rPr>
              <a:t>i</a:t>
            </a:r>
            <a:r>
              <a:rPr kumimoji="0" lang="en-US" sz="3300" b="1" baseline="30000">
                <a:latin typeface="Times New Roman" charset="0"/>
              </a:rPr>
              <a:t>3</a:t>
            </a:r>
            <a:r>
              <a:rPr kumimoji="0" lang="en-US" sz="3300" b="1">
                <a:latin typeface="Times New Roman" charset="0"/>
              </a:rPr>
              <a:t> )</a:t>
            </a:r>
          </a:p>
          <a:p>
            <a:pPr algn="l" defTabSz="828675" eaLnBrk="0" hangingPunct="0"/>
            <a:r>
              <a:rPr kumimoji="0" lang="en-US" sz="3300">
                <a:latin typeface="Times New Roman" charset="0"/>
              </a:rPr>
              <a:t>      (and, because of skewness (S2) , </a:t>
            </a:r>
          </a:p>
          <a:p>
            <a:pPr algn="l" defTabSz="828675" eaLnBrk="0" hangingPunct="0"/>
            <a:r>
              <a:rPr kumimoji="0" lang="en-US" sz="3300">
                <a:latin typeface="Times New Roman" charset="0"/>
              </a:rPr>
              <a:t>	we only need the top few eigenvalues!</a:t>
            </a:r>
          </a:p>
          <a:p>
            <a:pPr algn="l" defTabSz="828675" eaLnBrk="0" hangingPunct="0"/>
            <a:endParaRPr kumimoji="0" lang="en-US" sz="3300">
              <a:latin typeface="Times New Roman" charset="0"/>
            </a:endParaRPr>
          </a:p>
        </p:txBody>
      </p:sp>
      <p:sp>
        <p:nvSpPr>
          <p:cNvPr id="61447" name="AutoShape 8"/>
          <p:cNvSpPr>
            <a:spLocks noChangeArrowheads="1"/>
          </p:cNvSpPr>
          <p:nvPr/>
        </p:nvSpPr>
        <p:spPr bwMode="auto">
          <a:xfrm>
            <a:off x="7416800" y="0"/>
            <a:ext cx="1727200" cy="828675"/>
          </a:xfrm>
          <a:prstGeom prst="irregularSeal1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bg1"/>
                </a:solidFill>
              </a:rPr>
              <a:t>details</a:t>
            </a:r>
          </a:p>
        </p:txBody>
      </p:sp>
      <p:sp>
        <p:nvSpPr>
          <p:cNvPr id="61448" name="Date Placeholder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D9A4AF-90C1-EB4D-BECA-D8078A044BE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Our goal: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Open source system for mining huge graphs:</a:t>
            </a:r>
          </a:p>
          <a:p>
            <a:pPr>
              <a:buFontTx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PEGASUS project (PEta GrAph mining System) 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  <a:hlinkClick r:id="rId3"/>
              </a:rPr>
              <a:t>www.cs.cmu.edu/~pegasus</a:t>
            </a:r>
            <a:endParaRPr lang="en-US" smtClean="0">
              <a:ea typeface="ＭＳ Ｐゴシック" charset="-128"/>
              <a:cs typeface="ＭＳ Ｐゴシック" charset="-128"/>
            </a:endParaRP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code and papers</a:t>
            </a:r>
          </a:p>
          <a:p>
            <a:pPr>
              <a:buFontTx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1510" name="Picture 5" descr="pegasus_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505200"/>
            <a:ext cx="1752600" cy="7397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sp>
        <p:nvSpPr>
          <p:cNvPr id="21511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6599EA-D8C6-8947-829C-F7911DEF7D4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3492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102600" cy="1143000"/>
          </a:xfrm>
        </p:spPr>
        <p:txBody>
          <a:bodyPr lIns="91430" tIns="45715" rIns="91430" bIns="45715"/>
          <a:lstStyle/>
          <a:p>
            <a:pPr defTabSz="1008063"/>
            <a:r>
              <a:rPr lang="en-US" sz="4300">
                <a:ea typeface="ＭＳ Ｐゴシック" charset="-128"/>
                <a:cs typeface="ＭＳ Ｐゴシック" charset="-128"/>
              </a:rPr>
              <a:t>Triangle Law: Computations </a:t>
            </a:r>
            <a:br>
              <a:rPr lang="en-US" sz="4300">
                <a:ea typeface="ＭＳ Ｐゴシック" charset="-128"/>
                <a:cs typeface="ＭＳ Ｐゴシック" charset="-128"/>
              </a:rPr>
            </a:br>
            <a:r>
              <a:rPr lang="en-US" sz="3100">
                <a:ea typeface="ＭＳ Ｐゴシック" charset="-128"/>
                <a:cs typeface="ＭＳ Ｐゴシック" charset="-128"/>
              </a:rPr>
              <a:t>[Tsourakakis ICDM 2008]</a:t>
            </a:r>
            <a:endParaRPr lang="en-US" sz="43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493" name="Rectangle 14"/>
          <p:cNvSpPr>
            <a:spLocks noChangeArrowheads="1"/>
          </p:cNvSpPr>
          <p:nvPr/>
        </p:nvSpPr>
        <p:spPr bwMode="auto">
          <a:xfrm>
            <a:off x="2498725" y="3843338"/>
            <a:ext cx="898525" cy="346075"/>
          </a:xfrm>
          <a:prstGeom prst="rect">
            <a:avLst/>
          </a:prstGeom>
          <a:solidFill>
            <a:schemeClr val="bg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defTabSz="828675" eaLnBrk="0" hangingPunct="0"/>
            <a:endParaRPr kumimoji="0" lang="en-US" sz="2900">
              <a:latin typeface="Times New Roman" charset="0"/>
            </a:endParaRPr>
          </a:p>
        </p:txBody>
      </p:sp>
      <p:pic>
        <p:nvPicPr>
          <p:cNvPr id="63494" name="Content Placeholder 3" descr="wikipedia_2006_11_0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25" y="1743075"/>
            <a:ext cx="56324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TextBox 13"/>
          <p:cNvSpPr txBox="1">
            <a:spLocks noChangeArrowheads="1"/>
          </p:cNvSpPr>
          <p:nvPr/>
        </p:nvSpPr>
        <p:spPr bwMode="auto">
          <a:xfrm>
            <a:off x="2290763" y="5838825"/>
            <a:ext cx="5233987" cy="53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l" defTabSz="828675" eaLnBrk="0" hangingPunct="0"/>
            <a:r>
              <a:rPr kumimoji="0" lang="en-US" sz="2900">
                <a:latin typeface="Times New Roman" charset="0"/>
              </a:rPr>
              <a:t>1000x+ speed-up, &gt;90% accuracy</a:t>
            </a:r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7416800" y="0"/>
            <a:ext cx="1727200" cy="828675"/>
          </a:xfrm>
          <a:prstGeom prst="irregularSeal1">
            <a:avLst/>
          </a:prstGeom>
          <a:solidFill>
            <a:srgbClr val="A50021"/>
          </a:solidFill>
          <a:ln w="28575">
            <a:solidFill>
              <a:srgbClr val="A5002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bg1"/>
                </a:solidFill>
              </a:rPr>
              <a:t>details</a:t>
            </a:r>
          </a:p>
        </p:txBody>
      </p:sp>
      <p:sp>
        <p:nvSpPr>
          <p:cNvPr id="63497" name="Oval 9"/>
          <p:cNvSpPr>
            <a:spLocks noChangeArrowheads="1"/>
          </p:cNvSpPr>
          <p:nvPr/>
        </p:nvSpPr>
        <p:spPr bwMode="auto">
          <a:xfrm>
            <a:off x="1885950" y="5214938"/>
            <a:ext cx="500063" cy="38576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Triangle counting for large graphs?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[U Kang, Brendan Meeder, +, PAKDD’11]</a:t>
            </a:r>
          </a:p>
        </p:txBody>
      </p:sp>
      <p:sp>
        <p:nvSpPr>
          <p:cNvPr id="6554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17F40AB-1DA2-FF42-8871-0BA6A5EFCDD6}" type="slidenum">
              <a:rPr lang="ko-KR" altLang="en-US" sz="1800">
                <a:latin typeface="Times New Roman" charset="0"/>
                <a:ea typeface="굴림" charset="-127"/>
                <a:cs typeface="굴림" charset="-127"/>
              </a:rPr>
              <a:pPr algn="r"/>
              <a:t>31</a:t>
            </a:fld>
            <a:endParaRPr lang="en-US" altLang="ko-KR" sz="1800">
              <a:latin typeface="Times New Roman" charset="0"/>
            </a:endParaRPr>
          </a:p>
        </p:txBody>
      </p:sp>
      <p:sp>
        <p:nvSpPr>
          <p:cNvPr id="6554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655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3034BF-6326-FE45-A9D5-B65752FA128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5543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Triangle counting for large graphs?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[U Kang, Brendan Meeder, +, PAKDD’11]</a:t>
            </a:r>
          </a:p>
        </p:txBody>
      </p:sp>
      <p:sp>
        <p:nvSpPr>
          <p:cNvPr id="6656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786AB9D-30FC-974A-91B4-3386EF2CE282}" type="slidenum">
              <a:rPr lang="ko-KR" altLang="en-US" sz="1800">
                <a:latin typeface="Times New Roman" charset="0"/>
                <a:ea typeface="굴림" charset="-127"/>
                <a:cs typeface="굴림" charset="-127"/>
              </a:rPr>
              <a:pPr algn="r"/>
              <a:t>32</a:t>
            </a:fld>
            <a:endParaRPr lang="en-US" altLang="ko-KR" sz="1800">
              <a:latin typeface="Times New Roman" charset="0"/>
            </a:endParaRPr>
          </a:p>
        </p:txBody>
      </p:sp>
      <p:pic>
        <p:nvPicPr>
          <p:cNvPr id="6656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1295400"/>
            <a:ext cx="4597400" cy="33131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sp>
        <p:nvSpPr>
          <p:cNvPr id="66566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665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5D45E6-CB13-9948-A400-9D18A080290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656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EigenSpokes</a:t>
            </a:r>
          </a:p>
        </p:txBody>
      </p:sp>
      <p:sp>
        <p:nvSpPr>
          <p:cNvPr id="67587" name="Content Placeholder 5"/>
          <p:cNvSpPr>
            <a:spLocks noGrp="1"/>
          </p:cNvSpPr>
          <p:nvPr>
            <p:ph idx="1"/>
          </p:nvPr>
        </p:nvSpPr>
        <p:spPr>
          <a:xfrm>
            <a:off x="1128713" y="1447800"/>
            <a:ext cx="77724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B. Aditya Prakash, Mukund Seshadri, Ashwin Sridharan, Sridhar Machiraju and Christos Faloutsos: </a:t>
            </a:r>
            <a:r>
              <a:rPr lang="en-US" i="1" smtClean="0">
                <a:ea typeface="ＭＳ Ｐゴシック" charset="-128"/>
                <a:cs typeface="ＭＳ Ｐゴシック" charset="-128"/>
              </a:rPr>
              <a:t>EigenSpokes: Surprising Patterns and Scalable Community Chipping in Large Graphs, 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PAKDD 2010, Hyderabad, India, 21-24 June 2010.</a:t>
            </a: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675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145EB5-6165-3941-9A21-649FC0519FAD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67590" name="Picture 6" descr="adity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212850"/>
            <a:ext cx="914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1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368300"/>
            <a:ext cx="7988300" cy="7747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ea typeface="ＭＳ Ｐゴシック" charset="-128"/>
                <a:cs typeface="ＭＳ Ｐゴシック" charset="-128"/>
              </a:rPr>
              <a:t>EigenSpokes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8325" y="1219200"/>
            <a:ext cx="6113463" cy="4800600"/>
          </a:xfrm>
        </p:spPr>
        <p:txBody>
          <a:bodyPr/>
          <a:lstStyle/>
          <a:p>
            <a:pPr marL="327025" indent="-327025">
              <a:buFont typeface="Verdana" charset="0"/>
              <a:buChar char="•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>
                <a:ea typeface="ＭＳ Ｐゴシック" charset="-128"/>
                <a:cs typeface="ＭＳ Ｐゴシック" charset="-128"/>
              </a:rPr>
              <a:t>Eigenvectors of adjacency matrix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  <a:p>
            <a:pPr marL="727075" lvl="1" indent="-269875">
              <a:buFont typeface="Wingdings" charset="2"/>
              <a:buChar char="§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/>
              <a:t>equivalent to singular vectors (symmetric, undirected graph</a:t>
            </a:r>
            <a:r>
              <a:rPr lang="en-US" smtClean="0"/>
              <a:t>)</a:t>
            </a: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sz="2000" smtClean="0">
              <a:ea typeface="ＭＳ Ｐゴシック" charset="-128"/>
              <a:cs typeface="ＭＳ Ｐゴシック" charset="-128"/>
            </a:endParaRP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sz="180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9636" name="Picture 6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0" y="3181350"/>
            <a:ext cx="2247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7"/>
          <p:cNvSpPr>
            <a:spLocks noChangeArrowheads="1"/>
          </p:cNvSpPr>
          <p:nvPr/>
        </p:nvSpPr>
        <p:spPr bwMode="auto">
          <a:xfrm>
            <a:off x="1816100" y="4419600"/>
            <a:ext cx="1498600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8" name="Rectangle 8"/>
          <p:cNvSpPr>
            <a:spLocks noChangeArrowheads="1"/>
          </p:cNvSpPr>
          <p:nvPr/>
        </p:nvSpPr>
        <p:spPr bwMode="auto">
          <a:xfrm>
            <a:off x="3911600" y="4419600"/>
            <a:ext cx="241300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9" name="Rectangle 9"/>
          <p:cNvSpPr>
            <a:spLocks noChangeArrowheads="1"/>
          </p:cNvSpPr>
          <p:nvPr/>
        </p:nvSpPr>
        <p:spPr bwMode="auto">
          <a:xfrm>
            <a:off x="4292600" y="4419600"/>
            <a:ext cx="241300" cy="2286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0" name="Rectangle 10"/>
          <p:cNvSpPr>
            <a:spLocks noChangeArrowheads="1"/>
          </p:cNvSpPr>
          <p:nvPr/>
        </p:nvSpPr>
        <p:spPr bwMode="auto">
          <a:xfrm>
            <a:off x="4826000" y="4419600"/>
            <a:ext cx="1460500" cy="2413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1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13C8F3-64A6-3340-A85D-4CF2EC474682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9642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69643" name="Date Placeholder 1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368300"/>
            <a:ext cx="7988300" cy="7747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ea typeface="ＭＳ Ｐゴシック" charset="-128"/>
                <a:cs typeface="ＭＳ Ｐゴシック" charset="-128"/>
              </a:rPr>
              <a:t>EigenSpokes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8325" y="1219200"/>
            <a:ext cx="6113463" cy="4800600"/>
          </a:xfrm>
        </p:spPr>
        <p:txBody>
          <a:bodyPr/>
          <a:lstStyle/>
          <a:p>
            <a:pPr marL="327025" indent="-327025">
              <a:buFont typeface="Verdana" charset="0"/>
              <a:buChar char="•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>
                <a:ea typeface="ＭＳ Ｐゴシック" charset="-128"/>
                <a:cs typeface="ＭＳ Ｐゴシック" charset="-128"/>
              </a:rPr>
              <a:t>Eigenvectors of adjacency matrix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  <a:p>
            <a:pPr marL="727075" lvl="1" indent="-269875">
              <a:buFont typeface="Wingdings" charset="2"/>
              <a:buChar char="§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/>
              <a:t>equivalent to singular vectors (symmetric, undirected graph</a:t>
            </a:r>
            <a:r>
              <a:rPr lang="en-US" smtClean="0"/>
              <a:t>)</a:t>
            </a: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sz="2000" smtClean="0">
              <a:ea typeface="ＭＳ Ｐゴシック" charset="-128"/>
              <a:cs typeface="ＭＳ Ｐゴシック" charset="-128"/>
            </a:endParaRP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sz="180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1684" name="Picture 6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0" y="3181350"/>
            <a:ext cx="2247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7"/>
          <p:cNvSpPr>
            <a:spLocks noChangeArrowheads="1"/>
          </p:cNvSpPr>
          <p:nvPr/>
        </p:nvSpPr>
        <p:spPr bwMode="auto">
          <a:xfrm>
            <a:off x="1816100" y="4419600"/>
            <a:ext cx="1498600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6" name="Rectangle 9"/>
          <p:cNvSpPr>
            <a:spLocks noChangeArrowheads="1"/>
          </p:cNvSpPr>
          <p:nvPr/>
        </p:nvSpPr>
        <p:spPr bwMode="auto">
          <a:xfrm>
            <a:off x="4292600" y="4419600"/>
            <a:ext cx="241300" cy="2286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7" name="Rectangle 10"/>
          <p:cNvSpPr>
            <a:spLocks noChangeArrowheads="1"/>
          </p:cNvSpPr>
          <p:nvPr/>
        </p:nvSpPr>
        <p:spPr bwMode="auto">
          <a:xfrm>
            <a:off x="4826000" y="4419600"/>
            <a:ext cx="1460500" cy="2413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8" name="Rectangle 13"/>
          <p:cNvSpPr>
            <a:spLocks noChangeArrowheads="1"/>
          </p:cNvSpPr>
          <p:nvPr/>
        </p:nvSpPr>
        <p:spPr bwMode="auto">
          <a:xfrm>
            <a:off x="41402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9" name="Rectangle 14"/>
          <p:cNvSpPr>
            <a:spLocks noChangeArrowheads="1"/>
          </p:cNvSpPr>
          <p:nvPr/>
        </p:nvSpPr>
        <p:spPr bwMode="auto">
          <a:xfrm>
            <a:off x="40005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0" name="Rectangle 15"/>
          <p:cNvSpPr>
            <a:spLocks noChangeArrowheads="1"/>
          </p:cNvSpPr>
          <p:nvPr/>
        </p:nvSpPr>
        <p:spPr bwMode="auto">
          <a:xfrm>
            <a:off x="38862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691" name="Picture 12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2" name="Picture 16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50" y="59055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3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C6A932-D11E-024B-992A-20F4200A65F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1694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71695" name="Date Placeholder 1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cxnSp>
        <p:nvCxnSpPr>
          <p:cNvPr id="71696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6302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71697" name="Straight Arrow Connector 19"/>
          <p:cNvCxnSpPr>
            <a:cxnSpLocks noChangeShapeType="1"/>
          </p:cNvCxnSpPr>
          <p:nvPr/>
        </p:nvCxnSpPr>
        <p:spPr bwMode="auto">
          <a:xfrm>
            <a:off x="1790700" y="4064000"/>
            <a:ext cx="15875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71698" name="TextBox 20"/>
          <p:cNvSpPr txBox="1">
            <a:spLocks noChangeArrowheads="1"/>
          </p:cNvSpPr>
          <p:nvPr/>
        </p:nvSpPr>
        <p:spPr bwMode="auto">
          <a:xfrm>
            <a:off x="723900" y="4889500"/>
            <a:ext cx="425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71699" name="TextBox 21"/>
          <p:cNvSpPr txBox="1">
            <a:spLocks noChangeArrowheads="1"/>
          </p:cNvSpPr>
          <p:nvPr/>
        </p:nvSpPr>
        <p:spPr bwMode="auto">
          <a:xfrm>
            <a:off x="2324100" y="3530600"/>
            <a:ext cx="425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71700" name="AutoShape 7"/>
          <p:cNvSpPr>
            <a:spLocks noChangeArrowheads="1"/>
          </p:cNvSpPr>
          <p:nvPr/>
        </p:nvSpPr>
        <p:spPr bwMode="auto">
          <a:xfrm>
            <a:off x="7416800" y="0"/>
            <a:ext cx="1727200" cy="828675"/>
          </a:xfrm>
          <a:prstGeom prst="irregularSeal1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bg1"/>
                </a:solidFill>
              </a:rPr>
              <a:t>details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368300"/>
            <a:ext cx="7988300" cy="7747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ea typeface="ＭＳ Ｐゴシック" charset="-128"/>
                <a:cs typeface="ＭＳ Ｐゴシック" charset="-128"/>
              </a:rPr>
              <a:t>EigenSpokes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8325" y="1219200"/>
            <a:ext cx="6113463" cy="4800600"/>
          </a:xfrm>
        </p:spPr>
        <p:txBody>
          <a:bodyPr/>
          <a:lstStyle/>
          <a:p>
            <a:pPr marL="327025" indent="-327025">
              <a:buFont typeface="Verdana" charset="0"/>
              <a:buChar char="•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>
                <a:ea typeface="ＭＳ Ｐゴシック" charset="-128"/>
                <a:cs typeface="ＭＳ Ｐゴシック" charset="-128"/>
              </a:rPr>
              <a:t>Eigenvectors of adjacency matrix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  <a:p>
            <a:pPr marL="727075" lvl="1" indent="-269875">
              <a:buFont typeface="Wingdings" charset="2"/>
              <a:buChar char="§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/>
              <a:t>equivalent to singular vectors (symmetric, undirected graph</a:t>
            </a:r>
            <a:r>
              <a:rPr lang="en-US" smtClean="0"/>
              <a:t>)</a:t>
            </a: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sz="2000" smtClean="0">
              <a:ea typeface="ＭＳ Ｐゴシック" charset="-128"/>
              <a:cs typeface="ＭＳ Ｐゴシック" charset="-128"/>
            </a:endParaRP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sz="180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3732" name="Picture 6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0" y="3181350"/>
            <a:ext cx="2247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Rectangle 7"/>
          <p:cNvSpPr>
            <a:spLocks noChangeArrowheads="1"/>
          </p:cNvSpPr>
          <p:nvPr/>
        </p:nvSpPr>
        <p:spPr bwMode="auto">
          <a:xfrm>
            <a:off x="1816100" y="4419600"/>
            <a:ext cx="1498600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4" name="Rectangle 9"/>
          <p:cNvSpPr>
            <a:spLocks noChangeArrowheads="1"/>
          </p:cNvSpPr>
          <p:nvPr/>
        </p:nvSpPr>
        <p:spPr bwMode="auto">
          <a:xfrm>
            <a:off x="4292600" y="4419600"/>
            <a:ext cx="241300" cy="2286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5" name="Rectangle 10"/>
          <p:cNvSpPr>
            <a:spLocks noChangeArrowheads="1"/>
          </p:cNvSpPr>
          <p:nvPr/>
        </p:nvSpPr>
        <p:spPr bwMode="auto">
          <a:xfrm>
            <a:off x="4826000" y="4419600"/>
            <a:ext cx="1460500" cy="2413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6" name="Rectangle 13"/>
          <p:cNvSpPr>
            <a:spLocks noChangeArrowheads="1"/>
          </p:cNvSpPr>
          <p:nvPr/>
        </p:nvSpPr>
        <p:spPr bwMode="auto">
          <a:xfrm>
            <a:off x="41402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7" name="Rectangle 14"/>
          <p:cNvSpPr>
            <a:spLocks noChangeArrowheads="1"/>
          </p:cNvSpPr>
          <p:nvPr/>
        </p:nvSpPr>
        <p:spPr bwMode="auto">
          <a:xfrm>
            <a:off x="40005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8" name="Rectangle 15"/>
          <p:cNvSpPr>
            <a:spLocks noChangeArrowheads="1"/>
          </p:cNvSpPr>
          <p:nvPr/>
        </p:nvSpPr>
        <p:spPr bwMode="auto">
          <a:xfrm>
            <a:off x="38862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3739" name="Picture 12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0" name="Picture 16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50" y="59055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1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B1E24B-B19E-BC4D-BB7B-51A3F0F73885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3742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73743" name="Date Placeholder 1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cxnSp>
        <p:nvCxnSpPr>
          <p:cNvPr id="73744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6302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73745" name="Straight Arrow Connector 19"/>
          <p:cNvCxnSpPr>
            <a:cxnSpLocks noChangeShapeType="1"/>
          </p:cNvCxnSpPr>
          <p:nvPr/>
        </p:nvCxnSpPr>
        <p:spPr bwMode="auto">
          <a:xfrm>
            <a:off x="1790700" y="4064000"/>
            <a:ext cx="15875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73746" name="TextBox 20"/>
          <p:cNvSpPr txBox="1">
            <a:spLocks noChangeArrowheads="1"/>
          </p:cNvSpPr>
          <p:nvPr/>
        </p:nvSpPr>
        <p:spPr bwMode="auto">
          <a:xfrm>
            <a:off x="723900" y="4889500"/>
            <a:ext cx="425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73747" name="TextBox 21"/>
          <p:cNvSpPr txBox="1">
            <a:spLocks noChangeArrowheads="1"/>
          </p:cNvSpPr>
          <p:nvPr/>
        </p:nvSpPr>
        <p:spPr bwMode="auto">
          <a:xfrm>
            <a:off x="2324100" y="3530600"/>
            <a:ext cx="425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73748" name="AutoShape 7"/>
          <p:cNvSpPr>
            <a:spLocks noChangeArrowheads="1"/>
          </p:cNvSpPr>
          <p:nvPr/>
        </p:nvSpPr>
        <p:spPr bwMode="auto">
          <a:xfrm>
            <a:off x="7416800" y="0"/>
            <a:ext cx="1727200" cy="828675"/>
          </a:xfrm>
          <a:prstGeom prst="irregularSeal1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bg1"/>
                </a:solidFill>
              </a:rPr>
              <a:t>details</a:t>
            </a:r>
          </a:p>
        </p:txBody>
      </p:sp>
      <p:sp>
        <p:nvSpPr>
          <p:cNvPr id="73749" name="Oval 20"/>
          <p:cNvSpPr>
            <a:spLocks noChangeArrowheads="1"/>
          </p:cNvSpPr>
          <p:nvPr/>
        </p:nvSpPr>
        <p:spPr bwMode="auto">
          <a:xfrm>
            <a:off x="7200900" y="424656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0" name="Oval 21"/>
          <p:cNvSpPr>
            <a:spLocks noChangeArrowheads="1"/>
          </p:cNvSpPr>
          <p:nvPr/>
        </p:nvSpPr>
        <p:spPr bwMode="auto">
          <a:xfrm>
            <a:off x="7429500" y="431006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1" name="Oval 22"/>
          <p:cNvSpPr>
            <a:spLocks noChangeArrowheads="1"/>
          </p:cNvSpPr>
          <p:nvPr/>
        </p:nvSpPr>
        <p:spPr bwMode="auto">
          <a:xfrm>
            <a:off x="7581900" y="410686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2" name="Oval 23"/>
          <p:cNvSpPr>
            <a:spLocks noChangeArrowheads="1"/>
          </p:cNvSpPr>
          <p:nvPr/>
        </p:nvSpPr>
        <p:spPr bwMode="auto">
          <a:xfrm>
            <a:off x="7156450" y="460216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3" name="Oval 24"/>
          <p:cNvSpPr>
            <a:spLocks noChangeArrowheads="1"/>
          </p:cNvSpPr>
          <p:nvPr/>
        </p:nvSpPr>
        <p:spPr bwMode="auto">
          <a:xfrm>
            <a:off x="8013700" y="398621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4" name="Oval 25"/>
          <p:cNvSpPr>
            <a:spLocks noChangeArrowheads="1"/>
          </p:cNvSpPr>
          <p:nvPr/>
        </p:nvSpPr>
        <p:spPr bwMode="auto">
          <a:xfrm>
            <a:off x="7854950" y="413226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3755" name="Straight Arrow Connector 27"/>
          <p:cNvCxnSpPr>
            <a:cxnSpLocks noChangeShapeType="1"/>
          </p:cNvCxnSpPr>
          <p:nvPr/>
        </p:nvCxnSpPr>
        <p:spPr bwMode="auto">
          <a:xfrm>
            <a:off x="6972300" y="4902200"/>
            <a:ext cx="136525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73756" name="Straight Arrow Connector 29"/>
          <p:cNvCxnSpPr>
            <a:cxnSpLocks noChangeShapeType="1"/>
          </p:cNvCxnSpPr>
          <p:nvPr/>
        </p:nvCxnSpPr>
        <p:spPr bwMode="auto">
          <a:xfrm rot="5400000" flipH="1" flipV="1">
            <a:off x="6299201" y="4248150"/>
            <a:ext cx="13208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368300"/>
            <a:ext cx="7988300" cy="7747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ea typeface="ＭＳ Ｐゴシック" charset="-128"/>
                <a:cs typeface="ＭＳ Ｐゴシック" charset="-128"/>
              </a:rPr>
              <a:t>EigenSpokes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8325" y="1219200"/>
            <a:ext cx="6113463" cy="4800600"/>
          </a:xfrm>
        </p:spPr>
        <p:txBody>
          <a:bodyPr/>
          <a:lstStyle/>
          <a:p>
            <a:pPr marL="327025" indent="-327025">
              <a:buFont typeface="Verdana" charset="0"/>
              <a:buChar char="•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>
                <a:ea typeface="ＭＳ Ｐゴシック" charset="-128"/>
                <a:cs typeface="ＭＳ Ｐゴシック" charset="-128"/>
              </a:rPr>
              <a:t>Eigenvectors of adjacency matrix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  <a:p>
            <a:pPr marL="727075" lvl="1" indent="-269875">
              <a:buFont typeface="Wingdings" charset="2"/>
              <a:buChar char="§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/>
              <a:t>equivalent to singular vectors (symmetric, undirected graph</a:t>
            </a:r>
            <a:r>
              <a:rPr lang="en-US" smtClean="0"/>
              <a:t>)</a:t>
            </a: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sz="2000" smtClean="0">
              <a:ea typeface="ＭＳ Ｐゴシック" charset="-128"/>
              <a:cs typeface="ＭＳ Ｐゴシック" charset="-128"/>
            </a:endParaRP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sz="180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5780" name="Picture 6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0" y="3181350"/>
            <a:ext cx="2247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Rectangle 7"/>
          <p:cNvSpPr>
            <a:spLocks noChangeArrowheads="1"/>
          </p:cNvSpPr>
          <p:nvPr/>
        </p:nvSpPr>
        <p:spPr bwMode="auto">
          <a:xfrm>
            <a:off x="1816100" y="4419600"/>
            <a:ext cx="1498600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2" name="Rectangle 9"/>
          <p:cNvSpPr>
            <a:spLocks noChangeArrowheads="1"/>
          </p:cNvSpPr>
          <p:nvPr/>
        </p:nvSpPr>
        <p:spPr bwMode="auto">
          <a:xfrm>
            <a:off x="4292600" y="4419600"/>
            <a:ext cx="241300" cy="2286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3" name="Rectangle 10"/>
          <p:cNvSpPr>
            <a:spLocks noChangeArrowheads="1"/>
          </p:cNvSpPr>
          <p:nvPr/>
        </p:nvSpPr>
        <p:spPr bwMode="auto">
          <a:xfrm>
            <a:off x="4826000" y="4419600"/>
            <a:ext cx="1460500" cy="2413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4" name="Rectangle 13"/>
          <p:cNvSpPr>
            <a:spLocks noChangeArrowheads="1"/>
          </p:cNvSpPr>
          <p:nvPr/>
        </p:nvSpPr>
        <p:spPr bwMode="auto">
          <a:xfrm>
            <a:off x="41402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5" name="Rectangle 14"/>
          <p:cNvSpPr>
            <a:spLocks noChangeArrowheads="1"/>
          </p:cNvSpPr>
          <p:nvPr/>
        </p:nvSpPr>
        <p:spPr bwMode="auto">
          <a:xfrm>
            <a:off x="40005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6" name="Rectangle 15"/>
          <p:cNvSpPr>
            <a:spLocks noChangeArrowheads="1"/>
          </p:cNvSpPr>
          <p:nvPr/>
        </p:nvSpPr>
        <p:spPr bwMode="auto">
          <a:xfrm>
            <a:off x="38862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5787" name="Picture 12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8" name="Picture 16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50" y="59055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9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4C458F-A912-794A-8447-BD7DB790568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5790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75791" name="Date Placeholder 1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cxnSp>
        <p:nvCxnSpPr>
          <p:cNvPr id="75792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6302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75793" name="Straight Arrow Connector 19"/>
          <p:cNvCxnSpPr>
            <a:cxnSpLocks noChangeShapeType="1"/>
          </p:cNvCxnSpPr>
          <p:nvPr/>
        </p:nvCxnSpPr>
        <p:spPr bwMode="auto">
          <a:xfrm>
            <a:off x="1790700" y="4064000"/>
            <a:ext cx="15875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75794" name="TextBox 20"/>
          <p:cNvSpPr txBox="1">
            <a:spLocks noChangeArrowheads="1"/>
          </p:cNvSpPr>
          <p:nvPr/>
        </p:nvSpPr>
        <p:spPr bwMode="auto">
          <a:xfrm>
            <a:off x="723900" y="4889500"/>
            <a:ext cx="425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75795" name="TextBox 21"/>
          <p:cNvSpPr txBox="1">
            <a:spLocks noChangeArrowheads="1"/>
          </p:cNvSpPr>
          <p:nvPr/>
        </p:nvSpPr>
        <p:spPr bwMode="auto">
          <a:xfrm>
            <a:off x="2324100" y="3530600"/>
            <a:ext cx="425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75796" name="AutoShape 7"/>
          <p:cNvSpPr>
            <a:spLocks noChangeArrowheads="1"/>
          </p:cNvSpPr>
          <p:nvPr/>
        </p:nvSpPr>
        <p:spPr bwMode="auto">
          <a:xfrm>
            <a:off x="7416800" y="0"/>
            <a:ext cx="1727200" cy="828675"/>
          </a:xfrm>
          <a:prstGeom prst="irregularSeal1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bg1"/>
                </a:solidFill>
              </a:rPr>
              <a:t>details</a:t>
            </a:r>
          </a:p>
        </p:txBody>
      </p:sp>
      <p:sp>
        <p:nvSpPr>
          <p:cNvPr id="75797" name="Oval 20"/>
          <p:cNvSpPr>
            <a:spLocks noChangeArrowheads="1"/>
          </p:cNvSpPr>
          <p:nvPr/>
        </p:nvSpPr>
        <p:spPr bwMode="auto">
          <a:xfrm>
            <a:off x="7200900" y="4246563"/>
            <a:ext cx="88900" cy="84137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8" name="Oval 21"/>
          <p:cNvSpPr>
            <a:spLocks noChangeArrowheads="1"/>
          </p:cNvSpPr>
          <p:nvPr/>
        </p:nvSpPr>
        <p:spPr bwMode="auto">
          <a:xfrm>
            <a:off x="7429500" y="431006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9" name="Oval 22"/>
          <p:cNvSpPr>
            <a:spLocks noChangeArrowheads="1"/>
          </p:cNvSpPr>
          <p:nvPr/>
        </p:nvSpPr>
        <p:spPr bwMode="auto">
          <a:xfrm>
            <a:off x="7581900" y="410686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0" name="Oval 23"/>
          <p:cNvSpPr>
            <a:spLocks noChangeArrowheads="1"/>
          </p:cNvSpPr>
          <p:nvPr/>
        </p:nvSpPr>
        <p:spPr bwMode="auto">
          <a:xfrm>
            <a:off x="7156450" y="460216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1" name="Oval 24"/>
          <p:cNvSpPr>
            <a:spLocks noChangeArrowheads="1"/>
          </p:cNvSpPr>
          <p:nvPr/>
        </p:nvSpPr>
        <p:spPr bwMode="auto">
          <a:xfrm>
            <a:off x="8013700" y="398621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2" name="Oval 25"/>
          <p:cNvSpPr>
            <a:spLocks noChangeArrowheads="1"/>
          </p:cNvSpPr>
          <p:nvPr/>
        </p:nvSpPr>
        <p:spPr bwMode="auto">
          <a:xfrm>
            <a:off x="7854950" y="413226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5803" name="Straight Arrow Connector 27"/>
          <p:cNvCxnSpPr>
            <a:cxnSpLocks noChangeShapeType="1"/>
          </p:cNvCxnSpPr>
          <p:nvPr/>
        </p:nvCxnSpPr>
        <p:spPr bwMode="auto">
          <a:xfrm>
            <a:off x="6972300" y="4902200"/>
            <a:ext cx="136525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75804" name="Straight Arrow Connector 29"/>
          <p:cNvCxnSpPr>
            <a:cxnSpLocks noChangeShapeType="1"/>
          </p:cNvCxnSpPr>
          <p:nvPr/>
        </p:nvCxnSpPr>
        <p:spPr bwMode="auto">
          <a:xfrm rot="5400000" flipH="1" flipV="1">
            <a:off x="6299201" y="4248150"/>
            <a:ext cx="13208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75805" name="Rectangle 15"/>
          <p:cNvSpPr>
            <a:spLocks noChangeArrowheads="1"/>
          </p:cNvSpPr>
          <p:nvPr/>
        </p:nvSpPr>
        <p:spPr bwMode="auto">
          <a:xfrm rot="5400000">
            <a:off x="2542381" y="4083844"/>
            <a:ext cx="55563" cy="1463675"/>
          </a:xfrm>
          <a:prstGeom prst="rect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368300"/>
            <a:ext cx="7988300" cy="7747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ea typeface="ＭＳ Ｐゴシック" charset="-128"/>
                <a:cs typeface="ＭＳ Ｐゴシック" charset="-128"/>
              </a:rPr>
              <a:t>EigenSpokes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8325" y="1219200"/>
            <a:ext cx="6113463" cy="4800600"/>
          </a:xfrm>
        </p:spPr>
        <p:txBody>
          <a:bodyPr/>
          <a:lstStyle/>
          <a:p>
            <a:pPr marL="327025" indent="-327025">
              <a:buFont typeface="Verdana" charset="0"/>
              <a:buChar char="•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>
                <a:ea typeface="ＭＳ Ｐゴシック" charset="-128"/>
                <a:cs typeface="ＭＳ Ｐゴシック" charset="-128"/>
              </a:rPr>
              <a:t>Eigenvectors of adjacency matrix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  <a:p>
            <a:pPr marL="727075" lvl="1" indent="-269875">
              <a:buFont typeface="Wingdings" charset="2"/>
              <a:buChar char="§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/>
              <a:t>equivalent to singular vectors (symmetric, undirected graph</a:t>
            </a:r>
            <a:r>
              <a:rPr lang="en-US" smtClean="0"/>
              <a:t>)</a:t>
            </a: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sz="2000" smtClean="0">
              <a:ea typeface="ＭＳ Ｐゴシック" charset="-128"/>
              <a:cs typeface="ＭＳ Ｐゴシック" charset="-128"/>
            </a:endParaRP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sz="180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7828" name="Picture 6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0" y="3181350"/>
            <a:ext cx="2247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Rectangle 7"/>
          <p:cNvSpPr>
            <a:spLocks noChangeArrowheads="1"/>
          </p:cNvSpPr>
          <p:nvPr/>
        </p:nvSpPr>
        <p:spPr bwMode="auto">
          <a:xfrm>
            <a:off x="1816100" y="4419600"/>
            <a:ext cx="1498600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0" name="Rectangle 9"/>
          <p:cNvSpPr>
            <a:spLocks noChangeArrowheads="1"/>
          </p:cNvSpPr>
          <p:nvPr/>
        </p:nvSpPr>
        <p:spPr bwMode="auto">
          <a:xfrm>
            <a:off x="4292600" y="4419600"/>
            <a:ext cx="241300" cy="2286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1" name="Rectangle 10"/>
          <p:cNvSpPr>
            <a:spLocks noChangeArrowheads="1"/>
          </p:cNvSpPr>
          <p:nvPr/>
        </p:nvSpPr>
        <p:spPr bwMode="auto">
          <a:xfrm>
            <a:off x="4826000" y="4419600"/>
            <a:ext cx="1460500" cy="2413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2" name="Rectangle 13"/>
          <p:cNvSpPr>
            <a:spLocks noChangeArrowheads="1"/>
          </p:cNvSpPr>
          <p:nvPr/>
        </p:nvSpPr>
        <p:spPr bwMode="auto">
          <a:xfrm>
            <a:off x="41402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3" name="Rectangle 14"/>
          <p:cNvSpPr>
            <a:spLocks noChangeArrowheads="1"/>
          </p:cNvSpPr>
          <p:nvPr/>
        </p:nvSpPr>
        <p:spPr bwMode="auto">
          <a:xfrm>
            <a:off x="40005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4" name="Rectangle 15"/>
          <p:cNvSpPr>
            <a:spLocks noChangeArrowheads="1"/>
          </p:cNvSpPr>
          <p:nvPr/>
        </p:nvSpPr>
        <p:spPr bwMode="auto">
          <a:xfrm>
            <a:off x="3886200" y="4419600"/>
            <a:ext cx="46038" cy="1422400"/>
          </a:xfrm>
          <a:prstGeom prst="rect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7835" name="Picture 12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6" name="Picture 16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50" y="59055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7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65260F-83C5-0142-84E8-45750592A8F7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7838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77839" name="Date Placeholder 1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cxnSp>
        <p:nvCxnSpPr>
          <p:cNvPr id="77840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6302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77841" name="Straight Arrow Connector 19"/>
          <p:cNvCxnSpPr>
            <a:cxnSpLocks noChangeShapeType="1"/>
          </p:cNvCxnSpPr>
          <p:nvPr/>
        </p:nvCxnSpPr>
        <p:spPr bwMode="auto">
          <a:xfrm>
            <a:off x="1790700" y="4064000"/>
            <a:ext cx="15875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77842" name="TextBox 20"/>
          <p:cNvSpPr txBox="1">
            <a:spLocks noChangeArrowheads="1"/>
          </p:cNvSpPr>
          <p:nvPr/>
        </p:nvSpPr>
        <p:spPr bwMode="auto">
          <a:xfrm>
            <a:off x="723900" y="4889500"/>
            <a:ext cx="425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77843" name="TextBox 21"/>
          <p:cNvSpPr txBox="1">
            <a:spLocks noChangeArrowheads="1"/>
          </p:cNvSpPr>
          <p:nvPr/>
        </p:nvSpPr>
        <p:spPr bwMode="auto">
          <a:xfrm>
            <a:off x="2324100" y="3530600"/>
            <a:ext cx="425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77844" name="AutoShape 7"/>
          <p:cNvSpPr>
            <a:spLocks noChangeArrowheads="1"/>
          </p:cNvSpPr>
          <p:nvPr/>
        </p:nvSpPr>
        <p:spPr bwMode="auto">
          <a:xfrm>
            <a:off x="7416800" y="0"/>
            <a:ext cx="1727200" cy="828675"/>
          </a:xfrm>
          <a:prstGeom prst="irregularSeal1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bg1"/>
                </a:solidFill>
              </a:rPr>
              <a:t>details</a:t>
            </a:r>
          </a:p>
        </p:txBody>
      </p:sp>
      <p:sp>
        <p:nvSpPr>
          <p:cNvPr id="77845" name="Oval 20"/>
          <p:cNvSpPr>
            <a:spLocks noChangeArrowheads="1"/>
          </p:cNvSpPr>
          <p:nvPr/>
        </p:nvSpPr>
        <p:spPr bwMode="auto">
          <a:xfrm>
            <a:off x="7200900" y="4246563"/>
            <a:ext cx="88900" cy="84137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6" name="Oval 21"/>
          <p:cNvSpPr>
            <a:spLocks noChangeArrowheads="1"/>
          </p:cNvSpPr>
          <p:nvPr/>
        </p:nvSpPr>
        <p:spPr bwMode="auto">
          <a:xfrm>
            <a:off x="7429500" y="431006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7" name="Oval 22"/>
          <p:cNvSpPr>
            <a:spLocks noChangeArrowheads="1"/>
          </p:cNvSpPr>
          <p:nvPr/>
        </p:nvSpPr>
        <p:spPr bwMode="auto">
          <a:xfrm>
            <a:off x="7581900" y="410686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8" name="Oval 23"/>
          <p:cNvSpPr>
            <a:spLocks noChangeArrowheads="1"/>
          </p:cNvSpPr>
          <p:nvPr/>
        </p:nvSpPr>
        <p:spPr bwMode="auto">
          <a:xfrm>
            <a:off x="7156450" y="460216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9" name="Oval 24"/>
          <p:cNvSpPr>
            <a:spLocks noChangeArrowheads="1"/>
          </p:cNvSpPr>
          <p:nvPr/>
        </p:nvSpPr>
        <p:spPr bwMode="auto">
          <a:xfrm>
            <a:off x="8013700" y="398621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0" name="Oval 25"/>
          <p:cNvSpPr>
            <a:spLocks noChangeArrowheads="1"/>
          </p:cNvSpPr>
          <p:nvPr/>
        </p:nvSpPr>
        <p:spPr bwMode="auto">
          <a:xfrm>
            <a:off x="7854950" y="413226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7851" name="Straight Arrow Connector 27"/>
          <p:cNvCxnSpPr>
            <a:cxnSpLocks noChangeShapeType="1"/>
          </p:cNvCxnSpPr>
          <p:nvPr/>
        </p:nvCxnSpPr>
        <p:spPr bwMode="auto">
          <a:xfrm>
            <a:off x="6972300" y="4902200"/>
            <a:ext cx="136525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77852" name="Straight Arrow Connector 29"/>
          <p:cNvCxnSpPr>
            <a:cxnSpLocks noChangeShapeType="1"/>
          </p:cNvCxnSpPr>
          <p:nvPr/>
        </p:nvCxnSpPr>
        <p:spPr bwMode="auto">
          <a:xfrm rot="5400000" flipH="1" flipV="1">
            <a:off x="6299201" y="4248150"/>
            <a:ext cx="13208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77853" name="Straight Connector 31"/>
          <p:cNvCxnSpPr>
            <a:cxnSpLocks noChangeShapeType="1"/>
          </p:cNvCxnSpPr>
          <p:nvPr/>
        </p:nvCxnSpPr>
        <p:spPr bwMode="auto">
          <a:xfrm flipV="1">
            <a:off x="7042150" y="3829050"/>
            <a:ext cx="1117600" cy="9080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/>
          </a:ln>
        </p:spPr>
      </p:cxnSp>
      <p:sp>
        <p:nvSpPr>
          <p:cNvPr id="77854" name="Rectangle 15"/>
          <p:cNvSpPr>
            <a:spLocks noChangeArrowheads="1"/>
          </p:cNvSpPr>
          <p:nvPr/>
        </p:nvSpPr>
        <p:spPr bwMode="auto">
          <a:xfrm rot="5400000">
            <a:off x="2542381" y="4083844"/>
            <a:ext cx="55563" cy="1463675"/>
          </a:xfrm>
          <a:prstGeom prst="rect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5" name="Oval 20"/>
          <p:cNvSpPr>
            <a:spLocks noChangeArrowheads="1"/>
          </p:cNvSpPr>
          <p:nvPr/>
        </p:nvSpPr>
        <p:spPr bwMode="auto">
          <a:xfrm>
            <a:off x="7346950" y="4405313"/>
            <a:ext cx="88900" cy="841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7856" name="Straight Connector 34"/>
          <p:cNvCxnSpPr>
            <a:cxnSpLocks noChangeShapeType="1"/>
            <a:stCxn id="77845" idx="5"/>
            <a:endCxn id="77855" idx="1"/>
          </p:cNvCxnSpPr>
          <p:nvPr/>
        </p:nvCxnSpPr>
        <p:spPr bwMode="auto">
          <a:xfrm rot="16200000" flipH="1">
            <a:off x="7268368" y="4326732"/>
            <a:ext cx="100013" cy="825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EigenSpokes</a:t>
            </a:r>
          </a:p>
        </p:txBody>
      </p:sp>
      <p:sp>
        <p:nvSpPr>
          <p:cNvPr id="7987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EE plot: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Scatter plot of scores of u1 vs u2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One would expect</a:t>
            </a:r>
          </a:p>
          <a:p>
            <a:pPr lvl="1"/>
            <a:r>
              <a:rPr lang="en-US" smtClean="0"/>
              <a:t>Many points @ origin</a:t>
            </a:r>
          </a:p>
          <a:p>
            <a:pPr lvl="1"/>
            <a:r>
              <a:rPr lang="en-US" smtClean="0"/>
              <a:t>A few scattered ~randomly</a:t>
            </a:r>
          </a:p>
        </p:txBody>
      </p:sp>
      <p:sp>
        <p:nvSpPr>
          <p:cNvPr id="7987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798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8D934E-6233-7341-BF4C-0CF837BA3A64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9878" name="Rectangle 7"/>
          <p:cNvSpPr>
            <a:spLocks noChangeArrowheads="1"/>
          </p:cNvSpPr>
          <p:nvPr/>
        </p:nvSpPr>
        <p:spPr bwMode="auto">
          <a:xfrm>
            <a:off x="5715000" y="2019300"/>
            <a:ext cx="2540000" cy="25273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9879" name="Straight Connector 9"/>
          <p:cNvCxnSpPr>
            <a:cxnSpLocks noChangeShapeType="1"/>
            <a:stCxn id="79878" idx="0"/>
            <a:endCxn id="79878" idx="2"/>
          </p:cNvCxnSpPr>
          <p:nvPr/>
        </p:nvCxnSpPr>
        <p:spPr bwMode="auto">
          <a:xfrm rot="16200000" flipH="1">
            <a:off x="5721351" y="3282950"/>
            <a:ext cx="25273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79880" name="Straight Connector 11"/>
          <p:cNvCxnSpPr>
            <a:cxnSpLocks noChangeShapeType="1"/>
            <a:stCxn id="79878" idx="1"/>
            <a:endCxn id="79878" idx="3"/>
          </p:cNvCxnSpPr>
          <p:nvPr/>
        </p:nvCxnSpPr>
        <p:spPr bwMode="auto">
          <a:xfrm rot="10800000" flipH="1">
            <a:off x="5715000" y="3282950"/>
            <a:ext cx="2540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sp>
        <p:nvSpPr>
          <p:cNvPr id="79881" name="Oval 12"/>
          <p:cNvSpPr>
            <a:spLocks noChangeArrowheads="1"/>
          </p:cNvSpPr>
          <p:nvPr/>
        </p:nvSpPr>
        <p:spPr bwMode="auto">
          <a:xfrm>
            <a:off x="7048500" y="3124200"/>
            <a:ext cx="635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2" name="Oval 13"/>
          <p:cNvSpPr>
            <a:spLocks noChangeArrowheads="1"/>
          </p:cNvSpPr>
          <p:nvPr/>
        </p:nvSpPr>
        <p:spPr bwMode="auto">
          <a:xfrm>
            <a:off x="7073900" y="3340100"/>
            <a:ext cx="635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3" name="Oval 14"/>
          <p:cNvSpPr>
            <a:spLocks noChangeArrowheads="1"/>
          </p:cNvSpPr>
          <p:nvPr/>
        </p:nvSpPr>
        <p:spPr bwMode="auto">
          <a:xfrm>
            <a:off x="7124700" y="2743200"/>
            <a:ext cx="635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4" name="Oval 15"/>
          <p:cNvSpPr>
            <a:spLocks noChangeArrowheads="1"/>
          </p:cNvSpPr>
          <p:nvPr/>
        </p:nvSpPr>
        <p:spPr bwMode="auto">
          <a:xfrm>
            <a:off x="7848600" y="2717800"/>
            <a:ext cx="635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5" name="Oval 16"/>
          <p:cNvSpPr>
            <a:spLocks noChangeArrowheads="1"/>
          </p:cNvSpPr>
          <p:nvPr/>
        </p:nvSpPr>
        <p:spPr bwMode="auto">
          <a:xfrm>
            <a:off x="7200900" y="3365500"/>
            <a:ext cx="635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6" name="Oval 17"/>
          <p:cNvSpPr>
            <a:spLocks noChangeArrowheads="1"/>
          </p:cNvSpPr>
          <p:nvPr/>
        </p:nvSpPr>
        <p:spPr bwMode="auto">
          <a:xfrm>
            <a:off x="6845300" y="3073400"/>
            <a:ext cx="635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7" name="TextBox 19"/>
          <p:cNvSpPr txBox="1">
            <a:spLocks noChangeArrowheads="1"/>
          </p:cNvSpPr>
          <p:nvPr/>
        </p:nvSpPr>
        <p:spPr bwMode="auto">
          <a:xfrm>
            <a:off x="7683500" y="4864100"/>
            <a:ext cx="555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u1</a:t>
            </a:r>
          </a:p>
        </p:txBody>
      </p:sp>
      <p:sp>
        <p:nvSpPr>
          <p:cNvPr id="79888" name="TextBox 20"/>
          <p:cNvSpPr txBox="1">
            <a:spLocks noChangeArrowheads="1"/>
          </p:cNvSpPr>
          <p:nvPr/>
        </p:nvSpPr>
        <p:spPr bwMode="auto">
          <a:xfrm>
            <a:off x="4914900" y="2019300"/>
            <a:ext cx="555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u2</a:t>
            </a:r>
          </a:p>
        </p:txBody>
      </p:sp>
      <p:sp>
        <p:nvSpPr>
          <p:cNvPr id="79889" name="Oval 21"/>
          <p:cNvSpPr>
            <a:spLocks noChangeArrowheads="1"/>
          </p:cNvSpPr>
          <p:nvPr/>
        </p:nvSpPr>
        <p:spPr bwMode="auto">
          <a:xfrm>
            <a:off x="7480300" y="2895600"/>
            <a:ext cx="635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0" name="Oval 22"/>
          <p:cNvSpPr>
            <a:spLocks noChangeArrowheads="1"/>
          </p:cNvSpPr>
          <p:nvPr/>
        </p:nvSpPr>
        <p:spPr bwMode="auto">
          <a:xfrm>
            <a:off x="8153400" y="3022600"/>
            <a:ext cx="635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1" name="Oval 23"/>
          <p:cNvSpPr>
            <a:spLocks noChangeArrowheads="1"/>
          </p:cNvSpPr>
          <p:nvPr/>
        </p:nvSpPr>
        <p:spPr bwMode="auto">
          <a:xfrm>
            <a:off x="7353300" y="2540000"/>
            <a:ext cx="635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2" name="Oval 24"/>
          <p:cNvSpPr>
            <a:spLocks noChangeArrowheads="1"/>
          </p:cNvSpPr>
          <p:nvPr/>
        </p:nvSpPr>
        <p:spPr bwMode="auto">
          <a:xfrm>
            <a:off x="7734300" y="3048000"/>
            <a:ext cx="635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3" name="Date Placeholder 2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79894" name="TextBox 21"/>
          <p:cNvSpPr txBox="1">
            <a:spLocks noChangeArrowheads="1"/>
          </p:cNvSpPr>
          <p:nvPr/>
        </p:nvSpPr>
        <p:spPr bwMode="auto">
          <a:xfrm>
            <a:off x="6361113" y="5397500"/>
            <a:ext cx="19129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Principal </a:t>
            </a:r>
          </a:p>
          <a:p>
            <a:r>
              <a:rPr lang="en-US"/>
              <a:t>component</a:t>
            </a:r>
          </a:p>
        </p:txBody>
      </p:sp>
      <p:sp>
        <p:nvSpPr>
          <p:cNvPr id="79895" name="TextBox 22"/>
          <p:cNvSpPr txBox="1">
            <a:spLocks noChangeArrowheads="1"/>
          </p:cNvSpPr>
          <p:nvPr/>
        </p:nvSpPr>
        <p:spPr bwMode="auto">
          <a:xfrm>
            <a:off x="3681413" y="1333500"/>
            <a:ext cx="19875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Principal </a:t>
            </a:r>
          </a:p>
          <a:p>
            <a:r>
              <a:rPr lang="en-US"/>
              <a:t>component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7F9B54-FB0F-A847-9C0F-E1DA2F96D2C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Problem#1: Patterns in graphs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Problem#2: Tools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Problem#3: Scalability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3558" name="AutoShape 4"/>
          <p:cNvSpPr>
            <a:spLocks noChangeArrowheads="1"/>
          </p:cNvSpPr>
          <p:nvPr/>
        </p:nvSpPr>
        <p:spPr bwMode="auto">
          <a:xfrm>
            <a:off x="188913" y="1590675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9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EigenSpokes</a:t>
            </a:r>
          </a:p>
        </p:txBody>
      </p:sp>
      <p:sp>
        <p:nvSpPr>
          <p:cNvPr id="8192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EE plot: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Scatter plot of scores of u1 vs u2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One would expect</a:t>
            </a:r>
          </a:p>
          <a:p>
            <a:pPr lvl="1"/>
            <a:r>
              <a:rPr lang="en-US" smtClean="0"/>
              <a:t>Many points @ origin</a:t>
            </a:r>
          </a:p>
          <a:p>
            <a:pPr lvl="1"/>
            <a:r>
              <a:rPr lang="en-US" smtClean="0"/>
              <a:t>A few scattered ~randomly</a:t>
            </a:r>
          </a:p>
        </p:txBody>
      </p:sp>
      <p:sp>
        <p:nvSpPr>
          <p:cNvPr id="8192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819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33929-4CE8-D240-985A-77093229C53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9" name="&quot;No&quot; Symbol 18"/>
          <p:cNvSpPr/>
          <p:nvPr/>
        </p:nvSpPr>
        <p:spPr bwMode="auto">
          <a:xfrm>
            <a:off x="1841500" y="4711700"/>
            <a:ext cx="1422400" cy="1384300"/>
          </a:xfrm>
          <a:prstGeom prst="noSmoking">
            <a:avLst/>
          </a:prstGeom>
          <a:solidFill>
            <a:schemeClr val="accent6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81927" name="Group 37"/>
          <p:cNvGrpSpPr>
            <a:grpSpLocks/>
          </p:cNvGrpSpPr>
          <p:nvPr/>
        </p:nvGrpSpPr>
        <p:grpSpPr bwMode="auto">
          <a:xfrm>
            <a:off x="4914900" y="2019300"/>
            <a:ext cx="3340100" cy="3336925"/>
            <a:chOff x="4914900" y="2019300"/>
            <a:chExt cx="3340100" cy="3337243"/>
          </a:xfrm>
        </p:grpSpPr>
        <p:sp>
          <p:nvSpPr>
            <p:cNvPr id="81929" name="Rectangle 7"/>
            <p:cNvSpPr>
              <a:spLocks noChangeArrowheads="1"/>
            </p:cNvSpPr>
            <p:nvPr/>
          </p:nvSpPr>
          <p:spPr bwMode="auto">
            <a:xfrm>
              <a:off x="5715000" y="2019300"/>
              <a:ext cx="2540000" cy="25273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1930" name="Straight Connector 9"/>
            <p:cNvCxnSpPr>
              <a:cxnSpLocks noChangeShapeType="1"/>
              <a:stCxn id="81929" idx="0"/>
              <a:endCxn id="81929" idx="2"/>
            </p:cNvCxnSpPr>
            <p:nvPr/>
          </p:nvCxnSpPr>
          <p:spPr bwMode="auto">
            <a:xfrm rot="16200000" flipH="1">
              <a:off x="5721350" y="3282950"/>
              <a:ext cx="25273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81931" name="Straight Connector 11"/>
            <p:cNvCxnSpPr>
              <a:cxnSpLocks noChangeShapeType="1"/>
              <a:stCxn id="81929" idx="1"/>
              <a:endCxn id="81929" idx="3"/>
            </p:cNvCxnSpPr>
            <p:nvPr/>
          </p:nvCxnSpPr>
          <p:spPr bwMode="auto">
            <a:xfrm rot="10800000" flipH="1">
              <a:off x="5715000" y="3282950"/>
              <a:ext cx="25400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</p:cxnSp>
        <p:sp>
          <p:nvSpPr>
            <p:cNvPr id="81932" name="Oval 12"/>
            <p:cNvSpPr>
              <a:spLocks noChangeArrowheads="1"/>
            </p:cNvSpPr>
            <p:nvPr/>
          </p:nvSpPr>
          <p:spPr bwMode="auto">
            <a:xfrm>
              <a:off x="7048500" y="31242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33" name="Oval 13"/>
            <p:cNvSpPr>
              <a:spLocks noChangeArrowheads="1"/>
            </p:cNvSpPr>
            <p:nvPr/>
          </p:nvSpPr>
          <p:spPr bwMode="auto">
            <a:xfrm>
              <a:off x="7073900" y="33401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34" name="Oval 14"/>
            <p:cNvSpPr>
              <a:spLocks noChangeArrowheads="1"/>
            </p:cNvSpPr>
            <p:nvPr/>
          </p:nvSpPr>
          <p:spPr bwMode="auto">
            <a:xfrm>
              <a:off x="7035800" y="24003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35" name="Oval 15"/>
            <p:cNvSpPr>
              <a:spLocks noChangeArrowheads="1"/>
            </p:cNvSpPr>
            <p:nvPr/>
          </p:nvSpPr>
          <p:spPr bwMode="auto">
            <a:xfrm>
              <a:off x="7950200" y="31623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36" name="Oval 16"/>
            <p:cNvSpPr>
              <a:spLocks noChangeArrowheads="1"/>
            </p:cNvSpPr>
            <p:nvPr/>
          </p:nvSpPr>
          <p:spPr bwMode="auto">
            <a:xfrm>
              <a:off x="7721600" y="31750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37" name="Oval 17"/>
            <p:cNvSpPr>
              <a:spLocks noChangeArrowheads="1"/>
            </p:cNvSpPr>
            <p:nvPr/>
          </p:nvSpPr>
          <p:spPr bwMode="auto">
            <a:xfrm>
              <a:off x="6845300" y="30734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38" name="TextBox 19"/>
            <p:cNvSpPr txBox="1">
              <a:spLocks noChangeArrowheads="1"/>
            </p:cNvSpPr>
            <p:nvPr/>
          </p:nvSpPr>
          <p:spPr bwMode="auto">
            <a:xfrm>
              <a:off x="7683500" y="4864100"/>
              <a:ext cx="55553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u1</a:t>
              </a:r>
            </a:p>
          </p:txBody>
        </p:sp>
        <p:sp>
          <p:nvSpPr>
            <p:cNvPr id="81939" name="TextBox 20"/>
            <p:cNvSpPr txBox="1">
              <a:spLocks noChangeArrowheads="1"/>
            </p:cNvSpPr>
            <p:nvPr/>
          </p:nvSpPr>
          <p:spPr bwMode="auto">
            <a:xfrm>
              <a:off x="4914900" y="2019300"/>
              <a:ext cx="55553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u2</a:t>
              </a:r>
            </a:p>
          </p:txBody>
        </p:sp>
        <p:sp>
          <p:nvSpPr>
            <p:cNvPr id="81940" name="Oval 21"/>
            <p:cNvSpPr>
              <a:spLocks noChangeArrowheads="1"/>
            </p:cNvSpPr>
            <p:nvPr/>
          </p:nvSpPr>
          <p:spPr bwMode="auto">
            <a:xfrm>
              <a:off x="7048500" y="31242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1" name="Oval 22"/>
            <p:cNvSpPr>
              <a:spLocks noChangeArrowheads="1"/>
            </p:cNvSpPr>
            <p:nvPr/>
          </p:nvSpPr>
          <p:spPr bwMode="auto">
            <a:xfrm>
              <a:off x="7073900" y="33401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2" name="Oval 23"/>
            <p:cNvSpPr>
              <a:spLocks noChangeArrowheads="1"/>
            </p:cNvSpPr>
            <p:nvPr/>
          </p:nvSpPr>
          <p:spPr bwMode="auto">
            <a:xfrm>
              <a:off x="7010400" y="27432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3" name="Oval 24"/>
            <p:cNvSpPr>
              <a:spLocks noChangeArrowheads="1"/>
            </p:cNvSpPr>
            <p:nvPr/>
          </p:nvSpPr>
          <p:spPr bwMode="auto">
            <a:xfrm>
              <a:off x="7010400" y="22479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4" name="Oval 25"/>
            <p:cNvSpPr>
              <a:spLocks noChangeArrowheads="1"/>
            </p:cNvSpPr>
            <p:nvPr/>
          </p:nvSpPr>
          <p:spPr bwMode="auto">
            <a:xfrm>
              <a:off x="7200900" y="33655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5" name="Oval 26"/>
            <p:cNvSpPr>
              <a:spLocks noChangeArrowheads="1"/>
            </p:cNvSpPr>
            <p:nvPr/>
          </p:nvSpPr>
          <p:spPr bwMode="auto">
            <a:xfrm>
              <a:off x="6845300" y="30734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6" name="Oval 27"/>
            <p:cNvSpPr>
              <a:spLocks noChangeArrowheads="1"/>
            </p:cNvSpPr>
            <p:nvPr/>
          </p:nvSpPr>
          <p:spPr bwMode="auto">
            <a:xfrm>
              <a:off x="7518400" y="31623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7" name="Oval 28"/>
            <p:cNvSpPr>
              <a:spLocks noChangeArrowheads="1"/>
            </p:cNvSpPr>
            <p:nvPr/>
          </p:nvSpPr>
          <p:spPr bwMode="auto">
            <a:xfrm>
              <a:off x="8153400" y="31623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8" name="Oval 29"/>
            <p:cNvSpPr>
              <a:spLocks noChangeArrowheads="1"/>
            </p:cNvSpPr>
            <p:nvPr/>
          </p:nvSpPr>
          <p:spPr bwMode="auto">
            <a:xfrm>
              <a:off x="7035800" y="25400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9" name="Oval 30"/>
            <p:cNvSpPr>
              <a:spLocks noChangeArrowheads="1"/>
            </p:cNvSpPr>
            <p:nvPr/>
          </p:nvSpPr>
          <p:spPr bwMode="auto">
            <a:xfrm>
              <a:off x="7835900" y="31877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rc 31"/>
            <p:cNvSpPr/>
            <p:nvPr/>
          </p:nvSpPr>
          <p:spPr bwMode="auto">
            <a:xfrm>
              <a:off x="6718300" y="2552751"/>
              <a:ext cx="1003300" cy="1016097"/>
            </a:xfrm>
            <a:prstGeom prst="arc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81951" name="Straight Connector 33"/>
            <p:cNvCxnSpPr>
              <a:cxnSpLocks noChangeShapeType="1"/>
            </p:cNvCxnSpPr>
            <p:nvPr/>
          </p:nvCxnSpPr>
          <p:spPr bwMode="auto">
            <a:xfrm rot="16200000" flipH="1">
              <a:off x="6864350" y="2673350"/>
              <a:ext cx="711200" cy="127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</p:cxnSp>
        <p:cxnSp>
          <p:nvCxnSpPr>
            <p:cNvPr id="81952" name="Straight Connector 35"/>
            <p:cNvCxnSpPr>
              <a:cxnSpLocks noChangeShapeType="1"/>
            </p:cNvCxnSpPr>
            <p:nvPr/>
          </p:nvCxnSpPr>
          <p:spPr bwMode="auto">
            <a:xfrm>
              <a:off x="7213600" y="3048000"/>
              <a:ext cx="800100" cy="127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</p:cxnSp>
        <p:sp>
          <p:nvSpPr>
            <p:cNvPr id="81953" name="TextBox 36"/>
            <p:cNvSpPr txBox="1">
              <a:spLocks noChangeArrowheads="1"/>
            </p:cNvSpPr>
            <p:nvPr/>
          </p:nvSpPr>
          <p:spPr bwMode="auto">
            <a:xfrm>
              <a:off x="7505700" y="2311400"/>
              <a:ext cx="67915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90</a:t>
              </a:r>
              <a:r>
                <a:rPr lang="en-US" baseline="30000">
                  <a:solidFill>
                    <a:schemeClr val="tx2"/>
                  </a:solidFill>
                </a:rPr>
                <a:t>o</a:t>
              </a:r>
            </a:p>
          </p:txBody>
        </p:sp>
      </p:grpSp>
      <p:sp>
        <p:nvSpPr>
          <p:cNvPr id="81928" name="Date Placeholder 3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368300"/>
            <a:ext cx="7988300" cy="7747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ea typeface="ＭＳ Ｐゴシック" charset="-128"/>
                <a:cs typeface="ＭＳ Ｐゴシック" charset="-128"/>
              </a:rPr>
              <a:t>EigenSpokes - pervasiveness</a:t>
            </a:r>
            <a:endParaRPr lang="en-US" i="1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68325" y="1219200"/>
            <a:ext cx="6113463" cy="4800600"/>
          </a:xfrm>
        </p:spPr>
        <p:txBody>
          <a:bodyPr/>
          <a:lstStyle/>
          <a:p>
            <a:pPr marL="327025" indent="-327025">
              <a:buFont typeface="Verdana" charset="0"/>
              <a:buChar char="•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 sz="3600">
                <a:ea typeface="ＭＳ Ｐゴシック" charset="-128"/>
                <a:cs typeface="ＭＳ Ｐゴシック" charset="-128"/>
              </a:rPr>
              <a:t>Present in mobile social graph</a:t>
            </a:r>
          </a:p>
          <a:p>
            <a:pPr marL="727075" lvl="1" indent="-269875">
              <a:buFont typeface="Wingdings" charset="2"/>
              <a:buChar char="§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 sz="3200"/>
              <a:t>across time and space</a:t>
            </a: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sz="3600">
              <a:ea typeface="ＭＳ Ｐゴシック" charset="-128"/>
              <a:cs typeface="ＭＳ Ｐゴシック" charset="-128"/>
            </a:endParaRPr>
          </a:p>
          <a:p>
            <a:pPr marL="327025" indent="-327025">
              <a:buFont typeface="Verdana" charset="0"/>
              <a:buChar char="•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 sz="3600">
                <a:ea typeface="ＭＳ Ｐゴシック" charset="-128"/>
                <a:cs typeface="ＭＳ Ｐゴシック" charset="-128"/>
              </a:rPr>
              <a:t>Patent citation graph</a:t>
            </a:r>
          </a:p>
        </p:txBody>
      </p:sp>
      <p:pic>
        <p:nvPicPr>
          <p:cNvPr id="839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501900"/>
            <a:ext cx="43434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39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77D208-38C4-2746-AD80-44D28848FA8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397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8397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368300"/>
            <a:ext cx="7988300" cy="7747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ea typeface="ＭＳ Ｐゴシック" charset="-128"/>
                <a:cs typeface="ＭＳ Ｐゴシック" charset="-128"/>
              </a:rPr>
              <a:t>EigenSpokes - explanation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025" y="1473200"/>
            <a:ext cx="4778375" cy="4800600"/>
          </a:xfrm>
        </p:spPr>
        <p:txBody>
          <a:bodyPr/>
          <a:lstStyle/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 smtClean="0">
                <a:ea typeface="ＭＳ Ｐゴシック" charset="-128"/>
                <a:cs typeface="ＭＳ Ｐゴシック" charset="-128"/>
              </a:rPr>
              <a:t>Near-cliques, or near-bipartite-cores, loosely connected</a:t>
            </a: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sz="1800" smtClean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86020" name="Group 32"/>
          <p:cNvGrpSpPr>
            <a:grpSpLocks/>
          </p:cNvGrpSpPr>
          <p:nvPr/>
        </p:nvGrpSpPr>
        <p:grpSpPr bwMode="auto">
          <a:xfrm>
            <a:off x="7410450" y="1193800"/>
            <a:ext cx="908050" cy="950913"/>
            <a:chOff x="7410667" y="1193800"/>
            <a:chExt cx="907833" cy="950291"/>
          </a:xfrm>
        </p:grpSpPr>
        <p:sp>
          <p:nvSpPr>
            <p:cNvPr id="86038" name="Rectangle 7"/>
            <p:cNvSpPr>
              <a:spLocks noChangeArrowheads="1"/>
            </p:cNvSpPr>
            <p:nvPr/>
          </p:nvSpPr>
          <p:spPr bwMode="auto">
            <a:xfrm>
              <a:off x="7410667" y="1193800"/>
              <a:ext cx="907833" cy="9499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" name="Straight Connector 8"/>
            <p:cNvCxnSpPr>
              <a:stCxn id="86038" idx="0"/>
              <a:endCxn id="86038" idx="2"/>
            </p:cNvCxnSpPr>
            <p:nvPr/>
          </p:nvCxnSpPr>
          <p:spPr bwMode="auto">
            <a:xfrm rot="16200000" flipH="1">
              <a:off x="7389438" y="1668946"/>
              <a:ext cx="950291" cy="0"/>
            </a:xfrm>
            <a:prstGeom prst="line">
              <a:avLst/>
            </a:prstGeom>
            <a:ln>
              <a:headEnd type="none" w="sm" len="sm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6038" idx="1"/>
              <a:endCxn id="86038" idx="3"/>
            </p:cNvCxnSpPr>
            <p:nvPr/>
          </p:nvCxnSpPr>
          <p:spPr bwMode="auto">
            <a:xfrm rot="10800000" flipH="1">
              <a:off x="7410667" y="1668153"/>
              <a:ext cx="907833" cy="1586"/>
            </a:xfrm>
            <a:prstGeom prst="line">
              <a:avLst/>
            </a:prstGeom>
            <a:ln>
              <a:headEnd type="none" w="sm" len="sm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6041" name="Oval 10"/>
            <p:cNvSpPr>
              <a:spLocks noChangeArrowheads="1"/>
            </p:cNvSpPr>
            <p:nvPr/>
          </p:nvSpPr>
          <p:spPr bwMode="auto">
            <a:xfrm>
              <a:off x="7887279" y="1609123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42" name="Oval 11"/>
            <p:cNvSpPr>
              <a:spLocks noChangeArrowheads="1"/>
            </p:cNvSpPr>
            <p:nvPr/>
          </p:nvSpPr>
          <p:spPr bwMode="auto">
            <a:xfrm>
              <a:off x="7896358" y="169027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43" name="Oval 12"/>
            <p:cNvSpPr>
              <a:spLocks noChangeArrowheads="1"/>
            </p:cNvSpPr>
            <p:nvPr/>
          </p:nvSpPr>
          <p:spPr bwMode="auto">
            <a:xfrm>
              <a:off x="7882740" y="133701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44" name="Oval 13"/>
            <p:cNvSpPr>
              <a:spLocks noChangeArrowheads="1"/>
            </p:cNvSpPr>
            <p:nvPr/>
          </p:nvSpPr>
          <p:spPr bwMode="auto">
            <a:xfrm>
              <a:off x="8209560" y="162344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45" name="Oval 14"/>
            <p:cNvSpPr>
              <a:spLocks noChangeArrowheads="1"/>
            </p:cNvSpPr>
            <p:nvPr/>
          </p:nvSpPr>
          <p:spPr bwMode="auto">
            <a:xfrm>
              <a:off x="8127855" y="162821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46" name="Oval 15"/>
            <p:cNvSpPr>
              <a:spLocks noChangeArrowheads="1"/>
            </p:cNvSpPr>
            <p:nvPr/>
          </p:nvSpPr>
          <p:spPr bwMode="auto">
            <a:xfrm>
              <a:off x="7814653" y="159002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47" name="Oval 18"/>
            <p:cNvSpPr>
              <a:spLocks noChangeArrowheads="1"/>
            </p:cNvSpPr>
            <p:nvPr/>
          </p:nvSpPr>
          <p:spPr bwMode="auto">
            <a:xfrm>
              <a:off x="7887279" y="1609123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48" name="Oval 19"/>
            <p:cNvSpPr>
              <a:spLocks noChangeArrowheads="1"/>
            </p:cNvSpPr>
            <p:nvPr/>
          </p:nvSpPr>
          <p:spPr bwMode="auto">
            <a:xfrm>
              <a:off x="7896358" y="169027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49" name="Oval 20"/>
            <p:cNvSpPr>
              <a:spLocks noChangeArrowheads="1"/>
            </p:cNvSpPr>
            <p:nvPr/>
          </p:nvSpPr>
          <p:spPr bwMode="auto">
            <a:xfrm>
              <a:off x="7873662" y="146590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50" name="Oval 21"/>
            <p:cNvSpPr>
              <a:spLocks noChangeArrowheads="1"/>
            </p:cNvSpPr>
            <p:nvPr/>
          </p:nvSpPr>
          <p:spPr bwMode="auto">
            <a:xfrm>
              <a:off x="7873662" y="1279729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51" name="Oval 22"/>
            <p:cNvSpPr>
              <a:spLocks noChangeArrowheads="1"/>
            </p:cNvSpPr>
            <p:nvPr/>
          </p:nvSpPr>
          <p:spPr bwMode="auto">
            <a:xfrm>
              <a:off x="7941749" y="1699826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52" name="Oval 23"/>
            <p:cNvSpPr>
              <a:spLocks noChangeArrowheads="1"/>
            </p:cNvSpPr>
            <p:nvPr/>
          </p:nvSpPr>
          <p:spPr bwMode="auto">
            <a:xfrm>
              <a:off x="7814653" y="159002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53" name="Oval 24"/>
            <p:cNvSpPr>
              <a:spLocks noChangeArrowheads="1"/>
            </p:cNvSpPr>
            <p:nvPr/>
          </p:nvSpPr>
          <p:spPr bwMode="auto">
            <a:xfrm>
              <a:off x="8055229" y="162344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54" name="Oval 25"/>
            <p:cNvSpPr>
              <a:spLocks noChangeArrowheads="1"/>
            </p:cNvSpPr>
            <p:nvPr/>
          </p:nvSpPr>
          <p:spPr bwMode="auto">
            <a:xfrm>
              <a:off x="8282187" y="162344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55" name="Oval 26"/>
            <p:cNvSpPr>
              <a:spLocks noChangeArrowheads="1"/>
            </p:cNvSpPr>
            <p:nvPr/>
          </p:nvSpPr>
          <p:spPr bwMode="auto">
            <a:xfrm>
              <a:off x="7882740" y="1389527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56" name="Oval 27"/>
            <p:cNvSpPr>
              <a:spLocks noChangeArrowheads="1"/>
            </p:cNvSpPr>
            <p:nvPr/>
          </p:nvSpPr>
          <p:spPr bwMode="auto">
            <a:xfrm>
              <a:off x="8168708" y="1632992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021" name="Freeform 33"/>
          <p:cNvSpPr>
            <a:spLocks noChangeArrowheads="1"/>
          </p:cNvSpPr>
          <p:nvPr/>
        </p:nvSpPr>
        <p:spPr bwMode="auto">
          <a:xfrm>
            <a:off x="4398963" y="3833813"/>
            <a:ext cx="2586037" cy="1841500"/>
          </a:xfrm>
          <a:custGeom>
            <a:avLst/>
            <a:gdLst>
              <a:gd name="T0" fmla="*/ 795258 w 2586567"/>
              <a:gd name="T1" fmla="*/ 370417 h 1841500"/>
              <a:gd name="T2" fmla="*/ 1244930 w 2586567"/>
              <a:gd name="T3" fmla="*/ 52917 h 1841500"/>
              <a:gd name="T4" fmla="*/ 1557205 w 2586567"/>
              <a:gd name="T5" fmla="*/ 548217 h 1841500"/>
              <a:gd name="T6" fmla="*/ 2181750 w 2586567"/>
              <a:gd name="T7" fmla="*/ 408517 h 1841500"/>
              <a:gd name="T8" fmla="*/ 2194241 w 2586567"/>
              <a:gd name="T9" fmla="*/ 802217 h 1841500"/>
              <a:gd name="T10" fmla="*/ 2431569 w 2586567"/>
              <a:gd name="T11" fmla="*/ 1221317 h 1841500"/>
              <a:gd name="T12" fmla="*/ 1519730 w 2586567"/>
              <a:gd name="T13" fmla="*/ 1818217 h 1841500"/>
              <a:gd name="T14" fmla="*/ 495470 w 2586567"/>
              <a:gd name="T15" fmla="*/ 1361017 h 1841500"/>
              <a:gd name="T16" fmla="*/ 70752 w 2586567"/>
              <a:gd name="T17" fmla="*/ 1361017 h 1841500"/>
              <a:gd name="T18" fmla="*/ 370566 w 2586567"/>
              <a:gd name="T19" fmla="*/ 560917 h 1841500"/>
              <a:gd name="T20" fmla="*/ 70752 w 2586567"/>
              <a:gd name="T21" fmla="*/ 370417 h 1841500"/>
              <a:gd name="T22" fmla="*/ 795258 w 2586567"/>
              <a:gd name="T23" fmla="*/ 370417 h 184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86567"/>
              <a:gd name="T37" fmla="*/ 0 h 1841500"/>
              <a:gd name="T38" fmla="*/ 2586567 w 2586567"/>
              <a:gd name="T39" fmla="*/ 1841500 h 184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86567" h="1841500">
                <a:moveTo>
                  <a:pt x="808567" y="370417"/>
                </a:moveTo>
                <a:cubicBezTo>
                  <a:pt x="969434" y="285750"/>
                  <a:pt x="963084" y="0"/>
                  <a:pt x="1265767" y="52917"/>
                </a:cubicBezTo>
                <a:cubicBezTo>
                  <a:pt x="1413934" y="46567"/>
                  <a:pt x="1424517" y="488950"/>
                  <a:pt x="1583267" y="548217"/>
                </a:cubicBezTo>
                <a:cubicBezTo>
                  <a:pt x="1742017" y="607484"/>
                  <a:pt x="2110317" y="366184"/>
                  <a:pt x="2218267" y="408517"/>
                </a:cubicBezTo>
                <a:cubicBezTo>
                  <a:pt x="2326217" y="450850"/>
                  <a:pt x="2188634" y="666750"/>
                  <a:pt x="2230967" y="802217"/>
                </a:cubicBezTo>
                <a:cubicBezTo>
                  <a:pt x="2273300" y="937684"/>
                  <a:pt x="2586567" y="1051984"/>
                  <a:pt x="2472267" y="1221317"/>
                </a:cubicBezTo>
                <a:cubicBezTo>
                  <a:pt x="2357967" y="1390650"/>
                  <a:pt x="1873250" y="1794934"/>
                  <a:pt x="1545167" y="1818217"/>
                </a:cubicBezTo>
                <a:cubicBezTo>
                  <a:pt x="1217084" y="1841500"/>
                  <a:pt x="749300" y="1437217"/>
                  <a:pt x="503767" y="1361017"/>
                </a:cubicBezTo>
                <a:cubicBezTo>
                  <a:pt x="258234" y="1284817"/>
                  <a:pt x="93134" y="1494367"/>
                  <a:pt x="71967" y="1361017"/>
                </a:cubicBezTo>
                <a:cubicBezTo>
                  <a:pt x="50800" y="1227667"/>
                  <a:pt x="376767" y="726017"/>
                  <a:pt x="376767" y="560917"/>
                </a:cubicBezTo>
                <a:cubicBezTo>
                  <a:pt x="376767" y="395817"/>
                  <a:pt x="0" y="402167"/>
                  <a:pt x="71967" y="370417"/>
                </a:cubicBezTo>
                <a:cubicBezTo>
                  <a:pt x="143934" y="338667"/>
                  <a:pt x="649817" y="455084"/>
                  <a:pt x="808567" y="37041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6022" name="Straight Connector 35"/>
          <p:cNvCxnSpPr>
            <a:cxnSpLocks noChangeShapeType="1"/>
            <a:stCxn id="86021" idx="3"/>
            <a:endCxn id="86031" idx="2"/>
          </p:cNvCxnSpPr>
          <p:nvPr/>
        </p:nvCxnSpPr>
        <p:spPr bwMode="auto">
          <a:xfrm flipV="1">
            <a:off x="6616700" y="3759200"/>
            <a:ext cx="901700" cy="48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grpSp>
        <p:nvGrpSpPr>
          <p:cNvPr id="86023" name="Group 59"/>
          <p:cNvGrpSpPr>
            <a:grpSpLocks/>
          </p:cNvGrpSpPr>
          <p:nvPr/>
        </p:nvGrpSpPr>
        <p:grpSpPr bwMode="auto">
          <a:xfrm>
            <a:off x="7518400" y="3530600"/>
            <a:ext cx="482600" cy="458788"/>
            <a:chOff x="7543800" y="3975100"/>
            <a:chExt cx="482600" cy="457994"/>
          </a:xfrm>
        </p:grpSpPr>
        <p:sp>
          <p:nvSpPr>
            <p:cNvPr id="86031" name="Hexagon 36"/>
            <p:cNvSpPr>
              <a:spLocks noChangeArrowheads="1"/>
            </p:cNvSpPr>
            <p:nvPr/>
          </p:nvSpPr>
          <p:spPr bwMode="auto">
            <a:xfrm>
              <a:off x="7543800" y="3975100"/>
              <a:ext cx="482600" cy="457200"/>
            </a:xfrm>
            <a:prstGeom prst="hexagon">
              <a:avLst>
                <a:gd name="adj" fmla="val 25001"/>
                <a:gd name="vf" fmla="val 115470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6032" name="Straight Connector 39"/>
            <p:cNvCxnSpPr>
              <a:cxnSpLocks noChangeShapeType="1"/>
              <a:stCxn id="86031" idx="2"/>
              <a:endCxn id="86031" idx="2"/>
            </p:cNvCxnSpPr>
            <p:nvPr/>
          </p:nvCxnSpPr>
          <p:spPr bwMode="auto">
            <a:xfrm rot="16200000" flipH="1">
              <a:off x="7556500" y="4076700"/>
              <a:ext cx="457200" cy="254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86033" name="Straight Connector 43"/>
            <p:cNvCxnSpPr>
              <a:cxnSpLocks noChangeShapeType="1"/>
              <a:stCxn id="86031" idx="2"/>
              <a:endCxn id="86031" idx="2"/>
            </p:cNvCxnSpPr>
            <p:nvPr/>
          </p:nvCxnSpPr>
          <p:spPr bwMode="auto">
            <a:xfrm rot="-5400000" flipH="1" flipV="1">
              <a:off x="7556500" y="4076700"/>
              <a:ext cx="457200" cy="254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86034" name="Straight Connector 45"/>
            <p:cNvCxnSpPr>
              <a:cxnSpLocks noChangeShapeType="1"/>
              <a:stCxn id="86031" idx="2"/>
              <a:endCxn id="86031" idx="2"/>
            </p:cNvCxnSpPr>
            <p:nvPr/>
          </p:nvCxnSpPr>
          <p:spPr bwMode="auto">
            <a:xfrm rot="10800000" flipH="1">
              <a:off x="7543800" y="4203700"/>
              <a:ext cx="4826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86035" name="Straight Connector 47"/>
            <p:cNvCxnSpPr>
              <a:cxnSpLocks noChangeShapeType="1"/>
              <a:stCxn id="86031" idx="2"/>
              <a:endCxn id="86031" idx="2"/>
            </p:cNvCxnSpPr>
            <p:nvPr/>
          </p:nvCxnSpPr>
          <p:spPr bwMode="auto">
            <a:xfrm flipH="1" flipV="1">
              <a:off x="7658100" y="3975100"/>
              <a:ext cx="3683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86036" name="Straight Connector 49"/>
            <p:cNvCxnSpPr>
              <a:cxnSpLocks noChangeShapeType="1"/>
              <a:stCxn id="86031" idx="2"/>
              <a:endCxn id="86031" idx="2"/>
            </p:cNvCxnSpPr>
            <p:nvPr/>
          </p:nvCxnSpPr>
          <p:spPr bwMode="auto">
            <a:xfrm flipH="1">
              <a:off x="7658100" y="4203700"/>
              <a:ext cx="3683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86037" name="Straight Connector 57"/>
            <p:cNvCxnSpPr>
              <a:cxnSpLocks noChangeShapeType="1"/>
              <a:stCxn id="86031" idx="2"/>
              <a:endCxn id="86031" idx="2"/>
            </p:cNvCxnSpPr>
            <p:nvPr/>
          </p:nvCxnSpPr>
          <p:spPr bwMode="auto">
            <a:xfrm rot="16200000" flipH="1">
              <a:off x="7429500" y="4203700"/>
              <a:ext cx="4572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</p:cxnSp>
      </p:grpSp>
      <p:cxnSp>
        <p:nvCxnSpPr>
          <p:cNvPr id="86024" name="Straight Connector 62"/>
          <p:cNvCxnSpPr>
            <a:cxnSpLocks noChangeShapeType="1"/>
            <a:stCxn id="86021" idx="8"/>
          </p:cNvCxnSpPr>
          <p:nvPr/>
        </p:nvCxnSpPr>
        <p:spPr bwMode="auto">
          <a:xfrm flipH="1">
            <a:off x="4178300" y="5194300"/>
            <a:ext cx="29210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86025" name="Straight Connector 64"/>
          <p:cNvCxnSpPr>
            <a:cxnSpLocks noChangeShapeType="1"/>
          </p:cNvCxnSpPr>
          <p:nvPr/>
        </p:nvCxnSpPr>
        <p:spPr bwMode="auto">
          <a:xfrm rot="5400000">
            <a:off x="4044950" y="5340350"/>
            <a:ext cx="190500" cy="2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86026" name="Straight Connector 66"/>
          <p:cNvCxnSpPr>
            <a:cxnSpLocks noChangeShapeType="1"/>
          </p:cNvCxnSpPr>
          <p:nvPr/>
        </p:nvCxnSpPr>
        <p:spPr bwMode="auto">
          <a:xfrm rot="10800000" flipV="1">
            <a:off x="3848100" y="5473700"/>
            <a:ext cx="266700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86027" name="Straight Connector 68"/>
          <p:cNvCxnSpPr>
            <a:cxnSpLocks noChangeShapeType="1"/>
          </p:cNvCxnSpPr>
          <p:nvPr/>
        </p:nvCxnSpPr>
        <p:spPr bwMode="auto">
          <a:xfrm rot="16200000" flipH="1">
            <a:off x="4140200" y="5283200"/>
            <a:ext cx="26670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sp>
        <p:nvSpPr>
          <p:cNvPr id="86028" name="Slide Number Placeholder 3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3A21AB-BDB3-B343-88E1-011CE1B1E6A9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6029" name="Footer Placeholder 3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86030" name="Date Placeholder 4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368300"/>
            <a:ext cx="7988300" cy="7747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ea typeface="ＭＳ Ｐゴシック" charset="-128"/>
                <a:cs typeface="ＭＳ Ｐゴシック" charset="-128"/>
              </a:rPr>
              <a:t>EigenSpokes - explanation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025" y="1473200"/>
            <a:ext cx="4778375" cy="4800600"/>
          </a:xfrm>
        </p:spPr>
        <p:txBody>
          <a:bodyPr/>
          <a:lstStyle/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 smtClean="0">
                <a:ea typeface="ＭＳ Ｐゴシック" charset="-128"/>
                <a:cs typeface="ＭＳ Ｐゴシック" charset="-128"/>
              </a:rPr>
              <a:t>Near-cliques, or near-bipartite-cores, loosely connected</a:t>
            </a: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sz="1800" smtClean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88068" name="Group 32"/>
          <p:cNvGrpSpPr>
            <a:grpSpLocks/>
          </p:cNvGrpSpPr>
          <p:nvPr/>
        </p:nvGrpSpPr>
        <p:grpSpPr bwMode="auto">
          <a:xfrm>
            <a:off x="7410450" y="1193800"/>
            <a:ext cx="908050" cy="950913"/>
            <a:chOff x="7410667" y="1193800"/>
            <a:chExt cx="907833" cy="950291"/>
          </a:xfrm>
        </p:grpSpPr>
        <p:sp>
          <p:nvSpPr>
            <p:cNvPr id="88088" name="Rectangle 7"/>
            <p:cNvSpPr>
              <a:spLocks noChangeArrowheads="1"/>
            </p:cNvSpPr>
            <p:nvPr/>
          </p:nvSpPr>
          <p:spPr bwMode="auto">
            <a:xfrm>
              <a:off x="7410667" y="1193800"/>
              <a:ext cx="907833" cy="9499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" name="Straight Connector 8"/>
            <p:cNvCxnSpPr>
              <a:stCxn id="88088" idx="0"/>
              <a:endCxn id="88088" idx="2"/>
            </p:cNvCxnSpPr>
            <p:nvPr/>
          </p:nvCxnSpPr>
          <p:spPr bwMode="auto">
            <a:xfrm rot="16200000" flipH="1">
              <a:off x="7389438" y="1668946"/>
              <a:ext cx="950291" cy="0"/>
            </a:xfrm>
            <a:prstGeom prst="line">
              <a:avLst/>
            </a:prstGeom>
            <a:ln>
              <a:headEnd type="none" w="sm" len="sm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8088" idx="1"/>
              <a:endCxn id="88088" idx="3"/>
            </p:cNvCxnSpPr>
            <p:nvPr/>
          </p:nvCxnSpPr>
          <p:spPr bwMode="auto">
            <a:xfrm rot="10800000" flipH="1">
              <a:off x="7410667" y="1668153"/>
              <a:ext cx="907833" cy="1586"/>
            </a:xfrm>
            <a:prstGeom prst="line">
              <a:avLst/>
            </a:prstGeom>
            <a:ln>
              <a:headEnd type="none" w="sm" len="sm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8091" name="Oval 10"/>
            <p:cNvSpPr>
              <a:spLocks noChangeArrowheads="1"/>
            </p:cNvSpPr>
            <p:nvPr/>
          </p:nvSpPr>
          <p:spPr bwMode="auto">
            <a:xfrm>
              <a:off x="7887279" y="1609123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92" name="Oval 11"/>
            <p:cNvSpPr>
              <a:spLocks noChangeArrowheads="1"/>
            </p:cNvSpPr>
            <p:nvPr/>
          </p:nvSpPr>
          <p:spPr bwMode="auto">
            <a:xfrm>
              <a:off x="7896358" y="169027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93" name="Oval 12"/>
            <p:cNvSpPr>
              <a:spLocks noChangeArrowheads="1"/>
            </p:cNvSpPr>
            <p:nvPr/>
          </p:nvSpPr>
          <p:spPr bwMode="auto">
            <a:xfrm>
              <a:off x="7882740" y="133701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94" name="Oval 13"/>
            <p:cNvSpPr>
              <a:spLocks noChangeArrowheads="1"/>
            </p:cNvSpPr>
            <p:nvPr/>
          </p:nvSpPr>
          <p:spPr bwMode="auto">
            <a:xfrm>
              <a:off x="8209560" y="162344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95" name="Oval 14"/>
            <p:cNvSpPr>
              <a:spLocks noChangeArrowheads="1"/>
            </p:cNvSpPr>
            <p:nvPr/>
          </p:nvSpPr>
          <p:spPr bwMode="auto">
            <a:xfrm>
              <a:off x="8127855" y="162821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96" name="Oval 15"/>
            <p:cNvSpPr>
              <a:spLocks noChangeArrowheads="1"/>
            </p:cNvSpPr>
            <p:nvPr/>
          </p:nvSpPr>
          <p:spPr bwMode="auto">
            <a:xfrm>
              <a:off x="7814653" y="159002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97" name="Oval 18"/>
            <p:cNvSpPr>
              <a:spLocks noChangeArrowheads="1"/>
            </p:cNvSpPr>
            <p:nvPr/>
          </p:nvSpPr>
          <p:spPr bwMode="auto">
            <a:xfrm>
              <a:off x="7887279" y="1609123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98" name="Oval 19"/>
            <p:cNvSpPr>
              <a:spLocks noChangeArrowheads="1"/>
            </p:cNvSpPr>
            <p:nvPr/>
          </p:nvSpPr>
          <p:spPr bwMode="auto">
            <a:xfrm>
              <a:off x="7896358" y="169027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99" name="Oval 20"/>
            <p:cNvSpPr>
              <a:spLocks noChangeArrowheads="1"/>
            </p:cNvSpPr>
            <p:nvPr/>
          </p:nvSpPr>
          <p:spPr bwMode="auto">
            <a:xfrm>
              <a:off x="7873662" y="146590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100" name="Oval 21"/>
            <p:cNvSpPr>
              <a:spLocks noChangeArrowheads="1"/>
            </p:cNvSpPr>
            <p:nvPr/>
          </p:nvSpPr>
          <p:spPr bwMode="auto">
            <a:xfrm>
              <a:off x="7873662" y="1279729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101" name="Oval 22"/>
            <p:cNvSpPr>
              <a:spLocks noChangeArrowheads="1"/>
            </p:cNvSpPr>
            <p:nvPr/>
          </p:nvSpPr>
          <p:spPr bwMode="auto">
            <a:xfrm>
              <a:off x="7941749" y="1699826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102" name="Oval 23"/>
            <p:cNvSpPr>
              <a:spLocks noChangeArrowheads="1"/>
            </p:cNvSpPr>
            <p:nvPr/>
          </p:nvSpPr>
          <p:spPr bwMode="auto">
            <a:xfrm>
              <a:off x="7814653" y="159002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103" name="Oval 24"/>
            <p:cNvSpPr>
              <a:spLocks noChangeArrowheads="1"/>
            </p:cNvSpPr>
            <p:nvPr/>
          </p:nvSpPr>
          <p:spPr bwMode="auto">
            <a:xfrm>
              <a:off x="8055229" y="162344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104" name="Oval 25"/>
            <p:cNvSpPr>
              <a:spLocks noChangeArrowheads="1"/>
            </p:cNvSpPr>
            <p:nvPr/>
          </p:nvSpPr>
          <p:spPr bwMode="auto">
            <a:xfrm>
              <a:off x="8282187" y="162344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105" name="Oval 26"/>
            <p:cNvSpPr>
              <a:spLocks noChangeArrowheads="1"/>
            </p:cNvSpPr>
            <p:nvPr/>
          </p:nvSpPr>
          <p:spPr bwMode="auto">
            <a:xfrm>
              <a:off x="7882740" y="1389527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106" name="Oval 27"/>
            <p:cNvSpPr>
              <a:spLocks noChangeArrowheads="1"/>
            </p:cNvSpPr>
            <p:nvPr/>
          </p:nvSpPr>
          <p:spPr bwMode="auto">
            <a:xfrm>
              <a:off x="8168708" y="1632992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069" name="Freeform 33"/>
          <p:cNvSpPr>
            <a:spLocks noChangeArrowheads="1"/>
          </p:cNvSpPr>
          <p:nvPr/>
        </p:nvSpPr>
        <p:spPr bwMode="auto">
          <a:xfrm>
            <a:off x="4398963" y="3833813"/>
            <a:ext cx="2586037" cy="1841500"/>
          </a:xfrm>
          <a:custGeom>
            <a:avLst/>
            <a:gdLst>
              <a:gd name="T0" fmla="*/ 795258 w 2586567"/>
              <a:gd name="T1" fmla="*/ 370417 h 1841500"/>
              <a:gd name="T2" fmla="*/ 1244930 w 2586567"/>
              <a:gd name="T3" fmla="*/ 52917 h 1841500"/>
              <a:gd name="T4" fmla="*/ 1557205 w 2586567"/>
              <a:gd name="T5" fmla="*/ 548217 h 1841500"/>
              <a:gd name="T6" fmla="*/ 2181750 w 2586567"/>
              <a:gd name="T7" fmla="*/ 408517 h 1841500"/>
              <a:gd name="T8" fmla="*/ 2194241 w 2586567"/>
              <a:gd name="T9" fmla="*/ 802217 h 1841500"/>
              <a:gd name="T10" fmla="*/ 2431569 w 2586567"/>
              <a:gd name="T11" fmla="*/ 1221317 h 1841500"/>
              <a:gd name="T12" fmla="*/ 1519730 w 2586567"/>
              <a:gd name="T13" fmla="*/ 1818217 h 1841500"/>
              <a:gd name="T14" fmla="*/ 495470 w 2586567"/>
              <a:gd name="T15" fmla="*/ 1361017 h 1841500"/>
              <a:gd name="T16" fmla="*/ 70752 w 2586567"/>
              <a:gd name="T17" fmla="*/ 1361017 h 1841500"/>
              <a:gd name="T18" fmla="*/ 370566 w 2586567"/>
              <a:gd name="T19" fmla="*/ 560917 h 1841500"/>
              <a:gd name="T20" fmla="*/ 70752 w 2586567"/>
              <a:gd name="T21" fmla="*/ 370417 h 1841500"/>
              <a:gd name="T22" fmla="*/ 795258 w 2586567"/>
              <a:gd name="T23" fmla="*/ 370417 h 184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86567"/>
              <a:gd name="T37" fmla="*/ 0 h 1841500"/>
              <a:gd name="T38" fmla="*/ 2586567 w 2586567"/>
              <a:gd name="T39" fmla="*/ 1841500 h 184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86567" h="1841500">
                <a:moveTo>
                  <a:pt x="808567" y="370417"/>
                </a:moveTo>
                <a:cubicBezTo>
                  <a:pt x="969434" y="285750"/>
                  <a:pt x="963084" y="0"/>
                  <a:pt x="1265767" y="52917"/>
                </a:cubicBezTo>
                <a:cubicBezTo>
                  <a:pt x="1413934" y="46567"/>
                  <a:pt x="1424517" y="488950"/>
                  <a:pt x="1583267" y="548217"/>
                </a:cubicBezTo>
                <a:cubicBezTo>
                  <a:pt x="1742017" y="607484"/>
                  <a:pt x="2110317" y="366184"/>
                  <a:pt x="2218267" y="408517"/>
                </a:cubicBezTo>
                <a:cubicBezTo>
                  <a:pt x="2326217" y="450850"/>
                  <a:pt x="2188634" y="666750"/>
                  <a:pt x="2230967" y="802217"/>
                </a:cubicBezTo>
                <a:cubicBezTo>
                  <a:pt x="2273300" y="937684"/>
                  <a:pt x="2586567" y="1051984"/>
                  <a:pt x="2472267" y="1221317"/>
                </a:cubicBezTo>
                <a:cubicBezTo>
                  <a:pt x="2357967" y="1390650"/>
                  <a:pt x="1873250" y="1794934"/>
                  <a:pt x="1545167" y="1818217"/>
                </a:cubicBezTo>
                <a:cubicBezTo>
                  <a:pt x="1217084" y="1841500"/>
                  <a:pt x="749300" y="1437217"/>
                  <a:pt x="503767" y="1361017"/>
                </a:cubicBezTo>
                <a:cubicBezTo>
                  <a:pt x="258234" y="1284817"/>
                  <a:pt x="93134" y="1494367"/>
                  <a:pt x="71967" y="1361017"/>
                </a:cubicBezTo>
                <a:cubicBezTo>
                  <a:pt x="50800" y="1227667"/>
                  <a:pt x="376767" y="726017"/>
                  <a:pt x="376767" y="560917"/>
                </a:cubicBezTo>
                <a:cubicBezTo>
                  <a:pt x="376767" y="395817"/>
                  <a:pt x="0" y="402167"/>
                  <a:pt x="71967" y="370417"/>
                </a:cubicBezTo>
                <a:cubicBezTo>
                  <a:pt x="143934" y="338667"/>
                  <a:pt x="649817" y="455084"/>
                  <a:pt x="808567" y="37041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8070" name="Straight Connector 35"/>
          <p:cNvCxnSpPr>
            <a:cxnSpLocks noChangeShapeType="1"/>
            <a:stCxn id="88069" idx="3"/>
            <a:endCxn id="88081" idx="2"/>
          </p:cNvCxnSpPr>
          <p:nvPr/>
        </p:nvCxnSpPr>
        <p:spPr bwMode="auto">
          <a:xfrm flipV="1">
            <a:off x="6616700" y="3759200"/>
            <a:ext cx="901700" cy="48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grpSp>
        <p:nvGrpSpPr>
          <p:cNvPr id="88071" name="Group 59"/>
          <p:cNvGrpSpPr>
            <a:grpSpLocks/>
          </p:cNvGrpSpPr>
          <p:nvPr/>
        </p:nvGrpSpPr>
        <p:grpSpPr bwMode="auto">
          <a:xfrm>
            <a:off x="7518400" y="3530600"/>
            <a:ext cx="482600" cy="458788"/>
            <a:chOff x="7543800" y="3975100"/>
            <a:chExt cx="482600" cy="457994"/>
          </a:xfrm>
        </p:grpSpPr>
        <p:sp>
          <p:nvSpPr>
            <p:cNvPr id="88081" name="Hexagon 36"/>
            <p:cNvSpPr>
              <a:spLocks noChangeArrowheads="1"/>
            </p:cNvSpPr>
            <p:nvPr/>
          </p:nvSpPr>
          <p:spPr bwMode="auto">
            <a:xfrm>
              <a:off x="7543800" y="3975100"/>
              <a:ext cx="482600" cy="457200"/>
            </a:xfrm>
            <a:prstGeom prst="hexagon">
              <a:avLst>
                <a:gd name="adj" fmla="val 25001"/>
                <a:gd name="vf" fmla="val 115470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8082" name="Straight Connector 39"/>
            <p:cNvCxnSpPr>
              <a:cxnSpLocks noChangeShapeType="1"/>
              <a:stCxn id="88081" idx="2"/>
              <a:endCxn id="88081" idx="2"/>
            </p:cNvCxnSpPr>
            <p:nvPr/>
          </p:nvCxnSpPr>
          <p:spPr bwMode="auto">
            <a:xfrm rot="16200000" flipH="1">
              <a:off x="7556500" y="4076700"/>
              <a:ext cx="457200" cy="254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88083" name="Straight Connector 43"/>
            <p:cNvCxnSpPr>
              <a:cxnSpLocks noChangeShapeType="1"/>
              <a:stCxn id="88081" idx="2"/>
              <a:endCxn id="88081" idx="2"/>
            </p:cNvCxnSpPr>
            <p:nvPr/>
          </p:nvCxnSpPr>
          <p:spPr bwMode="auto">
            <a:xfrm rot="-5400000" flipH="1" flipV="1">
              <a:off x="7556500" y="4076700"/>
              <a:ext cx="457200" cy="254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88084" name="Straight Connector 45"/>
            <p:cNvCxnSpPr>
              <a:cxnSpLocks noChangeShapeType="1"/>
              <a:stCxn id="88081" idx="2"/>
              <a:endCxn id="88081" idx="2"/>
            </p:cNvCxnSpPr>
            <p:nvPr/>
          </p:nvCxnSpPr>
          <p:spPr bwMode="auto">
            <a:xfrm rot="10800000" flipH="1">
              <a:off x="7543800" y="4203700"/>
              <a:ext cx="4826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88085" name="Straight Connector 47"/>
            <p:cNvCxnSpPr>
              <a:cxnSpLocks noChangeShapeType="1"/>
              <a:stCxn id="88081" idx="2"/>
              <a:endCxn id="88081" idx="2"/>
            </p:cNvCxnSpPr>
            <p:nvPr/>
          </p:nvCxnSpPr>
          <p:spPr bwMode="auto">
            <a:xfrm flipH="1" flipV="1">
              <a:off x="7658100" y="3975100"/>
              <a:ext cx="3683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88086" name="Straight Connector 49"/>
            <p:cNvCxnSpPr>
              <a:cxnSpLocks noChangeShapeType="1"/>
              <a:stCxn id="88081" idx="2"/>
              <a:endCxn id="88081" idx="2"/>
            </p:cNvCxnSpPr>
            <p:nvPr/>
          </p:nvCxnSpPr>
          <p:spPr bwMode="auto">
            <a:xfrm flipH="1">
              <a:off x="7658100" y="4203700"/>
              <a:ext cx="3683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88087" name="Straight Connector 57"/>
            <p:cNvCxnSpPr>
              <a:cxnSpLocks noChangeShapeType="1"/>
              <a:stCxn id="88081" idx="2"/>
              <a:endCxn id="88081" idx="2"/>
            </p:cNvCxnSpPr>
            <p:nvPr/>
          </p:nvCxnSpPr>
          <p:spPr bwMode="auto">
            <a:xfrm rot="16200000" flipH="1">
              <a:off x="7429500" y="4203700"/>
              <a:ext cx="4572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</p:cxnSp>
      </p:grpSp>
      <p:cxnSp>
        <p:nvCxnSpPr>
          <p:cNvPr id="88072" name="Straight Connector 62"/>
          <p:cNvCxnSpPr>
            <a:cxnSpLocks noChangeShapeType="1"/>
            <a:stCxn id="88069" idx="8"/>
          </p:cNvCxnSpPr>
          <p:nvPr/>
        </p:nvCxnSpPr>
        <p:spPr bwMode="auto">
          <a:xfrm flipH="1">
            <a:off x="4178300" y="5194300"/>
            <a:ext cx="29210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88073" name="Straight Connector 64"/>
          <p:cNvCxnSpPr>
            <a:cxnSpLocks noChangeShapeType="1"/>
          </p:cNvCxnSpPr>
          <p:nvPr/>
        </p:nvCxnSpPr>
        <p:spPr bwMode="auto">
          <a:xfrm rot="5400000">
            <a:off x="4044950" y="5340350"/>
            <a:ext cx="190500" cy="2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88074" name="Straight Connector 66"/>
          <p:cNvCxnSpPr>
            <a:cxnSpLocks noChangeShapeType="1"/>
          </p:cNvCxnSpPr>
          <p:nvPr/>
        </p:nvCxnSpPr>
        <p:spPr bwMode="auto">
          <a:xfrm rot="10800000" flipV="1">
            <a:off x="3848100" y="5473700"/>
            <a:ext cx="266700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88075" name="Straight Connector 68"/>
          <p:cNvCxnSpPr>
            <a:cxnSpLocks noChangeShapeType="1"/>
          </p:cNvCxnSpPr>
          <p:nvPr/>
        </p:nvCxnSpPr>
        <p:spPr bwMode="auto">
          <a:xfrm rot="16200000" flipH="1">
            <a:off x="4140200" y="5283200"/>
            <a:ext cx="26670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sp>
        <p:nvSpPr>
          <p:cNvPr id="88076" name="Slide Number Placeholder 3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A3D2F9-BB8D-B346-B619-77DE24367613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8077" name="Footer Placeholder 3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88078" name="Date Placeholder 4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88079" name="Oval 40"/>
          <p:cNvSpPr>
            <a:spLocks noChangeArrowheads="1"/>
          </p:cNvSpPr>
          <p:nvPr/>
        </p:nvSpPr>
        <p:spPr bwMode="auto">
          <a:xfrm>
            <a:off x="7891463" y="1557338"/>
            <a:ext cx="660400" cy="1873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0" name="Oval 41"/>
          <p:cNvSpPr>
            <a:spLocks noChangeArrowheads="1"/>
          </p:cNvSpPr>
          <p:nvPr/>
        </p:nvSpPr>
        <p:spPr bwMode="auto">
          <a:xfrm>
            <a:off x="7231063" y="3284538"/>
            <a:ext cx="1082675" cy="8985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368300"/>
            <a:ext cx="7988300" cy="7747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ea typeface="ＭＳ Ｐゴシック" charset="-128"/>
                <a:cs typeface="ＭＳ Ｐゴシック" charset="-128"/>
              </a:rPr>
              <a:t>EigenSpokes - explanation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025" y="1473200"/>
            <a:ext cx="4778375" cy="4800600"/>
          </a:xfrm>
        </p:spPr>
        <p:txBody>
          <a:bodyPr/>
          <a:lstStyle/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 smtClean="0">
                <a:ea typeface="ＭＳ Ｐゴシック" charset="-128"/>
                <a:cs typeface="ＭＳ Ｐゴシック" charset="-128"/>
              </a:rPr>
              <a:t>Near-cliques, or near-bipartite-cores, loosely connected</a:t>
            </a: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sz="1800" smtClean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90116" name="Group 32"/>
          <p:cNvGrpSpPr>
            <a:grpSpLocks/>
          </p:cNvGrpSpPr>
          <p:nvPr/>
        </p:nvGrpSpPr>
        <p:grpSpPr bwMode="auto">
          <a:xfrm>
            <a:off x="7410450" y="1193800"/>
            <a:ext cx="908050" cy="950913"/>
            <a:chOff x="7410667" y="1193800"/>
            <a:chExt cx="907833" cy="950291"/>
          </a:xfrm>
        </p:grpSpPr>
        <p:sp>
          <p:nvSpPr>
            <p:cNvPr id="90155" name="Rectangle 7"/>
            <p:cNvSpPr>
              <a:spLocks noChangeArrowheads="1"/>
            </p:cNvSpPr>
            <p:nvPr/>
          </p:nvSpPr>
          <p:spPr bwMode="auto">
            <a:xfrm>
              <a:off x="7410667" y="1193800"/>
              <a:ext cx="907833" cy="9499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" name="Straight Connector 8"/>
            <p:cNvCxnSpPr>
              <a:stCxn id="90155" idx="0"/>
              <a:endCxn id="90155" idx="2"/>
            </p:cNvCxnSpPr>
            <p:nvPr/>
          </p:nvCxnSpPr>
          <p:spPr bwMode="auto">
            <a:xfrm rot="16200000" flipH="1">
              <a:off x="7389438" y="1668946"/>
              <a:ext cx="950291" cy="0"/>
            </a:xfrm>
            <a:prstGeom prst="line">
              <a:avLst/>
            </a:prstGeom>
            <a:ln>
              <a:headEnd type="none" w="sm" len="sm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90155" idx="1"/>
              <a:endCxn id="90155" idx="3"/>
            </p:cNvCxnSpPr>
            <p:nvPr/>
          </p:nvCxnSpPr>
          <p:spPr bwMode="auto">
            <a:xfrm rot="10800000" flipH="1">
              <a:off x="7410667" y="1668153"/>
              <a:ext cx="907833" cy="1586"/>
            </a:xfrm>
            <a:prstGeom prst="line">
              <a:avLst/>
            </a:prstGeom>
            <a:ln>
              <a:headEnd type="none" w="sm" len="sm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0158" name="Oval 10"/>
            <p:cNvSpPr>
              <a:spLocks noChangeArrowheads="1"/>
            </p:cNvSpPr>
            <p:nvPr/>
          </p:nvSpPr>
          <p:spPr bwMode="auto">
            <a:xfrm>
              <a:off x="7887279" y="1609123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59" name="Oval 11"/>
            <p:cNvSpPr>
              <a:spLocks noChangeArrowheads="1"/>
            </p:cNvSpPr>
            <p:nvPr/>
          </p:nvSpPr>
          <p:spPr bwMode="auto">
            <a:xfrm>
              <a:off x="7896358" y="169027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60" name="Oval 12"/>
            <p:cNvSpPr>
              <a:spLocks noChangeArrowheads="1"/>
            </p:cNvSpPr>
            <p:nvPr/>
          </p:nvSpPr>
          <p:spPr bwMode="auto">
            <a:xfrm>
              <a:off x="7882740" y="133701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61" name="Oval 13"/>
            <p:cNvSpPr>
              <a:spLocks noChangeArrowheads="1"/>
            </p:cNvSpPr>
            <p:nvPr/>
          </p:nvSpPr>
          <p:spPr bwMode="auto">
            <a:xfrm>
              <a:off x="8209560" y="162344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62" name="Oval 14"/>
            <p:cNvSpPr>
              <a:spLocks noChangeArrowheads="1"/>
            </p:cNvSpPr>
            <p:nvPr/>
          </p:nvSpPr>
          <p:spPr bwMode="auto">
            <a:xfrm>
              <a:off x="8127855" y="162821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63" name="Oval 15"/>
            <p:cNvSpPr>
              <a:spLocks noChangeArrowheads="1"/>
            </p:cNvSpPr>
            <p:nvPr/>
          </p:nvSpPr>
          <p:spPr bwMode="auto">
            <a:xfrm>
              <a:off x="7814653" y="159002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64" name="Oval 18"/>
            <p:cNvSpPr>
              <a:spLocks noChangeArrowheads="1"/>
            </p:cNvSpPr>
            <p:nvPr/>
          </p:nvSpPr>
          <p:spPr bwMode="auto">
            <a:xfrm>
              <a:off x="7887279" y="1609123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65" name="Oval 19"/>
            <p:cNvSpPr>
              <a:spLocks noChangeArrowheads="1"/>
            </p:cNvSpPr>
            <p:nvPr/>
          </p:nvSpPr>
          <p:spPr bwMode="auto">
            <a:xfrm>
              <a:off x="7896358" y="169027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66" name="Oval 20"/>
            <p:cNvSpPr>
              <a:spLocks noChangeArrowheads="1"/>
            </p:cNvSpPr>
            <p:nvPr/>
          </p:nvSpPr>
          <p:spPr bwMode="auto">
            <a:xfrm>
              <a:off x="7873662" y="146590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67" name="Oval 21"/>
            <p:cNvSpPr>
              <a:spLocks noChangeArrowheads="1"/>
            </p:cNvSpPr>
            <p:nvPr/>
          </p:nvSpPr>
          <p:spPr bwMode="auto">
            <a:xfrm>
              <a:off x="7873662" y="1279729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68" name="Oval 22"/>
            <p:cNvSpPr>
              <a:spLocks noChangeArrowheads="1"/>
            </p:cNvSpPr>
            <p:nvPr/>
          </p:nvSpPr>
          <p:spPr bwMode="auto">
            <a:xfrm>
              <a:off x="7941749" y="1699826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69" name="Oval 23"/>
            <p:cNvSpPr>
              <a:spLocks noChangeArrowheads="1"/>
            </p:cNvSpPr>
            <p:nvPr/>
          </p:nvSpPr>
          <p:spPr bwMode="auto">
            <a:xfrm>
              <a:off x="7814653" y="159002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70" name="Oval 24"/>
            <p:cNvSpPr>
              <a:spLocks noChangeArrowheads="1"/>
            </p:cNvSpPr>
            <p:nvPr/>
          </p:nvSpPr>
          <p:spPr bwMode="auto">
            <a:xfrm>
              <a:off x="8055229" y="162344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71" name="Oval 25"/>
            <p:cNvSpPr>
              <a:spLocks noChangeArrowheads="1"/>
            </p:cNvSpPr>
            <p:nvPr/>
          </p:nvSpPr>
          <p:spPr bwMode="auto">
            <a:xfrm>
              <a:off x="8282187" y="162344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72" name="Oval 26"/>
            <p:cNvSpPr>
              <a:spLocks noChangeArrowheads="1"/>
            </p:cNvSpPr>
            <p:nvPr/>
          </p:nvSpPr>
          <p:spPr bwMode="auto">
            <a:xfrm>
              <a:off x="7882740" y="1389527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73" name="Oval 27"/>
            <p:cNvSpPr>
              <a:spLocks noChangeArrowheads="1"/>
            </p:cNvSpPr>
            <p:nvPr/>
          </p:nvSpPr>
          <p:spPr bwMode="auto">
            <a:xfrm>
              <a:off x="8168708" y="1632992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117" name="Freeform 33"/>
          <p:cNvSpPr>
            <a:spLocks noChangeArrowheads="1"/>
          </p:cNvSpPr>
          <p:nvPr/>
        </p:nvSpPr>
        <p:spPr bwMode="auto">
          <a:xfrm>
            <a:off x="4398963" y="3833813"/>
            <a:ext cx="2586037" cy="1841500"/>
          </a:xfrm>
          <a:custGeom>
            <a:avLst/>
            <a:gdLst>
              <a:gd name="T0" fmla="*/ 795258 w 2586567"/>
              <a:gd name="T1" fmla="*/ 370417 h 1841500"/>
              <a:gd name="T2" fmla="*/ 1244930 w 2586567"/>
              <a:gd name="T3" fmla="*/ 52917 h 1841500"/>
              <a:gd name="T4" fmla="*/ 1557205 w 2586567"/>
              <a:gd name="T5" fmla="*/ 548217 h 1841500"/>
              <a:gd name="T6" fmla="*/ 2181750 w 2586567"/>
              <a:gd name="T7" fmla="*/ 408517 h 1841500"/>
              <a:gd name="T8" fmla="*/ 2194241 w 2586567"/>
              <a:gd name="T9" fmla="*/ 802217 h 1841500"/>
              <a:gd name="T10" fmla="*/ 2431569 w 2586567"/>
              <a:gd name="T11" fmla="*/ 1221317 h 1841500"/>
              <a:gd name="T12" fmla="*/ 1519730 w 2586567"/>
              <a:gd name="T13" fmla="*/ 1818217 h 1841500"/>
              <a:gd name="T14" fmla="*/ 495470 w 2586567"/>
              <a:gd name="T15" fmla="*/ 1361017 h 1841500"/>
              <a:gd name="T16" fmla="*/ 70752 w 2586567"/>
              <a:gd name="T17" fmla="*/ 1361017 h 1841500"/>
              <a:gd name="T18" fmla="*/ 370566 w 2586567"/>
              <a:gd name="T19" fmla="*/ 560917 h 1841500"/>
              <a:gd name="T20" fmla="*/ 70752 w 2586567"/>
              <a:gd name="T21" fmla="*/ 370417 h 1841500"/>
              <a:gd name="T22" fmla="*/ 795258 w 2586567"/>
              <a:gd name="T23" fmla="*/ 370417 h 184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86567"/>
              <a:gd name="T37" fmla="*/ 0 h 1841500"/>
              <a:gd name="T38" fmla="*/ 2586567 w 2586567"/>
              <a:gd name="T39" fmla="*/ 1841500 h 184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86567" h="1841500">
                <a:moveTo>
                  <a:pt x="808567" y="370417"/>
                </a:moveTo>
                <a:cubicBezTo>
                  <a:pt x="969434" y="285750"/>
                  <a:pt x="963084" y="0"/>
                  <a:pt x="1265767" y="52917"/>
                </a:cubicBezTo>
                <a:cubicBezTo>
                  <a:pt x="1413934" y="46567"/>
                  <a:pt x="1424517" y="488950"/>
                  <a:pt x="1583267" y="548217"/>
                </a:cubicBezTo>
                <a:cubicBezTo>
                  <a:pt x="1742017" y="607484"/>
                  <a:pt x="2110317" y="366184"/>
                  <a:pt x="2218267" y="408517"/>
                </a:cubicBezTo>
                <a:cubicBezTo>
                  <a:pt x="2326217" y="450850"/>
                  <a:pt x="2188634" y="666750"/>
                  <a:pt x="2230967" y="802217"/>
                </a:cubicBezTo>
                <a:cubicBezTo>
                  <a:pt x="2273300" y="937684"/>
                  <a:pt x="2586567" y="1051984"/>
                  <a:pt x="2472267" y="1221317"/>
                </a:cubicBezTo>
                <a:cubicBezTo>
                  <a:pt x="2357967" y="1390650"/>
                  <a:pt x="1873250" y="1794934"/>
                  <a:pt x="1545167" y="1818217"/>
                </a:cubicBezTo>
                <a:cubicBezTo>
                  <a:pt x="1217084" y="1841500"/>
                  <a:pt x="749300" y="1437217"/>
                  <a:pt x="503767" y="1361017"/>
                </a:cubicBezTo>
                <a:cubicBezTo>
                  <a:pt x="258234" y="1284817"/>
                  <a:pt x="93134" y="1494367"/>
                  <a:pt x="71967" y="1361017"/>
                </a:cubicBezTo>
                <a:cubicBezTo>
                  <a:pt x="50800" y="1227667"/>
                  <a:pt x="376767" y="726017"/>
                  <a:pt x="376767" y="560917"/>
                </a:cubicBezTo>
                <a:cubicBezTo>
                  <a:pt x="376767" y="395817"/>
                  <a:pt x="0" y="402167"/>
                  <a:pt x="71967" y="370417"/>
                </a:cubicBezTo>
                <a:cubicBezTo>
                  <a:pt x="143934" y="338667"/>
                  <a:pt x="649817" y="455084"/>
                  <a:pt x="808567" y="37041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0118" name="Straight Connector 35"/>
          <p:cNvCxnSpPr>
            <a:cxnSpLocks noChangeShapeType="1"/>
            <a:stCxn id="90117" idx="3"/>
            <a:endCxn id="90148" idx="2"/>
          </p:cNvCxnSpPr>
          <p:nvPr/>
        </p:nvCxnSpPr>
        <p:spPr bwMode="auto">
          <a:xfrm flipV="1">
            <a:off x="6616700" y="3759200"/>
            <a:ext cx="901700" cy="48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grpSp>
        <p:nvGrpSpPr>
          <p:cNvPr id="90119" name="Group 59"/>
          <p:cNvGrpSpPr>
            <a:grpSpLocks/>
          </p:cNvGrpSpPr>
          <p:nvPr/>
        </p:nvGrpSpPr>
        <p:grpSpPr bwMode="auto">
          <a:xfrm>
            <a:off x="7518400" y="3530600"/>
            <a:ext cx="482600" cy="458788"/>
            <a:chOff x="7543800" y="3975100"/>
            <a:chExt cx="482600" cy="457994"/>
          </a:xfrm>
        </p:grpSpPr>
        <p:sp>
          <p:nvSpPr>
            <p:cNvPr id="90148" name="Hexagon 36"/>
            <p:cNvSpPr>
              <a:spLocks noChangeArrowheads="1"/>
            </p:cNvSpPr>
            <p:nvPr/>
          </p:nvSpPr>
          <p:spPr bwMode="auto">
            <a:xfrm>
              <a:off x="7543800" y="3975100"/>
              <a:ext cx="482600" cy="457200"/>
            </a:xfrm>
            <a:prstGeom prst="hexagon">
              <a:avLst>
                <a:gd name="adj" fmla="val 25001"/>
                <a:gd name="vf" fmla="val 115470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0149" name="Straight Connector 39"/>
            <p:cNvCxnSpPr>
              <a:cxnSpLocks noChangeShapeType="1"/>
              <a:stCxn id="90148" idx="2"/>
              <a:endCxn id="90148" idx="2"/>
            </p:cNvCxnSpPr>
            <p:nvPr/>
          </p:nvCxnSpPr>
          <p:spPr bwMode="auto">
            <a:xfrm rot="16200000" flipH="1">
              <a:off x="7556500" y="4076700"/>
              <a:ext cx="457200" cy="254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90150" name="Straight Connector 43"/>
            <p:cNvCxnSpPr>
              <a:cxnSpLocks noChangeShapeType="1"/>
              <a:stCxn id="90148" idx="2"/>
              <a:endCxn id="90148" idx="2"/>
            </p:cNvCxnSpPr>
            <p:nvPr/>
          </p:nvCxnSpPr>
          <p:spPr bwMode="auto">
            <a:xfrm rot="-5400000" flipH="1" flipV="1">
              <a:off x="7556500" y="4076700"/>
              <a:ext cx="457200" cy="254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90151" name="Straight Connector 45"/>
            <p:cNvCxnSpPr>
              <a:cxnSpLocks noChangeShapeType="1"/>
              <a:stCxn id="90148" idx="2"/>
              <a:endCxn id="90148" idx="2"/>
            </p:cNvCxnSpPr>
            <p:nvPr/>
          </p:nvCxnSpPr>
          <p:spPr bwMode="auto">
            <a:xfrm rot="10800000" flipH="1">
              <a:off x="7543800" y="4203700"/>
              <a:ext cx="4826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90152" name="Straight Connector 47"/>
            <p:cNvCxnSpPr>
              <a:cxnSpLocks noChangeShapeType="1"/>
              <a:stCxn id="90148" idx="2"/>
              <a:endCxn id="90148" idx="2"/>
            </p:cNvCxnSpPr>
            <p:nvPr/>
          </p:nvCxnSpPr>
          <p:spPr bwMode="auto">
            <a:xfrm flipH="1" flipV="1">
              <a:off x="7658100" y="3975100"/>
              <a:ext cx="3683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90153" name="Straight Connector 49"/>
            <p:cNvCxnSpPr>
              <a:cxnSpLocks noChangeShapeType="1"/>
              <a:stCxn id="90148" idx="2"/>
              <a:endCxn id="90148" idx="2"/>
            </p:cNvCxnSpPr>
            <p:nvPr/>
          </p:nvCxnSpPr>
          <p:spPr bwMode="auto">
            <a:xfrm flipH="1">
              <a:off x="7658100" y="4203700"/>
              <a:ext cx="3683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90154" name="Straight Connector 57"/>
            <p:cNvCxnSpPr>
              <a:cxnSpLocks noChangeShapeType="1"/>
              <a:stCxn id="90148" idx="2"/>
              <a:endCxn id="90148" idx="2"/>
            </p:cNvCxnSpPr>
            <p:nvPr/>
          </p:nvCxnSpPr>
          <p:spPr bwMode="auto">
            <a:xfrm rot="16200000" flipH="1">
              <a:off x="7429500" y="4203700"/>
              <a:ext cx="4572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</p:cxnSp>
      </p:grpSp>
      <p:cxnSp>
        <p:nvCxnSpPr>
          <p:cNvPr id="90120" name="Straight Connector 62"/>
          <p:cNvCxnSpPr>
            <a:cxnSpLocks noChangeShapeType="1"/>
            <a:stCxn id="90117" idx="8"/>
          </p:cNvCxnSpPr>
          <p:nvPr/>
        </p:nvCxnSpPr>
        <p:spPr bwMode="auto">
          <a:xfrm flipH="1">
            <a:off x="4178300" y="5194300"/>
            <a:ext cx="29210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90121" name="Straight Connector 64"/>
          <p:cNvCxnSpPr>
            <a:cxnSpLocks noChangeShapeType="1"/>
          </p:cNvCxnSpPr>
          <p:nvPr/>
        </p:nvCxnSpPr>
        <p:spPr bwMode="auto">
          <a:xfrm rot="5400000">
            <a:off x="4044950" y="5340350"/>
            <a:ext cx="190500" cy="2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90122" name="Straight Connector 66"/>
          <p:cNvCxnSpPr>
            <a:cxnSpLocks noChangeShapeType="1"/>
          </p:cNvCxnSpPr>
          <p:nvPr/>
        </p:nvCxnSpPr>
        <p:spPr bwMode="auto">
          <a:xfrm rot="10800000" flipV="1">
            <a:off x="3848100" y="5473700"/>
            <a:ext cx="266700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90123" name="Straight Connector 68"/>
          <p:cNvCxnSpPr>
            <a:cxnSpLocks noChangeShapeType="1"/>
          </p:cNvCxnSpPr>
          <p:nvPr/>
        </p:nvCxnSpPr>
        <p:spPr bwMode="auto">
          <a:xfrm rot="16200000" flipH="1">
            <a:off x="4140200" y="5283200"/>
            <a:ext cx="26670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sp>
        <p:nvSpPr>
          <p:cNvPr id="90124" name="Slide Number Placeholder 3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B491A5-824C-A146-8E91-CB3D224160FD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90125" name="Footer Placeholder 3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90126" name="Date Placeholder 4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90127" name="Oval 40"/>
          <p:cNvSpPr>
            <a:spLocks noChangeArrowheads="1"/>
          </p:cNvSpPr>
          <p:nvPr/>
        </p:nvSpPr>
        <p:spPr bwMode="auto">
          <a:xfrm>
            <a:off x="7891463" y="1557338"/>
            <a:ext cx="660400" cy="1873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8" name="Oval 41"/>
          <p:cNvSpPr>
            <a:spLocks noChangeArrowheads="1"/>
          </p:cNvSpPr>
          <p:nvPr/>
        </p:nvSpPr>
        <p:spPr bwMode="auto">
          <a:xfrm>
            <a:off x="7231063" y="3284538"/>
            <a:ext cx="1082675" cy="8985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0129" name="Group 65"/>
          <p:cNvGrpSpPr>
            <a:grpSpLocks/>
          </p:cNvGrpSpPr>
          <p:nvPr/>
        </p:nvGrpSpPr>
        <p:grpSpPr bwMode="auto">
          <a:xfrm>
            <a:off x="5511800" y="2568575"/>
            <a:ext cx="527050" cy="604838"/>
            <a:chOff x="7459133" y="4735831"/>
            <a:chExt cx="527050" cy="604519"/>
          </a:xfrm>
        </p:grpSpPr>
        <p:sp>
          <p:nvSpPr>
            <p:cNvPr id="90133" name="Oval 42"/>
            <p:cNvSpPr>
              <a:spLocks noChangeArrowheads="1"/>
            </p:cNvSpPr>
            <p:nvPr/>
          </p:nvSpPr>
          <p:spPr bwMode="auto">
            <a:xfrm>
              <a:off x="7459133" y="4805681"/>
              <a:ext cx="50800" cy="457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34" name="Oval 43"/>
            <p:cNvSpPr>
              <a:spLocks noChangeArrowheads="1"/>
            </p:cNvSpPr>
            <p:nvPr/>
          </p:nvSpPr>
          <p:spPr bwMode="auto">
            <a:xfrm>
              <a:off x="7471833" y="4958081"/>
              <a:ext cx="50800" cy="457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35" name="Oval 44"/>
            <p:cNvSpPr>
              <a:spLocks noChangeArrowheads="1"/>
            </p:cNvSpPr>
            <p:nvPr/>
          </p:nvSpPr>
          <p:spPr bwMode="auto">
            <a:xfrm>
              <a:off x="7478183" y="5110481"/>
              <a:ext cx="50800" cy="457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36" name="Oval 45"/>
            <p:cNvSpPr>
              <a:spLocks noChangeArrowheads="1"/>
            </p:cNvSpPr>
            <p:nvPr/>
          </p:nvSpPr>
          <p:spPr bwMode="auto">
            <a:xfrm>
              <a:off x="7916333" y="4735831"/>
              <a:ext cx="50800" cy="457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37" name="Oval 46"/>
            <p:cNvSpPr>
              <a:spLocks noChangeArrowheads="1"/>
            </p:cNvSpPr>
            <p:nvPr/>
          </p:nvSpPr>
          <p:spPr bwMode="auto">
            <a:xfrm>
              <a:off x="7929033" y="4907281"/>
              <a:ext cx="50800" cy="457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38" name="Oval 47"/>
            <p:cNvSpPr>
              <a:spLocks noChangeArrowheads="1"/>
            </p:cNvSpPr>
            <p:nvPr/>
          </p:nvSpPr>
          <p:spPr bwMode="auto">
            <a:xfrm>
              <a:off x="7935383" y="5104131"/>
              <a:ext cx="50800" cy="457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39" name="Oval 48"/>
            <p:cNvSpPr>
              <a:spLocks noChangeArrowheads="1"/>
            </p:cNvSpPr>
            <p:nvPr/>
          </p:nvSpPr>
          <p:spPr bwMode="auto">
            <a:xfrm>
              <a:off x="7935383" y="5294631"/>
              <a:ext cx="50800" cy="457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0140" name="Straight Connector 50"/>
            <p:cNvCxnSpPr>
              <a:cxnSpLocks noChangeShapeType="1"/>
              <a:stCxn id="90133" idx="7"/>
              <a:endCxn id="90136" idx="2"/>
            </p:cNvCxnSpPr>
            <p:nvPr/>
          </p:nvCxnSpPr>
          <p:spPr bwMode="auto">
            <a:xfrm rot="5400000" flipH="1" flipV="1">
              <a:off x="7682571" y="4578615"/>
              <a:ext cx="53685" cy="4138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90141" name="Straight Connector 52"/>
            <p:cNvCxnSpPr>
              <a:cxnSpLocks noChangeShapeType="1"/>
              <a:stCxn id="90133" idx="5"/>
              <a:endCxn id="90137" idx="2"/>
            </p:cNvCxnSpPr>
            <p:nvPr/>
          </p:nvCxnSpPr>
          <p:spPr bwMode="auto">
            <a:xfrm rot="16200000" flipH="1">
              <a:off x="7673045" y="4674153"/>
              <a:ext cx="85436" cy="4265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90142" name="Straight Connector 54"/>
            <p:cNvCxnSpPr>
              <a:cxnSpLocks noChangeShapeType="1"/>
              <a:stCxn id="90133" idx="6"/>
              <a:endCxn id="90138" idx="1"/>
            </p:cNvCxnSpPr>
            <p:nvPr/>
          </p:nvCxnSpPr>
          <p:spPr bwMode="auto">
            <a:xfrm>
              <a:off x="7509933" y="4828541"/>
              <a:ext cx="432889" cy="2822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90143" name="Straight Connector 56"/>
            <p:cNvCxnSpPr>
              <a:cxnSpLocks noChangeShapeType="1"/>
              <a:stCxn id="90134" idx="6"/>
              <a:endCxn id="90136" idx="3"/>
            </p:cNvCxnSpPr>
            <p:nvPr/>
          </p:nvCxnSpPr>
          <p:spPr bwMode="auto">
            <a:xfrm flipV="1">
              <a:off x="7522633" y="4774855"/>
              <a:ext cx="401139" cy="2060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90144" name="Straight Connector 58"/>
            <p:cNvCxnSpPr>
              <a:cxnSpLocks noChangeShapeType="1"/>
              <a:stCxn id="90134" idx="5"/>
              <a:endCxn id="90138" idx="0"/>
            </p:cNvCxnSpPr>
            <p:nvPr/>
          </p:nvCxnSpPr>
          <p:spPr bwMode="auto">
            <a:xfrm rot="16200000" flipH="1">
              <a:off x="7684475" y="4827823"/>
              <a:ext cx="107026" cy="4455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90145" name="Straight Connector 60"/>
            <p:cNvCxnSpPr>
              <a:cxnSpLocks noChangeShapeType="1"/>
              <a:stCxn id="90135" idx="5"/>
              <a:endCxn id="90139" idx="1"/>
            </p:cNvCxnSpPr>
            <p:nvPr/>
          </p:nvCxnSpPr>
          <p:spPr bwMode="auto">
            <a:xfrm rot="16200000" flipH="1">
              <a:off x="7656273" y="5014776"/>
              <a:ext cx="151821" cy="4212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90146" name="Straight Connector 62"/>
            <p:cNvCxnSpPr>
              <a:cxnSpLocks noChangeShapeType="1"/>
              <a:stCxn id="90135" idx="7"/>
              <a:endCxn id="90137" idx="3"/>
            </p:cNvCxnSpPr>
            <p:nvPr/>
          </p:nvCxnSpPr>
          <p:spPr bwMode="auto">
            <a:xfrm rot="5400000" flipH="1" flipV="1">
              <a:off x="7643573" y="4824277"/>
              <a:ext cx="170871" cy="4149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90147" name="Straight Connector 64"/>
            <p:cNvCxnSpPr>
              <a:cxnSpLocks noChangeShapeType="1"/>
              <a:stCxn id="90135" idx="6"/>
              <a:endCxn id="90138" idx="3"/>
            </p:cNvCxnSpPr>
            <p:nvPr/>
          </p:nvCxnSpPr>
          <p:spPr bwMode="auto">
            <a:xfrm>
              <a:off x="7528983" y="5133341"/>
              <a:ext cx="413839" cy="98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</p:spPr>
        </p:cxnSp>
      </p:grpSp>
      <p:cxnSp>
        <p:nvCxnSpPr>
          <p:cNvPr id="90130" name="Straight Connector 67"/>
          <p:cNvCxnSpPr>
            <a:cxnSpLocks noChangeShapeType="1"/>
            <a:stCxn id="90117" idx="1"/>
            <a:endCxn id="90135" idx="4"/>
          </p:cNvCxnSpPr>
          <p:nvPr/>
        </p:nvCxnSpPr>
        <p:spPr bwMode="auto">
          <a:xfrm flipH="1" flipV="1">
            <a:off x="5556250" y="2989263"/>
            <a:ext cx="103188" cy="896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</p:spPr>
      </p:cxnSp>
      <p:sp>
        <p:nvSpPr>
          <p:cNvPr id="90131" name="Oval 68"/>
          <p:cNvSpPr>
            <a:spLocks noChangeArrowheads="1"/>
          </p:cNvSpPr>
          <p:nvPr/>
        </p:nvSpPr>
        <p:spPr bwMode="auto">
          <a:xfrm>
            <a:off x="5334000" y="2227263"/>
            <a:ext cx="558800" cy="120967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2" name="Oval 69"/>
          <p:cNvSpPr>
            <a:spLocks noChangeArrowheads="1"/>
          </p:cNvSpPr>
          <p:nvPr/>
        </p:nvSpPr>
        <p:spPr bwMode="auto">
          <a:xfrm>
            <a:off x="7764463" y="1066800"/>
            <a:ext cx="236537" cy="490538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971800"/>
            <a:ext cx="4294188" cy="3379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368300"/>
            <a:ext cx="7988300" cy="7747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ea typeface="ＭＳ Ｐゴシック" charset="-128"/>
                <a:cs typeface="ＭＳ Ｐゴシック" charset="-128"/>
              </a:rPr>
              <a:t>EigenSpokes - explanation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025" y="1473200"/>
            <a:ext cx="4778375" cy="4800600"/>
          </a:xfrm>
        </p:spPr>
        <p:txBody>
          <a:bodyPr/>
          <a:lstStyle/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 smtClean="0">
                <a:ea typeface="ＭＳ Ｐゴシック" charset="-128"/>
                <a:cs typeface="ＭＳ Ｐゴシック" charset="-128"/>
              </a:rPr>
              <a:t>Near-cliques, or near-bipartite-cores, loosely connected</a:t>
            </a: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 smtClean="0">
                <a:ea typeface="ＭＳ Ｐゴシック" charset="-128"/>
                <a:cs typeface="ＭＳ Ｐゴシック" charset="-128"/>
              </a:rPr>
              <a:t>So </a:t>
            </a:r>
            <a:r>
              <a:rPr lang="en-US">
                <a:ea typeface="ＭＳ Ｐゴシック" charset="-128"/>
                <a:cs typeface="ＭＳ Ｐゴシック" charset="-128"/>
              </a:rPr>
              <a:t>what?</a:t>
            </a:r>
          </a:p>
          <a:p>
            <a:pPr marL="727075" lvl="1" indent="-269875">
              <a:buFont typeface="Wingdings" charset="2"/>
              <a:buChar char="§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/>
              <a:t>Extract nodes with high s</a:t>
            </a:r>
            <a:r>
              <a:rPr lang="en-US" i="1"/>
              <a:t>cores </a:t>
            </a:r>
          </a:p>
          <a:p>
            <a:pPr marL="727075" lvl="1" indent="-269875">
              <a:buFont typeface="Wingdings" charset="2"/>
              <a:buChar char="§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/>
              <a:t>high connectivity</a:t>
            </a:r>
          </a:p>
          <a:p>
            <a:pPr marL="727075" lvl="1" indent="-269875">
              <a:buFont typeface="Wingdings" charset="2"/>
              <a:buChar char="§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/>
              <a:t>Good “communities”</a:t>
            </a: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sz="18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5943600" y="2686050"/>
            <a:ext cx="2600325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7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spy plot of top 20 nodes</a:t>
            </a:r>
          </a:p>
        </p:txBody>
      </p:sp>
      <p:grpSp>
        <p:nvGrpSpPr>
          <p:cNvPr id="92166" name="Group 32"/>
          <p:cNvGrpSpPr>
            <a:grpSpLocks/>
          </p:cNvGrpSpPr>
          <p:nvPr/>
        </p:nvGrpSpPr>
        <p:grpSpPr bwMode="auto">
          <a:xfrm>
            <a:off x="7410450" y="1193800"/>
            <a:ext cx="908050" cy="950913"/>
            <a:chOff x="7410667" y="1193800"/>
            <a:chExt cx="907833" cy="950291"/>
          </a:xfrm>
        </p:grpSpPr>
        <p:sp>
          <p:nvSpPr>
            <p:cNvPr id="92172" name="Rectangle 7"/>
            <p:cNvSpPr>
              <a:spLocks noChangeArrowheads="1"/>
            </p:cNvSpPr>
            <p:nvPr/>
          </p:nvSpPr>
          <p:spPr bwMode="auto">
            <a:xfrm>
              <a:off x="7410667" y="1193800"/>
              <a:ext cx="907833" cy="9499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" name="Straight Connector 8"/>
            <p:cNvCxnSpPr>
              <a:stCxn id="92172" idx="0"/>
              <a:endCxn id="92172" idx="2"/>
            </p:cNvCxnSpPr>
            <p:nvPr/>
          </p:nvCxnSpPr>
          <p:spPr bwMode="auto">
            <a:xfrm rot="16200000" flipH="1">
              <a:off x="7389438" y="1668946"/>
              <a:ext cx="950291" cy="0"/>
            </a:xfrm>
            <a:prstGeom prst="line">
              <a:avLst/>
            </a:prstGeom>
            <a:ln>
              <a:headEnd type="none" w="sm" len="sm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92172" idx="1"/>
              <a:endCxn id="92172" idx="3"/>
            </p:cNvCxnSpPr>
            <p:nvPr/>
          </p:nvCxnSpPr>
          <p:spPr bwMode="auto">
            <a:xfrm rot="10800000" flipH="1">
              <a:off x="7410667" y="1668153"/>
              <a:ext cx="907833" cy="1586"/>
            </a:xfrm>
            <a:prstGeom prst="line">
              <a:avLst/>
            </a:prstGeom>
            <a:ln>
              <a:headEnd type="none" w="sm" len="sm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2175" name="Oval 10"/>
            <p:cNvSpPr>
              <a:spLocks noChangeArrowheads="1"/>
            </p:cNvSpPr>
            <p:nvPr/>
          </p:nvSpPr>
          <p:spPr bwMode="auto">
            <a:xfrm>
              <a:off x="7887279" y="1609123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76" name="Oval 11"/>
            <p:cNvSpPr>
              <a:spLocks noChangeArrowheads="1"/>
            </p:cNvSpPr>
            <p:nvPr/>
          </p:nvSpPr>
          <p:spPr bwMode="auto">
            <a:xfrm>
              <a:off x="7896358" y="169027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77" name="Oval 12"/>
            <p:cNvSpPr>
              <a:spLocks noChangeArrowheads="1"/>
            </p:cNvSpPr>
            <p:nvPr/>
          </p:nvSpPr>
          <p:spPr bwMode="auto">
            <a:xfrm>
              <a:off x="7882740" y="133701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78" name="Oval 13"/>
            <p:cNvSpPr>
              <a:spLocks noChangeArrowheads="1"/>
            </p:cNvSpPr>
            <p:nvPr/>
          </p:nvSpPr>
          <p:spPr bwMode="auto">
            <a:xfrm>
              <a:off x="8209560" y="162344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79" name="Oval 14"/>
            <p:cNvSpPr>
              <a:spLocks noChangeArrowheads="1"/>
            </p:cNvSpPr>
            <p:nvPr/>
          </p:nvSpPr>
          <p:spPr bwMode="auto">
            <a:xfrm>
              <a:off x="8127855" y="162821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80" name="Oval 15"/>
            <p:cNvSpPr>
              <a:spLocks noChangeArrowheads="1"/>
            </p:cNvSpPr>
            <p:nvPr/>
          </p:nvSpPr>
          <p:spPr bwMode="auto">
            <a:xfrm>
              <a:off x="7814653" y="159002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81" name="Oval 18"/>
            <p:cNvSpPr>
              <a:spLocks noChangeArrowheads="1"/>
            </p:cNvSpPr>
            <p:nvPr/>
          </p:nvSpPr>
          <p:spPr bwMode="auto">
            <a:xfrm>
              <a:off x="7887279" y="1609123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82" name="Oval 19"/>
            <p:cNvSpPr>
              <a:spLocks noChangeArrowheads="1"/>
            </p:cNvSpPr>
            <p:nvPr/>
          </p:nvSpPr>
          <p:spPr bwMode="auto">
            <a:xfrm>
              <a:off x="7896358" y="169027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83" name="Oval 20"/>
            <p:cNvSpPr>
              <a:spLocks noChangeArrowheads="1"/>
            </p:cNvSpPr>
            <p:nvPr/>
          </p:nvSpPr>
          <p:spPr bwMode="auto">
            <a:xfrm>
              <a:off x="7873662" y="146590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84" name="Oval 21"/>
            <p:cNvSpPr>
              <a:spLocks noChangeArrowheads="1"/>
            </p:cNvSpPr>
            <p:nvPr/>
          </p:nvSpPr>
          <p:spPr bwMode="auto">
            <a:xfrm>
              <a:off x="7873662" y="1279729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85" name="Oval 22"/>
            <p:cNvSpPr>
              <a:spLocks noChangeArrowheads="1"/>
            </p:cNvSpPr>
            <p:nvPr/>
          </p:nvSpPr>
          <p:spPr bwMode="auto">
            <a:xfrm>
              <a:off x="7941749" y="1699826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86" name="Oval 23"/>
            <p:cNvSpPr>
              <a:spLocks noChangeArrowheads="1"/>
            </p:cNvSpPr>
            <p:nvPr/>
          </p:nvSpPr>
          <p:spPr bwMode="auto">
            <a:xfrm>
              <a:off x="7814653" y="159002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87" name="Oval 24"/>
            <p:cNvSpPr>
              <a:spLocks noChangeArrowheads="1"/>
            </p:cNvSpPr>
            <p:nvPr/>
          </p:nvSpPr>
          <p:spPr bwMode="auto">
            <a:xfrm>
              <a:off x="8055229" y="162344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88" name="Oval 25"/>
            <p:cNvSpPr>
              <a:spLocks noChangeArrowheads="1"/>
            </p:cNvSpPr>
            <p:nvPr/>
          </p:nvSpPr>
          <p:spPr bwMode="auto">
            <a:xfrm>
              <a:off x="8282187" y="162344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89" name="Oval 26"/>
            <p:cNvSpPr>
              <a:spLocks noChangeArrowheads="1"/>
            </p:cNvSpPr>
            <p:nvPr/>
          </p:nvSpPr>
          <p:spPr bwMode="auto">
            <a:xfrm>
              <a:off x="7882740" y="1389527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90" name="Oval 27"/>
            <p:cNvSpPr>
              <a:spLocks noChangeArrowheads="1"/>
            </p:cNvSpPr>
            <p:nvPr/>
          </p:nvSpPr>
          <p:spPr bwMode="auto">
            <a:xfrm>
              <a:off x="8168708" y="1632992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167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58C176-D394-8C4D-952A-F9771683081D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2168" name="Footer Placeholder 2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92169" name="Date Placeholder 2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92170" name="Oval 28"/>
          <p:cNvSpPr>
            <a:spLocks noChangeArrowheads="1"/>
          </p:cNvSpPr>
          <p:nvPr/>
        </p:nvSpPr>
        <p:spPr bwMode="auto">
          <a:xfrm>
            <a:off x="7962900" y="1435100"/>
            <a:ext cx="647700" cy="393700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1" name="Freeform 33"/>
          <p:cNvSpPr>
            <a:spLocks noChangeArrowheads="1"/>
          </p:cNvSpPr>
          <p:nvPr/>
        </p:nvSpPr>
        <p:spPr bwMode="auto">
          <a:xfrm>
            <a:off x="4929188" y="1803400"/>
            <a:ext cx="3338512" cy="1244600"/>
          </a:xfrm>
          <a:custGeom>
            <a:avLst/>
            <a:gdLst>
              <a:gd name="T0" fmla="*/ 3374682 w 3337983"/>
              <a:gd name="T1" fmla="*/ 0 h 1244600"/>
              <a:gd name="T2" fmla="*/ 1410215 w 3337983"/>
              <a:gd name="T3" fmla="*/ 241300 h 1244600"/>
              <a:gd name="T4" fmla="*/ 228967 w 3337983"/>
              <a:gd name="T5" fmla="*/ 939800 h 1244600"/>
              <a:gd name="T6" fmla="*/ 36397 w 3337983"/>
              <a:gd name="T7" fmla="*/ 1244600 h 1244600"/>
              <a:gd name="T8" fmla="*/ 0 60000 65536"/>
              <a:gd name="T9" fmla="*/ 0 60000 65536"/>
              <a:gd name="T10" fmla="*/ 0 60000 65536"/>
              <a:gd name="T11" fmla="*/ 0 60000 65536"/>
              <a:gd name="T12" fmla="*/ 0 w 3337983"/>
              <a:gd name="T13" fmla="*/ 0 h 1244600"/>
              <a:gd name="T14" fmla="*/ 3337983 w 3337983"/>
              <a:gd name="T15" fmla="*/ 1244600 h 1244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37983" h="1244600">
                <a:moveTo>
                  <a:pt x="3337983" y="0"/>
                </a:moveTo>
                <a:cubicBezTo>
                  <a:pt x="2625724" y="42333"/>
                  <a:pt x="1913466" y="84667"/>
                  <a:pt x="1394883" y="241300"/>
                </a:cubicBezTo>
                <a:cubicBezTo>
                  <a:pt x="876300" y="397933"/>
                  <a:pt x="452966" y="772583"/>
                  <a:pt x="226483" y="939800"/>
                </a:cubicBezTo>
                <a:cubicBezTo>
                  <a:pt x="0" y="1107017"/>
                  <a:pt x="35983" y="1244600"/>
                  <a:pt x="35983" y="1244600"/>
                </a:cubicBezTo>
              </a:path>
            </a:pathLst>
          </a:custGeom>
          <a:noFill/>
          <a:ln w="12700">
            <a:solidFill>
              <a:schemeClr val="tx2"/>
            </a:solidFill>
            <a:round/>
            <a:headEnd type="none" w="sm" len="sm"/>
            <a:tailEnd type="arrow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368300"/>
            <a:ext cx="7988300" cy="7747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ea typeface="ＭＳ Ｐゴシック" charset="-128"/>
                <a:cs typeface="ＭＳ Ｐゴシック" charset="-128"/>
              </a:rPr>
              <a:t>Bipartite Communities!</a:t>
            </a:r>
          </a:p>
        </p:txBody>
      </p:sp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8" y="3797300"/>
            <a:ext cx="3230562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42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143000"/>
            <a:ext cx="3635375" cy="3217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4213" name="Text Box 4"/>
          <p:cNvSpPr txBox="1">
            <a:spLocks noChangeArrowheads="1"/>
          </p:cNvSpPr>
          <p:nvPr/>
        </p:nvSpPr>
        <p:spPr bwMode="auto">
          <a:xfrm>
            <a:off x="722313" y="3594100"/>
            <a:ext cx="3209925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7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magnified bipartite community</a:t>
            </a:r>
          </a:p>
        </p:txBody>
      </p:sp>
      <p:sp>
        <p:nvSpPr>
          <p:cNvPr id="94214" name="AutoShape 5"/>
          <p:cNvSpPr>
            <a:spLocks/>
          </p:cNvSpPr>
          <p:nvPr/>
        </p:nvSpPr>
        <p:spPr bwMode="auto">
          <a:xfrm>
            <a:off x="4800600" y="1479550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5" name="Text Box 6"/>
          <p:cNvSpPr txBox="1">
            <a:spLocks noChangeArrowheads="1"/>
          </p:cNvSpPr>
          <p:nvPr/>
        </p:nvSpPr>
        <p:spPr bwMode="auto">
          <a:xfrm>
            <a:off x="2286000" y="1498600"/>
            <a:ext cx="1879600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patents from</a:t>
            </a:r>
          </a:p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same inventor(s)</a:t>
            </a:r>
          </a:p>
        </p:txBody>
      </p:sp>
      <p:sp>
        <p:nvSpPr>
          <p:cNvPr id="94216" name="AutoShape 7"/>
          <p:cNvSpPr>
            <a:spLocks/>
          </p:cNvSpPr>
          <p:nvPr/>
        </p:nvSpPr>
        <p:spPr bwMode="auto">
          <a:xfrm>
            <a:off x="4873625" y="2235200"/>
            <a:ext cx="228600" cy="1879600"/>
          </a:xfrm>
          <a:prstGeom prst="leftBrace">
            <a:avLst>
              <a:gd name="adj1" fmla="val 68519"/>
              <a:gd name="adj2" fmla="val 50000"/>
            </a:avLst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7" name="Text Box 8"/>
          <p:cNvSpPr txBox="1">
            <a:spLocks noChangeArrowheads="1"/>
          </p:cNvSpPr>
          <p:nvPr/>
        </p:nvSpPr>
        <p:spPr bwMode="auto">
          <a:xfrm>
            <a:off x="2292350" y="2514600"/>
            <a:ext cx="1574800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`cut-and-paste’</a:t>
            </a:r>
          </a:p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bibliography!</a:t>
            </a:r>
          </a:p>
        </p:txBody>
      </p:sp>
      <p:sp>
        <p:nvSpPr>
          <p:cNvPr id="94218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F32F0E-2147-D24F-8D81-A19B6F0147E9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4219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94220" name="Date Placeholder 1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368300"/>
            <a:ext cx="7988300" cy="7747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ea typeface="ＭＳ Ｐゴシック" charset="-128"/>
                <a:cs typeface="ＭＳ Ｐゴシック" charset="-128"/>
              </a:rPr>
              <a:t>(maybe, botnets?)</a:t>
            </a:r>
          </a:p>
        </p:txBody>
      </p:sp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8" y="3797300"/>
            <a:ext cx="3230562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62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143000"/>
            <a:ext cx="3635375" cy="3217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6261" name="AutoShape 5"/>
          <p:cNvSpPr>
            <a:spLocks/>
          </p:cNvSpPr>
          <p:nvPr/>
        </p:nvSpPr>
        <p:spPr bwMode="auto">
          <a:xfrm>
            <a:off x="4800600" y="1479550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2217738" y="1498600"/>
            <a:ext cx="1879600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Victim IPs?</a:t>
            </a:r>
          </a:p>
        </p:txBody>
      </p:sp>
      <p:sp>
        <p:nvSpPr>
          <p:cNvPr id="96263" name="AutoShape 7"/>
          <p:cNvSpPr>
            <a:spLocks/>
          </p:cNvSpPr>
          <p:nvPr/>
        </p:nvSpPr>
        <p:spPr bwMode="auto">
          <a:xfrm>
            <a:off x="4873625" y="2235200"/>
            <a:ext cx="228600" cy="1879600"/>
          </a:xfrm>
          <a:prstGeom prst="leftBrace">
            <a:avLst>
              <a:gd name="adj1" fmla="val 68519"/>
              <a:gd name="adj2" fmla="val 50000"/>
            </a:avLst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2224088" y="2514600"/>
            <a:ext cx="1574800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Botnet members?</a:t>
            </a:r>
          </a:p>
        </p:txBody>
      </p:sp>
      <p:sp>
        <p:nvSpPr>
          <p:cNvPr id="96265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DC5ED8-0F97-0E45-AC95-529DE53D1B9A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96266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96267" name="Date Placeholder 1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96268" name="TextBox 12"/>
          <p:cNvSpPr txBox="1">
            <a:spLocks noChangeArrowheads="1"/>
          </p:cNvSpPr>
          <p:nvPr/>
        </p:nvSpPr>
        <p:spPr bwMode="auto">
          <a:xfrm>
            <a:off x="3783013" y="4927600"/>
            <a:ext cx="43259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/>
              <a:t>Exploring this direction</a:t>
            </a:r>
          </a:p>
          <a:p>
            <a:pPr algn="l"/>
            <a:r>
              <a:rPr lang="en-US" sz="3200"/>
              <a:t>with Dr. Mao and III.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983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33E1A3-6371-5249-8FC6-BB9EB6ED6D17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Problem#1: Patterns in graphs</a:t>
            </a:r>
          </a:p>
          <a:p>
            <a:pPr lvl="1"/>
            <a:r>
              <a:rPr lang="en-US"/>
              <a:t>Static graphs </a:t>
            </a:r>
          </a:p>
          <a:p>
            <a:pPr lvl="2"/>
            <a:r>
              <a:rPr lang="en-US">
                <a:ea typeface="ＭＳ Ｐゴシック" charset="-128"/>
              </a:rPr>
              <a:t>degree, diameter, eigen, </a:t>
            </a:r>
          </a:p>
          <a:p>
            <a:pPr lvl="2"/>
            <a:r>
              <a:rPr lang="en-US">
                <a:ea typeface="ＭＳ Ｐゴシック" charset="-128"/>
              </a:rPr>
              <a:t>triangles</a:t>
            </a:r>
          </a:p>
          <a:p>
            <a:pPr lvl="2"/>
            <a:r>
              <a:rPr lang="en-US">
                <a:ea typeface="ＭＳ Ｐゴシック" charset="-128"/>
              </a:rPr>
              <a:t>cliques</a:t>
            </a:r>
          </a:p>
          <a:p>
            <a:pPr lvl="1"/>
            <a:r>
              <a:rPr lang="en-US"/>
              <a:t>Weighted graphs</a:t>
            </a:r>
          </a:p>
          <a:p>
            <a:pPr lvl="1"/>
            <a:r>
              <a:rPr lang="en-US"/>
              <a:t>Time evolving graphs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Problem#2: Tools</a:t>
            </a:r>
          </a:p>
        </p:txBody>
      </p:sp>
      <p:sp>
        <p:nvSpPr>
          <p:cNvPr id="98310" name="AutoShape 4"/>
          <p:cNvSpPr>
            <a:spLocks noChangeArrowheads="1"/>
          </p:cNvSpPr>
          <p:nvPr/>
        </p:nvSpPr>
        <p:spPr bwMode="auto">
          <a:xfrm>
            <a:off x="174625" y="4576763"/>
            <a:ext cx="377825" cy="290512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1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003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A566ED-823A-464B-9AD0-2A7ECC308EA0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Observations on  weighted graphs?</a:t>
            </a:r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7825"/>
            <a:ext cx="7772400" cy="4140200"/>
          </a:xfrm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A: yes - even more ‘laws’!</a:t>
            </a:r>
          </a:p>
        </p:txBody>
      </p:sp>
      <p:pic>
        <p:nvPicPr>
          <p:cNvPr id="100358" name="Picture 5"/>
          <p:cNvPicPr>
            <a:picLocks noChangeAspect="1" noChangeArrowheads="1"/>
          </p:cNvPicPr>
          <p:nvPr/>
        </p:nvPicPr>
        <p:blipFill>
          <a:blip r:embed="rId3"/>
          <a:srcRect l="10345" t="14426" r="6897"/>
          <a:stretch>
            <a:fillRect/>
          </a:stretch>
        </p:blipFill>
        <p:spPr bwMode="auto">
          <a:xfrm>
            <a:off x="2913063" y="2295525"/>
            <a:ext cx="1520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7900" y="2365375"/>
            <a:ext cx="145097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0" name="Text Box 15"/>
          <p:cNvSpPr txBox="1">
            <a:spLocks noChangeArrowheads="1"/>
          </p:cNvSpPr>
          <p:nvPr/>
        </p:nvSpPr>
        <p:spPr bwMode="auto">
          <a:xfrm>
            <a:off x="563563" y="4370388"/>
            <a:ext cx="6832600" cy="18478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l" defTabSz="828675" eaLnBrk="0" hangingPunct="0"/>
            <a:r>
              <a:rPr kumimoji="0" lang="en-US" sz="2900">
                <a:latin typeface="Times New Roman" charset="0"/>
              </a:rPr>
              <a:t>M. McGlohon, L. Akoglu, and C. Faloutsos </a:t>
            </a:r>
          </a:p>
          <a:p>
            <a:pPr algn="l" defTabSz="828675" eaLnBrk="0" hangingPunct="0"/>
            <a:r>
              <a:rPr kumimoji="0" lang="en-US" sz="2900" i="1">
                <a:latin typeface="Times New Roman" charset="0"/>
              </a:rPr>
              <a:t>Weighted Graphs and Disconnected Components: Patterns and a Generator.</a:t>
            </a:r>
            <a:r>
              <a:rPr kumimoji="0" lang="en-US" sz="2900">
                <a:latin typeface="Times New Roman" charset="0"/>
              </a:rPr>
              <a:t> </a:t>
            </a:r>
          </a:p>
          <a:p>
            <a:pPr algn="l" defTabSz="828675" eaLnBrk="0" hangingPunct="0"/>
            <a:r>
              <a:rPr kumimoji="0" lang="en-US" sz="2900" i="1">
                <a:latin typeface="Times New Roman" charset="0"/>
              </a:rPr>
              <a:t>SIG-KDD</a:t>
            </a:r>
            <a:r>
              <a:rPr kumimoji="0" lang="en-US" sz="2900">
                <a:latin typeface="Times New Roman" charset="0"/>
              </a:rPr>
              <a:t> 2008 </a:t>
            </a:r>
          </a:p>
        </p:txBody>
      </p:sp>
      <p:sp>
        <p:nvSpPr>
          <p:cNvPr id="100361" name="Date Placeholder 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45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AB65E8-C887-CE46-8C85-E4F4CCCC47A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80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>
                <a:ea typeface="ＭＳ Ｐゴシック" charset="-128"/>
                <a:cs typeface="ＭＳ Ｐゴシック" charset="-128"/>
              </a:rPr>
              <a:t>Graphs - why should we care?</a:t>
            </a:r>
          </a:p>
        </p:txBody>
      </p:sp>
      <p:pic>
        <p:nvPicPr>
          <p:cNvPr id="24581" name="Picture 1027" descr="Picture3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22913" y="3957638"/>
            <a:ext cx="2078037" cy="1560512"/>
          </a:xfrm>
        </p:spPr>
      </p:pic>
      <p:pic>
        <p:nvPicPr>
          <p:cNvPr id="24582" name="Picture 1028" descr="food_w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1638" y="1466850"/>
            <a:ext cx="2187575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1030"/>
          <p:cNvSpPr txBox="1">
            <a:spLocks noChangeArrowheads="1"/>
          </p:cNvSpPr>
          <p:nvPr/>
        </p:nvSpPr>
        <p:spPr bwMode="auto">
          <a:xfrm>
            <a:off x="5556250" y="5630863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45702" rIns="91400" bIns="45702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800"/>
              <a:t>Internet Map [lumeta.com]</a:t>
            </a:r>
          </a:p>
        </p:txBody>
      </p:sp>
      <p:sp>
        <p:nvSpPr>
          <p:cNvPr id="24584" name="Text Box 1031"/>
          <p:cNvSpPr txBox="1">
            <a:spLocks noChangeArrowheads="1"/>
          </p:cNvSpPr>
          <p:nvPr/>
        </p:nvSpPr>
        <p:spPr bwMode="auto">
          <a:xfrm>
            <a:off x="5710238" y="31242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45702" rIns="91400" bIns="45702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800"/>
              <a:t>Food Web [Martinez ’91]</a:t>
            </a:r>
          </a:p>
        </p:txBody>
      </p:sp>
      <p:sp>
        <p:nvSpPr>
          <p:cNvPr id="24585" name="Text Box 1033"/>
          <p:cNvSpPr txBox="1">
            <a:spLocks noChangeArrowheads="1"/>
          </p:cNvSpPr>
          <p:nvPr/>
        </p:nvSpPr>
        <p:spPr bwMode="auto">
          <a:xfrm>
            <a:off x="1814513" y="560705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45702" rIns="91400" bIns="45702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800"/>
              <a:t>Friendship Network [Moody ’01]</a:t>
            </a:r>
          </a:p>
        </p:txBody>
      </p:sp>
      <p:pic>
        <p:nvPicPr>
          <p:cNvPr id="24586" name="Picture 1034" descr="Picture4"/>
          <p:cNvPicPr>
            <a:picLocks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1685925" y="3687763"/>
            <a:ext cx="2278063" cy="1920875"/>
          </a:xfrm>
        </p:spPr>
      </p:pic>
      <p:sp>
        <p:nvSpPr>
          <p:cNvPr id="24587" name="Date Placeholder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pic>
        <p:nvPicPr>
          <p:cNvPr id="24588" name="Picture 13" descr="twitter-logo_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3338" y="2141538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4" descr="linkedin-logo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82738" y="1536700"/>
            <a:ext cx="20034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5" descr="Facebook-icon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90663" y="2151063"/>
            <a:ext cx="99853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024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495E34-DF77-A648-9936-EC9F7E577B0E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Observation W.1: Fortification</a:t>
            </a:r>
          </a:p>
        </p:txBody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sz="3900" i="1"/>
              <a:t>Q: How do the weights </a:t>
            </a:r>
          </a:p>
          <a:p>
            <a:pPr lvl="1" eaLnBrk="1" hangingPunct="1">
              <a:buFontTx/>
              <a:buNone/>
            </a:pPr>
            <a:r>
              <a:rPr lang="en-US" sz="3900" i="1"/>
              <a:t>of nodes relate to degree?</a:t>
            </a:r>
          </a:p>
        </p:txBody>
      </p:sp>
      <p:sp>
        <p:nvSpPr>
          <p:cNvPr id="102406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CAEE3C-D932-9949-B3E6-7F1962ED0652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04452" name="Rectangle 2"/>
          <p:cNvSpPr>
            <a:spLocks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 lIns="0" tIns="0" rIns="0" bIns="0"/>
          <a:lstStyle/>
          <a:p>
            <a:pPr defTabSz="828675" eaLnBrk="1" hangingPunct="1"/>
            <a:r>
              <a:rPr lang="en-US">
                <a:ea typeface="ＭＳ Ｐゴシック" charset="-128"/>
                <a:cs typeface="ＭＳ Ｐゴシック" charset="-128"/>
              </a:rPr>
              <a:t>Observation W.1: Fortification</a:t>
            </a:r>
          </a:p>
        </p:txBody>
      </p:sp>
      <p:sp>
        <p:nvSpPr>
          <p:cNvPr id="104453" name="Rectangle 3"/>
          <p:cNvSpPr>
            <a:spLocks noChangeArrowheads="1"/>
          </p:cNvSpPr>
          <p:nvPr>
            <p:ph type="body" idx="4294967295"/>
          </p:nvPr>
        </p:nvSpPr>
        <p:spPr>
          <a:xfrm>
            <a:off x="457200" y="1631950"/>
            <a:ext cx="8228013" cy="4922838"/>
          </a:xfrm>
        </p:spPr>
        <p:txBody>
          <a:bodyPr lIns="0" tIns="0" rIns="0" bIns="0"/>
          <a:lstStyle/>
          <a:p>
            <a:pPr marL="392113" indent="-293688" defTabSz="828675" eaLnBrk="1" hangingPunct="1"/>
            <a:endParaRPr lang="en-US" sz="3600" b="1" smtClean="0">
              <a:solidFill>
                <a:schemeClr val="tx2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4454" name="Text Box 14"/>
          <p:cNvSpPr txBox="1">
            <a:spLocks noChangeArrowheads="1"/>
          </p:cNvSpPr>
          <p:nvPr/>
        </p:nvSpPr>
        <p:spPr bwMode="auto">
          <a:xfrm>
            <a:off x="396875" y="3194050"/>
            <a:ext cx="2946400" cy="11382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kumimoji="0" lang="en-US" sz="3400" b="1">
                <a:solidFill>
                  <a:schemeClr val="tx2"/>
                </a:solidFill>
              </a:rPr>
              <a:t>More donors, </a:t>
            </a:r>
          </a:p>
          <a:p>
            <a:pPr algn="l"/>
            <a:r>
              <a:rPr kumimoji="0" lang="en-US" sz="3400" b="1">
                <a:solidFill>
                  <a:schemeClr val="tx2"/>
                </a:solidFill>
              </a:rPr>
              <a:t>more $ ?</a:t>
            </a:r>
          </a:p>
        </p:txBody>
      </p:sp>
      <p:sp>
        <p:nvSpPr>
          <p:cNvPr id="104455" name="Oval 15"/>
          <p:cNvSpPr>
            <a:spLocks noChangeArrowheads="1"/>
          </p:cNvSpPr>
          <p:nvPr/>
        </p:nvSpPr>
        <p:spPr bwMode="auto">
          <a:xfrm>
            <a:off x="449263" y="5224463"/>
            <a:ext cx="146050" cy="117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6" name="Oval 16"/>
          <p:cNvSpPr>
            <a:spLocks noChangeArrowheads="1"/>
          </p:cNvSpPr>
          <p:nvPr/>
        </p:nvSpPr>
        <p:spPr bwMode="auto">
          <a:xfrm>
            <a:off x="427038" y="5624513"/>
            <a:ext cx="146050" cy="117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7" name="Oval 17"/>
          <p:cNvSpPr>
            <a:spLocks noChangeArrowheads="1"/>
          </p:cNvSpPr>
          <p:nvPr/>
        </p:nvSpPr>
        <p:spPr bwMode="auto">
          <a:xfrm>
            <a:off x="450850" y="6008688"/>
            <a:ext cx="146050" cy="117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8" name="AutoShape 20"/>
          <p:cNvSpPr>
            <a:spLocks noChangeArrowheads="1"/>
          </p:cNvSpPr>
          <p:nvPr/>
        </p:nvSpPr>
        <p:spPr bwMode="auto">
          <a:xfrm>
            <a:off x="1555750" y="5991225"/>
            <a:ext cx="146050" cy="174625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9" name="AutoShape 21"/>
          <p:cNvSpPr>
            <a:spLocks noChangeArrowheads="1"/>
          </p:cNvSpPr>
          <p:nvPr/>
        </p:nvSpPr>
        <p:spPr bwMode="auto">
          <a:xfrm>
            <a:off x="1550988" y="5600700"/>
            <a:ext cx="146050" cy="174625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0" name="AutoShape 22"/>
          <p:cNvSpPr>
            <a:spLocks noChangeArrowheads="1"/>
          </p:cNvSpPr>
          <p:nvPr/>
        </p:nvSpPr>
        <p:spPr bwMode="auto">
          <a:xfrm>
            <a:off x="1531938" y="5167313"/>
            <a:ext cx="146050" cy="174625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1" name="AutoShape 23"/>
          <p:cNvSpPr>
            <a:spLocks noChangeArrowheads="1"/>
          </p:cNvSpPr>
          <p:nvPr/>
        </p:nvSpPr>
        <p:spPr bwMode="auto">
          <a:xfrm>
            <a:off x="1508125" y="4629150"/>
            <a:ext cx="146050" cy="174625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4462" name="AutoShape 24"/>
          <p:cNvCxnSpPr>
            <a:cxnSpLocks noChangeShapeType="1"/>
            <a:stCxn id="104455" idx="6"/>
            <a:endCxn id="104461" idx="1"/>
          </p:cNvCxnSpPr>
          <p:nvPr/>
        </p:nvCxnSpPr>
        <p:spPr bwMode="auto">
          <a:xfrm flipV="1">
            <a:off x="609600" y="4716463"/>
            <a:ext cx="884238" cy="5667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104463" name="AutoShape 25"/>
          <p:cNvCxnSpPr>
            <a:cxnSpLocks noChangeShapeType="1"/>
            <a:stCxn id="104456" idx="6"/>
            <a:endCxn id="104461" idx="2"/>
          </p:cNvCxnSpPr>
          <p:nvPr/>
        </p:nvCxnSpPr>
        <p:spPr bwMode="auto">
          <a:xfrm flipV="1">
            <a:off x="587375" y="4818063"/>
            <a:ext cx="993775" cy="8651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104464" name="Text Box 26"/>
          <p:cNvSpPr txBox="1">
            <a:spLocks noChangeArrowheads="1"/>
          </p:cNvSpPr>
          <p:nvPr/>
        </p:nvSpPr>
        <p:spPr bwMode="auto">
          <a:xfrm>
            <a:off x="601663" y="4594225"/>
            <a:ext cx="565150" cy="3667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$10</a:t>
            </a:r>
          </a:p>
        </p:txBody>
      </p:sp>
      <p:sp>
        <p:nvSpPr>
          <p:cNvPr id="104465" name="Text Box 27"/>
          <p:cNvSpPr txBox="1">
            <a:spLocks noChangeArrowheads="1"/>
          </p:cNvSpPr>
          <p:nvPr/>
        </p:nvSpPr>
        <p:spPr bwMode="auto">
          <a:xfrm>
            <a:off x="912813" y="5207000"/>
            <a:ext cx="438150" cy="3667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$5</a:t>
            </a:r>
          </a:p>
        </p:txBody>
      </p:sp>
      <p:sp>
        <p:nvSpPr>
          <p:cNvPr id="104466" name="Date Placeholder 2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04467" name="TextBox 26"/>
          <p:cNvSpPr txBox="1">
            <a:spLocks noChangeArrowheads="1"/>
          </p:cNvSpPr>
          <p:nvPr/>
        </p:nvSpPr>
        <p:spPr bwMode="auto">
          <a:xfrm>
            <a:off x="1841500" y="4343400"/>
            <a:ext cx="1489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‘Reagan’</a:t>
            </a:r>
          </a:p>
        </p:txBody>
      </p:sp>
      <p:sp>
        <p:nvSpPr>
          <p:cNvPr id="104468" name="TextBox 27"/>
          <p:cNvSpPr txBox="1">
            <a:spLocks noChangeArrowheads="1"/>
          </p:cNvSpPr>
          <p:nvPr/>
        </p:nvSpPr>
        <p:spPr bwMode="auto">
          <a:xfrm>
            <a:off x="1841500" y="5410200"/>
            <a:ext cx="13477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‘Clinton’</a:t>
            </a:r>
          </a:p>
        </p:txBody>
      </p:sp>
      <p:cxnSp>
        <p:nvCxnSpPr>
          <p:cNvPr id="104469" name="Straight Arrow Connector 29"/>
          <p:cNvCxnSpPr>
            <a:cxnSpLocks noChangeShapeType="1"/>
            <a:stCxn id="104456" idx="4"/>
            <a:endCxn id="104459" idx="1"/>
          </p:cNvCxnSpPr>
          <p:nvPr/>
        </p:nvCxnSpPr>
        <p:spPr bwMode="auto">
          <a:xfrm rot="5400000" flipH="1" flipV="1">
            <a:off x="998538" y="5189538"/>
            <a:ext cx="53975" cy="10509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104470" name="Text Box 27"/>
          <p:cNvSpPr txBox="1">
            <a:spLocks noChangeArrowheads="1"/>
          </p:cNvSpPr>
          <p:nvPr/>
        </p:nvSpPr>
        <p:spPr bwMode="auto">
          <a:xfrm>
            <a:off x="912813" y="5664200"/>
            <a:ext cx="441325" cy="36988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$7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8"/>
          <p:cNvSpPr txBox="1">
            <a:spLocks noChangeArrowheads="1"/>
          </p:cNvSpPr>
          <p:nvPr/>
        </p:nvSpPr>
        <p:spPr bwMode="auto">
          <a:xfrm>
            <a:off x="4581525" y="5815013"/>
            <a:ext cx="25241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kumimoji="0" lang="en-US" sz="2400">
                <a:ea typeface="ＭＳ Ｐゴシック" charset="-128"/>
                <a:cs typeface="ＭＳ Ｐゴシック" charset="-128"/>
              </a:rPr>
              <a:t>Edges (# donors)</a:t>
            </a:r>
          </a:p>
        </p:txBody>
      </p:sp>
      <p:sp>
        <p:nvSpPr>
          <p:cNvPr id="106499" name="TextBox 9"/>
          <p:cNvSpPr txBox="1">
            <a:spLocks noChangeArrowheads="1"/>
          </p:cNvSpPr>
          <p:nvPr/>
        </p:nvSpPr>
        <p:spPr bwMode="auto">
          <a:xfrm>
            <a:off x="2371725" y="4443413"/>
            <a:ext cx="16764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kumimoji="0" lang="en-US" sz="2400">
                <a:ea typeface="ＭＳ Ｐゴシック" charset="-128"/>
                <a:cs typeface="ＭＳ Ｐゴシック" charset="-128"/>
              </a:rPr>
              <a:t>In-weights</a:t>
            </a:r>
          </a:p>
          <a:p>
            <a:pPr algn="l" eaLnBrk="0" hangingPunct="0"/>
            <a:r>
              <a:rPr kumimoji="0" lang="en-US" sz="2400">
                <a:ea typeface="ＭＳ Ｐゴシック" charset="-128"/>
                <a:cs typeface="ＭＳ Ｐゴシック" charset="-128"/>
              </a:rPr>
              <a:t>($)</a:t>
            </a:r>
          </a:p>
        </p:txBody>
      </p:sp>
      <p:sp>
        <p:nvSpPr>
          <p:cNvPr id="10650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065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928152-50E4-8545-AC53-A95AC0353AA2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06502" name="Rectangle 2"/>
          <p:cNvSpPr>
            <a:spLocks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 lIns="0" tIns="0" rIns="0" bIns="0"/>
          <a:lstStyle/>
          <a:p>
            <a:pPr defTabSz="828675" eaLnBrk="1" hangingPunct="1"/>
            <a:r>
              <a:rPr lang="en-US">
                <a:ea typeface="ＭＳ Ｐゴシック" charset="-128"/>
                <a:cs typeface="ＭＳ Ｐゴシック" charset="-128"/>
              </a:rPr>
              <a:t>Observation W.1: fortification:</a:t>
            </a:r>
            <a:br>
              <a:rPr lang="en-US">
                <a:ea typeface="ＭＳ Ｐゴシック" charset="-128"/>
                <a:cs typeface="ＭＳ Ｐゴシック" charset="-128"/>
              </a:rPr>
            </a:br>
            <a:r>
              <a:rPr lang="en-US">
                <a:ea typeface="ＭＳ Ｐゴシック" charset="-128"/>
                <a:cs typeface="ＭＳ Ｐゴシック" charset="-128"/>
              </a:rPr>
              <a:t>Snapshot Power Law</a:t>
            </a:r>
          </a:p>
        </p:txBody>
      </p:sp>
      <p:sp>
        <p:nvSpPr>
          <p:cNvPr id="106503" name="Rectangle 3"/>
          <p:cNvSpPr>
            <a:spLocks noChangeArrowheads="1"/>
          </p:cNvSpPr>
          <p:nvPr>
            <p:ph type="body" idx="4294967295"/>
          </p:nvPr>
        </p:nvSpPr>
        <p:spPr>
          <a:xfrm>
            <a:off x="457200" y="1631950"/>
            <a:ext cx="8228013" cy="4922838"/>
          </a:xfrm>
        </p:spPr>
        <p:txBody>
          <a:bodyPr lIns="0" tIns="0" rIns="0" bIns="0"/>
          <a:lstStyle/>
          <a:p>
            <a:pPr marL="392113" indent="-293688" defTabSz="828675" eaLnBrk="1" hangingPunct="1"/>
            <a:r>
              <a:rPr lang="en-US" sz="2800" smtClean="0">
                <a:ea typeface="ＭＳ Ｐゴシック" charset="-128"/>
                <a:cs typeface="ＭＳ Ｐゴシック" charset="-128"/>
              </a:rPr>
              <a:t>Weight: super-linear on in-degree </a:t>
            </a:r>
          </a:p>
          <a:p>
            <a:pPr marL="392113" indent="-293688" defTabSz="828675" eaLnBrk="1" hangingPunct="1"/>
            <a:r>
              <a:rPr lang="en-US" sz="2800" smtClean="0">
                <a:ea typeface="ＭＳ Ｐゴシック" charset="-128"/>
                <a:cs typeface="ＭＳ Ｐゴシック" charset="-128"/>
              </a:rPr>
              <a:t>exponent ‘iw’:</a:t>
            </a:r>
            <a:r>
              <a:rPr lang="en-US" sz="2800" i="1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80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1.01 &lt; iw &lt; 1.26</a:t>
            </a:r>
          </a:p>
          <a:p>
            <a:pPr marL="392113" indent="-293688" defTabSz="828675" eaLnBrk="1" hangingPunct="1"/>
            <a:endParaRPr lang="en-US" sz="3600" b="1" smtClean="0">
              <a:solidFill>
                <a:schemeClr val="tx2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6504" name="Picture 6" descr="com2cand-in3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5725" y="3606800"/>
            <a:ext cx="28765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TextBox 12"/>
          <p:cNvSpPr txBox="1">
            <a:spLocks noChangeArrowheads="1"/>
          </p:cNvSpPr>
          <p:nvPr/>
        </p:nvSpPr>
        <p:spPr bwMode="auto">
          <a:xfrm>
            <a:off x="5715000" y="3097213"/>
            <a:ext cx="26400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kumimoji="0" lang="en-US" sz="2400" b="1">
                <a:ea typeface="ＭＳ Ｐゴシック" charset="-128"/>
                <a:cs typeface="ＭＳ Ｐゴシック" charset="-128"/>
              </a:rPr>
              <a:t>Orgs-Candidates</a:t>
            </a:r>
          </a:p>
        </p:txBody>
      </p:sp>
      <p:cxnSp>
        <p:nvCxnSpPr>
          <p:cNvPr id="106506" name="Straight Arrow Connector 14"/>
          <p:cNvCxnSpPr>
            <a:cxnSpLocks noChangeShapeType="1"/>
          </p:cNvCxnSpPr>
          <p:nvPr/>
        </p:nvCxnSpPr>
        <p:spPr bwMode="auto">
          <a:xfrm rot="10800000" flipV="1">
            <a:off x="5876925" y="3963988"/>
            <a:ext cx="684213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6507" name="Oval 17"/>
          <p:cNvSpPr>
            <a:spLocks noChangeArrowheads="1"/>
          </p:cNvSpPr>
          <p:nvPr/>
        </p:nvSpPr>
        <p:spPr bwMode="auto">
          <a:xfrm>
            <a:off x="5724525" y="3900488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algn="l" eaLnBrk="0" hangingPunct="0"/>
            <a:endParaRPr kumimoji="0" lang="en-US" sz="2400" b="1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6508" name="TextBox 18"/>
          <p:cNvSpPr txBox="1">
            <a:spLocks noChangeArrowheads="1"/>
          </p:cNvSpPr>
          <p:nvPr/>
        </p:nvSpPr>
        <p:spPr bwMode="auto">
          <a:xfrm>
            <a:off x="6724650" y="3656013"/>
            <a:ext cx="2335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kumimoji="0" lang="en-US" sz="24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e.g. John Kerry, </a:t>
            </a:r>
          </a:p>
          <a:p>
            <a:pPr algn="l" eaLnBrk="0" hangingPunct="0"/>
            <a:r>
              <a:rPr kumimoji="0" lang="en-US" sz="24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$10M received,</a:t>
            </a:r>
          </a:p>
          <a:p>
            <a:pPr algn="l" eaLnBrk="0" hangingPunct="0"/>
            <a:r>
              <a:rPr kumimoji="0" lang="en-US" sz="24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from 1K donors</a:t>
            </a:r>
          </a:p>
        </p:txBody>
      </p:sp>
      <p:sp>
        <p:nvSpPr>
          <p:cNvPr id="106509" name="Text Box 14"/>
          <p:cNvSpPr txBox="1">
            <a:spLocks noChangeArrowheads="1"/>
          </p:cNvSpPr>
          <p:nvPr/>
        </p:nvSpPr>
        <p:spPr bwMode="auto">
          <a:xfrm>
            <a:off x="396875" y="3194050"/>
            <a:ext cx="2946400" cy="11382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kumimoji="0" lang="en-US" sz="3400" b="1">
                <a:solidFill>
                  <a:schemeClr val="tx2"/>
                </a:solidFill>
              </a:rPr>
              <a:t>More donors, </a:t>
            </a:r>
          </a:p>
          <a:p>
            <a:pPr algn="l"/>
            <a:r>
              <a:rPr kumimoji="0" lang="en-US" sz="3400" b="1" u="sng">
                <a:solidFill>
                  <a:schemeClr val="tx2"/>
                </a:solidFill>
              </a:rPr>
              <a:t>even </a:t>
            </a:r>
            <a:r>
              <a:rPr kumimoji="0" lang="en-US" sz="3400" b="1">
                <a:solidFill>
                  <a:schemeClr val="tx2"/>
                </a:solidFill>
              </a:rPr>
              <a:t>more $</a:t>
            </a:r>
          </a:p>
        </p:txBody>
      </p:sp>
      <p:sp>
        <p:nvSpPr>
          <p:cNvPr id="106510" name="Oval 15"/>
          <p:cNvSpPr>
            <a:spLocks noChangeArrowheads="1"/>
          </p:cNvSpPr>
          <p:nvPr/>
        </p:nvSpPr>
        <p:spPr bwMode="auto">
          <a:xfrm>
            <a:off x="449263" y="5224463"/>
            <a:ext cx="146050" cy="117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1" name="Oval 16"/>
          <p:cNvSpPr>
            <a:spLocks noChangeArrowheads="1"/>
          </p:cNvSpPr>
          <p:nvPr/>
        </p:nvSpPr>
        <p:spPr bwMode="auto">
          <a:xfrm>
            <a:off x="427038" y="5624513"/>
            <a:ext cx="146050" cy="117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2" name="Oval 17"/>
          <p:cNvSpPr>
            <a:spLocks noChangeArrowheads="1"/>
          </p:cNvSpPr>
          <p:nvPr/>
        </p:nvSpPr>
        <p:spPr bwMode="auto">
          <a:xfrm>
            <a:off x="450850" y="6008688"/>
            <a:ext cx="146050" cy="117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3" name="AutoShape 20"/>
          <p:cNvSpPr>
            <a:spLocks noChangeArrowheads="1"/>
          </p:cNvSpPr>
          <p:nvPr/>
        </p:nvSpPr>
        <p:spPr bwMode="auto">
          <a:xfrm>
            <a:off x="1555750" y="5991225"/>
            <a:ext cx="146050" cy="174625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4" name="AutoShape 21"/>
          <p:cNvSpPr>
            <a:spLocks noChangeArrowheads="1"/>
          </p:cNvSpPr>
          <p:nvPr/>
        </p:nvSpPr>
        <p:spPr bwMode="auto">
          <a:xfrm>
            <a:off x="1550988" y="5600700"/>
            <a:ext cx="146050" cy="174625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5" name="AutoShape 22"/>
          <p:cNvSpPr>
            <a:spLocks noChangeArrowheads="1"/>
          </p:cNvSpPr>
          <p:nvPr/>
        </p:nvSpPr>
        <p:spPr bwMode="auto">
          <a:xfrm>
            <a:off x="1531938" y="5167313"/>
            <a:ext cx="146050" cy="174625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6" name="AutoShape 23"/>
          <p:cNvSpPr>
            <a:spLocks noChangeArrowheads="1"/>
          </p:cNvSpPr>
          <p:nvPr/>
        </p:nvSpPr>
        <p:spPr bwMode="auto">
          <a:xfrm>
            <a:off x="1508125" y="4629150"/>
            <a:ext cx="146050" cy="174625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6517" name="AutoShape 24"/>
          <p:cNvCxnSpPr>
            <a:cxnSpLocks noChangeShapeType="1"/>
            <a:stCxn id="106510" idx="6"/>
            <a:endCxn id="106516" idx="1"/>
          </p:cNvCxnSpPr>
          <p:nvPr/>
        </p:nvCxnSpPr>
        <p:spPr bwMode="auto">
          <a:xfrm flipV="1">
            <a:off x="609600" y="4716463"/>
            <a:ext cx="884238" cy="5667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106518" name="AutoShape 25"/>
          <p:cNvCxnSpPr>
            <a:cxnSpLocks noChangeShapeType="1"/>
            <a:stCxn id="106511" idx="6"/>
            <a:endCxn id="106516" idx="2"/>
          </p:cNvCxnSpPr>
          <p:nvPr/>
        </p:nvCxnSpPr>
        <p:spPr bwMode="auto">
          <a:xfrm flipV="1">
            <a:off x="587375" y="4818063"/>
            <a:ext cx="993775" cy="8651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106519" name="Text Box 26"/>
          <p:cNvSpPr txBox="1">
            <a:spLocks noChangeArrowheads="1"/>
          </p:cNvSpPr>
          <p:nvPr/>
        </p:nvSpPr>
        <p:spPr bwMode="auto">
          <a:xfrm>
            <a:off x="601663" y="4594225"/>
            <a:ext cx="565150" cy="3667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$10</a:t>
            </a:r>
          </a:p>
        </p:txBody>
      </p:sp>
      <p:sp>
        <p:nvSpPr>
          <p:cNvPr id="106520" name="Text Box 27"/>
          <p:cNvSpPr txBox="1">
            <a:spLocks noChangeArrowheads="1"/>
          </p:cNvSpPr>
          <p:nvPr/>
        </p:nvSpPr>
        <p:spPr bwMode="auto">
          <a:xfrm>
            <a:off x="811213" y="5334000"/>
            <a:ext cx="438150" cy="3667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$5</a:t>
            </a:r>
          </a:p>
        </p:txBody>
      </p:sp>
      <p:sp>
        <p:nvSpPr>
          <p:cNvPr id="106521" name="Date Placeholder 2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4EF52-EEDD-F54A-AC1A-D947756317C7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Problem#1: Patterns in graphs</a:t>
            </a:r>
          </a:p>
          <a:p>
            <a:pPr lvl="1"/>
            <a:r>
              <a:rPr lang="en-US"/>
              <a:t>Static graphs </a:t>
            </a:r>
          </a:p>
          <a:p>
            <a:pPr lvl="1"/>
            <a:r>
              <a:rPr lang="en-US"/>
              <a:t>Weighted graphs</a:t>
            </a:r>
          </a:p>
          <a:p>
            <a:pPr lvl="1"/>
            <a:r>
              <a:rPr lang="en-US"/>
              <a:t>Time evolving graphs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Problem#2: Tools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…</a:t>
            </a:r>
          </a:p>
        </p:txBody>
      </p:sp>
      <p:sp>
        <p:nvSpPr>
          <p:cNvPr id="108550" name="AutoShape 4"/>
          <p:cNvSpPr>
            <a:spLocks noChangeArrowheads="1"/>
          </p:cNvSpPr>
          <p:nvPr/>
        </p:nvSpPr>
        <p:spPr bwMode="auto">
          <a:xfrm>
            <a:off x="174625" y="3819525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1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105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6FCEF1-4321-5242-A870-BDFB45DB795E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Problem: Time evolution</a:t>
            </a:r>
          </a:p>
        </p:txBody>
      </p:sp>
      <p:sp>
        <p:nvSpPr>
          <p:cNvPr id="1105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5000625" cy="4648200"/>
          </a:xfrm>
        </p:spPr>
        <p:txBody>
          <a:bodyPr/>
          <a:lstStyle/>
          <a:p>
            <a:r>
              <a:rPr lang="en-US" sz="2800">
                <a:ea typeface="ＭＳ Ｐゴシック" charset="-128"/>
                <a:cs typeface="ＭＳ Ｐゴシック" charset="-128"/>
              </a:rPr>
              <a:t>with Jure Leskovec (CMU -&gt; Stanford)</a:t>
            </a:r>
          </a:p>
          <a:p>
            <a:endParaRPr lang="en-US" sz="2800">
              <a:ea typeface="ＭＳ Ｐゴシック" charset="-128"/>
              <a:cs typeface="ＭＳ Ｐゴシック" charset="-128"/>
            </a:endParaRPr>
          </a:p>
          <a:p>
            <a:endParaRPr lang="en-US" sz="2800">
              <a:ea typeface="ＭＳ Ｐゴシック" charset="-128"/>
              <a:cs typeface="ＭＳ Ｐゴシック" charset="-128"/>
            </a:endParaRPr>
          </a:p>
          <a:p>
            <a:r>
              <a:rPr lang="en-US" sz="2800">
                <a:ea typeface="ＭＳ Ｐゴシック" charset="-128"/>
                <a:cs typeface="ＭＳ Ｐゴシック" charset="-128"/>
              </a:rPr>
              <a:t> and Jon Kleinberg (Cornell – sabb. @ CMU)</a:t>
            </a:r>
          </a:p>
        </p:txBody>
      </p:sp>
      <p:pic>
        <p:nvPicPr>
          <p:cNvPr id="110598" name="Picture 13" descr="Jon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112000" y="3840163"/>
            <a:ext cx="1311275" cy="1747837"/>
          </a:xfrm>
          <a:noFill/>
        </p:spPr>
      </p:pic>
      <p:pic>
        <p:nvPicPr>
          <p:cNvPr id="110599" name="Picture 9" descr="jure-2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0738" y="1617663"/>
            <a:ext cx="123031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0" name="Date Placeholder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126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A01C98-1309-834E-9F04-B3FA1BF44619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T.1 Evolution of the Diameter</a:t>
            </a:r>
          </a:p>
        </p:txBody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124700" cy="4491038"/>
          </a:xfrm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Prior work on Power Law graphs hints at</a:t>
            </a:r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   </a:t>
            </a:r>
            <a:r>
              <a:rPr lang="en-US" b="1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slowly growing diameter</a:t>
            </a:r>
            <a:r>
              <a:rPr lang="en-US">
                <a:ea typeface="ＭＳ Ｐゴシック" charset="-128"/>
                <a:cs typeface="ＭＳ Ｐゴシック" charset="-128"/>
              </a:rPr>
              <a:t>:</a:t>
            </a:r>
          </a:p>
          <a:p>
            <a:pPr lvl="1"/>
            <a:r>
              <a:rPr lang="en-US"/>
              <a:t>diameter ~ O(log N)</a:t>
            </a:r>
          </a:p>
          <a:p>
            <a:pPr lvl="1"/>
            <a:r>
              <a:rPr lang="en-US"/>
              <a:t>diameter ~ O(log log N)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What is happening in real data?</a:t>
            </a:r>
            <a:endParaRPr lang="en-US" sz="28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646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grpSp>
        <p:nvGrpSpPr>
          <p:cNvPr id="112647" name="Group 19"/>
          <p:cNvGrpSpPr>
            <a:grpSpLocks/>
          </p:cNvGrpSpPr>
          <p:nvPr/>
        </p:nvGrpSpPr>
        <p:grpSpPr bwMode="auto">
          <a:xfrm>
            <a:off x="5689600" y="2624138"/>
            <a:ext cx="2252663" cy="915987"/>
            <a:chOff x="5689600" y="2624667"/>
            <a:chExt cx="2252133" cy="915988"/>
          </a:xfrm>
        </p:grpSpPr>
        <p:sp>
          <p:nvSpPr>
            <p:cNvPr id="112648" name="Freeform 8"/>
            <p:cNvSpPr>
              <a:spLocks noChangeArrowheads="1"/>
            </p:cNvSpPr>
            <p:nvPr/>
          </p:nvSpPr>
          <p:spPr bwMode="auto">
            <a:xfrm>
              <a:off x="5693937" y="2672531"/>
              <a:ext cx="740768" cy="561734"/>
            </a:xfrm>
            <a:custGeom>
              <a:avLst/>
              <a:gdLst>
                <a:gd name="T0" fmla="*/ 181968 w 740768"/>
                <a:gd name="T1" fmla="*/ 375467 h 561734"/>
                <a:gd name="T2" fmla="*/ 148102 w 740768"/>
                <a:gd name="T3" fmla="*/ 104534 h 561734"/>
                <a:gd name="T4" fmla="*/ 351302 w 740768"/>
                <a:gd name="T5" fmla="*/ 87600 h 561734"/>
                <a:gd name="T6" fmla="*/ 435968 w 740768"/>
                <a:gd name="T7" fmla="*/ 2934 h 561734"/>
                <a:gd name="T8" fmla="*/ 486768 w 740768"/>
                <a:gd name="T9" fmla="*/ 19867 h 561734"/>
                <a:gd name="T10" fmla="*/ 520635 w 740768"/>
                <a:gd name="T11" fmla="*/ 121467 h 561734"/>
                <a:gd name="T12" fmla="*/ 740768 w 740768"/>
                <a:gd name="T13" fmla="*/ 189200 h 561734"/>
                <a:gd name="T14" fmla="*/ 723835 w 740768"/>
                <a:gd name="T15" fmla="*/ 307734 h 561734"/>
                <a:gd name="T16" fmla="*/ 571435 w 740768"/>
                <a:gd name="T17" fmla="*/ 358534 h 561734"/>
                <a:gd name="T18" fmla="*/ 554502 w 740768"/>
                <a:gd name="T19" fmla="*/ 409334 h 561734"/>
                <a:gd name="T20" fmla="*/ 537568 w 740768"/>
                <a:gd name="T21" fmla="*/ 494000 h 561734"/>
                <a:gd name="T22" fmla="*/ 486768 w 740768"/>
                <a:gd name="T23" fmla="*/ 510934 h 561734"/>
                <a:gd name="T24" fmla="*/ 402102 w 740768"/>
                <a:gd name="T25" fmla="*/ 494000 h 561734"/>
                <a:gd name="T26" fmla="*/ 283568 w 740768"/>
                <a:gd name="T27" fmla="*/ 527867 h 561734"/>
                <a:gd name="T28" fmla="*/ 232768 w 740768"/>
                <a:gd name="T29" fmla="*/ 561734 h 561734"/>
                <a:gd name="T30" fmla="*/ 181968 w 740768"/>
                <a:gd name="T31" fmla="*/ 477067 h 561734"/>
                <a:gd name="T32" fmla="*/ 181968 w 740768"/>
                <a:gd name="T33" fmla="*/ 375467 h 5617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0768"/>
                <a:gd name="T52" fmla="*/ 0 h 561734"/>
                <a:gd name="T53" fmla="*/ 740768 w 740768"/>
                <a:gd name="T54" fmla="*/ 561734 h 5617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0768" h="561734">
                  <a:moveTo>
                    <a:pt x="181968" y="375467"/>
                  </a:moveTo>
                  <a:cubicBezTo>
                    <a:pt x="176324" y="313378"/>
                    <a:pt x="0" y="275420"/>
                    <a:pt x="148102" y="104534"/>
                  </a:cubicBezTo>
                  <a:cubicBezTo>
                    <a:pt x="192616" y="53171"/>
                    <a:pt x="283569" y="93245"/>
                    <a:pt x="351302" y="87600"/>
                  </a:cubicBezTo>
                  <a:cubicBezTo>
                    <a:pt x="371058" y="57966"/>
                    <a:pt x="393634" y="9990"/>
                    <a:pt x="435968" y="2934"/>
                  </a:cubicBezTo>
                  <a:cubicBezTo>
                    <a:pt x="453574" y="0"/>
                    <a:pt x="469835" y="14223"/>
                    <a:pt x="486768" y="19867"/>
                  </a:cubicBezTo>
                  <a:lnTo>
                    <a:pt x="520635" y="121467"/>
                  </a:lnTo>
                  <a:cubicBezTo>
                    <a:pt x="559062" y="236747"/>
                    <a:pt x="519777" y="170784"/>
                    <a:pt x="740768" y="189200"/>
                  </a:cubicBezTo>
                  <a:cubicBezTo>
                    <a:pt x="735124" y="228711"/>
                    <a:pt x="740045" y="271262"/>
                    <a:pt x="723835" y="307734"/>
                  </a:cubicBezTo>
                  <a:cubicBezTo>
                    <a:pt x="704788" y="350591"/>
                    <a:pt x="591345" y="355216"/>
                    <a:pt x="571435" y="358534"/>
                  </a:cubicBezTo>
                  <a:cubicBezTo>
                    <a:pt x="565791" y="375467"/>
                    <a:pt x="558831" y="392018"/>
                    <a:pt x="554502" y="409334"/>
                  </a:cubicBezTo>
                  <a:cubicBezTo>
                    <a:pt x="547521" y="437256"/>
                    <a:pt x="553533" y="470053"/>
                    <a:pt x="537568" y="494000"/>
                  </a:cubicBezTo>
                  <a:cubicBezTo>
                    <a:pt x="527667" y="508852"/>
                    <a:pt x="503701" y="505289"/>
                    <a:pt x="486768" y="510934"/>
                  </a:cubicBezTo>
                  <a:cubicBezTo>
                    <a:pt x="458546" y="505289"/>
                    <a:pt x="430883" y="494000"/>
                    <a:pt x="402102" y="494000"/>
                  </a:cubicBezTo>
                  <a:cubicBezTo>
                    <a:pt x="380843" y="494000"/>
                    <a:pt x="307522" y="519883"/>
                    <a:pt x="283568" y="527867"/>
                  </a:cubicBezTo>
                  <a:cubicBezTo>
                    <a:pt x="266635" y="539156"/>
                    <a:pt x="253119" y="561734"/>
                    <a:pt x="232768" y="561734"/>
                  </a:cubicBezTo>
                  <a:cubicBezTo>
                    <a:pt x="120930" y="561734"/>
                    <a:pt x="176951" y="522222"/>
                    <a:pt x="181968" y="477067"/>
                  </a:cubicBezTo>
                  <a:cubicBezTo>
                    <a:pt x="185708" y="443407"/>
                    <a:pt x="187612" y="437556"/>
                    <a:pt x="181968" y="375467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9" name="Freeform 9"/>
            <p:cNvSpPr>
              <a:spLocks noChangeArrowheads="1"/>
            </p:cNvSpPr>
            <p:nvPr/>
          </p:nvSpPr>
          <p:spPr bwMode="auto">
            <a:xfrm>
              <a:off x="6963915" y="2624667"/>
              <a:ext cx="977818" cy="761998"/>
            </a:xfrm>
            <a:custGeom>
              <a:avLst/>
              <a:gdLst>
                <a:gd name="T0" fmla="*/ 2147483647 w 740768"/>
                <a:gd name="T1" fmla="*/ 2147483647 h 561734"/>
                <a:gd name="T2" fmla="*/ 2147483647 w 740768"/>
                <a:gd name="T3" fmla="*/ 2147483647 h 561734"/>
                <a:gd name="T4" fmla="*/ 2147483647 w 740768"/>
                <a:gd name="T5" fmla="*/ 2147483647 h 561734"/>
                <a:gd name="T6" fmla="*/ 2147483647 w 740768"/>
                <a:gd name="T7" fmla="*/ 2147483647 h 561734"/>
                <a:gd name="T8" fmla="*/ 2147483647 w 740768"/>
                <a:gd name="T9" fmla="*/ 2147483647 h 561734"/>
                <a:gd name="T10" fmla="*/ 2147483647 w 740768"/>
                <a:gd name="T11" fmla="*/ 2147483647 h 561734"/>
                <a:gd name="T12" fmla="*/ 2147483647 w 740768"/>
                <a:gd name="T13" fmla="*/ 2147483647 h 561734"/>
                <a:gd name="T14" fmla="*/ 2147483647 w 740768"/>
                <a:gd name="T15" fmla="*/ 2147483647 h 561734"/>
                <a:gd name="T16" fmla="*/ 2147483647 w 740768"/>
                <a:gd name="T17" fmla="*/ 2147483647 h 561734"/>
                <a:gd name="T18" fmla="*/ 2147483647 w 740768"/>
                <a:gd name="T19" fmla="*/ 2147483647 h 561734"/>
                <a:gd name="T20" fmla="*/ 2147483647 w 740768"/>
                <a:gd name="T21" fmla="*/ 2147483647 h 561734"/>
                <a:gd name="T22" fmla="*/ 2147483647 w 740768"/>
                <a:gd name="T23" fmla="*/ 2147483647 h 561734"/>
                <a:gd name="T24" fmla="*/ 2147483647 w 740768"/>
                <a:gd name="T25" fmla="*/ 2147483647 h 561734"/>
                <a:gd name="T26" fmla="*/ 2147483647 w 740768"/>
                <a:gd name="T27" fmla="*/ 2147483647 h 561734"/>
                <a:gd name="T28" fmla="*/ 2147483647 w 740768"/>
                <a:gd name="T29" fmla="*/ 2147483647 h 561734"/>
                <a:gd name="T30" fmla="*/ 2147483647 w 740768"/>
                <a:gd name="T31" fmla="*/ 2147483647 h 561734"/>
                <a:gd name="T32" fmla="*/ 2147483647 w 740768"/>
                <a:gd name="T33" fmla="*/ 2147483647 h 5617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0768"/>
                <a:gd name="T52" fmla="*/ 0 h 561734"/>
                <a:gd name="T53" fmla="*/ 740768 w 740768"/>
                <a:gd name="T54" fmla="*/ 561734 h 5617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0768" h="561734">
                  <a:moveTo>
                    <a:pt x="181968" y="375467"/>
                  </a:moveTo>
                  <a:cubicBezTo>
                    <a:pt x="176324" y="313378"/>
                    <a:pt x="0" y="275420"/>
                    <a:pt x="148102" y="104534"/>
                  </a:cubicBezTo>
                  <a:cubicBezTo>
                    <a:pt x="192616" y="53171"/>
                    <a:pt x="283569" y="93245"/>
                    <a:pt x="351302" y="87600"/>
                  </a:cubicBezTo>
                  <a:cubicBezTo>
                    <a:pt x="371058" y="57966"/>
                    <a:pt x="393634" y="9990"/>
                    <a:pt x="435968" y="2934"/>
                  </a:cubicBezTo>
                  <a:cubicBezTo>
                    <a:pt x="453574" y="0"/>
                    <a:pt x="469835" y="14223"/>
                    <a:pt x="486768" y="19867"/>
                  </a:cubicBezTo>
                  <a:lnTo>
                    <a:pt x="520635" y="121467"/>
                  </a:lnTo>
                  <a:cubicBezTo>
                    <a:pt x="559062" y="236747"/>
                    <a:pt x="519777" y="170784"/>
                    <a:pt x="740768" y="189200"/>
                  </a:cubicBezTo>
                  <a:cubicBezTo>
                    <a:pt x="735124" y="228711"/>
                    <a:pt x="740045" y="271262"/>
                    <a:pt x="723835" y="307734"/>
                  </a:cubicBezTo>
                  <a:cubicBezTo>
                    <a:pt x="704788" y="350591"/>
                    <a:pt x="591345" y="355216"/>
                    <a:pt x="571435" y="358534"/>
                  </a:cubicBezTo>
                  <a:cubicBezTo>
                    <a:pt x="565791" y="375467"/>
                    <a:pt x="558831" y="392018"/>
                    <a:pt x="554502" y="409334"/>
                  </a:cubicBezTo>
                  <a:cubicBezTo>
                    <a:pt x="547521" y="437256"/>
                    <a:pt x="553533" y="470053"/>
                    <a:pt x="537568" y="494000"/>
                  </a:cubicBezTo>
                  <a:cubicBezTo>
                    <a:pt x="527667" y="508852"/>
                    <a:pt x="503701" y="505289"/>
                    <a:pt x="486768" y="510934"/>
                  </a:cubicBezTo>
                  <a:cubicBezTo>
                    <a:pt x="458546" y="505289"/>
                    <a:pt x="430883" y="494000"/>
                    <a:pt x="402102" y="494000"/>
                  </a:cubicBezTo>
                  <a:cubicBezTo>
                    <a:pt x="380843" y="494000"/>
                    <a:pt x="307522" y="519883"/>
                    <a:pt x="283568" y="527867"/>
                  </a:cubicBezTo>
                  <a:cubicBezTo>
                    <a:pt x="266635" y="539156"/>
                    <a:pt x="253119" y="561734"/>
                    <a:pt x="232768" y="561734"/>
                  </a:cubicBezTo>
                  <a:cubicBezTo>
                    <a:pt x="120930" y="561734"/>
                    <a:pt x="176951" y="522222"/>
                    <a:pt x="181968" y="477067"/>
                  </a:cubicBezTo>
                  <a:cubicBezTo>
                    <a:pt x="185708" y="443407"/>
                    <a:pt x="187612" y="437556"/>
                    <a:pt x="181968" y="375467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2650" name="Straight Arrow Connector 11"/>
            <p:cNvCxnSpPr>
              <a:cxnSpLocks noChangeShapeType="1"/>
            </p:cNvCxnSpPr>
            <p:nvPr/>
          </p:nvCxnSpPr>
          <p:spPr bwMode="auto">
            <a:xfrm>
              <a:off x="5689600" y="3403600"/>
              <a:ext cx="745067" cy="185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12651" name="Straight Arrow Connector 13"/>
            <p:cNvCxnSpPr>
              <a:cxnSpLocks noChangeShapeType="1"/>
            </p:cNvCxnSpPr>
            <p:nvPr/>
          </p:nvCxnSpPr>
          <p:spPr bwMode="auto">
            <a:xfrm>
              <a:off x="6959600" y="3539067"/>
              <a:ext cx="982133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146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A91363-F3E2-A049-9728-BF800993AD6E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146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T.1 Evolution of the Diameter</a:t>
            </a:r>
          </a:p>
        </p:txBody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124700" cy="4491038"/>
          </a:xfrm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Prior work on Power Law graphs hints at</a:t>
            </a:r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   </a:t>
            </a:r>
            <a:r>
              <a:rPr lang="en-US" b="1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slowly growing diameter</a:t>
            </a:r>
            <a:r>
              <a:rPr lang="en-US">
                <a:ea typeface="ＭＳ Ｐゴシック" charset="-128"/>
                <a:cs typeface="ＭＳ Ｐゴシック" charset="-128"/>
              </a:rPr>
              <a:t>:</a:t>
            </a:r>
          </a:p>
          <a:p>
            <a:pPr lvl="1"/>
            <a:r>
              <a:rPr lang="en-US"/>
              <a:t>diameter ~ O(log N)</a:t>
            </a:r>
          </a:p>
          <a:p>
            <a:pPr lvl="1"/>
            <a:r>
              <a:rPr lang="en-US"/>
              <a:t>diameter ~ O(log log N)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What is happening in real data?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Diameter</a:t>
            </a:r>
            <a:r>
              <a:rPr lang="en-US" b="1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 shrinks </a:t>
            </a:r>
            <a:r>
              <a:rPr lang="en-US">
                <a:ea typeface="ＭＳ Ｐゴシック" charset="-128"/>
                <a:cs typeface="ＭＳ Ｐゴシック" charset="-128"/>
              </a:rPr>
              <a:t>over time</a:t>
            </a:r>
          </a:p>
        </p:txBody>
      </p:sp>
      <p:sp>
        <p:nvSpPr>
          <p:cNvPr id="114694" name="AutoShape 4"/>
          <p:cNvSpPr>
            <a:spLocks noChangeArrowheads="1"/>
          </p:cNvSpPr>
          <p:nvPr/>
        </p:nvSpPr>
        <p:spPr bwMode="auto">
          <a:xfrm>
            <a:off x="3222625" y="2308225"/>
            <a:ext cx="1146175" cy="1073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899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grpSp>
        <p:nvGrpSpPr>
          <p:cNvPr id="114696" name="Group 7"/>
          <p:cNvGrpSpPr>
            <a:grpSpLocks/>
          </p:cNvGrpSpPr>
          <p:nvPr/>
        </p:nvGrpSpPr>
        <p:grpSpPr bwMode="auto">
          <a:xfrm>
            <a:off x="5689600" y="2624138"/>
            <a:ext cx="2252663" cy="915987"/>
            <a:chOff x="5689600" y="2624667"/>
            <a:chExt cx="2252133" cy="915988"/>
          </a:xfrm>
        </p:grpSpPr>
        <p:sp>
          <p:nvSpPr>
            <p:cNvPr id="114698" name="Freeform 8"/>
            <p:cNvSpPr>
              <a:spLocks noChangeArrowheads="1"/>
            </p:cNvSpPr>
            <p:nvPr/>
          </p:nvSpPr>
          <p:spPr bwMode="auto">
            <a:xfrm>
              <a:off x="5693937" y="2672531"/>
              <a:ext cx="740768" cy="561734"/>
            </a:xfrm>
            <a:custGeom>
              <a:avLst/>
              <a:gdLst>
                <a:gd name="T0" fmla="*/ 181968 w 740768"/>
                <a:gd name="T1" fmla="*/ 375467 h 561734"/>
                <a:gd name="T2" fmla="*/ 148102 w 740768"/>
                <a:gd name="T3" fmla="*/ 104534 h 561734"/>
                <a:gd name="T4" fmla="*/ 351302 w 740768"/>
                <a:gd name="T5" fmla="*/ 87600 h 561734"/>
                <a:gd name="T6" fmla="*/ 435968 w 740768"/>
                <a:gd name="T7" fmla="*/ 2934 h 561734"/>
                <a:gd name="T8" fmla="*/ 486768 w 740768"/>
                <a:gd name="T9" fmla="*/ 19867 h 561734"/>
                <a:gd name="T10" fmla="*/ 520635 w 740768"/>
                <a:gd name="T11" fmla="*/ 121467 h 561734"/>
                <a:gd name="T12" fmla="*/ 740768 w 740768"/>
                <a:gd name="T13" fmla="*/ 189200 h 561734"/>
                <a:gd name="T14" fmla="*/ 723835 w 740768"/>
                <a:gd name="T15" fmla="*/ 307734 h 561734"/>
                <a:gd name="T16" fmla="*/ 571435 w 740768"/>
                <a:gd name="T17" fmla="*/ 358534 h 561734"/>
                <a:gd name="T18" fmla="*/ 554502 w 740768"/>
                <a:gd name="T19" fmla="*/ 409334 h 561734"/>
                <a:gd name="T20" fmla="*/ 537568 w 740768"/>
                <a:gd name="T21" fmla="*/ 494000 h 561734"/>
                <a:gd name="T22" fmla="*/ 486768 w 740768"/>
                <a:gd name="T23" fmla="*/ 510934 h 561734"/>
                <a:gd name="T24" fmla="*/ 402102 w 740768"/>
                <a:gd name="T25" fmla="*/ 494000 h 561734"/>
                <a:gd name="T26" fmla="*/ 283568 w 740768"/>
                <a:gd name="T27" fmla="*/ 527867 h 561734"/>
                <a:gd name="T28" fmla="*/ 232768 w 740768"/>
                <a:gd name="T29" fmla="*/ 561734 h 561734"/>
                <a:gd name="T30" fmla="*/ 181968 w 740768"/>
                <a:gd name="T31" fmla="*/ 477067 h 561734"/>
                <a:gd name="T32" fmla="*/ 181968 w 740768"/>
                <a:gd name="T33" fmla="*/ 375467 h 5617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0768"/>
                <a:gd name="T52" fmla="*/ 0 h 561734"/>
                <a:gd name="T53" fmla="*/ 740768 w 740768"/>
                <a:gd name="T54" fmla="*/ 561734 h 5617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0768" h="561734">
                  <a:moveTo>
                    <a:pt x="181968" y="375467"/>
                  </a:moveTo>
                  <a:cubicBezTo>
                    <a:pt x="176324" y="313378"/>
                    <a:pt x="0" y="275420"/>
                    <a:pt x="148102" y="104534"/>
                  </a:cubicBezTo>
                  <a:cubicBezTo>
                    <a:pt x="192616" y="53171"/>
                    <a:pt x="283569" y="93245"/>
                    <a:pt x="351302" y="87600"/>
                  </a:cubicBezTo>
                  <a:cubicBezTo>
                    <a:pt x="371058" y="57966"/>
                    <a:pt x="393634" y="9990"/>
                    <a:pt x="435968" y="2934"/>
                  </a:cubicBezTo>
                  <a:cubicBezTo>
                    <a:pt x="453574" y="0"/>
                    <a:pt x="469835" y="14223"/>
                    <a:pt x="486768" y="19867"/>
                  </a:cubicBezTo>
                  <a:lnTo>
                    <a:pt x="520635" y="121467"/>
                  </a:lnTo>
                  <a:cubicBezTo>
                    <a:pt x="559062" y="236747"/>
                    <a:pt x="519777" y="170784"/>
                    <a:pt x="740768" y="189200"/>
                  </a:cubicBezTo>
                  <a:cubicBezTo>
                    <a:pt x="735124" y="228711"/>
                    <a:pt x="740045" y="271262"/>
                    <a:pt x="723835" y="307734"/>
                  </a:cubicBezTo>
                  <a:cubicBezTo>
                    <a:pt x="704788" y="350591"/>
                    <a:pt x="591345" y="355216"/>
                    <a:pt x="571435" y="358534"/>
                  </a:cubicBezTo>
                  <a:cubicBezTo>
                    <a:pt x="565791" y="375467"/>
                    <a:pt x="558831" y="392018"/>
                    <a:pt x="554502" y="409334"/>
                  </a:cubicBezTo>
                  <a:cubicBezTo>
                    <a:pt x="547521" y="437256"/>
                    <a:pt x="553533" y="470053"/>
                    <a:pt x="537568" y="494000"/>
                  </a:cubicBezTo>
                  <a:cubicBezTo>
                    <a:pt x="527667" y="508852"/>
                    <a:pt x="503701" y="505289"/>
                    <a:pt x="486768" y="510934"/>
                  </a:cubicBezTo>
                  <a:cubicBezTo>
                    <a:pt x="458546" y="505289"/>
                    <a:pt x="430883" y="494000"/>
                    <a:pt x="402102" y="494000"/>
                  </a:cubicBezTo>
                  <a:cubicBezTo>
                    <a:pt x="380843" y="494000"/>
                    <a:pt x="307522" y="519883"/>
                    <a:pt x="283568" y="527867"/>
                  </a:cubicBezTo>
                  <a:cubicBezTo>
                    <a:pt x="266635" y="539156"/>
                    <a:pt x="253119" y="561734"/>
                    <a:pt x="232768" y="561734"/>
                  </a:cubicBezTo>
                  <a:cubicBezTo>
                    <a:pt x="120930" y="561734"/>
                    <a:pt x="176951" y="522222"/>
                    <a:pt x="181968" y="477067"/>
                  </a:cubicBezTo>
                  <a:cubicBezTo>
                    <a:pt x="185708" y="443407"/>
                    <a:pt x="187612" y="437556"/>
                    <a:pt x="181968" y="375467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99" name="Freeform 9"/>
            <p:cNvSpPr>
              <a:spLocks noChangeArrowheads="1"/>
            </p:cNvSpPr>
            <p:nvPr/>
          </p:nvSpPr>
          <p:spPr bwMode="auto">
            <a:xfrm>
              <a:off x="6963915" y="2624667"/>
              <a:ext cx="977818" cy="761998"/>
            </a:xfrm>
            <a:custGeom>
              <a:avLst/>
              <a:gdLst>
                <a:gd name="T0" fmla="*/ 2147483647 w 740768"/>
                <a:gd name="T1" fmla="*/ 2147483647 h 561734"/>
                <a:gd name="T2" fmla="*/ 2147483647 w 740768"/>
                <a:gd name="T3" fmla="*/ 2147483647 h 561734"/>
                <a:gd name="T4" fmla="*/ 2147483647 w 740768"/>
                <a:gd name="T5" fmla="*/ 2147483647 h 561734"/>
                <a:gd name="T6" fmla="*/ 2147483647 w 740768"/>
                <a:gd name="T7" fmla="*/ 2147483647 h 561734"/>
                <a:gd name="T8" fmla="*/ 2147483647 w 740768"/>
                <a:gd name="T9" fmla="*/ 2147483647 h 561734"/>
                <a:gd name="T10" fmla="*/ 2147483647 w 740768"/>
                <a:gd name="T11" fmla="*/ 2147483647 h 561734"/>
                <a:gd name="T12" fmla="*/ 2147483647 w 740768"/>
                <a:gd name="T13" fmla="*/ 2147483647 h 561734"/>
                <a:gd name="T14" fmla="*/ 2147483647 w 740768"/>
                <a:gd name="T15" fmla="*/ 2147483647 h 561734"/>
                <a:gd name="T16" fmla="*/ 2147483647 w 740768"/>
                <a:gd name="T17" fmla="*/ 2147483647 h 561734"/>
                <a:gd name="T18" fmla="*/ 2147483647 w 740768"/>
                <a:gd name="T19" fmla="*/ 2147483647 h 561734"/>
                <a:gd name="T20" fmla="*/ 2147483647 w 740768"/>
                <a:gd name="T21" fmla="*/ 2147483647 h 561734"/>
                <a:gd name="T22" fmla="*/ 2147483647 w 740768"/>
                <a:gd name="T23" fmla="*/ 2147483647 h 561734"/>
                <a:gd name="T24" fmla="*/ 2147483647 w 740768"/>
                <a:gd name="T25" fmla="*/ 2147483647 h 561734"/>
                <a:gd name="T26" fmla="*/ 2147483647 w 740768"/>
                <a:gd name="T27" fmla="*/ 2147483647 h 561734"/>
                <a:gd name="T28" fmla="*/ 2147483647 w 740768"/>
                <a:gd name="T29" fmla="*/ 2147483647 h 561734"/>
                <a:gd name="T30" fmla="*/ 2147483647 w 740768"/>
                <a:gd name="T31" fmla="*/ 2147483647 h 561734"/>
                <a:gd name="T32" fmla="*/ 2147483647 w 740768"/>
                <a:gd name="T33" fmla="*/ 2147483647 h 5617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0768"/>
                <a:gd name="T52" fmla="*/ 0 h 561734"/>
                <a:gd name="T53" fmla="*/ 740768 w 740768"/>
                <a:gd name="T54" fmla="*/ 561734 h 5617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0768" h="561734">
                  <a:moveTo>
                    <a:pt x="181968" y="375467"/>
                  </a:moveTo>
                  <a:cubicBezTo>
                    <a:pt x="176324" y="313378"/>
                    <a:pt x="0" y="275420"/>
                    <a:pt x="148102" y="104534"/>
                  </a:cubicBezTo>
                  <a:cubicBezTo>
                    <a:pt x="192616" y="53171"/>
                    <a:pt x="283569" y="93245"/>
                    <a:pt x="351302" y="87600"/>
                  </a:cubicBezTo>
                  <a:cubicBezTo>
                    <a:pt x="371058" y="57966"/>
                    <a:pt x="393634" y="9990"/>
                    <a:pt x="435968" y="2934"/>
                  </a:cubicBezTo>
                  <a:cubicBezTo>
                    <a:pt x="453574" y="0"/>
                    <a:pt x="469835" y="14223"/>
                    <a:pt x="486768" y="19867"/>
                  </a:cubicBezTo>
                  <a:lnTo>
                    <a:pt x="520635" y="121467"/>
                  </a:lnTo>
                  <a:cubicBezTo>
                    <a:pt x="559062" y="236747"/>
                    <a:pt x="519777" y="170784"/>
                    <a:pt x="740768" y="189200"/>
                  </a:cubicBezTo>
                  <a:cubicBezTo>
                    <a:pt x="735124" y="228711"/>
                    <a:pt x="740045" y="271262"/>
                    <a:pt x="723835" y="307734"/>
                  </a:cubicBezTo>
                  <a:cubicBezTo>
                    <a:pt x="704788" y="350591"/>
                    <a:pt x="591345" y="355216"/>
                    <a:pt x="571435" y="358534"/>
                  </a:cubicBezTo>
                  <a:cubicBezTo>
                    <a:pt x="565791" y="375467"/>
                    <a:pt x="558831" y="392018"/>
                    <a:pt x="554502" y="409334"/>
                  </a:cubicBezTo>
                  <a:cubicBezTo>
                    <a:pt x="547521" y="437256"/>
                    <a:pt x="553533" y="470053"/>
                    <a:pt x="537568" y="494000"/>
                  </a:cubicBezTo>
                  <a:cubicBezTo>
                    <a:pt x="527667" y="508852"/>
                    <a:pt x="503701" y="505289"/>
                    <a:pt x="486768" y="510934"/>
                  </a:cubicBezTo>
                  <a:cubicBezTo>
                    <a:pt x="458546" y="505289"/>
                    <a:pt x="430883" y="494000"/>
                    <a:pt x="402102" y="494000"/>
                  </a:cubicBezTo>
                  <a:cubicBezTo>
                    <a:pt x="380843" y="494000"/>
                    <a:pt x="307522" y="519883"/>
                    <a:pt x="283568" y="527867"/>
                  </a:cubicBezTo>
                  <a:cubicBezTo>
                    <a:pt x="266635" y="539156"/>
                    <a:pt x="253119" y="561734"/>
                    <a:pt x="232768" y="561734"/>
                  </a:cubicBezTo>
                  <a:cubicBezTo>
                    <a:pt x="120930" y="561734"/>
                    <a:pt x="176951" y="522222"/>
                    <a:pt x="181968" y="477067"/>
                  </a:cubicBezTo>
                  <a:cubicBezTo>
                    <a:pt x="185708" y="443407"/>
                    <a:pt x="187612" y="437556"/>
                    <a:pt x="181968" y="375467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4700" name="Straight Arrow Connector 10"/>
            <p:cNvCxnSpPr>
              <a:cxnSpLocks noChangeShapeType="1"/>
            </p:cNvCxnSpPr>
            <p:nvPr/>
          </p:nvCxnSpPr>
          <p:spPr bwMode="auto">
            <a:xfrm>
              <a:off x="5689600" y="3403600"/>
              <a:ext cx="745067" cy="185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14701" name="Straight Arrow Connector 11"/>
            <p:cNvCxnSpPr>
              <a:cxnSpLocks noChangeShapeType="1"/>
            </p:cNvCxnSpPr>
            <p:nvPr/>
          </p:nvCxnSpPr>
          <p:spPr bwMode="auto">
            <a:xfrm>
              <a:off x="6959600" y="3539067"/>
              <a:ext cx="982133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</p:grpSp>
      <p:sp>
        <p:nvSpPr>
          <p:cNvPr id="114697" name="AutoShape 4"/>
          <p:cNvSpPr>
            <a:spLocks noChangeArrowheads="1"/>
          </p:cNvSpPr>
          <p:nvPr/>
        </p:nvSpPr>
        <p:spPr bwMode="auto">
          <a:xfrm>
            <a:off x="6067425" y="2376488"/>
            <a:ext cx="1146175" cy="1073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899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167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1E7C4C-5C52-CB48-A065-56AF30DDB43C}" type="slidenum">
              <a:rPr lang="en-US" smtClean="0"/>
              <a:pPr/>
              <a:t>57</a:t>
            </a:fld>
            <a:endParaRPr lang="en-US" smtClean="0"/>
          </a:p>
        </p:txBody>
      </p:sp>
      <p:pic>
        <p:nvPicPr>
          <p:cNvPr id="1167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3350" y="1914525"/>
            <a:ext cx="520065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T.1 Diameter – “Patents”</a:t>
            </a:r>
          </a:p>
        </p:txBody>
      </p:sp>
      <p:sp>
        <p:nvSpPr>
          <p:cNvPr id="1167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3733800" cy="4495800"/>
          </a:xfrm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Patent citation network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25 years of data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@1999</a:t>
            </a:r>
          </a:p>
          <a:p>
            <a:pPr lvl="1"/>
            <a:r>
              <a:rPr lang="en-US"/>
              <a:t>2.9 M nodes</a:t>
            </a:r>
          </a:p>
          <a:p>
            <a:pPr lvl="1"/>
            <a:r>
              <a:rPr lang="en-US"/>
              <a:t>16.5 M edges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6743" name="Text Box 5"/>
          <p:cNvSpPr txBox="1">
            <a:spLocks noChangeArrowheads="1"/>
          </p:cNvSpPr>
          <p:nvPr/>
        </p:nvSpPr>
        <p:spPr bwMode="auto">
          <a:xfrm>
            <a:off x="5791200" y="5715000"/>
            <a:ext cx="2024063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buFont typeface="Wingdings" charset="2"/>
              <a:buNone/>
            </a:pPr>
            <a:r>
              <a:rPr kumimoji="0" lang="en-US" sz="2800">
                <a:solidFill>
                  <a:srgbClr val="0000FF"/>
                </a:solidFill>
                <a:ea typeface="Arial" charset="0"/>
                <a:cs typeface="Arial" charset="0"/>
              </a:rPr>
              <a:t>time [years]</a:t>
            </a:r>
          </a:p>
        </p:txBody>
      </p:sp>
      <p:sp>
        <p:nvSpPr>
          <p:cNvPr id="116744" name="Text Box 6"/>
          <p:cNvSpPr txBox="1">
            <a:spLocks noChangeArrowheads="1"/>
          </p:cNvSpPr>
          <p:nvPr/>
        </p:nvSpPr>
        <p:spPr bwMode="auto">
          <a:xfrm>
            <a:off x="4572000" y="1757363"/>
            <a:ext cx="1571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buFont typeface="Wingdings" charset="2"/>
              <a:buNone/>
            </a:pPr>
            <a:r>
              <a:rPr kumimoji="0" lang="en-US" sz="2800">
                <a:solidFill>
                  <a:srgbClr val="0000FF"/>
                </a:solidFill>
                <a:ea typeface="Arial" charset="0"/>
                <a:cs typeface="Arial" charset="0"/>
              </a:rPr>
              <a:t>diameter</a:t>
            </a:r>
          </a:p>
        </p:txBody>
      </p:sp>
      <p:sp>
        <p:nvSpPr>
          <p:cNvPr id="116745" name="Date Placeholder 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187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9490D2-9767-9246-B3AD-5225565DE687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T.2 Temporal Evolution of the Graphs</a:t>
            </a:r>
          </a:p>
        </p:txBody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866900"/>
            <a:ext cx="7627937" cy="4114800"/>
          </a:xfrm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N(t) … nodes at time t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E(t) … edges at time t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Suppose that</a:t>
            </a:r>
          </a:p>
          <a:p>
            <a:pPr lvl="1">
              <a:buFontTx/>
              <a:buNone/>
            </a:pPr>
            <a:r>
              <a:rPr lang="en-US"/>
              <a:t>		N(t+1) = 2 * N(t)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Q: what is your guess for </a:t>
            </a:r>
          </a:p>
          <a:p>
            <a:pPr lvl="1">
              <a:buFontTx/>
              <a:buNone/>
            </a:pPr>
            <a:r>
              <a:rPr lang="en-US"/>
              <a:t>		E(t+1) =? 2 * E(t)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8790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208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B7CE4B-B91B-8346-98C7-3B2B77648CB3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T.2 Temporal Evolution of the Graphs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866900"/>
            <a:ext cx="7627937" cy="4114800"/>
          </a:xfrm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N(t) … nodes at time t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E(t) … edges at time t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Suppose that</a:t>
            </a:r>
          </a:p>
          <a:p>
            <a:pPr lvl="1">
              <a:buFontTx/>
              <a:buNone/>
            </a:pPr>
            <a:r>
              <a:rPr lang="en-US"/>
              <a:t>		N(t+1) = 2 * N(t)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Q: what is your guess for </a:t>
            </a:r>
          </a:p>
          <a:p>
            <a:pPr lvl="1">
              <a:buFontTx/>
              <a:buNone/>
            </a:pPr>
            <a:r>
              <a:rPr lang="en-US"/>
              <a:t>		E(t+1) =? 2 * E(t)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A: over-doubled!</a:t>
            </a:r>
          </a:p>
          <a:p>
            <a:pPr lvl="1"/>
            <a:r>
              <a:rPr lang="en-US"/>
              <a:t>But obeying the </a:t>
            </a:r>
            <a:r>
              <a:rPr lang="en-US">
                <a:solidFill>
                  <a:schemeClr val="accent1"/>
                </a:solidFill>
              </a:rPr>
              <a:t>``Densification Power Law’’</a:t>
            </a:r>
          </a:p>
          <a:p>
            <a:endParaRPr lang="en-US">
              <a:solidFill>
                <a:schemeClr val="accent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0838" name="AutoShape 7"/>
          <p:cNvSpPr>
            <a:spLocks noChangeArrowheads="1"/>
          </p:cNvSpPr>
          <p:nvPr/>
        </p:nvSpPr>
        <p:spPr bwMode="auto">
          <a:xfrm>
            <a:off x="2917825" y="4673600"/>
            <a:ext cx="709613" cy="623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899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39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8C025A-69FE-5A41-964D-45FF2A70B56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Graphs - why should we care?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IR: bi-partite graphs (doc-terms)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r>
              <a:rPr lang="en-US">
                <a:ea typeface="ＭＳ Ｐゴシック" charset="-128"/>
                <a:cs typeface="ＭＳ Ｐゴシック" charset="-128"/>
              </a:rPr>
              <a:t>web: hyper-text graph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>
              <a:ea typeface="ＭＳ Ｐゴシック" charset="-128"/>
              <a:cs typeface="ＭＳ Ｐゴシック" charset="-128"/>
            </a:endParaRPr>
          </a:p>
          <a:p>
            <a:r>
              <a:rPr lang="en-US">
                <a:ea typeface="ＭＳ Ｐゴシック" charset="-128"/>
                <a:cs typeface="ＭＳ Ｐゴシック" charset="-128"/>
              </a:rPr>
              <a:t>... and more:</a:t>
            </a:r>
          </a:p>
        </p:txBody>
      </p:sp>
      <p:grpSp>
        <p:nvGrpSpPr>
          <p:cNvPr id="26630" name="Group 4"/>
          <p:cNvGrpSpPr>
            <a:grpSpLocks/>
          </p:cNvGrpSpPr>
          <p:nvPr/>
        </p:nvGrpSpPr>
        <p:grpSpPr bwMode="auto">
          <a:xfrm>
            <a:off x="6465888" y="1752600"/>
            <a:ext cx="2601912" cy="1447800"/>
            <a:chOff x="3953" y="2448"/>
            <a:chExt cx="1639" cy="912"/>
          </a:xfrm>
        </p:grpSpPr>
        <p:sp>
          <p:nvSpPr>
            <p:cNvPr id="26632" name="Oval 5"/>
            <p:cNvSpPr>
              <a:spLocks noChangeArrowheads="1"/>
            </p:cNvSpPr>
            <p:nvPr/>
          </p:nvSpPr>
          <p:spPr bwMode="auto">
            <a:xfrm>
              <a:off x="5088" y="3168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33" name="Oval 6"/>
            <p:cNvSpPr>
              <a:spLocks noChangeArrowheads="1"/>
            </p:cNvSpPr>
            <p:nvPr/>
          </p:nvSpPr>
          <p:spPr bwMode="auto">
            <a:xfrm>
              <a:off x="5088" y="2592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34" name="Oval 7"/>
            <p:cNvSpPr>
              <a:spLocks noChangeArrowheads="1"/>
            </p:cNvSpPr>
            <p:nvPr/>
          </p:nvSpPr>
          <p:spPr bwMode="auto">
            <a:xfrm>
              <a:off x="5088" y="2688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35" name="Oval 8"/>
            <p:cNvSpPr>
              <a:spLocks noChangeArrowheads="1"/>
            </p:cNvSpPr>
            <p:nvPr/>
          </p:nvSpPr>
          <p:spPr bwMode="auto">
            <a:xfrm>
              <a:off x="5088" y="2976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36" name="Oval 9"/>
            <p:cNvSpPr>
              <a:spLocks noChangeArrowheads="1"/>
            </p:cNvSpPr>
            <p:nvPr/>
          </p:nvSpPr>
          <p:spPr bwMode="auto">
            <a:xfrm>
              <a:off x="5088" y="3072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37" name="Oval 10"/>
            <p:cNvSpPr>
              <a:spLocks noChangeArrowheads="1"/>
            </p:cNvSpPr>
            <p:nvPr/>
          </p:nvSpPr>
          <p:spPr bwMode="auto">
            <a:xfrm>
              <a:off x="4512" y="2640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38" name="Oval 11"/>
            <p:cNvSpPr>
              <a:spLocks noChangeArrowheads="1"/>
            </p:cNvSpPr>
            <p:nvPr/>
          </p:nvSpPr>
          <p:spPr bwMode="auto">
            <a:xfrm>
              <a:off x="4512" y="2736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39" name="Oval 12"/>
            <p:cNvSpPr>
              <a:spLocks noChangeArrowheads="1"/>
            </p:cNvSpPr>
            <p:nvPr/>
          </p:nvSpPr>
          <p:spPr bwMode="auto">
            <a:xfrm>
              <a:off x="4512" y="3024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40" name="Oval 13"/>
            <p:cNvSpPr>
              <a:spLocks noChangeArrowheads="1"/>
            </p:cNvSpPr>
            <p:nvPr/>
          </p:nvSpPr>
          <p:spPr bwMode="auto">
            <a:xfrm>
              <a:off x="4512" y="3120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41" name="Text Box 14"/>
            <p:cNvSpPr txBox="1">
              <a:spLocks noChangeArrowheads="1"/>
            </p:cNvSpPr>
            <p:nvPr/>
          </p:nvSpPr>
          <p:spPr bwMode="auto">
            <a:xfrm>
              <a:off x="3953" y="2474"/>
              <a:ext cx="319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0" lang="en-US" sz="2400">
                  <a:latin typeface="Times New Roman" charset="0"/>
                </a:rPr>
                <a:t>D</a:t>
              </a:r>
              <a:r>
                <a:rPr kumimoji="0" lang="en-US" sz="2400" baseline="-25000">
                  <a:latin typeface="Times New Roman" charset="0"/>
                </a:rPr>
                <a:t>1</a:t>
              </a:r>
            </a:p>
          </p:txBody>
        </p:sp>
        <p:sp>
          <p:nvSpPr>
            <p:cNvPr id="26642" name="Text Box 15"/>
            <p:cNvSpPr txBox="1">
              <a:spLocks noChangeArrowheads="1"/>
            </p:cNvSpPr>
            <p:nvPr/>
          </p:nvSpPr>
          <p:spPr bwMode="auto">
            <a:xfrm>
              <a:off x="3973" y="3024"/>
              <a:ext cx="34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0" lang="en-US" sz="2400">
                  <a:latin typeface="Times New Roman" charset="0"/>
                </a:rPr>
                <a:t>D</a:t>
              </a:r>
              <a:r>
                <a:rPr kumimoji="0" lang="en-US" sz="2400" baseline="-25000">
                  <a:latin typeface="Times New Roman" charset="0"/>
                </a:rPr>
                <a:t>N</a:t>
              </a:r>
            </a:p>
          </p:txBody>
        </p:sp>
        <p:sp>
          <p:nvSpPr>
            <p:cNvPr id="26643" name="Text Box 16"/>
            <p:cNvSpPr txBox="1">
              <a:spLocks noChangeArrowheads="1"/>
            </p:cNvSpPr>
            <p:nvPr/>
          </p:nvSpPr>
          <p:spPr bwMode="auto">
            <a:xfrm>
              <a:off x="5276" y="2448"/>
              <a:ext cx="29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0" lang="en-US" sz="2400">
                  <a:latin typeface="Times New Roman" charset="0"/>
                </a:rPr>
                <a:t>T</a:t>
              </a:r>
              <a:r>
                <a:rPr kumimoji="0" lang="en-US" sz="2400" baseline="-25000">
                  <a:latin typeface="Times New Roman" charset="0"/>
                </a:rPr>
                <a:t>1</a:t>
              </a:r>
            </a:p>
          </p:txBody>
        </p:sp>
        <p:sp>
          <p:nvSpPr>
            <p:cNvPr id="26644" name="Text Box 17"/>
            <p:cNvSpPr txBox="1">
              <a:spLocks noChangeArrowheads="1"/>
            </p:cNvSpPr>
            <p:nvPr/>
          </p:nvSpPr>
          <p:spPr bwMode="auto">
            <a:xfrm>
              <a:off x="5245" y="3072"/>
              <a:ext cx="34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0" lang="en-US" sz="2400">
                  <a:latin typeface="Times New Roman" charset="0"/>
                </a:rPr>
                <a:t>T</a:t>
              </a:r>
              <a:r>
                <a:rPr kumimoji="0" lang="en-US" sz="2400" baseline="-25000">
                  <a:latin typeface="Times New Roman" charset="0"/>
                </a:rPr>
                <a:t>M</a:t>
              </a:r>
            </a:p>
          </p:txBody>
        </p:sp>
        <p:cxnSp>
          <p:nvCxnSpPr>
            <p:cNvPr id="26645" name="AutoShape 18"/>
            <p:cNvCxnSpPr>
              <a:cxnSpLocks noChangeShapeType="1"/>
              <a:stCxn id="26637" idx="6"/>
              <a:endCxn id="26634" idx="2"/>
            </p:cNvCxnSpPr>
            <p:nvPr/>
          </p:nvCxnSpPr>
          <p:spPr bwMode="auto">
            <a:xfrm>
              <a:off x="4572" y="2664"/>
              <a:ext cx="504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646" name="AutoShape 19"/>
            <p:cNvCxnSpPr>
              <a:cxnSpLocks noChangeShapeType="1"/>
              <a:stCxn id="26637" idx="6"/>
              <a:endCxn id="26635" idx="0"/>
            </p:cNvCxnSpPr>
            <p:nvPr/>
          </p:nvCxnSpPr>
          <p:spPr bwMode="auto">
            <a:xfrm>
              <a:off x="4572" y="2664"/>
              <a:ext cx="540" cy="3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647" name="AutoShape 20"/>
            <p:cNvCxnSpPr>
              <a:cxnSpLocks noChangeShapeType="1"/>
              <a:stCxn id="26640" idx="5"/>
              <a:endCxn id="26634" idx="2"/>
            </p:cNvCxnSpPr>
            <p:nvPr/>
          </p:nvCxnSpPr>
          <p:spPr bwMode="auto">
            <a:xfrm flipV="1">
              <a:off x="4553" y="2712"/>
              <a:ext cx="523" cy="4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6648" name="Text Box 21"/>
            <p:cNvSpPr txBox="1">
              <a:spLocks noChangeArrowheads="1"/>
            </p:cNvSpPr>
            <p:nvPr/>
          </p:nvSpPr>
          <p:spPr bwMode="auto">
            <a:xfrm>
              <a:off x="4444" y="2714"/>
              <a:ext cx="260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0" lang="en-US" sz="2400">
                  <a:latin typeface="Times New Roman" charset="0"/>
                </a:rPr>
                <a:t>...</a:t>
              </a:r>
            </a:p>
          </p:txBody>
        </p:sp>
        <p:sp>
          <p:nvSpPr>
            <p:cNvPr id="26649" name="Text Box 22"/>
            <p:cNvSpPr txBox="1">
              <a:spLocks noChangeArrowheads="1"/>
            </p:cNvSpPr>
            <p:nvPr/>
          </p:nvSpPr>
          <p:spPr bwMode="auto">
            <a:xfrm>
              <a:off x="5020" y="2688"/>
              <a:ext cx="260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0" lang="en-US" sz="2400">
                  <a:latin typeface="Times New Roman" charset="0"/>
                </a:rPr>
                <a:t>...</a:t>
              </a:r>
            </a:p>
          </p:txBody>
        </p:sp>
      </p:grpSp>
      <p:sp>
        <p:nvSpPr>
          <p:cNvPr id="26631" name="Date Placeholder 2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228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B7DA0B-55FE-F449-8E76-497AEF048AA2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T.2 Densification – Patent Citations</a:t>
            </a: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3429000" cy="4953000"/>
          </a:xfrm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Citations among patents granted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@1999</a:t>
            </a:r>
          </a:p>
          <a:p>
            <a:pPr lvl="1"/>
            <a:r>
              <a:rPr lang="en-US"/>
              <a:t>2.9 M nodes</a:t>
            </a:r>
          </a:p>
          <a:p>
            <a:pPr lvl="1"/>
            <a:r>
              <a:rPr lang="en-US"/>
              <a:t>16.5 M edges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Each year is a datapoint</a:t>
            </a:r>
          </a:p>
        </p:txBody>
      </p:sp>
      <p:pic>
        <p:nvPicPr>
          <p:cNvPr id="1228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3838" y="1751013"/>
            <a:ext cx="5110162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7" name="Line 5"/>
          <p:cNvSpPr>
            <a:spLocks noChangeShapeType="1"/>
          </p:cNvSpPr>
          <p:nvPr/>
        </p:nvSpPr>
        <p:spPr bwMode="auto">
          <a:xfrm flipV="1">
            <a:off x="5638800" y="2743200"/>
            <a:ext cx="2590800" cy="22748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8" name="Text Box 6"/>
          <p:cNvSpPr txBox="1">
            <a:spLocks noChangeArrowheads="1"/>
          </p:cNvSpPr>
          <p:nvPr/>
        </p:nvSpPr>
        <p:spPr bwMode="auto">
          <a:xfrm>
            <a:off x="7924800" y="5486400"/>
            <a:ext cx="777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buFont typeface="Wingdings" charset="2"/>
              <a:buNone/>
            </a:pPr>
            <a:r>
              <a:rPr kumimoji="0" lang="en-US" sz="2800">
                <a:solidFill>
                  <a:srgbClr val="0000FF"/>
                </a:solidFill>
                <a:ea typeface="Arial" charset="0"/>
                <a:cs typeface="Arial" charset="0"/>
              </a:rPr>
              <a:t>N(t)</a:t>
            </a:r>
          </a:p>
        </p:txBody>
      </p:sp>
      <p:sp>
        <p:nvSpPr>
          <p:cNvPr id="122889" name="Text Box 7"/>
          <p:cNvSpPr txBox="1">
            <a:spLocks noChangeArrowheads="1"/>
          </p:cNvSpPr>
          <p:nvPr/>
        </p:nvSpPr>
        <p:spPr bwMode="auto">
          <a:xfrm>
            <a:off x="3814763" y="2057400"/>
            <a:ext cx="757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buFont typeface="Wingdings" charset="2"/>
              <a:buNone/>
            </a:pPr>
            <a:r>
              <a:rPr kumimoji="0" lang="en-US" sz="2800">
                <a:solidFill>
                  <a:srgbClr val="0000FF"/>
                </a:solidFill>
                <a:ea typeface="Arial" charset="0"/>
                <a:cs typeface="Arial" charset="0"/>
              </a:rPr>
              <a:t>E(t)</a:t>
            </a:r>
          </a:p>
        </p:txBody>
      </p:sp>
      <p:sp>
        <p:nvSpPr>
          <p:cNvPr id="122890" name="Line 8"/>
          <p:cNvSpPr>
            <a:spLocks noChangeShapeType="1"/>
          </p:cNvSpPr>
          <p:nvPr/>
        </p:nvSpPr>
        <p:spPr bwMode="auto">
          <a:xfrm>
            <a:off x="7086600" y="3810000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91" name="Text Box 9"/>
          <p:cNvSpPr txBox="1">
            <a:spLocks noChangeArrowheads="1"/>
          </p:cNvSpPr>
          <p:nvPr/>
        </p:nvSpPr>
        <p:spPr bwMode="auto">
          <a:xfrm>
            <a:off x="7656513" y="3214688"/>
            <a:ext cx="877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buFont typeface="Wingdings" charset="2"/>
              <a:buNone/>
            </a:pPr>
            <a:r>
              <a:rPr kumimoji="0" lang="en-US" sz="2800">
                <a:solidFill>
                  <a:srgbClr val="0000FF"/>
                </a:solidFill>
                <a:ea typeface="Arial" charset="0"/>
                <a:cs typeface="Arial" charset="0"/>
              </a:rPr>
              <a:t>1.66</a:t>
            </a:r>
          </a:p>
        </p:txBody>
      </p:sp>
      <p:sp>
        <p:nvSpPr>
          <p:cNvPr id="122892" name="Date Placeholder 1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249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2A722C-A7D9-3343-B08D-C2317D75FD3C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Problem#1: Patterns in graphs</a:t>
            </a:r>
          </a:p>
          <a:p>
            <a:pPr lvl="1"/>
            <a:r>
              <a:rPr lang="en-US"/>
              <a:t>Static graphs </a:t>
            </a:r>
          </a:p>
          <a:p>
            <a:pPr lvl="1"/>
            <a:r>
              <a:rPr lang="en-US"/>
              <a:t>Weighted graphs</a:t>
            </a:r>
          </a:p>
          <a:p>
            <a:pPr lvl="1"/>
            <a:r>
              <a:rPr lang="en-US"/>
              <a:t>Time evolving graphs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Problem#2: Tools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…</a:t>
            </a:r>
          </a:p>
        </p:txBody>
      </p:sp>
      <p:sp>
        <p:nvSpPr>
          <p:cNvPr id="124934" name="AutoShape 4"/>
          <p:cNvSpPr>
            <a:spLocks noChangeArrowheads="1"/>
          </p:cNvSpPr>
          <p:nvPr/>
        </p:nvSpPr>
        <p:spPr bwMode="auto">
          <a:xfrm>
            <a:off x="174625" y="3819525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917D88-351A-294C-832D-9381075F6D77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25956" name="Rectangle 2"/>
          <p:cNvSpPr>
            <a:spLocks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 defTabSz="828675" eaLnBrk="1" hangingPunct="1"/>
            <a:r>
              <a:rPr lang="en-US">
                <a:ea typeface="ＭＳ Ｐゴシック" charset="-128"/>
                <a:cs typeface="ＭＳ Ｐゴシック" charset="-128"/>
              </a:rPr>
              <a:t>More on Time-evolving</a:t>
            </a:r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>
                <a:ea typeface="ＭＳ Ｐゴシック" charset="-128"/>
                <a:cs typeface="ＭＳ Ｐゴシック" charset="-128"/>
              </a:rPr>
              <a:t>graphs</a:t>
            </a:r>
          </a:p>
        </p:txBody>
      </p:sp>
      <p:sp>
        <p:nvSpPr>
          <p:cNvPr id="125957" name="Text Box 15"/>
          <p:cNvSpPr txBox="1">
            <a:spLocks noChangeArrowheads="1"/>
          </p:cNvSpPr>
          <p:nvPr/>
        </p:nvSpPr>
        <p:spPr bwMode="auto">
          <a:xfrm>
            <a:off x="563563" y="3913188"/>
            <a:ext cx="6832600" cy="185102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algn="l" defTabSz="828675" eaLnBrk="0" hangingPunct="0"/>
            <a:r>
              <a:rPr kumimoji="0" lang="en-US" sz="2900">
                <a:latin typeface="Times New Roman" charset="0"/>
              </a:rPr>
              <a:t>M. McGlohon, L. Akoglu, and C. Faloutsos </a:t>
            </a:r>
          </a:p>
          <a:p>
            <a:pPr algn="l" defTabSz="828675" eaLnBrk="0" hangingPunct="0"/>
            <a:r>
              <a:rPr kumimoji="0" lang="en-US" sz="2900" i="1">
                <a:latin typeface="Times New Roman" charset="0"/>
              </a:rPr>
              <a:t>Weighted Graphs and Disconnected Components: Patterns and a Generator.</a:t>
            </a:r>
            <a:r>
              <a:rPr kumimoji="0" lang="en-US" sz="2900">
                <a:latin typeface="Times New Roman" charset="0"/>
              </a:rPr>
              <a:t> </a:t>
            </a:r>
          </a:p>
          <a:p>
            <a:pPr algn="l" defTabSz="828675" eaLnBrk="0" hangingPunct="0"/>
            <a:r>
              <a:rPr kumimoji="0" lang="en-US" sz="2900" i="1">
                <a:latin typeface="Times New Roman" charset="0"/>
              </a:rPr>
              <a:t>SIG-KDD</a:t>
            </a:r>
            <a:r>
              <a:rPr kumimoji="0" lang="en-US" sz="2900">
                <a:latin typeface="Times New Roman" charset="0"/>
              </a:rPr>
              <a:t> 2008 </a:t>
            </a:r>
          </a:p>
        </p:txBody>
      </p:sp>
      <p:sp>
        <p:nvSpPr>
          <p:cNvPr id="125958" name="Date Placeholder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968B5C-F648-9347-92E0-EBD8F1207E8F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26980" name="Title 1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 defTabSz="828675"/>
            <a:r>
              <a:rPr lang="en-US">
                <a:ea typeface="ＭＳ Ｐゴシック" charset="-128"/>
                <a:cs typeface="ＭＳ Ｐゴシック" charset="-128"/>
              </a:rPr>
              <a:t>Observation T.3: NLCC behavior</a:t>
            </a:r>
          </a:p>
        </p:txBody>
      </p:sp>
      <p:sp>
        <p:nvSpPr>
          <p:cNvPr id="126981" name="Content Placeholder 2"/>
          <p:cNvSpPr>
            <a:spLocks noGrp="1"/>
          </p:cNvSpPr>
          <p:nvPr>
            <p:ph idx="4294967295"/>
          </p:nvPr>
        </p:nvSpPr>
        <p:spPr/>
        <p:txBody>
          <a:bodyPr lIns="0" tIns="0" rIns="0" bIns="0"/>
          <a:lstStyle/>
          <a:p>
            <a:pPr marL="684213" lvl="1" indent="-260350" defTabSz="828675" eaLnBrk="1" hangingPunct="1">
              <a:buFontTx/>
              <a:buNone/>
            </a:pPr>
            <a:r>
              <a:rPr lang="en-US" sz="3200" i="1"/>
              <a:t>Q: How do NLCC’s emerge and join with the GCC?</a:t>
            </a:r>
          </a:p>
          <a:p>
            <a:pPr marL="684213" lvl="1" indent="-260350" defTabSz="828675" eaLnBrk="1" hangingPunct="1">
              <a:buFontTx/>
              <a:buNone/>
            </a:pPr>
            <a:endParaRPr lang="en-US" sz="3200" i="1"/>
          </a:p>
          <a:p>
            <a:pPr marL="684213" lvl="1" indent="-260350" defTabSz="828675" eaLnBrk="1" hangingPunct="1">
              <a:buFontTx/>
              <a:buNone/>
            </a:pPr>
            <a:r>
              <a:rPr lang="en-US"/>
              <a:t>(``NLCC’’ = non-largest conn. components)</a:t>
            </a:r>
            <a:endParaRPr lang="en-US" i="1"/>
          </a:p>
          <a:p>
            <a:pPr marL="684213" lvl="1" indent="-260350" defTabSz="828675" eaLnBrk="1" hangingPunct="1"/>
            <a:r>
              <a:rPr lang="en-US" sz="3200"/>
              <a:t>Do they continue to grow in size?</a:t>
            </a:r>
          </a:p>
          <a:p>
            <a:pPr marL="684213" lvl="1" indent="-260350" defTabSz="828675" eaLnBrk="1" hangingPunct="1"/>
            <a:r>
              <a:rPr lang="en-US" sz="3200"/>
              <a:t> or do they shrink?</a:t>
            </a:r>
          </a:p>
          <a:p>
            <a:pPr marL="684213" lvl="1" indent="-260350" defTabSz="828675" eaLnBrk="1" hangingPunct="1"/>
            <a:r>
              <a:rPr lang="en-US" sz="3200"/>
              <a:t> or stabilize?</a:t>
            </a:r>
          </a:p>
        </p:txBody>
      </p:sp>
      <p:sp>
        <p:nvSpPr>
          <p:cNvPr id="126982" name="Freeform 7"/>
          <p:cNvSpPr>
            <a:spLocks/>
          </p:cNvSpPr>
          <p:nvPr/>
        </p:nvSpPr>
        <p:spPr bwMode="auto">
          <a:xfrm>
            <a:off x="5962650" y="4892675"/>
            <a:ext cx="1282700" cy="939800"/>
          </a:xfrm>
          <a:custGeom>
            <a:avLst/>
            <a:gdLst>
              <a:gd name="T0" fmla="*/ 2147483647 w 808"/>
              <a:gd name="T1" fmla="*/ 2147483647 h 592"/>
              <a:gd name="T2" fmla="*/ 2147483647 w 808"/>
              <a:gd name="T3" fmla="*/ 2147483647 h 592"/>
              <a:gd name="T4" fmla="*/ 2147483647 w 808"/>
              <a:gd name="T5" fmla="*/ 2147483647 h 592"/>
              <a:gd name="T6" fmla="*/ 2147483647 w 808"/>
              <a:gd name="T7" fmla="*/ 2147483647 h 592"/>
              <a:gd name="T8" fmla="*/ 2147483647 w 808"/>
              <a:gd name="T9" fmla="*/ 2147483647 h 592"/>
              <a:gd name="T10" fmla="*/ 2147483647 w 808"/>
              <a:gd name="T11" fmla="*/ 2147483647 h 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8"/>
              <a:gd name="T19" fmla="*/ 0 h 592"/>
              <a:gd name="T20" fmla="*/ 808 w 808"/>
              <a:gd name="T21" fmla="*/ 592 h 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8" h="592">
                <a:moveTo>
                  <a:pt x="57" y="319"/>
                </a:moveTo>
                <a:cubicBezTo>
                  <a:pt x="114" y="230"/>
                  <a:pt x="330" y="16"/>
                  <a:pt x="450" y="8"/>
                </a:cubicBezTo>
                <a:cubicBezTo>
                  <a:pt x="570" y="0"/>
                  <a:pt x="750" y="183"/>
                  <a:pt x="779" y="273"/>
                </a:cubicBezTo>
                <a:cubicBezTo>
                  <a:pt x="808" y="363"/>
                  <a:pt x="734" y="504"/>
                  <a:pt x="623" y="548"/>
                </a:cubicBezTo>
                <a:cubicBezTo>
                  <a:pt x="512" y="592"/>
                  <a:pt x="205" y="576"/>
                  <a:pt x="111" y="539"/>
                </a:cubicBezTo>
                <a:cubicBezTo>
                  <a:pt x="17" y="502"/>
                  <a:pt x="0" y="408"/>
                  <a:pt x="57" y="31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3" name="Freeform 8"/>
          <p:cNvSpPr>
            <a:spLocks/>
          </p:cNvSpPr>
          <p:nvPr/>
        </p:nvSpPr>
        <p:spPr bwMode="auto">
          <a:xfrm>
            <a:off x="7472363" y="5000625"/>
            <a:ext cx="425450" cy="258763"/>
          </a:xfrm>
          <a:custGeom>
            <a:avLst/>
            <a:gdLst>
              <a:gd name="T0" fmla="*/ 2147483647 w 808"/>
              <a:gd name="T1" fmla="*/ 2147483647 h 592"/>
              <a:gd name="T2" fmla="*/ 2147483647 w 808"/>
              <a:gd name="T3" fmla="*/ 2147483647 h 592"/>
              <a:gd name="T4" fmla="*/ 2147483647 w 808"/>
              <a:gd name="T5" fmla="*/ 2147483647 h 592"/>
              <a:gd name="T6" fmla="*/ 2147483647 w 808"/>
              <a:gd name="T7" fmla="*/ 2147483647 h 592"/>
              <a:gd name="T8" fmla="*/ 2147483647 w 808"/>
              <a:gd name="T9" fmla="*/ 2147483647 h 592"/>
              <a:gd name="T10" fmla="*/ 2147483647 w 808"/>
              <a:gd name="T11" fmla="*/ 2147483647 h 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8"/>
              <a:gd name="T19" fmla="*/ 0 h 592"/>
              <a:gd name="T20" fmla="*/ 808 w 808"/>
              <a:gd name="T21" fmla="*/ 592 h 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8" h="592">
                <a:moveTo>
                  <a:pt x="57" y="319"/>
                </a:moveTo>
                <a:cubicBezTo>
                  <a:pt x="114" y="230"/>
                  <a:pt x="330" y="16"/>
                  <a:pt x="450" y="8"/>
                </a:cubicBezTo>
                <a:cubicBezTo>
                  <a:pt x="570" y="0"/>
                  <a:pt x="750" y="183"/>
                  <a:pt x="779" y="273"/>
                </a:cubicBezTo>
                <a:cubicBezTo>
                  <a:pt x="808" y="363"/>
                  <a:pt x="734" y="504"/>
                  <a:pt x="623" y="548"/>
                </a:cubicBezTo>
                <a:cubicBezTo>
                  <a:pt x="512" y="592"/>
                  <a:pt x="205" y="576"/>
                  <a:pt x="111" y="539"/>
                </a:cubicBezTo>
                <a:cubicBezTo>
                  <a:pt x="17" y="502"/>
                  <a:pt x="0" y="408"/>
                  <a:pt x="57" y="319"/>
                </a:cubicBezTo>
                <a:close/>
              </a:path>
            </a:pathLst>
          </a:custGeom>
          <a:solidFill>
            <a:schemeClr val="tx1">
              <a:alpha val="39999"/>
            </a:schemeClr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4" name="Freeform 10"/>
          <p:cNvSpPr>
            <a:spLocks/>
          </p:cNvSpPr>
          <p:nvPr/>
        </p:nvSpPr>
        <p:spPr bwMode="auto">
          <a:xfrm>
            <a:off x="7334250" y="5399088"/>
            <a:ext cx="279400" cy="185737"/>
          </a:xfrm>
          <a:custGeom>
            <a:avLst/>
            <a:gdLst>
              <a:gd name="T0" fmla="*/ 2147483647 w 808"/>
              <a:gd name="T1" fmla="*/ 2147483647 h 592"/>
              <a:gd name="T2" fmla="*/ 2147483647 w 808"/>
              <a:gd name="T3" fmla="*/ 2147483647 h 592"/>
              <a:gd name="T4" fmla="*/ 2147483647 w 808"/>
              <a:gd name="T5" fmla="*/ 2147483647 h 592"/>
              <a:gd name="T6" fmla="*/ 2147483647 w 808"/>
              <a:gd name="T7" fmla="*/ 2147483647 h 592"/>
              <a:gd name="T8" fmla="*/ 2147483647 w 808"/>
              <a:gd name="T9" fmla="*/ 2147483647 h 592"/>
              <a:gd name="T10" fmla="*/ 2147483647 w 808"/>
              <a:gd name="T11" fmla="*/ 2147483647 h 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8"/>
              <a:gd name="T19" fmla="*/ 0 h 592"/>
              <a:gd name="T20" fmla="*/ 808 w 808"/>
              <a:gd name="T21" fmla="*/ 592 h 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8" h="592">
                <a:moveTo>
                  <a:pt x="57" y="319"/>
                </a:moveTo>
                <a:cubicBezTo>
                  <a:pt x="114" y="230"/>
                  <a:pt x="330" y="16"/>
                  <a:pt x="450" y="8"/>
                </a:cubicBezTo>
                <a:cubicBezTo>
                  <a:pt x="570" y="0"/>
                  <a:pt x="750" y="183"/>
                  <a:pt x="779" y="273"/>
                </a:cubicBezTo>
                <a:cubicBezTo>
                  <a:pt x="808" y="363"/>
                  <a:pt x="734" y="504"/>
                  <a:pt x="623" y="548"/>
                </a:cubicBezTo>
                <a:cubicBezTo>
                  <a:pt x="512" y="592"/>
                  <a:pt x="205" y="576"/>
                  <a:pt x="111" y="539"/>
                </a:cubicBezTo>
                <a:cubicBezTo>
                  <a:pt x="17" y="502"/>
                  <a:pt x="0" y="408"/>
                  <a:pt x="57" y="319"/>
                </a:cubicBezTo>
                <a:close/>
              </a:path>
            </a:pathLst>
          </a:custGeom>
          <a:solidFill>
            <a:schemeClr val="tx1">
              <a:alpha val="39999"/>
            </a:schemeClr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5" name="Freeform 11"/>
          <p:cNvSpPr>
            <a:spLocks/>
          </p:cNvSpPr>
          <p:nvPr/>
        </p:nvSpPr>
        <p:spPr bwMode="auto">
          <a:xfrm>
            <a:off x="7618413" y="5638800"/>
            <a:ext cx="222250" cy="185738"/>
          </a:xfrm>
          <a:custGeom>
            <a:avLst/>
            <a:gdLst>
              <a:gd name="T0" fmla="*/ 2147483647 w 808"/>
              <a:gd name="T1" fmla="*/ 2147483647 h 592"/>
              <a:gd name="T2" fmla="*/ 2147483647 w 808"/>
              <a:gd name="T3" fmla="*/ 2147483647 h 592"/>
              <a:gd name="T4" fmla="*/ 2147483647 w 808"/>
              <a:gd name="T5" fmla="*/ 2147483647 h 592"/>
              <a:gd name="T6" fmla="*/ 2147483647 w 808"/>
              <a:gd name="T7" fmla="*/ 2147483647 h 592"/>
              <a:gd name="T8" fmla="*/ 2147483647 w 808"/>
              <a:gd name="T9" fmla="*/ 2147483647 h 592"/>
              <a:gd name="T10" fmla="*/ 2147483647 w 808"/>
              <a:gd name="T11" fmla="*/ 2147483647 h 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8"/>
              <a:gd name="T19" fmla="*/ 0 h 592"/>
              <a:gd name="T20" fmla="*/ 808 w 808"/>
              <a:gd name="T21" fmla="*/ 592 h 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8" h="592">
                <a:moveTo>
                  <a:pt x="57" y="319"/>
                </a:moveTo>
                <a:cubicBezTo>
                  <a:pt x="114" y="230"/>
                  <a:pt x="330" y="16"/>
                  <a:pt x="450" y="8"/>
                </a:cubicBezTo>
                <a:cubicBezTo>
                  <a:pt x="570" y="0"/>
                  <a:pt x="750" y="183"/>
                  <a:pt x="779" y="273"/>
                </a:cubicBezTo>
                <a:cubicBezTo>
                  <a:pt x="808" y="363"/>
                  <a:pt x="734" y="504"/>
                  <a:pt x="623" y="548"/>
                </a:cubicBezTo>
                <a:cubicBezTo>
                  <a:pt x="512" y="592"/>
                  <a:pt x="205" y="576"/>
                  <a:pt x="111" y="539"/>
                </a:cubicBezTo>
                <a:cubicBezTo>
                  <a:pt x="17" y="502"/>
                  <a:pt x="0" y="408"/>
                  <a:pt x="57" y="319"/>
                </a:cubicBezTo>
                <a:close/>
              </a:path>
            </a:pathLst>
          </a:custGeom>
          <a:solidFill>
            <a:schemeClr val="tx1">
              <a:alpha val="39999"/>
            </a:schemeClr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6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E9BE05-B77C-E141-B5D5-6BAC014A1489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28004" name="Title 1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 defTabSz="828675"/>
            <a:r>
              <a:rPr lang="en-US">
                <a:ea typeface="ＭＳ Ｐゴシック" charset="-128"/>
                <a:cs typeface="ＭＳ Ｐゴシック" charset="-128"/>
              </a:rPr>
              <a:t>Observation T.3: NLCC behavior</a:t>
            </a:r>
          </a:p>
        </p:txBody>
      </p:sp>
      <p:sp>
        <p:nvSpPr>
          <p:cNvPr id="128005" name="Content Placeholder 2"/>
          <p:cNvSpPr>
            <a:spLocks noGrp="1"/>
          </p:cNvSpPr>
          <p:nvPr>
            <p:ph idx="4294967295"/>
          </p:nvPr>
        </p:nvSpPr>
        <p:spPr/>
        <p:txBody>
          <a:bodyPr lIns="0" tIns="0" rIns="0" bIns="0"/>
          <a:lstStyle/>
          <a:p>
            <a:pPr marL="684213" lvl="1" indent="-260350" defTabSz="828675" eaLnBrk="1" hangingPunct="1">
              <a:buFontTx/>
              <a:buNone/>
            </a:pPr>
            <a:r>
              <a:rPr lang="en-US" sz="3200" i="1"/>
              <a:t>Q: How do NLCC’s emerge and join with the GCC?</a:t>
            </a:r>
          </a:p>
          <a:p>
            <a:pPr marL="684213" lvl="1" indent="-260350" defTabSz="828675" eaLnBrk="1" hangingPunct="1">
              <a:buFontTx/>
              <a:buNone/>
            </a:pPr>
            <a:endParaRPr lang="en-US" sz="3200" i="1"/>
          </a:p>
          <a:p>
            <a:pPr marL="684213" lvl="1" indent="-260350" defTabSz="828675" eaLnBrk="1" hangingPunct="1">
              <a:buFontTx/>
              <a:buNone/>
            </a:pPr>
            <a:r>
              <a:rPr lang="en-US"/>
              <a:t>(``NLCC’’ = non-largest conn. components)</a:t>
            </a:r>
            <a:endParaRPr lang="en-US" i="1"/>
          </a:p>
          <a:p>
            <a:pPr marL="684213" lvl="1" indent="-260350" defTabSz="828675" eaLnBrk="1" hangingPunct="1"/>
            <a:r>
              <a:rPr lang="en-US" sz="3200"/>
              <a:t>Do they continue to grow in size?</a:t>
            </a:r>
          </a:p>
          <a:p>
            <a:pPr marL="684213" lvl="1" indent="-260350" defTabSz="828675" eaLnBrk="1" hangingPunct="1"/>
            <a:r>
              <a:rPr lang="en-US" sz="3200"/>
              <a:t> or do they </a:t>
            </a:r>
            <a:r>
              <a:rPr lang="en-US" sz="3200" u="sng"/>
              <a:t>shrink</a:t>
            </a:r>
            <a:r>
              <a:rPr lang="en-US" sz="3200"/>
              <a:t>?</a:t>
            </a:r>
          </a:p>
          <a:p>
            <a:pPr marL="684213" lvl="1" indent="-260350" defTabSz="828675" eaLnBrk="1" hangingPunct="1"/>
            <a:r>
              <a:rPr lang="en-US" sz="3200"/>
              <a:t> or stabilize?</a:t>
            </a:r>
          </a:p>
        </p:txBody>
      </p:sp>
      <p:sp>
        <p:nvSpPr>
          <p:cNvPr id="128006" name="Freeform 7"/>
          <p:cNvSpPr>
            <a:spLocks/>
          </p:cNvSpPr>
          <p:nvPr/>
        </p:nvSpPr>
        <p:spPr bwMode="auto">
          <a:xfrm>
            <a:off x="5962650" y="4892675"/>
            <a:ext cx="1282700" cy="939800"/>
          </a:xfrm>
          <a:custGeom>
            <a:avLst/>
            <a:gdLst>
              <a:gd name="T0" fmla="*/ 2147483647 w 808"/>
              <a:gd name="T1" fmla="*/ 2147483647 h 592"/>
              <a:gd name="T2" fmla="*/ 2147483647 w 808"/>
              <a:gd name="T3" fmla="*/ 2147483647 h 592"/>
              <a:gd name="T4" fmla="*/ 2147483647 w 808"/>
              <a:gd name="T5" fmla="*/ 2147483647 h 592"/>
              <a:gd name="T6" fmla="*/ 2147483647 w 808"/>
              <a:gd name="T7" fmla="*/ 2147483647 h 592"/>
              <a:gd name="T8" fmla="*/ 2147483647 w 808"/>
              <a:gd name="T9" fmla="*/ 2147483647 h 592"/>
              <a:gd name="T10" fmla="*/ 2147483647 w 808"/>
              <a:gd name="T11" fmla="*/ 2147483647 h 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8"/>
              <a:gd name="T19" fmla="*/ 0 h 592"/>
              <a:gd name="T20" fmla="*/ 808 w 808"/>
              <a:gd name="T21" fmla="*/ 592 h 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8" h="592">
                <a:moveTo>
                  <a:pt x="57" y="319"/>
                </a:moveTo>
                <a:cubicBezTo>
                  <a:pt x="114" y="230"/>
                  <a:pt x="330" y="16"/>
                  <a:pt x="450" y="8"/>
                </a:cubicBezTo>
                <a:cubicBezTo>
                  <a:pt x="570" y="0"/>
                  <a:pt x="750" y="183"/>
                  <a:pt x="779" y="273"/>
                </a:cubicBezTo>
                <a:cubicBezTo>
                  <a:pt x="808" y="363"/>
                  <a:pt x="734" y="504"/>
                  <a:pt x="623" y="548"/>
                </a:cubicBezTo>
                <a:cubicBezTo>
                  <a:pt x="512" y="592"/>
                  <a:pt x="205" y="576"/>
                  <a:pt x="111" y="539"/>
                </a:cubicBezTo>
                <a:cubicBezTo>
                  <a:pt x="17" y="502"/>
                  <a:pt x="0" y="408"/>
                  <a:pt x="57" y="31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7" name="Freeform 8"/>
          <p:cNvSpPr>
            <a:spLocks/>
          </p:cNvSpPr>
          <p:nvPr/>
        </p:nvSpPr>
        <p:spPr bwMode="auto">
          <a:xfrm>
            <a:off x="7472363" y="5000625"/>
            <a:ext cx="425450" cy="258763"/>
          </a:xfrm>
          <a:custGeom>
            <a:avLst/>
            <a:gdLst>
              <a:gd name="T0" fmla="*/ 2147483647 w 808"/>
              <a:gd name="T1" fmla="*/ 2147483647 h 592"/>
              <a:gd name="T2" fmla="*/ 2147483647 w 808"/>
              <a:gd name="T3" fmla="*/ 2147483647 h 592"/>
              <a:gd name="T4" fmla="*/ 2147483647 w 808"/>
              <a:gd name="T5" fmla="*/ 2147483647 h 592"/>
              <a:gd name="T6" fmla="*/ 2147483647 w 808"/>
              <a:gd name="T7" fmla="*/ 2147483647 h 592"/>
              <a:gd name="T8" fmla="*/ 2147483647 w 808"/>
              <a:gd name="T9" fmla="*/ 2147483647 h 592"/>
              <a:gd name="T10" fmla="*/ 2147483647 w 808"/>
              <a:gd name="T11" fmla="*/ 2147483647 h 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8"/>
              <a:gd name="T19" fmla="*/ 0 h 592"/>
              <a:gd name="T20" fmla="*/ 808 w 808"/>
              <a:gd name="T21" fmla="*/ 592 h 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8" h="592">
                <a:moveTo>
                  <a:pt x="57" y="319"/>
                </a:moveTo>
                <a:cubicBezTo>
                  <a:pt x="114" y="230"/>
                  <a:pt x="330" y="16"/>
                  <a:pt x="450" y="8"/>
                </a:cubicBezTo>
                <a:cubicBezTo>
                  <a:pt x="570" y="0"/>
                  <a:pt x="750" y="183"/>
                  <a:pt x="779" y="273"/>
                </a:cubicBezTo>
                <a:cubicBezTo>
                  <a:pt x="808" y="363"/>
                  <a:pt x="734" y="504"/>
                  <a:pt x="623" y="548"/>
                </a:cubicBezTo>
                <a:cubicBezTo>
                  <a:pt x="512" y="592"/>
                  <a:pt x="205" y="576"/>
                  <a:pt x="111" y="539"/>
                </a:cubicBezTo>
                <a:cubicBezTo>
                  <a:pt x="17" y="502"/>
                  <a:pt x="0" y="408"/>
                  <a:pt x="57" y="31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Freeform 10"/>
          <p:cNvSpPr>
            <a:spLocks/>
          </p:cNvSpPr>
          <p:nvPr/>
        </p:nvSpPr>
        <p:spPr bwMode="auto">
          <a:xfrm>
            <a:off x="7334250" y="5399088"/>
            <a:ext cx="279400" cy="185737"/>
          </a:xfrm>
          <a:custGeom>
            <a:avLst/>
            <a:gdLst>
              <a:gd name="T0" fmla="*/ 2147483647 w 808"/>
              <a:gd name="T1" fmla="*/ 2147483647 h 592"/>
              <a:gd name="T2" fmla="*/ 2147483647 w 808"/>
              <a:gd name="T3" fmla="*/ 2147483647 h 592"/>
              <a:gd name="T4" fmla="*/ 2147483647 w 808"/>
              <a:gd name="T5" fmla="*/ 2147483647 h 592"/>
              <a:gd name="T6" fmla="*/ 2147483647 w 808"/>
              <a:gd name="T7" fmla="*/ 2147483647 h 592"/>
              <a:gd name="T8" fmla="*/ 2147483647 w 808"/>
              <a:gd name="T9" fmla="*/ 2147483647 h 592"/>
              <a:gd name="T10" fmla="*/ 2147483647 w 808"/>
              <a:gd name="T11" fmla="*/ 2147483647 h 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8"/>
              <a:gd name="T19" fmla="*/ 0 h 592"/>
              <a:gd name="T20" fmla="*/ 808 w 808"/>
              <a:gd name="T21" fmla="*/ 592 h 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8" h="592">
                <a:moveTo>
                  <a:pt x="57" y="319"/>
                </a:moveTo>
                <a:cubicBezTo>
                  <a:pt x="114" y="230"/>
                  <a:pt x="330" y="16"/>
                  <a:pt x="450" y="8"/>
                </a:cubicBezTo>
                <a:cubicBezTo>
                  <a:pt x="570" y="0"/>
                  <a:pt x="750" y="183"/>
                  <a:pt x="779" y="273"/>
                </a:cubicBezTo>
                <a:cubicBezTo>
                  <a:pt x="808" y="363"/>
                  <a:pt x="734" y="504"/>
                  <a:pt x="623" y="548"/>
                </a:cubicBezTo>
                <a:cubicBezTo>
                  <a:pt x="512" y="592"/>
                  <a:pt x="205" y="576"/>
                  <a:pt x="111" y="539"/>
                </a:cubicBezTo>
                <a:cubicBezTo>
                  <a:pt x="17" y="502"/>
                  <a:pt x="0" y="408"/>
                  <a:pt x="57" y="319"/>
                </a:cubicBezTo>
                <a:close/>
              </a:path>
            </a:pathLst>
          </a:custGeom>
          <a:solidFill>
            <a:schemeClr val="tx1">
              <a:alpha val="39999"/>
            </a:schemeClr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9" name="Freeform 11"/>
          <p:cNvSpPr>
            <a:spLocks/>
          </p:cNvSpPr>
          <p:nvPr/>
        </p:nvSpPr>
        <p:spPr bwMode="auto">
          <a:xfrm>
            <a:off x="7618413" y="5638800"/>
            <a:ext cx="222250" cy="185738"/>
          </a:xfrm>
          <a:custGeom>
            <a:avLst/>
            <a:gdLst>
              <a:gd name="T0" fmla="*/ 2147483647 w 808"/>
              <a:gd name="T1" fmla="*/ 2147483647 h 592"/>
              <a:gd name="T2" fmla="*/ 2147483647 w 808"/>
              <a:gd name="T3" fmla="*/ 2147483647 h 592"/>
              <a:gd name="T4" fmla="*/ 2147483647 w 808"/>
              <a:gd name="T5" fmla="*/ 2147483647 h 592"/>
              <a:gd name="T6" fmla="*/ 2147483647 w 808"/>
              <a:gd name="T7" fmla="*/ 2147483647 h 592"/>
              <a:gd name="T8" fmla="*/ 2147483647 w 808"/>
              <a:gd name="T9" fmla="*/ 2147483647 h 592"/>
              <a:gd name="T10" fmla="*/ 2147483647 w 808"/>
              <a:gd name="T11" fmla="*/ 2147483647 h 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8"/>
              <a:gd name="T19" fmla="*/ 0 h 592"/>
              <a:gd name="T20" fmla="*/ 808 w 808"/>
              <a:gd name="T21" fmla="*/ 592 h 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8" h="592">
                <a:moveTo>
                  <a:pt x="57" y="319"/>
                </a:moveTo>
                <a:cubicBezTo>
                  <a:pt x="114" y="230"/>
                  <a:pt x="330" y="16"/>
                  <a:pt x="450" y="8"/>
                </a:cubicBezTo>
                <a:cubicBezTo>
                  <a:pt x="570" y="0"/>
                  <a:pt x="750" y="183"/>
                  <a:pt x="779" y="273"/>
                </a:cubicBezTo>
                <a:cubicBezTo>
                  <a:pt x="808" y="363"/>
                  <a:pt x="734" y="504"/>
                  <a:pt x="623" y="548"/>
                </a:cubicBezTo>
                <a:cubicBezTo>
                  <a:pt x="512" y="592"/>
                  <a:pt x="205" y="576"/>
                  <a:pt x="111" y="539"/>
                </a:cubicBezTo>
                <a:cubicBezTo>
                  <a:pt x="17" y="502"/>
                  <a:pt x="0" y="408"/>
                  <a:pt x="57" y="319"/>
                </a:cubicBezTo>
                <a:close/>
              </a:path>
            </a:pathLst>
          </a:custGeom>
          <a:solidFill>
            <a:schemeClr val="tx1">
              <a:alpha val="39999"/>
            </a:schemeClr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0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28011" name="Oval 10"/>
          <p:cNvSpPr>
            <a:spLocks noChangeArrowheads="1"/>
          </p:cNvSpPr>
          <p:nvPr/>
        </p:nvSpPr>
        <p:spPr bwMode="auto">
          <a:xfrm>
            <a:off x="7180263" y="4808538"/>
            <a:ext cx="122237" cy="1127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8012" name="Straight Connector 12"/>
          <p:cNvCxnSpPr>
            <a:cxnSpLocks noChangeShapeType="1"/>
            <a:stCxn id="128011" idx="6"/>
          </p:cNvCxnSpPr>
          <p:nvPr/>
        </p:nvCxnSpPr>
        <p:spPr bwMode="auto">
          <a:xfrm>
            <a:off x="7302500" y="4865688"/>
            <a:ext cx="285750" cy="176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128013" name="Straight Connector 14"/>
          <p:cNvCxnSpPr>
            <a:cxnSpLocks noChangeShapeType="1"/>
            <a:stCxn id="128011" idx="2"/>
          </p:cNvCxnSpPr>
          <p:nvPr/>
        </p:nvCxnSpPr>
        <p:spPr bwMode="auto">
          <a:xfrm rot="10800000" flipV="1">
            <a:off x="7004050" y="4865688"/>
            <a:ext cx="176213" cy="163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77CF5B-C79C-7548-84BC-0295A967675E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29028" name="Title 1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 defTabSz="828675"/>
            <a:r>
              <a:rPr lang="en-US">
                <a:ea typeface="ＭＳ Ｐゴシック" charset="-128"/>
                <a:cs typeface="ＭＳ Ｐゴシック" charset="-128"/>
              </a:rPr>
              <a:t>Observation T.3: NLCC behavior</a:t>
            </a:r>
          </a:p>
        </p:txBody>
      </p:sp>
      <p:sp>
        <p:nvSpPr>
          <p:cNvPr id="129029" name="Content Placeholder 2"/>
          <p:cNvSpPr>
            <a:spLocks noGrp="1"/>
          </p:cNvSpPr>
          <p:nvPr>
            <p:ph idx="4294967295"/>
          </p:nvPr>
        </p:nvSpPr>
        <p:spPr/>
        <p:txBody>
          <a:bodyPr lIns="0" tIns="0" rIns="0" bIns="0"/>
          <a:lstStyle/>
          <a:p>
            <a:pPr marL="684213" lvl="1" indent="-260350" defTabSz="828675" eaLnBrk="1" hangingPunct="1">
              <a:buFontTx/>
              <a:buNone/>
            </a:pPr>
            <a:r>
              <a:rPr lang="en-US" sz="3200" i="1"/>
              <a:t>Q: How do NLCC’s emerge and join with the GCC?</a:t>
            </a:r>
          </a:p>
          <a:p>
            <a:pPr marL="684213" lvl="1" indent="-260350" defTabSz="828675" eaLnBrk="1" hangingPunct="1">
              <a:buFontTx/>
              <a:buNone/>
            </a:pPr>
            <a:endParaRPr lang="en-US" sz="3200" i="1"/>
          </a:p>
          <a:p>
            <a:pPr marL="684213" lvl="1" indent="-260350" defTabSz="828675" eaLnBrk="1" hangingPunct="1">
              <a:buFontTx/>
              <a:buNone/>
            </a:pPr>
            <a:r>
              <a:rPr lang="en-US"/>
              <a:t>(``NLCC’’ = non-largest conn. components)</a:t>
            </a:r>
            <a:endParaRPr lang="en-US" i="1"/>
          </a:p>
          <a:p>
            <a:pPr marL="684213" lvl="1" indent="-260350" defTabSz="828675" eaLnBrk="1" hangingPunct="1"/>
            <a:r>
              <a:rPr lang="en-US" sz="3200"/>
              <a:t>Do they continue to grow in size?</a:t>
            </a:r>
          </a:p>
          <a:p>
            <a:pPr marL="684213" lvl="1" indent="-260350" defTabSz="828675" eaLnBrk="1" hangingPunct="1"/>
            <a:r>
              <a:rPr lang="en-US" sz="3200"/>
              <a:t> or do they shrink?</a:t>
            </a:r>
          </a:p>
          <a:p>
            <a:pPr marL="684213" lvl="1" indent="-260350" defTabSz="828675" eaLnBrk="1" hangingPunct="1"/>
            <a:r>
              <a:rPr lang="en-US" sz="3200"/>
              <a:t> or stabilize?</a:t>
            </a:r>
          </a:p>
        </p:txBody>
      </p:sp>
      <p:sp>
        <p:nvSpPr>
          <p:cNvPr id="129030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29031" name="TextBox 16"/>
          <p:cNvSpPr txBox="1">
            <a:spLocks noChangeArrowheads="1"/>
          </p:cNvSpPr>
          <p:nvPr/>
        </p:nvSpPr>
        <p:spPr bwMode="auto">
          <a:xfrm>
            <a:off x="212725" y="3657600"/>
            <a:ext cx="8509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YES</a:t>
            </a:r>
          </a:p>
        </p:txBody>
      </p:sp>
      <p:sp>
        <p:nvSpPr>
          <p:cNvPr id="129032" name="TextBox 17"/>
          <p:cNvSpPr txBox="1">
            <a:spLocks noChangeArrowheads="1"/>
          </p:cNvSpPr>
          <p:nvPr/>
        </p:nvSpPr>
        <p:spPr bwMode="auto">
          <a:xfrm>
            <a:off x="212725" y="4191000"/>
            <a:ext cx="8509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YES</a:t>
            </a:r>
          </a:p>
        </p:txBody>
      </p:sp>
      <p:sp>
        <p:nvSpPr>
          <p:cNvPr id="129033" name="TextBox 18"/>
          <p:cNvSpPr txBox="1">
            <a:spLocks noChangeArrowheads="1"/>
          </p:cNvSpPr>
          <p:nvPr/>
        </p:nvSpPr>
        <p:spPr bwMode="auto">
          <a:xfrm>
            <a:off x="212725" y="4838700"/>
            <a:ext cx="8509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YES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B716FE-AB18-CE47-82CE-9F8A282A9D83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30052" name="Rectangle 2"/>
          <p:cNvSpPr>
            <a:spLocks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 defTabSz="828675" eaLnBrk="1" hangingPunct="1"/>
            <a:r>
              <a:rPr lang="en-US">
                <a:ea typeface="ＭＳ Ｐゴシック" charset="-128"/>
                <a:cs typeface="ＭＳ Ｐゴシック" charset="-128"/>
              </a:rPr>
              <a:t>Observation T.3: NLCC behavior</a:t>
            </a:r>
          </a:p>
        </p:txBody>
      </p:sp>
      <p:sp>
        <p:nvSpPr>
          <p:cNvPr id="130053" name="Rectangle 3"/>
          <p:cNvSpPr>
            <a:spLocks noChangeArrowheads="1"/>
          </p:cNvSpPr>
          <p:nvPr>
            <p:ph type="body" idx="4294967295"/>
          </p:nvPr>
        </p:nvSpPr>
        <p:spPr>
          <a:xfrm>
            <a:off x="457200" y="1562100"/>
            <a:ext cx="8228013" cy="4986338"/>
          </a:xfrm>
        </p:spPr>
        <p:txBody>
          <a:bodyPr lIns="0" tIns="0" rIns="0" bIns="0"/>
          <a:lstStyle/>
          <a:p>
            <a:pPr marL="392113" indent="-293688" defTabSz="828675" eaLnBrk="1" hangingPunct="1"/>
            <a:r>
              <a:rPr lang="en-US">
                <a:ea typeface="ＭＳ Ｐゴシック" charset="-128"/>
                <a:cs typeface="ＭＳ Ｐゴシック" charset="-128"/>
              </a:rPr>
              <a:t>After the gelling point, the GCC takes off, but NLCC’s remain ~constant (actually, </a:t>
            </a:r>
            <a:r>
              <a:rPr lang="en-US" b="1">
                <a:ea typeface="ＭＳ Ｐゴシック" charset="-128"/>
                <a:cs typeface="ＭＳ Ｐゴシック" charset="-128"/>
              </a:rPr>
              <a:t>oscillate</a:t>
            </a:r>
            <a:r>
              <a:rPr lang="en-US">
                <a:ea typeface="ＭＳ Ｐゴシック" charset="-128"/>
                <a:cs typeface="ＭＳ Ｐゴシック" charset="-128"/>
              </a:rPr>
              <a:t>).</a:t>
            </a:r>
          </a:p>
        </p:txBody>
      </p:sp>
      <p:pic>
        <p:nvPicPr>
          <p:cNvPr id="130054" name="Picture 8" descr="imdb-cc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276600"/>
            <a:ext cx="35052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5" name="TextBox 10"/>
          <p:cNvSpPr txBox="1">
            <a:spLocks noChangeArrowheads="1"/>
          </p:cNvSpPr>
          <p:nvPr/>
        </p:nvSpPr>
        <p:spPr bwMode="auto">
          <a:xfrm>
            <a:off x="4114800" y="2971800"/>
            <a:ext cx="97155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kumimoji="0" lang="en-US" sz="2400" b="1">
                <a:ea typeface="ＭＳ Ｐゴシック" charset="-128"/>
                <a:cs typeface="ＭＳ Ｐゴシック" charset="-128"/>
              </a:rPr>
              <a:t>IMDB</a:t>
            </a:r>
          </a:p>
        </p:txBody>
      </p:sp>
      <p:sp>
        <p:nvSpPr>
          <p:cNvPr id="130056" name="TextBox 14"/>
          <p:cNvSpPr txBox="1">
            <a:spLocks noChangeArrowheads="1"/>
          </p:cNvSpPr>
          <p:nvPr/>
        </p:nvSpPr>
        <p:spPr bwMode="auto">
          <a:xfrm>
            <a:off x="1306513" y="3613150"/>
            <a:ext cx="126206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kumimoji="0" lang="en-US" sz="2400">
                <a:ea typeface="ＭＳ Ｐゴシック" charset="-128"/>
                <a:cs typeface="ＭＳ Ｐゴシック" charset="-128"/>
              </a:rPr>
              <a:t>CC size</a:t>
            </a:r>
          </a:p>
        </p:txBody>
      </p:sp>
      <p:sp>
        <p:nvSpPr>
          <p:cNvPr id="130057" name="TextBox 9"/>
          <p:cNvSpPr txBox="1">
            <a:spLocks noChangeArrowheads="1"/>
          </p:cNvSpPr>
          <p:nvPr/>
        </p:nvSpPr>
        <p:spPr bwMode="auto">
          <a:xfrm>
            <a:off x="4618038" y="5830888"/>
            <a:ext cx="19319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Time-stamp</a:t>
            </a:r>
          </a:p>
        </p:txBody>
      </p:sp>
      <p:sp>
        <p:nvSpPr>
          <p:cNvPr id="130058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31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1B4F3D-A31C-8E41-A3F4-E787E9A1ACBF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ＭＳ Ｐゴシック" charset="-128"/>
                <a:cs typeface="ＭＳ Ｐゴシック" charset="-128"/>
              </a:rPr>
              <a:t>Timing for Blogs</a:t>
            </a:r>
          </a:p>
        </p:txBody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with Mary McGlohon (CMU-&gt;Google)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Jure Leskovec (CMU-&gt;Stanford)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Natalie Glance (now at Google)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Mat Hurst (now at MSR)</a:t>
            </a:r>
          </a:p>
          <a:p>
            <a:pPr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[SDM’07]</a:t>
            </a:r>
          </a:p>
        </p:txBody>
      </p:sp>
      <p:sp>
        <p:nvSpPr>
          <p:cNvPr id="131078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32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A08AA9-8D2E-B442-8E8E-5FAE4306AC07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32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4838"/>
            <a:ext cx="7772400" cy="695325"/>
          </a:xfrm>
        </p:spPr>
        <p:txBody>
          <a:bodyPr lIns="81639" tIns="42452" rIns="81639" bIns="42452">
            <a:spAutoFit/>
          </a:bodyPr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>
                <a:ea typeface="ＭＳ Ｐゴシック" charset="-128"/>
                <a:cs typeface="ＭＳ Ｐゴシック" charset="-128"/>
              </a:rPr>
              <a:t>T.4 : popularity over time</a:t>
            </a:r>
          </a:p>
        </p:txBody>
      </p:sp>
      <p:sp>
        <p:nvSpPr>
          <p:cNvPr id="132101" name="Rectangle 4"/>
          <p:cNvSpPr>
            <a:spLocks noChangeArrowheads="1"/>
          </p:cNvSpPr>
          <p:nvPr/>
        </p:nvSpPr>
        <p:spPr bwMode="auto">
          <a:xfrm>
            <a:off x="266700" y="4170363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kumimoji="0" lang="en-GB" sz="2800">
                <a:latin typeface="Times New Roman" charset="0"/>
              </a:rPr>
              <a:t>Post popularity drops-off – exponentially?</a:t>
            </a:r>
            <a:endParaRPr kumimoji="0" lang="en-US" sz="2800">
              <a:solidFill>
                <a:srgbClr val="CC0000"/>
              </a:solidFill>
              <a:latin typeface="Times New Roman" charset="0"/>
            </a:endParaRPr>
          </a:p>
        </p:txBody>
      </p:sp>
      <p:sp>
        <p:nvSpPr>
          <p:cNvPr id="132102" name="Rectangle 5"/>
          <p:cNvSpPr>
            <a:spLocks noChangeArrowheads="1"/>
          </p:cNvSpPr>
          <p:nvPr/>
        </p:nvSpPr>
        <p:spPr bwMode="auto">
          <a:xfrm>
            <a:off x="2466975" y="1582738"/>
            <a:ext cx="3309938" cy="1393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3" name="Text Box 6"/>
          <p:cNvSpPr txBox="1">
            <a:spLocks noChangeArrowheads="1"/>
          </p:cNvSpPr>
          <p:nvPr/>
        </p:nvSpPr>
        <p:spPr bwMode="auto">
          <a:xfrm>
            <a:off x="5318125" y="3060700"/>
            <a:ext cx="2979738" cy="4889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lag: days after post</a:t>
            </a:r>
          </a:p>
        </p:txBody>
      </p:sp>
      <p:sp>
        <p:nvSpPr>
          <p:cNvPr id="132104" name="Text Box 7"/>
          <p:cNvSpPr txBox="1">
            <a:spLocks noChangeArrowheads="1"/>
          </p:cNvSpPr>
          <p:nvPr/>
        </p:nvSpPr>
        <p:spPr bwMode="auto">
          <a:xfrm>
            <a:off x="398463" y="1576388"/>
            <a:ext cx="1470025" cy="4889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# in links</a:t>
            </a:r>
          </a:p>
        </p:txBody>
      </p:sp>
      <p:sp>
        <p:nvSpPr>
          <p:cNvPr id="132105" name="Line 8"/>
          <p:cNvSpPr>
            <a:spLocks noChangeShapeType="1"/>
          </p:cNvSpPr>
          <p:nvPr/>
        </p:nvSpPr>
        <p:spPr bwMode="auto">
          <a:xfrm>
            <a:off x="2724150" y="2801938"/>
            <a:ext cx="0" cy="290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6" name="Line 9"/>
          <p:cNvSpPr>
            <a:spLocks noChangeShapeType="1"/>
          </p:cNvSpPr>
          <p:nvPr/>
        </p:nvSpPr>
        <p:spPr bwMode="auto">
          <a:xfrm>
            <a:off x="3660775" y="2811463"/>
            <a:ext cx="0" cy="290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7" name="Line 10"/>
          <p:cNvSpPr>
            <a:spLocks noChangeShapeType="1"/>
          </p:cNvSpPr>
          <p:nvPr/>
        </p:nvSpPr>
        <p:spPr bwMode="auto">
          <a:xfrm>
            <a:off x="4668838" y="2849563"/>
            <a:ext cx="0" cy="290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8" name="Freeform 11"/>
          <p:cNvSpPr>
            <a:spLocks/>
          </p:cNvSpPr>
          <p:nvPr/>
        </p:nvSpPr>
        <p:spPr bwMode="auto">
          <a:xfrm>
            <a:off x="2670175" y="1800225"/>
            <a:ext cx="2047875" cy="957263"/>
          </a:xfrm>
          <a:custGeom>
            <a:avLst/>
            <a:gdLst>
              <a:gd name="T0" fmla="*/ 0 w 1290"/>
              <a:gd name="T1" fmla="*/ 0 h 603"/>
              <a:gd name="T2" fmla="*/ 2147483647 w 1290"/>
              <a:gd name="T3" fmla="*/ 2147483647 h 603"/>
              <a:gd name="T4" fmla="*/ 2147483647 w 1290"/>
              <a:gd name="T5" fmla="*/ 2147483647 h 603"/>
              <a:gd name="T6" fmla="*/ 0 60000 65536"/>
              <a:gd name="T7" fmla="*/ 0 60000 65536"/>
              <a:gd name="T8" fmla="*/ 0 60000 65536"/>
              <a:gd name="T9" fmla="*/ 0 w 1290"/>
              <a:gd name="T10" fmla="*/ 0 h 603"/>
              <a:gd name="T11" fmla="*/ 1290 w 1290"/>
              <a:gd name="T12" fmla="*/ 603 h 6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0" h="603">
                <a:moveTo>
                  <a:pt x="0" y="0"/>
                </a:moveTo>
                <a:lnTo>
                  <a:pt x="613" y="521"/>
                </a:lnTo>
                <a:lnTo>
                  <a:pt x="1290" y="603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9" name="Text Box 12"/>
          <p:cNvSpPr txBox="1">
            <a:spLocks noChangeArrowheads="1"/>
          </p:cNvSpPr>
          <p:nvPr/>
        </p:nvSpPr>
        <p:spPr bwMode="auto">
          <a:xfrm>
            <a:off x="2457450" y="3173413"/>
            <a:ext cx="368300" cy="4889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32110" name="Text Box 13"/>
          <p:cNvSpPr txBox="1">
            <a:spLocks noChangeArrowheads="1"/>
          </p:cNvSpPr>
          <p:nvPr/>
        </p:nvSpPr>
        <p:spPr bwMode="auto">
          <a:xfrm>
            <a:off x="3451225" y="3165475"/>
            <a:ext cx="368300" cy="4889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32111" name="Text Box 14"/>
          <p:cNvSpPr txBox="1">
            <a:spLocks noChangeArrowheads="1"/>
          </p:cNvSpPr>
          <p:nvPr/>
        </p:nvSpPr>
        <p:spPr bwMode="auto">
          <a:xfrm>
            <a:off x="4489450" y="3144838"/>
            <a:ext cx="368300" cy="4889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32112" name="Oval 15"/>
          <p:cNvSpPr>
            <a:spLocks noChangeArrowheads="1"/>
          </p:cNvSpPr>
          <p:nvPr/>
        </p:nvSpPr>
        <p:spPr bwMode="auto">
          <a:xfrm>
            <a:off x="8272463" y="4441825"/>
            <a:ext cx="261937" cy="290513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13" name="Oval 16"/>
          <p:cNvSpPr>
            <a:spLocks noChangeArrowheads="1"/>
          </p:cNvSpPr>
          <p:nvPr/>
        </p:nvSpPr>
        <p:spPr bwMode="auto">
          <a:xfrm>
            <a:off x="7161213" y="5567363"/>
            <a:ext cx="261937" cy="290512"/>
          </a:xfrm>
          <a:prstGeom prst="ellipse">
            <a:avLst/>
          </a:prstGeom>
          <a:solidFill>
            <a:srgbClr val="008000"/>
          </a:solidFill>
          <a:ln w="28575">
            <a:solidFill>
              <a:srgbClr val="008000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2114" name="AutoShape 17"/>
          <p:cNvCxnSpPr>
            <a:cxnSpLocks noChangeShapeType="1"/>
            <a:stCxn id="132113" idx="7"/>
            <a:endCxn id="132112" idx="3"/>
          </p:cNvCxnSpPr>
          <p:nvPr/>
        </p:nvCxnSpPr>
        <p:spPr bwMode="auto">
          <a:xfrm flipV="1">
            <a:off x="7385050" y="4703763"/>
            <a:ext cx="925513" cy="892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lg" len="lg"/>
          </a:ln>
        </p:spPr>
      </p:cxnSp>
      <p:sp>
        <p:nvSpPr>
          <p:cNvPr id="132115" name="Text Box 18"/>
          <p:cNvSpPr txBox="1">
            <a:spLocks noChangeArrowheads="1"/>
          </p:cNvSpPr>
          <p:nvPr/>
        </p:nvSpPr>
        <p:spPr bwMode="auto">
          <a:xfrm>
            <a:off x="7526338" y="4337050"/>
            <a:ext cx="611187" cy="4889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@t</a:t>
            </a:r>
          </a:p>
        </p:txBody>
      </p:sp>
      <p:sp>
        <p:nvSpPr>
          <p:cNvPr id="132116" name="Text Box 19"/>
          <p:cNvSpPr txBox="1">
            <a:spLocks noChangeArrowheads="1"/>
          </p:cNvSpPr>
          <p:nvPr/>
        </p:nvSpPr>
        <p:spPr bwMode="auto">
          <a:xfrm>
            <a:off x="5600700" y="5510213"/>
            <a:ext cx="1477963" cy="49212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@t + </a:t>
            </a:r>
            <a:r>
              <a:rPr lang="en-US" b="1"/>
              <a:t>lag</a:t>
            </a:r>
          </a:p>
        </p:txBody>
      </p:sp>
      <p:sp>
        <p:nvSpPr>
          <p:cNvPr id="132117" name="Date Placeholder 2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32118" name="Rectangle 21"/>
          <p:cNvSpPr>
            <a:spLocks noChangeArrowheads="1"/>
          </p:cNvSpPr>
          <p:nvPr/>
        </p:nvSpPr>
        <p:spPr bwMode="auto">
          <a:xfrm>
            <a:off x="8145463" y="3911600"/>
            <a:ext cx="642937" cy="914400"/>
          </a:xfrm>
          <a:prstGeom prst="rect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19" name="Oval 15"/>
          <p:cNvSpPr>
            <a:spLocks noChangeArrowheads="1"/>
          </p:cNvSpPr>
          <p:nvPr/>
        </p:nvSpPr>
        <p:spPr bwMode="auto">
          <a:xfrm>
            <a:off x="8272463" y="4052888"/>
            <a:ext cx="261937" cy="29051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20" name="Rectangle 24"/>
          <p:cNvSpPr>
            <a:spLocks noChangeArrowheads="1"/>
          </p:cNvSpPr>
          <p:nvPr/>
        </p:nvSpPr>
        <p:spPr bwMode="auto">
          <a:xfrm>
            <a:off x="7010400" y="5130800"/>
            <a:ext cx="642938" cy="914400"/>
          </a:xfrm>
          <a:prstGeom prst="rect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21" name="Oval 15"/>
          <p:cNvSpPr>
            <a:spLocks noChangeArrowheads="1"/>
          </p:cNvSpPr>
          <p:nvPr/>
        </p:nvSpPr>
        <p:spPr bwMode="auto">
          <a:xfrm>
            <a:off x="7129463" y="5183188"/>
            <a:ext cx="261937" cy="290512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11" descr="PL-alldays.png"/>
          <p:cNvPicPr>
            <a:picLocks noChangeAspect="1"/>
          </p:cNvPicPr>
          <p:nvPr/>
        </p:nvPicPr>
        <p:blipFill>
          <a:blip r:embed="rId3"/>
          <a:srcRect l="6874" b="9143"/>
          <a:stretch>
            <a:fillRect/>
          </a:stretch>
        </p:blipFill>
        <p:spPr bwMode="auto">
          <a:xfrm>
            <a:off x="2322513" y="1482725"/>
            <a:ext cx="3328987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34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E5B061-B672-4B48-A237-77ADCEB8B6D5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4838"/>
            <a:ext cx="7772400" cy="695325"/>
          </a:xfrm>
        </p:spPr>
        <p:txBody>
          <a:bodyPr lIns="81639" tIns="42452" rIns="81639" bIns="42452">
            <a:spAutoFit/>
          </a:bodyPr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>
                <a:ea typeface="ＭＳ Ｐゴシック" charset="-128"/>
                <a:cs typeface="ＭＳ Ｐゴシック" charset="-128"/>
              </a:rPr>
              <a:t>T.4 : popularity over time</a:t>
            </a:r>
          </a:p>
        </p:txBody>
      </p:sp>
      <p:sp>
        <p:nvSpPr>
          <p:cNvPr id="134150" name="Rectangle 4"/>
          <p:cNvSpPr>
            <a:spLocks noChangeArrowheads="1"/>
          </p:cNvSpPr>
          <p:nvPr/>
        </p:nvSpPr>
        <p:spPr bwMode="auto">
          <a:xfrm>
            <a:off x="266700" y="4170363"/>
            <a:ext cx="8610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kumimoji="0" lang="en-GB" sz="2800">
                <a:latin typeface="Times New Roman" charset="0"/>
              </a:rPr>
              <a:t>Post popularity drops-off – exponentially?</a:t>
            </a:r>
          </a:p>
          <a:p>
            <a:pPr algn="l"/>
            <a:r>
              <a:rPr kumimoji="0" lang="en-GB" sz="2800">
                <a:latin typeface="Times New Roman" charset="0"/>
              </a:rPr>
              <a:t>POWER LAW!</a:t>
            </a:r>
          </a:p>
          <a:p>
            <a:pPr algn="l"/>
            <a:r>
              <a:rPr kumimoji="0" lang="en-GB" sz="2800">
                <a:latin typeface="Times New Roman" charset="0"/>
              </a:rPr>
              <a:t>Exponent?</a:t>
            </a:r>
            <a:endParaRPr kumimoji="0" lang="en-US" sz="2800">
              <a:solidFill>
                <a:srgbClr val="CC0000"/>
              </a:solidFill>
              <a:latin typeface="Times New Roman" charset="0"/>
            </a:endParaRPr>
          </a:p>
        </p:txBody>
      </p:sp>
      <p:sp>
        <p:nvSpPr>
          <p:cNvPr id="134151" name="Text Box 5"/>
          <p:cNvSpPr txBox="1">
            <a:spLocks noChangeArrowheads="1"/>
          </p:cNvSpPr>
          <p:nvPr/>
        </p:nvSpPr>
        <p:spPr bwMode="auto">
          <a:xfrm>
            <a:off x="398463" y="1576388"/>
            <a:ext cx="1470025" cy="88582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# in links</a:t>
            </a:r>
          </a:p>
          <a:p>
            <a:r>
              <a:rPr lang="en-US"/>
              <a:t>(</a:t>
            </a:r>
            <a:r>
              <a:rPr lang="en-US" b="1">
                <a:solidFill>
                  <a:schemeClr val="tx2"/>
                </a:solidFill>
              </a:rPr>
              <a:t>log</a:t>
            </a:r>
            <a:r>
              <a:rPr lang="en-US"/>
              <a:t>)</a:t>
            </a:r>
          </a:p>
        </p:txBody>
      </p:sp>
      <p:sp>
        <p:nvSpPr>
          <p:cNvPr id="134152" name="AutoShape 14"/>
          <p:cNvSpPr>
            <a:spLocks noChangeArrowheads="1"/>
          </p:cNvSpPr>
          <p:nvPr/>
        </p:nvSpPr>
        <p:spPr bwMode="auto">
          <a:xfrm>
            <a:off x="5087938" y="4121150"/>
            <a:ext cx="579437" cy="5667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899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chemeClr val="accent2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53" name="Text Box 16"/>
          <p:cNvSpPr txBox="1">
            <a:spLocks noChangeArrowheads="1"/>
          </p:cNvSpPr>
          <p:nvPr/>
        </p:nvSpPr>
        <p:spPr bwMode="auto">
          <a:xfrm>
            <a:off x="5630863" y="3060700"/>
            <a:ext cx="2354262" cy="88582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days after post</a:t>
            </a:r>
          </a:p>
          <a:p>
            <a:r>
              <a:rPr lang="en-US"/>
              <a:t>(</a:t>
            </a:r>
            <a:r>
              <a:rPr lang="en-US" b="1">
                <a:solidFill>
                  <a:schemeClr val="tx2"/>
                </a:solidFill>
              </a:rPr>
              <a:t>log</a:t>
            </a:r>
            <a:r>
              <a:rPr lang="en-US"/>
              <a:t>)</a:t>
            </a:r>
          </a:p>
        </p:txBody>
      </p:sp>
      <p:sp>
        <p:nvSpPr>
          <p:cNvPr id="134154" name="Date Placeholder 1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pic>
        <p:nvPicPr>
          <p:cNvPr id="13415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3650" y="1611313"/>
            <a:ext cx="3048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6" name="Rectangle 19"/>
          <p:cNvSpPr>
            <a:spLocks noChangeArrowheads="1"/>
          </p:cNvSpPr>
          <p:nvPr/>
        </p:nvSpPr>
        <p:spPr bwMode="auto">
          <a:xfrm>
            <a:off x="4610100" y="3492500"/>
            <a:ext cx="190500" cy="889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EF95E3-C83C-6241-9BFE-B6D2D1297DD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2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>
                <a:ea typeface="ＭＳ Ｐゴシック" charset="-128"/>
                <a:cs typeface="ＭＳ Ｐゴシック" charset="-128"/>
              </a:rPr>
              <a:t>Graphs - why should we care?</a:t>
            </a:r>
          </a:p>
        </p:txBody>
      </p:sp>
      <p:sp>
        <p:nvSpPr>
          <p:cNvPr id="27653" name="Rectangle 308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‘viral’ marketing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web-log (‘blog’) news propagation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computer network security: email/IP traffic and anomaly detection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....</a:t>
            </a:r>
          </a:p>
        </p:txBody>
      </p:sp>
      <p:sp>
        <p:nvSpPr>
          <p:cNvPr id="27654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15" descr="PL-alldays.png"/>
          <p:cNvPicPr>
            <a:picLocks noChangeAspect="1"/>
          </p:cNvPicPr>
          <p:nvPr/>
        </p:nvPicPr>
        <p:blipFill>
          <a:blip r:embed="rId3"/>
          <a:srcRect l="6874" b="9143"/>
          <a:stretch>
            <a:fillRect/>
          </a:stretch>
        </p:blipFill>
        <p:spPr bwMode="auto">
          <a:xfrm>
            <a:off x="2322513" y="1482725"/>
            <a:ext cx="3328987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3650" y="1611313"/>
            <a:ext cx="3048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36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0B110F-8AB7-C741-A08B-65A3B9AEF9C6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361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4838"/>
            <a:ext cx="7772400" cy="695325"/>
          </a:xfrm>
        </p:spPr>
        <p:txBody>
          <a:bodyPr lIns="81639" tIns="42452" rIns="81639" bIns="42452">
            <a:spAutoFit/>
          </a:bodyPr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>
                <a:ea typeface="ＭＳ Ｐゴシック" charset="-128"/>
                <a:cs typeface="ＭＳ Ｐゴシック" charset="-128"/>
              </a:rPr>
              <a:t>T.4 : popularity over time</a:t>
            </a:r>
          </a:p>
        </p:txBody>
      </p:sp>
      <p:sp>
        <p:nvSpPr>
          <p:cNvPr id="136199" name="Rectangle 4"/>
          <p:cNvSpPr>
            <a:spLocks noChangeArrowheads="1"/>
          </p:cNvSpPr>
          <p:nvPr/>
        </p:nvSpPr>
        <p:spPr bwMode="auto">
          <a:xfrm>
            <a:off x="266700" y="4144963"/>
            <a:ext cx="86106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kumimoji="0" lang="en-GB" sz="2800">
                <a:latin typeface="Times New Roman" charset="0"/>
              </a:rPr>
              <a:t>Post popularity drops-off – exponentially?</a:t>
            </a:r>
          </a:p>
          <a:p>
            <a:pPr algn="l"/>
            <a:r>
              <a:rPr kumimoji="0" lang="en-GB" sz="2800">
                <a:latin typeface="Times New Roman" charset="0"/>
              </a:rPr>
              <a:t>POWER LAW!</a:t>
            </a:r>
          </a:p>
          <a:p>
            <a:pPr algn="l"/>
            <a:r>
              <a:rPr kumimoji="0" lang="en-GB" sz="2800">
                <a:latin typeface="Times New Roman" charset="0"/>
              </a:rPr>
              <a:t>Exponent? -1.6 </a:t>
            </a:r>
          </a:p>
          <a:p>
            <a:pPr algn="l">
              <a:buFontTx/>
              <a:buChar char="•"/>
            </a:pPr>
            <a:r>
              <a:rPr kumimoji="0" lang="en-GB" sz="2800">
                <a:latin typeface="Times New Roman" charset="0"/>
              </a:rPr>
              <a:t> close to -1.5: Barabasi’s stack model</a:t>
            </a:r>
          </a:p>
          <a:p>
            <a:pPr algn="l">
              <a:buFontTx/>
              <a:buChar char="•"/>
            </a:pPr>
            <a:r>
              <a:rPr kumimoji="0" lang="en-GB" sz="2800">
                <a:latin typeface="Times New Roman" charset="0"/>
              </a:rPr>
              <a:t> and like the zero-crossings of a random walk</a:t>
            </a:r>
            <a:endParaRPr kumimoji="0" lang="en-US" sz="2800">
              <a:latin typeface="Times New Roman" charset="0"/>
            </a:endParaRPr>
          </a:p>
        </p:txBody>
      </p:sp>
      <p:sp>
        <p:nvSpPr>
          <p:cNvPr id="136200" name="Text Box 5"/>
          <p:cNvSpPr txBox="1">
            <a:spLocks noChangeArrowheads="1"/>
          </p:cNvSpPr>
          <p:nvPr/>
        </p:nvSpPr>
        <p:spPr bwMode="auto">
          <a:xfrm>
            <a:off x="398463" y="1576388"/>
            <a:ext cx="1470025" cy="88582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# in links</a:t>
            </a:r>
          </a:p>
          <a:p>
            <a:r>
              <a:rPr lang="en-US"/>
              <a:t>(</a:t>
            </a:r>
            <a:r>
              <a:rPr lang="en-US" b="1">
                <a:solidFill>
                  <a:schemeClr val="tx2"/>
                </a:solidFill>
              </a:rPr>
              <a:t>log</a:t>
            </a:r>
            <a:r>
              <a:rPr lang="en-US"/>
              <a:t>)</a:t>
            </a:r>
          </a:p>
        </p:txBody>
      </p:sp>
      <p:sp>
        <p:nvSpPr>
          <p:cNvPr id="136201" name="AutoShape 14"/>
          <p:cNvSpPr>
            <a:spLocks noChangeArrowheads="1"/>
          </p:cNvSpPr>
          <p:nvPr/>
        </p:nvSpPr>
        <p:spPr bwMode="auto">
          <a:xfrm>
            <a:off x="5087938" y="4121150"/>
            <a:ext cx="579437" cy="5667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899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chemeClr val="accent2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02" name="Line 15"/>
          <p:cNvSpPr>
            <a:spLocks noChangeShapeType="1"/>
          </p:cNvSpPr>
          <p:nvPr/>
        </p:nvSpPr>
        <p:spPr bwMode="auto">
          <a:xfrm>
            <a:off x="3903663" y="2249488"/>
            <a:ext cx="668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03" name="Line 16"/>
          <p:cNvSpPr>
            <a:spLocks noChangeShapeType="1"/>
          </p:cNvSpPr>
          <p:nvPr/>
        </p:nvSpPr>
        <p:spPr bwMode="auto">
          <a:xfrm>
            <a:off x="3875088" y="2235200"/>
            <a:ext cx="696912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04" name="Arc 17"/>
          <p:cNvSpPr>
            <a:spLocks/>
          </p:cNvSpPr>
          <p:nvPr/>
        </p:nvSpPr>
        <p:spPr bwMode="auto">
          <a:xfrm flipV="1">
            <a:off x="4364038" y="2214563"/>
            <a:ext cx="146050" cy="2317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05" name="Text Box 18"/>
          <p:cNvSpPr txBox="1">
            <a:spLocks noChangeArrowheads="1"/>
          </p:cNvSpPr>
          <p:nvPr/>
        </p:nvSpPr>
        <p:spPr bwMode="auto">
          <a:xfrm>
            <a:off x="4572000" y="2055813"/>
            <a:ext cx="754063" cy="4889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-1.6</a:t>
            </a:r>
          </a:p>
        </p:txBody>
      </p:sp>
      <p:sp>
        <p:nvSpPr>
          <p:cNvPr id="136206" name="Text Box 19"/>
          <p:cNvSpPr txBox="1">
            <a:spLocks noChangeArrowheads="1"/>
          </p:cNvSpPr>
          <p:nvPr/>
        </p:nvSpPr>
        <p:spPr bwMode="auto">
          <a:xfrm>
            <a:off x="5630863" y="3060700"/>
            <a:ext cx="2354262" cy="88582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days after post</a:t>
            </a:r>
          </a:p>
          <a:p>
            <a:r>
              <a:rPr lang="en-US"/>
              <a:t>(</a:t>
            </a:r>
            <a:r>
              <a:rPr lang="en-US" b="1">
                <a:solidFill>
                  <a:schemeClr val="tx2"/>
                </a:solidFill>
              </a:rPr>
              <a:t>log</a:t>
            </a:r>
            <a:r>
              <a:rPr lang="en-US"/>
              <a:t>)</a:t>
            </a:r>
          </a:p>
        </p:txBody>
      </p:sp>
      <p:pic>
        <p:nvPicPr>
          <p:cNvPr id="136207" name="Picture 20" descr="kk"/>
          <p:cNvPicPr>
            <a:picLocks noChangeAspect="1" noChangeArrowheads="1"/>
          </p:cNvPicPr>
          <p:nvPr/>
        </p:nvPicPr>
        <p:blipFill>
          <a:blip r:embed="rId5"/>
          <a:srcRect l="49400" t="18178" r="15291" b="56351"/>
          <a:stretch>
            <a:fillRect/>
          </a:stretch>
        </p:blipFill>
        <p:spPr bwMode="auto">
          <a:xfrm>
            <a:off x="6896100" y="4176713"/>
            <a:ext cx="2062163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08" name="Date Placeholder 2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3824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382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B99849-97C0-2F41-B482-49027CABC0B4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38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-1.5 slope</a:t>
            </a:r>
          </a:p>
        </p:txBody>
      </p:sp>
      <p:sp>
        <p:nvSpPr>
          <p:cNvPr id="138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458200" cy="1828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ea typeface="ＭＳ Ｐゴシック" charset="-128"/>
                <a:cs typeface="ＭＳ Ｐゴシック" charset="-128"/>
              </a:rPr>
              <a:t>J. G. Oliveira &amp; A.-L. Barabási Human Dynamics: The Correspondence Patterns of Darwin and Einstein. </a:t>
            </a:r>
            <a:r>
              <a:rPr lang="en-US" sz="2800" i="1">
                <a:ea typeface="ＭＳ Ｐゴシック" charset="-128"/>
                <a:cs typeface="ＭＳ Ｐゴシック" charset="-128"/>
              </a:rPr>
              <a:t>Nature</a:t>
            </a:r>
            <a:r>
              <a:rPr lang="en-US" sz="2800">
                <a:ea typeface="ＭＳ Ｐゴシック" charset="-128"/>
                <a:cs typeface="ＭＳ Ｐゴシック" charset="-128"/>
              </a:rPr>
              <a:t> </a:t>
            </a:r>
            <a:r>
              <a:rPr lang="en-US" sz="2800" b="1">
                <a:ea typeface="ＭＳ Ｐゴシック" charset="-128"/>
                <a:cs typeface="ＭＳ Ｐゴシック" charset="-128"/>
              </a:rPr>
              <a:t>437,</a:t>
            </a:r>
            <a:r>
              <a:rPr lang="en-US" sz="2800">
                <a:ea typeface="ＭＳ Ｐゴシック" charset="-128"/>
                <a:cs typeface="ＭＳ Ｐゴシック" charset="-128"/>
              </a:rPr>
              <a:t> 1251 (2005) . [</a:t>
            </a:r>
            <a:r>
              <a:rPr lang="en-US" sz="2800">
                <a:ea typeface="ＭＳ Ｐゴシック" charset="-128"/>
                <a:cs typeface="ＭＳ Ｐゴシック" charset="-128"/>
                <a:hlinkClick r:id="rId2"/>
              </a:rPr>
              <a:t>PDF</a:t>
            </a:r>
            <a:r>
              <a:rPr lang="en-US" sz="2800">
                <a:ea typeface="ＭＳ Ｐゴシック" charset="-128"/>
                <a:cs typeface="ＭＳ Ｐゴシック" charset="-128"/>
              </a:rPr>
              <a:t>] </a:t>
            </a:r>
          </a:p>
        </p:txBody>
      </p:sp>
      <p:pic>
        <p:nvPicPr>
          <p:cNvPr id="138247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3273425"/>
            <a:ext cx="7239000" cy="3365500"/>
          </a:xfrm>
          <a:noFill/>
        </p:spPr>
      </p:pic>
      <p:sp>
        <p:nvSpPr>
          <p:cNvPr id="138248" name="Double Bracket 7"/>
          <p:cNvSpPr>
            <a:spLocks noChangeArrowheads="1"/>
          </p:cNvSpPr>
          <p:nvPr/>
        </p:nvSpPr>
        <p:spPr bwMode="auto">
          <a:xfrm>
            <a:off x="169863" y="508000"/>
            <a:ext cx="8872537" cy="6265863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T.5: duration of phonecalls</a:t>
            </a:r>
          </a:p>
        </p:txBody>
      </p:sp>
      <p:sp>
        <p:nvSpPr>
          <p:cNvPr id="139267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447800"/>
            <a:ext cx="7612063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i="1" smtClean="0">
                <a:ea typeface="ＭＳ Ｐゴシック" charset="-128"/>
                <a:cs typeface="ＭＳ Ｐゴシック" charset="-128"/>
              </a:rPr>
              <a:t>Surprising Patterns for the Call Duration Distribution of Mobile Phone Users</a:t>
            </a:r>
          </a:p>
          <a:p>
            <a:pPr>
              <a:buFontTx/>
              <a:buNone/>
            </a:pPr>
            <a:r>
              <a:rPr lang="en-US" sz="3600" smtClean="0">
                <a:ea typeface="ＭＳ Ｐゴシック" charset="-128"/>
                <a:cs typeface="ＭＳ Ｐゴシック" charset="-128"/>
              </a:rPr>
              <a:t>Pedro O. S. Vaz de Melo</a:t>
            </a:r>
            <a:r>
              <a:rPr lang="en-US" sz="4400" smtClean="0">
                <a:ea typeface="ＭＳ Ｐゴシック" charset="-128"/>
                <a:cs typeface="ＭＳ Ｐゴシック" charset="-128"/>
              </a:rPr>
              <a:t>, </a:t>
            </a:r>
            <a:r>
              <a:rPr lang="en-US" sz="3600" smtClean="0">
                <a:ea typeface="ＭＳ Ｐゴシック" charset="-128"/>
                <a:cs typeface="ＭＳ Ｐゴシック" charset="-128"/>
              </a:rPr>
              <a:t>Leman Akoglu</a:t>
            </a:r>
            <a:r>
              <a:rPr lang="en-US" sz="4400" smtClean="0">
                <a:ea typeface="ＭＳ Ｐゴシック" charset="-128"/>
                <a:cs typeface="ＭＳ Ｐゴシック" charset="-128"/>
              </a:rPr>
              <a:t>, </a:t>
            </a:r>
            <a:r>
              <a:rPr lang="en-US" sz="3600" smtClean="0">
                <a:ea typeface="ＭＳ Ｐゴシック" charset="-128"/>
                <a:cs typeface="ＭＳ Ｐゴシック" charset="-128"/>
              </a:rPr>
              <a:t>Christos Faloutsos</a:t>
            </a:r>
            <a:r>
              <a:rPr lang="en-US" sz="4400" smtClean="0">
                <a:ea typeface="ＭＳ Ｐゴシック" charset="-128"/>
                <a:cs typeface="ＭＳ Ｐゴシック" charset="-128"/>
              </a:rPr>
              <a:t>, </a:t>
            </a:r>
            <a:r>
              <a:rPr lang="en-US" sz="3600" smtClean="0">
                <a:ea typeface="ＭＳ Ｐゴシック" charset="-128"/>
                <a:cs typeface="ＭＳ Ｐゴシック" charset="-128"/>
              </a:rPr>
              <a:t>Antonio A. F. Loureiro</a:t>
            </a:r>
          </a:p>
          <a:p>
            <a:pPr>
              <a:buFontTx/>
              <a:buNone/>
            </a:pPr>
            <a:r>
              <a:rPr lang="en-US" sz="3600" smtClean="0">
                <a:ea typeface="ＭＳ Ｐゴシック" charset="-128"/>
                <a:cs typeface="ＭＳ Ｐゴシック" charset="-128"/>
              </a:rPr>
              <a:t>PKDD 2010</a:t>
            </a:r>
            <a:endParaRPr lang="en-US" sz="4400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926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3926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392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A7295F-456F-424B-8E82-CDF3746D9394}" type="slidenum">
              <a:rPr lang="en-US" smtClean="0"/>
              <a:pPr/>
              <a:t>72</a:t>
            </a:fld>
            <a:endParaRPr lang="en-US" smtClean="0"/>
          </a:p>
        </p:txBody>
      </p:sp>
      <p:pic>
        <p:nvPicPr>
          <p:cNvPr id="139271" name="Picture 6" descr="pedro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131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Probably, power law (?)</a:t>
            </a: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13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413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41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F5760B-E38A-6944-B662-DD266C3F1CA0}" type="slidenum">
              <a:rPr lang="en-US" smtClean="0"/>
              <a:pPr/>
              <a:t>73</a:t>
            </a:fld>
            <a:endParaRPr lang="en-US" smtClean="0"/>
          </a:p>
        </p:txBody>
      </p:sp>
      <p:pic>
        <p:nvPicPr>
          <p:cNvPr id="141319" name="Picture 6"/>
          <p:cNvPicPr>
            <a:picLocks noChangeAspect="1"/>
          </p:cNvPicPr>
          <p:nvPr/>
        </p:nvPicPr>
        <p:blipFill>
          <a:blip r:embed="rId2"/>
          <a:srcRect t="19211"/>
          <a:stretch>
            <a:fillRect/>
          </a:stretch>
        </p:blipFill>
        <p:spPr bwMode="auto">
          <a:xfrm>
            <a:off x="654050" y="1630363"/>
            <a:ext cx="744855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20" name="Rectangle 7"/>
          <p:cNvSpPr>
            <a:spLocks noChangeArrowheads="1"/>
          </p:cNvSpPr>
          <p:nvPr/>
        </p:nvSpPr>
        <p:spPr bwMode="auto">
          <a:xfrm>
            <a:off x="2654300" y="1752600"/>
            <a:ext cx="4381500" cy="3352800"/>
          </a:xfrm>
          <a:prstGeom prst="rect">
            <a:avLst/>
          </a:prstGeom>
          <a:solidFill>
            <a:schemeClr val="bg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21" name="Oval 8"/>
          <p:cNvSpPr>
            <a:spLocks noChangeArrowheads="1"/>
          </p:cNvSpPr>
          <p:nvPr/>
        </p:nvSpPr>
        <p:spPr bwMode="auto">
          <a:xfrm>
            <a:off x="2781300" y="25019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22" name="Oval 9"/>
          <p:cNvSpPr>
            <a:spLocks noChangeArrowheads="1"/>
          </p:cNvSpPr>
          <p:nvPr/>
        </p:nvSpPr>
        <p:spPr bwMode="auto">
          <a:xfrm>
            <a:off x="2933700" y="26543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23" name="Oval 10"/>
          <p:cNvSpPr>
            <a:spLocks noChangeArrowheads="1"/>
          </p:cNvSpPr>
          <p:nvPr/>
        </p:nvSpPr>
        <p:spPr bwMode="auto">
          <a:xfrm>
            <a:off x="3086100" y="28067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24" name="Oval 11"/>
          <p:cNvSpPr>
            <a:spLocks noChangeArrowheads="1"/>
          </p:cNvSpPr>
          <p:nvPr/>
        </p:nvSpPr>
        <p:spPr bwMode="auto">
          <a:xfrm>
            <a:off x="3238500" y="29591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25" name="Oval 12"/>
          <p:cNvSpPr>
            <a:spLocks noChangeArrowheads="1"/>
          </p:cNvSpPr>
          <p:nvPr/>
        </p:nvSpPr>
        <p:spPr bwMode="auto">
          <a:xfrm>
            <a:off x="3390900" y="31115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26" name="Oval 13"/>
          <p:cNvSpPr>
            <a:spLocks noChangeArrowheads="1"/>
          </p:cNvSpPr>
          <p:nvPr/>
        </p:nvSpPr>
        <p:spPr bwMode="auto">
          <a:xfrm>
            <a:off x="3543300" y="32639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27" name="Oval 14"/>
          <p:cNvSpPr>
            <a:spLocks noChangeArrowheads="1"/>
          </p:cNvSpPr>
          <p:nvPr/>
        </p:nvSpPr>
        <p:spPr bwMode="auto">
          <a:xfrm>
            <a:off x="3695700" y="34163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28" name="Oval 15"/>
          <p:cNvSpPr>
            <a:spLocks noChangeArrowheads="1"/>
          </p:cNvSpPr>
          <p:nvPr/>
        </p:nvSpPr>
        <p:spPr bwMode="auto">
          <a:xfrm>
            <a:off x="3848100" y="35687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29" name="Oval 16"/>
          <p:cNvSpPr>
            <a:spLocks noChangeArrowheads="1"/>
          </p:cNvSpPr>
          <p:nvPr/>
        </p:nvSpPr>
        <p:spPr bwMode="auto">
          <a:xfrm>
            <a:off x="4000500" y="37211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30" name="Oval 17"/>
          <p:cNvSpPr>
            <a:spLocks noChangeArrowheads="1"/>
          </p:cNvSpPr>
          <p:nvPr/>
        </p:nvSpPr>
        <p:spPr bwMode="auto">
          <a:xfrm>
            <a:off x="4152900" y="38735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31" name="Oval 18"/>
          <p:cNvSpPr>
            <a:spLocks noChangeArrowheads="1"/>
          </p:cNvSpPr>
          <p:nvPr/>
        </p:nvSpPr>
        <p:spPr bwMode="auto">
          <a:xfrm>
            <a:off x="4305300" y="40259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32" name="Oval 19"/>
          <p:cNvSpPr>
            <a:spLocks noChangeArrowheads="1"/>
          </p:cNvSpPr>
          <p:nvPr/>
        </p:nvSpPr>
        <p:spPr bwMode="auto">
          <a:xfrm>
            <a:off x="4457700" y="41783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33" name="Oval 20"/>
          <p:cNvSpPr>
            <a:spLocks noChangeArrowheads="1"/>
          </p:cNvSpPr>
          <p:nvPr/>
        </p:nvSpPr>
        <p:spPr bwMode="auto">
          <a:xfrm>
            <a:off x="4610100" y="43307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34" name="Oval 21"/>
          <p:cNvSpPr>
            <a:spLocks noChangeArrowheads="1"/>
          </p:cNvSpPr>
          <p:nvPr/>
        </p:nvSpPr>
        <p:spPr bwMode="auto">
          <a:xfrm>
            <a:off x="4762500" y="44831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35" name="TextBox 22"/>
          <p:cNvSpPr txBox="1">
            <a:spLocks noChangeArrowheads="1"/>
          </p:cNvSpPr>
          <p:nvPr/>
        </p:nvSpPr>
        <p:spPr bwMode="auto">
          <a:xfrm>
            <a:off x="4081463" y="2870200"/>
            <a:ext cx="555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No Power Law!</a:t>
            </a:r>
          </a:p>
        </p:txBody>
      </p:sp>
      <p:sp>
        <p:nvSpPr>
          <p:cNvPr id="142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2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423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42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B20F48-EB80-EF4F-88E9-C6B01661346D}" type="slidenum">
              <a:rPr lang="en-US" smtClean="0"/>
              <a:pPr/>
              <a:t>74</a:t>
            </a:fld>
            <a:endParaRPr lang="en-US" smtClean="0"/>
          </a:p>
        </p:txBody>
      </p:sp>
      <p:pic>
        <p:nvPicPr>
          <p:cNvPr id="142343" name="Picture 6"/>
          <p:cNvPicPr>
            <a:picLocks noChangeAspect="1"/>
          </p:cNvPicPr>
          <p:nvPr/>
        </p:nvPicPr>
        <p:blipFill>
          <a:blip r:embed="rId2"/>
          <a:srcRect t="19211"/>
          <a:stretch>
            <a:fillRect/>
          </a:stretch>
        </p:blipFill>
        <p:spPr bwMode="auto">
          <a:xfrm>
            <a:off x="654050" y="1630363"/>
            <a:ext cx="744855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4" name="Rectangle 7"/>
          <p:cNvSpPr>
            <a:spLocks noChangeArrowheads="1"/>
          </p:cNvSpPr>
          <p:nvPr/>
        </p:nvSpPr>
        <p:spPr bwMode="auto">
          <a:xfrm>
            <a:off x="5232400" y="3771900"/>
            <a:ext cx="1879600" cy="1320800"/>
          </a:xfrm>
          <a:prstGeom prst="rect">
            <a:avLst/>
          </a:prstGeom>
          <a:solidFill>
            <a:schemeClr val="bg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‘TLaC: Lazy Contractor’</a:t>
            </a:r>
          </a:p>
        </p:txBody>
      </p:sp>
      <p:sp>
        <p:nvSpPr>
          <p:cNvPr id="143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The longer a task (phonecall) has taken,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The even longer it will take</a:t>
            </a:r>
          </a:p>
        </p:txBody>
      </p:sp>
      <p:sp>
        <p:nvSpPr>
          <p:cNvPr id="1433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43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43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558AA7-60D5-414D-9148-BF3BE91541A4}" type="slidenum">
              <a:rPr lang="en-US" smtClean="0"/>
              <a:pPr/>
              <a:t>75</a:t>
            </a:fld>
            <a:endParaRPr lang="en-US" smtClean="0"/>
          </a:p>
        </p:txBody>
      </p:sp>
      <p:pic>
        <p:nvPicPr>
          <p:cNvPr id="143367" name="Picture 7"/>
          <p:cNvPicPr>
            <a:picLocks noChangeAspect="1"/>
          </p:cNvPicPr>
          <p:nvPr/>
        </p:nvPicPr>
        <p:blipFill>
          <a:blip r:embed="rId2"/>
          <a:srcRect l="4944" t="15871" r="10506"/>
          <a:stretch>
            <a:fillRect/>
          </a:stretch>
        </p:blipFill>
        <p:spPr bwMode="auto">
          <a:xfrm>
            <a:off x="0" y="3670300"/>
            <a:ext cx="22764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8" name="Picture 8" descr="OR.png"/>
          <p:cNvPicPr>
            <a:picLocks noChangeAspect="1"/>
          </p:cNvPicPr>
          <p:nvPr/>
        </p:nvPicPr>
        <p:blipFill>
          <a:blip r:embed="rId3"/>
          <a:srcRect l="7961"/>
          <a:stretch>
            <a:fillRect/>
          </a:stretch>
        </p:blipFill>
        <p:spPr bwMode="auto">
          <a:xfrm>
            <a:off x="4930775" y="3009900"/>
            <a:ext cx="3986213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9" name="TextBox 9"/>
          <p:cNvSpPr txBox="1">
            <a:spLocks noChangeArrowheads="1"/>
          </p:cNvSpPr>
          <p:nvPr/>
        </p:nvSpPr>
        <p:spPr bwMode="auto">
          <a:xfrm>
            <a:off x="2298700" y="2997200"/>
            <a:ext cx="25273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Odds ratio=</a:t>
            </a:r>
          </a:p>
          <a:p>
            <a:pPr algn="l"/>
            <a:endParaRPr lang="en-US"/>
          </a:p>
          <a:p>
            <a:pPr algn="l"/>
            <a:r>
              <a:rPr lang="en-US" i="1"/>
              <a:t>Casualties(&lt;x):</a:t>
            </a:r>
          </a:p>
          <a:p>
            <a:pPr algn="l"/>
            <a:r>
              <a:rPr lang="en-US" i="1"/>
              <a:t>Survivors(&gt;=x)</a:t>
            </a:r>
          </a:p>
          <a:p>
            <a:pPr algn="l"/>
            <a:endParaRPr lang="en-US" i="1"/>
          </a:p>
          <a:p>
            <a:pPr algn="l"/>
            <a:endParaRPr lang="en-US" i="1"/>
          </a:p>
          <a:p>
            <a:pPr algn="l"/>
            <a:r>
              <a:rPr lang="en-US"/>
              <a:t>== power law</a:t>
            </a:r>
          </a:p>
        </p:txBody>
      </p:sp>
      <p:cxnSp>
        <p:nvCxnSpPr>
          <p:cNvPr id="143370" name="Straight Connector 10"/>
          <p:cNvCxnSpPr>
            <a:cxnSpLocks noChangeShapeType="1"/>
          </p:cNvCxnSpPr>
          <p:nvPr/>
        </p:nvCxnSpPr>
        <p:spPr bwMode="auto">
          <a:xfrm rot="10800000" flipV="1">
            <a:off x="5372100" y="3073400"/>
            <a:ext cx="3467100" cy="2425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C93D48-C40F-C040-A61B-9F21C3866142}" type="slidenum">
              <a:rPr lang="en-US"/>
              <a:pPr/>
              <a:t>76</a:t>
            </a:fld>
            <a:endParaRPr lang="en-US"/>
          </a:p>
        </p:txBody>
      </p:sp>
      <p:sp>
        <p:nvSpPr>
          <p:cNvPr id="14438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8013" cy="1063625"/>
          </a:xfrm>
        </p:spPr>
        <p:txBody>
          <a:bodyPr tIns="38403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>
                <a:ea typeface="ＭＳ Ｐゴシック" charset="-128"/>
                <a:cs typeface="ＭＳ Ｐゴシック" charset="-128"/>
              </a:rPr>
              <a:t>Data Description</a:t>
            </a:r>
          </a:p>
        </p:txBody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50975"/>
            <a:ext cx="8228013" cy="4895850"/>
          </a:xfrm>
        </p:spPr>
        <p:txBody>
          <a:bodyPr/>
          <a:lstStyle/>
          <a:p>
            <a:pPr marL="390525" indent="-293688" hangingPunct="1">
              <a:spcBef>
                <a:spcPts val="550"/>
              </a:spcBef>
              <a:buSzPct val="45000"/>
              <a:buFont typeface="Wingdings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 dirty="0">
                <a:ea typeface="ＭＳ Ｐゴシック" charset="-128"/>
                <a:cs typeface="ＭＳ Ｐゴシック" charset="-128"/>
              </a:rPr>
              <a:t>Data from a private mobile operator of a large city</a:t>
            </a:r>
          </a:p>
          <a:p>
            <a:pPr marL="782638" lvl="1" indent="-293688">
              <a:buSzPct val="45000"/>
              <a:buFont typeface="Wingdings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 dirty="0"/>
              <a:t>4 months of data</a:t>
            </a:r>
          </a:p>
          <a:p>
            <a:pPr marL="782638" lvl="1" indent="-293688">
              <a:buSzPct val="45000"/>
              <a:buFont typeface="Wingdings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 dirty="0"/>
              <a:t>3.1 million users</a:t>
            </a:r>
          </a:p>
          <a:p>
            <a:pPr marL="782638" lvl="1" indent="-293688">
              <a:buSzPct val="45000"/>
              <a:buFont typeface="Wingdings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 dirty="0"/>
              <a:t>more than 1 billion phone </a:t>
            </a:r>
            <a:r>
              <a:rPr lang="en-GB" dirty="0" smtClean="0"/>
              <a:t>records</a:t>
            </a:r>
          </a:p>
          <a:p>
            <a:pPr marL="382588" indent="-293688">
              <a:buSzPct val="45000"/>
              <a:buFont typeface="Wingdings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 dirty="0" smtClean="0"/>
              <a:t>Over 96% of ‘talkative’ users obeyed a TLAC distribution (‘talkative’: &gt;30 calls)</a:t>
            </a:r>
          </a:p>
        </p:txBody>
      </p:sp>
      <p:sp>
        <p:nvSpPr>
          <p:cNvPr id="14438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443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Outliers:</a:t>
            </a:r>
          </a:p>
        </p:txBody>
      </p:sp>
      <p:pic>
        <p:nvPicPr>
          <p:cNvPr id="146435" name="Content Placeholder 6" descr="node730469Wdis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704" r="-12704"/>
          <a:stretch>
            <a:fillRect/>
          </a:stretch>
        </p:blipFill>
        <p:spPr/>
      </p:pic>
      <p:sp>
        <p:nvSpPr>
          <p:cNvPr id="14643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4643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46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36181A-453D-1942-91F9-88A1D7F0C65B}" type="slidenum">
              <a:rPr lang="en-US" smtClean="0"/>
              <a:pPr/>
              <a:t>77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47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7CE879-C0B0-8840-9257-31EDD98C4016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47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Problem#1: Patterns in graphs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Problem#2: Tools</a:t>
            </a:r>
          </a:p>
          <a:p>
            <a:pPr lvl="1"/>
            <a:r>
              <a:rPr lang="en-US">
                <a:ea typeface="ＭＳ Ｐゴシック" charset="-128"/>
                <a:cs typeface="ＭＳ Ｐゴシック" charset="-128"/>
              </a:rPr>
              <a:t>OddBall (anomaly detection)</a:t>
            </a:r>
          </a:p>
          <a:p>
            <a:pPr lvl="1"/>
            <a:r>
              <a:rPr lang="en-US">
                <a:ea typeface="ＭＳ Ｐゴシック" charset="-128"/>
                <a:cs typeface="ＭＳ Ｐゴシック" charset="-128"/>
              </a:rPr>
              <a:t>Belief Propagation</a:t>
            </a:r>
          </a:p>
          <a:p>
            <a:pPr lvl="1"/>
            <a:r>
              <a:rPr lang="en-US">
                <a:ea typeface="ＭＳ Ｐゴシック" charset="-128"/>
                <a:cs typeface="ＭＳ Ｐゴシック" charset="-128"/>
              </a:rPr>
              <a:t>Immunization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Problem#3: Scalability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147462" name="AutoShape 4"/>
          <p:cNvSpPr>
            <a:spLocks noChangeArrowheads="1"/>
          </p:cNvSpPr>
          <p:nvPr/>
        </p:nvSpPr>
        <p:spPr bwMode="auto">
          <a:xfrm>
            <a:off x="304800" y="3392488"/>
            <a:ext cx="377825" cy="290512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63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382000" cy="1828800"/>
          </a:xfrm>
        </p:spPr>
        <p:txBody>
          <a:bodyPr/>
          <a:lstStyle/>
          <a:p>
            <a:pPr eaLnBrk="1" hangingPunct="1"/>
            <a:r>
              <a:rPr lang="en-US" sz="4400">
                <a:latin typeface="Arial" charset="0"/>
                <a:ea typeface="Arial" charset="0"/>
                <a:cs typeface="Arial" charset="0"/>
              </a:rPr>
              <a:t>OddBall: Spotting </a:t>
            </a:r>
            <a:r>
              <a:rPr lang="en-US" sz="4400">
                <a:latin typeface="Algerian" pitchFamily="82" charset="0"/>
                <a:ea typeface="Arial" charset="0"/>
                <a:cs typeface="Arial" charset="0"/>
              </a:rPr>
              <a:t>A</a:t>
            </a:r>
            <a:r>
              <a:rPr lang="en-US" sz="4400">
                <a:solidFill>
                  <a:srgbClr val="FF8566"/>
                </a:solidFill>
                <a:latin typeface="Bauhaus 93" charset="0"/>
                <a:ea typeface="Arial" charset="0"/>
                <a:cs typeface="Arial" charset="0"/>
              </a:rPr>
              <a:t>n</a:t>
            </a:r>
            <a:r>
              <a:rPr lang="en-US" sz="4400">
                <a:latin typeface="Broadway" pitchFamily="82" charset="0"/>
                <a:ea typeface="Arial" charset="0"/>
                <a:cs typeface="Arial" charset="0"/>
              </a:rPr>
              <a:t>o</a:t>
            </a:r>
            <a:r>
              <a:rPr lang="en-US" sz="4400">
                <a:solidFill>
                  <a:schemeClr val="accent2"/>
                </a:solidFill>
                <a:latin typeface="Bodoni MT Black" pitchFamily="18" charset="0"/>
                <a:ea typeface="Arial" charset="0"/>
                <a:cs typeface="Arial" charset="0"/>
              </a:rPr>
              <a:t>m</a:t>
            </a:r>
            <a:r>
              <a:rPr lang="en-US" sz="4400">
                <a:latin typeface="Constantia" charset="0"/>
                <a:ea typeface="Arial" charset="0"/>
                <a:cs typeface="Arial" charset="0"/>
              </a:rPr>
              <a:t>a</a:t>
            </a:r>
            <a:r>
              <a:rPr lang="en-US" sz="4400">
                <a:latin typeface="Gigi" pitchFamily="82" charset="0"/>
                <a:ea typeface="Arial" charset="0"/>
                <a:cs typeface="Arial" charset="0"/>
              </a:rPr>
              <a:t>l</a:t>
            </a:r>
            <a:r>
              <a:rPr lang="en-US" sz="4400">
                <a:latin typeface="OCR A Extended" pitchFamily="50" charset="0"/>
                <a:ea typeface="Arial" charset="0"/>
                <a:cs typeface="Arial" charset="0"/>
              </a:rPr>
              <a:t>i</a:t>
            </a:r>
            <a:r>
              <a:rPr lang="en-US" sz="440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4400">
                <a:latin typeface="Copperplate Gothic Bold" charset="0"/>
                <a:ea typeface="Arial" charset="0"/>
                <a:cs typeface="Arial" charset="0"/>
              </a:rPr>
              <a:t>s</a:t>
            </a:r>
            <a:r>
              <a:rPr lang="en-US" sz="4400">
                <a:latin typeface="Arial" charset="0"/>
                <a:ea typeface="Arial" charset="0"/>
                <a:cs typeface="Arial" charset="0"/>
              </a:rPr>
              <a:t> in  Weighted Graphs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276600"/>
            <a:ext cx="8382000" cy="16002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>
                <a:ea typeface="Arial" charset="0"/>
                <a:cs typeface="Arial" charset="0"/>
              </a:rPr>
              <a:t>Leman Akoglu, Mary McGlohon, Christos Faloutsos</a:t>
            </a:r>
          </a:p>
          <a:p>
            <a:pPr eaLnBrk="1" hangingPunct="1">
              <a:lnSpc>
                <a:spcPct val="93000"/>
              </a:lnSpc>
              <a:spcBef>
                <a:spcPts val="1025"/>
              </a:spcBef>
              <a:buFont typeface="Wingdings" charset="2"/>
              <a:buNone/>
            </a:pPr>
            <a:r>
              <a:rPr lang="en-US" sz="2800" i="1">
                <a:ea typeface="Arial" charset="0"/>
                <a:cs typeface="Arial" charset="0"/>
                <a:sym typeface="Arial" charset="0"/>
              </a:rPr>
              <a:t>Carnegie Mellon University </a:t>
            </a:r>
          </a:p>
          <a:p>
            <a:pPr eaLnBrk="1" hangingPunct="1">
              <a:lnSpc>
                <a:spcPct val="93000"/>
              </a:lnSpc>
              <a:spcBef>
                <a:spcPts val="1025"/>
              </a:spcBef>
              <a:buFont typeface="Wingdings" charset="2"/>
              <a:buNone/>
            </a:pPr>
            <a:r>
              <a:rPr lang="en-US" sz="2800" i="1">
                <a:ea typeface="Arial" charset="0"/>
                <a:cs typeface="Arial" charset="0"/>
                <a:sym typeface="Arial" charset="0"/>
              </a:rPr>
              <a:t>School of Computer Science</a:t>
            </a:r>
          </a:p>
          <a:p>
            <a:pPr eaLnBrk="1" hangingPunct="1">
              <a:lnSpc>
                <a:spcPct val="93000"/>
              </a:lnSpc>
              <a:spcBef>
                <a:spcPts val="1025"/>
              </a:spcBef>
              <a:buFont typeface="Wingdings" charset="2"/>
              <a:buNone/>
            </a:pPr>
            <a:endParaRPr lang="en-US" sz="2400" smtClean="0">
              <a:solidFill>
                <a:srgbClr val="868686"/>
              </a:solidFill>
              <a:ea typeface="Arial" charset="0"/>
              <a:cs typeface="Arial" charset="0"/>
              <a:sym typeface="Arial" charset="0"/>
            </a:endParaRPr>
          </a:p>
          <a:p>
            <a:pPr eaLnBrk="1" hangingPunct="1">
              <a:lnSpc>
                <a:spcPct val="93000"/>
              </a:lnSpc>
              <a:spcBef>
                <a:spcPts val="1025"/>
              </a:spcBef>
              <a:buFont typeface="Wingdings" charset="2"/>
              <a:buNone/>
            </a:pPr>
            <a:r>
              <a:rPr lang="en-US" sz="2800" smtClean="0">
                <a:ea typeface="Arial" charset="0"/>
                <a:cs typeface="Arial" charset="0"/>
                <a:sym typeface="Arial" charset="0"/>
              </a:rPr>
              <a:t>PAKDD </a:t>
            </a:r>
            <a:r>
              <a:rPr lang="en-US" sz="2800">
                <a:ea typeface="Arial" charset="0"/>
                <a:cs typeface="Arial" charset="0"/>
                <a:sym typeface="Arial" charset="0"/>
              </a:rPr>
              <a:t>2010, Hyderabad, India</a:t>
            </a:r>
            <a:endParaRPr lang="en-US" sz="3600">
              <a:ea typeface="Arial" charset="0"/>
              <a:cs typeface="Arial" charset="0"/>
              <a:sym typeface="Arial" charset="0"/>
            </a:endParaRPr>
          </a:p>
          <a:p>
            <a:pPr algn="r" eaLnBrk="1" hangingPunct="1">
              <a:buFont typeface="Wingdings" charset="2"/>
              <a:buNone/>
            </a:pPr>
            <a:endParaRPr lang="en-US" sz="2700">
              <a:ea typeface="Arial" charset="0"/>
              <a:cs typeface="Arial" charset="0"/>
            </a:endParaRPr>
          </a:p>
          <a:p>
            <a:pPr algn="r" eaLnBrk="1" hangingPunct="1">
              <a:buFont typeface="Wingdings" charset="2"/>
              <a:buNone/>
            </a:pPr>
            <a:r>
              <a:rPr lang="en-US" sz="2700"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4848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9300" y="2273300"/>
            <a:ext cx="1114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3"/>
          <a:srcRect l="10345" t="14426" r="6897"/>
          <a:stretch>
            <a:fillRect/>
          </a:stretch>
        </p:blipFill>
        <p:spPr bwMode="auto">
          <a:xfrm>
            <a:off x="1917700" y="2232025"/>
            <a:ext cx="11779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02AD59-1FB0-7E4C-A731-C36AD1432F6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Problem#1: Patterns in graphs</a:t>
            </a:r>
          </a:p>
          <a:p>
            <a:pPr lvl="1"/>
            <a:r>
              <a:rPr lang="en-US"/>
              <a:t>Static graphs</a:t>
            </a:r>
          </a:p>
          <a:p>
            <a:pPr lvl="1"/>
            <a:r>
              <a:rPr lang="en-US"/>
              <a:t>Weighted graphs</a:t>
            </a:r>
          </a:p>
          <a:p>
            <a:pPr lvl="1"/>
            <a:r>
              <a:rPr lang="en-US"/>
              <a:t>Time evolving graphs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Problem#2: Tools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Problem#3: Scalability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9702" name="AutoShape 4"/>
          <p:cNvSpPr>
            <a:spLocks noChangeArrowheads="1"/>
          </p:cNvSpPr>
          <p:nvPr/>
        </p:nvSpPr>
        <p:spPr bwMode="auto">
          <a:xfrm>
            <a:off x="323850" y="2166938"/>
            <a:ext cx="377825" cy="290512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Main idea</a:t>
            </a:r>
          </a:p>
        </p:txBody>
      </p:sp>
      <p:sp>
        <p:nvSpPr>
          <p:cNvPr id="149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For each node, 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extract ‘ego-net’ (=1-step-away neighbors)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Extract features (#edges, total weight, etc etc)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Compare with the rest of the population</a:t>
            </a:r>
          </a:p>
        </p:txBody>
      </p:sp>
      <p:sp>
        <p:nvSpPr>
          <p:cNvPr id="149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49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FF9B30-E529-1F40-A5ED-432A38C800B3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49510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9" descr="output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91440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output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762000"/>
            <a:ext cx="91440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output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762000"/>
            <a:ext cx="91440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output1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762000"/>
            <a:ext cx="91440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output2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762000"/>
            <a:ext cx="91440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output33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762000"/>
            <a:ext cx="91440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6" name="Rectangle 2"/>
          <p:cNvSpPr>
            <a:spLocks noChangeArrowheads="1"/>
          </p:cNvSpPr>
          <p:nvPr>
            <p:ph type="title" idx="4294967295"/>
          </p:nvPr>
        </p:nvSpPr>
        <p:spPr>
          <a:xfrm>
            <a:off x="457200" y="0"/>
            <a:ext cx="8229600" cy="896938"/>
          </a:xfrm>
        </p:spPr>
        <p:txBody>
          <a:bodyPr lIns="35717" tIns="35717" rIns="43912" bIns="35717"/>
          <a:lstStyle/>
          <a:p>
            <a:pPr marL="11113" eaLnBrk="1" hangingPunct="1">
              <a:tabLst>
                <a:tab pos="63500" algn="l"/>
                <a:tab pos="660400" algn="l"/>
                <a:tab pos="1244600" algn="l"/>
                <a:tab pos="1841500" algn="l"/>
                <a:tab pos="2425700" algn="l"/>
                <a:tab pos="3009900" algn="l"/>
                <a:tab pos="3606800" algn="l"/>
                <a:tab pos="4191000" algn="l"/>
                <a:tab pos="4787900" algn="l"/>
                <a:tab pos="5372100" algn="l"/>
                <a:tab pos="5969000" algn="l"/>
                <a:tab pos="6553200" algn="l"/>
                <a:tab pos="7150100" algn="l"/>
                <a:tab pos="7734300" algn="l"/>
                <a:tab pos="8318500" algn="l"/>
                <a:tab pos="8915400" algn="l"/>
                <a:tab pos="9499600" algn="l"/>
                <a:tab pos="10096500" algn="l"/>
                <a:tab pos="10680700" algn="l"/>
                <a:tab pos="11277600" algn="l"/>
                <a:tab pos="11861800" algn="l"/>
              </a:tabLst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What is an egonet?</a:t>
            </a: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5400000">
            <a:off x="3962400" y="1600200"/>
            <a:ext cx="304800" cy="304800"/>
          </a:xfrm>
          <a:prstGeom prst="straightConnector1">
            <a:avLst/>
          </a:prstGeom>
          <a:noFill/>
          <a:ln w="25400">
            <a:solidFill>
              <a:srgbClr val="7030A0">
                <a:alpha val="70979"/>
              </a:srgbClr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14800" y="1152525"/>
            <a:ext cx="785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Times New Roman" charset="0"/>
              <a:buNone/>
            </a:pPr>
            <a:r>
              <a:rPr lang="en-US" sz="2800"/>
              <a:t>ego</a:t>
            </a:r>
          </a:p>
        </p:txBody>
      </p:sp>
      <p:sp>
        <p:nvSpPr>
          <p:cNvPr id="150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B889E7-D415-3449-AA9B-173BC9FD7F14}" type="slidenum">
              <a:rPr lang="en-US"/>
              <a:pPr/>
              <a:t>81</a:t>
            </a:fld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828800" y="838200"/>
            <a:ext cx="4267200" cy="3200400"/>
          </a:xfrm>
          <a:prstGeom prst="ellipse">
            <a:avLst/>
          </a:prstGeom>
          <a:noFill/>
          <a:ln w="38100">
            <a:solidFill>
              <a:srgbClr val="7030A0">
                <a:alpha val="67058"/>
              </a:srgbClr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None/>
            </a:pPr>
            <a:endParaRPr lang="en-US" sz="1800"/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rot="10800000" flipV="1">
            <a:off x="5815013" y="1295400"/>
            <a:ext cx="609600" cy="304800"/>
          </a:xfrm>
          <a:prstGeom prst="straightConnector1">
            <a:avLst/>
          </a:prstGeom>
          <a:noFill/>
          <a:ln w="25400">
            <a:solidFill>
              <a:srgbClr val="7030A0">
                <a:alpha val="70979"/>
              </a:srgbClr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172200" y="7620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Times New Roman" charset="0"/>
              <a:buNone/>
            </a:pPr>
            <a:r>
              <a:rPr lang="en-US" sz="2800"/>
              <a:t>egonet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1295400" y="1477963"/>
            <a:ext cx="6858000" cy="4389437"/>
          </a:xfrm>
          <a:prstGeom prst="ellipse">
            <a:avLst/>
          </a:prstGeom>
          <a:noFill/>
          <a:ln w="38100">
            <a:solidFill>
              <a:srgbClr val="7030A0">
                <a:alpha val="58823"/>
              </a:srgbClr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None/>
            </a:pPr>
            <a:endParaRPr lang="en-US" sz="1800"/>
          </a:p>
        </p:txBody>
      </p:sp>
      <p:sp>
        <p:nvSpPr>
          <p:cNvPr id="150544" name="Footer Placeholder 1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50545" name="Date Placeholder 1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9" grpId="0" animBg="1"/>
      <p:bldP spid="19" grpId="1" animBg="1"/>
      <p:bldP spid="22" grpId="0"/>
      <p:bldP spid="22" grpId="1"/>
      <p:bldP spid="2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>
            <p:ph type="title" idx="4294967295"/>
          </p:nvPr>
        </p:nvSpPr>
        <p:spPr>
          <a:xfrm>
            <a:off x="482600" y="304800"/>
            <a:ext cx="8229600" cy="896938"/>
          </a:xfrm>
        </p:spPr>
        <p:txBody>
          <a:bodyPr lIns="35717" tIns="35717" rIns="43912" bIns="35717"/>
          <a:lstStyle/>
          <a:p>
            <a:pPr marL="11113" eaLnBrk="1" hangingPunct="1">
              <a:tabLst>
                <a:tab pos="63500" algn="l"/>
                <a:tab pos="660400" algn="l"/>
                <a:tab pos="1244600" algn="l"/>
                <a:tab pos="1841500" algn="l"/>
                <a:tab pos="2425700" algn="l"/>
                <a:tab pos="3009900" algn="l"/>
                <a:tab pos="3606800" algn="l"/>
                <a:tab pos="4191000" algn="l"/>
                <a:tab pos="4787900" algn="l"/>
                <a:tab pos="5372100" algn="l"/>
                <a:tab pos="5969000" algn="l"/>
                <a:tab pos="6553200" algn="l"/>
                <a:tab pos="7150100" algn="l"/>
                <a:tab pos="7734300" algn="l"/>
                <a:tab pos="8318500" algn="l"/>
                <a:tab pos="8915400" algn="l"/>
                <a:tab pos="9499600" algn="l"/>
                <a:tab pos="10096500" algn="l"/>
                <a:tab pos="10680700" algn="l"/>
                <a:tab pos="11277600" algn="l"/>
                <a:tab pos="11861800" algn="l"/>
              </a:tabLst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Selected Features</a:t>
            </a: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304800" y="1447800"/>
            <a:ext cx="693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14350" indent="-514350" algn="l">
              <a:buFont typeface="Wingdings" charset="2"/>
              <a:buChar char="§"/>
            </a:pPr>
            <a:r>
              <a:rPr lang="en-US" i="1">
                <a:solidFill>
                  <a:schemeClr val="tx2"/>
                </a:solidFill>
                <a:latin typeface="Georgia" charset="0"/>
              </a:rPr>
              <a:t>N</a:t>
            </a:r>
            <a:r>
              <a:rPr lang="en-US" i="1" baseline="-25000">
                <a:solidFill>
                  <a:schemeClr val="tx2"/>
                </a:solidFill>
                <a:latin typeface="Georgia" charset="0"/>
              </a:rPr>
              <a:t>i</a:t>
            </a:r>
            <a:r>
              <a:rPr lang="en-US">
                <a:solidFill>
                  <a:schemeClr val="bg2"/>
                </a:solidFill>
              </a:rPr>
              <a:t>: </a:t>
            </a:r>
            <a:r>
              <a:rPr lang="en-US"/>
              <a:t>number of neighbors (degree) of ego </a:t>
            </a:r>
            <a:r>
              <a:rPr lang="en-US" i="1">
                <a:latin typeface="Georgia" charset="0"/>
              </a:rPr>
              <a:t>i</a:t>
            </a:r>
          </a:p>
          <a:p>
            <a:pPr marL="514350" indent="-514350" algn="l">
              <a:buFont typeface="Wingdings" charset="2"/>
              <a:buChar char="§"/>
            </a:pPr>
            <a:r>
              <a:rPr lang="en-US" i="1">
                <a:solidFill>
                  <a:srgbClr val="A50021"/>
                </a:solidFill>
                <a:latin typeface="Georgia" charset="0"/>
              </a:rPr>
              <a:t>E</a:t>
            </a:r>
            <a:r>
              <a:rPr lang="en-US" i="1" baseline="-25000">
                <a:solidFill>
                  <a:srgbClr val="A50021"/>
                </a:solidFill>
                <a:latin typeface="Georgia" charset="0"/>
              </a:rPr>
              <a:t>i</a:t>
            </a:r>
            <a:r>
              <a:rPr lang="en-US">
                <a:solidFill>
                  <a:schemeClr val="bg2"/>
                </a:solidFill>
              </a:rPr>
              <a:t>: </a:t>
            </a:r>
            <a:r>
              <a:rPr lang="en-US"/>
              <a:t>number of edges in egonet </a:t>
            </a:r>
            <a:r>
              <a:rPr lang="en-US" i="1">
                <a:latin typeface="Georgia" charset="0"/>
              </a:rPr>
              <a:t>i</a:t>
            </a:r>
            <a:endParaRPr lang="en-US"/>
          </a:p>
          <a:p>
            <a:pPr marL="514350" indent="-514350" algn="l">
              <a:buFont typeface="Wingdings" charset="2"/>
              <a:buChar char="§"/>
            </a:pPr>
            <a:r>
              <a:rPr lang="en-US" i="1">
                <a:solidFill>
                  <a:srgbClr val="A50021"/>
                </a:solidFill>
                <a:latin typeface="Georgia" charset="0"/>
              </a:rPr>
              <a:t>W</a:t>
            </a:r>
            <a:r>
              <a:rPr lang="en-US" i="1" baseline="-25000">
                <a:solidFill>
                  <a:srgbClr val="A50021"/>
                </a:solidFill>
                <a:latin typeface="Georgia" charset="0"/>
              </a:rPr>
              <a:t>i</a:t>
            </a:r>
            <a:r>
              <a:rPr lang="en-US">
                <a:solidFill>
                  <a:schemeClr val="bg2"/>
                </a:solidFill>
              </a:rPr>
              <a:t>: </a:t>
            </a:r>
            <a:r>
              <a:rPr lang="en-US"/>
              <a:t>total weight of egonet </a:t>
            </a:r>
            <a:r>
              <a:rPr lang="en-US" i="1">
                <a:latin typeface="Georgia" charset="0"/>
              </a:rPr>
              <a:t>i</a:t>
            </a:r>
            <a:endParaRPr lang="en-US"/>
          </a:p>
          <a:p>
            <a:pPr marL="514350" indent="-514350" algn="l">
              <a:buFont typeface="Wingdings" charset="2"/>
              <a:buChar char="§"/>
            </a:pPr>
            <a:r>
              <a:rPr lang="el-GR" i="1">
                <a:solidFill>
                  <a:srgbClr val="A50021"/>
                </a:solidFill>
                <a:latin typeface="Georgia" charset="0"/>
              </a:rPr>
              <a:t>λ</a:t>
            </a:r>
            <a:r>
              <a:rPr lang="en-US" i="1" baseline="-25000">
                <a:solidFill>
                  <a:srgbClr val="A50021"/>
                </a:solidFill>
                <a:latin typeface="Georgia" charset="0"/>
              </a:rPr>
              <a:t>w,i</a:t>
            </a:r>
            <a:r>
              <a:rPr lang="en-US">
                <a:solidFill>
                  <a:schemeClr val="bg2"/>
                </a:solidFill>
              </a:rPr>
              <a:t>: </a:t>
            </a:r>
            <a:r>
              <a:rPr lang="en-US"/>
              <a:t>principal eigenvalue of the </a:t>
            </a:r>
            <a:r>
              <a:rPr lang="en-US">
                <a:solidFill>
                  <a:srgbClr val="A50021"/>
                </a:solidFill>
              </a:rPr>
              <a:t>weighted </a:t>
            </a:r>
            <a:r>
              <a:rPr lang="en-US"/>
              <a:t>adjacency matrix of egonet </a:t>
            </a:r>
            <a:r>
              <a:rPr lang="en-US" i="1">
                <a:latin typeface="Georgia" charset="0"/>
              </a:rPr>
              <a:t>I</a:t>
            </a:r>
            <a:endParaRPr lang="en-US"/>
          </a:p>
          <a:p>
            <a:pPr marL="514350" indent="-514350">
              <a:buFont typeface="Times New Roman" charset="0"/>
              <a:buAutoNum type="arabicPeriod"/>
            </a:pPr>
            <a:endParaRPr lang="en-US" i="1">
              <a:latin typeface="Georgia" charset="0"/>
            </a:endParaRPr>
          </a:p>
        </p:txBody>
      </p:sp>
      <p:sp>
        <p:nvSpPr>
          <p:cNvPr id="152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6F87E3-332C-7D4F-817E-33B1B3145890}" type="slidenum">
              <a:rPr lang="en-US"/>
              <a:pPr/>
              <a:t>82</a:t>
            </a:fld>
            <a:endParaRPr lang="en-US"/>
          </a:p>
        </p:txBody>
      </p:sp>
      <p:pic>
        <p:nvPicPr>
          <p:cNvPr id="15258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110038"/>
            <a:ext cx="13890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410200"/>
            <a:ext cx="1295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747838"/>
            <a:ext cx="13716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528638"/>
            <a:ext cx="124618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2890838"/>
            <a:ext cx="1316038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52587" name="Date Placeholder 1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6" name="Object 9"/>
          <p:cNvGraphicFramePr>
            <a:graphicFrameLocks noChangeAspect="1"/>
          </p:cNvGraphicFramePr>
          <p:nvPr/>
        </p:nvGraphicFramePr>
        <p:xfrm>
          <a:off x="762000" y="1100138"/>
          <a:ext cx="6915150" cy="5334000"/>
        </p:xfrm>
        <a:graphic>
          <a:graphicData uri="http://schemas.openxmlformats.org/presentationml/2006/ole">
            <p:oleObj spid="_x0000_s154626" name="Bitmap Image" r:id="rId4" imgW="7323810" imgH="5649114" progId="Paint.Picture">
              <p:embed/>
            </p:oleObj>
          </a:graphicData>
        </a:graphic>
      </p:graphicFrame>
      <p:pic>
        <p:nvPicPr>
          <p:cNvPr id="154627" name="Picture 7" descr="C:\Documents and Settings\lakoglu\Desktop\1_160502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713" y="981075"/>
            <a:ext cx="11430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8" name="Picture 6" descr="C:\Documents and Settings\lakoglu\Desktop\2_282624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2743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9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Near-Clique/Star</a:t>
            </a:r>
          </a:p>
        </p:txBody>
      </p:sp>
      <p:cxnSp>
        <p:nvCxnSpPr>
          <p:cNvPr id="2055" name="Straight Arrow Connector 7"/>
          <p:cNvCxnSpPr>
            <a:cxnSpLocks noChangeShapeType="1"/>
            <a:stCxn id="2051" idx="3"/>
          </p:cNvCxnSpPr>
          <p:nvPr/>
        </p:nvCxnSpPr>
        <p:spPr bwMode="auto">
          <a:xfrm>
            <a:off x="1636713" y="1558925"/>
            <a:ext cx="2789237" cy="981075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6" name="Straight Arrow Connector 12"/>
          <p:cNvCxnSpPr>
            <a:cxnSpLocks noChangeShapeType="1"/>
          </p:cNvCxnSpPr>
          <p:nvPr/>
        </p:nvCxnSpPr>
        <p:spPr bwMode="auto">
          <a:xfrm rot="16200000" flipV="1">
            <a:off x="6934200" y="2514600"/>
            <a:ext cx="303213" cy="303213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632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665BD4-1E96-944B-B2B4-DDB9E39F3C43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54633" name="Date Placeholder 1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54634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5" descr="C:\Documents and Settings\lakoglu\Desktop\PAPERS\ODDBALL\ALL_ANOM\ENRON_1\comb_plots\5_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19200"/>
            <a:ext cx="6418263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5" name="Rectangle 5"/>
          <p:cNvSpPr>
            <a:spLocks noChangeArrowheads="1"/>
          </p:cNvSpPr>
          <p:nvPr/>
        </p:nvSpPr>
        <p:spPr bwMode="auto">
          <a:xfrm>
            <a:off x="6172200" y="3200400"/>
            <a:ext cx="1371600" cy="68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None/>
            </a:pPr>
            <a:endParaRPr lang="en-US" sz="1800"/>
          </a:p>
        </p:txBody>
      </p:sp>
      <p:sp>
        <p:nvSpPr>
          <p:cNvPr id="156676" name="Rectangle 6"/>
          <p:cNvSpPr>
            <a:spLocks noChangeArrowheads="1"/>
          </p:cNvSpPr>
          <p:nvPr/>
        </p:nvSpPr>
        <p:spPr bwMode="auto">
          <a:xfrm>
            <a:off x="4953000" y="4125913"/>
            <a:ext cx="1981200" cy="369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None/>
            </a:pPr>
            <a:endParaRPr lang="en-US" sz="1800"/>
          </a:p>
        </p:txBody>
      </p:sp>
      <p:sp>
        <p:nvSpPr>
          <p:cNvPr id="156677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Near-Clique/Star</a:t>
            </a:r>
          </a:p>
        </p:txBody>
      </p:sp>
      <p:sp>
        <p:nvSpPr>
          <p:cNvPr id="156678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0ED191-01B3-7F4A-A6BA-8248314ACE7C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56679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56680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5" descr="C:\Documents and Settings\lakoglu\Desktop\PAPERS\ODDBALL\ALL_ANOM\ENRON_1\comb_plots\5_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19200"/>
            <a:ext cx="6418263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3" name="Rectangle 6"/>
          <p:cNvSpPr>
            <a:spLocks noChangeArrowheads="1"/>
          </p:cNvSpPr>
          <p:nvPr/>
        </p:nvSpPr>
        <p:spPr bwMode="auto">
          <a:xfrm>
            <a:off x="4953000" y="4125913"/>
            <a:ext cx="1981200" cy="369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None/>
            </a:pPr>
            <a:endParaRPr lang="en-US" sz="1800"/>
          </a:p>
        </p:txBody>
      </p:sp>
      <p:pic>
        <p:nvPicPr>
          <p:cNvPr id="158724" name="Picture 7" descr="180px-Ken_La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209800"/>
            <a:ext cx="8382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5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Near-Clique/Star</a:t>
            </a:r>
          </a:p>
        </p:txBody>
      </p:sp>
      <p:sp>
        <p:nvSpPr>
          <p:cNvPr id="15872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61417C-C0C2-2449-99B7-ECE03A69497A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58727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58728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5" descr="C:\Documents and Settings\lakoglu\Desktop\PAPERS\ODDBALL\ALL_ANOM\ENRON_1\comb_plots\5_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19200"/>
            <a:ext cx="6418263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53000" y="4125913"/>
            <a:ext cx="1981200" cy="646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None/>
              <a:defRPr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Andrew Lewis </a:t>
            </a:r>
          </a:p>
          <a:p>
            <a:pPr>
              <a:buFont typeface="Wingdings" charset="2"/>
              <a:buNone/>
              <a:defRPr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(director)</a:t>
            </a:r>
          </a:p>
        </p:txBody>
      </p:sp>
      <p:pic>
        <p:nvPicPr>
          <p:cNvPr id="160772" name="Picture 7" descr="180px-Ken_La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209800"/>
            <a:ext cx="8382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3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Near-Clique/Star</a:t>
            </a:r>
          </a:p>
        </p:txBody>
      </p:sp>
      <p:sp>
        <p:nvSpPr>
          <p:cNvPr id="160774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0BF7B8-5A7C-C645-B719-9CADFE9F5865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160775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60776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62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B9C814-65DA-434F-8A24-365EC9DDB05E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162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Problem#1: Patterns in graphs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Problem#2: Tools</a:t>
            </a:r>
          </a:p>
          <a:p>
            <a:pPr lvl="1"/>
            <a:r>
              <a:rPr lang="en-US">
                <a:ea typeface="ＭＳ Ｐゴシック" charset="-128"/>
                <a:cs typeface="ＭＳ Ｐゴシック" charset="-128"/>
              </a:rPr>
              <a:t>OddBall (anomaly detection)</a:t>
            </a:r>
          </a:p>
          <a:p>
            <a:pPr lvl="1"/>
            <a:r>
              <a:rPr lang="en-US">
                <a:ea typeface="ＭＳ Ｐゴシック" charset="-128"/>
                <a:cs typeface="ＭＳ Ｐゴシック" charset="-128"/>
              </a:rPr>
              <a:t>Belief Propagation</a:t>
            </a:r>
          </a:p>
          <a:p>
            <a:pPr lvl="1"/>
            <a:r>
              <a:rPr lang="en-US">
                <a:ea typeface="ＭＳ Ｐゴシック" charset="-128"/>
                <a:cs typeface="ＭＳ Ｐゴシック" charset="-128"/>
              </a:rPr>
              <a:t>Immunization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Problem#3: Scalability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162822" name="AutoShape 4"/>
          <p:cNvSpPr>
            <a:spLocks noChangeArrowheads="1"/>
          </p:cNvSpPr>
          <p:nvPr/>
        </p:nvSpPr>
        <p:spPr bwMode="auto">
          <a:xfrm>
            <a:off x="304800" y="3887788"/>
            <a:ext cx="377825" cy="290512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3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6384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638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02A971-C76B-D444-94C9-DE59694F25E4}" type="slidenum">
              <a:rPr lang="en-US"/>
              <a:pPr/>
              <a:t>88</a:t>
            </a:fld>
            <a:endParaRPr lang="en-US"/>
          </a:p>
        </p:txBody>
      </p:sp>
      <p:sp>
        <p:nvSpPr>
          <p:cNvPr id="163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E-bay Fraud detection</a:t>
            </a:r>
          </a:p>
        </p:txBody>
      </p:sp>
      <p:pic>
        <p:nvPicPr>
          <p:cNvPr id="163846" name="Picture 50" descr="polo"/>
          <p:cNvPicPr preferRelativeResize="0"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3425" y="1636713"/>
            <a:ext cx="912813" cy="1212850"/>
          </a:xfrm>
          <a:noFill/>
        </p:spPr>
      </p:pic>
      <p:sp>
        <p:nvSpPr>
          <p:cNvPr id="163847" name="Oval 6"/>
          <p:cNvSpPr>
            <a:spLocks noChangeArrowheads="1"/>
          </p:cNvSpPr>
          <p:nvPr/>
        </p:nvSpPr>
        <p:spPr bwMode="auto">
          <a:xfrm>
            <a:off x="5122863" y="3063875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48" name="Oval 7"/>
          <p:cNvSpPr>
            <a:spLocks noChangeArrowheads="1"/>
          </p:cNvSpPr>
          <p:nvPr/>
        </p:nvSpPr>
        <p:spPr bwMode="auto">
          <a:xfrm>
            <a:off x="6654800" y="306863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49" name="Oval 8"/>
          <p:cNvSpPr>
            <a:spLocks noChangeArrowheads="1"/>
          </p:cNvSpPr>
          <p:nvPr/>
        </p:nvSpPr>
        <p:spPr bwMode="auto">
          <a:xfrm>
            <a:off x="7400925" y="30622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0" name="Oval 9"/>
          <p:cNvSpPr>
            <a:spLocks noChangeArrowheads="1"/>
          </p:cNvSpPr>
          <p:nvPr/>
        </p:nvSpPr>
        <p:spPr bwMode="auto">
          <a:xfrm>
            <a:off x="5892800" y="30622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1" name="Oval 11"/>
          <p:cNvSpPr>
            <a:spLocks noChangeArrowheads="1"/>
          </p:cNvSpPr>
          <p:nvPr/>
        </p:nvSpPr>
        <p:spPr bwMode="auto">
          <a:xfrm>
            <a:off x="4818063" y="405923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2" name="Oval 12"/>
          <p:cNvSpPr>
            <a:spLocks noChangeArrowheads="1"/>
          </p:cNvSpPr>
          <p:nvPr/>
        </p:nvSpPr>
        <p:spPr bwMode="auto">
          <a:xfrm>
            <a:off x="6350000" y="406400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3" name="Oval 13"/>
          <p:cNvSpPr>
            <a:spLocks noChangeArrowheads="1"/>
          </p:cNvSpPr>
          <p:nvPr/>
        </p:nvSpPr>
        <p:spPr bwMode="auto">
          <a:xfrm>
            <a:off x="7096125" y="40576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4" name="Oval 14"/>
          <p:cNvSpPr>
            <a:spLocks noChangeArrowheads="1"/>
          </p:cNvSpPr>
          <p:nvPr/>
        </p:nvSpPr>
        <p:spPr bwMode="auto">
          <a:xfrm>
            <a:off x="5588000" y="40576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5" name="Oval 15"/>
          <p:cNvSpPr>
            <a:spLocks noChangeArrowheads="1"/>
          </p:cNvSpPr>
          <p:nvPr/>
        </p:nvSpPr>
        <p:spPr bwMode="auto">
          <a:xfrm>
            <a:off x="7962900" y="40528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6" name="Oval 16"/>
          <p:cNvSpPr>
            <a:spLocks noChangeArrowheads="1"/>
          </p:cNvSpPr>
          <p:nvPr/>
        </p:nvSpPr>
        <p:spPr bwMode="auto">
          <a:xfrm>
            <a:off x="4556125" y="505460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7" name="Oval 17"/>
          <p:cNvSpPr>
            <a:spLocks noChangeArrowheads="1"/>
          </p:cNvSpPr>
          <p:nvPr/>
        </p:nvSpPr>
        <p:spPr bwMode="auto">
          <a:xfrm>
            <a:off x="6088063" y="505936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8" name="Oval 18"/>
          <p:cNvSpPr>
            <a:spLocks noChangeArrowheads="1"/>
          </p:cNvSpPr>
          <p:nvPr/>
        </p:nvSpPr>
        <p:spPr bwMode="auto">
          <a:xfrm>
            <a:off x="6834188" y="505301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9" name="Oval 19"/>
          <p:cNvSpPr>
            <a:spLocks noChangeArrowheads="1"/>
          </p:cNvSpPr>
          <p:nvPr/>
        </p:nvSpPr>
        <p:spPr bwMode="auto">
          <a:xfrm>
            <a:off x="5326063" y="505301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0" name="Oval 20"/>
          <p:cNvSpPr>
            <a:spLocks noChangeArrowheads="1"/>
          </p:cNvSpPr>
          <p:nvPr/>
        </p:nvSpPr>
        <p:spPr bwMode="auto">
          <a:xfrm>
            <a:off x="7700963" y="50482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1" name="Oval 21"/>
          <p:cNvSpPr>
            <a:spLocks noChangeArrowheads="1"/>
          </p:cNvSpPr>
          <p:nvPr/>
        </p:nvSpPr>
        <p:spPr bwMode="auto">
          <a:xfrm>
            <a:off x="8539163" y="50434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3862" name="AutoShape 22"/>
          <p:cNvCxnSpPr>
            <a:cxnSpLocks noChangeShapeType="1"/>
            <a:stCxn id="163847" idx="4"/>
            <a:endCxn id="163851" idx="0"/>
          </p:cNvCxnSpPr>
          <p:nvPr/>
        </p:nvCxnSpPr>
        <p:spPr bwMode="auto">
          <a:xfrm flipH="1">
            <a:off x="4919663" y="3252788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63" name="AutoShape 23"/>
          <p:cNvCxnSpPr>
            <a:cxnSpLocks noChangeShapeType="1"/>
            <a:stCxn id="163847" idx="4"/>
            <a:endCxn id="163854" idx="1"/>
          </p:cNvCxnSpPr>
          <p:nvPr/>
        </p:nvCxnSpPr>
        <p:spPr bwMode="auto">
          <a:xfrm>
            <a:off x="5224463" y="3252788"/>
            <a:ext cx="393700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64" name="AutoShape 24"/>
          <p:cNvCxnSpPr>
            <a:cxnSpLocks noChangeShapeType="1"/>
            <a:stCxn id="163847" idx="5"/>
            <a:endCxn id="163852" idx="1"/>
          </p:cNvCxnSpPr>
          <p:nvPr/>
        </p:nvCxnSpPr>
        <p:spPr bwMode="auto">
          <a:xfrm>
            <a:off x="5295900" y="3225800"/>
            <a:ext cx="1084263" cy="865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65" name="AutoShape 25"/>
          <p:cNvCxnSpPr>
            <a:cxnSpLocks noChangeShapeType="1"/>
            <a:stCxn id="163847" idx="6"/>
            <a:endCxn id="163853" idx="2"/>
          </p:cNvCxnSpPr>
          <p:nvPr/>
        </p:nvCxnSpPr>
        <p:spPr bwMode="auto">
          <a:xfrm>
            <a:off x="5326063" y="3159125"/>
            <a:ext cx="1770062" cy="993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66" name="AutoShape 26"/>
          <p:cNvCxnSpPr>
            <a:cxnSpLocks noChangeShapeType="1"/>
            <a:stCxn id="163847" idx="6"/>
            <a:endCxn id="163855" idx="2"/>
          </p:cNvCxnSpPr>
          <p:nvPr/>
        </p:nvCxnSpPr>
        <p:spPr bwMode="auto">
          <a:xfrm>
            <a:off x="5326063" y="3159125"/>
            <a:ext cx="2636837" cy="989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67" name="AutoShape 27"/>
          <p:cNvCxnSpPr>
            <a:cxnSpLocks noChangeShapeType="1"/>
            <a:stCxn id="163850" idx="4"/>
            <a:endCxn id="163854" idx="7"/>
          </p:cNvCxnSpPr>
          <p:nvPr/>
        </p:nvCxnSpPr>
        <p:spPr bwMode="auto">
          <a:xfrm flipH="1">
            <a:off x="5761038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68" name="AutoShape 28"/>
          <p:cNvCxnSpPr>
            <a:cxnSpLocks noChangeShapeType="1"/>
            <a:stCxn id="163850" idx="3"/>
            <a:endCxn id="163851" idx="7"/>
          </p:cNvCxnSpPr>
          <p:nvPr/>
        </p:nvCxnSpPr>
        <p:spPr bwMode="auto">
          <a:xfrm flipH="1">
            <a:off x="4991100" y="3224213"/>
            <a:ext cx="931863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69" name="AutoShape 29"/>
          <p:cNvCxnSpPr>
            <a:cxnSpLocks noChangeShapeType="1"/>
            <a:stCxn id="163848" idx="3"/>
            <a:endCxn id="163851" idx="7"/>
          </p:cNvCxnSpPr>
          <p:nvPr/>
        </p:nvCxnSpPr>
        <p:spPr bwMode="auto">
          <a:xfrm flipH="1">
            <a:off x="4991100" y="3230563"/>
            <a:ext cx="1693863" cy="855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0" name="AutoShape 30"/>
          <p:cNvCxnSpPr>
            <a:cxnSpLocks noChangeShapeType="1"/>
            <a:stCxn id="163849" idx="3"/>
            <a:endCxn id="163851" idx="7"/>
          </p:cNvCxnSpPr>
          <p:nvPr/>
        </p:nvCxnSpPr>
        <p:spPr bwMode="auto">
          <a:xfrm flipH="1">
            <a:off x="4991100" y="3224213"/>
            <a:ext cx="2439988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1" name="AutoShape 31"/>
          <p:cNvCxnSpPr>
            <a:cxnSpLocks noChangeShapeType="1"/>
            <a:stCxn id="163849" idx="5"/>
            <a:endCxn id="163855" idx="0"/>
          </p:cNvCxnSpPr>
          <p:nvPr/>
        </p:nvCxnSpPr>
        <p:spPr bwMode="auto">
          <a:xfrm>
            <a:off x="7573963" y="3224213"/>
            <a:ext cx="490537" cy="828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2" name="AutoShape 32"/>
          <p:cNvCxnSpPr>
            <a:cxnSpLocks noChangeShapeType="1"/>
            <a:stCxn id="163849" idx="4"/>
            <a:endCxn id="163853" idx="7"/>
          </p:cNvCxnSpPr>
          <p:nvPr/>
        </p:nvCxnSpPr>
        <p:spPr bwMode="auto">
          <a:xfrm flipH="1">
            <a:off x="7269163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3" name="AutoShape 33"/>
          <p:cNvCxnSpPr>
            <a:cxnSpLocks noChangeShapeType="1"/>
            <a:stCxn id="163849" idx="3"/>
            <a:endCxn id="163852" idx="0"/>
          </p:cNvCxnSpPr>
          <p:nvPr/>
        </p:nvCxnSpPr>
        <p:spPr bwMode="auto">
          <a:xfrm flipH="1">
            <a:off x="6451600" y="3224213"/>
            <a:ext cx="979488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4" name="AutoShape 34"/>
          <p:cNvCxnSpPr>
            <a:cxnSpLocks noChangeShapeType="1"/>
            <a:stCxn id="163848" idx="4"/>
            <a:endCxn id="163854" idx="7"/>
          </p:cNvCxnSpPr>
          <p:nvPr/>
        </p:nvCxnSpPr>
        <p:spPr bwMode="auto">
          <a:xfrm flipH="1">
            <a:off x="5761038" y="3257550"/>
            <a:ext cx="995362" cy="827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5" name="AutoShape 35"/>
          <p:cNvCxnSpPr>
            <a:cxnSpLocks noChangeShapeType="1"/>
            <a:stCxn id="163848" idx="4"/>
            <a:endCxn id="163852" idx="0"/>
          </p:cNvCxnSpPr>
          <p:nvPr/>
        </p:nvCxnSpPr>
        <p:spPr bwMode="auto">
          <a:xfrm flipH="1">
            <a:off x="6451600" y="3257550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6" name="AutoShape 36"/>
          <p:cNvCxnSpPr>
            <a:cxnSpLocks noChangeShapeType="1"/>
            <a:stCxn id="163848" idx="4"/>
            <a:endCxn id="163853" idx="0"/>
          </p:cNvCxnSpPr>
          <p:nvPr/>
        </p:nvCxnSpPr>
        <p:spPr bwMode="auto">
          <a:xfrm>
            <a:off x="6756400" y="3257550"/>
            <a:ext cx="441325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7" name="AutoShape 37"/>
          <p:cNvCxnSpPr>
            <a:cxnSpLocks noChangeShapeType="1"/>
            <a:stCxn id="163848" idx="5"/>
            <a:endCxn id="163855" idx="1"/>
          </p:cNvCxnSpPr>
          <p:nvPr/>
        </p:nvCxnSpPr>
        <p:spPr bwMode="auto">
          <a:xfrm>
            <a:off x="6827838" y="3230563"/>
            <a:ext cx="1165225" cy="849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8" name="AutoShape 38"/>
          <p:cNvCxnSpPr>
            <a:cxnSpLocks noChangeShapeType="1"/>
            <a:stCxn id="163850" idx="5"/>
            <a:endCxn id="163852" idx="0"/>
          </p:cNvCxnSpPr>
          <p:nvPr/>
        </p:nvCxnSpPr>
        <p:spPr bwMode="auto">
          <a:xfrm>
            <a:off x="6065838" y="3224213"/>
            <a:ext cx="385762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9" name="AutoShape 39"/>
          <p:cNvCxnSpPr>
            <a:cxnSpLocks noChangeShapeType="1"/>
            <a:stCxn id="163850" idx="6"/>
            <a:endCxn id="163853" idx="1"/>
          </p:cNvCxnSpPr>
          <p:nvPr/>
        </p:nvCxnSpPr>
        <p:spPr bwMode="auto">
          <a:xfrm>
            <a:off x="6096000" y="3157538"/>
            <a:ext cx="1030288" cy="927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0" name="AutoShape 40"/>
          <p:cNvCxnSpPr>
            <a:cxnSpLocks noChangeShapeType="1"/>
            <a:stCxn id="163850" idx="6"/>
            <a:endCxn id="163855" idx="1"/>
          </p:cNvCxnSpPr>
          <p:nvPr/>
        </p:nvCxnSpPr>
        <p:spPr bwMode="auto">
          <a:xfrm>
            <a:off x="6096000" y="3157538"/>
            <a:ext cx="1897063" cy="922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1" name="AutoShape 41"/>
          <p:cNvCxnSpPr>
            <a:cxnSpLocks noChangeShapeType="1"/>
            <a:stCxn id="163851" idx="4"/>
            <a:endCxn id="163856" idx="0"/>
          </p:cNvCxnSpPr>
          <p:nvPr/>
        </p:nvCxnSpPr>
        <p:spPr bwMode="auto">
          <a:xfrm flipH="1">
            <a:off x="4657725" y="4248150"/>
            <a:ext cx="261938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2" name="AutoShape 42"/>
          <p:cNvCxnSpPr>
            <a:cxnSpLocks noChangeShapeType="1"/>
            <a:stCxn id="163854" idx="4"/>
            <a:endCxn id="163857" idx="0"/>
          </p:cNvCxnSpPr>
          <p:nvPr/>
        </p:nvCxnSpPr>
        <p:spPr bwMode="auto">
          <a:xfrm>
            <a:off x="5689600" y="4246563"/>
            <a:ext cx="500063" cy="812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3" name="AutoShape 43"/>
          <p:cNvCxnSpPr>
            <a:cxnSpLocks noChangeShapeType="1"/>
            <a:stCxn id="163853" idx="4"/>
            <a:endCxn id="163858" idx="0"/>
          </p:cNvCxnSpPr>
          <p:nvPr/>
        </p:nvCxnSpPr>
        <p:spPr bwMode="auto">
          <a:xfrm flipH="1">
            <a:off x="6935788" y="4246563"/>
            <a:ext cx="261937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4" name="AutoShape 44"/>
          <p:cNvCxnSpPr>
            <a:cxnSpLocks noChangeShapeType="1"/>
            <a:stCxn id="163852" idx="4"/>
            <a:endCxn id="163860" idx="2"/>
          </p:cNvCxnSpPr>
          <p:nvPr/>
        </p:nvCxnSpPr>
        <p:spPr bwMode="auto">
          <a:xfrm>
            <a:off x="6451600" y="4252913"/>
            <a:ext cx="1249363" cy="890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5" name="AutoShape 46"/>
          <p:cNvCxnSpPr>
            <a:cxnSpLocks noChangeShapeType="1"/>
            <a:stCxn id="163855" idx="4"/>
            <a:endCxn id="163860" idx="7"/>
          </p:cNvCxnSpPr>
          <p:nvPr/>
        </p:nvCxnSpPr>
        <p:spPr bwMode="auto">
          <a:xfrm flipH="1">
            <a:off x="7874000" y="4241800"/>
            <a:ext cx="190500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6" name="AutoShape 47"/>
          <p:cNvCxnSpPr>
            <a:cxnSpLocks noChangeShapeType="1"/>
            <a:stCxn id="163856" idx="4"/>
            <a:endCxn id="163859" idx="4"/>
          </p:cNvCxnSpPr>
          <p:nvPr/>
        </p:nvCxnSpPr>
        <p:spPr bwMode="auto">
          <a:xfrm rot="5400000" flipH="1" flipV="1">
            <a:off x="5041900" y="4857750"/>
            <a:ext cx="1588" cy="769938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7" name="AutoShape 48"/>
          <p:cNvCxnSpPr>
            <a:cxnSpLocks noChangeShapeType="1"/>
            <a:stCxn id="163857" idx="5"/>
            <a:endCxn id="163861" idx="4"/>
          </p:cNvCxnSpPr>
          <p:nvPr/>
        </p:nvCxnSpPr>
        <p:spPr bwMode="auto">
          <a:xfrm rot="16200000" flipH="1">
            <a:off x="7445376" y="4037012"/>
            <a:ext cx="11112" cy="2379663"/>
          </a:xfrm>
          <a:prstGeom prst="curvedConnector3">
            <a:avLst>
              <a:gd name="adj1" fmla="val 23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3888" name="Text Box 51"/>
          <p:cNvSpPr txBox="1">
            <a:spLocks noChangeArrowheads="1"/>
          </p:cNvSpPr>
          <p:nvPr/>
        </p:nvSpPr>
        <p:spPr bwMode="auto">
          <a:xfrm>
            <a:off x="277813" y="3205163"/>
            <a:ext cx="40624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kumimoji="0" lang="en-US" sz="3200">
                <a:latin typeface="Times New Roman" charset="0"/>
              </a:rPr>
              <a:t>w/ Polo Chau &amp;</a:t>
            </a:r>
          </a:p>
          <a:p>
            <a:pPr algn="l" eaLnBrk="0" hangingPunct="0"/>
            <a:r>
              <a:rPr kumimoji="0" lang="en-US" sz="3200">
                <a:latin typeface="Times New Roman" charset="0"/>
              </a:rPr>
              <a:t>Shashank Pandit, CMU</a:t>
            </a:r>
          </a:p>
          <a:p>
            <a:pPr algn="l" eaLnBrk="0" hangingPunct="0"/>
            <a:r>
              <a:rPr kumimoji="0" lang="en-US" sz="3200">
                <a:latin typeface="Times New Roman" charset="0"/>
              </a:rPr>
              <a:t>[www’07]</a:t>
            </a:r>
          </a:p>
        </p:txBody>
      </p:sp>
      <p:pic>
        <p:nvPicPr>
          <p:cNvPr id="163889" name="Picture 52" descr="Shashank_closeup2"/>
          <p:cNvPicPr preferRelativeResize="0">
            <a:picLocks noChangeAspect="1" noChangeArrowheads="1"/>
          </p:cNvPicPr>
          <p:nvPr>
            <p:ph sz="half" idx="2"/>
          </p:nvPr>
        </p:nvPicPr>
        <p:blipFill>
          <a:blip r:embed="rId3"/>
          <a:srcRect l="5273" r="17578"/>
          <a:stretch>
            <a:fillRect/>
          </a:stretch>
        </p:blipFill>
        <p:spPr>
          <a:xfrm>
            <a:off x="2035175" y="1790700"/>
            <a:ext cx="1173163" cy="10874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6486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6486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CBDC9A-A0B1-644E-B05A-3D61A2432305}" type="slidenum">
              <a:rPr lang="en-US"/>
              <a:pPr/>
              <a:t>89</a:t>
            </a:fld>
            <a:endParaRPr lang="en-US"/>
          </a:p>
        </p:txBody>
      </p:sp>
      <p:sp>
        <p:nvSpPr>
          <p:cNvPr id="164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E-bay Fraud detection</a:t>
            </a:r>
          </a:p>
        </p:txBody>
      </p:sp>
      <p:sp>
        <p:nvSpPr>
          <p:cNvPr id="164870" name="Oval 6"/>
          <p:cNvSpPr>
            <a:spLocks noChangeArrowheads="1"/>
          </p:cNvSpPr>
          <p:nvPr/>
        </p:nvSpPr>
        <p:spPr bwMode="auto">
          <a:xfrm>
            <a:off x="5122863" y="3063875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1" name="Oval 7"/>
          <p:cNvSpPr>
            <a:spLocks noChangeArrowheads="1"/>
          </p:cNvSpPr>
          <p:nvPr/>
        </p:nvSpPr>
        <p:spPr bwMode="auto">
          <a:xfrm>
            <a:off x="6654800" y="306863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2" name="Oval 8"/>
          <p:cNvSpPr>
            <a:spLocks noChangeArrowheads="1"/>
          </p:cNvSpPr>
          <p:nvPr/>
        </p:nvSpPr>
        <p:spPr bwMode="auto">
          <a:xfrm>
            <a:off x="7400925" y="30622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3" name="Oval 9"/>
          <p:cNvSpPr>
            <a:spLocks noChangeArrowheads="1"/>
          </p:cNvSpPr>
          <p:nvPr/>
        </p:nvSpPr>
        <p:spPr bwMode="auto">
          <a:xfrm>
            <a:off x="5892800" y="30622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4" name="Oval 11"/>
          <p:cNvSpPr>
            <a:spLocks noChangeArrowheads="1"/>
          </p:cNvSpPr>
          <p:nvPr/>
        </p:nvSpPr>
        <p:spPr bwMode="auto">
          <a:xfrm>
            <a:off x="4818063" y="405923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5" name="Oval 12"/>
          <p:cNvSpPr>
            <a:spLocks noChangeArrowheads="1"/>
          </p:cNvSpPr>
          <p:nvPr/>
        </p:nvSpPr>
        <p:spPr bwMode="auto">
          <a:xfrm>
            <a:off x="6350000" y="406400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6" name="Oval 13"/>
          <p:cNvSpPr>
            <a:spLocks noChangeArrowheads="1"/>
          </p:cNvSpPr>
          <p:nvPr/>
        </p:nvSpPr>
        <p:spPr bwMode="auto">
          <a:xfrm>
            <a:off x="7096125" y="40576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7" name="Oval 14"/>
          <p:cNvSpPr>
            <a:spLocks noChangeArrowheads="1"/>
          </p:cNvSpPr>
          <p:nvPr/>
        </p:nvSpPr>
        <p:spPr bwMode="auto">
          <a:xfrm>
            <a:off x="5588000" y="40576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8" name="Oval 15"/>
          <p:cNvSpPr>
            <a:spLocks noChangeArrowheads="1"/>
          </p:cNvSpPr>
          <p:nvPr/>
        </p:nvSpPr>
        <p:spPr bwMode="auto">
          <a:xfrm>
            <a:off x="7962900" y="40528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9" name="Oval 16"/>
          <p:cNvSpPr>
            <a:spLocks noChangeArrowheads="1"/>
          </p:cNvSpPr>
          <p:nvPr/>
        </p:nvSpPr>
        <p:spPr bwMode="auto">
          <a:xfrm>
            <a:off x="4556125" y="505460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80" name="Oval 17"/>
          <p:cNvSpPr>
            <a:spLocks noChangeArrowheads="1"/>
          </p:cNvSpPr>
          <p:nvPr/>
        </p:nvSpPr>
        <p:spPr bwMode="auto">
          <a:xfrm>
            <a:off x="6088063" y="505936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81" name="Oval 18"/>
          <p:cNvSpPr>
            <a:spLocks noChangeArrowheads="1"/>
          </p:cNvSpPr>
          <p:nvPr/>
        </p:nvSpPr>
        <p:spPr bwMode="auto">
          <a:xfrm>
            <a:off x="6834188" y="505301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82" name="Oval 19"/>
          <p:cNvSpPr>
            <a:spLocks noChangeArrowheads="1"/>
          </p:cNvSpPr>
          <p:nvPr/>
        </p:nvSpPr>
        <p:spPr bwMode="auto">
          <a:xfrm>
            <a:off x="5326063" y="505301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83" name="Oval 20"/>
          <p:cNvSpPr>
            <a:spLocks noChangeArrowheads="1"/>
          </p:cNvSpPr>
          <p:nvPr/>
        </p:nvSpPr>
        <p:spPr bwMode="auto">
          <a:xfrm>
            <a:off x="7700963" y="50482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84" name="Oval 21"/>
          <p:cNvSpPr>
            <a:spLocks noChangeArrowheads="1"/>
          </p:cNvSpPr>
          <p:nvPr/>
        </p:nvSpPr>
        <p:spPr bwMode="auto">
          <a:xfrm>
            <a:off x="8539163" y="50434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4885" name="AutoShape 22"/>
          <p:cNvCxnSpPr>
            <a:cxnSpLocks noChangeShapeType="1"/>
            <a:stCxn id="164870" idx="4"/>
            <a:endCxn id="164874" idx="0"/>
          </p:cNvCxnSpPr>
          <p:nvPr/>
        </p:nvCxnSpPr>
        <p:spPr bwMode="auto">
          <a:xfrm flipH="1">
            <a:off x="4919663" y="3252788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86" name="AutoShape 23"/>
          <p:cNvCxnSpPr>
            <a:cxnSpLocks noChangeShapeType="1"/>
            <a:stCxn id="164870" idx="4"/>
            <a:endCxn id="164877" idx="1"/>
          </p:cNvCxnSpPr>
          <p:nvPr/>
        </p:nvCxnSpPr>
        <p:spPr bwMode="auto">
          <a:xfrm>
            <a:off x="5224463" y="3252788"/>
            <a:ext cx="393700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87" name="AutoShape 24"/>
          <p:cNvCxnSpPr>
            <a:cxnSpLocks noChangeShapeType="1"/>
            <a:stCxn id="164870" idx="5"/>
            <a:endCxn id="164875" idx="1"/>
          </p:cNvCxnSpPr>
          <p:nvPr/>
        </p:nvCxnSpPr>
        <p:spPr bwMode="auto">
          <a:xfrm>
            <a:off x="5295900" y="3225800"/>
            <a:ext cx="1084263" cy="865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88" name="AutoShape 25"/>
          <p:cNvCxnSpPr>
            <a:cxnSpLocks noChangeShapeType="1"/>
            <a:stCxn id="164870" idx="6"/>
            <a:endCxn id="164876" idx="2"/>
          </p:cNvCxnSpPr>
          <p:nvPr/>
        </p:nvCxnSpPr>
        <p:spPr bwMode="auto">
          <a:xfrm>
            <a:off x="5326063" y="3159125"/>
            <a:ext cx="1770062" cy="993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89" name="AutoShape 26"/>
          <p:cNvCxnSpPr>
            <a:cxnSpLocks noChangeShapeType="1"/>
            <a:stCxn id="164870" idx="6"/>
            <a:endCxn id="164878" idx="2"/>
          </p:cNvCxnSpPr>
          <p:nvPr/>
        </p:nvCxnSpPr>
        <p:spPr bwMode="auto">
          <a:xfrm>
            <a:off x="5326063" y="3159125"/>
            <a:ext cx="2636837" cy="989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90" name="AutoShape 27"/>
          <p:cNvCxnSpPr>
            <a:cxnSpLocks noChangeShapeType="1"/>
            <a:stCxn id="164873" idx="4"/>
            <a:endCxn id="164877" idx="7"/>
          </p:cNvCxnSpPr>
          <p:nvPr/>
        </p:nvCxnSpPr>
        <p:spPr bwMode="auto">
          <a:xfrm flipH="1">
            <a:off x="5761038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91" name="AutoShape 28"/>
          <p:cNvCxnSpPr>
            <a:cxnSpLocks noChangeShapeType="1"/>
            <a:stCxn id="164873" idx="3"/>
            <a:endCxn id="164874" idx="7"/>
          </p:cNvCxnSpPr>
          <p:nvPr/>
        </p:nvCxnSpPr>
        <p:spPr bwMode="auto">
          <a:xfrm flipH="1">
            <a:off x="4991100" y="3224213"/>
            <a:ext cx="931863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92" name="AutoShape 29"/>
          <p:cNvCxnSpPr>
            <a:cxnSpLocks noChangeShapeType="1"/>
            <a:stCxn id="164871" idx="3"/>
            <a:endCxn id="164874" idx="7"/>
          </p:cNvCxnSpPr>
          <p:nvPr/>
        </p:nvCxnSpPr>
        <p:spPr bwMode="auto">
          <a:xfrm flipH="1">
            <a:off x="4991100" y="3230563"/>
            <a:ext cx="1693863" cy="855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93" name="AutoShape 30"/>
          <p:cNvCxnSpPr>
            <a:cxnSpLocks noChangeShapeType="1"/>
            <a:stCxn id="164872" idx="3"/>
            <a:endCxn id="164874" idx="7"/>
          </p:cNvCxnSpPr>
          <p:nvPr/>
        </p:nvCxnSpPr>
        <p:spPr bwMode="auto">
          <a:xfrm flipH="1">
            <a:off x="4991100" y="3224213"/>
            <a:ext cx="2439988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94" name="AutoShape 31"/>
          <p:cNvCxnSpPr>
            <a:cxnSpLocks noChangeShapeType="1"/>
            <a:stCxn id="164872" idx="5"/>
            <a:endCxn id="164878" idx="0"/>
          </p:cNvCxnSpPr>
          <p:nvPr/>
        </p:nvCxnSpPr>
        <p:spPr bwMode="auto">
          <a:xfrm>
            <a:off x="7573963" y="3224213"/>
            <a:ext cx="490537" cy="828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95" name="AutoShape 32"/>
          <p:cNvCxnSpPr>
            <a:cxnSpLocks noChangeShapeType="1"/>
            <a:stCxn id="164872" idx="4"/>
            <a:endCxn id="164876" idx="7"/>
          </p:cNvCxnSpPr>
          <p:nvPr/>
        </p:nvCxnSpPr>
        <p:spPr bwMode="auto">
          <a:xfrm flipH="1">
            <a:off x="7269163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96" name="AutoShape 33"/>
          <p:cNvCxnSpPr>
            <a:cxnSpLocks noChangeShapeType="1"/>
            <a:stCxn id="164872" idx="3"/>
            <a:endCxn id="164875" idx="0"/>
          </p:cNvCxnSpPr>
          <p:nvPr/>
        </p:nvCxnSpPr>
        <p:spPr bwMode="auto">
          <a:xfrm flipH="1">
            <a:off x="6451600" y="3224213"/>
            <a:ext cx="979488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97" name="AutoShape 34"/>
          <p:cNvCxnSpPr>
            <a:cxnSpLocks noChangeShapeType="1"/>
            <a:stCxn id="164871" idx="4"/>
            <a:endCxn id="164877" idx="7"/>
          </p:cNvCxnSpPr>
          <p:nvPr/>
        </p:nvCxnSpPr>
        <p:spPr bwMode="auto">
          <a:xfrm flipH="1">
            <a:off x="5761038" y="3257550"/>
            <a:ext cx="995362" cy="827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98" name="AutoShape 35"/>
          <p:cNvCxnSpPr>
            <a:cxnSpLocks noChangeShapeType="1"/>
            <a:stCxn id="164871" idx="4"/>
            <a:endCxn id="164875" idx="0"/>
          </p:cNvCxnSpPr>
          <p:nvPr/>
        </p:nvCxnSpPr>
        <p:spPr bwMode="auto">
          <a:xfrm flipH="1">
            <a:off x="6451600" y="3257550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99" name="AutoShape 36"/>
          <p:cNvCxnSpPr>
            <a:cxnSpLocks noChangeShapeType="1"/>
            <a:stCxn id="164871" idx="4"/>
            <a:endCxn id="164876" idx="0"/>
          </p:cNvCxnSpPr>
          <p:nvPr/>
        </p:nvCxnSpPr>
        <p:spPr bwMode="auto">
          <a:xfrm>
            <a:off x="6756400" y="3257550"/>
            <a:ext cx="441325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900" name="AutoShape 37"/>
          <p:cNvCxnSpPr>
            <a:cxnSpLocks noChangeShapeType="1"/>
            <a:stCxn id="164871" idx="5"/>
            <a:endCxn id="164878" idx="1"/>
          </p:cNvCxnSpPr>
          <p:nvPr/>
        </p:nvCxnSpPr>
        <p:spPr bwMode="auto">
          <a:xfrm>
            <a:off x="6827838" y="3230563"/>
            <a:ext cx="1165225" cy="849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901" name="AutoShape 38"/>
          <p:cNvCxnSpPr>
            <a:cxnSpLocks noChangeShapeType="1"/>
            <a:stCxn id="164873" idx="5"/>
            <a:endCxn id="164875" idx="0"/>
          </p:cNvCxnSpPr>
          <p:nvPr/>
        </p:nvCxnSpPr>
        <p:spPr bwMode="auto">
          <a:xfrm>
            <a:off x="6065838" y="3224213"/>
            <a:ext cx="385762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902" name="AutoShape 39"/>
          <p:cNvCxnSpPr>
            <a:cxnSpLocks noChangeShapeType="1"/>
            <a:stCxn id="164873" idx="6"/>
            <a:endCxn id="164876" idx="1"/>
          </p:cNvCxnSpPr>
          <p:nvPr/>
        </p:nvCxnSpPr>
        <p:spPr bwMode="auto">
          <a:xfrm>
            <a:off x="6096000" y="3157538"/>
            <a:ext cx="1030288" cy="927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903" name="AutoShape 40"/>
          <p:cNvCxnSpPr>
            <a:cxnSpLocks noChangeShapeType="1"/>
            <a:stCxn id="164873" idx="6"/>
            <a:endCxn id="164878" idx="1"/>
          </p:cNvCxnSpPr>
          <p:nvPr/>
        </p:nvCxnSpPr>
        <p:spPr bwMode="auto">
          <a:xfrm>
            <a:off x="6096000" y="3157538"/>
            <a:ext cx="1897063" cy="922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904" name="AutoShape 41"/>
          <p:cNvCxnSpPr>
            <a:cxnSpLocks noChangeShapeType="1"/>
            <a:stCxn id="164874" idx="4"/>
            <a:endCxn id="164879" idx="0"/>
          </p:cNvCxnSpPr>
          <p:nvPr/>
        </p:nvCxnSpPr>
        <p:spPr bwMode="auto">
          <a:xfrm flipH="1">
            <a:off x="4657725" y="4248150"/>
            <a:ext cx="261938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905" name="AutoShape 42"/>
          <p:cNvCxnSpPr>
            <a:cxnSpLocks noChangeShapeType="1"/>
            <a:stCxn id="164877" idx="4"/>
            <a:endCxn id="164880" idx="0"/>
          </p:cNvCxnSpPr>
          <p:nvPr/>
        </p:nvCxnSpPr>
        <p:spPr bwMode="auto">
          <a:xfrm>
            <a:off x="5689600" y="4246563"/>
            <a:ext cx="500063" cy="812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906" name="AutoShape 43"/>
          <p:cNvCxnSpPr>
            <a:cxnSpLocks noChangeShapeType="1"/>
            <a:stCxn id="164876" idx="4"/>
            <a:endCxn id="164881" idx="0"/>
          </p:cNvCxnSpPr>
          <p:nvPr/>
        </p:nvCxnSpPr>
        <p:spPr bwMode="auto">
          <a:xfrm flipH="1">
            <a:off x="6935788" y="4246563"/>
            <a:ext cx="261937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907" name="AutoShape 44"/>
          <p:cNvCxnSpPr>
            <a:cxnSpLocks noChangeShapeType="1"/>
            <a:stCxn id="164875" idx="4"/>
            <a:endCxn id="164883" idx="2"/>
          </p:cNvCxnSpPr>
          <p:nvPr/>
        </p:nvCxnSpPr>
        <p:spPr bwMode="auto">
          <a:xfrm>
            <a:off x="6451600" y="4252913"/>
            <a:ext cx="1249363" cy="890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908" name="AutoShape 46"/>
          <p:cNvCxnSpPr>
            <a:cxnSpLocks noChangeShapeType="1"/>
            <a:stCxn id="164878" idx="4"/>
            <a:endCxn id="164883" idx="7"/>
          </p:cNvCxnSpPr>
          <p:nvPr/>
        </p:nvCxnSpPr>
        <p:spPr bwMode="auto">
          <a:xfrm flipH="1">
            <a:off x="7874000" y="4241800"/>
            <a:ext cx="190500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909" name="AutoShape 47"/>
          <p:cNvCxnSpPr>
            <a:cxnSpLocks noChangeShapeType="1"/>
            <a:stCxn id="164879" idx="4"/>
            <a:endCxn id="164882" idx="4"/>
          </p:cNvCxnSpPr>
          <p:nvPr/>
        </p:nvCxnSpPr>
        <p:spPr bwMode="auto">
          <a:xfrm rot="5400000" flipH="1" flipV="1">
            <a:off x="5041900" y="4857750"/>
            <a:ext cx="1588" cy="769938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910" name="AutoShape 48"/>
          <p:cNvCxnSpPr>
            <a:cxnSpLocks noChangeShapeType="1"/>
            <a:stCxn id="164880" idx="5"/>
            <a:endCxn id="164884" idx="4"/>
          </p:cNvCxnSpPr>
          <p:nvPr/>
        </p:nvCxnSpPr>
        <p:spPr bwMode="auto">
          <a:xfrm rot="16200000" flipH="1">
            <a:off x="7445376" y="4037012"/>
            <a:ext cx="11112" cy="2379663"/>
          </a:xfrm>
          <a:prstGeom prst="curvedConnector3">
            <a:avLst>
              <a:gd name="adj1" fmla="val 23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" name="Right Arrow 51"/>
          <p:cNvSpPr/>
          <p:nvPr/>
        </p:nvSpPr>
        <p:spPr bwMode="auto">
          <a:xfrm>
            <a:off x="4351338" y="2928938"/>
            <a:ext cx="538162" cy="450850"/>
          </a:xfrm>
          <a:prstGeom prst="rightArrow">
            <a:avLst/>
          </a:prstGeom>
          <a:solidFill>
            <a:schemeClr val="accent6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307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FECB05-7C37-A449-8B50-C4117A5176C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Problem #1 - network and graph mining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19400" y="1981200"/>
            <a:ext cx="6019800" cy="4114800"/>
          </a:xfrm>
        </p:spPr>
        <p:txBody>
          <a:bodyPr/>
          <a:lstStyle/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What does the Internet look like?</a:t>
            </a: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What does FaceBook look like?</a:t>
            </a:r>
          </a:p>
          <a:p>
            <a:endParaRPr lang="en-US" sz="2800" smtClean="0">
              <a:ea typeface="ＭＳ Ｐゴシック" charset="-128"/>
              <a:cs typeface="ＭＳ Ｐゴシック" charset="-128"/>
            </a:endParaRP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What is ‘</a:t>
            </a:r>
            <a:r>
              <a:rPr lang="en-US" sz="280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normal</a:t>
            </a:r>
            <a:r>
              <a:rPr lang="en-US" sz="2800" smtClean="0">
                <a:ea typeface="ＭＳ Ｐゴシック" charset="-128"/>
                <a:cs typeface="ＭＳ Ｐゴシック" charset="-128"/>
              </a:rPr>
              <a:t>’/‘</a:t>
            </a:r>
            <a:r>
              <a:rPr lang="en-US" sz="280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abnormal</a:t>
            </a:r>
            <a:r>
              <a:rPr lang="en-US" sz="2800" smtClean="0">
                <a:ea typeface="ＭＳ Ｐゴシック" charset="-128"/>
                <a:cs typeface="ＭＳ Ｐゴシック" charset="-128"/>
              </a:rPr>
              <a:t>’?</a:t>
            </a: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which patterns/laws hold?</a:t>
            </a:r>
          </a:p>
        </p:txBody>
      </p:sp>
      <p:pic>
        <p:nvPicPr>
          <p:cNvPr id="30726" name="Picture 4" descr="0iter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133600"/>
            <a:ext cx="2146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6589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6589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A93272-75D9-4F40-96B3-FD34EE44235B}" type="slidenum">
              <a:rPr lang="en-US"/>
              <a:pPr/>
              <a:t>90</a:t>
            </a:fld>
            <a:endParaRPr lang="en-US"/>
          </a:p>
        </p:txBody>
      </p:sp>
      <p:sp>
        <p:nvSpPr>
          <p:cNvPr id="165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E-bay Fraud detection</a:t>
            </a:r>
          </a:p>
        </p:txBody>
      </p:sp>
      <p:sp>
        <p:nvSpPr>
          <p:cNvPr id="165894" name="Oval 6"/>
          <p:cNvSpPr>
            <a:spLocks noChangeArrowheads="1"/>
          </p:cNvSpPr>
          <p:nvPr/>
        </p:nvSpPr>
        <p:spPr bwMode="auto">
          <a:xfrm>
            <a:off x="5122863" y="3063875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5" name="Oval 7"/>
          <p:cNvSpPr>
            <a:spLocks noChangeArrowheads="1"/>
          </p:cNvSpPr>
          <p:nvPr/>
        </p:nvSpPr>
        <p:spPr bwMode="auto">
          <a:xfrm>
            <a:off x="6654800" y="306863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6" name="Oval 8"/>
          <p:cNvSpPr>
            <a:spLocks noChangeArrowheads="1"/>
          </p:cNvSpPr>
          <p:nvPr/>
        </p:nvSpPr>
        <p:spPr bwMode="auto">
          <a:xfrm>
            <a:off x="7400925" y="30622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7" name="Oval 9"/>
          <p:cNvSpPr>
            <a:spLocks noChangeArrowheads="1"/>
          </p:cNvSpPr>
          <p:nvPr/>
        </p:nvSpPr>
        <p:spPr bwMode="auto">
          <a:xfrm>
            <a:off x="5892800" y="30622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8" name="Oval 11"/>
          <p:cNvSpPr>
            <a:spLocks noChangeArrowheads="1"/>
          </p:cNvSpPr>
          <p:nvPr/>
        </p:nvSpPr>
        <p:spPr bwMode="auto">
          <a:xfrm>
            <a:off x="4818063" y="405923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9" name="Oval 12"/>
          <p:cNvSpPr>
            <a:spLocks noChangeArrowheads="1"/>
          </p:cNvSpPr>
          <p:nvPr/>
        </p:nvSpPr>
        <p:spPr bwMode="auto">
          <a:xfrm>
            <a:off x="6350000" y="406400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0" name="Oval 13"/>
          <p:cNvSpPr>
            <a:spLocks noChangeArrowheads="1"/>
          </p:cNvSpPr>
          <p:nvPr/>
        </p:nvSpPr>
        <p:spPr bwMode="auto">
          <a:xfrm>
            <a:off x="7096125" y="40576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1" name="Oval 14"/>
          <p:cNvSpPr>
            <a:spLocks noChangeArrowheads="1"/>
          </p:cNvSpPr>
          <p:nvPr/>
        </p:nvSpPr>
        <p:spPr bwMode="auto">
          <a:xfrm>
            <a:off x="5588000" y="40576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2" name="Oval 15"/>
          <p:cNvSpPr>
            <a:spLocks noChangeArrowheads="1"/>
          </p:cNvSpPr>
          <p:nvPr/>
        </p:nvSpPr>
        <p:spPr bwMode="auto">
          <a:xfrm>
            <a:off x="7962900" y="40528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3" name="Oval 16"/>
          <p:cNvSpPr>
            <a:spLocks noChangeArrowheads="1"/>
          </p:cNvSpPr>
          <p:nvPr/>
        </p:nvSpPr>
        <p:spPr bwMode="auto">
          <a:xfrm>
            <a:off x="4556125" y="505460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4" name="Oval 17"/>
          <p:cNvSpPr>
            <a:spLocks noChangeArrowheads="1"/>
          </p:cNvSpPr>
          <p:nvPr/>
        </p:nvSpPr>
        <p:spPr bwMode="auto">
          <a:xfrm>
            <a:off x="6088063" y="505936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5" name="Oval 18"/>
          <p:cNvSpPr>
            <a:spLocks noChangeArrowheads="1"/>
          </p:cNvSpPr>
          <p:nvPr/>
        </p:nvSpPr>
        <p:spPr bwMode="auto">
          <a:xfrm>
            <a:off x="6834188" y="505301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6" name="Oval 19"/>
          <p:cNvSpPr>
            <a:spLocks noChangeArrowheads="1"/>
          </p:cNvSpPr>
          <p:nvPr/>
        </p:nvSpPr>
        <p:spPr bwMode="auto">
          <a:xfrm>
            <a:off x="5326063" y="505301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7" name="Oval 20"/>
          <p:cNvSpPr>
            <a:spLocks noChangeArrowheads="1"/>
          </p:cNvSpPr>
          <p:nvPr/>
        </p:nvSpPr>
        <p:spPr bwMode="auto">
          <a:xfrm>
            <a:off x="7700963" y="50482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8" name="Oval 21"/>
          <p:cNvSpPr>
            <a:spLocks noChangeArrowheads="1"/>
          </p:cNvSpPr>
          <p:nvPr/>
        </p:nvSpPr>
        <p:spPr bwMode="auto">
          <a:xfrm>
            <a:off x="8539163" y="50434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5909" name="AutoShape 22"/>
          <p:cNvCxnSpPr>
            <a:cxnSpLocks noChangeShapeType="1"/>
            <a:stCxn id="165894" idx="4"/>
            <a:endCxn id="165898" idx="0"/>
          </p:cNvCxnSpPr>
          <p:nvPr/>
        </p:nvCxnSpPr>
        <p:spPr bwMode="auto">
          <a:xfrm flipH="1">
            <a:off x="4919663" y="3252788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10" name="AutoShape 23"/>
          <p:cNvCxnSpPr>
            <a:cxnSpLocks noChangeShapeType="1"/>
            <a:stCxn id="165894" idx="4"/>
            <a:endCxn id="165901" idx="1"/>
          </p:cNvCxnSpPr>
          <p:nvPr/>
        </p:nvCxnSpPr>
        <p:spPr bwMode="auto">
          <a:xfrm>
            <a:off x="5224463" y="3252788"/>
            <a:ext cx="393700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11" name="AutoShape 24"/>
          <p:cNvCxnSpPr>
            <a:cxnSpLocks noChangeShapeType="1"/>
            <a:stCxn id="165894" idx="5"/>
            <a:endCxn id="165899" idx="1"/>
          </p:cNvCxnSpPr>
          <p:nvPr/>
        </p:nvCxnSpPr>
        <p:spPr bwMode="auto">
          <a:xfrm>
            <a:off x="5295900" y="3225800"/>
            <a:ext cx="1084263" cy="865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12" name="AutoShape 25"/>
          <p:cNvCxnSpPr>
            <a:cxnSpLocks noChangeShapeType="1"/>
            <a:stCxn id="165894" idx="6"/>
            <a:endCxn id="165900" idx="2"/>
          </p:cNvCxnSpPr>
          <p:nvPr/>
        </p:nvCxnSpPr>
        <p:spPr bwMode="auto">
          <a:xfrm>
            <a:off x="5326063" y="3159125"/>
            <a:ext cx="1770062" cy="993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13" name="AutoShape 26"/>
          <p:cNvCxnSpPr>
            <a:cxnSpLocks noChangeShapeType="1"/>
            <a:stCxn id="165894" idx="6"/>
            <a:endCxn id="165902" idx="2"/>
          </p:cNvCxnSpPr>
          <p:nvPr/>
        </p:nvCxnSpPr>
        <p:spPr bwMode="auto">
          <a:xfrm>
            <a:off x="5326063" y="3159125"/>
            <a:ext cx="2636837" cy="989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14" name="AutoShape 27"/>
          <p:cNvCxnSpPr>
            <a:cxnSpLocks noChangeShapeType="1"/>
            <a:stCxn id="165897" idx="4"/>
            <a:endCxn id="165901" idx="7"/>
          </p:cNvCxnSpPr>
          <p:nvPr/>
        </p:nvCxnSpPr>
        <p:spPr bwMode="auto">
          <a:xfrm flipH="1">
            <a:off x="5761038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15" name="AutoShape 28"/>
          <p:cNvCxnSpPr>
            <a:cxnSpLocks noChangeShapeType="1"/>
            <a:stCxn id="165897" idx="3"/>
            <a:endCxn id="165898" idx="7"/>
          </p:cNvCxnSpPr>
          <p:nvPr/>
        </p:nvCxnSpPr>
        <p:spPr bwMode="auto">
          <a:xfrm flipH="1">
            <a:off x="4991100" y="3224213"/>
            <a:ext cx="931863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16" name="AutoShape 29"/>
          <p:cNvCxnSpPr>
            <a:cxnSpLocks noChangeShapeType="1"/>
            <a:stCxn id="165895" idx="3"/>
            <a:endCxn id="165898" idx="7"/>
          </p:cNvCxnSpPr>
          <p:nvPr/>
        </p:nvCxnSpPr>
        <p:spPr bwMode="auto">
          <a:xfrm flipH="1">
            <a:off x="4991100" y="3230563"/>
            <a:ext cx="1693863" cy="855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17" name="AutoShape 30"/>
          <p:cNvCxnSpPr>
            <a:cxnSpLocks noChangeShapeType="1"/>
            <a:stCxn id="165896" idx="3"/>
            <a:endCxn id="165898" idx="7"/>
          </p:cNvCxnSpPr>
          <p:nvPr/>
        </p:nvCxnSpPr>
        <p:spPr bwMode="auto">
          <a:xfrm flipH="1">
            <a:off x="4991100" y="3224213"/>
            <a:ext cx="2439988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18" name="AutoShape 31"/>
          <p:cNvCxnSpPr>
            <a:cxnSpLocks noChangeShapeType="1"/>
            <a:stCxn id="165896" idx="5"/>
            <a:endCxn id="165902" idx="0"/>
          </p:cNvCxnSpPr>
          <p:nvPr/>
        </p:nvCxnSpPr>
        <p:spPr bwMode="auto">
          <a:xfrm>
            <a:off x="7573963" y="3224213"/>
            <a:ext cx="490537" cy="828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19" name="AutoShape 32"/>
          <p:cNvCxnSpPr>
            <a:cxnSpLocks noChangeShapeType="1"/>
            <a:stCxn id="165896" idx="4"/>
            <a:endCxn id="165900" idx="7"/>
          </p:cNvCxnSpPr>
          <p:nvPr/>
        </p:nvCxnSpPr>
        <p:spPr bwMode="auto">
          <a:xfrm flipH="1">
            <a:off x="7269163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20" name="AutoShape 33"/>
          <p:cNvCxnSpPr>
            <a:cxnSpLocks noChangeShapeType="1"/>
            <a:stCxn id="165896" idx="3"/>
            <a:endCxn id="165899" idx="0"/>
          </p:cNvCxnSpPr>
          <p:nvPr/>
        </p:nvCxnSpPr>
        <p:spPr bwMode="auto">
          <a:xfrm flipH="1">
            <a:off x="6451600" y="3224213"/>
            <a:ext cx="979488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21" name="AutoShape 34"/>
          <p:cNvCxnSpPr>
            <a:cxnSpLocks noChangeShapeType="1"/>
            <a:stCxn id="165895" idx="4"/>
            <a:endCxn id="165901" idx="7"/>
          </p:cNvCxnSpPr>
          <p:nvPr/>
        </p:nvCxnSpPr>
        <p:spPr bwMode="auto">
          <a:xfrm flipH="1">
            <a:off x="5761038" y="3257550"/>
            <a:ext cx="995362" cy="827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22" name="AutoShape 35"/>
          <p:cNvCxnSpPr>
            <a:cxnSpLocks noChangeShapeType="1"/>
            <a:stCxn id="165895" idx="4"/>
            <a:endCxn id="165899" idx="0"/>
          </p:cNvCxnSpPr>
          <p:nvPr/>
        </p:nvCxnSpPr>
        <p:spPr bwMode="auto">
          <a:xfrm flipH="1">
            <a:off x="6451600" y="3257550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23" name="AutoShape 36"/>
          <p:cNvCxnSpPr>
            <a:cxnSpLocks noChangeShapeType="1"/>
            <a:stCxn id="165895" idx="4"/>
            <a:endCxn id="165900" idx="0"/>
          </p:cNvCxnSpPr>
          <p:nvPr/>
        </p:nvCxnSpPr>
        <p:spPr bwMode="auto">
          <a:xfrm>
            <a:off x="6756400" y="3257550"/>
            <a:ext cx="441325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24" name="AutoShape 37"/>
          <p:cNvCxnSpPr>
            <a:cxnSpLocks noChangeShapeType="1"/>
            <a:stCxn id="165895" idx="5"/>
            <a:endCxn id="165902" idx="1"/>
          </p:cNvCxnSpPr>
          <p:nvPr/>
        </p:nvCxnSpPr>
        <p:spPr bwMode="auto">
          <a:xfrm>
            <a:off x="6827838" y="3230563"/>
            <a:ext cx="1165225" cy="849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25" name="AutoShape 38"/>
          <p:cNvCxnSpPr>
            <a:cxnSpLocks noChangeShapeType="1"/>
            <a:stCxn id="165897" idx="5"/>
            <a:endCxn id="165899" idx="0"/>
          </p:cNvCxnSpPr>
          <p:nvPr/>
        </p:nvCxnSpPr>
        <p:spPr bwMode="auto">
          <a:xfrm>
            <a:off x="6065838" y="3224213"/>
            <a:ext cx="385762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26" name="AutoShape 39"/>
          <p:cNvCxnSpPr>
            <a:cxnSpLocks noChangeShapeType="1"/>
            <a:stCxn id="165897" idx="6"/>
            <a:endCxn id="165900" idx="1"/>
          </p:cNvCxnSpPr>
          <p:nvPr/>
        </p:nvCxnSpPr>
        <p:spPr bwMode="auto">
          <a:xfrm>
            <a:off x="6096000" y="3157538"/>
            <a:ext cx="1030288" cy="927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27" name="AutoShape 40"/>
          <p:cNvCxnSpPr>
            <a:cxnSpLocks noChangeShapeType="1"/>
            <a:stCxn id="165897" idx="6"/>
            <a:endCxn id="165902" idx="1"/>
          </p:cNvCxnSpPr>
          <p:nvPr/>
        </p:nvCxnSpPr>
        <p:spPr bwMode="auto">
          <a:xfrm>
            <a:off x="6096000" y="3157538"/>
            <a:ext cx="1897063" cy="922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28" name="AutoShape 41"/>
          <p:cNvCxnSpPr>
            <a:cxnSpLocks noChangeShapeType="1"/>
            <a:stCxn id="165898" idx="4"/>
            <a:endCxn id="165903" idx="0"/>
          </p:cNvCxnSpPr>
          <p:nvPr/>
        </p:nvCxnSpPr>
        <p:spPr bwMode="auto">
          <a:xfrm flipH="1">
            <a:off x="4657725" y="4248150"/>
            <a:ext cx="261938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29" name="AutoShape 42"/>
          <p:cNvCxnSpPr>
            <a:cxnSpLocks noChangeShapeType="1"/>
            <a:stCxn id="165901" idx="4"/>
            <a:endCxn id="165904" idx="0"/>
          </p:cNvCxnSpPr>
          <p:nvPr/>
        </p:nvCxnSpPr>
        <p:spPr bwMode="auto">
          <a:xfrm>
            <a:off x="5689600" y="4246563"/>
            <a:ext cx="500063" cy="812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30" name="AutoShape 43"/>
          <p:cNvCxnSpPr>
            <a:cxnSpLocks noChangeShapeType="1"/>
            <a:stCxn id="165900" idx="4"/>
            <a:endCxn id="165905" idx="0"/>
          </p:cNvCxnSpPr>
          <p:nvPr/>
        </p:nvCxnSpPr>
        <p:spPr bwMode="auto">
          <a:xfrm flipH="1">
            <a:off x="6935788" y="4246563"/>
            <a:ext cx="261937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31" name="AutoShape 44"/>
          <p:cNvCxnSpPr>
            <a:cxnSpLocks noChangeShapeType="1"/>
            <a:stCxn id="165899" idx="4"/>
            <a:endCxn id="165907" idx="2"/>
          </p:cNvCxnSpPr>
          <p:nvPr/>
        </p:nvCxnSpPr>
        <p:spPr bwMode="auto">
          <a:xfrm>
            <a:off x="6451600" y="4252913"/>
            <a:ext cx="1249363" cy="890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32" name="AutoShape 46"/>
          <p:cNvCxnSpPr>
            <a:cxnSpLocks noChangeShapeType="1"/>
            <a:stCxn id="165902" idx="4"/>
            <a:endCxn id="165907" idx="7"/>
          </p:cNvCxnSpPr>
          <p:nvPr/>
        </p:nvCxnSpPr>
        <p:spPr bwMode="auto">
          <a:xfrm flipH="1">
            <a:off x="7874000" y="4241800"/>
            <a:ext cx="190500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33" name="AutoShape 47"/>
          <p:cNvCxnSpPr>
            <a:cxnSpLocks noChangeShapeType="1"/>
            <a:stCxn id="165903" idx="4"/>
            <a:endCxn id="165906" idx="4"/>
          </p:cNvCxnSpPr>
          <p:nvPr/>
        </p:nvCxnSpPr>
        <p:spPr bwMode="auto">
          <a:xfrm rot="5400000" flipH="1" flipV="1">
            <a:off x="5041900" y="4857750"/>
            <a:ext cx="1588" cy="769938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34" name="AutoShape 48"/>
          <p:cNvCxnSpPr>
            <a:cxnSpLocks noChangeShapeType="1"/>
            <a:stCxn id="165904" idx="5"/>
            <a:endCxn id="165908" idx="4"/>
          </p:cNvCxnSpPr>
          <p:nvPr/>
        </p:nvCxnSpPr>
        <p:spPr bwMode="auto">
          <a:xfrm rot="16200000" flipH="1">
            <a:off x="7445376" y="4037012"/>
            <a:ext cx="11112" cy="2379663"/>
          </a:xfrm>
          <a:prstGeom prst="curvedConnector3">
            <a:avLst>
              <a:gd name="adj1" fmla="val 23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" name="Right Arrow 51"/>
          <p:cNvSpPr/>
          <p:nvPr/>
        </p:nvSpPr>
        <p:spPr bwMode="auto">
          <a:xfrm>
            <a:off x="3792538" y="4927600"/>
            <a:ext cx="538162" cy="450850"/>
          </a:xfrm>
          <a:prstGeom prst="rightArrow">
            <a:avLst/>
          </a:prstGeom>
          <a:solidFill>
            <a:schemeClr val="accent6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66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66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A09C5E-1DE9-0B42-A431-62E8CFE2A03B}" type="slidenum">
              <a:rPr lang="en-US"/>
              <a:pPr/>
              <a:t>91</a:t>
            </a:fld>
            <a:endParaRPr lang="en-US"/>
          </a:p>
        </p:txBody>
      </p:sp>
      <p:sp>
        <p:nvSpPr>
          <p:cNvPr id="166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E-bay Fraud detection - NetProbe</a:t>
            </a:r>
          </a:p>
        </p:txBody>
      </p:sp>
      <p:pic>
        <p:nvPicPr>
          <p:cNvPr id="166918" name="Picture 3" descr="netprobe_screenshot_v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5013" y="1922463"/>
            <a:ext cx="3057525" cy="4114800"/>
          </a:xfrm>
          <a:noFill/>
        </p:spPr>
      </p:pic>
      <p:sp>
        <p:nvSpPr>
          <p:cNvPr id="166919" name="Oval 4"/>
          <p:cNvSpPr>
            <a:spLocks noChangeArrowheads="1"/>
          </p:cNvSpPr>
          <p:nvPr/>
        </p:nvSpPr>
        <p:spPr bwMode="auto">
          <a:xfrm>
            <a:off x="5122863" y="3063875"/>
            <a:ext cx="203200" cy="1889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0" name="Oval 5"/>
          <p:cNvSpPr>
            <a:spLocks noChangeArrowheads="1"/>
          </p:cNvSpPr>
          <p:nvPr/>
        </p:nvSpPr>
        <p:spPr bwMode="auto">
          <a:xfrm>
            <a:off x="6654800" y="3068638"/>
            <a:ext cx="203200" cy="1889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1" name="Oval 6"/>
          <p:cNvSpPr>
            <a:spLocks noChangeArrowheads="1"/>
          </p:cNvSpPr>
          <p:nvPr/>
        </p:nvSpPr>
        <p:spPr bwMode="auto">
          <a:xfrm>
            <a:off x="7400925" y="3062288"/>
            <a:ext cx="203200" cy="1889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2" name="Oval 7"/>
          <p:cNvSpPr>
            <a:spLocks noChangeArrowheads="1"/>
          </p:cNvSpPr>
          <p:nvPr/>
        </p:nvSpPr>
        <p:spPr bwMode="auto">
          <a:xfrm>
            <a:off x="5892800" y="3062288"/>
            <a:ext cx="203200" cy="1889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3" name="Oval 8"/>
          <p:cNvSpPr>
            <a:spLocks noChangeArrowheads="1"/>
          </p:cNvSpPr>
          <p:nvPr/>
        </p:nvSpPr>
        <p:spPr bwMode="auto">
          <a:xfrm>
            <a:off x="4818063" y="4059238"/>
            <a:ext cx="203200" cy="188912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4" name="Oval 9"/>
          <p:cNvSpPr>
            <a:spLocks noChangeArrowheads="1"/>
          </p:cNvSpPr>
          <p:nvPr/>
        </p:nvSpPr>
        <p:spPr bwMode="auto">
          <a:xfrm>
            <a:off x="6350000" y="4064000"/>
            <a:ext cx="203200" cy="18891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5" name="Oval 10"/>
          <p:cNvSpPr>
            <a:spLocks noChangeArrowheads="1"/>
          </p:cNvSpPr>
          <p:nvPr/>
        </p:nvSpPr>
        <p:spPr bwMode="auto">
          <a:xfrm>
            <a:off x="7096125" y="4057650"/>
            <a:ext cx="203200" cy="18891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6" name="Oval 11"/>
          <p:cNvSpPr>
            <a:spLocks noChangeArrowheads="1"/>
          </p:cNvSpPr>
          <p:nvPr/>
        </p:nvSpPr>
        <p:spPr bwMode="auto">
          <a:xfrm>
            <a:off x="5588000" y="4057650"/>
            <a:ext cx="203200" cy="18891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7" name="Oval 12"/>
          <p:cNvSpPr>
            <a:spLocks noChangeArrowheads="1"/>
          </p:cNvSpPr>
          <p:nvPr/>
        </p:nvSpPr>
        <p:spPr bwMode="auto">
          <a:xfrm>
            <a:off x="7962900" y="4052888"/>
            <a:ext cx="203200" cy="188912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8" name="Oval 13"/>
          <p:cNvSpPr>
            <a:spLocks noChangeArrowheads="1"/>
          </p:cNvSpPr>
          <p:nvPr/>
        </p:nvSpPr>
        <p:spPr bwMode="auto">
          <a:xfrm>
            <a:off x="4556125" y="5054600"/>
            <a:ext cx="203200" cy="188913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9" name="Oval 14"/>
          <p:cNvSpPr>
            <a:spLocks noChangeArrowheads="1"/>
          </p:cNvSpPr>
          <p:nvPr/>
        </p:nvSpPr>
        <p:spPr bwMode="auto">
          <a:xfrm>
            <a:off x="6088063" y="5059363"/>
            <a:ext cx="203200" cy="18891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30" name="Oval 15"/>
          <p:cNvSpPr>
            <a:spLocks noChangeArrowheads="1"/>
          </p:cNvSpPr>
          <p:nvPr/>
        </p:nvSpPr>
        <p:spPr bwMode="auto">
          <a:xfrm>
            <a:off x="6834188" y="5053013"/>
            <a:ext cx="203200" cy="18891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31" name="Oval 16"/>
          <p:cNvSpPr>
            <a:spLocks noChangeArrowheads="1"/>
          </p:cNvSpPr>
          <p:nvPr/>
        </p:nvSpPr>
        <p:spPr bwMode="auto">
          <a:xfrm>
            <a:off x="5326063" y="5053013"/>
            <a:ext cx="203200" cy="18891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32" name="Oval 17"/>
          <p:cNvSpPr>
            <a:spLocks noChangeArrowheads="1"/>
          </p:cNvSpPr>
          <p:nvPr/>
        </p:nvSpPr>
        <p:spPr bwMode="auto">
          <a:xfrm>
            <a:off x="7700963" y="5048250"/>
            <a:ext cx="203200" cy="188913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33" name="Oval 18"/>
          <p:cNvSpPr>
            <a:spLocks noChangeArrowheads="1"/>
          </p:cNvSpPr>
          <p:nvPr/>
        </p:nvSpPr>
        <p:spPr bwMode="auto">
          <a:xfrm>
            <a:off x="8539163" y="5043488"/>
            <a:ext cx="203200" cy="18891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6934" name="AutoShape 19"/>
          <p:cNvCxnSpPr>
            <a:cxnSpLocks noChangeShapeType="1"/>
            <a:stCxn id="166919" idx="4"/>
            <a:endCxn id="166923" idx="0"/>
          </p:cNvCxnSpPr>
          <p:nvPr/>
        </p:nvCxnSpPr>
        <p:spPr bwMode="auto">
          <a:xfrm flipH="1">
            <a:off x="4919663" y="3252788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35" name="AutoShape 20"/>
          <p:cNvCxnSpPr>
            <a:cxnSpLocks noChangeShapeType="1"/>
            <a:stCxn id="166919" idx="4"/>
            <a:endCxn id="166926" idx="1"/>
          </p:cNvCxnSpPr>
          <p:nvPr/>
        </p:nvCxnSpPr>
        <p:spPr bwMode="auto">
          <a:xfrm>
            <a:off x="5224463" y="3252788"/>
            <a:ext cx="393700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36" name="AutoShape 21"/>
          <p:cNvCxnSpPr>
            <a:cxnSpLocks noChangeShapeType="1"/>
            <a:stCxn id="166919" idx="5"/>
            <a:endCxn id="166924" idx="1"/>
          </p:cNvCxnSpPr>
          <p:nvPr/>
        </p:nvCxnSpPr>
        <p:spPr bwMode="auto">
          <a:xfrm>
            <a:off x="5295900" y="3225800"/>
            <a:ext cx="1084263" cy="865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37" name="AutoShape 22"/>
          <p:cNvCxnSpPr>
            <a:cxnSpLocks noChangeShapeType="1"/>
            <a:stCxn id="166919" idx="6"/>
            <a:endCxn id="166925" idx="2"/>
          </p:cNvCxnSpPr>
          <p:nvPr/>
        </p:nvCxnSpPr>
        <p:spPr bwMode="auto">
          <a:xfrm>
            <a:off x="5326063" y="3159125"/>
            <a:ext cx="1770062" cy="993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38" name="AutoShape 23"/>
          <p:cNvCxnSpPr>
            <a:cxnSpLocks noChangeShapeType="1"/>
            <a:stCxn id="166919" idx="6"/>
            <a:endCxn id="166927" idx="2"/>
          </p:cNvCxnSpPr>
          <p:nvPr/>
        </p:nvCxnSpPr>
        <p:spPr bwMode="auto">
          <a:xfrm>
            <a:off x="5326063" y="3159125"/>
            <a:ext cx="2636837" cy="989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39" name="AutoShape 24"/>
          <p:cNvCxnSpPr>
            <a:cxnSpLocks noChangeShapeType="1"/>
            <a:stCxn id="166922" idx="4"/>
            <a:endCxn id="166926" idx="7"/>
          </p:cNvCxnSpPr>
          <p:nvPr/>
        </p:nvCxnSpPr>
        <p:spPr bwMode="auto">
          <a:xfrm flipH="1">
            <a:off x="5761038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40" name="AutoShape 25"/>
          <p:cNvCxnSpPr>
            <a:cxnSpLocks noChangeShapeType="1"/>
            <a:stCxn id="166922" idx="3"/>
            <a:endCxn id="166923" idx="7"/>
          </p:cNvCxnSpPr>
          <p:nvPr/>
        </p:nvCxnSpPr>
        <p:spPr bwMode="auto">
          <a:xfrm flipH="1">
            <a:off x="4991100" y="3224213"/>
            <a:ext cx="931863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41" name="AutoShape 26"/>
          <p:cNvCxnSpPr>
            <a:cxnSpLocks noChangeShapeType="1"/>
            <a:stCxn id="166920" idx="3"/>
            <a:endCxn id="166923" idx="7"/>
          </p:cNvCxnSpPr>
          <p:nvPr/>
        </p:nvCxnSpPr>
        <p:spPr bwMode="auto">
          <a:xfrm flipH="1">
            <a:off x="4991100" y="3230563"/>
            <a:ext cx="1693863" cy="855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42" name="AutoShape 27"/>
          <p:cNvCxnSpPr>
            <a:cxnSpLocks noChangeShapeType="1"/>
            <a:stCxn id="166921" idx="3"/>
            <a:endCxn id="166923" idx="7"/>
          </p:cNvCxnSpPr>
          <p:nvPr/>
        </p:nvCxnSpPr>
        <p:spPr bwMode="auto">
          <a:xfrm flipH="1">
            <a:off x="4991100" y="3224213"/>
            <a:ext cx="2439988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43" name="AutoShape 28"/>
          <p:cNvCxnSpPr>
            <a:cxnSpLocks noChangeShapeType="1"/>
            <a:stCxn id="166921" idx="5"/>
            <a:endCxn id="166927" idx="0"/>
          </p:cNvCxnSpPr>
          <p:nvPr/>
        </p:nvCxnSpPr>
        <p:spPr bwMode="auto">
          <a:xfrm>
            <a:off x="7573963" y="3224213"/>
            <a:ext cx="490537" cy="828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44" name="AutoShape 29"/>
          <p:cNvCxnSpPr>
            <a:cxnSpLocks noChangeShapeType="1"/>
            <a:stCxn id="166921" idx="4"/>
            <a:endCxn id="166925" idx="7"/>
          </p:cNvCxnSpPr>
          <p:nvPr/>
        </p:nvCxnSpPr>
        <p:spPr bwMode="auto">
          <a:xfrm flipH="1">
            <a:off x="7269163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45" name="AutoShape 30"/>
          <p:cNvCxnSpPr>
            <a:cxnSpLocks noChangeShapeType="1"/>
            <a:stCxn id="166921" idx="3"/>
            <a:endCxn id="166924" idx="0"/>
          </p:cNvCxnSpPr>
          <p:nvPr/>
        </p:nvCxnSpPr>
        <p:spPr bwMode="auto">
          <a:xfrm flipH="1">
            <a:off x="6451600" y="3224213"/>
            <a:ext cx="979488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46" name="AutoShape 31"/>
          <p:cNvCxnSpPr>
            <a:cxnSpLocks noChangeShapeType="1"/>
            <a:stCxn id="166920" idx="4"/>
            <a:endCxn id="166926" idx="7"/>
          </p:cNvCxnSpPr>
          <p:nvPr/>
        </p:nvCxnSpPr>
        <p:spPr bwMode="auto">
          <a:xfrm flipH="1">
            <a:off x="5761038" y="3257550"/>
            <a:ext cx="995362" cy="827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47" name="AutoShape 32"/>
          <p:cNvCxnSpPr>
            <a:cxnSpLocks noChangeShapeType="1"/>
            <a:stCxn id="166920" idx="4"/>
            <a:endCxn id="166924" idx="0"/>
          </p:cNvCxnSpPr>
          <p:nvPr/>
        </p:nvCxnSpPr>
        <p:spPr bwMode="auto">
          <a:xfrm flipH="1">
            <a:off x="6451600" y="3257550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48" name="AutoShape 33"/>
          <p:cNvCxnSpPr>
            <a:cxnSpLocks noChangeShapeType="1"/>
            <a:stCxn id="166920" idx="4"/>
            <a:endCxn id="166925" idx="0"/>
          </p:cNvCxnSpPr>
          <p:nvPr/>
        </p:nvCxnSpPr>
        <p:spPr bwMode="auto">
          <a:xfrm>
            <a:off x="6756400" y="3257550"/>
            <a:ext cx="441325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49" name="AutoShape 34"/>
          <p:cNvCxnSpPr>
            <a:cxnSpLocks noChangeShapeType="1"/>
            <a:stCxn id="166920" idx="5"/>
            <a:endCxn id="166927" idx="1"/>
          </p:cNvCxnSpPr>
          <p:nvPr/>
        </p:nvCxnSpPr>
        <p:spPr bwMode="auto">
          <a:xfrm>
            <a:off x="6827838" y="3230563"/>
            <a:ext cx="1165225" cy="849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50" name="AutoShape 35"/>
          <p:cNvCxnSpPr>
            <a:cxnSpLocks noChangeShapeType="1"/>
            <a:stCxn id="166922" idx="5"/>
            <a:endCxn id="166924" idx="0"/>
          </p:cNvCxnSpPr>
          <p:nvPr/>
        </p:nvCxnSpPr>
        <p:spPr bwMode="auto">
          <a:xfrm>
            <a:off x="6065838" y="3224213"/>
            <a:ext cx="385762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51" name="AutoShape 36"/>
          <p:cNvCxnSpPr>
            <a:cxnSpLocks noChangeShapeType="1"/>
            <a:stCxn id="166922" idx="6"/>
            <a:endCxn id="166925" idx="1"/>
          </p:cNvCxnSpPr>
          <p:nvPr/>
        </p:nvCxnSpPr>
        <p:spPr bwMode="auto">
          <a:xfrm>
            <a:off x="6096000" y="3157538"/>
            <a:ext cx="1030288" cy="927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52" name="AutoShape 37"/>
          <p:cNvCxnSpPr>
            <a:cxnSpLocks noChangeShapeType="1"/>
            <a:stCxn id="166922" idx="6"/>
            <a:endCxn id="166927" idx="1"/>
          </p:cNvCxnSpPr>
          <p:nvPr/>
        </p:nvCxnSpPr>
        <p:spPr bwMode="auto">
          <a:xfrm>
            <a:off x="6096000" y="3157538"/>
            <a:ext cx="1897063" cy="922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53" name="AutoShape 38"/>
          <p:cNvCxnSpPr>
            <a:cxnSpLocks noChangeShapeType="1"/>
            <a:stCxn id="166923" idx="4"/>
            <a:endCxn id="166928" idx="0"/>
          </p:cNvCxnSpPr>
          <p:nvPr/>
        </p:nvCxnSpPr>
        <p:spPr bwMode="auto">
          <a:xfrm flipH="1">
            <a:off x="4657725" y="4248150"/>
            <a:ext cx="261938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54" name="AutoShape 39"/>
          <p:cNvCxnSpPr>
            <a:cxnSpLocks noChangeShapeType="1"/>
            <a:stCxn id="166926" idx="4"/>
            <a:endCxn id="166929" idx="0"/>
          </p:cNvCxnSpPr>
          <p:nvPr/>
        </p:nvCxnSpPr>
        <p:spPr bwMode="auto">
          <a:xfrm>
            <a:off x="5689600" y="4246563"/>
            <a:ext cx="500063" cy="812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55" name="AutoShape 40"/>
          <p:cNvCxnSpPr>
            <a:cxnSpLocks noChangeShapeType="1"/>
            <a:stCxn id="166925" idx="4"/>
            <a:endCxn id="166930" idx="0"/>
          </p:cNvCxnSpPr>
          <p:nvPr/>
        </p:nvCxnSpPr>
        <p:spPr bwMode="auto">
          <a:xfrm flipH="1">
            <a:off x="6935788" y="4246563"/>
            <a:ext cx="261937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56" name="AutoShape 41"/>
          <p:cNvCxnSpPr>
            <a:cxnSpLocks noChangeShapeType="1"/>
            <a:stCxn id="166924" idx="4"/>
            <a:endCxn id="166932" idx="2"/>
          </p:cNvCxnSpPr>
          <p:nvPr/>
        </p:nvCxnSpPr>
        <p:spPr bwMode="auto">
          <a:xfrm>
            <a:off x="6451600" y="4252913"/>
            <a:ext cx="1249363" cy="890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57" name="AutoShape 42"/>
          <p:cNvCxnSpPr>
            <a:cxnSpLocks noChangeShapeType="1"/>
            <a:stCxn id="166927" idx="4"/>
            <a:endCxn id="166932" idx="7"/>
          </p:cNvCxnSpPr>
          <p:nvPr/>
        </p:nvCxnSpPr>
        <p:spPr bwMode="auto">
          <a:xfrm flipH="1">
            <a:off x="7874000" y="4241800"/>
            <a:ext cx="190500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58" name="AutoShape 43"/>
          <p:cNvCxnSpPr>
            <a:cxnSpLocks noChangeShapeType="1"/>
            <a:stCxn id="166928" idx="4"/>
            <a:endCxn id="166931" idx="4"/>
          </p:cNvCxnSpPr>
          <p:nvPr/>
        </p:nvCxnSpPr>
        <p:spPr bwMode="auto">
          <a:xfrm rot="5400000" flipH="1" flipV="1">
            <a:off x="5041900" y="4857750"/>
            <a:ext cx="1588" cy="769938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59" name="AutoShape 44"/>
          <p:cNvCxnSpPr>
            <a:cxnSpLocks noChangeShapeType="1"/>
            <a:stCxn id="166929" idx="5"/>
            <a:endCxn id="166933" idx="4"/>
          </p:cNvCxnSpPr>
          <p:nvPr/>
        </p:nvCxnSpPr>
        <p:spPr bwMode="auto">
          <a:xfrm rot="16200000" flipH="1">
            <a:off x="7445376" y="4037012"/>
            <a:ext cx="11112" cy="2379663"/>
          </a:xfrm>
          <a:prstGeom prst="curvedConnector3">
            <a:avLst>
              <a:gd name="adj1" fmla="val 23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Popular press</a:t>
            </a:r>
          </a:p>
        </p:txBody>
      </p:sp>
      <p:sp>
        <p:nvSpPr>
          <p:cNvPr id="167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And less desirable attention: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E-mail from ‘Belgium police’ (‘copy of your code?’)</a:t>
            </a:r>
          </a:p>
        </p:txBody>
      </p:sp>
      <p:sp>
        <p:nvSpPr>
          <p:cNvPr id="1679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679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679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556D7B-08FB-824C-A18E-1E237A701D29}" type="slidenum">
              <a:rPr lang="en-US" smtClean="0"/>
              <a:pPr/>
              <a:t>92</a:t>
            </a:fld>
            <a:endParaRPr lang="en-US" smtClean="0"/>
          </a:p>
        </p:txBody>
      </p:sp>
      <p:pic>
        <p:nvPicPr>
          <p:cNvPr id="167943" name="Picture 6" descr="washpo.jpg"/>
          <p:cNvPicPr>
            <a:picLocks noChangeAspect="1"/>
          </p:cNvPicPr>
          <p:nvPr/>
        </p:nvPicPr>
        <p:blipFill>
          <a:blip r:embed="rId2"/>
          <a:srcRect t="38251" b="38251"/>
          <a:stretch>
            <a:fillRect/>
          </a:stretch>
        </p:blipFill>
        <p:spPr bwMode="auto">
          <a:xfrm>
            <a:off x="896938" y="2201863"/>
            <a:ext cx="3906837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4" name="Picture 7" descr="USA-Today-Logo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06538"/>
            <a:ext cx="1100138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5" name="Picture 8" descr="la_times.jpg"/>
          <p:cNvPicPr>
            <a:picLocks noChangeAspect="1"/>
          </p:cNvPicPr>
          <p:nvPr/>
        </p:nvPicPr>
        <p:blipFill>
          <a:blip r:embed="rId4"/>
          <a:srcRect l="9924" t="37653" r="9924" b="40341"/>
          <a:stretch>
            <a:fillRect/>
          </a:stretch>
        </p:blipFill>
        <p:spPr bwMode="auto">
          <a:xfrm>
            <a:off x="731838" y="3105150"/>
            <a:ext cx="39608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68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0FA5BA-CBAC-D74A-9741-F4FF0EA2AE82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168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168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Problem#1: Patterns in graphs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Problem#2: Tools</a:t>
            </a:r>
          </a:p>
          <a:p>
            <a:pPr lvl="1"/>
            <a:r>
              <a:rPr lang="en-US">
                <a:ea typeface="ＭＳ Ｐゴシック" charset="-128"/>
                <a:cs typeface="ＭＳ Ｐゴシック" charset="-128"/>
              </a:rPr>
              <a:t>OddBall (anomaly detection)</a:t>
            </a:r>
          </a:p>
          <a:p>
            <a:pPr lvl="1"/>
            <a:r>
              <a:rPr lang="en-US">
                <a:ea typeface="ＭＳ Ｐゴシック" charset="-128"/>
                <a:cs typeface="ＭＳ Ｐゴシック" charset="-128"/>
              </a:rPr>
              <a:t>Belief Propagation – antivirus app</a:t>
            </a:r>
          </a:p>
          <a:p>
            <a:pPr lvl="1"/>
            <a:r>
              <a:rPr lang="en-US">
                <a:ea typeface="ＭＳ Ｐゴシック" charset="-128"/>
                <a:cs typeface="ＭＳ Ｐゴシック" charset="-128"/>
              </a:rPr>
              <a:t>Immunization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Problem#3: Scalability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168966" name="AutoShape 4"/>
          <p:cNvSpPr>
            <a:spLocks noChangeArrowheads="1"/>
          </p:cNvSpPr>
          <p:nvPr/>
        </p:nvSpPr>
        <p:spPr bwMode="auto">
          <a:xfrm>
            <a:off x="304800" y="3887788"/>
            <a:ext cx="377825" cy="290512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967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1200" y="2801938"/>
            <a:ext cx="8096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7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2688" y="4732338"/>
            <a:ext cx="79692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8" name="Picture 22"/>
          <p:cNvPicPr>
            <a:picLocks noChangeAspect="1" noChangeArrowheads="1"/>
          </p:cNvPicPr>
          <p:nvPr/>
        </p:nvPicPr>
        <p:blipFill>
          <a:blip r:embed="rId5"/>
          <a:srcRect l="1627" t="1724" b="1724"/>
          <a:stretch>
            <a:fillRect/>
          </a:stretch>
        </p:blipFill>
        <p:spPr bwMode="auto">
          <a:xfrm>
            <a:off x="1905000" y="4757738"/>
            <a:ext cx="768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9" name="Picture 21"/>
          <p:cNvPicPr>
            <a:picLocks noChangeAspect="1" noChangeArrowheads="1"/>
          </p:cNvPicPr>
          <p:nvPr/>
        </p:nvPicPr>
        <p:blipFill>
          <a:blip r:embed="rId6"/>
          <a:srcRect l="1627" t="2875"/>
          <a:stretch>
            <a:fillRect/>
          </a:stretch>
        </p:blipFill>
        <p:spPr bwMode="auto">
          <a:xfrm>
            <a:off x="6124575" y="2776538"/>
            <a:ext cx="7683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Picture 2"/>
          <p:cNvPicPr>
            <a:picLocks noChangeAspect="1" noChangeArrowheads="1"/>
          </p:cNvPicPr>
          <p:nvPr/>
        </p:nvPicPr>
        <p:blipFill>
          <a:blip r:embed="rId7"/>
          <a:srcRect r="10075" b="12236"/>
          <a:stretch>
            <a:fillRect/>
          </a:stretch>
        </p:blipFill>
        <p:spPr bwMode="auto">
          <a:xfrm>
            <a:off x="711200" y="2789238"/>
            <a:ext cx="8382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1" name="Rectangle 19"/>
          <p:cNvSpPr>
            <a:spLocks noChangeArrowheads="1"/>
          </p:cNvSpPr>
          <p:nvPr/>
        </p:nvSpPr>
        <p:spPr bwMode="auto">
          <a:xfrm>
            <a:off x="641350" y="3862388"/>
            <a:ext cx="26082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Polo Chau</a:t>
            </a:r>
          </a:p>
          <a:p>
            <a:pPr algn="l"/>
            <a:r>
              <a:rPr lang="en-US" sz="2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Machine Learning Dept</a:t>
            </a:r>
            <a:endParaRPr lang="en-US" sz="2000" b="1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9992" name="Rectangle 20"/>
          <p:cNvSpPr>
            <a:spLocks noChangeArrowheads="1"/>
          </p:cNvSpPr>
          <p:nvPr/>
        </p:nvSpPr>
        <p:spPr bwMode="auto">
          <a:xfrm>
            <a:off x="3271838" y="3862388"/>
            <a:ext cx="26368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Carey Nachenberg</a:t>
            </a:r>
          </a:p>
          <a:p>
            <a:pPr algn="l"/>
            <a:r>
              <a:rPr lang="en-US" sz="2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Vice President &amp; Fellow</a:t>
            </a:r>
          </a:p>
        </p:txBody>
      </p:sp>
      <p:sp>
        <p:nvSpPr>
          <p:cNvPr id="169993" name="Rectangle 21"/>
          <p:cNvSpPr>
            <a:spLocks noChangeArrowheads="1"/>
          </p:cNvSpPr>
          <p:nvPr/>
        </p:nvSpPr>
        <p:spPr bwMode="auto">
          <a:xfrm>
            <a:off x="6062663" y="3862388"/>
            <a:ext cx="3048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Jeffrey Wilhelm</a:t>
            </a:r>
          </a:p>
          <a:p>
            <a:pPr algn="l"/>
            <a:r>
              <a:rPr lang="en-US" sz="2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Principal Software Engineer</a:t>
            </a:r>
          </a:p>
        </p:txBody>
      </p:sp>
      <p:sp>
        <p:nvSpPr>
          <p:cNvPr id="169994" name="Rectangle 22"/>
          <p:cNvSpPr>
            <a:spLocks noChangeArrowheads="1"/>
          </p:cNvSpPr>
          <p:nvPr/>
        </p:nvSpPr>
        <p:spPr bwMode="auto">
          <a:xfrm>
            <a:off x="1838325" y="5789613"/>
            <a:ext cx="20955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Adam Wright</a:t>
            </a:r>
          </a:p>
          <a:p>
            <a:pPr algn="l"/>
            <a:r>
              <a:rPr lang="en-US" sz="2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Software Engineer</a:t>
            </a:r>
          </a:p>
        </p:txBody>
      </p:sp>
      <p:sp>
        <p:nvSpPr>
          <p:cNvPr id="169995" name="Rectangle 23"/>
          <p:cNvSpPr>
            <a:spLocks noChangeArrowheads="1"/>
          </p:cNvSpPr>
          <p:nvPr/>
        </p:nvSpPr>
        <p:spPr bwMode="auto">
          <a:xfrm>
            <a:off x="4900613" y="5789613"/>
            <a:ext cx="31559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Prof. Christos Faloutsos</a:t>
            </a:r>
          </a:p>
          <a:p>
            <a:pPr algn="l"/>
            <a:r>
              <a:rPr lang="en-US" sz="2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Computer Science Dept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711200"/>
            <a:ext cx="8382000" cy="13843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4800" dirty="0" smtClean="0">
                <a:solidFill>
                  <a:srgbClr val="000000"/>
                </a:solidFill>
                <a:latin typeface="Calibri"/>
                <a:cs typeface="Calibri"/>
              </a:rPr>
              <a:t>Polonium: </a:t>
            </a:r>
            <a:r>
              <a:rPr lang="en-US" b="0" dirty="0" err="1" smtClean="0">
                <a:solidFill>
                  <a:srgbClr val="000000"/>
                </a:solidFill>
                <a:latin typeface="Calibri"/>
                <a:cs typeface="Calibri"/>
              </a:rPr>
              <a:t>Tera</a:t>
            </a:r>
            <a:r>
              <a:rPr lang="en-US" b="0" dirty="0" smtClean="0">
                <a:solidFill>
                  <a:srgbClr val="000000"/>
                </a:solidFill>
                <a:latin typeface="Calibri"/>
                <a:cs typeface="Calibri"/>
              </a:rPr>
              <a:t>-Scale Graph Mining and Inference for Malware Detection</a:t>
            </a:r>
          </a:p>
        </p:txBody>
      </p:sp>
      <p:sp>
        <p:nvSpPr>
          <p:cNvPr id="32" name="Rectangle 31"/>
          <p:cNvSpPr/>
          <p:nvPr/>
        </p:nvSpPr>
        <p:spPr>
          <a:xfrm rot="538071">
            <a:off x="6423025" y="363538"/>
            <a:ext cx="2393950" cy="461962"/>
          </a:xfrm>
          <a:prstGeom prst="rect">
            <a:avLst/>
          </a:prstGeom>
          <a:solidFill>
            <a:srgbClr val="8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</a:rPr>
              <a:t>PATENT PENDING</a:t>
            </a:r>
          </a:p>
        </p:txBody>
      </p:sp>
      <p:pic>
        <p:nvPicPr>
          <p:cNvPr id="169998" name="Picture 3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649" b="24229"/>
          <a:stretch>
            <a:fillRect/>
          </a:stretch>
        </p:blipFill>
        <p:spPr bwMode="auto">
          <a:xfrm>
            <a:off x="6965950" y="3448050"/>
            <a:ext cx="13843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9" name="Picture 3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649" b="24229"/>
          <a:stretch>
            <a:fillRect/>
          </a:stretch>
        </p:blipFill>
        <p:spPr bwMode="auto">
          <a:xfrm>
            <a:off x="4140200" y="3487738"/>
            <a:ext cx="13843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00" name="Picture 3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649" b="24229"/>
          <a:stretch>
            <a:fillRect/>
          </a:stretch>
        </p:blipFill>
        <p:spPr bwMode="auto">
          <a:xfrm>
            <a:off x="2760663" y="5403850"/>
            <a:ext cx="13843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01" name="Rectangle 35"/>
          <p:cNvSpPr>
            <a:spLocks noChangeArrowheads="1"/>
          </p:cNvSpPr>
          <p:nvPr/>
        </p:nvSpPr>
        <p:spPr bwMode="auto">
          <a:xfrm>
            <a:off x="398463" y="2044700"/>
            <a:ext cx="3819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>
                <a:solidFill>
                  <a:srgbClr val="404040"/>
                </a:solidFill>
                <a:ea typeface="Calibri" charset="0"/>
                <a:cs typeface="Calibri" charset="0"/>
              </a:rPr>
              <a:t>SDM 2011, Mesa, Arizona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Polonium: The Data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276600" y="1447800"/>
            <a:ext cx="56388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>
                <a:solidFill>
                  <a:srgbClr val="AD2200"/>
                </a:solidFill>
                <a:latin typeface="Calibri" charset="0"/>
                <a:ea typeface="Calibri" charset="0"/>
                <a:cs typeface="Calibri" charset="0"/>
              </a:rPr>
              <a:t>60+ terabytes </a:t>
            </a:r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of data</a:t>
            </a:r>
            <a:r>
              <a:rPr lang="en-US" sz="2400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i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anonymously </a:t>
            </a:r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contributed</a:t>
            </a:r>
            <a:r>
              <a:rPr lang="en-US" sz="2400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by participants of worldwide </a:t>
            </a:r>
            <a:r>
              <a:rPr lang="en-US" sz="2400" i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Norton Community Watch </a:t>
            </a:r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program </a:t>
            </a:r>
          </a:p>
          <a:p>
            <a:pPr marL="400050" lvl="1" indent="0">
              <a:buFontTx/>
              <a:buNone/>
            </a:pPr>
            <a:r>
              <a:rPr lang="en-US">
                <a:solidFill>
                  <a:srgbClr val="AD2200"/>
                </a:solidFill>
                <a:latin typeface="Calibri" charset="0"/>
                <a:ea typeface="Calibri" charset="0"/>
                <a:cs typeface="Calibri" charset="0"/>
              </a:rPr>
              <a:t>50+ million </a:t>
            </a:r>
            <a: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machines</a:t>
            </a:r>
          </a:p>
          <a:p>
            <a:pPr marL="400050" lvl="1" indent="0">
              <a:buFontTx/>
              <a:buNone/>
            </a:pPr>
            <a:r>
              <a:rPr lang="en-US">
                <a:solidFill>
                  <a:srgbClr val="AD2200"/>
                </a:solidFill>
                <a:latin typeface="Calibri" charset="0"/>
                <a:ea typeface="Calibri" charset="0"/>
                <a:cs typeface="Calibri" charset="0"/>
              </a:rPr>
              <a:t>900+ million </a:t>
            </a:r>
            <a: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executable files</a:t>
            </a:r>
          </a:p>
          <a:p>
            <a:pPr marL="0" indent="0">
              <a:buFontTx/>
              <a:buNone/>
            </a:pPr>
            <a:endParaRPr lang="en-US" sz="240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FontTx/>
              <a:buNone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Constructed a machine-file bipartite graph (0.2 TB+)</a:t>
            </a:r>
          </a:p>
          <a:p>
            <a:pPr marL="400050" lvl="2" indent="0">
              <a:buFontTx/>
              <a:buNone/>
            </a:pPr>
            <a:r>
              <a:rPr lang="en-US" sz="2400">
                <a:solidFill>
                  <a:srgbClr val="AD2200"/>
                </a:solidFill>
                <a:latin typeface="Calibri" charset="0"/>
                <a:ea typeface="Calibri" charset="0"/>
                <a:cs typeface="Calibri" charset="0"/>
              </a:rPr>
              <a:t>1 billion </a:t>
            </a:r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nodes (machines and files)</a:t>
            </a:r>
          </a:p>
          <a:p>
            <a:pPr marL="400050" lvl="2" indent="0">
              <a:buFontTx/>
              <a:buNone/>
            </a:pPr>
            <a:r>
              <a:rPr lang="en-US" sz="2400">
                <a:solidFill>
                  <a:srgbClr val="AD2200"/>
                </a:solidFill>
                <a:latin typeface="Calibri" charset="0"/>
                <a:ea typeface="Calibri" charset="0"/>
                <a:cs typeface="Calibri" charset="0"/>
              </a:rPr>
              <a:t>37 billion </a:t>
            </a:r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edges</a:t>
            </a:r>
          </a:p>
          <a:p>
            <a:pPr marL="0" indent="0">
              <a:buFontTx/>
              <a:buNone/>
            </a:pPr>
            <a:endParaRPr lang="en-US" sz="240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72036" name="Picture 5" descr="raw_dat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24796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algorithm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038600"/>
            <a:ext cx="27130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8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7203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765963-D0F7-AB4C-B7AF-4AAE01A4BFA8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172040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Polonium: Key Ideas</a:t>
            </a:r>
          </a:p>
        </p:txBody>
      </p:sp>
      <p:sp>
        <p:nvSpPr>
          <p:cNvPr id="174083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Use </a:t>
            </a:r>
            <a:r>
              <a:rPr lang="en-US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Belief Propagation </a:t>
            </a:r>
            <a: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to propagate domain knowledge in machine-file graph to detect malware</a:t>
            </a:r>
          </a:p>
          <a:p>
            <a: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Use </a:t>
            </a:r>
            <a:r>
              <a:rPr lang="en-US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“guilt-by-association” </a:t>
            </a:r>
            <a: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(i.e., homophily)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E.g., files that appear on machines with many bad files are more likely to be bad</a:t>
            </a:r>
          </a:p>
          <a:p>
            <a:r>
              <a:rPr lang="en-US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Scalability</a:t>
            </a:r>
            <a:r>
              <a:rPr lang="en-US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handles 37 billion-edge graph</a:t>
            </a:r>
          </a:p>
          <a:p>
            <a:endParaRPr lang="en-US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40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740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2CD436-1657-D241-A540-0002F4BE2DC1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17408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pic>
        <p:nvPicPr>
          <p:cNvPr id="7" name="Content Placeholder 7" descr="algorithm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51463"/>
            <a:ext cx="2124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394" b="7906"/>
          <a:stretch>
            <a:fillRect/>
          </a:stretch>
        </p:blipFill>
        <p:spPr>
          <a:xfrm>
            <a:off x="3121025" y="1238250"/>
            <a:ext cx="4667250" cy="4635500"/>
          </a:xfrm>
        </p:spPr>
      </p:pic>
      <p:sp>
        <p:nvSpPr>
          <p:cNvPr id="15" name="Rectangle 14"/>
          <p:cNvSpPr/>
          <p:nvPr/>
        </p:nvSpPr>
        <p:spPr>
          <a:xfrm>
            <a:off x="3749675" y="205105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751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Polonium: One-Interaction Results</a:t>
            </a:r>
            <a:endParaRPr lang="en-US" sz="3200" b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5109" name="Rectangle 9"/>
          <p:cNvSpPr>
            <a:spLocks noChangeArrowheads="1"/>
          </p:cNvSpPr>
          <p:nvPr/>
        </p:nvSpPr>
        <p:spPr bwMode="auto">
          <a:xfrm>
            <a:off x="3851275" y="1911350"/>
            <a:ext cx="424973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84.9% </a:t>
            </a:r>
            <a:r>
              <a:rPr lang="en-US" sz="2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True Positive Rate</a:t>
            </a:r>
            <a:br>
              <a:rPr lang="en-US" sz="2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800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1% </a:t>
            </a:r>
            <a:r>
              <a:rPr lang="en-US" sz="2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False Positive Rate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521075" y="5499100"/>
            <a:ext cx="396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>
            <a:off x="1539875" y="3521075"/>
            <a:ext cx="396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112" name="Rectangle 19"/>
          <p:cNvSpPr>
            <a:spLocks noChangeArrowheads="1"/>
          </p:cNvSpPr>
          <p:nvPr/>
        </p:nvSpPr>
        <p:spPr bwMode="auto">
          <a:xfrm>
            <a:off x="266700" y="3059113"/>
            <a:ext cx="28527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ea typeface="Calibri" charset="0"/>
                <a:cs typeface="Calibri" charset="0"/>
              </a:rPr>
              <a:t>True Positive Rate</a:t>
            </a:r>
          </a:p>
          <a:p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% of malware 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correctly identified</a:t>
            </a:r>
          </a:p>
          <a:p>
            <a:endParaRPr lang="en-US" sz="2400" b="1">
              <a:solidFill>
                <a:srgbClr val="000000"/>
              </a:solidFill>
              <a:ea typeface="Calibri" charset="0"/>
              <a:cs typeface="Calibri" charset="0"/>
            </a:endParaRPr>
          </a:p>
        </p:txBody>
      </p:sp>
      <p:sp>
        <p:nvSpPr>
          <p:cNvPr id="175113" name="Rectangle 21"/>
          <p:cNvSpPr>
            <a:spLocks noChangeArrowheads="1"/>
          </p:cNvSpPr>
          <p:nvPr/>
        </p:nvSpPr>
        <p:spPr bwMode="auto">
          <a:xfrm>
            <a:off x="2420938" y="5862638"/>
            <a:ext cx="6034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ea typeface="Calibri" charset="0"/>
                <a:cs typeface="Calibri" charset="0"/>
              </a:rPr>
              <a:t>False Positive Rate</a:t>
            </a:r>
          </a:p>
          <a:p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% of non-malware wrongly labeled as malware</a:t>
            </a:r>
          </a:p>
          <a:p>
            <a:endParaRPr lang="en-US" sz="2400" b="1">
              <a:solidFill>
                <a:srgbClr val="000000"/>
              </a:solidFill>
              <a:ea typeface="Calibri" charset="0"/>
              <a:cs typeface="Calibri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21075" y="5513388"/>
            <a:ext cx="3962400" cy="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3509963" y="1576388"/>
            <a:ext cx="12700" cy="396240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11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456C0B-8522-B247-AA02-E5B388F1CE59}" type="slidenum">
              <a:rPr lang="en-US"/>
              <a:pPr/>
              <a:t>97</a:t>
            </a:fld>
            <a:endParaRPr lang="en-US"/>
          </a:p>
        </p:txBody>
      </p:sp>
      <p:sp>
        <p:nvSpPr>
          <p:cNvPr id="175117" name="TextBox 3"/>
          <p:cNvSpPr txBox="1">
            <a:spLocks noChangeArrowheads="1"/>
          </p:cNvSpPr>
          <p:nvPr/>
        </p:nvSpPr>
        <p:spPr bwMode="auto">
          <a:xfrm>
            <a:off x="3552825" y="1247775"/>
            <a:ext cx="10144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66FF"/>
                </a:solidFill>
                <a:latin typeface="Calibri" charset="0"/>
                <a:ea typeface="Calibri" charset="0"/>
                <a:cs typeface="Calibri" charset="0"/>
              </a:rPr>
              <a:t>Ideal</a:t>
            </a:r>
          </a:p>
        </p:txBody>
      </p:sp>
      <p:sp>
        <p:nvSpPr>
          <p:cNvPr id="5" name="Oval 4"/>
          <p:cNvSpPr/>
          <p:nvPr/>
        </p:nvSpPr>
        <p:spPr>
          <a:xfrm>
            <a:off x="3459163" y="1562100"/>
            <a:ext cx="117475" cy="117475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22663" y="2139950"/>
            <a:ext cx="153987" cy="1539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A50021"/>
              </a:solidFill>
            </a:endParaRPr>
          </a:p>
        </p:txBody>
      </p:sp>
      <p:sp>
        <p:nvSpPr>
          <p:cNvPr id="175120" name="Date Placeholder 1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75121" name="Footer Placeholder 2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77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106BF8-652B-D643-8D15-D3D04BD6E497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177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177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Problem#1: Patterns in graphs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Problem#2: Tools</a:t>
            </a:r>
          </a:p>
          <a:p>
            <a:pPr lvl="1"/>
            <a:r>
              <a:rPr lang="en-US">
                <a:ea typeface="ＭＳ Ｐゴシック" charset="-128"/>
                <a:cs typeface="ＭＳ Ｐゴシック" charset="-128"/>
              </a:rPr>
              <a:t>[OddBall (anomaly detection)]</a:t>
            </a:r>
          </a:p>
          <a:p>
            <a:pPr lvl="1"/>
            <a:r>
              <a:rPr lang="en-US">
                <a:ea typeface="ＭＳ Ｐゴシック" charset="-128"/>
                <a:cs typeface="ＭＳ Ｐゴシック" charset="-128"/>
              </a:rPr>
              <a:t>[Belief propagation]</a:t>
            </a:r>
          </a:p>
          <a:p>
            <a:pPr lvl="1"/>
            <a:r>
              <a:rPr lang="en-US">
                <a:ea typeface="ＭＳ Ｐゴシック" charset="-128"/>
                <a:cs typeface="ＭＳ Ｐゴシック" charset="-128"/>
              </a:rPr>
              <a:t>[Immunization]</a:t>
            </a:r>
          </a:p>
          <a:p>
            <a:pPr lvl="1"/>
            <a:r>
              <a:rPr lang="en-US">
                <a:ea typeface="ＭＳ Ｐゴシック" charset="-128"/>
                <a:cs typeface="ＭＳ Ｐゴシック" charset="-128"/>
              </a:rPr>
              <a:t>Visualization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Problem#3: Scalability -PEGASUS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177158" name="AutoShape 4"/>
          <p:cNvSpPr>
            <a:spLocks noChangeArrowheads="1"/>
          </p:cNvSpPr>
          <p:nvPr/>
        </p:nvSpPr>
        <p:spPr bwMode="auto">
          <a:xfrm>
            <a:off x="350838" y="4913313"/>
            <a:ext cx="377825" cy="290512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159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4"/>
          <p:cNvSpPr>
            <a:spLocks noGrp="1"/>
          </p:cNvSpPr>
          <p:nvPr>
            <p:ph type="title"/>
          </p:nvPr>
        </p:nvSpPr>
        <p:spPr>
          <a:xfrm>
            <a:off x="139700" y="927100"/>
            <a:ext cx="8991600" cy="1651000"/>
          </a:xfrm>
        </p:spPr>
        <p:txBody>
          <a:bodyPr/>
          <a:lstStyle/>
          <a:p>
            <a:pPr algn="l"/>
            <a: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Apolo</a:t>
            </a:r>
            <a:b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3200" b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Making Sense of Large Network Data:</a:t>
            </a:r>
            <a:br>
              <a:rPr lang="en-US" sz="3200" b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3200" b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Combining Rich User Interaction &amp; Machine Learning</a:t>
            </a:r>
            <a:endParaRPr lang="en-US" b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78179" name="Picture 6"/>
          <p:cNvPicPr>
            <a:picLocks noChangeAspect="1"/>
          </p:cNvPicPr>
          <p:nvPr/>
        </p:nvPicPr>
        <p:blipFill>
          <a:blip r:embed="rId3"/>
          <a:srcRect l="23245" t="-6290" r="16982" b="-6918"/>
          <a:stretch>
            <a:fillRect/>
          </a:stretch>
        </p:blipFill>
        <p:spPr bwMode="auto">
          <a:xfrm>
            <a:off x="2606675" y="3552825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0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3450" y="3590925"/>
            <a:ext cx="7747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1" name="Rectangle 11"/>
          <p:cNvSpPr>
            <a:spLocks noChangeArrowheads="1"/>
          </p:cNvSpPr>
          <p:nvPr/>
        </p:nvSpPr>
        <p:spPr bwMode="auto">
          <a:xfrm>
            <a:off x="133350" y="2540000"/>
            <a:ext cx="4400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>
                <a:solidFill>
                  <a:srgbClr val="404040"/>
                </a:solidFill>
                <a:ea typeface="Calibri" charset="0"/>
                <a:cs typeface="Calibri" charset="0"/>
              </a:rPr>
              <a:t>CHI 2011, Vancouver, Canada</a:t>
            </a:r>
          </a:p>
        </p:txBody>
      </p:sp>
      <p:pic>
        <p:nvPicPr>
          <p:cNvPr id="17818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6125" y="3603625"/>
            <a:ext cx="7985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3" name="Picture 2"/>
          <p:cNvPicPr>
            <a:picLocks noChangeAspect="1" noChangeArrowheads="1"/>
          </p:cNvPicPr>
          <p:nvPr/>
        </p:nvPicPr>
        <p:blipFill>
          <a:blip r:embed="rId6"/>
          <a:srcRect r="10075" b="12236"/>
          <a:stretch>
            <a:fillRect/>
          </a:stretch>
        </p:blipFill>
        <p:spPr bwMode="auto">
          <a:xfrm>
            <a:off x="660400" y="3590925"/>
            <a:ext cx="8382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25450" y="4713288"/>
            <a:ext cx="13557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spc="-70" dirty="0">
                <a:solidFill>
                  <a:srgbClr val="000000"/>
                </a:solidFill>
                <a:latin typeface="Calibri"/>
                <a:cs typeface="Calibri"/>
              </a:rPr>
              <a:t>Polo Chau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12938" y="4713288"/>
            <a:ext cx="191611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spc="-70" dirty="0">
                <a:solidFill>
                  <a:srgbClr val="000000"/>
                </a:solidFill>
                <a:latin typeface="Calibri"/>
                <a:cs typeface="Calibri"/>
              </a:rPr>
              <a:t>Prof. </a:t>
            </a:r>
            <a:r>
              <a:rPr lang="en-US" sz="2400" spc="-70" dirty="0" err="1">
                <a:solidFill>
                  <a:srgbClr val="000000"/>
                </a:solidFill>
                <a:latin typeface="Calibri"/>
                <a:cs typeface="Calibri"/>
              </a:rPr>
              <a:t>Niki</a:t>
            </a:r>
            <a:r>
              <a:rPr lang="en-US" sz="240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spc="-70" dirty="0" err="1">
                <a:solidFill>
                  <a:srgbClr val="000000"/>
                </a:solidFill>
                <a:latin typeface="Calibri"/>
                <a:cs typeface="Calibri"/>
              </a:rPr>
              <a:t>Kittur</a:t>
            </a:r>
            <a:endParaRPr lang="en-US" sz="2400" spc="-7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43363" y="4725988"/>
            <a:ext cx="20955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spc="-70" dirty="0">
                <a:solidFill>
                  <a:srgbClr val="000000"/>
                </a:solidFill>
                <a:latin typeface="Calibri"/>
                <a:cs typeface="Calibri"/>
              </a:rPr>
              <a:t>Prof. Jason Hong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67438" y="4735513"/>
            <a:ext cx="28670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spc="-70" dirty="0">
                <a:solidFill>
                  <a:srgbClr val="000000"/>
                </a:solidFill>
                <a:latin typeface="Calibri"/>
                <a:cs typeface="Calibri"/>
              </a:rPr>
              <a:t>Prof. Christos Faloutsos</a:t>
            </a:r>
          </a:p>
        </p:txBody>
      </p:sp>
      <p:sp>
        <p:nvSpPr>
          <p:cNvPr id="178188" name="Date Placeholder 1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Taiwan, Aug'12</a:t>
            </a:r>
          </a:p>
        </p:txBody>
      </p:sp>
      <p:sp>
        <p:nvSpPr>
          <p:cNvPr id="178189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526838-23A9-B241-8D32-D2E9F6B2E5DB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178190" name="Footer Placeholder 1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sm" len="sm"/>
          <a:tailEnd type="triangl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8811</TotalTime>
  <Words>6433</Words>
  <Application>Microsoft Macintosh PowerPoint</Application>
  <PresentationFormat>On-screen Show (4:3)</PresentationFormat>
  <Paragraphs>1427</Paragraphs>
  <Slides>139</Slides>
  <Notes>75</Notes>
  <HiddenSlides>20</HiddenSlides>
  <MMClips>0</MMClips>
  <ScaleCrop>false</ScaleCrop>
  <HeadingPairs>
    <vt:vector size="10" baseType="variant">
      <vt:variant>
        <vt:lpstr>Fonts Used</vt:lpstr>
      </vt:variant>
      <vt:variant>
        <vt:i4>20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139</vt:i4>
      </vt:variant>
      <vt:variant>
        <vt:lpstr>Custom Shows</vt:lpstr>
      </vt:variant>
      <vt:variant>
        <vt:i4>1</vt:i4>
      </vt:variant>
    </vt:vector>
  </HeadingPairs>
  <TitlesOfParts>
    <vt:vector size="162" baseType="lpstr">
      <vt:lpstr>Arial</vt:lpstr>
      <vt:lpstr>ＭＳ Ｐゴシック</vt:lpstr>
      <vt:lpstr>Times New Roman</vt:lpstr>
      <vt:lpstr>新細明體</vt:lpstr>
      <vt:lpstr>Symbol</vt:lpstr>
      <vt:lpstr>굴림</vt:lpstr>
      <vt:lpstr>Verdana</vt:lpstr>
      <vt:lpstr>Wingdings</vt:lpstr>
      <vt:lpstr>Lucida Sans Unicode</vt:lpstr>
      <vt:lpstr>Algerian</vt:lpstr>
      <vt:lpstr>Bauhaus 93</vt:lpstr>
      <vt:lpstr>Broadway</vt:lpstr>
      <vt:lpstr>Bodoni MT Black</vt:lpstr>
      <vt:lpstr>Constantia</vt:lpstr>
      <vt:lpstr>Gigi</vt:lpstr>
      <vt:lpstr>OCR A Extended</vt:lpstr>
      <vt:lpstr>Copperplate Gothic Bold</vt:lpstr>
      <vt:lpstr>Georgia</vt:lpstr>
      <vt:lpstr>Calibri</vt:lpstr>
      <vt:lpstr>Andale Mono</vt:lpstr>
      <vt:lpstr>template</vt:lpstr>
      <vt:lpstr>Bitmap Image</vt:lpstr>
      <vt:lpstr>Mining Billion-Node Graphs: Patterns and Algorithms</vt:lpstr>
      <vt:lpstr>Thank you!</vt:lpstr>
      <vt:lpstr>Our goal:</vt:lpstr>
      <vt:lpstr>Outline</vt:lpstr>
      <vt:lpstr>Graphs - why should we care?</vt:lpstr>
      <vt:lpstr>Graphs - why should we care?</vt:lpstr>
      <vt:lpstr>Graphs - why should we care?</vt:lpstr>
      <vt:lpstr>Outline</vt:lpstr>
      <vt:lpstr>Problem #1 - network and graph mining</vt:lpstr>
      <vt:lpstr>Problem #1 - network and graph mining</vt:lpstr>
      <vt:lpstr>Problem #1 - network and graph mining</vt:lpstr>
      <vt:lpstr>Graph mining</vt:lpstr>
      <vt:lpstr>Laws and patterns</vt:lpstr>
      <vt:lpstr>Solution# S.1</vt:lpstr>
      <vt:lpstr>Solution# S.1</vt:lpstr>
      <vt:lpstr>Solution# S.2: Eigen Exponent E</vt:lpstr>
      <vt:lpstr>Solution# S.2: Eigen Exponent E</vt:lpstr>
      <vt:lpstr>But:</vt:lpstr>
      <vt:lpstr>More power laws:</vt:lpstr>
      <vt:lpstr>epinions.com</vt:lpstr>
      <vt:lpstr>And numerous more</vt:lpstr>
      <vt:lpstr>Outline</vt:lpstr>
      <vt:lpstr>Solution# S.3: Triangle ‘Laws’</vt:lpstr>
      <vt:lpstr>Solution# S.3: Triangle ‘Laws’</vt:lpstr>
      <vt:lpstr>Triangle Law: #S.3  [Tsourakakis ICDM 2008]</vt:lpstr>
      <vt:lpstr>Triangle Law: #S.3  [Tsourakakis ICDM 2008]</vt:lpstr>
      <vt:lpstr>Triangle Law: #S.4  [Tsourakakis ICDM 2008]</vt:lpstr>
      <vt:lpstr>Triangle Law: Computations  [Tsourakakis ICDM 2008]</vt:lpstr>
      <vt:lpstr>Triangle Law: Computations  [Tsourakakis ICDM 2008]</vt:lpstr>
      <vt:lpstr>Triangle Law: Computations  [Tsourakakis ICDM 2008]</vt:lpstr>
      <vt:lpstr>Triangle counting for large graphs?</vt:lpstr>
      <vt:lpstr>Triangle counting for large graphs?</vt:lpstr>
      <vt:lpstr>EigenSpokes</vt:lpstr>
      <vt:lpstr>EigenSpokes</vt:lpstr>
      <vt:lpstr>EigenSpokes</vt:lpstr>
      <vt:lpstr>EigenSpokes</vt:lpstr>
      <vt:lpstr>EigenSpokes</vt:lpstr>
      <vt:lpstr>EigenSpokes</vt:lpstr>
      <vt:lpstr>EigenSpokes</vt:lpstr>
      <vt:lpstr>EigenSpokes</vt:lpstr>
      <vt:lpstr>EigenSpokes - pervasiveness</vt:lpstr>
      <vt:lpstr>EigenSpokes - explanation</vt:lpstr>
      <vt:lpstr>EigenSpokes - explanation</vt:lpstr>
      <vt:lpstr>EigenSpokes - explanation</vt:lpstr>
      <vt:lpstr>EigenSpokes - explanation</vt:lpstr>
      <vt:lpstr>Bipartite Communities!</vt:lpstr>
      <vt:lpstr>(maybe, botnets?)</vt:lpstr>
      <vt:lpstr>Outline</vt:lpstr>
      <vt:lpstr>Observations on  weighted graphs?</vt:lpstr>
      <vt:lpstr>Observation W.1: Fortification</vt:lpstr>
      <vt:lpstr>Observation W.1: Fortification</vt:lpstr>
      <vt:lpstr>Observation W.1: fortification: Snapshot Power Law</vt:lpstr>
      <vt:lpstr>Outline</vt:lpstr>
      <vt:lpstr>Problem: Time evolution</vt:lpstr>
      <vt:lpstr>T.1 Evolution of the Diameter</vt:lpstr>
      <vt:lpstr>T.1 Evolution of the Diameter</vt:lpstr>
      <vt:lpstr>T.1 Diameter – “Patents”</vt:lpstr>
      <vt:lpstr>T.2 Temporal Evolution of the Graphs</vt:lpstr>
      <vt:lpstr>T.2 Temporal Evolution of the Graphs</vt:lpstr>
      <vt:lpstr>T.2 Densification – Patent Citations</vt:lpstr>
      <vt:lpstr>Outline</vt:lpstr>
      <vt:lpstr>More on Time-evolving graphs</vt:lpstr>
      <vt:lpstr>Observation T.3: NLCC behavior</vt:lpstr>
      <vt:lpstr>Observation T.3: NLCC behavior</vt:lpstr>
      <vt:lpstr>Observation T.3: NLCC behavior</vt:lpstr>
      <vt:lpstr>Observation T.3: NLCC behavior</vt:lpstr>
      <vt:lpstr>Timing for Blogs</vt:lpstr>
      <vt:lpstr>T.4 : popularity over time</vt:lpstr>
      <vt:lpstr>T.4 : popularity over time</vt:lpstr>
      <vt:lpstr>T.4 : popularity over time</vt:lpstr>
      <vt:lpstr>-1.5 slope</vt:lpstr>
      <vt:lpstr>T.5: duration of phonecalls</vt:lpstr>
      <vt:lpstr>Probably, power law (?)</vt:lpstr>
      <vt:lpstr>No Power Law!</vt:lpstr>
      <vt:lpstr>‘TLaC: Lazy Contractor’</vt:lpstr>
      <vt:lpstr>Data Description</vt:lpstr>
      <vt:lpstr>Outliers:</vt:lpstr>
      <vt:lpstr>Outline</vt:lpstr>
      <vt:lpstr>OddBall: Spotting Anomalies in  Weighted Graphs</vt:lpstr>
      <vt:lpstr>Main idea</vt:lpstr>
      <vt:lpstr>What is an egonet?</vt:lpstr>
      <vt:lpstr>Selected Features</vt:lpstr>
      <vt:lpstr>Near-Clique/Star</vt:lpstr>
      <vt:lpstr>Near-Clique/Star</vt:lpstr>
      <vt:lpstr>Near-Clique/Star</vt:lpstr>
      <vt:lpstr>Near-Clique/Star</vt:lpstr>
      <vt:lpstr>Outline</vt:lpstr>
      <vt:lpstr>E-bay Fraud detection</vt:lpstr>
      <vt:lpstr>E-bay Fraud detection</vt:lpstr>
      <vt:lpstr>E-bay Fraud detection</vt:lpstr>
      <vt:lpstr>E-bay Fraud detection - NetProbe</vt:lpstr>
      <vt:lpstr>Popular press</vt:lpstr>
      <vt:lpstr>Outline</vt:lpstr>
      <vt:lpstr>Polonium: Tera-Scale Graph Mining and Inference for Malware Detection</vt:lpstr>
      <vt:lpstr>Polonium: The Data</vt:lpstr>
      <vt:lpstr>Polonium: Key Ideas</vt:lpstr>
      <vt:lpstr>Polonium: One-Interaction Results</vt:lpstr>
      <vt:lpstr>Outline</vt:lpstr>
      <vt:lpstr>Apolo Making Sense of Large Network Data: Combining Rich User Interaction &amp; Machine Learning</vt:lpstr>
      <vt:lpstr>Main Ideas of Apolo</vt:lpstr>
      <vt:lpstr>Slide 101</vt:lpstr>
      <vt:lpstr>Outline</vt:lpstr>
      <vt:lpstr>Scalability</vt:lpstr>
      <vt:lpstr>Outline – Algorithms &amp; results</vt:lpstr>
      <vt:lpstr>HADI for diameter estimation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Outline – Algorithms &amp; results</vt:lpstr>
      <vt:lpstr>Generalized Iterated Matrix Vector Multiplication (GIMV)</vt:lpstr>
      <vt:lpstr>Generalized Iterated Matrix Vector Multiplication (GIMV)</vt:lpstr>
      <vt:lpstr>Example: GIM-V At Work</vt:lpstr>
      <vt:lpstr>Example: GIM-V At Work</vt:lpstr>
      <vt:lpstr>Example: GIM-V At Work</vt:lpstr>
      <vt:lpstr>Example: GIM-V At Work</vt:lpstr>
      <vt:lpstr>Example: GIM-V At Work</vt:lpstr>
      <vt:lpstr>Example: GIM-V At Work</vt:lpstr>
      <vt:lpstr>GIM-V At Work</vt:lpstr>
      <vt:lpstr>Outline</vt:lpstr>
      <vt:lpstr>OVERALL CONCLUSIONS – low level:</vt:lpstr>
      <vt:lpstr>OVERALL CONCLUSIONS – high level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Project info</vt:lpstr>
      <vt:lpstr>short version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large graphs</dc:title>
  <dc:creator>Christos Faloutsos</dc:creator>
  <dc:description>NYU - WIN 2009_x000d_
_x000d_
</dc:description>
  <cp:lastModifiedBy>Christos Faloutsos</cp:lastModifiedBy>
  <cp:revision>1377</cp:revision>
  <cp:lastPrinted>2002-08-06T04:22:41Z</cp:lastPrinted>
  <dcterms:created xsi:type="dcterms:W3CDTF">2012-08-01T20:18:26Z</dcterms:created>
  <dcterms:modified xsi:type="dcterms:W3CDTF">2012-08-01T20:19:07Z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