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0E95-0C57-4BE4-A88F-D5A3733C6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51E0D-484D-459B-9972-EE5AC2771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B6FC0-54C4-4138-B6D6-29328CBD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D14A0-96C2-4A13-BDA6-3C492DE9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1BB72-8EBE-4E53-932C-BCD9DFFA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3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5E36-088A-48B9-A548-A3EC8BBE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74CA2-9125-4E21-A39B-4DFB4680A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D2AF5-ABDD-47BD-BAFF-C27CE4B8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81939-887B-4B37-9512-6649BF96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E1CD-EDB0-4972-B98A-1A09DCB7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09AD4-24D3-4645-A78B-5CE71B8C0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2F7A8-7E88-47C1-88E8-B9A171949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CC181-DCF5-4E4E-8F1E-A6B8DA34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7976-60BD-4B33-94EE-C824918A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E0C6-D30C-429C-8990-C35206A5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F735-DF78-46C1-9CD1-3FC27FD4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2371-91A5-4675-B073-6FA84FF27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6479-02BD-4D6B-9805-B9ACCA35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A77DF-9B22-401C-B9E2-65C06C98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16FD3-3818-4812-917F-B67057CA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EDE6-7208-4C72-A689-B15B03E7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391E0-0C33-4F5A-8FF1-448BBD06A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F4E3-0502-4CCA-A753-27F27955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37A1-1A42-4F7D-A474-5936EEC8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C969-95E8-4DFB-B9F0-2229371B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4A2A-7022-42A2-8309-1645439D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BA22-FC7C-4438-9716-5E249E51F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A3D67-EC9B-42F8-86F6-59D235452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DCE1B-60D4-4D57-AEA6-4EC84226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94AC3-4834-4886-AF7F-A307057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167E9-CB00-4062-A770-32AD69EA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2456-87DD-4269-BB73-A4027C25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08E5F-F0BA-4052-AF1E-3313EE19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8A589-D156-4466-9015-36742596C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F33E7-3A8F-4DAC-83A0-12392129F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46E85-840C-466E-8F01-56DEC0518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163CA4-AA52-4637-A968-4BB4CB67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A5452-1EFD-4404-A55F-36A0AF09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6847A-1C3C-42C4-A7D5-1579575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AC0F-D626-42A4-AA0D-AFAF94B5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D397D-BFA1-4D50-B157-FE479EC9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81F57-FC42-4234-A4C9-63B9FC17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4E0ED-D9DE-4191-B5A8-A55EE891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443C1-4B1E-4226-A8A8-FF737F0F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0B397-51BD-4A56-AA17-2A885125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2535B-EBE2-4C29-A45F-E6B8C6AA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0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978D-C767-4423-ABAA-05047596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6E339-33BC-406E-98FB-8F416E47C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68BD3-BE22-4A17-B758-030B40C0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A3362-A030-4499-AAB5-162420F2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875FC-7609-4485-8CC8-C095E577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D777A-9E67-4CBA-883D-DF60F690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BA2C-5A25-41A2-890C-0FC2EF5A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29E97-5957-471C-AD48-9F2F07BF6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5394D-6121-4EC4-B266-1A309A999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DE81C-E6E9-44F9-96D6-BABC4FA4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010AA-4A31-4EAF-AEF1-D23BE562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4ACFE-31A1-4EDB-9557-3B217C31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2831B-5706-4D2D-B7DF-62DA8692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7C00C-A0CA-4AF9-8B9E-13F8F14A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32A93-7FD5-44FF-8A6A-EB751CB16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8718-FA1E-4DB8-9ED2-293DCDF93E49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09F9-43F8-495B-802D-A77317774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61C9-B359-4C7E-B03C-63E25054C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68FE-4181-46F0-BFF8-4AFCF36B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12AA-5564-4638-A655-D7C928FE0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4579815"/>
          </a:xfrm>
        </p:spPr>
        <p:txBody>
          <a:bodyPr>
            <a:normAutofit/>
          </a:bodyPr>
          <a:lstStyle/>
          <a:p>
            <a:r>
              <a:rPr lang="en-US" sz="4800" dirty="0"/>
              <a:t>What advice would I give a starting graduate student interested in robot learning? </a:t>
            </a:r>
            <a:br>
              <a:rPr lang="en-US" sz="4800" dirty="0"/>
            </a:br>
            <a:r>
              <a:rPr lang="en-US" sz="4800" dirty="0"/>
              <a:t>Models! ... Model-free! ... Both!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Slides at www.cs.cmu.edu/~cga/mbl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86352-CEFD-4C5B-B039-92178109B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9815"/>
            <a:ext cx="9144000" cy="2653324"/>
          </a:xfrm>
        </p:spPr>
        <p:txBody>
          <a:bodyPr/>
          <a:lstStyle/>
          <a:p>
            <a:r>
              <a:rPr lang="en-US" dirty="0"/>
              <a:t>Chris Atkeson, CMU Robotics Institute</a:t>
            </a:r>
          </a:p>
          <a:p>
            <a:r>
              <a:rPr lang="en-US" dirty="0"/>
              <a:t>RSS workshop on Robotics Retrospectives </a:t>
            </a:r>
          </a:p>
          <a:p>
            <a:r>
              <a:rPr lang="en-US" dirty="0"/>
              <a:t>July, 2020</a:t>
            </a:r>
          </a:p>
        </p:txBody>
      </p:sp>
    </p:spTree>
    <p:extLst>
      <p:ext uri="{BB962C8B-B14F-4D97-AF65-F5344CB8AC3E}">
        <p14:creationId xmlns:p14="http://schemas.microsoft.com/office/powerpoint/2010/main" val="5818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6409-CD7C-4807-A2E5-94BFB4BE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7710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did I learn writing this paper?    Two kinds of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D555A-4EF9-4211-BBA7-C8AE3240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7" y="914879"/>
            <a:ext cx="11912083" cy="60503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Sampling-based reinforcement learning  (related to stochastic optimal control)</a:t>
            </a:r>
          </a:p>
          <a:p>
            <a:pPr lvl="1"/>
            <a:r>
              <a:rPr lang="en-US" dirty="0"/>
              <a:t>Assume stochastic world</a:t>
            </a:r>
          </a:p>
          <a:p>
            <a:pPr lvl="1"/>
            <a:r>
              <a:rPr lang="en-US" dirty="0"/>
              <a:t>Rewards and punishment affect probabilities in stochastic policies (probability p(</a:t>
            </a:r>
            <a:r>
              <a:rPr lang="en-US" dirty="0" err="1"/>
              <a:t>u|x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Can handle discrete and continuous states and actions</a:t>
            </a:r>
          </a:p>
          <a:p>
            <a:pPr lvl="1"/>
            <a:r>
              <a:rPr lang="en-US" dirty="0"/>
              <a:t>Often model-free, Q(</a:t>
            </a:r>
            <a:r>
              <a:rPr lang="en-US" dirty="0" err="1"/>
              <a:t>x,u</a:t>
            </a:r>
            <a:r>
              <a:rPr lang="en-US" dirty="0"/>
              <a:t>), resurgence of model-based RL in last six years</a:t>
            </a:r>
          </a:p>
          <a:p>
            <a:pPr lvl="1"/>
            <a:r>
              <a:rPr lang="en-US" dirty="0"/>
              <a:t>Sample-based local exploration</a:t>
            </a:r>
          </a:p>
          <a:p>
            <a:pPr lvl="1"/>
            <a:r>
              <a:rPr lang="en-US" dirty="0"/>
              <a:t>TD learning, sample-based updates Q’ = reward + Q(k+1)</a:t>
            </a:r>
          </a:p>
          <a:p>
            <a:pPr lvl="1"/>
            <a:r>
              <a:rPr lang="en-US" dirty="0"/>
              <a:t>Need to average to take expectations</a:t>
            </a:r>
          </a:p>
          <a:p>
            <a:pPr lvl="1"/>
            <a:r>
              <a:rPr lang="en-US" dirty="0"/>
              <a:t>Terrible sample efficiency</a:t>
            </a:r>
          </a:p>
          <a:p>
            <a:pPr lvl="1"/>
            <a:endParaRPr lang="en-US" dirty="0"/>
          </a:p>
          <a:p>
            <a:r>
              <a:rPr lang="en-US" dirty="0"/>
              <a:t>Derivative-based reinforcement learning  (related to deterministic optimal control)</a:t>
            </a:r>
          </a:p>
          <a:p>
            <a:pPr lvl="1"/>
            <a:r>
              <a:rPr lang="en-US" dirty="0"/>
              <a:t>Assume deterministic or mildly stochastic world (additive Gaussian noise)</a:t>
            </a:r>
          </a:p>
          <a:p>
            <a:pPr lvl="1"/>
            <a:r>
              <a:rPr lang="en-US" dirty="0"/>
              <a:t>Rewards and punishment (costs) affect actions in deterministic policies (u(x))</a:t>
            </a:r>
          </a:p>
          <a:p>
            <a:pPr lvl="1"/>
            <a:r>
              <a:rPr lang="en-US" dirty="0"/>
              <a:t>Only handle continuous states and actions (need derivatives to exist)</a:t>
            </a:r>
          </a:p>
          <a:p>
            <a:pPr lvl="1"/>
            <a:r>
              <a:rPr lang="en-US" dirty="0"/>
              <a:t>Model-based, known or learned model, V(x), need dynamics derivatives dx’/dx and dx’/du</a:t>
            </a:r>
          </a:p>
          <a:p>
            <a:pPr lvl="1"/>
            <a:r>
              <a:rPr lang="en-US" dirty="0"/>
              <a:t>Derivative-based local exploration. No sampling!</a:t>
            </a:r>
          </a:p>
          <a:p>
            <a:pPr lvl="1"/>
            <a:r>
              <a:rPr lang="en-US" dirty="0"/>
              <a:t>TD learning replaced by chain rule (DDP, backpropagation through model and time) No sampling!</a:t>
            </a:r>
          </a:p>
          <a:p>
            <a:pPr lvl="1"/>
            <a:r>
              <a:rPr lang="en-US" dirty="0"/>
              <a:t>No expectations -&gt; No sampling for averaging. Analytic handling of mildly stochastic case</a:t>
            </a:r>
          </a:p>
          <a:p>
            <a:pPr lvl="1"/>
            <a:r>
              <a:rPr lang="en-US" dirty="0"/>
              <a:t>Practical sample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CAE2-DA53-4E16-A576-1BB2CF5E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936" y="-583248"/>
            <a:ext cx="3246536" cy="4221175"/>
          </a:xfrm>
        </p:spPr>
        <p:txBody>
          <a:bodyPr>
            <a:normAutofit/>
          </a:bodyPr>
          <a:lstStyle/>
          <a:p>
            <a:r>
              <a:rPr lang="en-US" sz="4000" dirty="0"/>
              <a:t>Which</a:t>
            </a:r>
            <a:br>
              <a:rPr lang="en-US" sz="4000" dirty="0"/>
            </a:br>
            <a:r>
              <a:rPr lang="en-US" sz="4000" dirty="0"/>
              <a:t>wiggles are repeatable?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F8486EB1-E1B3-45FA-8926-7CE6460F2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82910" cy="68655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0B1F35-7711-45B7-8F82-DA0E07F48021}"/>
              </a:ext>
            </a:extLst>
          </p:cNvPr>
          <p:cNvSpPr txBox="1"/>
          <p:nvPr/>
        </p:nvSpPr>
        <p:spPr>
          <a:xfrm>
            <a:off x="10235681" y="223934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fuzz?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463C2-688C-4A2F-BCB1-0DA503271FE5}"/>
              </a:ext>
            </a:extLst>
          </p:cNvPr>
          <p:cNvSpPr txBox="1"/>
          <p:nvPr/>
        </p:nvSpPr>
        <p:spPr>
          <a:xfrm>
            <a:off x="6378767" y="1755650"/>
            <a:ext cx="153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bumps?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F53F5-91B4-416D-97F7-DFA6DA5292A0}"/>
              </a:ext>
            </a:extLst>
          </p:cNvPr>
          <p:cNvSpPr txBox="1"/>
          <p:nvPr/>
        </p:nvSpPr>
        <p:spPr>
          <a:xfrm>
            <a:off x="9408846" y="3009818"/>
            <a:ext cx="153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bumps?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2890F-24C4-4D9F-8D9A-06FE620A5394}"/>
              </a:ext>
            </a:extLst>
          </p:cNvPr>
          <p:cNvSpPr txBox="1"/>
          <p:nvPr/>
        </p:nvSpPr>
        <p:spPr>
          <a:xfrm>
            <a:off x="7300454" y="4125184"/>
            <a:ext cx="153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bumps?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8F58B-B8E4-4917-B9D8-1E0C6097B9DD}"/>
              </a:ext>
            </a:extLst>
          </p:cNvPr>
          <p:cNvSpPr txBox="1"/>
          <p:nvPr/>
        </p:nvSpPr>
        <p:spPr>
          <a:xfrm>
            <a:off x="10454760" y="3976280"/>
            <a:ext cx="153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bumps?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E2F40-4F8B-4CC2-BDE2-107F585951CD}"/>
              </a:ext>
            </a:extLst>
          </p:cNvPr>
          <p:cNvSpPr txBox="1"/>
          <p:nvPr/>
        </p:nvSpPr>
        <p:spPr>
          <a:xfrm>
            <a:off x="10454760" y="623777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fuzz?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B5849-0DA5-4699-AF97-5037097893AE}"/>
              </a:ext>
            </a:extLst>
          </p:cNvPr>
          <p:cNvSpPr txBox="1"/>
          <p:nvPr/>
        </p:nvSpPr>
        <p:spPr>
          <a:xfrm>
            <a:off x="6544070" y="127232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A03A0F-DD72-43CB-9BD6-D39B0B75185F}"/>
              </a:ext>
            </a:extLst>
          </p:cNvPr>
          <p:cNvSpPr txBox="1"/>
          <p:nvPr/>
        </p:nvSpPr>
        <p:spPr>
          <a:xfrm>
            <a:off x="6549103" y="3001555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C00C5-939D-4CE5-B7E5-ED279EE24AAE}"/>
              </a:ext>
            </a:extLst>
          </p:cNvPr>
          <p:cNvSpPr txBox="1"/>
          <p:nvPr/>
        </p:nvSpPr>
        <p:spPr>
          <a:xfrm>
            <a:off x="6544070" y="4711999"/>
            <a:ext cx="83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Torque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F4794-5256-4B2F-A1F9-ABB2229FE874}"/>
              </a:ext>
            </a:extLst>
          </p:cNvPr>
          <p:cNvSpPr txBox="1"/>
          <p:nvPr/>
        </p:nvSpPr>
        <p:spPr>
          <a:xfrm>
            <a:off x="6545655" y="6422444"/>
            <a:ext cx="25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Hydraulic valve command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D25D0-2FAB-4DAE-AA8B-EBFC345ABEEE}"/>
              </a:ext>
            </a:extLst>
          </p:cNvPr>
          <p:cNvSpPr txBox="1"/>
          <p:nvPr/>
        </p:nvSpPr>
        <p:spPr>
          <a:xfrm>
            <a:off x="6544070" y="45205"/>
            <a:ext cx="105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knee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E072B-11F2-4420-8831-027A5265BD60}"/>
              </a:ext>
            </a:extLst>
          </p:cNvPr>
          <p:cNvSpPr txBox="1"/>
          <p:nvPr/>
        </p:nvSpPr>
        <p:spPr>
          <a:xfrm>
            <a:off x="3347595" y="3327005"/>
            <a:ext cx="25623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pelvis is fixed with</a:t>
            </a:r>
          </a:p>
          <a:p>
            <a:r>
              <a:rPr lang="en-US" dirty="0"/>
              <a:t> all joints not moving</a:t>
            </a:r>
          </a:p>
          <a:p>
            <a:r>
              <a:rPr lang="en-US" dirty="0"/>
              <a:t>except left knee, which</a:t>
            </a:r>
          </a:p>
          <a:p>
            <a:r>
              <a:rPr lang="en-US" dirty="0"/>
              <a:t>is being driven with</a:t>
            </a:r>
          </a:p>
          <a:p>
            <a:r>
              <a:rPr lang="en-US" dirty="0"/>
              <a:t>a sinusoidal hydraulic</a:t>
            </a:r>
          </a:p>
          <a:p>
            <a:r>
              <a:rPr lang="en-US" dirty="0"/>
              <a:t>valve command.</a:t>
            </a:r>
          </a:p>
        </p:txBody>
      </p:sp>
      <p:pic>
        <p:nvPicPr>
          <p:cNvPr id="1028" name="Picture 4" descr="Fig. 1 Sarcos Primus System and simulator [11].">
            <a:extLst>
              <a:ext uri="{FF2B5EF4-FFF2-40B4-BE49-F238E27FC236}">
                <a16:creationId xmlns:a16="http://schemas.microsoft.com/office/drawing/2014/main" id="{251D8A48-C35C-4673-B977-87E2E4F8C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62220"/>
          <a:stretch/>
        </p:blipFill>
        <p:spPr bwMode="auto">
          <a:xfrm>
            <a:off x="0" y="0"/>
            <a:ext cx="3108960" cy="72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0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C683D8B3-5DF0-4EC5-80B0-5D827711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81862" cy="6857999"/>
          </a:xfrm>
        </p:spPr>
      </p:pic>
      <p:pic>
        <p:nvPicPr>
          <p:cNvPr id="7" name="Picture 6" descr="A picture containing table, person, group&#10;&#10;Description automatically generated">
            <a:extLst>
              <a:ext uri="{FF2B5EF4-FFF2-40B4-BE49-F238E27FC236}">
                <a16:creationId xmlns:a16="http://schemas.microsoft.com/office/drawing/2014/main" id="{65E0FDE7-E472-4080-A59D-8DB91CFF6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12" y="0"/>
            <a:ext cx="61122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F88B7-F4EE-42B3-9637-E249F83E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89" y="180622"/>
            <a:ext cx="121920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(Expensive) Robots are highly repeatable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FEA81-9466-46A8-9F0F-FEDDA79CA5E0}"/>
              </a:ext>
            </a:extLst>
          </p:cNvPr>
          <p:cNvSpPr txBox="1"/>
          <p:nvPr/>
        </p:nvSpPr>
        <p:spPr>
          <a:xfrm>
            <a:off x="373078" y="1695841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bumps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95A58-E575-4C1F-ABC7-C140A1E56704}"/>
              </a:ext>
            </a:extLst>
          </p:cNvPr>
          <p:cNvSpPr txBox="1"/>
          <p:nvPr/>
        </p:nvSpPr>
        <p:spPr>
          <a:xfrm>
            <a:off x="3398501" y="2993494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bumps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D53C6-F837-4219-BA9C-59B8FFF1CF63}"/>
              </a:ext>
            </a:extLst>
          </p:cNvPr>
          <p:cNvSpPr txBox="1"/>
          <p:nvPr/>
        </p:nvSpPr>
        <p:spPr>
          <a:xfrm>
            <a:off x="1088402" y="4092253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bumps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D28F8-F554-4D2E-9F5E-FB62D949AD14}"/>
              </a:ext>
            </a:extLst>
          </p:cNvPr>
          <p:cNvSpPr txBox="1"/>
          <p:nvPr/>
        </p:nvSpPr>
        <p:spPr>
          <a:xfrm>
            <a:off x="4386278" y="3997425"/>
            <a:ext cx="14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bumps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2A136-8763-4F53-9DB9-9ED5B675E568}"/>
              </a:ext>
            </a:extLst>
          </p:cNvPr>
          <p:cNvSpPr txBox="1"/>
          <p:nvPr/>
        </p:nvSpPr>
        <p:spPr>
          <a:xfrm>
            <a:off x="316634" y="5542844"/>
            <a:ext cx="211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cycles plotted</a:t>
            </a:r>
          </a:p>
          <a:p>
            <a:r>
              <a:rPr lang="en-US" dirty="0"/>
              <a:t>on top of each other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8ADF3-E9D9-45B0-A5FE-7A1B2117E544}"/>
              </a:ext>
            </a:extLst>
          </p:cNvPr>
          <p:cNvSpPr txBox="1"/>
          <p:nvPr/>
        </p:nvSpPr>
        <p:spPr>
          <a:xfrm>
            <a:off x="235166" y="1270883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E558-93DD-4980-8885-A4472FA25DC2}"/>
              </a:ext>
            </a:extLst>
          </p:cNvPr>
          <p:cNvSpPr txBox="1"/>
          <p:nvPr/>
        </p:nvSpPr>
        <p:spPr>
          <a:xfrm>
            <a:off x="259189" y="2993494"/>
            <a:ext cx="92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AA2469-D9D8-4DDE-B691-358312CBA30E}"/>
              </a:ext>
            </a:extLst>
          </p:cNvPr>
          <p:cNvSpPr txBox="1"/>
          <p:nvPr/>
        </p:nvSpPr>
        <p:spPr>
          <a:xfrm>
            <a:off x="235166" y="4704753"/>
            <a:ext cx="83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Torque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A262C6-A12E-44E2-8E6C-A61F30DA9005}"/>
              </a:ext>
            </a:extLst>
          </p:cNvPr>
          <p:cNvSpPr txBox="1"/>
          <p:nvPr/>
        </p:nvSpPr>
        <p:spPr>
          <a:xfrm>
            <a:off x="235166" y="6371738"/>
            <a:ext cx="25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Hydraulic valve command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BD9AA8-5259-4CB5-878B-30B338559476}"/>
              </a:ext>
            </a:extLst>
          </p:cNvPr>
          <p:cNvSpPr txBox="1"/>
          <p:nvPr/>
        </p:nvSpPr>
        <p:spPr>
          <a:xfrm>
            <a:off x="7067256" y="5470897"/>
            <a:ext cx="4534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Zoomed out view</a:t>
            </a:r>
          </a:p>
        </p:txBody>
      </p:sp>
    </p:spTree>
    <p:extLst>
      <p:ext uri="{BB962C8B-B14F-4D97-AF65-F5344CB8AC3E}">
        <p14:creationId xmlns:p14="http://schemas.microsoft.com/office/powerpoint/2010/main" val="227974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otorcycle, bicycle, small, sitting&#10;&#10;Description automatically generated">
            <a:extLst>
              <a:ext uri="{FF2B5EF4-FFF2-40B4-BE49-F238E27FC236}">
                <a16:creationId xmlns:a16="http://schemas.microsoft.com/office/drawing/2014/main" id="{F82CD5A9-90C6-4EEA-8106-8746FC12A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80" y="3756936"/>
            <a:ext cx="5035419" cy="3776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FFD4D-7930-4AB8-9D78-186BC85F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Stochastic policies are bad for your robot</a:t>
            </a:r>
            <a:br>
              <a:rPr lang="en-US" dirty="0"/>
            </a:br>
            <a:r>
              <a:rPr lang="en-US" dirty="0"/>
              <a:t>                                                                       (and for you)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1822-F63F-4362-9789-2708D710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9040"/>
            <a:ext cx="6432062" cy="5938960"/>
          </a:xfrm>
        </p:spPr>
        <p:txBody>
          <a:bodyPr/>
          <a:lstStyle/>
          <a:p>
            <a:r>
              <a:rPr lang="en-US" dirty="0"/>
              <a:t>Noisy commands excite high frequency unmodeled dynamics.</a:t>
            </a:r>
          </a:p>
          <a:p>
            <a:r>
              <a:rPr lang="en-US" dirty="0"/>
              <a:t>Noisy commands cause wear and tear, material fatigue, and part failure.</a:t>
            </a:r>
          </a:p>
          <a:p>
            <a:r>
              <a:rPr lang="en-US" dirty="0"/>
              <a:t>Inefficient way to explore on real robot.</a:t>
            </a:r>
          </a:p>
          <a:p>
            <a:r>
              <a:rPr lang="en-US" dirty="0"/>
              <a:t>Rule: match training and test distributions. Smooth task performance -&gt; should have smooth motions during learning.</a:t>
            </a:r>
          </a:p>
          <a:p>
            <a:r>
              <a:rPr lang="en-US" dirty="0"/>
              <a:t>Choosing behaviors that are robust to unmodeled dynamics is useful.</a:t>
            </a:r>
          </a:p>
          <a:p>
            <a:r>
              <a:rPr lang="en-US" dirty="0"/>
              <a:t>Random inputs are not safe.</a:t>
            </a:r>
          </a:p>
          <a:p>
            <a:r>
              <a:rPr lang="en-US" dirty="0"/>
              <a:t>We want to understand task and robot.</a:t>
            </a:r>
          </a:p>
        </p:txBody>
      </p:sp>
      <p:pic>
        <p:nvPicPr>
          <p:cNvPr id="5" name="Picture 4" descr="A picture containing motorcycle, bicycle, sitting, engine&#10;&#10;Description automatically generated">
            <a:extLst>
              <a:ext uri="{FF2B5EF4-FFF2-40B4-BE49-F238E27FC236}">
                <a16:creationId xmlns:a16="http://schemas.microsoft.com/office/drawing/2014/main" id="{7C3A6D34-DA9C-4627-95D3-15B164DF6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80" y="1343818"/>
            <a:ext cx="5035420" cy="37765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1BBA49-0FCE-4A69-985E-5D9BB0587FF8}"/>
              </a:ext>
            </a:extLst>
          </p:cNvPr>
          <p:cNvSpPr/>
          <p:nvPr/>
        </p:nvSpPr>
        <p:spPr>
          <a:xfrm>
            <a:off x="7156579" y="4987522"/>
            <a:ext cx="5035421" cy="132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B26B0F-968D-4212-893D-74E1648ECA4B}"/>
              </a:ext>
            </a:extLst>
          </p:cNvPr>
          <p:cNvCxnSpPr>
            <a:cxnSpLocks/>
          </p:cNvCxnSpPr>
          <p:nvPr/>
        </p:nvCxnSpPr>
        <p:spPr>
          <a:xfrm>
            <a:off x="5122506" y="2481943"/>
            <a:ext cx="4758612" cy="947057"/>
          </a:xfrm>
          <a:prstGeom prst="straightConnector1">
            <a:avLst/>
          </a:prstGeom>
          <a:ln w="762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2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66F8-07DB-462E-B203-DDFAF41B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Why do sampling-based RL?</a:t>
            </a:r>
            <a:br>
              <a:rPr lang="en-US" dirty="0"/>
            </a:br>
            <a:r>
              <a:rPr lang="en-US" dirty="0"/>
              <a:t>                                         Why not derivative-based RL?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44B3-9B8A-4341-9199-F510452A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r>
              <a:rPr lang="en-US" dirty="0"/>
              <a:t>Sampling is still useful for global exploration (finding new task strategies) – OK, do deliberate global sampling, not random noise.</a:t>
            </a:r>
          </a:p>
          <a:p>
            <a:r>
              <a:rPr lang="en-US" dirty="0"/>
              <a:t>Simulations are easier to build than parametric models. – Yes but</a:t>
            </a:r>
          </a:p>
          <a:p>
            <a:pPr lvl="1"/>
            <a:r>
              <a:rPr lang="en-US" dirty="0"/>
              <a:t>You can automatically take derivatives of your simulation (derivatives of code, numerical derivatives of d(output)/d(input))</a:t>
            </a:r>
          </a:p>
          <a:p>
            <a:pPr lvl="1"/>
            <a:r>
              <a:rPr lang="en-US" dirty="0"/>
              <a:t>You can approximate your simulations with a parametric model (Task-level modeling, see Kim, Pollard, and Atkeson, 2013 or Doug James - Stanford, computer animation)</a:t>
            </a:r>
          </a:p>
          <a:p>
            <a:r>
              <a:rPr lang="en-US" dirty="0"/>
              <a:t>You are already taking derivatives of your parametric models (neural networks) and doing DDP-style learning there. Be consistent!</a:t>
            </a:r>
          </a:p>
          <a:p>
            <a:r>
              <a:rPr lang="en-US" dirty="0"/>
              <a:t>Don’t accept the stochastic approach without thinking! It is an inefficient approach to robot learning using the wrong paradigm.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91CC-C067-43C7-944E-EBE97BDC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37525"/>
          </a:xfrm>
        </p:spPr>
        <p:txBody>
          <a:bodyPr/>
          <a:lstStyle/>
          <a:p>
            <a:r>
              <a:rPr lang="en-US" dirty="0"/>
              <a:t>In the paper I discuss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2B1D5-295A-45DD-BE2B-BADE361D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01" y="877078"/>
            <a:ext cx="11823441" cy="6578081"/>
          </a:xfrm>
        </p:spPr>
        <p:txBody>
          <a:bodyPr>
            <a:normAutofit/>
          </a:bodyPr>
          <a:lstStyle/>
          <a:p>
            <a:r>
              <a:rPr lang="en-US" dirty="0"/>
              <a:t>an impressive example of RL applied to a robot (</a:t>
            </a:r>
            <a:r>
              <a:rPr lang="en-US" dirty="0" err="1"/>
              <a:t>Hwangbo</a:t>
            </a:r>
            <a:r>
              <a:rPr lang="en-US" dirty="0"/>
              <a:t>, et al 2019).</a:t>
            </a:r>
          </a:p>
          <a:p>
            <a:r>
              <a:rPr lang="en-US" dirty="0"/>
              <a:t>my early childhood.</a:t>
            </a:r>
          </a:p>
          <a:p>
            <a:r>
              <a:rPr lang="en-US" dirty="0"/>
              <a:t>the history of model-based vs. model-free in psychology, control theory, reinforcement learning, AI (MIT perspective), robot vacuum cleaners, economics, how model-free thinking led to Trumpism, etc.</a:t>
            </a:r>
          </a:p>
          <a:p>
            <a:r>
              <a:rPr lang="en-US" dirty="0"/>
              <a:t>my early work in error correction learning, followed by model-based RL, followed by my midlife crisis.</a:t>
            </a:r>
          </a:p>
          <a:p>
            <a:r>
              <a:rPr lang="en-US" dirty="0"/>
              <a:t>why there was minimal use of learning in the DARPA Robotics Challenge.</a:t>
            </a:r>
          </a:p>
          <a:p>
            <a:r>
              <a:rPr lang="en-US" dirty="0"/>
              <a:t>the complexity barrier.</a:t>
            </a:r>
          </a:p>
          <a:p>
            <a:r>
              <a:rPr lang="en-US" dirty="0"/>
              <a:t>how we need more work on learning with rich prior knowledge (behavior libraries), abstraction, task-level learning, strategy learning, human-like learning, and even symbols.</a:t>
            </a:r>
          </a:p>
          <a:p>
            <a:r>
              <a:rPr lang="en-US" dirty="0"/>
              <a:t>some ways to combine model-free and model-based approaches.</a:t>
            </a:r>
          </a:p>
        </p:txBody>
      </p:sp>
    </p:spTree>
    <p:extLst>
      <p:ext uri="{BB962C8B-B14F-4D97-AF65-F5344CB8AC3E}">
        <p14:creationId xmlns:p14="http://schemas.microsoft.com/office/powerpoint/2010/main" val="284705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720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What advice would I give a starting graduate student interested in robot learning?  Models! ... Model-free! ... Both!  Slides at www.cs.cmu.edu/~cga/mbl </vt:lpstr>
      <vt:lpstr>What did I learn writing this paper?    Two kinds of RL</vt:lpstr>
      <vt:lpstr>Which wiggles are repeatable?</vt:lpstr>
      <vt:lpstr>(Expensive) Robots are highly repeatable</vt:lpstr>
      <vt:lpstr>Stochastic policies are bad for your robot                                                                        (and for you)</vt:lpstr>
      <vt:lpstr>Why do sampling-based RL?                                          Why not derivative-based RL?</vt:lpstr>
      <vt:lpstr>In the paper I discuss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advice would I give a starting graduate student interested in robot learning?  Models! ... Model-free! ... Both!</dc:title>
  <dc:creator>Christopher Atkeson</dc:creator>
  <cp:lastModifiedBy>Christopher Atkeson</cp:lastModifiedBy>
  <cp:revision>19</cp:revision>
  <dcterms:created xsi:type="dcterms:W3CDTF">2020-07-07T19:15:14Z</dcterms:created>
  <dcterms:modified xsi:type="dcterms:W3CDTF">2020-07-08T23:32:28Z</dcterms:modified>
</cp:coreProperties>
</file>