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54"/>
  </p:notesMasterIdLst>
  <p:sldIdLst>
    <p:sldId id="319" r:id="rId2"/>
    <p:sldId id="345" r:id="rId3"/>
    <p:sldId id="338" r:id="rId4"/>
    <p:sldId id="321" r:id="rId5"/>
    <p:sldId id="322" r:id="rId6"/>
    <p:sldId id="341" r:id="rId7"/>
    <p:sldId id="328" r:id="rId8"/>
    <p:sldId id="326" r:id="rId9"/>
    <p:sldId id="336" r:id="rId10"/>
    <p:sldId id="337" r:id="rId11"/>
    <p:sldId id="334" r:id="rId12"/>
    <p:sldId id="333" r:id="rId13"/>
    <p:sldId id="335" r:id="rId14"/>
    <p:sldId id="329" r:id="rId15"/>
    <p:sldId id="340" r:id="rId16"/>
    <p:sldId id="332" r:id="rId17"/>
    <p:sldId id="343" r:id="rId18"/>
    <p:sldId id="331" r:id="rId19"/>
    <p:sldId id="344" r:id="rId20"/>
    <p:sldId id="324" r:id="rId21"/>
    <p:sldId id="325" r:id="rId22"/>
    <p:sldId id="342" r:id="rId23"/>
    <p:sldId id="346" r:id="rId24"/>
    <p:sldId id="348" r:id="rId25"/>
    <p:sldId id="349" r:id="rId26"/>
    <p:sldId id="350"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66" r:id="rId43"/>
    <p:sldId id="367" r:id="rId44"/>
    <p:sldId id="368" r:id="rId45"/>
    <p:sldId id="369" r:id="rId46"/>
    <p:sldId id="370" r:id="rId47"/>
    <p:sldId id="372" r:id="rId48"/>
    <p:sldId id="373" r:id="rId49"/>
    <p:sldId id="375" r:id="rId50"/>
    <p:sldId id="376" r:id="rId51"/>
    <p:sldId id="378" r:id="rId52"/>
    <p:sldId id="380"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6E00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7" autoAdjust="0"/>
    <p:restoredTop sz="87769" autoAdjust="0"/>
  </p:normalViewPr>
  <p:slideViewPr>
    <p:cSldViewPr snapToGrid="0">
      <p:cViewPr varScale="1">
        <p:scale>
          <a:sx n="52" d="100"/>
          <a:sy n="52" d="100"/>
        </p:scale>
        <p:origin x="906" y="60"/>
      </p:cViewPr>
      <p:guideLst>
        <p:guide orient="horz" pos="2160"/>
        <p:guide pos="2880"/>
      </p:guideLst>
    </p:cSldViewPr>
  </p:slideViewPr>
  <p:outlineViewPr>
    <p:cViewPr>
      <p:scale>
        <a:sx n="33" d="100"/>
        <a:sy n="33" d="100"/>
      </p:scale>
      <p:origin x="0" y="606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23.xml"/><Relationship Id="rId1" Type="http://schemas.openxmlformats.org/officeDocument/2006/relationships/slide" Target="slides/slide1.xml"/><Relationship Id="rId4"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a:p>
        </p:txBody>
      </p:sp>
      <p:sp>
        <p:nvSpPr>
          <p:cNvPr id="1126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6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endParaRPr lang="en-US"/>
          </a:p>
        </p:txBody>
      </p:sp>
      <p:sp>
        <p:nvSpPr>
          <p:cNvPr id="1126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AFD771E2-55A1-4E68-9D66-EFEDA08F140C}" type="slidenum">
              <a:rPr lang="en-US"/>
              <a:pPr>
                <a:defRPr/>
              </a:pPr>
              <a:t>‹#›</a:t>
            </a:fld>
            <a:endParaRPr lang="en-US"/>
          </a:p>
        </p:txBody>
      </p:sp>
    </p:spTree>
    <p:extLst>
      <p:ext uri="{BB962C8B-B14F-4D97-AF65-F5344CB8AC3E}">
        <p14:creationId xmlns:p14="http://schemas.microsoft.com/office/powerpoint/2010/main" val="21668203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File:Oscilloscope.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5E126-9B6F-4F3D-A7D1-3622958C2C9A}" type="slidenum">
              <a:rPr lang="en-US"/>
              <a:pPr/>
              <a:t>1</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281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b="0" i="0" kern="1200" dirty="0" smtClean="0">
                <a:solidFill>
                  <a:schemeClr val="tx1"/>
                </a:solidFill>
                <a:latin typeface="Arial" charset="0"/>
                <a:ea typeface="+mn-ea"/>
                <a:cs typeface="+mn-cs"/>
              </a:rPr>
              <a:t>Oscilloscope</a:t>
            </a:r>
          </a:p>
          <a:p>
            <a:r>
              <a:rPr lang="en-US" dirty="0" smtClean="0">
                <a:hlinkClick r:id="rId3"/>
              </a:rPr>
              <a:t>http://en.wikipedia.org/wiki/File:Oscilloscope.jpg</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4</a:t>
            </a:fld>
            <a:endParaRPr lang="en-US"/>
          </a:p>
        </p:txBody>
      </p:sp>
    </p:spTree>
    <p:extLst>
      <p:ext uri="{BB962C8B-B14F-4D97-AF65-F5344CB8AC3E}">
        <p14:creationId xmlns:p14="http://schemas.microsoft.com/office/powerpoint/2010/main" val="4118540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15</a:t>
            </a:fld>
            <a:endParaRPr lang="en-US"/>
          </a:p>
        </p:txBody>
      </p:sp>
    </p:spTree>
    <p:extLst>
      <p:ext uri="{BB962C8B-B14F-4D97-AF65-F5344CB8AC3E}">
        <p14:creationId xmlns:p14="http://schemas.microsoft.com/office/powerpoint/2010/main" val="243116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real</a:t>
            </a:r>
            <a:r>
              <a:rPr lang="en-US" baseline="0" dirty="0" smtClean="0"/>
              <a:t> CHI conference</a:t>
            </a:r>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17</a:t>
            </a:fld>
            <a:endParaRPr lang="en-US"/>
          </a:p>
        </p:txBody>
      </p:sp>
    </p:spTree>
    <p:extLst>
      <p:ext uri="{BB962C8B-B14F-4D97-AF65-F5344CB8AC3E}">
        <p14:creationId xmlns:p14="http://schemas.microsoft.com/office/powerpoint/2010/main" val="70440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20</a:t>
            </a:fld>
            <a:endParaRPr lang="en-US"/>
          </a:p>
        </p:txBody>
      </p:sp>
    </p:spTree>
    <p:extLst>
      <p:ext uri="{BB962C8B-B14F-4D97-AF65-F5344CB8AC3E}">
        <p14:creationId xmlns:p14="http://schemas.microsoft.com/office/powerpoint/2010/main" val="75949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5E126-9B6F-4F3D-A7D1-3622958C2C9A}" type="slidenum">
              <a:rPr lang="en-US"/>
              <a:pPr/>
              <a:t>23</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5221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30</a:t>
            </a:fld>
            <a:endParaRPr lang="en-US"/>
          </a:p>
        </p:txBody>
      </p:sp>
    </p:spTree>
    <p:extLst>
      <p:ext uri="{BB962C8B-B14F-4D97-AF65-F5344CB8AC3E}">
        <p14:creationId xmlns:p14="http://schemas.microsoft.com/office/powerpoint/2010/main" val="169104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44</a:t>
            </a:fld>
            <a:endParaRPr lang="en-US"/>
          </a:p>
        </p:txBody>
      </p:sp>
    </p:spTree>
    <p:extLst>
      <p:ext uri="{BB962C8B-B14F-4D97-AF65-F5344CB8AC3E}">
        <p14:creationId xmlns:p14="http://schemas.microsoft.com/office/powerpoint/2010/main" val="114742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52</a:t>
            </a:fld>
            <a:endParaRPr lang="en-US"/>
          </a:p>
        </p:txBody>
      </p:sp>
    </p:spTree>
    <p:extLst>
      <p:ext uri="{BB962C8B-B14F-4D97-AF65-F5344CB8AC3E}">
        <p14:creationId xmlns:p14="http://schemas.microsoft.com/office/powerpoint/2010/main" val="628013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rot="5400000">
            <a:off x="-2967037" y="2967037"/>
            <a:ext cx="6858000" cy="923925"/>
            <a:chOff x="0" y="0"/>
            <a:chExt cx="5760" cy="128"/>
          </a:xfrm>
        </p:grpSpPr>
        <p:sp>
          <p:nvSpPr>
            <p:cNvPr id="5" name="Rectangle 8"/>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6" name="Rectangle 9"/>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7" name="Rectangle 10"/>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8" name="Rectangle 11"/>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pic>
        <p:nvPicPr>
          <p:cNvPr id="9" name="Picture 12" descr="red_hcii_logo"/>
          <p:cNvPicPr>
            <a:picLocks noChangeAspect="1" noChangeArrowheads="1"/>
          </p:cNvPicPr>
          <p:nvPr/>
        </p:nvPicPr>
        <p:blipFill>
          <a:blip r:embed="rId2" cstate="print"/>
          <a:srcRect/>
          <a:stretch>
            <a:fillRect/>
          </a:stretch>
        </p:blipFill>
        <p:spPr bwMode="auto">
          <a:xfrm>
            <a:off x="1433513" y="4021138"/>
            <a:ext cx="1143000" cy="1323975"/>
          </a:xfrm>
          <a:prstGeom prst="rect">
            <a:avLst/>
          </a:prstGeom>
          <a:noFill/>
          <a:ln w="9525">
            <a:noFill/>
            <a:miter lim="800000"/>
            <a:headEnd/>
            <a:tailEnd/>
          </a:ln>
        </p:spPr>
      </p:pic>
      <p:sp>
        <p:nvSpPr>
          <p:cNvPr id="261122" name="Rectangle 2"/>
          <p:cNvSpPr>
            <a:spLocks noGrp="1" noChangeArrowheads="1"/>
          </p:cNvSpPr>
          <p:nvPr>
            <p:ph type="ctrTitle"/>
          </p:nvPr>
        </p:nvSpPr>
        <p:spPr>
          <a:xfrm>
            <a:off x="1087438" y="1443038"/>
            <a:ext cx="7767637" cy="2133600"/>
          </a:xfrm>
        </p:spPr>
        <p:txBody>
          <a:bodyPr/>
          <a:lstStyle>
            <a:lvl1pPr>
              <a:defRPr sz="3600">
                <a:solidFill>
                  <a:schemeClr val="tx1"/>
                </a:solidFill>
              </a:defRPr>
            </a:lvl1pPr>
          </a:lstStyle>
          <a:p>
            <a:r>
              <a:rPr lang="en-US" altLang="en-US"/>
              <a:t>Click to edit Master title style</a:t>
            </a:r>
          </a:p>
        </p:txBody>
      </p:sp>
      <p:sp>
        <p:nvSpPr>
          <p:cNvPr id="261123" name="Rectangle 3"/>
          <p:cNvSpPr>
            <a:spLocks noGrp="1" noChangeArrowheads="1"/>
          </p:cNvSpPr>
          <p:nvPr>
            <p:ph type="subTitle" idx="1"/>
          </p:nvPr>
        </p:nvSpPr>
        <p:spPr>
          <a:xfrm>
            <a:off x="2570163" y="4425950"/>
            <a:ext cx="6264275" cy="1616075"/>
          </a:xfrm>
        </p:spPr>
        <p:txBody>
          <a:bodyPr/>
          <a:lstStyle>
            <a:lvl1pPr marL="0" indent="0">
              <a:buFont typeface="Wingdings" pitchFamily="2" charset="2"/>
              <a:buNone/>
              <a:defRPr sz="2400"/>
            </a:lvl1pPr>
          </a:lstStyle>
          <a:p>
            <a:r>
              <a:rPr lang="en-US" altLang="en-US"/>
              <a:t>Click to edit Master subtitle style</a:t>
            </a:r>
          </a:p>
        </p:txBody>
      </p:sp>
      <p:sp>
        <p:nvSpPr>
          <p:cNvPr id="13" name="Date Placeholder 12"/>
          <p:cNvSpPr>
            <a:spLocks noGrp="1"/>
          </p:cNvSpPr>
          <p:nvPr>
            <p:ph type="dt" sz="half" idx="10"/>
          </p:nvPr>
        </p:nvSpPr>
        <p:spPr/>
        <p:txBody>
          <a:bodyPr/>
          <a:lstStyle/>
          <a:p>
            <a:pPr>
              <a:defRPr/>
            </a:pPr>
            <a:endParaRPr lang="en-US" altLang="en-US"/>
          </a:p>
        </p:txBody>
      </p:sp>
      <p:sp>
        <p:nvSpPr>
          <p:cNvPr id="14" name="Slide Number Placeholder 13"/>
          <p:cNvSpPr>
            <a:spLocks noGrp="1"/>
          </p:cNvSpPr>
          <p:nvPr>
            <p:ph type="sldNum" sz="quarter" idx="11"/>
          </p:nvPr>
        </p:nvSpPr>
        <p:spPr/>
        <p:txBody>
          <a:bodyPr/>
          <a:lstStyle/>
          <a:p>
            <a:pPr>
              <a:defRPr/>
            </a:pPr>
            <a:fld id="{AE204E03-3626-46E7-9ABE-54BA2F6D04BE}" type="slidenum">
              <a:rPr lang="en-US" altLang="en-US" smtClean="0"/>
              <a:pPr>
                <a:defRPr/>
              </a:pPr>
              <a:t>‹#›</a:t>
            </a:fld>
            <a:endParaRPr lang="en-US" altLang="en-US"/>
          </a:p>
        </p:txBody>
      </p:sp>
      <p:sp>
        <p:nvSpPr>
          <p:cNvPr id="15" name="Footer Placeholder 14"/>
          <p:cNvSpPr>
            <a:spLocks noGrp="1"/>
          </p:cNvSpPr>
          <p:nvPr>
            <p:ph type="ftr" sz="quarter" idx="12"/>
          </p:nvPr>
        </p:nvSpPr>
        <p:spPr>
          <a:xfrm>
            <a:off x="3124200" y="6463552"/>
            <a:ext cx="2895600" cy="242047"/>
          </a:xfrm>
        </p:spPr>
        <p:txBody>
          <a:bodyPr/>
          <a:lstStyle/>
          <a:p>
            <a:pPr>
              <a:defRPr/>
            </a:pPr>
            <a:r>
              <a:rPr lang="en-US" altLang="en-US" smtClean="0"/>
              <a:t>© 2015 - Brad Myers</a:t>
            </a:r>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en-US" smtClean="0"/>
              <a:t>© 2015 - Brad Myers</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4E0C0F7A-2C8E-415C-9EAD-C7294B125DD2}"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en-US" smtClean="0"/>
              <a:t>© 2015 - Brad Myers</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59D8DC40-0763-4469-9DED-9B5B2D81206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en-US" smtClean="0"/>
              <a:t>© 2015 - Brad Myers</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5724283D-037C-4233-A5B9-6A378F34C5AF}"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r>
              <a:rPr lang="en-US" altLang="en-US" smtClean="0"/>
              <a:t>© 2015 - Brad Myers</a:t>
            </a: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C14C4DE1-8FC2-4295-BB3E-06A32A739BF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r>
              <a:rPr lang="en-US" altLang="en-US" smtClean="0"/>
              <a:t>© 2015 - Brad Myers</a:t>
            </a: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42B9FF78-6A10-480F-A775-98F17DA3B46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1"/>
          <p:cNvSpPr>
            <a:spLocks noGrp="1" noChangeArrowheads="1"/>
          </p:cNvSpPr>
          <p:nvPr>
            <p:ph type="ftr" sz="quarter" idx="11"/>
          </p:nvPr>
        </p:nvSpPr>
        <p:spPr>
          <a:ln/>
        </p:spPr>
        <p:txBody>
          <a:bodyPr/>
          <a:lstStyle>
            <a:lvl1pPr>
              <a:defRPr/>
            </a:lvl1pPr>
          </a:lstStyle>
          <a:p>
            <a:pPr>
              <a:defRPr/>
            </a:pPr>
            <a:r>
              <a:rPr lang="en-US" altLang="en-US" smtClean="0"/>
              <a:t>© 2015 - Brad Myers</a:t>
            </a:r>
            <a:endParaRPr lang="en-US" altLang="en-US"/>
          </a:p>
        </p:txBody>
      </p:sp>
      <p:sp>
        <p:nvSpPr>
          <p:cNvPr id="9" name="Rectangle 12"/>
          <p:cNvSpPr>
            <a:spLocks noGrp="1" noChangeArrowheads="1"/>
          </p:cNvSpPr>
          <p:nvPr>
            <p:ph type="sldNum" sz="quarter" idx="12"/>
          </p:nvPr>
        </p:nvSpPr>
        <p:spPr>
          <a:ln/>
        </p:spPr>
        <p:txBody>
          <a:bodyPr/>
          <a:lstStyle>
            <a:lvl1pPr>
              <a:defRPr/>
            </a:lvl1pPr>
          </a:lstStyle>
          <a:p>
            <a:pPr>
              <a:defRPr/>
            </a:pPr>
            <a:fld id="{6908D385-9D14-4628-9F7B-D94D4C9AA118}"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1"/>
          <p:cNvSpPr>
            <a:spLocks noGrp="1" noChangeArrowheads="1"/>
          </p:cNvSpPr>
          <p:nvPr>
            <p:ph type="ftr" sz="quarter" idx="11"/>
          </p:nvPr>
        </p:nvSpPr>
        <p:spPr>
          <a:ln/>
        </p:spPr>
        <p:txBody>
          <a:bodyPr/>
          <a:lstStyle>
            <a:lvl1pPr>
              <a:defRPr/>
            </a:lvl1pPr>
          </a:lstStyle>
          <a:p>
            <a:pPr>
              <a:defRPr/>
            </a:pPr>
            <a:r>
              <a:rPr lang="en-US" altLang="en-US" smtClean="0"/>
              <a:t>© 2015 - Brad Myers</a:t>
            </a:r>
            <a:endParaRPr lang="en-US" altLang="en-US"/>
          </a:p>
        </p:txBody>
      </p:sp>
      <p:sp>
        <p:nvSpPr>
          <p:cNvPr id="5" name="Rectangle 12"/>
          <p:cNvSpPr>
            <a:spLocks noGrp="1" noChangeArrowheads="1"/>
          </p:cNvSpPr>
          <p:nvPr>
            <p:ph type="sldNum" sz="quarter" idx="12"/>
          </p:nvPr>
        </p:nvSpPr>
        <p:spPr>
          <a:ln/>
        </p:spPr>
        <p:txBody>
          <a:bodyPr/>
          <a:lstStyle>
            <a:lvl1pPr>
              <a:defRPr/>
            </a:lvl1pPr>
          </a:lstStyle>
          <a:p>
            <a:pPr>
              <a:defRPr/>
            </a:pPr>
            <a:fld id="{81423C1B-D989-408C-AA94-62C379286A54}"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1"/>
          <p:cNvSpPr>
            <a:spLocks noGrp="1" noChangeArrowheads="1"/>
          </p:cNvSpPr>
          <p:nvPr>
            <p:ph type="ftr" sz="quarter" idx="11"/>
          </p:nvPr>
        </p:nvSpPr>
        <p:spPr>
          <a:ln/>
        </p:spPr>
        <p:txBody>
          <a:bodyPr/>
          <a:lstStyle>
            <a:lvl1pPr>
              <a:defRPr/>
            </a:lvl1pPr>
          </a:lstStyle>
          <a:p>
            <a:pPr>
              <a:defRPr/>
            </a:pPr>
            <a:r>
              <a:rPr lang="en-US" altLang="en-US" smtClean="0"/>
              <a:t>© 2015 - Brad Myers</a:t>
            </a:r>
            <a:endParaRPr lang="en-US" altLang="en-US"/>
          </a:p>
        </p:txBody>
      </p:sp>
      <p:sp>
        <p:nvSpPr>
          <p:cNvPr id="4" name="Rectangle 12"/>
          <p:cNvSpPr>
            <a:spLocks noGrp="1" noChangeArrowheads="1"/>
          </p:cNvSpPr>
          <p:nvPr>
            <p:ph type="sldNum" sz="quarter" idx="12"/>
          </p:nvPr>
        </p:nvSpPr>
        <p:spPr>
          <a:ln/>
        </p:spPr>
        <p:txBody>
          <a:bodyPr/>
          <a:lstStyle>
            <a:lvl1pPr>
              <a:defRPr/>
            </a:lvl1pPr>
          </a:lstStyle>
          <a:p>
            <a:pPr>
              <a:defRPr/>
            </a:pPr>
            <a:fld id="{18E31F64-BFE6-4CBD-806E-EEF58E65A30C}"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r>
              <a:rPr lang="en-US" altLang="en-US" smtClean="0"/>
              <a:t>© 2015 - Brad Myers</a:t>
            </a: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7AC7C01D-5212-4E67-9D23-72A2AC8C64D2}"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r>
              <a:rPr lang="en-US" altLang="en-US" smtClean="0"/>
              <a:t>© 2015 - Brad Myers</a:t>
            </a: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B5490843-C45C-48F2-B0D0-DC29E2BAD598}"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red_hcii_logo"/>
          <p:cNvPicPr>
            <a:picLocks noChangeAspect="1" noChangeArrowheads="1"/>
          </p:cNvPicPr>
          <p:nvPr/>
        </p:nvPicPr>
        <p:blipFill>
          <a:blip r:embed="rId13" cstate="print"/>
          <a:srcRect/>
          <a:stretch>
            <a:fillRect/>
          </a:stretch>
        </p:blipFill>
        <p:spPr bwMode="auto">
          <a:xfrm>
            <a:off x="6618288" y="134938"/>
            <a:ext cx="2386012" cy="514350"/>
          </a:xfrm>
          <a:prstGeom prst="rect">
            <a:avLst/>
          </a:prstGeom>
          <a:noFill/>
          <a:ln w="9525">
            <a:noFill/>
            <a:miter lim="800000"/>
            <a:headEnd/>
            <a:tailEnd/>
          </a:ln>
        </p:spPr>
      </p:pic>
      <p:grpSp>
        <p:nvGrpSpPr>
          <p:cNvPr id="3075" name="Group 3"/>
          <p:cNvGrpSpPr>
            <a:grpSpLocks/>
          </p:cNvGrpSpPr>
          <p:nvPr/>
        </p:nvGrpSpPr>
        <p:grpSpPr bwMode="auto">
          <a:xfrm>
            <a:off x="0" y="0"/>
            <a:ext cx="9144000" cy="93663"/>
            <a:chOff x="0" y="0"/>
            <a:chExt cx="5760" cy="128"/>
          </a:xfrm>
        </p:grpSpPr>
        <p:sp>
          <p:nvSpPr>
            <p:cNvPr id="260100" name="Rectangle 4"/>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260101" name="Rectangle 5"/>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260102" name="Rectangle 6"/>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260103" name="Rectangle 7"/>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3076" name="Rectangle 8"/>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77" name="Rectangle 9"/>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60106" name="Rectangle 10"/>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260107" name="Rectangle 11"/>
          <p:cNvSpPr>
            <a:spLocks noGrp="1" noChangeArrowheads="1"/>
          </p:cNvSpPr>
          <p:nvPr>
            <p:ph type="ftr" sz="quarter" idx="3"/>
          </p:nvPr>
        </p:nvSpPr>
        <p:spPr bwMode="auto">
          <a:xfrm>
            <a:off x="3124200" y="6508376"/>
            <a:ext cx="2895600" cy="197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tLang="en-US" smtClean="0"/>
              <a:t>© 2015 - Brad Myers</a:t>
            </a:r>
            <a:endParaRPr lang="en-US" altLang="en-US" dirty="0"/>
          </a:p>
        </p:txBody>
      </p:sp>
      <p:sp>
        <p:nvSpPr>
          <p:cNvPr id="260108" name="Rectangle 1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AE204E03-3626-46E7-9ABE-54BA2F6D04B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6"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id="1" dur="indefinite" restart="never" nodeType="tmRoot"/>
      </p:par>
    </p:tnLst>
  </p:timing>
  <p:hf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hyperlink" Target="http://toastytech.com/guis/saltodraw.png"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http://toastytech.com/guis/star2.html"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toastytech.com/guis/lisa.html"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youtube.com/watch?v=g_d5R6Il0I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www.slideshare.net/kleinerperkins/2012-kpcb-internet-trends-yearend-update"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rand.org/content/dam/rand/pubs/research_memoranda/2005/RM4122.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www.youtube.com/watch?v=x0XE08BjQDQ"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digibarn.com/collections/systems/go/index.html" TargetMode="External"/><Relationship Id="rId5" Type="http://schemas.openxmlformats.org/officeDocument/2006/relationships/hyperlink" Target="http://research.microsoft.com/en-us/um/people/bibuxton/buxtoncollection/a/pdf/Go%20PenPoint%20Getting%20Started.pdf" TargetMode="Externa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hyperlink" Target="http://www.computerhistory.org/revolution/mobile-computing/18/319/1727"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http://www.digibarn.com/collections/systems/gridpad/index.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retrocosm.net/2012/01/" TargetMode="External"/><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www.betaarchive.com/imageupload/1298947809.or.94950.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computerhistory.org/revolution/mobile-computing/18/319/1714"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File:Magic_Cap_OS.gif" TargetMode="External"/><Relationship Id="rId2" Type="http://schemas.openxmlformats.org/officeDocument/2006/relationships/image" Target="../media/image56.gif"/><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en.wikipedia.org/wiki/File:SonyMagicLink.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hyperlink" Target="http://www.nngroup.com/articles/wap-mobile-phones-field-study-findings/" TargetMode="Externa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4294967295"/>
          </p:nvPr>
        </p:nvSpPr>
        <p:spPr>
          <a:xfrm>
            <a:off x="6553200" y="6248400"/>
            <a:ext cx="2133600" cy="457200"/>
          </a:xfrm>
          <a:prstGeom prst="rect">
            <a:avLst/>
          </a:prstGeom>
        </p:spPr>
        <p:txBody>
          <a:bodyPr/>
          <a:lstStyle/>
          <a:p>
            <a:fld id="{DF22590B-1AD9-41CD-A6F0-79CF843E1F65}" type="slidenum">
              <a:rPr lang="en-US" altLang="en-US"/>
              <a:pPr/>
              <a:t>1</a:t>
            </a:fld>
            <a:endParaRPr lang="en-US" altLang="en-US"/>
          </a:p>
        </p:txBody>
      </p:sp>
      <p:sp>
        <p:nvSpPr>
          <p:cNvPr id="95234" name="Rectangle 2"/>
          <p:cNvSpPr>
            <a:spLocks noGrp="1" noChangeArrowheads="1"/>
          </p:cNvSpPr>
          <p:nvPr>
            <p:ph type="ctrTitle"/>
          </p:nvPr>
        </p:nvSpPr>
        <p:spPr>
          <a:xfrm>
            <a:off x="1006996" y="457200"/>
            <a:ext cx="8137003" cy="2667000"/>
          </a:xfrm>
        </p:spPr>
        <p:txBody>
          <a:bodyPr/>
          <a:lstStyle/>
          <a:p>
            <a:pPr algn="ctr"/>
            <a:r>
              <a:rPr lang="en-US" sz="3200" dirty="0"/>
              <a:t>Lecture </a:t>
            </a:r>
            <a:r>
              <a:rPr lang="en-US" sz="3200" dirty="0" smtClean="0"/>
              <a:t>2:</a:t>
            </a:r>
            <a:r>
              <a:rPr lang="en-US" sz="3200" dirty="0"/>
              <a:t/>
            </a:r>
            <a:br>
              <a:rPr lang="en-US" sz="3200" dirty="0"/>
            </a:br>
            <a:r>
              <a:rPr lang="en-US" sz="4000" dirty="0" smtClean="0"/>
              <a:t> History of Personal Computers and Mobile Devices and Their User Interfaces</a:t>
            </a:r>
            <a:endParaRPr lang="en-US" sz="4000" dirty="0"/>
          </a:p>
        </p:txBody>
      </p:sp>
      <p:sp>
        <p:nvSpPr>
          <p:cNvPr id="95235" name="Rectangle 3"/>
          <p:cNvSpPr>
            <a:spLocks noGrp="1" noChangeArrowheads="1"/>
          </p:cNvSpPr>
          <p:nvPr>
            <p:ph type="subTitle" idx="1"/>
          </p:nvPr>
        </p:nvSpPr>
        <p:spPr>
          <a:xfrm>
            <a:off x="2590800" y="3276600"/>
            <a:ext cx="6172200" cy="2971800"/>
          </a:xfrm>
        </p:spPr>
        <p:txBody>
          <a:bodyPr/>
          <a:lstStyle/>
          <a:p>
            <a:r>
              <a:rPr lang="en-US" dirty="0"/>
              <a:t>Brad Myers</a:t>
            </a:r>
          </a:p>
          <a:p>
            <a:endParaRPr lang="en-US" dirty="0">
              <a:solidFill>
                <a:srgbClr val="6E0000"/>
              </a:solidFill>
            </a:endParaRPr>
          </a:p>
          <a:p>
            <a:r>
              <a:rPr lang="en-US" dirty="0">
                <a:solidFill>
                  <a:srgbClr val="6E0000"/>
                </a:solidFill>
              </a:rPr>
              <a:t>05-773A4: Computer Science Perspectives in HCI, </a:t>
            </a:r>
            <a:r>
              <a:rPr lang="en-US" dirty="0" smtClean="0">
                <a:solidFill>
                  <a:srgbClr val="6E0000"/>
                </a:solidFill>
              </a:rPr>
              <a:t>(</a:t>
            </a:r>
            <a:r>
              <a:rPr lang="en-US" dirty="0">
                <a:solidFill>
                  <a:srgbClr val="6E0000"/>
                </a:solidFill>
              </a:rPr>
              <a:t>CS Mini), </a:t>
            </a:r>
            <a:r>
              <a:rPr lang="en-US" i="1" dirty="0" smtClean="0">
                <a:solidFill>
                  <a:srgbClr val="6E0000"/>
                </a:solidFill>
              </a:rPr>
              <a:t>Spring, 2014</a:t>
            </a:r>
            <a:endParaRPr lang="en-US" i="1" dirty="0">
              <a:solidFill>
                <a:srgbClr val="6E0000"/>
              </a:solidFill>
            </a:endParaRPr>
          </a:p>
        </p:txBody>
      </p:sp>
      <p:sp>
        <p:nvSpPr>
          <p:cNvPr id="5" name="Footer Placeholder 4"/>
          <p:cNvSpPr>
            <a:spLocks noGrp="1"/>
          </p:cNvSpPr>
          <p:nvPr>
            <p:ph type="ftr" sz="quarter" idx="4294967295"/>
          </p:nvPr>
        </p:nvSpPr>
        <p:spPr>
          <a:xfrm>
            <a:off x="3124200" y="6248400"/>
            <a:ext cx="2895600" cy="457200"/>
          </a:xfrm>
          <a:prstGeom prst="rect">
            <a:avLst/>
          </a:prstGeom>
        </p:spPr>
        <p:txBody>
          <a:bodyPr/>
          <a:lstStyle/>
          <a:p>
            <a:r>
              <a:rPr lang="en-US" altLang="en-US" smtClean="0"/>
              <a:t>© 2015 - Brad Myers</a:t>
            </a:r>
            <a:endParaRPr lang="en-US"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00" y="237988"/>
            <a:ext cx="7543800" cy="815311"/>
          </a:xfrm>
        </p:spPr>
        <p:txBody>
          <a:bodyPr/>
          <a:lstStyle/>
          <a:p>
            <a:r>
              <a:rPr lang="en-US" dirty="0" smtClean="0"/>
              <a:t>Brad Myers with an Alto, 1979</a:t>
            </a:r>
            <a:endParaRPr lang="en-US" dirty="0"/>
          </a:p>
        </p:txBody>
      </p:sp>
      <p:sp>
        <p:nvSpPr>
          <p:cNvPr id="3" name="Content Placeholder 2"/>
          <p:cNvSpPr>
            <a:spLocks noGrp="1"/>
          </p:cNvSpPr>
          <p:nvPr>
            <p:ph idx="1"/>
          </p:nvPr>
        </p:nvSpPr>
        <p:spPr>
          <a:xfrm>
            <a:off x="0" y="955335"/>
            <a:ext cx="9144000" cy="4411662"/>
          </a:xfrm>
        </p:spPr>
        <p:txBody>
          <a:bodyPr>
            <a:normAutofit/>
          </a:bodyPr>
          <a:lstStyle/>
          <a:p>
            <a:r>
              <a:rPr lang="en-US" sz="2400" dirty="0" smtClean="0"/>
              <a:t>From my Dad’s scrapbook for that year, with my annotations!</a:t>
            </a:r>
            <a:endParaRPr lang="en-US" sz="2400"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10</a:t>
            </a:fld>
            <a:endParaRPr lang="en-US" altLang="en-US"/>
          </a:p>
        </p:txBody>
      </p:sp>
      <p:pic>
        <p:nvPicPr>
          <p:cNvPr id="197634" name="Picture 2"/>
          <p:cNvPicPr>
            <a:picLocks noChangeAspect="1" noChangeArrowheads="1"/>
          </p:cNvPicPr>
          <p:nvPr/>
        </p:nvPicPr>
        <p:blipFill>
          <a:blip r:embed="rId2" cstate="print">
            <a:lum bright="10000" contrast="20000"/>
          </a:blip>
          <a:srcRect l="5190" t="4135" r="2278" b="21350"/>
          <a:stretch>
            <a:fillRect/>
          </a:stretch>
        </p:blipFill>
        <p:spPr bwMode="auto">
          <a:xfrm>
            <a:off x="127325" y="1461157"/>
            <a:ext cx="8935656" cy="53968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87997"/>
          </a:xfrm>
        </p:spPr>
        <p:txBody>
          <a:bodyPr/>
          <a:lstStyle/>
          <a:p>
            <a:r>
              <a:rPr lang="en-US" dirty="0" smtClean="0"/>
              <a:t>“Bravo”</a:t>
            </a:r>
            <a:endParaRPr lang="en-US" dirty="0"/>
          </a:p>
        </p:txBody>
      </p:sp>
      <p:sp>
        <p:nvSpPr>
          <p:cNvPr id="3" name="Content Placeholder 2"/>
          <p:cNvSpPr>
            <a:spLocks noGrp="1"/>
          </p:cNvSpPr>
          <p:nvPr>
            <p:ph idx="1"/>
          </p:nvPr>
        </p:nvSpPr>
        <p:spPr>
          <a:xfrm>
            <a:off x="161364" y="1344706"/>
            <a:ext cx="8982636" cy="5513294"/>
          </a:xfrm>
        </p:spPr>
        <p:txBody>
          <a:bodyPr>
            <a:normAutofit fontScale="85000" lnSpcReduction="20000"/>
          </a:bodyPr>
          <a:lstStyle/>
          <a:p>
            <a:r>
              <a:rPr lang="en-US" dirty="0" smtClean="0"/>
              <a:t>Butler Lampson, Charles Simonyi and colleagues in </a:t>
            </a:r>
            <a:r>
              <a:rPr lang="en-US" dirty="0" smtClean="0">
                <a:solidFill>
                  <a:schemeClr val="accent2"/>
                </a:solidFill>
              </a:rPr>
              <a:t>1974</a:t>
            </a:r>
          </a:p>
          <a:p>
            <a:pPr lvl="1"/>
            <a:r>
              <a:rPr lang="en-US" dirty="0" smtClean="0"/>
              <a:t>Simonyi went to Microsoft and created Microsoft Word</a:t>
            </a:r>
          </a:p>
          <a:p>
            <a:r>
              <a:rPr lang="en-US" dirty="0" smtClean="0"/>
              <a:t>First WYSIWYG text editing</a:t>
            </a:r>
          </a:p>
          <a:p>
            <a:r>
              <a:rPr lang="en-US" dirty="0" smtClean="0"/>
              <a:t>Multiple fonts, bold, italics, etc.</a:t>
            </a:r>
          </a:p>
          <a:p>
            <a:r>
              <a:rPr lang="en-US" dirty="0" smtClean="0"/>
              <a:t>Justification</a:t>
            </a:r>
          </a:p>
          <a:p>
            <a:r>
              <a:rPr lang="en-US" dirty="0" smtClean="0"/>
              <a:t>Interaction techniques are quite</a:t>
            </a:r>
            <a:br>
              <a:rPr lang="en-US" dirty="0" smtClean="0"/>
            </a:br>
            <a:r>
              <a:rPr lang="en-US" dirty="0" smtClean="0"/>
              <a:t>different</a:t>
            </a:r>
          </a:p>
          <a:p>
            <a:pPr lvl="1"/>
            <a:r>
              <a:rPr lang="en-US" dirty="0" smtClean="0"/>
              <a:t>Left mouse button – select character, </a:t>
            </a:r>
            <a:br>
              <a:rPr lang="en-US" dirty="0" smtClean="0"/>
            </a:br>
            <a:r>
              <a:rPr lang="en-US" dirty="0" smtClean="0"/>
              <a:t>middle – select word, right – extend</a:t>
            </a:r>
            <a:br>
              <a:rPr lang="en-US" dirty="0" smtClean="0"/>
            </a:br>
            <a:r>
              <a:rPr lang="en-US" dirty="0" smtClean="0"/>
              <a:t>selection</a:t>
            </a:r>
          </a:p>
          <a:p>
            <a:pPr lvl="1"/>
            <a:r>
              <a:rPr lang="en-US" dirty="0" smtClean="0"/>
              <a:t>Left – scroll up, right – scroll down,</a:t>
            </a:r>
            <a:br>
              <a:rPr lang="en-US" dirty="0" smtClean="0"/>
            </a:br>
            <a:r>
              <a:rPr lang="en-US" dirty="0" smtClean="0"/>
              <a:t>middle - thumb</a:t>
            </a:r>
          </a:p>
          <a:p>
            <a:pPr lvl="1"/>
            <a:r>
              <a:rPr lang="en-US" dirty="0" smtClean="0"/>
              <a:t>Highly </a:t>
            </a:r>
            <a:r>
              <a:rPr lang="en-US" dirty="0" err="1" smtClean="0"/>
              <a:t>moded</a:t>
            </a:r>
            <a:r>
              <a:rPr lang="en-US" dirty="0" smtClean="0"/>
              <a:t> commands:</a:t>
            </a:r>
          </a:p>
          <a:p>
            <a:pPr lvl="2"/>
            <a:r>
              <a:rPr lang="en-US" dirty="0" smtClean="0"/>
              <a:t>“r” for replace, “d” delete, “I” insert,</a:t>
            </a:r>
            <a:br>
              <a:rPr lang="en-US" dirty="0" smtClean="0"/>
            </a:br>
            <a:r>
              <a:rPr lang="en-US" dirty="0" smtClean="0"/>
              <a:t>“ESC” for stop inserting, …</a:t>
            </a:r>
          </a:p>
          <a:p>
            <a:pPr lvl="2"/>
            <a:r>
              <a:rPr lang="en-US" dirty="0" smtClean="0"/>
              <a:t>“EDIT”</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11</a:t>
            </a:fld>
            <a:endParaRPr lang="en-US" altLang="en-US"/>
          </a:p>
        </p:txBody>
      </p:sp>
      <p:pic>
        <p:nvPicPr>
          <p:cNvPr id="11266" name="Picture 2" descr="http://www.digibarn.com/collections/software/alto/photo5e-big.jpg"/>
          <p:cNvPicPr>
            <a:picLocks noChangeAspect="1" noChangeArrowheads="1"/>
          </p:cNvPicPr>
          <p:nvPr/>
        </p:nvPicPr>
        <p:blipFill>
          <a:blip r:embed="rId2" cstate="print"/>
          <a:srcRect/>
          <a:stretch>
            <a:fillRect/>
          </a:stretch>
        </p:blipFill>
        <p:spPr bwMode="auto">
          <a:xfrm>
            <a:off x="5649123" y="2689412"/>
            <a:ext cx="3494877" cy="416858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Smalltalk</a:t>
            </a:r>
            <a:endParaRPr lang="en-US" dirty="0"/>
          </a:p>
        </p:txBody>
      </p:sp>
      <p:sp>
        <p:nvSpPr>
          <p:cNvPr id="3" name="Content Placeholder 2"/>
          <p:cNvSpPr>
            <a:spLocks noGrp="1"/>
          </p:cNvSpPr>
          <p:nvPr>
            <p:ph idx="1"/>
          </p:nvPr>
        </p:nvSpPr>
        <p:spPr>
          <a:xfrm>
            <a:off x="457200" y="1600200"/>
            <a:ext cx="6400800" cy="4530725"/>
          </a:xfrm>
        </p:spPr>
        <p:txBody>
          <a:bodyPr>
            <a:normAutofit fontScale="77500" lnSpcReduction="20000"/>
          </a:bodyPr>
          <a:lstStyle/>
          <a:p>
            <a:r>
              <a:rPr lang="en-US" dirty="0" smtClean="0"/>
              <a:t>Started about 1972 as the first purely</a:t>
            </a:r>
            <a:br>
              <a:rPr lang="en-US" dirty="0" smtClean="0"/>
            </a:br>
            <a:r>
              <a:rPr lang="en-US" dirty="0" smtClean="0"/>
              <a:t>object-oriented language by Alan Kay</a:t>
            </a:r>
          </a:p>
          <a:p>
            <a:r>
              <a:rPr lang="en-US" dirty="0" smtClean="0"/>
              <a:t>Alan Kay proposed the idea of overlapping windows in his 1969 doctoral thesis</a:t>
            </a:r>
          </a:p>
          <a:p>
            <a:r>
              <a:rPr lang="en-US" dirty="0" smtClean="0"/>
              <a:t>Overlapping windows first appeared in </a:t>
            </a:r>
            <a:br>
              <a:rPr lang="en-US" dirty="0" smtClean="0"/>
            </a:br>
            <a:r>
              <a:rPr lang="en-US" dirty="0" smtClean="0"/>
              <a:t>1974 in the Smalltalk’74 system</a:t>
            </a:r>
          </a:p>
          <a:p>
            <a:r>
              <a:rPr lang="en-US" dirty="0" smtClean="0"/>
              <a:t>Also used popup windows, scroll bars, etc.</a:t>
            </a:r>
          </a:p>
          <a:p>
            <a:r>
              <a:rPr lang="en-US" dirty="0" smtClean="0"/>
              <a:t>Larry Tesler invented the “browser” for code for Smalltalk</a:t>
            </a:r>
          </a:p>
          <a:p>
            <a:r>
              <a:rPr lang="en-US" dirty="0" smtClean="0"/>
              <a:t>Smalltalk’80 is best known – Byte article, generally released and described</a:t>
            </a:r>
          </a:p>
          <a:p>
            <a:r>
              <a:rPr lang="en-US" dirty="0" smtClean="0"/>
              <a:t>I worked with Smalltalk in 1977</a:t>
            </a:r>
          </a:p>
          <a:p>
            <a:r>
              <a:rPr lang="en-US" i="1" dirty="0" smtClean="0"/>
              <a:t>All the interaction techniques will be</a:t>
            </a:r>
            <a:br>
              <a:rPr lang="en-US" i="1" dirty="0" smtClean="0"/>
            </a:br>
            <a:r>
              <a:rPr lang="en-US" i="1" dirty="0" smtClean="0"/>
              <a:t>covered in the various topics</a:t>
            </a:r>
            <a:endParaRPr lang="en-US" i="1"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12</a:t>
            </a:fld>
            <a:endParaRPr lang="en-US" altLang="en-US"/>
          </a:p>
        </p:txBody>
      </p:sp>
      <p:sp>
        <p:nvSpPr>
          <p:cNvPr id="14338" name="AutoShape 2" descr="data:image/jpeg;base64,/9j/4AAQSkZJRgABAQAAAQABAAD/2wCEAAkGBxQTEhUUExQWFRQUGBYXFxgUGRcXGBQYGhgaFxYYGBUcHCggGBwlHBoYITQhJSksLi4uFx8zODMsNygtLisBCgoKBQUFDgUFDisZExkrKysrKysrKysrKysrKysrKysrKysrKysrKysrKysrKysrKysrKysrKysrKysrKysrK//AABEIAJoAeAMBIgACEQEDEQH/xAAcAAABBQEBAQAAAAAAAAAAAAAFAAIDBAYHAQj/xAA/EAABAwIEAwUGBAMGBwAAAAABAAIDBBEFEiExBkFRMmFxgZETIlKhscEHI0Ji0eHwFBVygpKyJDNDc6LD8f/EABQBAQAAAAAAAAAAAAAAAAAAAAD/xAAUEQEAAAAAAAAAAAAAAAAAAAAA/9oADAMBAAIRAxEAPwDF41jkszrucSqmGv8Ae1Kr57C6pGqIOiDR1tRpv5IXUuKrCZxGqcZLjVBH7UqWKpIOlvE7+ioT1F9BsnMJsLgXdp/MlBYqZSTqTp13/kqTpSpKqVVkEoqD1VymxNzSh5C8BQbKj4it+n56+WiOR1okbdp7rc1zqmcb/RE8OxUxHXsn5a66INDLcuUNZcD3U6V5Jv5qvXT6WQUTKUl5A257kkAieVVbp026jQXYZRZQVExPgF57Sw8VEg9apQo4wnF9yga9NUr2i1wrOF0ZkeGjW+6CkClZG8Xw3LM1gFtG+pUZoblw+Ft/sgGRFNeSvCLLxxQabB6sGG19WaeXL5fRU6qfVCIJi3bnunSSkoL0VYWpIeCkgU26jAUk26jQeuTV6UkCCSS2XCvC0n9qYyeE5S3ObgkN+G/K/cgpnAC+kZNHd1gfaDm3oQOfNCMOrPYyB9r5SbjqLEEdxX0LRYYxjMoaMpFiABb0Vet4TpJX53wRl3WwF/Hqg4ViOIh0rXg3AsOYJA69D1U7K4AE/Ewt8HB1x9vVd3n4ep3syOhjLOTcosO9Y3Ffwsp3XML3xE8u00dRY6280HIHuTCVp+KeEJqaU5WPfEdQ9rXODQAAc9h7qG4xw7PTNY6RvuSDRzSHAH4SRsenXyQCrJ4OijSQPukkEkHs26jUk26jsgSSSvYNS+1mYzqefdqg0HAmEx+3EtRo2OzmtOxdyuO7ddCl48p23s17gNyyzvM9FlZcALm5nSZYwTcDtacr8v5qaGasZGDTUJDNAM7fzHX5kaINNQfiNSSOsS6O/N409Rdaulr2SNDmODmuAIIN7rkmI4PUSASTUpY5xdcMZmsLgAuDBdt+4u2uj/A4eyR0Tw5uUDS92uBNw5pQdFEgVSvxOKMEySMYP3EBU8bqvYwuf0+a5Xi1MZXufPmAaM7u05wbuTlbqOXRB1FvEVKdpoz4OH0CE8QxQyUrwzK6NzHZbWsC0E6dNVgsPpsNksxrpDJ3lzL30FifdJPIH/62tpX02sTnOhkDuZOW4sc4Ox+4QYonZeJFIIHgJJApIPZhqo7KafdMYgYtX+HVOHVJJ/Q3/dogFPGXRPsNWuY4/wCHK8X8L29Uc4DqslQf3Nt6FB2alpw6MaXt81YZSEahxHcVWwx+m+ht3W8EVQUJaS5uXEkeihjpGh+bd25Ku11S2Ntza+mipQ1AzdoG/ggmxOLO0AjnfwVP+7gRcNbzuLaOvvf+Ku4hI0N3XuHyBze8b+KAGcAgs8f2ZgElg8AABwG17cgbodiGA5YXMaSGW0zEl1+pdzW29kheNutGTbYE9eSD51cknuK8sg9CS9aEkDpt0xjbmylnGqZHoUBDBsRNNO19rs7Mjd8zD2tOZG/ktbgmHwNmlfTyCVjgLEbMucxaOh237lgS/T1Wj4Iqcr3A7Ej+vkg69QSjK3wCLZ7DRZajksbg6XAQn8QZqv8AJZTtcWSZsxjvmzC1h+0WN7/NAY4k4np4WPa8+0f2S1vU8s3Ly2XJjjbmyl8bntF9Peubcr8ifJQiie4uzuDHDk/Ndx56W2RvD+EYJLE1YAygkZCDm6a7tQQS8YTuGV0hsOYABPj1XU+FqpklOx8chkNruOl83MOA2I6LmuI8DezaSypiefds0+6T8WpKD00lTS6xvLLkG7HBwJA303H8u5B9B+00v9FnOJ6zLFIRc+66wG7jbQADUnuQvgLiGWqjmMrQMjmgEaA3bcgC9xawP+fRVOK8Y9iBIAHZHAhpJAcQdASNbIOX4jQPgcGSgtflBc07tvtfv5+aqq5iVS+V7pJDeR5u47DuAHIAaWVMFA9qSTF6glqDqq5KnqN1XKDwo3w+Pyp3DeMxP0+E52uPl7qB3RXBqz2Dw5zc0bgWyNG7mHtW7xuO8IOiYHiAkbYntALT4fVggsdu3bvXM5o3UUg1zwSjNDINnt8RpmAIuFpKPGGPc0tcLncINFiEIcc7AC7mCN/NV48aY3RzBcXuCy3jdEMPcHi/05oh/dzHbtB8eSAMzF4n6NjBd3M5eiZR4dG1xeY2Au/aB/W6NNomt2Frn16IdWPay7nHbrogVfM1jS1gDSegsBpZcx43qruZGOQLnfRvPxPotjxBizI4y5zgLdOfQd5XK6irdJIZHbuPoOQQRzm6r3Vid2irIJWhJeAJIHz7qu4rbYTwDUTHNKPYR3/V/wAxw7mcvF3ojp4VpqfstzPsSXyHMQ0b6dkeQ5oOfRYU8Nc94LcoaQOfvHS45eeq8dHZH8UeZGSkD3nEHwa3UDfc66dyoxQB7LoLmAYu0MNLVa0zzoTvTuP62nkOvT1UWPYDNSOuDdp2I2I3BHcqfsbhaLhrFw7LS1BBYNInO/T+wnp0Pl0QN4d4vytyP0I2vz81uML4mjcO2B5/1qsjinBIcSWaeG1/DkgU3DFQw6NJ8O5B06t4niA1eBY23WGxbiXOSWk6a/T0VOn4VmcLvdl+ZQ3Ho2QxiNhuZDcn9rLD5uP/AIlBQxGtdKQXkkDYch3+KqOKYXaJt0DnuTEkkEgSXrAvUH0VVusL7Dck8h9llMRD5OzZrHdpzm6uA2axh5DX3joeQPLRSwOcc0pueTB2Gbcv1O7z5WQ+ui6oMbPRAODRqB13JO5PW6D0cWR7ozzJt8/t9FqKwak+CEV1PdwdrqNT0N9/VAIe2xPf8lSmiuiUozbixFwe4jcKuDc2QazhDiXP+ROfzBbI4/8AUGuhPxDTxHgVtMrSCd/uuOTQa3Gnhy8Oi1uAcQPc32ch/MaO18f8HfVAZx+oJAjYLF+5H9bLl3FFS107gzsRgRjvy6OP+q66DWykMdLms42Yy/xHnbuWC4tohHUOygBsgbKANhmHvD/UHeqAPEeR2Ka4W0SbuiUOHumaPZDO9oOZo3I6i+5HQIBgCcErW3HjfceSVkE7CvE1iSD6SnahVVHf7o1Wc0EqDt4IAVVFqUIqWgg+uv8ABFK86+n2QmTtIBFbEGyA/HppbtDb1Gnkq9RDzA8URrOx/mB87qCfbyQDaYkm1/d5p9BSurJxBA5rNC7M42BDf1X3PdbdQYjpAbaXy3tz1KBO3QbvA6OQzSRumE8MD8oLSS0vtqW31FgbHkm/iNQWbA8fpzsPcDZzfmHoj+FI/Lm/7v8A62qb8Sh+R/mH3QczgjffM1pIadbC/ktNwyzI8uvra1gD7vc49dNlVwg2p5CNDlft4K7wiP8Ah3f4z/tagLYxgbappcwBs42PZEnc7v6Fc/miLSWuaWuBsQdwehXUMJ7Q8fss9+JUYE8ZAAJiFzbU6nfqgyDAkvQvE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40" name="Picture 4" descr="http://www.folklore.org/images/Macintosh/Alan_Kay.gif"/>
          <p:cNvPicPr>
            <a:picLocks noChangeAspect="1" noChangeArrowheads="1"/>
          </p:cNvPicPr>
          <p:nvPr/>
        </p:nvPicPr>
        <p:blipFill>
          <a:blip r:embed="rId2" cstate="print"/>
          <a:srcRect/>
          <a:stretch>
            <a:fillRect/>
          </a:stretch>
        </p:blipFill>
        <p:spPr bwMode="auto">
          <a:xfrm>
            <a:off x="7715250" y="0"/>
            <a:ext cx="1428750" cy="1838325"/>
          </a:xfrm>
          <a:prstGeom prst="rect">
            <a:avLst/>
          </a:prstGeom>
          <a:noFill/>
        </p:spPr>
      </p:pic>
      <p:pic>
        <p:nvPicPr>
          <p:cNvPr id="14342" name="Picture 6" descr="http://worrydream.com/EarlyHistoryOfSmalltalk/Images/smalltalk76.png"/>
          <p:cNvPicPr>
            <a:picLocks noChangeAspect="1" noChangeArrowheads="1"/>
          </p:cNvPicPr>
          <p:nvPr/>
        </p:nvPicPr>
        <p:blipFill>
          <a:blip r:embed="rId3" cstate="print"/>
          <a:srcRect/>
          <a:stretch>
            <a:fillRect/>
          </a:stretch>
        </p:blipFill>
        <p:spPr bwMode="auto">
          <a:xfrm>
            <a:off x="6519339" y="1936377"/>
            <a:ext cx="2624661" cy="3845859"/>
          </a:xfrm>
          <a:prstGeom prst="rect">
            <a:avLst/>
          </a:prstGeom>
          <a:noFill/>
        </p:spPr>
      </p:pic>
      <p:pic>
        <p:nvPicPr>
          <p:cNvPr id="14344" name="Picture 8" descr="http://31.media.tumblr.com/tumblr_lqhllvDOv01qdvhbno1_500.jpg"/>
          <p:cNvPicPr>
            <a:picLocks noChangeAspect="1" noChangeArrowheads="1"/>
          </p:cNvPicPr>
          <p:nvPr/>
        </p:nvPicPr>
        <p:blipFill>
          <a:blip r:embed="rId4" cstate="print"/>
          <a:srcRect/>
          <a:stretch>
            <a:fillRect/>
          </a:stretch>
        </p:blipFill>
        <p:spPr bwMode="auto">
          <a:xfrm>
            <a:off x="5608383" y="4883491"/>
            <a:ext cx="1464770" cy="1974510"/>
          </a:xfrm>
          <a:prstGeom prst="rect">
            <a:avLst/>
          </a:prstGeom>
          <a:noFill/>
          <a:ln w="57150">
            <a:solidFill>
              <a:schemeClr val="accent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Drawing Programs</a:t>
            </a:r>
            <a:endParaRPr lang="en-US" dirty="0"/>
          </a:p>
        </p:txBody>
      </p:sp>
      <p:sp>
        <p:nvSpPr>
          <p:cNvPr id="3" name="Content Placeholder 2"/>
          <p:cNvSpPr>
            <a:spLocks noGrp="1"/>
          </p:cNvSpPr>
          <p:nvPr>
            <p:ph idx="1"/>
          </p:nvPr>
        </p:nvSpPr>
        <p:spPr>
          <a:xfrm>
            <a:off x="470647" y="1369640"/>
            <a:ext cx="8229600" cy="4411662"/>
          </a:xfrm>
        </p:spPr>
        <p:txBody>
          <a:bodyPr/>
          <a:lstStyle/>
          <a:p>
            <a:r>
              <a:rPr lang="en-US" dirty="0" smtClean="0"/>
              <a:t>Draw – cubic </a:t>
            </a:r>
            <a:r>
              <a:rPr lang="en-US" dirty="0" err="1" smtClean="0"/>
              <a:t>splines</a:t>
            </a:r>
            <a:r>
              <a:rPr lang="en-US" dirty="0" smtClean="0"/>
              <a:t> for curves</a:t>
            </a:r>
          </a:p>
          <a:p>
            <a:r>
              <a:rPr lang="en-US" dirty="0" smtClean="0"/>
              <a:t>Markup – in-place pop-up context menus</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13</a:t>
            </a:fld>
            <a:endParaRPr lang="en-US" altLang="en-US"/>
          </a:p>
        </p:txBody>
      </p:sp>
      <p:pic>
        <p:nvPicPr>
          <p:cNvPr id="12290" name="Picture 2" descr="http://toastytech.com/guis/saltodraw.png"/>
          <p:cNvPicPr>
            <a:picLocks noChangeAspect="1" noChangeArrowheads="1"/>
          </p:cNvPicPr>
          <p:nvPr/>
        </p:nvPicPr>
        <p:blipFill>
          <a:blip r:embed="rId2" cstate="print"/>
          <a:srcRect b="14560"/>
          <a:stretch>
            <a:fillRect/>
          </a:stretch>
        </p:blipFill>
        <p:spPr bwMode="auto">
          <a:xfrm>
            <a:off x="0" y="2487706"/>
            <a:ext cx="3293318" cy="3751729"/>
          </a:xfrm>
          <a:prstGeom prst="rect">
            <a:avLst/>
          </a:prstGeom>
          <a:noFill/>
        </p:spPr>
      </p:pic>
      <p:sp>
        <p:nvSpPr>
          <p:cNvPr id="7" name="TextBox 6"/>
          <p:cNvSpPr txBox="1"/>
          <p:nvPr/>
        </p:nvSpPr>
        <p:spPr>
          <a:xfrm>
            <a:off x="0" y="6199094"/>
            <a:ext cx="5147628" cy="369332"/>
          </a:xfrm>
          <a:prstGeom prst="rect">
            <a:avLst/>
          </a:prstGeom>
          <a:noFill/>
        </p:spPr>
        <p:txBody>
          <a:bodyPr wrap="none" rtlCol="0">
            <a:spAutoFit/>
          </a:bodyPr>
          <a:lstStyle/>
          <a:p>
            <a:r>
              <a:rPr lang="en-US" dirty="0" smtClean="0"/>
              <a:t>Source: </a:t>
            </a:r>
            <a:r>
              <a:rPr lang="en-US" dirty="0" smtClean="0">
                <a:hlinkClick r:id="rId3"/>
              </a:rPr>
              <a:t>http://toastytech.com/guis/saltodraw.png</a:t>
            </a:r>
            <a:endParaRPr lang="en-US" dirty="0"/>
          </a:p>
        </p:txBody>
      </p:sp>
      <p:pic>
        <p:nvPicPr>
          <p:cNvPr id="12292" name="Picture 4" descr="Alto Markup Pop Up Menu"/>
          <p:cNvPicPr>
            <a:picLocks noChangeAspect="1" noChangeArrowheads="1"/>
          </p:cNvPicPr>
          <p:nvPr/>
        </p:nvPicPr>
        <p:blipFill>
          <a:blip r:embed="rId4" cstate="print"/>
          <a:srcRect/>
          <a:stretch>
            <a:fillRect/>
          </a:stretch>
        </p:blipFill>
        <p:spPr bwMode="auto">
          <a:xfrm>
            <a:off x="4337611" y="3119718"/>
            <a:ext cx="3353127" cy="219187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Larry Tesler</a:t>
            </a:r>
            <a:endParaRPr lang="en-US" dirty="0"/>
          </a:p>
        </p:txBody>
      </p:sp>
      <p:sp>
        <p:nvSpPr>
          <p:cNvPr id="3" name="Content Placeholder 2"/>
          <p:cNvSpPr>
            <a:spLocks noGrp="1"/>
          </p:cNvSpPr>
          <p:nvPr>
            <p:ph idx="1"/>
          </p:nvPr>
        </p:nvSpPr>
        <p:spPr>
          <a:xfrm>
            <a:off x="80682" y="1463769"/>
            <a:ext cx="8229600" cy="4411662"/>
          </a:xfrm>
        </p:spPr>
        <p:txBody>
          <a:bodyPr/>
          <a:lstStyle/>
          <a:p>
            <a:r>
              <a:rPr lang="en-US" dirty="0" smtClean="0"/>
              <a:t>Xerox PARC 1973</a:t>
            </a:r>
          </a:p>
          <a:p>
            <a:pPr lvl="1"/>
            <a:r>
              <a:rPr lang="en-US" dirty="0" smtClean="0"/>
              <a:t>Rejected highly </a:t>
            </a:r>
            <a:r>
              <a:rPr lang="en-US" dirty="0" err="1" smtClean="0"/>
              <a:t>moded</a:t>
            </a:r>
            <a:r>
              <a:rPr lang="en-US" dirty="0" smtClean="0"/>
              <a:t> interactions of Bravo</a:t>
            </a:r>
          </a:p>
          <a:p>
            <a:pPr lvl="1"/>
            <a:r>
              <a:rPr lang="en-US" dirty="0" smtClean="0"/>
              <a:t>With Tim Mott, et. al, invented non-</a:t>
            </a:r>
            <a:r>
              <a:rPr lang="en-US" dirty="0" err="1" smtClean="0"/>
              <a:t>moded</a:t>
            </a:r>
            <a:r>
              <a:rPr lang="en-US" dirty="0" smtClean="0"/>
              <a:t> interactions for Gypsy editor including Copy and Paste about 1974</a:t>
            </a:r>
          </a:p>
          <a:p>
            <a:pPr lvl="1"/>
            <a:r>
              <a:rPr lang="en-US" dirty="0" smtClean="0"/>
              <a:t>Added to Smalltalk editing</a:t>
            </a:r>
          </a:p>
          <a:p>
            <a:r>
              <a:rPr lang="en-US" dirty="0" smtClean="0"/>
              <a:t>Apple in 1980</a:t>
            </a:r>
          </a:p>
          <a:p>
            <a:pPr lvl="1"/>
            <a:r>
              <a:rPr lang="en-US" dirty="0" smtClean="0"/>
              <a:t>In charge of the Lisa</a:t>
            </a:r>
            <a:br>
              <a:rPr lang="en-US" dirty="0" smtClean="0"/>
            </a:br>
            <a:r>
              <a:rPr lang="en-US" dirty="0" smtClean="0"/>
              <a:t>design team</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14</a:t>
            </a:fld>
            <a:endParaRPr lang="en-US" altLang="en-US"/>
          </a:p>
        </p:txBody>
      </p:sp>
      <p:pic>
        <p:nvPicPr>
          <p:cNvPr id="9217" name="Picture 1"/>
          <p:cNvPicPr>
            <a:picLocks noChangeAspect="1" noChangeArrowheads="1"/>
          </p:cNvPicPr>
          <p:nvPr/>
        </p:nvPicPr>
        <p:blipFill>
          <a:blip r:embed="rId2" cstate="print"/>
          <a:srcRect/>
          <a:stretch>
            <a:fillRect/>
          </a:stretch>
        </p:blipFill>
        <p:spPr bwMode="auto">
          <a:xfrm>
            <a:off x="4756870" y="4558553"/>
            <a:ext cx="4387130" cy="2299447"/>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a:stretch>
            <a:fillRect/>
          </a:stretch>
        </p:blipFill>
        <p:spPr bwMode="auto">
          <a:xfrm>
            <a:off x="7571866" y="1"/>
            <a:ext cx="1572134" cy="24877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15</a:t>
            </a:fld>
            <a:endParaRPr lang="en-US" alt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dirty="0"/>
          </a:p>
        </p:txBody>
      </p:sp>
      <p:pic>
        <p:nvPicPr>
          <p:cNvPr id="37890" name="Picture 2" descr="http://www.chiark.greenend.org.uk/~pmaydell/PERQ/perqzoom.jpeg"/>
          <p:cNvPicPr>
            <a:picLocks noChangeAspect="1" noChangeArrowheads="1"/>
          </p:cNvPicPr>
          <p:nvPr/>
        </p:nvPicPr>
        <p:blipFill>
          <a:blip r:embed="rId3" cstate="print"/>
          <a:srcRect/>
          <a:stretch>
            <a:fillRect/>
          </a:stretch>
        </p:blipFill>
        <p:spPr bwMode="auto">
          <a:xfrm>
            <a:off x="4980742" y="3240741"/>
            <a:ext cx="4163259" cy="3617259"/>
          </a:xfrm>
          <a:prstGeom prst="rect">
            <a:avLst/>
          </a:prstGeom>
          <a:noFill/>
        </p:spPr>
      </p:pic>
      <p:sp>
        <p:nvSpPr>
          <p:cNvPr id="2" name="Title 1"/>
          <p:cNvSpPr>
            <a:spLocks noGrp="1"/>
          </p:cNvSpPr>
          <p:nvPr>
            <p:ph type="title"/>
          </p:nvPr>
        </p:nvSpPr>
        <p:spPr>
          <a:xfrm>
            <a:off x="457200" y="122238"/>
            <a:ext cx="7543800" cy="940080"/>
          </a:xfrm>
        </p:spPr>
        <p:txBody>
          <a:bodyPr/>
          <a:lstStyle/>
          <a:p>
            <a:r>
              <a:rPr lang="en-US" dirty="0" smtClean="0"/>
              <a:t>“Workstations”</a:t>
            </a:r>
            <a:endParaRPr lang="en-US" dirty="0"/>
          </a:p>
        </p:txBody>
      </p:sp>
      <p:sp>
        <p:nvSpPr>
          <p:cNvPr id="3" name="Content Placeholder 2"/>
          <p:cNvSpPr>
            <a:spLocks noGrp="1"/>
          </p:cNvSpPr>
          <p:nvPr>
            <p:ph idx="1"/>
          </p:nvPr>
        </p:nvSpPr>
        <p:spPr>
          <a:xfrm>
            <a:off x="457200" y="1116106"/>
            <a:ext cx="8229600" cy="5298141"/>
          </a:xfrm>
        </p:spPr>
        <p:txBody>
          <a:bodyPr>
            <a:normAutofit/>
          </a:bodyPr>
          <a:lstStyle/>
          <a:p>
            <a:r>
              <a:rPr lang="en-US" dirty="0" smtClean="0"/>
              <a:t>Alto</a:t>
            </a:r>
          </a:p>
          <a:p>
            <a:r>
              <a:rPr lang="en-US" dirty="0" smtClean="0"/>
              <a:t>Lisp Machines (LMI &amp; </a:t>
            </a:r>
            <a:r>
              <a:rPr lang="en-US" dirty="0" err="1" smtClean="0"/>
              <a:t>Symbolics</a:t>
            </a:r>
            <a:r>
              <a:rPr lang="en-US" dirty="0" smtClean="0"/>
              <a:t>)</a:t>
            </a:r>
          </a:p>
          <a:p>
            <a:pPr lvl="1"/>
            <a:r>
              <a:rPr lang="en-US" dirty="0" smtClean="0"/>
              <a:t>About 1979-1995</a:t>
            </a:r>
          </a:p>
          <a:p>
            <a:r>
              <a:rPr lang="en-US" dirty="0" smtClean="0"/>
              <a:t>Sun, Apollo, PERQ, Silicon Graphics</a:t>
            </a:r>
          </a:p>
          <a:p>
            <a:pPr lvl="1"/>
            <a:r>
              <a:rPr lang="en-US" dirty="0" smtClean="0"/>
              <a:t>About 1982 - 2000</a:t>
            </a:r>
          </a:p>
          <a:p>
            <a:r>
              <a:rPr lang="en-US" dirty="0" smtClean="0"/>
              <a:t>About $10,000 each</a:t>
            </a:r>
          </a:p>
          <a:p>
            <a:r>
              <a:rPr lang="en-US" dirty="0" smtClean="0"/>
              <a:t>For scientists, engineers,</a:t>
            </a:r>
            <a:br>
              <a:rPr lang="en-US" dirty="0" smtClean="0"/>
            </a:br>
            <a:r>
              <a:rPr lang="en-US" dirty="0" smtClean="0"/>
              <a:t>programmers</a:t>
            </a:r>
          </a:p>
          <a:p>
            <a:r>
              <a:rPr lang="en-US" dirty="0" smtClean="0"/>
              <a:t>Had mouse, window</a:t>
            </a:r>
            <a:br>
              <a:rPr lang="en-US" dirty="0" smtClean="0"/>
            </a:br>
            <a:r>
              <a:rPr lang="en-US" dirty="0" smtClean="0"/>
              <a:t>managers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74550"/>
          </a:xfrm>
        </p:spPr>
        <p:txBody>
          <a:bodyPr/>
          <a:lstStyle/>
          <a:p>
            <a:r>
              <a:rPr lang="en-US" dirty="0" smtClean="0"/>
              <a:t>Xerox Star</a:t>
            </a:r>
            <a:endParaRPr lang="en-US" dirty="0"/>
          </a:p>
        </p:txBody>
      </p:sp>
      <p:sp>
        <p:nvSpPr>
          <p:cNvPr id="3" name="Content Placeholder 2"/>
          <p:cNvSpPr>
            <a:spLocks noGrp="1"/>
          </p:cNvSpPr>
          <p:nvPr>
            <p:ph idx="1"/>
          </p:nvPr>
        </p:nvSpPr>
        <p:spPr>
          <a:xfrm>
            <a:off x="228601" y="1304366"/>
            <a:ext cx="8256494" cy="5351928"/>
          </a:xfrm>
        </p:spPr>
        <p:txBody>
          <a:bodyPr>
            <a:normAutofit fontScale="77500" lnSpcReduction="20000"/>
          </a:bodyPr>
          <a:lstStyle/>
          <a:p>
            <a:r>
              <a:rPr lang="en-US" dirty="0" smtClean="0"/>
              <a:t>Released 1982</a:t>
            </a:r>
          </a:p>
          <a:p>
            <a:r>
              <a:rPr lang="en-US" dirty="0" smtClean="0"/>
              <a:t>Designed for executives</a:t>
            </a:r>
          </a:p>
          <a:p>
            <a:pPr lvl="1"/>
            <a:r>
              <a:rPr lang="en-US" dirty="0" smtClean="0"/>
              <a:t>Too expensive for secretaries</a:t>
            </a:r>
          </a:p>
          <a:p>
            <a:r>
              <a:rPr lang="en-US" dirty="0" smtClean="0"/>
              <a:t>Large team of designers who</a:t>
            </a:r>
            <a:br>
              <a:rPr lang="en-US" dirty="0" smtClean="0"/>
            </a:br>
            <a:r>
              <a:rPr lang="en-US" dirty="0" smtClean="0"/>
              <a:t>were </a:t>
            </a:r>
            <a:r>
              <a:rPr lang="en-US" i="1" dirty="0" smtClean="0">
                <a:solidFill>
                  <a:schemeClr val="accent2"/>
                </a:solidFill>
              </a:rPr>
              <a:t>not</a:t>
            </a:r>
            <a:r>
              <a:rPr lang="en-US" i="1" dirty="0" smtClean="0"/>
              <a:t> </a:t>
            </a:r>
            <a:r>
              <a:rPr lang="en-US" dirty="0" smtClean="0"/>
              <a:t>from PARC</a:t>
            </a:r>
          </a:p>
          <a:p>
            <a:pPr lvl="1"/>
            <a:r>
              <a:rPr lang="en-US" dirty="0" smtClean="0"/>
              <a:t>Their building was next door to PARC</a:t>
            </a:r>
          </a:p>
          <a:p>
            <a:r>
              <a:rPr lang="en-US" dirty="0" smtClean="0"/>
              <a:t>Extensive user interface studies guided designs</a:t>
            </a:r>
          </a:p>
          <a:p>
            <a:r>
              <a:rPr lang="en-US" dirty="0" smtClean="0"/>
              <a:t>Key innovations to be covered later</a:t>
            </a:r>
          </a:p>
          <a:p>
            <a:pPr lvl="1"/>
            <a:r>
              <a:rPr lang="en-US" dirty="0" smtClean="0"/>
              <a:t>Desktop metaphor</a:t>
            </a:r>
          </a:p>
          <a:p>
            <a:pPr lvl="1"/>
            <a:r>
              <a:rPr lang="en-US" dirty="0" smtClean="0"/>
              <a:t>Many modern widgets</a:t>
            </a:r>
          </a:p>
          <a:p>
            <a:pPr lvl="1"/>
            <a:r>
              <a:rPr lang="en-US" dirty="0" smtClean="0"/>
              <a:t>WYSIWYG editing and drawing</a:t>
            </a:r>
          </a:p>
          <a:p>
            <a:r>
              <a:rPr lang="en-US" dirty="0" smtClean="0"/>
              <a:t>No PowerPoint or Spreadsheet</a:t>
            </a:r>
            <a:br>
              <a:rPr lang="en-US" dirty="0" smtClean="0"/>
            </a:br>
            <a:r>
              <a:rPr lang="en-US" dirty="0" smtClean="0"/>
              <a:t>programs</a:t>
            </a:r>
          </a:p>
          <a:p>
            <a:r>
              <a:rPr lang="en-US" dirty="0" smtClean="0"/>
              <a:t>Mostly closed – only Xerox made</a:t>
            </a:r>
            <a:br>
              <a:rPr lang="en-US" dirty="0" smtClean="0"/>
            </a:br>
            <a:r>
              <a:rPr lang="en-US" dirty="0" smtClean="0"/>
              <a:t>applications</a:t>
            </a:r>
          </a:p>
          <a:p>
            <a:r>
              <a:rPr lang="en-US" dirty="0" smtClean="0"/>
              <a:t>Too expensive and seemed slow</a:t>
            </a:r>
          </a:p>
          <a:p>
            <a:pPr lvl="1"/>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16</a:t>
            </a:fld>
            <a:endParaRPr lang="en-US" altLang="en-US"/>
          </a:p>
        </p:txBody>
      </p:sp>
      <p:pic>
        <p:nvPicPr>
          <p:cNvPr id="6146" name="Picture 2" descr="Xerox Star Desktop"/>
          <p:cNvPicPr>
            <a:picLocks noChangeAspect="1" noChangeArrowheads="1"/>
          </p:cNvPicPr>
          <p:nvPr/>
        </p:nvPicPr>
        <p:blipFill>
          <a:blip r:embed="rId2" cstate="print"/>
          <a:srcRect/>
          <a:stretch>
            <a:fillRect/>
          </a:stretch>
        </p:blipFill>
        <p:spPr bwMode="auto">
          <a:xfrm>
            <a:off x="4598894" y="0"/>
            <a:ext cx="2600698" cy="2653992"/>
          </a:xfrm>
          <a:prstGeom prst="rect">
            <a:avLst/>
          </a:prstGeom>
          <a:noFill/>
        </p:spPr>
      </p:pic>
      <p:pic>
        <p:nvPicPr>
          <p:cNvPr id="6148" name="Picture 4" descr="Xerox 8010"/>
          <p:cNvPicPr>
            <a:picLocks noChangeAspect="1" noChangeArrowheads="1"/>
          </p:cNvPicPr>
          <p:nvPr/>
        </p:nvPicPr>
        <p:blipFill>
          <a:blip r:embed="rId3" cstate="print"/>
          <a:srcRect/>
          <a:stretch>
            <a:fillRect/>
          </a:stretch>
        </p:blipFill>
        <p:spPr bwMode="auto">
          <a:xfrm>
            <a:off x="6992743" y="0"/>
            <a:ext cx="2151258" cy="3455894"/>
          </a:xfrm>
          <a:prstGeom prst="rect">
            <a:avLst/>
          </a:prstGeom>
          <a:noFill/>
        </p:spPr>
      </p:pic>
      <p:pic>
        <p:nvPicPr>
          <p:cNvPr id="6150" name="Picture 6" descr="What You See Is What You Get"/>
          <p:cNvPicPr>
            <a:picLocks noChangeAspect="1" noChangeArrowheads="1"/>
          </p:cNvPicPr>
          <p:nvPr/>
        </p:nvPicPr>
        <p:blipFill>
          <a:blip r:embed="rId4" cstate="print"/>
          <a:srcRect/>
          <a:stretch>
            <a:fillRect/>
          </a:stretch>
        </p:blipFill>
        <p:spPr bwMode="auto">
          <a:xfrm>
            <a:off x="5290258" y="3859306"/>
            <a:ext cx="3853742" cy="2998694"/>
          </a:xfrm>
          <a:prstGeom prst="rect">
            <a:avLst/>
          </a:prstGeom>
          <a:noFill/>
        </p:spPr>
      </p:pic>
      <p:sp>
        <p:nvSpPr>
          <p:cNvPr id="9" name="TextBox 8"/>
          <p:cNvSpPr txBox="1"/>
          <p:nvPr/>
        </p:nvSpPr>
        <p:spPr>
          <a:xfrm>
            <a:off x="0" y="6581001"/>
            <a:ext cx="3735318" cy="307777"/>
          </a:xfrm>
          <a:prstGeom prst="rect">
            <a:avLst/>
          </a:prstGeom>
          <a:noFill/>
        </p:spPr>
        <p:txBody>
          <a:bodyPr wrap="none" rtlCol="0">
            <a:spAutoFit/>
          </a:bodyPr>
          <a:lstStyle/>
          <a:p>
            <a:r>
              <a:rPr lang="en-US" sz="1400" dirty="0" smtClean="0"/>
              <a:t>Images: </a:t>
            </a:r>
            <a:r>
              <a:rPr lang="en-US" sz="1400" dirty="0" smtClean="0">
                <a:hlinkClick r:id="rId5"/>
              </a:rPr>
              <a:t>http://toastytech.com/guis/star2.html</a:t>
            </a:r>
            <a:endParaRPr lang="en-US"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 User Testing</a:t>
            </a:r>
            <a:endParaRPr lang="en-US" dirty="0"/>
          </a:p>
        </p:txBody>
      </p:sp>
      <p:sp>
        <p:nvSpPr>
          <p:cNvPr id="3" name="Content Placeholder 2"/>
          <p:cNvSpPr>
            <a:spLocks noGrp="1"/>
          </p:cNvSpPr>
          <p:nvPr>
            <p:ph idx="1"/>
          </p:nvPr>
        </p:nvSpPr>
        <p:spPr>
          <a:xfrm>
            <a:off x="457200" y="1719263"/>
            <a:ext cx="8229600" cy="4775666"/>
          </a:xfrm>
        </p:spPr>
        <p:txBody>
          <a:bodyPr>
            <a:normAutofit fontScale="77500" lnSpcReduction="20000"/>
          </a:bodyPr>
          <a:lstStyle/>
          <a:p>
            <a:pPr marL="0" indent="0">
              <a:buNone/>
            </a:pPr>
            <a:r>
              <a:rPr lang="en-US" dirty="0" smtClean="0"/>
              <a:t>"The design effort took more than six years .... The actual implementation involved from 20 to, eventually, 45 programmers over 3.5 years producing over 250,000 lines of </a:t>
            </a:r>
            <a:r>
              <a:rPr lang="en-US" dirty="0" err="1" smtClean="0"/>
              <a:t>highlevel</a:t>
            </a:r>
            <a:r>
              <a:rPr lang="en-US" dirty="0" smtClean="0"/>
              <a:t> code." [</a:t>
            </a:r>
            <a:r>
              <a:rPr lang="en-US" dirty="0" err="1" smtClean="0"/>
              <a:t>Harslem</a:t>
            </a:r>
            <a:r>
              <a:rPr lang="en-US" dirty="0" smtClean="0"/>
              <a:t>] By the time of the initial Star release, the Functional Test Group had performed over 15 distinct human-factors tests, using over 200 experimental subjects and lasting for over 400 hours (Figure 8). In addition, we applied a standard methodology to compare Star's text editing features to those of other systems [Roberts]. The group averaged 6 people (1 manager, 3 scientists, and 2 assistants) for about 3 years to perform this work.</a:t>
            </a:r>
          </a:p>
          <a:p>
            <a:pPr marL="0" indent="0">
              <a:buNone/>
            </a:pPr>
            <a:r>
              <a:rPr lang="en-US" dirty="0" smtClean="0"/>
              <a:t>-- [</a:t>
            </a:r>
            <a:r>
              <a:rPr lang="en-US" dirty="0" err="1" smtClean="0"/>
              <a:t>Bewley</a:t>
            </a:r>
            <a:r>
              <a:rPr lang="en-US" dirty="0" smtClean="0"/>
              <a:t>, CHI’1983]</a:t>
            </a:r>
          </a:p>
          <a:p>
            <a:pPr marL="0" indent="0">
              <a:buNone/>
            </a:pPr>
            <a:endParaRPr lang="en-US" dirty="0" smtClean="0"/>
          </a:p>
          <a:p>
            <a:pPr marL="349250" indent="-349250"/>
            <a:r>
              <a:rPr lang="en-US" dirty="0" smtClean="0"/>
              <a:t>One decision was to use a 2 button mouse!</a:t>
            </a:r>
          </a:p>
          <a:p>
            <a:pPr marL="349250" indent="-349250"/>
            <a:r>
              <a:rPr lang="en-US" dirty="0" smtClean="0"/>
              <a:t>Lots of special keyboard keys</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17</a:t>
            </a:fld>
            <a:endParaRPr lang="en-US" altLang="en-US" dirty="0"/>
          </a:p>
        </p:txBody>
      </p:sp>
      <p:pic>
        <p:nvPicPr>
          <p:cNvPr id="6" name="Picture 4" descr="http://www.vintagecomputer.net/xerox/8010/Xerox_Star_8010_mouse.jpg"/>
          <p:cNvPicPr>
            <a:picLocks noChangeAspect="1" noChangeArrowheads="1"/>
          </p:cNvPicPr>
          <p:nvPr/>
        </p:nvPicPr>
        <p:blipFill>
          <a:blip r:embed="rId3" cstate="print"/>
          <a:srcRect/>
          <a:stretch>
            <a:fillRect/>
          </a:stretch>
        </p:blipFill>
        <p:spPr bwMode="auto">
          <a:xfrm>
            <a:off x="7395882" y="4699353"/>
            <a:ext cx="1748118" cy="2158647"/>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61103"/>
          </a:xfrm>
        </p:spPr>
        <p:txBody>
          <a:bodyPr/>
          <a:lstStyle/>
          <a:p>
            <a:r>
              <a:rPr lang="en-US" dirty="0" smtClean="0"/>
              <a:t>Apple</a:t>
            </a:r>
            <a:endParaRPr lang="en-US" dirty="0"/>
          </a:p>
        </p:txBody>
      </p:sp>
      <p:sp>
        <p:nvSpPr>
          <p:cNvPr id="3" name="Content Placeholder 2"/>
          <p:cNvSpPr>
            <a:spLocks noGrp="1"/>
          </p:cNvSpPr>
          <p:nvPr>
            <p:ph idx="1"/>
          </p:nvPr>
        </p:nvSpPr>
        <p:spPr>
          <a:xfrm>
            <a:off x="457200" y="1411941"/>
            <a:ext cx="8229600" cy="4718984"/>
          </a:xfrm>
        </p:spPr>
        <p:txBody>
          <a:bodyPr>
            <a:normAutofit lnSpcReduction="10000"/>
          </a:bodyPr>
          <a:lstStyle/>
          <a:p>
            <a:r>
              <a:rPr lang="en-US" dirty="0" smtClean="0"/>
              <a:t>Xerox wanted to invest in Apple</a:t>
            </a:r>
          </a:p>
          <a:p>
            <a:r>
              <a:rPr lang="en-US" dirty="0" smtClean="0"/>
              <a:t>In exchange, Steve Jobs got the right to use all of Xerox’s ideas</a:t>
            </a:r>
            <a:endParaRPr lang="en-US" dirty="0"/>
          </a:p>
          <a:p>
            <a:r>
              <a:rPr lang="en-US" dirty="0" smtClean="0"/>
              <a:t>Steve &amp; his team (Bill Atkinson) were given a demo of various Alto programs in 1979</a:t>
            </a:r>
          </a:p>
          <a:p>
            <a:pPr lvl="1"/>
            <a:r>
              <a:rPr lang="en-US" dirty="0" smtClean="0"/>
              <a:t>Mouse</a:t>
            </a:r>
          </a:p>
          <a:p>
            <a:pPr lvl="1"/>
            <a:r>
              <a:rPr lang="en-US" dirty="0" smtClean="0"/>
              <a:t>Smalltalk – overlapping windows – thought they updated</a:t>
            </a:r>
          </a:p>
          <a:p>
            <a:pPr lvl="1"/>
            <a:r>
              <a:rPr lang="en-US" dirty="0" smtClean="0"/>
              <a:t>Bravo WYSIWYG editing</a:t>
            </a:r>
          </a:p>
          <a:p>
            <a:r>
              <a:rPr lang="en-US" dirty="0" smtClean="0"/>
              <a:t>Apple hired Larry Tesler &amp; others, 1980</a:t>
            </a:r>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18</a:t>
            </a:fld>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77" y="122238"/>
            <a:ext cx="7543800" cy="1061103"/>
          </a:xfrm>
        </p:spPr>
        <p:txBody>
          <a:bodyPr/>
          <a:lstStyle/>
          <a:p>
            <a:r>
              <a:rPr lang="en-US" dirty="0" smtClean="0"/>
              <a:t>Apple “Lisa”</a:t>
            </a:r>
            <a:endParaRPr lang="en-US" dirty="0"/>
          </a:p>
        </p:txBody>
      </p:sp>
      <p:sp>
        <p:nvSpPr>
          <p:cNvPr id="3" name="Content Placeholder 2"/>
          <p:cNvSpPr>
            <a:spLocks noGrp="1"/>
          </p:cNvSpPr>
          <p:nvPr>
            <p:ph idx="1"/>
          </p:nvPr>
        </p:nvSpPr>
        <p:spPr>
          <a:xfrm>
            <a:off x="457200" y="1411940"/>
            <a:ext cx="8229600" cy="5446060"/>
          </a:xfrm>
        </p:spPr>
        <p:txBody>
          <a:bodyPr>
            <a:normAutofit fontScale="92500" lnSpcReduction="10000"/>
          </a:bodyPr>
          <a:lstStyle/>
          <a:p>
            <a:r>
              <a:rPr lang="en-US" dirty="0" smtClean="0"/>
              <a:t>1983</a:t>
            </a:r>
          </a:p>
          <a:p>
            <a:r>
              <a:rPr lang="en-US" dirty="0" smtClean="0"/>
              <a:t>Original design</a:t>
            </a:r>
            <a:br>
              <a:rPr lang="en-US" dirty="0" smtClean="0"/>
            </a:br>
            <a:r>
              <a:rPr lang="en-US" dirty="0" smtClean="0"/>
              <a:t>for desktop</a:t>
            </a:r>
          </a:p>
          <a:p>
            <a:pPr lvl="1"/>
            <a:r>
              <a:rPr lang="en-US" dirty="0" smtClean="0"/>
              <a:t>Bill Atkinson &amp; </a:t>
            </a:r>
            <a:br>
              <a:rPr lang="en-US" dirty="0" smtClean="0"/>
            </a:br>
            <a:r>
              <a:rPr lang="en-US" dirty="0" smtClean="0"/>
              <a:t>others</a:t>
            </a:r>
          </a:p>
          <a:p>
            <a:r>
              <a:rPr lang="en-US" dirty="0" smtClean="0"/>
              <a:t>Novel pull-down menus (at top of screen)</a:t>
            </a:r>
          </a:p>
          <a:p>
            <a:r>
              <a:rPr lang="en-US" dirty="0" smtClean="0"/>
              <a:t>Dialog boxes</a:t>
            </a:r>
          </a:p>
          <a:p>
            <a:r>
              <a:rPr lang="en-US" dirty="0" smtClean="0"/>
              <a:t>Many other UI innovations</a:t>
            </a:r>
          </a:p>
          <a:p>
            <a:r>
              <a:rPr lang="en-US" dirty="0" smtClean="0"/>
              <a:t>Doesn’t look or work like the Star</a:t>
            </a:r>
          </a:p>
          <a:p>
            <a:r>
              <a:rPr lang="en-US" dirty="0" smtClean="0"/>
              <a:t>One button mouse</a:t>
            </a:r>
          </a:p>
          <a:p>
            <a:r>
              <a:rPr lang="en-US" dirty="0" smtClean="0"/>
              <a:t>Amazing programming expertise to get it to work on a tiny, inexpensive machine</a:t>
            </a:r>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19</a:t>
            </a:fld>
            <a:endParaRPr lang="en-US" altLang="en-US"/>
          </a:p>
        </p:txBody>
      </p:sp>
      <p:pic>
        <p:nvPicPr>
          <p:cNvPr id="45058" name="Picture 2" descr="http://toastytech.com/guis/lisaemulator.jpg"/>
          <p:cNvPicPr>
            <a:picLocks noChangeAspect="1" noChangeArrowheads="1"/>
          </p:cNvPicPr>
          <p:nvPr/>
        </p:nvPicPr>
        <p:blipFill>
          <a:blip r:embed="rId2" cstate="print"/>
          <a:srcRect t="4566" r="22458" b="8252"/>
          <a:stretch>
            <a:fillRect/>
          </a:stretch>
        </p:blipFill>
        <p:spPr bwMode="auto">
          <a:xfrm>
            <a:off x="3590365" y="0"/>
            <a:ext cx="5553635" cy="3512262"/>
          </a:xfrm>
          <a:prstGeom prst="rect">
            <a:avLst/>
          </a:prstGeom>
          <a:noFill/>
        </p:spPr>
      </p:pic>
      <p:sp>
        <p:nvSpPr>
          <p:cNvPr id="7" name="TextBox 6"/>
          <p:cNvSpPr txBox="1"/>
          <p:nvPr/>
        </p:nvSpPr>
        <p:spPr>
          <a:xfrm>
            <a:off x="5903259" y="6293223"/>
            <a:ext cx="3047629" cy="276999"/>
          </a:xfrm>
          <a:prstGeom prst="rect">
            <a:avLst/>
          </a:prstGeom>
          <a:noFill/>
        </p:spPr>
        <p:txBody>
          <a:bodyPr wrap="none" rtlCol="0">
            <a:spAutoFit/>
          </a:bodyPr>
          <a:lstStyle/>
          <a:p>
            <a:r>
              <a:rPr lang="en-US" sz="1200" dirty="0" smtClean="0"/>
              <a:t>Image: </a:t>
            </a:r>
            <a:r>
              <a:rPr lang="en-US" sz="1200" dirty="0" smtClean="0">
                <a:hlinkClick r:id="rId3"/>
              </a:rPr>
              <a:t>http://toastytech.com/guis/lisa.html</a:t>
            </a:r>
            <a:endParaRPr lang="en-US" sz="1200" dirty="0"/>
          </a:p>
        </p:txBody>
      </p:sp>
      <p:pic>
        <p:nvPicPr>
          <p:cNvPr id="45061" name="Picture 5"/>
          <p:cNvPicPr>
            <a:picLocks noChangeAspect="1" noChangeArrowheads="1"/>
          </p:cNvPicPr>
          <p:nvPr/>
        </p:nvPicPr>
        <p:blipFill>
          <a:blip r:embed="rId4" cstate="print"/>
          <a:srcRect/>
          <a:stretch>
            <a:fillRect/>
          </a:stretch>
        </p:blipFill>
        <p:spPr bwMode="auto">
          <a:xfrm>
            <a:off x="7305397" y="3990589"/>
            <a:ext cx="1838603" cy="17378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Personal Computers</a:t>
            </a:r>
            <a:endParaRPr lang="en-US" dirty="0"/>
          </a:p>
        </p:txBody>
      </p:sp>
      <p:sp>
        <p:nvSpPr>
          <p:cNvPr id="7" name="Subtitle 6"/>
          <p:cNvSpPr>
            <a:spLocks noGrp="1"/>
          </p:cNvSpPr>
          <p:nvPr>
            <p:ph type="subTitle" idx="1"/>
          </p:nvPr>
        </p:nvSpPr>
        <p:spPr/>
        <p:txBody>
          <a:bodyPr/>
          <a:lstStyle/>
          <a:p>
            <a:endParaRPr lang="en-US"/>
          </a:p>
        </p:txBody>
      </p:sp>
      <p:sp>
        <p:nvSpPr>
          <p:cNvPr id="5" name="Slide Number Placeholder 4"/>
          <p:cNvSpPr>
            <a:spLocks noGrp="1"/>
          </p:cNvSpPr>
          <p:nvPr>
            <p:ph type="sldNum" sz="quarter" idx="11"/>
          </p:nvPr>
        </p:nvSpPr>
        <p:spPr/>
        <p:txBody>
          <a:bodyPr/>
          <a:lstStyle/>
          <a:p>
            <a:pPr>
              <a:defRPr/>
            </a:pPr>
            <a:fld id="{5724283D-037C-4233-A5B9-6A378F34C5AF}" type="slidenum">
              <a:rPr lang="en-US" altLang="en-US" smtClean="0"/>
              <a:pPr>
                <a:defRPr/>
              </a:pPr>
              <a:t>2</a:t>
            </a:fld>
            <a:endParaRPr lang="en-US" altLang="en-US"/>
          </a:p>
        </p:txBody>
      </p:sp>
      <p:sp>
        <p:nvSpPr>
          <p:cNvPr id="4" name="Footer Placeholder 3"/>
          <p:cNvSpPr>
            <a:spLocks noGrp="1"/>
          </p:cNvSpPr>
          <p:nvPr>
            <p:ph type="ftr" sz="quarter" idx="12"/>
          </p:nvPr>
        </p:nvSpPr>
        <p:spPr/>
        <p:txBody>
          <a:bodyPr/>
          <a:lstStyle/>
          <a:p>
            <a:pPr>
              <a:defRPr/>
            </a:pPr>
            <a:r>
              <a:rPr lang="en-US" altLang="en-US" smtClean="0"/>
              <a:t>© 2015 - Brad Myers</a:t>
            </a:r>
            <a:endParaRPr lang="en-US" altLang="en-US"/>
          </a:p>
        </p:txBody>
      </p:sp>
    </p:spTree>
    <p:extLst>
      <p:ext uri="{BB962C8B-B14F-4D97-AF65-F5344CB8AC3E}">
        <p14:creationId xmlns:p14="http://schemas.microsoft.com/office/powerpoint/2010/main" val="3418996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omputerhistory.org/atchm/wp-content/uploads/2012/08/1984macintosh.jpg"/>
          <p:cNvPicPr>
            <a:picLocks noChangeAspect="1" noChangeArrowheads="1"/>
          </p:cNvPicPr>
          <p:nvPr/>
        </p:nvPicPr>
        <p:blipFill>
          <a:blip r:embed="rId3" cstate="print"/>
          <a:srcRect/>
          <a:stretch>
            <a:fillRect/>
          </a:stretch>
        </p:blipFill>
        <p:spPr bwMode="auto">
          <a:xfrm>
            <a:off x="3671047" y="0"/>
            <a:ext cx="5472953" cy="3647210"/>
          </a:xfrm>
          <a:prstGeom prst="rect">
            <a:avLst/>
          </a:prstGeom>
          <a:noFill/>
        </p:spPr>
      </p:pic>
      <p:sp>
        <p:nvSpPr>
          <p:cNvPr id="2" name="Title 1"/>
          <p:cNvSpPr>
            <a:spLocks noGrp="1"/>
          </p:cNvSpPr>
          <p:nvPr>
            <p:ph type="title"/>
          </p:nvPr>
        </p:nvSpPr>
        <p:spPr/>
        <p:txBody>
          <a:bodyPr/>
          <a:lstStyle/>
          <a:p>
            <a:r>
              <a:rPr lang="en-US" dirty="0" smtClean="0"/>
              <a:t>Original Macintosh</a:t>
            </a:r>
            <a:endParaRPr lang="en-US" dirty="0"/>
          </a:p>
        </p:txBody>
      </p:sp>
      <p:sp>
        <p:nvSpPr>
          <p:cNvPr id="3" name="Content Placeholder 2"/>
          <p:cNvSpPr>
            <a:spLocks noGrp="1"/>
          </p:cNvSpPr>
          <p:nvPr>
            <p:ph idx="1"/>
          </p:nvPr>
        </p:nvSpPr>
        <p:spPr/>
        <p:txBody>
          <a:bodyPr/>
          <a:lstStyle/>
          <a:p>
            <a:r>
              <a:rPr lang="en-US" dirty="0" smtClean="0"/>
              <a:t>1984</a:t>
            </a:r>
          </a:p>
          <a:p>
            <a:r>
              <a:rPr lang="en-US" dirty="0" smtClean="0"/>
              <a:t>Much cheaper</a:t>
            </a:r>
            <a:br>
              <a:rPr lang="en-US" dirty="0" smtClean="0"/>
            </a:br>
            <a:r>
              <a:rPr lang="en-US" dirty="0" smtClean="0"/>
              <a:t>than Lisa</a:t>
            </a:r>
          </a:p>
          <a:p>
            <a:r>
              <a:rPr lang="en-US" dirty="0" smtClean="0"/>
              <a:t>No </a:t>
            </a:r>
            <a:r>
              <a:rPr lang="en-US" dirty="0" err="1" smtClean="0"/>
              <a:t>harddisk</a:t>
            </a:r>
            <a:r>
              <a:rPr lang="en-US" dirty="0" smtClean="0"/>
              <a:t> – just one floppy</a:t>
            </a:r>
          </a:p>
          <a:p>
            <a:r>
              <a:rPr lang="en-US" dirty="0" smtClean="0"/>
              <a:t>128 k-bytes of memory</a:t>
            </a:r>
          </a:p>
          <a:p>
            <a:pPr lvl="1"/>
            <a:r>
              <a:rPr lang="en-US" dirty="0" smtClean="0"/>
              <a:t>Much of code re-implemented in assembly</a:t>
            </a:r>
          </a:p>
          <a:p>
            <a:r>
              <a:rPr lang="en-US" dirty="0" smtClean="0"/>
              <a:t>Famous </a:t>
            </a:r>
            <a:r>
              <a:rPr lang="en-US" dirty="0" smtClean="0">
                <a:hlinkClick r:id="rId4"/>
              </a:rPr>
              <a:t>1984 Super Bowl ad</a:t>
            </a:r>
            <a:r>
              <a:rPr lang="en-US" dirty="0" smtClean="0"/>
              <a:t> by Ridley Scott</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20</a:t>
            </a:fld>
            <a:endParaRPr lang="en-US"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HyperCard</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21</a:t>
            </a:fld>
            <a:endParaRPr lang="en-US" altLang="en-US"/>
          </a:p>
        </p:txBody>
      </p:sp>
      <p:pic>
        <p:nvPicPr>
          <p:cNvPr id="2049" name="Picture 1"/>
          <p:cNvPicPr>
            <a:picLocks noChangeAspect="1" noChangeArrowheads="1"/>
          </p:cNvPicPr>
          <p:nvPr/>
        </p:nvPicPr>
        <p:blipFill>
          <a:blip r:embed="rId2" cstate="print"/>
          <a:srcRect/>
          <a:stretch>
            <a:fillRect/>
          </a:stretch>
        </p:blipFill>
        <p:spPr bwMode="auto">
          <a:xfrm>
            <a:off x="5351930" y="0"/>
            <a:ext cx="3792070" cy="269208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r="20872"/>
          <a:stretch>
            <a:fillRect/>
          </a:stretch>
        </p:blipFill>
        <p:spPr bwMode="auto">
          <a:xfrm>
            <a:off x="4755557" y="3657601"/>
            <a:ext cx="4388443" cy="3200400"/>
          </a:xfrm>
          <a:prstGeom prst="rect">
            <a:avLst/>
          </a:prstGeom>
          <a:noFill/>
          <a:ln w="9525">
            <a:noFill/>
            <a:miter lim="800000"/>
            <a:headEnd/>
            <a:tailEnd/>
          </a:ln>
        </p:spPr>
      </p:pic>
      <p:sp>
        <p:nvSpPr>
          <p:cNvPr id="3" name="Content Placeholder 2"/>
          <p:cNvSpPr>
            <a:spLocks noGrp="1"/>
          </p:cNvSpPr>
          <p:nvPr>
            <p:ph idx="1"/>
          </p:nvPr>
        </p:nvSpPr>
        <p:spPr>
          <a:xfrm>
            <a:off x="0" y="1531004"/>
            <a:ext cx="8229600" cy="4856349"/>
          </a:xfrm>
        </p:spPr>
        <p:txBody>
          <a:bodyPr>
            <a:normAutofit fontScale="92500" lnSpcReduction="10000"/>
          </a:bodyPr>
          <a:lstStyle/>
          <a:p>
            <a:r>
              <a:rPr lang="en-US" dirty="0" smtClean="0"/>
              <a:t>Bill Atkinson, 1987</a:t>
            </a:r>
          </a:p>
          <a:p>
            <a:r>
              <a:rPr lang="en-US" dirty="0" smtClean="0"/>
              <a:t>Intention – “programming</a:t>
            </a:r>
            <a:br>
              <a:rPr lang="en-US" dirty="0" smtClean="0"/>
            </a:br>
            <a:r>
              <a:rPr lang="en-US" dirty="0" smtClean="0"/>
              <a:t>for the rest of us”</a:t>
            </a:r>
          </a:p>
          <a:p>
            <a:pPr lvl="1"/>
            <a:r>
              <a:rPr lang="en-US" dirty="0" smtClean="0"/>
              <a:t>One of the first “prototyping” systems</a:t>
            </a:r>
          </a:p>
          <a:p>
            <a:pPr lvl="1"/>
            <a:r>
              <a:rPr lang="en-US" dirty="0" smtClean="0"/>
              <a:t>But not used for many “real” applications</a:t>
            </a:r>
          </a:p>
          <a:p>
            <a:r>
              <a:rPr lang="en-US" dirty="0" smtClean="0"/>
              <a:t>Many UI innovations</a:t>
            </a:r>
          </a:p>
          <a:p>
            <a:pPr lvl="1"/>
            <a:r>
              <a:rPr lang="en-US" dirty="0" smtClean="0"/>
              <a:t>Tear off menus</a:t>
            </a:r>
          </a:p>
          <a:p>
            <a:pPr lvl="1"/>
            <a:r>
              <a:rPr lang="en-US" dirty="0" smtClean="0"/>
              <a:t>Pages that overlay each other</a:t>
            </a:r>
          </a:p>
          <a:p>
            <a:pPr lvl="1"/>
            <a:r>
              <a:rPr lang="en-US" dirty="0" smtClean="0"/>
              <a:t>Animated transitions</a:t>
            </a:r>
          </a:p>
          <a:p>
            <a:r>
              <a:rPr lang="en-US" dirty="0" smtClean="0"/>
              <a:t>Programmed in “</a:t>
            </a:r>
            <a:r>
              <a:rPr lang="en-US" dirty="0" err="1" smtClean="0"/>
              <a:t>HyperTalk</a:t>
            </a:r>
            <a:r>
              <a:rPr lang="en-US" dirty="0" smtClean="0"/>
              <a:t>”</a:t>
            </a:r>
          </a:p>
          <a:p>
            <a:pPr lvl="1"/>
            <a:r>
              <a:rPr lang="en-US" dirty="0" smtClean="0"/>
              <a:t>English-like language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88" y="122238"/>
            <a:ext cx="4007224" cy="1295400"/>
          </a:xfrm>
        </p:spPr>
        <p:txBody>
          <a:bodyPr/>
          <a:lstStyle/>
          <a:p>
            <a:r>
              <a:rPr lang="en-US" dirty="0" smtClean="0"/>
              <a:t>PCs &amp; Windows</a:t>
            </a:r>
            <a:endParaRPr lang="en-US" dirty="0"/>
          </a:p>
        </p:txBody>
      </p:sp>
      <p:sp>
        <p:nvSpPr>
          <p:cNvPr id="3" name="Content Placeholder 2"/>
          <p:cNvSpPr>
            <a:spLocks noGrp="1"/>
          </p:cNvSpPr>
          <p:nvPr>
            <p:ph idx="1"/>
          </p:nvPr>
        </p:nvSpPr>
        <p:spPr>
          <a:xfrm>
            <a:off x="295836" y="1786498"/>
            <a:ext cx="8686800" cy="4721878"/>
          </a:xfrm>
        </p:spPr>
        <p:txBody>
          <a:bodyPr>
            <a:normAutofit fontScale="92500" lnSpcReduction="20000"/>
          </a:bodyPr>
          <a:lstStyle/>
          <a:p>
            <a:r>
              <a:rPr lang="en-US" dirty="0" smtClean="0"/>
              <a:t>IBM PC – 1981</a:t>
            </a:r>
          </a:p>
          <a:p>
            <a:r>
              <a:rPr lang="en-US" dirty="0" smtClean="0"/>
              <a:t>(IBM had missed the</a:t>
            </a:r>
            <a:br>
              <a:rPr lang="en-US" dirty="0" smtClean="0"/>
            </a:br>
            <a:r>
              <a:rPr lang="en-US" dirty="0" smtClean="0"/>
              <a:t>“minicomputer” phase dominated by DEC)</a:t>
            </a:r>
          </a:p>
          <a:p>
            <a:r>
              <a:rPr lang="en-US" dirty="0" smtClean="0"/>
              <a:t>Used Microsoft’s DOS 1.0 and shipped with VisiCalc</a:t>
            </a:r>
          </a:p>
          <a:p>
            <a:r>
              <a:rPr lang="en-US" dirty="0" smtClean="0"/>
              <a:t>Windows 1.0 released in Nov, 1985 as DOS extension</a:t>
            </a:r>
          </a:p>
          <a:p>
            <a:pPr lvl="1"/>
            <a:r>
              <a:rPr lang="en-US" dirty="0" smtClean="0"/>
              <a:t>Tiled window manager</a:t>
            </a:r>
          </a:p>
          <a:p>
            <a:r>
              <a:rPr lang="en-US" dirty="0" smtClean="0"/>
              <a:t>Windows 2.0 was overlapping 1987</a:t>
            </a:r>
          </a:p>
          <a:p>
            <a:r>
              <a:rPr lang="en-US" dirty="0" smtClean="0"/>
              <a:t>Windows 3.0 in 1990, 3.1 in 1992</a:t>
            </a:r>
          </a:p>
          <a:p>
            <a:pPr lvl="1"/>
            <a:r>
              <a:rPr lang="en-US" dirty="0" smtClean="0"/>
              <a:t>Was a real operating system</a:t>
            </a:r>
          </a:p>
          <a:p>
            <a:pPr lvl="1"/>
            <a:r>
              <a:rPr lang="en-US" dirty="0" smtClean="0"/>
              <a:t>Added virtual memory, protected multiple processing, etc.</a:t>
            </a:r>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22</a:t>
            </a:fld>
            <a:endParaRPr lang="en-US" altLang="en-US"/>
          </a:p>
        </p:txBody>
      </p:sp>
      <p:pic>
        <p:nvPicPr>
          <p:cNvPr id="1026" name="Picture 2" descr="File:Windows1.0.png"/>
          <p:cNvPicPr>
            <a:picLocks noChangeAspect="1" noChangeArrowheads="1"/>
          </p:cNvPicPr>
          <p:nvPr/>
        </p:nvPicPr>
        <p:blipFill>
          <a:blip r:embed="rId2" cstate="print"/>
          <a:srcRect/>
          <a:stretch>
            <a:fillRect/>
          </a:stretch>
        </p:blipFill>
        <p:spPr bwMode="auto">
          <a:xfrm>
            <a:off x="4558552" y="0"/>
            <a:ext cx="4585447" cy="2507667"/>
          </a:xfrm>
          <a:prstGeom prst="rect">
            <a:avLst/>
          </a:prstGeom>
          <a:noFill/>
        </p:spPr>
      </p:pic>
      <p:sp>
        <p:nvSpPr>
          <p:cNvPr id="7" name="TextBox 6"/>
          <p:cNvSpPr txBox="1"/>
          <p:nvPr/>
        </p:nvSpPr>
        <p:spPr>
          <a:xfrm>
            <a:off x="7799294" y="2528047"/>
            <a:ext cx="1369286" cy="523220"/>
          </a:xfrm>
          <a:prstGeom prst="rect">
            <a:avLst/>
          </a:prstGeom>
          <a:noFill/>
        </p:spPr>
        <p:txBody>
          <a:bodyPr wrap="none" rtlCol="0">
            <a:spAutoFit/>
          </a:bodyPr>
          <a:lstStyle/>
          <a:p>
            <a:r>
              <a:rPr lang="en-US" sz="1400" dirty="0" smtClean="0"/>
              <a:t>Windows 1</a:t>
            </a:r>
            <a:br>
              <a:rPr lang="en-US" sz="1400" dirty="0" smtClean="0"/>
            </a:br>
            <a:r>
              <a:rPr lang="en-US" sz="1400" dirty="0" smtClean="0"/>
              <a:t>from Wikipedia</a:t>
            </a:r>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4294967295"/>
          </p:nvPr>
        </p:nvSpPr>
        <p:spPr>
          <a:xfrm>
            <a:off x="6553200" y="6248400"/>
            <a:ext cx="2133600" cy="457200"/>
          </a:xfrm>
          <a:prstGeom prst="rect">
            <a:avLst/>
          </a:prstGeom>
        </p:spPr>
        <p:txBody>
          <a:bodyPr/>
          <a:lstStyle/>
          <a:p>
            <a:fld id="{DF22590B-1AD9-41CD-A6F0-79CF843E1F65}" type="slidenum">
              <a:rPr lang="en-US" altLang="en-US"/>
              <a:pPr/>
              <a:t>23</a:t>
            </a:fld>
            <a:endParaRPr lang="en-US" altLang="en-US"/>
          </a:p>
        </p:txBody>
      </p:sp>
      <p:sp>
        <p:nvSpPr>
          <p:cNvPr id="95234" name="Rectangle 2"/>
          <p:cNvSpPr>
            <a:spLocks noGrp="1" noChangeArrowheads="1"/>
          </p:cNvSpPr>
          <p:nvPr>
            <p:ph type="ctrTitle"/>
          </p:nvPr>
        </p:nvSpPr>
        <p:spPr>
          <a:xfrm>
            <a:off x="1006996" y="457200"/>
            <a:ext cx="8137003" cy="2667000"/>
          </a:xfrm>
        </p:spPr>
        <p:txBody>
          <a:bodyPr/>
          <a:lstStyle/>
          <a:p>
            <a:pPr algn="ctr"/>
            <a:r>
              <a:rPr lang="en-US" sz="4000" dirty="0" smtClean="0"/>
              <a:t>Handhelds (PDAs to Smartphones &amp; Tablets</a:t>
            </a:r>
            <a:endParaRPr lang="en-US" sz="4000" dirty="0"/>
          </a:p>
        </p:txBody>
      </p:sp>
      <p:sp>
        <p:nvSpPr>
          <p:cNvPr id="95235" name="Rectangle 3"/>
          <p:cNvSpPr>
            <a:spLocks noGrp="1" noChangeArrowheads="1"/>
          </p:cNvSpPr>
          <p:nvPr>
            <p:ph type="subTitle" idx="1"/>
          </p:nvPr>
        </p:nvSpPr>
        <p:spPr>
          <a:xfrm>
            <a:off x="2590800" y="3276600"/>
            <a:ext cx="6172200" cy="2971800"/>
          </a:xfrm>
        </p:spPr>
        <p:txBody>
          <a:bodyPr/>
          <a:lstStyle/>
          <a:p>
            <a:endParaRPr lang="en-US" i="1" dirty="0">
              <a:solidFill>
                <a:srgbClr val="6E0000"/>
              </a:solidFill>
            </a:endParaRPr>
          </a:p>
        </p:txBody>
      </p:sp>
      <p:sp>
        <p:nvSpPr>
          <p:cNvPr id="5" name="Footer Placeholder 4"/>
          <p:cNvSpPr>
            <a:spLocks noGrp="1"/>
          </p:cNvSpPr>
          <p:nvPr>
            <p:ph type="ftr" sz="quarter" idx="4294967295"/>
          </p:nvPr>
        </p:nvSpPr>
        <p:spPr>
          <a:xfrm>
            <a:off x="3124200" y="6248400"/>
            <a:ext cx="2895600" cy="457200"/>
          </a:xfrm>
          <a:prstGeom prst="rect">
            <a:avLst/>
          </a:prstGeom>
        </p:spPr>
        <p:txBody>
          <a:bodyPr/>
          <a:lstStyle/>
          <a:p>
            <a:r>
              <a:rPr lang="en-US" altLang="en-US" smtClean="0"/>
              <a:t>© 2015 - Brad Myers</a:t>
            </a:r>
            <a:endParaRPr lang="en-US" altLang="en-US"/>
          </a:p>
        </p:txBody>
      </p:sp>
    </p:spTree>
    <p:extLst>
      <p:ext uri="{BB962C8B-B14F-4D97-AF65-F5344CB8AC3E}">
        <p14:creationId xmlns:p14="http://schemas.microsoft.com/office/powerpoint/2010/main" val="2816457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44562"/>
          </a:xfrm>
        </p:spPr>
        <p:txBody>
          <a:bodyPr/>
          <a:lstStyle/>
          <a:p>
            <a:r>
              <a:rPr lang="en-US" dirty="0" smtClean="0"/>
              <a:t>“Computers”</a:t>
            </a:r>
            <a:endParaRPr lang="en-US" dirty="0"/>
          </a:p>
        </p:txBody>
      </p:sp>
      <p:sp>
        <p:nvSpPr>
          <p:cNvPr id="4" name="Footer Placeholder 3"/>
          <p:cNvSpPr>
            <a:spLocks noGrp="1"/>
          </p:cNvSpPr>
          <p:nvPr>
            <p:ph type="ftr" sz="quarter" idx="11"/>
          </p:nvPr>
        </p:nvSpPr>
        <p:spPr/>
        <p:txBody>
          <a:bodyPr/>
          <a:lstStyle/>
          <a:p>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fld id="{5F366D26-3273-436B-9479-7EF0BD502275}" type="slidenum">
              <a:rPr lang="en-US" altLang="en-US" smtClean="0"/>
              <a:pPr/>
              <a:t>24</a:t>
            </a:fld>
            <a:endParaRPr lang="en-US" altLang="en-US"/>
          </a:p>
        </p:txBody>
      </p:sp>
      <p:pic>
        <p:nvPicPr>
          <p:cNvPr id="573442" name="Picture 2"/>
          <p:cNvPicPr>
            <a:picLocks noChangeAspect="1" noChangeArrowheads="1"/>
          </p:cNvPicPr>
          <p:nvPr/>
        </p:nvPicPr>
        <p:blipFill>
          <a:blip r:embed="rId2" cstate="print"/>
          <a:srcRect/>
          <a:stretch>
            <a:fillRect/>
          </a:stretch>
        </p:blipFill>
        <p:spPr bwMode="auto">
          <a:xfrm>
            <a:off x="0" y="1175878"/>
            <a:ext cx="4643120" cy="3394734"/>
          </a:xfrm>
          <a:prstGeom prst="rect">
            <a:avLst/>
          </a:prstGeom>
          <a:noFill/>
          <a:ln w="9525">
            <a:noFill/>
            <a:miter lim="800000"/>
            <a:headEnd/>
            <a:tailEnd/>
          </a:ln>
        </p:spPr>
      </p:pic>
      <p:sp>
        <p:nvSpPr>
          <p:cNvPr id="7" name="TextBox 6"/>
          <p:cNvSpPr txBox="1"/>
          <p:nvPr/>
        </p:nvSpPr>
        <p:spPr>
          <a:xfrm>
            <a:off x="1991360" y="4973340"/>
            <a:ext cx="1159292" cy="523220"/>
          </a:xfrm>
          <a:prstGeom prst="rect">
            <a:avLst/>
          </a:prstGeom>
          <a:noFill/>
        </p:spPr>
        <p:txBody>
          <a:bodyPr wrap="none" rtlCol="0">
            <a:spAutoFit/>
          </a:bodyPr>
          <a:lstStyle/>
          <a:p>
            <a:r>
              <a:rPr lang="en-US" sz="1400" dirty="0" smtClean="0"/>
              <a:t>(</a:t>
            </a:r>
            <a:r>
              <a:rPr lang="en-US" sz="1400" dirty="0" smtClean="0">
                <a:hlinkClick r:id="rId3"/>
              </a:rPr>
              <a:t>cite</a:t>
            </a:r>
            <a:r>
              <a:rPr lang="en-US" sz="1400" dirty="0" smtClean="0"/>
              <a:t>,</a:t>
            </a:r>
            <a:br>
              <a:rPr lang="en-US" sz="1400" dirty="0" smtClean="0"/>
            </a:br>
            <a:r>
              <a:rPr lang="en-US" sz="1400" dirty="0" smtClean="0"/>
              <a:t>slide 24, 25)</a:t>
            </a:r>
            <a:endParaRPr lang="en-US" sz="1400" dirty="0"/>
          </a:p>
        </p:txBody>
      </p:sp>
      <p:pic>
        <p:nvPicPr>
          <p:cNvPr id="573443" name="Picture 3"/>
          <p:cNvPicPr>
            <a:picLocks noChangeAspect="1" noChangeArrowheads="1"/>
          </p:cNvPicPr>
          <p:nvPr/>
        </p:nvPicPr>
        <p:blipFill>
          <a:blip r:embed="rId4" cstate="print"/>
          <a:srcRect/>
          <a:stretch>
            <a:fillRect/>
          </a:stretch>
        </p:blipFill>
        <p:spPr bwMode="auto">
          <a:xfrm>
            <a:off x="4318001" y="3248121"/>
            <a:ext cx="4826000" cy="3609879"/>
          </a:xfrm>
          <a:prstGeom prst="rect">
            <a:avLst/>
          </a:prstGeom>
          <a:noFill/>
          <a:ln w="9525">
            <a:noFill/>
            <a:miter lim="800000"/>
            <a:headEnd/>
            <a:tailEnd/>
          </a:ln>
        </p:spPr>
      </p:pic>
    </p:spTree>
    <p:extLst>
      <p:ext uri="{BB962C8B-B14F-4D97-AF65-F5344CB8AC3E}">
        <p14:creationId xmlns:p14="http://schemas.microsoft.com/office/powerpoint/2010/main" val="3190540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27" y="233750"/>
            <a:ext cx="5887844" cy="1070944"/>
          </a:xfrm>
        </p:spPr>
        <p:txBody>
          <a:bodyPr/>
          <a:lstStyle/>
          <a:p>
            <a:r>
              <a:rPr lang="en-US" dirty="0" smtClean="0"/>
              <a:t>Early Handwriting Input</a:t>
            </a:r>
            <a:endParaRPr lang="en-US" dirty="0"/>
          </a:p>
        </p:txBody>
      </p:sp>
      <p:sp>
        <p:nvSpPr>
          <p:cNvPr id="3" name="Content Placeholder 2"/>
          <p:cNvSpPr>
            <a:spLocks noGrp="1"/>
          </p:cNvSpPr>
          <p:nvPr>
            <p:ph idx="1"/>
          </p:nvPr>
        </p:nvSpPr>
        <p:spPr>
          <a:xfrm>
            <a:off x="148727" y="1443210"/>
            <a:ext cx="5987667" cy="4775850"/>
          </a:xfrm>
        </p:spPr>
        <p:txBody>
          <a:bodyPr>
            <a:normAutofit lnSpcReduction="10000"/>
          </a:bodyPr>
          <a:lstStyle/>
          <a:p>
            <a:r>
              <a:rPr lang="en-US" dirty="0" smtClean="0"/>
              <a:t>Handwriting recognition has been an active research</a:t>
            </a:r>
            <a:br>
              <a:rPr lang="en-US" dirty="0" smtClean="0"/>
            </a:br>
            <a:r>
              <a:rPr lang="en-US" dirty="0" smtClean="0"/>
              <a:t>topic since 1960’s:</a:t>
            </a:r>
          </a:p>
          <a:p>
            <a:pPr lvl="1"/>
            <a:r>
              <a:rPr lang="en-US" dirty="0" smtClean="0"/>
              <a:t>Rand Tablet: 1964: </a:t>
            </a:r>
            <a:r>
              <a:rPr lang="en-US" sz="1050" dirty="0" smtClean="0">
                <a:hlinkClick r:id="rId2"/>
              </a:rPr>
              <a:t>http://www.rand.org/content/dam/rand/pubs/research_memoranda/2005/RM4122.pdf</a:t>
            </a:r>
            <a:r>
              <a:rPr lang="en-US" sz="1050" dirty="0" smtClean="0"/>
              <a:t> </a:t>
            </a:r>
            <a:endParaRPr lang="en-US" dirty="0" smtClean="0"/>
          </a:p>
          <a:p>
            <a:r>
              <a:rPr lang="en-US" dirty="0" smtClean="0"/>
              <a:t>Used term: “pen-computing”</a:t>
            </a:r>
          </a:p>
          <a:p>
            <a:r>
              <a:rPr lang="en-US" dirty="0" smtClean="0"/>
              <a:t>Early: hand printing</a:t>
            </a:r>
          </a:p>
          <a:p>
            <a:r>
              <a:rPr lang="en-US" dirty="0" smtClean="0"/>
              <a:t>Lots of work on handwriting and gestures</a:t>
            </a:r>
          </a:p>
          <a:p>
            <a:pPr lvl="1"/>
            <a:r>
              <a:rPr lang="en-US" sz="1600" dirty="0" smtClean="0"/>
              <a:t>E.g., W. Buxton, E. Fiume, R. Hill, A. Lee, C. Woo, “Continuous hand-gesture driven input,” </a:t>
            </a:r>
            <a:r>
              <a:rPr lang="fr-FR" sz="1600" i="1" dirty="0" err="1" smtClean="0"/>
              <a:t>Graphics</a:t>
            </a:r>
            <a:r>
              <a:rPr lang="fr-FR" sz="1600" i="1" dirty="0" smtClean="0"/>
              <a:t> Interface '83 </a:t>
            </a:r>
            <a:r>
              <a:rPr lang="fr-FR" sz="1600" dirty="0" smtClean="0"/>
              <a:t>(1983), pp. 191–195</a:t>
            </a:r>
            <a:endParaRPr lang="en-US" sz="1600"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25</a:t>
            </a:fld>
            <a:endParaRPr lang="en-US" altLang="en-US" dirty="0"/>
          </a:p>
        </p:txBody>
      </p:sp>
      <p:pic>
        <p:nvPicPr>
          <p:cNvPr id="60418" name="Picture 2" descr="C:\Users\bam\AppData\Local\Temp\SNAGHTML1866562a.PNG"/>
          <p:cNvPicPr>
            <a:picLocks noChangeAspect="1" noChangeArrowheads="1"/>
          </p:cNvPicPr>
          <p:nvPr/>
        </p:nvPicPr>
        <p:blipFill>
          <a:blip r:embed="rId3" cstate="print"/>
          <a:srcRect/>
          <a:stretch>
            <a:fillRect/>
          </a:stretch>
        </p:blipFill>
        <p:spPr bwMode="auto">
          <a:xfrm>
            <a:off x="6200585" y="3863695"/>
            <a:ext cx="2943415" cy="2659768"/>
          </a:xfrm>
          <a:prstGeom prst="rect">
            <a:avLst/>
          </a:prstGeom>
          <a:noFill/>
          <a:ln>
            <a:solidFill>
              <a:schemeClr val="accent1"/>
            </a:solidFill>
          </a:ln>
        </p:spPr>
      </p:pic>
      <p:pic>
        <p:nvPicPr>
          <p:cNvPr id="60419" name="Picture 3"/>
          <p:cNvPicPr>
            <a:picLocks noChangeAspect="1" noChangeArrowheads="1"/>
          </p:cNvPicPr>
          <p:nvPr/>
        </p:nvPicPr>
        <p:blipFill>
          <a:blip r:embed="rId4" cstate="print"/>
          <a:srcRect/>
          <a:stretch>
            <a:fillRect/>
          </a:stretch>
        </p:blipFill>
        <p:spPr bwMode="auto">
          <a:xfrm>
            <a:off x="6197680" y="0"/>
            <a:ext cx="2946320" cy="3713356"/>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414691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Programmable Calculators</a:t>
            </a:r>
            <a:endParaRPr lang="en-US" dirty="0"/>
          </a:p>
        </p:txBody>
      </p:sp>
      <p:sp>
        <p:nvSpPr>
          <p:cNvPr id="3" name="Content Placeholder 2"/>
          <p:cNvSpPr>
            <a:spLocks noGrp="1"/>
          </p:cNvSpPr>
          <p:nvPr>
            <p:ph idx="1"/>
          </p:nvPr>
        </p:nvSpPr>
        <p:spPr>
          <a:xfrm>
            <a:off x="457200" y="1719262"/>
            <a:ext cx="8686800" cy="4726143"/>
          </a:xfrm>
        </p:spPr>
        <p:txBody>
          <a:bodyPr>
            <a:normAutofit lnSpcReduction="10000"/>
          </a:bodyPr>
          <a:lstStyle/>
          <a:p>
            <a:r>
              <a:rPr lang="en-US" sz="2800" dirty="0" smtClean="0"/>
              <a:t>The first programmable pocket calculator was the HP-65, in 1974 – Wikipedia</a:t>
            </a:r>
          </a:p>
          <a:p>
            <a:r>
              <a:rPr lang="en-US" sz="2800" dirty="0" smtClean="0"/>
              <a:t>First graphing calculator was the Casio FX-7000G released in 1985</a:t>
            </a:r>
          </a:p>
          <a:p>
            <a:r>
              <a:rPr lang="en-US" sz="2800" dirty="0" smtClean="0"/>
              <a:t>Continued to improve and get cheaper through 80’s and 90’s</a:t>
            </a:r>
          </a:p>
          <a:p>
            <a:pPr lvl="1"/>
            <a:r>
              <a:rPr lang="en-US" sz="2400" dirty="0" smtClean="0"/>
              <a:t>HP and TI</a:t>
            </a:r>
          </a:p>
          <a:p>
            <a:r>
              <a:rPr lang="en-US" sz="2800" dirty="0" smtClean="0"/>
              <a:t>HP used reverse polish</a:t>
            </a:r>
            <a:br>
              <a:rPr lang="en-US" sz="2800" dirty="0" smtClean="0"/>
            </a:br>
            <a:r>
              <a:rPr lang="en-US" sz="2800" dirty="0" smtClean="0"/>
              <a:t>notation (RPN) = postfix</a:t>
            </a:r>
          </a:p>
          <a:p>
            <a:pPr lvl="1"/>
            <a:r>
              <a:rPr lang="en-US" sz="2400" dirty="0" smtClean="0"/>
              <a:t>No need for parentheses:</a:t>
            </a:r>
            <a:br>
              <a:rPr lang="en-US" sz="2400" dirty="0" smtClean="0"/>
            </a:br>
            <a:r>
              <a:rPr lang="en-US" sz="2400" dirty="0" smtClean="0"/>
              <a:t>4 5 + 6 *  instead of  (4+5)*6</a:t>
            </a:r>
          </a:p>
          <a:p>
            <a:endParaRPr lang="en-US" sz="2800"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26</a:t>
            </a:fld>
            <a:endParaRPr lang="en-US" altLang="en-US"/>
          </a:p>
        </p:txBody>
      </p:sp>
      <p:pic>
        <p:nvPicPr>
          <p:cNvPr id="40962" name="Picture 2" descr="File:HP 65.jpg"/>
          <p:cNvPicPr>
            <a:picLocks noChangeAspect="1" noChangeArrowheads="1"/>
          </p:cNvPicPr>
          <p:nvPr/>
        </p:nvPicPr>
        <p:blipFill>
          <a:blip r:embed="rId2" cstate="print"/>
          <a:srcRect/>
          <a:stretch>
            <a:fillRect/>
          </a:stretch>
        </p:blipFill>
        <p:spPr bwMode="auto">
          <a:xfrm>
            <a:off x="5555396" y="4324445"/>
            <a:ext cx="3588604" cy="2533555"/>
          </a:xfrm>
          <a:prstGeom prst="rect">
            <a:avLst/>
          </a:prstGeom>
          <a:noFill/>
        </p:spPr>
      </p:pic>
    </p:spTree>
    <p:extLst>
      <p:ext uri="{BB962C8B-B14F-4D97-AF65-F5344CB8AC3E}">
        <p14:creationId xmlns:p14="http://schemas.microsoft.com/office/powerpoint/2010/main" val="693028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714103"/>
          </a:xfrm>
        </p:spPr>
        <p:txBody>
          <a:bodyPr/>
          <a:lstStyle/>
          <a:p>
            <a:r>
              <a:rPr lang="en-US" dirty="0" smtClean="0"/>
              <a:t>“Ubiquitous Computing”</a:t>
            </a:r>
            <a:endParaRPr lang="en-US" dirty="0"/>
          </a:p>
        </p:txBody>
      </p:sp>
      <p:sp>
        <p:nvSpPr>
          <p:cNvPr id="3" name="Content Placeholder 2"/>
          <p:cNvSpPr>
            <a:spLocks noGrp="1"/>
          </p:cNvSpPr>
          <p:nvPr>
            <p:ph idx="1"/>
          </p:nvPr>
        </p:nvSpPr>
        <p:spPr>
          <a:xfrm>
            <a:off x="156116" y="858643"/>
            <a:ext cx="8987883" cy="4491696"/>
          </a:xfrm>
        </p:spPr>
        <p:txBody>
          <a:bodyPr>
            <a:normAutofit/>
          </a:bodyPr>
          <a:lstStyle/>
          <a:p>
            <a:r>
              <a:rPr lang="en-US" sz="2400" dirty="0" smtClean="0"/>
              <a:t>Term coined by Mark Weiser</a:t>
            </a:r>
            <a:br>
              <a:rPr lang="en-US" sz="2400" dirty="0" smtClean="0"/>
            </a:br>
            <a:r>
              <a:rPr lang="en-US" sz="2400" dirty="0" smtClean="0"/>
              <a:t>at Xerox PARC, 1988</a:t>
            </a:r>
          </a:p>
          <a:p>
            <a:pPr lvl="1"/>
            <a:r>
              <a:rPr lang="en-US" sz="1600" dirty="0" smtClean="0"/>
              <a:t>Mark Weiser. “The Computer for the 21</a:t>
            </a:r>
            <a:r>
              <a:rPr lang="en-US" sz="1600" baseline="30000" dirty="0" smtClean="0"/>
              <a:t>st</a:t>
            </a:r>
            <a:r>
              <a:rPr lang="en-US" sz="1600" dirty="0" smtClean="0"/>
              <a:t> </a:t>
            </a:r>
            <a:br>
              <a:rPr lang="en-US" sz="1600" dirty="0" smtClean="0"/>
            </a:br>
            <a:r>
              <a:rPr lang="en-US" sz="1600" dirty="0" smtClean="0"/>
              <a:t>Century”, </a:t>
            </a:r>
            <a:r>
              <a:rPr lang="en-US" sz="1600" i="1" dirty="0" smtClean="0"/>
              <a:t>Scientific American</a:t>
            </a:r>
            <a:r>
              <a:rPr lang="en-US" sz="1600" dirty="0" smtClean="0"/>
              <a:t>, 94-104, Sep 1991.</a:t>
            </a:r>
          </a:p>
          <a:p>
            <a:pPr lvl="1"/>
            <a:r>
              <a:rPr lang="en-US" sz="1600" dirty="0" smtClean="0"/>
              <a:t>Mark Weiser. “Some Computer Science Issues  in Ubiquitous Computing,” </a:t>
            </a:r>
            <a:r>
              <a:rPr lang="en-US" sz="1600" i="1" dirty="0" smtClean="0"/>
              <a:t>CACM.</a:t>
            </a:r>
            <a:r>
              <a:rPr lang="en-US" sz="1600" dirty="0" smtClean="0"/>
              <a:t> July, 1993. 36(7). pp. 74-83.</a:t>
            </a:r>
          </a:p>
          <a:p>
            <a:pPr lvl="1"/>
            <a:r>
              <a:rPr lang="en-US" sz="1600" dirty="0" smtClean="0"/>
              <a:t>(Died at 46 in 1999 of cancer)</a:t>
            </a:r>
          </a:p>
          <a:p>
            <a:r>
              <a:rPr lang="en-US" sz="1800" dirty="0" smtClean="0"/>
              <a:t>“I called these three sizes of computers boards, pads, and tabs, and adopted the slogan that, for each person in an office, there should be hundreds of tabs, tens of pads, and one or two boards.” [p. 76]</a:t>
            </a:r>
            <a:endParaRPr lang="en-US" sz="1800"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27</a:t>
            </a:fld>
            <a:endParaRPr lang="en-US" altLang="en-US"/>
          </a:p>
        </p:txBody>
      </p:sp>
      <p:pic>
        <p:nvPicPr>
          <p:cNvPr id="63490" name="Picture 2" descr="File:Mark weiser.jpg"/>
          <p:cNvPicPr>
            <a:picLocks noChangeAspect="1" noChangeArrowheads="1"/>
          </p:cNvPicPr>
          <p:nvPr/>
        </p:nvPicPr>
        <p:blipFill>
          <a:blip r:embed="rId2" cstate="print"/>
          <a:srcRect/>
          <a:stretch>
            <a:fillRect/>
          </a:stretch>
        </p:blipFill>
        <p:spPr bwMode="auto">
          <a:xfrm>
            <a:off x="6355410" y="0"/>
            <a:ext cx="2788590" cy="1850834"/>
          </a:xfrm>
          <a:prstGeom prst="rect">
            <a:avLst/>
          </a:prstGeom>
          <a:noFill/>
        </p:spPr>
      </p:pic>
      <p:sp>
        <p:nvSpPr>
          <p:cNvPr id="7" name="TextBox 6"/>
          <p:cNvSpPr txBox="1"/>
          <p:nvPr/>
        </p:nvSpPr>
        <p:spPr>
          <a:xfrm>
            <a:off x="6018054" y="1799513"/>
            <a:ext cx="3164649" cy="261610"/>
          </a:xfrm>
          <a:prstGeom prst="rect">
            <a:avLst/>
          </a:prstGeom>
          <a:noFill/>
        </p:spPr>
        <p:txBody>
          <a:bodyPr wrap="none" rtlCol="0">
            <a:spAutoFit/>
          </a:bodyPr>
          <a:lstStyle/>
          <a:p>
            <a:r>
              <a:rPr lang="en-US" sz="1100" dirty="0" smtClean="0"/>
              <a:t>http://en.wikipedia.org/wiki/File:Mark_weiser.jpg</a:t>
            </a:r>
            <a:endParaRPr lang="en-US" sz="1100" dirty="0"/>
          </a:p>
        </p:txBody>
      </p:sp>
      <p:pic>
        <p:nvPicPr>
          <p:cNvPr id="63491" name="Picture 3"/>
          <p:cNvPicPr>
            <a:picLocks noChangeAspect="1" noChangeArrowheads="1"/>
          </p:cNvPicPr>
          <p:nvPr/>
        </p:nvPicPr>
        <p:blipFill>
          <a:blip r:embed="rId3" cstate="print"/>
          <a:srcRect/>
          <a:stretch>
            <a:fillRect/>
          </a:stretch>
        </p:blipFill>
        <p:spPr bwMode="auto">
          <a:xfrm>
            <a:off x="1293541" y="3898870"/>
            <a:ext cx="6842610" cy="2959130"/>
          </a:xfrm>
          <a:prstGeom prst="rect">
            <a:avLst/>
          </a:prstGeom>
          <a:noFill/>
          <a:ln w="9525">
            <a:noFill/>
            <a:miter lim="800000"/>
            <a:headEnd/>
            <a:tailEnd/>
          </a:ln>
        </p:spPr>
      </p:pic>
    </p:spTree>
    <p:extLst>
      <p:ext uri="{BB962C8B-B14F-4D97-AF65-F5344CB8AC3E}">
        <p14:creationId xmlns:p14="http://schemas.microsoft.com/office/powerpoint/2010/main" val="1825693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35381"/>
          </a:xfrm>
        </p:spPr>
        <p:txBody>
          <a:bodyPr/>
          <a:lstStyle/>
          <a:p>
            <a:r>
              <a:rPr lang="en-US" dirty="0" smtClean="0"/>
              <a:t>PARC Tab</a:t>
            </a:r>
            <a:endParaRPr lang="en-US" dirty="0"/>
          </a:p>
        </p:txBody>
      </p:sp>
      <p:sp>
        <p:nvSpPr>
          <p:cNvPr id="3" name="Content Placeholder 2"/>
          <p:cNvSpPr>
            <a:spLocks noGrp="1"/>
          </p:cNvSpPr>
          <p:nvPr>
            <p:ph idx="1"/>
          </p:nvPr>
        </p:nvSpPr>
        <p:spPr>
          <a:xfrm>
            <a:off x="385590" y="1145754"/>
            <a:ext cx="8758410" cy="2868685"/>
          </a:xfrm>
        </p:spPr>
        <p:txBody>
          <a:bodyPr>
            <a:normAutofit/>
          </a:bodyPr>
          <a:lstStyle/>
          <a:p>
            <a:r>
              <a:rPr lang="en-US" sz="2400" dirty="0" smtClean="0"/>
              <a:t>~1989</a:t>
            </a:r>
          </a:p>
          <a:p>
            <a:r>
              <a:rPr lang="en-US" sz="2400" dirty="0" smtClean="0"/>
              <a:t>Low speed wireless network using IR</a:t>
            </a:r>
          </a:p>
          <a:p>
            <a:r>
              <a:rPr lang="en-US" sz="2400" dirty="0" smtClean="0"/>
              <a:t>Touch-sensitive screen</a:t>
            </a:r>
          </a:p>
          <a:p>
            <a:r>
              <a:rPr lang="en-US" sz="2400" dirty="0" smtClean="0"/>
              <a:t>Quick writing – </a:t>
            </a:r>
            <a:r>
              <a:rPr lang="en-US" sz="2400" dirty="0" err="1" smtClean="0"/>
              <a:t>unistrokes</a:t>
            </a:r>
            <a:r>
              <a:rPr lang="en-US" sz="2400" dirty="0" smtClean="0"/>
              <a:t>, write on top of each other</a:t>
            </a:r>
          </a:p>
          <a:p>
            <a:pPr lvl="1"/>
            <a:r>
              <a:rPr lang="en-US" sz="1600" dirty="0" smtClean="0"/>
              <a:t>David Goldberg and </a:t>
            </a:r>
            <a:r>
              <a:rPr lang="en-US" sz="1600" dirty="0" err="1" smtClean="0"/>
              <a:t>Cate</a:t>
            </a:r>
            <a:r>
              <a:rPr lang="en-US" sz="1600" dirty="0" smtClean="0"/>
              <a:t> Richardson.  “Touch Typing with a Stylus,”</a:t>
            </a:r>
            <a:r>
              <a:rPr lang="en-US" sz="1600" i="1" dirty="0" smtClean="0"/>
              <a:t> Human Factors in Computing Systems, Proceedings INTERCHI'93. Amsterdam, Netherlands,  Apr, </a:t>
            </a:r>
            <a:r>
              <a:rPr lang="en-US" sz="1600" b="1" i="1" dirty="0" smtClean="0"/>
              <a:t>1993</a:t>
            </a:r>
            <a:r>
              <a:rPr lang="en-US" sz="1600" i="1" dirty="0" smtClean="0"/>
              <a:t>. pp. 80-87. </a:t>
            </a:r>
          </a:p>
          <a:p>
            <a:pPr lvl="1"/>
            <a:endParaRPr lang="en-US" sz="2000" dirty="0" smtClean="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28</a:t>
            </a:fld>
            <a:endParaRPr lang="en-US" altLang="en-US"/>
          </a:p>
        </p:txBody>
      </p:sp>
      <p:pic>
        <p:nvPicPr>
          <p:cNvPr id="22530" name="Picture 2"/>
          <p:cNvPicPr>
            <a:picLocks noChangeAspect="1" noChangeArrowheads="1"/>
          </p:cNvPicPr>
          <p:nvPr/>
        </p:nvPicPr>
        <p:blipFill>
          <a:blip r:embed="rId2" cstate="print"/>
          <a:srcRect/>
          <a:stretch>
            <a:fillRect/>
          </a:stretch>
        </p:blipFill>
        <p:spPr bwMode="auto">
          <a:xfrm>
            <a:off x="1416418" y="3955055"/>
            <a:ext cx="7225777" cy="2902945"/>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5932449" y="144967"/>
            <a:ext cx="3155796" cy="2239829"/>
          </a:xfrm>
          <a:prstGeom prst="rect">
            <a:avLst/>
          </a:prstGeom>
          <a:noFill/>
          <a:ln w="9525">
            <a:noFill/>
            <a:miter lim="800000"/>
            <a:headEnd/>
            <a:tailEnd/>
          </a:ln>
        </p:spPr>
      </p:pic>
    </p:spTree>
    <p:extLst>
      <p:ext uri="{BB962C8B-B14F-4D97-AF65-F5344CB8AC3E}">
        <p14:creationId xmlns:p14="http://schemas.microsoft.com/office/powerpoint/2010/main" val="771223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Corp’s “</a:t>
            </a:r>
            <a:r>
              <a:rPr lang="en-US" dirty="0" err="1" smtClean="0"/>
              <a:t>PenPoint</a:t>
            </a:r>
            <a:r>
              <a:rPr lang="en-US" dirty="0" smtClean="0"/>
              <a:t>” OS</a:t>
            </a:r>
            <a:endParaRPr lang="en-US" dirty="0"/>
          </a:p>
        </p:txBody>
      </p:sp>
      <p:sp>
        <p:nvSpPr>
          <p:cNvPr id="3" name="Content Placeholder 2"/>
          <p:cNvSpPr>
            <a:spLocks noGrp="1"/>
          </p:cNvSpPr>
          <p:nvPr>
            <p:ph idx="1"/>
          </p:nvPr>
        </p:nvSpPr>
        <p:spPr>
          <a:xfrm>
            <a:off x="313979" y="1421175"/>
            <a:ext cx="8229600" cy="5144877"/>
          </a:xfrm>
        </p:spPr>
        <p:txBody>
          <a:bodyPr>
            <a:normAutofit fontScale="85000" lnSpcReduction="20000"/>
          </a:bodyPr>
          <a:lstStyle/>
          <a:p>
            <a:r>
              <a:rPr lang="en-US" dirty="0" smtClean="0"/>
              <a:t>Founded 1987, released in </a:t>
            </a:r>
            <a:r>
              <a:rPr lang="en-US" dirty="0" smtClean="0">
                <a:solidFill>
                  <a:schemeClr val="accent2"/>
                </a:solidFill>
              </a:rPr>
              <a:t>1991</a:t>
            </a:r>
          </a:p>
          <a:p>
            <a:pPr lvl="1"/>
            <a:r>
              <a:rPr lang="en-US" dirty="0" smtClean="0"/>
              <a:t>One of the founders was Robert Carr from Xerox PARC; Alto designer</a:t>
            </a:r>
          </a:p>
          <a:p>
            <a:r>
              <a:rPr lang="en-US" dirty="0" smtClean="0"/>
              <a:t>Hardware by NCR, IBM and EO</a:t>
            </a:r>
          </a:p>
          <a:p>
            <a:r>
              <a:rPr lang="en-US" dirty="0" smtClean="0"/>
              <a:t>Styled to look like a tabbed notebook</a:t>
            </a:r>
          </a:p>
          <a:p>
            <a:r>
              <a:rPr lang="en-US" dirty="0" smtClean="0"/>
              <a:t>Conventional tapping on menus</a:t>
            </a:r>
          </a:p>
          <a:p>
            <a:r>
              <a:rPr lang="en-US" dirty="0" smtClean="0"/>
              <a:t>Lots of gestures for editing,</a:t>
            </a:r>
            <a:br>
              <a:rPr lang="en-US" dirty="0" smtClean="0"/>
            </a:br>
            <a:r>
              <a:rPr lang="en-US" dirty="0" smtClean="0"/>
              <a:t>page turning, etc.</a:t>
            </a:r>
          </a:p>
          <a:p>
            <a:pPr lvl="1"/>
            <a:r>
              <a:rPr lang="en-US" dirty="0" smtClean="0">
                <a:solidFill>
                  <a:schemeClr val="accent2"/>
                </a:solidFill>
              </a:rPr>
              <a:t>Flick to scroll and turn pages</a:t>
            </a:r>
            <a:r>
              <a:rPr lang="en-US" dirty="0" smtClean="0"/>
              <a:t>, circle, insert </a:t>
            </a:r>
            <a:br>
              <a:rPr lang="en-US" dirty="0" smtClean="0"/>
            </a:br>
            <a:r>
              <a:rPr lang="en-US" dirty="0" smtClean="0"/>
              <a:t>space, cross-out, insert word, get help,  …</a:t>
            </a:r>
          </a:p>
          <a:p>
            <a:pPr lvl="1"/>
            <a:r>
              <a:rPr lang="en-US" dirty="0" smtClean="0">
                <a:solidFill>
                  <a:schemeClr val="accent2"/>
                </a:solidFill>
              </a:rPr>
              <a:t>Press and hold</a:t>
            </a:r>
            <a:r>
              <a:rPr lang="en-US" dirty="0" smtClean="0"/>
              <a:t> to start moving or selecting</a:t>
            </a:r>
          </a:p>
          <a:p>
            <a:r>
              <a:rPr lang="en-US" dirty="0" smtClean="0"/>
              <a:t>Hand printing for text entry</a:t>
            </a:r>
          </a:p>
          <a:p>
            <a:r>
              <a:rPr lang="en-US" dirty="0" smtClean="0"/>
              <a:t>Hyperlinks</a:t>
            </a:r>
          </a:p>
          <a:p>
            <a:r>
              <a:rPr lang="en-US" dirty="0" smtClean="0"/>
              <a:t>Instant on-off</a:t>
            </a:r>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29</a:t>
            </a:fld>
            <a:endParaRPr lang="en-US" altLang="en-US"/>
          </a:p>
        </p:txBody>
      </p:sp>
      <p:pic>
        <p:nvPicPr>
          <p:cNvPr id="20483" name="Picture 3"/>
          <p:cNvPicPr>
            <a:picLocks noChangeAspect="1" noChangeArrowheads="1"/>
          </p:cNvPicPr>
          <p:nvPr/>
        </p:nvPicPr>
        <p:blipFill>
          <a:blip r:embed="rId2" cstate="print"/>
          <a:srcRect/>
          <a:stretch>
            <a:fillRect/>
          </a:stretch>
        </p:blipFill>
        <p:spPr bwMode="auto">
          <a:xfrm>
            <a:off x="6533003" y="3583953"/>
            <a:ext cx="2610997" cy="3053709"/>
          </a:xfrm>
          <a:prstGeom prst="rect">
            <a:avLst/>
          </a:prstGeom>
          <a:noFill/>
          <a:ln w="9525">
            <a:noFill/>
            <a:miter lim="800000"/>
            <a:headEnd/>
            <a:tailEnd/>
          </a:ln>
        </p:spPr>
      </p:pic>
    </p:spTree>
    <p:extLst>
      <p:ext uri="{BB962C8B-B14F-4D97-AF65-F5344CB8AC3E}">
        <p14:creationId xmlns:p14="http://schemas.microsoft.com/office/powerpoint/2010/main" val="2808967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80421"/>
          </a:xfrm>
        </p:spPr>
        <p:txBody>
          <a:bodyPr/>
          <a:lstStyle/>
          <a:p>
            <a:r>
              <a:rPr lang="en-US" dirty="0" smtClean="0"/>
              <a:t>“Character Terminals”</a:t>
            </a:r>
            <a:endParaRPr lang="en-US" dirty="0"/>
          </a:p>
        </p:txBody>
      </p:sp>
      <p:sp>
        <p:nvSpPr>
          <p:cNvPr id="3" name="Content Placeholder 2"/>
          <p:cNvSpPr>
            <a:spLocks noGrp="1"/>
          </p:cNvSpPr>
          <p:nvPr>
            <p:ph idx="1"/>
          </p:nvPr>
        </p:nvSpPr>
        <p:spPr>
          <a:xfrm>
            <a:off x="161365" y="4249268"/>
            <a:ext cx="8229600" cy="1987903"/>
          </a:xfrm>
        </p:spPr>
        <p:txBody>
          <a:bodyPr>
            <a:normAutofit/>
          </a:bodyPr>
          <a:lstStyle/>
          <a:p>
            <a:r>
              <a:rPr lang="en-US" sz="2800" dirty="0" smtClean="0"/>
              <a:t>Still around as “DOS </a:t>
            </a:r>
            <a:r>
              <a:rPr lang="en-US" sz="2800" dirty="0" err="1" smtClean="0"/>
              <a:t>Cmd</a:t>
            </a:r>
            <a:r>
              <a:rPr lang="en-US" sz="2800" dirty="0" smtClean="0"/>
              <a:t> prompts” and console windows</a:t>
            </a:r>
          </a:p>
          <a:p>
            <a:r>
              <a:rPr lang="en-US" sz="2800" dirty="0" smtClean="0"/>
              <a:t>But we are more interested</a:t>
            </a:r>
            <a:br>
              <a:rPr lang="en-US" sz="2800" dirty="0" smtClean="0"/>
            </a:br>
            <a:r>
              <a:rPr lang="en-US" sz="2800" dirty="0" smtClean="0"/>
              <a:t>in graphics….</a:t>
            </a:r>
            <a:endParaRPr lang="en-US" sz="2800"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a:t>
            </a:fld>
            <a:endParaRPr lang="en-US" altLang="en-US"/>
          </a:p>
        </p:txBody>
      </p:sp>
      <p:sp>
        <p:nvSpPr>
          <p:cNvPr id="1026" name="AutoShape 2" descr="data:image/jpeg;base64,/9j/4AAQSkZJRgABAQAAAQABAAD/2wCEAAkGBxQSEhUUExQVFRQVFhcXFRgYGBgWFxgZGBcYFxcWGhYYHCggGhwlHxwdIjEhJSkrLi4uFx8zODMsNygvLisBCgoKDg0OGxAQGy8kICQsLDQsLCwtOCwsLCwsLCwsLCw0LCwsLCwsLCwsLCwsLCwsLCwsLCwsLCwsLCwsLCwsLP/AABEIAMQBAgMBIgACEQEDEQH/xAAcAAABBAMBAAAAAAAAAAAAAAAAAQUGBwIDBAj/xABJEAACAQIDBQMHBwgKAgMBAAABAgMAEQQSIQUGEzFBByJRMmFxkaGx0RQjQlJygcEkM0NigpKTshY0RFNUY3Oi4fAV0oPC8Rf/xAAaAQACAwEBAAAAAAAAAAAAAAAAAQIDBgQF/8QANhEAAgECAwQIBAYCAwAAAAAAAAECAxEEEiEFMUFRExQiMmFxkaEVQlLBYoGCsdHwNHIjROH/2gAMAwEAAhEDEQA/AKXgWulI6xwSXFSHYu7kmKkCqciAXkfnbwAHUmqG25WRx1q0YNuTshj4dIFq3sDuPg0AujSHxdib/cDannD7Jw8fkQxLb9Rb+s1LonxZ5ctrQXdTfsUhDg2byVZvsqW9wpwg3bxL+Th5j+wV/mtV1rKgKjMoLeSLgX9A61niMSsal3NlAuTYmw8bC9S6FcWVPa1R7olPxbjY1v0FvtOg/GuyLs5xh58FfS5PuWrRTaKFsgzFioe2Ujuk2DG/nribeOHIz94qtr2W97vkFted+nPzVLo4IXxDES3Ig0fZjOec8I9Cu34iumPstb6WKH3RfFqmWH3gjkKZFc55mhBIA7yjMTYm9rff5q5497IeJJGQ4MIkZzbS0dtRrre9vup5Icg61inov2RH4+y2P6WJkPoRB7wa6U7L8OOc05+9B7kqRYbbquyIFILyNGwP0CqF/vBHvp1Zuvm/70qSjDkVSxWIW+X7EPTszwml3nPj856+S1sXs4wXhKf/AJG/CnDD7xZ45JBH+bg4xGa+t5AUOmhGS/38qdsNiQyIxsM6qQL9WF7DxoSiKdfER3yfqRwdnmBF+5J/Ffx9NK3Z5gT9CT+K/wAaccLt3PiDDwyAZHjD3+lGof2gn2U8+PoHvvTSiyMq9eO+T9SJHs4wP1JP4r/GsX7NsEf74eiRvxqYW/77a14h8qlrXsCbdTbpypuKIrFV799+pDH7McKeTzj9pT71rmfssh6Yib7wh0/dqWDbI4WGkyG2IMYGo7vEW4uba1n/AOSIk4bIVPeyXI+cyqG7vT7iRyNRtHkW9ZxK+ZkHm7KR9DEn9qMH3EVwy9ls/wBHERH0ow9xNT7EbwKigsj96TILWIJyFyVb6XIjTrRFvFCzogzd8RlTbT51M6A63GnmtfSllgWLF4ta39kVtL2aYwcjA37TL71rhm3Exy/oA32XU++1XLi8YsS5mvYsFFhfU8vRWWHxCyIrqbqwBU+IPmpdHEFtPEJXaTKIn3axaeVhZh6Fzfy3ptnwxTy0kT7SMvvFeiIMSr3yNfKxRrdGXmOnKsJJ0LZCy5tO6SL969tD429lRdNFkdrzW+H99zznZT1FLwav/F7Gw8nlwxNfxRffamfF7h4F/wBDkP6jMv4/hScPEtjtmn8ya9/4KXMFJwatHFdmUR/NTyp9oK4/A0y4zs7xS/m5YpfMbo3tuPbUXGR0R2nQlpnt56EGaOtMiU5YjDyRyGOWMo46H/vKuWdaE2nZnfCdzitRS3pKtOgdsDyFW9uTh8uFQ21a7Hz62HuqosF0q89iQZIIh4Rr7r1VSV5sze15aJeI3bXlcSLlfIiWJ87ZgWBA/UzGxpsiwrRmRpHdw651U57C0rOcpIFxYctddK6drriOMTGY8l27rXvmCIMxsNLcgL9ay3ijxPDN3iVODdAsZOQ5bkFi1xzvc3HeGlWnLSVko3Wpx7P3hikkXLnLYWGV5AyCO4YC51PdPLpTljdqySpLEcMQMjXJlUZhlDd2wPQ8+VV5u/hGaTF8SXK0aXbKB32RgVUXXQXUdByqRjFh8XjFfEuixxlFJdVLXIDAlVAIsL6DpR4HZVw0Iz7PDz8/DmPfy2UytJGiB1XIcz2XJHGkvPL1z5dPCmTDbVCTSYdo444liE7N3zdlUSKbZtTmNr9QK1y7PjVpQ2PkIKuYmaS3eRY1z6N3rocluoBH0absTs7BGPNx3nkBIARyZHQJopuCFAPIgWsCKROFOG539H66j7Di52cjNhldZs5bLJZJXjd3uC2psoFxpr1reXMkZZJoVORTIGjVhmmdhOOfLuLoeth1qJYl8HHjIxGyNGsGXOVLIZbNZ3Ur3rXFxY8utb8ANnovHWN5TE0TOSjNHqbOrLbKL3NuWqgDSmix0Vo7P0OvZu8pkXEGSVARJGIX4aJ3nYoZWGptlGvgKco94XiYpJjeITFKY8giRAyAhAW17xKkZeXLU1HL4KQyyJBIRGqvnRXyhmkuboTZVHIacvPrTjBj8DKZRw2lscW62iC5UfKyvz+jYrbpoRQSlSje6j7IjL76YshhxBZjdhw47MfEjLryrFd9cYAAJrBTdRkjAB8R3dK5t48GRM+SAwoCFVbN9UEXJLd4ixtfrypmNB6MKNKSvlRIhvtjQ2YTHMdL5I7+vLW7+n2P/wAS37qf+tRWigl0FP6V6Eq/p/j/APEH91P/AFok3+xzCxmuDzBRCP5aitFAur0vpXoSX+m2KsqlkKqbqOGllOmo005Vt/p7iySxMRJBBJiXW4Cm/wBwteorRQHV6X0olg3+xOUKREVWxUFDpYECxDXGh6eNbI+0GcMrcKC6ZbWVlHcBCaB7GwOhqH0UC6tS+lE3XtHmKZZIkk+c4lyWBDdLa2AHhXVg+1CRDGBCOHGpUIJG1vyJJBvboKr6igg8FQejiWLhe0rhrKFhYNI7PcspCs1gSAFHQcqyxG+uElxK4ho51dTHa2UiyFr37wvmB+61Vzei9Ij1Cje6VvzLWxO/mGxCrnd4mWRm0QnuFWQC4vrY0+bI3ywQijRsQuZUVTcMtyBa/eFUZS3osUVNk0JRy6pHomDbuGk8jEQt6HX412q4PIg+ggivNINTXsonIxwW+jRuLeewP4UM8zFbFjTpynGW5XtYnG/2y1kg4tu/FqDbUqTYg+bW/wB1VLixrV97XwwkhkX6yMPZpVB4k6kVVJdq5PYlRyi4vg/3G2ilIoq00th72RHmdV8SB7avqFbADwAA+6qS3PizYqEfrj2G9XigpUVvZlNry/5EiF7QihbEsTO8cnezAOEABkCqBp4jxPPpXNvS+EAmvic7MmVwZyzBsqcgDZtegB5HwqDb24eT5XKSjAPK+TQ94ZiO74+GlcY2Bie78zIA9st1IBzMVXU8rkEa1I9GlhI2jJz/AGHrc+fCpJPxXjyWAj4ilybSKbrZeeUHw5107zbZwsjYbgsiiORmcrGwYXe9yCozC2oFz91R0bvzn6FyQCALFjdigAA1OoOla8PsaUvErKYxM2VGcEKdcp6dDpTOroqbqdJm4cyYYrezBiaR0jLmQSq7ZFGZWa691jpYADS1rnnXPit8sOjyNhsOI86MASqhgWyg/SPdygj0m9c2J3DkjjlkaaK0as2mY3KsVyi4Gp5/fTdFuvJJFG8ZzO6s5QC2VAcoYsdLkgjLSskVxhhmrp3/ADJHLv3huLxFwpPkgluGWa0eQsTYnNfUa2N9elR7Y28iwIVaHiDjCZbtlF7FSGFjfTUeBF9a7JNxJVjJZ41kWRlZCbKqqmfiGTybaj11lgdxXJUTMUZpYUAUBu7MHOa/iMtrU9Ca6souzMjv6bi2HjC5FRlDEBgrq6g2HK4OhvoxrQu+7kWeJHJWZWbkzcUWuSB09uUcrUu0NyJIo1kaWMKyqwve93aypZQe8RrrbkajGMwxjdkNiUYqbeINuutKxOnToTXZRMMR2iyGNlWFEJOZWDG6twhFnBtz0DDwNQdmvqaKXLTsdFOlCHdVjGisstIaRYJRRRQAUUUUAFFFFABRRRQAUUUUAFFFFABUm7Opcu0MP52K+tSKjNPG6MuXG4c+Eqe1gPxoKcRHNSkvB/sehCKoDeLD8OeRfquw9pr0G4qke0PD5cZL5yG9YBqM+DMxsSdqzjzREDRWVLQbGyJp2cw5sXH5rn1KauNaqrssiviCfqofaQKtbkDUqS7JjNpvNibeRW+D3gE+IWCOHM6k2Z3AsY3kkJVgjFQbmkwG0caVsMKrSfNBLszFk4kkotqRa4IuTcioxuxFxMU/znDHDnYvYNYZGvofNT/s3ZWLZmCYlVlLxhiLBVIhfKpumjBNNDbXrQ0erOnCHLct9zY42hHlyRwLmRQtmNz847hBnYFmUlr26DrzqNba3oneaLMIw+GJAsAyl795tdCLjQeapXtTZGJ4sOfGtmIUwh0F1YKxJ7ugt0b9YeFVnOoDkA5gCbNyuL87eehHRhYwk76PyT+5a0mzMRicMrDEkiWHPKvAjKLmcNlFlvm7xIIBOltK54dgMIeHDjJUMa4gEFU+iygKAhYgG9yL6c9K5tk4WBoYwzpGxiiJDYgoT88ASWz28nkLXXqOtc2O2Ps+MT2xRdgkpjXiL5QNh3r2JPQa5vPTOaN75bvfwiMePmkOIlhOMdlswkc90MyKQVKswB1BUG+vh0pN08a8mJRJJpMh1y8VkDNGrNCpa+neAUHpfS1MuB4Zc8W4XK1rXHescvIE8/NXVu0mHbEKMWSIbPmsSDfKcuoBPlWoselKCUH5ciZbU+RyTwQSSTKMsRkUPnjzuc0gLvKctrnUDn4867Zdk7LIZfmxZZ8rCTvE/N8O93I0zEaeHWmWWXAx4fERwfOM8S990Y5XWXobdwleWluWtaI12ckETMC85hJdQzWLmQqAcp7rBBmtoOXjS3HFlbStmQyDDwrgyxs08kmVNdY0QXZiP1rga+BqZ7O2VgJY4yFhBMWHuGmAIcseJe5BtYa28w051tTH7JD+QhjLj9G5IHCtdiUGUB7XChr66HnXBjcdg1w2ITCxkZo4iWyMwV1e577C65hfwFx0pEpzlPSzWo8bQwGyRh5MoiWURS3+dDMGDdy2VtTbTS/P76qNq2Svc1qpnbQoumndt35iUUUUF4UUUUAFFFFABRRRQAUUUUAFFFFABXZsmTLNE3g6H1MDXHW2FrEHwNApK6aPTrVUvavBbEq31ox7LirWwz3RG8VU+sCq77XIdYW8zD1EH8ajU7pjdmPLikvMqwmkrMiii6NpmRZnZNH3pT+qB6zVjYg2Rz4K3uJ+NQTsoi7kx86j+apttVrQTHwjc/7Tap0+4Y3F9rFPzX2KR3WiV8QQ9wmRy3fKAC2pYgglPEDU0/4nd7DBiTjXCnKSxkUi/CzXIJzEnpz0BB1teO7rzxJMzTFAojbyhmNyLDItiC3hfTnT5iH2TmJHk9LcXN+bW30Qts179c1uY1oZ7tbNn0vu4K454HZezoy2bExuHKrd5bMq5Tn1Qg68r3tyBvUb2rhMEsDtEXLqyIh4gOe4DO2TKCAOXqqQYPbmyoswQHK7XZTGX7oRgFBfkCT6etR3bG0sI8DLFCivnUIQpDCMAEljyLE3GnQnlQRoqebXNw32RLhidntDGZI0XLFDY8GSzNcZnLKmoOo8DbrXCNv7PkjKSxjuLKqlYgts0uYEZBocvLlYjpeufZ2+mHQIHE7ZVg7wCKxMTOSLZ7KLNa4521tWjH754dknSPDBOMjrmAS4LNcX81vTrSFGhO9nF+pGpsbD8okfgqIiHCILgDSyN3mJvyJ150bs4uGKcPiI+LEFcFcoa5KkKbG3IkH7q48DjeEzHKGzIyWJtbMLX+6uvdfbPyOcTZBJZXXKTYd5SL8j40z0pReVpEqbasbYTErhcNIkJiRZmABswkupfXW40Lc9etq549s4ZMPCq4ZXmEBDOUUgsZbtmuLNZNA2pBPSuPaG+RkjeJYUjR4ljIU2tlfOp5WsOVvOda2jfZlw8MMaAGOEx59A12kLsQRzUiy2060uBydDPL3ePMl8e8gz51wU5XipmQR2C3hyi9mu7dRcjQXBHKmjH7XMuFxIgwskcPCjEzKFRQQ90YquhB1uefprn/8A6W/EEggW+YMbvcW4fDKqMllvzvY/jTZtjfh8QjoY1AeMRnvEnusGQ38x6eeghDDzUl2fciD1jStSUHphRRRQAUUUUAFFFFABRRRQAUUUUAFFFFABWaVhWac6APSWwnzYaBvGGM/7RUS7WIrwRN4OR6x/xUi3NfNgcMf8lfZpTT2nx3wYPhIvtBFRl3DFUOxjV/sylyKWs2FFVmvuW12WJ8xIf1x7B/zUo3gB+SzgXJMTgeclSAB6xUd7MRbCt/qH+VakO8GJ4WGlktfIma1/D/8ABXRDuGSrNvFO3M8+43CujFHVlYcwRYjS/Kt6bEn4ay8MiNs2VjYBslswF+Z15c6sDZ+874gTyrhkdkXMxMlnJY6EfNnMdOWnIVzNtTGk3GFuxaXu9+6kmMPmuoBuy3/aN6VzQrFVd2VK2/VFfnCuOasBfLcggX8L1KF7PMWT+i66h8w0UP0B6Gune7b8s2XDSwiOVZuI+twWIsoFhe1jqSTzpw2/vJioGaNosOUJynLxLEsijkZA+gHMdfHlTuxyrVnly2TfjwIZs3YE06SNEhYRZQQL3JZsoVdNTc8vMa3f0VxJKBY2YsBcZWGW7FbEkW5g8riplhtnYzCxzQYZoJUzrxCQQyGSMX7xOQKBz1uLX01rbhcPiY1hVMUmUxYfvLHcR5pyouxN21J1UG97aDWi4pYmWrTXgQbaO6uIhW7qAe/dcy5gE8pst/J8/WmOrI25gcbOSsboyhsQCyosStZwjnmSSeViOmhNr0wbN3Od8YcLKwQhS5Ze8CANMp6/8Glcvp4hWeZq/gRcGlFP+yd0psQziMpZJBGSxIFybXsATbqfxrs2Buwrz4iCfiK0Mbt83Yi62te4OhBFFyx1oK+u4itYmp9vfudBhMOZFeQuZcqK1rZQBe9kte/6w5jQ1q2nuXGpThTd3JBxA9wTJMARGhVDrbXUWHiaLkY4mDSZBStJlqxIezOVrnOqqeLkt3yDGzLaQ93KCVPeAPo8GPam6LQRvIZoWEbBGALZg5AOSxUXIv6O6bUXQLE027JkXy0Zas2Xs4jaKN45nF4I5ZCyAqpfLmW4INwDcaG/m51qk7OUZDw53EicYuJEVR83lyqArmxOa/M6e1XI9cp8ytrUuWnnbOwnw7MCQ6qwRnUNkD2uY7sB3h/29SHDbhNIi5JLs6wEMwKoDKzi1gGZgMvOy28Keha68Ek7kEtRapZtjc9sMcPnkV+OxFowWYANa4U2Jv0vapHH2bwE64llzM6oCq3LLfuXFwWGVr62uNNKNCuWLpxSbe8rCkq0U7MIj+nfXMB3V5rGH110F9PZVaYqHI7L9Ukeo2pE6OIhVvlZpooooLwooooAKyWsaVaAPQPZ699n4fzKR6masO0OO+Bk8xQ/7gPxrV2YvfZ0XmZx/uNd2+iXwU/2QfUwNJ9xmKqLLjP1fcolqKyNLVFzXZi4Ozf+qD7bfhThvy1tn4j7FvWyj8K4ezv+pr52et/aE35BP+yP94rqh3F5GU/7f6ivNyVnEWJbDsmYcPuspJY3Y2BvZeR5+yu/ZsG0cqLCyH84CQUIF5jcq4Y5tQdbD765Ny8FI+HxBimaJg8YFrZCdT3ri/q9tdOzdiTvHGIsXkjy6nMwUqZ3sVGUFQWW9ieo8bUuJ7VWSUpXa3revAjW8PF+WvxmXiiRczJ5IIA7wA9fpFOO9+EmWa7z8ZHdCrWI1aNGBtbL5JHKuvBbFWTGYpZ5ZGkhsyyjuksJEXM19dAfZXDvTswJiiRK0maUA5mDODZSbte5NyRqOlM6FOLklyXL+2JXi9mYnLiBBjDwhLaYyIoBPD+cbOoubAWIC9eprmXZAyRKMRMYWTDZzotuJMRZRbUAi4uRbz8q247YKPHO8eJnihSZgwMhcPljvIwS4u2nVtb9K0LszCZYjmbgZMLxA0ra55GElrHKoFrkWNtbWOtLgc0Xpv8AYTEbFxLn5rEOoHyjV3sxAly6oBYE2uTc/de1NuE2Y67T4U80jNw3KyISGNo3ZeeoGhvXXNu/HIf6xwrcU2LlnsJiihmLWOg5gC9xz51xbO2FENoNEWE0Sxs92cISMvK97F+lrga0i2EtHrwfD7nLubsabEKzR4ngDPGrWvck6hrAjl08dad91dnSDFYyORpXZInzvHI63taxYr5QIPI+FM27Ow4MRnMs5iCyKuW6hip63bS/TwuNacd1tmxLiMVG5hljSNsruwGtxlKd4XNr8r8qZOpLWevt9+I+b/7NWLCOQcQScQL53kdFIVdGu1s1rWuL1wbV2RCShSaRAq4UMpLOHmkUNe5bugL1HLkAK3b9YfCJhm4CQ5+PqyMhKjKLKBcsVPm0vfWuTauHwDlGXKmRcPHZGTK7sA0kjg3uo1BtbXnSW4qg+wtXx4D1gN0nOdhjJbMJ+6jsOHldxdrkl1a3L9a5PjGNt7HCYaQ/KmdY5gpQpYNKyjMQ2Y5tL6+bpenzCbtbObMxxEZJ411MioIwrOI2QKRcmy6HSxPmpj2xszDJhnaKWU5JRGgLo0bvlBeRQANLX/286BQk8298OBLod3o3w8bQz4lD8nheTLKxu5yHKE9B01Fj48q503dgYOsU88cqNic7CbiFmAXKpygd4qSTpeysDy0Vdk7Plw8RIhRlw8Ra0oV3lOS/Nra6g3BsfDnXOdnbMkDRnhIY2nAZJDdiFUxi8jagd7W5F1trfVFSnvs36ER3j2fJGjKJWlgSXKxaw+eK3ewuS2n0j7KlWA2Az5LYidZGjwpzM7ZxndlGVAwsqjkCT5jUU3g2WiIWhlLQJII1DPmzyZbvIgAAy8vPyp/wWx8EyRo0kcZaPD5zxFL5nlIkOc3VSF1sLacx1oZ1zfYWvsYbx7HOHOEZsRPOGmbMpzhlIkGbKDykPhe9yOVSLFbDSSUkNiSVedmtK7Olo4yDY97OA1mHO+nIVFN4NlYOAYdoG4hMrCVTIjaK+isVNhcfSsBrUikwOBkkOVMOCHlLKJAvd4SFUU5spIJIvexNz5qbKKjeVavjwHbBbuxgjLiMQb5lsszaDgXDecGw+5h0FUltCPLI4BvZiL872Nr3HOrfwmzNl3W3AJ5G8lu7wjYi7eVfL62qodpqolcIbqGYKRqCL6HWhFmz3rLf+asclFFFB6gUUUUAFKKSlWhAXl2UPfADzSOP5TT3vUt8JP8A6ZqO9kD/AJCw8Jm/lWpNvEL4Wf8A0n/lNHymKxemMf8At/BQhooaiuQ1qSLg7PT+Rp9p/eKz7Q3tgJfOUH+5ax7Pf6kn2m94rDtKb8gf7Se8V2x7i8jLQ/zP1EG3UwEcuFmzyGNuIgDBytrC57lwGNr8/WK6dm7Bw8ixE4oxplQ2vZiGlkAzDOQDop00Gb7yxbLxUHyTERyIvGsrRObX8pQUGnhc86fsNHs9wl5Y0JSAONLZltxDfLcXHP0deVJ7z262eLdm9/BXObA4XDpPjVkPECW4bNJYt88gOoPeJUnr0Jpt21h8OMSeGwKnEMCA11CBxY38CL63NTDGDZLXDNEbl27ptYNIulwuhCg2HgTyvUcwOEwHFxWZ7xoqnDkk+UxGltCwFz6qaCnUveTzbuQ747Zuz5UlmzJGFmYJHHKuZ0ROQUmwzEXBA69eVCyYC8UmSEIBhc6XBLHM3GJ+le1r252F9KJtpbNgxKtEInVswZrMY0+aCjKhFrFyTyuLUmH29ggqxllt+SMz5DmHDPzqq1ri3P10WI9q3zHJJgMBIRxJkjsJDlQrbWdgozWNxkta5JsfNaufZK4SHHOA0b4bhtrIykAFRcAlTnYcgAFJ6EVvhk2Vk1uZSt7txLB8zE6L05D0HxrkjxeAbHTNKAcMyER5UKANZQCqoBy1sSNeopFsLtPvW/u40bt4LAyBjiZCtpVCqCVunXoT8NOd6cd1nw0OIxQMsXB4bLGZFBL3Iy5LqTe19dOlasdtrBrhZsPhwQJFha7Lcl0JzDMRcG1vNe9q34TGbKEMQeNuKIyJT37F+7Yjp48tKQ5uTi21LXgOO/G1MLJhmTDtAWM+ZsgysdBYqAmqfeOXI1y7U2ngZCrZVLRrho1K5ksAoMsrALZiDcWPtrsg2/szDSo+HXvo/l8NtUZcrXD35X0HPStWP3h2dwJeEuWZ8LwRaMi7EnMb8hfQ310NqCuClZK0jown/hzmZpAWbjZ86uRYs3DyWWyvbKb+nleo/tiPA8CRoVtIJFji+cYllCgtKUbUdR0GotyqKpiADcgEeB5H1Vp4tSsdEcO075mWqm1dmS4eJZDCHjw8a2MbqWlAS5Lql+YIPiPHlWr/AMzsyQNHIIgiPPwyImjBzKuRrqpOUWYai9yhsOlYF61lqVhRwa5ske3sNhirS4d1VVdY1S5Z5AFu0xzG6i/S1vCn/BYnZ3DjjkeNbxwiTIslieMDJnfLmJy6nlbkCarrPShqLFzoXjZtk53lfAKkBwmTOszZ9ZGBXNdfKW7Ja2vPnpUil27gZJLs+GB4jubxtkN4VGRXCXy5rgMVB5m19aqXNSZqLEXhVJJNsuLCbe2UCusKnu3zRm2XIRl8k2N8uuvknxvVS7VdDK5j8jM2XS2l9NOlcpakvRYlQwyottNvzEooopHSFFFFABSrSUooQFydjr/kso8JvegqX7d/q03L81J/KahnY035PMP81fatTTbf5ib/AE3/AJTRwMXj9MY/NfYoMiig0VymoTZb3Z3/AFJPtN7xWPaWCcCwGpLp7z8KOzs/ka/aau3fDHrBCsrZiFlXybZuTgWva3PnXbHuIzUbrGafUUXiMM62zKyggEXBFweRofAyKuYowWwNyDazGym/gSDb0Gpv/TmEw5ZIpHkAQJmKvGpjvlazHU6jmPH79GF30j+bM0RkZEjTUKV7hc3APK+YaWt3aV3c0arVraw9yGJGSQo1JNgB4nkKzXByFigRs4vdbHMLc9PNUr2vvBheJg3gjsICXkAGUklw2W/XTry1rTNvYhaVxEVdwyobg2VyM19L3yi3M2v4U9SSq1Hujw5+JG/kMmcx5G4gvdbHMLC509GtY4zByRECRGQkBgGBBKnkbHoammI3ywzDTC2IaQron6RGW33HKf2dKjm8u2ji3RzmzLEkbXN7lBa48AefpvTJU6lST7UbIZ71jelNJSZ0i3oDViaSkBsDUhasKS9AWMyaSsaSkFjcxrVRSUAkFLekopXGKTSUUUwCiiimAUUUUgCiiikAUopKUU0BbnYwfmcR9tP5TU422fyeb/Tf+U1Bexc/N4j7UfuapvvA1sLOf8p/5TRwZi9o/wCa/NfYoNr3NFIxpa5DUpFt9mzfkY8zsPd8a7N+NmNicMIlIDFwbte3dVmPIHwpt7MWvhWH+Yfaorr7RsU0eDJXmXC+OjKyn2NXbHuIzVpdd7O/MVid0MSxGVVYMEIbMAvfXMBckC9veK5MTu3iI4zI0ZCAKzG4JUMSFzAG4OnI+anfCb+YiIKqrEQgSwKtzjFlY2YXa3XzDlXNjt755YniYIEkCAgBh5JJzeVqST1uPACizuaGLxN9UrHFhd3p5FLCMhRlJJ00YgBgObDUXIBtSbW2DJh0jd8uWQuFs1z3Gym68xr407w79YhYxGFisEWMHKc2VSGtcNrew51wy7yM8bpJGjlhIFYjVOI2Z8o9PI8xc01clGVe+qVjgw+x5Xj4iIXHfuFDEgIAWY6WsLjrTnHubOUz9zLmjXm17yLmXuZcxFvAHzX1rXsXeqbCoEjCEAue8CT38l+RH1B7a3xb64gMGtGbcIgZTYGJcqnne9rg+mh3HJ17uyVjmXdPEFS5UBRGJAb3DKzBNMt9QSLg2IrXJutiAxBQhQZAHKvkYxglgpy3voeY6dKc336mMax8OHKsXCAytyzK+byrZrqPNz0rDE79Tva6RAgzG4D3PGuHuM9uuml9BrUXcFKvyQyYnYOJQOXhkUR5c5KkZc/k38L022qZ4vtBllheKSKNs7ITe+XKhvly89T1zculRl9oCxHCi1VlvlN+82bNfN5Q5A+FIupyqPvqw30UtJQXBRRRSAKKKKACiiigAooooAKKKKYBRRRQAUUUUAFZCsayWmkBbHYt+bxP2o/c9TTehrYSf/Sb3VDOxf8AN4n7Ufuepbvg1sHP/pmh7n+ZjMfrj7eK+xRRNFYMdaK5bGqyMtTssb5iQeDj2inrfTZvynDiIMFJcEE8u6rML+nQVG+yh+5MPOh9eYfCnjtKcjAkqSCHSxBseZ+Psrqh3EZuafXrLR3IXsvdCGZXHGLMtu8oZUQ2YlWzLcm4AsPG+tIu4+XKHk7zcDRbHLxWZWB84tUTTHyILLI6i97BiBe1r2B520vW1NuYgcp5RawHfbTKxZevQm/p1oPe6Kve6np5DjsrdeXEyOsZUBJBGSxsRckA2+6uyTct1Lh5U7quwC95mCG18o5Am+t+lR6PakyszCRwzkFjmN2IOYEnqb6+mtz7wYk5yZpCXGVyWJzC97HzX6UycoV29GrD3NuJiCz8MDIpaxZgCcvTTS5NwPQaao9kA4N8RnOdZliyW6MrHMW8dOVahvHihe08mpJPePNrZj99h6q5sLtSWMWSRlGYPYH6QBAb06n10ak4RrfM0Sx90IPkhnWZmfgrIqDJ5Q/Oi9/JXTlqOtQdqc5t4MS0ZjaZyhRUK30yp5K+gU1mkSpQnG+d3EJpDS0hFIuEopQKXLSGY0VllpCtOwCUUtqLUgEopbUWoASiltRanYBKKW1FqAEooooAKKKKQBWS0lqUVJMC2uxn81iPtp7mqSb+yWwM3oUethUd7Gx8xOf8xf5ade02W2CYfWdR7SaUn2WY7FLNtK34kU0aKxIoqg1d2WR2XtZ5V8VB9R/5qa7bhDxgFc4zqSLZvHWwHQ61UO7u2WglVx05jxB5ip4m/qczC33MD7xVkKkVHLIzmLw1bp88FcYcNsOOPMzYd2DMikNE7WFyzkLbS9go8L1F9r7uTwvrE+VhmWwLWUk2BI61ZkHaHhvpLKv3A+412xb+4I/pCvmKN7wKsTjwZ1QxGMg7uk2Uq2Bcc0YelT8KwOHPgfVV8Rb44I/2hPvuPeK6I94sG3KeH95akrcyfxGst9J+/wDB594Bo4Br0XHtHDNykhP7SfGtyNCeXCP7pp28Q+KPjBnm7gGk4FelxFF9WP8AdWtow8f1E/dWllYfFrfL7nmPgUcCvT4w0f8Adp+6vwrL5NH9RP3R8KeVi+Lr6fc8v8ClGHNeoRh0+on7o+FKIE+qv7ooyC+L/h9zy78nPhQMOfA16kES/VXr9EUZR4Dl4CnkZF7Y/D7nlz5KfA0fI2+qfVXqTTw9lLfzUZGHxj8PueWxgW+q3qNKNnv9RvUa9RE0FudGQi9sv6fc8wDZkn92/wC63wrIbIm/upP3G+FemzMPGtb4tRzdR6WAoyB8Yl9J5p/8LP8A3Mv8NvhWQ2DiP7ib+G/wr0Y+14RznjHpdfjXJJvLhBzxMI/+RfjSasP4vVe6B5//AKO4n/Dz/wAJ/wD1rIbsYs/2af8AhP8ACrzl3zwIP9ai+5r+6uHEdoWAX9Nm+yjn8KjZcyXxLFvu0X7/AMFPrujjD/Zpv4bD8K2ruVjT/ZpPVb31Zs3afghy4rehLe803zdq0P0MPK3pKr+JqOnMmsXtCW6j/fUhC7h48/2cj0sg/wDtW+Ps6xx/RKPS6/gakU3aq30MKP2pPgtcE3abi28mOFf3j+NJyS4liltSXyRXm/8A0mPZ/sGTBQOkuXM75tDfTKBTf2p4leBGl+8XzW8wBF/WajB31xrc5FH2VUfhTFtbHyYhg0rliNLnwqqVVNWRyUdmYiWK6arbffQbitJSmE+NJULrmaLoZm+LSu0SG1FFVTJSirmiSsLUUUI6IbjILW5IxRRQzogjpiwymutcItuVFFVtsuyxy3sbVw4Hj66yLleTMPvNLRUVJkXCNtyNL7QlHJ3/AHm+NaX2vP8A3sn77fGiipqT5lXRU27OK9DU22sR/fy/xH+NYDbmJ/xE38R/jRRVibISw9L6V6GQ3hxQ/tM/8R/jSHeHFf4mb+I/xooqWZ8yvq1G3cXoYtvFi/8AEz/xH+NYNt3En+0T/wAV/jRRTuwjhqP0L0MDtfEHnPN/Ef41qfHynnLIfS7H8aKKLsjKjTT0ivQ52mY8yT6SfjWBFFFFxqKT3GOUeAoA8woopl+VcgopKKYJIKS9FFNERL0nFI8KWiixCW4Q4lqwOJaiipqKKhPlLUlFFPKhX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xQVFRQVFhcXFRgYGBgWFxgZGBcYFxcWGhYYHCggGhwlHxwdIjEhJSkrLi4uFx8zODMsNygvLisBCgoKDg0OGxAQGy8kICQsLDQsLCwtOCwsLCwsLCwsLCw0LCwsLCwsLCwsLCwsLCwsLCwsLCwsLCwsLCwsLCwsLP/AABEIAMQBAgMBIgACEQEDEQH/xAAcAAABBAMBAAAAAAAAAAAAAAAAAQUGBwIDBAj/xABJEAACAQIDBQMHBwgKAgMBAAABAgMAEQQSIQUGEzFBByJRMmFxkaGx0RQjQlJygcEkM0NigpKTshY0RFNUY3Oi4fAV0oPC8Rf/xAAaAQACAwEBAAAAAAAAAAAAAAAAAQIDBgQF/8QANhEAAgECAwQIBAYCAwAAAAAAAAECAxEEEiEFMUFRExQiMmFxkaEVQlLBYoGCsdHwNHIjROH/2gAMAwEAAhEDEQA/AKXgWulI6xwSXFSHYu7kmKkCqciAXkfnbwAHUmqG25WRx1q0YNuTshj4dIFq3sDuPg0AujSHxdib/cDannD7Jw8fkQxLb9Rb+s1LonxZ5ctrQXdTfsUhDg2byVZvsqW9wpwg3bxL+Th5j+wV/mtV1rKgKjMoLeSLgX9A61niMSsal3NlAuTYmw8bC9S6FcWVPa1R7olPxbjY1v0FvtOg/GuyLs5xh58FfS5PuWrRTaKFsgzFioe2Ujuk2DG/nribeOHIz94qtr2W97vkFted+nPzVLo4IXxDES3Ig0fZjOec8I9Cu34iumPstb6WKH3RfFqmWH3gjkKZFc55mhBIA7yjMTYm9rff5q5497IeJJGQ4MIkZzbS0dtRrre9vup5Icg61inov2RH4+y2P6WJkPoRB7wa6U7L8OOc05+9B7kqRYbbquyIFILyNGwP0CqF/vBHvp1Zuvm/70qSjDkVSxWIW+X7EPTszwml3nPj856+S1sXs4wXhKf/AJG/CnDD7xZ45JBH+bg4xGa+t5AUOmhGS/38qdsNiQyIxsM6qQL9WF7DxoSiKdfER3yfqRwdnmBF+5J/Ffx9NK3Z5gT9CT+K/wAaccLt3PiDDwyAZHjD3+lGof2gn2U8+PoHvvTSiyMq9eO+T9SJHs4wP1JP4r/GsX7NsEf74eiRvxqYW/77a14h8qlrXsCbdTbpypuKIrFV799+pDH7McKeTzj9pT71rmfssh6Yib7wh0/dqWDbI4WGkyG2IMYGo7vEW4uba1n/AOSIk4bIVPeyXI+cyqG7vT7iRyNRtHkW9ZxK+ZkHm7KR9DEn9qMH3EVwy9ls/wBHERH0ow9xNT7EbwKigsj96TILWIJyFyVb6XIjTrRFvFCzogzd8RlTbT51M6A63GnmtfSllgWLF4ta39kVtL2aYwcjA37TL71rhm3Exy/oA32XU++1XLi8YsS5mvYsFFhfU8vRWWHxCyIrqbqwBU+IPmpdHEFtPEJXaTKIn3axaeVhZh6Fzfy3ptnwxTy0kT7SMvvFeiIMSr3yNfKxRrdGXmOnKsJJ0LZCy5tO6SL969tD429lRdNFkdrzW+H99zznZT1FLwav/F7Gw8nlwxNfxRffamfF7h4F/wBDkP6jMv4/hScPEtjtmn8ya9/4KXMFJwatHFdmUR/NTyp9oK4/A0y4zs7xS/m5YpfMbo3tuPbUXGR0R2nQlpnt56EGaOtMiU5YjDyRyGOWMo46H/vKuWdaE2nZnfCdzitRS3pKtOgdsDyFW9uTh8uFQ21a7Hz62HuqosF0q89iQZIIh4Rr7r1VSV5sze15aJeI3bXlcSLlfIiWJ87ZgWBA/UzGxpsiwrRmRpHdw651U57C0rOcpIFxYctddK6drriOMTGY8l27rXvmCIMxsNLcgL9ay3ijxPDN3iVODdAsZOQ5bkFi1xzvc3HeGlWnLSVko3Wpx7P3hikkXLnLYWGV5AyCO4YC51PdPLpTljdqySpLEcMQMjXJlUZhlDd2wPQ8+VV5u/hGaTF8SXK0aXbKB32RgVUXXQXUdByqRjFh8XjFfEuixxlFJdVLXIDAlVAIsL6DpR4HZVw0Iz7PDz8/DmPfy2UytJGiB1XIcz2XJHGkvPL1z5dPCmTDbVCTSYdo444liE7N3zdlUSKbZtTmNr9QK1y7PjVpQ2PkIKuYmaS3eRY1z6N3rocluoBH0absTs7BGPNx3nkBIARyZHQJopuCFAPIgWsCKROFOG539H66j7Di52cjNhldZs5bLJZJXjd3uC2psoFxpr1reXMkZZJoVORTIGjVhmmdhOOfLuLoeth1qJYl8HHjIxGyNGsGXOVLIZbNZ3Ur3rXFxY8utb8ANnovHWN5TE0TOSjNHqbOrLbKL3NuWqgDSmix0Vo7P0OvZu8pkXEGSVARJGIX4aJ3nYoZWGptlGvgKco94XiYpJjeITFKY8giRAyAhAW17xKkZeXLU1HL4KQyyJBIRGqvnRXyhmkuboTZVHIacvPrTjBj8DKZRw2lscW62iC5UfKyvz+jYrbpoRQSlSje6j7IjL76YshhxBZjdhw47MfEjLryrFd9cYAAJrBTdRkjAB8R3dK5t48GRM+SAwoCFVbN9UEXJLd4ixtfrypmNB6MKNKSvlRIhvtjQ2YTHMdL5I7+vLW7+n2P/wAS37qf+tRWigl0FP6V6Eq/p/j/APEH91P/AFok3+xzCxmuDzBRCP5aitFAur0vpXoSX+m2KsqlkKqbqOGllOmo005Vt/p7iySxMRJBBJiXW4Cm/wBwteorRQHV6X0olg3+xOUKREVWxUFDpYECxDXGh6eNbI+0GcMrcKC6ZbWVlHcBCaB7GwOhqH0UC6tS+lE3XtHmKZZIkk+c4lyWBDdLa2AHhXVg+1CRDGBCOHGpUIJG1vyJJBvboKr6igg8FQejiWLhe0rhrKFhYNI7PcspCs1gSAFHQcqyxG+uElxK4ho51dTHa2UiyFr37wvmB+61Vzei9Ij1Cje6VvzLWxO/mGxCrnd4mWRm0QnuFWQC4vrY0+bI3ywQijRsQuZUVTcMtyBa/eFUZS3osUVNk0JRy6pHomDbuGk8jEQt6HX412q4PIg+ggivNINTXsonIxwW+jRuLeewP4UM8zFbFjTpynGW5XtYnG/2y1kg4tu/FqDbUqTYg+bW/wB1VLixrV97XwwkhkX6yMPZpVB4k6kVVJdq5PYlRyi4vg/3G2ilIoq00th72RHmdV8SB7avqFbADwAA+6qS3PizYqEfrj2G9XigpUVvZlNry/5EiF7QihbEsTO8cnezAOEABkCqBp4jxPPpXNvS+EAmvic7MmVwZyzBsqcgDZtegB5HwqDb24eT5XKSjAPK+TQ94ZiO74+GlcY2Bie78zIA9st1IBzMVXU8rkEa1I9GlhI2jJz/AGHrc+fCpJPxXjyWAj4ilybSKbrZeeUHw5107zbZwsjYbgsiiORmcrGwYXe9yCozC2oFz91R0bvzn6FyQCALFjdigAA1OoOla8PsaUvErKYxM2VGcEKdcp6dDpTOroqbqdJm4cyYYrezBiaR0jLmQSq7ZFGZWa691jpYADS1rnnXPit8sOjyNhsOI86MASqhgWyg/SPdygj0m9c2J3DkjjlkaaK0as2mY3KsVyi4Gp5/fTdFuvJJFG8ZzO6s5QC2VAcoYsdLkgjLSskVxhhmrp3/ADJHLv3huLxFwpPkgluGWa0eQsTYnNfUa2N9elR7Y28iwIVaHiDjCZbtlF7FSGFjfTUeBF9a7JNxJVjJZ41kWRlZCbKqqmfiGTybaj11lgdxXJUTMUZpYUAUBu7MHOa/iMtrU9Ca6souzMjv6bi2HjC5FRlDEBgrq6g2HK4OhvoxrQu+7kWeJHJWZWbkzcUWuSB09uUcrUu0NyJIo1kaWMKyqwve93aypZQe8RrrbkajGMwxjdkNiUYqbeINuutKxOnToTXZRMMR2iyGNlWFEJOZWDG6twhFnBtz0DDwNQdmvqaKXLTsdFOlCHdVjGisstIaRYJRRRQAUUUUAFFFFABRRRQAUUUUAFFFFABUm7Opcu0MP52K+tSKjNPG6MuXG4c+Eqe1gPxoKcRHNSkvB/sehCKoDeLD8OeRfquw9pr0G4qke0PD5cZL5yG9YBqM+DMxsSdqzjzREDRWVLQbGyJp2cw5sXH5rn1KauNaqrssiviCfqofaQKtbkDUqS7JjNpvNibeRW+D3gE+IWCOHM6k2Z3AsY3kkJVgjFQbmkwG0caVsMKrSfNBLszFk4kkotqRa4IuTcioxuxFxMU/znDHDnYvYNYZGvofNT/s3ZWLZmCYlVlLxhiLBVIhfKpumjBNNDbXrQ0erOnCHLct9zY42hHlyRwLmRQtmNz847hBnYFmUlr26DrzqNba3oneaLMIw+GJAsAyl795tdCLjQeapXtTZGJ4sOfGtmIUwh0F1YKxJ7ugt0b9YeFVnOoDkA5gCbNyuL87eehHRhYwk76PyT+5a0mzMRicMrDEkiWHPKvAjKLmcNlFlvm7xIIBOltK54dgMIeHDjJUMa4gEFU+iygKAhYgG9yL6c9K5tk4WBoYwzpGxiiJDYgoT88ASWz28nkLXXqOtc2O2Ps+MT2xRdgkpjXiL5QNh3r2JPQa5vPTOaN75bvfwiMePmkOIlhOMdlswkc90MyKQVKswB1BUG+vh0pN08a8mJRJJpMh1y8VkDNGrNCpa+neAUHpfS1MuB4Zc8W4XK1rXHescvIE8/NXVu0mHbEKMWSIbPmsSDfKcuoBPlWoselKCUH5ciZbU+RyTwQSSTKMsRkUPnjzuc0gLvKctrnUDn4867Zdk7LIZfmxZZ8rCTvE/N8O93I0zEaeHWmWWXAx4fERwfOM8S990Y5XWXobdwleWluWtaI12ckETMC85hJdQzWLmQqAcp7rBBmtoOXjS3HFlbStmQyDDwrgyxs08kmVNdY0QXZiP1rga+BqZ7O2VgJY4yFhBMWHuGmAIcseJe5BtYa28w051tTH7JD+QhjLj9G5IHCtdiUGUB7XChr66HnXBjcdg1w2ITCxkZo4iWyMwV1e577C65hfwFx0pEpzlPSzWo8bQwGyRh5MoiWURS3+dDMGDdy2VtTbTS/P76qNq2Svc1qpnbQoumndt35iUUUUF4UUUUAFFFFABRRRQAUUUUAFFFFABXZsmTLNE3g6H1MDXHW2FrEHwNApK6aPTrVUvavBbEq31ox7LirWwz3RG8VU+sCq77XIdYW8zD1EH8ajU7pjdmPLikvMqwmkrMiii6NpmRZnZNH3pT+qB6zVjYg2Rz4K3uJ+NQTsoi7kx86j+apttVrQTHwjc/7Tap0+4Y3F9rFPzX2KR3WiV8QQ9wmRy3fKAC2pYgglPEDU0/4nd7DBiTjXCnKSxkUi/CzXIJzEnpz0BB1teO7rzxJMzTFAojbyhmNyLDItiC3hfTnT5iH2TmJHk9LcXN+bW30Qts179c1uY1oZ7tbNn0vu4K454HZezoy2bExuHKrd5bMq5Tn1Qg68r3tyBvUb2rhMEsDtEXLqyIh4gOe4DO2TKCAOXqqQYPbmyoswQHK7XZTGX7oRgFBfkCT6etR3bG0sI8DLFCivnUIQpDCMAEljyLE3GnQnlQRoqebXNw32RLhidntDGZI0XLFDY8GSzNcZnLKmoOo8DbrXCNv7PkjKSxjuLKqlYgts0uYEZBocvLlYjpeufZ2+mHQIHE7ZVg7wCKxMTOSLZ7KLNa4521tWjH754dknSPDBOMjrmAS4LNcX81vTrSFGhO9nF+pGpsbD8okfgqIiHCILgDSyN3mJvyJ150bs4uGKcPiI+LEFcFcoa5KkKbG3IkH7q48DjeEzHKGzIyWJtbMLX+6uvdfbPyOcTZBJZXXKTYd5SL8j40z0pReVpEqbasbYTErhcNIkJiRZmABswkupfXW40Lc9etq549s4ZMPCq4ZXmEBDOUUgsZbtmuLNZNA2pBPSuPaG+RkjeJYUjR4ljIU2tlfOp5WsOVvOda2jfZlw8MMaAGOEx59A12kLsQRzUiy2060uBydDPL3ePMl8e8gz51wU5XipmQR2C3hyi9mu7dRcjQXBHKmjH7XMuFxIgwskcPCjEzKFRQQ90YquhB1uefprn/8A6W/EEggW+YMbvcW4fDKqMllvzvY/jTZtjfh8QjoY1AeMRnvEnusGQ38x6eeghDDzUl2fciD1jStSUHphRRRQAUUUUAFFFFABRRRQAUUUUAFFFFABWaVhWac6APSWwnzYaBvGGM/7RUS7WIrwRN4OR6x/xUi3NfNgcMf8lfZpTT2nx3wYPhIvtBFRl3DFUOxjV/sylyKWs2FFVmvuW12WJ8xIf1x7B/zUo3gB+SzgXJMTgeclSAB6xUd7MRbCt/qH+VakO8GJ4WGlktfIma1/D/8ABXRDuGSrNvFO3M8+43CujFHVlYcwRYjS/Kt6bEn4ay8MiNs2VjYBslswF+Z15c6sDZ+874gTyrhkdkXMxMlnJY6EfNnMdOWnIVzNtTGk3GFuxaXu9+6kmMPmuoBuy3/aN6VzQrFVd2VK2/VFfnCuOasBfLcggX8L1KF7PMWT+i66h8w0UP0B6Gune7b8s2XDSwiOVZuI+twWIsoFhe1jqSTzpw2/vJioGaNosOUJynLxLEsijkZA+gHMdfHlTuxyrVnly2TfjwIZs3YE06SNEhYRZQQL3JZsoVdNTc8vMa3f0VxJKBY2YsBcZWGW7FbEkW5g8riplhtnYzCxzQYZoJUzrxCQQyGSMX7xOQKBz1uLX01rbhcPiY1hVMUmUxYfvLHcR5pyouxN21J1UG97aDWi4pYmWrTXgQbaO6uIhW7qAe/dcy5gE8pst/J8/WmOrI25gcbOSsboyhsQCyosStZwjnmSSeViOmhNr0wbN3Od8YcLKwQhS5Ze8CANMp6/8Glcvp4hWeZq/gRcGlFP+yd0psQziMpZJBGSxIFybXsATbqfxrs2Buwrz4iCfiK0Mbt83Yi62te4OhBFFyx1oK+u4itYmp9vfudBhMOZFeQuZcqK1rZQBe9kte/6w5jQ1q2nuXGpThTd3JBxA9wTJMARGhVDrbXUWHiaLkY4mDSZBStJlqxIezOVrnOqqeLkt3yDGzLaQ93KCVPeAPo8GPam6LQRvIZoWEbBGALZg5AOSxUXIv6O6bUXQLE027JkXy0Zas2Xs4jaKN45nF4I5ZCyAqpfLmW4INwDcaG/m51qk7OUZDw53EicYuJEVR83lyqArmxOa/M6e1XI9cp8ytrUuWnnbOwnw7MCQ6qwRnUNkD2uY7sB3h/29SHDbhNIi5JLs6wEMwKoDKzi1gGZgMvOy28Keha68Ek7kEtRapZtjc9sMcPnkV+OxFowWYANa4U2Jv0vapHH2bwE64llzM6oCq3LLfuXFwWGVr62uNNKNCuWLpxSbe8rCkq0U7MIj+nfXMB3V5rGH110F9PZVaYqHI7L9Ukeo2pE6OIhVvlZpooooLwooooAKyWsaVaAPQPZ699n4fzKR6masO0OO+Bk8xQ/7gPxrV2YvfZ0XmZx/uNd2+iXwU/2QfUwNJ9xmKqLLjP1fcolqKyNLVFzXZi4Ozf+qD7bfhThvy1tn4j7FvWyj8K4ezv+pr52et/aE35BP+yP94rqh3F5GU/7f6ivNyVnEWJbDsmYcPuspJY3Y2BvZeR5+yu/ZsG0cqLCyH84CQUIF5jcq4Y5tQdbD765Ny8FI+HxBimaJg8YFrZCdT3ri/q9tdOzdiTvHGIsXkjy6nMwUqZ3sVGUFQWW9ieo8bUuJ7VWSUpXa3revAjW8PF+WvxmXiiRczJ5IIA7wA9fpFOO9+EmWa7z8ZHdCrWI1aNGBtbL5JHKuvBbFWTGYpZ5ZGkhsyyjuksJEXM19dAfZXDvTswJiiRK0maUA5mDODZSbte5NyRqOlM6FOLklyXL+2JXi9mYnLiBBjDwhLaYyIoBPD+cbOoubAWIC9eprmXZAyRKMRMYWTDZzotuJMRZRbUAi4uRbz8q247YKPHO8eJnihSZgwMhcPljvIwS4u2nVtb9K0LszCZYjmbgZMLxA0ra55GElrHKoFrkWNtbWOtLgc0Xpv8AYTEbFxLn5rEOoHyjV3sxAly6oBYE2uTc/de1NuE2Y67T4U80jNw3KyISGNo3ZeeoGhvXXNu/HIf6xwrcU2LlnsJiihmLWOg5gC9xz51xbO2FENoNEWE0Sxs92cISMvK97F+lrga0i2EtHrwfD7nLubsabEKzR4ngDPGrWvck6hrAjl08dad91dnSDFYyORpXZInzvHI63taxYr5QIPI+FM27Ow4MRnMs5iCyKuW6hip63bS/TwuNacd1tmxLiMVG5hljSNsruwGtxlKd4XNr8r8qZOpLWevt9+I+b/7NWLCOQcQScQL53kdFIVdGu1s1rWuL1wbV2RCShSaRAq4UMpLOHmkUNe5bugL1HLkAK3b9YfCJhm4CQ5+PqyMhKjKLKBcsVPm0vfWuTauHwDlGXKmRcPHZGTK7sA0kjg3uo1BtbXnSW4qg+wtXx4D1gN0nOdhjJbMJ+6jsOHldxdrkl1a3L9a5PjGNt7HCYaQ/KmdY5gpQpYNKyjMQ2Y5tL6+bpenzCbtbObMxxEZJ411MioIwrOI2QKRcmy6HSxPmpj2xszDJhnaKWU5JRGgLo0bvlBeRQANLX/286BQk8298OBLod3o3w8bQz4lD8nheTLKxu5yHKE9B01Fj48q503dgYOsU88cqNic7CbiFmAXKpygd4qSTpeysDy0Vdk7Plw8RIhRlw8Ra0oV3lOS/Nra6g3BsfDnXOdnbMkDRnhIY2nAZJDdiFUxi8jagd7W5F1trfVFSnvs36ER3j2fJGjKJWlgSXKxaw+eK3ewuS2n0j7KlWA2Az5LYidZGjwpzM7ZxndlGVAwsqjkCT5jUU3g2WiIWhlLQJII1DPmzyZbvIgAAy8vPyp/wWx8EyRo0kcZaPD5zxFL5nlIkOc3VSF1sLacx1oZ1zfYWvsYbx7HOHOEZsRPOGmbMpzhlIkGbKDykPhe9yOVSLFbDSSUkNiSVedmtK7Olo4yDY97OA1mHO+nIVFN4NlYOAYdoG4hMrCVTIjaK+isVNhcfSsBrUikwOBkkOVMOCHlLKJAvd4SFUU5spIJIvexNz5qbKKjeVavjwHbBbuxgjLiMQb5lsszaDgXDecGw+5h0FUltCPLI4BvZiL872Nr3HOrfwmzNl3W3AJ5G8lu7wjYi7eVfL62qodpqolcIbqGYKRqCL6HWhFmz3rLf+asclFFFB6gUUUUAFKKSlWhAXl2UPfADzSOP5TT3vUt8JP8A6ZqO9kD/AJCw8Jm/lWpNvEL4Wf8A0n/lNHymKxemMf8At/BQhooaiuQ1qSLg7PT+Rp9p/eKz7Q3tgJfOUH+5ax7Pf6kn2m94rDtKb8gf7Se8V2x7i8jLQ/zP1EG3UwEcuFmzyGNuIgDBytrC57lwGNr8/WK6dm7Bw8ixE4oxplQ2vZiGlkAzDOQDop00Gb7yxbLxUHyTERyIvGsrRObX8pQUGnhc86fsNHs9wl5Y0JSAONLZltxDfLcXHP0deVJ7z262eLdm9/BXObA4XDpPjVkPECW4bNJYt88gOoPeJUnr0Jpt21h8OMSeGwKnEMCA11CBxY38CL63NTDGDZLXDNEbl27ptYNIulwuhCg2HgTyvUcwOEwHFxWZ7xoqnDkk+UxGltCwFz6qaCnUveTzbuQ747Zuz5UlmzJGFmYJHHKuZ0ROQUmwzEXBA69eVCyYC8UmSEIBhc6XBLHM3GJ+le1r252F9KJtpbNgxKtEInVswZrMY0+aCjKhFrFyTyuLUmH29ggqxllt+SMz5DmHDPzqq1ri3P10WI9q3zHJJgMBIRxJkjsJDlQrbWdgozWNxkta5JsfNaufZK4SHHOA0b4bhtrIykAFRcAlTnYcgAFJ6EVvhk2Vk1uZSt7txLB8zE6L05D0HxrkjxeAbHTNKAcMyER5UKANZQCqoBy1sSNeopFsLtPvW/u40bt4LAyBjiZCtpVCqCVunXoT8NOd6cd1nw0OIxQMsXB4bLGZFBL3Iy5LqTe19dOlasdtrBrhZsPhwQJFha7Lcl0JzDMRcG1vNe9q34TGbKEMQeNuKIyJT37F+7Yjp48tKQ5uTi21LXgOO/G1MLJhmTDtAWM+ZsgysdBYqAmqfeOXI1y7U2ngZCrZVLRrho1K5ksAoMsrALZiDcWPtrsg2/szDSo+HXvo/l8NtUZcrXD35X0HPStWP3h2dwJeEuWZ8LwRaMi7EnMb8hfQ310NqCuClZK0jown/hzmZpAWbjZ86uRYs3DyWWyvbKb+nleo/tiPA8CRoVtIJFji+cYllCgtKUbUdR0GotyqKpiADcgEeB5H1Vp4tSsdEcO075mWqm1dmS4eJZDCHjw8a2MbqWlAS5Lql+YIPiPHlWr/AMzsyQNHIIgiPPwyImjBzKuRrqpOUWYai9yhsOlYF61lqVhRwa5ske3sNhirS4d1VVdY1S5Z5AFu0xzG6i/S1vCn/BYnZ3DjjkeNbxwiTIslieMDJnfLmJy6nlbkCarrPShqLFzoXjZtk53lfAKkBwmTOszZ9ZGBXNdfKW7Ja2vPnpUil27gZJLs+GB4jubxtkN4VGRXCXy5rgMVB5m19aqXNSZqLEXhVJJNsuLCbe2UCusKnu3zRm2XIRl8k2N8uuvknxvVS7VdDK5j8jM2XS2l9NOlcpakvRYlQwyottNvzEooopHSFFFFABSrSUooQFydjr/kso8JvegqX7d/q03L81J/KahnY035PMP81fatTTbf5ib/AE3/AJTRwMXj9MY/NfYoMiig0VymoTZb3Z3/AFJPtN7xWPaWCcCwGpLp7z8KOzs/ka/aau3fDHrBCsrZiFlXybZuTgWva3PnXbHuIzUbrGafUUXiMM62zKyggEXBFweRofAyKuYowWwNyDazGym/gSDb0Gpv/TmEw5ZIpHkAQJmKvGpjvlazHU6jmPH79GF30j+bM0RkZEjTUKV7hc3APK+YaWt3aV3c0arVraw9yGJGSQo1JNgB4nkKzXByFigRs4vdbHMLc9PNUr2vvBheJg3gjsICXkAGUklw2W/XTry1rTNvYhaVxEVdwyobg2VyM19L3yi3M2v4U9SSq1Hujw5+JG/kMmcx5G4gvdbHMLC509GtY4zByRECRGQkBgGBBKnkbHoammI3ywzDTC2IaQron6RGW33HKf2dKjm8u2ji3RzmzLEkbXN7lBa48AefpvTJU6lST7UbIZ71jelNJSZ0i3oDViaSkBsDUhasKS9AWMyaSsaSkFjcxrVRSUAkFLekopXGKTSUUUwCiiimAUUUUgCiiikAUopKUU0BbnYwfmcR9tP5TU422fyeb/Tf+U1Bexc/N4j7UfuapvvA1sLOf8p/5TRwZi9o/wCa/NfYoNr3NFIxpa5DUpFt9mzfkY8zsPd8a7N+NmNicMIlIDFwbte3dVmPIHwpt7MWvhWH+Yfaorr7RsU0eDJXmXC+OjKyn2NXbHuIzVpdd7O/MVid0MSxGVVYMEIbMAvfXMBckC9veK5MTu3iI4zI0ZCAKzG4JUMSFzAG4OnI+anfCb+YiIKqrEQgSwKtzjFlY2YXa3XzDlXNjt755YniYIEkCAgBh5JJzeVqST1uPACizuaGLxN9UrHFhd3p5FLCMhRlJJ00YgBgObDUXIBtSbW2DJh0jd8uWQuFs1z3Gym68xr407w79YhYxGFisEWMHKc2VSGtcNrew51wy7yM8bpJGjlhIFYjVOI2Z8o9PI8xc01clGVe+qVjgw+x5Xj4iIXHfuFDEgIAWY6WsLjrTnHubOUz9zLmjXm17yLmXuZcxFvAHzX1rXsXeqbCoEjCEAue8CT38l+RH1B7a3xb64gMGtGbcIgZTYGJcqnne9rg+mh3HJ17uyVjmXdPEFS5UBRGJAb3DKzBNMt9QSLg2IrXJutiAxBQhQZAHKvkYxglgpy3voeY6dKc336mMax8OHKsXCAytyzK+byrZrqPNz0rDE79Tva6RAgzG4D3PGuHuM9uuml9BrUXcFKvyQyYnYOJQOXhkUR5c5KkZc/k38L022qZ4vtBllheKSKNs7ITe+XKhvly89T1zculRl9oCxHCi1VlvlN+82bNfN5Q5A+FIupyqPvqw30UtJQXBRRRSAKKKKACiiigAooooAKKKKYBRRRQAUUUUAFZCsayWmkBbHYt+bxP2o/c9TTehrYSf/Sb3VDOxf8AN4n7Ufuepbvg1sHP/pmh7n+ZjMfrj7eK+xRRNFYMdaK5bGqyMtTssb5iQeDj2inrfTZvynDiIMFJcEE8u6rML+nQVG+yh+5MPOh9eYfCnjtKcjAkqSCHSxBseZ+Psrqh3EZuafXrLR3IXsvdCGZXHGLMtu8oZUQ2YlWzLcm4AsPG+tIu4+XKHk7zcDRbHLxWZWB84tUTTHyILLI6i97BiBe1r2B520vW1NuYgcp5RawHfbTKxZevQm/p1oPe6Kve6np5DjsrdeXEyOsZUBJBGSxsRckA2+6uyTct1Lh5U7quwC95mCG18o5Am+t+lR6PakyszCRwzkFjmN2IOYEnqb6+mtz7wYk5yZpCXGVyWJzC97HzX6UycoV29GrD3NuJiCz8MDIpaxZgCcvTTS5NwPQaao9kA4N8RnOdZliyW6MrHMW8dOVahvHihe08mpJPePNrZj99h6q5sLtSWMWSRlGYPYH6QBAb06n10ak4RrfM0Sx90IPkhnWZmfgrIqDJ5Q/Oi9/JXTlqOtQdqc5t4MS0ZjaZyhRUK30yp5K+gU1mkSpQnG+d3EJpDS0hFIuEopQKXLSGY0VllpCtOwCUUtqLUgEopbUWoASiltRanYBKKW1FqAEooooAKKKKQBWS0lqUVJMC2uxn81iPtp7mqSb+yWwM3oUethUd7Gx8xOf8xf5ade02W2CYfWdR7SaUn2WY7FLNtK34kU0aKxIoqg1d2WR2XtZ5V8VB9R/5qa7bhDxgFc4zqSLZvHWwHQ61UO7u2WglVx05jxB5ip4m/qczC33MD7xVkKkVHLIzmLw1bp88FcYcNsOOPMzYd2DMikNE7WFyzkLbS9go8L1F9r7uTwvrE+VhmWwLWUk2BI61ZkHaHhvpLKv3A+412xb+4I/pCvmKN7wKsTjwZ1QxGMg7uk2Uq2Bcc0YelT8KwOHPgfVV8Rb44I/2hPvuPeK6I94sG3KeH95akrcyfxGst9J+/wDB594Bo4Br0XHtHDNykhP7SfGtyNCeXCP7pp28Q+KPjBnm7gGk4FelxFF9WP8AdWtow8f1E/dWllYfFrfL7nmPgUcCvT4w0f8Adp+6vwrL5NH9RP3R8KeVi+Lr6fc8v8ClGHNeoRh0+on7o+FKIE+qv7ooyC+L/h9zy78nPhQMOfA16kES/VXr9EUZR4Dl4CnkZF7Y/D7nlz5KfA0fI2+qfVXqTTw9lLfzUZGHxj8PueWxgW+q3qNKNnv9RvUa9RE0FudGQi9sv6fc8wDZkn92/wC63wrIbIm/upP3G+FemzMPGtb4tRzdR6WAoyB8Yl9J5p/8LP8A3Mv8NvhWQ2DiP7ib+G/wr0Y+14RznjHpdfjXJJvLhBzxMI/+RfjSasP4vVe6B5//AKO4n/Dz/wAJ/wD1rIbsYs/2af8AhP8ACrzl3zwIP9ai+5r+6uHEdoWAX9Nm+yjn8KjZcyXxLFvu0X7/AMFPrujjD/Zpv4bD8K2ruVjT/ZpPVb31Zs3afghy4rehLe803zdq0P0MPK3pKr+JqOnMmsXtCW6j/fUhC7h48/2cj0sg/wDtW+Ps6xx/RKPS6/gakU3aq30MKP2pPgtcE3abi28mOFf3j+NJyS4liltSXyRXm/8A0mPZ/sGTBQOkuXM75tDfTKBTf2p4leBGl+8XzW8wBF/WajB31xrc5FH2VUfhTFtbHyYhg0rliNLnwqqVVNWRyUdmYiWK6arbffQbitJSmE+NJULrmaLoZm+LSu0SG1FFVTJSirmiSsLUUUI6IbjILW5IxRRQzogjpiwymutcItuVFFVtsuyxy3sbVw4Hj66yLleTMPvNLRUVJkXCNtyNL7QlHJ3/AHm+NaX2vP8A3sn77fGiipqT5lXRU27OK9DU22sR/fy/xH+NYDbmJ/xE38R/jRRVibISw9L6V6GQ3hxQ/tM/8R/jSHeHFf4mb+I/xooqWZ8yvq1G3cXoYtvFi/8AEz/xH+NYNt3En+0T/wAV/jRRTuwjhqP0L0MDtfEHnPN/Ef41qfHynnLIfS7H8aKKLsjKjTT0ivQ52mY8yT6SfjWBFFFFxqKT3GOUeAoA8woopl+VcgopKKYJIKS9FFNERL0nFI8KWiixCW4Q4lqwOJaiipqKKhPlLUlFFPKhX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mycpu.selfhost.it/otherprojects/c64terminal/c64term2.jpg"/>
          <p:cNvPicPr>
            <a:picLocks noChangeAspect="1" noChangeArrowheads="1"/>
          </p:cNvPicPr>
          <p:nvPr/>
        </p:nvPicPr>
        <p:blipFill>
          <a:blip r:embed="rId2" cstate="print"/>
          <a:srcRect/>
          <a:stretch>
            <a:fillRect/>
          </a:stretch>
        </p:blipFill>
        <p:spPr bwMode="auto">
          <a:xfrm>
            <a:off x="0" y="1074550"/>
            <a:ext cx="3899647" cy="2964047"/>
          </a:xfrm>
          <a:prstGeom prst="rect">
            <a:avLst/>
          </a:prstGeom>
          <a:noFill/>
        </p:spPr>
      </p:pic>
      <p:pic>
        <p:nvPicPr>
          <p:cNvPr id="1032" name="Picture 8" descr="http://upload.wikimedia.org/wikipedia/commons/thumb/8/87/Televideo925Terminal.jpg/220px-Televideo925Terminal.jpg"/>
          <p:cNvPicPr>
            <a:picLocks noChangeAspect="1" noChangeArrowheads="1"/>
          </p:cNvPicPr>
          <p:nvPr/>
        </p:nvPicPr>
        <p:blipFill>
          <a:blip r:embed="rId3" cstate="print"/>
          <a:srcRect/>
          <a:stretch>
            <a:fillRect/>
          </a:stretch>
        </p:blipFill>
        <p:spPr bwMode="auto">
          <a:xfrm>
            <a:off x="4227241" y="1079219"/>
            <a:ext cx="3604363" cy="2981793"/>
          </a:xfrm>
          <a:prstGeom prst="rect">
            <a:avLst/>
          </a:prstGeom>
          <a:noFill/>
        </p:spPr>
      </p:pic>
      <p:pic>
        <p:nvPicPr>
          <p:cNvPr id="1034" name="Picture 10" descr="C:\Users\bam\AppData\Local\Temp\SNAGHTML2ad96d82.PNG"/>
          <p:cNvPicPr>
            <a:picLocks noChangeAspect="1" noChangeArrowheads="1"/>
          </p:cNvPicPr>
          <p:nvPr/>
        </p:nvPicPr>
        <p:blipFill>
          <a:blip r:embed="rId4" cstate="print"/>
          <a:srcRect/>
          <a:stretch>
            <a:fillRect/>
          </a:stretch>
        </p:blipFill>
        <p:spPr bwMode="auto">
          <a:xfrm>
            <a:off x="4975412" y="4752154"/>
            <a:ext cx="4168588" cy="210584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PenPoint</a:t>
            </a:r>
            <a:endParaRPr lang="en-US" dirty="0"/>
          </a:p>
        </p:txBody>
      </p:sp>
      <p:sp>
        <p:nvSpPr>
          <p:cNvPr id="4" name="Footer Placeholder 3"/>
          <p:cNvSpPr>
            <a:spLocks noGrp="1"/>
          </p:cNvSpPr>
          <p:nvPr>
            <p:ph type="ftr" sz="quarter" idx="11"/>
          </p:nvPr>
        </p:nvSpPr>
        <p:spPr/>
        <p:txBody>
          <a:bodyPr/>
          <a:lstStyle/>
          <a:p>
            <a:r>
              <a:rPr lang="en-US" altLang="en-US" smtClean="0"/>
              <a:t>© 2015 - Brad Myers</a:t>
            </a:r>
            <a:endParaRPr lang="en-US" altLang="en-US" dirty="0"/>
          </a:p>
        </p:txBody>
      </p:sp>
      <p:sp>
        <p:nvSpPr>
          <p:cNvPr id="5" name="Slide Number Placeholder 4"/>
          <p:cNvSpPr>
            <a:spLocks noGrp="1"/>
          </p:cNvSpPr>
          <p:nvPr>
            <p:ph type="sldNum" sz="quarter" idx="12"/>
          </p:nvPr>
        </p:nvSpPr>
        <p:spPr/>
        <p:txBody>
          <a:bodyPr/>
          <a:lstStyle/>
          <a:p>
            <a:fld id="{5724283D-037C-4233-A5B9-6A378F34C5AF}" type="slidenum">
              <a:rPr lang="en-US" altLang="en-US" smtClean="0"/>
              <a:pPr/>
              <a:t>30</a:t>
            </a:fld>
            <a:endParaRPr lang="en-US" altLang="en-US"/>
          </a:p>
        </p:txBody>
      </p:sp>
      <p:pic>
        <p:nvPicPr>
          <p:cNvPr id="1026" name="Picture 2"/>
          <p:cNvPicPr>
            <a:picLocks noChangeAspect="1" noChangeArrowheads="1"/>
          </p:cNvPicPr>
          <p:nvPr/>
        </p:nvPicPr>
        <p:blipFill>
          <a:blip r:embed="rId3" cstate="print"/>
          <a:srcRect/>
          <a:stretch>
            <a:fillRect/>
          </a:stretch>
        </p:blipFill>
        <p:spPr bwMode="auto">
          <a:xfrm>
            <a:off x="5040351" y="0"/>
            <a:ext cx="4103649" cy="6858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0" y="2531327"/>
            <a:ext cx="5207620" cy="2422643"/>
          </a:xfrm>
          <a:prstGeom prst="rect">
            <a:avLst/>
          </a:prstGeom>
          <a:noFill/>
          <a:ln w="9525">
            <a:solidFill>
              <a:schemeClr val="accent1"/>
            </a:solidFill>
            <a:miter lim="800000"/>
            <a:headEnd/>
            <a:tailEnd/>
          </a:ln>
        </p:spPr>
      </p:pic>
      <p:sp>
        <p:nvSpPr>
          <p:cNvPr id="3" name="Content Placeholder 2"/>
          <p:cNvSpPr>
            <a:spLocks noGrp="1"/>
          </p:cNvSpPr>
          <p:nvPr>
            <p:ph idx="1"/>
          </p:nvPr>
        </p:nvSpPr>
        <p:spPr>
          <a:xfrm>
            <a:off x="457201" y="1293540"/>
            <a:ext cx="5586760" cy="5330283"/>
          </a:xfrm>
        </p:spPr>
        <p:txBody>
          <a:bodyPr>
            <a:normAutofit/>
          </a:bodyPr>
          <a:lstStyle/>
          <a:p>
            <a:r>
              <a:rPr lang="en-US" dirty="0" smtClean="0"/>
              <a:t>User’s guide</a:t>
            </a:r>
          </a:p>
          <a:p>
            <a:pPr marL="290513" lvl="1" indent="-112713"/>
            <a:r>
              <a:rPr lang="en-US" sz="1400" dirty="0" smtClean="0">
                <a:hlinkClick r:id="rId5"/>
              </a:rPr>
              <a:t>http://research.microsoft.com/en-us/um/people/bibuxton/buxtoncollection/a/pdf/</a:t>
            </a:r>
            <a:br>
              <a:rPr lang="en-US" sz="1400" dirty="0" smtClean="0">
                <a:hlinkClick r:id="rId5"/>
              </a:rPr>
            </a:br>
            <a:r>
              <a:rPr lang="en-US" sz="1400" dirty="0" smtClean="0">
                <a:hlinkClick r:id="rId5"/>
              </a:rPr>
              <a:t>Go%20PenPoint%20Getting%20Started.pdf</a:t>
            </a:r>
            <a:r>
              <a:rPr lang="en-US" sz="1400" dirty="0" smtClean="0"/>
              <a:t> </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r>
              <a:rPr lang="en-US" dirty="0" smtClean="0"/>
              <a:t>Pictures: </a:t>
            </a:r>
            <a:r>
              <a:rPr lang="en-US" sz="1400" dirty="0" smtClean="0">
                <a:hlinkClick r:id="rId6"/>
              </a:rPr>
              <a:t>http://www.digibarn.com/collections/systems/go/index.html</a:t>
            </a:r>
            <a:endParaRPr lang="en-US" dirty="0" smtClean="0"/>
          </a:p>
          <a:p>
            <a:r>
              <a:rPr lang="en-US" dirty="0" smtClean="0"/>
              <a:t>Video:</a:t>
            </a:r>
          </a:p>
          <a:p>
            <a:pPr marL="457200" lvl="1" indent="-112713"/>
            <a:r>
              <a:rPr lang="en-US" sz="1400" dirty="0" smtClean="0">
                <a:hlinkClick r:id="rId7"/>
              </a:rPr>
              <a:t>http://www.youtube.com/watch?v=x0XE08BjQDQ</a:t>
            </a:r>
            <a:r>
              <a:rPr lang="en-US" sz="1400" dirty="0" smtClean="0"/>
              <a:t> </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endParaRPr lang="en-US" dirty="0" smtClean="0">
              <a:hlinkClick r:id="rId7"/>
            </a:endParaRPr>
          </a:p>
        </p:txBody>
      </p:sp>
    </p:spTree>
    <p:extLst>
      <p:ext uri="{BB962C8B-B14F-4D97-AF65-F5344CB8AC3E}">
        <p14:creationId xmlns:p14="http://schemas.microsoft.com/office/powerpoint/2010/main" val="3869938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90466"/>
          </a:xfrm>
        </p:spPr>
        <p:txBody>
          <a:bodyPr/>
          <a:lstStyle/>
          <a:p>
            <a:r>
              <a:rPr lang="en-US" b="0" dirty="0" err="1" smtClean="0"/>
              <a:t>GRiDPad</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31</a:t>
            </a:fld>
            <a:endParaRPr lang="en-US" altLang="en-US"/>
          </a:p>
        </p:txBody>
      </p:sp>
      <p:pic>
        <p:nvPicPr>
          <p:cNvPr id="46082" name="Picture 2"/>
          <p:cNvPicPr>
            <a:picLocks noChangeAspect="1" noChangeArrowheads="1"/>
          </p:cNvPicPr>
          <p:nvPr/>
        </p:nvPicPr>
        <p:blipFill>
          <a:blip r:embed="rId2" cstate="print"/>
          <a:srcRect/>
          <a:stretch>
            <a:fillRect/>
          </a:stretch>
        </p:blipFill>
        <p:spPr bwMode="auto">
          <a:xfrm>
            <a:off x="5196568" y="4249626"/>
            <a:ext cx="3947432" cy="2608374"/>
          </a:xfrm>
          <a:prstGeom prst="rect">
            <a:avLst/>
          </a:prstGeom>
          <a:noFill/>
          <a:ln w="9525">
            <a:noFill/>
            <a:miter lim="800000"/>
            <a:headEnd/>
            <a:tailEnd/>
          </a:ln>
        </p:spPr>
      </p:pic>
      <p:sp>
        <p:nvSpPr>
          <p:cNvPr id="3" name="Content Placeholder 2"/>
          <p:cNvSpPr>
            <a:spLocks noGrp="1"/>
          </p:cNvSpPr>
          <p:nvPr>
            <p:ph idx="1"/>
          </p:nvPr>
        </p:nvSpPr>
        <p:spPr>
          <a:xfrm>
            <a:off x="352540" y="1134737"/>
            <a:ext cx="8334260" cy="4996188"/>
          </a:xfrm>
        </p:spPr>
        <p:txBody>
          <a:bodyPr>
            <a:normAutofit/>
          </a:bodyPr>
          <a:lstStyle/>
          <a:p>
            <a:r>
              <a:rPr lang="en-US" sz="2400" dirty="0" smtClean="0"/>
              <a:t>Jeff Hawkins</a:t>
            </a:r>
          </a:p>
          <a:p>
            <a:r>
              <a:rPr lang="en-US" sz="2400" dirty="0" smtClean="0"/>
              <a:t>1989</a:t>
            </a:r>
          </a:p>
          <a:p>
            <a:r>
              <a:rPr lang="en-US" sz="1600" dirty="0" smtClean="0">
                <a:hlinkClick r:id="rId3"/>
              </a:rPr>
              <a:t>http://www.computerhistory.org/revolution/mobile-computing/18/319/1727</a:t>
            </a:r>
            <a:r>
              <a:rPr lang="en-US" sz="1600" dirty="0" smtClean="0"/>
              <a:t> </a:t>
            </a:r>
          </a:p>
          <a:p>
            <a:r>
              <a:rPr lang="en-US" sz="2400" dirty="0" smtClean="0"/>
              <a:t>under 5 lbs</a:t>
            </a:r>
          </a:p>
          <a:p>
            <a:r>
              <a:rPr lang="en-US" sz="2400" dirty="0" smtClean="0"/>
              <a:t>386SL 20MHz processor with a 80387SX coprocessor with 20MB RAM and 40, 60, 80 or 120MB hard drive. It had a 10" diagonal backlit VGA display with 32 gray scales. There was a built in PCMCIA card slot, an internal fax/modem card, a floppy drive</a:t>
            </a:r>
            <a:br>
              <a:rPr lang="en-US" sz="2400" dirty="0" smtClean="0"/>
            </a:br>
            <a:r>
              <a:rPr lang="en-US" sz="2400" dirty="0" smtClean="0"/>
              <a:t>port and a standard keyboard</a:t>
            </a:r>
            <a:br>
              <a:rPr lang="en-US" sz="2400" dirty="0" smtClean="0"/>
            </a:br>
            <a:r>
              <a:rPr lang="en-US" sz="2400" dirty="0" smtClean="0"/>
              <a:t>port. Operating time was about</a:t>
            </a:r>
            <a:br>
              <a:rPr lang="en-US" sz="2400" dirty="0" smtClean="0"/>
            </a:br>
            <a:r>
              <a:rPr lang="en-US" sz="2400" dirty="0" smtClean="0"/>
              <a:t>3 hours on NiCad battery pack.</a:t>
            </a:r>
            <a:br>
              <a:rPr lang="en-US" sz="2400" dirty="0" smtClean="0"/>
            </a:br>
            <a:r>
              <a:rPr lang="en-US" sz="1200" dirty="0" smtClean="0">
                <a:hlinkClick r:id="rId4"/>
              </a:rPr>
              <a:t>http://www.digibarn.com/collections/systems/gridpad/index.html</a:t>
            </a:r>
            <a:r>
              <a:rPr lang="en-US" sz="1200" dirty="0" smtClean="0"/>
              <a:t> </a:t>
            </a:r>
            <a:endParaRPr lang="en-US" sz="2400" dirty="0" smtClean="0"/>
          </a:p>
          <a:p>
            <a:endParaRPr lang="en-US" sz="1600" dirty="0"/>
          </a:p>
        </p:txBody>
      </p:sp>
    </p:spTree>
    <p:extLst>
      <p:ext uri="{BB962C8B-B14F-4D97-AF65-F5344CB8AC3E}">
        <p14:creationId xmlns:p14="http://schemas.microsoft.com/office/powerpoint/2010/main" val="14284814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177752"/>
          </a:xfrm>
        </p:spPr>
        <p:txBody>
          <a:bodyPr/>
          <a:lstStyle/>
          <a:p>
            <a:r>
              <a:rPr lang="en-US" dirty="0" smtClean="0"/>
              <a:t>Microsoft Pen Windows</a:t>
            </a:r>
            <a:endParaRPr lang="en-US" dirty="0"/>
          </a:p>
        </p:txBody>
      </p:sp>
      <p:sp>
        <p:nvSpPr>
          <p:cNvPr id="3" name="Content Placeholder 2"/>
          <p:cNvSpPr>
            <a:spLocks noGrp="1"/>
          </p:cNvSpPr>
          <p:nvPr>
            <p:ph idx="1"/>
          </p:nvPr>
        </p:nvSpPr>
        <p:spPr>
          <a:xfrm>
            <a:off x="468216" y="1289605"/>
            <a:ext cx="8229600" cy="4411662"/>
          </a:xfrm>
        </p:spPr>
        <p:txBody>
          <a:bodyPr/>
          <a:lstStyle/>
          <a:p>
            <a:r>
              <a:rPr lang="en-US" dirty="0" smtClean="0"/>
              <a:t>From: 1991</a:t>
            </a:r>
          </a:p>
          <a:p>
            <a:r>
              <a:rPr lang="en-US" dirty="0" smtClean="0"/>
              <a:t>Version of Windows 3.1 for pen computing</a:t>
            </a:r>
          </a:p>
          <a:p>
            <a:r>
              <a:rPr lang="en-US" dirty="0" smtClean="0"/>
              <a:t>Added handwriting recognition</a:t>
            </a:r>
          </a:p>
          <a:p>
            <a:r>
              <a:rPr lang="en-US" dirty="0" smtClean="0"/>
              <a:t>Versions for Windows NT, Windows 95, etc.</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32</a:t>
            </a:fld>
            <a:endParaRPr lang="en-US" altLang="en-US"/>
          </a:p>
        </p:txBody>
      </p:sp>
      <p:pic>
        <p:nvPicPr>
          <p:cNvPr id="64514" name="Picture 2" descr="http://aliennerd.files.wordpress.com/2011/12/20111228-_1020183-1.jpg"/>
          <p:cNvPicPr>
            <a:picLocks noChangeAspect="1" noChangeArrowheads="1"/>
          </p:cNvPicPr>
          <p:nvPr/>
        </p:nvPicPr>
        <p:blipFill>
          <a:blip r:embed="rId2" cstate="print"/>
          <a:srcRect/>
          <a:stretch>
            <a:fillRect/>
          </a:stretch>
        </p:blipFill>
        <p:spPr bwMode="auto">
          <a:xfrm>
            <a:off x="0" y="3899971"/>
            <a:ext cx="3944039" cy="2958029"/>
          </a:xfrm>
          <a:prstGeom prst="rect">
            <a:avLst/>
          </a:prstGeom>
          <a:noFill/>
        </p:spPr>
      </p:pic>
      <p:sp>
        <p:nvSpPr>
          <p:cNvPr id="7" name="TextBox 6"/>
          <p:cNvSpPr txBox="1"/>
          <p:nvPr/>
        </p:nvSpPr>
        <p:spPr>
          <a:xfrm>
            <a:off x="0" y="3646582"/>
            <a:ext cx="8791460" cy="276999"/>
          </a:xfrm>
          <a:prstGeom prst="rect">
            <a:avLst/>
          </a:prstGeom>
          <a:noFill/>
        </p:spPr>
        <p:txBody>
          <a:bodyPr wrap="square" rtlCol="0">
            <a:spAutoFit/>
          </a:bodyPr>
          <a:lstStyle/>
          <a:p>
            <a:r>
              <a:rPr lang="en-US" sz="1200" dirty="0" smtClean="0"/>
              <a:t>Images: </a:t>
            </a:r>
            <a:r>
              <a:rPr lang="en-US" sz="1200" dirty="0" smtClean="0">
                <a:hlinkClick r:id="rId3"/>
              </a:rPr>
              <a:t>http://retrocosm.net/2012/01/</a:t>
            </a:r>
            <a:r>
              <a:rPr lang="en-US" sz="1200" dirty="0" smtClean="0"/>
              <a:t>,     </a:t>
            </a:r>
            <a:r>
              <a:rPr lang="en-US" sz="1200" dirty="0" smtClean="0">
                <a:hlinkClick r:id="rId4"/>
              </a:rPr>
              <a:t>http://www.betaarchive.com/imageupload/1298947809.or.94950.png</a:t>
            </a:r>
            <a:r>
              <a:rPr lang="en-US" sz="1200" dirty="0" smtClean="0"/>
              <a:t> </a:t>
            </a:r>
            <a:endParaRPr lang="en-US" sz="1200" dirty="0"/>
          </a:p>
        </p:txBody>
      </p:sp>
      <p:pic>
        <p:nvPicPr>
          <p:cNvPr id="64516" name="Picture 4" descr="http://www.betaarchive.com/imageupload/1298947809.or.94950.png"/>
          <p:cNvPicPr>
            <a:picLocks noChangeAspect="1" noChangeArrowheads="1"/>
          </p:cNvPicPr>
          <p:nvPr/>
        </p:nvPicPr>
        <p:blipFill>
          <a:blip r:embed="rId5" cstate="print"/>
          <a:srcRect/>
          <a:stretch>
            <a:fillRect/>
          </a:stretch>
        </p:blipFill>
        <p:spPr bwMode="auto">
          <a:xfrm>
            <a:off x="5078777" y="4069523"/>
            <a:ext cx="4065224" cy="2788477"/>
          </a:xfrm>
          <a:prstGeom prst="rect">
            <a:avLst/>
          </a:prstGeom>
          <a:noFill/>
        </p:spPr>
      </p:pic>
    </p:spTree>
    <p:extLst>
      <p:ext uri="{BB962C8B-B14F-4D97-AF65-F5344CB8AC3E}">
        <p14:creationId xmlns:p14="http://schemas.microsoft.com/office/powerpoint/2010/main" val="14034944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technobuffalo.com/wp-content/uploads/2011/06/apple-newton6111.jpg"/>
          <p:cNvPicPr>
            <a:picLocks noChangeAspect="1" noChangeArrowheads="1"/>
          </p:cNvPicPr>
          <p:nvPr/>
        </p:nvPicPr>
        <p:blipFill>
          <a:blip r:embed="rId2" cstate="print"/>
          <a:srcRect/>
          <a:stretch>
            <a:fillRect/>
          </a:stretch>
        </p:blipFill>
        <p:spPr bwMode="auto">
          <a:xfrm>
            <a:off x="6599305" y="-1"/>
            <a:ext cx="2544695" cy="2765235"/>
          </a:xfrm>
          <a:prstGeom prst="rect">
            <a:avLst/>
          </a:prstGeom>
          <a:noFill/>
        </p:spPr>
      </p:pic>
      <p:sp>
        <p:nvSpPr>
          <p:cNvPr id="2" name="Title 1"/>
          <p:cNvSpPr>
            <a:spLocks noGrp="1"/>
          </p:cNvSpPr>
          <p:nvPr>
            <p:ph type="title"/>
          </p:nvPr>
        </p:nvSpPr>
        <p:spPr/>
        <p:txBody>
          <a:bodyPr/>
          <a:lstStyle/>
          <a:p>
            <a:r>
              <a:rPr lang="en-US" dirty="0" smtClean="0"/>
              <a:t>Apple Newton</a:t>
            </a:r>
            <a:endParaRPr lang="en-US" dirty="0"/>
          </a:p>
        </p:txBody>
      </p:sp>
      <p:sp>
        <p:nvSpPr>
          <p:cNvPr id="3" name="Content Placeholder 2"/>
          <p:cNvSpPr>
            <a:spLocks noGrp="1"/>
          </p:cNvSpPr>
          <p:nvPr>
            <p:ph idx="1"/>
          </p:nvPr>
        </p:nvSpPr>
        <p:spPr>
          <a:xfrm>
            <a:off x="269913" y="1653161"/>
            <a:ext cx="7552063" cy="4604420"/>
          </a:xfrm>
        </p:spPr>
        <p:txBody>
          <a:bodyPr>
            <a:normAutofit fontScale="92500"/>
          </a:bodyPr>
          <a:lstStyle/>
          <a:p>
            <a:r>
              <a:rPr lang="en-US" dirty="0" smtClean="0"/>
              <a:t>Started 1987, released 1993</a:t>
            </a:r>
          </a:p>
          <a:p>
            <a:r>
              <a:rPr lang="en-US" dirty="0" smtClean="0"/>
              <a:t>Newton “</a:t>
            </a:r>
            <a:r>
              <a:rPr lang="en-US" dirty="0" err="1" smtClean="0"/>
              <a:t>MessagePad</a:t>
            </a:r>
            <a:r>
              <a:rPr lang="en-US" dirty="0" smtClean="0"/>
              <a:t>”</a:t>
            </a:r>
          </a:p>
          <a:p>
            <a:r>
              <a:rPr lang="en-US" dirty="0" smtClean="0"/>
              <a:t>Coined term “Personal Digital</a:t>
            </a:r>
            <a:br>
              <a:rPr lang="en-US" dirty="0" smtClean="0"/>
            </a:br>
            <a:r>
              <a:rPr lang="en-US" dirty="0" smtClean="0"/>
              <a:t>Assistant (PDA)</a:t>
            </a:r>
          </a:p>
          <a:p>
            <a:r>
              <a:rPr lang="en-US" dirty="0" smtClean="0"/>
              <a:t>Was on sale for 6 years</a:t>
            </a:r>
          </a:p>
          <a:p>
            <a:r>
              <a:rPr lang="en-US" dirty="0" smtClean="0"/>
              <a:t>Fairly large &amp; heavy</a:t>
            </a:r>
          </a:p>
          <a:p>
            <a:r>
              <a:rPr lang="en-US" dirty="0" smtClean="0"/>
              <a:t>Interesting OS using an interpreted programming language: </a:t>
            </a:r>
            <a:r>
              <a:rPr lang="en-US" dirty="0" err="1" smtClean="0"/>
              <a:t>NewtonScript</a:t>
            </a:r>
            <a:endParaRPr lang="en-US" dirty="0" smtClean="0"/>
          </a:p>
          <a:p>
            <a:pPr lvl="1"/>
            <a:r>
              <a:rPr lang="en-US" dirty="0" smtClean="0"/>
              <a:t>“Prototype-Instance” OO model like JavaScript</a:t>
            </a:r>
          </a:p>
          <a:p>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33</a:t>
            </a:fld>
            <a:endParaRPr lang="en-US" altLang="en-US"/>
          </a:p>
        </p:txBody>
      </p:sp>
      <p:pic>
        <p:nvPicPr>
          <p:cNvPr id="62468" name="Picture 4" descr="John Sculley with a Newton"/>
          <p:cNvPicPr>
            <a:picLocks noChangeAspect="1" noChangeArrowheads="1"/>
          </p:cNvPicPr>
          <p:nvPr/>
        </p:nvPicPr>
        <p:blipFill>
          <a:blip r:embed="rId3" cstate="print"/>
          <a:srcRect/>
          <a:stretch>
            <a:fillRect/>
          </a:stretch>
        </p:blipFill>
        <p:spPr bwMode="auto">
          <a:xfrm>
            <a:off x="6188726" y="2667918"/>
            <a:ext cx="2955274" cy="1970183"/>
          </a:xfrm>
          <a:prstGeom prst="rect">
            <a:avLst/>
          </a:prstGeom>
          <a:noFill/>
        </p:spPr>
      </p:pic>
      <p:sp>
        <p:nvSpPr>
          <p:cNvPr id="8" name="TextBox 7"/>
          <p:cNvSpPr txBox="1"/>
          <p:nvPr/>
        </p:nvSpPr>
        <p:spPr>
          <a:xfrm>
            <a:off x="7744258" y="4579791"/>
            <a:ext cx="1399742" cy="307777"/>
          </a:xfrm>
          <a:prstGeom prst="rect">
            <a:avLst/>
          </a:prstGeom>
          <a:noFill/>
        </p:spPr>
        <p:txBody>
          <a:bodyPr wrap="none" rtlCol="0">
            <a:spAutoFit/>
          </a:bodyPr>
          <a:lstStyle/>
          <a:p>
            <a:r>
              <a:rPr lang="en-US" sz="1400" dirty="0" smtClean="0"/>
              <a:t>John </a:t>
            </a:r>
            <a:r>
              <a:rPr lang="en-US" sz="1400" dirty="0" err="1" smtClean="0"/>
              <a:t>Sculley</a:t>
            </a:r>
            <a:r>
              <a:rPr lang="en-US" sz="1400" dirty="0" smtClean="0"/>
              <a:t> III</a:t>
            </a:r>
            <a:endParaRPr lang="en-US" sz="1400" dirty="0"/>
          </a:p>
        </p:txBody>
      </p:sp>
    </p:spTree>
    <p:extLst>
      <p:ext uri="{BB962C8B-B14F-4D97-AF65-F5344CB8AC3E}">
        <p14:creationId xmlns:p14="http://schemas.microsoft.com/office/powerpoint/2010/main" val="4212510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Newton</a:t>
            </a:r>
            <a:endParaRPr lang="en-US" dirty="0"/>
          </a:p>
        </p:txBody>
      </p:sp>
      <p:sp>
        <p:nvSpPr>
          <p:cNvPr id="3" name="Content Placeholder 2"/>
          <p:cNvSpPr>
            <a:spLocks noGrp="1"/>
          </p:cNvSpPr>
          <p:nvPr>
            <p:ph idx="1"/>
          </p:nvPr>
        </p:nvSpPr>
        <p:spPr>
          <a:xfrm>
            <a:off x="457200" y="1564395"/>
            <a:ext cx="8229600" cy="2390660"/>
          </a:xfrm>
        </p:spPr>
        <p:txBody>
          <a:bodyPr>
            <a:normAutofit fontScale="92500" lnSpcReduction="10000"/>
          </a:bodyPr>
          <a:lstStyle/>
          <a:p>
            <a:r>
              <a:rPr lang="en-US" dirty="0" smtClean="0"/>
              <a:t>Key issue: handwriting recognition was main input technique</a:t>
            </a:r>
            <a:br>
              <a:rPr lang="en-US" dirty="0" smtClean="0"/>
            </a:br>
            <a:r>
              <a:rPr lang="en-US" sz="1800" dirty="0" smtClean="0">
                <a:hlinkClick r:id="rId2"/>
              </a:rPr>
              <a:t>http://www.computerhistory.org/revolution/mobile-computing/18/319/1714</a:t>
            </a:r>
            <a:r>
              <a:rPr lang="en-US" sz="1800" dirty="0" smtClean="0"/>
              <a:t> </a:t>
            </a:r>
            <a:endParaRPr lang="en-US" sz="3200" dirty="0" smtClean="0"/>
          </a:p>
          <a:p>
            <a:r>
              <a:rPr lang="en-US" dirty="0" smtClean="0"/>
              <a:t>Often not successful</a:t>
            </a:r>
          </a:p>
          <a:p>
            <a:pPr lvl="1"/>
            <a:r>
              <a:rPr lang="en-US" dirty="0" smtClean="0"/>
              <a:t>Famously panned for an entire week by Doonesbury (August 1993)</a:t>
            </a:r>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34</a:t>
            </a:fld>
            <a:endParaRPr lang="en-US" altLang="en-US"/>
          </a:p>
        </p:txBody>
      </p:sp>
      <p:pic>
        <p:nvPicPr>
          <p:cNvPr id="1026" name="Picture 2"/>
          <p:cNvPicPr>
            <a:picLocks noChangeAspect="1" noChangeArrowheads="1"/>
          </p:cNvPicPr>
          <p:nvPr/>
        </p:nvPicPr>
        <p:blipFill>
          <a:blip r:embed="rId3" cstate="print"/>
          <a:srcRect/>
          <a:stretch>
            <a:fillRect/>
          </a:stretch>
        </p:blipFill>
        <p:spPr bwMode="auto">
          <a:xfrm>
            <a:off x="0" y="3947525"/>
            <a:ext cx="9144000" cy="2910475"/>
          </a:xfrm>
          <a:prstGeom prst="rect">
            <a:avLst/>
          </a:prstGeom>
          <a:noFill/>
          <a:ln w="9525">
            <a:noFill/>
            <a:miter lim="800000"/>
            <a:headEnd/>
            <a:tailEnd/>
          </a:ln>
        </p:spPr>
      </p:pic>
    </p:spTree>
    <p:extLst>
      <p:ext uri="{BB962C8B-B14F-4D97-AF65-F5344CB8AC3E}">
        <p14:creationId xmlns:p14="http://schemas.microsoft.com/office/powerpoint/2010/main" val="3110786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22238"/>
            <a:ext cx="7915619" cy="1188769"/>
          </a:xfrm>
        </p:spPr>
        <p:txBody>
          <a:bodyPr/>
          <a:lstStyle/>
          <a:p>
            <a:r>
              <a:rPr lang="en-US" sz="3600" dirty="0" smtClean="0"/>
              <a:t>General Magic’s “Magic Cap” OS</a:t>
            </a:r>
            <a:endParaRPr lang="en-US" sz="3600" dirty="0"/>
          </a:p>
        </p:txBody>
      </p:sp>
      <p:sp>
        <p:nvSpPr>
          <p:cNvPr id="3" name="Content Placeholder 2"/>
          <p:cNvSpPr>
            <a:spLocks noGrp="1"/>
          </p:cNvSpPr>
          <p:nvPr>
            <p:ph idx="1"/>
          </p:nvPr>
        </p:nvSpPr>
        <p:spPr>
          <a:xfrm>
            <a:off x="457200" y="1719263"/>
            <a:ext cx="4632593" cy="4411662"/>
          </a:xfrm>
        </p:spPr>
        <p:txBody>
          <a:bodyPr>
            <a:normAutofit/>
          </a:bodyPr>
          <a:lstStyle/>
          <a:p>
            <a:r>
              <a:rPr lang="en-US" sz="2800" dirty="0" smtClean="0"/>
              <a:t>1994</a:t>
            </a:r>
          </a:p>
          <a:p>
            <a:r>
              <a:rPr lang="en-US" sz="2800" dirty="0" smtClean="0"/>
              <a:t>Ran on Sony </a:t>
            </a:r>
            <a:r>
              <a:rPr lang="en-US" sz="2800" dirty="0" err="1" smtClean="0"/>
              <a:t>MagicLink</a:t>
            </a:r>
            <a:r>
              <a:rPr lang="en-US" sz="2800" dirty="0" smtClean="0"/>
              <a:t> hardware</a:t>
            </a:r>
          </a:p>
          <a:p>
            <a:r>
              <a:rPr lang="en-US" sz="2800" dirty="0" smtClean="0"/>
              <a:t>Object-oriented OS for PDAs</a:t>
            </a:r>
          </a:p>
          <a:p>
            <a:r>
              <a:rPr lang="en-US" sz="2800" dirty="0" smtClean="0"/>
              <a:t>3D Room metaphor</a:t>
            </a:r>
          </a:p>
          <a:p>
            <a:r>
              <a:rPr lang="en-US" sz="2800" dirty="0" smtClean="0"/>
              <a:t>Special AT&amp;T wireless network (very slow)</a:t>
            </a:r>
          </a:p>
          <a:p>
            <a:endParaRPr lang="en-US" sz="2800"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35</a:t>
            </a:fld>
            <a:endParaRPr lang="en-US" altLang="en-US" dirty="0"/>
          </a:p>
        </p:txBody>
      </p:sp>
      <p:pic>
        <p:nvPicPr>
          <p:cNvPr id="48130" name="Picture 2" descr="File:Magic Cap OS.gif"/>
          <p:cNvPicPr>
            <a:picLocks noChangeAspect="1" noChangeArrowheads="1"/>
          </p:cNvPicPr>
          <p:nvPr/>
        </p:nvPicPr>
        <p:blipFill>
          <a:blip r:embed="rId2" cstate="print"/>
          <a:srcRect/>
          <a:stretch>
            <a:fillRect/>
          </a:stretch>
        </p:blipFill>
        <p:spPr bwMode="auto">
          <a:xfrm>
            <a:off x="5067759" y="1462733"/>
            <a:ext cx="4076241" cy="2734374"/>
          </a:xfrm>
          <a:prstGeom prst="rect">
            <a:avLst/>
          </a:prstGeom>
          <a:noFill/>
        </p:spPr>
      </p:pic>
      <p:sp>
        <p:nvSpPr>
          <p:cNvPr id="7" name="TextBox 6"/>
          <p:cNvSpPr txBox="1"/>
          <p:nvPr/>
        </p:nvSpPr>
        <p:spPr>
          <a:xfrm>
            <a:off x="44604" y="5772703"/>
            <a:ext cx="5056741" cy="738664"/>
          </a:xfrm>
          <a:prstGeom prst="rect">
            <a:avLst/>
          </a:prstGeom>
          <a:noFill/>
        </p:spPr>
        <p:txBody>
          <a:bodyPr wrap="square" rtlCol="0">
            <a:spAutoFit/>
          </a:bodyPr>
          <a:lstStyle/>
          <a:p>
            <a:r>
              <a:rPr lang="en-US" sz="1400" dirty="0" smtClean="0"/>
              <a:t>Pictures: </a:t>
            </a:r>
            <a:r>
              <a:rPr lang="en-US" sz="1400" dirty="0" smtClean="0">
                <a:hlinkClick r:id="rId3"/>
              </a:rPr>
              <a:t>http://en.wikipedia.org/wiki/File:Magic_Cap_OS.gif</a:t>
            </a:r>
            <a:endParaRPr lang="en-US" sz="1400" dirty="0" smtClean="0"/>
          </a:p>
          <a:p>
            <a:r>
              <a:rPr lang="en-US" sz="1400" dirty="0" smtClean="0">
                <a:hlinkClick r:id="rId4"/>
              </a:rPr>
              <a:t>http://en.wikipedia.org/wiki/File:SonyMagicLink.jpg</a:t>
            </a:r>
            <a:endParaRPr lang="en-US" sz="1400" dirty="0" smtClean="0"/>
          </a:p>
          <a:p>
            <a:endParaRPr lang="en-US" sz="1400" dirty="0"/>
          </a:p>
        </p:txBody>
      </p:sp>
      <p:pic>
        <p:nvPicPr>
          <p:cNvPr id="48132" name="Picture 4" descr="File:SonyMagicLink.jpg"/>
          <p:cNvPicPr>
            <a:picLocks noChangeAspect="1" noChangeArrowheads="1"/>
          </p:cNvPicPr>
          <p:nvPr/>
        </p:nvPicPr>
        <p:blipFill>
          <a:blip r:embed="rId5" cstate="print"/>
          <a:srcRect/>
          <a:stretch>
            <a:fillRect/>
          </a:stretch>
        </p:blipFill>
        <p:spPr bwMode="auto">
          <a:xfrm>
            <a:off x="5023692" y="4183085"/>
            <a:ext cx="4120308" cy="2628757"/>
          </a:xfrm>
          <a:prstGeom prst="rect">
            <a:avLst/>
          </a:prstGeom>
          <a:noFill/>
        </p:spPr>
      </p:pic>
    </p:spTree>
    <p:extLst>
      <p:ext uri="{BB962C8B-B14F-4D97-AF65-F5344CB8AC3E}">
        <p14:creationId xmlns:p14="http://schemas.microsoft.com/office/powerpoint/2010/main" val="24733630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phone + PDAs</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36</a:t>
            </a:fld>
            <a:endParaRPr lang="en-US" altLang="en-US"/>
          </a:p>
        </p:txBody>
      </p:sp>
      <p:pic>
        <p:nvPicPr>
          <p:cNvPr id="47106" name="Picture 2" descr="File:Nokia-9110-2.jpg"/>
          <p:cNvPicPr>
            <a:picLocks noChangeAspect="1" noChangeArrowheads="1"/>
          </p:cNvPicPr>
          <p:nvPr/>
        </p:nvPicPr>
        <p:blipFill>
          <a:blip r:embed="rId2" cstate="print"/>
          <a:srcRect/>
          <a:stretch>
            <a:fillRect/>
          </a:stretch>
        </p:blipFill>
        <p:spPr bwMode="auto">
          <a:xfrm>
            <a:off x="5701527" y="4240150"/>
            <a:ext cx="3442473" cy="2617850"/>
          </a:xfrm>
          <a:prstGeom prst="rect">
            <a:avLst/>
          </a:prstGeom>
          <a:noFill/>
        </p:spPr>
      </p:pic>
      <p:pic>
        <p:nvPicPr>
          <p:cNvPr id="47110" name="Picture 6" descr="C:\Users\bam\AppData\Local\Temp\SNAGHTML18944a97.PNG"/>
          <p:cNvPicPr>
            <a:picLocks noChangeAspect="1" noChangeArrowheads="1"/>
          </p:cNvPicPr>
          <p:nvPr/>
        </p:nvPicPr>
        <p:blipFill>
          <a:blip r:embed="rId3" cstate="print"/>
          <a:srcRect/>
          <a:stretch>
            <a:fillRect/>
          </a:stretch>
        </p:blipFill>
        <p:spPr bwMode="auto">
          <a:xfrm>
            <a:off x="3393195" y="4682168"/>
            <a:ext cx="2555913" cy="2175832"/>
          </a:xfrm>
          <a:prstGeom prst="rect">
            <a:avLst/>
          </a:prstGeom>
          <a:noFill/>
        </p:spPr>
      </p:pic>
      <p:sp>
        <p:nvSpPr>
          <p:cNvPr id="3" name="Content Placeholder 2"/>
          <p:cNvSpPr>
            <a:spLocks noGrp="1"/>
          </p:cNvSpPr>
          <p:nvPr>
            <p:ph idx="1"/>
          </p:nvPr>
        </p:nvSpPr>
        <p:spPr>
          <a:xfrm>
            <a:off x="457200" y="1410159"/>
            <a:ext cx="8229600" cy="4720766"/>
          </a:xfrm>
        </p:spPr>
        <p:txBody>
          <a:bodyPr/>
          <a:lstStyle/>
          <a:p>
            <a:r>
              <a:rPr lang="en-US" dirty="0" smtClean="0"/>
              <a:t>IBM Simon</a:t>
            </a:r>
          </a:p>
          <a:p>
            <a:pPr lvl="1"/>
            <a:r>
              <a:rPr lang="en-US" dirty="0" smtClean="0"/>
              <a:t>Shipped in 1994 by BellSouth</a:t>
            </a:r>
          </a:p>
          <a:p>
            <a:r>
              <a:rPr lang="en-US" dirty="0" smtClean="0"/>
              <a:t>Nokia 9110 Communicator</a:t>
            </a:r>
          </a:p>
          <a:p>
            <a:pPr lvl="1"/>
            <a:r>
              <a:rPr lang="en-US" dirty="0" smtClean="0"/>
              <a:t>1996</a:t>
            </a:r>
          </a:p>
          <a:p>
            <a:pPr lvl="1"/>
            <a:r>
              <a:rPr lang="en-US" dirty="0" smtClean="0"/>
              <a:t>Added full physical keyboard</a:t>
            </a:r>
          </a:p>
          <a:p>
            <a:r>
              <a:rPr lang="en-US" dirty="0" smtClean="0"/>
              <a:t>Typical PDA features:</a:t>
            </a:r>
          </a:p>
          <a:p>
            <a:pPr lvl="1"/>
            <a:r>
              <a:rPr lang="en-US" dirty="0" smtClean="0"/>
              <a:t>Address book, calendar</a:t>
            </a:r>
          </a:p>
          <a:p>
            <a:r>
              <a:rPr lang="en-US" dirty="0" smtClean="0"/>
              <a:t>Slow</a:t>
            </a:r>
          </a:p>
          <a:p>
            <a:endParaRPr lang="en-US" dirty="0"/>
          </a:p>
        </p:txBody>
      </p:sp>
      <p:pic>
        <p:nvPicPr>
          <p:cNvPr id="14338" name="Picture 2" descr="File:IBM Simon Personal Communicator.png"/>
          <p:cNvPicPr>
            <a:picLocks noChangeAspect="1" noChangeArrowheads="1"/>
          </p:cNvPicPr>
          <p:nvPr/>
        </p:nvPicPr>
        <p:blipFill>
          <a:blip r:embed="rId4" cstate="print"/>
          <a:srcRect/>
          <a:stretch>
            <a:fillRect/>
          </a:stretch>
        </p:blipFill>
        <p:spPr bwMode="auto">
          <a:xfrm>
            <a:off x="7221881" y="0"/>
            <a:ext cx="2113479" cy="3925967"/>
          </a:xfrm>
          <a:prstGeom prst="rect">
            <a:avLst/>
          </a:prstGeom>
          <a:noFill/>
        </p:spPr>
      </p:pic>
    </p:spTree>
    <p:extLst>
      <p:ext uri="{BB962C8B-B14F-4D97-AF65-F5344CB8AC3E}">
        <p14:creationId xmlns:p14="http://schemas.microsoft.com/office/powerpoint/2010/main" val="313869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Palm</a:t>
            </a:r>
            <a:endParaRPr lang="en-US" dirty="0"/>
          </a:p>
        </p:txBody>
      </p:sp>
      <p:sp>
        <p:nvSpPr>
          <p:cNvPr id="3" name="Content Placeholder 2"/>
          <p:cNvSpPr>
            <a:spLocks noGrp="1"/>
          </p:cNvSpPr>
          <p:nvPr>
            <p:ph idx="1"/>
          </p:nvPr>
        </p:nvSpPr>
        <p:spPr>
          <a:xfrm>
            <a:off x="457200" y="1719262"/>
            <a:ext cx="6758848" cy="4659503"/>
          </a:xfrm>
        </p:spPr>
        <p:txBody>
          <a:bodyPr>
            <a:normAutofit fontScale="92500" lnSpcReduction="10000"/>
          </a:bodyPr>
          <a:lstStyle/>
          <a:p>
            <a:r>
              <a:rPr lang="en-US" dirty="0" smtClean="0"/>
              <a:t>Founded by Jeff Hawkins who did </a:t>
            </a:r>
            <a:r>
              <a:rPr lang="en-US" dirty="0" err="1" smtClean="0"/>
              <a:t>GridPad</a:t>
            </a:r>
            <a:endParaRPr lang="en-US" dirty="0" smtClean="0"/>
          </a:p>
          <a:p>
            <a:r>
              <a:rPr lang="en-US" dirty="0" smtClean="0"/>
              <a:t>US Robotics (1995), 3Com (1997),</a:t>
            </a:r>
            <a:br>
              <a:rPr lang="en-US" dirty="0" smtClean="0"/>
            </a:br>
            <a:r>
              <a:rPr lang="en-US" dirty="0" smtClean="0"/>
              <a:t>Handspring (1998), Palm (2000), HP (2010)</a:t>
            </a:r>
          </a:p>
          <a:p>
            <a:r>
              <a:rPr lang="en-US" dirty="0" smtClean="0"/>
              <a:t>First released version: </a:t>
            </a:r>
            <a:r>
              <a:rPr lang="en-US" dirty="0" smtClean="0">
                <a:solidFill>
                  <a:schemeClr val="accent2"/>
                </a:solidFill>
              </a:rPr>
              <a:t>1996</a:t>
            </a:r>
            <a:r>
              <a:rPr lang="en-US" dirty="0" smtClean="0"/>
              <a:t> = “Pilot”</a:t>
            </a:r>
          </a:p>
          <a:p>
            <a:pPr lvl="1"/>
            <a:r>
              <a:rPr lang="en-US" dirty="0" smtClean="0"/>
              <a:t>Name changed due to lawsuit</a:t>
            </a:r>
          </a:p>
          <a:p>
            <a:r>
              <a:rPr lang="en-US" dirty="0" smtClean="0"/>
              <a:t>They did lots of user testing with prototypes created using HyperCard</a:t>
            </a:r>
          </a:p>
          <a:p>
            <a:r>
              <a:rPr lang="en-US" dirty="0" smtClean="0"/>
              <a:t>Graffiti for data entry</a:t>
            </a:r>
          </a:p>
          <a:p>
            <a:endParaRPr lang="en-US" dirty="0" smtClean="0"/>
          </a:p>
        </p:txBody>
      </p:sp>
      <p:sp>
        <p:nvSpPr>
          <p:cNvPr id="4" name="Footer Placeholder 3"/>
          <p:cNvSpPr>
            <a:spLocks noGrp="1"/>
          </p:cNvSpPr>
          <p:nvPr>
            <p:ph type="ftr" sz="quarter" idx="11"/>
          </p:nvPr>
        </p:nvSpPr>
        <p:spPr/>
        <p:txBody>
          <a:bodyPr/>
          <a:lstStyle/>
          <a:p>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fld id="{5724283D-037C-4233-A5B9-6A378F34C5AF}" type="slidenum">
              <a:rPr lang="en-US" altLang="en-US" smtClean="0"/>
              <a:pPr/>
              <a:t>37</a:t>
            </a:fld>
            <a:endParaRPr lang="en-US" altLang="en-US"/>
          </a:p>
        </p:txBody>
      </p:sp>
      <p:pic>
        <p:nvPicPr>
          <p:cNvPr id="58370" name="Picture 2" descr="PalmPilot5000.jpg"/>
          <p:cNvPicPr>
            <a:picLocks noChangeAspect="1" noChangeArrowheads="1"/>
          </p:cNvPicPr>
          <p:nvPr/>
        </p:nvPicPr>
        <p:blipFill>
          <a:blip r:embed="rId2" cstate="print"/>
          <a:srcRect/>
          <a:stretch>
            <a:fillRect/>
          </a:stretch>
        </p:blipFill>
        <p:spPr bwMode="auto">
          <a:xfrm>
            <a:off x="7048500" y="745417"/>
            <a:ext cx="2095500" cy="2819401"/>
          </a:xfrm>
          <a:prstGeom prst="rect">
            <a:avLst/>
          </a:prstGeom>
          <a:noFill/>
        </p:spPr>
      </p:pic>
    </p:spTree>
    <p:extLst>
      <p:ext uri="{BB962C8B-B14F-4D97-AF65-F5344CB8AC3E}">
        <p14:creationId xmlns:p14="http://schemas.microsoft.com/office/powerpoint/2010/main" val="2948592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Palm Graffiti</a:t>
            </a:r>
            <a:endParaRPr lang="en-US" dirty="0"/>
          </a:p>
        </p:txBody>
      </p:sp>
      <p:sp>
        <p:nvSpPr>
          <p:cNvPr id="3" name="Content Placeholder 2"/>
          <p:cNvSpPr>
            <a:spLocks noGrp="1"/>
          </p:cNvSpPr>
          <p:nvPr>
            <p:ph idx="1"/>
          </p:nvPr>
        </p:nvSpPr>
        <p:spPr>
          <a:xfrm>
            <a:off x="280930" y="1366724"/>
            <a:ext cx="5591060" cy="3888322"/>
          </a:xfrm>
        </p:spPr>
        <p:txBody>
          <a:bodyPr>
            <a:normAutofit fontScale="92500"/>
          </a:bodyPr>
          <a:lstStyle/>
          <a:p>
            <a:r>
              <a:rPr lang="en-US" dirty="0" smtClean="0"/>
              <a:t>Jeff Hawkins had seen Xerox</a:t>
            </a:r>
            <a:br>
              <a:rPr lang="en-US" dirty="0" smtClean="0"/>
            </a:br>
            <a:r>
              <a:rPr lang="en-US" dirty="0" err="1" smtClean="0"/>
              <a:t>QuickWriting</a:t>
            </a:r>
            <a:endParaRPr lang="en-US" dirty="0" smtClean="0"/>
          </a:p>
          <a:p>
            <a:pPr lvl="1"/>
            <a:r>
              <a:rPr lang="en-US" dirty="0" smtClean="0"/>
              <a:t>Lawsuit</a:t>
            </a:r>
          </a:p>
          <a:p>
            <a:r>
              <a:rPr lang="en-US" dirty="0" smtClean="0"/>
              <a:t>Designed to be easier to learn</a:t>
            </a:r>
          </a:p>
          <a:p>
            <a:pPr lvl="1"/>
            <a:r>
              <a:rPr lang="en-US" dirty="0" smtClean="0"/>
              <a:t>Still required practice</a:t>
            </a:r>
          </a:p>
          <a:p>
            <a:r>
              <a:rPr lang="en-US" dirty="0" err="1" smtClean="0"/>
              <a:t>Unistroke</a:t>
            </a:r>
            <a:r>
              <a:rPr lang="en-US" dirty="0" smtClean="0"/>
              <a:t> except for “X”</a:t>
            </a:r>
          </a:p>
          <a:p>
            <a:r>
              <a:rPr lang="en-US" dirty="0" smtClean="0"/>
              <a:t>Two sides – numbers look the same as some letters</a:t>
            </a:r>
          </a:p>
          <a:p>
            <a:endParaRPr lang="en-US" dirty="0" smtClean="0"/>
          </a:p>
          <a:p>
            <a:pPr>
              <a:buNone/>
            </a:pPr>
            <a:endParaRPr lang="en-US" dirty="0" smtClean="0"/>
          </a:p>
          <a:p>
            <a:pPr>
              <a:tabLst>
                <a:tab pos="4803775" algn="l"/>
              </a:tabLst>
            </a:pP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38</a:t>
            </a:fld>
            <a:endParaRPr lang="en-US" altLang="en-US"/>
          </a:p>
        </p:txBody>
      </p:sp>
      <p:pic>
        <p:nvPicPr>
          <p:cNvPr id="48130" name="Picture 2" descr="http://upload.wikimedia.org/wikipedia/commons/thumb/6/68/Palm_Graffiti_gestures.png/220px-Palm_Graffiti_gestures.png"/>
          <p:cNvPicPr>
            <a:picLocks noChangeAspect="1" noChangeArrowheads="1"/>
          </p:cNvPicPr>
          <p:nvPr/>
        </p:nvPicPr>
        <p:blipFill>
          <a:blip r:embed="rId2" cstate="print"/>
          <a:srcRect/>
          <a:stretch>
            <a:fillRect/>
          </a:stretch>
        </p:blipFill>
        <p:spPr bwMode="auto">
          <a:xfrm>
            <a:off x="5892362" y="0"/>
            <a:ext cx="3251638" cy="6858000"/>
          </a:xfrm>
          <a:prstGeom prst="rect">
            <a:avLst/>
          </a:prstGeom>
          <a:noFill/>
        </p:spPr>
      </p:pic>
      <p:pic>
        <p:nvPicPr>
          <p:cNvPr id="7" name="Picture 2" descr="PalmPilot5000.jpg"/>
          <p:cNvPicPr>
            <a:picLocks noChangeAspect="1" noChangeArrowheads="1"/>
          </p:cNvPicPr>
          <p:nvPr/>
        </p:nvPicPr>
        <p:blipFill>
          <a:blip r:embed="rId3" cstate="print"/>
          <a:srcRect t="58091" b="17013"/>
          <a:stretch>
            <a:fillRect/>
          </a:stretch>
        </p:blipFill>
        <p:spPr bwMode="auto">
          <a:xfrm>
            <a:off x="623566" y="5078776"/>
            <a:ext cx="5311624" cy="1779224"/>
          </a:xfrm>
          <a:prstGeom prst="rect">
            <a:avLst/>
          </a:prstGeom>
          <a:noFill/>
        </p:spPr>
      </p:pic>
    </p:spTree>
    <p:extLst>
      <p:ext uri="{BB962C8B-B14F-4D97-AF65-F5344CB8AC3E}">
        <p14:creationId xmlns:p14="http://schemas.microsoft.com/office/powerpoint/2010/main" val="32697029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B85DCA0-EAEE-4FCA-9395-886376BF5227}" type="slidenum">
              <a:rPr lang="en-US"/>
              <a:pPr/>
              <a:t>39</a:t>
            </a:fld>
            <a:endParaRPr lang="en-US"/>
          </a:p>
        </p:txBody>
      </p:sp>
      <p:sp>
        <p:nvSpPr>
          <p:cNvPr id="489474" name="Rectangle 2"/>
          <p:cNvSpPr>
            <a:spLocks noGrp="1" noChangeArrowheads="1"/>
          </p:cNvSpPr>
          <p:nvPr>
            <p:ph type="title"/>
          </p:nvPr>
        </p:nvSpPr>
        <p:spPr>
          <a:xfrm>
            <a:off x="457200" y="122238"/>
            <a:ext cx="7543800" cy="944562"/>
          </a:xfrm>
        </p:spPr>
        <p:txBody>
          <a:bodyPr/>
          <a:lstStyle/>
          <a:p>
            <a:r>
              <a:rPr lang="en-US" dirty="0" smtClean="0"/>
              <a:t>Palm’s design Principles</a:t>
            </a:r>
            <a:endParaRPr lang="en-US" dirty="0"/>
          </a:p>
        </p:txBody>
      </p:sp>
      <p:sp>
        <p:nvSpPr>
          <p:cNvPr id="489475" name="Rectangle 3"/>
          <p:cNvSpPr>
            <a:spLocks noGrp="1" noChangeArrowheads="1"/>
          </p:cNvSpPr>
          <p:nvPr>
            <p:ph type="body" idx="1"/>
          </p:nvPr>
        </p:nvSpPr>
        <p:spPr>
          <a:xfrm>
            <a:off x="145146" y="1148080"/>
            <a:ext cx="8650288" cy="5010349"/>
          </a:xfrm>
        </p:spPr>
        <p:txBody>
          <a:bodyPr>
            <a:normAutofit fontScale="92500" lnSpcReduction="10000"/>
          </a:bodyPr>
          <a:lstStyle/>
          <a:p>
            <a:pPr marL="0" indent="0">
              <a:buNone/>
            </a:pPr>
            <a:r>
              <a:rPr lang="en-US" sz="1400" dirty="0" smtClean="0"/>
              <a:t>“</a:t>
            </a:r>
            <a:r>
              <a:rPr lang="en-US" sz="1400" dirty="0"/>
              <a:t>Designing the Palm Pilot: A conversation with Rob </a:t>
            </a:r>
            <a:r>
              <a:rPr lang="en-US" sz="1400" dirty="0" err="1"/>
              <a:t>Haitani</a:t>
            </a:r>
            <a:r>
              <a:rPr lang="en-US" sz="1400" dirty="0"/>
              <a:t>”, by Eric Bergman and Rob </a:t>
            </a:r>
            <a:r>
              <a:rPr lang="en-US" sz="1400" dirty="0" err="1"/>
              <a:t>Haitani</a:t>
            </a:r>
            <a:r>
              <a:rPr lang="en-US" sz="1400" dirty="0"/>
              <a:t>, chapter 4 in </a:t>
            </a:r>
            <a:r>
              <a:rPr lang="en-US" sz="1400" i="1" dirty="0" smtClean="0"/>
              <a:t>Information Appliances </a:t>
            </a:r>
            <a:r>
              <a:rPr lang="en-US" sz="1400" i="1" dirty="0"/>
              <a:t>and Beyond</a:t>
            </a:r>
            <a:r>
              <a:rPr lang="en-US" sz="1400" dirty="0"/>
              <a:t>, Eric Bergman, ed</a:t>
            </a:r>
            <a:r>
              <a:rPr lang="en-US" sz="1400" dirty="0" smtClean="0"/>
              <a:t>. (2000)</a:t>
            </a:r>
            <a:endParaRPr lang="en-US" sz="1400" dirty="0"/>
          </a:p>
          <a:p>
            <a:r>
              <a:rPr lang="en-US" sz="2800" dirty="0"/>
              <a:t>Fast access to key features on small screens -&gt;</a:t>
            </a:r>
          </a:p>
          <a:p>
            <a:pPr lvl="1"/>
            <a:r>
              <a:rPr lang="en-US" dirty="0"/>
              <a:t>Only a few commands used a lot</a:t>
            </a:r>
          </a:p>
          <a:p>
            <a:pPr lvl="1"/>
            <a:r>
              <a:rPr lang="en-US" dirty="0"/>
              <a:t>Leave commands off main screen, even if not symmetric</a:t>
            </a:r>
          </a:p>
          <a:p>
            <a:pPr lvl="2"/>
            <a:r>
              <a:rPr lang="en-US" sz="2100" dirty="0"/>
              <a:t>new vs. delete</a:t>
            </a:r>
          </a:p>
          <a:p>
            <a:pPr lvl="2"/>
            <a:r>
              <a:rPr lang="en-US" sz="2100" dirty="0"/>
              <a:t>(think stapler and stapler remover)</a:t>
            </a:r>
          </a:p>
          <a:p>
            <a:pPr lvl="1"/>
            <a:r>
              <a:rPr lang="en-US" dirty="0"/>
              <a:t>Note that violates consistency</a:t>
            </a:r>
          </a:p>
          <a:p>
            <a:pPr lvl="1"/>
            <a:r>
              <a:rPr lang="en-US" dirty="0"/>
              <a:t>Tap and then type in schedule and to-do</a:t>
            </a:r>
          </a:p>
          <a:p>
            <a:pPr lvl="1"/>
            <a:r>
              <a:rPr lang="en-US" dirty="0"/>
              <a:t>Only four buttons – which ones?</a:t>
            </a:r>
          </a:p>
          <a:p>
            <a:pPr lvl="1"/>
            <a:r>
              <a:rPr lang="en-US" dirty="0"/>
              <a:t>Vs. Windows CE -&gt; if know PC, this is familiar</a:t>
            </a:r>
          </a:p>
          <a:p>
            <a:pPr lvl="2"/>
            <a:r>
              <a:rPr lang="en-US" sz="2100" dirty="0"/>
              <a:t>But usage models are different</a:t>
            </a:r>
          </a:p>
          <a:p>
            <a:pPr lvl="3"/>
            <a:r>
              <a:rPr lang="en-US" sz="1800" dirty="0"/>
              <a:t>PC: infrequent long usage</a:t>
            </a:r>
          </a:p>
          <a:p>
            <a:pPr lvl="3"/>
            <a:r>
              <a:rPr lang="en-US" sz="1800" dirty="0"/>
              <a:t>Palm: frequent short bursts of usage</a:t>
            </a:r>
          </a:p>
        </p:txBody>
      </p:sp>
      <p:sp>
        <p:nvSpPr>
          <p:cNvPr id="6" name="Footer Placeholder 5"/>
          <p:cNvSpPr>
            <a:spLocks noGrp="1"/>
          </p:cNvSpPr>
          <p:nvPr>
            <p:ph type="ftr" sz="quarter" idx="11"/>
          </p:nvPr>
        </p:nvSpPr>
        <p:spPr>
          <a:xfrm>
            <a:off x="3114040" y="6532880"/>
            <a:ext cx="2895600" cy="325120"/>
          </a:xfrm>
        </p:spPr>
        <p:txBody>
          <a:bodyPr/>
          <a:lstStyle/>
          <a:p>
            <a:r>
              <a:rPr lang="en-US" altLang="en-US" smtClean="0"/>
              <a:t>© 2015 - Brad Myers</a:t>
            </a:r>
            <a:endParaRPr lang="en-US" altLang="en-US" dirty="0"/>
          </a:p>
        </p:txBody>
      </p:sp>
      <p:pic>
        <p:nvPicPr>
          <p:cNvPr id="7" name="Picture 2" descr="PalmPilot5000.jpg"/>
          <p:cNvPicPr>
            <a:picLocks noChangeAspect="1" noChangeArrowheads="1"/>
          </p:cNvPicPr>
          <p:nvPr/>
        </p:nvPicPr>
        <p:blipFill>
          <a:blip r:embed="rId2" cstate="print"/>
          <a:srcRect/>
          <a:stretch>
            <a:fillRect/>
          </a:stretch>
        </p:blipFill>
        <p:spPr bwMode="auto">
          <a:xfrm>
            <a:off x="7170641" y="3040654"/>
            <a:ext cx="1973359" cy="2655065"/>
          </a:xfrm>
          <a:prstGeom prst="rect">
            <a:avLst/>
          </a:prstGeom>
          <a:noFill/>
        </p:spPr>
      </p:pic>
    </p:spTree>
    <p:extLst>
      <p:ext uri="{BB962C8B-B14F-4D97-AF65-F5344CB8AC3E}">
        <p14:creationId xmlns:p14="http://schemas.microsoft.com/office/powerpoint/2010/main" val="2901415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54208"/>
          </a:xfrm>
        </p:spPr>
        <p:txBody>
          <a:bodyPr/>
          <a:lstStyle/>
          <a:p>
            <a:r>
              <a:rPr lang="en-US" dirty="0" smtClean="0"/>
              <a:t>Who knows what this is?</a:t>
            </a:r>
            <a:endParaRPr lang="en-US" dirty="0"/>
          </a:p>
        </p:txBody>
      </p:sp>
      <p:sp>
        <p:nvSpPr>
          <p:cNvPr id="3" name="Content Placeholder 2"/>
          <p:cNvSpPr>
            <a:spLocks noGrp="1"/>
          </p:cNvSpPr>
          <p:nvPr>
            <p:ph idx="1"/>
          </p:nvPr>
        </p:nvSpPr>
        <p:spPr>
          <a:xfrm>
            <a:off x="457200" y="5972536"/>
            <a:ext cx="8229600" cy="555585"/>
          </a:xfrm>
        </p:spPr>
        <p:txBody>
          <a:bodyPr>
            <a:normAutofit/>
          </a:bodyPr>
          <a:lstStyle/>
          <a:p>
            <a:r>
              <a:rPr lang="en-US" dirty="0" smtClean="0"/>
              <a:t>Dates back before the 1930s</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a:t>
            </a:fld>
            <a:endParaRPr lang="en-US" altLang="en-US"/>
          </a:p>
        </p:txBody>
      </p:sp>
      <p:pic>
        <p:nvPicPr>
          <p:cNvPr id="176130" name="Picture 2" descr="File:Oscilloscope.jpg"/>
          <p:cNvPicPr>
            <a:picLocks noChangeAspect="1" noChangeArrowheads="1"/>
          </p:cNvPicPr>
          <p:nvPr/>
        </p:nvPicPr>
        <p:blipFill>
          <a:blip r:embed="rId3" cstate="print"/>
          <a:srcRect/>
          <a:stretch>
            <a:fillRect/>
          </a:stretch>
        </p:blipFill>
        <p:spPr bwMode="auto">
          <a:xfrm>
            <a:off x="0" y="1077131"/>
            <a:ext cx="9144000" cy="486646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Palm Watch</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40</a:t>
            </a:fld>
            <a:endParaRPr lang="en-US" altLang="en-US"/>
          </a:p>
        </p:txBody>
      </p:sp>
      <p:pic>
        <p:nvPicPr>
          <p:cNvPr id="43010" name="Picture 2" descr="Fossil's Palm Watch"/>
          <p:cNvPicPr>
            <a:picLocks noChangeAspect="1" noChangeArrowheads="1"/>
          </p:cNvPicPr>
          <p:nvPr/>
        </p:nvPicPr>
        <p:blipFill>
          <a:blip r:embed="rId2" cstate="print"/>
          <a:srcRect/>
          <a:stretch>
            <a:fillRect/>
          </a:stretch>
        </p:blipFill>
        <p:spPr bwMode="auto">
          <a:xfrm>
            <a:off x="5857875" y="0"/>
            <a:ext cx="3286125" cy="4048125"/>
          </a:xfrm>
          <a:prstGeom prst="rect">
            <a:avLst/>
          </a:prstGeom>
          <a:noFill/>
        </p:spPr>
      </p:pic>
      <p:sp>
        <p:nvSpPr>
          <p:cNvPr id="3" name="Content Placeholder 2"/>
          <p:cNvSpPr>
            <a:spLocks noGrp="1"/>
          </p:cNvSpPr>
          <p:nvPr>
            <p:ph idx="1"/>
          </p:nvPr>
        </p:nvSpPr>
        <p:spPr>
          <a:xfrm>
            <a:off x="457198" y="1719263"/>
            <a:ext cx="6467709" cy="4411662"/>
          </a:xfrm>
        </p:spPr>
        <p:txBody>
          <a:bodyPr>
            <a:normAutofit/>
          </a:bodyPr>
          <a:lstStyle/>
          <a:p>
            <a:r>
              <a:rPr lang="en-US" sz="2800" dirty="0" smtClean="0"/>
              <a:t>Fossil, </a:t>
            </a:r>
          </a:p>
          <a:p>
            <a:pPr lvl="1"/>
            <a:r>
              <a:rPr lang="en-US" sz="2400" dirty="0" smtClean="0"/>
              <a:t>Announced 2002, shipped 2003-5</a:t>
            </a:r>
          </a:p>
          <a:p>
            <a:r>
              <a:rPr lang="en-US" sz="2800" dirty="0" smtClean="0"/>
              <a:t>160 x 160 illuminated screen </a:t>
            </a:r>
            <a:br>
              <a:rPr lang="en-US" sz="2800" dirty="0" smtClean="0"/>
            </a:br>
            <a:r>
              <a:rPr lang="en-US" sz="2800" dirty="0" smtClean="0"/>
              <a:t>with a stylus integrated into the band, 8MB internal memory, rechargeable battery and</a:t>
            </a:r>
            <a:br>
              <a:rPr lang="en-US" sz="2800" dirty="0" smtClean="0"/>
            </a:br>
            <a:r>
              <a:rPr lang="en-US" sz="2800" dirty="0" smtClean="0"/>
              <a:t>standard Palm platform features</a:t>
            </a:r>
          </a:p>
          <a:p>
            <a:r>
              <a:rPr lang="en-US" sz="2800" dirty="0" smtClean="0"/>
              <a:t>$250</a:t>
            </a:r>
          </a:p>
          <a:p>
            <a:r>
              <a:rPr lang="en-US" sz="2800" dirty="0" smtClean="0"/>
              <a:t>Heavy, short battery life, tiny stylus</a:t>
            </a:r>
          </a:p>
          <a:p>
            <a:endParaRPr lang="en-US" sz="2800" dirty="0"/>
          </a:p>
        </p:txBody>
      </p:sp>
      <p:pic>
        <p:nvPicPr>
          <p:cNvPr id="43012" name="Picture 4" descr="http://static1.i4u.com/sites/default/files/imagecache/main_image/images/fossilpalm.jpg"/>
          <p:cNvPicPr>
            <a:picLocks noChangeAspect="1" noChangeArrowheads="1"/>
          </p:cNvPicPr>
          <p:nvPr/>
        </p:nvPicPr>
        <p:blipFill>
          <a:blip r:embed="rId3" cstate="print"/>
          <a:srcRect r="8574"/>
          <a:stretch>
            <a:fillRect/>
          </a:stretch>
        </p:blipFill>
        <p:spPr bwMode="auto">
          <a:xfrm>
            <a:off x="6479256" y="4571999"/>
            <a:ext cx="2664744" cy="2286001"/>
          </a:xfrm>
          <a:prstGeom prst="rect">
            <a:avLst/>
          </a:prstGeom>
          <a:noFill/>
        </p:spPr>
      </p:pic>
    </p:spTree>
    <p:extLst>
      <p:ext uri="{BB962C8B-B14F-4D97-AF65-F5344CB8AC3E}">
        <p14:creationId xmlns:p14="http://schemas.microsoft.com/office/powerpoint/2010/main" val="40588433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Palm Phones</a:t>
            </a:r>
            <a:endParaRPr lang="en-US" dirty="0"/>
          </a:p>
        </p:txBody>
      </p:sp>
      <p:sp>
        <p:nvSpPr>
          <p:cNvPr id="3" name="Content Placeholder 2"/>
          <p:cNvSpPr>
            <a:spLocks noGrp="1"/>
          </p:cNvSpPr>
          <p:nvPr>
            <p:ph idx="1"/>
          </p:nvPr>
        </p:nvSpPr>
        <p:spPr>
          <a:xfrm>
            <a:off x="267629" y="1418180"/>
            <a:ext cx="8229600" cy="4411662"/>
          </a:xfrm>
        </p:spPr>
        <p:txBody>
          <a:bodyPr/>
          <a:lstStyle/>
          <a:p>
            <a:r>
              <a:rPr lang="en-US" dirty="0" smtClean="0"/>
              <a:t>Kyocera QCP-6035 about 2001</a:t>
            </a:r>
          </a:p>
          <a:p>
            <a:pPr lvl="1"/>
            <a:r>
              <a:rPr lang="en-US" dirty="0" smtClean="0"/>
              <a:t>Physical phone buttons, or regular</a:t>
            </a:r>
            <a:br>
              <a:rPr lang="en-US" dirty="0" smtClean="0"/>
            </a:br>
            <a:r>
              <a:rPr lang="en-US" dirty="0" smtClean="0"/>
              <a:t>Palm</a:t>
            </a:r>
          </a:p>
          <a:p>
            <a:pPr lvl="1"/>
            <a:r>
              <a:rPr lang="en-US" dirty="0" smtClean="0"/>
              <a:t>Low-speed internet</a:t>
            </a:r>
          </a:p>
          <a:p>
            <a:r>
              <a:rPr lang="en-US" dirty="0" smtClean="0"/>
              <a:t>Handspring (then Palm) Treo</a:t>
            </a:r>
          </a:p>
          <a:p>
            <a:pPr lvl="1"/>
            <a:r>
              <a:rPr lang="en-US" dirty="0" smtClean="0"/>
              <a:t>Blackberry-like keyboard</a:t>
            </a:r>
            <a:br>
              <a:rPr lang="en-US" dirty="0" smtClean="0"/>
            </a:br>
            <a:r>
              <a:rPr lang="en-US" dirty="0" smtClean="0"/>
              <a:t>replaces Graffiti</a:t>
            </a:r>
          </a:p>
          <a:p>
            <a:pPr lvl="1"/>
            <a:r>
              <a:rPr lang="en-US" dirty="0" smtClean="0"/>
              <a:t>Starting 2002</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41</a:t>
            </a:fld>
            <a:endParaRPr lang="en-US" altLang="en-US" dirty="0"/>
          </a:p>
        </p:txBody>
      </p:sp>
      <p:pic>
        <p:nvPicPr>
          <p:cNvPr id="50178" name="Picture 2" descr="http://upload.wikimedia.org/wikipedia/commons/thumb/4/4a/Kyocera6035.jpg/440px-Kyocera6035.jpg"/>
          <p:cNvPicPr>
            <a:picLocks noChangeAspect="1" noChangeArrowheads="1"/>
          </p:cNvPicPr>
          <p:nvPr/>
        </p:nvPicPr>
        <p:blipFill>
          <a:blip r:embed="rId2" cstate="print"/>
          <a:srcRect/>
          <a:stretch>
            <a:fillRect/>
          </a:stretch>
        </p:blipFill>
        <p:spPr bwMode="auto">
          <a:xfrm>
            <a:off x="6601636" y="0"/>
            <a:ext cx="2768629" cy="3769112"/>
          </a:xfrm>
          <a:prstGeom prst="rect">
            <a:avLst/>
          </a:prstGeom>
          <a:noFill/>
        </p:spPr>
      </p:pic>
      <p:pic>
        <p:nvPicPr>
          <p:cNvPr id="50180" name="Picture 4" descr="http://www.palminfocenter.com/images/img_HS_Treo_180_L.jpg"/>
          <p:cNvPicPr>
            <a:picLocks noChangeAspect="1" noChangeArrowheads="1"/>
          </p:cNvPicPr>
          <p:nvPr/>
        </p:nvPicPr>
        <p:blipFill>
          <a:blip r:embed="rId3" cstate="print"/>
          <a:srcRect l="3288" r="3022"/>
          <a:stretch>
            <a:fillRect/>
          </a:stretch>
        </p:blipFill>
        <p:spPr bwMode="auto">
          <a:xfrm>
            <a:off x="4973442" y="3880624"/>
            <a:ext cx="2765503" cy="2977376"/>
          </a:xfrm>
          <a:prstGeom prst="rect">
            <a:avLst/>
          </a:prstGeom>
          <a:noFill/>
        </p:spPr>
      </p:pic>
      <p:pic>
        <p:nvPicPr>
          <p:cNvPr id="50182" name="Picture 6" descr="http://www.treo650.net/wp-content/uploads/2010/12/Treo-6501.jpg"/>
          <p:cNvPicPr>
            <a:picLocks noChangeAspect="1" noChangeArrowheads="1"/>
          </p:cNvPicPr>
          <p:nvPr/>
        </p:nvPicPr>
        <p:blipFill>
          <a:blip r:embed="rId4" cstate="print"/>
          <a:srcRect l="11735" r="18364"/>
          <a:stretch>
            <a:fillRect/>
          </a:stretch>
        </p:blipFill>
        <p:spPr bwMode="auto">
          <a:xfrm>
            <a:off x="7741452" y="3791414"/>
            <a:ext cx="1402547" cy="3066585"/>
          </a:xfrm>
          <a:prstGeom prst="rect">
            <a:avLst/>
          </a:prstGeom>
          <a:noFill/>
        </p:spPr>
      </p:pic>
    </p:spTree>
    <p:extLst>
      <p:ext uri="{BB962C8B-B14F-4D97-AF65-F5344CB8AC3E}">
        <p14:creationId xmlns:p14="http://schemas.microsoft.com/office/powerpoint/2010/main" val="37366650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9"/>
            <a:ext cx="7543800" cy="847246"/>
          </a:xfrm>
        </p:spPr>
        <p:txBody>
          <a:bodyPr/>
          <a:lstStyle/>
          <a:p>
            <a:r>
              <a:rPr lang="en-US" dirty="0" smtClean="0"/>
              <a:t>Windows CE</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42</a:t>
            </a:fld>
            <a:endParaRPr lang="en-US" altLang="en-US" dirty="0"/>
          </a:p>
        </p:txBody>
      </p:sp>
      <p:pic>
        <p:nvPicPr>
          <p:cNvPr id="11268" name="Picture 4" descr="https://encrypted-tbn0.gstatic.com/images?q=tbn:ANd9GcRjqOWz5mt7k-1TETEnSI3aW1BlOd3_6jxi4KN7MkaVq5xsXRYq"/>
          <p:cNvPicPr>
            <a:picLocks noChangeAspect="1" noChangeArrowheads="1"/>
          </p:cNvPicPr>
          <p:nvPr/>
        </p:nvPicPr>
        <p:blipFill>
          <a:blip r:embed="rId2" cstate="print"/>
          <a:srcRect l="26099" t="7903" r="26413" b="5815"/>
          <a:stretch>
            <a:fillRect/>
          </a:stretch>
        </p:blipFill>
        <p:spPr bwMode="auto">
          <a:xfrm>
            <a:off x="3360145" y="4439798"/>
            <a:ext cx="1776852" cy="2418202"/>
          </a:xfrm>
          <a:prstGeom prst="rect">
            <a:avLst/>
          </a:prstGeom>
          <a:noFill/>
        </p:spPr>
      </p:pic>
      <p:sp>
        <p:nvSpPr>
          <p:cNvPr id="3" name="Content Placeholder 2"/>
          <p:cNvSpPr>
            <a:spLocks noGrp="1"/>
          </p:cNvSpPr>
          <p:nvPr>
            <p:ph idx="1"/>
          </p:nvPr>
        </p:nvSpPr>
        <p:spPr>
          <a:xfrm>
            <a:off x="457200" y="958467"/>
            <a:ext cx="8686800" cy="3635567"/>
          </a:xfrm>
        </p:spPr>
        <p:txBody>
          <a:bodyPr>
            <a:normAutofit fontScale="77500" lnSpcReduction="20000"/>
          </a:bodyPr>
          <a:lstStyle/>
          <a:p>
            <a:pPr>
              <a:lnSpc>
                <a:spcPct val="120000"/>
              </a:lnSpc>
            </a:pPr>
            <a:r>
              <a:rPr lang="en-US" dirty="0" smtClean="0"/>
              <a:t>CE 1.0 released in 1996 (same year as 1</a:t>
            </a:r>
            <a:r>
              <a:rPr lang="en-US" baseline="30000" dirty="0" smtClean="0"/>
              <a:t>st</a:t>
            </a:r>
            <a:r>
              <a:rPr lang="en-US" dirty="0" smtClean="0"/>
              <a:t> </a:t>
            </a:r>
            <a:r>
              <a:rPr lang="en-US" dirty="0" err="1" smtClean="0"/>
              <a:t>PalmPilot</a:t>
            </a:r>
            <a:r>
              <a:rPr lang="en-US" dirty="0" smtClean="0"/>
              <a:t>)</a:t>
            </a:r>
          </a:p>
          <a:p>
            <a:pPr>
              <a:lnSpc>
                <a:spcPct val="120000"/>
              </a:lnSpc>
            </a:pPr>
            <a:r>
              <a:rPr lang="en-US" dirty="0" smtClean="0"/>
              <a:t>Many names: Windows Compact Edition (WinCE), Windows Palm PC, Windows Pocket PC (PPC), Windows Handheld PC (HPC), Windows Mobile</a:t>
            </a:r>
          </a:p>
          <a:p>
            <a:pPr>
              <a:lnSpc>
                <a:spcPct val="120000"/>
              </a:lnSpc>
            </a:pPr>
            <a:r>
              <a:rPr lang="en-US" dirty="0" smtClean="0"/>
              <a:t>HPC for landscape devices with a keyboard, PPC for portrait</a:t>
            </a:r>
          </a:p>
          <a:p>
            <a:pPr>
              <a:lnSpc>
                <a:spcPct val="120000"/>
              </a:lnSpc>
            </a:pPr>
            <a:r>
              <a:rPr lang="en-US" dirty="0" smtClean="0"/>
              <a:t>Similarities to Windows, but different OS</a:t>
            </a:r>
          </a:p>
          <a:p>
            <a:pPr lvl="1">
              <a:lnSpc>
                <a:spcPct val="120000"/>
              </a:lnSpc>
            </a:pPr>
            <a:r>
              <a:rPr lang="en-US" dirty="0" smtClean="0"/>
              <a:t>Instant on</a:t>
            </a:r>
          </a:p>
          <a:p>
            <a:pPr lvl="1">
              <a:lnSpc>
                <a:spcPct val="120000"/>
              </a:lnSpc>
            </a:pPr>
            <a:r>
              <a:rPr lang="en-US" dirty="0" smtClean="0"/>
              <a:t>Different UI interactions</a:t>
            </a:r>
          </a:p>
          <a:p>
            <a:pPr>
              <a:lnSpc>
                <a:spcPct val="120000"/>
              </a:lnSpc>
            </a:pPr>
            <a:r>
              <a:rPr lang="en-US" dirty="0" smtClean="0"/>
              <a:t>Compaq </a:t>
            </a:r>
            <a:r>
              <a:rPr lang="en-US" dirty="0" err="1" smtClean="0"/>
              <a:t>iPaq</a:t>
            </a:r>
            <a:r>
              <a:rPr lang="en-US" dirty="0" smtClean="0"/>
              <a:t> became very popular (2000)</a:t>
            </a:r>
          </a:p>
        </p:txBody>
      </p:sp>
      <p:pic>
        <p:nvPicPr>
          <p:cNvPr id="11266" name="Picture 2" descr="http://upload.wikimedia.org/wikipedia/commons/7/70/HP_Jornada_720.JPG"/>
          <p:cNvPicPr>
            <a:picLocks noChangeAspect="1" noChangeArrowheads="1"/>
          </p:cNvPicPr>
          <p:nvPr/>
        </p:nvPicPr>
        <p:blipFill>
          <a:blip r:embed="rId3" cstate="print"/>
          <a:srcRect/>
          <a:stretch>
            <a:fillRect/>
          </a:stretch>
        </p:blipFill>
        <p:spPr bwMode="auto">
          <a:xfrm>
            <a:off x="220338" y="4538949"/>
            <a:ext cx="2926212" cy="2319051"/>
          </a:xfrm>
          <a:prstGeom prst="rect">
            <a:avLst/>
          </a:prstGeom>
          <a:noFill/>
        </p:spPr>
      </p:pic>
      <p:pic>
        <p:nvPicPr>
          <p:cNvPr id="11270" name="Picture 6" descr="http://img.tomshardware.com/us/2002/04/04/comparison_of_six_pdas/compaq.jpg"/>
          <p:cNvPicPr>
            <a:picLocks noChangeAspect="1" noChangeArrowheads="1"/>
          </p:cNvPicPr>
          <p:nvPr/>
        </p:nvPicPr>
        <p:blipFill>
          <a:blip r:embed="rId4" cstate="print"/>
          <a:srcRect/>
          <a:stretch>
            <a:fillRect/>
          </a:stretch>
        </p:blipFill>
        <p:spPr bwMode="auto">
          <a:xfrm>
            <a:off x="6610120" y="2964767"/>
            <a:ext cx="2533880" cy="3893233"/>
          </a:xfrm>
          <a:prstGeom prst="rect">
            <a:avLst/>
          </a:prstGeom>
          <a:noFill/>
        </p:spPr>
      </p:pic>
    </p:spTree>
    <p:extLst>
      <p:ext uri="{BB962C8B-B14F-4D97-AF65-F5344CB8AC3E}">
        <p14:creationId xmlns:p14="http://schemas.microsoft.com/office/powerpoint/2010/main" val="32500414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84C65FC0-AD92-4EEB-B8AF-B79478A9A073}" type="slidenum">
              <a:rPr lang="en-US"/>
              <a:pPr/>
              <a:t>43</a:t>
            </a:fld>
            <a:endParaRPr lang="en-US"/>
          </a:p>
        </p:txBody>
      </p:sp>
      <p:sp>
        <p:nvSpPr>
          <p:cNvPr id="503810" name="Rectangle 2"/>
          <p:cNvSpPr>
            <a:spLocks noGrp="1" noChangeArrowheads="1"/>
          </p:cNvSpPr>
          <p:nvPr>
            <p:ph type="title"/>
          </p:nvPr>
        </p:nvSpPr>
        <p:spPr>
          <a:xfrm>
            <a:off x="457200" y="122239"/>
            <a:ext cx="8003894" cy="975042"/>
          </a:xfrm>
        </p:spPr>
        <p:txBody>
          <a:bodyPr/>
          <a:lstStyle/>
          <a:p>
            <a:r>
              <a:rPr lang="en-US" dirty="0"/>
              <a:t>Studies for </a:t>
            </a:r>
            <a:r>
              <a:rPr lang="en-US" dirty="0" smtClean="0"/>
              <a:t>Original Windows </a:t>
            </a:r>
            <a:r>
              <a:rPr lang="en-US" dirty="0"/>
              <a:t>CE</a:t>
            </a:r>
          </a:p>
        </p:txBody>
      </p:sp>
      <p:sp>
        <p:nvSpPr>
          <p:cNvPr id="503811" name="Rectangle 3"/>
          <p:cNvSpPr>
            <a:spLocks noGrp="1" noChangeArrowheads="1"/>
          </p:cNvSpPr>
          <p:nvPr>
            <p:ph type="body" idx="1"/>
          </p:nvPr>
        </p:nvSpPr>
        <p:spPr>
          <a:xfrm>
            <a:off x="367990" y="1122680"/>
            <a:ext cx="8776010" cy="5043944"/>
          </a:xfrm>
        </p:spPr>
        <p:txBody>
          <a:bodyPr>
            <a:normAutofit fontScale="92500"/>
          </a:bodyPr>
          <a:lstStyle/>
          <a:p>
            <a:pPr>
              <a:buNone/>
            </a:pPr>
            <a:r>
              <a:rPr lang="en-US" sz="1400" dirty="0"/>
              <a:t>“The Interaction Design of Microsoft Windows CE”, by Sarah </a:t>
            </a:r>
            <a:r>
              <a:rPr lang="en-US" sz="1400" dirty="0" err="1"/>
              <a:t>Zuberec</a:t>
            </a:r>
            <a:r>
              <a:rPr lang="en-US" sz="1400" dirty="0"/>
              <a:t>, chapter 5 in </a:t>
            </a:r>
            <a:r>
              <a:rPr lang="en-US" sz="1400" i="1" dirty="0"/>
              <a:t>Information Appliances and Beyond</a:t>
            </a:r>
            <a:r>
              <a:rPr lang="en-US" sz="1400" dirty="0"/>
              <a:t>, Eric Bergman, ed</a:t>
            </a:r>
            <a:r>
              <a:rPr lang="en-US" sz="1400" dirty="0" smtClean="0"/>
              <a:t>. (2000)</a:t>
            </a:r>
            <a:endParaRPr lang="en-US" sz="1400" dirty="0"/>
          </a:p>
          <a:p>
            <a:r>
              <a:rPr lang="en-US" sz="2400" dirty="0"/>
              <a:t>Studies: minimum target: stylus = 5.04mm</a:t>
            </a:r>
            <a:r>
              <a:rPr lang="en-US" sz="2400" baseline="30000" dirty="0"/>
              <a:t>2</a:t>
            </a:r>
            <a:r>
              <a:rPr lang="en-US" sz="2400" dirty="0"/>
              <a:t>, finger = 9.04mm</a:t>
            </a:r>
            <a:r>
              <a:rPr lang="en-US" sz="2400" baseline="30000" dirty="0"/>
              <a:t>2</a:t>
            </a:r>
          </a:p>
          <a:p>
            <a:r>
              <a:rPr lang="en-US" sz="2400" dirty="0"/>
              <a:t>Drag between down and up for “tap” = 2mm</a:t>
            </a:r>
          </a:p>
          <a:p>
            <a:r>
              <a:rPr lang="en-US" sz="2400" dirty="0"/>
              <a:t>Many usage scenarios</a:t>
            </a:r>
          </a:p>
          <a:p>
            <a:r>
              <a:rPr lang="en-US" sz="2400" dirty="0"/>
              <a:t>User tests identified Tahoma 10 bold as best system font, but couldn’t be used because not enough content fit in the dialogs</a:t>
            </a:r>
          </a:p>
          <a:p>
            <a:pPr lvl="1"/>
            <a:r>
              <a:rPr lang="en-US" sz="2000" dirty="0"/>
              <a:t>So used Tahoma 9</a:t>
            </a:r>
          </a:p>
          <a:p>
            <a:r>
              <a:rPr lang="en-US" sz="2400" dirty="0"/>
              <a:t>Novice users did better with keyboard, but experts preferred character recognizer</a:t>
            </a:r>
          </a:p>
          <a:p>
            <a:r>
              <a:rPr lang="en-US" sz="2400" dirty="0"/>
              <a:t>Problem with initial designs: too many taps</a:t>
            </a:r>
          </a:p>
          <a:p>
            <a:pPr lvl="1"/>
            <a:r>
              <a:rPr lang="en-US" sz="2000" dirty="0"/>
              <a:t>Achieved “walk up and use” but too slow for experts</a:t>
            </a:r>
          </a:p>
          <a:p>
            <a:r>
              <a:rPr lang="en-US" sz="2400" dirty="0"/>
              <a:t>Double tap with stylus difficult and unnatural</a:t>
            </a:r>
          </a:p>
          <a:p>
            <a:pPr lvl="1"/>
            <a:r>
              <a:rPr lang="en-US" sz="2000" dirty="0"/>
              <a:t>“Consistency worked against learning and use.”</a:t>
            </a:r>
          </a:p>
        </p:txBody>
      </p:sp>
      <p:sp>
        <p:nvSpPr>
          <p:cNvPr id="5" name="Footer Placeholder 4"/>
          <p:cNvSpPr>
            <a:spLocks noGrp="1"/>
          </p:cNvSpPr>
          <p:nvPr>
            <p:ph type="ftr" sz="quarter" idx="11"/>
          </p:nvPr>
        </p:nvSpPr>
        <p:spPr>
          <a:xfrm>
            <a:off x="3124200" y="6531426"/>
            <a:ext cx="2895600" cy="275771"/>
          </a:xfrm>
        </p:spPr>
        <p:txBody>
          <a:bodyPr/>
          <a:lstStyle/>
          <a:p>
            <a:r>
              <a:rPr lang="en-US" altLang="en-US" smtClean="0"/>
              <a:t>© 2015 - Brad Myers</a:t>
            </a:r>
            <a:endParaRPr lang="en-US" altLang="en-US" dirty="0"/>
          </a:p>
        </p:txBody>
      </p:sp>
    </p:spTree>
    <p:extLst>
      <p:ext uri="{BB962C8B-B14F-4D97-AF65-F5344CB8AC3E}">
        <p14:creationId xmlns:p14="http://schemas.microsoft.com/office/powerpoint/2010/main" val="34035800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bbguru.com/wp-content/uploads/2009/06/blackberry-850.jpg"/>
          <p:cNvPicPr>
            <a:picLocks noChangeAspect="1" noChangeArrowheads="1"/>
          </p:cNvPicPr>
          <p:nvPr/>
        </p:nvPicPr>
        <p:blipFill>
          <a:blip r:embed="rId3" cstate="print"/>
          <a:srcRect/>
          <a:stretch>
            <a:fillRect/>
          </a:stretch>
        </p:blipFill>
        <p:spPr bwMode="auto">
          <a:xfrm>
            <a:off x="5881503" y="0"/>
            <a:ext cx="3262497" cy="2612241"/>
          </a:xfrm>
          <a:prstGeom prst="rect">
            <a:avLst/>
          </a:prstGeom>
          <a:noFill/>
        </p:spPr>
      </p:pic>
      <p:pic>
        <p:nvPicPr>
          <p:cNvPr id="52228" name="Picture 4" descr="http://pdadb.net/img/rim_blackberry_7210.jpg"/>
          <p:cNvPicPr>
            <a:picLocks noChangeAspect="1" noChangeArrowheads="1"/>
          </p:cNvPicPr>
          <p:nvPr/>
        </p:nvPicPr>
        <p:blipFill>
          <a:blip r:embed="rId4" cstate="print"/>
          <a:srcRect/>
          <a:stretch>
            <a:fillRect/>
          </a:stretch>
        </p:blipFill>
        <p:spPr bwMode="auto">
          <a:xfrm>
            <a:off x="6566229" y="2456173"/>
            <a:ext cx="2339967" cy="3532025"/>
          </a:xfrm>
          <a:prstGeom prst="rect">
            <a:avLst/>
          </a:prstGeom>
          <a:noFill/>
        </p:spPr>
      </p:pic>
      <p:sp>
        <p:nvSpPr>
          <p:cNvPr id="2" name="Title 1"/>
          <p:cNvSpPr>
            <a:spLocks noGrp="1"/>
          </p:cNvSpPr>
          <p:nvPr>
            <p:ph type="title"/>
          </p:nvPr>
        </p:nvSpPr>
        <p:spPr>
          <a:xfrm>
            <a:off x="457200" y="122238"/>
            <a:ext cx="7543800" cy="747557"/>
          </a:xfrm>
        </p:spPr>
        <p:txBody>
          <a:bodyPr/>
          <a:lstStyle/>
          <a:p>
            <a:r>
              <a:rPr lang="en-US" dirty="0" smtClean="0"/>
              <a:t>RIM Blackberry</a:t>
            </a:r>
            <a:endParaRPr lang="en-US" dirty="0"/>
          </a:p>
        </p:txBody>
      </p:sp>
      <p:sp>
        <p:nvSpPr>
          <p:cNvPr id="3" name="Content Placeholder 2"/>
          <p:cNvSpPr>
            <a:spLocks noGrp="1"/>
          </p:cNvSpPr>
          <p:nvPr>
            <p:ph idx="1"/>
          </p:nvPr>
        </p:nvSpPr>
        <p:spPr>
          <a:xfrm>
            <a:off x="269914" y="914398"/>
            <a:ext cx="5595627" cy="5730242"/>
          </a:xfrm>
        </p:spPr>
        <p:txBody>
          <a:bodyPr>
            <a:normAutofit fontScale="77500" lnSpcReduction="20000"/>
          </a:bodyPr>
          <a:lstStyle/>
          <a:p>
            <a:r>
              <a:rPr lang="en-US" dirty="0" smtClean="0"/>
              <a:t>Starting 1999</a:t>
            </a:r>
          </a:p>
          <a:p>
            <a:r>
              <a:rPr lang="en-US" dirty="0" smtClean="0"/>
              <a:t>Research in Motion (RIM)</a:t>
            </a:r>
          </a:p>
          <a:p>
            <a:r>
              <a:rPr lang="en-US" dirty="0" smtClean="0"/>
              <a:t>Blackberry 850</a:t>
            </a:r>
          </a:p>
          <a:p>
            <a:pPr lvl="1"/>
            <a:r>
              <a:rPr lang="en-US" dirty="0" smtClean="0"/>
              <a:t>Email &amp; pager</a:t>
            </a:r>
          </a:p>
          <a:p>
            <a:pPr lvl="1"/>
            <a:r>
              <a:rPr lang="en-US" dirty="0" smtClean="0"/>
              <a:t>Originally, proprietary network</a:t>
            </a:r>
          </a:p>
          <a:p>
            <a:r>
              <a:rPr lang="en-US" dirty="0" smtClean="0"/>
              <a:t>Key features:</a:t>
            </a:r>
          </a:p>
          <a:p>
            <a:pPr lvl="1"/>
            <a:r>
              <a:rPr lang="en-US" dirty="0" smtClean="0"/>
              <a:t>Two-thumb keyboard</a:t>
            </a:r>
          </a:p>
          <a:p>
            <a:pPr lvl="1"/>
            <a:r>
              <a:rPr lang="en-US" dirty="0" smtClean="0"/>
              <a:t>Roller dial (“scroll wheel”) for navigation</a:t>
            </a:r>
          </a:p>
          <a:p>
            <a:pPr lvl="2"/>
            <a:r>
              <a:rPr lang="en-US" dirty="0" smtClean="0"/>
              <a:t>Moved to side of device</a:t>
            </a:r>
          </a:p>
          <a:p>
            <a:pPr lvl="1"/>
            <a:r>
              <a:rPr lang="en-US" dirty="0" smtClean="0"/>
              <a:t>Eventually, became 2D navigation</a:t>
            </a:r>
          </a:p>
          <a:p>
            <a:r>
              <a:rPr lang="en-US" dirty="0" smtClean="0"/>
              <a:t>Later, regular phone networks</a:t>
            </a:r>
          </a:p>
          <a:p>
            <a:r>
              <a:rPr lang="en-US" dirty="0" smtClean="0"/>
              <a:t>Awkward attempts at full-screen </a:t>
            </a:r>
            <a:r>
              <a:rPr lang="en-US" dirty="0" err="1" smtClean="0"/>
              <a:t>touchscreen</a:t>
            </a:r>
            <a:endParaRPr lang="en-US" dirty="0" smtClean="0"/>
          </a:p>
          <a:p>
            <a:pPr lvl="1"/>
            <a:r>
              <a:rPr lang="en-US" dirty="0" smtClean="0"/>
              <a:t>Attempted to be backwards</a:t>
            </a:r>
            <a:br>
              <a:rPr lang="en-US" dirty="0" smtClean="0"/>
            </a:br>
            <a:r>
              <a:rPr lang="en-US" dirty="0" smtClean="0"/>
              <a:t>compatible with old applications</a:t>
            </a:r>
          </a:p>
          <a:p>
            <a:r>
              <a:rPr lang="en-US" dirty="0" smtClean="0"/>
              <a:t>Insufficient 3</a:t>
            </a:r>
            <a:r>
              <a:rPr lang="en-US" baseline="30000" dirty="0" smtClean="0"/>
              <a:t>rd</a:t>
            </a:r>
            <a:r>
              <a:rPr lang="en-US" dirty="0" smtClean="0"/>
              <a:t> party applications</a:t>
            </a:r>
          </a:p>
          <a:p>
            <a:pPr lvl="1"/>
            <a:r>
              <a:rPr lang="en-US" dirty="0" smtClean="0"/>
              <a:t>Late to have good APIs</a:t>
            </a:r>
          </a:p>
          <a:p>
            <a:endParaRPr lang="en-US" dirty="0" smtClean="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44</a:t>
            </a:fld>
            <a:endParaRPr lang="en-US" altLang="en-US"/>
          </a:p>
        </p:txBody>
      </p:sp>
      <p:pic>
        <p:nvPicPr>
          <p:cNvPr id="52230" name="Picture 6" descr="http://www.phonemag.com/blog/wp-content/uploads/2009/02/blackberry-bold-oem.jpg"/>
          <p:cNvPicPr>
            <a:picLocks noChangeAspect="1" noChangeArrowheads="1"/>
          </p:cNvPicPr>
          <p:nvPr/>
        </p:nvPicPr>
        <p:blipFill>
          <a:blip r:embed="rId5" cstate="print"/>
          <a:srcRect/>
          <a:stretch>
            <a:fillRect/>
          </a:stretch>
        </p:blipFill>
        <p:spPr bwMode="auto">
          <a:xfrm>
            <a:off x="4949453" y="4329629"/>
            <a:ext cx="1495953" cy="2528371"/>
          </a:xfrm>
          <a:prstGeom prst="rect">
            <a:avLst/>
          </a:prstGeom>
          <a:noFill/>
          <a:ln w="38100">
            <a:solidFill>
              <a:schemeClr val="accent1"/>
            </a:solidFill>
          </a:ln>
        </p:spPr>
      </p:pic>
      <p:sp>
        <p:nvSpPr>
          <p:cNvPr id="9" name="Oval 8"/>
          <p:cNvSpPr/>
          <p:nvPr/>
        </p:nvSpPr>
        <p:spPr bwMode="auto">
          <a:xfrm>
            <a:off x="8463776" y="0"/>
            <a:ext cx="680224" cy="1048215"/>
          </a:xfrm>
          <a:prstGeom prst="ellipse">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5490119" y="5553307"/>
            <a:ext cx="460916" cy="475785"/>
          </a:xfrm>
          <a:prstGeom prst="ellipse">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8683084" y="2966218"/>
            <a:ext cx="460916" cy="657921"/>
          </a:xfrm>
          <a:prstGeom prst="ellipse">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40457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wireless phone UIs</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45</a:t>
            </a:fld>
            <a:endParaRPr lang="en-US" altLang="en-US" dirty="0"/>
          </a:p>
        </p:txBody>
      </p:sp>
      <p:pic>
        <p:nvPicPr>
          <p:cNvPr id="10241" name="Picture 1"/>
          <p:cNvPicPr>
            <a:picLocks noChangeAspect="1" noChangeArrowheads="1"/>
          </p:cNvPicPr>
          <p:nvPr/>
        </p:nvPicPr>
        <p:blipFill>
          <a:blip r:embed="rId2" cstate="print"/>
          <a:srcRect/>
          <a:stretch>
            <a:fillRect/>
          </a:stretch>
        </p:blipFill>
        <p:spPr bwMode="auto">
          <a:xfrm>
            <a:off x="6753339" y="1"/>
            <a:ext cx="2390660" cy="2544896"/>
          </a:xfrm>
          <a:prstGeom prst="rect">
            <a:avLst/>
          </a:prstGeom>
          <a:noFill/>
          <a:ln w="9525">
            <a:noFill/>
            <a:miter lim="800000"/>
            <a:headEnd/>
            <a:tailEnd/>
          </a:ln>
        </p:spPr>
      </p:pic>
      <p:pic>
        <p:nvPicPr>
          <p:cNvPr id="10245" name="Picture 5" descr="http://www3.pcmag.com/media/images/299958-razr-v3.jpg"/>
          <p:cNvPicPr>
            <a:picLocks noChangeAspect="1" noChangeArrowheads="1"/>
          </p:cNvPicPr>
          <p:nvPr/>
        </p:nvPicPr>
        <p:blipFill>
          <a:blip r:embed="rId3" cstate="print"/>
          <a:srcRect/>
          <a:stretch>
            <a:fillRect/>
          </a:stretch>
        </p:blipFill>
        <p:spPr bwMode="auto">
          <a:xfrm>
            <a:off x="4927665" y="4339211"/>
            <a:ext cx="2839226" cy="2518789"/>
          </a:xfrm>
          <a:prstGeom prst="rect">
            <a:avLst/>
          </a:prstGeom>
          <a:noFill/>
        </p:spPr>
      </p:pic>
      <p:pic>
        <p:nvPicPr>
          <p:cNvPr id="10246" name="Picture 6"/>
          <p:cNvPicPr>
            <a:picLocks noChangeAspect="1" noChangeArrowheads="1"/>
          </p:cNvPicPr>
          <p:nvPr/>
        </p:nvPicPr>
        <p:blipFill>
          <a:blip r:embed="rId4" cstate="print"/>
          <a:srcRect t="45437" b="6370"/>
          <a:stretch>
            <a:fillRect/>
          </a:stretch>
        </p:blipFill>
        <p:spPr bwMode="auto">
          <a:xfrm>
            <a:off x="6497300" y="2566930"/>
            <a:ext cx="2646700" cy="2754217"/>
          </a:xfrm>
          <a:prstGeom prst="rect">
            <a:avLst/>
          </a:prstGeom>
          <a:noFill/>
          <a:ln w="9525">
            <a:noFill/>
            <a:miter lim="800000"/>
            <a:headEnd/>
            <a:tailEnd/>
          </a:ln>
        </p:spPr>
      </p:pic>
      <p:sp>
        <p:nvSpPr>
          <p:cNvPr id="3" name="Content Placeholder 2"/>
          <p:cNvSpPr>
            <a:spLocks noGrp="1"/>
          </p:cNvSpPr>
          <p:nvPr>
            <p:ph idx="1"/>
          </p:nvPr>
        </p:nvSpPr>
        <p:spPr>
          <a:xfrm>
            <a:off x="159745" y="1498924"/>
            <a:ext cx="6538510" cy="5111195"/>
          </a:xfrm>
        </p:spPr>
        <p:txBody>
          <a:bodyPr>
            <a:normAutofit fontScale="85000" lnSpcReduction="20000"/>
          </a:bodyPr>
          <a:lstStyle/>
          <a:p>
            <a:r>
              <a:rPr lang="en-US" dirty="0" smtClean="0"/>
              <a:t>1993 – first Nokia soft keys &amp; scrolling</a:t>
            </a:r>
          </a:p>
          <a:p>
            <a:r>
              <a:rPr lang="en-US" dirty="0" smtClean="0"/>
              <a:t>Standardized on 2 or 4 directions,</a:t>
            </a:r>
            <a:br>
              <a:rPr lang="en-US" dirty="0" smtClean="0"/>
            </a:br>
            <a:r>
              <a:rPr lang="en-US" dirty="0" smtClean="0"/>
              <a:t>2 action keys</a:t>
            </a:r>
          </a:p>
          <a:p>
            <a:r>
              <a:rPr lang="en-US" dirty="0" smtClean="0"/>
              <a:t>Motorola </a:t>
            </a:r>
            <a:r>
              <a:rPr lang="en-US" dirty="0" err="1" smtClean="0"/>
              <a:t>Razr</a:t>
            </a:r>
            <a:r>
              <a:rPr lang="en-US" dirty="0" smtClean="0"/>
              <a:t> – 2004</a:t>
            </a:r>
          </a:p>
          <a:p>
            <a:pPr lvl="1"/>
            <a:r>
              <a:rPr lang="en-US" dirty="0" smtClean="0"/>
              <a:t>Thinner is better</a:t>
            </a:r>
          </a:p>
          <a:p>
            <a:r>
              <a:rPr lang="en-US" dirty="0" smtClean="0"/>
              <a:t>Text entry by multi-tap or T9</a:t>
            </a:r>
          </a:p>
          <a:p>
            <a:pPr lvl="1"/>
            <a:r>
              <a:rPr lang="en-US" dirty="0" smtClean="0"/>
              <a:t>Note: not touch screens</a:t>
            </a:r>
          </a:p>
          <a:p>
            <a:endParaRPr lang="en-US" dirty="0" smtClean="0"/>
          </a:p>
          <a:p>
            <a:r>
              <a:rPr lang="en-US" dirty="0" smtClean="0"/>
              <a:t>WAP – starting 1997</a:t>
            </a:r>
          </a:p>
          <a:p>
            <a:pPr lvl="1"/>
            <a:r>
              <a:rPr lang="en-US" dirty="0" smtClean="0"/>
              <a:t>Wireless Application Protocol</a:t>
            </a:r>
          </a:p>
          <a:p>
            <a:pPr lvl="1"/>
            <a:r>
              <a:rPr lang="en-US" dirty="0" smtClean="0"/>
              <a:t>Bring web-like access to these</a:t>
            </a:r>
            <a:br>
              <a:rPr lang="en-US" dirty="0" smtClean="0"/>
            </a:br>
            <a:r>
              <a:rPr lang="en-US" dirty="0" smtClean="0"/>
              <a:t>devices</a:t>
            </a:r>
          </a:p>
          <a:p>
            <a:pPr lvl="1"/>
            <a:r>
              <a:rPr lang="en-US" dirty="0" smtClean="0"/>
              <a:t>Terrible usability</a:t>
            </a:r>
          </a:p>
          <a:p>
            <a:pPr lvl="2"/>
            <a:r>
              <a:rPr lang="en-US" dirty="0" smtClean="0">
                <a:hlinkClick r:id="rId5"/>
              </a:rPr>
              <a:t>Nielsen study</a:t>
            </a:r>
            <a:endParaRPr lang="en-US" dirty="0" smtClean="0"/>
          </a:p>
          <a:p>
            <a:endParaRPr lang="en-US" dirty="0"/>
          </a:p>
        </p:txBody>
      </p:sp>
    </p:spTree>
    <p:extLst>
      <p:ext uri="{BB962C8B-B14F-4D97-AF65-F5344CB8AC3E}">
        <p14:creationId xmlns:p14="http://schemas.microsoft.com/office/powerpoint/2010/main" val="9364381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79449"/>
          </a:xfrm>
        </p:spPr>
        <p:txBody>
          <a:bodyPr/>
          <a:lstStyle/>
          <a:p>
            <a:r>
              <a:rPr lang="en-US" dirty="0" smtClean="0"/>
              <a:t>Windows </a:t>
            </a:r>
            <a:r>
              <a:rPr lang="en-US" dirty="0" err="1" smtClean="0"/>
              <a:t>TabletPC</a:t>
            </a:r>
            <a:endParaRPr lang="en-US" dirty="0"/>
          </a:p>
        </p:txBody>
      </p:sp>
      <p:sp>
        <p:nvSpPr>
          <p:cNvPr id="3" name="Content Placeholder 2"/>
          <p:cNvSpPr>
            <a:spLocks noGrp="1"/>
          </p:cNvSpPr>
          <p:nvPr>
            <p:ph idx="1"/>
          </p:nvPr>
        </p:nvSpPr>
        <p:spPr>
          <a:xfrm>
            <a:off x="225845" y="1146385"/>
            <a:ext cx="6538511" cy="5364584"/>
          </a:xfrm>
        </p:spPr>
        <p:txBody>
          <a:bodyPr>
            <a:normAutofit fontScale="92500"/>
          </a:bodyPr>
          <a:lstStyle/>
          <a:p>
            <a:r>
              <a:rPr lang="en-US" dirty="0" smtClean="0"/>
              <a:t>2001 spec (Windows XP), first devices in 2002</a:t>
            </a:r>
          </a:p>
          <a:p>
            <a:r>
              <a:rPr lang="en-US" dirty="0" smtClean="0"/>
              <a:t>Bill Gates said it would be big (2002)</a:t>
            </a:r>
          </a:p>
          <a:p>
            <a:r>
              <a:rPr lang="en-US" dirty="0" smtClean="0"/>
              <a:t>Handwriting recognition was much better, but still not sufficiently accurate</a:t>
            </a:r>
          </a:p>
          <a:p>
            <a:r>
              <a:rPr lang="en-US" dirty="0" smtClean="0"/>
              <a:t>Windows UI not</a:t>
            </a:r>
            <a:br>
              <a:rPr lang="en-US" dirty="0" smtClean="0"/>
            </a:br>
            <a:r>
              <a:rPr lang="en-US" dirty="0" smtClean="0"/>
              <a:t>changed for pen</a:t>
            </a:r>
          </a:p>
          <a:p>
            <a:pPr lvl="1"/>
            <a:r>
              <a:rPr lang="en-US" dirty="0" smtClean="0"/>
              <a:t>Lower accuracy than mouse</a:t>
            </a:r>
          </a:p>
          <a:p>
            <a:r>
              <a:rPr lang="en-US" dirty="0" smtClean="0"/>
              <a:t>Quite poor UIs for</a:t>
            </a:r>
            <a:br>
              <a:rPr lang="en-US" dirty="0" smtClean="0"/>
            </a:br>
            <a:r>
              <a:rPr lang="en-US" dirty="0" smtClean="0"/>
              <a:t>correction</a:t>
            </a:r>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46</a:t>
            </a:fld>
            <a:endParaRPr lang="en-US" altLang="en-US" dirty="0"/>
          </a:p>
        </p:txBody>
      </p:sp>
      <p:pic>
        <p:nvPicPr>
          <p:cNvPr id="50178" name="Picture 2" descr="File:Tablet.jpg"/>
          <p:cNvPicPr>
            <a:picLocks noChangeAspect="1" noChangeArrowheads="1"/>
          </p:cNvPicPr>
          <p:nvPr/>
        </p:nvPicPr>
        <p:blipFill>
          <a:blip r:embed="rId2" cstate="print"/>
          <a:srcRect/>
          <a:stretch>
            <a:fillRect/>
          </a:stretch>
        </p:blipFill>
        <p:spPr bwMode="auto">
          <a:xfrm>
            <a:off x="6841475" y="0"/>
            <a:ext cx="2302525" cy="2411021"/>
          </a:xfrm>
          <a:prstGeom prst="rect">
            <a:avLst/>
          </a:prstGeom>
          <a:noFill/>
        </p:spPr>
      </p:pic>
      <p:pic>
        <p:nvPicPr>
          <p:cNvPr id="50180" name="Picture 4" descr="http://haverzine.com/wp-content/uploads/2013/12/Microsoft-Tablet.jpg"/>
          <p:cNvPicPr>
            <a:picLocks noChangeAspect="1" noChangeArrowheads="1"/>
          </p:cNvPicPr>
          <p:nvPr/>
        </p:nvPicPr>
        <p:blipFill>
          <a:blip r:embed="rId3" cstate="print"/>
          <a:srcRect/>
          <a:stretch>
            <a:fillRect/>
          </a:stretch>
        </p:blipFill>
        <p:spPr bwMode="auto">
          <a:xfrm>
            <a:off x="6797407" y="2604439"/>
            <a:ext cx="2346593" cy="3005593"/>
          </a:xfrm>
          <a:prstGeom prst="rect">
            <a:avLst/>
          </a:prstGeom>
          <a:noFill/>
        </p:spPr>
      </p:pic>
      <p:pic>
        <p:nvPicPr>
          <p:cNvPr id="7169" name="Picture 1"/>
          <p:cNvPicPr>
            <a:picLocks noChangeAspect="1" noChangeArrowheads="1"/>
          </p:cNvPicPr>
          <p:nvPr/>
        </p:nvPicPr>
        <p:blipFill>
          <a:blip r:embed="rId4" cstate="print"/>
          <a:srcRect/>
          <a:stretch>
            <a:fillRect/>
          </a:stretch>
        </p:blipFill>
        <p:spPr bwMode="auto">
          <a:xfrm>
            <a:off x="4967883" y="4605051"/>
            <a:ext cx="2528539" cy="2252949"/>
          </a:xfrm>
          <a:prstGeom prst="rect">
            <a:avLst/>
          </a:prstGeom>
          <a:noFill/>
          <a:ln w="9525">
            <a:noFill/>
            <a:miter lim="800000"/>
            <a:headEnd/>
            <a:tailEnd/>
          </a:ln>
        </p:spPr>
      </p:pic>
    </p:spTree>
    <p:extLst>
      <p:ext uri="{BB962C8B-B14F-4D97-AF65-F5344CB8AC3E}">
        <p14:creationId xmlns:p14="http://schemas.microsoft.com/office/powerpoint/2010/main" val="38293699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045550"/>
          </a:xfrm>
        </p:spPr>
        <p:txBody>
          <a:bodyPr/>
          <a:lstStyle/>
          <a:p>
            <a:r>
              <a:rPr lang="en-US" dirty="0" err="1" smtClean="0"/>
              <a:t>Wifi</a:t>
            </a:r>
            <a:r>
              <a:rPr lang="en-US" dirty="0" smtClean="0"/>
              <a:t> and </a:t>
            </a:r>
            <a:r>
              <a:rPr lang="en-US" dirty="0" err="1" smtClean="0"/>
              <a:t>BlueTooth</a:t>
            </a:r>
            <a:endParaRPr lang="en-US" dirty="0"/>
          </a:p>
        </p:txBody>
      </p:sp>
      <p:sp>
        <p:nvSpPr>
          <p:cNvPr id="3" name="Content Placeholder 2"/>
          <p:cNvSpPr>
            <a:spLocks noGrp="1"/>
          </p:cNvSpPr>
          <p:nvPr>
            <p:ph idx="1"/>
          </p:nvPr>
        </p:nvSpPr>
        <p:spPr>
          <a:xfrm>
            <a:off x="457200" y="1322024"/>
            <a:ext cx="8229600" cy="5122843"/>
          </a:xfrm>
        </p:spPr>
        <p:txBody>
          <a:bodyPr>
            <a:normAutofit fontScale="85000" lnSpcReduction="20000"/>
          </a:bodyPr>
          <a:lstStyle/>
          <a:p>
            <a:r>
              <a:rPr lang="en-US" dirty="0" err="1" smtClean="0"/>
              <a:t>Wifi</a:t>
            </a:r>
            <a:r>
              <a:rPr lang="en-US" dirty="0" smtClean="0"/>
              <a:t> – from </a:t>
            </a:r>
            <a:r>
              <a:rPr lang="en-US" dirty="0" smtClean="0">
                <a:solidFill>
                  <a:schemeClr val="accent2"/>
                </a:solidFill>
              </a:rPr>
              <a:t>1988</a:t>
            </a:r>
          </a:p>
          <a:p>
            <a:pPr lvl="1"/>
            <a:r>
              <a:rPr lang="en-US" dirty="0" smtClean="0"/>
              <a:t>Officially IEEE 802.11</a:t>
            </a:r>
          </a:p>
          <a:p>
            <a:pPr lvl="2"/>
            <a:r>
              <a:rPr lang="en-US" dirty="0" smtClean="0"/>
              <a:t>Whole family: 802.11a, b, g, n …</a:t>
            </a:r>
          </a:p>
          <a:p>
            <a:pPr lvl="1"/>
            <a:r>
              <a:rPr lang="en-US" dirty="0" smtClean="0"/>
              <a:t>Originally called “</a:t>
            </a:r>
            <a:r>
              <a:rPr lang="en-US" dirty="0" err="1" smtClean="0"/>
              <a:t>WaveLan</a:t>
            </a:r>
            <a:r>
              <a:rPr lang="en-US" dirty="0" smtClean="0"/>
              <a:t>”</a:t>
            </a:r>
          </a:p>
          <a:p>
            <a:pPr lvl="1"/>
            <a:r>
              <a:rPr lang="en-US" dirty="0" smtClean="0"/>
              <a:t>CMU was first fully wireless campus starting in 1997 = “wireless Andrew”</a:t>
            </a:r>
          </a:p>
          <a:p>
            <a:pPr lvl="1"/>
            <a:r>
              <a:rPr lang="en-US" dirty="0" smtClean="0"/>
              <a:t>“</a:t>
            </a:r>
            <a:r>
              <a:rPr lang="en-US" dirty="0" err="1" smtClean="0"/>
              <a:t>Wifi</a:t>
            </a:r>
            <a:r>
              <a:rPr lang="en-US" dirty="0" smtClean="0"/>
              <a:t>” trademark in 1999</a:t>
            </a:r>
          </a:p>
          <a:p>
            <a:pPr lvl="1"/>
            <a:endParaRPr lang="en-US" dirty="0" smtClean="0"/>
          </a:p>
          <a:p>
            <a:r>
              <a:rPr lang="en-US" dirty="0" err="1" smtClean="0"/>
              <a:t>BlueTooth</a:t>
            </a:r>
            <a:r>
              <a:rPr lang="en-US" dirty="0" smtClean="0"/>
              <a:t> started by Ericsson in 1994</a:t>
            </a:r>
          </a:p>
          <a:p>
            <a:pPr lvl="1"/>
            <a:r>
              <a:rPr lang="en-US" dirty="0" smtClean="0"/>
              <a:t>Standardized as IEEE 802.15 in </a:t>
            </a:r>
            <a:r>
              <a:rPr lang="en-US" dirty="0" smtClean="0">
                <a:solidFill>
                  <a:schemeClr val="accent2"/>
                </a:solidFill>
              </a:rPr>
              <a:t>2002</a:t>
            </a:r>
            <a:r>
              <a:rPr lang="en-US" dirty="0" smtClean="0"/>
              <a:t> and </a:t>
            </a:r>
            <a:r>
              <a:rPr lang="en-US" dirty="0" smtClean="0">
                <a:solidFill>
                  <a:schemeClr val="accent2"/>
                </a:solidFill>
              </a:rPr>
              <a:t>2005</a:t>
            </a:r>
          </a:p>
          <a:p>
            <a:pPr lvl="1"/>
            <a:r>
              <a:rPr lang="en-US" dirty="0" smtClean="0"/>
              <a:t>Name from 1997</a:t>
            </a:r>
          </a:p>
          <a:p>
            <a:pPr lvl="1"/>
            <a:r>
              <a:rPr lang="en-US" dirty="0" smtClean="0"/>
              <a:t>Named for Danish tenth-century king</a:t>
            </a:r>
          </a:p>
          <a:p>
            <a:pPr lvl="1"/>
            <a:r>
              <a:rPr lang="en-US" dirty="0" smtClean="0"/>
              <a:t>Short range, exactly 2 devices</a:t>
            </a:r>
          </a:p>
          <a:p>
            <a:pPr lvl="1"/>
            <a:r>
              <a:rPr lang="en-US" dirty="0" smtClean="0"/>
              <a:t>Original use: phone to earpiece</a:t>
            </a:r>
          </a:p>
          <a:p>
            <a:pPr lvl="1"/>
            <a:r>
              <a:rPr lang="en-US" dirty="0" smtClean="0"/>
              <a:t>Now, mice, keyboards, etc.</a:t>
            </a:r>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47</a:t>
            </a:fld>
            <a:endParaRPr lang="en-US" altLang="en-US"/>
          </a:p>
        </p:txBody>
      </p:sp>
      <p:pic>
        <p:nvPicPr>
          <p:cNvPr id="51202" name="Picture 2" descr="http://upload.wikimedia.org/wikipedia/commons/thumb/d/da/Bluetooth.svg/170px-Bluetooth.svg.png"/>
          <p:cNvPicPr>
            <a:picLocks noChangeAspect="1" noChangeArrowheads="1"/>
          </p:cNvPicPr>
          <p:nvPr/>
        </p:nvPicPr>
        <p:blipFill>
          <a:blip r:embed="rId2" cstate="print"/>
          <a:srcRect/>
          <a:stretch>
            <a:fillRect/>
          </a:stretch>
        </p:blipFill>
        <p:spPr bwMode="auto">
          <a:xfrm>
            <a:off x="6081334" y="4867160"/>
            <a:ext cx="1035561" cy="1577707"/>
          </a:xfrm>
          <a:prstGeom prst="rect">
            <a:avLst/>
          </a:prstGeom>
          <a:noFill/>
        </p:spPr>
      </p:pic>
      <p:pic>
        <p:nvPicPr>
          <p:cNvPr id="6146" name="Picture 2" descr="http://upload.wikimedia.org/wikipedia/commons/thumb/3/32/Wi-Fi_Logo.svg/220px-Wi-Fi_Logo.svg.png"/>
          <p:cNvPicPr>
            <a:picLocks noChangeAspect="1" noChangeArrowheads="1"/>
          </p:cNvPicPr>
          <p:nvPr/>
        </p:nvPicPr>
        <p:blipFill>
          <a:blip r:embed="rId3" cstate="print"/>
          <a:srcRect/>
          <a:stretch>
            <a:fillRect/>
          </a:stretch>
        </p:blipFill>
        <p:spPr bwMode="auto">
          <a:xfrm>
            <a:off x="7509780" y="2973769"/>
            <a:ext cx="1634220" cy="1047387"/>
          </a:xfrm>
          <a:prstGeom prst="rect">
            <a:avLst/>
          </a:prstGeom>
          <a:noFill/>
        </p:spPr>
      </p:pic>
      <p:pic>
        <p:nvPicPr>
          <p:cNvPr id="6148" name="Picture 4" descr="http://www.oppermann-telekom.de/bilder/lu-wl-tpc11.jpg"/>
          <p:cNvPicPr>
            <a:picLocks noChangeAspect="1" noChangeArrowheads="1"/>
          </p:cNvPicPr>
          <p:nvPr/>
        </p:nvPicPr>
        <p:blipFill>
          <a:blip r:embed="rId4" cstate="print"/>
          <a:srcRect/>
          <a:stretch>
            <a:fillRect/>
          </a:stretch>
        </p:blipFill>
        <p:spPr bwMode="auto">
          <a:xfrm>
            <a:off x="6312665" y="935327"/>
            <a:ext cx="2831335" cy="1694778"/>
          </a:xfrm>
          <a:prstGeom prst="rect">
            <a:avLst/>
          </a:prstGeom>
          <a:noFill/>
        </p:spPr>
      </p:pic>
    </p:spTree>
    <p:extLst>
      <p:ext uri="{BB962C8B-B14F-4D97-AF65-F5344CB8AC3E}">
        <p14:creationId xmlns:p14="http://schemas.microsoft.com/office/powerpoint/2010/main" val="503772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iPod</a:t>
            </a:r>
            <a:endParaRPr lang="en-US" dirty="0"/>
          </a:p>
        </p:txBody>
      </p:sp>
      <p:sp>
        <p:nvSpPr>
          <p:cNvPr id="3" name="Content Placeholder 2"/>
          <p:cNvSpPr>
            <a:spLocks noGrp="1"/>
          </p:cNvSpPr>
          <p:nvPr>
            <p:ph idx="1"/>
          </p:nvPr>
        </p:nvSpPr>
        <p:spPr>
          <a:xfrm>
            <a:off x="457200" y="1719263"/>
            <a:ext cx="5866482" cy="4411662"/>
          </a:xfrm>
        </p:spPr>
        <p:txBody>
          <a:bodyPr>
            <a:normAutofit lnSpcReduction="10000"/>
          </a:bodyPr>
          <a:lstStyle/>
          <a:p>
            <a:pPr eaLnBrk="1" hangingPunct="1"/>
            <a:r>
              <a:rPr lang="en-US" sz="2800" dirty="0" smtClean="0"/>
              <a:t>2001</a:t>
            </a:r>
          </a:p>
          <a:p>
            <a:pPr eaLnBrk="1" hangingPunct="1"/>
            <a:r>
              <a:rPr lang="en-US" sz="2800" dirty="0" smtClean="0"/>
              <a:t>Apple iPod lauded for design and user interface</a:t>
            </a:r>
          </a:p>
          <a:p>
            <a:pPr eaLnBrk="1" hangingPunct="1"/>
            <a:r>
              <a:rPr lang="en-US" sz="2800" dirty="0" smtClean="0"/>
              <a:t>Unique dial interaction technique</a:t>
            </a:r>
          </a:p>
          <a:p>
            <a:pPr lvl="1" eaLnBrk="1" hangingPunct="1"/>
            <a:r>
              <a:rPr lang="en-US" sz="2400" dirty="0" smtClean="0"/>
              <a:t>Enabled easy access to thousands of songs</a:t>
            </a:r>
          </a:p>
          <a:p>
            <a:pPr lvl="1" eaLnBrk="1" hangingPunct="1"/>
            <a:r>
              <a:rPr lang="en-US" sz="2400" dirty="0" smtClean="0"/>
              <a:t>Highly tuned speed ratio</a:t>
            </a:r>
          </a:p>
          <a:p>
            <a:pPr eaLnBrk="1" hangingPunct="1"/>
            <a:r>
              <a:rPr lang="en-US" sz="2800" dirty="0" smtClean="0"/>
              <a:t>iTunes </a:t>
            </a:r>
            <a:r>
              <a:rPr lang="en-US" sz="2800" dirty="0" smtClean="0">
                <a:sym typeface="Wingdings" pitchFamily="2" charset="2"/>
              </a:rPr>
              <a:t> entire </a:t>
            </a:r>
            <a:r>
              <a:rPr lang="en-US" sz="2800" i="1" dirty="0" smtClean="0">
                <a:sym typeface="Wingdings" pitchFamily="2" charset="2"/>
              </a:rPr>
              <a:t>service design</a:t>
            </a:r>
          </a:p>
          <a:p>
            <a:pPr eaLnBrk="1" hangingPunct="1"/>
            <a:r>
              <a:rPr lang="en-US" sz="2800" dirty="0" smtClean="0"/>
              <a:t>5 GB hard drive that put “1,000 songs in your pocket.”</a:t>
            </a:r>
            <a:endParaRPr lang="en-US" sz="2800" i="1" dirty="0" smtClean="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48</a:t>
            </a:fld>
            <a:endParaRPr lang="en-US" altLang="en-US"/>
          </a:p>
        </p:txBody>
      </p:sp>
      <p:pic>
        <p:nvPicPr>
          <p:cNvPr id="6" name="Picture 5" descr="150px-Original_iPod_5GB"/>
          <p:cNvPicPr>
            <a:picLocks noChangeAspect="1" noChangeArrowheads="1"/>
          </p:cNvPicPr>
          <p:nvPr/>
        </p:nvPicPr>
        <p:blipFill>
          <a:blip r:embed="rId2" cstate="print"/>
          <a:srcRect/>
          <a:stretch>
            <a:fillRect/>
          </a:stretch>
        </p:blipFill>
        <p:spPr bwMode="auto">
          <a:xfrm>
            <a:off x="6356734" y="797765"/>
            <a:ext cx="2580708" cy="4012982"/>
          </a:xfrm>
          <a:prstGeom prst="rect">
            <a:avLst/>
          </a:prstGeom>
          <a:noFill/>
          <a:ln w="9525">
            <a:noFill/>
            <a:miter lim="800000"/>
            <a:headEnd/>
            <a:tailEnd/>
          </a:ln>
        </p:spPr>
      </p:pic>
    </p:spTree>
    <p:extLst>
      <p:ext uri="{BB962C8B-B14F-4D97-AF65-F5344CB8AC3E}">
        <p14:creationId xmlns:p14="http://schemas.microsoft.com/office/powerpoint/2010/main" val="14161736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iPhone</a:t>
            </a:r>
            <a:endParaRPr lang="en-US" dirty="0"/>
          </a:p>
        </p:txBody>
      </p:sp>
      <p:sp>
        <p:nvSpPr>
          <p:cNvPr id="3" name="Content Placeholder 2"/>
          <p:cNvSpPr>
            <a:spLocks noGrp="1"/>
          </p:cNvSpPr>
          <p:nvPr>
            <p:ph idx="1"/>
          </p:nvPr>
        </p:nvSpPr>
        <p:spPr>
          <a:xfrm>
            <a:off x="457200" y="1388125"/>
            <a:ext cx="8229600" cy="5045725"/>
          </a:xfrm>
        </p:spPr>
        <p:txBody>
          <a:bodyPr>
            <a:normAutofit lnSpcReduction="10000"/>
          </a:bodyPr>
          <a:lstStyle/>
          <a:p>
            <a:r>
              <a:rPr lang="en-US" dirty="0" smtClean="0"/>
              <a:t>Starting 2007</a:t>
            </a:r>
          </a:p>
          <a:p>
            <a:r>
              <a:rPr lang="en-US" dirty="0" smtClean="0"/>
              <a:t>Went against the conventional wisdom in many aspects</a:t>
            </a:r>
          </a:p>
          <a:p>
            <a:pPr lvl="1"/>
            <a:r>
              <a:rPr lang="en-US" dirty="0" smtClean="0"/>
              <a:t>No blackberry-style keyboard</a:t>
            </a:r>
          </a:p>
          <a:p>
            <a:pPr lvl="1"/>
            <a:r>
              <a:rPr lang="en-US" dirty="0" smtClean="0"/>
              <a:t>Capacitive screen (multi-touch)</a:t>
            </a:r>
          </a:p>
          <a:p>
            <a:pPr lvl="1"/>
            <a:r>
              <a:rPr lang="en-US" dirty="0" smtClean="0"/>
              <a:t>No stylus</a:t>
            </a:r>
          </a:p>
          <a:p>
            <a:pPr lvl="1"/>
            <a:r>
              <a:rPr lang="en-US" dirty="0" smtClean="0"/>
              <a:t>Only one button – focus on</a:t>
            </a:r>
            <a:br>
              <a:rPr lang="en-US" dirty="0" smtClean="0"/>
            </a:br>
            <a:r>
              <a:rPr lang="en-US" dirty="0" smtClean="0"/>
              <a:t>easy to use</a:t>
            </a:r>
          </a:p>
          <a:p>
            <a:r>
              <a:rPr lang="en-US" dirty="0" smtClean="0"/>
              <a:t>Some unique interaction</a:t>
            </a:r>
            <a:br>
              <a:rPr lang="en-US" dirty="0" smtClean="0"/>
            </a:br>
            <a:r>
              <a:rPr lang="en-US" dirty="0" smtClean="0"/>
              <a:t>techniques</a:t>
            </a:r>
          </a:p>
          <a:p>
            <a:pPr lvl="1"/>
            <a:r>
              <a:rPr lang="en-US" dirty="0" smtClean="0"/>
              <a:t>Scroll bounce, swipe login, …</a:t>
            </a:r>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49</a:t>
            </a:fld>
            <a:endParaRPr lang="en-US" altLang="en-US" dirty="0"/>
          </a:p>
        </p:txBody>
      </p:sp>
      <p:pic>
        <p:nvPicPr>
          <p:cNvPr id="6" name="Picture 7" descr="iphone-parallels"/>
          <p:cNvPicPr>
            <a:picLocks noChangeAspect="1" noChangeArrowheads="1"/>
          </p:cNvPicPr>
          <p:nvPr/>
        </p:nvPicPr>
        <p:blipFill>
          <a:blip r:embed="rId2" cstate="print"/>
          <a:srcRect/>
          <a:stretch>
            <a:fillRect/>
          </a:stretch>
        </p:blipFill>
        <p:spPr bwMode="auto">
          <a:xfrm>
            <a:off x="5871991" y="2561091"/>
            <a:ext cx="3051886" cy="3561905"/>
          </a:xfrm>
          <a:prstGeom prst="rect">
            <a:avLst/>
          </a:prstGeom>
          <a:noFill/>
          <a:ln w="9525">
            <a:noFill/>
            <a:miter lim="800000"/>
            <a:headEnd/>
            <a:tailEnd/>
          </a:ln>
        </p:spPr>
      </p:pic>
    </p:spTree>
    <p:extLst>
      <p:ext uri="{BB962C8B-B14F-4D97-AF65-F5344CB8AC3E}">
        <p14:creationId xmlns:p14="http://schemas.microsoft.com/office/powerpoint/2010/main" val="3554348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48872"/>
            <a:ext cx="4201610" cy="1608177"/>
          </a:xfrm>
        </p:spPr>
        <p:txBody>
          <a:bodyPr/>
          <a:lstStyle/>
          <a:p>
            <a:r>
              <a:rPr lang="en-US" sz="3600" dirty="0" smtClean="0"/>
              <a:t>Ivan Sutherland’s Sketchpad, 1963</a:t>
            </a:r>
            <a:endParaRPr lang="en-US" sz="3600"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5</a:t>
            </a:fld>
            <a:endParaRPr lang="en-US" altLang="en-US"/>
          </a:p>
        </p:txBody>
      </p:sp>
      <p:pic>
        <p:nvPicPr>
          <p:cNvPr id="180230" name="Picture 6" descr="http://design.osu.edu/carlson/history/images/ivan-sutherland.jpg"/>
          <p:cNvPicPr>
            <a:picLocks noChangeAspect="1" noChangeArrowheads="1"/>
          </p:cNvPicPr>
          <p:nvPr/>
        </p:nvPicPr>
        <p:blipFill>
          <a:blip r:embed="rId2" cstate="print"/>
          <a:srcRect/>
          <a:stretch>
            <a:fillRect/>
          </a:stretch>
        </p:blipFill>
        <p:spPr bwMode="auto">
          <a:xfrm>
            <a:off x="0" y="0"/>
            <a:ext cx="7095281" cy="5375465"/>
          </a:xfrm>
          <a:prstGeom prst="rect">
            <a:avLst/>
          </a:prstGeom>
          <a:noFill/>
        </p:spPr>
      </p:pic>
      <p:pic>
        <p:nvPicPr>
          <p:cNvPr id="180226" name="Picture 2" descr="http://upload.wikimedia.org/wikipedia/en/7/7b/Sketchpad-Apple.jpg"/>
          <p:cNvPicPr>
            <a:picLocks noChangeAspect="1" noChangeArrowheads="1"/>
          </p:cNvPicPr>
          <p:nvPr/>
        </p:nvPicPr>
        <p:blipFill>
          <a:blip r:embed="rId3" cstate="print"/>
          <a:srcRect/>
          <a:stretch>
            <a:fillRect/>
          </a:stretch>
        </p:blipFill>
        <p:spPr bwMode="auto">
          <a:xfrm>
            <a:off x="4206671" y="3449257"/>
            <a:ext cx="4937329" cy="3408744"/>
          </a:xfrm>
          <a:prstGeom prst="rect">
            <a:avLst/>
          </a:prstGeom>
          <a:noFill/>
        </p:spPr>
      </p:pic>
      <p:sp>
        <p:nvSpPr>
          <p:cNvPr id="180232" name="AutoShape 8" descr="data:image/jpeg;base64,/9j/4AAQSkZJRgABAQAAAQABAAD/2wCEAAkGBhQSERUUEhQVFRUVFxQZFhgWFxgXFxUcFxcXGBgcFxgZHCYeFxkjGhcWHy8gIycpLCwsFR4xNTAqNSYsLCkBCQoKBQUFDQUFDSkYEhgpKSkpKSkpKSkpKSkpKSkpKSkpKSkpKSkpKSkpKSkpKSkpKSkpKSkpKSkpKSkpKSkpKf/AABEIAL4BCgMBIgACEQEDEQH/xAAbAAABBQEBAAAAAAAAAAAAAAAFAQIDBAYAB//EAEMQAAEDAgQCBwYEBAUCBwEAAAEAAhEDIQQSMUEFUSJhcYGRofAGEzKxwdEUUuHxQmJyggcjM0OSFbIkNFNzg6LCFv/EABQBAQAAAAAAAAAAAAAAAAAAAAD/xAAUEQEAAAAAAAAAAAAAAAAAAAAA/9oADAMBAAIRAxEAPwD2sVkvvlXCXMglpUw2crQMxkwAJPM8z1p5eoQ9LmQMOFZGXIzLOYjKImZmIietNqUGHNLGHNGaWjpRpm596mhMqBBXqYdjnh5bcRu4A5dJaDDo2kGFNRcGjota0EkmBEk721KaAlyoJXV5EEC6gFJgcwhoGQEMAsGgxMNFhYRMc+ZSwulAr8pcHFrS4aOgSJsYOoUlINbOVrWyZMCJJ1JjU9ahhOhBJRLW2a1rQSSQABc6m2/WnVAHiHAOFrESOYsVC1SBA9z5kEAg6g781GMOyG9BnQnL0R0f6bdG3JIQuDkD6VNrZhoaXGTAAk8zGp61G/AMJcS0EuLSZkzlECx2ubaXPMpwenAlAn4dgy9BvQ+Gw6No6P5e5cxgbJa1ozGTAAkncxqU7ZI82QRuptLsxa0m0EiYyzB6iMxv1qWkA0Q0AXJ7ySSfElMASB6CR9WbEAjyKiZRYMsMYMk5YaBlnXLa3cmuMrmoEdhKZLj7tnSnN0RDpIJkaG4GvJSsY3MDlbIBAMCQDeJiYTClpgyglrNDozNDoIIkAwRob7rmU2glwADnRJgAmNJO6HcU45ToDpXds0a9p5DrQ+k/G1+kC2gzaR0j3ET4wg0bKLQS4AAuiSAJMaSRc966rSDozNBgyJAMEaEToetZyrVx1CXHLiGDUNHS8In5opwbj1PEtlhuPiafib2jl1oCFSmHAhwBBsQRIPaCkqYdrm5XNaW8iARbSxsnLgUCPoNMS0HKZbIBgiwI5HsSlnV8vsnSuQV4XZVwC5A5rV0hIuKB5TCEqSEDct0qQuShAmVcE4BJCBuVcAlSFApC5NI61w7UDymJHvgKu7G093t73N+6CyHJ8qj/ANRpf+oz/k37qOpx/Dt+KtTH9w+iApK55Were3GFEw9zv6WH5mFGz24wx/ieO1h+iDQlNAQWj7XYZ3+5H9TS3z0ROhimuEscHDm0g/JBO5NDlV4hxGnRYX1HBrRz36gNSeped+0PtrUrk06c06RtP8b+07DqCDW8c9uaFAlrT71/5Wmw/qdoO6VFQ9qXYpobhGwT8bnRLOfUB/Me4LzGpQMS7a8dXPq/Rbj/AAw4W8e8rkkMcMgGzyCCT/bp2k8kGs4N7OsonO8+8qm5c68dk6nrN+xGQVGE4IHkLPcf4K5rvxWG6NVl3tA/1QNf7vmtAEsoKnCOJtr0m1G76jkRqFeAWXwTfwuNdS0pYgZmDZrtwO+f+QWoBQKuSSuQQNCVI1y4FA9NKXOmuegcClckalcUEeRNhPzpJQIuLlwXEoEBWR4x/iVQpEsog1nDcWZ46nuCl/xF4uaOEyts+scgjXLEv8oH9y81wWB3tOqDR1/8Q8W89HJTG2Vskd7iVXPHsW/4q9SCNjB8gFFRwwzfZWaZa4R48/X2QD6wqOu57nW/icT8yk/Ak3i/ci/ugOUR4+rqQUhpsgDDh/6qVnDt/JF8o23NkoqCOyZ+QQCjw2NeXr5pnuNkUczyUb3Na3M4i2qAYKETdUm8SfTdNJzmkbgwfLZdjuKB5IbYDx5ofSvzv5oLfEeMVcQ7NWeXEWE2A7Bp9Sp/wfumB9QS512M+Tn/AJW8hv2a26eDbhGCpXa11dwBp0joydH1Rz0hveUMD31XkuJLnGSSfM90oCfs7wR+NrZZOUXqP5C1htJ0A+y9cwuGZTY1jAGtYAGgbALzLgnG6mFbkpEZZlwIsTaescu5ajC+3bP9xhadyLj7hBqmKQIVhPaKhU+GoO+W/NEhWBFiI8kEiUFNEJZQCvarBF9AvZ8dLptjW3xDvHyCvcJx4rUWVB/EL9u/mrDSs/wH/wAPiKuG0aT7ylyg7DsuP7UGkXQulJmQUGvK4OKaCuBQOBKUuK4FMcEDveHYp2Y81FTKWq5ArnEbqMudzTnFNLwgR1Ry5tZyY94Qb2l4z+Hw7nNMPd0af9R37hJ8EGP9uOIfiMVkBGWiMn9xu7zgf2qvhKMDv32uhWCZeDPXv5o1h6oAsBv1bevFBM0kaa6Hr7+9DXPLapAOsH7q/wC/uf5o6u9C8e4e8DgY1A8jJQF6VYmBO32U2fnz/RCaVWYIgW9fZSOxIMc7ICFTENa0kmLWVXB4nU3g9ao8QrZhlBidfXYq9XFwyBy17EBTFcVDR1+tEDxGKc+eV9/kqzqhIv67U+lyuTHmgjotLjlbudBqepahmEZgGgvh+KIGVpu2h/M7Y1OQ21UGCxlLB08zOniHCxI6NHnE6v1voEBOJLnOLySTck7oFr1HPeS5xc4kkkm5O89aL0MKGt5uPyQ3CHpFxHZv80UGMkiR39iB34e8b8/l2BWKlF2m3akdVFvv63UgraAmJO+/15eCDqTSLnyO/epsLi6jLsc5ovodPXWmPGYc/RTX1AYsdpPPxQHcL7b1mmHtDwO4+I1/RGsN7cUnC8sI1Dgsa5oDLXNrXt6CgySTI1vY+tkHpGG9oGuNrjnsbbHqVDjuKuyuwdKk4AmZlrjfwPzKwVJpYbSDrYnt8VP+PfB6biDrLid9DzQeij2nblzWggRPnfZU3e2LJs1xHPmsD7wnaZtBMx+8quYGx8R90HqtOql98h9OoRqexQ1MZCAz75Rmv180B/6pexCjqcXg6+eiA+a4G6jq4oc1nX8RdGbX1+/gqZ4r8/DVBqTjhzUNTiA5jqWYdxQnSPWuiqHGuPb3+tD5INU/ikLD+2XFffV202no0xHLpGCfCw7lMca7fS5PWBeyAYekS4uPxOJPXM+vFBdoOtpMKyMeLjr3108lVpt6RBuD2qpiKMEHlqgIPryfDz5whWNrHMI2HbqpWvJMDv5C6J4Zobb1+6AbTxTphrXf8bJ1euW3NjaAeaI4vHBg0iyzuJxZc4EnXQd6CV2Jm90z8RO/6pKVLMbWHNEcNwdp1Luf7AdaCgxwNtdlYNQMsy5i5+g+6IU+DM277/NWKHC4MCIPL7oAtDBPdrYdevgr9HhPS3J69O3zRpmDGkRy6+1WsPh4jqkdaAN+AjUeuxSMw19YRephu033TW4OTp3lANLWgkjb161SPpnqM89vX0RY8MA/bdS08AN9N7d6APQpmbz6HkrFJ1gI0sibcLl0m4HqErsINbb9SAcGxofW/YpiwRbVWDhQL9a6rR5eu1BUNIWm5Plfr8VDV4cXOt8+Xoq9TpmdLb29Xup6ciw01H6oB7cFB0gcrmVGWHYO9d6NkE3I79fWid+DHou+6AniH5WyfUn7oHjK3XqjuOs1ZrE3O9kEJqOk+XrdVgCTc9vn+ismjOnMJjaQk2nZA2kIBIMb6mLfVMxFeAbZr35dUK03LBEDqP7qpVkAWAjxQQ+86oG3ry708jTL4ctvqVz9Nu7t5qBp7dfr5oG1KWYEHcEeIQnBgA35cvn3I2alx1fNCa7MtU21g+Nx9QgIMEDT14qni46RjUeCuUqZ18vWqr4lvj4IK2BoDqvCsVcSKQJIBO3NQjFhjCd45IU+q+s6AJ6th2oI8RjC90nuCmpYQ2LhY7fvpv4q7S4a2mBJBd8k6q43G/0QdgQIghFaFO1vEboQCQRzgH9FouGMBFomEDcJhjoRsr7MMTHP1671ao0hbl9Leu5WxAA7EFEYYzYT9FPhcIVcY4QpKZugiOCCjc2Dbb7K5WqW67qka8oOInlc/un5JHP5qCm6b3vp2DdPc/btJ6ggsNog3k+vXmmVWCIS08RPYF1KnJk2nrNkEDKOkXH7fqpHYaVaZSE8vX2T3xtogHClHZ68VYoYe9z6jdTU22j5evVlOKQHcggbS2j1fdM/Au6/EK5Sp2Bn1KRzhJugTiBgFZXEVul5mPXYtdxGjIMLIYxsOiEDPewDHr1oop3/AGtPy+qkoUXulrKb6kAEhjS4gEwJjsPgpDwqtP8A5euP/jefogWief29bKF9QgSZPXH0VlvDasH/ACa8/wDs1IvzgKHF8PrG4oVuz3NTyGXtQVSeYETf14Lg0FRVSQcrg5pFiHNLSJiJa6+h80uf9fWyDnAA2G6g4ph7SNdPt9VYa6TtPf61SV6RcMupJAA0Mm2560EvDqnQMi9vXrmqPFarWkmys1GuptJyPtOjTFtdB6hZXH4r3kucYaPhHM8o9QghNQvMC7nGw7Vq+GcNFOnDbncgXn6rMcI/1R66vXatyyoIAiEA5/BM0w45gJ6ih7HiQOWs960tCoGkmLHXqQri+HaH5mQWv8jN59c0A2o3pCPKUa4fiAII7/l4IYKFht18uSuYVkHTrQHqeJUgxAPchRxYa0k2HyVOtxxlshLp5fWdEGlZih2JzMUBusZW4+7VoHZ1/dQt43UnW3UIE+gg2mJx3LRRtq89FlG8WJ1+cfuiuHxBcILgNL6keroC4r7D4joOXbySinAibm7iocNUa2w31O57fBWjStr63n1ugSg0CCdNp9a6qwz0VRdmOt/Xq6kZVtHJBfFTtKc6p6+qrMxFtPXr5p3v7kSIntQWQ+8Dknl8A31+pUDqo59u2yfRqT0tOSC6HRbxTzX6vIKs6uBb7J4b2eAQFnUZCzvGOESLBahoUWIoSgx3A8MYxDej8NGJcGCfePIDpsWyLi0jrR2vh3scXuqNy5qpy52tj/NpOgOJE2a4X0mLSh2PwzWOqtfnaKjKXSbTqPHRdUzA+7uDDgm4ji+GfmaaxgirE0KszUc1zi60Wy2gD4upBdqYQVPevLmyadYj/P8Agc+o40w4tdDeiQJ02um43hVQmp7onLmpuYfeWyNpmId7yQcwtIiRJLrplXjeGc9z6dQZveNqNa6jVy2pe7h0NnrBGhhVquNwxz/55a91PKMtGrlGZ9Vzxly3Yc8RqMoOqAb7UYfNjaxLiL04gA/7TNSXNAjkhLqbW69ITqX92jWO/wC5E+N45tXEVajJLS5uUkFsxTYDYgHXcocXfSyDm1xrlHOS2+vN7nDyTvxjhN3Rv0sojecgao/O3NBeN1HEim53uqUFznG+aNQG2zHSGjUnXkFnidXDMpOe1xa6sXFtOi+4GaSazzJg6BnedL5V1XMdOQtoI2CrF5Nhur9Jgow50F8WaYtN5d9vFAxtQ03gmRofHktvwvEio0WnmPXYvPqtZzjmJvvKJ8L46+gebUHolai0CR239WWfxBFR4a0WBuVH/wD17an8Dj1AKLEY2oYysDB2SR2x6ugIYh7WtuY7UNfxUfwNnrNv3CdRwmcnMS89/wAlaqYDLttb7IAVbFkznJvoLw3r+neoKVW/giLOCVKhLhadAm1/Zuq34gSgq5DrM720CkotvP76JKILTlcI5FEm0RH17kA6uCDDvBXaWMcNwBGh+m4VXGM6Q17E46aXFx1epQGMHxUGWm3X69XRSnjejpOt/XesYysZAPP56W9aK1Sc4aE+J9bINfSxpI07dFIK83js/ZZehjKn5pvoRM87kK7h+JOOtuzuQaPPoR9vFcypOkSI7EIZjA7ed7z8lcp4xpEF0xtsNrDdBcpVC430+f6K247z1+uZVJlXkD3iynDOZlBKKg/dS/iOryVRxJsDb5aJTPOPFBsSU4JAnNCCGvhg4R80A4h7Oalu/wCi0oCWoLIPOcXw57Lx2qm489fn+q2nFawaLj9VlK5k6ADZBWp0zHib96YGySBc79StUKROneUTwXDgBLhbUD8yADiMM4QGtLidLdGQJOdxs1oFySqLMM/FPNHDDO9wy1apAiBBy05+GmOdi7q0W5/6W2oC0tlrhBEWM+vJXcLw9uFpinhmhtQjpOdyGxPM7cteaDxjj3A6mBxDqbgXQRDwOi+022F5tqIQl1SSSbkn6L2H2no0qlBzC2Q+5/M19wHfymQQeZG91huE+zopnNUhxG2otz+3WgDUeDvOV7gQ0zG2bXyVoYNgGhO957D8lpKtbNZwlp1HZy5fqh2LwsG12mQD+U9c6IHYCIsNfQROnRG4/RBMNWdSd0hInWPmtYzKWggbX/RAFxNIs00OiiZUewWPXBuDfyV7ir4AmPiEeBQt9edJ9aoCWA4plMOGXr28dkewfFBUOVwF+6epZ/AYUEHefVlb/AOYbfDy+3Wgv8T4K14Ma7Hr2QWhw90XAkWPaLbrR8Pruf0dXAjvtZWR7MVpP+mASTcuJv1BseaDDYnAk1YjQfv36KOtg3aaN+uq1XEvYzFZw+m6m6BGW7Z77ieuyoVqVWlatRqMjfLnZ/ybIQZ9uBMz4p/4WBEX0v19qMUqrNWlruz5c080ZGluXIIBFKm4aXvN/XarbKJM6d45+vNWA3KZ26tVL7gET2+KAeOHVJBn6dminpio0/e/oK7SJAiZFtVcZEWHz3hBDhq1QjZXqTXO7Y9diXD0dNJ1Vyk3x2QOo4aO5Sudf91KwARzSHCA3g+u5AeL1LTKQUVKxkIE0VXFcQa3VPxtfKFiOKcQNV0A2lAQ4rxRjtPFDsHgDWNhDQTJ7tBz1T+FcMFV97But7kcgthhcE1gAAAjQDZANw/BWsbGW1oH3U1Ph5J0lFmUZXVGwLeKCiWBnw67ns5fdUsWBBvzV3EVIUOGwBqEOd8AuB+ft/l+fZqGFrsIqNfVztewyx0dBwdEtqNFzTkAxr27xVGn8vIkWsSJ1FoIuCLEXEXA9NxnDGVWlr2gg9Sy3EvZh1Oct27a9HfK4C5YTyuDcX1DKOpch2pj2gi4mbHlEaFW8RLSQQbECDtaYO2lwRYi4VV9Seo6D13oI3UmkRFxfri26v4CpIy3kWPrmo63D6jAHOYQNjBPmPqmsac2YdUoK/tA89GLmZ8J+4ValQDgJGw+9kTrYMPEmZ8fL1qqlSi6n0gMzdTuB9R3IJuEUDTdI+ECYPbBvzuCtQ+7dPV1neH45jnAtiDqDyNijWDxHRObYkHusgf7P41rMXleAJbDSeZggdR2Wyc9YWvgxUGfnHhstJwXFl9IZjLm2cecaHw80BTOuLrKPMm5kFTG+z2HrfHSYT+YDK7xbBQTFewAuaFd7f5KnTb2cx5rTl6eyog8/wATwPF0taHvBe9Jwd/9TB+aHniAaYe0sOnTDmHzgL1TOm1GhwgwQdiAR4FB5l74HWCOc28lLTr5dPmtpX9nMM6Zo0wTu0ZD4thU6vsVRPwOqs1+F8/94KAHSxEjX6diu0cUPCN+asD2KIPRxDv7qbT8iJTmeyFTasyP6HD/APaCMYwWE39eCm94VYoeyr96re5hPzcpj7KN/OfAfdAfaFz3QFIGpH0wRBQY3j/GcxLGntjwsgjLbds6rS8V9kDmL6W+ot5HdBq9ItJa8EEcxfnqgZhcWaTg5hFiJHO62/C8a2s3M3vHLtWGDZ27zefsrfDce6i8OGhMEcx90G9hR1iAJNouSo2Y5pYHzbn9uZ2XU6JcczxAtlby63c3dW3aggp4XOZeIZ/C06ujdw5ch48ldhPKY4oEJTXjmnKDFA5HZfiyujtgx5wgF8Z4A2s2WgB4FpmHCZyvi+WbyLtNxuCPwHs1QeA7K9rmkhzXatI1HIjcEaghWKuBqtDB/m1B7sjoVC0ioTIc7M+XDbV0ZTa6VuHrD4g91QPa4vbUAY9oe05WMLuj0ZEEAWN+lcDFLDgNiLIZxD2WpVbgZHc26d4XcMpVBVLnTlc105nghpLy5rWgO1g3kRYQUXLkGGxXs9XpXy5xzbfxCohrhq0z/SV6OHpjj1IPFeIcNNNxcxstnQTLJ1gbifBGOBVG1GHpEwJIJmDb1K3HF/ZttY5mHI/cxZ3bF561lcR7G4hlTPSaA4alpBY8bhzZBv2IDNGoCyLWRDgg6Ljzd8gPug3C+FYl3RqUzTA3cQR3Rf5LU4bChjA0bb8538UDkicQkQJKc0pCfJIEEzSlUcJZKBYToXNdzTkHAJ7Wrk5qB7UngklNPagtNCVc1JKBwUOIwbX/ABNB7VNC5AGxHsuw/CS0+IVdvsleTUjsb+tloA5JKCngeEMpaFxi4zGwJ1IAEAq256dmSOQRuemGoUpeklAmYprxIT0hCABheEPbkJp03BoIDS7/AE+nmzAhkPfEAnKD0RfVc3hdZskuY8mqyrBzNAcJDmz0rRlAMD4dLo/lSPagEcEwTqVPI6JkmQZmf7WxvrPaUQBTywJwaga0FdlUiXMgYGlLlUmZdKCKCmuapC5cEFZxSSrOVNDAgruauDVOWpPdhBGAUpClFMJ3ukEKkalNNIGoHJyYDr1KRolBwanFnUuCjcwTq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0234" name="AutoShape 10" descr="data:image/jpeg;base64,/9j/4AAQSkZJRgABAQAAAQABAAD/2wCEAAkGBhQSERUUEhQVFRUVFxQZFhgWFxgXFxUcFxcXGBgcFxgZHCYeFxkjGhcWHy8gIycpLCwsFR4xNTAqNSYsLCkBCQoKBQUFDQUFDSkYEhgpKSkpKSkpKSkpKSkpKSkpKSkpKSkpKSkpKSkpKSkpKSkpKSkpKSkpKSkpKSkpKSkpKf/AABEIAL4BCgMBIgACEQEDEQH/xAAbAAABBQEBAAAAAAAAAAAAAAAFAQIDBAYAB//EAEMQAAEDAgQCBwYEBAUCBwEAAAEAAhEDIQQSMUEFUSJhcYGRofAGEzKxwdEUUuHxQmJyggcjM0OSFbIkNFNzg6LCFv/EABQBAQAAAAAAAAAAAAAAAAAAAAD/xAAUEQEAAAAAAAAAAAAAAAAAAAAA/9oADAMBAAIRAxEAPwD2sVkvvlXCXMglpUw2crQMxkwAJPM8z1p5eoQ9LmQMOFZGXIzLOYjKImZmIietNqUGHNLGHNGaWjpRpm596mhMqBBXqYdjnh5bcRu4A5dJaDDo2kGFNRcGjota0EkmBEk721KaAlyoJXV5EEC6gFJgcwhoGQEMAsGgxMNFhYRMc+ZSwulAr8pcHFrS4aOgSJsYOoUlINbOVrWyZMCJJ1JjU9ahhOhBJRLW2a1rQSSQABc6m2/WnVAHiHAOFrESOYsVC1SBA9z5kEAg6g781GMOyG9BnQnL0R0f6bdG3JIQuDkD6VNrZhoaXGTAAk8zGp61G/AMJcS0EuLSZkzlECx2ubaXPMpwenAlAn4dgy9BvQ+Gw6No6P5e5cxgbJa1ozGTAAkncxqU7ZI82QRuptLsxa0m0EiYyzB6iMxv1qWkA0Q0AXJ7ySSfElMASB6CR9WbEAjyKiZRYMsMYMk5YaBlnXLa3cmuMrmoEdhKZLj7tnSnN0RDpIJkaG4GvJSsY3MDlbIBAMCQDeJiYTClpgyglrNDozNDoIIkAwRob7rmU2glwADnRJgAmNJO6HcU45ToDpXds0a9p5DrQ+k/G1+kC2gzaR0j3ET4wg0bKLQS4AAuiSAJMaSRc966rSDozNBgyJAMEaEToetZyrVx1CXHLiGDUNHS8In5opwbj1PEtlhuPiafib2jl1oCFSmHAhwBBsQRIPaCkqYdrm5XNaW8iARbSxsnLgUCPoNMS0HKZbIBgiwI5HsSlnV8vsnSuQV4XZVwC5A5rV0hIuKB5TCEqSEDct0qQuShAmVcE4BJCBuVcAlSFApC5NI61w7UDymJHvgKu7G093t73N+6CyHJ8qj/ANRpf+oz/k37qOpx/Dt+KtTH9w+iApK55Were3GFEw9zv6WH5mFGz24wx/ieO1h+iDQlNAQWj7XYZ3+5H9TS3z0ROhimuEscHDm0g/JBO5NDlV4hxGnRYX1HBrRz36gNSeped+0PtrUrk06c06RtP8b+07DqCDW8c9uaFAlrT71/5Wmw/qdoO6VFQ9qXYpobhGwT8bnRLOfUB/Me4LzGpQMS7a8dXPq/Rbj/AAw4W8e8rkkMcMgGzyCCT/bp2k8kGs4N7OsonO8+8qm5c68dk6nrN+xGQVGE4IHkLPcf4K5rvxWG6NVl3tA/1QNf7vmtAEsoKnCOJtr0m1G76jkRqFeAWXwTfwuNdS0pYgZmDZrtwO+f+QWoBQKuSSuQQNCVI1y4FA9NKXOmuegcClckalcUEeRNhPzpJQIuLlwXEoEBWR4x/iVQpEsog1nDcWZ46nuCl/xF4uaOEyts+scgjXLEv8oH9y81wWB3tOqDR1/8Q8W89HJTG2Vskd7iVXPHsW/4q9SCNjB8gFFRwwzfZWaZa4R48/X2QD6wqOu57nW/icT8yk/Ak3i/ci/ugOUR4+rqQUhpsgDDh/6qVnDt/JF8o23NkoqCOyZ+QQCjw2NeXr5pnuNkUczyUb3Na3M4i2qAYKETdUm8SfTdNJzmkbgwfLZdjuKB5IbYDx5ofSvzv5oLfEeMVcQ7NWeXEWE2A7Bp9Sp/wfumB9QS512M+Tn/AJW8hv2a26eDbhGCpXa11dwBp0joydH1Rz0hveUMD31XkuJLnGSSfM90oCfs7wR+NrZZOUXqP5C1htJ0A+y9cwuGZTY1jAGtYAGgbALzLgnG6mFbkpEZZlwIsTaescu5ajC+3bP9xhadyLj7hBqmKQIVhPaKhU+GoO+W/NEhWBFiI8kEiUFNEJZQCvarBF9AvZ8dLptjW3xDvHyCvcJx4rUWVB/EL9u/mrDSs/wH/wAPiKuG0aT7ylyg7DsuP7UGkXQulJmQUGvK4OKaCuBQOBKUuK4FMcEDveHYp2Y81FTKWq5ArnEbqMudzTnFNLwgR1Ry5tZyY94Qb2l4z+Hw7nNMPd0af9R37hJ8EGP9uOIfiMVkBGWiMn9xu7zgf2qvhKMDv32uhWCZeDPXv5o1h6oAsBv1bevFBM0kaa6Hr7+9DXPLapAOsH7q/wC/uf5o6u9C8e4e8DgY1A8jJQF6VYmBO32U2fnz/RCaVWYIgW9fZSOxIMc7ICFTENa0kmLWVXB4nU3g9ao8QrZhlBidfXYq9XFwyBy17EBTFcVDR1+tEDxGKc+eV9/kqzqhIv67U+lyuTHmgjotLjlbudBqepahmEZgGgvh+KIGVpu2h/M7Y1OQ21UGCxlLB08zOniHCxI6NHnE6v1voEBOJLnOLySTck7oFr1HPeS5xc4kkkm5O89aL0MKGt5uPyQ3CHpFxHZv80UGMkiR39iB34e8b8/l2BWKlF2m3akdVFvv63UgraAmJO+/15eCDqTSLnyO/epsLi6jLsc5ovodPXWmPGYc/RTX1AYsdpPPxQHcL7b1mmHtDwO4+I1/RGsN7cUnC8sI1Dgsa5oDLXNrXt6CgySTI1vY+tkHpGG9oGuNrjnsbbHqVDjuKuyuwdKk4AmZlrjfwPzKwVJpYbSDrYnt8VP+PfB6biDrLid9DzQeij2nblzWggRPnfZU3e2LJs1xHPmsD7wnaZtBMx+8quYGx8R90HqtOql98h9OoRqexQ1MZCAz75Rmv180B/6pexCjqcXg6+eiA+a4G6jq4oc1nX8RdGbX1+/gqZ4r8/DVBqTjhzUNTiA5jqWYdxQnSPWuiqHGuPb3+tD5INU/ikLD+2XFffV202no0xHLpGCfCw7lMca7fS5PWBeyAYekS4uPxOJPXM+vFBdoOtpMKyMeLjr3108lVpt6RBuD2qpiKMEHlqgIPryfDz5whWNrHMI2HbqpWvJMDv5C6J4Zobb1+6AbTxTphrXf8bJ1euW3NjaAeaI4vHBg0iyzuJxZc4EnXQd6CV2Jm90z8RO/6pKVLMbWHNEcNwdp1Luf7AdaCgxwNtdlYNQMsy5i5+g+6IU+DM277/NWKHC4MCIPL7oAtDBPdrYdevgr9HhPS3J69O3zRpmDGkRy6+1WsPh4jqkdaAN+AjUeuxSMw19YRephu033TW4OTp3lANLWgkjb161SPpnqM89vX0RY8MA/bdS08AN9N7d6APQpmbz6HkrFJ1gI0sibcLl0m4HqErsINbb9SAcGxofW/YpiwRbVWDhQL9a6rR5eu1BUNIWm5Plfr8VDV4cXOt8+Xoq9TpmdLb29Xup6ciw01H6oB7cFB0gcrmVGWHYO9d6NkE3I79fWid+DHou+6AniH5WyfUn7oHjK3XqjuOs1ZrE3O9kEJqOk+XrdVgCTc9vn+ismjOnMJjaQk2nZA2kIBIMb6mLfVMxFeAbZr35dUK03LBEDqP7qpVkAWAjxQQ+86oG3ry708jTL4ctvqVz9Nu7t5qBp7dfr5oG1KWYEHcEeIQnBgA35cvn3I2alx1fNCa7MtU21g+Nx9QgIMEDT14qni46RjUeCuUqZ18vWqr4lvj4IK2BoDqvCsVcSKQJIBO3NQjFhjCd45IU+q+s6AJ6th2oI8RjC90nuCmpYQ2LhY7fvpv4q7S4a2mBJBd8k6q43G/0QdgQIghFaFO1vEboQCQRzgH9FouGMBFomEDcJhjoRsr7MMTHP1671ao0hbl9Leu5WxAA7EFEYYzYT9FPhcIVcY4QpKZugiOCCjc2Dbb7K5WqW67qka8oOInlc/un5JHP5qCm6b3vp2DdPc/btJ6ggsNog3k+vXmmVWCIS08RPYF1KnJk2nrNkEDKOkXH7fqpHYaVaZSE8vX2T3xtogHClHZ68VYoYe9z6jdTU22j5evVlOKQHcggbS2j1fdM/Au6/EK5Sp2Bn1KRzhJugTiBgFZXEVul5mPXYtdxGjIMLIYxsOiEDPewDHr1oop3/AGtPy+qkoUXulrKb6kAEhjS4gEwJjsPgpDwqtP8A5euP/jefogWief29bKF9QgSZPXH0VlvDasH/ACa8/wDs1IvzgKHF8PrG4oVuz3NTyGXtQVSeYETf14Lg0FRVSQcrg5pFiHNLSJiJa6+h80uf9fWyDnAA2G6g4ph7SNdPt9VYa6TtPf61SV6RcMupJAA0Mm2560EvDqnQMi9vXrmqPFarWkmys1GuptJyPtOjTFtdB6hZXH4r3kucYaPhHM8o9QghNQvMC7nGw7Vq+GcNFOnDbncgXn6rMcI/1R66vXatyyoIAiEA5/BM0w45gJ6ih7HiQOWs960tCoGkmLHXqQri+HaH5mQWv8jN59c0A2o3pCPKUa4fiAII7/l4IYKFht18uSuYVkHTrQHqeJUgxAPchRxYa0k2HyVOtxxlshLp5fWdEGlZih2JzMUBusZW4+7VoHZ1/dQt43UnW3UIE+gg2mJx3LRRtq89FlG8WJ1+cfuiuHxBcILgNL6keroC4r7D4joOXbySinAibm7iocNUa2w31O57fBWjStr63n1ugSg0CCdNp9a6qwz0VRdmOt/Xq6kZVtHJBfFTtKc6p6+qrMxFtPXr5p3v7kSIntQWQ+8Dknl8A31+pUDqo59u2yfRqT0tOSC6HRbxTzX6vIKs6uBb7J4b2eAQFnUZCzvGOESLBahoUWIoSgx3A8MYxDej8NGJcGCfePIDpsWyLi0jrR2vh3scXuqNy5qpy52tj/NpOgOJE2a4X0mLSh2PwzWOqtfnaKjKXSbTqPHRdUzA+7uDDgm4ji+GfmaaxgirE0KszUc1zi60Wy2gD4upBdqYQVPevLmyadYj/P8Agc+o40w4tdDeiQJ02um43hVQmp7onLmpuYfeWyNpmId7yQcwtIiRJLrplXjeGc9z6dQZveNqNa6jVy2pe7h0NnrBGhhVquNwxz/55a91PKMtGrlGZ9Vzxly3Yc8RqMoOqAb7UYfNjaxLiL04gA/7TNSXNAjkhLqbW69ITqX92jWO/wC5E+N45tXEVajJLS5uUkFsxTYDYgHXcocXfSyDm1xrlHOS2+vN7nDyTvxjhN3Rv0sojecgao/O3NBeN1HEim53uqUFznG+aNQG2zHSGjUnXkFnidXDMpOe1xa6sXFtOi+4GaSazzJg6BnedL5V1XMdOQtoI2CrF5Nhur9Jgow50F8WaYtN5d9vFAxtQ03gmRofHktvwvEio0WnmPXYvPqtZzjmJvvKJ8L46+gebUHolai0CR239WWfxBFR4a0WBuVH/wD17an8Dj1AKLEY2oYysDB2SR2x6ugIYh7WtuY7UNfxUfwNnrNv3CdRwmcnMS89/wAlaqYDLttb7IAVbFkznJvoLw3r+neoKVW/giLOCVKhLhadAm1/Zuq34gSgq5DrM720CkotvP76JKILTlcI5FEm0RH17kA6uCDDvBXaWMcNwBGh+m4VXGM6Q17E46aXFx1epQGMHxUGWm3X69XRSnjejpOt/XesYysZAPP56W9aK1Sc4aE+J9bINfSxpI07dFIK83js/ZZehjKn5pvoRM87kK7h+JOOtuzuQaPPoR9vFcypOkSI7EIZjA7ed7z8lcp4xpEF0xtsNrDdBcpVC430+f6K247z1+uZVJlXkD3iynDOZlBKKg/dS/iOryVRxJsDb5aJTPOPFBsSU4JAnNCCGvhg4R80A4h7Oalu/wCi0oCWoLIPOcXw57Lx2qm489fn+q2nFawaLj9VlK5k6ADZBWp0zHib96YGySBc79StUKROneUTwXDgBLhbUD8yADiMM4QGtLidLdGQJOdxs1oFySqLMM/FPNHDDO9wy1apAiBBy05+GmOdi7q0W5/6W2oC0tlrhBEWM+vJXcLw9uFpinhmhtQjpOdyGxPM7cteaDxjj3A6mBxDqbgXQRDwOi+022F5tqIQl1SSSbkn6L2H2no0qlBzC2Q+5/M19wHfymQQeZG91huE+zopnNUhxG2otz+3WgDUeDvOV7gQ0zG2bXyVoYNgGhO957D8lpKtbNZwlp1HZy5fqh2LwsG12mQD+U9c6IHYCIsNfQROnRG4/RBMNWdSd0hInWPmtYzKWggbX/RAFxNIs00OiiZUewWPXBuDfyV7ir4AmPiEeBQt9edJ9aoCWA4plMOGXr28dkewfFBUOVwF+6epZ/AYUEHefVlb/AOYbfDy+3Wgv8T4K14Ma7Hr2QWhw90XAkWPaLbrR8Pruf0dXAjvtZWR7MVpP+mASTcuJv1BseaDDYnAk1YjQfv36KOtg3aaN+uq1XEvYzFZw+m6m6BGW7Z77ieuyoVqVWlatRqMjfLnZ/ybIQZ9uBMz4p/4WBEX0v19qMUqrNWlruz5c080ZGluXIIBFKm4aXvN/XarbKJM6d45+vNWA3KZ26tVL7gET2+KAeOHVJBn6dminpio0/e/oK7SJAiZFtVcZEWHz3hBDhq1QjZXqTXO7Y9diXD0dNJ1Vyk3x2QOo4aO5Sudf91KwARzSHCA3g+u5AeL1LTKQUVKxkIE0VXFcQa3VPxtfKFiOKcQNV0A2lAQ4rxRjtPFDsHgDWNhDQTJ7tBz1T+FcMFV97But7kcgthhcE1gAAAjQDZANw/BWsbGW1oH3U1Ph5J0lFmUZXVGwLeKCiWBnw67ns5fdUsWBBvzV3EVIUOGwBqEOd8AuB+ft/l+fZqGFrsIqNfVztewyx0dBwdEtqNFzTkAxr27xVGn8vIkWsSJ1FoIuCLEXEXA9NxnDGVWlr2gg9Sy3EvZh1Oct27a9HfK4C5YTyuDcX1DKOpch2pj2gi4mbHlEaFW8RLSQQbECDtaYO2lwRYi4VV9Seo6D13oI3UmkRFxfri26v4CpIy3kWPrmo63D6jAHOYQNjBPmPqmsac2YdUoK/tA89GLmZ8J+4ValQDgJGw+9kTrYMPEmZ8fL1qqlSi6n0gMzdTuB9R3IJuEUDTdI+ECYPbBvzuCtQ+7dPV1neH45jnAtiDqDyNijWDxHRObYkHusgf7P41rMXleAJbDSeZggdR2Wyc9YWvgxUGfnHhstJwXFl9IZjLm2cecaHw80BTOuLrKPMm5kFTG+z2HrfHSYT+YDK7xbBQTFewAuaFd7f5KnTb2cx5rTl6eyog8/wATwPF0taHvBe9Jwd/9TB+aHniAaYe0sOnTDmHzgL1TOm1GhwgwQdiAR4FB5l74HWCOc28lLTr5dPmtpX9nMM6Zo0wTu0ZD4thU6vsVRPwOqs1+F8/94KAHSxEjX6diu0cUPCN+asD2KIPRxDv7qbT8iJTmeyFTasyP6HD/APaCMYwWE39eCm94VYoeyr96re5hPzcpj7KN/OfAfdAfaFz3QFIGpH0wRBQY3j/GcxLGntjwsgjLbds6rS8V9kDmL6W+ot5HdBq9ItJa8EEcxfnqgZhcWaTg5hFiJHO62/C8a2s3M3vHLtWGDZ27zefsrfDce6i8OGhMEcx90G9hR1iAJNouSo2Y5pYHzbn9uZ2XU6JcczxAtlby63c3dW3aggp4XOZeIZ/C06ujdw5ch48ldhPKY4oEJTXjmnKDFA5HZfiyujtgx5wgF8Z4A2s2WgB4FpmHCZyvi+WbyLtNxuCPwHs1QeA7K9rmkhzXatI1HIjcEaghWKuBqtDB/m1B7sjoVC0ioTIc7M+XDbV0ZTa6VuHrD4g91QPa4vbUAY9oe05WMLuj0ZEEAWN+lcDFLDgNiLIZxD2WpVbgZHc26d4XcMpVBVLnTlc105nghpLy5rWgO1g3kRYQUXLkGGxXs9XpXy5xzbfxCohrhq0z/SV6OHpjj1IPFeIcNNNxcxstnQTLJ1gbifBGOBVG1GHpEwJIJmDb1K3HF/ZttY5mHI/cxZ3bF561lcR7G4hlTPSaA4alpBY8bhzZBv2IDNGoCyLWRDgg6Ljzd8gPug3C+FYl3RqUzTA3cQR3Rf5LU4bChjA0bb8538UDkicQkQJKc0pCfJIEEzSlUcJZKBYToXNdzTkHAJ7Wrk5qB7UngklNPagtNCVc1JKBwUOIwbX/ABNB7VNC5AGxHsuw/CS0+IVdvsleTUjsb+tloA5JKCngeEMpaFxi4zGwJ1IAEAq256dmSOQRuemGoUpeklAmYprxIT0hCABheEPbkJp03BoIDS7/AE+nmzAhkPfEAnKD0RfVc3hdZskuY8mqyrBzNAcJDmz0rRlAMD4dLo/lSPagEcEwTqVPI6JkmQZmf7WxvrPaUQBTywJwaga0FdlUiXMgYGlLlUmZdKCKCmuapC5cEFZxSSrOVNDAgruauDVOWpPdhBGAUpClFMJ3ukEKkalNNIGoHJyYDr1KRolBwanFnUuCjcwTq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Android</a:t>
            </a:r>
            <a:endParaRPr lang="en-US" dirty="0"/>
          </a:p>
        </p:txBody>
      </p:sp>
      <p:sp>
        <p:nvSpPr>
          <p:cNvPr id="3" name="Content Placeholder 2"/>
          <p:cNvSpPr>
            <a:spLocks noGrp="1"/>
          </p:cNvSpPr>
          <p:nvPr>
            <p:ph idx="1"/>
          </p:nvPr>
        </p:nvSpPr>
        <p:spPr>
          <a:xfrm>
            <a:off x="242372" y="1719263"/>
            <a:ext cx="6709272" cy="4411662"/>
          </a:xfrm>
        </p:spPr>
        <p:txBody>
          <a:bodyPr/>
          <a:lstStyle/>
          <a:p>
            <a:r>
              <a:rPr lang="en-US" dirty="0" smtClean="0"/>
              <a:t>Unveiled 2007, first phone in 2008</a:t>
            </a:r>
          </a:p>
          <a:p>
            <a:r>
              <a:rPr lang="en-US" dirty="0" smtClean="0"/>
              <a:t>Google offered it free to phone</a:t>
            </a:r>
            <a:br>
              <a:rPr lang="en-US" dirty="0" smtClean="0"/>
            </a:br>
            <a:r>
              <a:rPr lang="en-US" dirty="0" smtClean="0"/>
              <a:t>manufacturers</a:t>
            </a:r>
          </a:p>
          <a:p>
            <a:r>
              <a:rPr lang="en-US" dirty="0" smtClean="0"/>
              <a:t>Open source</a:t>
            </a:r>
          </a:p>
          <a:p>
            <a:r>
              <a:rPr lang="en-US" dirty="0" smtClean="0"/>
              <a:t>Based on Linux and Java</a:t>
            </a:r>
          </a:p>
          <a:p>
            <a:r>
              <a:rPr lang="en-US" dirty="0" smtClean="0"/>
              <a:t>About 700,000 different device types</a:t>
            </a:r>
          </a:p>
          <a:p>
            <a:r>
              <a:rPr lang="en-US" dirty="0" smtClean="0"/>
              <a:t>Hundreds of screen sizes</a:t>
            </a:r>
          </a:p>
          <a:p>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50</a:t>
            </a:fld>
            <a:endParaRPr lang="en-US" altLang="en-US" dirty="0"/>
          </a:p>
        </p:txBody>
      </p:sp>
      <p:pic>
        <p:nvPicPr>
          <p:cNvPr id="53250" name="Picture 2" descr="File:Android robot.svg"/>
          <p:cNvPicPr>
            <a:picLocks noChangeAspect="1" noChangeArrowheads="1"/>
          </p:cNvPicPr>
          <p:nvPr/>
        </p:nvPicPr>
        <p:blipFill>
          <a:blip r:embed="rId2" cstate="print"/>
          <a:srcRect/>
          <a:stretch>
            <a:fillRect/>
          </a:stretch>
        </p:blipFill>
        <p:spPr bwMode="auto">
          <a:xfrm>
            <a:off x="7216695" y="815248"/>
            <a:ext cx="1662901" cy="1938969"/>
          </a:xfrm>
          <a:prstGeom prst="rect">
            <a:avLst/>
          </a:prstGeom>
          <a:noFill/>
        </p:spPr>
      </p:pic>
      <p:pic>
        <p:nvPicPr>
          <p:cNvPr id="3074" name="Picture 2" descr="File:Android 4.4.2.png"/>
          <p:cNvPicPr>
            <a:picLocks noChangeAspect="1" noChangeArrowheads="1"/>
          </p:cNvPicPr>
          <p:nvPr/>
        </p:nvPicPr>
        <p:blipFill>
          <a:blip r:embed="rId3" cstate="print"/>
          <a:srcRect/>
          <a:stretch>
            <a:fillRect/>
          </a:stretch>
        </p:blipFill>
        <p:spPr bwMode="auto">
          <a:xfrm>
            <a:off x="6915770" y="2897436"/>
            <a:ext cx="2228230" cy="3960564"/>
          </a:xfrm>
          <a:prstGeom prst="rect">
            <a:avLst/>
          </a:prstGeom>
          <a:noFill/>
        </p:spPr>
      </p:pic>
    </p:spTree>
    <p:extLst>
      <p:ext uri="{BB962C8B-B14F-4D97-AF65-F5344CB8AC3E}">
        <p14:creationId xmlns:p14="http://schemas.microsoft.com/office/powerpoint/2010/main" val="2418303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iPad</a:t>
            </a:r>
            <a:endParaRPr lang="en-US" dirty="0"/>
          </a:p>
        </p:txBody>
      </p:sp>
      <p:sp>
        <p:nvSpPr>
          <p:cNvPr id="3" name="Content Placeholder 2"/>
          <p:cNvSpPr>
            <a:spLocks noGrp="1"/>
          </p:cNvSpPr>
          <p:nvPr>
            <p:ph idx="1"/>
          </p:nvPr>
        </p:nvSpPr>
        <p:spPr>
          <a:xfrm>
            <a:off x="258897" y="1465875"/>
            <a:ext cx="8229600" cy="4411662"/>
          </a:xfrm>
        </p:spPr>
        <p:txBody>
          <a:bodyPr/>
          <a:lstStyle/>
          <a:p>
            <a:r>
              <a:rPr lang="en-US" dirty="0" smtClean="0"/>
              <a:t>2010</a:t>
            </a:r>
          </a:p>
          <a:p>
            <a:r>
              <a:rPr lang="en-US" dirty="0" smtClean="0"/>
              <a:t>Very different from </a:t>
            </a:r>
            <a:r>
              <a:rPr lang="en-US" dirty="0" err="1" smtClean="0"/>
              <a:t>TabletPC</a:t>
            </a:r>
            <a:endParaRPr lang="en-US" dirty="0" smtClean="0"/>
          </a:p>
          <a:p>
            <a:pPr lvl="1"/>
            <a:r>
              <a:rPr lang="en-US" dirty="0" smtClean="0"/>
              <a:t>Media machine</a:t>
            </a:r>
          </a:p>
          <a:p>
            <a:pPr lvl="1"/>
            <a:r>
              <a:rPr lang="en-US" dirty="0" smtClean="0"/>
              <a:t>Little text entry facilities</a:t>
            </a:r>
          </a:p>
          <a:p>
            <a:pPr lvl="1"/>
            <a:r>
              <a:rPr lang="en-US" dirty="0" smtClean="0"/>
              <a:t>Interactions same as a Phone,</a:t>
            </a:r>
            <a:br>
              <a:rPr lang="en-US" dirty="0" smtClean="0"/>
            </a:br>
            <a:r>
              <a:rPr lang="en-US" dirty="0" smtClean="0"/>
              <a:t>instead of mimicking a PC</a:t>
            </a:r>
          </a:p>
          <a:p>
            <a:pPr lvl="1"/>
            <a:r>
              <a:rPr lang="en-US" dirty="0" smtClean="0"/>
              <a:t>Focuses on ease of use</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51</a:t>
            </a:fld>
            <a:endParaRPr lang="en-US" altLang="en-US" dirty="0"/>
          </a:p>
        </p:txBody>
      </p:sp>
      <p:pic>
        <p:nvPicPr>
          <p:cNvPr id="1025" name="Picture 1"/>
          <p:cNvPicPr>
            <a:picLocks noChangeAspect="1" noChangeArrowheads="1"/>
          </p:cNvPicPr>
          <p:nvPr/>
        </p:nvPicPr>
        <p:blipFill>
          <a:blip r:embed="rId2" cstate="print"/>
          <a:srcRect/>
          <a:stretch>
            <a:fillRect/>
          </a:stretch>
        </p:blipFill>
        <p:spPr bwMode="auto">
          <a:xfrm>
            <a:off x="6015945" y="832576"/>
            <a:ext cx="3128055" cy="4499587"/>
          </a:xfrm>
          <a:prstGeom prst="rect">
            <a:avLst/>
          </a:prstGeom>
          <a:noFill/>
          <a:ln w="9525">
            <a:noFill/>
            <a:miter lim="800000"/>
            <a:headEnd/>
            <a:tailEnd/>
          </a:ln>
        </p:spPr>
      </p:pic>
    </p:spTree>
    <p:extLst>
      <p:ext uri="{BB962C8B-B14F-4D97-AF65-F5344CB8AC3E}">
        <p14:creationId xmlns:p14="http://schemas.microsoft.com/office/powerpoint/2010/main" val="28729854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other devices not covered</a:t>
            </a:r>
            <a:endParaRPr lang="en-US" dirty="0"/>
          </a:p>
        </p:txBody>
      </p:sp>
      <p:sp>
        <p:nvSpPr>
          <p:cNvPr id="3" name="Content Placeholder 2"/>
          <p:cNvSpPr>
            <a:spLocks noGrp="1"/>
          </p:cNvSpPr>
          <p:nvPr>
            <p:ph idx="1"/>
          </p:nvPr>
        </p:nvSpPr>
        <p:spPr/>
        <p:txBody>
          <a:bodyPr/>
          <a:lstStyle/>
          <a:p>
            <a:r>
              <a:rPr lang="en-US" dirty="0" smtClean="0"/>
              <a:t>Personal organizers</a:t>
            </a:r>
          </a:p>
          <a:p>
            <a:pPr lvl="1"/>
            <a:r>
              <a:rPr lang="en-US" dirty="0" smtClean="0"/>
              <a:t>Casio, Sharp, etc.</a:t>
            </a:r>
          </a:p>
          <a:p>
            <a:r>
              <a:rPr lang="en-US" dirty="0" smtClean="0"/>
              <a:t>Book readers (Amazon Kindle, etc.)</a:t>
            </a:r>
          </a:p>
          <a:p>
            <a:r>
              <a:rPr lang="en-US" dirty="0" smtClean="0"/>
              <a:t>Custom devices for vertical markets</a:t>
            </a:r>
          </a:p>
          <a:p>
            <a:pPr lvl="1"/>
            <a:r>
              <a:rPr lang="en-US" dirty="0" smtClean="0"/>
              <a:t>Warehouses, doctors, etc.</a:t>
            </a:r>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52</a:t>
            </a:fld>
            <a:endParaRPr lang="en-US" altLang="en-US"/>
          </a:p>
        </p:txBody>
      </p:sp>
    </p:spTree>
    <p:extLst>
      <p:ext uri="{BB962C8B-B14F-4D97-AF65-F5344CB8AC3E}">
        <p14:creationId xmlns:p14="http://schemas.microsoft.com/office/powerpoint/2010/main" val="3243697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965417"/>
          </a:xfrm>
        </p:spPr>
        <p:txBody>
          <a:bodyPr/>
          <a:lstStyle/>
          <a:p>
            <a:r>
              <a:rPr lang="en-US" dirty="0" err="1" smtClean="0"/>
              <a:t>SketchPad</a:t>
            </a:r>
            <a:r>
              <a:rPr lang="en-US" dirty="0" smtClean="0"/>
              <a:t>, 1963</a:t>
            </a:r>
            <a:endParaRPr lang="en-US" dirty="0"/>
          </a:p>
        </p:txBody>
      </p:sp>
      <p:sp>
        <p:nvSpPr>
          <p:cNvPr id="3" name="Content Placeholder 2"/>
          <p:cNvSpPr>
            <a:spLocks noGrp="1"/>
          </p:cNvSpPr>
          <p:nvPr>
            <p:ph idx="1"/>
          </p:nvPr>
        </p:nvSpPr>
        <p:spPr>
          <a:xfrm>
            <a:off x="149200" y="1097280"/>
            <a:ext cx="8229600" cy="5760720"/>
          </a:xfrm>
        </p:spPr>
        <p:txBody>
          <a:bodyPr>
            <a:normAutofit fontScale="70000" lnSpcReduction="20000"/>
          </a:bodyPr>
          <a:lstStyle/>
          <a:p>
            <a:r>
              <a:rPr lang="en-US" dirty="0" smtClean="0"/>
              <a:t>Lincoln Labs TX-2 computer</a:t>
            </a:r>
          </a:p>
          <a:p>
            <a:r>
              <a:rPr lang="en-US" dirty="0" smtClean="0"/>
              <a:t>“Light pen” pointing device</a:t>
            </a:r>
          </a:p>
          <a:p>
            <a:r>
              <a:rPr lang="en-US" dirty="0" smtClean="0"/>
              <a:t>Invented many important interaction techniques</a:t>
            </a:r>
          </a:p>
          <a:p>
            <a:pPr lvl="1"/>
            <a:r>
              <a:rPr lang="en-US" dirty="0" smtClean="0"/>
              <a:t>Direct manipulation</a:t>
            </a:r>
          </a:p>
          <a:p>
            <a:pPr lvl="2"/>
            <a:r>
              <a:rPr lang="en-US" dirty="0" smtClean="0"/>
              <a:t>Uses a “light pen”</a:t>
            </a:r>
          </a:p>
          <a:p>
            <a:pPr lvl="1"/>
            <a:r>
              <a:rPr lang="en-US" dirty="0" smtClean="0"/>
              <a:t>“Rubber Band Lines”</a:t>
            </a:r>
          </a:p>
          <a:p>
            <a:pPr lvl="1"/>
            <a:r>
              <a:rPr lang="en-US" dirty="0" smtClean="0"/>
              <a:t>Constraint-based drawing</a:t>
            </a:r>
          </a:p>
          <a:p>
            <a:pPr lvl="2"/>
            <a:r>
              <a:rPr lang="en-US" dirty="0" smtClean="0"/>
              <a:t>Maintains connectivity of lines</a:t>
            </a:r>
          </a:p>
          <a:p>
            <a:pPr lvl="2"/>
            <a:r>
              <a:rPr lang="en-US" dirty="0" smtClean="0"/>
              <a:t>Vertical, horizontal lines</a:t>
            </a:r>
          </a:p>
          <a:p>
            <a:pPr lvl="1"/>
            <a:r>
              <a:rPr lang="en-US" dirty="0" smtClean="0"/>
              <a:t>Prototype-instance drawing</a:t>
            </a:r>
          </a:p>
          <a:p>
            <a:pPr lvl="2"/>
            <a:r>
              <a:rPr lang="en-US" dirty="0" smtClean="0"/>
              <a:t>Master with multiple copies, </a:t>
            </a:r>
          </a:p>
          <a:p>
            <a:pPr lvl="2"/>
            <a:r>
              <a:rPr lang="en-US" dirty="0" smtClean="0"/>
              <a:t>Can edit the master to affect all copies</a:t>
            </a:r>
          </a:p>
          <a:p>
            <a:pPr lvl="1"/>
            <a:r>
              <a:rPr lang="en-US" dirty="0" smtClean="0"/>
              <a:t>Almost arbitrary scaling of the whole drawing</a:t>
            </a:r>
          </a:p>
          <a:p>
            <a:r>
              <a:rPr lang="en-US" dirty="0" smtClean="0"/>
              <a:t>Lots of individual switches and knobs to control the drawings</a:t>
            </a:r>
          </a:p>
          <a:p>
            <a:r>
              <a:rPr lang="en-US" dirty="0" smtClean="0"/>
              <a:t>3D drawings added by others to Sutherland’s original </a:t>
            </a:r>
            <a:r>
              <a:rPr lang="en-US" dirty="0" err="1" smtClean="0"/>
              <a:t>SketchPad</a:t>
            </a:r>
            <a:r>
              <a:rPr lang="en-US" dirty="0" smtClean="0"/>
              <a:t> program</a:t>
            </a:r>
          </a:p>
          <a:p>
            <a:pPr lvl="1"/>
            <a:r>
              <a:rPr lang="en-US" dirty="0" smtClean="0"/>
              <a:t>Including hidden line elimination</a:t>
            </a:r>
          </a:p>
          <a:p>
            <a:r>
              <a:rPr lang="en-US" dirty="0" smtClean="0"/>
              <a:t>First flow chart – graphical programming </a:t>
            </a:r>
          </a:p>
          <a:p>
            <a:pPr lvl="1"/>
            <a:r>
              <a:rPr lang="en-US" dirty="0" smtClean="0"/>
              <a:t>Ivan’s brother: William Sutherland!</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6</a:t>
            </a:fld>
            <a:endParaRPr lang="en-US" altLang="en-US"/>
          </a:p>
        </p:txBody>
      </p:sp>
      <p:pic>
        <p:nvPicPr>
          <p:cNvPr id="6" name="Picture 6" descr="http://design.osu.edu/carlson/history/images/ivan-sutherland.jpg"/>
          <p:cNvPicPr>
            <a:picLocks noChangeAspect="1" noChangeArrowheads="1"/>
          </p:cNvPicPr>
          <p:nvPr/>
        </p:nvPicPr>
        <p:blipFill>
          <a:blip r:embed="rId2" cstate="print"/>
          <a:srcRect r="45601" b="2592"/>
          <a:stretch>
            <a:fillRect/>
          </a:stretch>
        </p:blipFill>
        <p:spPr bwMode="auto">
          <a:xfrm>
            <a:off x="6284731" y="2"/>
            <a:ext cx="2724515" cy="36961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3200400" cy="1295400"/>
          </a:xfrm>
        </p:spPr>
        <p:txBody>
          <a:bodyPr/>
          <a:lstStyle/>
          <a:p>
            <a:r>
              <a:rPr lang="en-US" dirty="0" smtClean="0"/>
              <a:t>SRI and the Mouse</a:t>
            </a:r>
            <a:endParaRPr lang="en-US" dirty="0"/>
          </a:p>
        </p:txBody>
      </p:sp>
      <p:sp>
        <p:nvSpPr>
          <p:cNvPr id="3" name="Content Placeholder 2"/>
          <p:cNvSpPr>
            <a:spLocks noGrp="1"/>
          </p:cNvSpPr>
          <p:nvPr>
            <p:ph idx="1"/>
          </p:nvPr>
        </p:nvSpPr>
        <p:spPr>
          <a:xfrm>
            <a:off x="300943" y="2002420"/>
            <a:ext cx="6285052" cy="4409955"/>
          </a:xfrm>
        </p:spPr>
        <p:txBody>
          <a:bodyPr>
            <a:normAutofit fontScale="85000" lnSpcReduction="20000"/>
          </a:bodyPr>
          <a:lstStyle/>
          <a:p>
            <a:r>
              <a:rPr lang="en-US" dirty="0" smtClean="0"/>
              <a:t>Stanford Research Institute (SRI)</a:t>
            </a:r>
          </a:p>
          <a:p>
            <a:r>
              <a:rPr lang="en-US" dirty="0" smtClean="0"/>
              <a:t>Bill English and Doug </a:t>
            </a:r>
            <a:r>
              <a:rPr lang="en-US" dirty="0" err="1" smtClean="0"/>
              <a:t>Engelbart</a:t>
            </a:r>
            <a:r>
              <a:rPr lang="en-US" dirty="0" smtClean="0"/>
              <a:t> credited with the invention of the mouse</a:t>
            </a:r>
            <a:br>
              <a:rPr lang="en-US" dirty="0" smtClean="0"/>
            </a:br>
            <a:r>
              <a:rPr lang="en-US" sz="1800" dirty="0" smtClean="0"/>
              <a:t> [W.K. English, D.C. </a:t>
            </a:r>
            <a:r>
              <a:rPr lang="en-US" sz="1800" dirty="0" err="1" smtClean="0"/>
              <a:t>Engelbart</a:t>
            </a:r>
            <a:r>
              <a:rPr lang="en-US" sz="1800" dirty="0" smtClean="0"/>
              <a:t> and M.L. Berman. “Display Selection Techniques for Text Manipulation,” </a:t>
            </a:r>
            <a:r>
              <a:rPr lang="en-US" sz="1800" i="1" dirty="0" smtClean="0"/>
              <a:t>IEEE Transactions on Human Factors in Electronics. Mar, </a:t>
            </a:r>
            <a:r>
              <a:rPr lang="en-US" sz="1800" i="1" dirty="0" smtClean="0">
                <a:solidFill>
                  <a:schemeClr val="accent2"/>
                </a:solidFill>
              </a:rPr>
              <a:t>1967</a:t>
            </a:r>
            <a:r>
              <a:rPr lang="en-US" sz="1800" i="1" dirty="0" smtClean="0"/>
              <a:t>. </a:t>
            </a:r>
            <a:r>
              <a:rPr lang="en-US" sz="1800" b="1" i="1" dirty="0" smtClean="0"/>
              <a:t>HFE-8(1).]</a:t>
            </a:r>
            <a:endParaRPr lang="en-US" dirty="0" smtClean="0"/>
          </a:p>
          <a:p>
            <a:r>
              <a:rPr lang="en-US" dirty="0" smtClean="0"/>
              <a:t>NLS, or the “</a:t>
            </a:r>
            <a:r>
              <a:rPr lang="en-US" dirty="0" err="1" smtClean="0"/>
              <a:t>oN</a:t>
            </a:r>
            <a:r>
              <a:rPr lang="en-US" dirty="0" smtClean="0"/>
              <a:t>-Line System”</a:t>
            </a:r>
          </a:p>
          <a:p>
            <a:pPr lvl="1"/>
            <a:r>
              <a:rPr lang="en-US" dirty="0" smtClean="0"/>
              <a:t> "The Mother of All Demos” on December 9, </a:t>
            </a:r>
            <a:r>
              <a:rPr lang="en-US" dirty="0" smtClean="0">
                <a:solidFill>
                  <a:schemeClr val="accent2"/>
                </a:solidFill>
              </a:rPr>
              <a:t>1968</a:t>
            </a:r>
            <a:r>
              <a:rPr lang="en-US" dirty="0" smtClean="0"/>
              <a:t> at the Fall Joint Computer Conference in San Francisco</a:t>
            </a:r>
          </a:p>
          <a:p>
            <a:r>
              <a:rPr lang="en-US" dirty="0" smtClean="0"/>
              <a:t>Never really had a decent user interface</a:t>
            </a:r>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7</a:t>
            </a:fld>
            <a:endParaRPr lang="en-US" altLang="en-US"/>
          </a:p>
        </p:txBody>
      </p:sp>
      <p:pic>
        <p:nvPicPr>
          <p:cNvPr id="192514" name="Picture 2" descr="http://www.extremetech.com/wp-content/uploads/2013/07/emouse.jpg"/>
          <p:cNvPicPr>
            <a:picLocks noChangeAspect="1" noChangeArrowheads="1"/>
          </p:cNvPicPr>
          <p:nvPr/>
        </p:nvPicPr>
        <p:blipFill>
          <a:blip r:embed="rId2" cstate="print"/>
          <a:srcRect/>
          <a:stretch>
            <a:fillRect/>
          </a:stretch>
        </p:blipFill>
        <p:spPr bwMode="auto">
          <a:xfrm>
            <a:off x="6577767" y="1807880"/>
            <a:ext cx="2566233" cy="1710823"/>
          </a:xfrm>
          <a:prstGeom prst="rect">
            <a:avLst/>
          </a:prstGeom>
          <a:noFill/>
        </p:spPr>
      </p:pic>
      <p:pic>
        <p:nvPicPr>
          <p:cNvPr id="192516" name="Picture 4" descr="http://wheeled.ru/wp-content/uploads/2008/12/first_mouse.jpg"/>
          <p:cNvPicPr>
            <a:picLocks noChangeAspect="1" noChangeArrowheads="1"/>
          </p:cNvPicPr>
          <p:nvPr/>
        </p:nvPicPr>
        <p:blipFill>
          <a:blip r:embed="rId3" cstate="print"/>
          <a:srcRect/>
          <a:stretch>
            <a:fillRect/>
          </a:stretch>
        </p:blipFill>
        <p:spPr bwMode="auto">
          <a:xfrm>
            <a:off x="6695418" y="0"/>
            <a:ext cx="2448581" cy="1666754"/>
          </a:xfrm>
          <a:prstGeom prst="rect">
            <a:avLst/>
          </a:prstGeom>
          <a:noFill/>
        </p:spPr>
      </p:pic>
      <p:pic>
        <p:nvPicPr>
          <p:cNvPr id="192518" name="Picture 6" descr="http://s7.computerhistory.org/is/image/CHM/102673512p-03-01?$re-zoomed$"/>
          <p:cNvPicPr>
            <a:picLocks noChangeAspect="1" noChangeArrowheads="1"/>
          </p:cNvPicPr>
          <p:nvPr/>
        </p:nvPicPr>
        <p:blipFill>
          <a:blip r:embed="rId4" cstate="print"/>
          <a:srcRect l="20476" t="33611" r="24762"/>
          <a:stretch>
            <a:fillRect/>
          </a:stretch>
        </p:blipFill>
        <p:spPr bwMode="auto">
          <a:xfrm>
            <a:off x="7349924" y="3471961"/>
            <a:ext cx="1794076" cy="1631242"/>
          </a:xfrm>
          <a:prstGeom prst="rect">
            <a:avLst/>
          </a:prstGeom>
          <a:noFill/>
        </p:spPr>
      </p:pic>
      <p:pic>
        <p:nvPicPr>
          <p:cNvPr id="192520" name="Picture 8" descr="http://images.gizmag.com/inline/engelbart-arc.jpg"/>
          <p:cNvPicPr>
            <a:picLocks noChangeAspect="1" noChangeArrowheads="1"/>
          </p:cNvPicPr>
          <p:nvPr/>
        </p:nvPicPr>
        <p:blipFill>
          <a:blip r:embed="rId5" cstate="print"/>
          <a:srcRect l="10411" r="10107"/>
          <a:stretch>
            <a:fillRect/>
          </a:stretch>
        </p:blipFill>
        <p:spPr bwMode="auto">
          <a:xfrm>
            <a:off x="6535461" y="5009186"/>
            <a:ext cx="2608539" cy="1848814"/>
          </a:xfrm>
          <a:prstGeom prst="rect">
            <a:avLst/>
          </a:prstGeom>
          <a:noFill/>
        </p:spPr>
      </p:pic>
      <p:pic>
        <p:nvPicPr>
          <p:cNvPr id="192522" name="Picture 10" descr="http://mark.aufflick.com/static/assets/stock/Engelbart.png"/>
          <p:cNvPicPr>
            <a:picLocks noChangeAspect="1" noChangeArrowheads="1"/>
          </p:cNvPicPr>
          <p:nvPr/>
        </p:nvPicPr>
        <p:blipFill>
          <a:blip r:embed="rId6" cstate="print"/>
          <a:srcRect/>
          <a:stretch>
            <a:fillRect/>
          </a:stretch>
        </p:blipFill>
        <p:spPr bwMode="auto">
          <a:xfrm>
            <a:off x="3988831" y="0"/>
            <a:ext cx="2519798" cy="189824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838461"/>
          </a:xfrm>
        </p:spPr>
        <p:txBody>
          <a:bodyPr/>
          <a:lstStyle/>
          <a:p>
            <a:r>
              <a:rPr lang="en-US" dirty="0" smtClean="0"/>
              <a:t>Xerox PARC</a:t>
            </a:r>
            <a:endParaRPr lang="en-US" dirty="0"/>
          </a:p>
        </p:txBody>
      </p:sp>
      <p:sp>
        <p:nvSpPr>
          <p:cNvPr id="3" name="Content Placeholder 2"/>
          <p:cNvSpPr>
            <a:spLocks noGrp="1"/>
          </p:cNvSpPr>
          <p:nvPr>
            <p:ph idx="1"/>
          </p:nvPr>
        </p:nvSpPr>
        <p:spPr>
          <a:xfrm>
            <a:off x="254643" y="960699"/>
            <a:ext cx="8432157" cy="5729468"/>
          </a:xfrm>
        </p:spPr>
        <p:txBody>
          <a:bodyPr>
            <a:normAutofit fontScale="77500" lnSpcReduction="20000"/>
          </a:bodyPr>
          <a:lstStyle/>
          <a:p>
            <a:r>
              <a:rPr lang="en-US" dirty="0" smtClean="0"/>
              <a:t>Palo Alto Research Center (PARC)</a:t>
            </a:r>
          </a:p>
          <a:p>
            <a:r>
              <a:rPr lang="en-US" dirty="0" smtClean="0"/>
              <a:t>Founded by Xerox in 1970</a:t>
            </a:r>
          </a:p>
          <a:p>
            <a:pPr lvl="1"/>
            <a:r>
              <a:rPr lang="en-US" dirty="0" smtClean="0"/>
              <a:t>Still exists today, as a semi-autonomous research lab</a:t>
            </a:r>
          </a:p>
          <a:p>
            <a:r>
              <a:rPr lang="en-US" dirty="0" smtClean="0"/>
              <a:t>Incredible collection of talent</a:t>
            </a:r>
          </a:p>
          <a:p>
            <a:pPr lvl="1"/>
            <a:r>
              <a:rPr lang="en-US" dirty="0" smtClean="0"/>
              <a:t>Hired many people from SRI, and many researchers and engineers</a:t>
            </a:r>
          </a:p>
          <a:p>
            <a:r>
              <a:rPr lang="en-US" dirty="0" smtClean="0"/>
              <a:t>Incredible collection of inventions, 1970-1982</a:t>
            </a:r>
          </a:p>
          <a:p>
            <a:pPr lvl="1"/>
            <a:r>
              <a:rPr lang="en-US" dirty="0" smtClean="0"/>
              <a:t>Hardware</a:t>
            </a:r>
          </a:p>
          <a:p>
            <a:pPr lvl="2"/>
            <a:r>
              <a:rPr lang="en-US" dirty="0" smtClean="0"/>
              <a:t>Invented workstations, laser printing, the Ethernet</a:t>
            </a:r>
          </a:p>
          <a:p>
            <a:pPr lvl="3"/>
            <a:r>
              <a:rPr lang="en-US" dirty="0" smtClean="0"/>
              <a:t>Only part that Xerox made money on</a:t>
            </a:r>
          </a:p>
          <a:p>
            <a:pPr lvl="2"/>
            <a:r>
              <a:rPr lang="en-US" dirty="0" smtClean="0"/>
              <a:t>Bitmapped displays</a:t>
            </a:r>
          </a:p>
          <a:p>
            <a:pPr lvl="1"/>
            <a:r>
              <a:rPr lang="en-US" dirty="0" smtClean="0"/>
              <a:t>Software</a:t>
            </a:r>
          </a:p>
          <a:p>
            <a:pPr lvl="2"/>
            <a:r>
              <a:rPr lang="en-US" dirty="0" smtClean="0"/>
              <a:t>Invented many of the standard OS and systems principles</a:t>
            </a:r>
          </a:p>
          <a:p>
            <a:pPr lvl="2"/>
            <a:r>
              <a:rPr lang="en-US" dirty="0" smtClean="0"/>
              <a:t>Object oriented programming (Smalltalk)</a:t>
            </a:r>
          </a:p>
          <a:p>
            <a:pPr lvl="2"/>
            <a:r>
              <a:rPr lang="en-US" dirty="0" smtClean="0"/>
              <a:t>Model-View-Controller architecture</a:t>
            </a:r>
          </a:p>
          <a:p>
            <a:pPr lvl="2"/>
            <a:r>
              <a:rPr lang="en-US" dirty="0" err="1" smtClean="0"/>
              <a:t>Interpress</a:t>
            </a:r>
            <a:r>
              <a:rPr lang="en-US" dirty="0" smtClean="0"/>
              <a:t>, a resolution-independent graphical page-description language and the precursor to PostScript</a:t>
            </a:r>
          </a:p>
          <a:p>
            <a:pPr lvl="1"/>
            <a:r>
              <a:rPr lang="en-US" dirty="0" smtClean="0">
                <a:solidFill>
                  <a:schemeClr val="accent2"/>
                </a:solidFill>
              </a:rPr>
              <a:t>User </a:t>
            </a:r>
            <a:r>
              <a:rPr lang="en-US" dirty="0" smtClean="0">
                <a:solidFill>
                  <a:schemeClr val="accent2"/>
                </a:solidFill>
              </a:rPr>
              <a:t>Interfaces</a:t>
            </a:r>
          </a:p>
          <a:p>
            <a:r>
              <a:rPr lang="en-US" dirty="0" smtClean="0"/>
              <a:t>Also invented lots about Ubiquitous Computing in the 1990s</a:t>
            </a:r>
            <a:endParaRPr lang="en-US" dirty="0" smtClean="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dirty="0"/>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8</a:t>
            </a:fld>
            <a:endParaRPr lang="en-US"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832503"/>
          </a:xfrm>
        </p:spPr>
        <p:txBody>
          <a:bodyPr/>
          <a:lstStyle/>
          <a:p>
            <a:r>
              <a:rPr lang="en-US" dirty="0" smtClean="0"/>
              <a:t>Xerox Alto Machine</a:t>
            </a:r>
            <a:endParaRPr lang="en-US" dirty="0"/>
          </a:p>
        </p:txBody>
      </p:sp>
      <p:sp>
        <p:nvSpPr>
          <p:cNvPr id="3" name="Content Placeholder 2"/>
          <p:cNvSpPr>
            <a:spLocks noGrp="1"/>
          </p:cNvSpPr>
          <p:nvPr>
            <p:ph idx="1"/>
          </p:nvPr>
        </p:nvSpPr>
        <p:spPr>
          <a:xfrm>
            <a:off x="188259" y="995081"/>
            <a:ext cx="5948196" cy="5862919"/>
          </a:xfrm>
        </p:spPr>
        <p:txBody>
          <a:bodyPr>
            <a:normAutofit fontScale="77500" lnSpcReduction="20000"/>
          </a:bodyPr>
          <a:lstStyle/>
          <a:p>
            <a:r>
              <a:rPr lang="en-US" dirty="0" smtClean="0"/>
              <a:t>Everyone else at the time was using mainframes or “mini computers” that were shared</a:t>
            </a:r>
          </a:p>
          <a:p>
            <a:pPr lvl="1"/>
            <a:r>
              <a:rPr lang="en-US" dirty="0" smtClean="0"/>
              <a:t>“Time Sharing”</a:t>
            </a:r>
          </a:p>
          <a:p>
            <a:r>
              <a:rPr lang="en-US" dirty="0" smtClean="0"/>
              <a:t>Alto was one of the first “personal workstations”</a:t>
            </a:r>
          </a:p>
          <a:p>
            <a:pPr lvl="1"/>
            <a:r>
              <a:rPr lang="en-US" dirty="0" smtClean="0"/>
              <a:t>Starting about </a:t>
            </a:r>
            <a:r>
              <a:rPr lang="en-US" dirty="0" smtClean="0">
                <a:solidFill>
                  <a:schemeClr val="accent2"/>
                </a:solidFill>
              </a:rPr>
              <a:t>1973</a:t>
            </a:r>
          </a:p>
          <a:p>
            <a:r>
              <a:rPr lang="en-US" dirty="0" smtClean="0"/>
              <a:t>No operating system – each program had its own libraries and low-level access mechanisms</a:t>
            </a:r>
          </a:p>
          <a:p>
            <a:r>
              <a:rPr lang="en-US" dirty="0" smtClean="0"/>
              <a:t>Three button mouse with two opposing roller wheels</a:t>
            </a:r>
          </a:p>
          <a:p>
            <a:pPr lvl="1"/>
            <a:r>
              <a:rPr lang="en-US" dirty="0" smtClean="0"/>
              <a:t>Red, Yellow, Green vertically</a:t>
            </a:r>
          </a:p>
          <a:p>
            <a:pPr lvl="1"/>
            <a:r>
              <a:rPr lang="en-US" dirty="0" smtClean="0"/>
              <a:t>Later replaced with left, middle, right, with single metal roller</a:t>
            </a:r>
          </a:p>
          <a:p>
            <a:r>
              <a:rPr lang="en-US" dirty="0" smtClean="0"/>
              <a:t>Was secret for a long time</a:t>
            </a:r>
            <a:br>
              <a:rPr lang="en-US" dirty="0" smtClean="0"/>
            </a:br>
            <a:r>
              <a:rPr lang="en-US" dirty="0" smtClean="0"/>
              <a:t>but later distributed to many</a:t>
            </a:r>
            <a:br>
              <a:rPr lang="en-US" dirty="0" smtClean="0"/>
            </a:br>
            <a:r>
              <a:rPr lang="en-US" dirty="0" smtClean="0"/>
              <a:t>universities</a:t>
            </a:r>
          </a:p>
          <a:p>
            <a:pPr lvl="1"/>
            <a:endParaRPr lang="en-US" dirty="0"/>
          </a:p>
        </p:txBody>
      </p:sp>
      <p:sp>
        <p:nvSpPr>
          <p:cNvPr id="4" name="Footer Placeholder 3"/>
          <p:cNvSpPr>
            <a:spLocks noGrp="1"/>
          </p:cNvSpPr>
          <p:nvPr>
            <p:ph type="ftr" sz="quarter" idx="11"/>
          </p:nvPr>
        </p:nvSpPr>
        <p:spPr/>
        <p:txBody>
          <a:bodyPr/>
          <a:lstStyle/>
          <a:p>
            <a:pPr>
              <a:defRPr/>
            </a:pPr>
            <a:r>
              <a:rPr lang="en-US" altLang="en-US" smtClean="0"/>
              <a:t>© 2015 - Brad Myers</a:t>
            </a:r>
            <a:endParaRPr lang="en-US" altLang="en-US"/>
          </a:p>
        </p:txBody>
      </p:sp>
      <p:sp>
        <p:nvSpPr>
          <p:cNvPr id="5" name="Slide Number Placeholder 4"/>
          <p:cNvSpPr>
            <a:spLocks noGrp="1"/>
          </p:cNvSpPr>
          <p:nvPr>
            <p:ph type="sldNum" sz="quarter" idx="12"/>
          </p:nvPr>
        </p:nvSpPr>
        <p:spPr/>
        <p:txBody>
          <a:bodyPr/>
          <a:lstStyle/>
          <a:p>
            <a:pPr>
              <a:defRPr/>
            </a:pPr>
            <a:fld id="{5724283D-037C-4233-A5B9-6A378F34C5AF}" type="slidenum">
              <a:rPr lang="en-US" altLang="en-US" smtClean="0"/>
              <a:pPr>
                <a:defRPr/>
              </a:pPr>
              <a:t>9</a:t>
            </a:fld>
            <a:endParaRPr lang="en-US" altLang="en-US" dirty="0"/>
          </a:p>
        </p:txBody>
      </p:sp>
      <p:pic>
        <p:nvPicPr>
          <p:cNvPr id="183300" name="Picture 4" descr="File:Xerox Alto mit Rechner.JPG"/>
          <p:cNvPicPr>
            <a:picLocks noChangeAspect="1" noChangeArrowheads="1"/>
          </p:cNvPicPr>
          <p:nvPr/>
        </p:nvPicPr>
        <p:blipFill>
          <a:blip r:embed="rId2" cstate="print"/>
          <a:srcRect/>
          <a:stretch>
            <a:fillRect/>
          </a:stretch>
        </p:blipFill>
        <p:spPr bwMode="auto">
          <a:xfrm>
            <a:off x="6140368" y="0"/>
            <a:ext cx="3003631" cy="4004841"/>
          </a:xfrm>
          <a:prstGeom prst="rect">
            <a:avLst/>
          </a:prstGeom>
          <a:noFill/>
        </p:spPr>
      </p:pic>
      <p:pic>
        <p:nvPicPr>
          <p:cNvPr id="16388" name="Picture 4" descr="http://www.oldmouse.com/pics/xerox/Alto.I-2.jpg"/>
          <p:cNvPicPr>
            <a:picLocks noChangeAspect="1" noChangeArrowheads="1"/>
          </p:cNvPicPr>
          <p:nvPr/>
        </p:nvPicPr>
        <p:blipFill>
          <a:blip r:embed="rId3" cstate="print"/>
          <a:srcRect/>
          <a:stretch>
            <a:fillRect/>
          </a:stretch>
        </p:blipFill>
        <p:spPr bwMode="auto">
          <a:xfrm>
            <a:off x="6360457" y="5424375"/>
            <a:ext cx="1455457" cy="1433625"/>
          </a:xfrm>
          <a:prstGeom prst="rect">
            <a:avLst/>
          </a:prstGeom>
          <a:noFill/>
        </p:spPr>
      </p:pic>
      <p:pic>
        <p:nvPicPr>
          <p:cNvPr id="16386" name="Picture 2" descr="http://runrun.es/wp-content/uploads/2011/04/alto-mouse.jpg"/>
          <p:cNvPicPr>
            <a:picLocks noChangeAspect="1" noChangeArrowheads="1"/>
          </p:cNvPicPr>
          <p:nvPr/>
        </p:nvPicPr>
        <p:blipFill>
          <a:blip r:embed="rId4" cstate="print"/>
          <a:srcRect/>
          <a:stretch>
            <a:fillRect/>
          </a:stretch>
        </p:blipFill>
        <p:spPr bwMode="auto">
          <a:xfrm>
            <a:off x="7085469" y="4020671"/>
            <a:ext cx="2058531" cy="1411942"/>
          </a:xfrm>
          <a:prstGeom prst="rect">
            <a:avLst/>
          </a:prstGeom>
          <a:noFill/>
        </p:spPr>
      </p:pic>
      <p:pic>
        <p:nvPicPr>
          <p:cNvPr id="16390" name="Picture 6" descr="http://www.oldmouse.com/pics/xerox/RG-AltoTop.jpg"/>
          <p:cNvPicPr>
            <a:picLocks noChangeAspect="1" noChangeArrowheads="1"/>
          </p:cNvPicPr>
          <p:nvPr/>
        </p:nvPicPr>
        <p:blipFill>
          <a:blip r:embed="rId5" cstate="print"/>
          <a:srcRect/>
          <a:stretch>
            <a:fillRect/>
          </a:stretch>
        </p:blipFill>
        <p:spPr bwMode="auto">
          <a:xfrm>
            <a:off x="4289610" y="5404497"/>
            <a:ext cx="1991099" cy="145350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ecture template_polo">
  <a:themeElements>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lecture template_po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cture template_polo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lecture template_polo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lecture template_polo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lecture template_polo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lecture template_polo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lecture template_polo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lecture template_polo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lecture template_polo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lecture template_polo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template</Template>
  <TotalTime>33644</TotalTime>
  <Words>2114</Words>
  <Application>Microsoft Office PowerPoint</Application>
  <PresentationFormat>On-screen Show (4:3)</PresentationFormat>
  <Paragraphs>543</Paragraphs>
  <Slides>52</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Tahoma</vt:lpstr>
      <vt:lpstr>Wingdings</vt:lpstr>
      <vt:lpstr>lecture template_polo</vt:lpstr>
      <vt:lpstr>Lecture 2:  History of Personal Computers and Mobile Devices and Their User Interfaces</vt:lpstr>
      <vt:lpstr>Personal Computers</vt:lpstr>
      <vt:lpstr>“Character Terminals”</vt:lpstr>
      <vt:lpstr>Who knows what this is?</vt:lpstr>
      <vt:lpstr>Ivan Sutherland’s Sketchpad, 1963</vt:lpstr>
      <vt:lpstr>SketchPad, 1963</vt:lpstr>
      <vt:lpstr>SRI and the Mouse</vt:lpstr>
      <vt:lpstr>Xerox PARC</vt:lpstr>
      <vt:lpstr>Xerox Alto Machine</vt:lpstr>
      <vt:lpstr>Brad Myers with an Alto, 1979</vt:lpstr>
      <vt:lpstr>“Bravo”</vt:lpstr>
      <vt:lpstr>Smalltalk</vt:lpstr>
      <vt:lpstr>Various Drawing Programs</vt:lpstr>
      <vt:lpstr>Larry Tesler</vt:lpstr>
      <vt:lpstr>“Workstations”</vt:lpstr>
      <vt:lpstr>Xerox Star</vt:lpstr>
      <vt:lpstr>Star User Testing</vt:lpstr>
      <vt:lpstr>Apple</vt:lpstr>
      <vt:lpstr>Apple “Lisa”</vt:lpstr>
      <vt:lpstr>Original Macintosh</vt:lpstr>
      <vt:lpstr>HyperCard</vt:lpstr>
      <vt:lpstr>PCs &amp; Windows</vt:lpstr>
      <vt:lpstr>Handhelds (PDAs to Smartphones &amp; Tablets</vt:lpstr>
      <vt:lpstr>“Computers”</vt:lpstr>
      <vt:lpstr>Early Handwriting Input</vt:lpstr>
      <vt:lpstr>Programmable Calculators</vt:lpstr>
      <vt:lpstr>“Ubiquitous Computing”</vt:lpstr>
      <vt:lpstr>PARC Tab</vt:lpstr>
      <vt:lpstr>Go Corp’s “PenPoint” OS</vt:lpstr>
      <vt:lpstr>PenPoint</vt:lpstr>
      <vt:lpstr>GRiDPad</vt:lpstr>
      <vt:lpstr>Microsoft Pen Windows</vt:lpstr>
      <vt:lpstr>Apple Newton</vt:lpstr>
      <vt:lpstr>Apple Newton</vt:lpstr>
      <vt:lpstr>General Magic’s “Magic Cap” OS</vt:lpstr>
      <vt:lpstr>Early phone + PDAs</vt:lpstr>
      <vt:lpstr>Palm</vt:lpstr>
      <vt:lpstr>Palm Graffiti</vt:lpstr>
      <vt:lpstr>Palm’s design Principles</vt:lpstr>
      <vt:lpstr>Palm Watch</vt:lpstr>
      <vt:lpstr>Palm Phones</vt:lpstr>
      <vt:lpstr>Windows CE</vt:lpstr>
      <vt:lpstr>Studies for Original Windows CE</vt:lpstr>
      <vt:lpstr>RIM Blackberry</vt:lpstr>
      <vt:lpstr>Early wireless phone UIs</vt:lpstr>
      <vt:lpstr>Windows TabletPC</vt:lpstr>
      <vt:lpstr>Wifi and BlueTooth</vt:lpstr>
      <vt:lpstr>iPod</vt:lpstr>
      <vt:lpstr>iPhone</vt:lpstr>
      <vt:lpstr>Android</vt:lpstr>
      <vt:lpstr>iPad</vt:lpstr>
      <vt:lpstr>Many other devices not covered</vt:lpstr>
    </vt:vector>
  </TitlesOfParts>
  <Company>Carnegie Mellon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 for Tech Execs</dc:title>
  <dc:creator>Brad Myers</dc:creator>
  <cp:lastModifiedBy>Brad A. Myers</cp:lastModifiedBy>
  <cp:revision>1029</cp:revision>
  <cp:lastPrinted>1601-01-01T00:00:00Z</cp:lastPrinted>
  <dcterms:created xsi:type="dcterms:W3CDTF">2001-06-15T20:03:27Z</dcterms:created>
  <dcterms:modified xsi:type="dcterms:W3CDTF">2015-01-15T17:02:12Z</dcterms:modified>
</cp:coreProperties>
</file>