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0"/>
  </p:notesMasterIdLst>
  <p:sldIdLst>
    <p:sldId id="319" r:id="rId2"/>
    <p:sldId id="280" r:id="rId3"/>
    <p:sldId id="320" r:id="rId4"/>
    <p:sldId id="281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3" r:id="rId14"/>
    <p:sldId id="294" r:id="rId15"/>
    <p:sldId id="295" r:id="rId16"/>
    <p:sldId id="296" r:id="rId17"/>
    <p:sldId id="298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21" r:id="rId37"/>
    <p:sldId id="318" r:id="rId38"/>
    <p:sldId id="322" r:id="rId39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00" autoAdjust="0"/>
    <p:restoredTop sz="87772" autoAdjust="0"/>
  </p:normalViewPr>
  <p:slideViewPr>
    <p:cSldViewPr>
      <p:cViewPr varScale="1">
        <p:scale>
          <a:sx n="50" d="100"/>
          <a:sy n="50" d="100"/>
        </p:scale>
        <p:origin x="5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26" Type="http://schemas.openxmlformats.org/officeDocument/2006/relationships/slide" Target="slides/slide27.xml"/><Relationship Id="rId3" Type="http://schemas.openxmlformats.org/officeDocument/2006/relationships/slide" Target="slides/slide4.xml"/><Relationship Id="rId21" Type="http://schemas.openxmlformats.org/officeDocument/2006/relationships/slide" Target="slides/slide22.xml"/><Relationship Id="rId34" Type="http://schemas.openxmlformats.org/officeDocument/2006/relationships/slide" Target="slides/slide35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5" Type="http://schemas.openxmlformats.org/officeDocument/2006/relationships/slide" Target="slides/slide26.xml"/><Relationship Id="rId33" Type="http://schemas.openxmlformats.org/officeDocument/2006/relationships/slide" Target="slides/slide34.xml"/><Relationship Id="rId2" Type="http://schemas.openxmlformats.org/officeDocument/2006/relationships/slide" Target="slides/slide2.xml"/><Relationship Id="rId16" Type="http://schemas.openxmlformats.org/officeDocument/2006/relationships/slide" Target="slides/slide17.xml"/><Relationship Id="rId20" Type="http://schemas.openxmlformats.org/officeDocument/2006/relationships/slide" Target="slides/slide21.xml"/><Relationship Id="rId29" Type="http://schemas.openxmlformats.org/officeDocument/2006/relationships/slide" Target="slides/slide30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25.xml"/><Relationship Id="rId32" Type="http://schemas.openxmlformats.org/officeDocument/2006/relationships/slide" Target="slides/slide33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23" Type="http://schemas.openxmlformats.org/officeDocument/2006/relationships/slide" Target="slides/slide24.xml"/><Relationship Id="rId28" Type="http://schemas.openxmlformats.org/officeDocument/2006/relationships/slide" Target="slides/slide29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31" Type="http://schemas.openxmlformats.org/officeDocument/2006/relationships/slide" Target="slides/slide32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Relationship Id="rId27" Type="http://schemas.openxmlformats.org/officeDocument/2006/relationships/slide" Target="slides/slide28.xml"/><Relationship Id="rId30" Type="http://schemas.openxmlformats.org/officeDocument/2006/relationships/slide" Target="slides/slide31.xml"/><Relationship Id="rId35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BC78F283-1543-40E5-A4D6-6090A3FDA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540BB7-015A-40B8-BE57-531F49F7230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0324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4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3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44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45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46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C20B-BD69-44C7-A527-9F6A4583B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80BB0-13EB-4B6D-8462-DB2AE2B2C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DE45-B97F-48E8-912E-5486C3328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5047C-12C7-44A7-BF28-54770E346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984FC-0EBB-49A8-92F9-0DC604E97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8F930-AAA9-4A45-8BB8-94DE64C21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2DB15-4633-44E1-9FBB-9F84C44FD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A56D9-244A-440A-BC23-259A668BF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71F64-BF60-4E54-87B6-358619F47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AA7B9-CD4B-4DA8-830E-9DCD38453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56928-9E4E-4C34-BA40-1AB1E333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5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44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357416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7" name="Rectangle 41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8" name="Rectangle 42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9" name="Rectangle 43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1000"/>
            </a:lvl1pPr>
          </a:lstStyle>
          <a:p>
            <a:pPr>
              <a:defRPr/>
            </a:pPr>
            <a:r>
              <a:rPr lang="en-US" smtClean="0"/>
              <a:t>11/27/01</a:t>
            </a:r>
            <a:endParaRPr lang="en-US" dirty="0"/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None/>
              <a:defRPr sz="1000"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None/>
              <a:defRPr sz="1000"/>
            </a:lvl1pPr>
          </a:lstStyle>
          <a:p>
            <a:pPr>
              <a:defRPr/>
            </a:pPr>
            <a:fld id="{E7E25CEA-0739-45B6-8AEA-FB79B96FC6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bam\Documents\amulet\bin\testanimators.ex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qtd8Hc90Hw?t=5580" TargetMode="External"/><Relationship Id="rId2" Type="http://schemas.openxmlformats.org/officeDocument/2006/relationships/hyperlink" Target="https://youtu.be/9qtd8Hc90Hw?t=135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youtu.be/9qtd8Hc90Hw?t=2143" TargetMode="External"/><Relationship Id="rId4" Type="http://schemas.openxmlformats.org/officeDocument/2006/relationships/hyperlink" Target="https://youtu.be/9qtd8Hc90Hw?t=6088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flutter.dev/docs/development/ui/animati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Lecture </a:t>
            </a:r>
            <a:r>
              <a:rPr lang="en-US" sz="4000" dirty="0" smtClean="0"/>
              <a:t>20: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>Animation in Toolkits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4191000"/>
            <a:ext cx="58674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Brad Myers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Advanced User Interface Software</a:t>
            </a:r>
          </a:p>
          <a:p>
            <a:pPr eaLnBrk="1" hangingPunct="1"/>
            <a:r>
              <a:rPr lang="en-US" dirty="0" smtClean="0">
                <a:solidFill>
                  <a:srgbClr val="6E0000"/>
                </a:solidFill>
              </a:rPr>
              <a:t>Spring, 2020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5C20B-BD69-44C7-A527-9F6A4583B60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Specific techniques employing these principles</a:t>
            </a:r>
            <a:endParaRPr lang="en-US" altLang="en-US"/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Solidity</a:t>
            </a:r>
          </a:p>
          <a:p>
            <a:pPr lvl="1"/>
            <a:r>
              <a:rPr lang="en-US" altLang="en-US" smtClean="0"/>
              <a:t>Squash and stretch</a:t>
            </a:r>
          </a:p>
          <a:p>
            <a:pPr lvl="2"/>
            <a:r>
              <a:rPr lang="en-US" altLang="en-US" smtClean="0"/>
              <a:t>Cartoon objects are typically designed to look “squishy”</a:t>
            </a:r>
          </a:p>
          <a:p>
            <a:pPr lvl="2"/>
            <a:r>
              <a:rPr lang="en-US" altLang="en-US" smtClean="0"/>
              <a:t>When they stop, hit something, land, they tend to squash</a:t>
            </a:r>
          </a:p>
          <a:p>
            <a:pPr lvl="3"/>
            <a:r>
              <a:rPr lang="en-US" altLang="en-US" smtClean="0"/>
              <a:t>like water balloon</a:t>
            </a:r>
          </a:p>
          <a:p>
            <a:pPr lvl="3"/>
            <a:r>
              <a:rPr lang="en-US" altLang="en-US" smtClean="0"/>
              <a:t>compress in direction of travel</a:t>
            </a:r>
            <a:endParaRPr lang="en-US" altLang="en-US"/>
          </a:p>
        </p:txBody>
      </p:sp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8153400" y="990600"/>
            <a:ext cx="1524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685" name="Oval 5"/>
          <p:cNvSpPr>
            <a:spLocks noChangeArrowheads="1"/>
          </p:cNvSpPr>
          <p:nvPr/>
        </p:nvSpPr>
        <p:spPr bwMode="auto">
          <a:xfrm>
            <a:off x="7391400" y="1371600"/>
            <a:ext cx="762000" cy="1371600"/>
          </a:xfrm>
          <a:prstGeom prst="ellipse">
            <a:avLst/>
          </a:prstGeom>
          <a:solidFill>
            <a:srgbClr val="FF9966"/>
          </a:solidFill>
          <a:ln w="9525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686" name="Oval 6"/>
          <p:cNvSpPr>
            <a:spLocks noChangeArrowheads="1"/>
          </p:cNvSpPr>
          <p:nvPr/>
        </p:nvSpPr>
        <p:spPr bwMode="auto">
          <a:xfrm>
            <a:off x="5181600" y="1600200"/>
            <a:ext cx="896938" cy="990600"/>
          </a:xfrm>
          <a:prstGeom prst="ellipse">
            <a:avLst/>
          </a:prstGeom>
          <a:solidFill>
            <a:srgbClr val="FF9966"/>
          </a:solidFill>
          <a:ln w="9525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687" name="Line 7"/>
          <p:cNvSpPr>
            <a:spLocks noChangeShapeType="1"/>
          </p:cNvSpPr>
          <p:nvPr/>
        </p:nvSpPr>
        <p:spPr bwMode="auto">
          <a:xfrm>
            <a:off x="7086600" y="2057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36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Specific techniques employing these principles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Solidity</a:t>
            </a:r>
          </a:p>
          <a:p>
            <a:pPr lvl="1"/>
            <a:r>
              <a:rPr lang="en-US" altLang="en-US"/>
              <a:t>Squash and stretch</a:t>
            </a:r>
          </a:p>
          <a:p>
            <a:pPr lvl="2"/>
            <a:r>
              <a:rPr lang="en-US" altLang="en-US"/>
              <a:t>Also stretch when they accelerate</a:t>
            </a:r>
          </a:p>
          <a:p>
            <a:pPr lvl="3"/>
            <a:r>
              <a:rPr lang="en-US" altLang="en-US"/>
              <a:t>opposite direction</a:t>
            </a:r>
          </a:p>
          <a:p>
            <a:pPr lvl="2"/>
            <a:r>
              <a:rPr lang="en-US" altLang="en-US"/>
              <a:t>Basically an approximation of inertia + conservation of volume (area)</a:t>
            </a:r>
          </a:p>
        </p:txBody>
      </p:sp>
      <p:sp>
        <p:nvSpPr>
          <p:cNvPr id="584708" name="Oval 4"/>
          <p:cNvSpPr>
            <a:spLocks noChangeArrowheads="1"/>
          </p:cNvSpPr>
          <p:nvPr/>
        </p:nvSpPr>
        <p:spPr bwMode="auto">
          <a:xfrm>
            <a:off x="6934200" y="1676400"/>
            <a:ext cx="1676400" cy="838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709" name="Line 5"/>
          <p:cNvSpPr>
            <a:spLocks noChangeShapeType="1"/>
          </p:cNvSpPr>
          <p:nvPr/>
        </p:nvSpPr>
        <p:spPr bwMode="auto">
          <a:xfrm>
            <a:off x="6248400" y="2057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95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 techniques employing these principles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417638"/>
            <a:ext cx="8229600" cy="4411662"/>
          </a:xfrm>
        </p:spPr>
        <p:txBody>
          <a:bodyPr/>
          <a:lstStyle/>
          <a:p>
            <a:r>
              <a:rPr lang="en-US" altLang="en-US" dirty="0"/>
              <a:t>Solidity</a:t>
            </a:r>
          </a:p>
          <a:p>
            <a:pPr lvl="1"/>
            <a:r>
              <a:rPr lang="en-US" altLang="en-US" dirty="0"/>
              <a:t>Squash and stretch</a:t>
            </a:r>
          </a:p>
          <a:p>
            <a:pPr lvl="2"/>
            <a:r>
              <a:rPr lang="en-US" altLang="en-US" dirty="0"/>
              <a:t>Although S&amp;S makes things look “squishy” they contribute to solidity because they show mass</a:t>
            </a:r>
          </a:p>
          <a:p>
            <a:pPr lvl="2"/>
            <a:r>
              <a:rPr lang="en-US" altLang="en-US" dirty="0"/>
              <a:t>(This is tends to be exaggerated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Follow </a:t>
            </a:r>
            <a:r>
              <a:rPr lang="en-US" altLang="en-US" dirty="0"/>
              <a:t>through (&amp; secondary action)</a:t>
            </a:r>
          </a:p>
          <a:p>
            <a:pPr lvl="2"/>
            <a:r>
              <a:rPr lang="en-US" altLang="en-US" dirty="0"/>
              <a:t>Objects don’t just stop, they continue parts of the motion</a:t>
            </a:r>
          </a:p>
          <a:p>
            <a:pPr lvl="3"/>
            <a:r>
              <a:rPr lang="en-US" altLang="en-US" dirty="0"/>
              <a:t>e.g., clothes keep moving, body parts keep moving</a:t>
            </a:r>
          </a:p>
          <a:p>
            <a:pPr lvl="2"/>
            <a:r>
              <a:rPr lang="en-US" altLang="en-US" dirty="0"/>
              <a:t>Reinforces that object has mass via inertia</a:t>
            </a:r>
          </a:p>
          <a:p>
            <a:pPr lvl="2"/>
            <a:r>
              <a:rPr lang="en-US" altLang="en-US" dirty="0"/>
              <a:t>(also tends to be exaggerated)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10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Follow Through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/>
              <a:t>Notice feather</a:t>
            </a:r>
            <a:br>
              <a:rPr lang="en-US" altLang="en-US" sz="3600"/>
            </a:br>
            <a:r>
              <a:rPr lang="en-US" altLang="en-US" sz="3600"/>
              <a:t>lags behind </a:t>
            </a:r>
            <a:br>
              <a:rPr lang="en-US" altLang="en-US" sz="3600"/>
            </a:br>
            <a:r>
              <a:rPr lang="en-US" altLang="en-US" sz="3600"/>
              <a:t>character</a:t>
            </a:r>
          </a:p>
          <a:p>
            <a:endParaRPr lang="en-US" altLang="en-US" sz="3600"/>
          </a:p>
          <a:p>
            <a:r>
              <a:rPr lang="en-US" altLang="en-US" sz="3600"/>
              <a:t>Also S&amp;S here</a:t>
            </a:r>
          </a:p>
          <a:p>
            <a:endParaRPr lang="en-US" altLang="en-US" sz="2400"/>
          </a:p>
          <a:p>
            <a:r>
              <a:rPr lang="en-US" altLang="en-US" sz="1600"/>
              <a:t>From: Thomas &amp; Johnston</a:t>
            </a:r>
            <a:br>
              <a:rPr lang="en-US" altLang="en-US" sz="1600"/>
            </a:br>
            <a:r>
              <a:rPr lang="en-US" altLang="en-US" sz="1600"/>
              <a:t>“The Illusion of Life: Disney </a:t>
            </a:r>
            <a:br>
              <a:rPr lang="en-US" altLang="en-US" sz="1600"/>
            </a:br>
            <a:r>
              <a:rPr lang="en-US" altLang="en-US" sz="1600"/>
              <a:t>Animation”, Hyperion, 1981</a:t>
            </a:r>
          </a:p>
        </p:txBody>
      </p:sp>
      <p:pic>
        <p:nvPicPr>
          <p:cNvPr id="587780" name="Picture 4" descr="C:\Documents\Teaching\HCI-631\Notes\follow-throug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00013"/>
            <a:ext cx="4267200" cy="668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12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Specific techniques employing these principles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Exaggeration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Cartoon animation tends to do this in a number of ways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paradoxically increases realism (liveness) by being less literal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really going on is tweaking the perceptual system at just the right points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67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 techniques employing these principles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Exaggeration</a:t>
            </a:r>
          </a:p>
          <a:p>
            <a:pPr lvl="1"/>
            <a:r>
              <a:rPr lang="en-US" altLang="en-US"/>
              <a:t>Anticipation</a:t>
            </a:r>
          </a:p>
          <a:p>
            <a:pPr lvl="2"/>
            <a:r>
              <a:rPr lang="en-US" altLang="en-US"/>
              <a:t>small counter movement just prior to the main movement</a:t>
            </a:r>
          </a:p>
          <a:p>
            <a:pPr lvl="2"/>
            <a:r>
              <a:rPr lang="en-US" altLang="en-US"/>
              <a:t>this sets our attention on the object where the action is (or will be)</a:t>
            </a:r>
          </a:p>
          <a:p>
            <a:pPr lvl="1"/>
            <a:r>
              <a:rPr lang="en-US" altLang="en-US"/>
              <a:t>Squash &amp; stretch</a:t>
            </a:r>
          </a:p>
          <a:p>
            <a:pPr lvl="1"/>
            <a:r>
              <a:rPr lang="en-US" altLang="en-US"/>
              <a:t>Follow through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43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 techniques employing these principles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Reinforcement</a:t>
            </a:r>
          </a:p>
          <a:p>
            <a:pPr lvl="1"/>
            <a:r>
              <a:rPr lang="en-US" altLang="en-US" dirty="0"/>
              <a:t>Slow-in / Slow-out</a:t>
            </a:r>
          </a:p>
          <a:p>
            <a:pPr lvl="2"/>
            <a:r>
              <a:rPr lang="en-US" altLang="en-US" dirty="0"/>
              <a:t>Movement between two points starts slow, is fast in the middle, and ends slow</a:t>
            </a:r>
          </a:p>
          <a:p>
            <a:pPr lvl="2"/>
            <a:r>
              <a:rPr lang="en-US" altLang="en-US" dirty="0"/>
              <a:t>Two effects here</a:t>
            </a:r>
          </a:p>
          <a:p>
            <a:pPr lvl="3"/>
            <a:r>
              <a:rPr lang="en-US" altLang="en-US" dirty="0"/>
              <a:t>objects with mass must </a:t>
            </a:r>
            <a:r>
              <a:rPr lang="en-US" altLang="en-US" dirty="0" err="1"/>
              <a:t>acceler</a:t>
            </a:r>
            <a:endParaRPr lang="en-US" altLang="en-US" dirty="0"/>
          </a:p>
          <a:p>
            <a:pPr lvl="3"/>
            <a:r>
              <a:rPr lang="en-US" altLang="en-US" dirty="0"/>
              <a:t>interesting parts typically @ ends</a:t>
            </a:r>
          </a:p>
          <a:p>
            <a:pPr lvl="4"/>
            <a:r>
              <a:rPr lang="en-US" altLang="en-US" dirty="0"/>
              <a:t>tweaking </a:t>
            </a:r>
            <a:r>
              <a:rPr lang="en-US" altLang="en-US" dirty="0" smtClean="0"/>
              <a:t>perception</a:t>
            </a:r>
          </a:p>
          <a:p>
            <a:pPr lvl="1"/>
            <a:r>
              <a:rPr lang="en-US" altLang="en-US" dirty="0"/>
              <a:t>Movement in arcs</a:t>
            </a:r>
          </a:p>
          <a:p>
            <a:pPr lvl="2"/>
            <a:r>
              <a:rPr lang="en-US" altLang="en-US" dirty="0"/>
              <a:t>Objects move in gently curving paths, not straight lines</a:t>
            </a:r>
          </a:p>
          <a:p>
            <a:pPr lvl="2"/>
            <a:r>
              <a:rPr lang="en-US" altLang="en-US" dirty="0"/>
              <a:t>Movements by </a:t>
            </a:r>
            <a:r>
              <a:rPr lang="en-US" altLang="en-US" u="sng" dirty="0"/>
              <a:t>animate</a:t>
            </a:r>
            <a:r>
              <a:rPr lang="en-US" altLang="en-US" dirty="0"/>
              <a:t> objects are in arcs (due to mechanics of joints)</a:t>
            </a:r>
          </a:p>
          <a:p>
            <a:pPr lvl="2"/>
            <a:r>
              <a:rPr lang="en-US" altLang="en-US" dirty="0"/>
              <a:t>Most movements in gravity also in </a:t>
            </a:r>
            <a:r>
              <a:rPr lang="en-US" altLang="en-US" dirty="0" smtClean="0"/>
              <a:t>arcs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80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Recap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Appearance of mass </a:t>
            </a:r>
          </a:p>
          <a:p>
            <a:pPr lvl="1"/>
            <a:r>
              <a:rPr lang="en-US" altLang="en-US"/>
              <a:t>solidity &amp; conservation of volume</a:t>
            </a:r>
          </a:p>
          <a:p>
            <a:pPr lvl="1"/>
            <a:r>
              <a:rPr lang="en-US" altLang="en-US"/>
              <a:t>several ways to show inertia</a:t>
            </a:r>
          </a:p>
          <a:p>
            <a:r>
              <a:rPr lang="en-US" altLang="en-US"/>
              <a:t>Tweak perception</a:t>
            </a:r>
          </a:p>
          <a:p>
            <a:pPr lvl="1"/>
            <a:r>
              <a:rPr lang="en-US" altLang="en-US"/>
              <a:t>direct attention to things that count</a:t>
            </a:r>
          </a:p>
          <a:p>
            <a:pPr lvl="1"/>
            <a:r>
              <a:rPr lang="en-US" altLang="en-US"/>
              <a:t>time on conceptually important parts</a:t>
            </a:r>
          </a:p>
          <a:p>
            <a:r>
              <a:rPr lang="en-US" altLang="en-US"/>
              <a:t>Caricature of reality</a:t>
            </a:r>
          </a:p>
          <a:p>
            <a:pPr lvl="1"/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0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Reminder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Animation can bring otherwise boring things to life, but…</a:t>
            </a:r>
          </a:p>
          <a:p>
            <a:r>
              <a:rPr lang="en-US" altLang="en-US"/>
              <a:t>Its not a uniformly good thing</a:t>
            </a:r>
          </a:p>
          <a:p>
            <a:pPr lvl="1"/>
            <a:r>
              <a:rPr lang="en-US" altLang="en-US"/>
              <a:t>demands a lot of attention</a:t>
            </a:r>
          </a:p>
          <a:p>
            <a:pPr lvl="1"/>
            <a:r>
              <a:rPr lang="en-US" altLang="en-US"/>
              <a:t>can take time</a:t>
            </a:r>
          </a:p>
          <a:p>
            <a:r>
              <a:rPr lang="en-US" altLang="en-US"/>
              <a:t>Needs to be used wisely (and probably sparingly)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58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Making animation</a:t>
            </a:r>
            <a:br>
              <a:rPr lang="en-US" altLang="en-US" dirty="0" smtClean="0"/>
            </a:br>
            <a:r>
              <a:rPr lang="en-US" altLang="en-US" dirty="0" smtClean="0"/>
              <a:t>happen in a toolkit</a:t>
            </a:r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Model in Amulet</a:t>
            </a:r>
          </a:p>
          <a:p>
            <a:pPr lvl="1"/>
            <a:r>
              <a:rPr lang="en-US" altLang="en-US" dirty="0" smtClean="0"/>
              <a:t>high to middle level model</a:t>
            </a:r>
          </a:p>
          <a:p>
            <a:pPr lvl="1"/>
            <a:r>
              <a:rPr lang="en-US" altLang="en-US" dirty="0" smtClean="0"/>
              <a:t>robust to timing issues</a:t>
            </a:r>
          </a:p>
          <a:p>
            <a:r>
              <a:rPr lang="en-US" altLang="en-US" dirty="0" smtClean="0"/>
              <a:t>Primary abstraction: animation as constraints</a:t>
            </a:r>
          </a:p>
          <a:p>
            <a:pPr lvl="1"/>
            <a:r>
              <a:rPr lang="en-US" altLang="en-US" dirty="0" smtClean="0"/>
              <a:t>Just set slot value</a:t>
            </a:r>
          </a:p>
          <a:p>
            <a:pPr lvl="1"/>
            <a:r>
              <a:rPr lang="en-US" altLang="en-US" dirty="0" smtClean="0"/>
              <a:t>Animation interpolates between new and old values</a:t>
            </a:r>
          </a:p>
          <a:p>
            <a:pPr lvl="1"/>
            <a:r>
              <a:rPr lang="en-US" altLang="en-US" dirty="0" smtClean="0"/>
              <a:t>Special animations for visibility</a:t>
            </a:r>
          </a:p>
          <a:p>
            <a:pPr lvl="2"/>
            <a:r>
              <a:rPr lang="en-US" altLang="en-US" dirty="0" smtClean="0"/>
              <a:t>True -&gt; false, stays true until animation ends</a:t>
            </a:r>
          </a:p>
          <a:p>
            <a:pPr lvl="2"/>
            <a:r>
              <a:rPr lang="en-US" altLang="en-US" dirty="0" smtClean="0"/>
              <a:t>Fly off, shrink, fade out, explode, etc.</a:t>
            </a:r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3863"/>
            <a:ext cx="7543800" cy="1177925"/>
          </a:xfrm>
        </p:spPr>
        <p:txBody>
          <a:bodyPr/>
          <a:lstStyle/>
          <a:p>
            <a:r>
              <a:rPr lang="en-US" altLang="en-US" dirty="0" smtClean="0"/>
              <a:t>Animation	</a:t>
            </a:r>
            <a:endParaRPr lang="en-US" altLang="en-US" dirty="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Definition</a:t>
            </a:r>
          </a:p>
          <a:p>
            <a:pPr lvl="1"/>
            <a:r>
              <a:rPr lang="en-US" altLang="en-US" dirty="0" smtClean="0"/>
              <a:t>Objects change a visual property </a:t>
            </a:r>
            <a:r>
              <a:rPr lang="en-US" altLang="en-US" i="1" dirty="0" smtClean="0"/>
              <a:t>on their own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Doesn’t count if just following the mouse</a:t>
            </a:r>
          </a:p>
          <a:p>
            <a:r>
              <a:rPr lang="en-US" altLang="en-US" dirty="0" smtClean="0"/>
              <a:t>Animation </a:t>
            </a:r>
            <a:r>
              <a:rPr lang="en-US" altLang="en-US" dirty="0"/>
              <a:t>is of increasing interest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Perceptual advantages</a:t>
            </a:r>
          </a:p>
          <a:p>
            <a:pPr lvl="1"/>
            <a:r>
              <a:rPr lang="en-US" altLang="en-US" dirty="0" smtClean="0"/>
              <a:t>Now have plenty of spare horsepower</a:t>
            </a:r>
          </a:p>
          <a:p>
            <a:pPr lvl="1"/>
            <a:r>
              <a:rPr lang="en-US" altLang="en-US" dirty="0" smtClean="0"/>
              <a:t>Mainstream in UIs since Win ‘98</a:t>
            </a:r>
            <a:endParaRPr lang="en-US" alt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3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Animation Constraints</a:t>
            </a:r>
            <a:endParaRPr lang="en-US" altLang="en-US"/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Can be attached to any slot of an object</a:t>
            </a:r>
          </a:p>
          <a:p>
            <a:r>
              <a:rPr lang="en-US" altLang="en-US" smtClean="0"/>
              <a:t>If slot is set, animation constraint</a:t>
            </a:r>
          </a:p>
          <a:p>
            <a:pPr lvl="1"/>
            <a:r>
              <a:rPr lang="en-US" altLang="en-US" smtClean="0"/>
              <a:t>Removes the new value</a:t>
            </a:r>
          </a:p>
          <a:p>
            <a:pPr lvl="1"/>
            <a:r>
              <a:rPr lang="en-US" altLang="en-US" smtClean="0"/>
              <a:t>Restores the old value</a:t>
            </a:r>
          </a:p>
          <a:p>
            <a:pPr lvl="1"/>
            <a:r>
              <a:rPr lang="en-US" altLang="en-US" smtClean="0"/>
              <a:t>Sets slot with a series of values interpolated between the old and new values</a:t>
            </a:r>
          </a:p>
          <a:p>
            <a:r>
              <a:rPr lang="en-US" altLang="en-US" smtClean="0"/>
              <a:t>Works on any type  of slot</a:t>
            </a:r>
          </a:p>
          <a:p>
            <a:pPr lvl="1"/>
            <a:r>
              <a:rPr lang="en-US" altLang="en-US" smtClean="0"/>
              <a:t>Position, color, line-style, visibility, point-list, etc.</a:t>
            </a:r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5047C-12C7-44A7-BF28-54770E346A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3193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Animation Constraints</a:t>
            </a:r>
            <a:endParaRPr lang="en-US" alt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8138"/>
            <a:ext cx="8229600" cy="4411662"/>
          </a:xfrm>
        </p:spPr>
        <p:txBody>
          <a:bodyPr/>
          <a:lstStyle/>
          <a:p>
            <a:r>
              <a:rPr lang="en-US" altLang="en-US" dirty="0" smtClean="0"/>
              <a:t>Easy to attach animation constraints to slots</a:t>
            </a:r>
          </a:p>
          <a:p>
            <a:r>
              <a:rPr lang="en-US" altLang="en-US" dirty="0" smtClean="0"/>
              <a:t>Instances will also have animations</a:t>
            </a:r>
          </a:p>
          <a:p>
            <a:r>
              <a:rPr lang="en-US" altLang="en-US" dirty="0" smtClean="0"/>
              <a:t>Parameters</a:t>
            </a:r>
          </a:p>
          <a:p>
            <a:pPr lvl="1"/>
            <a:r>
              <a:rPr lang="en-US" altLang="en-US" dirty="0" smtClean="0"/>
              <a:t>Fixed time or fixed speed</a:t>
            </a:r>
          </a:p>
          <a:p>
            <a:pPr lvl="1"/>
            <a:r>
              <a:rPr lang="en-US" altLang="en-US" dirty="0" smtClean="0"/>
              <a:t>Commands to be executed when animation complete</a:t>
            </a:r>
          </a:p>
          <a:p>
            <a:pPr lvl="1"/>
            <a:r>
              <a:rPr lang="en-US" altLang="en-US" dirty="0" smtClean="0"/>
              <a:t>New values interrupt or are queued</a:t>
            </a:r>
          </a:p>
          <a:p>
            <a:r>
              <a:rPr lang="en-US" altLang="en-US" dirty="0" smtClean="0"/>
              <a:t>Anticipation and follow-through</a:t>
            </a:r>
          </a:p>
          <a:p>
            <a:r>
              <a:rPr lang="en-US" i="1" dirty="0" smtClean="0">
                <a:hlinkClick r:id="rId2" action="ppaction://hlinkfile"/>
              </a:rPr>
              <a:t>Demo</a:t>
            </a:r>
            <a:endParaRPr lang="en-US" i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20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defTabSz="1033463"/>
            <a:r>
              <a:rPr lang="en-US" altLang="en-US" smtClean="0"/>
              <a:t>Code for Animation Constraints</a:t>
            </a:r>
            <a:endParaRPr lang="en-US" altLang="en-US"/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625600"/>
            <a:ext cx="8375650" cy="2870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96875" indent="-396875">
              <a:buFont typeface="Wingdings" panose="05000000000000000000" pitchFamily="2" charset="2"/>
              <a:buNone/>
            </a:pPr>
            <a:r>
              <a:rPr lang="en-US" altLang="en-US" sz="2800" smtClean="0"/>
              <a:t>animator = Am_Animation.Create();</a:t>
            </a:r>
          </a:p>
          <a:p>
            <a:pPr marL="396875" indent="-396875">
              <a:buFont typeface="Wingdings" panose="05000000000000000000" pitchFamily="2" charset="2"/>
              <a:buNone/>
            </a:pPr>
            <a:r>
              <a:rPr lang="en-US" altLang="en-US" sz="2800" smtClean="0"/>
              <a:t>Rectangle_Prototype</a:t>
            </a:r>
            <a:br>
              <a:rPr lang="en-US" altLang="en-US" sz="2800" smtClean="0"/>
            </a:br>
            <a:r>
              <a:rPr lang="en-US" altLang="en-US" sz="2800" smtClean="0"/>
              <a:t>.Set(Am_LEFT, Am_Animate_With(animator))</a:t>
            </a:r>
            <a:br>
              <a:rPr lang="en-US" altLang="en-US" sz="2800" smtClean="0"/>
            </a:br>
            <a:r>
              <a:rPr lang="en-US" altLang="en-US" sz="2800" smtClean="0"/>
              <a:t>.Set(Am_TOP, Am_Animate_With(animator));</a:t>
            </a:r>
            <a:endParaRPr lang="en-US" altLang="en-US" sz="2800"/>
          </a:p>
        </p:txBody>
      </p:sp>
      <p:sp>
        <p:nvSpPr>
          <p:cNvPr id="617476" name="Rectangle 4"/>
          <p:cNvSpPr>
            <a:spLocks noChangeArrowheads="1"/>
          </p:cNvSpPr>
          <p:nvPr/>
        </p:nvSpPr>
        <p:spPr bwMode="auto">
          <a:xfrm>
            <a:off x="3467100" y="3941762"/>
            <a:ext cx="1524000" cy="1524000"/>
          </a:xfrm>
          <a:prstGeom prst="rect">
            <a:avLst/>
          </a:prstGeom>
          <a:solidFill>
            <a:srgbClr val="FC0128"/>
          </a:solidFill>
          <a:ln w="12700">
            <a:solidFill>
              <a:srgbClr val="28004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90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defTabSz="1033463"/>
            <a:r>
              <a:rPr lang="en-US" altLang="en-US"/>
              <a:t>Animating Bullet’s Position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524000"/>
            <a:ext cx="8355012" cy="50165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96875" indent="-396875">
              <a:buFont typeface="Wingdings" panose="05000000000000000000" pitchFamily="2" charset="2"/>
              <a:buNone/>
            </a:pPr>
            <a:r>
              <a:rPr lang="en-US" altLang="en-US" sz="2400"/>
              <a:t>Bullet = Am_Rectangle.Create()</a:t>
            </a:r>
            <a:br>
              <a:rPr lang="en-US" altLang="en-US" sz="2400"/>
            </a:br>
            <a:r>
              <a:rPr lang="en-US" altLang="en-US" sz="2400"/>
              <a:t>.Set(Am_TOP, 500) </a:t>
            </a:r>
            <a:r>
              <a:rPr lang="en-US" altLang="en-US" sz="2400" i="1">
                <a:latin typeface="Times New Roman" panose="02020603050405020304" pitchFamily="18" charset="0"/>
              </a:rPr>
              <a:t>//start at bottom of window</a:t>
            </a:r>
            <a:br>
              <a:rPr lang="en-US" altLang="en-US" sz="2400" i="1">
                <a:latin typeface="Times New Roman" panose="02020603050405020304" pitchFamily="18" charset="0"/>
              </a:rPr>
            </a:br>
            <a:r>
              <a:rPr lang="en-US" altLang="en-US" sz="2400"/>
              <a:t>.Set(Am_TOP, Am_Animate_With(</a:t>
            </a:r>
            <a:br>
              <a:rPr lang="en-US" altLang="en-US" sz="2400"/>
            </a:br>
            <a:r>
              <a:rPr lang="en-US" altLang="en-US" sz="2400"/>
              <a:t>	  Am_Animator.Create()</a:t>
            </a:r>
            <a:br>
              <a:rPr lang="en-US" altLang="en-US" sz="2400"/>
            </a:br>
            <a:r>
              <a:rPr lang="en-US" altLang="en-US" sz="2400"/>
              <a:t>		.Set(Am_VELOCITY, 300)</a:t>
            </a:r>
            <a:br>
              <a:rPr lang="en-US" altLang="en-US" sz="2400"/>
            </a:br>
            <a:r>
              <a:rPr lang="en-US" altLang="en-US" sz="2400"/>
              <a:t>		.Set(Am_COMMAND, </a:t>
            </a:r>
            <a:r>
              <a:rPr lang="en-US" altLang="en-US" sz="2400">
                <a:solidFill>
                  <a:schemeClr val="tx2"/>
                </a:solidFill>
              </a:rPr>
              <a:t>erase_bullet</a:t>
            </a:r>
            <a:r>
              <a:rPr lang="en-US" altLang="en-US" sz="2400"/>
              <a:t>)));</a:t>
            </a:r>
            <a:br>
              <a:rPr lang="en-US" altLang="en-US" sz="2400"/>
            </a:br>
            <a:endParaRPr lang="en-US" altLang="en-US" sz="2400"/>
          </a:p>
          <a:p>
            <a:pPr marL="396875" indent="-396875">
              <a:buFont typeface="Wingdings" panose="05000000000000000000" pitchFamily="2" charset="2"/>
              <a:buNone/>
            </a:pPr>
            <a:r>
              <a:rPr lang="en-US" altLang="en-US" sz="2400"/>
              <a:t>Am_Object a_bullet = Bullet.Create();</a:t>
            </a:r>
            <a:br>
              <a:rPr lang="en-US" altLang="en-US" sz="2400"/>
            </a:br>
            <a:r>
              <a:rPr lang="en-US" altLang="en-US" sz="2400"/>
              <a:t>a_bullet.Set(Am_TOP, -16);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36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9524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81400"/>
            <a:ext cx="361315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defTabSz="1033463"/>
            <a:r>
              <a:rPr lang="en-US" altLang="en-US" sz="4000"/>
              <a:t>Command can propagate</a:t>
            </a:r>
            <a:br>
              <a:rPr lang="en-US" altLang="en-US" sz="4000"/>
            </a:br>
            <a:r>
              <a:rPr lang="en-US" altLang="en-US" sz="4000"/>
              <a:t>the value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75663" cy="42291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466725" indent="-466725">
              <a:buFont typeface="Wingdings" panose="05000000000000000000" pitchFamily="2" charset="2"/>
              <a:buNone/>
            </a:pPr>
            <a:r>
              <a:rPr lang="en-US" altLang="en-US" sz="2400"/>
              <a:t>Am_Object anim_proto = Am_Interpolator.Create()</a:t>
            </a:r>
            <a:br>
              <a:rPr lang="en-US" altLang="en-US" sz="2400"/>
            </a:br>
            <a:r>
              <a:rPr lang="en-US" altLang="en-US" sz="2400"/>
              <a:t>.Add_Part(Am_COMMAND, </a:t>
            </a:r>
            <a:r>
              <a:rPr lang="en-US" altLang="en-US" sz="2400">
                <a:solidFill>
                  <a:schemeClr val="tx2"/>
                </a:solidFill>
              </a:rPr>
              <a:t>propagate_value_command</a:t>
            </a:r>
            <a:r>
              <a:rPr lang="en-US" altLang="en-US" sz="2400"/>
              <a:t>);</a:t>
            </a:r>
          </a:p>
          <a:p>
            <a:pPr marL="466725" indent="-466725">
              <a:buFont typeface="Wingdings" panose="05000000000000000000" pitchFamily="2" charset="2"/>
              <a:buNone/>
            </a:pPr>
            <a:endParaRPr lang="en-US" altLang="en-US" sz="2400"/>
          </a:p>
          <a:p>
            <a:pPr marL="466725" indent="-466725">
              <a:buFont typeface="Wingdings" panose="05000000000000000000" pitchFamily="2" charset="2"/>
              <a:buNone/>
            </a:pPr>
            <a:r>
              <a:rPr lang="en-US" altLang="en-US" sz="2400"/>
              <a:t>moving_text_proto = Am_Text.Create()</a:t>
            </a:r>
            <a:br>
              <a:rPr lang="en-US" altLang="en-US" sz="2400"/>
            </a:br>
            <a:r>
              <a:rPr lang="en-US" altLang="en-US" sz="2400"/>
              <a:t>.Set(Am_LEFT, Am_Animate_With (anim_proto))</a:t>
            </a:r>
            <a:br>
              <a:rPr lang="en-US" altLang="en-US" sz="2400"/>
            </a:br>
            <a:r>
              <a:rPr lang="en-US" altLang="en-US" sz="2400"/>
              <a:t>.Set(Am_TOP, Am_Animate_With (anim_proto));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4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defTabSz="1033463"/>
            <a:r>
              <a:rPr lang="en-US" altLang="en-US"/>
              <a:t>Interrupting the Animation</a:t>
            </a:r>
          </a:p>
        </p:txBody>
      </p:sp>
      <p:sp>
        <p:nvSpPr>
          <p:cNvPr id="620547" name="Rectangle 3"/>
          <p:cNvSpPr>
            <a:spLocks noChangeArrowheads="1"/>
          </p:cNvSpPr>
          <p:nvPr/>
        </p:nvSpPr>
        <p:spPr bwMode="auto">
          <a:xfrm>
            <a:off x="4298950" y="1889125"/>
            <a:ext cx="460063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sz="3600" b="1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620548" name="Rectangle 4"/>
          <p:cNvSpPr>
            <a:spLocks noChangeArrowheads="1"/>
          </p:cNvSpPr>
          <p:nvPr/>
        </p:nvSpPr>
        <p:spPr bwMode="auto">
          <a:xfrm>
            <a:off x="552450" y="1876425"/>
            <a:ext cx="1014702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sz="3600" b="1" dirty="0"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620549" name="Rectangle 5"/>
          <p:cNvSpPr>
            <a:spLocks noChangeArrowheads="1"/>
          </p:cNvSpPr>
          <p:nvPr/>
        </p:nvSpPr>
        <p:spPr bwMode="auto">
          <a:xfrm>
            <a:off x="2482850" y="1709738"/>
            <a:ext cx="458460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b="1">
                <a:latin typeface="Courier New" panose="02070309020205020404" pitchFamily="49" charset="0"/>
              </a:rPr>
              <a:t>50</a:t>
            </a:r>
          </a:p>
        </p:txBody>
      </p:sp>
      <p:sp>
        <p:nvSpPr>
          <p:cNvPr id="620550" name="Line 6"/>
          <p:cNvSpPr>
            <a:spLocks noChangeShapeType="1"/>
          </p:cNvSpPr>
          <p:nvPr/>
        </p:nvSpPr>
        <p:spPr bwMode="auto">
          <a:xfrm>
            <a:off x="1379538" y="2217738"/>
            <a:ext cx="29892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51" name="Line 7"/>
          <p:cNvSpPr>
            <a:spLocks noChangeShapeType="1"/>
          </p:cNvSpPr>
          <p:nvPr/>
        </p:nvSpPr>
        <p:spPr bwMode="auto">
          <a:xfrm>
            <a:off x="2720975" y="2117725"/>
            <a:ext cx="4763" cy="1857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52" name="Line 8"/>
          <p:cNvSpPr>
            <a:spLocks noChangeShapeType="1"/>
          </p:cNvSpPr>
          <p:nvPr/>
        </p:nvSpPr>
        <p:spPr bwMode="auto">
          <a:xfrm>
            <a:off x="2725738" y="2236788"/>
            <a:ext cx="2463800" cy="8667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53" name="Rectangle 9"/>
          <p:cNvSpPr>
            <a:spLocks noChangeArrowheads="1"/>
          </p:cNvSpPr>
          <p:nvPr/>
        </p:nvSpPr>
        <p:spPr bwMode="auto">
          <a:xfrm>
            <a:off x="5146675" y="2765425"/>
            <a:ext cx="1014702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sz="3600" b="1">
                <a:latin typeface="Courier New" panose="02070309020205020404" pitchFamily="49" charset="0"/>
              </a:rPr>
              <a:t>200</a:t>
            </a:r>
          </a:p>
        </p:txBody>
      </p:sp>
      <p:sp>
        <p:nvSpPr>
          <p:cNvPr id="620554" name="Rectangle 10"/>
          <p:cNvSpPr>
            <a:spLocks noChangeArrowheads="1"/>
          </p:cNvSpPr>
          <p:nvPr/>
        </p:nvSpPr>
        <p:spPr bwMode="auto">
          <a:xfrm>
            <a:off x="4333875" y="4619625"/>
            <a:ext cx="460063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sz="3600" b="1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620555" name="Rectangle 11"/>
          <p:cNvSpPr>
            <a:spLocks noChangeArrowheads="1"/>
          </p:cNvSpPr>
          <p:nvPr/>
        </p:nvSpPr>
        <p:spPr bwMode="auto">
          <a:xfrm>
            <a:off x="585788" y="4606925"/>
            <a:ext cx="1014702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sz="3600" b="1"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620556" name="Rectangle 12"/>
          <p:cNvSpPr>
            <a:spLocks noChangeArrowheads="1"/>
          </p:cNvSpPr>
          <p:nvPr/>
        </p:nvSpPr>
        <p:spPr bwMode="auto">
          <a:xfrm>
            <a:off x="2516188" y="4440238"/>
            <a:ext cx="458460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b="1">
                <a:latin typeface="Courier New" panose="02070309020205020404" pitchFamily="49" charset="0"/>
              </a:rPr>
              <a:t>50</a:t>
            </a:r>
          </a:p>
        </p:txBody>
      </p:sp>
      <p:sp>
        <p:nvSpPr>
          <p:cNvPr id="620557" name="Line 13"/>
          <p:cNvSpPr>
            <a:spLocks noChangeShapeType="1"/>
          </p:cNvSpPr>
          <p:nvPr/>
        </p:nvSpPr>
        <p:spPr bwMode="auto">
          <a:xfrm>
            <a:off x="1414463" y="4948238"/>
            <a:ext cx="2987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58" name="Line 14"/>
          <p:cNvSpPr>
            <a:spLocks noChangeShapeType="1"/>
          </p:cNvSpPr>
          <p:nvPr/>
        </p:nvSpPr>
        <p:spPr bwMode="auto">
          <a:xfrm>
            <a:off x="2754313" y="4848225"/>
            <a:ext cx="6350" cy="1857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59" name="Line 15"/>
          <p:cNvSpPr>
            <a:spLocks noChangeShapeType="1"/>
          </p:cNvSpPr>
          <p:nvPr/>
        </p:nvSpPr>
        <p:spPr bwMode="auto">
          <a:xfrm>
            <a:off x="4679950" y="4967288"/>
            <a:ext cx="2463800" cy="8667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60" name="Rectangle 16"/>
          <p:cNvSpPr>
            <a:spLocks noChangeArrowheads="1"/>
          </p:cNvSpPr>
          <p:nvPr/>
        </p:nvSpPr>
        <p:spPr bwMode="auto">
          <a:xfrm>
            <a:off x="7178675" y="5534025"/>
            <a:ext cx="1014702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sz="3600" b="1">
                <a:latin typeface="Courier New" panose="02070309020205020404" pitchFamily="49" charset="0"/>
              </a:rPr>
              <a:t>200</a:t>
            </a:r>
          </a:p>
        </p:txBody>
      </p:sp>
      <p:sp>
        <p:nvSpPr>
          <p:cNvPr id="620561" name="Rectangle 17"/>
          <p:cNvSpPr>
            <a:spLocks noChangeArrowheads="1"/>
          </p:cNvSpPr>
          <p:nvPr/>
        </p:nvSpPr>
        <p:spPr bwMode="auto">
          <a:xfrm>
            <a:off x="327025" y="3857625"/>
            <a:ext cx="84439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10334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5938" defTabSz="10334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3463" defTabSz="10334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9400" defTabSz="10334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6925" defTabSz="10334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4125" defTabSz="1033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1325" defTabSz="1033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8525" defTabSz="1033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5725" defTabSz="1033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buNone/>
            </a:pPr>
            <a:r>
              <a:rPr lang="en-US" altLang="en-US" sz="3200" b="1">
                <a:solidFill>
                  <a:schemeClr val="tx2"/>
                </a:solidFill>
              </a:rPr>
              <a:t>Not Interrupting</a:t>
            </a:r>
          </a:p>
        </p:txBody>
      </p:sp>
      <p:sp>
        <p:nvSpPr>
          <p:cNvPr id="620562" name="Line 18"/>
          <p:cNvSpPr>
            <a:spLocks noChangeShapeType="1"/>
          </p:cNvSpPr>
          <p:nvPr/>
        </p:nvSpPr>
        <p:spPr bwMode="auto">
          <a:xfrm flipV="1">
            <a:off x="2720975" y="2473325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63" name="Rectangle 19"/>
          <p:cNvSpPr>
            <a:spLocks noChangeArrowheads="1"/>
          </p:cNvSpPr>
          <p:nvPr/>
        </p:nvSpPr>
        <p:spPr bwMode="auto">
          <a:xfrm>
            <a:off x="1849438" y="2789238"/>
            <a:ext cx="1670330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>
                <a:latin typeface="Arial" panose="020B0604020202020204" pitchFamily="34" charset="0"/>
              </a:rPr>
              <a:t>New value Set</a:t>
            </a:r>
          </a:p>
        </p:txBody>
      </p:sp>
      <p:sp>
        <p:nvSpPr>
          <p:cNvPr id="620564" name="Line 20"/>
          <p:cNvSpPr>
            <a:spLocks noChangeShapeType="1"/>
          </p:cNvSpPr>
          <p:nvPr/>
        </p:nvSpPr>
        <p:spPr bwMode="auto">
          <a:xfrm flipV="1">
            <a:off x="2754313" y="5165725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65" name="Rectangle 21"/>
          <p:cNvSpPr>
            <a:spLocks noChangeArrowheads="1"/>
          </p:cNvSpPr>
          <p:nvPr/>
        </p:nvSpPr>
        <p:spPr bwMode="auto">
          <a:xfrm>
            <a:off x="1884363" y="5481638"/>
            <a:ext cx="1670330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>
                <a:latin typeface="Arial" panose="020B0604020202020204" pitchFamily="34" charset="0"/>
              </a:rPr>
              <a:t>New value Set</a:t>
            </a:r>
          </a:p>
        </p:txBody>
      </p:sp>
      <p:sp>
        <p:nvSpPr>
          <p:cNvPr id="620566" name="Line 22"/>
          <p:cNvSpPr>
            <a:spLocks noChangeShapeType="1"/>
          </p:cNvSpPr>
          <p:nvPr/>
        </p:nvSpPr>
        <p:spPr bwMode="auto">
          <a:xfrm>
            <a:off x="485775" y="3692525"/>
            <a:ext cx="783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620567" name="Line 23"/>
          <p:cNvSpPr>
            <a:spLocks noChangeShapeType="1"/>
          </p:cNvSpPr>
          <p:nvPr/>
        </p:nvSpPr>
        <p:spPr bwMode="auto">
          <a:xfrm>
            <a:off x="508000" y="3717925"/>
            <a:ext cx="783431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7127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r>
              <a:rPr lang="en-US" altLang="en-US" dirty="0" smtClean="0"/>
              <a:t>Types of Animations</a:t>
            </a:r>
            <a:endParaRPr lang="en-US" altLang="en-US" dirty="0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0825"/>
            <a:ext cx="8229600" cy="4411662"/>
          </a:xfrm>
        </p:spPr>
        <p:txBody>
          <a:bodyPr/>
          <a:lstStyle/>
          <a:p>
            <a:r>
              <a:rPr lang="en-US" altLang="en-US" dirty="0" smtClean="0"/>
              <a:t>Can animate any type of slot, not just position</a:t>
            </a:r>
          </a:p>
          <a:p>
            <a:r>
              <a:rPr lang="en-US" altLang="en-US" dirty="0" smtClean="0"/>
              <a:t>Colors</a:t>
            </a:r>
          </a:p>
          <a:p>
            <a:pPr lvl="1"/>
            <a:r>
              <a:rPr lang="en-US" altLang="en-US" dirty="0" smtClean="0"/>
              <a:t>Through RGB or HSV color spaces</a:t>
            </a:r>
          </a:p>
          <a:p>
            <a:r>
              <a:rPr lang="en-US" altLang="en-US" dirty="0" smtClean="0"/>
              <a:t>Point-lists of a polygon</a:t>
            </a:r>
          </a:p>
          <a:p>
            <a:r>
              <a:rPr lang="en-US" altLang="en-US" dirty="0" smtClean="0"/>
              <a:t>List-of-values</a:t>
            </a:r>
          </a:p>
          <a:p>
            <a:pPr lvl="1"/>
            <a:r>
              <a:rPr lang="en-US" altLang="en-US" dirty="0" smtClean="0"/>
              <a:t>Any type of list</a:t>
            </a:r>
          </a:p>
          <a:p>
            <a:pPr lvl="1"/>
            <a:r>
              <a:rPr lang="en-US" altLang="en-US" dirty="0" smtClean="0"/>
              <a:t>Often used for pictures</a:t>
            </a:r>
          </a:p>
          <a:p>
            <a:pPr lvl="1"/>
            <a:r>
              <a:rPr lang="en-US" altLang="en-US" dirty="0" smtClean="0"/>
              <a:t>Toggling between two values for blinking</a:t>
            </a:r>
          </a:p>
          <a:p>
            <a:pPr lvl="1"/>
            <a:r>
              <a:rPr lang="en-US" altLang="en-US" dirty="0" smtClean="0"/>
              <a:t>Continuous animations</a:t>
            </a:r>
          </a:p>
          <a:p>
            <a:pPr lvl="2"/>
            <a:r>
              <a:rPr lang="en-US" altLang="en-US" dirty="0" smtClean="0"/>
              <a:t>Cycle or Bounce commands</a:t>
            </a:r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0136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/>
              <a:t>Cartoon Animations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688" y="1600200"/>
            <a:ext cx="8410575" cy="43053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Am_Circle.Create ("Wiggler")</a:t>
            </a:r>
            <a:br>
              <a:rPr lang="en-US" altLang="en-US" sz="2400"/>
            </a:br>
            <a:r>
              <a:rPr lang="en-US" altLang="en-US" sz="2400"/>
              <a:t>.Set (Am_TOP, Am_From_Sibling (MOVER, Am_TOP))</a:t>
            </a:r>
            <a:br>
              <a:rPr lang="en-US" altLang="en-US" sz="2400"/>
            </a:br>
            <a:r>
              <a:rPr lang="en-US" altLang="en-US" sz="2400"/>
              <a:t>.Set (Am_TOP, Am_Animate_With (</a:t>
            </a:r>
            <a:br>
              <a:rPr lang="en-US" altLang="en-US" sz="2400"/>
            </a:br>
            <a:r>
              <a:rPr lang="en-US" altLang="en-US" sz="2400"/>
              <a:t>		</a:t>
            </a:r>
            <a:r>
              <a:rPr lang="en-US" altLang="en-US" sz="2400">
                <a:solidFill>
                  <a:schemeClr val="tx2"/>
                </a:solidFill>
              </a:rPr>
              <a:t>Am_Exaggerated_Interpolator</a:t>
            </a:r>
            <a:r>
              <a:rPr lang="en-US" altLang="en-US" sz="2400"/>
              <a:t>.Create ()</a:t>
            </a:r>
            <a:br>
              <a:rPr lang="en-US" altLang="en-US" sz="2400"/>
            </a:br>
            <a:r>
              <a:rPr lang="en-US" altLang="en-US" sz="2400"/>
              <a:t>			.Set(Am_WIGGLE_AMOUNT, 4)));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624644" name="Oval 4"/>
          <p:cNvSpPr>
            <a:spLocks noChangeArrowheads="1"/>
          </p:cNvSpPr>
          <p:nvPr/>
        </p:nvSpPr>
        <p:spPr bwMode="auto">
          <a:xfrm>
            <a:off x="3990975" y="4210050"/>
            <a:ext cx="1117600" cy="1257300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645" name="Group 5"/>
          <p:cNvGrpSpPr>
            <a:grpSpLocks/>
          </p:cNvGrpSpPr>
          <p:nvPr/>
        </p:nvGrpSpPr>
        <p:grpSpPr bwMode="auto">
          <a:xfrm>
            <a:off x="4162425" y="3687763"/>
            <a:ext cx="765175" cy="2355850"/>
            <a:chOff x="2950" y="2323"/>
            <a:chExt cx="542" cy="1484"/>
          </a:xfrm>
        </p:grpSpPr>
        <p:sp>
          <p:nvSpPr>
            <p:cNvPr id="624646" name="Arc 6"/>
            <p:cNvSpPr>
              <a:spLocks/>
            </p:cNvSpPr>
            <p:nvPr/>
          </p:nvSpPr>
          <p:spPr bwMode="auto">
            <a:xfrm rot="2640000">
              <a:off x="2977" y="2438"/>
              <a:ext cx="480" cy="51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55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8"/>
                    <a:pt x="9643" y="24"/>
                    <a:pt x="21555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8"/>
                    <a:pt x="9643" y="24"/>
                    <a:pt x="21555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47" name="Arc 7"/>
            <p:cNvSpPr>
              <a:spLocks/>
            </p:cNvSpPr>
            <p:nvPr/>
          </p:nvSpPr>
          <p:spPr bwMode="auto">
            <a:xfrm rot="2640000">
              <a:off x="2950" y="2323"/>
              <a:ext cx="536" cy="54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6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6"/>
                    <a:pt x="9646" y="22"/>
                    <a:pt x="21560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6"/>
                    <a:pt x="9646" y="22"/>
                    <a:pt x="21560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48" name="Arc 8"/>
            <p:cNvSpPr>
              <a:spLocks/>
            </p:cNvSpPr>
            <p:nvPr/>
          </p:nvSpPr>
          <p:spPr bwMode="auto">
            <a:xfrm rot="13440000">
              <a:off x="2996" y="3179"/>
              <a:ext cx="480" cy="51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55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8"/>
                    <a:pt x="9643" y="24"/>
                    <a:pt x="21555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8"/>
                    <a:pt x="9643" y="24"/>
                    <a:pt x="21555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49" name="Arc 9"/>
            <p:cNvSpPr>
              <a:spLocks/>
            </p:cNvSpPr>
            <p:nvPr/>
          </p:nvSpPr>
          <p:spPr bwMode="auto">
            <a:xfrm rot="13440000">
              <a:off x="2956" y="3263"/>
              <a:ext cx="536" cy="54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6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6"/>
                    <a:pt x="9646" y="22"/>
                    <a:pt x="21560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6"/>
                    <a:pt x="9646" y="22"/>
                    <a:pt x="21560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254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ChangeArrowheads="1"/>
          </p:cNvSpPr>
          <p:nvPr/>
        </p:nvSpPr>
        <p:spPr bwMode="auto">
          <a:xfrm>
            <a:off x="4532313" y="4806950"/>
            <a:ext cx="3578225" cy="1485900"/>
          </a:xfrm>
          <a:prstGeom prst="rect">
            <a:avLst/>
          </a:prstGeom>
          <a:noFill/>
          <a:ln w="12700">
            <a:solidFill>
              <a:srgbClr val="28004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67" name="Rectangle 3"/>
          <p:cNvSpPr>
            <a:spLocks noChangeArrowheads="1"/>
          </p:cNvSpPr>
          <p:nvPr/>
        </p:nvSpPr>
        <p:spPr bwMode="auto">
          <a:xfrm>
            <a:off x="446088" y="4819650"/>
            <a:ext cx="3578225" cy="1485900"/>
          </a:xfrm>
          <a:prstGeom prst="rect">
            <a:avLst/>
          </a:prstGeom>
          <a:noFill/>
          <a:ln w="12700">
            <a:solidFill>
              <a:srgbClr val="28004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/>
              <a:t>Color Change</a:t>
            </a:r>
          </a:p>
        </p:txBody>
      </p:sp>
      <p:sp>
        <p:nvSpPr>
          <p:cNvPr id="6256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63" y="1600200"/>
            <a:ext cx="8353425" cy="4546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color_change_rect = Am_Rectangle.Create ()</a:t>
            </a:r>
            <a:br>
              <a:rPr lang="en-US" altLang="en-US" sz="2800"/>
            </a:br>
            <a:r>
              <a:rPr lang="en-US" altLang="en-US" sz="2800"/>
              <a:t>.Set (Am_FILL_STYLE, fetch_color)</a:t>
            </a:r>
            <a:br>
              <a:rPr lang="en-US" altLang="en-US" sz="2800"/>
            </a:br>
            <a:r>
              <a:rPr lang="en-US" altLang="en-US" sz="2800"/>
              <a:t>.Set (Am_FILL_STYLE, Am_Animate_With (</a:t>
            </a:r>
            <a:br>
              <a:rPr lang="en-US" altLang="en-US" sz="2800"/>
            </a:br>
            <a:r>
              <a:rPr lang="en-US" altLang="en-US" sz="2800"/>
              <a:t>		</a:t>
            </a:r>
            <a:r>
              <a:rPr lang="en-US" altLang="en-US" sz="2800">
                <a:solidFill>
                  <a:schemeClr val="tx2"/>
                </a:solidFill>
              </a:rPr>
              <a:t>Am_Style_Interpolator</a:t>
            </a:r>
            <a:r>
              <a:rPr lang="en-US" altLang="en-US" sz="2800"/>
              <a:t>.Create ()));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sp>
        <p:nvSpPr>
          <p:cNvPr id="625670" name="Rectangle 6"/>
          <p:cNvSpPr>
            <a:spLocks noChangeArrowheads="1"/>
          </p:cNvSpPr>
          <p:nvPr/>
        </p:nvSpPr>
        <p:spPr bwMode="auto">
          <a:xfrm>
            <a:off x="581025" y="5175250"/>
            <a:ext cx="757238" cy="825500"/>
          </a:xfrm>
          <a:prstGeom prst="rect">
            <a:avLst/>
          </a:prstGeom>
          <a:solidFill>
            <a:srgbClr val="FC0128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1" name="Rectangle 7"/>
          <p:cNvSpPr>
            <a:spLocks noChangeArrowheads="1"/>
          </p:cNvSpPr>
          <p:nvPr/>
        </p:nvSpPr>
        <p:spPr bwMode="auto">
          <a:xfrm>
            <a:off x="3065463" y="5175250"/>
            <a:ext cx="755650" cy="825500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2" name="Line 8"/>
          <p:cNvSpPr>
            <a:spLocks noChangeShapeType="1"/>
          </p:cNvSpPr>
          <p:nvPr/>
        </p:nvSpPr>
        <p:spPr bwMode="auto">
          <a:xfrm>
            <a:off x="1433513" y="5588000"/>
            <a:ext cx="1546225" cy="0"/>
          </a:xfrm>
          <a:prstGeom prst="line">
            <a:avLst/>
          </a:prstGeom>
          <a:noFill/>
          <a:ln w="50800">
            <a:solidFill>
              <a:srgbClr val="28004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673" name="Rectangle 9"/>
          <p:cNvSpPr>
            <a:spLocks noChangeArrowheads="1"/>
          </p:cNvSpPr>
          <p:nvPr/>
        </p:nvSpPr>
        <p:spPr bwMode="auto">
          <a:xfrm>
            <a:off x="1924050" y="5022850"/>
            <a:ext cx="419100" cy="495300"/>
          </a:xfrm>
          <a:prstGeom prst="rect">
            <a:avLst/>
          </a:prstGeom>
          <a:solidFill>
            <a:srgbClr val="28004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4" name="Rectangle 10"/>
          <p:cNvSpPr>
            <a:spLocks noChangeArrowheads="1"/>
          </p:cNvSpPr>
          <p:nvPr/>
        </p:nvSpPr>
        <p:spPr bwMode="auto">
          <a:xfrm>
            <a:off x="1838325" y="5840413"/>
            <a:ext cx="657232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dirty="0">
                <a:solidFill>
                  <a:srgbClr val="280049"/>
                </a:solidFill>
                <a:latin typeface="Times New Roman" panose="02020603050405020304" pitchFamily="18" charset="0"/>
              </a:rPr>
              <a:t>RGB</a:t>
            </a:r>
          </a:p>
        </p:txBody>
      </p:sp>
      <p:sp>
        <p:nvSpPr>
          <p:cNvPr id="625675" name="Rectangle 11"/>
          <p:cNvSpPr>
            <a:spLocks noChangeArrowheads="1"/>
          </p:cNvSpPr>
          <p:nvPr/>
        </p:nvSpPr>
        <p:spPr bwMode="auto">
          <a:xfrm>
            <a:off x="4713288" y="5162550"/>
            <a:ext cx="755650" cy="825500"/>
          </a:xfrm>
          <a:prstGeom prst="rect">
            <a:avLst/>
          </a:prstGeom>
          <a:solidFill>
            <a:srgbClr val="FC0128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6" name="Rectangle 12"/>
          <p:cNvSpPr>
            <a:spLocks noChangeArrowheads="1"/>
          </p:cNvSpPr>
          <p:nvPr/>
        </p:nvSpPr>
        <p:spPr bwMode="auto">
          <a:xfrm>
            <a:off x="7196138" y="5162550"/>
            <a:ext cx="757237" cy="825500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7" name="Line 13"/>
          <p:cNvSpPr>
            <a:spLocks noChangeShapeType="1"/>
          </p:cNvSpPr>
          <p:nvPr/>
        </p:nvSpPr>
        <p:spPr bwMode="auto">
          <a:xfrm>
            <a:off x="5565775" y="5575300"/>
            <a:ext cx="1546225" cy="0"/>
          </a:xfrm>
          <a:prstGeom prst="line">
            <a:avLst/>
          </a:prstGeom>
          <a:noFill/>
          <a:ln w="50800">
            <a:solidFill>
              <a:srgbClr val="28004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678" name="Rectangle 14"/>
          <p:cNvSpPr>
            <a:spLocks noChangeArrowheads="1"/>
          </p:cNvSpPr>
          <p:nvPr/>
        </p:nvSpPr>
        <p:spPr bwMode="auto">
          <a:xfrm>
            <a:off x="6056313" y="5010150"/>
            <a:ext cx="417512" cy="495300"/>
          </a:xfrm>
          <a:prstGeom prst="rect">
            <a:avLst/>
          </a:prstGeom>
          <a:solidFill>
            <a:srgbClr val="FF00F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9" name="Rectangle 15"/>
          <p:cNvSpPr>
            <a:spLocks noChangeArrowheads="1"/>
          </p:cNvSpPr>
          <p:nvPr/>
        </p:nvSpPr>
        <p:spPr bwMode="auto">
          <a:xfrm>
            <a:off x="5970588" y="5827713"/>
            <a:ext cx="644408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>
                <a:solidFill>
                  <a:srgbClr val="280049"/>
                </a:solidFill>
                <a:latin typeface="Times New Roman" panose="02020603050405020304" pitchFamily="18" charset="0"/>
              </a:rPr>
              <a:t>HSV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5482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138" y="1485900"/>
            <a:ext cx="8355012" cy="50165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609600" indent="-609600">
              <a:buFont typeface="Wingdings" panose="05000000000000000000" pitchFamily="2" charset="2"/>
              <a:buNone/>
              <a:tabLst>
                <a:tab pos="914400" algn="l"/>
                <a:tab pos="1257300" algn="l"/>
                <a:tab pos="1549400" algn="l"/>
                <a:tab pos="1943100" algn="l"/>
              </a:tabLst>
            </a:pPr>
            <a:r>
              <a:rPr lang="en-US" altLang="en-US" sz="2400"/>
              <a:t>polygon = Am_Polygon.Create ("Polygon")</a:t>
            </a:r>
            <a:br>
              <a:rPr lang="en-US" altLang="en-US" sz="2400"/>
            </a:br>
            <a:r>
              <a:rPr lang="en-US" altLang="en-US" sz="2400"/>
              <a:t>.Set(Am_POINT_LIST, triangle_point_list)</a:t>
            </a:r>
            <a:br>
              <a:rPr lang="en-US" altLang="en-US" sz="2400"/>
            </a:br>
            <a:r>
              <a:rPr lang="en-US" altLang="en-US" sz="2400"/>
              <a:t>.Set(Am_POINT_LIST, Am_Animate_With (</a:t>
            </a:r>
            <a:br>
              <a:rPr lang="en-US" altLang="en-US" sz="2400"/>
            </a:br>
            <a:r>
              <a:rPr lang="en-US" altLang="en-US" sz="2400"/>
              <a:t>		</a:t>
            </a:r>
            <a:r>
              <a:rPr lang="en-US" altLang="en-US" sz="2400">
                <a:solidFill>
                  <a:schemeClr val="tx2"/>
                </a:solidFill>
              </a:rPr>
              <a:t>Am_Point_List_Interpolator</a:t>
            </a:r>
            <a:r>
              <a:rPr lang="en-US" altLang="en-US" sz="2400"/>
              <a:t>.Create());</a:t>
            </a:r>
          </a:p>
          <a:p>
            <a:pPr marL="609600" indent="-609600">
              <a:tabLst>
                <a:tab pos="914400" algn="l"/>
                <a:tab pos="1257300" algn="l"/>
                <a:tab pos="1549400" algn="l"/>
                <a:tab pos="1943100" algn="l"/>
              </a:tabLst>
            </a:pPr>
            <a:endParaRPr lang="en-US" altLang="en-US"/>
          </a:p>
          <a:p>
            <a:pPr marL="609600" indent="-609600">
              <a:tabLst>
                <a:tab pos="914400" algn="l"/>
                <a:tab pos="1257300" algn="l"/>
                <a:tab pos="1549400" algn="l"/>
                <a:tab pos="1943100" algn="l"/>
              </a:tabLst>
            </a:pPr>
            <a:endParaRPr lang="en-US" altLang="en-US"/>
          </a:p>
          <a:p>
            <a:pPr marL="609600" indent="-609600">
              <a:tabLst>
                <a:tab pos="914400" algn="l"/>
                <a:tab pos="1257300" algn="l"/>
                <a:tab pos="1549400" algn="l"/>
                <a:tab pos="1943100" algn="l"/>
              </a:tabLst>
            </a:pPr>
            <a:endParaRPr lang="en-US" altLang="en-US"/>
          </a:p>
          <a:p>
            <a:pPr marL="609600" indent="-609600">
              <a:tabLst>
                <a:tab pos="914400" algn="l"/>
                <a:tab pos="1257300" algn="l"/>
                <a:tab pos="1549400" algn="l"/>
                <a:tab pos="1943100" algn="l"/>
              </a:tabLst>
            </a:pPr>
            <a:endParaRPr lang="en-US" altLang="en-US"/>
          </a:p>
        </p:txBody>
      </p:sp>
      <p:sp>
        <p:nvSpPr>
          <p:cNvPr id="626691" name="Rectangle 3"/>
          <p:cNvSpPr>
            <a:spLocks noChangeArrowheads="1"/>
          </p:cNvSpPr>
          <p:nvPr/>
        </p:nvSpPr>
        <p:spPr bwMode="auto">
          <a:xfrm>
            <a:off x="2286000" y="4171950"/>
            <a:ext cx="4764088" cy="1663700"/>
          </a:xfrm>
          <a:prstGeom prst="rect">
            <a:avLst/>
          </a:prstGeom>
          <a:noFill/>
          <a:ln w="12700">
            <a:solidFill>
              <a:srgbClr val="28004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/>
              <a:t>Point-List Animation</a:t>
            </a:r>
          </a:p>
        </p:txBody>
      </p:sp>
      <p:pic>
        <p:nvPicPr>
          <p:cNvPr id="626693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50" y="5143500"/>
            <a:ext cx="563563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6694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150" y="4191000"/>
            <a:ext cx="1692275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6695" name="Picture 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4508500"/>
            <a:ext cx="565150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359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Animation in Toolkits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520826"/>
            <a:ext cx="8686800" cy="4411662"/>
          </a:xfrm>
        </p:spPr>
        <p:txBody>
          <a:bodyPr/>
          <a:lstStyle/>
          <a:p>
            <a:r>
              <a:rPr lang="en-US" dirty="0" smtClean="0"/>
              <a:t>Original Macintosh (1984)</a:t>
            </a:r>
          </a:p>
          <a:p>
            <a:pPr lvl="1"/>
            <a:r>
              <a:rPr lang="en-US" dirty="0"/>
              <a:t>Selected menu item:  </a:t>
            </a:r>
            <a:r>
              <a:rPr lang="en-US" sz="2000" dirty="0">
                <a:hlinkClick r:id="rId2"/>
              </a:rPr>
              <a:t>https://youtu.be/9qtd8Hc90Hw?t=1350</a:t>
            </a:r>
            <a:r>
              <a:rPr lang="en-US" sz="2800" dirty="0"/>
              <a:t> </a:t>
            </a:r>
            <a:endParaRPr lang="en-US" dirty="0"/>
          </a:p>
          <a:p>
            <a:pPr lvl="1"/>
            <a:r>
              <a:rPr lang="en-US" dirty="0" smtClean="0"/>
              <a:t>“Marching ants” to show selection in </a:t>
            </a:r>
            <a:r>
              <a:rPr lang="en-US" dirty="0"/>
              <a:t>paint programs:</a:t>
            </a:r>
            <a:br>
              <a:rPr lang="en-US" dirty="0"/>
            </a:b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youtu.be/9qtd8Hc90Hw?t=5580</a:t>
            </a:r>
            <a:endParaRPr lang="en-US" sz="2000" dirty="0" smtClean="0"/>
          </a:p>
          <a:p>
            <a:pPr lvl="1"/>
            <a:r>
              <a:rPr lang="en-US" dirty="0"/>
              <a:t>Show icon &lt;-&gt; window transformation: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youtu.be/9qtd8Hc90Hw?t=6088</a:t>
            </a:r>
            <a:endParaRPr lang="en-US" sz="2000" dirty="0" smtClean="0"/>
          </a:p>
          <a:p>
            <a:endParaRPr lang="en-US" sz="2400" dirty="0"/>
          </a:p>
          <a:p>
            <a:r>
              <a:rPr lang="en-US" dirty="0"/>
              <a:t>Silly buttons on SGI machines:</a:t>
            </a:r>
            <a:br>
              <a:rPr lang="en-US" dirty="0"/>
            </a:b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youtu.be/9qtd8Hc90Hw?t=2143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3524" y="3646771"/>
            <a:ext cx="3190476" cy="2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943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9250" y="1676400"/>
            <a:ext cx="8355013" cy="4445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177800" indent="-177800">
              <a:buFont typeface="Wingdings" panose="05000000000000000000" pitchFamily="2" charset="2"/>
              <a:buNone/>
              <a:tabLst>
                <a:tab pos="914400" algn="l"/>
                <a:tab pos="1257300" algn="l"/>
                <a:tab pos="1549400" algn="l"/>
                <a:tab pos="1943100" algn="l"/>
              </a:tabLst>
            </a:pPr>
            <a:r>
              <a:rPr lang="en-US" altLang="en-US" sz="2400"/>
              <a:t>walking_eye = Am_Bitmap.Create ()</a:t>
            </a:r>
            <a:br>
              <a:rPr lang="en-US" altLang="en-US" sz="2400"/>
            </a:br>
            <a:r>
              <a:rPr lang="en-US" altLang="en-US" sz="2400"/>
              <a:t> .Set(Am_IMAGE, Am_Animate_With (</a:t>
            </a:r>
            <a:br>
              <a:rPr lang="en-US" altLang="en-US" sz="2400"/>
            </a:br>
            <a:r>
              <a:rPr lang="en-US" altLang="en-US" sz="2400"/>
              <a:t>	</a:t>
            </a:r>
            <a:r>
              <a:rPr lang="en-US" altLang="en-US" sz="2400">
                <a:solidFill>
                  <a:schemeClr val="tx2"/>
                </a:solidFill>
              </a:rPr>
              <a:t>Am_List_Interpolator</a:t>
            </a:r>
            <a:r>
              <a:rPr lang="en-US" altLang="en-US" sz="2400"/>
              <a:t>.Create ()</a:t>
            </a:r>
            <a:br>
              <a:rPr lang="en-US" altLang="en-US" sz="2400"/>
            </a:br>
            <a:r>
              <a:rPr lang="en-US" altLang="en-US" sz="2400"/>
              <a:t>			.Set(Am_LIST_PATH, list_of_pictures)</a:t>
            </a:r>
            <a:br>
              <a:rPr lang="en-US" altLang="en-US" sz="2400"/>
            </a:br>
            <a:r>
              <a:rPr lang="en-US" altLang="en-US" sz="2400"/>
              <a:t>			.Set(Am_COMMAND,</a:t>
            </a:r>
            <a:br>
              <a:rPr lang="en-US" altLang="en-US" sz="2400"/>
            </a:br>
            <a:r>
              <a:rPr lang="en-US" altLang="en-US" sz="2400"/>
              <a:t> 				</a:t>
            </a:r>
            <a:r>
              <a:rPr lang="en-US" altLang="en-US" sz="2400">
                <a:solidFill>
                  <a:schemeClr val="tx2"/>
                </a:solidFill>
              </a:rPr>
              <a:t>Am_Animation_Wrap_Command</a:t>
            </a:r>
            <a:r>
              <a:rPr lang="en-US" altLang="en-US" sz="2400"/>
              <a:t>.Create())));</a:t>
            </a:r>
          </a:p>
        </p:txBody>
      </p:sp>
      <p:sp>
        <p:nvSpPr>
          <p:cNvPr id="6277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/>
              <a:t>Animation Through a List</a:t>
            </a:r>
          </a:p>
        </p:txBody>
      </p:sp>
      <p:pic>
        <p:nvPicPr>
          <p:cNvPr id="627717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4425950"/>
            <a:ext cx="711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7718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4425950"/>
            <a:ext cx="711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7719" name="Picture 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4425950"/>
            <a:ext cx="711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7720" name="Picture 8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5" y="4425950"/>
            <a:ext cx="711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5069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Animations for Visibility</a:t>
            </a:r>
            <a:endParaRPr lang="en-US" altLang="en-US"/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Different “special effects” for when become visible and invisible</a:t>
            </a:r>
          </a:p>
          <a:p>
            <a:r>
              <a:rPr lang="en-US" altLang="en-US" smtClean="0"/>
              <a:t>Sets other slots of objects using side-effects</a:t>
            </a:r>
          </a:p>
          <a:p>
            <a:r>
              <a:rPr lang="en-US" altLang="en-US" smtClean="0"/>
              <a:t>Fade out using half-toning</a:t>
            </a:r>
          </a:p>
          <a:p>
            <a:r>
              <a:rPr lang="en-US" altLang="en-US" smtClean="0"/>
              <a:t>Shrinking</a:t>
            </a:r>
          </a:p>
          <a:p>
            <a:r>
              <a:rPr lang="en-US" altLang="en-US" smtClean="0"/>
              <a:t>Flying offscreen</a:t>
            </a:r>
          </a:p>
          <a:p>
            <a:r>
              <a:rPr lang="en-US" altLang="en-US" smtClean="0"/>
              <a:t>Exploding</a:t>
            </a: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59458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5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6697663" cy="584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defTabSz="1033463"/>
            <a:r>
              <a:rPr lang="en-US" altLang="en-US"/>
              <a:t>Animation of Visibility</a:t>
            </a:r>
          </a:p>
        </p:txBody>
      </p:sp>
      <p:pic>
        <p:nvPicPr>
          <p:cNvPr id="62259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4229100"/>
            <a:ext cx="3081337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2597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1473200"/>
            <a:ext cx="2314575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2598" name="Picture 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4025900"/>
            <a:ext cx="187325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2599" name="Picture 7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3" y="1460500"/>
            <a:ext cx="2224087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2600" name="Rectangle 8"/>
          <p:cNvSpPr>
            <a:spLocks noChangeArrowheads="1"/>
          </p:cNvSpPr>
          <p:nvPr/>
        </p:nvSpPr>
        <p:spPr bwMode="auto">
          <a:xfrm>
            <a:off x="4749800" y="2392363"/>
            <a:ext cx="900889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Shrink</a:t>
            </a:r>
          </a:p>
        </p:txBody>
      </p:sp>
      <p:sp>
        <p:nvSpPr>
          <p:cNvPr id="622601" name="Rectangle 9"/>
          <p:cNvSpPr>
            <a:spLocks noChangeArrowheads="1"/>
          </p:cNvSpPr>
          <p:nvPr/>
        </p:nvSpPr>
        <p:spPr bwMode="auto">
          <a:xfrm>
            <a:off x="4557713" y="5045075"/>
            <a:ext cx="1080425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Explode</a:t>
            </a:r>
          </a:p>
        </p:txBody>
      </p:sp>
      <p:sp>
        <p:nvSpPr>
          <p:cNvPr id="622602" name="Rectangle 10"/>
          <p:cNvSpPr>
            <a:spLocks noChangeArrowheads="1"/>
          </p:cNvSpPr>
          <p:nvPr/>
        </p:nvSpPr>
        <p:spPr bwMode="auto">
          <a:xfrm>
            <a:off x="1023938" y="2392363"/>
            <a:ext cx="721352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Fade</a:t>
            </a:r>
          </a:p>
        </p:txBody>
      </p:sp>
      <p:sp>
        <p:nvSpPr>
          <p:cNvPr id="622603" name="Rectangle 11"/>
          <p:cNvSpPr>
            <a:spLocks noChangeArrowheads="1"/>
          </p:cNvSpPr>
          <p:nvPr/>
        </p:nvSpPr>
        <p:spPr bwMode="auto">
          <a:xfrm>
            <a:off x="998283" y="4862513"/>
            <a:ext cx="781305" cy="5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Fly</a:t>
            </a:r>
            <a:b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Away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3262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Parameters</a:t>
            </a:r>
            <a:endParaRPr lang="en-US" altLang="en-US" dirty="0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Pacing function</a:t>
            </a:r>
          </a:p>
          <a:p>
            <a:pPr lvl="1"/>
            <a:r>
              <a:rPr lang="en-US" altLang="en-US" dirty="0" smtClean="0"/>
              <a:t>Control timing</a:t>
            </a:r>
          </a:p>
          <a:p>
            <a:pPr lvl="1"/>
            <a:r>
              <a:rPr lang="en-US" altLang="en-US" dirty="0" smtClean="0"/>
              <a:t>Set duration or speed</a:t>
            </a:r>
          </a:p>
          <a:p>
            <a:pPr lvl="1"/>
            <a:r>
              <a:rPr lang="en-US" altLang="en-US" dirty="0" smtClean="0"/>
              <a:t>Also, slow-in-and-slow-out</a:t>
            </a:r>
          </a:p>
          <a:p>
            <a:r>
              <a:rPr lang="en-US" altLang="en-US" dirty="0" smtClean="0"/>
              <a:t>Path function</a:t>
            </a:r>
          </a:p>
          <a:p>
            <a:pPr lvl="1"/>
            <a:r>
              <a:rPr lang="en-US" altLang="en-US" dirty="0" smtClean="0"/>
              <a:t>How values are interpolated</a:t>
            </a:r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72681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Implementation</a:t>
            </a:r>
            <a:endParaRPr lang="en-US" alt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Animation constraint is an Amulet object with four methods:</a:t>
            </a:r>
          </a:p>
          <a:p>
            <a:pPr lvl="1"/>
            <a:r>
              <a:rPr lang="en-US" altLang="en-US" smtClean="0"/>
              <a:t>Start</a:t>
            </a:r>
          </a:p>
          <a:p>
            <a:pPr lvl="1"/>
            <a:r>
              <a:rPr lang="en-US" altLang="en-US" smtClean="0"/>
              <a:t>Timer — called at regular intervals</a:t>
            </a:r>
          </a:p>
          <a:p>
            <a:pPr lvl="1"/>
            <a:r>
              <a:rPr lang="en-US" altLang="en-US" smtClean="0"/>
              <a:t>Stop</a:t>
            </a:r>
          </a:p>
          <a:p>
            <a:pPr lvl="1"/>
            <a:r>
              <a:rPr lang="en-US" altLang="en-US" smtClean="0"/>
              <a:t>Abort — called when interrupted with a new value</a:t>
            </a:r>
          </a:p>
          <a:p>
            <a:r>
              <a:rPr lang="en-US" altLang="en-US" smtClean="0"/>
              <a:t>These methods are in animator objects</a:t>
            </a:r>
          </a:p>
          <a:p>
            <a:pPr lvl="1"/>
            <a:r>
              <a:rPr lang="en-US" altLang="en-US" smtClean="0"/>
              <a:t>Not  in graphical objects</a:t>
            </a:r>
          </a:p>
          <a:p>
            <a:r>
              <a:rPr lang="en-US" altLang="en-US" smtClean="0"/>
              <a:t>Usually no need to write new animators</a:t>
            </a: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9486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features</a:t>
            </a:r>
            <a:endParaRPr lang="en-US" altLang="en-US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Undoing Animations</a:t>
            </a:r>
          </a:p>
          <a:p>
            <a:pPr lvl="1"/>
            <a:r>
              <a:rPr lang="en-US" altLang="en-US" smtClean="0"/>
              <a:t>Command objects are queued for Undo</a:t>
            </a:r>
          </a:p>
          <a:p>
            <a:pPr lvl="1"/>
            <a:r>
              <a:rPr lang="en-US" altLang="en-US" smtClean="0"/>
              <a:t>Regular Undo will trigger animations</a:t>
            </a:r>
          </a:p>
          <a:p>
            <a:pPr lvl="1"/>
            <a:r>
              <a:rPr lang="en-US" altLang="en-US" smtClean="0"/>
              <a:t>Commands in animations can be queued for undo</a:t>
            </a:r>
          </a:p>
          <a:p>
            <a:r>
              <a:rPr lang="en-US" altLang="en-US" smtClean="0"/>
              <a:t>Debugging Animations</a:t>
            </a:r>
          </a:p>
          <a:p>
            <a:pPr lvl="1"/>
            <a:r>
              <a:rPr lang="en-US" altLang="en-US" smtClean="0"/>
              <a:t>Interactive Inspector can:</a:t>
            </a:r>
          </a:p>
          <a:p>
            <a:pPr lvl="2"/>
            <a:r>
              <a:rPr lang="en-US" altLang="en-US" smtClean="0"/>
              <a:t>Break when slot set</a:t>
            </a:r>
          </a:p>
          <a:p>
            <a:pPr lvl="2"/>
            <a:r>
              <a:rPr lang="en-US" altLang="en-US" smtClean="0"/>
              <a:t>Pause, single-step and resume animations</a:t>
            </a:r>
          </a:p>
          <a:p>
            <a:pPr lvl="2"/>
            <a:r>
              <a:rPr lang="en-US" altLang="en-US" smtClean="0"/>
              <a:t>Trace animations</a:t>
            </a: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953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Uses of 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 bars and file transfer dialogs in Windows</a:t>
            </a:r>
          </a:p>
          <a:p>
            <a:endParaRPr lang="en-US" dirty="0" smtClean="0"/>
          </a:p>
          <a:p>
            <a:r>
              <a:rPr lang="en-US" dirty="0" smtClean="0"/>
              <a:t>iPhone animations</a:t>
            </a:r>
          </a:p>
          <a:p>
            <a:pPr lvl="1"/>
            <a:r>
              <a:rPr lang="en-US" dirty="0" smtClean="0"/>
              <a:t>Animation in an out of apps</a:t>
            </a:r>
          </a:p>
          <a:p>
            <a:pPr lvl="1"/>
            <a:r>
              <a:rPr lang="en-US" dirty="0" smtClean="0"/>
              <a:t>Screen changes – pages sweep across</a:t>
            </a:r>
          </a:p>
          <a:p>
            <a:pPr lvl="1"/>
            <a:r>
              <a:rPr lang="en-US" dirty="0" smtClean="0"/>
              <a:t>Bounce at end of scroll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40962" name="Picture 2" descr="Animated file download dialogue from MSWindows 95/NT presenting 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72506"/>
            <a:ext cx="3590925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5693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Uses of Animations</a:t>
            </a:r>
            <a:endParaRPr lang="en-US" altLang="en-US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Games</a:t>
            </a:r>
          </a:p>
          <a:p>
            <a:r>
              <a:rPr lang="en-US" altLang="en-US" smtClean="0"/>
              <a:t>Scroll bar arrows auto-repeat at constant speed</a:t>
            </a:r>
          </a:p>
          <a:p>
            <a:r>
              <a:rPr lang="en-US" altLang="en-US" smtClean="0"/>
              <a:t>Visualizations</a:t>
            </a:r>
          </a:p>
          <a:p>
            <a:r>
              <a:rPr lang="en-US" altLang="en-US" smtClean="0"/>
              <a:t>Making operations clearer</a:t>
            </a:r>
          </a:p>
          <a:p>
            <a:pPr lvl="1"/>
            <a:r>
              <a:rPr lang="en-US" altLang="en-US" smtClean="0"/>
              <a:t>Undo, Align, Delete, etc.</a:t>
            </a:r>
          </a:p>
          <a:p>
            <a:r>
              <a:rPr lang="en-US" altLang="en-US" smtClean="0"/>
              <a:t>Multi-user applications</a:t>
            </a:r>
          </a:p>
          <a:p>
            <a:r>
              <a:rPr lang="en-US" altLang="en-US" smtClean="0"/>
              <a:t>Any time the user might not be able to see the results</a:t>
            </a: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7006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Animations in Other Toolkits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Alice, all movement, etc. have optional time parameter</a:t>
            </a:r>
          </a:p>
          <a:p>
            <a:r>
              <a:rPr lang="en-US" dirty="0" smtClean="0"/>
              <a:t>Flutter: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flutter.dev/docs/development/ui/animations</a:t>
            </a:r>
            <a:endParaRPr lang="en-US" dirty="0" smtClean="0"/>
          </a:p>
          <a:p>
            <a:pPr lvl="1"/>
            <a:r>
              <a:rPr lang="en-US" dirty="0" smtClean="0"/>
              <a:t>Animated container has “duration”</a:t>
            </a:r>
          </a:p>
          <a:p>
            <a:pPr lvl="1"/>
            <a:r>
              <a:rPr lang="en-US" dirty="0" smtClean="0"/>
              <a:t>Paths for values – bounce, etc.: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185" y="3944144"/>
            <a:ext cx="2599339" cy="1618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4684713"/>
            <a:ext cx="3467785" cy="146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66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Animation?</a:t>
            </a:r>
            <a:endParaRPr lang="en-US" altLang="en-US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Gives a feeling of reality and liveness</a:t>
            </a:r>
          </a:p>
          <a:p>
            <a:pPr lvl="1"/>
            <a:r>
              <a:rPr lang="en-US" altLang="en-US" dirty="0" smtClean="0"/>
              <a:t>“animation” = “bring to life”</a:t>
            </a:r>
          </a:p>
          <a:p>
            <a:pPr lvl="1"/>
            <a:r>
              <a:rPr lang="en-US" altLang="en-US" dirty="0" smtClean="0"/>
              <a:t>make inanimate object animate</a:t>
            </a:r>
          </a:p>
          <a:p>
            <a:r>
              <a:rPr lang="en-US" altLang="en-US" dirty="0"/>
              <a:t>Provides visual continuity (and other effects) enhancing perception</a:t>
            </a:r>
          </a:p>
          <a:p>
            <a:pPr lvl="1"/>
            <a:r>
              <a:rPr lang="en-US" altLang="en-US" dirty="0"/>
              <a:t>particularly perception of change</a:t>
            </a:r>
          </a:p>
          <a:p>
            <a:pPr lvl="2"/>
            <a:r>
              <a:rPr lang="en-US" altLang="en-US" dirty="0"/>
              <a:t>hard to follow things that just flash into &amp; out of existence</a:t>
            </a:r>
          </a:p>
          <a:p>
            <a:pPr lvl="2"/>
            <a:r>
              <a:rPr lang="en-US" altLang="en-US" dirty="0"/>
              <a:t>real world doesn’t act this </a:t>
            </a:r>
            <a:r>
              <a:rPr lang="en-US" altLang="en-US" dirty="0" smtClean="0"/>
              <a:t>way</a:t>
            </a:r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9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Animation?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Can also be used to direct attention</a:t>
            </a:r>
          </a:p>
          <a:p>
            <a:pPr lvl="1"/>
            <a:r>
              <a:rPr lang="en-US" altLang="en-US" dirty="0"/>
              <a:t>movement draws attention</a:t>
            </a:r>
          </a:p>
          <a:p>
            <a:pPr lvl="1"/>
            <a:r>
              <a:rPr lang="en-US" altLang="en-US" dirty="0"/>
              <a:t>strong evolutionary reasons</a:t>
            </a:r>
          </a:p>
          <a:p>
            <a:pPr lvl="2"/>
            <a:r>
              <a:rPr lang="en-US" altLang="en-US" dirty="0"/>
              <a:t>therein lies a danger</a:t>
            </a:r>
          </a:p>
          <a:p>
            <a:pPr lvl="2"/>
            <a:r>
              <a:rPr lang="en-US" altLang="en-US" dirty="0"/>
              <a:t>overuse tends to demand too much attention </a:t>
            </a:r>
          </a:p>
          <a:p>
            <a:pPr lvl="3"/>
            <a:r>
              <a:rPr lang="en-US" altLang="en-US" dirty="0"/>
              <a:t>e.g., the dreaded paper </a:t>
            </a:r>
            <a:r>
              <a:rPr lang="en-US" altLang="en-US" dirty="0" smtClean="0"/>
              <a:t>clip</a:t>
            </a:r>
          </a:p>
          <a:p>
            <a:r>
              <a:rPr lang="en-US" altLang="en-US" dirty="0"/>
              <a:t>Used sparingly and understandingly, animation can enhance the </a:t>
            </a:r>
            <a:r>
              <a:rPr lang="en-US" altLang="en-US" dirty="0" smtClean="0"/>
              <a:t>interface</a:t>
            </a:r>
            <a:endParaRPr lang="en-US" altLang="en-US" dirty="0"/>
          </a:p>
        </p:txBody>
      </p:sp>
      <p:pic>
        <p:nvPicPr>
          <p:cNvPr id="36866" name="Picture 2" descr="Clippy transparent vintage GIF on GIFER - by Kitax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3517899"/>
            <a:ext cx="19050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Three principles from traditional animation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not mutually exclusive</a:t>
            </a:r>
          </a:p>
          <a:p>
            <a:r>
              <a:rPr lang="en-US" altLang="en-US" dirty="0"/>
              <a:t>Solidity</a:t>
            </a:r>
          </a:p>
          <a:p>
            <a:pPr lvl="1"/>
            <a:r>
              <a:rPr lang="en-US" altLang="en-US" dirty="0"/>
              <a:t>make objects appear to be solid object</a:t>
            </a:r>
          </a:p>
          <a:p>
            <a:r>
              <a:rPr lang="en-US" altLang="en-US" dirty="0"/>
              <a:t>Exaggeration</a:t>
            </a:r>
          </a:p>
          <a:p>
            <a:pPr lvl="1"/>
            <a:r>
              <a:rPr lang="en-US" altLang="en-US" dirty="0"/>
              <a:t>exaggerate certain physical actions to enhance perception</a:t>
            </a:r>
          </a:p>
          <a:p>
            <a:r>
              <a:rPr lang="en-US" altLang="en-US" dirty="0"/>
              <a:t>Reinforcement</a:t>
            </a:r>
          </a:p>
          <a:p>
            <a:pPr lvl="1"/>
            <a:r>
              <a:rPr lang="en-US" altLang="en-US" dirty="0"/>
              <a:t>effects to drive home feeling of reality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0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Specific techniques employing these principles</a:t>
            </a:r>
            <a:endParaRPr lang="en-US" altLang="en-US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Good related paper:</a:t>
            </a:r>
            <a:br>
              <a:rPr lang="en-US" altLang="en-US" dirty="0" smtClean="0"/>
            </a:br>
            <a:r>
              <a:rPr lang="en-US" altLang="en-US" sz="2400" dirty="0" smtClean="0"/>
              <a:t>John Lasseter, “Principles of traditional animation applied to 3D computer animation”, </a:t>
            </a:r>
            <a:r>
              <a:rPr lang="en-US" altLang="en-US" sz="2400" i="1" dirty="0" smtClean="0"/>
              <a:t>Proceedings of SIGGRAPH ‘87</a:t>
            </a:r>
            <a:r>
              <a:rPr lang="en-US" altLang="en-US" sz="2400" dirty="0" smtClean="0"/>
              <a:t>, pp. 35 - 44</a:t>
            </a:r>
          </a:p>
          <a:p>
            <a:r>
              <a:rPr lang="en-US" altLang="en-US" dirty="0" smtClean="0"/>
              <a:t>Solidity</a:t>
            </a:r>
          </a:p>
          <a:p>
            <a:pPr lvl="2"/>
            <a:r>
              <a:rPr lang="en-US" altLang="en-US" dirty="0" smtClean="0"/>
              <a:t>want objects to appear solid and appear to have mass</a:t>
            </a:r>
          </a:p>
          <a:p>
            <a:pPr lvl="1"/>
            <a:r>
              <a:rPr lang="en-US" altLang="en-US" dirty="0" smtClean="0"/>
              <a:t>Solid (filled) drawing</a:t>
            </a:r>
          </a:p>
          <a:p>
            <a:pPr lvl="2"/>
            <a:r>
              <a:rPr lang="en-US" altLang="en-US" dirty="0" smtClean="0"/>
              <a:t>now common place</a:t>
            </a:r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9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Specific techniques employing these principles</a:t>
            </a:r>
            <a:endParaRPr lang="en-US" altLang="en-US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Solidity</a:t>
            </a:r>
          </a:p>
          <a:p>
            <a:pPr lvl="1"/>
            <a:r>
              <a:rPr lang="en-US" altLang="en-US" smtClean="0"/>
              <a:t>No teleportation</a:t>
            </a:r>
          </a:p>
          <a:p>
            <a:pPr lvl="2"/>
            <a:r>
              <a:rPr lang="en-US" altLang="en-US" smtClean="0"/>
              <a:t>objects must come from somewhere</a:t>
            </a:r>
          </a:p>
          <a:p>
            <a:pPr lvl="3"/>
            <a:r>
              <a:rPr lang="en-US" altLang="en-US" smtClean="0"/>
              <a:t>not just “pop into existence”</a:t>
            </a:r>
          </a:p>
          <a:p>
            <a:pPr lvl="2"/>
            <a:r>
              <a:rPr lang="en-US" altLang="en-US" smtClean="0"/>
              <a:t>nothing in the real world does this (things with mass can’t do this)</a:t>
            </a: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5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Specific techniques employing these principles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Solidity</a:t>
            </a:r>
          </a:p>
          <a:p>
            <a:pPr lvl="1"/>
            <a:r>
              <a:rPr lang="en-US" altLang="en-US"/>
              <a:t>Motion blur</a:t>
            </a:r>
          </a:p>
          <a:p>
            <a:pPr lvl="2"/>
            <a:r>
              <a:rPr lang="en-US" altLang="en-US"/>
              <a:t>if objects move more than their own length (some say 1/2 length) in one frame, motion blur should be used</a:t>
            </a:r>
          </a:p>
          <a:p>
            <a:pPr lvl="2"/>
            <a:r>
              <a:rPr lang="en-US" altLang="en-US"/>
              <a:t>matches real world perception</a:t>
            </a:r>
          </a:p>
          <a:p>
            <a:pPr lvl="2"/>
            <a:r>
              <a:rPr lang="en-US" altLang="en-US"/>
              <a:t>makes movement look smoother</a:t>
            </a:r>
          </a:p>
          <a:p>
            <a:pPr lvl="2"/>
            <a:r>
              <a:rPr lang="en-US" altLang="en-US"/>
              <a:t>doesn’t need to be realistic</a:t>
            </a:r>
          </a:p>
        </p:txBody>
      </p:sp>
      <p:pic>
        <p:nvPicPr>
          <p:cNvPr id="582660" name="Picture 4" descr="C:\Documents\Teaching\HCI-631\Notes\motion-blu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00200"/>
            <a:ext cx="1905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0459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22525</TotalTime>
  <Words>1710</Words>
  <Application>Microsoft Office PowerPoint</Application>
  <PresentationFormat>On-screen Show (4:3)</PresentationFormat>
  <Paragraphs>338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Courier New</vt:lpstr>
      <vt:lpstr>Tahoma</vt:lpstr>
      <vt:lpstr>Times New Roman</vt:lpstr>
      <vt:lpstr>Wingdings</vt:lpstr>
      <vt:lpstr>lecture template_polo</vt:lpstr>
      <vt:lpstr>Lecture 20: Animation in Toolkits</vt:lpstr>
      <vt:lpstr>Animation </vt:lpstr>
      <vt:lpstr>Classic Animation in Toolkits</vt:lpstr>
      <vt:lpstr>Why Animation?</vt:lpstr>
      <vt:lpstr>Why Animation?</vt:lpstr>
      <vt:lpstr>Three principles from traditional animation</vt:lpstr>
      <vt:lpstr>Specific techniques employing these principles</vt:lpstr>
      <vt:lpstr>Specific techniques employing these principles</vt:lpstr>
      <vt:lpstr>Specific techniques employing these principles</vt:lpstr>
      <vt:lpstr>Specific techniques employing these principles</vt:lpstr>
      <vt:lpstr>Specific techniques employing these principles</vt:lpstr>
      <vt:lpstr>Specific techniques employing these principles</vt:lpstr>
      <vt:lpstr>Follow Through</vt:lpstr>
      <vt:lpstr>Specific techniques employing these principles</vt:lpstr>
      <vt:lpstr>Specific techniques employing these principles</vt:lpstr>
      <vt:lpstr>Specific techniques employing these principles</vt:lpstr>
      <vt:lpstr>Recap</vt:lpstr>
      <vt:lpstr>Reminder</vt:lpstr>
      <vt:lpstr>Making animation happen in a toolkit</vt:lpstr>
      <vt:lpstr>Animation Constraints</vt:lpstr>
      <vt:lpstr>Animation Constraints</vt:lpstr>
      <vt:lpstr>Code for Animation Constraints</vt:lpstr>
      <vt:lpstr>Animating Bullet’s Position</vt:lpstr>
      <vt:lpstr>Command can propagate the value</vt:lpstr>
      <vt:lpstr>Interrupting the Animation</vt:lpstr>
      <vt:lpstr>Types of Animations</vt:lpstr>
      <vt:lpstr>Cartoon Animations</vt:lpstr>
      <vt:lpstr>Color Change</vt:lpstr>
      <vt:lpstr>Point-List Animation</vt:lpstr>
      <vt:lpstr>Animation Through a List</vt:lpstr>
      <vt:lpstr>Animations for Visibility</vt:lpstr>
      <vt:lpstr>Animation of Visibility</vt:lpstr>
      <vt:lpstr>Other Parameters</vt:lpstr>
      <vt:lpstr>Implementation</vt:lpstr>
      <vt:lpstr>Other features</vt:lpstr>
      <vt:lpstr>Other Uses of Animations</vt:lpstr>
      <vt:lpstr>Uses of Animations</vt:lpstr>
      <vt:lpstr>Animations in Other Toolkits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17: Component Technologies: Andrew, OLE, OpenDoc, Java Beans, Service-Oriented Architecture (SOA)</dc:title>
  <dc:creator>Brad Myers</dc:creator>
  <cp:lastModifiedBy>Brad Myers</cp:lastModifiedBy>
  <cp:revision>217</cp:revision>
  <cp:lastPrinted>1601-01-01T00:00:00Z</cp:lastPrinted>
  <dcterms:created xsi:type="dcterms:W3CDTF">2001-06-15T20:03:27Z</dcterms:created>
  <dcterms:modified xsi:type="dcterms:W3CDTF">2020-03-31T18:15:59Z</dcterms:modified>
</cp:coreProperties>
</file>