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8"/>
  </p:notesMasterIdLst>
  <p:sldIdLst>
    <p:sldId id="256" r:id="rId2"/>
    <p:sldId id="286" r:id="rId3"/>
    <p:sldId id="292" r:id="rId4"/>
    <p:sldId id="257" r:id="rId5"/>
    <p:sldId id="258" r:id="rId6"/>
    <p:sldId id="275" r:id="rId7"/>
    <p:sldId id="259" r:id="rId8"/>
    <p:sldId id="260" r:id="rId9"/>
    <p:sldId id="273" r:id="rId10"/>
    <p:sldId id="287" r:id="rId11"/>
    <p:sldId id="262" r:id="rId12"/>
    <p:sldId id="289" r:id="rId13"/>
    <p:sldId id="290" r:id="rId14"/>
    <p:sldId id="270" r:id="rId15"/>
    <p:sldId id="271" r:id="rId16"/>
    <p:sldId id="263" r:id="rId17"/>
    <p:sldId id="268" r:id="rId18"/>
    <p:sldId id="264" r:id="rId19"/>
    <p:sldId id="274" r:id="rId20"/>
    <p:sldId id="296" r:id="rId21"/>
    <p:sldId id="265" r:id="rId22"/>
    <p:sldId id="291" r:id="rId23"/>
    <p:sldId id="269" r:id="rId24"/>
    <p:sldId id="272" r:id="rId25"/>
    <p:sldId id="266" r:id="rId26"/>
    <p:sldId id="26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709" autoAdjust="0"/>
  </p:normalViewPr>
  <p:slideViewPr>
    <p:cSldViewPr>
      <p:cViewPr varScale="1">
        <p:scale>
          <a:sx n="77" d="100"/>
          <a:sy n="77" d="100"/>
        </p:scale>
        <p:origin x="8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8.xml"/><Relationship Id="rId3" Type="http://schemas.openxmlformats.org/officeDocument/2006/relationships/slide" Target="slides/slide5.xml"/><Relationship Id="rId7" Type="http://schemas.openxmlformats.org/officeDocument/2006/relationships/slide" Target="slides/slide16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11" Type="http://schemas.openxmlformats.org/officeDocument/2006/relationships/slide" Target="slides/slide26.xml"/><Relationship Id="rId5" Type="http://schemas.openxmlformats.org/officeDocument/2006/relationships/slide" Target="slides/slide8.xml"/><Relationship Id="rId10" Type="http://schemas.openxmlformats.org/officeDocument/2006/relationships/slide" Target="slides/slide25.xml"/><Relationship Id="rId4" Type="http://schemas.openxmlformats.org/officeDocument/2006/relationships/slide" Target="slides/slide7.xml"/><Relationship Id="rId9" Type="http://schemas.openxmlformats.org/officeDocument/2006/relationships/slide" Target="slides/slide2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fld id="{B7C06898-47C8-43D7-A7FC-E84AC18B23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817C7-079B-43AE-A9FD-7FB002E5B76B}" type="slidenum">
              <a:rPr lang="en-US"/>
              <a:pPr/>
              <a:t>1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7D2D2-CD07-4BFD-BD46-F8CFEC811746}" type="slidenum">
              <a:rPr lang="en-US"/>
              <a:pPr/>
              <a:t>18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54" name="Shape 25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And overall, the control flow of even those two double clicks is a jumble when visualized.</a:t>
            </a:r>
          </a:p>
          <a:p>
            <a:pPr lvl="0">
              <a:defRPr sz="1800"/>
            </a:pPr>
            <a:endParaRPr sz="2400"/>
          </a:p>
          <a:p>
            <a:pPr lvl="0">
              <a:defRPr sz="1800"/>
            </a:pPr>
            <a:r>
              <a:rPr sz="2400"/>
              <a:t>And that’s why we call code like this…</a:t>
            </a:r>
          </a:p>
        </p:txBody>
      </p:sp>
    </p:spTree>
    <p:extLst>
      <p:ext uri="{BB962C8B-B14F-4D97-AF65-F5344CB8AC3E}">
        <p14:creationId xmlns:p14="http://schemas.microsoft.com/office/powerpoint/2010/main" val="3912005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079FE-7C4A-4B85-812A-796612D30F96}" type="slidenum">
              <a:rPr lang="en-US"/>
              <a:pPr/>
              <a:t>21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8401C-1FAA-4663-B4C1-02032E2F264A}" type="slidenum">
              <a:rPr lang="en-US"/>
              <a:pPr/>
              <a:t>25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AA0203-5C30-4A30-93B8-A85E19AECF52}" type="slidenum">
              <a:rPr lang="en-US"/>
              <a:pPr/>
              <a:t>26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54DE74-EFFC-4300-B0FC-1FE384B9ABA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91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C254BE-CD74-44DB-800C-E283597DE7A8}" type="slidenum">
              <a:rPr lang="en-US"/>
              <a:pPr/>
              <a:t>4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C98F97-020C-4F98-A9B8-0D4691B27D28}" type="slidenum">
              <a:rPr lang="en-US"/>
              <a:pPr/>
              <a:t>5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8C9EA-72B6-4334-A1F4-FF87E81E4551}" type="slidenum">
              <a:rPr lang="en-US"/>
              <a:pPr/>
              <a:t>7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94784-FE89-47A3-AC92-623260D7B3D3}" type="slidenum">
              <a:rPr lang="en-US"/>
              <a:pPr/>
              <a:t>8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E5AB4-FB46-4C99-BBEA-2A5A552EE43D}" type="slidenum">
              <a:rPr lang="en-US"/>
              <a:pPr/>
              <a:t>11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D2A0B1-794C-4CEB-88E1-AC2F90334F01}" type="slidenum">
              <a:rPr lang="en-US"/>
              <a:pPr/>
              <a:t>16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C174EA-8937-4BA3-ABFF-096A6A5B3146}" type="slidenum">
              <a:rPr lang="en-US"/>
              <a:pPr/>
              <a:t>17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72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2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72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E8049E4-CF63-449C-B548-AA73AD6FE53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72391" name="Group 7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272392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393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394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395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72396" name="Picture 12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79E7C-3DE3-4952-8637-A4589C2924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8CFE5-A253-4D98-8AB1-5E17300BA7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633413" y="177800"/>
            <a:ext cx="7877175" cy="1143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 defTabSz="309563">
              <a:defRPr sz="4200" b="0" spc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633413" y="1574800"/>
            <a:ext cx="7877175" cy="4648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38125" indent="-238125" defTabSz="309563">
              <a:spcBef>
                <a:spcPts val="2213"/>
              </a:spcBef>
              <a:buSzPct val="75000"/>
              <a:buChar char="•"/>
              <a:defRPr sz="1950">
                <a:latin typeface="+mn-lt"/>
                <a:ea typeface="+mn-ea"/>
                <a:cs typeface="+mn-cs"/>
                <a:sym typeface="Helvetica Light"/>
              </a:defRPr>
            </a:lvl1pPr>
            <a:lvl2pPr marL="476250" indent="-238125" defTabSz="309563">
              <a:spcBef>
                <a:spcPts val="2213"/>
              </a:spcBef>
              <a:buSzPct val="75000"/>
              <a:buChar char="•"/>
              <a:defRPr sz="1950">
                <a:latin typeface="+mn-lt"/>
                <a:ea typeface="+mn-ea"/>
                <a:cs typeface="+mn-cs"/>
                <a:sym typeface="Helvetica Light"/>
              </a:defRPr>
            </a:lvl2pPr>
            <a:lvl3pPr marL="714375" indent="-238125" defTabSz="309563">
              <a:spcBef>
                <a:spcPts val="2213"/>
              </a:spcBef>
              <a:buSzPct val="75000"/>
              <a:buChar char="•"/>
              <a:defRPr sz="1950">
                <a:latin typeface="+mn-lt"/>
                <a:ea typeface="+mn-ea"/>
                <a:cs typeface="+mn-cs"/>
                <a:sym typeface="Helvetica Light"/>
              </a:defRPr>
            </a:lvl3pPr>
            <a:lvl4pPr marL="952500" indent="-238125" defTabSz="309563">
              <a:spcBef>
                <a:spcPts val="2213"/>
              </a:spcBef>
              <a:buSzPct val="75000"/>
              <a:buChar char="•"/>
              <a:defRPr sz="1950">
                <a:latin typeface="+mn-lt"/>
                <a:ea typeface="+mn-ea"/>
                <a:cs typeface="+mn-cs"/>
                <a:sym typeface="Helvetica Light"/>
              </a:defRPr>
            </a:lvl4pPr>
            <a:lvl5pPr marL="1190625" indent="-238125" defTabSz="309563">
              <a:spcBef>
                <a:spcPts val="2213"/>
              </a:spcBef>
              <a:buSzPct val="75000"/>
              <a:buChar char="•"/>
              <a:defRPr sz="195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5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95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95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95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95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58977176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B0ABA-351A-4E89-AE69-51DF645EFB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F0158-F94B-4A6E-9A5E-0CE3B11C4B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96D6D-185C-46A7-B082-2E3CDBBE3B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B787D-BB47-48FE-81F1-1191B94CD2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B7C80-39E1-42DC-A525-44244E0D78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D64EC-5F50-4E79-A1A5-C3AB746065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61CA9-9E75-40B2-8634-0821A8E224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EE2C0-D6D3-48E1-AD59-797AAA9B40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362" name="Picture 2" descr="red_hcii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</p:spPr>
      </p:pic>
      <p:grpSp>
        <p:nvGrpSpPr>
          <p:cNvPr id="271363" name="Group 3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271364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365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366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367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136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7137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7F8B1F4-C029-46C7-8620-8934D3FE5A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API/Event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java.sun.com/javase/6/docs/api/index.html?java/awt/AWTEvent.html" TargetMode="External"/><Relationship Id="rId7" Type="http://schemas.openxmlformats.org/officeDocument/2006/relationships/hyperlink" Target="http://java.sun.com/docs/books/tutorial/uiswing/events/intro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javase/6/docs/api/java/awt/event/HierarchyEvent.html" TargetMode="External"/><Relationship Id="rId5" Type="http://schemas.openxmlformats.org/officeDocument/2006/relationships/hyperlink" Target="http://java.sun.com/javase/6/docs/api/java/awt/event/WindowEvent.html" TargetMode="External"/><Relationship Id="rId4" Type="http://schemas.openxmlformats.org/officeDocument/2006/relationships/hyperlink" Target="http://java.sun.com/javase/6/docs/api/java/awt/event/PaintEvent.html" TargetMode="External"/><Relationship Id="rId9" Type="http://schemas.openxmlformats.org/officeDocument/2006/relationships/hyperlink" Target="http://developer.apple.com/library/io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ammerjs.github.io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guide/topics/sensors/sensors_mo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../amulet/src/gem/gemW_draw.c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../amulet/src/gem/gemX_input.cc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Learn/JavaScript/Building_blocks/Events#Event_bubbling_and_capture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mozilla.org/en-US/docs/Web/API/Event/stopPropagation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developer.apple.com/library/ios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image" Target="../media/image11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1dk48x94.aspx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8ADD9F0-8485-48E0-9AD8-ABF54F8B822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057400"/>
            <a:ext cx="6553200" cy="1143000"/>
          </a:xfrm>
        </p:spPr>
        <p:txBody>
          <a:bodyPr/>
          <a:lstStyle/>
          <a:p>
            <a:pPr algn="ctr"/>
            <a:r>
              <a:rPr lang="en-US" sz="3200" dirty="0"/>
              <a:t>Lecture </a:t>
            </a:r>
            <a:r>
              <a:rPr lang="en-US" sz="3200" dirty="0" smtClean="0"/>
              <a:t>12: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sz="3200" dirty="0" smtClean="0"/>
              <a:t>Conventional Input Models for Window Managers and Toolkits </a:t>
            </a:r>
            <a:endParaRPr lang="en-US" sz="3200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191000"/>
            <a:ext cx="6248400" cy="1752600"/>
          </a:xfrm>
        </p:spPr>
        <p:txBody>
          <a:bodyPr/>
          <a:lstStyle/>
          <a:p>
            <a:r>
              <a:rPr lang="en-US" dirty="0"/>
              <a:t>Brad Myers</a:t>
            </a:r>
          </a:p>
          <a:p>
            <a:endParaRPr lang="en-US" sz="900" dirty="0"/>
          </a:p>
          <a:p>
            <a:r>
              <a:rPr lang="en-US" sz="500" dirty="0"/>
              <a:t/>
            </a:r>
            <a:br>
              <a:rPr lang="en-US" sz="500" dirty="0"/>
            </a:br>
            <a:r>
              <a:rPr lang="en-US" dirty="0" smtClean="0">
                <a:solidFill>
                  <a:srgbClr val="6E0000"/>
                </a:solidFill>
              </a:rPr>
              <a:t>05-830</a:t>
            </a:r>
            <a:r>
              <a:rPr lang="en-US" dirty="0">
                <a:solidFill>
                  <a:srgbClr val="6E0000"/>
                </a:solidFill>
              </a:rPr>
              <a:t/>
            </a:r>
            <a:br>
              <a:rPr lang="en-US" dirty="0">
                <a:solidFill>
                  <a:srgbClr val="6E0000"/>
                </a:solidFill>
              </a:rPr>
            </a:br>
            <a:r>
              <a:rPr lang="en-US" dirty="0">
                <a:solidFill>
                  <a:srgbClr val="6E0000"/>
                </a:solidFill>
              </a:rPr>
              <a:t>Advanced User Interface </a:t>
            </a:r>
            <a:r>
              <a:rPr lang="en-US" dirty="0" smtClean="0">
                <a:solidFill>
                  <a:srgbClr val="6E0000"/>
                </a:solidFill>
              </a:rPr>
              <a:t>Software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Spring, 2020</a:t>
            </a:r>
            <a:endParaRPr lang="en-US" dirty="0">
              <a:solidFill>
                <a:srgbClr val="6E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 smtClean="0"/>
              <a:t>JavaScript DOM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4038600" cy="4870450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AnimationEvent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AudioProcessingEvent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BeforeInputEvent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BeforeUnloadEvent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BlobEvent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ClipboardEvent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CloseEvent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CompositionEvent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CSSFontFaceLoadEvent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CustomEvent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DeviceLightEvent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DeviceMotionEvent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DeviceOrientationEvent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DeviceProximityEvent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DOMTransactionEvent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DragEvent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EditingBeforeInputEvent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ErrorEvent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FetchEvent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FocusEvent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GamepadEvent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HashChangeEvent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IDBVersionChangeEvent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InputEvent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KeyboardEvent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/>
              <a:t>MediaStreamEvent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 smtClean="0"/>
              <a:t>MessageEvent</a:t>
            </a: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038600" cy="4759325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/>
              <a:t>MouseEvent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MutationEvent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OfflineAudioCompletionEvent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OverconstrainedError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PageTransitionEvent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PaymentRequestUpdateEvent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PointerEvent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PopStateEvent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ProgressEvent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RelatedEvent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RTCDataChannelEvent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RTCIdentityErrorEvent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RTCIdentityEvent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RTCPeerConnectionIceEvent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SensorEvent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StorageEvent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SVGEvent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SVGZoomEvent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TimeEvent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TouchEvent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TrackEvent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TransitionEvent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UIEvent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UserProximityEvent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WebGLContextEvent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28"/>
            </a:pPr>
            <a:r>
              <a:rPr lang="en-US" sz="1400" dirty="0" err="1"/>
              <a:t>WheelEvent</a:t>
            </a:r>
            <a:endParaRPr lang="en-US" sz="1400" dirty="0"/>
          </a:p>
          <a:p>
            <a:pPr marL="514350" indent="-514350">
              <a:buFont typeface="+mj-lt"/>
              <a:buAutoNum type="arabicPeriod" startAt="28"/>
            </a:pP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6D6D-185C-46A7-B082-2E3CDBBE3B0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519446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developer.mozilla.org/en-US/docs/Web/API/Event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0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306E-A839-42C2-9989-54E2B450F24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/>
              <a:t>Other events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50288" cy="609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 dirty="0"/>
              <a:t>Java has events for: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MouseMove</a:t>
            </a:r>
            <a:r>
              <a:rPr lang="en-US" sz="2000" dirty="0"/>
              <a:t> vs.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MouseDrag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Java event hierarchy starts from </a:t>
            </a:r>
            <a:r>
              <a:rPr lang="en-US" sz="2000" dirty="0" err="1">
                <a:hlinkClick r:id="rId3"/>
              </a:rPr>
              <a:t>java.awt.AWTEvent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900" dirty="0"/>
              <a:t>Many special events: </a:t>
            </a:r>
            <a:r>
              <a:rPr lang="en-US" sz="1900" dirty="0" err="1">
                <a:hlinkClick r:id="rId4"/>
              </a:rPr>
              <a:t>PaintEvent</a:t>
            </a:r>
            <a:r>
              <a:rPr lang="en-US" sz="1900" dirty="0"/>
              <a:t>, </a:t>
            </a:r>
            <a:r>
              <a:rPr lang="en-US" sz="1900" dirty="0" err="1">
                <a:hlinkClick r:id="rId5"/>
              </a:rPr>
              <a:t>WindowEvent</a:t>
            </a:r>
            <a:r>
              <a:rPr lang="en-US" sz="1900" dirty="0"/>
              <a:t>, </a:t>
            </a:r>
            <a:r>
              <a:rPr lang="en-US" sz="1900" dirty="0" err="1">
                <a:hlinkClick r:id="rId6"/>
              </a:rPr>
              <a:t>HierarchyEvent</a:t>
            </a:r>
            <a:r>
              <a:rPr lang="en-US" sz="1900" dirty="0"/>
              <a:t>, etc.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hlinkClick r:id="rId7"/>
              </a:rPr>
              <a:t>Java event tutorial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100" dirty="0"/>
              <a:t>Visual Basic has events for: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Drag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Drop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Timer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MouseWheel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100" dirty="0" err="1" smtClean="0"/>
              <a:t>iOS</a:t>
            </a:r>
            <a:r>
              <a:rPr lang="en-US" sz="2100" dirty="0" smtClean="0"/>
              <a:t> (</a:t>
            </a:r>
            <a:r>
              <a:rPr lang="en-US" sz="2100" dirty="0" err="1" smtClean="0"/>
              <a:t>iPhone</a:t>
            </a:r>
            <a:r>
              <a:rPr lang="en-US" sz="2100" dirty="0" smtClean="0"/>
              <a:t>): accelerometer; remote controls</a:t>
            </a:r>
          </a:p>
          <a:p>
            <a:pPr>
              <a:lnSpc>
                <a:spcPct val="90000"/>
              </a:lnSpc>
            </a:pPr>
            <a:r>
              <a:rPr lang="en-US" sz="2100" dirty="0" smtClean="0"/>
              <a:t>HTML/CSS supports Hover</a:t>
            </a:r>
          </a:p>
          <a:p>
            <a:pPr>
              <a:lnSpc>
                <a:spcPct val="90000"/>
              </a:lnSpc>
            </a:pPr>
            <a:r>
              <a:rPr lang="en-US" sz="2100" dirty="0" smtClean="0"/>
              <a:t>In X, a </a:t>
            </a:r>
            <a:r>
              <a:rPr lang="en-US" sz="2100" dirty="0"/>
              <a:t>window specifically declares which events they want to receive using event masks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Reduces network traffic and unnecessary processing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Event masks also used for other things in 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“</a:t>
            </a:r>
            <a:r>
              <a:rPr lang="en-US" sz="1800" dirty="0" err="1"/>
              <a:t>pointerGrab</a:t>
            </a:r>
            <a:r>
              <a:rPr lang="en-US" sz="1800" dirty="0"/>
              <a:t>”</a:t>
            </a:r>
          </a:p>
        </p:txBody>
      </p:sp>
      <p:pic>
        <p:nvPicPr>
          <p:cNvPr id="299010" name="Picture 2" descr="image: ../Art/events_to_app_2x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35689" y="2667000"/>
            <a:ext cx="4608311" cy="1828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00800" y="4507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Source: </a:t>
            </a:r>
            <a:r>
              <a:rPr lang="en-US" sz="600" dirty="0" smtClean="0">
                <a:hlinkClick r:id="rId9"/>
              </a:rPr>
              <a:t>http://developer.apple.com/library/ios/#documentation/EventHandling/Conceptual/EventHandlingiPhoneOS/Introduction/Introduction.html</a:t>
            </a:r>
            <a:r>
              <a:rPr lang="en-US" sz="600" dirty="0" smtClean="0"/>
              <a:t> </a:t>
            </a:r>
            <a:endParaRPr lang="en-US" sz="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JavaScript Events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</a:t>
            </a:r>
            <a:r>
              <a:rPr lang="en-US" dirty="0" err="1" smtClean="0"/>
              <a:t>dblclick</a:t>
            </a:r>
            <a:r>
              <a:rPr lang="en-US" dirty="0" smtClean="0"/>
              <a:t>’</a:t>
            </a:r>
          </a:p>
          <a:p>
            <a:r>
              <a:rPr lang="en-US" dirty="0">
                <a:hlinkClick r:id="rId2"/>
              </a:rPr>
              <a:t>http://hammerjs.github.io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- adds gesture recognition to web page</a:t>
            </a:r>
          </a:p>
          <a:p>
            <a:pPr lvl="1"/>
            <a:r>
              <a:rPr lang="en-US" dirty="0"/>
              <a:t>tap, </a:t>
            </a:r>
            <a:r>
              <a:rPr lang="en-US" dirty="0" err="1"/>
              <a:t>doubletap</a:t>
            </a:r>
            <a:r>
              <a:rPr lang="en-US" dirty="0"/>
              <a:t>, press, pan, swipe, multi-touch pinch and rotate recognizers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hammertime.on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('pan', function(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 … })</a:t>
            </a:r>
          </a:p>
          <a:p>
            <a:pPr lvl="1"/>
            <a:r>
              <a:rPr lang="en-US" dirty="0" smtClean="0"/>
              <a:t>Pan, pinch need to be handled </a:t>
            </a:r>
            <a:r>
              <a:rPr lang="en-US" i="1" dirty="0" smtClean="0"/>
              <a:t>during</a:t>
            </a:r>
            <a:r>
              <a:rPr lang="en-US" dirty="0" smtClean="0"/>
              <a:t> the event</a:t>
            </a:r>
          </a:p>
          <a:p>
            <a:pPr lvl="1"/>
            <a:r>
              <a:rPr lang="en-US" dirty="0" smtClean="0"/>
              <a:t>See also lecture 25 on gestures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6D6D-185C-46A7-B082-2E3CDBBE3B0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9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additional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developer.android.com/guide/topics/sensors/sensors_motion</a:t>
            </a:r>
            <a:endParaRPr lang="en-US" sz="2000" dirty="0" smtClean="0"/>
          </a:p>
          <a:p>
            <a:r>
              <a:rPr lang="en-US" sz="2000" dirty="0" smtClean="0"/>
              <a:t>All sensors provide event streams, set up listeners</a:t>
            </a:r>
            <a:endParaRPr lang="en-US" sz="2000" dirty="0"/>
          </a:p>
          <a:p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sensorManager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SensorManager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getSystemService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Context.SENSOR_SERVICE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sensor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sensorManager.getDefaultSensor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Sensor.TYPE_SIGNIFICANT_MOTION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triggerEventListener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TriggerEventListener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@Override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onTrigger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TriggerEvent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event)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Do 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13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 dirty="0" smtClean="0"/>
              <a:t>Event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11662"/>
          </a:xfrm>
        </p:spPr>
        <p:txBody>
          <a:bodyPr/>
          <a:lstStyle/>
          <a:p>
            <a:r>
              <a:rPr lang="en-US" dirty="0" smtClean="0"/>
              <a:t>Which “modifier” keys</a:t>
            </a:r>
          </a:p>
          <a:p>
            <a:pPr lvl="1"/>
            <a:r>
              <a:rPr lang="en-US" dirty="0" smtClean="0"/>
              <a:t>Shift, Control, Alt, Function, Command (Mac), Num-Lock</a:t>
            </a:r>
          </a:p>
          <a:p>
            <a:pPr lvl="1"/>
            <a:r>
              <a:rPr lang="en-US" dirty="0" smtClean="0"/>
              <a:t>Various combinations</a:t>
            </a:r>
          </a:p>
          <a:p>
            <a:r>
              <a:rPr lang="en-US" dirty="0" smtClean="0"/>
              <a:t>Can get events when Shift, etc. goes down, but usually ignored</a:t>
            </a:r>
          </a:p>
          <a:p>
            <a:r>
              <a:rPr lang="en-US" dirty="0" smtClean="0"/>
              <a:t>Single click, double-click, triple-click, etc.</a:t>
            </a:r>
          </a:p>
          <a:p>
            <a:pPr lvl="1"/>
            <a:r>
              <a:rPr lang="en-US" dirty="0" smtClean="0"/>
              <a:t>Click vs. Down vs. Drag</a:t>
            </a:r>
          </a:p>
          <a:p>
            <a:r>
              <a:rPr lang="en-US" dirty="0" smtClean="0"/>
              <a:t>Amulet supports string parsing of names:</a:t>
            </a:r>
          </a:p>
          <a:p>
            <a:pPr lvl="1"/>
            <a:r>
              <a:rPr lang="en-US" dirty="0" smtClean="0"/>
              <a:t>“SHIFT_CONTROL_DOUBLE_LEFT_DOWN”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Gestural “Events”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Gestures might come in as if they were regular events</a:t>
            </a:r>
          </a:p>
          <a:p>
            <a:r>
              <a:rPr lang="en-US" dirty="0" smtClean="0"/>
              <a:t>So lower-level code doesn’t need to distinguish</a:t>
            </a:r>
          </a:p>
          <a:p>
            <a:r>
              <a:rPr lang="en-US" dirty="0" smtClean="0"/>
              <a:t>Android has separate “gesture” classes</a:t>
            </a:r>
          </a:p>
          <a:p>
            <a:r>
              <a:rPr lang="en-US" dirty="0" err="1" smtClean="0"/>
              <a:t>iOS</a:t>
            </a:r>
            <a:r>
              <a:rPr lang="en-US" dirty="0" smtClean="0"/>
              <a:t>: Gesture Recognizers</a:t>
            </a:r>
          </a:p>
          <a:p>
            <a:r>
              <a:rPr lang="en-US" dirty="0" smtClean="0"/>
              <a:t>Amulet: added at higher level, as “commands” </a:t>
            </a:r>
            <a:r>
              <a:rPr lang="en-US" sz="2400" dirty="0" smtClean="0"/>
              <a:t>(see next lecture)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1CF8-37E0-44D7-B50F-AB80D12AC32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 dirty="0"/>
              <a:t>Event Handling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sz="2100" dirty="0"/>
              <a:t>Toolkits (e.g., Visual Basic) automatically handle expose and some other events for the widgets. </a:t>
            </a:r>
          </a:p>
          <a:p>
            <a:pPr marL="533400" indent="-533400">
              <a:lnSpc>
                <a:spcPct val="90000"/>
              </a:lnSpc>
            </a:pPr>
            <a:r>
              <a:rPr lang="en-US" sz="2100" dirty="0"/>
              <a:t>Structured graphics systems (e.g., Amulet) automatically handle many of the events. </a:t>
            </a:r>
          </a:p>
          <a:p>
            <a:pPr marL="533400" indent="-533400">
              <a:lnSpc>
                <a:spcPct val="90000"/>
              </a:lnSpc>
            </a:pPr>
            <a:r>
              <a:rPr lang="en-US" sz="2100" dirty="0"/>
              <a:t>Events (in X) are C-language union type of many event structures that are all the same size but with different field names. </a:t>
            </a:r>
          </a:p>
          <a:p>
            <a:pPr marL="533400" indent="-533400">
              <a:lnSpc>
                <a:spcPct val="90000"/>
              </a:lnSpc>
            </a:pPr>
            <a:r>
              <a:rPr lang="en-US" sz="2100" dirty="0"/>
              <a:t>Key and mouse events contain (at least): </a:t>
            </a:r>
          </a:p>
          <a:p>
            <a:pPr marL="914400" lvl="1" indent="-569913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000" dirty="0"/>
              <a:t>x position of the mouse </a:t>
            </a:r>
          </a:p>
          <a:p>
            <a:pPr marL="914400" lvl="1" indent="-569913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000" dirty="0"/>
              <a:t>y position of the mouse </a:t>
            </a:r>
          </a:p>
          <a:p>
            <a:pPr marL="914400" lvl="1" indent="-569913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000" dirty="0"/>
              <a:t>window of the mouse </a:t>
            </a:r>
          </a:p>
          <a:p>
            <a:pPr marL="914400" lvl="1" indent="-569913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000" dirty="0"/>
              <a:t>event type </a:t>
            </a:r>
          </a:p>
          <a:p>
            <a:pPr marL="914400" lvl="1" indent="-569913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000" dirty="0"/>
              <a:t>event code </a:t>
            </a:r>
          </a:p>
          <a:p>
            <a:pPr marL="914400" lvl="1" indent="-569913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000" dirty="0"/>
              <a:t>event modifiers </a:t>
            </a:r>
          </a:p>
          <a:p>
            <a:pPr marL="914400" lvl="1" indent="-569913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000" dirty="0"/>
              <a:t>timestamp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1754-93EA-4149-A8FA-7E03DC23C4C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Amulet lowest levels:</a:t>
            </a:r>
          </a:p>
          <a:p>
            <a:pPr lvl="1"/>
            <a:r>
              <a:rPr lang="en-US" dirty="0"/>
              <a:t>Big switch statement</a:t>
            </a:r>
          </a:p>
          <a:p>
            <a:pPr lvl="2"/>
            <a:r>
              <a:rPr lang="en-US" dirty="0">
                <a:hlinkClick r:id="rId3" action="ppaction://hlinkfile"/>
              </a:rPr>
              <a:t>gemW_draw.cc</a:t>
            </a:r>
            <a:r>
              <a:rPr lang="en-US" dirty="0"/>
              <a:t> (see </a:t>
            </a:r>
            <a:r>
              <a:rPr lang="en-US" noProof="1"/>
              <a:t>MainWndProc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hlinkClick r:id="rId4" action="ppaction://hlinkfile"/>
              </a:rPr>
              <a:t>gemX_input.cc</a:t>
            </a:r>
            <a:r>
              <a:rPr lang="en-US" dirty="0"/>
              <a:t> (see </a:t>
            </a:r>
            <a:r>
              <a:rPr lang="en-US" noProof="1"/>
              <a:t>Am_Handle_Event_Received</a:t>
            </a:r>
            <a:r>
              <a:rPr lang="en-US" dirty="0"/>
              <a:t>)</a:t>
            </a:r>
          </a:p>
          <a:p>
            <a:r>
              <a:rPr lang="en-US" dirty="0"/>
              <a:t>Issue: new types of events</a:t>
            </a:r>
          </a:p>
          <a:p>
            <a:pPr lvl="1"/>
            <a:r>
              <a:rPr lang="en-US" dirty="0" smtClean="0"/>
              <a:t>E.g., </a:t>
            </a:r>
            <a:r>
              <a:rPr lang="en-US" dirty="0"/>
              <a:t>tablet eraser on stylus, </a:t>
            </a:r>
            <a:r>
              <a:rPr lang="en-US" dirty="0" smtClean="0"/>
              <a:t>proximity</a:t>
            </a:r>
          </a:p>
          <a:p>
            <a:pPr lvl="1"/>
            <a:r>
              <a:rPr lang="en-US" dirty="0" smtClean="0"/>
              <a:t>Gesture, mouse wheel events, like scroll</a:t>
            </a:r>
            <a:endParaRPr lang="en-US" dirty="0"/>
          </a:p>
          <a:p>
            <a:pPr lvl="1"/>
            <a:r>
              <a:rPr lang="en-US" dirty="0"/>
              <a:t>New types of devices: e.g., hardware widgets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E7B6-0603-49C0-845C-0DC1126F77C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 dirty="0"/>
              <a:t>Waiting for Events 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063" y="1066800"/>
            <a:ext cx="8897937" cy="5410200"/>
          </a:xfrm>
        </p:spPr>
        <p:txBody>
          <a:bodyPr/>
          <a:lstStyle/>
          <a:p>
            <a:r>
              <a:rPr lang="en-US" sz="2100" dirty="0"/>
              <a:t>Low-level routine that waits for event wants to be blocking rather than polling for efficiency </a:t>
            </a:r>
          </a:p>
          <a:p>
            <a:pPr lvl="1"/>
            <a:r>
              <a:rPr lang="en-US" sz="2000" dirty="0"/>
              <a:t>Calls specified routines when events arrive </a:t>
            </a:r>
          </a:p>
          <a:p>
            <a:pPr lvl="1"/>
            <a:r>
              <a:rPr lang="en-US" sz="2000" dirty="0"/>
              <a:t>Macintosh (used to?) use polling for mouse location </a:t>
            </a:r>
          </a:p>
          <a:p>
            <a:r>
              <a:rPr lang="en-US" sz="2100" dirty="0"/>
              <a:t>Toolkits provide this internally, e.g.:</a:t>
            </a:r>
          </a:p>
          <a:p>
            <a:pPr lvl="1"/>
            <a:r>
              <a:rPr lang="en-US" sz="2000" dirty="0" err="1">
                <a:latin typeface="Arial Unicode MS" pitchFamily="34" charset="-128"/>
              </a:rPr>
              <a:t>XtAppMainLoop</a:t>
            </a:r>
            <a:r>
              <a:rPr lang="en-US" sz="2000" dirty="0">
                <a:latin typeface="Arial Unicode MS" pitchFamily="34" charset="-128"/>
              </a:rPr>
              <a:t>(...)</a:t>
            </a:r>
          </a:p>
          <a:p>
            <a:pPr lvl="1"/>
            <a:r>
              <a:rPr lang="en-US" sz="2000" dirty="0" err="1">
                <a:latin typeface="Arial Unicode MS" pitchFamily="34" charset="-128"/>
              </a:rPr>
              <a:t>Am_Main_Event_Loop</a:t>
            </a:r>
            <a:r>
              <a:rPr lang="en-US" sz="2000" dirty="0">
                <a:latin typeface="Arial Unicode MS" pitchFamily="34" charset="-128"/>
              </a:rPr>
              <a:t>()</a:t>
            </a:r>
            <a:r>
              <a:rPr lang="en-US" sz="2000" dirty="0"/>
              <a:t> in Amulet </a:t>
            </a:r>
          </a:p>
          <a:p>
            <a:r>
              <a:rPr lang="en-US" sz="2100" dirty="0"/>
              <a:t>Can specify </a:t>
            </a:r>
            <a:r>
              <a:rPr lang="en-US" sz="2100" i="1" dirty="0"/>
              <a:t>timeouts</a:t>
            </a:r>
            <a:r>
              <a:rPr lang="en-US" sz="2100" dirty="0"/>
              <a:t> so notified after certain time if no events </a:t>
            </a:r>
          </a:p>
          <a:p>
            <a:r>
              <a:rPr lang="en-US" sz="2100" dirty="0"/>
              <a:t>Can ask X to flush multiple motion events </a:t>
            </a:r>
          </a:p>
          <a:p>
            <a:pPr lvl="1"/>
            <a:r>
              <a:rPr lang="en-US" sz="2000" dirty="0"/>
              <a:t>If not handled fast enough, get weird lag </a:t>
            </a:r>
          </a:p>
          <a:p>
            <a:pPr lvl="1"/>
            <a:r>
              <a:rPr lang="en-US" sz="2000" dirty="0"/>
              <a:t>Garnet tries to do extra flushing to avoid this </a:t>
            </a:r>
          </a:p>
          <a:p>
            <a:pPr lvl="1"/>
            <a:r>
              <a:rPr lang="en-US" sz="2000" dirty="0"/>
              <a:t>Not an issue if polling for motion events </a:t>
            </a:r>
          </a:p>
          <a:p>
            <a:pPr lvl="1"/>
            <a:r>
              <a:rPr lang="en-US" sz="2000" dirty="0"/>
              <a:t>Problem for </a:t>
            </a:r>
            <a:r>
              <a:rPr lang="en-US" sz="2000" dirty="0" err="1"/>
              <a:t>polylines</a:t>
            </a:r>
            <a:r>
              <a:rPr lang="en-US" sz="2000" dirty="0"/>
              <a:t>, gestures, etc.</a:t>
            </a:r>
          </a:p>
          <a:p>
            <a:r>
              <a:rPr lang="en-US" sz="2400" dirty="0"/>
              <a:t>Java listeners for events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 dirty="0" smtClean="0"/>
              <a:t>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39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Old: giant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z="2800" dirty="0" smtClean="0"/>
              <a:t> statement per window</a:t>
            </a:r>
          </a:p>
          <a:p>
            <a:pPr lvl="1"/>
            <a:r>
              <a:rPr lang="en-US" sz="2400" dirty="0" smtClean="0"/>
              <a:t>Branch for each event</a:t>
            </a:r>
          </a:p>
          <a:p>
            <a:pPr lvl="1"/>
            <a:r>
              <a:rPr lang="en-US" sz="2400" dirty="0" smtClean="0"/>
              <a:t>But not dependent on mode, which object, etc.</a:t>
            </a:r>
          </a:p>
          <a:p>
            <a:pPr lvl="1"/>
            <a:r>
              <a:rPr lang="en-US" sz="2400" dirty="0" smtClean="0"/>
              <a:t>“</a:t>
            </a:r>
            <a:r>
              <a:rPr lang="en-US" sz="2400" dirty="0" err="1" smtClean="0"/>
              <a:t>MainEventLoop</a:t>
            </a:r>
            <a:r>
              <a:rPr lang="en-US" sz="2400" dirty="0" smtClean="0"/>
              <a:t>” in Amulet’s implementation</a:t>
            </a:r>
          </a:p>
          <a:p>
            <a:r>
              <a:rPr lang="en-US" sz="2800" dirty="0" smtClean="0"/>
              <a:t>Global event handlers for each </a:t>
            </a:r>
            <a:r>
              <a:rPr lang="en-US" sz="2800" i="1" dirty="0" smtClean="0"/>
              <a:t>type</a:t>
            </a:r>
            <a:r>
              <a:rPr lang="en-US" sz="2800" dirty="0" smtClean="0"/>
              <a:t> of event</a:t>
            </a:r>
          </a:p>
          <a:p>
            <a:pPr lvl="1"/>
            <a:r>
              <a:rPr lang="en-US" sz="2400" dirty="0" smtClean="0"/>
              <a:t>No matter </a:t>
            </a:r>
            <a:r>
              <a:rPr lang="en-US" sz="2400" i="1" dirty="0" smtClean="0"/>
              <a:t>where</a:t>
            </a:r>
            <a:r>
              <a:rPr lang="en-US" sz="2400" dirty="0" smtClean="0"/>
              <a:t> that event happens in the window</a:t>
            </a:r>
          </a:p>
          <a:p>
            <a:pPr lvl="1"/>
            <a:r>
              <a:rPr lang="en-US" sz="2400" dirty="0" smtClean="0"/>
              <a:t>E.g., per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Activity</a:t>
            </a:r>
            <a:r>
              <a:rPr lang="en-US" sz="3200" dirty="0" smtClean="0"/>
              <a:t> </a:t>
            </a:r>
            <a:r>
              <a:rPr lang="en-US" sz="2400" dirty="0" smtClean="0"/>
              <a:t>in Android</a:t>
            </a:r>
          </a:p>
          <a:p>
            <a:r>
              <a:rPr lang="en-US" sz="2800" dirty="0" smtClean="0"/>
              <a:t>Specific event handlers </a:t>
            </a:r>
            <a:r>
              <a:rPr lang="en-US" sz="2800" dirty="0" smtClean="0">
                <a:solidFill>
                  <a:srgbClr val="C00000"/>
                </a:solidFill>
              </a:rPr>
              <a:t>per object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sz="2400" dirty="0"/>
              <a:t>Java Swing: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button1.addActionListener(this);</a:t>
            </a:r>
            <a:r>
              <a:rPr lang="en-US" sz="2400" dirty="0" smtClean="0"/>
              <a:t> 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sz="2400" dirty="0" smtClean="0"/>
              <a:t>Android: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View</a:t>
            </a:r>
            <a:r>
              <a:rPr lang="en-US" sz="2400" dirty="0" smtClean="0"/>
              <a:t> event listeners (since widgets are views)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sz="2400" dirty="0" smtClean="0"/>
              <a:t>But only works if knows where the objects are</a:t>
            </a:r>
            <a:endParaRPr lang="en-US" sz="2000" dirty="0" smtClean="0"/>
          </a:p>
          <a:p>
            <a:r>
              <a:rPr lang="en-US" sz="2800" dirty="0" smtClean="0"/>
              <a:t>Lots of issues with multiple threading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 descr="C:\Users\bam\AppData\Local\Microsoft\Windows\Temporary Internet Files\Content.IE5\QG4N00CT\MCj010434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685800"/>
            <a:ext cx="1820863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Happy Mardi Gras!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46762" y="1493838"/>
            <a:ext cx="8229600" cy="4411662"/>
          </a:xfrm>
        </p:spPr>
        <p:txBody>
          <a:bodyPr/>
          <a:lstStyle/>
          <a:p>
            <a:r>
              <a:rPr lang="en-US" i="1" dirty="0" smtClean="0"/>
              <a:t>Tomorrow!</a:t>
            </a:r>
            <a:endParaRPr lang="en-US" i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9CD6-7A6B-47D9-96EE-15DEB5F06AF7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5125" name="Picture 5" descr="http://www.voanews.com/english/AmericanLife/images/RexFloat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09800"/>
            <a:ext cx="200025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9" descr="http://z.about.com/d/goneworleans/1/0/s/4/DSCN055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3124200"/>
            <a:ext cx="3962400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1" descr="http://www.mardigrasoutlet.com/images/lf?source=url%5bhttp://www.mardigrasoutlet.com/_images/products/variety_mix-f.jpg%5d,name%5bimg%5d&amp;load=url%5bfile:detail%5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3048000"/>
            <a:ext cx="23812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6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sldNum" sz="quarter" idx="4294967295"/>
          </p:nvPr>
        </p:nvSpPr>
        <p:spPr>
          <a:xfrm>
            <a:off x="4484637" y="5762625"/>
            <a:ext cx="169964" cy="176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309563">
              <a:defRPr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900">
                <a:solidFill>
                  <a:srgbClr val="FFFFFF"/>
                </a:solidFill>
              </a:rPr>
              <a:t>20</a:t>
            </a:fld>
            <a:endParaRPr sz="900">
              <a:solidFill>
                <a:srgbClr val="FFFFFF"/>
              </a:solidFill>
            </a:endParaRPr>
          </a:p>
        </p:txBody>
      </p:sp>
      <p:grpSp>
        <p:nvGrpSpPr>
          <p:cNvPr id="227" name="Group 227"/>
          <p:cNvGrpSpPr/>
          <p:nvPr/>
        </p:nvGrpSpPr>
        <p:grpSpPr>
          <a:xfrm>
            <a:off x="1207889" y="1905199"/>
            <a:ext cx="956025" cy="3047603"/>
            <a:chOff x="0" y="0"/>
            <a:chExt cx="2549400" cy="8126938"/>
          </a:xfrm>
        </p:grpSpPr>
        <p:sp>
          <p:nvSpPr>
            <p:cNvPr id="230" name="Shape 230"/>
            <p:cNvSpPr/>
            <p:nvPr/>
          </p:nvSpPr>
          <p:spPr>
            <a:xfrm>
              <a:off x="1655923" y="3873351"/>
              <a:ext cx="313775" cy="110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8" h="21600" extrusionOk="0">
                  <a:moveTo>
                    <a:pt x="16208" y="21600"/>
                  </a:moveTo>
                  <a:cubicBezTo>
                    <a:pt x="-4931" y="12158"/>
                    <a:pt x="-5392" y="4958"/>
                    <a:pt x="14824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1562588" y="915679"/>
              <a:ext cx="854312" cy="84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205" h="20813" extrusionOk="0">
                  <a:moveTo>
                    <a:pt x="17205" y="20743"/>
                  </a:moveTo>
                  <a:cubicBezTo>
                    <a:pt x="-191" y="21600"/>
                    <a:pt x="-4395" y="14686"/>
                    <a:pt x="4592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1555685" y="1738477"/>
              <a:ext cx="993716" cy="5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503" h="21600" extrusionOk="0">
                  <a:moveTo>
                    <a:pt x="16503" y="21600"/>
                  </a:moveTo>
                  <a:cubicBezTo>
                    <a:pt x="-2521" y="18817"/>
                    <a:pt x="-5097" y="11617"/>
                    <a:pt x="8776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1464917" y="202028"/>
              <a:ext cx="727901" cy="725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92" h="19094" extrusionOk="0">
                  <a:moveTo>
                    <a:pt x="17392" y="18158"/>
                  </a:moveTo>
                  <a:cubicBezTo>
                    <a:pt x="274" y="21600"/>
                    <a:pt x="-4208" y="15547"/>
                    <a:pt x="3947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1238122" y="266418"/>
              <a:ext cx="898668" cy="76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835" h="18357" extrusionOk="0">
                  <a:moveTo>
                    <a:pt x="16835" y="16543"/>
                  </a:moveTo>
                  <a:cubicBezTo>
                    <a:pt x="-1251" y="21600"/>
                    <a:pt x="-4765" y="16086"/>
                    <a:pt x="6294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1438978" y="3937741"/>
              <a:ext cx="474693" cy="110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3" h="21600" extrusionOk="0">
                  <a:moveTo>
                    <a:pt x="16203" y="21600"/>
                  </a:moveTo>
                  <a:cubicBezTo>
                    <a:pt x="-5092" y="13502"/>
                    <a:pt x="-5397" y="6302"/>
                    <a:pt x="15288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723551" y="64389"/>
              <a:ext cx="1005796" cy="4803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6" h="21600" extrusionOk="0">
                  <a:moveTo>
                    <a:pt x="16206" y="0"/>
                  </a:moveTo>
                  <a:cubicBezTo>
                    <a:pt x="-4972" y="7071"/>
                    <a:pt x="-5394" y="14271"/>
                    <a:pt x="14941" y="2160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7" name="Shape 237"/>
            <p:cNvSpPr/>
            <p:nvPr/>
          </p:nvSpPr>
          <p:spPr>
            <a:xfrm>
              <a:off x="1208651" y="980069"/>
              <a:ext cx="1152222" cy="838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638" h="21600" extrusionOk="0">
                  <a:moveTo>
                    <a:pt x="16638" y="21600"/>
                  </a:moveTo>
                  <a:cubicBezTo>
                    <a:pt x="-1948" y="21386"/>
                    <a:pt x="-4962" y="14186"/>
                    <a:pt x="7595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1161195" y="1802867"/>
              <a:ext cx="1332179" cy="5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353" h="21600" extrusionOk="0">
                  <a:moveTo>
                    <a:pt x="16353" y="21600"/>
                  </a:moveTo>
                  <a:cubicBezTo>
                    <a:pt x="-3343" y="17559"/>
                    <a:pt x="-5247" y="10359"/>
                    <a:pt x="10641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435451" y="0"/>
              <a:ext cx="1349924" cy="4803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4" h="21600" extrusionOk="0">
                  <a:moveTo>
                    <a:pt x="16204" y="0"/>
                  </a:moveTo>
                  <a:cubicBezTo>
                    <a:pt x="-5082" y="6916"/>
                    <a:pt x="-5396" y="14116"/>
                    <a:pt x="15261" y="2160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1096744" y="2801902"/>
              <a:ext cx="832934" cy="113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10" h="21600" extrusionOk="0">
                  <a:moveTo>
                    <a:pt x="14621" y="21600"/>
                  </a:moveTo>
                  <a:cubicBezTo>
                    <a:pt x="-5390" y="13639"/>
                    <a:pt x="-4860" y="6439"/>
                    <a:pt x="16210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703319" y="4676326"/>
              <a:ext cx="1226359" cy="114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5" h="21600" extrusionOk="0">
                  <a:moveTo>
                    <a:pt x="15126" y="21600"/>
                  </a:moveTo>
                  <a:cubicBezTo>
                    <a:pt x="-5395" y="20523"/>
                    <a:pt x="-5035" y="13323"/>
                    <a:pt x="16205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34184" y="5737916"/>
              <a:ext cx="1323990" cy="238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10" h="21600" extrusionOk="0">
                  <a:moveTo>
                    <a:pt x="16210" y="21600"/>
                  </a:moveTo>
                  <a:cubicBezTo>
                    <a:pt x="-4879" y="12227"/>
                    <a:pt x="-5390" y="5027"/>
                    <a:pt x="14676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1438978" y="3937741"/>
              <a:ext cx="474693" cy="110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3" h="21600" extrusionOk="0">
                  <a:moveTo>
                    <a:pt x="16203" y="21600"/>
                  </a:moveTo>
                  <a:cubicBezTo>
                    <a:pt x="-5092" y="13502"/>
                    <a:pt x="-5397" y="6302"/>
                    <a:pt x="15288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  <a:tailEnd type="oval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1238122" y="266418"/>
              <a:ext cx="898668" cy="76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835" h="18357" extrusionOk="0">
                  <a:moveTo>
                    <a:pt x="16835" y="16543"/>
                  </a:moveTo>
                  <a:cubicBezTo>
                    <a:pt x="-1251" y="21600"/>
                    <a:pt x="-4765" y="16086"/>
                    <a:pt x="6294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  <a:tailEnd type="oval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788458" y="3873351"/>
              <a:ext cx="1181240" cy="110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1" h="21600" extrusionOk="0">
                  <a:moveTo>
                    <a:pt x="16201" y="21600"/>
                  </a:moveTo>
                  <a:cubicBezTo>
                    <a:pt x="-5276" y="17512"/>
                    <a:pt x="-5399" y="10312"/>
                    <a:pt x="15833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6" name="Shape 246"/>
            <p:cNvSpPr/>
            <p:nvPr/>
          </p:nvSpPr>
          <p:spPr>
            <a:xfrm>
              <a:off x="0" y="0"/>
              <a:ext cx="1785374" cy="4803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2" h="21600" extrusionOk="0">
                  <a:moveTo>
                    <a:pt x="16202" y="0"/>
                  </a:moveTo>
                  <a:cubicBezTo>
                    <a:pt x="-5160" y="6916"/>
                    <a:pt x="-5398" y="14116"/>
                    <a:pt x="15489" y="2160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7" name="Shape 247"/>
            <p:cNvSpPr/>
            <p:nvPr/>
          </p:nvSpPr>
          <p:spPr>
            <a:xfrm>
              <a:off x="756287" y="915679"/>
              <a:ext cx="1660613" cy="848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382" h="20201" extrusionOk="0">
                  <a:moveTo>
                    <a:pt x="16382" y="19957"/>
                  </a:moveTo>
                  <a:cubicBezTo>
                    <a:pt x="-3159" y="21600"/>
                    <a:pt x="-5218" y="14948"/>
                    <a:pt x="10204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708483" y="1738477"/>
              <a:ext cx="1840918" cy="5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75" h="21600" extrusionOk="0">
                  <a:moveTo>
                    <a:pt x="16275" y="21600"/>
                  </a:moveTo>
                  <a:cubicBezTo>
                    <a:pt x="-3954" y="18993"/>
                    <a:pt x="-5325" y="11793"/>
                    <a:pt x="12161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49" name="Shape 249"/>
            <p:cNvSpPr/>
            <p:nvPr/>
          </p:nvSpPr>
          <p:spPr>
            <a:xfrm>
              <a:off x="212712" y="202028"/>
              <a:ext cx="1980106" cy="704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97" h="19873" extrusionOk="0">
                  <a:moveTo>
                    <a:pt x="16297" y="19483"/>
                  </a:moveTo>
                  <a:cubicBezTo>
                    <a:pt x="-3759" y="21600"/>
                    <a:pt x="-5303" y="15106"/>
                    <a:pt x="11666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50" name="Shape 250"/>
            <p:cNvSpPr/>
            <p:nvPr/>
          </p:nvSpPr>
          <p:spPr>
            <a:xfrm>
              <a:off x="1083724" y="2689043"/>
              <a:ext cx="845954" cy="1243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10" h="18453" extrusionOk="0">
                  <a:moveTo>
                    <a:pt x="14645" y="18453"/>
                  </a:moveTo>
                  <a:cubicBezTo>
                    <a:pt x="-5390" y="2446"/>
                    <a:pt x="-4868" y="-3147"/>
                    <a:pt x="16210" y="1675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  <a:tailEnd type="oval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51" name="Shape 251"/>
            <p:cNvSpPr/>
            <p:nvPr/>
          </p:nvSpPr>
          <p:spPr>
            <a:xfrm>
              <a:off x="1157733" y="4676326"/>
              <a:ext cx="771945" cy="114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12" h="21600" extrusionOk="0">
                  <a:moveTo>
                    <a:pt x="14497" y="21600"/>
                  </a:moveTo>
                  <a:cubicBezTo>
                    <a:pt x="-5388" y="20523"/>
                    <a:pt x="-4816" y="13323"/>
                    <a:pt x="16212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252" name="Shape 252"/>
            <p:cNvSpPr/>
            <p:nvPr/>
          </p:nvSpPr>
          <p:spPr>
            <a:xfrm>
              <a:off x="1031905" y="5737916"/>
              <a:ext cx="726269" cy="238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33" h="21600" extrusionOk="0">
                  <a:moveTo>
                    <a:pt x="16233" y="21600"/>
                  </a:moveTo>
                  <a:cubicBezTo>
                    <a:pt x="-4433" y="12951"/>
                    <a:pt x="-5367" y="5751"/>
                    <a:pt x="13432" y="0"/>
                  </a:cubicBezTo>
                </a:path>
              </a:pathLst>
            </a:custGeom>
            <a:noFill/>
            <a:ln w="19050" cap="flat">
              <a:solidFill>
                <a:srgbClr val="E8A43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/>
            <a:lstStyle/>
            <a:p>
              <a:pPr lvl="0"/>
              <a:endParaRPr/>
            </a:p>
          </p:txBody>
        </p:sp>
      </p:grpSp>
      <p:sp>
        <p:nvSpPr>
          <p:cNvPr id="228" name="Shape 228"/>
          <p:cNvSpPr/>
          <p:nvPr/>
        </p:nvSpPr>
        <p:spPr>
          <a:xfrm>
            <a:off x="2165855" y="1591959"/>
            <a:ext cx="4812290" cy="3674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defTabSz="171450">
              <a:defRPr sz="1800">
                <a:solidFill>
                  <a:srgbClr val="000000"/>
                </a:solidFill>
              </a:defRPr>
            </a:pPr>
            <a:r>
              <a:rPr sz="1125">
                <a:solidFill>
                  <a:srgbClr val="FAF0A8"/>
                </a:solidFill>
                <a:latin typeface="Menlo Regular"/>
                <a:ea typeface="Menlo Regular"/>
                <a:cs typeface="Menlo Regular"/>
                <a:sym typeface="Menlo Regular"/>
              </a:rPr>
              <a:t>var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isDragLocked </a:t>
            </a:r>
            <a:r>
              <a:rPr sz="1125">
                <a:solidFill>
                  <a:srgbClr val="D7B67C"/>
                </a:solidFill>
                <a:latin typeface="Menlo Regular"/>
                <a:ea typeface="Menlo Regular"/>
                <a:cs typeface="Menlo Regular"/>
                <a:sym typeface="Menlo Regular"/>
              </a:rPr>
              <a:t>=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DA7F5E"/>
                </a:solidFill>
                <a:latin typeface="Menlo Regular"/>
                <a:ea typeface="Menlo Regular"/>
                <a:cs typeface="Menlo Regular"/>
                <a:sym typeface="Menlo Regular"/>
              </a:rPr>
              <a:t>false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,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mm_listener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 </a:t>
            </a:r>
            <a:r>
              <a:rPr sz="1125">
                <a:solidFill>
                  <a:srgbClr val="D7B67C"/>
                </a:solidFill>
                <a:latin typeface="Menlo Regular"/>
                <a:ea typeface="Menlo Regular"/>
                <a:cs typeface="Menlo Regular"/>
                <a:sym typeface="Menlo Regular"/>
              </a:rPr>
              <a:t>=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FAF0A8"/>
                </a:solidFill>
                <a:latin typeface="Menlo Regular"/>
                <a:ea typeface="Menlo Regular"/>
                <a:cs typeface="Menlo Regular"/>
                <a:sym typeface="Menlo Regular"/>
              </a:rPr>
              <a:t>function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889AB5"/>
                </a:solidFill>
                <a:latin typeface="Menlo Regular"/>
                <a:ea typeface="Menlo Regular"/>
                <a:cs typeface="Menlo Regular"/>
                <a:sym typeface="Menlo Regular"/>
              </a:rPr>
              <a:t>mm_event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)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{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    draggable.attr({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AC8350"/>
                </a:solidFill>
                <a:latin typeface="Menlo Regular"/>
                <a:ea typeface="Menlo Regular"/>
                <a:cs typeface="Menlo Regular"/>
                <a:sym typeface="Menlo Regular"/>
              </a:rPr>
              <a:t>x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: mm_ev.x, </a:t>
            </a:r>
            <a:r>
              <a:rPr sz="1125">
                <a:solidFill>
                  <a:srgbClr val="AC8350"/>
                </a:solidFill>
                <a:latin typeface="Menlo Regular"/>
                <a:ea typeface="Menlo Regular"/>
                <a:cs typeface="Menlo Regular"/>
                <a:sym typeface="Menlo Regular"/>
              </a:rPr>
              <a:t>y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: mm_ev.y });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},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mu_listener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 </a:t>
            </a:r>
            <a:r>
              <a:rPr sz="1125">
                <a:solidFill>
                  <a:srgbClr val="D7B67C"/>
                </a:solidFill>
                <a:latin typeface="Menlo Regular"/>
                <a:ea typeface="Menlo Regular"/>
                <a:cs typeface="Menlo Regular"/>
                <a:sym typeface="Menlo Regular"/>
              </a:rPr>
              <a:t>=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FAF0A8"/>
                </a:solidFill>
                <a:latin typeface="Menlo Regular"/>
                <a:ea typeface="Menlo Regular"/>
                <a:cs typeface="Menlo Regular"/>
                <a:sym typeface="Menlo Regular"/>
              </a:rPr>
              <a:t>function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889AB5"/>
                </a:solidFill>
                <a:latin typeface="Menlo Regular"/>
                <a:ea typeface="Menlo Regular"/>
                <a:cs typeface="Menlo Regular"/>
                <a:sym typeface="Menlo Regular"/>
              </a:rPr>
              <a:t>mu_event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)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{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    </a:t>
            </a:r>
            <a:r>
              <a:rPr sz="1125">
                <a:solidFill>
                  <a:srgbClr val="E1D797"/>
                </a:solidFill>
                <a:latin typeface="Menlo Regular"/>
                <a:ea typeface="Menlo Regular"/>
                <a:cs typeface="Menlo Regular"/>
                <a:sym typeface="Menlo Regular"/>
              </a:rPr>
              <a:t>removeEventListener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A0AB7D"/>
                </a:solidFill>
                <a:latin typeface="Menlo Regular"/>
                <a:ea typeface="Menlo Regular"/>
                <a:cs typeface="Menlo Regular"/>
                <a:sym typeface="Menlo Regular"/>
              </a:rPr>
              <a:t>"mousemove"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, mm_listener);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    </a:t>
            </a:r>
            <a:r>
              <a:rPr sz="1125">
                <a:solidFill>
                  <a:srgbClr val="E1D797"/>
                </a:solidFill>
                <a:latin typeface="Menlo Regular"/>
                <a:ea typeface="Menlo Regular"/>
                <a:cs typeface="Menlo Regular"/>
                <a:sym typeface="Menlo Regular"/>
              </a:rPr>
              <a:t>removeEventListener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A0AB7D"/>
                </a:solidFill>
                <a:latin typeface="Menlo Regular"/>
                <a:ea typeface="Menlo Regular"/>
                <a:cs typeface="Menlo Regular"/>
                <a:sym typeface="Menlo Regular"/>
              </a:rPr>
              <a:t>"mouseup"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,   mu_listener);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};</a:t>
            </a:r>
          </a:p>
          <a:p>
            <a:pPr defTabSz="171450">
              <a:defRPr sz="1800">
                <a:solidFill>
                  <a:srgbClr val="000000"/>
                </a:solidFill>
              </a:defRPr>
            </a:pP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/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draggable.mousedown(</a:t>
            </a:r>
            <a:r>
              <a:rPr sz="1125">
                <a:solidFill>
                  <a:srgbClr val="FAF0A8"/>
                </a:solidFill>
                <a:latin typeface="Menlo Regular"/>
                <a:ea typeface="Menlo Regular"/>
                <a:cs typeface="Menlo Regular"/>
                <a:sym typeface="Menlo Regular"/>
              </a:rPr>
              <a:t>function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889AB5"/>
                </a:solidFill>
                <a:latin typeface="Menlo Regular"/>
                <a:ea typeface="Menlo Regular"/>
                <a:cs typeface="Menlo Regular"/>
                <a:sym typeface="Menlo Regular"/>
              </a:rPr>
              <a:t>md_ev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)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{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draggable.attr({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AC8350"/>
                </a:solidFill>
                <a:latin typeface="Menlo Regular"/>
                <a:ea typeface="Menlo Regular"/>
                <a:cs typeface="Menlo Regular"/>
                <a:sym typeface="Menlo Regular"/>
              </a:rPr>
              <a:t>x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: md_ev.x, </a:t>
            </a:r>
            <a:r>
              <a:rPr sz="1125">
                <a:solidFill>
                  <a:srgbClr val="AC8350"/>
                </a:solidFill>
                <a:latin typeface="Menlo Regular"/>
                <a:ea typeface="Menlo Regular"/>
                <a:cs typeface="Menlo Regular"/>
                <a:sym typeface="Menlo Regular"/>
              </a:rPr>
              <a:t>y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: md_ev.y });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</a:t>
            </a:r>
            <a:r>
              <a:rPr sz="1125">
                <a:solidFill>
                  <a:srgbClr val="E1D797"/>
                </a:solidFill>
                <a:latin typeface="Menlo Regular"/>
                <a:ea typeface="Menlo Regular"/>
                <a:cs typeface="Menlo Regular"/>
                <a:sym typeface="Menlo Regular"/>
              </a:rPr>
              <a:t>addEventListener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A0AB7D"/>
                </a:solidFill>
                <a:latin typeface="Menlo Regular"/>
                <a:ea typeface="Menlo Regular"/>
                <a:cs typeface="Menlo Regular"/>
                <a:sym typeface="Menlo Regular"/>
              </a:rPr>
              <a:t>"mousemove"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, mm_listener);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</a:t>
            </a:r>
            <a:r>
              <a:rPr sz="1125">
                <a:solidFill>
                  <a:srgbClr val="E1D797"/>
                </a:solidFill>
                <a:latin typeface="Menlo Regular"/>
                <a:ea typeface="Menlo Regular"/>
                <a:cs typeface="Menlo Regular"/>
                <a:sym typeface="Menlo Regular"/>
              </a:rPr>
              <a:t>addEventListener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A0AB7D"/>
                </a:solidFill>
                <a:latin typeface="Menlo Regular"/>
                <a:ea typeface="Menlo Regular"/>
                <a:cs typeface="Menlo Regular"/>
                <a:sym typeface="Menlo Regular"/>
              </a:rPr>
              <a:t>"mouseup"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,   mu_listener);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}).dblclick(</a:t>
            </a:r>
            <a:r>
              <a:rPr sz="1125">
                <a:solidFill>
                  <a:srgbClr val="FAF0A8"/>
                </a:solidFill>
                <a:latin typeface="Menlo Regular"/>
                <a:ea typeface="Menlo Regular"/>
                <a:cs typeface="Menlo Regular"/>
                <a:sym typeface="Menlo Regular"/>
              </a:rPr>
              <a:t>function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889AB5"/>
                </a:solidFill>
                <a:latin typeface="Menlo Regular"/>
                <a:ea typeface="Menlo Regular"/>
                <a:cs typeface="Menlo Regular"/>
                <a:sym typeface="Menlo Regular"/>
              </a:rPr>
              <a:t>md_event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)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{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</a:t>
            </a:r>
            <a:r>
              <a:rPr sz="1125">
                <a:solidFill>
                  <a:srgbClr val="D7B67C"/>
                </a:solidFill>
                <a:latin typeface="Menlo Regular"/>
                <a:ea typeface="Menlo Regular"/>
                <a:cs typeface="Menlo Regular"/>
                <a:sym typeface="Menlo Regular"/>
              </a:rPr>
              <a:t>if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(isDragLocked)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{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    </a:t>
            </a:r>
            <a:r>
              <a:rPr sz="1125">
                <a:solidFill>
                  <a:srgbClr val="E1D797"/>
                </a:solidFill>
                <a:latin typeface="Menlo Regular"/>
                <a:ea typeface="Menlo Regular"/>
                <a:cs typeface="Menlo Regular"/>
                <a:sym typeface="Menlo Regular"/>
              </a:rPr>
              <a:t>removeEventListener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A0AB7D"/>
                </a:solidFill>
                <a:latin typeface="Menlo Regular"/>
                <a:ea typeface="Menlo Regular"/>
                <a:cs typeface="Menlo Regular"/>
                <a:sym typeface="Menlo Regular"/>
              </a:rPr>
              <a:t>"mousemove"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, mm_listener);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}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D7B67C"/>
                </a:solidFill>
                <a:latin typeface="Menlo Regular"/>
                <a:ea typeface="Menlo Regular"/>
                <a:cs typeface="Menlo Regular"/>
                <a:sym typeface="Menlo Regular"/>
              </a:rPr>
              <a:t>else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{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    </a:t>
            </a:r>
            <a:r>
              <a:rPr sz="1125">
                <a:solidFill>
                  <a:srgbClr val="E1D797"/>
                </a:solidFill>
                <a:latin typeface="Menlo Regular"/>
                <a:ea typeface="Menlo Regular"/>
                <a:cs typeface="Menlo Regular"/>
                <a:sym typeface="Menlo Regular"/>
              </a:rPr>
              <a:t>addEventListener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  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(</a:t>
            </a:r>
            <a:r>
              <a:rPr sz="1125">
                <a:solidFill>
                  <a:srgbClr val="A0AB7D"/>
                </a:solidFill>
                <a:latin typeface="Menlo Regular"/>
                <a:ea typeface="Menlo Regular"/>
                <a:cs typeface="Menlo Regular"/>
                <a:sym typeface="Menlo Regular"/>
              </a:rPr>
              <a:t>"mousemove"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, mm_listener);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}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    isDragLocked </a:t>
            </a:r>
            <a:r>
              <a:rPr sz="1125">
                <a:solidFill>
                  <a:srgbClr val="D7B67C"/>
                </a:solidFill>
                <a:latin typeface="Menlo Regular"/>
                <a:ea typeface="Menlo Regular"/>
                <a:cs typeface="Menlo Regular"/>
                <a:sym typeface="Menlo Regular"/>
              </a:rPr>
              <a:t>=</a:t>
            </a:r>
            <a:r>
              <a:rPr sz="1125">
                <a:latin typeface="Menlo Regular"/>
                <a:ea typeface="Menlo Regular"/>
                <a:cs typeface="Menlo Regular"/>
                <a:sym typeface="Menlo Regular"/>
              </a:rPr>
              <a:t> </a:t>
            </a:r>
            <a:r>
              <a:rPr sz="1125">
                <a:solidFill>
                  <a:srgbClr val="D7B67C"/>
                </a:solidFill>
                <a:latin typeface="Menlo Regular"/>
                <a:ea typeface="Menlo Regular"/>
                <a:cs typeface="Menlo Regular"/>
                <a:sym typeface="Menlo Regular"/>
              </a:rPr>
              <a:t>!</a:t>
            </a: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isDragLocked;</a:t>
            </a:r>
            <a:b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</a:br>
            <a:r>
              <a:rPr sz="1125">
                <a:solidFill>
                  <a:srgbClr val="F9F9F9"/>
                </a:solidFill>
                <a:latin typeface="Menlo Regular"/>
                <a:ea typeface="Menlo Regular"/>
                <a:cs typeface="Menlo Regular"/>
                <a:sym typeface="Menlo Regular"/>
              </a:rPr>
              <a:t>});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8600" y="4572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PhD research of Stephen </a:t>
            </a:r>
            <a:r>
              <a:rPr lang="en-US" sz="2400" dirty="0" err="1" smtClean="0">
                <a:solidFill>
                  <a:schemeClr val="bg1"/>
                </a:solidFill>
              </a:rPr>
              <a:t>Oney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4452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Propagation </a:t>
            </a:r>
            <a:endParaRPr lang="en-US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Events sent to the lowest level window containing the pointer. </a:t>
            </a:r>
          </a:p>
          <a:p>
            <a:r>
              <a:rPr lang="en-US" dirty="0" smtClean="0"/>
              <a:t>If event not selected with event-mask, then sent to the container window, etc. </a:t>
            </a:r>
          </a:p>
          <a:p>
            <a:r>
              <a:rPr lang="en-US" dirty="0" smtClean="0"/>
              <a:t>Can't specify individual keys (get all keys and may have to explicitly resend events)</a:t>
            </a:r>
          </a:p>
          <a:p>
            <a:r>
              <a:rPr lang="en-US" dirty="0" smtClean="0"/>
              <a:t>Handlers often will get to say whether they handled the event or not</a:t>
            </a:r>
          </a:p>
          <a:p>
            <a:pPr lvl="1"/>
            <a:r>
              <a:rPr lang="en-US" dirty="0" smtClean="0"/>
              <a:t>Android: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XXXX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handlers return </a:t>
            </a:r>
            <a:r>
              <a:rPr lang="en-US" dirty="0" smtClean="0"/>
              <a:t>Booleans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3EA-7ED2-41A9-AD72-C8D9BD87AE4C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69950"/>
          </a:xfrm>
        </p:spPr>
        <p:txBody>
          <a:bodyPr/>
          <a:lstStyle/>
          <a:p>
            <a:r>
              <a:rPr lang="en-US" dirty="0" smtClean="0"/>
              <a:t>JavaScript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93" y="992188"/>
            <a:ext cx="8229600" cy="24368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JavaScript for </a:t>
            </a:r>
            <a:r>
              <a:rPr lang="en-US" dirty="0"/>
              <a:t>the web goes </a:t>
            </a:r>
            <a:r>
              <a:rPr lang="en-US" i="1" dirty="0" smtClean="0"/>
              <a:t>both</a:t>
            </a:r>
            <a:r>
              <a:rPr lang="en-US" dirty="0" smtClean="0"/>
              <a:t> </a:t>
            </a:r>
            <a:r>
              <a:rPr lang="en-US" dirty="0"/>
              <a:t>down and then up the container tree, due to combining the way that IE and Mozilla did it, and handlers can pick which one they want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“Capturing” vs. “bubbling”</a:t>
            </a:r>
          </a:p>
          <a:p>
            <a:pPr lvl="1"/>
            <a:r>
              <a:rPr lang="en-US" dirty="0" smtClean="0"/>
              <a:t>Default = bubbling, but runs all, unless </a:t>
            </a:r>
            <a:r>
              <a:rPr lang="en-US" dirty="0"/>
              <a:t>call </a:t>
            </a:r>
            <a:r>
              <a:rPr lang="en-US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stopPropagation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857" y="3262510"/>
            <a:ext cx="7257143" cy="31523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6477000"/>
            <a:ext cx="9111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3"/>
              </a:rPr>
              <a:t>https://developer.mozilla.org/en-US/docs/Learn/JavaScript/Building_blocks/Events#Event_bubbling_and_capture</a:t>
            </a:r>
            <a:endParaRPr lang="en-US" sz="14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 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85C76"/>
                </a:solidFill>
                <a:effectLst/>
                <a:latin typeface="Consolas" panose="020B0609020204030204" pitchFamily="49" charset="0"/>
                <a:hlinkClick r:id="rId4"/>
              </a:rPr>
              <a:t>stopPropagation()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w</a:t>
            </a: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846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7300"/>
            <a:ext cx="86868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Which objects get an event when overlapping</a:t>
            </a:r>
          </a:p>
          <a:p>
            <a:pPr lvl="1"/>
            <a:r>
              <a:rPr lang="en-US" dirty="0" smtClean="0"/>
              <a:t>“Z” order vs. containment</a:t>
            </a:r>
          </a:p>
          <a:p>
            <a:pPr lvl="1"/>
            <a:r>
              <a:rPr lang="en-US" dirty="0" smtClean="0"/>
              <a:t>What about when top object</a:t>
            </a:r>
            <a:br>
              <a:rPr lang="en-US" dirty="0" smtClean="0"/>
            </a:br>
            <a:r>
              <a:rPr lang="en-US" dirty="0" smtClean="0"/>
              <a:t>doesn’t want event?</a:t>
            </a:r>
            <a:endParaRPr lang="en-US" dirty="0"/>
          </a:p>
          <a:p>
            <a:pPr lvl="1"/>
            <a:r>
              <a:rPr lang="en-US" dirty="0" smtClean="0"/>
              <a:t>Can’t necessarily use</a:t>
            </a:r>
            <a:br>
              <a:rPr lang="en-US" dirty="0" smtClean="0"/>
            </a:b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obj.contains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eventX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eventY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Input mechanism must know</a:t>
            </a:r>
            <a:br>
              <a:rPr lang="en-US" dirty="0" smtClean="0"/>
            </a:br>
            <a:r>
              <a:rPr lang="en-US" dirty="0" smtClean="0"/>
              <a:t>about graphical objects</a:t>
            </a:r>
          </a:p>
          <a:p>
            <a:r>
              <a:rPr lang="en-US" dirty="0" smtClean="0"/>
              <a:t>Bounding box vs. on object</a:t>
            </a:r>
          </a:p>
          <a:p>
            <a:r>
              <a:rPr lang="en-US" dirty="0" smtClean="0"/>
              <a:t>Complexities: </a:t>
            </a:r>
            <a:r>
              <a:rPr lang="en-US" sz="1600" dirty="0" smtClean="0">
                <a:hlinkClick r:id="rId2"/>
              </a:rPr>
              <a:t>http://developer.apple.com/library/ios/#documentation/EventHandling/Conceptual/EventHandlingiPhoneOS/event_delivery_responder_chain/event_delivery_responder_chain.html#//apple_ref/doc/uid/TP40009541-CH4-SW2</a:t>
            </a:r>
            <a:r>
              <a:rPr lang="en-US" sz="1600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096000" y="2209800"/>
            <a:ext cx="2743200" cy="16002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dirty="0" smtClean="0"/>
              <a:t>Issue: Covering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6400800" y="2590800"/>
            <a:ext cx="1752600" cy="1066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391400" y="2209800"/>
            <a:ext cx="990600" cy="990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867400" y="4572000"/>
            <a:ext cx="2819400" cy="762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5867400" y="4572000"/>
            <a:ext cx="2819400" cy="8382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74436" name="Picture 4" descr="C:\Users\bam\AppData\Local\Temp\SNAGHTML1ea42f5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2895600"/>
            <a:ext cx="609600" cy="532661"/>
          </a:xfrm>
          <a:prstGeom prst="rect">
            <a:avLst/>
          </a:prstGeom>
          <a:noFill/>
        </p:spPr>
      </p:pic>
      <p:pic>
        <p:nvPicPr>
          <p:cNvPr id="15" name="Picture 4" descr="C:\Users\bam\AppData\Local\Temp\SNAGHTML1ea42f5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029200"/>
            <a:ext cx="609600" cy="532661"/>
          </a:xfrm>
          <a:prstGeom prst="rect">
            <a:avLst/>
          </a:prstGeom>
          <a:noFill/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81000"/>
          </a:xfrm>
        </p:spPr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6705600" y="4648200"/>
            <a:ext cx="2438400" cy="1676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r>
              <a:rPr lang="en-US" dirty="0" smtClean="0"/>
              <a:t>Issue: Event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11662"/>
          </a:xfrm>
        </p:spPr>
        <p:txBody>
          <a:bodyPr/>
          <a:lstStyle/>
          <a:p>
            <a:r>
              <a:rPr lang="en-US" dirty="0" smtClean="0"/>
              <a:t>When already interacting, need to give priority to current interaction</a:t>
            </a:r>
          </a:p>
          <a:p>
            <a:pPr lvl="1"/>
            <a:r>
              <a:rPr lang="en-US" dirty="0" smtClean="0"/>
              <a:t>While dragging, who gets mouse move events?</a:t>
            </a:r>
          </a:p>
          <a:p>
            <a:pPr lvl="2"/>
            <a:r>
              <a:rPr lang="en-US" dirty="0" smtClean="0"/>
              <a:t>Issue: if mouse is moved too fast &amp;</a:t>
            </a:r>
            <a:br>
              <a:rPr lang="en-US" dirty="0" smtClean="0"/>
            </a:br>
            <a:r>
              <a:rPr lang="en-US" dirty="0" smtClean="0"/>
              <a:t>gets outside of the object</a:t>
            </a:r>
          </a:p>
          <a:p>
            <a:pPr lvl="1"/>
            <a:r>
              <a:rPr lang="en-US" dirty="0" smtClean="0"/>
              <a:t>While text editing</a:t>
            </a:r>
          </a:p>
          <a:p>
            <a:pPr lvl="2"/>
            <a:r>
              <a:rPr lang="en-US" dirty="0" smtClean="0"/>
              <a:t>Current field gets all text events, no</a:t>
            </a:r>
            <a:br>
              <a:rPr lang="en-US" dirty="0" smtClean="0"/>
            </a:br>
            <a:r>
              <a:rPr lang="en-US" dirty="0" smtClean="0"/>
              <a:t>matter where mouse is</a:t>
            </a:r>
          </a:p>
          <a:p>
            <a:r>
              <a:rPr lang="en-US" dirty="0" smtClean="0"/>
              <a:t>What if leave the window?</a:t>
            </a:r>
          </a:p>
          <a:p>
            <a:pPr lvl="1"/>
            <a:r>
              <a:rPr lang="en-US" dirty="0" smtClean="0"/>
              <a:t>Interacts with Click vs. move to type</a:t>
            </a:r>
          </a:p>
          <a:p>
            <a:pPr lvl="1"/>
            <a:r>
              <a:rPr lang="en-US" dirty="0" smtClean="0"/>
              <a:t>Cross-window drag &amp; drop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7010400" y="3429000"/>
            <a:ext cx="914400" cy="762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Picture 4" descr="C:\Users\bam\AppData\Local\Temp\SNAGHTML1ea42f5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886200"/>
            <a:ext cx="609600" cy="532661"/>
          </a:xfrm>
          <a:prstGeom prst="rect">
            <a:avLst/>
          </a:prstGeom>
          <a:noFill/>
        </p:spPr>
      </p:pic>
      <p:pic>
        <p:nvPicPr>
          <p:cNvPr id="8" name="Picture 4" descr="C:\Users\bam\AppData\Local\Temp\SNAGHTML1ea42f5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3886200"/>
            <a:ext cx="609600" cy="532661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 bwMode="auto">
          <a:xfrm>
            <a:off x="8001000" y="5486400"/>
            <a:ext cx="685800" cy="381000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9" name="Picture 4" descr="C:\Users\bam\AppData\Local\Temp\SNAGHTML1ea42f5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5638800"/>
            <a:ext cx="609600" cy="532661"/>
          </a:xfrm>
          <a:prstGeom prst="rect">
            <a:avLst/>
          </a:prstGeom>
          <a:noFill/>
        </p:spPr>
      </p:pic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200400" y="6324600"/>
            <a:ext cx="2895600" cy="381000"/>
          </a:xfrm>
        </p:spPr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85728" name="TextBox1" r:id="rId2" imgW="1676520" imgH="380880"/>
        </mc:Choice>
        <mc:Fallback>
          <p:control name="TextBox1" r:id="rId2" imgW="1676520" imgH="380880">
            <p:pic>
              <p:nvPicPr>
                <p:cNvPr id="6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7010400" y="4953000"/>
                  <a:ext cx="16764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85729" name="TextBox2" r:id="rId3" imgW="1066680" imgH="380880"/>
        </mc:Choice>
        <mc:Fallback>
          <p:control name="TextBox2" r:id="rId3" imgW="1066680" imgH="380880">
            <p:pic>
              <p:nvPicPr>
                <p:cNvPr id="1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7010400" y="5486400"/>
                  <a:ext cx="10668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ABE3D-686A-419A-9E9A-D351340007B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/>
              <a:t>Translation Tables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063" y="762000"/>
            <a:ext cx="8669337" cy="5334000"/>
          </a:xfrm>
        </p:spPr>
        <p:txBody>
          <a:bodyPr/>
          <a:lstStyle/>
          <a:p>
            <a:r>
              <a:rPr lang="en-US" sz="2100" dirty="0"/>
              <a:t>So particular mouse key or keyboard key not hard-wired into application. </a:t>
            </a:r>
          </a:p>
          <a:p>
            <a:pPr lvl="1"/>
            <a:r>
              <a:rPr lang="en-US" sz="2000" dirty="0"/>
              <a:t>Allows user customization and easier changes </a:t>
            </a:r>
          </a:p>
          <a:p>
            <a:r>
              <a:rPr lang="en-US" sz="2100" dirty="0"/>
              <a:t>Supported in Motif by the </a:t>
            </a:r>
            <a:r>
              <a:rPr lang="en-US" sz="2100" i="1" dirty="0"/>
              <a:t>resources</a:t>
            </a:r>
            <a:r>
              <a:rPr lang="en-US" sz="2100" dirty="0"/>
              <a:t> mechanism </a:t>
            </a:r>
          </a:p>
          <a:p>
            <a:pPr lvl="1"/>
            <a:r>
              <a:rPr lang="en-US" sz="2000" dirty="0"/>
              <a:t>e.g. </a:t>
            </a:r>
            <a:r>
              <a:rPr lang="en-US" sz="2000" dirty="0">
                <a:latin typeface="Arial Unicode MS" pitchFamily="34" charset="-128"/>
              </a:rPr>
              <a:t>Shift&lt;Btn1Down&gt;: </a:t>
            </a:r>
            <a:r>
              <a:rPr lang="en-US" sz="2000" dirty="0" err="1">
                <a:latin typeface="Arial Unicode MS" pitchFamily="34" charset="-128"/>
              </a:rPr>
              <a:t>doit</a:t>
            </a:r>
            <a:r>
              <a:rPr lang="en-US" sz="2000" dirty="0">
                <a:latin typeface="Arial Unicode MS" pitchFamily="34" charset="-128"/>
              </a:rPr>
              <a:t>()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can be put in</a:t>
            </a:r>
            <a:r>
              <a:rPr lang="en-US" sz="2000" dirty="0">
                <a:latin typeface="Arial Unicode MS" pitchFamily="34" charset="-128"/>
              </a:rPr>
              <a:t> .</a:t>
            </a:r>
            <a:r>
              <a:rPr lang="en-US" sz="2000" dirty="0" err="1">
                <a:latin typeface="Arial Unicode MS" pitchFamily="34" charset="-128"/>
              </a:rPr>
              <a:t>Xdefaults</a:t>
            </a:r>
            <a:r>
              <a:rPr lang="en-US" sz="2000" dirty="0"/>
              <a:t>, and then application deals with </a:t>
            </a:r>
            <a:r>
              <a:rPr lang="en-US" sz="2000" dirty="0" err="1">
                <a:latin typeface="Arial Unicode MS" pitchFamily="34" charset="-128"/>
              </a:rPr>
              <a:t>doit</a:t>
            </a:r>
            <a:r>
              <a:rPr lang="en-US" sz="2000" dirty="0"/>
              <a:t>, and user can change bindings. </a:t>
            </a:r>
          </a:p>
          <a:p>
            <a:r>
              <a:rPr lang="en-US" sz="2100" dirty="0"/>
              <a:t>Keyboard translation is 2 step process in X: </a:t>
            </a:r>
          </a:p>
          <a:p>
            <a:pPr lvl="1"/>
            <a:r>
              <a:rPr lang="en-US" sz="2000" dirty="0"/>
              <a:t>Hardware "</a:t>
            </a:r>
            <a:r>
              <a:rPr lang="en-US" sz="2000" dirty="0" err="1"/>
              <a:t>keycodes</a:t>
            </a:r>
            <a:r>
              <a:rPr lang="en-US" sz="2000" dirty="0"/>
              <a:t>" numbers mapped to "</a:t>
            </a:r>
            <a:r>
              <a:rPr lang="en-US" sz="2000" dirty="0" err="1"/>
              <a:t>keysyms</a:t>
            </a:r>
            <a:r>
              <a:rPr lang="en-US" sz="2000" dirty="0"/>
              <a:t>" </a:t>
            </a:r>
          </a:p>
          <a:p>
            <a:pPr lvl="1"/>
            <a:r>
              <a:rPr lang="en-US" sz="2000" dirty="0"/>
              <a:t>"</a:t>
            </a:r>
            <a:r>
              <a:rPr lang="en-US" sz="2000" dirty="0" err="1"/>
              <a:t>Keysyms</a:t>
            </a:r>
            <a:r>
              <a:rPr lang="en-US" sz="2000" dirty="0"/>
              <a:t>" translated to events </a:t>
            </a:r>
          </a:p>
          <a:p>
            <a:r>
              <a:rPr lang="en-US" sz="2100" dirty="0"/>
              <a:t>For double-clicking, Motif does translation, but not </a:t>
            </a:r>
            <a:r>
              <a:rPr lang="en-US" sz="2100" dirty="0" err="1"/>
              <a:t>Xlib</a:t>
            </a:r>
            <a:endParaRPr lang="en-US" sz="2100" dirty="0"/>
          </a:p>
          <a:p>
            <a:pPr lvl="1"/>
            <a:r>
              <a:rPr lang="en-US" sz="2000" dirty="0"/>
              <a:t>For non-widgets, have to do it yourself </a:t>
            </a:r>
          </a:p>
          <a:p>
            <a:pPr lvl="1"/>
            <a:r>
              <a:rPr lang="en-US" sz="2000" i="1" dirty="0"/>
              <a:t>Always</a:t>
            </a:r>
            <a:r>
              <a:rPr lang="en-US" sz="2000" dirty="0"/>
              <a:t> also get the single click events</a:t>
            </a:r>
          </a:p>
          <a:p>
            <a:pPr lvl="1"/>
            <a:r>
              <a:rPr lang="en-US" sz="2000" dirty="0"/>
              <a:t>Java – no built-in double click support</a:t>
            </a:r>
          </a:p>
          <a:p>
            <a:pPr lvl="2"/>
            <a:r>
              <a:rPr lang="en-US" sz="1900" dirty="0"/>
              <a:t>Does have click vs. drag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E041-B824-4D87-874D-D9FB307C4B58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Issue: Scrolling Refresh</a:t>
            </a:r>
            <a:endParaRPr lang="en-US" sz="3500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50288" cy="5257800"/>
          </a:xfrm>
        </p:spPr>
        <p:txBody>
          <a:bodyPr/>
          <a:lstStyle/>
          <a:p>
            <a:r>
              <a:rPr lang="en-US"/>
              <a:t>Race condition when copy from an area that might be covered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X/11 provides graphicsExpose and noExpose events</a:t>
            </a:r>
          </a:p>
        </p:txBody>
      </p:sp>
      <p:pic>
        <p:nvPicPr>
          <p:cNvPr id="257028" name="Picture 4" descr="lect12scro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0175" y="2819400"/>
            <a:ext cx="6343650" cy="2270125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other ways to do images for HW2 besides Michael’s?</a:t>
            </a:r>
          </a:p>
          <a:p>
            <a:r>
              <a:rPr lang="en-US" dirty="0" smtClean="0"/>
              <a:t>I think we will need a README requirement for HW 3 for how to write constraints, and which kind of solver you used?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49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4BA1-6A97-400B-8006-3925B192CD7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5257800"/>
          </a:xfrm>
        </p:spPr>
        <p:txBody>
          <a:bodyPr/>
          <a:lstStyle/>
          <a:p>
            <a:r>
              <a:rPr lang="en-US" dirty="0"/>
              <a:t>“One of the most complex aspects of </a:t>
            </a:r>
            <a:r>
              <a:rPr lang="en-US" dirty="0" err="1"/>
              <a:t>Xlib</a:t>
            </a:r>
            <a:r>
              <a:rPr lang="en-US" dirty="0"/>
              <a:t> programming is designing the event loop, which must take into account all of the possible events that can occur in a window.”</a:t>
            </a:r>
            <a:br>
              <a:rPr lang="en-US" dirty="0"/>
            </a:br>
            <a:r>
              <a:rPr lang="en-US" i="1" dirty="0"/>
              <a:t>-- Nye &amp; O'Reilly X Toolkit </a:t>
            </a:r>
            <a:r>
              <a:rPr lang="en-US" i="1" dirty="0" err="1"/>
              <a:t>Intrinsics</a:t>
            </a:r>
            <a:r>
              <a:rPr lang="en-US" i="1" dirty="0"/>
              <a:t> Programming Manual, vol. 4, 1990, p. 241.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“The dispatching and handling of events is rather complicated.”</a:t>
            </a:r>
            <a:br>
              <a:rPr lang="en-US" dirty="0"/>
            </a:br>
            <a:r>
              <a:rPr lang="en-US" dirty="0"/>
              <a:t>-- </a:t>
            </a:r>
            <a:r>
              <a:rPr lang="en-US" i="1" dirty="0"/>
              <a:t>Galaxy Reference Manual, v1.2, p. 20-5.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C1969-C535-4831-9077-0C3A9581A80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93038" cy="1143000"/>
          </a:xfrm>
        </p:spPr>
        <p:txBody>
          <a:bodyPr/>
          <a:lstStyle/>
          <a:p>
            <a:r>
              <a:rPr lang="en-US" sz="3500"/>
              <a:t>How Keyboard and Mouse Events are Handled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window manager and toolkits use the same model</a:t>
            </a:r>
          </a:p>
          <a:p>
            <a:r>
              <a:rPr lang="en-US"/>
              <a:t>Quite old and has problems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issue: Which Window?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328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Called “focus”</a:t>
            </a:r>
          </a:p>
          <a:p>
            <a:pPr lvl="1"/>
            <a:r>
              <a:rPr lang="en-US" dirty="0" smtClean="0"/>
              <a:t>Old name: “active” window</a:t>
            </a:r>
          </a:p>
          <a:p>
            <a:pPr lvl="1"/>
            <a:r>
              <a:rPr lang="en-US" dirty="0" smtClean="0"/>
              <a:t>My old name: “Listener” window</a:t>
            </a:r>
          </a:p>
          <a:p>
            <a:r>
              <a:rPr lang="en-US" dirty="0" smtClean="0"/>
              <a:t>Click to Type</a:t>
            </a:r>
          </a:p>
          <a:p>
            <a:r>
              <a:rPr lang="en-US" dirty="0" smtClean="0"/>
              <a:t>Move to Type</a:t>
            </a:r>
          </a:p>
          <a:p>
            <a:r>
              <a:rPr lang="en-US" dirty="0" smtClean="0"/>
              <a:t>Affects what kinds of interactions are possible</a:t>
            </a:r>
          </a:p>
          <a:p>
            <a:pPr lvl="1"/>
            <a:r>
              <a:rPr lang="en-US" dirty="0" smtClean="0"/>
              <a:t>Mac single </a:t>
            </a:r>
            <a:r>
              <a:rPr lang="en-US" dirty="0" err="1" smtClean="0"/>
              <a:t>menubar</a:t>
            </a:r>
            <a:r>
              <a:rPr lang="en-US" dirty="0" smtClean="0"/>
              <a:t> not possible with move-to-type</a:t>
            </a:r>
          </a:p>
          <a:p>
            <a:r>
              <a:rPr lang="en-US" dirty="0" smtClean="0"/>
              <a:t>Note difference with “mouse” events focus vs. scroll events focus!</a:t>
            </a:r>
          </a:p>
          <a:p>
            <a:pPr lvl="1"/>
            <a:r>
              <a:rPr lang="en-US" dirty="0" smtClean="0"/>
              <a:t>Windows and Mac!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 Records</a:t>
            </a:r>
            <a:endParaRPr 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Structures (records) composed of all information about events</a:t>
            </a:r>
          </a:p>
          <a:p>
            <a:r>
              <a:rPr lang="en-US" smtClean="0"/>
              <a:t>Created by window manager, sent to a queue for each window</a:t>
            </a:r>
          </a:p>
          <a:p>
            <a:r>
              <a:rPr lang="en-US" smtClean="0"/>
              <a:t>X defines 33 different types of events</a:t>
            </a:r>
          </a:p>
          <a:p>
            <a:pPr lvl="1"/>
            <a:r>
              <a:rPr lang="en-US" smtClean="0"/>
              <a:t>Except for selectionRequest, the X/11 “*request” events are only for window managers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244B-B008-4C34-8F66-22CCFDD5470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053-547A-4E1D-A732-4C85D0E93D9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 Event Types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3979863" cy="5257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buttonPress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keyPress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keyRelease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buttonRelease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motionNotify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enterNotify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leaveNotify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focusIn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focusOut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keymapNotify</a:t>
            </a:r>
            <a:r>
              <a:rPr lang="en-US" sz="1700" dirty="0"/>
              <a:t> (change </a:t>
            </a:r>
            <a:r>
              <a:rPr lang="en-US" sz="1700" dirty="0" err="1"/>
              <a:t>keymap</a:t>
            </a:r>
            <a:r>
              <a:rPr lang="en-US" sz="1700" dirty="0"/>
              <a:t>)</a:t>
            </a:r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/>
              <a:t>Expose</a:t>
            </a:r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graphicsExpose</a:t>
            </a:r>
            <a:r>
              <a:rPr lang="en-US" sz="1700" dirty="0"/>
              <a:t> (source of copy not available)</a:t>
            </a:r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noExpose</a:t>
            </a:r>
            <a:r>
              <a:rPr lang="en-US" sz="1700" dirty="0"/>
              <a:t> (source of copy is available)</a:t>
            </a:r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colormapNotify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propertyNotify</a:t>
            </a:r>
            <a:r>
              <a:rPr lang="en-US" sz="1700" dirty="0"/>
              <a:t> (some property changed)</a:t>
            </a:r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18063" y="838200"/>
            <a:ext cx="4249737" cy="453231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visibilityNotify (become covered)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resizeRequest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circulateNotify (stacking order)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configureNotify (resize or move)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destroyNotify (was destroyed)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gravityNotify (moved due to gravity)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mapNotify (became visible)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createNotify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reparentNotify (in diff. window)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unmapNotify (invisible)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circulateRequest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configureRequest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mapRequest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mappingNotify (keyboard mapping)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clientMessage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selectionClear (for cut and paste)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selectionNotify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selectionRequest</a:t>
            </a:r>
            <a:endParaRPr lang="en-US" sz="2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r>
              <a:rPr lang="en-US" dirty="0" smtClean="0"/>
              <a:t>Windows </a:t>
            </a:r>
            <a:r>
              <a:rPr lang="en-US" dirty="0" err="1" smtClean="0"/>
              <a:t>.Net</a:t>
            </a:r>
            <a:r>
              <a:rPr lang="en-US" dirty="0" smtClean="0"/>
              <a:t>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3352800" cy="52165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AutoSizeChanged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BackColorChanged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BackgroundImageChanged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BackgroundImageLayoutChanged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BindingContextChanged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CausesValidationChanged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ChangeUICues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smtClean="0"/>
              <a:t>Click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ClientSizeChanged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ContextMenuChanged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ContextMenuStripChanged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ControlAdded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ControlRemoved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CursorChanged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smtClean="0"/>
              <a:t>Disposed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DockChanged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DoubleClick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DragDrop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DragEnter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DragLeave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DragOver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EnabledChanged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smtClean="0"/>
              <a:t>Enter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FontChanged</a:t>
            </a:r>
            <a:endParaRPr lang="en-US" sz="13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762000"/>
            <a:ext cx="2895600" cy="5791200"/>
          </a:xfrm>
        </p:spPr>
        <p:txBody>
          <a:bodyPr/>
          <a:lstStyle/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ForeColorChanged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GiveFeedback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GotFocus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HandleCreated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HandleDestroyed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HelpRequested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ImeModeChanged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smtClean="0"/>
              <a:t>Invalidated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KeyDown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KeyPress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KeyUp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smtClean="0"/>
              <a:t>Layout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smtClean="0"/>
              <a:t>Leave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LocationChanged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LostFocus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MarginChanged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MouseCaptureChanged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MouseClick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MouseDoubleClick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MouseDown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MouseEnter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MouseHover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endParaRPr lang="en-US" sz="1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6D6D-185C-46A7-B082-2E3CDBBE3B07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6477000" y="762000"/>
            <a:ext cx="2667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MouseLeave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MouseMove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MouseUp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MouseWheel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PaddingChanged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Paint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ParentChanged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PreviewKeyDown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QueryAccessibilityHelp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QueryContinueDrag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RegionChanged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Resize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RightToLeftChanged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StyleChanged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SystemColorsChanged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TabIndexChanged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TabStopChanged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Validated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Validating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VisibleChanged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19446"/>
            <a:ext cx="6635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</a:t>
            </a:r>
            <a:r>
              <a:rPr lang="en-US" sz="1600" dirty="0" smtClean="0">
                <a:hlinkClick r:id="rId2"/>
              </a:rPr>
              <a:t>http://msdn.microsoft.com/en-us/library/1dk48x94.aspx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18841</TotalTime>
  <Words>1886</Words>
  <Application>Microsoft Office PowerPoint</Application>
  <PresentationFormat>On-screen Show (4:3)</PresentationFormat>
  <Paragraphs>413</Paragraphs>
  <Slides>26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Arial Unicode MS</vt:lpstr>
      <vt:lpstr>Consolas</vt:lpstr>
      <vt:lpstr>Courier New</vt:lpstr>
      <vt:lpstr>Helvetica Light</vt:lpstr>
      <vt:lpstr>Menlo Regular</vt:lpstr>
      <vt:lpstr>Tahoma</vt:lpstr>
      <vt:lpstr>Wingdings</vt:lpstr>
      <vt:lpstr>lecture template_polo</vt:lpstr>
      <vt:lpstr>Lecture 12:  Conventional Input Models for Window Managers and Toolkits </vt:lpstr>
      <vt:lpstr>Happy Mardi Gras!</vt:lpstr>
      <vt:lpstr>Homework</vt:lpstr>
      <vt:lpstr>Quotes</vt:lpstr>
      <vt:lpstr>How Keyboard and Mouse Events are Handled</vt:lpstr>
      <vt:lpstr>First issue: Which Window?</vt:lpstr>
      <vt:lpstr>Event Records</vt:lpstr>
      <vt:lpstr>X Event Types</vt:lpstr>
      <vt:lpstr>Windows .Net Events</vt:lpstr>
      <vt:lpstr>JavaScript DOM events</vt:lpstr>
      <vt:lpstr>Other events</vt:lpstr>
      <vt:lpstr>More JavaScript Events</vt:lpstr>
      <vt:lpstr>Android additional events</vt:lpstr>
      <vt:lpstr>Event Modifiers</vt:lpstr>
      <vt:lpstr>Gestural “Events”</vt:lpstr>
      <vt:lpstr>Event Handling</vt:lpstr>
      <vt:lpstr>Examples</vt:lpstr>
      <vt:lpstr>Waiting for Events </vt:lpstr>
      <vt:lpstr>Architectures</vt:lpstr>
      <vt:lpstr>PowerPoint Presentation</vt:lpstr>
      <vt:lpstr>Propagation </vt:lpstr>
      <vt:lpstr>JavaScript Propagation</vt:lpstr>
      <vt:lpstr>Issue: Covering</vt:lpstr>
      <vt:lpstr>Issue: Event Priorities</vt:lpstr>
      <vt:lpstr>Translation Tables</vt:lpstr>
      <vt:lpstr>Issue: Scrolling Refresh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7:  Window Manager Input Models </dc:title>
  <dc:creator>Brad Myers</dc:creator>
  <cp:lastModifiedBy>Brad Myers</cp:lastModifiedBy>
  <cp:revision>117</cp:revision>
  <cp:lastPrinted>1601-01-01T00:00:00Z</cp:lastPrinted>
  <dcterms:created xsi:type="dcterms:W3CDTF">2001-06-15T20:03:27Z</dcterms:created>
  <dcterms:modified xsi:type="dcterms:W3CDTF">2020-02-25T16:54:25Z</dcterms:modified>
</cp:coreProperties>
</file>